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成组"/>
          <p:cNvGrpSpPr/>
          <p:nvPr/>
        </p:nvGrpSpPr>
        <p:grpSpPr>
          <a:xfrm>
            <a:off x="-3" y="-2"/>
            <a:ext cx="1625603" cy="9751345"/>
            <a:chOff x="-1" y="0"/>
            <a:chExt cx="1625602" cy="9751344"/>
          </a:xfrm>
        </p:grpSpPr>
        <p:sp>
          <p:nvSpPr>
            <p:cNvPr id="117" name="矩形"/>
            <p:cNvSpPr/>
            <p:nvPr/>
          </p:nvSpPr>
          <p:spPr>
            <a:xfrm>
              <a:off x="-2" y="-1"/>
              <a:ext cx="1625602" cy="758615"/>
            </a:xfrm>
            <a:prstGeom prst="rect">
              <a:avLst/>
            </a:prstGeom>
            <a:gradFill flip="none" rotWithShape="1">
              <a:gsLst>
                <a:gs pos="0">
                  <a:srgbClr val="EEB00B"/>
                </a:gs>
                <a:gs pos="100000">
                  <a:srgbClr val="200B5B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1300480">
                <a:spcBef>
                  <a:spcPts val="1500"/>
                </a:spcBef>
                <a:defRPr b="0"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8" name="矩形"/>
            <p:cNvSpPr/>
            <p:nvPr/>
          </p:nvSpPr>
          <p:spPr>
            <a:xfrm>
              <a:off x="-2" y="4551679"/>
              <a:ext cx="1625602" cy="5199665"/>
            </a:xfrm>
            <a:prstGeom prst="rect">
              <a:avLst/>
            </a:prstGeom>
            <a:gradFill flip="none" rotWithShape="1">
              <a:gsLst>
                <a:gs pos="0">
                  <a:srgbClr val="200B5B"/>
                </a:gs>
                <a:gs pos="100000">
                  <a:srgbClr val="EEB00B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1300480">
                <a:spcBef>
                  <a:spcPts val="1500"/>
                </a:spcBef>
                <a:defRPr b="0"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pic>
          <p:nvPicPr>
            <p:cNvPr id="119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704425"/>
              <a:ext cx="1625602" cy="42265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633455" y="9366566"/>
            <a:ext cx="371347" cy="387036"/>
          </a:xfrm>
          <a:prstGeom prst="rect">
            <a:avLst/>
          </a:prstGeom>
        </p:spPr>
        <p:txBody>
          <a:bodyPr lIns="65022" tIns="65022" rIns="65022" bIns="65022" anchor="b"/>
          <a:lstStyle>
            <a:lvl1pPr algn="r" defTabSz="1300480">
              <a:defRPr sz="180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Homework 1"/>
          <p:cNvSpPr txBox="1">
            <a:spLocks noGrp="1"/>
          </p:cNvSpPr>
          <p:nvPr>
            <p:ph type="title" idx="4294967295"/>
          </p:nvPr>
        </p:nvSpPr>
        <p:spPr>
          <a:xfrm>
            <a:off x="507434" y="652779"/>
            <a:ext cx="6554332" cy="909886"/>
          </a:xfrm>
          <a:prstGeom prst="rect">
            <a:avLst/>
          </a:prstGeom>
        </p:spPr>
        <p:txBody>
          <a:bodyPr lIns="65022" tIns="65022" rIns="65022" bIns="65022">
            <a:normAutofit fontScale="90000"/>
          </a:bodyPr>
          <a:lstStyle>
            <a:lvl1pPr defTabSz="1183436">
              <a:defRPr sz="5600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Homework 1</a:t>
            </a:r>
          </a:p>
        </p:txBody>
      </p:sp>
      <p:sp>
        <p:nvSpPr>
          <p:cNvPr id="131" name="How much do you know about the top conferences on computer security? Please list several top conferences and their major research areas.…"/>
          <p:cNvSpPr txBox="1">
            <a:spLocks noGrp="1"/>
          </p:cNvSpPr>
          <p:nvPr>
            <p:ph type="body" idx="4294967295"/>
          </p:nvPr>
        </p:nvSpPr>
        <p:spPr>
          <a:xfrm>
            <a:off x="1740746" y="2111021"/>
            <a:ext cx="11264056" cy="6637868"/>
          </a:xfrm>
          <a:prstGeom prst="rect">
            <a:avLst/>
          </a:prstGeom>
        </p:spPr>
        <p:txBody>
          <a:bodyPr lIns="65022" tIns="65022" rIns="65022" bIns="65022" anchor="t"/>
          <a:lstStyle/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2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are the differences between Transposition Cipher and Substitution Cipher? Please give some examples of them. </a:t>
            </a:r>
          </a:p>
          <a:p>
            <a:pPr marL="428134" indent="-428134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2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Design and implement a Transposition Cipher </a:t>
            </a:r>
            <a:r>
              <a:rPr>
                <a:solidFill>
                  <a:srgbClr val="FFEB16"/>
                </a:solidFill>
              </a:rPr>
              <a:t>or</a:t>
            </a:r>
            <a:r>
              <a:t> Substitution Cipher algorithm to encrypt and decrypt strings with high security. </a:t>
            </a:r>
          </a:p>
          <a:p>
            <a:pPr marL="689954" lvl="1" indent="-324011" defTabSz="1040903">
              <a:spcBef>
                <a:spcPts val="0"/>
              </a:spcBef>
              <a:buClrTx/>
              <a:buSzPct val="100000"/>
              <a:buChar char="–"/>
              <a:defRPr sz="26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Your name and student ID should be included in test strings.</a:t>
            </a:r>
          </a:p>
          <a:p>
            <a:pPr marL="689954" lvl="1" indent="-324011" defTabSz="1040903">
              <a:spcBef>
                <a:spcPts val="0"/>
              </a:spcBef>
              <a:buClrTx/>
              <a:buSzPct val="100000"/>
              <a:buChar char="–"/>
              <a:defRPr sz="26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Programing language: C/C++</a:t>
            </a:r>
          </a:p>
          <a:p>
            <a:pPr marL="689954" lvl="1" indent="-324011" defTabSz="1040903">
              <a:spcBef>
                <a:spcPts val="0"/>
              </a:spcBef>
              <a:buClrTx/>
              <a:buSzPct val="100000"/>
              <a:buChar char="–"/>
              <a:defRPr sz="26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Submission: a zip folder including: </a:t>
            </a:r>
          </a:p>
          <a:p>
            <a:pPr marL="1055896" lvl="2" indent="-324011" defTabSz="1040903">
              <a:spcBef>
                <a:spcPts val="0"/>
              </a:spcBef>
              <a:buClrTx/>
              <a:buSzPct val="100000"/>
              <a:buChar char="–"/>
              <a:defRPr sz="26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Source code</a:t>
            </a:r>
          </a:p>
          <a:p>
            <a:pPr marL="1055896" lvl="2" indent="-324011" defTabSz="1040903">
              <a:spcBef>
                <a:spcPts val="0"/>
              </a:spcBef>
              <a:buClrTx/>
              <a:buSzPct val="100000"/>
              <a:buChar char="–"/>
              <a:defRPr sz="26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Executable file</a:t>
            </a:r>
          </a:p>
          <a:p>
            <a:pPr marL="1055896" lvl="2" indent="-324011" defTabSz="1040903">
              <a:spcBef>
                <a:spcPts val="0"/>
              </a:spcBef>
              <a:buClrTx/>
              <a:buSzPct val="100000"/>
              <a:buChar char="–"/>
              <a:defRPr sz="26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Report (PDF)</a:t>
            </a:r>
          </a:p>
          <a:p>
            <a:pPr marL="1550831" lvl="3" indent="-324011" defTabSz="1040903">
              <a:spcBef>
                <a:spcPts val="0"/>
              </a:spcBef>
              <a:buClrTx/>
              <a:buSzPct val="100000"/>
              <a:buChar char="–"/>
              <a:defRPr sz="26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first question</a:t>
            </a:r>
          </a:p>
          <a:p>
            <a:pPr marL="1550831" lvl="3" indent="-324011" defTabSz="1040903">
              <a:spcBef>
                <a:spcPts val="0"/>
              </a:spcBef>
              <a:buClrTx/>
              <a:buSzPct val="100000"/>
              <a:buChar char="–"/>
              <a:defRPr sz="26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Programming environment</a:t>
            </a:r>
          </a:p>
          <a:p>
            <a:pPr marL="1550831" lvl="3" indent="-324011" defTabSz="1040903">
              <a:spcBef>
                <a:spcPts val="0"/>
              </a:spcBef>
              <a:buClrTx/>
              <a:buSzPct val="100000"/>
              <a:buChar char="–"/>
              <a:defRPr sz="26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Explain how you design your algorithm</a:t>
            </a:r>
          </a:p>
          <a:p>
            <a:pPr marL="1550831" lvl="3" indent="-324011" defTabSz="1040903">
              <a:spcBef>
                <a:spcPts val="0"/>
              </a:spcBef>
              <a:buClrTx/>
              <a:buSzPct val="100000"/>
              <a:buChar char="–"/>
              <a:defRPr sz="26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Results of experiments</a:t>
            </a:r>
          </a:p>
          <a:p>
            <a:pPr marL="1550831" lvl="3" indent="-324011" defTabSz="1040903">
              <a:spcBef>
                <a:spcPts val="0"/>
              </a:spcBef>
              <a:buClrTx/>
              <a:buSzPct val="100000"/>
              <a:buChar char="–"/>
              <a:defRPr sz="26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Summary and experience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Homework 1"/>
          <p:cNvSpPr txBox="1">
            <a:spLocks noGrp="1"/>
          </p:cNvSpPr>
          <p:nvPr>
            <p:ph type="title" idx="4294967295"/>
          </p:nvPr>
        </p:nvSpPr>
        <p:spPr>
          <a:xfrm>
            <a:off x="507434" y="652779"/>
            <a:ext cx="6554332" cy="909886"/>
          </a:xfrm>
          <a:prstGeom prst="rect">
            <a:avLst/>
          </a:prstGeom>
        </p:spPr>
        <p:txBody>
          <a:bodyPr lIns="65022" tIns="65022" rIns="65022" bIns="65022">
            <a:normAutofit fontScale="90000"/>
          </a:bodyPr>
          <a:lstStyle>
            <a:lvl1pPr defTabSz="1183436">
              <a:defRPr sz="5600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Homework 1</a:t>
            </a:r>
          </a:p>
        </p:txBody>
      </p:sp>
      <p:sp>
        <p:nvSpPr>
          <p:cNvPr id="134" name="Requirements:…"/>
          <p:cNvSpPr txBox="1">
            <a:spLocks noGrp="1"/>
          </p:cNvSpPr>
          <p:nvPr>
            <p:ph type="body" idx="4294967295"/>
          </p:nvPr>
        </p:nvSpPr>
        <p:spPr>
          <a:xfrm>
            <a:off x="1740745" y="1882421"/>
            <a:ext cx="11264056" cy="6637868"/>
          </a:xfrm>
          <a:prstGeom prst="rect">
            <a:avLst/>
          </a:prstGeom>
        </p:spPr>
        <p:txBody>
          <a:bodyPr lIns="65022" tIns="65022" rIns="65022" bIns="65022" anchor="t"/>
          <a:lstStyle/>
          <a:p>
            <a:pPr marL="404866" indent="-404866" defTabSz="1131416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marL="362248" indent="-362248" defTabSz="1131416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Requirements:</a:t>
            </a:r>
          </a:p>
          <a:p>
            <a:pPr marL="749950" lvl="1" indent="-352185" defTabSz="1131416">
              <a:spcBef>
                <a:spcPts val="0"/>
              </a:spcBef>
              <a:buClrTx/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Send to email: </a:t>
            </a:r>
          </a:p>
          <a:p>
            <a:pPr marL="1147713" lvl="2" indent="-352185" defTabSz="1131416">
              <a:spcBef>
                <a:spcPts val="0"/>
              </a:spcBef>
              <a:buClrTx/>
              <a:buSzPct val="100000"/>
              <a:buChar char="–"/>
              <a:defRPr sz="2900" b="1">
                <a:solidFill>
                  <a:srgbClr val="EFFF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info_sec_19@163.com</a:t>
            </a:r>
          </a:p>
          <a:p>
            <a:pPr marL="749950" lvl="1" indent="-352185" defTabSz="1131416">
              <a:spcBef>
                <a:spcPts val="0"/>
              </a:spcBef>
              <a:buClrTx/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Mail subject and zip folder name: </a:t>
            </a:r>
          </a:p>
          <a:p>
            <a:pPr marL="1147713" lvl="2" indent="-352185" defTabSz="1131416">
              <a:spcBef>
                <a:spcPts val="0"/>
              </a:spcBef>
              <a:buClrTx/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HW1-[Student ID]-[Your name]</a:t>
            </a:r>
          </a:p>
          <a:p>
            <a:pPr marL="749950" lvl="1" indent="-352185" defTabSz="1131416">
              <a:spcBef>
                <a:spcPts val="0"/>
              </a:spcBef>
              <a:buClrTx/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DDL:</a:t>
            </a:r>
            <a:r>
              <a:rPr i="1" dirty="0"/>
              <a:t> </a:t>
            </a:r>
            <a:r>
              <a:rPr b="1" i="1" dirty="0"/>
              <a:t>23:59:59   Mar 14, 2019</a:t>
            </a:r>
            <a:r>
              <a:rPr lang="zh-CN" altLang="en-US" b="1" i="1" dirty="0"/>
              <a:t>（</a:t>
            </a:r>
            <a:r>
              <a:rPr lang="en-US" altLang="zh-CN" b="1" i="1" dirty="0">
                <a:solidFill>
                  <a:srgbClr val="FF0000"/>
                </a:solidFill>
              </a:rPr>
              <a:t>resending if do not get the confirmation email)</a:t>
            </a:r>
            <a:endParaRPr b="1" i="1" dirty="0">
              <a:solidFill>
                <a:srgbClr val="FF0000"/>
              </a:solidFill>
            </a:endParaRPr>
          </a:p>
          <a:p>
            <a:pPr marL="749950" lvl="1" indent="-352185" defTabSz="1131416">
              <a:spcBef>
                <a:spcPts val="0"/>
              </a:spcBef>
              <a:buClrTx/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Report: Chinese/English</a:t>
            </a:r>
          </a:p>
          <a:p>
            <a:pPr marL="749950" lvl="1" indent="-352185" defTabSz="1131416">
              <a:spcBef>
                <a:spcPts val="0"/>
              </a:spcBef>
              <a:buClrTx/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Penalty: your score will be reduced by</a:t>
            </a:r>
          </a:p>
          <a:p>
            <a:pPr marL="1147713" lvl="2" indent="-352185" defTabSz="1131416">
              <a:spcBef>
                <a:spcPts val="0"/>
              </a:spcBef>
              <a:buClrTx/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10% for being late within 24 hours</a:t>
            </a:r>
          </a:p>
          <a:p>
            <a:pPr marL="1147713" lvl="2" indent="-352185" defTabSz="1131416">
              <a:spcBef>
                <a:spcPts val="0"/>
              </a:spcBef>
              <a:buClrTx/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30% for being late within 48 hours</a:t>
            </a:r>
          </a:p>
          <a:p>
            <a:pPr marL="1147713" lvl="2" indent="-352185" defTabSz="1131416">
              <a:spcBef>
                <a:spcPts val="0"/>
              </a:spcBef>
              <a:buClrTx/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50% for being late more than 48 hours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自定义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Helvetica Neue</vt:lpstr>
      <vt:lpstr>Helvetica Neue Light</vt:lpstr>
      <vt:lpstr>Helvetica Neue Medium</vt:lpstr>
      <vt:lpstr>Symbol</vt:lpstr>
      <vt:lpstr>Times New Roman</vt:lpstr>
      <vt:lpstr>Black</vt:lpstr>
      <vt:lpstr>Homework 1</vt:lpstr>
      <vt:lpstr>Homework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</dc:title>
  <cp:lastModifiedBy>leon cai</cp:lastModifiedBy>
  <cp:revision>1</cp:revision>
  <dcterms:modified xsi:type="dcterms:W3CDTF">2019-03-06T13:25:20Z</dcterms:modified>
</cp:coreProperties>
</file>