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1270000" y="4257885"/>
            <a:ext cx="10464800" cy="7112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成组"/>
          <p:cNvGrpSpPr/>
          <p:nvPr/>
        </p:nvGrpSpPr>
        <p:grpSpPr>
          <a:xfrm>
            <a:off x="-33" y="-25"/>
            <a:ext cx="1625609" cy="9751351"/>
            <a:chOff x="-16" y="-12"/>
            <a:chExt cx="1625608" cy="9751349"/>
          </a:xfrm>
        </p:grpSpPr>
        <p:sp>
          <p:nvSpPr>
            <p:cNvPr id="117" name="矩形"/>
            <p:cNvSpPr/>
            <p:nvPr/>
          </p:nvSpPr>
          <p:spPr>
            <a:xfrm>
              <a:off x="-17" y="-13"/>
              <a:ext cx="1625607" cy="758618"/>
            </a:xfrm>
            <a:prstGeom prst="rect">
              <a:avLst/>
            </a:prstGeom>
            <a:gradFill flip="none" rotWithShape="1">
              <a:gsLst>
                <a:gs pos="0">
                  <a:srgbClr val="EEB00B"/>
                </a:gs>
                <a:gs pos="100000">
                  <a:srgbClr val="200B5B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spcBef>
                  <a:spcPts val="1500"/>
                </a:spcBef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8" name="矩形"/>
            <p:cNvSpPr/>
            <p:nvPr/>
          </p:nvSpPr>
          <p:spPr>
            <a:xfrm>
              <a:off x="-17" y="4551669"/>
              <a:ext cx="1625607" cy="5199669"/>
            </a:xfrm>
            <a:prstGeom prst="rect">
              <a:avLst/>
            </a:prstGeom>
            <a:gradFill flip="none" rotWithShape="1">
              <a:gsLst>
                <a:gs pos="0">
                  <a:srgbClr val="200B5B"/>
                </a:gs>
                <a:gs pos="100000">
                  <a:srgbClr val="EEB00B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spcBef>
                  <a:spcPts val="1500"/>
                </a:spcBef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11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5" y="704413"/>
              <a:ext cx="1625607" cy="42265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1" name="幻灯片编号"/>
          <p:cNvSpPr txBox="1"/>
          <p:nvPr>
            <p:ph type="sldNum" sz="quarter" idx="2"/>
          </p:nvPr>
        </p:nvSpPr>
        <p:spPr>
          <a:xfrm>
            <a:off x="12633457" y="9366571"/>
            <a:ext cx="371345" cy="387034"/>
          </a:xfrm>
          <a:prstGeom prst="rect">
            <a:avLst/>
          </a:prstGeom>
        </p:spPr>
        <p:txBody>
          <a:bodyPr lIns="65022" tIns="65022" rIns="65022" bIns="65022" anchor="b"/>
          <a:lstStyle>
            <a:lvl1pPr algn="r" defTabSz="1300480">
              <a:defRPr sz="18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8917"/>
            <a:ext cx="5334002" cy="8216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Homework 1"/>
          <p:cNvSpPr txBox="1"/>
          <p:nvPr>
            <p:ph type="title" idx="4294967295"/>
          </p:nvPr>
        </p:nvSpPr>
        <p:spPr>
          <a:xfrm>
            <a:off x="507434" y="652779"/>
            <a:ext cx="6554331" cy="909886"/>
          </a:xfrm>
          <a:prstGeom prst="rect">
            <a:avLst/>
          </a:prstGeom>
        </p:spPr>
        <p:txBody>
          <a:bodyPr lIns="65022" tIns="65022" rIns="65022" bIns="65022"/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Homework 2</a:t>
            </a:r>
          </a:p>
        </p:txBody>
      </p:sp>
      <p:sp>
        <p:nvSpPr>
          <p:cNvPr id="131" name="How much do you know about the top conferences on computer security? Please list several top conferences and their major research areas.…"/>
          <p:cNvSpPr txBox="1"/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428133" indent="-428133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Try to simulate a computer attack: implement a malicious code, including </a:t>
            </a:r>
            <a:r>
              <a:rPr b="1">
                <a:solidFill>
                  <a:srgbClr val="FFF728"/>
                </a:solidFill>
              </a:rPr>
              <a:t>but not limited to</a:t>
            </a:r>
            <a:r>
              <a:t> buffer overflow, dictionary attack (the dictionary file could be from Internet or written by yourself) and viruses. Explain how it works and how to defend such kind of attack.</a:t>
            </a:r>
            <a:endParaRPr sz="2600"/>
          </a:p>
          <a:p>
            <a:pPr lvl="1" marL="689954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Programing language: C/C++</a:t>
            </a:r>
          </a:p>
          <a:p>
            <a:pPr lvl="1" marL="689954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Submission: a zip folder including: </a:t>
            </a:r>
          </a:p>
          <a:p>
            <a:pPr lvl="2" marL="1055896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Source code</a:t>
            </a:r>
          </a:p>
          <a:p>
            <a:pPr lvl="2" marL="1055896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Executable file</a:t>
            </a:r>
          </a:p>
          <a:p>
            <a:pPr lvl="2" marL="1055896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Report (PDF)</a:t>
            </a:r>
          </a:p>
          <a:p>
            <a:pPr lvl="3" marL="1550831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simple introduction about this kind of attack.</a:t>
            </a:r>
          </a:p>
          <a:p>
            <a:pPr lvl="3" marL="1550831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Programming environment</a:t>
            </a:r>
          </a:p>
          <a:p>
            <a:pPr lvl="3" marL="1550831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Explain how you design your algorithm</a:t>
            </a:r>
          </a:p>
          <a:p>
            <a:pPr lvl="3" marL="1550831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 of experiments</a:t>
            </a:r>
          </a:p>
          <a:p>
            <a:pPr lvl="3" marL="1550831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to defend?</a:t>
            </a:r>
          </a:p>
          <a:p>
            <a:pPr lvl="3" marL="1550831" indent="-324009" defTabSz="1040903">
              <a:spcBef>
                <a:spcPts val="0"/>
              </a:spcBef>
              <a:buSzPct val="100000"/>
              <a:buChar char="–"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Summary and 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Homework 1"/>
          <p:cNvSpPr txBox="1"/>
          <p:nvPr>
            <p:ph type="title" idx="4294967295"/>
          </p:nvPr>
        </p:nvSpPr>
        <p:spPr>
          <a:xfrm>
            <a:off x="507434" y="652779"/>
            <a:ext cx="6554331" cy="909886"/>
          </a:xfrm>
          <a:prstGeom prst="rect">
            <a:avLst/>
          </a:prstGeom>
        </p:spPr>
        <p:txBody>
          <a:bodyPr lIns="65022" tIns="65022" rIns="65022" bIns="65022"/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Homework 2</a:t>
            </a:r>
          </a:p>
        </p:txBody>
      </p:sp>
      <p:sp>
        <p:nvSpPr>
          <p:cNvPr id="134" name="Requirements:…"/>
          <p:cNvSpPr txBox="1"/>
          <p:nvPr>
            <p:ph type="body" idx="4294967295"/>
          </p:nvPr>
        </p:nvSpPr>
        <p:spPr>
          <a:xfrm>
            <a:off x="1740744" y="18824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404866" indent="-404866" defTabSz="1131416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2247" indent="-362247" defTabSz="1131416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Requirements:</a:t>
            </a:r>
          </a:p>
          <a:p>
            <a:pPr lvl="1" marL="749950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Send to email: </a:t>
            </a:r>
          </a:p>
          <a:p>
            <a:pPr lvl="2" marL="1147712" indent="-352184" defTabSz="1131416">
              <a:spcBef>
                <a:spcPts val="0"/>
              </a:spcBef>
              <a:buSzPct val="100000"/>
              <a:buChar char="–"/>
              <a:defRPr b="1" sz="2900">
                <a:solidFill>
                  <a:srgbClr val="EFFF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info_sec_19@163.com</a:t>
            </a:r>
          </a:p>
          <a:p>
            <a:pPr lvl="1" marL="749950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Mail subject and zip folder name:  </a:t>
            </a:r>
            <a:r>
              <a:rPr>
                <a:solidFill>
                  <a:srgbClr val="FF3926"/>
                </a:solidFill>
              </a:rPr>
              <a:t>(you will get an auto reply)</a:t>
            </a:r>
            <a:endParaRPr>
              <a:solidFill>
                <a:srgbClr val="FF3926"/>
              </a:solidFill>
            </a:endParaRPr>
          </a:p>
          <a:p>
            <a:pPr lvl="2" marL="1147712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HW2-[Student ID]-[Your name]</a:t>
            </a:r>
          </a:p>
          <a:p>
            <a:pPr lvl="1" marL="749950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DDL:</a:t>
            </a:r>
            <a:r>
              <a:rPr i="1"/>
              <a:t> </a:t>
            </a:r>
            <a:r>
              <a:rPr b="1" i="1"/>
              <a:t>23:59:59   </a:t>
            </a:r>
            <a:r>
              <a:rPr b="1" i="1"/>
              <a:t>April</a:t>
            </a:r>
            <a:r>
              <a:rPr b="1" i="1"/>
              <a:t> 1, 2019</a:t>
            </a:r>
            <a:endParaRPr b="1" i="1"/>
          </a:p>
          <a:p>
            <a:pPr lvl="1" marL="749950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Report: Chinese/English</a:t>
            </a:r>
          </a:p>
          <a:p>
            <a:pPr lvl="1" marL="749950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Penalty: your score will be reduced by</a:t>
            </a:r>
          </a:p>
          <a:p>
            <a:pPr lvl="2" marL="1147712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10% for being late within 24 hours</a:t>
            </a:r>
          </a:p>
          <a:p>
            <a:pPr lvl="2" marL="1147712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30% for being late within 48 hours</a:t>
            </a:r>
          </a:p>
          <a:p>
            <a:pPr lvl="2" marL="1147712" indent="-352184" defTabSz="1131416">
              <a:spcBef>
                <a:spcPts val="0"/>
              </a:spcBef>
              <a:buSzPct val="100000"/>
              <a:buChar char="–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50% for being late more than 48 hours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