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5E6"/>
          </a:solidFill>
        </a:fill>
      </a:tcStyle>
    </a:wholeTbl>
    <a:band2H>
      <a:tcTxStyle/>
      <a:tcStyle>
        <a:tcBdr/>
        <a:fill>
          <a:solidFill>
            <a:srgbClr val="E6EB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4CA"/>
          </a:solidFill>
        </a:fill>
      </a:tcStyle>
    </a:wholeTbl>
    <a:band2H>
      <a:tcTxStyle/>
      <a:tcStyle>
        <a:tcBdr/>
        <a:fill>
          <a:solidFill>
            <a:srgbClr val="E7F2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CBD6"/>
          </a:solidFill>
        </a:fill>
      </a:tcStyle>
    </a:wholeTbl>
    <a:band2H>
      <a:tcTxStyle/>
      <a:tcStyle>
        <a:tcBdr/>
        <a:fill>
          <a:solidFill>
            <a:srgbClr val="F6E7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4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  <a:lvl2pPr marL="777875" indent="-333375" algn="ctr">
              <a:spcBef>
                <a:spcPts val="0"/>
              </a:spcBef>
              <a:defRPr sz="2400" i="1"/>
            </a:lvl2pPr>
            <a:lvl3pPr marL="1222375" indent="-333375" algn="ctr">
              <a:spcBef>
                <a:spcPts val="0"/>
              </a:spcBef>
              <a:defRPr sz="2400" i="1"/>
            </a:lvl3pPr>
            <a:lvl4pPr marL="1666875" indent="-333375" algn="ctr">
              <a:spcBef>
                <a:spcPts val="0"/>
              </a:spcBef>
              <a:defRPr sz="2400" i="1"/>
            </a:lvl4pPr>
            <a:lvl5pPr marL="2111375" indent="-333375" algn="ctr">
              <a:spcBef>
                <a:spcPts val="0"/>
              </a:spcBef>
              <a:defRPr sz="2400" i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3"/>
          </p:nvPr>
        </p:nvSpPr>
        <p:spPr>
          <a:xfrm>
            <a:off x="1270000" y="4257885"/>
            <a:ext cx="10464800" cy="711202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成组"/>
          <p:cNvGrpSpPr/>
          <p:nvPr/>
        </p:nvGrpSpPr>
        <p:grpSpPr>
          <a:xfrm>
            <a:off x="-16" y="-12"/>
            <a:ext cx="1625607" cy="9751348"/>
            <a:chOff x="-8" y="-6"/>
            <a:chExt cx="1625605" cy="9751346"/>
          </a:xfrm>
        </p:grpSpPr>
        <p:sp>
          <p:nvSpPr>
            <p:cNvPr id="117" name="矩形"/>
            <p:cNvSpPr/>
            <p:nvPr/>
          </p:nvSpPr>
          <p:spPr>
            <a:xfrm>
              <a:off x="-9" y="-7"/>
              <a:ext cx="1625605" cy="758617"/>
            </a:xfrm>
            <a:prstGeom prst="rect">
              <a:avLst/>
            </a:prstGeom>
            <a:gradFill flip="none" rotWithShape="1">
              <a:gsLst>
                <a:gs pos="0">
                  <a:srgbClr val="EEB00B"/>
                </a:gs>
                <a:gs pos="100000">
                  <a:srgbClr val="200B5B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1300480">
                <a:spcBef>
                  <a:spcPts val="1500"/>
                </a:spcBef>
                <a:defRPr>
                  <a:solidFill>
                    <a:srgbClr val="EAEAE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18" name="矩形"/>
            <p:cNvSpPr/>
            <p:nvPr/>
          </p:nvSpPr>
          <p:spPr>
            <a:xfrm>
              <a:off x="-9" y="4551674"/>
              <a:ext cx="1625605" cy="5199667"/>
            </a:xfrm>
            <a:prstGeom prst="rect">
              <a:avLst/>
            </a:prstGeom>
            <a:gradFill flip="none" rotWithShape="1">
              <a:gsLst>
                <a:gs pos="0">
                  <a:srgbClr val="200B5B"/>
                </a:gs>
                <a:gs pos="100000">
                  <a:srgbClr val="EEB00B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1300480">
                <a:spcBef>
                  <a:spcPts val="1500"/>
                </a:spcBef>
                <a:defRPr>
                  <a:solidFill>
                    <a:srgbClr val="EAEAE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pic>
          <p:nvPicPr>
            <p:cNvPr id="119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7" y="704419"/>
              <a:ext cx="1625605" cy="42265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633457" y="9366570"/>
            <a:ext cx="371345" cy="387034"/>
          </a:xfrm>
          <a:prstGeom prst="rect">
            <a:avLst/>
          </a:prstGeom>
        </p:spPr>
        <p:txBody>
          <a:bodyPr lIns="65022" tIns="65022" rIns="65022" bIns="65022" anchor="b"/>
          <a:lstStyle>
            <a:lvl1pPr algn="r" defTabSz="1300480">
              <a:defRPr sz="180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619250" y="673100"/>
            <a:ext cx="9758017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718300" y="638918"/>
            <a:ext cx="5334002" cy="82169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info_sec_19@163.com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info_sec_19@163.com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info_sec_19@163.com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Homework 1"/>
          <p:cNvSpPr txBox="1">
            <a:spLocks noGrp="1"/>
          </p:cNvSpPr>
          <p:nvPr>
            <p:ph type="title" idx="4294967295"/>
          </p:nvPr>
        </p:nvSpPr>
        <p:spPr>
          <a:xfrm>
            <a:off x="1282134" y="690879"/>
            <a:ext cx="6554332" cy="909886"/>
          </a:xfrm>
          <a:prstGeom prst="rect">
            <a:avLst/>
          </a:prstGeom>
        </p:spPr>
        <p:txBody>
          <a:bodyPr lIns="65022" tIns="65022" rIns="65022" bIns="65022">
            <a:normAutofit fontScale="90000"/>
          </a:bodyPr>
          <a:lstStyle>
            <a:lvl1pPr defTabSz="1183436">
              <a:defRPr sz="5600">
                <a:solidFill>
                  <a:srgbClr val="FFCC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Group Homework</a:t>
            </a:r>
          </a:p>
        </p:txBody>
      </p:sp>
      <p:sp>
        <p:nvSpPr>
          <p:cNvPr id="131" name="How much do you know about the top conferences on computer security? Please list several top conferences and their major research areas.…"/>
          <p:cNvSpPr txBox="1">
            <a:spLocks noGrp="1"/>
          </p:cNvSpPr>
          <p:nvPr>
            <p:ph type="body" idx="4294967295"/>
          </p:nvPr>
        </p:nvSpPr>
        <p:spPr>
          <a:xfrm>
            <a:off x="1740746" y="2111020"/>
            <a:ext cx="11264057" cy="6637867"/>
          </a:xfrm>
          <a:prstGeom prst="rect">
            <a:avLst/>
          </a:prstGeom>
        </p:spPr>
        <p:txBody>
          <a:bodyPr lIns="65022" tIns="65022" rIns="65022" bIns="65022" anchor="t"/>
          <a:lstStyle>
            <a:lvl1pPr marL="0" indent="0" defTabSz="1196441">
              <a:spcBef>
                <a:spcPts val="800"/>
              </a:spcBef>
              <a:buClr>
                <a:srgbClr val="FFFFFF"/>
              </a:buClr>
              <a:buSzTx/>
              <a:buNone/>
              <a:defRPr sz="31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Grade (30%):</a:t>
            </a:r>
          </a:p>
        </p:txBody>
      </p:sp>
      <p:graphicFrame>
        <p:nvGraphicFramePr>
          <p:cNvPr id="132" name="表格"/>
          <p:cNvGraphicFramePr/>
          <p:nvPr>
            <p:extLst>
              <p:ext uri="{D42A27DB-BD31-4B8C-83A1-F6EECF244321}">
                <p14:modId xmlns:p14="http://schemas.microsoft.com/office/powerpoint/2010/main" val="1800403597"/>
              </p:ext>
            </p:extLst>
          </p:nvPr>
        </p:nvGraphicFramePr>
        <p:xfrm>
          <a:off x="3682575" y="4344246"/>
          <a:ext cx="7939584" cy="1786379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984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4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4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4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86379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Opening report(10%)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Speech(40%)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Report(40%)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sym typeface="Helvetica Neue Medium"/>
                        </a:rPr>
                        <a:t>Participation(10%)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Homework 1"/>
          <p:cNvSpPr txBox="1">
            <a:spLocks noGrp="1"/>
          </p:cNvSpPr>
          <p:nvPr>
            <p:ph type="title" idx="4294967295"/>
          </p:nvPr>
        </p:nvSpPr>
        <p:spPr>
          <a:xfrm>
            <a:off x="1282134" y="690879"/>
            <a:ext cx="6554332" cy="909886"/>
          </a:xfrm>
          <a:prstGeom prst="rect">
            <a:avLst/>
          </a:prstGeom>
        </p:spPr>
        <p:txBody>
          <a:bodyPr lIns="65022" tIns="65022" rIns="65022" bIns="65022">
            <a:normAutofit fontScale="90000"/>
          </a:bodyPr>
          <a:lstStyle>
            <a:lvl1pPr defTabSz="1183436">
              <a:defRPr sz="5600">
                <a:solidFill>
                  <a:srgbClr val="FFCC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Group Homework</a:t>
            </a:r>
          </a:p>
        </p:txBody>
      </p:sp>
      <p:sp>
        <p:nvSpPr>
          <p:cNvPr id="135" name="How much do you know about the top conferences on computer security? Please list several top conferences and their major research areas.…"/>
          <p:cNvSpPr txBox="1">
            <a:spLocks noGrp="1"/>
          </p:cNvSpPr>
          <p:nvPr>
            <p:ph type="body" idx="4294967295"/>
          </p:nvPr>
        </p:nvSpPr>
        <p:spPr>
          <a:xfrm>
            <a:off x="1740746" y="2111020"/>
            <a:ext cx="11264057" cy="6637867"/>
          </a:xfrm>
          <a:prstGeom prst="rect">
            <a:avLst/>
          </a:prstGeom>
        </p:spPr>
        <p:txBody>
          <a:bodyPr lIns="65022" tIns="65022" rIns="65022" bIns="65022" anchor="t"/>
          <a:lstStyle>
            <a:lvl1pPr marL="0" indent="0" defTabSz="1196441">
              <a:spcBef>
                <a:spcPts val="800"/>
              </a:spcBef>
              <a:buClr>
                <a:srgbClr val="FFFFFF"/>
              </a:buClr>
              <a:buSzTx/>
              <a:buNone/>
              <a:defRPr sz="31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Choose a topic:</a:t>
            </a:r>
          </a:p>
        </p:txBody>
      </p:sp>
      <p:graphicFrame>
        <p:nvGraphicFramePr>
          <p:cNvPr id="136" name="表格"/>
          <p:cNvGraphicFramePr/>
          <p:nvPr/>
        </p:nvGraphicFramePr>
        <p:xfrm>
          <a:off x="3155482" y="2998046"/>
          <a:ext cx="8434580" cy="562271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217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7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24542"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Intrusion Tolerant DBMS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RFID Security &amp; Privacy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4542"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Steganography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Anonymity on the Internet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4542"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Multiple Key Cryptography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WiFi Security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4542"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Information Flow &amp; Covert Channel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Blockchain and Smart Contract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4542"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Buffer Overflow Exploits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Homework 1"/>
          <p:cNvSpPr txBox="1">
            <a:spLocks noGrp="1"/>
          </p:cNvSpPr>
          <p:nvPr>
            <p:ph type="title" idx="4294967295"/>
          </p:nvPr>
        </p:nvSpPr>
        <p:spPr>
          <a:xfrm>
            <a:off x="1282134" y="690879"/>
            <a:ext cx="6554332" cy="909886"/>
          </a:xfrm>
          <a:prstGeom prst="rect">
            <a:avLst/>
          </a:prstGeom>
        </p:spPr>
        <p:txBody>
          <a:bodyPr lIns="65022" tIns="65022" rIns="65022" bIns="65022">
            <a:normAutofit fontScale="90000"/>
          </a:bodyPr>
          <a:lstStyle>
            <a:lvl1pPr defTabSz="1183436">
              <a:defRPr sz="5600">
                <a:solidFill>
                  <a:srgbClr val="FFCC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Group Homework</a:t>
            </a:r>
          </a:p>
        </p:txBody>
      </p:sp>
      <p:sp>
        <p:nvSpPr>
          <p:cNvPr id="139" name="How much do you know about the top conferences on computer security? Please list several top conferences and their major research areas.…"/>
          <p:cNvSpPr txBox="1">
            <a:spLocks noGrp="1"/>
          </p:cNvSpPr>
          <p:nvPr>
            <p:ph type="body" idx="4294967295"/>
          </p:nvPr>
        </p:nvSpPr>
        <p:spPr>
          <a:xfrm>
            <a:off x="1740746" y="2111020"/>
            <a:ext cx="11264057" cy="6637867"/>
          </a:xfrm>
          <a:prstGeom prst="rect">
            <a:avLst/>
          </a:prstGeom>
        </p:spPr>
        <p:txBody>
          <a:bodyPr lIns="65022" tIns="65022" rIns="65022" bIns="65022" anchor="t"/>
          <a:lstStyle/>
          <a:p>
            <a:pPr marL="0" indent="0" defTabSz="1196441">
              <a:spcBef>
                <a:spcPts val="800"/>
              </a:spcBef>
              <a:buClr>
                <a:srgbClr val="FFFFFF"/>
              </a:buClr>
              <a:buSzTx/>
              <a:buNone/>
              <a:defRPr sz="31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Group:</a:t>
            </a:r>
          </a:p>
          <a:p>
            <a:pPr marL="383067" indent="-383067" defTabSz="1196441">
              <a:spcBef>
                <a:spcPts val="800"/>
              </a:spcBef>
              <a:buClr>
                <a:srgbClr val="FFCC66"/>
              </a:buClr>
              <a:buSzPct val="90000"/>
              <a:buFont typeface="Symbol"/>
              <a:buChar char="¨"/>
              <a:defRPr sz="3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8-10 people/group </a:t>
            </a:r>
          </a:p>
          <a:p>
            <a:pPr marL="383067" indent="-383067" defTabSz="1196441">
              <a:spcBef>
                <a:spcPts val="800"/>
              </a:spcBef>
              <a:buClr>
                <a:srgbClr val="FFCC66"/>
              </a:buClr>
              <a:buSzPct val="90000"/>
              <a:buFont typeface="Symbol"/>
              <a:buChar char="¨"/>
              <a:defRPr sz="3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Choose a leader</a:t>
            </a:r>
          </a:p>
          <a:p>
            <a:pPr marL="383067" indent="-383067" defTabSz="1196441">
              <a:spcBef>
                <a:spcPts val="800"/>
              </a:spcBef>
              <a:buClr>
                <a:srgbClr val="FFCC66"/>
              </a:buClr>
              <a:buSzPct val="90000"/>
              <a:buFont typeface="Symbol"/>
              <a:buChar char="¨"/>
              <a:defRPr sz="3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Choose a topic  (No duplicated, first-come-first-served, the selected topic will be announced in the QQ group)</a:t>
            </a:r>
          </a:p>
          <a:p>
            <a:pPr marL="383067" indent="-383067" defTabSz="1196441">
              <a:spcBef>
                <a:spcPts val="800"/>
              </a:spcBef>
              <a:buClr>
                <a:srgbClr val="FFCC66"/>
              </a:buClr>
              <a:buSzPct val="90000"/>
              <a:buFont typeface="Symbol"/>
              <a:buChar char="¨"/>
              <a:defRPr sz="3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Send the group information to email: info_sec_19@163.com</a:t>
            </a:r>
          </a:p>
          <a:p>
            <a:pPr marL="383067" indent="-383067" defTabSz="1196441">
              <a:spcBef>
                <a:spcPts val="800"/>
              </a:spcBef>
              <a:buClr>
                <a:srgbClr val="FFCC66"/>
              </a:buClr>
              <a:buSzPct val="90000"/>
              <a:buFont typeface="Symbol"/>
              <a:buChar char="¨"/>
              <a:defRPr sz="3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DDL:  23:59:59 Mar 20, 2019</a:t>
            </a:r>
          </a:p>
          <a:p>
            <a:pPr marL="383067" indent="-383067" defTabSz="1196441">
              <a:spcBef>
                <a:spcPts val="800"/>
              </a:spcBef>
              <a:buClr>
                <a:srgbClr val="FFCC66"/>
              </a:buClr>
              <a:buSzPct val="90000"/>
              <a:buFont typeface="Symbol"/>
              <a:buChar char="¨"/>
              <a:defRPr sz="3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 table for all the group informations including your group number and speech order will be shared in the QQ group after the DDL.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Homework 1"/>
          <p:cNvSpPr txBox="1">
            <a:spLocks noGrp="1"/>
          </p:cNvSpPr>
          <p:nvPr>
            <p:ph type="title" idx="4294967295"/>
          </p:nvPr>
        </p:nvSpPr>
        <p:spPr>
          <a:xfrm>
            <a:off x="1282134" y="690879"/>
            <a:ext cx="6554332" cy="909886"/>
          </a:xfrm>
          <a:prstGeom prst="rect">
            <a:avLst/>
          </a:prstGeom>
        </p:spPr>
        <p:txBody>
          <a:bodyPr lIns="65022" tIns="65022" rIns="65022" bIns="65022">
            <a:normAutofit fontScale="90000"/>
          </a:bodyPr>
          <a:lstStyle>
            <a:lvl1pPr defTabSz="1183436">
              <a:defRPr sz="5600">
                <a:solidFill>
                  <a:srgbClr val="FFCC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Group Homework</a:t>
            </a:r>
          </a:p>
        </p:txBody>
      </p:sp>
      <p:sp>
        <p:nvSpPr>
          <p:cNvPr id="142" name="How much do you know about the top conferences on computer security? Please list several top conferences and their major research areas.…"/>
          <p:cNvSpPr txBox="1">
            <a:spLocks noGrp="1"/>
          </p:cNvSpPr>
          <p:nvPr>
            <p:ph type="body" idx="4294967295"/>
          </p:nvPr>
        </p:nvSpPr>
        <p:spPr>
          <a:xfrm>
            <a:off x="1740746" y="2111020"/>
            <a:ext cx="11264057" cy="6637867"/>
          </a:xfrm>
          <a:prstGeom prst="rect">
            <a:avLst/>
          </a:prstGeom>
        </p:spPr>
        <p:txBody>
          <a:bodyPr lIns="65022" tIns="65022" rIns="65022" bIns="65022" anchor="t"/>
          <a:lstStyle/>
          <a:p>
            <a:pPr marL="0" indent="0" defTabSz="1196441">
              <a:spcBef>
                <a:spcPts val="800"/>
              </a:spcBef>
              <a:buClr>
                <a:srgbClr val="FFFFFF"/>
              </a:buClr>
              <a:buSzTx/>
              <a:buNone/>
              <a:defRPr sz="31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Opening report: </a:t>
            </a:r>
          </a:p>
          <a:p>
            <a:pPr marL="383067" indent="-383067" defTabSz="1196441">
              <a:spcBef>
                <a:spcPts val="800"/>
              </a:spcBef>
              <a:buClr>
                <a:srgbClr val="FFCC66"/>
              </a:buClr>
              <a:buSzPct val="90000"/>
              <a:buFont typeface="Symbol"/>
              <a:buChar char="¨"/>
              <a:defRPr sz="3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Content including your understanding about the topic, task flow, work distribution and schedules.</a:t>
            </a:r>
          </a:p>
          <a:p>
            <a:pPr marL="383067" indent="-383067" defTabSz="1196441">
              <a:spcBef>
                <a:spcPts val="800"/>
              </a:spcBef>
              <a:buClr>
                <a:srgbClr val="FFCC66"/>
              </a:buClr>
              <a:buSzPct val="90000"/>
              <a:buFont typeface="Symbol"/>
              <a:buChar char="¨"/>
              <a:defRPr sz="3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Less than 2 pages, PDF format</a:t>
            </a:r>
          </a:p>
          <a:p>
            <a:pPr marL="383067" indent="-383067" defTabSz="1196441">
              <a:spcBef>
                <a:spcPts val="800"/>
              </a:spcBef>
              <a:buClr>
                <a:srgbClr val="FFCC66"/>
              </a:buClr>
              <a:buSzPct val="90000"/>
              <a:buFont typeface="Symbol"/>
              <a:buChar char="¨"/>
              <a:defRPr sz="3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DDL:  23:59:59 Mar 22, 2019</a:t>
            </a:r>
          </a:p>
          <a:p>
            <a:pPr marL="383067" indent="-383067" defTabSz="1196441">
              <a:spcBef>
                <a:spcPts val="800"/>
              </a:spcBef>
              <a:buClr>
                <a:srgbClr val="FFCC66"/>
              </a:buClr>
              <a:buSzPct val="90000"/>
              <a:buFont typeface="Symbol"/>
              <a:buChar char="¨"/>
              <a:defRPr sz="3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Send to email: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info_sec_19@163.com</a:t>
            </a:r>
          </a:p>
          <a:p>
            <a:pPr marL="383067" indent="-383067" defTabSz="1196441">
              <a:spcBef>
                <a:spcPts val="800"/>
              </a:spcBef>
              <a:buClr>
                <a:srgbClr val="FFCC66"/>
              </a:buClr>
              <a:buSzPct val="90000"/>
              <a:buFont typeface="Symbol"/>
              <a:buChar char="¨"/>
              <a:defRPr sz="3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Mail subject: group num+leader name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Homework 1"/>
          <p:cNvSpPr txBox="1">
            <a:spLocks noGrp="1"/>
          </p:cNvSpPr>
          <p:nvPr>
            <p:ph type="title" idx="4294967295"/>
          </p:nvPr>
        </p:nvSpPr>
        <p:spPr>
          <a:xfrm>
            <a:off x="1282134" y="690879"/>
            <a:ext cx="6554332" cy="909886"/>
          </a:xfrm>
          <a:prstGeom prst="rect">
            <a:avLst/>
          </a:prstGeom>
        </p:spPr>
        <p:txBody>
          <a:bodyPr lIns="65022" tIns="65022" rIns="65022" bIns="65022">
            <a:normAutofit fontScale="90000"/>
          </a:bodyPr>
          <a:lstStyle>
            <a:lvl1pPr defTabSz="1183436">
              <a:defRPr sz="5600">
                <a:solidFill>
                  <a:srgbClr val="FFCC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Group Homework</a:t>
            </a:r>
          </a:p>
        </p:txBody>
      </p:sp>
      <p:sp>
        <p:nvSpPr>
          <p:cNvPr id="145" name="How much do you know about the top conferences on computer security? Please list several top conferences and their major research areas.…"/>
          <p:cNvSpPr txBox="1">
            <a:spLocks noGrp="1"/>
          </p:cNvSpPr>
          <p:nvPr>
            <p:ph type="body" idx="4294967295"/>
          </p:nvPr>
        </p:nvSpPr>
        <p:spPr>
          <a:xfrm>
            <a:off x="1740746" y="2111020"/>
            <a:ext cx="11264057" cy="6637867"/>
          </a:xfrm>
          <a:prstGeom prst="rect">
            <a:avLst/>
          </a:prstGeom>
        </p:spPr>
        <p:txBody>
          <a:bodyPr lIns="65022" tIns="65022" rIns="65022" bIns="65022" anchor="t"/>
          <a:lstStyle/>
          <a:p>
            <a:pPr marL="0" indent="0" defTabSz="1196441">
              <a:spcBef>
                <a:spcPts val="800"/>
              </a:spcBef>
              <a:buClr>
                <a:srgbClr val="FFFFFF"/>
              </a:buClr>
              <a:buSzTx/>
              <a:buNone/>
              <a:defRPr sz="31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Speech: </a:t>
            </a:r>
          </a:p>
          <a:p>
            <a:pPr marL="383067" indent="-383067" defTabSz="1196441">
              <a:spcBef>
                <a:spcPts val="800"/>
              </a:spcBef>
              <a:buClr>
                <a:srgbClr val="FFCC66"/>
              </a:buClr>
              <a:buSzPct val="90000"/>
              <a:buFont typeface="Symbol"/>
              <a:buChar char="¨"/>
              <a:defRPr sz="3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Order will be shared in the QQ group.</a:t>
            </a:r>
          </a:p>
          <a:p>
            <a:pPr marL="383067" indent="-383067" defTabSz="1196441">
              <a:spcBef>
                <a:spcPts val="800"/>
              </a:spcBef>
              <a:buClr>
                <a:srgbClr val="FFCC66"/>
              </a:buClr>
              <a:buSzPct val="90000"/>
              <a:buFont typeface="Symbol"/>
              <a:buChar char="¨"/>
              <a:defRPr sz="3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Less than 20 minutes.</a:t>
            </a:r>
          </a:p>
          <a:p>
            <a:pPr marL="383067" indent="-383067" defTabSz="1196441">
              <a:spcBef>
                <a:spcPts val="800"/>
              </a:spcBef>
              <a:buClr>
                <a:srgbClr val="FFCC66"/>
              </a:buClr>
              <a:buSzPct val="90000"/>
              <a:buFont typeface="Symbol"/>
              <a:buChar char="¨"/>
              <a:defRPr sz="3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No specified speech form.</a:t>
            </a:r>
          </a:p>
          <a:p>
            <a:pPr marL="383067" indent="-383067" defTabSz="1196441">
              <a:spcBef>
                <a:spcPts val="800"/>
              </a:spcBef>
              <a:buClr>
                <a:srgbClr val="FFCC66"/>
              </a:buClr>
              <a:buSzPct val="90000"/>
              <a:buFont typeface="Symbol"/>
              <a:buChar char="¨"/>
              <a:defRPr sz="3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Pay attention to the true points!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Homework 1"/>
          <p:cNvSpPr txBox="1">
            <a:spLocks noGrp="1"/>
          </p:cNvSpPr>
          <p:nvPr>
            <p:ph type="title" idx="4294967295"/>
          </p:nvPr>
        </p:nvSpPr>
        <p:spPr>
          <a:xfrm>
            <a:off x="1282134" y="690879"/>
            <a:ext cx="6554332" cy="909886"/>
          </a:xfrm>
          <a:prstGeom prst="rect">
            <a:avLst/>
          </a:prstGeom>
        </p:spPr>
        <p:txBody>
          <a:bodyPr lIns="65022" tIns="65022" rIns="65022" bIns="65022">
            <a:normAutofit fontScale="90000"/>
          </a:bodyPr>
          <a:lstStyle>
            <a:lvl1pPr defTabSz="1183436">
              <a:defRPr sz="5600">
                <a:solidFill>
                  <a:srgbClr val="FFCC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Group Homework</a:t>
            </a:r>
          </a:p>
        </p:txBody>
      </p:sp>
      <p:sp>
        <p:nvSpPr>
          <p:cNvPr id="148" name="How much do you know about the top conferences on computer security? Please list several top conferences and their major research areas.…"/>
          <p:cNvSpPr txBox="1">
            <a:spLocks noGrp="1"/>
          </p:cNvSpPr>
          <p:nvPr>
            <p:ph type="body" idx="4294967295"/>
          </p:nvPr>
        </p:nvSpPr>
        <p:spPr>
          <a:xfrm>
            <a:off x="1740746" y="2111020"/>
            <a:ext cx="11264057" cy="6637867"/>
          </a:xfrm>
          <a:prstGeom prst="rect">
            <a:avLst/>
          </a:prstGeom>
        </p:spPr>
        <p:txBody>
          <a:bodyPr lIns="65022" tIns="65022" rIns="65022" bIns="65022" anchor="t"/>
          <a:lstStyle/>
          <a:p>
            <a:pPr marL="0" indent="0" defTabSz="1196441">
              <a:spcBef>
                <a:spcPts val="800"/>
              </a:spcBef>
              <a:buClr>
                <a:srgbClr val="FFFFFF"/>
              </a:buClr>
              <a:buSzTx/>
              <a:buNone/>
              <a:defRPr sz="31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Report: </a:t>
            </a:r>
          </a:p>
          <a:p>
            <a:pPr marL="383067" indent="-383067" defTabSz="1196441">
              <a:spcBef>
                <a:spcPts val="800"/>
              </a:spcBef>
              <a:buClr>
                <a:srgbClr val="FFCC66"/>
              </a:buClr>
              <a:buSzPct val="90000"/>
              <a:buFont typeface="Symbol"/>
              <a:buChar char="¨"/>
              <a:defRPr sz="3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Including background introduction, research status, research contents, summary and references.</a:t>
            </a:r>
          </a:p>
          <a:p>
            <a:pPr marL="383067" indent="-383067" defTabSz="1196441">
              <a:spcBef>
                <a:spcPts val="800"/>
              </a:spcBef>
              <a:buClr>
                <a:srgbClr val="FFCC66"/>
              </a:buClr>
              <a:buSzPct val="90000"/>
              <a:buFont typeface="Symbol"/>
              <a:buChar char="¨"/>
              <a:defRPr sz="3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Copy will be punished! </a:t>
            </a:r>
          </a:p>
          <a:p>
            <a:pPr marL="383067" indent="-383067" defTabSz="1196441">
              <a:spcBef>
                <a:spcPts val="800"/>
              </a:spcBef>
              <a:buClr>
                <a:srgbClr val="FFCC66"/>
              </a:buClr>
              <a:buSzPct val="90000"/>
              <a:buFont typeface="Symbol"/>
              <a:buChar char="¨"/>
              <a:defRPr sz="3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At least 5 pages, PDF format</a:t>
            </a:r>
          </a:p>
          <a:p>
            <a:pPr marL="383067" indent="-383067" defTabSz="1196441">
              <a:spcBef>
                <a:spcPts val="800"/>
              </a:spcBef>
              <a:buClr>
                <a:srgbClr val="FFCC66"/>
              </a:buClr>
              <a:buSzPct val="90000"/>
              <a:buFont typeface="Symbol"/>
              <a:buChar char="¨"/>
              <a:defRPr sz="3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DDL:  A draft before your speech, and the final version could be submitted before the exam.</a:t>
            </a:r>
          </a:p>
          <a:p>
            <a:pPr marL="383067" indent="-383067" defTabSz="1196441">
              <a:spcBef>
                <a:spcPts val="800"/>
              </a:spcBef>
              <a:buClr>
                <a:srgbClr val="FFCC66"/>
              </a:buClr>
              <a:buSzPct val="90000"/>
              <a:buFont typeface="Symbol"/>
              <a:buChar char="¨"/>
              <a:defRPr sz="3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Send to email: 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info_sec_19@163.com</a:t>
            </a:r>
          </a:p>
          <a:p>
            <a:pPr marL="383067" indent="-383067" defTabSz="1196441">
              <a:spcBef>
                <a:spcPts val="800"/>
              </a:spcBef>
              <a:buClr>
                <a:srgbClr val="FFCC66"/>
              </a:buClr>
              <a:buSzPct val="90000"/>
              <a:buFont typeface="Symbol"/>
              <a:buChar char="¨"/>
              <a:defRPr sz="3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Mail subject: group </a:t>
            </a:r>
            <a:r>
              <a:rPr dirty="0" err="1"/>
              <a:t>num+leader</a:t>
            </a:r>
            <a:r>
              <a:rPr dirty="0"/>
              <a:t> name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Homework 1"/>
          <p:cNvSpPr txBox="1">
            <a:spLocks noGrp="1"/>
          </p:cNvSpPr>
          <p:nvPr>
            <p:ph type="title" idx="4294967295"/>
          </p:nvPr>
        </p:nvSpPr>
        <p:spPr>
          <a:xfrm>
            <a:off x="1282134" y="690879"/>
            <a:ext cx="6554332" cy="909886"/>
          </a:xfrm>
          <a:prstGeom prst="rect">
            <a:avLst/>
          </a:prstGeom>
        </p:spPr>
        <p:txBody>
          <a:bodyPr lIns="65022" tIns="65022" rIns="65022" bIns="65022">
            <a:normAutofit fontScale="90000"/>
          </a:bodyPr>
          <a:lstStyle>
            <a:lvl1pPr defTabSz="1183436">
              <a:defRPr sz="5600">
                <a:solidFill>
                  <a:srgbClr val="FFCC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Group Homework</a:t>
            </a:r>
          </a:p>
        </p:txBody>
      </p:sp>
      <p:sp>
        <p:nvSpPr>
          <p:cNvPr id="151" name="How much do you know about the top conferences on computer security? Please list several top conferences and their major research areas.…"/>
          <p:cNvSpPr txBox="1">
            <a:spLocks noGrp="1"/>
          </p:cNvSpPr>
          <p:nvPr>
            <p:ph type="body" idx="4294967295"/>
          </p:nvPr>
        </p:nvSpPr>
        <p:spPr>
          <a:xfrm>
            <a:off x="1740746" y="2111020"/>
            <a:ext cx="11264057" cy="6637867"/>
          </a:xfrm>
          <a:prstGeom prst="rect">
            <a:avLst/>
          </a:prstGeom>
        </p:spPr>
        <p:txBody>
          <a:bodyPr lIns="65022" tIns="65022" rIns="65022" bIns="65022" anchor="t"/>
          <a:lstStyle/>
          <a:p>
            <a:pPr marL="0" indent="0" defTabSz="1196441">
              <a:spcBef>
                <a:spcPts val="800"/>
              </a:spcBef>
              <a:buClr>
                <a:srgbClr val="FFFFFF"/>
              </a:buClr>
              <a:buSzTx/>
              <a:buNone/>
              <a:defRPr sz="31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Participation: </a:t>
            </a:r>
          </a:p>
          <a:p>
            <a:pPr marL="383067" indent="-383067" defTabSz="1196441">
              <a:spcBef>
                <a:spcPts val="800"/>
              </a:spcBef>
              <a:buClr>
                <a:srgbClr val="FFCC66"/>
              </a:buClr>
              <a:buSzPct val="90000"/>
              <a:buFont typeface="Symbol"/>
              <a:buChar char="¨"/>
              <a:defRPr sz="3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group leader gives this part.</a:t>
            </a:r>
          </a:p>
          <a:p>
            <a:pPr marL="383067" indent="-383067" defTabSz="1196441">
              <a:spcBef>
                <a:spcPts val="800"/>
              </a:spcBef>
              <a:buClr>
                <a:srgbClr val="FFCC66"/>
              </a:buClr>
              <a:buSzPct val="90000"/>
              <a:buFont typeface="Symbol"/>
              <a:buChar char="¨"/>
              <a:defRPr sz="3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Send to email: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info_sec_19@163.com</a:t>
            </a:r>
          </a:p>
          <a:p>
            <a:pPr marL="383067" indent="-383067" defTabSz="1196441">
              <a:spcBef>
                <a:spcPts val="800"/>
              </a:spcBef>
              <a:buClr>
                <a:srgbClr val="FFCC66"/>
              </a:buClr>
              <a:buSzPct val="90000"/>
              <a:buFont typeface="Symbol"/>
              <a:buChar char="¨"/>
              <a:defRPr sz="3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Mail subject: group num+leader name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</Words>
  <Application>Microsoft Office PowerPoint</Application>
  <PresentationFormat>自定义</PresentationFormat>
  <Paragraphs>51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Helvetica Neue</vt:lpstr>
      <vt:lpstr>Helvetica Neue Light</vt:lpstr>
      <vt:lpstr>Helvetica Neue Medium</vt:lpstr>
      <vt:lpstr>Symbol</vt:lpstr>
      <vt:lpstr>Times New Roman</vt:lpstr>
      <vt:lpstr>Black</vt:lpstr>
      <vt:lpstr>Group Homework</vt:lpstr>
      <vt:lpstr>Group Homework</vt:lpstr>
      <vt:lpstr>Group Homework</vt:lpstr>
      <vt:lpstr>Group Homework</vt:lpstr>
      <vt:lpstr>Group Homework</vt:lpstr>
      <vt:lpstr>Group Homework</vt:lpstr>
      <vt:lpstr>Group 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Homework</dc:title>
  <cp:lastModifiedBy>937427981@qq.com</cp:lastModifiedBy>
  <cp:revision>1</cp:revision>
  <dcterms:modified xsi:type="dcterms:W3CDTF">2019-04-15T11:30:41Z</dcterms:modified>
</cp:coreProperties>
</file>