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35"/>
  </p:notesMasterIdLst>
  <p:sldIdLst>
    <p:sldId id="256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9" r:id="rId12"/>
    <p:sldId id="280" r:id="rId13"/>
    <p:sldId id="277" r:id="rId14"/>
    <p:sldId id="278" r:id="rId15"/>
    <p:sldId id="281" r:id="rId16"/>
    <p:sldId id="284" r:id="rId17"/>
    <p:sldId id="285" r:id="rId18"/>
    <p:sldId id="296" r:id="rId19"/>
    <p:sldId id="286" r:id="rId20"/>
    <p:sldId id="289" r:id="rId21"/>
    <p:sldId id="290" r:id="rId22"/>
    <p:sldId id="287" r:id="rId23"/>
    <p:sldId id="297" r:id="rId24"/>
    <p:sldId id="301" r:id="rId25"/>
    <p:sldId id="302" r:id="rId26"/>
    <p:sldId id="300" r:id="rId27"/>
    <p:sldId id="292" r:id="rId28"/>
    <p:sldId id="293" r:id="rId29"/>
    <p:sldId id="288" r:id="rId30"/>
    <p:sldId id="298" r:id="rId31"/>
    <p:sldId id="294" r:id="rId32"/>
    <p:sldId id="295" r:id="rId33"/>
    <p:sldId id="269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274"/>
            <p14:sldId id="275"/>
            <p14:sldId id="276"/>
            <p14:sldId id="279"/>
            <p14:sldId id="280"/>
            <p14:sldId id="277"/>
            <p14:sldId id="278"/>
            <p14:sldId id="281"/>
            <p14:sldId id="284"/>
            <p14:sldId id="285"/>
            <p14:sldId id="296"/>
            <p14:sldId id="286"/>
            <p14:sldId id="289"/>
            <p14:sldId id="290"/>
            <p14:sldId id="287"/>
            <p14:sldId id="297"/>
            <p14:sldId id="301"/>
            <p14:sldId id="302"/>
            <p14:sldId id="300"/>
            <p14:sldId id="292"/>
            <p14:sldId id="293"/>
            <p14:sldId id="288"/>
            <p14:sldId id="298"/>
            <p14:sldId id="294"/>
            <p14:sldId id="295"/>
            <p14:sldId id="26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2" autoAdjust="0"/>
    <p:restoredTop sz="82100" autoAdjust="0"/>
  </p:normalViewPr>
  <p:slideViewPr>
    <p:cSldViewPr>
      <p:cViewPr varScale="1">
        <p:scale>
          <a:sx n="54" d="100"/>
          <a:sy n="54" d="100"/>
        </p:scale>
        <p:origin x="-178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2018/10/16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10.71.45.100/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chemeClr val="tx1"/>
                </a:solidFill>
                <a:ea typeface="宋体" pitchFamily="2" charset="-122"/>
              </a:rPr>
              <a:t>数字逻辑设计实验</a:t>
            </a:r>
            <a:endParaRPr lang="zh-CN" altLang="en-US" sz="4000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211264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董亚波</a:t>
            </a: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dongyb@zju.edu.cn</a:t>
            </a: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hlinkClick r:id="rId2"/>
              </a:rPr>
              <a:t>http://10.71.45.100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hlinkClick r:id="rId2"/>
              </a:rPr>
              <a:t>/</a:t>
            </a:r>
            <a:endParaRPr lang="en-US" altLang="zh-CN" sz="2800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2016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月</a:t>
            </a: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1623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实验</a:t>
            </a:r>
            <a:r>
              <a:rPr lang="en-US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5</a:t>
            </a:r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、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变量译码器设计与应用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变量译码器</a:t>
            </a:r>
            <a:r>
              <a:rPr lang="en-US" altLang="zh-CN" dirty="0"/>
              <a:t>—74LS138</a:t>
            </a:r>
            <a:endParaRPr lang="zh-CN" altLang="en-US" dirty="0"/>
          </a:p>
        </p:txBody>
      </p:sp>
      <p:sp>
        <p:nvSpPr>
          <p:cNvPr id="5" name="3-8译码器Verilog代码 10"/>
          <p:cNvSpPr/>
          <p:nvPr/>
        </p:nvSpPr>
        <p:spPr>
          <a:xfrm>
            <a:off x="457200" y="1282690"/>
            <a:ext cx="8001000" cy="51706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1600" b="1" dirty="0" smtClean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</a:rPr>
              <a:t>module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 decoder_3_8(C, B, A, G, G2A,G2B, Y);</a:t>
            </a:r>
          </a:p>
          <a:p>
            <a:r>
              <a:rPr lang="en-US" altLang="zh-CN" sz="1600" b="1" dirty="0" smtClean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</a:rPr>
              <a:t>input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 </a:t>
            </a:r>
            <a:r>
              <a:rPr lang="en-US" altLang="zh-CN" sz="1600" b="1" dirty="0" smtClean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</a:rPr>
              <a:t>wire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 A, B, C, G, G2A, G2B;</a:t>
            </a:r>
          </a:p>
          <a:p>
            <a:r>
              <a:rPr lang="en-US" altLang="zh-CN" sz="1600" b="1" dirty="0" smtClean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</a:rPr>
              <a:t>output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 </a:t>
            </a:r>
            <a:r>
              <a:rPr lang="en-US" altLang="zh-CN" sz="1600" b="1" dirty="0" smtClean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</a:rPr>
              <a:t>wire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 [7:0] Y;</a:t>
            </a:r>
          </a:p>
          <a:p>
            <a:r>
              <a:rPr lang="en-US" altLang="zh-CN" sz="1600" b="1" dirty="0" smtClean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</a:rPr>
              <a:t>not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 	node_0_0(</a:t>
            </a:r>
            <a:r>
              <a:rPr lang="en-US" altLang="zh-CN" sz="1600" b="1" dirty="0" err="1" smtClean="0">
                <a:latin typeface="Courier New" pitchFamily="49" charset="0"/>
                <a:ea typeface="新宋体" pitchFamily="49" charset="-122"/>
              </a:rPr>
              <a:t>A_n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, A),</a:t>
            </a:r>
          </a:p>
          <a:p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	node_0_1(</a:t>
            </a:r>
            <a:r>
              <a:rPr lang="en-US" altLang="zh-CN" sz="1600" b="1" dirty="0" err="1" smtClean="0">
                <a:latin typeface="Courier New" pitchFamily="49" charset="0"/>
                <a:ea typeface="新宋体" pitchFamily="49" charset="-122"/>
              </a:rPr>
              <a:t>B_n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, B),</a:t>
            </a:r>
          </a:p>
          <a:p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	node_0_2(</a:t>
            </a:r>
            <a:r>
              <a:rPr lang="en-US" altLang="zh-CN" sz="1600" b="1" dirty="0" err="1" smtClean="0">
                <a:latin typeface="Courier New" pitchFamily="49" charset="0"/>
                <a:ea typeface="新宋体" pitchFamily="49" charset="-122"/>
              </a:rPr>
              <a:t>C_n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, C),</a:t>
            </a:r>
          </a:p>
          <a:p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	node_0_3(</a:t>
            </a:r>
            <a:r>
              <a:rPr lang="en-US" altLang="zh-CN" sz="1600" b="1" dirty="0" err="1" smtClean="0">
                <a:latin typeface="Courier New" pitchFamily="49" charset="0"/>
                <a:ea typeface="新宋体" pitchFamily="49" charset="-122"/>
              </a:rPr>
              <a:t>G_n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, G);</a:t>
            </a:r>
          </a:p>
          <a:p>
            <a:r>
              <a:rPr lang="en-US" altLang="zh-CN" sz="1600" b="1" dirty="0" smtClean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</a:rPr>
              <a:t>and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	node_1_0(D0, </a:t>
            </a:r>
            <a:r>
              <a:rPr lang="en-US" altLang="zh-CN" sz="1600" b="1" dirty="0" err="1" smtClean="0">
                <a:latin typeface="Courier New" pitchFamily="49" charset="0"/>
                <a:ea typeface="新宋体" pitchFamily="49" charset="-122"/>
              </a:rPr>
              <a:t>B_n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, </a:t>
            </a:r>
            <a:r>
              <a:rPr lang="en-US" altLang="zh-CN" sz="1600" b="1" dirty="0" err="1" smtClean="0">
                <a:latin typeface="Courier New" pitchFamily="49" charset="0"/>
                <a:ea typeface="新宋体" pitchFamily="49" charset="-122"/>
              </a:rPr>
              <a:t>A_n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),</a:t>
            </a:r>
          </a:p>
          <a:p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	node_1_1(D1, </a:t>
            </a:r>
            <a:r>
              <a:rPr lang="en-US" altLang="zh-CN" sz="1600" b="1" dirty="0" err="1" smtClean="0">
                <a:latin typeface="Courier New" pitchFamily="49" charset="0"/>
                <a:ea typeface="新宋体" pitchFamily="49" charset="-122"/>
              </a:rPr>
              <a:t>B_n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, A  ),</a:t>
            </a:r>
          </a:p>
          <a:p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	node_1_2(D2, B,   </a:t>
            </a:r>
            <a:r>
              <a:rPr lang="en-US" altLang="zh-CN" sz="1600" b="1" dirty="0" err="1" smtClean="0">
                <a:latin typeface="Courier New" pitchFamily="49" charset="0"/>
                <a:ea typeface="新宋体" pitchFamily="49" charset="-122"/>
              </a:rPr>
              <a:t>A_n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),</a:t>
            </a:r>
          </a:p>
          <a:p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	node_1_3(D3, B,   A  );</a:t>
            </a:r>
          </a:p>
          <a:p>
            <a:r>
              <a:rPr lang="en-US" altLang="zh-CN" sz="1600" b="1" dirty="0" smtClean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</a:rPr>
              <a:t>nor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	node_1_4(EN, </a:t>
            </a:r>
            <a:r>
              <a:rPr lang="en-US" altLang="zh-CN" sz="1600" b="1" dirty="0" err="1" smtClean="0">
                <a:latin typeface="Courier New" pitchFamily="49" charset="0"/>
                <a:ea typeface="新宋体" pitchFamily="49" charset="-122"/>
              </a:rPr>
              <a:t>G_n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, G2A, G2B);</a:t>
            </a:r>
          </a:p>
          <a:p>
            <a:r>
              <a:rPr lang="en-US" altLang="zh-CN" sz="1600" b="1" dirty="0" err="1" smtClean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</a:rPr>
              <a:t>nand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	node_2_0(Y[0], EN, D0, </a:t>
            </a:r>
            <a:r>
              <a:rPr lang="en-US" altLang="zh-CN" sz="1600" b="1" dirty="0" err="1" smtClean="0">
                <a:latin typeface="Courier New" pitchFamily="49" charset="0"/>
                <a:ea typeface="新宋体" pitchFamily="49" charset="-122"/>
              </a:rPr>
              <a:t>C_n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),</a:t>
            </a:r>
          </a:p>
          <a:p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	node_2_1(Y[1], EN, D1, </a:t>
            </a:r>
            <a:r>
              <a:rPr lang="en-US" altLang="zh-CN" sz="1600" b="1" dirty="0" err="1" smtClean="0">
                <a:latin typeface="Courier New" pitchFamily="49" charset="0"/>
                <a:ea typeface="新宋体" pitchFamily="49" charset="-122"/>
              </a:rPr>
              <a:t>C_n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),</a:t>
            </a:r>
          </a:p>
          <a:p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	node_2_2(Y[2], EN, D2, </a:t>
            </a:r>
            <a:r>
              <a:rPr lang="en-US" altLang="zh-CN" sz="1600" b="1" dirty="0" err="1" smtClean="0">
                <a:latin typeface="Courier New" pitchFamily="49" charset="0"/>
                <a:ea typeface="新宋体" pitchFamily="49" charset="-122"/>
              </a:rPr>
              <a:t>C_n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),</a:t>
            </a:r>
          </a:p>
          <a:p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	node_2_3(Y[3], EN, D3, </a:t>
            </a:r>
            <a:r>
              <a:rPr lang="en-US" altLang="zh-CN" sz="1600" b="1" dirty="0" err="1" smtClean="0">
                <a:latin typeface="Courier New" pitchFamily="49" charset="0"/>
                <a:ea typeface="新宋体" pitchFamily="49" charset="-122"/>
              </a:rPr>
              <a:t>C_n</a:t>
            </a:r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),</a:t>
            </a:r>
          </a:p>
          <a:p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	node_2_4(Y[4], EN, D0, C  ),</a:t>
            </a:r>
          </a:p>
          <a:p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	node_2_5(Y[5], EN, D1, C  ),</a:t>
            </a:r>
          </a:p>
          <a:p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	node_2_6(Y[6], EN, D2, C  ),</a:t>
            </a:r>
          </a:p>
          <a:p>
            <a:r>
              <a:rPr lang="en-US" altLang="zh-CN" sz="1600" b="1" dirty="0" smtClean="0">
                <a:latin typeface="Courier New" pitchFamily="49" charset="0"/>
                <a:ea typeface="新宋体" pitchFamily="49" charset="-122"/>
              </a:rPr>
              <a:t>	node_2_7(Y[7], EN, D3, C  );</a:t>
            </a:r>
          </a:p>
          <a:p>
            <a:r>
              <a:rPr lang="en-US" altLang="zh-CN" sz="1600" b="1" dirty="0" err="1" smtClean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</a:rPr>
              <a:t>endmodule</a:t>
            </a:r>
            <a:endParaRPr lang="zh-CN" altLang="en-US" sz="1600" b="1" dirty="0">
              <a:solidFill>
                <a:srgbClr val="0000FF"/>
              </a:solidFill>
              <a:latin typeface="Courier New" pitchFamily="49" charset="0"/>
              <a:ea typeface="新宋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466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变量译码器</a:t>
            </a:r>
            <a:r>
              <a:rPr lang="en-US" altLang="zh-CN" dirty="0"/>
              <a:t>—</a:t>
            </a:r>
            <a:r>
              <a:rPr lang="en-US" altLang="zh-CN" dirty="0" smtClean="0"/>
              <a:t>74LS139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3970784" cy="4525963"/>
          </a:xfrm>
        </p:spPr>
        <p:txBody>
          <a:bodyPr/>
          <a:lstStyle/>
          <a:p>
            <a:r>
              <a:rPr lang="en-US" altLang="zh-CN" dirty="0"/>
              <a:t>74LS139</a:t>
            </a:r>
            <a:r>
              <a:rPr lang="zh-CN" altLang="en-US" dirty="0"/>
              <a:t>变量译码器功能表和引脚</a:t>
            </a:r>
          </a:p>
        </p:txBody>
      </p:sp>
      <p:graphicFrame>
        <p:nvGraphicFramePr>
          <p:cNvPr id="4" name="74LS139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096803"/>
              </p:ext>
            </p:extLst>
          </p:nvPr>
        </p:nvGraphicFramePr>
        <p:xfrm>
          <a:off x="5076056" y="1412776"/>
          <a:ext cx="3886202" cy="2484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55650"/>
                <a:gridCol w="889000"/>
                <a:gridCol w="560388"/>
                <a:gridCol w="560388"/>
                <a:gridCol w="560388"/>
                <a:gridCol w="56038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输入</a:t>
                      </a:r>
                      <a:endParaRPr lang="zh-CN" altLang="en-US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译码器输出</a:t>
                      </a:r>
                      <a:endParaRPr lang="en-US" altLang="zh-CN" baseline="0" dirty="0" smtClean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  <a:p>
                      <a:pPr algn="ctr"/>
                      <a:r>
                        <a:rPr lang="zh-CN" altLang="en-US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（低电平有效）</a:t>
                      </a:r>
                      <a:endParaRPr lang="zh-CN" altLang="en-US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使能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变量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/>
                </a:tc>
                <a:tc gridSpan="4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G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BA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-250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2</a:t>
                      </a:r>
                      <a:endParaRPr lang="zh-CN" altLang="en-US" b="1" baseline="-250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3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30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××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smtClean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smtClean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 smtClean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5207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smtClean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 smtClean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44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 smtClean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 dirty="0" smtClean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74LS139引脚图片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473243"/>
              </p:ext>
            </p:extLst>
          </p:nvPr>
        </p:nvGraphicFramePr>
        <p:xfrm>
          <a:off x="270892" y="2708920"/>
          <a:ext cx="4229100" cy="324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Visio" r:id="rId3" imgW="3043949" imgH="2498967" progId="Visio.Drawing.11">
                  <p:embed/>
                </p:oleObj>
              </mc:Choice>
              <mc:Fallback>
                <p:oleObj name="Visio" r:id="rId3" imgW="3043949" imgH="249896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92" y="2708920"/>
                        <a:ext cx="4229100" cy="324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4572000" y="4077072"/>
            <a:ext cx="45720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90600" indent="-5334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decoder_2_4(B, A, G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Y,);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  //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端口及变量定义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case({B,A})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2’b00:Y=4’b0001;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2’b01:Y=4’b0010;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    2’b10:Y=4’b0100;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2’b11:Y=4’b0001;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8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用变量译码器实现组合函数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变量译码器的输出对应所有输入变量的最小项组合，如果将函数转换成最小项和的形式，则可以用变量译码器实现函数的组合电路</a:t>
            </a:r>
            <a:r>
              <a:rPr lang="en-US" altLang="zh-CN" sz="2800" dirty="0"/>
              <a:t>: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F </a:t>
            </a:r>
            <a:r>
              <a:rPr lang="en-US" altLang="zh-CN" sz="2800" dirty="0"/>
              <a:t>= S3S2S1+S3S2S1+S3S2S1+S3S2S1</a:t>
            </a:r>
            <a:endParaRPr lang="zh-CN" altLang="en-US" sz="2800" dirty="0"/>
          </a:p>
          <a:p>
            <a:endParaRPr lang="zh-CN" altLang="en-US" sz="28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994952" y="3068960"/>
            <a:ext cx="288032" cy="0"/>
          </a:xfrm>
          <a:prstGeom prst="line">
            <a:avLst/>
          </a:prstGeom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370232" y="3068960"/>
            <a:ext cx="288032" cy="0"/>
          </a:xfrm>
          <a:prstGeom prst="line">
            <a:avLst/>
          </a:prstGeom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275856" y="3068960"/>
            <a:ext cx="288032" cy="0"/>
          </a:xfrm>
          <a:prstGeom prst="line">
            <a:avLst/>
          </a:prstGeom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995936" y="3068960"/>
            <a:ext cx="288032" cy="0"/>
          </a:xfrm>
          <a:prstGeom prst="line">
            <a:avLst/>
          </a:prstGeom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886320" y="3068960"/>
            <a:ext cx="288032" cy="0"/>
          </a:xfrm>
          <a:prstGeom prst="line">
            <a:avLst/>
          </a:prstGeom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261600" y="3068960"/>
            <a:ext cx="288032" cy="0"/>
          </a:xfrm>
          <a:prstGeom prst="line">
            <a:avLst/>
          </a:prstGeom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371211"/>
              </p:ext>
            </p:extLst>
          </p:nvPr>
        </p:nvGraphicFramePr>
        <p:xfrm>
          <a:off x="1889149" y="3501008"/>
          <a:ext cx="5491163" cy="311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Visio" r:id="rId3" imgW="4336209" imgH="2626732" progId="Visio.Drawing.11">
                  <p:embed/>
                </p:oleObj>
              </mc:Choice>
              <mc:Fallback>
                <p:oleObj name="Visio" r:id="rId3" imgW="4336209" imgH="2626732" progId="Visio.Drawing.11">
                  <p:embed/>
                  <p:pic>
                    <p:nvPicPr>
                      <p:cNvPr id="0" name="74LS138引脚图片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49" y="3501008"/>
                        <a:ext cx="5491163" cy="311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296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用变量译码器实现组合函数</a:t>
            </a:r>
          </a:p>
        </p:txBody>
      </p:sp>
      <p:sp>
        <p:nvSpPr>
          <p:cNvPr id="4" name="矩形 3"/>
          <p:cNvSpPr/>
          <p:nvPr/>
        </p:nvSpPr>
        <p:spPr>
          <a:xfrm>
            <a:off x="612402" y="2060848"/>
            <a:ext cx="7920038" cy="19383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3400" indent="-533400" algn="just" eaLnBrk="1" hangingPunct="1"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module 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lampCtr1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(s1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, s2, s3, F);</a:t>
            </a:r>
          </a:p>
          <a:p>
            <a:pPr marL="533400" indent="-533400" algn="just" eaLnBrk="1" hangingPunct="1"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………………  //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端口及变量定义</a:t>
            </a:r>
            <a:endParaRPr lang="en-US" altLang="zh-CN" sz="2000" b="1" dirty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533400" indent="-533400" algn="just" eaLnBrk="1" hangingPunct="1"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decoder_3_8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Decoder3_8(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C, B, A, G, G2A,G2B, Y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);</a:t>
            </a:r>
          </a:p>
          <a:p>
            <a:pPr marL="533400" indent="-533400" algn="just" eaLnBrk="1" hangingPunct="1"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	</a:t>
            </a:r>
            <a:r>
              <a:rPr lang="en-US" altLang="zh-CN" sz="2000" b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nand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	 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node(F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, Y[1], Y[2], Y[4] , Y[7]);</a:t>
            </a:r>
          </a:p>
          <a:p>
            <a:pPr marL="533400" indent="-533400" algn="just" eaLnBrk="1" hangingPunct="1">
              <a:defRPr/>
            </a:pPr>
            <a:r>
              <a:rPr lang="en-US" altLang="zh-CN" sz="20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endmodule</a:t>
            </a:r>
            <a:endParaRPr lang="en-US" altLang="zh-CN" sz="2000" b="1" dirty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533400" indent="-533400" algn="just" eaLnBrk="1" hangingPunct="1">
              <a:buFont typeface="Wingdings" pitchFamily="2" charset="2"/>
              <a:buNone/>
              <a:defRPr/>
            </a:pPr>
            <a:endParaRPr lang="zh-CN" altLang="en-US" sz="2000" b="1" dirty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任务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：</a:t>
            </a:r>
            <a:r>
              <a:rPr lang="zh-CN" altLang="en-US" sz="2800" dirty="0"/>
              <a:t>原理图设计实现</a:t>
            </a:r>
            <a:r>
              <a:rPr lang="en-US" altLang="zh-CN" sz="2800" dirty="0" smtClean="0"/>
              <a:t>74LS138</a:t>
            </a:r>
            <a:r>
              <a:rPr lang="zh-CN" altLang="en-US" sz="2800" dirty="0"/>
              <a:t>译码器模块</a:t>
            </a:r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任务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：用</a:t>
            </a:r>
            <a:r>
              <a:rPr lang="en-US" altLang="zh-CN" sz="2800" dirty="0" smtClean="0"/>
              <a:t>74LS138</a:t>
            </a:r>
            <a:r>
              <a:rPr lang="zh-CN" altLang="en-US" sz="2800" dirty="0"/>
              <a:t>译码器实现楼道灯控制器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75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设计实现</a:t>
            </a:r>
            <a:r>
              <a:rPr lang="en-US" altLang="zh-CN" dirty="0"/>
              <a:t>74LS138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新建工程，工程名称用</a:t>
            </a:r>
            <a:r>
              <a:rPr lang="en-US" altLang="zh-CN" dirty="0" smtClean="0"/>
              <a:t>D_74LS138_SCH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新建</a:t>
            </a:r>
            <a:r>
              <a:rPr lang="en-US" altLang="zh-CN" dirty="0" smtClean="0"/>
              <a:t>Schematic</a:t>
            </a:r>
            <a:r>
              <a:rPr lang="zh-CN" altLang="en-US" dirty="0" smtClean="0"/>
              <a:t>源文件，文件名称用</a:t>
            </a:r>
            <a:r>
              <a:rPr lang="en-US" altLang="zh-CN" dirty="0" smtClean="0"/>
              <a:t>D_74LS138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原理图方式进行设计。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5396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原理图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6712214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743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设计实现</a:t>
            </a:r>
            <a:r>
              <a:rPr lang="en-US" altLang="zh-CN" dirty="0"/>
              <a:t>74LS138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Design Rules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，检查错误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HDL Functional Model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，查看并学习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HDL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3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对</a:t>
            </a:r>
            <a:r>
              <a:rPr lang="en-US" altLang="zh-CN" sz="2400" dirty="0" smtClean="0"/>
              <a:t>D_74LS138</a:t>
            </a:r>
            <a:r>
              <a:rPr lang="zh-CN" altLang="en-US" sz="2400" dirty="0" smtClean="0"/>
              <a:t>模块进行仿真，激励代码如下：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1916832"/>
            <a:ext cx="46805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	integer i;</a:t>
            </a:r>
          </a:p>
          <a:p>
            <a:r>
              <a:rPr lang="en-US" altLang="zh-CN" sz="2000" dirty="0"/>
              <a:t>	initial begin</a:t>
            </a:r>
          </a:p>
          <a:p>
            <a:r>
              <a:rPr lang="en-US" altLang="zh-CN" sz="2000" dirty="0"/>
              <a:t>		C = 0;</a:t>
            </a:r>
          </a:p>
          <a:p>
            <a:r>
              <a:rPr lang="en-US" altLang="zh-CN" sz="2000" dirty="0"/>
              <a:t>		B = 0;</a:t>
            </a:r>
          </a:p>
          <a:p>
            <a:r>
              <a:rPr lang="en-US" altLang="zh-CN" sz="2000" dirty="0"/>
              <a:t>		A = 0;</a:t>
            </a:r>
          </a:p>
          <a:p>
            <a:r>
              <a:rPr lang="en-US" altLang="zh-CN" sz="2000" dirty="0"/>
              <a:t>		</a:t>
            </a:r>
          </a:p>
          <a:p>
            <a:r>
              <a:rPr lang="en-US" altLang="zh-CN" sz="2000" dirty="0"/>
              <a:t>		G = 1;</a:t>
            </a:r>
          </a:p>
          <a:p>
            <a:r>
              <a:rPr lang="en-US" altLang="zh-CN" sz="2000" dirty="0"/>
              <a:t>		G2A = 0;</a:t>
            </a:r>
          </a:p>
          <a:p>
            <a:r>
              <a:rPr lang="en-US" altLang="zh-CN" sz="2000" dirty="0"/>
              <a:t>		G2B = 0;</a:t>
            </a:r>
          </a:p>
          <a:p>
            <a:r>
              <a:rPr lang="en-US" altLang="zh-CN" sz="2000" dirty="0"/>
              <a:t>		#50;</a:t>
            </a:r>
          </a:p>
          <a:p>
            <a:endParaRPr lang="en-US" altLang="zh-CN" sz="2000" dirty="0"/>
          </a:p>
          <a:p>
            <a:r>
              <a:rPr lang="en-US" altLang="zh-CN" sz="2000" dirty="0"/>
              <a:t>		for (i=0; i&lt;=7;i=i+1) begin</a:t>
            </a:r>
          </a:p>
          <a:p>
            <a:r>
              <a:rPr lang="en-US" altLang="zh-CN" sz="2000" dirty="0"/>
              <a:t>			{C,B,A} = i;</a:t>
            </a:r>
          </a:p>
          <a:p>
            <a:r>
              <a:rPr lang="en-US" altLang="zh-CN" sz="2000" dirty="0"/>
              <a:t>		#50;</a:t>
            </a:r>
          </a:p>
          <a:p>
            <a:r>
              <a:rPr lang="en-US" altLang="zh-CN" sz="2000" dirty="0"/>
              <a:t>		end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004048" y="1916832"/>
            <a:ext cx="387798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		assign G = 0;</a:t>
            </a:r>
          </a:p>
          <a:p>
            <a:r>
              <a:rPr lang="en-US" altLang="zh-CN" sz="2000" dirty="0"/>
              <a:t>		assign G2A = 0;</a:t>
            </a:r>
          </a:p>
          <a:p>
            <a:r>
              <a:rPr lang="en-US" altLang="zh-CN" sz="2000" dirty="0"/>
              <a:t>		assign G2B = 0;</a:t>
            </a:r>
          </a:p>
          <a:p>
            <a:r>
              <a:rPr lang="en-US" altLang="zh-CN" sz="2000" dirty="0"/>
              <a:t>		#50;</a:t>
            </a:r>
          </a:p>
          <a:p>
            <a:r>
              <a:rPr lang="en-US" altLang="zh-CN" sz="2000" dirty="0"/>
              <a:t>		</a:t>
            </a:r>
          </a:p>
          <a:p>
            <a:r>
              <a:rPr lang="en-US" altLang="zh-CN" sz="2000" dirty="0"/>
              <a:t>		assign G = 1;</a:t>
            </a:r>
          </a:p>
          <a:p>
            <a:r>
              <a:rPr lang="en-US" altLang="zh-CN" sz="2000" dirty="0"/>
              <a:t>		assign G2A = 1;</a:t>
            </a:r>
          </a:p>
          <a:p>
            <a:r>
              <a:rPr lang="en-US" altLang="zh-CN" sz="2000" dirty="0"/>
              <a:t>		assign G2B = 0;</a:t>
            </a:r>
          </a:p>
          <a:p>
            <a:r>
              <a:rPr lang="en-US" altLang="zh-CN" sz="2000" dirty="0"/>
              <a:t>		#50;</a:t>
            </a:r>
          </a:p>
          <a:p>
            <a:r>
              <a:rPr lang="en-US" altLang="zh-CN" sz="2000" dirty="0"/>
              <a:t>		</a:t>
            </a:r>
          </a:p>
          <a:p>
            <a:r>
              <a:rPr lang="en-US" altLang="zh-CN" sz="2000" dirty="0"/>
              <a:t>		assign G = 1;</a:t>
            </a:r>
          </a:p>
          <a:p>
            <a:r>
              <a:rPr lang="en-US" altLang="zh-CN" sz="2000" dirty="0"/>
              <a:t>		assign G2A = 0;</a:t>
            </a:r>
          </a:p>
          <a:p>
            <a:r>
              <a:rPr lang="en-US" altLang="zh-CN" sz="2000" dirty="0"/>
              <a:t>		assign G2B = 1;</a:t>
            </a:r>
          </a:p>
          <a:p>
            <a:r>
              <a:rPr lang="en-US" altLang="zh-CN" sz="2000" dirty="0"/>
              <a:t>		#50;		</a:t>
            </a:r>
          </a:p>
          <a:p>
            <a:r>
              <a:rPr lang="en-US" altLang="zh-CN" sz="2000" dirty="0"/>
              <a:t>	end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3051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波形</a:t>
            </a:r>
            <a:r>
              <a:rPr lang="zh-CN" altLang="en-US" dirty="0" smtClean="0"/>
              <a:t>图示例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99404"/>
            <a:ext cx="8856984" cy="41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11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  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设备与</a:t>
            </a:r>
            <a:r>
              <a:rPr lang="zh-CN" altLang="en-US" dirty="0" smtClean="0"/>
              <a:t>材料</a:t>
            </a:r>
            <a:endParaRPr lang="en-US" altLang="zh-CN" dirty="0" smtClean="0"/>
          </a:p>
          <a:p>
            <a:r>
              <a:rPr lang="zh-CN" altLang="en-US" dirty="0" smtClean="0"/>
              <a:t>实验任务</a:t>
            </a:r>
            <a:endParaRPr lang="en-US" altLang="zh-CN" dirty="0" smtClean="0"/>
          </a:p>
          <a:p>
            <a:r>
              <a:rPr lang="zh-CN" altLang="en-US" dirty="0" smtClean="0"/>
              <a:t>实验原理</a:t>
            </a:r>
            <a:endParaRPr lang="en-US" altLang="zh-CN" dirty="0" smtClean="0"/>
          </a:p>
          <a:p>
            <a:r>
              <a:rPr lang="zh-CN" altLang="en-US" dirty="0" smtClean="0"/>
              <a:t>实验内容与步骤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81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生成逻辑符号图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342900" lvl="1" indent="-342900">
              <a:buSzPct val="80000"/>
              <a:buFont typeface="Wingdings" pitchFamily="2" charset="2"/>
              <a:buChar char="p"/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Schematic </a:t>
            </a:r>
            <a:r>
              <a:rPr lang="en-US" altLang="zh-CN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</a:t>
            </a:r>
            <a:r>
              <a:rPr lang="zh-CN" altLang="en-US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系统生成</a:t>
            </a:r>
            <a:r>
              <a:rPr lang="en-US" altLang="zh-CN" sz="2400" dirty="0"/>
              <a:t>D_74LS138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逻辑符号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图文件，文件后缀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</a:t>
            </a:r>
            <a:endParaRPr lang="en-US" altLang="zh-CN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itchFamily="2" charset="2"/>
              <a:buChar char="p"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itchFamily="2" charset="2"/>
              <a:buChar char="p"/>
            </a:pPr>
            <a:endParaRPr lang="en-US" altLang="zh-CN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itchFamily="2" charset="2"/>
              <a:buChar char="p"/>
            </a:pPr>
            <a:endParaRPr lang="en-US" altLang="zh-CN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itchFamily="2" charset="2"/>
              <a:buChar char="p"/>
            </a:pPr>
            <a:endParaRPr lang="en-US" altLang="zh-CN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itchFamily="2" charset="2"/>
              <a:buChar char="p"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符号图位于工程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根目录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/>
              <a:t>自动生成的符号可</a:t>
            </a:r>
            <a:r>
              <a:rPr lang="zh-CN" altLang="en-US" sz="2000" dirty="0" smtClean="0"/>
              <a:t>修改</a:t>
            </a:r>
            <a:r>
              <a:rPr lang="en-US" altLang="zh-CN" sz="2000" dirty="0" smtClean="0"/>
              <a:t>: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可以用</a:t>
            </a:r>
            <a:r>
              <a:rPr lang="en-US" altLang="zh-CN" sz="2000" dirty="0" smtClean="0"/>
              <a:t>Tools</a:t>
            </a:r>
            <a:r>
              <a:rPr lang="zh-CN" altLang="en-US" sz="2000" dirty="0" smtClean="0"/>
              <a:t>菜单的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Symbol Wizard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也可以打开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文件直接修改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 smtClean="0"/>
              <a:t>在新工程中使用</a:t>
            </a:r>
            <a:r>
              <a:rPr lang="zh-CN" altLang="en-US" sz="2000" dirty="0" smtClean="0"/>
              <a:t>时，把</a:t>
            </a:r>
            <a:r>
              <a:rPr lang="en-US" altLang="zh-CN" sz="2000" dirty="0" smtClean="0"/>
              <a:t>.</a:t>
            </a:r>
            <a:r>
              <a:rPr lang="en-US" altLang="zh-CN" sz="2000" dirty="0" err="1"/>
              <a:t>sym</a:t>
            </a:r>
            <a:r>
              <a:rPr lang="zh-CN" altLang="en-US" sz="2000" dirty="0"/>
              <a:t>和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sch</a:t>
            </a:r>
            <a:r>
              <a:rPr lang="zh-CN" altLang="en-US" sz="2000" dirty="0" smtClean="0"/>
              <a:t>复制</a:t>
            </a:r>
            <a:r>
              <a:rPr lang="zh-CN" altLang="en-US" sz="2000" dirty="0" smtClean="0"/>
              <a:t>到</a:t>
            </a:r>
            <a:r>
              <a:rPr lang="zh-CN" altLang="en-US" sz="2000" dirty="0"/>
              <a:t>对应</a:t>
            </a:r>
            <a:r>
              <a:rPr lang="zh-CN" altLang="en-US" sz="2000" dirty="0" smtClean="0"/>
              <a:t>工程目录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564904"/>
            <a:ext cx="3750859" cy="202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14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验证</a:t>
            </a:r>
            <a:r>
              <a:rPr lang="en-US" altLang="zh-CN" dirty="0" smtClean="0"/>
              <a:t>D_74LS138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新建工程“</a:t>
            </a:r>
            <a:r>
              <a:rPr lang="en-US" altLang="zh-CN" dirty="0" smtClean="0"/>
              <a:t>D_74LS138_Test</a:t>
            </a:r>
            <a:r>
              <a:rPr lang="zh-CN" altLang="en-US" dirty="0" smtClean="0"/>
              <a:t>”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新建</a:t>
            </a:r>
            <a:r>
              <a:rPr lang="en-US" altLang="zh-CN" dirty="0" smtClean="0"/>
              <a:t>Schematic</a:t>
            </a:r>
            <a:r>
              <a:rPr lang="zh-CN" altLang="en-US" dirty="0" smtClean="0"/>
              <a:t>文件“</a:t>
            </a:r>
            <a:r>
              <a:rPr lang="en-US" altLang="zh-CN" dirty="0" smtClean="0"/>
              <a:t>D_74LS138_Test”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复制</a:t>
            </a:r>
            <a:r>
              <a:rPr lang="en-US" altLang="zh-CN" dirty="0" smtClean="0"/>
              <a:t>D_74LS138.sym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sch</a:t>
            </a:r>
            <a:r>
              <a:rPr lang="zh-CN" altLang="en-US" dirty="0" smtClean="0"/>
              <a:t>到工程目录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en-US" altLang="zh-CN" dirty="0"/>
              <a:t>symbols</a:t>
            </a:r>
            <a:r>
              <a:rPr lang="zh-CN" altLang="en-US" dirty="0"/>
              <a:t>框里的第一个元件，就是</a:t>
            </a:r>
            <a:r>
              <a:rPr lang="en-US" altLang="zh-CN" dirty="0"/>
              <a:t>D_74LS138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659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验证</a:t>
            </a:r>
            <a:r>
              <a:rPr lang="en-US" altLang="zh-CN" dirty="0" smtClean="0"/>
              <a:t>D_74LS138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用拨盘开关控制模块的输入，用</a:t>
            </a:r>
            <a:r>
              <a:rPr lang="en-US" altLang="zh-CN" dirty="0" smtClean="0"/>
              <a:t>LED(7:0)</a:t>
            </a:r>
            <a:r>
              <a:rPr lang="zh-CN" altLang="en-US" dirty="0" smtClean="0"/>
              <a:t>作为模块的输出，验证模块的功能</a:t>
            </a:r>
            <a:endParaRPr lang="en-US" altLang="zh-C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36912"/>
            <a:ext cx="5824647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42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验证</a:t>
            </a:r>
            <a:r>
              <a:rPr lang="en-US" altLang="zh-CN" dirty="0" smtClean="0"/>
              <a:t>D_74LS138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640960" cy="471338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D_74LS138</a:t>
            </a:r>
            <a:r>
              <a:rPr lang="zh-CN" altLang="en-US" sz="2800" dirty="0" smtClean="0"/>
              <a:t>模块上点右键，在菜单</a:t>
            </a:r>
            <a:r>
              <a:rPr lang="zh-CN" altLang="en-US" sz="2800" dirty="0" smtClean="0"/>
              <a:t>的</a:t>
            </a:r>
            <a:r>
              <a:rPr lang="en-US" altLang="zh-CN" sz="2800" dirty="0" err="1" smtClean="0"/>
              <a:t>Symbol</a:t>
            </a:r>
            <a:r>
              <a:rPr lang="en-US" altLang="zh-CN" sz="2800" dirty="0" err="1" smtClean="0">
                <a:sym typeface="Wingdings" panose="05000000000000000000" pitchFamily="2" charset="2"/>
              </a:rPr>
              <a:t></a:t>
            </a:r>
            <a:r>
              <a:rPr lang="en-US" altLang="zh-CN" sz="2800" dirty="0" err="1" smtClean="0"/>
              <a:t>Push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into Symbol</a:t>
            </a:r>
            <a:r>
              <a:rPr lang="zh-CN" altLang="en-US" sz="2800" dirty="0" smtClean="0"/>
              <a:t>可以</a:t>
            </a:r>
            <a:r>
              <a:rPr lang="zh-CN" altLang="en-US" sz="2800" dirty="0" smtClean="0"/>
              <a:t>参看模块的</a:t>
            </a:r>
            <a:r>
              <a:rPr lang="zh-CN" altLang="en-US" sz="2800" dirty="0" smtClean="0"/>
              <a:t>原理图</a:t>
            </a:r>
            <a:endParaRPr lang="en-US" altLang="zh-CN" sz="2800" dirty="0" smtClean="0"/>
          </a:p>
          <a:p>
            <a:r>
              <a:rPr lang="zh-CN" altLang="en-US" sz="2800" dirty="0" smtClean="0"/>
              <a:t>空白处右键菜单里的</a:t>
            </a:r>
            <a:r>
              <a:rPr lang="en-US" altLang="zh-CN" sz="2800" dirty="0" smtClean="0"/>
              <a:t>Pop to calling Schematic</a:t>
            </a:r>
            <a:r>
              <a:rPr lang="zh-CN" altLang="en-US" sz="2800" dirty="0" smtClean="0"/>
              <a:t>回到上层模块</a:t>
            </a:r>
            <a:endParaRPr lang="en-US" altLang="zh-CN" sz="28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3501008"/>
            <a:ext cx="4054027" cy="2920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08" t="14423" r="19586" b="42788"/>
          <a:stretch/>
        </p:blipFill>
        <p:spPr bwMode="auto">
          <a:xfrm>
            <a:off x="5191472" y="3796214"/>
            <a:ext cx="3569260" cy="262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51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下载验证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"S1" LOC = AA10 | IOSTANDARD = LVCMOS15;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"S2" LOC = AB10 | IOSTANDARD = LVCMOS15;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"S3" LOC = AA13 | IOSTANDARD = LVCMOS15;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"S4" LOC = AA12 | IOSTANDARD = LVCMOS15;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"S5" LOC = Y13 | IOSTANDARD = LVCMOS15;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"S6" LOC = Y12 | IOSTANDARD = LVCMOS15;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"LED[0]" LOC = W23 | IOSTANDARD = LVCMOS33;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"LED[1]" LOC = AB26 | IOSTANDARD = LVCMOS33;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"LED[2]" LOC = Y25 | IOSTANDARD = LVCMOS33;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"LED[3]" LOC = AA23 | IOSTANDARD = LVCMOS33;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"LED[4]" LOC = Y23 | IOSTANDARD = LVCMOS33;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"LED[5]" LOC = Y22 | IOSTANDARD = LVCMOS33;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"LED[6]" LOC = AE21 | IOSTANDARD = LVCMOS33;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"LED[7]" LOC = AF24 | IOSTANDARD = LVCMOS33;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23528" y="1268760"/>
            <a:ext cx="864096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sz="3200" b="1" kern="12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sz="2800" b="1" kern="1200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sz="2400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建立</a:t>
            </a:r>
            <a:r>
              <a:rPr lang="en-US" altLang="zh-CN" sz="2800" dirty="0" smtClean="0"/>
              <a:t>K7.ucf</a:t>
            </a:r>
            <a:r>
              <a:rPr lang="zh-CN" altLang="en-US" sz="2800" dirty="0" smtClean="0"/>
              <a:t>文件：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7733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Pinouts Report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1268760"/>
            <a:ext cx="8561387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42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根据真值表验证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根据真值表，操作实验板，验证功能。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27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8157592" cy="9543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：实现</a:t>
            </a:r>
            <a:r>
              <a:rPr lang="zh-CN" altLang="en-US" dirty="0"/>
              <a:t>楼道灯</a:t>
            </a:r>
            <a:r>
              <a:rPr lang="zh-CN" altLang="en-US" dirty="0" smtClean="0"/>
              <a:t>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新建工程</a:t>
            </a:r>
            <a:r>
              <a:rPr lang="en-US" altLang="zh-CN" dirty="0" smtClean="0"/>
              <a:t>LampCtrl138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复制</a:t>
            </a:r>
            <a:r>
              <a:rPr lang="en-US" altLang="zh-CN" dirty="0" smtClean="0"/>
              <a:t>D_74LS138.sym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</a:t>
            </a:r>
            <a:r>
              <a:rPr lang="en-US" altLang="zh-CN" dirty="0" err="1"/>
              <a:t>sch</a:t>
            </a:r>
            <a:r>
              <a:rPr lang="zh-CN" altLang="en-US" dirty="0" smtClean="0"/>
              <a:t>文件到工程目录。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symbols</a:t>
            </a:r>
            <a:r>
              <a:rPr lang="zh-CN" altLang="en-US" dirty="0" smtClean="0"/>
              <a:t>框里的第一个元件，就是</a:t>
            </a:r>
            <a:r>
              <a:rPr lang="en-US" altLang="zh-CN" dirty="0" smtClean="0"/>
              <a:t>D_74LS138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根据前面原理，用原理图方式输入。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用</a:t>
            </a:r>
            <a:r>
              <a:rPr lang="en-US" altLang="zh-CN" dirty="0" smtClean="0"/>
              <a:t>VCC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用</a:t>
            </a:r>
            <a:r>
              <a:rPr lang="en-US" altLang="zh-CN" dirty="0" smtClean="0"/>
              <a:t>GND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707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原理图</a:t>
            </a:r>
            <a:endParaRPr lang="zh-CN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24040"/>
            <a:ext cx="7867282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759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同实验</a:t>
            </a:r>
            <a:r>
              <a:rPr lang="en-US" altLang="zh-CN" dirty="0" smtClean="0"/>
              <a:t>4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94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</a:t>
            </a:r>
            <a:r>
              <a:rPr lang="zh-CN" altLang="en-US" sz="2800" dirty="0"/>
              <a:t>变量译码器的的逻辑构成和逻辑功能。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用</a:t>
            </a:r>
            <a:r>
              <a:rPr lang="zh-CN" altLang="en-US" sz="2800" dirty="0"/>
              <a:t>变量译码器实现组合函数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</a:t>
            </a:r>
            <a:r>
              <a:rPr lang="zh-CN" altLang="en-US" sz="2800" dirty="0"/>
              <a:t>变量译码器的典型应用（地址译码的具体方法）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了解</a:t>
            </a:r>
            <a:r>
              <a:rPr lang="zh-CN" altLang="en-US" sz="2800" dirty="0"/>
              <a:t>存储器编址的概念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采用原理图设计</a:t>
            </a:r>
            <a:r>
              <a:rPr lang="zh-CN" altLang="en-US" sz="2800" dirty="0"/>
              <a:t>电路模块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进一步</a:t>
            </a:r>
            <a:r>
              <a:rPr lang="zh-CN" altLang="en-US" sz="2800" dirty="0"/>
              <a:t>熟悉</a:t>
            </a:r>
            <a:r>
              <a:rPr lang="en-US" altLang="zh-CN" sz="2800" dirty="0"/>
              <a:t>ISE</a:t>
            </a:r>
            <a:r>
              <a:rPr lang="zh-CN" altLang="en-US" sz="2800" dirty="0"/>
              <a:t>平台及下载实验平台物理</a:t>
            </a:r>
            <a:r>
              <a:rPr lang="zh-CN" altLang="en-US" sz="2800" dirty="0" smtClean="0"/>
              <a:t>验</a:t>
            </a:r>
            <a:r>
              <a:rPr lang="zh-CN" altLang="en-US" sz="2800" dirty="0"/>
              <a:t>证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67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下载验证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</a:t>
            </a:r>
            <a:r>
              <a:rPr lang="zh-CN" altLang="en-US" dirty="0" smtClean="0"/>
              <a:t>实验</a:t>
            </a:r>
            <a:r>
              <a:rPr lang="en-US" altLang="zh-CN" dirty="0" smtClean="0"/>
              <a:t>4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注意在</a:t>
            </a:r>
            <a:r>
              <a:rPr lang="en-US" altLang="zh-CN" dirty="0" err="1" smtClean="0"/>
              <a:t>ucf</a:t>
            </a:r>
            <a:r>
              <a:rPr lang="zh-CN" altLang="en-US" dirty="0" smtClean="0"/>
              <a:t>文件里输入必要的引脚约束。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125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693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实验设备与材料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装有</a:t>
            </a:r>
            <a:r>
              <a:rPr lang="en-US" altLang="zh-CN" dirty="0" smtClean="0"/>
              <a:t>Xilinx ISE 14.7</a:t>
            </a:r>
            <a:r>
              <a:rPr lang="zh-CN" altLang="en-US" dirty="0" smtClean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SWORD</a:t>
            </a:r>
            <a:r>
              <a:rPr lang="zh-CN" altLang="en-US" dirty="0" smtClean="0"/>
              <a:t>开发板</a:t>
            </a:r>
            <a:r>
              <a:rPr lang="en-US" altLang="zh-CN" dirty="0" smtClean="0"/>
              <a:t>					1</a:t>
            </a:r>
            <a:r>
              <a:rPr lang="zh-CN" altLang="en-US" dirty="0"/>
              <a:t>套</a:t>
            </a:r>
          </a:p>
          <a:p>
            <a:r>
              <a:rPr lang="zh-CN" altLang="en-US" dirty="0" smtClean="0"/>
              <a:t>实验</a:t>
            </a:r>
            <a:r>
              <a:rPr lang="zh-CN" altLang="en-US" dirty="0"/>
              <a:t>材料</a:t>
            </a:r>
          </a:p>
          <a:p>
            <a:pPr lvl="1"/>
            <a:r>
              <a:rPr lang="zh-CN" altLang="en-US" dirty="0" smtClean="0"/>
              <a:t>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57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原理图</a:t>
            </a:r>
            <a:r>
              <a:rPr lang="zh-CN" altLang="en-US" sz="2800" dirty="0"/>
              <a:t>设计实现</a:t>
            </a:r>
            <a:r>
              <a:rPr lang="en-US" altLang="zh-CN" sz="2800" dirty="0" smtClean="0"/>
              <a:t>74LS138</a:t>
            </a:r>
            <a:r>
              <a:rPr lang="zh-CN" altLang="en-US" sz="2800" dirty="0"/>
              <a:t>译码器模块</a:t>
            </a:r>
          </a:p>
          <a:p>
            <a:pPr>
              <a:lnSpc>
                <a:spcPct val="150000"/>
              </a:lnSpc>
            </a:pP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用</a:t>
            </a:r>
            <a:r>
              <a:rPr lang="en-US" altLang="zh-CN" sz="2800" dirty="0" smtClean="0"/>
              <a:t>74LS138</a:t>
            </a:r>
            <a:r>
              <a:rPr lang="zh-CN" altLang="en-US" sz="2800" dirty="0"/>
              <a:t>译码器实现楼道灯</a:t>
            </a:r>
            <a:r>
              <a:rPr lang="zh-CN" altLang="en-US" sz="2800" dirty="0" smtClean="0"/>
              <a:t>控制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872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实验原理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译码器是将一种输入编码转换成另一种编码的电路，即将给定的代码进行“翻译”并转换成指定的状态或输出信号（脉冲或电平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endParaRPr lang="zh-CN" altLang="en-US" sz="2800" dirty="0"/>
          </a:p>
          <a:p>
            <a:r>
              <a:rPr lang="zh-CN" altLang="en-US" sz="2800" dirty="0"/>
              <a:t>译码可分为：变量译码、显示译码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变量译码</a:t>
            </a:r>
            <a:r>
              <a:rPr lang="zh-CN" altLang="en-US" sz="2400" dirty="0"/>
              <a:t>一般是将一种较少位输入变为较多位输出的器件，如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n</a:t>
            </a:r>
            <a:r>
              <a:rPr lang="zh-CN" altLang="en-US" sz="2400" dirty="0"/>
              <a:t>译码和</a:t>
            </a:r>
            <a:r>
              <a:rPr lang="en-US" altLang="zh-CN" sz="2400" dirty="0"/>
              <a:t>8421BCD</a:t>
            </a:r>
            <a:r>
              <a:rPr lang="zh-CN" altLang="en-US" sz="2400" dirty="0"/>
              <a:t>码译码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显示译码</a:t>
            </a:r>
            <a:r>
              <a:rPr lang="zh-CN" altLang="en-US" sz="2400" dirty="0"/>
              <a:t>主要进行</a:t>
            </a:r>
            <a:r>
              <a:rPr lang="en-US" altLang="zh-CN" sz="2400" dirty="0"/>
              <a:t>2</a:t>
            </a:r>
            <a:r>
              <a:rPr lang="zh-CN" altLang="en-US" sz="2400" dirty="0"/>
              <a:t>进制数显示成</a:t>
            </a:r>
            <a:r>
              <a:rPr lang="en-US" altLang="zh-CN" sz="2400" dirty="0"/>
              <a:t>10</a:t>
            </a:r>
            <a:r>
              <a:rPr lang="zh-CN" altLang="en-US" sz="2400" dirty="0"/>
              <a:t>进制或</a:t>
            </a:r>
            <a:r>
              <a:rPr lang="en-US" altLang="zh-CN" sz="2400" dirty="0"/>
              <a:t>16</a:t>
            </a:r>
            <a:r>
              <a:rPr lang="zh-CN" altLang="en-US" sz="2400" dirty="0"/>
              <a:t>进制数的转换，可分为驱动</a:t>
            </a:r>
            <a:r>
              <a:rPr lang="en-US" altLang="zh-CN" sz="2400" dirty="0"/>
              <a:t>LED</a:t>
            </a:r>
            <a:r>
              <a:rPr lang="zh-CN" altLang="en-US" sz="2400" dirty="0"/>
              <a:t>和</a:t>
            </a:r>
            <a:r>
              <a:rPr lang="en-US" altLang="zh-CN" sz="2400" dirty="0"/>
              <a:t>LCD</a:t>
            </a:r>
            <a:r>
              <a:rPr lang="zh-CN" altLang="en-US" sz="2400" dirty="0"/>
              <a:t>两类</a:t>
            </a:r>
          </a:p>
        </p:txBody>
      </p:sp>
    </p:spTree>
    <p:extLst>
      <p:ext uri="{BB962C8B-B14F-4D97-AF65-F5344CB8AC3E}">
        <p14:creationId xmlns:p14="http://schemas.microsoft.com/office/powerpoint/2010/main" val="354711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变量译码器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变量译码器是一个将</a:t>
            </a:r>
            <a:r>
              <a:rPr lang="en-US" altLang="zh-CN" i="1" dirty="0"/>
              <a:t>n</a:t>
            </a:r>
            <a:r>
              <a:rPr lang="zh-CN" altLang="en-US" dirty="0"/>
              <a:t>个输入变为</a:t>
            </a:r>
            <a:r>
              <a:rPr lang="en-US" altLang="zh-CN" dirty="0"/>
              <a:t>2</a:t>
            </a:r>
            <a:r>
              <a:rPr lang="en-US" altLang="zh-CN" i="1" baseline="30000" dirty="0"/>
              <a:t>n</a:t>
            </a:r>
            <a:r>
              <a:rPr lang="zh-CN" altLang="en-US" dirty="0"/>
              <a:t>个最小项输出的多输出端的组合逻辑电路。</a:t>
            </a:r>
            <a:r>
              <a:rPr lang="en-US" altLang="zh-CN" i="1" dirty="0"/>
              <a:t>n</a:t>
            </a:r>
            <a:r>
              <a:rPr lang="zh-CN" altLang="en-US" dirty="0"/>
              <a:t>通常在</a:t>
            </a:r>
            <a:r>
              <a:rPr lang="en-US" altLang="zh-CN" dirty="0"/>
              <a:t>2~64</a:t>
            </a:r>
            <a:r>
              <a:rPr lang="zh-CN" altLang="en-US" dirty="0"/>
              <a:t>之间。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157795"/>
              </p:ext>
            </p:extLst>
          </p:nvPr>
        </p:nvGraphicFramePr>
        <p:xfrm>
          <a:off x="285750" y="3429000"/>
          <a:ext cx="8572500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Visio" r:id="rId3" imgW="4652810" imgH="1115454" progId="Visio.Drawing.11">
                  <p:embed/>
                </p:oleObj>
              </mc:Choice>
              <mc:Fallback>
                <p:oleObj name="Visio" r:id="rId3" imgW="4652810" imgH="1115454" progId="Visio.Drawing.11">
                  <p:embed/>
                  <p:pic>
                    <p:nvPicPr>
                      <p:cNvPr id="0" name="变量译码器示意图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3429000"/>
                        <a:ext cx="8572500" cy="203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804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  <a:r>
              <a:rPr lang="zh-CN" altLang="en-US" dirty="0" smtClean="0"/>
              <a:t>译码器</a:t>
            </a:r>
            <a:r>
              <a:rPr lang="en-US" altLang="zh-CN" dirty="0" smtClean="0"/>
              <a:t>—</a:t>
            </a:r>
            <a:r>
              <a:rPr lang="en-US" altLang="zh-CN" dirty="0"/>
              <a:t>74LS138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74LS138</a:t>
            </a:r>
            <a:r>
              <a:rPr lang="zh-CN" altLang="en-US" dirty="0"/>
              <a:t>变量译码器功能表和引脚</a:t>
            </a:r>
          </a:p>
        </p:txBody>
      </p:sp>
      <p:graphicFrame>
        <p:nvGraphicFramePr>
          <p:cNvPr id="4" name="74LS138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081874"/>
              </p:ext>
            </p:extLst>
          </p:nvPr>
        </p:nvGraphicFramePr>
        <p:xfrm>
          <a:off x="346968" y="2348880"/>
          <a:ext cx="3937000" cy="3855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35037"/>
                <a:gridCol w="742950"/>
                <a:gridCol w="279400"/>
                <a:gridCol w="279400"/>
                <a:gridCol w="279400"/>
                <a:gridCol w="279400"/>
                <a:gridCol w="279400"/>
                <a:gridCol w="279400"/>
                <a:gridCol w="303213"/>
                <a:gridCol w="2794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输入</a:t>
                      </a:r>
                      <a:endParaRPr lang="zh-CN" altLang="en-US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译码器输出</a:t>
                      </a:r>
                      <a:endParaRPr lang="en-US" altLang="zh-CN" baseline="0" dirty="0" smtClean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  <a:p>
                      <a:pPr algn="ctr"/>
                      <a:r>
                        <a:rPr lang="zh-CN" altLang="en-US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（低电平有效）</a:t>
                      </a:r>
                      <a:endParaRPr lang="zh-CN" altLang="en-US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使能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变量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/>
                </a:tc>
                <a:tc gridSpan="8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GG</a:t>
                      </a:r>
                      <a:r>
                        <a:rPr lang="en-US" altLang="zh-CN" b="1" baseline="-2500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2A</a:t>
                      </a:r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G</a:t>
                      </a:r>
                      <a:r>
                        <a:rPr lang="en-US" altLang="zh-CN" b="1" baseline="-2500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2B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CBA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2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3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4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5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6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7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30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×11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×××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15621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0××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×××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000</a:t>
                      </a:r>
                      <a:endParaRPr lang="zh-CN" altLang="en-US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5207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001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b="1" kern="1200" baseline="0" smtClean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0</a:t>
                      </a:r>
                      <a:endParaRPr kumimoji="0" lang="zh-CN" altLang="en-US" b="1" kern="1200" baseline="0" smtClean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44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010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b="1" kern="1200" baseline="0" smtClean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0</a:t>
                      </a:r>
                      <a:endParaRPr kumimoji="0" lang="zh-CN" altLang="en-US" b="1" kern="1200" baseline="0" smtClean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3683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011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b="1" kern="1200" baseline="0" smtClean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0</a:t>
                      </a:r>
                      <a:endParaRPr kumimoji="0" lang="zh-CN" altLang="en-US" b="1" kern="1200" baseline="0" smtClean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2921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b="1" kern="1200" baseline="0" smtClean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0</a:t>
                      </a:r>
                      <a:endParaRPr kumimoji="0" lang="zh-CN" altLang="en-US" b="1" kern="1200" baseline="0" smtClean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b="1" kern="1200" baseline="0" smtClean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0</a:t>
                      </a:r>
                      <a:endParaRPr kumimoji="0" lang="zh-CN" altLang="en-US" b="1" kern="1200" baseline="0" smtClean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10287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110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b="1" kern="1200" baseline="0" smtClean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0</a:t>
                      </a:r>
                      <a:endParaRPr kumimoji="0" lang="zh-CN" altLang="en-US" b="1" kern="1200" baseline="0" smtClean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111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b="1" kern="1200" baseline="0" dirty="0" smtClean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0</a:t>
                      </a:r>
                      <a:endParaRPr kumimoji="0" lang="zh-CN" altLang="en-US" b="1" kern="1200" baseline="0" dirty="0" smtClean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74LS138引脚图片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083157"/>
              </p:ext>
            </p:extLst>
          </p:nvPr>
        </p:nvGraphicFramePr>
        <p:xfrm>
          <a:off x="4663380" y="2600358"/>
          <a:ext cx="4229100" cy="3248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Visio" r:id="rId3" imgW="3043620" imgH="2499032" progId="Visio.Drawing.11">
                  <p:embed/>
                </p:oleObj>
              </mc:Choice>
              <mc:Fallback>
                <p:oleObj name="Visio" r:id="rId3" imgW="3043620" imgH="249903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3380" y="2600358"/>
                        <a:ext cx="4229100" cy="32489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975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变量译码器</a:t>
            </a:r>
            <a:r>
              <a:rPr lang="en-US" altLang="zh-CN" dirty="0"/>
              <a:t>—74LS138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3034680" cy="4525963"/>
          </a:xfrm>
        </p:spPr>
        <p:txBody>
          <a:bodyPr/>
          <a:lstStyle/>
          <a:p>
            <a:r>
              <a:rPr lang="zh-CN" altLang="en-US" dirty="0"/>
              <a:t>带</a:t>
            </a:r>
            <a:r>
              <a:rPr lang="en-US" altLang="zh-CN" dirty="0"/>
              <a:t>3</a:t>
            </a:r>
            <a:r>
              <a:rPr lang="zh-CN" altLang="en-US" dirty="0"/>
              <a:t>个使能端的</a:t>
            </a:r>
            <a:r>
              <a:rPr lang="en-US" altLang="zh-CN" dirty="0"/>
              <a:t>3-8</a:t>
            </a:r>
            <a:r>
              <a:rPr lang="zh-CN" altLang="en-US" dirty="0"/>
              <a:t>译码器的逻辑结构由三级门电路构成，输出低电平有效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89844"/>
              </p:ext>
            </p:extLst>
          </p:nvPr>
        </p:nvGraphicFramePr>
        <p:xfrm>
          <a:off x="3281808" y="1124744"/>
          <a:ext cx="5754688" cy="559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Visio" r:id="rId3" imgW="2966562" imgH="2883907" progId="Visio.Drawing.11">
                  <p:embed/>
                </p:oleObj>
              </mc:Choice>
              <mc:Fallback>
                <p:oleObj name="Visio" r:id="rId3" imgW="2966562" imgH="2883907" progId="Visio.Drawing.11">
                  <p:embed/>
                  <p:pic>
                    <p:nvPicPr>
                      <p:cNvPr id="0" name="3-8译码器逻辑图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808" y="1124744"/>
                        <a:ext cx="5754688" cy="559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01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</TotalTime>
  <Words>1087</Words>
  <Application>Microsoft Office PowerPoint</Application>
  <PresentationFormat>全屏显示(4:3)</PresentationFormat>
  <Paragraphs>345</Paragraphs>
  <Slides>31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自定义设计方案</vt:lpstr>
      <vt:lpstr>实验室PPT模版2013 beta1</vt:lpstr>
      <vt:lpstr>1_自定义设计方案</vt:lpstr>
      <vt:lpstr>Visio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变量译码器</vt:lpstr>
      <vt:lpstr>变量译码器—74LS138</vt:lpstr>
      <vt:lpstr>变量译码器—74LS138</vt:lpstr>
      <vt:lpstr>变量译码器—74LS138</vt:lpstr>
      <vt:lpstr>变量译码器—74LS139</vt:lpstr>
      <vt:lpstr>用变量译码器实现组合函数</vt:lpstr>
      <vt:lpstr>用变量译码器实现组合函数</vt:lpstr>
      <vt:lpstr>实验内容与步骤</vt:lpstr>
      <vt:lpstr>设计实现74LS138</vt:lpstr>
      <vt:lpstr>原理图</vt:lpstr>
      <vt:lpstr>设计实现74LS138</vt:lpstr>
      <vt:lpstr>仿真</vt:lpstr>
      <vt:lpstr>波形图示例</vt:lpstr>
      <vt:lpstr>生成逻辑符号图</vt:lpstr>
      <vt:lpstr>验证D_74LS138</vt:lpstr>
      <vt:lpstr>验证D_74LS138</vt:lpstr>
      <vt:lpstr>验证D_74LS138</vt:lpstr>
      <vt:lpstr>下载验证</vt:lpstr>
      <vt:lpstr>Pinouts Report</vt:lpstr>
      <vt:lpstr>根据真值表验证</vt:lpstr>
      <vt:lpstr>任务2：实现楼道灯控制</vt:lpstr>
      <vt:lpstr>原理图</vt:lpstr>
      <vt:lpstr>仿真</vt:lpstr>
      <vt:lpstr>下载验证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董亚波</cp:lastModifiedBy>
  <cp:revision>236</cp:revision>
  <dcterms:created xsi:type="dcterms:W3CDTF">2011-08-03T07:44:17Z</dcterms:created>
  <dcterms:modified xsi:type="dcterms:W3CDTF">2018-10-16T15:07:55Z</dcterms:modified>
</cp:coreProperties>
</file>