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7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284" r:id="rId16"/>
    <p:sldId id="285" r:id="rId17"/>
    <p:sldId id="286" r:id="rId18"/>
    <p:sldId id="289" r:id="rId19"/>
    <p:sldId id="290" r:id="rId20"/>
    <p:sldId id="287" r:id="rId21"/>
    <p:sldId id="288" r:id="rId22"/>
    <p:sldId id="302" r:id="rId23"/>
    <p:sldId id="295" r:id="rId24"/>
    <p:sldId id="303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298"/>
            <p14:sldId id="299"/>
            <p14:sldId id="300"/>
            <p14:sldId id="301"/>
            <p14:sldId id="284"/>
            <p14:sldId id="285"/>
            <p14:sldId id="286"/>
            <p14:sldId id="289"/>
            <p14:sldId id="290"/>
            <p14:sldId id="287"/>
            <p14:sldId id="288"/>
            <p14:sldId id="302"/>
            <p14:sldId id="295"/>
            <p14:sldId id="303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646" autoAdjust="0"/>
  </p:normalViewPr>
  <p:slideViewPr>
    <p:cSldViewPr>
      <p:cViewPr varScale="1">
        <p:scale>
          <a:sx n="54" d="100"/>
          <a:sy n="54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0.71.45.100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http://10.71.45.100/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6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段数码管显示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译码器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Hex to 7-segment decoder Schematic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多位七段数码管显示原理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85740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静态显示</a:t>
            </a:r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段码对应一个显示译码电路</a:t>
            </a:r>
          </a:p>
          <a:p>
            <a:r>
              <a:rPr lang="zh-CN" altLang="en-US" sz="2400" dirty="0"/>
              <a:t>动态扫描显示：时分复用显示</a:t>
            </a:r>
          </a:p>
          <a:p>
            <a:pPr lvl="1"/>
            <a:r>
              <a:rPr lang="zh-CN" altLang="en-US" sz="2000" dirty="0"/>
              <a:t>利用人眼视觉残留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段码译码电路分时为每个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段码提供译码</a:t>
            </a:r>
          </a:p>
          <a:p>
            <a:r>
              <a:rPr lang="zh-CN" altLang="en-US" sz="2400" dirty="0"/>
              <a:t>控制时序</a:t>
            </a:r>
          </a:p>
          <a:p>
            <a:pPr lvl="1"/>
            <a:r>
              <a:rPr lang="zh-CN" altLang="en-US" sz="2000" dirty="0"/>
              <a:t>用定时计数信号控制公共极，分时输出对应七段码的显示信号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	 </a:t>
            </a:r>
            <a:r>
              <a:rPr lang="zh-CN" altLang="en-US" sz="2000" dirty="0">
                <a:solidFill>
                  <a:srgbClr val="FF0000"/>
                </a:solidFill>
              </a:rPr>
              <a:t>动态扫描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位七段码结构</a:t>
            </a:r>
          </a:p>
          <a:p>
            <a:pPr lvl="1"/>
            <a:r>
              <a:rPr lang="zh-CN" altLang="en-US" sz="2000" dirty="0"/>
              <a:t>正极：公共端</a:t>
            </a:r>
          </a:p>
          <a:p>
            <a:pPr lvl="1"/>
            <a:r>
              <a:rPr lang="zh-CN" altLang="en-US" sz="2000" dirty="0"/>
              <a:t>七段信号并联</a:t>
            </a:r>
          </a:p>
          <a:p>
            <a:endParaRPr lang="zh-CN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63481"/>
            <a:ext cx="6256037" cy="220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807767" y="4463481"/>
            <a:ext cx="4834880" cy="234078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43809" y="5111553"/>
            <a:ext cx="387894" cy="1267669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51983" y="439008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0550" indent="-533400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分时控制示意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15" y="1412776"/>
            <a:ext cx="5189597" cy="28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39993"/>
              </p:ext>
            </p:extLst>
          </p:nvPr>
        </p:nvGraphicFramePr>
        <p:xfrm>
          <a:off x="1043608" y="4336304"/>
          <a:ext cx="7408912" cy="233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Visio" r:id="rId4" imgW="3509239" imgH="1324759" progId="Visio.Drawing.11">
                  <p:embed/>
                </p:oleObj>
              </mc:Choice>
              <mc:Fallback>
                <p:oleObj name="Visio" r:id="rId4" imgW="3509239" imgH="13247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36304"/>
                        <a:ext cx="7408912" cy="233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5503083" y="156494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931529" y="197203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4278947" y="26087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3530403" y="31491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动态扫描</a:t>
            </a:r>
            <a:endParaRPr lang="en-US" altLang="zh-CN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低电平与输入显示对应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1390650" lvl="2" indent="-533400" algn="just">
              <a:spcBef>
                <a:spcPts val="0"/>
              </a:spcBef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共阳</a:t>
            </a:r>
            <a:r>
              <a:rPr lang="zh-CN" altLang="en-US" dirty="0" smtClean="0">
                <a:cs typeface="Times New Roman" panose="02020603050405020304" pitchFamily="18" charset="0"/>
              </a:rPr>
              <a:t>：低</a:t>
            </a:r>
            <a:r>
              <a:rPr lang="zh-CN" altLang="en-US" dirty="0">
                <a:cs typeface="Times New Roman" panose="02020603050405020304" pitchFamily="18" charset="0"/>
              </a:rPr>
              <a:t>电平控制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分时送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a~g</a:t>
            </a:r>
            <a:r>
              <a:rPr lang="zh-CN" altLang="en-US" sz="2400" i="1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cs typeface="Times New Roman" panose="02020603050405020304" pitchFamily="18" charset="0"/>
              </a:rPr>
              <a:t>p</a:t>
            </a: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可用序列信号控制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01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原理图设计</a:t>
            </a:r>
            <a:r>
              <a:rPr lang="zh-CN" altLang="en-US" sz="2800" dirty="0" smtClean="0"/>
              <a:t>实现显示译码</a:t>
            </a:r>
            <a:r>
              <a:rPr lang="en-US" altLang="zh-CN" sz="2800" dirty="0" smtClean="0"/>
              <a:t>MyMC14495</a:t>
            </a:r>
            <a:r>
              <a:rPr lang="zh-CN" altLang="en-US" sz="2800" dirty="0" smtClean="0"/>
              <a:t>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：用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</a:t>
            </a:r>
            <a:r>
              <a:rPr lang="zh-CN" altLang="en-US" sz="2800" dirty="0" smtClean="0"/>
              <a:t>实现</a:t>
            </a:r>
            <a:r>
              <a:rPr lang="zh-CN" altLang="en-US" sz="2800" dirty="0"/>
              <a:t>数码</a:t>
            </a:r>
            <a:r>
              <a:rPr lang="zh-CN" altLang="en-US" sz="2800" dirty="0" smtClean="0"/>
              <a:t>管显示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r>
              <a:rPr lang="en-US" altLang="zh-CN" dirty="0"/>
              <a:t>MY_MC14495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新建工程，工程名称用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新建源文件，文件名称用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MyMC14495</a:t>
            </a:r>
            <a:r>
              <a:rPr lang="zh-CN" altLang="en-US" sz="2400" dirty="0" smtClean="0"/>
              <a:t>模块进行仿真，参考激励代码如下：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336699"/>
                </a:solidFill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initial </a:t>
            </a:r>
            <a:r>
              <a:rPr lang="en-US" altLang="zh-CN" sz="2800" dirty="0">
                <a:solidFill>
                  <a:srgbClr val="336699"/>
                </a:solidFill>
              </a:rPr>
              <a:t>begin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</a:t>
            </a:r>
            <a:r>
              <a:rPr lang="en-US" altLang="zh-CN" sz="2800" dirty="0">
                <a:solidFill>
                  <a:srgbClr val="336699"/>
                </a:solidFill>
              </a:rPr>
              <a:t>D3 = 0;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D2 </a:t>
            </a:r>
            <a:r>
              <a:rPr lang="en-US" altLang="zh-CN" sz="2800" dirty="0">
                <a:solidFill>
                  <a:srgbClr val="336699"/>
                </a:solidFill>
              </a:rPr>
              <a:t>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D1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D0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LE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point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endParaRPr lang="zh-CN" altLang="en-US" sz="2800" dirty="0">
              <a:solidFill>
                <a:srgbClr val="3366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4456" y="1988840"/>
            <a:ext cx="500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for </a:t>
            </a:r>
            <a:r>
              <a:rPr lang="en-US" altLang="zh-CN" sz="2800" dirty="0">
                <a:solidFill>
                  <a:srgbClr val="336699"/>
                </a:solidFill>
              </a:rPr>
              <a:t>(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&lt;=15;i=i+1) begin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  <a:r>
              <a:rPr lang="en-US" altLang="zh-CN" sz="2800" dirty="0" smtClean="0">
                <a:solidFill>
                  <a:srgbClr val="336699"/>
                </a:solidFill>
              </a:rPr>
              <a:t>#50;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	{D3,D2,D1,D0}=</a:t>
            </a:r>
            <a:r>
              <a:rPr lang="en-US" altLang="zh-CN" sz="2800" dirty="0" err="1" smtClean="0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end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#</a:t>
            </a:r>
            <a:r>
              <a:rPr lang="en-US" altLang="zh-CN" sz="2800" dirty="0">
                <a:solidFill>
                  <a:srgbClr val="336699"/>
                </a:solidFill>
              </a:rPr>
              <a:t>50;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LE = 1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</a:t>
            </a:r>
            <a:r>
              <a:rPr lang="zh-CN" altLang="en-US" dirty="0" smtClean="0"/>
              <a:t>图示例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002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 smtClean="0"/>
              <a:t>MyMC14495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Tools</a:t>
            </a:r>
            <a:r>
              <a:rPr lang="zh-CN" altLang="en-US" sz="2000" dirty="0" smtClean="0"/>
              <a:t>菜单的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/>
              <a:t>使用</a:t>
            </a:r>
            <a:r>
              <a:rPr lang="zh-CN" altLang="en-US" sz="2000" dirty="0"/>
              <a:t>时必须</a:t>
            </a:r>
            <a:r>
              <a:rPr lang="zh-CN" altLang="en-US" sz="2000" dirty="0" smtClean="0"/>
              <a:t>复制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sch</a:t>
            </a:r>
            <a:r>
              <a:rPr lang="zh-CN" altLang="en-US" sz="2000" dirty="0" smtClean="0"/>
              <a:t>到</a:t>
            </a:r>
            <a:r>
              <a:rPr lang="zh-CN" altLang="en-US" sz="2000" dirty="0"/>
              <a:t>对应</a:t>
            </a:r>
            <a:r>
              <a:rPr lang="zh-CN" altLang="en-US" sz="2000" dirty="0" smtClean="0"/>
              <a:t>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DispNumber_sch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DispNumber_sch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</a:t>
            </a:r>
            <a:r>
              <a:rPr lang="en-US" altLang="zh-CN" dirty="0" smtClean="0"/>
              <a:t>MyMC14495.sym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sch</a:t>
            </a:r>
            <a:r>
              <a:rPr lang="zh-CN" altLang="en-US" dirty="0" smtClean="0"/>
              <a:t>到工程根目录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框里的第一个元件，就是</a:t>
            </a:r>
            <a:r>
              <a:rPr lang="en-US" altLang="zh-CN" dirty="0" smtClean="0"/>
              <a:t>MyMC14495</a:t>
            </a:r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/>
          </a:bodyPr>
          <a:lstStyle/>
          <a:p>
            <a:r>
              <a:rPr lang="en-US" altLang="zh-CN" dirty="0"/>
              <a:t>UCF</a:t>
            </a:r>
            <a:r>
              <a:rPr lang="zh-CN" altLang="en-US" dirty="0"/>
              <a:t>引脚定义</a:t>
            </a:r>
          </a:p>
          <a:p>
            <a:pPr lvl="1"/>
            <a:r>
              <a:rPr lang="zh-CN" altLang="en-US" dirty="0"/>
              <a:t>输入</a:t>
            </a:r>
          </a:p>
          <a:p>
            <a:pPr lvl="2"/>
            <a:r>
              <a:rPr lang="en-US" altLang="zh-CN" dirty="0"/>
              <a:t>SW[7:4]=AN[3:0]</a:t>
            </a:r>
          </a:p>
          <a:p>
            <a:pPr lvl="2"/>
            <a:r>
              <a:rPr lang="en-US" altLang="zh-CN" dirty="0"/>
              <a:t>SW[3:0]=D3D2D1D0</a:t>
            </a:r>
          </a:p>
          <a:p>
            <a:pPr lvl="2"/>
            <a:r>
              <a:rPr lang="en-US" altLang="zh-CN" dirty="0" smtClean="0"/>
              <a:t>SW[14]=LE</a:t>
            </a:r>
            <a:endParaRPr lang="en-US" altLang="zh-CN" dirty="0"/>
          </a:p>
          <a:p>
            <a:pPr lvl="2"/>
            <a:r>
              <a:rPr lang="en-US" altLang="zh-CN" dirty="0" smtClean="0"/>
              <a:t>SW[15]=point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</a:p>
          <a:p>
            <a:pPr lvl="2"/>
            <a:r>
              <a:rPr lang="en-US" altLang="zh-CN" dirty="0" err="1" smtClean="0"/>
              <a:t>a~g</a:t>
            </a:r>
            <a:r>
              <a:rPr lang="zh-CN" altLang="en-US" dirty="0"/>
              <a:t>，</a:t>
            </a:r>
            <a:r>
              <a:rPr lang="en-US" altLang="zh-CN" dirty="0" smtClean="0"/>
              <a:t>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UCF</a:t>
            </a:r>
            <a:r>
              <a:rPr lang="zh-CN" altLang="en-US" dirty="0" smtClean="0"/>
              <a:t>文件（部分）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NET "BTN[0]"LOC = AF13 | IOSTANDARD = LVCMOS15;#SW[14]</a:t>
            </a:r>
          </a:p>
          <a:p>
            <a:pPr marL="0" indent="0">
              <a:buNone/>
            </a:pPr>
            <a:r>
              <a:rPr lang="en-US" altLang="zh-CN" dirty="0"/>
              <a:t>NET "BTN[1]"LOC = AF10 | IOSTANDARD = LVCMOS15;#SW[15]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NET "SEGMENT[0]"LOC = AB22 | IOSTANDARD = LVCMOS33;#a</a:t>
            </a:r>
          </a:p>
          <a:p>
            <a:pPr marL="0" indent="0">
              <a:buNone/>
            </a:pPr>
            <a:r>
              <a:rPr lang="en-US" altLang="zh-CN" dirty="0"/>
              <a:t>NET "SEGMENT[1]" LOC = AD24 | IOSTANDARD = LVCMOS33;#b</a:t>
            </a:r>
          </a:p>
          <a:p>
            <a:pPr marL="0" indent="0">
              <a:buNone/>
            </a:pPr>
            <a:r>
              <a:rPr lang="en-US" altLang="zh-CN" dirty="0"/>
              <a:t>NET "SEGMENT[2]" LOC = AD23 | IOSTANDARD = LVCMOS33;#c</a:t>
            </a:r>
          </a:p>
          <a:p>
            <a:pPr marL="0" indent="0">
              <a:buNone/>
            </a:pPr>
            <a:r>
              <a:rPr lang="en-US" altLang="zh-CN" dirty="0"/>
              <a:t>NET "SEGMENT[3]" LOC = Y21 | IOSTANDARD = LVCMOS33;#d</a:t>
            </a:r>
          </a:p>
          <a:p>
            <a:pPr marL="0" indent="0">
              <a:buNone/>
            </a:pPr>
            <a:r>
              <a:rPr lang="en-US" altLang="zh-CN" dirty="0"/>
              <a:t>NET "SEGMENT[4]" LOC = W20 | IOSTANDARD = LVCMOS33;#e</a:t>
            </a:r>
          </a:p>
          <a:p>
            <a:pPr marL="0" indent="0">
              <a:buNone/>
            </a:pPr>
            <a:r>
              <a:rPr lang="en-US" altLang="zh-CN" dirty="0"/>
              <a:t>NET "SEGMENT[5]" LOC = AC24 | IOSTANDARD = LVCMOS33;#f</a:t>
            </a:r>
          </a:p>
          <a:p>
            <a:pPr marL="0" indent="0">
              <a:buNone/>
            </a:pPr>
            <a:r>
              <a:rPr lang="en-US" altLang="zh-CN" dirty="0"/>
              <a:t>NET "SEGMENT[6]" LOC = AC23 | IOSTANDARD = LVCMOS33;#g</a:t>
            </a:r>
          </a:p>
          <a:p>
            <a:pPr marL="0" indent="0">
              <a:buNone/>
            </a:pPr>
            <a:r>
              <a:rPr lang="en-US" altLang="zh-CN" dirty="0"/>
              <a:t>NET "SEGMENT[7]" LOC = AA22 | IOSTANDARD = LVCMOS33;#point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NET "AN[0]" LOC = AD21 | IOSTANDARD = LVCMOS33;</a:t>
            </a:r>
          </a:p>
          <a:p>
            <a:pPr marL="0" indent="0">
              <a:buNone/>
            </a:pPr>
            <a:r>
              <a:rPr lang="en-US" altLang="zh-CN" dirty="0"/>
              <a:t>NET "AN[1]" LOC = AC21 | IOSTANDARD = LVCMOS33;</a:t>
            </a:r>
          </a:p>
          <a:p>
            <a:pPr marL="0" indent="0">
              <a:buNone/>
            </a:pPr>
            <a:r>
              <a:rPr lang="en-US" altLang="zh-CN" dirty="0"/>
              <a:t>NET "AN[2]" LOC = AB21 | IOSTANDARD = LVCMOS33;</a:t>
            </a:r>
          </a:p>
          <a:p>
            <a:pPr marL="0" indent="0">
              <a:buNone/>
            </a:pPr>
            <a:r>
              <a:rPr lang="en-US" altLang="zh-CN" dirty="0"/>
              <a:t>NET "AN[3]" LOC = AC22 | IOSTANDARD = LVCMOS33;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845114"/>
            <a:ext cx="706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SW[0]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SW[7]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 引脚约束参考前两个实验自行添加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七数码管显示原理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七段码显示译码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进一步熟悉</a:t>
            </a:r>
            <a:r>
              <a:rPr lang="en-US" altLang="zh-CN" sz="2800" dirty="0" smtClean="0"/>
              <a:t>Xilinx ISE</a:t>
            </a:r>
            <a:r>
              <a:rPr lang="zh-CN" altLang="en-US" sz="2800" dirty="0" smtClean="0"/>
              <a:t> 环境及</a:t>
            </a:r>
            <a:r>
              <a:rPr lang="en-US" altLang="zh-CN" sz="2800" dirty="0" smtClean="0"/>
              <a:t>SWORD</a:t>
            </a:r>
            <a:r>
              <a:rPr lang="zh-CN" altLang="en-US" sz="2800" dirty="0" smtClean="0"/>
              <a:t>实验平台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模块实现数码管显示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7+1</a:t>
            </a:r>
            <a:r>
              <a:rPr lang="zh-CN" altLang="en-US" sz="2800" dirty="0"/>
              <a:t>个</a:t>
            </a:r>
            <a:r>
              <a:rPr lang="en-US" altLang="zh-CN" sz="2800" dirty="0"/>
              <a:t>LED</a:t>
            </a:r>
            <a:r>
              <a:rPr lang="zh-CN" altLang="en-US" sz="2800" dirty="0"/>
              <a:t>构成的数字显示器件</a:t>
            </a:r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LED</a:t>
            </a:r>
            <a:r>
              <a:rPr lang="zh-CN" altLang="en-US" sz="2800" dirty="0"/>
              <a:t>显示数字的一段，另一个为</a:t>
            </a:r>
            <a:r>
              <a:rPr lang="zh-CN" altLang="en-US" sz="2800" dirty="0" smtClean="0"/>
              <a:t>小数点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2" y="2708920"/>
            <a:ext cx="2148784" cy="2808312"/>
          </a:xfrm>
          <a:prstGeom prst="rect">
            <a:avLst/>
          </a:prstGeom>
        </p:spPr>
      </p:pic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708920"/>
            <a:ext cx="4104456" cy="290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共阴（阳）控制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altLang="zh-CN" sz="2400" dirty="0"/>
              <a:t>LED</a:t>
            </a:r>
            <a:r>
              <a:rPr lang="zh-CN" altLang="en-US" sz="2400" dirty="0"/>
              <a:t>的正极</a:t>
            </a:r>
            <a:r>
              <a:rPr lang="en-US" altLang="zh-CN" sz="2400" dirty="0"/>
              <a:t>(</a:t>
            </a:r>
            <a:r>
              <a:rPr lang="zh-CN" altLang="en-US" sz="2400" dirty="0"/>
              <a:t>负极</a:t>
            </a:r>
            <a:r>
              <a:rPr lang="en-US" altLang="zh-CN" sz="2400" dirty="0"/>
              <a:t>)</a:t>
            </a:r>
            <a:r>
              <a:rPr lang="zh-CN" altLang="en-US" sz="2400" dirty="0"/>
              <a:t>连在一起，另一端作为点亮的控制</a:t>
            </a:r>
          </a:p>
          <a:p>
            <a:pPr lvl="1"/>
            <a:r>
              <a:rPr lang="zh-CN" altLang="en-US" sz="2000" dirty="0"/>
              <a:t>共阳：正极连在一起，负极＝</a:t>
            </a:r>
            <a:r>
              <a:rPr lang="en-US" altLang="zh-CN" sz="2000" dirty="0"/>
              <a:t>0</a:t>
            </a:r>
            <a:r>
              <a:rPr lang="zh-CN" altLang="en-US" sz="2000" dirty="0"/>
              <a:t>，点亮</a:t>
            </a:r>
          </a:p>
          <a:p>
            <a:pPr lvl="1"/>
            <a:r>
              <a:rPr lang="zh-CN" altLang="en-US" sz="2000" dirty="0"/>
              <a:t>共阴：负极连在一起，正极＝</a:t>
            </a:r>
            <a:r>
              <a:rPr lang="en-US" altLang="zh-CN" sz="2000" dirty="0"/>
              <a:t>1</a:t>
            </a:r>
            <a:r>
              <a:rPr lang="zh-CN" altLang="en-US" sz="2000" dirty="0"/>
              <a:t>，点亮 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7" y="2636912"/>
            <a:ext cx="607218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</a:rPr>
              <a:t>Hex 7- segment decoder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108339"/>
              </p:ext>
            </p:extLst>
          </p:nvPr>
        </p:nvGraphicFramePr>
        <p:xfrm>
          <a:off x="1979712" y="1424132"/>
          <a:ext cx="7025640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1186180"/>
                <a:gridCol w="730568"/>
                <a:gridCol w="555434"/>
                <a:gridCol w="562928"/>
                <a:gridCol w="540068"/>
                <a:gridCol w="567055"/>
                <a:gridCol w="555562"/>
                <a:gridCol w="517842"/>
                <a:gridCol w="552768"/>
                <a:gridCol w="623505"/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 rot="5400000">
            <a:off x="-111358" y="2998099"/>
            <a:ext cx="2244138" cy="1426509"/>
            <a:chOff x="4365364" y="1106819"/>
            <a:chExt cx="2244138" cy="14265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774178" y="698005"/>
              <a:ext cx="1426509" cy="2244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MC14495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07504" y="1311222"/>
            <a:ext cx="1806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兼容</a:t>
            </a:r>
            <a:r>
              <a:rPr lang="en-US" altLang="zh-CN" sz="2000" dirty="0" smtClean="0"/>
              <a:t>MC14495</a:t>
            </a:r>
          </a:p>
          <a:p>
            <a:r>
              <a:rPr lang="zh-CN" altLang="en-US" dirty="0"/>
              <a:t>略</a:t>
            </a:r>
            <a:r>
              <a:rPr lang="zh-CN" altLang="en-US" dirty="0" smtClean="0"/>
              <a:t>掉：</a:t>
            </a:r>
            <a:endParaRPr lang="en-US" altLang="zh-CN" dirty="0" smtClean="0"/>
          </a:p>
          <a:p>
            <a:r>
              <a:rPr lang="en-US" altLang="zh-CN" dirty="0" smtClean="0"/>
              <a:t>     Pin11=VCR</a:t>
            </a:r>
          </a:p>
          <a:p>
            <a:r>
              <a:rPr lang="en-US" altLang="zh-CN" dirty="0" smtClean="0"/>
              <a:t>     Pin4=</a:t>
            </a:r>
            <a:r>
              <a:rPr lang="en-US" altLang="zh-CN" dirty="0" err="1" smtClean="0"/>
              <a:t>h+i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01" y="4972711"/>
            <a:ext cx="19442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其它</a:t>
            </a:r>
            <a:endParaRPr lang="en-US" altLang="zh-CN" sz="2000" dirty="0" smtClean="0"/>
          </a:p>
          <a:p>
            <a:r>
              <a:rPr lang="zh-CN" altLang="en-US" dirty="0" smtClean="0"/>
              <a:t>共阳：</a:t>
            </a:r>
            <a:r>
              <a:rPr lang="en-US" altLang="zh-CN" dirty="0" smtClean="0"/>
              <a:t>74LS46/47</a:t>
            </a:r>
            <a:endParaRPr lang="zh-CN" altLang="en-US" dirty="0"/>
          </a:p>
          <a:p>
            <a:r>
              <a:rPr lang="zh-CN" altLang="en-US" dirty="0" smtClean="0"/>
              <a:t>共阴：</a:t>
            </a:r>
            <a:r>
              <a:rPr lang="en-US" altLang="zh-CN" dirty="0" smtClean="0"/>
              <a:t>74LS48/49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CMOS4511 </a:t>
            </a:r>
            <a:endParaRPr lang="en-US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590554" y="674464"/>
            <a:ext cx="2509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common anode</a:t>
            </a:r>
          </a:p>
        </p:txBody>
      </p:sp>
    </p:spTree>
    <p:extLst>
      <p:ext uri="{BB962C8B-B14F-4D97-AF65-F5344CB8AC3E}">
        <p14:creationId xmlns:p14="http://schemas.microsoft.com/office/powerpoint/2010/main" val="3719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805664" cy="954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Hex to 7-segment decoder: Simplifying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559912"/>
            <a:ext cx="8229600" cy="4968552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983637"/>
              </p:ext>
            </p:extLst>
          </p:nvPr>
        </p:nvGraphicFramePr>
        <p:xfrm>
          <a:off x="5129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95195"/>
              </p:ext>
            </p:extLst>
          </p:nvPr>
        </p:nvGraphicFramePr>
        <p:xfrm>
          <a:off x="21893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40563"/>
              </p:ext>
            </p:extLst>
          </p:nvPr>
        </p:nvGraphicFramePr>
        <p:xfrm>
          <a:off x="3837878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123177"/>
              </p:ext>
            </p:extLst>
          </p:nvPr>
        </p:nvGraphicFramePr>
        <p:xfrm>
          <a:off x="5486400" y="1788943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9632"/>
              </p:ext>
            </p:extLst>
          </p:nvPr>
        </p:nvGraphicFramePr>
        <p:xfrm>
          <a:off x="7196254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050733"/>
              </p:ext>
            </p:extLst>
          </p:nvPr>
        </p:nvGraphicFramePr>
        <p:xfrm>
          <a:off x="551950" y="4853790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08738"/>
              </p:ext>
            </p:extLst>
          </p:nvPr>
        </p:nvGraphicFramePr>
        <p:xfrm>
          <a:off x="2315952" y="485182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2969" y="1394926"/>
            <a:ext cx="369101" cy="369855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a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736621" y="1372624"/>
            <a:ext cx="417423" cy="397734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b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68777" y="1363070"/>
            <a:ext cx="369101" cy="369855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c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102429" y="1340768"/>
            <a:ext cx="417423" cy="397734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d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780934" y="1340768"/>
            <a:ext cx="404167" cy="392155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e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24577" y="4481973"/>
            <a:ext cx="369101" cy="369855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f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858229" y="4459671"/>
            <a:ext cx="417423" cy="397734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g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101"/>
              <p:cNvSpPr txBox="1"/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194" t="-28889" r="-116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02"/>
              <p:cNvSpPr txBox="1"/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221" t="-32500" r="-1994" b="-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3276600" y="215181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356" y="2538402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6429" y="2543698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3878" y="2538402"/>
            <a:ext cx="281810" cy="27805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888" y="2538402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4106" y="2173225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7936" y="181307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0014" y="2557622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5266" y="293399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179" y="181645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92" y="2533627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621"/>
            <a:ext cx="359743" cy="24875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425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2534" y="183723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63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745" y="294421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3070"/>
            <a:ext cx="620966" cy="63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8566" y="2151813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5296" y="1665055"/>
            <a:ext cx="470226" cy="31322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282" y="2968522"/>
            <a:ext cx="379394" cy="263241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647" y="4906021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969" y="4916985"/>
            <a:ext cx="576582" cy="27805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429" y="4851828"/>
            <a:ext cx="256044" cy="6787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865" y="5616460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589" y="4892848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1269" y="5285163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5952" y="561645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340" y="219902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131"/>
              <p:cNvSpPr txBox="1"/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32"/>
              <p:cNvSpPr txBox="1"/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8889" r="-387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133"/>
              <p:cNvSpPr txBox="1"/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13" t="-260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134"/>
              <p:cNvSpPr txBox="1"/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829" t="-26087" r="-76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135"/>
              <p:cNvSpPr txBox="1"/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818" t="-28889" r="-927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1304</Words>
  <Application>Microsoft Office PowerPoint</Application>
  <PresentationFormat>全屏显示(4:3)</PresentationFormat>
  <Paragraphs>486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Hex 7- segment decoder</vt:lpstr>
      <vt:lpstr>Hex to 7-segment decoder: Simplifying</vt:lpstr>
      <vt:lpstr>Hex to 7-segment decoder Schematic</vt:lpstr>
      <vt:lpstr>多位七段数码管显示原理</vt:lpstr>
      <vt:lpstr>分时控制示意</vt:lpstr>
      <vt:lpstr>实验内容与步骤</vt:lpstr>
      <vt:lpstr>设计实现MY_MC14495</vt:lpstr>
      <vt:lpstr>设计实现MyMC14495</vt:lpstr>
      <vt:lpstr>仿真</vt:lpstr>
      <vt:lpstr>波形图示例</vt:lpstr>
      <vt:lpstr>生成逻辑符号图</vt:lpstr>
      <vt:lpstr>任务2：实现数码管显示</vt:lpstr>
      <vt:lpstr>实现数码管显示</vt:lpstr>
      <vt:lpstr>下载验证</vt:lpstr>
      <vt:lpstr>UCF文件（部分）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251</cp:revision>
  <dcterms:created xsi:type="dcterms:W3CDTF">2011-08-03T07:44:17Z</dcterms:created>
  <dcterms:modified xsi:type="dcterms:W3CDTF">2018-10-22T14:27:08Z</dcterms:modified>
</cp:coreProperties>
</file>