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90" r:id="rId3"/>
  </p:sldMasterIdLst>
  <p:notesMasterIdLst>
    <p:notesMasterId r:id="rId36"/>
  </p:notesMasterIdLst>
  <p:sldIdLst>
    <p:sldId id="256" r:id="rId4"/>
    <p:sldId id="270" r:id="rId5"/>
    <p:sldId id="271" r:id="rId6"/>
    <p:sldId id="272" r:id="rId7"/>
    <p:sldId id="273" r:id="rId8"/>
    <p:sldId id="274" r:id="rId9"/>
    <p:sldId id="300" r:id="rId10"/>
    <p:sldId id="301" r:id="rId11"/>
    <p:sldId id="275" r:id="rId12"/>
    <p:sldId id="276" r:id="rId13"/>
    <p:sldId id="277" r:id="rId14"/>
    <p:sldId id="278" r:id="rId15"/>
    <p:sldId id="279" r:id="rId16"/>
    <p:sldId id="280" r:id="rId17"/>
    <p:sldId id="281" r:id="rId18"/>
    <p:sldId id="282" r:id="rId19"/>
    <p:sldId id="283" r:id="rId20"/>
    <p:sldId id="284" r:id="rId21"/>
    <p:sldId id="285"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26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E2BB560-6633-472E-86A8-D6CD2949BF9A}">
          <p14:sldIdLst>
            <p14:sldId id="256"/>
            <p14:sldId id="270"/>
            <p14:sldId id="271"/>
            <p14:sldId id="272"/>
            <p14:sldId id="273"/>
            <p14:sldId id="274"/>
            <p14:sldId id="300"/>
            <p14:sldId id="301"/>
            <p14:sldId id="275"/>
            <p14:sldId id="276"/>
            <p14:sldId id="277"/>
            <p14:sldId id="278"/>
            <p14:sldId id="279"/>
            <p14:sldId id="280"/>
            <p14:sldId id="281"/>
            <p14:sldId id="282"/>
            <p14:sldId id="283"/>
            <p14:sldId id="284"/>
            <p14:sldId id="285"/>
            <p14:sldId id="288"/>
            <p14:sldId id="289"/>
            <p14:sldId id="290"/>
            <p14:sldId id="291"/>
            <p14:sldId id="292"/>
            <p14:sldId id="293"/>
            <p14:sldId id="294"/>
            <p14:sldId id="295"/>
            <p14:sldId id="296"/>
            <p14:sldId id="297"/>
            <p14:sldId id="298"/>
            <p14:sldId id="299"/>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2" autoAdjust="0"/>
    <p:restoredTop sz="82100" autoAdjust="0"/>
  </p:normalViewPr>
  <p:slideViewPr>
    <p:cSldViewPr>
      <p:cViewPr varScale="1">
        <p:scale>
          <a:sx n="72" d="100"/>
          <a:sy n="72" d="100"/>
        </p:scale>
        <p:origin x="1800" y="53"/>
      </p:cViewPr>
      <p:guideLst>
        <p:guide orient="horz" pos="2160"/>
        <p:guide pos="2880"/>
      </p:guideLst>
    </p:cSldViewPr>
  </p:slideViewPr>
  <p:outlineViewPr>
    <p:cViewPr>
      <p:scale>
        <a:sx n="33" d="100"/>
        <a:sy n="33" d="100"/>
      </p:scale>
      <p:origin x="0" y="2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A232E-0D23-E744-A2E7-48CC2B10A8E9}" type="datetimeFigureOut">
              <a:rPr kumimoji="1" lang="zh-CN" altLang="en-US" smtClean="0"/>
              <a:t>2018/10/10</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B3A588-43E9-AC44-AC90-AB7B6B5540F3}" type="slidenum">
              <a:rPr kumimoji="1" lang="zh-CN" altLang="en-US" smtClean="0"/>
              <a:t>‹#›</a:t>
            </a:fld>
            <a:endParaRPr kumimoji="1" lang="zh-CN" altLang="en-US"/>
          </a:p>
        </p:txBody>
      </p:sp>
    </p:spTree>
    <p:extLst>
      <p:ext uri="{BB962C8B-B14F-4D97-AF65-F5344CB8AC3E}">
        <p14:creationId xmlns:p14="http://schemas.microsoft.com/office/powerpoint/2010/main" val="31378145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0679392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365084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2244890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0782" y="0"/>
            <a:ext cx="9102436" cy="6858000"/>
          </a:xfrm>
          <a:prstGeom prst="rect">
            <a:avLst/>
          </a:prstGeom>
        </p:spPr>
      </p:pic>
      <p:sp>
        <p:nvSpPr>
          <p:cNvPr id="2" name="标题 1"/>
          <p:cNvSpPr>
            <a:spLocks noGrp="1"/>
          </p:cNvSpPr>
          <p:nvPr>
            <p:ph type="ctrTitle"/>
          </p:nvPr>
        </p:nvSpPr>
        <p:spPr>
          <a:xfrm>
            <a:off x="693561" y="1950515"/>
            <a:ext cx="8134672" cy="1470025"/>
          </a:xfrm>
        </p:spPr>
        <p:txBody>
          <a:bodyPr>
            <a:noAutofit/>
          </a:bodyPr>
          <a:lstStyle>
            <a:lvl1pPr>
              <a:defRPr sz="5200">
                <a:solidFill>
                  <a:schemeClr val="accent5">
                    <a:lumMod val="50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4293096"/>
            <a:ext cx="6400800" cy="1752600"/>
          </a:xfrm>
        </p:spPr>
        <p:txBody>
          <a:bodyPr>
            <a:normAutofit/>
          </a:bodyPr>
          <a:lstStyle>
            <a:lvl1pPr marL="0" indent="0" algn="ctr">
              <a:buNone/>
              <a:defRPr sz="2400">
                <a:solidFill>
                  <a:schemeClr val="accent5">
                    <a:lumMod val="50000"/>
                  </a:schemeClr>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5536" y="580315"/>
            <a:ext cx="1368152" cy="558152"/>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71600" y="6309320"/>
            <a:ext cx="7887572" cy="182865"/>
          </a:xfrm>
          <a:prstGeom prst="rect">
            <a:avLst/>
          </a:prstGeom>
        </p:spPr>
      </p:pic>
      <p:pic>
        <p:nvPicPr>
          <p:cNvPr id="11" name="图片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782" y="0"/>
            <a:ext cx="9102436" cy="6858000"/>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95536" y="580315"/>
            <a:ext cx="1368152" cy="558152"/>
          </a:xfrm>
          <a:prstGeom prst="rect">
            <a:avLst/>
          </a:prstGeom>
        </p:spPr>
      </p:pic>
      <p:pic>
        <p:nvPicPr>
          <p:cNvPr id="13" name="图片 1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971600" y="6309320"/>
            <a:ext cx="7887572" cy="182865"/>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832" y="242392"/>
            <a:ext cx="7005464" cy="954360"/>
          </a:xfrm>
        </p:spPr>
        <p:txBody>
          <a:bodyPr>
            <a:normAutofit/>
          </a:bodyPr>
          <a:lstStyle>
            <a:lvl1pPr algn="l">
              <a:defRPr sz="4000">
                <a:solidFill>
                  <a:schemeClr val="accent5">
                    <a:lumMod val="75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
                <a:schemeClr val="accent5">
                  <a:lumMod val="75000"/>
                </a:schemeClr>
              </a:buClr>
              <a:buSzPct val="80000"/>
              <a:buFont typeface="Wingdings" pitchFamily="2" charset="2"/>
              <a:buChar char="p"/>
              <a:defRPr b="1">
                <a:solidFill>
                  <a:schemeClr val="accent5">
                    <a:lumMod val="50000"/>
                  </a:schemeClr>
                </a:solidFill>
                <a:latin typeface="黑体" pitchFamily="49" charset="-122"/>
                <a:ea typeface="黑体" pitchFamily="49" charset="-122"/>
              </a:defRPr>
            </a:lvl1pPr>
            <a:lvl2pPr marL="742950" indent="-285750">
              <a:buClr>
                <a:schemeClr val="accent5">
                  <a:lumMod val="75000"/>
                </a:schemeClr>
              </a:buClr>
              <a:buSzPct val="70000"/>
              <a:buFont typeface="Wingdings" pitchFamily="2" charset="2"/>
              <a:buChar char="n"/>
              <a:defRPr b="1">
                <a:solidFill>
                  <a:schemeClr val="accent5">
                    <a:lumMod val="75000"/>
                  </a:schemeClr>
                </a:solidFill>
                <a:latin typeface="黑体" pitchFamily="49" charset="-122"/>
                <a:ea typeface="黑体" pitchFamily="49" charset="-122"/>
              </a:defRPr>
            </a:lvl2pPr>
            <a:lvl3pPr marL="1143000" indent="-228600">
              <a:buClr>
                <a:schemeClr val="accent5">
                  <a:lumMod val="75000"/>
                </a:schemeClr>
              </a:buClr>
              <a:buSzPct val="70000"/>
              <a:buFont typeface="Wingdings" pitchFamily="2" charset="2"/>
              <a:buChar char="p"/>
              <a:defRPr>
                <a:latin typeface="黑体" pitchFamily="49" charset="-122"/>
                <a:ea typeface="黑体" pitchFamily="49" charset="-122"/>
              </a:defRPr>
            </a:lvl3pPr>
            <a:lvl4pPr marL="1600200" indent="-228600">
              <a:buClr>
                <a:schemeClr val="accent5">
                  <a:lumMod val="75000"/>
                </a:schemeClr>
              </a:buClr>
              <a:buSzPct val="60000"/>
              <a:buFont typeface="Wingdings" pitchFamily="2" charset="2"/>
              <a:buChar char="n"/>
              <a:defRPr>
                <a:latin typeface="黑体" pitchFamily="49" charset="-122"/>
                <a:ea typeface="黑体" pitchFamily="49" charset="-122"/>
              </a:defRPr>
            </a:lvl4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25213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7005464" cy="954360"/>
          </a:xfrm>
        </p:spPr>
        <p:txBody>
          <a:bodyPr>
            <a:normAutofit/>
          </a:bodyPr>
          <a:lstStyle>
            <a:lvl1pPr algn="l">
              <a:defRPr sz="3600">
                <a:solidFill>
                  <a:srgbClr val="336699"/>
                </a:solidFill>
                <a:effectLst/>
                <a:latin typeface="黑体" pitchFamily="49" charset="-122"/>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50000"/>
              </a:lnSpc>
              <a:buClr>
                <a:schemeClr val="tx1">
                  <a:lumMod val="50000"/>
                  <a:lumOff val="50000"/>
                </a:schemeClr>
              </a:buClr>
              <a:buSzPct val="80000"/>
              <a:buFont typeface="Wingdings" pitchFamily="2" charset="2"/>
              <a:buChar char="l"/>
              <a:defRPr sz="2000" b="1">
                <a:solidFill>
                  <a:schemeClr val="tx1"/>
                </a:solidFill>
                <a:latin typeface="华文细黑" pitchFamily="2" charset="-122"/>
                <a:ea typeface="华文细黑" pitchFamily="2" charset="-122"/>
              </a:defRPr>
            </a:lvl1pPr>
            <a:lvl2pPr marL="742950" indent="-285750">
              <a:buClr>
                <a:schemeClr val="tx1"/>
              </a:buClr>
              <a:buSzPct val="70000"/>
              <a:buFont typeface="Wingdings" pitchFamily="2" charset="2"/>
              <a:buChar char="p"/>
              <a:defRPr sz="1800" b="0">
                <a:solidFill>
                  <a:schemeClr val="tx1"/>
                </a:solidFill>
                <a:latin typeface="华文细黑" pitchFamily="2" charset="-122"/>
                <a:ea typeface="华文细黑" pitchFamily="2" charset="-122"/>
              </a:defRPr>
            </a:lvl2pPr>
            <a:lvl3pPr marL="1143000" indent="-228600">
              <a:buClr>
                <a:schemeClr val="tx1"/>
              </a:buClr>
              <a:buSzPct val="50000"/>
              <a:buFont typeface="Wingdings" pitchFamily="2" charset="2"/>
              <a:buChar char="n"/>
              <a:defRPr sz="1600">
                <a:latin typeface="华文细黑" pitchFamily="2" charset="-122"/>
                <a:ea typeface="华文细黑" pitchFamily="2" charset="-122"/>
              </a:defRPr>
            </a:lvl3pPr>
            <a:lvl4pPr marL="1600200" indent="-228600">
              <a:buClr>
                <a:schemeClr val="tx1"/>
              </a:buClr>
              <a:buSzPct val="50000"/>
              <a:buFont typeface="Wingdings" pitchFamily="2" charset="2"/>
              <a:buChar char="p"/>
              <a:defRPr sz="1400">
                <a:latin typeface="华文细黑" pitchFamily="2" charset="-122"/>
                <a:ea typeface="华文细黑" pitchFamily="2" charset="-122"/>
              </a:defRPr>
            </a:lvl4pPr>
            <a:lvl5pPr>
              <a:defRPr sz="1200">
                <a:latin typeface="华文细黑" pitchFamily="2" charset="-122"/>
                <a:ea typeface="华文细黑" pitchFamily="2" charset="-122"/>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2018/10/10</a:t>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1"/>
            </a:lvl1pPr>
          </a:lstStyle>
          <a:p>
            <a:r>
              <a:rPr lang="zh-CN" altLang="en-US" dirty="0" smtClean="0"/>
              <a:t>目录</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397251907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0679392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1"/>
            </a:lvl1pPr>
          </a:lstStyle>
          <a:p>
            <a:r>
              <a:rPr lang="zh-CN" altLang="en-US" dirty="0" smtClean="0"/>
              <a:t>目录</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397251907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95475519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81241874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39728334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67418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95475519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20410082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22997448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8747671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36508412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224489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8124187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397283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67418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204100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2299744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F50BAF8-1120-4869-B1EC-9D010EF77D65}"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87476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8"/>
          <p:cNvSpPr>
            <a:spLocks noChangeArrowheads="1"/>
          </p:cNvSpPr>
          <p:nvPr userDrawn="1"/>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endParaRPr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目录</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0BAF8-1120-4869-B1EC-9D010EF77D65}" type="datetimeFigureOut">
              <a:rPr lang="zh-CN" altLang="en-US" smtClean="0"/>
              <a:t>2018/10/10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272480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kern="1200">
          <a:solidFill>
            <a:srgbClr val="336699"/>
          </a:solidFill>
          <a:latin typeface="黑体" pitchFamily="49" charset="-122"/>
          <a:ea typeface="黑体" pitchFamily="49" charset="-122"/>
          <a:cs typeface="+mj-cs"/>
        </a:defRPr>
      </a:lvl1pPr>
    </p:titleStyle>
    <p:bodyStyle>
      <a:lvl1pPr marL="342900" indent="-342900" algn="l" defTabSz="914400" rtl="0" eaLnBrk="1" latinLnBrk="0" hangingPunct="1">
        <a:spcBef>
          <a:spcPct val="20000"/>
        </a:spcBef>
        <a:buFont typeface="Arial" pitchFamily="34" charset="0"/>
        <a:buChar char="•"/>
        <a:defRPr sz="2400" b="1" kern="1200">
          <a:solidFill>
            <a:schemeClr val="tx1"/>
          </a:solidFill>
          <a:latin typeface="华文细黑" pitchFamily="2" charset="-122"/>
          <a:ea typeface="华文细黑" pitchFamily="2" charset="-122"/>
          <a:cs typeface="+mn-cs"/>
        </a:defRPr>
      </a:lvl1pPr>
      <a:lvl2pPr marL="742950" indent="-285750" algn="l" defTabSz="914400" rtl="0" eaLnBrk="1" latinLnBrk="0" hangingPunct="1">
        <a:spcBef>
          <a:spcPct val="20000"/>
        </a:spcBef>
        <a:buSzPct val="50000"/>
        <a:buFont typeface="Wingdings" pitchFamily="2" charset="2"/>
        <a:buChar char="p"/>
        <a:defRPr sz="2200" kern="1200">
          <a:solidFill>
            <a:schemeClr val="tx1"/>
          </a:solidFill>
          <a:latin typeface="华文细黑" pitchFamily="2" charset="-122"/>
          <a:ea typeface="华文细黑" pitchFamily="2" charset="-122"/>
          <a:cs typeface="+mn-cs"/>
        </a:defRPr>
      </a:lvl2pPr>
      <a:lvl3pPr marL="1143000" indent="-228600" algn="l" defTabSz="914400" rtl="0" eaLnBrk="1" latinLnBrk="0" hangingPunct="1">
        <a:spcBef>
          <a:spcPct val="20000"/>
        </a:spcBef>
        <a:buSzPct val="50000"/>
        <a:buFont typeface="Wingdings" pitchFamily="2" charset="2"/>
        <a:buChar char="n"/>
        <a:defRPr sz="2000" kern="1200">
          <a:solidFill>
            <a:schemeClr val="tx1"/>
          </a:solidFill>
          <a:latin typeface="华文细黑" pitchFamily="2" charset="-122"/>
          <a:ea typeface="华文细黑"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endParaRPr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目录</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0BAF8-1120-4869-B1EC-9D010EF77D65}" type="datetimeFigureOut">
              <a:rPr lang="zh-CN" altLang="en-US" smtClean="0"/>
              <a:t>2018/10/10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2724802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iming>
    <p:tnLst>
      <p:par>
        <p:cTn id="1" dur="indefinite" restart="never" nodeType="tmRoot"/>
      </p:par>
    </p:tnLst>
  </p:timing>
  <p:txStyles>
    <p:titleStyle>
      <a:lvl1pPr algn="l" defTabSz="914400" rtl="0" eaLnBrk="1" latinLnBrk="0" hangingPunct="1">
        <a:spcBef>
          <a:spcPct val="0"/>
        </a:spcBef>
        <a:buNone/>
        <a:defRPr sz="3600" kern="1200">
          <a:solidFill>
            <a:srgbClr val="336699"/>
          </a:solidFill>
          <a:latin typeface="黑体" pitchFamily="49" charset="-122"/>
          <a:ea typeface="黑体" pitchFamily="49" charset="-122"/>
          <a:cs typeface="+mj-cs"/>
        </a:defRPr>
      </a:lvl1pPr>
    </p:titleStyle>
    <p:bodyStyle>
      <a:lvl1pPr marL="342900" indent="-342900" algn="l" defTabSz="914400" rtl="0" eaLnBrk="1" latinLnBrk="0" hangingPunct="1">
        <a:spcBef>
          <a:spcPct val="20000"/>
        </a:spcBef>
        <a:buFont typeface="Arial" pitchFamily="34" charset="0"/>
        <a:buChar char="•"/>
        <a:defRPr sz="2400" b="1" kern="1200">
          <a:solidFill>
            <a:schemeClr val="tx1"/>
          </a:solidFill>
          <a:latin typeface="华文细黑" pitchFamily="2" charset="-122"/>
          <a:ea typeface="华文细黑" pitchFamily="2" charset="-122"/>
          <a:cs typeface="+mn-cs"/>
        </a:defRPr>
      </a:lvl1pPr>
      <a:lvl2pPr marL="742950" indent="-285750" algn="l" defTabSz="914400" rtl="0" eaLnBrk="1" latinLnBrk="0" hangingPunct="1">
        <a:spcBef>
          <a:spcPct val="20000"/>
        </a:spcBef>
        <a:buSzPct val="50000"/>
        <a:buFont typeface="Wingdings" pitchFamily="2" charset="2"/>
        <a:buChar char="p"/>
        <a:defRPr sz="2200" kern="1200">
          <a:solidFill>
            <a:schemeClr val="tx1"/>
          </a:solidFill>
          <a:latin typeface="华文细黑" pitchFamily="2" charset="-122"/>
          <a:ea typeface="华文细黑" pitchFamily="2" charset="-122"/>
          <a:cs typeface="+mn-cs"/>
        </a:defRPr>
      </a:lvl2pPr>
      <a:lvl3pPr marL="1143000" indent="-228600" algn="l" defTabSz="914400" rtl="0" eaLnBrk="1" latinLnBrk="0" hangingPunct="1">
        <a:spcBef>
          <a:spcPct val="20000"/>
        </a:spcBef>
        <a:buSzPct val="50000"/>
        <a:buFont typeface="Wingdings" pitchFamily="2" charset="2"/>
        <a:buChar char="n"/>
        <a:defRPr sz="2000" kern="1200">
          <a:solidFill>
            <a:schemeClr val="tx1"/>
          </a:solidFill>
          <a:latin typeface="华文细黑" pitchFamily="2" charset="-122"/>
          <a:ea typeface="华文细黑"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19.e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21.emf"/><Relationship Id="rId5" Type="http://schemas.openxmlformats.org/officeDocument/2006/relationships/oleObject" Target="../embeddings/oleObject12.bin"/><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3.xml"/><Relationship Id="rId4" Type="http://schemas.microsoft.com/office/2007/relationships/hdphoto" Target="../media/hdphoto3.wd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3561" y="1052736"/>
            <a:ext cx="8134672" cy="1728191"/>
          </a:xfrm>
        </p:spPr>
        <p:txBody>
          <a:bodyPr/>
          <a:lstStyle/>
          <a:p>
            <a:r>
              <a:rPr lang="zh-CN" altLang="en-US" sz="4000" b="1" dirty="0" smtClean="0">
                <a:solidFill>
                  <a:schemeClr val="tx1"/>
                </a:solidFill>
                <a:ea typeface="宋体" pitchFamily="2" charset="-122"/>
              </a:rPr>
              <a:t>数字逻辑设计实验</a:t>
            </a:r>
            <a:endParaRPr lang="zh-CN" altLang="en-US" sz="4000" dirty="0">
              <a:effectLst/>
              <a:latin typeface="黑体"/>
              <a:ea typeface="黑体"/>
              <a:cs typeface="黑体"/>
            </a:endParaRPr>
          </a:p>
        </p:txBody>
      </p:sp>
      <p:sp>
        <p:nvSpPr>
          <p:cNvPr id="3" name="副标题 2"/>
          <p:cNvSpPr>
            <a:spLocks noGrp="1"/>
          </p:cNvSpPr>
          <p:nvPr>
            <p:ph type="subTitle" idx="1"/>
          </p:nvPr>
        </p:nvSpPr>
        <p:spPr>
          <a:xfrm>
            <a:off x="1371600" y="4221088"/>
            <a:ext cx="6400800" cy="2112640"/>
          </a:xfrm>
        </p:spPr>
        <p:txBody>
          <a:bodyPr>
            <a:normAutofit/>
          </a:bodyPr>
          <a:lstStyle/>
          <a:p>
            <a:pPr>
              <a:spcBef>
                <a:spcPct val="0"/>
              </a:spcBef>
            </a:pPr>
            <a:r>
              <a:rPr lang="zh-CN" altLang="en-US" sz="2800" dirty="0">
                <a:solidFill>
                  <a:schemeClr val="tx1"/>
                </a:solidFill>
                <a:latin typeface="楷体_GB2312" pitchFamily="49" charset="-122"/>
                <a:ea typeface="楷体_GB2312" pitchFamily="49" charset="-122"/>
              </a:rPr>
              <a:t>董亚波</a:t>
            </a:r>
            <a:endParaRPr lang="en-US" altLang="zh-CN" sz="2800" dirty="0">
              <a:solidFill>
                <a:schemeClr val="tx1"/>
              </a:solidFill>
              <a:latin typeface="楷体_GB2312" pitchFamily="49" charset="-122"/>
              <a:ea typeface="楷体_GB2312" pitchFamily="49" charset="-122"/>
            </a:endParaRPr>
          </a:p>
          <a:p>
            <a:pPr>
              <a:spcBef>
                <a:spcPct val="0"/>
              </a:spcBef>
            </a:pPr>
            <a:r>
              <a:rPr lang="en-US" altLang="zh-CN" sz="2800" dirty="0">
                <a:solidFill>
                  <a:schemeClr val="tx1"/>
                </a:solidFill>
                <a:latin typeface="楷体_GB2312" pitchFamily="49" charset="-122"/>
                <a:ea typeface="楷体_GB2312" pitchFamily="49" charset="-122"/>
              </a:rPr>
              <a:t>dongyb@zju.edu.cn</a:t>
            </a:r>
          </a:p>
          <a:p>
            <a:pPr marL="0" lvl="1">
              <a:spcBef>
                <a:spcPct val="0"/>
              </a:spcBef>
            </a:pPr>
            <a:r>
              <a:rPr lang="en-US" altLang="zh-CN" dirty="0">
                <a:solidFill>
                  <a:srgbClr val="FF0000"/>
                </a:solidFill>
              </a:rPr>
              <a:t>http://10.71.45.100</a:t>
            </a:r>
            <a:r>
              <a:rPr lang="en-US" altLang="zh-CN" dirty="0" smtClean="0">
                <a:solidFill>
                  <a:srgbClr val="FF0000"/>
                </a:solidFill>
              </a:rPr>
              <a:t>/</a:t>
            </a:r>
            <a:endParaRPr lang="en-US" altLang="zh-CN" dirty="0">
              <a:solidFill>
                <a:schemeClr val="tx1"/>
              </a:solidFill>
              <a:latin typeface="楷体_GB2312" pitchFamily="49" charset="-122"/>
              <a:ea typeface="楷体_GB2312" pitchFamily="49" charset="-122"/>
            </a:endParaRPr>
          </a:p>
        </p:txBody>
      </p:sp>
      <p:sp>
        <p:nvSpPr>
          <p:cNvPr id="4" name="TextBox 3"/>
          <p:cNvSpPr txBox="1"/>
          <p:nvPr/>
        </p:nvSpPr>
        <p:spPr>
          <a:xfrm>
            <a:off x="395536" y="2916233"/>
            <a:ext cx="8280920" cy="1200329"/>
          </a:xfrm>
          <a:prstGeom prst="rect">
            <a:avLst/>
          </a:prstGeom>
          <a:noFill/>
        </p:spPr>
        <p:txBody>
          <a:bodyPr wrap="square" rtlCol="0">
            <a:spAutoFit/>
          </a:bodyPr>
          <a:lstStyle/>
          <a:p>
            <a:pPr algn="ctr"/>
            <a:r>
              <a:rPr lang="zh-CN" altLang="en-US" sz="3600" b="1" dirty="0" smtClean="0">
                <a:solidFill>
                  <a:srgbClr val="3333FF"/>
                </a:solidFill>
                <a:latin typeface="Helvetica" pitchFamily="34" charset="0"/>
                <a:ea typeface="宋体" pitchFamily="2" charset="-122"/>
              </a:rPr>
              <a:t>实验</a:t>
            </a:r>
            <a:r>
              <a:rPr lang="en-US" altLang="zh-CN" sz="3600" b="1" dirty="0" smtClean="0">
                <a:solidFill>
                  <a:srgbClr val="3333FF"/>
                </a:solidFill>
                <a:latin typeface="Helvetica" pitchFamily="34" charset="0"/>
                <a:ea typeface="宋体" pitchFamily="2" charset="-122"/>
              </a:rPr>
              <a:t>3</a:t>
            </a:r>
            <a:r>
              <a:rPr lang="zh-CN" altLang="en-US" sz="3600" b="1" dirty="0" smtClean="0">
                <a:solidFill>
                  <a:srgbClr val="3333FF"/>
                </a:solidFill>
                <a:latin typeface="Helvetica" pitchFamily="34" charset="0"/>
                <a:ea typeface="宋体" pitchFamily="2" charset="-122"/>
              </a:rPr>
              <a:t>、</a:t>
            </a:r>
            <a:r>
              <a:rPr lang="zh-CN" altLang="en-US" sz="3600" b="1" dirty="0">
                <a:solidFill>
                  <a:srgbClr val="3333FF"/>
                </a:solidFill>
                <a:latin typeface="Helvetica" pitchFamily="34" charset="0"/>
                <a:ea typeface="宋体" pitchFamily="2" charset="-122"/>
              </a:rPr>
              <a:t>集成逻辑门电路</a:t>
            </a:r>
            <a:r>
              <a:rPr lang="zh-CN" altLang="en-US" sz="3600" b="1" dirty="0" smtClean="0">
                <a:solidFill>
                  <a:srgbClr val="3333FF"/>
                </a:solidFill>
                <a:latin typeface="Helvetica" pitchFamily="34" charset="0"/>
                <a:ea typeface="宋体" pitchFamily="2" charset="-122"/>
              </a:rPr>
              <a:t>的</a:t>
            </a:r>
            <a:endParaRPr lang="en-US" altLang="zh-CN" sz="3600" b="1" dirty="0" smtClean="0">
              <a:solidFill>
                <a:srgbClr val="3333FF"/>
              </a:solidFill>
              <a:latin typeface="Helvetica" pitchFamily="34" charset="0"/>
              <a:ea typeface="宋体" pitchFamily="2" charset="-122"/>
            </a:endParaRPr>
          </a:p>
          <a:p>
            <a:pPr algn="ctr"/>
            <a:r>
              <a:rPr lang="zh-CN" altLang="en-US" sz="3600" b="1" dirty="0" smtClean="0">
                <a:solidFill>
                  <a:srgbClr val="3333FF"/>
                </a:solidFill>
                <a:latin typeface="Helvetica" pitchFamily="34" charset="0"/>
                <a:ea typeface="宋体" pitchFamily="2" charset="-122"/>
              </a:rPr>
              <a:t>功能</a:t>
            </a:r>
            <a:r>
              <a:rPr lang="zh-CN" altLang="en-US" sz="3600" b="1" dirty="0">
                <a:solidFill>
                  <a:srgbClr val="3333FF"/>
                </a:solidFill>
                <a:latin typeface="Helvetica" pitchFamily="34" charset="0"/>
                <a:ea typeface="宋体" pitchFamily="2" charset="-122"/>
              </a:rPr>
              <a:t>及参数测试</a:t>
            </a:r>
            <a:endParaRPr lang="en-US" altLang="zh-CN" sz="3600" b="1" dirty="0">
              <a:solidFill>
                <a:srgbClr val="3333FF"/>
              </a:solidFill>
              <a:latin typeface="Helvetica" pitchFamily="34" charset="0"/>
              <a:ea typeface="宋体" pitchFamily="2" charset="-122"/>
            </a:endParaRPr>
          </a:p>
        </p:txBody>
      </p:sp>
    </p:spTree>
    <p:extLst>
      <p:ext uri="{BB962C8B-B14F-4D97-AF65-F5344CB8AC3E}">
        <p14:creationId xmlns:p14="http://schemas.microsoft.com/office/powerpoint/2010/main" val="2512661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74LS00</a:t>
            </a:r>
            <a:r>
              <a:rPr lang="zh-CN" altLang="en-US" dirty="0"/>
              <a:t>与非门扇出系数测量</a:t>
            </a:r>
          </a:p>
        </p:txBody>
      </p:sp>
      <p:sp>
        <p:nvSpPr>
          <p:cNvPr id="4" name="内容占位符 4"/>
          <p:cNvSpPr>
            <a:spLocks noGrp="1"/>
          </p:cNvSpPr>
          <p:nvPr>
            <p:ph idx="1"/>
          </p:nvPr>
        </p:nvSpPr>
        <p:spPr>
          <a:xfrm>
            <a:off x="457200" y="1291580"/>
            <a:ext cx="8229600" cy="2857500"/>
          </a:xfrm>
        </p:spPr>
        <p:txBody>
          <a:bodyPr>
            <a:normAutofit/>
          </a:bodyPr>
          <a:lstStyle/>
          <a:p>
            <a:pPr eaLnBrk="1" fontAlgn="auto" hangingPunct="1">
              <a:spcAft>
                <a:spcPts val="0"/>
              </a:spcAft>
              <a:defRPr/>
            </a:pPr>
            <a:r>
              <a:rPr lang="en-US" altLang="zh-CN" sz="2200" dirty="0" smtClean="0"/>
              <a:t>TTL</a:t>
            </a:r>
            <a:r>
              <a:rPr lang="zh-CN" altLang="en-US" sz="2200" dirty="0" smtClean="0"/>
              <a:t>的扇出驱动只要测量输出端为额定低电平时，输出端能吸收多少电流。一般在输出端电压达到最大允许值（</a:t>
            </a:r>
            <a:r>
              <a:rPr lang="zh-CN" altLang="en-US" sz="2200" dirty="0" smtClean="0">
                <a:latin typeface="+mn-ea"/>
              </a:rPr>
              <a:t>≤</a:t>
            </a:r>
            <a:r>
              <a:rPr lang="zh-CN" altLang="en-US" sz="2200" dirty="0" smtClean="0"/>
              <a:t> </a:t>
            </a:r>
            <a:r>
              <a:rPr lang="en-US" altLang="zh-CN" sz="2200" dirty="0" smtClean="0"/>
              <a:t>0.4V</a:t>
            </a:r>
            <a:r>
              <a:rPr lang="zh-CN" altLang="en-US" sz="2200" dirty="0" smtClean="0"/>
              <a:t>）时测量这个电流，它也称作</a:t>
            </a:r>
            <a:r>
              <a:rPr lang="zh-CN" altLang="en-US" sz="2200" dirty="0" smtClean="0">
                <a:solidFill>
                  <a:srgbClr val="FF0000"/>
                </a:solidFill>
                <a:effectLst/>
                <a:latin typeface="楷体_GB2312" pitchFamily="49" charset="-122"/>
                <a:ea typeface="楷体_GB2312" pitchFamily="49" charset="-122"/>
              </a:rPr>
              <a:t>最大灌入电流 </a:t>
            </a:r>
            <a:r>
              <a:rPr lang="en-US" altLang="zh-CN" sz="2200" i="1" dirty="0" err="1" smtClean="0"/>
              <a:t>I</a:t>
            </a:r>
            <a:r>
              <a:rPr lang="en-US" altLang="zh-CN" sz="2200" i="1" baseline="-25000" dirty="0" err="1" smtClean="0"/>
              <a:t>oLmax</a:t>
            </a:r>
            <a:r>
              <a:rPr lang="zh-CN" altLang="en-US" sz="2200" dirty="0" smtClean="0"/>
              <a:t>。将这个电流与低电平输入电流</a:t>
            </a:r>
            <a:r>
              <a:rPr lang="en-US" altLang="zh-CN" sz="2200" i="1" dirty="0" err="1" smtClean="0"/>
              <a:t>I</a:t>
            </a:r>
            <a:r>
              <a:rPr lang="en-US" altLang="zh-CN" sz="2200" i="1" baseline="-25000" dirty="0" err="1" smtClean="0"/>
              <a:t>iL</a:t>
            </a:r>
            <a:r>
              <a:rPr lang="en-US" altLang="zh-CN" sz="2200" i="1" dirty="0" smtClean="0"/>
              <a:t> </a:t>
            </a:r>
            <a:r>
              <a:rPr lang="zh-CN" altLang="en-US" sz="2200" dirty="0" smtClean="0"/>
              <a:t>相除即可获得</a:t>
            </a:r>
            <a:r>
              <a:rPr lang="en-US" altLang="zh-CN" sz="2200" dirty="0" smtClean="0"/>
              <a:t>TTL</a:t>
            </a:r>
            <a:r>
              <a:rPr lang="zh-CN" altLang="en-US" sz="2200" dirty="0" smtClean="0"/>
              <a:t>的 </a:t>
            </a:r>
            <a:r>
              <a:rPr lang="zh-CN" altLang="en-US" sz="2200" dirty="0" smtClean="0">
                <a:solidFill>
                  <a:srgbClr val="FF0000"/>
                </a:solidFill>
                <a:effectLst/>
                <a:latin typeface="楷体_GB2312" pitchFamily="49" charset="-122"/>
                <a:ea typeface="楷体_GB2312" pitchFamily="49" charset="-122"/>
              </a:rPr>
              <a:t>扇出系数 </a:t>
            </a:r>
            <a:r>
              <a:rPr lang="en-US" altLang="zh-CN" sz="2200" i="1" dirty="0" smtClean="0"/>
              <a:t>N</a:t>
            </a:r>
            <a:r>
              <a:rPr lang="en-US" altLang="zh-CN" sz="2200" i="1" baseline="-25000" dirty="0" smtClean="0"/>
              <a:t>o</a:t>
            </a:r>
            <a:r>
              <a:rPr lang="zh-CN" altLang="en-US" sz="2200" dirty="0" smtClean="0"/>
              <a:t> </a:t>
            </a:r>
            <a:r>
              <a:rPr lang="en-US" altLang="zh-CN" sz="2200" dirty="0" smtClean="0"/>
              <a:t>:</a:t>
            </a:r>
          </a:p>
          <a:p>
            <a:pPr algn="ctr" eaLnBrk="1" fontAlgn="auto" hangingPunct="1">
              <a:spcAft>
                <a:spcPts val="0"/>
              </a:spcAft>
              <a:buFont typeface="Arial" pitchFamily="34" charset="0"/>
              <a:buNone/>
              <a:defRPr/>
            </a:pPr>
            <a:r>
              <a:rPr lang="en-US" altLang="zh-CN" sz="2400" i="1" dirty="0" smtClean="0"/>
              <a:t>N</a:t>
            </a:r>
            <a:r>
              <a:rPr lang="en-US" altLang="zh-CN" sz="2400" i="1" baseline="-25000" dirty="0" smtClean="0"/>
              <a:t>o </a:t>
            </a:r>
            <a:r>
              <a:rPr lang="en-US" altLang="zh-CN" sz="2400" dirty="0" smtClean="0"/>
              <a:t>= </a:t>
            </a:r>
            <a:r>
              <a:rPr lang="en-US" altLang="zh-CN" sz="2400" i="1" dirty="0" err="1" smtClean="0"/>
              <a:t>I</a:t>
            </a:r>
            <a:r>
              <a:rPr lang="en-US" altLang="zh-CN" sz="2400" i="1" baseline="-25000" dirty="0" err="1" smtClean="0"/>
              <a:t>oL</a:t>
            </a:r>
            <a:r>
              <a:rPr lang="en-US" altLang="zh-CN" sz="2400" baseline="-25000" dirty="0" err="1" smtClean="0"/>
              <a:t>max</a:t>
            </a:r>
            <a:r>
              <a:rPr lang="en-US" altLang="zh-CN" sz="2400" baseline="-25000" dirty="0" smtClean="0"/>
              <a:t> </a:t>
            </a:r>
            <a:r>
              <a:rPr lang="en-US" altLang="zh-CN" sz="2400" dirty="0" smtClean="0">
                <a:solidFill>
                  <a:prstClr val="black"/>
                </a:solidFill>
                <a:effectLst>
                  <a:outerShdw blurRad="50800" dist="38100" dir="2700000" algn="tl" rotWithShape="0">
                    <a:prstClr val="black">
                      <a:alpha val="40000"/>
                    </a:prstClr>
                  </a:outerShdw>
                </a:effectLst>
              </a:rPr>
              <a:t> ∕</a:t>
            </a:r>
            <a:r>
              <a:rPr lang="en-US" altLang="zh-CN" sz="2400" dirty="0" smtClean="0"/>
              <a:t> </a:t>
            </a:r>
            <a:r>
              <a:rPr lang="en-US" altLang="zh-CN" sz="2400" i="1" dirty="0" err="1" smtClean="0"/>
              <a:t>I</a:t>
            </a:r>
            <a:r>
              <a:rPr lang="en-US" altLang="zh-CN" sz="2400" i="1" baseline="-25000" dirty="0" err="1" smtClean="0"/>
              <a:t>iL</a:t>
            </a:r>
            <a:endParaRPr lang="en-US" altLang="zh-CN" sz="2400" i="1" baseline="-25000" dirty="0" smtClean="0"/>
          </a:p>
        </p:txBody>
      </p:sp>
      <p:graphicFrame>
        <p:nvGraphicFramePr>
          <p:cNvPr id="5" name="电路图"/>
          <p:cNvGraphicFramePr>
            <a:graphicFrameLocks noChangeAspect="1"/>
          </p:cNvGraphicFramePr>
          <p:nvPr>
            <p:extLst>
              <p:ext uri="{D42A27DB-BD31-4B8C-83A1-F6EECF244321}">
                <p14:modId xmlns:p14="http://schemas.microsoft.com/office/powerpoint/2010/main" val="2872167288"/>
              </p:ext>
            </p:extLst>
          </p:nvPr>
        </p:nvGraphicFramePr>
        <p:xfrm>
          <a:off x="5929313" y="3142505"/>
          <a:ext cx="3071812" cy="3598863"/>
        </p:xfrm>
        <a:graphic>
          <a:graphicData uri="http://schemas.openxmlformats.org/presentationml/2006/ole">
            <mc:AlternateContent xmlns:mc="http://schemas.openxmlformats.org/markup-compatibility/2006">
              <mc:Choice xmlns:v="urn:schemas-microsoft-com:vml" Requires="v">
                <p:oleObj spid="_x0000_s6180" name="Visio" r:id="rId3" imgW="2420020" imgH="2560860" progId="Visio.Drawing.11">
                  <p:embed/>
                </p:oleObj>
              </mc:Choice>
              <mc:Fallback>
                <p:oleObj name="Visio" r:id="rId3" imgW="2420020" imgH="2560860" progId="Visio.Drawing.11">
                  <p:embed/>
                  <p:pic>
                    <p:nvPicPr>
                      <p:cNvPr id="0" name=""/>
                      <p:cNvPicPr>
                        <a:picLocks noChangeAspect="1" noChangeArrowheads="1"/>
                      </p:cNvPicPr>
                      <p:nvPr/>
                    </p:nvPicPr>
                    <p:blipFill>
                      <a:blip r:embed="rId4"/>
                      <a:srcRect/>
                      <a:stretch>
                        <a:fillRect/>
                      </a:stretch>
                    </p:blipFill>
                    <p:spPr bwMode="auto">
                      <a:xfrm>
                        <a:off x="5929313" y="3142505"/>
                        <a:ext cx="3071812"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428625" y="3411810"/>
            <a:ext cx="5572125" cy="3117777"/>
          </a:xfrm>
          <a:prstGeom prst="rect">
            <a:avLst/>
          </a:prstGeom>
        </p:spPr>
        <p:txBody>
          <a:bodyPr>
            <a:spAutoFit/>
          </a:bodyPr>
          <a:lstStyle/>
          <a:p>
            <a:pPr marL="342900" indent="-342900" fontAlgn="auto">
              <a:lnSpc>
                <a:spcPct val="150000"/>
              </a:lnSpc>
              <a:spcBef>
                <a:spcPct val="20000"/>
              </a:spcBef>
              <a:spcAft>
                <a:spcPts val="0"/>
              </a:spcAft>
              <a:buFont typeface="Arial" pitchFamily="34" charset="0"/>
              <a:buChar char="•"/>
              <a:defRPr/>
            </a:pPr>
            <a:r>
              <a:rPr lang="zh-CN" altLang="en-US"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最大灌电流</a:t>
            </a:r>
            <a:r>
              <a:rPr lang="en-US" altLang="zh-CN" sz="2200" b="1" i="1" dirty="0" err="1">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I</a:t>
            </a:r>
            <a:r>
              <a:rPr lang="en-US" altLang="zh-CN" sz="2200" b="1" i="1" baseline="-25000" dirty="0" err="1">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oL</a:t>
            </a:r>
            <a:r>
              <a:rPr lang="en-US" altLang="zh-CN" sz="2200" b="1" baseline="-25000" dirty="0" err="1">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max</a:t>
            </a:r>
            <a:r>
              <a:rPr lang="zh-CN" altLang="en-US"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测量：将输入端</a:t>
            </a:r>
            <a:r>
              <a:rPr lang="en-US" altLang="zh-CN" sz="2200" b="1" i="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A,B</a:t>
            </a:r>
            <a:r>
              <a:rPr lang="zh-CN" altLang="en-US"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悬空或接高电平，调节</a:t>
            </a:r>
            <a:r>
              <a:rPr lang="en-US" altLang="zh-CN" sz="2200" b="1" i="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W</a:t>
            </a:r>
            <a:r>
              <a:rPr lang="zh-CN" altLang="en-US"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使电压表读数为</a:t>
            </a:r>
            <a:r>
              <a:rPr lang="en-US" altLang="zh-CN"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0.4V</a:t>
            </a:r>
            <a:r>
              <a:rPr lang="zh-CN" altLang="en-US"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时，电流表上读数即是</a:t>
            </a:r>
            <a:r>
              <a:rPr lang="en-US" altLang="zh-CN" sz="2200" b="1" i="1" dirty="0" err="1">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I</a:t>
            </a:r>
            <a:r>
              <a:rPr lang="en-US" altLang="zh-CN" sz="2200" b="1" i="1" baseline="-25000" dirty="0" err="1">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oL</a:t>
            </a:r>
            <a:r>
              <a:rPr lang="en-US" altLang="zh-CN" sz="2200" b="1" baseline="-25000" dirty="0" err="1">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max</a:t>
            </a:r>
            <a:r>
              <a:rPr lang="zh-CN" altLang="en-US"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；也可通过公式 </a:t>
            </a:r>
            <a:r>
              <a:rPr lang="en-US" altLang="zh-CN" sz="2200" b="1" i="1" dirty="0" err="1">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I</a:t>
            </a:r>
            <a:r>
              <a:rPr lang="en-US" altLang="zh-CN" sz="2200" b="1" i="1" baseline="-25000" dirty="0" err="1">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oL</a:t>
            </a:r>
            <a:r>
              <a:rPr lang="en-US" altLang="zh-CN" sz="2200" b="1" baseline="-25000" dirty="0" err="1">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max</a:t>
            </a:r>
            <a:r>
              <a:rPr lang="en-US" altLang="zh-CN"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 = ( </a:t>
            </a:r>
            <a:r>
              <a:rPr lang="en-US" altLang="zh-CN" sz="2200" b="1" i="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V</a:t>
            </a:r>
            <a:r>
              <a:rPr lang="en-US" altLang="zh-CN" sz="2200" b="1" baseline="-25000"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CC </a:t>
            </a:r>
            <a:r>
              <a:rPr lang="en-US" altLang="zh-CN"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− 0.4 ) ∕ ( </a:t>
            </a:r>
            <a:r>
              <a:rPr lang="en-US" altLang="zh-CN" sz="2200" b="1" i="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R </a:t>
            </a:r>
            <a:r>
              <a:rPr lang="en-US" altLang="zh-CN"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 </a:t>
            </a:r>
            <a:r>
              <a:rPr lang="en-US" altLang="zh-CN" sz="2200" b="1" i="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R</a:t>
            </a:r>
            <a:r>
              <a:rPr lang="en-US" altLang="zh-CN" sz="2200" b="1" i="1" baseline="-25000"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W</a:t>
            </a:r>
            <a:r>
              <a:rPr lang="en-US" altLang="zh-CN" sz="2200" b="1" i="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 </a:t>
            </a:r>
            <a:r>
              <a:rPr lang="en-US" altLang="zh-CN"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 </a:t>
            </a:r>
            <a:r>
              <a:rPr lang="zh-CN" altLang="en-US"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计算</a:t>
            </a:r>
            <a:endParaRPr lang="en-US" altLang="zh-CN" sz="2200" b="1" baseline="-25000"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endParaRPr>
          </a:p>
          <a:p>
            <a:pPr marL="342900" indent="-342900" fontAlgn="auto">
              <a:lnSpc>
                <a:spcPct val="150000"/>
              </a:lnSpc>
              <a:spcBef>
                <a:spcPct val="20000"/>
              </a:spcBef>
              <a:spcAft>
                <a:spcPts val="0"/>
              </a:spcAft>
              <a:buFont typeface="Arial" pitchFamily="34" charset="0"/>
              <a:buChar char="•"/>
              <a:defRPr/>
            </a:pPr>
            <a:r>
              <a:rPr lang="zh-CN" altLang="en-US" sz="2200" b="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然后代入上面的公式计算扇出系数</a:t>
            </a:r>
            <a:r>
              <a:rPr lang="en-US" altLang="zh-CN" sz="2200" b="1" i="1"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N</a:t>
            </a:r>
            <a:r>
              <a:rPr lang="en-US" altLang="zh-CN" sz="2200" b="1" i="1" baseline="-25000" dirty="0">
                <a:solidFill>
                  <a:srgbClr val="336699"/>
                </a:solidFill>
                <a:effectLst>
                  <a:outerShdw blurRad="50800" dist="38100" dir="2700000" algn="tl" rotWithShape="0">
                    <a:prstClr val="black">
                      <a:alpha val="40000"/>
                    </a:prstClr>
                  </a:outerShdw>
                </a:effectLst>
                <a:latin typeface="Times New Roman" pitchFamily="18" charset="0"/>
                <a:ea typeface="新宋体" pitchFamily="49" charset="-122"/>
              </a:rPr>
              <a:t>o</a:t>
            </a:r>
          </a:p>
          <a:p>
            <a:pPr marL="342900" indent="-342900" fontAlgn="auto">
              <a:lnSpc>
                <a:spcPct val="150000"/>
              </a:lnSpc>
              <a:spcBef>
                <a:spcPct val="20000"/>
              </a:spcBef>
              <a:spcAft>
                <a:spcPts val="0"/>
              </a:spcAft>
              <a:buFont typeface="Arial" pitchFamily="34" charset="0"/>
              <a:buChar char="•"/>
              <a:defRPr/>
            </a:pPr>
            <a:r>
              <a:rPr lang="en-US" altLang="zh-CN" sz="1600" b="1" dirty="0">
                <a:solidFill>
                  <a:srgbClr val="FF0000"/>
                </a:solidFill>
                <a:effectLst>
                  <a:outerShdw blurRad="50800" dist="38100" dir="2700000" algn="tl" rotWithShape="0">
                    <a:prstClr val="black">
                      <a:alpha val="40000"/>
                    </a:prstClr>
                  </a:outerShdw>
                </a:effectLst>
                <a:latin typeface="Times New Roman" pitchFamily="18" charset="0"/>
                <a:ea typeface="新宋体" pitchFamily="49" charset="-122"/>
              </a:rPr>
              <a:t>A,B</a:t>
            </a:r>
            <a:r>
              <a:rPr lang="zh-CN" altLang="en-US" sz="1600" b="1" dirty="0">
                <a:solidFill>
                  <a:srgbClr val="FF0000"/>
                </a:solidFill>
                <a:effectLst>
                  <a:outerShdw blurRad="50800" dist="38100" dir="2700000" algn="tl" rotWithShape="0">
                    <a:prstClr val="black">
                      <a:alpha val="40000"/>
                    </a:prstClr>
                  </a:outerShdw>
                </a:effectLst>
                <a:latin typeface="Times New Roman" pitchFamily="18" charset="0"/>
                <a:ea typeface="新宋体" pitchFamily="49" charset="-122"/>
              </a:rPr>
              <a:t>是高电位，</a:t>
            </a:r>
            <a:r>
              <a:rPr lang="en-US" altLang="zh-CN" sz="1600" b="1" dirty="0">
                <a:solidFill>
                  <a:srgbClr val="FF0000"/>
                </a:solidFill>
                <a:effectLst>
                  <a:outerShdw blurRad="50800" dist="38100" dir="2700000" algn="tl" rotWithShape="0">
                    <a:prstClr val="black">
                      <a:alpha val="40000"/>
                    </a:prstClr>
                  </a:outerShdw>
                </a:effectLst>
                <a:latin typeface="Times New Roman" pitchFamily="18" charset="0"/>
                <a:ea typeface="新宋体" pitchFamily="49" charset="-122"/>
              </a:rPr>
              <a:t>F</a:t>
            </a:r>
            <a:r>
              <a:rPr lang="zh-CN" altLang="en-US" sz="1600" b="1" dirty="0">
                <a:solidFill>
                  <a:srgbClr val="FF0000"/>
                </a:solidFill>
                <a:effectLst>
                  <a:outerShdw blurRad="50800" dist="38100" dir="2700000" algn="tl" rotWithShape="0">
                    <a:prstClr val="black">
                      <a:alpha val="40000"/>
                    </a:prstClr>
                  </a:outerShdw>
                </a:effectLst>
                <a:latin typeface="Times New Roman" pitchFamily="18" charset="0"/>
                <a:ea typeface="新宋体" pitchFamily="49" charset="-122"/>
              </a:rPr>
              <a:t>输出低电位</a:t>
            </a:r>
            <a:r>
              <a:rPr lang="zh-CN" altLang="en-US" sz="1600" b="1" dirty="0" smtClean="0">
                <a:solidFill>
                  <a:srgbClr val="FF0000"/>
                </a:solidFill>
                <a:effectLst>
                  <a:outerShdw blurRad="50800" dist="38100" dir="2700000" algn="tl" rotWithShape="0">
                    <a:prstClr val="black">
                      <a:alpha val="40000"/>
                    </a:prstClr>
                  </a:outerShdw>
                </a:effectLst>
                <a:latin typeface="Times New Roman" pitchFamily="18" charset="0"/>
                <a:ea typeface="新宋体" pitchFamily="49" charset="-122"/>
              </a:rPr>
              <a:t>（</a:t>
            </a:r>
            <a:r>
              <a:rPr lang="zh-CN" altLang="en-US" sz="1600" b="1" dirty="0" smtClean="0">
                <a:solidFill>
                  <a:srgbClr val="FF0000"/>
                </a:solidFill>
                <a:latin typeface="+mn-ea"/>
              </a:rPr>
              <a:t>≤</a:t>
            </a:r>
            <a:r>
              <a:rPr lang="zh-CN" altLang="en-US" sz="1600" b="1" dirty="0" smtClean="0">
                <a:solidFill>
                  <a:srgbClr val="FF0000"/>
                </a:solidFill>
              </a:rPr>
              <a:t> </a:t>
            </a:r>
            <a:r>
              <a:rPr lang="en-US" altLang="zh-CN" sz="1600" b="1" dirty="0">
                <a:solidFill>
                  <a:srgbClr val="FF0000"/>
                </a:solidFill>
              </a:rPr>
              <a:t>0.4V</a:t>
            </a:r>
            <a:r>
              <a:rPr lang="zh-CN" altLang="en-US" sz="1600" b="1" dirty="0">
                <a:solidFill>
                  <a:srgbClr val="FF0000"/>
                </a:solidFill>
              </a:rPr>
              <a:t>时低电位临</a:t>
            </a:r>
            <a:r>
              <a:rPr lang="zh-CN" altLang="en-US" sz="1600" b="1" dirty="0" smtClean="0">
                <a:solidFill>
                  <a:srgbClr val="FF0000"/>
                </a:solidFill>
              </a:rPr>
              <a:t>点</a:t>
            </a:r>
            <a:r>
              <a:rPr lang="zh-CN" altLang="en-US" sz="1600" b="1" dirty="0" smtClean="0">
                <a:solidFill>
                  <a:srgbClr val="FF0000"/>
                </a:solidFill>
                <a:effectLst>
                  <a:outerShdw blurRad="50800" dist="38100" dir="2700000" algn="tl" rotWithShape="0">
                    <a:prstClr val="black">
                      <a:alpha val="40000"/>
                    </a:prstClr>
                  </a:outerShdw>
                </a:effectLst>
                <a:latin typeface="Times New Roman" pitchFamily="18" charset="0"/>
                <a:ea typeface="新宋体" pitchFamily="49" charset="-122"/>
              </a:rPr>
              <a:t>）</a:t>
            </a:r>
            <a:endParaRPr lang="en-US" altLang="zh-CN" sz="1600" b="1" dirty="0">
              <a:solidFill>
                <a:srgbClr val="FF0000"/>
              </a:solidFill>
              <a:effectLst>
                <a:outerShdw blurRad="50800" dist="38100" dir="2700000" algn="tl" rotWithShape="0">
                  <a:prstClr val="black">
                    <a:alpha val="40000"/>
                  </a:prstClr>
                </a:outerShdw>
              </a:effectLst>
              <a:latin typeface="Times New Roman" pitchFamily="18" charset="0"/>
              <a:ea typeface="新宋体" pitchFamily="49" charset="-122"/>
            </a:endParaRPr>
          </a:p>
        </p:txBody>
      </p:sp>
    </p:spTree>
    <p:extLst>
      <p:ext uri="{BB962C8B-B14F-4D97-AF65-F5344CB8AC3E}">
        <p14:creationId xmlns:p14="http://schemas.microsoft.com/office/powerpoint/2010/main" val="412736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常用逻辑电平标准</a:t>
            </a:r>
          </a:p>
        </p:txBody>
      </p:sp>
      <p:sp>
        <p:nvSpPr>
          <p:cNvPr id="3" name="内容占位符 2"/>
          <p:cNvSpPr>
            <a:spLocks noGrp="1"/>
          </p:cNvSpPr>
          <p:nvPr>
            <p:ph idx="1"/>
          </p:nvPr>
        </p:nvSpPr>
        <p:spPr/>
        <p:txBody>
          <a:bodyPr>
            <a:normAutofit/>
          </a:bodyPr>
          <a:lstStyle/>
          <a:p>
            <a:r>
              <a:rPr lang="zh-CN" altLang="en-US" sz="2800" dirty="0">
                <a:effectLst>
                  <a:outerShdw blurRad="50800" dist="38100" dir="2700000" algn="tl" rotWithShape="0">
                    <a:prstClr val="black">
                      <a:alpha val="40000"/>
                    </a:prstClr>
                  </a:outerShdw>
                </a:effectLst>
                <a:latin typeface="Times New Roman" pitchFamily="18" charset="0"/>
                <a:ea typeface="新宋体" pitchFamily="49" charset="-122"/>
              </a:rPr>
              <a:t>本课程使用的芯片电平主要是</a:t>
            </a:r>
            <a:r>
              <a:rPr lang="en-US" altLang="zh-CN" sz="2800" dirty="0">
                <a:effectLst>
                  <a:outerShdw blurRad="50800" dist="38100" dir="2700000" algn="tl" rotWithShape="0">
                    <a:prstClr val="black">
                      <a:alpha val="40000"/>
                    </a:prstClr>
                  </a:outerShdw>
                </a:effectLst>
                <a:latin typeface="Times New Roman" pitchFamily="18" charset="0"/>
                <a:ea typeface="新宋体" pitchFamily="49" charset="-122"/>
              </a:rPr>
              <a:t>TTL</a:t>
            </a:r>
            <a:r>
              <a:rPr lang="zh-CN" altLang="en-US" sz="2800" dirty="0">
                <a:effectLst>
                  <a:outerShdw blurRad="50800" dist="38100" dir="2700000" algn="tl" rotWithShape="0">
                    <a:prstClr val="black">
                      <a:alpha val="40000"/>
                    </a:prstClr>
                  </a:outerShdw>
                </a:effectLst>
                <a:latin typeface="Times New Roman" pitchFamily="18" charset="0"/>
                <a:ea typeface="新宋体" pitchFamily="49" charset="-122"/>
              </a:rPr>
              <a:t>和</a:t>
            </a:r>
            <a:r>
              <a:rPr lang="en-US" altLang="zh-CN" sz="2800" dirty="0">
                <a:effectLst>
                  <a:outerShdw blurRad="50800" dist="38100" dir="2700000" algn="tl" rotWithShape="0">
                    <a:prstClr val="black">
                      <a:alpha val="40000"/>
                    </a:prstClr>
                  </a:outerShdw>
                </a:effectLst>
                <a:latin typeface="Times New Roman" pitchFamily="18" charset="0"/>
                <a:ea typeface="新宋体" pitchFamily="49" charset="-122"/>
              </a:rPr>
              <a:t>COMS</a:t>
            </a:r>
            <a:endParaRPr lang="zh-CN" altLang="en-US" sz="2800" dirty="0">
              <a:effectLst>
                <a:outerShdw blurRad="50800" dist="38100" dir="2700000" algn="tl" rotWithShape="0">
                  <a:prstClr val="black">
                    <a:alpha val="40000"/>
                  </a:prstClr>
                </a:outerShdw>
              </a:effectLst>
              <a:latin typeface="Times New Roman" pitchFamily="18" charset="0"/>
              <a:ea typeface="新宋体" pitchFamily="49" charset="-122"/>
            </a:endParaRPr>
          </a:p>
          <a:p>
            <a:endParaRPr lang="zh-CN" altLang="en-US" sz="2800" dirty="0"/>
          </a:p>
        </p:txBody>
      </p:sp>
      <p:graphicFrame>
        <p:nvGraphicFramePr>
          <p:cNvPr id="4" name="表格"/>
          <p:cNvGraphicFramePr>
            <a:graphicFrameLocks noGrp="1"/>
          </p:cNvGraphicFramePr>
          <p:nvPr>
            <p:extLst>
              <p:ext uri="{D42A27DB-BD31-4B8C-83A1-F6EECF244321}">
                <p14:modId xmlns:p14="http://schemas.microsoft.com/office/powerpoint/2010/main" val="1007550771"/>
              </p:ext>
            </p:extLst>
          </p:nvPr>
        </p:nvGraphicFramePr>
        <p:xfrm>
          <a:off x="428625" y="2308246"/>
          <a:ext cx="8215313" cy="3929066"/>
        </p:xfrm>
        <a:graphic>
          <a:graphicData uri="http://schemas.openxmlformats.org/drawingml/2006/table">
            <a:tbl>
              <a:tblPr firstRow="1" bandRow="1">
                <a:tableStyleId>{BC89EF96-8CEA-46FF-86C4-4CE0E7609802}</a:tableStyleId>
              </a:tblPr>
              <a:tblGrid>
                <a:gridCol w="1285873">
                  <a:extLst>
                    <a:ext uri="{9D8B030D-6E8A-4147-A177-3AD203B41FA5}">
                      <a16:colId xmlns:a16="http://schemas.microsoft.com/office/drawing/2014/main" val="20000"/>
                    </a:ext>
                  </a:extLst>
                </a:gridCol>
                <a:gridCol w="1204086">
                  <a:extLst>
                    <a:ext uri="{9D8B030D-6E8A-4147-A177-3AD203B41FA5}">
                      <a16:colId xmlns:a16="http://schemas.microsoft.com/office/drawing/2014/main" val="20001"/>
                    </a:ext>
                  </a:extLst>
                </a:gridCol>
                <a:gridCol w="1153352">
                  <a:extLst>
                    <a:ext uri="{9D8B030D-6E8A-4147-A177-3AD203B41FA5}">
                      <a16:colId xmlns:a16="http://schemas.microsoft.com/office/drawing/2014/main" val="20002"/>
                    </a:ext>
                  </a:extLst>
                </a:gridCol>
                <a:gridCol w="1030669">
                  <a:extLst>
                    <a:ext uri="{9D8B030D-6E8A-4147-A177-3AD203B41FA5}">
                      <a16:colId xmlns:a16="http://schemas.microsoft.com/office/drawing/2014/main" val="20003"/>
                    </a:ext>
                  </a:extLst>
                </a:gridCol>
                <a:gridCol w="1183894">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214439">
                  <a:extLst>
                    <a:ext uri="{9D8B030D-6E8A-4147-A177-3AD203B41FA5}">
                      <a16:colId xmlns:a16="http://schemas.microsoft.com/office/drawing/2014/main" val="20006"/>
                    </a:ext>
                  </a:extLst>
                </a:gridCol>
              </a:tblGrid>
              <a:tr h="492815">
                <a:tc>
                  <a:txBody>
                    <a:bodyPr/>
                    <a:lstStyle/>
                    <a:p>
                      <a:pPr marL="0" algn="ctr" rtl="0" eaLnBrk="1" latinLnBrk="0" hangingPunct="1"/>
                      <a:r>
                        <a:rPr kumimoji="0" lang="zh-CN" altLang="en-US" sz="2000" b="1" kern="1200" dirty="0" smtClean="0">
                          <a:solidFill>
                            <a:schemeClr val="tx1"/>
                          </a:solidFill>
                          <a:effectLst/>
                          <a:latin typeface="Times New Roman" pitchFamily="18" charset="0"/>
                          <a:ea typeface="新宋体" pitchFamily="49" charset="-122"/>
                          <a:cs typeface="+mn-cs"/>
                        </a:rPr>
                        <a:t>逻辑电平</a:t>
                      </a:r>
                      <a:endParaRPr kumimoji="0" lang="zh-CN" altLang="en-US" sz="2000" b="1" kern="12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en-US" altLang="zh-CN" sz="2000" b="1" i="1" kern="1200" smtClean="0">
                          <a:solidFill>
                            <a:schemeClr val="tx1"/>
                          </a:solidFill>
                          <a:effectLst/>
                          <a:latin typeface="Times New Roman" pitchFamily="18" charset="0"/>
                          <a:ea typeface="新宋体" pitchFamily="49" charset="-122"/>
                          <a:cs typeface="+mn-cs"/>
                        </a:rPr>
                        <a:t>V</a:t>
                      </a:r>
                      <a:r>
                        <a:rPr kumimoji="0" lang="en-US" altLang="zh-CN" sz="2000" b="1" i="1" kern="1200" baseline="-25000" smtClean="0">
                          <a:solidFill>
                            <a:schemeClr val="tx1"/>
                          </a:solidFill>
                          <a:effectLst/>
                          <a:latin typeface="Times New Roman" pitchFamily="18" charset="0"/>
                          <a:ea typeface="新宋体" pitchFamily="49" charset="-122"/>
                          <a:cs typeface="+mn-cs"/>
                        </a:rPr>
                        <a:t>CC</a:t>
                      </a:r>
                      <a:r>
                        <a:rPr kumimoji="0" lang="en-US" altLang="zh-CN" sz="2000" b="1" i="1" kern="1200" smtClean="0">
                          <a:solidFill>
                            <a:schemeClr val="tx1"/>
                          </a:solidFill>
                          <a:effectLst/>
                          <a:latin typeface="Times New Roman" pitchFamily="18" charset="0"/>
                          <a:ea typeface="新宋体" pitchFamily="49" charset="-122"/>
                          <a:cs typeface="+mn-cs"/>
                        </a:rPr>
                        <a:t> / V</a:t>
                      </a:r>
                      <a:endParaRPr kumimoji="0" lang="zh-CN" altLang="en-US" sz="2000" b="1" i="1" kern="1200" baseline="-250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en-US" altLang="zh-CN" sz="2000" b="1" i="1" kern="1200" dirty="0" smtClean="0">
                          <a:solidFill>
                            <a:schemeClr val="tx1"/>
                          </a:solidFill>
                          <a:effectLst/>
                          <a:latin typeface="Times New Roman" pitchFamily="18" charset="0"/>
                          <a:ea typeface="新宋体" pitchFamily="49" charset="-122"/>
                          <a:cs typeface="+mn-cs"/>
                        </a:rPr>
                        <a:t>V</a:t>
                      </a:r>
                      <a:r>
                        <a:rPr kumimoji="0" lang="en-US" altLang="zh-CN" sz="2000" b="1" i="1" kern="1200" baseline="-25000" dirty="0" smtClean="0">
                          <a:solidFill>
                            <a:schemeClr val="tx1"/>
                          </a:solidFill>
                          <a:effectLst/>
                          <a:latin typeface="Times New Roman" pitchFamily="18" charset="0"/>
                          <a:ea typeface="新宋体" pitchFamily="49" charset="-122"/>
                          <a:cs typeface="+mn-cs"/>
                        </a:rPr>
                        <a:t>OH</a:t>
                      </a:r>
                      <a:r>
                        <a:rPr kumimoji="0" lang="en-US" altLang="zh-CN" sz="2000" b="1" i="1" kern="1200" dirty="0" smtClean="0">
                          <a:solidFill>
                            <a:schemeClr val="tx1"/>
                          </a:solidFill>
                          <a:effectLst/>
                          <a:latin typeface="Times New Roman" pitchFamily="18" charset="0"/>
                          <a:ea typeface="新宋体" pitchFamily="49" charset="-122"/>
                          <a:cs typeface="+mn-cs"/>
                        </a:rPr>
                        <a:t> / V</a:t>
                      </a:r>
                      <a:endParaRPr kumimoji="0" lang="zh-CN" altLang="en-US" sz="2000" b="1" i="1" kern="1200" baseline="-250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en-US" altLang="zh-CN" sz="2000" b="1" i="1" kern="1200" dirty="0" smtClean="0">
                          <a:solidFill>
                            <a:schemeClr val="tx1"/>
                          </a:solidFill>
                          <a:effectLst/>
                          <a:latin typeface="Times New Roman" pitchFamily="18" charset="0"/>
                          <a:ea typeface="新宋体" pitchFamily="49" charset="-122"/>
                          <a:cs typeface="+mn-cs"/>
                        </a:rPr>
                        <a:t>V</a:t>
                      </a:r>
                      <a:r>
                        <a:rPr kumimoji="0" lang="en-US" altLang="zh-CN" sz="2000" b="1" i="1" kern="1200" baseline="-25000" dirty="0" smtClean="0">
                          <a:solidFill>
                            <a:schemeClr val="tx1"/>
                          </a:solidFill>
                          <a:effectLst/>
                          <a:latin typeface="Times New Roman" pitchFamily="18" charset="0"/>
                          <a:ea typeface="新宋体" pitchFamily="49" charset="-122"/>
                          <a:cs typeface="+mn-cs"/>
                        </a:rPr>
                        <a:t>OL</a:t>
                      </a:r>
                      <a:r>
                        <a:rPr kumimoji="0" lang="en-US" altLang="zh-CN" sz="2000" b="1" i="1" kern="1200" dirty="0" smtClean="0">
                          <a:solidFill>
                            <a:schemeClr val="tx1"/>
                          </a:solidFill>
                          <a:effectLst/>
                          <a:latin typeface="Times New Roman" pitchFamily="18" charset="0"/>
                          <a:ea typeface="新宋体" pitchFamily="49" charset="-122"/>
                          <a:cs typeface="+mn-cs"/>
                        </a:rPr>
                        <a:t> / V</a:t>
                      </a:r>
                      <a:endParaRPr kumimoji="0" lang="zh-CN" altLang="en-US" sz="2000" b="1" i="1" kern="1200" baseline="-250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en-US" altLang="zh-CN" sz="2000" b="1" i="1" kern="1200" smtClean="0">
                          <a:solidFill>
                            <a:schemeClr val="tx1"/>
                          </a:solidFill>
                          <a:effectLst/>
                          <a:latin typeface="Times New Roman" pitchFamily="18" charset="0"/>
                          <a:ea typeface="新宋体" pitchFamily="49" charset="-122"/>
                          <a:cs typeface="+mn-cs"/>
                        </a:rPr>
                        <a:t>V</a:t>
                      </a:r>
                      <a:r>
                        <a:rPr kumimoji="0" lang="en-US" altLang="zh-CN" sz="2000" b="1" i="1" kern="1200" baseline="-25000" smtClean="0">
                          <a:solidFill>
                            <a:schemeClr val="tx1"/>
                          </a:solidFill>
                          <a:effectLst/>
                          <a:latin typeface="Times New Roman" pitchFamily="18" charset="0"/>
                          <a:ea typeface="新宋体" pitchFamily="49" charset="-122"/>
                          <a:cs typeface="+mn-cs"/>
                        </a:rPr>
                        <a:t>IH</a:t>
                      </a:r>
                      <a:r>
                        <a:rPr kumimoji="0" lang="en-US" altLang="zh-CN" sz="2000" b="1" i="1" kern="1200" smtClean="0">
                          <a:solidFill>
                            <a:schemeClr val="tx1"/>
                          </a:solidFill>
                          <a:effectLst/>
                          <a:latin typeface="Times New Roman" pitchFamily="18" charset="0"/>
                          <a:ea typeface="新宋体" pitchFamily="49" charset="-122"/>
                          <a:cs typeface="+mn-cs"/>
                        </a:rPr>
                        <a:t> / V</a:t>
                      </a:r>
                      <a:endParaRPr kumimoji="0" lang="zh-CN" altLang="en-US" sz="2000" b="1" i="1" kern="1200" baseline="-250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en-US" altLang="zh-CN" sz="2000" b="1" i="1" kern="1200" smtClean="0">
                          <a:solidFill>
                            <a:schemeClr val="tx1"/>
                          </a:solidFill>
                          <a:effectLst/>
                          <a:latin typeface="Times New Roman" pitchFamily="18" charset="0"/>
                          <a:ea typeface="新宋体" pitchFamily="49" charset="-122"/>
                          <a:cs typeface="+mn-cs"/>
                        </a:rPr>
                        <a:t>V</a:t>
                      </a:r>
                      <a:r>
                        <a:rPr kumimoji="0" lang="en-US" altLang="zh-CN" sz="2000" b="1" i="1" kern="1200" baseline="-25000" smtClean="0">
                          <a:solidFill>
                            <a:schemeClr val="tx1"/>
                          </a:solidFill>
                          <a:effectLst/>
                          <a:latin typeface="Times New Roman" pitchFamily="18" charset="0"/>
                          <a:ea typeface="新宋体" pitchFamily="49" charset="-122"/>
                          <a:cs typeface="+mn-cs"/>
                        </a:rPr>
                        <a:t>IL</a:t>
                      </a:r>
                      <a:r>
                        <a:rPr kumimoji="0" lang="en-US" altLang="zh-CN" sz="2000" b="1" i="1" kern="1200" smtClean="0">
                          <a:solidFill>
                            <a:schemeClr val="tx1"/>
                          </a:solidFill>
                          <a:effectLst/>
                          <a:latin typeface="Times New Roman" pitchFamily="18" charset="0"/>
                          <a:ea typeface="新宋体" pitchFamily="49" charset="-122"/>
                          <a:cs typeface="+mn-cs"/>
                        </a:rPr>
                        <a:t> / V</a:t>
                      </a:r>
                      <a:endParaRPr kumimoji="0" lang="zh-CN" altLang="en-US" sz="2000" b="1" i="1" kern="1200" baseline="-250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zh-CN" altLang="en-US" sz="2000" b="1" kern="1200" dirty="0" smtClean="0">
                          <a:solidFill>
                            <a:schemeClr val="tx1"/>
                          </a:solidFill>
                          <a:effectLst/>
                          <a:latin typeface="Times New Roman" pitchFamily="18" charset="0"/>
                          <a:ea typeface="新宋体" pitchFamily="49" charset="-122"/>
                          <a:cs typeface="+mn-cs"/>
                        </a:rPr>
                        <a:t>说明</a:t>
                      </a:r>
                      <a:endParaRPr kumimoji="0" lang="zh-CN" altLang="en-US" sz="2000" b="1" kern="12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0"/>
                  </a:ext>
                </a:extLst>
              </a:tr>
              <a:tr h="490893">
                <a:tc>
                  <a:txBody>
                    <a:bodyPr/>
                    <a:lstStyle/>
                    <a:p>
                      <a:pPr marL="0" algn="ctr" rtl="0" eaLnBrk="1" latinLnBrk="0" hangingPunct="1"/>
                      <a:r>
                        <a:rPr kumimoji="0" lang="en-US" altLang="zh-CN" sz="2000" b="1" kern="1200" smtClean="0">
                          <a:solidFill>
                            <a:schemeClr val="tx1"/>
                          </a:solidFill>
                          <a:effectLst/>
                          <a:latin typeface="Times New Roman" pitchFamily="18" charset="0"/>
                          <a:ea typeface="新宋体" pitchFamily="49" charset="-122"/>
                          <a:cs typeface="+mn-cs"/>
                        </a:rPr>
                        <a:t>TTL</a:t>
                      </a:r>
                      <a:endParaRPr kumimoji="0" lang="zh-CN" altLang="en-US" sz="20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en-US" altLang="zh-CN" sz="2200" b="1" kern="1200" smtClean="0">
                          <a:solidFill>
                            <a:schemeClr val="tx1"/>
                          </a:solidFill>
                          <a:effectLst/>
                          <a:latin typeface="Times New Roman" pitchFamily="18" charset="0"/>
                          <a:ea typeface="新宋体" pitchFamily="49" charset="-122"/>
                          <a:cs typeface="+mn-cs"/>
                        </a:rPr>
                        <a:t>5.0</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dirty="0" smtClean="0">
                          <a:solidFill>
                            <a:schemeClr val="tx1"/>
                          </a:solidFill>
                          <a:effectLst/>
                          <a:latin typeface="Times New Roman" pitchFamily="18" charset="0"/>
                          <a:ea typeface="新宋体" pitchFamily="49" charset="-122"/>
                          <a:cs typeface="+mn-cs"/>
                        </a:rPr>
                        <a:t>≥ </a:t>
                      </a:r>
                      <a:r>
                        <a:rPr kumimoji="0" lang="en-US" altLang="zh-CN" sz="2200" b="1" kern="1200" dirty="0" smtClean="0">
                          <a:solidFill>
                            <a:schemeClr val="tx1"/>
                          </a:solidFill>
                          <a:effectLst/>
                          <a:latin typeface="Times New Roman" pitchFamily="18" charset="0"/>
                          <a:ea typeface="新宋体" pitchFamily="49" charset="-122"/>
                          <a:cs typeface="+mn-cs"/>
                        </a:rPr>
                        <a:t>2.4</a:t>
                      </a:r>
                      <a:endParaRPr kumimoji="0" lang="zh-CN" altLang="en-US" sz="2200" b="1" kern="12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dirty="0" smtClean="0">
                          <a:solidFill>
                            <a:schemeClr val="tx1"/>
                          </a:solidFill>
                          <a:effectLst/>
                          <a:latin typeface="Times New Roman" pitchFamily="18" charset="0"/>
                          <a:ea typeface="新宋体" pitchFamily="49" charset="-122"/>
                          <a:cs typeface="+mn-cs"/>
                        </a:rPr>
                        <a:t>≤ </a:t>
                      </a:r>
                      <a:r>
                        <a:rPr kumimoji="0" lang="en-US" altLang="zh-CN" sz="2200" b="1" kern="1200" dirty="0" smtClean="0">
                          <a:solidFill>
                            <a:schemeClr val="tx1"/>
                          </a:solidFill>
                          <a:effectLst/>
                          <a:latin typeface="Times New Roman" pitchFamily="18" charset="0"/>
                          <a:ea typeface="新宋体" pitchFamily="49" charset="-122"/>
                          <a:cs typeface="+mn-cs"/>
                        </a:rPr>
                        <a:t>0.4</a:t>
                      </a:r>
                      <a:endParaRPr kumimoji="0" lang="zh-CN" altLang="en-US" sz="2200" b="1" kern="12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2.0</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0.8</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algn="ctr" rtl="0" eaLnBrk="1" latinLnBrk="0" hangingPunct="1"/>
                      <a:r>
                        <a:rPr kumimoji="0" lang="zh-CN" altLang="en-US" sz="2000" b="1" kern="1200" dirty="0" smtClean="0">
                          <a:solidFill>
                            <a:schemeClr val="tx1"/>
                          </a:solidFill>
                          <a:effectLst/>
                          <a:latin typeface="Times New Roman" pitchFamily="18" charset="0"/>
                          <a:ea typeface="新宋体" pitchFamily="49" charset="-122"/>
                          <a:cs typeface="+mn-cs"/>
                        </a:rPr>
                        <a:t>输入脚悬空时默认为高电平</a:t>
                      </a:r>
                      <a:endParaRPr kumimoji="0" lang="zh-CN" altLang="en-US" sz="2000" b="1" kern="12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90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kern="1200" smtClean="0">
                          <a:solidFill>
                            <a:schemeClr val="tx1"/>
                          </a:solidFill>
                          <a:effectLst/>
                          <a:latin typeface="Times New Roman" pitchFamily="18" charset="0"/>
                          <a:ea typeface="新宋体" pitchFamily="49" charset="-122"/>
                          <a:cs typeface="+mn-cs"/>
                        </a:rPr>
                        <a:t>LVTTL</a:t>
                      </a:r>
                      <a:endParaRPr kumimoji="0" lang="zh-CN" altLang="en-US" sz="20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en-US" altLang="zh-CN" sz="2200" b="1" kern="1200" smtClean="0">
                          <a:solidFill>
                            <a:schemeClr val="tx1"/>
                          </a:solidFill>
                          <a:effectLst/>
                          <a:latin typeface="Times New Roman" pitchFamily="18" charset="0"/>
                          <a:ea typeface="新宋体" pitchFamily="49" charset="-122"/>
                          <a:cs typeface="+mn-cs"/>
                        </a:rPr>
                        <a:t>3.3</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2.4</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0.4</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2.0</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0.8</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algn="ctr" rtl="0" eaLnBrk="1" latinLnBrk="0" hangingPunct="1"/>
                      <a:endParaRPr kumimoji="0" lang="zh-CN" altLang="en-US" kern="1200">
                        <a:solidFill>
                          <a:schemeClr val="tx1"/>
                        </a:solidFill>
                        <a:latin typeface="Times New Roman" pitchFamily="18" charset="0"/>
                        <a:ea typeface="新宋体" pitchFamily="49" charset="-122"/>
                        <a:cs typeface="+mn-cs"/>
                      </a:endParaRPr>
                    </a:p>
                  </a:txBody>
                  <a:tcPr anchor="ctr"/>
                </a:tc>
                <a:extLst>
                  <a:ext uri="{0D108BD9-81ED-4DB2-BD59-A6C34878D82A}">
                    <a16:rowId xmlns:a16="http://schemas.microsoft.com/office/drawing/2014/main" val="10002"/>
                  </a:ext>
                </a:extLst>
              </a:tr>
              <a:tr h="490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kern="1200" smtClean="0">
                          <a:solidFill>
                            <a:schemeClr val="tx1"/>
                          </a:solidFill>
                          <a:effectLst/>
                          <a:latin typeface="Times New Roman" pitchFamily="18" charset="0"/>
                          <a:ea typeface="新宋体" pitchFamily="49" charset="-122"/>
                          <a:cs typeface="+mn-cs"/>
                        </a:rPr>
                        <a:t>LVTTL</a:t>
                      </a:r>
                      <a:endParaRPr kumimoji="0" lang="zh-CN" altLang="en-US" sz="20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en-US" altLang="zh-CN" sz="2200" b="1" kern="1200" smtClean="0">
                          <a:solidFill>
                            <a:schemeClr val="tx1"/>
                          </a:solidFill>
                          <a:effectLst/>
                          <a:latin typeface="Times New Roman" pitchFamily="18" charset="0"/>
                          <a:ea typeface="新宋体" pitchFamily="49" charset="-122"/>
                          <a:cs typeface="+mn-cs"/>
                        </a:rPr>
                        <a:t>2.5</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2.0</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0.2</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1.7</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0.7</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algn="ctr" rtl="0" eaLnBrk="1" latinLnBrk="0" hangingPunct="1"/>
                      <a:endParaRPr kumimoji="0" lang="zh-CN" altLang="en-US" kern="1200">
                        <a:solidFill>
                          <a:schemeClr val="tx1"/>
                        </a:solidFill>
                        <a:latin typeface="Times New Roman" pitchFamily="18" charset="0"/>
                        <a:ea typeface="新宋体" pitchFamily="49" charset="-122"/>
                        <a:cs typeface="+mn-cs"/>
                      </a:endParaRPr>
                    </a:p>
                  </a:txBody>
                  <a:tcPr anchor="ctr">
                    <a:noFill/>
                  </a:tcPr>
                </a:tc>
                <a:extLst>
                  <a:ext uri="{0D108BD9-81ED-4DB2-BD59-A6C34878D82A}">
                    <a16:rowId xmlns:a16="http://schemas.microsoft.com/office/drawing/2014/main" val="10003"/>
                  </a:ext>
                </a:extLst>
              </a:tr>
              <a:tr h="490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kern="1200" dirty="0" smtClean="0">
                          <a:solidFill>
                            <a:schemeClr val="tx1"/>
                          </a:solidFill>
                          <a:effectLst/>
                          <a:latin typeface="Times New Roman" pitchFamily="18" charset="0"/>
                          <a:ea typeface="新宋体" pitchFamily="49" charset="-122"/>
                          <a:cs typeface="+mn-cs"/>
                        </a:rPr>
                        <a:t>CMOS</a:t>
                      </a:r>
                      <a:endParaRPr kumimoji="0" lang="zh-CN" altLang="en-US" sz="2000" b="1" kern="12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en-US" altLang="zh-CN" sz="2200" b="1" kern="1200" smtClean="0">
                          <a:solidFill>
                            <a:schemeClr val="tx1"/>
                          </a:solidFill>
                          <a:effectLst/>
                          <a:latin typeface="Times New Roman" pitchFamily="18" charset="0"/>
                          <a:ea typeface="新宋体" pitchFamily="49" charset="-122"/>
                          <a:cs typeface="+mn-cs"/>
                        </a:rPr>
                        <a:t>5.0</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4.45</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0.5</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3.5</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dirty="0" smtClean="0">
                          <a:solidFill>
                            <a:schemeClr val="tx1"/>
                          </a:solidFill>
                          <a:effectLst/>
                          <a:latin typeface="Times New Roman" pitchFamily="18" charset="0"/>
                          <a:ea typeface="新宋体" pitchFamily="49" charset="-122"/>
                          <a:cs typeface="+mn-cs"/>
                        </a:rPr>
                        <a:t>≤ </a:t>
                      </a:r>
                      <a:r>
                        <a:rPr kumimoji="0" lang="en-US" altLang="zh-CN" sz="2200" b="1" kern="1200" dirty="0" smtClean="0">
                          <a:solidFill>
                            <a:schemeClr val="tx1"/>
                          </a:solidFill>
                          <a:effectLst/>
                          <a:latin typeface="Times New Roman" pitchFamily="18" charset="0"/>
                          <a:ea typeface="新宋体" pitchFamily="49" charset="-122"/>
                          <a:cs typeface="+mn-cs"/>
                        </a:rPr>
                        <a:t>1.5</a:t>
                      </a:r>
                      <a:endParaRPr kumimoji="0" lang="zh-CN" altLang="en-US" sz="2200" b="1" kern="12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algn="ctr" rtl="0" eaLnBrk="1" latinLnBrk="0" hangingPunct="1"/>
                      <a:r>
                        <a:rPr lang="zh-CN" altLang="en-US" sz="2000" b="1" dirty="0" smtClean="0">
                          <a:effectLst/>
                        </a:rPr>
                        <a:t>输入电流非常小</a:t>
                      </a:r>
                      <a:endParaRPr kumimoji="0" lang="zh-CN" altLang="en-US" sz="2000" b="1" kern="12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90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kern="1200" dirty="0" smtClean="0">
                          <a:solidFill>
                            <a:schemeClr val="tx1"/>
                          </a:solidFill>
                          <a:effectLst/>
                          <a:latin typeface="Times New Roman" pitchFamily="18" charset="0"/>
                          <a:ea typeface="新宋体" pitchFamily="49" charset="-122"/>
                          <a:cs typeface="+mn-cs"/>
                        </a:rPr>
                        <a:t>LVCMOS</a:t>
                      </a:r>
                      <a:endParaRPr kumimoji="0" lang="zh-CN" altLang="en-US" sz="2000" b="1" kern="12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en-US" altLang="zh-CN" sz="2200" b="1" kern="1200" smtClean="0">
                          <a:solidFill>
                            <a:schemeClr val="tx1"/>
                          </a:solidFill>
                          <a:effectLst/>
                          <a:latin typeface="Times New Roman" pitchFamily="18" charset="0"/>
                          <a:ea typeface="新宋体" pitchFamily="49" charset="-122"/>
                          <a:cs typeface="+mn-cs"/>
                        </a:rPr>
                        <a:t>3.3</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3.2</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0.1</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2.0V</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dirty="0" smtClean="0">
                          <a:solidFill>
                            <a:schemeClr val="tx1"/>
                          </a:solidFill>
                          <a:effectLst/>
                          <a:latin typeface="Times New Roman" pitchFamily="18" charset="0"/>
                          <a:ea typeface="新宋体" pitchFamily="49" charset="-122"/>
                          <a:cs typeface="+mn-cs"/>
                        </a:rPr>
                        <a:t>≤ </a:t>
                      </a:r>
                      <a:r>
                        <a:rPr kumimoji="0" lang="en-US" altLang="zh-CN" sz="2200" b="1" kern="1200" dirty="0" smtClean="0">
                          <a:solidFill>
                            <a:schemeClr val="tx1"/>
                          </a:solidFill>
                          <a:effectLst/>
                          <a:latin typeface="Times New Roman" pitchFamily="18" charset="0"/>
                          <a:ea typeface="新宋体" pitchFamily="49" charset="-122"/>
                          <a:cs typeface="+mn-cs"/>
                        </a:rPr>
                        <a:t>0.7</a:t>
                      </a:r>
                      <a:endParaRPr kumimoji="0" lang="zh-CN" altLang="en-US" sz="2200" b="1" kern="12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algn="ctr" rtl="0" eaLnBrk="1" latinLnBrk="0" hangingPunct="1"/>
                      <a:endParaRPr kumimoji="0" lang="zh-CN" altLang="en-US" kern="1200">
                        <a:solidFill>
                          <a:schemeClr val="tx1"/>
                        </a:solidFill>
                        <a:latin typeface="Times New Roman" pitchFamily="18" charset="0"/>
                        <a:ea typeface="新宋体" pitchFamily="49" charset="-122"/>
                        <a:cs typeface="+mn-cs"/>
                      </a:endParaRPr>
                    </a:p>
                  </a:txBody>
                  <a:tcPr anchor="ctr">
                    <a:noFill/>
                  </a:tcPr>
                </a:tc>
                <a:extLst>
                  <a:ext uri="{0D108BD9-81ED-4DB2-BD59-A6C34878D82A}">
                    <a16:rowId xmlns:a16="http://schemas.microsoft.com/office/drawing/2014/main" val="10005"/>
                  </a:ext>
                </a:extLst>
              </a:tr>
              <a:tr h="490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kern="1200" baseline="0" dirty="0" smtClean="0">
                          <a:solidFill>
                            <a:schemeClr val="tx1"/>
                          </a:solidFill>
                          <a:effectLst/>
                          <a:latin typeface="Times New Roman" pitchFamily="18" charset="0"/>
                          <a:ea typeface="新宋体" pitchFamily="49" charset="-122"/>
                          <a:cs typeface="+mn-cs"/>
                        </a:rPr>
                        <a:t>LVCM</a:t>
                      </a:r>
                      <a:r>
                        <a:rPr kumimoji="0" lang="en-US" altLang="zh-CN" sz="2000" b="1" kern="1200" dirty="0" smtClean="0">
                          <a:solidFill>
                            <a:schemeClr val="tx1"/>
                          </a:solidFill>
                          <a:effectLst/>
                          <a:latin typeface="Times New Roman" pitchFamily="18" charset="0"/>
                          <a:ea typeface="新宋体" pitchFamily="49" charset="-122"/>
                          <a:cs typeface="+mn-cs"/>
                        </a:rPr>
                        <a:t>O</a:t>
                      </a:r>
                      <a:r>
                        <a:rPr kumimoji="0" lang="en-US" altLang="zh-CN" sz="2000" b="1" kern="1200" baseline="0" dirty="0" smtClean="0">
                          <a:solidFill>
                            <a:schemeClr val="tx1"/>
                          </a:solidFill>
                          <a:effectLst/>
                          <a:latin typeface="Times New Roman" pitchFamily="18" charset="0"/>
                          <a:ea typeface="新宋体" pitchFamily="49" charset="-122"/>
                          <a:cs typeface="+mn-cs"/>
                        </a:rPr>
                        <a:t>S</a:t>
                      </a:r>
                      <a:endParaRPr kumimoji="0" lang="zh-CN" altLang="en-US" sz="2000" b="1" kern="12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en-US" altLang="zh-CN" sz="2200" b="1" kern="1200" smtClean="0">
                          <a:solidFill>
                            <a:schemeClr val="tx1"/>
                          </a:solidFill>
                          <a:effectLst/>
                          <a:latin typeface="Times New Roman" pitchFamily="18" charset="0"/>
                          <a:ea typeface="新宋体" pitchFamily="49" charset="-122"/>
                          <a:cs typeface="+mn-cs"/>
                        </a:rPr>
                        <a:t>2.5</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2.0</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0.1</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1.7</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zh-CN" altLang="en-US" sz="2200" b="1" kern="1200" smtClean="0">
                          <a:solidFill>
                            <a:schemeClr val="tx1"/>
                          </a:solidFill>
                          <a:effectLst/>
                          <a:latin typeface="Times New Roman" pitchFamily="18" charset="0"/>
                          <a:ea typeface="新宋体" pitchFamily="49" charset="-122"/>
                          <a:cs typeface="+mn-cs"/>
                        </a:rPr>
                        <a:t>≤ </a:t>
                      </a:r>
                      <a:r>
                        <a:rPr kumimoji="0" lang="en-US" altLang="zh-CN" sz="2200" b="1" kern="1200" smtClean="0">
                          <a:solidFill>
                            <a:schemeClr val="tx1"/>
                          </a:solidFill>
                          <a:effectLst/>
                          <a:latin typeface="Times New Roman" pitchFamily="18" charset="0"/>
                          <a:ea typeface="新宋体" pitchFamily="49" charset="-122"/>
                          <a:cs typeface="+mn-cs"/>
                        </a:rPr>
                        <a:t>0.7</a:t>
                      </a:r>
                      <a:endParaRPr kumimoji="0" lang="zh-CN" altLang="en-US" sz="22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algn="ctr" rtl="0" eaLnBrk="1" latinLnBrk="0" hangingPunct="1"/>
                      <a:endParaRPr kumimoji="0" lang="zh-CN" altLang="en-US" kern="1200">
                        <a:solidFill>
                          <a:schemeClr val="tx1"/>
                        </a:solidFill>
                        <a:latin typeface="Times New Roman" pitchFamily="18" charset="0"/>
                        <a:ea typeface="新宋体" pitchFamily="49" charset="-122"/>
                        <a:cs typeface="+mn-cs"/>
                      </a:endParaRPr>
                    </a:p>
                  </a:txBody>
                  <a:tcPr anchor="ctr">
                    <a:noFill/>
                  </a:tcPr>
                </a:tc>
                <a:extLst>
                  <a:ext uri="{0D108BD9-81ED-4DB2-BD59-A6C34878D82A}">
                    <a16:rowId xmlns:a16="http://schemas.microsoft.com/office/drawing/2014/main" val="10006"/>
                  </a:ext>
                </a:extLst>
              </a:tr>
              <a:tr h="490893">
                <a:tc>
                  <a:txBody>
                    <a:bodyPr/>
                    <a:lstStyle/>
                    <a:p>
                      <a:pPr marL="0" algn="ctr" rtl="0" eaLnBrk="1" latinLnBrk="0" hangingPunct="1"/>
                      <a:r>
                        <a:rPr kumimoji="0" lang="en-US" altLang="zh-CN" sz="2000" b="1" kern="1200" dirty="0" smtClean="0">
                          <a:solidFill>
                            <a:schemeClr val="tx1"/>
                          </a:solidFill>
                          <a:effectLst/>
                          <a:latin typeface="Times New Roman" pitchFamily="18" charset="0"/>
                          <a:ea typeface="新宋体" pitchFamily="49" charset="-122"/>
                          <a:cs typeface="+mn-cs"/>
                        </a:rPr>
                        <a:t>RS232</a:t>
                      </a:r>
                      <a:endParaRPr kumimoji="0" lang="zh-CN" altLang="en-US" sz="2000" b="1" kern="1200" dirty="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marL="0" algn="ctr" rtl="0" eaLnBrk="1" latinLnBrk="0" hangingPunct="1"/>
                      <a:r>
                        <a:rPr kumimoji="0" lang="en-US" altLang="zh-CN" sz="2000" b="1" kern="1200" smtClean="0">
                          <a:solidFill>
                            <a:schemeClr val="tx1"/>
                          </a:solidFill>
                          <a:effectLst/>
                          <a:latin typeface="Times New Roman" pitchFamily="18" charset="0"/>
                          <a:ea typeface="新宋体" pitchFamily="49" charset="-122"/>
                          <a:cs typeface="+mn-cs"/>
                        </a:rPr>
                        <a:t>±12~15</a:t>
                      </a:r>
                      <a:endParaRPr kumimoji="0" lang="zh-CN" altLang="en-US" sz="20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en-US" altLang="zh-CN" sz="2000" b="1" kern="1200" smtClean="0">
                          <a:solidFill>
                            <a:schemeClr val="tx1"/>
                          </a:solidFill>
                          <a:effectLst/>
                          <a:latin typeface="Times New Roman"/>
                          <a:ea typeface="新宋体" pitchFamily="49" charset="-122"/>
                          <a:cs typeface="Times New Roman"/>
                        </a:rPr>
                        <a:t>−</a:t>
                      </a:r>
                      <a:r>
                        <a:rPr kumimoji="0" lang="en-US" altLang="zh-CN" sz="2000" b="1" kern="1200" smtClean="0">
                          <a:solidFill>
                            <a:schemeClr val="tx1"/>
                          </a:solidFill>
                          <a:effectLst/>
                          <a:latin typeface="Times New Roman" pitchFamily="18" charset="0"/>
                          <a:ea typeface="新宋体" pitchFamily="49" charset="-122"/>
                          <a:cs typeface="+mn-cs"/>
                        </a:rPr>
                        <a:t>3 ~ </a:t>
                      </a:r>
                      <a:r>
                        <a:rPr kumimoji="0" lang="en-US" altLang="zh-CN" sz="2000" b="1" kern="1200" smtClean="0">
                          <a:solidFill>
                            <a:schemeClr val="tx1"/>
                          </a:solidFill>
                          <a:effectLst/>
                          <a:latin typeface="Times New Roman"/>
                          <a:ea typeface="新宋体" pitchFamily="49" charset="-122"/>
                          <a:cs typeface="Times New Roman"/>
                        </a:rPr>
                        <a:t>−</a:t>
                      </a:r>
                      <a:r>
                        <a:rPr kumimoji="0" lang="en-US" altLang="zh-CN" sz="2000" b="1" kern="1200" smtClean="0">
                          <a:solidFill>
                            <a:schemeClr val="tx1"/>
                          </a:solidFill>
                          <a:effectLst/>
                          <a:latin typeface="Times New Roman" pitchFamily="18" charset="0"/>
                          <a:ea typeface="新宋体" pitchFamily="49" charset="-122"/>
                          <a:cs typeface="+mn-cs"/>
                        </a:rPr>
                        <a:t>15</a:t>
                      </a:r>
                      <a:endParaRPr kumimoji="0" lang="zh-CN" altLang="en-US" sz="20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en-US" altLang="zh-CN" sz="2000" b="1" kern="1200" smtClean="0">
                          <a:solidFill>
                            <a:schemeClr val="tx1"/>
                          </a:solidFill>
                          <a:effectLst/>
                          <a:latin typeface="Times New Roman" pitchFamily="18" charset="0"/>
                          <a:ea typeface="新宋体" pitchFamily="49" charset="-122"/>
                          <a:cs typeface="+mn-cs"/>
                        </a:rPr>
                        <a:t>3 ~ 15</a:t>
                      </a:r>
                      <a:endParaRPr kumimoji="0" lang="zh-CN" altLang="en-US" sz="20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en-US" altLang="zh-CN" sz="2000" b="1" kern="1200" smtClean="0">
                          <a:solidFill>
                            <a:schemeClr val="tx1"/>
                          </a:solidFill>
                          <a:effectLst/>
                          <a:latin typeface="Times New Roman"/>
                          <a:ea typeface="新宋体" pitchFamily="49" charset="-122"/>
                          <a:cs typeface="Times New Roman"/>
                        </a:rPr>
                        <a:t>−</a:t>
                      </a:r>
                      <a:r>
                        <a:rPr kumimoji="0" lang="en-US" altLang="zh-CN" sz="2000" b="1" kern="1200" smtClean="0">
                          <a:solidFill>
                            <a:schemeClr val="tx1"/>
                          </a:solidFill>
                          <a:effectLst/>
                          <a:latin typeface="Times New Roman" pitchFamily="18" charset="0"/>
                          <a:ea typeface="新宋体" pitchFamily="49" charset="-122"/>
                          <a:cs typeface="+mn-cs"/>
                        </a:rPr>
                        <a:t>3 ~ </a:t>
                      </a:r>
                      <a:r>
                        <a:rPr kumimoji="0" lang="en-US" altLang="zh-CN" sz="2000" b="1" kern="1200" smtClean="0">
                          <a:solidFill>
                            <a:schemeClr val="tx1"/>
                          </a:solidFill>
                          <a:effectLst/>
                          <a:latin typeface="Times New Roman"/>
                          <a:ea typeface="新宋体" pitchFamily="49" charset="-122"/>
                          <a:cs typeface="Times New Roman"/>
                        </a:rPr>
                        <a:t>−</a:t>
                      </a:r>
                      <a:r>
                        <a:rPr kumimoji="0" lang="en-US" altLang="zh-CN" sz="2000" b="1" kern="1200" smtClean="0">
                          <a:solidFill>
                            <a:schemeClr val="tx1"/>
                          </a:solidFill>
                          <a:effectLst/>
                          <a:latin typeface="Times New Roman" pitchFamily="18" charset="0"/>
                          <a:ea typeface="新宋体" pitchFamily="49" charset="-122"/>
                          <a:cs typeface="+mn-cs"/>
                        </a:rPr>
                        <a:t>15</a:t>
                      </a:r>
                      <a:endParaRPr kumimoji="0" lang="zh-CN" altLang="en-US" sz="20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kumimoji="0" lang="en-US" altLang="zh-CN" sz="2000" b="1" kern="1200" smtClean="0">
                          <a:solidFill>
                            <a:schemeClr val="tx1"/>
                          </a:solidFill>
                          <a:effectLst/>
                          <a:latin typeface="Times New Roman" pitchFamily="18" charset="0"/>
                          <a:ea typeface="新宋体" pitchFamily="49" charset="-122"/>
                          <a:cs typeface="+mn-cs"/>
                        </a:rPr>
                        <a:t>3 ~ 15</a:t>
                      </a:r>
                      <a:endParaRPr kumimoji="0" lang="zh-CN" altLang="en-US" sz="2000" b="1" kern="1200">
                        <a:solidFill>
                          <a:schemeClr val="tx1"/>
                        </a:solidFill>
                        <a:effectLst/>
                        <a:latin typeface="Times New Roman" pitchFamily="18" charset="0"/>
                        <a:ea typeface="新宋体" pitchFamily="49" charset="-122"/>
                        <a:cs typeface="+mn-cs"/>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r>
                        <a:rPr lang="zh-CN" altLang="en-US" sz="2000" b="1" dirty="0" smtClean="0">
                          <a:effectLst/>
                        </a:rPr>
                        <a:t>负逻辑</a:t>
                      </a:r>
                      <a:endParaRPr lang="zh-CN" altLang="en-US" sz="2000" b="1" dirty="0">
                        <a:effectLst/>
                      </a:endParaRPr>
                    </a:p>
                  </a:txBody>
                  <a:tcPr marL="91439" marR="91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9757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输出高电平</a:t>
            </a:r>
            <a:r>
              <a:rPr lang="en-US" altLang="zh-CN" i="1" dirty="0" err="1"/>
              <a:t>V</a:t>
            </a:r>
            <a:r>
              <a:rPr lang="en-US" altLang="zh-CN" i="1" baseline="-25000" dirty="0" err="1"/>
              <a:t>oH</a:t>
            </a:r>
            <a:endParaRPr lang="zh-CN" altLang="en-US" dirty="0"/>
          </a:p>
        </p:txBody>
      </p:sp>
      <p:sp>
        <p:nvSpPr>
          <p:cNvPr id="3" name="内容占位符 2"/>
          <p:cNvSpPr>
            <a:spLocks noGrp="1"/>
          </p:cNvSpPr>
          <p:nvPr>
            <p:ph idx="1"/>
          </p:nvPr>
        </p:nvSpPr>
        <p:spPr/>
        <p:txBody>
          <a:bodyPr>
            <a:normAutofit/>
          </a:bodyPr>
          <a:lstStyle/>
          <a:p>
            <a:pPr>
              <a:defRPr/>
            </a:pPr>
            <a:r>
              <a:rPr lang="zh-CN" altLang="en-US" sz="2800" dirty="0">
                <a:solidFill>
                  <a:srgbClr val="FF0000"/>
                </a:solidFill>
                <a:latin typeface="楷体_GB2312" pitchFamily="49" charset="-122"/>
                <a:ea typeface="楷体_GB2312" pitchFamily="49" charset="-122"/>
              </a:rPr>
              <a:t>输出高电平</a:t>
            </a:r>
            <a:r>
              <a:rPr lang="en-US" altLang="zh-CN" sz="2800" i="1" dirty="0" err="1"/>
              <a:t>V</a:t>
            </a:r>
            <a:r>
              <a:rPr lang="en-US" altLang="zh-CN" sz="2800" i="1" baseline="-25000" dirty="0" err="1"/>
              <a:t>oH</a:t>
            </a:r>
            <a:r>
              <a:rPr lang="zh-CN" altLang="en-US" sz="2800" dirty="0"/>
              <a:t>是指当输出端为高电平时的电压，一般</a:t>
            </a:r>
            <a:r>
              <a:rPr lang="zh-CN" altLang="en-US" sz="2800" dirty="0">
                <a:latin typeface="+mn-ea"/>
              </a:rPr>
              <a:t>大于</a:t>
            </a:r>
            <a:r>
              <a:rPr lang="en-US" altLang="zh-CN" sz="2800" dirty="0"/>
              <a:t>2.4V</a:t>
            </a:r>
            <a:r>
              <a:rPr lang="zh-CN" altLang="en-US" sz="2800" dirty="0"/>
              <a:t>，它可衡量输出端高电平负载特性</a:t>
            </a:r>
            <a:endParaRPr lang="en-US" altLang="zh-CN" sz="2800" dirty="0"/>
          </a:p>
          <a:p>
            <a:pPr>
              <a:defRPr/>
            </a:pPr>
            <a:endParaRPr lang="en-US" altLang="zh-CN" sz="2800" dirty="0" smtClean="0"/>
          </a:p>
          <a:p>
            <a:pPr>
              <a:defRPr/>
            </a:pPr>
            <a:r>
              <a:rPr lang="en-US" altLang="zh-CN" sz="2800" dirty="0" smtClean="0"/>
              <a:t>74LS00</a:t>
            </a:r>
            <a:r>
              <a:rPr lang="zh-CN" altLang="en-US" sz="2800" dirty="0"/>
              <a:t>的</a:t>
            </a:r>
            <a:r>
              <a:rPr lang="en-US" altLang="zh-CN" sz="2800" i="1" dirty="0" err="1"/>
              <a:t>V</a:t>
            </a:r>
            <a:r>
              <a:rPr lang="en-US" altLang="zh-CN" sz="2800" i="1" baseline="-25000" dirty="0" err="1"/>
              <a:t>oH</a:t>
            </a:r>
            <a:r>
              <a:rPr lang="zh-CN" altLang="en-US" sz="2800" dirty="0"/>
              <a:t>是指在输入端接地或低电平时，输出端为高电平并输出</a:t>
            </a:r>
            <a:r>
              <a:rPr lang="en-US" altLang="zh-CN" sz="2800" dirty="0"/>
              <a:t>400μA</a:t>
            </a:r>
            <a:r>
              <a:rPr lang="zh-CN" altLang="en-US" sz="2800" dirty="0"/>
              <a:t>电流时测量的输出电平</a:t>
            </a:r>
          </a:p>
          <a:p>
            <a:endParaRPr lang="zh-CN" altLang="en-US" sz="2800" dirty="0"/>
          </a:p>
        </p:txBody>
      </p:sp>
    </p:spTree>
    <p:extLst>
      <p:ext uri="{BB962C8B-B14F-4D97-AF65-F5344CB8AC3E}">
        <p14:creationId xmlns:p14="http://schemas.microsoft.com/office/powerpoint/2010/main" val="969604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输出低电平</a:t>
            </a:r>
            <a:r>
              <a:rPr lang="en-US" altLang="zh-CN" i="1" dirty="0" err="1"/>
              <a:t>V</a:t>
            </a:r>
            <a:r>
              <a:rPr lang="en-US" altLang="zh-CN" i="1" baseline="-25000" dirty="0" err="1"/>
              <a:t>oL</a:t>
            </a:r>
            <a:endParaRPr lang="zh-CN" altLang="en-US" dirty="0"/>
          </a:p>
        </p:txBody>
      </p:sp>
      <p:sp>
        <p:nvSpPr>
          <p:cNvPr id="3" name="内容占位符 2"/>
          <p:cNvSpPr>
            <a:spLocks noGrp="1"/>
          </p:cNvSpPr>
          <p:nvPr>
            <p:ph idx="1"/>
          </p:nvPr>
        </p:nvSpPr>
        <p:spPr>
          <a:xfrm>
            <a:off x="457200" y="1600200"/>
            <a:ext cx="8435280" cy="4525963"/>
          </a:xfrm>
        </p:spPr>
        <p:txBody>
          <a:bodyPr>
            <a:normAutofit/>
          </a:bodyPr>
          <a:lstStyle/>
          <a:p>
            <a:pPr>
              <a:defRPr/>
            </a:pPr>
            <a:r>
              <a:rPr lang="zh-CN" altLang="en-US" sz="2800" dirty="0">
                <a:solidFill>
                  <a:srgbClr val="FF0000"/>
                </a:solidFill>
                <a:latin typeface="楷体_GB2312" pitchFamily="49" charset="-122"/>
                <a:ea typeface="楷体_GB2312" pitchFamily="49" charset="-122"/>
              </a:rPr>
              <a:t>输出低电平</a:t>
            </a:r>
            <a:r>
              <a:rPr lang="en-US" altLang="zh-CN" sz="2800" i="1" dirty="0" err="1"/>
              <a:t>V</a:t>
            </a:r>
            <a:r>
              <a:rPr lang="en-US" altLang="zh-CN" sz="2800" i="1" baseline="-25000" dirty="0" err="1"/>
              <a:t>oL</a:t>
            </a:r>
            <a:r>
              <a:rPr lang="zh-CN" altLang="en-US" sz="2800" dirty="0"/>
              <a:t>是指当输出端为低电平时的输出电压，一般小于</a:t>
            </a:r>
            <a:r>
              <a:rPr lang="en-US" altLang="zh-CN" sz="2800" dirty="0"/>
              <a:t>0.4V</a:t>
            </a:r>
            <a:r>
              <a:rPr lang="zh-CN" altLang="en-US" sz="2800" dirty="0"/>
              <a:t>，可衡量输出端低电平负载特性</a:t>
            </a:r>
            <a:endParaRPr lang="en-US" altLang="zh-CN" sz="2800" dirty="0"/>
          </a:p>
          <a:p>
            <a:pPr>
              <a:defRPr/>
            </a:pPr>
            <a:endParaRPr lang="en-US" altLang="zh-CN" sz="2800" dirty="0" smtClean="0"/>
          </a:p>
          <a:p>
            <a:pPr>
              <a:defRPr/>
            </a:pPr>
            <a:r>
              <a:rPr lang="en-US" altLang="zh-CN" sz="2800" dirty="0" smtClean="0"/>
              <a:t>74LS00</a:t>
            </a:r>
            <a:r>
              <a:rPr lang="zh-CN" altLang="en-US" sz="2800" dirty="0"/>
              <a:t>的</a:t>
            </a:r>
            <a:r>
              <a:rPr lang="en-US" altLang="zh-CN" sz="2800" i="1" dirty="0" err="1"/>
              <a:t>V</a:t>
            </a:r>
            <a:r>
              <a:rPr lang="en-US" altLang="zh-CN" sz="2800" i="1" baseline="-25000" dirty="0" err="1"/>
              <a:t>oL</a:t>
            </a:r>
            <a:r>
              <a:rPr lang="zh-CN" altLang="en-US" sz="2800" dirty="0"/>
              <a:t>是指在输入端接高电平时，输出端为低电平并灌入</a:t>
            </a:r>
            <a:r>
              <a:rPr lang="en-US" altLang="zh-CN" sz="2800" dirty="0"/>
              <a:t>4mA</a:t>
            </a:r>
            <a:r>
              <a:rPr lang="zh-CN" altLang="en-US" sz="2800" dirty="0"/>
              <a:t>电流时测量的输出电平</a:t>
            </a:r>
          </a:p>
          <a:p>
            <a:endParaRPr lang="zh-CN" altLang="en-US" sz="2800" dirty="0"/>
          </a:p>
        </p:txBody>
      </p:sp>
    </p:spTree>
    <p:extLst>
      <p:ext uri="{BB962C8B-B14F-4D97-AF65-F5344CB8AC3E}">
        <p14:creationId xmlns:p14="http://schemas.microsoft.com/office/powerpoint/2010/main" val="456499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电压传输特性</a:t>
            </a:r>
          </a:p>
        </p:txBody>
      </p:sp>
      <p:sp>
        <p:nvSpPr>
          <p:cNvPr id="4" name="内容占位符 4"/>
          <p:cNvSpPr>
            <a:spLocks noGrp="1"/>
          </p:cNvSpPr>
          <p:nvPr>
            <p:ph idx="1"/>
          </p:nvPr>
        </p:nvSpPr>
        <p:spPr>
          <a:xfrm>
            <a:off x="457200" y="1268760"/>
            <a:ext cx="8229600" cy="1857375"/>
          </a:xfrm>
        </p:spPr>
        <p:txBody>
          <a:bodyPr>
            <a:normAutofit/>
          </a:bodyPr>
          <a:lstStyle/>
          <a:p>
            <a:pPr eaLnBrk="1" fontAlgn="auto" hangingPunct="1">
              <a:spcAft>
                <a:spcPts val="0"/>
              </a:spcAft>
              <a:defRPr/>
            </a:pPr>
            <a:r>
              <a:rPr lang="zh-CN" altLang="en-US" sz="2800" dirty="0" smtClean="0">
                <a:solidFill>
                  <a:srgbClr val="FF0000"/>
                </a:solidFill>
                <a:effectLst/>
                <a:latin typeface="楷体_GB2312" pitchFamily="49" charset="-122"/>
                <a:ea typeface="楷体_GB2312" pitchFamily="49" charset="-122"/>
              </a:rPr>
              <a:t>电压传输特性</a:t>
            </a:r>
            <a:r>
              <a:rPr lang="zh-CN" altLang="en-US" sz="2800" dirty="0" smtClean="0"/>
              <a:t>是指输出电压随输入电压而变化的关系特性。它可以充分显示出门输入输出的逻辑特征，可以反应出二值量化及门开关跃迁是一个连续过渡的过程。</a:t>
            </a:r>
            <a:endParaRPr lang="en-US" altLang="zh-CN" sz="2800" dirty="0" smtClean="0"/>
          </a:p>
        </p:txBody>
      </p:sp>
      <p:graphicFrame>
        <p:nvGraphicFramePr>
          <p:cNvPr id="5" name="曲线图"/>
          <p:cNvGraphicFramePr>
            <a:graphicFrameLocks noChangeAspect="1"/>
          </p:cNvGraphicFramePr>
          <p:nvPr/>
        </p:nvGraphicFramePr>
        <p:xfrm>
          <a:off x="4383088" y="2544763"/>
          <a:ext cx="4332287" cy="4027487"/>
        </p:xfrm>
        <a:graphic>
          <a:graphicData uri="http://schemas.openxmlformats.org/presentationml/2006/ole">
            <mc:AlternateContent xmlns:mc="http://schemas.openxmlformats.org/markup-compatibility/2006">
              <mc:Choice xmlns:v="urn:schemas-microsoft-com:vml" Requires="v">
                <p:oleObj spid="_x0000_s7200" name="Visio" r:id="rId3" imgW="2714081" imgH="2700870" progId="">
                  <p:embed/>
                </p:oleObj>
              </mc:Choice>
              <mc:Fallback>
                <p:oleObj name="Visio" r:id="rId3" imgW="2714081" imgH="270087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088" y="2544763"/>
                        <a:ext cx="4332287" cy="402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457200" y="2996952"/>
            <a:ext cx="3757613" cy="3786187"/>
          </a:xfrm>
          <a:prstGeom prst="rect">
            <a:avLst/>
          </a:prstGeom>
        </p:spPr>
        <p:txBody>
          <a:bodyPr>
            <a:spAutoFit/>
          </a:bodyPr>
          <a:lstStyle/>
          <a:p>
            <a:pPr marL="342900" indent="-342900" fontAlgn="auto">
              <a:lnSpc>
                <a:spcPct val="150000"/>
              </a:lnSpc>
              <a:spcBef>
                <a:spcPct val="20000"/>
              </a:spcBef>
              <a:spcAft>
                <a:spcPts val="0"/>
              </a:spcAft>
              <a:buFont typeface="Arial" pitchFamily="34" charset="0"/>
              <a:buChar char="•"/>
              <a:defRPr/>
            </a:pPr>
            <a:r>
              <a:rPr lang="en-US" altLang="zh-CN" sz="2400" b="1" dirty="0">
                <a:solidFill>
                  <a:srgbClr val="336699"/>
                </a:solidFill>
                <a:latin typeface="Times New Roman" pitchFamily="18" charset="0"/>
                <a:ea typeface="新宋体" pitchFamily="49" charset="-122"/>
              </a:rPr>
              <a:t>74LS00</a:t>
            </a:r>
            <a:r>
              <a:rPr lang="zh-CN" altLang="en-US" sz="2400" b="1" dirty="0">
                <a:solidFill>
                  <a:srgbClr val="336699"/>
                </a:solidFill>
                <a:latin typeface="Times New Roman" pitchFamily="18" charset="0"/>
                <a:ea typeface="新宋体" pitchFamily="49" charset="-122"/>
              </a:rPr>
              <a:t>的电压传输特性曲线如右图，图中标有四个开关参数</a:t>
            </a:r>
            <a:endParaRPr lang="en-US" altLang="zh-CN" sz="2400" b="1" dirty="0">
              <a:solidFill>
                <a:srgbClr val="336699"/>
              </a:solidFill>
              <a:latin typeface="Times New Roman" pitchFamily="18" charset="0"/>
              <a:ea typeface="新宋体" pitchFamily="49" charset="-122"/>
            </a:endParaRPr>
          </a:p>
          <a:p>
            <a:pPr marL="800100" lvl="1" indent="-342900" fontAlgn="auto">
              <a:spcBef>
                <a:spcPct val="20000"/>
              </a:spcBef>
              <a:spcAft>
                <a:spcPts val="0"/>
              </a:spcAft>
              <a:buFont typeface="Arial" pitchFamily="34" charset="0"/>
              <a:buChar char="•"/>
              <a:defRPr/>
            </a:pPr>
            <a:r>
              <a:rPr lang="zh-CN" altLang="en-US" sz="2200" b="1" dirty="0">
                <a:solidFill>
                  <a:srgbClr val="336699"/>
                </a:solidFill>
                <a:latin typeface="Times New Roman" pitchFamily="18" charset="0"/>
                <a:ea typeface="新宋体" pitchFamily="49" charset="-122"/>
              </a:rPr>
              <a:t>输出高电平</a:t>
            </a:r>
            <a:r>
              <a:rPr lang="en-US" altLang="zh-CN" sz="2200" b="1" i="1" dirty="0" err="1">
                <a:solidFill>
                  <a:srgbClr val="336699"/>
                </a:solidFill>
                <a:latin typeface="Times New Roman" pitchFamily="18" charset="0"/>
                <a:ea typeface="新宋体" pitchFamily="49" charset="-122"/>
              </a:rPr>
              <a:t>V</a:t>
            </a:r>
            <a:r>
              <a:rPr lang="en-US" altLang="zh-CN" sz="2200" b="1" i="1" baseline="-25000" dirty="0" err="1">
                <a:solidFill>
                  <a:srgbClr val="336699"/>
                </a:solidFill>
                <a:latin typeface="Times New Roman" pitchFamily="18" charset="0"/>
                <a:ea typeface="新宋体" pitchFamily="49" charset="-122"/>
              </a:rPr>
              <a:t>oH</a:t>
            </a:r>
            <a:endParaRPr lang="en-US" altLang="zh-CN" sz="2200" b="1" i="1" baseline="-25000" dirty="0">
              <a:solidFill>
                <a:srgbClr val="336699"/>
              </a:solidFill>
              <a:latin typeface="Times New Roman" pitchFamily="18" charset="0"/>
              <a:ea typeface="新宋体" pitchFamily="49" charset="-122"/>
            </a:endParaRPr>
          </a:p>
          <a:p>
            <a:pPr marL="800100" lvl="1" indent="-342900" fontAlgn="auto">
              <a:spcBef>
                <a:spcPct val="20000"/>
              </a:spcBef>
              <a:spcAft>
                <a:spcPts val="0"/>
              </a:spcAft>
              <a:buFont typeface="Arial" pitchFamily="34" charset="0"/>
              <a:buChar char="•"/>
              <a:defRPr/>
            </a:pPr>
            <a:r>
              <a:rPr lang="zh-CN" altLang="en-US" sz="2200" b="1" dirty="0">
                <a:solidFill>
                  <a:srgbClr val="336699"/>
                </a:solidFill>
                <a:latin typeface="Times New Roman" pitchFamily="18" charset="0"/>
                <a:ea typeface="新宋体" pitchFamily="49" charset="-122"/>
              </a:rPr>
              <a:t>输出低电平</a:t>
            </a:r>
            <a:r>
              <a:rPr lang="en-US" altLang="zh-CN" sz="2200" b="1" i="1" dirty="0" err="1">
                <a:solidFill>
                  <a:srgbClr val="336699"/>
                </a:solidFill>
                <a:latin typeface="Times New Roman" pitchFamily="18" charset="0"/>
                <a:ea typeface="新宋体" pitchFamily="49" charset="-122"/>
              </a:rPr>
              <a:t>V</a:t>
            </a:r>
            <a:r>
              <a:rPr lang="en-US" altLang="zh-CN" sz="2200" b="1" i="1" baseline="-25000" dirty="0" err="1">
                <a:solidFill>
                  <a:srgbClr val="336699"/>
                </a:solidFill>
                <a:latin typeface="Times New Roman" pitchFamily="18" charset="0"/>
                <a:ea typeface="新宋体" pitchFamily="49" charset="-122"/>
              </a:rPr>
              <a:t>oL</a:t>
            </a:r>
            <a:endParaRPr lang="en-US" altLang="zh-CN" sz="2200" b="1" i="1" baseline="-25000" dirty="0">
              <a:solidFill>
                <a:srgbClr val="336699"/>
              </a:solidFill>
              <a:latin typeface="Times New Roman" pitchFamily="18" charset="0"/>
              <a:ea typeface="新宋体" pitchFamily="49" charset="-122"/>
            </a:endParaRPr>
          </a:p>
          <a:p>
            <a:pPr marL="800100" lvl="1" indent="-342900" fontAlgn="auto">
              <a:spcBef>
                <a:spcPct val="20000"/>
              </a:spcBef>
              <a:spcAft>
                <a:spcPts val="0"/>
              </a:spcAft>
              <a:buFont typeface="Arial" pitchFamily="34" charset="0"/>
              <a:buChar char="•"/>
              <a:defRPr/>
            </a:pPr>
            <a:r>
              <a:rPr lang="zh-CN" altLang="en-US" sz="2200" b="1" dirty="0">
                <a:solidFill>
                  <a:srgbClr val="336699"/>
                </a:solidFill>
                <a:latin typeface="Times New Roman" pitchFamily="18" charset="0"/>
                <a:ea typeface="新宋体" pitchFamily="49" charset="-122"/>
              </a:rPr>
              <a:t>开门电平</a:t>
            </a:r>
            <a:r>
              <a:rPr lang="en-US" altLang="zh-CN" sz="2200" b="1" i="1" dirty="0">
                <a:solidFill>
                  <a:srgbClr val="336699"/>
                </a:solidFill>
                <a:latin typeface="Times New Roman" pitchFamily="18" charset="0"/>
                <a:ea typeface="新宋体" pitchFamily="49" charset="-122"/>
              </a:rPr>
              <a:t>V</a:t>
            </a:r>
            <a:r>
              <a:rPr lang="en-US" altLang="zh-CN" sz="2200" b="1" baseline="-25000" dirty="0">
                <a:solidFill>
                  <a:srgbClr val="336699"/>
                </a:solidFill>
                <a:latin typeface="Times New Roman" pitchFamily="18" charset="0"/>
                <a:ea typeface="新宋体" pitchFamily="49" charset="-122"/>
              </a:rPr>
              <a:t>ON</a:t>
            </a:r>
          </a:p>
          <a:p>
            <a:pPr marL="800100" lvl="1" indent="-342900" fontAlgn="auto">
              <a:spcBef>
                <a:spcPct val="20000"/>
              </a:spcBef>
              <a:spcAft>
                <a:spcPts val="0"/>
              </a:spcAft>
              <a:buFont typeface="Arial" pitchFamily="34" charset="0"/>
              <a:buChar char="•"/>
              <a:defRPr/>
            </a:pPr>
            <a:r>
              <a:rPr lang="zh-CN" altLang="en-US" sz="2200" b="1" dirty="0">
                <a:solidFill>
                  <a:srgbClr val="336699"/>
                </a:solidFill>
                <a:latin typeface="Times New Roman" pitchFamily="18" charset="0"/>
                <a:ea typeface="新宋体" pitchFamily="49" charset="-122"/>
              </a:rPr>
              <a:t>关门电平</a:t>
            </a:r>
            <a:r>
              <a:rPr lang="en-US" altLang="zh-CN" sz="2200" b="1" i="1" dirty="0">
                <a:solidFill>
                  <a:srgbClr val="336699"/>
                </a:solidFill>
                <a:latin typeface="Times New Roman" pitchFamily="18" charset="0"/>
                <a:ea typeface="新宋体" pitchFamily="49" charset="-122"/>
              </a:rPr>
              <a:t>V</a:t>
            </a:r>
            <a:r>
              <a:rPr lang="en-US" altLang="zh-CN" sz="2200" b="1" baseline="-25000" dirty="0">
                <a:solidFill>
                  <a:srgbClr val="336699"/>
                </a:solidFill>
                <a:latin typeface="Times New Roman" pitchFamily="18" charset="0"/>
                <a:ea typeface="新宋体" pitchFamily="49" charset="-122"/>
              </a:rPr>
              <a:t>OFF</a:t>
            </a:r>
            <a:r>
              <a:rPr lang="en-US" altLang="zh-CN" sz="2200" b="1" dirty="0">
                <a:solidFill>
                  <a:srgbClr val="336699"/>
                </a:solidFill>
                <a:latin typeface="Times New Roman" pitchFamily="18" charset="0"/>
                <a:ea typeface="新宋体" pitchFamily="49" charset="-122"/>
              </a:rPr>
              <a:t> </a:t>
            </a:r>
          </a:p>
          <a:p>
            <a:pPr lvl="1" fontAlgn="auto">
              <a:spcBef>
                <a:spcPct val="20000"/>
              </a:spcBef>
              <a:spcAft>
                <a:spcPts val="0"/>
              </a:spcAft>
              <a:defRPr/>
            </a:pPr>
            <a:endParaRPr lang="zh-CN" altLang="en-US" sz="2200" b="1" dirty="0">
              <a:solidFill>
                <a:srgbClr val="336699"/>
              </a:solidFill>
              <a:latin typeface="Times New Roman" pitchFamily="18" charset="0"/>
              <a:ea typeface="新宋体" pitchFamily="49" charset="-122"/>
            </a:endParaRPr>
          </a:p>
        </p:txBody>
      </p:sp>
      <p:graphicFrame>
        <p:nvGraphicFramePr>
          <p:cNvPr id="7" name="表格"/>
          <p:cNvGraphicFramePr>
            <a:graphicFrameLocks noGrp="1"/>
          </p:cNvGraphicFramePr>
          <p:nvPr/>
        </p:nvGraphicFramePr>
        <p:xfrm>
          <a:off x="7070725" y="3033713"/>
          <a:ext cx="1304925" cy="1646238"/>
        </p:xfrm>
        <a:graphic>
          <a:graphicData uri="http://schemas.openxmlformats.org/drawingml/2006/table">
            <a:tbl>
              <a:tblPr firstRow="1" bandRow="1">
                <a:tableStyleId>{2D5ABB26-0587-4C30-8999-92F81FD0307C}</a:tableStyleId>
              </a:tblPr>
              <a:tblGrid>
                <a:gridCol w="468402">
                  <a:extLst>
                    <a:ext uri="{9D8B030D-6E8A-4147-A177-3AD203B41FA5}">
                      <a16:colId xmlns:a16="http://schemas.microsoft.com/office/drawing/2014/main" val="20000"/>
                    </a:ext>
                  </a:extLst>
                </a:gridCol>
                <a:gridCol w="836523">
                  <a:extLst>
                    <a:ext uri="{9D8B030D-6E8A-4147-A177-3AD203B41FA5}">
                      <a16:colId xmlns:a16="http://schemas.microsoft.com/office/drawing/2014/main" val="20001"/>
                    </a:ext>
                  </a:extLst>
                </a:gridCol>
              </a:tblGrid>
              <a:tr h="274373">
                <a:tc>
                  <a:txBody>
                    <a:bodyPr/>
                    <a:lstStyle/>
                    <a:p>
                      <a:pPr algn="ctr"/>
                      <a:r>
                        <a:rPr lang="en-US" altLang="zh-CN" sz="1800" i="1" smtClean="0">
                          <a:latin typeface="Times New Roman" pitchFamily="18" charset="0"/>
                          <a:ea typeface="新宋体" pitchFamily="49" charset="-122"/>
                        </a:rPr>
                        <a:t>i</a:t>
                      </a:r>
                      <a:endParaRPr lang="zh-CN" altLang="en-US" sz="1800"/>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input</a:t>
                      </a:r>
                      <a:endParaRPr lang="zh-CN" altLang="en-US" sz="1800"/>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0"/>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o</a:t>
                      </a:r>
                      <a:endParaRPr lang="zh-CN" altLang="en-US" sz="1800"/>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output</a:t>
                      </a:r>
                      <a:endParaRPr lang="zh-CN" altLang="en-US" sz="1800"/>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1"/>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n</a:t>
                      </a:r>
                      <a:endParaRPr lang="zh-CN" altLang="en-US" sz="1800"/>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noise</a:t>
                      </a:r>
                      <a:endParaRPr lang="zh-CN" altLang="en-US" sz="1800"/>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2"/>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s</a:t>
                      </a:r>
                      <a:endParaRPr lang="zh-CN" altLang="en-US" sz="1800"/>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source</a:t>
                      </a:r>
                      <a:endParaRPr lang="zh-CN" altLang="en-US" sz="1800"/>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3"/>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H</a:t>
                      </a:r>
                      <a:endParaRPr lang="zh-CN" altLang="en-US" sz="1800"/>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High</a:t>
                      </a:r>
                      <a:endParaRPr lang="zh-CN" altLang="en-US" sz="1800"/>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4"/>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L</a:t>
                      </a:r>
                      <a:endParaRPr lang="zh-CN" altLang="en-US" sz="1800"/>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Low</a:t>
                      </a:r>
                      <a:endParaRPr lang="zh-CN" altLang="en-US" sz="1800"/>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9349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关门电平</a:t>
            </a:r>
            <a:r>
              <a:rPr lang="en-US" altLang="zh-CN" i="1" dirty="0"/>
              <a:t>V</a:t>
            </a:r>
            <a:r>
              <a:rPr lang="en-US" altLang="zh-CN" baseline="-25000" dirty="0"/>
              <a:t>OFF</a:t>
            </a:r>
            <a:endParaRPr lang="zh-CN" altLang="en-US" dirty="0"/>
          </a:p>
        </p:txBody>
      </p:sp>
      <p:sp>
        <p:nvSpPr>
          <p:cNvPr id="4" name="内容占位符 4"/>
          <p:cNvSpPr>
            <a:spLocks noGrp="1"/>
          </p:cNvSpPr>
          <p:nvPr>
            <p:ph idx="1"/>
          </p:nvPr>
        </p:nvSpPr>
        <p:spPr>
          <a:xfrm>
            <a:off x="457200" y="1268760"/>
            <a:ext cx="8229600" cy="1214437"/>
          </a:xfrm>
        </p:spPr>
        <p:txBody>
          <a:bodyPr>
            <a:normAutofit/>
          </a:bodyPr>
          <a:lstStyle/>
          <a:p>
            <a:pPr eaLnBrk="1" fontAlgn="auto" hangingPunct="1">
              <a:spcAft>
                <a:spcPts val="0"/>
              </a:spcAft>
              <a:defRPr/>
            </a:pPr>
            <a:r>
              <a:rPr lang="zh-CN" altLang="en-US" dirty="0" smtClean="0">
                <a:solidFill>
                  <a:srgbClr val="FF0000"/>
                </a:solidFill>
                <a:effectLst/>
                <a:latin typeface="楷体_GB2312" pitchFamily="49" charset="-122"/>
                <a:ea typeface="楷体_GB2312" pitchFamily="49" charset="-122"/>
              </a:rPr>
              <a:t>关门电平</a:t>
            </a:r>
            <a:r>
              <a:rPr lang="en-US" altLang="zh-CN" i="1" dirty="0" smtClean="0"/>
              <a:t>V</a:t>
            </a:r>
            <a:r>
              <a:rPr lang="en-US" altLang="zh-CN" baseline="-25000" dirty="0" smtClean="0"/>
              <a:t>OFF</a:t>
            </a:r>
            <a:r>
              <a:rPr lang="zh-CN" altLang="en-US" dirty="0" smtClean="0"/>
              <a:t>指使输出电压刚好达到输出转折至额定电平值时的最高输入低电平电压</a:t>
            </a:r>
            <a:endParaRPr lang="zh-CN" altLang="en-US" baseline="-25000" dirty="0"/>
          </a:p>
        </p:txBody>
      </p:sp>
      <p:sp>
        <p:nvSpPr>
          <p:cNvPr id="5" name="矩形 4"/>
          <p:cNvSpPr/>
          <p:nvPr/>
        </p:nvSpPr>
        <p:spPr>
          <a:xfrm>
            <a:off x="250825" y="2492896"/>
            <a:ext cx="4681215" cy="3490186"/>
          </a:xfrm>
          <a:prstGeom prst="rect">
            <a:avLst/>
          </a:prstGeom>
        </p:spPr>
        <p:txBody>
          <a:bodyPr wrap="square">
            <a:spAutoFit/>
          </a:bodyPr>
          <a:lstStyle/>
          <a:p>
            <a:pPr marL="342900" indent="-342900" fontAlgn="auto">
              <a:lnSpc>
                <a:spcPct val="150000"/>
              </a:lnSpc>
              <a:spcBef>
                <a:spcPct val="20000"/>
              </a:spcBef>
              <a:spcAft>
                <a:spcPts val="0"/>
              </a:spcAft>
              <a:buFont typeface="Arial" pitchFamily="34" charset="0"/>
              <a:buChar char="•"/>
              <a:defRPr/>
            </a:pPr>
            <a:r>
              <a:rPr lang="en-US" altLang="zh-CN" sz="2400" b="1" dirty="0">
                <a:solidFill>
                  <a:srgbClr val="336699"/>
                </a:solidFill>
                <a:latin typeface="Times New Roman" pitchFamily="18" charset="0"/>
                <a:ea typeface="新宋体" pitchFamily="49" charset="-122"/>
              </a:rPr>
              <a:t>74LS00</a:t>
            </a:r>
            <a:r>
              <a:rPr lang="zh-CN" altLang="en-US" sz="2400" b="1" dirty="0">
                <a:solidFill>
                  <a:srgbClr val="336699"/>
                </a:solidFill>
                <a:latin typeface="Times New Roman" pitchFamily="18" charset="0"/>
                <a:ea typeface="新宋体" pitchFamily="49" charset="-122"/>
              </a:rPr>
              <a:t>的</a:t>
            </a:r>
            <a:r>
              <a:rPr lang="en-US" altLang="zh-CN" sz="2400" b="1" i="1" dirty="0">
                <a:solidFill>
                  <a:srgbClr val="336699"/>
                </a:solidFill>
                <a:latin typeface="Times New Roman" pitchFamily="18" charset="0"/>
                <a:ea typeface="新宋体" pitchFamily="49" charset="-122"/>
              </a:rPr>
              <a:t>V</a:t>
            </a:r>
            <a:r>
              <a:rPr lang="en-US" altLang="zh-CN" sz="2400" b="1" baseline="-25000" dirty="0">
                <a:solidFill>
                  <a:srgbClr val="336699"/>
                </a:solidFill>
                <a:latin typeface="Times New Roman" pitchFamily="18" charset="0"/>
                <a:ea typeface="新宋体" pitchFamily="49" charset="-122"/>
              </a:rPr>
              <a:t>OFF</a:t>
            </a:r>
            <a:r>
              <a:rPr lang="zh-CN" altLang="en-US" sz="2400" b="1" dirty="0">
                <a:solidFill>
                  <a:srgbClr val="336699"/>
                </a:solidFill>
                <a:latin typeface="Times New Roman" pitchFamily="18" charset="0"/>
                <a:ea typeface="新宋体" pitchFamily="49" charset="-122"/>
              </a:rPr>
              <a:t>是当输入电压由零逐渐上升、输出电压逐渐下降，当输出电压刚好降到额定最低高</a:t>
            </a:r>
            <a:r>
              <a:rPr lang="zh-CN" altLang="en-US" sz="2400" b="1" dirty="0" smtClean="0">
                <a:solidFill>
                  <a:srgbClr val="336699"/>
                </a:solidFill>
                <a:latin typeface="Times New Roman" pitchFamily="18" charset="0"/>
                <a:ea typeface="新宋体" pitchFamily="49" charset="-122"/>
              </a:rPr>
              <a:t>电平电压</a:t>
            </a:r>
            <a:r>
              <a:rPr lang="en-US" altLang="zh-CN" sz="2400" b="1" dirty="0" smtClean="0">
                <a:solidFill>
                  <a:srgbClr val="336699"/>
                </a:solidFill>
                <a:latin typeface="Times New Roman" pitchFamily="18" charset="0"/>
                <a:ea typeface="新宋体" pitchFamily="49" charset="-122"/>
              </a:rPr>
              <a:t>2.4V</a:t>
            </a:r>
            <a:r>
              <a:rPr lang="zh-CN" altLang="en-US" sz="2400" b="1" dirty="0">
                <a:solidFill>
                  <a:srgbClr val="336699"/>
                </a:solidFill>
                <a:latin typeface="Times New Roman" pitchFamily="18" charset="0"/>
                <a:ea typeface="新宋体" pitchFamily="49" charset="-122"/>
              </a:rPr>
              <a:t>时的最高输入低电平电压。</a:t>
            </a:r>
            <a:endParaRPr lang="en-US" altLang="zh-CN" sz="2400" b="1" dirty="0">
              <a:solidFill>
                <a:srgbClr val="336699"/>
              </a:solidFill>
              <a:latin typeface="Times New Roman" pitchFamily="18" charset="0"/>
              <a:ea typeface="新宋体" pitchFamily="49" charset="-122"/>
            </a:endParaRPr>
          </a:p>
          <a:p>
            <a:pPr marL="342900" indent="-342900" fontAlgn="auto">
              <a:lnSpc>
                <a:spcPct val="150000"/>
              </a:lnSpc>
              <a:spcBef>
                <a:spcPct val="20000"/>
              </a:spcBef>
              <a:spcAft>
                <a:spcPts val="0"/>
              </a:spcAft>
              <a:buFont typeface="Arial" pitchFamily="34" charset="0"/>
              <a:buChar char="•"/>
              <a:defRPr/>
            </a:pPr>
            <a:r>
              <a:rPr lang="en-US" altLang="zh-CN" sz="2400" b="1" dirty="0" err="1">
                <a:solidFill>
                  <a:srgbClr val="0070C0"/>
                </a:solidFill>
                <a:latin typeface="Times New Roman" pitchFamily="18" charset="0"/>
                <a:ea typeface="新宋体" pitchFamily="49" charset="-122"/>
              </a:rPr>
              <a:t>V</a:t>
            </a:r>
            <a:r>
              <a:rPr lang="en-US" altLang="zh-CN" sz="2400" b="1" baseline="-25000" dirty="0" err="1">
                <a:solidFill>
                  <a:srgbClr val="0070C0"/>
                </a:solidFill>
                <a:latin typeface="Times New Roman" pitchFamily="18" charset="0"/>
                <a:ea typeface="新宋体" pitchFamily="49" charset="-122"/>
              </a:rPr>
              <a:t>off</a:t>
            </a:r>
            <a:r>
              <a:rPr lang="en-US" altLang="zh-CN" sz="2400" b="1" dirty="0" smtClean="0">
                <a:solidFill>
                  <a:srgbClr val="0070C0"/>
                </a:solidFill>
                <a:latin typeface="Times New Roman" pitchFamily="18" charset="0"/>
                <a:ea typeface="新宋体" pitchFamily="49" charset="-122"/>
              </a:rPr>
              <a:t>: </a:t>
            </a:r>
            <a:r>
              <a:rPr lang="en-US" altLang="zh-CN" sz="2400" b="1" dirty="0" err="1" smtClean="0">
                <a:solidFill>
                  <a:srgbClr val="0070C0"/>
                </a:solidFill>
                <a:latin typeface="Times New Roman" pitchFamily="18" charset="0"/>
                <a:ea typeface="新宋体" pitchFamily="49" charset="-122"/>
              </a:rPr>
              <a:t>V</a:t>
            </a:r>
            <a:r>
              <a:rPr lang="en-US" altLang="zh-CN" sz="1600" b="1" dirty="0" err="1" smtClean="0">
                <a:solidFill>
                  <a:srgbClr val="0070C0"/>
                </a:solidFill>
                <a:latin typeface="Times New Roman" pitchFamily="18" charset="0"/>
                <a:ea typeface="新宋体" pitchFamily="49" charset="-122"/>
              </a:rPr>
              <a:t>out</a:t>
            </a:r>
            <a:r>
              <a:rPr lang="en-US" altLang="zh-CN" sz="2400" b="1" dirty="0" smtClean="0">
                <a:solidFill>
                  <a:srgbClr val="0070C0"/>
                </a:solidFill>
                <a:latin typeface="Times New Roman" pitchFamily="18" charset="0"/>
                <a:ea typeface="新宋体" pitchFamily="49" charset="-122"/>
              </a:rPr>
              <a:t>=2.4V</a:t>
            </a:r>
            <a:r>
              <a:rPr lang="zh-CN" altLang="en-US" sz="2400" b="1" dirty="0" smtClean="0">
                <a:solidFill>
                  <a:srgbClr val="0070C0"/>
                </a:solidFill>
                <a:latin typeface="Times New Roman" pitchFamily="18" charset="0"/>
                <a:ea typeface="新宋体" pitchFamily="49" charset="-122"/>
              </a:rPr>
              <a:t>时</a:t>
            </a:r>
            <a:r>
              <a:rPr lang="zh-CN" altLang="en-US" sz="2400" b="1" dirty="0">
                <a:solidFill>
                  <a:srgbClr val="0070C0"/>
                </a:solidFill>
                <a:latin typeface="Times New Roman" pitchFamily="18" charset="0"/>
                <a:ea typeface="新宋体" pitchFamily="49" charset="-122"/>
              </a:rPr>
              <a:t>的</a:t>
            </a:r>
            <a:r>
              <a:rPr lang="en-US" altLang="zh-CN" sz="2400" b="1" dirty="0">
                <a:solidFill>
                  <a:srgbClr val="0070C0"/>
                </a:solidFill>
                <a:latin typeface="Times New Roman" pitchFamily="18" charset="0"/>
                <a:ea typeface="新宋体" pitchFamily="49" charset="-122"/>
              </a:rPr>
              <a:t>V</a:t>
            </a:r>
            <a:r>
              <a:rPr lang="en-US" altLang="zh-CN" b="1" baseline="-25000" dirty="0">
                <a:solidFill>
                  <a:srgbClr val="0070C0"/>
                </a:solidFill>
                <a:latin typeface="Times New Roman" pitchFamily="18" charset="0"/>
                <a:ea typeface="新宋体" pitchFamily="49" charset="-122"/>
              </a:rPr>
              <a:t>i</a:t>
            </a:r>
            <a:r>
              <a:rPr lang="zh-CN" altLang="en-US" sz="2400" b="1" dirty="0">
                <a:solidFill>
                  <a:srgbClr val="0070C0"/>
                </a:solidFill>
                <a:latin typeface="Times New Roman" pitchFamily="18" charset="0"/>
                <a:ea typeface="新宋体" pitchFamily="49" charset="-122"/>
              </a:rPr>
              <a:t>的电压值</a:t>
            </a:r>
          </a:p>
        </p:txBody>
      </p:sp>
      <p:graphicFrame>
        <p:nvGraphicFramePr>
          <p:cNvPr id="6" name="曲线图"/>
          <p:cNvGraphicFramePr>
            <a:graphicFrameLocks noChangeAspect="1"/>
          </p:cNvGraphicFramePr>
          <p:nvPr>
            <p:extLst>
              <p:ext uri="{D42A27DB-BD31-4B8C-83A1-F6EECF244321}">
                <p14:modId xmlns:p14="http://schemas.microsoft.com/office/powerpoint/2010/main" val="2503406164"/>
              </p:ext>
            </p:extLst>
          </p:nvPr>
        </p:nvGraphicFramePr>
        <p:xfrm>
          <a:off x="4668838" y="2384772"/>
          <a:ext cx="4332287" cy="4027488"/>
        </p:xfrm>
        <a:graphic>
          <a:graphicData uri="http://schemas.openxmlformats.org/presentationml/2006/ole">
            <mc:AlternateContent xmlns:mc="http://schemas.openxmlformats.org/markup-compatibility/2006">
              <mc:Choice xmlns:v="urn:schemas-microsoft-com:vml" Requires="v">
                <p:oleObj spid="_x0000_s8223" name="Visio" r:id="rId3" imgW="2714081" imgH="2700870" progId="">
                  <p:embed/>
                </p:oleObj>
              </mc:Choice>
              <mc:Fallback>
                <p:oleObj name="Visio" r:id="rId3" imgW="2714081" imgH="270087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838" y="2384772"/>
                        <a:ext cx="4332287"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表格"/>
          <p:cNvGraphicFramePr>
            <a:graphicFrameLocks noGrp="1"/>
          </p:cNvGraphicFramePr>
          <p:nvPr>
            <p:extLst>
              <p:ext uri="{D42A27DB-BD31-4B8C-83A1-F6EECF244321}">
                <p14:modId xmlns:p14="http://schemas.microsoft.com/office/powerpoint/2010/main" val="624851582"/>
              </p:ext>
            </p:extLst>
          </p:nvPr>
        </p:nvGraphicFramePr>
        <p:xfrm>
          <a:off x="7356475" y="2873722"/>
          <a:ext cx="1304925" cy="1646238"/>
        </p:xfrm>
        <a:graphic>
          <a:graphicData uri="http://schemas.openxmlformats.org/drawingml/2006/table">
            <a:tbl>
              <a:tblPr firstRow="1" bandRow="1">
                <a:tableStyleId>{2D5ABB26-0587-4C30-8999-92F81FD0307C}</a:tableStyleId>
              </a:tblPr>
              <a:tblGrid>
                <a:gridCol w="468402">
                  <a:extLst>
                    <a:ext uri="{9D8B030D-6E8A-4147-A177-3AD203B41FA5}">
                      <a16:colId xmlns:a16="http://schemas.microsoft.com/office/drawing/2014/main" val="20000"/>
                    </a:ext>
                  </a:extLst>
                </a:gridCol>
                <a:gridCol w="836523">
                  <a:extLst>
                    <a:ext uri="{9D8B030D-6E8A-4147-A177-3AD203B41FA5}">
                      <a16:colId xmlns:a16="http://schemas.microsoft.com/office/drawing/2014/main" val="20001"/>
                    </a:ext>
                  </a:extLst>
                </a:gridCol>
              </a:tblGrid>
              <a:tr h="274373">
                <a:tc>
                  <a:txBody>
                    <a:bodyPr/>
                    <a:lstStyle/>
                    <a:p>
                      <a:pPr algn="ctr"/>
                      <a:r>
                        <a:rPr lang="en-US" altLang="zh-CN" sz="1800" i="1" smtClean="0">
                          <a:latin typeface="Times New Roman" pitchFamily="18" charset="0"/>
                          <a:ea typeface="新宋体" pitchFamily="49" charset="-122"/>
                        </a:rPr>
                        <a:t>i</a:t>
                      </a:r>
                      <a:endParaRPr lang="zh-CN" altLang="en-US" sz="1800"/>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input</a:t>
                      </a:r>
                      <a:endParaRPr lang="zh-CN" altLang="en-US" sz="1800"/>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0"/>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o</a:t>
                      </a:r>
                      <a:endParaRPr lang="zh-CN" altLang="en-US" sz="1800"/>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output</a:t>
                      </a:r>
                      <a:endParaRPr lang="zh-CN" altLang="en-US" sz="1800"/>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1"/>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n</a:t>
                      </a:r>
                      <a:endParaRPr lang="zh-CN" altLang="en-US" sz="1800"/>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noise</a:t>
                      </a:r>
                      <a:endParaRPr lang="zh-CN" altLang="en-US" sz="1800"/>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2"/>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s</a:t>
                      </a:r>
                      <a:endParaRPr lang="zh-CN" altLang="en-US" sz="1800"/>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source</a:t>
                      </a:r>
                      <a:endParaRPr lang="zh-CN" altLang="en-US" sz="1800"/>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3"/>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H</a:t>
                      </a:r>
                      <a:endParaRPr lang="zh-CN" altLang="en-US" sz="1800"/>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High</a:t>
                      </a:r>
                      <a:endParaRPr lang="zh-CN" altLang="en-US" sz="1800"/>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4"/>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L</a:t>
                      </a:r>
                      <a:endParaRPr lang="zh-CN" altLang="en-US" sz="1800"/>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Low</a:t>
                      </a:r>
                      <a:endParaRPr lang="zh-CN" altLang="en-US" sz="1800"/>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9085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开门电平</a:t>
            </a:r>
            <a:r>
              <a:rPr lang="en-US" altLang="zh-CN" i="1" dirty="0"/>
              <a:t>V</a:t>
            </a:r>
            <a:r>
              <a:rPr lang="en-US" altLang="zh-CN" baseline="-25000" dirty="0"/>
              <a:t>ON</a:t>
            </a:r>
            <a:endParaRPr lang="zh-CN" altLang="en-US" dirty="0"/>
          </a:p>
        </p:txBody>
      </p:sp>
      <p:sp>
        <p:nvSpPr>
          <p:cNvPr id="4" name="内容占位符 4"/>
          <p:cNvSpPr>
            <a:spLocks noGrp="1"/>
          </p:cNvSpPr>
          <p:nvPr>
            <p:ph idx="1"/>
          </p:nvPr>
        </p:nvSpPr>
        <p:spPr>
          <a:xfrm>
            <a:off x="457200" y="1309836"/>
            <a:ext cx="8229600" cy="1285875"/>
          </a:xfrm>
        </p:spPr>
        <p:txBody>
          <a:bodyPr>
            <a:normAutofit/>
          </a:bodyPr>
          <a:lstStyle/>
          <a:p>
            <a:pPr eaLnBrk="1" fontAlgn="auto" hangingPunct="1">
              <a:spcAft>
                <a:spcPts val="0"/>
              </a:spcAft>
              <a:defRPr/>
            </a:pPr>
            <a:r>
              <a:rPr lang="zh-CN" altLang="en-US" sz="2800" dirty="0" smtClean="0">
                <a:solidFill>
                  <a:srgbClr val="FF0000"/>
                </a:solidFill>
                <a:effectLst/>
                <a:latin typeface="楷体_GB2312" pitchFamily="49" charset="-122"/>
                <a:ea typeface="楷体_GB2312" pitchFamily="49" charset="-122"/>
              </a:rPr>
              <a:t>开门电平</a:t>
            </a:r>
            <a:r>
              <a:rPr lang="en-US" altLang="zh-CN" sz="2800" i="1" dirty="0" smtClean="0">
                <a:solidFill>
                  <a:prstClr val="black"/>
                </a:solidFill>
                <a:effectLst>
                  <a:outerShdw blurRad="50800" dist="38100" dir="2700000" algn="tl" rotWithShape="0">
                    <a:prstClr val="black">
                      <a:alpha val="40000"/>
                    </a:prstClr>
                  </a:outerShdw>
                </a:effectLst>
              </a:rPr>
              <a:t>V</a:t>
            </a:r>
            <a:r>
              <a:rPr lang="en-US" altLang="zh-CN" sz="2800" baseline="-25000" dirty="0" smtClean="0">
                <a:solidFill>
                  <a:prstClr val="black"/>
                </a:solidFill>
                <a:effectLst>
                  <a:outerShdw blurRad="50800" dist="38100" dir="2700000" algn="tl" rotWithShape="0">
                    <a:prstClr val="black">
                      <a:alpha val="40000"/>
                    </a:prstClr>
                  </a:outerShdw>
                </a:effectLst>
              </a:rPr>
              <a:t>ON</a:t>
            </a:r>
            <a:r>
              <a:rPr lang="zh-CN" altLang="en-US" sz="2800" dirty="0" smtClean="0"/>
              <a:t>指使输出电压刚好达到输出转折跃迁至另一状态额定电平值时的最低输入高电平电压</a:t>
            </a:r>
            <a:endParaRPr lang="zh-CN" altLang="en-US" sz="2800" dirty="0"/>
          </a:p>
        </p:txBody>
      </p:sp>
      <p:sp>
        <p:nvSpPr>
          <p:cNvPr id="5" name="矩形 4"/>
          <p:cNvSpPr/>
          <p:nvPr/>
        </p:nvSpPr>
        <p:spPr>
          <a:xfrm>
            <a:off x="323850" y="2348880"/>
            <a:ext cx="4536182" cy="3490186"/>
          </a:xfrm>
          <a:prstGeom prst="rect">
            <a:avLst/>
          </a:prstGeom>
        </p:spPr>
        <p:txBody>
          <a:bodyPr wrap="square">
            <a:spAutoFit/>
          </a:bodyPr>
          <a:lstStyle/>
          <a:p>
            <a:pPr marL="342900" indent="-342900" fontAlgn="auto">
              <a:lnSpc>
                <a:spcPct val="150000"/>
              </a:lnSpc>
              <a:spcBef>
                <a:spcPct val="20000"/>
              </a:spcBef>
              <a:spcAft>
                <a:spcPts val="0"/>
              </a:spcAft>
              <a:buFont typeface="Arial" pitchFamily="34" charset="0"/>
              <a:buChar char="•"/>
              <a:defRPr/>
            </a:pPr>
            <a:r>
              <a:rPr lang="zh-CN" altLang="en-US" sz="2400" b="1" dirty="0">
                <a:solidFill>
                  <a:srgbClr val="336699"/>
                </a:solidFill>
                <a:latin typeface="Times New Roman" pitchFamily="18" charset="0"/>
                <a:ea typeface="新宋体" pitchFamily="49" charset="-122"/>
              </a:rPr>
              <a:t>在</a:t>
            </a:r>
            <a:r>
              <a:rPr lang="en-US" altLang="zh-CN" sz="2400" b="1" dirty="0">
                <a:solidFill>
                  <a:srgbClr val="336699"/>
                </a:solidFill>
                <a:latin typeface="Times New Roman" pitchFamily="18" charset="0"/>
                <a:ea typeface="新宋体" pitchFamily="49" charset="-122"/>
              </a:rPr>
              <a:t>74LS00</a:t>
            </a:r>
            <a:r>
              <a:rPr lang="zh-CN" altLang="en-US" sz="2400" b="1" dirty="0" smtClean="0">
                <a:solidFill>
                  <a:srgbClr val="336699"/>
                </a:solidFill>
                <a:latin typeface="Times New Roman" pitchFamily="18" charset="0"/>
                <a:ea typeface="新宋体" pitchFamily="49" charset="-122"/>
              </a:rPr>
              <a:t>中，当</a:t>
            </a:r>
            <a:r>
              <a:rPr lang="zh-CN" altLang="en-US" sz="2400" b="1" dirty="0">
                <a:solidFill>
                  <a:srgbClr val="336699"/>
                </a:solidFill>
                <a:latin typeface="Times New Roman" pitchFamily="18" charset="0"/>
                <a:ea typeface="新宋体" pitchFamily="49" charset="-122"/>
              </a:rPr>
              <a:t>输入电压由</a:t>
            </a:r>
            <a:r>
              <a:rPr lang="en-US" altLang="zh-CN" sz="2400" b="1" i="1" dirty="0">
                <a:solidFill>
                  <a:srgbClr val="336699"/>
                </a:solidFill>
                <a:latin typeface="Times New Roman" pitchFamily="18" charset="0"/>
                <a:ea typeface="新宋体" pitchFamily="49" charset="-122"/>
              </a:rPr>
              <a:t>V</a:t>
            </a:r>
            <a:r>
              <a:rPr lang="en-US" altLang="zh-CN" sz="2400" b="1" baseline="-25000" dirty="0">
                <a:solidFill>
                  <a:srgbClr val="336699"/>
                </a:solidFill>
                <a:latin typeface="Times New Roman" pitchFamily="18" charset="0"/>
                <a:ea typeface="新宋体" pitchFamily="49" charset="-122"/>
              </a:rPr>
              <a:t>OFF</a:t>
            </a:r>
            <a:r>
              <a:rPr lang="zh-CN" altLang="en-US" sz="2400" b="1" dirty="0">
                <a:solidFill>
                  <a:srgbClr val="336699"/>
                </a:solidFill>
                <a:latin typeface="Times New Roman" pitchFamily="18" charset="0"/>
                <a:ea typeface="新宋体" pitchFamily="49" charset="-122"/>
              </a:rPr>
              <a:t>继续上升，输出电压急剧下降，当输出电压刚好降到额定低</a:t>
            </a:r>
            <a:r>
              <a:rPr lang="zh-CN" altLang="en-US" sz="2400" b="1" dirty="0" smtClean="0">
                <a:solidFill>
                  <a:srgbClr val="336699"/>
                </a:solidFill>
                <a:latin typeface="Times New Roman" pitchFamily="18" charset="0"/>
                <a:ea typeface="新宋体" pitchFamily="49" charset="-122"/>
              </a:rPr>
              <a:t>电平点呀</a:t>
            </a:r>
            <a:r>
              <a:rPr lang="en-US" altLang="zh-CN" sz="2400" b="1" dirty="0" smtClean="0">
                <a:solidFill>
                  <a:srgbClr val="336699"/>
                </a:solidFill>
                <a:latin typeface="Times New Roman" pitchFamily="18" charset="0"/>
                <a:ea typeface="新宋体" pitchFamily="49" charset="-122"/>
              </a:rPr>
              <a:t>0.4V</a:t>
            </a:r>
            <a:r>
              <a:rPr lang="zh-CN" altLang="en-US" sz="2400" b="1" dirty="0">
                <a:solidFill>
                  <a:srgbClr val="336699"/>
                </a:solidFill>
                <a:latin typeface="Times New Roman" pitchFamily="18" charset="0"/>
                <a:ea typeface="新宋体" pitchFamily="49" charset="-122"/>
              </a:rPr>
              <a:t>时的最低输入高电平电压称</a:t>
            </a:r>
            <a:r>
              <a:rPr lang="en-US" altLang="zh-CN" sz="2400" b="1" i="1" dirty="0">
                <a:solidFill>
                  <a:srgbClr val="336699"/>
                </a:solidFill>
                <a:latin typeface="Times New Roman" pitchFamily="18" charset="0"/>
                <a:ea typeface="新宋体" pitchFamily="49" charset="-122"/>
              </a:rPr>
              <a:t>V</a:t>
            </a:r>
            <a:r>
              <a:rPr lang="en-US" altLang="zh-CN" sz="2400" b="1" baseline="-25000" dirty="0">
                <a:solidFill>
                  <a:srgbClr val="336699"/>
                </a:solidFill>
                <a:latin typeface="Times New Roman" pitchFamily="18" charset="0"/>
                <a:ea typeface="新宋体" pitchFamily="49" charset="-122"/>
              </a:rPr>
              <a:t>ON</a:t>
            </a:r>
            <a:r>
              <a:rPr lang="en-US" altLang="zh-CN" sz="2400" b="1" dirty="0">
                <a:solidFill>
                  <a:srgbClr val="336699"/>
                </a:solidFill>
                <a:latin typeface="Times New Roman" pitchFamily="18" charset="0"/>
                <a:ea typeface="新宋体" pitchFamily="49" charset="-122"/>
              </a:rPr>
              <a:t> </a:t>
            </a:r>
          </a:p>
          <a:p>
            <a:pPr marL="342900" indent="-342900" fontAlgn="auto">
              <a:lnSpc>
                <a:spcPct val="150000"/>
              </a:lnSpc>
              <a:spcBef>
                <a:spcPct val="20000"/>
              </a:spcBef>
              <a:spcAft>
                <a:spcPts val="0"/>
              </a:spcAft>
              <a:buFont typeface="Arial" pitchFamily="34" charset="0"/>
              <a:buChar char="•"/>
              <a:defRPr/>
            </a:pPr>
            <a:r>
              <a:rPr lang="en-US" altLang="zh-CN" sz="2400" b="1" dirty="0">
                <a:solidFill>
                  <a:srgbClr val="0070C0"/>
                </a:solidFill>
                <a:latin typeface="Times New Roman" pitchFamily="18" charset="0"/>
                <a:ea typeface="新宋体" pitchFamily="49" charset="-122"/>
              </a:rPr>
              <a:t>V</a:t>
            </a:r>
            <a:r>
              <a:rPr lang="en-US" altLang="zh-CN" sz="2400" b="1" baseline="-25000" dirty="0">
                <a:solidFill>
                  <a:srgbClr val="0070C0"/>
                </a:solidFill>
                <a:latin typeface="Times New Roman" pitchFamily="18" charset="0"/>
                <a:ea typeface="新宋体" pitchFamily="49" charset="-122"/>
              </a:rPr>
              <a:t>on</a:t>
            </a:r>
            <a:r>
              <a:rPr lang="en-US" altLang="zh-CN" sz="2400" b="1" dirty="0" smtClean="0">
                <a:solidFill>
                  <a:srgbClr val="0070C0"/>
                </a:solidFill>
                <a:latin typeface="Times New Roman" pitchFamily="18" charset="0"/>
                <a:ea typeface="新宋体" pitchFamily="49" charset="-122"/>
              </a:rPr>
              <a:t>: </a:t>
            </a:r>
            <a:r>
              <a:rPr lang="en-US" altLang="zh-CN" sz="2400" b="1" dirty="0" err="1" smtClean="0">
                <a:solidFill>
                  <a:srgbClr val="0070C0"/>
                </a:solidFill>
                <a:latin typeface="Times New Roman" pitchFamily="18" charset="0"/>
                <a:ea typeface="新宋体" pitchFamily="49" charset="-122"/>
              </a:rPr>
              <a:t>V</a:t>
            </a:r>
            <a:r>
              <a:rPr lang="en-US" altLang="zh-CN" sz="1600" b="1" dirty="0" err="1" smtClean="0">
                <a:solidFill>
                  <a:srgbClr val="0070C0"/>
                </a:solidFill>
                <a:latin typeface="Times New Roman" pitchFamily="18" charset="0"/>
                <a:ea typeface="新宋体" pitchFamily="49" charset="-122"/>
              </a:rPr>
              <a:t>out</a:t>
            </a:r>
            <a:r>
              <a:rPr lang="en-US" altLang="zh-CN" sz="2400" b="1" dirty="0" smtClean="0">
                <a:solidFill>
                  <a:srgbClr val="0070C0"/>
                </a:solidFill>
                <a:latin typeface="Times New Roman" pitchFamily="18" charset="0"/>
                <a:ea typeface="新宋体" pitchFamily="49" charset="-122"/>
              </a:rPr>
              <a:t>=0.4V</a:t>
            </a:r>
            <a:r>
              <a:rPr lang="zh-CN" altLang="en-US" sz="2400" b="1" dirty="0" smtClean="0">
                <a:solidFill>
                  <a:srgbClr val="0070C0"/>
                </a:solidFill>
                <a:latin typeface="Times New Roman" pitchFamily="18" charset="0"/>
                <a:ea typeface="新宋体" pitchFamily="49" charset="-122"/>
              </a:rPr>
              <a:t>时</a:t>
            </a:r>
            <a:r>
              <a:rPr lang="zh-CN" altLang="en-US" sz="2400" b="1" dirty="0">
                <a:solidFill>
                  <a:srgbClr val="0070C0"/>
                </a:solidFill>
                <a:latin typeface="Times New Roman" pitchFamily="18" charset="0"/>
                <a:ea typeface="新宋体" pitchFamily="49" charset="-122"/>
              </a:rPr>
              <a:t>的</a:t>
            </a:r>
            <a:r>
              <a:rPr lang="en-US" altLang="zh-CN" sz="2400" b="1" dirty="0">
                <a:solidFill>
                  <a:srgbClr val="0070C0"/>
                </a:solidFill>
                <a:latin typeface="Times New Roman" pitchFamily="18" charset="0"/>
                <a:ea typeface="新宋体" pitchFamily="49" charset="-122"/>
              </a:rPr>
              <a:t>V</a:t>
            </a:r>
            <a:r>
              <a:rPr lang="en-US" altLang="zh-CN" sz="2400" b="1" baseline="-25000" dirty="0">
                <a:solidFill>
                  <a:srgbClr val="0070C0"/>
                </a:solidFill>
                <a:latin typeface="Times New Roman" pitchFamily="18" charset="0"/>
                <a:ea typeface="新宋体" pitchFamily="49" charset="-122"/>
              </a:rPr>
              <a:t>i</a:t>
            </a:r>
            <a:r>
              <a:rPr lang="zh-CN" altLang="en-US" sz="2400" b="1" dirty="0">
                <a:solidFill>
                  <a:srgbClr val="0070C0"/>
                </a:solidFill>
                <a:latin typeface="Times New Roman" pitchFamily="18" charset="0"/>
                <a:ea typeface="新宋体" pitchFamily="49" charset="-122"/>
              </a:rPr>
              <a:t>的电压值</a:t>
            </a:r>
          </a:p>
        </p:txBody>
      </p:sp>
      <p:graphicFrame>
        <p:nvGraphicFramePr>
          <p:cNvPr id="6" name="曲线图"/>
          <p:cNvGraphicFramePr>
            <a:graphicFrameLocks noChangeAspect="1"/>
          </p:cNvGraphicFramePr>
          <p:nvPr>
            <p:extLst>
              <p:ext uri="{D42A27DB-BD31-4B8C-83A1-F6EECF244321}">
                <p14:modId xmlns:p14="http://schemas.microsoft.com/office/powerpoint/2010/main" val="1815403047"/>
              </p:ext>
            </p:extLst>
          </p:nvPr>
        </p:nvGraphicFramePr>
        <p:xfrm>
          <a:off x="4668838" y="2425848"/>
          <a:ext cx="4332287" cy="4027488"/>
        </p:xfrm>
        <a:graphic>
          <a:graphicData uri="http://schemas.openxmlformats.org/presentationml/2006/ole">
            <mc:AlternateContent xmlns:mc="http://schemas.openxmlformats.org/markup-compatibility/2006">
              <mc:Choice xmlns:v="urn:schemas-microsoft-com:vml" Requires="v">
                <p:oleObj spid="_x0000_s10270" name="Visio" r:id="rId3" imgW="2714081" imgH="2700870" progId="">
                  <p:embed/>
                </p:oleObj>
              </mc:Choice>
              <mc:Fallback>
                <p:oleObj name="Visio" r:id="rId3" imgW="2714081" imgH="270087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838" y="2425848"/>
                        <a:ext cx="4332287"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表格"/>
          <p:cNvGraphicFramePr>
            <a:graphicFrameLocks noGrp="1"/>
          </p:cNvGraphicFramePr>
          <p:nvPr>
            <p:extLst>
              <p:ext uri="{D42A27DB-BD31-4B8C-83A1-F6EECF244321}">
                <p14:modId xmlns:p14="http://schemas.microsoft.com/office/powerpoint/2010/main" val="3999210767"/>
              </p:ext>
            </p:extLst>
          </p:nvPr>
        </p:nvGraphicFramePr>
        <p:xfrm>
          <a:off x="7356475" y="2914798"/>
          <a:ext cx="1304925" cy="1646238"/>
        </p:xfrm>
        <a:graphic>
          <a:graphicData uri="http://schemas.openxmlformats.org/drawingml/2006/table">
            <a:tbl>
              <a:tblPr firstRow="1" bandRow="1">
                <a:tableStyleId>{2D5ABB26-0587-4C30-8999-92F81FD0307C}</a:tableStyleId>
              </a:tblPr>
              <a:tblGrid>
                <a:gridCol w="468402">
                  <a:extLst>
                    <a:ext uri="{9D8B030D-6E8A-4147-A177-3AD203B41FA5}">
                      <a16:colId xmlns:a16="http://schemas.microsoft.com/office/drawing/2014/main" val="20000"/>
                    </a:ext>
                  </a:extLst>
                </a:gridCol>
                <a:gridCol w="836523">
                  <a:extLst>
                    <a:ext uri="{9D8B030D-6E8A-4147-A177-3AD203B41FA5}">
                      <a16:colId xmlns:a16="http://schemas.microsoft.com/office/drawing/2014/main" val="20001"/>
                    </a:ext>
                  </a:extLst>
                </a:gridCol>
              </a:tblGrid>
              <a:tr h="274373">
                <a:tc>
                  <a:txBody>
                    <a:bodyPr/>
                    <a:lstStyle/>
                    <a:p>
                      <a:pPr algn="ctr"/>
                      <a:r>
                        <a:rPr lang="en-US" altLang="zh-CN" sz="1800" i="1" smtClean="0">
                          <a:latin typeface="Times New Roman" pitchFamily="18" charset="0"/>
                          <a:ea typeface="新宋体" pitchFamily="49" charset="-122"/>
                        </a:rPr>
                        <a:t>i</a:t>
                      </a:r>
                      <a:endParaRPr lang="zh-CN" altLang="en-US" sz="1800"/>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input</a:t>
                      </a:r>
                      <a:endParaRPr lang="zh-CN" altLang="en-US" sz="1800"/>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0"/>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o</a:t>
                      </a:r>
                      <a:endParaRPr lang="zh-CN" altLang="en-US" sz="1800"/>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output</a:t>
                      </a:r>
                      <a:endParaRPr lang="zh-CN" altLang="en-US" sz="1800"/>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1"/>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n</a:t>
                      </a:r>
                      <a:endParaRPr lang="zh-CN" altLang="en-US" sz="1800"/>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noise</a:t>
                      </a:r>
                      <a:endParaRPr lang="zh-CN" altLang="en-US" sz="1800"/>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2"/>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s</a:t>
                      </a:r>
                      <a:endParaRPr lang="zh-CN" altLang="en-US" sz="1800"/>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source</a:t>
                      </a:r>
                      <a:endParaRPr lang="zh-CN" altLang="en-US" sz="1800"/>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3"/>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H</a:t>
                      </a:r>
                      <a:endParaRPr lang="zh-CN" altLang="en-US" sz="1800"/>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High</a:t>
                      </a:r>
                      <a:endParaRPr lang="zh-CN" altLang="en-US" sz="1800"/>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4"/>
                  </a:ext>
                </a:extLst>
              </a:tr>
              <a:tr h="2743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smtClean="0">
                          <a:latin typeface="Times New Roman" pitchFamily="18" charset="0"/>
                          <a:ea typeface="新宋体" pitchFamily="49" charset="-122"/>
                        </a:rPr>
                        <a:t>L</a:t>
                      </a:r>
                      <a:endParaRPr lang="zh-CN" altLang="en-US" sz="1800"/>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l"/>
                      <a:r>
                        <a:rPr lang="en-US" altLang="zh-CN" sz="1800" smtClean="0">
                          <a:latin typeface="Times New Roman" pitchFamily="18" charset="0"/>
                          <a:ea typeface="新宋体" pitchFamily="49" charset="-122"/>
                        </a:rPr>
                        <a:t>Low</a:t>
                      </a:r>
                      <a:endParaRPr lang="zh-CN" altLang="en-US" sz="1800"/>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4998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fr-FR" dirty="0"/>
              <a:t>噪音容限（</a:t>
            </a:r>
            <a:r>
              <a:rPr lang="fr-FR" altLang="zh-CN" dirty="0"/>
              <a:t>Noise Margin</a:t>
            </a:r>
            <a:r>
              <a:rPr lang="zh-CN" altLang="fr-FR" dirty="0"/>
              <a:t>）</a:t>
            </a:r>
            <a:endParaRPr lang="zh-CN" altLang="en-US" dirty="0"/>
          </a:p>
        </p:txBody>
      </p:sp>
      <p:sp>
        <p:nvSpPr>
          <p:cNvPr id="3" name="内容占位符 2"/>
          <p:cNvSpPr>
            <a:spLocks noGrp="1"/>
          </p:cNvSpPr>
          <p:nvPr>
            <p:ph idx="1"/>
          </p:nvPr>
        </p:nvSpPr>
        <p:spPr>
          <a:xfrm>
            <a:off x="457200" y="1340768"/>
            <a:ext cx="8229600" cy="4525963"/>
          </a:xfrm>
        </p:spPr>
        <p:txBody>
          <a:bodyPr/>
          <a:lstStyle/>
          <a:p>
            <a:pPr>
              <a:lnSpc>
                <a:spcPct val="130000"/>
              </a:lnSpc>
              <a:defRPr/>
            </a:pPr>
            <a:r>
              <a:rPr lang="zh-CN" altLang="fr-FR" sz="2400" dirty="0">
                <a:solidFill>
                  <a:srgbClr val="FF0000"/>
                </a:solidFill>
                <a:latin typeface="楷体_GB2312" pitchFamily="49" charset="-122"/>
                <a:ea typeface="楷体_GB2312" pitchFamily="49" charset="-122"/>
              </a:rPr>
              <a:t>噪音容限</a:t>
            </a:r>
            <a:r>
              <a:rPr lang="zh-CN" altLang="en-US" sz="2400" dirty="0"/>
              <a:t>是指加到正常输入值上、且不会在电路的输出产生不可预料变化的最大外部噪音电压。</a:t>
            </a:r>
            <a:endParaRPr lang="en-US" altLang="zh-CN" sz="2400" dirty="0"/>
          </a:p>
          <a:p>
            <a:pPr>
              <a:lnSpc>
                <a:spcPct val="130000"/>
              </a:lnSpc>
              <a:defRPr/>
            </a:pPr>
            <a:r>
              <a:rPr lang="zh-CN" altLang="en-US" sz="2400" dirty="0"/>
              <a:t>设额定输入高电平值为</a:t>
            </a:r>
            <a:r>
              <a:rPr lang="en-US" altLang="zh-CN" sz="2400" i="1" dirty="0" err="1" smtClean="0"/>
              <a:t>V</a:t>
            </a:r>
            <a:r>
              <a:rPr lang="en-US" altLang="zh-CN" sz="2400" i="1" baseline="-25000" dirty="0" err="1" smtClean="0"/>
              <a:t>sH</a:t>
            </a:r>
            <a:r>
              <a:rPr lang="en-US" altLang="zh-CN" sz="2400" i="1" baseline="-25000" dirty="0" smtClean="0"/>
              <a:t> </a:t>
            </a:r>
            <a:r>
              <a:rPr lang="zh-CN" altLang="en-US" sz="2400" dirty="0" smtClean="0"/>
              <a:t>，</a:t>
            </a:r>
            <a:r>
              <a:rPr lang="zh-CN" altLang="en-US" sz="2400" dirty="0"/>
              <a:t>额定输入低电平值为</a:t>
            </a:r>
            <a:r>
              <a:rPr lang="en-US" altLang="zh-CN" sz="2400" i="1" dirty="0" err="1"/>
              <a:t>V</a:t>
            </a:r>
            <a:r>
              <a:rPr lang="en-US" altLang="zh-CN" sz="2400" i="1" baseline="-25000" dirty="0" err="1"/>
              <a:t>sL</a:t>
            </a:r>
            <a:r>
              <a:rPr lang="zh-CN" altLang="en-US" sz="2400" dirty="0"/>
              <a:t>，则 </a:t>
            </a:r>
            <a:endParaRPr lang="en-US" altLang="zh-CN" sz="2400" dirty="0"/>
          </a:p>
          <a:p>
            <a:pPr lvl="1" indent="-384175">
              <a:lnSpc>
                <a:spcPct val="130000"/>
              </a:lnSpc>
              <a:buNone/>
              <a:defRPr/>
            </a:pPr>
            <a:r>
              <a:rPr lang="zh-CN" altLang="en-US" sz="2200" dirty="0"/>
              <a:t>低电平电平噪声容限</a:t>
            </a:r>
          </a:p>
          <a:p>
            <a:pPr algn="ctr">
              <a:lnSpc>
                <a:spcPct val="130000"/>
              </a:lnSpc>
              <a:buNone/>
              <a:defRPr/>
            </a:pPr>
            <a:r>
              <a:rPr lang="en-US" altLang="zh-CN" sz="2400" i="1" dirty="0" err="1"/>
              <a:t>V</a:t>
            </a:r>
            <a:r>
              <a:rPr lang="en-US" altLang="zh-CN" sz="2400" i="1" baseline="-25000" dirty="0" err="1"/>
              <a:t>nL</a:t>
            </a:r>
            <a:r>
              <a:rPr lang="en-US" altLang="zh-CN" sz="2400" dirty="0"/>
              <a:t> = </a:t>
            </a:r>
            <a:r>
              <a:rPr lang="en-US" altLang="zh-CN" sz="2400" i="1" dirty="0"/>
              <a:t>V</a:t>
            </a:r>
            <a:r>
              <a:rPr lang="en-US" altLang="zh-CN" sz="2400" baseline="-25000" dirty="0"/>
              <a:t>OFF</a:t>
            </a:r>
            <a:r>
              <a:rPr lang="zh-CN" altLang="en-US" sz="2400" dirty="0"/>
              <a:t>－</a:t>
            </a:r>
            <a:r>
              <a:rPr lang="en-US" altLang="zh-CN" sz="2400" i="1" dirty="0" err="1"/>
              <a:t>V</a:t>
            </a:r>
            <a:r>
              <a:rPr lang="en-US" altLang="zh-CN" sz="2400" i="1" baseline="-25000" dirty="0" err="1"/>
              <a:t>sL</a:t>
            </a:r>
            <a:r>
              <a:rPr lang="en-US" altLang="zh-CN" sz="2400" i="1" dirty="0"/>
              <a:t> </a:t>
            </a:r>
            <a:r>
              <a:rPr lang="en-US" altLang="zh-CN" sz="2400" dirty="0"/>
              <a:t>= </a:t>
            </a:r>
            <a:r>
              <a:rPr lang="en-US" altLang="zh-CN" sz="2400" i="1" dirty="0"/>
              <a:t>V</a:t>
            </a:r>
            <a:r>
              <a:rPr lang="en-US" altLang="zh-CN" sz="2400" baseline="-25000" dirty="0"/>
              <a:t>OFF</a:t>
            </a:r>
            <a:r>
              <a:rPr lang="zh-CN" altLang="en-US" sz="2400" dirty="0"/>
              <a:t>－</a:t>
            </a:r>
            <a:r>
              <a:rPr lang="en-US" altLang="zh-CN" sz="2400" dirty="0"/>
              <a:t>0.4(</a:t>
            </a:r>
            <a:r>
              <a:rPr lang="en-US" altLang="zh-CN" sz="2400" i="1" dirty="0"/>
              <a:t>V</a:t>
            </a:r>
            <a:r>
              <a:rPr lang="en-US" altLang="zh-CN" sz="2400" i="1" baseline="-25000" dirty="0"/>
              <a:t>OL</a:t>
            </a:r>
            <a:r>
              <a:rPr lang="zh-CN" altLang="en-US" sz="2400" dirty="0"/>
              <a:t> ≤ </a:t>
            </a:r>
            <a:r>
              <a:rPr lang="en-US" altLang="zh-CN" sz="2400" dirty="0"/>
              <a:t>0.4)</a:t>
            </a:r>
          </a:p>
          <a:p>
            <a:pPr lvl="1" indent="-384175">
              <a:lnSpc>
                <a:spcPct val="130000"/>
              </a:lnSpc>
              <a:buNone/>
              <a:defRPr/>
            </a:pPr>
            <a:r>
              <a:rPr lang="zh-CN" altLang="en-US" sz="2200" dirty="0"/>
              <a:t>高电平电平噪声容限</a:t>
            </a:r>
          </a:p>
          <a:p>
            <a:pPr algn="ctr">
              <a:lnSpc>
                <a:spcPct val="130000"/>
              </a:lnSpc>
              <a:buNone/>
              <a:defRPr/>
            </a:pPr>
            <a:r>
              <a:rPr lang="en-US" altLang="zh-CN" sz="2400" i="1" dirty="0" err="1"/>
              <a:t>V</a:t>
            </a:r>
            <a:r>
              <a:rPr lang="en-US" altLang="zh-CN" sz="2400" i="1" baseline="-25000" dirty="0" err="1"/>
              <a:t>nH</a:t>
            </a:r>
            <a:r>
              <a:rPr lang="en-US" altLang="zh-CN" sz="2400" dirty="0"/>
              <a:t> = </a:t>
            </a:r>
            <a:r>
              <a:rPr lang="en-US" altLang="zh-CN" sz="2400" i="1" dirty="0" err="1"/>
              <a:t>V</a:t>
            </a:r>
            <a:r>
              <a:rPr lang="en-US" altLang="zh-CN" sz="2400" i="1" baseline="-25000" dirty="0" err="1"/>
              <a:t>sH</a:t>
            </a:r>
            <a:r>
              <a:rPr lang="zh-CN" altLang="en-US" sz="2400" dirty="0"/>
              <a:t>－</a:t>
            </a:r>
            <a:r>
              <a:rPr lang="en-US" altLang="zh-CN" sz="2400" i="1" dirty="0"/>
              <a:t>V</a:t>
            </a:r>
            <a:r>
              <a:rPr lang="en-US" altLang="zh-CN" sz="2400" baseline="-25000" dirty="0"/>
              <a:t>ON </a:t>
            </a:r>
            <a:r>
              <a:rPr lang="en-US" altLang="zh-CN" sz="2400" dirty="0"/>
              <a:t>= 2.4</a:t>
            </a:r>
            <a:r>
              <a:rPr lang="zh-CN" altLang="en-US" sz="2400" dirty="0"/>
              <a:t>－</a:t>
            </a:r>
            <a:r>
              <a:rPr lang="en-US" altLang="zh-CN" sz="2400" i="1" dirty="0"/>
              <a:t>V</a:t>
            </a:r>
            <a:r>
              <a:rPr lang="en-US" altLang="zh-CN" sz="2400" baseline="-25000" dirty="0"/>
              <a:t>ON </a:t>
            </a:r>
            <a:r>
              <a:rPr lang="en-US" altLang="zh-CN" sz="2400" dirty="0"/>
              <a:t>(</a:t>
            </a:r>
            <a:r>
              <a:rPr lang="en-US" altLang="zh-CN" sz="2400" i="1" dirty="0"/>
              <a:t>V</a:t>
            </a:r>
            <a:r>
              <a:rPr lang="en-US" altLang="zh-CN" sz="2400" i="1" baseline="-25000" dirty="0"/>
              <a:t>OH</a:t>
            </a:r>
            <a:r>
              <a:rPr lang="zh-CN" altLang="en-US" sz="2400" dirty="0"/>
              <a:t> ≥ </a:t>
            </a:r>
            <a:r>
              <a:rPr lang="en-US" altLang="zh-CN" sz="2400" dirty="0"/>
              <a:t>2.4)</a:t>
            </a:r>
            <a:endParaRPr lang="zh-CN" altLang="en-US" dirty="0"/>
          </a:p>
        </p:txBody>
      </p:sp>
    </p:spTree>
    <p:extLst>
      <p:ext uri="{BB962C8B-B14F-4D97-AF65-F5344CB8AC3E}">
        <p14:creationId xmlns:p14="http://schemas.microsoft.com/office/powerpoint/2010/main" val="971082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平均传输延迟时间</a:t>
            </a:r>
            <a:r>
              <a:rPr lang="en-US" altLang="zh-CN" i="1" dirty="0" err="1"/>
              <a:t>t</a:t>
            </a:r>
            <a:r>
              <a:rPr lang="en-US" altLang="zh-CN" i="1" baseline="-25000" dirty="0" err="1"/>
              <a:t>pd</a:t>
            </a:r>
            <a:endParaRPr lang="zh-CN" altLang="en-US" dirty="0"/>
          </a:p>
        </p:txBody>
      </p:sp>
      <p:sp>
        <p:nvSpPr>
          <p:cNvPr id="3" name="内容占位符 2"/>
          <p:cNvSpPr>
            <a:spLocks noGrp="1"/>
          </p:cNvSpPr>
          <p:nvPr>
            <p:ph idx="1"/>
          </p:nvPr>
        </p:nvSpPr>
        <p:spPr>
          <a:xfrm>
            <a:off x="457200" y="1268760"/>
            <a:ext cx="8229600" cy="4525963"/>
          </a:xfrm>
        </p:spPr>
        <p:txBody>
          <a:bodyPr/>
          <a:lstStyle/>
          <a:p>
            <a:pPr>
              <a:lnSpc>
                <a:spcPct val="130000"/>
              </a:lnSpc>
              <a:defRPr/>
            </a:pPr>
            <a:r>
              <a:rPr lang="zh-CN" altLang="en-US" sz="2400" dirty="0">
                <a:solidFill>
                  <a:srgbClr val="FF0000"/>
                </a:solidFill>
                <a:latin typeface="楷体_GB2312" pitchFamily="49" charset="-122"/>
                <a:ea typeface="楷体_GB2312" pitchFamily="49" charset="-122"/>
              </a:rPr>
              <a:t>传输时间</a:t>
            </a:r>
            <a:r>
              <a:rPr lang="zh-CN" altLang="en-US" sz="2400" dirty="0"/>
              <a:t>是一个动态参数，是晶体管</a:t>
            </a:r>
            <a:r>
              <a:rPr lang="en-US" altLang="zh-CN" sz="2400" dirty="0"/>
              <a:t>PN</a:t>
            </a:r>
            <a:r>
              <a:rPr lang="zh-CN" altLang="en-US" sz="2400" dirty="0"/>
              <a:t>节电容、分布寄生电容、负载电容等充放电时间引起的输出信号滞后于输入信号一定时间的参数</a:t>
            </a:r>
            <a:endParaRPr lang="en-US" altLang="zh-CN" sz="2400" dirty="0"/>
          </a:p>
          <a:p>
            <a:pPr>
              <a:lnSpc>
                <a:spcPct val="130000"/>
              </a:lnSpc>
              <a:defRPr/>
            </a:pPr>
            <a:r>
              <a:rPr lang="zh-CN" altLang="en-US" sz="2400" dirty="0"/>
              <a:t>平均传输时间</a:t>
            </a:r>
            <a:r>
              <a:rPr lang="en-US" altLang="zh-CN" sz="2400" i="1" dirty="0" err="1"/>
              <a:t>t</a:t>
            </a:r>
            <a:r>
              <a:rPr lang="en-US" altLang="zh-CN" sz="2400" i="1" baseline="-25000" dirty="0" err="1"/>
              <a:t>pd</a:t>
            </a:r>
            <a:r>
              <a:rPr lang="zh-CN" altLang="en-US" sz="2400" dirty="0"/>
              <a:t>由两部分构成</a:t>
            </a:r>
            <a:endParaRPr lang="en-US" altLang="zh-CN" sz="2400" dirty="0"/>
          </a:p>
          <a:p>
            <a:pPr lvl="1">
              <a:lnSpc>
                <a:spcPct val="130000"/>
              </a:lnSpc>
              <a:defRPr/>
            </a:pPr>
            <a:r>
              <a:rPr lang="zh-CN" altLang="en-US" sz="2200" dirty="0"/>
              <a:t>从高电平跃迁到低电平滞后时间 </a:t>
            </a:r>
            <a:r>
              <a:rPr lang="en-US" altLang="zh-CN" sz="2200" i="1" dirty="0" err="1"/>
              <a:t>t</a:t>
            </a:r>
            <a:r>
              <a:rPr lang="en-US" altLang="zh-CN" sz="2200" i="1" baseline="-25000" dirty="0" err="1"/>
              <a:t>PHL</a:t>
            </a:r>
            <a:endParaRPr lang="en-US" altLang="zh-CN" sz="2200" i="1" baseline="-25000" dirty="0"/>
          </a:p>
          <a:p>
            <a:pPr lvl="1">
              <a:lnSpc>
                <a:spcPct val="130000"/>
              </a:lnSpc>
              <a:defRPr/>
            </a:pPr>
            <a:r>
              <a:rPr lang="zh-CN" altLang="en-US" sz="2200" dirty="0"/>
              <a:t>从低电平跃迁到高电平滞后时间 </a:t>
            </a:r>
            <a:r>
              <a:rPr lang="en-US" altLang="zh-CN" sz="2200" i="1" dirty="0" err="1"/>
              <a:t>t</a:t>
            </a:r>
            <a:r>
              <a:rPr lang="en-US" altLang="zh-CN" sz="2200" i="1" baseline="-25000" dirty="0" err="1"/>
              <a:t>PLH</a:t>
            </a:r>
            <a:endParaRPr lang="zh-CN" altLang="en-US" sz="2200" dirty="0"/>
          </a:p>
          <a:p>
            <a:pPr>
              <a:lnSpc>
                <a:spcPct val="130000"/>
              </a:lnSpc>
            </a:pPr>
            <a:endParaRPr lang="zh-CN" altLang="en-US" dirty="0"/>
          </a:p>
        </p:txBody>
      </p:sp>
      <p:graphicFrame>
        <p:nvGraphicFramePr>
          <p:cNvPr id="4" name="对象 3"/>
          <p:cNvGraphicFramePr>
            <a:graphicFrameLocks/>
          </p:cNvGraphicFramePr>
          <p:nvPr>
            <p:extLst>
              <p:ext uri="{D42A27DB-BD31-4B8C-83A1-F6EECF244321}">
                <p14:modId xmlns:p14="http://schemas.microsoft.com/office/powerpoint/2010/main" val="487402403"/>
              </p:ext>
            </p:extLst>
          </p:nvPr>
        </p:nvGraphicFramePr>
        <p:xfrm>
          <a:off x="2202656" y="4365104"/>
          <a:ext cx="4673600" cy="2187575"/>
        </p:xfrm>
        <a:graphic>
          <a:graphicData uri="http://schemas.openxmlformats.org/presentationml/2006/ole">
            <mc:AlternateContent xmlns:mc="http://schemas.openxmlformats.org/markup-compatibility/2006">
              <mc:Choice xmlns:v="urn:schemas-microsoft-com:vml" Requires="v">
                <p:oleObj spid="_x0000_s9246" name="Visio" r:id="rId3" imgW="3148022" imgH="1497645" progId="Visio.Drawing.11">
                  <p:embed/>
                </p:oleObj>
              </mc:Choice>
              <mc:Fallback>
                <p:oleObj name="Visio" r:id="rId3" imgW="3148022" imgH="1497645" progId="Visio.Drawing.11">
                  <p:embed/>
                  <p:pic>
                    <p:nvPicPr>
                      <p:cNvPr id="0" name="符号和折线图"/>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656" y="4365104"/>
                        <a:ext cx="46736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2027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平均传输延迟时间</a:t>
            </a:r>
            <a:r>
              <a:rPr lang="en-US" altLang="zh-CN" i="1" dirty="0" err="1"/>
              <a:t>t</a:t>
            </a:r>
            <a:r>
              <a:rPr lang="en-US" altLang="zh-CN" i="1" baseline="-25000" dirty="0" err="1"/>
              <a:t>pd</a:t>
            </a:r>
            <a:endParaRPr lang="zh-CN" altLang="en-US" dirty="0"/>
          </a:p>
        </p:txBody>
      </p:sp>
      <p:sp>
        <p:nvSpPr>
          <p:cNvPr id="3" name="内容占位符 2"/>
          <p:cNvSpPr>
            <a:spLocks noGrp="1"/>
          </p:cNvSpPr>
          <p:nvPr>
            <p:ph idx="1"/>
          </p:nvPr>
        </p:nvSpPr>
        <p:spPr>
          <a:xfrm>
            <a:off x="457200" y="1423317"/>
            <a:ext cx="8229600" cy="4525963"/>
          </a:xfrm>
        </p:spPr>
        <p:txBody>
          <a:bodyPr>
            <a:noAutofit/>
          </a:bodyPr>
          <a:lstStyle/>
          <a:p>
            <a:pPr>
              <a:lnSpc>
                <a:spcPct val="130000"/>
              </a:lnSpc>
              <a:defRPr/>
            </a:pPr>
            <a:r>
              <a:rPr lang="zh-CN" altLang="en-US" sz="2400" dirty="0"/>
              <a:t>平均延迟时间一般把电压的最大和最小值的中间</a:t>
            </a:r>
            <a:r>
              <a:rPr lang="en-US" altLang="zh-CN" sz="2400" dirty="0"/>
              <a:t>50</a:t>
            </a:r>
            <a:r>
              <a:rPr lang="zh-CN" altLang="en-US" sz="2400" dirty="0"/>
              <a:t>％点作为时间参考点，测出</a:t>
            </a:r>
            <a:r>
              <a:rPr lang="en-US" altLang="zh-CN" sz="2400" i="1" dirty="0" err="1"/>
              <a:t>t</a:t>
            </a:r>
            <a:r>
              <a:rPr lang="en-US" altLang="zh-CN" sz="2400" i="1" baseline="-25000" dirty="0" err="1"/>
              <a:t>PHL</a:t>
            </a:r>
            <a:r>
              <a:rPr lang="en-US" altLang="zh-CN" sz="2400" dirty="0"/>
              <a:t> </a:t>
            </a:r>
            <a:r>
              <a:rPr lang="zh-CN" altLang="en-US" sz="2400" dirty="0"/>
              <a:t>和</a:t>
            </a:r>
            <a:r>
              <a:rPr lang="en-US" altLang="zh-CN" sz="2400" i="1" dirty="0" err="1"/>
              <a:t>t</a:t>
            </a:r>
            <a:r>
              <a:rPr lang="en-US" altLang="zh-CN" sz="2400" i="1" baseline="-25000" dirty="0" err="1"/>
              <a:t>PLH</a:t>
            </a:r>
            <a:r>
              <a:rPr lang="zh-CN" altLang="en-US" sz="2400" dirty="0"/>
              <a:t>后求其平均值：</a:t>
            </a:r>
          </a:p>
          <a:p>
            <a:pPr algn="ctr">
              <a:lnSpc>
                <a:spcPct val="130000"/>
              </a:lnSpc>
              <a:buNone/>
              <a:defRPr/>
            </a:pPr>
            <a:r>
              <a:rPr lang="en-US" altLang="zh-CN" sz="2400" i="1" dirty="0" err="1"/>
              <a:t>t</a:t>
            </a:r>
            <a:r>
              <a:rPr lang="en-US" altLang="zh-CN" sz="2400" i="1" baseline="-25000" dirty="0" err="1"/>
              <a:t>pd</a:t>
            </a:r>
            <a:r>
              <a:rPr lang="en-US" altLang="zh-CN" sz="2400" i="1" baseline="-25000" dirty="0"/>
              <a:t> </a:t>
            </a:r>
            <a:r>
              <a:rPr lang="zh-CN" altLang="en-US" sz="2400" dirty="0"/>
              <a:t>＝</a:t>
            </a:r>
            <a:r>
              <a:rPr lang="en-US" altLang="zh-CN" sz="2400" dirty="0"/>
              <a:t> (</a:t>
            </a:r>
            <a:r>
              <a:rPr lang="en-US" altLang="zh-CN" sz="2400" i="1" dirty="0" err="1"/>
              <a:t>t</a:t>
            </a:r>
            <a:r>
              <a:rPr lang="en-US" altLang="zh-CN" sz="2400" i="1" baseline="-25000" dirty="0" err="1"/>
              <a:t>PHL</a:t>
            </a:r>
            <a:r>
              <a:rPr lang="zh-CN" altLang="en-US" sz="2400" dirty="0"/>
              <a:t>＋</a:t>
            </a:r>
            <a:r>
              <a:rPr lang="en-US" altLang="zh-CN" sz="2400" i="1" dirty="0" err="1"/>
              <a:t>t</a:t>
            </a:r>
            <a:r>
              <a:rPr lang="en-US" altLang="zh-CN" sz="2400" i="1" baseline="-25000" dirty="0" err="1"/>
              <a:t>PLH</a:t>
            </a:r>
            <a:r>
              <a:rPr lang="en-US" altLang="zh-CN" sz="2400" dirty="0"/>
              <a:t>)</a:t>
            </a:r>
            <a:r>
              <a:rPr lang="zh-CN" altLang="en-US" sz="2400" dirty="0"/>
              <a:t>／</a:t>
            </a:r>
            <a:r>
              <a:rPr lang="en-US" altLang="zh-CN" sz="2400" dirty="0"/>
              <a:t>2</a:t>
            </a:r>
            <a:endParaRPr lang="zh-CN" altLang="en-US" sz="2400" dirty="0"/>
          </a:p>
          <a:p>
            <a:pPr>
              <a:lnSpc>
                <a:spcPct val="130000"/>
              </a:lnSpc>
              <a:defRPr/>
            </a:pPr>
            <a:r>
              <a:rPr lang="zh-CN" altLang="en-US" sz="2400" dirty="0"/>
              <a:t>为提高测量精度，采用环形振荡器测量传输延迟时间：假设每个</a:t>
            </a:r>
            <a:r>
              <a:rPr lang="zh-CN" altLang="en-US" sz="2400" dirty="0">
                <a:latin typeface="楷体_GB2312" pitchFamily="49" charset="-122"/>
                <a:ea typeface="楷体_GB2312" pitchFamily="49" charset="-122"/>
              </a:rPr>
              <a:t>与非门</a:t>
            </a:r>
            <a:r>
              <a:rPr lang="zh-CN" altLang="en-US" sz="2400" dirty="0"/>
              <a:t>延迟时间相同，则振荡器周期 </a:t>
            </a:r>
            <a:r>
              <a:rPr lang="en-US" altLang="zh-CN" sz="2400" i="1" dirty="0"/>
              <a:t>T</a:t>
            </a:r>
            <a:r>
              <a:rPr lang="zh-CN" altLang="en-US" sz="2400" dirty="0"/>
              <a:t>＝</a:t>
            </a:r>
            <a:r>
              <a:rPr lang="en-US" altLang="zh-CN" sz="2400" dirty="0"/>
              <a:t>6 </a:t>
            </a:r>
            <a:r>
              <a:rPr lang="en-US" altLang="zh-CN" sz="2400" i="1" dirty="0" err="1"/>
              <a:t>t</a:t>
            </a:r>
            <a:r>
              <a:rPr lang="en-US" altLang="zh-CN" sz="2400" i="1" baseline="-25000" dirty="0" err="1"/>
              <a:t>pd</a:t>
            </a:r>
            <a:endParaRPr lang="en-US" altLang="zh-CN" sz="2400" i="1" baseline="-25000" dirty="0"/>
          </a:p>
          <a:p>
            <a:pPr>
              <a:lnSpc>
                <a:spcPct val="130000"/>
              </a:lnSpc>
              <a:defRPr/>
            </a:pPr>
            <a:r>
              <a:rPr lang="zh-CN" altLang="en-US" sz="2400" dirty="0"/>
              <a:t>一个逻辑门的延迟时间为 </a:t>
            </a:r>
            <a:r>
              <a:rPr lang="en-US" altLang="zh-CN" sz="2400" i="1" dirty="0"/>
              <a:t>T</a:t>
            </a:r>
            <a:r>
              <a:rPr lang="en-US" altLang="zh-CN" sz="2400" dirty="0"/>
              <a:t> / 6</a:t>
            </a:r>
            <a:endParaRPr lang="zh-CN" altLang="en-US" sz="2400" i="1" baseline="-25000" dirty="0"/>
          </a:p>
          <a:p>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3088625255"/>
              </p:ext>
            </p:extLst>
          </p:nvPr>
        </p:nvGraphicFramePr>
        <p:xfrm>
          <a:off x="1630188" y="4509120"/>
          <a:ext cx="6326188" cy="2225675"/>
        </p:xfrm>
        <a:graphic>
          <a:graphicData uri="http://schemas.openxmlformats.org/presentationml/2006/ole">
            <mc:AlternateContent xmlns:mc="http://schemas.openxmlformats.org/markup-compatibility/2006">
              <mc:Choice xmlns:v="urn:schemas-microsoft-com:vml" Requires="v">
                <p:oleObj spid="_x0000_s11293" name="Visio" r:id="rId3" imgW="4367022" imgH="1543050" progId="Visio.Drawing.11">
                  <p:embed/>
                </p:oleObj>
              </mc:Choice>
              <mc:Fallback>
                <p:oleObj name="Visio" r:id="rId3" imgW="4367022" imgH="1543050" progId="Visio.Drawing.11">
                  <p:embed/>
                  <p:pic>
                    <p:nvPicPr>
                      <p:cNvPr id="0" name="电路图"/>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188" y="4509120"/>
                        <a:ext cx="6326188"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8050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  纲</a:t>
            </a:r>
            <a:endParaRPr lang="zh-CN" altLang="en-US" dirty="0"/>
          </a:p>
        </p:txBody>
      </p:sp>
      <p:sp>
        <p:nvSpPr>
          <p:cNvPr id="3" name="内容占位符 2"/>
          <p:cNvSpPr>
            <a:spLocks noGrp="1"/>
          </p:cNvSpPr>
          <p:nvPr>
            <p:ph idx="1"/>
          </p:nvPr>
        </p:nvSpPr>
        <p:spPr/>
        <p:txBody>
          <a:bodyPr/>
          <a:lstStyle/>
          <a:p>
            <a:r>
              <a:rPr lang="zh-CN" altLang="en-US" dirty="0" smtClean="0"/>
              <a:t>实验目的</a:t>
            </a:r>
            <a:endParaRPr lang="en-US" altLang="zh-CN" dirty="0" smtClean="0"/>
          </a:p>
          <a:p>
            <a:r>
              <a:rPr lang="zh-CN" altLang="en-US" dirty="0" smtClean="0"/>
              <a:t>实验</a:t>
            </a:r>
            <a:r>
              <a:rPr lang="zh-CN" altLang="en-US" dirty="0"/>
              <a:t>设备与</a:t>
            </a:r>
            <a:r>
              <a:rPr lang="zh-CN" altLang="en-US" dirty="0" smtClean="0"/>
              <a:t>材料</a:t>
            </a:r>
            <a:endParaRPr lang="en-US" altLang="zh-CN" dirty="0" smtClean="0"/>
          </a:p>
          <a:p>
            <a:r>
              <a:rPr lang="zh-CN" altLang="en-US" dirty="0" smtClean="0"/>
              <a:t>实验任务</a:t>
            </a:r>
            <a:endParaRPr lang="en-US" altLang="zh-CN" dirty="0" smtClean="0"/>
          </a:p>
          <a:p>
            <a:r>
              <a:rPr lang="zh-CN" altLang="en-US" dirty="0" smtClean="0"/>
              <a:t>实验原理</a:t>
            </a:r>
            <a:endParaRPr lang="en-US" altLang="zh-CN" dirty="0" smtClean="0"/>
          </a:p>
          <a:p>
            <a:r>
              <a:rPr lang="zh-CN" altLang="en-US" dirty="0" smtClean="0"/>
              <a:t>实验内容与步骤</a:t>
            </a:r>
            <a:endParaRPr lang="zh-CN" altLang="en-US" dirty="0"/>
          </a:p>
        </p:txBody>
      </p:sp>
    </p:spTree>
    <p:extLst>
      <p:ext uri="{BB962C8B-B14F-4D97-AF65-F5344CB8AC3E}">
        <p14:creationId xmlns:p14="http://schemas.microsoft.com/office/powerpoint/2010/main" val="3174461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空载导通功耗 </a:t>
            </a:r>
            <a:r>
              <a:rPr lang="en-US" altLang="zh-CN" i="1" dirty="0"/>
              <a:t>P</a:t>
            </a:r>
            <a:r>
              <a:rPr lang="en-US" altLang="zh-CN" baseline="-25000" dirty="0"/>
              <a:t>ON</a:t>
            </a:r>
            <a:endParaRPr lang="zh-CN" altLang="en-US" dirty="0"/>
          </a:p>
        </p:txBody>
      </p:sp>
      <p:sp>
        <p:nvSpPr>
          <p:cNvPr id="3" name="内容占位符 2"/>
          <p:cNvSpPr>
            <a:spLocks noGrp="1"/>
          </p:cNvSpPr>
          <p:nvPr>
            <p:ph idx="1"/>
          </p:nvPr>
        </p:nvSpPr>
        <p:spPr>
          <a:xfrm>
            <a:off x="457200" y="1340768"/>
            <a:ext cx="8229600" cy="4525963"/>
          </a:xfrm>
        </p:spPr>
        <p:txBody>
          <a:bodyPr/>
          <a:lstStyle/>
          <a:p>
            <a:pPr>
              <a:lnSpc>
                <a:spcPct val="150000"/>
              </a:lnSpc>
            </a:pPr>
            <a:r>
              <a:rPr lang="zh-CN" altLang="en-US" dirty="0">
                <a:solidFill>
                  <a:srgbClr val="FF0000"/>
                </a:solidFill>
              </a:rPr>
              <a:t>空载导通功耗 </a:t>
            </a:r>
            <a:r>
              <a:rPr lang="en-US" altLang="zh-CN" dirty="0"/>
              <a:t>P</a:t>
            </a:r>
            <a:r>
              <a:rPr lang="en-US" altLang="zh-CN" baseline="-25000" dirty="0"/>
              <a:t>ON</a:t>
            </a:r>
            <a:r>
              <a:rPr lang="zh-CN" altLang="en-US" dirty="0"/>
              <a:t>是指输出端为低电平且不接负载时的器件功耗，用于衡量器件输出导通时的器件功耗</a:t>
            </a:r>
          </a:p>
          <a:p>
            <a:pPr>
              <a:lnSpc>
                <a:spcPct val="150000"/>
              </a:lnSpc>
            </a:pPr>
            <a:r>
              <a:rPr lang="zh-CN" altLang="en-US" dirty="0"/>
              <a:t>在</a:t>
            </a:r>
            <a:r>
              <a:rPr lang="en-US" altLang="zh-CN" dirty="0"/>
              <a:t>74LS00</a:t>
            </a:r>
            <a:r>
              <a:rPr lang="zh-CN" altLang="en-US" dirty="0"/>
              <a:t>中是指输入端均接高电平时，输出端为低电平且不接负载时的器件功耗</a:t>
            </a:r>
          </a:p>
          <a:p>
            <a:pPr>
              <a:lnSpc>
                <a:spcPct val="150000"/>
              </a:lnSpc>
            </a:pPr>
            <a:endParaRPr lang="zh-CN" altLang="en-US" dirty="0"/>
          </a:p>
        </p:txBody>
      </p:sp>
    </p:spTree>
    <p:extLst>
      <p:ext uri="{BB962C8B-B14F-4D97-AF65-F5344CB8AC3E}">
        <p14:creationId xmlns:p14="http://schemas.microsoft.com/office/powerpoint/2010/main" val="1093405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空载截止功耗</a:t>
            </a:r>
            <a:r>
              <a:rPr lang="en-US" altLang="zh-CN" i="1" dirty="0"/>
              <a:t>P</a:t>
            </a:r>
            <a:r>
              <a:rPr lang="en-US" altLang="zh-CN" baseline="-25000" dirty="0"/>
              <a:t>OFF</a:t>
            </a:r>
            <a:endParaRPr lang="zh-CN" altLang="en-US" dirty="0"/>
          </a:p>
        </p:txBody>
      </p:sp>
      <p:sp>
        <p:nvSpPr>
          <p:cNvPr id="3" name="内容占位符 2"/>
          <p:cNvSpPr>
            <a:spLocks noGrp="1"/>
          </p:cNvSpPr>
          <p:nvPr>
            <p:ph idx="1"/>
          </p:nvPr>
        </p:nvSpPr>
        <p:spPr>
          <a:xfrm>
            <a:off x="457200" y="1340768"/>
            <a:ext cx="8229600" cy="4525963"/>
          </a:xfrm>
        </p:spPr>
        <p:txBody>
          <a:bodyPr/>
          <a:lstStyle/>
          <a:p>
            <a:pPr>
              <a:lnSpc>
                <a:spcPct val="150000"/>
              </a:lnSpc>
            </a:pPr>
            <a:r>
              <a:rPr lang="zh-CN" altLang="en-US" dirty="0">
                <a:solidFill>
                  <a:srgbClr val="FF0000"/>
                </a:solidFill>
              </a:rPr>
              <a:t>空载截止功耗</a:t>
            </a:r>
            <a:r>
              <a:rPr lang="en-US" altLang="zh-CN" dirty="0"/>
              <a:t>P</a:t>
            </a:r>
            <a:r>
              <a:rPr lang="en-US" altLang="zh-CN" baseline="-25000" dirty="0"/>
              <a:t>OFF</a:t>
            </a:r>
            <a:r>
              <a:rPr lang="zh-CN" altLang="en-US" dirty="0"/>
              <a:t>是指输出端为高电平且不接负载时的器件功耗，用于衡量器件输出截止时的器件功耗</a:t>
            </a:r>
          </a:p>
          <a:p>
            <a:pPr>
              <a:lnSpc>
                <a:spcPct val="150000"/>
              </a:lnSpc>
            </a:pPr>
            <a:r>
              <a:rPr lang="zh-CN" altLang="en-US" dirty="0"/>
              <a:t>在</a:t>
            </a:r>
            <a:r>
              <a:rPr lang="en-US" altLang="zh-CN" dirty="0"/>
              <a:t>74LS00</a:t>
            </a:r>
            <a:r>
              <a:rPr lang="zh-CN" altLang="en-US" dirty="0"/>
              <a:t>中是指输入端均接低电平时，输出端为高电平且不接负载时的器件功耗</a:t>
            </a:r>
          </a:p>
          <a:p>
            <a:pPr>
              <a:lnSpc>
                <a:spcPct val="150000"/>
              </a:lnSpc>
            </a:pPr>
            <a:endParaRPr lang="zh-CN" altLang="en-US" dirty="0"/>
          </a:p>
        </p:txBody>
      </p:sp>
    </p:spTree>
    <p:extLst>
      <p:ext uri="{BB962C8B-B14F-4D97-AF65-F5344CB8AC3E}">
        <p14:creationId xmlns:p14="http://schemas.microsoft.com/office/powerpoint/2010/main" val="919732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实验内容与测试步骤</a:t>
            </a:r>
          </a:p>
        </p:txBody>
      </p:sp>
      <p:sp>
        <p:nvSpPr>
          <p:cNvPr id="3" name="内容占位符 2"/>
          <p:cNvSpPr>
            <a:spLocks noGrp="1"/>
          </p:cNvSpPr>
          <p:nvPr>
            <p:ph idx="1"/>
          </p:nvPr>
        </p:nvSpPr>
        <p:spPr>
          <a:xfrm>
            <a:off x="457200" y="1484784"/>
            <a:ext cx="8507288" cy="4525963"/>
          </a:xfrm>
        </p:spPr>
        <p:txBody>
          <a:bodyPr>
            <a:normAutofit/>
          </a:bodyPr>
          <a:lstStyle/>
          <a:p>
            <a:r>
              <a:rPr lang="zh-CN" altLang="en-US" sz="2800" dirty="0"/>
              <a:t>验证集成电路</a:t>
            </a:r>
            <a:r>
              <a:rPr lang="en-US" altLang="zh-CN" sz="2800" dirty="0"/>
              <a:t>74LS00“</a:t>
            </a:r>
            <a:r>
              <a:rPr lang="zh-CN" altLang="en-US" sz="2800" dirty="0"/>
              <a:t>与非”门的逻辑</a:t>
            </a:r>
            <a:r>
              <a:rPr lang="zh-CN" altLang="en-US" sz="2800" dirty="0" smtClean="0"/>
              <a:t>功能</a:t>
            </a:r>
            <a:endParaRPr lang="en-US" altLang="zh-CN" sz="2800" dirty="0" smtClean="0"/>
          </a:p>
          <a:p>
            <a:endParaRPr lang="zh-CN" altLang="en-US" sz="2800" dirty="0"/>
          </a:p>
          <a:p>
            <a:r>
              <a:rPr lang="zh-CN" altLang="en-US" sz="2800" dirty="0"/>
              <a:t>验证集成电路</a:t>
            </a:r>
            <a:r>
              <a:rPr lang="en-US" altLang="zh-CN" sz="2800" dirty="0"/>
              <a:t>CD4001“</a:t>
            </a:r>
            <a:r>
              <a:rPr lang="zh-CN" altLang="en-US" sz="2800" dirty="0"/>
              <a:t>或非”门的逻辑</a:t>
            </a:r>
            <a:r>
              <a:rPr lang="zh-CN" altLang="en-US" sz="2800" dirty="0" smtClean="0"/>
              <a:t>功能</a:t>
            </a:r>
            <a:endParaRPr lang="en-US" altLang="zh-CN" sz="2800" dirty="0" smtClean="0"/>
          </a:p>
          <a:p>
            <a:endParaRPr lang="zh-CN" altLang="en-US" sz="2800" dirty="0"/>
          </a:p>
          <a:p>
            <a:r>
              <a:rPr lang="zh-CN" altLang="en-US" sz="2800" dirty="0"/>
              <a:t>测量集成电路</a:t>
            </a:r>
            <a:r>
              <a:rPr lang="en-US" altLang="zh-CN" sz="2800" dirty="0"/>
              <a:t>74LS00</a:t>
            </a:r>
            <a:r>
              <a:rPr lang="zh-CN" altLang="en-US" sz="2800" dirty="0"/>
              <a:t>逻辑门的传输延迟时间</a:t>
            </a:r>
            <a:r>
              <a:rPr lang="en-US" altLang="zh-CN" sz="2800" dirty="0" err="1" smtClean="0"/>
              <a:t>t</a:t>
            </a:r>
            <a:r>
              <a:rPr lang="en-US" altLang="zh-CN" sz="2800" baseline="-25000" dirty="0" err="1" smtClean="0"/>
              <a:t>pd</a:t>
            </a:r>
            <a:endParaRPr lang="en-US" altLang="zh-CN" sz="2800" baseline="-25000" dirty="0" smtClean="0"/>
          </a:p>
          <a:p>
            <a:endParaRPr lang="en-US" altLang="zh-CN" sz="2800" baseline="-25000" dirty="0"/>
          </a:p>
          <a:p>
            <a:r>
              <a:rPr lang="zh-CN" altLang="en-US" sz="2800" dirty="0"/>
              <a:t>测量集成电路</a:t>
            </a:r>
            <a:r>
              <a:rPr lang="en-US" altLang="zh-CN" sz="2800" dirty="0"/>
              <a:t>CD4001</a:t>
            </a:r>
            <a:r>
              <a:rPr lang="zh-CN" altLang="en-US" sz="2800" dirty="0"/>
              <a:t>逻辑门的传输延迟时间</a:t>
            </a:r>
            <a:r>
              <a:rPr lang="en-US" altLang="zh-CN" sz="2800" dirty="0" err="1" smtClean="0"/>
              <a:t>t</a:t>
            </a:r>
            <a:r>
              <a:rPr lang="en-US" altLang="zh-CN" sz="2800" baseline="-25000" dirty="0" err="1" smtClean="0"/>
              <a:t>pd</a:t>
            </a:r>
            <a:endParaRPr lang="en-US" altLang="zh-CN" sz="2800" baseline="-25000" dirty="0" smtClean="0"/>
          </a:p>
          <a:p>
            <a:endParaRPr lang="en-US" altLang="zh-CN" sz="2800" baseline="-25000" dirty="0"/>
          </a:p>
          <a:p>
            <a:r>
              <a:rPr lang="zh-CN" altLang="en-US" sz="2600" dirty="0"/>
              <a:t>测量集成电路</a:t>
            </a:r>
            <a:r>
              <a:rPr lang="en-US" altLang="zh-CN" sz="2600" dirty="0"/>
              <a:t>74LS00</a:t>
            </a:r>
            <a:r>
              <a:rPr lang="zh-CN" altLang="en-US" sz="2600" dirty="0"/>
              <a:t>传输特性与开关门电平</a:t>
            </a:r>
            <a:r>
              <a:rPr lang="en-US" altLang="zh-CN" sz="2600" dirty="0"/>
              <a:t>V</a:t>
            </a:r>
            <a:r>
              <a:rPr lang="en-US" altLang="zh-CN" sz="2600" baseline="-25000" dirty="0"/>
              <a:t>ON</a:t>
            </a:r>
            <a:r>
              <a:rPr lang="zh-CN" altLang="en-US" sz="2600" dirty="0"/>
              <a:t>和</a:t>
            </a:r>
            <a:r>
              <a:rPr lang="en-US" altLang="zh-CN" sz="2600" dirty="0"/>
              <a:t>V</a:t>
            </a:r>
            <a:r>
              <a:rPr lang="en-US" altLang="zh-CN" sz="2600" baseline="-25000" dirty="0"/>
              <a:t>OFF</a:t>
            </a:r>
          </a:p>
          <a:p>
            <a:endParaRPr lang="zh-CN" altLang="en-US" sz="2800" dirty="0"/>
          </a:p>
        </p:txBody>
      </p:sp>
    </p:spTree>
    <p:extLst>
      <p:ext uri="{BB962C8B-B14F-4D97-AF65-F5344CB8AC3E}">
        <p14:creationId xmlns:p14="http://schemas.microsoft.com/office/powerpoint/2010/main" val="340070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验证</a:t>
            </a:r>
            <a:r>
              <a:rPr lang="en-US" altLang="zh-CN" dirty="0"/>
              <a:t>74LS00</a:t>
            </a:r>
            <a:r>
              <a:rPr lang="zh-CN" altLang="en-US" dirty="0"/>
              <a:t>“与非”门逻辑功能</a:t>
            </a:r>
          </a:p>
        </p:txBody>
      </p:sp>
      <p:sp>
        <p:nvSpPr>
          <p:cNvPr id="4" name="内容占位符 4"/>
          <p:cNvSpPr>
            <a:spLocks noGrp="1"/>
          </p:cNvSpPr>
          <p:nvPr>
            <p:ph idx="1"/>
          </p:nvPr>
        </p:nvSpPr>
        <p:spPr>
          <a:xfrm>
            <a:off x="251520" y="1241822"/>
            <a:ext cx="4752528" cy="5643562"/>
          </a:xfrm>
        </p:spPr>
        <p:txBody>
          <a:bodyPr>
            <a:noAutofit/>
          </a:bodyPr>
          <a:lstStyle/>
          <a:p>
            <a:pPr marL="457200" indent="-457200" eaLnBrk="1" fontAlgn="auto" hangingPunct="1">
              <a:lnSpc>
                <a:spcPct val="130000"/>
              </a:lnSpc>
              <a:spcBef>
                <a:spcPts val="0"/>
              </a:spcBef>
              <a:spcAft>
                <a:spcPts val="0"/>
              </a:spcAft>
              <a:buFont typeface="+mj-lt"/>
              <a:buAutoNum type="arabicPeriod"/>
              <a:defRPr/>
            </a:pPr>
            <a:r>
              <a:rPr lang="zh-CN" altLang="en-US" sz="2400" dirty="0" smtClean="0"/>
              <a:t>将芯片插入实验箱的</a:t>
            </a:r>
            <a:r>
              <a:rPr lang="en-US" altLang="zh-CN" sz="2400" dirty="0" smtClean="0"/>
              <a:t>IC</a:t>
            </a:r>
            <a:r>
              <a:rPr lang="zh-CN" altLang="en-US" sz="2400" dirty="0" smtClean="0"/>
              <a:t>插座中，</a:t>
            </a:r>
            <a:r>
              <a:rPr lang="zh-CN" altLang="en-US" sz="2400" dirty="0" smtClean="0">
                <a:solidFill>
                  <a:srgbClr val="FF0000"/>
                </a:solidFill>
              </a:rPr>
              <a:t>注意芯片的方向</a:t>
            </a:r>
          </a:p>
          <a:p>
            <a:pPr marL="457200" indent="-457200" eaLnBrk="1" fontAlgn="auto" hangingPunct="1">
              <a:lnSpc>
                <a:spcPct val="130000"/>
              </a:lnSpc>
              <a:spcBef>
                <a:spcPts val="0"/>
              </a:spcBef>
              <a:spcAft>
                <a:spcPts val="0"/>
              </a:spcAft>
              <a:buFont typeface="+mj-lt"/>
              <a:buAutoNum type="arabicPeriod"/>
              <a:defRPr/>
            </a:pPr>
            <a:r>
              <a:rPr lang="zh-CN" altLang="en-US" sz="2400" dirty="0" smtClean="0"/>
              <a:t>按右图连接电路，</a:t>
            </a:r>
            <a:r>
              <a:rPr lang="en-US" altLang="zh-CN" sz="2400" dirty="0" smtClean="0">
                <a:solidFill>
                  <a:srgbClr val="FF0000"/>
                </a:solidFill>
              </a:rPr>
              <a:t>74LS00</a:t>
            </a:r>
            <a:r>
              <a:rPr lang="zh-CN" altLang="en-US" sz="2400" dirty="0" smtClean="0">
                <a:solidFill>
                  <a:srgbClr val="FF0000"/>
                </a:solidFill>
              </a:rPr>
              <a:t>的</a:t>
            </a:r>
            <a:r>
              <a:rPr lang="en-US" altLang="zh-CN" sz="2400" dirty="0" smtClean="0">
                <a:solidFill>
                  <a:srgbClr val="FF0000"/>
                </a:solidFill>
              </a:rPr>
              <a:t>14</a:t>
            </a:r>
            <a:r>
              <a:rPr lang="zh-CN" altLang="en-US" sz="2400" dirty="0" smtClean="0">
                <a:solidFill>
                  <a:srgbClr val="FF0000"/>
                </a:solidFill>
              </a:rPr>
              <a:t>脚接电源</a:t>
            </a:r>
            <a:r>
              <a:rPr lang="en-US" altLang="zh-CN" sz="2400" dirty="0" smtClean="0">
                <a:solidFill>
                  <a:srgbClr val="FF0000"/>
                </a:solidFill>
              </a:rPr>
              <a:t>+5V</a:t>
            </a:r>
            <a:r>
              <a:rPr lang="zh-CN" altLang="en-US" sz="2400" dirty="0" smtClean="0">
                <a:solidFill>
                  <a:srgbClr val="FF0000"/>
                </a:solidFill>
              </a:rPr>
              <a:t>，</a:t>
            </a:r>
            <a:r>
              <a:rPr lang="en-US" altLang="zh-CN" sz="2400" dirty="0" smtClean="0">
                <a:solidFill>
                  <a:srgbClr val="FF0000"/>
                </a:solidFill>
              </a:rPr>
              <a:t>7</a:t>
            </a:r>
            <a:r>
              <a:rPr lang="zh-CN" altLang="en-US" sz="2400" dirty="0" smtClean="0">
                <a:solidFill>
                  <a:srgbClr val="FF0000"/>
                </a:solidFill>
              </a:rPr>
              <a:t>脚接</a:t>
            </a:r>
            <a:r>
              <a:rPr lang="en-US" altLang="zh-CN" sz="2400" dirty="0" smtClean="0">
                <a:solidFill>
                  <a:srgbClr val="FF0000"/>
                </a:solidFill>
              </a:rPr>
              <a:t>GND</a:t>
            </a:r>
            <a:endParaRPr lang="zh-CN" altLang="en-US" sz="2400" dirty="0" smtClean="0">
              <a:solidFill>
                <a:srgbClr val="FF0000"/>
              </a:solidFill>
            </a:endParaRPr>
          </a:p>
          <a:p>
            <a:pPr marL="457200" indent="-457200">
              <a:lnSpc>
                <a:spcPct val="130000"/>
              </a:lnSpc>
              <a:spcBef>
                <a:spcPts val="0"/>
              </a:spcBef>
              <a:buFont typeface="+mj-lt"/>
              <a:buAutoNum type="arabicPeriod"/>
              <a:defRPr/>
            </a:pPr>
            <a:r>
              <a:rPr lang="zh-CN" altLang="en-US" sz="2400" dirty="0" smtClean="0"/>
              <a:t>高低电平通过</a:t>
            </a:r>
            <a:r>
              <a:rPr lang="en-US" altLang="zh-CN" sz="2400" dirty="0"/>
              <a:t>S1</a:t>
            </a:r>
            <a:r>
              <a:rPr lang="zh-CN" altLang="en-US" sz="2400" dirty="0"/>
              <a:t>～</a:t>
            </a:r>
            <a:r>
              <a:rPr lang="en-US" altLang="zh-CN" sz="2400" dirty="0"/>
              <a:t>S6</a:t>
            </a:r>
            <a:r>
              <a:rPr lang="zh-CN" altLang="en-US" sz="2400" dirty="0" smtClean="0"/>
              <a:t>拨位开关产生，</a:t>
            </a:r>
          </a:p>
          <a:p>
            <a:pPr marL="457200" indent="-457200" eaLnBrk="1" fontAlgn="auto" hangingPunct="1">
              <a:lnSpc>
                <a:spcPct val="130000"/>
              </a:lnSpc>
              <a:spcBef>
                <a:spcPts val="0"/>
              </a:spcBef>
              <a:spcAft>
                <a:spcPts val="0"/>
              </a:spcAft>
              <a:buFont typeface="+mj-lt"/>
              <a:buAutoNum type="arabicPeriod"/>
              <a:defRPr/>
            </a:pPr>
            <a:r>
              <a:rPr lang="zh-CN" altLang="en-US" sz="2400" dirty="0" smtClean="0"/>
              <a:t>以真值表顺序遍历输入</a:t>
            </a:r>
            <a:r>
              <a:rPr lang="en-US" altLang="zh-CN" sz="2400" i="1" dirty="0" smtClean="0"/>
              <a:t>A,B</a:t>
            </a:r>
            <a:r>
              <a:rPr lang="zh-CN" altLang="en-US" sz="2400" dirty="0" smtClean="0"/>
              <a:t>所有组合，测量</a:t>
            </a:r>
            <a:r>
              <a:rPr lang="en-US" altLang="zh-CN" sz="2400" i="1" dirty="0" smtClean="0"/>
              <a:t>A</a:t>
            </a:r>
            <a:r>
              <a:rPr lang="en-US" altLang="zh-CN" sz="2400" dirty="0" smtClean="0"/>
              <a:t>,</a:t>
            </a:r>
            <a:r>
              <a:rPr lang="en-US" altLang="zh-CN" sz="2400" i="1" dirty="0" smtClean="0"/>
              <a:t>B</a:t>
            </a:r>
            <a:r>
              <a:rPr lang="zh-CN" altLang="en-US" sz="2400" dirty="0" smtClean="0"/>
              <a:t>及输出</a:t>
            </a:r>
            <a:r>
              <a:rPr lang="en-US" altLang="zh-CN" sz="2400" i="1" dirty="0" smtClean="0"/>
              <a:t>F </a:t>
            </a:r>
            <a:r>
              <a:rPr lang="zh-CN" altLang="en-US" sz="2400" dirty="0" smtClean="0"/>
              <a:t>电压并记入右表</a:t>
            </a:r>
            <a:endParaRPr lang="en-US" altLang="zh-CN" sz="2400" dirty="0" smtClean="0"/>
          </a:p>
          <a:p>
            <a:pPr marL="457200" indent="-457200">
              <a:lnSpc>
                <a:spcPct val="130000"/>
              </a:lnSpc>
              <a:spcBef>
                <a:spcPts val="0"/>
              </a:spcBef>
              <a:buFont typeface="+mj-lt"/>
              <a:buAutoNum type="arabicPeriod"/>
              <a:defRPr/>
            </a:pPr>
            <a:r>
              <a:rPr lang="zh-CN" altLang="en-US" sz="2400" dirty="0"/>
              <a:t>重复步骤</a:t>
            </a:r>
            <a:r>
              <a:rPr lang="en-US" altLang="zh-CN" sz="2400" dirty="0"/>
              <a:t>3~4</a:t>
            </a:r>
            <a:r>
              <a:rPr lang="zh-CN" altLang="en-US" sz="2400" dirty="0"/>
              <a:t>，测量其他</a:t>
            </a:r>
            <a:r>
              <a:rPr lang="en-US" altLang="zh-CN" sz="2400" dirty="0"/>
              <a:t>3</a:t>
            </a:r>
            <a:r>
              <a:rPr lang="zh-CN" altLang="en-US" sz="2400" dirty="0"/>
              <a:t>个门的逻辑关系并判断门的好坏</a:t>
            </a:r>
          </a:p>
          <a:p>
            <a:pPr marL="0" indent="0" eaLnBrk="1" fontAlgn="auto" hangingPunct="1">
              <a:lnSpc>
                <a:spcPct val="130000"/>
              </a:lnSpc>
              <a:spcBef>
                <a:spcPts val="0"/>
              </a:spcBef>
              <a:spcAft>
                <a:spcPts val="0"/>
              </a:spcAft>
              <a:buNone/>
              <a:defRPr/>
            </a:pPr>
            <a:endParaRPr lang="zh-CN" altLang="en-US" sz="2400" dirty="0"/>
          </a:p>
        </p:txBody>
      </p:sp>
      <p:graphicFrame>
        <p:nvGraphicFramePr>
          <p:cNvPr id="5" name="表格"/>
          <p:cNvGraphicFramePr>
            <a:graphicFrameLocks noGrp="1"/>
          </p:cNvGraphicFramePr>
          <p:nvPr>
            <p:extLst>
              <p:ext uri="{D42A27DB-BD31-4B8C-83A1-F6EECF244321}">
                <p14:modId xmlns:p14="http://schemas.microsoft.com/office/powerpoint/2010/main" val="2200685965"/>
              </p:ext>
            </p:extLst>
          </p:nvPr>
        </p:nvGraphicFramePr>
        <p:xfrm>
          <a:off x="6463036" y="4786313"/>
          <a:ext cx="2357436" cy="1524000"/>
        </p:xfrm>
        <a:graphic>
          <a:graphicData uri="http://schemas.openxmlformats.org/drawingml/2006/table">
            <a:tbl>
              <a:tblPr firstRow="1" bandRow="1">
                <a:tableStyleId>{BC89EF96-8CEA-46FF-86C4-4CE0E7609802}</a:tableStyleId>
              </a:tblPr>
              <a:tblGrid>
                <a:gridCol w="785812">
                  <a:extLst>
                    <a:ext uri="{9D8B030D-6E8A-4147-A177-3AD203B41FA5}">
                      <a16:colId xmlns:a16="http://schemas.microsoft.com/office/drawing/2014/main" val="20000"/>
                    </a:ext>
                  </a:extLst>
                </a:gridCol>
                <a:gridCol w="785812">
                  <a:extLst>
                    <a:ext uri="{9D8B030D-6E8A-4147-A177-3AD203B41FA5}">
                      <a16:colId xmlns:a16="http://schemas.microsoft.com/office/drawing/2014/main" val="20001"/>
                    </a:ext>
                  </a:extLst>
                </a:gridCol>
                <a:gridCol w="785812">
                  <a:extLst>
                    <a:ext uri="{9D8B030D-6E8A-4147-A177-3AD203B41FA5}">
                      <a16:colId xmlns:a16="http://schemas.microsoft.com/office/drawing/2014/main" val="20002"/>
                    </a:ext>
                  </a:extLst>
                </a:gridCol>
              </a:tblGrid>
              <a:tr h="251459">
                <a:tc>
                  <a:txBody>
                    <a:bodyPr/>
                    <a:lstStyle/>
                    <a:p>
                      <a:pPr algn="ctr"/>
                      <a:r>
                        <a:rPr lang="en-US" altLang="zh-CN" sz="1400" i="1" baseline="0" dirty="0" smtClean="0">
                          <a:latin typeface="Times New Roman" pitchFamily="18" charset="0"/>
                          <a:ea typeface="新宋体" pitchFamily="49" charset="-122"/>
                        </a:rPr>
                        <a:t>V</a:t>
                      </a:r>
                      <a:r>
                        <a:rPr lang="en-US" altLang="zh-CN" sz="1400" baseline="-25000" dirty="0" smtClean="0">
                          <a:latin typeface="Times New Roman" pitchFamily="18" charset="0"/>
                          <a:ea typeface="新宋体" pitchFamily="49" charset="-122"/>
                        </a:rPr>
                        <a:t>A</a:t>
                      </a:r>
                      <a:r>
                        <a:rPr lang="en-US" altLang="zh-CN" sz="1400" i="0" baseline="0" dirty="0" smtClean="0">
                          <a:latin typeface="Times New Roman" pitchFamily="18" charset="0"/>
                          <a:ea typeface="新宋体" pitchFamily="49" charset="-122"/>
                        </a:rPr>
                        <a:t>(V)</a:t>
                      </a:r>
                      <a:endParaRPr lang="zh-CN" altLang="en-US" sz="1400" baseline="-25000" dirty="0">
                        <a:latin typeface="Times New Roman" pitchFamily="18" charset="0"/>
                        <a:ea typeface="新宋体" pitchFamily="49" charset="-122"/>
                      </a:endParaRPr>
                    </a:p>
                  </a:txBody>
                  <a:tcPr marL="91438" marR="91438">
                    <a:solidFill>
                      <a:schemeClr val="accent1">
                        <a:alpha val="20000"/>
                      </a:schemeClr>
                    </a:solidFill>
                  </a:tcPr>
                </a:tc>
                <a:tc>
                  <a:txBody>
                    <a:bodyPr/>
                    <a:lstStyle/>
                    <a:p>
                      <a:pPr algn="ctr"/>
                      <a:r>
                        <a:rPr lang="en-US" altLang="zh-CN" sz="1400" i="1" u="none" baseline="0" dirty="0" smtClean="0">
                          <a:latin typeface="Times New Roman" pitchFamily="18" charset="0"/>
                          <a:ea typeface="新宋体" pitchFamily="49" charset="-122"/>
                        </a:rPr>
                        <a:t>V</a:t>
                      </a:r>
                      <a:r>
                        <a:rPr lang="en-US" altLang="zh-CN" sz="1400" baseline="-25000" dirty="0" smtClean="0">
                          <a:latin typeface="Times New Roman" pitchFamily="18" charset="0"/>
                          <a:ea typeface="新宋体" pitchFamily="49" charset="-122"/>
                        </a:rPr>
                        <a:t>B</a:t>
                      </a:r>
                      <a:r>
                        <a:rPr lang="en-US" altLang="zh-CN" sz="1400" i="0" baseline="0" dirty="0" smtClean="0">
                          <a:latin typeface="Times New Roman" pitchFamily="18" charset="0"/>
                          <a:ea typeface="新宋体" pitchFamily="49" charset="-122"/>
                        </a:rPr>
                        <a:t>(V)</a:t>
                      </a:r>
                      <a:endParaRPr lang="zh-CN" altLang="en-US" sz="1400" baseline="-25000" dirty="0">
                        <a:latin typeface="Times New Roman" pitchFamily="18" charset="0"/>
                        <a:ea typeface="新宋体" pitchFamily="49" charset="-122"/>
                      </a:endParaRPr>
                    </a:p>
                  </a:txBody>
                  <a:tcPr marL="91438" marR="91438">
                    <a:solidFill>
                      <a:schemeClr val="accent1">
                        <a:alpha val="20000"/>
                      </a:schemeClr>
                    </a:solidFill>
                  </a:tcPr>
                </a:tc>
                <a:tc>
                  <a:txBody>
                    <a:bodyPr/>
                    <a:lstStyle/>
                    <a:p>
                      <a:pPr algn="ctr"/>
                      <a:r>
                        <a:rPr lang="en-US" altLang="zh-CN" sz="1400" i="1" baseline="0" smtClean="0">
                          <a:latin typeface="Times New Roman" pitchFamily="18" charset="0"/>
                          <a:ea typeface="新宋体" pitchFamily="49" charset="-122"/>
                        </a:rPr>
                        <a:t>V</a:t>
                      </a:r>
                      <a:r>
                        <a:rPr lang="en-US" altLang="zh-CN" sz="1400" i="0" baseline="-25000" smtClean="0">
                          <a:latin typeface="Times New Roman" pitchFamily="18" charset="0"/>
                          <a:ea typeface="新宋体" pitchFamily="49" charset="-122"/>
                        </a:rPr>
                        <a:t>F</a:t>
                      </a:r>
                      <a:r>
                        <a:rPr lang="en-US" altLang="zh-CN" sz="1400" i="0" baseline="0" smtClean="0">
                          <a:latin typeface="Times New Roman" pitchFamily="18" charset="0"/>
                          <a:ea typeface="新宋体" pitchFamily="49" charset="-122"/>
                        </a:rPr>
                        <a:t>(V)</a:t>
                      </a:r>
                      <a:endParaRPr lang="zh-CN" altLang="en-US" sz="1400" baseline="-25000">
                        <a:latin typeface="Times New Roman" pitchFamily="18" charset="0"/>
                        <a:ea typeface="新宋体" pitchFamily="49" charset="-122"/>
                      </a:endParaRPr>
                    </a:p>
                  </a:txBody>
                  <a:tcPr marL="91438" marR="91438">
                    <a:solidFill>
                      <a:schemeClr val="accent1">
                        <a:alpha val="20000"/>
                      </a:schemeClr>
                    </a:solidFill>
                  </a:tcPr>
                </a:tc>
                <a:extLst>
                  <a:ext uri="{0D108BD9-81ED-4DB2-BD59-A6C34878D82A}">
                    <a16:rowId xmlns:a16="http://schemas.microsoft.com/office/drawing/2014/main" val="10000"/>
                  </a:ext>
                </a:extLst>
              </a:tr>
              <a:tr h="251459">
                <a:tc>
                  <a:txBody>
                    <a:bodyPr/>
                    <a:lstStyle/>
                    <a:p>
                      <a:pPr algn="ctr"/>
                      <a:r>
                        <a:rPr lang="en-US" altLang="zh-CN" sz="1400" baseline="0" dirty="0" smtClean="0">
                          <a:latin typeface="Times New Roman" pitchFamily="18" charset="0"/>
                          <a:ea typeface="新宋体" pitchFamily="49" charset="-122"/>
                        </a:rPr>
                        <a:t>0</a:t>
                      </a:r>
                      <a:endParaRPr lang="zh-CN" altLang="en-US" sz="1400" baseline="0" dirty="0">
                        <a:latin typeface="Times New Roman" pitchFamily="18" charset="0"/>
                        <a:ea typeface="新宋体" pitchFamily="49" charset="-122"/>
                      </a:endParaRPr>
                    </a:p>
                  </a:txBody>
                  <a:tcPr marL="91438" marR="91438">
                    <a:noFill/>
                  </a:tcPr>
                </a:tc>
                <a:tc>
                  <a:txBody>
                    <a:bodyPr/>
                    <a:lstStyle/>
                    <a:p>
                      <a:pPr algn="ctr"/>
                      <a:r>
                        <a:rPr lang="en-US" altLang="zh-CN" sz="1400" baseline="0" dirty="0" smtClean="0">
                          <a:latin typeface="Times New Roman" pitchFamily="18" charset="0"/>
                          <a:ea typeface="新宋体" pitchFamily="49" charset="-122"/>
                        </a:rPr>
                        <a:t>0</a:t>
                      </a:r>
                      <a:endParaRPr lang="zh-CN" altLang="en-US" sz="1400" baseline="0" dirty="0">
                        <a:latin typeface="Times New Roman" pitchFamily="18" charset="0"/>
                        <a:ea typeface="新宋体" pitchFamily="49" charset="-122"/>
                      </a:endParaRPr>
                    </a:p>
                  </a:txBody>
                  <a:tcPr marL="91438" marR="91438">
                    <a:noFill/>
                  </a:tcPr>
                </a:tc>
                <a:tc>
                  <a:txBody>
                    <a:bodyPr/>
                    <a:lstStyle/>
                    <a:p>
                      <a:pPr algn="ctr"/>
                      <a:r>
                        <a:rPr lang="en-US" altLang="zh-CN" sz="1400" baseline="0" dirty="0" smtClean="0">
                          <a:latin typeface="Times New Roman" pitchFamily="18" charset="0"/>
                          <a:ea typeface="新宋体" pitchFamily="49" charset="-122"/>
                        </a:rPr>
                        <a:t>4.97</a:t>
                      </a:r>
                      <a:endParaRPr lang="zh-CN" altLang="en-US" sz="1400" baseline="0" dirty="0">
                        <a:latin typeface="Times New Roman" pitchFamily="18" charset="0"/>
                        <a:ea typeface="新宋体" pitchFamily="49" charset="-122"/>
                      </a:endParaRPr>
                    </a:p>
                  </a:txBody>
                  <a:tcPr marL="91438" marR="91438">
                    <a:noFill/>
                  </a:tcPr>
                </a:tc>
                <a:extLst>
                  <a:ext uri="{0D108BD9-81ED-4DB2-BD59-A6C34878D82A}">
                    <a16:rowId xmlns:a16="http://schemas.microsoft.com/office/drawing/2014/main" val="10001"/>
                  </a:ext>
                </a:extLst>
              </a:tr>
              <a:tr h="251459">
                <a:tc>
                  <a:txBody>
                    <a:bodyPr/>
                    <a:lstStyle/>
                    <a:p>
                      <a:pPr algn="ctr"/>
                      <a:r>
                        <a:rPr lang="en-US" altLang="zh-CN" sz="1400" baseline="0" dirty="0" smtClean="0">
                          <a:latin typeface="Times New Roman" pitchFamily="18" charset="0"/>
                          <a:ea typeface="新宋体" pitchFamily="49" charset="-122"/>
                        </a:rPr>
                        <a:t>4.97</a:t>
                      </a:r>
                      <a:endParaRPr lang="zh-CN" altLang="en-US" sz="1400" baseline="0" dirty="0">
                        <a:latin typeface="Times New Roman" pitchFamily="18" charset="0"/>
                        <a:ea typeface="新宋体" pitchFamily="49" charset="-122"/>
                      </a:endParaRPr>
                    </a:p>
                  </a:txBody>
                  <a:tcPr marL="91438" marR="91438"/>
                </a:tc>
                <a:tc>
                  <a:txBody>
                    <a:bodyPr/>
                    <a:lstStyle/>
                    <a:p>
                      <a:pPr algn="ctr"/>
                      <a:r>
                        <a:rPr lang="en-US" altLang="zh-CN" sz="1400" baseline="0" dirty="0" smtClean="0">
                          <a:latin typeface="Times New Roman" pitchFamily="18" charset="0"/>
                          <a:ea typeface="新宋体" pitchFamily="49" charset="-122"/>
                        </a:rPr>
                        <a:t>0</a:t>
                      </a:r>
                      <a:endParaRPr lang="zh-CN" altLang="en-US" sz="1400" baseline="0" dirty="0">
                        <a:latin typeface="Times New Roman" pitchFamily="18" charset="0"/>
                        <a:ea typeface="新宋体" pitchFamily="49" charset="-122"/>
                      </a:endParaRPr>
                    </a:p>
                  </a:txBody>
                  <a:tcPr marL="91438" marR="91438"/>
                </a:tc>
                <a:tc>
                  <a:txBody>
                    <a:bodyPr/>
                    <a:lstStyle/>
                    <a:p>
                      <a:pPr algn="ctr"/>
                      <a:r>
                        <a:rPr lang="en-US" altLang="zh-CN" sz="1400" baseline="0" dirty="0" smtClean="0">
                          <a:latin typeface="Times New Roman" pitchFamily="18" charset="0"/>
                          <a:ea typeface="新宋体" pitchFamily="49" charset="-122"/>
                        </a:rPr>
                        <a:t>4.97</a:t>
                      </a:r>
                      <a:endParaRPr lang="zh-CN" altLang="en-US" sz="1400" baseline="0" dirty="0">
                        <a:latin typeface="Times New Roman" pitchFamily="18" charset="0"/>
                        <a:ea typeface="新宋体" pitchFamily="49" charset="-122"/>
                      </a:endParaRPr>
                    </a:p>
                  </a:txBody>
                  <a:tcPr marL="91438" marR="91438"/>
                </a:tc>
                <a:extLst>
                  <a:ext uri="{0D108BD9-81ED-4DB2-BD59-A6C34878D82A}">
                    <a16:rowId xmlns:a16="http://schemas.microsoft.com/office/drawing/2014/main" val="10002"/>
                  </a:ext>
                </a:extLst>
              </a:tr>
              <a:tr h="251459">
                <a:tc>
                  <a:txBody>
                    <a:bodyPr/>
                    <a:lstStyle/>
                    <a:p>
                      <a:pPr algn="ctr"/>
                      <a:r>
                        <a:rPr lang="en-US" altLang="zh-CN" sz="1400" baseline="0" dirty="0" smtClean="0">
                          <a:latin typeface="Times New Roman" pitchFamily="18" charset="0"/>
                          <a:ea typeface="新宋体" pitchFamily="49" charset="-122"/>
                        </a:rPr>
                        <a:t>0</a:t>
                      </a:r>
                      <a:endParaRPr lang="zh-CN" altLang="en-US" sz="1400" baseline="0" dirty="0">
                        <a:latin typeface="Times New Roman" pitchFamily="18" charset="0"/>
                        <a:ea typeface="新宋体" pitchFamily="49" charset="-122"/>
                      </a:endParaRPr>
                    </a:p>
                  </a:txBody>
                  <a:tcPr marL="91438" marR="91438">
                    <a:noFill/>
                  </a:tcPr>
                </a:tc>
                <a:tc>
                  <a:txBody>
                    <a:bodyPr/>
                    <a:lstStyle/>
                    <a:p>
                      <a:pPr algn="ctr"/>
                      <a:r>
                        <a:rPr lang="en-US" altLang="zh-CN" sz="1400" baseline="0" dirty="0" smtClean="0">
                          <a:latin typeface="Times New Roman" pitchFamily="18" charset="0"/>
                          <a:ea typeface="新宋体" pitchFamily="49" charset="-122"/>
                        </a:rPr>
                        <a:t>4.97</a:t>
                      </a:r>
                      <a:endParaRPr lang="zh-CN" altLang="en-US" sz="1400" baseline="0" dirty="0">
                        <a:latin typeface="Times New Roman" pitchFamily="18" charset="0"/>
                        <a:ea typeface="新宋体" pitchFamily="49" charset="-122"/>
                      </a:endParaRPr>
                    </a:p>
                  </a:txBody>
                  <a:tcPr marL="91438" marR="91438">
                    <a:noFill/>
                  </a:tcPr>
                </a:tc>
                <a:tc>
                  <a:txBody>
                    <a:bodyPr/>
                    <a:lstStyle/>
                    <a:p>
                      <a:pPr algn="ctr"/>
                      <a:r>
                        <a:rPr lang="en-US" altLang="zh-CN" sz="1400" baseline="0" dirty="0" smtClean="0">
                          <a:latin typeface="Times New Roman" pitchFamily="18" charset="0"/>
                          <a:ea typeface="新宋体" pitchFamily="49" charset="-122"/>
                        </a:rPr>
                        <a:t>4.97</a:t>
                      </a:r>
                      <a:endParaRPr lang="zh-CN" altLang="en-US" sz="1400" baseline="0" dirty="0">
                        <a:latin typeface="Times New Roman" pitchFamily="18" charset="0"/>
                        <a:ea typeface="新宋体" pitchFamily="49" charset="-122"/>
                      </a:endParaRPr>
                    </a:p>
                  </a:txBody>
                  <a:tcPr marL="91438" marR="91438">
                    <a:noFill/>
                  </a:tcPr>
                </a:tc>
                <a:extLst>
                  <a:ext uri="{0D108BD9-81ED-4DB2-BD59-A6C34878D82A}">
                    <a16:rowId xmlns:a16="http://schemas.microsoft.com/office/drawing/2014/main" val="10003"/>
                  </a:ext>
                </a:extLst>
              </a:tr>
              <a:tr h="251459">
                <a:tc>
                  <a:txBody>
                    <a:bodyPr/>
                    <a:lstStyle/>
                    <a:p>
                      <a:pPr algn="ctr"/>
                      <a:r>
                        <a:rPr lang="en-US" altLang="zh-CN" sz="1400" baseline="0" dirty="0" smtClean="0">
                          <a:latin typeface="Times New Roman" pitchFamily="18" charset="0"/>
                          <a:ea typeface="新宋体" pitchFamily="49" charset="-122"/>
                        </a:rPr>
                        <a:t>4.97</a:t>
                      </a:r>
                      <a:endParaRPr lang="zh-CN" altLang="en-US" sz="1400" baseline="0" dirty="0">
                        <a:latin typeface="Times New Roman" pitchFamily="18" charset="0"/>
                        <a:ea typeface="新宋体" pitchFamily="49" charset="-122"/>
                      </a:endParaRPr>
                    </a:p>
                  </a:txBody>
                  <a:tcPr marL="91438" marR="91438"/>
                </a:tc>
                <a:tc>
                  <a:txBody>
                    <a:bodyPr/>
                    <a:lstStyle/>
                    <a:p>
                      <a:pPr algn="ctr"/>
                      <a:r>
                        <a:rPr lang="en-US" altLang="zh-CN" sz="1400" baseline="0" dirty="0" smtClean="0">
                          <a:latin typeface="Times New Roman" pitchFamily="18" charset="0"/>
                          <a:ea typeface="新宋体" pitchFamily="49" charset="-122"/>
                        </a:rPr>
                        <a:t>4.97</a:t>
                      </a:r>
                      <a:endParaRPr lang="zh-CN" altLang="en-US" sz="1400" baseline="0" dirty="0">
                        <a:latin typeface="Times New Roman" pitchFamily="18" charset="0"/>
                        <a:ea typeface="新宋体" pitchFamily="49" charset="-122"/>
                      </a:endParaRPr>
                    </a:p>
                  </a:txBody>
                  <a:tcPr marL="91438" marR="91438"/>
                </a:tc>
                <a:tc>
                  <a:txBody>
                    <a:bodyPr/>
                    <a:lstStyle/>
                    <a:p>
                      <a:pPr algn="ctr"/>
                      <a:r>
                        <a:rPr lang="en-US" altLang="zh-CN" sz="1400" baseline="0" dirty="0" smtClean="0">
                          <a:latin typeface="Times New Roman" pitchFamily="18" charset="0"/>
                          <a:ea typeface="新宋体" pitchFamily="49" charset="-122"/>
                        </a:rPr>
                        <a:t>0</a:t>
                      </a:r>
                      <a:endParaRPr lang="zh-CN" altLang="en-US" sz="1400" baseline="0" dirty="0">
                        <a:latin typeface="Times New Roman" pitchFamily="18" charset="0"/>
                        <a:ea typeface="新宋体" pitchFamily="49" charset="-122"/>
                      </a:endParaRPr>
                    </a:p>
                  </a:txBody>
                  <a:tcPr marL="91438" marR="91438"/>
                </a:tc>
                <a:extLst>
                  <a:ext uri="{0D108BD9-81ED-4DB2-BD59-A6C34878D82A}">
                    <a16:rowId xmlns:a16="http://schemas.microsoft.com/office/drawing/2014/main" val="10004"/>
                  </a:ext>
                </a:extLst>
              </a:tr>
            </a:tbl>
          </a:graphicData>
        </a:graphic>
      </p:graphicFrame>
      <p:pic>
        <p:nvPicPr>
          <p:cNvPr id="6" name="Picture 3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833342" y="4714875"/>
            <a:ext cx="14668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286375" y="1285875"/>
            <a:ext cx="3349625"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8390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242392"/>
            <a:ext cx="7581528" cy="954360"/>
          </a:xfrm>
        </p:spPr>
        <p:txBody>
          <a:bodyPr>
            <a:normAutofit fontScale="90000"/>
          </a:bodyPr>
          <a:lstStyle/>
          <a:p>
            <a:r>
              <a:rPr lang="zh-CN" altLang="en-US" dirty="0"/>
              <a:t>验证</a:t>
            </a:r>
            <a:r>
              <a:rPr lang="en-US" altLang="zh-CN" dirty="0"/>
              <a:t>CD4001 </a:t>
            </a:r>
            <a:r>
              <a:rPr lang="zh-CN" altLang="en-US" dirty="0"/>
              <a:t>“或非”门逻辑功能</a:t>
            </a:r>
          </a:p>
        </p:txBody>
      </p:sp>
      <p:sp>
        <p:nvSpPr>
          <p:cNvPr id="9" name="内容占位符 4"/>
          <p:cNvSpPr>
            <a:spLocks noGrp="1"/>
          </p:cNvSpPr>
          <p:nvPr>
            <p:ph idx="1"/>
          </p:nvPr>
        </p:nvSpPr>
        <p:spPr>
          <a:xfrm>
            <a:off x="179512" y="1313830"/>
            <a:ext cx="4824536" cy="5283522"/>
          </a:xfrm>
        </p:spPr>
        <p:txBody>
          <a:bodyPr>
            <a:normAutofit fontScale="92500" lnSpcReduction="10000"/>
          </a:bodyPr>
          <a:lstStyle/>
          <a:p>
            <a:pPr marL="358775" indent="-358775" eaLnBrk="1" fontAlgn="auto" hangingPunct="1">
              <a:lnSpc>
                <a:spcPct val="150000"/>
              </a:lnSpc>
              <a:spcAft>
                <a:spcPts val="0"/>
              </a:spcAft>
              <a:buFont typeface="+mj-lt"/>
              <a:buAutoNum type="arabicPeriod"/>
              <a:defRPr/>
            </a:pPr>
            <a:r>
              <a:rPr lang="zh-CN" altLang="en-US" sz="2400" dirty="0" smtClean="0"/>
              <a:t>将芯片插入实验箱的</a:t>
            </a:r>
            <a:r>
              <a:rPr lang="en-US" altLang="zh-CN" sz="2400" dirty="0" smtClean="0"/>
              <a:t>IC</a:t>
            </a:r>
            <a:r>
              <a:rPr lang="zh-CN" altLang="en-US" sz="2400" dirty="0" smtClean="0"/>
              <a:t>插座中</a:t>
            </a:r>
          </a:p>
          <a:p>
            <a:pPr marL="358775" indent="-358775">
              <a:lnSpc>
                <a:spcPct val="150000"/>
              </a:lnSpc>
              <a:buFont typeface="+mj-lt"/>
              <a:buAutoNum type="arabicPeriod"/>
              <a:defRPr/>
            </a:pPr>
            <a:r>
              <a:rPr lang="zh-CN" altLang="en-US" sz="2400" dirty="0" smtClean="0"/>
              <a:t>按右图连接电路，</a:t>
            </a:r>
            <a:r>
              <a:rPr lang="en-US" altLang="zh-CN" sz="2400" dirty="0" smtClean="0">
                <a:solidFill>
                  <a:srgbClr val="FF0000"/>
                </a:solidFill>
              </a:rPr>
              <a:t>CD4001</a:t>
            </a:r>
            <a:r>
              <a:rPr lang="zh-CN" altLang="en-US" sz="2400" dirty="0" smtClean="0">
                <a:solidFill>
                  <a:srgbClr val="FF0000"/>
                </a:solidFill>
              </a:rPr>
              <a:t>的</a:t>
            </a:r>
            <a:r>
              <a:rPr lang="en-US" altLang="zh-CN" sz="2400" dirty="0">
                <a:solidFill>
                  <a:srgbClr val="FF0000"/>
                </a:solidFill>
              </a:rPr>
              <a:t>14</a:t>
            </a:r>
            <a:r>
              <a:rPr lang="zh-CN" altLang="en-US" sz="2400" dirty="0">
                <a:solidFill>
                  <a:srgbClr val="FF0000"/>
                </a:solidFill>
              </a:rPr>
              <a:t>脚</a:t>
            </a:r>
            <a:r>
              <a:rPr lang="zh-CN" altLang="en-US" sz="2400" dirty="0" smtClean="0">
                <a:solidFill>
                  <a:srgbClr val="FF0000"/>
                </a:solidFill>
              </a:rPr>
              <a:t>接电源</a:t>
            </a:r>
            <a:r>
              <a:rPr lang="en-US" altLang="zh-CN" sz="2400" dirty="0" smtClean="0">
                <a:solidFill>
                  <a:srgbClr val="FF0000"/>
                </a:solidFill>
              </a:rPr>
              <a:t>+5V</a:t>
            </a:r>
            <a:r>
              <a:rPr lang="zh-CN" altLang="en-US" sz="2400" dirty="0">
                <a:solidFill>
                  <a:srgbClr val="FF0000"/>
                </a:solidFill>
              </a:rPr>
              <a:t>，</a:t>
            </a:r>
            <a:r>
              <a:rPr lang="en-US" altLang="zh-CN" sz="2400" dirty="0">
                <a:solidFill>
                  <a:srgbClr val="FF0000"/>
                </a:solidFill>
              </a:rPr>
              <a:t>7</a:t>
            </a:r>
            <a:r>
              <a:rPr lang="zh-CN" altLang="en-US" sz="2400" dirty="0">
                <a:solidFill>
                  <a:srgbClr val="FF0000"/>
                </a:solidFill>
              </a:rPr>
              <a:t>脚接</a:t>
            </a:r>
            <a:r>
              <a:rPr lang="en-US" altLang="zh-CN" sz="2400" dirty="0">
                <a:solidFill>
                  <a:srgbClr val="FF0000"/>
                </a:solidFill>
              </a:rPr>
              <a:t>GND</a:t>
            </a:r>
            <a:endParaRPr lang="zh-CN" altLang="en-US" sz="2400" dirty="0">
              <a:solidFill>
                <a:srgbClr val="FF0000"/>
              </a:solidFill>
            </a:endParaRPr>
          </a:p>
          <a:p>
            <a:pPr marL="457200" indent="-457200">
              <a:lnSpc>
                <a:spcPct val="150000"/>
              </a:lnSpc>
              <a:buFont typeface="+mj-lt"/>
              <a:buAutoNum type="arabicPeriod"/>
              <a:defRPr/>
            </a:pPr>
            <a:r>
              <a:rPr lang="zh-CN" altLang="en-US" sz="2400" dirty="0" smtClean="0"/>
              <a:t>高低电平通过</a:t>
            </a:r>
            <a:r>
              <a:rPr lang="en-US" altLang="zh-CN" sz="2400" dirty="0"/>
              <a:t>S1</a:t>
            </a:r>
            <a:r>
              <a:rPr lang="zh-CN" altLang="en-US" sz="2400" dirty="0"/>
              <a:t>～</a:t>
            </a:r>
            <a:r>
              <a:rPr lang="en-US" altLang="zh-CN" sz="2400" dirty="0"/>
              <a:t>S6</a:t>
            </a:r>
            <a:r>
              <a:rPr lang="zh-CN" altLang="en-US" sz="2400" dirty="0" smtClean="0"/>
              <a:t>拨位开关产生，</a:t>
            </a:r>
          </a:p>
          <a:p>
            <a:pPr marL="358775" indent="-358775" eaLnBrk="1" fontAlgn="auto" hangingPunct="1">
              <a:lnSpc>
                <a:spcPct val="150000"/>
              </a:lnSpc>
              <a:spcAft>
                <a:spcPts val="0"/>
              </a:spcAft>
              <a:buFont typeface="+mj-lt"/>
              <a:buAutoNum type="arabicPeriod"/>
              <a:defRPr/>
            </a:pPr>
            <a:r>
              <a:rPr lang="zh-CN" altLang="en-US" sz="2400" dirty="0" smtClean="0"/>
              <a:t>以真值表顺序遍历输入</a:t>
            </a:r>
            <a:r>
              <a:rPr lang="en-US" altLang="zh-CN" sz="2400" i="1" dirty="0" smtClean="0"/>
              <a:t>A,B</a:t>
            </a:r>
            <a:r>
              <a:rPr lang="zh-CN" altLang="en-US" sz="2400" dirty="0" smtClean="0"/>
              <a:t>所有组合，测量输入端</a:t>
            </a:r>
            <a:r>
              <a:rPr lang="en-US" altLang="zh-CN" sz="2400" i="1" dirty="0" smtClean="0"/>
              <a:t>A</a:t>
            </a:r>
            <a:r>
              <a:rPr lang="en-US" altLang="zh-CN" sz="2400" dirty="0" smtClean="0"/>
              <a:t>,</a:t>
            </a:r>
            <a:r>
              <a:rPr lang="en-US" altLang="zh-CN" sz="2400" i="1" dirty="0" smtClean="0"/>
              <a:t>B</a:t>
            </a:r>
            <a:r>
              <a:rPr lang="zh-CN" altLang="en-US" sz="2400" dirty="0" smtClean="0"/>
              <a:t>及输出端</a:t>
            </a:r>
            <a:r>
              <a:rPr lang="en-US" altLang="zh-CN" sz="2400" i="1" dirty="0" smtClean="0"/>
              <a:t>F</a:t>
            </a:r>
            <a:r>
              <a:rPr lang="zh-CN" altLang="en-US" sz="2400" dirty="0" smtClean="0"/>
              <a:t>电压值，记录右表</a:t>
            </a:r>
            <a:endParaRPr lang="en-US" altLang="zh-CN" sz="2400" dirty="0" smtClean="0"/>
          </a:p>
          <a:p>
            <a:pPr marL="358775" indent="-358775" eaLnBrk="1" fontAlgn="auto" hangingPunct="1">
              <a:lnSpc>
                <a:spcPct val="150000"/>
              </a:lnSpc>
              <a:spcAft>
                <a:spcPts val="0"/>
              </a:spcAft>
              <a:buFont typeface="+mj-lt"/>
              <a:buAutoNum type="arabicPeriod"/>
              <a:defRPr/>
            </a:pPr>
            <a:r>
              <a:rPr lang="zh-CN" altLang="en-US" sz="2400" dirty="0" smtClean="0"/>
              <a:t>重复步骤</a:t>
            </a:r>
            <a:r>
              <a:rPr lang="en-US" altLang="zh-CN" sz="2400" dirty="0" smtClean="0"/>
              <a:t>3~4</a:t>
            </a:r>
            <a:r>
              <a:rPr lang="zh-CN" altLang="en-US" sz="2400" dirty="0" smtClean="0"/>
              <a:t>，测量其他</a:t>
            </a:r>
            <a:r>
              <a:rPr lang="en-US" altLang="zh-CN" sz="2400" dirty="0" smtClean="0"/>
              <a:t>3</a:t>
            </a:r>
            <a:r>
              <a:rPr lang="zh-CN" altLang="en-US" sz="2400" dirty="0" smtClean="0"/>
              <a:t>个门的逻辑关系并判断门的好坏</a:t>
            </a:r>
            <a:endParaRPr lang="zh-CN" altLang="en-US" sz="2400" dirty="0"/>
          </a:p>
        </p:txBody>
      </p:sp>
      <p:graphicFrame>
        <p:nvGraphicFramePr>
          <p:cNvPr id="10" name="表格"/>
          <p:cNvGraphicFramePr>
            <a:graphicFrameLocks noGrp="1"/>
          </p:cNvGraphicFramePr>
          <p:nvPr>
            <p:extLst>
              <p:ext uri="{D42A27DB-BD31-4B8C-83A1-F6EECF244321}">
                <p14:modId xmlns:p14="http://schemas.microsoft.com/office/powerpoint/2010/main" val="770184195"/>
              </p:ext>
            </p:extLst>
          </p:nvPr>
        </p:nvGraphicFramePr>
        <p:xfrm>
          <a:off x="6508056" y="4834088"/>
          <a:ext cx="2384424" cy="1619248"/>
        </p:xfrm>
        <a:graphic>
          <a:graphicData uri="http://schemas.openxmlformats.org/drawingml/2006/table">
            <a:tbl>
              <a:tblPr firstRow="1" bandRow="1">
                <a:tableStyleId>{BC89EF96-8CEA-46FF-86C4-4CE0E7609802}</a:tableStyleId>
              </a:tblPr>
              <a:tblGrid>
                <a:gridCol w="794808">
                  <a:extLst>
                    <a:ext uri="{9D8B030D-6E8A-4147-A177-3AD203B41FA5}">
                      <a16:colId xmlns:a16="http://schemas.microsoft.com/office/drawing/2014/main" val="20000"/>
                    </a:ext>
                  </a:extLst>
                </a:gridCol>
                <a:gridCol w="794808">
                  <a:extLst>
                    <a:ext uri="{9D8B030D-6E8A-4147-A177-3AD203B41FA5}">
                      <a16:colId xmlns:a16="http://schemas.microsoft.com/office/drawing/2014/main" val="20001"/>
                    </a:ext>
                  </a:extLst>
                </a:gridCol>
                <a:gridCol w="794808">
                  <a:extLst>
                    <a:ext uri="{9D8B030D-6E8A-4147-A177-3AD203B41FA5}">
                      <a16:colId xmlns:a16="http://schemas.microsoft.com/office/drawing/2014/main" val="20002"/>
                    </a:ext>
                  </a:extLst>
                </a:gridCol>
              </a:tblGrid>
              <a:tr h="335280">
                <a:tc>
                  <a:txBody>
                    <a:bodyPr/>
                    <a:lstStyle/>
                    <a:p>
                      <a:pPr algn="ctr"/>
                      <a:r>
                        <a:rPr lang="en-US" altLang="zh-CN" sz="1600" i="1" baseline="0" dirty="0" smtClean="0">
                          <a:latin typeface="Times New Roman" pitchFamily="18" charset="0"/>
                          <a:ea typeface="新宋体" pitchFamily="49" charset="-122"/>
                        </a:rPr>
                        <a:t>V</a:t>
                      </a:r>
                      <a:r>
                        <a:rPr lang="en-US" altLang="zh-CN" sz="1600" baseline="-25000" dirty="0" smtClean="0">
                          <a:latin typeface="Times New Roman" pitchFamily="18" charset="0"/>
                          <a:ea typeface="新宋体" pitchFamily="49" charset="-122"/>
                        </a:rPr>
                        <a:t>A</a:t>
                      </a:r>
                      <a:r>
                        <a:rPr lang="en-US" altLang="zh-CN" sz="1600" i="0" baseline="0" dirty="0" smtClean="0">
                          <a:latin typeface="Times New Roman" pitchFamily="18" charset="0"/>
                          <a:ea typeface="新宋体" pitchFamily="49" charset="-122"/>
                        </a:rPr>
                        <a:t>(V)</a:t>
                      </a:r>
                      <a:endParaRPr lang="zh-CN" altLang="en-US" sz="1600" baseline="-25000" dirty="0">
                        <a:latin typeface="Times New Roman" pitchFamily="18" charset="0"/>
                        <a:ea typeface="新宋体" pitchFamily="49" charset="-122"/>
                      </a:endParaRPr>
                    </a:p>
                  </a:txBody>
                  <a:tcPr marL="91439" marR="91439">
                    <a:solidFill>
                      <a:schemeClr val="accent1">
                        <a:alpha val="20000"/>
                      </a:schemeClr>
                    </a:solidFill>
                  </a:tcPr>
                </a:tc>
                <a:tc>
                  <a:txBody>
                    <a:bodyPr/>
                    <a:lstStyle/>
                    <a:p>
                      <a:pPr algn="ctr"/>
                      <a:r>
                        <a:rPr lang="en-US" altLang="zh-CN" sz="1600" i="1" u="none" baseline="0" dirty="0" smtClean="0">
                          <a:latin typeface="Times New Roman" pitchFamily="18" charset="0"/>
                          <a:ea typeface="新宋体" pitchFamily="49" charset="-122"/>
                        </a:rPr>
                        <a:t>V</a:t>
                      </a:r>
                      <a:r>
                        <a:rPr lang="en-US" altLang="zh-CN" sz="1600" baseline="-25000" dirty="0" smtClean="0">
                          <a:latin typeface="Times New Roman" pitchFamily="18" charset="0"/>
                          <a:ea typeface="新宋体" pitchFamily="49" charset="-122"/>
                        </a:rPr>
                        <a:t>B</a:t>
                      </a:r>
                      <a:r>
                        <a:rPr lang="en-US" altLang="zh-CN" sz="1600" i="0" baseline="0" dirty="0" smtClean="0">
                          <a:latin typeface="Times New Roman" pitchFamily="18" charset="0"/>
                          <a:ea typeface="新宋体" pitchFamily="49" charset="-122"/>
                        </a:rPr>
                        <a:t>(V)</a:t>
                      </a:r>
                      <a:endParaRPr lang="zh-CN" altLang="en-US" sz="1600" baseline="-25000" dirty="0">
                        <a:latin typeface="Times New Roman" pitchFamily="18" charset="0"/>
                        <a:ea typeface="新宋体" pitchFamily="49" charset="-122"/>
                      </a:endParaRPr>
                    </a:p>
                  </a:txBody>
                  <a:tcPr marL="91439" marR="91439">
                    <a:solidFill>
                      <a:schemeClr val="accent1">
                        <a:alpha val="20000"/>
                      </a:schemeClr>
                    </a:solidFill>
                  </a:tcPr>
                </a:tc>
                <a:tc>
                  <a:txBody>
                    <a:bodyPr/>
                    <a:lstStyle/>
                    <a:p>
                      <a:pPr algn="ctr"/>
                      <a:r>
                        <a:rPr lang="en-US" altLang="zh-CN" sz="1600" i="1" baseline="0" smtClean="0">
                          <a:latin typeface="Times New Roman" pitchFamily="18" charset="0"/>
                          <a:ea typeface="新宋体" pitchFamily="49" charset="-122"/>
                        </a:rPr>
                        <a:t>V</a:t>
                      </a:r>
                      <a:r>
                        <a:rPr lang="en-US" altLang="zh-CN" sz="1600" i="0" baseline="-25000" smtClean="0">
                          <a:latin typeface="Times New Roman" pitchFamily="18" charset="0"/>
                          <a:ea typeface="新宋体" pitchFamily="49" charset="-122"/>
                        </a:rPr>
                        <a:t>F</a:t>
                      </a:r>
                      <a:r>
                        <a:rPr lang="en-US" altLang="zh-CN" sz="1600" i="0" baseline="0" smtClean="0">
                          <a:latin typeface="Times New Roman" pitchFamily="18" charset="0"/>
                          <a:ea typeface="新宋体" pitchFamily="49" charset="-122"/>
                        </a:rPr>
                        <a:t>(V)</a:t>
                      </a:r>
                      <a:endParaRPr lang="zh-CN" altLang="en-US" sz="1600" baseline="-25000">
                        <a:latin typeface="Times New Roman" pitchFamily="18" charset="0"/>
                        <a:ea typeface="新宋体" pitchFamily="49" charset="-122"/>
                      </a:endParaRPr>
                    </a:p>
                  </a:txBody>
                  <a:tcPr marL="91439" marR="91439">
                    <a:solidFill>
                      <a:schemeClr val="accent1">
                        <a:alpha val="20000"/>
                      </a:schemeClr>
                    </a:solidFill>
                  </a:tcPr>
                </a:tc>
                <a:extLst>
                  <a:ext uri="{0D108BD9-81ED-4DB2-BD59-A6C34878D82A}">
                    <a16:rowId xmlns:a16="http://schemas.microsoft.com/office/drawing/2014/main" val="10000"/>
                  </a:ext>
                </a:extLst>
              </a:tr>
              <a:tr h="320992">
                <a:tc>
                  <a:txBody>
                    <a:bodyPr/>
                    <a:lstStyle/>
                    <a:p>
                      <a:pPr algn="ctr"/>
                      <a:r>
                        <a:rPr lang="en-US" altLang="zh-CN" sz="1200" baseline="0" dirty="0" smtClean="0">
                          <a:latin typeface="Times New Roman" pitchFamily="18" charset="0"/>
                          <a:ea typeface="新宋体" pitchFamily="49" charset="-122"/>
                        </a:rPr>
                        <a:t>0</a:t>
                      </a:r>
                      <a:endParaRPr lang="zh-CN" altLang="en-US" sz="1200" baseline="0" dirty="0">
                        <a:latin typeface="Times New Roman" pitchFamily="18" charset="0"/>
                        <a:ea typeface="新宋体" pitchFamily="49" charset="-122"/>
                      </a:endParaRPr>
                    </a:p>
                  </a:txBody>
                  <a:tcPr marL="91439" marR="91439">
                    <a:noFill/>
                  </a:tcPr>
                </a:tc>
                <a:tc>
                  <a:txBody>
                    <a:bodyPr/>
                    <a:lstStyle/>
                    <a:p>
                      <a:pPr algn="ctr"/>
                      <a:r>
                        <a:rPr lang="en-US" altLang="zh-CN" sz="1200" baseline="0" dirty="0" smtClean="0">
                          <a:latin typeface="Times New Roman" pitchFamily="18" charset="0"/>
                          <a:ea typeface="新宋体" pitchFamily="49" charset="-122"/>
                        </a:rPr>
                        <a:t>0</a:t>
                      </a:r>
                      <a:endParaRPr lang="zh-CN" altLang="en-US" sz="1200" baseline="0" dirty="0">
                        <a:latin typeface="Times New Roman" pitchFamily="18" charset="0"/>
                        <a:ea typeface="新宋体" pitchFamily="49" charset="-122"/>
                      </a:endParaRPr>
                    </a:p>
                  </a:txBody>
                  <a:tcPr marL="91439" marR="91439">
                    <a:noFill/>
                  </a:tcPr>
                </a:tc>
                <a:tc>
                  <a:txBody>
                    <a:bodyPr/>
                    <a:lstStyle/>
                    <a:p>
                      <a:pPr algn="ctr"/>
                      <a:r>
                        <a:rPr lang="en-US" altLang="zh-CN" sz="1200" baseline="0" dirty="0" smtClean="0">
                          <a:latin typeface="Times New Roman" pitchFamily="18" charset="0"/>
                          <a:ea typeface="新宋体" pitchFamily="49" charset="-122"/>
                        </a:rPr>
                        <a:t>4.97</a:t>
                      </a:r>
                      <a:endParaRPr lang="zh-CN" altLang="en-US" sz="1200" baseline="0" dirty="0">
                        <a:latin typeface="Times New Roman" pitchFamily="18" charset="0"/>
                        <a:ea typeface="新宋体" pitchFamily="49" charset="-122"/>
                      </a:endParaRPr>
                    </a:p>
                  </a:txBody>
                  <a:tcPr marL="91439" marR="91439">
                    <a:noFill/>
                  </a:tcPr>
                </a:tc>
                <a:extLst>
                  <a:ext uri="{0D108BD9-81ED-4DB2-BD59-A6C34878D82A}">
                    <a16:rowId xmlns:a16="http://schemas.microsoft.com/office/drawing/2014/main" val="10001"/>
                  </a:ext>
                </a:extLst>
              </a:tr>
              <a:tr h="320992">
                <a:tc>
                  <a:txBody>
                    <a:bodyPr/>
                    <a:lstStyle/>
                    <a:p>
                      <a:pPr algn="ctr"/>
                      <a:r>
                        <a:rPr lang="en-US" altLang="zh-CN" sz="1200" baseline="0" dirty="0" smtClean="0">
                          <a:latin typeface="Times New Roman" pitchFamily="18" charset="0"/>
                          <a:ea typeface="新宋体" pitchFamily="49" charset="-122"/>
                        </a:rPr>
                        <a:t>0</a:t>
                      </a:r>
                      <a:endParaRPr lang="zh-CN" altLang="en-US" sz="1200" baseline="0" dirty="0">
                        <a:latin typeface="Times New Roman" pitchFamily="18" charset="0"/>
                        <a:ea typeface="新宋体" pitchFamily="49" charset="-122"/>
                      </a:endParaRPr>
                    </a:p>
                  </a:txBody>
                  <a:tcPr marL="91439" marR="91439"/>
                </a:tc>
                <a:tc>
                  <a:txBody>
                    <a:bodyPr/>
                    <a:lstStyle/>
                    <a:p>
                      <a:pPr algn="ctr"/>
                      <a:r>
                        <a:rPr lang="en-US" altLang="zh-CN" sz="1200" baseline="0" dirty="0" smtClean="0">
                          <a:latin typeface="Times New Roman" pitchFamily="18" charset="0"/>
                          <a:ea typeface="新宋体" pitchFamily="49" charset="-122"/>
                        </a:rPr>
                        <a:t>4.97</a:t>
                      </a:r>
                      <a:endParaRPr lang="zh-CN" altLang="en-US" sz="1200" baseline="0" dirty="0">
                        <a:latin typeface="Times New Roman" pitchFamily="18" charset="0"/>
                        <a:ea typeface="新宋体" pitchFamily="49" charset="-122"/>
                      </a:endParaRPr>
                    </a:p>
                  </a:txBody>
                  <a:tcPr marL="91439" marR="91439"/>
                </a:tc>
                <a:tc>
                  <a:txBody>
                    <a:bodyPr/>
                    <a:lstStyle/>
                    <a:p>
                      <a:pPr algn="ctr"/>
                      <a:r>
                        <a:rPr lang="en-US" altLang="zh-CN" sz="1200" baseline="0" dirty="0" smtClean="0">
                          <a:latin typeface="Times New Roman" pitchFamily="18" charset="0"/>
                          <a:ea typeface="新宋体" pitchFamily="49" charset="-122"/>
                        </a:rPr>
                        <a:t>0</a:t>
                      </a:r>
                      <a:endParaRPr lang="zh-CN" altLang="en-US" sz="1200" baseline="0" dirty="0">
                        <a:latin typeface="Times New Roman" pitchFamily="18" charset="0"/>
                        <a:ea typeface="新宋体" pitchFamily="49" charset="-122"/>
                      </a:endParaRPr>
                    </a:p>
                  </a:txBody>
                  <a:tcPr marL="91439" marR="91439"/>
                </a:tc>
                <a:extLst>
                  <a:ext uri="{0D108BD9-81ED-4DB2-BD59-A6C34878D82A}">
                    <a16:rowId xmlns:a16="http://schemas.microsoft.com/office/drawing/2014/main" val="10002"/>
                  </a:ext>
                </a:extLst>
              </a:tr>
              <a:tr h="320992">
                <a:tc>
                  <a:txBody>
                    <a:bodyPr/>
                    <a:lstStyle/>
                    <a:p>
                      <a:pPr algn="ctr"/>
                      <a:r>
                        <a:rPr lang="en-US" altLang="zh-CN" sz="1200" baseline="0" dirty="0" smtClean="0">
                          <a:latin typeface="Times New Roman" pitchFamily="18" charset="0"/>
                          <a:ea typeface="新宋体" pitchFamily="49" charset="-122"/>
                        </a:rPr>
                        <a:t>4.97</a:t>
                      </a:r>
                      <a:endParaRPr lang="zh-CN" altLang="en-US" sz="1200" baseline="0" dirty="0">
                        <a:latin typeface="Times New Roman" pitchFamily="18" charset="0"/>
                        <a:ea typeface="新宋体" pitchFamily="49" charset="-122"/>
                      </a:endParaRPr>
                    </a:p>
                  </a:txBody>
                  <a:tcPr marL="91439" marR="91439">
                    <a:noFill/>
                  </a:tcPr>
                </a:tc>
                <a:tc>
                  <a:txBody>
                    <a:bodyPr/>
                    <a:lstStyle/>
                    <a:p>
                      <a:pPr algn="ctr"/>
                      <a:r>
                        <a:rPr lang="en-US" altLang="zh-CN" sz="1200" baseline="0" dirty="0" smtClean="0">
                          <a:latin typeface="Times New Roman" pitchFamily="18" charset="0"/>
                          <a:ea typeface="新宋体" pitchFamily="49" charset="-122"/>
                        </a:rPr>
                        <a:t>0</a:t>
                      </a:r>
                      <a:endParaRPr lang="zh-CN" altLang="en-US" sz="1200" baseline="0" dirty="0">
                        <a:latin typeface="Times New Roman" pitchFamily="18" charset="0"/>
                        <a:ea typeface="新宋体" pitchFamily="49" charset="-122"/>
                      </a:endParaRPr>
                    </a:p>
                  </a:txBody>
                  <a:tcPr marL="91439" marR="91439">
                    <a:noFill/>
                  </a:tcPr>
                </a:tc>
                <a:tc>
                  <a:txBody>
                    <a:bodyPr/>
                    <a:lstStyle/>
                    <a:p>
                      <a:pPr algn="ctr"/>
                      <a:r>
                        <a:rPr lang="en-US" altLang="zh-CN" sz="1200" baseline="0" dirty="0" smtClean="0">
                          <a:latin typeface="Times New Roman" pitchFamily="18" charset="0"/>
                          <a:ea typeface="新宋体" pitchFamily="49" charset="-122"/>
                        </a:rPr>
                        <a:t>0</a:t>
                      </a:r>
                      <a:endParaRPr lang="zh-CN" altLang="en-US" sz="1200" baseline="0" dirty="0">
                        <a:latin typeface="Times New Roman" pitchFamily="18" charset="0"/>
                        <a:ea typeface="新宋体" pitchFamily="49" charset="-122"/>
                      </a:endParaRPr>
                    </a:p>
                  </a:txBody>
                  <a:tcPr marL="91439" marR="91439">
                    <a:noFill/>
                  </a:tcPr>
                </a:tc>
                <a:extLst>
                  <a:ext uri="{0D108BD9-81ED-4DB2-BD59-A6C34878D82A}">
                    <a16:rowId xmlns:a16="http://schemas.microsoft.com/office/drawing/2014/main" val="10003"/>
                  </a:ext>
                </a:extLst>
              </a:tr>
              <a:tr h="320992">
                <a:tc>
                  <a:txBody>
                    <a:bodyPr/>
                    <a:lstStyle/>
                    <a:p>
                      <a:pPr algn="ctr"/>
                      <a:r>
                        <a:rPr lang="en-US" altLang="zh-CN" sz="1200" baseline="0" dirty="0" smtClean="0">
                          <a:latin typeface="Times New Roman" pitchFamily="18" charset="0"/>
                          <a:ea typeface="新宋体" pitchFamily="49" charset="-122"/>
                        </a:rPr>
                        <a:t>4.97</a:t>
                      </a:r>
                      <a:endParaRPr lang="zh-CN" altLang="en-US" sz="1200" baseline="0" dirty="0">
                        <a:latin typeface="Times New Roman" pitchFamily="18" charset="0"/>
                        <a:ea typeface="新宋体" pitchFamily="49" charset="-122"/>
                      </a:endParaRPr>
                    </a:p>
                  </a:txBody>
                  <a:tcPr marL="91439" marR="91439"/>
                </a:tc>
                <a:tc>
                  <a:txBody>
                    <a:bodyPr/>
                    <a:lstStyle/>
                    <a:p>
                      <a:pPr algn="ctr"/>
                      <a:r>
                        <a:rPr lang="en-US" altLang="zh-CN" sz="1200" baseline="0" dirty="0" smtClean="0">
                          <a:latin typeface="Times New Roman" pitchFamily="18" charset="0"/>
                          <a:ea typeface="新宋体" pitchFamily="49" charset="-122"/>
                        </a:rPr>
                        <a:t>4.97</a:t>
                      </a:r>
                      <a:endParaRPr lang="zh-CN" altLang="en-US" sz="1200" baseline="0" dirty="0">
                        <a:latin typeface="Times New Roman" pitchFamily="18" charset="0"/>
                        <a:ea typeface="新宋体" pitchFamily="49" charset="-122"/>
                      </a:endParaRPr>
                    </a:p>
                  </a:txBody>
                  <a:tcPr marL="91439" marR="91439"/>
                </a:tc>
                <a:tc>
                  <a:txBody>
                    <a:bodyPr/>
                    <a:lstStyle/>
                    <a:p>
                      <a:pPr algn="ctr"/>
                      <a:r>
                        <a:rPr lang="en-US" altLang="zh-CN" sz="1200" baseline="0" dirty="0" smtClean="0">
                          <a:latin typeface="Times New Roman" pitchFamily="18" charset="0"/>
                          <a:ea typeface="新宋体" pitchFamily="49" charset="-122"/>
                        </a:rPr>
                        <a:t>0</a:t>
                      </a:r>
                      <a:endParaRPr lang="zh-CN" altLang="en-US" sz="1200" baseline="0" dirty="0">
                        <a:latin typeface="Times New Roman" pitchFamily="18" charset="0"/>
                        <a:ea typeface="新宋体" pitchFamily="49" charset="-122"/>
                      </a:endParaRPr>
                    </a:p>
                  </a:txBody>
                  <a:tcPr marL="91439" marR="91439"/>
                </a:tc>
                <a:extLst>
                  <a:ext uri="{0D108BD9-81ED-4DB2-BD59-A6C34878D82A}">
                    <a16:rowId xmlns:a16="http://schemas.microsoft.com/office/drawing/2014/main" val="10004"/>
                  </a:ext>
                </a:extLst>
              </a:tr>
            </a:tbl>
          </a:graphicData>
        </a:graphic>
      </p:graphicFrame>
      <p:pic>
        <p:nvPicPr>
          <p:cNvPr id="11" name="Picture 35"/>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932040" y="4775795"/>
            <a:ext cx="142875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129213" y="1268760"/>
            <a:ext cx="355282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24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242392"/>
            <a:ext cx="7869560" cy="954360"/>
          </a:xfrm>
        </p:spPr>
        <p:txBody>
          <a:bodyPr>
            <a:normAutofit fontScale="90000"/>
          </a:bodyPr>
          <a:lstStyle/>
          <a:p>
            <a:r>
              <a:rPr lang="zh-CN" altLang="en-US" dirty="0"/>
              <a:t>测量</a:t>
            </a:r>
            <a:r>
              <a:rPr lang="en-US" altLang="zh-CN" dirty="0"/>
              <a:t>74LS00</a:t>
            </a:r>
            <a:r>
              <a:rPr lang="zh-CN" altLang="en-US" dirty="0"/>
              <a:t>逻辑门的传输延迟时间</a:t>
            </a:r>
            <a:r>
              <a:rPr lang="en-US" altLang="zh-CN" i="1" dirty="0" err="1"/>
              <a:t>t</a:t>
            </a:r>
            <a:r>
              <a:rPr lang="en-US" altLang="zh-CN" i="1" baseline="-25000" dirty="0" err="1"/>
              <a:t>pd</a:t>
            </a:r>
            <a:endParaRPr lang="zh-CN" altLang="en-US" dirty="0"/>
          </a:p>
        </p:txBody>
      </p:sp>
      <p:sp>
        <p:nvSpPr>
          <p:cNvPr id="4" name="内容占位符 4"/>
          <p:cNvSpPr>
            <a:spLocks noGrp="1"/>
          </p:cNvSpPr>
          <p:nvPr>
            <p:ph idx="1"/>
          </p:nvPr>
        </p:nvSpPr>
        <p:spPr>
          <a:xfrm>
            <a:off x="251520" y="1313830"/>
            <a:ext cx="4106168" cy="5102845"/>
          </a:xfrm>
        </p:spPr>
        <p:txBody>
          <a:bodyPr>
            <a:normAutofit fontScale="92500" lnSpcReduction="10000"/>
          </a:bodyPr>
          <a:lstStyle/>
          <a:p>
            <a:pPr marL="444500" indent="-444500" eaLnBrk="1" fontAlgn="auto" hangingPunct="1">
              <a:lnSpc>
                <a:spcPct val="150000"/>
              </a:lnSpc>
              <a:spcAft>
                <a:spcPts val="0"/>
              </a:spcAft>
              <a:buFont typeface="+mj-lt"/>
              <a:buAutoNum type="arabicPeriod"/>
              <a:defRPr/>
            </a:pPr>
            <a:r>
              <a:rPr lang="zh-CN" altLang="en-US" sz="2400" dirty="0" smtClean="0"/>
              <a:t>将芯片插入实验箱的</a:t>
            </a:r>
            <a:r>
              <a:rPr lang="en-US" altLang="zh-CN" sz="2400" dirty="0" smtClean="0"/>
              <a:t>IC</a:t>
            </a:r>
            <a:r>
              <a:rPr lang="zh-CN" altLang="en-US" sz="2400" dirty="0" smtClean="0"/>
              <a:t>插座，注意芯片方向</a:t>
            </a:r>
          </a:p>
          <a:p>
            <a:pPr marL="457200" indent="-457200">
              <a:lnSpc>
                <a:spcPct val="150000"/>
              </a:lnSpc>
              <a:buFont typeface="+mj-lt"/>
              <a:buAutoNum type="arabicPeriod"/>
              <a:defRPr/>
            </a:pPr>
            <a:r>
              <a:rPr lang="zh-CN" altLang="en-US" sz="2400" dirty="0" smtClean="0"/>
              <a:t>按图连接电路，</a:t>
            </a:r>
            <a:r>
              <a:rPr lang="en-US" altLang="zh-CN" sz="2400" dirty="0" smtClean="0">
                <a:solidFill>
                  <a:srgbClr val="FF0000"/>
                </a:solidFill>
              </a:rPr>
              <a:t>14</a:t>
            </a:r>
            <a:r>
              <a:rPr lang="zh-CN" altLang="en-US" sz="2400" dirty="0">
                <a:solidFill>
                  <a:srgbClr val="FF0000"/>
                </a:solidFill>
              </a:rPr>
              <a:t>脚</a:t>
            </a:r>
            <a:r>
              <a:rPr lang="zh-CN" altLang="en-US" sz="2400" dirty="0" smtClean="0">
                <a:solidFill>
                  <a:srgbClr val="FF0000"/>
                </a:solidFill>
              </a:rPr>
              <a:t>接电源</a:t>
            </a:r>
            <a:r>
              <a:rPr lang="en-US" altLang="zh-CN" sz="2400" dirty="0" smtClean="0">
                <a:solidFill>
                  <a:srgbClr val="FF0000"/>
                </a:solidFill>
              </a:rPr>
              <a:t>+5V</a:t>
            </a:r>
            <a:r>
              <a:rPr lang="zh-CN" altLang="en-US" sz="2400" dirty="0">
                <a:solidFill>
                  <a:srgbClr val="FF0000"/>
                </a:solidFill>
              </a:rPr>
              <a:t>，</a:t>
            </a:r>
            <a:r>
              <a:rPr lang="en-US" altLang="zh-CN" sz="2400" dirty="0">
                <a:solidFill>
                  <a:srgbClr val="FF0000"/>
                </a:solidFill>
              </a:rPr>
              <a:t>7</a:t>
            </a:r>
            <a:r>
              <a:rPr lang="zh-CN" altLang="en-US" sz="2400" dirty="0">
                <a:solidFill>
                  <a:srgbClr val="FF0000"/>
                </a:solidFill>
              </a:rPr>
              <a:t>脚接</a:t>
            </a:r>
            <a:r>
              <a:rPr lang="en-US" altLang="zh-CN" sz="2400" dirty="0" smtClean="0">
                <a:solidFill>
                  <a:srgbClr val="FF0000"/>
                </a:solidFill>
              </a:rPr>
              <a:t>GND</a:t>
            </a:r>
            <a:r>
              <a:rPr lang="zh-CN" altLang="en-US" sz="2400" dirty="0" smtClean="0"/>
              <a:t>，用</a:t>
            </a:r>
            <a:r>
              <a:rPr lang="en-US" altLang="zh-CN" sz="2400" dirty="0" smtClean="0"/>
              <a:t>3</a:t>
            </a:r>
            <a:r>
              <a:rPr lang="zh-CN" altLang="en-US" sz="2400" dirty="0" smtClean="0"/>
              <a:t>个与非门构成一个振荡器</a:t>
            </a:r>
            <a:endParaRPr lang="zh-CN" altLang="en-US" sz="2400" dirty="0"/>
          </a:p>
          <a:p>
            <a:pPr marL="457200" indent="-457200" eaLnBrk="1" fontAlgn="auto" hangingPunct="1">
              <a:lnSpc>
                <a:spcPct val="150000"/>
              </a:lnSpc>
              <a:spcAft>
                <a:spcPts val="0"/>
              </a:spcAft>
              <a:buFont typeface="+mj-lt"/>
              <a:buAutoNum type="arabicPeriod"/>
              <a:defRPr/>
            </a:pPr>
            <a:r>
              <a:rPr lang="zh-CN" altLang="en-US" sz="2400" dirty="0" smtClean="0"/>
              <a:t>将示波器接到振荡器的任何一个输入或输出端</a:t>
            </a:r>
          </a:p>
          <a:p>
            <a:pPr marL="457200" indent="-457200" eaLnBrk="1" fontAlgn="auto" hangingPunct="1">
              <a:lnSpc>
                <a:spcPct val="150000"/>
              </a:lnSpc>
              <a:spcAft>
                <a:spcPts val="0"/>
              </a:spcAft>
              <a:buFont typeface="+mj-lt"/>
              <a:buAutoNum type="arabicPeriod"/>
              <a:defRPr/>
            </a:pPr>
            <a:r>
              <a:rPr lang="zh-CN" altLang="en-US" sz="2400" dirty="0" smtClean="0"/>
              <a:t>调节频率旋钮，测量</a:t>
            </a:r>
            <a:r>
              <a:rPr lang="en-US" altLang="zh-CN" sz="2400" dirty="0" smtClean="0"/>
              <a:t>V</a:t>
            </a:r>
            <a:r>
              <a:rPr lang="en-US" altLang="zh-CN" sz="2400" baseline="-25000" dirty="0" smtClean="0"/>
              <a:t>o</a:t>
            </a:r>
            <a:r>
              <a:rPr lang="zh-CN" altLang="en-US" sz="2400" dirty="0" smtClean="0"/>
              <a:t>的波形，读出周期</a:t>
            </a:r>
            <a:r>
              <a:rPr lang="en-US" altLang="zh-CN" sz="2400" dirty="0" smtClean="0"/>
              <a:t>T</a:t>
            </a:r>
            <a:r>
              <a:rPr lang="zh-CN" altLang="en-US" sz="2400" dirty="0" smtClean="0"/>
              <a:t>并计算传输延迟时间</a:t>
            </a:r>
            <a:endParaRPr lang="zh-CN" altLang="en-US" sz="2400" dirty="0"/>
          </a:p>
        </p:txBody>
      </p:sp>
      <p:graphicFrame>
        <p:nvGraphicFramePr>
          <p:cNvPr id="5" name="电路图"/>
          <p:cNvGraphicFramePr>
            <a:graphicFrameLocks noChangeAspect="1"/>
          </p:cNvGraphicFramePr>
          <p:nvPr>
            <p:extLst>
              <p:ext uri="{D42A27DB-BD31-4B8C-83A1-F6EECF244321}">
                <p14:modId xmlns:p14="http://schemas.microsoft.com/office/powerpoint/2010/main" val="1833086483"/>
              </p:ext>
            </p:extLst>
          </p:nvPr>
        </p:nvGraphicFramePr>
        <p:xfrm>
          <a:off x="4429125" y="1340768"/>
          <a:ext cx="4429125" cy="4733925"/>
        </p:xfrm>
        <a:graphic>
          <a:graphicData uri="http://schemas.openxmlformats.org/presentationml/2006/ole">
            <mc:AlternateContent xmlns:mc="http://schemas.openxmlformats.org/markup-compatibility/2006">
              <mc:Choice xmlns:v="urn:schemas-microsoft-com:vml" Requires="v">
                <p:oleObj spid="_x0000_s14359" name="Visio" r:id="rId3" imgW="3529762" imgH="3940630" progId="">
                  <p:embed/>
                </p:oleObj>
              </mc:Choice>
              <mc:Fallback>
                <p:oleObj name="Visio" r:id="rId3" imgW="3529762" imgH="394063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1340768"/>
                        <a:ext cx="44291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4283968" y="5915754"/>
            <a:ext cx="4679305" cy="707886"/>
          </a:xfrm>
          <a:prstGeom prst="rect">
            <a:avLst/>
          </a:prstGeom>
          <a:solidFill>
            <a:schemeClr val="accent4">
              <a:lumMod val="40000"/>
              <a:lumOff val="6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zh-CN" altLang="en-US" sz="2000" dirty="0"/>
              <a:t>接线要点：</a:t>
            </a:r>
            <a:r>
              <a:rPr lang="en-US" altLang="zh-CN" sz="2000" dirty="0"/>
              <a:t>74LS00</a:t>
            </a:r>
            <a:r>
              <a:rPr lang="zh-CN" altLang="en-US" sz="2000" dirty="0"/>
              <a:t>每个与非门的其中</a:t>
            </a:r>
            <a:endParaRPr lang="en-US" altLang="zh-CN" sz="2000" dirty="0"/>
          </a:p>
          <a:p>
            <a:pPr>
              <a:defRPr/>
            </a:pPr>
            <a:r>
              <a:rPr lang="zh-CN" altLang="en-US" sz="2000" dirty="0"/>
              <a:t>一</a:t>
            </a:r>
            <a:r>
              <a:rPr lang="zh-CN" altLang="en-US" sz="2000" dirty="0" smtClean="0"/>
              <a:t>个输入引脚</a:t>
            </a:r>
            <a:r>
              <a:rPr lang="zh-CN" altLang="en-US" sz="2000" dirty="0"/>
              <a:t>接高，其它引脚串联。</a:t>
            </a:r>
          </a:p>
        </p:txBody>
      </p:sp>
      <p:sp>
        <p:nvSpPr>
          <p:cNvPr id="3" name="文本框 2"/>
          <p:cNvSpPr txBox="1"/>
          <p:nvPr/>
        </p:nvSpPr>
        <p:spPr>
          <a:xfrm>
            <a:off x="-2340768" y="836712"/>
            <a:ext cx="1368152" cy="369332"/>
          </a:xfrm>
          <a:prstGeom prst="rect">
            <a:avLst/>
          </a:prstGeom>
          <a:noFill/>
        </p:spPr>
        <p:txBody>
          <a:bodyPr wrap="square" rtlCol="0">
            <a:spAutoFit/>
          </a:bodyPr>
          <a:lstStyle/>
          <a:p>
            <a:r>
              <a:rPr lang="en-US" altLang="zh-CN" dirty="0" smtClean="0"/>
              <a:t>T=3*10ns</a:t>
            </a:r>
            <a:endParaRPr lang="zh-CN" altLang="en-US" dirty="0"/>
          </a:p>
        </p:txBody>
      </p:sp>
    </p:spTree>
    <p:extLst>
      <p:ext uri="{BB962C8B-B14F-4D97-AF65-F5344CB8AC3E}">
        <p14:creationId xmlns:p14="http://schemas.microsoft.com/office/powerpoint/2010/main" val="2942333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242392"/>
            <a:ext cx="8445624" cy="954360"/>
          </a:xfrm>
        </p:spPr>
        <p:txBody>
          <a:bodyPr>
            <a:normAutofit fontScale="90000"/>
          </a:bodyPr>
          <a:lstStyle/>
          <a:p>
            <a:r>
              <a:rPr lang="zh-CN" altLang="en-US" dirty="0"/>
              <a:t>测量</a:t>
            </a:r>
            <a:r>
              <a:rPr lang="en-US" altLang="zh-CN" dirty="0"/>
              <a:t>CD4001</a:t>
            </a:r>
            <a:r>
              <a:rPr lang="zh-CN" altLang="en-US" dirty="0"/>
              <a:t>逻辑门的传输延迟时间</a:t>
            </a:r>
            <a:r>
              <a:rPr lang="en-US" altLang="zh-CN" i="1" dirty="0" err="1"/>
              <a:t>t</a:t>
            </a:r>
            <a:r>
              <a:rPr lang="en-US" altLang="zh-CN" i="1" baseline="-25000" dirty="0" err="1"/>
              <a:t>pd</a:t>
            </a:r>
            <a:endParaRPr lang="zh-CN" altLang="en-US" dirty="0"/>
          </a:p>
        </p:txBody>
      </p:sp>
      <p:sp>
        <p:nvSpPr>
          <p:cNvPr id="4" name="内容占位符 4"/>
          <p:cNvSpPr txBox="1">
            <a:spLocks/>
          </p:cNvSpPr>
          <p:nvPr/>
        </p:nvSpPr>
        <p:spPr>
          <a:xfrm>
            <a:off x="179512" y="1313830"/>
            <a:ext cx="4178176" cy="5267945"/>
          </a:xfrm>
          <a:prstGeom prst="rect">
            <a:avLst/>
          </a:prstGeom>
        </p:spPr>
        <p:txBody>
          <a:bodyPr>
            <a:normAutofit fontScale="92500" lnSpcReduction="10000"/>
          </a:bodyPr>
          <a:lstStyle/>
          <a:p>
            <a:pPr marL="444500" indent="-444500" fontAlgn="auto">
              <a:lnSpc>
                <a:spcPct val="150000"/>
              </a:lnSpc>
              <a:spcBef>
                <a:spcPct val="20000"/>
              </a:spcBef>
              <a:spcAft>
                <a:spcPts val="0"/>
              </a:spcAft>
              <a:buFont typeface="+mj-lt"/>
              <a:buAutoNum type="arabicPeriod"/>
              <a:defRPr/>
            </a:pPr>
            <a:r>
              <a:rPr lang="zh-CN" altLang="en-US" sz="2400" b="1" dirty="0">
                <a:solidFill>
                  <a:schemeClr val="accent5">
                    <a:lumMod val="50000"/>
                  </a:schemeClr>
                </a:solidFill>
                <a:latin typeface="黑体" pitchFamily="49" charset="-122"/>
                <a:ea typeface="黑体" pitchFamily="49" charset="-122"/>
              </a:rPr>
              <a:t>将芯片插入实验箱的</a:t>
            </a:r>
            <a:r>
              <a:rPr lang="en-US" altLang="zh-CN" sz="2400" b="1" dirty="0">
                <a:solidFill>
                  <a:schemeClr val="accent5">
                    <a:lumMod val="50000"/>
                  </a:schemeClr>
                </a:solidFill>
                <a:latin typeface="黑体" pitchFamily="49" charset="-122"/>
                <a:ea typeface="黑体" pitchFamily="49" charset="-122"/>
              </a:rPr>
              <a:t>IC</a:t>
            </a:r>
            <a:r>
              <a:rPr lang="zh-CN" altLang="en-US" sz="2400" b="1" dirty="0">
                <a:solidFill>
                  <a:schemeClr val="accent5">
                    <a:lumMod val="50000"/>
                  </a:schemeClr>
                </a:solidFill>
                <a:latin typeface="黑体" pitchFamily="49" charset="-122"/>
                <a:ea typeface="黑体" pitchFamily="49" charset="-122"/>
              </a:rPr>
              <a:t>插座，注意芯片方向</a:t>
            </a:r>
          </a:p>
          <a:p>
            <a:pPr marL="457200" indent="-457200" fontAlgn="auto">
              <a:lnSpc>
                <a:spcPct val="150000"/>
              </a:lnSpc>
              <a:spcBef>
                <a:spcPct val="20000"/>
              </a:spcBef>
              <a:spcAft>
                <a:spcPts val="0"/>
              </a:spcAft>
              <a:buFont typeface="+mj-lt"/>
              <a:buAutoNum type="arabicPeriod"/>
              <a:defRPr/>
            </a:pPr>
            <a:r>
              <a:rPr lang="zh-CN" altLang="en-US" sz="2400" b="1" dirty="0">
                <a:solidFill>
                  <a:schemeClr val="accent5">
                    <a:lumMod val="50000"/>
                  </a:schemeClr>
                </a:solidFill>
                <a:latin typeface="黑体" pitchFamily="49" charset="-122"/>
                <a:ea typeface="黑体" pitchFamily="49" charset="-122"/>
              </a:rPr>
              <a:t>按图连接电路，</a:t>
            </a:r>
            <a:r>
              <a:rPr lang="en-US" altLang="zh-CN" sz="2400" b="1" dirty="0">
                <a:solidFill>
                  <a:srgbClr val="FF0000"/>
                </a:solidFill>
                <a:latin typeface="黑体" pitchFamily="49" charset="-122"/>
                <a:ea typeface="黑体" pitchFamily="49" charset="-122"/>
              </a:rPr>
              <a:t>14</a:t>
            </a:r>
            <a:r>
              <a:rPr lang="zh-CN" altLang="en-US" sz="2400" b="1" dirty="0">
                <a:solidFill>
                  <a:srgbClr val="FF0000"/>
                </a:solidFill>
                <a:latin typeface="黑体" pitchFamily="49" charset="-122"/>
                <a:ea typeface="黑体" pitchFamily="49" charset="-122"/>
              </a:rPr>
              <a:t>脚接电源</a:t>
            </a:r>
            <a:r>
              <a:rPr lang="en-US" altLang="zh-CN" sz="2400" b="1" dirty="0">
                <a:solidFill>
                  <a:srgbClr val="FF0000"/>
                </a:solidFill>
                <a:latin typeface="黑体" pitchFamily="49" charset="-122"/>
                <a:ea typeface="黑体" pitchFamily="49" charset="-122"/>
              </a:rPr>
              <a:t>+5V</a:t>
            </a:r>
            <a:r>
              <a:rPr lang="zh-CN" altLang="en-US" sz="2400" b="1" dirty="0">
                <a:solidFill>
                  <a:srgbClr val="FF0000"/>
                </a:solidFill>
                <a:latin typeface="黑体" pitchFamily="49" charset="-122"/>
                <a:ea typeface="黑体" pitchFamily="49" charset="-122"/>
              </a:rPr>
              <a:t>，</a:t>
            </a:r>
            <a:r>
              <a:rPr lang="en-US" altLang="zh-CN" sz="2400" b="1" dirty="0">
                <a:solidFill>
                  <a:srgbClr val="FF0000"/>
                </a:solidFill>
                <a:latin typeface="黑体" pitchFamily="49" charset="-122"/>
                <a:ea typeface="黑体" pitchFamily="49" charset="-122"/>
              </a:rPr>
              <a:t>7</a:t>
            </a:r>
            <a:r>
              <a:rPr lang="zh-CN" altLang="en-US" sz="2400" b="1" dirty="0">
                <a:solidFill>
                  <a:srgbClr val="FF0000"/>
                </a:solidFill>
                <a:latin typeface="黑体" pitchFamily="49" charset="-122"/>
                <a:ea typeface="黑体" pitchFamily="49" charset="-122"/>
              </a:rPr>
              <a:t>脚接</a:t>
            </a:r>
            <a:r>
              <a:rPr lang="en-US" altLang="zh-CN" sz="2400" b="1" dirty="0">
                <a:solidFill>
                  <a:srgbClr val="FF0000"/>
                </a:solidFill>
                <a:latin typeface="黑体" pitchFamily="49" charset="-122"/>
                <a:ea typeface="黑体" pitchFamily="49" charset="-122"/>
              </a:rPr>
              <a:t>GND</a:t>
            </a:r>
            <a:r>
              <a:rPr lang="zh-CN" altLang="en-US" sz="2400" b="1" dirty="0">
                <a:solidFill>
                  <a:schemeClr val="accent5">
                    <a:lumMod val="50000"/>
                  </a:schemeClr>
                </a:solidFill>
                <a:latin typeface="黑体" pitchFamily="49" charset="-122"/>
                <a:ea typeface="黑体" pitchFamily="49" charset="-122"/>
              </a:rPr>
              <a:t>，用</a:t>
            </a:r>
            <a:r>
              <a:rPr lang="en-US" altLang="zh-CN" sz="2400" b="1" dirty="0">
                <a:solidFill>
                  <a:schemeClr val="accent5">
                    <a:lumMod val="50000"/>
                  </a:schemeClr>
                </a:solidFill>
                <a:latin typeface="黑体" pitchFamily="49" charset="-122"/>
                <a:ea typeface="黑体" pitchFamily="49" charset="-122"/>
              </a:rPr>
              <a:t>3</a:t>
            </a:r>
            <a:r>
              <a:rPr lang="zh-CN" altLang="en-US" sz="2400" b="1" dirty="0" smtClean="0">
                <a:solidFill>
                  <a:schemeClr val="accent5">
                    <a:lumMod val="50000"/>
                  </a:schemeClr>
                </a:solidFill>
                <a:latin typeface="黑体" pitchFamily="49" charset="-122"/>
                <a:ea typeface="黑体" pitchFamily="49" charset="-122"/>
              </a:rPr>
              <a:t>个或非门</a:t>
            </a:r>
            <a:r>
              <a:rPr lang="zh-CN" altLang="en-US" sz="2400" b="1" dirty="0">
                <a:solidFill>
                  <a:schemeClr val="accent5">
                    <a:lumMod val="50000"/>
                  </a:schemeClr>
                </a:solidFill>
                <a:latin typeface="黑体" pitchFamily="49" charset="-122"/>
                <a:ea typeface="黑体" pitchFamily="49" charset="-122"/>
              </a:rPr>
              <a:t>构成一个振荡器</a:t>
            </a:r>
          </a:p>
          <a:p>
            <a:pPr marL="457200" indent="-457200" fontAlgn="auto">
              <a:lnSpc>
                <a:spcPct val="150000"/>
              </a:lnSpc>
              <a:spcBef>
                <a:spcPct val="20000"/>
              </a:spcBef>
              <a:spcAft>
                <a:spcPts val="0"/>
              </a:spcAft>
              <a:buFont typeface="+mj-lt"/>
              <a:buAutoNum type="arabicPeriod"/>
              <a:defRPr/>
            </a:pPr>
            <a:r>
              <a:rPr lang="zh-CN" altLang="en-US" sz="2400" b="1" dirty="0">
                <a:solidFill>
                  <a:schemeClr val="accent5">
                    <a:lumMod val="50000"/>
                  </a:schemeClr>
                </a:solidFill>
                <a:latin typeface="黑体" pitchFamily="49" charset="-122"/>
                <a:ea typeface="黑体" pitchFamily="49" charset="-122"/>
              </a:rPr>
              <a:t>将示波器接入到振荡器的输入或输出端</a:t>
            </a:r>
          </a:p>
          <a:p>
            <a:pPr marL="457200" indent="-457200" fontAlgn="auto">
              <a:lnSpc>
                <a:spcPct val="150000"/>
              </a:lnSpc>
              <a:spcBef>
                <a:spcPct val="20000"/>
              </a:spcBef>
              <a:spcAft>
                <a:spcPts val="0"/>
              </a:spcAft>
              <a:buFont typeface="+mj-lt"/>
              <a:buAutoNum type="arabicPeriod"/>
              <a:defRPr/>
            </a:pPr>
            <a:r>
              <a:rPr lang="zh-CN" altLang="en-US" sz="2400" b="1" dirty="0">
                <a:solidFill>
                  <a:schemeClr val="accent5">
                    <a:lumMod val="50000"/>
                  </a:schemeClr>
                </a:solidFill>
                <a:latin typeface="黑体" pitchFamily="49" charset="-122"/>
                <a:ea typeface="黑体" pitchFamily="49" charset="-122"/>
              </a:rPr>
              <a:t>调节频率旋钮，测量</a:t>
            </a:r>
            <a:r>
              <a:rPr lang="en-US" altLang="zh-CN" sz="2400" b="1" dirty="0">
                <a:solidFill>
                  <a:schemeClr val="accent5">
                    <a:lumMod val="50000"/>
                  </a:schemeClr>
                </a:solidFill>
                <a:latin typeface="黑体" pitchFamily="49" charset="-122"/>
                <a:ea typeface="黑体" pitchFamily="49" charset="-122"/>
              </a:rPr>
              <a:t>Vo</a:t>
            </a:r>
            <a:r>
              <a:rPr lang="zh-CN" altLang="en-US" sz="2400" b="1" dirty="0">
                <a:solidFill>
                  <a:schemeClr val="accent5">
                    <a:lumMod val="50000"/>
                  </a:schemeClr>
                </a:solidFill>
                <a:latin typeface="黑体" pitchFamily="49" charset="-122"/>
                <a:ea typeface="黑体" pitchFamily="49" charset="-122"/>
              </a:rPr>
              <a:t>的波形，读出周期</a:t>
            </a:r>
            <a:r>
              <a:rPr lang="en-US" altLang="zh-CN" sz="2400" b="1" dirty="0" smtClean="0">
                <a:solidFill>
                  <a:schemeClr val="accent5">
                    <a:lumMod val="50000"/>
                  </a:schemeClr>
                </a:solidFill>
                <a:latin typeface="黑体" pitchFamily="49" charset="-122"/>
                <a:ea typeface="黑体" pitchFamily="49" charset="-122"/>
              </a:rPr>
              <a:t>T</a:t>
            </a:r>
            <a:r>
              <a:rPr lang="zh-CN" altLang="en-US" sz="2400" b="1" dirty="0" smtClean="0">
                <a:solidFill>
                  <a:schemeClr val="accent5">
                    <a:lumMod val="50000"/>
                  </a:schemeClr>
                </a:solidFill>
                <a:latin typeface="黑体" pitchFamily="49" charset="-122"/>
                <a:ea typeface="黑体" pitchFamily="49" charset="-122"/>
              </a:rPr>
              <a:t>并</a:t>
            </a:r>
            <a:r>
              <a:rPr lang="zh-CN" altLang="en-US" sz="2400" b="1" dirty="0">
                <a:solidFill>
                  <a:schemeClr val="accent5">
                    <a:lumMod val="50000"/>
                  </a:schemeClr>
                </a:solidFill>
                <a:latin typeface="黑体" pitchFamily="49" charset="-122"/>
                <a:ea typeface="黑体" pitchFamily="49" charset="-122"/>
              </a:rPr>
              <a:t>计算传输延迟时间</a:t>
            </a: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429125" y="1193254"/>
            <a:ext cx="448627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6" name="TextBox 5"/>
          <p:cNvSpPr txBox="1"/>
          <p:nvPr/>
        </p:nvSpPr>
        <p:spPr>
          <a:xfrm>
            <a:off x="4716784" y="6165676"/>
            <a:ext cx="4198616" cy="6477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zh-CN" altLang="en-US" b="1" dirty="0">
                <a:solidFill>
                  <a:schemeClr val="accent4">
                    <a:lumMod val="50000"/>
                  </a:schemeClr>
                </a:solidFill>
              </a:rPr>
              <a:t>接线要点：</a:t>
            </a:r>
            <a:r>
              <a:rPr lang="en-US" altLang="zh-CN" b="1" dirty="0">
                <a:solidFill>
                  <a:schemeClr val="accent4">
                    <a:lumMod val="50000"/>
                  </a:schemeClr>
                </a:solidFill>
              </a:rPr>
              <a:t>CD4001 </a:t>
            </a:r>
            <a:r>
              <a:rPr lang="zh-CN" altLang="en-US" b="1" dirty="0">
                <a:solidFill>
                  <a:schemeClr val="accent4">
                    <a:lumMod val="50000"/>
                  </a:schemeClr>
                </a:solidFill>
              </a:rPr>
              <a:t>每个或非门的其中</a:t>
            </a:r>
            <a:endParaRPr lang="en-US" altLang="zh-CN" b="1" dirty="0">
              <a:solidFill>
                <a:schemeClr val="accent4">
                  <a:lumMod val="50000"/>
                </a:schemeClr>
              </a:solidFill>
            </a:endParaRPr>
          </a:p>
          <a:p>
            <a:pPr>
              <a:defRPr/>
            </a:pPr>
            <a:r>
              <a:rPr lang="zh-CN" altLang="en-US" b="1" dirty="0">
                <a:solidFill>
                  <a:schemeClr val="accent4">
                    <a:lumMod val="50000"/>
                  </a:schemeClr>
                </a:solidFill>
              </a:rPr>
              <a:t>一</a:t>
            </a:r>
            <a:r>
              <a:rPr lang="zh-CN" altLang="en-US" b="1" dirty="0" smtClean="0">
                <a:solidFill>
                  <a:schemeClr val="accent4">
                    <a:lumMod val="50000"/>
                  </a:schemeClr>
                </a:solidFill>
              </a:rPr>
              <a:t>个输入引脚</a:t>
            </a:r>
            <a:r>
              <a:rPr lang="zh-CN" altLang="en-US" b="1" dirty="0">
                <a:solidFill>
                  <a:schemeClr val="accent4">
                    <a:lumMod val="50000"/>
                  </a:schemeClr>
                </a:solidFill>
              </a:rPr>
              <a:t>接地，其它引脚串联即可。</a:t>
            </a:r>
          </a:p>
        </p:txBody>
      </p:sp>
      <p:sp>
        <p:nvSpPr>
          <p:cNvPr id="3" name="文本框 2"/>
          <p:cNvSpPr txBox="1"/>
          <p:nvPr/>
        </p:nvSpPr>
        <p:spPr>
          <a:xfrm>
            <a:off x="-3060848" y="764704"/>
            <a:ext cx="864096" cy="646331"/>
          </a:xfrm>
          <a:prstGeom prst="rect">
            <a:avLst/>
          </a:prstGeom>
          <a:noFill/>
        </p:spPr>
        <p:txBody>
          <a:bodyPr wrap="square" rtlCol="0">
            <a:spAutoFit/>
          </a:bodyPr>
          <a:lstStyle/>
          <a:p>
            <a:r>
              <a:rPr lang="en-US" altLang="zh-CN" dirty="0" smtClean="0"/>
              <a:t>T=2.2*200ns</a:t>
            </a:r>
            <a:endParaRPr lang="zh-CN" altLang="en-US" dirty="0"/>
          </a:p>
        </p:txBody>
      </p:sp>
    </p:spTree>
    <p:extLst>
      <p:ext uri="{BB962C8B-B14F-4D97-AF65-F5344CB8AC3E}">
        <p14:creationId xmlns:p14="http://schemas.microsoft.com/office/powerpoint/2010/main" val="11922966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242392"/>
            <a:ext cx="8373616" cy="954360"/>
          </a:xfrm>
        </p:spPr>
        <p:txBody>
          <a:bodyPr>
            <a:noAutofit/>
          </a:bodyPr>
          <a:lstStyle/>
          <a:p>
            <a:r>
              <a:rPr lang="zh-CN" altLang="en-US" sz="3200" dirty="0"/>
              <a:t>测量</a:t>
            </a:r>
            <a:r>
              <a:rPr lang="en-US" altLang="zh-CN" sz="3200" dirty="0"/>
              <a:t>74LS00</a:t>
            </a:r>
            <a:r>
              <a:rPr lang="zh-CN" altLang="en-US" sz="3200" dirty="0"/>
              <a:t>传输特性与开关门电平</a:t>
            </a:r>
            <a:r>
              <a:rPr lang="en-US" altLang="zh-CN" sz="3200" i="1" dirty="0"/>
              <a:t>V</a:t>
            </a:r>
            <a:r>
              <a:rPr lang="en-US" altLang="zh-CN" sz="3200" baseline="-25000" dirty="0"/>
              <a:t>ON</a:t>
            </a:r>
            <a:r>
              <a:rPr lang="zh-CN" altLang="en-US" sz="3200" dirty="0"/>
              <a:t>和</a:t>
            </a:r>
            <a:r>
              <a:rPr lang="en-US" altLang="zh-CN" sz="3200" i="1" dirty="0"/>
              <a:t>V</a:t>
            </a:r>
            <a:r>
              <a:rPr lang="en-US" altLang="zh-CN" sz="3200" baseline="-25000" dirty="0"/>
              <a:t>OFF</a:t>
            </a:r>
            <a:endParaRPr lang="zh-CN" altLang="en-US" sz="3200" dirty="0"/>
          </a:p>
        </p:txBody>
      </p:sp>
      <p:sp>
        <p:nvSpPr>
          <p:cNvPr id="3" name="内容占位符 2"/>
          <p:cNvSpPr>
            <a:spLocks noGrp="1"/>
          </p:cNvSpPr>
          <p:nvPr>
            <p:ph idx="1"/>
          </p:nvPr>
        </p:nvSpPr>
        <p:spPr/>
        <p:txBody>
          <a:bodyPr>
            <a:normAutofit/>
          </a:bodyPr>
          <a:lstStyle/>
          <a:p>
            <a:pPr marL="457200" indent="-457200">
              <a:buFont typeface="+mj-lt"/>
              <a:buAutoNum type="arabicPeriod"/>
              <a:defRPr/>
            </a:pPr>
            <a:r>
              <a:rPr lang="zh-CN" altLang="en-US" sz="2800" dirty="0"/>
              <a:t>将芯片插入实验箱的</a:t>
            </a:r>
            <a:r>
              <a:rPr lang="en-US" altLang="zh-CN" sz="2800" dirty="0"/>
              <a:t>IC</a:t>
            </a:r>
            <a:r>
              <a:rPr lang="zh-CN" altLang="en-US" sz="2800" dirty="0"/>
              <a:t>插座</a:t>
            </a:r>
          </a:p>
          <a:p>
            <a:pPr marL="457200" indent="-457200">
              <a:buFont typeface="+mj-lt"/>
              <a:buAutoNum type="arabicPeriod"/>
              <a:defRPr/>
            </a:pPr>
            <a:r>
              <a:rPr lang="zh-CN" altLang="en-US" sz="2800" dirty="0"/>
              <a:t>按图连接电路（见下页）</a:t>
            </a:r>
          </a:p>
          <a:p>
            <a:pPr marL="457200" indent="-457200">
              <a:buFont typeface="+mj-lt"/>
              <a:buAutoNum type="arabicPeriod"/>
              <a:defRPr/>
            </a:pPr>
            <a:r>
              <a:rPr lang="zh-CN" altLang="en-US" sz="2800" dirty="0"/>
              <a:t>将</a:t>
            </a:r>
            <a:r>
              <a:rPr lang="zh-CN" altLang="en-US" sz="2800" dirty="0" smtClean="0"/>
              <a:t>直流电压表</a:t>
            </a:r>
            <a:r>
              <a:rPr lang="en-US" altLang="zh-CN" sz="2800" dirty="0" smtClean="0"/>
              <a:t>V</a:t>
            </a:r>
            <a:r>
              <a:rPr lang="en-US" altLang="zh-CN" sz="2800" baseline="-25000" dirty="0" smtClean="0"/>
              <a:t>i</a:t>
            </a:r>
            <a:r>
              <a:rPr lang="zh-CN" altLang="en-US" sz="2800" dirty="0" smtClean="0"/>
              <a:t>、</a:t>
            </a:r>
            <a:r>
              <a:rPr lang="en-US" altLang="zh-CN" sz="2800" dirty="0" smtClean="0"/>
              <a:t>V</a:t>
            </a:r>
            <a:r>
              <a:rPr lang="en-US" altLang="zh-CN" sz="2800" baseline="-25000" dirty="0" smtClean="0"/>
              <a:t>o</a:t>
            </a:r>
            <a:r>
              <a:rPr lang="zh-CN" altLang="en-US" sz="2800" dirty="0" smtClean="0"/>
              <a:t>分别</a:t>
            </a:r>
            <a:r>
              <a:rPr lang="zh-CN" altLang="en-US" sz="2800" dirty="0"/>
              <a:t>接入 </a:t>
            </a:r>
            <a:r>
              <a:rPr lang="en-US" altLang="zh-CN" sz="2800" i="1" dirty="0"/>
              <a:t>A </a:t>
            </a:r>
            <a:r>
              <a:rPr lang="zh-CN" altLang="en-US" sz="2800" i="1" dirty="0" smtClean="0"/>
              <a:t>、</a:t>
            </a:r>
            <a:r>
              <a:rPr lang="en-US" altLang="zh-CN" sz="2800" i="1" dirty="0" smtClean="0"/>
              <a:t>B</a:t>
            </a:r>
            <a:r>
              <a:rPr lang="zh-CN" altLang="en-US" sz="2800" dirty="0" smtClean="0"/>
              <a:t>端</a:t>
            </a:r>
            <a:r>
              <a:rPr lang="zh-CN" altLang="en-US" sz="2800" dirty="0"/>
              <a:t>和</a:t>
            </a:r>
            <a:r>
              <a:rPr lang="zh-CN" altLang="en-US" sz="2800" dirty="0">
                <a:latin typeface="楷体_GB2312" pitchFamily="49" charset="-122"/>
                <a:ea typeface="楷体_GB2312" pitchFamily="49" charset="-122"/>
              </a:rPr>
              <a:t>与非门</a:t>
            </a:r>
            <a:r>
              <a:rPr lang="zh-CN" altLang="en-US" sz="2800" dirty="0"/>
              <a:t>的</a:t>
            </a:r>
            <a:r>
              <a:rPr lang="zh-CN" altLang="en-US" sz="2800" dirty="0" smtClean="0"/>
              <a:t>输出</a:t>
            </a:r>
            <a:r>
              <a:rPr lang="en-US" altLang="zh-CN" sz="2800" dirty="0" smtClean="0"/>
              <a:t>Y</a:t>
            </a:r>
            <a:r>
              <a:rPr lang="zh-CN" altLang="en-US" sz="2800" dirty="0"/>
              <a:t>端</a:t>
            </a:r>
          </a:p>
          <a:p>
            <a:pPr marL="457200" indent="-457200">
              <a:buFont typeface="+mj-lt"/>
              <a:buAutoNum type="arabicPeriod"/>
              <a:defRPr/>
            </a:pPr>
            <a:r>
              <a:rPr lang="zh-CN" altLang="en-US" sz="2800" dirty="0" smtClean="0"/>
              <a:t>先将电位器</a:t>
            </a:r>
            <a:r>
              <a:rPr lang="en-US" altLang="zh-CN" sz="2800" dirty="0" smtClean="0"/>
              <a:t>W</a:t>
            </a:r>
            <a:r>
              <a:rPr lang="zh-CN" altLang="en-US" sz="2800" dirty="0" smtClean="0"/>
              <a:t>逆时针调到底，然后顺时针缓慢调节，</a:t>
            </a:r>
            <a:r>
              <a:rPr lang="zh-CN" altLang="en-US" sz="2800" dirty="0"/>
              <a:t>观察</a:t>
            </a:r>
            <a:r>
              <a:rPr lang="en-US" altLang="zh-CN" sz="2800" dirty="0"/>
              <a:t>V</a:t>
            </a:r>
            <a:r>
              <a:rPr lang="en-US" altLang="zh-CN" sz="2800" baseline="-25000" dirty="0"/>
              <a:t>i </a:t>
            </a:r>
            <a:r>
              <a:rPr lang="en-US" altLang="zh-CN" sz="2800" dirty="0"/>
              <a:t>,V</a:t>
            </a:r>
            <a:r>
              <a:rPr lang="en-US" altLang="zh-CN" sz="2800" baseline="-25000" dirty="0"/>
              <a:t>o</a:t>
            </a:r>
            <a:r>
              <a:rPr lang="en-US" altLang="zh-CN" sz="2800" dirty="0"/>
              <a:t> </a:t>
            </a:r>
            <a:r>
              <a:rPr lang="zh-CN" altLang="en-US" sz="2800" dirty="0"/>
              <a:t>两电压表的读数，并记录数据填入表格</a:t>
            </a:r>
            <a:endParaRPr lang="zh-CN" altLang="en-US" sz="2800" baseline="-25000" dirty="0"/>
          </a:p>
          <a:p>
            <a:pPr marL="457200" indent="-457200">
              <a:buFont typeface="+mj-lt"/>
              <a:buAutoNum type="arabicPeriod"/>
              <a:defRPr/>
            </a:pPr>
            <a:r>
              <a:rPr lang="zh-CN" altLang="en-US" sz="2800" dirty="0"/>
              <a:t>根据表格数据画出曲线图，并求</a:t>
            </a:r>
            <a:r>
              <a:rPr lang="en-US" altLang="zh-CN" sz="2800" i="1" dirty="0"/>
              <a:t>V</a:t>
            </a:r>
            <a:r>
              <a:rPr lang="en-US" altLang="zh-CN" sz="2800" baseline="-25000" dirty="0"/>
              <a:t>ON</a:t>
            </a:r>
            <a:r>
              <a:rPr lang="zh-CN" altLang="en-US" sz="2800" dirty="0"/>
              <a:t>和</a:t>
            </a:r>
            <a:r>
              <a:rPr lang="en-US" altLang="zh-CN" sz="2800" i="1" dirty="0" smtClean="0"/>
              <a:t>V</a:t>
            </a:r>
            <a:r>
              <a:rPr lang="en-US" altLang="zh-CN" sz="2800" baseline="-25000" dirty="0" smtClean="0"/>
              <a:t>OFF</a:t>
            </a:r>
            <a:endParaRPr lang="zh-CN" altLang="en-US" sz="2800" dirty="0"/>
          </a:p>
        </p:txBody>
      </p:sp>
    </p:spTree>
    <p:extLst>
      <p:ext uri="{BB962C8B-B14F-4D97-AF65-F5344CB8AC3E}">
        <p14:creationId xmlns:p14="http://schemas.microsoft.com/office/powerpoint/2010/main" val="3970980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242392"/>
            <a:ext cx="8373616" cy="954360"/>
          </a:xfrm>
        </p:spPr>
        <p:txBody>
          <a:bodyPr>
            <a:noAutofit/>
          </a:bodyPr>
          <a:lstStyle/>
          <a:p>
            <a:r>
              <a:rPr lang="zh-CN" altLang="en-US" sz="3200" dirty="0"/>
              <a:t>测量</a:t>
            </a:r>
            <a:r>
              <a:rPr lang="en-US" altLang="zh-CN" sz="3200" dirty="0"/>
              <a:t>74LS00</a:t>
            </a:r>
            <a:r>
              <a:rPr lang="zh-CN" altLang="en-US" sz="3200" dirty="0"/>
              <a:t>传输特性与开关门电平</a:t>
            </a:r>
            <a:r>
              <a:rPr lang="en-US" altLang="zh-CN" sz="3200" i="1" dirty="0"/>
              <a:t>V</a:t>
            </a:r>
            <a:r>
              <a:rPr lang="en-US" altLang="zh-CN" sz="3200" baseline="-25000" dirty="0"/>
              <a:t>ON</a:t>
            </a:r>
            <a:r>
              <a:rPr lang="zh-CN" altLang="en-US" sz="3200" dirty="0"/>
              <a:t>和</a:t>
            </a:r>
            <a:r>
              <a:rPr lang="en-US" altLang="zh-CN" sz="3200" i="1" dirty="0"/>
              <a:t>V</a:t>
            </a:r>
            <a:r>
              <a:rPr lang="en-US" altLang="zh-CN" sz="3200" baseline="-25000" dirty="0"/>
              <a:t>OFF</a:t>
            </a:r>
            <a:endParaRPr lang="zh-CN" altLang="en-US" sz="3200" dirty="0"/>
          </a:p>
        </p:txBody>
      </p:sp>
      <p:pic>
        <p:nvPicPr>
          <p:cNvPr id="6" name="Picture 7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36096" y="1268760"/>
            <a:ext cx="34861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extLst>
              <p:ext uri="{D42A27DB-BD31-4B8C-83A1-F6EECF244321}">
                <p14:modId xmlns:p14="http://schemas.microsoft.com/office/powerpoint/2010/main" val="308996037"/>
              </p:ext>
            </p:extLst>
          </p:nvPr>
        </p:nvGraphicFramePr>
        <p:xfrm>
          <a:off x="323528" y="1830300"/>
          <a:ext cx="4896544" cy="3914750"/>
        </p:xfrm>
        <a:graphic>
          <a:graphicData uri="http://schemas.openxmlformats.org/presentationml/2006/ole">
            <mc:AlternateContent xmlns:mc="http://schemas.openxmlformats.org/markup-compatibility/2006">
              <mc:Choice xmlns:v="urn:schemas-microsoft-com:vml" Requires="v">
                <p:oleObj spid="_x0000_s15382" name="Visio" r:id="rId4" imgW="3753258" imgH="3000312" progId="Visio.Drawing.11">
                  <p:embed/>
                </p:oleObj>
              </mc:Choice>
              <mc:Fallback>
                <p:oleObj name="Visio" r:id="rId4" imgW="3753258" imgH="3000312" progId="Visio.Drawing.11">
                  <p:embed/>
                  <p:pic>
                    <p:nvPicPr>
                      <p:cNvPr id="0" name=""/>
                      <p:cNvPicPr/>
                      <p:nvPr/>
                    </p:nvPicPr>
                    <p:blipFill>
                      <a:blip r:embed="rId5"/>
                      <a:stretch>
                        <a:fillRect/>
                      </a:stretch>
                    </p:blipFill>
                    <p:spPr>
                      <a:xfrm>
                        <a:off x="323528" y="1830300"/>
                        <a:ext cx="4896544" cy="3914750"/>
                      </a:xfrm>
                      <a:prstGeom prst="rect">
                        <a:avLst/>
                      </a:prstGeom>
                    </p:spPr>
                  </p:pic>
                </p:oleObj>
              </mc:Fallback>
            </mc:AlternateContent>
          </a:graphicData>
        </a:graphic>
      </p:graphicFrame>
      <p:sp useBgFill="1">
        <p:nvSpPr>
          <p:cNvPr id="5" name="TextBox 4"/>
          <p:cNvSpPr txBox="1"/>
          <p:nvPr/>
        </p:nvSpPr>
        <p:spPr>
          <a:xfrm>
            <a:off x="3419872" y="5761471"/>
            <a:ext cx="5518852"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zh-CN" altLang="en-US" sz="2000" b="1" dirty="0" smtClean="0">
                <a:solidFill>
                  <a:srgbClr val="FF0000"/>
                </a:solidFill>
              </a:rPr>
              <a:t>注意：在接近输出电压突变时，输入电压变化的步长要减小一些，以反映出电压变化过程</a:t>
            </a:r>
            <a:endParaRPr lang="en-US" altLang="zh-CN" sz="2000" b="1" dirty="0">
              <a:solidFill>
                <a:srgbClr val="FF0000"/>
              </a:solidFill>
            </a:endParaRPr>
          </a:p>
        </p:txBody>
      </p:sp>
    </p:spTree>
    <p:extLst>
      <p:ext uri="{BB962C8B-B14F-4D97-AF65-F5344CB8AC3E}">
        <p14:creationId xmlns:p14="http://schemas.microsoft.com/office/powerpoint/2010/main" val="1651445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242392"/>
            <a:ext cx="7293496" cy="954360"/>
          </a:xfrm>
        </p:spPr>
        <p:txBody>
          <a:bodyPr>
            <a:normAutofit/>
          </a:bodyPr>
          <a:lstStyle/>
          <a:p>
            <a:r>
              <a:rPr lang="zh-CN" altLang="en-US" dirty="0" smtClean="0"/>
              <a:t>实验箱面</a:t>
            </a:r>
            <a:r>
              <a:rPr lang="zh-CN" altLang="en-US" dirty="0"/>
              <a:t>板</a:t>
            </a:r>
            <a:r>
              <a:rPr lang="zh-CN" altLang="en-US" dirty="0" smtClean="0"/>
              <a:t>说明</a:t>
            </a:r>
            <a:r>
              <a:rPr lang="en-US" altLang="zh-CN" dirty="0" smtClean="0"/>
              <a:t>-</a:t>
            </a:r>
            <a:r>
              <a:rPr lang="zh-CN" altLang="en-US" dirty="0" smtClean="0"/>
              <a:t>生产</a:t>
            </a:r>
            <a:r>
              <a:rPr lang="zh-CN" altLang="en-US" dirty="0"/>
              <a:t>高低电平</a:t>
            </a:r>
          </a:p>
        </p:txBody>
      </p:sp>
      <p:sp>
        <p:nvSpPr>
          <p:cNvPr id="4" name="内容占位符 1"/>
          <p:cNvSpPr>
            <a:spLocks noGrp="1"/>
          </p:cNvSpPr>
          <p:nvPr>
            <p:ph idx="1"/>
          </p:nvPr>
        </p:nvSpPr>
        <p:spPr>
          <a:xfrm>
            <a:off x="457200" y="1289125"/>
            <a:ext cx="8229600" cy="1347787"/>
          </a:xfrm>
        </p:spPr>
        <p:txBody>
          <a:bodyPr>
            <a:noAutofit/>
          </a:bodyPr>
          <a:lstStyle/>
          <a:p>
            <a:pPr marL="0" indent="0">
              <a:buFont typeface="+mj-lt"/>
              <a:buNone/>
              <a:defRPr/>
            </a:pPr>
            <a:r>
              <a:rPr lang="zh-CN" altLang="en-US" sz="2800" dirty="0"/>
              <a:t>生产高低电平的电路图</a:t>
            </a:r>
            <a:r>
              <a:rPr lang="en-US" altLang="zh-CN" sz="2800" dirty="0"/>
              <a:t>,</a:t>
            </a:r>
            <a:r>
              <a:rPr lang="zh-CN" altLang="en-US" sz="2800" dirty="0"/>
              <a:t>实验板内部给你接好的</a:t>
            </a:r>
            <a:r>
              <a:rPr lang="en-US" altLang="zh-CN" sz="2800" dirty="0"/>
              <a:t>,</a:t>
            </a:r>
            <a:r>
              <a:rPr lang="zh-CN" altLang="en-US" sz="2800" dirty="0"/>
              <a:t>不需要你自己接线</a:t>
            </a:r>
            <a:r>
              <a:rPr lang="en-US" altLang="zh-CN" sz="2800" dirty="0"/>
              <a:t>,</a:t>
            </a:r>
            <a:r>
              <a:rPr lang="zh-CN" altLang="en-US" sz="2800" dirty="0"/>
              <a:t>通过拨位开关</a:t>
            </a:r>
            <a:r>
              <a:rPr lang="en-US" altLang="zh-CN" sz="2800" dirty="0"/>
              <a:t>,</a:t>
            </a:r>
            <a:r>
              <a:rPr lang="zh-CN" altLang="en-US" sz="2800" dirty="0" smtClean="0"/>
              <a:t>插孔</a:t>
            </a:r>
            <a:r>
              <a:rPr lang="en-US" altLang="zh-CN" sz="2800" dirty="0"/>
              <a:t>S1</a:t>
            </a:r>
            <a:r>
              <a:rPr lang="zh-CN" altLang="en-US" sz="2800" dirty="0"/>
              <a:t>～</a:t>
            </a:r>
            <a:r>
              <a:rPr lang="en-US" altLang="zh-CN" sz="2800" dirty="0"/>
              <a:t>S6</a:t>
            </a:r>
            <a:r>
              <a:rPr lang="zh-CN" altLang="en-US" sz="2800" dirty="0" smtClean="0"/>
              <a:t>能</a:t>
            </a:r>
            <a:r>
              <a:rPr lang="zh-CN" altLang="en-US" sz="2800" dirty="0"/>
              <a:t>直接输出高电平和低</a:t>
            </a:r>
            <a:r>
              <a:rPr lang="zh-CN" altLang="en-US" sz="2800" dirty="0" smtClean="0"/>
              <a:t>电平。</a:t>
            </a:r>
            <a:endParaRPr lang="zh-CN" altLang="en-US" sz="2800" dirty="0"/>
          </a:p>
        </p:txBody>
      </p:sp>
      <p:pic>
        <p:nvPicPr>
          <p:cNvPr id="6" name="Picture 2" descr="D:\dyb\课程资料\备课笔记\数字电子技术基础\逻辑与计算机设计基础课件\实验课件\数字逻辑设计实验 - 课件\IMG_20160926_170040.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a:ext>
            </a:extLst>
          </a:blip>
          <a:srcRect/>
          <a:stretch/>
        </p:blipFill>
        <p:spPr bwMode="auto">
          <a:xfrm>
            <a:off x="3419872" y="3804753"/>
            <a:ext cx="4125341" cy="17201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对象 6"/>
          <p:cNvGraphicFramePr>
            <a:graphicFrameLocks noChangeAspect="1"/>
          </p:cNvGraphicFramePr>
          <p:nvPr>
            <p:extLst>
              <p:ext uri="{D42A27DB-BD31-4B8C-83A1-F6EECF244321}">
                <p14:modId xmlns:p14="http://schemas.microsoft.com/office/powerpoint/2010/main" val="3376888358"/>
              </p:ext>
            </p:extLst>
          </p:nvPr>
        </p:nvGraphicFramePr>
        <p:xfrm>
          <a:off x="1187624" y="2708920"/>
          <a:ext cx="1944216" cy="3588623"/>
        </p:xfrm>
        <a:graphic>
          <a:graphicData uri="http://schemas.openxmlformats.org/presentationml/2006/ole">
            <mc:AlternateContent xmlns:mc="http://schemas.openxmlformats.org/markup-compatibility/2006">
              <mc:Choice xmlns:v="urn:schemas-microsoft-com:vml" Requires="v">
                <p:oleObj spid="_x0000_s18442" name="Visio" r:id="rId5" imgW="679711" imgH="1253572" progId="Visio.Drawing.11">
                  <p:embed/>
                </p:oleObj>
              </mc:Choice>
              <mc:Fallback>
                <p:oleObj name="Visio" r:id="rId5" imgW="679711" imgH="1253572" progId="Visio.Drawing.11">
                  <p:embed/>
                  <p:pic>
                    <p:nvPicPr>
                      <p:cNvPr id="0" name=""/>
                      <p:cNvPicPr/>
                      <p:nvPr/>
                    </p:nvPicPr>
                    <p:blipFill>
                      <a:blip r:embed="rId6"/>
                      <a:stretch>
                        <a:fillRect/>
                      </a:stretch>
                    </p:blipFill>
                    <p:spPr>
                      <a:xfrm>
                        <a:off x="1187624" y="2708920"/>
                        <a:ext cx="1944216" cy="3588623"/>
                      </a:xfrm>
                      <a:prstGeom prst="rect">
                        <a:avLst/>
                      </a:prstGeom>
                    </p:spPr>
                  </p:pic>
                </p:oleObj>
              </mc:Fallback>
            </mc:AlternateContent>
          </a:graphicData>
        </a:graphic>
      </p:graphicFrame>
    </p:spTree>
    <p:extLst>
      <p:ext uri="{BB962C8B-B14F-4D97-AF65-F5344CB8AC3E}">
        <p14:creationId xmlns:p14="http://schemas.microsoft.com/office/powerpoint/2010/main" val="958752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实验目的</a:t>
            </a:r>
          </a:p>
        </p:txBody>
      </p:sp>
      <p:sp>
        <p:nvSpPr>
          <p:cNvPr id="3" name="内容占位符 2"/>
          <p:cNvSpPr>
            <a:spLocks noGrp="1"/>
          </p:cNvSpPr>
          <p:nvPr>
            <p:ph idx="1"/>
          </p:nvPr>
        </p:nvSpPr>
        <p:spPr>
          <a:xfrm>
            <a:off x="457200" y="1412776"/>
            <a:ext cx="8507288" cy="5184576"/>
          </a:xfrm>
        </p:spPr>
        <p:txBody>
          <a:bodyPr>
            <a:normAutofit/>
          </a:bodyPr>
          <a:lstStyle/>
          <a:p>
            <a:r>
              <a:rPr lang="zh-CN" altLang="en-US" sz="2800" dirty="0"/>
              <a:t>熟悉基本逻辑门电路的功能、外部电气特性和逻辑</a:t>
            </a:r>
            <a:r>
              <a:rPr lang="zh-CN" altLang="en-US" sz="2800" dirty="0" smtClean="0"/>
              <a:t>功能</a:t>
            </a:r>
            <a:endParaRPr lang="zh-CN" altLang="en-US" sz="2800" dirty="0"/>
          </a:p>
          <a:p>
            <a:r>
              <a:rPr lang="zh-CN" altLang="en-US" sz="2800" dirty="0"/>
              <a:t>熟悉</a:t>
            </a:r>
            <a:r>
              <a:rPr lang="en-US" altLang="zh-CN" sz="2800" dirty="0"/>
              <a:t>TTL</a:t>
            </a:r>
            <a:r>
              <a:rPr lang="zh-CN" altLang="en-US" sz="2800" dirty="0"/>
              <a:t>与非门</a:t>
            </a:r>
            <a:r>
              <a:rPr lang="zh-CN" altLang="en-US" sz="2800" dirty="0" smtClean="0"/>
              <a:t>和</a:t>
            </a:r>
            <a:r>
              <a:rPr lang="en-US" altLang="zh-CN" sz="2800" dirty="0" smtClean="0"/>
              <a:t>CMOS</a:t>
            </a:r>
            <a:r>
              <a:rPr lang="zh-CN" altLang="en-US" sz="2800" dirty="0"/>
              <a:t>或非门的封装及管脚功能</a:t>
            </a:r>
          </a:p>
          <a:p>
            <a:r>
              <a:rPr lang="zh-CN" altLang="en-US" sz="2800" dirty="0"/>
              <a:t>掌握主要参数和静态特性的测试方法，加深对各参数意义的理解</a:t>
            </a:r>
          </a:p>
          <a:p>
            <a:r>
              <a:rPr lang="zh-CN" altLang="en-US" sz="2800" dirty="0"/>
              <a:t>进一步建立信号传输有时间延时的概念</a:t>
            </a:r>
          </a:p>
          <a:p>
            <a:r>
              <a:rPr lang="zh-CN" altLang="en-US" sz="2800" dirty="0"/>
              <a:t>进一步熟悉示波器、函数发生器等仪器的使用</a:t>
            </a:r>
          </a:p>
        </p:txBody>
      </p:sp>
    </p:spTree>
    <p:extLst>
      <p:ext uri="{BB962C8B-B14F-4D97-AF65-F5344CB8AC3E}">
        <p14:creationId xmlns:p14="http://schemas.microsoft.com/office/powerpoint/2010/main" val="9116540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实验箱面板说明</a:t>
            </a:r>
          </a:p>
        </p:txBody>
      </p:sp>
      <p:pic>
        <p:nvPicPr>
          <p:cNvPr id="5" name="Picture 3" descr="D:\dyb\课程资料\备课笔记\数字电子技术基础\逻辑与计算机设计基础课件\实验课件\数字逻辑设计实验 - 课件\IMG_20161009_202403.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a:ext>
            </a:extLst>
          </a:blip>
          <a:srcRect/>
          <a:stretch/>
        </p:blipFill>
        <p:spPr bwMode="auto">
          <a:xfrm>
            <a:off x="2555775" y="1093783"/>
            <a:ext cx="5272969" cy="5649490"/>
          </a:xfrm>
          <a:prstGeom prst="rect">
            <a:avLst/>
          </a:prstGeom>
          <a:noFill/>
          <a:extLst>
            <a:ext uri="{909E8E84-426E-40DD-AFC4-6F175D3DCCD1}">
              <a14:hiddenFill xmlns:a14="http://schemas.microsoft.com/office/drawing/2010/main">
                <a:solidFill>
                  <a:srgbClr val="FFFFFF"/>
                </a:solidFill>
              </a14:hiddenFill>
            </a:ext>
          </a:extLst>
        </p:spPr>
      </p:pic>
      <p:sp>
        <p:nvSpPr>
          <p:cNvPr id="6" name="椭圆形标注 5"/>
          <p:cNvSpPr/>
          <p:nvPr/>
        </p:nvSpPr>
        <p:spPr>
          <a:xfrm>
            <a:off x="7726830" y="5373216"/>
            <a:ext cx="1368425" cy="936625"/>
          </a:xfrm>
          <a:prstGeom prst="wedgeEllipseCallout">
            <a:avLst>
              <a:gd name="adj1" fmla="val -194137"/>
              <a:gd name="adj2" fmla="val -6583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芯片</a:t>
            </a:r>
            <a:endParaRPr lang="en-US" altLang="zh-CN" dirty="0"/>
          </a:p>
          <a:p>
            <a:pPr algn="ctr">
              <a:defRPr/>
            </a:pPr>
            <a:r>
              <a:rPr lang="zh-CN" altLang="en-US" dirty="0"/>
              <a:t>插座</a:t>
            </a:r>
          </a:p>
        </p:txBody>
      </p:sp>
      <p:sp>
        <p:nvSpPr>
          <p:cNvPr id="8" name="椭圆形标注 7"/>
          <p:cNvSpPr/>
          <p:nvPr/>
        </p:nvSpPr>
        <p:spPr>
          <a:xfrm>
            <a:off x="7524328" y="2384300"/>
            <a:ext cx="1368425" cy="936625"/>
          </a:xfrm>
          <a:prstGeom prst="wedgeEllipseCallout">
            <a:avLst>
              <a:gd name="adj1" fmla="val -173576"/>
              <a:gd name="adj2" fmla="val -3204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t>芯片</a:t>
            </a:r>
            <a:endParaRPr lang="en-US" altLang="zh-CN" dirty="0" smtClean="0"/>
          </a:p>
          <a:p>
            <a:pPr algn="ctr">
              <a:defRPr/>
            </a:pPr>
            <a:r>
              <a:rPr lang="zh-CN" altLang="en-US" dirty="0" smtClean="0"/>
              <a:t>插座</a:t>
            </a:r>
            <a:endParaRPr lang="zh-CN" altLang="en-US" dirty="0"/>
          </a:p>
        </p:txBody>
      </p:sp>
      <p:sp>
        <p:nvSpPr>
          <p:cNvPr id="9" name="椭圆形标注 8"/>
          <p:cNvSpPr/>
          <p:nvPr/>
        </p:nvSpPr>
        <p:spPr>
          <a:xfrm>
            <a:off x="323528" y="1264496"/>
            <a:ext cx="1368425" cy="936625"/>
          </a:xfrm>
          <a:prstGeom prst="wedgeEllipseCallout">
            <a:avLst>
              <a:gd name="adj1" fmla="val 138685"/>
              <a:gd name="adj2" fmla="val -2829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t>插座</a:t>
            </a:r>
            <a:endParaRPr lang="en-US" altLang="zh-CN" dirty="0" smtClean="0"/>
          </a:p>
          <a:p>
            <a:pPr algn="ctr">
              <a:defRPr/>
            </a:pPr>
            <a:r>
              <a:rPr lang="zh-CN" altLang="en-US" dirty="0" smtClean="0"/>
              <a:t>引脚</a:t>
            </a:r>
            <a:endParaRPr lang="zh-CN" altLang="en-US" dirty="0"/>
          </a:p>
        </p:txBody>
      </p:sp>
      <p:sp>
        <p:nvSpPr>
          <p:cNvPr id="11" name="椭圆形标注 10"/>
          <p:cNvSpPr/>
          <p:nvPr/>
        </p:nvSpPr>
        <p:spPr>
          <a:xfrm>
            <a:off x="743341" y="4652959"/>
            <a:ext cx="1368425" cy="936625"/>
          </a:xfrm>
          <a:prstGeom prst="wedgeEllipseCallout">
            <a:avLst>
              <a:gd name="adj1" fmla="val 111700"/>
              <a:gd name="adj2" fmla="val -9212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插座</a:t>
            </a:r>
            <a:endParaRPr lang="en-US" altLang="zh-CN" dirty="0"/>
          </a:p>
          <a:p>
            <a:pPr algn="ctr">
              <a:defRPr/>
            </a:pPr>
            <a:r>
              <a:rPr lang="zh-CN" altLang="en-US" dirty="0"/>
              <a:t>引脚</a:t>
            </a:r>
          </a:p>
        </p:txBody>
      </p:sp>
    </p:spTree>
    <p:extLst>
      <p:ext uri="{BB962C8B-B14F-4D97-AF65-F5344CB8AC3E}">
        <p14:creationId xmlns:p14="http://schemas.microsoft.com/office/powerpoint/2010/main" val="1968976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实验箱面板说明</a:t>
            </a:r>
          </a:p>
        </p:txBody>
      </p:sp>
      <p:sp>
        <p:nvSpPr>
          <p:cNvPr id="3" name="内容占位符 2"/>
          <p:cNvSpPr>
            <a:spLocks noGrp="1"/>
          </p:cNvSpPr>
          <p:nvPr>
            <p:ph idx="1"/>
          </p:nvPr>
        </p:nvSpPr>
        <p:spPr/>
        <p:txBody>
          <a:bodyPr/>
          <a:lstStyle/>
          <a:p>
            <a:r>
              <a:rPr lang="zh-CN" altLang="en-US" dirty="0"/>
              <a:t>通过调节电位器输出</a:t>
            </a:r>
            <a:r>
              <a:rPr lang="en-US" altLang="zh-CN" dirty="0" smtClean="0"/>
              <a:t>0v -- 5v</a:t>
            </a:r>
            <a:endParaRPr lang="zh-CN" altLang="en-US" dirty="0"/>
          </a:p>
        </p:txBody>
      </p:sp>
      <p:pic>
        <p:nvPicPr>
          <p:cNvPr id="17411" name="Picture 3" descr="D:\dyb\课程资料\备课笔记\数字电子技术基础\逻辑与计算机设计基础课件\实验课件\数字逻辑设计实验 - 课件\IMG_20161009_202403.jpg"/>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4184909" y="2642865"/>
            <a:ext cx="4478668" cy="178284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D:\照片\Mate8照片\IMG_20160912_100900.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p:blipFill>
        <p:spPr bwMode="auto">
          <a:xfrm>
            <a:off x="611560" y="2651213"/>
            <a:ext cx="3187643" cy="1782842"/>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直接连接符 32"/>
          <p:cNvCxnSpPr/>
          <p:nvPr/>
        </p:nvCxnSpPr>
        <p:spPr>
          <a:xfrm>
            <a:off x="1331640" y="3993658"/>
            <a:ext cx="0" cy="129614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331640" y="5289802"/>
            <a:ext cx="36004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924797" y="4234065"/>
            <a:ext cx="0" cy="10801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27784" y="3993658"/>
            <a:ext cx="0" cy="158417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627784" y="5577834"/>
            <a:ext cx="3024336"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52120" y="4209682"/>
            <a:ext cx="0" cy="13681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1956" y="2282271"/>
            <a:ext cx="1199367" cy="369332"/>
          </a:xfrm>
          <a:prstGeom prst="rect">
            <a:avLst/>
          </a:prstGeom>
          <a:noFill/>
        </p:spPr>
        <p:txBody>
          <a:bodyPr wrap="none" rtlCol="0">
            <a:spAutoFit/>
          </a:bodyPr>
          <a:lstStyle/>
          <a:p>
            <a:r>
              <a:rPr lang="zh-CN" altLang="en-US" b="1" dirty="0" smtClean="0"/>
              <a:t>电位器</a:t>
            </a:r>
            <a:r>
              <a:rPr lang="en-US" altLang="zh-CN" b="1" dirty="0"/>
              <a:t>W1</a:t>
            </a:r>
            <a:endParaRPr lang="zh-CN" altLang="en-US" b="1" dirty="0"/>
          </a:p>
        </p:txBody>
      </p:sp>
      <p:sp>
        <p:nvSpPr>
          <p:cNvPr id="54" name="TextBox 53"/>
          <p:cNvSpPr txBox="1"/>
          <p:nvPr/>
        </p:nvSpPr>
        <p:spPr>
          <a:xfrm>
            <a:off x="2205381" y="2269804"/>
            <a:ext cx="1208985" cy="646331"/>
          </a:xfrm>
          <a:prstGeom prst="rect">
            <a:avLst/>
          </a:prstGeom>
          <a:noFill/>
        </p:spPr>
        <p:txBody>
          <a:bodyPr wrap="none" rtlCol="0">
            <a:spAutoFit/>
          </a:bodyPr>
          <a:lstStyle/>
          <a:p>
            <a:r>
              <a:rPr lang="zh-CN" altLang="en-US" b="1" dirty="0" smtClean="0"/>
              <a:t>电位器</a:t>
            </a:r>
            <a:r>
              <a:rPr lang="en-US" altLang="zh-CN" b="1" dirty="0" smtClean="0"/>
              <a:t>W2</a:t>
            </a:r>
          </a:p>
          <a:p>
            <a:endParaRPr lang="zh-CN" altLang="en-US" b="1" dirty="0"/>
          </a:p>
        </p:txBody>
      </p:sp>
      <p:sp>
        <p:nvSpPr>
          <p:cNvPr id="55" name="TextBox 54"/>
          <p:cNvSpPr txBox="1"/>
          <p:nvPr/>
        </p:nvSpPr>
        <p:spPr>
          <a:xfrm>
            <a:off x="5819751" y="4686827"/>
            <a:ext cx="3216746" cy="923330"/>
          </a:xfrm>
          <a:prstGeom prst="rect">
            <a:avLst/>
          </a:prstGeom>
          <a:noFill/>
        </p:spPr>
        <p:txBody>
          <a:bodyPr wrap="square" rtlCol="0">
            <a:spAutoFit/>
          </a:bodyPr>
          <a:lstStyle/>
          <a:p>
            <a:r>
              <a:rPr lang="zh-CN" altLang="en-US" b="1" dirty="0" smtClean="0"/>
              <a:t>电位器</a:t>
            </a:r>
            <a:r>
              <a:rPr lang="en-US" altLang="zh-CN" b="1" dirty="0" smtClean="0"/>
              <a:t>W1</a:t>
            </a:r>
            <a:r>
              <a:rPr lang="zh-CN" altLang="en-US" b="1" dirty="0" smtClean="0"/>
              <a:t>、</a:t>
            </a:r>
            <a:r>
              <a:rPr lang="en-US" altLang="zh-CN" b="1" dirty="0" smtClean="0"/>
              <a:t>W2</a:t>
            </a:r>
            <a:r>
              <a:rPr lang="zh-CN" altLang="en-US" b="1" dirty="0" smtClean="0"/>
              <a:t>输出信号插孔</a:t>
            </a:r>
            <a:endParaRPr lang="en-US" altLang="zh-CN" b="1" dirty="0" smtClean="0"/>
          </a:p>
          <a:p>
            <a:r>
              <a:rPr lang="zh-CN" altLang="en-US" b="1" dirty="0" smtClean="0"/>
              <a:t>（电源</a:t>
            </a:r>
            <a:r>
              <a:rPr lang="en-US" altLang="zh-CN" b="1" dirty="0" smtClean="0"/>
              <a:t>VCC</a:t>
            </a:r>
            <a:r>
              <a:rPr lang="zh-CN" altLang="en-US" b="1" dirty="0" smtClean="0"/>
              <a:t>和地已经在内部接好）</a:t>
            </a:r>
            <a:endParaRPr lang="zh-CN" altLang="en-US" b="1" dirty="0"/>
          </a:p>
        </p:txBody>
      </p:sp>
      <p:cxnSp>
        <p:nvCxnSpPr>
          <p:cNvPr id="52" name="直接连接符 51"/>
          <p:cNvCxnSpPr>
            <a:stCxn id="55" idx="1"/>
          </p:cNvCxnSpPr>
          <p:nvPr/>
        </p:nvCxnSpPr>
        <p:spPr>
          <a:xfrm flipH="1" flipV="1">
            <a:off x="4932041" y="4209683"/>
            <a:ext cx="887710" cy="9388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5" idx="1"/>
          </p:cNvCxnSpPr>
          <p:nvPr/>
        </p:nvCxnSpPr>
        <p:spPr>
          <a:xfrm flipH="1" flipV="1">
            <a:off x="5652121" y="4209683"/>
            <a:ext cx="167630" cy="9388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75895" y="2097605"/>
            <a:ext cx="2741456" cy="369332"/>
          </a:xfrm>
          <a:prstGeom prst="rect">
            <a:avLst/>
          </a:prstGeom>
          <a:noFill/>
        </p:spPr>
        <p:txBody>
          <a:bodyPr wrap="none" rtlCol="0">
            <a:spAutoFit/>
          </a:bodyPr>
          <a:lstStyle/>
          <a:p>
            <a:r>
              <a:rPr lang="zh-CN" altLang="en-US" b="1" dirty="0" smtClean="0"/>
              <a:t>直流电压表输入信号插孔</a:t>
            </a:r>
            <a:endParaRPr lang="zh-CN" altLang="en-US" b="1" dirty="0"/>
          </a:p>
        </p:txBody>
      </p:sp>
      <p:cxnSp>
        <p:nvCxnSpPr>
          <p:cNvPr id="62" name="直接连接符 61"/>
          <p:cNvCxnSpPr>
            <a:stCxn id="61" idx="2"/>
          </p:cNvCxnSpPr>
          <p:nvPr/>
        </p:nvCxnSpPr>
        <p:spPr>
          <a:xfrm flipH="1">
            <a:off x="4572001" y="2466937"/>
            <a:ext cx="2174622" cy="1067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1" idx="2"/>
          </p:cNvCxnSpPr>
          <p:nvPr/>
        </p:nvCxnSpPr>
        <p:spPr>
          <a:xfrm>
            <a:off x="6746623" y="2466937"/>
            <a:ext cx="921721" cy="107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456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WordArt 3"/>
          <p:cNvSpPr>
            <a:spLocks noChangeArrowheads="1" noChangeShapeType="1" noTextEdit="1"/>
          </p:cNvSpPr>
          <p:nvPr/>
        </p:nvSpPr>
        <p:spPr bwMode="gray">
          <a:xfrm>
            <a:off x="2051720" y="3212976"/>
            <a:ext cx="4724400" cy="609600"/>
          </a:xfrm>
          <a:prstGeom prst="rect">
            <a:avLst/>
          </a:prstGeom>
        </p:spPr>
        <p:txBody>
          <a:bodyPr wrap="none" fromWordArt="1">
            <a:prstTxWarp prst="textDeflate">
              <a:avLst>
                <a:gd name="adj" fmla="val 0"/>
              </a:avLst>
            </a:prstTxWarp>
          </a:bodyPr>
          <a:lstStyle/>
          <a:p>
            <a:pPr algn="ctr"/>
            <a:r>
              <a:rPr lang="en-US" altLang="zh-CN" sz="5400" b="1" kern="10" dirty="0">
                <a:ln w="28575">
                  <a:solidFill>
                    <a:schemeClr val="bg1"/>
                  </a:solidFill>
                  <a:round/>
                  <a:headEnd/>
                  <a:tailEnd/>
                </a:ln>
                <a:gradFill rotWithShape="1">
                  <a:gsLst>
                    <a:gs pos="0">
                      <a:schemeClr val="tx2"/>
                    </a:gs>
                    <a:gs pos="100000">
                      <a:schemeClr val="accent1"/>
                    </a:gs>
                  </a:gsLst>
                  <a:lin ang="0" scaled="1"/>
                </a:gradFill>
                <a:effectLst>
                  <a:outerShdw dist="89803" dir="2700000" algn="ctr" rotWithShape="0">
                    <a:srgbClr val="000000">
                      <a:alpha val="50000"/>
                    </a:srgbClr>
                  </a:outerShdw>
                </a:effectLst>
                <a:latin typeface="Verdana"/>
                <a:ea typeface="Verdana"/>
                <a:cs typeface="Verdana"/>
              </a:rPr>
              <a:t>Thank You !</a:t>
            </a:r>
            <a:endParaRPr lang="zh-CN" altLang="en-US" sz="5400" b="1" kern="10" dirty="0">
              <a:ln w="28575">
                <a:solidFill>
                  <a:schemeClr val="bg1"/>
                </a:solidFill>
                <a:round/>
                <a:headEnd/>
                <a:tailEnd/>
              </a:ln>
              <a:gradFill rotWithShape="1">
                <a:gsLst>
                  <a:gs pos="0">
                    <a:schemeClr val="tx2"/>
                  </a:gs>
                  <a:gs pos="100000">
                    <a:schemeClr val="accent1"/>
                  </a:gs>
                </a:gsLst>
                <a:lin ang="0" scaled="1"/>
              </a:gradFill>
              <a:effectLst>
                <a:outerShdw dist="89803" dir="2700000" algn="ctr" rotWithShape="0">
                  <a:srgbClr val="000000">
                    <a:alpha val="50000"/>
                  </a:srgbClr>
                </a:outerShdw>
              </a:effectLst>
              <a:latin typeface="Verdana"/>
              <a:cs typeface="Verdana"/>
            </a:endParaRPr>
          </a:p>
        </p:txBody>
      </p:sp>
    </p:spTree>
    <p:extLst>
      <p:ext uri="{BB962C8B-B14F-4D97-AF65-F5344CB8AC3E}">
        <p14:creationId xmlns:p14="http://schemas.microsoft.com/office/powerpoint/2010/main" val="3269391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实验设备与材料</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实验设备</a:t>
            </a:r>
          </a:p>
          <a:p>
            <a:pPr lvl="1"/>
            <a:r>
              <a:rPr lang="zh-CN" altLang="en-US" dirty="0"/>
              <a:t>数字示波器</a:t>
            </a:r>
            <a:r>
              <a:rPr lang="en-US" altLang="zh-CN" dirty="0" smtClean="0"/>
              <a:t>RIGOL-DS162</a:t>
            </a:r>
            <a:r>
              <a:rPr lang="en-US" altLang="zh-CN" dirty="0"/>
              <a:t>	</a:t>
            </a:r>
            <a:r>
              <a:rPr lang="en-US" altLang="zh-CN" dirty="0" smtClean="0"/>
              <a:t>1</a:t>
            </a:r>
            <a:r>
              <a:rPr lang="zh-CN" altLang="en-US" dirty="0"/>
              <a:t>台</a:t>
            </a:r>
          </a:p>
          <a:p>
            <a:pPr lvl="1"/>
            <a:r>
              <a:rPr lang="zh-CN" altLang="en-US" dirty="0"/>
              <a:t>函数发生器</a:t>
            </a:r>
            <a:r>
              <a:rPr lang="en-US" altLang="zh-CN" dirty="0"/>
              <a:t>YB1638		</a:t>
            </a:r>
            <a:r>
              <a:rPr lang="en-US" altLang="zh-CN" dirty="0" smtClean="0"/>
              <a:t>1</a:t>
            </a:r>
            <a:r>
              <a:rPr lang="zh-CN" altLang="en-US" dirty="0"/>
              <a:t>台</a:t>
            </a:r>
          </a:p>
          <a:p>
            <a:pPr lvl="1"/>
            <a:r>
              <a:rPr lang="zh-CN" altLang="en-US" dirty="0"/>
              <a:t>数字万用表			</a:t>
            </a:r>
            <a:r>
              <a:rPr lang="en-US" altLang="zh-CN" dirty="0" smtClean="0"/>
              <a:t>1</a:t>
            </a:r>
            <a:r>
              <a:rPr lang="zh-CN" altLang="en-US" dirty="0"/>
              <a:t>只</a:t>
            </a:r>
          </a:p>
          <a:p>
            <a:pPr lvl="1"/>
            <a:r>
              <a:rPr lang="zh-CN" altLang="en-US" dirty="0" smtClean="0"/>
              <a:t>电路</a:t>
            </a:r>
            <a:r>
              <a:rPr lang="zh-CN" altLang="en-US" dirty="0"/>
              <a:t>设计实验箱	</a:t>
            </a:r>
            <a:r>
              <a:rPr lang="en-US" altLang="zh-CN" dirty="0" smtClean="0"/>
              <a:t>	1</a:t>
            </a:r>
            <a:r>
              <a:rPr lang="zh-CN" altLang="en-US" dirty="0"/>
              <a:t>台</a:t>
            </a:r>
          </a:p>
          <a:p>
            <a:r>
              <a:rPr lang="zh-CN" altLang="en-US" dirty="0"/>
              <a:t>实验材料</a:t>
            </a:r>
          </a:p>
          <a:p>
            <a:pPr lvl="1"/>
            <a:r>
              <a:rPr lang="zh-CN" altLang="en-US" dirty="0"/>
              <a:t>两输入与非门</a:t>
            </a:r>
            <a:r>
              <a:rPr lang="en-US" altLang="zh-CN" dirty="0"/>
              <a:t>74LS00	</a:t>
            </a:r>
            <a:r>
              <a:rPr lang="en-US" altLang="zh-CN" dirty="0" smtClean="0"/>
              <a:t>1</a:t>
            </a:r>
            <a:r>
              <a:rPr lang="zh-CN" altLang="en-US" dirty="0"/>
              <a:t>片</a:t>
            </a:r>
          </a:p>
          <a:p>
            <a:pPr lvl="1"/>
            <a:r>
              <a:rPr lang="zh-CN" altLang="en-US" dirty="0"/>
              <a:t>两输入或非门</a:t>
            </a:r>
            <a:r>
              <a:rPr lang="en-US" altLang="zh-CN" dirty="0"/>
              <a:t>CD4001	</a:t>
            </a:r>
            <a:r>
              <a:rPr lang="en-US" altLang="zh-CN" dirty="0" smtClean="0"/>
              <a:t>1</a:t>
            </a:r>
            <a:r>
              <a:rPr lang="zh-CN" altLang="en-US" dirty="0"/>
              <a:t>片</a:t>
            </a:r>
          </a:p>
          <a:p>
            <a:pPr lvl="1"/>
            <a:r>
              <a:rPr lang="zh-CN" altLang="en-US" dirty="0"/>
              <a:t>电阻</a:t>
            </a:r>
          </a:p>
          <a:p>
            <a:pPr lvl="2"/>
            <a:r>
              <a:rPr lang="en-US" altLang="zh-CN" dirty="0" smtClean="0"/>
              <a:t>1KΩ</a:t>
            </a:r>
            <a:r>
              <a:rPr lang="zh-CN" altLang="en-US" dirty="0"/>
              <a:t>电位器		</a:t>
            </a:r>
            <a:r>
              <a:rPr lang="en-US" altLang="zh-CN" dirty="0" smtClean="0"/>
              <a:t>	2</a:t>
            </a:r>
            <a:r>
              <a:rPr lang="zh-CN" altLang="en-US" dirty="0" smtClean="0"/>
              <a:t>只</a:t>
            </a:r>
            <a:endParaRPr lang="zh-CN" altLang="en-US" dirty="0"/>
          </a:p>
          <a:p>
            <a:endParaRPr lang="zh-CN" altLang="en-US" dirty="0"/>
          </a:p>
        </p:txBody>
      </p:sp>
    </p:spTree>
    <p:extLst>
      <p:ext uri="{BB962C8B-B14F-4D97-AF65-F5344CB8AC3E}">
        <p14:creationId xmlns:p14="http://schemas.microsoft.com/office/powerpoint/2010/main" val="1347651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实验任务</a:t>
            </a:r>
            <a:endParaRPr lang="zh-CN" altLang="en-US" dirty="0"/>
          </a:p>
        </p:txBody>
      </p:sp>
      <p:sp>
        <p:nvSpPr>
          <p:cNvPr id="3" name="内容占位符 2"/>
          <p:cNvSpPr>
            <a:spLocks noGrp="1"/>
          </p:cNvSpPr>
          <p:nvPr>
            <p:ph idx="1"/>
          </p:nvPr>
        </p:nvSpPr>
        <p:spPr>
          <a:xfrm>
            <a:off x="457200" y="1600200"/>
            <a:ext cx="8579296" cy="4525963"/>
          </a:xfrm>
        </p:spPr>
        <p:txBody>
          <a:bodyPr>
            <a:normAutofit lnSpcReduction="10000"/>
          </a:bodyPr>
          <a:lstStyle/>
          <a:p>
            <a:r>
              <a:rPr lang="zh-CN" altLang="en-US" sz="2800" dirty="0"/>
              <a:t>验证集成电路</a:t>
            </a:r>
            <a:r>
              <a:rPr lang="en-US" altLang="zh-CN" sz="2800" dirty="0"/>
              <a:t>74LS00“</a:t>
            </a:r>
            <a:r>
              <a:rPr lang="zh-CN" altLang="en-US" sz="2800" dirty="0"/>
              <a:t>与非”门的逻辑</a:t>
            </a:r>
            <a:r>
              <a:rPr lang="zh-CN" altLang="en-US" sz="2800" dirty="0" smtClean="0"/>
              <a:t>功能</a:t>
            </a:r>
            <a:endParaRPr lang="en-US" altLang="zh-CN" sz="2800" dirty="0" smtClean="0"/>
          </a:p>
          <a:p>
            <a:endParaRPr lang="zh-CN" altLang="en-US" sz="2800" dirty="0"/>
          </a:p>
          <a:p>
            <a:r>
              <a:rPr lang="zh-CN" altLang="en-US" sz="2800" dirty="0"/>
              <a:t>验证集成电路</a:t>
            </a:r>
            <a:r>
              <a:rPr lang="en-US" altLang="zh-CN" sz="2800" dirty="0"/>
              <a:t>CD4001“</a:t>
            </a:r>
            <a:r>
              <a:rPr lang="zh-CN" altLang="en-US" sz="2800" dirty="0"/>
              <a:t>或非”门的逻辑功能</a:t>
            </a:r>
          </a:p>
          <a:p>
            <a:endParaRPr lang="en-US" altLang="zh-CN" sz="2800" dirty="0" smtClean="0"/>
          </a:p>
          <a:p>
            <a:r>
              <a:rPr lang="zh-CN" altLang="en-US" sz="2800" dirty="0" smtClean="0"/>
              <a:t>测量</a:t>
            </a:r>
            <a:r>
              <a:rPr lang="zh-CN" altLang="en-US" sz="2800" dirty="0"/>
              <a:t>集成电路</a:t>
            </a:r>
            <a:r>
              <a:rPr lang="en-US" altLang="zh-CN" sz="2800" dirty="0"/>
              <a:t>74LS00</a:t>
            </a:r>
            <a:r>
              <a:rPr lang="zh-CN" altLang="en-US" sz="2800" dirty="0"/>
              <a:t>逻辑门的传输延迟时间</a:t>
            </a:r>
            <a:r>
              <a:rPr lang="en-US" altLang="zh-CN" sz="2800" dirty="0" err="1"/>
              <a:t>t</a:t>
            </a:r>
            <a:r>
              <a:rPr lang="en-US" altLang="zh-CN" sz="2800" baseline="-25000" dirty="0" err="1"/>
              <a:t>pd</a:t>
            </a:r>
            <a:endParaRPr lang="en-US" altLang="zh-CN" sz="2800" baseline="-25000" dirty="0"/>
          </a:p>
          <a:p>
            <a:endParaRPr lang="en-US" altLang="zh-CN" sz="2800" dirty="0" smtClean="0"/>
          </a:p>
          <a:p>
            <a:r>
              <a:rPr lang="zh-CN" altLang="en-US" sz="2800" dirty="0" smtClean="0"/>
              <a:t>测量</a:t>
            </a:r>
            <a:r>
              <a:rPr lang="zh-CN" altLang="en-US" sz="2800" dirty="0"/>
              <a:t>集成电路</a:t>
            </a:r>
            <a:r>
              <a:rPr lang="en-US" altLang="zh-CN" sz="2800" dirty="0"/>
              <a:t>CD4001</a:t>
            </a:r>
            <a:r>
              <a:rPr lang="zh-CN" altLang="en-US" sz="2800" dirty="0"/>
              <a:t>逻辑门的传输延迟时间</a:t>
            </a:r>
            <a:r>
              <a:rPr lang="en-US" altLang="zh-CN" sz="2800" dirty="0" err="1"/>
              <a:t>t</a:t>
            </a:r>
            <a:r>
              <a:rPr lang="en-US" altLang="zh-CN" sz="2800" baseline="-25000" dirty="0" err="1"/>
              <a:t>pd</a:t>
            </a:r>
            <a:endParaRPr lang="en-US" altLang="zh-CN" sz="2800" baseline="-25000" dirty="0"/>
          </a:p>
          <a:p>
            <a:endParaRPr lang="en-US" altLang="zh-CN" sz="2600" dirty="0" smtClean="0"/>
          </a:p>
          <a:p>
            <a:r>
              <a:rPr lang="zh-CN" altLang="en-US" sz="2600" dirty="0" smtClean="0"/>
              <a:t>测量</a:t>
            </a:r>
            <a:r>
              <a:rPr lang="zh-CN" altLang="en-US" sz="2600" dirty="0"/>
              <a:t>集成电路</a:t>
            </a:r>
            <a:r>
              <a:rPr lang="en-US" altLang="zh-CN" sz="2600" dirty="0"/>
              <a:t>74LS00</a:t>
            </a:r>
            <a:r>
              <a:rPr lang="zh-CN" altLang="en-US" sz="2600" dirty="0"/>
              <a:t>传输特性与开关门电平</a:t>
            </a:r>
            <a:r>
              <a:rPr lang="en-US" altLang="zh-CN" sz="2600" dirty="0"/>
              <a:t>V</a:t>
            </a:r>
            <a:r>
              <a:rPr lang="en-US" altLang="zh-CN" sz="2600" baseline="-25000" dirty="0"/>
              <a:t>ON</a:t>
            </a:r>
            <a:r>
              <a:rPr lang="zh-CN" altLang="en-US" sz="2600" dirty="0"/>
              <a:t>和</a:t>
            </a:r>
            <a:r>
              <a:rPr lang="en-US" altLang="zh-CN" sz="2600" dirty="0"/>
              <a:t>V</a:t>
            </a:r>
            <a:r>
              <a:rPr lang="en-US" altLang="zh-CN" sz="2600" baseline="-25000" dirty="0"/>
              <a:t>OFF</a:t>
            </a:r>
          </a:p>
          <a:p>
            <a:endParaRPr lang="zh-CN" altLang="en-US" sz="2800" dirty="0"/>
          </a:p>
        </p:txBody>
      </p:sp>
    </p:spTree>
    <p:extLst>
      <p:ext uri="{BB962C8B-B14F-4D97-AF65-F5344CB8AC3E}">
        <p14:creationId xmlns:p14="http://schemas.microsoft.com/office/powerpoint/2010/main" val="2861185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实验原理</a:t>
            </a:r>
            <a:endParaRPr lang="zh-CN" altLang="en-US" dirty="0"/>
          </a:p>
        </p:txBody>
      </p:sp>
      <p:sp>
        <p:nvSpPr>
          <p:cNvPr id="3" name="内容占位符 2"/>
          <p:cNvSpPr>
            <a:spLocks noGrp="1"/>
          </p:cNvSpPr>
          <p:nvPr>
            <p:ph idx="1"/>
          </p:nvPr>
        </p:nvSpPr>
        <p:spPr/>
        <p:txBody>
          <a:bodyPr/>
          <a:lstStyle/>
          <a:p>
            <a:r>
              <a:rPr lang="zh-CN" altLang="en-US" dirty="0">
                <a:effectLst>
                  <a:outerShdw blurRad="50800" dist="38100" dir="2700000" algn="tl" rotWithShape="0">
                    <a:prstClr val="black">
                      <a:alpha val="40000"/>
                    </a:prstClr>
                  </a:outerShdw>
                </a:effectLst>
                <a:latin typeface="Times New Roman" pitchFamily="18" charset="0"/>
                <a:ea typeface="新宋体" pitchFamily="49" charset="-122"/>
              </a:rPr>
              <a:t>数字集成电路的基本</a:t>
            </a:r>
            <a:r>
              <a:rPr lang="zh-CN" altLang="en-US" dirty="0" smtClean="0">
                <a:effectLst>
                  <a:outerShdw blurRad="50800" dist="38100" dir="2700000" algn="tl" rotWithShape="0">
                    <a:prstClr val="black">
                      <a:alpha val="40000"/>
                    </a:prstClr>
                  </a:outerShdw>
                </a:effectLst>
                <a:latin typeface="Times New Roman" pitchFamily="18" charset="0"/>
                <a:ea typeface="新宋体" pitchFamily="49" charset="-122"/>
              </a:rPr>
              <a:t>参数</a:t>
            </a:r>
            <a:endParaRPr lang="zh-CN" altLang="en-US" dirty="0"/>
          </a:p>
        </p:txBody>
      </p:sp>
      <p:sp>
        <p:nvSpPr>
          <p:cNvPr id="5" name="内容占位符 2"/>
          <p:cNvSpPr txBox="1">
            <a:spLocks/>
          </p:cNvSpPr>
          <p:nvPr/>
        </p:nvSpPr>
        <p:spPr>
          <a:xfrm>
            <a:off x="662880" y="2276872"/>
            <a:ext cx="8229600" cy="3675080"/>
          </a:xfrm>
          <a:prstGeom prst="rect">
            <a:avLst/>
          </a:prstGeom>
        </p:spPr>
        <p:txBody>
          <a:bodyPr numCol="2"/>
          <a:lstStyle/>
          <a:p>
            <a:pPr marL="514350" indent="-514350" fontAlgn="auto">
              <a:lnSpc>
                <a:spcPct val="150000"/>
              </a:lnSpc>
              <a:spcBef>
                <a:spcPct val="20000"/>
              </a:spcBef>
              <a:spcAft>
                <a:spcPts val="0"/>
              </a:spcAft>
              <a:buFont typeface="+mj-lt"/>
              <a:buAutoNum type="arabicPeriod"/>
              <a:defRPr/>
            </a:pPr>
            <a:r>
              <a:rPr lang="zh-CN" altLang="en-US" sz="2800" b="1" dirty="0">
                <a:effectLst>
                  <a:outerShdw blurRad="38100" dist="38100" dir="2700000" algn="tl">
                    <a:srgbClr val="000000">
                      <a:alpha val="43137"/>
                    </a:srgbClr>
                  </a:outerShdw>
                </a:effectLst>
                <a:latin typeface="Times New Roman" pitchFamily="18" charset="0"/>
                <a:ea typeface="新宋体" pitchFamily="49" charset="-122"/>
              </a:rPr>
              <a:t>扇出系数 </a:t>
            </a:r>
            <a:r>
              <a:rPr lang="en-US" altLang="zh-CN" sz="2800" b="1" i="1" dirty="0">
                <a:effectLst>
                  <a:outerShdw blurRad="38100" dist="38100" dir="2700000" algn="tl">
                    <a:srgbClr val="000000">
                      <a:alpha val="43137"/>
                    </a:srgbClr>
                  </a:outerShdw>
                </a:effectLst>
                <a:latin typeface="Times New Roman" pitchFamily="18" charset="0"/>
                <a:ea typeface="新宋体" pitchFamily="49" charset="-122"/>
              </a:rPr>
              <a:t>N</a:t>
            </a:r>
            <a:r>
              <a:rPr lang="en-US" altLang="zh-CN" sz="2800" b="1" i="1" baseline="-25000" dirty="0">
                <a:effectLst>
                  <a:outerShdw blurRad="38100" dist="38100" dir="2700000" algn="tl">
                    <a:srgbClr val="000000">
                      <a:alpha val="43137"/>
                    </a:srgbClr>
                  </a:outerShdw>
                </a:effectLst>
                <a:latin typeface="Times New Roman" pitchFamily="18" charset="0"/>
                <a:ea typeface="新宋体" pitchFamily="49" charset="-122"/>
              </a:rPr>
              <a:t>o</a:t>
            </a:r>
          </a:p>
          <a:p>
            <a:pPr marL="514350" indent="-514350" fontAlgn="auto">
              <a:lnSpc>
                <a:spcPct val="150000"/>
              </a:lnSpc>
              <a:spcBef>
                <a:spcPct val="20000"/>
              </a:spcBef>
              <a:spcAft>
                <a:spcPts val="0"/>
              </a:spcAft>
              <a:buFont typeface="+mj-lt"/>
              <a:buAutoNum type="arabicPeriod"/>
              <a:defRPr/>
            </a:pPr>
            <a:r>
              <a:rPr lang="zh-CN" altLang="en-US" sz="2800" b="1" dirty="0">
                <a:effectLst>
                  <a:outerShdw blurRad="38100" dist="38100" dir="2700000" algn="tl">
                    <a:srgbClr val="000000">
                      <a:alpha val="43137"/>
                    </a:srgbClr>
                  </a:outerShdw>
                </a:effectLst>
                <a:latin typeface="Times New Roman" pitchFamily="18" charset="0"/>
                <a:ea typeface="新宋体" pitchFamily="49" charset="-122"/>
              </a:rPr>
              <a:t>输出高电平 </a:t>
            </a:r>
            <a:r>
              <a:rPr lang="en-US" altLang="zh-CN" sz="2800" b="1" i="1" dirty="0" err="1">
                <a:effectLst>
                  <a:outerShdw blurRad="38100" dist="38100" dir="2700000" algn="tl">
                    <a:srgbClr val="000000">
                      <a:alpha val="43137"/>
                    </a:srgbClr>
                  </a:outerShdw>
                </a:effectLst>
                <a:latin typeface="Times New Roman" pitchFamily="18" charset="0"/>
                <a:ea typeface="新宋体" pitchFamily="49" charset="-122"/>
              </a:rPr>
              <a:t>V</a:t>
            </a:r>
            <a:r>
              <a:rPr lang="en-US" altLang="zh-CN" sz="2800" b="1" i="1" baseline="-25000" dirty="0" err="1">
                <a:effectLst>
                  <a:outerShdw blurRad="38100" dist="38100" dir="2700000" algn="tl">
                    <a:srgbClr val="000000">
                      <a:alpha val="43137"/>
                    </a:srgbClr>
                  </a:outerShdw>
                </a:effectLst>
                <a:latin typeface="Times New Roman" pitchFamily="18" charset="0"/>
                <a:ea typeface="新宋体" pitchFamily="49" charset="-122"/>
              </a:rPr>
              <a:t>oH</a:t>
            </a:r>
            <a:endParaRPr lang="en-US" altLang="zh-CN" sz="2800" b="1" i="1" baseline="-25000" dirty="0">
              <a:effectLst>
                <a:outerShdw blurRad="38100" dist="38100" dir="2700000" algn="tl">
                  <a:srgbClr val="000000">
                    <a:alpha val="43137"/>
                  </a:srgbClr>
                </a:outerShdw>
              </a:effectLst>
              <a:latin typeface="Times New Roman" pitchFamily="18" charset="0"/>
              <a:ea typeface="新宋体" pitchFamily="49" charset="-122"/>
            </a:endParaRPr>
          </a:p>
          <a:p>
            <a:pPr marL="514350" indent="-514350" fontAlgn="auto">
              <a:lnSpc>
                <a:spcPct val="150000"/>
              </a:lnSpc>
              <a:spcBef>
                <a:spcPct val="20000"/>
              </a:spcBef>
              <a:spcAft>
                <a:spcPts val="0"/>
              </a:spcAft>
              <a:buFont typeface="+mj-lt"/>
              <a:buAutoNum type="arabicPeriod"/>
              <a:defRPr/>
            </a:pPr>
            <a:r>
              <a:rPr lang="zh-CN" altLang="en-US" sz="2800" b="1" dirty="0">
                <a:effectLst>
                  <a:outerShdw blurRad="38100" dist="38100" dir="2700000" algn="tl">
                    <a:srgbClr val="000000">
                      <a:alpha val="43137"/>
                    </a:srgbClr>
                  </a:outerShdw>
                </a:effectLst>
                <a:latin typeface="Times New Roman" pitchFamily="18" charset="0"/>
                <a:ea typeface="新宋体" pitchFamily="49" charset="-122"/>
              </a:rPr>
              <a:t>输出低电平 </a:t>
            </a:r>
            <a:r>
              <a:rPr lang="en-US" altLang="zh-CN" sz="2800" b="1" i="1" dirty="0" err="1">
                <a:effectLst>
                  <a:outerShdw blurRad="38100" dist="38100" dir="2700000" algn="tl">
                    <a:srgbClr val="000000">
                      <a:alpha val="43137"/>
                    </a:srgbClr>
                  </a:outerShdw>
                </a:effectLst>
                <a:latin typeface="Times New Roman" pitchFamily="18" charset="0"/>
                <a:ea typeface="新宋体" pitchFamily="49" charset="-122"/>
              </a:rPr>
              <a:t>V</a:t>
            </a:r>
            <a:r>
              <a:rPr lang="en-US" altLang="zh-CN" sz="2800" b="1" i="1" baseline="-25000" dirty="0" err="1">
                <a:effectLst>
                  <a:outerShdw blurRad="38100" dist="38100" dir="2700000" algn="tl">
                    <a:srgbClr val="000000">
                      <a:alpha val="43137"/>
                    </a:srgbClr>
                  </a:outerShdw>
                </a:effectLst>
                <a:latin typeface="Times New Roman" pitchFamily="18" charset="0"/>
                <a:ea typeface="新宋体" pitchFamily="49" charset="-122"/>
              </a:rPr>
              <a:t>oL</a:t>
            </a:r>
            <a:endParaRPr lang="en-US" altLang="zh-CN" sz="2800" b="1" i="1" baseline="-25000" dirty="0">
              <a:effectLst>
                <a:outerShdw blurRad="38100" dist="38100" dir="2700000" algn="tl">
                  <a:srgbClr val="000000">
                    <a:alpha val="43137"/>
                  </a:srgbClr>
                </a:outerShdw>
              </a:effectLst>
              <a:latin typeface="Times New Roman" pitchFamily="18" charset="0"/>
              <a:ea typeface="新宋体" pitchFamily="49" charset="-122"/>
            </a:endParaRPr>
          </a:p>
          <a:p>
            <a:pPr marL="514350" indent="-514350" fontAlgn="auto">
              <a:lnSpc>
                <a:spcPct val="150000"/>
              </a:lnSpc>
              <a:spcBef>
                <a:spcPct val="20000"/>
              </a:spcBef>
              <a:spcAft>
                <a:spcPts val="0"/>
              </a:spcAft>
              <a:buFont typeface="+mj-lt"/>
              <a:buAutoNum type="arabicPeriod"/>
              <a:defRPr/>
            </a:pPr>
            <a:r>
              <a:rPr lang="zh-CN" altLang="en-US" sz="2800" b="1" dirty="0">
                <a:effectLst>
                  <a:outerShdw blurRad="38100" dist="38100" dir="2700000" algn="tl">
                    <a:srgbClr val="000000">
                      <a:alpha val="43137"/>
                    </a:srgbClr>
                  </a:outerShdw>
                </a:effectLst>
                <a:latin typeface="Times New Roman" pitchFamily="18" charset="0"/>
                <a:ea typeface="新宋体" pitchFamily="49" charset="-122"/>
              </a:rPr>
              <a:t>电压传输特性</a:t>
            </a:r>
            <a:endParaRPr lang="en-US" altLang="zh-CN" sz="2800" b="1" dirty="0">
              <a:effectLst>
                <a:outerShdw blurRad="38100" dist="38100" dir="2700000" algn="tl">
                  <a:srgbClr val="000000">
                    <a:alpha val="43137"/>
                  </a:srgbClr>
                </a:outerShdw>
              </a:effectLst>
              <a:latin typeface="Times New Roman" pitchFamily="18" charset="0"/>
              <a:ea typeface="新宋体" pitchFamily="49" charset="-122"/>
            </a:endParaRPr>
          </a:p>
          <a:p>
            <a:pPr marL="514350" indent="-514350" fontAlgn="auto">
              <a:lnSpc>
                <a:spcPct val="150000"/>
              </a:lnSpc>
              <a:spcBef>
                <a:spcPct val="20000"/>
              </a:spcBef>
              <a:spcAft>
                <a:spcPts val="0"/>
              </a:spcAft>
              <a:buFont typeface="+mj-lt"/>
              <a:buAutoNum type="arabicPeriod"/>
              <a:defRPr/>
            </a:pPr>
            <a:r>
              <a:rPr lang="zh-CN" altLang="en-US" sz="2800" b="1" dirty="0">
                <a:effectLst>
                  <a:outerShdw blurRad="38100" dist="38100" dir="2700000" algn="tl">
                    <a:srgbClr val="000000">
                      <a:alpha val="43137"/>
                    </a:srgbClr>
                  </a:outerShdw>
                </a:effectLst>
                <a:latin typeface="Times New Roman" pitchFamily="18" charset="0"/>
                <a:ea typeface="新宋体" pitchFamily="49" charset="-122"/>
              </a:rPr>
              <a:t>关门电平 </a:t>
            </a:r>
            <a:r>
              <a:rPr lang="en-US" altLang="zh-CN" sz="2800" b="1" i="1" dirty="0">
                <a:effectLst>
                  <a:outerShdw blurRad="38100" dist="38100" dir="2700000" algn="tl">
                    <a:srgbClr val="000000">
                      <a:alpha val="43137"/>
                    </a:srgbClr>
                  </a:outerShdw>
                </a:effectLst>
                <a:latin typeface="Times New Roman" pitchFamily="18" charset="0"/>
                <a:ea typeface="新宋体" pitchFamily="49" charset="-122"/>
              </a:rPr>
              <a:t>V</a:t>
            </a:r>
            <a:r>
              <a:rPr lang="en-US" altLang="zh-CN" sz="2800" b="1" baseline="-25000" dirty="0">
                <a:effectLst>
                  <a:outerShdw blurRad="38100" dist="38100" dir="2700000" algn="tl">
                    <a:srgbClr val="000000">
                      <a:alpha val="43137"/>
                    </a:srgbClr>
                  </a:outerShdw>
                </a:effectLst>
                <a:latin typeface="Times New Roman" pitchFamily="18" charset="0"/>
                <a:ea typeface="新宋体" pitchFamily="49" charset="-122"/>
              </a:rPr>
              <a:t>OFF</a:t>
            </a:r>
            <a:endParaRPr lang="zh-CN" altLang="en-US" sz="2800" b="1" baseline="-25000" dirty="0">
              <a:effectLst>
                <a:outerShdw blurRad="38100" dist="38100" dir="2700000" algn="tl">
                  <a:srgbClr val="000000">
                    <a:alpha val="43137"/>
                  </a:srgbClr>
                </a:outerShdw>
              </a:effectLst>
              <a:latin typeface="Times New Roman" pitchFamily="18" charset="0"/>
              <a:ea typeface="新宋体" pitchFamily="49" charset="-122"/>
            </a:endParaRPr>
          </a:p>
          <a:p>
            <a:pPr marL="514350" indent="-514350" fontAlgn="auto">
              <a:lnSpc>
                <a:spcPct val="150000"/>
              </a:lnSpc>
              <a:spcBef>
                <a:spcPct val="20000"/>
              </a:spcBef>
              <a:spcAft>
                <a:spcPts val="0"/>
              </a:spcAft>
              <a:buFont typeface="+mj-lt"/>
              <a:buAutoNum type="arabicPeriod"/>
              <a:defRPr/>
            </a:pPr>
            <a:r>
              <a:rPr lang="zh-CN" altLang="en-US" sz="2800" b="1" dirty="0">
                <a:effectLst>
                  <a:outerShdw blurRad="38100" dist="38100" dir="2700000" algn="tl">
                    <a:srgbClr val="000000">
                      <a:alpha val="43137"/>
                    </a:srgbClr>
                  </a:outerShdw>
                </a:effectLst>
                <a:latin typeface="Times New Roman" pitchFamily="18" charset="0"/>
                <a:ea typeface="新宋体" pitchFamily="49" charset="-122"/>
              </a:rPr>
              <a:t>开门电平 </a:t>
            </a:r>
            <a:r>
              <a:rPr lang="en-US" altLang="zh-CN" sz="2800" b="1" i="1" dirty="0">
                <a:effectLst>
                  <a:outerShdw blurRad="38100" dist="38100" dir="2700000" algn="tl">
                    <a:srgbClr val="000000">
                      <a:alpha val="43137"/>
                    </a:srgbClr>
                  </a:outerShdw>
                </a:effectLst>
                <a:latin typeface="Times New Roman" pitchFamily="18" charset="0"/>
                <a:ea typeface="新宋体" pitchFamily="49" charset="-122"/>
              </a:rPr>
              <a:t>V</a:t>
            </a:r>
            <a:r>
              <a:rPr lang="en-US" altLang="zh-CN" sz="2800" b="1" baseline="-25000" dirty="0">
                <a:effectLst>
                  <a:outerShdw blurRad="38100" dist="38100" dir="2700000" algn="tl">
                    <a:srgbClr val="000000">
                      <a:alpha val="43137"/>
                    </a:srgbClr>
                  </a:outerShdw>
                </a:effectLst>
                <a:latin typeface="Times New Roman" pitchFamily="18" charset="0"/>
                <a:ea typeface="新宋体" pitchFamily="49" charset="-122"/>
              </a:rPr>
              <a:t>ON</a:t>
            </a:r>
            <a:endParaRPr lang="en-US" altLang="zh-CN" sz="2800" b="1" dirty="0">
              <a:effectLst>
                <a:outerShdw blurRad="38100" dist="38100" dir="2700000" algn="tl">
                  <a:srgbClr val="000000">
                    <a:alpha val="43137"/>
                  </a:srgbClr>
                </a:outerShdw>
              </a:effectLst>
              <a:latin typeface="Times New Roman" pitchFamily="18" charset="0"/>
              <a:ea typeface="新宋体" pitchFamily="49" charset="-122"/>
            </a:endParaRPr>
          </a:p>
          <a:p>
            <a:pPr marL="514350" indent="-514350" fontAlgn="auto">
              <a:lnSpc>
                <a:spcPct val="150000"/>
              </a:lnSpc>
              <a:spcBef>
                <a:spcPct val="20000"/>
              </a:spcBef>
              <a:spcAft>
                <a:spcPts val="0"/>
              </a:spcAft>
              <a:buFont typeface="+mj-lt"/>
              <a:buAutoNum type="arabicPeriod"/>
              <a:defRPr/>
            </a:pPr>
            <a:r>
              <a:rPr lang="zh-CN" altLang="en-US" sz="2800" b="1" dirty="0">
                <a:effectLst>
                  <a:outerShdw blurRad="38100" dist="38100" dir="2700000" algn="tl">
                    <a:srgbClr val="000000">
                      <a:alpha val="43137"/>
                    </a:srgbClr>
                  </a:outerShdw>
                </a:effectLst>
                <a:latin typeface="Times New Roman" pitchFamily="18" charset="0"/>
                <a:ea typeface="新宋体" pitchFamily="49" charset="-122"/>
              </a:rPr>
              <a:t>噪音容限</a:t>
            </a:r>
            <a:endParaRPr lang="en-US" altLang="zh-CN" sz="2800" b="1" dirty="0">
              <a:effectLst>
                <a:outerShdw blurRad="38100" dist="38100" dir="2700000" algn="tl">
                  <a:srgbClr val="000000">
                    <a:alpha val="43137"/>
                  </a:srgbClr>
                </a:outerShdw>
              </a:effectLst>
              <a:latin typeface="Times New Roman" pitchFamily="18" charset="0"/>
              <a:ea typeface="新宋体" pitchFamily="49" charset="-122"/>
            </a:endParaRPr>
          </a:p>
          <a:p>
            <a:pPr marL="514350" indent="-514350" fontAlgn="auto">
              <a:lnSpc>
                <a:spcPct val="150000"/>
              </a:lnSpc>
              <a:spcBef>
                <a:spcPct val="20000"/>
              </a:spcBef>
              <a:spcAft>
                <a:spcPts val="0"/>
              </a:spcAft>
              <a:buFont typeface="+mj-lt"/>
              <a:buAutoNum type="arabicPeriod"/>
              <a:defRPr/>
            </a:pPr>
            <a:r>
              <a:rPr lang="zh-CN" altLang="en-US" sz="2800" b="1" dirty="0">
                <a:effectLst>
                  <a:outerShdw blurRad="38100" dist="38100" dir="2700000" algn="tl">
                    <a:srgbClr val="000000">
                      <a:alpha val="43137"/>
                    </a:srgbClr>
                  </a:outerShdw>
                </a:effectLst>
                <a:latin typeface="Times New Roman" pitchFamily="18" charset="0"/>
                <a:ea typeface="新宋体" pitchFamily="49" charset="-122"/>
              </a:rPr>
              <a:t>平均传输延迟时间 </a:t>
            </a:r>
            <a:r>
              <a:rPr lang="en-US" altLang="zh-CN" sz="2800" b="1" i="1" dirty="0" err="1">
                <a:effectLst>
                  <a:outerShdw blurRad="38100" dist="38100" dir="2700000" algn="tl">
                    <a:srgbClr val="000000">
                      <a:alpha val="43137"/>
                    </a:srgbClr>
                  </a:outerShdw>
                </a:effectLst>
                <a:latin typeface="Times New Roman" pitchFamily="18" charset="0"/>
                <a:ea typeface="新宋体" pitchFamily="49" charset="-122"/>
              </a:rPr>
              <a:t>t</a:t>
            </a:r>
            <a:r>
              <a:rPr lang="en-US" altLang="zh-CN" sz="2800" b="1" i="1" baseline="-25000" dirty="0" err="1">
                <a:effectLst>
                  <a:outerShdw blurRad="38100" dist="38100" dir="2700000" algn="tl">
                    <a:srgbClr val="000000">
                      <a:alpha val="43137"/>
                    </a:srgbClr>
                  </a:outerShdw>
                </a:effectLst>
                <a:latin typeface="Times New Roman" pitchFamily="18" charset="0"/>
                <a:ea typeface="新宋体" pitchFamily="49" charset="-122"/>
              </a:rPr>
              <a:t>pd</a:t>
            </a:r>
            <a:endParaRPr lang="en-US" altLang="zh-CN" sz="2800" b="1" i="1" baseline="-25000" dirty="0">
              <a:effectLst>
                <a:outerShdw blurRad="38100" dist="38100" dir="2700000" algn="tl">
                  <a:srgbClr val="000000">
                    <a:alpha val="43137"/>
                  </a:srgbClr>
                </a:outerShdw>
              </a:effectLst>
              <a:latin typeface="Times New Roman" pitchFamily="18" charset="0"/>
              <a:ea typeface="新宋体" pitchFamily="49" charset="-122"/>
            </a:endParaRPr>
          </a:p>
          <a:p>
            <a:pPr marL="514350" indent="-514350" fontAlgn="auto">
              <a:lnSpc>
                <a:spcPct val="150000"/>
              </a:lnSpc>
              <a:spcBef>
                <a:spcPct val="20000"/>
              </a:spcBef>
              <a:spcAft>
                <a:spcPts val="0"/>
              </a:spcAft>
              <a:buFont typeface="+mj-lt"/>
              <a:buAutoNum type="arabicPeriod"/>
              <a:defRPr/>
            </a:pPr>
            <a:r>
              <a:rPr lang="zh-CN" altLang="en-US" sz="2800" b="1" dirty="0">
                <a:effectLst>
                  <a:outerShdw blurRad="38100" dist="38100" dir="2700000" algn="tl">
                    <a:srgbClr val="000000">
                      <a:alpha val="43137"/>
                    </a:srgbClr>
                  </a:outerShdw>
                </a:effectLst>
                <a:latin typeface="Times New Roman" pitchFamily="18" charset="0"/>
                <a:ea typeface="新宋体" pitchFamily="49" charset="-122"/>
              </a:rPr>
              <a:t>低电平输入电流 </a:t>
            </a:r>
            <a:r>
              <a:rPr lang="en-US" altLang="zh-CN" sz="2800" b="1" i="1" dirty="0" err="1">
                <a:effectLst>
                  <a:outerShdw blurRad="38100" dist="38100" dir="2700000" algn="tl">
                    <a:srgbClr val="000000">
                      <a:alpha val="43137"/>
                    </a:srgbClr>
                  </a:outerShdw>
                </a:effectLst>
                <a:latin typeface="Times New Roman" pitchFamily="18" charset="0"/>
                <a:ea typeface="新宋体" pitchFamily="49" charset="-122"/>
              </a:rPr>
              <a:t>I</a:t>
            </a:r>
            <a:r>
              <a:rPr lang="en-US" altLang="zh-CN" sz="2800" b="1" i="1" baseline="-25000" dirty="0" err="1">
                <a:effectLst>
                  <a:outerShdw blurRad="38100" dist="38100" dir="2700000" algn="tl">
                    <a:srgbClr val="000000">
                      <a:alpha val="43137"/>
                    </a:srgbClr>
                  </a:outerShdw>
                </a:effectLst>
                <a:latin typeface="Times New Roman" pitchFamily="18" charset="0"/>
                <a:ea typeface="新宋体" pitchFamily="49" charset="-122"/>
              </a:rPr>
              <a:t>iL</a:t>
            </a:r>
            <a:endParaRPr lang="en-US" altLang="zh-CN" sz="2800" b="1" i="1" baseline="-25000" dirty="0">
              <a:effectLst>
                <a:outerShdw blurRad="38100" dist="38100" dir="2700000" algn="tl">
                  <a:srgbClr val="000000">
                    <a:alpha val="43137"/>
                  </a:srgbClr>
                </a:outerShdw>
              </a:effectLst>
              <a:latin typeface="Times New Roman" pitchFamily="18" charset="0"/>
              <a:ea typeface="新宋体" pitchFamily="49" charset="-122"/>
            </a:endParaRPr>
          </a:p>
          <a:p>
            <a:pPr marL="514350" indent="-514350" fontAlgn="auto">
              <a:lnSpc>
                <a:spcPct val="150000"/>
              </a:lnSpc>
              <a:spcBef>
                <a:spcPct val="20000"/>
              </a:spcBef>
              <a:spcAft>
                <a:spcPts val="0"/>
              </a:spcAft>
              <a:buFont typeface="+mj-lt"/>
              <a:buAutoNum type="arabicPeriod"/>
              <a:defRPr/>
            </a:pPr>
            <a:r>
              <a:rPr lang="zh-CN" altLang="en-US" sz="2800" b="1" dirty="0">
                <a:effectLst>
                  <a:outerShdw blurRad="38100" dist="38100" dir="2700000" algn="tl">
                    <a:srgbClr val="000000">
                      <a:alpha val="43137"/>
                    </a:srgbClr>
                  </a:outerShdw>
                </a:effectLst>
                <a:latin typeface="Times New Roman" pitchFamily="18" charset="0"/>
                <a:ea typeface="新宋体" pitchFamily="49" charset="-122"/>
              </a:rPr>
              <a:t>高电平输入电流 </a:t>
            </a:r>
            <a:r>
              <a:rPr lang="en-US" altLang="zh-CN" sz="2800" b="1" i="1" dirty="0" err="1">
                <a:effectLst>
                  <a:outerShdw blurRad="38100" dist="38100" dir="2700000" algn="tl">
                    <a:srgbClr val="000000">
                      <a:alpha val="43137"/>
                    </a:srgbClr>
                  </a:outerShdw>
                </a:effectLst>
                <a:latin typeface="Times New Roman" pitchFamily="18" charset="0"/>
                <a:ea typeface="新宋体" pitchFamily="49" charset="-122"/>
              </a:rPr>
              <a:t>I</a:t>
            </a:r>
            <a:r>
              <a:rPr lang="en-US" altLang="zh-CN" sz="2800" b="1" i="1" baseline="-25000" dirty="0" err="1">
                <a:effectLst>
                  <a:outerShdw blurRad="38100" dist="38100" dir="2700000" algn="tl">
                    <a:srgbClr val="000000">
                      <a:alpha val="43137"/>
                    </a:srgbClr>
                  </a:outerShdw>
                </a:effectLst>
                <a:latin typeface="Times New Roman" pitchFamily="18" charset="0"/>
                <a:ea typeface="新宋体" pitchFamily="49" charset="-122"/>
              </a:rPr>
              <a:t>iH</a:t>
            </a:r>
            <a:endParaRPr lang="en-US" altLang="zh-CN" sz="2800" b="1" i="1" baseline="-25000" dirty="0">
              <a:effectLst>
                <a:outerShdw blurRad="38100" dist="38100" dir="2700000" algn="tl">
                  <a:srgbClr val="000000">
                    <a:alpha val="43137"/>
                  </a:srgbClr>
                </a:outerShdw>
              </a:effectLst>
              <a:latin typeface="Times New Roman" pitchFamily="18" charset="0"/>
              <a:ea typeface="新宋体" pitchFamily="49" charset="-122"/>
            </a:endParaRPr>
          </a:p>
          <a:p>
            <a:pPr marL="514350" indent="-514350" fontAlgn="auto">
              <a:lnSpc>
                <a:spcPct val="150000"/>
              </a:lnSpc>
              <a:spcBef>
                <a:spcPct val="20000"/>
              </a:spcBef>
              <a:spcAft>
                <a:spcPts val="0"/>
              </a:spcAft>
              <a:buFont typeface="+mj-lt"/>
              <a:buAutoNum type="arabicPeriod"/>
              <a:defRPr/>
            </a:pPr>
            <a:r>
              <a:rPr lang="zh-CN" altLang="en-US" sz="2800" b="1" dirty="0">
                <a:effectLst>
                  <a:outerShdw blurRad="38100" dist="38100" dir="2700000" algn="tl">
                    <a:srgbClr val="000000">
                      <a:alpha val="43137"/>
                    </a:srgbClr>
                  </a:outerShdw>
                </a:effectLst>
                <a:latin typeface="Times New Roman" pitchFamily="18" charset="0"/>
                <a:ea typeface="新宋体" pitchFamily="49" charset="-122"/>
              </a:rPr>
              <a:t>空载导通功耗 </a:t>
            </a:r>
            <a:r>
              <a:rPr lang="en-US" altLang="zh-CN" sz="2800" b="1" i="1" dirty="0">
                <a:effectLst>
                  <a:outerShdw blurRad="38100" dist="38100" dir="2700000" algn="tl">
                    <a:srgbClr val="000000">
                      <a:alpha val="43137"/>
                    </a:srgbClr>
                  </a:outerShdw>
                </a:effectLst>
                <a:latin typeface="Times New Roman" pitchFamily="18" charset="0"/>
                <a:ea typeface="新宋体" pitchFamily="49" charset="-122"/>
              </a:rPr>
              <a:t>P</a:t>
            </a:r>
            <a:r>
              <a:rPr lang="en-US" altLang="zh-CN" sz="2800" b="1" baseline="-25000" dirty="0">
                <a:effectLst>
                  <a:outerShdw blurRad="38100" dist="38100" dir="2700000" algn="tl">
                    <a:srgbClr val="000000">
                      <a:alpha val="43137"/>
                    </a:srgbClr>
                  </a:outerShdw>
                </a:effectLst>
                <a:latin typeface="Times New Roman" pitchFamily="18" charset="0"/>
                <a:ea typeface="新宋体" pitchFamily="49" charset="-122"/>
              </a:rPr>
              <a:t>ON</a:t>
            </a:r>
          </a:p>
          <a:p>
            <a:pPr marL="514350" indent="-514350" fontAlgn="auto">
              <a:lnSpc>
                <a:spcPct val="150000"/>
              </a:lnSpc>
              <a:spcBef>
                <a:spcPct val="20000"/>
              </a:spcBef>
              <a:spcAft>
                <a:spcPts val="0"/>
              </a:spcAft>
              <a:buFont typeface="+mj-lt"/>
              <a:buAutoNum type="arabicPeriod"/>
              <a:defRPr/>
            </a:pPr>
            <a:r>
              <a:rPr lang="zh-CN" altLang="en-US" sz="2800" b="1" dirty="0">
                <a:effectLst>
                  <a:outerShdw blurRad="38100" dist="38100" dir="2700000" algn="tl">
                    <a:srgbClr val="000000">
                      <a:alpha val="43137"/>
                    </a:srgbClr>
                  </a:outerShdw>
                </a:effectLst>
                <a:latin typeface="Times New Roman" pitchFamily="18" charset="0"/>
                <a:ea typeface="新宋体" pitchFamily="49" charset="-122"/>
              </a:rPr>
              <a:t>空载截止功耗 </a:t>
            </a:r>
            <a:r>
              <a:rPr lang="en-US" altLang="zh-CN" sz="2800" b="1" i="1" dirty="0">
                <a:effectLst>
                  <a:outerShdw blurRad="38100" dist="38100" dir="2700000" algn="tl">
                    <a:srgbClr val="000000">
                      <a:alpha val="43137"/>
                    </a:srgbClr>
                  </a:outerShdw>
                </a:effectLst>
                <a:latin typeface="Times New Roman" pitchFamily="18" charset="0"/>
                <a:ea typeface="新宋体" pitchFamily="49" charset="-122"/>
              </a:rPr>
              <a:t>P</a:t>
            </a:r>
            <a:r>
              <a:rPr lang="en-US" altLang="zh-CN" sz="2800" b="1" baseline="-25000" dirty="0">
                <a:effectLst>
                  <a:outerShdw blurRad="38100" dist="38100" dir="2700000" algn="tl">
                    <a:srgbClr val="000000">
                      <a:alpha val="43137"/>
                    </a:srgbClr>
                  </a:outerShdw>
                </a:effectLst>
                <a:latin typeface="Times New Roman" pitchFamily="18" charset="0"/>
                <a:ea typeface="新宋体" pitchFamily="49" charset="-122"/>
              </a:rPr>
              <a:t>OFF</a:t>
            </a:r>
          </a:p>
        </p:txBody>
      </p:sp>
    </p:spTree>
    <p:extLst>
      <p:ext uri="{BB962C8B-B14F-4D97-AF65-F5344CB8AC3E}">
        <p14:creationId xmlns:p14="http://schemas.microsoft.com/office/powerpoint/2010/main" val="970008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低电平输入电流 </a:t>
            </a:r>
            <a:r>
              <a:rPr lang="en-US" altLang="zh-CN" i="1" dirty="0" err="1"/>
              <a:t>I</a:t>
            </a:r>
            <a:r>
              <a:rPr lang="en-US" altLang="zh-CN" i="1" baseline="-25000" dirty="0" err="1"/>
              <a:t>iL</a:t>
            </a:r>
            <a:endParaRPr lang="zh-CN" altLang="en-US" dirty="0"/>
          </a:p>
        </p:txBody>
      </p:sp>
      <p:sp>
        <p:nvSpPr>
          <p:cNvPr id="3" name="内容占位符 2"/>
          <p:cNvSpPr>
            <a:spLocks noGrp="1"/>
          </p:cNvSpPr>
          <p:nvPr>
            <p:ph idx="1"/>
          </p:nvPr>
        </p:nvSpPr>
        <p:spPr>
          <a:xfrm>
            <a:off x="457200" y="1340768"/>
            <a:ext cx="8229600" cy="4525963"/>
          </a:xfrm>
        </p:spPr>
        <p:txBody>
          <a:bodyPr>
            <a:normAutofit/>
          </a:bodyPr>
          <a:lstStyle/>
          <a:p>
            <a:pPr>
              <a:defRPr/>
            </a:pPr>
            <a:r>
              <a:rPr lang="zh-CN" altLang="en-US" sz="2800" dirty="0">
                <a:solidFill>
                  <a:srgbClr val="FF0000"/>
                </a:solidFill>
                <a:latin typeface="楷体_GB2312" pitchFamily="49" charset="-122"/>
                <a:ea typeface="楷体_GB2312" pitchFamily="49" charset="-122"/>
              </a:rPr>
              <a:t>低电平输入电流</a:t>
            </a:r>
            <a:r>
              <a:rPr lang="en-US" altLang="zh-CN" sz="2800" i="1" dirty="0" err="1"/>
              <a:t>I</a:t>
            </a:r>
            <a:r>
              <a:rPr lang="en-US" altLang="zh-CN" sz="2800" i="1" baseline="-25000" dirty="0" err="1"/>
              <a:t>iL</a:t>
            </a:r>
            <a:r>
              <a:rPr lang="zh-CN" altLang="en-US" sz="2800" dirty="0"/>
              <a:t>指输入端接地时流过此输入端的电流，也称为</a:t>
            </a:r>
            <a:r>
              <a:rPr lang="zh-CN" altLang="en-US" sz="2800" dirty="0">
                <a:solidFill>
                  <a:srgbClr val="FF0000"/>
                </a:solidFill>
                <a:latin typeface="楷体_GB2312" pitchFamily="49" charset="-122"/>
                <a:ea typeface="楷体_GB2312" pitchFamily="49" charset="-122"/>
              </a:rPr>
              <a:t>输入短路电流</a:t>
            </a:r>
            <a:r>
              <a:rPr lang="zh-CN" altLang="en-US" sz="2800" dirty="0"/>
              <a:t>，可衡量低电平输入电阻特性</a:t>
            </a:r>
            <a:endParaRPr lang="en-US" altLang="zh-CN" sz="2800" dirty="0"/>
          </a:p>
          <a:p>
            <a:pPr>
              <a:defRPr/>
            </a:pPr>
            <a:r>
              <a:rPr lang="zh-CN" altLang="en-US" sz="2800" dirty="0"/>
              <a:t>在</a:t>
            </a:r>
            <a:r>
              <a:rPr lang="en-US" altLang="zh-CN" sz="2800" dirty="0"/>
              <a:t>74LS00</a:t>
            </a:r>
            <a:r>
              <a:rPr lang="zh-CN" altLang="en-US" sz="2800" dirty="0"/>
              <a:t>中是指一个输入端接地，另一个输入端悬空时输入端流出的电流</a:t>
            </a:r>
          </a:p>
          <a:p>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438167502"/>
              </p:ext>
            </p:extLst>
          </p:nvPr>
        </p:nvGraphicFramePr>
        <p:xfrm>
          <a:off x="1835696" y="3712418"/>
          <a:ext cx="5441950" cy="3028950"/>
        </p:xfrm>
        <a:graphic>
          <a:graphicData uri="http://schemas.openxmlformats.org/presentationml/2006/ole">
            <mc:AlternateContent xmlns:mc="http://schemas.openxmlformats.org/markup-compatibility/2006">
              <mc:Choice xmlns:v="urn:schemas-microsoft-com:vml" Requires="v">
                <p:oleObj spid="_x0000_s19462" name="Visio" r:id="rId3" imgW="3115818" imgH="1735455" progId="Visio.Drawing.11">
                  <p:embed/>
                </p:oleObj>
              </mc:Choice>
              <mc:Fallback>
                <p:oleObj name="Visio" r:id="rId3" imgW="3115818" imgH="173545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712418"/>
                        <a:ext cx="544195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094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高电平输入电流 </a:t>
            </a:r>
            <a:r>
              <a:rPr lang="en-US" altLang="zh-CN" i="1" dirty="0" err="1"/>
              <a:t>I</a:t>
            </a:r>
            <a:r>
              <a:rPr lang="en-US" altLang="zh-CN" i="1" baseline="-25000" dirty="0" err="1"/>
              <a:t>iH</a:t>
            </a:r>
            <a:endParaRPr lang="zh-CN" altLang="en-US" dirty="0"/>
          </a:p>
        </p:txBody>
      </p:sp>
      <p:sp>
        <p:nvSpPr>
          <p:cNvPr id="3" name="内容占位符 2"/>
          <p:cNvSpPr>
            <a:spLocks noGrp="1"/>
          </p:cNvSpPr>
          <p:nvPr>
            <p:ph idx="1"/>
          </p:nvPr>
        </p:nvSpPr>
        <p:spPr>
          <a:xfrm>
            <a:off x="457200" y="1268760"/>
            <a:ext cx="8229600" cy="4525963"/>
          </a:xfrm>
        </p:spPr>
        <p:txBody>
          <a:bodyPr>
            <a:normAutofit/>
          </a:bodyPr>
          <a:lstStyle/>
          <a:p>
            <a:pPr>
              <a:defRPr/>
            </a:pPr>
            <a:r>
              <a:rPr lang="zh-CN" altLang="en-US" sz="2800" dirty="0">
                <a:solidFill>
                  <a:srgbClr val="FF0000"/>
                </a:solidFill>
                <a:latin typeface="楷体_GB2312" pitchFamily="49" charset="-122"/>
                <a:ea typeface="楷体_GB2312" pitchFamily="49" charset="-122"/>
              </a:rPr>
              <a:t>高电平输入电流 </a:t>
            </a:r>
            <a:r>
              <a:rPr lang="en-US" altLang="zh-CN" sz="2800" i="1" dirty="0" err="1"/>
              <a:t>I</a:t>
            </a:r>
            <a:r>
              <a:rPr lang="en-US" altLang="zh-CN" sz="2800" i="1" baseline="-25000" dirty="0" err="1"/>
              <a:t>iH</a:t>
            </a:r>
            <a:r>
              <a:rPr lang="zh-CN" altLang="en-US" sz="2800" dirty="0"/>
              <a:t>指输入端接高电平时流过此输入端的电流，可衡量高电平输入电阻特性</a:t>
            </a:r>
            <a:endParaRPr lang="en-US" altLang="zh-CN" sz="2800" dirty="0"/>
          </a:p>
          <a:p>
            <a:pPr>
              <a:defRPr/>
            </a:pPr>
            <a:r>
              <a:rPr lang="zh-CN" altLang="en-US" sz="2800" dirty="0"/>
              <a:t>在</a:t>
            </a:r>
            <a:r>
              <a:rPr lang="en-US" altLang="zh-CN" sz="2800" dirty="0"/>
              <a:t>74LS00</a:t>
            </a:r>
            <a:r>
              <a:rPr lang="zh-CN" altLang="en-US" sz="2800" dirty="0"/>
              <a:t>中是指一个输入端高电平，另一个输入端悬空时流入输入端的电流</a:t>
            </a:r>
          </a:p>
          <a:p>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927728486"/>
              </p:ext>
            </p:extLst>
          </p:nvPr>
        </p:nvGraphicFramePr>
        <p:xfrm>
          <a:off x="1619672" y="3573016"/>
          <a:ext cx="5386388" cy="2998788"/>
        </p:xfrm>
        <a:graphic>
          <a:graphicData uri="http://schemas.openxmlformats.org/presentationml/2006/ole">
            <mc:AlternateContent xmlns:mc="http://schemas.openxmlformats.org/markup-compatibility/2006">
              <mc:Choice xmlns:v="urn:schemas-microsoft-com:vml" Requires="v">
                <p:oleObj spid="_x0000_s20486" name="Visio" r:id="rId3" imgW="3115818" imgH="1735455" progId="Visio.Drawing.11">
                  <p:embed/>
                </p:oleObj>
              </mc:Choice>
              <mc:Fallback>
                <p:oleObj name="Visio" r:id="rId3" imgW="3115818" imgH="173545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573016"/>
                        <a:ext cx="5386388" cy="299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663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扇出系数（负载能力）</a:t>
            </a:r>
            <a:r>
              <a:rPr lang="en-US" altLang="zh-CN" i="1" dirty="0"/>
              <a:t>N</a:t>
            </a:r>
            <a:r>
              <a:rPr lang="en-US" altLang="zh-CN" i="1" baseline="-25000" dirty="0"/>
              <a:t>o</a:t>
            </a:r>
            <a:endParaRPr lang="zh-CN" altLang="en-US" dirty="0"/>
          </a:p>
        </p:txBody>
      </p:sp>
      <p:sp>
        <p:nvSpPr>
          <p:cNvPr id="4" name="内容占位符 4"/>
          <p:cNvSpPr>
            <a:spLocks noGrp="1"/>
          </p:cNvSpPr>
          <p:nvPr>
            <p:ph idx="1"/>
          </p:nvPr>
        </p:nvSpPr>
        <p:spPr>
          <a:xfrm>
            <a:off x="457200" y="1340768"/>
            <a:ext cx="8229600" cy="2000250"/>
          </a:xfrm>
        </p:spPr>
        <p:txBody>
          <a:bodyPr>
            <a:normAutofit fontScale="85000" lnSpcReduction="10000"/>
          </a:bodyPr>
          <a:lstStyle/>
          <a:p>
            <a:pPr eaLnBrk="1" fontAlgn="auto" hangingPunct="1">
              <a:spcAft>
                <a:spcPts val="0"/>
              </a:spcAft>
              <a:defRPr/>
            </a:pPr>
            <a:r>
              <a:rPr lang="zh-CN" altLang="en-US" dirty="0" smtClean="0">
                <a:solidFill>
                  <a:srgbClr val="FF0000"/>
                </a:solidFill>
                <a:effectLst/>
                <a:latin typeface="楷体_GB2312" pitchFamily="49" charset="-122"/>
                <a:ea typeface="楷体_GB2312" pitchFamily="49" charset="-122"/>
              </a:rPr>
              <a:t>扇出系数</a:t>
            </a:r>
            <a:r>
              <a:rPr lang="zh-CN" altLang="en-US" dirty="0" smtClean="0"/>
              <a:t>是数字逻辑器件用来衡量其输出负载能力的一个参数，表征器件的</a:t>
            </a:r>
            <a:r>
              <a:rPr lang="zh-CN" altLang="en-US" dirty="0" smtClean="0">
                <a:latin typeface="楷体_GB2312" pitchFamily="49" charset="-122"/>
                <a:ea typeface="楷体_GB2312" pitchFamily="49" charset="-122"/>
              </a:rPr>
              <a:t>额定输出能力</a:t>
            </a:r>
            <a:r>
              <a:rPr lang="zh-CN" altLang="en-US" dirty="0" smtClean="0"/>
              <a:t>。逻辑器件是二值量化器件，其输出负载能力可折算成驱动多少个同类型逻辑门的数目。在额定输出电压范围内，器件能带动的同型号门的数目称为</a:t>
            </a:r>
            <a:r>
              <a:rPr lang="zh-CN" altLang="en-US" sz="3100" dirty="0" smtClean="0">
                <a:solidFill>
                  <a:srgbClr val="FF0000"/>
                </a:solidFill>
                <a:effectLst/>
                <a:latin typeface="楷体_GB2312" pitchFamily="49" charset="-122"/>
                <a:ea typeface="楷体_GB2312" pitchFamily="49" charset="-122"/>
              </a:rPr>
              <a:t>扇出系数</a:t>
            </a:r>
            <a:r>
              <a:rPr lang="zh-CN" altLang="en-US" dirty="0" smtClean="0"/>
              <a:t>。</a:t>
            </a:r>
            <a:endParaRPr lang="zh-CN" altLang="en-US" dirty="0"/>
          </a:p>
        </p:txBody>
      </p:sp>
      <p:graphicFrame>
        <p:nvGraphicFramePr>
          <p:cNvPr id="5" name="电路图"/>
          <p:cNvGraphicFramePr>
            <a:graphicFrameLocks noChangeAspect="1"/>
          </p:cNvGraphicFramePr>
          <p:nvPr>
            <p:extLst>
              <p:ext uri="{D42A27DB-BD31-4B8C-83A1-F6EECF244321}">
                <p14:modId xmlns:p14="http://schemas.microsoft.com/office/powerpoint/2010/main" val="2322926921"/>
              </p:ext>
            </p:extLst>
          </p:nvPr>
        </p:nvGraphicFramePr>
        <p:xfrm>
          <a:off x="4343846" y="3339107"/>
          <a:ext cx="4692650" cy="2970213"/>
        </p:xfrm>
        <a:graphic>
          <a:graphicData uri="http://schemas.openxmlformats.org/presentationml/2006/ole">
            <mc:AlternateContent xmlns:mc="http://schemas.openxmlformats.org/markup-compatibility/2006">
              <mc:Choice xmlns:v="urn:schemas-microsoft-com:vml" Requires="v">
                <p:oleObj spid="_x0000_s5156" name="Visio" r:id="rId3" imgW="2819193" imgH="1784262" progId="">
                  <p:embed/>
                </p:oleObj>
              </mc:Choice>
              <mc:Fallback>
                <p:oleObj name="Visio" r:id="rId3" imgW="2819193" imgH="178426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846" y="3339107"/>
                        <a:ext cx="4692650" cy="297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内容占位符 4"/>
          <p:cNvSpPr txBox="1">
            <a:spLocks/>
          </p:cNvSpPr>
          <p:nvPr/>
        </p:nvSpPr>
        <p:spPr>
          <a:xfrm>
            <a:off x="457200" y="3310086"/>
            <a:ext cx="3900488" cy="3143250"/>
          </a:xfrm>
          <a:prstGeom prst="rect">
            <a:avLst/>
          </a:prstGeom>
        </p:spPr>
        <p:txBody>
          <a:bodyPr/>
          <a:lstStyle/>
          <a:p>
            <a:pPr marL="342900" indent="-342900" fontAlgn="auto">
              <a:lnSpc>
                <a:spcPct val="150000"/>
              </a:lnSpc>
              <a:spcBef>
                <a:spcPct val="20000"/>
              </a:spcBef>
              <a:spcAft>
                <a:spcPts val="0"/>
              </a:spcAft>
              <a:buFont typeface="Arial" pitchFamily="34" charset="0"/>
              <a:buChar char="•"/>
              <a:defRPr/>
            </a:pPr>
            <a:r>
              <a:rPr lang="en-US" altLang="zh-CN" sz="2200" b="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74LS00</a:t>
            </a:r>
            <a:r>
              <a:rPr lang="zh-CN" altLang="en-US" sz="2200" b="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与非门输入电路</a:t>
            </a:r>
          </a:p>
          <a:p>
            <a:pPr marL="717550" lvl="1" indent="-260350" fontAlgn="auto">
              <a:lnSpc>
                <a:spcPct val="150000"/>
              </a:lnSpc>
              <a:spcBef>
                <a:spcPct val="20000"/>
              </a:spcBef>
              <a:spcAft>
                <a:spcPts val="0"/>
              </a:spcAft>
              <a:buFont typeface="Arial" pitchFamily="34" charset="0"/>
              <a:buChar char="•"/>
              <a:defRPr/>
            </a:pPr>
            <a:r>
              <a:rPr lang="zh-CN" altLang="en-US" sz="2200" b="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输入</a:t>
            </a:r>
            <a:r>
              <a:rPr lang="en-US" altLang="zh-CN" sz="2200" b="1" i="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A</a:t>
            </a:r>
            <a:r>
              <a:rPr lang="zh-CN" altLang="en-US" sz="2200" b="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和</a:t>
            </a:r>
            <a:r>
              <a:rPr lang="en-US" altLang="zh-CN" sz="2200" b="1" i="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B</a:t>
            </a:r>
            <a:r>
              <a:rPr lang="zh-CN" altLang="en-US" sz="2200" b="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为高电平时，</a:t>
            </a:r>
            <a:r>
              <a:rPr lang="en-US" altLang="zh-CN" sz="2200" b="1" i="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T</a:t>
            </a:r>
            <a:r>
              <a:rPr lang="en-US" altLang="zh-CN" sz="2200" b="1" baseline="-25000"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1</a:t>
            </a:r>
            <a:r>
              <a:rPr lang="zh-CN" altLang="en-US" sz="2200" b="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截止，驱动电流很小</a:t>
            </a:r>
          </a:p>
          <a:p>
            <a:pPr marL="717550" lvl="1" indent="-260350" fontAlgn="auto">
              <a:lnSpc>
                <a:spcPct val="150000"/>
              </a:lnSpc>
              <a:spcBef>
                <a:spcPct val="20000"/>
              </a:spcBef>
              <a:spcAft>
                <a:spcPts val="0"/>
              </a:spcAft>
              <a:buFont typeface="Arial" pitchFamily="34" charset="0"/>
              <a:buChar char="•"/>
              <a:defRPr/>
            </a:pPr>
            <a:r>
              <a:rPr lang="zh-CN" altLang="en-US" sz="2200" b="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输入</a:t>
            </a:r>
            <a:r>
              <a:rPr lang="en-US" altLang="zh-CN" sz="2200" b="1" i="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A</a:t>
            </a:r>
            <a:r>
              <a:rPr lang="zh-CN" altLang="en-US" sz="2200" b="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或</a:t>
            </a:r>
            <a:r>
              <a:rPr lang="en-US" altLang="zh-CN" sz="2200" b="1" i="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B</a:t>
            </a:r>
            <a:r>
              <a:rPr lang="zh-CN" altLang="en-US" sz="2200" b="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为低电平时，</a:t>
            </a:r>
            <a:r>
              <a:rPr lang="en-US" altLang="zh-CN" sz="2200" b="1" i="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T</a:t>
            </a:r>
            <a:r>
              <a:rPr lang="en-US" altLang="zh-CN" sz="2200" b="1" baseline="-25000"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1</a:t>
            </a:r>
            <a:r>
              <a:rPr lang="zh-CN" altLang="en-US" sz="2200" b="1" dirty="0">
                <a:solidFill>
                  <a:srgbClr val="336699"/>
                </a:solidFill>
                <a:effectLst>
                  <a:outerShdw blurRad="38100" dist="38100" dir="2700000" algn="tl">
                    <a:srgbClr val="000000">
                      <a:alpha val="43137"/>
                    </a:srgbClr>
                  </a:outerShdw>
                </a:effectLst>
                <a:latin typeface="Times New Roman" pitchFamily="18" charset="0"/>
                <a:ea typeface="新宋体" pitchFamily="49" charset="-122"/>
              </a:rPr>
              <a:t>导通，驱动电流较大</a:t>
            </a:r>
          </a:p>
        </p:txBody>
      </p:sp>
    </p:spTree>
    <p:extLst>
      <p:ext uri="{BB962C8B-B14F-4D97-AF65-F5344CB8AC3E}">
        <p14:creationId xmlns:p14="http://schemas.microsoft.com/office/powerpoint/2010/main" val="47216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实验室PPT模版2013 beta1">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1744</TotalTime>
  <Words>2093</Words>
  <Application>Microsoft Office PowerPoint</Application>
  <PresentationFormat>全屏显示(4:3)</PresentationFormat>
  <Paragraphs>301</Paragraphs>
  <Slides>32</Slides>
  <Notes>0</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1</vt:i4>
      </vt:variant>
      <vt:variant>
        <vt:lpstr>幻灯片标题</vt:lpstr>
      </vt:variant>
      <vt:variant>
        <vt:i4>32</vt:i4>
      </vt:variant>
    </vt:vector>
  </HeadingPairs>
  <TitlesOfParts>
    <vt:vector size="48" baseType="lpstr">
      <vt:lpstr>黑体</vt:lpstr>
      <vt:lpstr>华文细黑</vt:lpstr>
      <vt:lpstr>楷体_GB2312</vt:lpstr>
      <vt:lpstr>宋体</vt:lpstr>
      <vt:lpstr>微软雅黑</vt:lpstr>
      <vt:lpstr>新宋体</vt:lpstr>
      <vt:lpstr>Arial</vt:lpstr>
      <vt:lpstr>Calibri</vt:lpstr>
      <vt:lpstr>Helvetica</vt:lpstr>
      <vt:lpstr>Times New Roman</vt:lpstr>
      <vt:lpstr>Verdana</vt:lpstr>
      <vt:lpstr>Wingdings</vt:lpstr>
      <vt:lpstr>自定义设计方案</vt:lpstr>
      <vt:lpstr>实验室PPT模版2013 beta1</vt:lpstr>
      <vt:lpstr>1_自定义设计方案</vt:lpstr>
      <vt:lpstr>Visio</vt:lpstr>
      <vt:lpstr>数字逻辑设计实验</vt:lpstr>
      <vt:lpstr>提  纲</vt:lpstr>
      <vt:lpstr>实验目的</vt:lpstr>
      <vt:lpstr>实验设备与材料</vt:lpstr>
      <vt:lpstr>实验任务</vt:lpstr>
      <vt:lpstr>实验原理</vt:lpstr>
      <vt:lpstr>低电平输入电流 IiL</vt:lpstr>
      <vt:lpstr>高电平输入电流 IiH</vt:lpstr>
      <vt:lpstr>扇出系数（负载能力）No</vt:lpstr>
      <vt:lpstr>74LS00与非门扇出系数测量</vt:lpstr>
      <vt:lpstr>常用逻辑电平标准</vt:lpstr>
      <vt:lpstr>输出高电平VoH</vt:lpstr>
      <vt:lpstr>输出低电平VoL</vt:lpstr>
      <vt:lpstr>电压传输特性</vt:lpstr>
      <vt:lpstr>关门电平VOFF</vt:lpstr>
      <vt:lpstr>开门电平VON</vt:lpstr>
      <vt:lpstr>噪音容限（Noise Margin）</vt:lpstr>
      <vt:lpstr>平均传输延迟时间tpd</vt:lpstr>
      <vt:lpstr>平均传输延迟时间tpd</vt:lpstr>
      <vt:lpstr>空载导通功耗 PON</vt:lpstr>
      <vt:lpstr>空载截止功耗POFF</vt:lpstr>
      <vt:lpstr>实验内容与测试步骤</vt:lpstr>
      <vt:lpstr>验证74LS00“与非”门逻辑功能</vt:lpstr>
      <vt:lpstr>验证CD4001 “或非”门逻辑功能</vt:lpstr>
      <vt:lpstr>测量74LS00逻辑门的传输延迟时间tpd</vt:lpstr>
      <vt:lpstr>测量CD4001逻辑门的传输延迟时间tpd</vt:lpstr>
      <vt:lpstr>测量74LS00传输特性与开关门电平VON和VOFF</vt:lpstr>
      <vt:lpstr>测量74LS00传输特性与开关门电平VON和VOFF</vt:lpstr>
      <vt:lpstr>实验箱面板说明-生产高低电平</vt:lpstr>
      <vt:lpstr>实验箱面板说明</vt:lpstr>
      <vt:lpstr>实验箱面板说明</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xu3stones</dc:creator>
  <cp:lastModifiedBy>357039897@qq.com</cp:lastModifiedBy>
  <cp:revision>284</cp:revision>
  <dcterms:created xsi:type="dcterms:W3CDTF">2011-08-03T07:44:17Z</dcterms:created>
  <dcterms:modified xsi:type="dcterms:W3CDTF">2018-10-10T08:19:21Z</dcterms:modified>
</cp:coreProperties>
</file>