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1"/>
  </p:notesMasterIdLst>
  <p:handoutMasterIdLst>
    <p:handoutMasterId r:id="rId42"/>
  </p:handoutMasterIdLst>
  <p:sldIdLst>
    <p:sldId id="256" r:id="rId2"/>
    <p:sldId id="257" r:id="rId3"/>
    <p:sldId id="262" r:id="rId4"/>
    <p:sldId id="258" r:id="rId5"/>
    <p:sldId id="320" r:id="rId6"/>
    <p:sldId id="259" r:id="rId7"/>
    <p:sldId id="260" r:id="rId8"/>
    <p:sldId id="321" r:id="rId9"/>
    <p:sldId id="261" r:id="rId10"/>
    <p:sldId id="263" r:id="rId11"/>
    <p:sldId id="264" r:id="rId12"/>
    <p:sldId id="322" r:id="rId13"/>
    <p:sldId id="265" r:id="rId14"/>
    <p:sldId id="266" r:id="rId15"/>
    <p:sldId id="323" r:id="rId16"/>
    <p:sldId id="267" r:id="rId17"/>
    <p:sldId id="325" r:id="rId18"/>
    <p:sldId id="324" r:id="rId19"/>
    <p:sldId id="350" r:id="rId20"/>
    <p:sldId id="268" r:id="rId21"/>
    <p:sldId id="269" r:id="rId22"/>
    <p:sldId id="270" r:id="rId23"/>
    <p:sldId id="351" r:id="rId24"/>
    <p:sldId id="282" r:id="rId25"/>
    <p:sldId id="283" r:id="rId26"/>
    <p:sldId id="352" r:id="rId27"/>
    <p:sldId id="353" r:id="rId28"/>
    <p:sldId id="354" r:id="rId29"/>
    <p:sldId id="290" r:id="rId30"/>
    <p:sldId id="291" r:id="rId31"/>
    <p:sldId id="295" r:id="rId32"/>
    <p:sldId id="297" r:id="rId33"/>
    <p:sldId id="296" r:id="rId34"/>
    <p:sldId id="355" r:id="rId35"/>
    <p:sldId id="356" r:id="rId36"/>
    <p:sldId id="357" r:id="rId37"/>
    <p:sldId id="358" r:id="rId38"/>
    <p:sldId id="359" r:id="rId39"/>
    <p:sldId id="360" r:id="rId4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92" autoAdjust="0"/>
  </p:normalViewPr>
  <p:slideViewPr>
    <p:cSldViewPr snapToGrid="0">
      <p:cViewPr varScale="1">
        <p:scale>
          <a:sx n="93" d="100"/>
          <a:sy n="93" d="100"/>
        </p:scale>
        <p:origin x="-96" y="-5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7" d="100"/>
          <a:sy n="87" d="100"/>
        </p:scale>
        <p:origin x="-1908"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zh-CN" altLang="en-US"/>
          </a:p>
        </p:txBody>
      </p:sp>
      <p:sp>
        <p:nvSpPr>
          <p:cNvPr id="267267"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267268"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zh-CN"/>
          </a:p>
        </p:txBody>
      </p:sp>
      <p:sp>
        <p:nvSpPr>
          <p:cNvPr id="267269"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AE491110-BC41-42DF-B79F-94C2C396F197}" type="slidenum">
              <a:rPr lang="zh-CN" altLang="en-US"/>
              <a:pPr/>
              <a:t>‹#›</a:t>
            </a:fld>
            <a:endParaRPr lang="en-US" altLang="zh-CN"/>
          </a:p>
        </p:txBody>
      </p:sp>
    </p:spTree>
    <p:extLst>
      <p:ext uri="{BB962C8B-B14F-4D97-AF65-F5344CB8AC3E}">
        <p14:creationId xmlns:p14="http://schemas.microsoft.com/office/powerpoint/2010/main" val="3586094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t" anchorCtr="0" compatLnSpc="1">
            <a:prstTxWarp prst="textNoShape">
              <a:avLst/>
            </a:prstTxWarp>
          </a:bodyPr>
          <a:lstStyle>
            <a:lvl1pPr defTabSz="966788">
              <a:defRPr sz="1300"/>
            </a:lvl1pPr>
          </a:lstStyle>
          <a:p>
            <a:endParaRPr lang="zh-CN" altLang="en-US"/>
          </a:p>
        </p:txBody>
      </p:sp>
      <p:sp>
        <p:nvSpPr>
          <p:cNvPr id="2406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2406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06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06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defTabSz="966788">
              <a:defRPr sz="1300"/>
            </a:lvl1pPr>
          </a:lstStyle>
          <a:p>
            <a:endParaRPr lang="en-US" altLang="zh-CN"/>
          </a:p>
        </p:txBody>
      </p:sp>
      <p:sp>
        <p:nvSpPr>
          <p:cNvPr id="2406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algn="r" defTabSz="966788">
              <a:defRPr sz="1300"/>
            </a:lvl1pPr>
          </a:lstStyle>
          <a:p>
            <a:fld id="{E4E2EFAA-987B-4AF2-BD5C-9A07ADB40AC7}" type="slidenum">
              <a:rPr lang="zh-CN" altLang="en-US"/>
              <a:pPr/>
              <a:t>‹#›</a:t>
            </a:fld>
            <a:endParaRPr lang="en-US" altLang="zh-CN"/>
          </a:p>
        </p:txBody>
      </p:sp>
    </p:spTree>
    <p:extLst>
      <p:ext uri="{BB962C8B-B14F-4D97-AF65-F5344CB8AC3E}">
        <p14:creationId xmlns:p14="http://schemas.microsoft.com/office/powerpoint/2010/main" val="6917826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61DCE1D7-40F2-4359-8E8F-E0BE1972E4D0}" type="slidenum">
              <a:rPr lang="en-US" altLang="zh-CN" sz="1400"/>
              <a:pPr/>
              <a:t>23</a:t>
            </a:fld>
            <a:endParaRPr lang="en-US" altLang="zh-CN" sz="14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1DB9767-8C04-42B7-BA69-569C43072862}" type="slidenum">
              <a:rPr lang="en-US" altLang="zh-CN" sz="1400"/>
              <a:pPr/>
              <a:t>26</a:t>
            </a:fld>
            <a:endParaRPr lang="en-US" altLang="zh-CN" sz="14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B6593CD6-A633-471D-AA45-265328EC4ABC}" type="slidenum">
              <a:rPr lang="en-US" altLang="zh-CN" sz="1400"/>
              <a:pPr/>
              <a:t>27</a:t>
            </a:fld>
            <a:endParaRPr lang="en-US" altLang="zh-CN" sz="14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280F926-CE26-4A31-B573-0AFF03806780}" type="slidenum">
              <a:rPr lang="en-US" altLang="zh-CN" sz="1400"/>
              <a:pPr/>
              <a:t>28</a:t>
            </a:fld>
            <a:endParaRPr lang="en-US" altLang="zh-CN" sz="14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CC6E33E-731B-45E1-9035-446430AB02D6}" type="slidenum">
              <a:rPr lang="en-US" altLang="zh-CN" sz="1400"/>
              <a:pPr/>
              <a:t>34</a:t>
            </a:fld>
            <a:endParaRPr lang="en-US" altLang="zh-CN" sz="14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238594"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38595"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smtClean="0"/>
              <a:t>Click to edit Master title style</a:t>
            </a:r>
          </a:p>
        </p:txBody>
      </p:sp>
      <p:sp>
        <p:nvSpPr>
          <p:cNvPr id="238596"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smtClean="0"/>
              <a:t>Click to edit Master subtitle style</a:t>
            </a:r>
          </a:p>
        </p:txBody>
      </p:sp>
      <p:sp>
        <p:nvSpPr>
          <p:cNvPr id="238597"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238598" name="Rectangle 6"/>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charset="-122"/>
              </a:defRPr>
            </a:lvl1pPr>
          </a:lstStyle>
          <a:p>
            <a:endParaRPr lang="en-US" altLang="zh-CN"/>
          </a:p>
        </p:txBody>
      </p:sp>
      <p:sp>
        <p:nvSpPr>
          <p:cNvPr id="238599" name="Rectangle 7"/>
          <p:cNvSpPr>
            <a:spLocks noGrp="1" noChangeArrowheads="1"/>
          </p:cNvSpPr>
          <p:nvPr>
            <p:ph type="sldNum" sz="quarter" idx="4"/>
          </p:nvPr>
        </p:nvSpPr>
        <p:spPr/>
        <p:txBody>
          <a:bodyPr/>
          <a:lstStyle>
            <a:lvl1pPr>
              <a:defRPr>
                <a:solidFill>
                  <a:srgbClr val="578963"/>
                </a:solidFill>
              </a:defRPr>
            </a:lvl1pPr>
          </a:lstStyle>
          <a:p>
            <a:fld id="{6B9E5E7F-F5E1-4DB2-8D2B-0FEFC45AA692}" type="slidenum">
              <a:rPr lang="zh-CN" altLang="en-US"/>
              <a:pPr/>
              <a:t>‹#›</a:t>
            </a:fld>
            <a:endParaRPr lang="en-US" altLang="zh-CN"/>
          </a:p>
        </p:txBody>
      </p:sp>
      <p:graphicFrame>
        <p:nvGraphicFramePr>
          <p:cNvPr id="238600"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8620" name="Clip" r:id="rId3" imgW="0" imgH="0" progId="MS_ClipArt_Gallery.2">
                  <p:embed/>
                </p:oleObj>
              </mc:Choice>
              <mc:Fallback>
                <p:oleObj name="Clip" r:id="rId3" imgW="0" imgH="0" progId="MS_ClipArt_Gallery.2">
                  <p:embed/>
                  <p:pic>
                    <p:nvPicPr>
                      <p:cNvPr id="0" name="Rectangle 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049D40A-BDB0-46F7-BC8B-774FDD990248}" type="slidenum">
              <a:rPr lang="zh-CN" altLang="en-US"/>
              <a:pPr/>
              <a:t>‹#›</a:t>
            </a:fld>
            <a:endParaRPr lang="en-US" altLang="zh-CN"/>
          </a:p>
        </p:txBody>
      </p:sp>
    </p:spTree>
    <p:extLst>
      <p:ext uri="{BB962C8B-B14F-4D97-AF65-F5344CB8AC3E}">
        <p14:creationId xmlns:p14="http://schemas.microsoft.com/office/powerpoint/2010/main" val="256588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8938" y="0"/>
            <a:ext cx="2055812" cy="5991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500" y="0"/>
            <a:ext cx="6015038" cy="5991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B8D531F-8B5A-4E24-BB88-70BB2EF7977B}" type="slidenum">
              <a:rPr lang="zh-CN" altLang="en-US"/>
              <a:pPr/>
              <a:t>‹#›</a:t>
            </a:fld>
            <a:endParaRPr lang="en-US" altLang="zh-CN"/>
          </a:p>
        </p:txBody>
      </p:sp>
    </p:spTree>
    <p:extLst>
      <p:ext uri="{BB962C8B-B14F-4D97-AF65-F5344CB8AC3E}">
        <p14:creationId xmlns:p14="http://schemas.microsoft.com/office/powerpoint/2010/main" val="224398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7550"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fld id="{6799742F-84C1-43BE-B056-E14AD44C8C77}" type="slidenum">
              <a:rPr lang="zh-CN" altLang="en-US"/>
              <a:pPr/>
              <a:t>‹#›</a:t>
            </a:fld>
            <a:endParaRPr lang="en-US" altLang="zh-CN"/>
          </a:p>
        </p:txBody>
      </p:sp>
    </p:spTree>
    <p:extLst>
      <p:ext uri="{BB962C8B-B14F-4D97-AF65-F5344CB8AC3E}">
        <p14:creationId xmlns:p14="http://schemas.microsoft.com/office/powerpoint/2010/main" val="914266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7550"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0" y="1114425"/>
            <a:ext cx="38481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0" y="3629025"/>
            <a:ext cx="38481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1905000" cy="457200"/>
          </a:xfrm>
        </p:spPr>
        <p:txBody>
          <a:bodyPr/>
          <a:lstStyle>
            <a:lvl1pPr>
              <a:defRPr/>
            </a:lvl1pPr>
          </a:lstStyle>
          <a:p>
            <a:fld id="{9EC4CC8A-59FA-4004-8418-8C4ADEAEFF1B}" type="slidenum">
              <a:rPr lang="zh-CN" altLang="en-US"/>
              <a:pPr/>
              <a:t>‹#›</a:t>
            </a:fld>
            <a:endParaRPr lang="en-US" altLang="zh-CN"/>
          </a:p>
        </p:txBody>
      </p:sp>
    </p:spTree>
    <p:extLst>
      <p:ext uri="{BB962C8B-B14F-4D97-AF65-F5344CB8AC3E}">
        <p14:creationId xmlns:p14="http://schemas.microsoft.com/office/powerpoint/2010/main" val="114710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33AEED1-046B-4804-BF67-F889B2E74615}" type="slidenum">
              <a:rPr lang="zh-CN" altLang="en-US"/>
              <a:pPr/>
              <a:t>‹#›</a:t>
            </a:fld>
            <a:endParaRPr lang="en-US" altLang="zh-CN"/>
          </a:p>
        </p:txBody>
      </p:sp>
    </p:spTree>
    <p:extLst>
      <p:ext uri="{BB962C8B-B14F-4D97-AF65-F5344CB8AC3E}">
        <p14:creationId xmlns:p14="http://schemas.microsoft.com/office/powerpoint/2010/main" val="305845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4C38D4F-F22A-467F-90EC-C868B28E1EA3}" type="slidenum">
              <a:rPr lang="zh-CN" altLang="en-US"/>
              <a:pPr/>
              <a:t>‹#›</a:t>
            </a:fld>
            <a:endParaRPr lang="en-US" altLang="zh-CN"/>
          </a:p>
        </p:txBody>
      </p:sp>
    </p:spTree>
    <p:extLst>
      <p:ext uri="{BB962C8B-B14F-4D97-AF65-F5344CB8AC3E}">
        <p14:creationId xmlns:p14="http://schemas.microsoft.com/office/powerpoint/2010/main" val="95692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074DC23-5BD3-401C-8EAD-47C41CB0E37B}" type="slidenum">
              <a:rPr lang="zh-CN" altLang="en-US"/>
              <a:pPr/>
              <a:t>‹#›</a:t>
            </a:fld>
            <a:endParaRPr lang="en-US" altLang="zh-CN"/>
          </a:p>
        </p:txBody>
      </p:sp>
    </p:spTree>
    <p:extLst>
      <p:ext uri="{BB962C8B-B14F-4D97-AF65-F5344CB8AC3E}">
        <p14:creationId xmlns:p14="http://schemas.microsoft.com/office/powerpoint/2010/main" val="91134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F21585D6-6451-478B-90C5-61E46D987104}" type="slidenum">
              <a:rPr lang="zh-CN" altLang="en-US"/>
              <a:pPr/>
              <a:t>‹#›</a:t>
            </a:fld>
            <a:endParaRPr lang="en-US" altLang="zh-CN"/>
          </a:p>
        </p:txBody>
      </p:sp>
    </p:spTree>
    <p:extLst>
      <p:ext uri="{BB962C8B-B14F-4D97-AF65-F5344CB8AC3E}">
        <p14:creationId xmlns:p14="http://schemas.microsoft.com/office/powerpoint/2010/main" val="321768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4FC483D0-8514-40A7-8CA9-87C2AFA987A2}" type="slidenum">
              <a:rPr lang="zh-CN" altLang="en-US"/>
              <a:pPr/>
              <a:t>‹#›</a:t>
            </a:fld>
            <a:endParaRPr lang="en-US" altLang="zh-CN"/>
          </a:p>
        </p:txBody>
      </p:sp>
    </p:spTree>
    <p:extLst>
      <p:ext uri="{BB962C8B-B14F-4D97-AF65-F5344CB8AC3E}">
        <p14:creationId xmlns:p14="http://schemas.microsoft.com/office/powerpoint/2010/main" val="2059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5987D989-4CE8-4DE6-90FE-31943678F0E8}" type="slidenum">
              <a:rPr lang="zh-CN" altLang="en-US"/>
              <a:pPr/>
              <a:t>‹#›</a:t>
            </a:fld>
            <a:endParaRPr lang="en-US" altLang="zh-CN"/>
          </a:p>
        </p:txBody>
      </p:sp>
    </p:spTree>
    <p:extLst>
      <p:ext uri="{BB962C8B-B14F-4D97-AF65-F5344CB8AC3E}">
        <p14:creationId xmlns:p14="http://schemas.microsoft.com/office/powerpoint/2010/main" val="301139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C0D34CCB-4CE9-44D6-8699-4CBC56D88676}" type="slidenum">
              <a:rPr lang="zh-CN" altLang="en-US"/>
              <a:pPr/>
              <a:t>‹#›</a:t>
            </a:fld>
            <a:endParaRPr lang="en-US" altLang="zh-CN"/>
          </a:p>
        </p:txBody>
      </p:sp>
    </p:spTree>
    <p:extLst>
      <p:ext uri="{BB962C8B-B14F-4D97-AF65-F5344CB8AC3E}">
        <p14:creationId xmlns:p14="http://schemas.microsoft.com/office/powerpoint/2010/main" val="19554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4D5DF81-E1DC-483F-8B8B-5D9E6B98260D}" type="slidenum">
              <a:rPr lang="zh-CN" altLang="en-US"/>
              <a:pPr/>
              <a:t>‹#›</a:t>
            </a:fld>
            <a:endParaRPr lang="en-US" altLang="zh-CN"/>
          </a:p>
        </p:txBody>
      </p:sp>
    </p:spTree>
    <p:extLst>
      <p:ext uri="{BB962C8B-B14F-4D97-AF65-F5344CB8AC3E}">
        <p14:creationId xmlns:p14="http://schemas.microsoft.com/office/powerpoint/2010/main" val="313267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1"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23757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ea typeface="宋体" charset="-122"/>
              </a:defRPr>
            </a:lvl1pPr>
          </a:lstStyle>
          <a:p>
            <a:endParaRPr lang="en-US" altLang="zh-CN" dirty="0"/>
          </a:p>
        </p:txBody>
      </p:sp>
      <p:sp>
        <p:nvSpPr>
          <p:cNvPr id="237573" name="Rectangle 5"/>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charset="-122"/>
              </a:defRPr>
            </a:lvl1pPr>
          </a:lstStyle>
          <a:p>
            <a:fld id="{58022DE8-ECAB-4214-9F8C-6E3C5D28FF34}" type="slidenum">
              <a:rPr lang="zh-CN" altLang="en-US"/>
              <a:pPr/>
              <a:t>‹#›</a:t>
            </a:fld>
            <a:endParaRPr lang="en-US" altLang="zh-CN"/>
          </a:p>
        </p:txBody>
      </p:sp>
      <p:sp>
        <p:nvSpPr>
          <p:cNvPr id="237574"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5" name="Freeform 7"/>
          <p:cNvSpPr>
            <a:spLocks/>
          </p:cNvSpPr>
          <p:nvPr/>
        </p:nvSpPr>
        <p:spPr bwMode="auto">
          <a:xfrm>
            <a:off x="31750" y="338138"/>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76" name="Freeform 8"/>
          <p:cNvSpPr>
            <a:spLocks/>
          </p:cNvSpPr>
          <p:nvPr/>
        </p:nvSpPr>
        <p:spPr bwMode="auto">
          <a:xfrm>
            <a:off x="619125" y="638175"/>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77" name="Freeform 9"/>
          <p:cNvSpPr>
            <a:spLocks/>
          </p:cNvSpPr>
          <p:nvPr/>
        </p:nvSpPr>
        <p:spPr bwMode="auto">
          <a:xfrm>
            <a:off x="7515225" y="6257925"/>
            <a:ext cx="1524000" cy="533400"/>
          </a:xfrm>
          <a:custGeom>
            <a:avLst/>
            <a:gdLst>
              <a:gd name="T0" fmla="*/ 285 w 1453"/>
              <a:gd name="T1" fmla="*/ 7 h 374"/>
              <a:gd name="T2" fmla="*/ 234 w 1453"/>
              <a:gd name="T3" fmla="*/ 15 h 374"/>
              <a:gd name="T4" fmla="*/ 184 w 1453"/>
              <a:gd name="T5" fmla="*/ 52 h 374"/>
              <a:gd name="T6" fmla="*/ 133 w 1453"/>
              <a:gd name="T7" fmla="*/ 82 h 374"/>
              <a:gd name="T8" fmla="*/ 83 w 1453"/>
              <a:gd name="T9" fmla="*/ 89 h 374"/>
              <a:gd name="T10" fmla="*/ 34 w 1453"/>
              <a:gd name="T11" fmla="*/ 104 h 374"/>
              <a:gd name="T12" fmla="*/ 0 w 1453"/>
              <a:gd name="T13" fmla="*/ 141 h 374"/>
              <a:gd name="T14" fmla="*/ 0 w 1453"/>
              <a:gd name="T15" fmla="*/ 186 h 374"/>
              <a:gd name="T16" fmla="*/ 17 w 1453"/>
              <a:gd name="T17" fmla="*/ 231 h 374"/>
              <a:gd name="T18" fmla="*/ 66 w 1453"/>
              <a:gd name="T19" fmla="*/ 238 h 374"/>
              <a:gd name="T20" fmla="*/ 117 w 1453"/>
              <a:gd name="T21" fmla="*/ 223 h 374"/>
              <a:gd name="T22" fmla="*/ 159 w 1453"/>
              <a:gd name="T23" fmla="*/ 238 h 374"/>
              <a:gd name="T24" fmla="*/ 201 w 1453"/>
              <a:gd name="T25" fmla="*/ 283 h 374"/>
              <a:gd name="T26" fmla="*/ 251 w 1453"/>
              <a:gd name="T27" fmla="*/ 313 h 374"/>
              <a:gd name="T28" fmla="*/ 310 w 1453"/>
              <a:gd name="T29" fmla="*/ 313 h 374"/>
              <a:gd name="T30" fmla="*/ 361 w 1453"/>
              <a:gd name="T31" fmla="*/ 305 h 374"/>
              <a:gd name="T32" fmla="*/ 411 w 1453"/>
              <a:gd name="T33" fmla="*/ 328 h 374"/>
              <a:gd name="T34" fmla="*/ 461 w 1453"/>
              <a:gd name="T35" fmla="*/ 357 h 374"/>
              <a:gd name="T36" fmla="*/ 536 w 1453"/>
              <a:gd name="T37" fmla="*/ 365 h 374"/>
              <a:gd name="T38" fmla="*/ 654 w 1453"/>
              <a:gd name="T39" fmla="*/ 365 h 374"/>
              <a:gd name="T40" fmla="*/ 704 w 1453"/>
              <a:gd name="T41" fmla="*/ 357 h 374"/>
              <a:gd name="T42" fmla="*/ 755 w 1453"/>
              <a:gd name="T43" fmla="*/ 350 h 374"/>
              <a:gd name="T44" fmla="*/ 805 w 1453"/>
              <a:gd name="T45" fmla="*/ 335 h 374"/>
              <a:gd name="T46" fmla="*/ 855 w 1453"/>
              <a:gd name="T47" fmla="*/ 328 h 374"/>
              <a:gd name="T48" fmla="*/ 906 w 1453"/>
              <a:gd name="T49" fmla="*/ 335 h 374"/>
              <a:gd name="T50" fmla="*/ 956 w 1453"/>
              <a:gd name="T51" fmla="*/ 350 h 374"/>
              <a:gd name="T52" fmla="*/ 1040 w 1453"/>
              <a:gd name="T53" fmla="*/ 365 h 374"/>
              <a:gd name="T54" fmla="*/ 1133 w 1453"/>
              <a:gd name="T55" fmla="*/ 365 h 374"/>
              <a:gd name="T56" fmla="*/ 1217 w 1453"/>
              <a:gd name="T57" fmla="*/ 357 h 374"/>
              <a:gd name="T58" fmla="*/ 1267 w 1453"/>
              <a:gd name="T59" fmla="*/ 328 h 374"/>
              <a:gd name="T60" fmla="*/ 1325 w 1453"/>
              <a:gd name="T61" fmla="*/ 298 h 374"/>
              <a:gd name="T62" fmla="*/ 1376 w 1453"/>
              <a:gd name="T63" fmla="*/ 283 h 374"/>
              <a:gd name="T64" fmla="*/ 1426 w 1453"/>
              <a:gd name="T65" fmla="*/ 275 h 374"/>
              <a:gd name="T66" fmla="*/ 1443 w 1453"/>
              <a:gd name="T67" fmla="*/ 254 h 374"/>
              <a:gd name="T68" fmla="*/ 1417 w 1453"/>
              <a:gd name="T69" fmla="*/ 208 h 374"/>
              <a:gd name="T70" fmla="*/ 1443 w 1453"/>
              <a:gd name="T71" fmla="*/ 164 h 374"/>
              <a:gd name="T72" fmla="*/ 1443 w 1453"/>
              <a:gd name="T73" fmla="*/ 119 h 374"/>
              <a:gd name="T74" fmla="*/ 1400 w 1453"/>
              <a:gd name="T75" fmla="*/ 82 h 374"/>
              <a:gd name="T76" fmla="*/ 1351 w 1453"/>
              <a:gd name="T77" fmla="*/ 82 h 374"/>
              <a:gd name="T78" fmla="*/ 1301 w 1453"/>
              <a:gd name="T79" fmla="*/ 82 h 374"/>
              <a:gd name="T80" fmla="*/ 1250 w 1453"/>
              <a:gd name="T81" fmla="*/ 74 h 374"/>
              <a:gd name="T82" fmla="*/ 1200 w 1453"/>
              <a:gd name="T83" fmla="*/ 67 h 374"/>
              <a:gd name="T84" fmla="*/ 1150 w 1453"/>
              <a:gd name="T85" fmla="*/ 74 h 374"/>
              <a:gd name="T86" fmla="*/ 1107 w 1453"/>
              <a:gd name="T87" fmla="*/ 59 h 374"/>
              <a:gd name="T88" fmla="*/ 1057 w 1453"/>
              <a:gd name="T89" fmla="*/ 30 h 374"/>
              <a:gd name="T90" fmla="*/ 1006 w 1453"/>
              <a:gd name="T91" fmla="*/ 22 h 374"/>
              <a:gd name="T92" fmla="*/ 948 w 1453"/>
              <a:gd name="T93" fmla="*/ 7 h 374"/>
              <a:gd name="T94" fmla="*/ 898 w 1453"/>
              <a:gd name="T95" fmla="*/ 22 h 374"/>
              <a:gd name="T96" fmla="*/ 847 w 1453"/>
              <a:gd name="T97" fmla="*/ 30 h 374"/>
              <a:gd name="T98" fmla="*/ 797 w 1453"/>
              <a:gd name="T99" fmla="*/ 30 h 374"/>
              <a:gd name="T100" fmla="*/ 747 w 1453"/>
              <a:gd name="T101" fmla="*/ 22 h 374"/>
              <a:gd name="T102" fmla="*/ 696 w 1453"/>
              <a:gd name="T103" fmla="*/ 7 h 374"/>
              <a:gd name="T104" fmla="*/ 646 w 1453"/>
              <a:gd name="T105" fmla="*/ 7 h 374"/>
              <a:gd name="T106" fmla="*/ 596 w 1453"/>
              <a:gd name="T107" fmla="*/ 22 h 374"/>
              <a:gd name="T108" fmla="*/ 545 w 1453"/>
              <a:gd name="T109" fmla="*/ 30 h 374"/>
              <a:gd name="T110" fmla="*/ 486 w 1453"/>
              <a:gd name="T111" fmla="*/ 7 h 374"/>
              <a:gd name="T112" fmla="*/ 436 w 1453"/>
              <a:gd name="T113" fmla="*/ 0 h 374"/>
              <a:gd name="T114" fmla="*/ 385 w 1453"/>
              <a:gd name="T115" fmla="*/ 0 h 374"/>
              <a:gd name="T116" fmla="*/ 319 w 1453"/>
              <a:gd name="T117" fmla="*/ 12 h 374"/>
              <a:gd name="T118" fmla="*/ 268 w 1453"/>
              <a:gd name="T119" fmla="*/ 59 h 374"/>
              <a:gd name="T120" fmla="*/ 234 w 1453"/>
              <a:gd name="T121" fmla="*/ 74 h 374"/>
              <a:gd name="T122" fmla="*/ 217 w 1453"/>
              <a:gd name="T123" fmla="*/ 5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578" name="Group 10"/>
          <p:cNvGrpSpPr>
            <a:grpSpLocks/>
          </p:cNvGrpSpPr>
          <p:nvPr/>
        </p:nvGrpSpPr>
        <p:grpSpPr bwMode="auto">
          <a:xfrm>
            <a:off x="7620000" y="5076825"/>
            <a:ext cx="1371600" cy="1600200"/>
            <a:chOff x="0" y="3182"/>
            <a:chExt cx="808" cy="998"/>
          </a:xfrm>
        </p:grpSpPr>
        <p:grpSp>
          <p:nvGrpSpPr>
            <p:cNvPr id="237579" name="Group 11"/>
            <p:cNvGrpSpPr>
              <a:grpSpLocks/>
            </p:cNvGrpSpPr>
            <p:nvPr/>
          </p:nvGrpSpPr>
          <p:grpSpPr bwMode="auto">
            <a:xfrm>
              <a:off x="0" y="3182"/>
              <a:ext cx="506" cy="927"/>
              <a:chOff x="1685" y="1023"/>
              <a:chExt cx="506" cy="927"/>
            </a:xfrm>
          </p:grpSpPr>
          <p:sp>
            <p:nvSpPr>
              <p:cNvPr id="237580" name="Freeform 12"/>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1" name="Freeform 13"/>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2" name="Freeform 14"/>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583" name="Group 15"/>
              <p:cNvGrpSpPr>
                <a:grpSpLocks/>
              </p:cNvGrpSpPr>
              <p:nvPr/>
            </p:nvGrpSpPr>
            <p:grpSpPr bwMode="auto">
              <a:xfrm>
                <a:off x="1707" y="1466"/>
                <a:ext cx="484" cy="368"/>
                <a:chOff x="1707" y="1466"/>
                <a:chExt cx="484" cy="368"/>
              </a:xfrm>
            </p:grpSpPr>
            <p:sp>
              <p:nvSpPr>
                <p:cNvPr id="237584" name="Freeform 16"/>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5" name="Freeform 17"/>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6" name="Freeform 18"/>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7" name="Freeform 19"/>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7588" name="Freeform 20"/>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589" name="Group 21"/>
            <p:cNvGrpSpPr>
              <a:grpSpLocks/>
            </p:cNvGrpSpPr>
            <p:nvPr/>
          </p:nvGrpSpPr>
          <p:grpSpPr bwMode="auto">
            <a:xfrm>
              <a:off x="300" y="3360"/>
              <a:ext cx="508" cy="820"/>
              <a:chOff x="1985" y="1201"/>
              <a:chExt cx="508" cy="820"/>
            </a:xfrm>
          </p:grpSpPr>
          <p:grpSp>
            <p:nvGrpSpPr>
              <p:cNvPr id="237590" name="Group 22"/>
              <p:cNvGrpSpPr>
                <a:grpSpLocks/>
              </p:cNvGrpSpPr>
              <p:nvPr/>
            </p:nvGrpSpPr>
            <p:grpSpPr bwMode="auto">
              <a:xfrm>
                <a:off x="2247" y="1201"/>
                <a:ext cx="246" cy="810"/>
                <a:chOff x="2247" y="1201"/>
                <a:chExt cx="246" cy="810"/>
              </a:xfrm>
            </p:grpSpPr>
            <p:sp>
              <p:nvSpPr>
                <p:cNvPr id="237591" name="Freeform 23"/>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2" name="Freeform 24"/>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593" name="Group 25"/>
              <p:cNvGrpSpPr>
                <a:grpSpLocks/>
              </p:cNvGrpSpPr>
              <p:nvPr/>
            </p:nvGrpSpPr>
            <p:grpSpPr bwMode="auto">
              <a:xfrm>
                <a:off x="1985" y="1419"/>
                <a:ext cx="465" cy="602"/>
                <a:chOff x="1985" y="1419"/>
                <a:chExt cx="465" cy="602"/>
              </a:xfrm>
            </p:grpSpPr>
            <p:sp>
              <p:nvSpPr>
                <p:cNvPr id="237594" name="Freeform 26"/>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5" name="Freeform 27"/>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596" name="Group 28"/>
                <p:cNvGrpSpPr>
                  <a:grpSpLocks/>
                </p:cNvGrpSpPr>
                <p:nvPr/>
              </p:nvGrpSpPr>
              <p:grpSpPr bwMode="auto">
                <a:xfrm>
                  <a:off x="1985" y="1419"/>
                  <a:ext cx="465" cy="349"/>
                  <a:chOff x="1985" y="1419"/>
                  <a:chExt cx="465" cy="349"/>
                </a:xfrm>
              </p:grpSpPr>
              <p:sp>
                <p:nvSpPr>
                  <p:cNvPr id="237597" name="Freeform 29"/>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8" name="Freeform 30"/>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9" name="Freeform 31"/>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0" name="Freeform 32"/>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237601" name="Group 33"/>
          <p:cNvGrpSpPr>
            <a:grpSpLocks/>
          </p:cNvGrpSpPr>
          <p:nvPr/>
        </p:nvGrpSpPr>
        <p:grpSpPr bwMode="auto">
          <a:xfrm>
            <a:off x="7934325" y="6124575"/>
            <a:ext cx="322263" cy="420688"/>
            <a:chOff x="112" y="4288"/>
            <a:chExt cx="439" cy="478"/>
          </a:xfrm>
        </p:grpSpPr>
        <p:grpSp>
          <p:nvGrpSpPr>
            <p:cNvPr id="237602" name="Group 34"/>
            <p:cNvGrpSpPr>
              <a:grpSpLocks/>
            </p:cNvGrpSpPr>
            <p:nvPr/>
          </p:nvGrpSpPr>
          <p:grpSpPr bwMode="auto">
            <a:xfrm>
              <a:off x="259" y="4288"/>
              <a:ext cx="148" cy="478"/>
              <a:chOff x="259" y="4288"/>
              <a:chExt cx="148" cy="478"/>
            </a:xfrm>
          </p:grpSpPr>
          <p:sp>
            <p:nvSpPr>
              <p:cNvPr id="237603" name="Freeform 35"/>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4" name="Freeform 36"/>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605" name="Group 37"/>
            <p:cNvGrpSpPr>
              <a:grpSpLocks/>
            </p:cNvGrpSpPr>
            <p:nvPr/>
          </p:nvGrpSpPr>
          <p:grpSpPr bwMode="auto">
            <a:xfrm>
              <a:off x="112" y="4295"/>
              <a:ext cx="439" cy="321"/>
              <a:chOff x="112" y="4295"/>
              <a:chExt cx="439" cy="321"/>
            </a:xfrm>
          </p:grpSpPr>
          <p:sp>
            <p:nvSpPr>
              <p:cNvPr id="237606" name="Freeform 38"/>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7" name="Freeform 39"/>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37608" name="Text Box 40"/>
          <p:cNvSpPr txBox="1">
            <a:spLocks noChangeArrowheads="1"/>
          </p:cNvSpPr>
          <p:nvPr/>
        </p:nvSpPr>
        <p:spPr bwMode="auto">
          <a:xfrm>
            <a:off x="6073775" y="6613525"/>
            <a:ext cx="29670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1000" b="1">
                <a:solidFill>
                  <a:schemeClr val="tx2"/>
                </a:solidFill>
                <a:ea typeface="宋体" charset="-122"/>
              </a:rPr>
              <a:t>©Silberschatz, Korth and Sudarshan, Bo Zhou</a:t>
            </a:r>
          </a:p>
        </p:txBody>
      </p:sp>
      <p:sp>
        <p:nvSpPr>
          <p:cNvPr id="237609" name="Text Box 41"/>
          <p:cNvSpPr txBox="1">
            <a:spLocks noChangeArrowheads="1"/>
          </p:cNvSpPr>
          <p:nvPr/>
        </p:nvSpPr>
        <p:spPr bwMode="auto">
          <a:xfrm>
            <a:off x="4532883" y="6613525"/>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fld id="{32014B99-EDFC-409A-BEC5-CC8FF4B0ABB7}" type="slidenum">
              <a:rPr lang="en-US" altLang="zh-CN" sz="1000" b="1" smtClean="0">
                <a:solidFill>
                  <a:schemeClr val="tx2"/>
                </a:solidFill>
                <a:ea typeface="宋体" charset="-122"/>
              </a:rPr>
              <a:pPr algn="ctr">
                <a:spcBef>
                  <a:spcPct val="50000"/>
                </a:spcBef>
              </a:pPr>
              <a:t>‹#›</a:t>
            </a:fld>
            <a:endParaRPr lang="en-US" altLang="zh-CN" sz="1000" b="1" dirty="0">
              <a:solidFill>
                <a:schemeClr val="tx2"/>
              </a:solidFill>
              <a:ea typeface="宋体" charset="-122"/>
            </a:endParaRPr>
          </a:p>
        </p:txBody>
      </p:sp>
      <p:sp>
        <p:nvSpPr>
          <p:cNvPr id="237610" name="Rectangle 42"/>
          <p:cNvSpPr>
            <a:spLocks noGrp="1" noChangeArrowheads="1"/>
          </p:cNvSpPr>
          <p:nvPr>
            <p:ph type="title"/>
          </p:nvPr>
        </p:nvSpPr>
        <p:spPr bwMode="auto">
          <a:xfrm>
            <a:off x="717550" y="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237611" name="Text Box 43"/>
          <p:cNvSpPr txBox="1">
            <a:spLocks noChangeArrowheads="1"/>
          </p:cNvSpPr>
          <p:nvPr/>
        </p:nvSpPr>
        <p:spPr bwMode="auto">
          <a:xfrm>
            <a:off x="0" y="6613525"/>
            <a:ext cx="12763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000" b="1" dirty="0">
                <a:solidFill>
                  <a:schemeClr val="tx2"/>
                </a:solidFill>
                <a:ea typeface="宋体" charset="-122"/>
              </a:rPr>
              <a:t>Database </a:t>
            </a:r>
            <a:r>
              <a:rPr lang="en-US" altLang="zh-CN" sz="1000" b="1" dirty="0" smtClean="0">
                <a:solidFill>
                  <a:schemeClr val="tx2"/>
                </a:solidFill>
                <a:ea typeface="宋体" charset="-122"/>
              </a:rPr>
              <a:t>System</a:t>
            </a:r>
            <a:endParaRPr lang="en-US" altLang="zh-CN" sz="1000" b="1" dirty="0">
              <a:solidFill>
                <a:schemeClr val="tx2"/>
              </a:solidFill>
              <a:ea typeface="宋体"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ea typeface="宋体" charset="-122"/>
              </a:rPr>
              <a:t>Storage </a:t>
            </a:r>
            <a:r>
              <a:rPr lang="en-US" altLang="zh-CN" dirty="0">
                <a:ea typeface="宋体" charset="-122"/>
              </a:rPr>
              <a:t>and File Structure</a:t>
            </a:r>
          </a:p>
        </p:txBody>
      </p:sp>
      <p:sp>
        <p:nvSpPr>
          <p:cNvPr id="30723" name="Rectangle 3"/>
          <p:cNvSpPr>
            <a:spLocks noGrp="1" noChangeArrowheads="1"/>
          </p:cNvSpPr>
          <p:nvPr>
            <p:ph type="body" idx="1"/>
          </p:nvPr>
        </p:nvSpPr>
        <p:spPr>
          <a:xfrm>
            <a:off x="1147763" y="1114425"/>
            <a:ext cx="7848600" cy="4876800"/>
          </a:xfrm>
        </p:spPr>
        <p:txBody>
          <a:bodyPr/>
          <a:lstStyle/>
          <a:p>
            <a:r>
              <a:rPr lang="en-US" altLang="zh-CN" dirty="0">
                <a:ea typeface="宋体" charset="-122"/>
              </a:rPr>
              <a:t>Overview of Physical Storage Media</a:t>
            </a:r>
          </a:p>
          <a:p>
            <a:r>
              <a:rPr lang="en-US" altLang="zh-CN" dirty="0">
                <a:ea typeface="宋体" charset="-122"/>
              </a:rPr>
              <a:t>Introduction of some non-volatile storages</a:t>
            </a:r>
          </a:p>
          <a:p>
            <a:pPr lvl="1"/>
            <a:r>
              <a:rPr lang="en-US" altLang="zh-CN" dirty="0">
                <a:ea typeface="宋体" charset="-122"/>
              </a:rPr>
              <a:t>Magnetic Disks</a:t>
            </a:r>
          </a:p>
          <a:p>
            <a:pPr lvl="1"/>
            <a:r>
              <a:rPr lang="en-US" altLang="zh-CN" dirty="0">
                <a:ea typeface="宋体" charset="-122"/>
              </a:rPr>
              <a:t>RAID</a:t>
            </a:r>
          </a:p>
          <a:p>
            <a:r>
              <a:rPr lang="en-US" altLang="zh-CN" dirty="0" smtClean="0">
                <a:ea typeface="宋体" charset="-122"/>
              </a:rPr>
              <a:t>File </a:t>
            </a:r>
            <a:r>
              <a:rPr lang="en-US" altLang="zh-CN" dirty="0">
                <a:ea typeface="宋体" charset="-122"/>
              </a:rPr>
              <a:t>Organization</a:t>
            </a:r>
          </a:p>
          <a:p>
            <a:r>
              <a:rPr lang="en-US" altLang="zh-CN" dirty="0">
                <a:ea typeface="宋体" charset="-122"/>
              </a:rPr>
              <a:t>Organization of Records in </a:t>
            </a:r>
            <a:r>
              <a:rPr lang="en-US" altLang="zh-CN" dirty="0" smtClean="0">
                <a:ea typeface="宋体" charset="-122"/>
              </a:rPr>
              <a:t>Files</a:t>
            </a:r>
          </a:p>
          <a:p>
            <a:r>
              <a:rPr lang="en-US" altLang="zh-CN" dirty="0">
                <a:ea typeface="宋体" charset="-122"/>
              </a:rPr>
              <a:t>Storage Access – Block based buffer manager</a:t>
            </a:r>
          </a:p>
          <a:p>
            <a:pPr marL="0" indent="0">
              <a:buNone/>
            </a:pPr>
            <a:endParaRPr lang="en-US" altLang="zh-CN" dirty="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a:ea typeface="宋体" charset="-122"/>
              </a:rPr>
              <a:t>Magnetic Hard Disk Mechanism</a:t>
            </a:r>
          </a:p>
        </p:txBody>
      </p:sp>
      <p:pic>
        <p:nvPicPr>
          <p:cNvPr id="179205" name="Picture 5"/>
          <p:cNvPicPr>
            <a:picLocks noChangeAspect="1" noChangeArrowheads="1"/>
          </p:cNvPicPr>
          <p:nvPr/>
        </p:nvPicPr>
        <p:blipFill>
          <a:blip r:embed="rId2">
            <a:extLst>
              <a:ext uri="{28A0092B-C50C-407E-A947-70E740481C1C}">
                <a14:useLocalDpi xmlns:a14="http://schemas.microsoft.com/office/drawing/2010/main" val="0"/>
              </a:ext>
            </a:extLst>
          </a:blip>
          <a:srcRect l="2472" t="1099" r="2678" b="1373"/>
          <a:stretch>
            <a:fillRect/>
          </a:stretch>
        </p:blipFill>
        <p:spPr bwMode="auto">
          <a:xfrm>
            <a:off x="1316052" y="792784"/>
            <a:ext cx="6796073" cy="5241304"/>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7" name="Text Box 7"/>
          <p:cNvSpPr txBox="1">
            <a:spLocks noChangeArrowheads="1"/>
          </p:cNvSpPr>
          <p:nvPr/>
        </p:nvSpPr>
        <p:spPr bwMode="auto">
          <a:xfrm>
            <a:off x="492125" y="6221413"/>
            <a:ext cx="774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ea typeface="宋体" charset="-122"/>
              </a:rPr>
              <a:t>NOTE: Diagram is schematic, and simplifies the structure of actual disk drives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a:ea typeface="宋体" charset="-122"/>
              </a:rPr>
              <a:t>Magnetic Disks</a:t>
            </a:r>
          </a:p>
        </p:txBody>
      </p:sp>
      <p:sp>
        <p:nvSpPr>
          <p:cNvPr id="181251" name="Rectangle 3"/>
          <p:cNvSpPr>
            <a:spLocks noGrp="1" noChangeArrowheads="1"/>
          </p:cNvSpPr>
          <p:nvPr>
            <p:ph type="body" idx="1"/>
          </p:nvPr>
        </p:nvSpPr>
        <p:spPr>
          <a:xfrm>
            <a:off x="638175" y="965200"/>
            <a:ext cx="7867650" cy="5300663"/>
          </a:xfrm>
        </p:spPr>
        <p:txBody>
          <a:bodyPr/>
          <a:lstStyle/>
          <a:p>
            <a:pPr>
              <a:lnSpc>
                <a:spcPct val="90000"/>
              </a:lnSpc>
            </a:pPr>
            <a:r>
              <a:rPr lang="en-US" altLang="zh-CN" sz="1800" b="1" dirty="0">
                <a:ea typeface="宋体" charset="-122"/>
              </a:rPr>
              <a:t>Read-write head</a:t>
            </a:r>
            <a:r>
              <a:rPr lang="en-US" altLang="zh-CN" sz="1800" dirty="0">
                <a:ea typeface="宋体" charset="-122"/>
              </a:rPr>
              <a:t> </a:t>
            </a:r>
          </a:p>
          <a:p>
            <a:pPr lvl="1">
              <a:lnSpc>
                <a:spcPct val="90000"/>
              </a:lnSpc>
            </a:pPr>
            <a:r>
              <a:rPr lang="en-US" altLang="zh-CN" sz="1600" dirty="0">
                <a:ea typeface="宋体" charset="-122"/>
              </a:rPr>
              <a:t>Positioned very close to the platter surface (almost touching it)</a:t>
            </a:r>
          </a:p>
          <a:p>
            <a:pPr lvl="1">
              <a:lnSpc>
                <a:spcPct val="90000"/>
              </a:lnSpc>
            </a:pPr>
            <a:r>
              <a:rPr lang="en-US" altLang="zh-CN" sz="1600" dirty="0">
                <a:ea typeface="宋体" charset="-122"/>
              </a:rPr>
              <a:t>Reads or writes magnetically encoded information.</a:t>
            </a:r>
          </a:p>
          <a:p>
            <a:pPr>
              <a:lnSpc>
                <a:spcPct val="90000"/>
              </a:lnSpc>
            </a:pPr>
            <a:r>
              <a:rPr lang="en-US" altLang="zh-CN" sz="1800" dirty="0">
                <a:ea typeface="宋体" charset="-122"/>
              </a:rPr>
              <a:t>Surface of platter divided into circular </a:t>
            </a:r>
            <a:r>
              <a:rPr lang="en-US" altLang="zh-CN" sz="1800" b="1" dirty="0">
                <a:solidFill>
                  <a:schemeClr val="tx2"/>
                </a:solidFill>
                <a:ea typeface="宋体" charset="-122"/>
              </a:rPr>
              <a:t>tracks</a:t>
            </a:r>
          </a:p>
          <a:p>
            <a:pPr lvl="1">
              <a:lnSpc>
                <a:spcPct val="90000"/>
              </a:lnSpc>
            </a:pPr>
            <a:r>
              <a:rPr lang="en-US" altLang="zh-CN" sz="1600" dirty="0">
                <a:ea typeface="宋体" charset="-122"/>
              </a:rPr>
              <a:t>Over </a:t>
            </a:r>
            <a:r>
              <a:rPr lang="en-US" altLang="zh-CN" sz="1600" dirty="0" smtClean="0">
                <a:ea typeface="宋体" charset="-122"/>
              </a:rPr>
              <a:t>50K~100K </a:t>
            </a:r>
            <a:r>
              <a:rPr lang="en-US" altLang="zh-CN" sz="1600" dirty="0">
                <a:ea typeface="宋体" charset="-122"/>
              </a:rPr>
              <a:t>tracks per platter on typical hard disks</a:t>
            </a:r>
          </a:p>
          <a:p>
            <a:pPr>
              <a:lnSpc>
                <a:spcPct val="90000"/>
              </a:lnSpc>
            </a:pPr>
            <a:r>
              <a:rPr lang="en-US" altLang="zh-CN" sz="1800" dirty="0">
                <a:ea typeface="宋体" charset="-122"/>
              </a:rPr>
              <a:t>Each track is divided into </a:t>
            </a:r>
            <a:r>
              <a:rPr lang="en-US" altLang="zh-CN" sz="1800" b="1" dirty="0">
                <a:solidFill>
                  <a:schemeClr val="tx2"/>
                </a:solidFill>
                <a:ea typeface="宋体" charset="-122"/>
              </a:rPr>
              <a:t>sectors</a:t>
            </a:r>
            <a:r>
              <a:rPr lang="en-US" altLang="zh-CN" sz="1800" b="1" dirty="0">
                <a:ea typeface="宋体" charset="-122"/>
              </a:rPr>
              <a:t>.</a:t>
            </a:r>
            <a:r>
              <a:rPr lang="en-US" altLang="zh-CN" sz="1800" dirty="0">
                <a:ea typeface="宋体" charset="-122"/>
              </a:rPr>
              <a:t>  </a:t>
            </a:r>
          </a:p>
          <a:p>
            <a:pPr lvl="1">
              <a:lnSpc>
                <a:spcPct val="90000"/>
              </a:lnSpc>
            </a:pPr>
            <a:r>
              <a:rPr lang="en-US" altLang="zh-CN" sz="1600" dirty="0">
                <a:ea typeface="宋体" charset="-122"/>
              </a:rPr>
              <a:t>A sector is the smallest </a:t>
            </a:r>
            <a:r>
              <a:rPr lang="en-US" altLang="zh-CN" sz="1600" dirty="0">
                <a:solidFill>
                  <a:srgbClr val="C00000"/>
                </a:solidFill>
                <a:ea typeface="宋体" charset="-122"/>
              </a:rPr>
              <a:t>unit of data that can be read or written</a:t>
            </a:r>
            <a:r>
              <a:rPr lang="en-US" altLang="zh-CN" sz="1600" dirty="0">
                <a:ea typeface="宋体" charset="-122"/>
              </a:rPr>
              <a:t>.</a:t>
            </a:r>
          </a:p>
          <a:p>
            <a:pPr lvl="1">
              <a:lnSpc>
                <a:spcPct val="90000"/>
              </a:lnSpc>
            </a:pPr>
            <a:r>
              <a:rPr lang="en-US" altLang="zh-CN" sz="1600" dirty="0">
                <a:ea typeface="宋体" charset="-122"/>
              </a:rPr>
              <a:t>Sector size typically 512 bytes</a:t>
            </a:r>
          </a:p>
          <a:p>
            <a:pPr lvl="1">
              <a:lnSpc>
                <a:spcPct val="90000"/>
              </a:lnSpc>
            </a:pPr>
            <a:r>
              <a:rPr lang="en-US" altLang="zh-CN" sz="1600" dirty="0">
                <a:ea typeface="宋体" charset="-122"/>
              </a:rPr>
              <a:t>Typical sectors per track: </a:t>
            </a:r>
            <a:r>
              <a:rPr lang="en-US" altLang="zh-CN" sz="1600" dirty="0" smtClean="0">
                <a:ea typeface="宋体" charset="-122"/>
              </a:rPr>
              <a:t>500 </a:t>
            </a:r>
            <a:r>
              <a:rPr lang="en-US" altLang="zh-CN" sz="1600" dirty="0">
                <a:ea typeface="宋体" charset="-122"/>
              </a:rPr>
              <a:t>(on inner tracks) to </a:t>
            </a:r>
            <a:r>
              <a:rPr lang="en-US" altLang="zh-CN" sz="1600" dirty="0" smtClean="0">
                <a:ea typeface="宋体" charset="-122"/>
              </a:rPr>
              <a:t>1000 </a:t>
            </a:r>
            <a:r>
              <a:rPr lang="en-US" altLang="zh-CN" sz="1600" dirty="0">
                <a:ea typeface="宋体" charset="-122"/>
              </a:rPr>
              <a:t>(on outer tracks)</a:t>
            </a:r>
          </a:p>
          <a:p>
            <a:pPr>
              <a:lnSpc>
                <a:spcPct val="90000"/>
              </a:lnSpc>
            </a:pPr>
            <a:r>
              <a:rPr lang="en-US" altLang="zh-CN" sz="1800" dirty="0">
                <a:ea typeface="宋体" charset="-122"/>
              </a:rPr>
              <a:t>To read/write a sector</a:t>
            </a:r>
          </a:p>
          <a:p>
            <a:pPr lvl="1">
              <a:lnSpc>
                <a:spcPct val="90000"/>
              </a:lnSpc>
            </a:pPr>
            <a:r>
              <a:rPr lang="en-US" altLang="zh-CN" sz="1600" dirty="0">
                <a:ea typeface="宋体" charset="-122"/>
              </a:rPr>
              <a:t>disk arm swings to position head on right track</a:t>
            </a:r>
          </a:p>
          <a:p>
            <a:pPr lvl="1">
              <a:lnSpc>
                <a:spcPct val="90000"/>
              </a:lnSpc>
            </a:pPr>
            <a:r>
              <a:rPr lang="en-US" altLang="zh-CN" sz="1600" dirty="0">
                <a:ea typeface="宋体" charset="-122"/>
              </a:rPr>
              <a:t>platter spins continually; data is read/written as sector passes under head</a:t>
            </a:r>
          </a:p>
          <a:p>
            <a:pPr>
              <a:lnSpc>
                <a:spcPct val="90000"/>
              </a:lnSpc>
            </a:pPr>
            <a:r>
              <a:rPr lang="en-US" altLang="zh-CN" sz="1800" dirty="0">
                <a:ea typeface="宋体" charset="-122"/>
              </a:rPr>
              <a:t>Head-disk assemblies </a:t>
            </a:r>
          </a:p>
          <a:p>
            <a:pPr lvl="1">
              <a:lnSpc>
                <a:spcPct val="90000"/>
              </a:lnSpc>
            </a:pPr>
            <a:r>
              <a:rPr lang="en-US" altLang="zh-CN" sz="1600" dirty="0">
                <a:ea typeface="宋体" charset="-122"/>
              </a:rPr>
              <a:t>multiple disk platters on a single spindle (typically </a:t>
            </a:r>
            <a:r>
              <a:rPr lang="en-US" altLang="zh-CN" sz="1600" dirty="0" smtClean="0">
                <a:ea typeface="宋体" charset="-122"/>
              </a:rPr>
              <a:t>1 </a:t>
            </a:r>
            <a:r>
              <a:rPr lang="en-US" altLang="zh-CN" sz="1600" dirty="0">
                <a:ea typeface="宋体" charset="-122"/>
              </a:rPr>
              <a:t>to </a:t>
            </a:r>
            <a:r>
              <a:rPr lang="en-US" altLang="zh-CN" sz="1600" dirty="0" smtClean="0">
                <a:ea typeface="宋体" charset="-122"/>
              </a:rPr>
              <a:t>5)</a:t>
            </a:r>
            <a:endParaRPr lang="en-US" altLang="zh-CN" sz="1600" dirty="0">
              <a:ea typeface="宋体" charset="-122"/>
            </a:endParaRPr>
          </a:p>
          <a:p>
            <a:pPr lvl="1">
              <a:lnSpc>
                <a:spcPct val="90000"/>
              </a:lnSpc>
            </a:pPr>
            <a:r>
              <a:rPr lang="en-US" altLang="zh-CN" sz="1600" dirty="0">
                <a:ea typeface="宋体" charset="-122"/>
              </a:rPr>
              <a:t>one head per platter, mounted on a common arm.</a:t>
            </a:r>
          </a:p>
          <a:p>
            <a:pPr>
              <a:lnSpc>
                <a:spcPct val="90000"/>
              </a:lnSpc>
            </a:pPr>
            <a:r>
              <a:rPr lang="en-US" altLang="zh-CN" sz="1800" b="1" dirty="0">
                <a:solidFill>
                  <a:schemeClr val="tx2"/>
                </a:solidFill>
                <a:ea typeface="宋体" charset="-122"/>
              </a:rPr>
              <a:t>Cylinder</a:t>
            </a:r>
            <a:r>
              <a:rPr lang="en-US" altLang="zh-CN" sz="1800" i="1" dirty="0">
                <a:ea typeface="宋体" charset="-122"/>
              </a:rPr>
              <a:t> </a:t>
            </a:r>
            <a:r>
              <a:rPr lang="en-US" altLang="zh-CN" sz="1800" i="1" dirty="0" err="1">
                <a:ea typeface="宋体" charset="-122"/>
              </a:rPr>
              <a:t>i</a:t>
            </a:r>
            <a:r>
              <a:rPr lang="en-US" altLang="zh-CN" sz="1800" b="1" i="1" dirty="0">
                <a:ea typeface="宋体" charset="-122"/>
              </a:rPr>
              <a:t> </a:t>
            </a:r>
            <a:r>
              <a:rPr lang="en-US" altLang="zh-CN" sz="1800" dirty="0">
                <a:ea typeface="宋体" charset="-122"/>
              </a:rPr>
              <a:t>consists of </a:t>
            </a:r>
            <a:r>
              <a:rPr lang="en-US" altLang="zh-CN" sz="1800" i="1" dirty="0" err="1">
                <a:ea typeface="宋体" charset="-122"/>
              </a:rPr>
              <a:t>i</a:t>
            </a:r>
            <a:r>
              <a:rPr lang="en-US" altLang="zh-CN" sz="1800" baseline="30000" dirty="0" err="1">
                <a:ea typeface="宋体" charset="-122"/>
              </a:rPr>
              <a:t>th</a:t>
            </a:r>
            <a:r>
              <a:rPr lang="en-US" altLang="zh-CN" sz="1800" dirty="0">
                <a:ea typeface="宋体" charset="-122"/>
              </a:rPr>
              <a:t> track of all the platters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zh-CN">
                <a:ea typeface="宋体" charset="-122"/>
              </a:rPr>
              <a:t>Magnetic Disks (Cont.)</a:t>
            </a:r>
          </a:p>
        </p:txBody>
      </p:sp>
      <p:sp>
        <p:nvSpPr>
          <p:cNvPr id="252931" name="Rectangle 3"/>
          <p:cNvSpPr>
            <a:spLocks noGrp="1" noChangeArrowheads="1"/>
          </p:cNvSpPr>
          <p:nvPr>
            <p:ph type="body" idx="1"/>
          </p:nvPr>
        </p:nvSpPr>
        <p:spPr>
          <a:xfrm>
            <a:off x="571500" y="1114425"/>
            <a:ext cx="7988300" cy="5232400"/>
          </a:xfrm>
        </p:spPr>
        <p:txBody>
          <a:bodyPr/>
          <a:lstStyle/>
          <a:p>
            <a:r>
              <a:rPr lang="en-US" altLang="zh-CN" b="1">
                <a:solidFill>
                  <a:schemeClr val="tx2"/>
                </a:solidFill>
                <a:ea typeface="宋体" charset="-122"/>
              </a:rPr>
              <a:t>Disk controller</a:t>
            </a:r>
            <a:r>
              <a:rPr lang="en-US" altLang="zh-CN">
                <a:ea typeface="宋体" charset="-122"/>
              </a:rPr>
              <a:t> – interfaces between the computer system and the disk drive hardware.</a:t>
            </a:r>
          </a:p>
          <a:p>
            <a:pPr lvl="1"/>
            <a:r>
              <a:rPr lang="en-US" altLang="zh-CN">
                <a:ea typeface="宋体" charset="-122"/>
              </a:rPr>
              <a:t>accepts high-level commands to read or write </a:t>
            </a:r>
            <a:r>
              <a:rPr lang="en-US" altLang="zh-CN">
                <a:solidFill>
                  <a:schemeClr val="tx2"/>
                </a:solidFill>
                <a:ea typeface="宋体" charset="-122"/>
              </a:rPr>
              <a:t>a sector</a:t>
            </a:r>
            <a:r>
              <a:rPr lang="en-US" altLang="zh-CN">
                <a:ea typeface="宋体" charset="-122"/>
              </a:rPr>
              <a:t> </a:t>
            </a:r>
          </a:p>
          <a:p>
            <a:pPr lvl="1"/>
            <a:r>
              <a:rPr lang="en-US" altLang="zh-CN">
                <a:ea typeface="宋体" charset="-122"/>
              </a:rPr>
              <a:t>initiates actions such as moving the disk arm to the right track and actually reading or writing the data</a:t>
            </a:r>
          </a:p>
          <a:p>
            <a:pPr lvl="1"/>
            <a:r>
              <a:rPr lang="en-US" altLang="zh-CN">
                <a:ea typeface="宋体" charset="-122"/>
              </a:rPr>
              <a:t>Computes and attaches </a:t>
            </a:r>
            <a:r>
              <a:rPr lang="en-US" altLang="zh-CN" b="1">
                <a:solidFill>
                  <a:schemeClr val="tx2"/>
                </a:solidFill>
                <a:ea typeface="宋体" charset="-122"/>
              </a:rPr>
              <a:t>checksums</a:t>
            </a:r>
            <a:r>
              <a:rPr lang="en-US" altLang="zh-CN">
                <a:ea typeface="宋体" charset="-122"/>
              </a:rPr>
              <a:t> to each sector to verify that data is read back correctly</a:t>
            </a:r>
          </a:p>
          <a:p>
            <a:pPr lvl="2"/>
            <a:r>
              <a:rPr lang="en-US" altLang="zh-CN">
                <a:ea typeface="宋体" charset="-122"/>
              </a:rPr>
              <a:t>If data is corrupted, with very high probability stored checksum won’t match recomputed checksum</a:t>
            </a:r>
          </a:p>
          <a:p>
            <a:pPr lvl="1"/>
            <a:r>
              <a:rPr lang="en-US" altLang="zh-CN">
                <a:ea typeface="宋体" charset="-122"/>
              </a:rPr>
              <a:t>Ensures successful writing by reading back sector after writing it</a:t>
            </a:r>
          </a:p>
          <a:p>
            <a:pPr lvl="1"/>
            <a:r>
              <a:rPr lang="en-US" altLang="zh-CN">
                <a:ea typeface="宋体" charset="-122"/>
              </a:rPr>
              <a:t>Performs </a:t>
            </a:r>
            <a:r>
              <a:rPr lang="en-US" altLang="zh-CN">
                <a:solidFill>
                  <a:schemeClr val="tx2"/>
                </a:solidFill>
                <a:ea typeface="宋体" charset="-122"/>
              </a:rPr>
              <a:t>remapping of bad sectors</a:t>
            </a:r>
          </a:p>
        </p:txBody>
      </p:sp>
      <p:sp>
        <p:nvSpPr>
          <p:cNvPr id="252932" name="Rectangle 4"/>
          <p:cNvSpPr>
            <a:spLocks noChangeArrowheads="1"/>
          </p:cNvSpPr>
          <p:nvPr/>
        </p:nvSpPr>
        <p:spPr bwMode="auto">
          <a:xfrm>
            <a:off x="987425" y="3744913"/>
            <a:ext cx="6724650" cy="202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085850" indent="-228600">
              <a:defRPr sz="2400">
                <a:solidFill>
                  <a:schemeClr val="tx1"/>
                </a:solidFill>
                <a:latin typeface="Times New Roman" pitchFamily="18" charset="0"/>
              </a:defRPr>
            </a:lvl3pPr>
            <a:lvl4pPr marL="1428750" indent="-228600">
              <a:defRPr sz="2400">
                <a:solidFill>
                  <a:schemeClr val="tx1"/>
                </a:solidFill>
                <a:latin typeface="Times New Roman" pitchFamily="18" charset="0"/>
              </a:defRPr>
            </a:lvl4pPr>
            <a:lvl5pPr marL="1771650" indent="-228600">
              <a:defRPr sz="2400">
                <a:solidFill>
                  <a:schemeClr val="tx1"/>
                </a:solidFill>
                <a:latin typeface="Times New Roman" pitchFamily="18" charset="0"/>
              </a:defRPr>
            </a:lvl5pPr>
            <a:lvl6pPr marL="2228850" indent="-228600" eaLnBrk="0" fontAlgn="base" hangingPunct="0">
              <a:spcBef>
                <a:spcPct val="0"/>
              </a:spcBef>
              <a:spcAft>
                <a:spcPct val="0"/>
              </a:spcAft>
              <a:defRPr sz="2400">
                <a:solidFill>
                  <a:schemeClr val="tx1"/>
                </a:solidFill>
                <a:latin typeface="Times New Roman" pitchFamily="18" charset="0"/>
              </a:defRPr>
            </a:lvl6pPr>
            <a:lvl7pPr marL="2686050" indent="-228600" eaLnBrk="0" fontAlgn="base" hangingPunct="0">
              <a:spcBef>
                <a:spcPct val="0"/>
              </a:spcBef>
              <a:spcAft>
                <a:spcPct val="0"/>
              </a:spcAft>
              <a:defRPr sz="2400">
                <a:solidFill>
                  <a:schemeClr val="tx1"/>
                </a:solidFill>
                <a:latin typeface="Times New Roman" pitchFamily="18" charset="0"/>
              </a:defRPr>
            </a:lvl7pPr>
            <a:lvl8pPr marL="3143250" indent="-228600" eaLnBrk="0" fontAlgn="base" hangingPunct="0">
              <a:spcBef>
                <a:spcPct val="0"/>
              </a:spcBef>
              <a:spcAft>
                <a:spcPct val="0"/>
              </a:spcAft>
              <a:defRPr sz="2400">
                <a:solidFill>
                  <a:schemeClr val="tx1"/>
                </a:solidFill>
                <a:latin typeface="Times New Roman" pitchFamily="18" charset="0"/>
              </a:defRPr>
            </a:lvl8pPr>
            <a:lvl9pPr marL="3600450" indent="-228600" eaLnBrk="0" fontAlgn="base" hangingPunct="0">
              <a:spcBef>
                <a:spcPct val="0"/>
              </a:spcBef>
              <a:spcAft>
                <a:spcPct val="0"/>
              </a:spcAft>
              <a:defRPr sz="2400">
                <a:solidFill>
                  <a:schemeClr val="tx1"/>
                </a:solidFill>
                <a:latin typeface="Times New Roman" pitchFamily="18" charset="0"/>
              </a:defRPr>
            </a:lvl9pPr>
          </a:lstStyle>
          <a:p>
            <a:pPr>
              <a:spcBef>
                <a:spcPct val="35000"/>
              </a:spcBef>
              <a:buClr>
                <a:schemeClr val="tx2"/>
              </a:buClr>
              <a:buSzPct val="90000"/>
              <a:buFont typeface="Monotype Sorts" pitchFamily="2" charset="2"/>
              <a:buChar char="n"/>
            </a:pPr>
            <a:endParaRPr kumimoji="1" lang="zh-CN" altLang="en-US" sz="1800">
              <a:latin typeface="Helvetica" pitchFamily="34" charset="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a:ea typeface="宋体" charset="-122"/>
              </a:rPr>
              <a:t>Disk Subsystem</a:t>
            </a:r>
          </a:p>
        </p:txBody>
      </p:sp>
      <p:pic>
        <p:nvPicPr>
          <p:cNvPr id="182278" name="Picture 6"/>
          <p:cNvPicPr>
            <a:picLocks noChangeAspect="1" noChangeArrowheads="1"/>
          </p:cNvPicPr>
          <p:nvPr/>
        </p:nvPicPr>
        <p:blipFill>
          <a:blip r:embed="rId2">
            <a:extLst>
              <a:ext uri="{28A0092B-C50C-407E-A947-70E740481C1C}">
                <a14:useLocalDpi xmlns:a14="http://schemas.microsoft.com/office/drawing/2010/main" val="0"/>
              </a:ext>
            </a:extLst>
          </a:blip>
          <a:srcRect l="708" t="22641" r="943" b="23586"/>
          <a:stretch>
            <a:fillRect/>
          </a:stretch>
        </p:blipFill>
        <p:spPr bwMode="auto">
          <a:xfrm>
            <a:off x="1612900" y="889000"/>
            <a:ext cx="6008688" cy="24638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9" name="Rectangle 7"/>
          <p:cNvSpPr>
            <a:spLocks noGrp="1" noChangeArrowheads="1"/>
          </p:cNvSpPr>
          <p:nvPr>
            <p:ph type="body" idx="1"/>
          </p:nvPr>
        </p:nvSpPr>
        <p:spPr>
          <a:xfrm>
            <a:off x="475004" y="3664158"/>
            <a:ext cx="8102600" cy="2882900"/>
          </a:xfrm>
        </p:spPr>
        <p:txBody>
          <a:bodyPr/>
          <a:lstStyle/>
          <a:p>
            <a:r>
              <a:rPr lang="en-US" altLang="zh-CN" sz="1800" dirty="0">
                <a:ea typeface="宋体" charset="-122"/>
              </a:rPr>
              <a:t>Multiple disks connected to a computer system through a controller</a:t>
            </a:r>
          </a:p>
          <a:p>
            <a:pPr lvl="1"/>
            <a:r>
              <a:rPr lang="en-US" altLang="zh-CN" sz="1600" dirty="0">
                <a:ea typeface="宋体" charset="-122"/>
              </a:rPr>
              <a:t>Controllers functionality (checksum, bad sector remapping) often carried out by individual disks; reduces load on controller</a:t>
            </a:r>
          </a:p>
          <a:p>
            <a:r>
              <a:rPr lang="en-US" altLang="zh-CN" sz="1800" dirty="0">
                <a:ea typeface="宋体" charset="-122"/>
              </a:rPr>
              <a:t>Disk interface standards families</a:t>
            </a:r>
          </a:p>
          <a:p>
            <a:pPr lvl="1"/>
            <a:r>
              <a:rPr lang="en-US" altLang="zh-CN" sz="1600" dirty="0">
                <a:solidFill>
                  <a:schemeClr val="tx2"/>
                </a:solidFill>
                <a:ea typeface="宋体" charset="-122"/>
              </a:rPr>
              <a:t>ATA</a:t>
            </a:r>
            <a:r>
              <a:rPr lang="en-US" altLang="zh-CN" sz="1600" dirty="0">
                <a:ea typeface="宋体" charset="-122"/>
              </a:rPr>
              <a:t> (AT adaptor) range of </a:t>
            </a:r>
            <a:r>
              <a:rPr lang="en-US" altLang="zh-CN" sz="1600" dirty="0" smtClean="0">
                <a:ea typeface="宋体" charset="-122"/>
              </a:rPr>
              <a:t>standards, IDE </a:t>
            </a:r>
          </a:p>
          <a:p>
            <a:pPr lvl="1"/>
            <a:r>
              <a:rPr lang="en-US" altLang="zh-CN" sz="1600" dirty="0">
                <a:solidFill>
                  <a:schemeClr val="tx2"/>
                </a:solidFill>
                <a:ea typeface="宋体" charset="-122"/>
              </a:rPr>
              <a:t>SATA</a:t>
            </a:r>
            <a:r>
              <a:rPr lang="en-US" altLang="zh-CN" sz="1600" dirty="0" smtClean="0">
                <a:ea typeface="宋体" charset="-122"/>
              </a:rPr>
              <a:t> ( Serial ATA) the currant use of personal computer</a:t>
            </a:r>
          </a:p>
          <a:p>
            <a:pPr lvl="1"/>
            <a:r>
              <a:rPr lang="en-US" altLang="zh-CN" sz="1600" dirty="0" smtClean="0">
                <a:solidFill>
                  <a:schemeClr val="tx2"/>
                </a:solidFill>
                <a:ea typeface="宋体" charset="-122"/>
              </a:rPr>
              <a:t>SCSI</a:t>
            </a:r>
            <a:r>
              <a:rPr lang="en-US" altLang="zh-CN" sz="1600" dirty="0" smtClean="0">
                <a:ea typeface="宋体" charset="-122"/>
              </a:rPr>
              <a:t> </a:t>
            </a:r>
            <a:r>
              <a:rPr lang="en-US" altLang="zh-CN" sz="1600" dirty="0">
                <a:ea typeface="宋体" charset="-122"/>
              </a:rPr>
              <a:t>(Small Computer System Interconnect) range of </a:t>
            </a:r>
            <a:r>
              <a:rPr lang="en-US" altLang="zh-CN" sz="1600" dirty="0" smtClean="0">
                <a:ea typeface="宋体" charset="-122"/>
              </a:rPr>
              <a:t>standards</a:t>
            </a:r>
          </a:p>
          <a:p>
            <a:pPr lvl="1"/>
            <a:r>
              <a:rPr lang="en-US" altLang="zh-CN" sz="1600" dirty="0">
                <a:solidFill>
                  <a:schemeClr val="tx2"/>
                </a:solidFill>
                <a:ea typeface="宋体" charset="-122"/>
              </a:rPr>
              <a:t>SAS</a:t>
            </a:r>
            <a:r>
              <a:rPr lang="en-US" altLang="zh-CN" sz="1600" dirty="0" smtClean="0">
                <a:ea typeface="宋体" charset="-122"/>
              </a:rPr>
              <a:t> (Serial Attached SCSI) </a:t>
            </a:r>
            <a:endParaRPr lang="en-US" altLang="zh-CN" sz="1600" dirty="0">
              <a:ea typeface="宋体" charset="-122"/>
            </a:endParaRPr>
          </a:p>
          <a:p>
            <a:pPr lvl="1"/>
            <a:r>
              <a:rPr lang="en-US" altLang="zh-CN" sz="1600" dirty="0">
                <a:ea typeface="宋体" charset="-122"/>
              </a:rPr>
              <a:t>Several variants of each standard (different speeds and capabilities)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ea typeface="宋体" charset="-122"/>
              </a:rPr>
              <a:t>Performance Measures of Disks</a:t>
            </a:r>
          </a:p>
        </p:txBody>
      </p:sp>
      <p:sp>
        <p:nvSpPr>
          <p:cNvPr id="183301" name="Rectangle 5"/>
          <p:cNvSpPr>
            <a:spLocks noGrp="1" noChangeArrowheads="1"/>
          </p:cNvSpPr>
          <p:nvPr>
            <p:ph type="body" idx="1"/>
          </p:nvPr>
        </p:nvSpPr>
        <p:spPr>
          <a:xfrm>
            <a:off x="534988" y="863600"/>
            <a:ext cx="8159750" cy="5562600"/>
          </a:xfrm>
        </p:spPr>
        <p:txBody>
          <a:bodyPr/>
          <a:lstStyle/>
          <a:p>
            <a:pPr>
              <a:lnSpc>
                <a:spcPct val="90000"/>
              </a:lnSpc>
            </a:pPr>
            <a:r>
              <a:rPr lang="en-US" altLang="zh-CN" sz="1800" b="1" dirty="0">
                <a:solidFill>
                  <a:schemeClr val="tx2"/>
                </a:solidFill>
                <a:ea typeface="宋体" charset="-122"/>
              </a:rPr>
              <a:t>Access time</a:t>
            </a:r>
            <a:r>
              <a:rPr lang="en-US" altLang="zh-CN" sz="1800" dirty="0">
                <a:ea typeface="宋体" charset="-122"/>
              </a:rPr>
              <a:t> – the time it takes from when a read or write request is issued to when data transfer begins.  Consists of: </a:t>
            </a:r>
          </a:p>
          <a:p>
            <a:pPr lvl="1">
              <a:lnSpc>
                <a:spcPct val="90000"/>
              </a:lnSpc>
            </a:pPr>
            <a:r>
              <a:rPr lang="en-US" altLang="zh-CN" sz="1600" b="1" dirty="0">
                <a:solidFill>
                  <a:schemeClr val="tx2"/>
                </a:solidFill>
                <a:ea typeface="宋体" charset="-122"/>
              </a:rPr>
              <a:t>Seek time</a:t>
            </a:r>
            <a:r>
              <a:rPr lang="en-US" altLang="zh-CN" sz="1600" dirty="0">
                <a:ea typeface="宋体" charset="-122"/>
              </a:rPr>
              <a:t> – time it takes to reposition the arm over the correct track. </a:t>
            </a:r>
          </a:p>
          <a:p>
            <a:pPr lvl="2">
              <a:lnSpc>
                <a:spcPct val="90000"/>
              </a:lnSpc>
            </a:pPr>
            <a:r>
              <a:rPr lang="en-US" altLang="zh-CN" sz="1600" dirty="0">
                <a:ea typeface="宋体" charset="-122"/>
              </a:rPr>
              <a:t> Average seek time is 1/2 the worst case seek time.</a:t>
            </a:r>
          </a:p>
          <a:p>
            <a:pPr lvl="3">
              <a:lnSpc>
                <a:spcPct val="90000"/>
              </a:lnSpc>
            </a:pPr>
            <a:r>
              <a:rPr lang="en-US" altLang="zh-CN" sz="1600" dirty="0">
                <a:ea typeface="宋体" charset="-122"/>
              </a:rPr>
              <a:t>Would be 1/3 if all tracks had the same number of sectors, and we ignore the time to start and stop arm movement</a:t>
            </a:r>
          </a:p>
          <a:p>
            <a:pPr lvl="2">
              <a:lnSpc>
                <a:spcPct val="90000"/>
              </a:lnSpc>
            </a:pPr>
            <a:r>
              <a:rPr lang="en-US" altLang="zh-CN" sz="1600" dirty="0">
                <a:ea typeface="宋体" charset="-122"/>
              </a:rPr>
              <a:t>4 to 10 milliseconds on typical disks</a:t>
            </a:r>
          </a:p>
          <a:p>
            <a:pPr lvl="1">
              <a:lnSpc>
                <a:spcPct val="90000"/>
              </a:lnSpc>
            </a:pPr>
            <a:r>
              <a:rPr lang="en-US" altLang="zh-CN" sz="1600" b="1" dirty="0">
                <a:solidFill>
                  <a:schemeClr val="tx2"/>
                </a:solidFill>
                <a:ea typeface="宋体" charset="-122"/>
              </a:rPr>
              <a:t>Rotational latency</a:t>
            </a:r>
            <a:r>
              <a:rPr lang="en-US" altLang="zh-CN" sz="1600" dirty="0">
                <a:ea typeface="宋体" charset="-122"/>
              </a:rPr>
              <a:t> – time it takes for the sector to be accessed to appear under the head. </a:t>
            </a:r>
          </a:p>
          <a:p>
            <a:pPr lvl="2">
              <a:lnSpc>
                <a:spcPct val="90000"/>
              </a:lnSpc>
            </a:pPr>
            <a:r>
              <a:rPr lang="en-US" altLang="zh-CN" sz="1600" dirty="0">
                <a:ea typeface="宋体" charset="-122"/>
              </a:rPr>
              <a:t> Average latency is 1/2 of the worst case latency.</a:t>
            </a:r>
          </a:p>
          <a:p>
            <a:pPr lvl="2">
              <a:lnSpc>
                <a:spcPct val="90000"/>
              </a:lnSpc>
            </a:pPr>
            <a:r>
              <a:rPr lang="en-US" altLang="zh-CN" sz="1600" dirty="0">
                <a:ea typeface="宋体" charset="-122"/>
              </a:rPr>
              <a:t>4 to 11 milliseconds on typical disks (5400 to 15000 </a:t>
            </a:r>
            <a:r>
              <a:rPr lang="en-US" altLang="zh-CN" sz="1600" dirty="0" err="1">
                <a:ea typeface="宋体" charset="-122"/>
              </a:rPr>
              <a:t>r.p.m</a:t>
            </a:r>
            <a:r>
              <a:rPr lang="en-US" altLang="zh-CN" sz="1600" dirty="0">
                <a:ea typeface="宋体" charset="-122"/>
              </a:rPr>
              <a:t>.)</a:t>
            </a:r>
          </a:p>
          <a:p>
            <a:pPr>
              <a:lnSpc>
                <a:spcPct val="90000"/>
              </a:lnSpc>
            </a:pPr>
            <a:r>
              <a:rPr lang="en-US" altLang="zh-CN" sz="1800" b="1" dirty="0">
                <a:solidFill>
                  <a:schemeClr val="tx2"/>
                </a:solidFill>
                <a:ea typeface="宋体" charset="-122"/>
              </a:rPr>
              <a:t>Data-transfer rate</a:t>
            </a:r>
            <a:r>
              <a:rPr lang="en-US" altLang="zh-CN" sz="1800" b="1" dirty="0">
                <a:ea typeface="宋体" charset="-122"/>
              </a:rPr>
              <a:t> </a:t>
            </a:r>
            <a:r>
              <a:rPr lang="en-US" altLang="zh-CN" sz="1800" dirty="0">
                <a:ea typeface="宋体" charset="-122"/>
              </a:rPr>
              <a:t>– the rate at which data can be retrieved from or stored to the disk.</a:t>
            </a:r>
          </a:p>
          <a:p>
            <a:pPr lvl="1">
              <a:lnSpc>
                <a:spcPct val="90000"/>
              </a:lnSpc>
            </a:pPr>
            <a:r>
              <a:rPr lang="en-US" altLang="zh-CN" sz="1600" dirty="0" smtClean="0">
                <a:ea typeface="宋体" charset="-122"/>
              </a:rPr>
              <a:t>25 </a:t>
            </a:r>
            <a:r>
              <a:rPr lang="en-US" altLang="zh-CN" sz="1600" dirty="0">
                <a:ea typeface="宋体" charset="-122"/>
              </a:rPr>
              <a:t>to </a:t>
            </a:r>
            <a:r>
              <a:rPr lang="en-US" altLang="zh-CN" sz="1600" dirty="0" smtClean="0">
                <a:ea typeface="宋体" charset="-122"/>
              </a:rPr>
              <a:t>100 </a:t>
            </a:r>
            <a:r>
              <a:rPr lang="en-US" altLang="zh-CN" sz="1600" dirty="0">
                <a:ea typeface="宋体" charset="-122"/>
              </a:rPr>
              <a:t>MB per second is typical</a:t>
            </a:r>
          </a:p>
          <a:p>
            <a:pPr lvl="1">
              <a:lnSpc>
                <a:spcPct val="90000"/>
              </a:lnSpc>
            </a:pPr>
            <a:r>
              <a:rPr lang="en-US" altLang="zh-CN" sz="1600" dirty="0">
                <a:ea typeface="宋体" charset="-122"/>
              </a:rPr>
              <a:t>Multiple disks may share a controller, so rate that controller can handle is also important</a:t>
            </a:r>
          </a:p>
          <a:p>
            <a:pPr lvl="2">
              <a:lnSpc>
                <a:spcPct val="90000"/>
              </a:lnSpc>
            </a:pPr>
            <a:r>
              <a:rPr lang="en-US" altLang="zh-CN" dirty="0">
                <a:ea typeface="宋体" charset="-122"/>
              </a:rPr>
              <a:t>E.g. SATA: 150 MB/sec, SATA-II 3Gb (300 MB/sec)</a:t>
            </a:r>
          </a:p>
          <a:p>
            <a:pPr lvl="2">
              <a:lnSpc>
                <a:spcPct val="90000"/>
              </a:lnSpc>
            </a:pPr>
            <a:r>
              <a:rPr lang="en-US" altLang="zh-CN" dirty="0">
                <a:ea typeface="宋体" charset="-122"/>
              </a:rPr>
              <a:t>Ultra 320 SCSI: 320 MB/s, SAS (3 to 6 Gb/sec)</a:t>
            </a:r>
          </a:p>
          <a:p>
            <a:pPr lvl="2">
              <a:lnSpc>
                <a:spcPct val="90000"/>
              </a:lnSpc>
            </a:pPr>
            <a:r>
              <a:rPr lang="en-US" altLang="zh-CN" dirty="0">
                <a:ea typeface="宋体" charset="-122"/>
              </a:rPr>
              <a:t>Fiber Channel (FC2Gb or 4Gb): 256 to 512 MB/s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a:ea typeface="宋体" charset="-122"/>
              </a:rPr>
              <a:t>Performance Measures (Cont.)</a:t>
            </a:r>
          </a:p>
        </p:txBody>
      </p:sp>
      <p:sp>
        <p:nvSpPr>
          <p:cNvPr id="253955" name="Rectangle 3"/>
          <p:cNvSpPr>
            <a:spLocks noGrp="1" noChangeArrowheads="1"/>
          </p:cNvSpPr>
          <p:nvPr>
            <p:ph type="body" idx="1"/>
          </p:nvPr>
        </p:nvSpPr>
        <p:spPr>
          <a:xfrm>
            <a:off x="571499" y="1114425"/>
            <a:ext cx="8042661" cy="4876800"/>
          </a:xfrm>
        </p:spPr>
        <p:txBody>
          <a:bodyPr/>
          <a:lstStyle/>
          <a:p>
            <a:r>
              <a:rPr lang="en-US" altLang="zh-CN" b="1" dirty="0">
                <a:solidFill>
                  <a:schemeClr val="tx2"/>
                </a:solidFill>
                <a:ea typeface="宋体" charset="-122"/>
              </a:rPr>
              <a:t>Mean time to failure (MTTF)</a:t>
            </a:r>
            <a:r>
              <a:rPr lang="en-US" altLang="zh-CN" dirty="0">
                <a:ea typeface="宋体" charset="-122"/>
              </a:rPr>
              <a:t> – the average time the disk is expected to run continuously without any failure.</a:t>
            </a:r>
          </a:p>
          <a:p>
            <a:pPr lvl="1"/>
            <a:r>
              <a:rPr lang="en-US" altLang="zh-CN" dirty="0">
                <a:ea typeface="宋体" charset="-122"/>
              </a:rPr>
              <a:t>Typically 3 to 5 years</a:t>
            </a:r>
          </a:p>
          <a:p>
            <a:pPr lvl="1"/>
            <a:r>
              <a:rPr lang="en-US" altLang="zh-CN" dirty="0">
                <a:ea typeface="宋体" charset="-122"/>
              </a:rPr>
              <a:t>Probability of failure of </a:t>
            </a:r>
            <a:r>
              <a:rPr lang="en-US" altLang="zh-CN" dirty="0" smtClean="0">
                <a:solidFill>
                  <a:srgbClr val="C00000"/>
                </a:solidFill>
                <a:ea typeface="宋体" charset="-122"/>
              </a:rPr>
              <a:t>a single </a:t>
            </a:r>
            <a:r>
              <a:rPr lang="en-US" altLang="zh-CN" dirty="0" smtClean="0">
                <a:ea typeface="宋体" charset="-122"/>
              </a:rPr>
              <a:t>new </a:t>
            </a:r>
            <a:r>
              <a:rPr lang="en-US" altLang="zh-CN" dirty="0">
                <a:ea typeface="宋体" charset="-122"/>
              </a:rPr>
              <a:t>disks is quite low, corresponding to </a:t>
            </a:r>
            <a:r>
              <a:rPr lang="en-US" altLang="zh-CN" dirty="0" smtClean="0">
                <a:ea typeface="宋体" charset="-122"/>
              </a:rPr>
              <a:t>a “theoretical </a:t>
            </a:r>
            <a:r>
              <a:rPr lang="en-US" altLang="zh-CN" dirty="0">
                <a:ea typeface="宋体" charset="-122"/>
              </a:rPr>
              <a:t>MTTF” of 30,000 to 1,200,000 hours for a new </a:t>
            </a:r>
            <a:r>
              <a:rPr lang="en-US" altLang="zh-CN" dirty="0" smtClean="0">
                <a:ea typeface="宋体" charset="-122"/>
              </a:rPr>
              <a:t>disk. </a:t>
            </a:r>
          </a:p>
          <a:p>
            <a:pPr lvl="1"/>
            <a:r>
              <a:rPr lang="en-US" altLang="zh-CN" dirty="0" smtClean="0">
                <a:ea typeface="宋体" charset="-122"/>
              </a:rPr>
              <a:t>MTTF is mainly been used to measure the probability of multiple disk’s failure. </a:t>
            </a:r>
            <a:endParaRPr lang="en-US" altLang="zh-CN" dirty="0">
              <a:ea typeface="宋体" charset="-122"/>
            </a:endParaRPr>
          </a:p>
          <a:p>
            <a:pPr lvl="2"/>
            <a:r>
              <a:rPr lang="en-US" altLang="zh-CN" dirty="0">
                <a:ea typeface="宋体" charset="-122"/>
              </a:rPr>
              <a:t>E.g., an MTTF of 1,200,000 hours for a new disk means that given 1000 relatively new disks, on an average one will fail every 1200 hours</a:t>
            </a:r>
          </a:p>
          <a:p>
            <a:pPr lvl="1"/>
            <a:r>
              <a:rPr lang="en-US" altLang="zh-CN" dirty="0">
                <a:ea typeface="宋体" charset="-122"/>
              </a:rPr>
              <a:t>MTTF decreases as disk ages</a:t>
            </a:r>
          </a:p>
          <a:p>
            <a:pPr lvl="1">
              <a:buFont typeface="Monotype Sorts" pitchFamily="2" charset="2"/>
              <a:buNone/>
            </a:pPr>
            <a:endParaRPr lang="en-US" altLang="zh-CN" dirty="0">
              <a:ea typeface="宋体" charset="-122"/>
            </a:endParaRPr>
          </a:p>
          <a:p>
            <a:endParaRPr lang="zh-CN" altLang="en-US" dirty="0">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a:ea typeface="宋体" charset="-122"/>
              </a:rPr>
              <a:t>Optimization of Disk-Block Access</a:t>
            </a:r>
          </a:p>
        </p:txBody>
      </p:sp>
      <p:sp>
        <p:nvSpPr>
          <p:cNvPr id="184323" name="Rectangle 3"/>
          <p:cNvSpPr>
            <a:spLocks noGrp="1" noChangeArrowheads="1"/>
          </p:cNvSpPr>
          <p:nvPr>
            <p:ph type="body" idx="1"/>
          </p:nvPr>
        </p:nvSpPr>
        <p:spPr>
          <a:xfrm>
            <a:off x="681038" y="881063"/>
            <a:ext cx="7675562" cy="5092700"/>
          </a:xfrm>
        </p:spPr>
        <p:txBody>
          <a:bodyPr/>
          <a:lstStyle/>
          <a:p>
            <a:r>
              <a:rPr lang="en-US" altLang="zh-CN" b="1">
                <a:solidFill>
                  <a:schemeClr val="tx2"/>
                </a:solidFill>
                <a:ea typeface="宋体" charset="-122"/>
              </a:rPr>
              <a:t>Block </a:t>
            </a:r>
            <a:r>
              <a:rPr lang="en-US" altLang="zh-CN">
                <a:ea typeface="宋体" charset="-122"/>
              </a:rPr>
              <a:t>– a contiguous sequence of sectors from a single track </a:t>
            </a:r>
          </a:p>
          <a:p>
            <a:pPr lvl="1"/>
            <a:r>
              <a:rPr lang="en-US" altLang="zh-CN">
                <a:ea typeface="宋体" charset="-122"/>
              </a:rPr>
              <a:t>data is transferred between disk and main memory in blocks </a:t>
            </a:r>
          </a:p>
          <a:p>
            <a:pPr lvl="1"/>
            <a:r>
              <a:rPr lang="en-US" altLang="zh-CN">
                <a:ea typeface="宋体" charset="-122"/>
              </a:rPr>
              <a:t>sizes range from 512 bytes to several kilobytes</a:t>
            </a:r>
          </a:p>
          <a:p>
            <a:pPr lvl="2"/>
            <a:r>
              <a:rPr lang="en-US" altLang="zh-CN">
                <a:ea typeface="宋体" charset="-122"/>
              </a:rPr>
              <a:t>Smaller blocks: more transfers from disk</a:t>
            </a:r>
          </a:p>
          <a:p>
            <a:pPr lvl="2"/>
            <a:r>
              <a:rPr lang="en-US" altLang="zh-CN">
                <a:ea typeface="宋体" charset="-122"/>
              </a:rPr>
              <a:t>Larger blocks:  more space wasted due to partially filled blocks</a:t>
            </a:r>
          </a:p>
          <a:p>
            <a:pPr lvl="2"/>
            <a:r>
              <a:rPr lang="en-US" altLang="zh-CN">
                <a:ea typeface="宋体" charset="-122"/>
              </a:rPr>
              <a:t>Typical block sizes today range from 4 to 16 kilobytes</a:t>
            </a:r>
          </a:p>
          <a:p>
            <a:r>
              <a:rPr lang="en-US" altLang="zh-CN" b="1">
                <a:solidFill>
                  <a:schemeClr val="tx2"/>
                </a:solidFill>
                <a:ea typeface="宋体" charset="-122"/>
              </a:rPr>
              <a:t>Disk-arm-scheduling</a:t>
            </a:r>
            <a:r>
              <a:rPr lang="en-US" altLang="zh-CN">
                <a:ea typeface="宋体" charset="-122"/>
              </a:rPr>
              <a:t> algorithms order pending accesses to tracks so that disk arm movement is minimized </a:t>
            </a:r>
          </a:p>
          <a:p>
            <a:pPr lvl="1"/>
            <a:r>
              <a:rPr lang="en-US" altLang="zh-CN" b="1">
                <a:solidFill>
                  <a:schemeClr val="tx2"/>
                </a:solidFill>
                <a:ea typeface="宋体" charset="-122"/>
              </a:rPr>
              <a:t>elevator algorithm</a:t>
            </a:r>
            <a:r>
              <a:rPr lang="en-US" altLang="zh-CN" b="1">
                <a:ea typeface="宋体" charset="-122"/>
              </a:rPr>
              <a:t> </a:t>
            </a:r>
            <a:r>
              <a:rPr lang="en-US" altLang="zh-CN">
                <a:ea typeface="宋体" charset="-122"/>
              </a:rPr>
              <a:t>: move disk arm in one direction (from outer to inner tracks or vice versa), processing next request in that direction, till no more requests in that direction, then reverse direction and repeat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zh-CN" sz="2800">
                <a:ea typeface="宋体" charset="-122"/>
              </a:rPr>
              <a:t>Optimization of Disk Block Access (Cont.)</a:t>
            </a:r>
          </a:p>
        </p:txBody>
      </p:sp>
      <p:sp>
        <p:nvSpPr>
          <p:cNvPr id="256003" name="Rectangle 3"/>
          <p:cNvSpPr>
            <a:spLocks noGrp="1" noChangeArrowheads="1"/>
          </p:cNvSpPr>
          <p:nvPr>
            <p:ph type="body" idx="1"/>
          </p:nvPr>
        </p:nvSpPr>
        <p:spPr/>
        <p:txBody>
          <a:bodyPr/>
          <a:lstStyle/>
          <a:p>
            <a:r>
              <a:rPr lang="en-US" altLang="zh-CN" b="1">
                <a:ea typeface="宋体" charset="-122"/>
              </a:rPr>
              <a:t>File organization</a:t>
            </a:r>
            <a:r>
              <a:rPr lang="en-US" altLang="zh-CN">
                <a:ea typeface="宋体" charset="-122"/>
              </a:rPr>
              <a:t> – optimize block access time by organizing the blocks to correspond to how data will be accessed</a:t>
            </a:r>
          </a:p>
          <a:p>
            <a:pPr lvl="1"/>
            <a:r>
              <a:rPr lang="en-US" altLang="zh-CN">
                <a:ea typeface="宋体" charset="-122"/>
              </a:rPr>
              <a:t>E.g.  Store related information on the same or nearby cylinders.</a:t>
            </a:r>
          </a:p>
          <a:p>
            <a:pPr lvl="1"/>
            <a:r>
              <a:rPr lang="en-US" altLang="zh-CN">
                <a:ea typeface="宋体" charset="-122"/>
              </a:rPr>
              <a:t>Files may get </a:t>
            </a:r>
            <a:r>
              <a:rPr lang="en-US" altLang="zh-CN" b="1">
                <a:solidFill>
                  <a:schemeClr val="tx2"/>
                </a:solidFill>
                <a:ea typeface="宋体" charset="-122"/>
              </a:rPr>
              <a:t>fragmented</a:t>
            </a:r>
            <a:r>
              <a:rPr lang="en-US" altLang="zh-CN">
                <a:ea typeface="宋体" charset="-122"/>
              </a:rPr>
              <a:t> over time</a:t>
            </a:r>
          </a:p>
          <a:p>
            <a:pPr lvl="2"/>
            <a:r>
              <a:rPr lang="en-US" altLang="zh-CN">
                <a:ea typeface="宋体" charset="-122"/>
              </a:rPr>
              <a:t>E.g. if data is inserted to/deleted from the file</a:t>
            </a:r>
          </a:p>
          <a:p>
            <a:pPr lvl="2"/>
            <a:r>
              <a:rPr lang="en-US" altLang="zh-CN">
                <a:ea typeface="宋体" charset="-122"/>
              </a:rPr>
              <a:t>Or free blocks on disk are scattered, and newly created file has its blocks scattered over the disk</a:t>
            </a:r>
          </a:p>
          <a:p>
            <a:pPr lvl="2"/>
            <a:r>
              <a:rPr lang="en-US" altLang="zh-CN">
                <a:ea typeface="宋体" charset="-122"/>
              </a:rPr>
              <a:t>Sequential access to a fragmented file results in increased disk arm movement</a:t>
            </a:r>
          </a:p>
          <a:p>
            <a:pPr lvl="1"/>
            <a:r>
              <a:rPr lang="en-US" altLang="zh-CN">
                <a:ea typeface="宋体" charset="-122"/>
              </a:rPr>
              <a:t>Some systems have utilities to </a:t>
            </a:r>
            <a:r>
              <a:rPr lang="en-US" altLang="zh-CN">
                <a:solidFill>
                  <a:schemeClr val="tx2"/>
                </a:solidFill>
                <a:ea typeface="宋体" charset="-122"/>
              </a:rPr>
              <a:t>defragment</a:t>
            </a:r>
            <a:r>
              <a:rPr lang="en-US" altLang="zh-CN">
                <a:ea typeface="宋体" charset="-122"/>
              </a:rPr>
              <a:t> the file system, in order to speed up file access</a:t>
            </a:r>
          </a:p>
          <a:p>
            <a:pPr lvl="2"/>
            <a:endParaRPr lang="en-US" altLang="zh-CN">
              <a:ea typeface="宋体" charset="-122"/>
            </a:endParaRPr>
          </a:p>
          <a:p>
            <a:endParaRPr lang="zh-CN" altLang="en-US">
              <a:ea typeface="宋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368300" y="873125"/>
            <a:ext cx="8128000" cy="5549900"/>
          </a:xfrm>
        </p:spPr>
        <p:txBody>
          <a:bodyPr/>
          <a:lstStyle/>
          <a:p>
            <a:r>
              <a:rPr lang="en-US" altLang="zh-CN" sz="1800" b="1">
                <a:solidFill>
                  <a:schemeClr val="tx2"/>
                </a:solidFill>
                <a:ea typeface="宋体" charset="-122"/>
              </a:rPr>
              <a:t>Nonvolatile write buffers</a:t>
            </a:r>
            <a:r>
              <a:rPr lang="en-US" altLang="zh-CN" sz="1800">
                <a:ea typeface="宋体" charset="-122"/>
              </a:rPr>
              <a:t> speed up disk writes by writing blocks to a non-volatile RAM buffer immediately</a:t>
            </a:r>
          </a:p>
          <a:p>
            <a:pPr lvl="1"/>
            <a:r>
              <a:rPr lang="en-US" altLang="zh-CN" sz="1600">
                <a:ea typeface="宋体" charset="-122"/>
              </a:rPr>
              <a:t>Non-volatile RAM:  battery backed up RAM or flash memory</a:t>
            </a:r>
          </a:p>
          <a:p>
            <a:pPr lvl="2"/>
            <a:r>
              <a:rPr lang="en-US" altLang="zh-CN" sz="1600">
                <a:ea typeface="宋体" charset="-122"/>
              </a:rPr>
              <a:t>Even if power fails, the data is safe and will be written to disk when power returns</a:t>
            </a:r>
          </a:p>
          <a:p>
            <a:pPr lvl="1"/>
            <a:r>
              <a:rPr lang="en-US" altLang="zh-CN" sz="1600">
                <a:ea typeface="宋体" charset="-122"/>
              </a:rPr>
              <a:t>Controller then writes to disk whenever the disk has no other requests or request has been pending for some time</a:t>
            </a:r>
          </a:p>
          <a:p>
            <a:pPr lvl="1"/>
            <a:r>
              <a:rPr lang="en-US" altLang="zh-CN" sz="1600">
                <a:ea typeface="宋体" charset="-122"/>
              </a:rPr>
              <a:t>Database operations that require data to be safely stored before continuing can continue without waiting for data to be written to disk</a:t>
            </a:r>
          </a:p>
          <a:p>
            <a:pPr lvl="1"/>
            <a:r>
              <a:rPr lang="en-US" altLang="zh-CN" sz="1600" i="1">
                <a:solidFill>
                  <a:schemeClr val="tx2"/>
                </a:solidFill>
                <a:ea typeface="宋体" charset="-122"/>
              </a:rPr>
              <a:t>Writes can be reordered to minimize disk arm movement</a:t>
            </a:r>
          </a:p>
          <a:p>
            <a:r>
              <a:rPr lang="en-US" altLang="zh-CN" sz="1800" b="1">
                <a:ea typeface="宋体" charset="-122"/>
              </a:rPr>
              <a:t>Log disk</a:t>
            </a:r>
            <a:r>
              <a:rPr lang="en-US" altLang="zh-CN" sz="1800">
                <a:ea typeface="宋体" charset="-122"/>
              </a:rPr>
              <a:t> – a disk devoted to writing a sequential log of block updates</a:t>
            </a:r>
          </a:p>
          <a:p>
            <a:pPr lvl="1"/>
            <a:r>
              <a:rPr lang="en-US" altLang="zh-CN" sz="1600">
                <a:ea typeface="宋体" charset="-122"/>
              </a:rPr>
              <a:t> Used exactly like nonvolatile RAM</a:t>
            </a:r>
          </a:p>
          <a:p>
            <a:pPr lvl="2"/>
            <a:r>
              <a:rPr lang="en-US" altLang="zh-CN" sz="1600">
                <a:ea typeface="宋体" charset="-122"/>
              </a:rPr>
              <a:t>Write to log disk is very fast since no seeks are required</a:t>
            </a:r>
          </a:p>
          <a:p>
            <a:pPr lvl="2"/>
            <a:r>
              <a:rPr lang="en-US" altLang="zh-CN" sz="1600">
                <a:ea typeface="宋体" charset="-122"/>
              </a:rPr>
              <a:t>No need for special hardware (NV-RAM)</a:t>
            </a:r>
          </a:p>
          <a:p>
            <a:r>
              <a:rPr lang="en-US" altLang="zh-CN" sz="1800">
                <a:ea typeface="宋体" charset="-122"/>
              </a:rPr>
              <a:t>File systems typically reorder writes to disk to improve performance</a:t>
            </a:r>
          </a:p>
          <a:p>
            <a:pPr lvl="1"/>
            <a:r>
              <a:rPr lang="en-US" altLang="zh-CN" sz="1600" b="1">
                <a:solidFill>
                  <a:schemeClr val="tx2"/>
                </a:solidFill>
                <a:ea typeface="宋体" charset="-122"/>
              </a:rPr>
              <a:t>Journaling file systems </a:t>
            </a:r>
            <a:r>
              <a:rPr lang="en-US" altLang="zh-CN" sz="1600">
                <a:ea typeface="宋体" charset="-122"/>
              </a:rPr>
              <a:t>write data in safe order to NV-RAM or log disk</a:t>
            </a:r>
            <a:endParaRPr lang="en-US" altLang="zh-CN" sz="1600" b="1">
              <a:solidFill>
                <a:schemeClr val="tx2"/>
              </a:solidFill>
              <a:ea typeface="宋体" charset="-122"/>
            </a:endParaRPr>
          </a:p>
          <a:p>
            <a:pPr lvl="1"/>
            <a:r>
              <a:rPr lang="en-US" altLang="zh-CN" sz="1600">
                <a:ea typeface="宋体" charset="-122"/>
              </a:rPr>
              <a:t>Reordering without journaling: risk of corruption of file system data</a:t>
            </a:r>
          </a:p>
        </p:txBody>
      </p:sp>
      <p:sp>
        <p:nvSpPr>
          <p:cNvPr id="254980" name="Rectangle 4"/>
          <p:cNvSpPr>
            <a:spLocks noGrp="1" noChangeArrowheads="1"/>
          </p:cNvSpPr>
          <p:nvPr>
            <p:ph type="title"/>
          </p:nvPr>
        </p:nvSpPr>
        <p:spPr>
          <a:noFill/>
          <a:ln/>
        </p:spPr>
        <p:txBody>
          <a:bodyPr/>
          <a:lstStyle/>
          <a:p>
            <a:r>
              <a:rPr lang="en-US" altLang="zh-CN" sz="2800">
                <a:ea typeface="宋体" charset="-122"/>
              </a:rPr>
              <a:t>Optimization of Disk Block Access (Cont.)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ffectLst/>
              </a:rPr>
              <a:t>Flash Storage</a:t>
            </a:r>
          </a:p>
        </p:txBody>
      </p:sp>
      <p:sp>
        <p:nvSpPr>
          <p:cNvPr id="162819" name="Rectangle 3"/>
          <p:cNvSpPr>
            <a:spLocks noGrp="1" noChangeArrowheads="1"/>
          </p:cNvSpPr>
          <p:nvPr>
            <p:ph type="body" idx="1"/>
          </p:nvPr>
        </p:nvSpPr>
        <p:spPr>
          <a:xfrm>
            <a:off x="784225" y="1003300"/>
            <a:ext cx="7920038" cy="5238750"/>
          </a:xfrm>
        </p:spPr>
        <p:txBody>
          <a:bodyPr/>
          <a:lstStyle/>
          <a:p>
            <a:pPr>
              <a:lnSpc>
                <a:spcPct val="90000"/>
              </a:lnSpc>
            </a:pPr>
            <a:r>
              <a:rPr lang="en-US" altLang="zh-CN" dirty="0" smtClean="0"/>
              <a:t>NOR flash vs NAND flash</a:t>
            </a:r>
          </a:p>
          <a:p>
            <a:pPr>
              <a:lnSpc>
                <a:spcPct val="90000"/>
              </a:lnSpc>
            </a:pPr>
            <a:r>
              <a:rPr lang="en-US" altLang="zh-CN" dirty="0" smtClean="0"/>
              <a:t>NAND flash </a:t>
            </a:r>
          </a:p>
          <a:p>
            <a:pPr lvl="1">
              <a:lnSpc>
                <a:spcPct val="90000"/>
              </a:lnSpc>
            </a:pPr>
            <a:r>
              <a:rPr lang="en-US" altLang="zh-CN" dirty="0" smtClean="0">
                <a:ea typeface="ＭＳ Ｐゴシック" pitchFamily="34" charset="-128"/>
              </a:rPr>
              <a:t>used widely for storage, since it is much cheaper than NOR flash</a:t>
            </a:r>
          </a:p>
          <a:p>
            <a:pPr lvl="1">
              <a:lnSpc>
                <a:spcPct val="90000"/>
              </a:lnSpc>
            </a:pPr>
            <a:r>
              <a:rPr lang="en-US" altLang="zh-CN" dirty="0" smtClean="0">
                <a:ea typeface="ＭＳ Ｐゴシック" pitchFamily="34" charset="-128"/>
              </a:rPr>
              <a:t>requires page-at-a-time read (page: 512 bytes to 4 KB)</a:t>
            </a:r>
          </a:p>
          <a:p>
            <a:pPr lvl="1">
              <a:lnSpc>
                <a:spcPct val="90000"/>
              </a:lnSpc>
            </a:pPr>
            <a:r>
              <a:rPr lang="en-US" altLang="zh-CN" dirty="0" smtClean="0">
                <a:ea typeface="ＭＳ Ｐゴシック" pitchFamily="34" charset="-128"/>
              </a:rPr>
              <a:t>transfer rate around 20 MB/sec</a:t>
            </a:r>
          </a:p>
          <a:p>
            <a:pPr lvl="1">
              <a:lnSpc>
                <a:spcPct val="90000"/>
              </a:lnSpc>
            </a:pPr>
            <a:r>
              <a:rPr lang="en-US" altLang="zh-CN" b="1" dirty="0" smtClean="0">
                <a:solidFill>
                  <a:srgbClr val="000099"/>
                </a:solidFill>
                <a:ea typeface="ＭＳ Ｐゴシック" pitchFamily="34" charset="-128"/>
              </a:rPr>
              <a:t>solid state disks</a:t>
            </a:r>
            <a:r>
              <a:rPr lang="en-US" altLang="zh-CN" dirty="0" smtClean="0">
                <a:ea typeface="ＭＳ Ｐゴシック" pitchFamily="34" charset="-128"/>
              </a:rPr>
              <a:t>: use multiple flash storage devices to provide higher transfer rate of 100 to 200 MB/sec</a:t>
            </a:r>
          </a:p>
          <a:p>
            <a:pPr lvl="1">
              <a:lnSpc>
                <a:spcPct val="90000"/>
              </a:lnSpc>
            </a:pPr>
            <a:r>
              <a:rPr lang="en-US" altLang="zh-CN" dirty="0" smtClean="0">
                <a:ea typeface="ＭＳ Ｐゴシック" pitchFamily="34" charset="-128"/>
              </a:rPr>
              <a:t>erase is very slow (1 to 2 </a:t>
            </a:r>
            <a:r>
              <a:rPr lang="en-US" altLang="zh-CN" dirty="0" err="1" smtClean="0">
                <a:ea typeface="ＭＳ Ｐゴシック" pitchFamily="34" charset="-128"/>
              </a:rPr>
              <a:t>millisecs</a:t>
            </a:r>
            <a:r>
              <a:rPr lang="en-US" altLang="zh-CN" dirty="0" smtClean="0">
                <a:ea typeface="ＭＳ Ｐゴシック" pitchFamily="34" charset="-128"/>
              </a:rPr>
              <a:t>)</a:t>
            </a:r>
          </a:p>
          <a:p>
            <a:pPr lvl="2">
              <a:lnSpc>
                <a:spcPct val="90000"/>
              </a:lnSpc>
            </a:pPr>
            <a:r>
              <a:rPr lang="en-US" altLang="zh-CN" dirty="0" smtClean="0">
                <a:ea typeface="ＭＳ Ｐゴシック" pitchFamily="34" charset="-128"/>
              </a:rPr>
              <a:t>erase block contains multiple pages</a:t>
            </a:r>
          </a:p>
          <a:p>
            <a:pPr lvl="2">
              <a:lnSpc>
                <a:spcPct val="90000"/>
              </a:lnSpc>
            </a:pPr>
            <a:r>
              <a:rPr lang="en-US" altLang="zh-CN" b="1" dirty="0" smtClean="0">
                <a:solidFill>
                  <a:srgbClr val="000099"/>
                </a:solidFill>
                <a:ea typeface="ＭＳ Ｐゴシック" pitchFamily="34" charset="-128"/>
              </a:rPr>
              <a:t>remapp</a:t>
            </a:r>
            <a:r>
              <a:rPr lang="en-US" altLang="zh-CN" dirty="0" smtClean="0">
                <a:ea typeface="ＭＳ Ｐゴシック" pitchFamily="34" charset="-128"/>
              </a:rPr>
              <a:t>ing of logical page addresses to physical page addresses avoids waiting for erase</a:t>
            </a:r>
          </a:p>
          <a:p>
            <a:pPr lvl="3">
              <a:lnSpc>
                <a:spcPct val="90000"/>
              </a:lnSpc>
            </a:pPr>
            <a:r>
              <a:rPr lang="en-US" altLang="zh-CN" b="1" dirty="0" smtClean="0">
                <a:solidFill>
                  <a:srgbClr val="000099"/>
                </a:solidFill>
                <a:ea typeface="ＭＳ Ｐゴシック" pitchFamily="34" charset="-128"/>
              </a:rPr>
              <a:t>translation table</a:t>
            </a:r>
            <a:r>
              <a:rPr lang="en-US" altLang="zh-CN" dirty="0" smtClean="0">
                <a:ea typeface="ＭＳ Ｐゴシック" pitchFamily="34" charset="-128"/>
              </a:rPr>
              <a:t> tracks mapping</a:t>
            </a:r>
          </a:p>
          <a:p>
            <a:pPr lvl="4">
              <a:lnSpc>
                <a:spcPct val="90000"/>
              </a:lnSpc>
            </a:pPr>
            <a:r>
              <a:rPr lang="en-US" altLang="zh-CN" dirty="0" smtClean="0">
                <a:ea typeface="ＭＳ Ｐゴシック" pitchFamily="34" charset="-128"/>
              </a:rPr>
              <a:t>also stored in a label field of flash page</a:t>
            </a:r>
          </a:p>
          <a:p>
            <a:pPr lvl="3">
              <a:lnSpc>
                <a:spcPct val="90000"/>
              </a:lnSpc>
            </a:pPr>
            <a:r>
              <a:rPr lang="en-US" altLang="zh-CN" dirty="0" smtClean="0">
                <a:ea typeface="ＭＳ Ｐゴシック" pitchFamily="34" charset="-128"/>
              </a:rPr>
              <a:t>remapping carried out by </a:t>
            </a:r>
            <a:r>
              <a:rPr lang="en-US" altLang="zh-CN" b="1" dirty="0" smtClean="0">
                <a:solidFill>
                  <a:srgbClr val="000099"/>
                </a:solidFill>
                <a:ea typeface="ＭＳ Ｐゴシック" pitchFamily="34" charset="-128"/>
              </a:rPr>
              <a:t>flash translation layer</a:t>
            </a:r>
          </a:p>
          <a:p>
            <a:pPr lvl="2">
              <a:lnSpc>
                <a:spcPct val="90000"/>
              </a:lnSpc>
            </a:pPr>
            <a:r>
              <a:rPr lang="en-US" altLang="zh-CN" dirty="0" smtClean="0">
                <a:ea typeface="ＭＳ Ｐゴシック" pitchFamily="34" charset="-128"/>
              </a:rPr>
              <a:t>after 100,000 to 1,000,000 erases, erase block becomes unreliable and cannot be used</a:t>
            </a:r>
          </a:p>
          <a:p>
            <a:pPr lvl="3">
              <a:lnSpc>
                <a:spcPct val="90000"/>
              </a:lnSpc>
            </a:pPr>
            <a:r>
              <a:rPr lang="en-US" altLang="zh-CN" b="1" dirty="0" smtClean="0">
                <a:solidFill>
                  <a:srgbClr val="000099"/>
                </a:solidFill>
                <a:ea typeface="ＭＳ Ｐゴシック" pitchFamily="34" charset="-128"/>
              </a:rPr>
              <a:t>wear leveling</a:t>
            </a:r>
          </a:p>
        </p:txBody>
      </p:sp>
    </p:spTree>
    <p:extLst>
      <p:ext uri="{BB962C8B-B14F-4D97-AF65-F5344CB8AC3E}">
        <p14:creationId xmlns:p14="http://schemas.microsoft.com/office/powerpoint/2010/main" val="425240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803275" y="255588"/>
            <a:ext cx="7759700" cy="457200"/>
          </a:xfrm>
        </p:spPr>
        <p:txBody>
          <a:bodyPr/>
          <a:lstStyle/>
          <a:p>
            <a:r>
              <a:rPr lang="en-US" altLang="zh-CN" dirty="0" smtClean="0">
                <a:ea typeface="宋体" charset="-122"/>
              </a:rPr>
              <a:t>Physical Storage Medias</a:t>
            </a:r>
            <a:endParaRPr lang="en-US" altLang="zh-CN" dirty="0">
              <a:ea typeface="宋体" charset="-122"/>
            </a:endParaRPr>
          </a:p>
        </p:txBody>
      </p:sp>
      <p:sp>
        <p:nvSpPr>
          <p:cNvPr id="173059" name="Rectangle 3"/>
          <p:cNvSpPr>
            <a:spLocks noGrp="1" noChangeArrowheads="1"/>
          </p:cNvSpPr>
          <p:nvPr>
            <p:ph type="body" idx="1"/>
          </p:nvPr>
        </p:nvSpPr>
        <p:spPr>
          <a:xfrm>
            <a:off x="1119188" y="946150"/>
            <a:ext cx="7188200" cy="4797425"/>
          </a:xfrm>
        </p:spPr>
        <p:txBody>
          <a:bodyPr/>
          <a:lstStyle/>
          <a:p>
            <a:r>
              <a:rPr lang="en-US" altLang="zh-CN" dirty="0">
                <a:ea typeface="宋体" charset="-122"/>
              </a:rPr>
              <a:t>Characteristic of Physical Storage</a:t>
            </a:r>
          </a:p>
          <a:p>
            <a:pPr lvl="1"/>
            <a:r>
              <a:rPr lang="en-US" altLang="zh-CN" dirty="0">
                <a:ea typeface="宋体" charset="-122"/>
              </a:rPr>
              <a:t>Speed with which data can be accessed</a:t>
            </a:r>
          </a:p>
          <a:p>
            <a:pPr lvl="1"/>
            <a:r>
              <a:rPr lang="en-US" altLang="zh-CN" dirty="0">
                <a:ea typeface="宋体" charset="-122"/>
              </a:rPr>
              <a:t>Reliability</a:t>
            </a:r>
          </a:p>
          <a:p>
            <a:pPr lvl="2"/>
            <a:r>
              <a:rPr lang="en-US" altLang="zh-CN" dirty="0">
                <a:ea typeface="宋体" charset="-122"/>
              </a:rPr>
              <a:t>data loss on power failure or system crash</a:t>
            </a:r>
          </a:p>
          <a:p>
            <a:pPr lvl="2"/>
            <a:r>
              <a:rPr lang="en-US" altLang="zh-CN" dirty="0">
                <a:ea typeface="宋体" charset="-122"/>
              </a:rPr>
              <a:t>physical failure of the storage device</a:t>
            </a:r>
          </a:p>
          <a:p>
            <a:pPr lvl="1"/>
            <a:r>
              <a:rPr lang="en-US" altLang="zh-CN" dirty="0">
                <a:ea typeface="宋体" charset="-122"/>
              </a:rPr>
              <a:t>Cost per unit of data </a:t>
            </a:r>
            <a:r>
              <a:rPr lang="en-US" altLang="zh-CN" dirty="0">
                <a:ea typeface="宋体" charset="-122"/>
                <a:sym typeface="Wingdings" pitchFamily="2" charset="2"/>
              </a:rPr>
              <a:t></a:t>
            </a:r>
            <a:r>
              <a:rPr lang="en-US" altLang="zh-CN" dirty="0">
                <a:ea typeface="宋体" charset="-122"/>
              </a:rPr>
              <a:t> the capacity of single device</a:t>
            </a:r>
          </a:p>
          <a:p>
            <a:pPr lvl="2"/>
            <a:endParaRPr lang="en-US" altLang="zh-CN" dirty="0">
              <a:ea typeface="宋体" charset="-122"/>
            </a:endParaRPr>
          </a:p>
          <a:p>
            <a:r>
              <a:rPr lang="en-US" altLang="zh-CN" dirty="0">
                <a:ea typeface="宋体" charset="-122"/>
              </a:rPr>
              <a:t>Can differentiate storage into:</a:t>
            </a:r>
          </a:p>
          <a:p>
            <a:pPr lvl="1"/>
            <a:r>
              <a:rPr lang="en-US" altLang="zh-CN" b="1" dirty="0">
                <a:solidFill>
                  <a:schemeClr val="tx2"/>
                </a:solidFill>
                <a:ea typeface="宋体" charset="-122"/>
              </a:rPr>
              <a:t>volatile storage</a:t>
            </a:r>
            <a:r>
              <a:rPr lang="en-US" altLang="zh-CN" b="1" dirty="0">
                <a:ea typeface="宋体" charset="-122"/>
              </a:rPr>
              <a:t>: </a:t>
            </a:r>
            <a:r>
              <a:rPr lang="en-US" altLang="zh-CN" dirty="0">
                <a:ea typeface="宋体" charset="-122"/>
              </a:rPr>
              <a:t>loses contents when power is switched off</a:t>
            </a:r>
          </a:p>
          <a:p>
            <a:pPr lvl="1"/>
            <a:r>
              <a:rPr lang="en-US" altLang="zh-CN" b="1" dirty="0">
                <a:solidFill>
                  <a:schemeClr val="tx2"/>
                </a:solidFill>
                <a:ea typeface="宋体" charset="-122"/>
              </a:rPr>
              <a:t>non-volatile storage</a:t>
            </a:r>
            <a:r>
              <a:rPr lang="en-US" altLang="zh-CN" dirty="0">
                <a:ea typeface="宋体" charset="-122"/>
              </a:rPr>
              <a:t>: </a:t>
            </a:r>
          </a:p>
          <a:p>
            <a:pPr lvl="2"/>
            <a:r>
              <a:rPr lang="en-US" altLang="zh-CN" dirty="0">
                <a:ea typeface="宋体" charset="-122"/>
              </a:rPr>
              <a:t> Contents persist even when power is switched off. </a:t>
            </a:r>
          </a:p>
          <a:p>
            <a:pPr lvl="2"/>
            <a:r>
              <a:rPr lang="en-US" altLang="zh-CN" dirty="0">
                <a:ea typeface="宋体" charset="-122"/>
              </a:rPr>
              <a:t> Includes secondary and tertiary storage, as well as batter-backed up main-memory.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a:ea typeface="宋体" charset="-122"/>
              </a:rPr>
              <a:t>RAID</a:t>
            </a:r>
          </a:p>
        </p:txBody>
      </p:sp>
      <p:sp>
        <p:nvSpPr>
          <p:cNvPr id="185347" name="Rectangle 3"/>
          <p:cNvSpPr>
            <a:spLocks noGrp="1" noChangeArrowheads="1"/>
          </p:cNvSpPr>
          <p:nvPr>
            <p:ph type="body" idx="1"/>
          </p:nvPr>
        </p:nvSpPr>
        <p:spPr>
          <a:xfrm>
            <a:off x="597138" y="1020419"/>
            <a:ext cx="8102600" cy="5219700"/>
          </a:xfrm>
        </p:spPr>
        <p:txBody>
          <a:bodyPr/>
          <a:lstStyle/>
          <a:p>
            <a:r>
              <a:rPr lang="en-US" altLang="zh-CN" b="1" dirty="0">
                <a:solidFill>
                  <a:schemeClr val="tx2"/>
                </a:solidFill>
                <a:ea typeface="宋体" charset="-122"/>
              </a:rPr>
              <a:t>RAID: Redundant Arrays of Independent Disks</a:t>
            </a:r>
            <a:r>
              <a:rPr lang="en-US" altLang="zh-CN" b="1" dirty="0">
                <a:ea typeface="宋体" charset="-122"/>
              </a:rPr>
              <a:t> </a:t>
            </a:r>
            <a:endParaRPr lang="en-US" altLang="zh-CN" dirty="0">
              <a:ea typeface="宋体" charset="-122"/>
            </a:endParaRPr>
          </a:p>
          <a:p>
            <a:pPr lvl="1"/>
            <a:r>
              <a:rPr lang="en-US" altLang="zh-CN" dirty="0">
                <a:ea typeface="宋体" charset="-122"/>
              </a:rPr>
              <a:t>disk organization techniques that manage a large numbers of disks, providing a view of a single disk of </a:t>
            </a:r>
          </a:p>
          <a:p>
            <a:pPr lvl="2"/>
            <a:r>
              <a:rPr lang="en-US" altLang="zh-CN" dirty="0">
                <a:solidFill>
                  <a:schemeClr val="tx2"/>
                </a:solidFill>
                <a:ea typeface="宋体" charset="-122"/>
              </a:rPr>
              <a:t>high capacity</a:t>
            </a:r>
            <a:r>
              <a:rPr lang="en-US" altLang="zh-CN" dirty="0">
                <a:ea typeface="宋体" charset="-122"/>
              </a:rPr>
              <a:t> and </a:t>
            </a:r>
            <a:r>
              <a:rPr lang="en-US" altLang="zh-CN" dirty="0">
                <a:solidFill>
                  <a:schemeClr val="tx2"/>
                </a:solidFill>
                <a:ea typeface="宋体" charset="-122"/>
              </a:rPr>
              <a:t>high speed</a:t>
            </a:r>
            <a:r>
              <a:rPr lang="en-US" altLang="zh-CN" dirty="0">
                <a:ea typeface="宋体" charset="-122"/>
              </a:rPr>
              <a:t>  by using multiple disks in parallel, and </a:t>
            </a:r>
          </a:p>
          <a:p>
            <a:pPr lvl="2"/>
            <a:r>
              <a:rPr lang="en-US" altLang="zh-CN" dirty="0">
                <a:solidFill>
                  <a:schemeClr val="tx2"/>
                </a:solidFill>
                <a:ea typeface="宋体" charset="-122"/>
              </a:rPr>
              <a:t>high reliability</a:t>
            </a:r>
            <a:r>
              <a:rPr lang="en-US" altLang="zh-CN" dirty="0">
                <a:ea typeface="宋体" charset="-122"/>
              </a:rPr>
              <a:t> by storing data redundantly, so that data can be recovered even if  a disk fails </a:t>
            </a:r>
          </a:p>
          <a:p>
            <a:r>
              <a:rPr lang="en-US" altLang="zh-CN" dirty="0" smtClean="0"/>
              <a:t>The chance that some disk out of a set of </a:t>
            </a:r>
            <a:r>
              <a:rPr lang="en-US" altLang="zh-CN" i="1" dirty="0" smtClean="0"/>
              <a:t>N</a:t>
            </a:r>
            <a:r>
              <a:rPr lang="en-US" altLang="zh-CN" dirty="0" smtClean="0"/>
              <a:t> disks will fail is much higher than the chance that a specific single disk will fail.</a:t>
            </a:r>
          </a:p>
          <a:p>
            <a:pPr lvl="2"/>
            <a:r>
              <a:rPr lang="en-US" altLang="zh-CN" dirty="0" smtClean="0">
                <a:ea typeface="ＭＳ Ｐゴシック" pitchFamily="34" charset="-128"/>
              </a:rPr>
              <a:t>E.g., a system with 100 disks, each with MTTF of 100,000 hours (approx.  11 years), will have a system MTTF of 1000 hours (approx. 41 days)</a:t>
            </a:r>
          </a:p>
          <a:p>
            <a:pPr lvl="1"/>
            <a:r>
              <a:rPr lang="en-US" altLang="zh-CN" dirty="0" smtClean="0">
                <a:ea typeface="ＭＳ Ｐゴシック" pitchFamily="34" charset="-128"/>
              </a:rPr>
              <a:t>Techniques for using redundancy to avoid data loss are critical with large numbers of disks</a:t>
            </a:r>
          </a:p>
          <a:p>
            <a:r>
              <a:rPr lang="en-US" altLang="zh-CN" dirty="0" smtClean="0">
                <a:ea typeface="宋体" charset="-122"/>
              </a:rPr>
              <a:t>Originally </a:t>
            </a:r>
            <a:r>
              <a:rPr lang="en-US" altLang="zh-CN" dirty="0">
                <a:ea typeface="宋体" charset="-122"/>
              </a:rPr>
              <a:t>a cost-effective alternative to large, expensive disks</a:t>
            </a:r>
          </a:p>
          <a:p>
            <a:pPr lvl="1"/>
            <a:r>
              <a:rPr lang="en-US" altLang="zh-CN" dirty="0">
                <a:ea typeface="宋体" charset="-122"/>
              </a:rPr>
              <a:t>I in RAID originally stood for ``inexpensive’’</a:t>
            </a:r>
          </a:p>
          <a:p>
            <a:pPr lvl="1"/>
            <a:r>
              <a:rPr lang="en-US" altLang="zh-CN" dirty="0">
                <a:ea typeface="宋体" charset="-122"/>
              </a:rPr>
              <a:t>Today RAIDs are used for their higher reliability and bandwidth.  </a:t>
            </a:r>
          </a:p>
          <a:p>
            <a:pPr lvl="2"/>
            <a:r>
              <a:rPr lang="en-US" altLang="zh-CN" dirty="0">
                <a:ea typeface="宋体" charset="-122"/>
              </a:rPr>
              <a:t>The “I” is interpreted as independent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717550" y="174625"/>
            <a:ext cx="8077200" cy="609600"/>
          </a:xfrm>
        </p:spPr>
        <p:txBody>
          <a:bodyPr/>
          <a:lstStyle/>
          <a:p>
            <a:r>
              <a:rPr lang="en-US" altLang="zh-CN">
                <a:ea typeface="宋体" charset="-122"/>
              </a:rPr>
              <a:t> Why RAID?</a:t>
            </a:r>
          </a:p>
        </p:txBody>
      </p:sp>
      <p:sp>
        <p:nvSpPr>
          <p:cNvPr id="186371" name="Rectangle 3"/>
          <p:cNvSpPr>
            <a:spLocks noGrp="1" noChangeArrowheads="1"/>
          </p:cNvSpPr>
          <p:nvPr>
            <p:ph type="body" sz="half" idx="1"/>
          </p:nvPr>
        </p:nvSpPr>
        <p:spPr>
          <a:xfrm>
            <a:off x="571500" y="1114425"/>
            <a:ext cx="7999413" cy="1798638"/>
          </a:xfrm>
        </p:spPr>
        <p:txBody>
          <a:bodyPr/>
          <a:lstStyle/>
          <a:p>
            <a:r>
              <a:rPr lang="en-US" altLang="zh-CN" b="1">
                <a:solidFill>
                  <a:schemeClr val="tx2"/>
                </a:solidFill>
                <a:ea typeface="宋体" charset="-122"/>
              </a:rPr>
              <a:t>Improvement of Reliability via Redundancy</a:t>
            </a:r>
            <a:r>
              <a:rPr lang="en-US" altLang="zh-CN">
                <a:ea typeface="宋体" charset="-122"/>
              </a:rPr>
              <a:t> </a:t>
            </a:r>
          </a:p>
          <a:p>
            <a:pPr lvl="1"/>
            <a:r>
              <a:rPr lang="en-US" altLang="zh-CN">
                <a:ea typeface="宋体" charset="-122"/>
              </a:rPr>
              <a:t>store extra information that can be used to rebuild information lost in a disk failure.</a:t>
            </a:r>
          </a:p>
          <a:p>
            <a:r>
              <a:rPr lang="en-US" altLang="zh-CN" b="1">
                <a:solidFill>
                  <a:schemeClr val="tx2"/>
                </a:solidFill>
                <a:ea typeface="宋体" charset="-122"/>
              </a:rPr>
              <a:t>Improvement in Performance via Parallelism</a:t>
            </a:r>
          </a:p>
          <a:p>
            <a:pPr lvl="1"/>
            <a:r>
              <a:rPr lang="en-US" altLang="zh-CN">
                <a:ea typeface="宋体" charset="-122"/>
              </a:rPr>
              <a:t>Load balance multiple small accesses to increase throughput</a:t>
            </a:r>
          </a:p>
          <a:p>
            <a:pPr lvl="1"/>
            <a:r>
              <a:rPr lang="en-US" altLang="zh-CN">
                <a:ea typeface="宋体" charset="-122"/>
              </a:rPr>
              <a:t>Parallelize large accesses to reduce response time.</a:t>
            </a:r>
          </a:p>
        </p:txBody>
      </p:sp>
      <p:pic>
        <p:nvPicPr>
          <p:cNvPr id="186373"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29118" t="1022" r="29886" b="73889"/>
          <a:stretch>
            <a:fillRect/>
          </a:stretch>
        </p:blipFill>
        <p:spPr>
          <a:xfrm>
            <a:off x="1408113" y="3735388"/>
            <a:ext cx="5849937" cy="2624137"/>
          </a:xfrm>
          <a:noFill/>
          <a:ln w="76200" cmpd="tri">
            <a:solidFill>
              <a:schemeClr val="tx2"/>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44488" y="114300"/>
            <a:ext cx="8923337" cy="457200"/>
          </a:xfrm>
        </p:spPr>
        <p:txBody>
          <a:bodyPr/>
          <a:lstStyle/>
          <a:p>
            <a:r>
              <a:rPr lang="en-US" altLang="zh-CN" sz="2800">
                <a:ea typeface="宋体" charset="-122"/>
              </a:rPr>
              <a:t>HOW RAID?</a:t>
            </a:r>
          </a:p>
        </p:txBody>
      </p:sp>
      <p:sp>
        <p:nvSpPr>
          <p:cNvPr id="187395" name="Rectangle 3"/>
          <p:cNvSpPr>
            <a:spLocks noGrp="1" noChangeArrowheads="1"/>
          </p:cNvSpPr>
          <p:nvPr>
            <p:ph type="body" idx="1"/>
          </p:nvPr>
        </p:nvSpPr>
        <p:spPr>
          <a:xfrm>
            <a:off x="682121" y="1128044"/>
            <a:ext cx="7692758" cy="4657459"/>
          </a:xfrm>
        </p:spPr>
        <p:txBody>
          <a:bodyPr/>
          <a:lstStyle/>
          <a:p>
            <a:r>
              <a:rPr lang="en-US" altLang="zh-CN" dirty="0">
                <a:ea typeface="宋体" charset="-122"/>
              </a:rPr>
              <a:t>Improve transfer rate by striping data across multiple disks.</a:t>
            </a:r>
          </a:p>
          <a:p>
            <a:pPr lvl="1"/>
            <a:r>
              <a:rPr lang="en-US" altLang="zh-CN" b="1" dirty="0">
                <a:solidFill>
                  <a:schemeClr val="tx2"/>
                </a:solidFill>
                <a:ea typeface="宋体" charset="-122"/>
              </a:rPr>
              <a:t>Bit-level striping</a:t>
            </a:r>
            <a:r>
              <a:rPr lang="en-US" altLang="zh-CN" dirty="0">
                <a:ea typeface="宋体" charset="-122"/>
              </a:rPr>
              <a:t> – split the bits of each byte across multiple disks</a:t>
            </a:r>
          </a:p>
          <a:p>
            <a:pPr lvl="2"/>
            <a:r>
              <a:rPr lang="en-US" altLang="zh-CN" dirty="0">
                <a:ea typeface="宋体" charset="-122"/>
              </a:rPr>
              <a:t>In an array of eight disks, write bit </a:t>
            </a:r>
            <a:r>
              <a:rPr lang="en-US" altLang="zh-CN" i="1" dirty="0" err="1">
                <a:ea typeface="宋体" charset="-122"/>
              </a:rPr>
              <a:t>i</a:t>
            </a:r>
            <a:r>
              <a:rPr lang="en-US" altLang="zh-CN" dirty="0">
                <a:ea typeface="宋体" charset="-122"/>
              </a:rPr>
              <a:t> of each byte to disk </a:t>
            </a:r>
            <a:r>
              <a:rPr lang="en-US" altLang="zh-CN" i="1" dirty="0" err="1">
                <a:ea typeface="宋体" charset="-122"/>
              </a:rPr>
              <a:t>i</a:t>
            </a:r>
            <a:r>
              <a:rPr lang="en-US" altLang="zh-CN" i="1" dirty="0">
                <a:ea typeface="宋体" charset="-122"/>
              </a:rPr>
              <a:t>.</a:t>
            </a:r>
            <a:endParaRPr lang="en-US" altLang="zh-CN" dirty="0">
              <a:ea typeface="宋体" charset="-122"/>
            </a:endParaRPr>
          </a:p>
          <a:p>
            <a:pPr lvl="2"/>
            <a:r>
              <a:rPr lang="en-US" altLang="zh-CN" dirty="0">
                <a:ea typeface="宋体" charset="-122"/>
              </a:rPr>
              <a:t>Each access can read data at eight times the rate of a single disk.</a:t>
            </a:r>
          </a:p>
          <a:p>
            <a:pPr lvl="1"/>
            <a:r>
              <a:rPr lang="en-US" altLang="zh-CN" b="1" dirty="0">
                <a:solidFill>
                  <a:schemeClr val="tx2"/>
                </a:solidFill>
                <a:ea typeface="宋体" charset="-122"/>
              </a:rPr>
              <a:t>Block-level striping</a:t>
            </a:r>
            <a:r>
              <a:rPr lang="en-US" altLang="zh-CN" b="1" dirty="0">
                <a:ea typeface="宋体" charset="-122"/>
              </a:rPr>
              <a:t> </a:t>
            </a:r>
            <a:r>
              <a:rPr lang="en-US" altLang="zh-CN" dirty="0">
                <a:ea typeface="宋体" charset="-122"/>
              </a:rPr>
              <a:t>– with </a:t>
            </a:r>
            <a:r>
              <a:rPr lang="en-US" altLang="zh-CN" i="1" dirty="0">
                <a:ea typeface="宋体" charset="-122"/>
              </a:rPr>
              <a:t>n</a:t>
            </a:r>
            <a:r>
              <a:rPr lang="en-US" altLang="zh-CN" dirty="0">
                <a:ea typeface="宋体" charset="-122"/>
              </a:rPr>
              <a:t> disks, block </a:t>
            </a:r>
            <a:r>
              <a:rPr lang="en-US" altLang="zh-CN" i="1" dirty="0" err="1">
                <a:ea typeface="宋体" charset="-122"/>
              </a:rPr>
              <a:t>i</a:t>
            </a:r>
            <a:r>
              <a:rPr lang="en-US" altLang="zh-CN" dirty="0">
                <a:ea typeface="宋体" charset="-122"/>
              </a:rPr>
              <a:t> of a file goes to disk (</a:t>
            </a:r>
            <a:r>
              <a:rPr lang="en-US" altLang="zh-CN" i="1" dirty="0" err="1">
                <a:ea typeface="宋体" charset="-122"/>
              </a:rPr>
              <a:t>i</a:t>
            </a:r>
            <a:r>
              <a:rPr lang="en-US" altLang="zh-CN" dirty="0">
                <a:ea typeface="宋体" charset="-122"/>
              </a:rPr>
              <a:t> mod </a:t>
            </a:r>
            <a:r>
              <a:rPr lang="en-US" altLang="zh-CN" i="1" dirty="0">
                <a:ea typeface="宋体" charset="-122"/>
              </a:rPr>
              <a:t>n</a:t>
            </a:r>
            <a:r>
              <a:rPr lang="en-US" altLang="zh-CN" dirty="0">
                <a:ea typeface="宋体" charset="-122"/>
              </a:rPr>
              <a:t>) + 1</a:t>
            </a:r>
          </a:p>
          <a:p>
            <a:pPr lvl="2"/>
            <a:r>
              <a:rPr lang="en-US" altLang="zh-CN" dirty="0">
                <a:ea typeface="宋体" charset="-122"/>
              </a:rPr>
              <a:t>Requests for different blocks can run in parallel if the blocks reside on different disks</a:t>
            </a:r>
          </a:p>
          <a:p>
            <a:pPr lvl="2"/>
            <a:r>
              <a:rPr lang="en-US" altLang="zh-CN" dirty="0">
                <a:ea typeface="宋体" charset="-122"/>
              </a:rPr>
              <a:t>A request for a long sequence of blocks can utilize all disks in parallel</a:t>
            </a:r>
          </a:p>
          <a:p>
            <a:r>
              <a:rPr lang="en-US" altLang="zh-CN" dirty="0">
                <a:ea typeface="宋体" charset="-122"/>
              </a:rPr>
              <a:t>RAID Level 0,1,2,3,4,5,6</a:t>
            </a:r>
          </a:p>
          <a:p>
            <a:pPr lvl="1"/>
            <a:r>
              <a:rPr lang="en-US" altLang="zh-CN" dirty="0">
                <a:ea typeface="宋体" charset="-122"/>
              </a:rPr>
              <a:t>RAID1 and RAID 5 are most wide used</a:t>
            </a:r>
            <a:r>
              <a:rPr lang="en-US" altLang="zh-CN" dirty="0" smtClean="0">
                <a:ea typeface="宋体" charset="-122"/>
              </a:rPr>
              <a:t>.</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en-US" dirty="0">
                <a:ea typeface="+mj-ea"/>
              </a:rPr>
              <a:t>RAID </a:t>
            </a:r>
            <a:r>
              <a:rPr lang="en-US" dirty="0" smtClean="0">
                <a:ea typeface="+mj-ea"/>
              </a:rPr>
              <a:t>Level 5</a:t>
            </a:r>
            <a:endParaRPr lang="en-US" dirty="0">
              <a:ea typeface="+mj-ea"/>
            </a:endParaRPr>
          </a:p>
        </p:txBody>
      </p:sp>
      <p:sp>
        <p:nvSpPr>
          <p:cNvPr id="68611" name="Rectangle 3"/>
          <p:cNvSpPr>
            <a:spLocks noGrp="1" noChangeArrowheads="1"/>
          </p:cNvSpPr>
          <p:nvPr>
            <p:ph type="body" idx="1"/>
          </p:nvPr>
        </p:nvSpPr>
        <p:spPr>
          <a:xfrm>
            <a:off x="814388" y="1093788"/>
            <a:ext cx="7812087" cy="1446212"/>
          </a:xfrm>
        </p:spPr>
        <p:txBody>
          <a:bodyPr/>
          <a:lstStyle/>
          <a:p>
            <a:r>
              <a:rPr lang="en-US" altLang="zh-CN" b="1" smtClean="0">
                <a:solidFill>
                  <a:srgbClr val="000099"/>
                </a:solidFill>
              </a:rPr>
              <a:t>RAID Level 5</a:t>
            </a:r>
            <a:r>
              <a:rPr lang="en-US" altLang="zh-CN" b="1" smtClean="0"/>
              <a:t>: </a:t>
            </a:r>
            <a:r>
              <a:rPr lang="en-US" altLang="zh-CN" smtClean="0"/>
              <a:t> </a:t>
            </a:r>
            <a:r>
              <a:rPr lang="en-US" altLang="zh-CN" smtClean="0">
                <a:solidFill>
                  <a:srgbClr val="000099"/>
                </a:solidFill>
              </a:rPr>
              <a:t>Block-Interleaved Distributed Parity</a:t>
            </a:r>
            <a:r>
              <a:rPr lang="en-US" altLang="zh-CN" smtClean="0"/>
              <a:t>; partitions data and parity among all</a:t>
            </a:r>
            <a:r>
              <a:rPr lang="en-US" altLang="zh-CN" i="1" smtClean="0"/>
              <a:t> N</a:t>
            </a:r>
            <a:r>
              <a:rPr lang="en-US" altLang="zh-CN" smtClean="0"/>
              <a:t> + 1 disks, rather than storing data in </a:t>
            </a:r>
            <a:r>
              <a:rPr lang="en-US" altLang="zh-CN" i="1" smtClean="0"/>
              <a:t>N</a:t>
            </a:r>
            <a:r>
              <a:rPr lang="en-US" altLang="zh-CN" smtClean="0"/>
              <a:t> disks and parity in 1 disk.</a:t>
            </a:r>
          </a:p>
          <a:p>
            <a:pPr lvl="1"/>
            <a:r>
              <a:rPr lang="en-US" altLang="zh-CN" smtClean="0">
                <a:ea typeface="ＭＳ Ｐゴシック" pitchFamily="34" charset="-128"/>
              </a:rPr>
              <a:t>E.g., with 5 disks, parity block for </a:t>
            </a:r>
            <a:r>
              <a:rPr lang="en-US" altLang="zh-CN" i="1" smtClean="0">
                <a:ea typeface="ＭＳ Ｐゴシック" pitchFamily="34" charset="-128"/>
              </a:rPr>
              <a:t>n</a:t>
            </a:r>
            <a:r>
              <a:rPr lang="en-US" altLang="zh-CN" smtClean="0">
                <a:ea typeface="ＭＳ Ｐゴシック" pitchFamily="34" charset="-128"/>
              </a:rPr>
              <a:t>th set of blocks is stored on disk (</a:t>
            </a:r>
            <a:r>
              <a:rPr lang="en-US" altLang="zh-CN" i="1" smtClean="0">
                <a:ea typeface="ＭＳ Ｐゴシック" pitchFamily="34" charset="-128"/>
              </a:rPr>
              <a:t>n mod</a:t>
            </a:r>
            <a:r>
              <a:rPr lang="en-US" altLang="zh-CN" smtClean="0">
                <a:ea typeface="ＭＳ Ｐゴシック" pitchFamily="34" charset="-128"/>
              </a:rPr>
              <a:t> 5) + 1, with the data blocks stored on the other 4 disks.</a:t>
            </a:r>
          </a:p>
        </p:txBody>
      </p:sp>
      <p:pic>
        <p:nvPicPr>
          <p:cNvPr id="68612" name="Picture 5"/>
          <p:cNvPicPr>
            <a:picLocks noChangeAspect="1" noChangeArrowheads="1"/>
          </p:cNvPicPr>
          <p:nvPr/>
        </p:nvPicPr>
        <p:blipFill>
          <a:blip r:embed="rId3">
            <a:extLst>
              <a:ext uri="{28A0092B-C50C-407E-A947-70E740481C1C}">
                <a14:useLocalDpi xmlns:a14="http://schemas.microsoft.com/office/drawing/2010/main" val="0"/>
              </a:ext>
            </a:extLst>
          </a:blip>
          <a:srcRect l="29118" t="70372" r="29886" b="15053"/>
          <a:stretch>
            <a:fillRect/>
          </a:stretch>
        </p:blipFill>
        <p:spPr bwMode="auto">
          <a:xfrm>
            <a:off x="2469799" y="2949647"/>
            <a:ext cx="45132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68613" name="Picture 5" descr="New PDF from Images Output.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9800" y="4165700"/>
            <a:ext cx="4513262" cy="2185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091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a:ea typeface="宋体" charset="-122"/>
              </a:rPr>
              <a:t>File Organization</a:t>
            </a:r>
          </a:p>
        </p:txBody>
      </p:sp>
      <p:sp>
        <p:nvSpPr>
          <p:cNvPr id="199683" name="Rectangle 3"/>
          <p:cNvSpPr>
            <a:spLocks noGrp="1" noChangeArrowheads="1"/>
          </p:cNvSpPr>
          <p:nvPr>
            <p:ph type="body" idx="1"/>
          </p:nvPr>
        </p:nvSpPr>
        <p:spPr>
          <a:xfrm>
            <a:off x="580046" y="977692"/>
            <a:ext cx="8136664" cy="5525658"/>
          </a:xfrm>
        </p:spPr>
        <p:txBody>
          <a:bodyPr/>
          <a:lstStyle/>
          <a:p>
            <a:r>
              <a:rPr lang="en-US" altLang="zh-CN" dirty="0">
                <a:ea typeface="宋体" charset="-122"/>
              </a:rPr>
              <a:t>The database is stored as a collection of </a:t>
            </a:r>
            <a:r>
              <a:rPr lang="en-US" altLang="zh-CN" i="1" dirty="0">
                <a:ea typeface="宋体" charset="-122"/>
              </a:rPr>
              <a:t>files</a:t>
            </a:r>
            <a:r>
              <a:rPr lang="en-US" altLang="zh-CN" dirty="0">
                <a:ea typeface="宋体" charset="-122"/>
              </a:rPr>
              <a:t>.  Each file is a sequence of </a:t>
            </a:r>
            <a:r>
              <a:rPr lang="en-US" altLang="zh-CN" i="1" dirty="0">
                <a:ea typeface="宋体" charset="-122"/>
              </a:rPr>
              <a:t>records.  </a:t>
            </a:r>
            <a:r>
              <a:rPr lang="en-US" altLang="zh-CN" dirty="0">
                <a:ea typeface="宋体" charset="-122"/>
              </a:rPr>
              <a:t>A record is a sequence of fields</a:t>
            </a:r>
            <a:r>
              <a:rPr lang="en-US" altLang="zh-CN" dirty="0" smtClean="0">
                <a:ea typeface="宋体" charset="-122"/>
              </a:rPr>
              <a:t>.</a:t>
            </a:r>
          </a:p>
          <a:p>
            <a:r>
              <a:rPr lang="en-US" altLang="zh-CN" dirty="0" smtClean="0">
                <a:ea typeface="宋体" charset="-122"/>
              </a:rPr>
              <a:t>The fundamental consideration of database file organization:</a:t>
            </a:r>
          </a:p>
          <a:p>
            <a:pPr lvl="1"/>
            <a:r>
              <a:rPr lang="en-US" altLang="zh-CN" dirty="0" smtClean="0">
                <a:ea typeface="宋体" charset="-122"/>
              </a:rPr>
              <a:t>Each file is logically partitioned into fixed-length storage units called </a:t>
            </a:r>
            <a:r>
              <a:rPr lang="en-US" altLang="zh-CN" dirty="0" smtClean="0">
                <a:solidFill>
                  <a:srgbClr val="C00000"/>
                </a:solidFill>
                <a:ea typeface="宋体" charset="-122"/>
              </a:rPr>
              <a:t>blocks</a:t>
            </a:r>
            <a:r>
              <a:rPr lang="en-US" altLang="zh-CN" dirty="0" smtClean="0">
                <a:ea typeface="宋体" charset="-122"/>
              </a:rPr>
              <a:t>, which are the units of both storage allocation and data transfer. </a:t>
            </a:r>
          </a:p>
          <a:p>
            <a:pPr lvl="1"/>
            <a:r>
              <a:rPr lang="en-US" altLang="zh-CN" dirty="0" smtClean="0">
                <a:ea typeface="宋体" charset="-122"/>
              </a:rPr>
              <a:t>A block may contain several records, there are two </a:t>
            </a:r>
            <a:r>
              <a:rPr lang="en-US" altLang="zh-CN" dirty="0" smtClean="0">
                <a:solidFill>
                  <a:srgbClr val="C00000"/>
                </a:solidFill>
                <a:ea typeface="宋体" charset="-122"/>
              </a:rPr>
              <a:t>assumptions</a:t>
            </a:r>
            <a:r>
              <a:rPr lang="en-US" altLang="zh-CN" dirty="0" smtClean="0">
                <a:ea typeface="宋体" charset="-122"/>
              </a:rPr>
              <a:t> in traditional database system: </a:t>
            </a:r>
          </a:p>
          <a:p>
            <a:pPr lvl="2"/>
            <a:r>
              <a:rPr lang="en-US" altLang="zh-CN" dirty="0" smtClean="0">
                <a:ea typeface="宋体" charset="-122"/>
              </a:rPr>
              <a:t>No record is larger then a block;</a:t>
            </a:r>
          </a:p>
          <a:p>
            <a:pPr lvl="2"/>
            <a:r>
              <a:rPr lang="en-US" altLang="zh-CN" dirty="0" smtClean="0">
                <a:ea typeface="宋体" charset="-122"/>
              </a:rPr>
              <a:t>Each record is entirely contained in a single record.</a:t>
            </a:r>
          </a:p>
          <a:p>
            <a:r>
              <a:rPr lang="en-US" altLang="zh-CN" dirty="0" smtClean="0">
                <a:ea typeface="宋体" charset="-122"/>
              </a:rPr>
              <a:t>One simple approach:</a:t>
            </a:r>
            <a:endParaRPr lang="en-US" altLang="zh-CN" dirty="0">
              <a:ea typeface="宋体" charset="-122"/>
            </a:endParaRPr>
          </a:p>
          <a:p>
            <a:pPr lvl="1"/>
            <a:r>
              <a:rPr lang="en-US" altLang="zh-CN" dirty="0">
                <a:ea typeface="宋体" charset="-122"/>
              </a:rPr>
              <a:t>assume record size is fixed</a:t>
            </a:r>
          </a:p>
          <a:p>
            <a:pPr lvl="1"/>
            <a:r>
              <a:rPr lang="en-US" altLang="zh-CN" dirty="0">
                <a:ea typeface="宋体" charset="-122"/>
              </a:rPr>
              <a:t>each file has records of one particular type only </a:t>
            </a:r>
          </a:p>
          <a:p>
            <a:pPr lvl="1"/>
            <a:r>
              <a:rPr lang="en-US" altLang="zh-CN" dirty="0">
                <a:ea typeface="宋体" charset="-122"/>
              </a:rPr>
              <a:t>different files are used for different relations</a:t>
            </a:r>
          </a:p>
          <a:p>
            <a:pPr lvl="1">
              <a:buFont typeface="Monotype Sorts" pitchFamily="2" charset="2"/>
              <a:buNone/>
            </a:pPr>
            <a:r>
              <a:rPr lang="en-US" altLang="zh-CN" dirty="0">
                <a:ea typeface="宋体" charset="-122"/>
              </a:rPr>
              <a:t>This case is easiest to implement; will consider variable length records</a:t>
            </a:r>
          </a:p>
          <a:p>
            <a:pPr lvl="1">
              <a:buFont typeface="Monotype Sorts" pitchFamily="2" charset="2"/>
              <a:buNone/>
            </a:pPr>
            <a:r>
              <a:rPr lang="en-US" altLang="zh-CN" dirty="0">
                <a:ea typeface="宋体" charset="-122"/>
              </a:rPr>
              <a:t>later.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a:ea typeface="宋体" charset="-122"/>
              </a:rPr>
              <a:t>Fixed-Length Records</a:t>
            </a:r>
          </a:p>
        </p:txBody>
      </p:sp>
      <p:sp>
        <p:nvSpPr>
          <p:cNvPr id="200707" name="Rectangle 3"/>
          <p:cNvSpPr>
            <a:spLocks noGrp="1" noChangeArrowheads="1"/>
          </p:cNvSpPr>
          <p:nvPr>
            <p:ph type="body" idx="1"/>
          </p:nvPr>
        </p:nvSpPr>
        <p:spPr>
          <a:xfrm>
            <a:off x="176213" y="847725"/>
            <a:ext cx="7848600" cy="4876800"/>
          </a:xfrm>
        </p:spPr>
        <p:txBody>
          <a:bodyPr/>
          <a:lstStyle/>
          <a:p>
            <a:r>
              <a:rPr lang="en-US" altLang="zh-CN" dirty="0">
                <a:ea typeface="宋体" charset="-122"/>
              </a:rPr>
              <a:t>Simple approach:</a:t>
            </a:r>
          </a:p>
          <a:p>
            <a:pPr lvl="1"/>
            <a:r>
              <a:rPr lang="en-US" altLang="zh-CN" dirty="0">
                <a:ea typeface="宋体" charset="-122"/>
              </a:rPr>
              <a:t>Store record </a:t>
            </a:r>
            <a:r>
              <a:rPr lang="en-US" altLang="zh-CN" i="1" dirty="0" err="1">
                <a:ea typeface="宋体" charset="-122"/>
              </a:rPr>
              <a:t>i</a:t>
            </a:r>
            <a:r>
              <a:rPr lang="en-US" altLang="zh-CN" dirty="0">
                <a:ea typeface="宋体" charset="-122"/>
              </a:rPr>
              <a:t> starting from byte </a:t>
            </a:r>
            <a:r>
              <a:rPr lang="en-US" altLang="zh-CN" i="1" dirty="0">
                <a:ea typeface="宋体" charset="-122"/>
                <a:sym typeface="Greek Symbols" pitchFamily="18" charset="2"/>
              </a:rPr>
              <a:t>n </a:t>
            </a:r>
            <a:r>
              <a:rPr lang="en-US" altLang="zh-CN" i="1" dirty="0">
                <a:ea typeface="宋体" charset="-122"/>
                <a:sym typeface="Symbol" pitchFamily="18" charset="2"/>
              </a:rPr>
              <a:t> (</a:t>
            </a:r>
            <a:r>
              <a:rPr lang="en-US" altLang="zh-CN" i="1" dirty="0" err="1">
                <a:ea typeface="宋体" charset="-122"/>
                <a:sym typeface="Symbol" pitchFamily="18" charset="2"/>
              </a:rPr>
              <a:t>i</a:t>
            </a:r>
            <a:r>
              <a:rPr lang="en-US" altLang="zh-CN" i="1" dirty="0">
                <a:ea typeface="宋体" charset="-122"/>
                <a:sym typeface="Symbol" pitchFamily="18" charset="2"/>
              </a:rPr>
              <a:t> – </a:t>
            </a:r>
            <a:r>
              <a:rPr lang="en-US" altLang="zh-CN" dirty="0">
                <a:ea typeface="宋体" charset="-122"/>
                <a:sym typeface="Symbol" pitchFamily="18" charset="2"/>
              </a:rPr>
              <a:t>1), where </a:t>
            </a:r>
            <a:r>
              <a:rPr lang="en-US" altLang="zh-CN" i="1" dirty="0">
                <a:ea typeface="宋体" charset="-122"/>
                <a:sym typeface="Symbol" pitchFamily="18" charset="2"/>
              </a:rPr>
              <a:t>n </a:t>
            </a:r>
            <a:r>
              <a:rPr lang="en-US" altLang="zh-CN" dirty="0">
                <a:ea typeface="宋体" charset="-122"/>
                <a:sym typeface="Symbol" pitchFamily="18" charset="2"/>
              </a:rPr>
              <a:t>is the size of each record.</a:t>
            </a:r>
          </a:p>
          <a:p>
            <a:pPr lvl="1"/>
            <a:r>
              <a:rPr lang="en-US" altLang="zh-CN" dirty="0">
                <a:ea typeface="宋体" charset="-122"/>
                <a:sym typeface="Symbol" pitchFamily="18" charset="2"/>
              </a:rPr>
              <a:t>Record access is simple but records may cross blocks</a:t>
            </a:r>
          </a:p>
          <a:p>
            <a:pPr lvl="2"/>
            <a:r>
              <a:rPr lang="en-US" altLang="zh-CN" dirty="0">
                <a:ea typeface="宋体" charset="-122"/>
                <a:sym typeface="Symbol" pitchFamily="18" charset="2"/>
              </a:rPr>
              <a:t>Modification: do not allow records to cross block boundaries</a:t>
            </a:r>
          </a:p>
          <a:p>
            <a:r>
              <a:rPr lang="en-US" altLang="zh-CN" dirty="0">
                <a:ea typeface="宋体" charset="-122"/>
              </a:rPr>
              <a:t>Deletion of record </a:t>
            </a:r>
            <a:r>
              <a:rPr lang="en-US" altLang="zh-CN" i="1" dirty="0">
                <a:ea typeface="宋体" charset="-122"/>
              </a:rPr>
              <a:t>I: </a:t>
            </a:r>
            <a:br>
              <a:rPr lang="en-US" altLang="zh-CN" i="1" dirty="0">
                <a:ea typeface="宋体" charset="-122"/>
              </a:rPr>
            </a:br>
            <a:r>
              <a:rPr lang="en-US" altLang="zh-CN" dirty="0">
                <a:ea typeface="宋体" charset="-122"/>
              </a:rPr>
              <a:t>alternatives</a:t>
            </a:r>
            <a:r>
              <a:rPr lang="en-US" altLang="zh-CN" i="1" dirty="0">
                <a:ea typeface="宋体" charset="-122"/>
              </a:rPr>
              <a:t>:</a:t>
            </a:r>
          </a:p>
          <a:p>
            <a:pPr lvl="1"/>
            <a:r>
              <a:rPr lang="en-US" altLang="zh-CN" dirty="0">
                <a:ea typeface="宋体" charset="-122"/>
              </a:rPr>
              <a:t>move records </a:t>
            </a:r>
            <a:r>
              <a:rPr lang="en-US" altLang="zh-CN" i="1" dirty="0" err="1">
                <a:ea typeface="宋体" charset="-122"/>
              </a:rPr>
              <a:t>i</a:t>
            </a:r>
            <a:r>
              <a:rPr lang="en-US" altLang="zh-CN" dirty="0">
                <a:ea typeface="宋体" charset="-122"/>
              </a:rPr>
              <a:t> + 1, . . ., </a:t>
            </a:r>
            <a:r>
              <a:rPr lang="en-US" altLang="zh-CN" i="1" dirty="0">
                <a:ea typeface="宋体" charset="-122"/>
              </a:rPr>
              <a:t>n</a:t>
            </a:r>
            <a:r>
              <a:rPr lang="en-US" altLang="zh-CN" dirty="0">
                <a:ea typeface="宋体" charset="-122"/>
              </a:rPr>
              <a:t> </a:t>
            </a:r>
            <a:br>
              <a:rPr lang="en-US" altLang="zh-CN" dirty="0">
                <a:ea typeface="宋体" charset="-122"/>
              </a:rPr>
            </a:br>
            <a:r>
              <a:rPr lang="en-US" altLang="zh-CN" dirty="0">
                <a:ea typeface="宋体" charset="-122"/>
              </a:rPr>
              <a:t>to </a:t>
            </a:r>
            <a:r>
              <a:rPr lang="en-US" altLang="zh-CN" i="1" dirty="0" err="1">
                <a:ea typeface="宋体" charset="-122"/>
              </a:rPr>
              <a:t>i</a:t>
            </a:r>
            <a:r>
              <a:rPr lang="en-US" altLang="zh-CN" i="1" dirty="0">
                <a:ea typeface="宋体" charset="-122"/>
              </a:rPr>
              <a:t>, . . . , n </a:t>
            </a:r>
            <a:r>
              <a:rPr lang="en-US" altLang="zh-CN" i="1" dirty="0">
                <a:ea typeface="宋体" charset="-122"/>
                <a:sym typeface="Symbol" pitchFamily="18" charset="2"/>
              </a:rPr>
              <a:t>– </a:t>
            </a:r>
            <a:r>
              <a:rPr lang="en-US" altLang="zh-CN" dirty="0">
                <a:ea typeface="宋体" charset="-122"/>
                <a:sym typeface="Symbol" pitchFamily="18" charset="2"/>
              </a:rPr>
              <a:t>1</a:t>
            </a:r>
          </a:p>
          <a:p>
            <a:pPr lvl="1"/>
            <a:r>
              <a:rPr lang="en-US" altLang="zh-CN" dirty="0">
                <a:ea typeface="宋体" charset="-122"/>
                <a:sym typeface="Symbol" pitchFamily="18" charset="2"/>
              </a:rPr>
              <a:t>move record </a:t>
            </a:r>
            <a:r>
              <a:rPr lang="en-US" altLang="zh-CN" i="1" dirty="0">
                <a:ea typeface="宋体" charset="-122"/>
                <a:sym typeface="Symbol" pitchFamily="18" charset="2"/>
              </a:rPr>
              <a:t>n </a:t>
            </a:r>
            <a:r>
              <a:rPr lang="en-US" altLang="zh-CN" dirty="0">
                <a:ea typeface="宋体" charset="-122"/>
                <a:sym typeface="Symbol" pitchFamily="18" charset="2"/>
              </a:rPr>
              <a:t> to </a:t>
            </a:r>
            <a:r>
              <a:rPr lang="en-US" altLang="zh-CN" i="1" dirty="0" err="1">
                <a:ea typeface="宋体" charset="-122"/>
                <a:sym typeface="Symbol" pitchFamily="18" charset="2"/>
              </a:rPr>
              <a:t>i</a:t>
            </a:r>
            <a:endParaRPr lang="en-US" altLang="zh-CN" dirty="0">
              <a:ea typeface="宋体" charset="-122"/>
              <a:sym typeface="Symbol" pitchFamily="18" charset="2"/>
            </a:endParaRPr>
          </a:p>
          <a:p>
            <a:pPr lvl="1"/>
            <a:r>
              <a:rPr lang="en-US" altLang="zh-CN" dirty="0">
                <a:ea typeface="宋体" charset="-122"/>
                <a:sym typeface="Symbol" pitchFamily="18" charset="2"/>
              </a:rPr>
              <a:t>do not move records, but </a:t>
            </a:r>
            <a:br>
              <a:rPr lang="en-US" altLang="zh-CN" dirty="0">
                <a:ea typeface="宋体" charset="-122"/>
                <a:sym typeface="Symbol" pitchFamily="18" charset="2"/>
              </a:rPr>
            </a:br>
            <a:r>
              <a:rPr lang="en-US" altLang="zh-CN" dirty="0">
                <a:ea typeface="宋体" charset="-122"/>
                <a:sym typeface="Symbol" pitchFamily="18" charset="2"/>
              </a:rPr>
              <a:t>link all free records on a</a:t>
            </a:r>
            <a:br>
              <a:rPr lang="en-US" altLang="zh-CN" dirty="0">
                <a:ea typeface="宋体" charset="-122"/>
                <a:sym typeface="Symbol" pitchFamily="18" charset="2"/>
              </a:rPr>
            </a:br>
            <a:r>
              <a:rPr lang="en-US" altLang="zh-CN" i="1" dirty="0">
                <a:ea typeface="宋体" charset="-122"/>
                <a:sym typeface="Symbol" pitchFamily="18" charset="2"/>
              </a:rPr>
              <a:t>free list</a:t>
            </a:r>
            <a:endParaRPr lang="en-US" altLang="zh-CN" dirty="0">
              <a:ea typeface="宋体" charset="-122"/>
              <a:sym typeface="Symbol" pitchFamily="18" charset="2"/>
            </a:endParaRPr>
          </a:p>
        </p:txBody>
      </p:sp>
      <p:pic>
        <p:nvPicPr>
          <p:cNvPr id="287744"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992" y="2881445"/>
            <a:ext cx="44196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773534" y="102637"/>
            <a:ext cx="8077200" cy="609600"/>
          </a:xfrm>
        </p:spPr>
        <p:txBody>
          <a:bodyPr/>
          <a:lstStyle/>
          <a:p>
            <a:pPr>
              <a:defRPr/>
            </a:pPr>
            <a:r>
              <a:rPr lang="en-US" dirty="0">
                <a:ea typeface="+mj-ea"/>
              </a:rPr>
              <a:t>Deleting record 3 and compacting</a:t>
            </a:r>
          </a:p>
        </p:txBody>
      </p:sp>
      <p:pic>
        <p:nvPicPr>
          <p:cNvPr id="972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58" y="1457433"/>
            <a:ext cx="6933942" cy="405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bwMode="auto">
          <a:xfrm>
            <a:off x="363894" y="2682546"/>
            <a:ext cx="970384" cy="233265"/>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Tree>
    <p:extLst>
      <p:ext uri="{BB962C8B-B14F-4D97-AF65-F5344CB8AC3E}">
        <p14:creationId xmlns:p14="http://schemas.microsoft.com/office/powerpoint/2010/main" val="558077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768350" y="117475"/>
            <a:ext cx="8191500" cy="609600"/>
          </a:xfrm>
        </p:spPr>
        <p:txBody>
          <a:bodyPr/>
          <a:lstStyle/>
          <a:p>
            <a:pPr>
              <a:defRPr/>
            </a:pPr>
            <a:r>
              <a:rPr lang="en-US" dirty="0">
                <a:ea typeface="+mj-ea"/>
              </a:rPr>
              <a:t>Deleting record 3 and moving last record</a:t>
            </a:r>
          </a:p>
        </p:txBody>
      </p:sp>
      <p:pic>
        <p:nvPicPr>
          <p:cNvPr id="993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196" y="1486448"/>
            <a:ext cx="7047786" cy="412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箭头 3"/>
          <p:cNvSpPr/>
          <p:nvPr/>
        </p:nvSpPr>
        <p:spPr bwMode="auto">
          <a:xfrm>
            <a:off x="438539" y="2682546"/>
            <a:ext cx="970384" cy="233265"/>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Tree>
    <p:extLst>
      <p:ext uri="{BB962C8B-B14F-4D97-AF65-F5344CB8AC3E}">
        <p14:creationId xmlns:p14="http://schemas.microsoft.com/office/powerpoint/2010/main" val="1417790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a:defRPr/>
            </a:pPr>
            <a:r>
              <a:rPr lang="en-US">
                <a:ea typeface="+mj-ea"/>
              </a:rPr>
              <a:t>Free Lists</a:t>
            </a:r>
          </a:p>
        </p:txBody>
      </p:sp>
      <p:sp>
        <p:nvSpPr>
          <p:cNvPr id="101379" name="Rectangle 3"/>
          <p:cNvSpPr>
            <a:spLocks noGrp="1" noChangeArrowheads="1"/>
          </p:cNvSpPr>
          <p:nvPr>
            <p:ph type="body" idx="1"/>
          </p:nvPr>
        </p:nvSpPr>
        <p:spPr>
          <a:xfrm>
            <a:off x="363893" y="903987"/>
            <a:ext cx="8142418" cy="2438400"/>
          </a:xfrm>
        </p:spPr>
        <p:txBody>
          <a:bodyPr/>
          <a:lstStyle/>
          <a:p>
            <a:pPr lvl="1"/>
            <a:r>
              <a:rPr lang="en-US" altLang="zh-CN" dirty="0" smtClean="0"/>
              <a:t>Store the address of the first deleted record in the file header.</a:t>
            </a:r>
          </a:p>
          <a:p>
            <a:pPr lvl="1"/>
            <a:r>
              <a:rPr lang="en-US" altLang="zh-CN" dirty="0" smtClean="0"/>
              <a:t>Use this first record to store the address of the second deleted record, and so on</a:t>
            </a:r>
          </a:p>
          <a:p>
            <a:pPr lvl="1"/>
            <a:r>
              <a:rPr lang="en-US" altLang="zh-CN" dirty="0" smtClean="0"/>
              <a:t>Can think of these stored addresses as </a:t>
            </a:r>
            <a:r>
              <a:rPr lang="en-US" altLang="zh-CN" dirty="0" smtClean="0">
                <a:solidFill>
                  <a:srgbClr val="000099"/>
                </a:solidFill>
              </a:rPr>
              <a:t>pointers</a:t>
            </a:r>
            <a:r>
              <a:rPr lang="en-US" altLang="zh-CN" i="1" dirty="0" smtClean="0"/>
              <a:t> </a:t>
            </a:r>
            <a:r>
              <a:rPr lang="en-US" altLang="zh-CN" dirty="0" smtClean="0"/>
              <a:t>since they “point” to the location of a record.</a:t>
            </a:r>
          </a:p>
          <a:p>
            <a:pPr lvl="1"/>
            <a:r>
              <a:rPr lang="en-US" altLang="zh-CN" dirty="0" smtClean="0"/>
              <a:t>More space efficient representation:  reuse space for normal attributes of free records to store pointers.  (No pointers stored in in-use records.)</a:t>
            </a:r>
          </a:p>
          <a:p>
            <a:endParaRPr lang="en-US" altLang="zh-CN" dirty="0" smtClean="0"/>
          </a:p>
        </p:txBody>
      </p:sp>
      <p:pic>
        <p:nvPicPr>
          <p:cNvPr id="101380"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2693" y="3491676"/>
            <a:ext cx="4914026" cy="308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8512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zh-CN">
                <a:ea typeface="宋体" charset="-122"/>
              </a:rPr>
              <a:t>Variable-Length Records</a:t>
            </a:r>
          </a:p>
        </p:txBody>
      </p:sp>
      <p:sp>
        <p:nvSpPr>
          <p:cNvPr id="207875" name="Rectangle 3"/>
          <p:cNvSpPr>
            <a:spLocks noGrp="1" noChangeArrowheads="1"/>
          </p:cNvSpPr>
          <p:nvPr>
            <p:ph type="body" idx="1"/>
          </p:nvPr>
        </p:nvSpPr>
        <p:spPr>
          <a:xfrm>
            <a:off x="1041949" y="944942"/>
            <a:ext cx="7280275" cy="4926013"/>
          </a:xfrm>
        </p:spPr>
        <p:txBody>
          <a:bodyPr/>
          <a:lstStyle/>
          <a:p>
            <a:r>
              <a:rPr lang="en-US" altLang="zh-CN" dirty="0">
                <a:ea typeface="宋体" charset="-122"/>
              </a:rPr>
              <a:t>Variable-length records arise in database systems in several ways:</a:t>
            </a:r>
          </a:p>
          <a:p>
            <a:pPr lvl="1"/>
            <a:r>
              <a:rPr lang="en-US" altLang="zh-CN" dirty="0">
                <a:ea typeface="宋体" charset="-122"/>
              </a:rPr>
              <a:t>Storage of multiple record types in a file.</a:t>
            </a:r>
          </a:p>
          <a:p>
            <a:pPr lvl="1"/>
            <a:r>
              <a:rPr lang="en-US" altLang="zh-CN" dirty="0">
                <a:ea typeface="宋体" charset="-122"/>
              </a:rPr>
              <a:t>Record types that allow variable lengths for one or more fields.</a:t>
            </a:r>
          </a:p>
          <a:p>
            <a:pPr lvl="1"/>
            <a:r>
              <a:rPr lang="en-US" altLang="zh-CN" dirty="0">
                <a:ea typeface="宋体" charset="-122"/>
              </a:rPr>
              <a:t>Record types that allow </a:t>
            </a:r>
            <a:r>
              <a:rPr lang="en-US" altLang="zh-CN" dirty="0" smtClean="0">
                <a:ea typeface="宋体" charset="-122"/>
              </a:rPr>
              <a:t>repeating fields, such as array.</a:t>
            </a:r>
            <a:endParaRPr lang="en-US" altLang="zh-CN" dirty="0">
              <a:ea typeface="宋体" charset="-122"/>
            </a:endParaRPr>
          </a:p>
          <a:p>
            <a:r>
              <a:rPr lang="en-US" altLang="zh-CN" dirty="0" smtClean="0"/>
              <a:t>Typical Variable-length record:</a:t>
            </a:r>
          </a:p>
          <a:p>
            <a:pPr lvl="1"/>
            <a:r>
              <a:rPr lang="en-US" altLang="zh-CN" dirty="0" smtClean="0"/>
              <a:t>Attributes are stored in order</a:t>
            </a:r>
          </a:p>
          <a:p>
            <a:pPr lvl="1"/>
            <a:r>
              <a:rPr lang="en-US" altLang="zh-CN" dirty="0" smtClean="0"/>
              <a:t>Variable length attributes represented by fixed size (offset, length), with actual data stored after all fixed length attributes</a:t>
            </a:r>
          </a:p>
          <a:p>
            <a:pPr lvl="1"/>
            <a:r>
              <a:rPr lang="en-US" altLang="zh-CN" dirty="0" smtClean="0"/>
              <a:t>Null values represented by null-value bitmap</a:t>
            </a:r>
          </a:p>
        </p:txBody>
      </p:sp>
      <p:pic>
        <p:nvPicPr>
          <p:cNvPr id="288768"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949" y="4714468"/>
            <a:ext cx="6164360" cy="115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39347" y="5990251"/>
            <a:ext cx="4758612" cy="338554"/>
          </a:xfrm>
          <a:prstGeom prst="rect">
            <a:avLst/>
          </a:prstGeom>
          <a:noFill/>
        </p:spPr>
        <p:txBody>
          <a:bodyPr wrap="square" rtlCol="0">
            <a:spAutoFit/>
          </a:bodyPr>
          <a:lstStyle/>
          <a:p>
            <a:r>
              <a:rPr lang="en-US" altLang="zh-CN" sz="1600" dirty="0" smtClean="0">
                <a:solidFill>
                  <a:srgbClr val="002060"/>
                </a:solidFill>
              </a:rPr>
              <a:t>A sample record of </a:t>
            </a:r>
            <a:r>
              <a:rPr lang="en-US" altLang="zh-CN" sz="1600" i="1" dirty="0" smtClean="0">
                <a:solidFill>
                  <a:srgbClr val="002060"/>
                </a:solidFill>
              </a:rPr>
              <a:t>instructor</a:t>
            </a:r>
            <a:endParaRPr lang="zh-CN" altLang="en-US" sz="1600" i="1"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a:ea typeface="宋体" charset="-122"/>
              </a:rPr>
              <a:t>Storage Hierarchy</a:t>
            </a:r>
          </a:p>
        </p:txBody>
      </p:sp>
      <p:sp>
        <p:nvSpPr>
          <p:cNvPr id="178179" name="Rectangle 3"/>
          <p:cNvSpPr>
            <a:spLocks noGrp="1" noChangeArrowheads="1"/>
          </p:cNvSpPr>
          <p:nvPr>
            <p:ph type="body" idx="1"/>
          </p:nvPr>
        </p:nvSpPr>
        <p:spPr/>
        <p:txBody>
          <a:bodyPr/>
          <a:lstStyle/>
          <a:p>
            <a:r>
              <a:rPr lang="en-US" altLang="zh-CN" b="1" dirty="0">
                <a:solidFill>
                  <a:schemeClr val="tx2"/>
                </a:solidFill>
                <a:ea typeface="宋体" charset="-122"/>
              </a:rPr>
              <a:t>primary storage</a:t>
            </a:r>
            <a:r>
              <a:rPr lang="en-US" altLang="zh-CN" b="1" dirty="0">
                <a:ea typeface="宋体" charset="-122"/>
              </a:rPr>
              <a:t>: </a:t>
            </a:r>
            <a:r>
              <a:rPr lang="en-US" altLang="zh-CN" dirty="0">
                <a:solidFill>
                  <a:srgbClr val="0070C0"/>
                </a:solidFill>
                <a:ea typeface="宋体" charset="-122"/>
              </a:rPr>
              <a:t>Fastest</a:t>
            </a:r>
            <a:r>
              <a:rPr lang="en-US" altLang="zh-CN" dirty="0">
                <a:ea typeface="宋体" charset="-122"/>
              </a:rPr>
              <a:t> media but volatile (cache, main memory).</a:t>
            </a:r>
          </a:p>
          <a:p>
            <a:r>
              <a:rPr lang="en-US" altLang="zh-CN" b="1" dirty="0">
                <a:solidFill>
                  <a:schemeClr val="tx2"/>
                </a:solidFill>
                <a:ea typeface="宋体" charset="-122"/>
              </a:rPr>
              <a:t>secondary storage</a:t>
            </a:r>
            <a:r>
              <a:rPr lang="en-US" altLang="zh-CN" b="1" dirty="0">
                <a:ea typeface="宋体" charset="-122"/>
              </a:rPr>
              <a:t>:</a:t>
            </a:r>
            <a:r>
              <a:rPr lang="en-US" altLang="zh-CN" dirty="0">
                <a:ea typeface="宋体" charset="-122"/>
              </a:rPr>
              <a:t> next level in hierarchy, </a:t>
            </a:r>
            <a:r>
              <a:rPr lang="en-US" altLang="zh-CN" dirty="0">
                <a:solidFill>
                  <a:srgbClr val="0070C0"/>
                </a:solidFill>
                <a:ea typeface="宋体" charset="-122"/>
              </a:rPr>
              <a:t>non-volatile</a:t>
            </a:r>
            <a:r>
              <a:rPr lang="en-US" altLang="zh-CN" dirty="0">
                <a:ea typeface="宋体" charset="-122"/>
              </a:rPr>
              <a:t>, moderately fast access time</a:t>
            </a:r>
          </a:p>
          <a:p>
            <a:pPr lvl="1"/>
            <a:r>
              <a:rPr lang="en-US" altLang="zh-CN" dirty="0">
                <a:ea typeface="宋体" charset="-122"/>
              </a:rPr>
              <a:t>also called </a:t>
            </a:r>
            <a:r>
              <a:rPr lang="en-US" altLang="zh-CN" b="1" dirty="0">
                <a:solidFill>
                  <a:schemeClr val="tx2"/>
                </a:solidFill>
                <a:ea typeface="宋体" charset="-122"/>
              </a:rPr>
              <a:t>on-line storage</a:t>
            </a:r>
            <a:r>
              <a:rPr lang="en-US" altLang="zh-CN" b="1" dirty="0">
                <a:ea typeface="宋体" charset="-122"/>
              </a:rPr>
              <a:t> </a:t>
            </a:r>
            <a:endParaRPr lang="en-US" altLang="zh-CN" dirty="0">
              <a:ea typeface="宋体" charset="-122"/>
            </a:endParaRPr>
          </a:p>
          <a:p>
            <a:pPr lvl="1"/>
            <a:r>
              <a:rPr lang="en-US" altLang="zh-CN" dirty="0">
                <a:ea typeface="宋体" charset="-122"/>
              </a:rPr>
              <a:t>E.g. flash memory, magnetic disks</a:t>
            </a:r>
          </a:p>
          <a:p>
            <a:r>
              <a:rPr lang="en-US" altLang="zh-CN" b="1" dirty="0">
                <a:solidFill>
                  <a:schemeClr val="tx2"/>
                </a:solidFill>
                <a:ea typeface="宋体" charset="-122"/>
              </a:rPr>
              <a:t>tertiary storage</a:t>
            </a:r>
            <a:r>
              <a:rPr lang="en-US" altLang="zh-CN" b="1" dirty="0">
                <a:ea typeface="宋体" charset="-122"/>
              </a:rPr>
              <a:t>:</a:t>
            </a:r>
            <a:r>
              <a:rPr lang="en-US" altLang="zh-CN" dirty="0">
                <a:ea typeface="宋体" charset="-122"/>
              </a:rPr>
              <a:t> lowest level in hierarchy, non-volatile, slow access </a:t>
            </a:r>
            <a:r>
              <a:rPr lang="en-US" altLang="zh-CN" dirty="0" smtClean="0">
                <a:ea typeface="宋体" charset="-122"/>
              </a:rPr>
              <a:t>time, but </a:t>
            </a:r>
            <a:r>
              <a:rPr lang="en-US" altLang="zh-CN" dirty="0">
                <a:solidFill>
                  <a:srgbClr val="0070C0"/>
                </a:solidFill>
                <a:ea typeface="宋体" charset="-122"/>
              </a:rPr>
              <a:t>Large volume</a:t>
            </a:r>
          </a:p>
          <a:p>
            <a:pPr lvl="1"/>
            <a:r>
              <a:rPr lang="en-US" altLang="zh-CN" dirty="0">
                <a:ea typeface="宋体" charset="-122"/>
              </a:rPr>
              <a:t>also called </a:t>
            </a:r>
            <a:r>
              <a:rPr lang="en-US" altLang="zh-CN" b="1" dirty="0">
                <a:solidFill>
                  <a:schemeClr val="tx2"/>
                </a:solidFill>
                <a:ea typeface="宋体" charset="-122"/>
              </a:rPr>
              <a:t>off-line storage</a:t>
            </a:r>
            <a:r>
              <a:rPr lang="en-US" altLang="zh-CN" dirty="0">
                <a:ea typeface="宋体" charset="-122"/>
              </a:rPr>
              <a:t> </a:t>
            </a:r>
          </a:p>
          <a:p>
            <a:pPr lvl="1"/>
            <a:r>
              <a:rPr lang="en-US" altLang="zh-CN" dirty="0">
                <a:ea typeface="宋体" charset="-122"/>
              </a:rPr>
              <a:t>E.g. magnetic tape, optical storage</a:t>
            </a:r>
            <a:endParaRPr lang="en-US" altLang="zh-CN" b="1" dirty="0">
              <a:ea typeface="宋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33350" y="224712"/>
            <a:ext cx="8856662" cy="457200"/>
          </a:xfrm>
        </p:spPr>
        <p:txBody>
          <a:bodyPr/>
          <a:lstStyle/>
          <a:p>
            <a:r>
              <a:rPr lang="en-US" altLang="zh-CN" sz="2800" dirty="0">
                <a:ea typeface="宋体" charset="-122"/>
              </a:rPr>
              <a:t>Variable-Length Records: Slotted Page Structure</a:t>
            </a:r>
          </a:p>
        </p:txBody>
      </p:sp>
      <p:sp>
        <p:nvSpPr>
          <p:cNvPr id="208899" name="Rectangle 3"/>
          <p:cNvSpPr>
            <a:spLocks noGrp="1" noChangeArrowheads="1"/>
          </p:cNvSpPr>
          <p:nvPr>
            <p:ph type="body" idx="1"/>
          </p:nvPr>
        </p:nvSpPr>
        <p:spPr>
          <a:xfrm>
            <a:off x="994812" y="3311267"/>
            <a:ext cx="7615238" cy="3024220"/>
          </a:xfrm>
        </p:spPr>
        <p:txBody>
          <a:bodyPr/>
          <a:lstStyle/>
          <a:p>
            <a:r>
              <a:rPr lang="en-US" altLang="zh-CN" sz="1800" dirty="0">
                <a:solidFill>
                  <a:schemeClr val="tx2"/>
                </a:solidFill>
                <a:ea typeface="宋体" charset="-122"/>
              </a:rPr>
              <a:t>Slotted page</a:t>
            </a:r>
            <a:r>
              <a:rPr lang="en-US" altLang="zh-CN" sz="1800" dirty="0">
                <a:ea typeface="宋体" charset="-122"/>
              </a:rPr>
              <a:t> header contains:</a:t>
            </a:r>
          </a:p>
          <a:p>
            <a:pPr lvl="1"/>
            <a:r>
              <a:rPr lang="en-US" altLang="zh-CN" sz="1600" dirty="0">
                <a:ea typeface="宋体" charset="-122"/>
              </a:rPr>
              <a:t>number of record entries</a:t>
            </a:r>
          </a:p>
          <a:p>
            <a:pPr lvl="1"/>
            <a:r>
              <a:rPr lang="en-US" altLang="zh-CN" sz="1600" dirty="0">
                <a:ea typeface="宋体" charset="-122"/>
              </a:rPr>
              <a:t>end of free space in the block</a:t>
            </a:r>
          </a:p>
          <a:p>
            <a:pPr lvl="1"/>
            <a:r>
              <a:rPr lang="en-US" altLang="zh-CN" sz="1600" dirty="0">
                <a:ea typeface="宋体" charset="-122"/>
              </a:rPr>
              <a:t>location and size of each record</a:t>
            </a:r>
          </a:p>
          <a:p>
            <a:r>
              <a:rPr lang="en-US" altLang="zh-CN" sz="1800" dirty="0">
                <a:ea typeface="宋体" charset="-122"/>
              </a:rPr>
              <a:t>Records can be moved around within a page to keep them contiguous with no empty space between them; entry in the header must be updated.</a:t>
            </a:r>
          </a:p>
          <a:p>
            <a:r>
              <a:rPr lang="en-US" altLang="zh-CN" sz="1800" dirty="0">
                <a:ea typeface="宋体" charset="-122"/>
              </a:rPr>
              <a:t>Pointers should not point directly to record — instead they should point to the entry for the record in header</a:t>
            </a:r>
            <a:r>
              <a:rPr lang="en-US" altLang="zh-CN" sz="1800" dirty="0" smtClean="0">
                <a:ea typeface="宋体" charset="-122"/>
              </a:rPr>
              <a:t>.   </a:t>
            </a:r>
            <a:r>
              <a:rPr lang="en-US" altLang="zh-CN" sz="1800" dirty="0" smtClean="0">
                <a:solidFill>
                  <a:srgbClr val="002060"/>
                </a:solidFill>
                <a:ea typeface="宋体" charset="-122"/>
              </a:rPr>
              <a:t>&lt;page#, record#&gt;</a:t>
            </a:r>
            <a:endParaRPr lang="en-US" altLang="zh-CN" sz="1800" dirty="0">
              <a:solidFill>
                <a:srgbClr val="002060"/>
              </a:solidFill>
              <a:ea typeface="宋体" charset="-122"/>
            </a:endParaRPr>
          </a:p>
        </p:txBody>
      </p:sp>
      <p:pic>
        <p:nvPicPr>
          <p:cNvPr id="208902" name="Picture 6"/>
          <p:cNvPicPr>
            <a:picLocks noChangeAspect="1" noChangeArrowheads="1"/>
          </p:cNvPicPr>
          <p:nvPr/>
        </p:nvPicPr>
        <p:blipFill>
          <a:blip r:embed="rId2">
            <a:extLst>
              <a:ext uri="{28A0092B-C50C-407E-A947-70E740481C1C}">
                <a14:useLocalDpi xmlns:a14="http://schemas.microsoft.com/office/drawing/2010/main" val="0"/>
              </a:ext>
            </a:extLst>
          </a:blip>
          <a:srcRect l="777" t="31725" r="2586" b="32069"/>
          <a:stretch>
            <a:fillRect/>
          </a:stretch>
        </p:blipFill>
        <p:spPr bwMode="auto">
          <a:xfrm>
            <a:off x="1292917" y="1101012"/>
            <a:ext cx="6546449" cy="1838909"/>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a:ea typeface="宋体" charset="-122"/>
              </a:rPr>
              <a:t>Organization of Records in Files</a:t>
            </a:r>
          </a:p>
        </p:txBody>
      </p:sp>
      <p:sp>
        <p:nvSpPr>
          <p:cNvPr id="214019" name="Rectangle 3"/>
          <p:cNvSpPr>
            <a:spLocks noGrp="1" noChangeArrowheads="1"/>
          </p:cNvSpPr>
          <p:nvPr>
            <p:ph type="body" idx="1"/>
          </p:nvPr>
        </p:nvSpPr>
        <p:spPr/>
        <p:txBody>
          <a:bodyPr/>
          <a:lstStyle/>
          <a:p>
            <a:r>
              <a:rPr lang="en-US" altLang="zh-CN" b="1" dirty="0">
                <a:solidFill>
                  <a:schemeClr val="tx2"/>
                </a:solidFill>
                <a:ea typeface="宋体" charset="-122"/>
              </a:rPr>
              <a:t>Heap</a:t>
            </a:r>
            <a:r>
              <a:rPr lang="en-US" altLang="zh-CN" b="1" dirty="0">
                <a:ea typeface="宋体" charset="-122"/>
              </a:rPr>
              <a:t> </a:t>
            </a:r>
            <a:r>
              <a:rPr lang="en-US" altLang="zh-CN" dirty="0">
                <a:ea typeface="宋体" charset="-122"/>
              </a:rPr>
              <a:t>– a record can be placed anywhere in the file where there is space</a:t>
            </a:r>
          </a:p>
          <a:p>
            <a:r>
              <a:rPr lang="en-US" altLang="zh-CN" b="1" dirty="0">
                <a:solidFill>
                  <a:schemeClr val="tx2"/>
                </a:solidFill>
                <a:ea typeface="宋体" charset="-122"/>
              </a:rPr>
              <a:t>Sequential </a:t>
            </a:r>
            <a:r>
              <a:rPr lang="en-US" altLang="zh-CN" dirty="0">
                <a:ea typeface="宋体" charset="-122"/>
              </a:rPr>
              <a:t>– store records in sequential order, based on the value of the search key of each record</a:t>
            </a:r>
          </a:p>
          <a:p>
            <a:r>
              <a:rPr lang="en-US" altLang="zh-CN" b="1" dirty="0">
                <a:solidFill>
                  <a:schemeClr val="tx2"/>
                </a:solidFill>
                <a:ea typeface="宋体" charset="-122"/>
              </a:rPr>
              <a:t>Hashing</a:t>
            </a:r>
            <a:r>
              <a:rPr lang="en-US" altLang="zh-CN" dirty="0">
                <a:ea typeface="宋体" charset="-122"/>
              </a:rPr>
              <a:t> – a hash function computed on some attribute of each record; the result specifies in which block of the file the record should be placed</a:t>
            </a:r>
          </a:p>
          <a:p>
            <a:r>
              <a:rPr lang="en-US" altLang="zh-CN" dirty="0">
                <a:ea typeface="宋体" charset="-122"/>
              </a:rPr>
              <a:t>Records of each relation may be stored in a separate file. In a  </a:t>
            </a:r>
            <a:r>
              <a:rPr lang="en-US" altLang="zh-CN" b="1" dirty="0" smtClean="0">
                <a:solidFill>
                  <a:schemeClr val="tx2"/>
                </a:solidFill>
                <a:ea typeface="宋体" charset="-122"/>
              </a:rPr>
              <a:t>multi-table</a:t>
            </a:r>
            <a:r>
              <a:rPr lang="en-US" altLang="zh-CN" dirty="0" smtClean="0">
                <a:ea typeface="宋体" charset="-122"/>
              </a:rPr>
              <a:t> </a:t>
            </a:r>
            <a:r>
              <a:rPr lang="en-US" altLang="zh-CN" b="1" dirty="0" smtClean="0">
                <a:solidFill>
                  <a:schemeClr val="tx2"/>
                </a:solidFill>
                <a:ea typeface="宋体" charset="-122"/>
              </a:rPr>
              <a:t>clustering </a:t>
            </a:r>
            <a:r>
              <a:rPr lang="en-US" altLang="zh-CN" b="1" dirty="0">
                <a:solidFill>
                  <a:schemeClr val="tx2"/>
                </a:solidFill>
                <a:ea typeface="宋体" charset="-122"/>
              </a:rPr>
              <a:t>file organization </a:t>
            </a:r>
            <a:r>
              <a:rPr lang="en-US" altLang="zh-CN" dirty="0">
                <a:ea typeface="宋体" charset="-122"/>
              </a:rPr>
              <a:t> records of several different relations can be stored in the same file</a:t>
            </a:r>
          </a:p>
          <a:p>
            <a:pPr lvl="1"/>
            <a:r>
              <a:rPr lang="en-US" altLang="zh-CN" dirty="0">
                <a:ea typeface="宋体" charset="-122"/>
              </a:rPr>
              <a:t>Motivation: store related records on the same block to minimize I/O</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a:ea typeface="宋体" charset="-122"/>
              </a:rPr>
              <a:t>Sequential File Organization</a:t>
            </a:r>
          </a:p>
        </p:txBody>
      </p:sp>
      <p:sp>
        <p:nvSpPr>
          <p:cNvPr id="216067" name="Rectangle 3"/>
          <p:cNvSpPr>
            <a:spLocks noGrp="1" noChangeArrowheads="1"/>
          </p:cNvSpPr>
          <p:nvPr>
            <p:ph type="body" idx="1"/>
          </p:nvPr>
        </p:nvSpPr>
        <p:spPr>
          <a:xfrm>
            <a:off x="1108075" y="754063"/>
            <a:ext cx="6724650" cy="1333500"/>
          </a:xfrm>
        </p:spPr>
        <p:txBody>
          <a:bodyPr/>
          <a:lstStyle/>
          <a:p>
            <a:r>
              <a:rPr lang="en-US" altLang="zh-CN">
                <a:ea typeface="宋体" charset="-122"/>
              </a:rPr>
              <a:t>Suitable for applications that require sequential processing of the entire file </a:t>
            </a:r>
          </a:p>
          <a:p>
            <a:r>
              <a:rPr lang="en-US" altLang="zh-CN">
                <a:ea typeface="宋体" charset="-122"/>
              </a:rPr>
              <a:t>The records in the file are ordered by a </a:t>
            </a:r>
            <a:r>
              <a:rPr lang="en-US" altLang="zh-CN">
                <a:solidFill>
                  <a:schemeClr val="tx2"/>
                </a:solidFill>
                <a:ea typeface="宋体" charset="-122"/>
              </a:rPr>
              <a:t>search-key</a:t>
            </a: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348" y="2101007"/>
            <a:ext cx="5964399" cy="396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a:ea typeface="宋体" charset="-122"/>
              </a:rPr>
              <a:t>Sequential File Organization (Cont.)</a:t>
            </a:r>
          </a:p>
        </p:txBody>
      </p:sp>
      <p:sp>
        <p:nvSpPr>
          <p:cNvPr id="215043" name="Rectangle 3"/>
          <p:cNvSpPr>
            <a:spLocks noGrp="1" noChangeArrowheads="1"/>
          </p:cNvSpPr>
          <p:nvPr>
            <p:ph type="body" idx="1"/>
          </p:nvPr>
        </p:nvSpPr>
        <p:spPr>
          <a:xfrm>
            <a:off x="503238" y="895350"/>
            <a:ext cx="8299450" cy="3976688"/>
          </a:xfrm>
        </p:spPr>
        <p:txBody>
          <a:bodyPr/>
          <a:lstStyle/>
          <a:p>
            <a:r>
              <a:rPr lang="en-US" altLang="zh-CN" dirty="0">
                <a:ea typeface="宋体" charset="-122"/>
              </a:rPr>
              <a:t>Deletion – use pointer chains</a:t>
            </a:r>
          </a:p>
          <a:p>
            <a:r>
              <a:rPr lang="en-US" altLang="zh-CN" dirty="0">
                <a:ea typeface="宋体" charset="-122"/>
              </a:rPr>
              <a:t>Insertion –locate the position where the record is to be inserted</a:t>
            </a:r>
          </a:p>
          <a:p>
            <a:pPr lvl="1"/>
            <a:r>
              <a:rPr lang="en-US" altLang="zh-CN" dirty="0">
                <a:ea typeface="宋体" charset="-122"/>
              </a:rPr>
              <a:t>if there is free space insert there </a:t>
            </a:r>
          </a:p>
          <a:p>
            <a:pPr lvl="1"/>
            <a:r>
              <a:rPr lang="en-US" altLang="zh-CN" dirty="0">
                <a:ea typeface="宋体" charset="-122"/>
              </a:rPr>
              <a:t>if no free space, insert the record in an </a:t>
            </a:r>
            <a:r>
              <a:rPr lang="en-US" altLang="zh-CN" dirty="0">
                <a:solidFill>
                  <a:schemeClr val="tx2"/>
                </a:solidFill>
                <a:ea typeface="宋体" charset="-122"/>
              </a:rPr>
              <a:t>overflow block</a:t>
            </a:r>
          </a:p>
          <a:p>
            <a:pPr lvl="1"/>
            <a:r>
              <a:rPr lang="en-US" altLang="zh-CN" dirty="0">
                <a:ea typeface="宋体" charset="-122"/>
              </a:rPr>
              <a:t>In either case, pointer chain must be updated</a:t>
            </a:r>
          </a:p>
          <a:p>
            <a:r>
              <a:rPr lang="en-US" altLang="zh-CN" dirty="0">
                <a:ea typeface="宋体" charset="-122"/>
              </a:rPr>
              <a:t>Need to reorganize </a:t>
            </a:r>
            <a:r>
              <a:rPr lang="en-US" altLang="zh-CN" dirty="0" smtClean="0">
                <a:ea typeface="宋体" charset="-122"/>
              </a:rPr>
              <a:t>the</a:t>
            </a:r>
            <a:br>
              <a:rPr lang="en-US" altLang="zh-CN" dirty="0" smtClean="0">
                <a:ea typeface="宋体" charset="-122"/>
              </a:rPr>
            </a:br>
            <a:r>
              <a:rPr lang="en-US" altLang="zh-CN" dirty="0" smtClean="0">
                <a:ea typeface="宋体" charset="-122"/>
              </a:rPr>
              <a:t> file </a:t>
            </a:r>
            <a:r>
              <a:rPr lang="en-US" altLang="zh-CN" dirty="0">
                <a:ea typeface="宋体" charset="-122"/>
              </a:rPr>
              <a:t>from time to time to </a:t>
            </a:r>
            <a:r>
              <a:rPr lang="en-US" altLang="zh-CN" dirty="0" smtClean="0">
                <a:ea typeface="宋体" charset="-122"/>
              </a:rPr>
              <a:t/>
            </a:r>
            <a:br>
              <a:rPr lang="en-US" altLang="zh-CN" dirty="0" smtClean="0">
                <a:ea typeface="宋体" charset="-122"/>
              </a:rPr>
            </a:br>
            <a:r>
              <a:rPr lang="en-US" altLang="zh-CN" dirty="0" smtClean="0">
                <a:ea typeface="宋体" charset="-122"/>
              </a:rPr>
              <a:t>restore </a:t>
            </a:r>
            <a:r>
              <a:rPr lang="en-US" altLang="zh-CN" dirty="0">
                <a:ea typeface="宋体" charset="-122"/>
              </a:rPr>
              <a:t>sequential order</a:t>
            </a:r>
          </a:p>
        </p:txBody>
      </p:sp>
      <p:pic>
        <p:nvPicPr>
          <p:cNvPr id="289792"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547" y="3034490"/>
            <a:ext cx="4706937"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a:defRPr/>
            </a:pPr>
            <a:r>
              <a:rPr lang="en-US">
                <a:ea typeface="+mj-ea"/>
              </a:rPr>
              <a:t>Multitable Clustering File Organization</a:t>
            </a:r>
          </a:p>
        </p:txBody>
      </p:sp>
      <p:sp>
        <p:nvSpPr>
          <p:cNvPr id="113667" name="Rectangle 3"/>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kumimoji="1" lang="en-US" altLang="zh-CN" sz="1800"/>
              <a:t>Store several relations in one file using a </a:t>
            </a:r>
            <a:r>
              <a:rPr kumimoji="1" lang="en-US" altLang="zh-CN" sz="1800" b="1">
                <a:solidFill>
                  <a:srgbClr val="000099"/>
                </a:solidFill>
              </a:rPr>
              <a:t>multitable clustering</a:t>
            </a:r>
            <a:r>
              <a:rPr kumimoji="1" lang="en-US" altLang="zh-CN" sz="1800" b="1"/>
              <a:t> </a:t>
            </a:r>
            <a:r>
              <a:rPr kumimoji="1" lang="en-US" altLang="zh-CN" sz="1800"/>
              <a:t>file organization</a:t>
            </a:r>
          </a:p>
        </p:txBody>
      </p:sp>
      <p:pic>
        <p:nvPicPr>
          <p:cNvPr id="113668" name="Picture 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343" y="1612143"/>
            <a:ext cx="4717370" cy="105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9" name="Picture 5"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6343" y="2873769"/>
            <a:ext cx="4976132" cy="143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893" y="4581330"/>
            <a:ext cx="4939057" cy="188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1" name="Text Box 7"/>
          <p:cNvSpPr txBox="1">
            <a:spLocks noChangeArrowheads="1"/>
          </p:cNvSpPr>
          <p:nvPr/>
        </p:nvSpPr>
        <p:spPr bwMode="auto">
          <a:xfrm>
            <a:off x="1417929" y="1878174"/>
            <a:ext cx="133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dirty="0"/>
              <a:t>department</a:t>
            </a:r>
          </a:p>
        </p:txBody>
      </p:sp>
      <p:sp>
        <p:nvSpPr>
          <p:cNvPr id="113672" name="Text Box 8"/>
          <p:cNvSpPr txBox="1">
            <a:spLocks noChangeArrowheads="1"/>
          </p:cNvSpPr>
          <p:nvPr/>
        </p:nvSpPr>
        <p:spPr bwMode="auto">
          <a:xfrm>
            <a:off x="1481040" y="3238500"/>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dirty="0"/>
              <a:t>instructor</a:t>
            </a:r>
          </a:p>
        </p:txBody>
      </p:sp>
      <p:sp>
        <p:nvSpPr>
          <p:cNvPr id="113673" name="Text Box 9"/>
          <p:cNvSpPr txBox="1">
            <a:spLocks noChangeArrowheads="1"/>
          </p:cNvSpPr>
          <p:nvPr/>
        </p:nvSpPr>
        <p:spPr bwMode="auto">
          <a:xfrm>
            <a:off x="868363" y="4738688"/>
            <a:ext cx="22034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err="1"/>
              <a:t>multitable</a:t>
            </a:r>
            <a:r>
              <a:rPr lang="en-US" altLang="zh-CN" sz="1800" dirty="0"/>
              <a:t> clustering</a:t>
            </a:r>
          </a:p>
          <a:p>
            <a:r>
              <a:rPr lang="en-US" altLang="zh-CN" sz="1800" dirty="0"/>
              <a:t>of</a:t>
            </a:r>
            <a:r>
              <a:rPr lang="en-US" altLang="zh-CN" sz="1800" i="1" dirty="0"/>
              <a:t> department </a:t>
            </a:r>
            <a:r>
              <a:rPr lang="en-US" altLang="zh-CN" sz="1800" dirty="0"/>
              <a:t>and</a:t>
            </a:r>
            <a:r>
              <a:rPr lang="en-US" altLang="zh-CN" sz="1800" i="1" dirty="0"/>
              <a:t> </a:t>
            </a:r>
          </a:p>
          <a:p>
            <a:r>
              <a:rPr lang="en-US" altLang="zh-CN" sz="1800" i="1" dirty="0"/>
              <a:t>instructor</a:t>
            </a:r>
          </a:p>
        </p:txBody>
      </p:sp>
    </p:spTree>
    <p:extLst>
      <p:ext uri="{BB962C8B-B14F-4D97-AF65-F5344CB8AC3E}">
        <p14:creationId xmlns:p14="http://schemas.microsoft.com/office/powerpoint/2010/main" val="3023007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smtClean="0">
                <a:effectLst>
                  <a:outerShdw blurRad="38100" dist="38100" dir="2700000" algn="tl">
                    <a:srgbClr val="C0C0C0"/>
                  </a:outerShdw>
                </a:effectLst>
              </a:rPr>
              <a:t>Multitable Clustering File Organization (cont.)</a:t>
            </a:r>
          </a:p>
        </p:txBody>
      </p:sp>
      <p:sp>
        <p:nvSpPr>
          <p:cNvPr id="182275" name="Rectangle 3"/>
          <p:cNvSpPr>
            <a:spLocks noGrp="1" noChangeArrowheads="1"/>
          </p:cNvSpPr>
          <p:nvPr>
            <p:ph type="body" idx="1"/>
          </p:nvPr>
        </p:nvSpPr>
        <p:spPr>
          <a:xfrm>
            <a:off x="814388" y="1268413"/>
            <a:ext cx="7661275" cy="2282825"/>
          </a:xfrm>
        </p:spPr>
        <p:txBody>
          <a:bodyPr/>
          <a:lstStyle/>
          <a:p>
            <a:r>
              <a:rPr lang="en-US" altLang="zh-CN" dirty="0" smtClean="0"/>
              <a:t>good for queries involving </a:t>
            </a:r>
            <a:r>
              <a:rPr lang="en-US" altLang="zh-CN" i="1" dirty="0" smtClean="0"/>
              <a:t>department</a:t>
            </a:r>
            <a:r>
              <a:rPr lang="en-US" altLang="zh-CN" dirty="0" smtClean="0"/>
              <a:t>     </a:t>
            </a:r>
            <a:r>
              <a:rPr lang="en-US" altLang="zh-CN" i="1" dirty="0" smtClean="0"/>
              <a:t>instructor</a:t>
            </a:r>
            <a:r>
              <a:rPr lang="en-US" altLang="zh-CN" dirty="0" smtClean="0"/>
              <a:t>, and for queries involving one single department and its instructors</a:t>
            </a:r>
          </a:p>
          <a:p>
            <a:r>
              <a:rPr lang="en-US" altLang="zh-CN" dirty="0" smtClean="0"/>
              <a:t>bad for queries involving only </a:t>
            </a:r>
            <a:r>
              <a:rPr lang="en-US" altLang="zh-CN" i="1" dirty="0" smtClean="0"/>
              <a:t>department</a:t>
            </a:r>
          </a:p>
          <a:p>
            <a:r>
              <a:rPr lang="en-US" altLang="zh-CN" dirty="0" smtClean="0"/>
              <a:t>results in variable size records</a:t>
            </a:r>
          </a:p>
          <a:p>
            <a:r>
              <a:rPr lang="en-US" altLang="zh-CN" dirty="0" smtClean="0"/>
              <a:t>Can add pointer chains to link records of a particular relation</a:t>
            </a:r>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5" y="3790062"/>
            <a:ext cx="6919265" cy="170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7" name="AutoShape 28"/>
          <p:cNvSpPr>
            <a:spLocks noChangeArrowheads="1"/>
          </p:cNvSpPr>
          <p:nvPr/>
        </p:nvSpPr>
        <p:spPr bwMode="auto">
          <a:xfrm rot="5400000">
            <a:off x="5614777" y="1402329"/>
            <a:ext cx="136525" cy="19208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2777883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ea typeface="宋体" charset="-122"/>
              </a:rPr>
              <a:t>Storage </a:t>
            </a:r>
            <a:r>
              <a:rPr lang="en-US" altLang="zh-CN" dirty="0" smtClean="0">
                <a:ea typeface="宋体" charset="-122"/>
              </a:rPr>
              <a:t>Buffer Management</a:t>
            </a:r>
            <a:endParaRPr lang="en-US" altLang="zh-CN" dirty="0">
              <a:ea typeface="宋体" charset="-122"/>
            </a:endParaRPr>
          </a:p>
        </p:txBody>
      </p:sp>
      <p:sp>
        <p:nvSpPr>
          <p:cNvPr id="195587" name="Rectangle 3"/>
          <p:cNvSpPr>
            <a:spLocks noGrp="1" noChangeArrowheads="1"/>
          </p:cNvSpPr>
          <p:nvPr>
            <p:ph type="body" idx="1"/>
          </p:nvPr>
        </p:nvSpPr>
        <p:spPr/>
        <p:txBody>
          <a:bodyPr/>
          <a:lstStyle/>
          <a:p>
            <a:r>
              <a:rPr lang="en-US" altLang="zh-CN" dirty="0">
                <a:ea typeface="宋体" charset="-122"/>
              </a:rPr>
              <a:t>A database file is partitioned into fixed-length storage units called </a:t>
            </a:r>
            <a:r>
              <a:rPr lang="en-US" altLang="zh-CN" b="1" dirty="0">
                <a:solidFill>
                  <a:schemeClr val="tx2"/>
                </a:solidFill>
                <a:ea typeface="宋体" charset="-122"/>
              </a:rPr>
              <a:t>blocks</a:t>
            </a:r>
            <a:r>
              <a:rPr lang="en-US" altLang="zh-CN" dirty="0">
                <a:ea typeface="宋体" charset="-122"/>
              </a:rPr>
              <a:t>.  Blocks are units of both storage allocation and data transfer.</a:t>
            </a:r>
          </a:p>
          <a:p>
            <a:r>
              <a:rPr lang="en-US" altLang="zh-CN" dirty="0">
                <a:ea typeface="宋体" charset="-122"/>
              </a:rPr>
              <a:t>Database system seeks to minimize the number of block transfers between the disk and memory.  We can reduce the number of disk accesses by keeping as many blocks as possible in main memory.</a:t>
            </a:r>
          </a:p>
          <a:p>
            <a:r>
              <a:rPr lang="en-US" altLang="zh-CN" b="1" dirty="0">
                <a:solidFill>
                  <a:schemeClr val="tx2"/>
                </a:solidFill>
                <a:ea typeface="宋体" charset="-122"/>
              </a:rPr>
              <a:t>Buffer</a:t>
            </a:r>
            <a:r>
              <a:rPr lang="en-US" altLang="zh-CN" b="1" dirty="0">
                <a:ea typeface="宋体" charset="-122"/>
              </a:rPr>
              <a:t> </a:t>
            </a:r>
            <a:r>
              <a:rPr lang="en-US" altLang="zh-CN" dirty="0">
                <a:ea typeface="宋体" charset="-122"/>
              </a:rPr>
              <a:t>– portion of main memory available to store copies of disk blocks.</a:t>
            </a:r>
          </a:p>
          <a:p>
            <a:r>
              <a:rPr lang="en-US" altLang="zh-CN" b="1" dirty="0">
                <a:solidFill>
                  <a:schemeClr val="tx2"/>
                </a:solidFill>
                <a:ea typeface="宋体" charset="-122"/>
              </a:rPr>
              <a:t>Buffer manager</a:t>
            </a:r>
            <a:r>
              <a:rPr lang="en-US" altLang="zh-CN" dirty="0">
                <a:ea typeface="宋体" charset="-122"/>
              </a:rPr>
              <a:t> – subsystem responsible for allocating buffer space in main memory.</a:t>
            </a:r>
          </a:p>
        </p:txBody>
      </p:sp>
    </p:spTree>
    <p:extLst>
      <p:ext uri="{BB962C8B-B14F-4D97-AF65-F5344CB8AC3E}">
        <p14:creationId xmlns:p14="http://schemas.microsoft.com/office/powerpoint/2010/main" val="10700122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zh-CN">
                <a:ea typeface="宋体" charset="-122"/>
              </a:rPr>
              <a:t>Buffer Manager</a:t>
            </a:r>
          </a:p>
        </p:txBody>
      </p:sp>
      <p:sp>
        <p:nvSpPr>
          <p:cNvPr id="196611" name="Rectangle 3"/>
          <p:cNvSpPr>
            <a:spLocks noGrp="1" noChangeArrowheads="1"/>
          </p:cNvSpPr>
          <p:nvPr>
            <p:ph type="body" idx="1"/>
          </p:nvPr>
        </p:nvSpPr>
        <p:spPr>
          <a:xfrm>
            <a:off x="539750" y="969963"/>
            <a:ext cx="7880350" cy="5156200"/>
          </a:xfrm>
        </p:spPr>
        <p:txBody>
          <a:bodyPr/>
          <a:lstStyle/>
          <a:p>
            <a:pPr marL="381000" indent="-381000"/>
            <a:r>
              <a:rPr lang="en-US" altLang="zh-CN">
                <a:ea typeface="宋体" charset="-122"/>
              </a:rPr>
              <a:t>Programs call on the buffer manager when they need a block from disk.</a:t>
            </a:r>
          </a:p>
          <a:p>
            <a:pPr marL="800100" lvl="1" indent="-342900">
              <a:buFont typeface="Monotype Sorts" pitchFamily="2" charset="2"/>
              <a:buAutoNum type="arabicPeriod"/>
            </a:pPr>
            <a:r>
              <a:rPr lang="en-US" altLang="zh-CN">
                <a:ea typeface="宋体" charset="-122"/>
              </a:rPr>
              <a:t>If the block is already in the buffer, the requesting program is given the address of the block in main memory</a:t>
            </a:r>
          </a:p>
          <a:p>
            <a:pPr marL="800100" lvl="1" indent="-342900">
              <a:buFont typeface="Monotype Sorts" pitchFamily="2" charset="2"/>
              <a:buAutoNum type="arabicPeriod"/>
            </a:pPr>
            <a:r>
              <a:rPr lang="en-US" altLang="zh-CN">
                <a:ea typeface="宋体" charset="-122"/>
              </a:rPr>
              <a:t>If the block is not in the buffer,</a:t>
            </a:r>
          </a:p>
          <a:p>
            <a:pPr marL="1200150" lvl="2" indent="-342900">
              <a:buFont typeface="Monotype Sorts" pitchFamily="2" charset="2"/>
              <a:buAutoNum type="arabicPeriod"/>
            </a:pPr>
            <a:r>
              <a:rPr lang="en-US" altLang="zh-CN">
                <a:ea typeface="宋体" charset="-122"/>
              </a:rPr>
              <a:t> the buffer manager allocates space in the buffer for the block, replacing (throwing out) some other block, if required, to make space for the new block.</a:t>
            </a:r>
          </a:p>
          <a:p>
            <a:pPr marL="1200150" lvl="2" indent="-342900">
              <a:buFont typeface="Monotype Sorts" pitchFamily="2" charset="2"/>
              <a:buAutoNum type="arabicPeriod"/>
            </a:pPr>
            <a:r>
              <a:rPr lang="en-US" altLang="zh-CN">
                <a:ea typeface="宋体" charset="-122"/>
              </a:rPr>
              <a:t>The block that is thrown out is written back to disk only if it was modified since the most recent time that it was written to/fetched from the disk.</a:t>
            </a:r>
          </a:p>
          <a:p>
            <a:pPr marL="1200150" lvl="2" indent="-342900">
              <a:buFont typeface="Monotype Sorts" pitchFamily="2" charset="2"/>
              <a:buAutoNum type="arabicPeriod"/>
            </a:pPr>
            <a:r>
              <a:rPr lang="en-US" altLang="zh-CN">
                <a:ea typeface="宋体" charset="-122"/>
              </a:rPr>
              <a:t>Once space is allocated in the buffer, the buffer manager reads the block from the disk to the buffer, and passes the address of the block in main memory to requester. </a:t>
            </a:r>
          </a:p>
        </p:txBody>
      </p:sp>
    </p:spTree>
    <p:extLst>
      <p:ext uri="{BB962C8B-B14F-4D97-AF65-F5344CB8AC3E}">
        <p14:creationId xmlns:p14="http://schemas.microsoft.com/office/powerpoint/2010/main" val="3451911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a:ea typeface="宋体" charset="-122"/>
              </a:rPr>
              <a:t>Buffer-Replacement Policies</a:t>
            </a:r>
          </a:p>
        </p:txBody>
      </p:sp>
      <p:sp>
        <p:nvSpPr>
          <p:cNvPr id="197635" name="Rectangle 3"/>
          <p:cNvSpPr>
            <a:spLocks noGrp="1" noChangeArrowheads="1"/>
          </p:cNvSpPr>
          <p:nvPr>
            <p:ph type="body" idx="1"/>
          </p:nvPr>
        </p:nvSpPr>
        <p:spPr>
          <a:xfrm>
            <a:off x="571500" y="1114425"/>
            <a:ext cx="8280400" cy="5168900"/>
          </a:xfrm>
        </p:spPr>
        <p:txBody>
          <a:bodyPr/>
          <a:lstStyle/>
          <a:p>
            <a:r>
              <a:rPr lang="en-US" altLang="zh-CN" dirty="0">
                <a:ea typeface="宋体" charset="-122"/>
              </a:rPr>
              <a:t>Most operating systems replace the block </a:t>
            </a:r>
            <a:r>
              <a:rPr lang="en-US" altLang="zh-CN" b="1" dirty="0">
                <a:solidFill>
                  <a:schemeClr val="tx2"/>
                </a:solidFill>
                <a:ea typeface="宋体" charset="-122"/>
              </a:rPr>
              <a:t>least recently used</a:t>
            </a:r>
            <a:r>
              <a:rPr lang="en-US" altLang="zh-CN" dirty="0">
                <a:ea typeface="宋体" charset="-122"/>
              </a:rPr>
              <a:t> (</a:t>
            </a:r>
            <a:r>
              <a:rPr lang="en-US" altLang="zh-CN" dirty="0">
                <a:solidFill>
                  <a:schemeClr val="tx2"/>
                </a:solidFill>
                <a:ea typeface="宋体" charset="-122"/>
              </a:rPr>
              <a:t>LRU strategy</a:t>
            </a:r>
            <a:r>
              <a:rPr lang="en-US" altLang="zh-CN" dirty="0">
                <a:ea typeface="宋体" charset="-122"/>
              </a:rPr>
              <a:t>)</a:t>
            </a:r>
          </a:p>
          <a:p>
            <a:pPr lvl="1"/>
            <a:r>
              <a:rPr lang="en-US" altLang="zh-CN" dirty="0">
                <a:ea typeface="宋体" charset="-122"/>
              </a:rPr>
              <a:t>Idea behind LRU – use past pattern of block references as a predictor of future references</a:t>
            </a:r>
          </a:p>
          <a:p>
            <a:r>
              <a:rPr lang="en-US" altLang="zh-CN" dirty="0" smtClean="0">
                <a:ea typeface="宋体" charset="-122"/>
              </a:rPr>
              <a:t>However, Queries </a:t>
            </a:r>
            <a:r>
              <a:rPr lang="en-US" altLang="zh-CN" dirty="0">
                <a:ea typeface="宋体" charset="-122"/>
              </a:rPr>
              <a:t>have well-defined access patterns (such as sequential scans), and a database system can use the information in a user’s query to predict future references</a:t>
            </a:r>
          </a:p>
          <a:p>
            <a:pPr lvl="1"/>
            <a:r>
              <a:rPr lang="en-US" altLang="zh-CN" dirty="0">
                <a:ea typeface="宋体" charset="-122"/>
              </a:rPr>
              <a:t>LRU can be a bad strategy for certain access patterns involving repeated scans of data</a:t>
            </a:r>
          </a:p>
          <a:p>
            <a:pPr lvl="2"/>
            <a:r>
              <a:rPr lang="en-US" altLang="zh-CN" dirty="0">
                <a:ea typeface="宋体" charset="-122"/>
              </a:rPr>
              <a:t> e.g. when computing the join of 2 relations r and s by a nested loops </a:t>
            </a:r>
            <a:br>
              <a:rPr lang="en-US" altLang="zh-CN" dirty="0">
                <a:ea typeface="宋体" charset="-122"/>
              </a:rPr>
            </a:br>
            <a:r>
              <a:rPr lang="en-US" altLang="zh-CN" dirty="0">
                <a:ea typeface="宋体" charset="-122"/>
              </a:rPr>
              <a:t>  for each tuple </a:t>
            </a:r>
            <a:r>
              <a:rPr lang="en-US" altLang="zh-CN" i="1" dirty="0" err="1">
                <a:ea typeface="宋体" charset="-122"/>
              </a:rPr>
              <a:t>tr</a:t>
            </a:r>
            <a:r>
              <a:rPr lang="en-US" altLang="zh-CN" dirty="0">
                <a:ea typeface="宋体" charset="-122"/>
              </a:rPr>
              <a:t> of </a:t>
            </a:r>
            <a:r>
              <a:rPr lang="en-US" altLang="zh-CN" i="1" dirty="0">
                <a:ea typeface="宋体" charset="-122"/>
              </a:rPr>
              <a:t>r</a:t>
            </a:r>
            <a:r>
              <a:rPr lang="en-US" altLang="zh-CN" dirty="0">
                <a:ea typeface="宋体" charset="-122"/>
              </a:rPr>
              <a:t> do </a:t>
            </a:r>
            <a:br>
              <a:rPr lang="en-US" altLang="zh-CN" dirty="0">
                <a:ea typeface="宋体" charset="-122"/>
              </a:rPr>
            </a:br>
            <a:r>
              <a:rPr lang="en-US" altLang="zh-CN" dirty="0">
                <a:ea typeface="宋体" charset="-122"/>
              </a:rPr>
              <a:t>     for each tuple </a:t>
            </a:r>
            <a:r>
              <a:rPr lang="en-US" altLang="zh-CN" i="1" dirty="0" err="1">
                <a:ea typeface="宋体" charset="-122"/>
              </a:rPr>
              <a:t>ts</a:t>
            </a:r>
            <a:r>
              <a:rPr lang="en-US" altLang="zh-CN" dirty="0">
                <a:ea typeface="宋体" charset="-122"/>
              </a:rPr>
              <a:t> of </a:t>
            </a:r>
            <a:r>
              <a:rPr lang="en-US" altLang="zh-CN" i="1" dirty="0">
                <a:ea typeface="宋体" charset="-122"/>
              </a:rPr>
              <a:t>s</a:t>
            </a:r>
            <a:r>
              <a:rPr lang="en-US" altLang="zh-CN" dirty="0">
                <a:ea typeface="宋体" charset="-122"/>
              </a:rPr>
              <a:t> do </a:t>
            </a:r>
            <a:br>
              <a:rPr lang="en-US" altLang="zh-CN" dirty="0">
                <a:ea typeface="宋体" charset="-122"/>
              </a:rPr>
            </a:br>
            <a:r>
              <a:rPr lang="en-US" altLang="zh-CN" dirty="0">
                <a:ea typeface="宋体" charset="-122"/>
              </a:rPr>
              <a:t>       if the tuples </a:t>
            </a:r>
            <a:r>
              <a:rPr lang="en-US" altLang="zh-CN" i="1" dirty="0" err="1">
                <a:ea typeface="宋体" charset="-122"/>
              </a:rPr>
              <a:t>tr</a:t>
            </a:r>
            <a:r>
              <a:rPr lang="en-US" altLang="zh-CN" dirty="0">
                <a:ea typeface="宋体" charset="-122"/>
              </a:rPr>
              <a:t> and </a:t>
            </a:r>
            <a:r>
              <a:rPr lang="en-US" altLang="zh-CN" i="1" dirty="0" err="1">
                <a:ea typeface="宋体" charset="-122"/>
              </a:rPr>
              <a:t>ts</a:t>
            </a:r>
            <a:r>
              <a:rPr lang="en-US" altLang="zh-CN" dirty="0">
                <a:ea typeface="宋体" charset="-122"/>
              </a:rPr>
              <a:t> match …</a:t>
            </a:r>
          </a:p>
          <a:p>
            <a:pPr lvl="1"/>
            <a:r>
              <a:rPr lang="en-US" altLang="zh-CN" dirty="0">
                <a:ea typeface="宋体" charset="-122"/>
              </a:rPr>
              <a:t>Mixed strategy with hints on replacement strategy provided</a:t>
            </a:r>
            <a:br>
              <a:rPr lang="en-US" altLang="zh-CN" dirty="0">
                <a:ea typeface="宋体" charset="-122"/>
              </a:rPr>
            </a:br>
            <a:r>
              <a:rPr lang="en-US" altLang="zh-CN" dirty="0">
                <a:ea typeface="宋体" charset="-122"/>
              </a:rPr>
              <a:t>by the query optimizer is preferable</a:t>
            </a:r>
          </a:p>
        </p:txBody>
      </p:sp>
    </p:spTree>
    <p:extLst>
      <p:ext uri="{BB962C8B-B14F-4D97-AF65-F5344CB8AC3E}">
        <p14:creationId xmlns:p14="http://schemas.microsoft.com/office/powerpoint/2010/main" val="1788266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a:ea typeface="宋体" charset="-122"/>
              </a:rPr>
              <a:t>Buffer-Replacement Policies (Cont.)</a:t>
            </a:r>
          </a:p>
        </p:txBody>
      </p:sp>
      <p:sp>
        <p:nvSpPr>
          <p:cNvPr id="198659" name="Rectangle 3"/>
          <p:cNvSpPr>
            <a:spLocks noGrp="1" noChangeArrowheads="1"/>
          </p:cNvSpPr>
          <p:nvPr>
            <p:ph type="body" idx="1"/>
          </p:nvPr>
        </p:nvSpPr>
        <p:spPr>
          <a:xfrm>
            <a:off x="785813" y="893763"/>
            <a:ext cx="7459662" cy="5005387"/>
          </a:xfrm>
        </p:spPr>
        <p:txBody>
          <a:bodyPr/>
          <a:lstStyle/>
          <a:p>
            <a:pPr>
              <a:lnSpc>
                <a:spcPct val="90000"/>
              </a:lnSpc>
            </a:pPr>
            <a:r>
              <a:rPr lang="en-US" altLang="zh-CN" b="1" dirty="0">
                <a:solidFill>
                  <a:schemeClr val="tx2"/>
                </a:solidFill>
                <a:ea typeface="宋体" charset="-122"/>
              </a:rPr>
              <a:t>Pinned block</a:t>
            </a:r>
            <a:r>
              <a:rPr lang="en-US" altLang="zh-CN" dirty="0">
                <a:ea typeface="宋体" charset="-122"/>
              </a:rPr>
              <a:t> – memory block that is not allowed to be written back to disk.</a:t>
            </a:r>
          </a:p>
          <a:p>
            <a:pPr>
              <a:lnSpc>
                <a:spcPct val="90000"/>
              </a:lnSpc>
            </a:pPr>
            <a:r>
              <a:rPr lang="en-US" altLang="zh-CN" b="1" dirty="0">
                <a:solidFill>
                  <a:schemeClr val="tx2"/>
                </a:solidFill>
                <a:ea typeface="宋体" charset="-122"/>
              </a:rPr>
              <a:t>Toss-immediate</a:t>
            </a:r>
            <a:r>
              <a:rPr lang="en-US" altLang="zh-CN" dirty="0">
                <a:ea typeface="宋体" charset="-122"/>
              </a:rPr>
              <a:t> strategy – frees the space occupied by a block as soon as the final tuple of that block has been processed</a:t>
            </a:r>
          </a:p>
          <a:p>
            <a:pPr>
              <a:lnSpc>
                <a:spcPct val="90000"/>
              </a:lnSpc>
            </a:pPr>
            <a:r>
              <a:rPr lang="en-US" altLang="zh-CN" dirty="0">
                <a:solidFill>
                  <a:schemeClr val="tx2"/>
                </a:solidFill>
                <a:ea typeface="宋体" charset="-122"/>
              </a:rPr>
              <a:t>Most recently used (MRU) strategy</a:t>
            </a:r>
            <a:r>
              <a:rPr lang="en-US" altLang="zh-CN" dirty="0">
                <a:ea typeface="宋体" charset="-122"/>
              </a:rPr>
              <a:t> –  system must pin the block currently being processed.  After the final tuple of that block has been processed, the block is unpinned, and it becomes the most recently used block.</a:t>
            </a:r>
          </a:p>
          <a:p>
            <a:pPr>
              <a:lnSpc>
                <a:spcPct val="90000"/>
              </a:lnSpc>
            </a:pPr>
            <a:r>
              <a:rPr lang="en-US" altLang="zh-CN" dirty="0">
                <a:ea typeface="宋体" charset="-122"/>
              </a:rPr>
              <a:t>Buffer manager can use statistical information regarding the probability that a request will reference a particular relation</a:t>
            </a:r>
          </a:p>
          <a:p>
            <a:pPr lvl="1">
              <a:lnSpc>
                <a:spcPct val="90000"/>
              </a:lnSpc>
            </a:pPr>
            <a:r>
              <a:rPr lang="en-US" altLang="zh-CN" dirty="0">
                <a:ea typeface="宋体" charset="-122"/>
              </a:rPr>
              <a:t>E.g., the data dictionary is frequently accessed.  Heuristic:  keep data-dictionary blocks in main memory buffer</a:t>
            </a:r>
          </a:p>
          <a:p>
            <a:pPr>
              <a:lnSpc>
                <a:spcPct val="90000"/>
              </a:lnSpc>
            </a:pPr>
            <a:r>
              <a:rPr lang="en-US" altLang="zh-CN" dirty="0">
                <a:ea typeface="宋体" charset="-122"/>
              </a:rPr>
              <a:t>Buffer managers also support </a:t>
            </a:r>
            <a:r>
              <a:rPr lang="en-US" altLang="zh-CN" dirty="0">
                <a:solidFill>
                  <a:schemeClr val="tx2"/>
                </a:solidFill>
                <a:ea typeface="宋体" charset="-122"/>
              </a:rPr>
              <a:t>forced output</a:t>
            </a:r>
            <a:r>
              <a:rPr lang="en-US" altLang="zh-CN" dirty="0">
                <a:ea typeface="宋体" charset="-122"/>
              </a:rPr>
              <a:t> of blocks for the purpose of recovery (more </a:t>
            </a:r>
            <a:r>
              <a:rPr lang="en-US" altLang="zh-CN" dirty="0" smtClean="0">
                <a:ea typeface="宋体" charset="-122"/>
              </a:rPr>
              <a:t>later)</a:t>
            </a:r>
            <a:endParaRPr lang="en-US" altLang="zh-CN" dirty="0">
              <a:ea typeface="宋体" charset="-122"/>
            </a:endParaRPr>
          </a:p>
        </p:txBody>
      </p:sp>
    </p:spTree>
    <p:extLst>
      <p:ext uri="{BB962C8B-B14F-4D97-AF65-F5344CB8AC3E}">
        <p14:creationId xmlns:p14="http://schemas.microsoft.com/office/powerpoint/2010/main" val="4068536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ea typeface="宋体" charset="-122"/>
              </a:rPr>
              <a:t>Some Physical Storage Media</a:t>
            </a:r>
          </a:p>
        </p:txBody>
      </p:sp>
      <p:sp>
        <p:nvSpPr>
          <p:cNvPr id="174083" name="Rectangle 3"/>
          <p:cNvSpPr>
            <a:spLocks noGrp="1" noChangeArrowheads="1"/>
          </p:cNvSpPr>
          <p:nvPr>
            <p:ph type="body" idx="1"/>
          </p:nvPr>
        </p:nvSpPr>
        <p:spPr/>
        <p:txBody>
          <a:bodyPr/>
          <a:lstStyle/>
          <a:p>
            <a:r>
              <a:rPr lang="en-US" altLang="zh-CN" b="1">
                <a:solidFill>
                  <a:schemeClr val="tx2"/>
                </a:solidFill>
                <a:ea typeface="宋体" charset="-122"/>
              </a:rPr>
              <a:t>Cache</a:t>
            </a:r>
            <a:r>
              <a:rPr lang="en-US" altLang="zh-CN">
                <a:ea typeface="宋体" charset="-122"/>
              </a:rPr>
              <a:t> – fastest and most costly form of storage; volatile; managed by the computer system hardware.</a:t>
            </a:r>
          </a:p>
          <a:p>
            <a:r>
              <a:rPr lang="en-US" altLang="zh-CN" b="1">
                <a:solidFill>
                  <a:schemeClr val="tx2"/>
                </a:solidFill>
                <a:ea typeface="宋体" charset="-122"/>
              </a:rPr>
              <a:t>Main memory</a:t>
            </a:r>
            <a:r>
              <a:rPr lang="en-US" altLang="zh-CN">
                <a:solidFill>
                  <a:schemeClr val="tx2"/>
                </a:solidFill>
                <a:ea typeface="宋体" charset="-122"/>
              </a:rPr>
              <a:t>:</a:t>
            </a:r>
          </a:p>
          <a:p>
            <a:pPr lvl="1"/>
            <a:r>
              <a:rPr lang="en-US" altLang="zh-CN">
                <a:ea typeface="宋体" charset="-122"/>
              </a:rPr>
              <a:t>fast access (10s to 100s of nanoseconds; 1 nanosecond = 10</a:t>
            </a:r>
            <a:r>
              <a:rPr lang="en-US" altLang="zh-CN" sz="2000" baseline="30000">
                <a:ea typeface="宋体" charset="-122"/>
              </a:rPr>
              <a:t>–9</a:t>
            </a:r>
            <a:r>
              <a:rPr lang="en-US" altLang="zh-CN">
                <a:ea typeface="宋体" charset="-122"/>
              </a:rPr>
              <a:t> seconds)</a:t>
            </a:r>
          </a:p>
          <a:p>
            <a:pPr lvl="1"/>
            <a:r>
              <a:rPr lang="en-US" altLang="zh-CN">
                <a:ea typeface="宋体" charset="-122"/>
              </a:rPr>
              <a:t>generally too small (or too expensive) to store the entire database</a:t>
            </a:r>
          </a:p>
          <a:p>
            <a:pPr lvl="2"/>
            <a:r>
              <a:rPr lang="en-US" altLang="zh-CN">
                <a:ea typeface="宋体" charset="-122"/>
              </a:rPr>
              <a:t>capacities of up to a few Gigabytes widely used currently</a:t>
            </a:r>
          </a:p>
          <a:p>
            <a:pPr lvl="2"/>
            <a:r>
              <a:rPr lang="en-US" altLang="zh-CN">
                <a:ea typeface="宋体" charset="-122"/>
              </a:rPr>
              <a:t>Capacities have gone up and per-byte costs have decreased steadily and rapidly  (roughly factor of 2 every 2 to 3 years)</a:t>
            </a:r>
          </a:p>
          <a:p>
            <a:pPr lvl="1"/>
            <a:r>
              <a:rPr lang="en-US" altLang="zh-CN" b="1">
                <a:solidFill>
                  <a:schemeClr val="tx2"/>
                </a:solidFill>
                <a:ea typeface="宋体" charset="-122"/>
              </a:rPr>
              <a:t>Volatile</a:t>
            </a:r>
            <a:r>
              <a:rPr lang="en-US" altLang="zh-CN">
                <a:ea typeface="宋体" charset="-122"/>
              </a:rPr>
              <a:t> — contents of main memory are usually lost if a power failure or system crash occurs.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026"/>
          <p:cNvSpPr>
            <a:spLocks noGrp="1" noChangeArrowheads="1"/>
          </p:cNvSpPr>
          <p:nvPr>
            <p:ph type="title"/>
          </p:nvPr>
        </p:nvSpPr>
        <p:spPr/>
        <p:txBody>
          <a:bodyPr/>
          <a:lstStyle/>
          <a:p>
            <a:r>
              <a:rPr lang="en-US" altLang="zh-CN">
                <a:ea typeface="宋体" charset="-122"/>
              </a:rPr>
              <a:t>Some Physical Storage Media (Cont.)</a:t>
            </a:r>
          </a:p>
        </p:txBody>
      </p:sp>
      <p:sp>
        <p:nvSpPr>
          <p:cNvPr id="250883" name="Rectangle 1027"/>
          <p:cNvSpPr>
            <a:spLocks noGrp="1" noChangeArrowheads="1"/>
          </p:cNvSpPr>
          <p:nvPr>
            <p:ph type="body" idx="1"/>
          </p:nvPr>
        </p:nvSpPr>
        <p:spPr/>
        <p:txBody>
          <a:bodyPr/>
          <a:lstStyle/>
          <a:p>
            <a:r>
              <a:rPr lang="en-US" altLang="zh-CN" b="1">
                <a:solidFill>
                  <a:schemeClr val="tx2"/>
                </a:solidFill>
                <a:ea typeface="宋体" charset="-122"/>
              </a:rPr>
              <a:t>Flash memory</a:t>
            </a:r>
            <a:r>
              <a:rPr lang="en-US" altLang="zh-CN">
                <a:ea typeface="宋体" charset="-122"/>
              </a:rPr>
              <a:t> </a:t>
            </a:r>
          </a:p>
          <a:p>
            <a:pPr lvl="1"/>
            <a:r>
              <a:rPr lang="en-US" altLang="zh-CN">
                <a:solidFill>
                  <a:schemeClr val="tx2"/>
                </a:solidFill>
                <a:ea typeface="宋体" charset="-122"/>
              </a:rPr>
              <a:t>Data survives power failure</a:t>
            </a:r>
          </a:p>
          <a:p>
            <a:pPr lvl="1"/>
            <a:r>
              <a:rPr lang="en-US" altLang="zh-CN">
                <a:ea typeface="宋体" charset="-122"/>
              </a:rPr>
              <a:t>Data can be written at a location only once, but location can be erased and written to again </a:t>
            </a:r>
          </a:p>
          <a:p>
            <a:pPr lvl="2"/>
            <a:r>
              <a:rPr lang="en-US" altLang="zh-CN">
                <a:ea typeface="宋体" charset="-122"/>
              </a:rPr>
              <a:t>Can support only a limited number of write/erase cycles.</a:t>
            </a:r>
          </a:p>
          <a:p>
            <a:pPr lvl="2"/>
            <a:r>
              <a:rPr lang="en-US" altLang="zh-CN">
                <a:ea typeface="宋体" charset="-122"/>
              </a:rPr>
              <a:t>Erasing of memory has to be done to an entire  bank of memory </a:t>
            </a:r>
          </a:p>
          <a:p>
            <a:pPr lvl="1"/>
            <a:r>
              <a:rPr lang="en-US" altLang="zh-CN">
                <a:ea typeface="宋体" charset="-122"/>
              </a:rPr>
              <a:t>Reads are roughly as fast as main memory</a:t>
            </a:r>
          </a:p>
          <a:p>
            <a:pPr lvl="1"/>
            <a:r>
              <a:rPr lang="en-US" altLang="zh-CN">
                <a:ea typeface="宋体" charset="-122"/>
              </a:rPr>
              <a:t>But </a:t>
            </a:r>
            <a:r>
              <a:rPr lang="en-US" altLang="zh-CN">
                <a:solidFill>
                  <a:schemeClr val="tx2"/>
                </a:solidFill>
                <a:ea typeface="宋体" charset="-122"/>
              </a:rPr>
              <a:t>writes are slow</a:t>
            </a:r>
            <a:r>
              <a:rPr lang="en-US" altLang="zh-CN">
                <a:ea typeface="宋体" charset="-122"/>
              </a:rPr>
              <a:t> (few microseconds), erase is slower</a:t>
            </a:r>
          </a:p>
          <a:p>
            <a:pPr lvl="1"/>
            <a:r>
              <a:rPr lang="en-US" altLang="zh-CN">
                <a:ea typeface="宋体" charset="-122"/>
              </a:rPr>
              <a:t>Cost per unit of storage roughly similar to main memory </a:t>
            </a:r>
          </a:p>
          <a:p>
            <a:pPr lvl="1"/>
            <a:r>
              <a:rPr lang="en-US" altLang="zh-CN">
                <a:ea typeface="宋体" charset="-122"/>
              </a:rPr>
              <a:t>Widely used in embedded devices such as digital cameras</a:t>
            </a:r>
          </a:p>
          <a:p>
            <a:pPr>
              <a:buFont typeface="Monotype Sorts" pitchFamily="2" charset="2"/>
              <a:buNone/>
            </a:pPr>
            <a:endParaRPr lang="en-US" altLang="zh-CN">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a:ea typeface="宋体" charset="-122"/>
              </a:rPr>
              <a:t>Some Physical Storage Media (Cont.)</a:t>
            </a:r>
          </a:p>
        </p:txBody>
      </p:sp>
      <p:sp>
        <p:nvSpPr>
          <p:cNvPr id="175107" name="Rectangle 3"/>
          <p:cNvSpPr>
            <a:spLocks noGrp="1" noChangeArrowheads="1"/>
          </p:cNvSpPr>
          <p:nvPr>
            <p:ph type="body" idx="1"/>
          </p:nvPr>
        </p:nvSpPr>
        <p:spPr>
          <a:xfrm>
            <a:off x="508000" y="936625"/>
            <a:ext cx="8128000" cy="5473700"/>
          </a:xfrm>
        </p:spPr>
        <p:txBody>
          <a:bodyPr/>
          <a:lstStyle/>
          <a:p>
            <a:pPr>
              <a:lnSpc>
                <a:spcPct val="90000"/>
              </a:lnSpc>
            </a:pPr>
            <a:r>
              <a:rPr lang="en-US" altLang="zh-CN" b="1" dirty="0">
                <a:solidFill>
                  <a:schemeClr val="tx2"/>
                </a:solidFill>
                <a:ea typeface="宋体" charset="-122"/>
              </a:rPr>
              <a:t>Magnetic-disk</a:t>
            </a:r>
          </a:p>
          <a:p>
            <a:pPr lvl="1">
              <a:lnSpc>
                <a:spcPct val="90000"/>
              </a:lnSpc>
            </a:pPr>
            <a:r>
              <a:rPr lang="en-US" altLang="zh-CN" dirty="0">
                <a:ea typeface="宋体" charset="-122"/>
              </a:rPr>
              <a:t>Data is stored on spinning disk, and read/written magnetically</a:t>
            </a:r>
          </a:p>
          <a:p>
            <a:pPr lvl="1">
              <a:lnSpc>
                <a:spcPct val="90000"/>
              </a:lnSpc>
            </a:pPr>
            <a:r>
              <a:rPr lang="en-US" altLang="zh-CN" dirty="0">
                <a:ea typeface="宋体" charset="-122"/>
              </a:rPr>
              <a:t>Primary medium for the long-term storage of data; typically stores entire database.</a:t>
            </a:r>
          </a:p>
          <a:p>
            <a:pPr lvl="1">
              <a:lnSpc>
                <a:spcPct val="90000"/>
              </a:lnSpc>
            </a:pPr>
            <a:r>
              <a:rPr lang="en-US" altLang="zh-CN" dirty="0">
                <a:ea typeface="宋体" charset="-122"/>
              </a:rPr>
              <a:t>Data must be moved from disk to main memory for access, and written back for storage</a:t>
            </a:r>
          </a:p>
          <a:p>
            <a:pPr lvl="2">
              <a:lnSpc>
                <a:spcPct val="90000"/>
              </a:lnSpc>
            </a:pPr>
            <a:r>
              <a:rPr lang="en-US" altLang="zh-CN" dirty="0">
                <a:ea typeface="宋体" charset="-122"/>
              </a:rPr>
              <a:t>Much slower access than main memory (more on this later)</a:t>
            </a:r>
          </a:p>
          <a:p>
            <a:pPr lvl="1">
              <a:lnSpc>
                <a:spcPct val="90000"/>
              </a:lnSpc>
            </a:pPr>
            <a:r>
              <a:rPr lang="en-US" altLang="zh-CN" b="1" dirty="0">
                <a:solidFill>
                  <a:schemeClr val="tx2"/>
                </a:solidFill>
                <a:ea typeface="宋体" charset="-122"/>
              </a:rPr>
              <a:t>direct-access</a:t>
            </a:r>
            <a:r>
              <a:rPr lang="en-US" altLang="zh-CN" dirty="0">
                <a:ea typeface="宋体" charset="-122"/>
              </a:rPr>
              <a:t> –  possible to read data on disk in any order, unlike magnetic tape</a:t>
            </a:r>
          </a:p>
          <a:p>
            <a:pPr lvl="1">
              <a:lnSpc>
                <a:spcPct val="90000"/>
              </a:lnSpc>
            </a:pPr>
            <a:r>
              <a:rPr lang="en-US" altLang="zh-CN" dirty="0">
                <a:ea typeface="宋体" charset="-122"/>
              </a:rPr>
              <a:t>Capacities range up to roughly </a:t>
            </a:r>
            <a:r>
              <a:rPr lang="en-US" altLang="zh-CN" dirty="0" smtClean="0">
                <a:ea typeface="宋体" charset="-122"/>
              </a:rPr>
              <a:t>10~100TB </a:t>
            </a:r>
            <a:r>
              <a:rPr lang="en-US" altLang="zh-CN" dirty="0">
                <a:ea typeface="宋体" charset="-122"/>
              </a:rPr>
              <a:t>currently</a:t>
            </a:r>
          </a:p>
          <a:p>
            <a:pPr lvl="2">
              <a:lnSpc>
                <a:spcPct val="90000"/>
              </a:lnSpc>
            </a:pPr>
            <a:r>
              <a:rPr lang="en-US" altLang="zh-CN" dirty="0">
                <a:ea typeface="宋体" charset="-122"/>
              </a:rPr>
              <a:t>Much larger capacity and cost/byte than main memory/flash memory</a:t>
            </a:r>
          </a:p>
          <a:p>
            <a:pPr lvl="2">
              <a:lnSpc>
                <a:spcPct val="90000"/>
              </a:lnSpc>
            </a:pPr>
            <a:r>
              <a:rPr lang="en-US" altLang="zh-CN" dirty="0">
                <a:ea typeface="宋体" charset="-122"/>
              </a:rPr>
              <a:t>Growing constantly and rapidly with technology improvements (factor of 2 to 3 every 2 years)</a:t>
            </a:r>
          </a:p>
          <a:p>
            <a:pPr lvl="1">
              <a:lnSpc>
                <a:spcPct val="90000"/>
              </a:lnSpc>
            </a:pPr>
            <a:r>
              <a:rPr lang="en-US" altLang="zh-CN" dirty="0">
                <a:ea typeface="宋体" charset="-122"/>
              </a:rPr>
              <a:t>Survives power failures and system crashes</a:t>
            </a:r>
          </a:p>
          <a:p>
            <a:pPr lvl="2">
              <a:lnSpc>
                <a:spcPct val="90000"/>
              </a:lnSpc>
            </a:pPr>
            <a:r>
              <a:rPr lang="en-US" altLang="zh-CN" dirty="0">
                <a:ea typeface="宋体" charset="-122"/>
              </a:rPr>
              <a:t>disk failure can destroy data, but is very rare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ea typeface="宋体" charset="-122"/>
              </a:rPr>
              <a:t>Some Physical Storage Media (Cont.)</a:t>
            </a:r>
          </a:p>
        </p:txBody>
      </p:sp>
      <p:sp>
        <p:nvSpPr>
          <p:cNvPr id="176131" name="Rectangle 3"/>
          <p:cNvSpPr>
            <a:spLocks noGrp="1" noChangeArrowheads="1"/>
          </p:cNvSpPr>
          <p:nvPr>
            <p:ph type="body" idx="1"/>
          </p:nvPr>
        </p:nvSpPr>
        <p:spPr>
          <a:xfrm>
            <a:off x="546100" y="1114425"/>
            <a:ext cx="7848600" cy="4876800"/>
          </a:xfrm>
        </p:spPr>
        <p:txBody>
          <a:bodyPr/>
          <a:lstStyle/>
          <a:p>
            <a:r>
              <a:rPr lang="en-US" altLang="zh-CN" b="1">
                <a:solidFill>
                  <a:schemeClr val="tx2"/>
                </a:solidFill>
                <a:ea typeface="宋体" charset="-122"/>
              </a:rPr>
              <a:t>Optical storage</a:t>
            </a:r>
            <a:r>
              <a:rPr lang="en-US" altLang="zh-CN">
                <a:ea typeface="宋体" charset="-122"/>
              </a:rPr>
              <a:t> </a:t>
            </a:r>
          </a:p>
          <a:p>
            <a:pPr lvl="1"/>
            <a:r>
              <a:rPr lang="en-US" altLang="zh-CN">
                <a:ea typeface="宋体" charset="-122"/>
              </a:rPr>
              <a:t>non-volatile, data is read optically from a spinning disk using a laser </a:t>
            </a:r>
          </a:p>
          <a:p>
            <a:pPr lvl="1"/>
            <a:r>
              <a:rPr lang="en-US" altLang="zh-CN">
                <a:ea typeface="宋体" charset="-122"/>
              </a:rPr>
              <a:t>CD-ROM (640 MB) and DVD (4.7 to 17 GB) most popular forms</a:t>
            </a:r>
          </a:p>
          <a:p>
            <a:pPr lvl="1"/>
            <a:r>
              <a:rPr lang="en-US" altLang="zh-CN">
                <a:ea typeface="宋体" charset="-122"/>
              </a:rPr>
              <a:t>Write-one, read-many (WORM) optical disks used for archival storage (CD-R and DVD-R)</a:t>
            </a:r>
          </a:p>
          <a:p>
            <a:pPr lvl="1"/>
            <a:r>
              <a:rPr lang="en-US" altLang="zh-CN">
                <a:ea typeface="宋体" charset="-122"/>
              </a:rPr>
              <a:t>Multiple write versions also available (CD-RW, DVD-RW, and DVD-RAM)</a:t>
            </a:r>
          </a:p>
          <a:p>
            <a:pPr lvl="1"/>
            <a:r>
              <a:rPr lang="en-US" altLang="zh-CN">
                <a:ea typeface="宋体" charset="-122"/>
              </a:rPr>
              <a:t>Reads and writes are slower than with magnetic disk </a:t>
            </a:r>
          </a:p>
          <a:p>
            <a:pPr lvl="1"/>
            <a:r>
              <a:rPr lang="en-US" altLang="zh-CN" b="1">
                <a:solidFill>
                  <a:schemeClr val="tx2"/>
                </a:solidFill>
                <a:ea typeface="宋体" charset="-122"/>
              </a:rPr>
              <a:t>Juke-box</a:t>
            </a:r>
            <a:r>
              <a:rPr lang="en-US" altLang="zh-CN">
                <a:ea typeface="宋体" charset="-122"/>
              </a:rPr>
              <a:t> systems, with large numbers of removable disks, a few drives, and a mechanism for automatic loading/unloading of disks available for storing large volumes of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p:cNvSpPr>
            <a:spLocks noGrp="1" noChangeArrowheads="1"/>
          </p:cNvSpPr>
          <p:nvPr>
            <p:ph type="title"/>
          </p:nvPr>
        </p:nvSpPr>
        <p:spPr/>
        <p:txBody>
          <a:bodyPr/>
          <a:lstStyle/>
          <a:p>
            <a:r>
              <a:rPr lang="en-US" altLang="zh-CN">
                <a:ea typeface="宋体" charset="-122"/>
              </a:rPr>
              <a:t>Some Physical Storage Media (Cont.)</a:t>
            </a:r>
          </a:p>
        </p:txBody>
      </p:sp>
      <p:sp>
        <p:nvSpPr>
          <p:cNvPr id="251907" name="Rectangle 1027"/>
          <p:cNvSpPr>
            <a:spLocks noGrp="1" noChangeArrowheads="1"/>
          </p:cNvSpPr>
          <p:nvPr>
            <p:ph type="body" idx="1"/>
          </p:nvPr>
        </p:nvSpPr>
        <p:spPr/>
        <p:txBody>
          <a:bodyPr/>
          <a:lstStyle/>
          <a:p>
            <a:r>
              <a:rPr lang="en-US" altLang="zh-CN" b="1">
                <a:solidFill>
                  <a:schemeClr val="tx2"/>
                </a:solidFill>
                <a:ea typeface="宋体" charset="-122"/>
              </a:rPr>
              <a:t>Tape storage</a:t>
            </a:r>
            <a:r>
              <a:rPr lang="en-US" altLang="zh-CN">
                <a:solidFill>
                  <a:schemeClr val="tx2"/>
                </a:solidFill>
                <a:ea typeface="宋体" charset="-122"/>
              </a:rPr>
              <a:t> </a:t>
            </a:r>
          </a:p>
          <a:p>
            <a:pPr lvl="1"/>
            <a:r>
              <a:rPr lang="en-US" altLang="zh-CN">
                <a:ea typeface="宋体" charset="-122"/>
              </a:rPr>
              <a:t>non-volatile, used primarily for backup (to recover from disk failure), and for archival data</a:t>
            </a:r>
          </a:p>
          <a:p>
            <a:pPr lvl="1"/>
            <a:r>
              <a:rPr lang="en-US" altLang="zh-CN" b="1">
                <a:solidFill>
                  <a:schemeClr val="tx2"/>
                </a:solidFill>
                <a:ea typeface="宋体" charset="-122"/>
              </a:rPr>
              <a:t>sequential-access</a:t>
            </a:r>
            <a:r>
              <a:rPr lang="en-US" altLang="zh-CN" b="1">
                <a:ea typeface="宋体" charset="-122"/>
              </a:rPr>
              <a:t> </a:t>
            </a:r>
            <a:r>
              <a:rPr lang="en-US" altLang="zh-CN">
                <a:ea typeface="宋体" charset="-122"/>
              </a:rPr>
              <a:t>– much slower than disk </a:t>
            </a:r>
          </a:p>
          <a:p>
            <a:pPr lvl="1"/>
            <a:r>
              <a:rPr lang="en-US" altLang="zh-CN">
                <a:ea typeface="宋体" charset="-122"/>
              </a:rPr>
              <a:t>very high capacity (40 to 300 GB tapes available)</a:t>
            </a:r>
          </a:p>
          <a:p>
            <a:pPr lvl="1"/>
            <a:r>
              <a:rPr lang="en-US" altLang="zh-CN">
                <a:ea typeface="宋体" charset="-122"/>
              </a:rPr>
              <a:t>tape can be removed from drive </a:t>
            </a:r>
            <a:r>
              <a:rPr lang="en-US" altLang="zh-CN">
                <a:ea typeface="宋体" charset="-122"/>
                <a:sym typeface="Symbol" pitchFamily="18" charset="2"/>
              </a:rPr>
              <a:t> storage costs much cheaper than disk, but drives are expensive</a:t>
            </a:r>
          </a:p>
          <a:p>
            <a:pPr lvl="1"/>
            <a:r>
              <a:rPr lang="en-US" altLang="zh-CN">
                <a:ea typeface="宋体" charset="-122"/>
              </a:rPr>
              <a:t>Tape jukeboxes available for storing massive amounts of data </a:t>
            </a:r>
          </a:p>
          <a:p>
            <a:pPr lvl="2"/>
            <a:r>
              <a:rPr lang="en-US" altLang="zh-CN">
                <a:ea typeface="宋体" charset="-122"/>
              </a:rPr>
              <a:t>hundreds of terabytes (1 terabyte = 10</a:t>
            </a:r>
            <a:r>
              <a:rPr lang="en-US" altLang="zh-CN" sz="2000" baseline="30000">
                <a:ea typeface="宋体" charset="-122"/>
              </a:rPr>
              <a:t>9 </a:t>
            </a:r>
            <a:r>
              <a:rPr lang="en-US" altLang="zh-CN">
                <a:ea typeface="宋体" charset="-122"/>
              </a:rPr>
              <a:t>bytes) to even a petabyte (1 petabyte = 10</a:t>
            </a:r>
            <a:r>
              <a:rPr lang="en-US" altLang="zh-CN" sz="2000" baseline="30000">
                <a:ea typeface="宋体" charset="-122"/>
              </a:rPr>
              <a:t>12</a:t>
            </a:r>
            <a:r>
              <a:rPr lang="en-US" altLang="zh-CN">
                <a:ea typeface="宋体" charset="-122"/>
              </a:rPr>
              <a:t> bytes)</a:t>
            </a:r>
            <a:endParaRPr lang="en-US" altLang="zh-CN" sz="2000" baseline="30000">
              <a:ea typeface="宋体" charset="-122"/>
            </a:endParaRPr>
          </a:p>
          <a:p>
            <a:endParaRPr lang="zh-CN" altLang="en-US">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437" y="1447826"/>
            <a:ext cx="5075950" cy="430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54" name="Rectangle 2"/>
          <p:cNvSpPr>
            <a:spLocks noGrp="1" noChangeArrowheads="1"/>
          </p:cNvSpPr>
          <p:nvPr>
            <p:ph type="title"/>
          </p:nvPr>
        </p:nvSpPr>
        <p:spPr/>
        <p:txBody>
          <a:bodyPr/>
          <a:lstStyle/>
          <a:p>
            <a:r>
              <a:rPr lang="en-US" altLang="zh-CN">
                <a:ea typeface="宋体" charset="-122"/>
              </a:rPr>
              <a:t>Storage Hierarchy</a:t>
            </a:r>
          </a:p>
        </p:txBody>
      </p:sp>
      <p:sp>
        <p:nvSpPr>
          <p:cNvPr id="2" name="矩形 1"/>
          <p:cNvSpPr/>
          <p:nvPr/>
        </p:nvSpPr>
        <p:spPr bwMode="auto">
          <a:xfrm>
            <a:off x="2452643" y="1307507"/>
            <a:ext cx="3794333" cy="1435694"/>
          </a:xfrm>
          <a:prstGeom prst="rect">
            <a:avLst/>
          </a:prstGeom>
          <a:noFill/>
          <a:ln w="19050"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
        <p:nvSpPr>
          <p:cNvPr id="7" name="矩形 6"/>
          <p:cNvSpPr/>
          <p:nvPr/>
        </p:nvSpPr>
        <p:spPr bwMode="auto">
          <a:xfrm>
            <a:off x="2033899" y="2911269"/>
            <a:ext cx="4691641" cy="1435694"/>
          </a:xfrm>
          <a:prstGeom prst="rect">
            <a:avLst/>
          </a:prstGeom>
          <a:noFill/>
          <a:ln w="19050"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
        <p:nvSpPr>
          <p:cNvPr id="8" name="矩形 7"/>
          <p:cNvSpPr/>
          <p:nvPr/>
        </p:nvSpPr>
        <p:spPr bwMode="auto">
          <a:xfrm>
            <a:off x="1451361" y="4493664"/>
            <a:ext cx="5898022" cy="1435694"/>
          </a:xfrm>
          <a:prstGeom prst="rect">
            <a:avLst/>
          </a:prstGeom>
          <a:noFill/>
          <a:ln w="19050"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16992</TotalTime>
  <Words>3446</Words>
  <Application>Microsoft Office PowerPoint</Application>
  <PresentationFormat>全屏显示(4:3)</PresentationFormat>
  <Paragraphs>316</Paragraphs>
  <Slides>39</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1" baseType="lpstr">
      <vt:lpstr>db-book</vt:lpstr>
      <vt:lpstr>Clip</vt:lpstr>
      <vt:lpstr>Storage and File Structure</vt:lpstr>
      <vt:lpstr>Physical Storage Medias</vt:lpstr>
      <vt:lpstr>Storage Hierarchy</vt:lpstr>
      <vt:lpstr>Some Physical Storage Media</vt:lpstr>
      <vt:lpstr>Some Physical Storage Media (Cont.)</vt:lpstr>
      <vt:lpstr>Some Physical Storage Media (Cont.)</vt:lpstr>
      <vt:lpstr>Some Physical Storage Media (Cont.)</vt:lpstr>
      <vt:lpstr>Some Physical Storage Media (Cont.)</vt:lpstr>
      <vt:lpstr>Storage Hierarchy</vt:lpstr>
      <vt:lpstr>Magnetic Hard Disk Mechanism</vt:lpstr>
      <vt:lpstr>Magnetic Disks</vt:lpstr>
      <vt:lpstr>Magnetic Disks (Cont.)</vt:lpstr>
      <vt:lpstr>Disk Subsystem</vt:lpstr>
      <vt:lpstr>Performance Measures of Disks</vt:lpstr>
      <vt:lpstr>Performance Measures (Cont.)</vt:lpstr>
      <vt:lpstr>Optimization of Disk-Block Access</vt:lpstr>
      <vt:lpstr>Optimization of Disk Block Access (Cont.)</vt:lpstr>
      <vt:lpstr>Optimization of Disk Block Access (Cont.)</vt:lpstr>
      <vt:lpstr>Flash Storage</vt:lpstr>
      <vt:lpstr>RAID</vt:lpstr>
      <vt:lpstr> Why RAID?</vt:lpstr>
      <vt:lpstr>HOW RAID?</vt:lpstr>
      <vt:lpstr>RAID Level 5</vt:lpstr>
      <vt:lpstr>File Organization</vt:lpstr>
      <vt:lpstr>Fixed-Length Records</vt:lpstr>
      <vt:lpstr>Deleting record 3 and compacting</vt:lpstr>
      <vt:lpstr>Deleting record 3 and moving last record</vt:lpstr>
      <vt:lpstr>Free Lists</vt:lpstr>
      <vt:lpstr>Variable-Length Records</vt:lpstr>
      <vt:lpstr>Variable-Length Records: Slotted Page Structure</vt:lpstr>
      <vt:lpstr>Organization of Records in Files</vt:lpstr>
      <vt:lpstr>Sequential File Organization</vt:lpstr>
      <vt:lpstr>Sequential File Organization (Cont.)</vt:lpstr>
      <vt:lpstr>Multitable Clustering File Organization</vt:lpstr>
      <vt:lpstr>Multitable Clustering File Organization (cont.)</vt:lpstr>
      <vt:lpstr>Storage Buffer Management</vt:lpstr>
      <vt:lpstr>Buffer Manager</vt:lpstr>
      <vt:lpstr>Buffer-Replacement Policies</vt:lpstr>
      <vt:lpstr>Buffer-Replacement Policies (Cont.)</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Zhou Bo</cp:lastModifiedBy>
  <cp:revision>251</cp:revision>
  <cp:lastPrinted>1999-06-28T19:27:31Z</cp:lastPrinted>
  <dcterms:created xsi:type="dcterms:W3CDTF">2000-02-23T18:58:38Z</dcterms:created>
  <dcterms:modified xsi:type="dcterms:W3CDTF">2019-05-14T14:26:33Z</dcterms:modified>
</cp:coreProperties>
</file>