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2" r:id="rId6"/>
    <p:sldId id="333" r:id="rId7"/>
    <p:sldId id="263" r:id="rId8"/>
    <p:sldId id="340" r:id="rId9"/>
    <p:sldId id="341" r:id="rId10"/>
    <p:sldId id="342" r:id="rId11"/>
    <p:sldId id="343" r:id="rId12"/>
    <p:sldId id="344" r:id="rId13"/>
    <p:sldId id="275" r:id="rId14"/>
    <p:sldId id="276" r:id="rId15"/>
    <p:sldId id="278" r:id="rId16"/>
    <p:sldId id="277" r:id="rId17"/>
    <p:sldId id="334" r:id="rId18"/>
    <p:sldId id="345" r:id="rId19"/>
    <p:sldId id="346" r:id="rId20"/>
    <p:sldId id="279" r:id="rId21"/>
    <p:sldId id="284" r:id="rId22"/>
    <p:sldId id="285" r:id="rId23"/>
    <p:sldId id="286" r:id="rId24"/>
    <p:sldId id="290" r:id="rId25"/>
    <p:sldId id="335" r:id="rId26"/>
    <p:sldId id="287" r:id="rId27"/>
    <p:sldId id="347" r:id="rId28"/>
    <p:sldId id="288" r:id="rId29"/>
    <p:sldId id="289" r:id="rId30"/>
    <p:sldId id="291" r:id="rId31"/>
    <p:sldId id="293" r:id="rId32"/>
    <p:sldId id="294" r:id="rId33"/>
    <p:sldId id="295" r:id="rId34"/>
    <p:sldId id="348" r:id="rId35"/>
    <p:sldId id="296" r:id="rId36"/>
    <p:sldId id="297" r:id="rId37"/>
    <p:sldId id="349" r:id="rId38"/>
    <p:sldId id="350" r:id="rId39"/>
    <p:sldId id="299" r:id="rId40"/>
    <p:sldId id="301" r:id="rId41"/>
    <p:sldId id="302" r:id="rId42"/>
    <p:sldId id="303" r:id="rId43"/>
    <p:sldId id="304" r:id="rId44"/>
    <p:sldId id="351" r:id="rId45"/>
    <p:sldId id="352" r:id="rId46"/>
    <p:sldId id="353" r:id="rId47"/>
    <p:sldId id="354" r:id="rId48"/>
    <p:sldId id="336" r:id="rId49"/>
    <p:sldId id="337" r:id="rId50"/>
    <p:sldId id="338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590" autoAdjust="0"/>
  </p:normalViewPr>
  <p:slideViewPr>
    <p:cSldViewPr snapToGrid="0">
      <p:cViewPr varScale="1">
        <p:scale>
          <a:sx n="98" d="100"/>
          <a:sy n="98" d="100"/>
        </p:scale>
        <p:origin x="-10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0"/>
            <a:r>
              <a:rPr lang="en-US" altLang="zh-CN" smtClean="0"/>
              <a:t>Second level</a:t>
            </a:r>
          </a:p>
          <a:p>
            <a:pPr lvl="0"/>
            <a:r>
              <a:rPr lang="en-US" altLang="zh-CN" smtClean="0"/>
              <a:t>Third level</a:t>
            </a:r>
          </a:p>
          <a:p>
            <a:pPr lvl="0"/>
            <a:r>
              <a:rPr lang="en-US" altLang="zh-CN" smtClean="0"/>
              <a:t>Fourth level</a:t>
            </a:r>
          </a:p>
          <a:p>
            <a:pPr lvl="0"/>
            <a:r>
              <a:rPr lang="en-US" altLang="zh-CN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DFD8989-94F3-4968-963A-04E7193628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4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475767B-9ABA-4B49-8062-05A5AF6C4C83}" type="slidenum">
              <a:rPr lang="en-US" altLang="zh-CN" sz="1300">
                <a:latin typeface="Times New Roman" pitchFamily="18" charset="0"/>
              </a:rPr>
              <a:pPr/>
              <a:t>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04B6CC-ABD0-4557-8C48-CBE7CE48DD3E}" type="slidenum">
              <a:rPr lang="en-US" altLang="zh-CN" sz="1300"/>
              <a:pPr>
                <a:spcBef>
                  <a:spcPct val="0"/>
                </a:spcBef>
              </a:pPr>
              <a:t>37</a:t>
            </a:fld>
            <a:endParaRPr lang="en-US" altLang="zh-CN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6BF545-F3B9-4E4B-BBA4-55528AFD3ADC}" type="slidenum">
              <a:rPr lang="en-US" altLang="zh-CN" sz="1300"/>
              <a:pPr>
                <a:spcBef>
                  <a:spcPct val="0"/>
                </a:spcBef>
              </a:pPr>
              <a:t>38</a:t>
            </a:fld>
            <a:endParaRPr lang="en-US" altLang="zh-CN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386C79-7090-412D-9E0A-3289614C90B9}" type="slidenum">
              <a:rPr lang="en-US" altLang="zh-CN" sz="1300"/>
              <a:pPr>
                <a:spcBef>
                  <a:spcPct val="0"/>
                </a:spcBef>
              </a:pPr>
              <a:t>44</a:t>
            </a:fld>
            <a:endParaRPr lang="en-US" altLang="zh-CN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742AAE-3E27-43B7-8BCF-381B7C0157A6}" type="slidenum">
              <a:rPr lang="en-US" altLang="zh-CN" sz="1300"/>
              <a:pPr>
                <a:spcBef>
                  <a:spcPct val="0"/>
                </a:spcBef>
              </a:pPr>
              <a:t>45</a:t>
            </a:fld>
            <a:endParaRPr lang="en-US" altLang="zh-CN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4FE4AA-C44F-498E-8145-54BEBD61A4A6}" type="slidenum">
              <a:rPr lang="en-US" altLang="zh-CN" sz="1300"/>
              <a:pPr>
                <a:spcBef>
                  <a:spcPct val="0"/>
                </a:spcBef>
              </a:pPr>
              <a:t>46</a:t>
            </a:fld>
            <a:endParaRPr lang="en-US" altLang="zh-CN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EB0D13-494F-4C48-A761-2B2EF24DD0D4}" type="slidenum">
              <a:rPr lang="en-US" altLang="zh-CN" sz="1300"/>
              <a:pPr>
                <a:spcBef>
                  <a:spcPct val="0"/>
                </a:spcBef>
              </a:pPr>
              <a:t>47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7" tIns="45714" rIns="91427" bIns="45714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ACE55CE1-32EA-4754-9252-248066ECEED8}" type="slidenum">
              <a:rPr lang="en-US" altLang="zh-CN" sz="1300">
                <a:latin typeface="Times New Roman" pitchFamily="18" charset="0"/>
              </a:rPr>
              <a:pPr algn="r"/>
              <a:t>9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FB7CE05-1B41-4EEF-9711-E0F8525BCF52}" type="slidenum">
              <a:rPr lang="en-US" altLang="zh-CN" sz="1300">
                <a:latin typeface="Times New Roman" pitchFamily="18" charset="0"/>
              </a:rPr>
              <a:pPr/>
              <a:t>10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AE4F9BE-1134-460D-A933-B48EADAE2A3B}" type="slidenum">
              <a:rPr lang="en-US" altLang="zh-CN" sz="1300">
                <a:latin typeface="Times New Roman" pitchFamily="18" charset="0"/>
              </a:rPr>
              <a:pPr/>
              <a:t>11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9C68553-E009-45E4-930E-08FE20EF48C1}" type="slidenum">
              <a:rPr lang="en-US" altLang="zh-CN" sz="1300">
                <a:latin typeface="Times New Roman" pitchFamily="18" charset="0"/>
              </a:rPr>
              <a:pPr/>
              <a:t>12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5407E77-17A6-4A62-A214-A99265C49659}" type="slidenum">
              <a:rPr lang="en-US" altLang="zh-CN" sz="1300">
                <a:latin typeface="Times New Roman" pitchFamily="18" charset="0"/>
              </a:rPr>
              <a:pPr/>
              <a:t>18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1420A12-4EF8-4E78-BC7C-D62B173A62DC}" type="slidenum">
              <a:rPr lang="en-US" altLang="zh-CN" sz="1300">
                <a:latin typeface="Times New Roman" pitchFamily="18" charset="0"/>
              </a:rPr>
              <a:pPr/>
              <a:t>19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00265C-883C-4537-ACEB-A18FB8E28092}" type="slidenum">
              <a:rPr lang="en-US" altLang="zh-CN" sz="130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30171" indent="-280835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23340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72677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22013" indent="-224668" defTabSz="914274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71349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20685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70021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19357" indent="-224668" defTabSz="91427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5CCE15-AABA-47E6-B173-5253D1138B37}" type="slidenum">
              <a:rPr lang="en-US" altLang="zh-CN" sz="1300"/>
              <a:pPr>
                <a:spcBef>
                  <a:spcPct val="0"/>
                </a:spcBef>
              </a:pPr>
              <a:t>34</a:t>
            </a:fld>
            <a:endParaRPr lang="en-US" altLang="zh-CN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86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0EF43A4A-5A11-483B-8E05-F51F34E80A52}" type="slidenum">
              <a:rPr lang="zh-CN" altLang="en-US"/>
              <a:pPr/>
              <a:t>‹#›</a:t>
            </a:fld>
            <a:endParaRPr lang="en-US" altLang="zh-CN"/>
          </a:p>
        </p:txBody>
      </p:sp>
      <p:graphicFrame>
        <p:nvGraphicFramePr>
          <p:cNvPr id="386056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9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EFCEE9-EF93-4D9D-9A0A-348800B91D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8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73141A-66C6-409E-9FE0-2E4CFDD358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46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C112C6-2C8C-4CB2-991A-743EF7D0C6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8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17126F-BB31-4137-A5B5-5F03E54E3A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9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3282C8-7C3B-4F31-BE4A-61B45718A8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0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C5FB0A-08E0-4AFA-92EC-79D3ADB881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62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947F66-FEA7-4296-B9C1-B91C12DDB6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4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E98530-AFF9-47CF-A0AC-3B91FBCE15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0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C01798-8E8F-4AD1-902F-E986848652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26C5C-0D51-41A6-BEFF-452653D42C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03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fld id="{524BCBE4-FA7C-4B42-B96B-2F1DBEE245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5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5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85035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85036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37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38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5039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85040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1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2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3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5044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04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8504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8504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4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5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85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5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85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85057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8505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85059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0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506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85062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06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5064" name="Text Box 40"/>
          <p:cNvSpPr txBox="1">
            <a:spLocks noChangeArrowheads="1"/>
          </p:cNvSpPr>
          <p:nvPr/>
        </p:nvSpPr>
        <p:spPr bwMode="auto">
          <a:xfrm>
            <a:off x="6011863" y="6613525"/>
            <a:ext cx="29321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Sudarshan,Bo Zhou</a:t>
            </a:r>
          </a:p>
        </p:txBody>
      </p:sp>
      <p:sp>
        <p:nvSpPr>
          <p:cNvPr id="385065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17FC0184-AAB9-4BEB-923C-7D70910CD812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38506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85067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7631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Query </a:t>
            </a:r>
            <a:r>
              <a:rPr lang="en-US" altLang="zh-CN" dirty="0">
                <a:ea typeface="宋体" charset="-122"/>
              </a:rPr>
              <a:t>Processing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449388"/>
            <a:ext cx="672465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Overview </a:t>
            </a:r>
          </a:p>
          <a:p>
            <a:r>
              <a:rPr lang="en-US" altLang="zh-CN">
                <a:ea typeface="宋体" charset="-122"/>
              </a:rPr>
              <a:t>Measures of Query Cost</a:t>
            </a:r>
          </a:p>
          <a:p>
            <a:r>
              <a:rPr lang="en-US" altLang="zh-CN">
                <a:ea typeface="宋体" charset="-122"/>
              </a:rPr>
              <a:t>Selection Operation </a:t>
            </a:r>
          </a:p>
          <a:p>
            <a:r>
              <a:rPr lang="en-US" altLang="zh-CN">
                <a:ea typeface="宋体" charset="-122"/>
              </a:rPr>
              <a:t>Sorting </a:t>
            </a:r>
          </a:p>
          <a:p>
            <a:r>
              <a:rPr lang="en-US" altLang="zh-CN">
                <a:ea typeface="宋体" charset="-122"/>
              </a:rPr>
              <a:t>Join Operation </a:t>
            </a:r>
          </a:p>
          <a:p>
            <a:r>
              <a:rPr lang="en-US" altLang="zh-CN">
                <a:ea typeface="宋体" charset="-122"/>
              </a:rPr>
              <a:t>Other Operations</a:t>
            </a:r>
          </a:p>
          <a:p>
            <a:r>
              <a:rPr lang="en-US" altLang="zh-CN">
                <a:ea typeface="宋体" charset="-122"/>
              </a:rPr>
              <a:t>Evaluation of Expressions</a:t>
            </a:r>
          </a:p>
        </p:txBody>
      </p:sp>
      <p:pic>
        <p:nvPicPr>
          <p:cNvPr id="30729" name="~PP84095.WAV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846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648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50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7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2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Involving Comparisons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981075"/>
            <a:ext cx="8553450" cy="521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CN" sz="2000" dirty="0" smtClean="0">
                <a:ea typeface="ＭＳ Ｐゴシック" pitchFamily="34" charset="-128"/>
              </a:rPr>
              <a:t>Can implement selections of the form 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20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) or 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A </a:t>
            </a:r>
            <a:r>
              <a:rPr kumimoji="0"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 </a:t>
            </a:r>
            <a:r>
              <a:rPr kumimoji="0"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V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20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2000" dirty="0" smtClean="0">
                <a:ea typeface="ＭＳ Ｐゴシック" pitchFamily="34" charset="-128"/>
                <a:sym typeface="Symbol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 smtClean="0">
                <a:ea typeface="ＭＳ Ｐゴシック" pitchFamily="34" charset="-128"/>
                <a:sym typeface="Symbol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zh-CN" dirty="0" smtClean="0">
                <a:ea typeface="ＭＳ Ｐゴシック" pitchFamily="34" charset="-128"/>
                <a:sym typeface="Symbol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ＭＳ Ｐゴシック" pitchFamily="34" charset="-128"/>
              </a:rPr>
              <a:t>A5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primary index, comparison</a:t>
            </a:r>
            <a:r>
              <a:rPr lang="en-US" altLang="zh-CN" sz="2000" dirty="0" smtClean="0">
                <a:ea typeface="ＭＳ Ｐゴシック" pitchFamily="34" charset="-128"/>
              </a:rPr>
              <a:t>)</a:t>
            </a:r>
            <a:r>
              <a:rPr lang="en-US" altLang="zh-CN" sz="2000" i="1" dirty="0" smtClean="0">
                <a:ea typeface="ＭＳ Ｐゴシック" pitchFamily="34" charset="-128"/>
              </a:rPr>
              <a:t>.</a:t>
            </a:r>
            <a:r>
              <a:rPr lang="en-US" altLang="zh-CN" sz="2000" dirty="0" smtClean="0">
                <a:ea typeface="ＭＳ Ｐゴシック" pitchFamily="34" charset="-128"/>
              </a:rPr>
              <a:t> (Relation is sorted on A)</a:t>
            </a:r>
            <a:endParaRPr lang="en-US" altLang="zh-CN" sz="2000" i="1" dirty="0" smtClean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For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  V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(r)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 use index to find first tuple 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 v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For 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1800" baseline="-25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) just scan relation sequentially till first tuple &gt;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v; 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do not use index</a:t>
            </a:r>
            <a:endParaRPr lang="en-US" altLang="zh-CN" sz="1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ＭＳ Ｐゴシック" pitchFamily="34" charset="-128"/>
              </a:rPr>
              <a:t>A6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secondary index, comparison</a:t>
            </a:r>
            <a:r>
              <a:rPr lang="en-US" altLang="zh-CN" sz="2000" dirty="0" smtClean="0">
                <a:ea typeface="ＭＳ Ｐゴシック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For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  V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(r)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 use index to find first index entry 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 v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For 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A</a:t>
            </a:r>
            <a:r>
              <a:rPr kumimoji="0" lang="en-US" altLang="zh-CN" sz="1800" baseline="-25000" dirty="0" smtClean="0">
                <a:ea typeface="ＭＳ Ｐゴシック" pitchFamily="34" charset="-128"/>
                <a:sym typeface="Symbol" pitchFamily="18" charset="2"/>
              </a:rPr>
              <a:t></a:t>
            </a:r>
            <a:r>
              <a:rPr kumimoji="0" lang="en-US" altLang="zh-CN" sz="1800" i="1" baseline="-25000" dirty="0" smtClean="0">
                <a:ea typeface="ＭＳ Ｐゴシック" pitchFamily="34" charset="-128"/>
                <a:sym typeface="Symbol" pitchFamily="18" charset="2"/>
              </a:rPr>
              <a:t>V 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) just scan leaf pages of index finding pointers to records, till first entry &gt; </a:t>
            </a:r>
            <a:r>
              <a:rPr kumimoji="0" lang="en-US" altLang="zh-CN" sz="1800" i="1" dirty="0" smtClean="0">
                <a:ea typeface="ＭＳ Ｐゴシック" pitchFamily="34" charset="-128"/>
                <a:sym typeface="Symbol" pitchFamily="18" charset="2"/>
              </a:rPr>
              <a:t>v</a:t>
            </a:r>
            <a:endParaRPr lang="en-US" altLang="zh-CN" sz="1800" i="1" dirty="0" smtClean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kumimoji="0" lang="en-US" altLang="zh-CN" sz="1800" dirty="0" smtClean="0">
                <a:ea typeface="ＭＳ Ｐゴシック" pitchFamily="34" charset="-128"/>
                <a:sym typeface="Symbol" pitchFamily="18" charset="2"/>
              </a:rPr>
              <a:t>requires an I/O for each record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Linear file scan may be cheaper</a:t>
            </a:r>
          </a:p>
        </p:txBody>
      </p:sp>
    </p:spTree>
    <p:extLst>
      <p:ext uri="{BB962C8B-B14F-4D97-AF65-F5344CB8AC3E}">
        <p14:creationId xmlns:p14="http://schemas.microsoft.com/office/powerpoint/2010/main" val="77673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Implementation of Complex Selections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165225"/>
            <a:ext cx="8396287" cy="5029200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Conjunction:  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1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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2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. . .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i="1" baseline="-25000" dirty="0" smtClean="0">
                <a:ea typeface="ＭＳ Ｐゴシック" pitchFamily="34" charset="-128"/>
                <a:sym typeface="Greek Symbols" pitchFamily="18" charset="2"/>
              </a:rPr>
              <a:t>n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ＭＳ Ｐゴシック" pitchFamily="34" charset="-128"/>
                <a:sym typeface="Symbol" pitchFamily="18" charset="2"/>
              </a:rPr>
              <a:t>r)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</a:rPr>
              <a:t>A7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conjunctive selection using one index</a:t>
            </a:r>
            <a:r>
              <a:rPr lang="en-US" altLang="zh-CN" sz="2000" dirty="0" smtClean="0">
                <a:ea typeface="ＭＳ Ｐゴシック" pitchFamily="34" charset="-128"/>
              </a:rPr>
              <a:t>).</a:t>
            </a:r>
            <a:r>
              <a:rPr lang="en-US" altLang="zh-CN" sz="2000" i="1" dirty="0" smtClean="0">
                <a:ea typeface="ＭＳ Ｐゴシック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</a:rPr>
              <a:t>Select a combination of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i="1" baseline="-25000" dirty="0" err="1" smtClean="0">
                <a:ea typeface="ＭＳ Ｐゴシック" pitchFamily="34" charset="-128"/>
                <a:sym typeface="Greek Symbols" pitchFamily="18" charset="2"/>
              </a:rPr>
              <a:t>i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and algorithms A1 through A6 that results in the least cost for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i="1" dirty="0" smtClean="0">
                <a:ea typeface="ＭＳ Ｐゴシック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zh-CN" i="1" dirty="0" smtClean="0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A8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A9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zh-CN" sz="2000" i="1" dirty="0" smtClean="0">
                <a:ea typeface="ＭＳ Ｐゴシック" pitchFamily="34" charset="-128"/>
                <a:sym typeface="Greek Symbols" pitchFamily="18" charset="2"/>
              </a:rPr>
              <a:t>).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  <p:extLst>
      <p:ext uri="{BB962C8B-B14F-4D97-AF65-F5344CB8AC3E}">
        <p14:creationId xmlns:p14="http://schemas.microsoft.com/office/powerpoint/2010/main" val="167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Algorithms for Complex Selections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37475" cy="5249863"/>
          </a:xfrm>
        </p:spPr>
        <p:txBody>
          <a:bodyPr/>
          <a:lstStyle/>
          <a:p>
            <a:r>
              <a:rPr lang="en-US" altLang="zh-CN" sz="2000" b="1" dirty="0" smtClean="0">
                <a:ea typeface="ＭＳ Ｐゴシック" pitchFamily="34" charset="-128"/>
                <a:sym typeface="Symbol" pitchFamily="18" charset="2"/>
              </a:rPr>
              <a:t>Disjunction: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1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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baseline="-25000" dirty="0" smtClean="0">
                <a:ea typeface="ＭＳ Ｐゴシック" pitchFamily="34" charset="-128"/>
                <a:sym typeface="Greek Symbols" pitchFamily="18" charset="2"/>
              </a:rPr>
              <a:t>2 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. . . </a:t>
            </a:r>
            <a:r>
              <a:rPr lang="en-US" altLang="zh-CN" sz="2400" baseline="-25000" dirty="0" smtClean="0">
                <a:ea typeface="ＭＳ Ｐゴシック" pitchFamily="34" charset="-128"/>
                <a:sym typeface="Symbol" pitchFamily="18" charset="2"/>
              </a:rPr>
              <a:t></a:t>
            </a:r>
            <a:r>
              <a:rPr lang="en-US" altLang="zh-CN" sz="2400" i="1" baseline="-25000" dirty="0" smtClean="0">
                <a:ea typeface="ＭＳ Ｐゴシック" pitchFamily="34" charset="-128"/>
                <a:sym typeface="Greek Symbols" pitchFamily="18" charset="2"/>
              </a:rPr>
              <a:t>n </a:t>
            </a:r>
            <a:r>
              <a:rPr lang="en-US" altLang="zh-CN" sz="24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ＭＳ Ｐゴシック" pitchFamily="34" charset="-128"/>
                <a:sym typeface="Symbol" pitchFamily="18" charset="2"/>
              </a:rPr>
              <a:t>r).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 </a:t>
            </a:r>
            <a:endParaRPr lang="en-US" altLang="zh-CN" sz="2000" dirty="0" smtClean="0">
              <a:ea typeface="ＭＳ Ｐゴシック" pitchFamily="34" charset="-128"/>
              <a:sym typeface="Symbol" pitchFamily="18" charset="2"/>
            </a:endParaRPr>
          </a:p>
          <a:p>
            <a:r>
              <a:rPr lang="en-US" altLang="zh-CN" sz="2000" b="1" dirty="0" smtClean="0">
                <a:ea typeface="ＭＳ Ｐゴシック" pitchFamily="34" charset="-128"/>
                <a:sym typeface="Greek Symbols" pitchFamily="18" charset="2"/>
              </a:rPr>
              <a:t>A10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zh-CN" sz="2000" dirty="0" smtClean="0">
                <a:ea typeface="ＭＳ Ｐゴシック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Applicable if </a:t>
            </a:r>
            <a:r>
              <a:rPr lang="en-US" altLang="zh-CN" i="1" dirty="0" smtClean="0">
                <a:solidFill>
                  <a:srgbClr val="C00000"/>
                </a:solidFill>
                <a:ea typeface="ＭＳ Ｐゴシック" pitchFamily="34" charset="-128"/>
                <a:sym typeface="Greek Symbols" pitchFamily="18" charset="2"/>
              </a:rPr>
              <a:t>all </a:t>
            </a:r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  <a:sym typeface="Greek Symbols" pitchFamily="18" charset="2"/>
              </a:rPr>
              <a:t> conditions have available indices</a:t>
            </a: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.  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zh-CN" sz="2000" b="1" dirty="0" smtClean="0">
                <a:ea typeface="ＭＳ Ｐゴシック" pitchFamily="34" charset="-128"/>
                <a:sym typeface="Symbol" pitchFamily="18" charset="2"/>
              </a:rPr>
              <a:t>Negation: 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</a:t>
            </a:r>
            <a:r>
              <a:rPr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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r)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Use linear scan on file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Find satisfying records using index and fetch from file</a:t>
            </a:r>
          </a:p>
        </p:txBody>
      </p:sp>
    </p:spTree>
    <p:extLst>
      <p:ext uri="{BB962C8B-B14F-4D97-AF65-F5344CB8AC3E}">
        <p14:creationId xmlns:p14="http://schemas.microsoft.com/office/powerpoint/2010/main" val="34596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Sorting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Sorting of data plays an important role in database systems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SQL queries can specify that the output be sorted.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Several relational operations, such as joins, can be implemented efficiently if the input relations are first sorted. </a:t>
            </a:r>
          </a:p>
          <a:p>
            <a:r>
              <a:rPr lang="en-US" altLang="zh-CN" dirty="0" smtClean="0">
                <a:ea typeface="宋体" charset="-122"/>
              </a:rPr>
              <a:t>There are several algorithms to sort the relations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We </a:t>
            </a:r>
            <a:r>
              <a:rPr lang="en-US" altLang="zh-CN" dirty="0">
                <a:ea typeface="宋体" charset="-122"/>
              </a:rPr>
              <a:t>may build an index on the relation, and then use the index to read the relation in sorted order.  May lead to one disk block access for each tuple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relations that fit in memory, techniques like quicksort can be used. 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 </a:t>
            </a:r>
            <a:r>
              <a:rPr lang="en-US" altLang="zh-CN" dirty="0">
                <a:ea typeface="宋体" charset="-122"/>
              </a:rPr>
              <a:t>relations that don’t fit in memory, </a:t>
            </a:r>
            <a:r>
              <a:rPr lang="en-US" altLang="zh-CN" b="1" dirty="0">
                <a:ea typeface="宋体" charset="-122"/>
              </a:rPr>
              <a:t>external </a:t>
            </a:r>
            <a:r>
              <a:rPr lang="en-US" altLang="zh-CN" b="1" dirty="0" smtClean="0">
                <a:ea typeface="宋体" charset="-122"/>
              </a:rPr>
              <a:t>sort-merge </a:t>
            </a:r>
            <a:r>
              <a:rPr lang="en-US" altLang="zh-CN" dirty="0">
                <a:ea typeface="宋体" charset="-122"/>
              </a:rPr>
              <a:t>is a good choice.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Sort-Merge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231900"/>
            <a:ext cx="8116887" cy="5365750"/>
          </a:xfrm>
        </p:spPr>
        <p:txBody>
          <a:bodyPr/>
          <a:lstStyle/>
          <a:p>
            <a:pPr marL="381000" indent="-381000">
              <a:spcBef>
                <a:spcPts val="1200"/>
              </a:spcBef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Create sorted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runs</a:t>
            </a:r>
            <a:r>
              <a:rPr lang="en-US" altLang="zh-CN" dirty="0">
                <a:ea typeface="宋体" charset="-122"/>
              </a:rPr>
              <a:t>.  </a:t>
            </a:r>
            <a:r>
              <a:rPr lang="en-US" altLang="zh-CN" sz="1800" dirty="0">
                <a:ea typeface="宋体" charset="-122"/>
              </a:rPr>
              <a:t>Let </a:t>
            </a:r>
            <a:r>
              <a:rPr lang="en-US" altLang="zh-CN" sz="1800" i="1" dirty="0" err="1">
                <a:ea typeface="宋体" charset="-122"/>
              </a:rPr>
              <a:t>i</a:t>
            </a:r>
            <a:r>
              <a:rPr lang="en-US" altLang="zh-CN" sz="1800" dirty="0">
                <a:ea typeface="宋体" charset="-122"/>
              </a:rPr>
              <a:t> be 0 initially.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Repeatedly do the following till the end of the relation:</a:t>
            </a:r>
            <a:r>
              <a:rPr lang="en-US" altLang="zh-CN" sz="1600" dirty="0">
                <a:ea typeface="宋体" charset="-122"/>
              </a:rPr>
              <a:t/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(a)  Read </a:t>
            </a:r>
            <a:r>
              <a:rPr lang="en-US" altLang="zh-CN" sz="1600" i="1" dirty="0">
                <a:ea typeface="宋体" charset="-122"/>
              </a:rPr>
              <a:t>M</a:t>
            </a:r>
            <a:r>
              <a:rPr lang="en-US" altLang="zh-CN" sz="1600" dirty="0">
                <a:ea typeface="宋体" charset="-122"/>
              </a:rPr>
              <a:t> blocks of relation into memory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(b)  Sort the in-memory blocks</a:t>
            </a:r>
            <a:br>
              <a:rPr lang="en-US" altLang="zh-CN" sz="1600" dirty="0">
                <a:ea typeface="宋体" charset="-122"/>
              </a:rPr>
            </a:br>
            <a:r>
              <a:rPr lang="en-US" altLang="zh-CN" sz="1600" dirty="0">
                <a:ea typeface="宋体" charset="-122"/>
              </a:rPr>
              <a:t>     (c)  Write sorted data to run </a:t>
            </a:r>
            <a:r>
              <a:rPr lang="en-US" altLang="zh-CN" sz="1600" i="1" dirty="0" err="1">
                <a:ea typeface="宋体" charset="-122"/>
              </a:rPr>
              <a:t>R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sz="1600" dirty="0">
                <a:ea typeface="宋体" charset="-122"/>
              </a:rPr>
              <a:t>; increment </a:t>
            </a:r>
            <a:r>
              <a:rPr lang="en-US" altLang="zh-CN" sz="1600" i="1" dirty="0" err="1">
                <a:ea typeface="宋体" charset="-122"/>
              </a:rPr>
              <a:t>i</a:t>
            </a:r>
            <a:r>
              <a:rPr lang="en-US" altLang="zh-CN" sz="1600" i="1" dirty="0">
                <a:ea typeface="宋体" charset="-122"/>
              </a:rPr>
              <a:t>.</a:t>
            </a:r>
            <a:br>
              <a:rPr lang="en-US" altLang="zh-CN" sz="1600" i="1" dirty="0">
                <a:ea typeface="宋体" charset="-122"/>
              </a:rPr>
            </a:br>
            <a:r>
              <a:rPr lang="en-US" altLang="zh-CN" sz="1800" dirty="0">
                <a:ea typeface="宋体" charset="-122"/>
              </a:rPr>
              <a:t>Let the final value of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err="1" smtClean="0">
                <a:ea typeface="宋体" charset="-122"/>
              </a:rPr>
              <a:t>i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be </a:t>
            </a:r>
            <a:r>
              <a:rPr lang="en-US" altLang="zh-CN" sz="1800" i="1" dirty="0">
                <a:ea typeface="宋体" charset="-122"/>
              </a:rPr>
              <a:t>N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eriod" startAt="2"/>
            </a:pPr>
            <a:r>
              <a:rPr lang="en-US" altLang="zh-CN" b="1" dirty="0">
                <a:ea typeface="宋体" charset="-122"/>
              </a:rPr>
              <a:t>Merge the runs (N-way merge)</a:t>
            </a:r>
            <a:r>
              <a:rPr lang="en-US" altLang="zh-CN" dirty="0">
                <a:ea typeface="宋体" charset="-122"/>
              </a:rPr>
              <a:t>. </a:t>
            </a:r>
            <a:r>
              <a:rPr lang="en-US" altLang="zh-CN" sz="1800" dirty="0">
                <a:ea typeface="宋体" charset="-122"/>
              </a:rPr>
              <a:t>We assume (for now) that </a:t>
            </a:r>
            <a:r>
              <a:rPr lang="en-US" altLang="zh-CN" sz="1800" i="1" dirty="0">
                <a:ea typeface="宋体" charset="-122"/>
              </a:rPr>
              <a:t>N</a:t>
            </a:r>
            <a:r>
              <a:rPr lang="en-US" altLang="zh-CN" sz="1800" dirty="0">
                <a:ea typeface="宋体" charset="-122"/>
              </a:rPr>
              <a:t> &lt; </a:t>
            </a:r>
            <a:r>
              <a:rPr lang="en-US" altLang="zh-CN" sz="1800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.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Use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blocks of memory to buffer input runs, and 1 block to buffer output. Read the first block of each run into its buffer page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repeat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Select the first record (in sort order) among all buffer pages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Write the record to the output buffer.  If the output buffer is full write it to disk.</a:t>
            </a:r>
          </a:p>
          <a:p>
            <a:pPr marL="1200150" lvl="2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Delete the record from its input buffer page.</a:t>
            </a:r>
            <a:br>
              <a:rPr lang="en-US" altLang="zh-CN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If</a:t>
            </a:r>
            <a:r>
              <a:rPr lang="en-US" altLang="zh-CN" dirty="0">
                <a:ea typeface="宋体" charset="-122"/>
              </a:rPr>
              <a:t> the buffer page becomes empty </a:t>
            </a:r>
            <a:r>
              <a:rPr lang="en-US" altLang="zh-CN" b="1" dirty="0">
                <a:ea typeface="宋体" charset="-122"/>
              </a:rPr>
              <a:t>then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read the next block (if any) of the run into the buffer. 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b="1" dirty="0">
                <a:ea typeface="宋体" charset="-122"/>
              </a:rPr>
              <a:t>until</a:t>
            </a:r>
            <a:r>
              <a:rPr lang="en-US" altLang="zh-CN" dirty="0">
                <a:ea typeface="宋体" charset="-122"/>
              </a:rPr>
              <a:t> all input buffer pages are empty: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501650" y="882650"/>
            <a:ext cx="4510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Let </a:t>
            </a:r>
            <a:r>
              <a:rPr lang="en-US" altLang="zh-CN" sz="2000" i="1">
                <a:ea typeface="宋体" charset="-122"/>
              </a:rPr>
              <a:t>M</a:t>
            </a:r>
            <a:r>
              <a:rPr lang="en-US" altLang="zh-CN" sz="2000">
                <a:ea typeface="宋体" charset="-122"/>
              </a:rPr>
              <a:t> denote memory size (in pages).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Sort-Merge (Cont.)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1189038"/>
            <a:ext cx="6815170" cy="3644219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If </a:t>
            </a:r>
            <a:r>
              <a:rPr lang="en-US" altLang="zh-CN" i="1">
                <a:ea typeface="宋体" charset="-122"/>
              </a:rPr>
              <a:t>N</a:t>
            </a:r>
            <a:r>
              <a:rPr lang="en-US" altLang="zh-CN">
                <a:ea typeface="宋体" charset="-122"/>
                <a:sym typeface="Symbol" pitchFamily="18" charset="2"/>
              </a:rPr>
              <a:t> </a:t>
            </a:r>
            <a:r>
              <a:rPr lang="en-US" altLang="zh-CN" i="1">
                <a:ea typeface="宋体" charset="-122"/>
                <a:sym typeface="Symbol" pitchFamily="18" charset="2"/>
              </a:rPr>
              <a:t>M</a:t>
            </a:r>
            <a:r>
              <a:rPr lang="en-US" altLang="zh-CN">
                <a:ea typeface="宋体" charset="-122"/>
                <a:sym typeface="Symbol" pitchFamily="18" charset="2"/>
              </a:rPr>
              <a:t>, several merge </a:t>
            </a:r>
            <a:r>
              <a:rPr lang="en-US" altLang="zh-CN" i="1">
                <a:ea typeface="宋体" charset="-122"/>
                <a:sym typeface="Symbol" pitchFamily="18" charset="2"/>
              </a:rPr>
              <a:t>passes</a:t>
            </a:r>
            <a:r>
              <a:rPr lang="en-US" altLang="zh-CN">
                <a:ea typeface="宋体" charset="-122"/>
                <a:sym typeface="Symbol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In each pass, contiguous groups of </a:t>
            </a:r>
            <a:r>
              <a:rPr lang="en-US" altLang="zh-CN" i="1">
                <a:ea typeface="宋体" charset="-122"/>
              </a:rPr>
              <a:t>M </a:t>
            </a:r>
            <a:r>
              <a:rPr lang="en-US" altLang="zh-CN">
                <a:ea typeface="宋体" charset="-122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A pass reduces the number of runs by a factor of </a:t>
            </a:r>
            <a:r>
              <a:rPr lang="en-US" altLang="zh-CN" i="1">
                <a:ea typeface="宋体" charset="-122"/>
              </a:rPr>
              <a:t>M</a:t>
            </a:r>
            <a:r>
              <a:rPr lang="en-US" altLang="zh-CN">
                <a:ea typeface="宋体" charset="-122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zh-CN">
                <a:ea typeface="宋体" charset="-122"/>
              </a:rPr>
              <a:t>Repeated passes are performed till all runs have been merged into 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7812088" cy="4572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Example: External Sorting Using Sort-Merge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56579" y="2360645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M=3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86" y="1012048"/>
            <a:ext cx="5459671" cy="524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External Merge Sort (Cont.)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Cost analysis:</a:t>
            </a:r>
          </a:p>
          <a:p>
            <a:pPr lvl="1"/>
            <a:r>
              <a:rPr lang="en-US" altLang="zh-CN">
                <a:ea typeface="宋体" charset="-122"/>
              </a:rPr>
              <a:t>Total number of merge passes required: </a:t>
            </a:r>
            <a:r>
              <a:rPr lang="en-US" altLang="zh-CN">
                <a:ea typeface="宋体" charset="-122"/>
                <a:sym typeface="Symbol" pitchFamily="18" charset="2"/>
              </a:rPr>
              <a:t>log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M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–1</a:t>
            </a:r>
            <a:r>
              <a:rPr lang="en-US" altLang="zh-CN">
                <a:ea typeface="宋体" charset="-122"/>
                <a:sym typeface="Symbol" pitchFamily="18" charset="2"/>
              </a:rPr>
              <a:t>(</a:t>
            </a:r>
            <a:r>
              <a:rPr lang="en-US" altLang="zh-CN" i="1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 i="1">
                <a:ea typeface="宋体" charset="-122"/>
                <a:sym typeface="Symbol" pitchFamily="18" charset="2"/>
              </a:rPr>
              <a:t>/M)</a:t>
            </a:r>
            <a:r>
              <a:rPr lang="en-US" altLang="zh-CN">
                <a:ea typeface="宋体" charset="-122"/>
                <a:sym typeface="Symbol" pitchFamily="18" charset="2"/>
              </a:rPr>
              <a:t>.</a:t>
            </a:r>
          </a:p>
          <a:p>
            <a:pPr lvl="1"/>
            <a:r>
              <a:rPr lang="en-US" altLang="zh-CN">
                <a:ea typeface="宋体" charset="-122"/>
              </a:rPr>
              <a:t>Disk accesses for initial run creation as well as in each pass is 2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i="1" baseline="-25000">
                <a:ea typeface="宋体" charset="-122"/>
              </a:rPr>
              <a:t>r</a:t>
            </a:r>
            <a:endParaRPr lang="en-US" altLang="zh-CN">
              <a:ea typeface="宋体" charset="-122"/>
            </a:endParaRPr>
          </a:p>
          <a:p>
            <a:pPr lvl="2"/>
            <a:r>
              <a:rPr lang="en-US" altLang="zh-CN">
                <a:ea typeface="宋体" charset="-122"/>
              </a:rPr>
              <a:t>for final pass, we don’t count write cost </a:t>
            </a:r>
          </a:p>
          <a:p>
            <a:pPr lvl="3"/>
            <a:r>
              <a:rPr lang="en-US" altLang="zh-CN">
                <a:ea typeface="宋体" charset="-122"/>
              </a:rPr>
              <a:t>we ignore final write cost for all operations since the output of an operation may be sent to the parent operation without being written to disk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Thus total number of disk accesses for external sorting: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	</a:t>
            </a:r>
            <a:r>
              <a:rPr lang="en-US" altLang="zh-CN" sz="2000">
                <a:ea typeface="宋体" charset="-122"/>
              </a:rPr>
              <a:t>	</a:t>
            </a:r>
            <a:r>
              <a:rPr lang="en-US" altLang="zh-CN" sz="2000" i="1">
                <a:ea typeface="宋体" charset="-122"/>
              </a:rPr>
              <a:t>b</a:t>
            </a:r>
            <a:r>
              <a:rPr lang="en-US" altLang="zh-CN" sz="2000" i="1" baseline="-25000">
                <a:ea typeface="宋体" charset="-122"/>
              </a:rPr>
              <a:t>r </a:t>
            </a:r>
            <a:r>
              <a:rPr lang="en-US" altLang="zh-CN" sz="2000" i="1">
                <a:ea typeface="宋体" charset="-122"/>
              </a:rPr>
              <a:t>( 2 </a:t>
            </a:r>
            <a:r>
              <a:rPr lang="en-US" altLang="zh-CN" sz="2000">
                <a:ea typeface="宋体" charset="-122"/>
                <a:sym typeface="Symbol" pitchFamily="18" charset="2"/>
              </a:rPr>
              <a:t>log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M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–1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b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r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/ M)</a:t>
            </a:r>
            <a:r>
              <a:rPr lang="en-US" altLang="zh-CN" sz="2000">
                <a:ea typeface="宋体" charset="-122"/>
                <a:sym typeface="Symbol" pitchFamily="18" charset="2"/>
              </a:rPr>
              <a:t> + 1)</a:t>
            </a:r>
          </a:p>
          <a:p>
            <a:endParaRPr lang="zh-CN" altLang="en-US" sz="2400"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External Merge Sort (Cont.)*</a:t>
            </a:r>
          </a:p>
        </p:txBody>
      </p:sp>
      <p:sp>
        <p:nvSpPr>
          <p:cNvPr id="5632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Cost analysis: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1  block per run leads to too many seeks during merge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Instead use </a:t>
            </a:r>
            <a:r>
              <a:rPr lang="en-US" altLang="zh-CN" i="1" smtClean="0">
                <a:ea typeface="ＭＳ Ｐゴシック" pitchFamily="34" charset="-128"/>
              </a:rPr>
              <a:t>b</a:t>
            </a:r>
            <a:r>
              <a:rPr lang="en-US" altLang="zh-CN" sz="2000" i="1" baseline="-25000" smtClean="0">
                <a:ea typeface="ＭＳ Ｐゴシック" pitchFamily="34" charset="-128"/>
              </a:rPr>
              <a:t>b</a:t>
            </a:r>
            <a:r>
              <a:rPr lang="en-US" altLang="zh-CN" smtClean="0">
                <a:ea typeface="ＭＳ Ｐゴシック" pitchFamily="34" charset="-128"/>
              </a:rPr>
              <a:t> buffer blocks per run</a:t>
            </a:r>
            <a:endParaRPr lang="en-US" altLang="zh-CN" sz="2000" baseline="-25000" smtClean="0">
              <a:ea typeface="ＭＳ Ｐゴシック" pitchFamily="34" charset="-128"/>
            </a:endParaRPr>
          </a:p>
          <a:p>
            <a:pPr lvl="3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mtClean="0">
                <a:ea typeface="ＭＳ Ｐゴシック" pitchFamily="34" charset="-128"/>
                <a:sym typeface="Wingdings" pitchFamily="2" charset="2"/>
              </a:rPr>
              <a:t>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read/write 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 blocks at a time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Can merge </a:t>
            </a:r>
            <a:r>
              <a:rPr lang="en-US" altLang="zh-CN" sz="1600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smtClean="0">
                <a:ea typeface="ＭＳ Ｐゴシック" pitchFamily="34" charset="-128"/>
                <a:sym typeface="Symbol" pitchFamily="18" charset="2"/>
              </a:rPr>
              <a:t>M/b</a:t>
            </a:r>
            <a:r>
              <a:rPr lang="en-US" altLang="zh-CN" sz="1600" i="1" baseline="-2500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60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–1 runs in one pass</a:t>
            </a:r>
            <a:endParaRPr lang="en-US" altLang="zh-CN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Total number of merge passes required: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log 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baseline="-25000" smtClean="0">
                <a:ea typeface="ＭＳ Ｐゴシック" pitchFamily="34" charset="-128"/>
                <a:sym typeface="Symbol" pitchFamily="18" charset="2"/>
              </a:rPr>
              <a:t>M/bb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baseline="-25000" smtClean="0">
                <a:ea typeface="ＭＳ Ｐゴシック" pitchFamily="34" charset="-128"/>
                <a:sym typeface="Symbol" pitchFamily="18" charset="2"/>
              </a:rPr>
              <a:t>–1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/M)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.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Block transfers for initial run creation as well as in each pass is 2</a:t>
            </a:r>
            <a:r>
              <a:rPr lang="en-US" altLang="zh-CN" i="1" smtClean="0">
                <a:ea typeface="ＭＳ Ｐゴシック" pitchFamily="34" charset="-128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</a:rPr>
              <a:t>r</a:t>
            </a:r>
            <a:endParaRPr lang="en-US" altLang="zh-CN" smtClean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for final pass, we don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count write cost </a:t>
            </a:r>
          </a:p>
          <a:p>
            <a:pPr lvl="3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Thus total number of block transfers for external sorting:</a:t>
            </a:r>
            <a:br>
              <a:rPr lang="en-US" altLang="zh-CN" smtClean="0">
                <a:ea typeface="ＭＳ Ｐゴシック" pitchFamily="34" charset="-128"/>
              </a:rPr>
            </a:br>
            <a:r>
              <a:rPr lang="en-US" altLang="zh-CN" sz="1600" smtClean="0">
                <a:ea typeface="ＭＳ Ｐゴシック" pitchFamily="34" charset="-128"/>
              </a:rPr>
              <a:t>	</a:t>
            </a:r>
            <a:r>
              <a:rPr lang="en-US" altLang="zh-CN" smtClean="0">
                <a:ea typeface="ＭＳ Ｐゴシック" pitchFamily="34" charset="-128"/>
              </a:rPr>
              <a:t>	</a:t>
            </a:r>
            <a:r>
              <a:rPr lang="en-US" altLang="zh-CN" i="1" smtClean="0">
                <a:ea typeface="ＭＳ Ｐゴシック" pitchFamily="34" charset="-128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</a:rPr>
              <a:t>r </a:t>
            </a:r>
            <a:r>
              <a:rPr lang="en-US" altLang="zh-CN" i="1" smtClean="0">
                <a:ea typeface="ＭＳ Ｐゴシック" pitchFamily="34" charset="-128"/>
              </a:rPr>
              <a:t>( 2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log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sz="1600" i="1" baseline="-25000" smtClean="0">
                <a:ea typeface="ＭＳ Ｐゴシック" pitchFamily="34" charset="-128"/>
                <a:sym typeface="Symbol" pitchFamily="18" charset="2"/>
              </a:rPr>
              <a:t>M/bb</a:t>
            </a:r>
            <a:r>
              <a:rPr lang="en-US" altLang="zh-CN" sz="1600" baseline="-2500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baseline="-25000" smtClean="0">
                <a:ea typeface="ＭＳ Ｐゴシック" pitchFamily="34" charset="-128"/>
                <a:sym typeface="Symbol" pitchFamily="18" charset="2"/>
              </a:rPr>
              <a:t>–1 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smtClean="0">
                <a:ea typeface="ＭＳ Ｐゴシック" pitchFamily="34" charset="-128"/>
                <a:sym typeface="Symbol" pitchFamily="18" charset="2"/>
              </a:rPr>
              <a:t>r </a:t>
            </a:r>
            <a:r>
              <a:rPr lang="en-US" altLang="zh-CN" i="1" smtClean="0">
                <a:ea typeface="ＭＳ Ｐゴシック" pitchFamily="34" charset="-128"/>
                <a:sym typeface="Symbol" pitchFamily="18" charset="2"/>
              </a:rPr>
              <a:t>/ M)</a:t>
            </a: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 + 1) </a:t>
            </a:r>
            <a:r>
              <a:rPr lang="en-US" altLang="zh-CN" sz="1600" smtClean="0">
                <a:ea typeface="ＭＳ Ｐゴシック" pitchFamily="34" charset="-128"/>
                <a:sym typeface="Symbol" pitchFamily="18" charset="2"/>
              </a:rPr>
              <a:t>	</a:t>
            </a:r>
            <a:endParaRPr lang="en-US" altLang="zh-CN" sz="1600" baseline="-25000" smtClean="0">
              <a:ea typeface="ＭＳ Ｐゴシック" pitchFamily="34" charset="-128"/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endParaRPr lang="en-US" altLang="zh-CN" smtClean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  <a:sym typeface="Symbol" pitchFamily="18" charset="2"/>
              </a:rPr>
              <a:t>Seeks: next slide</a:t>
            </a:r>
          </a:p>
          <a:p>
            <a:pPr>
              <a:lnSpc>
                <a:spcPct val="90000"/>
              </a:lnSpc>
            </a:pPr>
            <a:endParaRPr lang="en-US" altLang="zh-CN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4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External Merge Sort (Cont.)*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Cost of seeks</a:t>
            </a: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zh-CN" sz="2000" i="1" dirty="0" smtClean="0">
                <a:ea typeface="ＭＳ Ｐゴシック" pitchFamily="34" charset="-128"/>
              </a:rPr>
              <a:t> 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M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During the merge phase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Need </a:t>
            </a:r>
            <a:r>
              <a:rPr lang="en-US" altLang="zh-CN" sz="2000" i="1" dirty="0" smtClean="0">
                <a:ea typeface="ＭＳ Ｐゴシック" pitchFamily="34" charset="-128"/>
              </a:rPr>
              <a:t>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seeks for each merge pass </a:t>
            </a:r>
          </a:p>
          <a:p>
            <a:pPr lvl="3"/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except the final one which does not require a write</a:t>
            </a:r>
          </a:p>
          <a:p>
            <a:pPr lvl="2"/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Total number of seeks:</a:t>
            </a:r>
            <a:b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    </a:t>
            </a:r>
            <a:r>
              <a:rPr lang="en-US" altLang="zh-CN" sz="2000" i="1" dirty="0" smtClean="0">
                <a:ea typeface="ＭＳ Ｐゴシック" pitchFamily="34" charset="-128"/>
              </a:rPr>
              <a:t>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M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(</a:t>
            </a:r>
            <a:r>
              <a:rPr lang="en-US" altLang="zh-CN" sz="2000" i="1" dirty="0" smtClean="0">
                <a:ea typeface="ＭＳ Ｐゴシック" pitchFamily="34" charset="-128"/>
              </a:rPr>
              <a:t>2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2000" dirty="0" err="1" smtClean="0">
                <a:ea typeface="ＭＳ Ｐゴシック" pitchFamily="34" charset="-128"/>
                <a:sym typeface="Symbol" pitchFamily="18" charset="2"/>
              </a:rPr>
              <a:t>log</a:t>
            </a:r>
            <a:r>
              <a:rPr lang="en-US" altLang="zh-CN" baseline="-25000" dirty="0" err="1" smtClean="0">
                <a:ea typeface="ＭＳ Ｐゴシック" pitchFamily="34" charset="-128"/>
                <a:sym typeface="Symbol" pitchFamily="18" charset="2"/>
              </a:rPr>
              <a:t></a:t>
            </a:r>
            <a:r>
              <a:rPr lang="en-US" altLang="zh-CN" i="1" baseline="-25000" dirty="0" err="1" smtClean="0">
                <a:ea typeface="ＭＳ Ｐゴシック" pitchFamily="34" charset="-128"/>
                <a:sym typeface="Symbol" pitchFamily="18" charset="2"/>
              </a:rPr>
              <a:t>M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/bb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</a:t>
            </a:r>
            <a:r>
              <a:rPr lang="en-US" altLang="zh-CN" sz="2000" baseline="-25000" dirty="0" smtClean="0">
                <a:ea typeface="ＭＳ Ｐゴシック" pitchFamily="34" charset="-128"/>
                <a:sym typeface="Symbol" pitchFamily="18" charset="2"/>
              </a:rPr>
              <a:t>–1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2000" i="1" dirty="0" smtClean="0">
                <a:ea typeface="ＭＳ Ｐゴシック" pitchFamily="34" charset="-128"/>
                <a:sym typeface="Symbol" pitchFamily="18" charset="2"/>
              </a:rPr>
              <a:t>/ M)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 -1)</a:t>
            </a:r>
          </a:p>
        </p:txBody>
      </p:sp>
    </p:spTree>
    <p:extLst>
      <p:ext uri="{BB962C8B-B14F-4D97-AF65-F5344CB8AC3E}">
        <p14:creationId xmlns:p14="http://schemas.microsoft.com/office/powerpoint/2010/main" val="20126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Basic Steps in Query Processing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178" y="1197911"/>
            <a:ext cx="4314602" cy="126537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Parsing and translation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2.	Optimization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3.	Evaluation</a:t>
            </a:r>
          </a:p>
        </p:txBody>
      </p:sp>
      <p:pic>
        <p:nvPicPr>
          <p:cNvPr id="305159" name="~PP34095.WAV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912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648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60" name="Picture 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219" y="2676805"/>
            <a:ext cx="5887617" cy="35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15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5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5159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Join Operation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1513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Several different algorithms to implement joins</a:t>
            </a:r>
          </a:p>
          <a:p>
            <a:pPr lvl="1"/>
            <a:r>
              <a:rPr lang="en-US" altLang="zh-CN" dirty="0">
                <a:ea typeface="宋体" charset="-122"/>
              </a:rPr>
              <a:t>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Block 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Indexed nested-loop join</a:t>
            </a:r>
          </a:p>
          <a:p>
            <a:pPr lvl="1"/>
            <a:r>
              <a:rPr lang="en-US" altLang="zh-CN" dirty="0">
                <a:ea typeface="宋体" charset="-122"/>
              </a:rPr>
              <a:t>Merge-join</a:t>
            </a:r>
          </a:p>
          <a:p>
            <a:pPr lvl="1"/>
            <a:r>
              <a:rPr lang="en-US" altLang="zh-CN" dirty="0">
                <a:ea typeface="宋体" charset="-122"/>
              </a:rPr>
              <a:t>Hash-join</a:t>
            </a:r>
          </a:p>
          <a:p>
            <a:r>
              <a:rPr lang="en-US" altLang="zh-CN" dirty="0">
                <a:ea typeface="宋体" charset="-122"/>
              </a:rPr>
              <a:t>Choice based on cost estimate</a:t>
            </a:r>
          </a:p>
          <a:p>
            <a:r>
              <a:rPr lang="en-US" altLang="zh-CN" dirty="0">
                <a:ea typeface="宋体" charset="-122"/>
              </a:rPr>
              <a:t>Examples use the following information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Number of records of </a:t>
            </a:r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:  5,000     </a:t>
            </a:r>
            <a:r>
              <a:rPr lang="en-US" altLang="zh-CN" i="1" dirty="0">
                <a:ea typeface="ＭＳ Ｐゴシック" pitchFamily="34" charset="-128"/>
              </a:rPr>
              <a:t>takes</a:t>
            </a:r>
            <a:r>
              <a:rPr lang="en-US" altLang="zh-CN" dirty="0">
                <a:ea typeface="ＭＳ Ｐゴシック" pitchFamily="34" charset="-128"/>
              </a:rPr>
              <a:t>: 10,000</a:t>
            </a:r>
          </a:p>
          <a:p>
            <a:pPr lvl="1"/>
            <a:r>
              <a:rPr lang="en-US" altLang="zh-CN" dirty="0">
                <a:ea typeface="ＭＳ Ｐゴシック" pitchFamily="34" charset="-128"/>
              </a:rPr>
              <a:t>Number of blocks of   </a:t>
            </a:r>
            <a:r>
              <a:rPr lang="en-US" altLang="zh-CN" i="1" dirty="0">
                <a:ea typeface="ＭＳ Ｐゴシック" pitchFamily="34" charset="-128"/>
              </a:rPr>
              <a:t>student</a:t>
            </a:r>
            <a:r>
              <a:rPr lang="en-US" altLang="zh-CN" dirty="0">
                <a:ea typeface="ＭＳ Ｐゴシック" pitchFamily="34" charset="-128"/>
              </a:rPr>
              <a:t>:     100     </a:t>
            </a:r>
            <a:r>
              <a:rPr lang="en-US" altLang="zh-CN" i="1" dirty="0">
                <a:ea typeface="ＭＳ Ｐゴシック" pitchFamily="34" charset="-128"/>
              </a:rPr>
              <a:t>takes</a:t>
            </a:r>
            <a:r>
              <a:rPr lang="en-US" altLang="zh-CN" dirty="0">
                <a:ea typeface="ＭＳ Ｐゴシック" pitchFamily="34" charset="-128"/>
              </a:rPr>
              <a:t>:      400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Nested-Loop Join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00125"/>
            <a:ext cx="7931150" cy="5200650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</a:rPr>
              <a:t>To compute the theta join        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    </a:t>
            </a:r>
            <a:r>
              <a:rPr lang="en-US" altLang="zh-CN" sz="2400" baseline="-25000" dirty="0">
                <a:ea typeface="宋体" charset="-122"/>
                <a:sym typeface="Symbol" pitchFamily="18" charset="2"/>
              </a:rPr>
              <a:t>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/>
            </a:r>
            <a:br>
              <a:rPr lang="en-US" altLang="zh-CN" dirty="0">
                <a:ea typeface="宋体" charset="-122"/>
                <a:sym typeface="Symbol" pitchFamily="18" charset="2"/>
              </a:rPr>
            </a:br>
            <a:r>
              <a:rPr lang="en-US" altLang="zh-CN" b="1" dirty="0">
                <a:ea typeface="宋体" charset="-122"/>
                <a:sym typeface="Symbol" pitchFamily="18" charset="2"/>
              </a:rPr>
              <a:t>for each</a:t>
            </a:r>
            <a:r>
              <a:rPr lang="en-US" altLang="zh-CN" dirty="0">
                <a:ea typeface="宋体" charset="-122"/>
                <a:sym typeface="Symbol" pitchFamily="18" charset="2"/>
              </a:rPr>
              <a:t> tuple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do begin</a:t>
            </a:r>
            <a:br>
              <a:rPr lang="en-US" altLang="zh-CN" b="1" dirty="0">
                <a:ea typeface="宋体" charset="-122"/>
                <a:sym typeface="Symbol" pitchFamily="18" charset="2"/>
              </a:rPr>
            </a:br>
            <a:r>
              <a:rPr lang="en-US" altLang="zh-CN" b="1" dirty="0">
                <a:ea typeface="宋体" charset="-122"/>
                <a:sym typeface="Symbol" pitchFamily="18" charset="2"/>
              </a:rPr>
              <a:t>	for each tuple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2400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2400" b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in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 do begin</a:t>
            </a:r>
            <a:br>
              <a:rPr lang="en-US" altLang="zh-CN" b="1" dirty="0">
                <a:ea typeface="宋体" charset="-122"/>
                <a:sym typeface="Symbol" pitchFamily="18" charset="2"/>
              </a:rPr>
            </a:br>
            <a:r>
              <a:rPr lang="en-US" altLang="zh-CN" b="1" dirty="0">
                <a:ea typeface="宋体" charset="-122"/>
                <a:sym typeface="Symbol" pitchFamily="18" charset="2"/>
              </a:rPr>
              <a:t>		</a:t>
            </a:r>
            <a:r>
              <a:rPr lang="en-US" altLang="zh-CN" dirty="0">
                <a:ea typeface="宋体" charset="-122"/>
                <a:sym typeface="Symbol" pitchFamily="18" charset="2"/>
              </a:rPr>
              <a:t>test pair 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,t</a:t>
            </a:r>
            <a:r>
              <a:rPr lang="en-US" altLang="zh-CN" sz="24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) to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see if they satisfy the join condition 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/>
            </a:r>
            <a:br>
              <a:rPr lang="en-US" altLang="zh-CN" dirty="0">
                <a:ea typeface="宋体" charset="-122"/>
                <a:sym typeface="Greek Symbols" pitchFamily="18" charset="2"/>
              </a:rPr>
            </a:br>
            <a:r>
              <a:rPr lang="en-US" altLang="zh-CN" dirty="0">
                <a:ea typeface="宋体" charset="-122"/>
                <a:sym typeface="Greek Symbols" pitchFamily="18" charset="2"/>
              </a:rPr>
              <a:t>		if they do, add </a:t>
            </a:r>
            <a:r>
              <a:rPr lang="en-US" altLang="zh-CN" i="1" dirty="0" err="1">
                <a:ea typeface="宋体" charset="-122"/>
                <a:sym typeface="Greek Symbols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Greek Symbols" pitchFamily="18" charset="2"/>
              </a:rPr>
              <a:t>r</a:t>
            </a:r>
            <a:r>
              <a:rPr lang="en-US" altLang="zh-CN" sz="2400" i="1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• </a:t>
            </a:r>
            <a:r>
              <a:rPr lang="en-US" altLang="zh-CN" i="1" dirty="0" err="1">
                <a:ea typeface="宋体" charset="-122"/>
                <a:sym typeface="Greek Symbols" pitchFamily="18" charset="2"/>
              </a:rPr>
              <a:t>t</a:t>
            </a:r>
            <a:r>
              <a:rPr lang="en-US" altLang="zh-CN" sz="2400" i="1" baseline="-25000" dirty="0" err="1">
                <a:ea typeface="宋体" charset="-122"/>
                <a:sym typeface="Greek Symbols" pitchFamily="18" charset="2"/>
              </a:rPr>
              <a:t>s</a:t>
            </a:r>
            <a:r>
              <a:rPr lang="en-US" altLang="zh-CN" sz="2400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to the result.</a:t>
            </a:r>
            <a:br>
              <a:rPr lang="en-US" altLang="zh-CN" dirty="0">
                <a:ea typeface="宋体" charset="-122"/>
                <a:sym typeface="Greek Symbols" pitchFamily="18" charset="2"/>
              </a:rPr>
            </a:br>
            <a:r>
              <a:rPr lang="en-US" altLang="zh-CN" dirty="0">
                <a:ea typeface="宋体" charset="-122"/>
                <a:sym typeface="Greek Symbols" pitchFamily="18" charset="2"/>
              </a:rPr>
              <a:t>	</a:t>
            </a:r>
            <a:r>
              <a:rPr lang="en-US" altLang="zh-CN" b="1" dirty="0">
                <a:ea typeface="宋体" charset="-122"/>
                <a:sym typeface="Greek Symbols" pitchFamily="18" charset="2"/>
              </a:rPr>
              <a:t>end</a:t>
            </a:r>
            <a:br>
              <a:rPr lang="en-US" altLang="zh-CN" b="1" dirty="0">
                <a:ea typeface="宋体" charset="-122"/>
                <a:sym typeface="Greek Symbols" pitchFamily="18" charset="2"/>
              </a:rPr>
            </a:br>
            <a:r>
              <a:rPr lang="en-US" altLang="zh-CN" b="1" dirty="0" err="1">
                <a:ea typeface="宋体" charset="-122"/>
                <a:sym typeface="Greek Symbols" pitchFamily="18" charset="2"/>
              </a:rPr>
              <a:t>end</a:t>
            </a:r>
            <a:endParaRPr lang="en-US" altLang="zh-CN" dirty="0">
              <a:ea typeface="宋体" charset="-122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i="1" dirty="0">
                <a:ea typeface="宋体" charset="-122"/>
                <a:sym typeface="Greek Symbols" pitchFamily="18" charset="2"/>
              </a:rPr>
              <a:t>r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 is called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outer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relation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and </a:t>
            </a:r>
            <a:r>
              <a:rPr lang="en-US" altLang="zh-CN" i="1" dirty="0">
                <a:ea typeface="宋体" charset="-122"/>
                <a:sym typeface="Greek Symbols" pitchFamily="18" charset="2"/>
              </a:rPr>
              <a:t>s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the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Greek Symbols" pitchFamily="18" charset="2"/>
              </a:rPr>
              <a:t>inner relation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 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  <a:sym typeface="Greek Symbols" pitchFamily="18" charset="2"/>
              </a:rPr>
              <a:t>Requires no indices and can be used with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  <a:sym typeface="Greek Symbols" pitchFamily="18" charset="2"/>
              </a:rPr>
              <a:t>any kind of join condition</a:t>
            </a:r>
            <a:r>
              <a:rPr lang="en-US" altLang="zh-CN" dirty="0">
                <a:ea typeface="宋体" charset="-122"/>
                <a:sym typeface="Greek Symbols" pitchFamily="18" charset="2"/>
              </a:rPr>
              <a:t>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zh-CN" dirty="0">
                <a:ea typeface="宋体" charset="-122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332804" name="AutoShape 4"/>
          <p:cNvSpPr>
            <a:spLocks noChangeArrowheads="1"/>
          </p:cNvSpPr>
          <p:nvPr/>
        </p:nvSpPr>
        <p:spPr bwMode="auto">
          <a:xfrm rot="5400000">
            <a:off x="4894263" y="11652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Nested-Loop Join (Cont.)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1015999"/>
            <a:ext cx="8029035" cy="5345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 the worst case, if there is enough memory only to hold one block of each relation, the estimated cost is </a:t>
            </a:r>
            <a:br>
              <a:rPr lang="en-US" altLang="zh-CN" dirty="0">
                <a:ea typeface="宋体" charset="-122"/>
              </a:rPr>
            </a:b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ＭＳ Ｐゴシック" pitchFamily="34" charset="-128"/>
              </a:rPr>
              <a:t>              </a:t>
            </a:r>
            <a:r>
              <a:rPr lang="en-US" altLang="zh-CN" i="1" dirty="0" err="1" smtClean="0">
                <a:solidFill>
                  <a:srgbClr val="000000"/>
                </a:solidFill>
                <a:ea typeface="ＭＳ Ｐゴシック" pitchFamily="34" charset="-128"/>
              </a:rPr>
              <a:t>n</a:t>
            </a:r>
            <a:r>
              <a:rPr lang="en-US" altLang="zh-CN" i="1" baseline="-25000" dirty="0" err="1" smtClean="0">
                <a:solidFill>
                  <a:srgbClr val="000000"/>
                </a:solidFill>
                <a:ea typeface="ＭＳ Ｐゴシック" pitchFamily="34" charset="-128"/>
              </a:rPr>
              <a:t>r</a:t>
            </a:r>
            <a:r>
              <a:rPr lang="en-US" altLang="zh-CN" i="1" dirty="0" smtClean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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+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block transfers, plus</a:t>
            </a:r>
            <a:b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</a:b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            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</a:rPr>
              <a:t>n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</a:rPr>
              <a:t>r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          </a:t>
            </a:r>
            <a:r>
              <a:rPr lang="en-US" altLang="zh-CN" sz="1800" dirty="0">
                <a:solidFill>
                  <a:srgbClr val="000000"/>
                </a:solidFill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If the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smaller relation fits entirely in memory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use that as the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inner relation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 Reduces cost to 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+ </a:t>
            </a:r>
            <a:r>
              <a:rPr lang="en-US" altLang="zh-CN" i="1" dirty="0" err="1" smtClean="0">
                <a:ea typeface="宋体" charset="-122"/>
                <a:sym typeface="Symbol" pitchFamily="18" charset="2"/>
              </a:rPr>
              <a:t>b</a:t>
            </a:r>
            <a:r>
              <a:rPr lang="en-US" altLang="zh-CN" i="1" baseline="-25000" dirty="0" err="1" smtClean="0">
                <a:ea typeface="宋体" charset="-122"/>
                <a:sym typeface="Symbol" pitchFamily="18" charset="2"/>
              </a:rPr>
              <a:t>s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block transfers and 2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seeks.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Assuming </a:t>
            </a:r>
            <a:r>
              <a:rPr lang="en-US" altLang="zh-CN" dirty="0">
                <a:ea typeface="宋体" charset="-122"/>
                <a:sym typeface="Symbol" pitchFamily="18" charset="2"/>
              </a:rPr>
              <a:t>worst case memory availability cost estimate is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with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student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as outer relation: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5000  400 + 100 = 2,000,100 block transfers,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5000 + 100 = 5100 seeks </a:t>
            </a:r>
          </a:p>
          <a:p>
            <a:pPr lvl="1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with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takes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as the outer relation </a:t>
            </a:r>
          </a:p>
          <a:p>
            <a:pPr lvl="2"/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10000  100 + 400 = 1,000,400 block transfers and 10,400 seeks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smaller relation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student)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fits entirely in memory, the cost estimate will be 500 disk accesses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03300"/>
            <a:ext cx="7185025" cy="4824413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>
                <a:ea typeface="宋体" charset="-122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2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zh-CN">
                <a:ea typeface="宋体" charset="-122"/>
              </a:rPr>
              <a:t>	</a:t>
            </a:r>
            <a:r>
              <a:rPr lang="en-US" altLang="zh-CN" sz="2400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for each </a:t>
            </a:r>
            <a:r>
              <a:rPr lang="en-US" altLang="zh-CN">
                <a:ea typeface="宋体" charset="-122"/>
              </a:rPr>
              <a:t>block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sz="2400" b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of</a:t>
            </a:r>
            <a:r>
              <a:rPr lang="en-US" altLang="zh-CN" b="1" i="1">
                <a:ea typeface="宋体" charset="-122"/>
              </a:rPr>
              <a:t> </a:t>
            </a:r>
            <a:r>
              <a:rPr lang="en-US" altLang="zh-CN" i="1">
                <a:ea typeface="宋体" charset="-122"/>
              </a:rPr>
              <a:t>r</a:t>
            </a:r>
            <a:r>
              <a:rPr lang="en-US" altLang="zh-CN" b="1">
                <a:ea typeface="宋体" charset="-122"/>
              </a:rPr>
              <a:t> 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for each</a:t>
            </a:r>
            <a:r>
              <a:rPr lang="en-US" altLang="zh-CN">
                <a:ea typeface="宋体" charset="-122"/>
              </a:rPr>
              <a:t> block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sz="2400" b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of </a:t>
            </a:r>
            <a:r>
              <a:rPr lang="en-US" altLang="zh-CN" b="1" i="1">
                <a:ea typeface="宋体" charset="-122"/>
              </a:rPr>
              <a:t>s </a:t>
            </a:r>
            <a:r>
              <a:rPr lang="en-US" altLang="zh-CN" b="1">
                <a:ea typeface="宋体" charset="-122"/>
              </a:rPr>
              <a:t>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	for each</a:t>
            </a:r>
            <a:r>
              <a:rPr lang="en-US" altLang="zh-CN">
                <a:ea typeface="宋体" charset="-122"/>
              </a:rPr>
              <a:t> tuple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i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r </a:t>
            </a:r>
            <a:r>
              <a:rPr lang="en-US" altLang="zh-CN" b="1" baseline="-25000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</a:t>
            </a:r>
            <a:r>
              <a:rPr lang="en-US" altLang="zh-CN" b="1">
                <a:ea typeface="宋体" charset="-122"/>
              </a:rPr>
              <a:t>		for each </a:t>
            </a:r>
            <a:r>
              <a:rPr lang="en-US" altLang="zh-CN">
                <a:ea typeface="宋体" charset="-122"/>
              </a:rPr>
              <a:t>tuple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sz="2400" i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i="1">
                <a:ea typeface="宋体" charset="-122"/>
              </a:rPr>
              <a:t> </a:t>
            </a:r>
            <a:r>
              <a:rPr lang="en-US" altLang="zh-CN" b="1">
                <a:ea typeface="宋体" charset="-122"/>
              </a:rPr>
              <a:t>do begin</a:t>
            </a:r>
            <a:br>
              <a:rPr lang="en-US" altLang="zh-CN" b="1">
                <a:ea typeface="宋体" charset="-122"/>
              </a:rPr>
            </a:br>
            <a:r>
              <a:rPr lang="en-US" altLang="zh-CN" b="1">
                <a:ea typeface="宋体" charset="-122"/>
              </a:rPr>
              <a:t>	</a:t>
            </a:r>
            <a:r>
              <a:rPr lang="en-US" altLang="zh-CN" sz="2400" b="1">
                <a:ea typeface="宋体" charset="-122"/>
              </a:rPr>
              <a:t>			</a:t>
            </a:r>
            <a:r>
              <a:rPr lang="en-US" altLang="zh-CN" b="1"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Check if (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i="1">
                <a:ea typeface="宋体" charset="-122"/>
              </a:rPr>
              <a:t>,t</a:t>
            </a:r>
            <a:r>
              <a:rPr lang="en-US" altLang="zh-CN" sz="2400" i="1" baseline="-25000">
                <a:ea typeface="宋体" charset="-122"/>
              </a:rPr>
              <a:t>s</a:t>
            </a:r>
            <a:r>
              <a:rPr lang="en-US" altLang="zh-CN" i="1">
                <a:ea typeface="宋体" charset="-122"/>
              </a:rPr>
              <a:t>) </a:t>
            </a:r>
            <a:r>
              <a:rPr lang="en-US" altLang="zh-CN">
                <a:ea typeface="宋体" charset="-122"/>
              </a:rPr>
              <a:t>satisfy the join condition 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	</a:t>
            </a:r>
            <a:r>
              <a:rPr lang="en-US" altLang="zh-CN" sz="2400">
                <a:ea typeface="宋体" charset="-122"/>
              </a:rPr>
              <a:t>	</a:t>
            </a:r>
            <a:r>
              <a:rPr lang="en-US" altLang="zh-CN">
                <a:ea typeface="宋体" charset="-122"/>
              </a:rPr>
              <a:t>			if they do, add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 sz="2400" i="1" baseline="-25000">
                <a:ea typeface="宋体" charset="-122"/>
              </a:rPr>
              <a:t>r</a:t>
            </a:r>
            <a:r>
              <a:rPr lang="en-US" altLang="zh-CN" sz="2400" i="1" baseline="30000">
                <a:ea typeface="宋体" charset="-12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•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400" i="1" baseline="-25000">
                <a:ea typeface="宋体" charset="-122"/>
                <a:sym typeface="Symbol" pitchFamily="18" charset="2"/>
              </a:rPr>
              <a:t>s</a:t>
            </a:r>
            <a:r>
              <a:rPr lang="en-US" altLang="zh-CN" i="1">
                <a:ea typeface="宋体" charset="-122"/>
                <a:sym typeface="Symbol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to the result.</a:t>
            </a:r>
            <a:br>
              <a:rPr lang="en-US" altLang="zh-CN">
                <a:ea typeface="宋体" charset="-122"/>
                <a:sym typeface="Symbol" pitchFamily="18" charset="2"/>
              </a:rPr>
            </a:br>
            <a:r>
              <a:rPr lang="en-US" altLang="zh-CN">
                <a:ea typeface="宋体" charset="-122"/>
                <a:sym typeface="Symbol" pitchFamily="18" charset="2"/>
              </a:rPr>
              <a:t>				</a:t>
            </a:r>
            <a:r>
              <a:rPr lang="en-US" altLang="zh-CN" b="1">
                <a:ea typeface="宋体" charset="-122"/>
                <a:sym typeface="Symbol" pitchFamily="18" charset="2"/>
              </a:rPr>
              <a:t>end</a:t>
            </a:r>
            <a:br>
              <a:rPr lang="en-US" altLang="zh-CN" b="1">
                <a:ea typeface="宋体" charset="-122"/>
                <a:sym typeface="Symbol" pitchFamily="18" charset="2"/>
              </a:rPr>
            </a:br>
            <a:r>
              <a:rPr lang="en-US" altLang="zh-CN" b="1">
                <a:ea typeface="宋体" charset="-122"/>
                <a:sym typeface="Symbol" pitchFamily="18" charset="2"/>
              </a:rPr>
              <a:t>			end</a:t>
            </a:r>
            <a:br>
              <a:rPr lang="en-US" altLang="zh-CN" b="1">
                <a:ea typeface="宋体" charset="-122"/>
                <a:sym typeface="Symbol" pitchFamily="18" charset="2"/>
              </a:rPr>
            </a:br>
            <a:r>
              <a:rPr lang="en-US" altLang="zh-CN" b="1">
                <a:ea typeface="宋体" charset="-122"/>
                <a:sym typeface="Symbol" pitchFamily="18" charset="2"/>
              </a:rPr>
              <a:t>		end</a:t>
            </a:r>
            <a:br>
              <a:rPr lang="en-US" altLang="zh-CN" b="1">
                <a:ea typeface="宋体" charset="-122"/>
                <a:sym typeface="Symbol" pitchFamily="18" charset="2"/>
              </a:rPr>
            </a:br>
            <a:r>
              <a:rPr lang="en-US" altLang="zh-CN" b="1">
                <a:ea typeface="宋体" charset="-122"/>
                <a:sym typeface="Symbol" pitchFamily="18" charset="2"/>
              </a:rPr>
              <a:t>	end</a:t>
            </a:r>
          </a:p>
        </p:txBody>
      </p:sp>
      <p:sp>
        <p:nvSpPr>
          <p:cNvPr id="334852" name="AutoShape 4"/>
          <p:cNvSpPr>
            <a:spLocks noChangeArrowheads="1"/>
          </p:cNvSpPr>
          <p:nvPr/>
        </p:nvSpPr>
        <p:spPr bwMode="auto">
          <a:xfrm>
            <a:off x="6443663" y="1857375"/>
            <a:ext cx="2324100" cy="696913"/>
          </a:xfrm>
          <a:prstGeom prst="wedgeRoundRectCallout">
            <a:avLst>
              <a:gd name="adj1" fmla="val -68782"/>
              <a:gd name="adj2" fmla="val 5933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ea typeface="宋体" charset="-122"/>
              </a:rPr>
              <a:t>Both </a:t>
            </a:r>
            <a:r>
              <a:rPr kumimoji="1" lang="en-US" altLang="zh-CN" i="1">
                <a:ea typeface="宋体" charset="-122"/>
              </a:rPr>
              <a:t>Br</a:t>
            </a:r>
            <a:r>
              <a:rPr lang="en-US" altLang="zh-CN">
                <a:ea typeface="宋体" charset="-122"/>
              </a:rPr>
              <a:t> and </a:t>
            </a:r>
            <a:r>
              <a:rPr kumimoji="1" lang="en-US" altLang="zh-CN" i="1">
                <a:ea typeface="宋体" charset="-122"/>
              </a:rPr>
              <a:t>Bs</a:t>
            </a:r>
            <a:r>
              <a:rPr lang="en-US" altLang="zh-CN">
                <a:ea typeface="宋体" charset="-122"/>
              </a:rPr>
              <a:t> are in memory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 (Cont.)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044575"/>
            <a:ext cx="8547100" cy="511651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Worst case estimate:  </a:t>
            </a:r>
            <a:r>
              <a:rPr lang="en-US" altLang="zh-CN" i="1" dirty="0" err="1">
                <a:ea typeface="ＭＳ Ｐゴシック" pitchFamily="34" charset="-128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</a:rPr>
              <a:t>r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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block transfers + 2 *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seeks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. 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>
                <a:ea typeface="宋体" charset="-122"/>
              </a:rPr>
              <a:t>Each block in the inner relation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is read once for each </a:t>
            </a:r>
            <a:r>
              <a:rPr lang="en-US" altLang="zh-CN" i="1" dirty="0">
                <a:ea typeface="宋体" charset="-122"/>
              </a:rPr>
              <a:t>block</a:t>
            </a:r>
            <a:r>
              <a:rPr lang="en-US" altLang="zh-CN" dirty="0">
                <a:ea typeface="宋体" charset="-122"/>
              </a:rPr>
              <a:t> in the outer relation (instead of once for each tuple in the outer relation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Best case: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+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block transfers + 2 seeks.</a:t>
            </a:r>
          </a:p>
          <a:p>
            <a:r>
              <a:rPr lang="en-US" altLang="zh-CN" dirty="0" smtClean="0">
                <a:ea typeface="宋体" charset="-122"/>
                <a:sym typeface="Symbol" pitchFamily="18" charset="2"/>
              </a:rPr>
              <a:t>Assuming </a:t>
            </a:r>
            <a:r>
              <a:rPr lang="en-US" altLang="zh-CN" dirty="0">
                <a:ea typeface="宋体" charset="-122"/>
                <a:sym typeface="Symbol" pitchFamily="18" charset="2"/>
              </a:rPr>
              <a:t>worst case memory availability cost estimate is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100  400 + 100 = 40,100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block transfers </a:t>
            </a:r>
            <a:r>
              <a:rPr lang="en-US" altLang="zh-CN" dirty="0">
                <a:ea typeface="宋体" charset="-122"/>
                <a:sym typeface="Symbol" pitchFamily="18" charset="2"/>
              </a:rPr>
              <a:t>with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student </a:t>
            </a:r>
            <a:r>
              <a:rPr lang="en-US" altLang="zh-CN" dirty="0">
                <a:ea typeface="宋体" charset="-122"/>
                <a:sym typeface="Symbol" pitchFamily="18" charset="2"/>
              </a:rPr>
              <a:t>as outer relation,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takes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as inner relations, plus 100*2=200 seeks. 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ea typeface="宋体" charset="-122"/>
                <a:sym typeface="Symbol" pitchFamily="18" charset="2"/>
              </a:rPr>
              <a:t>If we can fit more blocks of outer relations in memory, what happens?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For example, if we have 52 memory blocks, let 50 blocks to store outer relation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student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, one for inner relation, and one to store the result.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The first 50 blocks of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read </a:t>
            </a:r>
            <a:r>
              <a:rPr lang="en-US" altLang="zh-CN" dirty="0">
                <a:ea typeface="宋体" charset="-122"/>
                <a:sym typeface="Symbol" pitchFamily="18" charset="2"/>
              </a:rPr>
              <a:t>in to memory and check with all blocks of inner relation, and then the second 50 blocks of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student .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So, the inner relation only need to read two times. </a:t>
            </a:r>
          </a:p>
          <a:p>
            <a:pPr lvl="1"/>
            <a:r>
              <a:rPr lang="en-US" altLang="zh-CN" dirty="0">
                <a:ea typeface="宋体" charset="-122"/>
                <a:sym typeface="Symbol" pitchFamily="18" charset="2"/>
              </a:rPr>
              <a:t>Totally, 2  400 + 100 = 900 block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transfers, plus 2+2=4 seeks 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Block Nested-Loop Join (Cont.)</a:t>
            </a:r>
            <a:endParaRPr lang="zh-CN" altLang="en-US"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  <a:sym typeface="Symbol" pitchFamily="18" charset="2"/>
              </a:rPr>
              <a:t>Improvements to nested loop and block nested loop algorithms:</a:t>
            </a:r>
          </a:p>
          <a:p>
            <a:pPr lvl="1"/>
            <a:r>
              <a:rPr lang="en-US" altLang="zh-CN" dirty="0">
                <a:ea typeface="宋体" charset="-122"/>
              </a:rPr>
              <a:t>In block nested-loop, use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i="1" dirty="0" smtClean="0">
                <a:ea typeface="宋体" charset="-122"/>
              </a:rPr>
              <a:t>- </a:t>
            </a:r>
            <a:r>
              <a:rPr lang="en-US" altLang="zh-CN" dirty="0">
                <a:ea typeface="宋体" charset="-122"/>
              </a:rPr>
              <a:t>2 disk blocks as blocking unit for outer relations, where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= memory size in blocks; use remaining two blocks to buffer inner relation and output</a:t>
            </a:r>
          </a:p>
          <a:p>
            <a:pPr lvl="2"/>
            <a:r>
              <a:rPr lang="en-US" altLang="zh-CN" dirty="0">
                <a:ea typeface="宋体" charset="-122"/>
              </a:rPr>
              <a:t>  </a:t>
            </a:r>
            <a:r>
              <a:rPr lang="en-US" altLang="zh-CN" dirty="0">
                <a:ea typeface="ＭＳ Ｐゴシック" pitchFamily="34" charset="-128"/>
              </a:rPr>
              <a:t> Cost =  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(M-2)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 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block transfers</a:t>
            </a:r>
            <a:r>
              <a:rPr lang="en-US" altLang="zh-CN" sz="20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+</a:t>
            </a:r>
            <a:br>
              <a:rPr lang="en-US" altLang="zh-CN" i="1" dirty="0">
                <a:ea typeface="ＭＳ Ｐゴシック" pitchFamily="34" charset="-128"/>
                <a:sym typeface="Symbol" pitchFamily="18" charset="2"/>
              </a:rPr>
            </a:b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               2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(M-2)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seeks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If equal-join attribute forms a key or inner relation, stop inner loop on first match</a:t>
            </a:r>
          </a:p>
          <a:p>
            <a:pPr lvl="1"/>
            <a:r>
              <a:rPr lang="en-US" altLang="zh-CN" dirty="0">
                <a:ea typeface="宋体" charset="-122"/>
              </a:rPr>
              <a:t>Scan inner loop forward and backward alternately, to make use of the blocks remaining in buffer (with LRU replacement)</a:t>
            </a:r>
          </a:p>
          <a:p>
            <a:pPr lvl="1"/>
            <a:r>
              <a:rPr lang="en-US" altLang="zh-CN" dirty="0">
                <a:ea typeface="宋体" charset="-122"/>
              </a:rPr>
              <a:t>Use index on inner relation if available (next slide)</a:t>
            </a:r>
          </a:p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Indexed Nested-Loop Join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17588"/>
            <a:ext cx="8004175" cy="5124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join is an equal-join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 index is available on the inner relation’s join attribute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400" i="1" baseline="-25000" dirty="0" err="1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 the outer relation </a:t>
            </a:r>
            <a:r>
              <a:rPr lang="en-US" altLang="zh-CN" i="1" dirty="0">
                <a:ea typeface="宋体" charset="-122"/>
              </a:rPr>
              <a:t>r,</a:t>
            </a:r>
            <a:r>
              <a:rPr lang="en-US" altLang="zh-CN" dirty="0">
                <a:ea typeface="宋体" charset="-122"/>
              </a:rPr>
              <a:t> use the index to look up tuples in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that satisfy the join condition with tuple 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en-US" altLang="zh-CN" sz="2400" i="1" baseline="-25000" dirty="0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Worst case:  buffer has space for only one page of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, and, for each tuple in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, we perform an index lookup on </a:t>
            </a:r>
            <a:r>
              <a:rPr lang="en-US" altLang="zh-CN" i="1" dirty="0">
                <a:ea typeface="宋体" charset="-122"/>
              </a:rPr>
              <a:t>s.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Cost of the join:  </a:t>
            </a:r>
            <a:r>
              <a:rPr lang="en-US" altLang="zh-CN" i="1" dirty="0" err="1">
                <a:ea typeface="ＭＳ Ｐゴシック" pitchFamily="34" charset="-128"/>
              </a:rPr>
              <a:t>b</a:t>
            </a:r>
            <a:r>
              <a:rPr lang="en-US" altLang="zh-CN" sz="2400" i="1" baseline="-25000" dirty="0" err="1">
                <a:ea typeface="ＭＳ Ｐゴシック" pitchFamily="34" charset="-128"/>
              </a:rPr>
              <a:t>r</a:t>
            </a:r>
            <a:r>
              <a:rPr lang="en-US" altLang="zh-CN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>
                <a:ea typeface="ＭＳ Ｐゴシック" pitchFamily="34" charset="-128"/>
              </a:rPr>
              <a:t> </a:t>
            </a:r>
            <a:r>
              <a:rPr lang="en-US" altLang="zh-CN" i="1" dirty="0">
                <a:ea typeface="ＭＳ Ｐゴシック" pitchFamily="34" charset="-128"/>
              </a:rPr>
              <a:t>+ </a:t>
            </a:r>
            <a:r>
              <a:rPr lang="en-US" altLang="zh-CN" i="1" dirty="0" err="1">
                <a:ea typeface="ＭＳ Ｐゴシック" pitchFamily="34" charset="-128"/>
              </a:rPr>
              <a:t>t</a:t>
            </a:r>
            <a:r>
              <a:rPr lang="en-US" altLang="zh-CN" i="1" baseline="-25000" dirty="0" err="1">
                <a:ea typeface="ＭＳ Ｐゴシック" pitchFamily="34" charset="-128"/>
              </a:rPr>
              <a:t>S</a:t>
            </a:r>
            <a:r>
              <a:rPr lang="en-US" altLang="zh-CN" dirty="0">
                <a:ea typeface="ＭＳ Ｐゴシック" pitchFamily="34" charset="-128"/>
              </a:rPr>
              <a:t>) + </a:t>
            </a:r>
            <a:r>
              <a:rPr lang="en-US" altLang="zh-CN" i="1" dirty="0" err="1">
                <a:ea typeface="ＭＳ Ｐゴシック" pitchFamily="34" charset="-128"/>
              </a:rPr>
              <a:t>n</a:t>
            </a:r>
            <a:r>
              <a:rPr lang="en-US" altLang="zh-CN" sz="2400" i="1" baseline="-25000" dirty="0" err="1">
                <a:ea typeface="ＭＳ Ｐゴシック" pitchFamily="34" charset="-128"/>
              </a:rPr>
              <a:t>r</a:t>
            </a:r>
            <a:r>
              <a:rPr lang="en-US" altLang="zh-CN" sz="2400" i="1" dirty="0">
                <a:ea typeface="ＭＳ Ｐゴシック" pitchFamily="34" charset="-128"/>
              </a:rPr>
              <a:t>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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endParaRPr lang="en-US" altLang="zh-CN" dirty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Where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is the cost of traversing index and fetching all matching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tuples for one tuple or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r</a:t>
            </a:r>
            <a:endParaRPr lang="en-US" altLang="zh-CN" dirty="0"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c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can be estimated as cost of a single selection on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dirty="0">
                <a:ea typeface="宋体" charset="-122"/>
                <a:sym typeface="Symbol" pitchFamily="18" charset="2"/>
              </a:rPr>
              <a:t>indices are available on join attributes of both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 </a:t>
            </a:r>
            <a:r>
              <a:rPr lang="en-US" altLang="zh-CN" dirty="0">
                <a:ea typeface="宋体" charset="-122"/>
                <a:sym typeface="Symbol" pitchFamily="18" charset="2"/>
              </a:rPr>
              <a:t>and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s,</a:t>
            </a:r>
            <a:br>
              <a:rPr lang="en-US" altLang="zh-CN" i="1" dirty="0">
                <a:ea typeface="宋体" charset="-122"/>
                <a:sym typeface="Symbol" pitchFamily="18" charset="2"/>
              </a:rPr>
            </a:br>
            <a:r>
              <a:rPr lang="en-US" altLang="zh-CN" dirty="0">
                <a:ea typeface="宋体" charset="-122"/>
                <a:sym typeface="Symbol" pitchFamily="18" charset="2"/>
              </a:rPr>
              <a:t>use the relation with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fewer tuples as the outer relation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Example of Nested-Loop Join Costs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ＭＳ Ｐゴシック" pitchFamily="34" charset="-128"/>
              </a:rPr>
              <a:t>Compute </a:t>
            </a:r>
            <a:r>
              <a:rPr lang="en-US" altLang="zh-CN" i="1" dirty="0" smtClean="0">
                <a:ea typeface="ＭＳ Ｐゴシック" pitchFamily="34" charset="-128"/>
              </a:rPr>
              <a:t>student     takes, </a:t>
            </a:r>
            <a:r>
              <a:rPr lang="en-US" altLang="zh-CN" dirty="0" smtClean="0">
                <a:ea typeface="ＭＳ Ｐゴシック" pitchFamily="34" charset="-128"/>
              </a:rPr>
              <a:t>with </a:t>
            </a:r>
            <a:r>
              <a:rPr lang="en-US" altLang="zh-CN" i="1" dirty="0" smtClean="0">
                <a:ea typeface="ＭＳ Ｐゴシック" pitchFamily="34" charset="-128"/>
              </a:rPr>
              <a:t>student</a:t>
            </a:r>
            <a:r>
              <a:rPr lang="en-US" altLang="zh-CN" dirty="0" smtClean="0">
                <a:ea typeface="ＭＳ Ｐゴシック" pitchFamily="34" charset="-128"/>
              </a:rPr>
              <a:t> as the outer relation.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Let </a:t>
            </a:r>
            <a:r>
              <a:rPr lang="en-US" altLang="zh-CN" i="1" dirty="0" smtClean="0">
                <a:ea typeface="ＭＳ Ｐゴシック" pitchFamily="34" charset="-128"/>
              </a:rPr>
              <a:t>takes</a:t>
            </a:r>
            <a:r>
              <a:rPr lang="en-US" altLang="zh-CN" dirty="0" smtClean="0">
                <a:ea typeface="ＭＳ Ｐゴシック" pitchFamily="34" charset="-128"/>
              </a:rPr>
              <a:t> have a primary B</a:t>
            </a:r>
            <a:r>
              <a:rPr lang="en-US" altLang="zh-CN" baseline="30000" dirty="0" smtClean="0">
                <a:ea typeface="ＭＳ Ｐゴシック" pitchFamily="34" charset="-128"/>
              </a:rPr>
              <a:t>+</a:t>
            </a:r>
            <a:r>
              <a:rPr lang="en-US" altLang="zh-CN" dirty="0" smtClean="0">
                <a:ea typeface="ＭＳ Ｐゴシック" pitchFamily="34" charset="-128"/>
              </a:rPr>
              <a:t>-tree index on the attribute </a:t>
            </a:r>
            <a:r>
              <a:rPr lang="en-US" altLang="zh-CN" i="1" dirty="0" smtClean="0">
                <a:ea typeface="ＭＳ Ｐゴシック" pitchFamily="34" charset="-128"/>
              </a:rPr>
              <a:t>ID, </a:t>
            </a:r>
            <a:r>
              <a:rPr lang="en-US" altLang="zh-CN" dirty="0" smtClean="0">
                <a:ea typeface="ＭＳ Ｐゴシック" pitchFamily="34" charset="-128"/>
              </a:rPr>
              <a:t>which contains 20 entries in each index node.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Since</a:t>
            </a:r>
            <a:r>
              <a:rPr lang="en-US" altLang="zh-CN" i="1" dirty="0" smtClean="0">
                <a:ea typeface="ＭＳ Ｐゴシック" pitchFamily="34" charset="-128"/>
              </a:rPr>
              <a:t> takes </a:t>
            </a:r>
            <a:r>
              <a:rPr lang="en-US" altLang="zh-CN" dirty="0" smtClean="0">
                <a:ea typeface="ＭＳ Ｐゴシック" pitchFamily="34" charset="-128"/>
              </a:rPr>
              <a:t>has 10,000 tuples, the height of the tree is 4, and one more access is needed to find the actual data</a:t>
            </a:r>
          </a:p>
          <a:p>
            <a:r>
              <a:rPr lang="en-US" altLang="zh-CN" i="1" dirty="0" smtClean="0">
                <a:ea typeface="ＭＳ Ｐゴシック" pitchFamily="34" charset="-128"/>
              </a:rPr>
              <a:t>student</a:t>
            </a:r>
            <a:r>
              <a:rPr lang="en-US" altLang="zh-CN" dirty="0" smtClean="0">
                <a:ea typeface="ＭＳ Ｐゴシック" pitchFamily="34" charset="-128"/>
              </a:rPr>
              <a:t> has 5000 tuples</a:t>
            </a:r>
          </a:p>
          <a:p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ＭＳ Ｐゴシック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5400000">
            <a:off x="3052763" y="12160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</p:spTree>
    <p:extLst>
      <p:ext uri="{BB962C8B-B14F-4D97-AF65-F5344CB8AC3E}">
        <p14:creationId xmlns:p14="http://schemas.microsoft.com/office/powerpoint/2010/main" val="416521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Merge-Join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987425"/>
            <a:ext cx="7291388" cy="2238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1.	First sort both relations on their join attribute (if not already sorted on the join attributes).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2.	Join step is similar to the merge stage of the sort-merge algorithm.  Main difference is handling of duplicate values in join attribute — every pair with same value on join attribute must be matched.</a:t>
            </a:r>
          </a:p>
        </p:txBody>
      </p:sp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4520" r="14500" b="4018"/>
          <a:stretch>
            <a:fillRect/>
          </a:stretch>
        </p:blipFill>
        <p:spPr bwMode="auto">
          <a:xfrm>
            <a:off x="3999149" y="3355974"/>
            <a:ext cx="3302000" cy="31162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Merge-Join (Cont.)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50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be used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only for </a:t>
            </a:r>
            <a:r>
              <a:rPr lang="en-US" altLang="zh-CN" dirty="0" err="1">
                <a:solidFill>
                  <a:schemeClr val="tx2"/>
                </a:solidFill>
                <a:ea typeface="宋体" charset="-122"/>
              </a:rPr>
              <a:t>equi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-joins and natural joins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block needs to be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read only once</a:t>
            </a:r>
            <a:r>
              <a:rPr lang="en-US" altLang="zh-CN" dirty="0">
                <a:ea typeface="宋体" charset="-122"/>
              </a:rPr>
              <a:t> (assuming all tuples for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any given value of the join attributes fit in memory</a:t>
            </a:r>
          </a:p>
          <a:p>
            <a:r>
              <a:rPr lang="en-US" altLang="zh-CN" dirty="0">
                <a:ea typeface="ＭＳ Ｐゴシック" pitchFamily="34" charset="-128"/>
              </a:rPr>
              <a:t>Thus the cost of merge join is: </a:t>
            </a:r>
            <a:br>
              <a:rPr lang="en-US" altLang="zh-CN" dirty="0">
                <a:ea typeface="ＭＳ Ｐゴシック" pitchFamily="34" charset="-128"/>
              </a:rPr>
            </a:br>
            <a:r>
              <a:rPr lang="en-US" altLang="zh-CN" sz="1800" dirty="0">
                <a:ea typeface="ＭＳ Ｐゴシック" pitchFamily="34" charset="-128"/>
              </a:rPr>
              <a:t>         </a:t>
            </a:r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</a:rPr>
              <a:t>r</a:t>
            </a:r>
            <a:r>
              <a:rPr lang="en-US" altLang="zh-CN" sz="1800" i="1" dirty="0">
                <a:ea typeface="ＭＳ Ｐゴシック" pitchFamily="34" charset="-128"/>
              </a:rPr>
              <a:t> + </a:t>
            </a:r>
            <a:r>
              <a:rPr lang="en-US" altLang="zh-CN" sz="1800" i="1" dirty="0" err="1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</a:rPr>
              <a:t>s</a:t>
            </a:r>
            <a:r>
              <a:rPr lang="en-US" altLang="zh-CN" sz="1800" dirty="0">
                <a:ea typeface="ＭＳ Ｐゴシック" pitchFamily="34" charset="-128"/>
              </a:rPr>
              <a:t>  block transfers  </a:t>
            </a:r>
            <a:r>
              <a:rPr lang="en-US" altLang="zh-CN" sz="1800" dirty="0" smtClean="0">
                <a:ea typeface="ＭＳ Ｐゴシック" pitchFamily="34" charset="-128"/>
              </a:rPr>
              <a:t> +  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sz="1800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sz="1800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sz="1800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sz="1800" dirty="0">
                <a:ea typeface="ＭＳ Ｐゴシック" pitchFamily="34" charset="-128"/>
                <a:sym typeface="Symbol" pitchFamily="18" charset="2"/>
              </a:rPr>
              <a:t>  </a:t>
            </a: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seeks</a:t>
            </a:r>
            <a:b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zh-CN" sz="1800" dirty="0" smtClean="0">
                <a:ea typeface="ＭＳ Ｐゴシック" pitchFamily="34" charset="-128"/>
                <a:sym typeface="Symbol" pitchFamily="18" charset="2"/>
              </a:rPr>
              <a:t>         </a:t>
            </a:r>
            <a:r>
              <a:rPr lang="en-US" altLang="zh-CN" sz="1800" dirty="0" smtClean="0">
                <a:ea typeface="ＭＳ Ｐゴシック" pitchFamily="34" charset="-128"/>
              </a:rPr>
              <a:t>+  the </a:t>
            </a:r>
            <a:r>
              <a:rPr lang="en-US" altLang="zh-CN" sz="1800" dirty="0">
                <a:ea typeface="ＭＳ Ｐゴシック" pitchFamily="34" charset="-128"/>
              </a:rPr>
              <a:t>cost of sorting if relations are unsorted</a:t>
            </a:r>
            <a:r>
              <a:rPr lang="en-US" altLang="zh-CN" sz="1800" dirty="0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charset="-122"/>
              </a:rPr>
              <a:t>hybrid </a:t>
            </a:r>
            <a:r>
              <a:rPr lang="en-US" altLang="zh-CN" b="1" dirty="0">
                <a:ea typeface="宋体" charset="-122"/>
              </a:rPr>
              <a:t>merge-join: </a:t>
            </a:r>
            <a:r>
              <a:rPr lang="en-US" altLang="zh-CN" dirty="0">
                <a:ea typeface="宋体" charset="-122"/>
              </a:rPr>
              <a:t>If one relation is sorted, and the other has a secondary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 index on the join attribute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Merge the sorted relation with the leaf entries of the B</a:t>
            </a:r>
            <a:r>
              <a:rPr lang="en-US" altLang="zh-CN" baseline="30000" dirty="0">
                <a:ea typeface="宋体" charset="-122"/>
              </a:rPr>
              <a:t>+</a:t>
            </a:r>
            <a:r>
              <a:rPr lang="en-US" altLang="zh-CN" dirty="0">
                <a:ea typeface="宋体" charset="-122"/>
              </a:rPr>
              <a:t>-tree .  The result contains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tuples</a:t>
            </a:r>
            <a:r>
              <a:rPr lang="en-US" altLang="zh-CN" dirty="0">
                <a:ea typeface="宋体" charset="-122"/>
              </a:rPr>
              <a:t> from the sorted relation and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addresses </a:t>
            </a:r>
            <a:r>
              <a:rPr lang="en-US" altLang="zh-CN" dirty="0">
                <a:ea typeface="宋体" charset="-122"/>
              </a:rPr>
              <a:t>of the unsorted relation’s tuples.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Sort the result on the addresses of the unsorted relation’s tuples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Scan the unsorted relation in physical address order and merge with previous result, to replace addresses by the actual tuples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Sequential scan more efficient than random lookup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907" y="383333"/>
            <a:ext cx="7291387" cy="4572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Basic Steps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>
                <a:ea typeface="宋体" charset="-122"/>
              </a:rPr>
              <a:t>Cont.)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468438"/>
            <a:ext cx="7921625" cy="3084512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Parsing and translation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translate the query into its internal form.  This is then translated into relational algebra.</a:t>
            </a:r>
          </a:p>
          <a:p>
            <a:pPr lvl="1"/>
            <a:r>
              <a:rPr lang="en-US" altLang="zh-CN" sz="2000" dirty="0">
                <a:ea typeface="宋体" charset="-122"/>
              </a:rPr>
              <a:t>Parser checks syntax, verifies relations</a:t>
            </a:r>
          </a:p>
          <a:p>
            <a:r>
              <a:rPr lang="en-US" altLang="zh-CN" sz="2400" dirty="0">
                <a:ea typeface="宋体" charset="-122"/>
              </a:rPr>
              <a:t>Evaluation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ransition advTm="99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84263"/>
            <a:ext cx="7754937" cy="5063618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Applicable for </a:t>
            </a:r>
            <a:r>
              <a:rPr lang="en-US" altLang="zh-CN" dirty="0" err="1">
                <a:ea typeface="宋体" charset="-122"/>
              </a:rPr>
              <a:t>equi</a:t>
            </a:r>
            <a:r>
              <a:rPr lang="en-US" altLang="zh-CN" dirty="0">
                <a:ea typeface="宋体" charset="-122"/>
              </a:rPr>
              <a:t>-joins and natural joins.</a:t>
            </a:r>
          </a:p>
          <a:p>
            <a:r>
              <a:rPr lang="en-US" altLang="zh-CN" dirty="0">
                <a:ea typeface="宋体" charset="-122"/>
              </a:rPr>
              <a:t>A hash function</a:t>
            </a:r>
            <a:r>
              <a:rPr lang="en-US" altLang="zh-CN" i="1" dirty="0">
                <a:ea typeface="宋体" charset="-122"/>
              </a:rPr>
              <a:t> h</a:t>
            </a:r>
            <a:r>
              <a:rPr lang="en-US" altLang="zh-CN" dirty="0">
                <a:ea typeface="宋体" charset="-122"/>
              </a:rPr>
              <a:t> is used to partition tuples of both relations </a:t>
            </a:r>
          </a:p>
          <a:p>
            <a:r>
              <a:rPr lang="en-US" altLang="zh-CN" i="1" dirty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 maps </a:t>
            </a:r>
            <a:r>
              <a:rPr lang="en-US" altLang="zh-CN" i="1" dirty="0" err="1">
                <a:ea typeface="宋体" charset="-122"/>
              </a:rPr>
              <a:t>JoinAttrs</a:t>
            </a:r>
            <a:r>
              <a:rPr lang="en-US" altLang="zh-CN" dirty="0">
                <a:ea typeface="宋体" charset="-122"/>
              </a:rPr>
              <a:t> values to {0, 1, ..., 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i="1" baseline="-25000" dirty="0" err="1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}, where </a:t>
            </a:r>
            <a:r>
              <a:rPr lang="en-US" altLang="zh-CN" i="1" dirty="0" err="1">
                <a:ea typeface="宋体" charset="-122"/>
              </a:rPr>
              <a:t>JoinAttrs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denotes the common attributes of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used in the natural join. 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0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, . . ., </a:t>
            </a:r>
            <a:r>
              <a:rPr lang="en-US" altLang="zh-CN" i="1" dirty="0" err="1" smtClean="0">
                <a:ea typeface="宋体" charset="-122"/>
              </a:rPr>
              <a:t>r</a:t>
            </a:r>
            <a:r>
              <a:rPr lang="en-US" altLang="zh-CN" sz="2000" i="1" baseline="-25000" dirty="0" err="1" smtClean="0">
                <a:ea typeface="宋体" charset="-122"/>
              </a:rPr>
              <a:t>nh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 partitions of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</a:rPr>
              <a:t>tuples</a:t>
            </a:r>
          </a:p>
          <a:p>
            <a:pPr lvl="2"/>
            <a:r>
              <a:rPr lang="en-US" altLang="zh-CN" dirty="0">
                <a:ea typeface="宋体" charset="-122"/>
              </a:rPr>
              <a:t>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000" i="1" baseline="-25000" dirty="0" err="1">
                <a:ea typeface="宋体" charset="-122"/>
              </a:rPr>
              <a:t>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 r </a:t>
            </a:r>
            <a:r>
              <a:rPr lang="en-US" altLang="zh-CN" dirty="0">
                <a:ea typeface="宋体" charset="-122"/>
                <a:sym typeface="Symbol" pitchFamily="18" charset="2"/>
              </a:rPr>
              <a:t>is put in partition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where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= h(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JoinAttrs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]).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s</a:t>
            </a:r>
            <a:r>
              <a:rPr lang="en-US" altLang="zh-CN" sz="2000" baseline="-25000" dirty="0" smtClean="0">
                <a:ea typeface="宋体" charset="-122"/>
              </a:rPr>
              <a:t>0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 smtClean="0">
                <a:ea typeface="宋体" charset="-122"/>
              </a:rPr>
              <a:t>s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i="1" dirty="0">
                <a:ea typeface="宋体" charset="-122"/>
              </a:rPr>
              <a:t>, . . ., </a:t>
            </a:r>
            <a:r>
              <a:rPr lang="en-US" altLang="zh-CN" i="1" dirty="0" err="1" smtClean="0">
                <a:ea typeface="宋体" charset="-122"/>
              </a:rPr>
              <a:t>s</a:t>
            </a:r>
            <a:r>
              <a:rPr lang="en-US" altLang="zh-CN" sz="2000" i="1" baseline="-25000" dirty="0" err="1" smtClean="0">
                <a:ea typeface="宋体" charset="-122"/>
              </a:rPr>
              <a:t>nh</a:t>
            </a:r>
            <a:r>
              <a:rPr lang="en-US" altLang="zh-CN" sz="2000" i="1" baseline="-250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denotes partitions of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tuples</a:t>
            </a:r>
          </a:p>
          <a:p>
            <a:pPr lvl="2"/>
            <a:r>
              <a:rPr lang="en-US" altLang="zh-CN" dirty="0">
                <a:ea typeface="宋体" charset="-122"/>
              </a:rPr>
              <a:t>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sz="2000" i="1" baseline="-25000" dirty="0" err="1">
                <a:ea typeface="宋体" charset="-122"/>
              </a:rPr>
              <a:t>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 is put in partition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s</a:t>
            </a:r>
            <a:r>
              <a:rPr lang="en-US" altLang="zh-CN" sz="2000" i="1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ea typeface="宋体" charset="-122"/>
                <a:sym typeface="Symbol" pitchFamily="18" charset="2"/>
              </a:rPr>
              <a:t>, where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= h(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2000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JoinAttrs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]).</a:t>
            </a:r>
          </a:p>
          <a:p>
            <a:r>
              <a:rPr lang="en-US" altLang="zh-CN" i="1" dirty="0" smtClean="0">
                <a:ea typeface="宋体" charset="-122"/>
              </a:rPr>
              <a:t>r  </a:t>
            </a:r>
            <a:r>
              <a:rPr lang="en-US" altLang="zh-CN" dirty="0">
                <a:ea typeface="宋体" charset="-122"/>
              </a:rPr>
              <a:t>tuples in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sz="2400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need only to be compared with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tuples in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sz="2400" i="1" baseline="-25000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Need not be compared with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tuples in any other partition,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since: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tuple and an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zh-CN" dirty="0">
                <a:ea typeface="宋体" charset="-122"/>
              </a:rPr>
              <a:t>If that value is hashed to some value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the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tuple has to be in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and the 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tuple in </a:t>
            </a:r>
            <a:r>
              <a:rPr lang="en-US" altLang="zh-CN" i="1" dirty="0" err="1">
                <a:ea typeface="宋体" charset="-122"/>
              </a:rPr>
              <a:t>s</a:t>
            </a:r>
            <a:r>
              <a:rPr lang="en-US" altLang="zh-CN" i="1" baseline="-25000" dirty="0" err="1">
                <a:ea typeface="宋体" charset="-122"/>
              </a:rPr>
              <a:t>i</a:t>
            </a:r>
            <a:r>
              <a:rPr lang="en-US" altLang="zh-CN" i="1" dirty="0">
                <a:ea typeface="宋体" charset="-122"/>
              </a:rPr>
              <a:t>.</a:t>
            </a:r>
          </a:p>
          <a:p>
            <a:pPr lvl="2"/>
            <a:endParaRPr lang="en-US" altLang="zh-CN" i="1" dirty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 (Cont.)</a:t>
            </a:r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10" y="1157592"/>
            <a:ext cx="5050831" cy="492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Hash-Join Algorithm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93849"/>
            <a:ext cx="7407275" cy="465130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Partition the relation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using hashing function </a:t>
            </a:r>
            <a:r>
              <a:rPr lang="en-US" altLang="zh-CN" i="1" dirty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2.	Partition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similarly.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3.	For each </a:t>
            </a:r>
            <a:r>
              <a:rPr lang="en-US" altLang="zh-CN" i="1" dirty="0">
                <a:ea typeface="宋体" charset="-122"/>
              </a:rPr>
              <a:t>i:</a:t>
            </a:r>
            <a:endParaRPr lang="en-US" altLang="zh-CN" dirty="0">
              <a:ea typeface="宋体" charset="-122"/>
            </a:endParaRPr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(a)	Load </a:t>
            </a:r>
            <a:r>
              <a:rPr lang="en-US" altLang="zh-CN" i="1" dirty="0" err="1" smtClean="0">
                <a:ea typeface="宋体" charset="-122"/>
              </a:rPr>
              <a:t>s</a:t>
            </a:r>
            <a:r>
              <a:rPr lang="en-US" altLang="zh-CN" i="1" baseline="-25000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into memory and build an in-memory hash index on it using the join attribute.  This hash index uses a different hash function than the earlier one </a:t>
            </a:r>
            <a:r>
              <a:rPr lang="en-US" altLang="zh-CN" i="1" dirty="0">
                <a:ea typeface="宋体" charset="-122"/>
              </a:rPr>
              <a:t>h.</a:t>
            </a:r>
            <a:endParaRPr lang="en-US" altLang="zh-CN" dirty="0">
              <a:ea typeface="宋体" charset="-122"/>
            </a:endParaRPr>
          </a:p>
          <a:p>
            <a:pPr marL="736600" lvl="1" indent="-279400"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(b)	Read the tuples in </a:t>
            </a:r>
            <a:r>
              <a:rPr lang="en-US" altLang="zh-CN" i="1" dirty="0" err="1" smtClean="0">
                <a:ea typeface="宋体" charset="-122"/>
              </a:rPr>
              <a:t>r</a:t>
            </a:r>
            <a:r>
              <a:rPr lang="en-US" altLang="zh-CN" i="1" baseline="-25000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from the disk one by one.  For each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i="1" baseline="-25000" dirty="0" err="1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locate each matching tuple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i="1" baseline="-25000" dirty="0" err="1">
                <a:ea typeface="宋体" charset="-122"/>
              </a:rPr>
              <a:t>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in </a:t>
            </a:r>
            <a:r>
              <a:rPr lang="en-US" altLang="zh-CN" i="1" dirty="0" err="1" smtClean="0">
                <a:ea typeface="宋体" charset="-122"/>
              </a:rPr>
              <a:t>s</a:t>
            </a:r>
            <a:r>
              <a:rPr lang="en-US" altLang="zh-CN" i="1" baseline="-25000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using the in-memory hash index.  Output the concatenation of their attributes.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434975" y="1252538"/>
            <a:ext cx="553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The hash-join of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>
                <a:ea typeface="宋体" charset="-122"/>
              </a:rPr>
              <a:t> and </a:t>
            </a:r>
            <a:r>
              <a:rPr lang="en-US" altLang="zh-CN" sz="2000" i="1">
                <a:ea typeface="宋体" charset="-122"/>
              </a:rPr>
              <a:t>s </a:t>
            </a:r>
            <a:r>
              <a:rPr lang="en-US" altLang="zh-CN" sz="2000">
                <a:ea typeface="宋体" charset="-122"/>
              </a:rPr>
              <a:t>is computed as follows.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1109663" y="5324475"/>
            <a:ext cx="4656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Relation </a:t>
            </a:r>
            <a:r>
              <a:rPr lang="en-US" altLang="zh-CN" sz="2000" i="1">
                <a:ea typeface="宋体" charset="-122"/>
              </a:rPr>
              <a:t>s</a:t>
            </a:r>
            <a:r>
              <a:rPr lang="en-US" altLang="zh-CN" sz="2000">
                <a:ea typeface="宋体" charset="-122"/>
              </a:rPr>
              <a:t> is called the </a:t>
            </a:r>
            <a:r>
              <a:rPr lang="en-US" altLang="zh-CN" sz="2000" b="1">
                <a:solidFill>
                  <a:schemeClr val="tx2"/>
                </a:solidFill>
                <a:ea typeface="宋体" charset="-122"/>
              </a:rPr>
              <a:t>build input</a:t>
            </a:r>
            <a:r>
              <a:rPr lang="en-US" altLang="zh-CN" sz="2000">
                <a:ea typeface="宋体" charset="-122"/>
              </a:rPr>
              <a:t> and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         </a:t>
            </a:r>
            <a:r>
              <a:rPr lang="en-US" altLang="zh-CN" sz="2000" i="1">
                <a:ea typeface="宋体" charset="-122"/>
              </a:rPr>
              <a:t>r </a:t>
            </a:r>
            <a:r>
              <a:rPr lang="en-US" altLang="zh-CN" sz="2000">
                <a:ea typeface="宋体" charset="-122"/>
              </a:rPr>
              <a:t> is called the </a:t>
            </a:r>
            <a:r>
              <a:rPr lang="en-US" altLang="zh-CN" sz="2000" b="1">
                <a:solidFill>
                  <a:schemeClr val="tx2"/>
                </a:solidFill>
                <a:ea typeface="宋体" charset="-122"/>
              </a:rPr>
              <a:t>probe input.</a:t>
            </a:r>
            <a:endParaRPr lang="en-US" altLang="zh-CN" sz="200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Hash-Join algorithm (Cont.)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31875"/>
            <a:ext cx="723265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value </a:t>
            </a:r>
            <a:r>
              <a:rPr lang="en-US" altLang="zh-CN" i="1" dirty="0" err="1">
                <a:ea typeface="宋体" charset="-122"/>
              </a:rPr>
              <a:t>n</a:t>
            </a:r>
            <a:r>
              <a:rPr lang="en-US" altLang="zh-CN" sz="2400" i="1" baseline="-25000" dirty="0" err="1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 and the hash function </a:t>
            </a:r>
            <a:r>
              <a:rPr lang="en-US" altLang="zh-CN" i="1" dirty="0">
                <a:ea typeface="宋体" charset="-122"/>
              </a:rPr>
              <a:t>h</a:t>
            </a:r>
            <a:r>
              <a:rPr lang="en-US" altLang="zh-CN" dirty="0">
                <a:ea typeface="宋体" charset="-122"/>
              </a:rPr>
              <a:t> is chosen such that each </a:t>
            </a:r>
            <a:r>
              <a:rPr lang="en-US" altLang="zh-CN" i="1" dirty="0" err="1" smtClean="0">
                <a:ea typeface="宋体" charset="-122"/>
              </a:rPr>
              <a:t>s</a:t>
            </a:r>
            <a:r>
              <a:rPr lang="en-US" altLang="zh-CN" i="1" baseline="-25000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should fit in memory.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Typically n is chosen as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dirty="0" err="1">
                <a:ea typeface="ＭＳ Ｐゴシック" pitchFamily="34" charset="-128"/>
              </a:rPr>
              <a:t>b</a:t>
            </a:r>
            <a:r>
              <a:rPr lang="en-US" altLang="zh-CN" sz="2400" baseline="-25000" dirty="0" err="1">
                <a:ea typeface="ＭＳ Ｐゴシック" pitchFamily="34" charset="-128"/>
              </a:rPr>
              <a:t>s</a:t>
            </a:r>
            <a:r>
              <a:rPr lang="en-US" altLang="zh-CN" dirty="0">
                <a:ea typeface="ＭＳ Ｐゴシック" pitchFamily="34" charset="-128"/>
              </a:rPr>
              <a:t>/M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</a:t>
            </a:r>
            <a:r>
              <a:rPr lang="en-US" altLang="zh-CN" dirty="0">
                <a:ea typeface="ＭＳ Ｐゴシック" pitchFamily="34" charset="-128"/>
              </a:rPr>
              <a:t> * f  where f is a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b="1" dirty="0">
                <a:solidFill>
                  <a:srgbClr val="C00000"/>
                </a:solidFill>
                <a:ea typeface="ＭＳ Ｐゴシック" pitchFamily="34" charset="-128"/>
              </a:rPr>
              <a:t>fudge factor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, typically around 1.2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probe relation partitions </a:t>
            </a:r>
            <a:r>
              <a:rPr lang="en-US" altLang="zh-CN" i="1" dirty="0" err="1" smtClean="0">
                <a:ea typeface="宋体" charset="-122"/>
              </a:rPr>
              <a:t>r</a:t>
            </a:r>
            <a:r>
              <a:rPr lang="en-US" altLang="zh-CN" sz="2000" i="1" baseline="-25000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need not fit in memory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Recursive partitioning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required if number of partitions </a:t>
            </a:r>
            <a:r>
              <a:rPr lang="en-US" altLang="zh-CN" i="1" dirty="0">
                <a:ea typeface="宋体" charset="-122"/>
              </a:rPr>
              <a:t>max </a:t>
            </a:r>
            <a:r>
              <a:rPr lang="en-US" altLang="zh-CN" dirty="0">
                <a:ea typeface="宋体" charset="-122"/>
              </a:rPr>
              <a:t>is greater than number of pages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of memory.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instead of partitioning </a:t>
            </a:r>
            <a:r>
              <a:rPr lang="en-US" altLang="zh-CN" i="1" dirty="0">
                <a:ea typeface="宋体" charset="-122"/>
              </a:rPr>
              <a:t>max</a:t>
            </a:r>
            <a:r>
              <a:rPr lang="en-US" altLang="zh-CN" dirty="0">
                <a:ea typeface="宋体" charset="-122"/>
              </a:rPr>
              <a:t> ways, partition </a:t>
            </a:r>
            <a:r>
              <a:rPr lang="en-US" altLang="zh-CN" i="1" dirty="0">
                <a:ea typeface="宋体" charset="-122"/>
              </a:rPr>
              <a:t>s M – </a:t>
            </a:r>
            <a:r>
              <a:rPr lang="en-US" altLang="zh-CN" dirty="0">
                <a:ea typeface="宋体" charset="-122"/>
              </a:rPr>
              <a:t>1 ways;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Further partition the </a:t>
            </a:r>
            <a:r>
              <a:rPr lang="en-US" altLang="zh-CN" i="1" dirty="0">
                <a:ea typeface="宋体" charset="-122"/>
              </a:rPr>
              <a:t>M – </a:t>
            </a:r>
            <a:r>
              <a:rPr lang="en-US" altLang="zh-CN" dirty="0">
                <a:ea typeface="宋体" charset="-122"/>
              </a:rPr>
              <a:t>1 partitions using a different hash function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Use same partitioning method on </a:t>
            </a:r>
            <a:r>
              <a:rPr lang="en-US" altLang="zh-CN" i="1" dirty="0">
                <a:ea typeface="宋体" charset="-122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Rarely required:  e.g., recursive partitioning not needed for relations of 1GB or less with memory size of 2MB, with block size of 4KB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Handling of Overflows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935912" cy="5210175"/>
          </a:xfrm>
        </p:spPr>
        <p:txBody>
          <a:bodyPr/>
          <a:lstStyle/>
          <a:p>
            <a:r>
              <a:rPr lang="en-US" altLang="zh-CN" dirty="0" smtClean="0">
                <a:ea typeface="ＭＳ Ｐゴシック" pitchFamily="34" charset="-128"/>
              </a:rPr>
              <a:t>Partitioning is said to be </a:t>
            </a:r>
            <a:r>
              <a:rPr lang="en-US" altLang="zh-CN" b="1" dirty="0" smtClean="0">
                <a:solidFill>
                  <a:srgbClr val="C00000"/>
                </a:solidFill>
                <a:ea typeface="ＭＳ Ｐゴシック" pitchFamily="34" charset="-128"/>
              </a:rPr>
              <a:t>skewed</a:t>
            </a:r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if some partitions have significantly more tuples than some others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ea typeface="ＭＳ Ｐゴシック" pitchFamily="34" charset="-128"/>
              </a:rPr>
              <a:t>Hash-table overflow</a:t>
            </a:r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occurs in partition </a:t>
            </a:r>
            <a:r>
              <a:rPr lang="en-US" altLang="zh-CN" i="1" dirty="0" err="1" smtClean="0">
                <a:ea typeface="ＭＳ Ｐゴシック" pitchFamily="34" charset="-128"/>
              </a:rPr>
              <a:t>s</a:t>
            </a:r>
            <a:r>
              <a:rPr lang="en-US" altLang="zh-CN" sz="20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dirty="0" smtClean="0">
                <a:ea typeface="ＭＳ Ｐゴシック" pitchFamily="34" charset="-128"/>
              </a:rPr>
              <a:t> if </a:t>
            </a:r>
            <a:r>
              <a:rPr lang="en-US" altLang="zh-CN" i="1" dirty="0" err="1" smtClean="0">
                <a:ea typeface="ＭＳ Ｐゴシック" pitchFamily="34" charset="-128"/>
              </a:rPr>
              <a:t>s</a:t>
            </a:r>
            <a:r>
              <a:rPr lang="en-US" altLang="zh-CN" sz="20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dirty="0" smtClean="0">
                <a:ea typeface="ＭＳ Ｐゴシック" pitchFamily="34" charset="-128"/>
              </a:rPr>
              <a:t> does not fit in memory.  Reasons could be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Many tuples in s with same value for join attributes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Bad hash function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ea typeface="ＭＳ Ｐゴシック" pitchFamily="34" charset="-128"/>
              </a:rPr>
              <a:t>Overflow resolution</a:t>
            </a:r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can be done in build phase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Partition </a:t>
            </a:r>
            <a:r>
              <a:rPr lang="en-US" altLang="zh-CN" i="1" dirty="0" err="1" smtClean="0">
                <a:ea typeface="ＭＳ Ｐゴシック" pitchFamily="34" charset="-128"/>
              </a:rPr>
              <a:t>s</a:t>
            </a:r>
            <a:r>
              <a:rPr lang="en-US" altLang="zh-CN" sz="20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dirty="0" smtClean="0">
                <a:ea typeface="ＭＳ Ｐゴシック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Partition </a:t>
            </a:r>
            <a:r>
              <a:rPr lang="en-US" altLang="zh-CN" i="1" dirty="0" err="1" smtClean="0">
                <a:ea typeface="ＭＳ Ｐゴシック" pitchFamily="34" charset="-128"/>
              </a:rPr>
              <a:t>r</a:t>
            </a:r>
            <a:r>
              <a:rPr lang="en-US" altLang="zh-CN" sz="20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zh-CN" dirty="0" smtClean="0">
                <a:ea typeface="ＭＳ Ｐゴシック" pitchFamily="34" charset="-128"/>
              </a:rPr>
              <a:t> must be similarly partitioned.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ea typeface="ＭＳ Ｐゴシック" pitchFamily="34" charset="-128"/>
              </a:rPr>
              <a:t>Overflow avoidance</a:t>
            </a:r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E.g. partition build relation into many partitions, then combine them</a:t>
            </a:r>
          </a:p>
          <a:p>
            <a:r>
              <a:rPr lang="en-US" altLang="zh-CN" dirty="0" smtClean="0">
                <a:ea typeface="ＭＳ Ｐゴシック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</a:rPr>
              <a:t>Fallback option: use block nested loops </a:t>
            </a:r>
            <a:r>
              <a:rPr lang="en-US" altLang="zh-CN" dirty="0" smtClean="0">
                <a:ea typeface="ＭＳ Ｐゴシック" pitchFamily="34" charset="-128"/>
              </a:rPr>
              <a:t>join on overflowed  partitions</a:t>
            </a:r>
          </a:p>
        </p:txBody>
      </p:sp>
    </p:spTree>
    <p:extLst>
      <p:ext uri="{BB962C8B-B14F-4D97-AF65-F5344CB8AC3E}">
        <p14:creationId xmlns:p14="http://schemas.microsoft.com/office/powerpoint/2010/main" val="3163153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Cost of Hash-Join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981075"/>
            <a:ext cx="7699375" cy="482600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</a:rPr>
              <a:t>If recursive partitioning is not </a:t>
            </a:r>
            <a:r>
              <a:rPr lang="en-US" altLang="zh-CN" sz="1800" dirty="0" smtClean="0">
                <a:ea typeface="宋体" charset="-122"/>
              </a:rPr>
              <a:t>required, block transfer:  </a:t>
            </a:r>
            <a:r>
              <a:rPr lang="en-US" altLang="zh-CN" sz="1800" dirty="0">
                <a:ea typeface="宋体" charset="-122"/>
              </a:rPr>
              <a:t>3(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r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</a:rPr>
              <a:t>+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s</a:t>
            </a:r>
            <a:r>
              <a:rPr lang="en-US" altLang="zh-CN" sz="1800" i="1" dirty="0">
                <a:ea typeface="宋体" charset="-122"/>
              </a:rPr>
              <a:t>)</a:t>
            </a:r>
            <a:r>
              <a:rPr lang="en-US" altLang="zh-CN" sz="1800" dirty="0">
                <a:ea typeface="宋体" charset="-122"/>
              </a:rPr>
              <a:t> +4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endParaRPr lang="en-US" altLang="zh-CN" i="1" baseline="-25000" dirty="0">
              <a:ea typeface="宋体" charset="-122"/>
              <a:sym typeface="Symbol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zh-CN" i="1" dirty="0">
                <a:ea typeface="宋体" charset="-122"/>
                <a:sym typeface="Symbol" pitchFamily="18" charset="2"/>
              </a:rPr>
              <a:t>Partition: to read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baseline="-25000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blocks, to write 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)</a:t>
            </a:r>
            <a:r>
              <a:rPr lang="en-US" altLang="zh-CN" sz="1600" dirty="0">
                <a:ea typeface="宋体" charset="-122"/>
              </a:rPr>
              <a:t> +2</a:t>
            </a:r>
            <a:r>
              <a:rPr lang="en-US" altLang="zh-CN" sz="16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6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blocks</a:t>
            </a:r>
          </a:p>
          <a:p>
            <a:pPr lvl="1">
              <a:tabLst>
                <a:tab pos="3146425" algn="ctr"/>
              </a:tabLst>
            </a:pPr>
            <a:r>
              <a:rPr lang="en-US" altLang="zh-CN" i="1" dirty="0">
                <a:ea typeface="宋体" charset="-122"/>
                <a:sym typeface="Symbol" pitchFamily="18" charset="2"/>
              </a:rPr>
              <a:t>Join: to read 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r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+</a:t>
            </a:r>
            <a:r>
              <a:rPr lang="en-US" altLang="zh-CN" sz="1600" i="1" dirty="0">
                <a:ea typeface="宋体" charset="-122"/>
              </a:rPr>
              <a:t> </a:t>
            </a:r>
            <a:r>
              <a:rPr lang="en-US" altLang="zh-CN" sz="1600" i="1" dirty="0" err="1">
                <a:ea typeface="宋体" charset="-122"/>
              </a:rPr>
              <a:t>b</a:t>
            </a:r>
            <a:r>
              <a:rPr lang="en-US" altLang="zh-CN" sz="1600" i="1" baseline="-25000" dirty="0" err="1">
                <a:ea typeface="宋体" charset="-122"/>
              </a:rPr>
              <a:t>s</a:t>
            </a:r>
            <a:r>
              <a:rPr lang="en-US" altLang="zh-CN" sz="1600" i="1" dirty="0">
                <a:ea typeface="宋体" charset="-122"/>
              </a:rPr>
              <a:t>)</a:t>
            </a:r>
            <a:r>
              <a:rPr lang="en-US" altLang="zh-CN" sz="1600" dirty="0">
                <a:ea typeface="宋体" charset="-122"/>
              </a:rPr>
              <a:t> +2</a:t>
            </a:r>
            <a:r>
              <a:rPr lang="en-US" altLang="zh-CN" sz="1600" dirty="0">
                <a:ea typeface="宋体" charset="-122"/>
                <a:sym typeface="Symbol" pitchFamily="18" charset="2"/>
              </a:rPr>
              <a:t> </a:t>
            </a:r>
            <a:r>
              <a:rPr lang="en-US" altLang="zh-CN" sz="16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blocks</a:t>
            </a:r>
          </a:p>
          <a:p>
            <a:pPr lvl="1">
              <a:tabLst>
                <a:tab pos="3146425" algn="ctr"/>
              </a:tabLst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Plus 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zh-CN" sz="2000" dirty="0">
                <a:ea typeface="ＭＳ Ｐゴシック" pitchFamily="34" charset="-128"/>
                <a:sym typeface="Symbol" pitchFamily="18" charset="2"/>
              </a:rPr>
              <a:t>( 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r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 + </a:t>
            </a:r>
            <a:r>
              <a:rPr lang="en-US" altLang="zh-CN" i="1" dirty="0" err="1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i="1" baseline="-25000" dirty="0" err="1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zh-CN" i="1" dirty="0">
                <a:ea typeface="ＭＳ Ｐゴシック" pitchFamily="34" charset="-128"/>
                <a:sym typeface="Symbol" pitchFamily="18" charset="2"/>
              </a:rPr>
              <a:t>/ b</a:t>
            </a:r>
            <a:r>
              <a:rPr lang="en-US" altLang="zh-CN" i="1" baseline="-25000" dirty="0">
                <a:ea typeface="ＭＳ Ｐゴシック" pitchFamily="34" charset="-128"/>
                <a:sym typeface="Symbol" pitchFamily="18" charset="2"/>
              </a:rPr>
              <a:t>b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)  seeks</a:t>
            </a:r>
            <a:endParaRPr lang="en-US" altLang="zh-CN" sz="2000" i="1" dirty="0">
              <a:ea typeface="ＭＳ Ｐゴシック" pitchFamily="34" charset="-128"/>
              <a:sym typeface="Symbol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If 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the entire build input can be kept in main memory,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n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can be set to 0 and the algorithm does not partition the relations into temporary files.  Cost estimate goes down to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+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.</a:t>
            </a:r>
          </a:p>
          <a:p>
            <a:pPr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  <a:sym typeface="Symbol" pitchFamily="18" charset="2"/>
              </a:rPr>
              <a:t>If recursive partitioning required, number of passes required for partitioning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is 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M</a:t>
            </a:r>
            <a:r>
              <a:rPr lang="en-US" altLang="zh-CN" sz="1800" i="1" baseline="-25000" dirty="0"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) – 1.  This is because each final partition of 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 should fit in memory. Total cost estimate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(block transfer) is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: 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altLang="zh-CN" sz="1800" dirty="0">
                <a:ea typeface="宋体" charset="-122"/>
              </a:rPr>
              <a:t>		2</a:t>
            </a:r>
            <a:r>
              <a:rPr lang="en-US" altLang="zh-CN" sz="1800" i="1" dirty="0">
                <a:ea typeface="宋体" charset="-122"/>
              </a:rPr>
              <a:t>(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r</a:t>
            </a:r>
            <a:r>
              <a:rPr lang="en-US" altLang="zh-CN" sz="1800" i="1" dirty="0">
                <a:ea typeface="宋体" charset="-122"/>
              </a:rPr>
              <a:t> + </a:t>
            </a:r>
            <a:r>
              <a:rPr lang="en-US" altLang="zh-CN" sz="1800" i="1" dirty="0" err="1">
                <a:ea typeface="宋体" charset="-122"/>
              </a:rPr>
              <a:t>b</a:t>
            </a:r>
            <a:r>
              <a:rPr lang="en-US" altLang="zh-CN" sz="1800" i="1" baseline="-25000" dirty="0" err="1">
                <a:ea typeface="宋体" charset="-122"/>
              </a:rPr>
              <a:t>s</a:t>
            </a:r>
            <a:r>
              <a:rPr lang="en-US" altLang="zh-CN" sz="1800" i="1" dirty="0">
                <a:ea typeface="宋体" charset="-122"/>
              </a:rPr>
              <a:t>)</a:t>
            </a:r>
            <a:r>
              <a:rPr lang="en-US" altLang="zh-CN" sz="1800" i="1" baseline="-25000" dirty="0">
                <a:ea typeface="宋体" charset="-122"/>
              </a:rPr>
              <a:t> 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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log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M</a:t>
            </a:r>
            <a:r>
              <a:rPr lang="en-US" altLang="zh-CN" sz="1800" i="1" baseline="-25000" dirty="0">
                <a:ea typeface="宋体" charset="-122"/>
                <a:sym typeface="Symbol" pitchFamily="18" charset="2"/>
              </a:rPr>
              <a:t>–</a:t>
            </a:r>
            <a:r>
              <a:rPr lang="en-US" altLang="zh-CN" sz="1800" baseline="-25000" dirty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s</a:t>
            </a:r>
            <a:r>
              <a:rPr lang="en-US" altLang="zh-CN" sz="1800" dirty="0">
                <a:ea typeface="宋体" charset="-122"/>
                <a:sym typeface="Symbol" pitchFamily="18" charset="2"/>
              </a:rPr>
              <a:t>) – 1 +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r</a:t>
            </a:r>
            <a:r>
              <a:rPr lang="en-US" altLang="zh-CN" sz="1800" i="1" dirty="0">
                <a:ea typeface="宋体" charset="-122"/>
                <a:sym typeface="Symbol" pitchFamily="18" charset="2"/>
              </a:rPr>
              <a:t> + </a:t>
            </a:r>
            <a:r>
              <a:rPr lang="en-US" altLang="zh-CN" sz="1800" i="1" dirty="0" err="1">
                <a:ea typeface="宋体" charset="-122"/>
                <a:sym typeface="Symbol" pitchFamily="18" charset="2"/>
              </a:rPr>
              <a:t>b</a:t>
            </a:r>
            <a:r>
              <a:rPr lang="en-US" altLang="zh-CN" sz="1800" i="1" baseline="-25000" dirty="0" err="1">
                <a:ea typeface="宋体" charset="-122"/>
                <a:sym typeface="Symbol" pitchFamily="18" charset="2"/>
              </a:rPr>
              <a:t>s</a:t>
            </a:r>
            <a:endParaRPr lang="en-US" altLang="zh-CN" sz="1800" i="1" baseline="-25000" dirty="0">
              <a:ea typeface="宋体" charset="-122"/>
              <a:sym typeface="Symbol" pitchFamily="18" charset="2"/>
            </a:endParaRPr>
          </a:p>
        </p:txBody>
      </p:sp>
      <p:sp>
        <p:nvSpPr>
          <p:cNvPr id="345092" name="AutoShape 4"/>
          <p:cNvSpPr>
            <a:spLocks noChangeArrowheads="1"/>
          </p:cNvSpPr>
          <p:nvPr/>
        </p:nvSpPr>
        <p:spPr bwMode="auto">
          <a:xfrm>
            <a:off x="7503606" y="1658735"/>
            <a:ext cx="1336675" cy="492125"/>
          </a:xfrm>
          <a:prstGeom prst="wedgeRoundRectCallout">
            <a:avLst>
              <a:gd name="adj1" fmla="val -85057"/>
              <a:gd name="adj2" fmla="val -524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1400" dirty="0">
                <a:ea typeface="宋体" charset="-122"/>
              </a:rPr>
              <a:t>partially filled blocks</a:t>
            </a:r>
            <a:endParaRPr kumimoji="1" lang="zh-CN" altLang="en-US" sz="1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 of Cost of Hash-Join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4475"/>
            <a:ext cx="8115300" cy="4876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Assume that memory size is 20 blocks</a:t>
            </a:r>
          </a:p>
          <a:p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depositor</a:t>
            </a:r>
            <a:r>
              <a:rPr lang="en-US" altLang="zh-CN">
                <a:ea typeface="宋体" charset="-122"/>
              </a:rPr>
              <a:t>= 100 and </a:t>
            </a:r>
            <a:r>
              <a:rPr lang="en-US" altLang="zh-CN" i="1">
                <a:ea typeface="宋体" charset="-122"/>
              </a:rPr>
              <a:t>b</a:t>
            </a:r>
            <a:r>
              <a:rPr lang="en-US" altLang="zh-CN" sz="2400" i="1" baseline="-25000">
                <a:ea typeface="宋体" charset="-122"/>
              </a:rPr>
              <a:t>customer</a:t>
            </a:r>
            <a:r>
              <a:rPr lang="en-US" altLang="zh-CN" sz="2400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= 400.</a:t>
            </a:r>
          </a:p>
          <a:p>
            <a:r>
              <a:rPr lang="en-US" altLang="zh-CN" i="1">
                <a:ea typeface="宋体" charset="-122"/>
              </a:rPr>
              <a:t>depositor </a:t>
            </a:r>
            <a:r>
              <a:rPr lang="en-US" altLang="zh-CN">
                <a:ea typeface="宋体" charset="-122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zh-CN">
                <a:ea typeface="宋体" charset="-122"/>
              </a:rPr>
              <a:t>Similarly, partition </a:t>
            </a:r>
            <a:r>
              <a:rPr lang="en-US" altLang="zh-CN" i="1">
                <a:ea typeface="宋体" charset="-122"/>
              </a:rPr>
              <a:t>customer</a:t>
            </a:r>
            <a:r>
              <a:rPr lang="en-US" altLang="zh-CN">
                <a:ea typeface="宋体" charset="-122"/>
              </a:rPr>
              <a:t> into five partitions,each of size 80.  This is also done in one pass.</a:t>
            </a:r>
          </a:p>
          <a:p>
            <a:r>
              <a:rPr lang="en-US" altLang="zh-CN">
                <a:ea typeface="宋体" charset="-122"/>
              </a:rPr>
              <a:t>Therefore total cost:  3(100 + 400) = 1500 block transfers </a:t>
            </a:r>
          </a:p>
          <a:p>
            <a:pPr lvl="1"/>
            <a:r>
              <a:rPr lang="en-US" altLang="zh-CN">
                <a:ea typeface="宋体" charset="-122"/>
              </a:rPr>
              <a:t>ignores cost of writing partially filled blocks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2716213" y="1023938"/>
            <a:ext cx="2617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i="1">
                <a:ea typeface="宋体" charset="-122"/>
              </a:rPr>
              <a:t>customer     depositor</a:t>
            </a:r>
          </a:p>
        </p:txBody>
      </p:sp>
      <p:sp>
        <p:nvSpPr>
          <p:cNvPr id="346117" name="AutoShape 5"/>
          <p:cNvSpPr>
            <a:spLocks noChangeArrowheads="1"/>
          </p:cNvSpPr>
          <p:nvPr/>
        </p:nvSpPr>
        <p:spPr bwMode="auto">
          <a:xfrm rot="5400000">
            <a:off x="3956051" y="11366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Example of Cost of Hash-Join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611313"/>
            <a:ext cx="7764462" cy="4678362"/>
          </a:xfrm>
        </p:spPr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Assume that memory size is 20 blocks</a:t>
            </a:r>
          </a:p>
          <a:p>
            <a:r>
              <a:rPr lang="en-US" altLang="zh-CN" sz="2000" i="1" dirty="0" err="1" smtClean="0">
                <a:ea typeface="ＭＳ Ｐゴシック" pitchFamily="34" charset="-128"/>
              </a:rPr>
              <a:t>b</a:t>
            </a:r>
            <a:r>
              <a:rPr lang="en-US" altLang="zh-CN" sz="2400" i="1" baseline="-25000" dirty="0" err="1" smtClean="0">
                <a:ea typeface="ＭＳ Ｐゴシック" pitchFamily="34" charset="-128"/>
              </a:rPr>
              <a:t>instructor</a:t>
            </a:r>
            <a:r>
              <a:rPr lang="en-US" altLang="zh-CN" sz="2000" dirty="0" smtClean="0">
                <a:ea typeface="ＭＳ Ｐゴシック" pitchFamily="34" charset="-128"/>
              </a:rPr>
              <a:t>= 100 and </a:t>
            </a:r>
            <a:r>
              <a:rPr lang="en-US" altLang="zh-CN" sz="2000" i="1" dirty="0" err="1" smtClean="0">
                <a:ea typeface="ＭＳ Ｐゴシック" pitchFamily="34" charset="-128"/>
              </a:rPr>
              <a:t>b</a:t>
            </a:r>
            <a:r>
              <a:rPr lang="en-US" altLang="zh-CN" sz="2400" i="1" baseline="-25000" dirty="0" err="1" smtClean="0">
                <a:ea typeface="ＭＳ Ｐゴシック" pitchFamily="34" charset="-128"/>
              </a:rPr>
              <a:t>teaches</a:t>
            </a:r>
            <a:r>
              <a:rPr lang="en-US" altLang="zh-CN" sz="2400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= 400.</a:t>
            </a:r>
          </a:p>
          <a:p>
            <a:r>
              <a:rPr lang="en-US" altLang="zh-CN" sz="2000" i="1" dirty="0" smtClean="0">
                <a:ea typeface="ＭＳ Ｐゴシック" pitchFamily="34" charset="-128"/>
              </a:rPr>
              <a:t>instructor </a:t>
            </a:r>
            <a:r>
              <a:rPr lang="en-US" altLang="zh-CN" sz="2000" dirty="0" smtClean="0">
                <a:ea typeface="ＭＳ Ｐゴシック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Similarly, partition </a:t>
            </a:r>
            <a:r>
              <a:rPr lang="en-US" altLang="zh-CN" sz="2000" i="1" dirty="0" smtClean="0">
                <a:ea typeface="ＭＳ Ｐゴシック" pitchFamily="34" charset="-128"/>
              </a:rPr>
              <a:t>teaches</a:t>
            </a:r>
            <a:r>
              <a:rPr lang="en-US" altLang="zh-CN" sz="2000" dirty="0" smtClean="0">
                <a:ea typeface="ＭＳ Ｐゴシック" pitchFamily="34" charset="-128"/>
              </a:rPr>
              <a:t> into five </a:t>
            </a:r>
            <a:r>
              <a:rPr lang="en-US" altLang="zh-CN" sz="2000" dirty="0" err="1" smtClean="0">
                <a:ea typeface="ＭＳ Ｐゴシック" pitchFamily="34" charset="-128"/>
              </a:rPr>
              <a:t>partitions,each</a:t>
            </a:r>
            <a:r>
              <a:rPr lang="en-US" altLang="zh-CN" sz="2000" dirty="0" smtClean="0">
                <a:ea typeface="ＭＳ Ｐゴシック" pitchFamily="34" charset="-128"/>
              </a:rPr>
              <a:t> of size 80.  This is also done in one pass.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3(100 + 400) + </a:t>
            </a:r>
            <a:r>
              <a:rPr lang="en-US" altLang="zh-CN" sz="2000" dirty="0" smtClean="0">
                <a:solidFill>
                  <a:srgbClr val="00B0F0"/>
                </a:solidFill>
                <a:ea typeface="ＭＳ Ｐゴシック" pitchFamily="34" charset="-128"/>
              </a:rPr>
              <a:t>4*5</a:t>
            </a:r>
            <a:r>
              <a:rPr lang="en-US" altLang="zh-CN" sz="2000" dirty="0" smtClean="0">
                <a:ea typeface="ＭＳ Ｐゴシック" pitchFamily="34" charset="-128"/>
              </a:rPr>
              <a:t> = 15</a:t>
            </a:r>
            <a:r>
              <a:rPr lang="en-US" altLang="zh-CN" sz="2000" dirty="0" smtClean="0">
                <a:solidFill>
                  <a:srgbClr val="00B0F0"/>
                </a:solidFill>
                <a:ea typeface="ＭＳ Ｐゴシック" pitchFamily="34" charset="-128"/>
              </a:rPr>
              <a:t>20</a:t>
            </a:r>
            <a:r>
              <a:rPr lang="en-US" altLang="zh-CN" sz="2000" dirty="0" smtClean="0">
                <a:ea typeface="ＭＳ Ｐゴシック" pitchFamily="34" charset="-128"/>
              </a:rPr>
              <a:t> block transfers  +</a:t>
            </a:r>
            <a:br>
              <a:rPr lang="en-US" altLang="zh-CN" sz="2000" dirty="0" smtClean="0">
                <a:ea typeface="ＭＳ Ｐゴシック" pitchFamily="34" charset="-128"/>
              </a:rPr>
            </a:br>
            <a:r>
              <a:rPr lang="en-US" altLang="zh-CN" sz="2000" dirty="0" smtClean="0">
                <a:ea typeface="ＭＳ Ｐゴシック" pitchFamily="34" charset="-128"/>
              </a:rPr>
              <a:t>2(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100/3 + 400/3) = 336 seeks</a:t>
            </a:r>
            <a:endParaRPr lang="en-US" altLang="zh-CN" sz="2000" dirty="0" smtClean="0">
              <a:ea typeface="ＭＳ Ｐゴシック" pitchFamily="34" charset="-128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81088" y="1009650"/>
            <a:ext cx="246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i="1"/>
              <a:t>instructor     teaches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 rot="5400000">
            <a:off x="2349501" y="11366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</p:spTree>
    <p:extLst>
      <p:ext uri="{BB962C8B-B14F-4D97-AF65-F5344CB8AC3E}">
        <p14:creationId xmlns:p14="http://schemas.microsoft.com/office/powerpoint/2010/main" val="182531004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Hybrid Hash–Join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507" y="1058217"/>
            <a:ext cx="7827962" cy="5407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ea typeface="ＭＳ Ｐゴシック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 smtClean="0">
                <a:ea typeface="ＭＳ Ｐゴシック" pitchFamily="34" charset="-128"/>
              </a:rPr>
              <a:t>      Keep the first partition of the build relation in memory.</a:t>
            </a:r>
            <a:r>
              <a:rPr lang="en-US" altLang="zh-CN" sz="2000" dirty="0" smtClean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E.g. With memory size of 25 blocks, </a:t>
            </a:r>
            <a:r>
              <a:rPr lang="en-US" altLang="zh-CN" sz="2000" i="1" dirty="0" smtClean="0">
                <a:ea typeface="ＭＳ Ｐゴシック" pitchFamily="34" charset="-128"/>
              </a:rPr>
              <a:t>instructor </a:t>
            </a:r>
            <a:r>
              <a:rPr lang="en-US" altLang="zh-CN" sz="2000" dirty="0" smtClean="0">
                <a:ea typeface="ＭＳ Ｐゴシック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zh-CN" sz="2000" i="1" dirty="0" smtClean="0">
                <a:ea typeface="ＭＳ Ｐゴシック" pitchFamily="34" charset="-128"/>
              </a:rPr>
              <a:t>teaches </a:t>
            </a:r>
            <a:r>
              <a:rPr lang="en-US" altLang="zh-CN" sz="2000" dirty="0" smtClean="0">
                <a:ea typeface="ＭＳ Ｐゴシック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Cost of 3(80 + 320) + 20 +80 = 1300 block transfers for</a:t>
            </a:r>
            <a:br>
              <a:rPr lang="en-US" altLang="zh-CN" sz="2000" dirty="0" smtClean="0">
                <a:ea typeface="ＭＳ Ｐゴシック" pitchFamily="34" charset="-128"/>
              </a:rPr>
            </a:br>
            <a:r>
              <a:rPr lang="en-US" altLang="zh-CN" sz="2000" dirty="0" smtClean="0">
                <a:ea typeface="ＭＳ Ｐゴシック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Hybrid hash-join most useful if </a:t>
            </a:r>
            <a:r>
              <a:rPr lang="en-US" altLang="zh-CN" sz="2000" i="1" dirty="0" smtClean="0">
                <a:ea typeface="ＭＳ Ｐゴシック" pitchFamily="34" charset="-128"/>
              </a:rPr>
              <a:t>M</a:t>
            </a:r>
            <a:r>
              <a:rPr lang="en-US" altLang="zh-CN" sz="2000" dirty="0" smtClean="0">
                <a:ea typeface="ＭＳ Ｐゴシック" pitchFamily="34" charset="-128"/>
              </a:rPr>
              <a:t> &gt;&gt; 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77815"/>
              </p:ext>
            </p:extLst>
          </p:nvPr>
        </p:nvGraphicFramePr>
        <p:xfrm>
          <a:off x="5323054" y="5682365"/>
          <a:ext cx="5064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6" name="Equation" r:id="rId4" imgW="431613" imgH="342751" progId="Equation.3">
                  <p:embed/>
                </p:oleObj>
              </mc:Choice>
              <mc:Fallback>
                <p:oleObj name="Equation" r:id="rId4" imgW="431613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054" y="5682365"/>
                        <a:ext cx="5064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849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Complex Joins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75" y="977900"/>
            <a:ext cx="7464425" cy="5116513"/>
          </a:xfrm>
        </p:spPr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zh-CN">
                <a:ea typeface="宋体" charset="-122"/>
              </a:rPr>
              <a:t>Join with a conjunctive condition:</a:t>
            </a:r>
          </a:p>
          <a:p>
            <a:pPr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 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 2</a:t>
            </a:r>
            <a:r>
              <a:rPr lang="en-US" altLang="zh-CN" sz="1800" baseline="-25000">
                <a:ea typeface="宋体" charset="-122"/>
                <a:sym typeface="Symbol" pitchFamily="18" charset="2"/>
              </a:rPr>
              <a:t>...  </a:t>
            </a:r>
            <a:r>
              <a:rPr lang="en-US" altLang="zh-CN" sz="18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18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6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Symbol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Symbol" pitchFamily="18" charset="2"/>
              </a:rPr>
              <a:t>Compute the result of one of the simpler joins </a:t>
            </a:r>
            <a:r>
              <a:rPr lang="en-US" altLang="zh-CN" i="1">
                <a:ea typeface="宋体" charset="-122"/>
                <a:sym typeface="Symbol" pitchFamily="18" charset="2"/>
              </a:rPr>
              <a:t>r    </a:t>
            </a:r>
            <a:r>
              <a:rPr lang="en-US" altLang="zh-CN">
                <a:ea typeface="宋体" charset="-122"/>
                <a:sym typeface="Symbol" pitchFamily="18" charset="2"/>
              </a:rPr>
              <a:t>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i="1" baseline="-25000">
                <a:ea typeface="宋体" charset="-122"/>
                <a:sym typeface="Greek Symbols" pitchFamily="18" charset="2"/>
              </a:rPr>
              <a:t>i</a:t>
            </a:r>
            <a:r>
              <a:rPr lang="en-US" altLang="zh-CN" sz="14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sz="1400" baseline="-25000">
                <a:ea typeface="宋体" charset="-122"/>
                <a:sym typeface="Greek Symbols" pitchFamily="18" charset="2"/>
              </a:rPr>
              <a:t>	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	</a:t>
            </a:r>
            <a:r>
              <a:rPr lang="en-US" altLang="zh-CN" sz="28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. . . 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i 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–1</a:t>
            </a:r>
            <a:r>
              <a:rPr lang="en-US" altLang="zh-CN" sz="14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i 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+1</a:t>
            </a:r>
            <a:r>
              <a:rPr lang="en-US" altLang="zh-CN" sz="1400">
                <a:ea typeface="宋体" charset="-122"/>
                <a:sym typeface="Greek Symbols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 . . .  </a:t>
            </a:r>
            <a:r>
              <a:rPr lang="en-US" altLang="zh-CN" sz="2000">
                <a:ea typeface="宋体" charset="-122"/>
                <a:sym typeface="Symbol" pitchFamily="18" charset="2"/>
              </a:rPr>
              <a:t>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n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Join with a disjunctive condition</a:t>
            </a:r>
            <a:r>
              <a:rPr lang="en-US" altLang="zh-CN" i="1">
                <a:ea typeface="宋体" charset="-122"/>
                <a:sym typeface="Greek Symbols" pitchFamily="18" charset="2"/>
              </a:rPr>
              <a:t> 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		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 i="1">
                <a:ea typeface="宋体" charset="-122"/>
              </a:rPr>
              <a:t>r  </a:t>
            </a:r>
            <a:r>
              <a:rPr lang="en-US" altLang="zh-CN" i="1">
                <a:ea typeface="宋体" charset="-122"/>
              </a:rPr>
              <a:t>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1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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baseline="-25000">
                <a:ea typeface="宋体" charset="-122"/>
                <a:sym typeface="Greek Symbols" pitchFamily="18" charset="2"/>
              </a:rPr>
              <a:t>2 </a:t>
            </a:r>
            <a:r>
              <a:rPr lang="en-US" altLang="zh-CN" baseline="-25000">
                <a:ea typeface="宋体" charset="-122"/>
                <a:sym typeface="Symbol" pitchFamily="18" charset="2"/>
              </a:rPr>
              <a:t>... 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400" i="1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sz="2000" i="1">
                <a:ea typeface="宋体" charset="-122"/>
                <a:sym typeface="Greek Symbols" pitchFamily="18" charset="2"/>
              </a:rPr>
              <a:t>s </a:t>
            </a:r>
            <a:endParaRPr lang="en-US" altLang="zh-CN" sz="2000">
              <a:ea typeface="宋体" charset="-122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zh-CN">
                <a:ea typeface="宋体" charset="-122"/>
                <a:sym typeface="Greek Symbols" pitchFamily="18" charset="2"/>
              </a:rPr>
              <a:t>	Compute as the union of the records in individual joins </a:t>
            </a:r>
            <a:r>
              <a:rPr lang="en-US" altLang="zh-CN" i="1">
                <a:ea typeface="宋体" charset="-122"/>
              </a:rPr>
              <a:t>r      </a:t>
            </a:r>
            <a:r>
              <a:rPr lang="en-US" altLang="zh-CN" sz="24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 i</a:t>
            </a:r>
            <a:r>
              <a:rPr lang="en-US" altLang="zh-CN" sz="1400" i="1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s:</a:t>
            </a: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altLang="zh-CN" i="1">
                <a:ea typeface="宋体" charset="-122"/>
                <a:sym typeface="Greek Symbols" pitchFamily="18" charset="2"/>
              </a:rPr>
              <a:t>		</a:t>
            </a:r>
            <a:r>
              <a:rPr lang="en-US" altLang="zh-CN">
                <a:ea typeface="宋体" charset="-122"/>
                <a:sym typeface="Greek Symbols" pitchFamily="18" charset="2"/>
              </a:rPr>
              <a:t>(</a:t>
            </a:r>
            <a:r>
              <a:rPr lang="en-US" altLang="zh-CN" i="1">
                <a:ea typeface="宋体" charset="-122"/>
              </a:rPr>
              <a:t>r 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baseline="-25000">
                <a:ea typeface="宋体" charset="-122"/>
                <a:sym typeface="Greek Symbols" pitchFamily="18" charset="2"/>
              </a:rPr>
              <a:t>1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</a:t>
            </a:r>
            <a:r>
              <a:rPr lang="en-US" altLang="zh-CN">
                <a:ea typeface="宋体" charset="-122"/>
                <a:sym typeface="Greek Symbols" pitchFamily="18" charset="2"/>
              </a:rPr>
              <a:t>) </a:t>
            </a:r>
            <a:r>
              <a:rPr lang="en-US" altLang="zh-CN">
                <a:ea typeface="宋体" charset="-122"/>
                <a:sym typeface="Symbol" pitchFamily="18" charset="2"/>
              </a:rPr>
              <a:t> (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baseline="-25000">
                <a:ea typeface="宋体" charset="-122"/>
                <a:sym typeface="Greek Symbols" pitchFamily="18" charset="2"/>
              </a:rPr>
              <a:t>2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s) </a:t>
            </a:r>
            <a:r>
              <a:rPr lang="en-US" altLang="zh-CN">
                <a:ea typeface="宋体" charset="-122"/>
                <a:sym typeface="Symbol" pitchFamily="18" charset="2"/>
              </a:rPr>
              <a:t> . . .  (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1600" i="1" baseline="-25000">
                <a:ea typeface="宋体" charset="-122"/>
                <a:sym typeface="Greek Symbols" pitchFamily="18" charset="2"/>
              </a:rPr>
              <a:t>n</a:t>
            </a:r>
            <a:r>
              <a:rPr lang="en-US" altLang="zh-CN" sz="1400" baseline="-25000">
                <a:ea typeface="宋体" charset="-122"/>
                <a:sym typeface="Greek Symbols" pitchFamily="18" charset="2"/>
              </a:rPr>
              <a:t>  </a:t>
            </a:r>
            <a:r>
              <a:rPr lang="en-US" altLang="zh-CN" i="1">
                <a:ea typeface="宋体" charset="-122"/>
                <a:sym typeface="Greek Symbols" pitchFamily="18" charset="2"/>
              </a:rPr>
              <a:t>s) </a:t>
            </a:r>
            <a:endParaRPr lang="en-US" altLang="zh-CN">
              <a:ea typeface="宋体" charset="-122"/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  <a:tabLst>
                <a:tab pos="3030538" algn="ctr"/>
              </a:tabLst>
            </a:pPr>
            <a:endParaRPr lang="zh-CN" altLang="en-US" sz="1400" i="1" baseline="-25000">
              <a:ea typeface="宋体" charset="-122"/>
              <a:sym typeface="Greek Symbols" pitchFamily="18" charset="2"/>
            </a:endParaRPr>
          </a:p>
        </p:txBody>
      </p:sp>
      <p:sp>
        <p:nvSpPr>
          <p:cNvPr id="348164" name="AutoShape 4"/>
          <p:cNvSpPr>
            <a:spLocks noChangeArrowheads="1"/>
          </p:cNvSpPr>
          <p:nvPr/>
        </p:nvSpPr>
        <p:spPr bwMode="auto">
          <a:xfrm rot="5400000">
            <a:off x="3511550" y="14684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5" name="AutoShape 5"/>
          <p:cNvSpPr>
            <a:spLocks noChangeArrowheads="1"/>
          </p:cNvSpPr>
          <p:nvPr/>
        </p:nvSpPr>
        <p:spPr bwMode="auto">
          <a:xfrm rot="5400000">
            <a:off x="6664326" y="22383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6" name="AutoShape 6"/>
          <p:cNvSpPr>
            <a:spLocks noChangeArrowheads="1"/>
          </p:cNvSpPr>
          <p:nvPr/>
        </p:nvSpPr>
        <p:spPr bwMode="auto">
          <a:xfrm rot="5400000">
            <a:off x="5451476" y="52768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7" name="AutoShape 7"/>
          <p:cNvSpPr>
            <a:spLocks noChangeArrowheads="1"/>
          </p:cNvSpPr>
          <p:nvPr/>
        </p:nvSpPr>
        <p:spPr bwMode="auto">
          <a:xfrm rot="5400000">
            <a:off x="3498851" y="41338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8" name="AutoShape 8"/>
          <p:cNvSpPr>
            <a:spLocks noChangeArrowheads="1"/>
          </p:cNvSpPr>
          <p:nvPr/>
        </p:nvSpPr>
        <p:spPr bwMode="auto">
          <a:xfrm rot="5400000">
            <a:off x="2493962" y="526891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9" name="AutoShape 9"/>
          <p:cNvSpPr>
            <a:spLocks noChangeArrowheads="1"/>
          </p:cNvSpPr>
          <p:nvPr/>
        </p:nvSpPr>
        <p:spPr bwMode="auto">
          <a:xfrm rot="5400000">
            <a:off x="7551738" y="49244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70" name="AutoShape 10"/>
          <p:cNvSpPr>
            <a:spLocks noChangeArrowheads="1"/>
          </p:cNvSpPr>
          <p:nvPr/>
        </p:nvSpPr>
        <p:spPr bwMode="auto">
          <a:xfrm rot="5400000">
            <a:off x="3676650" y="52784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58763"/>
            <a:ext cx="8077200" cy="6096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Basic Steps </a:t>
            </a:r>
            <a:r>
              <a:rPr lang="en-US" altLang="zh-CN" dirty="0" smtClean="0">
                <a:ea typeface="宋体" charset="-122"/>
              </a:rPr>
              <a:t>- Query Optimization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29" y="1157165"/>
            <a:ext cx="8375650" cy="4795766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A SQL query may have many equivalent relational algebra expressions</a:t>
            </a:r>
          </a:p>
          <a:p>
            <a:pPr lvl="1"/>
            <a:r>
              <a:rPr lang="en-US" altLang="zh-CN" dirty="0" err="1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  SELECT </a:t>
            </a:r>
            <a:r>
              <a:rPr lang="en-US" altLang="zh-CN" i="1" dirty="0" smtClean="0">
                <a:ea typeface="宋体" charset="-122"/>
              </a:rPr>
              <a:t>salary</a:t>
            </a:r>
            <a:r>
              <a:rPr lang="en-US" altLang="zh-CN" dirty="0" smtClean="0">
                <a:ea typeface="宋体" charset="-122"/>
              </a:rPr>
              <a:t> FROM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WHERE </a:t>
            </a:r>
            <a:r>
              <a:rPr lang="en-US" altLang="zh-CN" i="1" dirty="0" smtClean="0">
                <a:ea typeface="宋体" charset="-122"/>
              </a:rPr>
              <a:t>salary</a:t>
            </a:r>
            <a:r>
              <a:rPr lang="en-US" altLang="zh-CN" dirty="0" smtClean="0">
                <a:ea typeface="宋体" charset="-122"/>
              </a:rPr>
              <a:t>&lt; 7500</a:t>
            </a:r>
          </a:p>
          <a:p>
            <a:pPr marL="857250" lvl="2" indent="0">
              <a:buNone/>
            </a:pP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        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75000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(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smtClean="0">
                <a:ea typeface="ＭＳ Ｐゴシック" pitchFamily="34" charset="-128"/>
                <a:sym typeface="Symbol" pitchFamily="18" charset="2"/>
              </a:rPr>
              <a:t>instructor)) 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is equivalent to </a:t>
            </a:r>
            <a:br>
              <a:rPr lang="en-US" altLang="zh-CN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         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(</a:t>
            </a:r>
            <a:r>
              <a:rPr lang="en-US" altLang="zh-CN" i="1" baseline="-25000" dirty="0" smtClean="0">
                <a:ea typeface="ＭＳ Ｐゴシック" pitchFamily="34" charset="-128"/>
                <a:sym typeface="Symbol" pitchFamily="18" charset="2"/>
              </a:rPr>
              <a:t>salary</a:t>
            </a:r>
            <a:r>
              <a:rPr lang="en-US" altLang="zh-CN" baseline="-25000" dirty="0" smtClean="0">
                <a:ea typeface="ＭＳ Ｐゴシック" pitchFamily="34" charset="-128"/>
                <a:sym typeface="Symbol" pitchFamily="18" charset="2"/>
              </a:rPr>
              <a:t>75000</a:t>
            </a:r>
            <a:r>
              <a:rPr lang="en-US" altLang="zh-CN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i="1" dirty="0" smtClean="0">
                <a:ea typeface="ＭＳ Ｐゴシック" pitchFamily="34" charset="-128"/>
                <a:sym typeface="Symbol" pitchFamily="18" charset="2"/>
              </a:rPr>
              <a:t>instructor))</a:t>
            </a:r>
          </a:p>
          <a:p>
            <a:r>
              <a:rPr lang="en-US" altLang="zh-CN" dirty="0" smtClean="0">
                <a:ea typeface="宋体" charset="-122"/>
                <a:sym typeface="Symbol" pitchFamily="18" charset="2"/>
              </a:rPr>
              <a:t>A </a:t>
            </a:r>
            <a:r>
              <a:rPr lang="en-US" altLang="zh-CN" dirty="0">
                <a:ea typeface="宋体" charset="-122"/>
                <a:sym typeface="Symbol" pitchFamily="18" charset="2"/>
              </a:rPr>
              <a:t>relational-algebra expression can be evaluated in many ways. </a:t>
            </a:r>
          </a:p>
          <a:p>
            <a:pPr lvl="1"/>
            <a:r>
              <a:rPr lang="en-US" altLang="zh-CN" dirty="0" smtClean="0">
                <a:ea typeface="宋体" charset="-122"/>
                <a:sym typeface="Symbol" pitchFamily="18" charset="2"/>
              </a:rPr>
              <a:t>can </a:t>
            </a:r>
            <a:r>
              <a:rPr lang="en-US" altLang="zh-CN" dirty="0">
                <a:ea typeface="宋体" charset="-122"/>
                <a:sym typeface="Symbol" pitchFamily="18" charset="2"/>
              </a:rPr>
              <a:t>use an index on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salary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to </a:t>
            </a:r>
            <a:r>
              <a:rPr lang="en-US" altLang="zh-CN" dirty="0">
                <a:ea typeface="宋体" charset="-122"/>
                <a:sym typeface="Symbol" pitchFamily="18" charset="2"/>
              </a:rPr>
              <a:t>find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instructors </a:t>
            </a:r>
            <a:r>
              <a:rPr lang="en-US" altLang="zh-CN" dirty="0">
                <a:ea typeface="宋体" charset="-122"/>
                <a:sym typeface="Symbol" pitchFamily="18" charset="2"/>
              </a:rPr>
              <a:t>with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salary </a:t>
            </a:r>
            <a:r>
              <a:rPr lang="en-US" altLang="zh-CN" dirty="0">
                <a:ea typeface="宋体" charset="-122"/>
                <a:sym typeface="Symbol" pitchFamily="18" charset="2"/>
              </a:rPr>
              <a:t>&lt;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75000; Or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dirty="0" smtClean="0">
                <a:ea typeface="宋体" charset="-122"/>
                <a:sym typeface="Symbol" pitchFamily="18" charset="2"/>
              </a:rPr>
              <a:t>can </a:t>
            </a:r>
            <a:r>
              <a:rPr lang="en-US" altLang="zh-CN" dirty="0">
                <a:ea typeface="宋体" charset="-122"/>
                <a:sym typeface="Symbol" pitchFamily="18" charset="2"/>
              </a:rPr>
              <a:t>perform complete relation scan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to find instructors with salary &lt; 75000</a:t>
            </a:r>
            <a:endParaRPr lang="en-US" altLang="zh-CN" dirty="0">
              <a:ea typeface="宋体" charset="-122"/>
              <a:sym typeface="Symbol" pitchFamily="18" charset="2"/>
            </a:endParaRPr>
          </a:p>
          <a:p>
            <a:r>
              <a:rPr lang="en-US" altLang="zh-CN" dirty="0">
                <a:ea typeface="宋体" charset="-122"/>
                <a:sym typeface="Symbol" pitchFamily="18" charset="2"/>
              </a:rPr>
              <a:t>Annotated expression specifying detailed evaluation strategy is called an </a:t>
            </a:r>
            <a:r>
              <a:rPr lang="en-US" altLang="zh-CN" b="1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evaluation-plan</a:t>
            </a:r>
            <a:r>
              <a:rPr lang="en-US" altLang="zh-CN" dirty="0">
                <a:ea typeface="宋体" charset="-122"/>
                <a:sym typeface="Symbol" pitchFamily="18" charset="2"/>
              </a:rPr>
              <a:t>.</a:t>
            </a:r>
          </a:p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Query Optimization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:</a:t>
            </a:r>
            <a:r>
              <a:rPr lang="en-US" altLang="zh-CN" dirty="0">
                <a:ea typeface="宋体" charset="-122"/>
                <a:sym typeface="Symbol" pitchFamily="18" charset="2"/>
              </a:rPr>
              <a:t> Amongst all equivalent plans, choose the one with cheapest cost. </a:t>
            </a: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How to do?</a:t>
            </a:r>
            <a:endParaRPr lang="en-US" altLang="zh-CN" dirty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849" y="1285605"/>
            <a:ext cx="6724650" cy="41148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Duplicate elimination </a:t>
            </a:r>
            <a:r>
              <a:rPr lang="en-US" altLang="zh-CN" dirty="0">
                <a:ea typeface="宋体" charset="-122"/>
              </a:rPr>
              <a:t>can be implemented via hashing or sorting.</a:t>
            </a:r>
          </a:p>
          <a:p>
            <a:pPr lvl="1"/>
            <a:r>
              <a:rPr lang="en-US" altLang="zh-CN" dirty="0">
                <a:ea typeface="宋体" charset="-122"/>
              </a:rPr>
              <a:t>On sorting duplicates will come adjacent to each other, and all but one set of duplicates can be deleted. 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i="1" dirty="0" smtClean="0">
                <a:ea typeface="宋体" charset="-122"/>
              </a:rPr>
              <a:t>Optimization</a:t>
            </a:r>
            <a:r>
              <a:rPr lang="en-US" altLang="zh-CN" i="1" dirty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duplicates can be deleted during run generation as well as at intermediate merge steps in external sort-merge.</a:t>
            </a:r>
          </a:p>
          <a:p>
            <a:pPr lvl="1"/>
            <a:r>
              <a:rPr lang="en-US" altLang="zh-CN" dirty="0">
                <a:ea typeface="宋体" charset="-122"/>
              </a:rPr>
              <a:t>Hashing is similar – duplicates will come into the same bucket.</a:t>
            </a:r>
          </a:p>
          <a:p>
            <a:r>
              <a:rPr lang="en-US" altLang="zh-CN" b="1" dirty="0">
                <a:ea typeface="宋体" charset="-122"/>
              </a:rPr>
              <a:t>Projection </a:t>
            </a:r>
            <a:r>
              <a:rPr lang="en-US" altLang="zh-CN" dirty="0">
                <a:ea typeface="宋体" charset="-122"/>
              </a:rPr>
              <a:t>is implemented by performing projection on each tuple followed by duplicate elimination. </a:t>
            </a: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Aggregation</a:t>
            </a:r>
            <a:r>
              <a:rPr lang="en-US" altLang="zh-CN" dirty="0">
                <a:ea typeface="宋体" charset="-122"/>
              </a:rPr>
              <a:t> can be implemented in a manner similar to duplicate elimination.</a:t>
            </a:r>
          </a:p>
          <a:p>
            <a:pPr lvl="1"/>
            <a:r>
              <a:rPr lang="en-US" altLang="zh-CN" dirty="0">
                <a:ea typeface="宋体" charset="-122"/>
              </a:rPr>
              <a:t>Sorting or hashing can be used to bring tuples in the same group together, and then the aggregate functions can be applied on each group.</a:t>
            </a:r>
            <a:r>
              <a:rPr lang="en-US" altLang="zh-CN" b="1" dirty="0">
                <a:ea typeface="宋体" charset="-122"/>
              </a:rPr>
              <a:t> </a:t>
            </a:r>
          </a:p>
          <a:p>
            <a:pPr lvl="1"/>
            <a:r>
              <a:rPr lang="en-US" altLang="zh-CN" i="1" dirty="0">
                <a:ea typeface="宋体" charset="-122"/>
              </a:rPr>
              <a:t>Optimization: </a:t>
            </a:r>
            <a:r>
              <a:rPr lang="en-US" altLang="zh-CN" dirty="0">
                <a:ea typeface="宋体" charset="-122"/>
              </a:rPr>
              <a:t>combine tuples in the same group during run generation and intermediate merges, by computing partial aggregate values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zh-CN" sz="1800" dirty="0">
                <a:ea typeface="ＭＳ Ｐゴシック" pitchFamily="34" charset="-128"/>
              </a:rPr>
              <a:t>When combining partial aggregate for count, add up the aggregates</a:t>
            </a:r>
          </a:p>
          <a:p>
            <a:pPr lvl="2"/>
            <a:r>
              <a:rPr lang="en-US" altLang="zh-CN" sz="1800" dirty="0">
                <a:ea typeface="ＭＳ Ｐゴシック" pitchFamily="34" charset="-128"/>
              </a:rPr>
              <a:t>For </a:t>
            </a:r>
            <a:r>
              <a:rPr lang="en-US" altLang="zh-CN" sz="1800" dirty="0" err="1">
                <a:ea typeface="ＭＳ Ｐゴシック" pitchFamily="34" charset="-128"/>
              </a:rPr>
              <a:t>avg</a:t>
            </a:r>
            <a:r>
              <a:rPr lang="en-US" altLang="zh-CN" sz="1800" dirty="0">
                <a:ea typeface="ＭＳ Ｐゴシック" pitchFamily="34" charset="-128"/>
              </a:rPr>
              <a:t>, keep sum and count, and divide sum by count at the end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484" y="1162963"/>
            <a:ext cx="6724650" cy="48000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ＭＳ Ｐゴシック" pitchFamily="34" charset="-128"/>
              </a:rPr>
              <a:t>Set operations </a:t>
            </a:r>
            <a:r>
              <a:rPr lang="en-US" altLang="zh-CN" dirty="0">
                <a:ea typeface="ＭＳ Ｐゴシック" pitchFamily="34" charset="-128"/>
              </a:rPr>
              <a:t>(</a:t>
            </a:r>
            <a:r>
              <a:rPr lang="en-US" altLang="zh-CN" dirty="0">
                <a:ea typeface="ＭＳ Ｐゴシック" pitchFamily="34" charset="-128"/>
                <a:sym typeface="Symbol" pitchFamily="18" charset="2"/>
              </a:rPr>
              <a:t>,  and ):  can either use variant of merge-join after sorting, or variant of hash-join.</a:t>
            </a:r>
            <a:endParaRPr lang="en-US" altLang="zh-CN" b="1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E.g</a:t>
            </a:r>
            <a:r>
              <a:rPr lang="en-US" altLang="zh-CN" dirty="0">
                <a:ea typeface="宋体" charset="-122"/>
              </a:rPr>
              <a:t>., Set operations using hashing: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1.	Partition both relations using the same hash function, thereby creating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charset="-122"/>
              </a:rPr>
              <a:t>2.	Process each partition </a:t>
            </a:r>
            <a:r>
              <a:rPr lang="en-US" altLang="zh-CN" i="1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as follows.  Using a different hashing function, build an in-memory hash index on </a:t>
            </a:r>
            <a:r>
              <a:rPr lang="en-US" altLang="zh-CN" i="1" dirty="0" err="1">
                <a:ea typeface="宋体" charset="-122"/>
              </a:rPr>
              <a:t>H</a:t>
            </a:r>
            <a:r>
              <a:rPr lang="en-US" altLang="zh-CN" i="1" baseline="-25000" dirty="0" err="1">
                <a:ea typeface="宋体" charset="-122"/>
              </a:rPr>
              <a:t>ri</a:t>
            </a:r>
            <a:r>
              <a:rPr lang="en-US" altLang="zh-CN" dirty="0">
                <a:ea typeface="宋体" charset="-122"/>
              </a:rPr>
              <a:t> after it is brought into memory.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– </a:t>
            </a:r>
            <a:r>
              <a:rPr lang="en-US" altLang="zh-CN" i="1" dirty="0">
                <a:ea typeface="宋体" charset="-122"/>
              </a:rPr>
              <a:t>r </a:t>
            </a:r>
            <a:r>
              <a:rPr lang="en-US" altLang="zh-CN" dirty="0">
                <a:ea typeface="宋体" charset="-122"/>
                <a:sym typeface="Symbol" pitchFamily="18" charset="2"/>
              </a:rPr>
              <a:t>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:  Add tuples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to the hash index if they are not already in it.  At end of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add the tuples in the hash index to the result.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>
                <a:ea typeface="宋体" charset="-122"/>
                <a:sym typeface="Symbol" pitchFamily="18" charset="2"/>
              </a:rPr>
              <a:t> 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</a:t>
            </a:r>
            <a:r>
              <a:rPr lang="en-US" altLang="zh-CN" dirty="0">
                <a:ea typeface="宋体" charset="-122"/>
                <a:sym typeface="Symbol" pitchFamily="18" charset="2"/>
              </a:rPr>
              <a:t>: output tuples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to the result if they are already there in the hash index.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r</a:t>
            </a:r>
            <a:r>
              <a:rPr lang="en-US" altLang="zh-CN" dirty="0">
                <a:ea typeface="宋体" charset="-122"/>
                <a:sym typeface="Symbol" pitchFamily="18" charset="2"/>
              </a:rPr>
              <a:t> – 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s:</a:t>
            </a:r>
            <a:r>
              <a:rPr lang="en-US" altLang="zh-CN" dirty="0">
                <a:ea typeface="宋体" charset="-122"/>
                <a:sym typeface="Symbol" pitchFamily="18" charset="2"/>
              </a:rPr>
              <a:t> for each tuple in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i="1" dirty="0">
                <a:ea typeface="宋体" charset="-122"/>
                <a:sym typeface="Symbol" pitchFamily="18" charset="2"/>
              </a:rPr>
              <a:t>, </a:t>
            </a:r>
            <a:r>
              <a:rPr lang="en-US" altLang="zh-CN" dirty="0">
                <a:ea typeface="宋体" charset="-122"/>
                <a:sym typeface="Symbol" pitchFamily="18" charset="2"/>
              </a:rPr>
              <a:t>if it is there in the hash index, delete it from the index.  At end of </a:t>
            </a:r>
            <a:r>
              <a:rPr lang="en-US" altLang="zh-CN" i="1" dirty="0" err="1">
                <a:ea typeface="宋体" charset="-122"/>
                <a:sym typeface="Symbol" pitchFamily="18" charset="2"/>
              </a:rPr>
              <a:t>H</a:t>
            </a:r>
            <a:r>
              <a:rPr lang="en-US" altLang="zh-CN" i="1" baseline="-25000" dirty="0" err="1">
                <a:ea typeface="宋体" charset="-122"/>
                <a:sym typeface="Symbol" pitchFamily="18" charset="2"/>
              </a:rPr>
              <a:t>si</a:t>
            </a:r>
            <a:r>
              <a:rPr lang="en-US" altLang="zh-CN" dirty="0">
                <a:ea typeface="宋体" charset="-122"/>
                <a:sym typeface="Symbol" pitchFamily="18" charset="2"/>
              </a:rPr>
              <a:t> add remaining tuples in the hash index to the result. 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58063"/>
              </p:ext>
            </p:extLst>
          </p:nvPr>
        </p:nvGraphicFramePr>
        <p:xfrm>
          <a:off x="3691478" y="2480249"/>
          <a:ext cx="25495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8" name="Equation" r:id="rId3" imgW="1790640" imgH="241200" progId="Equation.3">
                  <p:embed/>
                </p:oleObj>
              </mc:Choice>
              <mc:Fallback>
                <p:oleObj name="Equation" r:id="rId3" imgW="1790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478" y="2480249"/>
                        <a:ext cx="25495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Other Operations (Cont.)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187450"/>
            <a:ext cx="7913688" cy="5130800"/>
          </a:xfrm>
        </p:spPr>
        <p:txBody>
          <a:bodyPr/>
          <a:lstStyle/>
          <a:p>
            <a:r>
              <a:rPr lang="en-US" altLang="zh-CN" b="1">
                <a:ea typeface="宋体" charset="-122"/>
              </a:rPr>
              <a:t>Outer join </a:t>
            </a:r>
            <a:r>
              <a:rPr lang="en-US" altLang="zh-CN">
                <a:ea typeface="宋体" charset="-122"/>
              </a:rPr>
              <a:t>can be computed either as </a:t>
            </a:r>
          </a:p>
          <a:p>
            <a:pPr lvl="1"/>
            <a:r>
              <a:rPr lang="en-US" altLang="zh-CN">
                <a:ea typeface="宋体" charset="-122"/>
              </a:rPr>
              <a:t>A join followed by addition of null-padded non-participating tuples.</a:t>
            </a:r>
          </a:p>
          <a:p>
            <a:pPr lvl="1"/>
            <a:r>
              <a:rPr lang="en-US" altLang="zh-CN">
                <a:ea typeface="宋体" charset="-122"/>
              </a:rPr>
              <a:t>by modifying the join algorithms.</a:t>
            </a:r>
          </a:p>
          <a:p>
            <a:r>
              <a:rPr lang="en-US" altLang="zh-CN">
                <a:ea typeface="宋体" charset="-122"/>
              </a:rPr>
              <a:t>Modifying merge join to compute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In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r>
              <a:rPr lang="en-US" altLang="zh-CN">
                <a:ea typeface="宋体" charset="-122"/>
                <a:sym typeface="Symbol" pitchFamily="18" charset="2"/>
              </a:rPr>
              <a:t>, non participating tuples are those in </a:t>
            </a:r>
            <a:r>
              <a:rPr lang="en-US" altLang="zh-CN" i="1">
                <a:ea typeface="宋体" charset="-122"/>
                <a:sym typeface="Symbol" pitchFamily="18" charset="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– </a:t>
            </a:r>
            <a:r>
              <a:rPr lang="en-US" altLang="zh-CN" i="1" baseline="-25000">
                <a:ea typeface="宋体" charset="-122"/>
                <a:sym typeface="Greek Symbols" pitchFamily="18" charset="2"/>
              </a:rPr>
              <a:t>R</a:t>
            </a:r>
            <a:r>
              <a:rPr lang="en-US" altLang="zh-CN">
                <a:ea typeface="宋体" charset="-122"/>
                <a:sym typeface="Greek Symbols" pitchFamily="18" charset="2"/>
              </a:rPr>
              <a:t>(</a:t>
            </a:r>
            <a:r>
              <a:rPr lang="en-US" altLang="zh-CN" i="1">
                <a:ea typeface="宋体" charset="-122"/>
                <a:sym typeface="Greek Symbols" pitchFamily="18" charset="2"/>
              </a:rPr>
              <a:t>r     s</a:t>
            </a:r>
            <a:r>
              <a:rPr lang="en-US" altLang="zh-CN">
                <a:ea typeface="宋体" charset="-122"/>
                <a:sym typeface="Greek Symbols" pitchFamily="18" charset="2"/>
              </a:rPr>
              <a:t>)</a:t>
            </a:r>
          </a:p>
          <a:p>
            <a:pPr lvl="1"/>
            <a:r>
              <a:rPr lang="en-US" altLang="zh-CN">
                <a:ea typeface="宋体" charset="-122"/>
                <a:sym typeface="Greek Symbols" pitchFamily="18" charset="2"/>
              </a:rPr>
              <a:t>Modify merge-join to compute </a:t>
            </a:r>
            <a:r>
              <a:rPr lang="en-US" altLang="zh-CN" i="1">
                <a:ea typeface="宋体" charset="-122"/>
              </a:rPr>
              <a:t>r     </a:t>
            </a:r>
            <a:r>
              <a:rPr lang="en-US" altLang="zh-CN">
                <a:ea typeface="宋体" charset="-122"/>
                <a:sym typeface="Symbol" pitchFamily="18" charset="2"/>
              </a:rPr>
              <a:t>    </a:t>
            </a:r>
            <a:r>
              <a:rPr lang="en-US" altLang="zh-CN" i="1">
                <a:ea typeface="宋体" charset="-122"/>
                <a:sym typeface="Symbol" pitchFamily="18" charset="2"/>
              </a:rPr>
              <a:t>s:  </a:t>
            </a:r>
            <a:r>
              <a:rPr lang="en-US" altLang="zh-CN">
                <a:ea typeface="宋体" charset="-122"/>
                <a:sym typeface="Symbol" pitchFamily="18" charset="2"/>
              </a:rPr>
              <a:t>During merging, for every tuple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 i="1">
                <a:ea typeface="宋体" charset="-122"/>
                <a:sym typeface="Symbol" pitchFamily="18" charset="2"/>
              </a:rPr>
              <a:t> </a:t>
            </a:r>
            <a:r>
              <a:rPr lang="en-US" altLang="zh-CN">
                <a:ea typeface="宋体" charset="-122"/>
                <a:sym typeface="Symbol" pitchFamily="18" charset="2"/>
              </a:rPr>
              <a:t>from </a:t>
            </a:r>
            <a:r>
              <a:rPr lang="en-US" altLang="zh-CN" i="1">
                <a:ea typeface="宋体" charset="-122"/>
                <a:sym typeface="Symbol" pitchFamily="18" charset="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that do not match any tuple in </a:t>
            </a:r>
            <a:r>
              <a:rPr lang="en-US" altLang="zh-CN" i="1">
                <a:ea typeface="宋体" charset="-122"/>
                <a:sym typeface="Symbol" pitchFamily="18" charset="2"/>
              </a:rPr>
              <a:t>s, </a:t>
            </a:r>
            <a:r>
              <a:rPr lang="en-US" altLang="zh-CN">
                <a:ea typeface="宋体" charset="-122"/>
                <a:sym typeface="Symbol" pitchFamily="18" charset="2"/>
              </a:rPr>
              <a:t>output </a:t>
            </a:r>
            <a:r>
              <a:rPr lang="en-US" altLang="zh-CN" i="1">
                <a:ea typeface="宋体" charset="-122"/>
                <a:sym typeface="Symbol" pitchFamily="18" charset="2"/>
              </a:rPr>
              <a:t>t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padded with nulls.</a:t>
            </a: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Right outer-join and full outer-join can be computed similarly.</a:t>
            </a:r>
          </a:p>
          <a:p>
            <a:r>
              <a:rPr lang="en-US" altLang="zh-CN">
                <a:ea typeface="宋体" charset="-122"/>
                <a:sym typeface="Symbol" pitchFamily="18" charset="2"/>
              </a:rPr>
              <a:t>Modifying hash join to compute </a:t>
            </a:r>
            <a:r>
              <a:rPr lang="en-US" altLang="zh-CN" i="1">
                <a:ea typeface="宋体" charset="-122"/>
              </a:rPr>
              <a:t>r        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endParaRPr lang="en-US" altLang="zh-CN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If 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is probe relation, output non-matching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added with nulls</a:t>
            </a:r>
          </a:p>
          <a:p>
            <a:pPr lvl="1"/>
            <a:r>
              <a:rPr lang="en-US" altLang="zh-CN">
                <a:ea typeface="宋体" charset="-122"/>
                <a:sym typeface="Symbol" pitchFamily="18" charset="2"/>
              </a:rPr>
              <a:t>If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is build relation, when probing keep track of which </a:t>
            </a:r>
            <a:br>
              <a:rPr lang="en-US" altLang="zh-CN">
                <a:ea typeface="宋体" charset="-122"/>
                <a:sym typeface="Symbol" pitchFamily="18" charset="2"/>
              </a:rPr>
            </a:b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matched </a:t>
            </a:r>
            <a:r>
              <a:rPr lang="en-US" altLang="zh-CN" i="1">
                <a:ea typeface="宋体" charset="-122"/>
                <a:sym typeface="Symbol" pitchFamily="18" charset="2"/>
              </a:rPr>
              <a:t>s</a:t>
            </a:r>
            <a:r>
              <a:rPr lang="en-US" altLang="zh-CN">
                <a:ea typeface="宋体" charset="-122"/>
                <a:sym typeface="Symbol" pitchFamily="18" charset="2"/>
              </a:rPr>
              <a:t> tuples.  At end of</a:t>
            </a:r>
            <a:r>
              <a:rPr lang="en-US" altLang="zh-CN" i="1">
                <a:ea typeface="宋体" charset="-122"/>
                <a:sym typeface="Symbol" pitchFamily="18" charset="2"/>
              </a:rPr>
              <a:t> H</a:t>
            </a:r>
            <a:r>
              <a:rPr lang="en-US" altLang="zh-CN" i="1" baseline="-25000">
                <a:ea typeface="宋体" charset="-122"/>
                <a:sym typeface="Symbol" pitchFamily="18" charset="2"/>
              </a:rPr>
              <a:t>si</a:t>
            </a:r>
            <a:r>
              <a:rPr lang="en-US" altLang="zh-CN">
                <a:ea typeface="宋体" charset="-122"/>
                <a:sym typeface="Symbol" pitchFamily="18" charset="2"/>
              </a:rPr>
              <a:t>  output </a:t>
            </a:r>
            <a:r>
              <a:rPr lang="en-US" altLang="zh-CN" sz="2400">
                <a:ea typeface="宋体" charset="-122"/>
                <a:sym typeface="Symbol" pitchFamily="18" charset="2"/>
              </a:rPr>
              <a:t/>
            </a:r>
            <a:br>
              <a:rPr lang="en-US" altLang="zh-CN" sz="2400">
                <a:ea typeface="宋体" charset="-122"/>
                <a:sym typeface="Symbol" pitchFamily="18" charset="2"/>
              </a:rPr>
            </a:br>
            <a:r>
              <a:rPr lang="en-US" altLang="zh-CN">
                <a:ea typeface="宋体" charset="-122"/>
                <a:sym typeface="Symbol" pitchFamily="18" charset="2"/>
              </a:rPr>
              <a:t>non-matched </a:t>
            </a:r>
            <a:r>
              <a:rPr lang="en-US" altLang="zh-CN" i="1">
                <a:ea typeface="宋体" charset="-122"/>
                <a:sym typeface="Symbol" pitchFamily="18" charset="2"/>
              </a:rPr>
              <a:t>r</a:t>
            </a:r>
            <a:r>
              <a:rPr lang="en-US" altLang="zh-CN">
                <a:ea typeface="宋体" charset="-122"/>
                <a:sym typeface="Symbol" pitchFamily="18" charset="2"/>
              </a:rPr>
              <a:t> tuples padded with nulls </a:t>
            </a:r>
            <a:endParaRPr lang="zh-CN" altLang="en-US" i="1"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46" name="Equation" r:id="rId3" imgW="152280" imgH="291960" progId="Equation.3">
                  <p:embed/>
                </p:oleObj>
              </mc:Choice>
              <mc:Fallback>
                <p:oleObj name="Equation" r:id="rId3" imgW="1522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7" name="AutoShape 7"/>
          <p:cNvSpPr>
            <a:spLocks noChangeArrowheads="1"/>
          </p:cNvSpPr>
          <p:nvPr/>
        </p:nvSpPr>
        <p:spPr bwMode="auto">
          <a:xfrm rot="5400000">
            <a:off x="7213600" y="28622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3296" name="Group 16"/>
          <p:cNvGrpSpPr>
            <a:grpSpLocks/>
          </p:cNvGrpSpPr>
          <p:nvPr/>
        </p:nvGrpSpPr>
        <p:grpSpPr bwMode="auto">
          <a:xfrm>
            <a:off x="1989138" y="2849563"/>
            <a:ext cx="414337" cy="209550"/>
            <a:chOff x="1253" y="1795"/>
            <a:chExt cx="261" cy="132"/>
          </a:xfrm>
        </p:grpSpPr>
        <p:sp>
          <p:nvSpPr>
            <p:cNvPr id="353289" name="AutoShape 9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297" name="Group 17"/>
          <p:cNvGrpSpPr>
            <a:grpSpLocks/>
          </p:cNvGrpSpPr>
          <p:nvPr/>
        </p:nvGrpSpPr>
        <p:grpSpPr bwMode="auto">
          <a:xfrm>
            <a:off x="4811713" y="3205163"/>
            <a:ext cx="414337" cy="209550"/>
            <a:chOff x="1253" y="1795"/>
            <a:chExt cx="261" cy="132"/>
          </a:xfrm>
        </p:grpSpPr>
        <p:sp>
          <p:nvSpPr>
            <p:cNvPr id="353298" name="AutoShape 18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299" name="Line 19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0" name="Line 20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301" name="Group 21"/>
          <p:cNvGrpSpPr>
            <a:grpSpLocks/>
          </p:cNvGrpSpPr>
          <p:nvPr/>
        </p:nvGrpSpPr>
        <p:grpSpPr bwMode="auto">
          <a:xfrm>
            <a:off x="4986338" y="4510088"/>
            <a:ext cx="414337" cy="209550"/>
            <a:chOff x="1253" y="1795"/>
            <a:chExt cx="261" cy="132"/>
          </a:xfrm>
        </p:grpSpPr>
        <p:sp>
          <p:nvSpPr>
            <p:cNvPr id="353302" name="AutoShape 22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3" name="Line 23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4" name="Line 24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3305" name="Group 25"/>
          <p:cNvGrpSpPr>
            <a:grpSpLocks/>
          </p:cNvGrpSpPr>
          <p:nvPr/>
        </p:nvGrpSpPr>
        <p:grpSpPr bwMode="auto">
          <a:xfrm>
            <a:off x="5110163" y="2459038"/>
            <a:ext cx="414337" cy="209550"/>
            <a:chOff x="1253" y="1795"/>
            <a:chExt cx="261" cy="132"/>
          </a:xfrm>
        </p:grpSpPr>
        <p:sp>
          <p:nvSpPr>
            <p:cNvPr id="353306" name="AutoShape 26"/>
            <p:cNvSpPr>
              <a:spLocks noChangeArrowheads="1"/>
            </p:cNvSpPr>
            <p:nvPr/>
          </p:nvSpPr>
          <p:spPr bwMode="auto">
            <a:xfrm rot="16200000" flipV="1">
              <a:off x="1382" y="1795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3307" name="Line 27"/>
            <p:cNvSpPr>
              <a:spLocks noChangeShapeType="1"/>
            </p:cNvSpPr>
            <p:nvPr/>
          </p:nvSpPr>
          <p:spPr bwMode="auto">
            <a:xfrm flipH="1">
              <a:off x="1256" y="1797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3308" name="Line 28"/>
            <p:cNvSpPr>
              <a:spLocks noChangeShapeType="1"/>
            </p:cNvSpPr>
            <p:nvPr/>
          </p:nvSpPr>
          <p:spPr bwMode="auto">
            <a:xfrm flipH="1">
              <a:off x="1253" y="192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Evaluation of Expressions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So far: we have seen algorithms for individual operations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Materialization</a:t>
            </a:r>
            <a:r>
              <a:rPr lang="en-US" altLang="zh-CN" sz="2000" dirty="0" smtClean="0">
                <a:ea typeface="ＭＳ Ｐゴシック" pitchFamily="34" charset="-128"/>
              </a:rPr>
              <a:t>:  generate results of an expression whose inputs are relations or are already computed, 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materialize</a:t>
            </a:r>
            <a:r>
              <a:rPr lang="en-US" altLang="zh-CN" sz="2000" dirty="0" smtClean="0">
                <a:ea typeface="ＭＳ Ｐゴシック" pitchFamily="34" charset="-128"/>
              </a:rPr>
              <a:t> (store) it on disk.  Repeat.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Pipelining</a:t>
            </a:r>
            <a:r>
              <a:rPr lang="en-US" altLang="zh-CN" sz="2000" dirty="0" smtClean="0">
                <a:ea typeface="ＭＳ Ｐゴシック" pitchFamily="34" charset="-128"/>
              </a:rPr>
              <a:t>:  pass on tuples to parent operations even as an operation is being executed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We study above alternatives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907333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Materialization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75600" cy="2687637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Materialized evaluation</a:t>
            </a:r>
            <a:r>
              <a:rPr lang="en-US" altLang="zh-CN" sz="2000" b="1" dirty="0" smtClean="0">
                <a:ea typeface="ＭＳ Ｐゴシック" pitchFamily="34" charset="-128"/>
              </a:rPr>
              <a:t>:  </a:t>
            </a:r>
            <a:r>
              <a:rPr lang="en-US" altLang="zh-CN" sz="2000" dirty="0" smtClean="0">
                <a:ea typeface="ＭＳ Ｐゴシック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pPr lvl="1"/>
            <a:r>
              <a:rPr lang="en-US" altLang="zh-CN" sz="1800" dirty="0" smtClean="0">
                <a:ea typeface="ＭＳ Ｐゴシック" pitchFamily="34" charset="-128"/>
              </a:rPr>
              <a:t>E.g., in figure below, compute and store</a:t>
            </a:r>
            <a:br>
              <a:rPr lang="en-US" altLang="zh-CN" sz="1800" dirty="0" smtClean="0">
                <a:ea typeface="ＭＳ Ｐゴシック" pitchFamily="34" charset="-128"/>
              </a:rPr>
            </a:br>
            <a:r>
              <a:rPr lang="en-US" altLang="zh-CN" sz="1800" dirty="0" smtClean="0">
                <a:ea typeface="ＭＳ Ｐゴシック" pitchFamily="34" charset="-128"/>
              </a:rPr>
              <a:t/>
            </a:r>
            <a:br>
              <a:rPr lang="en-US" altLang="zh-CN" sz="1800" dirty="0" smtClean="0">
                <a:ea typeface="ＭＳ Ｐゴシック" pitchFamily="34" charset="-128"/>
              </a:rPr>
            </a:br>
            <a:r>
              <a:rPr lang="en-US" altLang="zh-CN" sz="1800" dirty="0" smtClean="0">
                <a:ea typeface="ＭＳ Ｐゴシック" pitchFamily="34" charset="-128"/>
              </a:rPr>
              <a:t/>
            </a:r>
            <a:br>
              <a:rPr lang="en-US" altLang="zh-CN" sz="1800" dirty="0" smtClean="0">
                <a:ea typeface="ＭＳ Ｐゴシック" pitchFamily="34" charset="-128"/>
              </a:rPr>
            </a:br>
            <a:r>
              <a:rPr lang="en-US" altLang="zh-CN" sz="1800" dirty="0" smtClean="0">
                <a:ea typeface="ＭＳ Ｐゴシック" pitchFamily="34" charset="-128"/>
              </a:rPr>
              <a:t>then compute the store its join with </a:t>
            </a:r>
            <a:r>
              <a:rPr lang="en-US" altLang="zh-CN" sz="1800" i="1" dirty="0" smtClean="0">
                <a:ea typeface="ＭＳ Ｐゴシック" pitchFamily="34" charset="-128"/>
              </a:rPr>
              <a:t>instructor, </a:t>
            </a:r>
            <a:r>
              <a:rPr lang="en-US" altLang="zh-CN" sz="1800" dirty="0" smtClean="0">
                <a:ea typeface="ＭＳ Ｐゴシック" pitchFamily="34" charset="-128"/>
              </a:rPr>
              <a:t>and finally compute the projection on </a:t>
            </a:r>
            <a:r>
              <a:rPr lang="en-US" altLang="zh-CN" sz="1800" i="1" dirty="0" smtClean="0">
                <a:ea typeface="ＭＳ Ｐゴシック" pitchFamily="34" charset="-128"/>
              </a:rPr>
              <a:t>name.</a:t>
            </a:r>
            <a:r>
              <a:rPr lang="en-US" altLang="zh-CN" i="1" dirty="0" smtClean="0">
                <a:ea typeface="ＭＳ Ｐゴシック" pitchFamily="34" charset="-128"/>
              </a:rPr>
              <a:t> </a:t>
            </a:r>
            <a:endParaRPr lang="en-US" altLang="zh-CN" b="1" i="1" dirty="0" smtClean="0">
              <a:ea typeface="ＭＳ Ｐゴシック" pitchFamily="34" charset="-128"/>
            </a:endParaRP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651237"/>
              </p:ext>
            </p:extLst>
          </p:nvPr>
        </p:nvGraphicFramePr>
        <p:xfrm>
          <a:off x="2369157" y="2476635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27"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157" y="2476635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3616257"/>
            <a:ext cx="3778722" cy="279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997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Pipelining</a:t>
            </a:r>
          </a:p>
        </p:txBody>
      </p:sp>
      <p:sp>
        <p:nvSpPr>
          <p:cNvPr id="337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77591" y="1067949"/>
            <a:ext cx="8096758" cy="523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Pipelined evaluation</a:t>
            </a:r>
            <a:r>
              <a:rPr lang="en-US" altLang="zh-CN" sz="2000" b="1" dirty="0" smtClean="0">
                <a:ea typeface="ＭＳ Ｐゴシック" pitchFamily="34" charset="-128"/>
              </a:rPr>
              <a:t>:</a:t>
            </a:r>
            <a:r>
              <a:rPr lang="en-US" altLang="zh-CN" sz="2000" dirty="0" smtClean="0">
                <a:ea typeface="ＭＳ Ｐゴシック" pitchFamily="34" charset="-128"/>
              </a:rPr>
              <a:t>  evaluate several operations simultaneously , passing the results of one operation on to the next.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ＭＳ Ｐゴシック" pitchFamily="34" charset="-128"/>
              </a:rPr>
              <a:t>E.g., in previous expression tree, don</a:t>
            </a:r>
            <a:r>
              <a:rPr lang="ja-JP" altLang="en-US" sz="1800" dirty="0" smtClean="0">
                <a:ea typeface="ＭＳ Ｐゴシック" pitchFamily="34" charset="-128"/>
              </a:rPr>
              <a:t>’</a:t>
            </a:r>
            <a:r>
              <a:rPr lang="en-US" altLang="ja-JP" sz="1800" dirty="0" smtClean="0">
                <a:ea typeface="ＭＳ Ｐゴシック" pitchFamily="34" charset="-128"/>
              </a:rPr>
              <a:t>t store result of</a:t>
            </a:r>
            <a:br>
              <a:rPr lang="en-US" altLang="ja-JP" sz="1800" dirty="0" smtClean="0">
                <a:ea typeface="ＭＳ Ｐゴシック" pitchFamily="34" charset="-128"/>
              </a:rPr>
            </a:br>
            <a:r>
              <a:rPr lang="en-US" altLang="ja-JP" sz="1800" dirty="0" smtClean="0">
                <a:ea typeface="ＭＳ Ｐゴシック" pitchFamily="34" charset="-128"/>
              </a:rPr>
              <a:t/>
            </a:r>
            <a:br>
              <a:rPr lang="en-US" altLang="ja-JP" sz="1800" dirty="0" smtClean="0">
                <a:ea typeface="ＭＳ Ｐゴシック" pitchFamily="34" charset="-128"/>
              </a:rPr>
            </a:br>
            <a:r>
              <a:rPr lang="en-US" altLang="ja-JP" sz="1800" dirty="0" smtClean="0">
                <a:ea typeface="ＭＳ Ｐゴシック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instead, pass tuples directly to the join..  Similarly, don</a:t>
            </a:r>
            <a:r>
              <a:rPr lang="ja-JP" altLang="en-US" dirty="0" smtClean="0">
                <a:ea typeface="ＭＳ Ｐゴシック" pitchFamily="34" charset="-128"/>
              </a:rPr>
              <a:t>’</a:t>
            </a:r>
            <a:r>
              <a:rPr lang="en-US" altLang="ja-JP" dirty="0" smtClean="0">
                <a:ea typeface="ＭＳ Ｐゴシック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ＭＳ Ｐゴシック" pitchFamily="34" charset="-128"/>
              </a:rPr>
              <a:t>Pipelines can be executed in two ways: 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demand driven</a:t>
            </a:r>
            <a:r>
              <a:rPr lang="en-US" altLang="zh-CN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and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producer driven</a:t>
            </a:r>
            <a:r>
              <a:rPr lang="en-US" altLang="zh-CN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21832"/>
              </p:ext>
            </p:extLst>
          </p:nvPr>
        </p:nvGraphicFramePr>
        <p:xfrm>
          <a:off x="2401922" y="2118670"/>
          <a:ext cx="3172028" cy="45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0" name="Equation" r:id="rId4" imgW="1676400" imgH="241300" progId="Equation.3">
                  <p:embed/>
                </p:oleObj>
              </mc:Choice>
              <mc:Fallback>
                <p:oleObj name="Equation" r:id="rId4" imgW="1676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922" y="2118670"/>
                        <a:ext cx="3172028" cy="453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04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Pipelining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165225"/>
            <a:ext cx="8224838" cy="5384800"/>
          </a:xfrm>
        </p:spPr>
        <p:txBody>
          <a:bodyPr/>
          <a:lstStyle/>
          <a:p>
            <a:r>
              <a:rPr lang="en-US" altLang="zh-CN" sz="2000" dirty="0" smtClean="0">
                <a:ea typeface="ＭＳ Ｐゴシック" pitchFamily="34" charset="-128"/>
              </a:rPr>
              <a:t>In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demand driven </a:t>
            </a:r>
            <a:r>
              <a:rPr lang="en-US" altLang="zh-CN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or 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lazy</a:t>
            </a:r>
            <a:r>
              <a:rPr lang="en-US" altLang="zh-CN" sz="2000" b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evaluation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In between calls, operation has to maintain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b="1" dirty="0" smtClean="0">
                <a:solidFill>
                  <a:srgbClr val="3366CC"/>
                </a:solidFill>
                <a:ea typeface="ＭＳ Ｐゴシック" pitchFamily="34" charset="-128"/>
              </a:rPr>
              <a:t>state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 so it knows what to return next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In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producer-driven</a:t>
            </a:r>
            <a:r>
              <a:rPr lang="en-US" altLang="zh-CN" sz="2000" dirty="0" smtClean="0">
                <a:ea typeface="ＭＳ Ｐゴシック" pitchFamily="34" charset="-128"/>
              </a:rPr>
              <a:t> or 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eager</a:t>
            </a:r>
            <a:r>
              <a:rPr lang="en-US" altLang="zh-CN" sz="2000" dirty="0" smtClean="0">
                <a:ea typeface="ＭＳ Ｐゴシック" pitchFamily="34" charset="-128"/>
              </a:rPr>
              <a:t> pipelining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zh-CN" dirty="0" smtClean="0">
                <a:ea typeface="ＭＳ Ｐゴシック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zh-CN" sz="2000" dirty="0" smtClean="0">
                <a:ea typeface="ＭＳ Ｐゴシック" pitchFamily="34" charset="-128"/>
              </a:rPr>
              <a:t>Alternative name: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pull</a:t>
            </a:r>
            <a:r>
              <a:rPr lang="en-US" altLang="zh-CN" sz="2000" dirty="0" smtClean="0">
                <a:ea typeface="ＭＳ Ｐゴシック" pitchFamily="34" charset="-128"/>
              </a:rPr>
              <a:t> and </a:t>
            </a:r>
            <a:r>
              <a:rPr lang="en-US" altLang="zh-CN" sz="2000" b="1" dirty="0" smtClean="0">
                <a:solidFill>
                  <a:srgbClr val="C00000"/>
                </a:solidFill>
                <a:ea typeface="ＭＳ Ｐゴシック" pitchFamily="34" charset="-128"/>
              </a:rPr>
              <a:t>push</a:t>
            </a:r>
            <a:r>
              <a:rPr lang="en-US" altLang="zh-CN" sz="200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models of pipelining</a:t>
            </a:r>
          </a:p>
          <a:p>
            <a:pPr>
              <a:buFont typeface="Monotype Sorts" pitchFamily="2" charset="2"/>
              <a:buNone/>
            </a:pPr>
            <a:endParaRPr lang="en-US" altLang="zh-CN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6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End of Lecture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Data Dictionary Storage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9338" y="1779588"/>
            <a:ext cx="7280275" cy="452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Information about relations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ea typeface="宋体" charset="-122"/>
              </a:rPr>
              <a:t>names of relations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ea typeface="宋体" charset="-122"/>
              </a:rPr>
              <a:t>names and types of attributes of each relation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ea typeface="宋体" charset="-122"/>
              </a:rPr>
              <a:t>names and definitions of views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ea typeface="宋体" charset="-122"/>
              </a:rPr>
              <a:t>integrity constraints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User and accounting information, including passwords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Statistical and descriptive data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ea typeface="宋体" charset="-122"/>
              </a:rPr>
              <a:t>number of tuples in each relation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Physical file organization information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ea typeface="宋体" charset="-122"/>
              </a:rPr>
              <a:t>How relation is stored (sequential/hash/…)</a:t>
            </a:r>
          </a:p>
          <a:p>
            <a:pPr lvl="1">
              <a:lnSpc>
                <a:spcPct val="90000"/>
              </a:lnSpc>
            </a:pPr>
            <a:r>
              <a:rPr lang="en-US" altLang="zh-CN" sz="1600">
                <a:ea typeface="宋体" charset="-122"/>
              </a:rPr>
              <a:t>Physical location of relation 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ea typeface="宋体" charset="-122"/>
              </a:rPr>
              <a:t>operating system file name or 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ea typeface="宋体" charset="-122"/>
              </a:rPr>
              <a:t>disk addresses of blocks containing records of the relation </a:t>
            </a:r>
          </a:p>
          <a:p>
            <a:pPr>
              <a:lnSpc>
                <a:spcPct val="90000"/>
              </a:lnSpc>
            </a:pPr>
            <a:r>
              <a:rPr lang="en-US" altLang="zh-CN" sz="1800">
                <a:ea typeface="宋体" charset="-122"/>
              </a:rPr>
              <a:t>Information about indices (Chapter 12) 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792163" y="1006475"/>
            <a:ext cx="7172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ea typeface="宋体" charset="-122"/>
              </a:rPr>
              <a:t>Data dictionary</a:t>
            </a:r>
            <a:r>
              <a:rPr lang="en-US" altLang="zh-CN" sz="2000">
                <a:ea typeface="宋体" charset="-122"/>
              </a:rPr>
              <a:t> (also called </a:t>
            </a:r>
            <a:r>
              <a:rPr lang="en-US" altLang="zh-CN" sz="2000">
                <a:solidFill>
                  <a:schemeClr val="tx2"/>
                </a:solidFill>
                <a:ea typeface="宋体" charset="-122"/>
              </a:rPr>
              <a:t>system catalog</a:t>
            </a:r>
            <a:r>
              <a:rPr lang="en-US" altLang="zh-CN" sz="2000">
                <a:ea typeface="宋体" charset="-122"/>
              </a:rPr>
              <a:t>) stores </a:t>
            </a:r>
            <a:r>
              <a:rPr lang="en-US" altLang="zh-CN" sz="2000">
                <a:solidFill>
                  <a:schemeClr val="tx2"/>
                </a:solidFill>
                <a:ea typeface="宋体" charset="-122"/>
              </a:rPr>
              <a:t>metadata</a:t>
            </a:r>
            <a:r>
              <a:rPr lang="en-US" altLang="zh-CN" sz="2000">
                <a:ea typeface="宋体" charset="-122"/>
              </a:rPr>
              <a:t>:  that is, data about data, such 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Measures of Query Cost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982663"/>
            <a:ext cx="7081837" cy="546479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Cost is generally measured as total elapsed time for answering query</a:t>
            </a:r>
          </a:p>
          <a:p>
            <a:pPr lvl="1"/>
            <a:r>
              <a:rPr lang="en-US" altLang="zh-CN" dirty="0">
                <a:ea typeface="宋体" charset="-122"/>
              </a:rPr>
              <a:t>Many factors contribute to time cost</a:t>
            </a:r>
          </a:p>
          <a:p>
            <a:pPr lvl="2"/>
            <a:r>
              <a:rPr lang="en-US" altLang="zh-CN" i="1" dirty="0">
                <a:ea typeface="宋体" charset="-122"/>
              </a:rPr>
              <a:t>disk accesses, CPU</a:t>
            </a:r>
            <a:r>
              <a:rPr lang="en-US" altLang="zh-CN" dirty="0">
                <a:ea typeface="宋体" charset="-122"/>
              </a:rPr>
              <a:t>, or even network </a:t>
            </a:r>
            <a:r>
              <a:rPr lang="en-US" altLang="zh-CN" i="1" dirty="0">
                <a:ea typeface="宋体" charset="-122"/>
              </a:rPr>
              <a:t>communication</a:t>
            </a:r>
          </a:p>
          <a:p>
            <a:r>
              <a:rPr lang="en-US" altLang="zh-CN" dirty="0">
                <a:ea typeface="宋体" charset="-122"/>
              </a:rPr>
              <a:t>Typically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disk access is the predominant cost</a:t>
            </a:r>
            <a:r>
              <a:rPr lang="en-US" altLang="zh-CN" dirty="0">
                <a:ea typeface="宋体" charset="-122"/>
              </a:rPr>
              <a:t>, and is also relatively easy to estimate.   Measured by taking into account</a:t>
            </a:r>
          </a:p>
          <a:p>
            <a:pPr lvl="1"/>
            <a:r>
              <a:rPr lang="en-US" altLang="zh-CN" dirty="0">
                <a:ea typeface="宋体" charset="-122"/>
              </a:rPr>
              <a:t>Number of seeks             * average-seek-cost</a:t>
            </a:r>
          </a:p>
          <a:p>
            <a:pPr lvl="1"/>
            <a:r>
              <a:rPr lang="en-US" altLang="zh-CN" dirty="0">
                <a:ea typeface="宋体" charset="-122"/>
              </a:rPr>
              <a:t>Number of blocks read     * average-block-read-cost</a:t>
            </a:r>
          </a:p>
          <a:p>
            <a:pPr lvl="1"/>
            <a:r>
              <a:rPr lang="en-US" altLang="zh-CN" dirty="0">
                <a:ea typeface="宋体" charset="-122"/>
              </a:rPr>
              <a:t>Number of blocks written * average-block-write-cost</a:t>
            </a:r>
          </a:p>
          <a:p>
            <a:pPr lvl="2"/>
            <a:r>
              <a:rPr lang="en-US" altLang="zh-CN" dirty="0">
                <a:ea typeface="宋体" charset="-122"/>
              </a:rPr>
              <a:t>Cost to write a block is greater than cost to read a block </a:t>
            </a:r>
          </a:p>
          <a:p>
            <a:pPr lvl="3"/>
            <a:r>
              <a:rPr lang="en-US" altLang="zh-CN" dirty="0">
                <a:ea typeface="宋体" charset="-122"/>
              </a:rPr>
              <a:t>data is read back after being written to ensure that the write was </a:t>
            </a:r>
            <a:r>
              <a:rPr lang="en-US" altLang="zh-CN" dirty="0" smtClean="0">
                <a:ea typeface="宋体" charset="-122"/>
              </a:rPr>
              <a:t>successful</a:t>
            </a:r>
          </a:p>
          <a:p>
            <a:r>
              <a:rPr lang="en-US" altLang="zh-CN" dirty="0">
                <a:ea typeface="ＭＳ Ｐゴシック" pitchFamily="34" charset="-128"/>
              </a:rPr>
              <a:t>We ignore CPU costs for simplicity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Real systems do take CPU cost into account</a:t>
            </a:r>
          </a:p>
          <a:p>
            <a:pPr lvl="3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Data Dictionary Storage (Cont.)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2392363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Catalog structure:  can use either</a:t>
            </a:r>
          </a:p>
          <a:p>
            <a:pPr lvl="1"/>
            <a:r>
              <a:rPr lang="en-US" altLang="zh-CN">
                <a:ea typeface="宋体" charset="-122"/>
              </a:rPr>
              <a:t>specialized data structures designed for efficient access </a:t>
            </a:r>
          </a:p>
          <a:p>
            <a:pPr lvl="1"/>
            <a:r>
              <a:rPr lang="en-US" altLang="zh-CN">
                <a:ea typeface="宋体" charset="-122"/>
              </a:rPr>
              <a:t>a set of relations, with existing system features used to ensure efficient access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charset="-122"/>
              </a:rPr>
              <a:t>The latter alternative is usually preferred</a:t>
            </a:r>
          </a:p>
          <a:p>
            <a:r>
              <a:rPr lang="en-US" altLang="zh-CN">
                <a:ea typeface="宋体" charset="-122"/>
              </a:rPr>
              <a:t>A possible catalog representation: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ea typeface="宋体" charset="-122"/>
              </a:rPr>
              <a:t>	</a:t>
            </a:r>
            <a:endParaRPr lang="en-US" altLang="zh-CN">
              <a:ea typeface="宋体" charset="-122"/>
            </a:endParaRP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831850" y="3363913"/>
            <a:ext cx="7332663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7955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7955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7955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7955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7955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55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55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55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55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i="1">
                <a:latin typeface="Helvetica" pitchFamily="34" charset="0"/>
                <a:ea typeface="宋体" charset="-122"/>
              </a:rPr>
              <a:t>Relation-metadata = (</a:t>
            </a:r>
            <a:r>
              <a:rPr lang="en-US" altLang="zh-CN" sz="1800" i="1" u="sng">
                <a:latin typeface="Helvetica" pitchFamily="34" charset="0"/>
                <a:ea typeface="宋体" charset="-122"/>
              </a:rPr>
              <a:t>relation-name</a:t>
            </a:r>
            <a:r>
              <a:rPr lang="en-US" altLang="zh-CN" sz="1800" i="1">
                <a:latin typeface="Helvetica" pitchFamily="34" charset="0"/>
                <a:ea typeface="宋体" charset="-122"/>
              </a:rPr>
              <a:t>, number-of-attributes, </a:t>
            </a:r>
            <a:br>
              <a:rPr lang="en-US" altLang="zh-CN" sz="1800" i="1">
                <a:latin typeface="Helvetica" pitchFamily="34" charset="0"/>
                <a:ea typeface="宋体" charset="-122"/>
              </a:rPr>
            </a:br>
            <a:r>
              <a:rPr lang="en-US" altLang="zh-CN" sz="1800" i="1">
                <a:latin typeface="Helvetica" pitchFamily="34" charset="0"/>
                <a:ea typeface="宋体" charset="-122"/>
              </a:rPr>
              <a:t>                                   storage-organization, location)</a:t>
            </a:r>
            <a:br>
              <a:rPr lang="en-US" altLang="zh-CN" sz="1800" i="1">
                <a:latin typeface="Helvetica" pitchFamily="34" charset="0"/>
                <a:ea typeface="宋体" charset="-122"/>
              </a:rPr>
            </a:br>
            <a:r>
              <a:rPr lang="en-US" altLang="zh-CN" sz="1800" i="1">
                <a:latin typeface="Helvetica" pitchFamily="34" charset="0"/>
                <a:ea typeface="宋体" charset="-122"/>
              </a:rPr>
              <a:t>Attribute-metadata = (</a:t>
            </a:r>
            <a:r>
              <a:rPr lang="en-US" altLang="zh-CN" sz="1800" i="1" u="sng">
                <a:latin typeface="Helvetica" pitchFamily="34" charset="0"/>
                <a:ea typeface="宋体" charset="-122"/>
              </a:rPr>
              <a:t>attribute-name, relation-name</a:t>
            </a:r>
            <a:r>
              <a:rPr lang="en-US" altLang="zh-CN" sz="1800" i="1">
                <a:latin typeface="Helvetica" pitchFamily="34" charset="0"/>
                <a:ea typeface="宋体" charset="-122"/>
              </a:rPr>
              <a:t>, domain-type, </a:t>
            </a:r>
            <a:br>
              <a:rPr lang="en-US" altLang="zh-CN" sz="1800" i="1">
                <a:latin typeface="Helvetica" pitchFamily="34" charset="0"/>
                <a:ea typeface="宋体" charset="-122"/>
              </a:rPr>
            </a:br>
            <a:r>
              <a:rPr lang="en-US" altLang="zh-CN" sz="1800" i="1">
                <a:latin typeface="Helvetica" pitchFamily="34" charset="0"/>
                <a:ea typeface="宋体" charset="-122"/>
              </a:rPr>
              <a:t>	position, length)</a:t>
            </a:r>
          </a:p>
          <a:p>
            <a:r>
              <a:rPr lang="en-US" altLang="zh-CN" sz="1800" i="1">
                <a:latin typeface="Helvetica" pitchFamily="34" charset="0"/>
                <a:ea typeface="宋体" charset="-122"/>
              </a:rPr>
              <a:t>User-metadata = (</a:t>
            </a:r>
            <a:r>
              <a:rPr lang="en-US" altLang="zh-CN" sz="1800" i="1" u="sng">
                <a:latin typeface="Helvetica" pitchFamily="34" charset="0"/>
                <a:ea typeface="宋体" charset="-122"/>
              </a:rPr>
              <a:t>user-name</a:t>
            </a:r>
            <a:r>
              <a:rPr lang="en-US" altLang="zh-CN" sz="1800" i="1">
                <a:latin typeface="Helvetica" pitchFamily="34" charset="0"/>
                <a:ea typeface="宋体" charset="-122"/>
              </a:rPr>
              <a:t>, encrypted-password, group)</a:t>
            </a:r>
          </a:p>
          <a:p>
            <a:r>
              <a:rPr lang="en-US" altLang="zh-CN" sz="1800" i="1">
                <a:latin typeface="Helvetica" pitchFamily="34" charset="0"/>
                <a:ea typeface="宋体" charset="-122"/>
              </a:rPr>
              <a:t>Index-metadata = (</a:t>
            </a:r>
            <a:r>
              <a:rPr lang="en-US" altLang="zh-CN" sz="1800" i="1" u="sng">
                <a:latin typeface="Helvetica" pitchFamily="34" charset="0"/>
                <a:ea typeface="宋体" charset="-122"/>
              </a:rPr>
              <a:t>index-name, relation-name</a:t>
            </a:r>
            <a:r>
              <a:rPr lang="en-US" altLang="zh-CN" sz="1800" i="1">
                <a:latin typeface="Helvetica" pitchFamily="34" charset="0"/>
                <a:ea typeface="宋体" charset="-122"/>
              </a:rPr>
              <a:t>, index-type, </a:t>
            </a:r>
            <a:br>
              <a:rPr lang="en-US" altLang="zh-CN" sz="1800" i="1">
                <a:latin typeface="Helvetica" pitchFamily="34" charset="0"/>
                <a:ea typeface="宋体" charset="-122"/>
              </a:rPr>
            </a:br>
            <a:r>
              <a:rPr lang="en-US" altLang="zh-CN" sz="1800" i="1">
                <a:latin typeface="Helvetica" pitchFamily="34" charset="0"/>
                <a:ea typeface="宋体" charset="-122"/>
              </a:rPr>
              <a:t>	index-attributes)</a:t>
            </a:r>
          </a:p>
          <a:p>
            <a:r>
              <a:rPr lang="en-US" altLang="zh-CN" sz="1800" i="1">
                <a:latin typeface="Helvetica" pitchFamily="34" charset="0"/>
                <a:ea typeface="宋体" charset="-122"/>
              </a:rPr>
              <a:t>View-metadata = (</a:t>
            </a:r>
            <a:r>
              <a:rPr lang="en-US" altLang="zh-CN" sz="1800" i="1" u="sng">
                <a:latin typeface="Helvetica" pitchFamily="34" charset="0"/>
                <a:ea typeface="宋体" charset="-122"/>
              </a:rPr>
              <a:t>view-name</a:t>
            </a:r>
            <a:r>
              <a:rPr lang="en-US" altLang="zh-CN" sz="1800" i="1">
                <a:latin typeface="Helvetica" pitchFamily="34" charset="0"/>
                <a:ea typeface="宋体" charset="-122"/>
              </a:rPr>
              <a:t>, definition) </a:t>
            </a:r>
            <a:endParaRPr lang="en-US" altLang="zh-CN" sz="1800">
              <a:latin typeface="Helvetica" pitchFamily="34" charset="0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Measures of Query Cost (Cont.)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 simplicity we just use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number of block transfers</a:t>
            </a:r>
            <a:r>
              <a:rPr lang="en-US" altLang="zh-CN" i="1" dirty="0">
                <a:ea typeface="宋体" charset="-122"/>
              </a:rPr>
              <a:t> from disk </a:t>
            </a:r>
            <a:r>
              <a:rPr lang="en-US" altLang="zh-CN" dirty="0">
                <a:ea typeface="宋体" charset="-122"/>
              </a:rPr>
              <a:t> as the cost measure, don’t pay attention to how to access the block.</a:t>
            </a:r>
          </a:p>
          <a:p>
            <a:pPr lvl="1"/>
            <a:r>
              <a:rPr lang="en-US" altLang="zh-CN" i="1" dirty="0" err="1" smtClean="0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dirty="0" smtClean="0">
                <a:ea typeface="ＭＳ Ｐゴシック" pitchFamily="34" charset="-128"/>
              </a:rPr>
              <a:t> – time to transfer one block</a:t>
            </a:r>
          </a:p>
          <a:p>
            <a:pPr lvl="1"/>
            <a:r>
              <a:rPr lang="en-US" altLang="zh-CN" i="1" dirty="0" err="1" smtClean="0">
                <a:solidFill>
                  <a:srgbClr val="3366CC"/>
                </a:solidFill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solidFill>
                  <a:srgbClr val="3366CC"/>
                </a:solidFill>
                <a:ea typeface="ＭＳ Ｐゴシック" pitchFamily="34" charset="-128"/>
              </a:rPr>
              <a:t>S</a:t>
            </a:r>
            <a:r>
              <a:rPr lang="en-US" altLang="zh-CN" dirty="0" smtClean="0">
                <a:ea typeface="ＭＳ Ｐゴシック" pitchFamily="34" charset="-128"/>
              </a:rPr>
              <a:t> – time for one seek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Cost for B block transfers plus S seeks</a:t>
            </a:r>
            <a:br>
              <a:rPr lang="en-US" altLang="zh-CN" dirty="0" smtClean="0">
                <a:ea typeface="ＭＳ Ｐゴシック" pitchFamily="34" charset="-128"/>
              </a:rPr>
            </a:br>
            <a:r>
              <a:rPr lang="en-US" altLang="zh-CN" dirty="0" smtClean="0">
                <a:ea typeface="ＭＳ Ｐゴシック" pitchFamily="34" charset="-128"/>
              </a:rPr>
              <a:t>        </a:t>
            </a:r>
            <a:r>
              <a:rPr lang="en-US" altLang="zh-CN" i="1" dirty="0" smtClean="0">
                <a:ea typeface="ＭＳ Ｐゴシック" pitchFamily="34" charset="-128"/>
              </a:rPr>
              <a:t>B *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T</a:t>
            </a:r>
            <a:r>
              <a:rPr lang="en-US" altLang="zh-CN" i="1" dirty="0" smtClean="0">
                <a:ea typeface="ＭＳ Ｐゴシック" pitchFamily="34" charset="-128"/>
              </a:rPr>
              <a:t> + S * </a:t>
            </a:r>
            <a:r>
              <a:rPr lang="en-US" altLang="zh-CN" i="1" dirty="0" err="1" smtClean="0">
                <a:ea typeface="ＭＳ Ｐゴシック" pitchFamily="34" charset="-128"/>
              </a:rPr>
              <a:t>t</a:t>
            </a:r>
            <a:r>
              <a:rPr lang="en-US" altLang="zh-CN" i="1" baseline="-25000" dirty="0" err="1" smtClean="0">
                <a:ea typeface="ＭＳ Ｐゴシック" pitchFamily="34" charset="-128"/>
              </a:rPr>
              <a:t>S</a:t>
            </a:r>
            <a:r>
              <a:rPr lang="en-US" altLang="zh-CN" dirty="0" smtClean="0">
                <a:ea typeface="ＭＳ Ｐゴシック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Costs </a:t>
            </a:r>
            <a:r>
              <a:rPr lang="en-US" altLang="zh-CN" dirty="0">
                <a:ea typeface="宋体" charset="-122"/>
              </a:rPr>
              <a:t>depends on the size of the buffer in main memory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Having more memory reduces need for disk access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Amount of real memory available to buffer depends on other concurrent OS processes, and hard to determine ahead of actual execution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often use worst case estimates</a:t>
            </a:r>
            <a:r>
              <a:rPr lang="en-US" altLang="zh-CN" dirty="0">
                <a:ea typeface="宋体" charset="-122"/>
              </a:rPr>
              <a:t>, assuming only the minimum amount of memory needed for the operation is available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We do not include cost to writing output to disk.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Any execute plan has similar cost to write output to disk.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advTm="747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 Operation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021118"/>
            <a:ext cx="8189945" cy="5435665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File scan</a:t>
            </a:r>
            <a:r>
              <a:rPr lang="en-US" altLang="zh-CN" dirty="0">
                <a:ea typeface="宋体" charset="-122"/>
              </a:rPr>
              <a:t> – search algorithms that locate and retrieve records that fulfill a selection condition.</a:t>
            </a:r>
          </a:p>
          <a:p>
            <a:r>
              <a:rPr lang="en-US" altLang="zh-CN" dirty="0">
                <a:ea typeface="宋体" charset="-122"/>
              </a:rPr>
              <a:t>Algorithm </a:t>
            </a:r>
            <a:r>
              <a:rPr lang="en-US" altLang="zh-CN" b="1" dirty="0">
                <a:ea typeface="宋体" charset="-122"/>
              </a:rPr>
              <a:t>A1</a:t>
            </a:r>
            <a:r>
              <a:rPr lang="en-US" altLang="zh-CN" dirty="0">
                <a:ea typeface="宋体" charset="-122"/>
              </a:rPr>
              <a:t> (</a:t>
            </a:r>
            <a:r>
              <a:rPr lang="en-US" altLang="zh-CN" i="1" dirty="0">
                <a:ea typeface="宋体" charset="-122"/>
              </a:rPr>
              <a:t>linear search</a:t>
            </a:r>
            <a:r>
              <a:rPr lang="en-US" altLang="zh-CN" dirty="0">
                <a:ea typeface="宋体" charset="-122"/>
              </a:rPr>
              <a:t>).  Scan each file block and test all records to see whether they satisfy the selection condition.</a:t>
            </a:r>
          </a:p>
          <a:p>
            <a:pPr lvl="1"/>
            <a:r>
              <a:rPr lang="en-US" altLang="zh-CN" dirty="0" smtClean="0">
                <a:ea typeface="ＭＳ Ｐゴシック" pitchFamily="34" charset="-128"/>
              </a:rPr>
              <a:t>Cost estimate = </a:t>
            </a:r>
            <a:r>
              <a:rPr lang="en-US" altLang="zh-CN" i="1" dirty="0" err="1" smtClean="0">
                <a:ea typeface="ＭＳ Ｐゴシック" pitchFamily="34" charset="-128"/>
              </a:rPr>
              <a:t>b</a:t>
            </a:r>
            <a:r>
              <a:rPr lang="en-US" altLang="zh-CN" sz="2000" i="1" baseline="-25000" dirty="0" err="1" smtClean="0">
                <a:ea typeface="ＭＳ Ｐゴシック" pitchFamily="34" charset="-128"/>
              </a:rPr>
              <a:t>r</a:t>
            </a:r>
            <a:r>
              <a:rPr lang="en-US" altLang="zh-CN" sz="2000" i="1" baseline="-25000" dirty="0" smtClean="0"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block transfers + 1 seek</a:t>
            </a:r>
            <a:endParaRPr lang="en-US" altLang="zh-CN" i="1" dirty="0" smtClean="0">
              <a:ea typeface="ＭＳ Ｐゴシック" pitchFamily="34" charset="-128"/>
            </a:endParaRPr>
          </a:p>
          <a:p>
            <a:pPr lvl="2"/>
            <a:r>
              <a:rPr lang="en-US" altLang="zh-CN" sz="1800" i="1" dirty="0" err="1" smtClean="0">
                <a:ea typeface="宋体" charset="-122"/>
              </a:rPr>
              <a:t>b</a:t>
            </a:r>
            <a:r>
              <a:rPr lang="en-US" altLang="zh-CN" sz="1800" i="1" baseline="-25000" dirty="0" err="1" smtClean="0">
                <a:ea typeface="宋体" charset="-122"/>
              </a:rPr>
              <a:t>r</a:t>
            </a:r>
            <a:r>
              <a:rPr lang="en-US" altLang="zh-CN" sz="1800" i="1" baseline="-25000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400" dirty="0">
                <a:ea typeface="宋体" charset="-122"/>
              </a:rPr>
              <a:t>denotes number of blocks containing records from relation </a:t>
            </a:r>
            <a:r>
              <a:rPr lang="en-US" altLang="zh-CN" sz="1400" i="1" dirty="0">
                <a:ea typeface="宋体" charset="-122"/>
              </a:rPr>
              <a:t>r</a:t>
            </a:r>
            <a:endParaRPr lang="en-US" altLang="zh-CN" sz="1800" i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ＭＳ Ｐゴシック" pitchFamily="34" charset="-128"/>
              </a:rPr>
              <a:t>cost = (</a:t>
            </a:r>
            <a:r>
              <a:rPr lang="en-US" altLang="zh-CN" i="1" dirty="0" err="1" smtClean="0">
                <a:ea typeface="ＭＳ Ｐゴシック" pitchFamily="34" charset="-128"/>
              </a:rPr>
              <a:t>b</a:t>
            </a:r>
            <a:r>
              <a:rPr lang="en-US" altLang="zh-CN" sz="1800" i="1" baseline="-25000" dirty="0" err="1" smtClean="0">
                <a:ea typeface="ＭＳ Ｐゴシック" pitchFamily="34" charset="-128"/>
              </a:rPr>
              <a:t>r</a:t>
            </a:r>
            <a:r>
              <a:rPr lang="en-US" altLang="zh-CN" sz="1800" i="1" baseline="-25000" dirty="0" smtClean="0">
                <a:ea typeface="ＭＳ Ｐゴシック" pitchFamily="34" charset="-128"/>
              </a:rPr>
              <a:t> </a:t>
            </a:r>
            <a:r>
              <a:rPr lang="en-US" altLang="zh-CN" dirty="0" smtClean="0">
                <a:ea typeface="ＭＳ Ｐゴシック" pitchFamily="34" charset="-128"/>
              </a:rPr>
              <a:t>/2) block transfers + 1 seek</a:t>
            </a:r>
          </a:p>
          <a:p>
            <a:pPr lvl="1"/>
            <a:r>
              <a:rPr lang="en-US" altLang="zh-CN" dirty="0" smtClean="0">
                <a:ea typeface="宋体" charset="-122"/>
              </a:rPr>
              <a:t>Linear </a:t>
            </a:r>
            <a:r>
              <a:rPr lang="en-US" altLang="zh-CN" dirty="0">
                <a:ea typeface="宋体" charset="-122"/>
              </a:rPr>
              <a:t>search can be applied regardless of </a:t>
            </a:r>
          </a:p>
          <a:p>
            <a:pPr lvl="2"/>
            <a:r>
              <a:rPr lang="en-US" altLang="zh-CN" dirty="0">
                <a:ea typeface="宋体" charset="-122"/>
              </a:rPr>
              <a:t>selection condition or</a:t>
            </a:r>
          </a:p>
          <a:p>
            <a:pPr lvl="2"/>
            <a:r>
              <a:rPr lang="en-US" altLang="zh-CN" dirty="0">
                <a:ea typeface="宋体" charset="-122"/>
              </a:rPr>
              <a:t>ordering of records in the file, or </a:t>
            </a:r>
          </a:p>
          <a:p>
            <a:pPr lvl="2"/>
            <a:r>
              <a:rPr lang="en-US" altLang="zh-CN" dirty="0">
                <a:ea typeface="宋体" charset="-122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ＭＳ Ｐゴシック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ＭＳ Ｐゴシック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ＭＳ Ｐゴシック" pitchFamily="34" charset="-128"/>
              </a:rPr>
              <a:t>and binary search requires more seeks than index search</a:t>
            </a:r>
          </a:p>
          <a:p>
            <a:pPr lvl="1"/>
            <a:endParaRPr lang="zh-CN" altLang="en-US" b="1" dirty="0">
              <a:ea typeface="宋体" charset="-122"/>
            </a:endParaRPr>
          </a:p>
        </p:txBody>
      </p:sp>
    </p:spTree>
  </p:cSld>
  <p:clrMapOvr>
    <a:masterClrMapping/>
  </p:clrMapOvr>
  <p:transition advTm="380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835900" cy="5421313"/>
          </a:xfrm>
        </p:spPr>
        <p:txBody>
          <a:bodyPr/>
          <a:lstStyle/>
          <a:p>
            <a:r>
              <a:rPr lang="en-US" altLang="zh-CN" sz="2000" b="1" smtClean="0">
                <a:solidFill>
                  <a:srgbClr val="3366CC"/>
                </a:solidFill>
                <a:ea typeface="ＭＳ Ｐゴシック" pitchFamily="34" charset="-128"/>
              </a:rPr>
              <a:t>Index scan</a:t>
            </a:r>
            <a:r>
              <a:rPr lang="en-US" altLang="zh-CN" sz="2000" b="1" smtClean="0">
                <a:ea typeface="ＭＳ Ｐゴシック" pitchFamily="34" charset="-128"/>
              </a:rPr>
              <a:t> </a:t>
            </a:r>
            <a:r>
              <a:rPr lang="en-US" altLang="zh-CN" sz="2000" smtClean="0">
                <a:ea typeface="ＭＳ Ｐゴシック" pitchFamily="34" charset="-128"/>
              </a:rPr>
              <a:t>– search algorithms that use an index</a:t>
            </a:r>
          </a:p>
          <a:p>
            <a:pPr lvl="1"/>
            <a:r>
              <a:rPr lang="en-US" altLang="zh-CN" sz="2000" smtClean="0">
                <a:ea typeface="ＭＳ Ｐゴシック" pitchFamily="34" charset="-128"/>
              </a:rPr>
              <a:t>selection condition must be on search-key of index.</a:t>
            </a:r>
          </a:p>
          <a:p>
            <a:r>
              <a:rPr lang="en-US" altLang="zh-CN" sz="2000" b="1" smtClean="0">
                <a:ea typeface="ＭＳ Ｐゴシック" pitchFamily="34" charset="-128"/>
              </a:rPr>
              <a:t>A2 </a:t>
            </a:r>
            <a:r>
              <a:rPr lang="en-US" altLang="zh-CN" sz="2000" smtClean="0">
                <a:ea typeface="ＭＳ Ｐゴシック" pitchFamily="34" charset="-128"/>
              </a:rPr>
              <a:t>(</a:t>
            </a:r>
            <a:r>
              <a:rPr lang="en-US" altLang="zh-CN" sz="2000" b="1" smtClean="0">
                <a:solidFill>
                  <a:srgbClr val="3366CC"/>
                </a:solidFill>
                <a:ea typeface="ＭＳ Ｐゴシック" pitchFamily="34" charset="-128"/>
              </a:rPr>
              <a:t>primary index, equality on key</a:t>
            </a:r>
            <a:r>
              <a:rPr lang="en-US" altLang="zh-CN" sz="2000" smtClean="0">
                <a:ea typeface="ＭＳ Ｐゴシック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zh-CN" sz="2000" i="1" smtClean="0">
                <a:ea typeface="ＭＳ Ｐゴシック" pitchFamily="34" charset="-128"/>
              </a:rPr>
              <a:t>Cost</a:t>
            </a:r>
            <a:r>
              <a:rPr lang="en-US" altLang="zh-CN" sz="2000" smtClean="0">
                <a:ea typeface="ＭＳ Ｐゴシック" pitchFamily="34" charset="-128"/>
              </a:rPr>
              <a:t> = (</a:t>
            </a:r>
            <a:r>
              <a:rPr lang="en-US" altLang="zh-CN" sz="2000" i="1" smtClean="0">
                <a:ea typeface="ＭＳ Ｐゴシック" pitchFamily="34" charset="-128"/>
              </a:rPr>
              <a:t>h</a:t>
            </a:r>
            <a:r>
              <a:rPr lang="en-US" altLang="zh-CN" sz="2000" i="1" baseline="-25000" smtClean="0">
                <a:ea typeface="ＭＳ Ｐゴシック" pitchFamily="34" charset="-128"/>
              </a:rPr>
              <a:t>i</a:t>
            </a:r>
            <a:r>
              <a:rPr lang="en-US" altLang="zh-CN" sz="2000" i="1" smtClean="0">
                <a:ea typeface="ＭＳ Ｐゴシック" pitchFamily="34" charset="-128"/>
              </a:rPr>
              <a:t> </a:t>
            </a:r>
            <a:r>
              <a:rPr lang="en-US" altLang="zh-CN" sz="2000" smtClean="0">
                <a:ea typeface="ＭＳ Ｐゴシック" pitchFamily="34" charset="-128"/>
              </a:rPr>
              <a:t>+ 1) * </a:t>
            </a:r>
            <a:r>
              <a:rPr lang="en-US" altLang="zh-CN" sz="200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2000" i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2000" smtClean="0">
                <a:ea typeface="ＭＳ Ｐゴシック" pitchFamily="34" charset="-128"/>
                <a:sym typeface="Symbol" pitchFamily="18" charset="2"/>
              </a:rPr>
              <a:t>)</a:t>
            </a:r>
            <a:endParaRPr lang="en-US" altLang="zh-CN" sz="2000" smtClean="0">
              <a:ea typeface="ＭＳ Ｐゴシック" pitchFamily="34" charset="-128"/>
            </a:endParaRPr>
          </a:p>
          <a:p>
            <a:r>
              <a:rPr lang="en-US" altLang="zh-CN" sz="2000" b="1" smtClean="0">
                <a:ea typeface="ＭＳ Ｐゴシック" pitchFamily="34" charset="-128"/>
              </a:rPr>
              <a:t>A3 </a:t>
            </a:r>
            <a:r>
              <a:rPr lang="en-US" altLang="zh-CN" sz="2000" smtClean="0">
                <a:ea typeface="ＭＳ Ｐゴシック" pitchFamily="34" charset="-128"/>
              </a:rPr>
              <a:t>(</a:t>
            </a:r>
            <a:r>
              <a:rPr lang="en-US" altLang="zh-CN" sz="2000" b="1" smtClean="0">
                <a:solidFill>
                  <a:srgbClr val="3366CC"/>
                </a:solidFill>
                <a:ea typeface="ＭＳ Ｐゴシック" pitchFamily="34" charset="-128"/>
              </a:rPr>
              <a:t>primary index, equality on nonkey</a:t>
            </a:r>
            <a:r>
              <a:rPr lang="en-US" altLang="zh-CN" sz="2000" smtClean="0">
                <a:ea typeface="ＭＳ Ｐゴシック" pitchFamily="34" charset="-128"/>
              </a:rPr>
              <a:t>)</a:t>
            </a:r>
            <a:r>
              <a:rPr lang="en-US" altLang="zh-CN" sz="2000" i="1" smtClean="0">
                <a:ea typeface="ＭＳ Ｐゴシック" pitchFamily="34" charset="-128"/>
              </a:rPr>
              <a:t> </a:t>
            </a:r>
            <a:r>
              <a:rPr lang="en-US" altLang="zh-CN" sz="2000" smtClean="0">
                <a:ea typeface="ＭＳ Ｐゴシック" pitchFamily="34" charset="-128"/>
              </a:rPr>
              <a:t>Retrieve multiple records. </a:t>
            </a:r>
          </a:p>
          <a:p>
            <a:pPr lvl="1"/>
            <a:r>
              <a:rPr lang="en-US" altLang="zh-CN" sz="2000" smtClean="0">
                <a:ea typeface="ＭＳ Ｐゴシック" pitchFamily="34" charset="-128"/>
              </a:rPr>
              <a:t>Records will be on consecutive blocks</a:t>
            </a:r>
          </a:p>
          <a:p>
            <a:pPr lvl="2"/>
            <a:r>
              <a:rPr lang="en-US" altLang="zh-CN" sz="2000" smtClean="0">
                <a:ea typeface="ＭＳ Ｐゴシック" pitchFamily="34" charset="-128"/>
              </a:rPr>
              <a:t>Let b = number of blocks containing matching records</a:t>
            </a:r>
          </a:p>
          <a:p>
            <a:pPr lvl="1"/>
            <a:r>
              <a:rPr lang="en-US" altLang="zh-CN" sz="2000" i="1" smtClean="0">
                <a:ea typeface="ＭＳ Ｐゴシック" pitchFamily="34" charset="-128"/>
              </a:rPr>
              <a:t>Cost</a:t>
            </a:r>
            <a:r>
              <a:rPr lang="en-US" altLang="zh-CN" sz="2000" smtClean="0">
                <a:ea typeface="ＭＳ Ｐゴシック" pitchFamily="34" charset="-128"/>
              </a:rPr>
              <a:t> = </a:t>
            </a:r>
            <a:r>
              <a:rPr lang="en-US" altLang="zh-CN" sz="2000" i="1" smtClean="0">
                <a:ea typeface="ＭＳ Ｐゴシック" pitchFamily="34" charset="-128"/>
              </a:rPr>
              <a:t>h</a:t>
            </a:r>
            <a:r>
              <a:rPr lang="en-US" altLang="zh-CN" sz="2000" i="1" baseline="-25000" smtClean="0">
                <a:ea typeface="ＭＳ Ｐゴシック" pitchFamily="34" charset="-128"/>
              </a:rPr>
              <a:t>i</a:t>
            </a:r>
            <a:r>
              <a:rPr lang="en-US" altLang="zh-CN" sz="2000" i="1" smtClean="0">
                <a:ea typeface="ＭＳ Ｐゴシック" pitchFamily="34" charset="-128"/>
              </a:rPr>
              <a:t> * </a:t>
            </a:r>
            <a:r>
              <a:rPr lang="en-US" altLang="zh-CN" sz="200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2000" i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2000" smtClean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sz="2000" i="1" smtClean="0">
                <a:ea typeface="ＭＳ Ｐゴシック" pitchFamily="34" charset="-128"/>
              </a:rPr>
              <a:t> </a:t>
            </a:r>
            <a:r>
              <a:rPr lang="en-US" altLang="zh-CN" sz="2000" smtClean="0">
                <a:ea typeface="ＭＳ Ｐゴシック" pitchFamily="34" charset="-128"/>
              </a:rPr>
              <a:t>+ </a:t>
            </a:r>
            <a:r>
              <a:rPr lang="en-US" altLang="zh-CN" sz="2000" i="1" smtClean="0">
                <a:ea typeface="ＭＳ Ｐゴシック" pitchFamily="34" charset="-128"/>
              </a:rPr>
              <a:t>t</a:t>
            </a:r>
            <a:r>
              <a:rPr lang="en-US" altLang="zh-CN" sz="2000" i="1" baseline="-25000" smtClean="0">
                <a:ea typeface="ＭＳ Ｐゴシック" pitchFamily="34" charset="-128"/>
              </a:rPr>
              <a:t>S</a:t>
            </a:r>
            <a:r>
              <a:rPr lang="en-US" altLang="zh-CN" sz="2000" smtClean="0">
                <a:ea typeface="ＭＳ Ｐゴシック" pitchFamily="34" charset="-128"/>
              </a:rPr>
              <a:t> + </a:t>
            </a:r>
            <a:r>
              <a:rPr lang="en-US" altLang="zh-CN" sz="2000" i="1" smtClean="0">
                <a:ea typeface="ＭＳ Ｐゴシック" pitchFamily="34" charset="-128"/>
              </a:rPr>
              <a:t>t</a:t>
            </a:r>
            <a:r>
              <a:rPr lang="en-US" altLang="zh-CN" sz="2000" i="1" baseline="-25000" smtClean="0">
                <a:ea typeface="ＭＳ Ｐゴシック" pitchFamily="34" charset="-128"/>
              </a:rPr>
              <a:t>T</a:t>
            </a:r>
            <a:r>
              <a:rPr lang="en-US" altLang="zh-CN" sz="2000" smtClean="0">
                <a:ea typeface="ＭＳ Ｐゴシック" pitchFamily="34" charset="-128"/>
              </a:rPr>
              <a:t> * b</a:t>
            </a:r>
            <a:endParaRPr lang="en-US" altLang="zh-CN" sz="2000" i="1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4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Selections Using Indices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2294" y="1146564"/>
            <a:ext cx="7835900" cy="4265191"/>
          </a:xfrm>
        </p:spPr>
        <p:txBody>
          <a:bodyPr/>
          <a:lstStyle/>
          <a:p>
            <a:r>
              <a:rPr lang="en-US" altLang="zh-CN" sz="2000" b="1" dirty="0" smtClean="0">
                <a:ea typeface="ＭＳ Ｐゴシック" pitchFamily="34" charset="-128"/>
              </a:rPr>
              <a:t>A4</a:t>
            </a:r>
            <a:r>
              <a:rPr lang="en-US" altLang="zh-CN" sz="2000" dirty="0" smtClean="0">
                <a:ea typeface="ＭＳ Ｐゴシック" pitchFamily="34" charset="-128"/>
              </a:rPr>
              <a:t> (</a:t>
            </a:r>
            <a:r>
              <a:rPr lang="en-US" altLang="zh-CN" sz="2000" b="1" dirty="0" smtClean="0">
                <a:solidFill>
                  <a:srgbClr val="3366CC"/>
                </a:solidFill>
                <a:ea typeface="ＭＳ Ｐゴシック" pitchFamily="34" charset="-128"/>
              </a:rPr>
              <a:t>secondary index, equality</a:t>
            </a:r>
            <a:r>
              <a:rPr lang="en-US" altLang="zh-CN" sz="2000" dirty="0" smtClean="0">
                <a:ea typeface="ＭＳ Ｐゴシック" pitchFamily="34" charset="-128"/>
              </a:rPr>
              <a:t>)</a:t>
            </a:r>
            <a:r>
              <a:rPr lang="en-US" altLang="zh-CN" sz="2000" i="1" dirty="0" smtClean="0">
                <a:ea typeface="ＭＳ Ｐゴシック" pitchFamily="34" charset="-128"/>
              </a:rPr>
              <a:t>.</a:t>
            </a:r>
            <a:endParaRPr lang="en-US" altLang="zh-CN" sz="2000" dirty="0" smtClean="0">
              <a:ea typeface="ＭＳ Ｐゴシック" pitchFamily="34" charset="-128"/>
            </a:endParaRP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zh-CN" sz="2000" i="1" dirty="0" smtClean="0">
                <a:ea typeface="ＭＳ Ｐゴシック" pitchFamily="34" charset="-128"/>
              </a:rPr>
              <a:t>Cost = (h</a:t>
            </a:r>
            <a:r>
              <a:rPr lang="en-US" altLang="zh-CN" sz="2000" i="1" baseline="-25000" dirty="0" smtClean="0">
                <a:ea typeface="ＭＳ Ｐゴシック" pitchFamily="34" charset="-128"/>
              </a:rPr>
              <a:t>i</a:t>
            </a:r>
            <a:r>
              <a:rPr lang="en-US" altLang="zh-CN" sz="2000" i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+ 1) *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)</a:t>
            </a:r>
            <a:endParaRPr lang="en-US" altLang="zh-CN" sz="2000" dirty="0" smtClean="0">
              <a:ea typeface="ＭＳ Ｐゴシック" pitchFamily="34" charset="-128"/>
            </a:endParaRPr>
          </a:p>
          <a:p>
            <a:pPr lvl="1"/>
            <a:r>
              <a:rPr lang="en-US" altLang="zh-CN" sz="2000" dirty="0" smtClean="0">
                <a:ea typeface="ＭＳ Ｐゴシック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zh-CN" sz="2000" dirty="0" smtClean="0">
                <a:ea typeface="ＭＳ Ｐゴシック" pitchFamily="34" charset="-128"/>
              </a:rPr>
              <a:t>each of </a:t>
            </a:r>
            <a:r>
              <a:rPr lang="en-US" altLang="zh-CN" sz="2000" i="1" dirty="0" smtClean="0">
                <a:ea typeface="ＭＳ Ｐゴシック" pitchFamily="34" charset="-128"/>
              </a:rPr>
              <a:t>n</a:t>
            </a:r>
            <a:r>
              <a:rPr lang="en-US" altLang="zh-CN" sz="2000" dirty="0" smtClean="0">
                <a:ea typeface="ＭＳ Ｐゴシック" pitchFamily="34" charset="-128"/>
              </a:rPr>
              <a:t> matching records may be on a different block  </a:t>
            </a:r>
          </a:p>
          <a:p>
            <a:pPr lvl="2"/>
            <a:r>
              <a:rPr lang="en-US" altLang="zh-CN" sz="2000" dirty="0" smtClean="0">
                <a:ea typeface="ＭＳ Ｐゴシック" pitchFamily="34" charset="-128"/>
              </a:rPr>
              <a:t>Cost =  (</a:t>
            </a:r>
            <a:r>
              <a:rPr lang="en-US" altLang="zh-CN" sz="2000" i="1" dirty="0" smtClean="0">
                <a:ea typeface="ＭＳ Ｐゴシック" pitchFamily="34" charset="-128"/>
              </a:rPr>
              <a:t>h</a:t>
            </a:r>
            <a:r>
              <a:rPr lang="en-US" altLang="zh-CN" sz="2000" i="1" baseline="-25000" dirty="0" smtClean="0">
                <a:ea typeface="ＭＳ Ｐゴシック" pitchFamily="34" charset="-128"/>
              </a:rPr>
              <a:t>i</a:t>
            </a:r>
            <a:r>
              <a:rPr lang="en-US" altLang="zh-CN" sz="2000" i="1" dirty="0" smtClean="0">
                <a:ea typeface="ＭＳ Ｐゴシック" pitchFamily="34" charset="-128"/>
              </a:rPr>
              <a:t> </a:t>
            </a:r>
            <a:r>
              <a:rPr lang="en-US" altLang="zh-CN" sz="2000" dirty="0" smtClean="0">
                <a:ea typeface="ＭＳ Ｐゴシック" pitchFamily="34" charset="-128"/>
              </a:rPr>
              <a:t>+ </a:t>
            </a:r>
            <a:r>
              <a:rPr lang="en-US" altLang="zh-CN" sz="2000" i="1" dirty="0" smtClean="0">
                <a:ea typeface="ＭＳ Ｐゴシック" pitchFamily="34" charset="-128"/>
              </a:rPr>
              <a:t>n) * 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 + </a:t>
            </a:r>
            <a:r>
              <a:rPr lang="en-US" altLang="zh-CN" sz="2000" i="1" dirty="0" err="1" smtClean="0">
                <a:ea typeface="ＭＳ Ｐゴシック" pitchFamily="34" charset="-128"/>
                <a:sym typeface="Symbol" pitchFamily="18" charset="2"/>
              </a:rPr>
              <a:t>t</a:t>
            </a:r>
            <a:r>
              <a:rPr lang="en-US" altLang="zh-CN" sz="2000" i="1" baseline="-25000" dirty="0" err="1" smtClean="0">
                <a:ea typeface="ＭＳ Ｐゴシック" pitchFamily="34" charset="-128"/>
                <a:sym typeface="Symbol" pitchFamily="18" charset="2"/>
              </a:rPr>
              <a:t>S</a:t>
            </a:r>
            <a:r>
              <a:rPr lang="en-US" altLang="zh-CN" sz="2000" dirty="0" smtClean="0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zh-CN" sz="2000" i="1" dirty="0" smtClean="0">
                <a:ea typeface="ＭＳ Ｐゴシック" pitchFamily="34" charset="-128"/>
              </a:rPr>
              <a:t> </a:t>
            </a:r>
          </a:p>
          <a:p>
            <a:pPr lvl="3"/>
            <a:r>
              <a:rPr lang="en-US" altLang="zh-CN" sz="2000" dirty="0" smtClean="0">
                <a:ea typeface="ＭＳ Ｐゴシック" pitchFamily="34" charset="-128"/>
              </a:rPr>
              <a:t>Can be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39884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theme/theme1.xml><?xml version="1.0" encoding="utf-8"?>
<a:theme xmlns:a="http://schemas.openxmlformats.org/drawingml/2006/main" name="dbook-templ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ook-templ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ook-templ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D:\Office97\Templates\dbook-templ.pot</Template>
  <TotalTime>46857</TotalTime>
  <Words>3937</Words>
  <Application>Microsoft Office PowerPoint</Application>
  <PresentationFormat>全屏显示(4:3)</PresentationFormat>
  <Paragraphs>449</Paragraphs>
  <Slides>50</Slides>
  <Notes>15</Notes>
  <HiddenSlides>0</HiddenSlides>
  <MMClips>2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3" baseType="lpstr">
      <vt:lpstr>dbook-templ</vt:lpstr>
      <vt:lpstr>Clip</vt:lpstr>
      <vt:lpstr>Equation</vt:lpstr>
      <vt:lpstr>Query Processing</vt:lpstr>
      <vt:lpstr>Basic Steps in Query Processing</vt:lpstr>
      <vt:lpstr>Basic Steps (Cont.)</vt:lpstr>
      <vt:lpstr>Basic Steps - Query Optimization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Sorting</vt:lpstr>
      <vt:lpstr>External Sort-Merge</vt:lpstr>
      <vt:lpstr>External Sort-Merge (Cont.)</vt:lpstr>
      <vt:lpstr>Example: External Sorting Using Sort-Merge</vt:lpstr>
      <vt:lpstr>External Merge Sort (Cont.)</vt:lpstr>
      <vt:lpstr>External Merge Sort (Cont.)*</vt:lpstr>
      <vt:lpstr>External Merge Sort (Cont.)*</vt:lpstr>
      <vt:lpstr>Join Operation</vt:lpstr>
      <vt:lpstr>Nested-Loop Join</vt:lpstr>
      <vt:lpstr>Nested-Loop Join (Cont.)</vt:lpstr>
      <vt:lpstr>Block Nested-Loop Join</vt:lpstr>
      <vt:lpstr>Block Nested-Loop Join (Cont.)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Example of Cost of Hash-Join</vt:lpstr>
      <vt:lpstr>Hybrid Hash–Join</vt:lpstr>
      <vt:lpstr>Complex Joins</vt:lpstr>
      <vt:lpstr>Other Operations</vt:lpstr>
      <vt:lpstr>Other Operations (Cont.)</vt:lpstr>
      <vt:lpstr>Other Operations (Cont.)</vt:lpstr>
      <vt:lpstr>Other Operations (Cont.)</vt:lpstr>
      <vt:lpstr>Evaluation of Expressions</vt:lpstr>
      <vt:lpstr>Materialization</vt:lpstr>
      <vt:lpstr>Pipelining</vt:lpstr>
      <vt:lpstr>Pipelining (Cont.)</vt:lpstr>
      <vt:lpstr>End of Lecture</vt:lpstr>
      <vt:lpstr>Data Dictionary Storage</vt:lpstr>
      <vt:lpstr>Data Dictionary Storage (Cont.)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13:  Query Processing</dc:title>
  <dc:creator>Marilyn Turnamian;Bo Zhou</dc:creator>
  <cp:lastModifiedBy>Zhou Bo</cp:lastModifiedBy>
  <cp:revision>429</cp:revision>
  <cp:lastPrinted>1999-06-28T19:27:31Z</cp:lastPrinted>
  <dcterms:created xsi:type="dcterms:W3CDTF">2000-02-23T18:58:38Z</dcterms:created>
  <dcterms:modified xsi:type="dcterms:W3CDTF">2019-05-21T15:40:39Z</dcterms:modified>
</cp:coreProperties>
</file>