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3"/>
  </p:notesMasterIdLst>
  <p:handoutMasterIdLst>
    <p:handoutMasterId r:id="rId44"/>
  </p:handoutMasterIdLst>
  <p:sldIdLst>
    <p:sldId id="256" r:id="rId2"/>
    <p:sldId id="342" r:id="rId3"/>
    <p:sldId id="353" r:id="rId4"/>
    <p:sldId id="354" r:id="rId5"/>
    <p:sldId id="358" r:id="rId6"/>
    <p:sldId id="361" r:id="rId7"/>
    <p:sldId id="362" r:id="rId8"/>
    <p:sldId id="363" r:id="rId9"/>
    <p:sldId id="365" r:id="rId10"/>
    <p:sldId id="364" r:id="rId11"/>
    <p:sldId id="366" r:id="rId12"/>
    <p:sldId id="367" r:id="rId13"/>
    <p:sldId id="369" r:id="rId14"/>
    <p:sldId id="370" r:id="rId15"/>
    <p:sldId id="371" r:id="rId16"/>
    <p:sldId id="372" r:id="rId17"/>
    <p:sldId id="373" r:id="rId18"/>
    <p:sldId id="374" r:id="rId19"/>
    <p:sldId id="375" r:id="rId20"/>
    <p:sldId id="376" r:id="rId21"/>
    <p:sldId id="377" r:id="rId22"/>
    <p:sldId id="436" r:id="rId23"/>
    <p:sldId id="437" r:id="rId24"/>
    <p:sldId id="438" r:id="rId25"/>
    <p:sldId id="439" r:id="rId26"/>
    <p:sldId id="441" r:id="rId27"/>
    <p:sldId id="442" r:id="rId28"/>
    <p:sldId id="440" r:id="rId29"/>
    <p:sldId id="443" r:id="rId30"/>
    <p:sldId id="444" r:id="rId31"/>
    <p:sldId id="445" r:id="rId32"/>
    <p:sldId id="446" r:id="rId33"/>
    <p:sldId id="447" r:id="rId34"/>
    <p:sldId id="448" r:id="rId35"/>
    <p:sldId id="378" r:id="rId36"/>
    <p:sldId id="379" r:id="rId37"/>
    <p:sldId id="380" r:id="rId38"/>
    <p:sldId id="382" r:id="rId39"/>
    <p:sldId id="383" r:id="rId40"/>
    <p:sldId id="386" r:id="rId41"/>
    <p:sldId id="387" r:id="rId4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55" autoAdjust="0"/>
    <p:restoredTop sz="94660"/>
  </p:normalViewPr>
  <p:slideViewPr>
    <p:cSldViewPr snapToGrid="0">
      <p:cViewPr varScale="1">
        <p:scale>
          <a:sx n="96" d="100"/>
          <a:sy n="96" d="100"/>
        </p:scale>
        <p:origin x="-108"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0" y="0"/>
            <a:ext cx="3189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t" anchorCtr="0" compatLnSpc="1">
            <a:prstTxWarp prst="textNoShape">
              <a:avLst/>
            </a:prstTxWarp>
          </a:bodyPr>
          <a:lstStyle>
            <a:lvl1pPr defTabSz="950913">
              <a:defRPr sz="1200"/>
            </a:lvl1pPr>
          </a:lstStyle>
          <a:p>
            <a:endParaRPr lang="en-US" altLang="zh-CN"/>
          </a:p>
        </p:txBody>
      </p:sp>
      <p:sp>
        <p:nvSpPr>
          <p:cNvPr id="393219" name="Rectangle 3"/>
          <p:cNvSpPr>
            <a:spLocks noGrp="1" noChangeArrowheads="1"/>
          </p:cNvSpPr>
          <p:nvPr>
            <p:ph type="dt" sz="quarter" idx="1"/>
          </p:nvPr>
        </p:nvSpPr>
        <p:spPr bwMode="auto">
          <a:xfrm>
            <a:off x="4146550" y="0"/>
            <a:ext cx="3189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t" anchorCtr="0" compatLnSpc="1">
            <a:prstTxWarp prst="textNoShape">
              <a:avLst/>
            </a:prstTxWarp>
          </a:bodyPr>
          <a:lstStyle>
            <a:lvl1pPr algn="r" defTabSz="950913">
              <a:defRPr sz="1200"/>
            </a:lvl1pPr>
          </a:lstStyle>
          <a:p>
            <a:endParaRPr lang="en-US" altLang="zh-CN"/>
          </a:p>
        </p:txBody>
      </p:sp>
      <p:sp>
        <p:nvSpPr>
          <p:cNvPr id="393220" name="Rectangle 4"/>
          <p:cNvSpPr>
            <a:spLocks noGrp="1" noChangeArrowheads="1"/>
          </p:cNvSpPr>
          <p:nvPr>
            <p:ph type="ftr" sz="quarter" idx="2"/>
          </p:nvPr>
        </p:nvSpPr>
        <p:spPr bwMode="auto">
          <a:xfrm>
            <a:off x="0" y="9142413"/>
            <a:ext cx="3189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b" anchorCtr="0" compatLnSpc="1">
            <a:prstTxWarp prst="textNoShape">
              <a:avLst/>
            </a:prstTxWarp>
          </a:bodyPr>
          <a:lstStyle>
            <a:lvl1pPr defTabSz="950913">
              <a:defRPr sz="1200"/>
            </a:lvl1pPr>
          </a:lstStyle>
          <a:p>
            <a:endParaRPr lang="en-US" altLang="zh-CN"/>
          </a:p>
        </p:txBody>
      </p:sp>
      <p:sp>
        <p:nvSpPr>
          <p:cNvPr id="393221" name="Rectangle 5"/>
          <p:cNvSpPr>
            <a:spLocks noGrp="1" noChangeArrowheads="1"/>
          </p:cNvSpPr>
          <p:nvPr>
            <p:ph type="sldNum" sz="quarter" idx="3"/>
          </p:nvPr>
        </p:nvSpPr>
        <p:spPr bwMode="auto">
          <a:xfrm>
            <a:off x="4146550" y="9142413"/>
            <a:ext cx="3189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b" anchorCtr="0" compatLnSpc="1">
            <a:prstTxWarp prst="textNoShape">
              <a:avLst/>
            </a:prstTxWarp>
          </a:bodyPr>
          <a:lstStyle>
            <a:lvl1pPr algn="r" defTabSz="950913">
              <a:defRPr sz="1200"/>
            </a:lvl1pPr>
          </a:lstStyle>
          <a:p>
            <a:fld id="{EF42B0D1-FC53-4F60-9E57-CA7AF1F6EB4C}" type="slidenum">
              <a:rPr lang="zh-CN" altLang="en-US"/>
              <a:pPr/>
              <a:t>‹#›</a:t>
            </a:fld>
            <a:endParaRPr lang="en-US" altLang="zh-CN"/>
          </a:p>
        </p:txBody>
      </p:sp>
    </p:spTree>
    <p:extLst>
      <p:ext uri="{BB962C8B-B14F-4D97-AF65-F5344CB8AC3E}">
        <p14:creationId xmlns:p14="http://schemas.microsoft.com/office/powerpoint/2010/main" val="139084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589" tIns="48795" rIns="97589" bIns="48795" numCol="1" anchor="ctr" anchorCtr="0" compatLnSpc="1">
            <a:prstTxWarp prst="textNoShape">
              <a:avLst/>
            </a:prstTxWarp>
          </a:bodyPr>
          <a:lstStyle>
            <a:lvl1pPr defTabSz="974725">
              <a:defRPr sz="1200">
                <a:latin typeface="Times New Roman" pitchFamily="18" charset="0"/>
              </a:defRPr>
            </a:lvl1pPr>
          </a:lstStyle>
          <a:p>
            <a:endParaRPr lang="en-US" altLang="zh-CN"/>
          </a:p>
        </p:txBody>
      </p:sp>
      <p:sp>
        <p:nvSpPr>
          <p:cNvPr id="6147" name="Rectangle 3"/>
          <p:cNvSpPr>
            <a:spLocks noGrp="1" noChangeArrowheads="1"/>
          </p:cNvSpPr>
          <p:nvPr>
            <p:ph type="dt"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589" tIns="48795" rIns="97589" bIns="48795" numCol="1" anchor="ctr" anchorCtr="0" compatLnSpc="1">
            <a:prstTxWarp prst="textNoShape">
              <a:avLst/>
            </a:prstTxWarp>
          </a:bodyPr>
          <a:lstStyle>
            <a:lvl1pPr algn="r" defTabSz="974725">
              <a:defRPr sz="1200">
                <a:latin typeface="Times New Roman" pitchFamily="18" charset="0"/>
              </a:defRPr>
            </a:lvl1pPr>
          </a:lstStyle>
          <a:p>
            <a:endParaRPr lang="en-US" altLang="zh-CN"/>
          </a:p>
        </p:txBody>
      </p:sp>
      <p:sp>
        <p:nvSpPr>
          <p:cNvPr id="6148" name="Rectangle 4"/>
          <p:cNvSpPr>
            <a:spLocks noChangeArrowheads="1" noTextEdit="1"/>
          </p:cNvSpPr>
          <p:nvPr>
            <p:ph type="sldImg" idx="2"/>
          </p:nvPr>
        </p:nvSpPr>
        <p:spPr bwMode="auto">
          <a:xfrm>
            <a:off x="1257300" y="720725"/>
            <a:ext cx="4799013"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589" tIns="48795" rIns="97589" bIns="48795" numCol="1" anchor="ctr" anchorCtr="0" compatLnSpc="1">
            <a:prstTxWarp prst="textNoShape">
              <a:avLst/>
            </a:prstTxWarp>
          </a:bodyPr>
          <a:lstStyle/>
          <a:p>
            <a:pPr lvl="0"/>
            <a:r>
              <a:rPr lang="en-US" altLang="zh-CN" smtClean="0"/>
              <a:t>Click to edit Master text styles</a:t>
            </a:r>
          </a:p>
          <a:p>
            <a:pPr lvl="0"/>
            <a:r>
              <a:rPr lang="en-US" altLang="zh-CN" smtClean="0"/>
              <a:t>Second level</a:t>
            </a:r>
          </a:p>
          <a:p>
            <a:pPr lvl="0"/>
            <a:r>
              <a:rPr lang="en-US" altLang="zh-CN" smtClean="0"/>
              <a:t>Third level</a:t>
            </a:r>
          </a:p>
          <a:p>
            <a:pPr lvl="0"/>
            <a:r>
              <a:rPr lang="en-US" altLang="zh-CN" smtClean="0"/>
              <a:t>Fourth level</a:t>
            </a:r>
          </a:p>
          <a:p>
            <a:pPr lvl="0"/>
            <a:r>
              <a:rPr lang="en-US" altLang="zh-CN" smtClean="0"/>
              <a:t>Fifth level</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589" tIns="48795" rIns="97589" bIns="48795" numCol="1" anchor="b" anchorCtr="0" compatLnSpc="1">
            <a:prstTxWarp prst="textNoShape">
              <a:avLst/>
            </a:prstTxWarp>
          </a:bodyPr>
          <a:lstStyle>
            <a:lvl1pPr defTabSz="974725">
              <a:defRPr sz="1200">
                <a:latin typeface="Times New Roman" pitchFamily="18" charset="0"/>
              </a:defRPr>
            </a:lvl1pPr>
          </a:lstStyle>
          <a:p>
            <a:endParaRPr lang="en-US" altLang="zh-CN"/>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589" tIns="48795" rIns="97589" bIns="48795" numCol="1" anchor="b" anchorCtr="0" compatLnSpc="1">
            <a:prstTxWarp prst="textNoShape">
              <a:avLst/>
            </a:prstTxWarp>
          </a:bodyPr>
          <a:lstStyle>
            <a:lvl1pPr algn="r" defTabSz="974725">
              <a:defRPr sz="1200">
                <a:latin typeface="Times New Roman" pitchFamily="18" charset="0"/>
              </a:defRPr>
            </a:lvl1pPr>
          </a:lstStyle>
          <a:p>
            <a:fld id="{4E2FA43C-1697-47E4-AC0C-26AD0B5EA766}" type="slidenum">
              <a:rPr lang="zh-CN" altLang="en-US"/>
              <a:pPr/>
              <a:t>‹#›</a:t>
            </a:fld>
            <a:endParaRPr lang="en-US" altLang="zh-CN"/>
          </a:p>
        </p:txBody>
      </p:sp>
    </p:spTree>
    <p:extLst>
      <p:ext uri="{BB962C8B-B14F-4D97-AF65-F5344CB8AC3E}">
        <p14:creationId xmlns:p14="http://schemas.microsoft.com/office/powerpoint/2010/main" val="4110748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9FF5558E-F204-40C2-9A31-F539D72131A1}" type="slidenum">
              <a:rPr lang="en-US" altLang="zh-CN" sz="1200">
                <a:latin typeface="Times New Roman" pitchFamily="18" charset="0"/>
              </a:rPr>
              <a:pPr/>
              <a:t>3</a:t>
            </a:fld>
            <a:endParaRPr lang="en-US" altLang="zh-CN" sz="1200">
              <a:latin typeface="Times New Roman" pitchFamily="18" charset="0"/>
            </a:endParaRPr>
          </a:p>
        </p:txBody>
      </p:sp>
      <p:sp>
        <p:nvSpPr>
          <p:cNvPr id="21506" name="Rectangle 2"/>
          <p:cNvSpPr>
            <a:spLocks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549BCA0-1074-4FE0-AF55-239542C3A66F}" type="slidenum">
              <a:rPr lang="en-US" altLang="zh-CN" sz="1200">
                <a:latin typeface="Times New Roman" pitchFamily="18" charset="0"/>
              </a:rPr>
              <a:pPr/>
              <a:t>12</a:t>
            </a:fld>
            <a:endParaRPr lang="en-US" altLang="zh-CN" sz="1200">
              <a:latin typeface="Times New Roman" pitchFamily="18" charset="0"/>
            </a:endParaRPr>
          </a:p>
        </p:txBody>
      </p:sp>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3150ABA3-9A5B-4A0A-A8F9-39AC5B2A2DDB}" type="slidenum">
              <a:rPr lang="en-US" altLang="zh-CN" sz="1200">
                <a:latin typeface="Times New Roman" pitchFamily="18" charset="0"/>
              </a:rPr>
              <a:pPr/>
              <a:t>15</a:t>
            </a:fld>
            <a:endParaRPr lang="en-US" altLang="zh-CN" sz="1200">
              <a:latin typeface="Times New Roman" pitchFamily="18" charset="0"/>
            </a:endParaRPr>
          </a:p>
        </p:txBody>
      </p:sp>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50A3E608-A27A-446C-91F6-FFEFA3313322}" type="slidenum">
              <a:rPr lang="en-US" altLang="zh-CN" sz="1200">
                <a:latin typeface="Times New Roman" pitchFamily="18" charset="0"/>
              </a:rPr>
              <a:pPr/>
              <a:t>17</a:t>
            </a:fld>
            <a:endParaRPr lang="en-US" altLang="zh-CN" sz="1200">
              <a:latin typeface="Times New Roman" pitchFamily="18" charset="0"/>
            </a:endParaRPr>
          </a:p>
        </p:txBody>
      </p:sp>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85C6BEB-7F9F-4564-A72A-12D4B9010112}" type="slidenum">
              <a:rPr lang="en-US" altLang="zh-CN" sz="1200">
                <a:latin typeface="Times New Roman" pitchFamily="18" charset="0"/>
              </a:rPr>
              <a:pPr/>
              <a:t>18</a:t>
            </a:fld>
            <a:endParaRPr lang="en-US" altLang="zh-CN" sz="1200">
              <a:latin typeface="Times New Roman" pitchFamily="18" charset="0"/>
            </a:endParaRPr>
          </a:p>
        </p:txBody>
      </p:sp>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A0415D4F-6B75-414A-B1F1-5D1D75C33A3A}" type="slidenum">
              <a:rPr lang="en-US" altLang="zh-CN" sz="1200">
                <a:latin typeface="Times New Roman" pitchFamily="18" charset="0"/>
              </a:rPr>
              <a:pPr/>
              <a:t>19</a:t>
            </a:fld>
            <a:endParaRPr lang="en-US" altLang="zh-CN" sz="1200">
              <a:latin typeface="Times New Roman" pitchFamily="18" charset="0"/>
            </a:endParaRPr>
          </a:p>
        </p:txBody>
      </p:sp>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5C437EFE-AD52-42DA-A6A3-92FFF30D72F0}" type="slidenum">
              <a:rPr lang="en-US" altLang="zh-CN" sz="1200">
                <a:latin typeface="Times New Roman" pitchFamily="18" charset="0"/>
              </a:rPr>
              <a:pPr/>
              <a:t>20</a:t>
            </a:fld>
            <a:endParaRPr lang="en-US" altLang="zh-CN" sz="1200">
              <a:latin typeface="Times New Roman" pitchFamily="18" charset="0"/>
            </a:endParaRPr>
          </a:p>
        </p:txBody>
      </p:sp>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CC3A6433-1026-486B-82C5-24753C4D35D5}" type="slidenum">
              <a:rPr lang="en-US" altLang="zh-CN" sz="1200">
                <a:latin typeface="Times New Roman" pitchFamily="18" charset="0"/>
              </a:rPr>
              <a:pPr/>
              <a:t>21</a:t>
            </a:fld>
            <a:endParaRPr lang="en-US" altLang="zh-CN" sz="1200">
              <a:latin typeface="Times New Roman" pitchFamily="18" charset="0"/>
            </a:endParaRPr>
          </a:p>
        </p:txBody>
      </p:sp>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A2DBFD8E-3EF1-44A4-ACAC-4D349705146B}" type="slidenum">
              <a:rPr lang="en-US" altLang="zh-CN" sz="1200">
                <a:latin typeface="Times New Roman" pitchFamily="18" charset="0"/>
              </a:rPr>
              <a:pPr/>
              <a:t>22</a:t>
            </a:fld>
            <a:endParaRPr lang="en-US" altLang="zh-CN" sz="1200">
              <a:latin typeface="Times New Roman" pitchFamily="18" charset="0"/>
            </a:endParaRPr>
          </a:p>
        </p:txBody>
      </p:sp>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0BED006-31D4-4A34-BAB5-55B03FB0400B}" type="slidenum">
              <a:rPr lang="en-US" altLang="zh-CN" sz="1200">
                <a:latin typeface="Times New Roman" pitchFamily="18" charset="0"/>
              </a:rPr>
              <a:pPr/>
              <a:t>23</a:t>
            </a:fld>
            <a:endParaRPr lang="en-US" altLang="zh-CN" sz="1200">
              <a:latin typeface="Times New Roman" pitchFamily="18" charset="0"/>
            </a:endParaRPr>
          </a:p>
        </p:txBody>
      </p:sp>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180260EC-E25C-408F-95AC-1EBB5ADCA7B3}" type="slidenum">
              <a:rPr lang="en-US" altLang="zh-CN" sz="1200">
                <a:latin typeface="Times New Roman" pitchFamily="18" charset="0"/>
              </a:rPr>
              <a:pPr/>
              <a:t>24</a:t>
            </a:fld>
            <a:endParaRPr lang="en-US" altLang="zh-CN" sz="1200">
              <a:latin typeface="Times New Roman" pitchFamily="18" charset="0"/>
            </a:endParaRPr>
          </a:p>
        </p:txBody>
      </p:sp>
      <p:sp>
        <p:nvSpPr>
          <p:cNvPr id="87042" name="Rectangle 2"/>
          <p:cNvSpPr>
            <a:spLocks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EB45F72-0573-4098-A57F-8BF5B473460F}" type="slidenum">
              <a:rPr lang="en-US" altLang="zh-CN" sz="1200">
                <a:latin typeface="Times New Roman" pitchFamily="18" charset="0"/>
              </a:rPr>
              <a:pPr/>
              <a:t>4</a:t>
            </a:fld>
            <a:endParaRPr lang="en-US" altLang="zh-CN" sz="1200">
              <a:latin typeface="Times New Roman" pitchFamily="18" charset="0"/>
            </a:endParaRPr>
          </a:p>
        </p:txBody>
      </p:sp>
      <p:sp>
        <p:nvSpPr>
          <p:cNvPr id="23554" name="Rectangle 2"/>
          <p:cNvSpPr>
            <a:spLocks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A0D5A8CF-AED5-464E-A683-199C88E8F6CA}" type="slidenum">
              <a:rPr lang="en-US" altLang="zh-CN" sz="1200">
                <a:latin typeface="Times New Roman" pitchFamily="18" charset="0"/>
              </a:rPr>
              <a:pPr/>
              <a:t>25</a:t>
            </a:fld>
            <a:endParaRPr lang="en-US" altLang="zh-CN" sz="1200">
              <a:latin typeface="Times New Roman" pitchFamily="18" charset="0"/>
            </a:endParaRPr>
          </a:p>
        </p:txBody>
      </p:sp>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9B9A8E2C-C429-4BA6-B43B-DA09B4D29A58}" type="slidenum">
              <a:rPr lang="en-US" altLang="zh-CN" sz="1200">
                <a:latin typeface="Times New Roman" pitchFamily="18" charset="0"/>
              </a:rPr>
              <a:pPr/>
              <a:t>26</a:t>
            </a:fld>
            <a:endParaRPr lang="en-US" altLang="zh-CN" sz="1200">
              <a:latin typeface="Times New Roman" pitchFamily="18" charset="0"/>
            </a:endParaRPr>
          </a:p>
        </p:txBody>
      </p:sp>
      <p:sp>
        <p:nvSpPr>
          <p:cNvPr id="93186" name="Rectangle 2"/>
          <p:cNvSpPr>
            <a:spLocks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605F235-3FE4-4289-AE7C-10C62DABBEB3}" type="slidenum">
              <a:rPr lang="en-US" altLang="zh-CN" sz="1200">
                <a:latin typeface="Times New Roman" pitchFamily="18" charset="0"/>
              </a:rPr>
              <a:pPr/>
              <a:t>27</a:t>
            </a:fld>
            <a:endParaRPr lang="en-US" altLang="zh-CN" sz="1200">
              <a:latin typeface="Times New Roman" pitchFamily="18" charset="0"/>
            </a:endParaRPr>
          </a:p>
        </p:txBody>
      </p:sp>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D1A093B6-2575-442B-B6E8-9D0A1766257E}" type="slidenum">
              <a:rPr lang="en-US" altLang="zh-CN" sz="1200">
                <a:latin typeface="Times New Roman" pitchFamily="18" charset="0"/>
              </a:rPr>
              <a:pPr/>
              <a:t>28</a:t>
            </a:fld>
            <a:endParaRPr lang="en-US" altLang="zh-CN" sz="1200">
              <a:latin typeface="Times New Roman" pitchFamily="18" charset="0"/>
            </a:endParaRPr>
          </a:p>
        </p:txBody>
      </p:sp>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6801D15F-7866-4958-9379-867794911B2A}" type="slidenum">
              <a:rPr lang="en-US" altLang="zh-CN" sz="1200">
                <a:latin typeface="Times New Roman" pitchFamily="18" charset="0"/>
              </a:rPr>
              <a:pPr/>
              <a:t>29</a:t>
            </a:fld>
            <a:endParaRPr lang="en-US" altLang="zh-CN" sz="1200">
              <a:latin typeface="Times New Roman" pitchFamily="18" charset="0"/>
            </a:endParaRPr>
          </a:p>
        </p:txBody>
      </p:sp>
      <p:sp>
        <p:nvSpPr>
          <p:cNvPr id="97282" name="Rectangle 2"/>
          <p:cNvSpPr>
            <a:spLocks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2BEB3A31-9FE2-42C1-BF10-DFD9E9547AA0}" type="slidenum">
              <a:rPr lang="en-US" altLang="zh-CN" sz="1200">
                <a:latin typeface="Times New Roman" pitchFamily="18" charset="0"/>
              </a:rPr>
              <a:pPr/>
              <a:t>30</a:t>
            </a:fld>
            <a:endParaRPr lang="en-US" altLang="zh-CN" sz="1200">
              <a:latin typeface="Times New Roman" pitchFamily="18" charset="0"/>
            </a:endParaRPr>
          </a:p>
        </p:txBody>
      </p:sp>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51A24EF9-246D-45B0-8C34-DBF61C949357}" type="slidenum">
              <a:rPr lang="en-US" altLang="zh-CN" sz="1200">
                <a:latin typeface="Times New Roman" pitchFamily="18" charset="0"/>
              </a:rPr>
              <a:pPr/>
              <a:t>31</a:t>
            </a:fld>
            <a:endParaRPr lang="en-US" altLang="zh-CN" sz="1200">
              <a:latin typeface="Times New Roman" pitchFamily="18" charset="0"/>
            </a:endParaRPr>
          </a:p>
        </p:txBody>
      </p:sp>
      <p:sp>
        <p:nvSpPr>
          <p:cNvPr id="101378" name="Rectangle 2"/>
          <p:cNvSpPr>
            <a:spLocks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FD3910A5-C0D9-4B93-B169-EB3B76582618}" type="slidenum">
              <a:rPr lang="en-US" altLang="zh-CN" sz="1200">
                <a:latin typeface="Times New Roman" pitchFamily="18" charset="0"/>
              </a:rPr>
              <a:pPr/>
              <a:t>32</a:t>
            </a:fld>
            <a:endParaRPr lang="en-US" altLang="zh-CN" sz="1200">
              <a:latin typeface="Times New Roman" pitchFamily="18" charset="0"/>
            </a:endParaRPr>
          </a:p>
        </p:txBody>
      </p:sp>
      <p:sp>
        <p:nvSpPr>
          <p:cNvPr id="103426" name="Rectangle 2"/>
          <p:cNvSpPr>
            <a:spLocks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99B0FA9E-9C1E-4960-AD69-C6DC134B4BA1}" type="slidenum">
              <a:rPr lang="en-US" altLang="zh-CN" sz="1200">
                <a:latin typeface="Times New Roman" pitchFamily="18" charset="0"/>
              </a:rPr>
              <a:pPr/>
              <a:t>33</a:t>
            </a:fld>
            <a:endParaRPr lang="en-US" altLang="zh-CN" sz="1200">
              <a:latin typeface="Times New Roman" pitchFamily="18" charset="0"/>
            </a:endParaRPr>
          </a:p>
        </p:txBody>
      </p:sp>
      <p:sp>
        <p:nvSpPr>
          <p:cNvPr id="105474" name="Rectangle 2"/>
          <p:cNvSpPr>
            <a:spLocks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5094D0E2-237D-45CA-A71C-58302ABFBFB5}" type="slidenum">
              <a:rPr lang="en-US" altLang="zh-CN" sz="1200">
                <a:latin typeface="Times New Roman" pitchFamily="18" charset="0"/>
              </a:rPr>
              <a:pPr/>
              <a:t>34</a:t>
            </a:fld>
            <a:endParaRPr lang="en-US" altLang="zh-CN" sz="1200">
              <a:latin typeface="Times New Roman" pitchFamily="18" charset="0"/>
            </a:endParaRPr>
          </a:p>
        </p:txBody>
      </p:sp>
      <p:sp>
        <p:nvSpPr>
          <p:cNvPr id="107522" name="Rectangle 2"/>
          <p:cNvSpPr>
            <a:spLocks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6C146BDF-72AF-4AB0-8AAB-5501740CA473}" type="slidenum">
              <a:rPr lang="en-US" altLang="zh-CN" sz="1200">
                <a:latin typeface="Times New Roman" pitchFamily="18" charset="0"/>
              </a:rPr>
              <a:pPr/>
              <a:t>5</a:t>
            </a:fld>
            <a:endParaRPr lang="en-US" altLang="zh-CN" sz="1200">
              <a:latin typeface="Times New Roman" pitchFamily="18" charset="0"/>
            </a:endParaRPr>
          </a:p>
        </p:txBody>
      </p:sp>
      <p:sp>
        <p:nvSpPr>
          <p:cNvPr id="25602" name="Rectangle 2"/>
          <p:cNvSpPr>
            <a:spLocks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54B23FB-93E4-4F63-B872-C3E5B887CBAD}" type="slidenum">
              <a:rPr lang="en-US" altLang="zh-CN" sz="1200">
                <a:latin typeface="Times New Roman" pitchFamily="18" charset="0"/>
              </a:rPr>
              <a:pPr/>
              <a:t>35</a:t>
            </a:fld>
            <a:endParaRPr lang="en-US" altLang="zh-CN" sz="1200">
              <a:latin typeface="Times New Roman" pitchFamily="18" charset="0"/>
            </a:endParaRPr>
          </a:p>
        </p:txBody>
      </p:sp>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66F6B39-9539-4090-93B4-BB74074B6440}" type="slidenum">
              <a:rPr lang="en-US" altLang="zh-CN" sz="1200">
                <a:latin typeface="Times New Roman" pitchFamily="18" charset="0"/>
              </a:rPr>
              <a:pPr/>
              <a:t>36</a:t>
            </a:fld>
            <a:endParaRPr lang="en-US" altLang="zh-CN" sz="1200">
              <a:latin typeface="Times New Roman" pitchFamily="18" charset="0"/>
            </a:endParaRPr>
          </a:p>
        </p:txBody>
      </p:sp>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F450FA2-253E-496B-8BDB-9C4DFFBEDBE1}" type="slidenum">
              <a:rPr lang="en-US" altLang="zh-CN" sz="1200">
                <a:latin typeface="Times New Roman" pitchFamily="18" charset="0"/>
              </a:rPr>
              <a:pPr/>
              <a:t>37</a:t>
            </a:fld>
            <a:endParaRPr lang="en-US" altLang="zh-CN" sz="1200">
              <a:latin typeface="Times New Roman" pitchFamily="18" charset="0"/>
            </a:endParaRPr>
          </a:p>
        </p:txBody>
      </p:sp>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A8DD442F-51FC-4FE5-841E-E9C4CAD8A991}" type="slidenum">
              <a:rPr lang="en-US" altLang="zh-CN" sz="1200">
                <a:latin typeface="Times New Roman" pitchFamily="18" charset="0"/>
              </a:rPr>
              <a:pPr/>
              <a:t>38</a:t>
            </a:fld>
            <a:endParaRPr lang="en-US" altLang="zh-CN" sz="1200">
              <a:latin typeface="Times New Roman" pitchFamily="18" charset="0"/>
            </a:endParaRPr>
          </a:p>
        </p:txBody>
      </p:sp>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34B2C4C1-317B-435A-817D-768794CE4F94}" type="slidenum">
              <a:rPr lang="en-US" altLang="zh-CN" sz="1200">
                <a:latin typeface="Times New Roman" pitchFamily="18" charset="0"/>
              </a:rPr>
              <a:pPr/>
              <a:t>39</a:t>
            </a:fld>
            <a:endParaRPr lang="en-US" altLang="zh-CN" sz="1200">
              <a:latin typeface="Times New Roman" pitchFamily="18" charset="0"/>
            </a:endParaRPr>
          </a:p>
        </p:txBody>
      </p:sp>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411AEA9-40FD-430F-B43B-116BB662A20B}" type="slidenum">
              <a:rPr lang="en-US" altLang="zh-CN" sz="1200">
                <a:latin typeface="Times New Roman" pitchFamily="18" charset="0"/>
              </a:rPr>
              <a:pPr/>
              <a:t>40</a:t>
            </a:fld>
            <a:endParaRPr lang="en-US" altLang="zh-CN" sz="1200">
              <a:latin typeface="Times New Roman" pitchFamily="18" charset="0"/>
            </a:endParaRPr>
          </a:p>
        </p:txBody>
      </p:sp>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D5771C28-0513-4BFF-8440-30492903AA0D}" type="slidenum">
              <a:rPr lang="en-US" altLang="zh-CN" sz="1200">
                <a:latin typeface="Times New Roman" pitchFamily="18" charset="0"/>
              </a:rPr>
              <a:pPr/>
              <a:t>41</a:t>
            </a:fld>
            <a:endParaRPr lang="en-US" altLang="zh-CN" sz="1200">
              <a:latin typeface="Times New Roman" pitchFamily="18" charset="0"/>
            </a:endParaRPr>
          </a:p>
        </p:txBody>
      </p:sp>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2241FC35-4488-4E1C-BF8F-5BC6399B8C04}" type="slidenum">
              <a:rPr lang="en-US" altLang="zh-CN" sz="1200">
                <a:latin typeface="Times New Roman" pitchFamily="18" charset="0"/>
              </a:rPr>
              <a:pPr/>
              <a:t>6</a:t>
            </a:fld>
            <a:endParaRPr lang="en-US" altLang="zh-CN" sz="1200">
              <a:latin typeface="Times New Roman" pitchFamily="18" charset="0"/>
            </a:endParaRPr>
          </a:p>
        </p:txBody>
      </p:sp>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9E0D613-0E92-484B-8364-4A89949CE147}" type="slidenum">
              <a:rPr lang="en-US" altLang="zh-CN" sz="1200">
                <a:latin typeface="Times New Roman" pitchFamily="18" charset="0"/>
              </a:rPr>
              <a:pPr/>
              <a:t>7</a:t>
            </a:fld>
            <a:endParaRPr lang="en-US" altLang="zh-CN" sz="1200">
              <a:latin typeface="Times New Roman" pitchFamily="18" charset="0"/>
            </a:endParaRPr>
          </a:p>
        </p:txBody>
      </p:sp>
      <p:sp>
        <p:nvSpPr>
          <p:cNvPr id="31746" name="Rectangle 2"/>
          <p:cNvSpPr>
            <a:spLocks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CD45C937-61ED-4DE9-B2CA-1DBDC3BE7315}" type="slidenum">
              <a:rPr lang="en-US" altLang="zh-CN" sz="1200">
                <a:latin typeface="Times New Roman" pitchFamily="18" charset="0"/>
              </a:rPr>
              <a:pPr/>
              <a:t>8</a:t>
            </a:fld>
            <a:endParaRPr lang="en-US" altLang="zh-CN" sz="1200">
              <a:latin typeface="Times New Roman" pitchFamily="18" charset="0"/>
            </a:endParaRPr>
          </a:p>
        </p:txBody>
      </p:sp>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2BA5F427-4882-44B8-B934-BDE4B28680BF}" type="slidenum">
              <a:rPr lang="en-US" altLang="zh-CN" sz="1200">
                <a:latin typeface="Times New Roman" pitchFamily="18" charset="0"/>
              </a:rPr>
              <a:pPr/>
              <a:t>9</a:t>
            </a:fld>
            <a:endParaRPr lang="en-US" altLang="zh-CN" sz="1200">
              <a:latin typeface="Times New Roman" pitchFamily="18" charset="0"/>
            </a:endParaRPr>
          </a:p>
        </p:txBody>
      </p:sp>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4B8C883-973E-4304-ABEC-0651BE45BD1F}" type="slidenum">
              <a:rPr lang="en-US" altLang="zh-CN" sz="1200">
                <a:latin typeface="Times New Roman" pitchFamily="18" charset="0"/>
              </a:rPr>
              <a:pPr/>
              <a:t>10</a:t>
            </a:fld>
            <a:endParaRPr lang="en-US" altLang="zh-CN" sz="1200">
              <a:latin typeface="Times New Roman" pitchFamily="18" charset="0"/>
            </a:endParaRPr>
          </a:p>
        </p:txBody>
      </p:sp>
      <p:sp>
        <p:nvSpPr>
          <p:cNvPr id="35842" name="Rectangle 2"/>
          <p:cNvSpPr>
            <a:spLocks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B0E072B-EB48-4C2F-BD0E-756B918C3522}" type="slidenum">
              <a:rPr lang="en-US" altLang="zh-CN" sz="1200">
                <a:latin typeface="Times New Roman" pitchFamily="18" charset="0"/>
              </a:rPr>
              <a:pPr/>
              <a:t>11</a:t>
            </a:fld>
            <a:endParaRPr lang="en-US" altLang="zh-CN" sz="1200">
              <a:latin typeface="Times New Roman" pitchFamily="18" charset="0"/>
            </a:endParaRPr>
          </a:p>
        </p:txBody>
      </p:sp>
      <p:sp>
        <p:nvSpPr>
          <p:cNvPr id="39938" name="Rectangle 2"/>
          <p:cNvSpPr>
            <a:spLocks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386050" name="Freeform 1026"/>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386051" name="Rectangle 1027"/>
          <p:cNvSpPr>
            <a:spLocks noGrp="1" noChangeArrowheads="1"/>
          </p:cNvSpPr>
          <p:nvPr>
            <p:ph type="ctrTitle"/>
          </p:nvPr>
        </p:nvSpPr>
        <p:spPr>
          <a:xfrm>
            <a:off x="685800" y="2286000"/>
            <a:ext cx="7772400" cy="1143000"/>
          </a:xfrm>
        </p:spPr>
        <p:txBody>
          <a:bodyPr/>
          <a:lstStyle>
            <a:lvl1pPr>
              <a:defRPr/>
            </a:lvl1pPr>
          </a:lstStyle>
          <a:p>
            <a:pPr lvl="0"/>
            <a:r>
              <a:rPr lang="en-US" altLang="zh-CN" noProof="0" smtClean="0"/>
              <a:t>Click to edit Master title style</a:t>
            </a:r>
          </a:p>
        </p:txBody>
      </p:sp>
      <p:sp>
        <p:nvSpPr>
          <p:cNvPr id="386052"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smtClean="0"/>
              <a:t>Click to edit Master subtitle style</a:t>
            </a:r>
          </a:p>
        </p:txBody>
      </p:sp>
      <p:sp>
        <p:nvSpPr>
          <p:cNvPr id="386053" name="Rectangle 1029"/>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386054" name="Rectangle 1030"/>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charset="-122"/>
              </a:defRPr>
            </a:lvl1pPr>
          </a:lstStyle>
          <a:p>
            <a:endParaRPr lang="en-US" altLang="zh-CN"/>
          </a:p>
        </p:txBody>
      </p:sp>
      <p:sp>
        <p:nvSpPr>
          <p:cNvPr id="386055" name="Rectangle 1031"/>
          <p:cNvSpPr>
            <a:spLocks noGrp="1" noChangeArrowheads="1"/>
          </p:cNvSpPr>
          <p:nvPr>
            <p:ph type="sldNum" sz="quarter" idx="4"/>
          </p:nvPr>
        </p:nvSpPr>
        <p:spPr/>
        <p:txBody>
          <a:bodyPr/>
          <a:lstStyle>
            <a:lvl1pPr>
              <a:defRPr>
                <a:solidFill>
                  <a:srgbClr val="578963"/>
                </a:solidFill>
              </a:defRPr>
            </a:lvl1pPr>
          </a:lstStyle>
          <a:p>
            <a:fld id="{9E45EEE1-15F0-40CB-9ACE-C64887502FE4}" type="slidenum">
              <a:rPr lang="zh-CN" altLang="en-US"/>
              <a:pPr/>
              <a:t>‹#›</a:t>
            </a:fld>
            <a:endParaRPr lang="en-US" altLang="zh-CN"/>
          </a:p>
        </p:txBody>
      </p:sp>
      <p:graphicFrame>
        <p:nvGraphicFramePr>
          <p:cNvPr id="386056" name="Rectangle 1032"/>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86105" name="Clip" r:id="rId3" imgW="0" imgH="0" progId="MS_ClipArt_Gallery.2">
                  <p:embed/>
                </p:oleObj>
              </mc:Choice>
              <mc:Fallback>
                <p:oleObj name="Clip" r:id="rId3" imgW="0" imgH="0" progId="MS_ClipArt_Gallery.2">
                  <p:embed/>
                  <p:pic>
                    <p:nvPicPr>
                      <p:cNvPr id="0" name="Rectangle 1032"/>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74C64BE-F1A5-4B8E-8CFC-A69D5CB7AC26}" type="slidenum">
              <a:rPr lang="zh-CN" altLang="en-US"/>
              <a:pPr/>
              <a:t>‹#›</a:t>
            </a:fld>
            <a:endParaRPr lang="en-US" altLang="zh-CN"/>
          </a:p>
        </p:txBody>
      </p:sp>
    </p:spTree>
    <p:extLst>
      <p:ext uri="{BB962C8B-B14F-4D97-AF65-F5344CB8AC3E}">
        <p14:creationId xmlns:p14="http://schemas.microsoft.com/office/powerpoint/2010/main" val="353015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00025"/>
            <a:ext cx="20193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52450" y="200025"/>
            <a:ext cx="59055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C383B6CF-2945-4ACE-ABBC-A4A13DCDEF65}" type="slidenum">
              <a:rPr lang="zh-CN" altLang="en-US"/>
              <a:pPr/>
              <a:t>‹#›</a:t>
            </a:fld>
            <a:endParaRPr lang="en-US" altLang="zh-CN"/>
          </a:p>
        </p:txBody>
      </p:sp>
    </p:spTree>
    <p:extLst>
      <p:ext uri="{BB962C8B-B14F-4D97-AF65-F5344CB8AC3E}">
        <p14:creationId xmlns:p14="http://schemas.microsoft.com/office/powerpoint/2010/main" val="3063633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14388" y="1093788"/>
            <a:ext cx="3754437"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fld id="{8582390A-F883-4629-A680-E108C9EB5EF8}" type="slidenum">
              <a:rPr lang="en-US" altLang="zh-CN"/>
              <a:pPr/>
              <a:t>‹#›</a:t>
            </a:fld>
            <a:endParaRPr lang="en-US" altLang="zh-CN"/>
          </a:p>
        </p:txBody>
      </p:sp>
    </p:spTree>
    <p:extLst>
      <p:ext uri="{BB962C8B-B14F-4D97-AF65-F5344CB8AC3E}">
        <p14:creationId xmlns:p14="http://schemas.microsoft.com/office/powerpoint/2010/main" val="109776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3pPr>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灯片编号占位符 4"/>
          <p:cNvSpPr>
            <a:spLocks noGrp="1"/>
          </p:cNvSpPr>
          <p:nvPr>
            <p:ph type="sldNum" sz="quarter" idx="11"/>
          </p:nvPr>
        </p:nvSpPr>
        <p:spPr/>
        <p:txBody>
          <a:bodyPr/>
          <a:lstStyle>
            <a:lvl1pPr>
              <a:defRPr/>
            </a:lvl1pPr>
          </a:lstStyle>
          <a:p>
            <a:fld id="{77DC87CB-E864-4EAF-910C-1AC34B83D9F0}" type="slidenum">
              <a:rPr lang="zh-CN" altLang="en-US"/>
              <a:pPr/>
              <a:t>‹#›</a:t>
            </a:fld>
            <a:endParaRPr lang="en-US" altLang="zh-CN"/>
          </a:p>
        </p:txBody>
      </p:sp>
    </p:spTree>
    <p:extLst>
      <p:ext uri="{BB962C8B-B14F-4D97-AF65-F5344CB8AC3E}">
        <p14:creationId xmlns:p14="http://schemas.microsoft.com/office/powerpoint/2010/main" val="11358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26C2F1BF-7755-41FF-91BA-46149790151F}" type="slidenum">
              <a:rPr lang="zh-CN" altLang="en-US"/>
              <a:pPr/>
              <a:t>‹#›</a:t>
            </a:fld>
            <a:endParaRPr lang="en-US" altLang="zh-CN"/>
          </a:p>
        </p:txBody>
      </p:sp>
    </p:spTree>
    <p:extLst>
      <p:ext uri="{BB962C8B-B14F-4D97-AF65-F5344CB8AC3E}">
        <p14:creationId xmlns:p14="http://schemas.microsoft.com/office/powerpoint/2010/main" val="414865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11949641-9693-472C-83BD-57FDA91188FC}" type="slidenum">
              <a:rPr lang="zh-CN" altLang="en-US"/>
              <a:pPr/>
              <a:t>‹#›</a:t>
            </a:fld>
            <a:endParaRPr lang="en-US" altLang="zh-CN"/>
          </a:p>
        </p:txBody>
      </p:sp>
    </p:spTree>
    <p:extLst>
      <p:ext uri="{BB962C8B-B14F-4D97-AF65-F5344CB8AC3E}">
        <p14:creationId xmlns:p14="http://schemas.microsoft.com/office/powerpoint/2010/main" val="175154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7F2C1817-A9CC-44A4-AAA0-8905DDB8AA5F}" type="slidenum">
              <a:rPr lang="zh-CN" altLang="en-US"/>
              <a:pPr/>
              <a:t>‹#›</a:t>
            </a:fld>
            <a:endParaRPr lang="en-US" altLang="zh-CN"/>
          </a:p>
        </p:txBody>
      </p:sp>
    </p:spTree>
    <p:extLst>
      <p:ext uri="{BB962C8B-B14F-4D97-AF65-F5344CB8AC3E}">
        <p14:creationId xmlns:p14="http://schemas.microsoft.com/office/powerpoint/2010/main" val="98435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B5F75B1B-45EE-4D16-9677-F6BA85D0FFE7}" type="slidenum">
              <a:rPr lang="zh-CN" altLang="en-US"/>
              <a:pPr/>
              <a:t>‹#›</a:t>
            </a:fld>
            <a:endParaRPr lang="en-US" altLang="zh-CN"/>
          </a:p>
        </p:txBody>
      </p:sp>
    </p:spTree>
    <p:extLst>
      <p:ext uri="{BB962C8B-B14F-4D97-AF65-F5344CB8AC3E}">
        <p14:creationId xmlns:p14="http://schemas.microsoft.com/office/powerpoint/2010/main" val="342812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416A5618-8B9B-4E20-9EE3-AB0A5DAD6F6C}" type="slidenum">
              <a:rPr lang="zh-CN" altLang="en-US"/>
              <a:pPr/>
              <a:t>‹#›</a:t>
            </a:fld>
            <a:endParaRPr lang="en-US" altLang="zh-CN"/>
          </a:p>
        </p:txBody>
      </p:sp>
    </p:spTree>
    <p:extLst>
      <p:ext uri="{BB962C8B-B14F-4D97-AF65-F5344CB8AC3E}">
        <p14:creationId xmlns:p14="http://schemas.microsoft.com/office/powerpoint/2010/main" val="337861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8C8EB552-6D17-43E9-B0E3-DE43124420FA}" type="slidenum">
              <a:rPr lang="zh-CN" altLang="en-US"/>
              <a:pPr/>
              <a:t>‹#›</a:t>
            </a:fld>
            <a:endParaRPr lang="en-US" altLang="zh-CN"/>
          </a:p>
        </p:txBody>
      </p:sp>
    </p:spTree>
    <p:extLst>
      <p:ext uri="{BB962C8B-B14F-4D97-AF65-F5344CB8AC3E}">
        <p14:creationId xmlns:p14="http://schemas.microsoft.com/office/powerpoint/2010/main" val="311143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D50CAE7-FD06-4304-A5C1-2FAE0EFA7960}" type="slidenum">
              <a:rPr lang="zh-CN" altLang="en-US"/>
              <a:pPr/>
              <a:t>‹#›</a:t>
            </a:fld>
            <a:endParaRPr lang="en-US" altLang="zh-CN"/>
          </a:p>
        </p:txBody>
      </p:sp>
    </p:spTree>
    <p:extLst>
      <p:ext uri="{BB962C8B-B14F-4D97-AF65-F5344CB8AC3E}">
        <p14:creationId xmlns:p14="http://schemas.microsoft.com/office/powerpoint/2010/main" val="3142916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27"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385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ea typeface="宋体" charset="-122"/>
              </a:defRPr>
            </a:lvl1pPr>
          </a:lstStyle>
          <a:p>
            <a:endParaRPr lang="en-US" altLang="zh-CN"/>
          </a:p>
        </p:txBody>
      </p:sp>
      <p:sp>
        <p:nvSpPr>
          <p:cNvPr id="385029" name="Rectangle 5"/>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charset="-122"/>
              </a:defRPr>
            </a:lvl1pPr>
          </a:lstStyle>
          <a:p>
            <a:fld id="{B889FBB8-4369-4BD7-A692-17835CE53BAA}" type="slidenum">
              <a:rPr lang="zh-CN" altLang="en-US"/>
              <a:pPr/>
              <a:t>‹#›</a:t>
            </a:fld>
            <a:endParaRPr lang="en-US" altLang="zh-CN"/>
          </a:p>
        </p:txBody>
      </p:sp>
      <p:sp>
        <p:nvSpPr>
          <p:cNvPr id="385030"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31" name="Freeform 7"/>
          <p:cNvSpPr>
            <a:spLocks/>
          </p:cNvSpPr>
          <p:nvPr/>
        </p:nvSpPr>
        <p:spPr bwMode="auto">
          <a:xfrm>
            <a:off x="31750" y="338138"/>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32" name="Freeform 8"/>
          <p:cNvSpPr>
            <a:spLocks/>
          </p:cNvSpPr>
          <p:nvPr/>
        </p:nvSpPr>
        <p:spPr bwMode="auto">
          <a:xfrm>
            <a:off x="619125" y="638175"/>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33" name="Freeform 9"/>
          <p:cNvSpPr>
            <a:spLocks/>
          </p:cNvSpPr>
          <p:nvPr/>
        </p:nvSpPr>
        <p:spPr bwMode="auto">
          <a:xfrm>
            <a:off x="7515225" y="6257925"/>
            <a:ext cx="1524000" cy="533400"/>
          </a:xfrm>
          <a:custGeom>
            <a:avLst/>
            <a:gdLst>
              <a:gd name="T0" fmla="*/ 285 w 1453"/>
              <a:gd name="T1" fmla="*/ 7 h 374"/>
              <a:gd name="T2" fmla="*/ 234 w 1453"/>
              <a:gd name="T3" fmla="*/ 15 h 374"/>
              <a:gd name="T4" fmla="*/ 184 w 1453"/>
              <a:gd name="T5" fmla="*/ 52 h 374"/>
              <a:gd name="T6" fmla="*/ 133 w 1453"/>
              <a:gd name="T7" fmla="*/ 82 h 374"/>
              <a:gd name="T8" fmla="*/ 83 w 1453"/>
              <a:gd name="T9" fmla="*/ 89 h 374"/>
              <a:gd name="T10" fmla="*/ 34 w 1453"/>
              <a:gd name="T11" fmla="*/ 104 h 374"/>
              <a:gd name="T12" fmla="*/ 0 w 1453"/>
              <a:gd name="T13" fmla="*/ 141 h 374"/>
              <a:gd name="T14" fmla="*/ 0 w 1453"/>
              <a:gd name="T15" fmla="*/ 186 h 374"/>
              <a:gd name="T16" fmla="*/ 17 w 1453"/>
              <a:gd name="T17" fmla="*/ 231 h 374"/>
              <a:gd name="T18" fmla="*/ 66 w 1453"/>
              <a:gd name="T19" fmla="*/ 238 h 374"/>
              <a:gd name="T20" fmla="*/ 117 w 1453"/>
              <a:gd name="T21" fmla="*/ 223 h 374"/>
              <a:gd name="T22" fmla="*/ 159 w 1453"/>
              <a:gd name="T23" fmla="*/ 238 h 374"/>
              <a:gd name="T24" fmla="*/ 201 w 1453"/>
              <a:gd name="T25" fmla="*/ 283 h 374"/>
              <a:gd name="T26" fmla="*/ 251 w 1453"/>
              <a:gd name="T27" fmla="*/ 313 h 374"/>
              <a:gd name="T28" fmla="*/ 310 w 1453"/>
              <a:gd name="T29" fmla="*/ 313 h 374"/>
              <a:gd name="T30" fmla="*/ 361 w 1453"/>
              <a:gd name="T31" fmla="*/ 305 h 374"/>
              <a:gd name="T32" fmla="*/ 411 w 1453"/>
              <a:gd name="T33" fmla="*/ 328 h 374"/>
              <a:gd name="T34" fmla="*/ 461 w 1453"/>
              <a:gd name="T35" fmla="*/ 357 h 374"/>
              <a:gd name="T36" fmla="*/ 536 w 1453"/>
              <a:gd name="T37" fmla="*/ 365 h 374"/>
              <a:gd name="T38" fmla="*/ 654 w 1453"/>
              <a:gd name="T39" fmla="*/ 365 h 374"/>
              <a:gd name="T40" fmla="*/ 704 w 1453"/>
              <a:gd name="T41" fmla="*/ 357 h 374"/>
              <a:gd name="T42" fmla="*/ 755 w 1453"/>
              <a:gd name="T43" fmla="*/ 350 h 374"/>
              <a:gd name="T44" fmla="*/ 805 w 1453"/>
              <a:gd name="T45" fmla="*/ 335 h 374"/>
              <a:gd name="T46" fmla="*/ 855 w 1453"/>
              <a:gd name="T47" fmla="*/ 328 h 374"/>
              <a:gd name="T48" fmla="*/ 906 w 1453"/>
              <a:gd name="T49" fmla="*/ 335 h 374"/>
              <a:gd name="T50" fmla="*/ 956 w 1453"/>
              <a:gd name="T51" fmla="*/ 350 h 374"/>
              <a:gd name="T52" fmla="*/ 1040 w 1453"/>
              <a:gd name="T53" fmla="*/ 365 h 374"/>
              <a:gd name="T54" fmla="*/ 1133 w 1453"/>
              <a:gd name="T55" fmla="*/ 365 h 374"/>
              <a:gd name="T56" fmla="*/ 1217 w 1453"/>
              <a:gd name="T57" fmla="*/ 357 h 374"/>
              <a:gd name="T58" fmla="*/ 1267 w 1453"/>
              <a:gd name="T59" fmla="*/ 328 h 374"/>
              <a:gd name="T60" fmla="*/ 1325 w 1453"/>
              <a:gd name="T61" fmla="*/ 298 h 374"/>
              <a:gd name="T62" fmla="*/ 1376 w 1453"/>
              <a:gd name="T63" fmla="*/ 283 h 374"/>
              <a:gd name="T64" fmla="*/ 1426 w 1453"/>
              <a:gd name="T65" fmla="*/ 275 h 374"/>
              <a:gd name="T66" fmla="*/ 1443 w 1453"/>
              <a:gd name="T67" fmla="*/ 254 h 374"/>
              <a:gd name="T68" fmla="*/ 1417 w 1453"/>
              <a:gd name="T69" fmla="*/ 208 h 374"/>
              <a:gd name="T70" fmla="*/ 1443 w 1453"/>
              <a:gd name="T71" fmla="*/ 164 h 374"/>
              <a:gd name="T72" fmla="*/ 1443 w 1453"/>
              <a:gd name="T73" fmla="*/ 119 h 374"/>
              <a:gd name="T74" fmla="*/ 1400 w 1453"/>
              <a:gd name="T75" fmla="*/ 82 h 374"/>
              <a:gd name="T76" fmla="*/ 1351 w 1453"/>
              <a:gd name="T77" fmla="*/ 82 h 374"/>
              <a:gd name="T78" fmla="*/ 1301 w 1453"/>
              <a:gd name="T79" fmla="*/ 82 h 374"/>
              <a:gd name="T80" fmla="*/ 1250 w 1453"/>
              <a:gd name="T81" fmla="*/ 74 h 374"/>
              <a:gd name="T82" fmla="*/ 1200 w 1453"/>
              <a:gd name="T83" fmla="*/ 67 h 374"/>
              <a:gd name="T84" fmla="*/ 1150 w 1453"/>
              <a:gd name="T85" fmla="*/ 74 h 374"/>
              <a:gd name="T86" fmla="*/ 1107 w 1453"/>
              <a:gd name="T87" fmla="*/ 59 h 374"/>
              <a:gd name="T88" fmla="*/ 1057 w 1453"/>
              <a:gd name="T89" fmla="*/ 30 h 374"/>
              <a:gd name="T90" fmla="*/ 1006 w 1453"/>
              <a:gd name="T91" fmla="*/ 22 h 374"/>
              <a:gd name="T92" fmla="*/ 948 w 1453"/>
              <a:gd name="T93" fmla="*/ 7 h 374"/>
              <a:gd name="T94" fmla="*/ 898 w 1453"/>
              <a:gd name="T95" fmla="*/ 22 h 374"/>
              <a:gd name="T96" fmla="*/ 847 w 1453"/>
              <a:gd name="T97" fmla="*/ 30 h 374"/>
              <a:gd name="T98" fmla="*/ 797 w 1453"/>
              <a:gd name="T99" fmla="*/ 30 h 374"/>
              <a:gd name="T100" fmla="*/ 747 w 1453"/>
              <a:gd name="T101" fmla="*/ 22 h 374"/>
              <a:gd name="T102" fmla="*/ 696 w 1453"/>
              <a:gd name="T103" fmla="*/ 7 h 374"/>
              <a:gd name="T104" fmla="*/ 646 w 1453"/>
              <a:gd name="T105" fmla="*/ 7 h 374"/>
              <a:gd name="T106" fmla="*/ 596 w 1453"/>
              <a:gd name="T107" fmla="*/ 22 h 374"/>
              <a:gd name="T108" fmla="*/ 545 w 1453"/>
              <a:gd name="T109" fmla="*/ 30 h 374"/>
              <a:gd name="T110" fmla="*/ 486 w 1453"/>
              <a:gd name="T111" fmla="*/ 7 h 374"/>
              <a:gd name="T112" fmla="*/ 436 w 1453"/>
              <a:gd name="T113" fmla="*/ 0 h 374"/>
              <a:gd name="T114" fmla="*/ 385 w 1453"/>
              <a:gd name="T115" fmla="*/ 0 h 374"/>
              <a:gd name="T116" fmla="*/ 319 w 1453"/>
              <a:gd name="T117" fmla="*/ 12 h 374"/>
              <a:gd name="T118" fmla="*/ 268 w 1453"/>
              <a:gd name="T119" fmla="*/ 59 h 374"/>
              <a:gd name="T120" fmla="*/ 234 w 1453"/>
              <a:gd name="T121" fmla="*/ 74 h 374"/>
              <a:gd name="T122" fmla="*/ 217 w 1453"/>
              <a:gd name="T123" fmla="*/ 5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5034" name="Group 10"/>
          <p:cNvGrpSpPr>
            <a:grpSpLocks/>
          </p:cNvGrpSpPr>
          <p:nvPr/>
        </p:nvGrpSpPr>
        <p:grpSpPr bwMode="auto">
          <a:xfrm>
            <a:off x="7620000" y="5076825"/>
            <a:ext cx="1371600" cy="1600200"/>
            <a:chOff x="0" y="3182"/>
            <a:chExt cx="808" cy="998"/>
          </a:xfrm>
        </p:grpSpPr>
        <p:grpSp>
          <p:nvGrpSpPr>
            <p:cNvPr id="385035" name="Group 11"/>
            <p:cNvGrpSpPr>
              <a:grpSpLocks/>
            </p:cNvGrpSpPr>
            <p:nvPr/>
          </p:nvGrpSpPr>
          <p:grpSpPr bwMode="auto">
            <a:xfrm>
              <a:off x="0" y="3182"/>
              <a:ext cx="506" cy="927"/>
              <a:chOff x="1685" y="1023"/>
              <a:chExt cx="506" cy="927"/>
            </a:xfrm>
          </p:grpSpPr>
          <p:sp>
            <p:nvSpPr>
              <p:cNvPr id="385036" name="Freeform 12"/>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37" name="Freeform 13"/>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38" name="Freeform 14"/>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5039" name="Group 15"/>
              <p:cNvGrpSpPr>
                <a:grpSpLocks/>
              </p:cNvGrpSpPr>
              <p:nvPr/>
            </p:nvGrpSpPr>
            <p:grpSpPr bwMode="auto">
              <a:xfrm>
                <a:off x="1707" y="1466"/>
                <a:ext cx="484" cy="368"/>
                <a:chOff x="1707" y="1466"/>
                <a:chExt cx="484" cy="368"/>
              </a:xfrm>
            </p:grpSpPr>
            <p:sp>
              <p:nvSpPr>
                <p:cNvPr id="385040" name="Freeform 16"/>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41" name="Freeform 17"/>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42" name="Freeform 18"/>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43" name="Freeform 19"/>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044" name="Freeform 20"/>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45" name="Group 21"/>
            <p:cNvGrpSpPr>
              <a:grpSpLocks/>
            </p:cNvGrpSpPr>
            <p:nvPr/>
          </p:nvGrpSpPr>
          <p:grpSpPr bwMode="auto">
            <a:xfrm>
              <a:off x="300" y="3360"/>
              <a:ext cx="508" cy="820"/>
              <a:chOff x="1985" y="1201"/>
              <a:chExt cx="508" cy="820"/>
            </a:xfrm>
          </p:grpSpPr>
          <p:grpSp>
            <p:nvGrpSpPr>
              <p:cNvPr id="385046" name="Group 22"/>
              <p:cNvGrpSpPr>
                <a:grpSpLocks/>
              </p:cNvGrpSpPr>
              <p:nvPr/>
            </p:nvGrpSpPr>
            <p:grpSpPr bwMode="auto">
              <a:xfrm>
                <a:off x="2247" y="1201"/>
                <a:ext cx="246" cy="810"/>
                <a:chOff x="2247" y="1201"/>
                <a:chExt cx="246" cy="810"/>
              </a:xfrm>
            </p:grpSpPr>
            <p:sp>
              <p:nvSpPr>
                <p:cNvPr id="385047" name="Freeform 23"/>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48" name="Freeform 24"/>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49" name="Group 25"/>
              <p:cNvGrpSpPr>
                <a:grpSpLocks/>
              </p:cNvGrpSpPr>
              <p:nvPr/>
            </p:nvGrpSpPr>
            <p:grpSpPr bwMode="auto">
              <a:xfrm>
                <a:off x="1985" y="1419"/>
                <a:ext cx="465" cy="602"/>
                <a:chOff x="1985" y="1419"/>
                <a:chExt cx="465" cy="602"/>
              </a:xfrm>
            </p:grpSpPr>
            <p:sp>
              <p:nvSpPr>
                <p:cNvPr id="385050" name="Freeform 26"/>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1" name="Freeform 27"/>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5052" name="Group 28"/>
                <p:cNvGrpSpPr>
                  <a:grpSpLocks/>
                </p:cNvGrpSpPr>
                <p:nvPr/>
              </p:nvGrpSpPr>
              <p:grpSpPr bwMode="auto">
                <a:xfrm>
                  <a:off x="1985" y="1419"/>
                  <a:ext cx="465" cy="349"/>
                  <a:chOff x="1985" y="1419"/>
                  <a:chExt cx="465" cy="349"/>
                </a:xfrm>
              </p:grpSpPr>
              <p:sp>
                <p:nvSpPr>
                  <p:cNvPr id="385053" name="Freeform 29"/>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4" name="Freeform 30"/>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5" name="Freeform 31"/>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6" name="Freeform 32"/>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385057" name="Group 33"/>
          <p:cNvGrpSpPr>
            <a:grpSpLocks/>
          </p:cNvGrpSpPr>
          <p:nvPr/>
        </p:nvGrpSpPr>
        <p:grpSpPr bwMode="auto">
          <a:xfrm>
            <a:off x="7934325" y="6124575"/>
            <a:ext cx="322263" cy="420688"/>
            <a:chOff x="112" y="4288"/>
            <a:chExt cx="439" cy="478"/>
          </a:xfrm>
        </p:grpSpPr>
        <p:grpSp>
          <p:nvGrpSpPr>
            <p:cNvPr id="385058" name="Group 34"/>
            <p:cNvGrpSpPr>
              <a:grpSpLocks/>
            </p:cNvGrpSpPr>
            <p:nvPr/>
          </p:nvGrpSpPr>
          <p:grpSpPr bwMode="auto">
            <a:xfrm>
              <a:off x="259" y="4288"/>
              <a:ext cx="148" cy="478"/>
              <a:chOff x="259" y="4288"/>
              <a:chExt cx="148" cy="478"/>
            </a:xfrm>
          </p:grpSpPr>
          <p:sp>
            <p:nvSpPr>
              <p:cNvPr id="385059" name="Freeform 35"/>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60" name="Freeform 36"/>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61" name="Group 37"/>
            <p:cNvGrpSpPr>
              <a:grpSpLocks/>
            </p:cNvGrpSpPr>
            <p:nvPr/>
          </p:nvGrpSpPr>
          <p:grpSpPr bwMode="auto">
            <a:xfrm>
              <a:off x="112" y="4295"/>
              <a:ext cx="439" cy="321"/>
              <a:chOff x="112" y="4295"/>
              <a:chExt cx="439" cy="321"/>
            </a:xfrm>
          </p:grpSpPr>
          <p:sp>
            <p:nvSpPr>
              <p:cNvPr id="385062" name="Freeform 38"/>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63" name="Freeform 39"/>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85064" name="Text Box 40"/>
          <p:cNvSpPr txBox="1">
            <a:spLocks noChangeArrowheads="1"/>
          </p:cNvSpPr>
          <p:nvPr/>
        </p:nvSpPr>
        <p:spPr bwMode="auto">
          <a:xfrm>
            <a:off x="6148388" y="6613525"/>
            <a:ext cx="29321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zh-CN" sz="1000" b="1">
                <a:solidFill>
                  <a:schemeClr val="tx2"/>
                </a:solidFill>
                <a:ea typeface="宋体" charset="-122"/>
              </a:rPr>
              <a:t>©Silberschatz, Korth and Sudarshan,Bo Zhou</a:t>
            </a:r>
          </a:p>
        </p:txBody>
      </p:sp>
      <p:sp>
        <p:nvSpPr>
          <p:cNvPr id="385065" name="Text Box 41"/>
          <p:cNvSpPr txBox="1">
            <a:spLocks noChangeArrowheads="1"/>
          </p:cNvSpPr>
          <p:nvPr/>
        </p:nvSpPr>
        <p:spPr bwMode="auto">
          <a:xfrm>
            <a:off x="4532883" y="6613525"/>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fld id="{DA366005-09A7-4A71-919C-E585BEE9B277}" type="slidenum">
              <a:rPr lang="en-US" altLang="zh-CN" sz="1000" b="1" smtClean="0">
                <a:solidFill>
                  <a:schemeClr val="tx2"/>
                </a:solidFill>
                <a:ea typeface="宋体" charset="-122"/>
              </a:rPr>
              <a:pPr algn="ctr">
                <a:spcBef>
                  <a:spcPct val="50000"/>
                </a:spcBef>
              </a:pPr>
              <a:t>‹#›</a:t>
            </a:fld>
            <a:endParaRPr lang="en-US" altLang="zh-CN" sz="1000" b="1" dirty="0">
              <a:solidFill>
                <a:schemeClr val="tx2"/>
              </a:solidFill>
              <a:ea typeface="宋体" charset="-122"/>
            </a:endParaRPr>
          </a:p>
        </p:txBody>
      </p:sp>
      <p:sp>
        <p:nvSpPr>
          <p:cNvPr id="385066" name="Rectangle 42"/>
          <p:cNvSpPr>
            <a:spLocks noGrp="1" noChangeArrowheads="1"/>
          </p:cNvSpPr>
          <p:nvPr>
            <p:ph type="title"/>
          </p:nvPr>
        </p:nvSpPr>
        <p:spPr bwMode="auto">
          <a:xfrm>
            <a:off x="552450" y="20002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385067" name="Text Box 43"/>
          <p:cNvSpPr txBox="1">
            <a:spLocks noChangeArrowheads="1"/>
          </p:cNvSpPr>
          <p:nvPr/>
        </p:nvSpPr>
        <p:spPr bwMode="auto">
          <a:xfrm>
            <a:off x="0" y="6613525"/>
            <a:ext cx="12410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000" b="1" dirty="0">
                <a:solidFill>
                  <a:schemeClr val="tx2"/>
                </a:solidFill>
                <a:ea typeface="宋体" charset="-122"/>
              </a:rPr>
              <a:t>Database </a:t>
            </a:r>
            <a:r>
              <a:rPr lang="en-US" altLang="zh-CN" sz="1000" b="1" dirty="0" smtClean="0">
                <a:solidFill>
                  <a:schemeClr val="tx2"/>
                </a:solidFill>
                <a:ea typeface="宋体" charset="-122"/>
              </a:rPr>
              <a:t>System</a:t>
            </a:r>
            <a:endParaRPr lang="en-US" altLang="zh-CN" sz="1000" b="1" dirty="0">
              <a:solidFill>
                <a:schemeClr val="tx2"/>
              </a:solidFill>
              <a:ea typeface="宋体"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1.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3.e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 Id="rId9"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ea typeface="宋体" charset="-122"/>
              </a:rPr>
              <a:t>Query </a:t>
            </a:r>
            <a:r>
              <a:rPr lang="en-US" altLang="zh-CN" dirty="0">
                <a:ea typeface="宋体" charset="-122"/>
              </a:rPr>
              <a:t>Optimization</a:t>
            </a:r>
          </a:p>
        </p:txBody>
      </p:sp>
      <p:sp>
        <p:nvSpPr>
          <p:cNvPr id="30723" name="Rectangle 3"/>
          <p:cNvSpPr>
            <a:spLocks noGrp="1" noChangeArrowheads="1"/>
          </p:cNvSpPr>
          <p:nvPr>
            <p:ph type="body" idx="1"/>
          </p:nvPr>
        </p:nvSpPr>
        <p:spPr>
          <a:xfrm>
            <a:off x="1062038" y="1449388"/>
            <a:ext cx="6724650" cy="4114800"/>
          </a:xfrm>
        </p:spPr>
        <p:txBody>
          <a:bodyPr/>
          <a:lstStyle/>
          <a:p>
            <a:r>
              <a:rPr lang="en-US" altLang="zh-CN" dirty="0">
                <a:ea typeface="宋体" charset="-122"/>
              </a:rPr>
              <a:t>Overview </a:t>
            </a:r>
          </a:p>
          <a:p>
            <a:r>
              <a:rPr lang="en-US" altLang="zh-CN" dirty="0" smtClean="0">
                <a:ea typeface="宋体" charset="-122"/>
              </a:rPr>
              <a:t>Transformation of Relational Expressions</a:t>
            </a:r>
          </a:p>
          <a:p>
            <a:pPr lvl="1"/>
            <a:r>
              <a:rPr lang="en-US" altLang="zh-CN" dirty="0" smtClean="0">
                <a:ea typeface="宋体" charset="-122"/>
              </a:rPr>
              <a:t>Equivalence Rules</a:t>
            </a:r>
            <a:endParaRPr lang="en-US" altLang="zh-CN" dirty="0" smtClean="0">
              <a:ea typeface="宋体" charset="-122"/>
            </a:endParaRPr>
          </a:p>
          <a:p>
            <a:r>
              <a:rPr lang="en-US" altLang="zh-CN" dirty="0" smtClean="0">
                <a:ea typeface="宋体" charset="-122"/>
              </a:rPr>
              <a:t>Size estimation of query operations:</a:t>
            </a:r>
          </a:p>
          <a:p>
            <a:pPr lvl="1"/>
            <a:r>
              <a:rPr lang="en-US" altLang="zh-CN" dirty="0" smtClean="0">
                <a:ea typeface="宋体" charset="-122"/>
              </a:rPr>
              <a:t>Catalog </a:t>
            </a:r>
            <a:r>
              <a:rPr lang="en-US" altLang="zh-CN" dirty="0">
                <a:ea typeface="宋体" charset="-122"/>
              </a:rPr>
              <a:t>Information for Cost Estimation</a:t>
            </a:r>
          </a:p>
          <a:p>
            <a:r>
              <a:rPr lang="en-US" altLang="zh-CN" dirty="0" smtClean="0">
                <a:ea typeface="ＭＳ Ｐゴシック" pitchFamily="34" charset="-128"/>
              </a:rPr>
              <a:t>Cost-based </a:t>
            </a:r>
            <a:r>
              <a:rPr lang="en-US" altLang="zh-CN" dirty="0">
                <a:ea typeface="ＭＳ Ｐゴシック" pitchFamily="34" charset="-128"/>
              </a:rPr>
              <a:t>optimization</a:t>
            </a:r>
          </a:p>
          <a:p>
            <a:pPr lvl="1"/>
            <a:r>
              <a:rPr lang="en-US" altLang="zh-CN" dirty="0" smtClean="0">
                <a:ea typeface="宋体" charset="-122"/>
              </a:rPr>
              <a:t>Dynamic </a:t>
            </a:r>
            <a:r>
              <a:rPr lang="en-US" altLang="zh-CN" dirty="0">
                <a:ea typeface="宋体" charset="-122"/>
              </a:rPr>
              <a:t>Programming for Choosing Evaluation </a:t>
            </a:r>
            <a:r>
              <a:rPr lang="en-US" altLang="zh-CN" dirty="0" smtClean="0">
                <a:ea typeface="宋体" charset="-122"/>
              </a:rPr>
              <a:t>Plans</a:t>
            </a:r>
          </a:p>
          <a:p>
            <a:r>
              <a:rPr lang="en-US" altLang="zh-CN" dirty="0" smtClean="0">
                <a:ea typeface="宋体" charset="-122"/>
              </a:rPr>
              <a:t>Heuristics in Optimization</a:t>
            </a:r>
          </a:p>
          <a:p>
            <a:endParaRPr lang="en-US" altLang="zh-CN" dirty="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966788" y="55563"/>
            <a:ext cx="8077200" cy="609600"/>
          </a:xfrm>
        </p:spPr>
        <p:txBody>
          <a:bodyPr/>
          <a:lstStyle/>
          <a:p>
            <a:r>
              <a:rPr lang="en-US" altLang="zh-CN" dirty="0">
                <a:ea typeface="宋体" charset="-122"/>
              </a:rPr>
              <a:t>Pictorial Depiction of Equivalence Rules</a:t>
            </a:r>
          </a:p>
        </p:txBody>
      </p:sp>
      <p:pic>
        <p:nvPicPr>
          <p:cNvPr id="34818" name="Picture 5"/>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l="642" t="2286" r="642" b="2000"/>
          <a:stretch>
            <a:fillRect/>
          </a:stretch>
        </p:blipFill>
        <p:spPr>
          <a:xfrm>
            <a:off x="1273175" y="1093788"/>
            <a:ext cx="6743700" cy="4903787"/>
          </a:xfrm>
          <a:noFill/>
        </p:spPr>
      </p:pic>
    </p:spTree>
    <p:extLst>
      <p:ext uri="{BB962C8B-B14F-4D97-AF65-F5344CB8AC3E}">
        <p14:creationId xmlns:p14="http://schemas.microsoft.com/office/powerpoint/2010/main" val="3196615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ea typeface="宋体" charset="-122"/>
              </a:rPr>
              <a:t>Equivalence Rules (Cont.)</a:t>
            </a:r>
          </a:p>
        </p:txBody>
      </p:sp>
      <p:sp>
        <p:nvSpPr>
          <p:cNvPr id="38914" name="Rectangle 3"/>
          <p:cNvSpPr>
            <a:spLocks noGrp="1" noChangeArrowheads="1"/>
          </p:cNvSpPr>
          <p:nvPr>
            <p:ph type="body" idx="1"/>
          </p:nvPr>
        </p:nvSpPr>
        <p:spPr>
          <a:xfrm>
            <a:off x="703263" y="1064039"/>
            <a:ext cx="7854328" cy="4084431"/>
          </a:xfrm>
        </p:spPr>
        <p:txBody>
          <a:bodyPr/>
          <a:lstStyle/>
          <a:p>
            <a:pPr>
              <a:buFont typeface="Monotype Sorts" pitchFamily="2" charset="2"/>
              <a:buNone/>
              <a:tabLst>
                <a:tab pos="3087688" algn="ctr"/>
              </a:tabLst>
            </a:pPr>
            <a:r>
              <a:rPr lang="en-US" altLang="zh-CN" dirty="0" smtClean="0">
                <a:ea typeface="ＭＳ Ｐゴシック" pitchFamily="34" charset="-128"/>
              </a:rPr>
              <a:t>8.	</a:t>
            </a:r>
            <a:r>
              <a:rPr lang="en-US" altLang="zh-CN" sz="2000" dirty="0" smtClean="0">
                <a:ea typeface="ＭＳ Ｐゴシック" pitchFamily="34" charset="-128"/>
              </a:rPr>
              <a:t>The projection operation distributes over the theta join operation as follows:</a:t>
            </a:r>
          </a:p>
          <a:p>
            <a:pPr>
              <a:buFont typeface="Monotype Sorts" pitchFamily="2" charset="2"/>
              <a:buNone/>
              <a:tabLst>
                <a:tab pos="3087688" algn="ctr"/>
              </a:tabLst>
            </a:pPr>
            <a:r>
              <a:rPr lang="en-US" altLang="zh-CN" sz="2000" dirty="0" smtClean="0">
                <a:ea typeface="ＭＳ Ｐゴシック" pitchFamily="34" charset="-128"/>
              </a:rPr>
              <a:t>	(a) if </a:t>
            </a:r>
            <a:r>
              <a:rPr kumimoji="0" lang="en-US" altLang="zh-CN" sz="2000" dirty="0" smtClean="0">
                <a:solidFill>
                  <a:srgbClr val="000000"/>
                </a:solidFill>
                <a:ea typeface="ＭＳ Ｐゴシック" pitchFamily="34" charset="-128"/>
                <a:sym typeface="Symbol" pitchFamily="18" charset="2"/>
              </a:rPr>
              <a:t></a:t>
            </a:r>
            <a:r>
              <a:rPr lang="en-US" altLang="zh-CN" sz="2000" dirty="0" smtClean="0">
                <a:ea typeface="ＭＳ Ｐゴシック" pitchFamily="34" charset="-128"/>
                <a:sym typeface="Greek Symbols" pitchFamily="18" charset="2"/>
              </a:rPr>
              <a:t> involves only attributes from </a:t>
            </a:r>
            <a:r>
              <a:rPr lang="en-US" altLang="zh-CN" sz="2000" i="1" dirty="0" smtClean="0">
                <a:ea typeface="ＭＳ Ｐゴシック" pitchFamily="34" charset="-128"/>
                <a:sym typeface="Greek Symbols" pitchFamily="18" charset="2"/>
              </a:rPr>
              <a:t>L</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L</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p>
          <a:p>
            <a:pPr>
              <a:buFont typeface="Monotype Sorts" pitchFamily="2" charset="2"/>
              <a:buNone/>
              <a:tabLst>
                <a:tab pos="3087688" algn="ctr"/>
              </a:tabLst>
            </a:pPr>
            <a:r>
              <a:rPr lang="en-US" altLang="zh-CN" sz="2000" dirty="0" smtClean="0">
                <a:ea typeface="ＭＳ Ｐゴシック" pitchFamily="34" charset="-128"/>
                <a:sym typeface="Symbol" pitchFamily="18" charset="2"/>
              </a:rPr>
              <a:t>	(b) Consider a join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      </a:t>
            </a:r>
            <a:r>
              <a:rPr lang="en-US" altLang="zh-CN" sz="2000" i="1" dirty="0" smtClean="0">
                <a:ea typeface="ＭＳ Ｐゴシック" pitchFamily="34" charset="-128"/>
                <a:sym typeface="Greek Symbols" pitchFamily="18" charset="2"/>
              </a:rPr>
              <a:t>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 </a:t>
            </a:r>
            <a:r>
              <a:rPr lang="en-US" altLang="zh-CN" sz="2000" dirty="0" smtClean="0">
                <a:ea typeface="ＭＳ Ｐゴシック" pitchFamily="34" charset="-128"/>
                <a:sym typeface="Greek Symbols" pitchFamily="18" charset="2"/>
              </a:rPr>
              <a:t>. </a:t>
            </a:r>
            <a:endParaRPr lang="en-US" altLang="zh-CN" sz="2000" dirty="0" smtClean="0">
              <a:ea typeface="ＭＳ Ｐゴシック" pitchFamily="34" charset="-128"/>
              <a:sym typeface="Greek Symbols" pitchFamily="18" charset="2"/>
            </a:endParaRPr>
          </a:p>
          <a:p>
            <a:pPr lvl="1">
              <a:tabLst>
                <a:tab pos="3087688" algn="ctr"/>
              </a:tabLst>
            </a:pPr>
            <a:r>
              <a:rPr lang="en-US" altLang="zh-CN" dirty="0" smtClean="0">
                <a:ea typeface="ＭＳ Ｐゴシック" pitchFamily="34" charset="-128"/>
                <a:sym typeface="Greek Symbols" pitchFamily="18" charset="2"/>
              </a:rPr>
              <a:t>Let </a:t>
            </a:r>
            <a:r>
              <a:rPr lang="en-US" altLang="zh-CN" i="1" dirty="0" smtClean="0">
                <a:ea typeface="ＭＳ Ｐゴシック" pitchFamily="34" charset="-128"/>
                <a:sym typeface="Greek Symbols" pitchFamily="18" charset="2"/>
              </a:rPr>
              <a:t>L</a:t>
            </a:r>
            <a:r>
              <a:rPr lang="en-US" altLang="zh-CN" baseline="-25000" dirty="0" smtClean="0">
                <a:ea typeface="ＭＳ Ｐゴシック" pitchFamily="34" charset="-128"/>
                <a:sym typeface="Greek Symbols" pitchFamily="18" charset="2"/>
              </a:rPr>
              <a:t>1</a:t>
            </a:r>
            <a:r>
              <a:rPr lang="en-US" altLang="zh-CN" dirty="0" smtClean="0">
                <a:ea typeface="ＭＳ Ｐゴシック" pitchFamily="34" charset="-128"/>
                <a:sym typeface="Greek Symbols" pitchFamily="18" charset="2"/>
              </a:rPr>
              <a:t> and </a:t>
            </a:r>
            <a:r>
              <a:rPr lang="en-US" altLang="zh-CN" i="1" dirty="0" smtClean="0">
                <a:ea typeface="ＭＳ Ｐゴシック" pitchFamily="34" charset="-128"/>
                <a:sym typeface="Symbol" pitchFamily="18" charset="2"/>
              </a:rPr>
              <a:t>L</a:t>
            </a:r>
            <a:r>
              <a:rPr lang="en-US" altLang="zh-CN" baseline="-25000" dirty="0" smtClean="0">
                <a:ea typeface="ＭＳ Ｐゴシック" pitchFamily="34" charset="-128"/>
                <a:sym typeface="Symbol" pitchFamily="18" charset="2"/>
              </a:rPr>
              <a:t>2</a:t>
            </a:r>
            <a:r>
              <a:rPr lang="en-US" altLang="zh-CN" dirty="0" smtClean="0">
                <a:ea typeface="ＭＳ Ｐゴシック" pitchFamily="34" charset="-128"/>
                <a:sym typeface="Symbol" pitchFamily="18" charset="2"/>
              </a:rPr>
              <a:t> be sets of attributes from </a:t>
            </a:r>
            <a:r>
              <a:rPr lang="en-US" altLang="zh-CN" i="1" dirty="0" smtClean="0">
                <a:ea typeface="ＭＳ Ｐゴシック" pitchFamily="34" charset="-128"/>
                <a:sym typeface="Symbol" pitchFamily="18" charset="2"/>
              </a:rPr>
              <a:t>E</a:t>
            </a:r>
            <a:r>
              <a:rPr lang="en-US" altLang="zh-CN" baseline="-25000" dirty="0" smtClean="0">
                <a:ea typeface="ＭＳ Ｐゴシック" pitchFamily="34" charset="-128"/>
                <a:sym typeface="Symbol" pitchFamily="18" charset="2"/>
              </a:rPr>
              <a:t>1</a:t>
            </a:r>
            <a:r>
              <a:rPr lang="en-US" altLang="zh-CN" dirty="0" smtClean="0">
                <a:ea typeface="ＭＳ Ｐゴシック" pitchFamily="34" charset="-128"/>
                <a:sym typeface="Symbol" pitchFamily="18" charset="2"/>
              </a:rPr>
              <a:t> and </a:t>
            </a:r>
            <a:r>
              <a:rPr lang="en-US" altLang="zh-CN" i="1" dirty="0" smtClean="0">
                <a:ea typeface="ＭＳ Ｐゴシック" pitchFamily="34" charset="-128"/>
                <a:sym typeface="Greek Symbols" pitchFamily="18" charset="2"/>
              </a:rPr>
              <a:t>E</a:t>
            </a:r>
            <a:r>
              <a:rPr lang="en-US" altLang="zh-CN" baseline="-25000" dirty="0" smtClean="0">
                <a:ea typeface="ＭＳ Ｐゴシック" pitchFamily="34" charset="-128"/>
                <a:sym typeface="Greek Symbols" pitchFamily="18" charset="2"/>
              </a:rPr>
              <a:t>2</a:t>
            </a:r>
            <a:r>
              <a:rPr lang="en-US" altLang="zh-CN" dirty="0" smtClean="0">
                <a:ea typeface="ＭＳ Ｐゴシック" pitchFamily="34" charset="-128"/>
                <a:sym typeface="Greek Symbols" pitchFamily="18" charset="2"/>
              </a:rPr>
              <a:t>, respectively.  </a:t>
            </a:r>
          </a:p>
          <a:p>
            <a:pPr lvl="1">
              <a:tabLst>
                <a:tab pos="3087688" algn="ctr"/>
              </a:tabLst>
            </a:pPr>
            <a:r>
              <a:rPr lang="en-US" altLang="zh-CN" dirty="0" smtClean="0">
                <a:ea typeface="ＭＳ Ｐゴシック" pitchFamily="34" charset="-128"/>
                <a:sym typeface="Greek Symbols" pitchFamily="18" charset="2"/>
              </a:rPr>
              <a:t>Let </a:t>
            </a:r>
            <a:r>
              <a:rPr lang="en-US" altLang="zh-CN" i="1" dirty="0" smtClean="0">
                <a:ea typeface="ＭＳ Ｐゴシック" pitchFamily="34" charset="-128"/>
                <a:sym typeface="Symbol" pitchFamily="18" charset="2"/>
              </a:rPr>
              <a:t>L</a:t>
            </a:r>
            <a:r>
              <a:rPr lang="en-US" altLang="zh-CN" baseline="-25000" dirty="0" smtClean="0">
                <a:ea typeface="ＭＳ Ｐゴシック" pitchFamily="34" charset="-128"/>
                <a:sym typeface="Symbol" pitchFamily="18" charset="2"/>
              </a:rPr>
              <a:t>3</a:t>
            </a:r>
            <a:r>
              <a:rPr lang="en-US" altLang="zh-CN" dirty="0" smtClean="0">
                <a:ea typeface="ＭＳ Ｐゴシック" pitchFamily="34" charset="-128"/>
                <a:sym typeface="Symbol" pitchFamily="18" charset="2"/>
              </a:rPr>
              <a:t> be attributes of </a:t>
            </a:r>
            <a:r>
              <a:rPr lang="en-US" altLang="zh-CN" i="1" dirty="0" smtClean="0">
                <a:ea typeface="ＭＳ Ｐゴシック" pitchFamily="34" charset="-128"/>
                <a:sym typeface="Symbol" pitchFamily="18" charset="2"/>
              </a:rPr>
              <a:t>E</a:t>
            </a:r>
            <a:r>
              <a:rPr lang="en-US" altLang="zh-CN" baseline="-25000" dirty="0" smtClean="0">
                <a:ea typeface="ＭＳ Ｐゴシック" pitchFamily="34" charset="-128"/>
                <a:sym typeface="Symbol" pitchFamily="18" charset="2"/>
              </a:rPr>
              <a:t>1</a:t>
            </a:r>
            <a:r>
              <a:rPr lang="en-US" altLang="zh-CN" dirty="0" smtClean="0">
                <a:ea typeface="ＭＳ Ｐゴシック" pitchFamily="34" charset="-128"/>
                <a:sym typeface="Symbol" pitchFamily="18" charset="2"/>
              </a:rPr>
              <a:t> that are involved in join condition </a:t>
            </a:r>
            <a:r>
              <a:rPr lang="en-US" altLang="zh-CN" i="1" dirty="0" smtClean="0">
                <a:ea typeface="ＭＳ Ｐゴシック" pitchFamily="34" charset="-128"/>
                <a:sym typeface="Greek Symbols" pitchFamily="18" charset="2"/>
              </a:rPr>
              <a:t>, </a:t>
            </a:r>
            <a:r>
              <a:rPr lang="en-US" altLang="zh-CN" dirty="0" smtClean="0">
                <a:ea typeface="ＭＳ Ｐゴシック" pitchFamily="34" charset="-128"/>
                <a:sym typeface="Greek Symbols" pitchFamily="18" charset="2"/>
              </a:rPr>
              <a:t>but are not in </a:t>
            </a:r>
            <a:r>
              <a:rPr lang="en-US" altLang="zh-CN" i="1" dirty="0" smtClean="0">
                <a:ea typeface="ＭＳ Ｐゴシック" pitchFamily="34" charset="-128"/>
                <a:sym typeface="Greek Symbols" pitchFamily="18" charset="2"/>
              </a:rPr>
              <a:t>L</a:t>
            </a:r>
            <a:r>
              <a:rPr lang="en-US" altLang="zh-CN" baseline="-25000" dirty="0" smtClean="0">
                <a:ea typeface="ＭＳ Ｐゴシック" pitchFamily="34" charset="-128"/>
                <a:sym typeface="Greek Symbols" pitchFamily="18" charset="2"/>
              </a:rPr>
              <a:t>1</a:t>
            </a:r>
            <a:r>
              <a:rPr lang="en-US" altLang="zh-CN" dirty="0" smtClean="0">
                <a:ea typeface="ＭＳ Ｐゴシック" pitchFamily="34" charset="-128"/>
                <a:sym typeface="Greek Symbols" pitchFamily="18" charset="2"/>
              </a:rPr>
              <a:t>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L</a:t>
            </a:r>
            <a:r>
              <a:rPr lang="en-US" altLang="zh-CN" baseline="-25000" dirty="0" smtClean="0">
                <a:ea typeface="ＭＳ Ｐゴシック" pitchFamily="34" charset="-128"/>
                <a:sym typeface="Symbol" pitchFamily="18" charset="2"/>
              </a:rPr>
              <a:t>2</a:t>
            </a:r>
            <a:r>
              <a:rPr lang="en-US" altLang="zh-CN" dirty="0" smtClean="0">
                <a:ea typeface="ＭＳ Ｐゴシック" pitchFamily="34" charset="-128"/>
                <a:sym typeface="Symbol" pitchFamily="18" charset="2"/>
              </a:rPr>
              <a:t>, and</a:t>
            </a:r>
          </a:p>
          <a:p>
            <a:pPr lvl="1">
              <a:tabLst>
                <a:tab pos="3087688" algn="ctr"/>
              </a:tabLst>
            </a:pPr>
            <a:r>
              <a:rPr lang="en-US" altLang="zh-CN" dirty="0" smtClean="0">
                <a:ea typeface="ＭＳ Ｐゴシック" pitchFamily="34" charset="-128"/>
                <a:sym typeface="Symbol" pitchFamily="18" charset="2"/>
              </a:rPr>
              <a:t> let </a:t>
            </a:r>
            <a:r>
              <a:rPr lang="en-US" altLang="zh-CN" i="1" dirty="0" smtClean="0">
                <a:ea typeface="ＭＳ Ｐゴシック" pitchFamily="34" charset="-128"/>
                <a:sym typeface="Greek Symbols" pitchFamily="18" charset="2"/>
              </a:rPr>
              <a:t>L</a:t>
            </a:r>
            <a:r>
              <a:rPr lang="en-US" altLang="zh-CN" baseline="-25000" dirty="0" smtClean="0">
                <a:ea typeface="ＭＳ Ｐゴシック" pitchFamily="34" charset="-128"/>
                <a:sym typeface="Greek Symbols" pitchFamily="18" charset="2"/>
              </a:rPr>
              <a:t>4</a:t>
            </a:r>
            <a:r>
              <a:rPr lang="en-US" altLang="zh-CN" dirty="0" smtClean="0">
                <a:ea typeface="ＭＳ Ｐゴシック" pitchFamily="34" charset="-128"/>
                <a:sym typeface="Greek Symbols" pitchFamily="18" charset="2"/>
              </a:rPr>
              <a:t> be attributes of </a:t>
            </a:r>
            <a:r>
              <a:rPr lang="en-US" altLang="zh-CN" i="1" dirty="0" smtClean="0">
                <a:ea typeface="ＭＳ Ｐゴシック" pitchFamily="34" charset="-128"/>
                <a:sym typeface="Greek Symbols" pitchFamily="18" charset="2"/>
              </a:rPr>
              <a:t>E</a:t>
            </a:r>
            <a:r>
              <a:rPr lang="en-US" altLang="zh-CN" baseline="-25000" dirty="0" smtClean="0">
                <a:ea typeface="ＭＳ Ｐゴシック" pitchFamily="34" charset="-128"/>
                <a:sym typeface="Greek Symbols" pitchFamily="18" charset="2"/>
              </a:rPr>
              <a:t>2 </a:t>
            </a:r>
            <a:r>
              <a:rPr lang="en-US" altLang="zh-CN" dirty="0" smtClean="0">
                <a:ea typeface="ＭＳ Ｐゴシック" pitchFamily="34" charset="-128"/>
                <a:sym typeface="Greek Symbols" pitchFamily="18" charset="2"/>
              </a:rPr>
              <a:t>that are involved in join condition </a:t>
            </a:r>
            <a:r>
              <a:rPr lang="en-US" altLang="zh-CN" dirty="0" smtClean="0">
                <a:ea typeface="ＭＳ Ｐゴシック" pitchFamily="34" charset="-128"/>
                <a:sym typeface="Symbol" pitchFamily="18" charset="2"/>
              </a:rPr>
              <a:t></a:t>
            </a:r>
            <a:r>
              <a:rPr lang="en-US" altLang="zh-CN" dirty="0" smtClean="0">
                <a:ea typeface="ＭＳ Ｐゴシック" pitchFamily="34" charset="-128"/>
                <a:sym typeface="Greek Symbols" pitchFamily="18" charset="2"/>
              </a:rPr>
              <a:t>, but are not in </a:t>
            </a:r>
            <a:r>
              <a:rPr lang="en-US" altLang="zh-CN" i="1" dirty="0" smtClean="0">
                <a:ea typeface="ＭＳ Ｐゴシック" pitchFamily="34" charset="-128"/>
                <a:sym typeface="Greek Symbols" pitchFamily="18" charset="2"/>
              </a:rPr>
              <a:t>L</a:t>
            </a:r>
            <a:r>
              <a:rPr lang="en-US" altLang="zh-CN" baseline="-25000" dirty="0" smtClean="0">
                <a:ea typeface="ＭＳ Ｐゴシック" pitchFamily="34" charset="-128"/>
                <a:sym typeface="Greek Symbols" pitchFamily="18" charset="2"/>
              </a:rPr>
              <a:t>1</a:t>
            </a:r>
            <a:r>
              <a:rPr lang="en-US" altLang="zh-CN" dirty="0" smtClean="0">
                <a:ea typeface="ＭＳ Ｐゴシック" pitchFamily="34" charset="-128"/>
                <a:sym typeface="Greek Symbols" pitchFamily="18" charset="2"/>
              </a:rPr>
              <a:t>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L</a:t>
            </a:r>
            <a:r>
              <a:rPr lang="en-US" altLang="zh-CN" baseline="-25000" dirty="0" smtClean="0">
                <a:ea typeface="ＭＳ Ｐゴシック" pitchFamily="34" charset="-128"/>
                <a:sym typeface="Symbol" pitchFamily="18" charset="2"/>
              </a:rPr>
              <a:t>2</a:t>
            </a:r>
            <a:r>
              <a:rPr lang="en-US" altLang="zh-CN" dirty="0" smtClean="0">
                <a:ea typeface="ＭＳ Ｐゴシック" pitchFamily="34" charset="-128"/>
                <a:sym typeface="Symbol" pitchFamily="18" charset="2"/>
              </a:rPr>
              <a:t>.</a:t>
            </a:r>
          </a:p>
        </p:txBody>
      </p:sp>
      <p:sp>
        <p:nvSpPr>
          <p:cNvPr id="38915" name="AutoShape 6"/>
          <p:cNvSpPr>
            <a:spLocks noChangeArrowheads="1"/>
          </p:cNvSpPr>
          <p:nvPr/>
        </p:nvSpPr>
        <p:spPr bwMode="auto">
          <a:xfrm rot="5400000">
            <a:off x="3619952" y="2932561"/>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grpSp>
        <p:nvGrpSpPr>
          <p:cNvPr id="38916" name="Group 94"/>
          <p:cNvGrpSpPr>
            <a:grpSpLocks/>
          </p:cNvGrpSpPr>
          <p:nvPr/>
        </p:nvGrpSpPr>
        <p:grpSpPr bwMode="auto">
          <a:xfrm>
            <a:off x="2435225" y="2179638"/>
            <a:ext cx="4603750" cy="400050"/>
            <a:chOff x="1515" y="1364"/>
            <a:chExt cx="2920" cy="271"/>
          </a:xfrm>
        </p:grpSpPr>
        <p:sp>
          <p:nvSpPr>
            <p:cNvPr id="38963" name="Rectangle 14"/>
            <p:cNvSpPr>
              <a:spLocks noChangeArrowheads="1"/>
            </p:cNvSpPr>
            <p:nvPr/>
          </p:nvSpPr>
          <p:spPr bwMode="auto">
            <a:xfrm>
              <a:off x="4316" y="1383"/>
              <a:ext cx="11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64" name="Rectangle 15"/>
            <p:cNvSpPr>
              <a:spLocks noChangeArrowheads="1"/>
            </p:cNvSpPr>
            <p:nvPr/>
          </p:nvSpPr>
          <p:spPr bwMode="auto">
            <a:xfrm>
              <a:off x="4072" y="1383"/>
              <a:ext cx="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65" name="Rectangle 16"/>
            <p:cNvSpPr>
              <a:spLocks noChangeArrowheads="1"/>
            </p:cNvSpPr>
            <p:nvPr/>
          </p:nvSpPr>
          <p:spPr bwMode="auto">
            <a:xfrm>
              <a:off x="3736"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66" name="Rectangle 17"/>
            <p:cNvSpPr>
              <a:spLocks noChangeArrowheads="1"/>
            </p:cNvSpPr>
            <p:nvPr/>
          </p:nvSpPr>
          <p:spPr bwMode="auto">
            <a:xfrm>
              <a:off x="3388" y="1383"/>
              <a:ext cx="1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67" name="Rectangle 18"/>
            <p:cNvSpPr>
              <a:spLocks noChangeArrowheads="1"/>
            </p:cNvSpPr>
            <p:nvPr/>
          </p:nvSpPr>
          <p:spPr bwMode="auto">
            <a:xfrm>
              <a:off x="3162"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dirty="0">
                  <a:solidFill>
                    <a:srgbClr val="000000"/>
                  </a:solidFill>
                  <a:latin typeface="Times New Roman" pitchFamily="18" charset="0"/>
                </a:rPr>
                <a:t>(</a:t>
              </a:r>
              <a:endParaRPr lang="en-US" altLang="zh-CN" dirty="0"/>
            </a:p>
          </p:txBody>
        </p:sp>
        <p:sp>
          <p:nvSpPr>
            <p:cNvPr id="38968" name="Rectangle 19"/>
            <p:cNvSpPr>
              <a:spLocks noChangeArrowheads="1"/>
            </p:cNvSpPr>
            <p:nvPr/>
          </p:nvSpPr>
          <p:spPr bwMode="auto">
            <a:xfrm>
              <a:off x="2840"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69" name="Rectangle 20"/>
            <p:cNvSpPr>
              <a:spLocks noChangeArrowheads="1"/>
            </p:cNvSpPr>
            <p:nvPr/>
          </p:nvSpPr>
          <p:spPr bwMode="auto">
            <a:xfrm>
              <a:off x="2611" y="1383"/>
              <a:ext cx="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70" name="Rectangle 21"/>
            <p:cNvSpPr>
              <a:spLocks noChangeArrowheads="1"/>
            </p:cNvSpPr>
            <p:nvPr/>
          </p:nvSpPr>
          <p:spPr bwMode="auto">
            <a:xfrm>
              <a:off x="1968"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71" name="Rectangle 22"/>
            <p:cNvSpPr>
              <a:spLocks noChangeArrowheads="1"/>
            </p:cNvSpPr>
            <p:nvPr/>
          </p:nvSpPr>
          <p:spPr bwMode="auto">
            <a:xfrm>
              <a:off x="4247" y="1491"/>
              <a:ext cx="5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a:solidFill>
                    <a:srgbClr val="000000"/>
                  </a:solidFill>
                  <a:latin typeface="Times New Roman" pitchFamily="18" charset="0"/>
                </a:rPr>
                <a:t>2</a:t>
              </a:r>
              <a:endParaRPr lang="en-US" altLang="zh-CN"/>
            </a:p>
          </p:txBody>
        </p:sp>
        <p:sp>
          <p:nvSpPr>
            <p:cNvPr id="38972" name="Rectangle 24"/>
            <p:cNvSpPr>
              <a:spLocks noChangeArrowheads="1"/>
            </p:cNvSpPr>
            <p:nvPr/>
          </p:nvSpPr>
          <p:spPr bwMode="auto">
            <a:xfrm>
              <a:off x="3326"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a:solidFill>
                    <a:srgbClr val="000000"/>
                  </a:solidFill>
                  <a:latin typeface="Times New Roman" pitchFamily="18" charset="0"/>
                </a:rPr>
                <a:t>1</a:t>
              </a:r>
              <a:endParaRPr lang="en-US" altLang="zh-CN"/>
            </a:p>
          </p:txBody>
        </p:sp>
        <p:sp>
          <p:nvSpPr>
            <p:cNvPr id="38973" name="Rectangle 25"/>
            <p:cNvSpPr>
              <a:spLocks noChangeArrowheads="1"/>
            </p:cNvSpPr>
            <p:nvPr/>
          </p:nvSpPr>
          <p:spPr bwMode="auto">
            <a:xfrm>
              <a:off x="2542"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a:solidFill>
                    <a:srgbClr val="000000"/>
                  </a:solidFill>
                  <a:latin typeface="Times New Roman" pitchFamily="18" charset="0"/>
                </a:rPr>
                <a:t>2</a:t>
              </a:r>
              <a:endParaRPr lang="en-US" altLang="zh-CN"/>
            </a:p>
          </p:txBody>
        </p:sp>
        <p:sp>
          <p:nvSpPr>
            <p:cNvPr id="38974" name="Rectangle 27"/>
            <p:cNvSpPr>
              <a:spLocks noChangeArrowheads="1"/>
            </p:cNvSpPr>
            <p:nvPr/>
          </p:nvSpPr>
          <p:spPr bwMode="auto">
            <a:xfrm>
              <a:off x="2132"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a:solidFill>
                    <a:srgbClr val="000000"/>
                  </a:solidFill>
                  <a:latin typeface="Times New Roman" pitchFamily="18" charset="0"/>
                </a:rPr>
                <a:t>1</a:t>
              </a:r>
              <a:endParaRPr lang="en-US" altLang="zh-CN"/>
            </a:p>
          </p:txBody>
        </p:sp>
        <p:sp>
          <p:nvSpPr>
            <p:cNvPr id="38975" name="Rectangle 28"/>
            <p:cNvSpPr>
              <a:spLocks noChangeArrowheads="1"/>
            </p:cNvSpPr>
            <p:nvPr/>
          </p:nvSpPr>
          <p:spPr bwMode="auto">
            <a:xfrm>
              <a:off x="4005"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900">
                  <a:solidFill>
                    <a:srgbClr val="000000"/>
                  </a:solidFill>
                  <a:latin typeface="Times New Roman" pitchFamily="18" charset="0"/>
                </a:rPr>
                <a:t>2</a:t>
              </a:r>
              <a:endParaRPr lang="en-US" altLang="zh-CN"/>
            </a:p>
          </p:txBody>
        </p:sp>
        <p:sp>
          <p:nvSpPr>
            <p:cNvPr id="38976" name="Rectangle 29"/>
            <p:cNvSpPr>
              <a:spLocks noChangeArrowheads="1"/>
            </p:cNvSpPr>
            <p:nvPr/>
          </p:nvSpPr>
          <p:spPr bwMode="auto">
            <a:xfrm>
              <a:off x="3100"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900">
                  <a:solidFill>
                    <a:srgbClr val="000000"/>
                  </a:solidFill>
                  <a:latin typeface="Times New Roman" pitchFamily="18" charset="0"/>
                </a:rPr>
                <a:t>1</a:t>
              </a:r>
              <a:endParaRPr lang="en-US" altLang="zh-CN"/>
            </a:p>
          </p:txBody>
        </p:sp>
        <p:sp>
          <p:nvSpPr>
            <p:cNvPr id="38977" name="Rectangle 30"/>
            <p:cNvSpPr>
              <a:spLocks noChangeArrowheads="1"/>
            </p:cNvSpPr>
            <p:nvPr/>
          </p:nvSpPr>
          <p:spPr bwMode="auto">
            <a:xfrm>
              <a:off x="1901"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900">
                  <a:solidFill>
                    <a:srgbClr val="000000"/>
                  </a:solidFill>
                  <a:latin typeface="Times New Roman" pitchFamily="18" charset="0"/>
                </a:rPr>
                <a:t>2</a:t>
              </a:r>
              <a:endParaRPr lang="en-US" altLang="zh-CN"/>
            </a:p>
          </p:txBody>
        </p:sp>
        <p:sp>
          <p:nvSpPr>
            <p:cNvPr id="38978" name="Rectangle 31"/>
            <p:cNvSpPr>
              <a:spLocks noChangeArrowheads="1"/>
            </p:cNvSpPr>
            <p:nvPr/>
          </p:nvSpPr>
          <p:spPr bwMode="auto">
            <a:xfrm>
              <a:off x="1717" y="1542"/>
              <a:ext cx="3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900">
                  <a:solidFill>
                    <a:srgbClr val="000000"/>
                  </a:solidFill>
                  <a:latin typeface="Times New Roman" pitchFamily="18" charset="0"/>
                </a:rPr>
                <a:t>1</a:t>
              </a:r>
              <a:endParaRPr lang="en-US" altLang="zh-CN"/>
            </a:p>
          </p:txBody>
        </p:sp>
        <p:sp>
          <p:nvSpPr>
            <p:cNvPr id="38979" name="Rectangle 32"/>
            <p:cNvSpPr>
              <a:spLocks noChangeArrowheads="1"/>
            </p:cNvSpPr>
            <p:nvPr/>
          </p:nvSpPr>
          <p:spPr bwMode="auto">
            <a:xfrm>
              <a:off x="4139" y="1383"/>
              <a:ext cx="1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i="1">
                  <a:solidFill>
                    <a:srgbClr val="000000"/>
                  </a:solidFill>
                  <a:latin typeface="Times New Roman" pitchFamily="18" charset="0"/>
                </a:rPr>
                <a:t>E</a:t>
              </a:r>
              <a:endParaRPr lang="en-US" altLang="zh-CN"/>
            </a:p>
          </p:txBody>
        </p:sp>
        <p:sp>
          <p:nvSpPr>
            <p:cNvPr id="38980" name="Rectangle 33"/>
            <p:cNvSpPr>
              <a:spLocks noChangeArrowheads="1"/>
            </p:cNvSpPr>
            <p:nvPr/>
          </p:nvSpPr>
          <p:spPr bwMode="auto">
            <a:xfrm>
              <a:off x="3230"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i="1">
                  <a:solidFill>
                    <a:srgbClr val="000000"/>
                  </a:solidFill>
                  <a:latin typeface="Times New Roman" pitchFamily="18" charset="0"/>
                </a:rPr>
                <a:t>E</a:t>
              </a:r>
              <a:endParaRPr lang="en-US" altLang="zh-CN"/>
            </a:p>
          </p:txBody>
        </p:sp>
        <p:sp>
          <p:nvSpPr>
            <p:cNvPr id="38981" name="Rectangle 34"/>
            <p:cNvSpPr>
              <a:spLocks noChangeArrowheads="1"/>
            </p:cNvSpPr>
            <p:nvPr/>
          </p:nvSpPr>
          <p:spPr bwMode="auto">
            <a:xfrm>
              <a:off x="2434"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i="1">
                  <a:solidFill>
                    <a:srgbClr val="000000"/>
                  </a:solidFill>
                  <a:latin typeface="Times New Roman" pitchFamily="18" charset="0"/>
                </a:rPr>
                <a:t>E</a:t>
              </a:r>
              <a:endParaRPr lang="en-US" altLang="zh-CN"/>
            </a:p>
          </p:txBody>
        </p:sp>
        <p:sp>
          <p:nvSpPr>
            <p:cNvPr id="38982" name="Rectangle 35"/>
            <p:cNvSpPr>
              <a:spLocks noChangeArrowheads="1"/>
            </p:cNvSpPr>
            <p:nvPr/>
          </p:nvSpPr>
          <p:spPr bwMode="auto">
            <a:xfrm>
              <a:off x="2036"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i="1">
                  <a:solidFill>
                    <a:srgbClr val="000000"/>
                  </a:solidFill>
                  <a:latin typeface="Times New Roman" pitchFamily="18" charset="0"/>
                </a:rPr>
                <a:t>E</a:t>
              </a:r>
              <a:endParaRPr lang="en-US" altLang="zh-CN"/>
            </a:p>
          </p:txBody>
        </p:sp>
        <p:sp>
          <p:nvSpPr>
            <p:cNvPr id="38983" name="Rectangle 36"/>
            <p:cNvSpPr>
              <a:spLocks noChangeArrowheads="1"/>
            </p:cNvSpPr>
            <p:nvPr/>
          </p:nvSpPr>
          <p:spPr bwMode="auto">
            <a:xfrm>
              <a:off x="3950"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Times New Roman" pitchFamily="18" charset="0"/>
                </a:rPr>
                <a:t>L</a:t>
              </a:r>
              <a:endParaRPr lang="en-US" altLang="zh-CN"/>
            </a:p>
          </p:txBody>
        </p:sp>
        <p:sp>
          <p:nvSpPr>
            <p:cNvPr id="38984" name="Rectangle 37"/>
            <p:cNvSpPr>
              <a:spLocks noChangeArrowheads="1"/>
            </p:cNvSpPr>
            <p:nvPr/>
          </p:nvSpPr>
          <p:spPr bwMode="auto">
            <a:xfrm>
              <a:off x="3054"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Times New Roman" pitchFamily="18" charset="0"/>
                </a:rPr>
                <a:t>L</a:t>
              </a:r>
              <a:endParaRPr lang="en-US" altLang="zh-CN"/>
            </a:p>
          </p:txBody>
        </p:sp>
        <p:sp>
          <p:nvSpPr>
            <p:cNvPr id="38985" name="Rectangle 38"/>
            <p:cNvSpPr>
              <a:spLocks noChangeArrowheads="1"/>
            </p:cNvSpPr>
            <p:nvPr/>
          </p:nvSpPr>
          <p:spPr bwMode="auto">
            <a:xfrm>
              <a:off x="1846"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Times New Roman" pitchFamily="18" charset="0"/>
                </a:rPr>
                <a:t>L</a:t>
              </a:r>
              <a:endParaRPr lang="en-US" altLang="zh-CN"/>
            </a:p>
          </p:txBody>
        </p:sp>
        <p:sp>
          <p:nvSpPr>
            <p:cNvPr id="38986" name="Rectangle 39"/>
            <p:cNvSpPr>
              <a:spLocks noChangeArrowheads="1"/>
            </p:cNvSpPr>
            <p:nvPr/>
          </p:nvSpPr>
          <p:spPr bwMode="auto">
            <a:xfrm>
              <a:off x="1670" y="1491"/>
              <a:ext cx="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Times New Roman" pitchFamily="18" charset="0"/>
                </a:rPr>
                <a:t>L</a:t>
              </a:r>
              <a:endParaRPr lang="en-US" altLang="zh-CN"/>
            </a:p>
          </p:txBody>
        </p:sp>
        <p:sp>
          <p:nvSpPr>
            <p:cNvPr id="38987" name="Rectangle 40"/>
            <p:cNvSpPr>
              <a:spLocks noChangeArrowheads="1"/>
            </p:cNvSpPr>
            <p:nvPr/>
          </p:nvSpPr>
          <p:spPr bwMode="auto">
            <a:xfrm>
              <a:off x="3795"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Symbol" pitchFamily="18" charset="2"/>
                </a:rPr>
                <a:t>Õ</a:t>
              </a:r>
              <a:endParaRPr lang="en-US" altLang="zh-CN"/>
            </a:p>
          </p:txBody>
        </p:sp>
        <p:sp>
          <p:nvSpPr>
            <p:cNvPr id="38988" name="Rectangle 41"/>
            <p:cNvSpPr>
              <a:spLocks noChangeArrowheads="1"/>
            </p:cNvSpPr>
            <p:nvPr/>
          </p:nvSpPr>
          <p:spPr bwMode="auto">
            <a:xfrm>
              <a:off x="2899"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dirty="0">
                  <a:solidFill>
                    <a:srgbClr val="000000"/>
                  </a:solidFill>
                  <a:latin typeface="Symbol" pitchFamily="18" charset="2"/>
                </a:rPr>
                <a:t>Õ</a:t>
              </a:r>
              <a:endParaRPr lang="en-US" altLang="zh-CN" dirty="0"/>
            </a:p>
          </p:txBody>
        </p:sp>
        <p:sp>
          <p:nvSpPr>
            <p:cNvPr id="38989" name="Rectangle 42"/>
            <p:cNvSpPr>
              <a:spLocks noChangeArrowheads="1"/>
            </p:cNvSpPr>
            <p:nvPr/>
          </p:nvSpPr>
          <p:spPr bwMode="auto">
            <a:xfrm>
              <a:off x="2708" y="1364"/>
              <a:ext cx="9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Symbol" pitchFamily="18" charset="2"/>
                </a:rPr>
                <a:t>=</a:t>
              </a:r>
              <a:endParaRPr lang="en-US" altLang="zh-CN"/>
            </a:p>
          </p:txBody>
        </p:sp>
        <p:sp>
          <p:nvSpPr>
            <p:cNvPr id="38990" name="Rectangle 43"/>
            <p:cNvSpPr>
              <a:spLocks noChangeArrowheads="1"/>
            </p:cNvSpPr>
            <p:nvPr/>
          </p:nvSpPr>
          <p:spPr bwMode="auto">
            <a:xfrm>
              <a:off x="1515"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Symbol" pitchFamily="18" charset="2"/>
                </a:rPr>
                <a:t>Õ</a:t>
              </a:r>
              <a:endParaRPr lang="en-US" altLang="zh-CN"/>
            </a:p>
          </p:txBody>
        </p:sp>
        <p:sp>
          <p:nvSpPr>
            <p:cNvPr id="38991" name="Rectangle 44"/>
            <p:cNvSpPr>
              <a:spLocks noChangeArrowheads="1"/>
            </p:cNvSpPr>
            <p:nvPr/>
          </p:nvSpPr>
          <p:spPr bwMode="auto">
            <a:xfrm>
              <a:off x="1762" y="1480"/>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a:solidFill>
                    <a:srgbClr val="000000"/>
                  </a:solidFill>
                  <a:latin typeface="Symbol" pitchFamily="18" charset="2"/>
                </a:rPr>
                <a:t>È</a:t>
              </a:r>
              <a:endParaRPr lang="en-US" altLang="zh-CN"/>
            </a:p>
          </p:txBody>
        </p:sp>
        <p:sp>
          <p:nvSpPr>
            <p:cNvPr id="38992" name="Rectangle 45"/>
            <p:cNvSpPr>
              <a:spLocks noChangeArrowheads="1"/>
            </p:cNvSpPr>
            <p:nvPr/>
          </p:nvSpPr>
          <p:spPr bwMode="auto">
            <a:xfrm>
              <a:off x="3649" y="1489"/>
              <a:ext cx="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Symbol" pitchFamily="18" charset="2"/>
                </a:rPr>
                <a:t>q</a:t>
              </a:r>
              <a:endParaRPr lang="en-US" altLang="zh-CN"/>
            </a:p>
          </p:txBody>
        </p:sp>
        <p:sp>
          <p:nvSpPr>
            <p:cNvPr id="38993" name="Rectangle 46"/>
            <p:cNvSpPr>
              <a:spLocks noChangeArrowheads="1"/>
            </p:cNvSpPr>
            <p:nvPr/>
          </p:nvSpPr>
          <p:spPr bwMode="auto">
            <a:xfrm>
              <a:off x="2352" y="1489"/>
              <a:ext cx="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Symbol" pitchFamily="18" charset="2"/>
                </a:rPr>
                <a:t>q</a:t>
              </a:r>
              <a:endParaRPr lang="en-US" altLang="zh-CN"/>
            </a:p>
          </p:txBody>
        </p:sp>
        <p:grpSp>
          <p:nvGrpSpPr>
            <p:cNvPr id="38994" name="Group 47"/>
            <p:cNvGrpSpPr>
              <a:grpSpLocks/>
            </p:cNvGrpSpPr>
            <p:nvPr/>
          </p:nvGrpSpPr>
          <p:grpSpPr bwMode="auto">
            <a:xfrm>
              <a:off x="2219" y="1439"/>
              <a:ext cx="1422" cy="121"/>
              <a:chOff x="2219" y="1439"/>
              <a:chExt cx="1422" cy="121"/>
            </a:xfrm>
          </p:grpSpPr>
          <p:sp>
            <p:nvSpPr>
              <p:cNvPr id="38995" name="AutoShape 7"/>
              <p:cNvSpPr>
                <a:spLocks noChangeArrowheads="1"/>
              </p:cNvSpPr>
              <p:nvPr/>
            </p:nvSpPr>
            <p:spPr bwMode="auto">
              <a:xfrm rot="5400000">
                <a:off x="2214" y="1444"/>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8996" name="AutoShape 8"/>
              <p:cNvSpPr>
                <a:spLocks noChangeArrowheads="1"/>
              </p:cNvSpPr>
              <p:nvPr/>
            </p:nvSpPr>
            <p:spPr bwMode="auto">
              <a:xfrm rot="5400000">
                <a:off x="3527" y="1446"/>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grpSp>
      </p:grpSp>
      <p:grpSp>
        <p:nvGrpSpPr>
          <p:cNvPr id="2" name="组合 1"/>
          <p:cNvGrpSpPr/>
          <p:nvPr/>
        </p:nvGrpSpPr>
        <p:grpSpPr>
          <a:xfrm>
            <a:off x="1795463" y="5070475"/>
            <a:ext cx="5834062" cy="385763"/>
            <a:chOff x="2112963" y="5426075"/>
            <a:chExt cx="5834062" cy="385763"/>
          </a:xfrm>
        </p:grpSpPr>
        <p:sp>
          <p:nvSpPr>
            <p:cNvPr id="38917" name="Rectangle 48"/>
            <p:cNvSpPr>
              <a:spLocks noChangeArrowheads="1"/>
            </p:cNvSpPr>
            <p:nvPr/>
          </p:nvSpPr>
          <p:spPr bwMode="auto">
            <a:xfrm>
              <a:off x="7694613" y="5456238"/>
              <a:ext cx="25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18" name="Rectangle 49"/>
            <p:cNvSpPr>
              <a:spLocks noChangeArrowheads="1"/>
            </p:cNvSpPr>
            <p:nvPr/>
          </p:nvSpPr>
          <p:spPr bwMode="auto">
            <a:xfrm>
              <a:off x="732948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19" name="Rectangle 50"/>
            <p:cNvSpPr>
              <a:spLocks noChangeArrowheads="1"/>
            </p:cNvSpPr>
            <p:nvPr/>
          </p:nvSpPr>
          <p:spPr bwMode="auto">
            <a:xfrm>
              <a:off x="6543675" y="54562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20" name="Rectangle 51"/>
            <p:cNvSpPr>
              <a:spLocks noChangeArrowheads="1"/>
            </p:cNvSpPr>
            <p:nvPr/>
          </p:nvSpPr>
          <p:spPr bwMode="auto">
            <a:xfrm>
              <a:off x="6024563" y="5456238"/>
              <a:ext cx="16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21" name="Rectangle 52"/>
            <p:cNvSpPr>
              <a:spLocks noChangeArrowheads="1"/>
            </p:cNvSpPr>
            <p:nvPr/>
          </p:nvSpPr>
          <p:spPr bwMode="auto">
            <a:xfrm>
              <a:off x="5686425" y="54562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22" name="Rectangle 53"/>
            <p:cNvSpPr>
              <a:spLocks noChangeArrowheads="1"/>
            </p:cNvSpPr>
            <p:nvPr/>
          </p:nvSpPr>
          <p:spPr bwMode="auto">
            <a:xfrm>
              <a:off x="4843463" y="5456238"/>
              <a:ext cx="16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23" name="Rectangle 54"/>
            <p:cNvSpPr>
              <a:spLocks noChangeArrowheads="1"/>
            </p:cNvSpPr>
            <p:nvPr/>
          </p:nvSpPr>
          <p:spPr bwMode="auto">
            <a:xfrm>
              <a:off x="382428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24" name="Rectangle 56"/>
            <p:cNvSpPr>
              <a:spLocks noChangeArrowheads="1"/>
            </p:cNvSpPr>
            <p:nvPr/>
          </p:nvSpPr>
          <p:spPr bwMode="auto">
            <a:xfrm>
              <a:off x="278923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dirty="0">
                  <a:solidFill>
                    <a:srgbClr val="000000"/>
                  </a:solidFill>
                  <a:latin typeface="Times New Roman" pitchFamily="18" charset="0"/>
                </a:rPr>
                <a:t>(</a:t>
              </a:r>
              <a:endParaRPr lang="en-US" altLang="zh-CN" dirty="0"/>
            </a:p>
          </p:txBody>
        </p:sp>
        <p:sp>
          <p:nvSpPr>
            <p:cNvPr id="38925" name="Rectangle 57"/>
            <p:cNvSpPr>
              <a:spLocks noChangeArrowheads="1"/>
            </p:cNvSpPr>
            <p:nvPr/>
          </p:nvSpPr>
          <p:spPr bwMode="auto">
            <a:xfrm>
              <a:off x="7591425"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Times New Roman" pitchFamily="18" charset="0"/>
                </a:rPr>
                <a:t>2</a:t>
              </a:r>
              <a:endParaRPr lang="en-US" altLang="zh-CN"/>
            </a:p>
          </p:txBody>
        </p:sp>
        <p:sp>
          <p:nvSpPr>
            <p:cNvPr id="38926" name="Rectangle 59"/>
            <p:cNvSpPr>
              <a:spLocks noChangeArrowheads="1"/>
            </p:cNvSpPr>
            <p:nvPr/>
          </p:nvSpPr>
          <p:spPr bwMode="auto">
            <a:xfrm>
              <a:off x="59309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Times New Roman" pitchFamily="18" charset="0"/>
                </a:rPr>
                <a:t>1</a:t>
              </a:r>
              <a:endParaRPr lang="en-US" altLang="zh-CN"/>
            </a:p>
          </p:txBody>
        </p:sp>
        <p:sp>
          <p:nvSpPr>
            <p:cNvPr id="38927" name="Rectangle 60"/>
            <p:cNvSpPr>
              <a:spLocks noChangeArrowheads="1"/>
            </p:cNvSpPr>
            <p:nvPr/>
          </p:nvSpPr>
          <p:spPr bwMode="auto">
            <a:xfrm>
              <a:off x="37211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Times New Roman" pitchFamily="18" charset="0"/>
                </a:rPr>
                <a:t>2</a:t>
              </a:r>
              <a:endParaRPr lang="en-US" altLang="zh-CN"/>
            </a:p>
          </p:txBody>
        </p:sp>
        <p:sp>
          <p:nvSpPr>
            <p:cNvPr id="38928" name="Rectangle 61"/>
            <p:cNvSpPr>
              <a:spLocks noChangeArrowheads="1"/>
            </p:cNvSpPr>
            <p:nvPr/>
          </p:nvSpPr>
          <p:spPr bwMode="auto">
            <a:xfrm>
              <a:off x="30353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Times New Roman" pitchFamily="18" charset="0"/>
                </a:rPr>
                <a:t>1</a:t>
              </a:r>
              <a:endParaRPr lang="en-US" altLang="zh-CN"/>
            </a:p>
          </p:txBody>
        </p:sp>
        <p:sp>
          <p:nvSpPr>
            <p:cNvPr id="38929" name="Rectangle 62"/>
            <p:cNvSpPr>
              <a:spLocks noChangeArrowheads="1"/>
            </p:cNvSpPr>
            <p:nvPr/>
          </p:nvSpPr>
          <p:spPr bwMode="auto">
            <a:xfrm>
              <a:off x="722947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4</a:t>
              </a:r>
              <a:endParaRPr lang="en-US" altLang="zh-CN"/>
            </a:p>
          </p:txBody>
        </p:sp>
        <p:sp>
          <p:nvSpPr>
            <p:cNvPr id="38930" name="Rectangle 63"/>
            <p:cNvSpPr>
              <a:spLocks noChangeArrowheads="1"/>
            </p:cNvSpPr>
            <p:nvPr/>
          </p:nvSpPr>
          <p:spPr bwMode="auto">
            <a:xfrm>
              <a:off x="6945313"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2</a:t>
              </a:r>
              <a:endParaRPr lang="en-US" altLang="zh-CN"/>
            </a:p>
          </p:txBody>
        </p:sp>
        <p:sp>
          <p:nvSpPr>
            <p:cNvPr id="38931" name="Rectangle 64"/>
            <p:cNvSpPr>
              <a:spLocks noChangeArrowheads="1"/>
            </p:cNvSpPr>
            <p:nvPr/>
          </p:nvSpPr>
          <p:spPr bwMode="auto">
            <a:xfrm>
              <a:off x="5589588"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3</a:t>
              </a:r>
              <a:endParaRPr lang="en-US" altLang="zh-CN"/>
            </a:p>
          </p:txBody>
        </p:sp>
        <p:sp>
          <p:nvSpPr>
            <p:cNvPr id="38932" name="Rectangle 65"/>
            <p:cNvSpPr>
              <a:spLocks noChangeArrowheads="1"/>
            </p:cNvSpPr>
            <p:nvPr/>
          </p:nvSpPr>
          <p:spPr bwMode="auto">
            <a:xfrm>
              <a:off x="53181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1</a:t>
              </a:r>
              <a:endParaRPr lang="en-US" altLang="zh-CN"/>
            </a:p>
          </p:txBody>
        </p:sp>
        <p:sp>
          <p:nvSpPr>
            <p:cNvPr id="38933" name="Rectangle 66"/>
            <p:cNvSpPr>
              <a:spLocks noChangeArrowheads="1"/>
            </p:cNvSpPr>
            <p:nvPr/>
          </p:nvSpPr>
          <p:spPr bwMode="auto">
            <a:xfrm>
              <a:off x="4743450"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2</a:t>
              </a:r>
              <a:endParaRPr lang="en-US" altLang="zh-CN"/>
            </a:p>
          </p:txBody>
        </p:sp>
        <p:sp>
          <p:nvSpPr>
            <p:cNvPr id="38934" name="Rectangle 67"/>
            <p:cNvSpPr>
              <a:spLocks noChangeArrowheads="1"/>
            </p:cNvSpPr>
            <p:nvPr/>
          </p:nvSpPr>
          <p:spPr bwMode="auto">
            <a:xfrm>
              <a:off x="44672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1</a:t>
              </a:r>
              <a:endParaRPr lang="en-US" altLang="zh-CN"/>
            </a:p>
          </p:txBody>
        </p:sp>
        <p:sp>
          <p:nvSpPr>
            <p:cNvPr id="38935" name="Rectangle 68"/>
            <p:cNvSpPr>
              <a:spLocks noChangeArrowheads="1"/>
            </p:cNvSpPr>
            <p:nvPr/>
          </p:nvSpPr>
          <p:spPr bwMode="auto">
            <a:xfrm>
              <a:off x="26892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2</a:t>
              </a:r>
              <a:endParaRPr lang="en-US" altLang="zh-CN"/>
            </a:p>
          </p:txBody>
        </p:sp>
        <p:sp>
          <p:nvSpPr>
            <p:cNvPr id="38936" name="Rectangle 69"/>
            <p:cNvSpPr>
              <a:spLocks noChangeArrowheads="1"/>
            </p:cNvSpPr>
            <p:nvPr/>
          </p:nvSpPr>
          <p:spPr bwMode="auto">
            <a:xfrm>
              <a:off x="2414588"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1</a:t>
              </a:r>
              <a:endParaRPr lang="en-US" altLang="zh-CN"/>
            </a:p>
          </p:txBody>
        </p:sp>
        <p:sp>
          <p:nvSpPr>
            <p:cNvPr id="38937" name="Rectangle 70"/>
            <p:cNvSpPr>
              <a:spLocks noChangeArrowheads="1"/>
            </p:cNvSpPr>
            <p:nvPr/>
          </p:nvSpPr>
          <p:spPr bwMode="auto">
            <a:xfrm>
              <a:off x="7429500"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i="1">
                  <a:solidFill>
                    <a:srgbClr val="000000"/>
                  </a:solidFill>
                  <a:latin typeface="Times New Roman" pitchFamily="18" charset="0"/>
                </a:rPr>
                <a:t>E</a:t>
              </a:r>
              <a:endParaRPr lang="en-US" altLang="zh-CN"/>
            </a:p>
          </p:txBody>
        </p:sp>
        <p:sp>
          <p:nvSpPr>
            <p:cNvPr id="38938" name="Rectangle 71"/>
            <p:cNvSpPr>
              <a:spLocks noChangeArrowheads="1"/>
            </p:cNvSpPr>
            <p:nvPr/>
          </p:nvSpPr>
          <p:spPr bwMode="auto">
            <a:xfrm>
              <a:off x="5788025"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i="1">
                  <a:solidFill>
                    <a:srgbClr val="000000"/>
                  </a:solidFill>
                  <a:latin typeface="Times New Roman" pitchFamily="18" charset="0"/>
                </a:rPr>
                <a:t>E</a:t>
              </a:r>
              <a:endParaRPr lang="en-US" altLang="zh-CN"/>
            </a:p>
          </p:txBody>
        </p:sp>
        <p:sp>
          <p:nvSpPr>
            <p:cNvPr id="38939" name="Rectangle 72"/>
            <p:cNvSpPr>
              <a:spLocks noChangeArrowheads="1"/>
            </p:cNvSpPr>
            <p:nvPr/>
          </p:nvSpPr>
          <p:spPr bwMode="auto">
            <a:xfrm>
              <a:off x="3560763"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i="1" dirty="0">
                  <a:solidFill>
                    <a:srgbClr val="000000"/>
                  </a:solidFill>
                  <a:latin typeface="Times New Roman" pitchFamily="18" charset="0"/>
                </a:rPr>
                <a:t>E</a:t>
              </a:r>
              <a:endParaRPr lang="en-US" altLang="zh-CN" dirty="0"/>
            </a:p>
          </p:txBody>
        </p:sp>
        <p:sp>
          <p:nvSpPr>
            <p:cNvPr id="38940" name="Rectangle 73"/>
            <p:cNvSpPr>
              <a:spLocks noChangeArrowheads="1"/>
            </p:cNvSpPr>
            <p:nvPr/>
          </p:nvSpPr>
          <p:spPr bwMode="auto">
            <a:xfrm>
              <a:off x="2890838"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i="1" dirty="0">
                  <a:solidFill>
                    <a:srgbClr val="000000"/>
                  </a:solidFill>
                  <a:latin typeface="Times New Roman" pitchFamily="18" charset="0"/>
                </a:rPr>
                <a:t>E</a:t>
              </a:r>
              <a:endParaRPr lang="en-US" altLang="zh-CN" dirty="0"/>
            </a:p>
          </p:txBody>
        </p:sp>
        <p:sp>
          <p:nvSpPr>
            <p:cNvPr id="38941" name="Rectangle 74"/>
            <p:cNvSpPr>
              <a:spLocks noChangeArrowheads="1"/>
            </p:cNvSpPr>
            <p:nvPr/>
          </p:nvSpPr>
          <p:spPr bwMode="auto">
            <a:xfrm>
              <a:off x="714692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Times New Roman" pitchFamily="18" charset="0"/>
                </a:rPr>
                <a:t>L</a:t>
              </a:r>
              <a:endParaRPr lang="en-US" altLang="zh-CN"/>
            </a:p>
          </p:txBody>
        </p:sp>
        <p:sp>
          <p:nvSpPr>
            <p:cNvPr id="38942" name="Rectangle 75"/>
            <p:cNvSpPr>
              <a:spLocks noChangeArrowheads="1"/>
            </p:cNvSpPr>
            <p:nvPr/>
          </p:nvSpPr>
          <p:spPr bwMode="auto">
            <a:xfrm>
              <a:off x="686435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Times New Roman" pitchFamily="18" charset="0"/>
                </a:rPr>
                <a:t>L</a:t>
              </a:r>
              <a:endParaRPr lang="en-US" altLang="zh-CN"/>
            </a:p>
          </p:txBody>
        </p:sp>
        <p:sp>
          <p:nvSpPr>
            <p:cNvPr id="38943" name="Rectangle 76"/>
            <p:cNvSpPr>
              <a:spLocks noChangeArrowheads="1"/>
            </p:cNvSpPr>
            <p:nvPr/>
          </p:nvSpPr>
          <p:spPr bwMode="auto">
            <a:xfrm>
              <a:off x="551180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dirty="0">
                  <a:solidFill>
                    <a:srgbClr val="000000"/>
                  </a:solidFill>
                  <a:latin typeface="Times New Roman" pitchFamily="18" charset="0"/>
                </a:rPr>
                <a:t>L</a:t>
              </a:r>
              <a:endParaRPr lang="en-US" altLang="zh-CN" dirty="0"/>
            </a:p>
          </p:txBody>
        </p:sp>
        <p:sp>
          <p:nvSpPr>
            <p:cNvPr id="38944" name="Rectangle 77"/>
            <p:cNvSpPr>
              <a:spLocks noChangeArrowheads="1"/>
            </p:cNvSpPr>
            <p:nvPr/>
          </p:nvSpPr>
          <p:spPr bwMode="auto">
            <a:xfrm>
              <a:off x="524827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Times New Roman" pitchFamily="18" charset="0"/>
                </a:rPr>
                <a:t>L</a:t>
              </a:r>
              <a:endParaRPr lang="en-US" altLang="zh-CN"/>
            </a:p>
          </p:txBody>
        </p:sp>
        <p:sp>
          <p:nvSpPr>
            <p:cNvPr id="38945" name="Rectangle 78"/>
            <p:cNvSpPr>
              <a:spLocks noChangeArrowheads="1"/>
            </p:cNvSpPr>
            <p:nvPr/>
          </p:nvSpPr>
          <p:spPr bwMode="auto">
            <a:xfrm>
              <a:off x="466090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Times New Roman" pitchFamily="18" charset="0"/>
                </a:rPr>
                <a:t>L</a:t>
              </a:r>
              <a:endParaRPr lang="en-US" altLang="zh-CN"/>
            </a:p>
          </p:txBody>
        </p:sp>
        <p:sp>
          <p:nvSpPr>
            <p:cNvPr id="38946" name="Rectangle 79"/>
            <p:cNvSpPr>
              <a:spLocks noChangeArrowheads="1"/>
            </p:cNvSpPr>
            <p:nvPr/>
          </p:nvSpPr>
          <p:spPr bwMode="auto">
            <a:xfrm>
              <a:off x="439737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Times New Roman" pitchFamily="18" charset="0"/>
                </a:rPr>
                <a:t>L</a:t>
              </a:r>
              <a:endParaRPr lang="en-US" altLang="zh-CN"/>
            </a:p>
          </p:txBody>
        </p:sp>
        <p:sp>
          <p:nvSpPr>
            <p:cNvPr id="38947" name="Rectangle 80"/>
            <p:cNvSpPr>
              <a:spLocks noChangeArrowheads="1"/>
            </p:cNvSpPr>
            <p:nvPr/>
          </p:nvSpPr>
          <p:spPr bwMode="auto">
            <a:xfrm>
              <a:off x="2608263" y="56134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dirty="0">
                  <a:solidFill>
                    <a:srgbClr val="000000"/>
                  </a:solidFill>
                  <a:latin typeface="Times New Roman" pitchFamily="18" charset="0"/>
                </a:rPr>
                <a:t>L</a:t>
              </a:r>
              <a:endParaRPr lang="en-US" altLang="zh-CN" dirty="0"/>
            </a:p>
          </p:txBody>
        </p:sp>
        <p:sp>
          <p:nvSpPr>
            <p:cNvPr id="38948" name="Rectangle 81"/>
            <p:cNvSpPr>
              <a:spLocks noChangeArrowheads="1"/>
            </p:cNvSpPr>
            <p:nvPr/>
          </p:nvSpPr>
          <p:spPr bwMode="auto">
            <a:xfrm>
              <a:off x="2344738" y="56134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dirty="0">
                  <a:solidFill>
                    <a:srgbClr val="000000"/>
                  </a:solidFill>
                  <a:latin typeface="Times New Roman" pitchFamily="18" charset="0"/>
                </a:rPr>
                <a:t>L</a:t>
              </a:r>
              <a:endParaRPr lang="en-US" altLang="zh-CN" dirty="0"/>
            </a:p>
          </p:txBody>
        </p:sp>
        <p:sp>
          <p:nvSpPr>
            <p:cNvPr id="38949" name="Rectangle 82"/>
            <p:cNvSpPr>
              <a:spLocks noChangeArrowheads="1"/>
            </p:cNvSpPr>
            <p:nvPr/>
          </p:nvSpPr>
          <p:spPr bwMode="auto">
            <a:xfrm>
              <a:off x="7021513"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Symbol" pitchFamily="18" charset="2"/>
                </a:rPr>
                <a:t>È</a:t>
              </a:r>
              <a:endParaRPr lang="en-US" altLang="zh-CN"/>
            </a:p>
          </p:txBody>
        </p:sp>
        <p:sp>
          <p:nvSpPr>
            <p:cNvPr id="38950" name="Rectangle 83"/>
            <p:cNvSpPr>
              <a:spLocks noChangeArrowheads="1"/>
            </p:cNvSpPr>
            <p:nvPr/>
          </p:nvSpPr>
          <p:spPr bwMode="auto">
            <a:xfrm>
              <a:off x="5384800"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Symbol" pitchFamily="18" charset="2"/>
                </a:rPr>
                <a:t>È</a:t>
              </a:r>
              <a:endParaRPr lang="en-US" altLang="zh-CN"/>
            </a:p>
          </p:txBody>
        </p:sp>
        <p:sp>
          <p:nvSpPr>
            <p:cNvPr id="38951" name="Rectangle 84"/>
            <p:cNvSpPr>
              <a:spLocks noChangeArrowheads="1"/>
            </p:cNvSpPr>
            <p:nvPr/>
          </p:nvSpPr>
          <p:spPr bwMode="auto">
            <a:xfrm>
              <a:off x="4535488"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Symbol" pitchFamily="18" charset="2"/>
                </a:rPr>
                <a:t>È</a:t>
              </a:r>
              <a:endParaRPr lang="en-US" altLang="zh-CN"/>
            </a:p>
          </p:txBody>
        </p:sp>
        <p:sp>
          <p:nvSpPr>
            <p:cNvPr id="38952" name="Rectangle 85"/>
            <p:cNvSpPr>
              <a:spLocks noChangeArrowheads="1"/>
            </p:cNvSpPr>
            <p:nvPr/>
          </p:nvSpPr>
          <p:spPr bwMode="auto">
            <a:xfrm>
              <a:off x="2481263"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dirty="0">
                  <a:solidFill>
                    <a:srgbClr val="000000"/>
                  </a:solidFill>
                  <a:latin typeface="Symbol" pitchFamily="18" charset="2"/>
                </a:rPr>
                <a:t>È</a:t>
              </a:r>
              <a:endParaRPr lang="en-US" altLang="zh-CN" dirty="0"/>
            </a:p>
          </p:txBody>
        </p:sp>
        <p:sp>
          <p:nvSpPr>
            <p:cNvPr id="38953" name="Rectangle 86"/>
            <p:cNvSpPr>
              <a:spLocks noChangeArrowheads="1"/>
            </p:cNvSpPr>
            <p:nvPr/>
          </p:nvSpPr>
          <p:spPr bwMode="auto">
            <a:xfrm>
              <a:off x="6632575"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Symbol" pitchFamily="18" charset="2"/>
                </a:rPr>
                <a:t>Õ</a:t>
              </a:r>
              <a:endParaRPr lang="en-US" altLang="zh-CN"/>
            </a:p>
          </p:txBody>
        </p:sp>
        <p:sp>
          <p:nvSpPr>
            <p:cNvPr id="38954" name="Rectangle 87"/>
            <p:cNvSpPr>
              <a:spLocks noChangeArrowheads="1"/>
            </p:cNvSpPr>
            <p:nvPr/>
          </p:nvSpPr>
          <p:spPr bwMode="auto">
            <a:xfrm>
              <a:off x="5016500"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dirty="0">
                  <a:solidFill>
                    <a:srgbClr val="000000"/>
                  </a:solidFill>
                  <a:latin typeface="Symbol" pitchFamily="18" charset="2"/>
                </a:rPr>
                <a:t>Õ</a:t>
              </a:r>
              <a:endParaRPr lang="en-US" altLang="zh-CN" dirty="0"/>
            </a:p>
          </p:txBody>
        </p:sp>
        <p:sp>
          <p:nvSpPr>
            <p:cNvPr id="38955" name="Rectangle 88"/>
            <p:cNvSpPr>
              <a:spLocks noChangeArrowheads="1"/>
            </p:cNvSpPr>
            <p:nvPr/>
          </p:nvSpPr>
          <p:spPr bwMode="auto">
            <a:xfrm>
              <a:off x="4167188"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dirty="0">
                  <a:solidFill>
                    <a:srgbClr val="000000"/>
                  </a:solidFill>
                  <a:latin typeface="Symbol" pitchFamily="18" charset="2"/>
                </a:rPr>
                <a:t>Õ</a:t>
              </a:r>
              <a:endParaRPr lang="en-US" altLang="zh-CN" dirty="0"/>
            </a:p>
          </p:txBody>
        </p:sp>
        <p:sp>
          <p:nvSpPr>
            <p:cNvPr id="38956" name="Rectangle 89"/>
            <p:cNvSpPr>
              <a:spLocks noChangeArrowheads="1"/>
            </p:cNvSpPr>
            <p:nvPr/>
          </p:nvSpPr>
          <p:spPr bwMode="auto">
            <a:xfrm>
              <a:off x="3968750" y="5426075"/>
              <a:ext cx="13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Symbol" pitchFamily="18" charset="2"/>
                </a:rPr>
                <a:t>=</a:t>
              </a:r>
              <a:endParaRPr lang="en-US" altLang="zh-CN"/>
            </a:p>
          </p:txBody>
        </p:sp>
        <p:sp>
          <p:nvSpPr>
            <p:cNvPr id="38957" name="Rectangle 90"/>
            <p:cNvSpPr>
              <a:spLocks noChangeArrowheads="1"/>
            </p:cNvSpPr>
            <p:nvPr/>
          </p:nvSpPr>
          <p:spPr bwMode="auto">
            <a:xfrm>
              <a:off x="2112963"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dirty="0">
                  <a:solidFill>
                    <a:srgbClr val="000000"/>
                  </a:solidFill>
                  <a:latin typeface="Symbol" pitchFamily="18" charset="2"/>
                </a:rPr>
                <a:t>Õ</a:t>
              </a:r>
              <a:endParaRPr lang="en-US" altLang="zh-CN" dirty="0"/>
            </a:p>
          </p:txBody>
        </p:sp>
        <p:sp>
          <p:nvSpPr>
            <p:cNvPr id="38958" name="Rectangle 91"/>
            <p:cNvSpPr>
              <a:spLocks noChangeArrowheads="1"/>
            </p:cNvSpPr>
            <p:nvPr/>
          </p:nvSpPr>
          <p:spPr bwMode="auto">
            <a:xfrm>
              <a:off x="6413500" y="5611813"/>
              <a:ext cx="79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dirty="0">
                  <a:solidFill>
                    <a:srgbClr val="000000"/>
                  </a:solidFill>
                  <a:latin typeface="Symbol" pitchFamily="18" charset="2"/>
                </a:rPr>
                <a:t>q</a:t>
              </a:r>
              <a:endParaRPr lang="en-US" altLang="zh-CN" dirty="0"/>
            </a:p>
          </p:txBody>
        </p:sp>
        <p:sp>
          <p:nvSpPr>
            <p:cNvPr id="38959" name="Rectangle 92"/>
            <p:cNvSpPr>
              <a:spLocks noChangeArrowheads="1"/>
            </p:cNvSpPr>
            <p:nvPr/>
          </p:nvSpPr>
          <p:spPr bwMode="auto">
            <a:xfrm>
              <a:off x="3417888" y="5597525"/>
              <a:ext cx="793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Symbol" pitchFamily="18" charset="2"/>
                </a:rPr>
                <a:t>q</a:t>
              </a:r>
              <a:endParaRPr lang="en-US" altLang="zh-CN"/>
            </a:p>
          </p:txBody>
        </p:sp>
        <p:grpSp>
          <p:nvGrpSpPr>
            <p:cNvPr id="38960" name="Group 93"/>
            <p:cNvGrpSpPr>
              <a:grpSpLocks/>
            </p:cNvGrpSpPr>
            <p:nvPr/>
          </p:nvGrpSpPr>
          <p:grpSpPr bwMode="auto">
            <a:xfrm>
              <a:off x="3211513" y="5526088"/>
              <a:ext cx="3208337" cy="192087"/>
              <a:chOff x="2023" y="3081"/>
              <a:chExt cx="2021" cy="121"/>
            </a:xfrm>
          </p:grpSpPr>
          <p:sp>
            <p:nvSpPr>
              <p:cNvPr id="38961" name="AutoShape 9"/>
              <p:cNvSpPr>
                <a:spLocks noChangeArrowheads="1"/>
              </p:cNvSpPr>
              <p:nvPr/>
            </p:nvSpPr>
            <p:spPr bwMode="auto">
              <a:xfrm rot="5400000">
                <a:off x="3930" y="3086"/>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8962" name="AutoShape 10"/>
              <p:cNvSpPr>
                <a:spLocks noChangeArrowheads="1"/>
              </p:cNvSpPr>
              <p:nvPr/>
            </p:nvSpPr>
            <p:spPr bwMode="auto">
              <a:xfrm rot="5400000">
                <a:off x="2018" y="3088"/>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grpSp>
      </p:grpSp>
    </p:spTree>
    <p:extLst>
      <p:ext uri="{BB962C8B-B14F-4D97-AF65-F5344CB8AC3E}">
        <p14:creationId xmlns:p14="http://schemas.microsoft.com/office/powerpoint/2010/main" val="4282922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ltLang="zh-CN" dirty="0">
                <a:ea typeface="宋体" charset="-122"/>
              </a:rPr>
              <a:t>Equivalence Rules (Cont.)</a:t>
            </a:r>
          </a:p>
        </p:txBody>
      </p:sp>
      <p:sp>
        <p:nvSpPr>
          <p:cNvPr id="362499" name="Rectangle 3"/>
          <p:cNvSpPr>
            <a:spLocks noGrp="1" noChangeArrowheads="1"/>
          </p:cNvSpPr>
          <p:nvPr>
            <p:ph type="body" idx="1"/>
          </p:nvPr>
        </p:nvSpPr>
        <p:spPr>
          <a:xfrm>
            <a:off x="824948" y="1021383"/>
            <a:ext cx="8015288" cy="5307013"/>
          </a:xfrm>
        </p:spPr>
        <p:txBody>
          <a:bodyPr/>
          <a:lstStyle/>
          <a:p>
            <a:pPr marL="0" indent="0">
              <a:buNone/>
              <a:tabLst>
                <a:tab pos="2279650" algn="l"/>
              </a:tabLst>
            </a:pPr>
            <a:r>
              <a:rPr lang="en-US" altLang="zh-CN" sz="2000" dirty="0" smtClean="0">
                <a:ea typeface="ＭＳ Ｐゴシック" pitchFamily="34" charset="-128"/>
              </a:rPr>
              <a:t>9.   The </a:t>
            </a:r>
            <a:r>
              <a:rPr lang="en-US" altLang="zh-CN" sz="2000" dirty="0" smtClean="0">
                <a:ea typeface="ＭＳ Ｐゴシック" pitchFamily="34" charset="-128"/>
              </a:rPr>
              <a:t>set operations union and intersection are commutative </a:t>
            </a:r>
            <a:br>
              <a:rPr lang="en-US" altLang="zh-CN" sz="2000" dirty="0" smtClean="0">
                <a:ea typeface="ＭＳ Ｐゴシック" pitchFamily="34" charset="-128"/>
              </a:rPr>
            </a:br>
            <a:r>
              <a:rPr lang="en-US" altLang="zh-CN" sz="2000" dirty="0" smtClean="0">
                <a:ea typeface="ＭＳ Ｐゴシック" pitchFamily="34" charset="-128"/>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p>
          <a:p>
            <a:pPr marL="576263" lvl="1" indent="0">
              <a:buNone/>
              <a:tabLst>
                <a:tab pos="2279650" algn="l"/>
              </a:tabLst>
            </a:pPr>
            <a:r>
              <a:rPr lang="en-US" altLang="zh-CN" sz="2000" dirty="0" smtClean="0">
                <a:ea typeface="ＭＳ Ｐゴシック" pitchFamily="34" charset="-128"/>
              </a:rPr>
              <a:t>       (</a:t>
            </a:r>
            <a:r>
              <a:rPr lang="en-US" altLang="zh-CN" sz="2000" dirty="0" smtClean="0">
                <a:ea typeface="ＭＳ Ｐゴシック" pitchFamily="34" charset="-128"/>
              </a:rPr>
              <a:t>set difference is not commutative</a:t>
            </a:r>
            <a:r>
              <a:rPr lang="en-US" altLang="zh-CN" sz="2000" dirty="0" smtClean="0">
                <a:ea typeface="ＭＳ Ｐゴシック" pitchFamily="34" charset="-128"/>
              </a:rPr>
              <a:t>).</a:t>
            </a:r>
            <a:endParaRPr lang="en-US" altLang="zh-CN" sz="2000" dirty="0" smtClean="0">
              <a:ea typeface="ＭＳ Ｐゴシック" pitchFamily="34" charset="-128"/>
              <a:sym typeface="Symbol" pitchFamily="18" charset="2"/>
            </a:endParaRPr>
          </a:p>
          <a:p>
            <a:pPr marL="0" indent="0">
              <a:buNone/>
              <a:tabLst>
                <a:tab pos="2279650" algn="l"/>
              </a:tabLst>
            </a:pPr>
            <a:r>
              <a:rPr lang="en-US" altLang="zh-CN" sz="2000" dirty="0" smtClean="0">
                <a:ea typeface="ＭＳ Ｐゴシック" pitchFamily="34" charset="-128"/>
                <a:sym typeface="Symbol" pitchFamily="18" charset="2"/>
              </a:rPr>
              <a:t>10.  Set union and intersection are associative.</a:t>
            </a:r>
          </a:p>
          <a:p>
            <a:pPr marL="404813" indent="-404813">
              <a:buFont typeface="Monotype Sorts" pitchFamily="2" charset="2"/>
              <a:buNone/>
              <a:tabLst>
                <a:tab pos="2279650" algn="l"/>
              </a:tabLst>
            </a:pP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a:t>
            </a:r>
            <a:br>
              <a:rPr lang="en-US" altLang="zh-CN" sz="2000" dirty="0" smtClean="0">
                <a:ea typeface="ＭＳ Ｐゴシック" pitchFamily="34" charset="-128"/>
                <a:sym typeface="Symbol" pitchFamily="18" charset="2"/>
              </a:rPr>
            </a:br>
            <a:r>
              <a:rPr lang="en-US" altLang="zh-CN" sz="24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a:t>
            </a:r>
          </a:p>
          <a:p>
            <a:pPr marL="0" indent="0">
              <a:lnSpc>
                <a:spcPct val="90000"/>
              </a:lnSpc>
              <a:buNone/>
              <a:tabLst>
                <a:tab pos="2279650" algn="l"/>
              </a:tabLst>
            </a:pPr>
            <a:r>
              <a:rPr lang="en-US" altLang="zh-CN" sz="2000" dirty="0" smtClean="0">
                <a:ea typeface="ＭＳ Ｐゴシック" pitchFamily="34" charset="-128"/>
                <a:sym typeface="Symbol" pitchFamily="18" charset="2"/>
              </a:rPr>
              <a:t>11.  The selection operation distributes over ,  and –. </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r>
              <a:rPr lang="en-US" altLang="zh-CN" sz="2800" dirty="0" smtClean="0">
                <a:ea typeface="ＭＳ Ｐゴシック" pitchFamily="34" charset="-128"/>
                <a:sym typeface="Symbol" pitchFamily="18" charset="2"/>
              </a:rPr>
              <a:t>  </a:t>
            </a:r>
            <a:r>
              <a:rPr lang="en-US" altLang="zh-CN" sz="24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400" i="1" dirty="0" smtClean="0">
                <a:ea typeface="ＭＳ Ｐゴシック" pitchFamily="34" charset="-128"/>
                <a:sym typeface="Symbol" pitchFamily="18" charset="2"/>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 </a:t>
            </a:r>
            <a:r>
              <a:rPr lang="en-US" altLang="zh-CN" sz="24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400" i="1" dirty="0" smtClean="0">
                <a:ea typeface="ＭＳ Ｐゴシック" pitchFamily="34" charset="-128"/>
                <a:sym typeface="Greek Symbols" pitchFamily="18" charset="2"/>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4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a:t>
            </a:r>
            <a:r>
              <a:rPr lang="en-US" altLang="zh-CN" sz="2400" dirty="0" smtClean="0">
                <a:ea typeface="ＭＳ Ｐゴシック" pitchFamily="34" charset="-128"/>
                <a:sym typeface="Greek Symbols" pitchFamily="18" charset="2"/>
              </a:rPr>
              <a:t/>
            </a:r>
            <a:br>
              <a:rPr lang="en-US" altLang="zh-CN" sz="24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a:t>
            </a:r>
            <a:r>
              <a:rPr lang="en-US" altLang="zh-CN" sz="2800" dirty="0" smtClean="0">
                <a:ea typeface="ＭＳ Ｐゴシック" pitchFamily="34" charset="-128"/>
                <a:sym typeface="Greek Symbols" pitchFamily="18" charset="2"/>
              </a:rPr>
              <a:t>        </a:t>
            </a:r>
            <a:r>
              <a:rPr lang="en-US" altLang="zh-CN" sz="2400" dirty="0" smtClean="0">
                <a:ea typeface="ＭＳ Ｐゴシック" pitchFamily="34" charset="-128"/>
                <a:sym typeface="Greek Symbols" pitchFamily="18" charset="2"/>
              </a:rPr>
              <a:t>     </a:t>
            </a:r>
            <a:r>
              <a:rPr lang="en-US" altLang="zh-CN" sz="1800" dirty="0" smtClean="0">
                <a:ea typeface="ＭＳ Ｐゴシック" pitchFamily="34" charset="-128"/>
                <a:sym typeface="Greek Symbols" pitchFamily="18" charset="2"/>
              </a:rPr>
              <a:t>and similarly for </a:t>
            </a:r>
            <a:r>
              <a:rPr lang="en-US" altLang="zh-CN" sz="1800" dirty="0" smtClean="0">
                <a:ea typeface="ＭＳ Ｐゴシック" pitchFamily="34" charset="-128"/>
                <a:sym typeface="Symbol" pitchFamily="18" charset="2"/>
              </a:rPr>
              <a:t> and  in place of  –</a:t>
            </a:r>
            <a:br>
              <a:rPr lang="en-US" altLang="zh-CN" sz="18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a:t>
            </a:r>
            <a:r>
              <a:rPr lang="en-US" altLang="zh-CN" sz="2000" dirty="0" smtClean="0">
                <a:ea typeface="ＭＳ Ｐゴシック" pitchFamily="34" charset="-128"/>
                <a:sym typeface="Greek Symbols" pitchFamily="18" charset="2"/>
              </a:rPr>
              <a:t>lso:   </a:t>
            </a:r>
            <a:r>
              <a:rPr lang="en-US" altLang="zh-CN" sz="28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000" i="1" dirty="0" smtClean="0">
                <a:ea typeface="ＭＳ Ｐゴシック" pitchFamily="34" charset="-128"/>
                <a:sym typeface="Greek Symbols" pitchFamily="18" charset="2"/>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 </a:t>
            </a:r>
            <a:r>
              <a:rPr lang="en-US" altLang="zh-CN" sz="24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a:r>
            <a:br>
              <a:rPr lang="en-US" altLang="zh-CN" sz="2000" dirty="0" smtClean="0">
                <a:ea typeface="ＭＳ Ｐゴシック" pitchFamily="34" charset="-128"/>
                <a:sym typeface="Greek Symbols" pitchFamily="18" charset="2"/>
              </a:rPr>
            </a:br>
            <a:r>
              <a:rPr lang="en-US" altLang="zh-CN" sz="1800" dirty="0" smtClean="0">
                <a:ea typeface="ＭＳ Ｐゴシック" pitchFamily="34" charset="-128"/>
                <a:sym typeface="Greek Symbols" pitchFamily="18" charset="2"/>
              </a:rPr>
              <a:t>                          and similarly for</a:t>
            </a:r>
            <a:r>
              <a:rPr lang="en-US" altLang="zh-CN" sz="2400" dirty="0" smtClean="0">
                <a:ea typeface="ＭＳ Ｐゴシック" pitchFamily="34" charset="-128"/>
                <a:sym typeface="Greek Symbols" pitchFamily="18" charset="2"/>
              </a:rPr>
              <a:t> </a:t>
            </a:r>
            <a:r>
              <a:rPr lang="en-US" altLang="zh-CN" sz="1800" dirty="0" smtClean="0">
                <a:ea typeface="ＭＳ Ｐゴシック" pitchFamily="34" charset="-128"/>
                <a:sym typeface="Symbol" pitchFamily="18" charset="2"/>
              </a:rPr>
              <a:t> in place of  –, but not for </a:t>
            </a:r>
          </a:p>
          <a:p>
            <a:pPr marL="404813" indent="-404813">
              <a:buFont typeface="Monotype Sorts" pitchFamily="2" charset="2"/>
              <a:buNone/>
              <a:tabLst>
                <a:tab pos="2279650" algn="l"/>
              </a:tabLst>
            </a:pPr>
            <a:r>
              <a:rPr lang="en-US" altLang="zh-CN" sz="2000" dirty="0" smtClean="0">
                <a:ea typeface="ＭＳ Ｐゴシック" pitchFamily="34" charset="-128"/>
                <a:sym typeface="Greek Symbols" pitchFamily="18" charset="2"/>
              </a:rPr>
              <a:t>12</a:t>
            </a:r>
            <a:r>
              <a:rPr lang="en-US" altLang="zh-CN" sz="2000" dirty="0" smtClean="0">
                <a:ea typeface="ＭＳ Ｐゴシック" pitchFamily="34" charset="-128"/>
                <a:sym typeface="Greek Symbols" pitchFamily="18" charset="2"/>
              </a:rPr>
              <a:t>.	The projection operation distributes over union</a:t>
            </a:r>
          </a:p>
          <a:p>
            <a:pPr marL="404813" indent="-404813">
              <a:buFont typeface="Monotype Sorts" pitchFamily="2" charset="2"/>
              <a:buNone/>
              <a:tabLst>
                <a:tab pos="2279650" algn="l"/>
              </a:tabLst>
            </a:pPr>
            <a:r>
              <a:rPr lang="en-US" altLang="zh-CN" sz="2000" dirty="0" smtClean="0">
                <a:ea typeface="ＭＳ Ｐゴシック" pitchFamily="34" charset="-128"/>
                <a:sym typeface="Greek Symbols" pitchFamily="18" charset="2"/>
              </a:rPr>
              <a:t>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L</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baseline="-25000" dirty="0" smtClean="0">
                <a:ea typeface="ＭＳ Ｐゴシック" pitchFamily="34" charset="-128"/>
                <a:sym typeface="Symbol" pitchFamily="18" charset="2"/>
              </a:rPr>
              <a:t>L</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L</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dirty="0" smtClean="0">
                <a:ea typeface="ＭＳ Ｐゴシック" pitchFamily="34" charset="-128"/>
              </a:rPr>
              <a:t>)) </a:t>
            </a:r>
            <a:endParaRPr lang="en-US" altLang="zh-CN" sz="2000" dirty="0" smtClean="0">
              <a:ea typeface="ＭＳ Ｐゴシック" pitchFamily="34" charset="-128"/>
              <a:sym typeface="Symbol" pitchFamily="18" charset="2"/>
            </a:endParaRPr>
          </a:p>
          <a:p>
            <a:pPr marL="404813" indent="-404813">
              <a:buFont typeface="Monotype Sorts" pitchFamily="2" charset="2"/>
              <a:buNone/>
              <a:tabLst>
                <a:tab pos="2279650" algn="l"/>
              </a:tabLst>
            </a:pPr>
            <a:endParaRPr lang="en-US" altLang="zh-CN" sz="2000" dirty="0" smtClean="0">
              <a:ea typeface="ＭＳ Ｐゴシック" pitchFamily="34" charset="-128"/>
              <a:sym typeface="Symbol" pitchFamily="18" charset="2"/>
            </a:endParaRPr>
          </a:p>
        </p:txBody>
      </p:sp>
    </p:spTree>
    <p:extLst>
      <p:ext uri="{BB962C8B-B14F-4D97-AF65-F5344CB8AC3E}">
        <p14:creationId xmlns:p14="http://schemas.microsoft.com/office/powerpoint/2010/main" val="3467659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249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2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ea typeface="宋体" charset="-122"/>
              </a:rPr>
              <a:t>Transformation</a:t>
            </a:r>
            <a:r>
              <a:rPr lang="en-US" altLang="zh-CN" sz="2400" dirty="0" smtClean="0">
                <a:effectLst>
                  <a:outerShdw blurRad="38100" dist="38100" dir="2700000" algn="tl">
                    <a:srgbClr val="C0C0C0"/>
                  </a:outerShdw>
                </a:effectLst>
                <a:ea typeface="ＭＳ Ｐゴシック" pitchFamily="34" charset="-128"/>
              </a:rPr>
              <a:t> </a:t>
            </a:r>
            <a:r>
              <a:rPr lang="en-US" altLang="zh-CN" sz="2800" dirty="0">
                <a:ea typeface="宋体" charset="-122"/>
              </a:rPr>
              <a:t>Example</a:t>
            </a:r>
            <a:r>
              <a:rPr lang="en-US" altLang="zh-CN" sz="2800" dirty="0">
                <a:ea typeface="宋体" charset="-122"/>
              </a:rPr>
              <a:t>:</a:t>
            </a:r>
            <a:r>
              <a:rPr lang="en-US" altLang="zh-CN" sz="2400" dirty="0" smtClean="0">
                <a:effectLst>
                  <a:outerShdw blurRad="38100" dist="38100" dir="2700000" algn="tl">
                    <a:srgbClr val="C0C0C0"/>
                  </a:outerShdw>
                </a:effectLst>
                <a:ea typeface="ＭＳ Ｐゴシック" pitchFamily="34" charset="-128"/>
              </a:rPr>
              <a:t> </a:t>
            </a:r>
            <a:r>
              <a:rPr lang="en-US" altLang="zh-CN" sz="2800" dirty="0">
                <a:ea typeface="宋体" charset="-122"/>
              </a:rPr>
              <a:t>Pushing</a:t>
            </a:r>
            <a:r>
              <a:rPr lang="en-US" altLang="zh-CN" sz="2400" dirty="0" smtClean="0">
                <a:effectLst>
                  <a:outerShdw blurRad="38100" dist="38100" dir="2700000" algn="tl">
                    <a:srgbClr val="C0C0C0"/>
                  </a:outerShdw>
                </a:effectLst>
                <a:ea typeface="ＭＳ Ｐゴシック" pitchFamily="34" charset="-128"/>
              </a:rPr>
              <a:t> </a:t>
            </a:r>
            <a:r>
              <a:rPr lang="en-US" altLang="zh-CN" sz="2800" dirty="0">
                <a:ea typeface="宋体" charset="-122"/>
              </a:rPr>
              <a:t>Selections</a:t>
            </a:r>
          </a:p>
        </p:txBody>
      </p:sp>
      <p:sp>
        <p:nvSpPr>
          <p:cNvPr id="43010" name="Rectangle 3"/>
          <p:cNvSpPr>
            <a:spLocks noGrp="1" noChangeArrowheads="1"/>
          </p:cNvSpPr>
          <p:nvPr>
            <p:ph type="body" idx="1"/>
          </p:nvPr>
        </p:nvSpPr>
        <p:spPr/>
        <p:txBody>
          <a:bodyPr/>
          <a:lstStyle/>
          <a:p>
            <a:r>
              <a:rPr lang="en-US" altLang="zh-CN" sz="2000" dirty="0" smtClean="0">
                <a:ea typeface="ＭＳ Ｐゴシック" pitchFamily="34" charset="-128"/>
              </a:rPr>
              <a:t>Query:  Find the names of all instructors in the Music department, along with the titles of the courses that they teach</a:t>
            </a:r>
          </a:p>
          <a:p>
            <a:pPr lvl="1"/>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
            </a:r>
            <a:br>
              <a:rPr lang="en-US" altLang="ja-JP" sz="2400" baseline="-25000" dirty="0" smtClean="0">
                <a:ea typeface="ＭＳ Ｐゴシック" pitchFamily="34" charset="-128"/>
                <a:sym typeface="Symbol" pitchFamily="18" charset="2"/>
              </a:rPr>
            </a:br>
            <a:r>
              <a:rPr lang="en-US" altLang="ja-JP" sz="20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p>
          <a:p>
            <a:pPr lvl="1"/>
            <a:endParaRPr lang="en-US" altLang="ja-JP" sz="2000" dirty="0" smtClean="0">
              <a:ea typeface="ＭＳ Ｐゴシック" pitchFamily="34" charset="-128"/>
              <a:sym typeface="Symbol" pitchFamily="18" charset="2"/>
            </a:endParaRPr>
          </a:p>
          <a:p>
            <a:r>
              <a:rPr lang="en-US" altLang="zh-CN" sz="2000" dirty="0" smtClean="0">
                <a:ea typeface="ＭＳ Ｐゴシック" pitchFamily="34" charset="-128"/>
                <a:sym typeface="Symbol" pitchFamily="18" charset="2"/>
              </a:rPr>
              <a:t>Transformation using rule 7a</a:t>
            </a:r>
            <a:r>
              <a:rPr lang="en-US" altLang="zh-CN" sz="2000" dirty="0" smtClean="0">
                <a:ea typeface="ＭＳ Ｐゴシック" pitchFamily="34" charset="-128"/>
                <a:sym typeface="Symbol" pitchFamily="18" charset="2"/>
              </a:rPr>
              <a:t>.</a:t>
            </a:r>
            <a:br>
              <a:rPr lang="en-US" altLang="zh-CN" sz="2000" dirty="0" smtClean="0">
                <a:ea typeface="ＭＳ Ｐゴシック" pitchFamily="34" charset="-128"/>
                <a:sym typeface="Symbol" pitchFamily="18" charset="2"/>
              </a:rPr>
            </a:br>
            <a:endParaRPr lang="en-US" altLang="zh-CN" sz="2000" dirty="0" smtClean="0">
              <a:ea typeface="ＭＳ Ｐゴシック" pitchFamily="34" charset="-128"/>
              <a:sym typeface="Symbol" pitchFamily="18" charset="2"/>
            </a:endParaRPr>
          </a:p>
          <a:p>
            <a:pPr lvl="1"/>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     </a:t>
            </a:r>
            <a:br>
              <a:rPr lang="en-US" altLang="ja-JP" sz="2000" i="1" dirty="0" smtClean="0">
                <a:ea typeface="ＭＳ Ｐゴシック" pitchFamily="34" charset="-128"/>
                <a:sym typeface="Symbol" pitchFamily="18" charset="2"/>
              </a:rPr>
            </a:br>
            <a:r>
              <a:rPr lang="en-US" altLang="ja-JP" sz="2000" i="1" dirty="0" smtClean="0">
                <a:ea typeface="ＭＳ Ｐゴシック" pitchFamily="34" charset="-128"/>
                <a:sym typeface="Symbol" pitchFamily="18" charset="2"/>
              </a:rPr>
              <a:t>               (teaches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p>
          <a:p>
            <a:pPr lvl="1"/>
            <a:endParaRPr lang="en-US" altLang="ja-JP" sz="2000" dirty="0" smtClean="0">
              <a:ea typeface="ＭＳ Ｐゴシック" pitchFamily="34" charset="-128"/>
              <a:sym typeface="Symbol" pitchFamily="18" charset="2"/>
            </a:endParaRPr>
          </a:p>
          <a:p>
            <a:r>
              <a:rPr lang="en-US" altLang="zh-CN" sz="2000" dirty="0" smtClean="0">
                <a:solidFill>
                  <a:srgbClr val="C00000"/>
                </a:solidFill>
                <a:ea typeface="ＭＳ Ｐゴシック" pitchFamily="34" charset="-128"/>
                <a:sym typeface="Symbol" pitchFamily="18" charset="2"/>
              </a:rPr>
              <a:t>Performing </a:t>
            </a:r>
            <a:r>
              <a:rPr lang="en-US" altLang="zh-CN" sz="2000" dirty="0" smtClean="0">
                <a:solidFill>
                  <a:srgbClr val="C00000"/>
                </a:solidFill>
                <a:ea typeface="ＭＳ Ｐゴシック" pitchFamily="34" charset="-128"/>
                <a:sym typeface="Symbol" pitchFamily="18" charset="2"/>
              </a:rPr>
              <a:t>the selection as early as possible </a:t>
            </a:r>
            <a:r>
              <a:rPr lang="en-US" altLang="zh-CN" sz="2000" dirty="0" smtClean="0">
                <a:ea typeface="ＭＳ Ｐゴシック" pitchFamily="34" charset="-128"/>
                <a:sym typeface="Symbol" pitchFamily="18" charset="2"/>
              </a:rPr>
              <a:t>reduces the size of the relation to be joined. </a:t>
            </a:r>
            <a:endParaRPr lang="en-US" altLang="zh-CN" sz="2000" baseline="-25000" dirty="0" smtClean="0">
              <a:ea typeface="ＭＳ Ｐゴシック" pitchFamily="34" charset="-128"/>
              <a:sym typeface="Symbol" pitchFamily="18" charset="2"/>
            </a:endParaRPr>
          </a:p>
          <a:p>
            <a:endParaRPr lang="en-US" altLang="zh-CN" sz="2000" dirty="0" smtClean="0">
              <a:ea typeface="ＭＳ Ｐゴシック" pitchFamily="34" charset="-128"/>
            </a:endParaRPr>
          </a:p>
        </p:txBody>
      </p:sp>
      <p:sp>
        <p:nvSpPr>
          <p:cNvPr id="43011" name="AutoShape 4"/>
          <p:cNvSpPr>
            <a:spLocks noChangeArrowheads="1"/>
          </p:cNvSpPr>
          <p:nvPr/>
        </p:nvSpPr>
        <p:spPr bwMode="auto">
          <a:xfrm rot="5400000">
            <a:off x="2813327" y="2251076"/>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3012" name="AutoShape 5"/>
          <p:cNvSpPr>
            <a:spLocks noChangeArrowheads="1"/>
          </p:cNvSpPr>
          <p:nvPr/>
        </p:nvSpPr>
        <p:spPr bwMode="auto">
          <a:xfrm rot="5400000">
            <a:off x="6218238" y="3787362"/>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3013" name="AutoShape 6"/>
          <p:cNvSpPr>
            <a:spLocks noChangeArrowheads="1"/>
          </p:cNvSpPr>
          <p:nvPr/>
        </p:nvSpPr>
        <p:spPr bwMode="auto">
          <a:xfrm rot="5400000">
            <a:off x="4376738" y="2251076"/>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3014" name="AutoShape 8"/>
          <p:cNvSpPr>
            <a:spLocks noChangeArrowheads="1"/>
          </p:cNvSpPr>
          <p:nvPr/>
        </p:nvSpPr>
        <p:spPr bwMode="auto">
          <a:xfrm rot="5400000">
            <a:off x="3704777" y="411273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595946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ea typeface="宋体" charset="-122"/>
              </a:rPr>
              <a:t>Example with Multiple Transformations</a:t>
            </a:r>
          </a:p>
        </p:txBody>
      </p:sp>
      <p:sp>
        <p:nvSpPr>
          <p:cNvPr id="44034" name="Rectangle 3"/>
          <p:cNvSpPr>
            <a:spLocks noGrp="1" noChangeArrowheads="1"/>
          </p:cNvSpPr>
          <p:nvPr>
            <p:ph type="body" idx="1"/>
          </p:nvPr>
        </p:nvSpPr>
        <p:spPr/>
        <p:txBody>
          <a:bodyPr/>
          <a:lstStyle/>
          <a:p>
            <a:r>
              <a:rPr lang="en-US" altLang="zh-CN" dirty="0" smtClean="0">
                <a:ea typeface="ＭＳ Ｐゴシック" pitchFamily="34" charset="-128"/>
              </a:rPr>
              <a:t>Query: </a:t>
            </a:r>
            <a:r>
              <a:rPr lang="en-US" altLang="zh-CN" sz="2000" dirty="0" smtClean="0">
                <a:ea typeface="ＭＳ Ｐゴシック" pitchFamily="34" charset="-128"/>
              </a:rPr>
              <a:t>Find the names of all instructors in the Music department who have taught a course in 2009, along with the titles of the courses that they taught</a:t>
            </a:r>
          </a:p>
          <a:p>
            <a:pPr lvl="1">
              <a:lnSpc>
                <a:spcPct val="110000"/>
              </a:lnSpc>
            </a:pPr>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a:t>
            </a:r>
            <a:r>
              <a:rPr lang="en-US" altLang="ja-JP" sz="2400" i="1" baseline="-25000" dirty="0" smtClean="0">
                <a:ea typeface="ＭＳ Ｐゴシック" pitchFamily="34" charset="-128"/>
                <a:sym typeface="Symbol" pitchFamily="18" charset="2"/>
              </a:rPr>
              <a:t>year</a:t>
            </a:r>
            <a:r>
              <a:rPr lang="en-US" altLang="ja-JP" sz="2400" baseline="-25000" dirty="0" smtClean="0">
                <a:ea typeface="ＭＳ Ｐゴシック" pitchFamily="34" charset="-128"/>
                <a:sym typeface="Symbol" pitchFamily="18" charset="2"/>
              </a:rPr>
              <a:t> = 2009</a:t>
            </a:r>
            <a:r>
              <a:rPr lang="en-US" altLang="ja-JP" sz="2000" baseline="-25000" dirty="0" smtClean="0">
                <a:ea typeface="ＭＳ Ｐゴシック" pitchFamily="34" charset="-128"/>
                <a:sym typeface="Symbol" pitchFamily="18" charset="2"/>
              </a:rPr>
              <a:t>	</a:t>
            </a:r>
            <a:br>
              <a:rPr lang="en-US" altLang="ja-JP" sz="2000" baseline="-25000" dirty="0" smtClean="0">
                <a:ea typeface="ＭＳ Ｐゴシック" pitchFamily="34" charset="-128"/>
                <a:sym typeface="Symbol" pitchFamily="18" charset="2"/>
              </a:rPr>
            </a:br>
            <a:r>
              <a:rPr lang="en-US" altLang="ja-JP" sz="20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endParaRPr lang="en-US" altLang="ja-JP" dirty="0" smtClean="0">
              <a:ea typeface="ＭＳ Ｐゴシック" pitchFamily="34" charset="-128"/>
            </a:endParaRPr>
          </a:p>
          <a:p>
            <a:r>
              <a:rPr lang="en-US" altLang="zh-CN" sz="2000" dirty="0" smtClean="0">
                <a:ea typeface="ＭＳ Ｐゴシック" pitchFamily="34" charset="-128"/>
                <a:sym typeface="Symbol" pitchFamily="18" charset="2"/>
              </a:rPr>
              <a:t>Transformation using join associatively (Rule 6a):</a:t>
            </a:r>
          </a:p>
          <a:p>
            <a:pPr lvl="1">
              <a:lnSpc>
                <a:spcPct val="120000"/>
              </a:lnSpc>
            </a:pPr>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a:t>
            </a:r>
            <a:r>
              <a:rPr lang="en-US" altLang="ja-JP" sz="2400" i="1" baseline="-25000" dirty="0" smtClean="0">
                <a:ea typeface="ＭＳ Ｐゴシック" pitchFamily="34" charset="-128"/>
                <a:sym typeface="Symbol" pitchFamily="18" charset="2"/>
              </a:rPr>
              <a:t>gear</a:t>
            </a:r>
            <a:r>
              <a:rPr lang="en-US" altLang="ja-JP" sz="2400" baseline="-25000" dirty="0" smtClean="0">
                <a:ea typeface="ＭＳ Ｐゴシック" pitchFamily="34" charset="-128"/>
                <a:sym typeface="Symbol" pitchFamily="18" charset="2"/>
              </a:rPr>
              <a:t> = 2009</a:t>
            </a:r>
            <a:r>
              <a:rPr lang="en-US" altLang="ja-JP" sz="2000" baseline="-25000" dirty="0" smtClean="0">
                <a:ea typeface="ＭＳ Ｐゴシック" pitchFamily="34" charset="-128"/>
                <a:sym typeface="Symbol" pitchFamily="18" charset="2"/>
              </a:rPr>
              <a:t>	</a:t>
            </a:r>
            <a:br>
              <a:rPr lang="en-US" altLang="ja-JP" sz="2000" baseline="-25000" dirty="0" smtClean="0">
                <a:ea typeface="ＭＳ Ｐゴシック" pitchFamily="34" charset="-128"/>
                <a:sym typeface="Symbol" pitchFamily="18" charset="2"/>
              </a:rPr>
            </a:br>
            <a:r>
              <a:rPr lang="en-US" altLang="ja-JP" sz="20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endParaRPr lang="en-US" altLang="ja-JP" dirty="0" smtClean="0">
              <a:ea typeface="ＭＳ Ｐゴシック" pitchFamily="34" charset="-128"/>
              <a:sym typeface="Symbol" pitchFamily="18" charset="2"/>
            </a:endParaRPr>
          </a:p>
          <a:p>
            <a:r>
              <a:rPr lang="en-US" altLang="zh-CN" sz="2000" dirty="0" smtClean="0">
                <a:ea typeface="ＭＳ Ｐゴシック" pitchFamily="34" charset="-128"/>
                <a:sym typeface="Symbol" pitchFamily="18" charset="2"/>
              </a:rPr>
              <a:t>Second form provides an opportunity to apply the </a:t>
            </a:r>
            <a:r>
              <a:rPr lang="ja-JP" altLang="en-US" sz="2000" dirty="0" smtClean="0">
                <a:ea typeface="ＭＳ Ｐゴシック" pitchFamily="34" charset="-128"/>
                <a:sym typeface="Symbol" pitchFamily="18" charset="2"/>
              </a:rPr>
              <a:t>“</a:t>
            </a:r>
            <a:r>
              <a:rPr lang="en-US" altLang="ja-JP" sz="2000" dirty="0" smtClean="0">
                <a:ea typeface="ＭＳ Ｐゴシック" pitchFamily="34" charset="-128"/>
                <a:sym typeface="Symbol" pitchFamily="18" charset="2"/>
              </a:rPr>
              <a:t>perform selections early</a:t>
            </a:r>
            <a:r>
              <a:rPr lang="ja-JP" altLang="en-US" sz="2000" dirty="0" smtClean="0">
                <a:ea typeface="ＭＳ Ｐゴシック" pitchFamily="34" charset="-128"/>
                <a:sym typeface="Symbol" pitchFamily="18" charset="2"/>
              </a:rPr>
              <a:t>”</a:t>
            </a:r>
            <a:r>
              <a:rPr lang="en-US" altLang="ja-JP" sz="2000" dirty="0" smtClean="0">
                <a:ea typeface="ＭＳ Ｐゴシック" pitchFamily="34" charset="-128"/>
                <a:sym typeface="Symbol" pitchFamily="18" charset="2"/>
              </a:rPr>
              <a:t> rule, resulting in the subexpression</a:t>
            </a:r>
          </a:p>
          <a:p>
            <a:pPr>
              <a:buFont typeface="Monotype Sorts" pitchFamily="2" charset="2"/>
              <a:buNone/>
            </a:pPr>
            <a:r>
              <a:rPr lang="en-US" altLang="zh-CN"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0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a:t>
            </a:r>
            <a:r>
              <a:rPr lang="en-US" altLang="ja-JP" sz="2000" dirty="0" smtClean="0">
                <a:ea typeface="ＭＳ Ｐゴシック" pitchFamily="34" charset="-128"/>
                <a:sym typeface="Symbol" pitchFamily="18" charset="2"/>
              </a:rPr>
              <a:t>)      </a:t>
            </a:r>
            <a:r>
              <a:rPr lang="en-US" altLang="ja-JP" sz="2400" i="1" baseline="-25000" dirty="0" smtClean="0">
                <a:ea typeface="ＭＳ Ｐゴシック" pitchFamily="34" charset="-128"/>
                <a:sym typeface="Symbol" pitchFamily="18" charset="2"/>
              </a:rPr>
              <a:t>year = 2009</a:t>
            </a:r>
            <a:r>
              <a:rPr lang="en-US" altLang="ja-JP" sz="2000" dirty="0" smtClean="0">
                <a:ea typeface="ＭＳ Ｐゴシック" pitchFamily="34" charset="-128"/>
                <a:sym typeface="Symbol" pitchFamily="18" charset="2"/>
              </a:rPr>
              <a:t> (</a:t>
            </a:r>
            <a:r>
              <a:rPr lang="en-US" altLang="ja-JP" sz="2000" i="1" dirty="0" smtClean="0">
                <a:ea typeface="ＭＳ Ｐゴシック" pitchFamily="34" charset="-128"/>
                <a:sym typeface="Symbol" pitchFamily="18" charset="2"/>
              </a:rPr>
              <a:t>teaches</a:t>
            </a:r>
            <a:r>
              <a:rPr lang="en-US" altLang="ja-JP" sz="2000" dirty="0" smtClean="0">
                <a:ea typeface="ＭＳ Ｐゴシック" pitchFamily="34" charset="-128"/>
                <a:sym typeface="Symbol" pitchFamily="18" charset="2"/>
              </a:rPr>
              <a:t>)</a:t>
            </a:r>
          </a:p>
          <a:p>
            <a:pPr>
              <a:buFont typeface="Monotype Sorts" pitchFamily="2" charset="2"/>
              <a:buNone/>
            </a:pPr>
            <a:endParaRPr lang="en-US" altLang="zh-CN" sz="2000" dirty="0" smtClean="0">
              <a:ea typeface="ＭＳ Ｐゴシック" pitchFamily="34" charset="-128"/>
            </a:endParaRPr>
          </a:p>
        </p:txBody>
      </p:sp>
      <p:sp>
        <p:nvSpPr>
          <p:cNvPr id="44035" name="AutoShape 7"/>
          <p:cNvSpPr>
            <a:spLocks noChangeArrowheads="1"/>
          </p:cNvSpPr>
          <p:nvPr/>
        </p:nvSpPr>
        <p:spPr bwMode="auto">
          <a:xfrm rot="5400000">
            <a:off x="4921459" y="5034757"/>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4036" name="AutoShape 8"/>
          <p:cNvSpPr>
            <a:spLocks noChangeArrowheads="1"/>
          </p:cNvSpPr>
          <p:nvPr/>
        </p:nvSpPr>
        <p:spPr bwMode="auto">
          <a:xfrm rot="5400000">
            <a:off x="4322006" y="3861146"/>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4037" name="AutoShape 9"/>
          <p:cNvSpPr>
            <a:spLocks noChangeArrowheads="1"/>
          </p:cNvSpPr>
          <p:nvPr/>
        </p:nvSpPr>
        <p:spPr bwMode="auto">
          <a:xfrm rot="5400000">
            <a:off x="2920244" y="38449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4038" name="AutoShape 10"/>
          <p:cNvSpPr>
            <a:spLocks noChangeArrowheads="1"/>
          </p:cNvSpPr>
          <p:nvPr/>
        </p:nvSpPr>
        <p:spPr bwMode="auto">
          <a:xfrm rot="5400000">
            <a:off x="4232760" y="26082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4039" name="AutoShape 11"/>
          <p:cNvSpPr>
            <a:spLocks noChangeArrowheads="1"/>
          </p:cNvSpPr>
          <p:nvPr/>
        </p:nvSpPr>
        <p:spPr bwMode="auto">
          <a:xfrm rot="5400000">
            <a:off x="2837693" y="26050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3805122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zh-CN" dirty="0">
                <a:ea typeface="宋体" charset="-122"/>
              </a:rPr>
              <a:t>Multiple Transformations (Cont.)</a:t>
            </a:r>
          </a:p>
        </p:txBody>
      </p:sp>
      <p:pic>
        <p:nvPicPr>
          <p:cNvPr id="45058" name="Picture 6"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886" y="1665979"/>
            <a:ext cx="7705311" cy="381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126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ea typeface="宋体" charset="-122"/>
              </a:rPr>
              <a:t>Transformation</a:t>
            </a:r>
            <a:r>
              <a:rPr lang="en-US" altLang="zh-CN" sz="2400" dirty="0" smtClean="0">
                <a:effectLst>
                  <a:outerShdw blurRad="38100" dist="38100" dir="2700000" algn="tl">
                    <a:srgbClr val="C0C0C0"/>
                  </a:outerShdw>
                </a:effectLst>
                <a:ea typeface="ＭＳ Ｐゴシック" pitchFamily="34" charset="-128"/>
              </a:rPr>
              <a:t> </a:t>
            </a:r>
            <a:r>
              <a:rPr lang="en-US" altLang="zh-CN" sz="2800" dirty="0">
                <a:ea typeface="宋体" charset="-122"/>
              </a:rPr>
              <a:t>Example: Pushing Projections</a:t>
            </a:r>
          </a:p>
        </p:txBody>
      </p:sp>
      <p:sp>
        <p:nvSpPr>
          <p:cNvPr id="47106" name="Rectangle 3"/>
          <p:cNvSpPr>
            <a:spLocks noGrp="1" noChangeArrowheads="1"/>
          </p:cNvSpPr>
          <p:nvPr>
            <p:ph type="body" idx="1"/>
          </p:nvPr>
        </p:nvSpPr>
        <p:spPr/>
        <p:txBody>
          <a:bodyPr/>
          <a:lstStyle/>
          <a:p>
            <a:pPr>
              <a:lnSpc>
                <a:spcPct val="90000"/>
              </a:lnSpc>
            </a:pPr>
            <a:r>
              <a:rPr lang="en-US" altLang="zh-CN" sz="2000" dirty="0" smtClean="0">
                <a:ea typeface="ＭＳ Ｐゴシック" pitchFamily="34" charset="-128"/>
                <a:sym typeface="Symbol" pitchFamily="18" charset="2"/>
              </a:rPr>
              <a:t>Consider: </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a:t>
            </a:r>
            <a:r>
              <a:rPr lang="en-US" altLang="ja-JP" sz="2000" dirty="0" smtClean="0">
                <a:ea typeface="ＭＳ Ｐゴシック" pitchFamily="34" charset="-128"/>
                <a:sym typeface="Symbol" pitchFamily="18" charset="2"/>
              </a:rPr>
              <a:t>) </a:t>
            </a:r>
            <a:r>
              <a:rPr lang="en-US" altLang="ja-JP" sz="2000" i="1" dirty="0" smtClean="0">
                <a:ea typeface="ＭＳ Ｐゴシック" pitchFamily="34" charset="-128"/>
                <a:sym typeface="Symbol" pitchFamily="18" charset="2"/>
              </a:rPr>
              <a:t/>
            </a:r>
            <a:br>
              <a:rPr lang="en-US" altLang="ja-JP" sz="2000" i="1" dirty="0" smtClean="0">
                <a:ea typeface="ＭＳ Ｐゴシック" pitchFamily="34" charset="-128"/>
                <a:sym typeface="Symbol" pitchFamily="18" charset="2"/>
              </a:rPr>
            </a:b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p>
          <a:p>
            <a:pPr>
              <a:lnSpc>
                <a:spcPct val="90000"/>
              </a:lnSpc>
            </a:pPr>
            <a:r>
              <a:rPr lang="en-US" altLang="zh-CN" sz="2000" dirty="0" smtClean="0">
                <a:ea typeface="ＭＳ Ｐゴシック" pitchFamily="34" charset="-128"/>
              </a:rPr>
              <a:t>When we compute</a:t>
            </a:r>
          </a:p>
          <a:p>
            <a:pPr>
              <a:lnSpc>
                <a:spcPct val="90000"/>
              </a:lnSpc>
              <a:buFont typeface="Monotype Sorts" pitchFamily="2" charset="2"/>
              <a:buNone/>
            </a:pPr>
            <a:r>
              <a:rPr lang="en-US" altLang="zh-CN" dirty="0" smtClean="0">
                <a:ea typeface="ＭＳ Ｐゴシック" pitchFamily="34" charset="-128"/>
              </a:rPr>
              <a:t>		(</a:t>
            </a:r>
            <a:r>
              <a:rPr lang="en-US" altLang="zh-CN" dirty="0" smtClean="0">
                <a:ea typeface="ＭＳ Ｐゴシック" pitchFamily="34" charset="-128"/>
                <a:sym typeface="Symbol" pitchFamily="18" charset="2"/>
              </a:rPr>
              <a:t></a:t>
            </a:r>
            <a:r>
              <a:rPr lang="en-US" altLang="zh-CN" sz="2000" i="1" baseline="-25000" dirty="0" err="1" smtClean="0">
                <a:ea typeface="ＭＳ Ｐゴシック" pitchFamily="34" charset="-128"/>
                <a:sym typeface="Symbol" pitchFamily="18" charset="2"/>
              </a:rPr>
              <a:t>dept_name</a:t>
            </a:r>
            <a:r>
              <a:rPr lang="en-US" altLang="zh-CN" sz="2000" baseline="-25000" dirty="0" smtClean="0">
                <a:ea typeface="ＭＳ Ｐゴシック" pitchFamily="34" charset="-128"/>
                <a:sym typeface="Symbol" pitchFamily="18" charset="2"/>
              </a:rPr>
              <a:t> = </a:t>
            </a:r>
            <a:r>
              <a:rPr lang="ja-JP" altLang="en-US" sz="2000" baseline="-25000" dirty="0" smtClean="0">
                <a:ea typeface="ＭＳ Ｐゴシック" pitchFamily="34" charset="-128"/>
                <a:sym typeface="Symbol" pitchFamily="18" charset="2"/>
              </a:rPr>
              <a:t>“</a:t>
            </a:r>
            <a:r>
              <a:rPr lang="en-US" altLang="ja-JP" sz="2000" baseline="-25000" dirty="0" smtClean="0">
                <a:ea typeface="ＭＳ Ｐゴシック" pitchFamily="34" charset="-128"/>
                <a:sym typeface="Symbol" pitchFamily="18" charset="2"/>
              </a:rPr>
              <a:t>Music</a:t>
            </a:r>
            <a:r>
              <a:rPr lang="ja-JP" altLang="en-US" sz="2000" baseline="-25000" dirty="0" smtClean="0">
                <a:ea typeface="ＭＳ Ｐゴシック" pitchFamily="34" charset="-128"/>
                <a:sym typeface="Symbol" pitchFamily="18" charset="2"/>
              </a:rPr>
              <a:t>”</a:t>
            </a:r>
            <a:r>
              <a:rPr lang="en-US" altLang="ja-JP" dirty="0" smtClean="0">
                <a:ea typeface="ＭＳ Ｐゴシック" pitchFamily="34" charset="-128"/>
                <a:sym typeface="Symbol" pitchFamily="18" charset="2"/>
              </a:rPr>
              <a:t> (</a:t>
            </a:r>
            <a:r>
              <a:rPr lang="en-US" altLang="ja-JP" i="1" dirty="0" smtClean="0">
                <a:ea typeface="ＭＳ Ｐゴシック" pitchFamily="34" charset="-128"/>
                <a:sym typeface="Symbol" pitchFamily="18" charset="2"/>
              </a:rPr>
              <a:t>instructor</a:t>
            </a:r>
            <a:r>
              <a:rPr lang="en-US" altLang="ja-JP" dirty="0" smtClean="0">
                <a:ea typeface="ＭＳ Ｐゴシック" pitchFamily="34" charset="-128"/>
                <a:sym typeface="Symbol" pitchFamily="18" charset="2"/>
              </a:rPr>
              <a:t>     </a:t>
            </a:r>
            <a:r>
              <a:rPr lang="en-US" altLang="ja-JP" i="1" dirty="0" smtClean="0">
                <a:ea typeface="ＭＳ Ｐゴシック" pitchFamily="34" charset="-128"/>
                <a:sym typeface="Symbol" pitchFamily="18" charset="2"/>
              </a:rPr>
              <a:t>teaches</a:t>
            </a:r>
            <a:r>
              <a:rPr lang="en-US" altLang="ja-JP" dirty="0" smtClean="0">
                <a:ea typeface="ＭＳ Ｐゴシック" pitchFamily="34" charset="-128"/>
                <a:sym typeface="Symbol" pitchFamily="18" charset="2"/>
              </a:rPr>
              <a:t>)</a:t>
            </a: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we </a:t>
            </a:r>
            <a:r>
              <a:rPr lang="en-US" altLang="zh-CN" sz="2000" dirty="0" smtClean="0">
                <a:ea typeface="ＭＳ Ｐゴシック" pitchFamily="34" charset="-128"/>
                <a:sym typeface="Symbol" pitchFamily="18" charset="2"/>
              </a:rPr>
              <a:t>obtain a relation whose schema is:</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r>
              <a:rPr lang="en-US" altLang="zh-CN" sz="1800" i="1" dirty="0" smtClean="0">
                <a:ea typeface="ＭＳ Ｐゴシック" pitchFamily="34" charset="-128"/>
                <a:sym typeface="Symbol" pitchFamily="18" charset="2"/>
              </a:rPr>
              <a:t>ID, name, </a:t>
            </a:r>
            <a:r>
              <a:rPr lang="en-US" altLang="zh-CN" sz="1800" i="1" dirty="0" err="1" smtClean="0">
                <a:ea typeface="ＭＳ Ｐゴシック" pitchFamily="34" charset="-128"/>
                <a:sym typeface="Symbol" pitchFamily="18" charset="2"/>
              </a:rPr>
              <a:t>dept_name</a:t>
            </a:r>
            <a:r>
              <a:rPr lang="en-US" altLang="zh-CN" sz="1800" i="1" dirty="0" smtClean="0">
                <a:ea typeface="ＭＳ Ｐゴシック" pitchFamily="34" charset="-128"/>
                <a:sym typeface="Symbol" pitchFamily="18" charset="2"/>
              </a:rPr>
              <a:t>, salary, </a:t>
            </a:r>
            <a:r>
              <a:rPr lang="en-US" altLang="zh-CN" sz="1800" i="1" dirty="0" err="1" smtClean="0">
                <a:ea typeface="ＭＳ Ｐゴシック" pitchFamily="34" charset="-128"/>
                <a:sym typeface="Symbol" pitchFamily="18" charset="2"/>
              </a:rPr>
              <a:t>course_id</a:t>
            </a:r>
            <a:r>
              <a:rPr lang="en-US" altLang="zh-CN" sz="1800" i="1" dirty="0" smtClean="0">
                <a:ea typeface="ＭＳ Ｐゴシック" pitchFamily="34" charset="-128"/>
                <a:sym typeface="Symbol" pitchFamily="18" charset="2"/>
              </a:rPr>
              <a:t>, </a:t>
            </a:r>
            <a:r>
              <a:rPr lang="en-US" altLang="zh-CN" sz="1800" i="1" dirty="0" err="1" smtClean="0">
                <a:ea typeface="ＭＳ Ｐゴシック" pitchFamily="34" charset="-128"/>
                <a:sym typeface="Symbol" pitchFamily="18" charset="2"/>
              </a:rPr>
              <a:t>sec_id</a:t>
            </a:r>
            <a:r>
              <a:rPr lang="en-US" altLang="zh-CN" sz="1800" i="1" dirty="0" smtClean="0">
                <a:ea typeface="ＭＳ Ｐゴシック" pitchFamily="34" charset="-128"/>
                <a:sym typeface="Symbol" pitchFamily="18" charset="2"/>
              </a:rPr>
              <a:t>, semester, year)</a:t>
            </a:r>
          </a:p>
          <a:p>
            <a:pPr>
              <a:lnSpc>
                <a:spcPct val="90000"/>
              </a:lnSpc>
            </a:pPr>
            <a:r>
              <a:rPr lang="en-US" altLang="zh-CN" sz="2000" dirty="0" smtClean="0">
                <a:ea typeface="ＭＳ Ｐゴシック" pitchFamily="34" charset="-128"/>
              </a:rPr>
              <a:t>Push projections using equivalence rules 8a and 8b; eliminate unneeded attributes from intermediate results to get:</a:t>
            </a:r>
            <a:br>
              <a:rPr lang="en-US" altLang="zh-CN" sz="2000" dirty="0" smtClean="0">
                <a:ea typeface="ＭＳ Ｐゴシック" pitchFamily="34" charset="-128"/>
              </a:rPr>
            </a:br>
            <a:r>
              <a:rPr lang="en-US" altLang="zh-CN" dirty="0" smtClean="0">
                <a:ea typeface="ＭＳ Ｐゴシック" pitchFamily="34" charset="-128"/>
              </a:rPr>
              <a:t>      </a:t>
            </a:r>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a:t>
            </a:r>
            <a:r>
              <a:rPr lang="en-US" altLang="zh-CN" sz="2400" i="1" baseline="-25000" dirty="0" err="1" smtClean="0">
                <a:ea typeface="ＭＳ Ｐゴシック" pitchFamily="34" charset="-128"/>
                <a:sym typeface="Symbol" pitchFamily="18" charset="2"/>
              </a:rPr>
              <a:t>course_id</a:t>
            </a:r>
            <a:r>
              <a:rPr lang="en-US" altLang="zh-CN" sz="2000" dirty="0" smtClean="0">
                <a:ea typeface="ＭＳ Ｐゴシック" pitchFamily="34" charset="-128"/>
                <a:sym typeface="Symbol" pitchFamily="18" charset="2"/>
              </a:rPr>
              <a:t> (</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a:t>
            </a:r>
            <a:r>
              <a:rPr lang="en-US" altLang="ja-JP" sz="2000" dirty="0" smtClean="0">
                <a:ea typeface="ＭＳ Ｐゴシック" pitchFamily="34" charset="-128"/>
                <a:sym typeface="Symbol" pitchFamily="18" charset="2"/>
              </a:rPr>
              <a:t>)) </a:t>
            </a:r>
            <a:r>
              <a:rPr lang="en-US" altLang="ja-JP" sz="2000" i="1" dirty="0" smtClean="0">
                <a:ea typeface="ＭＳ Ｐゴシック" pitchFamily="34" charset="-128"/>
                <a:sym typeface="Symbol" pitchFamily="18" charset="2"/>
              </a:rPr>
              <a:t/>
            </a:r>
            <a:br>
              <a:rPr lang="en-US" altLang="ja-JP" sz="2000" i="1" dirty="0" smtClean="0">
                <a:ea typeface="ＭＳ Ｐゴシック" pitchFamily="34" charset="-128"/>
                <a:sym typeface="Symbol" pitchFamily="18" charset="2"/>
              </a:rPr>
            </a:b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p>
          <a:p>
            <a:pPr>
              <a:lnSpc>
                <a:spcPct val="90000"/>
              </a:lnSpc>
              <a:spcBef>
                <a:spcPts val="1800"/>
              </a:spcBef>
            </a:pPr>
            <a:r>
              <a:rPr lang="en-US" altLang="zh-CN" sz="2000" dirty="0" smtClean="0">
                <a:solidFill>
                  <a:srgbClr val="C00000"/>
                </a:solidFill>
                <a:ea typeface="ＭＳ Ｐゴシック" pitchFamily="34" charset="-128"/>
                <a:sym typeface="Symbol" pitchFamily="18" charset="2"/>
              </a:rPr>
              <a:t>Performing </a:t>
            </a:r>
            <a:r>
              <a:rPr lang="en-US" altLang="zh-CN" sz="2000" dirty="0" smtClean="0">
                <a:solidFill>
                  <a:srgbClr val="C00000"/>
                </a:solidFill>
                <a:ea typeface="ＭＳ Ｐゴシック" pitchFamily="34" charset="-128"/>
                <a:sym typeface="Symbol" pitchFamily="18" charset="2"/>
              </a:rPr>
              <a:t>the projection as early as possible </a:t>
            </a:r>
            <a:r>
              <a:rPr lang="en-US" altLang="zh-CN" sz="2000" dirty="0" smtClean="0">
                <a:ea typeface="ＭＳ Ｐゴシック" pitchFamily="34" charset="-128"/>
                <a:sym typeface="Symbol" pitchFamily="18" charset="2"/>
              </a:rPr>
              <a:t>reduces the size of the relation to be joined. </a:t>
            </a:r>
            <a:endParaRPr lang="en-US" altLang="zh-CN" dirty="0" smtClean="0">
              <a:ea typeface="ＭＳ Ｐゴシック" pitchFamily="34" charset="-128"/>
            </a:endParaRPr>
          </a:p>
        </p:txBody>
      </p:sp>
      <p:sp>
        <p:nvSpPr>
          <p:cNvPr id="47107" name="AutoShape 7"/>
          <p:cNvSpPr>
            <a:spLocks noChangeArrowheads="1"/>
          </p:cNvSpPr>
          <p:nvPr/>
        </p:nvSpPr>
        <p:spPr bwMode="auto">
          <a:xfrm rot="5400000">
            <a:off x="6833154" y="11985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7108" name="AutoShape 8"/>
          <p:cNvSpPr>
            <a:spLocks noChangeArrowheads="1"/>
          </p:cNvSpPr>
          <p:nvPr/>
        </p:nvSpPr>
        <p:spPr bwMode="auto">
          <a:xfrm rot="5400000">
            <a:off x="4710112" y="22209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7109" name="AutoShape 10"/>
          <p:cNvSpPr>
            <a:spLocks noChangeArrowheads="1"/>
          </p:cNvSpPr>
          <p:nvPr/>
        </p:nvSpPr>
        <p:spPr bwMode="auto">
          <a:xfrm rot="5400000">
            <a:off x="2418176" y="4552054"/>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7110" name="AutoShape 7"/>
          <p:cNvSpPr>
            <a:spLocks noChangeArrowheads="1"/>
          </p:cNvSpPr>
          <p:nvPr/>
        </p:nvSpPr>
        <p:spPr bwMode="auto">
          <a:xfrm rot="5400000">
            <a:off x="4558476" y="15335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7111" name="AutoShape 10"/>
          <p:cNvSpPr>
            <a:spLocks noChangeArrowheads="1"/>
          </p:cNvSpPr>
          <p:nvPr/>
        </p:nvSpPr>
        <p:spPr bwMode="auto">
          <a:xfrm rot="5400000">
            <a:off x="6482177" y="4275829"/>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29198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ea typeface="宋体" charset="-122"/>
              </a:rPr>
              <a:t>Join</a:t>
            </a:r>
            <a:r>
              <a:rPr lang="en-US" altLang="zh-CN" dirty="0" smtClean="0">
                <a:effectLst>
                  <a:outerShdw blurRad="38100" dist="38100" dir="2700000" algn="tl">
                    <a:srgbClr val="C0C0C0"/>
                  </a:outerShdw>
                </a:effectLst>
                <a:ea typeface="ＭＳ Ｐゴシック" pitchFamily="34" charset="-128"/>
              </a:rPr>
              <a:t> </a:t>
            </a:r>
            <a:r>
              <a:rPr lang="en-US" altLang="zh-CN" dirty="0" smtClean="0">
                <a:ea typeface="宋体" charset="-122"/>
              </a:rPr>
              <a:t>Ordering</a:t>
            </a:r>
            <a:endParaRPr lang="en-US" altLang="zh-CN" dirty="0">
              <a:ea typeface="宋体" charset="-122"/>
            </a:endParaRPr>
          </a:p>
        </p:txBody>
      </p:sp>
      <p:sp>
        <p:nvSpPr>
          <p:cNvPr id="48130" name="Rectangle 3"/>
          <p:cNvSpPr>
            <a:spLocks noGrp="1" noChangeArrowheads="1"/>
          </p:cNvSpPr>
          <p:nvPr>
            <p:ph type="body" idx="1"/>
          </p:nvPr>
        </p:nvSpPr>
        <p:spPr/>
        <p:txBody>
          <a:bodyPr/>
          <a:lstStyle/>
          <a:p>
            <a:pPr>
              <a:tabLst>
                <a:tab pos="1947863" algn="l"/>
              </a:tabLst>
            </a:pPr>
            <a:r>
              <a:rPr lang="en-US" altLang="zh-CN" sz="2000" dirty="0" smtClean="0">
                <a:ea typeface="ＭＳ Ｐゴシック" pitchFamily="34" charset="-128"/>
              </a:rPr>
              <a:t>For all relations </a:t>
            </a:r>
            <a:r>
              <a:rPr lang="en-US" altLang="zh-CN" sz="2000" i="1" dirty="0" smtClean="0">
                <a:ea typeface="ＭＳ Ｐゴシック" pitchFamily="34" charset="-128"/>
              </a:rPr>
              <a:t>r</a:t>
            </a:r>
            <a:r>
              <a:rPr lang="en-US" altLang="zh-CN" sz="2000" baseline="-25000" dirty="0" smtClean="0">
                <a:ea typeface="ＭＳ Ｐゴシック" pitchFamily="34" charset="-128"/>
              </a:rPr>
              <a:t>1, </a:t>
            </a:r>
            <a:r>
              <a:rPr lang="en-US" altLang="zh-CN" sz="2000" i="1" dirty="0" smtClean="0">
                <a:ea typeface="ＭＳ Ｐゴシック" pitchFamily="34" charset="-128"/>
              </a:rPr>
              <a:t>r</a:t>
            </a:r>
            <a:r>
              <a:rPr lang="en-US" altLang="zh-CN" sz="2000" baseline="-25000" dirty="0" smtClean="0">
                <a:ea typeface="ＭＳ Ｐゴシック" pitchFamily="34" charset="-128"/>
              </a:rPr>
              <a:t>2, </a:t>
            </a:r>
            <a:r>
              <a:rPr lang="en-US" altLang="zh-CN" sz="2000" dirty="0" smtClean="0">
                <a:ea typeface="ＭＳ Ｐゴシック" pitchFamily="34" charset="-128"/>
              </a:rPr>
              <a:t>and </a:t>
            </a:r>
            <a:r>
              <a:rPr lang="en-US" altLang="zh-CN" sz="2000" i="1" dirty="0" smtClean="0">
                <a:ea typeface="ＭＳ Ｐゴシック" pitchFamily="34" charset="-128"/>
              </a:rPr>
              <a:t>r</a:t>
            </a:r>
            <a:r>
              <a:rPr lang="en-US" altLang="zh-CN" sz="2000" baseline="-25000" dirty="0" smtClean="0">
                <a:ea typeface="ＭＳ Ｐゴシック" pitchFamily="34" charset="-128"/>
              </a:rPr>
              <a:t>3</a:t>
            </a:r>
            <a:r>
              <a:rPr lang="en-US" altLang="zh-CN" sz="2000" dirty="0" smtClean="0">
                <a:ea typeface="ＭＳ Ｐゴシック" pitchFamily="34" charset="-128"/>
              </a:rPr>
              <a:t>,</a:t>
            </a:r>
          </a:p>
          <a:p>
            <a:pPr>
              <a:buFont typeface="Monotype Sorts" pitchFamily="2" charset="2"/>
              <a:buNone/>
              <a:tabLst>
                <a:tab pos="1947863" algn="l"/>
              </a:tabLst>
            </a:pP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3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1 </a:t>
            </a:r>
            <a:r>
              <a:rPr lang="en-US" altLang="zh-CN" sz="2000" dirty="0" smtClean="0">
                <a:ea typeface="ＭＳ Ｐゴシック" pitchFamily="34" charset="-128"/>
              </a:rPr>
              <a:t>    </a:t>
            </a:r>
            <a:r>
              <a:rPr lang="en-US" altLang="zh-CN" sz="2000" dirty="0" smtClean="0">
                <a:ea typeface="ＭＳ Ｐゴシック" pitchFamily="34" charset="-128"/>
              </a:rPr>
              <a:t>(</a:t>
            </a:r>
            <a:r>
              <a:rPr lang="en-US" altLang="zh-CN" sz="2000" i="1" dirty="0" smtClean="0">
                <a:ea typeface="ＭＳ Ｐゴシック" pitchFamily="34" charset="-128"/>
              </a:rPr>
              <a:t>r</a:t>
            </a:r>
            <a:r>
              <a:rPr lang="en-US" altLang="zh-CN" sz="2000" baseline="-25000" dirty="0" smtClean="0">
                <a:ea typeface="ＭＳ Ｐゴシック" pitchFamily="34" charset="-128"/>
              </a:rPr>
              <a:t>2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3 </a:t>
            </a:r>
            <a:r>
              <a:rPr lang="en-US" altLang="zh-CN" sz="2000" dirty="0" smtClean="0">
                <a:ea typeface="ＭＳ Ｐゴシック" pitchFamily="34" charset="-128"/>
              </a:rPr>
              <a:t>)</a:t>
            </a:r>
          </a:p>
          <a:p>
            <a:pPr>
              <a:buFont typeface="Monotype Sorts" pitchFamily="2" charset="2"/>
              <a:buNone/>
              <a:tabLst>
                <a:tab pos="1947863" algn="l"/>
              </a:tabLst>
            </a:pPr>
            <a:r>
              <a:rPr lang="en-US" altLang="zh-CN" sz="2000" dirty="0" smtClean="0">
                <a:ea typeface="ＭＳ Ｐゴシック" pitchFamily="34" charset="-128"/>
              </a:rPr>
              <a:t>	</a:t>
            </a:r>
            <a:r>
              <a:rPr lang="en-US" altLang="zh-CN" sz="2000" dirty="0" smtClean="0">
                <a:ea typeface="ＭＳ Ｐゴシック" pitchFamily="34" charset="-128"/>
              </a:rPr>
              <a:t>                                (</a:t>
            </a:r>
            <a:r>
              <a:rPr lang="en-US" altLang="zh-CN" sz="2000" dirty="0" smtClean="0">
                <a:ea typeface="ＭＳ Ｐゴシック" pitchFamily="34" charset="-128"/>
              </a:rPr>
              <a:t>Join Associativity)</a:t>
            </a:r>
          </a:p>
          <a:p>
            <a:pPr>
              <a:tabLst>
                <a:tab pos="1947863" algn="l"/>
              </a:tabLst>
            </a:pPr>
            <a:r>
              <a:rPr lang="en-US" altLang="zh-CN" sz="2000" dirty="0" smtClean="0">
                <a:ea typeface="ＭＳ Ｐゴシック" pitchFamily="34" charset="-128"/>
              </a:rPr>
              <a:t>If </a:t>
            </a:r>
            <a:r>
              <a:rPr lang="en-US" altLang="zh-CN" sz="2000" i="1" dirty="0" smtClean="0">
                <a:ea typeface="ＭＳ Ｐゴシック" pitchFamily="34" charset="-128"/>
              </a:rPr>
              <a:t>r</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3 </a:t>
            </a:r>
            <a:r>
              <a:rPr lang="en-US" altLang="zh-CN" sz="2000" dirty="0" smtClean="0">
                <a:ea typeface="ＭＳ Ｐゴシック" pitchFamily="34" charset="-128"/>
              </a:rPr>
              <a:t> </a:t>
            </a:r>
            <a:r>
              <a:rPr lang="en-US" altLang="zh-CN" sz="2000" dirty="0" smtClean="0">
                <a:ea typeface="ＭＳ Ｐゴシック" pitchFamily="34" charset="-128"/>
              </a:rPr>
              <a:t>is quite large and </a:t>
            </a:r>
            <a:r>
              <a:rPr lang="en-US" altLang="zh-CN" sz="2000" i="1" dirty="0" smtClean="0">
                <a:ea typeface="ＭＳ Ｐゴシック" pitchFamily="34" charset="-128"/>
              </a:rPr>
              <a:t>r</a:t>
            </a:r>
            <a:r>
              <a:rPr lang="en-US" altLang="zh-CN" sz="2000" baseline="-25000" dirty="0" smtClean="0">
                <a:ea typeface="ＭＳ Ｐゴシック" pitchFamily="34" charset="-128"/>
              </a:rPr>
              <a:t>1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2</a:t>
            </a:r>
            <a:r>
              <a:rPr lang="en-US" altLang="zh-CN" sz="2000" dirty="0" smtClean="0">
                <a:ea typeface="ＭＳ Ｐゴシック" pitchFamily="34" charset="-128"/>
              </a:rPr>
              <a:t> is small, we choose</a:t>
            </a:r>
          </a:p>
          <a:p>
            <a:pPr>
              <a:buFont typeface="Monotype Sorts" pitchFamily="2" charset="2"/>
              <a:buNone/>
              <a:tabLst>
                <a:tab pos="1947863" algn="l"/>
              </a:tabLst>
            </a:pPr>
            <a:r>
              <a:rPr lang="en-US" altLang="zh-CN" sz="2000" baseline="-25000" dirty="0" smtClean="0">
                <a:ea typeface="ＭＳ Ｐゴシック" pitchFamily="34" charset="-128"/>
              </a:rPr>
              <a:t/>
            </a:r>
            <a:br>
              <a:rPr lang="en-US" altLang="zh-CN" sz="2000" baseline="-25000" dirty="0" smtClean="0">
                <a:ea typeface="ＭＳ Ｐゴシック" pitchFamily="34" charset="-128"/>
              </a:rPr>
            </a:br>
            <a:r>
              <a:rPr lang="en-US" altLang="zh-CN" sz="2000" baseline="-25000" dirty="0" smtClean="0">
                <a:ea typeface="ＭＳ Ｐゴシック" pitchFamily="34" charset="-128"/>
              </a:rPr>
              <a:t>	 </a:t>
            </a:r>
            <a:r>
              <a:rPr lang="en-US" altLang="zh-CN" sz="2000" dirty="0" smtClean="0">
                <a:ea typeface="ＭＳ Ｐゴシック" pitchFamily="34" charset="-128"/>
              </a:rPr>
              <a:t>(</a:t>
            </a:r>
            <a:r>
              <a:rPr lang="en-US" altLang="zh-CN" sz="2000" i="1" dirty="0" smtClean="0">
                <a:ea typeface="ＭＳ Ｐゴシック" pitchFamily="34" charset="-128"/>
              </a:rPr>
              <a:t>r</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3 </a:t>
            </a:r>
            <a:endParaRPr lang="en-US" altLang="zh-CN" sz="2000" dirty="0" smtClean="0">
              <a:ea typeface="ＭＳ Ｐゴシック" pitchFamily="34" charset="-128"/>
            </a:endParaRPr>
          </a:p>
          <a:p>
            <a:pPr>
              <a:buFont typeface="Monotype Sorts" pitchFamily="2" charset="2"/>
              <a:buNone/>
              <a:tabLst>
                <a:tab pos="1947863" algn="l"/>
              </a:tabLst>
            </a:pPr>
            <a:r>
              <a:rPr lang="en-US" altLang="zh-CN" sz="2000" dirty="0" smtClean="0">
                <a:ea typeface="ＭＳ Ｐゴシック" pitchFamily="34" charset="-128"/>
              </a:rPr>
              <a:t>	so that we </a:t>
            </a:r>
            <a:r>
              <a:rPr lang="en-US" altLang="zh-CN" sz="2000" dirty="0" smtClean="0">
                <a:solidFill>
                  <a:srgbClr val="C00000"/>
                </a:solidFill>
                <a:ea typeface="ＭＳ Ｐゴシック" pitchFamily="34" charset="-128"/>
              </a:rPr>
              <a:t>compute and store a smaller temporary relation</a:t>
            </a:r>
            <a:r>
              <a:rPr lang="en-US" altLang="zh-CN" sz="2000" dirty="0" smtClean="0">
                <a:ea typeface="ＭＳ Ｐゴシック" pitchFamily="34" charset="-128"/>
              </a:rPr>
              <a:t>.</a:t>
            </a:r>
            <a:endParaRPr lang="en-US" altLang="zh-CN" sz="2000" baseline="-25000" dirty="0" smtClean="0">
              <a:ea typeface="ＭＳ Ｐゴシック" pitchFamily="34" charset="-128"/>
            </a:endParaRPr>
          </a:p>
        </p:txBody>
      </p:sp>
      <p:sp>
        <p:nvSpPr>
          <p:cNvPr id="48131" name="AutoShape 4"/>
          <p:cNvSpPr>
            <a:spLocks noChangeArrowheads="1"/>
          </p:cNvSpPr>
          <p:nvPr/>
        </p:nvSpPr>
        <p:spPr bwMode="auto">
          <a:xfrm rot="5400000">
            <a:off x="2953098" y="1656177"/>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2" name="AutoShape 5"/>
          <p:cNvSpPr>
            <a:spLocks noChangeArrowheads="1"/>
          </p:cNvSpPr>
          <p:nvPr/>
        </p:nvSpPr>
        <p:spPr bwMode="auto">
          <a:xfrm rot="5400000">
            <a:off x="4568756" y="1653416"/>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3" name="AutoShape 7"/>
          <p:cNvSpPr>
            <a:spLocks noChangeArrowheads="1"/>
          </p:cNvSpPr>
          <p:nvPr/>
        </p:nvSpPr>
        <p:spPr bwMode="auto">
          <a:xfrm rot="5400000">
            <a:off x="3571670" y="1658592"/>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4" name="AutoShape 8"/>
          <p:cNvSpPr>
            <a:spLocks noChangeArrowheads="1"/>
          </p:cNvSpPr>
          <p:nvPr/>
        </p:nvSpPr>
        <p:spPr bwMode="auto">
          <a:xfrm rot="5400000">
            <a:off x="5162067" y="166735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5" name="AutoShape 6"/>
          <p:cNvSpPr>
            <a:spLocks noChangeArrowheads="1"/>
          </p:cNvSpPr>
          <p:nvPr/>
        </p:nvSpPr>
        <p:spPr bwMode="auto">
          <a:xfrm rot="5400000">
            <a:off x="2992854" y="3070191"/>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6" name="AutoShape 9"/>
          <p:cNvSpPr>
            <a:spLocks noChangeArrowheads="1"/>
          </p:cNvSpPr>
          <p:nvPr/>
        </p:nvSpPr>
        <p:spPr bwMode="auto">
          <a:xfrm rot="5400000">
            <a:off x="3620468" y="3055247"/>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7" name="AutoShape 10"/>
          <p:cNvSpPr>
            <a:spLocks noChangeArrowheads="1"/>
          </p:cNvSpPr>
          <p:nvPr/>
        </p:nvSpPr>
        <p:spPr bwMode="auto">
          <a:xfrm rot="5400000">
            <a:off x="1474031" y="24749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8" name="AutoShape 12"/>
          <p:cNvSpPr>
            <a:spLocks noChangeArrowheads="1"/>
          </p:cNvSpPr>
          <p:nvPr/>
        </p:nvSpPr>
        <p:spPr bwMode="auto">
          <a:xfrm rot="5400000">
            <a:off x="4284280" y="2474912"/>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2663508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ltLang="zh-CN" dirty="0">
                <a:ea typeface="宋体" charset="-122"/>
              </a:rPr>
              <a:t>Join</a:t>
            </a:r>
            <a:r>
              <a:rPr lang="en-US" altLang="zh-CN" dirty="0" smtClean="0">
                <a:effectLst>
                  <a:outerShdw blurRad="38100" dist="38100" dir="2700000" algn="tl">
                    <a:srgbClr val="C0C0C0"/>
                  </a:outerShdw>
                </a:effectLst>
                <a:ea typeface="ＭＳ Ｐゴシック" pitchFamily="34" charset="-128"/>
              </a:rPr>
              <a:t> </a:t>
            </a:r>
            <a:r>
              <a:rPr lang="en-US" altLang="zh-CN" dirty="0">
                <a:ea typeface="宋体" charset="-122"/>
              </a:rPr>
              <a:t>Ordering Example </a:t>
            </a:r>
          </a:p>
        </p:txBody>
      </p:sp>
      <p:sp>
        <p:nvSpPr>
          <p:cNvPr id="50178" name="Rectangle 3"/>
          <p:cNvSpPr>
            <a:spLocks noGrp="1" noChangeArrowheads="1"/>
          </p:cNvSpPr>
          <p:nvPr>
            <p:ph type="body" idx="1"/>
          </p:nvPr>
        </p:nvSpPr>
        <p:spPr>
          <a:xfrm>
            <a:off x="814388" y="1093788"/>
            <a:ext cx="7558087" cy="4719637"/>
          </a:xfrm>
        </p:spPr>
        <p:txBody>
          <a:bodyPr/>
          <a:lstStyle/>
          <a:p>
            <a:pPr>
              <a:tabLst>
                <a:tab pos="1198563" algn="l"/>
              </a:tabLst>
            </a:pPr>
            <a:r>
              <a:rPr lang="en-US" altLang="zh-CN" sz="2000" dirty="0" smtClean="0">
                <a:ea typeface="ＭＳ Ｐゴシック" pitchFamily="34" charset="-128"/>
              </a:rPr>
              <a:t>Consider the expression</a:t>
            </a:r>
          </a:p>
          <a:p>
            <a:pPr>
              <a:buNone/>
              <a:tabLst>
                <a:tab pos="1198563" algn="l"/>
              </a:tabLst>
            </a:pP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a:t>
            </a:r>
            <a:r>
              <a:rPr lang="en-US" altLang="zh-CN" sz="2400" i="1" baseline="-25000" dirty="0" smtClean="0">
                <a:ea typeface="ＭＳ Ｐゴシック" pitchFamily="34" charset="-128"/>
                <a:sym typeface="Symbol" pitchFamily="18" charset="2"/>
              </a:rPr>
              <a:t>title</a:t>
            </a:r>
            <a:r>
              <a:rPr lang="en-US" altLang="zh-CN"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teaches     </a:t>
            </a:r>
            <a:r>
              <a:rPr lang="en-US" altLang="ja-JP" sz="1800" dirty="0" smtClean="0">
                <a:ea typeface="ＭＳ Ｐゴシック" pitchFamily="34" charset="-128"/>
                <a:sym typeface="Symbol" pitchFamily="18" charset="2"/>
              </a:rPr>
              <a:t></a:t>
            </a:r>
            <a:r>
              <a:rPr lang="en-US" altLang="ja-JP" i="1" baseline="-25000" dirty="0" err="1" smtClean="0">
                <a:ea typeface="ＭＳ Ｐゴシック" pitchFamily="34" charset="-128"/>
                <a:sym typeface="Symbol" pitchFamily="18" charset="2"/>
              </a:rPr>
              <a:t>course_id</a:t>
            </a:r>
            <a:r>
              <a:rPr lang="en-US" altLang="ja-JP" i="1" baseline="-25000" dirty="0" smtClean="0">
                <a:ea typeface="ＭＳ Ｐゴシック" pitchFamily="34" charset="-128"/>
                <a:sym typeface="Symbol" pitchFamily="18" charset="2"/>
              </a:rPr>
              <a:t>, title</a:t>
            </a:r>
            <a:r>
              <a:rPr lang="en-US" altLang="ja-JP" sz="1800" i="1" dirty="0" smtClean="0">
                <a:ea typeface="ＭＳ Ｐゴシック" pitchFamily="34" charset="-128"/>
                <a:sym typeface="Symbol" pitchFamily="18" charset="2"/>
              </a:rPr>
              <a:t> </a:t>
            </a:r>
            <a:r>
              <a:rPr lang="en-US" altLang="ja-JP" sz="1800" dirty="0" smtClean="0">
                <a:ea typeface="ＭＳ Ｐゴシック" pitchFamily="34" charset="-128"/>
                <a:sym typeface="Symbol" pitchFamily="18" charset="2"/>
              </a:rPr>
              <a:t>(</a:t>
            </a:r>
            <a:r>
              <a:rPr lang="en-US" altLang="ja-JP" sz="1800" i="1" dirty="0" smtClean="0">
                <a:ea typeface="ＭＳ Ｐゴシック" pitchFamily="34" charset="-128"/>
                <a:sym typeface="Symbol" pitchFamily="18" charset="2"/>
              </a:rPr>
              <a:t>course</a:t>
            </a:r>
            <a:r>
              <a:rPr lang="en-US" altLang="ja-JP" sz="1800" dirty="0" smtClean="0">
                <a:ea typeface="ＭＳ Ｐゴシック" pitchFamily="34" charset="-128"/>
                <a:sym typeface="Symbol" pitchFamily="18" charset="2"/>
              </a:rPr>
              <a:t>)</a:t>
            </a:r>
            <a:r>
              <a:rPr lang="en-US" altLang="zh-CN" sz="16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 </a:t>
            </a:r>
            <a:r>
              <a:rPr lang="en-US" altLang="ja-JP" sz="2000" i="1" dirty="0" smtClean="0">
                <a:ea typeface="ＭＳ Ｐゴシック" pitchFamily="34" charset="-128"/>
                <a:sym typeface="Symbol" pitchFamily="18" charset="2"/>
              </a:rPr>
              <a:t/>
            </a:r>
            <a:br>
              <a:rPr lang="en-US" altLang="ja-JP" sz="2000" i="1" dirty="0" smtClean="0">
                <a:ea typeface="ＭＳ Ｐゴシック" pitchFamily="34" charset="-128"/>
                <a:sym typeface="Symbol" pitchFamily="18" charset="2"/>
              </a:rPr>
            </a:br>
            <a:r>
              <a:rPr lang="en-US" altLang="ja-JP" sz="2000" i="1" dirty="0" smtClean="0">
                <a:ea typeface="ＭＳ Ｐゴシック" pitchFamily="34" charset="-128"/>
                <a:sym typeface="Symbol" pitchFamily="18" charset="2"/>
              </a:rPr>
              <a:t>                                           </a:t>
            </a:r>
            <a:r>
              <a:rPr lang="en-US" altLang="zh-CN" sz="1800" dirty="0" smtClean="0">
                <a:ea typeface="ＭＳ Ｐゴシック" pitchFamily="34" charset="-128"/>
                <a:sym typeface="Symbol" pitchFamily="18" charset="2"/>
              </a:rPr>
              <a:t></a:t>
            </a:r>
            <a:r>
              <a:rPr lang="en-US" altLang="zh-CN" i="1" baseline="-25000" dirty="0" err="1" smtClean="0">
                <a:ea typeface="ＭＳ Ｐゴシック" pitchFamily="34" charset="-128"/>
                <a:sym typeface="Symbol" pitchFamily="18" charset="2"/>
              </a:rPr>
              <a:t>dept_name</a:t>
            </a:r>
            <a:r>
              <a:rPr lang="en-US" altLang="zh-CN" i="1" baseline="-25000" dirty="0" smtClean="0">
                <a:ea typeface="ＭＳ Ｐゴシック" pitchFamily="34" charset="-128"/>
                <a:sym typeface="Symbol" pitchFamily="18" charset="2"/>
              </a:rPr>
              <a:t>= </a:t>
            </a:r>
            <a:r>
              <a:rPr lang="ja-JP" altLang="en-US" i="1" baseline="-25000" dirty="0" smtClean="0">
                <a:ea typeface="ＭＳ Ｐゴシック" pitchFamily="34" charset="-128"/>
                <a:sym typeface="Symbol" pitchFamily="18" charset="2"/>
              </a:rPr>
              <a:t>“</a:t>
            </a:r>
            <a:r>
              <a:rPr lang="en-US" altLang="ja-JP" baseline="-25000" dirty="0" smtClean="0">
                <a:ea typeface="ＭＳ Ｐゴシック" pitchFamily="34" charset="-128"/>
                <a:sym typeface="Symbol" pitchFamily="18" charset="2"/>
              </a:rPr>
              <a:t>Music</a:t>
            </a:r>
            <a:r>
              <a:rPr lang="ja-JP" altLang="en-US" baseline="-25000" dirty="0" smtClean="0">
                <a:ea typeface="ＭＳ Ｐゴシック" pitchFamily="34" charset="-128"/>
                <a:sym typeface="Symbol" pitchFamily="18" charset="2"/>
              </a:rPr>
              <a:t>”</a:t>
            </a:r>
            <a:r>
              <a:rPr lang="en-US" altLang="ja-JP" baseline="-25000" dirty="0" smtClean="0">
                <a:ea typeface="ＭＳ Ｐゴシック" pitchFamily="34" charset="-128"/>
                <a:sym typeface="Symbol" pitchFamily="18" charset="2"/>
              </a:rPr>
              <a:t> </a:t>
            </a:r>
            <a:r>
              <a:rPr lang="en-US" altLang="ja-JP" sz="1800" dirty="0" smtClean="0">
                <a:ea typeface="ＭＳ Ｐゴシック" pitchFamily="34" charset="-128"/>
                <a:sym typeface="Symbol" pitchFamily="18" charset="2"/>
              </a:rPr>
              <a:t>(</a:t>
            </a:r>
            <a:r>
              <a:rPr lang="en-US" altLang="ja-JP" sz="1800" i="1" dirty="0" smtClean="0">
                <a:ea typeface="ＭＳ Ｐゴシック" pitchFamily="34" charset="-128"/>
                <a:sym typeface="Symbol" pitchFamily="18" charset="2"/>
              </a:rPr>
              <a:t>instructor</a:t>
            </a:r>
            <a:r>
              <a:rPr lang="en-US" altLang="ja-JP" sz="2000" dirty="0" smtClean="0">
                <a:ea typeface="ＭＳ Ｐゴシック" pitchFamily="34" charset="-128"/>
                <a:sym typeface="Symbol" pitchFamily="18" charset="2"/>
              </a:rPr>
              <a:t>))</a:t>
            </a:r>
            <a:endParaRPr lang="en-US" altLang="ja-JP" sz="2000" dirty="0" smtClean="0">
              <a:ea typeface="ＭＳ Ｐゴシック" pitchFamily="34" charset="-128"/>
              <a:sym typeface="Symbol" pitchFamily="18" charset="2"/>
            </a:endParaRPr>
          </a:p>
          <a:p>
            <a:pPr>
              <a:lnSpc>
                <a:spcPct val="120000"/>
              </a:lnSpc>
              <a:tabLst>
                <a:tab pos="1198563" algn="l"/>
              </a:tabLst>
            </a:pPr>
            <a:r>
              <a:rPr lang="en-US" altLang="zh-CN" sz="2000" dirty="0" smtClean="0">
                <a:ea typeface="ＭＳ Ｐゴシック" pitchFamily="34" charset="-128"/>
              </a:rPr>
              <a:t>Could compute   </a:t>
            </a:r>
            <a:r>
              <a:rPr lang="en-US" altLang="zh-CN" sz="2000" i="1" dirty="0" smtClean="0">
                <a:ea typeface="ＭＳ Ｐゴシック" pitchFamily="34" charset="-128"/>
              </a:rPr>
              <a:t>teaches      </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course_id</a:t>
            </a:r>
            <a:r>
              <a:rPr lang="en-US" altLang="zh-CN" sz="2400" i="1" baseline="-25000" dirty="0" smtClean="0">
                <a:ea typeface="ＭＳ Ｐゴシック" pitchFamily="34" charset="-128"/>
                <a:sym typeface="Symbol" pitchFamily="18" charset="2"/>
              </a:rPr>
              <a:t>, title</a:t>
            </a:r>
            <a:r>
              <a:rPr lang="en-US" altLang="zh-CN" sz="2000" i="1"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sym typeface="Symbol" pitchFamily="18" charset="2"/>
              </a:rPr>
              <a:t>course</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 </a:t>
            </a:r>
            <a:r>
              <a:rPr lang="en-US" altLang="zh-CN" sz="2000" dirty="0" smtClean="0">
                <a:ea typeface="ＭＳ Ｐゴシック" pitchFamily="34" charset="-128"/>
              </a:rPr>
              <a:t>first, and join result with </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 </a:t>
            </a:r>
            <a:br>
              <a:rPr lang="en-US" altLang="ja-JP" sz="2000" i="1" dirty="0" smtClean="0">
                <a:ea typeface="ＭＳ Ｐゴシック" pitchFamily="34" charset="-128"/>
                <a:sym typeface="Symbol" pitchFamily="18" charset="2"/>
              </a:rPr>
            </a:br>
            <a:r>
              <a:rPr lang="en-US" altLang="ja-JP" sz="2000" dirty="0" smtClean="0">
                <a:ea typeface="ＭＳ Ｐゴシック" pitchFamily="34" charset="-128"/>
                <a:sym typeface="Symbol" pitchFamily="18" charset="2"/>
              </a:rPr>
              <a:t>but  the result of the first join</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is likely to be a large relation.</a:t>
            </a:r>
          </a:p>
          <a:p>
            <a:pPr>
              <a:tabLst>
                <a:tab pos="1198563" algn="l"/>
              </a:tabLst>
            </a:pPr>
            <a:r>
              <a:rPr lang="en-US" altLang="zh-CN" sz="2000" dirty="0" smtClean="0">
                <a:ea typeface="ＭＳ Ｐゴシック" pitchFamily="34" charset="-128"/>
                <a:sym typeface="Symbol" pitchFamily="18" charset="2"/>
              </a:rPr>
              <a:t>Only a small fraction of the university</a:t>
            </a:r>
            <a:r>
              <a:rPr lang="ja-JP" altLang="en-US" sz="2000" dirty="0" smtClean="0">
                <a:ea typeface="ＭＳ Ｐゴシック" pitchFamily="34" charset="-128"/>
                <a:sym typeface="Symbol" pitchFamily="18" charset="2"/>
              </a:rPr>
              <a:t>’</a:t>
            </a:r>
            <a:r>
              <a:rPr lang="en-US" altLang="ja-JP" sz="2000" dirty="0" smtClean="0">
                <a:ea typeface="ＭＳ Ｐゴシック" pitchFamily="34" charset="-128"/>
                <a:sym typeface="Symbol" pitchFamily="18" charset="2"/>
              </a:rPr>
              <a:t>s instructors are likely to be from the Music department</a:t>
            </a:r>
          </a:p>
          <a:p>
            <a:pPr lvl="1">
              <a:tabLst>
                <a:tab pos="1198563" algn="l"/>
              </a:tabLst>
            </a:pPr>
            <a:r>
              <a:rPr lang="en-US" altLang="zh-CN" sz="2000" dirty="0" smtClean="0">
                <a:ea typeface="ＭＳ Ｐゴシック" pitchFamily="34" charset="-128"/>
                <a:sym typeface="Symbol" pitchFamily="18" charset="2"/>
              </a:rPr>
              <a:t> it is better to compute</a:t>
            </a:r>
          </a:p>
          <a:p>
            <a:pPr>
              <a:buFont typeface="Monotype Sorts" pitchFamily="2" charset="2"/>
              <a:buNone/>
              <a:tabLst>
                <a:tab pos="1198563" algn="l"/>
              </a:tabLst>
            </a:pP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 </a:t>
            </a:r>
          </a:p>
          <a:p>
            <a:pPr>
              <a:buFont typeface="Monotype Sorts" pitchFamily="2" charset="2"/>
              <a:buNone/>
              <a:tabLst>
                <a:tab pos="1198563" algn="l"/>
              </a:tabLst>
            </a:pPr>
            <a:r>
              <a:rPr lang="en-US" altLang="zh-CN" sz="2000" i="1"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first.</a:t>
            </a:r>
            <a:r>
              <a:rPr lang="en-US" altLang="zh-CN" sz="2000" dirty="0" smtClean="0">
                <a:ea typeface="ＭＳ Ｐゴシック" pitchFamily="34" charset="-128"/>
              </a:rPr>
              <a:t> </a:t>
            </a:r>
          </a:p>
          <a:p>
            <a:pPr>
              <a:buFont typeface="Monotype Sorts" pitchFamily="2" charset="2"/>
              <a:buNone/>
              <a:tabLst>
                <a:tab pos="1198563" algn="l"/>
              </a:tabLst>
            </a:pPr>
            <a:endParaRPr lang="en-US" altLang="zh-CN" sz="2000" dirty="0" smtClean="0">
              <a:ea typeface="ＭＳ Ｐゴシック" pitchFamily="34" charset="-128"/>
            </a:endParaRPr>
          </a:p>
        </p:txBody>
      </p:sp>
      <p:sp>
        <p:nvSpPr>
          <p:cNvPr id="50179" name="AutoShape 5"/>
          <p:cNvSpPr>
            <a:spLocks noChangeArrowheads="1"/>
          </p:cNvSpPr>
          <p:nvPr/>
        </p:nvSpPr>
        <p:spPr bwMode="auto">
          <a:xfrm rot="5400000">
            <a:off x="4279107" y="16224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0180" name="AutoShape 6"/>
          <p:cNvSpPr>
            <a:spLocks noChangeArrowheads="1"/>
          </p:cNvSpPr>
          <p:nvPr/>
        </p:nvSpPr>
        <p:spPr bwMode="auto">
          <a:xfrm rot="5400000">
            <a:off x="4182649" y="2441609"/>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0181" name="AutoShape 7"/>
          <p:cNvSpPr>
            <a:spLocks noChangeArrowheads="1"/>
          </p:cNvSpPr>
          <p:nvPr/>
        </p:nvSpPr>
        <p:spPr bwMode="auto">
          <a:xfrm rot="5400000">
            <a:off x="5602358" y="4658519"/>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0182" name="AutoShape 8"/>
          <p:cNvSpPr>
            <a:spLocks noChangeArrowheads="1"/>
          </p:cNvSpPr>
          <p:nvPr/>
        </p:nvSpPr>
        <p:spPr bwMode="auto">
          <a:xfrm rot="5400000">
            <a:off x="3999671" y="1958630"/>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141138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966788" y="66675"/>
            <a:ext cx="8077200" cy="609600"/>
          </a:xfrm>
        </p:spPr>
        <p:txBody>
          <a:bodyPr/>
          <a:lstStyle/>
          <a:p>
            <a:r>
              <a:rPr lang="en-US" altLang="zh-CN" dirty="0">
                <a:ea typeface="宋体" charset="-122"/>
              </a:rPr>
              <a:t>Enumeration of Equivalent Expressions</a:t>
            </a:r>
          </a:p>
        </p:txBody>
      </p:sp>
      <p:sp>
        <p:nvSpPr>
          <p:cNvPr id="52226" name="Rectangle 3"/>
          <p:cNvSpPr>
            <a:spLocks noGrp="1" noChangeArrowheads="1"/>
          </p:cNvSpPr>
          <p:nvPr>
            <p:ph type="body" idx="1"/>
          </p:nvPr>
        </p:nvSpPr>
        <p:spPr>
          <a:xfrm>
            <a:off x="914400" y="1120775"/>
            <a:ext cx="8037513" cy="5254625"/>
          </a:xfrm>
        </p:spPr>
        <p:txBody>
          <a:bodyPr/>
          <a:lstStyle/>
          <a:p>
            <a:r>
              <a:rPr lang="en-US" altLang="zh-CN" smtClean="0">
                <a:ea typeface="ＭＳ Ｐゴシック" pitchFamily="34" charset="-128"/>
              </a:rPr>
              <a:t>Query optimizers use equivalence rules to </a:t>
            </a:r>
            <a:r>
              <a:rPr lang="en-US" altLang="zh-CN" b="1" smtClean="0">
                <a:ea typeface="ＭＳ Ｐゴシック" pitchFamily="34" charset="-128"/>
              </a:rPr>
              <a:t>systematically</a:t>
            </a:r>
            <a:r>
              <a:rPr lang="en-US" altLang="zh-CN" smtClean="0">
                <a:ea typeface="ＭＳ Ｐゴシック" pitchFamily="34" charset="-128"/>
              </a:rPr>
              <a:t> generate expressions equivalent to the given expression</a:t>
            </a:r>
          </a:p>
          <a:p>
            <a:r>
              <a:rPr lang="en-US" altLang="zh-CN" smtClean="0">
                <a:ea typeface="ＭＳ Ｐゴシック" pitchFamily="34" charset="-128"/>
              </a:rPr>
              <a:t>Can generate all equivalent expressions as follows: </a:t>
            </a:r>
          </a:p>
          <a:p>
            <a:pPr lvl="1"/>
            <a:r>
              <a:rPr lang="en-US" altLang="zh-CN" smtClean="0">
                <a:ea typeface="ＭＳ Ｐゴシック" pitchFamily="34" charset="-128"/>
              </a:rPr>
              <a:t> Repeat</a:t>
            </a:r>
          </a:p>
          <a:p>
            <a:pPr lvl="2"/>
            <a:r>
              <a:rPr lang="en-US" altLang="zh-CN" smtClean="0">
                <a:ea typeface="ＭＳ Ｐゴシック" pitchFamily="34" charset="-128"/>
              </a:rPr>
              <a:t>apply all applicable equivalence  rules on every subexpression of every equivalent expression found so far</a:t>
            </a:r>
          </a:p>
          <a:p>
            <a:pPr lvl="2"/>
            <a:r>
              <a:rPr lang="en-US" altLang="zh-CN" smtClean="0">
                <a:ea typeface="ＭＳ Ｐゴシック" pitchFamily="34" charset="-128"/>
              </a:rPr>
              <a:t>add newly generated expressions to the set of equivalent expressions </a:t>
            </a:r>
          </a:p>
          <a:p>
            <a:pPr lvl="2">
              <a:buFont typeface="Webdings" pitchFamily="18" charset="2"/>
              <a:buNone/>
            </a:pPr>
            <a:r>
              <a:rPr lang="en-US" altLang="zh-CN" smtClean="0">
                <a:ea typeface="ＭＳ Ｐゴシック" pitchFamily="34" charset="-128"/>
              </a:rPr>
              <a:t>Until no new equivalent expressions are generated above</a:t>
            </a:r>
          </a:p>
          <a:p>
            <a:r>
              <a:rPr lang="en-US" altLang="zh-CN" smtClean="0">
                <a:ea typeface="ＭＳ Ｐゴシック" pitchFamily="34" charset="-128"/>
              </a:rPr>
              <a:t>The above approach is very expensive in space and time</a:t>
            </a:r>
          </a:p>
          <a:p>
            <a:pPr lvl="1"/>
            <a:r>
              <a:rPr lang="en-US" altLang="zh-CN" smtClean="0">
                <a:ea typeface="ＭＳ Ｐゴシック" pitchFamily="34" charset="-128"/>
              </a:rPr>
              <a:t>Two approaches</a:t>
            </a:r>
          </a:p>
          <a:p>
            <a:pPr lvl="2"/>
            <a:r>
              <a:rPr lang="en-US" altLang="zh-CN" smtClean="0">
                <a:ea typeface="ＭＳ Ｐゴシック" pitchFamily="34" charset="-128"/>
              </a:rPr>
              <a:t>Optimized plan generation based on transformation rules</a:t>
            </a:r>
          </a:p>
          <a:p>
            <a:pPr lvl="2"/>
            <a:r>
              <a:rPr lang="en-US" altLang="zh-CN" smtClean="0">
                <a:ea typeface="ＭＳ Ｐゴシック" pitchFamily="34" charset="-128"/>
              </a:rPr>
              <a:t>Special case approach for queries with only selections, projections and joins</a:t>
            </a:r>
          </a:p>
          <a:p>
            <a:pPr>
              <a:buFont typeface="Monotype Sorts" pitchFamily="2" charset="2"/>
              <a:buNone/>
            </a:pPr>
            <a:endParaRPr lang="en-US" altLang="zh-CN" smtClean="0">
              <a:ea typeface="ＭＳ Ｐゴシック" pitchFamily="34" charset="-128"/>
            </a:endParaRPr>
          </a:p>
        </p:txBody>
      </p:sp>
    </p:spTree>
    <p:extLst>
      <p:ext uri="{BB962C8B-B14F-4D97-AF65-F5344CB8AC3E}">
        <p14:creationId xmlns:p14="http://schemas.microsoft.com/office/powerpoint/2010/main" val="1427677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1026"/>
          <p:cNvSpPr>
            <a:spLocks noGrp="1" noChangeArrowheads="1"/>
          </p:cNvSpPr>
          <p:nvPr>
            <p:ph type="title"/>
          </p:nvPr>
        </p:nvSpPr>
        <p:spPr/>
        <p:txBody>
          <a:bodyPr/>
          <a:lstStyle/>
          <a:p>
            <a:r>
              <a:rPr lang="en-US" altLang="zh-CN" dirty="0">
                <a:ea typeface="宋体" charset="-122"/>
              </a:rPr>
              <a:t>Overview</a:t>
            </a:r>
          </a:p>
        </p:txBody>
      </p:sp>
      <p:sp>
        <p:nvSpPr>
          <p:cNvPr id="401411" name="Rectangle 1027"/>
          <p:cNvSpPr>
            <a:spLocks noGrp="1" noChangeArrowheads="1"/>
          </p:cNvSpPr>
          <p:nvPr>
            <p:ph type="body" idx="1"/>
          </p:nvPr>
        </p:nvSpPr>
        <p:spPr/>
        <p:txBody>
          <a:bodyPr/>
          <a:lstStyle/>
          <a:p>
            <a:pPr>
              <a:lnSpc>
                <a:spcPct val="90000"/>
              </a:lnSpc>
            </a:pPr>
            <a:r>
              <a:rPr lang="en-US" altLang="zh-CN" dirty="0">
                <a:ea typeface="宋体" charset="-122"/>
              </a:rPr>
              <a:t>Query Optimization is the process of selecting the most efficient query-evaluation plan from among the many strategies usually possible for processing a given query.</a:t>
            </a:r>
          </a:p>
          <a:p>
            <a:pPr lvl="1">
              <a:lnSpc>
                <a:spcPct val="90000"/>
              </a:lnSpc>
            </a:pPr>
            <a:r>
              <a:rPr lang="en-US" altLang="zh-CN" dirty="0">
                <a:ea typeface="宋体" charset="-122"/>
              </a:rPr>
              <a:t>Do not expect programmers to write queries that can be processed efficiently (This was true before relational database system)</a:t>
            </a:r>
          </a:p>
          <a:p>
            <a:pPr lvl="1">
              <a:lnSpc>
                <a:spcPct val="90000"/>
              </a:lnSpc>
            </a:pPr>
            <a:r>
              <a:rPr lang="en-US" altLang="zh-CN" dirty="0">
                <a:ea typeface="宋体" charset="-122"/>
              </a:rPr>
              <a:t>Do expect the system to construct a query-evaluation plan that minimizes the cost.</a:t>
            </a:r>
          </a:p>
          <a:p>
            <a:pPr>
              <a:lnSpc>
                <a:spcPct val="90000"/>
              </a:lnSpc>
            </a:pPr>
            <a:r>
              <a:rPr lang="en-US" altLang="zh-CN" dirty="0">
                <a:ea typeface="宋体" charset="-122"/>
              </a:rPr>
              <a:t>Two aspects of optimization</a:t>
            </a:r>
          </a:p>
          <a:p>
            <a:pPr lvl="1">
              <a:lnSpc>
                <a:spcPct val="90000"/>
              </a:lnSpc>
            </a:pPr>
            <a:r>
              <a:rPr lang="en-US" altLang="zh-CN" dirty="0">
                <a:ea typeface="宋体" charset="-122"/>
              </a:rPr>
              <a:t>Relational-algebra level: to find an </a:t>
            </a:r>
            <a:r>
              <a:rPr lang="en-US" altLang="zh-CN" dirty="0">
                <a:solidFill>
                  <a:schemeClr val="tx2"/>
                </a:solidFill>
                <a:ea typeface="宋体" charset="-122"/>
              </a:rPr>
              <a:t>efficient expression</a:t>
            </a:r>
            <a:r>
              <a:rPr lang="en-US" altLang="zh-CN" dirty="0">
                <a:ea typeface="宋体" charset="-122"/>
              </a:rPr>
              <a:t> that equivalent to the given expression.</a:t>
            </a:r>
          </a:p>
          <a:p>
            <a:pPr lvl="1">
              <a:lnSpc>
                <a:spcPct val="90000"/>
              </a:lnSpc>
            </a:pPr>
            <a:r>
              <a:rPr lang="en-US" altLang="zh-CN" dirty="0">
                <a:ea typeface="宋体" charset="-122"/>
              </a:rPr>
              <a:t>To select a </a:t>
            </a:r>
            <a:r>
              <a:rPr lang="en-US" altLang="zh-CN" dirty="0">
                <a:solidFill>
                  <a:schemeClr val="tx2"/>
                </a:solidFill>
                <a:ea typeface="宋体" charset="-122"/>
              </a:rPr>
              <a:t>detailed strategy</a:t>
            </a:r>
            <a:r>
              <a:rPr lang="en-US" altLang="zh-CN" dirty="0">
                <a:ea typeface="宋体" charset="-122"/>
              </a:rPr>
              <a:t> for processing the query, such as choosing the algorithm, etc.</a:t>
            </a:r>
          </a:p>
          <a:p>
            <a:pPr>
              <a:lnSpc>
                <a:spcPct val="90000"/>
              </a:lnSpc>
            </a:pPr>
            <a:r>
              <a:rPr lang="en-US" altLang="zh-CN" dirty="0">
                <a:ea typeface="宋体" charset="-122"/>
              </a:rPr>
              <a:t>To choose among different query evaluation plans, the optimizer has to estimate the cost of each evaluation play.</a:t>
            </a:r>
          </a:p>
          <a:p>
            <a:pPr lvl="1">
              <a:lnSpc>
                <a:spcPct val="90000"/>
              </a:lnSpc>
            </a:pPr>
            <a:r>
              <a:rPr lang="en-US" altLang="zh-CN" dirty="0">
                <a:ea typeface="宋体" charset="-122"/>
              </a:rPr>
              <a:t>Disk access dominates the cost of processing a query.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723900" y="317017"/>
            <a:ext cx="8077200" cy="609600"/>
          </a:xfrm>
        </p:spPr>
        <p:txBody>
          <a:bodyPr/>
          <a:lstStyle/>
          <a:p>
            <a:r>
              <a:rPr lang="en-US" altLang="zh-CN" sz="2800" dirty="0">
                <a:ea typeface="宋体" charset="-122"/>
              </a:rPr>
              <a:t>Implementing Transformation Based Optimization</a:t>
            </a:r>
          </a:p>
        </p:txBody>
      </p:sp>
      <p:sp>
        <p:nvSpPr>
          <p:cNvPr id="54274" name="Rectangle 3"/>
          <p:cNvSpPr>
            <a:spLocks noGrp="1" noChangeArrowheads="1"/>
          </p:cNvSpPr>
          <p:nvPr>
            <p:ph type="body" idx="1"/>
          </p:nvPr>
        </p:nvSpPr>
        <p:spPr>
          <a:xfrm>
            <a:off x="914400" y="1120775"/>
            <a:ext cx="7661275" cy="5268913"/>
          </a:xfrm>
        </p:spPr>
        <p:txBody>
          <a:bodyPr/>
          <a:lstStyle/>
          <a:p>
            <a:r>
              <a:rPr lang="en-US" altLang="zh-CN" sz="1600" dirty="0" smtClean="0">
                <a:ea typeface="ＭＳ Ｐゴシック" pitchFamily="34" charset="-128"/>
              </a:rPr>
              <a:t>Space requirements reduced by sharing common sub-expressions:</a:t>
            </a:r>
          </a:p>
          <a:p>
            <a:pPr lvl="1"/>
            <a:r>
              <a:rPr lang="en-US" altLang="zh-CN" sz="1600" dirty="0" smtClean="0">
                <a:ea typeface="ＭＳ Ｐゴシック" pitchFamily="34" charset="-128"/>
              </a:rPr>
              <a:t>when E1 is generated from E2 by an equivalence rule, usually only the top level of the two are different, subtrees below are the same and can be shared using pointers</a:t>
            </a:r>
          </a:p>
          <a:p>
            <a:pPr lvl="2"/>
            <a:r>
              <a:rPr lang="en-US" altLang="zh-CN" sz="1600" dirty="0" smtClean="0">
                <a:ea typeface="ＭＳ Ｐゴシック" pitchFamily="34" charset="-128"/>
              </a:rPr>
              <a:t>E.g. when applying join commutativity</a:t>
            </a:r>
          </a:p>
          <a:p>
            <a:pPr lvl="2">
              <a:buFont typeface="Webdings" pitchFamily="18" charset="2"/>
              <a:buNone/>
            </a:pPr>
            <a:r>
              <a:rPr lang="en-US" altLang="zh-CN" sz="1600" dirty="0" smtClean="0">
                <a:ea typeface="ＭＳ Ｐゴシック" pitchFamily="34" charset="-128"/>
              </a:rPr>
              <a:t/>
            </a:r>
            <a:br>
              <a:rPr lang="en-US" altLang="zh-CN" sz="1600" dirty="0" smtClean="0">
                <a:ea typeface="ＭＳ Ｐゴシック" pitchFamily="34" charset="-128"/>
              </a:rPr>
            </a:br>
            <a:r>
              <a:rPr lang="en-US" altLang="zh-CN" sz="1600" dirty="0" smtClean="0">
                <a:ea typeface="ＭＳ Ｐゴシック" pitchFamily="34" charset="-128"/>
              </a:rPr>
              <a:t/>
            </a:r>
            <a:br>
              <a:rPr lang="en-US" altLang="zh-CN" sz="1600" dirty="0" smtClean="0">
                <a:ea typeface="ＭＳ Ｐゴシック" pitchFamily="34" charset="-128"/>
              </a:rPr>
            </a:br>
            <a:r>
              <a:rPr lang="en-US" altLang="zh-CN" sz="1600" dirty="0" smtClean="0">
                <a:ea typeface="ＭＳ Ｐゴシック" pitchFamily="34" charset="-128"/>
              </a:rPr>
              <a:t/>
            </a:r>
            <a:br>
              <a:rPr lang="en-US" altLang="zh-CN" sz="1600" dirty="0" smtClean="0">
                <a:ea typeface="ＭＳ Ｐゴシック" pitchFamily="34" charset="-128"/>
              </a:rPr>
            </a:br>
            <a:r>
              <a:rPr lang="en-US" altLang="zh-CN" sz="1600" dirty="0" smtClean="0">
                <a:ea typeface="ＭＳ Ｐゴシック" pitchFamily="34" charset="-128"/>
              </a:rPr>
              <a:t/>
            </a:r>
            <a:br>
              <a:rPr lang="en-US" altLang="zh-CN" sz="1600" dirty="0" smtClean="0">
                <a:ea typeface="ＭＳ Ｐゴシック" pitchFamily="34" charset="-128"/>
              </a:rPr>
            </a:br>
            <a:r>
              <a:rPr lang="en-US" altLang="zh-CN" sz="1600" dirty="0" smtClean="0">
                <a:ea typeface="ＭＳ Ｐゴシック" pitchFamily="34" charset="-128"/>
              </a:rPr>
              <a:t/>
            </a:r>
            <a:br>
              <a:rPr lang="en-US" altLang="zh-CN" sz="1600" dirty="0" smtClean="0">
                <a:ea typeface="ＭＳ Ｐゴシック" pitchFamily="34" charset="-128"/>
              </a:rPr>
            </a:br>
            <a:r>
              <a:rPr lang="en-US" altLang="zh-CN" sz="1600" dirty="0" smtClean="0">
                <a:ea typeface="ＭＳ Ｐゴシック" pitchFamily="34" charset="-128"/>
              </a:rPr>
              <a:t/>
            </a:r>
            <a:br>
              <a:rPr lang="en-US" altLang="zh-CN" sz="1600" dirty="0" smtClean="0">
                <a:ea typeface="ＭＳ Ｐゴシック" pitchFamily="34" charset="-128"/>
              </a:rPr>
            </a:br>
            <a:endParaRPr lang="en-US" altLang="zh-CN" sz="1600" dirty="0" smtClean="0">
              <a:ea typeface="ＭＳ Ｐゴシック" pitchFamily="34" charset="-128"/>
            </a:endParaRPr>
          </a:p>
          <a:p>
            <a:pPr lvl="1"/>
            <a:r>
              <a:rPr lang="en-US" altLang="zh-CN" sz="1600" dirty="0" smtClean="0">
                <a:ea typeface="ＭＳ Ｐゴシック" pitchFamily="34" charset="-128"/>
              </a:rPr>
              <a:t>Same sub-expression may get generated multiple times</a:t>
            </a:r>
          </a:p>
          <a:p>
            <a:pPr lvl="2"/>
            <a:r>
              <a:rPr lang="en-US" altLang="zh-CN" sz="1600" dirty="0" smtClean="0">
                <a:ea typeface="ＭＳ Ｐゴシック" pitchFamily="34" charset="-128"/>
              </a:rPr>
              <a:t>Detect duplicate sub-expressions and share one copy</a:t>
            </a:r>
          </a:p>
          <a:p>
            <a:r>
              <a:rPr lang="en-US" altLang="zh-CN" sz="1600" dirty="0" smtClean="0">
                <a:ea typeface="ＭＳ Ｐゴシック" pitchFamily="34" charset="-128"/>
              </a:rPr>
              <a:t>Time requirements are reduced by not generating all expressions</a:t>
            </a:r>
          </a:p>
          <a:p>
            <a:pPr lvl="1"/>
            <a:r>
              <a:rPr lang="en-US" altLang="zh-CN" sz="1600" dirty="0" smtClean="0">
                <a:ea typeface="ＭＳ Ｐゴシック" pitchFamily="34" charset="-128"/>
              </a:rPr>
              <a:t>Dynamic programming</a:t>
            </a:r>
          </a:p>
          <a:p>
            <a:pPr lvl="2"/>
            <a:r>
              <a:rPr lang="en-US" altLang="zh-CN" sz="1600" dirty="0" smtClean="0">
                <a:ea typeface="ＭＳ Ｐゴシック" pitchFamily="34" charset="-128"/>
              </a:rPr>
              <a:t>We will study only the special case of dynamic programming for join order optimization</a:t>
            </a:r>
          </a:p>
        </p:txBody>
      </p:sp>
      <p:sp>
        <p:nvSpPr>
          <p:cNvPr id="54275" name="AutoShape 4"/>
          <p:cNvSpPr>
            <a:spLocks noChangeArrowheads="1"/>
          </p:cNvSpPr>
          <p:nvPr/>
        </p:nvSpPr>
        <p:spPr bwMode="auto">
          <a:xfrm>
            <a:off x="3046413" y="3425825"/>
            <a:ext cx="598487" cy="847725"/>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a:t>E1</a:t>
            </a:r>
          </a:p>
        </p:txBody>
      </p:sp>
      <p:sp>
        <p:nvSpPr>
          <p:cNvPr id="54276" name="AutoShape 5"/>
          <p:cNvSpPr>
            <a:spLocks noChangeArrowheads="1"/>
          </p:cNvSpPr>
          <p:nvPr/>
        </p:nvSpPr>
        <p:spPr bwMode="auto">
          <a:xfrm>
            <a:off x="4164013" y="3432175"/>
            <a:ext cx="598487" cy="847725"/>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a:t>E2</a:t>
            </a:r>
          </a:p>
        </p:txBody>
      </p:sp>
      <p:sp>
        <p:nvSpPr>
          <p:cNvPr id="54277" name="AutoShape 6"/>
          <p:cNvSpPr>
            <a:spLocks noChangeArrowheads="1"/>
          </p:cNvSpPr>
          <p:nvPr/>
        </p:nvSpPr>
        <p:spPr bwMode="auto">
          <a:xfrm rot="-5400000">
            <a:off x="3744912" y="2763838"/>
            <a:ext cx="290513" cy="2492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4278" name="Line 8"/>
          <p:cNvSpPr>
            <a:spLocks noChangeShapeType="1"/>
          </p:cNvSpPr>
          <p:nvPr/>
        </p:nvSpPr>
        <p:spPr bwMode="auto">
          <a:xfrm flipH="1">
            <a:off x="3379788" y="3028950"/>
            <a:ext cx="315912" cy="331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79" name="Line 10"/>
          <p:cNvSpPr>
            <a:spLocks noChangeShapeType="1"/>
          </p:cNvSpPr>
          <p:nvPr/>
        </p:nvSpPr>
        <p:spPr bwMode="auto">
          <a:xfrm>
            <a:off x="4060825" y="3011488"/>
            <a:ext cx="415925" cy="400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16"/>
          <p:cNvGrpSpPr>
            <a:grpSpLocks/>
          </p:cNvGrpSpPr>
          <p:nvPr/>
        </p:nvGrpSpPr>
        <p:grpSpPr bwMode="auto">
          <a:xfrm>
            <a:off x="3444875" y="2722563"/>
            <a:ext cx="2962275" cy="688975"/>
            <a:chOff x="1560" y="1975"/>
            <a:chExt cx="1866" cy="434"/>
          </a:xfrm>
        </p:grpSpPr>
        <p:sp>
          <p:nvSpPr>
            <p:cNvPr id="54281" name="AutoShape 11"/>
            <p:cNvSpPr>
              <a:spLocks noChangeArrowheads="1"/>
            </p:cNvSpPr>
            <p:nvPr/>
          </p:nvSpPr>
          <p:spPr bwMode="auto">
            <a:xfrm rot="-5400000">
              <a:off x="2951" y="1988"/>
              <a:ext cx="183" cy="15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4282" name="Line 13"/>
            <p:cNvSpPr>
              <a:spLocks noChangeShapeType="1"/>
            </p:cNvSpPr>
            <p:nvPr/>
          </p:nvSpPr>
          <p:spPr bwMode="auto">
            <a:xfrm flipH="1">
              <a:off x="2231" y="2178"/>
              <a:ext cx="670" cy="2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83" name="Freeform 15"/>
            <p:cNvSpPr>
              <a:spLocks/>
            </p:cNvSpPr>
            <p:nvPr/>
          </p:nvSpPr>
          <p:spPr bwMode="auto">
            <a:xfrm>
              <a:off x="1560" y="2168"/>
              <a:ext cx="1866" cy="241"/>
            </a:xfrm>
            <a:custGeom>
              <a:avLst/>
              <a:gdLst>
                <a:gd name="T0" fmla="*/ 1592 w 1866"/>
                <a:gd name="T1" fmla="*/ 0 h 241"/>
                <a:gd name="T2" fmla="*/ 1655 w 1866"/>
                <a:gd name="T3" fmla="*/ 126 h 241"/>
                <a:gd name="T4" fmla="*/ 325 w 1866"/>
                <a:gd name="T5" fmla="*/ 84 h 241"/>
                <a:gd name="T6" fmla="*/ 0 w 1866"/>
                <a:gd name="T7" fmla="*/ 241 h 241"/>
                <a:gd name="T8" fmla="*/ 0 60000 65536"/>
                <a:gd name="T9" fmla="*/ 0 60000 65536"/>
                <a:gd name="T10" fmla="*/ 0 60000 65536"/>
                <a:gd name="T11" fmla="*/ 0 60000 65536"/>
                <a:gd name="T12" fmla="*/ 0 w 1866"/>
                <a:gd name="T13" fmla="*/ 0 h 241"/>
                <a:gd name="T14" fmla="*/ 1866 w 1866"/>
                <a:gd name="T15" fmla="*/ 241 h 241"/>
              </a:gdLst>
              <a:ahLst/>
              <a:cxnLst>
                <a:cxn ang="T8">
                  <a:pos x="T0" y="T1"/>
                </a:cxn>
                <a:cxn ang="T9">
                  <a:pos x="T2" y="T3"/>
                </a:cxn>
                <a:cxn ang="T10">
                  <a:pos x="T4" y="T5"/>
                </a:cxn>
                <a:cxn ang="T11">
                  <a:pos x="T6" y="T7"/>
                </a:cxn>
              </a:cxnLst>
              <a:rect l="T12" t="T13" r="T14" b="T15"/>
              <a:pathLst>
                <a:path w="1866" h="241">
                  <a:moveTo>
                    <a:pt x="1592" y="0"/>
                  </a:moveTo>
                  <a:cubicBezTo>
                    <a:pt x="1729" y="56"/>
                    <a:pt x="1866" y="112"/>
                    <a:pt x="1655" y="126"/>
                  </a:cubicBezTo>
                  <a:cubicBezTo>
                    <a:pt x="1444" y="140"/>
                    <a:pt x="601" y="65"/>
                    <a:pt x="325" y="84"/>
                  </a:cubicBezTo>
                  <a:cubicBezTo>
                    <a:pt x="49" y="103"/>
                    <a:pt x="24" y="172"/>
                    <a:pt x="0" y="24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extLst>
      <p:ext uri="{BB962C8B-B14F-4D97-AF65-F5344CB8AC3E}">
        <p14:creationId xmlns:p14="http://schemas.microsoft.com/office/powerpoint/2010/main" val="4218914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zh-CN" dirty="0">
                <a:ea typeface="宋体" charset="-122"/>
              </a:rPr>
              <a:t>Cost Estimation</a:t>
            </a:r>
          </a:p>
        </p:txBody>
      </p:sp>
      <p:sp>
        <p:nvSpPr>
          <p:cNvPr id="56322" name="Rectangle 3"/>
          <p:cNvSpPr>
            <a:spLocks noGrp="1" noChangeArrowheads="1"/>
          </p:cNvSpPr>
          <p:nvPr>
            <p:ph type="body" idx="1"/>
          </p:nvPr>
        </p:nvSpPr>
        <p:spPr>
          <a:xfrm>
            <a:off x="571500" y="1114425"/>
            <a:ext cx="7848600" cy="3835262"/>
          </a:xfrm>
        </p:spPr>
        <p:txBody>
          <a:bodyPr/>
          <a:lstStyle/>
          <a:p>
            <a:r>
              <a:rPr lang="en-US" altLang="zh-CN" dirty="0" smtClean="0">
                <a:ea typeface="ＭＳ Ｐゴシック" pitchFamily="34" charset="-128"/>
              </a:rPr>
              <a:t>Cost of each operator computed as described in Chapter 12</a:t>
            </a:r>
          </a:p>
          <a:p>
            <a:pPr lvl="1"/>
            <a:r>
              <a:rPr lang="en-US" altLang="zh-CN" dirty="0" smtClean="0">
                <a:ea typeface="ＭＳ Ｐゴシック" pitchFamily="34" charset="-128"/>
              </a:rPr>
              <a:t>Need statistics of input relations</a:t>
            </a:r>
          </a:p>
          <a:p>
            <a:pPr lvl="2"/>
            <a:r>
              <a:rPr lang="en-US" altLang="zh-CN" dirty="0" smtClean="0">
                <a:ea typeface="ＭＳ Ｐゴシック" pitchFamily="34" charset="-128"/>
              </a:rPr>
              <a:t>E.g. number of tuples, sizes of tuples</a:t>
            </a:r>
          </a:p>
          <a:p>
            <a:r>
              <a:rPr lang="en-US" altLang="zh-CN" dirty="0" smtClean="0">
                <a:ea typeface="ＭＳ Ｐゴシック" pitchFamily="34" charset="-128"/>
              </a:rPr>
              <a:t>Inputs can be results of sub-expressions</a:t>
            </a:r>
          </a:p>
          <a:p>
            <a:pPr lvl="1"/>
            <a:r>
              <a:rPr lang="en-US" altLang="zh-CN" dirty="0" smtClean="0">
                <a:solidFill>
                  <a:srgbClr val="C00000"/>
                </a:solidFill>
                <a:ea typeface="ＭＳ Ｐゴシック" pitchFamily="34" charset="-128"/>
              </a:rPr>
              <a:t>Need to estimate statistics </a:t>
            </a:r>
            <a:r>
              <a:rPr lang="en-US" altLang="zh-CN" dirty="0" smtClean="0">
                <a:ea typeface="ＭＳ Ｐゴシック" pitchFamily="34" charset="-128"/>
              </a:rPr>
              <a:t>of expression results</a:t>
            </a:r>
          </a:p>
          <a:p>
            <a:pPr lvl="1"/>
            <a:r>
              <a:rPr lang="en-US" altLang="zh-CN" dirty="0" smtClean="0">
                <a:ea typeface="ＭＳ Ｐゴシック" pitchFamily="34" charset="-128"/>
              </a:rPr>
              <a:t>To do so, we require additional statistics</a:t>
            </a:r>
          </a:p>
          <a:p>
            <a:pPr lvl="2"/>
            <a:r>
              <a:rPr lang="en-US" altLang="zh-CN" dirty="0" smtClean="0">
                <a:ea typeface="ＭＳ Ｐゴシック" pitchFamily="34" charset="-128"/>
              </a:rPr>
              <a:t>E.g. number of distinct values for an </a:t>
            </a:r>
            <a:r>
              <a:rPr lang="en-US" altLang="zh-CN" dirty="0" smtClean="0">
                <a:ea typeface="ＭＳ Ｐゴシック" pitchFamily="34" charset="-128"/>
              </a:rPr>
              <a:t>attribute</a:t>
            </a:r>
            <a:endParaRPr lang="en-US" altLang="zh-CN" dirty="0" smtClean="0">
              <a:ea typeface="ＭＳ Ｐゴシック" pitchFamily="34" charset="-128"/>
            </a:endParaRPr>
          </a:p>
        </p:txBody>
      </p:sp>
    </p:spTree>
    <p:extLst>
      <p:ext uri="{BB962C8B-B14F-4D97-AF65-F5344CB8AC3E}">
        <p14:creationId xmlns:p14="http://schemas.microsoft.com/office/powerpoint/2010/main" val="1808988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538163" y="261938"/>
            <a:ext cx="8721725" cy="398462"/>
          </a:xfrm>
        </p:spPr>
        <p:txBody>
          <a:bodyPr/>
          <a:lstStyle/>
          <a:p>
            <a:r>
              <a:rPr lang="en-US" altLang="zh-CN" dirty="0">
                <a:ea typeface="宋体" charset="-122"/>
              </a:rPr>
              <a:t>Statistical Information for Cost Estimation</a:t>
            </a:r>
          </a:p>
        </p:txBody>
      </p:sp>
      <p:sp>
        <p:nvSpPr>
          <p:cNvPr id="81922" name="Rectangle 3"/>
          <p:cNvSpPr>
            <a:spLocks noGrp="1" noChangeArrowheads="1"/>
          </p:cNvSpPr>
          <p:nvPr>
            <p:ph type="body" idx="1"/>
          </p:nvPr>
        </p:nvSpPr>
        <p:spPr>
          <a:xfrm>
            <a:off x="775254" y="1130714"/>
            <a:ext cx="7752520" cy="4138613"/>
          </a:xfrm>
        </p:spPr>
        <p:txBody>
          <a:bodyPr/>
          <a:lstStyle/>
          <a:p>
            <a:r>
              <a:rPr lang="en-US" altLang="zh-CN" i="1" dirty="0" err="1" smtClean="0">
                <a:ea typeface="ＭＳ Ｐゴシック" pitchFamily="34" charset="-128"/>
              </a:rPr>
              <a:t>n</a:t>
            </a:r>
            <a:r>
              <a:rPr lang="en-US" altLang="zh-CN" i="1" baseline="-25000" dirty="0" err="1" smtClean="0">
                <a:ea typeface="ＭＳ Ｐゴシック" pitchFamily="34" charset="-128"/>
              </a:rPr>
              <a:t>r</a:t>
            </a:r>
            <a:r>
              <a:rPr lang="en-US" altLang="zh-CN" i="1" dirty="0" smtClean="0">
                <a:ea typeface="ＭＳ Ｐゴシック" pitchFamily="34" charset="-128"/>
              </a:rPr>
              <a:t>:  </a:t>
            </a:r>
            <a:r>
              <a:rPr lang="en-US" altLang="zh-CN" dirty="0" smtClean="0">
                <a:ea typeface="ＭＳ Ｐゴシック" pitchFamily="34" charset="-128"/>
              </a:rPr>
              <a:t>number of tuples in a relation </a:t>
            </a:r>
            <a:r>
              <a:rPr lang="en-US" altLang="zh-CN" i="1" dirty="0" smtClean="0">
                <a:ea typeface="ＭＳ Ｐゴシック" pitchFamily="34" charset="-128"/>
              </a:rPr>
              <a:t>r.</a:t>
            </a:r>
            <a:endParaRPr lang="en-US" altLang="zh-CN" dirty="0" smtClean="0">
              <a:ea typeface="ＭＳ Ｐゴシック" pitchFamily="34" charset="-128"/>
            </a:endParaRPr>
          </a:p>
          <a:p>
            <a:r>
              <a:rPr lang="en-US" altLang="zh-CN" i="1" dirty="0" err="1" smtClean="0">
                <a:ea typeface="ＭＳ Ｐゴシック" pitchFamily="34" charset="-128"/>
              </a:rPr>
              <a:t>b</a:t>
            </a:r>
            <a:r>
              <a:rPr lang="en-US" altLang="zh-CN" i="1" baseline="-25000" dirty="0" err="1" smtClean="0">
                <a:ea typeface="ＭＳ Ｐゴシック" pitchFamily="34" charset="-128"/>
              </a:rPr>
              <a:t>r</a:t>
            </a:r>
            <a:r>
              <a:rPr lang="en-US" altLang="zh-CN" dirty="0" smtClean="0">
                <a:ea typeface="ＭＳ Ｐゴシック" pitchFamily="34" charset="-128"/>
              </a:rPr>
              <a:t>: number of blocks containing tuples of </a:t>
            </a:r>
            <a:r>
              <a:rPr lang="en-US" altLang="zh-CN" i="1" dirty="0" smtClean="0">
                <a:ea typeface="ＭＳ Ｐゴシック" pitchFamily="34" charset="-128"/>
              </a:rPr>
              <a:t>r.</a:t>
            </a:r>
            <a:endParaRPr lang="en-US" altLang="zh-CN" dirty="0" smtClean="0">
              <a:ea typeface="ＭＳ Ｐゴシック" pitchFamily="34" charset="-128"/>
            </a:endParaRPr>
          </a:p>
          <a:p>
            <a:r>
              <a:rPr lang="en-US" altLang="zh-CN" i="1" dirty="0" err="1" smtClean="0">
                <a:ea typeface="ＭＳ Ｐゴシック" pitchFamily="34" charset="-128"/>
              </a:rPr>
              <a:t>l</a:t>
            </a:r>
            <a:r>
              <a:rPr lang="en-US" altLang="zh-CN" i="1" baseline="-25000" dirty="0" err="1" smtClean="0">
                <a:ea typeface="ＭＳ Ｐゴシック" pitchFamily="34" charset="-128"/>
              </a:rPr>
              <a:t>r</a:t>
            </a:r>
            <a:r>
              <a:rPr lang="en-US" altLang="zh-CN" dirty="0" smtClean="0">
                <a:ea typeface="ＭＳ Ｐゴシック" pitchFamily="34" charset="-128"/>
              </a:rPr>
              <a:t>: size of a tuple of </a:t>
            </a:r>
            <a:r>
              <a:rPr lang="en-US" altLang="zh-CN" i="1" dirty="0" smtClean="0">
                <a:ea typeface="ＭＳ Ｐゴシック" pitchFamily="34" charset="-128"/>
              </a:rPr>
              <a:t>r.</a:t>
            </a:r>
          </a:p>
          <a:p>
            <a:r>
              <a:rPr lang="en-US" altLang="zh-CN" i="1" dirty="0" err="1" smtClean="0">
                <a:ea typeface="ＭＳ Ｐゴシック" pitchFamily="34" charset="-128"/>
              </a:rPr>
              <a:t>f</a:t>
            </a:r>
            <a:r>
              <a:rPr lang="en-US" altLang="zh-CN" i="1" baseline="-25000" dirty="0" err="1" smtClean="0">
                <a:ea typeface="ＭＳ Ｐゴシック" pitchFamily="34" charset="-128"/>
              </a:rPr>
              <a:t>r</a:t>
            </a:r>
            <a:r>
              <a:rPr lang="en-US" altLang="zh-CN" i="1" dirty="0" smtClean="0">
                <a:ea typeface="ＭＳ Ｐゴシック" pitchFamily="34" charset="-128"/>
              </a:rPr>
              <a:t>: </a:t>
            </a:r>
            <a:r>
              <a:rPr lang="en-US" altLang="zh-CN" dirty="0" smtClean="0">
                <a:ea typeface="ＭＳ Ｐゴシック" pitchFamily="34" charset="-128"/>
              </a:rPr>
              <a:t>blocking factor of </a:t>
            </a:r>
            <a:r>
              <a:rPr lang="en-US" altLang="zh-CN" i="1" dirty="0" smtClean="0">
                <a:ea typeface="ＭＳ Ｐゴシック" pitchFamily="34" charset="-128"/>
              </a:rPr>
              <a:t>r</a:t>
            </a:r>
            <a:r>
              <a:rPr lang="en-US" altLang="zh-CN" dirty="0" smtClean="0">
                <a:ea typeface="ＭＳ Ｐゴシック" pitchFamily="34" charset="-128"/>
              </a:rPr>
              <a:t> — i.e., the </a:t>
            </a:r>
            <a:r>
              <a:rPr lang="en-US" altLang="zh-CN" dirty="0" smtClean="0">
                <a:ea typeface="ＭＳ Ｐゴシック" pitchFamily="34" charset="-128"/>
              </a:rPr>
              <a:t>average number </a:t>
            </a:r>
            <a:r>
              <a:rPr lang="en-US" altLang="zh-CN" dirty="0" smtClean="0">
                <a:ea typeface="ＭＳ Ｐゴシック" pitchFamily="34" charset="-128"/>
              </a:rPr>
              <a:t>of tuples of </a:t>
            </a:r>
            <a:r>
              <a:rPr lang="en-US" altLang="zh-CN" i="1" dirty="0" smtClean="0">
                <a:ea typeface="ＭＳ Ｐゴシック" pitchFamily="34" charset="-128"/>
              </a:rPr>
              <a:t>r </a:t>
            </a:r>
            <a:r>
              <a:rPr lang="en-US" altLang="zh-CN" dirty="0" smtClean="0">
                <a:ea typeface="ＭＳ Ｐゴシック" pitchFamily="34" charset="-128"/>
              </a:rPr>
              <a:t>that fit into one block.</a:t>
            </a:r>
          </a:p>
          <a:p>
            <a:r>
              <a:rPr lang="en-US" altLang="zh-CN" i="1" dirty="0" smtClean="0">
                <a:ea typeface="ＭＳ Ｐゴシック" pitchFamily="34" charset="-128"/>
              </a:rPr>
              <a:t>V(A, r):</a:t>
            </a:r>
            <a:r>
              <a:rPr lang="en-US" altLang="zh-CN" dirty="0" smtClean="0">
                <a:ea typeface="ＭＳ Ｐゴシック" pitchFamily="34" charset="-128"/>
              </a:rPr>
              <a:t> number of distinct values that appear in </a:t>
            </a:r>
            <a:r>
              <a:rPr lang="en-US" altLang="zh-CN" i="1" dirty="0" smtClean="0">
                <a:ea typeface="ＭＳ Ｐゴシック" pitchFamily="34" charset="-128"/>
              </a:rPr>
              <a:t>r</a:t>
            </a:r>
            <a:r>
              <a:rPr lang="en-US" altLang="zh-CN" dirty="0" smtClean="0">
                <a:ea typeface="ＭＳ Ｐゴシック" pitchFamily="34" charset="-128"/>
              </a:rPr>
              <a:t> for attribute </a:t>
            </a:r>
            <a:r>
              <a:rPr lang="en-US" altLang="zh-CN" i="1" dirty="0" smtClean="0">
                <a:ea typeface="ＭＳ Ｐゴシック" pitchFamily="34" charset="-128"/>
              </a:rPr>
              <a:t>A; </a:t>
            </a:r>
            <a:r>
              <a:rPr lang="en-US" altLang="zh-CN" dirty="0" smtClean="0">
                <a:ea typeface="ＭＳ Ｐゴシック" pitchFamily="34" charset="-128"/>
              </a:rPr>
              <a:t>same as the size of </a:t>
            </a:r>
            <a:r>
              <a:rPr lang="en-US" altLang="zh-CN" dirty="0" smtClean="0">
                <a:ea typeface="ＭＳ Ｐゴシック" pitchFamily="34" charset="-128"/>
                <a:sym typeface="Symbol" pitchFamily="18" charset="2"/>
              </a:rPr>
              <a:t></a:t>
            </a:r>
            <a:r>
              <a:rPr lang="en-US" altLang="zh-CN" i="1" baseline="-25000"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a:t>
            </a:r>
          </a:p>
          <a:p>
            <a:r>
              <a:rPr lang="en-US" altLang="zh-CN" dirty="0" smtClean="0">
                <a:ea typeface="ＭＳ Ｐゴシック" pitchFamily="34" charset="-128"/>
                <a:sym typeface="Symbol" pitchFamily="18" charset="2"/>
              </a:rPr>
              <a:t>If tuples of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are stored together physically in a file, then: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endParaRPr lang="en-US" altLang="zh-CN" dirty="0" smtClean="0">
              <a:ea typeface="ＭＳ Ｐゴシック" pitchFamily="34" charset="-128"/>
              <a:sym typeface="Symbol" pitchFamily="18" charset="2"/>
            </a:endParaRPr>
          </a:p>
        </p:txBody>
      </p:sp>
      <p:graphicFrame>
        <p:nvGraphicFramePr>
          <p:cNvPr id="81923" name="Object 2"/>
          <p:cNvGraphicFramePr>
            <a:graphicFrameLocks noChangeAspect="1"/>
          </p:cNvGraphicFramePr>
          <p:nvPr>
            <p:extLst>
              <p:ext uri="{D42A27DB-BD31-4B8C-83A1-F6EECF244321}">
                <p14:modId xmlns:p14="http://schemas.microsoft.com/office/powerpoint/2010/main" val="545254201"/>
              </p:ext>
            </p:extLst>
          </p:nvPr>
        </p:nvGraphicFramePr>
        <p:xfrm>
          <a:off x="3485391" y="4265884"/>
          <a:ext cx="889000" cy="660400"/>
        </p:xfrm>
        <a:graphic>
          <a:graphicData uri="http://schemas.openxmlformats.org/presentationml/2006/ole">
            <mc:AlternateContent xmlns:mc="http://schemas.openxmlformats.org/markup-compatibility/2006">
              <mc:Choice xmlns:v="urn:schemas-microsoft-com:vml" Requires="v">
                <p:oleObj spid="_x0000_s418840" name="Equation" r:id="rId4" imgW="889000" imgH="660400" progId="Equation.3">
                  <p:embed/>
                </p:oleObj>
              </mc:Choice>
              <mc:Fallback>
                <p:oleObj name="Equation" r:id="rId4" imgW="889000" imgH="660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91" y="4265884"/>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8291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ltLang="zh-CN" dirty="0">
                <a:ea typeface="宋体" charset="-122"/>
              </a:rPr>
              <a:t>Histograms</a:t>
            </a:r>
          </a:p>
        </p:txBody>
      </p:sp>
      <p:sp>
        <p:nvSpPr>
          <p:cNvPr id="83970" name="Rectangle 3"/>
          <p:cNvSpPr>
            <a:spLocks noGrp="1" noChangeArrowheads="1"/>
          </p:cNvSpPr>
          <p:nvPr>
            <p:ph type="body" idx="1"/>
          </p:nvPr>
        </p:nvSpPr>
        <p:spPr/>
        <p:txBody>
          <a:bodyPr/>
          <a:lstStyle/>
          <a:p>
            <a:r>
              <a:rPr lang="en-US" altLang="zh-CN" dirty="0" smtClean="0">
                <a:ea typeface="ＭＳ Ｐゴシック" pitchFamily="34" charset="-128"/>
              </a:rPr>
              <a:t>Histogram on attribute </a:t>
            </a:r>
            <a:r>
              <a:rPr lang="en-US" altLang="zh-CN" i="1" dirty="0" smtClean="0">
                <a:ea typeface="ＭＳ Ｐゴシック" pitchFamily="34" charset="-128"/>
              </a:rPr>
              <a:t>age</a:t>
            </a:r>
            <a:r>
              <a:rPr lang="en-US" altLang="zh-CN" dirty="0" smtClean="0">
                <a:ea typeface="ＭＳ Ｐゴシック" pitchFamily="34" charset="-128"/>
              </a:rPr>
              <a:t> of relation </a:t>
            </a:r>
            <a:r>
              <a:rPr lang="en-US" altLang="zh-CN" i="1" dirty="0" smtClean="0">
                <a:ea typeface="ＭＳ Ｐゴシック" pitchFamily="34" charset="-128"/>
              </a:rPr>
              <a:t>person</a:t>
            </a: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endParaRPr lang="en-US" altLang="zh-CN" dirty="0" smtClean="0">
              <a:ea typeface="ＭＳ Ｐゴシック" pitchFamily="34" charset="-128"/>
            </a:endParaRPr>
          </a:p>
          <a:p>
            <a:r>
              <a:rPr lang="en-US" altLang="zh-CN" b="1" dirty="0" err="1" smtClean="0">
                <a:solidFill>
                  <a:srgbClr val="C00000"/>
                </a:solidFill>
                <a:ea typeface="ＭＳ Ｐゴシック" pitchFamily="34" charset="-128"/>
              </a:rPr>
              <a:t>Equi</a:t>
            </a:r>
            <a:r>
              <a:rPr lang="en-US" altLang="zh-CN" b="1" dirty="0" smtClean="0">
                <a:solidFill>
                  <a:srgbClr val="C00000"/>
                </a:solidFill>
                <a:ea typeface="ＭＳ Ｐゴシック" pitchFamily="34" charset="-128"/>
              </a:rPr>
              <a:t>-width</a:t>
            </a:r>
            <a:r>
              <a:rPr lang="en-US" altLang="zh-CN" dirty="0" smtClean="0">
                <a:solidFill>
                  <a:srgbClr val="C00000"/>
                </a:solidFill>
                <a:ea typeface="ＭＳ Ｐゴシック" pitchFamily="34" charset="-128"/>
              </a:rPr>
              <a:t> </a:t>
            </a:r>
            <a:r>
              <a:rPr lang="en-US" altLang="zh-CN" dirty="0" smtClean="0">
                <a:ea typeface="ＭＳ Ｐゴシック" pitchFamily="34" charset="-128"/>
              </a:rPr>
              <a:t>histograms</a:t>
            </a:r>
          </a:p>
          <a:p>
            <a:r>
              <a:rPr lang="en-US" altLang="zh-CN" b="1" dirty="0" err="1" smtClean="0">
                <a:solidFill>
                  <a:srgbClr val="C00000"/>
                </a:solidFill>
                <a:ea typeface="ＭＳ Ｐゴシック" pitchFamily="34" charset="-128"/>
              </a:rPr>
              <a:t>Equi</a:t>
            </a:r>
            <a:r>
              <a:rPr lang="en-US" altLang="zh-CN" b="1" dirty="0" smtClean="0">
                <a:solidFill>
                  <a:srgbClr val="C00000"/>
                </a:solidFill>
                <a:ea typeface="ＭＳ Ｐゴシック" pitchFamily="34" charset="-128"/>
              </a:rPr>
              <a:t>-depth</a:t>
            </a:r>
            <a:r>
              <a:rPr lang="en-US" altLang="zh-CN" dirty="0" smtClean="0">
                <a:solidFill>
                  <a:srgbClr val="C00000"/>
                </a:solidFill>
                <a:ea typeface="ＭＳ Ｐゴシック" pitchFamily="34" charset="-128"/>
              </a:rPr>
              <a:t> </a:t>
            </a:r>
            <a:r>
              <a:rPr lang="en-US" altLang="zh-CN" dirty="0" smtClean="0">
                <a:ea typeface="ＭＳ Ｐゴシック" pitchFamily="34" charset="-128"/>
              </a:rPr>
              <a:t>histograms</a:t>
            </a:r>
          </a:p>
        </p:txBody>
      </p:sp>
      <p:pic>
        <p:nvPicPr>
          <p:cNvPr id="839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726301"/>
            <a:ext cx="4386262"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31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668958" y="117475"/>
            <a:ext cx="8077200" cy="609600"/>
          </a:xfrm>
        </p:spPr>
        <p:txBody>
          <a:bodyPr/>
          <a:lstStyle/>
          <a:p>
            <a:r>
              <a:rPr lang="en-US" altLang="zh-CN" dirty="0">
                <a:ea typeface="宋体" charset="-122"/>
              </a:rPr>
              <a:t>Selection Size Estimation</a:t>
            </a:r>
          </a:p>
        </p:txBody>
      </p:sp>
      <p:sp>
        <p:nvSpPr>
          <p:cNvPr id="86018" name="Rectangle 3"/>
          <p:cNvSpPr>
            <a:spLocks noGrp="1" noChangeArrowheads="1"/>
          </p:cNvSpPr>
          <p:nvPr>
            <p:ph type="body" sz="half" idx="1"/>
          </p:nvPr>
        </p:nvSpPr>
        <p:spPr>
          <a:xfrm>
            <a:off x="814388" y="1093788"/>
            <a:ext cx="7350125" cy="4903787"/>
          </a:xfrm>
        </p:spPr>
        <p:txBody>
          <a:bodyPr/>
          <a:lstStyle/>
          <a:p>
            <a:r>
              <a:rPr lang="en-US" altLang="zh-CN" b="1" dirty="0" smtClean="0">
                <a:ea typeface="ＭＳ Ｐゴシック" pitchFamily="34" charset="-128"/>
                <a:sym typeface="Symbol" pitchFamily="18" charset="2"/>
              </a:rPr>
              <a:t></a:t>
            </a:r>
            <a:r>
              <a:rPr lang="en-US" altLang="zh-CN" b="1" i="1" baseline="-25000" dirty="0" smtClean="0">
                <a:ea typeface="ＭＳ Ｐゴシック" pitchFamily="34" charset="-128"/>
                <a:sym typeface="Symbol" pitchFamily="18" charset="2"/>
              </a:rPr>
              <a:t>A=v</a:t>
            </a:r>
            <a:r>
              <a:rPr lang="en-US" altLang="zh-CN" b="1" dirty="0" smtClean="0">
                <a:ea typeface="ＭＳ Ｐゴシック" pitchFamily="34" charset="-128"/>
                <a:sym typeface="Symbol" pitchFamily="18" charset="2"/>
              </a:rPr>
              <a:t>(</a:t>
            </a:r>
            <a:r>
              <a:rPr lang="en-US" altLang="zh-CN" b="1" i="1" dirty="0" smtClean="0">
                <a:ea typeface="ＭＳ Ｐゴシック" pitchFamily="34" charset="-128"/>
                <a:sym typeface="Symbol" pitchFamily="18" charset="2"/>
              </a:rPr>
              <a:t>r</a:t>
            </a:r>
            <a:r>
              <a:rPr lang="en-US" altLang="zh-CN" b="1" dirty="0" smtClean="0">
                <a:ea typeface="ＭＳ Ｐゴシック" pitchFamily="34" charset="-128"/>
                <a:sym typeface="Symbol" pitchFamily="18" charset="2"/>
              </a:rPr>
              <a:t>)</a:t>
            </a:r>
            <a:endParaRPr lang="en-US" altLang="zh-CN" dirty="0" smtClean="0">
              <a:ea typeface="ＭＳ Ｐゴシック" pitchFamily="34" charset="-128"/>
            </a:endParaRPr>
          </a:p>
          <a:p>
            <a:pPr lvl="2"/>
            <a:r>
              <a:rPr lang="en-US" altLang="zh-CN" sz="1800" i="1" dirty="0" err="1" smtClean="0">
                <a:ea typeface="ＭＳ Ｐゴシック" pitchFamily="34" charset="-128"/>
                <a:sym typeface="Symbol" pitchFamily="18" charset="2"/>
              </a:rPr>
              <a:t>n</a:t>
            </a:r>
            <a:r>
              <a:rPr lang="en-US" altLang="zh-CN" sz="1800" i="1" baseline="-25000" dirty="0" err="1" smtClean="0">
                <a:ea typeface="ＭＳ Ｐゴシック" pitchFamily="34" charset="-128"/>
                <a:sym typeface="Symbol" pitchFamily="18" charset="2"/>
              </a:rPr>
              <a:t>r</a:t>
            </a:r>
            <a:r>
              <a:rPr lang="en-US" altLang="zh-CN" sz="1800" i="1" dirty="0" smtClean="0">
                <a:ea typeface="ＭＳ Ｐゴシック" pitchFamily="34" charset="-128"/>
                <a:sym typeface="Symbol" pitchFamily="18" charset="2"/>
              </a:rPr>
              <a:t> / V(</a:t>
            </a:r>
            <a:r>
              <a:rPr lang="en-US" altLang="zh-CN" sz="1800" i="1" dirty="0" err="1" smtClean="0">
                <a:ea typeface="ＭＳ Ｐゴシック" pitchFamily="34" charset="-128"/>
                <a:sym typeface="Symbol" pitchFamily="18" charset="2"/>
              </a:rPr>
              <a:t>A,r</a:t>
            </a:r>
            <a:r>
              <a:rPr lang="en-US" altLang="zh-CN" sz="1800" i="1" dirty="0" smtClean="0">
                <a:ea typeface="ＭＳ Ｐゴシック" pitchFamily="34" charset="-128"/>
                <a:sym typeface="Symbol" pitchFamily="18" charset="2"/>
              </a:rPr>
              <a:t>) </a:t>
            </a:r>
            <a:r>
              <a:rPr lang="en-US" altLang="zh-CN" sz="1800" dirty="0" smtClean="0">
                <a:ea typeface="ＭＳ Ｐゴシック" pitchFamily="34" charset="-128"/>
                <a:sym typeface="Symbol" pitchFamily="18" charset="2"/>
              </a:rPr>
              <a:t>: number of records that will satisfy the selection</a:t>
            </a:r>
          </a:p>
          <a:p>
            <a:pPr lvl="2"/>
            <a:r>
              <a:rPr lang="en-US" altLang="zh-CN" sz="1800" dirty="0" smtClean="0">
                <a:ea typeface="ＭＳ Ｐゴシック" pitchFamily="34" charset="-128"/>
                <a:sym typeface="Symbol" pitchFamily="18" charset="2"/>
              </a:rPr>
              <a:t>Equality condition on a key attribute:</a:t>
            </a:r>
            <a:r>
              <a:rPr lang="en-US" altLang="zh-CN" sz="1800" i="1" dirty="0" smtClean="0">
                <a:ea typeface="ＭＳ Ｐゴシック" pitchFamily="34" charset="-128"/>
                <a:sym typeface="Symbol" pitchFamily="18" charset="2"/>
              </a:rPr>
              <a:t> size estimate = </a:t>
            </a:r>
            <a:r>
              <a:rPr lang="en-US" altLang="zh-CN" sz="1800" dirty="0" smtClean="0">
                <a:ea typeface="ＭＳ Ｐゴシック" pitchFamily="34" charset="-128"/>
                <a:sym typeface="Symbol" pitchFamily="18" charset="2"/>
              </a:rPr>
              <a:t>1</a:t>
            </a:r>
          </a:p>
          <a:p>
            <a:r>
              <a:rPr kumimoji="0" lang="en-US" altLang="zh-CN" dirty="0" smtClean="0">
                <a:ea typeface="ＭＳ Ｐゴシック" pitchFamily="34" charset="-128"/>
                <a:sym typeface="Symbol" pitchFamily="18" charset="2"/>
              </a:rPr>
              <a:t></a:t>
            </a:r>
            <a:r>
              <a:rPr kumimoji="0" lang="en-US" altLang="zh-CN" i="1" baseline="-25000" dirty="0" smtClean="0">
                <a:ea typeface="ＭＳ Ｐゴシック" pitchFamily="34" charset="-128"/>
                <a:sym typeface="Symbol" pitchFamily="18" charset="2"/>
              </a:rPr>
              <a:t>A</a:t>
            </a:r>
            <a:r>
              <a:rPr kumimoji="0" lang="en-US" altLang="zh-CN" baseline="-25000" dirty="0" smtClean="0">
                <a:ea typeface="ＭＳ Ｐゴシック" pitchFamily="34" charset="-128"/>
                <a:sym typeface="Symbol" pitchFamily="18" charset="2"/>
              </a:rPr>
              <a:t></a:t>
            </a:r>
            <a:r>
              <a:rPr kumimoji="0" lang="en-US" altLang="zh-CN" i="1" baseline="-25000" dirty="0" smtClean="0">
                <a:ea typeface="ＭＳ Ｐゴシック" pitchFamily="34" charset="-128"/>
                <a:sym typeface="Symbol" pitchFamily="18" charset="2"/>
              </a:rPr>
              <a:t>V</a:t>
            </a:r>
            <a:r>
              <a:rPr kumimoji="0" lang="en-US" altLang="zh-CN" dirty="0" smtClean="0">
                <a:ea typeface="ＭＳ Ｐゴシック" pitchFamily="34" charset="-128"/>
                <a:sym typeface="Symbol" pitchFamily="18" charset="2"/>
              </a:rPr>
              <a:t>(</a:t>
            </a:r>
            <a:r>
              <a:rPr kumimoji="0" lang="en-US" altLang="zh-CN" i="1" dirty="0" smtClean="0">
                <a:ea typeface="ＭＳ Ｐゴシック" pitchFamily="34" charset="-128"/>
                <a:sym typeface="Symbol" pitchFamily="18" charset="2"/>
              </a:rPr>
              <a:t>r</a:t>
            </a:r>
            <a:r>
              <a:rPr kumimoji="0" lang="en-US" altLang="zh-CN" dirty="0" smtClean="0">
                <a:ea typeface="ＭＳ Ｐゴシック" pitchFamily="34" charset="-128"/>
                <a:sym typeface="Symbol" pitchFamily="18" charset="2"/>
              </a:rPr>
              <a:t>) (case of </a:t>
            </a:r>
            <a:r>
              <a:rPr kumimoji="0" lang="en-US" altLang="zh-CN" i="1" baseline="-25000" dirty="0" smtClean="0">
                <a:ea typeface="ＭＳ Ｐゴシック" pitchFamily="34" charset="-128"/>
                <a:sym typeface="Symbol" pitchFamily="18" charset="2"/>
              </a:rPr>
              <a:t>A </a:t>
            </a:r>
            <a:r>
              <a:rPr kumimoji="0" lang="en-US" altLang="zh-CN" baseline="-25000" dirty="0" smtClean="0">
                <a:ea typeface="ＭＳ Ｐゴシック" pitchFamily="34" charset="-128"/>
                <a:sym typeface="Symbol" pitchFamily="18" charset="2"/>
              </a:rPr>
              <a:t> </a:t>
            </a:r>
            <a:r>
              <a:rPr kumimoji="0" lang="en-US" altLang="zh-CN" i="1" baseline="-25000" dirty="0" smtClean="0">
                <a:ea typeface="ＭＳ Ｐゴシック" pitchFamily="34" charset="-128"/>
                <a:sym typeface="Symbol" pitchFamily="18" charset="2"/>
              </a:rPr>
              <a:t>V</a:t>
            </a:r>
            <a:r>
              <a:rPr kumimoji="0" lang="en-US" altLang="zh-CN" dirty="0" smtClean="0">
                <a:ea typeface="ＭＳ Ｐゴシック" pitchFamily="34" charset="-128"/>
                <a:sym typeface="Symbol" pitchFamily="18" charset="2"/>
              </a:rPr>
              <a:t>(</a:t>
            </a:r>
            <a:r>
              <a:rPr kumimoji="0" lang="en-US" altLang="zh-CN" i="1" dirty="0" smtClean="0">
                <a:ea typeface="ＭＳ Ｐゴシック" pitchFamily="34" charset="-128"/>
                <a:sym typeface="Symbol" pitchFamily="18" charset="2"/>
              </a:rPr>
              <a:t>r</a:t>
            </a:r>
            <a:r>
              <a:rPr kumimoji="0" lang="en-US" altLang="zh-CN" dirty="0" smtClean="0">
                <a:ea typeface="ＭＳ Ｐゴシック" pitchFamily="34" charset="-128"/>
                <a:sym typeface="Symbol" pitchFamily="18" charset="2"/>
              </a:rPr>
              <a:t>) is symmetric)</a:t>
            </a:r>
            <a:endParaRPr lang="en-US" altLang="zh-CN" dirty="0" smtClean="0">
              <a:ea typeface="ＭＳ Ｐゴシック" pitchFamily="34" charset="-128"/>
            </a:endParaRPr>
          </a:p>
          <a:p>
            <a:pPr lvl="1"/>
            <a:r>
              <a:rPr lang="en-US" altLang="zh-CN" dirty="0" smtClean="0">
                <a:ea typeface="ＭＳ Ｐゴシック" pitchFamily="34" charset="-128"/>
              </a:rPr>
              <a:t>Let c denote  the estimated number of tuples satisfying the condition. </a:t>
            </a:r>
          </a:p>
          <a:p>
            <a:pPr lvl="1"/>
            <a:r>
              <a:rPr lang="en-US" altLang="zh-CN" dirty="0" smtClean="0">
                <a:ea typeface="ＭＳ Ｐゴシック" pitchFamily="34" charset="-128"/>
                <a:sym typeface="Symbol" pitchFamily="18" charset="2"/>
              </a:rPr>
              <a:t>If min(</a:t>
            </a:r>
            <a:r>
              <a:rPr lang="en-US" altLang="zh-CN" dirty="0" err="1" smtClean="0">
                <a:ea typeface="ＭＳ Ｐゴシック" pitchFamily="34" charset="-128"/>
                <a:sym typeface="Symbol" pitchFamily="18" charset="2"/>
              </a:rPr>
              <a:t>A,r</a:t>
            </a:r>
            <a:r>
              <a:rPr lang="en-US" altLang="zh-CN" dirty="0" smtClean="0">
                <a:ea typeface="ＭＳ Ｐゴシック" pitchFamily="34" charset="-128"/>
                <a:sym typeface="Symbol" pitchFamily="18" charset="2"/>
              </a:rPr>
              <a:t>) and max(</a:t>
            </a:r>
            <a:r>
              <a:rPr lang="en-US" altLang="zh-CN" dirty="0" err="1" smtClean="0">
                <a:ea typeface="ＭＳ Ｐゴシック" pitchFamily="34" charset="-128"/>
                <a:sym typeface="Symbol" pitchFamily="18" charset="2"/>
              </a:rPr>
              <a:t>A,r</a:t>
            </a:r>
            <a:r>
              <a:rPr lang="en-US" altLang="zh-CN" dirty="0" smtClean="0">
                <a:ea typeface="ＭＳ Ｐゴシック" pitchFamily="34" charset="-128"/>
                <a:sym typeface="Symbol" pitchFamily="18" charset="2"/>
              </a:rPr>
              <a:t>) are available in catalog</a:t>
            </a:r>
          </a:p>
          <a:p>
            <a:pPr lvl="2"/>
            <a:r>
              <a:rPr lang="en-US" altLang="zh-CN" sz="1800" dirty="0" smtClean="0">
                <a:ea typeface="ＭＳ Ｐゴシック" pitchFamily="34" charset="-128"/>
              </a:rPr>
              <a:t>c = 0 if v &lt; min(</a:t>
            </a:r>
            <a:r>
              <a:rPr lang="en-US" altLang="zh-CN" sz="1800" dirty="0" err="1" smtClean="0">
                <a:ea typeface="ＭＳ Ｐゴシック" pitchFamily="34" charset="-128"/>
              </a:rPr>
              <a:t>A,r</a:t>
            </a:r>
            <a:r>
              <a:rPr lang="en-US" altLang="zh-CN" sz="1800" dirty="0" smtClean="0">
                <a:ea typeface="ＭＳ Ｐゴシック" pitchFamily="34" charset="-128"/>
              </a:rPr>
              <a:t>)</a:t>
            </a:r>
            <a:br>
              <a:rPr lang="en-US" altLang="zh-CN" sz="1800" dirty="0" smtClean="0">
                <a:ea typeface="ＭＳ Ｐゴシック" pitchFamily="34" charset="-128"/>
              </a:rPr>
            </a:br>
            <a:endParaRPr lang="en-US" altLang="zh-CN" sz="1800" dirty="0" smtClean="0">
              <a:ea typeface="ＭＳ Ｐゴシック" pitchFamily="34" charset="-128"/>
            </a:endParaRPr>
          </a:p>
          <a:p>
            <a:pPr lvl="2"/>
            <a:r>
              <a:rPr lang="en-US" altLang="zh-CN" sz="1800" dirty="0" smtClean="0">
                <a:ea typeface="ＭＳ Ｐゴシック" pitchFamily="34" charset="-128"/>
              </a:rPr>
              <a:t>c =</a:t>
            </a:r>
            <a:br>
              <a:rPr lang="en-US" altLang="zh-CN" sz="1800" dirty="0" smtClean="0">
                <a:ea typeface="ＭＳ Ｐゴシック" pitchFamily="34" charset="-128"/>
              </a:rPr>
            </a:br>
            <a:endParaRPr lang="en-US" altLang="zh-CN" sz="1800" dirty="0" smtClean="0">
              <a:ea typeface="ＭＳ Ｐゴシック" pitchFamily="34" charset="-128"/>
            </a:endParaRPr>
          </a:p>
          <a:p>
            <a:pPr lvl="1"/>
            <a:r>
              <a:rPr lang="en-US" altLang="zh-CN" dirty="0" smtClean="0">
                <a:ea typeface="ＭＳ Ｐゴシック" pitchFamily="34" charset="-128"/>
              </a:rPr>
              <a:t> If histograms available, can refine above estimate</a:t>
            </a:r>
          </a:p>
          <a:p>
            <a:pPr lvl="1"/>
            <a:r>
              <a:rPr lang="en-US" altLang="zh-CN" dirty="0" smtClean="0">
                <a:ea typeface="ＭＳ Ｐゴシック" pitchFamily="34" charset="-128"/>
              </a:rPr>
              <a:t>In absence of statistical information</a:t>
            </a:r>
            <a:r>
              <a:rPr lang="en-US" altLang="zh-CN" i="1" dirty="0" smtClean="0">
                <a:ea typeface="ＭＳ Ｐゴシック" pitchFamily="34" charset="-128"/>
              </a:rPr>
              <a:t> c </a:t>
            </a:r>
            <a:r>
              <a:rPr lang="en-US" altLang="zh-CN" dirty="0" smtClean="0">
                <a:ea typeface="ＭＳ Ｐゴシック" pitchFamily="34" charset="-128"/>
              </a:rPr>
              <a:t>is assumed to be</a:t>
            </a:r>
            <a:r>
              <a:rPr lang="en-US" altLang="zh-CN" i="1" dirty="0" smtClean="0">
                <a:ea typeface="ＭＳ Ｐゴシック" pitchFamily="34" charset="-128"/>
              </a:rPr>
              <a:t> </a:t>
            </a:r>
            <a:r>
              <a:rPr lang="en-US" altLang="zh-CN" i="1" dirty="0" err="1" smtClean="0">
                <a:ea typeface="ＭＳ Ｐゴシック" pitchFamily="34" charset="-128"/>
                <a:sym typeface="Symbol" pitchFamily="18" charset="2"/>
              </a:rPr>
              <a:t>n</a:t>
            </a:r>
            <a:r>
              <a:rPr lang="en-US" altLang="zh-CN" sz="2000" i="1" baseline="-25000" dirty="0" err="1" smtClean="0">
                <a:ea typeface="ＭＳ Ｐゴシック" pitchFamily="34" charset="-128"/>
                <a:sym typeface="Symbol" pitchFamily="18" charset="2"/>
              </a:rPr>
              <a:t>r</a:t>
            </a:r>
            <a:r>
              <a:rPr lang="en-US" altLang="zh-CN" sz="2000" i="1" baseline="-25000"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2.</a:t>
            </a:r>
          </a:p>
          <a:p>
            <a:pPr lvl="2"/>
            <a:endParaRPr lang="en-US" altLang="zh-CN" sz="1600" dirty="0" smtClean="0">
              <a:ea typeface="ＭＳ Ｐゴシック" pitchFamily="34" charset="-128"/>
              <a:sym typeface="Symbol" pitchFamily="18" charset="2"/>
            </a:endParaRPr>
          </a:p>
        </p:txBody>
      </p:sp>
      <p:graphicFrame>
        <p:nvGraphicFramePr>
          <p:cNvPr id="86019" name="Object 2"/>
          <p:cNvGraphicFramePr>
            <a:graphicFrameLocks noChangeAspect="1"/>
          </p:cNvGraphicFramePr>
          <p:nvPr>
            <p:ph sz="half" idx="2"/>
            <p:extLst>
              <p:ext uri="{D42A27DB-BD31-4B8C-83A1-F6EECF244321}">
                <p14:modId xmlns:p14="http://schemas.microsoft.com/office/powerpoint/2010/main" val="1240494376"/>
              </p:ext>
            </p:extLst>
          </p:nvPr>
        </p:nvGraphicFramePr>
        <p:xfrm>
          <a:off x="2503556" y="4141580"/>
          <a:ext cx="2297044" cy="632897"/>
        </p:xfrm>
        <a:graphic>
          <a:graphicData uri="http://schemas.openxmlformats.org/presentationml/2006/ole">
            <mc:AlternateContent xmlns:mc="http://schemas.openxmlformats.org/markup-compatibility/2006">
              <mc:Choice xmlns:v="urn:schemas-microsoft-com:vml" Requires="v">
                <p:oleObj spid="_x0000_s419864" name="Equation" r:id="rId4" imgW="1612900" imgH="444500" progId="Equation.3">
                  <p:embed/>
                </p:oleObj>
              </mc:Choice>
              <mc:Fallback>
                <p:oleObj name="Equation" r:id="rId4" imgW="16129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3556" y="4141580"/>
                        <a:ext cx="2297044" cy="6328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66620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936625" y="66675"/>
            <a:ext cx="8093075" cy="609600"/>
          </a:xfrm>
        </p:spPr>
        <p:txBody>
          <a:bodyPr/>
          <a:lstStyle/>
          <a:p>
            <a:r>
              <a:rPr lang="en-US" altLang="zh-CN" dirty="0">
                <a:ea typeface="宋体" charset="-122"/>
              </a:rPr>
              <a:t>Size Estimation of Complex Selections</a:t>
            </a:r>
          </a:p>
        </p:txBody>
      </p:sp>
      <p:sp>
        <p:nvSpPr>
          <p:cNvPr id="88066" name="Rectangle 3"/>
          <p:cNvSpPr>
            <a:spLocks noGrp="1" noChangeArrowheads="1"/>
          </p:cNvSpPr>
          <p:nvPr>
            <p:ph type="body" idx="1"/>
          </p:nvPr>
        </p:nvSpPr>
        <p:spPr>
          <a:xfrm>
            <a:off x="914400" y="1120775"/>
            <a:ext cx="7715250" cy="4673600"/>
          </a:xfrm>
        </p:spPr>
        <p:txBody>
          <a:bodyPr/>
          <a:lstStyle/>
          <a:p>
            <a:pPr>
              <a:tabLst>
                <a:tab pos="2338388" algn="l"/>
              </a:tabLst>
            </a:pPr>
            <a:r>
              <a:rPr lang="en-US" altLang="zh-CN" dirty="0" smtClean="0">
                <a:ea typeface="ＭＳ Ｐゴシック" pitchFamily="34" charset="-128"/>
              </a:rPr>
              <a:t>The </a:t>
            </a:r>
            <a:r>
              <a:rPr lang="en-US" altLang="zh-CN" b="1" dirty="0" smtClean="0">
                <a:solidFill>
                  <a:srgbClr val="0000FF"/>
                </a:solidFill>
                <a:ea typeface="ＭＳ Ｐゴシック" pitchFamily="34" charset="-128"/>
              </a:rPr>
              <a:t>selectivity</a:t>
            </a:r>
            <a:r>
              <a:rPr lang="en-US" altLang="zh-CN" b="1" dirty="0" smtClean="0">
                <a:ea typeface="ＭＳ Ｐゴシック" pitchFamily="34" charset="-128"/>
              </a:rPr>
              <a:t> </a:t>
            </a:r>
            <a:r>
              <a:rPr lang="en-US" altLang="zh-CN" dirty="0" smtClean="0">
                <a:ea typeface="ＭＳ Ｐゴシック" pitchFamily="34" charset="-128"/>
              </a:rPr>
              <a:t>of a condition </a:t>
            </a:r>
            <a:r>
              <a:rPr lang="en-US" altLang="zh-CN" sz="2000" dirty="0" smtClean="0">
                <a:ea typeface="ＭＳ Ｐゴシック" pitchFamily="34" charset="-128"/>
                <a:sym typeface="Symbol" pitchFamily="18" charset="2"/>
              </a:rPr>
              <a:t></a:t>
            </a:r>
            <a:r>
              <a:rPr lang="en-US" altLang="zh-CN" i="1" baseline="-25000" dirty="0" err="1" smtClean="0">
                <a:ea typeface="ＭＳ Ｐゴシック" pitchFamily="34" charset="-128"/>
                <a:sym typeface="Greek Symbols" pitchFamily="18" charset="2"/>
              </a:rPr>
              <a:t>i</a:t>
            </a:r>
            <a:r>
              <a:rPr lang="en-US" altLang="zh-CN" dirty="0" smtClean="0">
                <a:ea typeface="ＭＳ Ｐゴシック" pitchFamily="34" charset="-128"/>
                <a:sym typeface="Greek Symbols" pitchFamily="18" charset="2"/>
              </a:rPr>
              <a:t> is the probability that a tuple in the relation </a:t>
            </a:r>
            <a:r>
              <a:rPr lang="en-US" altLang="zh-CN" i="1" dirty="0" smtClean="0">
                <a:ea typeface="ＭＳ Ｐゴシック" pitchFamily="34" charset="-128"/>
                <a:sym typeface="Greek Symbols" pitchFamily="18" charset="2"/>
              </a:rPr>
              <a:t>r</a:t>
            </a:r>
            <a:r>
              <a:rPr lang="en-US" altLang="zh-CN" dirty="0" smtClean="0">
                <a:ea typeface="ＭＳ Ｐゴシック" pitchFamily="34" charset="-128"/>
                <a:sym typeface="Greek Symbols" pitchFamily="18" charset="2"/>
              </a:rPr>
              <a:t> satisfies </a:t>
            </a:r>
            <a:r>
              <a:rPr lang="en-US" altLang="zh-CN" sz="2000" dirty="0" smtClean="0">
                <a:ea typeface="ＭＳ Ｐゴシック" pitchFamily="34" charset="-128"/>
                <a:sym typeface="Symbol" pitchFamily="18" charset="2"/>
              </a:rPr>
              <a:t></a:t>
            </a:r>
            <a:r>
              <a:rPr lang="en-US" altLang="zh-CN" i="1" baseline="-25000" dirty="0" err="1" smtClean="0">
                <a:ea typeface="ＭＳ Ｐゴシック" pitchFamily="34" charset="-128"/>
                <a:sym typeface="Greek Symbols" pitchFamily="18" charset="2"/>
              </a:rPr>
              <a:t>i</a:t>
            </a:r>
            <a:r>
              <a:rPr lang="en-US" altLang="zh-CN" dirty="0" smtClean="0">
                <a:ea typeface="ＭＳ Ｐゴシック" pitchFamily="34" charset="-128"/>
                <a:sym typeface="Greek Symbols" pitchFamily="18" charset="2"/>
              </a:rPr>
              <a:t> . </a:t>
            </a:r>
          </a:p>
          <a:p>
            <a:pPr lvl="1">
              <a:tabLst>
                <a:tab pos="2338388" algn="l"/>
              </a:tabLst>
            </a:pPr>
            <a:r>
              <a:rPr lang="en-US" altLang="zh-CN" dirty="0" smtClean="0">
                <a:ea typeface="ＭＳ Ｐゴシック" pitchFamily="34" charset="-128"/>
                <a:sym typeface="Greek Symbols" pitchFamily="18" charset="2"/>
              </a:rPr>
              <a:t> If </a:t>
            </a:r>
            <a:r>
              <a:rPr lang="en-US" altLang="zh-CN" i="1" dirty="0" err="1" smtClean="0">
                <a:ea typeface="ＭＳ Ｐゴシック" pitchFamily="34" charset="-128"/>
                <a:sym typeface="Greek Symbols" pitchFamily="18" charset="2"/>
              </a:rPr>
              <a:t>s</a:t>
            </a:r>
            <a:r>
              <a:rPr lang="en-US" altLang="zh-CN" i="1" baseline="-25000" dirty="0" err="1" smtClean="0">
                <a:ea typeface="ＭＳ Ｐゴシック" pitchFamily="34" charset="-128"/>
                <a:sym typeface="Greek Symbols" pitchFamily="18" charset="2"/>
              </a:rPr>
              <a:t>i</a:t>
            </a:r>
            <a:r>
              <a:rPr lang="en-US" altLang="zh-CN" i="1" dirty="0" smtClean="0">
                <a:ea typeface="ＭＳ Ｐゴシック" pitchFamily="34" charset="-128"/>
                <a:sym typeface="Greek Symbols" pitchFamily="18" charset="2"/>
              </a:rPr>
              <a:t> </a:t>
            </a:r>
            <a:r>
              <a:rPr lang="en-US" altLang="zh-CN" dirty="0" smtClean="0">
                <a:ea typeface="ＭＳ Ｐゴシック" pitchFamily="34" charset="-128"/>
                <a:sym typeface="Greek Symbols" pitchFamily="18" charset="2"/>
              </a:rPr>
              <a:t> is the number of satisfying tuples in </a:t>
            </a:r>
            <a:r>
              <a:rPr lang="en-US" altLang="zh-CN" i="1" dirty="0" smtClean="0">
                <a:ea typeface="ＭＳ Ｐゴシック" pitchFamily="34" charset="-128"/>
                <a:sym typeface="Greek Symbols" pitchFamily="18" charset="2"/>
              </a:rPr>
              <a:t>r, </a:t>
            </a:r>
            <a:r>
              <a:rPr lang="en-US" altLang="zh-CN" dirty="0" smtClean="0">
                <a:ea typeface="ＭＳ Ｐゴシック" pitchFamily="34" charset="-128"/>
                <a:sym typeface="Greek Symbols" pitchFamily="18" charset="2"/>
              </a:rPr>
              <a:t>the selectivity of </a:t>
            </a:r>
            <a:r>
              <a:rPr lang="en-US" altLang="zh-CN" i="1" dirty="0" smtClean="0">
                <a:ea typeface="ＭＳ Ｐゴシック" pitchFamily="34" charset="-128"/>
                <a:sym typeface="Greek Symbols" pitchFamily="18" charset="2"/>
              </a:rPr>
              <a:t> </a:t>
            </a:r>
            <a:r>
              <a:rPr lang="en-US" altLang="zh-CN" sz="2000" dirty="0" smtClean="0">
                <a:ea typeface="ＭＳ Ｐゴシック" pitchFamily="34" charset="-128"/>
                <a:sym typeface="Symbol" pitchFamily="18" charset="2"/>
              </a:rPr>
              <a:t></a:t>
            </a:r>
            <a:r>
              <a:rPr lang="en-US" altLang="zh-CN" i="1" baseline="-25000" dirty="0" err="1" smtClean="0">
                <a:ea typeface="ＭＳ Ｐゴシック" pitchFamily="34" charset="-128"/>
                <a:sym typeface="Greek Symbols" pitchFamily="18" charset="2"/>
              </a:rPr>
              <a:t>i</a:t>
            </a:r>
            <a:r>
              <a:rPr lang="en-US" altLang="zh-CN" dirty="0" smtClean="0">
                <a:ea typeface="ＭＳ Ｐゴシック" pitchFamily="34" charset="-128"/>
                <a:sym typeface="Greek Symbols" pitchFamily="18" charset="2"/>
              </a:rPr>
              <a:t> is given by </a:t>
            </a:r>
            <a:r>
              <a:rPr lang="en-US" altLang="zh-CN" i="1" dirty="0" err="1" smtClean="0">
                <a:ea typeface="ＭＳ Ｐゴシック" pitchFamily="34" charset="-128"/>
                <a:sym typeface="Greek Symbols" pitchFamily="18" charset="2"/>
              </a:rPr>
              <a:t>s</a:t>
            </a:r>
            <a:r>
              <a:rPr lang="en-US" altLang="zh-CN" i="1" baseline="-25000" dirty="0" err="1" smtClean="0">
                <a:ea typeface="ＭＳ Ｐゴシック" pitchFamily="34" charset="-128"/>
                <a:sym typeface="Greek Symbols" pitchFamily="18" charset="2"/>
              </a:rPr>
              <a:t>i</a:t>
            </a:r>
            <a:r>
              <a:rPr lang="en-US" altLang="zh-CN" i="1" dirty="0" smtClean="0">
                <a:ea typeface="ＭＳ Ｐゴシック" pitchFamily="34" charset="-128"/>
                <a:sym typeface="Greek Symbols" pitchFamily="18" charset="2"/>
              </a:rPr>
              <a:t> /</a:t>
            </a:r>
            <a:r>
              <a:rPr lang="en-US" altLang="zh-CN" i="1" dirty="0" err="1" smtClean="0">
                <a:ea typeface="ＭＳ Ｐゴシック" pitchFamily="34" charset="-128"/>
                <a:sym typeface="Greek Symbols" pitchFamily="18" charset="2"/>
              </a:rPr>
              <a:t>n</a:t>
            </a:r>
            <a:r>
              <a:rPr lang="en-US" altLang="zh-CN" i="1" baseline="-25000" dirty="0" err="1" smtClean="0">
                <a:ea typeface="ＭＳ Ｐゴシック" pitchFamily="34" charset="-128"/>
                <a:sym typeface="Greek Symbols" pitchFamily="18" charset="2"/>
              </a:rPr>
              <a:t>r</a:t>
            </a:r>
            <a:r>
              <a:rPr lang="en-US" altLang="zh-CN" i="1" dirty="0" smtClean="0">
                <a:ea typeface="ＭＳ Ｐゴシック" pitchFamily="34" charset="-128"/>
                <a:sym typeface="Greek Symbols" pitchFamily="18" charset="2"/>
              </a:rPr>
              <a:t>.</a:t>
            </a:r>
            <a:endParaRPr lang="en-US" altLang="zh-CN" dirty="0" smtClean="0">
              <a:ea typeface="ＭＳ Ｐゴシック" pitchFamily="34" charset="-128"/>
              <a:sym typeface="Greek Symbols" pitchFamily="18" charset="2"/>
            </a:endParaRPr>
          </a:p>
          <a:p>
            <a:pPr>
              <a:spcBef>
                <a:spcPts val="1800"/>
              </a:spcBef>
              <a:tabLst>
                <a:tab pos="2338388" algn="l"/>
              </a:tabLst>
            </a:pPr>
            <a:r>
              <a:rPr lang="en-US" altLang="zh-CN" b="1" dirty="0" smtClean="0">
                <a:ea typeface="ＭＳ Ｐゴシック" pitchFamily="34" charset="-128"/>
                <a:sym typeface="Greek Symbols" pitchFamily="18" charset="2"/>
              </a:rPr>
              <a:t>Conjunction:  </a:t>
            </a:r>
            <a:r>
              <a:rPr lang="en-US" altLang="zh-CN" sz="20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000" baseline="-25000" dirty="0" smtClean="0">
                <a:ea typeface="ＭＳ Ｐゴシック" pitchFamily="34" charset="-128"/>
                <a:sym typeface="Greek Symbols" pitchFamily="18" charset="2"/>
              </a:rPr>
              <a:t>1</a:t>
            </a:r>
            <a:r>
              <a:rPr lang="en-US" altLang="zh-CN" sz="2000" baseline="-25000"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a:t>
            </a:r>
            <a:r>
              <a:rPr lang="en-US" altLang="zh-CN" sz="2000" baseline="-25000" dirty="0" smtClean="0">
                <a:ea typeface="ＭＳ Ｐゴシック" pitchFamily="34" charset="-128"/>
                <a:sym typeface="Greek Symbols" pitchFamily="18" charset="2"/>
              </a:rPr>
              <a:t>2</a:t>
            </a:r>
            <a:r>
              <a:rPr lang="en-US" altLang="zh-CN" sz="2000" baseline="-25000" dirty="0" smtClean="0">
                <a:ea typeface="ＭＳ Ｐゴシック" pitchFamily="34" charset="-128"/>
                <a:sym typeface="Symbol" pitchFamily="18" charset="2"/>
              </a:rPr>
              <a:t>. . .  </a:t>
            </a:r>
            <a:r>
              <a:rPr lang="en-US" altLang="zh-CN" sz="2400" baseline="-25000" dirty="0" smtClean="0">
                <a:ea typeface="ＭＳ Ｐゴシック" pitchFamily="34" charset="-128"/>
                <a:sym typeface="Symbol" pitchFamily="18" charset="2"/>
              </a:rPr>
              <a:t></a:t>
            </a:r>
            <a:r>
              <a:rPr lang="en-US" altLang="zh-CN" sz="2000" i="1" baseline="-25000" dirty="0" smtClean="0">
                <a:ea typeface="ＭＳ Ｐゴシック" pitchFamily="34" charset="-128"/>
                <a:sym typeface="Greek Symbols" pitchFamily="18" charset="2"/>
              </a:rPr>
              <a:t>n</a:t>
            </a:r>
            <a:r>
              <a:rPr lang="en-US" altLang="zh-CN" sz="2000"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r).  Assuming </a:t>
            </a:r>
            <a:r>
              <a:rPr lang="en-US" altLang="zh-CN" i="1" dirty="0" err="1" smtClean="0">
                <a:ea typeface="ＭＳ Ｐゴシック" pitchFamily="34" charset="-128"/>
                <a:sym typeface="Symbol" pitchFamily="18" charset="2"/>
              </a:rPr>
              <a:t>indepandence</a:t>
            </a:r>
            <a:r>
              <a:rPr lang="en-US" altLang="zh-CN" i="1"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estimate of</a:t>
            </a:r>
            <a:r>
              <a:rPr lang="en-US" altLang="zh-CN" sz="2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tuples </a:t>
            </a:r>
            <a:r>
              <a:rPr lang="en-US" altLang="zh-CN" dirty="0" smtClean="0">
                <a:ea typeface="ＭＳ Ｐゴシック" pitchFamily="34" charset="-128"/>
                <a:sym typeface="Symbol" pitchFamily="18" charset="2"/>
              </a:rPr>
              <a:t>in the</a:t>
            </a:r>
            <a:r>
              <a:rPr lang="en-US" altLang="zh-CN" sz="24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result is:</a:t>
            </a:r>
            <a:r>
              <a:rPr lang="en-US" altLang="zh-CN" sz="2800" dirty="0" smtClean="0">
                <a:ea typeface="ＭＳ Ｐゴシック" pitchFamily="34" charset="-128"/>
                <a:sym typeface="Symbol" pitchFamily="18" charset="2"/>
              </a:rPr>
              <a:t/>
            </a:r>
            <a:br>
              <a:rPr lang="en-US" altLang="zh-CN" sz="2800" dirty="0" smtClean="0">
                <a:ea typeface="ＭＳ Ｐゴシック" pitchFamily="34" charset="-128"/>
                <a:sym typeface="Symbol" pitchFamily="18" charset="2"/>
              </a:rPr>
            </a:br>
            <a:endParaRPr lang="en-US" altLang="zh-CN" dirty="0" smtClean="0">
              <a:ea typeface="ＭＳ Ｐゴシック" pitchFamily="34" charset="-128"/>
              <a:sym typeface="Symbol" pitchFamily="18" charset="2"/>
            </a:endParaRPr>
          </a:p>
          <a:p>
            <a:pPr>
              <a:spcBef>
                <a:spcPts val="1800"/>
              </a:spcBef>
              <a:tabLst>
                <a:tab pos="2338388" algn="l"/>
              </a:tabLst>
            </a:pPr>
            <a:r>
              <a:rPr lang="en-US" altLang="zh-CN" b="1" dirty="0" smtClean="0">
                <a:ea typeface="ＭＳ Ｐゴシック" pitchFamily="34" charset="-128"/>
                <a:sym typeface="Symbol" pitchFamily="18" charset="2"/>
              </a:rPr>
              <a:t>Disjunction:</a:t>
            </a:r>
            <a:r>
              <a:rPr lang="en-US" altLang="zh-CN"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baseline="-25000" dirty="0" smtClean="0">
                <a:ea typeface="ＭＳ Ｐゴシック" pitchFamily="34" charset="-128"/>
                <a:sym typeface="Greek Symbols" pitchFamily="18" charset="2"/>
              </a:rPr>
              <a:t>1</a:t>
            </a:r>
            <a:r>
              <a:rPr lang="en-US" altLang="zh-CN" baseline="-25000" dirty="0" smtClean="0">
                <a:ea typeface="ＭＳ Ｐゴシック" pitchFamily="34" charset="-128"/>
                <a:sym typeface="Symbol" pitchFamily="18" charset="2"/>
              </a:rPr>
              <a:t></a:t>
            </a:r>
            <a:r>
              <a:rPr lang="en-US" altLang="zh-CN"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a:t>
            </a:r>
            <a:r>
              <a:rPr lang="en-US" altLang="zh-CN" baseline="-25000" dirty="0" smtClean="0">
                <a:ea typeface="ＭＳ Ｐゴシック" pitchFamily="34" charset="-128"/>
                <a:sym typeface="Greek Symbols" pitchFamily="18" charset="2"/>
              </a:rPr>
              <a:t>2</a:t>
            </a:r>
            <a:r>
              <a:rPr lang="en-US" altLang="zh-CN" sz="1400" baseline="-25000" dirty="0" smtClean="0">
                <a:ea typeface="ＭＳ Ｐゴシック" pitchFamily="34" charset="-128"/>
                <a:sym typeface="Greek Symbols" pitchFamily="18" charset="2"/>
              </a:rPr>
              <a:t> </a:t>
            </a:r>
            <a:r>
              <a:rPr lang="en-US" altLang="zh-CN" baseline="-25000" dirty="0" smtClean="0">
                <a:ea typeface="ＭＳ Ｐゴシック" pitchFamily="34" charset="-128"/>
                <a:sym typeface="Symbol" pitchFamily="18" charset="2"/>
              </a:rPr>
              <a:t>. . . </a:t>
            </a:r>
            <a:r>
              <a:rPr lang="en-US" altLang="zh-CN"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a:t>
            </a:r>
            <a:r>
              <a:rPr lang="en-US" altLang="zh-CN" i="1" baseline="-25000" dirty="0" smtClean="0">
                <a:ea typeface="ＭＳ Ｐゴシック" pitchFamily="34" charset="-128"/>
                <a:sym typeface="Greek Symbols" pitchFamily="18" charset="2"/>
              </a:rPr>
              <a:t>n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 </a:t>
            </a:r>
            <a:r>
              <a:rPr lang="en-US" altLang="zh-CN" dirty="0" smtClean="0">
                <a:ea typeface="ＭＳ Ｐゴシック" pitchFamily="34" charset="-128"/>
                <a:sym typeface="Symbol" pitchFamily="18" charset="2"/>
              </a:rPr>
              <a:t>  Estimated number of tuples:</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endParaRPr lang="en-US" altLang="zh-CN" dirty="0" smtClean="0">
              <a:ea typeface="ＭＳ Ｐゴシック" pitchFamily="34" charset="-128"/>
              <a:sym typeface="Symbol" pitchFamily="18" charset="2"/>
            </a:endParaRPr>
          </a:p>
          <a:p>
            <a:pPr>
              <a:tabLst>
                <a:tab pos="2338388" algn="l"/>
              </a:tabLst>
            </a:pPr>
            <a:r>
              <a:rPr lang="en-US" altLang="zh-CN" b="1" dirty="0" smtClean="0">
                <a:ea typeface="ＭＳ Ｐゴシック" pitchFamily="34" charset="-128"/>
                <a:sym typeface="Symbol" pitchFamily="18" charset="2"/>
              </a:rPr>
              <a:t>Negation:  </a:t>
            </a:r>
            <a:r>
              <a:rPr lang="en-US" altLang="zh-CN" i="1"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 </a:t>
            </a:r>
            <a:r>
              <a:rPr lang="en-US" altLang="zh-CN" dirty="0" smtClean="0">
                <a:ea typeface="ＭＳ Ｐゴシック" pitchFamily="34" charset="-128"/>
                <a:sym typeface="Symbol" pitchFamily="18" charset="2"/>
              </a:rPr>
              <a:t> Estimated number of tuples:</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t>
            </a:r>
            <a:r>
              <a:rPr lang="en-US" altLang="zh-CN" i="1" dirty="0" err="1" smtClean="0">
                <a:ea typeface="ＭＳ Ｐゴシック" pitchFamily="34" charset="-128"/>
                <a:sym typeface="Symbol" pitchFamily="18" charset="2"/>
              </a:rPr>
              <a:t>n</a:t>
            </a:r>
            <a:r>
              <a:rPr lang="en-US" altLang="zh-CN" baseline="-25000" dirty="0" err="1" smtClean="0">
                <a:ea typeface="ＭＳ Ｐゴシック" pitchFamily="34" charset="-128"/>
                <a:sym typeface="Symbol" pitchFamily="18" charset="2"/>
              </a:rPr>
              <a:t>r</a:t>
            </a:r>
            <a:r>
              <a:rPr lang="en-US" altLang="zh-CN" i="1" baseline="-25000"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a:t>
            </a:r>
            <a:r>
              <a:rPr lang="en-US" altLang="zh-CN" sz="2000" i="1"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size(</a:t>
            </a:r>
            <a:r>
              <a:rPr lang="en-US" altLang="zh-CN" i="1" baseline="-25000" dirty="0" smtClean="0">
                <a:ea typeface="ＭＳ Ｐゴシック" pitchFamily="34" charset="-128"/>
                <a:sym typeface="Symbol" pitchFamily="18" charset="2"/>
              </a:rPr>
              <a:t></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p>
        </p:txBody>
      </p:sp>
      <p:graphicFrame>
        <p:nvGraphicFramePr>
          <p:cNvPr id="88067" name="Object 2"/>
          <p:cNvGraphicFramePr>
            <a:graphicFrameLocks noChangeAspect="1"/>
          </p:cNvGraphicFramePr>
          <p:nvPr>
            <p:extLst>
              <p:ext uri="{D42A27DB-BD31-4B8C-83A1-F6EECF244321}">
                <p14:modId xmlns:p14="http://schemas.microsoft.com/office/powerpoint/2010/main" val="3884649855"/>
              </p:ext>
            </p:extLst>
          </p:nvPr>
        </p:nvGraphicFramePr>
        <p:xfrm>
          <a:off x="5496409" y="2970005"/>
          <a:ext cx="2057331" cy="768642"/>
        </p:xfrm>
        <a:graphic>
          <a:graphicData uri="http://schemas.openxmlformats.org/presentationml/2006/ole">
            <mc:AlternateContent xmlns:mc="http://schemas.openxmlformats.org/markup-compatibility/2006">
              <mc:Choice xmlns:v="urn:schemas-microsoft-com:vml" Requires="v">
                <p:oleObj spid="_x0000_s420910" name="Equation" r:id="rId4" imgW="1155700" imgH="431800" progId="Equation.3">
                  <p:embed/>
                </p:oleObj>
              </mc:Choice>
              <mc:Fallback>
                <p:oleObj name="Equation" r:id="rId4" imgW="1155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6409" y="2970005"/>
                        <a:ext cx="2057331" cy="768642"/>
                      </a:xfrm>
                      <a:prstGeom prst="rect">
                        <a:avLst/>
                      </a:prstGeom>
                      <a:noFill/>
                      <a:ln>
                        <a:noFill/>
                      </a:ln>
                      <a:effectLst/>
                    </p:spPr>
                  </p:pic>
                </p:oleObj>
              </mc:Fallback>
            </mc:AlternateContent>
          </a:graphicData>
        </a:graphic>
      </p:graphicFrame>
      <p:graphicFrame>
        <p:nvGraphicFramePr>
          <p:cNvPr id="88068" name="Object 3"/>
          <p:cNvGraphicFramePr>
            <a:graphicFrameLocks noChangeAspect="1"/>
          </p:cNvGraphicFramePr>
          <p:nvPr>
            <p:extLst>
              <p:ext uri="{D42A27DB-BD31-4B8C-83A1-F6EECF244321}">
                <p14:modId xmlns:p14="http://schemas.microsoft.com/office/powerpoint/2010/main" val="3420491279"/>
              </p:ext>
            </p:extLst>
          </p:nvPr>
        </p:nvGraphicFramePr>
        <p:xfrm>
          <a:off x="2859088" y="4202456"/>
          <a:ext cx="4130675" cy="836613"/>
        </p:xfrm>
        <a:graphic>
          <a:graphicData uri="http://schemas.openxmlformats.org/presentationml/2006/ole">
            <mc:AlternateContent xmlns:mc="http://schemas.openxmlformats.org/markup-compatibility/2006">
              <mc:Choice xmlns:v="urn:schemas-microsoft-com:vml" Requires="v">
                <p:oleObj spid="_x0000_s420911" name="Equation" r:id="rId6" imgW="2374900" imgH="482600" progId="Equation.3">
                  <p:embed/>
                </p:oleObj>
              </mc:Choice>
              <mc:Fallback>
                <p:oleObj name="Equation" r:id="rId6" imgW="2374900" imgH="482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202456"/>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549351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ltLang="zh-CN" dirty="0">
                <a:ea typeface="宋体" charset="-122"/>
              </a:rPr>
              <a:t>Estimation</a:t>
            </a:r>
            <a:r>
              <a:rPr lang="en-US" altLang="zh-CN" dirty="0" smtClean="0">
                <a:effectLst>
                  <a:outerShdw blurRad="38100" dist="38100" dir="2700000" algn="tl">
                    <a:srgbClr val="C0C0C0"/>
                  </a:outerShdw>
                </a:effectLst>
                <a:ea typeface="ＭＳ Ｐゴシック" pitchFamily="34" charset="-128"/>
              </a:rPr>
              <a:t> </a:t>
            </a:r>
            <a:r>
              <a:rPr lang="en-US" altLang="zh-CN" dirty="0">
                <a:ea typeface="宋体" charset="-122"/>
              </a:rPr>
              <a:t>of the Size of Joins</a:t>
            </a:r>
          </a:p>
        </p:txBody>
      </p:sp>
      <p:sp>
        <p:nvSpPr>
          <p:cNvPr id="92162" name="Rectangle 3"/>
          <p:cNvSpPr>
            <a:spLocks noGrp="1" noChangeArrowheads="1"/>
          </p:cNvSpPr>
          <p:nvPr>
            <p:ph type="body" idx="1"/>
          </p:nvPr>
        </p:nvSpPr>
        <p:spPr>
          <a:xfrm>
            <a:off x="914400" y="1120775"/>
            <a:ext cx="7654925" cy="5014913"/>
          </a:xfrm>
        </p:spPr>
        <p:txBody>
          <a:bodyPr/>
          <a:lstStyle/>
          <a:p>
            <a:r>
              <a:rPr lang="en-US" altLang="zh-CN" dirty="0" smtClean="0">
                <a:ea typeface="ＭＳ Ｐゴシック" pitchFamily="34" charset="-128"/>
              </a:rPr>
              <a:t>The Cartesian product </a:t>
            </a:r>
            <a:r>
              <a:rPr lang="en-US" altLang="zh-CN" i="1" dirty="0" smtClean="0">
                <a:ea typeface="ＭＳ Ｐゴシック" pitchFamily="34" charset="-128"/>
              </a:rPr>
              <a:t>r</a:t>
            </a:r>
            <a:r>
              <a:rPr lang="en-US" altLang="zh-CN" dirty="0" smtClean="0">
                <a:ea typeface="ＭＳ Ｐゴシック" pitchFamily="34" charset="-128"/>
              </a:rPr>
              <a:t>  x </a:t>
            </a:r>
            <a:r>
              <a:rPr lang="en-US" altLang="zh-CN" i="1" dirty="0" smtClean="0">
                <a:ea typeface="ＭＳ Ｐゴシック" pitchFamily="34" charset="-128"/>
              </a:rPr>
              <a:t>s </a:t>
            </a:r>
            <a:r>
              <a:rPr lang="en-US" altLang="zh-CN" dirty="0" smtClean="0">
                <a:ea typeface="ＭＳ Ｐゴシック" pitchFamily="34" charset="-128"/>
              </a:rPr>
              <a:t>contains </a:t>
            </a:r>
            <a:r>
              <a:rPr lang="en-US" altLang="zh-CN" i="1" dirty="0" err="1" smtClean="0">
                <a:ea typeface="ＭＳ Ｐゴシック" pitchFamily="34" charset="-128"/>
              </a:rPr>
              <a:t>n</a:t>
            </a:r>
            <a:r>
              <a:rPr lang="en-US" altLang="zh-CN" i="1" baseline="-25000" dirty="0" err="1" smtClean="0">
                <a:ea typeface="ＭＳ Ｐゴシック" pitchFamily="34" charset="-128"/>
              </a:rPr>
              <a:t>r</a:t>
            </a:r>
            <a:r>
              <a:rPr lang="en-US" altLang="zh-CN" i="1" baseline="-25000" dirty="0" smtClean="0">
                <a:ea typeface="ＭＳ Ｐゴシック" pitchFamily="34" charset="-128"/>
              </a:rPr>
              <a:t> </a:t>
            </a:r>
            <a:r>
              <a:rPr lang="en-US" altLang="zh-CN" i="1" dirty="0" smtClean="0">
                <a:ea typeface="ＭＳ Ｐゴシック" pitchFamily="34" charset="-128"/>
              </a:rPr>
              <a:t>.n</a:t>
            </a:r>
            <a:r>
              <a:rPr lang="en-US" altLang="zh-CN" i="1" baseline="-25000" dirty="0" smtClean="0">
                <a:ea typeface="ＭＳ Ｐゴシック" pitchFamily="34" charset="-128"/>
              </a:rPr>
              <a:t>s</a:t>
            </a:r>
            <a:r>
              <a:rPr lang="en-US" altLang="zh-CN" i="1" dirty="0" smtClean="0">
                <a:ea typeface="ＭＳ Ｐゴシック" pitchFamily="34" charset="-128"/>
              </a:rPr>
              <a:t> </a:t>
            </a:r>
            <a:r>
              <a:rPr lang="en-US" altLang="zh-CN" dirty="0" smtClean="0">
                <a:ea typeface="ＭＳ Ｐゴシック" pitchFamily="34" charset="-128"/>
              </a:rPr>
              <a:t>tuples; each tuple occupies </a:t>
            </a:r>
            <a:r>
              <a:rPr lang="en-US" altLang="zh-CN" i="1" dirty="0" err="1" smtClean="0">
                <a:ea typeface="ＭＳ Ｐゴシック" pitchFamily="34" charset="-128"/>
              </a:rPr>
              <a:t>s</a:t>
            </a:r>
            <a:r>
              <a:rPr lang="en-US" altLang="zh-CN" i="1" baseline="-25000" dirty="0" err="1" smtClean="0">
                <a:ea typeface="ＭＳ Ｐゴシック" pitchFamily="34" charset="-128"/>
              </a:rPr>
              <a:t>r</a:t>
            </a:r>
            <a:r>
              <a:rPr lang="en-US" altLang="zh-CN" i="1" dirty="0" smtClean="0">
                <a:ea typeface="ＭＳ Ｐゴシック" pitchFamily="34" charset="-128"/>
              </a:rPr>
              <a:t> + </a:t>
            </a:r>
            <a:r>
              <a:rPr lang="en-US" altLang="zh-CN" i="1" dirty="0" err="1" smtClean="0">
                <a:ea typeface="ＭＳ Ｐゴシック" pitchFamily="34" charset="-128"/>
              </a:rPr>
              <a:t>s</a:t>
            </a:r>
            <a:r>
              <a:rPr lang="en-US" altLang="zh-CN" i="1" baseline="-25000" dirty="0" err="1" smtClean="0">
                <a:ea typeface="ＭＳ Ｐゴシック" pitchFamily="34" charset="-128"/>
              </a:rPr>
              <a:t>s</a:t>
            </a:r>
            <a:r>
              <a:rPr lang="en-US" altLang="zh-CN" i="1" dirty="0" smtClean="0">
                <a:ea typeface="ＭＳ Ｐゴシック" pitchFamily="34" charset="-128"/>
              </a:rPr>
              <a:t> </a:t>
            </a:r>
            <a:r>
              <a:rPr lang="en-US" altLang="zh-CN" dirty="0" smtClean="0">
                <a:ea typeface="ＭＳ Ｐゴシック" pitchFamily="34" charset="-128"/>
              </a:rPr>
              <a:t>bytes.</a:t>
            </a:r>
          </a:p>
          <a:p>
            <a:pPr>
              <a:spcBef>
                <a:spcPts val="1800"/>
              </a:spcBef>
            </a:pPr>
            <a:r>
              <a:rPr lang="en-US" altLang="zh-CN" dirty="0" smtClean="0">
                <a:ea typeface="ＭＳ Ｐゴシック" pitchFamily="34" charset="-128"/>
              </a:rPr>
              <a:t>If </a:t>
            </a:r>
            <a:r>
              <a:rPr lang="en-US" altLang="zh-CN" i="1" dirty="0" smtClean="0">
                <a:ea typeface="ＭＳ Ｐゴシック" pitchFamily="34" charset="-128"/>
              </a:rPr>
              <a:t>R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a:t>
            </a:r>
            <a:r>
              <a:rPr lang="en-US" altLang="zh-CN" dirty="0" smtClean="0">
                <a:solidFill>
                  <a:srgbClr val="C00000"/>
                </a:solidFill>
                <a:ea typeface="ＭＳ Ｐゴシック" pitchFamily="34" charset="-128"/>
                <a:sym typeface="Symbol" pitchFamily="18" charset="2"/>
              </a:rPr>
              <a:t>= </a:t>
            </a:r>
            <a:r>
              <a:rPr lang="en-US" altLang="zh-CN" dirty="0" smtClean="0">
                <a:ea typeface="ＭＳ Ｐゴシック" pitchFamily="34" charset="-128"/>
                <a:sym typeface="Symbol" pitchFamily="18" charset="2"/>
              </a:rPr>
              <a:t>, then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is the same as </a:t>
            </a:r>
            <a:r>
              <a:rPr lang="en-US" altLang="zh-CN" i="1" dirty="0" smtClean="0">
                <a:ea typeface="ＭＳ Ｐゴシック" pitchFamily="34" charset="-128"/>
                <a:sym typeface="Symbol" pitchFamily="18" charset="2"/>
              </a:rPr>
              <a:t>r  </a:t>
            </a:r>
            <a:r>
              <a:rPr lang="en-US" altLang="zh-CN" dirty="0" smtClean="0">
                <a:ea typeface="ＭＳ Ｐゴシック" pitchFamily="34" charset="-128"/>
                <a:sym typeface="Symbol" pitchFamily="18" charset="2"/>
              </a:rPr>
              <a:t>x </a:t>
            </a:r>
            <a:r>
              <a:rPr lang="en-US" altLang="zh-CN" i="1" dirty="0" smtClean="0">
                <a:ea typeface="ＭＳ Ｐゴシック" pitchFamily="34" charset="-128"/>
                <a:sym typeface="Symbol" pitchFamily="18" charset="2"/>
              </a:rPr>
              <a:t>s. </a:t>
            </a:r>
          </a:p>
          <a:p>
            <a:pPr>
              <a:spcBef>
                <a:spcPts val="1800"/>
              </a:spcBef>
            </a:pPr>
            <a:r>
              <a:rPr lang="en-US" altLang="zh-CN" dirty="0" smtClean="0">
                <a:ea typeface="ＭＳ Ｐゴシック" pitchFamily="34" charset="-128"/>
                <a:sym typeface="Symbol" pitchFamily="18" charset="2"/>
              </a:rPr>
              <a:t>If </a:t>
            </a:r>
            <a:r>
              <a:rPr lang="en-US" altLang="zh-CN" i="1" dirty="0" smtClean="0">
                <a:ea typeface="ＭＳ Ｐゴシック" pitchFamily="34" charset="-128"/>
              </a:rPr>
              <a:t>R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is </a:t>
            </a:r>
            <a:r>
              <a:rPr lang="en-US" altLang="zh-CN" dirty="0" smtClean="0">
                <a:solidFill>
                  <a:srgbClr val="C00000"/>
                </a:solidFill>
                <a:ea typeface="ＭＳ Ｐゴシック" pitchFamily="34" charset="-128"/>
                <a:sym typeface="Symbol" pitchFamily="18" charset="2"/>
              </a:rPr>
              <a:t>a key for </a:t>
            </a:r>
            <a:r>
              <a:rPr lang="en-US" altLang="zh-CN" i="1" dirty="0" smtClean="0">
                <a:solidFill>
                  <a:srgbClr val="C00000"/>
                </a:solidFill>
                <a:ea typeface="ＭＳ Ｐゴシック" pitchFamily="34" charset="-128"/>
                <a:sym typeface="Symbol" pitchFamily="18" charset="2"/>
              </a:rPr>
              <a:t>R</a:t>
            </a:r>
            <a:r>
              <a:rPr lang="en-US" altLang="zh-CN" dirty="0" smtClean="0">
                <a:ea typeface="ＭＳ Ｐゴシック" pitchFamily="34" charset="-128"/>
                <a:sym typeface="Symbol" pitchFamily="18" charset="2"/>
              </a:rPr>
              <a:t>, then a tuple of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will join with at most one tuple from </a:t>
            </a:r>
            <a:r>
              <a:rPr lang="en-US" altLang="zh-CN" i="1" dirty="0" smtClean="0">
                <a:ea typeface="ＭＳ Ｐゴシック" pitchFamily="34" charset="-128"/>
                <a:sym typeface="Symbol" pitchFamily="18" charset="2"/>
              </a:rPr>
              <a:t>r</a:t>
            </a:r>
            <a:endParaRPr lang="en-US" altLang="zh-CN" dirty="0" smtClean="0">
              <a:ea typeface="ＭＳ Ｐゴシック" pitchFamily="34" charset="-128"/>
              <a:sym typeface="Symbol" pitchFamily="18" charset="2"/>
            </a:endParaRPr>
          </a:p>
          <a:p>
            <a:pPr lvl="1"/>
            <a:r>
              <a:rPr lang="en-US" altLang="zh-CN" dirty="0" smtClean="0">
                <a:ea typeface="ＭＳ Ｐゴシック" pitchFamily="34" charset="-128"/>
                <a:sym typeface="Symbol" pitchFamily="18" charset="2"/>
              </a:rPr>
              <a:t>therefore, the number of tuples in </a:t>
            </a:r>
            <a:r>
              <a:rPr lang="en-US" altLang="zh-CN" i="1" dirty="0" smtClean="0">
                <a:ea typeface="ＭＳ Ｐゴシック" pitchFamily="34" charset="-128"/>
                <a:sym typeface="Symbol" pitchFamily="18" charset="2"/>
              </a:rPr>
              <a:t>r     s</a:t>
            </a:r>
            <a:r>
              <a:rPr lang="en-US" altLang="zh-CN" dirty="0" smtClean="0">
                <a:ea typeface="ＭＳ Ｐゴシック" pitchFamily="34" charset="-128"/>
                <a:sym typeface="Symbol" pitchFamily="18" charset="2"/>
              </a:rPr>
              <a:t> is no greater than the number of tuples in </a:t>
            </a:r>
            <a:r>
              <a:rPr lang="en-US" altLang="zh-CN" i="1" dirty="0" smtClean="0">
                <a:ea typeface="ＭＳ Ｐゴシック" pitchFamily="34" charset="-128"/>
                <a:sym typeface="Symbol" pitchFamily="18" charset="2"/>
              </a:rPr>
              <a:t>s.</a:t>
            </a:r>
          </a:p>
          <a:p>
            <a:pPr>
              <a:spcBef>
                <a:spcPts val="1800"/>
              </a:spcBef>
            </a:pPr>
            <a:r>
              <a:rPr lang="en-US" altLang="zh-CN" dirty="0" smtClean="0">
                <a:ea typeface="ＭＳ Ｐゴシック" pitchFamily="34" charset="-128"/>
                <a:sym typeface="Symbol" pitchFamily="18" charset="2"/>
              </a:rPr>
              <a:t>If </a:t>
            </a:r>
            <a:r>
              <a:rPr lang="en-US" altLang="zh-CN" i="1" dirty="0" smtClean="0">
                <a:ea typeface="ＭＳ Ｐゴシック" pitchFamily="34" charset="-128"/>
              </a:rPr>
              <a:t>R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in </a:t>
            </a:r>
            <a:r>
              <a:rPr lang="en-US" altLang="zh-CN" dirty="0" smtClean="0">
                <a:ea typeface="ＭＳ Ｐゴシック" pitchFamily="34" charset="-128"/>
                <a:sym typeface="Symbol" pitchFamily="18" charset="2"/>
              </a:rPr>
              <a:t>S </a:t>
            </a:r>
            <a:r>
              <a:rPr lang="en-US" altLang="zh-CN" dirty="0" smtClean="0">
                <a:solidFill>
                  <a:srgbClr val="C00000"/>
                </a:solidFill>
                <a:ea typeface="ＭＳ Ｐゴシック" pitchFamily="34" charset="-128"/>
                <a:sym typeface="Symbol" pitchFamily="18" charset="2"/>
              </a:rPr>
              <a:t>is a foreign key in </a:t>
            </a:r>
            <a:r>
              <a:rPr lang="en-US" altLang="zh-CN" i="1" dirty="0" smtClean="0">
                <a:solidFill>
                  <a:srgbClr val="C00000"/>
                </a:solidFill>
                <a:ea typeface="ＭＳ Ｐゴシック" pitchFamily="34" charset="-128"/>
                <a:sym typeface="Symbol" pitchFamily="18" charset="2"/>
              </a:rPr>
              <a:t>S</a:t>
            </a:r>
            <a:r>
              <a:rPr lang="en-US" altLang="zh-CN" dirty="0" smtClean="0">
                <a:ea typeface="ＭＳ Ｐゴシック" pitchFamily="34" charset="-128"/>
                <a:sym typeface="Symbol" pitchFamily="18" charset="2"/>
              </a:rPr>
              <a:t> referencing </a:t>
            </a:r>
            <a:r>
              <a:rPr lang="en-US" altLang="zh-CN" i="1" dirty="0" smtClean="0">
                <a:ea typeface="ＭＳ Ｐゴシック" pitchFamily="34" charset="-128"/>
                <a:sym typeface="Symbol" pitchFamily="18" charset="2"/>
              </a:rPr>
              <a:t>R, </a:t>
            </a:r>
            <a:r>
              <a:rPr lang="en-US" altLang="zh-CN" dirty="0" smtClean="0">
                <a:ea typeface="ＭＳ Ｐゴシック" pitchFamily="34" charset="-128"/>
                <a:sym typeface="Symbol" pitchFamily="18" charset="2"/>
              </a:rPr>
              <a:t>then the number of tuples in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is exactly the same as the number of tuples in </a:t>
            </a:r>
            <a:r>
              <a:rPr lang="en-US" altLang="zh-CN" i="1" dirty="0" smtClean="0">
                <a:ea typeface="ＭＳ Ｐゴシック" pitchFamily="34" charset="-128"/>
                <a:sym typeface="Symbol" pitchFamily="18" charset="2"/>
              </a:rPr>
              <a:t>s.</a:t>
            </a:r>
          </a:p>
          <a:p>
            <a:pPr lvl="2"/>
            <a:r>
              <a:rPr lang="en-US" altLang="zh-CN" sz="1800" dirty="0" smtClean="0">
                <a:ea typeface="ＭＳ Ｐゴシック" pitchFamily="34" charset="-128"/>
                <a:sym typeface="Symbol" pitchFamily="18" charset="2"/>
              </a:rPr>
              <a:t>The case for </a:t>
            </a:r>
            <a:r>
              <a:rPr lang="en-US" altLang="zh-CN" sz="1800" i="1" dirty="0" smtClean="0">
                <a:ea typeface="ＭＳ Ｐゴシック" pitchFamily="34" charset="-128"/>
              </a:rPr>
              <a:t>R </a:t>
            </a:r>
            <a:r>
              <a:rPr lang="en-US" altLang="zh-CN" sz="1800" dirty="0" smtClean="0">
                <a:ea typeface="ＭＳ Ｐゴシック" pitchFamily="34" charset="-128"/>
                <a:sym typeface="Symbol" pitchFamily="18" charset="2"/>
              </a:rPr>
              <a:t> </a:t>
            </a:r>
            <a:r>
              <a:rPr lang="en-US" altLang="zh-CN" sz="1800" i="1" dirty="0" smtClean="0">
                <a:ea typeface="ＭＳ Ｐゴシック" pitchFamily="34" charset="-128"/>
                <a:sym typeface="Symbol" pitchFamily="18" charset="2"/>
              </a:rPr>
              <a:t>S</a:t>
            </a:r>
            <a:r>
              <a:rPr lang="en-US" altLang="zh-CN" sz="1800" dirty="0" smtClean="0">
                <a:ea typeface="ＭＳ Ｐゴシック" pitchFamily="34" charset="-128"/>
                <a:sym typeface="Symbol" pitchFamily="18" charset="2"/>
              </a:rPr>
              <a:t> being a foreign key referencing </a:t>
            </a:r>
            <a:r>
              <a:rPr lang="en-US" altLang="zh-CN" sz="1800" i="1" dirty="0" smtClean="0">
                <a:ea typeface="ＭＳ Ｐゴシック" pitchFamily="34" charset="-128"/>
                <a:sym typeface="Symbol" pitchFamily="18" charset="2"/>
              </a:rPr>
              <a:t>S</a:t>
            </a:r>
            <a:r>
              <a:rPr lang="en-US" altLang="zh-CN" sz="1800" dirty="0" smtClean="0">
                <a:ea typeface="ＭＳ Ｐゴシック" pitchFamily="34" charset="-128"/>
                <a:sym typeface="Symbol" pitchFamily="18" charset="2"/>
              </a:rPr>
              <a:t> is symmetric</a:t>
            </a:r>
            <a:r>
              <a:rPr lang="en-US" altLang="zh-CN" sz="1800" dirty="0" smtClean="0">
                <a:ea typeface="ＭＳ Ｐゴシック" pitchFamily="34" charset="-128"/>
                <a:sym typeface="Symbol" pitchFamily="18" charset="2"/>
              </a:rPr>
              <a:t>.</a:t>
            </a:r>
            <a:endParaRPr lang="en-US" altLang="zh-CN" sz="1800" dirty="0" smtClean="0">
              <a:ea typeface="ＭＳ Ｐゴシック" pitchFamily="34" charset="-128"/>
              <a:sym typeface="Symbol" pitchFamily="18" charset="2"/>
            </a:endParaRPr>
          </a:p>
        </p:txBody>
      </p:sp>
      <p:sp>
        <p:nvSpPr>
          <p:cNvPr id="92163" name="AutoShape 4"/>
          <p:cNvSpPr>
            <a:spLocks noChangeArrowheads="1"/>
          </p:cNvSpPr>
          <p:nvPr/>
        </p:nvSpPr>
        <p:spPr bwMode="auto">
          <a:xfrm rot="5400000">
            <a:off x="3766638" y="4400404"/>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92164" name="AutoShape 5"/>
          <p:cNvSpPr>
            <a:spLocks noChangeArrowheads="1"/>
          </p:cNvSpPr>
          <p:nvPr/>
        </p:nvSpPr>
        <p:spPr bwMode="auto">
          <a:xfrm rot="5400000">
            <a:off x="5339936" y="3308690"/>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92165" name="AutoShape 6"/>
          <p:cNvSpPr>
            <a:spLocks noChangeArrowheads="1"/>
          </p:cNvSpPr>
          <p:nvPr/>
        </p:nvSpPr>
        <p:spPr bwMode="auto">
          <a:xfrm rot="5400000">
            <a:off x="3638516" y="207489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2956688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727075" y="200025"/>
            <a:ext cx="8077200" cy="609600"/>
          </a:xfrm>
        </p:spPr>
        <p:txBody>
          <a:bodyPr/>
          <a:lstStyle/>
          <a:p>
            <a:r>
              <a:rPr lang="en-US" altLang="zh-CN" dirty="0">
                <a:ea typeface="宋体" charset="-122"/>
              </a:rPr>
              <a:t>Estimation of the Size of Joins (Cont.)</a:t>
            </a:r>
          </a:p>
        </p:txBody>
      </p:sp>
      <p:sp>
        <p:nvSpPr>
          <p:cNvPr id="94210" name="Rectangle 3"/>
          <p:cNvSpPr>
            <a:spLocks noGrp="1" noChangeArrowheads="1"/>
          </p:cNvSpPr>
          <p:nvPr>
            <p:ph type="body" idx="1"/>
          </p:nvPr>
        </p:nvSpPr>
        <p:spPr/>
        <p:txBody>
          <a:bodyPr/>
          <a:lstStyle/>
          <a:p>
            <a:r>
              <a:rPr lang="en-US" altLang="zh-CN" dirty="0" smtClean="0">
                <a:ea typeface="ＭＳ Ｐゴシック" pitchFamily="34" charset="-128"/>
              </a:rPr>
              <a:t>If </a:t>
            </a:r>
            <a:r>
              <a:rPr lang="en-US" altLang="zh-CN" i="1" dirty="0" smtClean="0">
                <a:ea typeface="ＭＳ Ｐゴシック" pitchFamily="34" charset="-128"/>
              </a:rPr>
              <a:t>R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a:t>
            </a:r>
            <a:r>
              <a:rPr lang="en-US" altLang="zh-CN" dirty="0" smtClean="0">
                <a:solidFill>
                  <a:srgbClr val="C00000"/>
                </a:solidFill>
                <a:ea typeface="ＭＳ Ｐゴシック" pitchFamily="34" charset="-128"/>
                <a:sym typeface="Symbol" pitchFamily="18" charset="2"/>
              </a:rPr>
              <a:t>= {</a:t>
            </a:r>
            <a:r>
              <a:rPr lang="en-US" altLang="zh-CN" i="1" dirty="0" smtClean="0">
                <a:solidFill>
                  <a:srgbClr val="C00000"/>
                </a:solidFill>
                <a:ea typeface="ＭＳ Ｐゴシック" pitchFamily="34" charset="-128"/>
                <a:sym typeface="Symbol" pitchFamily="18" charset="2"/>
              </a:rPr>
              <a:t>A</a:t>
            </a:r>
            <a:r>
              <a:rPr lang="en-US" altLang="zh-CN" dirty="0" smtClean="0">
                <a:solidFill>
                  <a:srgbClr val="C00000"/>
                </a:solidFill>
                <a:ea typeface="ＭＳ Ｐゴシック" pitchFamily="34" charset="-128"/>
                <a:sym typeface="Symbol" pitchFamily="18" charset="2"/>
              </a:rPr>
              <a:t>} is not a key </a:t>
            </a:r>
            <a:r>
              <a:rPr lang="en-US" altLang="zh-CN" dirty="0" smtClean="0">
                <a:ea typeface="ＭＳ Ｐゴシック" pitchFamily="34" charset="-128"/>
                <a:sym typeface="Symbol" pitchFamily="18" charset="2"/>
              </a:rPr>
              <a:t>for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or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If we assume that every tuple </a:t>
            </a:r>
            <a:r>
              <a:rPr lang="en-US" altLang="zh-CN" i="1" dirty="0" smtClean="0">
                <a:ea typeface="ＭＳ Ｐゴシック" pitchFamily="34" charset="-128"/>
                <a:sym typeface="Symbol" pitchFamily="18" charset="2"/>
              </a:rPr>
              <a:t>t </a:t>
            </a:r>
            <a:r>
              <a:rPr lang="en-US" altLang="zh-CN" dirty="0" smtClean="0">
                <a:ea typeface="ＭＳ Ｐゴシック" pitchFamily="34" charset="-128"/>
                <a:sym typeface="Symbol" pitchFamily="18" charset="2"/>
              </a:rPr>
              <a:t>in </a:t>
            </a:r>
            <a:r>
              <a:rPr lang="en-US" altLang="zh-CN" i="1" dirty="0" smtClean="0">
                <a:ea typeface="ＭＳ Ｐゴシック" pitchFamily="34" charset="-128"/>
                <a:sym typeface="Symbol" pitchFamily="18" charset="2"/>
              </a:rPr>
              <a:t>R </a:t>
            </a:r>
            <a:r>
              <a:rPr lang="en-US" altLang="zh-CN" dirty="0" smtClean="0">
                <a:ea typeface="ＭＳ Ｐゴシック" pitchFamily="34" charset="-128"/>
                <a:sym typeface="Symbol" pitchFamily="18" charset="2"/>
              </a:rPr>
              <a:t>produces tuples in </a:t>
            </a:r>
            <a:r>
              <a:rPr lang="en-US" altLang="zh-CN" i="1" dirty="0" smtClean="0">
                <a:ea typeface="ＭＳ Ｐゴシック" pitchFamily="34" charset="-128"/>
                <a:sym typeface="Symbol" pitchFamily="18" charset="2"/>
              </a:rPr>
              <a:t>R    S,</a:t>
            </a:r>
            <a:r>
              <a:rPr lang="en-US" altLang="zh-CN" dirty="0" smtClean="0">
                <a:ea typeface="ＭＳ Ｐゴシック" pitchFamily="34" charset="-128"/>
                <a:sym typeface="Symbol" pitchFamily="18" charset="2"/>
              </a:rPr>
              <a:t> the number of tuples in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is estimated to be:</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If the reverse is true, the estimate obtained will be:</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solidFill>
                  <a:srgbClr val="C00000"/>
                </a:solidFill>
                <a:ea typeface="ＭＳ Ｐゴシック" pitchFamily="34" charset="-128"/>
                <a:sym typeface="Symbol" pitchFamily="18" charset="2"/>
              </a:rPr>
              <a:t>The lower of these two estimates </a:t>
            </a:r>
            <a:r>
              <a:rPr lang="en-US" altLang="zh-CN" dirty="0" smtClean="0">
                <a:ea typeface="ＭＳ Ｐゴシック" pitchFamily="34" charset="-128"/>
                <a:sym typeface="Symbol" pitchFamily="18" charset="2"/>
              </a:rPr>
              <a:t>is probably the more accurate one.</a:t>
            </a:r>
          </a:p>
          <a:p>
            <a:r>
              <a:rPr lang="en-US" altLang="zh-CN" dirty="0" smtClean="0">
                <a:ea typeface="ＭＳ Ｐゴシック" pitchFamily="34" charset="-128"/>
                <a:sym typeface="Symbol" pitchFamily="18" charset="2"/>
              </a:rPr>
              <a:t>Can improve on above if histograms are available</a:t>
            </a:r>
          </a:p>
          <a:p>
            <a:pPr lvl="1"/>
            <a:r>
              <a:rPr lang="en-US" altLang="zh-CN" dirty="0" smtClean="0">
                <a:ea typeface="ＭＳ Ｐゴシック" pitchFamily="34" charset="-128"/>
              </a:rPr>
              <a:t>Use formula similar to above, for each cell of histograms on the two relations </a:t>
            </a:r>
          </a:p>
        </p:txBody>
      </p:sp>
      <p:graphicFrame>
        <p:nvGraphicFramePr>
          <p:cNvPr id="94211" name="Object 2"/>
          <p:cNvGraphicFramePr>
            <a:graphicFrameLocks noChangeAspect="1"/>
          </p:cNvGraphicFramePr>
          <p:nvPr/>
        </p:nvGraphicFramePr>
        <p:xfrm>
          <a:off x="3300413" y="2157413"/>
          <a:ext cx="722312" cy="609600"/>
        </p:xfrm>
        <a:graphic>
          <a:graphicData uri="http://schemas.openxmlformats.org/presentationml/2006/ole">
            <mc:AlternateContent xmlns:mc="http://schemas.openxmlformats.org/markup-compatibility/2006">
              <mc:Choice xmlns:v="urn:schemas-microsoft-com:vml" Requires="v">
                <p:oleObj spid="_x0000_s421934" name="Equation" r:id="rId4" imgW="723900" imgH="609600" progId="Equation.3">
                  <p:embed/>
                </p:oleObj>
              </mc:Choice>
              <mc:Fallback>
                <p:oleObj name="Equation" r:id="rId4" imgW="723900" imgH="60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2157413"/>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4212" name="Object 3"/>
          <p:cNvGraphicFramePr>
            <a:graphicFrameLocks noChangeAspect="1"/>
          </p:cNvGraphicFramePr>
          <p:nvPr/>
        </p:nvGraphicFramePr>
        <p:xfrm>
          <a:off x="3336925" y="3354388"/>
          <a:ext cx="711200" cy="609600"/>
        </p:xfrm>
        <a:graphic>
          <a:graphicData uri="http://schemas.openxmlformats.org/presentationml/2006/ole">
            <mc:AlternateContent xmlns:mc="http://schemas.openxmlformats.org/markup-compatibility/2006">
              <mc:Choice xmlns:v="urn:schemas-microsoft-com:vml" Requires="v">
                <p:oleObj spid="_x0000_s421935" name="Equation" r:id="rId6" imgW="711200" imgH="609600" progId="Equation.3">
                  <p:embed/>
                </p:oleObj>
              </mc:Choice>
              <mc:Fallback>
                <p:oleObj name="Equation" r:id="rId6" imgW="711200" imgH="609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6925" y="3354388"/>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4213" name="AutoShape 6"/>
          <p:cNvSpPr>
            <a:spLocks noChangeArrowheads="1"/>
          </p:cNvSpPr>
          <p:nvPr/>
        </p:nvSpPr>
        <p:spPr bwMode="auto">
          <a:xfrm rot="5400000">
            <a:off x="7424117" y="1552574"/>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94214" name="AutoShape 7"/>
          <p:cNvSpPr>
            <a:spLocks noChangeArrowheads="1"/>
          </p:cNvSpPr>
          <p:nvPr/>
        </p:nvSpPr>
        <p:spPr bwMode="auto">
          <a:xfrm rot="5400000">
            <a:off x="3519936" y="1849403"/>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3999339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ltLang="zh-CN" dirty="0" smtClean="0">
                <a:ea typeface="宋体" charset="-122"/>
              </a:rPr>
              <a:t>Example of Join size estimation</a:t>
            </a:r>
            <a:endParaRPr lang="en-US" altLang="zh-CN" dirty="0">
              <a:ea typeface="宋体" charset="-122"/>
            </a:endParaRPr>
          </a:p>
        </p:txBody>
      </p:sp>
      <p:sp>
        <p:nvSpPr>
          <p:cNvPr id="90114" name="Rectangle 3"/>
          <p:cNvSpPr>
            <a:spLocks noGrp="1" noChangeArrowheads="1"/>
          </p:cNvSpPr>
          <p:nvPr>
            <p:ph type="body" idx="1"/>
          </p:nvPr>
        </p:nvSpPr>
        <p:spPr>
          <a:xfrm>
            <a:off x="914400" y="1120775"/>
            <a:ext cx="7507288" cy="4970463"/>
          </a:xfrm>
        </p:spPr>
        <p:txBody>
          <a:bodyPr/>
          <a:lstStyle/>
          <a:p>
            <a:pPr>
              <a:lnSpc>
                <a:spcPct val="90000"/>
              </a:lnSpc>
              <a:buFont typeface="Monotype Sorts" pitchFamily="2" charset="2"/>
              <a:buNone/>
              <a:tabLst>
                <a:tab pos="635000" algn="l"/>
                <a:tab pos="2568575" algn="l"/>
              </a:tabLst>
            </a:pPr>
            <a:r>
              <a:rPr lang="en-US" altLang="zh-CN" dirty="0" smtClean="0">
                <a:ea typeface="ＭＳ Ｐゴシック" pitchFamily="34" charset="-128"/>
              </a:rPr>
              <a:t>Running example: </a:t>
            </a:r>
            <a:br>
              <a:rPr lang="en-US" altLang="zh-CN" dirty="0" smtClean="0">
                <a:ea typeface="ＭＳ Ｐゴシック" pitchFamily="34" charset="-128"/>
              </a:rPr>
            </a:br>
            <a:r>
              <a:rPr lang="en-US" altLang="zh-CN" dirty="0" smtClean="0">
                <a:ea typeface="ＭＳ Ｐゴシック" pitchFamily="34" charset="-128"/>
              </a:rPr>
              <a:t>	</a:t>
            </a:r>
            <a:r>
              <a:rPr lang="en-US" altLang="zh-CN" i="1" dirty="0" smtClean="0">
                <a:ea typeface="ＭＳ Ｐゴシック" pitchFamily="34" charset="-128"/>
              </a:rPr>
              <a:t>student </a:t>
            </a:r>
            <a:r>
              <a:rPr lang="en-US" altLang="zh-CN" dirty="0" smtClean="0">
                <a:ea typeface="ＭＳ Ｐゴシック" pitchFamily="34" charset="-128"/>
              </a:rPr>
              <a:t>     </a:t>
            </a:r>
            <a:r>
              <a:rPr lang="en-US" altLang="zh-CN" i="1" dirty="0" smtClean="0">
                <a:ea typeface="ＭＳ Ｐゴシック" pitchFamily="34" charset="-128"/>
              </a:rPr>
              <a:t>takes</a:t>
            </a:r>
          </a:p>
          <a:p>
            <a:pPr>
              <a:lnSpc>
                <a:spcPct val="90000"/>
              </a:lnSpc>
              <a:buFont typeface="Monotype Sorts" pitchFamily="2" charset="2"/>
              <a:buNone/>
              <a:tabLst>
                <a:tab pos="635000" algn="l"/>
                <a:tab pos="2568575" algn="l"/>
              </a:tabLst>
            </a:pPr>
            <a:r>
              <a:rPr lang="en-US" altLang="zh-CN" dirty="0" smtClean="0">
                <a:ea typeface="ＭＳ Ｐゴシック" pitchFamily="34" charset="-128"/>
              </a:rPr>
              <a:t>Catalog information for join examples:</a:t>
            </a:r>
          </a:p>
          <a:p>
            <a:pPr>
              <a:lnSpc>
                <a:spcPct val="90000"/>
              </a:lnSpc>
              <a:tabLst>
                <a:tab pos="635000" algn="l"/>
                <a:tab pos="2568575" algn="l"/>
              </a:tabLst>
            </a:pPr>
            <a:r>
              <a:rPr lang="en-US" altLang="zh-CN" sz="1800" i="1" dirty="0" err="1" smtClean="0">
                <a:ea typeface="ＭＳ Ｐゴシック" pitchFamily="34" charset="-128"/>
              </a:rPr>
              <a:t>n</a:t>
            </a:r>
            <a:r>
              <a:rPr lang="en-US" altLang="zh-CN" sz="1800" i="1" baseline="-25000" dirty="0" err="1" smtClean="0">
                <a:ea typeface="ＭＳ Ｐゴシック" pitchFamily="34" charset="-128"/>
              </a:rPr>
              <a:t>student</a:t>
            </a:r>
            <a:r>
              <a:rPr lang="en-US" altLang="zh-CN" sz="1800" i="1" dirty="0" smtClean="0">
                <a:ea typeface="ＭＳ Ｐゴシック" pitchFamily="34" charset="-128"/>
              </a:rPr>
              <a:t> = 5</a:t>
            </a:r>
            <a:r>
              <a:rPr lang="en-US" altLang="zh-CN" sz="1800" dirty="0" smtClean="0">
                <a:ea typeface="ＭＳ Ｐゴシック" pitchFamily="34" charset="-128"/>
              </a:rPr>
              <a:t>,000.</a:t>
            </a:r>
          </a:p>
          <a:p>
            <a:pPr>
              <a:lnSpc>
                <a:spcPct val="90000"/>
              </a:lnSpc>
              <a:tabLst>
                <a:tab pos="635000" algn="l"/>
                <a:tab pos="2568575" algn="l"/>
              </a:tabLst>
            </a:pPr>
            <a:r>
              <a:rPr lang="en-US" altLang="zh-CN" sz="1800" i="1" dirty="0" err="1" smtClean="0">
                <a:ea typeface="ＭＳ Ｐゴシック" pitchFamily="34" charset="-128"/>
              </a:rPr>
              <a:t>f</a:t>
            </a:r>
            <a:r>
              <a:rPr lang="en-US" altLang="zh-CN" sz="1800" i="1" baseline="-25000" dirty="0" err="1" smtClean="0">
                <a:ea typeface="ＭＳ Ｐゴシック" pitchFamily="34" charset="-128"/>
              </a:rPr>
              <a:t>student</a:t>
            </a:r>
            <a:r>
              <a:rPr lang="en-US" altLang="zh-CN" sz="1800" i="1" dirty="0" smtClean="0">
                <a:ea typeface="ＭＳ Ｐゴシック" pitchFamily="34" charset="-128"/>
              </a:rPr>
              <a:t>  = 50, </a:t>
            </a:r>
            <a:r>
              <a:rPr lang="en-US" altLang="zh-CN" sz="1800" dirty="0" smtClean="0">
                <a:ea typeface="ＭＳ Ｐゴシック" pitchFamily="34" charset="-128"/>
              </a:rPr>
              <a:t>which implies that </a:t>
            </a:r>
            <a:br>
              <a:rPr lang="en-US" altLang="zh-CN" sz="1800" dirty="0" smtClean="0">
                <a:ea typeface="ＭＳ Ｐゴシック" pitchFamily="34" charset="-128"/>
              </a:rPr>
            </a:br>
            <a:r>
              <a:rPr lang="en-US" altLang="zh-CN" sz="1800" i="1" dirty="0" smtClean="0">
                <a:ea typeface="ＭＳ Ｐゴシック" pitchFamily="34" charset="-128"/>
              </a:rPr>
              <a:t>	</a:t>
            </a:r>
            <a:r>
              <a:rPr lang="en-US" altLang="zh-CN" sz="1800" i="1" dirty="0" err="1" smtClean="0">
                <a:ea typeface="ＭＳ Ｐゴシック" pitchFamily="34" charset="-128"/>
              </a:rPr>
              <a:t>b</a:t>
            </a:r>
            <a:r>
              <a:rPr lang="en-US" altLang="zh-CN" sz="1800" i="1" baseline="-25000" dirty="0" err="1" smtClean="0">
                <a:ea typeface="ＭＳ Ｐゴシック" pitchFamily="34" charset="-128"/>
              </a:rPr>
              <a:t>student</a:t>
            </a:r>
            <a:r>
              <a:rPr lang="en-US" altLang="zh-CN" dirty="0" smtClean="0">
                <a:ea typeface="ＭＳ Ｐゴシック" pitchFamily="34" charset="-128"/>
              </a:rPr>
              <a:t> </a:t>
            </a:r>
            <a:r>
              <a:rPr lang="en-US" altLang="zh-CN" sz="1800" dirty="0" smtClean="0">
                <a:ea typeface="ＭＳ Ｐゴシック" pitchFamily="34" charset="-128"/>
              </a:rPr>
              <a:t>=5000/50 = 100.</a:t>
            </a:r>
          </a:p>
          <a:p>
            <a:pPr>
              <a:lnSpc>
                <a:spcPct val="90000"/>
              </a:lnSpc>
              <a:tabLst>
                <a:tab pos="635000" algn="l"/>
                <a:tab pos="2568575" algn="l"/>
              </a:tabLst>
            </a:pPr>
            <a:r>
              <a:rPr lang="en-US" altLang="zh-CN" sz="1800" i="1" dirty="0" err="1" smtClean="0">
                <a:ea typeface="ＭＳ Ｐゴシック" pitchFamily="34" charset="-128"/>
              </a:rPr>
              <a:t>n</a:t>
            </a:r>
            <a:r>
              <a:rPr lang="en-US" altLang="zh-CN" sz="1800" i="1" baseline="-25000" dirty="0" err="1" smtClean="0">
                <a:ea typeface="ＭＳ Ｐゴシック" pitchFamily="34" charset="-128"/>
              </a:rPr>
              <a:t>takes</a:t>
            </a:r>
            <a:r>
              <a:rPr lang="en-US" altLang="zh-CN" sz="1800" i="1" dirty="0" smtClean="0">
                <a:ea typeface="ＭＳ Ｐゴシック" pitchFamily="34" charset="-128"/>
              </a:rPr>
              <a:t> = </a:t>
            </a:r>
            <a:r>
              <a:rPr lang="en-US" altLang="zh-CN" sz="1800" dirty="0" smtClean="0">
                <a:ea typeface="ＭＳ Ｐゴシック" pitchFamily="34" charset="-128"/>
              </a:rPr>
              <a:t>10000.</a:t>
            </a:r>
          </a:p>
          <a:p>
            <a:pPr>
              <a:lnSpc>
                <a:spcPct val="90000"/>
              </a:lnSpc>
              <a:tabLst>
                <a:tab pos="635000" algn="l"/>
                <a:tab pos="2568575" algn="l"/>
              </a:tabLst>
            </a:pPr>
            <a:r>
              <a:rPr lang="en-US" altLang="zh-CN" sz="1800" i="1" dirty="0" err="1" smtClean="0">
                <a:ea typeface="ＭＳ Ｐゴシック" pitchFamily="34" charset="-128"/>
              </a:rPr>
              <a:t>f</a:t>
            </a:r>
            <a:r>
              <a:rPr lang="en-US" altLang="zh-CN" sz="1800" i="1" baseline="-25000" dirty="0" err="1" smtClean="0">
                <a:ea typeface="ＭＳ Ｐゴシック" pitchFamily="34" charset="-128"/>
              </a:rPr>
              <a:t>takes</a:t>
            </a:r>
            <a:r>
              <a:rPr lang="en-US" altLang="zh-CN" sz="1800" baseline="-25000" dirty="0" smtClean="0">
                <a:ea typeface="ＭＳ Ｐゴシック" pitchFamily="34" charset="-128"/>
              </a:rPr>
              <a:t>   </a:t>
            </a:r>
            <a:r>
              <a:rPr lang="en-US" altLang="zh-CN" sz="1800" dirty="0" smtClean="0">
                <a:ea typeface="ＭＳ Ｐゴシック" pitchFamily="34" charset="-128"/>
              </a:rPr>
              <a:t>= 25, which implies that </a:t>
            </a:r>
            <a:br>
              <a:rPr lang="en-US" altLang="zh-CN" sz="1800" dirty="0" smtClean="0">
                <a:ea typeface="ＭＳ Ｐゴシック" pitchFamily="34" charset="-128"/>
              </a:rPr>
            </a:br>
            <a:r>
              <a:rPr lang="en-US" altLang="zh-CN" sz="1800" dirty="0" smtClean="0">
                <a:ea typeface="ＭＳ Ｐゴシック" pitchFamily="34" charset="-128"/>
              </a:rPr>
              <a:t>	</a:t>
            </a:r>
            <a:r>
              <a:rPr lang="en-US" altLang="zh-CN" sz="1800" i="1" dirty="0" err="1" smtClean="0">
                <a:ea typeface="ＭＳ Ｐゴシック" pitchFamily="34" charset="-128"/>
              </a:rPr>
              <a:t>b</a:t>
            </a:r>
            <a:r>
              <a:rPr lang="en-US" altLang="zh-CN" sz="1800" i="1" baseline="-25000" dirty="0" err="1" smtClean="0">
                <a:ea typeface="ＭＳ Ｐゴシック" pitchFamily="34" charset="-128"/>
              </a:rPr>
              <a:t>takes</a:t>
            </a:r>
            <a:r>
              <a:rPr lang="en-US" altLang="zh-CN" sz="1800" baseline="-25000" dirty="0" smtClean="0">
                <a:ea typeface="ＭＳ Ｐゴシック" pitchFamily="34" charset="-128"/>
              </a:rPr>
              <a:t> </a:t>
            </a:r>
            <a:r>
              <a:rPr lang="en-US" altLang="zh-CN" sz="1800" dirty="0" smtClean="0">
                <a:ea typeface="ＭＳ Ｐゴシック" pitchFamily="34" charset="-128"/>
              </a:rPr>
              <a:t>=</a:t>
            </a:r>
            <a:r>
              <a:rPr lang="en-US" altLang="zh-CN" dirty="0" smtClean="0">
                <a:ea typeface="ＭＳ Ｐゴシック" pitchFamily="34" charset="-128"/>
              </a:rPr>
              <a:t> </a:t>
            </a:r>
            <a:r>
              <a:rPr lang="en-US" altLang="zh-CN" sz="1800" dirty="0" smtClean="0">
                <a:ea typeface="ＭＳ Ｐゴシック" pitchFamily="34" charset="-128"/>
              </a:rPr>
              <a:t>10000/25 = 400.</a:t>
            </a:r>
          </a:p>
          <a:p>
            <a:pPr>
              <a:lnSpc>
                <a:spcPct val="90000"/>
              </a:lnSpc>
              <a:tabLst>
                <a:tab pos="635000" algn="l"/>
                <a:tab pos="2568575" algn="l"/>
              </a:tabLst>
            </a:pPr>
            <a:r>
              <a:rPr lang="en-US" altLang="zh-CN" sz="1800" i="1" dirty="0" smtClean="0">
                <a:ea typeface="ＭＳ Ｐゴシック" pitchFamily="34" charset="-128"/>
              </a:rPr>
              <a:t>V(ID, takes)</a:t>
            </a:r>
            <a:r>
              <a:rPr lang="en-US" altLang="zh-CN" sz="1800" dirty="0" smtClean="0">
                <a:ea typeface="ＭＳ Ｐゴシック" pitchFamily="34" charset="-128"/>
              </a:rPr>
              <a:t> = 2500, which implies that on average, each student who has taken a course has taken 4 courses.</a:t>
            </a:r>
          </a:p>
          <a:p>
            <a:pPr lvl="1">
              <a:lnSpc>
                <a:spcPct val="90000"/>
              </a:lnSpc>
              <a:tabLst>
                <a:tab pos="635000" algn="l"/>
                <a:tab pos="2568575" algn="l"/>
              </a:tabLst>
            </a:pPr>
            <a:r>
              <a:rPr lang="en-US" altLang="zh-CN" sz="1600" dirty="0" smtClean="0">
                <a:ea typeface="ＭＳ Ｐゴシック" pitchFamily="34" charset="-128"/>
              </a:rPr>
              <a:t>Attribute </a:t>
            </a:r>
            <a:r>
              <a:rPr lang="en-US" altLang="zh-CN" sz="1600" i="1" dirty="0" smtClean="0">
                <a:ea typeface="ＭＳ Ｐゴシック" pitchFamily="34" charset="-128"/>
              </a:rPr>
              <a:t>ID</a:t>
            </a:r>
            <a:r>
              <a:rPr lang="en-US" altLang="zh-CN" sz="1600" dirty="0" smtClean="0">
                <a:ea typeface="ＭＳ Ｐゴシック" pitchFamily="34" charset="-128"/>
              </a:rPr>
              <a:t> in </a:t>
            </a:r>
            <a:r>
              <a:rPr lang="en-US" altLang="zh-CN" sz="1600" i="1" dirty="0" smtClean="0">
                <a:ea typeface="ＭＳ Ｐゴシック" pitchFamily="34" charset="-128"/>
              </a:rPr>
              <a:t>takes </a:t>
            </a:r>
            <a:r>
              <a:rPr lang="en-US" altLang="zh-CN" sz="1600" dirty="0" smtClean="0">
                <a:ea typeface="ＭＳ Ｐゴシック" pitchFamily="34" charset="-128"/>
              </a:rPr>
              <a:t>is a foreign key referencing </a:t>
            </a:r>
            <a:r>
              <a:rPr lang="en-US" altLang="zh-CN" sz="1600" i="1" dirty="0" smtClean="0">
                <a:ea typeface="ＭＳ Ｐゴシック" pitchFamily="34" charset="-128"/>
              </a:rPr>
              <a:t>student.</a:t>
            </a:r>
          </a:p>
          <a:p>
            <a:pPr lvl="1">
              <a:lnSpc>
                <a:spcPct val="90000"/>
              </a:lnSpc>
              <a:tabLst>
                <a:tab pos="635000" algn="l"/>
                <a:tab pos="2568575" algn="l"/>
              </a:tabLst>
            </a:pPr>
            <a:r>
              <a:rPr lang="en-US" altLang="zh-CN" sz="1600" i="1" dirty="0" smtClean="0">
                <a:ea typeface="ＭＳ Ｐゴシック" pitchFamily="34" charset="-128"/>
              </a:rPr>
              <a:t>V</a:t>
            </a:r>
            <a:r>
              <a:rPr lang="en-US" altLang="zh-CN" sz="1600" dirty="0" smtClean="0">
                <a:ea typeface="ＭＳ Ｐゴシック" pitchFamily="34" charset="-128"/>
              </a:rPr>
              <a:t>(</a:t>
            </a:r>
            <a:r>
              <a:rPr lang="en-US" altLang="zh-CN" sz="1600" i="1" dirty="0" smtClean="0">
                <a:ea typeface="ＭＳ Ｐゴシック" pitchFamily="34" charset="-128"/>
              </a:rPr>
              <a:t>ID, student</a:t>
            </a:r>
            <a:r>
              <a:rPr lang="en-US" altLang="zh-CN" sz="1600" dirty="0" smtClean="0">
                <a:ea typeface="ＭＳ Ｐゴシック" pitchFamily="34" charset="-128"/>
              </a:rPr>
              <a:t>)</a:t>
            </a:r>
            <a:r>
              <a:rPr lang="en-US" altLang="zh-CN" sz="1600" i="1" dirty="0" smtClean="0">
                <a:ea typeface="ＭＳ Ｐゴシック" pitchFamily="34" charset="-128"/>
              </a:rPr>
              <a:t> = </a:t>
            </a:r>
            <a:r>
              <a:rPr lang="en-US" altLang="zh-CN" sz="1600" dirty="0" smtClean="0">
                <a:ea typeface="ＭＳ Ｐゴシック" pitchFamily="34" charset="-128"/>
              </a:rPr>
              <a:t>5000 (</a:t>
            </a:r>
            <a:r>
              <a:rPr lang="en-US" altLang="zh-CN" sz="1600" i="1" dirty="0" smtClean="0">
                <a:ea typeface="ＭＳ Ｐゴシック" pitchFamily="34" charset="-128"/>
              </a:rPr>
              <a:t>primary key!</a:t>
            </a:r>
            <a:r>
              <a:rPr lang="en-US" altLang="zh-CN" sz="1600" dirty="0" smtClean="0">
                <a:ea typeface="ＭＳ Ｐゴシック" pitchFamily="34" charset="-128"/>
              </a:rPr>
              <a:t>)</a:t>
            </a:r>
          </a:p>
          <a:p>
            <a:pPr>
              <a:lnSpc>
                <a:spcPct val="90000"/>
              </a:lnSpc>
              <a:buFont typeface="Monotype Sorts" pitchFamily="2" charset="2"/>
              <a:buNone/>
              <a:tabLst>
                <a:tab pos="635000" algn="l"/>
                <a:tab pos="2568575" algn="l"/>
              </a:tabLst>
            </a:pPr>
            <a:r>
              <a:rPr lang="en-US" altLang="zh-CN" i="1" dirty="0" smtClean="0">
                <a:ea typeface="ＭＳ Ｐゴシック" pitchFamily="34" charset="-128"/>
              </a:rPr>
              <a:t>	</a:t>
            </a:r>
          </a:p>
        </p:txBody>
      </p:sp>
      <p:sp>
        <p:nvSpPr>
          <p:cNvPr id="90115" name="AutoShape 4"/>
          <p:cNvSpPr>
            <a:spLocks noChangeArrowheads="1"/>
          </p:cNvSpPr>
          <p:nvPr/>
        </p:nvSpPr>
        <p:spPr bwMode="auto">
          <a:xfrm rot="5400000">
            <a:off x="2571474" y="1470853"/>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208944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885411" y="116370"/>
            <a:ext cx="7562850" cy="609600"/>
          </a:xfrm>
        </p:spPr>
        <p:txBody>
          <a:bodyPr/>
          <a:lstStyle/>
          <a:p>
            <a:r>
              <a:rPr lang="en-US" altLang="zh-CN" dirty="0" smtClean="0">
                <a:ea typeface="宋体" charset="-122"/>
              </a:rPr>
              <a:t>Example of Join size estimation</a:t>
            </a:r>
            <a:endParaRPr lang="en-US" altLang="zh-CN" dirty="0">
              <a:ea typeface="宋体" charset="-122"/>
            </a:endParaRPr>
          </a:p>
        </p:txBody>
      </p:sp>
      <p:sp>
        <p:nvSpPr>
          <p:cNvPr id="96258" name="Rectangle 3"/>
          <p:cNvSpPr>
            <a:spLocks noGrp="1" noChangeArrowheads="1"/>
          </p:cNvSpPr>
          <p:nvPr>
            <p:ph type="body" idx="1"/>
          </p:nvPr>
        </p:nvSpPr>
        <p:spPr/>
        <p:txBody>
          <a:bodyPr/>
          <a:lstStyle/>
          <a:p>
            <a:r>
              <a:rPr lang="en-US" altLang="zh-CN" dirty="0" smtClean="0">
                <a:ea typeface="ＭＳ Ｐゴシック" pitchFamily="34" charset="-128"/>
                <a:sym typeface="Symbol" pitchFamily="18" charset="2"/>
              </a:rPr>
              <a:t>In the example query </a:t>
            </a:r>
            <a:r>
              <a:rPr lang="en-US" altLang="zh-CN" i="1" dirty="0" smtClean="0">
                <a:ea typeface="ＭＳ Ｐゴシック" pitchFamily="34" charset="-128"/>
                <a:sym typeface="Symbol" pitchFamily="18" charset="2"/>
              </a:rPr>
              <a:t>student     takes, ID </a:t>
            </a:r>
            <a:r>
              <a:rPr lang="en-US" altLang="zh-CN" dirty="0" smtClean="0">
                <a:ea typeface="ＭＳ Ｐゴシック" pitchFamily="34" charset="-128"/>
                <a:sym typeface="Symbol" pitchFamily="18" charset="2"/>
              </a:rPr>
              <a:t>in </a:t>
            </a:r>
            <a:r>
              <a:rPr lang="en-US" altLang="zh-CN" i="1" dirty="0" smtClean="0">
                <a:ea typeface="ＭＳ Ｐゴシック" pitchFamily="34" charset="-128"/>
                <a:sym typeface="Symbol" pitchFamily="18" charset="2"/>
              </a:rPr>
              <a:t> takes</a:t>
            </a:r>
            <a:r>
              <a:rPr lang="en-US" altLang="zh-CN" dirty="0" smtClean="0">
                <a:ea typeface="ＭＳ Ｐゴシック" pitchFamily="34" charset="-128"/>
                <a:sym typeface="Symbol" pitchFamily="18" charset="2"/>
              </a:rPr>
              <a:t> is a </a:t>
            </a:r>
            <a:r>
              <a:rPr lang="en-US" altLang="zh-CN" dirty="0" smtClean="0">
                <a:solidFill>
                  <a:srgbClr val="C00000"/>
                </a:solidFill>
                <a:ea typeface="ＭＳ Ｐゴシック" pitchFamily="34" charset="-128"/>
                <a:sym typeface="Symbol" pitchFamily="18" charset="2"/>
              </a:rPr>
              <a:t>foreign key </a:t>
            </a:r>
            <a:r>
              <a:rPr lang="en-US" altLang="zh-CN" dirty="0" smtClean="0">
                <a:ea typeface="ＭＳ Ｐゴシック" pitchFamily="34" charset="-128"/>
                <a:sym typeface="Symbol" pitchFamily="18" charset="2"/>
              </a:rPr>
              <a:t>referencing </a:t>
            </a:r>
            <a:r>
              <a:rPr lang="en-US" altLang="zh-CN" i="1" dirty="0" smtClean="0">
                <a:ea typeface="ＭＳ Ｐゴシック" pitchFamily="34" charset="-128"/>
                <a:sym typeface="Symbol" pitchFamily="18" charset="2"/>
              </a:rPr>
              <a:t>student</a:t>
            </a:r>
          </a:p>
          <a:p>
            <a:pPr lvl="1"/>
            <a:r>
              <a:rPr lang="en-US" altLang="zh-CN" i="1"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hence, the result has exactly </a:t>
            </a:r>
            <a:r>
              <a:rPr lang="en-US" altLang="zh-CN" i="1" dirty="0" err="1" smtClean="0">
                <a:ea typeface="ＭＳ Ｐゴシック" pitchFamily="34" charset="-128"/>
                <a:sym typeface="Symbol" pitchFamily="18" charset="2"/>
              </a:rPr>
              <a:t>n</a:t>
            </a:r>
            <a:r>
              <a:rPr lang="en-US" altLang="zh-CN" i="1" baseline="-25000" dirty="0" err="1" smtClean="0">
                <a:ea typeface="ＭＳ Ｐゴシック" pitchFamily="34" charset="-128"/>
                <a:sym typeface="Symbol" pitchFamily="18" charset="2"/>
              </a:rPr>
              <a:t>takes</a:t>
            </a:r>
            <a:r>
              <a:rPr lang="en-US" altLang="zh-CN" i="1"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tuples, which is 10000</a:t>
            </a:r>
          </a:p>
          <a:p>
            <a:pPr lvl="1"/>
            <a:endParaRPr lang="en-US" altLang="zh-CN" dirty="0" smtClean="0">
              <a:ea typeface="ＭＳ Ｐゴシック" pitchFamily="34" charset="-128"/>
              <a:sym typeface="Symbol" pitchFamily="18" charset="2"/>
            </a:endParaRPr>
          </a:p>
          <a:p>
            <a:r>
              <a:rPr lang="en-US" altLang="zh-CN" dirty="0" smtClean="0">
                <a:ea typeface="ＭＳ Ｐゴシック" pitchFamily="34" charset="-128"/>
              </a:rPr>
              <a:t>Compute </a:t>
            </a:r>
            <a:r>
              <a:rPr lang="en-US" altLang="zh-CN" dirty="0" smtClean="0">
                <a:ea typeface="ＭＳ Ｐゴシック" pitchFamily="34" charset="-128"/>
              </a:rPr>
              <a:t>the size estimates for </a:t>
            </a:r>
            <a:r>
              <a:rPr lang="en-US" altLang="zh-CN" i="1" dirty="0" smtClean="0">
                <a:ea typeface="ＭＳ Ｐゴシック" pitchFamily="34" charset="-128"/>
              </a:rPr>
              <a:t>depositor    customer</a:t>
            </a:r>
            <a:r>
              <a:rPr lang="en-US" altLang="zh-CN" dirty="0" smtClean="0">
                <a:ea typeface="ＭＳ Ｐゴシック" pitchFamily="34" charset="-128"/>
              </a:rPr>
              <a:t> </a:t>
            </a:r>
            <a:r>
              <a:rPr lang="en-US" altLang="zh-CN" dirty="0" smtClean="0">
                <a:solidFill>
                  <a:srgbClr val="C00000"/>
                </a:solidFill>
                <a:ea typeface="ＭＳ Ｐゴシック" pitchFamily="34" charset="-128"/>
              </a:rPr>
              <a:t>without using information about foreign keys</a:t>
            </a:r>
            <a:r>
              <a:rPr lang="en-US" altLang="zh-CN" dirty="0" smtClean="0">
                <a:ea typeface="ＭＳ Ｐゴシック" pitchFamily="34" charset="-128"/>
              </a:rPr>
              <a:t>:</a:t>
            </a:r>
          </a:p>
          <a:p>
            <a:pPr lvl="1"/>
            <a:r>
              <a:rPr lang="en-US" altLang="zh-CN" i="1" dirty="0" smtClean="0">
                <a:ea typeface="ＭＳ Ｐゴシック" pitchFamily="34" charset="-128"/>
              </a:rPr>
              <a:t>V(ID, takes) = </a:t>
            </a:r>
            <a:r>
              <a:rPr lang="en-US" altLang="zh-CN" dirty="0" smtClean="0">
                <a:ea typeface="ＭＳ Ｐゴシック" pitchFamily="34" charset="-128"/>
              </a:rPr>
              <a:t>2500, and</a:t>
            </a:r>
            <a:br>
              <a:rPr lang="en-US" altLang="zh-CN" dirty="0" smtClean="0">
                <a:ea typeface="ＭＳ Ｐゴシック" pitchFamily="34" charset="-128"/>
              </a:rPr>
            </a:br>
            <a:r>
              <a:rPr lang="en-US" altLang="zh-CN" i="1" dirty="0" smtClean="0">
                <a:ea typeface="ＭＳ Ｐゴシック" pitchFamily="34" charset="-128"/>
              </a:rPr>
              <a:t>V(ID, student) </a:t>
            </a:r>
            <a:r>
              <a:rPr lang="en-US" altLang="zh-CN" dirty="0" smtClean="0">
                <a:ea typeface="ＭＳ Ｐゴシック" pitchFamily="34" charset="-128"/>
              </a:rPr>
              <a:t>= 5000</a:t>
            </a:r>
          </a:p>
          <a:p>
            <a:pPr lvl="1"/>
            <a:r>
              <a:rPr lang="en-US" altLang="zh-CN" dirty="0" smtClean="0">
                <a:ea typeface="ＭＳ Ｐゴシック" pitchFamily="34" charset="-128"/>
              </a:rPr>
              <a:t>The two estimates are 5000 * 10000/2500 = 20,000 and 5000 * 10000/5000 = 10000</a:t>
            </a:r>
          </a:p>
          <a:p>
            <a:pPr lvl="1"/>
            <a:r>
              <a:rPr lang="en-US" altLang="zh-CN" dirty="0" smtClean="0">
                <a:ea typeface="ＭＳ Ｐゴシック" pitchFamily="34" charset="-128"/>
              </a:rPr>
              <a:t>We choose the lower estimate, which in this case, is the same as our earlier computation using foreign keys</a:t>
            </a:r>
            <a:r>
              <a:rPr lang="en-US" altLang="zh-CN" dirty="0" smtClean="0">
                <a:ea typeface="ＭＳ Ｐゴシック" pitchFamily="34" charset="-128"/>
              </a:rPr>
              <a:t>.</a:t>
            </a:r>
          </a:p>
          <a:p>
            <a:pPr lvl="1"/>
            <a:endParaRPr lang="en-US" altLang="zh-CN" dirty="0">
              <a:ea typeface="ＭＳ Ｐゴシック" pitchFamily="34" charset="-128"/>
            </a:endParaRPr>
          </a:p>
        </p:txBody>
      </p:sp>
      <p:sp>
        <p:nvSpPr>
          <p:cNvPr id="96259" name="AutoShape 4"/>
          <p:cNvSpPr>
            <a:spLocks noChangeArrowheads="1"/>
          </p:cNvSpPr>
          <p:nvPr/>
        </p:nvSpPr>
        <p:spPr bwMode="auto">
          <a:xfrm rot="5400000">
            <a:off x="4377236" y="1226378"/>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 name="AutoShape 4"/>
          <p:cNvSpPr>
            <a:spLocks noChangeArrowheads="1"/>
          </p:cNvSpPr>
          <p:nvPr/>
        </p:nvSpPr>
        <p:spPr bwMode="auto">
          <a:xfrm rot="5400000">
            <a:off x="5672636" y="2690744"/>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2099738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p:cNvSpPr>
            <a:spLocks noGrp="1" noChangeArrowheads="1"/>
          </p:cNvSpPr>
          <p:nvPr>
            <p:ph type="title"/>
          </p:nvPr>
        </p:nvSpPr>
        <p:spPr/>
        <p:txBody>
          <a:bodyPr/>
          <a:lstStyle/>
          <a:p>
            <a:r>
              <a:rPr lang="en-US" altLang="zh-CN" dirty="0" smtClean="0">
                <a:ea typeface="宋体" charset="-122"/>
              </a:rPr>
              <a:t>Equivalent expressions</a:t>
            </a:r>
            <a:endParaRPr lang="en-US" altLang="zh-CN" dirty="0">
              <a:ea typeface="宋体" charset="-122"/>
            </a:endParaRPr>
          </a:p>
        </p:txBody>
      </p:sp>
      <p:sp>
        <p:nvSpPr>
          <p:cNvPr id="20482" name="Rectangle 7"/>
          <p:cNvSpPr>
            <a:spLocks noGrp="1" noChangeArrowheads="1"/>
          </p:cNvSpPr>
          <p:nvPr>
            <p:ph type="body" idx="1"/>
          </p:nvPr>
        </p:nvSpPr>
        <p:spPr>
          <a:xfrm>
            <a:off x="796925" y="1017588"/>
            <a:ext cx="7661275" cy="4903787"/>
          </a:xfrm>
        </p:spPr>
        <p:txBody>
          <a:bodyPr/>
          <a:lstStyle/>
          <a:p>
            <a:r>
              <a:rPr lang="en-US" altLang="zh-CN" sz="2000" dirty="0" smtClean="0">
                <a:ea typeface="ＭＳ Ｐゴシック" pitchFamily="34" charset="-128"/>
              </a:rPr>
              <a:t>Alternative ways of evaluating a given query</a:t>
            </a:r>
          </a:p>
          <a:p>
            <a:pPr lvl="1"/>
            <a:r>
              <a:rPr lang="en-US" altLang="zh-CN" sz="2000" dirty="0" smtClean="0">
                <a:ea typeface="ＭＳ Ｐゴシック" pitchFamily="34" charset="-128"/>
              </a:rPr>
              <a:t>Equivalent expressions</a:t>
            </a:r>
          </a:p>
          <a:p>
            <a:pPr lvl="1"/>
            <a:r>
              <a:rPr lang="en-US" altLang="zh-CN" sz="2000" dirty="0" smtClean="0">
                <a:ea typeface="ＭＳ Ｐゴシック" pitchFamily="34" charset="-128"/>
              </a:rPr>
              <a:t>Different algorithms for each operation</a:t>
            </a:r>
          </a:p>
        </p:txBody>
      </p:sp>
      <p:pic>
        <p:nvPicPr>
          <p:cNvPr id="20483" name="Picture 12"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2538413"/>
            <a:ext cx="73501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4647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zh-CN" dirty="0">
                <a:ea typeface="宋体" charset="-122"/>
              </a:rPr>
              <a:t>Size Estimation for Other Operations</a:t>
            </a:r>
          </a:p>
        </p:txBody>
      </p:sp>
      <p:sp>
        <p:nvSpPr>
          <p:cNvPr id="98306" name="Rectangle 3"/>
          <p:cNvSpPr>
            <a:spLocks noGrp="1" noChangeArrowheads="1"/>
          </p:cNvSpPr>
          <p:nvPr>
            <p:ph type="body" idx="1"/>
          </p:nvPr>
        </p:nvSpPr>
        <p:spPr/>
        <p:txBody>
          <a:bodyPr/>
          <a:lstStyle/>
          <a:p>
            <a:r>
              <a:rPr lang="en-US" altLang="zh-CN" dirty="0" smtClean="0">
                <a:ea typeface="ＭＳ Ｐゴシック" pitchFamily="34" charset="-128"/>
              </a:rPr>
              <a:t>Projection:  estimated size of </a:t>
            </a:r>
            <a:r>
              <a:rPr lang="en-US" altLang="zh-CN" dirty="0" smtClean="0">
                <a:ea typeface="ＭＳ Ｐゴシック" pitchFamily="34" charset="-128"/>
                <a:sym typeface="Symbol" pitchFamily="18" charset="2"/>
              </a:rPr>
              <a:t></a:t>
            </a:r>
            <a:r>
              <a:rPr lang="en-US" altLang="zh-CN" i="1" baseline="-25000"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a:t>
            </a:r>
            <a:r>
              <a:rPr lang="en-US" altLang="zh-CN" dirty="0" err="1"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a:t>
            </a:r>
          </a:p>
          <a:p>
            <a:r>
              <a:rPr lang="en-US" altLang="zh-CN" dirty="0" smtClean="0">
                <a:ea typeface="ＭＳ Ｐゴシック" pitchFamily="34" charset="-128"/>
                <a:sym typeface="Symbol" pitchFamily="18" charset="2"/>
              </a:rPr>
              <a:t>Aggregation : estimated size of </a:t>
            </a:r>
            <a:r>
              <a:rPr lang="en-US" altLang="zh-CN" i="1" baseline="-25000" dirty="0" err="1" smtClean="0">
                <a:ea typeface="ＭＳ Ｐゴシック" pitchFamily="34" charset="-128"/>
                <a:sym typeface="Symbol" pitchFamily="18" charset="2"/>
              </a:rPr>
              <a:t>A</a:t>
            </a:r>
            <a:r>
              <a:rPr lang="en-US" altLang="zh-CN" sz="2000" b="1" i="1" dirty="0" err="1" smtClean="0">
                <a:latin typeface="Lucida Sans Unicode" pitchFamily="34" charset="0"/>
                <a:ea typeface="ＭＳ Ｐゴシック" pitchFamily="34" charset="-128"/>
                <a:sym typeface="Symbol" pitchFamily="18" charset="2"/>
              </a:rPr>
              <a:t>g</a:t>
            </a:r>
            <a:r>
              <a:rPr lang="en-US" altLang="zh-CN" i="1" baseline="-25000" dirty="0" err="1" smtClean="0">
                <a:ea typeface="ＭＳ Ｐゴシック" pitchFamily="34" charset="-128"/>
                <a:sym typeface="Symbol" pitchFamily="18" charset="2"/>
              </a:rPr>
              <a:t>F</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A,r</a:t>
            </a:r>
            <a:r>
              <a:rPr lang="en-US" altLang="zh-CN" dirty="0" smtClean="0">
                <a:ea typeface="ＭＳ Ｐゴシック" pitchFamily="34" charset="-128"/>
                <a:sym typeface="Symbol" pitchFamily="18" charset="2"/>
              </a:rPr>
              <a:t>)</a:t>
            </a:r>
          </a:p>
          <a:p>
            <a:r>
              <a:rPr lang="en-US" altLang="zh-CN" dirty="0" smtClean="0">
                <a:ea typeface="ＭＳ Ｐゴシック" pitchFamily="34" charset="-128"/>
                <a:sym typeface="Symbol" pitchFamily="18" charset="2"/>
              </a:rPr>
              <a:t>Set operations</a:t>
            </a:r>
          </a:p>
          <a:p>
            <a:pPr lvl="1"/>
            <a:r>
              <a:rPr lang="en-US" altLang="zh-CN" dirty="0" smtClean="0">
                <a:ea typeface="ＭＳ Ｐゴシック" pitchFamily="34" charset="-128"/>
                <a:sym typeface="Symbol" pitchFamily="18" charset="2"/>
              </a:rPr>
              <a:t> For unions/intersections of selections on the same relation: rewrite and use size estimate for selections</a:t>
            </a:r>
          </a:p>
          <a:p>
            <a:pPr lvl="2"/>
            <a:r>
              <a:rPr lang="en-US" altLang="zh-CN" dirty="0" smtClean="0">
                <a:ea typeface="ＭＳ Ｐゴシック" pitchFamily="34" charset="-128"/>
                <a:sym typeface="Symbol" pitchFamily="18" charset="2"/>
              </a:rPr>
              <a:t>E.g.</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1</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2</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can be rewritten as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1 ˅ 2</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a:t>
            </a:r>
          </a:p>
          <a:p>
            <a:pPr lvl="1"/>
            <a:r>
              <a:rPr lang="en-US" altLang="zh-CN" dirty="0" smtClean="0">
                <a:ea typeface="ＭＳ Ｐゴシック" pitchFamily="34" charset="-128"/>
                <a:sym typeface="Symbol" pitchFamily="18" charset="2"/>
              </a:rPr>
              <a:t>For operations on different relations:</a:t>
            </a:r>
          </a:p>
          <a:p>
            <a:pPr lvl="2"/>
            <a:r>
              <a:rPr lang="en-US" altLang="zh-CN" sz="1800" dirty="0" smtClean="0">
                <a:ea typeface="ＭＳ Ｐゴシック" pitchFamily="34" charset="-128"/>
                <a:sym typeface="Symbol" pitchFamily="18" charset="2"/>
              </a:rPr>
              <a:t>estimated size of </a:t>
            </a:r>
            <a:r>
              <a:rPr lang="en-US" altLang="zh-CN" sz="1800" i="1" dirty="0" smtClean="0">
                <a:ea typeface="ＭＳ Ｐゴシック" pitchFamily="34" charset="-128"/>
                <a:sym typeface="Symbol" pitchFamily="18" charset="2"/>
              </a:rPr>
              <a:t>r </a:t>
            </a:r>
            <a:r>
              <a:rPr lang="en-US" altLang="zh-CN" sz="1800" dirty="0" smtClean="0">
                <a:ea typeface="ＭＳ Ｐゴシック" pitchFamily="34" charset="-128"/>
                <a:sym typeface="Symbol" pitchFamily="18" charset="2"/>
              </a:rPr>
              <a:t> </a:t>
            </a:r>
            <a:r>
              <a:rPr lang="en-US" altLang="zh-CN" sz="1800" i="1" dirty="0" smtClean="0">
                <a:ea typeface="ＭＳ Ｐゴシック" pitchFamily="34" charset="-128"/>
                <a:sym typeface="Symbol" pitchFamily="18" charset="2"/>
              </a:rPr>
              <a:t>s </a:t>
            </a:r>
            <a:r>
              <a:rPr lang="en-US" altLang="zh-CN" sz="1800" dirty="0" smtClean="0">
                <a:ea typeface="ＭＳ Ｐゴシック" pitchFamily="34" charset="-128"/>
                <a:sym typeface="Symbol" pitchFamily="18" charset="2"/>
              </a:rPr>
              <a:t> = size of </a:t>
            </a:r>
            <a:r>
              <a:rPr lang="en-US" altLang="zh-CN" sz="1800" i="1" dirty="0" smtClean="0">
                <a:ea typeface="ＭＳ Ｐゴシック" pitchFamily="34" charset="-128"/>
                <a:sym typeface="Symbol" pitchFamily="18" charset="2"/>
              </a:rPr>
              <a:t>r</a:t>
            </a:r>
            <a:r>
              <a:rPr lang="en-US" altLang="zh-CN" sz="1800" dirty="0" smtClean="0">
                <a:ea typeface="ＭＳ Ｐゴシック" pitchFamily="34" charset="-128"/>
                <a:sym typeface="Symbol" pitchFamily="18" charset="2"/>
              </a:rPr>
              <a:t> + size of </a:t>
            </a:r>
            <a:r>
              <a:rPr lang="en-US" altLang="zh-CN" sz="1800" i="1" dirty="0" smtClean="0">
                <a:ea typeface="ＭＳ Ｐゴシック" pitchFamily="34" charset="-128"/>
                <a:sym typeface="Symbol" pitchFamily="18" charset="2"/>
              </a:rPr>
              <a:t>s.   </a:t>
            </a:r>
          </a:p>
          <a:p>
            <a:pPr lvl="2"/>
            <a:r>
              <a:rPr lang="en-US" altLang="zh-CN" sz="1800" dirty="0" smtClean="0">
                <a:ea typeface="ＭＳ Ｐゴシック" pitchFamily="34" charset="-128"/>
                <a:sym typeface="Symbol" pitchFamily="18" charset="2"/>
              </a:rPr>
              <a:t>estimated size of </a:t>
            </a:r>
            <a:r>
              <a:rPr lang="en-US" altLang="zh-CN" sz="1800" i="1" dirty="0" smtClean="0">
                <a:ea typeface="ＭＳ Ｐゴシック" pitchFamily="34" charset="-128"/>
                <a:sym typeface="Symbol" pitchFamily="18" charset="2"/>
              </a:rPr>
              <a:t>r </a:t>
            </a:r>
            <a:r>
              <a:rPr lang="en-US" altLang="zh-CN" sz="1800" dirty="0" smtClean="0">
                <a:ea typeface="ＭＳ Ｐゴシック" pitchFamily="34" charset="-128"/>
                <a:sym typeface="Symbol" pitchFamily="18" charset="2"/>
              </a:rPr>
              <a:t> </a:t>
            </a:r>
            <a:r>
              <a:rPr lang="en-US" altLang="zh-CN" sz="1800" i="1" dirty="0" smtClean="0">
                <a:ea typeface="ＭＳ Ｐゴシック" pitchFamily="34" charset="-128"/>
                <a:sym typeface="Symbol" pitchFamily="18" charset="2"/>
              </a:rPr>
              <a:t>s  </a:t>
            </a:r>
            <a:r>
              <a:rPr lang="en-US" altLang="zh-CN" sz="1800" dirty="0" smtClean="0">
                <a:ea typeface="ＭＳ Ｐゴシック" pitchFamily="34" charset="-128"/>
                <a:sym typeface="Symbol" pitchFamily="18" charset="2"/>
              </a:rPr>
              <a:t>= minimum size of</a:t>
            </a:r>
            <a:r>
              <a:rPr lang="en-US" altLang="zh-CN" sz="1800" i="1" dirty="0" smtClean="0">
                <a:ea typeface="ＭＳ Ｐゴシック" pitchFamily="34" charset="-128"/>
                <a:sym typeface="Symbol" pitchFamily="18" charset="2"/>
              </a:rPr>
              <a:t> r</a:t>
            </a:r>
            <a:r>
              <a:rPr lang="en-US" altLang="zh-CN" sz="1800" dirty="0" smtClean="0">
                <a:ea typeface="ＭＳ Ｐゴシック" pitchFamily="34" charset="-128"/>
                <a:sym typeface="Symbol" pitchFamily="18" charset="2"/>
              </a:rPr>
              <a:t> and size of </a:t>
            </a:r>
            <a:r>
              <a:rPr lang="en-US" altLang="zh-CN" sz="1800" i="1" dirty="0" smtClean="0">
                <a:ea typeface="ＭＳ Ｐゴシック" pitchFamily="34" charset="-128"/>
                <a:sym typeface="Symbol" pitchFamily="18" charset="2"/>
              </a:rPr>
              <a:t>s.</a:t>
            </a:r>
          </a:p>
          <a:p>
            <a:pPr lvl="2"/>
            <a:r>
              <a:rPr lang="en-US" altLang="zh-CN" sz="1800" dirty="0" smtClean="0">
                <a:ea typeface="ＭＳ Ｐゴシック" pitchFamily="34" charset="-128"/>
                <a:sym typeface="Symbol" pitchFamily="18" charset="2"/>
              </a:rPr>
              <a:t>estimated size of </a:t>
            </a:r>
            <a:r>
              <a:rPr lang="en-US" altLang="zh-CN" sz="1800" i="1" dirty="0" smtClean="0">
                <a:ea typeface="ＭＳ Ｐゴシック" pitchFamily="34" charset="-128"/>
                <a:sym typeface="Symbol" pitchFamily="18" charset="2"/>
              </a:rPr>
              <a:t>r</a:t>
            </a:r>
            <a:r>
              <a:rPr lang="en-US" altLang="zh-CN" sz="1800" dirty="0" smtClean="0">
                <a:ea typeface="ＭＳ Ｐゴシック" pitchFamily="34" charset="-128"/>
                <a:sym typeface="Symbol" pitchFamily="18" charset="2"/>
              </a:rPr>
              <a:t> – </a:t>
            </a:r>
            <a:r>
              <a:rPr lang="en-US" altLang="zh-CN" sz="1800" i="1" dirty="0" smtClean="0">
                <a:ea typeface="ＭＳ Ｐゴシック" pitchFamily="34" charset="-128"/>
                <a:sym typeface="Symbol" pitchFamily="18" charset="2"/>
              </a:rPr>
              <a:t>s </a:t>
            </a:r>
            <a:r>
              <a:rPr lang="en-US" altLang="zh-CN" sz="1800" dirty="0" smtClean="0">
                <a:ea typeface="ＭＳ Ｐゴシック" pitchFamily="34" charset="-128"/>
                <a:sym typeface="Symbol" pitchFamily="18" charset="2"/>
              </a:rPr>
              <a:t>  = </a:t>
            </a:r>
            <a:r>
              <a:rPr lang="en-US" altLang="zh-CN" sz="1800" i="1" dirty="0" smtClean="0">
                <a:ea typeface="ＭＳ Ｐゴシック" pitchFamily="34" charset="-128"/>
                <a:sym typeface="Symbol" pitchFamily="18" charset="2"/>
              </a:rPr>
              <a:t>r.</a:t>
            </a:r>
          </a:p>
          <a:p>
            <a:pPr lvl="2"/>
            <a:r>
              <a:rPr lang="en-US" altLang="zh-CN" sz="1800" u="sng" dirty="0" smtClean="0">
                <a:ea typeface="ＭＳ Ｐゴシック" pitchFamily="34" charset="-128"/>
                <a:sym typeface="Symbol" pitchFamily="18" charset="2"/>
              </a:rPr>
              <a:t>All the three estimates may be quite inaccurate, but </a:t>
            </a:r>
            <a:r>
              <a:rPr lang="en-US" altLang="zh-CN" sz="1800" u="sng" dirty="0" smtClean="0">
                <a:solidFill>
                  <a:srgbClr val="C00000"/>
                </a:solidFill>
                <a:ea typeface="ＭＳ Ｐゴシック" pitchFamily="34" charset="-128"/>
                <a:sym typeface="Symbol" pitchFamily="18" charset="2"/>
              </a:rPr>
              <a:t>provide upper bounds on the sizes</a:t>
            </a:r>
            <a:r>
              <a:rPr lang="en-US" altLang="zh-CN" sz="1800" dirty="0" smtClean="0">
                <a:ea typeface="ＭＳ Ｐゴシック" pitchFamily="34" charset="-128"/>
                <a:sym typeface="Symbol" pitchFamily="18" charset="2"/>
              </a:rPr>
              <a:t>.</a:t>
            </a:r>
          </a:p>
        </p:txBody>
      </p:sp>
    </p:spTree>
    <p:extLst>
      <p:ext uri="{BB962C8B-B14F-4D97-AF65-F5344CB8AC3E}">
        <p14:creationId xmlns:p14="http://schemas.microsoft.com/office/powerpoint/2010/main" val="3244735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dirty="0">
                <a:ea typeface="宋体" charset="-122"/>
              </a:rPr>
              <a:t>Size Estimation </a:t>
            </a:r>
            <a:r>
              <a:rPr lang="en-US" altLang="zh-CN" dirty="0" smtClean="0">
                <a:ea typeface="宋体" charset="-122"/>
              </a:rPr>
              <a:t>for Outer join</a:t>
            </a:r>
            <a:endParaRPr lang="en-US" altLang="zh-CN" dirty="0">
              <a:ea typeface="宋体" charset="-122"/>
            </a:endParaRPr>
          </a:p>
        </p:txBody>
      </p:sp>
      <p:sp>
        <p:nvSpPr>
          <p:cNvPr id="100354" name="Rectangle 3"/>
          <p:cNvSpPr>
            <a:spLocks noGrp="1" noChangeArrowheads="1"/>
          </p:cNvSpPr>
          <p:nvPr>
            <p:ph type="body" idx="1"/>
          </p:nvPr>
        </p:nvSpPr>
        <p:spPr/>
        <p:txBody>
          <a:bodyPr/>
          <a:lstStyle/>
          <a:p>
            <a:r>
              <a:rPr lang="en-US" altLang="zh-CN" dirty="0" smtClean="0">
                <a:ea typeface="ＭＳ Ｐゴシック" pitchFamily="34" charset="-128"/>
                <a:sym typeface="Symbol" pitchFamily="18" charset="2"/>
              </a:rPr>
              <a:t>Outer join:  </a:t>
            </a:r>
          </a:p>
          <a:p>
            <a:pPr lvl="1"/>
            <a:r>
              <a:rPr lang="en-US" altLang="zh-CN" dirty="0" smtClean="0">
                <a:ea typeface="ＭＳ Ｐゴシック" pitchFamily="34" charset="-128"/>
                <a:sym typeface="Symbol" pitchFamily="18" charset="2"/>
              </a:rPr>
              <a:t>Estimated size of </a:t>
            </a:r>
            <a:r>
              <a:rPr lang="en-US" altLang="zh-CN" i="1" dirty="0" smtClean="0">
                <a:ea typeface="ＭＳ Ｐゴシック" pitchFamily="34" charset="-128"/>
                <a:sym typeface="Symbol" pitchFamily="18" charset="2"/>
              </a:rPr>
              <a:t>r        s  = size of  r      s  + size of r</a:t>
            </a:r>
          </a:p>
          <a:p>
            <a:pPr lvl="2"/>
            <a:r>
              <a:rPr lang="en-US" altLang="zh-CN" dirty="0" smtClean="0">
                <a:ea typeface="ＭＳ Ｐゴシック" pitchFamily="34" charset="-128"/>
                <a:sym typeface="Symbol" pitchFamily="18" charset="2"/>
              </a:rPr>
              <a:t>Case of right outer join is symmetric</a:t>
            </a:r>
          </a:p>
          <a:p>
            <a:pPr lvl="1"/>
            <a:r>
              <a:rPr lang="en-US" altLang="zh-CN" dirty="0" smtClean="0">
                <a:ea typeface="ＭＳ Ｐゴシック" pitchFamily="34" charset="-128"/>
                <a:sym typeface="Symbol" pitchFamily="18" charset="2"/>
              </a:rPr>
              <a:t>Estimated size of </a:t>
            </a:r>
            <a:r>
              <a:rPr lang="en-US" altLang="zh-CN" i="1" dirty="0" smtClean="0">
                <a:ea typeface="ＭＳ Ｐゴシック" pitchFamily="34" charset="-128"/>
                <a:sym typeface="Symbol" pitchFamily="18" charset="2"/>
              </a:rPr>
              <a:t>r          s  = size of r      s </a:t>
            </a:r>
            <a:r>
              <a:rPr lang="en-US" altLang="zh-CN" dirty="0" smtClean="0">
                <a:ea typeface="ＭＳ Ｐゴシック" pitchFamily="34" charset="-128"/>
                <a:sym typeface="Symbol" pitchFamily="18" charset="2"/>
              </a:rPr>
              <a:t>+ size of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size of </a:t>
            </a:r>
            <a:r>
              <a:rPr lang="en-US" altLang="zh-CN" i="1" dirty="0" smtClean="0">
                <a:ea typeface="ＭＳ Ｐゴシック" pitchFamily="34" charset="-128"/>
                <a:sym typeface="Symbol" pitchFamily="18" charset="2"/>
              </a:rPr>
              <a:t>s</a:t>
            </a:r>
          </a:p>
          <a:p>
            <a:pPr lvl="1"/>
            <a:endParaRPr lang="en-US" altLang="zh-CN" i="1" dirty="0" smtClean="0">
              <a:ea typeface="ＭＳ Ｐゴシック" pitchFamily="34" charset="-128"/>
              <a:sym typeface="Symbol" pitchFamily="18" charset="2"/>
            </a:endParaRPr>
          </a:p>
          <a:p>
            <a:r>
              <a:rPr lang="en-US" altLang="zh-CN" i="1" dirty="0" smtClean="0">
                <a:ea typeface="ＭＳ Ｐゴシック" pitchFamily="34" charset="-128"/>
                <a:sym typeface="Symbol" pitchFamily="18" charset="2"/>
              </a:rPr>
              <a:t>All the three estimates may be quite inaccurate, but </a:t>
            </a:r>
            <a:r>
              <a:rPr lang="en-US" altLang="zh-CN" i="1" dirty="0" smtClean="0">
                <a:solidFill>
                  <a:srgbClr val="C00000"/>
                </a:solidFill>
                <a:ea typeface="ＭＳ Ｐゴシック" pitchFamily="34" charset="-128"/>
                <a:sym typeface="Symbol" pitchFamily="18" charset="2"/>
              </a:rPr>
              <a:t>provide upper bounds on the sizes</a:t>
            </a:r>
            <a:endParaRPr lang="en-US" altLang="zh-CN" i="1" dirty="0" smtClean="0">
              <a:solidFill>
                <a:srgbClr val="C00000"/>
              </a:solidFill>
              <a:ea typeface="ＭＳ Ｐゴシック" pitchFamily="34" charset="-128"/>
              <a:sym typeface="Symbol" pitchFamily="18" charset="2"/>
            </a:endParaRPr>
          </a:p>
          <a:p>
            <a:endParaRPr lang="en-US" altLang="zh-CN" dirty="0" smtClean="0">
              <a:ea typeface="ＭＳ Ｐゴシック" pitchFamily="34" charset="-128"/>
            </a:endParaRPr>
          </a:p>
        </p:txBody>
      </p:sp>
      <p:grpSp>
        <p:nvGrpSpPr>
          <p:cNvPr id="100355" name="Group 4"/>
          <p:cNvGrpSpPr>
            <a:grpSpLocks/>
          </p:cNvGrpSpPr>
          <p:nvPr/>
        </p:nvGrpSpPr>
        <p:grpSpPr bwMode="auto">
          <a:xfrm>
            <a:off x="3394869" y="1582738"/>
            <a:ext cx="336550" cy="188912"/>
            <a:chOff x="2822" y="2832"/>
            <a:chExt cx="212" cy="119"/>
          </a:xfrm>
        </p:grpSpPr>
        <p:sp>
          <p:nvSpPr>
            <p:cNvPr id="100364" name="AutoShape 5"/>
            <p:cNvSpPr>
              <a:spLocks noChangeArrowheads="1"/>
            </p:cNvSpPr>
            <p:nvPr/>
          </p:nvSpPr>
          <p:spPr bwMode="auto">
            <a:xfrm rot="5400000">
              <a:off x="2920" y="2837"/>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100365" name="Line 6"/>
            <p:cNvSpPr>
              <a:spLocks noChangeShapeType="1"/>
            </p:cNvSpPr>
            <p:nvPr/>
          </p:nvSpPr>
          <p:spPr bwMode="auto">
            <a:xfrm flipH="1">
              <a:off x="2825" y="2834"/>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6" name="Line 7"/>
            <p:cNvSpPr>
              <a:spLocks noChangeShapeType="1"/>
            </p:cNvSpPr>
            <p:nvPr/>
          </p:nvSpPr>
          <p:spPr bwMode="auto">
            <a:xfrm flipH="1">
              <a:off x="2822" y="2948"/>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0356" name="AutoShape 8"/>
          <p:cNvSpPr>
            <a:spLocks noChangeArrowheads="1"/>
          </p:cNvSpPr>
          <p:nvPr/>
        </p:nvSpPr>
        <p:spPr bwMode="auto">
          <a:xfrm rot="5400000">
            <a:off x="5196509" y="1593851"/>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grpSp>
        <p:nvGrpSpPr>
          <p:cNvPr id="100357" name="Group 9"/>
          <p:cNvGrpSpPr>
            <a:grpSpLocks/>
          </p:cNvGrpSpPr>
          <p:nvPr/>
        </p:nvGrpSpPr>
        <p:grpSpPr bwMode="auto">
          <a:xfrm>
            <a:off x="3344070" y="2316164"/>
            <a:ext cx="498475" cy="200025"/>
            <a:chOff x="2323" y="3635"/>
            <a:chExt cx="314" cy="126"/>
          </a:xfrm>
        </p:grpSpPr>
        <p:sp>
          <p:nvSpPr>
            <p:cNvPr id="100359" name="AutoShape 10"/>
            <p:cNvSpPr>
              <a:spLocks noChangeArrowheads="1"/>
            </p:cNvSpPr>
            <p:nvPr/>
          </p:nvSpPr>
          <p:spPr bwMode="auto">
            <a:xfrm rot="5400000">
              <a:off x="2421" y="3647"/>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100360" name="Line 11"/>
            <p:cNvSpPr>
              <a:spLocks noChangeShapeType="1"/>
            </p:cNvSpPr>
            <p:nvPr/>
          </p:nvSpPr>
          <p:spPr bwMode="auto">
            <a:xfrm flipH="1">
              <a:off x="2326" y="363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1" name="Line 12"/>
            <p:cNvSpPr>
              <a:spLocks noChangeShapeType="1"/>
            </p:cNvSpPr>
            <p:nvPr/>
          </p:nvSpPr>
          <p:spPr bwMode="auto">
            <a:xfrm flipH="1">
              <a:off x="2323" y="3758"/>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2" name="Line 13"/>
            <p:cNvSpPr>
              <a:spLocks noChangeShapeType="1"/>
            </p:cNvSpPr>
            <p:nvPr/>
          </p:nvSpPr>
          <p:spPr bwMode="auto">
            <a:xfrm flipH="1">
              <a:off x="2530" y="3641"/>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3" name="Line 14"/>
            <p:cNvSpPr>
              <a:spLocks noChangeShapeType="1"/>
            </p:cNvSpPr>
            <p:nvPr/>
          </p:nvSpPr>
          <p:spPr bwMode="auto">
            <a:xfrm flipH="1">
              <a:off x="2536" y="375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0358" name="AutoShape 15"/>
          <p:cNvSpPr>
            <a:spLocks noChangeArrowheads="1"/>
          </p:cNvSpPr>
          <p:nvPr/>
        </p:nvSpPr>
        <p:spPr bwMode="auto">
          <a:xfrm rot="5400000">
            <a:off x="5246134" y="2335214"/>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3848627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95350" y="82550"/>
            <a:ext cx="8077200" cy="609600"/>
          </a:xfrm>
        </p:spPr>
        <p:txBody>
          <a:bodyPr/>
          <a:lstStyle/>
          <a:p>
            <a:r>
              <a:rPr lang="en-US" altLang="zh-CN" dirty="0">
                <a:ea typeface="宋体" charset="-122"/>
              </a:rPr>
              <a:t>Estimation of Number of Distinct Values</a:t>
            </a:r>
          </a:p>
        </p:txBody>
      </p:sp>
      <p:sp>
        <p:nvSpPr>
          <p:cNvPr id="102402" name="Rectangle 3"/>
          <p:cNvSpPr>
            <a:spLocks noGrp="1" noChangeArrowheads="1"/>
          </p:cNvSpPr>
          <p:nvPr>
            <p:ph type="body" idx="1"/>
          </p:nvPr>
        </p:nvSpPr>
        <p:spPr>
          <a:xfrm>
            <a:off x="914400" y="1120775"/>
            <a:ext cx="7500938" cy="5253038"/>
          </a:xfrm>
        </p:spPr>
        <p:txBody>
          <a:bodyPr/>
          <a:lstStyle/>
          <a:p>
            <a:pPr>
              <a:buNone/>
            </a:pPr>
            <a:r>
              <a:rPr lang="en-US" altLang="zh-CN" dirty="0" smtClean="0">
                <a:ea typeface="ＭＳ Ｐゴシック" pitchFamily="34" charset="-128"/>
              </a:rPr>
              <a:t>T</a:t>
            </a:r>
            <a:r>
              <a:rPr lang="en-US" altLang="zh-CN" dirty="0" smtClean="0">
                <a:ea typeface="ＭＳ Ｐゴシック" pitchFamily="34" charset="-128"/>
                <a:sym typeface="Symbol" pitchFamily="18" charset="2"/>
              </a:rPr>
              <a:t>o estimate the size of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endParaRPr lang="en-US" altLang="zh-CN" dirty="0" smtClean="0">
              <a:ea typeface="ＭＳ Ｐゴシック" pitchFamily="34" charset="-128"/>
            </a:endParaRPr>
          </a:p>
          <a:p>
            <a:r>
              <a:rPr lang="en-US" altLang="zh-CN" dirty="0" smtClean="0">
                <a:ea typeface="ＭＳ Ｐゴシック" pitchFamily="34" charset="-128"/>
              </a:rPr>
              <a:t>If </a:t>
            </a:r>
            <a:r>
              <a:rPr lang="en-US" altLang="zh-CN" dirty="0" smtClean="0">
                <a:ea typeface="ＭＳ Ｐゴシック" pitchFamily="34" charset="-128"/>
                <a:sym typeface="Symbol" pitchFamily="18" charset="2"/>
              </a:rPr>
              <a:t> forces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to take a specified value: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1.</a:t>
            </a:r>
          </a:p>
          <a:p>
            <a:pPr lvl="2"/>
            <a:r>
              <a:rPr lang="en-US" altLang="zh-CN" dirty="0" smtClean="0">
                <a:ea typeface="ＭＳ Ｐゴシック" pitchFamily="34" charset="-128"/>
                <a:sym typeface="Symbol" pitchFamily="18" charset="2"/>
              </a:rPr>
              <a:t>e.g.,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 3</a:t>
            </a:r>
          </a:p>
          <a:p>
            <a:r>
              <a:rPr lang="en-US" altLang="zh-CN" dirty="0" smtClean="0">
                <a:ea typeface="ＭＳ Ｐゴシック" pitchFamily="34" charset="-128"/>
                <a:sym typeface="Symbol" pitchFamily="18" charset="2"/>
              </a:rPr>
              <a:t>If  forces A to take on one of a specified set of values: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number of specified values.</a:t>
            </a:r>
          </a:p>
          <a:p>
            <a:pPr lvl="2"/>
            <a:r>
              <a:rPr lang="en-US" altLang="zh-CN" dirty="0" smtClean="0">
                <a:ea typeface="ＭＳ Ｐゴシック" pitchFamily="34" charset="-128"/>
                <a:sym typeface="Symbol" pitchFamily="18" charset="2"/>
              </a:rPr>
              <a:t>(e.g.,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 1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 3 </a:t>
            </a:r>
            <a:r>
              <a:rPr lang="en-US" altLang="zh-CN" i="1" dirty="0" smtClean="0">
                <a:ea typeface="ＭＳ Ｐゴシック" pitchFamily="34" charset="-128"/>
                <a:sym typeface="Symbol" pitchFamily="18" charset="2"/>
              </a:rPr>
              <a:t>V A</a:t>
            </a:r>
            <a:r>
              <a:rPr lang="en-US" altLang="zh-CN" dirty="0" smtClean="0">
                <a:ea typeface="ＭＳ Ｐゴシック" pitchFamily="34" charset="-128"/>
                <a:sym typeface="Symbol" pitchFamily="18" charset="2"/>
              </a:rPr>
              <a:t> = 4 )), </a:t>
            </a:r>
          </a:p>
          <a:p>
            <a:r>
              <a:rPr lang="en-US" altLang="zh-CN" dirty="0" smtClean="0">
                <a:ea typeface="ＭＳ Ｐゴシック" pitchFamily="34" charset="-128"/>
                <a:sym typeface="Symbol" pitchFamily="18" charset="2"/>
              </a:rPr>
              <a:t>If the selection condition  is of the form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op r</a:t>
            </a: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estimated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a:t>
            </a:r>
            <a:r>
              <a:rPr lang="en-US" altLang="zh-CN" dirty="0" err="1"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a:t>
            </a:r>
            <a:r>
              <a:rPr lang="en-US" altLang="zh-CN" i="1" dirty="0" smtClean="0">
                <a:ea typeface="ＭＳ Ｐゴシック" pitchFamily="34" charset="-128"/>
                <a:sym typeface="Symbol" pitchFamily="18" charset="2"/>
              </a:rPr>
              <a:t>s</a:t>
            </a:r>
            <a:endParaRPr lang="en-US" altLang="zh-CN" dirty="0" smtClean="0">
              <a:ea typeface="ＭＳ Ｐゴシック" pitchFamily="34" charset="-128"/>
              <a:sym typeface="Symbol" pitchFamily="18" charset="2"/>
            </a:endParaRPr>
          </a:p>
          <a:p>
            <a:pPr lvl="1"/>
            <a:r>
              <a:rPr lang="en-US" altLang="zh-CN" dirty="0" smtClean="0">
                <a:ea typeface="ＭＳ Ｐゴシック" pitchFamily="34" charset="-128"/>
                <a:sym typeface="Symbol" pitchFamily="18" charset="2"/>
              </a:rPr>
              <a:t>where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is the selectivity of the selection.</a:t>
            </a:r>
          </a:p>
          <a:p>
            <a:r>
              <a:rPr lang="en-US" altLang="zh-CN" dirty="0" smtClean="0">
                <a:ea typeface="ＭＳ Ｐゴシック" pitchFamily="34" charset="-128"/>
                <a:sym typeface="Symbol" pitchFamily="18" charset="2"/>
              </a:rPr>
              <a:t>In all the other cases: use approximate estimate of</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min(</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a:t>
            </a:r>
            <a:r>
              <a:rPr lang="en-US" altLang="zh-CN" dirty="0" err="1"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n</a:t>
            </a:r>
            <a:r>
              <a:rPr lang="en-US" altLang="zh-CN" sz="2400" baseline="-25000"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a:t>
            </a:r>
            <a:r>
              <a:rPr lang="en-US" altLang="zh-CN" sz="2000" i="1" baseline="-25000" dirty="0" smtClean="0">
                <a:ea typeface="ＭＳ Ｐゴシック" pitchFamily="34" charset="-128"/>
                <a:sym typeface="Symbol" pitchFamily="18" charset="2"/>
              </a:rPr>
              <a:t>r</a:t>
            </a:r>
            <a:r>
              <a:rPr lang="en-US" altLang="zh-CN" sz="2000" baseline="-25000"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p>
          <a:p>
            <a:pPr lvl="1"/>
            <a:r>
              <a:rPr lang="en-US" altLang="zh-CN" dirty="0" smtClean="0">
                <a:ea typeface="ＭＳ Ｐゴシック" pitchFamily="34" charset="-128"/>
                <a:sym typeface="Symbol" pitchFamily="18" charset="2"/>
              </a:rPr>
              <a:t>More accurate estimate can be got using probability theory, but this one works fine generally</a:t>
            </a:r>
          </a:p>
          <a:p>
            <a:pPr>
              <a:buFont typeface="Monotype Sorts" pitchFamily="2" charset="2"/>
              <a:buNone/>
            </a:pPr>
            <a:endParaRPr lang="en-US" altLang="zh-CN" dirty="0" smtClean="0">
              <a:ea typeface="ＭＳ Ｐゴシック" pitchFamily="34" charset="-128"/>
              <a:sym typeface="Symbol" pitchFamily="18" charset="2"/>
            </a:endParaRPr>
          </a:p>
        </p:txBody>
      </p:sp>
    </p:spTree>
    <p:extLst>
      <p:ext uri="{BB962C8B-B14F-4D97-AF65-F5344CB8AC3E}">
        <p14:creationId xmlns:p14="http://schemas.microsoft.com/office/powerpoint/2010/main" val="1171953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ltLang="zh-CN" dirty="0">
                <a:ea typeface="宋体" charset="-122"/>
              </a:rPr>
              <a:t>Estimation of Distinct Values (Cont</a:t>
            </a:r>
            <a:r>
              <a:rPr lang="en-US" altLang="zh-CN" dirty="0" smtClean="0">
                <a:ea typeface="宋体" charset="-122"/>
              </a:rPr>
              <a:t>.)*</a:t>
            </a:r>
            <a:endParaRPr lang="en-US" altLang="zh-CN" dirty="0">
              <a:ea typeface="宋体" charset="-122"/>
            </a:endParaRPr>
          </a:p>
        </p:txBody>
      </p:sp>
      <p:sp>
        <p:nvSpPr>
          <p:cNvPr id="104450" name="Rectangle 3"/>
          <p:cNvSpPr>
            <a:spLocks noGrp="1" noChangeArrowheads="1"/>
          </p:cNvSpPr>
          <p:nvPr>
            <p:ph type="body" idx="1"/>
          </p:nvPr>
        </p:nvSpPr>
        <p:spPr/>
        <p:txBody>
          <a:bodyPr/>
          <a:lstStyle/>
          <a:p>
            <a:pPr>
              <a:buFont typeface="Monotype Sorts" pitchFamily="2" charset="2"/>
              <a:buNone/>
            </a:pPr>
            <a:r>
              <a:rPr lang="en-US" altLang="zh-CN" dirty="0" smtClean="0">
                <a:ea typeface="ＭＳ Ｐゴシック" pitchFamily="34" charset="-128"/>
                <a:sym typeface="Symbol" pitchFamily="18" charset="2"/>
              </a:rPr>
              <a:t>Joins: </a:t>
            </a:r>
            <a:r>
              <a:rPr lang="en-US" altLang="zh-CN" i="1" dirty="0" smtClean="0">
                <a:ea typeface="ＭＳ Ｐゴシック" pitchFamily="34" charset="-128"/>
                <a:sym typeface="Symbol" pitchFamily="18" charset="2"/>
              </a:rPr>
              <a:t>r      s</a:t>
            </a:r>
            <a:endParaRPr lang="en-US" altLang="zh-CN" dirty="0" smtClean="0">
              <a:ea typeface="ＭＳ Ｐゴシック" pitchFamily="34" charset="-128"/>
              <a:sym typeface="Symbol" pitchFamily="18" charset="2"/>
            </a:endParaRPr>
          </a:p>
          <a:p>
            <a:r>
              <a:rPr lang="en-US" altLang="zh-CN" dirty="0" smtClean="0">
                <a:ea typeface="ＭＳ Ｐゴシック" pitchFamily="34" charset="-128"/>
                <a:sym typeface="Symbol" pitchFamily="18" charset="2"/>
              </a:rPr>
              <a:t>If all attributes in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are from </a:t>
            </a:r>
            <a:r>
              <a:rPr lang="en-US" altLang="zh-CN" i="1" dirty="0" smtClean="0">
                <a:ea typeface="ＭＳ Ｐゴシック" pitchFamily="34" charset="-128"/>
                <a:sym typeface="Symbol" pitchFamily="18" charset="2"/>
              </a:rPr>
              <a:t>r</a:t>
            </a:r>
            <a:br>
              <a:rPr lang="en-US" altLang="zh-CN" i="1" dirty="0" smtClean="0">
                <a:ea typeface="ＭＳ Ｐゴシック" pitchFamily="34" charset="-128"/>
                <a:sym typeface="Symbol" pitchFamily="18" charset="2"/>
              </a:rPr>
            </a:br>
            <a:r>
              <a:rPr lang="en-US" altLang="zh-CN" i="1"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estimated</a:t>
            </a:r>
            <a:r>
              <a:rPr lang="en-US" altLang="zh-CN" i="1" dirty="0" smtClean="0">
                <a:ea typeface="ＭＳ Ｐゴシック" pitchFamily="34" charset="-128"/>
                <a:sym typeface="Symbol" pitchFamily="18" charset="2"/>
              </a:rPr>
              <a:t>  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 r     s</a:t>
            </a:r>
            <a:r>
              <a:rPr lang="en-US" altLang="zh-CN" dirty="0" smtClean="0">
                <a:ea typeface="ＭＳ Ｐゴシック" pitchFamily="34" charset="-128"/>
                <a:sym typeface="Symbol" pitchFamily="18" charset="2"/>
              </a:rPr>
              <a:t>) = min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a:t>
            </a:r>
            <a:r>
              <a:rPr lang="en-US" altLang="zh-CN" dirty="0" err="1"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n </a:t>
            </a:r>
            <a:r>
              <a:rPr lang="en-US" altLang="zh-CN" sz="2000" i="1" baseline="-25000" dirty="0" smtClean="0">
                <a:ea typeface="ＭＳ Ｐゴシック" pitchFamily="34" charset="-128"/>
                <a:sym typeface="Symbol" pitchFamily="18" charset="2"/>
              </a:rPr>
              <a:t>r    s</a:t>
            </a:r>
            <a:r>
              <a:rPr lang="en-US" altLang="zh-CN" dirty="0" smtClean="0">
                <a:ea typeface="ＭＳ Ｐゴシック" pitchFamily="34" charset="-128"/>
                <a:sym typeface="Symbol" pitchFamily="18" charset="2"/>
              </a:rPr>
              <a:t>)</a:t>
            </a:r>
          </a:p>
          <a:p>
            <a:r>
              <a:rPr lang="en-US" altLang="zh-CN" dirty="0" smtClean="0">
                <a:ea typeface="ＭＳ Ｐゴシック" pitchFamily="34" charset="-128"/>
                <a:sym typeface="Symbol" pitchFamily="18" charset="2"/>
              </a:rPr>
              <a:t>If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contains attributes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1 from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and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2 from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then estimated </a:t>
            </a:r>
            <a:br>
              <a:rPr lang="en-US" altLang="zh-CN" dirty="0" smtClean="0">
                <a:ea typeface="ＭＳ Ｐゴシック" pitchFamily="34" charset="-128"/>
                <a:sym typeface="Symbol" pitchFamily="18" charset="2"/>
              </a:rPr>
            </a:b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A,r</a:t>
            </a:r>
            <a:r>
              <a:rPr lang="en-US" altLang="zh-CN" i="1" dirty="0" smtClean="0">
                <a:ea typeface="ＭＳ Ｐゴシック" pitchFamily="34" charset="-128"/>
                <a:sym typeface="Symbol" pitchFamily="18" charset="2"/>
              </a:rPr>
              <a:t>     s</a:t>
            </a:r>
            <a:r>
              <a:rPr lang="en-US" altLang="zh-CN" dirty="0" smtClean="0">
                <a:ea typeface="ＭＳ Ｐゴシック" pitchFamily="34" charset="-128"/>
                <a:sym typeface="Symbol" pitchFamily="18" charset="2"/>
              </a:rPr>
              <a:t>) = </a:t>
            </a:r>
          </a:p>
          <a:p>
            <a:pPr>
              <a:buFont typeface="Monotype Sorts" pitchFamily="2" charset="2"/>
              <a:buNone/>
            </a:pP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min(</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1,</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2 –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1,</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1 –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2,</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2,</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a:t>
            </a:r>
            <a:r>
              <a:rPr lang="en-US" altLang="zh-CN" i="1" dirty="0" err="1" smtClean="0">
                <a:ea typeface="ＭＳ Ｐゴシック" pitchFamily="34" charset="-128"/>
                <a:sym typeface="Symbol" pitchFamily="18" charset="2"/>
              </a:rPr>
              <a:t>n</a:t>
            </a:r>
            <a:r>
              <a:rPr lang="en-US" altLang="zh-CN" sz="2000" i="1" baseline="-25000" dirty="0" err="1" smtClean="0">
                <a:ea typeface="ＭＳ Ｐゴシック" pitchFamily="34" charset="-128"/>
                <a:sym typeface="Symbol" pitchFamily="18" charset="2"/>
              </a:rPr>
              <a:t>r</a:t>
            </a:r>
            <a:r>
              <a:rPr lang="en-US" altLang="zh-CN" sz="2000" i="1" baseline="-25000" dirty="0" smtClean="0">
                <a:ea typeface="ＭＳ Ｐゴシック" pitchFamily="34" charset="-128"/>
                <a:sym typeface="Symbol" pitchFamily="18" charset="2"/>
              </a:rPr>
              <a:t>     s</a:t>
            </a:r>
            <a:r>
              <a:rPr lang="en-US" altLang="zh-CN" dirty="0" smtClean="0">
                <a:ea typeface="ＭＳ Ｐゴシック" pitchFamily="34" charset="-128"/>
                <a:sym typeface="Symbol" pitchFamily="18" charset="2"/>
              </a:rPr>
              <a:t>)</a:t>
            </a:r>
          </a:p>
          <a:p>
            <a:pPr lvl="1"/>
            <a:r>
              <a:rPr lang="en-US" altLang="zh-CN" dirty="0" smtClean="0">
                <a:ea typeface="ＭＳ Ｐゴシック" pitchFamily="34" charset="-128"/>
                <a:sym typeface="Symbol" pitchFamily="18" charset="2"/>
              </a:rPr>
              <a:t> More accurate estimate can be got using probability theory, but this one works fine generally</a:t>
            </a:r>
          </a:p>
          <a:p>
            <a:endParaRPr lang="en-US" altLang="zh-CN" dirty="0" smtClean="0">
              <a:ea typeface="ＭＳ Ｐゴシック" pitchFamily="34" charset="-128"/>
            </a:endParaRPr>
          </a:p>
        </p:txBody>
      </p:sp>
      <p:sp>
        <p:nvSpPr>
          <p:cNvPr id="104451" name="AutoShape 4"/>
          <p:cNvSpPr>
            <a:spLocks noChangeArrowheads="1"/>
          </p:cNvSpPr>
          <p:nvPr/>
        </p:nvSpPr>
        <p:spPr bwMode="auto">
          <a:xfrm rot="5400000" flipV="1">
            <a:off x="5780501" y="2045320"/>
            <a:ext cx="95250" cy="151434"/>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sz="1800"/>
              <a:t> </a:t>
            </a:r>
          </a:p>
        </p:txBody>
      </p:sp>
      <p:sp>
        <p:nvSpPr>
          <p:cNvPr id="104452" name="AutoShape 5"/>
          <p:cNvSpPr>
            <a:spLocks noChangeArrowheads="1"/>
          </p:cNvSpPr>
          <p:nvPr/>
        </p:nvSpPr>
        <p:spPr bwMode="auto">
          <a:xfrm rot="5400000">
            <a:off x="1699938" y="268956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sz="1800" dirty="0"/>
              <a:t> </a:t>
            </a:r>
          </a:p>
        </p:txBody>
      </p:sp>
      <p:sp>
        <p:nvSpPr>
          <p:cNvPr id="104453" name="AutoShape 6"/>
          <p:cNvSpPr>
            <a:spLocks noChangeArrowheads="1"/>
          </p:cNvSpPr>
          <p:nvPr/>
        </p:nvSpPr>
        <p:spPr bwMode="auto">
          <a:xfrm rot="5400000">
            <a:off x="3338445" y="195359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sz="1800" dirty="0"/>
              <a:t> </a:t>
            </a:r>
          </a:p>
        </p:txBody>
      </p:sp>
      <p:sp>
        <p:nvSpPr>
          <p:cNvPr id="104454" name="AutoShape 7"/>
          <p:cNvSpPr>
            <a:spLocks noChangeArrowheads="1"/>
          </p:cNvSpPr>
          <p:nvPr/>
        </p:nvSpPr>
        <p:spPr bwMode="auto">
          <a:xfrm rot="5400000">
            <a:off x="1587742" y="12319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sz="1200" baseline="-25000"/>
              <a:t> </a:t>
            </a:r>
          </a:p>
        </p:txBody>
      </p:sp>
      <p:sp>
        <p:nvSpPr>
          <p:cNvPr id="104455" name="AutoShape 8"/>
          <p:cNvSpPr>
            <a:spLocks noChangeArrowheads="1"/>
          </p:cNvSpPr>
          <p:nvPr/>
        </p:nvSpPr>
        <p:spPr bwMode="auto">
          <a:xfrm rot="5400000">
            <a:off x="7015163" y="3030538"/>
            <a:ext cx="95250" cy="9525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sz="1800"/>
              <a:t> </a:t>
            </a:r>
          </a:p>
        </p:txBody>
      </p:sp>
    </p:spTree>
    <p:extLst>
      <p:ext uri="{BB962C8B-B14F-4D97-AF65-F5344CB8AC3E}">
        <p14:creationId xmlns:p14="http://schemas.microsoft.com/office/powerpoint/2010/main" val="4140681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zh-CN" dirty="0">
                <a:ea typeface="宋体" charset="-122"/>
              </a:rPr>
              <a:t>Estimation of Distinct Values (Cont</a:t>
            </a:r>
            <a:r>
              <a:rPr lang="en-US" altLang="zh-CN" dirty="0" smtClean="0">
                <a:ea typeface="宋体" charset="-122"/>
              </a:rPr>
              <a:t>.)*</a:t>
            </a:r>
            <a:endParaRPr lang="en-US" altLang="zh-CN" dirty="0">
              <a:ea typeface="宋体" charset="-122"/>
            </a:endParaRPr>
          </a:p>
        </p:txBody>
      </p:sp>
      <p:sp>
        <p:nvSpPr>
          <p:cNvPr id="106498" name="Rectangle 3"/>
          <p:cNvSpPr>
            <a:spLocks noGrp="1" noChangeArrowheads="1"/>
          </p:cNvSpPr>
          <p:nvPr>
            <p:ph type="body" idx="1"/>
          </p:nvPr>
        </p:nvSpPr>
        <p:spPr>
          <a:xfrm>
            <a:off x="914400" y="1120775"/>
            <a:ext cx="7980363" cy="4876800"/>
          </a:xfrm>
        </p:spPr>
        <p:txBody>
          <a:bodyPr/>
          <a:lstStyle/>
          <a:p>
            <a:r>
              <a:rPr lang="en-US" altLang="zh-CN" dirty="0" smtClean="0">
                <a:ea typeface="ＭＳ Ｐゴシック" pitchFamily="34" charset="-128"/>
                <a:sym typeface="Symbol" pitchFamily="18" charset="2"/>
              </a:rPr>
              <a:t>Estimation of distinct values are straightforward for projections.</a:t>
            </a:r>
          </a:p>
          <a:p>
            <a:pPr lvl="1"/>
            <a:r>
              <a:rPr lang="en-US" altLang="zh-CN" dirty="0" smtClean="0">
                <a:ea typeface="ＭＳ Ｐゴシック" pitchFamily="34" charset="-128"/>
                <a:sym typeface="Symbol" pitchFamily="18" charset="2"/>
              </a:rPr>
              <a:t>They are the same in </a:t>
            </a:r>
            <a:r>
              <a:rPr lang="en-US" altLang="zh-CN" baseline="-25000" dirty="0" smtClean="0">
                <a:ea typeface="ＭＳ Ｐゴシック" pitchFamily="34" charset="-128"/>
                <a:sym typeface="Symbol" pitchFamily="18" charset="2"/>
              </a:rPr>
              <a:t>A (r)</a:t>
            </a:r>
            <a:r>
              <a:rPr lang="en-US" altLang="zh-CN" dirty="0" smtClean="0">
                <a:ea typeface="ＭＳ Ｐゴシック" pitchFamily="34" charset="-128"/>
                <a:sym typeface="Symbol" pitchFamily="18" charset="2"/>
              </a:rPr>
              <a:t> as in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p>
          <a:p>
            <a:r>
              <a:rPr lang="en-US" altLang="zh-CN" dirty="0" smtClean="0">
                <a:ea typeface="ＭＳ Ｐゴシック" pitchFamily="34" charset="-128"/>
                <a:sym typeface="Symbol" pitchFamily="18" charset="2"/>
              </a:rPr>
              <a:t>The same holds for grouping attributes of aggregation.</a:t>
            </a:r>
          </a:p>
          <a:p>
            <a:r>
              <a:rPr lang="en-US" altLang="zh-CN" dirty="0" smtClean="0">
                <a:ea typeface="ＭＳ Ｐゴシック" pitchFamily="34" charset="-128"/>
                <a:sym typeface="Symbol" pitchFamily="18" charset="2"/>
              </a:rPr>
              <a:t>For aggregated values </a:t>
            </a:r>
          </a:p>
          <a:p>
            <a:pPr lvl="1"/>
            <a:r>
              <a:rPr lang="en-US" altLang="zh-CN" dirty="0" smtClean="0">
                <a:ea typeface="ＭＳ Ｐゴシック" pitchFamily="34" charset="-128"/>
                <a:sym typeface="Symbol" pitchFamily="18" charset="2"/>
              </a:rPr>
              <a:t>For min(</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and max(</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the number of distinct values can be estimated as min(V(</a:t>
            </a:r>
            <a:r>
              <a:rPr lang="en-US" altLang="zh-CN" i="1" dirty="0" err="1" smtClean="0">
                <a:ea typeface="ＭＳ Ｐゴシック" pitchFamily="34" charset="-128"/>
                <a:sym typeface="Symbol" pitchFamily="18" charset="2"/>
              </a:rPr>
              <a:t>A,r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G,r</a:t>
            </a:r>
            <a:r>
              <a:rPr lang="en-US" altLang="zh-CN" dirty="0" smtClean="0">
                <a:ea typeface="ＭＳ Ｐゴシック" pitchFamily="34" charset="-128"/>
                <a:sym typeface="Symbol" pitchFamily="18" charset="2"/>
              </a:rPr>
              <a:t>))  where G denotes grouping attributes</a:t>
            </a:r>
          </a:p>
          <a:p>
            <a:pPr lvl="1"/>
            <a:r>
              <a:rPr lang="en-US" altLang="zh-CN" dirty="0" smtClean="0">
                <a:ea typeface="ＭＳ Ｐゴシック" pitchFamily="34" charset="-128"/>
                <a:sym typeface="Symbol" pitchFamily="18" charset="2"/>
              </a:rPr>
              <a:t>For other aggregates, assume all values are distinct, and use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G,r</a:t>
            </a:r>
            <a:r>
              <a:rPr lang="en-US" altLang="zh-CN" dirty="0" smtClean="0">
                <a:ea typeface="ＭＳ Ｐゴシック" pitchFamily="34" charset="-128"/>
                <a:sym typeface="Symbol" pitchFamily="18" charset="2"/>
              </a:rPr>
              <a:t>)</a:t>
            </a:r>
          </a:p>
          <a:p>
            <a:pPr lvl="1"/>
            <a:endParaRPr lang="en-US" altLang="zh-CN" dirty="0" smtClean="0">
              <a:ea typeface="ＭＳ Ｐゴシック" pitchFamily="34" charset="-128"/>
              <a:sym typeface="Symbol" pitchFamily="18" charset="2"/>
            </a:endParaRPr>
          </a:p>
          <a:p>
            <a:endParaRPr lang="en-US" altLang="zh-CN" dirty="0" smtClean="0">
              <a:ea typeface="ＭＳ Ｐゴシック" pitchFamily="34" charset="-128"/>
              <a:sym typeface="Symbol" pitchFamily="18" charset="2"/>
            </a:endParaRPr>
          </a:p>
        </p:txBody>
      </p:sp>
    </p:spTree>
    <p:extLst>
      <p:ext uri="{BB962C8B-B14F-4D97-AF65-F5344CB8AC3E}">
        <p14:creationId xmlns:p14="http://schemas.microsoft.com/office/powerpoint/2010/main" val="2359373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zh-CN" dirty="0">
                <a:ea typeface="宋体" charset="-122"/>
              </a:rPr>
              <a:t>Choice of Evaluation Plans</a:t>
            </a:r>
          </a:p>
        </p:txBody>
      </p:sp>
      <p:sp>
        <p:nvSpPr>
          <p:cNvPr id="58370" name="Rectangle 3"/>
          <p:cNvSpPr>
            <a:spLocks noGrp="1" noChangeArrowheads="1"/>
          </p:cNvSpPr>
          <p:nvPr>
            <p:ph type="body" idx="1"/>
          </p:nvPr>
        </p:nvSpPr>
        <p:spPr>
          <a:xfrm>
            <a:off x="914400" y="1120775"/>
            <a:ext cx="7900988" cy="4870450"/>
          </a:xfrm>
        </p:spPr>
        <p:txBody>
          <a:bodyPr/>
          <a:lstStyle/>
          <a:p>
            <a:r>
              <a:rPr lang="en-US" altLang="zh-CN" dirty="0" smtClean="0">
                <a:ea typeface="ＭＳ Ｐゴシック" pitchFamily="34" charset="-128"/>
              </a:rPr>
              <a:t>Must consider the interaction of evaluation techniques when choosing evaluation plans</a:t>
            </a:r>
          </a:p>
          <a:p>
            <a:pPr lvl="1"/>
            <a:r>
              <a:rPr lang="en-US" altLang="zh-CN" dirty="0" smtClean="0">
                <a:ea typeface="ＭＳ Ｐゴシック" pitchFamily="34" charset="-128"/>
              </a:rPr>
              <a:t>choosing the cheapest algorithm for each operation independently may not yield best overall algorithm.  E.g.</a:t>
            </a:r>
          </a:p>
          <a:p>
            <a:pPr lvl="2"/>
            <a:r>
              <a:rPr lang="en-US" altLang="zh-CN" dirty="0" smtClean="0">
                <a:ea typeface="ＭＳ Ｐゴシック" pitchFamily="34" charset="-128"/>
              </a:rPr>
              <a:t>merge-join may be costlier than hash-join, but may provide a sorted output which reduces the cost for an outer level aggregation.</a:t>
            </a:r>
          </a:p>
          <a:p>
            <a:pPr lvl="2"/>
            <a:r>
              <a:rPr lang="en-US" altLang="zh-CN" dirty="0" smtClean="0">
                <a:ea typeface="ＭＳ Ｐゴシック" pitchFamily="34" charset="-128"/>
              </a:rPr>
              <a:t>nested-loop join may provide opportunity for pipelining</a:t>
            </a:r>
          </a:p>
          <a:p>
            <a:r>
              <a:rPr lang="en-US" altLang="zh-CN" dirty="0" smtClean="0">
                <a:ea typeface="ＭＳ Ｐゴシック" pitchFamily="34" charset="-128"/>
              </a:rPr>
              <a:t>Practical query optimizers incorporate elements of the following two broad approaches:</a:t>
            </a:r>
          </a:p>
          <a:p>
            <a:pPr lvl="1">
              <a:buFont typeface="Monotype Sorts" pitchFamily="2" charset="2"/>
              <a:buNone/>
            </a:pPr>
            <a:r>
              <a:rPr lang="en-US" altLang="zh-CN" dirty="0" smtClean="0">
                <a:ea typeface="ＭＳ Ｐゴシック" pitchFamily="34" charset="-128"/>
              </a:rPr>
              <a:t>1.	Search all the plans and choose the best plan in a </a:t>
            </a:r>
            <a:br>
              <a:rPr lang="en-US" altLang="zh-CN" dirty="0" smtClean="0">
                <a:ea typeface="ＭＳ Ｐゴシック" pitchFamily="34" charset="-128"/>
              </a:rPr>
            </a:br>
            <a:r>
              <a:rPr lang="en-US" altLang="zh-CN" dirty="0" smtClean="0">
                <a:solidFill>
                  <a:srgbClr val="C00000"/>
                </a:solidFill>
                <a:ea typeface="ＭＳ Ｐゴシック" pitchFamily="34" charset="-128"/>
              </a:rPr>
              <a:t>cost-based</a:t>
            </a:r>
            <a:r>
              <a:rPr lang="en-US" altLang="zh-CN" dirty="0" smtClean="0">
                <a:ea typeface="ＭＳ Ｐゴシック" pitchFamily="34" charset="-128"/>
              </a:rPr>
              <a:t> fashion.</a:t>
            </a:r>
          </a:p>
          <a:p>
            <a:pPr lvl="1">
              <a:buFont typeface="Monotype Sorts" pitchFamily="2" charset="2"/>
              <a:buNone/>
            </a:pPr>
            <a:r>
              <a:rPr lang="en-US" altLang="zh-CN" dirty="0" smtClean="0">
                <a:ea typeface="ＭＳ Ｐゴシック" pitchFamily="34" charset="-128"/>
              </a:rPr>
              <a:t>2. Uses heuristics to choose a plan.</a:t>
            </a:r>
          </a:p>
        </p:txBody>
      </p:sp>
    </p:spTree>
    <p:extLst>
      <p:ext uri="{BB962C8B-B14F-4D97-AF65-F5344CB8AC3E}">
        <p14:creationId xmlns:p14="http://schemas.microsoft.com/office/powerpoint/2010/main" val="586740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zh-CN" dirty="0" smtClean="0">
                <a:ea typeface="宋体" charset="-122"/>
              </a:rPr>
              <a:t>Cost-Based Join-order</a:t>
            </a:r>
            <a:r>
              <a:rPr lang="en-US" altLang="zh-CN" dirty="0" smtClean="0">
                <a:effectLst>
                  <a:outerShdw blurRad="38100" dist="38100" dir="2700000" algn="tl">
                    <a:srgbClr val="C0C0C0"/>
                  </a:outerShdw>
                </a:effectLst>
                <a:ea typeface="ＭＳ Ｐゴシック" pitchFamily="34" charset="-128"/>
              </a:rPr>
              <a:t> </a:t>
            </a:r>
            <a:r>
              <a:rPr lang="en-US" altLang="zh-CN" dirty="0" smtClean="0">
                <a:ea typeface="宋体" charset="-122"/>
              </a:rPr>
              <a:t>Optimization</a:t>
            </a:r>
            <a:endParaRPr lang="en-US" altLang="zh-CN" dirty="0">
              <a:ea typeface="宋体" charset="-122"/>
            </a:endParaRPr>
          </a:p>
        </p:txBody>
      </p:sp>
      <p:sp>
        <p:nvSpPr>
          <p:cNvPr id="60418" name="Rectangle 3"/>
          <p:cNvSpPr>
            <a:spLocks noGrp="1" noChangeArrowheads="1"/>
          </p:cNvSpPr>
          <p:nvPr>
            <p:ph type="body" idx="1"/>
          </p:nvPr>
        </p:nvSpPr>
        <p:spPr/>
        <p:txBody>
          <a:bodyPr/>
          <a:lstStyle/>
          <a:p>
            <a:r>
              <a:rPr lang="en-US" altLang="zh-CN" dirty="0" smtClean="0">
                <a:ea typeface="ＭＳ Ｐゴシック" pitchFamily="34" charset="-128"/>
              </a:rPr>
              <a:t>Consider finding the best join-order for </a:t>
            </a:r>
            <a:r>
              <a:rPr lang="en-US" altLang="zh-CN" i="1" dirty="0" smtClean="0">
                <a:ea typeface="ＭＳ Ｐゴシック" pitchFamily="34" charset="-128"/>
              </a:rPr>
              <a:t>r</a:t>
            </a:r>
            <a:r>
              <a:rPr lang="en-US" altLang="zh-CN" baseline="-25000" dirty="0" smtClean="0">
                <a:ea typeface="ＭＳ Ｐゴシック" pitchFamily="34" charset="-128"/>
              </a:rPr>
              <a:t>1</a:t>
            </a:r>
            <a:r>
              <a:rPr lang="en-US" altLang="zh-CN" dirty="0" smtClean="0">
                <a:ea typeface="ＭＳ Ｐゴシック" pitchFamily="34" charset="-128"/>
              </a:rPr>
              <a:t>    </a:t>
            </a:r>
            <a:r>
              <a:rPr lang="en-US" altLang="zh-CN" dirty="0" smtClean="0">
                <a:ea typeface="ＭＳ Ｐゴシック" pitchFamily="34" charset="-128"/>
              </a:rPr>
              <a:t> </a:t>
            </a:r>
            <a:r>
              <a:rPr lang="en-US" altLang="zh-CN" i="1" dirty="0" smtClean="0">
                <a:ea typeface="ＭＳ Ｐゴシック" pitchFamily="34" charset="-128"/>
              </a:rPr>
              <a:t>r</a:t>
            </a:r>
            <a:r>
              <a:rPr lang="en-US" altLang="zh-CN" baseline="-25000" dirty="0" smtClean="0">
                <a:ea typeface="ＭＳ Ｐゴシック" pitchFamily="34" charset="-128"/>
              </a:rPr>
              <a:t>2       </a:t>
            </a:r>
            <a:r>
              <a:rPr lang="en-US" altLang="zh-CN" dirty="0" smtClean="0">
                <a:ea typeface="ＭＳ Ｐゴシック" pitchFamily="34" charset="-128"/>
              </a:rPr>
              <a:t>. </a:t>
            </a:r>
            <a:r>
              <a:rPr lang="en-US" altLang="zh-CN" dirty="0" smtClean="0">
                <a:ea typeface="ＭＳ Ｐゴシック" pitchFamily="34" charset="-128"/>
              </a:rPr>
              <a:t>. . </a:t>
            </a:r>
            <a:r>
              <a:rPr lang="en-US" altLang="zh-CN" i="1" dirty="0" err="1" smtClean="0">
                <a:ea typeface="ＭＳ Ｐゴシック" pitchFamily="34" charset="-128"/>
              </a:rPr>
              <a:t>r</a:t>
            </a:r>
            <a:r>
              <a:rPr lang="en-US" altLang="zh-CN" i="1" baseline="-25000" dirty="0" err="1" smtClean="0">
                <a:ea typeface="ＭＳ Ｐゴシック" pitchFamily="34" charset="-128"/>
              </a:rPr>
              <a:t>n</a:t>
            </a:r>
            <a:r>
              <a:rPr lang="en-US" altLang="zh-CN" dirty="0" smtClean="0">
                <a:ea typeface="ＭＳ Ｐゴシック" pitchFamily="34" charset="-128"/>
              </a:rPr>
              <a:t>.</a:t>
            </a:r>
          </a:p>
          <a:p>
            <a:r>
              <a:rPr lang="en-US" altLang="zh-CN" dirty="0" smtClean="0">
                <a:ea typeface="ＭＳ Ｐゴシック" pitchFamily="34" charset="-128"/>
              </a:rPr>
              <a:t>There are (2(</a:t>
            </a:r>
            <a:r>
              <a:rPr lang="en-US" altLang="zh-CN" i="1" dirty="0" smtClean="0">
                <a:ea typeface="ＭＳ Ｐゴシック" pitchFamily="34" charset="-128"/>
              </a:rPr>
              <a:t>n</a:t>
            </a:r>
            <a:r>
              <a:rPr lang="en-US" altLang="zh-CN" dirty="0" smtClean="0">
                <a:ea typeface="ＭＳ Ｐゴシック" pitchFamily="34" charset="-128"/>
              </a:rPr>
              <a:t> – 1))!/(</a:t>
            </a:r>
            <a:r>
              <a:rPr lang="en-US" altLang="zh-CN" i="1" dirty="0" smtClean="0">
                <a:ea typeface="ＭＳ Ｐゴシック" pitchFamily="34" charset="-128"/>
              </a:rPr>
              <a:t>n</a:t>
            </a:r>
            <a:r>
              <a:rPr lang="en-US" altLang="zh-CN" dirty="0" smtClean="0">
                <a:ea typeface="ＭＳ Ｐゴシック" pitchFamily="34" charset="-128"/>
              </a:rPr>
              <a:t> – 1)! different join orders for above expression.  With </a:t>
            </a:r>
            <a:r>
              <a:rPr lang="en-US" altLang="zh-CN" i="1" dirty="0" smtClean="0">
                <a:ea typeface="ＭＳ Ｐゴシック" pitchFamily="34" charset="-128"/>
              </a:rPr>
              <a:t>n</a:t>
            </a:r>
            <a:r>
              <a:rPr lang="en-US" altLang="zh-CN" dirty="0" smtClean="0">
                <a:ea typeface="ＭＳ Ｐゴシック" pitchFamily="34" charset="-128"/>
              </a:rPr>
              <a:t> = 7, the number is 665280, with </a:t>
            </a:r>
            <a:r>
              <a:rPr lang="en-US" altLang="zh-CN" i="1" dirty="0" smtClean="0">
                <a:ea typeface="ＭＳ Ｐゴシック" pitchFamily="34" charset="-128"/>
              </a:rPr>
              <a:t>n = </a:t>
            </a:r>
            <a:r>
              <a:rPr lang="en-US" altLang="zh-CN" dirty="0" smtClean="0">
                <a:ea typeface="ＭＳ Ｐゴシック" pitchFamily="34" charset="-128"/>
              </a:rPr>
              <a:t>10, the</a:t>
            </a:r>
            <a:r>
              <a:rPr lang="en-US" altLang="zh-CN" i="1" dirty="0" smtClean="0">
                <a:ea typeface="ＭＳ Ｐゴシック" pitchFamily="34" charset="-128"/>
              </a:rPr>
              <a:t> </a:t>
            </a:r>
            <a:r>
              <a:rPr lang="en-US" altLang="zh-CN" dirty="0" smtClean="0">
                <a:ea typeface="ＭＳ Ｐゴシック" pitchFamily="34" charset="-128"/>
              </a:rPr>
              <a:t>number is greater than 176 billion!</a:t>
            </a:r>
          </a:p>
          <a:p>
            <a:r>
              <a:rPr lang="en-US" altLang="zh-CN" dirty="0" smtClean="0">
                <a:ea typeface="ＭＳ Ｐゴシック" pitchFamily="34" charset="-128"/>
              </a:rPr>
              <a:t>No need to generate all the join orders.  Using dynamic programming, the least-cost join order for any subset of </a:t>
            </a:r>
            <a:br>
              <a:rPr lang="en-US" altLang="zh-CN" dirty="0" smtClean="0">
                <a:ea typeface="ＭＳ Ｐゴシック" pitchFamily="34" charset="-128"/>
              </a:rPr>
            </a:br>
            <a:r>
              <a:rPr lang="en-US" altLang="zh-CN" dirty="0" smtClean="0">
                <a:ea typeface="ＭＳ Ｐゴシック" pitchFamily="34" charset="-128"/>
              </a:rPr>
              <a:t>{</a:t>
            </a:r>
            <a:r>
              <a:rPr lang="en-US" altLang="zh-CN" i="1" dirty="0" smtClean="0">
                <a:ea typeface="ＭＳ Ｐゴシック" pitchFamily="34" charset="-128"/>
              </a:rPr>
              <a:t>r</a:t>
            </a:r>
            <a:r>
              <a:rPr lang="en-US" altLang="zh-CN" baseline="-25000" dirty="0" smtClean="0">
                <a:ea typeface="ＭＳ Ｐゴシック" pitchFamily="34" charset="-128"/>
              </a:rPr>
              <a:t>1</a:t>
            </a:r>
            <a:r>
              <a:rPr lang="en-US" altLang="zh-CN" dirty="0" smtClean="0">
                <a:ea typeface="ＭＳ Ｐゴシック" pitchFamily="34" charset="-128"/>
              </a:rPr>
              <a:t>, </a:t>
            </a:r>
            <a:r>
              <a:rPr lang="en-US" altLang="zh-CN" i="1" dirty="0" smtClean="0">
                <a:ea typeface="ＭＳ Ｐゴシック" pitchFamily="34" charset="-128"/>
              </a:rPr>
              <a:t>r</a:t>
            </a:r>
            <a:r>
              <a:rPr lang="en-US" altLang="zh-CN" baseline="-25000" dirty="0" smtClean="0">
                <a:ea typeface="ＭＳ Ｐゴシック" pitchFamily="34" charset="-128"/>
              </a:rPr>
              <a:t>2</a:t>
            </a:r>
            <a:r>
              <a:rPr lang="en-US" altLang="zh-CN" dirty="0" smtClean="0">
                <a:ea typeface="ＭＳ Ｐゴシック" pitchFamily="34" charset="-128"/>
              </a:rPr>
              <a:t>, . . . </a:t>
            </a:r>
            <a:r>
              <a:rPr lang="en-US" altLang="zh-CN" i="1" dirty="0" err="1" smtClean="0">
                <a:ea typeface="ＭＳ Ｐゴシック" pitchFamily="34" charset="-128"/>
              </a:rPr>
              <a:t>r</a:t>
            </a:r>
            <a:r>
              <a:rPr lang="en-US" altLang="zh-CN" i="1" baseline="-25000" dirty="0" err="1" smtClean="0">
                <a:ea typeface="ＭＳ Ｐゴシック" pitchFamily="34" charset="-128"/>
              </a:rPr>
              <a:t>n</a:t>
            </a:r>
            <a:r>
              <a:rPr lang="en-US" altLang="zh-CN" dirty="0" smtClean="0">
                <a:ea typeface="ＭＳ Ｐゴシック" pitchFamily="34" charset="-128"/>
              </a:rPr>
              <a:t>} is computed only once and stored for future use. </a:t>
            </a:r>
          </a:p>
        </p:txBody>
      </p:sp>
      <p:sp>
        <p:nvSpPr>
          <p:cNvPr id="60419" name="AutoShape 4"/>
          <p:cNvSpPr>
            <a:spLocks noChangeArrowheads="1"/>
          </p:cNvSpPr>
          <p:nvPr/>
        </p:nvSpPr>
        <p:spPr bwMode="auto">
          <a:xfrm rot="5400000">
            <a:off x="5638452" y="1242253"/>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60420" name="AutoShape 7"/>
          <p:cNvSpPr>
            <a:spLocks noChangeArrowheads="1"/>
          </p:cNvSpPr>
          <p:nvPr/>
        </p:nvSpPr>
        <p:spPr bwMode="auto">
          <a:xfrm rot="5400000">
            <a:off x="6158533" y="1256955"/>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024652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838200" y="0"/>
            <a:ext cx="8077200" cy="609600"/>
          </a:xfrm>
        </p:spPr>
        <p:txBody>
          <a:bodyPr/>
          <a:lstStyle/>
          <a:p>
            <a:r>
              <a:rPr lang="en-US" altLang="zh-CN" dirty="0">
                <a:ea typeface="宋体" charset="-122"/>
              </a:rPr>
              <a:t>Dynamic Programming in Optimization</a:t>
            </a:r>
          </a:p>
        </p:txBody>
      </p:sp>
      <p:sp>
        <p:nvSpPr>
          <p:cNvPr id="62466" name="Rectangle 3"/>
          <p:cNvSpPr>
            <a:spLocks noGrp="1" noChangeArrowheads="1"/>
          </p:cNvSpPr>
          <p:nvPr>
            <p:ph type="body" idx="1"/>
          </p:nvPr>
        </p:nvSpPr>
        <p:spPr>
          <a:xfrm>
            <a:off x="914400" y="1120775"/>
            <a:ext cx="7677150" cy="4768850"/>
          </a:xfrm>
        </p:spPr>
        <p:txBody>
          <a:bodyPr/>
          <a:lstStyle/>
          <a:p>
            <a:r>
              <a:rPr lang="en-US" altLang="zh-CN" dirty="0" smtClean="0">
                <a:ea typeface="ＭＳ Ｐゴシック" pitchFamily="34" charset="-128"/>
              </a:rPr>
              <a:t>To find best join tree for a set of </a:t>
            </a:r>
            <a:r>
              <a:rPr lang="en-US" altLang="zh-CN" i="1" dirty="0" smtClean="0">
                <a:ea typeface="ＭＳ Ｐゴシック" pitchFamily="34" charset="-128"/>
              </a:rPr>
              <a:t>n</a:t>
            </a:r>
            <a:r>
              <a:rPr lang="en-US" altLang="zh-CN" dirty="0" smtClean="0">
                <a:ea typeface="ＭＳ Ｐゴシック" pitchFamily="34" charset="-128"/>
              </a:rPr>
              <a:t> relations:</a:t>
            </a:r>
          </a:p>
          <a:p>
            <a:pPr lvl="1"/>
            <a:r>
              <a:rPr lang="en-US" altLang="zh-CN" dirty="0" smtClean="0">
                <a:ea typeface="ＭＳ Ｐゴシック" pitchFamily="34" charset="-128"/>
              </a:rPr>
              <a:t>To find best plan for a set </a:t>
            </a:r>
            <a:r>
              <a:rPr lang="en-US" altLang="zh-CN" i="1" dirty="0" smtClean="0">
                <a:ea typeface="ＭＳ Ｐゴシック" pitchFamily="34" charset="-128"/>
              </a:rPr>
              <a:t>S</a:t>
            </a:r>
            <a:r>
              <a:rPr lang="en-US" altLang="zh-CN" dirty="0" smtClean="0">
                <a:ea typeface="ＭＳ Ｐゴシック" pitchFamily="34" charset="-128"/>
              </a:rPr>
              <a:t> of </a:t>
            </a:r>
            <a:r>
              <a:rPr lang="en-US" altLang="zh-CN" i="1" dirty="0" smtClean="0">
                <a:ea typeface="ＭＳ Ｐゴシック" pitchFamily="34" charset="-128"/>
              </a:rPr>
              <a:t>n</a:t>
            </a:r>
            <a:r>
              <a:rPr lang="en-US" altLang="zh-CN" dirty="0" smtClean="0">
                <a:ea typeface="ＭＳ Ｐゴシック" pitchFamily="34" charset="-128"/>
              </a:rPr>
              <a:t> relations, consider all possible plans of the form:  </a:t>
            </a:r>
            <a:r>
              <a:rPr lang="en-US" altLang="zh-CN" i="1" dirty="0" smtClean="0">
                <a:ea typeface="ＭＳ Ｐゴシック" pitchFamily="34" charset="-128"/>
              </a:rPr>
              <a:t>S</a:t>
            </a:r>
            <a:r>
              <a:rPr lang="en-US" altLang="zh-CN" baseline="-25000" dirty="0" smtClean="0">
                <a:ea typeface="ＭＳ Ｐゴシック" pitchFamily="34" charset="-128"/>
              </a:rPr>
              <a:t>1</a:t>
            </a:r>
            <a:r>
              <a:rPr lang="en-US" altLang="zh-CN" dirty="0" smtClean="0">
                <a:ea typeface="ＭＳ Ｐゴシック" pitchFamily="34" charset="-128"/>
              </a:rPr>
              <a:t>     (</a:t>
            </a:r>
            <a:r>
              <a:rPr lang="en-US" altLang="zh-CN" i="1" dirty="0" smtClean="0">
                <a:ea typeface="ＭＳ Ｐゴシック" pitchFamily="34" charset="-128"/>
              </a:rPr>
              <a:t>S – S</a:t>
            </a:r>
            <a:r>
              <a:rPr lang="en-US" altLang="zh-CN" baseline="-25000" dirty="0" smtClean="0">
                <a:ea typeface="ＭＳ Ｐゴシック" pitchFamily="34" charset="-128"/>
              </a:rPr>
              <a:t>1</a:t>
            </a:r>
            <a:r>
              <a:rPr lang="en-US" altLang="zh-CN" dirty="0" smtClean="0">
                <a:ea typeface="ＭＳ Ｐゴシック" pitchFamily="34" charset="-128"/>
              </a:rPr>
              <a:t>) where </a:t>
            </a:r>
            <a:r>
              <a:rPr lang="en-US" altLang="zh-CN" i="1" dirty="0" smtClean="0">
                <a:ea typeface="ＭＳ Ｐゴシック" pitchFamily="34" charset="-128"/>
              </a:rPr>
              <a:t>S</a:t>
            </a:r>
            <a:r>
              <a:rPr lang="en-US" altLang="zh-CN" baseline="-25000" dirty="0" smtClean="0">
                <a:ea typeface="ＭＳ Ｐゴシック" pitchFamily="34" charset="-128"/>
              </a:rPr>
              <a:t>1</a:t>
            </a:r>
            <a:r>
              <a:rPr lang="en-US" altLang="zh-CN" dirty="0" smtClean="0">
                <a:ea typeface="ＭＳ Ｐゴシック" pitchFamily="34" charset="-128"/>
              </a:rPr>
              <a:t> is any non-empty subset of </a:t>
            </a:r>
            <a:r>
              <a:rPr lang="en-US" altLang="zh-CN" i="1" dirty="0" smtClean="0">
                <a:ea typeface="ＭＳ Ｐゴシック" pitchFamily="34" charset="-128"/>
              </a:rPr>
              <a:t>S</a:t>
            </a:r>
            <a:r>
              <a:rPr lang="en-US" altLang="zh-CN" dirty="0" smtClean="0">
                <a:ea typeface="ＭＳ Ｐゴシック" pitchFamily="34" charset="-128"/>
              </a:rPr>
              <a:t>.</a:t>
            </a:r>
          </a:p>
          <a:p>
            <a:pPr lvl="1"/>
            <a:r>
              <a:rPr lang="en-US" altLang="zh-CN" dirty="0" smtClean="0">
                <a:ea typeface="ＭＳ Ｐゴシック" pitchFamily="34" charset="-128"/>
              </a:rPr>
              <a:t>Recursively compute costs for joining subsets of </a:t>
            </a:r>
            <a:r>
              <a:rPr lang="en-US" altLang="zh-CN" i="1" dirty="0" smtClean="0">
                <a:ea typeface="ＭＳ Ｐゴシック" pitchFamily="34" charset="-128"/>
              </a:rPr>
              <a:t>S</a:t>
            </a:r>
            <a:r>
              <a:rPr lang="en-US" altLang="zh-CN" dirty="0" smtClean="0">
                <a:ea typeface="ＭＳ Ｐゴシック" pitchFamily="34" charset="-128"/>
              </a:rPr>
              <a:t> to find the cost of each plan.  Choose the cheapest of the 2</a:t>
            </a:r>
            <a:r>
              <a:rPr lang="en-US" altLang="zh-CN" i="1" baseline="30000" dirty="0" smtClean="0">
                <a:ea typeface="ＭＳ Ｐゴシック" pitchFamily="34" charset="-128"/>
              </a:rPr>
              <a:t>n</a:t>
            </a:r>
            <a:r>
              <a:rPr lang="en-US" altLang="zh-CN" i="1" dirty="0" smtClean="0">
                <a:ea typeface="ＭＳ Ｐゴシック" pitchFamily="34" charset="-128"/>
              </a:rPr>
              <a:t> </a:t>
            </a:r>
            <a:r>
              <a:rPr lang="en-US" altLang="zh-CN" dirty="0" smtClean="0">
                <a:ea typeface="ＭＳ Ｐゴシック" pitchFamily="34" charset="-128"/>
              </a:rPr>
              <a:t>– 2 alternatives.</a:t>
            </a:r>
          </a:p>
          <a:p>
            <a:pPr lvl="1"/>
            <a:r>
              <a:rPr lang="en-US" altLang="zh-CN" dirty="0" smtClean="0">
                <a:ea typeface="ＭＳ Ｐゴシック" pitchFamily="34" charset="-128"/>
              </a:rPr>
              <a:t>Base case for recursion:  single relation access plan</a:t>
            </a:r>
          </a:p>
          <a:p>
            <a:pPr lvl="2"/>
            <a:r>
              <a:rPr lang="en-US" altLang="zh-CN" dirty="0" smtClean="0">
                <a:ea typeface="ＭＳ Ｐゴシック" pitchFamily="34" charset="-128"/>
              </a:rPr>
              <a:t>Apply all selections on </a:t>
            </a:r>
            <a:r>
              <a:rPr lang="en-US" altLang="zh-CN" dirty="0" err="1" smtClean="0">
                <a:ea typeface="ＭＳ Ｐゴシック" pitchFamily="34" charset="-128"/>
              </a:rPr>
              <a:t>R</a:t>
            </a:r>
            <a:r>
              <a:rPr lang="en-US" altLang="zh-CN" baseline="-25000" dirty="0" err="1" smtClean="0">
                <a:ea typeface="ＭＳ Ｐゴシック" pitchFamily="34" charset="-128"/>
              </a:rPr>
              <a:t>i</a:t>
            </a:r>
            <a:r>
              <a:rPr lang="en-US" altLang="zh-CN" baseline="-25000" dirty="0" smtClean="0">
                <a:ea typeface="ＭＳ Ｐゴシック" pitchFamily="34" charset="-128"/>
              </a:rPr>
              <a:t> </a:t>
            </a:r>
            <a:r>
              <a:rPr lang="en-US" altLang="zh-CN" dirty="0" smtClean="0">
                <a:ea typeface="ＭＳ Ｐゴシック" pitchFamily="34" charset="-128"/>
              </a:rPr>
              <a:t>using best choice of indices on </a:t>
            </a:r>
            <a:r>
              <a:rPr lang="en-US" altLang="zh-CN" dirty="0" err="1" smtClean="0">
                <a:ea typeface="ＭＳ Ｐゴシック" pitchFamily="34" charset="-128"/>
              </a:rPr>
              <a:t>R</a:t>
            </a:r>
            <a:r>
              <a:rPr lang="en-US" altLang="zh-CN" baseline="-25000" dirty="0" err="1" smtClean="0">
                <a:ea typeface="ＭＳ Ｐゴシック" pitchFamily="34" charset="-128"/>
              </a:rPr>
              <a:t>i</a:t>
            </a:r>
            <a:endParaRPr lang="en-US" altLang="zh-CN" baseline="-25000" dirty="0" smtClean="0">
              <a:ea typeface="ＭＳ Ｐゴシック" pitchFamily="34" charset="-128"/>
            </a:endParaRPr>
          </a:p>
          <a:p>
            <a:pPr lvl="1"/>
            <a:r>
              <a:rPr lang="en-US" altLang="zh-CN" dirty="0" smtClean="0">
                <a:ea typeface="ＭＳ Ｐゴシック" pitchFamily="34" charset="-128"/>
              </a:rPr>
              <a:t>When plan for any subset is computed, store it and reuse it when it is required again, instead of </a:t>
            </a:r>
            <a:r>
              <a:rPr lang="en-US" altLang="zh-CN" dirty="0" err="1" smtClean="0">
                <a:ea typeface="ＭＳ Ｐゴシック" pitchFamily="34" charset="-128"/>
              </a:rPr>
              <a:t>recomputing</a:t>
            </a:r>
            <a:r>
              <a:rPr lang="en-US" altLang="zh-CN" dirty="0" smtClean="0">
                <a:ea typeface="ＭＳ Ｐゴシック" pitchFamily="34" charset="-128"/>
              </a:rPr>
              <a:t> it</a:t>
            </a:r>
          </a:p>
          <a:p>
            <a:pPr lvl="2"/>
            <a:r>
              <a:rPr lang="en-US" altLang="zh-CN" dirty="0" smtClean="0">
                <a:ea typeface="ＭＳ Ｐゴシック" pitchFamily="34" charset="-128"/>
              </a:rPr>
              <a:t>Dynamic </a:t>
            </a:r>
            <a:r>
              <a:rPr lang="en-US" altLang="zh-CN" dirty="0" smtClean="0">
                <a:ea typeface="ＭＳ Ｐゴシック" pitchFamily="34" charset="-128"/>
              </a:rPr>
              <a:t>programming</a:t>
            </a:r>
          </a:p>
          <a:p>
            <a:pPr lvl="2"/>
            <a:r>
              <a:rPr lang="en-US" altLang="zh-CN" dirty="0" smtClean="0">
                <a:ea typeface="ＭＳ Ｐゴシック" pitchFamily="34" charset="-128"/>
              </a:rPr>
              <a:t>To find best join tree for a set of </a:t>
            </a:r>
            <a:r>
              <a:rPr lang="en-US" altLang="zh-CN" i="1" dirty="0" smtClean="0">
                <a:ea typeface="ＭＳ Ｐゴシック" pitchFamily="34" charset="-128"/>
              </a:rPr>
              <a:t>n</a:t>
            </a:r>
            <a:r>
              <a:rPr lang="en-US" altLang="zh-CN" dirty="0" smtClean="0">
                <a:ea typeface="ＭＳ Ｐゴシック" pitchFamily="34" charset="-128"/>
              </a:rPr>
              <a:t> relations:</a:t>
            </a:r>
          </a:p>
        </p:txBody>
      </p:sp>
      <p:sp>
        <p:nvSpPr>
          <p:cNvPr id="62467" name="AutoShape 4"/>
          <p:cNvSpPr>
            <a:spLocks noChangeArrowheads="1"/>
          </p:cNvSpPr>
          <p:nvPr/>
        </p:nvSpPr>
        <p:spPr bwMode="auto">
          <a:xfrm rot="5400000">
            <a:off x="3952875" y="18621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4235394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zh-CN" dirty="0">
                <a:ea typeface="宋体" charset="-122"/>
              </a:rPr>
              <a:t>Left Deep Join Trees</a:t>
            </a:r>
          </a:p>
        </p:txBody>
      </p:sp>
      <p:sp>
        <p:nvSpPr>
          <p:cNvPr id="66562" name="Rectangle 3"/>
          <p:cNvSpPr>
            <a:spLocks noGrp="1" noChangeArrowheads="1"/>
          </p:cNvSpPr>
          <p:nvPr>
            <p:ph type="body" idx="1"/>
          </p:nvPr>
        </p:nvSpPr>
        <p:spPr>
          <a:xfrm>
            <a:off x="814388" y="1093788"/>
            <a:ext cx="6953250" cy="1662112"/>
          </a:xfrm>
        </p:spPr>
        <p:txBody>
          <a:bodyPr/>
          <a:lstStyle/>
          <a:p>
            <a:r>
              <a:rPr lang="en-US" altLang="zh-CN" smtClean="0">
                <a:ea typeface="ＭＳ Ｐゴシック" pitchFamily="34" charset="-128"/>
              </a:rPr>
              <a:t>In </a:t>
            </a:r>
            <a:r>
              <a:rPr lang="en-US" altLang="zh-CN" b="1" smtClean="0">
                <a:ea typeface="ＭＳ Ｐゴシック" pitchFamily="34" charset="-128"/>
              </a:rPr>
              <a:t>left-deep join trees,</a:t>
            </a:r>
            <a:r>
              <a:rPr lang="en-US" altLang="zh-CN" smtClean="0">
                <a:ea typeface="ＭＳ Ｐゴシック" pitchFamily="34" charset="-128"/>
              </a:rPr>
              <a:t> the right-hand-side input for each join is a relation, not the result of an intermediate join.</a:t>
            </a:r>
          </a:p>
        </p:txBody>
      </p:sp>
      <p:pic>
        <p:nvPicPr>
          <p:cNvPr id="665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879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zh-CN" dirty="0" smtClean="0">
                <a:ea typeface="宋体" charset="-122"/>
              </a:rPr>
              <a:t>Simplify the algorithm</a:t>
            </a:r>
            <a:endParaRPr lang="en-US" altLang="zh-CN" dirty="0">
              <a:ea typeface="宋体" charset="-122"/>
            </a:endParaRPr>
          </a:p>
        </p:txBody>
      </p:sp>
      <p:sp>
        <p:nvSpPr>
          <p:cNvPr id="68610" name="Rectangle 3"/>
          <p:cNvSpPr>
            <a:spLocks noGrp="1" noChangeArrowheads="1"/>
          </p:cNvSpPr>
          <p:nvPr>
            <p:ph type="body" idx="1"/>
          </p:nvPr>
        </p:nvSpPr>
        <p:spPr>
          <a:xfrm>
            <a:off x="714375" y="1120775"/>
            <a:ext cx="7861300" cy="5086350"/>
          </a:xfrm>
        </p:spPr>
        <p:txBody>
          <a:bodyPr/>
          <a:lstStyle/>
          <a:p>
            <a:pPr>
              <a:lnSpc>
                <a:spcPct val="90000"/>
              </a:lnSpc>
            </a:pPr>
            <a:r>
              <a:rPr lang="en-US" altLang="zh-CN" dirty="0" smtClean="0">
                <a:ea typeface="ＭＳ Ｐゴシック" pitchFamily="34" charset="-128"/>
              </a:rPr>
              <a:t>With dynamic programming time complexity of optimization with bushy trees is </a:t>
            </a:r>
            <a:r>
              <a:rPr lang="en-US" altLang="zh-CN" i="1" dirty="0" smtClean="0">
                <a:ea typeface="ＭＳ Ｐゴシック" pitchFamily="34" charset="-128"/>
              </a:rPr>
              <a:t>O</a:t>
            </a:r>
            <a:r>
              <a:rPr lang="en-US" altLang="zh-CN" dirty="0" smtClean="0">
                <a:ea typeface="ＭＳ Ｐゴシック" pitchFamily="34" charset="-128"/>
              </a:rPr>
              <a:t>(3</a:t>
            </a:r>
            <a:r>
              <a:rPr lang="en-US" altLang="zh-CN" i="1" baseline="30000" dirty="0" smtClean="0">
                <a:ea typeface="ＭＳ Ｐゴシック" pitchFamily="34" charset="-128"/>
              </a:rPr>
              <a:t>n</a:t>
            </a:r>
            <a:r>
              <a:rPr lang="en-US" altLang="zh-CN" dirty="0" smtClean="0">
                <a:ea typeface="ＭＳ Ｐゴシック" pitchFamily="34" charset="-128"/>
              </a:rPr>
              <a:t>).  </a:t>
            </a:r>
          </a:p>
          <a:p>
            <a:pPr lvl="1">
              <a:lnSpc>
                <a:spcPct val="90000"/>
              </a:lnSpc>
            </a:pPr>
            <a:r>
              <a:rPr lang="en-US" altLang="zh-CN" dirty="0" smtClean="0">
                <a:ea typeface="ＭＳ Ｐゴシック" pitchFamily="34" charset="-128"/>
              </a:rPr>
              <a:t>With </a:t>
            </a:r>
            <a:r>
              <a:rPr lang="en-US" altLang="zh-CN" i="1" dirty="0" smtClean="0">
                <a:ea typeface="ＭＳ Ｐゴシック" pitchFamily="34" charset="-128"/>
              </a:rPr>
              <a:t>n </a:t>
            </a:r>
            <a:r>
              <a:rPr lang="en-US" altLang="zh-CN" dirty="0" smtClean="0">
                <a:ea typeface="ＭＳ Ｐゴシック" pitchFamily="34" charset="-128"/>
              </a:rPr>
              <a:t>= 10, this number is 59000 instead of 176 billion</a:t>
            </a:r>
            <a:r>
              <a:rPr lang="en-US" altLang="zh-CN" dirty="0" smtClean="0">
                <a:ea typeface="ＭＳ Ｐゴシック" pitchFamily="34" charset="-128"/>
              </a:rPr>
              <a:t>!</a:t>
            </a:r>
          </a:p>
          <a:p>
            <a:pPr lvl="1">
              <a:lnSpc>
                <a:spcPct val="90000"/>
              </a:lnSpc>
            </a:pPr>
            <a:r>
              <a:rPr lang="en-US" altLang="zh-CN" dirty="0" smtClean="0">
                <a:ea typeface="ＭＳ Ｐゴシック" pitchFamily="34" charset="-128"/>
              </a:rPr>
              <a:t>But still big</a:t>
            </a:r>
            <a:endParaRPr lang="en-US" altLang="zh-CN" dirty="0" smtClean="0">
              <a:ea typeface="ＭＳ Ｐゴシック" pitchFamily="34" charset="-128"/>
            </a:endParaRPr>
          </a:p>
          <a:p>
            <a:pPr>
              <a:lnSpc>
                <a:spcPct val="90000"/>
              </a:lnSpc>
            </a:pPr>
            <a:r>
              <a:rPr lang="en-US" altLang="zh-CN" dirty="0" smtClean="0">
                <a:ea typeface="ＭＳ Ｐゴシック" pitchFamily="34" charset="-128"/>
              </a:rPr>
              <a:t>To </a:t>
            </a:r>
            <a:r>
              <a:rPr lang="en-US" altLang="zh-CN" dirty="0" smtClean="0">
                <a:ea typeface="ＭＳ Ｐゴシック" pitchFamily="34" charset="-128"/>
              </a:rPr>
              <a:t>find best left-deep join tree for a set of </a:t>
            </a:r>
            <a:r>
              <a:rPr lang="en-US" altLang="zh-CN" i="1" dirty="0" smtClean="0">
                <a:ea typeface="ＭＳ Ｐゴシック" pitchFamily="34" charset="-128"/>
              </a:rPr>
              <a:t>n</a:t>
            </a:r>
            <a:r>
              <a:rPr lang="en-US" altLang="zh-CN" dirty="0" smtClean="0">
                <a:ea typeface="ＭＳ Ｐゴシック" pitchFamily="34" charset="-128"/>
              </a:rPr>
              <a:t> relations:</a:t>
            </a:r>
          </a:p>
          <a:p>
            <a:pPr lvl="1">
              <a:lnSpc>
                <a:spcPct val="90000"/>
              </a:lnSpc>
            </a:pPr>
            <a:r>
              <a:rPr lang="en-US" altLang="zh-CN" dirty="0" smtClean="0">
                <a:ea typeface="ＭＳ Ｐゴシック" pitchFamily="34" charset="-128"/>
              </a:rPr>
              <a:t>Consider </a:t>
            </a:r>
            <a:r>
              <a:rPr lang="en-US" altLang="zh-CN" i="1" dirty="0" smtClean="0">
                <a:ea typeface="ＭＳ Ｐゴシック" pitchFamily="34" charset="-128"/>
              </a:rPr>
              <a:t>n </a:t>
            </a:r>
            <a:r>
              <a:rPr lang="en-US" altLang="zh-CN" dirty="0" smtClean="0">
                <a:ea typeface="ＭＳ Ｐゴシック" pitchFamily="34" charset="-128"/>
              </a:rPr>
              <a:t>alternatives with one relation as right-hand side input and the other relations as left-hand side input.</a:t>
            </a:r>
          </a:p>
          <a:p>
            <a:pPr lvl="1">
              <a:lnSpc>
                <a:spcPct val="90000"/>
              </a:lnSpc>
            </a:pPr>
            <a:r>
              <a:rPr lang="en-US" altLang="zh-CN" dirty="0" smtClean="0">
                <a:ea typeface="ＭＳ Ｐゴシック" pitchFamily="34" charset="-128"/>
                <a:sym typeface="Symbol" pitchFamily="18" charset="2"/>
              </a:rPr>
              <a:t>Modify optimization algorithm:</a:t>
            </a:r>
          </a:p>
          <a:p>
            <a:pPr lvl="2">
              <a:lnSpc>
                <a:spcPct val="90000"/>
              </a:lnSpc>
            </a:pPr>
            <a:r>
              <a:rPr lang="en-US" altLang="zh-CN" dirty="0" smtClean="0">
                <a:ea typeface="ＭＳ Ｐゴシック" pitchFamily="34" charset="-128"/>
                <a:sym typeface="Symbol" pitchFamily="18" charset="2"/>
              </a:rPr>
              <a:t>Replace </a:t>
            </a:r>
            <a:r>
              <a:rPr lang="ja-JP" altLang="en-US" dirty="0" smtClean="0">
                <a:ea typeface="ＭＳ Ｐゴシック" pitchFamily="34" charset="-128"/>
                <a:sym typeface="Symbol" pitchFamily="18" charset="2"/>
              </a:rPr>
              <a:t>“</a:t>
            </a:r>
            <a:r>
              <a:rPr lang="en-US" altLang="ja-JP" b="1" dirty="0" smtClean="0">
                <a:ea typeface="ＭＳ Ｐゴシック" pitchFamily="34" charset="-128"/>
                <a:sym typeface="Symbol" pitchFamily="18" charset="2"/>
              </a:rPr>
              <a:t>for each </a:t>
            </a:r>
            <a:r>
              <a:rPr lang="en-US" altLang="ja-JP" dirty="0" smtClean="0">
                <a:ea typeface="ＭＳ Ｐゴシック" pitchFamily="34" charset="-128"/>
                <a:sym typeface="Symbol" pitchFamily="18" charset="2"/>
              </a:rPr>
              <a:t>non-empty subset </a:t>
            </a:r>
            <a:r>
              <a:rPr lang="en-US" altLang="ja-JP" i="1" dirty="0" smtClean="0">
                <a:ea typeface="ＭＳ Ｐゴシック" pitchFamily="34" charset="-128"/>
                <a:sym typeface="Symbol" pitchFamily="18" charset="2"/>
              </a:rPr>
              <a:t>S</a:t>
            </a:r>
            <a:r>
              <a:rPr lang="en-US" altLang="ja-JP" dirty="0" smtClean="0">
                <a:ea typeface="ＭＳ Ｐゴシック" pitchFamily="34" charset="-128"/>
                <a:sym typeface="Symbol" pitchFamily="18" charset="2"/>
              </a:rPr>
              <a:t>1 of </a:t>
            </a:r>
            <a:r>
              <a:rPr lang="en-US" altLang="ja-JP" i="1" dirty="0" smtClean="0">
                <a:ea typeface="ＭＳ Ｐゴシック" pitchFamily="34" charset="-128"/>
                <a:sym typeface="Symbol" pitchFamily="18" charset="2"/>
              </a:rPr>
              <a:t>S </a:t>
            </a:r>
            <a:r>
              <a:rPr lang="en-US" altLang="ja-JP" dirty="0" smtClean="0">
                <a:ea typeface="ＭＳ Ｐゴシック" pitchFamily="34" charset="-128"/>
                <a:sym typeface="Symbol" pitchFamily="18" charset="2"/>
              </a:rPr>
              <a:t>such that </a:t>
            </a:r>
            <a:r>
              <a:rPr lang="en-US" altLang="ja-JP" i="1" dirty="0" smtClean="0">
                <a:ea typeface="ＭＳ Ｐゴシック" pitchFamily="34" charset="-128"/>
                <a:sym typeface="Symbol" pitchFamily="18" charset="2"/>
              </a:rPr>
              <a:t>S</a:t>
            </a:r>
            <a:r>
              <a:rPr lang="en-US" altLang="ja-JP" dirty="0" smtClean="0">
                <a:ea typeface="ＭＳ Ｐゴシック" pitchFamily="34" charset="-128"/>
                <a:sym typeface="Symbol" pitchFamily="18" charset="2"/>
              </a:rPr>
              <a:t>1  </a:t>
            </a:r>
            <a:r>
              <a:rPr lang="en-US" altLang="ja-JP" i="1" dirty="0" smtClean="0">
                <a:ea typeface="ＭＳ Ｐゴシック" pitchFamily="34" charset="-128"/>
                <a:sym typeface="Symbol" pitchFamily="18" charset="2"/>
              </a:rPr>
              <a:t>S</a:t>
            </a:r>
            <a:r>
              <a:rPr lang="ja-JP" altLang="en-US" i="1" dirty="0" smtClean="0">
                <a:ea typeface="ＭＳ Ｐゴシック" pitchFamily="34" charset="-128"/>
                <a:sym typeface="Symbol" pitchFamily="18" charset="2"/>
              </a:rPr>
              <a:t>”</a:t>
            </a:r>
            <a:endParaRPr lang="en-US" altLang="ja-JP" i="1" dirty="0" smtClean="0">
              <a:ea typeface="ＭＳ Ｐゴシック" pitchFamily="34" charset="-128"/>
              <a:sym typeface="Symbol" pitchFamily="18" charset="2"/>
            </a:endParaRPr>
          </a:p>
          <a:p>
            <a:pPr lvl="2">
              <a:lnSpc>
                <a:spcPct val="90000"/>
              </a:lnSpc>
            </a:pPr>
            <a:r>
              <a:rPr lang="en-US" altLang="zh-CN" dirty="0" smtClean="0">
                <a:ea typeface="ＭＳ Ｐゴシック" pitchFamily="34" charset="-128"/>
                <a:sym typeface="Symbol" pitchFamily="18" charset="2"/>
              </a:rPr>
              <a:t>By:   </a:t>
            </a:r>
            <a:r>
              <a:rPr lang="en-US" altLang="zh-CN" b="1" dirty="0" smtClean="0">
                <a:ea typeface="ＭＳ Ｐゴシック" pitchFamily="34" charset="-128"/>
                <a:sym typeface="Symbol" pitchFamily="18" charset="2"/>
              </a:rPr>
              <a:t>for each </a:t>
            </a:r>
            <a:r>
              <a:rPr lang="en-US" altLang="zh-CN" dirty="0" smtClean="0">
                <a:ea typeface="ＭＳ Ｐゴシック" pitchFamily="34" charset="-128"/>
                <a:sym typeface="Symbol" pitchFamily="18" charset="2"/>
              </a:rPr>
              <a:t>relation r in S</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let S1 = S – r </a:t>
            </a:r>
            <a:r>
              <a:rPr lang="en-US" altLang="zh-CN" dirty="0" smtClean="0">
                <a:ea typeface="ＭＳ Ｐゴシック" pitchFamily="34" charset="-128"/>
              </a:rPr>
              <a:t>.</a:t>
            </a:r>
          </a:p>
          <a:p>
            <a:pPr>
              <a:lnSpc>
                <a:spcPct val="90000"/>
              </a:lnSpc>
            </a:pPr>
            <a:r>
              <a:rPr lang="en-US" altLang="zh-CN" dirty="0" smtClean="0">
                <a:ea typeface="ＭＳ Ｐゴシック" pitchFamily="34" charset="-128"/>
              </a:rPr>
              <a:t>If only left-deep trees are considered, time complexity of finding best join order is </a:t>
            </a:r>
            <a:r>
              <a:rPr lang="en-US" altLang="zh-CN" i="1" dirty="0" smtClean="0">
                <a:ea typeface="ＭＳ Ｐゴシック" pitchFamily="34" charset="-128"/>
              </a:rPr>
              <a:t>O</a:t>
            </a:r>
            <a:r>
              <a:rPr lang="en-US" altLang="zh-CN" dirty="0" smtClean="0">
                <a:ea typeface="ＭＳ Ｐゴシック" pitchFamily="34" charset="-128"/>
              </a:rPr>
              <a:t>(</a:t>
            </a:r>
            <a:r>
              <a:rPr lang="en-US" altLang="zh-CN" i="1" dirty="0" smtClean="0">
                <a:ea typeface="ＭＳ Ｐゴシック" pitchFamily="34" charset="-128"/>
              </a:rPr>
              <a:t>n </a:t>
            </a:r>
            <a:r>
              <a:rPr lang="en-US" altLang="zh-CN" dirty="0" smtClean="0">
                <a:ea typeface="ＭＳ Ｐゴシック" pitchFamily="34" charset="-128"/>
              </a:rPr>
              <a:t>2</a:t>
            </a:r>
            <a:r>
              <a:rPr lang="en-US" altLang="zh-CN" i="1" baseline="30000" dirty="0" smtClean="0">
                <a:ea typeface="ＭＳ Ｐゴシック" pitchFamily="34" charset="-128"/>
              </a:rPr>
              <a:t>n</a:t>
            </a:r>
            <a:r>
              <a:rPr lang="en-US" altLang="zh-CN" dirty="0" smtClean="0">
                <a:ea typeface="ＭＳ Ｐゴシック" pitchFamily="34" charset="-128"/>
              </a:rPr>
              <a:t>)</a:t>
            </a:r>
          </a:p>
          <a:p>
            <a:pPr>
              <a:lnSpc>
                <a:spcPct val="90000"/>
              </a:lnSpc>
            </a:pPr>
            <a:r>
              <a:rPr lang="en-US" altLang="zh-CN" dirty="0" smtClean="0">
                <a:ea typeface="ＭＳ Ｐゴシック" pitchFamily="34" charset="-128"/>
              </a:rPr>
              <a:t>Cost-based optimization is expensive, but worthwhile for queries on large datasets (typical queries have small n, generally &lt; 10)</a:t>
            </a:r>
            <a:endParaRPr lang="en-US" altLang="zh-CN" dirty="0" smtClean="0">
              <a:ea typeface="ＭＳ Ｐゴシック" pitchFamily="34" charset="-128"/>
            </a:endParaRPr>
          </a:p>
        </p:txBody>
      </p:sp>
    </p:spTree>
    <p:extLst>
      <p:ext uri="{BB962C8B-B14F-4D97-AF65-F5344CB8AC3E}">
        <p14:creationId xmlns:p14="http://schemas.microsoft.com/office/powerpoint/2010/main" val="2671356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smtClean="0">
                <a:ea typeface="宋体" charset="-122"/>
              </a:rPr>
              <a:t>Evaluation plan</a:t>
            </a:r>
            <a:endParaRPr lang="en-US" altLang="zh-CN" dirty="0">
              <a:ea typeface="宋体" charset="-122"/>
            </a:endParaRPr>
          </a:p>
        </p:txBody>
      </p:sp>
      <p:sp>
        <p:nvSpPr>
          <p:cNvPr id="22530" name="Rectangle 3"/>
          <p:cNvSpPr>
            <a:spLocks noGrp="1" noChangeArrowheads="1"/>
          </p:cNvSpPr>
          <p:nvPr>
            <p:ph type="body" idx="1"/>
          </p:nvPr>
        </p:nvSpPr>
        <p:spPr>
          <a:xfrm>
            <a:off x="457200" y="1120775"/>
            <a:ext cx="8255000" cy="1096963"/>
          </a:xfrm>
        </p:spPr>
        <p:txBody>
          <a:bodyPr/>
          <a:lstStyle/>
          <a:p>
            <a:r>
              <a:rPr lang="en-US" altLang="zh-CN" sz="2000" dirty="0" smtClean="0">
                <a:ea typeface="ＭＳ Ｐゴシック" pitchFamily="34" charset="-128"/>
              </a:rPr>
              <a:t>An </a:t>
            </a:r>
            <a:r>
              <a:rPr lang="en-US" altLang="zh-CN" sz="2000" b="1" dirty="0" smtClean="0">
                <a:solidFill>
                  <a:schemeClr val="tx2"/>
                </a:solidFill>
                <a:ea typeface="ＭＳ Ｐゴシック" pitchFamily="34" charset="-128"/>
              </a:rPr>
              <a:t>evaluation plan</a:t>
            </a:r>
            <a:r>
              <a:rPr lang="en-US" altLang="zh-CN" sz="2000" dirty="0" smtClean="0">
                <a:ea typeface="ＭＳ Ｐゴシック" pitchFamily="34" charset="-128"/>
              </a:rPr>
              <a:t> defines exactly what algorithm is used for each operation, and how the execution of the operations is coordinated.</a:t>
            </a:r>
          </a:p>
        </p:txBody>
      </p:sp>
      <p:pic>
        <p:nvPicPr>
          <p:cNvPr id="22531" name="Picture 7"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430" y="1979613"/>
            <a:ext cx="5868918" cy="355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3"/>
          <p:cNvSpPr>
            <a:spLocks noChangeArrowheads="1"/>
          </p:cNvSpPr>
          <p:nvPr/>
        </p:nvSpPr>
        <p:spPr bwMode="auto">
          <a:xfrm>
            <a:off x="554038" y="5923585"/>
            <a:ext cx="84121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spcBef>
                <a:spcPct val="35000"/>
              </a:spcBef>
              <a:buClr>
                <a:schemeClr val="tx2"/>
              </a:buClr>
              <a:buSzPct val="90000"/>
              <a:buFont typeface="Monotype Sorts" pitchFamily="2" charset="2"/>
              <a:buChar char="n"/>
            </a:pPr>
            <a:r>
              <a:rPr kumimoji="1" lang="en-US" altLang="zh-CN" sz="2000" dirty="0"/>
              <a:t>Find out how to view query execution plans on your favorite database</a:t>
            </a:r>
          </a:p>
          <a:p>
            <a:pPr>
              <a:spcBef>
                <a:spcPct val="35000"/>
              </a:spcBef>
              <a:buClr>
                <a:schemeClr val="tx2"/>
              </a:buClr>
              <a:buSzPct val="90000"/>
              <a:buFont typeface="Monotype Sorts" pitchFamily="2" charset="2"/>
              <a:buChar char="n"/>
            </a:pPr>
            <a:endParaRPr kumimoji="1" lang="en-US" altLang="zh-CN" sz="2000" dirty="0"/>
          </a:p>
        </p:txBody>
      </p:sp>
    </p:spTree>
    <p:extLst>
      <p:ext uri="{BB962C8B-B14F-4D97-AF65-F5344CB8AC3E}">
        <p14:creationId xmlns:p14="http://schemas.microsoft.com/office/powerpoint/2010/main" val="40730645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751232" y="239782"/>
            <a:ext cx="8077200" cy="609600"/>
          </a:xfrm>
        </p:spPr>
        <p:txBody>
          <a:bodyPr/>
          <a:lstStyle/>
          <a:p>
            <a:r>
              <a:rPr lang="en-US" altLang="zh-CN" dirty="0">
                <a:ea typeface="宋体" charset="-122"/>
              </a:rPr>
              <a:t>Heuristic Optimization</a:t>
            </a:r>
          </a:p>
        </p:txBody>
      </p:sp>
      <p:sp>
        <p:nvSpPr>
          <p:cNvPr id="73730" name="Rectangle 3"/>
          <p:cNvSpPr>
            <a:spLocks noGrp="1" noChangeArrowheads="1"/>
          </p:cNvSpPr>
          <p:nvPr>
            <p:ph type="body" idx="1"/>
          </p:nvPr>
        </p:nvSpPr>
        <p:spPr>
          <a:xfrm>
            <a:off x="747713" y="1120775"/>
            <a:ext cx="7820025" cy="5170695"/>
          </a:xfrm>
        </p:spPr>
        <p:txBody>
          <a:bodyPr/>
          <a:lstStyle/>
          <a:p>
            <a:r>
              <a:rPr lang="en-US" altLang="zh-CN" dirty="0" smtClean="0">
                <a:ea typeface="ＭＳ Ｐゴシック" pitchFamily="34" charset="-128"/>
              </a:rPr>
              <a:t>Cost-based optimization is expensive, even with dynamic programming.</a:t>
            </a:r>
          </a:p>
          <a:p>
            <a:r>
              <a:rPr lang="en-US" altLang="zh-CN" dirty="0" smtClean="0">
                <a:ea typeface="ＭＳ Ｐゴシック" pitchFamily="34" charset="-128"/>
              </a:rPr>
              <a:t>Systems may use </a:t>
            </a:r>
            <a:r>
              <a:rPr lang="en-US" altLang="zh-CN" i="1" dirty="0" smtClean="0">
                <a:solidFill>
                  <a:srgbClr val="C00000"/>
                </a:solidFill>
                <a:ea typeface="ＭＳ Ｐゴシック" pitchFamily="34" charset="-128"/>
              </a:rPr>
              <a:t>heuristics</a:t>
            </a:r>
            <a:r>
              <a:rPr lang="en-US" altLang="zh-CN" i="1" dirty="0" smtClean="0">
                <a:ea typeface="ＭＳ Ｐゴシック" pitchFamily="34" charset="-128"/>
              </a:rPr>
              <a:t> </a:t>
            </a:r>
            <a:r>
              <a:rPr lang="en-US" altLang="zh-CN" dirty="0" smtClean="0">
                <a:ea typeface="ＭＳ Ｐゴシック" pitchFamily="34" charset="-128"/>
              </a:rPr>
              <a:t>to reduce the number of choices that must be made in a cost-based fashion.</a:t>
            </a:r>
          </a:p>
          <a:p>
            <a:r>
              <a:rPr lang="en-US" altLang="zh-CN" dirty="0" smtClean="0">
                <a:ea typeface="ＭＳ Ｐゴシック" pitchFamily="34" charset="-128"/>
              </a:rPr>
              <a:t>Heuristic optimization transforms the query-tree by using a set of rules that typically (but not in all cases) improve execution performance:</a:t>
            </a:r>
          </a:p>
          <a:p>
            <a:pPr lvl="1"/>
            <a:r>
              <a:rPr lang="en-US" altLang="zh-CN" dirty="0" smtClean="0">
                <a:ea typeface="ＭＳ Ｐゴシック" pitchFamily="34" charset="-128"/>
              </a:rPr>
              <a:t>Perform selection early (reduces the number of tuples)</a:t>
            </a:r>
          </a:p>
          <a:p>
            <a:pPr lvl="1"/>
            <a:r>
              <a:rPr lang="en-US" altLang="zh-CN" dirty="0" smtClean="0">
                <a:ea typeface="ＭＳ Ｐゴシック" pitchFamily="34" charset="-128"/>
              </a:rPr>
              <a:t>Perform projection early (reduces the number of attributes)</a:t>
            </a:r>
          </a:p>
          <a:p>
            <a:pPr lvl="1"/>
            <a:r>
              <a:rPr lang="en-US" altLang="zh-CN" dirty="0" smtClean="0">
                <a:ea typeface="ＭＳ Ｐゴシック" pitchFamily="34" charset="-128"/>
              </a:rPr>
              <a:t>Perform most restrictive selection and join operations (i.e. with smallest result size) before other similar operations.</a:t>
            </a:r>
          </a:p>
          <a:p>
            <a:pPr lvl="1"/>
            <a:r>
              <a:rPr lang="en-US" altLang="zh-CN" dirty="0" smtClean="0">
                <a:ea typeface="ＭＳ Ｐゴシック" pitchFamily="34" charset="-128"/>
              </a:rPr>
              <a:t>Many optimizers considers only left-deep join orders.</a:t>
            </a:r>
          </a:p>
          <a:p>
            <a:pPr lvl="2"/>
            <a:r>
              <a:rPr lang="en-US" altLang="zh-CN" dirty="0" smtClean="0">
                <a:ea typeface="ＭＳ Ｐゴシック" pitchFamily="34" charset="-128"/>
              </a:rPr>
              <a:t>Algorithm in some early versions of Oracle: Repeatedly pick </a:t>
            </a:r>
            <a:r>
              <a:rPr lang="ja-JP" altLang="en-US" dirty="0" smtClean="0">
                <a:ea typeface="ＭＳ Ｐゴシック" pitchFamily="34" charset="-128"/>
              </a:rPr>
              <a:t>“</a:t>
            </a:r>
            <a:r>
              <a:rPr lang="en-US" altLang="ja-JP" dirty="0" smtClean="0">
                <a:ea typeface="ＭＳ Ｐゴシック" pitchFamily="34" charset="-128"/>
              </a:rPr>
              <a:t>best</a:t>
            </a:r>
            <a:r>
              <a:rPr lang="ja-JP" altLang="en-US" dirty="0" smtClean="0">
                <a:ea typeface="ＭＳ Ｐゴシック" pitchFamily="34" charset="-128"/>
              </a:rPr>
              <a:t>”</a:t>
            </a:r>
            <a:r>
              <a:rPr lang="en-US" altLang="ja-JP" dirty="0" smtClean="0">
                <a:ea typeface="ＭＳ Ｐゴシック" pitchFamily="34" charset="-128"/>
              </a:rPr>
              <a:t> relation to join </a:t>
            </a:r>
            <a:r>
              <a:rPr lang="en-US" altLang="ja-JP" dirty="0" err="1" smtClean="0">
                <a:ea typeface="ＭＳ Ｐゴシック" pitchFamily="34" charset="-128"/>
              </a:rPr>
              <a:t>next;</a:t>
            </a:r>
            <a:r>
              <a:rPr lang="en-US" altLang="zh-CN" dirty="0" err="1" smtClean="0">
                <a:ea typeface="ＭＳ Ｐゴシック" pitchFamily="34" charset="-128"/>
              </a:rPr>
              <a:t>Starting</a:t>
            </a:r>
            <a:r>
              <a:rPr lang="en-US" altLang="zh-CN" dirty="0" smtClean="0">
                <a:ea typeface="ＭＳ Ｐゴシック" pitchFamily="34" charset="-128"/>
              </a:rPr>
              <a:t> from each of n starting points.  Pick best among these.</a:t>
            </a:r>
            <a:endParaRPr lang="en-US" altLang="zh-CN" dirty="0" smtClean="0">
              <a:ea typeface="ＭＳ Ｐゴシック" pitchFamily="34" charset="-128"/>
            </a:endParaRPr>
          </a:p>
        </p:txBody>
      </p:sp>
    </p:spTree>
    <p:extLst>
      <p:ext uri="{BB962C8B-B14F-4D97-AF65-F5344CB8AC3E}">
        <p14:creationId xmlns:p14="http://schemas.microsoft.com/office/powerpoint/2010/main" val="16953429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ea typeface="宋体" charset="-122"/>
              </a:rPr>
              <a:t>Structure of Query Optimizers</a:t>
            </a:r>
          </a:p>
        </p:txBody>
      </p:sp>
      <p:sp>
        <p:nvSpPr>
          <p:cNvPr id="75778" name="Rectangle 3"/>
          <p:cNvSpPr>
            <a:spLocks noGrp="1" noChangeArrowheads="1"/>
          </p:cNvSpPr>
          <p:nvPr>
            <p:ph type="body" idx="1"/>
          </p:nvPr>
        </p:nvSpPr>
        <p:spPr>
          <a:xfrm>
            <a:off x="914401" y="1120774"/>
            <a:ext cx="7941364" cy="5419173"/>
          </a:xfrm>
        </p:spPr>
        <p:txBody>
          <a:bodyPr/>
          <a:lstStyle/>
          <a:p>
            <a:pPr marL="342900" lvl="1" indent="-342900">
              <a:buClr>
                <a:schemeClr val="tx2"/>
              </a:buClr>
              <a:buSzPct val="90000"/>
              <a:buFont typeface="Monotype Sorts" pitchFamily="2" charset="2"/>
              <a:buChar char="n"/>
            </a:pPr>
            <a:r>
              <a:rPr lang="en-US" altLang="zh-CN" sz="2000" dirty="0">
                <a:ea typeface="ＭＳ Ｐゴシック" pitchFamily="34" charset="-128"/>
              </a:rPr>
              <a:t>Some systems use </a:t>
            </a:r>
            <a:r>
              <a:rPr lang="en-US" altLang="zh-CN" sz="2000" b="1" dirty="0">
                <a:solidFill>
                  <a:srgbClr val="C00000"/>
                </a:solidFill>
                <a:ea typeface="ＭＳ Ｐゴシック" pitchFamily="34" charset="-128"/>
                <a:cs typeface="+mn-cs"/>
              </a:rPr>
              <a:t>only heuristics</a:t>
            </a:r>
            <a:r>
              <a:rPr lang="en-US" altLang="zh-CN" sz="2000" dirty="0" smtClean="0">
                <a:ea typeface="ＭＳ Ｐゴシック" pitchFamily="34" charset="-128"/>
              </a:rPr>
              <a:t>, others combine heuristics with partial cost-based optimization.</a:t>
            </a:r>
          </a:p>
          <a:p>
            <a:r>
              <a:rPr lang="en-US" altLang="zh-CN" b="1" dirty="0" smtClean="0">
                <a:solidFill>
                  <a:srgbClr val="C00000"/>
                </a:solidFill>
                <a:ea typeface="ＭＳ Ｐゴシック" pitchFamily="34" charset="-128"/>
              </a:rPr>
              <a:t>Pipelined </a:t>
            </a:r>
            <a:r>
              <a:rPr lang="en-US" altLang="zh-CN" dirty="0" smtClean="0">
                <a:ea typeface="ＭＳ Ｐゴシック" pitchFamily="34" charset="-128"/>
              </a:rPr>
              <a:t>evaluation plan is preferred</a:t>
            </a:r>
          </a:p>
          <a:p>
            <a:r>
              <a:rPr lang="en-US" altLang="zh-CN" b="1" dirty="0" smtClean="0">
                <a:solidFill>
                  <a:srgbClr val="C00000"/>
                </a:solidFill>
                <a:ea typeface="ＭＳ Ｐゴシック" pitchFamily="34" charset="-128"/>
              </a:rPr>
              <a:t>Optimization cost budget</a:t>
            </a:r>
            <a:r>
              <a:rPr lang="en-US" altLang="zh-CN" dirty="0" smtClean="0">
                <a:solidFill>
                  <a:srgbClr val="C00000"/>
                </a:solidFill>
                <a:ea typeface="ＭＳ Ｐゴシック" pitchFamily="34" charset="-128"/>
              </a:rPr>
              <a:t> </a:t>
            </a:r>
            <a:r>
              <a:rPr lang="en-US" altLang="zh-CN" dirty="0" smtClean="0">
                <a:ea typeface="ＭＳ Ｐゴシック" pitchFamily="34" charset="-128"/>
              </a:rPr>
              <a:t>to stop optimization early (if cost of plan is less than cost of optimization)</a:t>
            </a:r>
          </a:p>
          <a:p>
            <a:r>
              <a:rPr lang="en-US" altLang="zh-CN" b="1" dirty="0" smtClean="0">
                <a:solidFill>
                  <a:srgbClr val="C00000"/>
                </a:solidFill>
                <a:ea typeface="ＭＳ Ｐゴシック" pitchFamily="34" charset="-128"/>
              </a:rPr>
              <a:t>Plan caching</a:t>
            </a:r>
            <a:r>
              <a:rPr lang="en-US" altLang="zh-CN" dirty="0" smtClean="0">
                <a:solidFill>
                  <a:srgbClr val="C00000"/>
                </a:solidFill>
                <a:ea typeface="ＭＳ Ｐゴシック" pitchFamily="34" charset="-128"/>
              </a:rPr>
              <a:t> </a:t>
            </a:r>
            <a:r>
              <a:rPr lang="en-US" altLang="zh-CN" dirty="0" smtClean="0">
                <a:ea typeface="ＭＳ Ｐゴシック" pitchFamily="34" charset="-128"/>
              </a:rPr>
              <a:t>to reuse previously computed plan if query is resubmitted</a:t>
            </a:r>
          </a:p>
          <a:p>
            <a:pPr lvl="2"/>
            <a:r>
              <a:rPr lang="en-US" altLang="zh-CN" sz="1800" dirty="0">
                <a:ea typeface="ＭＳ Ｐゴシック" pitchFamily="34" charset="-128"/>
              </a:rPr>
              <a:t>Even with different constants in query  </a:t>
            </a:r>
          </a:p>
          <a:p>
            <a:r>
              <a:rPr lang="en-US" altLang="zh-CN" dirty="0" smtClean="0">
                <a:ea typeface="ＭＳ Ｐゴシック" pitchFamily="34" charset="-128"/>
              </a:rPr>
              <a:t>Even with the use of heuristics, cost-based query optimization imposes a substantial overhead.</a:t>
            </a:r>
          </a:p>
          <a:p>
            <a:pPr lvl="1"/>
            <a:r>
              <a:rPr lang="en-US" altLang="zh-CN" dirty="0" smtClean="0">
                <a:ea typeface="ＭＳ Ｐゴシック" pitchFamily="34" charset="-128"/>
              </a:rPr>
              <a:t>But is worth it for expensive queries</a:t>
            </a:r>
          </a:p>
          <a:p>
            <a:pPr lvl="1"/>
            <a:r>
              <a:rPr lang="en-US" altLang="zh-CN" dirty="0" smtClean="0">
                <a:ea typeface="ＭＳ Ｐゴシック" pitchFamily="34" charset="-128"/>
              </a:rPr>
              <a:t>Optimizers often use simple heuristics for very cheap queries, and perform exhaustive enumeration for more expensive queries </a:t>
            </a:r>
          </a:p>
          <a:p>
            <a:pPr lvl="2"/>
            <a:endParaRPr lang="en-US" altLang="zh-CN" dirty="0" smtClean="0">
              <a:ea typeface="ＭＳ Ｐゴシック" pitchFamily="34" charset="-128"/>
            </a:endParaRPr>
          </a:p>
        </p:txBody>
      </p:sp>
    </p:spTree>
    <p:extLst>
      <p:ext uri="{BB962C8B-B14F-4D97-AF65-F5344CB8AC3E}">
        <p14:creationId xmlns:p14="http://schemas.microsoft.com/office/powerpoint/2010/main" val="1239362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533400" y="209550"/>
            <a:ext cx="8248650" cy="457200"/>
          </a:xfrm>
        </p:spPr>
        <p:txBody>
          <a:bodyPr/>
          <a:lstStyle/>
          <a:p>
            <a:r>
              <a:rPr lang="en-US" altLang="zh-CN" dirty="0">
                <a:ea typeface="宋体" charset="-122"/>
              </a:rPr>
              <a:t>Introduction </a:t>
            </a:r>
            <a:r>
              <a:rPr lang="en-US" altLang="zh-CN" dirty="0" smtClean="0">
                <a:ea typeface="宋体" charset="-122"/>
              </a:rPr>
              <a:t>of cost-based optimization</a:t>
            </a:r>
            <a:endParaRPr lang="en-US" altLang="zh-CN" dirty="0">
              <a:ea typeface="宋体" charset="-122"/>
            </a:endParaRPr>
          </a:p>
        </p:txBody>
      </p:sp>
      <p:sp>
        <p:nvSpPr>
          <p:cNvPr id="24578" name="Rectangle 3"/>
          <p:cNvSpPr>
            <a:spLocks noGrp="1" noChangeArrowheads="1"/>
          </p:cNvSpPr>
          <p:nvPr>
            <p:ph type="body" idx="1"/>
          </p:nvPr>
        </p:nvSpPr>
        <p:spPr>
          <a:xfrm>
            <a:off x="477215" y="1061141"/>
            <a:ext cx="8131175" cy="5189538"/>
          </a:xfrm>
        </p:spPr>
        <p:txBody>
          <a:bodyPr/>
          <a:lstStyle/>
          <a:p>
            <a:pPr marL="381000" indent="-381000">
              <a:lnSpc>
                <a:spcPct val="90000"/>
              </a:lnSpc>
            </a:pPr>
            <a:r>
              <a:rPr lang="en-US" altLang="zh-CN" sz="2000" dirty="0" smtClean="0">
                <a:ea typeface="ＭＳ Ｐゴシック" pitchFamily="34" charset="-128"/>
              </a:rPr>
              <a:t>Cost difference between evaluation plans for a query can be enormous</a:t>
            </a:r>
          </a:p>
          <a:p>
            <a:pPr marL="800100" lvl="1" indent="-342900">
              <a:lnSpc>
                <a:spcPct val="90000"/>
              </a:lnSpc>
            </a:pPr>
            <a:r>
              <a:rPr lang="en-US" altLang="zh-CN" dirty="0" smtClean="0">
                <a:ea typeface="ＭＳ Ｐゴシック" pitchFamily="34" charset="-128"/>
              </a:rPr>
              <a:t>E.g. seconds vs. days in some cases</a:t>
            </a:r>
          </a:p>
          <a:p>
            <a:pPr marL="381000" indent="-381000">
              <a:lnSpc>
                <a:spcPct val="90000"/>
              </a:lnSpc>
              <a:spcBef>
                <a:spcPts val="1200"/>
              </a:spcBef>
            </a:pPr>
            <a:r>
              <a:rPr lang="en-US" altLang="zh-CN" sz="2000" dirty="0" smtClean="0">
                <a:ea typeface="ＭＳ Ｐゴシック" pitchFamily="34" charset="-128"/>
              </a:rPr>
              <a:t>Steps in </a:t>
            </a:r>
            <a:r>
              <a:rPr lang="en-US" altLang="zh-CN" sz="2000" b="1" dirty="0" smtClean="0">
                <a:solidFill>
                  <a:srgbClr val="C00000"/>
                </a:solidFill>
                <a:ea typeface="ＭＳ Ｐゴシック" pitchFamily="34" charset="-128"/>
              </a:rPr>
              <a:t>cost-based query optimization</a:t>
            </a:r>
          </a:p>
          <a:p>
            <a:pPr marL="800100" lvl="1" indent="-342900">
              <a:lnSpc>
                <a:spcPct val="90000"/>
              </a:lnSpc>
              <a:buFont typeface="Monotype Sorts" pitchFamily="2" charset="2"/>
              <a:buAutoNum type="arabicPeriod"/>
            </a:pPr>
            <a:r>
              <a:rPr lang="en-US" altLang="zh-CN" dirty="0" smtClean="0">
                <a:ea typeface="ＭＳ Ｐゴシック" pitchFamily="34" charset="-128"/>
              </a:rPr>
              <a:t>Generate logically equivalent expressions using </a:t>
            </a:r>
            <a:r>
              <a:rPr lang="en-US" altLang="zh-CN" b="1" dirty="0" smtClean="0">
                <a:solidFill>
                  <a:srgbClr val="C00000"/>
                </a:solidFill>
                <a:ea typeface="ＭＳ Ｐゴシック" pitchFamily="34" charset="-128"/>
              </a:rPr>
              <a:t>equivalence</a:t>
            </a:r>
            <a:r>
              <a:rPr lang="en-US" altLang="zh-CN" b="1" dirty="0" smtClean="0">
                <a:solidFill>
                  <a:srgbClr val="3366CC"/>
                </a:solidFill>
                <a:ea typeface="ＭＳ Ｐゴシック" pitchFamily="34" charset="-128"/>
              </a:rPr>
              <a:t> </a:t>
            </a:r>
            <a:r>
              <a:rPr lang="en-US" altLang="zh-CN" b="1" dirty="0" smtClean="0">
                <a:solidFill>
                  <a:srgbClr val="C00000"/>
                </a:solidFill>
                <a:ea typeface="ＭＳ Ｐゴシック" pitchFamily="34" charset="-128"/>
              </a:rPr>
              <a:t>rules</a:t>
            </a:r>
            <a:endParaRPr lang="en-US" altLang="zh-CN" dirty="0" smtClean="0">
              <a:solidFill>
                <a:srgbClr val="C00000"/>
              </a:solidFill>
              <a:ea typeface="ＭＳ Ｐゴシック" pitchFamily="34" charset="-128"/>
            </a:endParaRPr>
          </a:p>
          <a:p>
            <a:pPr marL="800100" lvl="1" indent="-342900">
              <a:lnSpc>
                <a:spcPct val="90000"/>
              </a:lnSpc>
              <a:buFont typeface="Monotype Sorts" pitchFamily="2" charset="2"/>
              <a:buAutoNum type="arabicPeriod"/>
            </a:pPr>
            <a:r>
              <a:rPr lang="en-US" altLang="zh-CN" dirty="0" smtClean="0">
                <a:ea typeface="ＭＳ Ｐゴシック" pitchFamily="34" charset="-128"/>
              </a:rPr>
              <a:t>Annotate resultant expressions to get alternative query plans</a:t>
            </a:r>
          </a:p>
          <a:p>
            <a:pPr marL="800100" lvl="1" indent="-342900">
              <a:lnSpc>
                <a:spcPct val="90000"/>
              </a:lnSpc>
              <a:buFont typeface="Monotype Sorts" pitchFamily="2" charset="2"/>
              <a:buAutoNum type="arabicPeriod"/>
            </a:pPr>
            <a:r>
              <a:rPr lang="en-US" altLang="zh-CN" dirty="0" smtClean="0">
                <a:ea typeface="ＭＳ Ｐゴシック" pitchFamily="34" charset="-128"/>
              </a:rPr>
              <a:t>Choose the cheapest plan based on </a:t>
            </a:r>
            <a:r>
              <a:rPr lang="en-US" altLang="zh-CN" b="1" dirty="0" smtClean="0">
                <a:solidFill>
                  <a:srgbClr val="C00000"/>
                </a:solidFill>
                <a:ea typeface="ＭＳ Ｐゴシック" pitchFamily="34" charset="-128"/>
              </a:rPr>
              <a:t>estimated</a:t>
            </a:r>
            <a:r>
              <a:rPr lang="en-US" altLang="zh-CN" b="1" dirty="0" smtClean="0">
                <a:solidFill>
                  <a:srgbClr val="3366CC"/>
                </a:solidFill>
                <a:ea typeface="ＭＳ Ｐゴシック" pitchFamily="34" charset="-128"/>
              </a:rPr>
              <a:t> </a:t>
            </a:r>
            <a:r>
              <a:rPr lang="en-US" altLang="zh-CN" b="1" dirty="0" smtClean="0">
                <a:solidFill>
                  <a:srgbClr val="C00000"/>
                </a:solidFill>
                <a:ea typeface="ＭＳ Ｐゴシック" pitchFamily="34" charset="-128"/>
              </a:rPr>
              <a:t>cost</a:t>
            </a:r>
            <a:endParaRPr lang="en-US" altLang="zh-CN" dirty="0" smtClean="0">
              <a:solidFill>
                <a:srgbClr val="C00000"/>
              </a:solidFill>
              <a:ea typeface="ＭＳ Ｐゴシック" pitchFamily="34" charset="-128"/>
            </a:endParaRPr>
          </a:p>
          <a:p>
            <a:pPr marL="381000" indent="-381000">
              <a:lnSpc>
                <a:spcPct val="90000"/>
              </a:lnSpc>
              <a:spcBef>
                <a:spcPts val="1200"/>
              </a:spcBef>
            </a:pPr>
            <a:r>
              <a:rPr lang="en-US" altLang="zh-CN" dirty="0">
                <a:ea typeface="ＭＳ Ｐゴシック" pitchFamily="34" charset="-128"/>
              </a:rPr>
              <a:t>Estimation</a:t>
            </a:r>
            <a:r>
              <a:rPr lang="en-US" altLang="zh-CN" sz="2000" dirty="0" smtClean="0">
                <a:ea typeface="ＭＳ Ｐゴシック" pitchFamily="34" charset="-128"/>
              </a:rPr>
              <a:t> of plan cost based on:</a:t>
            </a:r>
          </a:p>
          <a:p>
            <a:pPr marL="800100" lvl="1" indent="-342900">
              <a:lnSpc>
                <a:spcPct val="90000"/>
              </a:lnSpc>
            </a:pPr>
            <a:r>
              <a:rPr lang="en-US" altLang="zh-CN" dirty="0" smtClean="0">
                <a:ea typeface="ＭＳ Ｐゴシック" pitchFamily="34" charset="-128"/>
              </a:rPr>
              <a:t>Statistical information about relations. Examples:</a:t>
            </a:r>
          </a:p>
          <a:p>
            <a:pPr marL="1200150" lvl="2" indent="-342900">
              <a:lnSpc>
                <a:spcPct val="90000"/>
              </a:lnSpc>
            </a:pPr>
            <a:r>
              <a:rPr lang="en-US" altLang="zh-CN" sz="1800" dirty="0" smtClean="0">
                <a:ea typeface="ＭＳ Ｐゴシック" pitchFamily="34" charset="-128"/>
              </a:rPr>
              <a:t>number of tuples, number of distinct values for an attribute</a:t>
            </a:r>
          </a:p>
          <a:p>
            <a:pPr marL="800100" lvl="1" indent="-342900">
              <a:lnSpc>
                <a:spcPct val="90000"/>
              </a:lnSpc>
            </a:pPr>
            <a:r>
              <a:rPr lang="en-US" altLang="zh-CN" dirty="0" smtClean="0">
                <a:ea typeface="ＭＳ Ｐゴシック" pitchFamily="34" charset="-128"/>
              </a:rPr>
              <a:t>Statistics estimation for intermediate results</a:t>
            </a:r>
          </a:p>
          <a:p>
            <a:pPr marL="1200150" lvl="2" indent="-342900">
              <a:lnSpc>
                <a:spcPct val="90000"/>
              </a:lnSpc>
            </a:pPr>
            <a:r>
              <a:rPr lang="en-US" altLang="zh-CN" sz="1800" dirty="0" smtClean="0">
                <a:ea typeface="ＭＳ Ｐゴシック" pitchFamily="34" charset="-128"/>
              </a:rPr>
              <a:t>to compute cost of complex expressions</a:t>
            </a:r>
          </a:p>
          <a:p>
            <a:pPr marL="800100" lvl="1" indent="-342900">
              <a:lnSpc>
                <a:spcPct val="90000"/>
              </a:lnSpc>
            </a:pPr>
            <a:r>
              <a:rPr lang="en-US" altLang="zh-CN" dirty="0" smtClean="0">
                <a:ea typeface="ＭＳ Ｐゴシック" pitchFamily="34" charset="-128"/>
              </a:rPr>
              <a:t>Cost formulae for algorithms, computed using statistics</a:t>
            </a:r>
          </a:p>
        </p:txBody>
      </p:sp>
    </p:spTree>
    <p:extLst>
      <p:ext uri="{BB962C8B-B14F-4D97-AF65-F5344CB8AC3E}">
        <p14:creationId xmlns:p14="http://schemas.microsoft.com/office/powerpoint/2010/main" val="1668996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516835" y="0"/>
            <a:ext cx="8330579" cy="638175"/>
          </a:xfrm>
        </p:spPr>
        <p:txBody>
          <a:bodyPr/>
          <a:lstStyle/>
          <a:p>
            <a:r>
              <a:rPr lang="en-US" altLang="zh-CN" sz="2800" dirty="0">
                <a:ea typeface="宋体" charset="-122"/>
              </a:rPr>
              <a:t>Transformation of Relational Expressions</a:t>
            </a:r>
          </a:p>
        </p:txBody>
      </p:sp>
      <p:sp>
        <p:nvSpPr>
          <p:cNvPr id="28674" name="Rectangle 3"/>
          <p:cNvSpPr>
            <a:spLocks noGrp="1" noChangeArrowheads="1"/>
          </p:cNvSpPr>
          <p:nvPr>
            <p:ph type="body" idx="1"/>
          </p:nvPr>
        </p:nvSpPr>
        <p:spPr>
          <a:xfrm>
            <a:off x="814388" y="1093788"/>
            <a:ext cx="7767637" cy="4903787"/>
          </a:xfrm>
        </p:spPr>
        <p:txBody>
          <a:bodyPr/>
          <a:lstStyle/>
          <a:p>
            <a:r>
              <a:rPr lang="en-US" altLang="zh-CN" sz="2000" dirty="0" smtClean="0">
                <a:ea typeface="ＭＳ Ｐゴシック" pitchFamily="34" charset="-128"/>
              </a:rPr>
              <a:t>Two relational algebra expressions are said to be </a:t>
            </a:r>
            <a:r>
              <a:rPr lang="en-US" altLang="zh-CN" sz="2000" b="1" dirty="0" smtClean="0">
                <a:solidFill>
                  <a:srgbClr val="C00000"/>
                </a:solidFill>
                <a:ea typeface="ＭＳ Ｐゴシック" pitchFamily="34" charset="-128"/>
              </a:rPr>
              <a:t>equivalent</a:t>
            </a:r>
            <a:r>
              <a:rPr lang="en-US" altLang="zh-CN" sz="2000" dirty="0" smtClean="0">
                <a:solidFill>
                  <a:srgbClr val="C00000"/>
                </a:solidFill>
                <a:ea typeface="ＭＳ Ｐゴシック" pitchFamily="34" charset="-128"/>
              </a:rPr>
              <a:t> </a:t>
            </a:r>
            <a:r>
              <a:rPr lang="en-US" altLang="zh-CN" sz="2000" dirty="0" smtClean="0">
                <a:ea typeface="ＭＳ Ｐゴシック" pitchFamily="34" charset="-128"/>
              </a:rPr>
              <a:t>if the two expressions generate the same set of tuples on every </a:t>
            </a:r>
            <a:r>
              <a:rPr lang="en-US" altLang="zh-CN" sz="2000" i="1" dirty="0" smtClean="0">
                <a:ea typeface="ＭＳ Ｐゴシック" pitchFamily="34" charset="-128"/>
              </a:rPr>
              <a:t>legal</a:t>
            </a:r>
            <a:r>
              <a:rPr lang="en-US" altLang="zh-CN" sz="2000" dirty="0" smtClean="0">
                <a:ea typeface="ＭＳ Ｐゴシック" pitchFamily="34" charset="-128"/>
              </a:rPr>
              <a:t> database instance</a:t>
            </a:r>
          </a:p>
          <a:p>
            <a:pPr lvl="1"/>
            <a:r>
              <a:rPr lang="en-US" altLang="zh-CN" dirty="0" smtClean="0">
                <a:solidFill>
                  <a:srgbClr val="00B0F0"/>
                </a:solidFill>
                <a:ea typeface="ＭＳ Ｐゴシック" pitchFamily="34" charset="-128"/>
              </a:rPr>
              <a:t>order </a:t>
            </a:r>
            <a:r>
              <a:rPr lang="en-US" altLang="zh-CN" dirty="0" smtClean="0">
                <a:solidFill>
                  <a:srgbClr val="00B0F0"/>
                </a:solidFill>
                <a:ea typeface="ＭＳ Ｐゴシック" pitchFamily="34" charset="-128"/>
              </a:rPr>
              <a:t>of tuples is irrelevant</a:t>
            </a:r>
          </a:p>
          <a:p>
            <a:pPr>
              <a:spcBef>
                <a:spcPts val="1800"/>
              </a:spcBef>
            </a:pPr>
            <a:r>
              <a:rPr lang="en-US" altLang="zh-CN" sz="2000" dirty="0" smtClean="0">
                <a:ea typeface="ＭＳ Ｐゴシック" pitchFamily="34" charset="-128"/>
              </a:rPr>
              <a:t>In </a:t>
            </a:r>
            <a:r>
              <a:rPr lang="en-US" altLang="zh-CN" sz="2000" dirty="0" smtClean="0">
                <a:ea typeface="ＭＳ Ｐゴシック" pitchFamily="34" charset="-128"/>
              </a:rPr>
              <a:t>SQL, inputs and outputs are multisets of tuples</a:t>
            </a:r>
          </a:p>
          <a:p>
            <a:pPr lvl="1"/>
            <a:r>
              <a:rPr lang="en-US" altLang="zh-CN" dirty="0" smtClean="0">
                <a:ea typeface="ＭＳ Ｐゴシック" pitchFamily="34" charset="-128"/>
              </a:rPr>
              <a:t>Two expressions in the multiset version of the relational algebra are said to be equivalent if the two expressions generate the same multiset of tuples on every legal database instance. </a:t>
            </a:r>
          </a:p>
          <a:p>
            <a:pPr>
              <a:spcBef>
                <a:spcPts val="1800"/>
              </a:spcBef>
            </a:pPr>
            <a:r>
              <a:rPr lang="en-US" altLang="zh-CN" sz="2000" dirty="0" smtClean="0">
                <a:ea typeface="ＭＳ Ｐゴシック" pitchFamily="34" charset="-128"/>
              </a:rPr>
              <a:t>An </a:t>
            </a:r>
            <a:r>
              <a:rPr lang="en-US" altLang="zh-CN" sz="2000" b="1" dirty="0" smtClean="0">
                <a:solidFill>
                  <a:srgbClr val="C00000"/>
                </a:solidFill>
                <a:ea typeface="ＭＳ Ｐゴシック" pitchFamily="34" charset="-128"/>
              </a:rPr>
              <a:t>equivalence rule</a:t>
            </a:r>
            <a:r>
              <a:rPr lang="en-US" altLang="zh-CN" sz="2000" dirty="0" smtClean="0">
                <a:solidFill>
                  <a:srgbClr val="C00000"/>
                </a:solidFill>
                <a:ea typeface="ＭＳ Ｐゴシック" pitchFamily="34" charset="-128"/>
              </a:rPr>
              <a:t> </a:t>
            </a:r>
            <a:r>
              <a:rPr lang="en-US" altLang="zh-CN" sz="2000" dirty="0" smtClean="0">
                <a:ea typeface="ＭＳ Ｐゴシック" pitchFamily="34" charset="-128"/>
              </a:rPr>
              <a:t>says that expressions of two forms are equivalent</a:t>
            </a:r>
          </a:p>
          <a:p>
            <a:pPr lvl="1"/>
            <a:r>
              <a:rPr lang="en-US" altLang="zh-CN" dirty="0" smtClean="0">
                <a:ea typeface="ＭＳ Ｐゴシック" pitchFamily="34" charset="-128"/>
              </a:rPr>
              <a:t>Can replace expression of first form by second, or vice versa</a:t>
            </a:r>
          </a:p>
        </p:txBody>
      </p:sp>
    </p:spTree>
    <p:extLst>
      <p:ext uri="{BB962C8B-B14F-4D97-AF65-F5344CB8AC3E}">
        <p14:creationId xmlns:p14="http://schemas.microsoft.com/office/powerpoint/2010/main" val="1770467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zh-CN" dirty="0">
                <a:ea typeface="宋体" charset="-122"/>
              </a:rPr>
              <a:t>Equivalence</a:t>
            </a:r>
            <a:r>
              <a:rPr lang="en-US" altLang="zh-CN" dirty="0" smtClean="0">
                <a:effectLst>
                  <a:outerShdw blurRad="38100" dist="38100" dir="2700000" algn="tl">
                    <a:srgbClr val="C0C0C0"/>
                  </a:outerShdw>
                </a:effectLst>
                <a:ea typeface="ＭＳ Ｐゴシック" pitchFamily="34" charset="-128"/>
              </a:rPr>
              <a:t> </a:t>
            </a:r>
            <a:r>
              <a:rPr lang="en-US" altLang="zh-CN" dirty="0">
                <a:ea typeface="宋体" charset="-122"/>
              </a:rPr>
              <a:t>Rules</a:t>
            </a:r>
          </a:p>
        </p:txBody>
      </p:sp>
      <p:sp>
        <p:nvSpPr>
          <p:cNvPr id="358403" name="Rectangle 3"/>
          <p:cNvSpPr>
            <a:spLocks noGrp="1" noChangeArrowheads="1"/>
          </p:cNvSpPr>
          <p:nvPr>
            <p:ph type="body" idx="1"/>
          </p:nvPr>
        </p:nvSpPr>
        <p:spPr>
          <a:xfrm>
            <a:off x="914400" y="1120775"/>
            <a:ext cx="7782339" cy="5160963"/>
          </a:xfrm>
        </p:spPr>
        <p:txBody>
          <a:bodyPr/>
          <a:lstStyle/>
          <a:p>
            <a:pPr marL="381000" indent="-381000">
              <a:buFont typeface="Monotype Sorts" pitchFamily="2" charset="2"/>
              <a:buNone/>
            </a:pPr>
            <a:r>
              <a:rPr lang="en-US" altLang="zh-CN" sz="2000" dirty="0" smtClean="0">
                <a:ea typeface="ＭＳ Ｐゴシック" pitchFamily="34" charset="-128"/>
              </a:rPr>
              <a:t>1.	Conjunctive selection operations can be deconstructed into a sequence of individual selections.</a:t>
            </a:r>
            <a:br>
              <a:rPr lang="en-US" altLang="zh-CN" sz="2000" dirty="0" smtClean="0">
                <a:ea typeface="ＭＳ Ｐゴシック" pitchFamily="34" charset="-128"/>
              </a:rPr>
            </a:br>
            <a:endParaRPr lang="en-US" altLang="zh-CN" sz="2000" dirty="0" smtClean="0">
              <a:ea typeface="ＭＳ Ｐゴシック" pitchFamily="34" charset="-128"/>
            </a:endParaRPr>
          </a:p>
          <a:p>
            <a:pPr marL="381000" indent="-381000">
              <a:buFont typeface="Monotype Sorts" pitchFamily="2" charset="2"/>
              <a:buNone/>
            </a:pPr>
            <a:r>
              <a:rPr lang="en-US" altLang="zh-CN" sz="2000" dirty="0" smtClean="0">
                <a:ea typeface="ＭＳ Ｐゴシック" pitchFamily="34" charset="-128"/>
              </a:rPr>
              <a:t>2.	Selection operations are commutative.</a:t>
            </a:r>
            <a:br>
              <a:rPr lang="en-US" altLang="zh-CN" sz="2000" dirty="0" smtClean="0">
                <a:ea typeface="ＭＳ Ｐゴシック" pitchFamily="34" charset="-128"/>
              </a:rPr>
            </a:br>
            <a:r>
              <a:rPr lang="en-US" altLang="zh-CN" sz="2000" dirty="0" smtClean="0">
                <a:ea typeface="ＭＳ Ｐゴシック" pitchFamily="34" charset="-128"/>
              </a:rPr>
              <a:t/>
            </a:r>
            <a:br>
              <a:rPr lang="en-US" altLang="zh-CN" sz="2000" dirty="0" smtClean="0">
                <a:ea typeface="ＭＳ Ｐゴシック" pitchFamily="34" charset="-128"/>
              </a:rPr>
            </a:br>
            <a:endParaRPr lang="en-US" altLang="zh-CN" sz="2000" dirty="0" smtClean="0">
              <a:ea typeface="ＭＳ Ｐゴシック" pitchFamily="34" charset="-128"/>
            </a:endParaRPr>
          </a:p>
          <a:p>
            <a:pPr marL="381000" indent="-381000">
              <a:buFont typeface="Monotype Sorts" pitchFamily="2" charset="2"/>
              <a:buNone/>
            </a:pPr>
            <a:r>
              <a:rPr lang="en-US" altLang="zh-CN" sz="2000" dirty="0" smtClean="0">
                <a:ea typeface="ＭＳ Ｐゴシック" pitchFamily="34" charset="-128"/>
              </a:rPr>
              <a:t>3.	Only the last in a sequence of projection operations is </a:t>
            </a:r>
            <a:r>
              <a:rPr lang="en-US" altLang="zh-CN" sz="2000" dirty="0" smtClean="0">
                <a:ea typeface="ＭＳ Ｐゴシック" pitchFamily="34" charset="-128"/>
              </a:rPr>
              <a:t>needed, </a:t>
            </a:r>
            <a:r>
              <a:rPr lang="en-US" altLang="zh-CN" sz="2000" dirty="0" smtClean="0">
                <a:ea typeface="ＭＳ Ｐゴシック" pitchFamily="34" charset="-128"/>
              </a:rPr>
              <a:t>the others can be omitted.</a:t>
            </a:r>
            <a:br>
              <a:rPr lang="en-US" altLang="zh-CN" sz="2000" dirty="0" smtClean="0">
                <a:ea typeface="ＭＳ Ｐゴシック" pitchFamily="34" charset="-128"/>
              </a:rPr>
            </a:br>
            <a:r>
              <a:rPr lang="en-US" altLang="zh-CN" sz="2000" dirty="0" smtClean="0">
                <a:ea typeface="ＭＳ Ｐゴシック" pitchFamily="34" charset="-128"/>
              </a:rPr>
              <a:t/>
            </a:r>
            <a:br>
              <a:rPr lang="en-US" altLang="zh-CN" sz="2000" dirty="0" smtClean="0">
                <a:ea typeface="ＭＳ Ｐゴシック" pitchFamily="34" charset="-128"/>
              </a:rPr>
            </a:br>
            <a:endParaRPr lang="en-US" altLang="zh-CN" sz="2000" dirty="0" smtClean="0">
              <a:ea typeface="ＭＳ Ｐゴシック" pitchFamily="34" charset="-128"/>
            </a:endParaRPr>
          </a:p>
          <a:p>
            <a:pPr marL="0" indent="0">
              <a:buNone/>
            </a:pPr>
            <a:r>
              <a:rPr lang="en-US" altLang="zh-CN" dirty="0" smtClean="0">
                <a:ea typeface="ＭＳ Ｐゴシック" pitchFamily="34" charset="-128"/>
              </a:rPr>
              <a:t>4.  Selections </a:t>
            </a:r>
            <a:r>
              <a:rPr lang="en-US" altLang="zh-CN" dirty="0">
                <a:ea typeface="ＭＳ Ｐゴシック" pitchFamily="34" charset="-128"/>
              </a:rPr>
              <a:t>can be combined with Cartesian products and theta </a:t>
            </a:r>
            <a:r>
              <a:rPr lang="en-US" altLang="zh-CN" dirty="0" smtClean="0">
                <a:ea typeface="ＭＳ Ｐゴシック" pitchFamily="34" charset="-128"/>
              </a:rPr>
              <a:t>    joins</a:t>
            </a:r>
            <a:r>
              <a:rPr lang="en-US" altLang="zh-CN" dirty="0">
                <a:ea typeface="ＭＳ Ｐゴシック" pitchFamily="34" charset="-128"/>
              </a:rPr>
              <a:t>.</a:t>
            </a:r>
          </a:p>
          <a:p>
            <a:pPr marL="914400" lvl="1" indent="-457200">
              <a:buClrTx/>
              <a:buFont typeface="+mj-lt"/>
              <a:buAutoNum type="alphaLcParenR"/>
            </a:pPr>
            <a:r>
              <a:rPr lang="en-US" altLang="zh-CN" sz="2000"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000" dirty="0" smtClean="0">
                <a:ea typeface="ＭＳ Ｐゴシック" pitchFamily="34" charset="-128"/>
                <a:sym typeface="Symbol" pitchFamily="18" charset="2"/>
              </a:rPr>
              <a:t>(E</a:t>
            </a:r>
            <a:r>
              <a:rPr lang="en-US" altLang="zh-CN" sz="2400" baseline="-25000" dirty="0" smtClean="0">
                <a:ea typeface="ＭＳ Ｐゴシック" pitchFamily="34" charset="-128"/>
                <a:sym typeface="Symbol" pitchFamily="18" charset="2"/>
              </a:rPr>
              <a:t>1</a:t>
            </a:r>
            <a:r>
              <a:rPr lang="en-US" altLang="zh-CN" sz="20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X 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E</a:t>
            </a:r>
            <a:r>
              <a:rPr lang="en-US" altLang="zh-CN" sz="24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E</a:t>
            </a:r>
            <a:r>
              <a:rPr lang="en-US" altLang="zh-CN" sz="24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a:t>
            </a:r>
          </a:p>
          <a:p>
            <a:pPr marL="914400" lvl="1" indent="-457200">
              <a:buClrTx/>
              <a:buFont typeface="+mj-lt"/>
              <a:buAutoNum type="alphaLcParenR"/>
            </a:pPr>
            <a:r>
              <a:rPr lang="en-US" altLang="zh-CN" sz="2000"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(E</a:t>
            </a:r>
            <a:r>
              <a:rPr lang="en-US" altLang="zh-CN" sz="2400" baseline="-25000" dirty="0" smtClean="0">
                <a:ea typeface="ＭＳ Ｐゴシック" pitchFamily="34" charset="-128"/>
                <a:sym typeface="Symbol" pitchFamily="18" charset="2"/>
              </a:rPr>
              <a:t>1</a:t>
            </a:r>
            <a:r>
              <a:rPr lang="en-US" altLang="zh-CN" sz="20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E</a:t>
            </a:r>
            <a:r>
              <a:rPr lang="en-US" altLang="zh-CN" sz="24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E</a:t>
            </a:r>
            <a:r>
              <a:rPr lang="en-US" altLang="zh-CN" sz="24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1 2</a:t>
            </a:r>
            <a:r>
              <a:rPr lang="en-US" altLang="zh-CN" sz="20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E</a:t>
            </a:r>
            <a:r>
              <a:rPr lang="en-US" altLang="zh-CN" sz="2400" baseline="-25000" dirty="0" smtClean="0">
                <a:ea typeface="ＭＳ Ｐゴシック" pitchFamily="34" charset="-128"/>
                <a:sym typeface="Symbol" pitchFamily="18" charset="2"/>
              </a:rPr>
              <a:t>2</a:t>
            </a:r>
            <a:r>
              <a:rPr lang="en-US" altLang="zh-CN" dirty="0" smtClean="0">
                <a:ea typeface="ＭＳ Ｐゴシック" pitchFamily="34" charset="-128"/>
                <a:sym typeface="Symbol" pitchFamily="18" charset="2"/>
              </a:rPr>
              <a:t> </a:t>
            </a:r>
          </a:p>
          <a:p>
            <a:pPr marL="800100" lvl="1" indent="-342900">
              <a:buFont typeface="Monotype Sorts" pitchFamily="2" charset="2"/>
              <a:buAutoNum type="alphaLcPeriod"/>
            </a:pPr>
            <a:endParaRPr lang="en-US" altLang="zh-CN" dirty="0" smtClean="0">
              <a:ea typeface="ＭＳ Ｐゴシック" pitchFamily="34" charset="-128"/>
              <a:sym typeface="Symbol" pitchFamily="18" charset="2"/>
            </a:endParaRPr>
          </a:p>
          <a:p>
            <a:pPr marL="800100" lvl="1" indent="-342900">
              <a:buFont typeface="Monotype Sorts" pitchFamily="2" charset="2"/>
              <a:buAutoNum type="alphaLcPeriod"/>
            </a:pPr>
            <a:endParaRPr lang="en-US" altLang="zh-CN" dirty="0" smtClean="0">
              <a:ea typeface="ＭＳ Ｐゴシック" pitchFamily="34" charset="-128"/>
              <a:sym typeface="Symbol" pitchFamily="18" charset="2"/>
            </a:endParaRPr>
          </a:p>
        </p:txBody>
      </p:sp>
      <p:graphicFrame>
        <p:nvGraphicFramePr>
          <p:cNvPr id="358404" name="Object 2"/>
          <p:cNvGraphicFramePr>
            <a:graphicFrameLocks noChangeAspect="1"/>
          </p:cNvGraphicFramePr>
          <p:nvPr/>
        </p:nvGraphicFramePr>
        <p:xfrm>
          <a:off x="2744788" y="2608263"/>
          <a:ext cx="2940050" cy="430212"/>
        </p:xfrm>
        <a:graphic>
          <a:graphicData uri="http://schemas.openxmlformats.org/presentationml/2006/ole">
            <mc:AlternateContent xmlns:mc="http://schemas.openxmlformats.org/markup-compatibility/2006">
              <mc:Choice xmlns:v="urn:schemas-microsoft-com:vml" Requires="v">
                <p:oleObj spid="_x0000_s413827" name="Equation" r:id="rId4" imgW="1638300" imgH="241300" progId="Equation.3">
                  <p:embed/>
                </p:oleObj>
              </mc:Choice>
              <mc:Fallback>
                <p:oleObj name="Equation" r:id="rId4" imgW="16383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788" y="2608263"/>
                        <a:ext cx="29400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05" name="Object 3"/>
          <p:cNvGraphicFramePr>
            <a:graphicFrameLocks noChangeAspect="1"/>
          </p:cNvGraphicFramePr>
          <p:nvPr/>
        </p:nvGraphicFramePr>
        <p:xfrm>
          <a:off x="2873375" y="1797050"/>
          <a:ext cx="2792413" cy="457200"/>
        </p:xfrm>
        <a:graphic>
          <a:graphicData uri="http://schemas.openxmlformats.org/presentationml/2006/ole">
            <mc:AlternateContent xmlns:mc="http://schemas.openxmlformats.org/markup-compatibility/2006">
              <mc:Choice xmlns:v="urn:schemas-microsoft-com:vml" Requires="v">
                <p:oleObj spid="_x0000_s413828" name="Equation" r:id="rId6" imgW="1473200" imgH="241300" progId="Equation.3">
                  <p:embed/>
                </p:oleObj>
              </mc:Choice>
              <mc:Fallback>
                <p:oleObj name="Equation" r:id="rId6" imgW="14732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75" y="1797050"/>
                        <a:ext cx="2792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06" name="Object 4"/>
          <p:cNvGraphicFramePr>
            <a:graphicFrameLocks noChangeAspect="1"/>
          </p:cNvGraphicFramePr>
          <p:nvPr/>
        </p:nvGraphicFramePr>
        <p:xfrm>
          <a:off x="2792413" y="3913188"/>
          <a:ext cx="4094162" cy="450850"/>
        </p:xfrm>
        <a:graphic>
          <a:graphicData uri="http://schemas.openxmlformats.org/presentationml/2006/ole">
            <mc:AlternateContent xmlns:mc="http://schemas.openxmlformats.org/markup-compatibility/2006">
              <mc:Choice xmlns:v="urn:schemas-microsoft-com:vml" Requires="v">
                <p:oleObj spid="_x0000_s413829" name="Equation" r:id="rId8" imgW="2171700" imgH="241300" progId="Equation.3">
                  <p:embed/>
                </p:oleObj>
              </mc:Choice>
              <mc:Fallback>
                <p:oleObj name="Equation" r:id="rId8" imgW="2171700" imgH="241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2413" y="3913188"/>
                        <a:ext cx="409416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409" name="AutoShape 9"/>
          <p:cNvSpPr>
            <a:spLocks noChangeArrowheads="1"/>
          </p:cNvSpPr>
          <p:nvPr/>
        </p:nvSpPr>
        <p:spPr bwMode="auto">
          <a:xfrm rot="5400000">
            <a:off x="3879227" y="5310602"/>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8410" name="AutoShape 10"/>
          <p:cNvSpPr>
            <a:spLocks noChangeArrowheads="1"/>
          </p:cNvSpPr>
          <p:nvPr/>
        </p:nvSpPr>
        <p:spPr bwMode="auto">
          <a:xfrm rot="5400000">
            <a:off x="2765767" y="5764627"/>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8411" name="AutoShape 11"/>
          <p:cNvSpPr>
            <a:spLocks noChangeArrowheads="1"/>
          </p:cNvSpPr>
          <p:nvPr/>
        </p:nvSpPr>
        <p:spPr bwMode="auto">
          <a:xfrm rot="5400000">
            <a:off x="4402825" y="574088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601011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0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0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0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840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40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40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P spid="358409" grpId="0" animBg="1"/>
      <p:bldP spid="358410" grpId="0" animBg="1"/>
      <p:bldP spid="3584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ltLang="zh-CN" dirty="0">
                <a:ea typeface="宋体" charset="-122"/>
              </a:rPr>
              <a:t>Equivalence</a:t>
            </a:r>
            <a:r>
              <a:rPr lang="en-US" altLang="zh-CN" dirty="0" smtClean="0">
                <a:effectLst>
                  <a:outerShdw blurRad="38100" dist="38100" dir="2700000" algn="tl">
                    <a:srgbClr val="C0C0C0"/>
                  </a:outerShdw>
                </a:effectLst>
                <a:ea typeface="ＭＳ Ｐゴシック" pitchFamily="34" charset="-128"/>
              </a:rPr>
              <a:t> </a:t>
            </a:r>
            <a:r>
              <a:rPr lang="en-US" altLang="zh-CN" dirty="0">
                <a:ea typeface="宋体" charset="-122"/>
              </a:rPr>
              <a:t>Rules (Cont.)</a:t>
            </a:r>
          </a:p>
        </p:txBody>
      </p:sp>
      <p:sp>
        <p:nvSpPr>
          <p:cNvPr id="359427" name="Rectangle 3"/>
          <p:cNvSpPr>
            <a:spLocks noGrp="1" noChangeArrowheads="1"/>
          </p:cNvSpPr>
          <p:nvPr>
            <p:ph type="body" idx="1"/>
          </p:nvPr>
        </p:nvSpPr>
        <p:spPr/>
        <p:txBody>
          <a:bodyPr/>
          <a:lstStyle/>
          <a:p>
            <a:pPr>
              <a:buFont typeface="Monotype Sorts" pitchFamily="2" charset="2"/>
              <a:buNone/>
              <a:tabLst>
                <a:tab pos="3376613" algn="ctr"/>
              </a:tabLst>
            </a:pPr>
            <a:r>
              <a:rPr lang="en-US" altLang="zh-CN" sz="2000" dirty="0" smtClean="0">
                <a:ea typeface="ＭＳ Ｐゴシック" pitchFamily="34" charset="-128"/>
              </a:rPr>
              <a:t>5.	Theta-join operations (and natural joins) are commutative.</a:t>
            </a:r>
            <a:br>
              <a:rPr lang="en-US" altLang="zh-CN" sz="2000" dirty="0" smtClean="0">
                <a:ea typeface="ＭＳ Ｐゴシック" pitchFamily="34" charset="-128"/>
              </a:rPr>
            </a:br>
            <a:r>
              <a:rPr lang="en-US" altLang="zh-CN" sz="2000" dirty="0" smtClean="0">
                <a:ea typeface="ＭＳ Ｐゴシック" pitchFamily="34" charset="-128"/>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      </a:t>
            </a:r>
            <a:r>
              <a:rPr lang="en-US" altLang="zh-CN" sz="2400" baseline="-25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a:t>
            </a:r>
            <a:r>
              <a:rPr lang="en-US" altLang="zh-CN" sz="2400" baseline="-25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p>
          <a:p>
            <a:pPr>
              <a:buFont typeface="Monotype Sorts" pitchFamily="2" charset="2"/>
              <a:buNone/>
              <a:tabLst>
                <a:tab pos="3376613" algn="ctr"/>
              </a:tabLst>
            </a:pPr>
            <a:r>
              <a:rPr lang="en-US" altLang="zh-CN" sz="2000" dirty="0" smtClean="0">
                <a:ea typeface="ＭＳ Ｐゴシック" pitchFamily="34" charset="-128"/>
                <a:sym typeface="Greek Symbols" pitchFamily="18" charset="2"/>
              </a:rPr>
              <a:t>6.	(a) Natural join operations are associative:</a:t>
            </a:r>
          </a:p>
          <a:p>
            <a:pPr>
              <a:buFont typeface="Monotype Sorts" pitchFamily="2" charset="2"/>
              <a:buNone/>
              <a:tabLst>
                <a:tab pos="3376613" algn="ctr"/>
              </a:tabLst>
            </a:pPr>
            <a:r>
              <a:rPr lang="en-US" altLang="zh-CN" sz="2000" dirty="0" smtClean="0">
                <a:ea typeface="ＭＳ Ｐゴシック" pitchFamily="34" charset="-128"/>
                <a:sym typeface="Greek Symbols" pitchFamily="18" charset="2"/>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      </a:t>
            </a:r>
            <a:r>
              <a:rPr lang="en-US" altLang="zh-CN" sz="2000" i="1" dirty="0" smtClean="0">
                <a:ea typeface="ＭＳ Ｐゴシック" pitchFamily="34" charset="-128"/>
              </a:rPr>
              <a:t>E</a:t>
            </a:r>
            <a:r>
              <a:rPr lang="en-US" altLang="zh-CN" sz="2000" i="1" baseline="-25000" dirty="0" smtClean="0">
                <a:ea typeface="ＭＳ Ｐゴシック" pitchFamily="34" charset="-128"/>
              </a:rPr>
              <a:t>2</a:t>
            </a:r>
            <a:r>
              <a:rPr lang="en-US" altLang="zh-CN" sz="2000" dirty="0" smtClean="0">
                <a:ea typeface="ＭＳ Ｐゴシック" pitchFamily="34" charset="-128"/>
              </a:rPr>
              <a:t>)    </a:t>
            </a:r>
            <a:r>
              <a:rPr lang="en-US" altLang="zh-CN" sz="2000" i="1" dirty="0" smtClean="0">
                <a:ea typeface="ＭＳ Ｐゴシック" pitchFamily="34" charset="-128"/>
              </a:rPr>
              <a:t>E</a:t>
            </a:r>
            <a:r>
              <a:rPr lang="en-US" altLang="zh-CN" sz="2000" i="1" baseline="-25000" dirty="0" smtClean="0">
                <a:ea typeface="ＭＳ Ｐゴシック" pitchFamily="34" charset="-128"/>
              </a:rPr>
              <a:t>3</a:t>
            </a:r>
            <a:r>
              <a:rPr lang="en-US" altLang="zh-CN" sz="2000" i="1" dirty="0" smtClean="0">
                <a:ea typeface="ＭＳ Ｐゴシック" pitchFamily="34" charset="-128"/>
              </a:rPr>
              <a:t> = E</a:t>
            </a:r>
            <a:r>
              <a:rPr lang="en-US" altLang="zh-CN" sz="2000" baseline="-25000" dirty="0" smtClean="0">
                <a:ea typeface="ＭＳ Ｐゴシック" pitchFamily="34" charset="-128"/>
              </a:rPr>
              <a:t>1      </a:t>
            </a:r>
            <a:r>
              <a:rPr lang="en-US" altLang="zh-CN" sz="2000" dirty="0" smtClean="0">
                <a:ea typeface="ＭＳ Ｐゴシック" pitchFamily="34" charset="-128"/>
              </a:rPr>
              <a:t>(</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i="1" dirty="0" smtClean="0">
                <a:ea typeface="ＭＳ Ｐゴシック" pitchFamily="34" charset="-128"/>
              </a:rPr>
              <a:t>     E</a:t>
            </a:r>
            <a:r>
              <a:rPr lang="en-US" altLang="zh-CN" sz="2000" baseline="-25000" dirty="0" smtClean="0">
                <a:ea typeface="ＭＳ Ｐゴシック" pitchFamily="34" charset="-128"/>
              </a:rPr>
              <a:t>3</a:t>
            </a:r>
            <a:r>
              <a:rPr lang="en-US" altLang="zh-CN" sz="2000" dirty="0" smtClean="0">
                <a:ea typeface="ＭＳ Ｐゴシック" pitchFamily="34" charset="-128"/>
              </a:rPr>
              <a:t>)</a:t>
            </a:r>
            <a:br>
              <a:rPr lang="en-US" altLang="zh-CN" sz="2000" dirty="0" smtClean="0">
                <a:ea typeface="ＭＳ Ｐゴシック" pitchFamily="34" charset="-128"/>
              </a:rPr>
            </a:br>
            <a:r>
              <a:rPr lang="en-US" altLang="zh-CN" sz="2000" dirty="0" smtClean="0">
                <a:ea typeface="ＭＳ Ｐゴシック" pitchFamily="34" charset="-128"/>
              </a:rPr>
              <a:t/>
            </a:r>
            <a:br>
              <a:rPr lang="en-US" altLang="zh-CN" sz="2000" dirty="0" smtClean="0">
                <a:ea typeface="ＭＳ Ｐゴシック" pitchFamily="34" charset="-128"/>
              </a:rPr>
            </a:br>
            <a:r>
              <a:rPr lang="en-US" altLang="zh-CN" sz="2000" dirty="0" smtClean="0">
                <a:ea typeface="ＭＳ Ｐゴシック" pitchFamily="34" charset="-128"/>
              </a:rPr>
              <a:t>(b) Theta joins are associative in the following manner:</a:t>
            </a:r>
            <a:br>
              <a:rPr lang="en-US" altLang="zh-CN" sz="2000" dirty="0" smtClean="0">
                <a:ea typeface="ＭＳ Ｐゴシック" pitchFamily="34" charset="-128"/>
              </a:rPr>
            </a:br>
            <a:r>
              <a:rPr lang="en-US" altLang="zh-CN" sz="2000" dirty="0" smtClean="0">
                <a:ea typeface="ＭＳ Ｐゴシック" pitchFamily="34" charset="-128"/>
              </a:rPr>
              <a:t/>
            </a:r>
            <a:br>
              <a:rPr lang="en-US" altLang="zh-CN" sz="2000" dirty="0" smtClean="0">
                <a:ea typeface="ＭＳ Ｐゴシック" pitchFamily="34" charset="-128"/>
              </a:rPr>
            </a:br>
            <a:r>
              <a:rPr lang="en-US" altLang="zh-CN" sz="2000" dirty="0" smtClean="0">
                <a:ea typeface="ＭＳ Ｐゴシック" pitchFamily="34" charset="-128"/>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1       </a:t>
            </a:r>
            <a:r>
              <a:rPr lang="en-US" altLang="zh-CN" sz="2400" baseline="-25000" dirty="0" smtClean="0">
                <a:ea typeface="ＭＳ Ｐゴシック" pitchFamily="34" charset="-128"/>
                <a:sym typeface="Symbol" pitchFamily="18" charset="2"/>
              </a:rPr>
              <a:t>1</a:t>
            </a:r>
            <a:r>
              <a:rPr lang="en-US" altLang="zh-CN" sz="2000" baseline="-25000" dirty="0" smtClean="0">
                <a:ea typeface="ＭＳ Ｐゴシック" pitchFamily="34" charset="-128"/>
                <a:sym typeface="Symbol" pitchFamily="18" charset="2"/>
              </a:rPr>
              <a:t> </a:t>
            </a:r>
            <a:r>
              <a:rPr lang="en-US" altLang="zh-CN" sz="2000" i="1" dirty="0" smtClean="0">
                <a:ea typeface="ＭＳ Ｐゴシック" pitchFamily="34" charset="-128"/>
              </a:rPr>
              <a:t>E</a:t>
            </a:r>
            <a:r>
              <a:rPr lang="en-US" altLang="zh-CN" sz="2000" i="1" baseline="-25000" dirty="0" smtClean="0">
                <a:ea typeface="ＭＳ Ｐゴシック" pitchFamily="34" charset="-128"/>
              </a:rPr>
              <a:t>2</a:t>
            </a:r>
            <a:r>
              <a:rPr lang="en-US" altLang="zh-CN" sz="2000" dirty="0" smtClean="0">
                <a:ea typeface="ＭＳ Ｐゴシック" pitchFamily="34" charset="-128"/>
              </a:rPr>
              <a:t>)     </a:t>
            </a:r>
            <a:r>
              <a:rPr lang="en-US" altLang="zh-CN" sz="2400" baseline="-25000" dirty="0" smtClean="0">
                <a:ea typeface="ＭＳ Ｐゴシック" pitchFamily="34" charset="-128"/>
                <a:sym typeface="Symbol" pitchFamily="18" charset="2"/>
              </a:rPr>
              <a:t></a:t>
            </a:r>
            <a:r>
              <a:rPr lang="en-US" altLang="zh-CN" sz="2400" baseline="-25000" dirty="0" smtClean="0">
                <a:ea typeface="ＭＳ Ｐゴシック" pitchFamily="34" charset="-128"/>
                <a:sym typeface="Greek Symbols" pitchFamily="18" charset="2"/>
              </a:rPr>
              <a:t>2</a:t>
            </a:r>
            <a:r>
              <a:rPr lang="en-US" altLang="zh-CN" sz="2400" baseline="-25000" dirty="0" smtClean="0">
                <a:ea typeface="ＭＳ Ｐゴシック" pitchFamily="34" charset="-128"/>
                <a:sym typeface="Symbol" pitchFamily="18" charset="2"/>
              </a:rPr>
              <a:t> </a:t>
            </a:r>
            <a:r>
              <a:rPr lang="en-US" altLang="zh-CN" sz="2400" i="1" baseline="-25000" dirty="0" smtClean="0">
                <a:ea typeface="ＭＳ Ｐゴシック" pitchFamily="34" charset="-128"/>
              </a:rPr>
              <a:t>3</a:t>
            </a:r>
            <a:r>
              <a:rPr lang="en-US" altLang="zh-CN" sz="2000" dirty="0" smtClean="0">
                <a:ea typeface="ＭＳ Ｐゴシック" pitchFamily="34" charset="-128"/>
              </a:rPr>
              <a:t> </a:t>
            </a:r>
            <a:r>
              <a:rPr lang="en-US" altLang="zh-CN" sz="2000" i="1" dirty="0" smtClean="0">
                <a:ea typeface="ＭＳ Ｐゴシック" pitchFamily="34" charset="-128"/>
              </a:rPr>
              <a:t>E</a:t>
            </a:r>
            <a:r>
              <a:rPr lang="en-US" altLang="zh-CN" sz="2000" i="1" baseline="-25000" dirty="0" smtClean="0">
                <a:ea typeface="ＭＳ Ｐゴシック" pitchFamily="34" charset="-128"/>
              </a:rPr>
              <a:t>3</a:t>
            </a:r>
            <a:r>
              <a:rPr lang="en-US" altLang="zh-CN" sz="2000" i="1" dirty="0" smtClean="0">
                <a:ea typeface="ＭＳ Ｐゴシック" pitchFamily="34" charset="-128"/>
              </a:rPr>
              <a:t> = E</a:t>
            </a:r>
            <a:r>
              <a:rPr lang="en-US" altLang="zh-CN" sz="2000" baseline="-25000" dirty="0" smtClean="0">
                <a:ea typeface="ＭＳ Ｐゴシック" pitchFamily="34" charset="-128"/>
              </a:rPr>
              <a:t>1        </a:t>
            </a:r>
            <a:r>
              <a:rPr lang="en-US" altLang="zh-CN" sz="2400" baseline="-25000" dirty="0" smtClean="0">
                <a:ea typeface="ＭＳ Ｐゴシック" pitchFamily="34" charset="-128"/>
                <a:sym typeface="Symbol" pitchFamily="18" charset="2"/>
              </a:rPr>
              <a:t></a:t>
            </a:r>
            <a:r>
              <a:rPr lang="en-US" altLang="zh-CN" sz="2400" baseline="-25000" dirty="0" smtClean="0">
                <a:ea typeface="ＭＳ Ｐゴシック" pitchFamily="34" charset="-128"/>
                <a:sym typeface="Greek Symbols" pitchFamily="18" charset="2"/>
              </a:rPr>
              <a:t>1</a:t>
            </a:r>
            <a:r>
              <a:rPr lang="en-US" altLang="zh-CN" sz="2400" baseline="-25000" dirty="0" smtClean="0">
                <a:ea typeface="ＭＳ Ｐゴシック" pitchFamily="34" charset="-128"/>
                <a:sym typeface="Symbol" pitchFamily="18" charset="2"/>
              </a:rPr>
              <a:t> </a:t>
            </a:r>
            <a:r>
              <a:rPr lang="en-US" altLang="zh-CN" sz="2400" i="1" baseline="-25000" dirty="0" smtClean="0">
                <a:ea typeface="ＭＳ Ｐゴシック" pitchFamily="34" charset="-128"/>
              </a:rPr>
              <a:t>3</a:t>
            </a:r>
            <a:r>
              <a:rPr lang="en-US" altLang="zh-CN" sz="2000" dirty="0" smtClean="0">
                <a:ea typeface="ＭＳ Ｐゴシック" pitchFamily="34" charset="-128"/>
              </a:rPr>
              <a:t> (</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i="1" dirty="0" smtClean="0">
                <a:ea typeface="ＭＳ Ｐゴシック" pitchFamily="34" charset="-128"/>
              </a:rPr>
              <a:t>     </a:t>
            </a:r>
            <a:r>
              <a:rPr lang="en-US" altLang="zh-CN" sz="2400" baseline="-25000" dirty="0" smtClean="0">
                <a:ea typeface="ＭＳ Ｐゴシック" pitchFamily="34" charset="-128"/>
                <a:sym typeface="Symbol" pitchFamily="18" charset="2"/>
              </a:rPr>
              <a:t></a:t>
            </a:r>
            <a:r>
              <a:rPr lang="en-US" altLang="zh-CN" sz="2400" baseline="-25000" dirty="0" smtClean="0">
                <a:ea typeface="ＭＳ Ｐゴシック" pitchFamily="34" charset="-128"/>
                <a:sym typeface="Greek Symbols" pitchFamily="18" charset="2"/>
              </a:rPr>
              <a:t>2</a:t>
            </a:r>
            <a:r>
              <a:rPr lang="en-US" altLang="zh-CN" sz="2000" i="1" dirty="0" smtClean="0">
                <a:ea typeface="ＭＳ Ｐゴシック" pitchFamily="34" charset="-128"/>
              </a:rPr>
              <a:t> E</a:t>
            </a:r>
            <a:r>
              <a:rPr lang="en-US" altLang="zh-CN" sz="2000" baseline="-25000" dirty="0" smtClean="0">
                <a:ea typeface="ＭＳ Ｐゴシック" pitchFamily="34" charset="-128"/>
              </a:rPr>
              <a:t>3</a:t>
            </a:r>
            <a:r>
              <a:rPr lang="en-US" altLang="zh-CN" sz="2000" dirty="0" smtClean="0">
                <a:ea typeface="ＭＳ Ｐゴシック" pitchFamily="34" charset="-128"/>
              </a:rPr>
              <a:t>)</a:t>
            </a:r>
            <a:br>
              <a:rPr lang="en-US" altLang="zh-CN" sz="2000" dirty="0" smtClean="0">
                <a:ea typeface="ＭＳ Ｐゴシック" pitchFamily="34" charset="-128"/>
              </a:rPr>
            </a:br>
            <a:r>
              <a:rPr lang="en-US" altLang="zh-CN" sz="2000" dirty="0" smtClean="0">
                <a:ea typeface="ＭＳ Ｐゴシック" pitchFamily="34" charset="-128"/>
              </a:rPr>
              <a:t>     </a:t>
            </a:r>
            <a:br>
              <a:rPr lang="en-US" altLang="zh-CN" sz="2000" dirty="0" smtClean="0">
                <a:ea typeface="ＭＳ Ｐゴシック" pitchFamily="34" charset="-128"/>
              </a:rPr>
            </a:br>
            <a:r>
              <a:rPr lang="en-US" altLang="zh-CN" sz="2000" dirty="0" smtClean="0">
                <a:ea typeface="ＭＳ Ｐゴシック" pitchFamily="34" charset="-128"/>
              </a:rPr>
              <a:t>     where </a:t>
            </a:r>
            <a:r>
              <a:rPr lang="en-US" altLang="zh-CN" sz="2000" dirty="0" smtClean="0">
                <a:ea typeface="ＭＳ Ｐゴシック" pitchFamily="34" charset="-128"/>
                <a:sym typeface="Symbol" pitchFamily="18" charset="2"/>
              </a:rPr>
              <a:t></a:t>
            </a:r>
            <a:r>
              <a:rPr lang="en-US" altLang="zh-CN" sz="2000" i="1" baseline="-25000" dirty="0" smtClean="0">
                <a:ea typeface="ＭＳ Ｐゴシック" pitchFamily="34" charset="-128"/>
                <a:sym typeface="Greek Symbols" pitchFamily="18" charset="2"/>
              </a:rPr>
              <a:t>2</a:t>
            </a:r>
            <a:r>
              <a:rPr lang="en-US" altLang="zh-CN" sz="2000" i="1" dirty="0" smtClean="0">
                <a:ea typeface="ＭＳ Ｐゴシック" pitchFamily="34" charset="-128"/>
                <a:sym typeface="Greek Symbols" pitchFamily="18" charset="2"/>
              </a:rPr>
              <a:t> </a:t>
            </a:r>
            <a:r>
              <a:rPr lang="en-US" altLang="zh-CN" sz="2000" dirty="0" smtClean="0">
                <a:ea typeface="ＭＳ Ｐゴシック" pitchFamily="34" charset="-128"/>
                <a:sym typeface="Greek Symbols" pitchFamily="18" charset="2"/>
              </a:rPr>
              <a:t>involves attributes from only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and </a:t>
            </a:r>
            <a:r>
              <a:rPr lang="en-US" altLang="zh-CN" sz="2000" i="1" dirty="0" smtClean="0">
                <a:ea typeface="ＭＳ Ｐゴシック" pitchFamily="34" charset="-128"/>
                <a:sym typeface="Greek Symbols" pitchFamily="18" charset="2"/>
              </a:rPr>
              <a:t>E</a:t>
            </a:r>
            <a:r>
              <a:rPr lang="en-US" altLang="zh-CN" sz="2000" i="1" baseline="-25000" dirty="0" smtClean="0">
                <a:ea typeface="ＭＳ Ｐゴシック" pitchFamily="34" charset="-128"/>
                <a:sym typeface="Greek Symbols" pitchFamily="18" charset="2"/>
              </a:rPr>
              <a:t>3</a:t>
            </a:r>
            <a:r>
              <a:rPr lang="en-US" altLang="zh-CN" sz="2000" i="1" dirty="0" smtClean="0">
                <a:ea typeface="ＭＳ Ｐゴシック" pitchFamily="34" charset="-128"/>
                <a:sym typeface="Greek Symbols" pitchFamily="18" charset="2"/>
              </a:rPr>
              <a:t>.</a:t>
            </a:r>
          </a:p>
        </p:txBody>
      </p:sp>
      <p:sp>
        <p:nvSpPr>
          <p:cNvPr id="359428" name="AutoShape 4"/>
          <p:cNvSpPr>
            <a:spLocks noChangeArrowheads="1"/>
          </p:cNvSpPr>
          <p:nvPr/>
        </p:nvSpPr>
        <p:spPr bwMode="auto">
          <a:xfrm rot="5400000">
            <a:off x="1781173" y="3579814"/>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29" name="AutoShape 5"/>
          <p:cNvSpPr>
            <a:spLocks noChangeArrowheads="1"/>
          </p:cNvSpPr>
          <p:nvPr/>
        </p:nvSpPr>
        <p:spPr bwMode="auto">
          <a:xfrm rot="5400000">
            <a:off x="2675215" y="357981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0" name="AutoShape 6"/>
          <p:cNvSpPr>
            <a:spLocks noChangeArrowheads="1"/>
          </p:cNvSpPr>
          <p:nvPr/>
        </p:nvSpPr>
        <p:spPr bwMode="auto">
          <a:xfrm rot="5400000">
            <a:off x="4553083" y="3580609"/>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1" name="AutoShape 7"/>
          <p:cNvSpPr>
            <a:spLocks noChangeArrowheads="1"/>
          </p:cNvSpPr>
          <p:nvPr/>
        </p:nvSpPr>
        <p:spPr bwMode="auto">
          <a:xfrm rot="5400000">
            <a:off x="5958890" y="358061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2" name="AutoShape 8"/>
          <p:cNvSpPr>
            <a:spLocks noChangeArrowheads="1"/>
          </p:cNvSpPr>
          <p:nvPr/>
        </p:nvSpPr>
        <p:spPr bwMode="auto">
          <a:xfrm rot="5400000">
            <a:off x="5120033" y="2332626"/>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3" name="AutoShape 9"/>
          <p:cNvSpPr>
            <a:spLocks noChangeArrowheads="1"/>
          </p:cNvSpPr>
          <p:nvPr/>
        </p:nvSpPr>
        <p:spPr bwMode="auto">
          <a:xfrm rot="5400000">
            <a:off x="4481025" y="2338390"/>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4" name="AutoShape 10"/>
          <p:cNvSpPr>
            <a:spLocks noChangeArrowheads="1"/>
          </p:cNvSpPr>
          <p:nvPr/>
        </p:nvSpPr>
        <p:spPr bwMode="auto">
          <a:xfrm rot="5400000">
            <a:off x="3424515" y="2348329"/>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5" name="AutoShape 11"/>
          <p:cNvSpPr>
            <a:spLocks noChangeArrowheads="1"/>
          </p:cNvSpPr>
          <p:nvPr/>
        </p:nvSpPr>
        <p:spPr bwMode="auto">
          <a:xfrm rot="5400000">
            <a:off x="2761734" y="233839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6" name="AutoShape 12"/>
          <p:cNvSpPr>
            <a:spLocks noChangeArrowheads="1"/>
          </p:cNvSpPr>
          <p:nvPr/>
        </p:nvSpPr>
        <p:spPr bwMode="auto">
          <a:xfrm rot="5400000">
            <a:off x="4567545" y="1558512"/>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7" name="AutoShape 13"/>
          <p:cNvSpPr>
            <a:spLocks noChangeArrowheads="1"/>
          </p:cNvSpPr>
          <p:nvPr/>
        </p:nvSpPr>
        <p:spPr bwMode="auto">
          <a:xfrm rot="5400000">
            <a:off x="3177589" y="1558512"/>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3144992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94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94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942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942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942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942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94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94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94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94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9427">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942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942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94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94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94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9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P spid="359428" grpId="0" animBg="1"/>
      <p:bldP spid="359429" grpId="0" animBg="1"/>
      <p:bldP spid="359430" grpId="0" animBg="1"/>
      <p:bldP spid="359431" grpId="0" animBg="1"/>
      <p:bldP spid="359432" grpId="0" animBg="1"/>
      <p:bldP spid="359433" grpId="0" animBg="1"/>
      <p:bldP spid="359434" grpId="0" animBg="1"/>
      <p:bldP spid="359435" grpId="0" animBg="1"/>
      <p:bldP spid="359436" grpId="0" animBg="1"/>
      <p:bldP spid="3594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363607" y="170208"/>
            <a:ext cx="8077200" cy="609600"/>
          </a:xfrm>
        </p:spPr>
        <p:txBody>
          <a:bodyPr/>
          <a:lstStyle/>
          <a:p>
            <a:r>
              <a:rPr lang="en-US" altLang="zh-CN" dirty="0">
                <a:ea typeface="宋体" charset="-122"/>
              </a:rPr>
              <a:t>Equivalence Rules (Cont.)</a:t>
            </a:r>
          </a:p>
        </p:txBody>
      </p:sp>
      <p:sp>
        <p:nvSpPr>
          <p:cNvPr id="36866" name="Rectangle 3"/>
          <p:cNvSpPr>
            <a:spLocks noGrp="1" noChangeArrowheads="1"/>
          </p:cNvSpPr>
          <p:nvPr>
            <p:ph type="body" idx="1"/>
          </p:nvPr>
        </p:nvSpPr>
        <p:spPr>
          <a:xfrm>
            <a:off x="814388" y="1093788"/>
            <a:ext cx="7920037" cy="4903787"/>
          </a:xfrm>
        </p:spPr>
        <p:txBody>
          <a:bodyPr/>
          <a:lstStyle/>
          <a:p>
            <a:pPr marL="457200" indent="-457200">
              <a:spcBef>
                <a:spcPts val="1800"/>
              </a:spcBef>
              <a:buClrTx/>
              <a:buFont typeface="Monotype Sorts" pitchFamily="2" charset="2"/>
              <a:buAutoNum type="arabicPeriod" startAt="7"/>
            </a:pPr>
            <a:r>
              <a:rPr lang="en-US" altLang="zh-CN" sz="2000" dirty="0" smtClean="0">
                <a:ea typeface="ＭＳ Ｐゴシック" pitchFamily="34" charset="-128"/>
              </a:rPr>
              <a:t>The </a:t>
            </a:r>
            <a:r>
              <a:rPr lang="en-US" altLang="zh-CN" sz="2000" dirty="0" smtClean="0">
                <a:ea typeface="ＭＳ Ｐゴシック" pitchFamily="34" charset="-128"/>
              </a:rPr>
              <a:t>selection operation distributes over the theta join operation under the following two conditions</a:t>
            </a:r>
            <a:r>
              <a:rPr lang="en-US" altLang="zh-CN" sz="2000" dirty="0" smtClean="0">
                <a:ea typeface="ＭＳ Ｐゴシック" pitchFamily="34" charset="-128"/>
              </a:rPr>
              <a:t>:</a:t>
            </a:r>
          </a:p>
          <a:p>
            <a:pPr marL="0" indent="0">
              <a:spcBef>
                <a:spcPts val="1800"/>
              </a:spcBef>
              <a:buNone/>
            </a:pPr>
            <a:r>
              <a:rPr lang="en-US" altLang="zh-CN" sz="2000" dirty="0" smtClean="0">
                <a:ea typeface="ＭＳ Ｐゴシック" pitchFamily="34" charset="-128"/>
              </a:rPr>
              <a:t>     (</a:t>
            </a:r>
            <a:r>
              <a:rPr lang="en-US" altLang="zh-CN" sz="2000" dirty="0" smtClean="0">
                <a:ea typeface="ＭＳ Ｐゴシック" pitchFamily="34" charset="-128"/>
              </a:rPr>
              <a:t>a)  When all the attributes in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Greek Symbols" pitchFamily="18" charset="2"/>
              </a:rPr>
              <a:t>0 </a:t>
            </a:r>
            <a:r>
              <a:rPr lang="en-US" altLang="zh-CN" sz="2000" dirty="0" smtClean="0">
                <a:ea typeface="ＭＳ Ｐゴシック" pitchFamily="34" charset="-128"/>
                <a:sym typeface="Greek Symbols" pitchFamily="18" charset="2"/>
              </a:rPr>
              <a:t> involve only the attributes of one </a:t>
            </a:r>
            <a:br>
              <a:rPr lang="en-US" altLang="zh-CN" sz="20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of the expressions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being joined.</a:t>
            </a:r>
            <a:br>
              <a:rPr lang="en-US" altLang="zh-CN" sz="20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a:r>
            <a:br>
              <a:rPr lang="en-US" altLang="zh-CN" sz="20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0</a:t>
            </a:r>
            <a:r>
              <a:rPr lang="en-US" altLang="zh-CN" sz="2000"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  </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a:t>
            </a:r>
            <a:r>
              <a:rPr lang="en-US" altLang="zh-CN" sz="2000" dirty="0" smtClean="0">
                <a:ea typeface="ＭＳ Ｐゴシック" pitchFamily="34" charset="-128"/>
                <a:sym typeface="Symbol" pitchFamily="18" charset="2"/>
              </a:rPr>
              <a:t> 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baseline="-25000" dirty="0" smtClean="0">
                <a:ea typeface="ＭＳ Ｐゴシック" pitchFamily="34" charset="-128"/>
                <a:sym typeface="Symbol" pitchFamily="18" charset="2"/>
              </a:rPr>
              <a:t>0</a:t>
            </a:r>
            <a:r>
              <a:rPr lang="en-US" altLang="zh-CN" sz="2000"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a:t>
            </a:r>
            <a:r>
              <a:rPr lang="en-US" altLang="zh-CN" sz="2000" dirty="0" smtClean="0">
                <a:ea typeface="ＭＳ Ｐゴシック" pitchFamily="34" charset="-128"/>
                <a:sym typeface="Symbol" pitchFamily="18" charset="2"/>
              </a:rPr>
              <a:t> 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Greek Symbols" pitchFamily="18" charset="2"/>
              </a:rPr>
              <a:t> </a:t>
            </a:r>
            <a:br>
              <a:rPr lang="en-US" altLang="zh-CN" sz="2000" dirty="0" smtClean="0">
                <a:ea typeface="ＭＳ Ｐゴシック" pitchFamily="34" charset="-128"/>
                <a:sym typeface="Greek Symbols" pitchFamily="18" charset="2"/>
              </a:rPr>
            </a:br>
            <a:endParaRPr lang="en-US" altLang="zh-CN" sz="2000" dirty="0" smtClean="0">
              <a:ea typeface="ＭＳ Ｐゴシック" pitchFamily="34" charset="-128"/>
              <a:sym typeface="Greek Symbols" pitchFamily="18" charset="2"/>
            </a:endParaRPr>
          </a:p>
          <a:p>
            <a:pPr>
              <a:buFont typeface="Monotype Sorts" pitchFamily="2" charset="2"/>
              <a:buNone/>
            </a:pPr>
            <a:r>
              <a:rPr lang="en-US" altLang="zh-CN" sz="2000" dirty="0" smtClean="0">
                <a:ea typeface="ＭＳ Ｐゴシック" pitchFamily="34" charset="-128"/>
                <a:sym typeface="Greek Symbols" pitchFamily="18" charset="2"/>
              </a:rPr>
              <a:t>	(b) When </a:t>
            </a:r>
            <a:r>
              <a:rPr lang="en-US" altLang="zh-CN" sz="2000" dirty="0" smtClean="0">
                <a:ea typeface="ＭＳ Ｐゴシック" pitchFamily="34" charset="-128"/>
                <a:sym typeface="Symbol" pitchFamily="18" charset="2"/>
              </a:rPr>
              <a:t></a:t>
            </a:r>
            <a:r>
              <a:rPr lang="en-US" altLang="zh-CN" sz="2000" dirty="0" smtClean="0">
                <a:ea typeface="ＭＳ Ｐゴシック" pitchFamily="34" charset="-128"/>
                <a:sym typeface="Greek Symbols" pitchFamily="18" charset="2"/>
              </a:rPr>
              <a:t> </a:t>
            </a:r>
            <a:r>
              <a:rPr lang="en-US" altLang="zh-CN" sz="2000" baseline="-25000" dirty="0" smtClean="0">
                <a:ea typeface="ＭＳ Ｐゴシック" pitchFamily="34" charset="-128"/>
                <a:sym typeface="Greek Symbols" pitchFamily="18" charset="2"/>
              </a:rPr>
              <a:t>1 </a:t>
            </a:r>
            <a:r>
              <a:rPr lang="en-US" altLang="zh-CN" sz="2000" dirty="0" smtClean="0">
                <a:ea typeface="ＭＳ Ｐゴシック" pitchFamily="34" charset="-128"/>
                <a:sym typeface="Greek Symbols" pitchFamily="18" charset="2"/>
              </a:rPr>
              <a:t>involves only the attributes of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and</a:t>
            </a:r>
            <a:r>
              <a:rPr lang="en-US" altLang="zh-CN" sz="2000" i="1" dirty="0" smtClean="0">
                <a:ea typeface="ＭＳ Ｐゴシック" pitchFamily="34" charset="-128"/>
                <a:sym typeface="Greek Symbols" pitchFamily="18" charset="2"/>
              </a:rPr>
              <a:t>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Greek Symbols" pitchFamily="18" charset="2"/>
              </a:rPr>
              <a:t>2 </a:t>
            </a:r>
            <a:r>
              <a:rPr lang="en-US" altLang="zh-CN" sz="2000" dirty="0" smtClean="0">
                <a:ea typeface="ＭＳ Ｐゴシック" pitchFamily="34" charset="-128"/>
                <a:sym typeface="Greek Symbols" pitchFamily="18" charset="2"/>
              </a:rPr>
              <a:t> involves  </a:t>
            </a:r>
            <a:br>
              <a:rPr lang="en-US" altLang="zh-CN" sz="20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only the attributes of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a:t>
            </a:r>
          </a:p>
          <a:p>
            <a:pPr>
              <a:buFont typeface="Monotype Sorts" pitchFamily="2" charset="2"/>
              <a:buNone/>
            </a:pP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a:t>
            </a:r>
            <a:r>
              <a:rPr lang="en-US" altLang="zh-CN" sz="2000" dirty="0" smtClean="0">
                <a:ea typeface="ＭＳ Ｐゴシック" pitchFamily="34" charset="-128"/>
                <a:sym typeface="Symbol" pitchFamily="18" charset="2"/>
              </a:rPr>
              <a:t> 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a:t>
            </a:r>
          </a:p>
        </p:txBody>
      </p:sp>
      <p:sp>
        <p:nvSpPr>
          <p:cNvPr id="36867" name="AutoShape 7"/>
          <p:cNvSpPr>
            <a:spLocks noChangeArrowheads="1"/>
          </p:cNvSpPr>
          <p:nvPr/>
        </p:nvSpPr>
        <p:spPr bwMode="auto">
          <a:xfrm rot="5400000">
            <a:off x="2787513" y="295875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6868" name="AutoShape 8"/>
          <p:cNvSpPr>
            <a:spLocks noChangeArrowheads="1"/>
          </p:cNvSpPr>
          <p:nvPr/>
        </p:nvSpPr>
        <p:spPr bwMode="auto">
          <a:xfrm rot="5400000">
            <a:off x="3629716" y="4395028"/>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6869" name="AutoShape 9"/>
          <p:cNvSpPr>
            <a:spLocks noChangeArrowheads="1"/>
          </p:cNvSpPr>
          <p:nvPr/>
        </p:nvSpPr>
        <p:spPr bwMode="auto">
          <a:xfrm rot="5400000">
            <a:off x="4787348" y="2968694"/>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6870" name="AutoShape 10"/>
          <p:cNvSpPr>
            <a:spLocks noChangeArrowheads="1"/>
          </p:cNvSpPr>
          <p:nvPr/>
        </p:nvSpPr>
        <p:spPr bwMode="auto">
          <a:xfrm rot="5400000">
            <a:off x="5693603" y="4394957"/>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624951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book-templ">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ook-templ">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ook-templ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ook-templ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ook-templ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D:\Office97\Templates\dbook-templ.pot</Template>
  <TotalTime>46369</TotalTime>
  <Words>2396</Words>
  <Application>Microsoft Office PowerPoint</Application>
  <PresentationFormat>全屏显示(4:3)</PresentationFormat>
  <Paragraphs>411</Paragraphs>
  <Slides>41</Slides>
  <Notes>36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0" baseType="lpstr">
      <vt:lpstr>Times New Roman</vt:lpstr>
      <vt:lpstr>Helvetica</vt:lpstr>
      <vt:lpstr>Monotype Sorts</vt:lpstr>
      <vt:lpstr>宋体</vt:lpstr>
      <vt:lpstr>Symbol</vt:lpstr>
      <vt:lpstr>Greek Symbols</vt:lpstr>
      <vt:lpstr>dbook-templ</vt:lpstr>
      <vt:lpstr>Microsoft Clip Gallery</vt:lpstr>
      <vt:lpstr>Microsoft Equation 3.0</vt:lpstr>
      <vt:lpstr>Query Optimization</vt:lpstr>
      <vt:lpstr>Overview</vt:lpstr>
      <vt:lpstr>Equivalent expressions</vt:lpstr>
      <vt:lpstr>Evaluation plan</vt:lpstr>
      <vt:lpstr>Introduction of cost-based optimization</vt:lpstr>
      <vt:lpstr>Transformation of Relational Expressions</vt:lpstr>
      <vt:lpstr>Equivalence Rules</vt:lpstr>
      <vt:lpstr>Equivalence Rules (Cont.)</vt:lpstr>
      <vt:lpstr>Equivalence Rules (Cont.)</vt:lpstr>
      <vt:lpstr>Pictorial Depiction of Equivalence Rules</vt:lpstr>
      <vt:lpstr>Equivalence Rules (Cont.)</vt:lpstr>
      <vt:lpstr>Equivalence Rules (Cont.)</vt:lpstr>
      <vt:lpstr>Transformation Example: Pushing Selections</vt:lpstr>
      <vt:lpstr>Example with Multiple Transformations</vt:lpstr>
      <vt:lpstr>Multiple Transformations (Cont.)</vt:lpstr>
      <vt:lpstr>Transformation Example: Pushing Projections</vt:lpstr>
      <vt:lpstr>Join Ordering</vt:lpstr>
      <vt:lpstr>Join Ordering Example </vt:lpstr>
      <vt:lpstr>Enumeration of Equivalent Expressions</vt:lpstr>
      <vt:lpstr>Implementing Transformation Based Optimization</vt:lpstr>
      <vt:lpstr>Cost Estimation</vt:lpstr>
      <vt:lpstr>Statistical Information for Cost Estimation</vt:lpstr>
      <vt:lpstr>Histograms</vt:lpstr>
      <vt:lpstr>Selection Size Estimation</vt:lpstr>
      <vt:lpstr>Size Estimation of Complex Selections</vt:lpstr>
      <vt:lpstr>Estimation of the Size of Joins</vt:lpstr>
      <vt:lpstr>Estimation of the Size of Joins (Cont.)</vt:lpstr>
      <vt:lpstr>Example of Join size estimation</vt:lpstr>
      <vt:lpstr>Example of Join size estimation</vt:lpstr>
      <vt:lpstr>Size Estimation for Other Operations</vt:lpstr>
      <vt:lpstr>Size Estimation for Outer join</vt:lpstr>
      <vt:lpstr>Estimation of Number of Distinct Values</vt:lpstr>
      <vt:lpstr>Estimation of Distinct Values (Cont.)*</vt:lpstr>
      <vt:lpstr>Estimation of Distinct Values (Cont.)*</vt:lpstr>
      <vt:lpstr>Choice of Evaluation Plans</vt:lpstr>
      <vt:lpstr>Cost-Based Join-order Optimization</vt:lpstr>
      <vt:lpstr>Dynamic Programming in Optimization</vt:lpstr>
      <vt:lpstr>Left Deep Join Trees</vt:lpstr>
      <vt:lpstr>Simplify the algorithm</vt:lpstr>
      <vt:lpstr>Heuristic Optimization</vt:lpstr>
      <vt:lpstr>Structure of Query Optimizers</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Optimization</dc:title>
  <dc:creator>Marilyn Turnamian;Bo Zhou</dc:creator>
  <cp:lastModifiedBy>Zhou Bo</cp:lastModifiedBy>
  <cp:revision>415</cp:revision>
  <cp:lastPrinted>2001-02-16T16:44:23Z</cp:lastPrinted>
  <dcterms:created xsi:type="dcterms:W3CDTF">2000-02-23T18:58:38Z</dcterms:created>
  <dcterms:modified xsi:type="dcterms:W3CDTF">2019-05-21T15:37:31Z</dcterms:modified>
</cp:coreProperties>
</file>