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0" r:id="rId3"/>
    <p:sldId id="331" r:id="rId4"/>
    <p:sldId id="332" r:id="rId5"/>
    <p:sldId id="333" r:id="rId6"/>
    <p:sldId id="258" r:id="rId7"/>
    <p:sldId id="336" r:id="rId8"/>
    <p:sldId id="334" r:id="rId9"/>
    <p:sldId id="335" r:id="rId10"/>
    <p:sldId id="321" r:id="rId11"/>
    <p:sldId id="322" r:id="rId12"/>
    <p:sldId id="266" r:id="rId13"/>
    <p:sldId id="337" r:id="rId14"/>
    <p:sldId id="338" r:id="rId15"/>
    <p:sldId id="339" r:id="rId16"/>
    <p:sldId id="340" r:id="rId17"/>
    <p:sldId id="270" r:id="rId18"/>
    <p:sldId id="271" r:id="rId19"/>
    <p:sldId id="272" r:id="rId20"/>
    <p:sldId id="341" r:id="rId21"/>
    <p:sldId id="323" r:id="rId22"/>
    <p:sldId id="324" r:id="rId23"/>
    <p:sldId id="325" r:id="rId24"/>
    <p:sldId id="345" r:id="rId25"/>
    <p:sldId id="346" r:id="rId26"/>
    <p:sldId id="347" r:id="rId27"/>
    <p:sldId id="348" r:id="rId28"/>
    <p:sldId id="349" r:id="rId29"/>
    <p:sldId id="350" r:id="rId30"/>
    <p:sldId id="282" r:id="rId31"/>
    <p:sldId id="319" r:id="rId32"/>
    <p:sldId id="342" r:id="rId33"/>
    <p:sldId id="343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 autoAdjust="0"/>
    <p:restoredTop sz="90929"/>
  </p:normalViewPr>
  <p:slideViewPr>
    <p:cSldViewPr snapToGrid="0">
      <p:cViewPr varScale="1">
        <p:scale>
          <a:sx n="131" d="100"/>
          <a:sy n="131" d="100"/>
        </p:scale>
        <p:origin x="-113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D8B2F9E-5FB4-480B-AA95-AE0F01EABC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78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62E7D5D-71A8-4912-830C-D0BA0C69C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290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4E353CB-D083-4B6D-825F-777773C87A6C}" type="slidenum">
              <a:rPr lang="en-US" altLang="zh-CN" sz="1300">
                <a:latin typeface="Times New Roman" pitchFamily="18" charset="0"/>
              </a:rPr>
              <a:pPr/>
              <a:t>3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DFE76CDB-DBF7-44E8-8AEA-C3378AFEBA00}" type="slidenum">
              <a:rPr lang="en-US" altLang="zh-CN" sz="1300">
                <a:latin typeface="Times New Roman" pitchFamily="18" charset="0"/>
              </a:rPr>
              <a:pPr/>
              <a:t>16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1792EA5-4EC3-4FDD-92EE-60F102D6C016}" type="slidenum">
              <a:rPr lang="en-US" altLang="zh-CN" sz="1300">
                <a:latin typeface="Times New Roman" pitchFamily="18" charset="0"/>
              </a:rPr>
              <a:pPr/>
              <a:t>20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118D008-2AFC-45EB-B761-C286B53E0B3B}" type="slidenum">
              <a:rPr lang="en-US" altLang="zh-CN" sz="1300">
                <a:latin typeface="Times New Roman" pitchFamily="18" charset="0"/>
              </a:rPr>
              <a:pPr/>
              <a:t>24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8BB97E0D-AE4B-43F7-80DB-994F0FC2125D}" type="slidenum">
              <a:rPr lang="en-US" altLang="zh-CN" sz="1300">
                <a:latin typeface="Times New Roman" pitchFamily="18" charset="0"/>
              </a:rPr>
              <a:pPr/>
              <a:t>25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90FD057-8B85-4680-8598-983AC37DB79B}" type="slidenum">
              <a:rPr lang="en-US" altLang="zh-CN" sz="1300">
                <a:latin typeface="Times New Roman" pitchFamily="18" charset="0"/>
              </a:rPr>
              <a:pPr/>
              <a:t>26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7D941A6-6209-4DC9-83BF-06BF6557FF21}" type="slidenum">
              <a:rPr lang="en-US" altLang="zh-CN" sz="1300">
                <a:latin typeface="Times New Roman" pitchFamily="18" charset="0"/>
              </a:rPr>
              <a:pPr/>
              <a:t>27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8002C85-3F54-4C52-9D6B-1DC4532FD864}" type="slidenum">
              <a:rPr lang="en-US" altLang="zh-CN" sz="1300">
                <a:latin typeface="Times New Roman" pitchFamily="18" charset="0"/>
              </a:rPr>
              <a:pPr/>
              <a:t>28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00428D31-EF7D-470F-B717-99DE50434CD3}" type="slidenum">
              <a:rPr lang="en-US" altLang="zh-CN" sz="1300">
                <a:latin typeface="Times New Roman" pitchFamily="18" charset="0"/>
              </a:rPr>
              <a:pPr/>
              <a:t>29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C6067F20-7C42-431A-8790-C83F668B0C04}" type="slidenum">
              <a:rPr lang="en-US" altLang="zh-CN" sz="1300">
                <a:latin typeface="Times New Roman" pitchFamily="18" charset="0"/>
              </a:rPr>
              <a:pPr/>
              <a:t>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03D4B75-547E-412E-9C65-4E493EAF2937}" type="slidenum">
              <a:rPr lang="en-US" altLang="zh-CN" sz="1300">
                <a:latin typeface="Times New Roman" pitchFamily="18" charset="0"/>
              </a:rPr>
              <a:pPr/>
              <a:t>5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EC8D3A0-6F06-442C-AD06-DA3F8F91FFE7}" type="slidenum">
              <a:rPr lang="en-US" altLang="zh-CN" sz="1300">
                <a:latin typeface="Times New Roman" pitchFamily="18" charset="0"/>
              </a:rPr>
              <a:pPr/>
              <a:t>7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F9076F3D-F82F-435D-BEDC-DEDA0311AB15}" type="slidenum">
              <a:rPr lang="en-US" altLang="zh-CN" sz="1300">
                <a:latin typeface="Times New Roman" pitchFamily="18" charset="0"/>
              </a:rPr>
              <a:pPr/>
              <a:t>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F081B6AC-6826-44BE-9BB3-C2CB273AD998}" type="slidenum">
              <a:rPr lang="en-US" altLang="zh-CN" sz="1300">
                <a:latin typeface="Times New Roman" pitchFamily="18" charset="0"/>
              </a:rPr>
              <a:pPr/>
              <a:t>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F1A7B9EB-1438-47D4-85F2-33B1A7B5EA49}" type="slidenum">
              <a:rPr lang="en-US" altLang="zh-CN" sz="1300">
                <a:latin typeface="Times New Roman" pitchFamily="18" charset="0"/>
              </a:rPr>
              <a:pPr/>
              <a:t>13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A94A8B0-B387-498E-A426-8CFC3914D390}" type="slidenum">
              <a:rPr lang="en-US" altLang="zh-CN" sz="1300">
                <a:latin typeface="Times New Roman" pitchFamily="18" charset="0"/>
              </a:rPr>
              <a:pPr/>
              <a:t>14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70662" indent="-296408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85634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59887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134141" indent="-237127" defTabSz="964974"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60839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3082648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556902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4031155" indent="-237127" defTabSz="964974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C8890DA-2030-4B06-AF96-AC157E21D777}" type="slidenum">
              <a:rPr lang="en-US" altLang="zh-CN" sz="1300">
                <a:latin typeface="Times New Roman" pitchFamily="18" charset="0"/>
              </a:rPr>
              <a:pPr/>
              <a:t>15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0FB537C-11BD-4C17-82AA-DF9C4787C99D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425992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D1F4-31E4-462A-B0D5-B792F733C0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9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39937" cy="5991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0"/>
            <a:ext cx="5970588" cy="5991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AD8AF-60F0-413E-B0E4-B274BB83B8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64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114425"/>
            <a:ext cx="38481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629025"/>
            <a:ext cx="38481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C2B912-A032-495B-99CF-BC4B39238D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20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9CDA2D-1EBC-42EA-A59A-5504796C41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78293-0EAA-4097-ABD7-C1C2E27AF2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89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E28FE-4D4F-4C35-8AED-8D8E96E12A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8F3B3-2CFC-4534-8E6C-6CF7D90F6D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46977E-5E5B-4736-93F7-A6EADF192C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7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1F218-B54F-4B68-82A9-93CD850E9C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2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EF2B0-133F-4C06-96EF-CA7D609DE1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63D1A4-5C68-4C72-B980-64BC8683A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6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F0AC5-58E4-4B92-850C-92334D4E3C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235051D0-A92B-4A72-8AD5-2D5B4EDC52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24966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7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8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9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424971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24972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973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974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4975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24976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77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78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79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4980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4981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424982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24983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84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98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24986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87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498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24989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990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991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992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42499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424994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24995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996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499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24998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999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6054725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F4EAA92A-E573-4C86-8FD6-AFE6B1323F05}" type="slidenum"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11505" y="64008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pitchFamily="18" charset="2"/>
        <a:buChar char="ê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Ø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641" y="182880"/>
            <a:ext cx="8077200" cy="609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Introduction of Transactions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260475"/>
            <a:ext cx="6724650" cy="4114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Transaction Concept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Transaction State</a:t>
            </a:r>
          </a:p>
          <a:p>
            <a:r>
              <a:rPr lang="en-US" altLang="zh-CN" dirty="0" smtClean="0">
                <a:ea typeface="宋体" pitchFamily="2" charset="-122"/>
              </a:rPr>
              <a:t>Concurrent </a:t>
            </a:r>
            <a:r>
              <a:rPr lang="en-US" altLang="zh-CN" dirty="0">
                <a:ea typeface="宋体" pitchFamily="2" charset="-122"/>
              </a:rPr>
              <a:t>Executions</a:t>
            </a:r>
          </a:p>
          <a:p>
            <a:r>
              <a:rPr lang="en-US" altLang="zh-CN" dirty="0" err="1">
                <a:ea typeface="宋体" pitchFamily="2" charset="-122"/>
              </a:rPr>
              <a:t>Serializability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Testing for </a:t>
            </a:r>
            <a:r>
              <a:rPr lang="en-US" altLang="zh-CN" dirty="0" err="1">
                <a:ea typeface="宋体" pitchFamily="2" charset="-122"/>
              </a:rPr>
              <a:t>Serializability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Recoverability</a:t>
            </a:r>
          </a:p>
          <a:p>
            <a:r>
              <a:rPr lang="en-US" altLang="zh-CN" dirty="0">
                <a:ea typeface="宋体" pitchFamily="2" charset="-122"/>
              </a:rPr>
              <a:t>Implementation of Isolation</a:t>
            </a:r>
          </a:p>
          <a:p>
            <a:r>
              <a:rPr lang="en-US" altLang="zh-CN" dirty="0">
                <a:ea typeface="宋体" pitchFamily="2" charset="-122"/>
              </a:rPr>
              <a:t>Transaction Definition in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58763"/>
            <a:ext cx="8077200" cy="6096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Consistency problems of concurrent Execution without control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7213" y="950913"/>
            <a:ext cx="3848100" cy="487680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Lost modification:</a:t>
            </a: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1800">
              <a:ea typeface="宋体" pitchFamily="2" charset="-122"/>
            </a:endParaRPr>
          </a:p>
          <a:p>
            <a:endParaRPr lang="en-US" altLang="zh-CN" sz="1800">
              <a:ea typeface="宋体" pitchFamily="2" charset="-122"/>
            </a:endParaRPr>
          </a:p>
          <a:p>
            <a:endParaRPr lang="en-US" altLang="zh-CN" sz="1800">
              <a:ea typeface="宋体" pitchFamily="2" charset="-122"/>
            </a:endParaRPr>
          </a:p>
          <a:p>
            <a:endParaRPr lang="en-US" altLang="zh-CN" sz="1800">
              <a:ea typeface="宋体" pitchFamily="2" charset="-122"/>
            </a:endParaRPr>
          </a:p>
          <a:p>
            <a:endParaRPr lang="en-US" altLang="zh-CN" sz="18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Dirty Read:</a:t>
            </a:r>
          </a:p>
          <a:p>
            <a:pPr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</p:txBody>
      </p:sp>
      <p:graphicFrame>
        <p:nvGraphicFramePr>
          <p:cNvPr id="450762" name="Group 202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33137029"/>
              </p:ext>
            </p:extLst>
          </p:nvPr>
        </p:nvGraphicFramePr>
        <p:xfrm>
          <a:off x="1490472" y="1435608"/>
          <a:ext cx="6373367" cy="2194560"/>
        </p:xfrm>
        <a:graphic>
          <a:graphicData uri="http://schemas.openxmlformats.org/drawingml/2006/table">
            <a:tbl>
              <a:tblPr/>
              <a:tblGrid>
                <a:gridCol w="1138769"/>
                <a:gridCol w="2617299"/>
                <a:gridCol w="2617299"/>
              </a:tblGrid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x*2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04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60" name="Group 20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06954018"/>
              </p:ext>
            </p:extLst>
          </p:nvPr>
        </p:nvGraphicFramePr>
        <p:xfrm>
          <a:off x="1523365" y="4335526"/>
          <a:ext cx="6045200" cy="1528763"/>
        </p:xfrm>
        <a:graphic>
          <a:graphicData uri="http://schemas.openxmlformats.org/drawingml/2006/table">
            <a:tbl>
              <a:tblPr/>
              <a:tblGrid>
                <a:gridCol w="1081088"/>
                <a:gridCol w="2481262"/>
                <a:gridCol w="2482850"/>
              </a:tblGrid>
              <a:tr h="404813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rollback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Consistency problems (Cont.)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Non repeatable read</a:t>
            </a:r>
          </a:p>
        </p:txBody>
      </p:sp>
      <p:graphicFrame>
        <p:nvGraphicFramePr>
          <p:cNvPr id="464070" name="Group 198"/>
          <p:cNvGraphicFramePr>
            <a:graphicFrameLocks noGrp="1"/>
          </p:cNvGraphicFramePr>
          <p:nvPr>
            <p:ph sz="half" idx="2"/>
          </p:nvPr>
        </p:nvGraphicFramePr>
        <p:xfrm>
          <a:off x="1038225" y="1931988"/>
          <a:ext cx="7216775" cy="2327276"/>
        </p:xfrm>
        <a:graphic>
          <a:graphicData uri="http://schemas.openxmlformats.org/drawingml/2006/table">
            <a:tbl>
              <a:tblPr/>
              <a:tblGrid>
                <a:gridCol w="1290638"/>
                <a:gridCol w="2962275"/>
                <a:gridCol w="2963862"/>
              </a:tblGrid>
              <a:tr h="49530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tabLst>
                          <a:tab pos="590550" algn="l"/>
                        </a:tabLst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085850" indent="-22860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42875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771650" indent="-228600">
                        <a:spcBef>
                          <a:spcPct val="35000"/>
                        </a:spcBef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2288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6860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1432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60045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590550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0550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10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857250">
                        <a:spcBef>
                          <a:spcPct val="35000"/>
                        </a:spcBef>
                        <a:buClr>
                          <a:srgbClr val="000099"/>
                        </a:buClr>
                        <a:buSzPct val="8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200150">
                        <a:spcBef>
                          <a:spcPct val="35000"/>
                        </a:spcBef>
                        <a:buClr>
                          <a:schemeClr val="hlink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1543050">
                        <a:spcBef>
                          <a:spcPct val="35000"/>
                        </a:spcBef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0002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4574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29146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3718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9" y="64008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Schedules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812" y="1048702"/>
            <a:ext cx="7575804" cy="544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Schedule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a sequences of instructions that specify the chronological order in which instructions of concurrent transactions are executed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schedule for a set of transactions must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consist of all instructions</a:t>
            </a:r>
            <a:r>
              <a:rPr lang="en-US" altLang="zh-CN" dirty="0">
                <a:ea typeface="宋体" pitchFamily="2" charset="-122"/>
              </a:rPr>
              <a:t> of those transactions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must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preserve the order</a:t>
            </a:r>
            <a:r>
              <a:rPr lang="en-US" altLang="zh-CN" dirty="0">
                <a:ea typeface="宋体" pitchFamily="2" charset="-122"/>
              </a:rPr>
              <a:t> in which the instructions appear in each individual transaction.</a:t>
            </a:r>
          </a:p>
          <a:p>
            <a:r>
              <a:rPr lang="en-US" altLang="zh-CN" dirty="0" smtClean="0"/>
              <a:t>The last step of a transaction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transaction that successfully completes its execution will have a </a:t>
            </a:r>
            <a:r>
              <a:rPr lang="en-US" altLang="zh-CN" b="1" dirty="0">
                <a:solidFill>
                  <a:srgbClr val="C00000"/>
                </a:solidFill>
              </a:rPr>
              <a:t>commit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instructions as the last statement 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transaction that fails to successfully complete its execution will have an </a:t>
            </a:r>
            <a:r>
              <a:rPr lang="en-US" altLang="zh-CN" b="1" dirty="0">
                <a:solidFill>
                  <a:srgbClr val="C00000"/>
                </a:solidFill>
              </a:rPr>
              <a:t>abort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instruction as the last statement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Some </a:t>
            </a:r>
            <a:r>
              <a:rPr lang="en-US" altLang="zh-CN" dirty="0">
                <a:ea typeface="宋体" pitchFamily="2" charset="-122"/>
              </a:rPr>
              <a:t>notions: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Serial Schedule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Equivalent schedule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Serializable Schedule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9" y="6400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11492"/>
            <a:ext cx="7945437" cy="1184275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 dirty="0" smtClean="0"/>
              <a:t>Let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 transfer $50 from </a:t>
            </a:r>
            <a:r>
              <a:rPr lang="en-US" altLang="zh-CN" sz="1800" i="1" dirty="0" smtClean="0"/>
              <a:t>A </a:t>
            </a:r>
            <a:r>
              <a:rPr lang="en-US" altLang="zh-CN" sz="1800" dirty="0" smtClean="0"/>
              <a:t>to </a:t>
            </a:r>
            <a:r>
              <a:rPr lang="en-US" altLang="zh-CN" sz="1800" i="1" dirty="0" smtClean="0"/>
              <a:t>B</a:t>
            </a:r>
            <a:r>
              <a:rPr lang="en-US" altLang="zh-CN" sz="1800" dirty="0" smtClean="0"/>
              <a:t>, and </a:t>
            </a:r>
            <a:br>
              <a:rPr lang="en-US" altLang="zh-CN" sz="1800" dirty="0" smtClean="0"/>
            </a:br>
            <a:r>
              <a:rPr lang="en-US" altLang="zh-CN" sz="1800" dirty="0" smtClean="0"/>
              <a:t>     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transfer 10% of the balance from </a:t>
            </a:r>
            <a:r>
              <a:rPr lang="en-US" altLang="zh-CN" sz="1800" i="1" dirty="0" smtClean="0"/>
              <a:t>A </a:t>
            </a:r>
            <a:r>
              <a:rPr lang="en-US" altLang="zh-CN" sz="1800" dirty="0" smtClean="0"/>
              <a:t>to </a:t>
            </a:r>
            <a:r>
              <a:rPr lang="en-US" altLang="zh-CN" sz="1800" i="1" dirty="0" smtClean="0"/>
              <a:t>B.</a:t>
            </a:r>
            <a:r>
              <a:rPr lang="en-US" altLang="zh-CN" sz="1800" dirty="0" smtClean="0"/>
              <a:t>  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 dirty="0" smtClean="0"/>
              <a:t>An example of a 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serial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dirty="0" smtClean="0"/>
              <a:t>schedule in which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 is followed by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: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400" dirty="0" smtClean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26" y="2210053"/>
            <a:ext cx="3281997" cy="411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73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497" y="6400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Schedule </a:t>
            </a:r>
            <a:r>
              <a:rPr lang="en-US" dirty="0" smtClean="0">
                <a:ea typeface="+mj-ea"/>
              </a:rPr>
              <a:t>2</a:t>
            </a:r>
            <a:endParaRPr lang="en-US" dirty="0">
              <a:ea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45437" cy="1184275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 dirty="0" smtClean="0"/>
              <a:t>A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serial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schedule in which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is followed by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 :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400" dirty="0" smtClean="0"/>
              <a:t>		</a:t>
            </a:r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63713"/>
            <a:ext cx="2981642" cy="37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5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53" y="6400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839140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 dirty="0" smtClean="0"/>
              <a:t>Let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 and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be the transactions defined previously</a:t>
            </a:r>
            <a:r>
              <a:rPr lang="en-US" altLang="zh-CN" sz="1800" i="1" dirty="0" smtClean="0"/>
              <a:t>.</a:t>
            </a:r>
            <a:r>
              <a:rPr lang="en-US" altLang="zh-CN" sz="1800" dirty="0" smtClean="0"/>
              <a:t>  The following schedule is not a serial schedule, but it is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equivalent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to Schedule 1.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dirty="0" smtClean="0"/>
              <a:t>		</a:t>
            </a:r>
            <a:endParaRPr lang="en-US" altLang="zh-CN" i="1" dirty="0" smtClean="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1169988" y="5828729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dirty="0">
                <a:latin typeface="Arial" pitchFamily="34" charset="0"/>
              </a:rPr>
              <a:t>Note -- In schedules 1, 2 and 3, the sum “A + B” is preserved</a:t>
            </a:r>
            <a:r>
              <a:rPr kumimoji="1" lang="en-US" altLang="zh-CN" sz="1800" dirty="0">
                <a:latin typeface="Arial" pitchFamily="34" charset="0"/>
              </a:rPr>
              <a:t>.</a:t>
            </a:r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64" y="2013712"/>
            <a:ext cx="2905696" cy="36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65626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 dirty="0" smtClean="0"/>
              <a:t>The following concurrent schedule does not preserve the sum  of  “</a:t>
            </a:r>
            <a:r>
              <a:rPr lang="en-US" altLang="zh-CN" sz="1800" i="1" dirty="0" smtClean="0"/>
              <a:t>A </a:t>
            </a:r>
            <a:r>
              <a:rPr lang="en-US" altLang="zh-CN" sz="1800" dirty="0" smtClean="0"/>
              <a:t>+ </a:t>
            </a:r>
            <a:r>
              <a:rPr lang="en-US" altLang="zh-CN" sz="1800" i="1" dirty="0" smtClean="0"/>
              <a:t>B</a:t>
            </a:r>
            <a:r>
              <a:rPr lang="en-US" altLang="zh-CN" sz="1800" dirty="0" smtClean="0"/>
              <a:t>”</a:t>
            </a:r>
            <a:r>
              <a:rPr lang="en-US" altLang="zh-CN" sz="2400" dirty="0" smtClean="0"/>
              <a:t>		</a:t>
            </a:r>
            <a:r>
              <a:rPr lang="en-US" altLang="zh-CN" dirty="0" smtClean="0"/>
              <a:t>	</a:t>
            </a:r>
            <a:endParaRPr lang="en-US" altLang="zh-CN" i="1" dirty="0" smtClean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2" y="1974850"/>
            <a:ext cx="3231705" cy="40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58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Serializability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11225"/>
            <a:ext cx="7515225" cy="48133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Basic Assumption 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Each transaction preserves database consistency.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We ignore operations other than </a:t>
            </a:r>
            <a:r>
              <a:rPr lang="en-US" altLang="zh-CN" sz="1600" b="1" dirty="0">
                <a:ea typeface="宋体" pitchFamily="2" charset="-122"/>
              </a:rPr>
              <a:t>read</a:t>
            </a:r>
            <a:r>
              <a:rPr lang="en-US" altLang="zh-CN" sz="1600" dirty="0">
                <a:ea typeface="宋体" pitchFamily="2" charset="-122"/>
              </a:rPr>
              <a:t> and </a:t>
            </a:r>
            <a:r>
              <a:rPr lang="en-US" altLang="zh-CN" sz="1600" b="1" dirty="0">
                <a:ea typeface="宋体" pitchFamily="2" charset="-122"/>
              </a:rPr>
              <a:t>write</a:t>
            </a:r>
            <a:r>
              <a:rPr lang="en-US" altLang="zh-CN" sz="1600" dirty="0">
                <a:ea typeface="宋体" pitchFamily="2" charset="-122"/>
              </a:rPr>
              <a:t> instructions, and we assume that transactions may perform arbitrary computations on data in local buffers in between reads and writes.  Our simplified schedules consist of only </a:t>
            </a:r>
            <a:r>
              <a:rPr lang="en-US" altLang="zh-CN" sz="1600" b="1" dirty="0">
                <a:ea typeface="宋体" pitchFamily="2" charset="-122"/>
              </a:rPr>
              <a:t>read</a:t>
            </a:r>
            <a:r>
              <a:rPr lang="en-US" altLang="zh-CN" sz="1600" dirty="0">
                <a:ea typeface="宋体" pitchFamily="2" charset="-122"/>
              </a:rPr>
              <a:t> and </a:t>
            </a:r>
            <a:r>
              <a:rPr lang="en-US" altLang="zh-CN" sz="1600" b="1" dirty="0">
                <a:ea typeface="宋体" pitchFamily="2" charset="-122"/>
              </a:rPr>
              <a:t>write </a:t>
            </a:r>
            <a:r>
              <a:rPr lang="en-US" altLang="zh-CN" sz="1600" dirty="0">
                <a:ea typeface="宋体" pitchFamily="2" charset="-122"/>
              </a:rPr>
              <a:t>instructions.</a:t>
            </a:r>
          </a:p>
          <a:p>
            <a:r>
              <a:rPr lang="en-US" altLang="zh-CN" sz="1800" dirty="0">
                <a:ea typeface="宋体" pitchFamily="2" charset="-122"/>
              </a:rPr>
              <a:t>Thus serial execution of a set of transactions preserves database consistency.</a:t>
            </a:r>
          </a:p>
          <a:p>
            <a:r>
              <a:rPr lang="en-US" altLang="zh-CN" sz="1800" dirty="0">
                <a:ea typeface="宋体" pitchFamily="2" charset="-122"/>
              </a:rPr>
              <a:t>A (possibly concurrent) schedule is</a:t>
            </a:r>
            <a:r>
              <a:rPr lang="en-US" altLang="zh-CN" sz="1800" dirty="0">
                <a:solidFill>
                  <a:schemeClr val="tx2"/>
                </a:solidFill>
                <a:ea typeface="宋体" pitchFamily="2" charset="-122"/>
              </a:rPr>
              <a:t> serializable</a:t>
            </a:r>
            <a:r>
              <a:rPr lang="en-US" altLang="zh-CN" sz="1800" dirty="0">
                <a:ea typeface="宋体" pitchFamily="2" charset="-122"/>
              </a:rPr>
              <a:t> if it is equivalent to a serial schedule. </a:t>
            </a:r>
          </a:p>
          <a:p>
            <a:r>
              <a:rPr lang="en-US" altLang="zh-CN" sz="1800" dirty="0">
                <a:ea typeface="宋体" pitchFamily="2" charset="-122"/>
              </a:rPr>
              <a:t>How to determine a schedule is equivalent to a serial schedule? 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Different forms of schedule equivalence give rise to the notions of: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1.	</a:t>
            </a:r>
            <a:r>
              <a:rPr lang="en-US" altLang="zh-CN" sz="1600" dirty="0">
                <a:solidFill>
                  <a:schemeClr val="tx2"/>
                </a:solidFill>
                <a:ea typeface="宋体" pitchFamily="2" charset="-122"/>
              </a:rPr>
              <a:t>conflict </a:t>
            </a:r>
            <a:r>
              <a:rPr lang="en-US" altLang="zh-CN" sz="1600" dirty="0" err="1">
                <a:solidFill>
                  <a:schemeClr val="tx2"/>
                </a:solidFill>
                <a:ea typeface="宋体" pitchFamily="2" charset="-122"/>
              </a:rPr>
              <a:t>serializability</a:t>
            </a:r>
            <a:endParaRPr lang="en-US" altLang="zh-CN" sz="1600" dirty="0">
              <a:solidFill>
                <a:schemeClr val="tx2"/>
              </a:solidFill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2.	</a:t>
            </a:r>
            <a:r>
              <a:rPr lang="en-US" altLang="zh-CN" sz="1600" dirty="0">
                <a:solidFill>
                  <a:schemeClr val="tx2"/>
                </a:solidFill>
                <a:ea typeface="宋体" pitchFamily="2" charset="-122"/>
              </a:rPr>
              <a:t>view </a:t>
            </a:r>
            <a:r>
              <a:rPr lang="en-US" altLang="zh-CN" sz="1600" dirty="0" err="1">
                <a:solidFill>
                  <a:schemeClr val="tx2"/>
                </a:solidFill>
                <a:ea typeface="宋体" pitchFamily="2" charset="-122"/>
              </a:rPr>
              <a:t>serializability</a:t>
            </a:r>
            <a:endParaRPr lang="en-US" altLang="zh-CN" sz="16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Conflicting Instructions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Instructions </a:t>
            </a:r>
            <a:r>
              <a:rPr lang="en-US" altLang="zh-CN" i="1" dirty="0">
                <a:ea typeface="宋体" pitchFamily="2" charset="-122"/>
              </a:rPr>
              <a:t>l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 err="1">
                <a:ea typeface="宋体" pitchFamily="2" charset="-122"/>
              </a:rPr>
              <a:t>l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 of transactions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 respectively,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conflict</a:t>
            </a:r>
            <a:r>
              <a:rPr lang="en-US" altLang="zh-CN" dirty="0">
                <a:ea typeface="宋体" pitchFamily="2" charset="-122"/>
              </a:rPr>
              <a:t> if and only if there exists some item </a:t>
            </a:r>
            <a:r>
              <a:rPr lang="en-US" altLang="zh-CN" i="1" dirty="0">
                <a:ea typeface="宋体" pitchFamily="2" charset="-122"/>
              </a:rPr>
              <a:t>Q</a:t>
            </a:r>
            <a:r>
              <a:rPr lang="en-US" altLang="zh-CN" dirty="0">
                <a:ea typeface="宋体" pitchFamily="2" charset="-122"/>
              </a:rPr>
              <a:t> accessed by both </a:t>
            </a:r>
            <a:r>
              <a:rPr lang="en-US" altLang="zh-CN" i="1" dirty="0">
                <a:ea typeface="宋体" pitchFamily="2" charset="-122"/>
              </a:rPr>
              <a:t>l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 err="1">
                <a:ea typeface="宋体" pitchFamily="2" charset="-122"/>
              </a:rPr>
              <a:t>l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, and at least one of these instructions wrote </a:t>
            </a:r>
            <a:r>
              <a:rPr lang="en-US" altLang="zh-CN" i="1" dirty="0">
                <a:ea typeface="宋体" pitchFamily="2" charset="-122"/>
              </a:rPr>
              <a:t>Q.</a:t>
            </a: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.  </a:t>
            </a:r>
            <a:r>
              <a:rPr lang="en-US" altLang="zh-CN" sz="1800" i="1" dirty="0">
                <a:ea typeface="宋体" pitchFamily="2" charset="-122"/>
              </a:rPr>
              <a:t>l</a:t>
            </a:r>
            <a:r>
              <a:rPr lang="en-US" altLang="zh-CN" sz="1800" i="1" baseline="-25000" dirty="0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read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Q), </a:t>
            </a:r>
            <a:r>
              <a:rPr lang="en-US" altLang="zh-CN" sz="1800" i="1" dirty="0" err="1">
                <a:ea typeface="宋体" pitchFamily="2" charset="-122"/>
              </a:rPr>
              <a:t>l</a:t>
            </a:r>
            <a:r>
              <a:rPr lang="en-US" altLang="zh-CN" sz="1800" i="1" baseline="-25000" dirty="0" err="1">
                <a:ea typeface="宋体" pitchFamily="2" charset="-122"/>
              </a:rPr>
              <a:t>j</a:t>
            </a:r>
            <a:r>
              <a:rPr lang="en-US" altLang="zh-CN" sz="1800" i="1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read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).   </a:t>
            </a:r>
            <a:r>
              <a:rPr lang="en-US" altLang="zh-CN" sz="1800" i="1" dirty="0">
                <a:ea typeface="宋体" pitchFamily="2" charset="-122"/>
              </a:rPr>
              <a:t>l</a:t>
            </a:r>
            <a:r>
              <a:rPr lang="en-US" altLang="zh-CN" sz="1800" i="1" baseline="-25000" dirty="0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and </a:t>
            </a:r>
            <a:r>
              <a:rPr lang="en-US" altLang="zh-CN" sz="1800" i="1" dirty="0" err="1">
                <a:ea typeface="宋体" pitchFamily="2" charset="-122"/>
              </a:rPr>
              <a:t>l</a:t>
            </a:r>
            <a:r>
              <a:rPr lang="en-US" altLang="zh-CN" sz="1800" i="1" baseline="-25000" dirty="0" err="1">
                <a:ea typeface="宋体" pitchFamily="2" charset="-122"/>
              </a:rPr>
              <a:t>j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don’t conflict.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2</a:t>
            </a:r>
            <a:r>
              <a:rPr lang="en-US" altLang="zh-CN" sz="1800" dirty="0">
                <a:ea typeface="宋体" pitchFamily="2" charset="-122"/>
              </a:rPr>
              <a:t>. </a:t>
            </a:r>
            <a:r>
              <a:rPr lang="en-US" altLang="zh-CN" sz="1800" i="1" dirty="0">
                <a:ea typeface="宋体" pitchFamily="2" charset="-122"/>
              </a:rPr>
              <a:t>l</a:t>
            </a:r>
            <a:r>
              <a:rPr lang="en-US" altLang="zh-CN" sz="1800" i="1" baseline="-25000" dirty="0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read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Q),  </a:t>
            </a:r>
            <a:r>
              <a:rPr lang="en-US" altLang="zh-CN" sz="1800" i="1" dirty="0" err="1">
                <a:ea typeface="宋体" pitchFamily="2" charset="-122"/>
              </a:rPr>
              <a:t>l</a:t>
            </a:r>
            <a:r>
              <a:rPr lang="en-US" altLang="zh-CN" sz="1800" i="1" baseline="-25000" dirty="0" err="1">
                <a:ea typeface="宋体" pitchFamily="2" charset="-122"/>
              </a:rPr>
              <a:t>j</a:t>
            </a:r>
            <a:r>
              <a:rPr lang="en-US" altLang="zh-CN" sz="1800" i="1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).  They conflict.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3</a:t>
            </a:r>
            <a:r>
              <a:rPr lang="en-US" altLang="zh-CN" sz="1800" dirty="0">
                <a:ea typeface="宋体" pitchFamily="2" charset="-122"/>
              </a:rPr>
              <a:t>. </a:t>
            </a:r>
            <a:r>
              <a:rPr lang="en-US" altLang="zh-CN" sz="1800" i="1" dirty="0">
                <a:ea typeface="宋体" pitchFamily="2" charset="-122"/>
              </a:rPr>
              <a:t>l</a:t>
            </a:r>
            <a:r>
              <a:rPr lang="en-US" altLang="zh-CN" sz="1800" i="1" baseline="-25000" dirty="0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Q), </a:t>
            </a:r>
            <a:r>
              <a:rPr lang="en-US" altLang="zh-CN" sz="1800" i="1" dirty="0" err="1">
                <a:ea typeface="宋体" pitchFamily="2" charset="-122"/>
              </a:rPr>
              <a:t>l</a:t>
            </a:r>
            <a:r>
              <a:rPr lang="en-US" altLang="zh-CN" sz="1800" i="1" baseline="-25000" dirty="0" err="1">
                <a:ea typeface="宋体" pitchFamily="2" charset="-122"/>
              </a:rPr>
              <a:t>j</a:t>
            </a:r>
            <a:r>
              <a:rPr lang="en-US" altLang="zh-CN" sz="1800" i="1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read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).   They conflict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4</a:t>
            </a:r>
            <a:r>
              <a:rPr lang="en-US" altLang="zh-CN" sz="1800" dirty="0">
                <a:ea typeface="宋体" pitchFamily="2" charset="-122"/>
              </a:rPr>
              <a:t>. </a:t>
            </a:r>
            <a:r>
              <a:rPr lang="en-US" altLang="zh-CN" sz="1800" i="1" dirty="0">
                <a:ea typeface="宋体" pitchFamily="2" charset="-122"/>
              </a:rPr>
              <a:t>l</a:t>
            </a:r>
            <a:r>
              <a:rPr lang="en-US" altLang="zh-CN" sz="1800" i="1" baseline="-25000" dirty="0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Q), </a:t>
            </a:r>
            <a:r>
              <a:rPr lang="en-US" altLang="zh-CN" sz="1800" i="1" dirty="0" err="1">
                <a:ea typeface="宋体" pitchFamily="2" charset="-122"/>
              </a:rPr>
              <a:t>l</a:t>
            </a:r>
            <a:r>
              <a:rPr lang="en-US" altLang="zh-CN" sz="1800" i="1" baseline="-25000" dirty="0" err="1">
                <a:ea typeface="宋体" pitchFamily="2" charset="-122"/>
              </a:rPr>
              <a:t>j</a:t>
            </a:r>
            <a:r>
              <a:rPr lang="en-US" altLang="zh-CN" sz="1800" i="1" dirty="0">
                <a:ea typeface="宋体" pitchFamily="2" charset="-122"/>
              </a:rPr>
              <a:t> =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).  They conflict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Intuitively, a conflict between </a:t>
            </a:r>
            <a:r>
              <a:rPr lang="en-US" altLang="zh-CN" i="1" dirty="0">
                <a:ea typeface="宋体" pitchFamily="2" charset="-122"/>
              </a:rPr>
              <a:t>l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i="1" dirty="0" err="1">
                <a:ea typeface="宋体" pitchFamily="2" charset="-122"/>
              </a:rPr>
              <a:t>l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 forces a (logical) temporal order between them. 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n-US" altLang="zh-CN" i="1" dirty="0">
                <a:ea typeface="宋体" pitchFamily="2" charset="-122"/>
              </a:rPr>
              <a:t>l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 err="1">
                <a:ea typeface="宋体" pitchFamily="2" charset="-122"/>
              </a:rPr>
              <a:t>l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Conflict </a:t>
            </a:r>
            <a:r>
              <a:rPr lang="en-US" altLang="zh-CN" dirty="0" err="1" smtClean="0">
                <a:ea typeface="宋体" pitchFamily="2" charset="-122"/>
              </a:rPr>
              <a:t>Serializability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949325"/>
            <a:ext cx="7258050" cy="4695825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dirty="0">
                <a:ea typeface="宋体" pitchFamily="2" charset="-122"/>
              </a:rPr>
              <a:t>If a schedule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can be transformed into a schedule </a:t>
            </a:r>
            <a:r>
              <a:rPr lang="en-US" altLang="zh-CN" i="1" dirty="0">
                <a:ea typeface="宋体" pitchFamily="2" charset="-122"/>
              </a:rPr>
              <a:t>S´ </a:t>
            </a:r>
            <a:r>
              <a:rPr lang="en-US" altLang="zh-CN" dirty="0">
                <a:ea typeface="宋体" pitchFamily="2" charset="-122"/>
              </a:rPr>
              <a:t>by a series of swaps of non-conflicting instructions, we say that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>
                <a:ea typeface="宋体" pitchFamily="2" charset="-122"/>
              </a:rPr>
              <a:t>S´ </a:t>
            </a:r>
            <a:r>
              <a:rPr lang="en-US" altLang="zh-CN" dirty="0">
                <a:ea typeface="宋体" pitchFamily="2" charset="-122"/>
              </a:rPr>
              <a:t>are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conflict equivalent</a:t>
            </a:r>
            <a:r>
              <a:rPr lang="en-US" altLang="zh-CN" i="1" dirty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dirty="0">
                <a:ea typeface="宋体" pitchFamily="2" charset="-122"/>
              </a:rPr>
              <a:t>We say that a schedule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is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conflict serializable</a:t>
            </a:r>
            <a:r>
              <a:rPr lang="en-US" altLang="zh-CN" dirty="0">
                <a:ea typeface="宋体" pitchFamily="2" charset="-122"/>
              </a:rPr>
              <a:t> if it is conflict equivalent to a serial schedule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dirty="0">
                <a:ea typeface="宋体" pitchFamily="2" charset="-122"/>
              </a:rPr>
              <a:t>Example of a schedule that is not conflict serializable:</a:t>
            </a:r>
          </a:p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i="1" dirty="0">
                <a:ea typeface="宋体" pitchFamily="2" charset="-122"/>
              </a:rPr>
              <a:t>		</a:t>
            </a:r>
            <a:r>
              <a:rPr lang="en-US" altLang="zh-CN" sz="1800" i="1" dirty="0">
                <a:ea typeface="宋体" pitchFamily="2" charset="-122"/>
              </a:rPr>
              <a:t>	T</a:t>
            </a:r>
            <a:r>
              <a:rPr lang="en-US" altLang="zh-CN" sz="1800" baseline="-25000" dirty="0">
                <a:ea typeface="宋体" pitchFamily="2" charset="-122"/>
              </a:rPr>
              <a:t>3</a:t>
            </a:r>
            <a:r>
              <a:rPr lang="en-US" altLang="zh-CN" sz="1800" dirty="0">
                <a:ea typeface="宋体" pitchFamily="2" charset="-122"/>
              </a:rPr>
              <a:t>		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4</a:t>
            </a:r>
            <a:br>
              <a:rPr lang="en-US" altLang="zh-CN" sz="1800" baseline="-25000" dirty="0">
                <a:ea typeface="宋体" pitchFamily="2" charset="-122"/>
              </a:rPr>
            </a:br>
            <a:r>
              <a:rPr lang="en-US" altLang="zh-CN" sz="1800" baseline="-25000" dirty="0">
                <a:ea typeface="宋体" pitchFamily="2" charset="-122"/>
              </a:rPr>
              <a:t>	</a:t>
            </a:r>
            <a:r>
              <a:rPr lang="en-US" altLang="zh-CN" sz="1800" b="1" dirty="0">
                <a:ea typeface="宋体" pitchFamily="2" charset="-122"/>
              </a:rPr>
              <a:t>read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			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Q</a:t>
            </a:r>
            <a:r>
              <a:rPr lang="en-US" altLang="zh-CN" sz="1800" dirty="0">
                <a:ea typeface="宋体" pitchFamily="2" charset="-122"/>
              </a:rPr>
              <a:t>)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/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We are unable to swap instructions in the above schedule to obtain either the serial schedule &lt; 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3</a:t>
            </a:r>
            <a:r>
              <a:rPr lang="en-US" altLang="zh-CN" sz="1800" dirty="0">
                <a:ea typeface="宋体" pitchFamily="2" charset="-122"/>
              </a:rPr>
              <a:t>, 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 &gt;, or the serial schedule &lt; 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, 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3</a:t>
            </a:r>
            <a:r>
              <a:rPr lang="en-US" altLang="zh-CN" sz="1800" dirty="0">
                <a:ea typeface="宋体" pitchFamily="2" charset="-122"/>
              </a:rPr>
              <a:t> &gt;.</a:t>
            </a:r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4374261" y="3192463"/>
            <a:ext cx="0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>
            <a:off x="3505993" y="3467354"/>
            <a:ext cx="184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Transaction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3" y="1150938"/>
            <a:ext cx="7331075" cy="5326062"/>
          </a:xfrm>
        </p:spPr>
        <p:txBody>
          <a:bodyPr/>
          <a:lstStyle/>
          <a:p>
            <a:r>
              <a:rPr lang="en-US" altLang="zh-CN" sz="1800" dirty="0" smtClean="0">
                <a:ea typeface="宋体" pitchFamily="2" charset="-122"/>
              </a:rPr>
              <a:t>E.g. Transaction to transfer $50 from account </a:t>
            </a:r>
            <a:r>
              <a:rPr lang="en-US" altLang="zh-CN" sz="1800" i="1" dirty="0" smtClean="0">
                <a:ea typeface="宋体" pitchFamily="2" charset="-122"/>
              </a:rPr>
              <a:t>A</a:t>
            </a:r>
            <a:r>
              <a:rPr lang="en-US" altLang="zh-CN" sz="1800" dirty="0" smtClean="0">
                <a:ea typeface="宋体" pitchFamily="2" charset="-122"/>
              </a:rPr>
              <a:t> to account </a:t>
            </a:r>
            <a:r>
              <a:rPr lang="en-US" altLang="zh-CN" sz="1800" i="1" dirty="0" smtClean="0">
                <a:ea typeface="宋体" pitchFamily="2" charset="-122"/>
              </a:rPr>
              <a:t>B</a:t>
            </a:r>
            <a:r>
              <a:rPr lang="en-US" altLang="zh-CN" sz="1800" dirty="0" smtClean="0">
                <a:ea typeface="宋体" pitchFamily="2" charset="-122"/>
              </a:rPr>
              <a:t>: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 smtClean="0">
                <a:ea typeface="宋体" pitchFamily="2" charset="-122"/>
              </a:rPr>
              <a:t>1.	</a:t>
            </a:r>
            <a:r>
              <a:rPr lang="en-US" altLang="zh-CN" sz="1400" b="1" dirty="0" smtClean="0">
                <a:ea typeface="宋体" pitchFamily="2" charset="-122"/>
              </a:rPr>
              <a:t>read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A</a:t>
            </a:r>
            <a:r>
              <a:rPr lang="en-US" altLang="zh-CN" sz="1400" dirty="0" smtClean="0">
                <a:ea typeface="宋体" pitchFamily="2" charset="-122"/>
              </a:rPr>
              <a:t>) 		4. </a:t>
            </a:r>
            <a:r>
              <a:rPr lang="en-US" altLang="zh-CN" sz="1400" b="1" dirty="0" smtClean="0">
                <a:ea typeface="宋体" pitchFamily="2" charset="-122"/>
              </a:rPr>
              <a:t>read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B</a:t>
            </a:r>
            <a:r>
              <a:rPr lang="en-US" altLang="zh-CN" sz="1400" dirty="0" smtClean="0">
                <a:ea typeface="宋体" pitchFamily="2" charset="-122"/>
              </a:rPr>
              <a:t>)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 smtClean="0">
                <a:ea typeface="宋体" pitchFamily="2" charset="-122"/>
              </a:rPr>
              <a:t>2.	</a:t>
            </a:r>
            <a:r>
              <a:rPr lang="en-US" altLang="zh-CN" sz="1400" i="1" dirty="0" smtClean="0">
                <a:ea typeface="宋体" pitchFamily="2" charset="-122"/>
              </a:rPr>
              <a:t>A</a:t>
            </a:r>
            <a:r>
              <a:rPr lang="en-US" altLang="zh-CN" sz="1400" dirty="0" smtClean="0">
                <a:ea typeface="宋体" pitchFamily="2" charset="-122"/>
              </a:rPr>
              <a:t> := </a:t>
            </a:r>
            <a:r>
              <a:rPr lang="en-US" altLang="zh-CN" sz="1400" i="1" dirty="0" smtClean="0">
                <a:ea typeface="宋体" pitchFamily="2" charset="-122"/>
              </a:rPr>
              <a:t>A – </a:t>
            </a:r>
            <a:r>
              <a:rPr lang="en-US" altLang="zh-CN" sz="1400" dirty="0" smtClean="0">
                <a:ea typeface="宋体" pitchFamily="2" charset="-122"/>
              </a:rPr>
              <a:t>50		5. </a:t>
            </a:r>
            <a:r>
              <a:rPr lang="en-US" altLang="zh-CN" sz="1400" i="1" dirty="0" smtClean="0">
                <a:ea typeface="宋体" pitchFamily="2" charset="-122"/>
              </a:rPr>
              <a:t>B</a:t>
            </a:r>
            <a:r>
              <a:rPr lang="en-US" altLang="zh-CN" sz="1400" dirty="0" smtClean="0">
                <a:ea typeface="宋体" pitchFamily="2" charset="-122"/>
              </a:rPr>
              <a:t> := </a:t>
            </a:r>
            <a:r>
              <a:rPr lang="en-US" altLang="zh-CN" sz="1400" i="1" dirty="0" smtClean="0">
                <a:ea typeface="宋体" pitchFamily="2" charset="-122"/>
              </a:rPr>
              <a:t>B + </a:t>
            </a:r>
            <a:r>
              <a:rPr lang="en-US" altLang="zh-CN" sz="1400" dirty="0" smtClean="0">
                <a:ea typeface="宋体" pitchFamily="2" charset="-122"/>
              </a:rPr>
              <a:t>50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 smtClean="0">
                <a:ea typeface="宋体" pitchFamily="2" charset="-122"/>
              </a:rPr>
              <a:t>3.	</a:t>
            </a:r>
            <a:r>
              <a:rPr lang="en-US" altLang="zh-CN" sz="1400" b="1" dirty="0" smtClean="0">
                <a:ea typeface="宋体" pitchFamily="2" charset="-122"/>
              </a:rPr>
              <a:t>write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A</a:t>
            </a:r>
            <a:r>
              <a:rPr lang="en-US" altLang="zh-CN" sz="1400" dirty="0" smtClean="0">
                <a:ea typeface="宋体" pitchFamily="2" charset="-122"/>
              </a:rPr>
              <a:t>) 		6.</a:t>
            </a:r>
            <a:r>
              <a:rPr lang="en-US" altLang="zh-CN" sz="1400" b="1" dirty="0" smtClean="0">
                <a:ea typeface="宋体" pitchFamily="2" charset="-122"/>
              </a:rPr>
              <a:t>  write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B</a:t>
            </a:r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A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pitchFamily="2" charset="-122"/>
              </a:rPr>
              <a:t>transaction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is a </a:t>
            </a:r>
            <a:r>
              <a:rPr lang="en-US" altLang="zh-CN" sz="1800" i="1" dirty="0" smtClean="0">
                <a:ea typeface="宋体" pitchFamily="2" charset="-122"/>
              </a:rPr>
              <a:t>unit </a:t>
            </a:r>
            <a:r>
              <a:rPr lang="en-US" altLang="zh-CN" sz="1800" dirty="0" smtClean="0">
                <a:ea typeface="宋体" pitchFamily="2" charset="-122"/>
              </a:rPr>
              <a:t>of program execution that accesses and  possibly updates various data items.</a:t>
            </a:r>
          </a:p>
          <a:p>
            <a:pPr marL="762000" lvl="1" indent="-304800"/>
            <a:r>
              <a:rPr lang="en-US" altLang="zh-CN" sz="1600" dirty="0" smtClean="0">
                <a:ea typeface="宋体" pitchFamily="2" charset="-122"/>
              </a:rPr>
              <a:t>A transaction must see a consistent database.</a:t>
            </a:r>
          </a:p>
          <a:p>
            <a:pPr marL="762000" lvl="1" indent="-304800"/>
            <a:r>
              <a:rPr lang="en-US" altLang="zh-CN" sz="1600" dirty="0" smtClean="0">
                <a:ea typeface="宋体" pitchFamily="2" charset="-122"/>
              </a:rPr>
              <a:t>During transaction execution the database may be inconsistent.</a:t>
            </a:r>
          </a:p>
          <a:p>
            <a:pPr marL="762000" lvl="1" indent="-304800"/>
            <a:r>
              <a:rPr lang="en-US" altLang="zh-CN" sz="1600" dirty="0" smtClean="0">
                <a:ea typeface="宋体" pitchFamily="2" charset="-122"/>
              </a:rPr>
              <a:t>When the transaction is committed, the database must be consistent.</a:t>
            </a:r>
          </a:p>
          <a:p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Two main issues to deal with:</a:t>
            </a:r>
          </a:p>
          <a:p>
            <a:pPr marL="762000" lvl="1" indent="-304800"/>
            <a:r>
              <a:rPr lang="en-US" altLang="zh-CN" sz="1600" dirty="0" smtClean="0">
                <a:ea typeface="宋体" pitchFamily="2" charset="-122"/>
              </a:rPr>
              <a:t>Failures of various kinds, such as hardware failures and system crashes, </a:t>
            </a:r>
            <a:r>
              <a:rPr lang="en-US" altLang="zh-CN" sz="1600" i="1" dirty="0" smtClean="0">
                <a:ea typeface="宋体" pitchFamily="2" charset="-122"/>
              </a:rPr>
              <a:t>including the error of DBMS itself!</a:t>
            </a:r>
          </a:p>
          <a:p>
            <a:pPr marL="762000" lvl="1" indent="-304800"/>
            <a:r>
              <a:rPr lang="en-US" altLang="zh-CN" sz="1600" dirty="0" smtClean="0">
                <a:ea typeface="宋体" pitchFamily="2" charset="-122"/>
              </a:rPr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335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2494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zh-CN" sz="1800" dirty="0" smtClean="0"/>
              <a:t>Schedule 3 can be transformed into Schedule 6 -- a serial schedule where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follows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, by a series of swaps of non-conflicting instructions.  Therefore,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082800" y="505936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altLang="zh-CN" sz="20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5986463" y="5078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altLang="zh-CN" sz="200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318385"/>
            <a:ext cx="30924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319973"/>
            <a:ext cx="331946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8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Testing for Serializability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904875"/>
            <a:ext cx="6724650" cy="3105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Consider some schedule of a set of transactions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...,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Precedence graph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a direct graph where the vertices are the transactions (names).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draw an arc from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j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if the two transaction conflict, and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accessed the data item on which the conflict arose earlier.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may label the arc by the item that was accessed.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Example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4183647" y="3811866"/>
            <a:ext cx="338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A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4205872" y="6091516"/>
            <a:ext cx="338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B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326192"/>
            <a:ext cx="259080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Schedule (Schedule A)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731838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zh-CN" altLang="en-US">
                <a:ea typeface="宋体" pitchFamily="2" charset="-122"/>
              </a:rPr>
              <a:t>	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1		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2		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3		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4		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5</a:t>
            </a: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read(X)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read(Y)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read(Z)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		read(V)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		read(W)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		read(W)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read(Y)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write(Y)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write(Z)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read(U)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read(Y)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write(Y)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read(Z)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		write(Z)</a:t>
            </a:r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zh-CN">
                <a:ea typeface="宋体" pitchFamily="2" charset="-122"/>
              </a:rPr>
              <a:t>read(U)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write(U)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>
            <a:off x="1616075" y="1135063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3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273208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3854450" y="769938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>
            <a:off x="4919663" y="769938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5970588" y="769938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8" name="Line 10"/>
          <p:cNvSpPr>
            <a:spLocks noChangeShapeType="1"/>
          </p:cNvSpPr>
          <p:nvPr/>
        </p:nvSpPr>
        <p:spPr bwMode="auto">
          <a:xfrm>
            <a:off x="7035800" y="769938"/>
            <a:ext cx="0" cy="585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Precedence Graph for Schedule A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179763" y="42100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endParaRPr lang="en-US" altLang="zh-CN" sz="2400" i="1">
              <a:ea typeface="宋体" pitchFamily="2" charset="-122"/>
            </a:endParaRPr>
          </a:p>
        </p:txBody>
      </p:sp>
      <p:sp>
        <p:nvSpPr>
          <p:cNvPr id="468996" name="Arc 4"/>
          <p:cNvSpPr>
            <a:spLocks/>
          </p:cNvSpPr>
          <p:nvPr/>
        </p:nvSpPr>
        <p:spPr bwMode="auto">
          <a:xfrm rot="10800000">
            <a:off x="3665538" y="4267200"/>
            <a:ext cx="1573212" cy="476250"/>
          </a:xfrm>
          <a:custGeom>
            <a:avLst/>
            <a:gdLst>
              <a:gd name="G0" fmla="+- 20539 0 0"/>
              <a:gd name="G1" fmla="+- 21600 0 0"/>
              <a:gd name="G2" fmla="+- 21600 0 0"/>
              <a:gd name="T0" fmla="*/ 0 w 36403"/>
              <a:gd name="T1" fmla="*/ 14914 h 21600"/>
              <a:gd name="T2" fmla="*/ 36403 w 36403"/>
              <a:gd name="T3" fmla="*/ 6941 h 21600"/>
              <a:gd name="T4" fmla="*/ 20539 w 364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135563" y="40306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4</a:t>
            </a:r>
            <a:endParaRPr lang="en-US" altLang="zh-CN" sz="2400" i="1">
              <a:ea typeface="宋体" pitchFamily="2" charset="-122"/>
            </a:endParaRP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2944813" y="20256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endParaRPr lang="en-US" altLang="zh-CN" sz="2400" i="1">
              <a:ea typeface="宋体" pitchFamily="2" charset="-122"/>
            </a:endParaRPr>
          </a:p>
        </p:txBody>
      </p:sp>
      <p:sp>
        <p:nvSpPr>
          <p:cNvPr id="468999" name="Arc 7"/>
          <p:cNvSpPr>
            <a:spLocks/>
          </p:cNvSpPr>
          <p:nvPr/>
        </p:nvSpPr>
        <p:spPr bwMode="auto">
          <a:xfrm rot="16200000" flipV="1">
            <a:off x="4650582" y="2959894"/>
            <a:ext cx="1465262" cy="558800"/>
          </a:xfrm>
          <a:custGeom>
            <a:avLst/>
            <a:gdLst>
              <a:gd name="G0" fmla="+- 17210 0 0"/>
              <a:gd name="G1" fmla="+- 21600 0 0"/>
              <a:gd name="G2" fmla="+- 21600 0 0"/>
              <a:gd name="T0" fmla="*/ 0 w 33913"/>
              <a:gd name="T1" fmla="*/ 8547 h 21600"/>
              <a:gd name="T2" fmla="*/ 33913 w 33913"/>
              <a:gd name="T3" fmla="*/ 7904 h 21600"/>
              <a:gd name="T4" fmla="*/ 17210 w 339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5057775" y="20256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endParaRPr lang="en-US" altLang="zh-CN" sz="2400" i="1">
              <a:ea typeface="宋体" pitchFamily="2" charset="-122"/>
            </a:endParaRPr>
          </a:p>
        </p:txBody>
      </p:sp>
      <p:sp>
        <p:nvSpPr>
          <p:cNvPr id="469001" name="Arc 9"/>
          <p:cNvSpPr>
            <a:spLocks/>
          </p:cNvSpPr>
          <p:nvPr/>
        </p:nvSpPr>
        <p:spPr bwMode="auto">
          <a:xfrm rot="10800000" flipV="1">
            <a:off x="3400425" y="1879600"/>
            <a:ext cx="1716088" cy="547688"/>
          </a:xfrm>
          <a:custGeom>
            <a:avLst/>
            <a:gdLst>
              <a:gd name="G0" fmla="+- 20539 0 0"/>
              <a:gd name="G1" fmla="+- 21600 0 0"/>
              <a:gd name="G2" fmla="+- 21600 0 0"/>
              <a:gd name="T0" fmla="*/ 0 w 39702"/>
              <a:gd name="T1" fmla="*/ 14914 h 21600"/>
              <a:gd name="T2" fmla="*/ 39702 w 39702"/>
              <a:gd name="T3" fmla="*/ 11633 h 21600"/>
              <a:gd name="T4" fmla="*/ 20539 w 397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02" name="Arc 10"/>
          <p:cNvSpPr>
            <a:spLocks/>
          </p:cNvSpPr>
          <p:nvPr/>
        </p:nvSpPr>
        <p:spPr bwMode="auto">
          <a:xfrm rot="16200000">
            <a:off x="2218531" y="3085307"/>
            <a:ext cx="1827213" cy="4445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4 w 42266"/>
              <a:gd name="T1" fmla="*/ 22982 h 22982"/>
              <a:gd name="T2" fmla="*/ 42266 w 42266"/>
              <a:gd name="T3" fmla="*/ 15316 h 22982"/>
              <a:gd name="T4" fmla="*/ 21600 w 42266"/>
              <a:gd name="T5" fmla="*/ 21600 h 2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03" name="Text Box 11"/>
          <p:cNvSpPr txBox="1">
            <a:spLocks noChangeArrowheads="1"/>
          </p:cNvSpPr>
          <p:nvPr/>
        </p:nvSpPr>
        <p:spPr bwMode="auto">
          <a:xfrm>
            <a:off x="6357938" y="214471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5</a:t>
            </a:r>
            <a:endParaRPr lang="en-US" altLang="zh-CN" sz="2400" i="1">
              <a:ea typeface="宋体" pitchFamily="2" charset="-122"/>
            </a:endParaRPr>
          </a:p>
        </p:txBody>
      </p:sp>
      <p:sp>
        <p:nvSpPr>
          <p:cNvPr id="469004" name="Line 12"/>
          <p:cNvSpPr>
            <a:spLocks noChangeShapeType="1"/>
          </p:cNvSpPr>
          <p:nvPr/>
        </p:nvSpPr>
        <p:spPr bwMode="auto">
          <a:xfrm>
            <a:off x="3438525" y="2414588"/>
            <a:ext cx="1816100" cy="176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Testing </a:t>
            </a:r>
            <a:r>
              <a:rPr lang="en-US" dirty="0">
                <a:ea typeface="+mj-ea"/>
              </a:rPr>
              <a:t>for Conflict </a:t>
            </a:r>
            <a:r>
              <a:rPr lang="en-US" dirty="0" smtClean="0">
                <a:ea typeface="+mj-ea"/>
              </a:rPr>
              <a:t>Serializability</a:t>
            </a:r>
            <a:endParaRPr lang="en-US" dirty="0">
              <a:ea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11" y="1170496"/>
            <a:ext cx="5097462" cy="5248275"/>
          </a:xfrm>
        </p:spPr>
        <p:txBody>
          <a:bodyPr/>
          <a:lstStyle/>
          <a:p>
            <a:r>
              <a:rPr lang="en-US" altLang="zh-CN" sz="1800" dirty="0" smtClean="0"/>
              <a:t>A schedule is </a:t>
            </a:r>
            <a:r>
              <a:rPr lang="en-US" altLang="zh-CN" sz="1800" dirty="0" smtClean="0">
                <a:solidFill>
                  <a:srgbClr val="C00000"/>
                </a:solidFill>
              </a:rPr>
              <a:t>conflict serializable if and only if</a:t>
            </a:r>
            <a:r>
              <a:rPr lang="en-US" altLang="zh-CN" sz="1800" dirty="0" smtClean="0"/>
              <a:t> its precedence graph is </a:t>
            </a:r>
            <a:r>
              <a:rPr lang="en-US" altLang="zh-CN" sz="1800" dirty="0" smtClean="0">
                <a:solidFill>
                  <a:srgbClr val="C00000"/>
                </a:solidFill>
              </a:rPr>
              <a:t>acyclic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smtClean="0"/>
              <a:t>Cycle-detection algorithms exist which take order </a:t>
            </a:r>
            <a:r>
              <a:rPr lang="en-US" altLang="zh-CN" sz="1800" i="1" dirty="0" smtClean="0"/>
              <a:t>n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 time, where </a:t>
            </a:r>
            <a:r>
              <a:rPr lang="en-US" altLang="zh-CN" sz="1800" i="1" dirty="0" smtClean="0"/>
              <a:t>n </a:t>
            </a:r>
            <a:r>
              <a:rPr lang="en-US" altLang="zh-CN" sz="1800" dirty="0" smtClean="0"/>
              <a:t>is the number of vertices in the graph.  </a:t>
            </a:r>
          </a:p>
          <a:p>
            <a:pPr lvl="1"/>
            <a:r>
              <a:rPr lang="en-US" altLang="zh-CN" sz="1600" dirty="0" smtClean="0"/>
              <a:t>(Better algorithms take order </a:t>
            </a:r>
            <a:r>
              <a:rPr lang="en-US" altLang="zh-CN" sz="1600" i="1" dirty="0" smtClean="0"/>
              <a:t>n</a:t>
            </a:r>
            <a:r>
              <a:rPr lang="en-US" altLang="zh-CN" sz="1600" dirty="0" smtClean="0"/>
              <a:t> + </a:t>
            </a:r>
            <a:r>
              <a:rPr lang="en-US" altLang="zh-CN" sz="1600" i="1" dirty="0" smtClean="0"/>
              <a:t>e</a:t>
            </a:r>
            <a:r>
              <a:rPr lang="en-US" altLang="zh-CN" sz="1600" dirty="0" smtClean="0"/>
              <a:t> where </a:t>
            </a:r>
            <a:r>
              <a:rPr lang="en-US" altLang="zh-CN" sz="1600" i="1" dirty="0" smtClean="0"/>
              <a:t>e</a:t>
            </a:r>
            <a:r>
              <a:rPr lang="en-US" altLang="zh-CN" sz="1600" dirty="0" smtClean="0"/>
              <a:t> is the number of edges.)</a:t>
            </a:r>
          </a:p>
          <a:p>
            <a:r>
              <a:rPr lang="en-US" altLang="zh-CN" sz="1800" dirty="0" smtClean="0"/>
              <a:t>If precedence graph is acyclic, the </a:t>
            </a:r>
            <a:r>
              <a:rPr lang="en-US" altLang="zh-CN" sz="1800" dirty="0" err="1" smtClean="0"/>
              <a:t>serializability</a:t>
            </a:r>
            <a:r>
              <a:rPr lang="en-US" altLang="zh-CN" sz="1800" dirty="0" smtClean="0"/>
              <a:t> order can be obtained by a </a:t>
            </a:r>
            <a:r>
              <a:rPr lang="en-US" altLang="zh-CN" sz="1800" i="1" dirty="0" smtClean="0">
                <a:solidFill>
                  <a:srgbClr val="C00000"/>
                </a:solidFill>
              </a:rPr>
              <a:t>topological</a:t>
            </a:r>
            <a:r>
              <a:rPr lang="en-US" altLang="zh-CN" sz="1800" i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i="1" dirty="0" smtClean="0">
                <a:solidFill>
                  <a:srgbClr val="C00000"/>
                </a:solidFill>
              </a:rPr>
              <a:t>sorting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of the graph. </a:t>
            </a:r>
          </a:p>
          <a:p>
            <a:pPr lvl="1"/>
            <a:r>
              <a:rPr lang="en-US" altLang="zh-CN" sz="1600" dirty="0" smtClean="0"/>
              <a:t>That is, a linear order consistent with the partial order of the graph.</a:t>
            </a:r>
          </a:p>
          <a:p>
            <a:pPr lvl="1"/>
            <a:r>
              <a:rPr lang="en-US" altLang="zh-CN" sz="1600" dirty="0" smtClean="0"/>
              <a:t>For example, a </a:t>
            </a:r>
            <a:r>
              <a:rPr lang="en-US" altLang="zh-CN" sz="1600" dirty="0" err="1" smtClean="0"/>
              <a:t>serializability</a:t>
            </a:r>
            <a:r>
              <a:rPr lang="en-US" altLang="zh-CN" sz="1600" dirty="0" smtClean="0"/>
              <a:t> order for the schedule (a)  would be one of either (b) or (c)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600" dirty="0" smtClean="0">
              <a:sym typeface="Monotype Sorts" pitchFamily="2" charset="2"/>
            </a:endParaRP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71" y="1191387"/>
            <a:ext cx="263048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87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58875"/>
            <a:ext cx="7040563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b="1" dirty="0" smtClean="0">
                <a:solidFill>
                  <a:srgbClr val="C00000"/>
                </a:solidFill>
              </a:rPr>
              <a:t>Recoverable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schedule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— if a transaction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j</a:t>
            </a:r>
            <a:r>
              <a:rPr lang="en-US" altLang="zh-CN" sz="1800" dirty="0" smtClean="0"/>
              <a:t> reads a data item previously written by a transaction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i</a:t>
            </a:r>
            <a:r>
              <a:rPr lang="en-US" altLang="zh-CN" sz="1800" i="1" baseline="-25000" dirty="0" smtClean="0"/>
              <a:t> </a:t>
            </a:r>
            <a:r>
              <a:rPr lang="en-US" altLang="zh-CN" sz="1800" dirty="0" smtClean="0"/>
              <a:t>, then the commit operation of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must</a:t>
            </a:r>
            <a:r>
              <a:rPr lang="en-US" altLang="zh-CN" sz="1800" dirty="0" smtClean="0">
                <a:solidFill>
                  <a:srgbClr val="C00000"/>
                </a:solidFill>
              </a:rPr>
              <a:t> appear before the commit </a:t>
            </a:r>
            <a:r>
              <a:rPr lang="en-US" altLang="zh-CN" sz="1800" dirty="0" smtClean="0"/>
              <a:t>operation of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j</a:t>
            </a:r>
            <a:r>
              <a:rPr lang="en-US" altLang="zh-CN" sz="1800" i="1" dirty="0" smtClean="0"/>
              <a:t>.</a:t>
            </a:r>
            <a:endParaRPr lang="en-US" altLang="zh-CN" sz="1800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dirty="0" smtClean="0"/>
              <a:t>The following schedule is not recoverable if </a:t>
            </a:r>
            <a:r>
              <a:rPr lang="en-US" altLang="zh-CN" sz="1800" i="1" dirty="0" smtClean="0"/>
              <a:t>T</a:t>
            </a:r>
            <a:r>
              <a:rPr lang="en-US" altLang="zh-CN" sz="1800" i="1" baseline="-25000" dirty="0" smtClean="0"/>
              <a:t>9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commits immediately after the read(A) operation.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600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600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600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600" dirty="0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600" dirty="0" smtClean="0"/>
          </a:p>
          <a:p>
            <a:pPr lvl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600" dirty="0" smtClean="0"/>
              <a:t>If </a:t>
            </a:r>
            <a:r>
              <a:rPr lang="en-US" altLang="zh-CN" sz="1600" i="1" dirty="0" smtClean="0"/>
              <a:t>T</a:t>
            </a:r>
            <a:r>
              <a:rPr lang="en-US" altLang="zh-CN" sz="1600" baseline="-25000" dirty="0" smtClean="0"/>
              <a:t>8</a:t>
            </a:r>
            <a:r>
              <a:rPr lang="en-US" altLang="zh-CN" sz="1600" dirty="0" smtClean="0"/>
              <a:t> should abort, </a:t>
            </a:r>
            <a:r>
              <a:rPr lang="en-US" altLang="zh-CN" sz="1600" i="1" dirty="0" smtClean="0"/>
              <a:t>T</a:t>
            </a:r>
            <a:r>
              <a:rPr lang="en-US" altLang="zh-CN" sz="1600" baseline="-25000" dirty="0" smtClean="0"/>
              <a:t>9</a:t>
            </a:r>
            <a:r>
              <a:rPr lang="en-US" altLang="zh-CN" sz="1600" dirty="0" smtClean="0"/>
              <a:t> would have read (and possibly shown to the user) an inconsistent database state.  Hence, </a:t>
            </a:r>
            <a:r>
              <a:rPr lang="en-US" altLang="zh-CN" sz="1600" dirty="0" smtClean="0">
                <a:solidFill>
                  <a:srgbClr val="C00000"/>
                </a:solidFill>
              </a:rPr>
              <a:t>database must ensure that schedules are recoverable</a:t>
            </a:r>
            <a:r>
              <a:rPr lang="en-US" altLang="zh-CN" sz="1600" dirty="0" smtClean="0"/>
              <a:t>.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1" y="2823972"/>
            <a:ext cx="30321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66356"/>
            <a:ext cx="7214044" cy="5151564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1800" b="1" dirty="0" smtClean="0">
                <a:solidFill>
                  <a:srgbClr val="C00000"/>
                </a:solidFill>
              </a:rPr>
              <a:t>Cascading rollback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– a single transaction failure leads to a series of transaction rollbacks.  Consider the following schedule where none of the transactions has yet committed (so the schedule is recoverable)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800" dirty="0" smtClean="0"/>
              <a:t>If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10</a:t>
            </a:r>
            <a:r>
              <a:rPr lang="en-US" altLang="zh-CN" sz="1800" dirty="0" smtClean="0"/>
              <a:t> fails,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11</a:t>
            </a:r>
            <a:r>
              <a:rPr lang="en-US" altLang="zh-CN" sz="1800" dirty="0" smtClean="0"/>
              <a:t> and </a:t>
            </a:r>
            <a:r>
              <a:rPr lang="en-US" altLang="zh-CN" sz="1800" i="1" dirty="0" smtClean="0"/>
              <a:t>T</a:t>
            </a:r>
            <a:r>
              <a:rPr lang="en-US" altLang="zh-CN" sz="1800" baseline="-25000" dirty="0" smtClean="0"/>
              <a:t>12</a:t>
            </a:r>
            <a:r>
              <a:rPr lang="en-US" altLang="zh-CN" sz="1800" dirty="0" smtClean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1800" dirty="0" smtClean="0"/>
              <a:t>Can lead to the undoing of a significant amount of work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1800" dirty="0">
                <a:ea typeface="宋体" pitchFamily="2" charset="-122"/>
              </a:rPr>
              <a:t>Theoretically, it is </a:t>
            </a:r>
            <a:r>
              <a:rPr lang="en-US" altLang="zh-CN" sz="1800" dirty="0">
                <a:solidFill>
                  <a:schemeClr val="tx2"/>
                </a:solidFill>
                <a:ea typeface="宋体" pitchFamily="2" charset="-122"/>
              </a:rPr>
              <a:t>not mandatory</a:t>
            </a:r>
            <a:r>
              <a:rPr lang="en-US" altLang="zh-CN" sz="1800" dirty="0">
                <a:ea typeface="宋体" pitchFamily="2" charset="-122"/>
              </a:rPr>
              <a:t> to avoid cascading rollback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  <a:endParaRPr lang="en-US" altLang="zh-CN" sz="1800" dirty="0">
              <a:ea typeface="宋体" pitchFamily="2" charset="-122"/>
            </a:endParaRPr>
          </a:p>
        </p:txBody>
      </p:sp>
      <p:pic>
        <p:nvPicPr>
          <p:cNvPr id="286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379980"/>
            <a:ext cx="380682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Cascadeless Schedules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8131" y="1140079"/>
            <a:ext cx="7080250" cy="4903788"/>
          </a:xfrm>
        </p:spPr>
        <p:txBody>
          <a:bodyPr/>
          <a:lstStyle/>
          <a:p>
            <a:r>
              <a:rPr lang="en-US" altLang="zh-CN" sz="1800" b="1" dirty="0" err="1" smtClean="0">
                <a:solidFill>
                  <a:srgbClr val="C00000"/>
                </a:solidFill>
              </a:rPr>
              <a:t>Cascadeless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schedules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/>
              <a:t>— for each pair of transactions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and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j</a:t>
            </a:r>
            <a:r>
              <a:rPr lang="en-US" altLang="zh-CN" sz="1800" dirty="0" smtClean="0"/>
              <a:t> such that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j</a:t>
            </a:r>
            <a:r>
              <a:rPr lang="en-US" altLang="zh-CN" sz="1800" dirty="0" smtClean="0"/>
              <a:t>  reads a data item previously written by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i</a:t>
            </a:r>
            <a:r>
              <a:rPr lang="en-US" altLang="zh-CN" sz="1800" dirty="0" smtClean="0"/>
              <a:t>, the commit operation of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i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 appears before the read operation of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j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smtClean="0"/>
              <a:t>Every </a:t>
            </a:r>
            <a:r>
              <a:rPr lang="en-US" altLang="zh-CN" sz="1800" dirty="0" err="1" smtClean="0"/>
              <a:t>cascadeless</a:t>
            </a:r>
            <a:r>
              <a:rPr lang="en-US" altLang="zh-CN" sz="1800" dirty="0" smtClean="0"/>
              <a:t> schedule is also recoverable</a:t>
            </a:r>
          </a:p>
          <a:p>
            <a:r>
              <a:rPr lang="en-US" altLang="zh-CN" sz="1800" dirty="0" smtClean="0"/>
              <a:t>It is desirable to restrict the schedules to those that are </a:t>
            </a:r>
            <a:r>
              <a:rPr lang="en-US" altLang="zh-CN" sz="1800" dirty="0" err="1" smtClean="0"/>
              <a:t>cascadeless</a:t>
            </a:r>
            <a:endParaRPr lang="en-US" altLang="zh-CN" sz="1800" dirty="0" smtClean="0"/>
          </a:p>
          <a:p>
            <a:r>
              <a:rPr lang="en-US" altLang="zh-CN" sz="1800" dirty="0" smtClean="0"/>
              <a:t>Example of  a schedule that is NOT </a:t>
            </a:r>
            <a:r>
              <a:rPr lang="en-US" altLang="zh-CN" sz="1800" dirty="0" err="1" smtClean="0"/>
              <a:t>cascadeless</a:t>
            </a:r>
            <a:endParaRPr lang="en-US" altLang="zh-CN" sz="1800" dirty="0" smtClean="0"/>
          </a:p>
          <a:p>
            <a:endParaRPr lang="en-US" altLang="zh-CN" dirty="0" smtClean="0"/>
          </a:p>
        </p:txBody>
      </p:sp>
      <p:pic>
        <p:nvPicPr>
          <p:cNvPr id="297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80" y="3605848"/>
            <a:ext cx="380682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7497" y="6400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Concurrency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925" y="1088200"/>
            <a:ext cx="7508875" cy="4884737"/>
          </a:xfrm>
        </p:spPr>
        <p:txBody>
          <a:bodyPr/>
          <a:lstStyle/>
          <a:p>
            <a:r>
              <a:rPr lang="en-US" altLang="zh-CN" sz="1800" dirty="0" smtClean="0"/>
              <a:t>A database must provide a mechanism that will ensure that all possible schedules are both:</a:t>
            </a:r>
          </a:p>
          <a:p>
            <a:pPr lvl="1"/>
            <a:r>
              <a:rPr lang="en-US" altLang="zh-CN" sz="1600" dirty="0" smtClean="0"/>
              <a:t>Conflict serializable. </a:t>
            </a:r>
          </a:p>
          <a:p>
            <a:pPr lvl="1"/>
            <a:r>
              <a:rPr lang="en-US" altLang="zh-CN" sz="1600" dirty="0" smtClean="0"/>
              <a:t>Recoverable and preferably </a:t>
            </a:r>
            <a:r>
              <a:rPr lang="en-US" altLang="zh-CN" sz="1600" dirty="0" err="1" smtClean="0"/>
              <a:t>cascadeless</a:t>
            </a:r>
            <a:endParaRPr lang="en-US" altLang="zh-CN" sz="1600" dirty="0" smtClean="0"/>
          </a:p>
          <a:p>
            <a:r>
              <a:rPr lang="en-US" altLang="zh-CN" sz="1800" dirty="0" smtClean="0"/>
              <a:t>A policy in which only one transaction can execute at a time generates serial schedules, but provides a poor degree of concurrency</a:t>
            </a:r>
          </a:p>
          <a:p>
            <a:r>
              <a:rPr lang="en-US" altLang="zh-CN" sz="1800" dirty="0" smtClean="0"/>
              <a:t>Concurrency-control schemes tradeoff between the amount of concurrency they allow and the amount of overhead that they incur</a:t>
            </a:r>
          </a:p>
          <a:p>
            <a:r>
              <a:rPr lang="en-US" altLang="zh-CN" sz="1800" dirty="0" smtClean="0"/>
              <a:t>Testing a schedule for </a:t>
            </a:r>
            <a:r>
              <a:rPr lang="en-US" altLang="zh-CN" sz="1800" dirty="0" err="1" smtClean="0"/>
              <a:t>serializability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after</a:t>
            </a:r>
            <a:r>
              <a:rPr lang="en-US" altLang="zh-CN" sz="1800" dirty="0" smtClean="0"/>
              <a:t> it has executed is a little too late! </a:t>
            </a:r>
          </a:p>
          <a:p>
            <a:pPr lvl="1"/>
            <a:r>
              <a:rPr lang="en-US" altLang="zh-CN" sz="1600" dirty="0" smtClean="0"/>
              <a:t>Tests for </a:t>
            </a:r>
            <a:r>
              <a:rPr lang="en-US" altLang="zh-CN" sz="1600" dirty="0" err="1" smtClean="0"/>
              <a:t>serializability</a:t>
            </a:r>
            <a:r>
              <a:rPr lang="en-US" altLang="zh-CN" sz="1600" dirty="0" smtClean="0"/>
              <a:t> help us understand why a concurrency control protocol is correct</a:t>
            </a:r>
          </a:p>
          <a:p>
            <a:r>
              <a:rPr lang="en-US" altLang="zh-CN" sz="1800" b="1" dirty="0" smtClean="0"/>
              <a:t>Goal</a:t>
            </a:r>
            <a:r>
              <a:rPr lang="en-US" altLang="zh-CN" sz="1800" dirty="0" smtClean="0"/>
              <a:t> – to develop concurrency control protocols that will assure </a:t>
            </a:r>
            <a:r>
              <a:rPr lang="en-US" altLang="zh-CN" sz="1800" dirty="0" err="1" smtClean="0"/>
              <a:t>serializability</a:t>
            </a:r>
            <a:r>
              <a:rPr lang="en-US" altLang="zh-CN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5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Levels of Consistency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50938"/>
            <a:ext cx="7181850" cy="4903787"/>
          </a:xfrm>
        </p:spPr>
        <p:txBody>
          <a:bodyPr/>
          <a:lstStyle/>
          <a:p>
            <a:r>
              <a:rPr lang="en-US" altLang="zh-CN" smtClean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zh-CN" smtClean="0"/>
              <a:t>E.g., a read-only transaction that wants to get an approximate total balance of all accounts </a:t>
            </a:r>
          </a:p>
          <a:p>
            <a:pPr lvl="1"/>
            <a:r>
              <a:rPr lang="en-US" altLang="zh-CN" smtClean="0"/>
              <a:t>E.g., database statistics computed for query optimization can be approximate (why?)</a:t>
            </a:r>
          </a:p>
          <a:p>
            <a:pPr lvl="1"/>
            <a:r>
              <a:rPr lang="en-US" altLang="zh-CN" smtClean="0"/>
              <a:t>Such transactions need not be serializable with respect to other transactions</a:t>
            </a:r>
          </a:p>
          <a:p>
            <a:r>
              <a:rPr lang="en-US" altLang="zh-CN" smtClean="0"/>
              <a:t>Tradeoff accuracy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4064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Required  Properties of a Transaction</a:t>
            </a:r>
            <a:endParaRPr lang="en-US" dirty="0"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7344"/>
            <a:ext cx="7443215" cy="5000625"/>
          </a:xfrm>
        </p:spPr>
        <p:txBody>
          <a:bodyPr/>
          <a:lstStyle/>
          <a:p>
            <a:r>
              <a:rPr lang="en-US" altLang="zh-CN" sz="1800" dirty="0" smtClean="0"/>
              <a:t>Consider a transaction to transfer $50 from account A to account B: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>
                <a:ea typeface="宋体" pitchFamily="2" charset="-122"/>
              </a:rPr>
              <a:t>1.	</a:t>
            </a:r>
            <a:r>
              <a:rPr lang="en-US" altLang="zh-CN" sz="1400" b="1" dirty="0">
                <a:ea typeface="宋体" pitchFamily="2" charset="-122"/>
              </a:rPr>
              <a:t>read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i="1" dirty="0">
                <a:ea typeface="宋体" pitchFamily="2" charset="-122"/>
              </a:rPr>
              <a:t>A</a:t>
            </a:r>
            <a:r>
              <a:rPr lang="en-US" altLang="zh-CN" sz="1400" dirty="0">
                <a:ea typeface="宋体" pitchFamily="2" charset="-122"/>
              </a:rPr>
              <a:t>) </a:t>
            </a:r>
            <a:r>
              <a:rPr lang="en-US" altLang="zh-CN" sz="1400" b="1" dirty="0">
                <a:ea typeface="宋体" pitchFamily="2" charset="-122"/>
              </a:rPr>
              <a:t>	</a:t>
            </a:r>
            <a:r>
              <a:rPr lang="en-US" altLang="zh-CN" sz="1400" dirty="0">
                <a:ea typeface="宋体" pitchFamily="2" charset="-122"/>
              </a:rPr>
              <a:t>	4. </a:t>
            </a:r>
            <a:r>
              <a:rPr lang="en-US" altLang="zh-CN" sz="1400" b="1" dirty="0">
                <a:ea typeface="宋体" pitchFamily="2" charset="-122"/>
              </a:rPr>
              <a:t>read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i="1" dirty="0">
                <a:ea typeface="宋体" pitchFamily="2" charset="-122"/>
              </a:rPr>
              <a:t>B</a:t>
            </a:r>
            <a:r>
              <a:rPr lang="en-US" altLang="zh-CN" sz="1400" dirty="0">
                <a:ea typeface="宋体" pitchFamily="2" charset="-122"/>
              </a:rPr>
              <a:t>)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>
                <a:ea typeface="宋体" pitchFamily="2" charset="-122"/>
              </a:rPr>
              <a:t>2.	</a:t>
            </a:r>
            <a:r>
              <a:rPr lang="en-US" altLang="zh-CN" sz="1400" i="1" dirty="0">
                <a:ea typeface="宋体" pitchFamily="2" charset="-122"/>
              </a:rPr>
              <a:t>A</a:t>
            </a:r>
            <a:r>
              <a:rPr lang="en-US" altLang="zh-CN" sz="1400" dirty="0">
                <a:ea typeface="宋体" pitchFamily="2" charset="-122"/>
              </a:rPr>
              <a:t> := </a:t>
            </a:r>
            <a:r>
              <a:rPr lang="en-US" altLang="zh-CN" sz="1400" i="1" dirty="0">
                <a:ea typeface="宋体" pitchFamily="2" charset="-122"/>
              </a:rPr>
              <a:t>A – </a:t>
            </a:r>
            <a:r>
              <a:rPr lang="en-US" altLang="zh-CN" sz="1400" dirty="0">
                <a:ea typeface="宋体" pitchFamily="2" charset="-122"/>
              </a:rPr>
              <a:t>50		5. </a:t>
            </a:r>
            <a:r>
              <a:rPr lang="en-US" altLang="zh-CN" sz="1400" i="1" dirty="0">
                <a:ea typeface="宋体" pitchFamily="2" charset="-122"/>
              </a:rPr>
              <a:t>B</a:t>
            </a:r>
            <a:r>
              <a:rPr lang="en-US" altLang="zh-CN" sz="1400" dirty="0">
                <a:ea typeface="宋体" pitchFamily="2" charset="-122"/>
              </a:rPr>
              <a:t> := </a:t>
            </a:r>
            <a:r>
              <a:rPr lang="en-US" altLang="zh-CN" sz="1400" i="1" dirty="0">
                <a:ea typeface="宋体" pitchFamily="2" charset="-122"/>
              </a:rPr>
              <a:t>B + </a:t>
            </a:r>
            <a:r>
              <a:rPr lang="en-US" altLang="zh-CN" sz="1400" dirty="0">
                <a:ea typeface="宋体" pitchFamily="2" charset="-122"/>
              </a:rPr>
              <a:t>50</a:t>
            </a:r>
          </a:p>
          <a:p>
            <a:pPr marL="1504950" lvl="3" indent="-304800">
              <a:buFontTx/>
              <a:buNone/>
            </a:pPr>
            <a:r>
              <a:rPr lang="en-US" altLang="zh-CN" sz="1400" dirty="0" smtClean="0">
                <a:ea typeface="宋体" pitchFamily="2" charset="-122"/>
              </a:rPr>
              <a:t>3.	</a:t>
            </a:r>
            <a:r>
              <a:rPr lang="en-US" altLang="zh-CN" sz="1400" b="1" dirty="0" smtClean="0">
                <a:ea typeface="宋体" pitchFamily="2" charset="-122"/>
              </a:rPr>
              <a:t>write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A</a:t>
            </a:r>
            <a:r>
              <a:rPr lang="en-US" altLang="zh-CN" sz="1400" dirty="0">
                <a:ea typeface="宋体" pitchFamily="2" charset="-122"/>
              </a:rPr>
              <a:t>) 		6.</a:t>
            </a:r>
            <a:r>
              <a:rPr lang="en-US" altLang="zh-CN" sz="1400" b="1" dirty="0">
                <a:ea typeface="宋体" pitchFamily="2" charset="-122"/>
              </a:rPr>
              <a:t>  </a:t>
            </a:r>
            <a:r>
              <a:rPr lang="en-US" altLang="zh-CN" sz="1400" b="1" dirty="0" smtClean="0">
                <a:ea typeface="宋体" pitchFamily="2" charset="-122"/>
              </a:rPr>
              <a:t>write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i="1" dirty="0" smtClean="0">
                <a:ea typeface="宋体" pitchFamily="2" charset="-122"/>
              </a:rPr>
              <a:t>B</a:t>
            </a:r>
            <a:r>
              <a:rPr lang="en-US" altLang="zh-CN" sz="1400" dirty="0" smtClean="0">
                <a:ea typeface="宋体" pitchFamily="2" charset="-122"/>
              </a:rPr>
              <a:t>)</a:t>
            </a:r>
          </a:p>
          <a:p>
            <a:pPr marL="1504950" lvl="3" indent="-304800">
              <a:buFontTx/>
              <a:buNone/>
            </a:pPr>
            <a:endParaRPr lang="en-US" altLang="zh-CN" sz="1400" dirty="0">
              <a:ea typeface="宋体" pitchFamily="2" charset="-122"/>
            </a:endParaRP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Atomicity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b="1" dirty="0" smtClean="0"/>
              <a:t>requirement</a:t>
            </a:r>
            <a:r>
              <a:rPr lang="en-US" altLang="zh-CN" sz="1800" dirty="0" smtClean="0"/>
              <a:t> </a:t>
            </a:r>
          </a:p>
          <a:p>
            <a:pPr lvl="1"/>
            <a:r>
              <a:rPr lang="en-US" altLang="zh-CN" sz="1600" dirty="0" smtClean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altLang="zh-CN" sz="1600" dirty="0" smtClean="0"/>
              <a:t>Failure could be due to software or hardware</a:t>
            </a:r>
          </a:p>
          <a:p>
            <a:pPr lvl="1"/>
            <a:r>
              <a:rPr lang="en-US" altLang="zh-CN" sz="1600" dirty="0" smtClean="0"/>
              <a:t>The system should ensure that updates of a partially executed transaction are not reflected in the database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Durability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b="1" dirty="0" smtClean="0"/>
              <a:t>requirement</a:t>
            </a:r>
            <a:r>
              <a:rPr lang="en-US" altLang="zh-CN" sz="1800" dirty="0" smtClean="0"/>
              <a:t> </a:t>
            </a:r>
          </a:p>
          <a:p>
            <a:pPr lvl="1"/>
            <a:r>
              <a:rPr lang="en-US" altLang="zh-CN" sz="1600" dirty="0" smtClean="0"/>
              <a:t>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  <p:extLst>
      <p:ext uri="{BB962C8B-B14F-4D97-AF65-F5344CB8AC3E}">
        <p14:creationId xmlns:p14="http://schemas.microsoft.com/office/powerpoint/2010/main" val="1038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Levels of Consistency in SQL-92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016000"/>
            <a:ext cx="7620000" cy="4114800"/>
          </a:xfrm>
        </p:spPr>
        <p:txBody>
          <a:bodyPr/>
          <a:lstStyle/>
          <a:p>
            <a:r>
              <a:rPr lang="en-US" altLang="zh-CN" b="1">
                <a:ea typeface="宋体" pitchFamily="2" charset="-122"/>
              </a:rPr>
              <a:t>Serializable </a:t>
            </a:r>
            <a:r>
              <a:rPr lang="en-US" altLang="zh-CN">
                <a:ea typeface="宋体" pitchFamily="2" charset="-122"/>
              </a:rPr>
              <a:t>— default</a:t>
            </a:r>
          </a:p>
          <a:p>
            <a:r>
              <a:rPr lang="en-US" altLang="zh-CN" b="1">
                <a:ea typeface="宋体" pitchFamily="2" charset="-122"/>
              </a:rPr>
              <a:t>Repeatable read 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only committed records to be read, repeated reads of same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record</a:t>
            </a:r>
            <a:r>
              <a:rPr lang="en-US" altLang="zh-CN">
                <a:ea typeface="宋体" pitchFamily="2" charset="-122"/>
              </a:rPr>
              <a:t> must return same value.  However, a transaction may not be serializable – it may find some records inserted by a transaction but not find others.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The phantom Phenomenon</a:t>
            </a:r>
          </a:p>
          <a:p>
            <a:r>
              <a:rPr lang="en-US" altLang="zh-CN" b="1">
                <a:ea typeface="宋体" pitchFamily="2" charset="-122"/>
              </a:rPr>
              <a:t>Read committed 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only committed records can be read, but successive reads of record may return different (but committed) values.</a:t>
            </a:r>
          </a:p>
          <a:p>
            <a:r>
              <a:rPr lang="en-US" altLang="zh-CN" b="1">
                <a:ea typeface="宋体" pitchFamily="2" charset="-122"/>
              </a:rPr>
              <a:t>Read uncommitted</a:t>
            </a:r>
            <a:r>
              <a:rPr lang="en-US" altLang="zh-CN">
                <a:ea typeface="宋体" pitchFamily="2" charset="-122"/>
              </a:rPr>
              <a:t> —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even uncommitted records may be read. 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31863" y="4848225"/>
            <a:ext cx="7596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Lower degrees of consistency useful for gathering approximate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information about the database, e.g., statistics for query optimizer.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End of </a:t>
            </a:r>
            <a:r>
              <a:rPr lang="en-US" altLang="zh-CN" dirty="0" smtClean="0">
                <a:ea typeface="宋体" pitchFamily="2" charset="-122"/>
              </a:rPr>
              <a:t>Lecture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View Serializability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52488"/>
            <a:ext cx="77454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Let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 i="1">
                <a:ea typeface="宋体" pitchFamily="2" charset="-122"/>
              </a:rPr>
              <a:t>S´</a:t>
            </a:r>
            <a:r>
              <a:rPr lang="en-US" altLang="zh-CN">
                <a:ea typeface="宋体" pitchFamily="2" charset="-122"/>
              </a:rPr>
              <a:t> be two schedules with the same set of transactions. 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 i="1">
                <a:ea typeface="宋体" pitchFamily="2" charset="-122"/>
              </a:rPr>
              <a:t>S´</a:t>
            </a:r>
            <a:r>
              <a:rPr lang="en-US" altLang="zh-CN">
                <a:ea typeface="宋体" pitchFamily="2" charset="-122"/>
              </a:rPr>
              <a:t> are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view equivalent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if the following three conditions are met: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>
                <a:ea typeface="宋体" pitchFamily="2" charset="-122"/>
              </a:rPr>
              <a:t>1.	For each data item </a:t>
            </a:r>
            <a:r>
              <a:rPr lang="en-US" altLang="zh-CN" i="1">
                <a:ea typeface="宋体" pitchFamily="2" charset="-122"/>
              </a:rPr>
              <a:t>Q,</a:t>
            </a:r>
            <a:r>
              <a:rPr lang="en-US" altLang="zh-CN">
                <a:ea typeface="宋体" pitchFamily="2" charset="-122"/>
              </a:rPr>
              <a:t> if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reads the initial value of 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 in schedule </a:t>
            </a:r>
            <a:r>
              <a:rPr lang="en-US" altLang="zh-CN" i="1">
                <a:ea typeface="宋体" pitchFamily="2" charset="-122"/>
              </a:rPr>
              <a:t>S,</a:t>
            </a:r>
            <a:r>
              <a:rPr lang="en-US" altLang="zh-CN">
                <a:ea typeface="宋体" pitchFamily="2" charset="-122"/>
              </a:rPr>
              <a:t> then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 must, in schedule </a:t>
            </a:r>
            <a:r>
              <a:rPr lang="en-US" altLang="zh-CN" i="1">
                <a:ea typeface="宋体" pitchFamily="2" charset="-122"/>
              </a:rPr>
              <a:t>S´</a:t>
            </a:r>
            <a:r>
              <a:rPr lang="en-US" altLang="zh-CN">
                <a:ea typeface="宋体" pitchFamily="2" charset="-122"/>
              </a:rPr>
              <a:t>, also read the initial value of </a:t>
            </a:r>
            <a:r>
              <a:rPr lang="en-US" altLang="zh-CN" i="1">
                <a:ea typeface="宋体" pitchFamily="2" charset="-122"/>
              </a:rPr>
              <a:t>Q.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i="1">
                <a:ea typeface="宋体" pitchFamily="2" charset="-122"/>
              </a:rPr>
              <a:t>2.	</a:t>
            </a:r>
            <a:r>
              <a:rPr lang="en-US" altLang="zh-CN">
                <a:ea typeface="宋体" pitchFamily="2" charset="-122"/>
              </a:rPr>
              <a:t>For each data item 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 if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executes </a:t>
            </a:r>
            <a:r>
              <a:rPr lang="en-US" altLang="zh-CN" b="1">
                <a:ea typeface="宋体" pitchFamily="2" charset="-122"/>
              </a:rPr>
              <a:t>read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Q) </a:t>
            </a:r>
            <a:r>
              <a:rPr lang="en-US" altLang="zh-CN">
                <a:ea typeface="宋体" pitchFamily="2" charset="-122"/>
              </a:rPr>
              <a:t>in schedule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 and that value was produced by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j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(if any), then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must in schedule </a:t>
            </a:r>
            <a:r>
              <a:rPr lang="en-US" altLang="zh-CN" i="1">
                <a:ea typeface="宋体" pitchFamily="2" charset="-122"/>
              </a:rPr>
              <a:t>S´</a:t>
            </a:r>
            <a:r>
              <a:rPr lang="en-US" altLang="zh-CN">
                <a:ea typeface="宋体" pitchFamily="2" charset="-122"/>
              </a:rPr>
              <a:t> also read the value of 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 that was produced by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i="1" baseline="-25000">
                <a:ea typeface="宋体" pitchFamily="2" charset="-122"/>
              </a:rPr>
              <a:t>j</a:t>
            </a:r>
            <a:r>
              <a:rPr lang="en-US" altLang="zh-CN">
                <a:ea typeface="宋体" pitchFamily="2" charset="-122"/>
              </a:rPr>
              <a:t> .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>
                <a:ea typeface="宋体" pitchFamily="2" charset="-122"/>
              </a:rPr>
              <a:t>3.	For each data item 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, the transaction (if any) that performs the final </a:t>
            </a:r>
            <a:r>
              <a:rPr lang="en-US" altLang="zh-CN" b="1">
                <a:ea typeface="宋体" pitchFamily="2" charset="-122"/>
              </a:rPr>
              <a:t>write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) operation in schedule </a:t>
            </a:r>
            <a:r>
              <a:rPr lang="en-US" altLang="zh-CN" i="1">
                <a:ea typeface="宋体" pitchFamily="2" charset="-122"/>
              </a:rPr>
              <a:t>S </a:t>
            </a:r>
            <a:r>
              <a:rPr lang="en-US" altLang="zh-CN">
                <a:ea typeface="宋体" pitchFamily="2" charset="-122"/>
              </a:rPr>
              <a:t>must perform the final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write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Q</a:t>
            </a:r>
            <a:r>
              <a:rPr lang="en-US" altLang="zh-CN">
                <a:ea typeface="宋体" pitchFamily="2" charset="-122"/>
              </a:rPr>
              <a:t>) operation in schedule </a:t>
            </a:r>
            <a:r>
              <a:rPr lang="en-US" altLang="zh-CN" i="1">
                <a:ea typeface="宋体" pitchFamily="2" charset="-122"/>
              </a:rPr>
              <a:t>S´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As can be seen, view equivalence is also based purely on </a:t>
            </a:r>
            <a:r>
              <a:rPr lang="en-US" altLang="zh-CN" b="1">
                <a:ea typeface="宋体" pitchFamily="2" charset="-122"/>
              </a:rPr>
              <a:t>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and </a:t>
            </a:r>
            <a:r>
              <a:rPr lang="en-US" altLang="zh-CN" b="1">
                <a:ea typeface="宋体" pitchFamily="2" charset="-122"/>
              </a:rPr>
              <a:t>writes</a:t>
            </a:r>
            <a:r>
              <a:rPr lang="en-US" altLang="zh-CN">
                <a:ea typeface="宋体" pitchFamily="2" charset="-122"/>
              </a:rPr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6410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View Serializability (Cont.)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3705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 dirty="0">
                <a:ea typeface="宋体" pitchFamily="2" charset="-122"/>
              </a:rPr>
              <a:t>A schedule </a:t>
            </a:r>
            <a:r>
              <a:rPr lang="en-US" altLang="zh-CN" i="1" dirty="0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is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view serializable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 it is view equivalent to a serial schedule.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Every conflict serializable schedule is also view serializable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 dirty="0">
                <a:ea typeface="宋体" pitchFamily="2" charset="-122"/>
              </a:rPr>
              <a:t>Below is a schedule which is view-serializable but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not conflict serializable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 dirty="0">
                <a:ea typeface="宋体" pitchFamily="2" charset="-122"/>
              </a:rPr>
              <a:t>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zh-CN" dirty="0">
                <a:ea typeface="宋体" pitchFamily="2" charset="-122"/>
              </a:rPr>
              <a:t>Every view serializable schedule that is not conflict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serializable has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blind writes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write(Q) without having performed a read(Q) operation</a:t>
            </a:r>
            <a:r>
              <a:rPr lang="en-US" altLang="zh-CN" dirty="0">
                <a:ea typeface="宋体" pitchFamily="2" charset="-122"/>
              </a:rPr>
              <a:t>).</a:t>
            </a:r>
          </a:p>
        </p:txBody>
      </p:sp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35" y="3131457"/>
            <a:ext cx="354171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9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Required Properties of a Transaction </a:t>
            </a:r>
            <a:r>
              <a:rPr lang="en-US" sz="2800" dirty="0" smtClean="0">
                <a:ea typeface="+mj-ea"/>
              </a:rPr>
              <a:t>(Cont</a:t>
            </a:r>
            <a:r>
              <a:rPr lang="en-US" sz="2800" dirty="0">
                <a:ea typeface="+mj-ea"/>
              </a:rPr>
              <a:t>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49351"/>
            <a:ext cx="7298499" cy="481253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Consistency</a:t>
            </a: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smtClean="0"/>
              <a:t>requirement</a:t>
            </a:r>
            <a:r>
              <a:rPr lang="en-US" altLang="zh-CN" dirty="0" smtClean="0"/>
              <a:t> in above example: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sz="1600" dirty="0" smtClean="0"/>
              <a:t>The sum of A and B is unchanged by the execution of the transaction</a:t>
            </a:r>
          </a:p>
          <a:p>
            <a:r>
              <a:rPr lang="en-US" altLang="zh-CN" sz="1600" dirty="0" smtClean="0"/>
              <a:t>In general, consistency requirements include </a:t>
            </a:r>
          </a:p>
          <a:p>
            <a:pPr lvl="2"/>
            <a:r>
              <a:rPr lang="en-US" altLang="zh-CN" sz="1600" dirty="0" smtClean="0"/>
              <a:t>Explicitly specified integrity constraints such as primary keys and foreign keys</a:t>
            </a:r>
          </a:p>
          <a:p>
            <a:pPr lvl="2"/>
            <a:r>
              <a:rPr lang="en-US" altLang="zh-CN" sz="1600" dirty="0" smtClean="0"/>
              <a:t>Implicit integrity constraints</a:t>
            </a:r>
          </a:p>
          <a:p>
            <a:pPr lvl="3"/>
            <a:r>
              <a:rPr lang="en-US" altLang="zh-CN" sz="1600" dirty="0" smtClean="0"/>
              <a:t>e.g., sum of balances of all accounts, minus sum of loan amounts must equal value of cash-in-hand</a:t>
            </a:r>
          </a:p>
          <a:p>
            <a:r>
              <a:rPr lang="en-US" altLang="zh-CN" sz="1600" dirty="0" smtClean="0"/>
              <a:t>A transaction, when starting to execute,  must see a consistent database.</a:t>
            </a:r>
          </a:p>
          <a:p>
            <a:r>
              <a:rPr lang="en-US" altLang="zh-CN" sz="1600" dirty="0" smtClean="0"/>
              <a:t>During transaction execution the database may be temporarily inconsistent.</a:t>
            </a:r>
          </a:p>
          <a:p>
            <a:r>
              <a:rPr lang="en-US" altLang="zh-CN" sz="1600" dirty="0" smtClean="0"/>
              <a:t>When the transaction completes successfully the database must be consistent</a:t>
            </a:r>
          </a:p>
          <a:p>
            <a:pPr lvl="1"/>
            <a:r>
              <a:rPr lang="en-US" altLang="zh-CN" sz="1600" dirty="0" smtClean="0"/>
              <a:t>Erroneous transaction logic can lead to inconsistency, but this is not the responsibility of DBMS.</a:t>
            </a:r>
          </a:p>
        </p:txBody>
      </p:sp>
    </p:spTree>
    <p:extLst>
      <p:ext uri="{BB962C8B-B14F-4D97-AF65-F5344CB8AC3E}">
        <p14:creationId xmlns:p14="http://schemas.microsoft.com/office/powerpoint/2010/main" val="4125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ＭＳ Ｐゴシック" charset="-128"/>
              </a:rPr>
              <a:t>Required Properties of a Transaction (Cont.)</a:t>
            </a:r>
            <a:endParaRPr lang="en-US" sz="2800" dirty="0"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42644" cy="4884737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Isolation</a:t>
            </a:r>
            <a:r>
              <a:rPr lang="en-US" altLang="zh-CN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1800" b="1" dirty="0" smtClean="0"/>
              <a:t>requirement</a:t>
            </a:r>
            <a:r>
              <a:rPr lang="en-US" altLang="zh-CN" sz="1800" dirty="0" smtClean="0"/>
              <a:t> </a:t>
            </a:r>
            <a:r>
              <a:rPr lang="en-US" altLang="zh-CN" sz="1600" dirty="0" smtClean="0"/>
              <a:t>— if between steps 3 and 6 (of the fund transfer transaction) , another transaction </a:t>
            </a:r>
            <a:r>
              <a:rPr lang="en-US" altLang="zh-CN" sz="1600" b="1" dirty="0" smtClean="0"/>
              <a:t>T2</a:t>
            </a:r>
            <a:r>
              <a:rPr lang="en-US" altLang="zh-CN" sz="1600" dirty="0" smtClean="0"/>
              <a:t> is allowed to access the partially updated database, it will see an inconsistent database (the sum  </a:t>
            </a:r>
            <a:r>
              <a:rPr lang="en-US" altLang="zh-CN" sz="1600" i="1" dirty="0" smtClean="0"/>
              <a:t>A + B</a:t>
            </a:r>
            <a:r>
              <a:rPr lang="en-US" altLang="zh-CN" sz="1600" dirty="0" smtClean="0"/>
              <a:t> will be less than it should be).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b="1" dirty="0" smtClean="0"/>
              <a:t>T1                                        T2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1.	</a:t>
            </a:r>
            <a:r>
              <a:rPr lang="en-US" altLang="zh-CN" sz="1400" b="1" dirty="0" smtClean="0"/>
              <a:t>read</a:t>
            </a:r>
            <a:r>
              <a:rPr lang="en-US" altLang="zh-CN" sz="1400" dirty="0" smtClean="0"/>
              <a:t>(</a:t>
            </a:r>
            <a:r>
              <a:rPr lang="en-US" altLang="zh-CN" sz="1400" i="1" dirty="0" smtClean="0"/>
              <a:t>A</a:t>
            </a:r>
            <a:r>
              <a:rPr lang="en-US" altLang="zh-CN" sz="1400" dirty="0" smtClean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2.	</a:t>
            </a:r>
            <a:r>
              <a:rPr lang="en-US" altLang="zh-CN" sz="1400" i="1" dirty="0" smtClean="0"/>
              <a:t>A</a:t>
            </a:r>
            <a:r>
              <a:rPr lang="en-US" altLang="zh-CN" sz="1400" dirty="0" smtClean="0"/>
              <a:t> := </a:t>
            </a:r>
            <a:r>
              <a:rPr lang="en-US" altLang="zh-CN" sz="1400" i="1" dirty="0" smtClean="0"/>
              <a:t>A – </a:t>
            </a:r>
            <a:r>
              <a:rPr lang="en-US" altLang="zh-CN" sz="1400" dirty="0" smtClean="0"/>
              <a:t>50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3.	</a:t>
            </a:r>
            <a:r>
              <a:rPr lang="en-US" altLang="zh-CN" sz="1400" b="1" dirty="0" smtClean="0"/>
              <a:t>write</a:t>
            </a:r>
            <a:r>
              <a:rPr lang="en-US" altLang="zh-CN" sz="1400" dirty="0" smtClean="0"/>
              <a:t>(</a:t>
            </a:r>
            <a:r>
              <a:rPr lang="en-US" altLang="zh-CN" sz="1400" i="1" dirty="0" smtClean="0"/>
              <a:t>A</a:t>
            </a:r>
            <a:r>
              <a:rPr lang="en-US" altLang="zh-CN" sz="1400" dirty="0" smtClean="0"/>
              <a:t>)</a:t>
            </a:r>
            <a:br>
              <a:rPr lang="en-US" altLang="zh-CN" sz="1400" dirty="0" smtClean="0"/>
            </a:br>
            <a:r>
              <a:rPr lang="en-US" altLang="zh-CN" sz="1400" dirty="0" smtClean="0"/>
              <a:t>                                      read(A), read(B), print(A+B)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4.	</a:t>
            </a:r>
            <a:r>
              <a:rPr lang="en-US" altLang="zh-CN" sz="1400" b="1" dirty="0" smtClean="0"/>
              <a:t>read</a:t>
            </a:r>
            <a:r>
              <a:rPr lang="en-US" altLang="zh-CN" sz="1400" dirty="0" smtClean="0"/>
              <a:t>(</a:t>
            </a:r>
            <a:r>
              <a:rPr lang="en-US" altLang="zh-CN" sz="1400" i="1" dirty="0" smtClean="0"/>
              <a:t>B</a:t>
            </a:r>
            <a:r>
              <a:rPr lang="en-US" altLang="zh-CN" sz="1400" dirty="0" smtClean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5.	</a:t>
            </a:r>
            <a:r>
              <a:rPr lang="en-US" altLang="zh-CN" sz="1400" i="1" dirty="0" smtClean="0"/>
              <a:t>B</a:t>
            </a:r>
            <a:r>
              <a:rPr lang="en-US" altLang="zh-CN" sz="1400" dirty="0" smtClean="0"/>
              <a:t> := </a:t>
            </a:r>
            <a:r>
              <a:rPr lang="en-US" altLang="zh-CN" sz="1400" i="1" dirty="0" smtClean="0"/>
              <a:t>B + </a:t>
            </a:r>
            <a:r>
              <a:rPr lang="en-US" altLang="zh-CN" sz="1400" dirty="0" smtClean="0"/>
              <a:t>50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/>
              <a:t>6.	</a:t>
            </a:r>
            <a:r>
              <a:rPr lang="en-US" altLang="zh-CN" sz="1400" b="1" dirty="0" smtClean="0"/>
              <a:t>write</a:t>
            </a:r>
            <a:r>
              <a:rPr lang="en-US" altLang="zh-CN" sz="1400" dirty="0" smtClean="0"/>
              <a:t>(</a:t>
            </a:r>
            <a:r>
              <a:rPr lang="en-US" altLang="zh-CN" sz="1400" i="1" dirty="0" smtClean="0"/>
              <a:t>B</a:t>
            </a:r>
            <a:endParaRPr lang="en-US" altLang="zh-CN" sz="1600" dirty="0" smtClean="0"/>
          </a:p>
          <a:p>
            <a:r>
              <a:rPr lang="en-US" altLang="zh-CN" sz="1600" dirty="0" smtClean="0"/>
              <a:t>Isolation can be ensured trivially by running transactions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serially</a:t>
            </a:r>
          </a:p>
          <a:p>
            <a:pPr lvl="1"/>
            <a:r>
              <a:rPr lang="en-US" altLang="zh-CN" sz="1600" dirty="0" smtClean="0"/>
              <a:t> That is, one after the other.   </a:t>
            </a:r>
          </a:p>
          <a:p>
            <a:r>
              <a:rPr lang="en-US" altLang="zh-CN" sz="1600" dirty="0" smtClean="0"/>
              <a:t>However, executing multiple transactions concurrently has significant benefits, as we will see later.</a:t>
            </a:r>
          </a:p>
        </p:txBody>
      </p:sp>
    </p:spTree>
    <p:extLst>
      <p:ext uri="{BB962C8B-B14F-4D97-AF65-F5344CB8AC3E}">
        <p14:creationId xmlns:p14="http://schemas.microsoft.com/office/powerpoint/2010/main" val="7504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ACID Properties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1278446"/>
            <a:ext cx="7262812" cy="4864100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Atomicity</a:t>
            </a:r>
            <a:r>
              <a:rPr lang="en-US" altLang="zh-CN" b="1" dirty="0">
                <a:ea typeface="宋体" pitchFamily="2" charset="-122"/>
              </a:rPr>
              <a:t>. </a:t>
            </a:r>
            <a:r>
              <a:rPr lang="en-US" altLang="zh-CN" dirty="0">
                <a:ea typeface="宋体" pitchFamily="2" charset="-122"/>
              </a:rPr>
              <a:t> Either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all</a:t>
            </a:r>
            <a:r>
              <a:rPr lang="en-US" altLang="zh-CN" dirty="0">
                <a:ea typeface="宋体" pitchFamily="2" charset="-122"/>
              </a:rPr>
              <a:t> operations of the transaction are properly reflected in the database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or none</a:t>
            </a:r>
            <a:r>
              <a:rPr lang="en-US" altLang="zh-CN" dirty="0">
                <a:ea typeface="宋体" pitchFamily="2" charset="-122"/>
              </a:rPr>
              <a:t> are.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 a transaction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Rollback</a:t>
            </a:r>
            <a:r>
              <a:rPr lang="en-US" altLang="zh-CN" dirty="0">
                <a:ea typeface="宋体" pitchFamily="2" charset="-122"/>
              </a:rPr>
              <a:t> a transaction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Consistency</a:t>
            </a:r>
            <a:r>
              <a:rPr lang="en-US" altLang="zh-CN" b="1" dirty="0">
                <a:ea typeface="宋体" pitchFamily="2" charset="-122"/>
              </a:rPr>
              <a:t>.</a:t>
            </a:r>
            <a:r>
              <a:rPr lang="en-US" altLang="zh-CN" dirty="0">
                <a:ea typeface="宋体" pitchFamily="2" charset="-122"/>
              </a:rPr>
              <a:t>  Execution of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 transaction in isolation</a:t>
            </a:r>
            <a:r>
              <a:rPr lang="en-US" altLang="zh-CN" dirty="0">
                <a:ea typeface="宋体" pitchFamily="2" charset="-122"/>
              </a:rPr>
              <a:t> preserves the consistency of the database.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Isolation</a:t>
            </a:r>
            <a:r>
              <a:rPr lang="en-US" altLang="zh-CN" b="1" dirty="0">
                <a:ea typeface="宋体" pitchFamily="2" charset="-122"/>
              </a:rPr>
              <a:t>.</a:t>
            </a:r>
            <a:r>
              <a:rPr lang="en-US" altLang="zh-CN" dirty="0">
                <a:ea typeface="宋体" pitchFamily="2" charset="-122"/>
              </a:rPr>
              <a:t>  Although multiple transactions may execute concurrently, each transaction must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be unaware of other concurrently executing transactions</a:t>
            </a:r>
            <a:r>
              <a:rPr lang="en-US" altLang="zh-CN" dirty="0">
                <a:ea typeface="宋体" pitchFamily="2" charset="-122"/>
              </a:rPr>
              <a:t>.  Intermediate transaction results must be hidden from other concurrently executed transactions.  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Durability</a:t>
            </a:r>
            <a:r>
              <a:rPr lang="en-US" altLang="zh-CN" b="1" dirty="0">
                <a:ea typeface="宋体" pitchFamily="2" charset="-122"/>
              </a:rPr>
              <a:t>.  </a:t>
            </a:r>
            <a:r>
              <a:rPr lang="en-US" altLang="zh-CN" dirty="0">
                <a:ea typeface="宋体" pitchFamily="2" charset="-122"/>
              </a:rPr>
              <a:t>After a transaction completes successfully, the changes it has made to the database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persist</a:t>
            </a:r>
            <a:r>
              <a:rPr lang="en-US" altLang="zh-CN" dirty="0">
                <a:ea typeface="宋体" pitchFamily="2" charset="-122"/>
              </a:rPr>
              <a:t>, even if there are system failures. </a:t>
            </a:r>
            <a:endParaRPr lang="en-US" altLang="zh-CN" i="1" dirty="0">
              <a:ea typeface="宋体" pitchFamily="2" charset="-122"/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897636" y="852488"/>
            <a:ext cx="735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ea typeface="宋体" pitchFamily="2" charset="-122"/>
              </a:rPr>
              <a:t>To </a:t>
            </a:r>
            <a:r>
              <a:rPr lang="en-US" altLang="zh-CN" sz="2000" dirty="0">
                <a:ea typeface="宋体" pitchFamily="2" charset="-122"/>
              </a:rPr>
              <a:t>preserve integrity of data, 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43216" cy="50720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Active </a:t>
            </a:r>
            <a:r>
              <a:rPr lang="en-US" altLang="zh-CN" dirty="0" smtClean="0"/>
              <a:t>–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the initial state; the transaction stays in this state while it is executing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Partially committed </a:t>
            </a:r>
            <a:r>
              <a:rPr lang="en-US" altLang="zh-CN" dirty="0" smtClean="0"/>
              <a:t>–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after the final statement has been executed.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Failed </a:t>
            </a:r>
            <a:r>
              <a:rPr lang="en-US" altLang="zh-CN" sz="1600" b="1" dirty="0" smtClean="0"/>
              <a:t>-- </a:t>
            </a:r>
            <a:r>
              <a:rPr lang="en-US" altLang="zh-CN" dirty="0" smtClean="0"/>
              <a:t>after the discovery that normal execution can no longer proceed.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Aborted </a:t>
            </a:r>
            <a:r>
              <a:rPr lang="en-US" altLang="zh-CN" dirty="0" smtClean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zh-CN" dirty="0" smtClean="0"/>
              <a:t>Restart the transaction</a:t>
            </a:r>
          </a:p>
          <a:p>
            <a:pPr lvl="2"/>
            <a:r>
              <a:rPr lang="en-US" altLang="zh-CN" dirty="0" smtClean="0"/>
              <a:t> can be done only if no internal logical error</a:t>
            </a:r>
          </a:p>
          <a:p>
            <a:pPr lvl="1"/>
            <a:r>
              <a:rPr lang="en-US" altLang="zh-CN" dirty="0" smtClean="0"/>
              <a:t>Kill the transaction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Committed </a:t>
            </a:r>
            <a:r>
              <a:rPr lang="en-US" altLang="zh-CN" dirty="0" smtClean="0"/>
              <a:t>– after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471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18872"/>
            <a:ext cx="7242048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4" y="1655019"/>
            <a:ext cx="5084536" cy="349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1713"/>
            <a:ext cx="6910388" cy="5099050"/>
          </a:xfrm>
        </p:spPr>
        <p:txBody>
          <a:bodyPr/>
          <a:lstStyle/>
          <a:p>
            <a:r>
              <a:rPr lang="en-US" altLang="zh-CN" dirty="0" smtClean="0"/>
              <a:t>Multiple transactions are allowed to run concurrently in the system.  Advantages are:</a:t>
            </a:r>
          </a:p>
          <a:p>
            <a:pPr lvl="1"/>
            <a:r>
              <a:rPr lang="en-US" altLang="zh-CN" b="1" dirty="0" smtClean="0"/>
              <a:t>Increased processor and disk utilization</a:t>
            </a:r>
            <a:r>
              <a:rPr lang="en-US" altLang="zh-CN" dirty="0" smtClean="0"/>
              <a:t>, leading to better transaction </a:t>
            </a:r>
            <a:r>
              <a:rPr lang="en-US" altLang="zh-CN" i="1" dirty="0" smtClean="0"/>
              <a:t>throughput</a:t>
            </a:r>
          </a:p>
          <a:p>
            <a:pPr lvl="2"/>
            <a:r>
              <a:rPr lang="en-US" altLang="zh-CN" dirty="0" smtClean="0"/>
              <a:t>E.g. one transaction can be using the CPU while another is reading from or writing to the disk</a:t>
            </a:r>
          </a:p>
          <a:p>
            <a:pPr lvl="1"/>
            <a:r>
              <a:rPr lang="en-US" altLang="zh-CN" b="1" dirty="0" smtClean="0"/>
              <a:t>Reduced average response time</a:t>
            </a:r>
            <a:r>
              <a:rPr lang="en-US" altLang="zh-CN" dirty="0" smtClean="0"/>
              <a:t> for transactions: short transactions need not wait behind long ones.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Concurrency control schemes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– mechanisms  to achieve isolation</a:t>
            </a:r>
          </a:p>
          <a:p>
            <a:pPr lvl="1"/>
            <a:r>
              <a:rPr lang="en-US" altLang="zh-CN" dirty="0" smtClean="0"/>
              <a:t>That is, to control the interaction among the concurrent transactions in order to prevent them from destroying the consistency of the </a:t>
            </a:r>
            <a:r>
              <a:rPr lang="en-US" altLang="zh-CN" dirty="0" smtClean="0"/>
              <a:t>database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65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45815</TotalTime>
  <Words>1764</Words>
  <Application>Microsoft Office PowerPoint</Application>
  <PresentationFormat>全屏显示(4:3)</PresentationFormat>
  <Paragraphs>272</Paragraphs>
  <Slides>33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db-book</vt:lpstr>
      <vt:lpstr>Clip</vt:lpstr>
      <vt:lpstr>Introduction of Transactions</vt:lpstr>
      <vt:lpstr>Transaction Concept</vt:lpstr>
      <vt:lpstr>Required  Properties of a Transaction</vt:lpstr>
      <vt:lpstr>Required Properties of a Transaction (Cont.)</vt:lpstr>
      <vt:lpstr>Required Properties of a Transaction (Cont.)</vt:lpstr>
      <vt:lpstr>ACID Properties</vt:lpstr>
      <vt:lpstr>Transaction State</vt:lpstr>
      <vt:lpstr>Transaction State (Cont.)</vt:lpstr>
      <vt:lpstr>Concurrent Executions</vt:lpstr>
      <vt:lpstr>Consistency problems of concurrent Execution without control</vt:lpstr>
      <vt:lpstr>Consistency problems (Cont.)</vt:lpstr>
      <vt:lpstr>Schedules</vt:lpstr>
      <vt:lpstr>Schedule 1</vt:lpstr>
      <vt:lpstr>Schedule 2</vt:lpstr>
      <vt:lpstr>Schedule 3</vt:lpstr>
      <vt:lpstr>Schedule 4</vt:lpstr>
      <vt:lpstr>Serializability</vt:lpstr>
      <vt:lpstr>Conflicting Instructions </vt:lpstr>
      <vt:lpstr>Conflict Serializability</vt:lpstr>
      <vt:lpstr>Conflict Serializability (Cont.)</vt:lpstr>
      <vt:lpstr>Testing for Serializability</vt:lpstr>
      <vt:lpstr>Example Schedule (Schedule A)</vt:lpstr>
      <vt:lpstr>Precedence Graph for Schedule A</vt:lpstr>
      <vt:lpstr>Testing for Conflict Serializability</vt:lpstr>
      <vt:lpstr>Recoverable Schedules</vt:lpstr>
      <vt:lpstr>Cascading Rollbacks</vt:lpstr>
      <vt:lpstr>Cascadeless Schedules</vt:lpstr>
      <vt:lpstr>Concurrency Control</vt:lpstr>
      <vt:lpstr>Weak Levels of Consistency</vt:lpstr>
      <vt:lpstr>Levels of Consistency in SQL-92</vt:lpstr>
      <vt:lpstr>End of Lecture</vt:lpstr>
      <vt:lpstr>View Serializability</vt:lpstr>
      <vt:lpstr>View Serializability (Cont.)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15:  Transactions</dc:title>
  <dc:creator>Marilyn Turnamian;Bo Zhou</dc:creator>
  <cp:lastModifiedBy>Zhou Bo</cp:lastModifiedBy>
  <cp:revision>449</cp:revision>
  <cp:lastPrinted>1999-06-28T19:27:31Z</cp:lastPrinted>
  <dcterms:created xsi:type="dcterms:W3CDTF">2000-02-23T18:58:38Z</dcterms:created>
  <dcterms:modified xsi:type="dcterms:W3CDTF">2019-05-28T13:13:22Z</dcterms:modified>
</cp:coreProperties>
</file>