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7" r:id="rId14"/>
    <p:sldId id="328" r:id="rId15"/>
    <p:sldId id="360" r:id="rId16"/>
    <p:sldId id="361" r:id="rId17"/>
    <p:sldId id="362" r:id="rId18"/>
    <p:sldId id="363" r:id="rId19"/>
    <p:sldId id="364" r:id="rId20"/>
    <p:sldId id="367" r:id="rId21"/>
    <p:sldId id="366" r:id="rId22"/>
    <p:sldId id="282" r:id="rId23"/>
    <p:sldId id="283" r:id="rId24"/>
    <p:sldId id="284" r:id="rId25"/>
    <p:sldId id="285" r:id="rId26"/>
    <p:sldId id="286" r:id="rId2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2" autoAdjust="0"/>
    <p:restoredTop sz="94660"/>
  </p:normalViewPr>
  <p:slideViewPr>
    <p:cSldViewPr snapToGrid="0">
      <p:cViewPr varScale="1">
        <p:scale>
          <a:sx n="102" d="100"/>
          <a:sy n="102" d="100"/>
        </p:scale>
        <p:origin x="-108"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133123"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133124"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133125"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4BC88F41-54F1-4B3A-ACA2-3051FE314D31}" type="slidenum">
              <a:rPr lang="zh-CN" altLang="en-US"/>
              <a:pPr/>
              <a:t>‹#›</a:t>
            </a:fld>
            <a:endParaRPr lang="en-US" altLang="zh-CN"/>
          </a:p>
        </p:txBody>
      </p:sp>
    </p:spTree>
    <p:extLst>
      <p:ext uri="{BB962C8B-B14F-4D97-AF65-F5344CB8AC3E}">
        <p14:creationId xmlns:p14="http://schemas.microsoft.com/office/powerpoint/2010/main" val="887237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C8AC786D-279C-4653-A09B-071C74C81677}"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C565E60-C56F-427C-8143-0F39BEA61920}" type="slidenum">
              <a:rPr lang="zh-CN" altLang="en-US" smtClean="0"/>
              <a:t>‹#›</a:t>
            </a:fld>
            <a:endParaRPr lang="zh-CN" altLang="en-US"/>
          </a:p>
        </p:txBody>
      </p:sp>
    </p:spTree>
    <p:extLst>
      <p:ext uri="{BB962C8B-B14F-4D97-AF65-F5344CB8AC3E}">
        <p14:creationId xmlns:p14="http://schemas.microsoft.com/office/powerpoint/2010/main" val="126674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579">
              <a:defRPr sz="1700">
                <a:solidFill>
                  <a:schemeClr val="tx1"/>
                </a:solidFill>
                <a:latin typeface="Helvetica" pitchFamily="34" charset="0"/>
                <a:ea typeface="ＭＳ Ｐゴシック" pitchFamily="34" charset="-128"/>
              </a:defRPr>
            </a:lvl1pPr>
            <a:lvl2pPr marL="776829" indent="-298780" defTabSz="919579">
              <a:defRPr sz="1700">
                <a:solidFill>
                  <a:schemeClr val="tx1"/>
                </a:solidFill>
                <a:latin typeface="Helvetica" pitchFamily="34" charset="0"/>
                <a:ea typeface="ＭＳ Ｐゴシック" pitchFamily="34" charset="-128"/>
              </a:defRPr>
            </a:lvl2pPr>
            <a:lvl3pPr marL="1195121" indent="-239024" defTabSz="919579">
              <a:defRPr sz="1700">
                <a:solidFill>
                  <a:schemeClr val="tx1"/>
                </a:solidFill>
                <a:latin typeface="Helvetica" pitchFamily="34" charset="0"/>
                <a:ea typeface="ＭＳ Ｐゴシック" pitchFamily="34" charset="-128"/>
              </a:defRPr>
            </a:lvl3pPr>
            <a:lvl4pPr marL="1673169" indent="-239024" defTabSz="919579">
              <a:defRPr sz="1700">
                <a:solidFill>
                  <a:schemeClr val="tx1"/>
                </a:solidFill>
                <a:latin typeface="Helvetica" pitchFamily="34" charset="0"/>
                <a:ea typeface="ＭＳ Ｐゴシック" pitchFamily="34" charset="-128"/>
              </a:defRPr>
            </a:lvl4pPr>
            <a:lvl5pPr marL="2151217" indent="-239024" defTabSz="919579">
              <a:defRPr sz="1700">
                <a:solidFill>
                  <a:schemeClr val="tx1"/>
                </a:solidFill>
                <a:latin typeface="Helvetica" pitchFamily="34" charset="0"/>
                <a:ea typeface="ＭＳ Ｐゴシック" pitchFamily="34" charset="-128"/>
              </a:defRPr>
            </a:lvl5pPr>
            <a:lvl6pPr marL="2629266"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107314"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85362"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63411" indent="-239024" defTabSz="919579"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FA5C510-1E39-4782-AB94-150522CD9D25}" type="slidenum">
              <a:rPr lang="en-US" altLang="zh-CN" sz="1300">
                <a:latin typeface="Times New Roman" pitchFamily="18" charset="0"/>
              </a:rPr>
              <a:pPr/>
              <a:t>20</a:t>
            </a:fld>
            <a:endParaRPr lang="en-US" altLang="zh-CN" sz="1300">
              <a:latin typeface="Times New Roman" pitchFamily="18"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098"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099"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4101"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ea typeface="宋体" pitchFamily="2" charset="-122"/>
              </a:defRPr>
            </a:lvl1pPr>
          </a:lstStyle>
          <a:p>
            <a:endParaRPr lang="en-US" altLang="zh-CN"/>
          </a:p>
        </p:txBody>
      </p:sp>
      <p:sp>
        <p:nvSpPr>
          <p:cNvPr id="4103" name="Rectangle 7"/>
          <p:cNvSpPr>
            <a:spLocks noGrp="1" noChangeArrowheads="1"/>
          </p:cNvSpPr>
          <p:nvPr>
            <p:ph type="sldNum" sz="quarter" idx="4"/>
          </p:nvPr>
        </p:nvSpPr>
        <p:spPr/>
        <p:txBody>
          <a:bodyPr/>
          <a:lstStyle>
            <a:lvl1pPr>
              <a:defRPr>
                <a:solidFill>
                  <a:srgbClr val="578963"/>
                </a:solidFill>
              </a:defRPr>
            </a:lvl1pPr>
          </a:lstStyle>
          <a:p>
            <a:fld id="{BF5285A0-7B16-4524-8C48-709D31391D6F}" type="slidenum">
              <a:rPr lang="zh-CN" altLang="en-US"/>
              <a:pPr/>
              <a:t>‹#›</a:t>
            </a:fld>
            <a:endParaRPr lang="en-US" altLang="zh-CN"/>
          </a:p>
        </p:txBody>
      </p:sp>
      <p:graphicFrame>
        <p:nvGraphicFramePr>
          <p:cNvPr id="4104"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115" name="Clip" r:id="rId3" imgW="0" imgH="0" progId="MS_ClipArt_Gallery.2">
                  <p:embed/>
                </p:oleObj>
              </mc:Choice>
              <mc:Fallback>
                <p:oleObj name="Clip" r:id="rId3" imgW="0" imgH="0" progId="MS_ClipArt_Gallery.2">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2883508-BD7E-42BA-B023-ADD199567ACB}" type="slidenum">
              <a:rPr lang="zh-CN" altLang="en-US"/>
              <a:pPr/>
              <a:t>‹#›</a:t>
            </a:fld>
            <a:endParaRPr lang="en-US" altLang="zh-CN"/>
          </a:p>
        </p:txBody>
      </p:sp>
    </p:spTree>
    <p:extLst>
      <p:ext uri="{BB962C8B-B14F-4D97-AF65-F5344CB8AC3E}">
        <p14:creationId xmlns:p14="http://schemas.microsoft.com/office/powerpoint/2010/main" val="326610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0"/>
            <a:ext cx="2047875"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5991225" cy="6553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7C17FA9-1CCD-4A2E-9FA6-90FA829124BB}" type="slidenum">
              <a:rPr lang="zh-CN" altLang="en-US"/>
              <a:pPr/>
              <a:t>‹#›</a:t>
            </a:fld>
            <a:endParaRPr lang="en-US" altLang="zh-CN"/>
          </a:p>
        </p:txBody>
      </p:sp>
    </p:spTree>
    <p:extLst>
      <p:ext uri="{BB962C8B-B14F-4D97-AF65-F5344CB8AC3E}">
        <p14:creationId xmlns:p14="http://schemas.microsoft.com/office/powerpoint/2010/main" val="182200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676400"/>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76400"/>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919903C9-3B34-4D1E-8016-AA8DAD6E0637}" type="slidenum">
              <a:rPr lang="zh-CN" altLang="en-US"/>
              <a:pPr/>
              <a:t>‹#›</a:t>
            </a:fld>
            <a:endParaRPr lang="en-US" altLang="zh-CN"/>
          </a:p>
        </p:txBody>
      </p:sp>
    </p:spTree>
    <p:extLst>
      <p:ext uri="{BB962C8B-B14F-4D97-AF65-F5344CB8AC3E}">
        <p14:creationId xmlns:p14="http://schemas.microsoft.com/office/powerpoint/2010/main" val="277829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D5450BD-53B4-48AC-ABAD-4B11D0D3209D}" type="slidenum">
              <a:rPr lang="zh-CN" altLang="en-US"/>
              <a:pPr/>
              <a:t>‹#›</a:t>
            </a:fld>
            <a:endParaRPr lang="en-US" altLang="zh-CN"/>
          </a:p>
        </p:txBody>
      </p:sp>
    </p:spTree>
    <p:extLst>
      <p:ext uri="{BB962C8B-B14F-4D97-AF65-F5344CB8AC3E}">
        <p14:creationId xmlns:p14="http://schemas.microsoft.com/office/powerpoint/2010/main" val="115425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4004EFD-78A4-4F67-9AA7-1C66A2AD98BD}" type="slidenum">
              <a:rPr lang="zh-CN" altLang="en-US"/>
              <a:pPr/>
              <a:t>‹#›</a:t>
            </a:fld>
            <a:endParaRPr lang="en-US" altLang="zh-CN"/>
          </a:p>
        </p:txBody>
      </p:sp>
    </p:spTree>
    <p:extLst>
      <p:ext uri="{BB962C8B-B14F-4D97-AF65-F5344CB8AC3E}">
        <p14:creationId xmlns:p14="http://schemas.microsoft.com/office/powerpoint/2010/main" val="379704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6764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764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DBF7118D-498D-4473-8F82-5068889748B7}" type="slidenum">
              <a:rPr lang="zh-CN" altLang="en-US"/>
              <a:pPr/>
              <a:t>‹#›</a:t>
            </a:fld>
            <a:endParaRPr lang="en-US" altLang="zh-CN"/>
          </a:p>
        </p:txBody>
      </p:sp>
    </p:spTree>
    <p:extLst>
      <p:ext uri="{BB962C8B-B14F-4D97-AF65-F5344CB8AC3E}">
        <p14:creationId xmlns:p14="http://schemas.microsoft.com/office/powerpoint/2010/main" val="374063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09E5C393-5639-49F3-AE7F-328834F92518}" type="slidenum">
              <a:rPr lang="zh-CN" altLang="en-US"/>
              <a:pPr/>
              <a:t>‹#›</a:t>
            </a:fld>
            <a:endParaRPr lang="en-US" altLang="zh-CN"/>
          </a:p>
        </p:txBody>
      </p:sp>
    </p:spTree>
    <p:extLst>
      <p:ext uri="{BB962C8B-B14F-4D97-AF65-F5344CB8AC3E}">
        <p14:creationId xmlns:p14="http://schemas.microsoft.com/office/powerpoint/2010/main" val="294540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F3878B1B-3693-4847-85DE-F3EBFFF11D10}" type="slidenum">
              <a:rPr lang="zh-CN" altLang="en-US"/>
              <a:pPr/>
              <a:t>‹#›</a:t>
            </a:fld>
            <a:endParaRPr lang="en-US" altLang="zh-CN"/>
          </a:p>
        </p:txBody>
      </p:sp>
    </p:spTree>
    <p:extLst>
      <p:ext uri="{BB962C8B-B14F-4D97-AF65-F5344CB8AC3E}">
        <p14:creationId xmlns:p14="http://schemas.microsoft.com/office/powerpoint/2010/main" val="250766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AB2B0F8C-F93F-4658-8C27-FAC1B7714515}" type="slidenum">
              <a:rPr lang="zh-CN" altLang="en-US"/>
              <a:pPr/>
              <a:t>‹#›</a:t>
            </a:fld>
            <a:endParaRPr lang="en-US" altLang="zh-CN"/>
          </a:p>
        </p:txBody>
      </p:sp>
    </p:spTree>
    <p:extLst>
      <p:ext uri="{BB962C8B-B14F-4D97-AF65-F5344CB8AC3E}">
        <p14:creationId xmlns:p14="http://schemas.microsoft.com/office/powerpoint/2010/main" val="10788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F955795-D9C5-4E0D-A933-F0CE1DD4F203}" type="slidenum">
              <a:rPr lang="zh-CN" altLang="en-US"/>
              <a:pPr/>
              <a:t>‹#›</a:t>
            </a:fld>
            <a:endParaRPr lang="en-US" altLang="zh-CN"/>
          </a:p>
        </p:txBody>
      </p:sp>
    </p:spTree>
    <p:extLst>
      <p:ext uri="{BB962C8B-B14F-4D97-AF65-F5344CB8AC3E}">
        <p14:creationId xmlns:p14="http://schemas.microsoft.com/office/powerpoint/2010/main" val="288822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D0960E2-7BE5-476A-971E-6337EBAB4A79}" type="slidenum">
              <a:rPr lang="zh-CN" altLang="en-US"/>
              <a:pPr/>
              <a:t>‹#›</a:t>
            </a:fld>
            <a:endParaRPr lang="en-US" altLang="zh-CN"/>
          </a:p>
        </p:txBody>
      </p:sp>
    </p:spTree>
    <p:extLst>
      <p:ext uri="{BB962C8B-B14F-4D97-AF65-F5344CB8AC3E}">
        <p14:creationId xmlns:p14="http://schemas.microsoft.com/office/powerpoint/2010/main" val="143795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Grp="1" noChangeArrowheads="1"/>
          </p:cNvSpPr>
          <p:nvPr>
            <p:ph type="body" idx="1"/>
          </p:nvPr>
        </p:nvSpPr>
        <p:spPr bwMode="auto">
          <a:xfrm>
            <a:off x="667693" y="1044544"/>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ea typeface="宋体" pitchFamily="2" charset="-122"/>
              </a:defRPr>
            </a:lvl1pPr>
          </a:lstStyle>
          <a:p>
            <a:endParaRPr lang="en-US" altLang="zh-CN" dirty="0"/>
          </a:p>
        </p:txBody>
      </p:sp>
      <p:sp>
        <p:nvSpPr>
          <p:cNvPr id="3077"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ea typeface="宋体" pitchFamily="2" charset="-122"/>
              </a:defRPr>
            </a:lvl1pPr>
          </a:lstStyle>
          <a:p>
            <a:fld id="{618124D9-BF78-46F5-BB07-F96307E2BB17}" type="slidenum">
              <a:rPr lang="zh-CN" altLang="en-US"/>
              <a:pPr/>
              <a:t>‹#›</a:t>
            </a:fld>
            <a:endParaRPr lang="en-US" altLang="zh-CN"/>
          </a:p>
        </p:txBody>
      </p:sp>
      <p:sp>
        <p:nvSpPr>
          <p:cNvPr id="307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1"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2" name="Group 10"/>
          <p:cNvGrpSpPr>
            <a:grpSpLocks/>
          </p:cNvGrpSpPr>
          <p:nvPr/>
        </p:nvGrpSpPr>
        <p:grpSpPr bwMode="auto">
          <a:xfrm>
            <a:off x="7620000" y="5076825"/>
            <a:ext cx="1371600" cy="1600200"/>
            <a:chOff x="0" y="3182"/>
            <a:chExt cx="808" cy="998"/>
          </a:xfrm>
        </p:grpSpPr>
        <p:grpSp>
          <p:nvGrpSpPr>
            <p:cNvPr id="3083" name="Group 11"/>
            <p:cNvGrpSpPr>
              <a:grpSpLocks/>
            </p:cNvGrpSpPr>
            <p:nvPr/>
          </p:nvGrpSpPr>
          <p:grpSpPr bwMode="auto">
            <a:xfrm>
              <a:off x="0" y="3182"/>
              <a:ext cx="506" cy="927"/>
              <a:chOff x="1685" y="1023"/>
              <a:chExt cx="506" cy="927"/>
            </a:xfrm>
          </p:grpSpPr>
          <p:sp>
            <p:nvSpPr>
              <p:cNvPr id="3084"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5"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6"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87" name="Group 15"/>
              <p:cNvGrpSpPr>
                <a:grpSpLocks/>
              </p:cNvGrpSpPr>
              <p:nvPr/>
            </p:nvGrpSpPr>
            <p:grpSpPr bwMode="auto">
              <a:xfrm>
                <a:off x="1707" y="1466"/>
                <a:ext cx="484" cy="368"/>
                <a:chOff x="1707" y="1466"/>
                <a:chExt cx="484" cy="368"/>
              </a:xfrm>
            </p:grpSpPr>
            <p:sp>
              <p:nvSpPr>
                <p:cNvPr id="3088"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9"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0"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1"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92"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93" name="Group 21"/>
            <p:cNvGrpSpPr>
              <a:grpSpLocks/>
            </p:cNvGrpSpPr>
            <p:nvPr/>
          </p:nvGrpSpPr>
          <p:grpSpPr bwMode="auto">
            <a:xfrm>
              <a:off x="300" y="3360"/>
              <a:ext cx="508" cy="820"/>
              <a:chOff x="1985" y="1201"/>
              <a:chExt cx="508" cy="820"/>
            </a:xfrm>
          </p:grpSpPr>
          <p:grpSp>
            <p:nvGrpSpPr>
              <p:cNvPr id="3094" name="Group 22"/>
              <p:cNvGrpSpPr>
                <a:grpSpLocks/>
              </p:cNvGrpSpPr>
              <p:nvPr/>
            </p:nvGrpSpPr>
            <p:grpSpPr bwMode="auto">
              <a:xfrm>
                <a:off x="2247" y="1201"/>
                <a:ext cx="246" cy="810"/>
                <a:chOff x="2247" y="1201"/>
                <a:chExt cx="246" cy="810"/>
              </a:xfrm>
            </p:grpSpPr>
            <p:sp>
              <p:nvSpPr>
                <p:cNvPr id="3095"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6"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97" name="Group 25"/>
              <p:cNvGrpSpPr>
                <a:grpSpLocks/>
              </p:cNvGrpSpPr>
              <p:nvPr/>
            </p:nvGrpSpPr>
            <p:grpSpPr bwMode="auto">
              <a:xfrm>
                <a:off x="1985" y="1419"/>
                <a:ext cx="465" cy="602"/>
                <a:chOff x="1985" y="1419"/>
                <a:chExt cx="465" cy="602"/>
              </a:xfrm>
            </p:grpSpPr>
            <p:sp>
              <p:nvSpPr>
                <p:cNvPr id="3098"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9"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00" name="Group 28"/>
                <p:cNvGrpSpPr>
                  <a:grpSpLocks/>
                </p:cNvGrpSpPr>
                <p:nvPr/>
              </p:nvGrpSpPr>
              <p:grpSpPr bwMode="auto">
                <a:xfrm>
                  <a:off x="1985" y="1419"/>
                  <a:ext cx="465" cy="349"/>
                  <a:chOff x="1985" y="1419"/>
                  <a:chExt cx="465" cy="349"/>
                </a:xfrm>
              </p:grpSpPr>
              <p:sp>
                <p:nvSpPr>
                  <p:cNvPr id="3101"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2"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3105" name="Group 33"/>
          <p:cNvGrpSpPr>
            <a:grpSpLocks/>
          </p:cNvGrpSpPr>
          <p:nvPr/>
        </p:nvGrpSpPr>
        <p:grpSpPr bwMode="auto">
          <a:xfrm>
            <a:off x="7934325" y="6124575"/>
            <a:ext cx="322263" cy="420688"/>
            <a:chOff x="112" y="4288"/>
            <a:chExt cx="439" cy="478"/>
          </a:xfrm>
        </p:grpSpPr>
        <p:grpSp>
          <p:nvGrpSpPr>
            <p:cNvPr id="3106" name="Group 34"/>
            <p:cNvGrpSpPr>
              <a:grpSpLocks/>
            </p:cNvGrpSpPr>
            <p:nvPr/>
          </p:nvGrpSpPr>
          <p:grpSpPr bwMode="auto">
            <a:xfrm>
              <a:off x="259" y="4288"/>
              <a:ext cx="148" cy="478"/>
              <a:chOff x="259" y="4288"/>
              <a:chExt cx="148" cy="478"/>
            </a:xfrm>
          </p:grpSpPr>
          <p:sp>
            <p:nvSpPr>
              <p:cNvPr id="3107"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8"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09" name="Group 37"/>
            <p:cNvGrpSpPr>
              <a:grpSpLocks/>
            </p:cNvGrpSpPr>
            <p:nvPr/>
          </p:nvGrpSpPr>
          <p:grpSpPr bwMode="auto">
            <a:xfrm>
              <a:off x="112" y="4295"/>
              <a:ext cx="439" cy="321"/>
              <a:chOff x="112" y="4295"/>
              <a:chExt cx="439" cy="321"/>
            </a:xfrm>
          </p:grpSpPr>
          <p:sp>
            <p:nvSpPr>
              <p:cNvPr id="3110"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1"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112" name="Text Box 40"/>
          <p:cNvSpPr txBox="1">
            <a:spLocks noChangeArrowheads="1"/>
          </p:cNvSpPr>
          <p:nvPr/>
        </p:nvSpPr>
        <p:spPr bwMode="auto">
          <a:xfrm>
            <a:off x="599122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latin typeface="Helvetica" pitchFamily="34" charset="0"/>
                <a:ea typeface="宋体" pitchFamily="2" charset="-122"/>
              </a:rPr>
              <a:t>©Silberschatz, Korth and Sudarshan, Bo Zhou</a:t>
            </a:r>
          </a:p>
        </p:txBody>
      </p:sp>
      <p:sp>
        <p:nvSpPr>
          <p:cNvPr id="3113"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5AA6C3E2-F933-4AE3-8415-A8D1BD7E65FC}" type="slidenum">
              <a:rPr lang="en-US" altLang="zh-CN" sz="1000" b="1" smtClean="0">
                <a:solidFill>
                  <a:schemeClr val="tx2"/>
                </a:solidFill>
                <a:latin typeface="Helvetica" pitchFamily="34" charset="0"/>
                <a:ea typeface="宋体" pitchFamily="2" charset="-122"/>
              </a:rPr>
              <a:pPr algn="ctr">
                <a:spcBef>
                  <a:spcPct val="50000"/>
                </a:spcBef>
              </a:pPr>
              <a:t>‹#›</a:t>
            </a:fld>
            <a:endParaRPr lang="en-US" altLang="zh-CN" sz="1000" b="1" dirty="0">
              <a:solidFill>
                <a:schemeClr val="tx2"/>
              </a:solidFill>
              <a:latin typeface="Helvetica" pitchFamily="34" charset="0"/>
              <a:ea typeface="宋体" pitchFamily="2" charset="-122"/>
            </a:endParaRPr>
          </a:p>
        </p:txBody>
      </p:sp>
      <p:sp>
        <p:nvSpPr>
          <p:cNvPr id="3114" name="Rectangle 42"/>
          <p:cNvSpPr>
            <a:spLocks noGrp="1" noChangeArrowheads="1"/>
          </p:cNvSpPr>
          <p:nvPr>
            <p:ph type="title"/>
          </p:nvPr>
        </p:nvSpPr>
        <p:spPr bwMode="auto">
          <a:xfrm>
            <a:off x="685800" y="30480"/>
            <a:ext cx="785765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3115"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latin typeface="Helvetica" pitchFamily="34" charset="0"/>
                <a:ea typeface="宋体" pitchFamily="2" charset="-122"/>
              </a:rPr>
              <a:t>Database </a:t>
            </a:r>
            <a:r>
              <a:rPr lang="en-US" altLang="zh-CN" sz="1000" b="1" dirty="0" smtClean="0">
                <a:solidFill>
                  <a:schemeClr val="tx2"/>
                </a:solidFill>
                <a:latin typeface="Helvetica" pitchFamily="34" charset="0"/>
                <a:ea typeface="宋体" pitchFamily="2" charset="-122"/>
              </a:rPr>
              <a:t>System</a:t>
            </a:r>
            <a:endParaRPr lang="en-US" altLang="zh-CN" sz="1000" b="1" dirty="0">
              <a:solidFill>
                <a:schemeClr val="tx2"/>
              </a:solidFill>
              <a:latin typeface="Helvetica"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é"/>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74040" y="233680"/>
            <a:ext cx="7857653" cy="609600"/>
          </a:xfrm>
        </p:spPr>
        <p:txBody>
          <a:bodyPr/>
          <a:lstStyle/>
          <a:p>
            <a:r>
              <a:rPr lang="en-US" altLang="zh-CN" dirty="0" smtClean="0">
                <a:ea typeface="宋体" pitchFamily="2" charset="-122"/>
              </a:rPr>
              <a:t>Concurrency </a:t>
            </a:r>
            <a:r>
              <a:rPr lang="en-US" altLang="zh-CN" dirty="0">
                <a:ea typeface="宋体" pitchFamily="2" charset="-122"/>
              </a:rPr>
              <a:t>Control</a:t>
            </a:r>
          </a:p>
        </p:txBody>
      </p:sp>
      <p:sp>
        <p:nvSpPr>
          <p:cNvPr id="2051" name="Rectangle 3"/>
          <p:cNvSpPr>
            <a:spLocks noGrp="1" noChangeArrowheads="1"/>
          </p:cNvSpPr>
          <p:nvPr>
            <p:ph type="body" idx="4294967295"/>
          </p:nvPr>
        </p:nvSpPr>
        <p:spPr>
          <a:xfrm>
            <a:off x="1010920" y="1457960"/>
            <a:ext cx="7848600" cy="1966375"/>
          </a:xfrm>
        </p:spPr>
        <p:txBody>
          <a:bodyPr/>
          <a:lstStyle/>
          <a:p>
            <a:r>
              <a:rPr lang="en-US" altLang="zh-CN" dirty="0">
                <a:ea typeface="宋体" pitchFamily="2" charset="-122"/>
              </a:rPr>
              <a:t>Lock-Based Protocols</a:t>
            </a:r>
          </a:p>
          <a:p>
            <a:r>
              <a:rPr lang="en-US" altLang="zh-CN" dirty="0">
                <a:ea typeface="宋体" pitchFamily="2" charset="-122"/>
              </a:rPr>
              <a:t>Deadlock Handling</a:t>
            </a:r>
          </a:p>
          <a:p>
            <a:r>
              <a:rPr lang="en-US" altLang="zh-CN" dirty="0" smtClean="0">
                <a:ea typeface="宋体" pitchFamily="2" charset="-122"/>
              </a:rPr>
              <a:t>Multiple Granularity</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ea typeface="宋体" pitchFamily="2" charset="-122"/>
              </a:rPr>
              <a:t>Lock Conversions</a:t>
            </a:r>
          </a:p>
        </p:txBody>
      </p:sp>
      <p:sp>
        <p:nvSpPr>
          <p:cNvPr id="23556" name="Rectangle 4"/>
          <p:cNvSpPr>
            <a:spLocks noGrp="1" noChangeArrowheads="1"/>
          </p:cNvSpPr>
          <p:nvPr>
            <p:ph type="body" idx="4294967295"/>
          </p:nvPr>
        </p:nvSpPr>
        <p:spPr>
          <a:xfrm>
            <a:off x="546100" y="1181100"/>
            <a:ext cx="7848600" cy="4876800"/>
          </a:xfrm>
        </p:spPr>
        <p:txBody>
          <a:bodyPr/>
          <a:lstStyle/>
          <a:p>
            <a:r>
              <a:rPr lang="en-US" altLang="zh-CN" sz="1800" dirty="0">
                <a:ea typeface="宋体" pitchFamily="2" charset="-122"/>
              </a:rPr>
              <a:t>Lock Conversions: </a:t>
            </a:r>
            <a:r>
              <a:rPr lang="en-US" altLang="zh-CN" sz="1800" dirty="0">
                <a:solidFill>
                  <a:srgbClr val="C00000"/>
                </a:solidFill>
                <a:ea typeface="宋体" pitchFamily="2" charset="-122"/>
              </a:rPr>
              <a:t>Only acquire X lock when necessary</a:t>
            </a:r>
            <a:r>
              <a:rPr lang="en-US" altLang="zh-CN" sz="1800" dirty="0">
                <a:ea typeface="宋体" pitchFamily="2" charset="-122"/>
              </a:rPr>
              <a:t>.</a:t>
            </a:r>
          </a:p>
          <a:p>
            <a:pPr lvl="1"/>
            <a:r>
              <a:rPr lang="en-US" altLang="zh-CN" sz="1600" dirty="0">
                <a:ea typeface="宋体" pitchFamily="2" charset="-122"/>
              </a:rPr>
              <a:t>Provide a mechanism for upgrading a S lock to a X lock.</a:t>
            </a:r>
          </a:p>
          <a:p>
            <a:r>
              <a:rPr lang="en-US" altLang="zh-CN" sz="1800" dirty="0">
                <a:ea typeface="宋体" pitchFamily="2" charset="-122"/>
              </a:rPr>
              <a:t>Two-phase locking with lock conversions:</a:t>
            </a:r>
          </a:p>
          <a:p>
            <a:pPr>
              <a:lnSpc>
                <a:spcPct val="130000"/>
              </a:lnSpc>
              <a:buFont typeface="Monotype Sorts" pitchFamily="2" charset="2"/>
              <a:buNone/>
            </a:pPr>
            <a:r>
              <a:rPr lang="en-US" altLang="zh-CN" sz="1800" dirty="0">
                <a:ea typeface="宋体" pitchFamily="2" charset="-122"/>
              </a:rPr>
              <a:t>     –   First Phase:        </a:t>
            </a:r>
          </a:p>
          <a:p>
            <a:pPr lvl="1"/>
            <a:r>
              <a:rPr lang="en-US" altLang="zh-CN" sz="1600" dirty="0">
                <a:ea typeface="宋体" pitchFamily="2" charset="-122"/>
              </a:rPr>
              <a:t>can acquire a </a:t>
            </a:r>
            <a:r>
              <a:rPr lang="en-US" altLang="zh-CN" sz="1600" b="1" dirty="0">
                <a:ea typeface="宋体" pitchFamily="2" charset="-122"/>
              </a:rPr>
              <a:t>lock-S</a:t>
            </a:r>
            <a:r>
              <a:rPr lang="en-US" altLang="zh-CN" sz="1600" dirty="0">
                <a:ea typeface="宋体" pitchFamily="2" charset="-122"/>
              </a:rPr>
              <a:t> on item</a:t>
            </a:r>
          </a:p>
          <a:p>
            <a:pPr lvl="1"/>
            <a:r>
              <a:rPr lang="en-US" altLang="zh-CN" sz="1600" dirty="0">
                <a:ea typeface="宋体" pitchFamily="2" charset="-122"/>
              </a:rPr>
              <a:t>can acquire a </a:t>
            </a:r>
            <a:r>
              <a:rPr lang="en-US" altLang="zh-CN" sz="1600" b="1" dirty="0">
                <a:ea typeface="宋体" pitchFamily="2" charset="-122"/>
              </a:rPr>
              <a:t>lock-X</a:t>
            </a:r>
            <a:r>
              <a:rPr lang="en-US" altLang="zh-CN" sz="1600" dirty="0">
                <a:ea typeface="宋体" pitchFamily="2" charset="-122"/>
              </a:rPr>
              <a:t> on item</a:t>
            </a:r>
          </a:p>
          <a:p>
            <a:pPr lvl="1"/>
            <a:r>
              <a:rPr lang="en-US" altLang="zh-CN" sz="1600" dirty="0">
                <a:ea typeface="宋体" pitchFamily="2" charset="-122"/>
              </a:rPr>
              <a:t>can convert a </a:t>
            </a:r>
            <a:r>
              <a:rPr lang="en-US" altLang="zh-CN" sz="1600" b="1" dirty="0">
                <a:ea typeface="宋体" pitchFamily="2" charset="-122"/>
              </a:rPr>
              <a:t>lock-S</a:t>
            </a:r>
            <a:r>
              <a:rPr lang="en-US" altLang="zh-CN" sz="1600" dirty="0">
                <a:ea typeface="宋体" pitchFamily="2" charset="-122"/>
              </a:rPr>
              <a:t> to a </a:t>
            </a:r>
            <a:r>
              <a:rPr lang="en-US" altLang="zh-CN" sz="1600" b="1" dirty="0">
                <a:ea typeface="宋体" pitchFamily="2" charset="-122"/>
              </a:rPr>
              <a:t>lock-X</a:t>
            </a:r>
            <a:r>
              <a:rPr lang="en-US" altLang="zh-CN" sz="1600" dirty="0">
                <a:ea typeface="宋体" pitchFamily="2" charset="-122"/>
              </a:rPr>
              <a:t> (</a:t>
            </a:r>
            <a:r>
              <a:rPr lang="en-US" altLang="zh-CN" sz="1600" b="1" dirty="0">
                <a:ea typeface="宋体" pitchFamily="2" charset="-122"/>
              </a:rPr>
              <a:t>upgrade</a:t>
            </a:r>
            <a:r>
              <a:rPr lang="en-US" altLang="zh-CN" sz="1600" dirty="0">
                <a:ea typeface="宋体" pitchFamily="2" charset="-122"/>
              </a:rPr>
              <a:t>)</a:t>
            </a:r>
          </a:p>
          <a:p>
            <a:pPr>
              <a:lnSpc>
                <a:spcPct val="130000"/>
              </a:lnSpc>
              <a:buFont typeface="Monotype Sorts" pitchFamily="2" charset="2"/>
              <a:buNone/>
            </a:pPr>
            <a:r>
              <a:rPr lang="en-US" altLang="zh-CN" sz="1800" dirty="0">
                <a:ea typeface="宋体" pitchFamily="2" charset="-122"/>
              </a:rPr>
              <a:t>     –   Second Phase:</a:t>
            </a:r>
          </a:p>
          <a:p>
            <a:pPr lvl="1"/>
            <a:r>
              <a:rPr lang="en-US" altLang="zh-CN" sz="1600" dirty="0">
                <a:ea typeface="宋体" pitchFamily="2" charset="-122"/>
              </a:rPr>
              <a:t>can release a </a:t>
            </a:r>
            <a:r>
              <a:rPr lang="en-US" altLang="zh-CN" sz="1600" b="1" dirty="0">
                <a:ea typeface="宋体" pitchFamily="2" charset="-122"/>
              </a:rPr>
              <a:t>lock-S</a:t>
            </a:r>
            <a:endParaRPr lang="en-US" altLang="zh-CN" sz="1600" dirty="0">
              <a:ea typeface="宋体" pitchFamily="2" charset="-122"/>
            </a:endParaRPr>
          </a:p>
          <a:p>
            <a:pPr lvl="1"/>
            <a:r>
              <a:rPr lang="en-US" altLang="zh-CN" sz="1600" dirty="0">
                <a:ea typeface="宋体" pitchFamily="2" charset="-122"/>
              </a:rPr>
              <a:t>can release a </a:t>
            </a:r>
            <a:r>
              <a:rPr lang="en-US" altLang="zh-CN" sz="1600" b="1" dirty="0">
                <a:ea typeface="宋体" pitchFamily="2" charset="-122"/>
              </a:rPr>
              <a:t>lock-X</a:t>
            </a:r>
            <a:endParaRPr lang="en-US" altLang="zh-CN" sz="1600" dirty="0">
              <a:ea typeface="宋体" pitchFamily="2" charset="-122"/>
            </a:endParaRPr>
          </a:p>
          <a:p>
            <a:pPr lvl="1"/>
            <a:r>
              <a:rPr lang="en-US" altLang="zh-CN" sz="1600" dirty="0">
                <a:ea typeface="宋体" pitchFamily="2" charset="-122"/>
              </a:rPr>
              <a:t>can convert a </a:t>
            </a:r>
            <a:r>
              <a:rPr lang="en-US" altLang="zh-CN" sz="1600" b="1" dirty="0">
                <a:ea typeface="宋体" pitchFamily="2" charset="-122"/>
              </a:rPr>
              <a:t>lock-X</a:t>
            </a:r>
            <a:r>
              <a:rPr lang="en-US" altLang="zh-CN" sz="1600" dirty="0">
                <a:ea typeface="宋体" pitchFamily="2" charset="-122"/>
              </a:rPr>
              <a:t> to a </a:t>
            </a:r>
            <a:r>
              <a:rPr lang="en-US" altLang="zh-CN" sz="1600" b="1" dirty="0">
                <a:ea typeface="宋体" pitchFamily="2" charset="-122"/>
              </a:rPr>
              <a:t>lock-S</a:t>
            </a:r>
            <a:r>
              <a:rPr lang="en-US" altLang="zh-CN" sz="1600" dirty="0">
                <a:ea typeface="宋体" pitchFamily="2" charset="-122"/>
              </a:rPr>
              <a:t> </a:t>
            </a:r>
            <a:r>
              <a:rPr lang="en-US" altLang="zh-CN" sz="1600" b="1" dirty="0">
                <a:ea typeface="宋体" pitchFamily="2" charset="-122"/>
              </a:rPr>
              <a:t> (downgrade</a:t>
            </a:r>
            <a:r>
              <a:rPr lang="en-US" altLang="zh-CN" sz="1600" dirty="0">
                <a:ea typeface="宋体" pitchFamily="2" charset="-122"/>
              </a:rPr>
              <a:t>)</a:t>
            </a:r>
          </a:p>
          <a:p>
            <a:pPr>
              <a:lnSpc>
                <a:spcPct val="120000"/>
              </a:lnSpc>
            </a:pPr>
            <a:r>
              <a:rPr lang="en-US" altLang="zh-CN" sz="1800" dirty="0">
                <a:ea typeface="宋体" pitchFamily="2" charset="-122"/>
              </a:rPr>
              <a:t>This protocol assures </a:t>
            </a:r>
            <a:r>
              <a:rPr lang="en-US" altLang="zh-CN" sz="1800" dirty="0" err="1">
                <a:ea typeface="宋体" pitchFamily="2" charset="-122"/>
              </a:rPr>
              <a:t>serializability</a:t>
            </a:r>
            <a:r>
              <a:rPr lang="en-US" altLang="zh-CN" sz="1800" dirty="0">
                <a:ea typeface="宋体" pitchFamily="2" charset="-122"/>
              </a:rPr>
              <a:t>. But still relies on the programmer to insert the various  locking instructions.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8077200" cy="977900"/>
          </a:xfrm>
        </p:spPr>
        <p:txBody>
          <a:bodyPr/>
          <a:lstStyle/>
          <a:p>
            <a:r>
              <a:rPr lang="en-US" altLang="zh-CN" sz="2800">
                <a:ea typeface="宋体" pitchFamily="2" charset="-122"/>
              </a:rPr>
              <a:t>Automatic Acquisition of Locks</a:t>
            </a:r>
            <a:br>
              <a:rPr lang="en-US" altLang="zh-CN" sz="2800">
                <a:ea typeface="宋体" pitchFamily="2" charset="-122"/>
              </a:rPr>
            </a:br>
            <a:r>
              <a:rPr lang="en-US" altLang="zh-CN" sz="2400">
                <a:ea typeface="宋体" pitchFamily="2" charset="-122"/>
              </a:rPr>
              <a:t>(Commercial DBMS Uses)</a:t>
            </a:r>
          </a:p>
        </p:txBody>
      </p:sp>
      <p:sp>
        <p:nvSpPr>
          <p:cNvPr id="25603" name="Rectangle 3"/>
          <p:cNvSpPr>
            <a:spLocks noGrp="1" noChangeArrowheads="1"/>
          </p:cNvSpPr>
          <p:nvPr>
            <p:ph type="body" idx="4294967295"/>
          </p:nvPr>
        </p:nvSpPr>
        <p:spPr>
          <a:xfrm>
            <a:off x="571500" y="1216021"/>
            <a:ext cx="7848600" cy="4833797"/>
          </a:xfrm>
        </p:spPr>
        <p:txBody>
          <a:bodyPr/>
          <a:lstStyle/>
          <a:p>
            <a:pPr>
              <a:lnSpc>
                <a:spcPct val="110000"/>
              </a:lnSpc>
            </a:pPr>
            <a:r>
              <a:rPr lang="en-US" altLang="zh-CN" dirty="0">
                <a:ea typeface="宋体" pitchFamily="2" charset="-122"/>
              </a:rPr>
              <a:t>A transaction </a:t>
            </a:r>
            <a:r>
              <a:rPr lang="en-US" altLang="zh-CN" i="1" dirty="0" err="1">
                <a:ea typeface="宋体" pitchFamily="2" charset="-122"/>
              </a:rPr>
              <a:t>T</a:t>
            </a:r>
            <a:r>
              <a:rPr lang="en-US" altLang="zh-CN" baseline="-25000" dirty="0" err="1">
                <a:ea typeface="宋体" pitchFamily="2" charset="-122"/>
              </a:rPr>
              <a:t>i</a:t>
            </a:r>
            <a:r>
              <a:rPr lang="en-US" altLang="zh-CN" dirty="0">
                <a:ea typeface="宋体" pitchFamily="2" charset="-122"/>
              </a:rPr>
              <a:t> issues the standard read/write instruction, without explicit locking calls.</a:t>
            </a:r>
          </a:p>
          <a:p>
            <a:r>
              <a:rPr lang="en-US" altLang="zh-CN" dirty="0">
                <a:ea typeface="宋体" pitchFamily="2" charset="-122"/>
              </a:rPr>
              <a:t>The operation </a:t>
            </a:r>
            <a:r>
              <a:rPr lang="en-US" altLang="zh-CN" b="1" dirty="0">
                <a:ea typeface="宋体" pitchFamily="2" charset="-122"/>
              </a:rPr>
              <a:t>read</a:t>
            </a:r>
            <a:r>
              <a:rPr lang="en-US" altLang="zh-CN" dirty="0">
                <a:ea typeface="宋体" pitchFamily="2" charset="-122"/>
              </a:rPr>
              <a:t>(</a:t>
            </a:r>
            <a:r>
              <a:rPr lang="en-US" altLang="zh-CN" i="1" dirty="0">
                <a:ea typeface="宋体" pitchFamily="2" charset="-122"/>
              </a:rPr>
              <a:t>D</a:t>
            </a:r>
            <a:r>
              <a:rPr lang="en-US" altLang="zh-CN" dirty="0">
                <a:ea typeface="宋体" pitchFamily="2" charset="-122"/>
              </a:rPr>
              <a:t>) is processed as:</a:t>
            </a:r>
          </a:p>
          <a:p>
            <a:pPr>
              <a:buFont typeface="Monotype Sorts" pitchFamily="2" charset="2"/>
              <a:buNone/>
            </a:pPr>
            <a:r>
              <a:rPr lang="en-US" altLang="zh-CN" sz="1800" dirty="0">
                <a:ea typeface="宋体" pitchFamily="2" charset="-122"/>
              </a:rPr>
              <a:t>                      if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has a lock on </a:t>
            </a:r>
            <a:r>
              <a:rPr lang="en-US" altLang="zh-CN" sz="1800" i="1" dirty="0">
                <a:ea typeface="宋体" pitchFamily="2" charset="-122"/>
              </a:rPr>
              <a:t>D</a:t>
            </a:r>
            <a:endParaRPr lang="en-US" altLang="zh-CN" sz="1800" dirty="0">
              <a:ea typeface="宋体" pitchFamily="2" charset="-122"/>
            </a:endParaRPr>
          </a:p>
          <a:p>
            <a:pPr>
              <a:buFont typeface="Monotype Sorts" pitchFamily="2" charset="2"/>
              <a:buNone/>
            </a:pPr>
            <a:r>
              <a:rPr lang="en-US" altLang="zh-CN" sz="1800" dirty="0">
                <a:ea typeface="宋体" pitchFamily="2" charset="-122"/>
              </a:rPr>
              <a:t>                         </a:t>
            </a:r>
            <a:r>
              <a:rPr lang="en-US" altLang="zh-CN" sz="1800" b="1" dirty="0">
                <a:ea typeface="宋体" pitchFamily="2" charset="-122"/>
              </a:rPr>
              <a:t>then</a:t>
            </a:r>
            <a:endParaRPr lang="en-US" altLang="zh-CN" sz="1800" dirty="0">
              <a:ea typeface="宋体" pitchFamily="2" charset="-122"/>
            </a:endParaRP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 </a:t>
            </a:r>
          </a:p>
          <a:p>
            <a:pPr>
              <a:lnSpc>
                <a:spcPct val="80000"/>
              </a:lnSpc>
              <a:buFont typeface="Monotype Sorts" pitchFamily="2" charset="2"/>
              <a:buNone/>
            </a:pPr>
            <a:r>
              <a:rPr lang="en-US" altLang="zh-CN" sz="1800" b="1" dirty="0">
                <a:ea typeface="宋体" pitchFamily="2" charset="-122"/>
              </a:rPr>
              <a:t>                         else</a:t>
            </a:r>
            <a:endParaRPr lang="en-US" altLang="zh-CN" sz="1800" dirty="0">
              <a:ea typeface="宋体" pitchFamily="2" charset="-122"/>
            </a:endParaRPr>
          </a:p>
          <a:p>
            <a:pPr>
              <a:buFont typeface="Monotype Sorts" pitchFamily="2" charset="2"/>
              <a:buNone/>
            </a:pPr>
            <a:r>
              <a:rPr lang="en-US" altLang="zh-CN" sz="1800" b="1" dirty="0">
                <a:ea typeface="宋体" pitchFamily="2" charset="-122"/>
              </a:rPr>
              <a:t>                                begin</a:t>
            </a:r>
            <a:r>
              <a:rPr lang="en-US" altLang="zh-CN" sz="1800" dirty="0">
                <a:ea typeface="宋体" pitchFamily="2" charset="-122"/>
              </a:rPr>
              <a:t> </a:t>
            </a:r>
          </a:p>
          <a:p>
            <a:pPr>
              <a:buFont typeface="Monotype Sorts" pitchFamily="2" charset="2"/>
              <a:buNone/>
            </a:pPr>
            <a:r>
              <a:rPr lang="en-US" altLang="zh-CN" sz="1800" dirty="0">
                <a:ea typeface="宋体" pitchFamily="2" charset="-122"/>
              </a:rPr>
              <a:t>                                   if necessary wait until no other  </a:t>
            </a:r>
          </a:p>
          <a:p>
            <a:pPr>
              <a:lnSpc>
                <a:spcPct val="80000"/>
              </a:lnSpc>
              <a:buFont typeface="Monotype Sorts" pitchFamily="2" charset="2"/>
              <a:buNone/>
            </a:pPr>
            <a:r>
              <a:rPr lang="en-US" altLang="zh-CN" sz="1800" dirty="0">
                <a:ea typeface="宋体" pitchFamily="2" charset="-122"/>
              </a:rPr>
              <a:t>                                       transaction has a </a:t>
            </a:r>
            <a:r>
              <a:rPr lang="en-US" altLang="zh-CN" sz="1800" b="1" dirty="0">
                <a:ea typeface="宋体" pitchFamily="2" charset="-122"/>
              </a:rPr>
              <a:t>lock-X</a:t>
            </a:r>
            <a:r>
              <a:rPr lang="en-US" altLang="zh-CN" sz="1800" dirty="0">
                <a:ea typeface="宋体" pitchFamily="2" charset="-122"/>
              </a:rPr>
              <a:t> on </a:t>
            </a:r>
            <a:r>
              <a:rPr lang="en-US" altLang="zh-CN" sz="1800" i="1" dirty="0">
                <a:ea typeface="宋体" pitchFamily="2" charset="-122"/>
              </a:rPr>
              <a:t>D</a:t>
            </a: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grant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a </a:t>
            </a:r>
            <a:r>
              <a:rPr lang="en-US" altLang="zh-CN" sz="1800" b="1" dirty="0">
                <a:ea typeface="宋体" pitchFamily="2" charset="-122"/>
              </a:rPr>
              <a:t> lock-S</a:t>
            </a:r>
            <a:r>
              <a:rPr lang="en-US" altLang="zh-CN" sz="1800" dirty="0">
                <a:ea typeface="宋体" pitchFamily="2" charset="-122"/>
              </a:rPr>
              <a:t> on </a:t>
            </a:r>
            <a:r>
              <a:rPr lang="en-US" altLang="zh-CN" sz="1800" i="1" dirty="0">
                <a:ea typeface="宋体" pitchFamily="2" charset="-122"/>
              </a:rPr>
              <a:t>D</a:t>
            </a:r>
            <a:r>
              <a:rPr lang="en-US" altLang="zh-CN" sz="1800" dirty="0">
                <a:ea typeface="宋体" pitchFamily="2" charset="-122"/>
              </a:rPr>
              <a:t>;</a:t>
            </a:r>
          </a:p>
          <a:p>
            <a:pPr>
              <a:buFont typeface="Monotype Sorts" pitchFamily="2" charset="2"/>
              <a:buNone/>
            </a:pPr>
            <a:r>
              <a:rPr lang="en-US" altLang="zh-CN" sz="1800" dirty="0">
                <a:ea typeface="宋体" pitchFamily="2" charset="-122"/>
              </a:rPr>
              <a:t>                                   read(</a:t>
            </a:r>
            <a:r>
              <a:rPr lang="en-US" altLang="zh-CN" sz="1800" i="1" dirty="0">
                <a:ea typeface="宋体" pitchFamily="2" charset="-122"/>
              </a:rPr>
              <a:t>D</a:t>
            </a:r>
            <a:r>
              <a:rPr lang="en-US" altLang="zh-CN" sz="1800" dirty="0">
                <a:ea typeface="宋体" pitchFamily="2" charset="-122"/>
              </a:rPr>
              <a:t>)</a:t>
            </a:r>
          </a:p>
          <a:p>
            <a:pPr>
              <a:lnSpc>
                <a:spcPct val="70000"/>
              </a:lnSpc>
              <a:buFont typeface="Monotype Sorts" pitchFamily="2" charset="2"/>
              <a:buNone/>
            </a:pPr>
            <a:r>
              <a:rPr lang="en-US" altLang="zh-CN" sz="1800" b="1" dirty="0">
                <a:ea typeface="宋体" pitchFamily="2" charset="-122"/>
              </a:rPr>
              <a:t>                                end</a:t>
            </a:r>
            <a:endParaRPr lang="en-US" altLang="zh-CN" sz="1800" dirty="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2800" dirty="0">
                <a:ea typeface="宋体" pitchFamily="2" charset="-122"/>
              </a:rPr>
              <a:t>Automatic Acquisition of Locks (Cont.)</a:t>
            </a:r>
          </a:p>
        </p:txBody>
      </p:sp>
      <p:sp>
        <p:nvSpPr>
          <p:cNvPr id="27651" name="Rectangle 3"/>
          <p:cNvSpPr>
            <a:spLocks noGrp="1" noChangeArrowheads="1"/>
          </p:cNvSpPr>
          <p:nvPr>
            <p:ph type="body" idx="4294967295"/>
          </p:nvPr>
        </p:nvSpPr>
        <p:spPr>
          <a:xfrm>
            <a:off x="533400" y="1219200"/>
            <a:ext cx="7848600" cy="4876800"/>
          </a:xfrm>
        </p:spPr>
        <p:txBody>
          <a:bodyPr/>
          <a:lstStyle/>
          <a:p>
            <a:r>
              <a:rPr lang="en-US" altLang="zh-CN" sz="1800" b="1" dirty="0">
                <a:ea typeface="宋体" pitchFamily="2" charset="-122"/>
              </a:rPr>
              <a:t>write</a:t>
            </a:r>
            <a:r>
              <a:rPr lang="en-US" altLang="zh-CN" sz="1800" i="1" dirty="0">
                <a:ea typeface="宋体" pitchFamily="2" charset="-122"/>
              </a:rPr>
              <a:t>(D)</a:t>
            </a:r>
            <a:r>
              <a:rPr lang="en-US" altLang="zh-CN" sz="1800" dirty="0">
                <a:ea typeface="宋体" pitchFamily="2" charset="-122"/>
              </a:rPr>
              <a:t> is processed as:</a:t>
            </a:r>
          </a:p>
          <a:p>
            <a:pPr>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r>
              <a:rPr lang="en-US" altLang="zh-CN" sz="1600" dirty="0">
                <a:ea typeface="宋体" pitchFamily="2" charset="-122"/>
              </a:rPr>
              <a:t> </a:t>
            </a:r>
          </a:p>
          <a:p>
            <a:pPr>
              <a:lnSpc>
                <a:spcPct val="70000"/>
              </a:lnSpc>
              <a:buFont typeface="Monotype Sorts" pitchFamily="2" charset="2"/>
              <a:buNone/>
            </a:pPr>
            <a:r>
              <a:rPr lang="en-US" altLang="zh-CN" sz="1600" b="1" dirty="0">
                <a:ea typeface="宋体" pitchFamily="2" charset="-122"/>
              </a:rPr>
              <a:t>        then</a:t>
            </a:r>
            <a:r>
              <a:rPr lang="en-US" altLang="zh-CN" sz="1600" dirty="0">
                <a:ea typeface="宋体" pitchFamily="2" charset="-122"/>
              </a:rPr>
              <a:t> </a:t>
            </a:r>
          </a:p>
          <a:p>
            <a:pPr>
              <a:lnSpc>
                <a:spcPct val="60000"/>
              </a:lnSpc>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70000"/>
              </a:lnSpc>
              <a:buFont typeface="Monotype Sorts" pitchFamily="2" charset="2"/>
              <a:buNone/>
            </a:pPr>
            <a:r>
              <a:rPr lang="en-US" altLang="zh-CN" sz="1600" dirty="0">
                <a:ea typeface="宋体" pitchFamily="2" charset="-122"/>
              </a:rPr>
              <a:t>       else</a:t>
            </a:r>
          </a:p>
          <a:p>
            <a:pPr>
              <a:lnSpc>
                <a:spcPct val="70000"/>
              </a:lnSpc>
              <a:buFont typeface="Monotype Sorts" pitchFamily="2" charset="2"/>
              <a:buNone/>
            </a:pPr>
            <a:r>
              <a:rPr lang="en-US" altLang="zh-CN" sz="1600" b="1" dirty="0">
                <a:ea typeface="宋体" pitchFamily="2" charset="-122"/>
              </a:rPr>
              <a:t>         begin</a:t>
            </a:r>
            <a:endParaRPr lang="en-US" altLang="zh-CN" sz="1600" dirty="0">
              <a:ea typeface="宋体" pitchFamily="2" charset="-122"/>
            </a:endParaRPr>
          </a:p>
          <a:p>
            <a:pPr>
              <a:lnSpc>
                <a:spcPct val="80000"/>
              </a:lnSpc>
              <a:buFont typeface="Monotype Sorts" pitchFamily="2" charset="2"/>
              <a:buNone/>
            </a:pPr>
            <a:r>
              <a:rPr lang="en-US" altLang="zh-CN" sz="1600" dirty="0">
                <a:ea typeface="宋体" pitchFamily="2" charset="-122"/>
              </a:rPr>
              <a:t>            if necessary wait until no other trans. has any lock on </a:t>
            </a:r>
            <a:r>
              <a:rPr lang="en-US" altLang="zh-CN" sz="1600" i="1" dirty="0">
                <a:ea typeface="宋体" pitchFamily="2" charset="-122"/>
              </a:rPr>
              <a:t>D</a:t>
            </a:r>
            <a:r>
              <a:rPr lang="en-US" altLang="zh-CN" sz="1600" dirty="0">
                <a:ea typeface="宋体" pitchFamily="2" charset="-122"/>
              </a:rPr>
              <a:t>,</a:t>
            </a:r>
          </a:p>
          <a:p>
            <a:pPr>
              <a:lnSpc>
                <a:spcPct val="80000"/>
              </a:lnSpc>
              <a:buFont typeface="Monotype Sorts" pitchFamily="2" charset="2"/>
              <a:buNone/>
            </a:pPr>
            <a:r>
              <a:rPr lang="en-US" altLang="zh-CN" sz="1600" dirty="0">
                <a:ea typeface="宋体" pitchFamily="2" charset="-122"/>
              </a:rPr>
              <a:t>            if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has a </a:t>
            </a:r>
            <a:r>
              <a:rPr lang="en-US" altLang="zh-CN" sz="1600" b="1" dirty="0">
                <a:ea typeface="宋体" pitchFamily="2" charset="-122"/>
              </a:rPr>
              <a:t>lock-S</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then</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upgrade</a:t>
            </a:r>
            <a:r>
              <a:rPr lang="en-US" altLang="zh-CN" sz="1600" dirty="0">
                <a:ea typeface="宋体" pitchFamily="2" charset="-122"/>
              </a:rPr>
              <a:t> lock on </a:t>
            </a:r>
            <a:r>
              <a:rPr lang="en-US" altLang="zh-CN" sz="1600" i="1" dirty="0">
                <a:ea typeface="宋体" pitchFamily="2" charset="-122"/>
              </a:rPr>
              <a:t>D</a:t>
            </a:r>
            <a:r>
              <a:rPr lang="en-US" altLang="zh-CN" sz="1600" dirty="0">
                <a:ea typeface="宋体" pitchFamily="2" charset="-122"/>
              </a:rPr>
              <a:t>  to </a:t>
            </a:r>
            <a:r>
              <a:rPr lang="en-US" altLang="zh-CN" sz="1600" b="1" dirty="0">
                <a:ea typeface="宋体" pitchFamily="2" charset="-122"/>
              </a:rPr>
              <a:t>lock-X</a:t>
            </a:r>
            <a:endParaRPr lang="en-US" altLang="zh-CN" sz="1600" dirty="0">
              <a:ea typeface="宋体" pitchFamily="2" charset="-122"/>
            </a:endParaRPr>
          </a:p>
          <a:p>
            <a:pPr>
              <a:lnSpc>
                <a:spcPct val="70000"/>
              </a:lnSpc>
              <a:buFont typeface="Monotype Sorts" pitchFamily="2" charset="2"/>
              <a:buNone/>
            </a:pPr>
            <a:r>
              <a:rPr lang="en-US" altLang="zh-CN" sz="1600" b="1" dirty="0">
                <a:ea typeface="宋体" pitchFamily="2" charset="-122"/>
              </a:rPr>
              <a:t>                else</a:t>
            </a:r>
            <a:endParaRPr lang="en-US" altLang="zh-CN" sz="1600" dirty="0">
              <a:ea typeface="宋体" pitchFamily="2" charset="-122"/>
            </a:endParaRPr>
          </a:p>
          <a:p>
            <a:pPr>
              <a:lnSpc>
                <a:spcPct val="70000"/>
              </a:lnSpc>
              <a:buFont typeface="Monotype Sorts" pitchFamily="2" charset="2"/>
              <a:buNone/>
            </a:pPr>
            <a:r>
              <a:rPr lang="en-US" altLang="zh-CN" sz="1600" dirty="0">
                <a:ea typeface="宋体" pitchFamily="2" charset="-122"/>
              </a:rPr>
              <a:t>                    grant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a </a:t>
            </a:r>
            <a:r>
              <a:rPr lang="en-US" altLang="zh-CN" sz="1600" b="1" dirty="0">
                <a:ea typeface="宋体" pitchFamily="2" charset="-122"/>
              </a:rPr>
              <a:t>lock-X</a:t>
            </a:r>
            <a:r>
              <a:rPr lang="en-US" altLang="zh-CN" sz="1600" dirty="0">
                <a:ea typeface="宋体" pitchFamily="2" charset="-122"/>
              </a:rPr>
              <a:t> on </a:t>
            </a:r>
            <a:r>
              <a:rPr lang="en-US" altLang="zh-CN" sz="1600" i="1" dirty="0">
                <a:ea typeface="宋体" pitchFamily="2" charset="-122"/>
              </a:rPr>
              <a:t>D</a:t>
            </a:r>
            <a:endParaRPr lang="en-US" altLang="zh-CN" sz="1600" dirty="0">
              <a:ea typeface="宋体" pitchFamily="2" charset="-122"/>
            </a:endParaRPr>
          </a:p>
          <a:p>
            <a:pPr>
              <a:buFont typeface="Monotype Sorts" pitchFamily="2" charset="2"/>
              <a:buNone/>
            </a:pPr>
            <a:r>
              <a:rPr lang="en-US" altLang="zh-CN" sz="1600" dirty="0">
                <a:ea typeface="宋体" pitchFamily="2" charset="-122"/>
              </a:rPr>
              <a:t>                write(</a:t>
            </a:r>
            <a:r>
              <a:rPr lang="en-US" altLang="zh-CN" sz="1600" i="1" dirty="0">
                <a:ea typeface="宋体" pitchFamily="2" charset="-122"/>
              </a:rPr>
              <a:t>D</a:t>
            </a:r>
            <a:r>
              <a:rPr lang="en-US" altLang="zh-CN" sz="1600" dirty="0">
                <a:ea typeface="宋体" pitchFamily="2" charset="-122"/>
              </a:rPr>
              <a:t>)</a:t>
            </a:r>
          </a:p>
          <a:p>
            <a:pPr>
              <a:lnSpc>
                <a:spcPct val="50000"/>
              </a:lnSpc>
              <a:buFont typeface="Monotype Sorts" pitchFamily="2" charset="2"/>
              <a:buNone/>
            </a:pPr>
            <a:r>
              <a:rPr lang="en-US" altLang="zh-CN" sz="1600" b="1" dirty="0">
                <a:ea typeface="宋体" pitchFamily="2" charset="-122"/>
              </a:rPr>
              <a:t>         end</a:t>
            </a:r>
            <a:r>
              <a:rPr lang="en-US" altLang="zh-CN" sz="1600" dirty="0">
                <a:ea typeface="宋体" pitchFamily="2" charset="-122"/>
              </a:rPr>
              <a:t>;</a:t>
            </a:r>
          </a:p>
          <a:p>
            <a:r>
              <a:rPr lang="en-US" altLang="zh-CN" sz="1800" dirty="0">
                <a:solidFill>
                  <a:schemeClr val="tx2"/>
                </a:solidFill>
                <a:ea typeface="宋体" pitchFamily="2" charset="-122"/>
              </a:rPr>
              <a:t>All locks are released after commit or abort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ea typeface="宋体" pitchFamily="2" charset="-122"/>
              </a:rPr>
              <a:t>Implementation of Locking</a:t>
            </a:r>
          </a:p>
        </p:txBody>
      </p:sp>
      <p:sp>
        <p:nvSpPr>
          <p:cNvPr id="126979" name="Rectangle 3"/>
          <p:cNvSpPr>
            <a:spLocks noGrp="1" noChangeArrowheads="1"/>
          </p:cNvSpPr>
          <p:nvPr>
            <p:ph type="body" idx="1"/>
          </p:nvPr>
        </p:nvSpPr>
        <p:spPr>
          <a:xfrm>
            <a:off x="635000" y="1231900"/>
            <a:ext cx="7797800" cy="4127500"/>
          </a:xfrm>
        </p:spPr>
        <p:txBody>
          <a:bodyPr/>
          <a:lstStyle/>
          <a:p>
            <a:r>
              <a:rPr lang="en-US" altLang="zh-CN">
                <a:ea typeface="宋体" pitchFamily="2" charset="-122"/>
              </a:rPr>
              <a:t>A</a:t>
            </a:r>
            <a:r>
              <a:rPr lang="en-US" altLang="zh-CN" b="1">
                <a:solidFill>
                  <a:schemeClr val="tx2"/>
                </a:solidFill>
                <a:ea typeface="宋体" pitchFamily="2" charset="-122"/>
              </a:rPr>
              <a:t> Lock manager </a:t>
            </a:r>
            <a:r>
              <a:rPr lang="en-US" altLang="zh-CN">
                <a:ea typeface="宋体" pitchFamily="2" charset="-122"/>
              </a:rPr>
              <a:t>can be implemented as a separate process to which transactions send lock and unlock requests</a:t>
            </a:r>
          </a:p>
          <a:p>
            <a:r>
              <a:rPr lang="en-US" altLang="zh-CN">
                <a:ea typeface="宋体" pitchFamily="2" charset="-122"/>
              </a:rPr>
              <a:t>The lock manager replies to a lock request by sending a lock grant messages (or a message asking the transaction to roll back, in case of  a deadlock)</a:t>
            </a:r>
          </a:p>
          <a:p>
            <a:r>
              <a:rPr lang="en-US" altLang="zh-CN">
                <a:ea typeface="宋体" pitchFamily="2" charset="-122"/>
              </a:rPr>
              <a:t>The requesting transaction waits until its request is answered</a:t>
            </a:r>
          </a:p>
          <a:p>
            <a:r>
              <a:rPr lang="en-US" altLang="zh-CN">
                <a:ea typeface="宋体" pitchFamily="2" charset="-122"/>
              </a:rPr>
              <a:t>The lock manager maintains a data structure called a </a:t>
            </a:r>
            <a:r>
              <a:rPr lang="en-US" altLang="zh-CN" b="1">
                <a:solidFill>
                  <a:schemeClr val="tx2"/>
                </a:solidFill>
                <a:ea typeface="宋体" pitchFamily="2" charset="-122"/>
              </a:rPr>
              <a:t>lock table </a:t>
            </a:r>
            <a:r>
              <a:rPr lang="en-US" altLang="zh-CN">
                <a:ea typeface="宋体" pitchFamily="2" charset="-122"/>
              </a:rPr>
              <a:t>to record granted locks and pending requests</a:t>
            </a:r>
          </a:p>
          <a:p>
            <a:r>
              <a:rPr lang="en-US" altLang="zh-CN">
                <a:ea typeface="宋体" pitchFamily="2" charset="-122"/>
              </a:rPr>
              <a:t>The lock table is usually implemented as </a:t>
            </a:r>
            <a:r>
              <a:rPr lang="en-US" altLang="zh-CN">
                <a:solidFill>
                  <a:schemeClr val="tx2"/>
                </a:solidFill>
                <a:ea typeface="宋体" pitchFamily="2" charset="-122"/>
              </a:rPr>
              <a:t>an in-memory hash table</a:t>
            </a:r>
            <a:r>
              <a:rPr lang="en-US" altLang="zh-CN">
                <a:ea typeface="宋体" pitchFamily="2" charset="-122"/>
              </a:rPr>
              <a:t> indexed on the name of the data item being locked</a:t>
            </a:r>
            <a:endParaRPr lang="en-US" altLang="zh-CN" b="1">
              <a:solidFill>
                <a:schemeClr val="tx2"/>
              </a:solidFill>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ea typeface="宋体" pitchFamily="2" charset="-122"/>
              </a:rPr>
              <a:t>Lock Table</a:t>
            </a:r>
          </a:p>
        </p:txBody>
      </p:sp>
      <p:sp>
        <p:nvSpPr>
          <p:cNvPr id="128003" name="Rectangle 3"/>
          <p:cNvSpPr>
            <a:spLocks noGrp="1" noChangeArrowheads="1"/>
          </p:cNvSpPr>
          <p:nvPr>
            <p:ph type="body" idx="1"/>
          </p:nvPr>
        </p:nvSpPr>
        <p:spPr>
          <a:xfrm>
            <a:off x="4610100" y="901692"/>
            <a:ext cx="4191000" cy="5168900"/>
          </a:xfrm>
          <a:solidFill>
            <a:schemeClr val="bg1"/>
          </a:solidFill>
          <a:ln/>
        </p:spPr>
        <p:txBody>
          <a:bodyPr/>
          <a:lstStyle/>
          <a:p>
            <a:pPr>
              <a:lnSpc>
                <a:spcPct val="90000"/>
              </a:lnSpc>
            </a:pPr>
            <a:r>
              <a:rPr lang="en-US" altLang="zh-CN" sz="1800" dirty="0">
                <a:ea typeface="宋体" pitchFamily="2" charset="-122"/>
              </a:rPr>
              <a:t>Black rectangles indicate granted locks, white ones indicate waiting requests</a:t>
            </a:r>
          </a:p>
          <a:p>
            <a:pPr>
              <a:lnSpc>
                <a:spcPct val="90000"/>
              </a:lnSpc>
            </a:pPr>
            <a:r>
              <a:rPr lang="en-US" altLang="zh-CN" sz="1800" dirty="0">
                <a:ea typeface="宋体" pitchFamily="2" charset="-122"/>
              </a:rPr>
              <a:t>Lock table also records the type of lock granted or requested</a:t>
            </a:r>
          </a:p>
          <a:p>
            <a:pPr>
              <a:lnSpc>
                <a:spcPct val="90000"/>
              </a:lnSpc>
            </a:pPr>
            <a:r>
              <a:rPr lang="en-US" altLang="zh-CN" sz="1800" dirty="0">
                <a:ea typeface="宋体" pitchFamily="2" charset="-122"/>
              </a:rPr>
              <a:t>New request is added to the end of the queue of requests for the data item, and </a:t>
            </a:r>
            <a:r>
              <a:rPr lang="en-US" altLang="zh-CN" sz="1800" dirty="0">
                <a:solidFill>
                  <a:schemeClr val="tx2"/>
                </a:solidFill>
                <a:ea typeface="宋体" pitchFamily="2" charset="-122"/>
              </a:rPr>
              <a:t>granted if it is compatible with all earlier locks</a:t>
            </a:r>
          </a:p>
          <a:p>
            <a:pPr>
              <a:lnSpc>
                <a:spcPct val="90000"/>
              </a:lnSpc>
            </a:pPr>
            <a:r>
              <a:rPr lang="en-US" altLang="zh-CN" sz="1800" dirty="0">
                <a:ea typeface="宋体" pitchFamily="2" charset="-122"/>
              </a:rPr>
              <a:t>Unlock requests result in the request being deleted, and later requests are checked to see if they can now be granted</a:t>
            </a:r>
          </a:p>
          <a:p>
            <a:pPr>
              <a:lnSpc>
                <a:spcPct val="90000"/>
              </a:lnSpc>
            </a:pPr>
            <a:r>
              <a:rPr lang="en-US" altLang="zh-CN" sz="1800" dirty="0">
                <a:ea typeface="宋体" pitchFamily="2" charset="-122"/>
              </a:rPr>
              <a:t>If transaction aborts, all waiting or granted requests of the transaction are deleted </a:t>
            </a:r>
          </a:p>
          <a:p>
            <a:pPr lvl="1">
              <a:lnSpc>
                <a:spcPct val="90000"/>
              </a:lnSpc>
            </a:pPr>
            <a:r>
              <a:rPr lang="en-US" altLang="zh-CN" sz="1600" dirty="0">
                <a:ea typeface="宋体" pitchFamily="2" charset="-122"/>
              </a:rPr>
              <a:t>lock manager may keep a list of locks held by each transaction, to implement this efficiently</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l="19557" t="1344" r="20766" b="2420"/>
          <a:stretch>
            <a:fillRect/>
          </a:stretch>
        </p:blipFill>
        <p:spPr bwMode="auto">
          <a:xfrm>
            <a:off x="622300" y="1254988"/>
            <a:ext cx="3759200" cy="4546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Deadlock Handling</a:t>
            </a:r>
          </a:p>
        </p:txBody>
      </p:sp>
      <p:sp>
        <p:nvSpPr>
          <p:cNvPr id="80899" name="Rectangle 3"/>
          <p:cNvSpPr>
            <a:spLocks noGrp="1" noChangeArrowheads="1"/>
          </p:cNvSpPr>
          <p:nvPr>
            <p:ph type="body" idx="4294967295"/>
          </p:nvPr>
        </p:nvSpPr>
        <p:spPr>
          <a:xfrm>
            <a:off x="650875" y="1492250"/>
            <a:ext cx="7848600" cy="3381375"/>
          </a:xfrm>
        </p:spPr>
        <p:txBody>
          <a:bodyPr/>
          <a:lstStyle/>
          <a:p>
            <a:r>
              <a:rPr lang="en-US" altLang="zh-CN">
                <a:ea typeface="宋体" pitchFamily="2" charset="-122"/>
              </a:rPr>
              <a:t>System is deadlocked if there is a set of transactions such that every transaction in the set is waiting for another transaction in the set.</a:t>
            </a:r>
          </a:p>
          <a:p>
            <a:r>
              <a:rPr lang="en-US" altLang="zh-CN" b="1" i="1">
                <a:solidFill>
                  <a:schemeClr val="tx2"/>
                </a:solidFill>
                <a:ea typeface="宋体" pitchFamily="2" charset="-122"/>
              </a:rPr>
              <a:t>Deadlock prevention</a:t>
            </a:r>
            <a:r>
              <a:rPr lang="en-US" altLang="zh-CN">
                <a:ea typeface="宋体" pitchFamily="2" charset="-122"/>
              </a:rPr>
              <a:t> protocols ensure that the system will </a:t>
            </a:r>
            <a:r>
              <a:rPr lang="en-US" altLang="zh-CN" i="1">
                <a:solidFill>
                  <a:schemeClr val="tx2"/>
                </a:solidFill>
                <a:ea typeface="宋体" pitchFamily="2" charset="-122"/>
              </a:rPr>
              <a:t>never</a:t>
            </a:r>
            <a:r>
              <a:rPr lang="en-US" altLang="zh-CN">
                <a:solidFill>
                  <a:schemeClr val="tx2"/>
                </a:solidFill>
                <a:ea typeface="宋体" pitchFamily="2" charset="-122"/>
              </a:rPr>
              <a:t> enter into a deadlock state</a:t>
            </a:r>
            <a:r>
              <a:rPr lang="en-US" altLang="zh-CN">
                <a:ea typeface="宋体" pitchFamily="2" charset="-122"/>
              </a:rPr>
              <a:t>. Some prevention strategies :</a:t>
            </a:r>
          </a:p>
          <a:p>
            <a:pPr lvl="1"/>
            <a:r>
              <a:rPr lang="en-US" altLang="zh-CN">
                <a:ea typeface="宋体" pitchFamily="2" charset="-122"/>
              </a:rPr>
              <a:t>Require that each transaction locks all its data items before it begins execution (predeclaration).</a:t>
            </a:r>
          </a:p>
          <a:p>
            <a:pPr lvl="1"/>
            <a:r>
              <a:rPr lang="en-US" altLang="zh-CN">
                <a:ea typeface="宋体" pitchFamily="2" charset="-122"/>
              </a:rPr>
              <a:t>Impose partial ordering of all data items and require that a transaction can lock data items only in the order specified by the partial order (graph-based protocol).</a:t>
            </a:r>
          </a:p>
        </p:txBody>
      </p:sp>
    </p:spTree>
    <p:extLst>
      <p:ext uri="{BB962C8B-B14F-4D97-AF65-F5344CB8AC3E}">
        <p14:creationId xmlns:p14="http://schemas.microsoft.com/office/powerpoint/2010/main" val="1258259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itchFamily="2" charset="-122"/>
              </a:rPr>
              <a:t>More Deadlock Prevention Strategies</a:t>
            </a:r>
          </a:p>
        </p:txBody>
      </p:sp>
      <p:sp>
        <p:nvSpPr>
          <p:cNvPr id="82947" name="Rectangle 3"/>
          <p:cNvSpPr>
            <a:spLocks noGrp="1" noChangeArrowheads="1"/>
          </p:cNvSpPr>
          <p:nvPr>
            <p:ph type="body" idx="4294967295"/>
          </p:nvPr>
        </p:nvSpPr>
        <p:spPr>
          <a:xfrm>
            <a:off x="533400" y="1358900"/>
            <a:ext cx="7848600" cy="4876800"/>
          </a:xfrm>
        </p:spPr>
        <p:txBody>
          <a:bodyPr/>
          <a:lstStyle/>
          <a:p>
            <a:r>
              <a:rPr lang="en-US" altLang="zh-CN" dirty="0">
                <a:ea typeface="宋体" pitchFamily="2" charset="-122"/>
              </a:rPr>
              <a:t>Following schemes use transaction timestamps for the sake of deadlock prevention alone.</a:t>
            </a:r>
          </a:p>
          <a:p>
            <a:r>
              <a:rPr lang="en-US" altLang="zh-CN" b="1" dirty="0">
                <a:solidFill>
                  <a:schemeClr val="tx2"/>
                </a:solidFill>
                <a:ea typeface="宋体" pitchFamily="2" charset="-122"/>
              </a:rPr>
              <a:t>wait-die</a:t>
            </a:r>
            <a:r>
              <a:rPr lang="en-US" altLang="zh-CN" dirty="0">
                <a:ea typeface="宋体" pitchFamily="2" charset="-122"/>
              </a:rPr>
              <a:t> scheme — non-preemptive</a:t>
            </a:r>
          </a:p>
          <a:p>
            <a:pPr lvl="1"/>
            <a:r>
              <a:rPr lang="en-US" altLang="zh-CN" dirty="0">
                <a:ea typeface="宋体" pitchFamily="2" charset="-122"/>
              </a:rPr>
              <a:t>older transaction may wait for younger one to release data item. </a:t>
            </a:r>
            <a:r>
              <a:rPr lang="en-US" altLang="zh-CN" dirty="0">
                <a:solidFill>
                  <a:schemeClr val="tx2"/>
                </a:solidFill>
                <a:ea typeface="宋体" pitchFamily="2" charset="-122"/>
              </a:rPr>
              <a:t>Younger transactions never wait for older ones</a:t>
            </a:r>
            <a:r>
              <a:rPr lang="en-US" altLang="zh-CN" dirty="0">
                <a:ea typeface="宋体" pitchFamily="2" charset="-122"/>
              </a:rPr>
              <a:t>; they are rolled back instead.</a:t>
            </a:r>
          </a:p>
          <a:p>
            <a:pPr lvl="1"/>
            <a:r>
              <a:rPr lang="en-US" altLang="zh-CN" dirty="0">
                <a:ea typeface="宋体" pitchFamily="2" charset="-122"/>
              </a:rPr>
              <a:t>a transaction may die several times before acquiring needed data item</a:t>
            </a:r>
          </a:p>
          <a:p>
            <a:r>
              <a:rPr lang="en-US" altLang="zh-CN" b="1" dirty="0">
                <a:solidFill>
                  <a:schemeClr val="tx2"/>
                </a:solidFill>
                <a:ea typeface="宋体" pitchFamily="2" charset="-122"/>
              </a:rPr>
              <a:t>wound-wait</a:t>
            </a:r>
            <a:r>
              <a:rPr lang="en-US" altLang="zh-CN" dirty="0">
                <a:ea typeface="宋体" pitchFamily="2" charset="-122"/>
              </a:rPr>
              <a:t> scheme — preemptive</a:t>
            </a:r>
          </a:p>
          <a:p>
            <a:pPr lvl="1"/>
            <a:r>
              <a:rPr lang="en-US" altLang="zh-CN" dirty="0">
                <a:solidFill>
                  <a:schemeClr val="tx2"/>
                </a:solidFill>
                <a:ea typeface="宋体" pitchFamily="2" charset="-122"/>
              </a:rPr>
              <a:t>older transaction </a:t>
            </a:r>
            <a:r>
              <a:rPr lang="en-US" altLang="zh-CN" i="1" dirty="0">
                <a:solidFill>
                  <a:schemeClr val="tx2"/>
                </a:solidFill>
                <a:ea typeface="宋体" pitchFamily="2" charset="-122"/>
              </a:rPr>
              <a:t>wounds</a:t>
            </a:r>
            <a:r>
              <a:rPr lang="en-US" altLang="zh-CN" dirty="0">
                <a:solidFill>
                  <a:schemeClr val="tx2"/>
                </a:solidFill>
                <a:ea typeface="宋体" pitchFamily="2" charset="-122"/>
              </a:rPr>
              <a:t> (forces rollback) of younger transaction</a:t>
            </a:r>
            <a:r>
              <a:rPr lang="en-US" altLang="zh-CN" dirty="0">
                <a:ea typeface="宋体" pitchFamily="2" charset="-122"/>
              </a:rPr>
              <a:t> instead of waiting for it. Younger transactions may wait for older ones.</a:t>
            </a:r>
          </a:p>
          <a:p>
            <a:pPr lvl="1"/>
            <a:r>
              <a:rPr lang="en-US" altLang="zh-CN" dirty="0">
                <a:ea typeface="宋体" pitchFamily="2" charset="-122"/>
              </a:rPr>
              <a:t>may be fewer rollbacks than </a:t>
            </a:r>
            <a:r>
              <a:rPr lang="en-US" altLang="zh-CN" i="1" dirty="0">
                <a:ea typeface="宋体" pitchFamily="2" charset="-122"/>
              </a:rPr>
              <a:t>wait-die</a:t>
            </a:r>
            <a:r>
              <a:rPr lang="en-US" altLang="zh-CN" dirty="0">
                <a:ea typeface="宋体" pitchFamily="2" charset="-122"/>
              </a:rPr>
              <a:t> scheme.</a:t>
            </a:r>
          </a:p>
        </p:txBody>
      </p:sp>
    </p:spTree>
    <p:extLst>
      <p:ext uri="{BB962C8B-B14F-4D97-AF65-F5344CB8AC3E}">
        <p14:creationId xmlns:p14="http://schemas.microsoft.com/office/powerpoint/2010/main" val="2503593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宋体" pitchFamily="2" charset="-122"/>
              </a:rPr>
              <a:t>Wait-die vs. Wound-wait</a:t>
            </a:r>
          </a:p>
        </p:txBody>
      </p:sp>
      <p:sp>
        <p:nvSpPr>
          <p:cNvPr id="134147" name="Rectangle 3"/>
          <p:cNvSpPr>
            <a:spLocks noGrp="1" noChangeArrowheads="1"/>
          </p:cNvSpPr>
          <p:nvPr>
            <p:ph type="body" sz="half" idx="1"/>
          </p:nvPr>
        </p:nvSpPr>
        <p:spPr>
          <a:xfrm>
            <a:off x="584200" y="1257300"/>
            <a:ext cx="8013700" cy="977900"/>
          </a:xfrm>
        </p:spPr>
        <p:txBody>
          <a:bodyPr/>
          <a:lstStyle/>
          <a:p>
            <a:r>
              <a:rPr lang="en-US" altLang="zh-CN" sz="1800">
                <a:ea typeface="宋体" pitchFamily="2" charset="-122"/>
              </a:rPr>
              <a:t>Three transactions: A, B , C ordered by starting time. B held a lock on data item Y. Then</a:t>
            </a:r>
          </a:p>
          <a:p>
            <a:pPr>
              <a:buFont typeface="Monotype Sorts" pitchFamily="2" charset="2"/>
              <a:buNone/>
            </a:pPr>
            <a:endParaRPr lang="en-US" altLang="zh-CN" sz="1800">
              <a:ea typeface="宋体" pitchFamily="2" charset="-122"/>
            </a:endParaRPr>
          </a:p>
        </p:txBody>
      </p:sp>
      <p:graphicFrame>
        <p:nvGraphicFramePr>
          <p:cNvPr id="134168" name="Group 24"/>
          <p:cNvGraphicFramePr>
            <a:graphicFrameLocks noGrp="1"/>
          </p:cNvGraphicFramePr>
          <p:nvPr>
            <p:ph sz="half" idx="2"/>
          </p:nvPr>
        </p:nvGraphicFramePr>
        <p:xfrm>
          <a:off x="1257300" y="2311400"/>
          <a:ext cx="6477000" cy="2565400"/>
        </p:xfrm>
        <a:graphic>
          <a:graphicData uri="http://schemas.openxmlformats.org/drawingml/2006/table">
            <a:tbl>
              <a:tblPr/>
              <a:tblGrid>
                <a:gridCol w="2159000"/>
                <a:gridCol w="2159000"/>
                <a:gridCol w="2159000"/>
              </a:tblGrid>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endParaRPr kumimoji="1"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Wait-die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Wound-wait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A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B rollback; A granted the lock on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5500">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acquire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C rollback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a:solidFill>
                            <a:schemeClr val="tx1"/>
                          </a:solidFill>
                          <a:latin typeface="Helvetica" pitchFamily="34" charset="0"/>
                        </a:defRPr>
                      </a:lvl1pPr>
                      <a:lvl2pPr>
                        <a:spcBef>
                          <a:spcPct val="35000"/>
                        </a:spcBef>
                        <a:buClr>
                          <a:srgbClr val="CC6600"/>
                        </a:buClr>
                        <a:buSzPct val="105000"/>
                        <a:buFont typeface="Wingdings 2" pitchFamily="18" charset="2"/>
                        <a:defRPr kumimoji="1" sz="1600">
                          <a:solidFill>
                            <a:schemeClr val="tx1"/>
                          </a:solidFill>
                          <a:latin typeface="Helvetica" pitchFamily="34" charset="0"/>
                        </a:defRPr>
                      </a:lvl2pPr>
                      <a:lvl3pPr marL="857250">
                        <a:spcBef>
                          <a:spcPct val="35000"/>
                        </a:spcBef>
                        <a:buClr>
                          <a:srgbClr val="000099"/>
                        </a:buClr>
                        <a:buSzPct val="85000"/>
                        <a:buFont typeface="Wingdings" pitchFamily="2" charset="2"/>
                        <a:defRPr kumimoji="1" sz="1600">
                          <a:solidFill>
                            <a:schemeClr val="tx1"/>
                          </a:solidFill>
                          <a:latin typeface="Helvetica" pitchFamily="34" charset="0"/>
                        </a:defRPr>
                      </a:lvl3pPr>
                      <a:lvl4pPr marL="1200150">
                        <a:spcBef>
                          <a:spcPct val="35000"/>
                        </a:spcBef>
                        <a:buClr>
                          <a:schemeClr val="hlink"/>
                        </a:buClr>
                        <a:defRPr kumimoji="1" sz="1600">
                          <a:solidFill>
                            <a:schemeClr val="tx1"/>
                          </a:solidFill>
                          <a:latin typeface="Helvetica" pitchFamily="34" charset="0"/>
                        </a:defRPr>
                      </a:lvl4pPr>
                      <a:lvl5pPr marL="1543050">
                        <a:spcBef>
                          <a:spcPct val="35000"/>
                        </a:spcBef>
                        <a:buClr>
                          <a:schemeClr val="tx2"/>
                        </a:buClr>
                        <a:defRPr kumimoji="1" sz="1600">
                          <a:solidFill>
                            <a:schemeClr val="tx1"/>
                          </a:solidFill>
                          <a:latin typeface="Helvetica" pitchFamily="34" charset="0"/>
                        </a:defRPr>
                      </a:lvl5pPr>
                      <a:lvl6pPr marL="2000250" eaLnBrk="0" fontAlgn="base" hangingPunct="0">
                        <a:spcBef>
                          <a:spcPct val="35000"/>
                        </a:spcBef>
                        <a:spcAft>
                          <a:spcPct val="0"/>
                        </a:spcAft>
                        <a:buClr>
                          <a:schemeClr val="tx2"/>
                        </a:buClr>
                        <a:defRPr kumimoji="1" sz="1600">
                          <a:solidFill>
                            <a:schemeClr val="tx1"/>
                          </a:solidFill>
                          <a:latin typeface="Helvetica" pitchFamily="34" charset="0"/>
                        </a:defRPr>
                      </a:lvl6pPr>
                      <a:lvl7pPr marL="2457450" eaLnBrk="0" fontAlgn="base" hangingPunct="0">
                        <a:spcBef>
                          <a:spcPct val="35000"/>
                        </a:spcBef>
                        <a:spcAft>
                          <a:spcPct val="0"/>
                        </a:spcAft>
                        <a:buClr>
                          <a:schemeClr val="tx2"/>
                        </a:buClr>
                        <a:defRPr kumimoji="1" sz="1600">
                          <a:solidFill>
                            <a:schemeClr val="tx1"/>
                          </a:solidFill>
                          <a:latin typeface="Helvetica" pitchFamily="34" charset="0"/>
                        </a:defRPr>
                      </a:lvl7pPr>
                      <a:lvl8pPr marL="2914650" eaLnBrk="0" fontAlgn="base" hangingPunct="0">
                        <a:spcBef>
                          <a:spcPct val="35000"/>
                        </a:spcBef>
                        <a:spcAft>
                          <a:spcPct val="0"/>
                        </a:spcAft>
                        <a:buClr>
                          <a:schemeClr val="tx2"/>
                        </a:buClr>
                        <a:defRPr kumimoji="1" sz="1600">
                          <a:solidFill>
                            <a:schemeClr val="tx1"/>
                          </a:solidFill>
                          <a:latin typeface="Helvetica" pitchFamily="34" charset="0"/>
                        </a:defRPr>
                      </a:lvl8pPr>
                      <a:lvl9pPr marL="337185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800" b="0" i="0" u="none" strike="noStrike" cap="none" normalizeH="0" baseline="0" smtClean="0">
                          <a:ln>
                            <a:noFill/>
                          </a:ln>
                          <a:solidFill>
                            <a:schemeClr val="tx1"/>
                          </a:solidFill>
                          <a:effectLst/>
                          <a:latin typeface="Helvetica" pitchFamily="34" charset="0"/>
                          <a:ea typeface="宋体" pitchFamily="2" charset="-122"/>
                        </a:rPr>
                        <a:t>Wait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16077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ea typeface="宋体" pitchFamily="2" charset="-122"/>
              </a:rPr>
              <a:t>Deadlock prevention (Cont.)</a:t>
            </a:r>
          </a:p>
        </p:txBody>
      </p:sp>
      <p:sp>
        <p:nvSpPr>
          <p:cNvPr id="84995" name="Rectangle 3"/>
          <p:cNvSpPr>
            <a:spLocks noGrp="1" noChangeArrowheads="1"/>
          </p:cNvSpPr>
          <p:nvPr>
            <p:ph type="body" idx="4294967295"/>
          </p:nvPr>
        </p:nvSpPr>
        <p:spPr/>
        <p:txBody>
          <a:bodyPr/>
          <a:lstStyle/>
          <a:p>
            <a:r>
              <a:rPr lang="en-US" altLang="zh-CN">
                <a:ea typeface="宋体" pitchFamily="2" charset="-122"/>
              </a:rPr>
              <a:t>Both in </a:t>
            </a:r>
            <a:r>
              <a:rPr lang="en-US" altLang="zh-CN" i="1">
                <a:ea typeface="宋体" pitchFamily="2" charset="-122"/>
              </a:rPr>
              <a:t>wait-die</a:t>
            </a:r>
            <a:r>
              <a:rPr lang="en-US" altLang="zh-CN">
                <a:ea typeface="宋体" pitchFamily="2" charset="-122"/>
              </a:rPr>
              <a:t> and in </a:t>
            </a:r>
            <a:r>
              <a:rPr lang="en-US" altLang="zh-CN" i="1">
                <a:ea typeface="宋体" pitchFamily="2" charset="-122"/>
              </a:rPr>
              <a:t>wound-wait</a:t>
            </a:r>
            <a:r>
              <a:rPr lang="en-US" altLang="zh-CN">
                <a:ea typeface="宋体" pitchFamily="2" charset="-122"/>
              </a:rPr>
              <a:t> schemes, a rolled back transactions is restarted with </a:t>
            </a:r>
            <a:r>
              <a:rPr lang="en-US" altLang="zh-CN">
                <a:solidFill>
                  <a:schemeClr val="tx2"/>
                </a:solidFill>
                <a:ea typeface="宋体" pitchFamily="2" charset="-122"/>
              </a:rPr>
              <a:t>its original timestamp</a:t>
            </a:r>
            <a:r>
              <a:rPr lang="en-US" altLang="zh-CN">
                <a:ea typeface="宋体" pitchFamily="2" charset="-122"/>
              </a:rPr>
              <a:t>. Older transactions thus have precedence over newer ones, and </a:t>
            </a:r>
            <a:r>
              <a:rPr lang="en-US" altLang="zh-CN">
                <a:solidFill>
                  <a:schemeClr val="tx2"/>
                </a:solidFill>
                <a:ea typeface="宋体" pitchFamily="2" charset="-122"/>
              </a:rPr>
              <a:t>starvation is hence avoided</a:t>
            </a:r>
            <a:r>
              <a:rPr lang="en-US" altLang="zh-CN">
                <a:ea typeface="宋体" pitchFamily="2" charset="-122"/>
              </a:rPr>
              <a:t>.</a:t>
            </a:r>
          </a:p>
          <a:p>
            <a:endParaRPr lang="en-US" altLang="zh-CN">
              <a:ea typeface="宋体" pitchFamily="2" charset="-122"/>
            </a:endParaRPr>
          </a:p>
          <a:p>
            <a:r>
              <a:rPr lang="en-US" altLang="zh-CN">
                <a:solidFill>
                  <a:schemeClr val="tx2"/>
                </a:solidFill>
                <a:ea typeface="宋体" pitchFamily="2" charset="-122"/>
              </a:rPr>
              <a:t>Timeout-Based Schemes</a:t>
            </a:r>
            <a:r>
              <a:rPr lang="en-US" altLang="zh-CN">
                <a:ea typeface="宋体" pitchFamily="2" charset="-122"/>
              </a:rPr>
              <a:t> :</a:t>
            </a:r>
          </a:p>
          <a:p>
            <a:pPr lvl="1"/>
            <a:r>
              <a:rPr lang="en-US" altLang="zh-CN">
                <a:ea typeface="宋体" pitchFamily="2" charset="-122"/>
              </a:rPr>
              <a:t>a transaction waits for a lock only for a specified amount of time. After that, the wait times out and the transaction is rolled back.</a:t>
            </a:r>
          </a:p>
          <a:p>
            <a:pPr lvl="1"/>
            <a:r>
              <a:rPr lang="en-US" altLang="zh-CN">
                <a:ea typeface="宋体" pitchFamily="2" charset="-122"/>
              </a:rPr>
              <a:t>thus deadlocks are not possible</a:t>
            </a:r>
          </a:p>
          <a:p>
            <a:pPr lvl="1"/>
            <a:r>
              <a:rPr lang="en-US" altLang="zh-CN">
                <a:solidFill>
                  <a:schemeClr val="tx2"/>
                </a:solidFill>
                <a:ea typeface="宋体" pitchFamily="2" charset="-122"/>
              </a:rPr>
              <a:t>simple to implement; but starvation is possible</a:t>
            </a:r>
            <a:r>
              <a:rPr lang="en-US" altLang="zh-CN">
                <a:ea typeface="宋体" pitchFamily="2" charset="-122"/>
              </a:rPr>
              <a:t>. Also difficult to determine good value of the timeout interval.</a:t>
            </a:r>
          </a:p>
        </p:txBody>
      </p:sp>
    </p:spTree>
    <p:extLst>
      <p:ext uri="{BB962C8B-B14F-4D97-AF65-F5344CB8AC3E}">
        <p14:creationId xmlns:p14="http://schemas.microsoft.com/office/powerpoint/2010/main" val="259151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48476" y="105128"/>
            <a:ext cx="7857653" cy="609600"/>
          </a:xfrm>
        </p:spPr>
        <p:txBody>
          <a:bodyPr/>
          <a:lstStyle/>
          <a:p>
            <a:r>
              <a:rPr lang="en-US" altLang="zh-CN" dirty="0">
                <a:ea typeface="宋体" pitchFamily="2" charset="-122"/>
              </a:rPr>
              <a:t>Deadlock Detection</a:t>
            </a:r>
          </a:p>
        </p:txBody>
      </p:sp>
      <p:sp>
        <p:nvSpPr>
          <p:cNvPr id="87043" name="Rectangle 3"/>
          <p:cNvSpPr>
            <a:spLocks noGrp="1" noChangeArrowheads="1"/>
          </p:cNvSpPr>
          <p:nvPr>
            <p:ph type="body" idx="4294967295"/>
          </p:nvPr>
        </p:nvSpPr>
        <p:spPr>
          <a:xfrm>
            <a:off x="622300" y="1257300"/>
            <a:ext cx="7848600" cy="4876800"/>
          </a:xfrm>
        </p:spPr>
        <p:txBody>
          <a:bodyPr/>
          <a:lstStyle/>
          <a:p>
            <a:r>
              <a:rPr lang="en-US" altLang="zh-CN">
                <a:ea typeface="宋体" pitchFamily="2" charset="-122"/>
              </a:rPr>
              <a:t>Deadlocks can be described as a </a:t>
            </a:r>
            <a:r>
              <a:rPr lang="en-US" altLang="zh-CN" i="1">
                <a:solidFill>
                  <a:schemeClr val="tx2"/>
                </a:solidFill>
                <a:ea typeface="宋体" pitchFamily="2" charset="-122"/>
              </a:rPr>
              <a:t>wait-for</a:t>
            </a:r>
            <a:r>
              <a:rPr lang="en-US" altLang="zh-CN" i="1">
                <a:ea typeface="宋体" pitchFamily="2" charset="-122"/>
              </a:rPr>
              <a:t> graph</a:t>
            </a:r>
            <a:r>
              <a:rPr lang="en-US" altLang="zh-CN">
                <a:ea typeface="宋体" pitchFamily="2" charset="-122"/>
              </a:rPr>
              <a:t>, which consists of a pair </a:t>
            </a:r>
            <a:r>
              <a:rPr lang="en-US" altLang="zh-CN" i="1">
                <a:ea typeface="宋体" pitchFamily="2" charset="-122"/>
              </a:rPr>
              <a:t>G</a:t>
            </a:r>
            <a:r>
              <a:rPr lang="en-US" altLang="zh-CN">
                <a:ea typeface="宋体" pitchFamily="2" charset="-122"/>
              </a:rPr>
              <a:t> = (</a:t>
            </a:r>
            <a:r>
              <a:rPr lang="en-US" altLang="zh-CN" i="1">
                <a:ea typeface="宋体" pitchFamily="2" charset="-122"/>
              </a:rPr>
              <a:t>V</a:t>
            </a:r>
            <a:r>
              <a:rPr lang="en-US" altLang="zh-CN">
                <a:ea typeface="宋体" pitchFamily="2" charset="-122"/>
              </a:rPr>
              <a:t>,</a:t>
            </a:r>
            <a:r>
              <a:rPr lang="en-US" altLang="zh-CN" i="1">
                <a:ea typeface="宋体" pitchFamily="2" charset="-122"/>
              </a:rPr>
              <a:t>E</a:t>
            </a:r>
            <a:r>
              <a:rPr lang="en-US" altLang="zh-CN">
                <a:ea typeface="宋体" pitchFamily="2" charset="-122"/>
              </a:rPr>
              <a:t>), </a:t>
            </a:r>
          </a:p>
          <a:p>
            <a:pPr lvl="1"/>
            <a:r>
              <a:rPr lang="en-US" altLang="zh-CN" i="1">
                <a:ea typeface="宋体" pitchFamily="2" charset="-122"/>
              </a:rPr>
              <a:t>V</a:t>
            </a:r>
            <a:r>
              <a:rPr lang="en-US" altLang="zh-CN">
                <a:ea typeface="宋体" pitchFamily="2" charset="-122"/>
              </a:rPr>
              <a:t> is a set of vertices (all the transactions in the system)</a:t>
            </a:r>
          </a:p>
          <a:p>
            <a:pPr lvl="1"/>
            <a:r>
              <a:rPr lang="en-US" altLang="zh-CN" i="1">
                <a:ea typeface="宋体" pitchFamily="2" charset="-122"/>
              </a:rPr>
              <a:t>E</a:t>
            </a:r>
            <a:r>
              <a:rPr lang="en-US" altLang="zh-CN">
                <a:ea typeface="宋体" pitchFamily="2" charset="-122"/>
              </a:rPr>
              <a:t> is a set of edges; each element is an ordered pair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a:ea typeface="宋体" pitchFamily="2" charset="-122"/>
                <a:sym typeface="Symbol" pitchFamily="18" charset="2"/>
              </a:rPr>
              <a:t></a:t>
            </a:r>
            <a:r>
              <a:rPr lang="en-US" altLang="zh-CN" i="1">
                <a:ea typeface="宋体" pitchFamily="2" charset="-122"/>
              </a:rPr>
              <a:t>T</a:t>
            </a:r>
            <a:r>
              <a:rPr lang="en-US" altLang="zh-CN" i="1" baseline="-25000">
                <a:ea typeface="宋体" pitchFamily="2" charset="-122"/>
              </a:rPr>
              <a:t>j</a:t>
            </a:r>
            <a:r>
              <a:rPr lang="en-US" altLang="zh-CN">
                <a:ea typeface="宋体" pitchFamily="2" charset="-122"/>
              </a:rPr>
              <a:t>.  </a:t>
            </a:r>
          </a:p>
          <a:p>
            <a:r>
              <a:rPr lang="en-US" altLang="zh-CN">
                <a:ea typeface="宋体" pitchFamily="2" charset="-122"/>
              </a:rPr>
              <a:t>If </a:t>
            </a:r>
            <a:r>
              <a:rPr lang="en-US" altLang="zh-CN" i="1">
                <a:ea typeface="宋体" pitchFamily="2" charset="-122"/>
              </a:rPr>
              <a:t>T</a:t>
            </a:r>
            <a:r>
              <a:rPr lang="en-US" altLang="zh-CN" i="1" baseline="-25000">
                <a:ea typeface="宋体" pitchFamily="2" charset="-122"/>
              </a:rPr>
              <a:t>i </a:t>
            </a:r>
            <a:r>
              <a:rPr lang="en-US" altLang="zh-CN" i="1">
                <a:ea typeface="宋体" pitchFamily="2" charset="-122"/>
                <a:sym typeface="Symbol" pitchFamily="18" charset="2"/>
              </a:rPr>
              <a:t></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baseline="-25000">
                <a:ea typeface="宋体" pitchFamily="2" charset="-122"/>
              </a:rPr>
              <a:t> </a:t>
            </a:r>
            <a:r>
              <a:rPr lang="en-US" altLang="zh-CN">
                <a:ea typeface="宋体" pitchFamily="2" charset="-122"/>
              </a:rPr>
              <a:t>is in </a:t>
            </a:r>
            <a:r>
              <a:rPr lang="en-US" altLang="zh-CN" i="1">
                <a:ea typeface="宋体" pitchFamily="2" charset="-122"/>
              </a:rPr>
              <a:t>E</a:t>
            </a:r>
            <a:r>
              <a:rPr lang="en-US" altLang="zh-CN">
                <a:ea typeface="宋体" pitchFamily="2" charset="-122"/>
              </a:rPr>
              <a:t>, then there is a directed edge from </a:t>
            </a:r>
            <a:r>
              <a:rPr lang="en-US" altLang="zh-CN" i="1">
                <a:ea typeface="宋体" pitchFamily="2" charset="-122"/>
              </a:rPr>
              <a:t>T</a:t>
            </a:r>
            <a:r>
              <a:rPr lang="en-US" altLang="zh-CN" i="1" baseline="-25000">
                <a:ea typeface="宋体" pitchFamily="2" charset="-122"/>
              </a:rPr>
              <a:t>i</a:t>
            </a:r>
            <a:r>
              <a:rPr lang="en-US" altLang="zh-CN">
                <a:ea typeface="宋体" pitchFamily="2" charset="-122"/>
              </a:rPr>
              <a:t> to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implying that </a:t>
            </a:r>
            <a:r>
              <a:rPr lang="en-US" altLang="zh-CN" i="1">
                <a:ea typeface="宋体" pitchFamily="2" charset="-122"/>
              </a:rPr>
              <a:t>T</a:t>
            </a:r>
            <a:r>
              <a:rPr lang="en-US" altLang="zh-CN" i="1" baseline="-25000">
                <a:ea typeface="宋体" pitchFamily="2" charset="-122"/>
              </a:rPr>
              <a:t>i</a:t>
            </a:r>
            <a:r>
              <a:rPr lang="en-US" altLang="zh-CN">
                <a:ea typeface="宋体" pitchFamily="2" charset="-122"/>
              </a:rPr>
              <a:t> is waiting for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to release a data item.</a:t>
            </a:r>
          </a:p>
          <a:p>
            <a:r>
              <a:rPr lang="en-US" altLang="zh-CN">
                <a:ea typeface="宋体" pitchFamily="2" charset="-122"/>
              </a:rPr>
              <a:t>When </a:t>
            </a:r>
            <a:r>
              <a:rPr lang="en-US" altLang="zh-CN" i="1">
                <a:ea typeface="宋体" pitchFamily="2" charset="-122"/>
              </a:rPr>
              <a:t>T</a:t>
            </a:r>
            <a:r>
              <a:rPr lang="en-US" altLang="zh-CN" i="1" baseline="-25000">
                <a:ea typeface="宋体" pitchFamily="2" charset="-122"/>
              </a:rPr>
              <a:t>i</a:t>
            </a:r>
            <a:r>
              <a:rPr lang="en-US" altLang="zh-CN">
                <a:ea typeface="宋体" pitchFamily="2" charset="-122"/>
              </a:rPr>
              <a:t> requests a data item currently being held by </a:t>
            </a:r>
            <a:r>
              <a:rPr lang="en-US" altLang="zh-CN" i="1">
                <a:ea typeface="宋体" pitchFamily="2" charset="-122"/>
              </a:rPr>
              <a:t>T</a:t>
            </a:r>
            <a:r>
              <a:rPr lang="en-US" altLang="zh-CN" i="1" baseline="-25000">
                <a:ea typeface="宋体" pitchFamily="2" charset="-122"/>
              </a:rPr>
              <a:t>j</a:t>
            </a:r>
            <a:r>
              <a:rPr lang="en-US" altLang="zh-CN">
                <a:ea typeface="宋体" pitchFamily="2" charset="-122"/>
              </a:rPr>
              <a:t>, then the edge </a:t>
            </a:r>
            <a:r>
              <a:rPr lang="en-US" altLang="zh-CN" i="1">
                <a:ea typeface="宋体" pitchFamily="2" charset="-122"/>
              </a:rPr>
              <a:t>T</a:t>
            </a:r>
            <a:r>
              <a:rPr lang="en-US" altLang="zh-CN" i="1" baseline="-25000">
                <a:ea typeface="宋体" pitchFamily="2" charset="-122"/>
              </a:rPr>
              <a:t>i</a:t>
            </a:r>
            <a:r>
              <a:rPr lang="en-US" altLang="zh-CN">
                <a:ea typeface="宋体" pitchFamily="2" charset="-122"/>
              </a:rPr>
              <a:t>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inserted in the wait-for graph. This edge is removed only when </a:t>
            </a:r>
            <a:r>
              <a:rPr lang="en-US" altLang="zh-CN" i="1">
                <a:ea typeface="宋体" pitchFamily="2" charset="-122"/>
              </a:rPr>
              <a:t>T</a:t>
            </a:r>
            <a:r>
              <a:rPr lang="en-US" altLang="zh-CN" i="1" baseline="-25000">
                <a:ea typeface="宋体" pitchFamily="2" charset="-122"/>
              </a:rPr>
              <a:t>j</a:t>
            </a:r>
            <a:r>
              <a:rPr lang="en-US" altLang="zh-CN">
                <a:ea typeface="宋体" pitchFamily="2" charset="-122"/>
              </a:rPr>
              <a:t> is no longer holding a data item needed by </a:t>
            </a:r>
            <a:r>
              <a:rPr lang="en-US" altLang="zh-CN" i="1">
                <a:ea typeface="宋体" pitchFamily="2" charset="-122"/>
              </a:rPr>
              <a:t>T</a:t>
            </a:r>
            <a:r>
              <a:rPr lang="en-US" altLang="zh-CN" i="1" baseline="-25000">
                <a:ea typeface="宋体" pitchFamily="2" charset="-122"/>
              </a:rPr>
              <a:t>i</a:t>
            </a:r>
            <a:r>
              <a:rPr lang="en-US" altLang="zh-CN">
                <a:ea typeface="宋体" pitchFamily="2" charset="-122"/>
              </a:rPr>
              <a:t>.</a:t>
            </a:r>
          </a:p>
          <a:p>
            <a:r>
              <a:rPr lang="en-US" altLang="zh-CN">
                <a:ea typeface="宋体" pitchFamily="2" charset="-122"/>
              </a:rPr>
              <a:t>The system is in a deadlock state if and only if the </a:t>
            </a:r>
            <a:r>
              <a:rPr lang="en-US" altLang="zh-CN">
                <a:solidFill>
                  <a:schemeClr val="tx2"/>
                </a:solidFill>
                <a:ea typeface="宋体" pitchFamily="2" charset="-122"/>
              </a:rPr>
              <a:t>wait-for graph has a cycle</a:t>
            </a:r>
            <a:r>
              <a:rPr lang="en-US" altLang="zh-CN">
                <a:ea typeface="宋体" pitchFamily="2" charset="-122"/>
              </a:rPr>
              <a:t>.  Must invoke a deadlock-detection algorithm periodically to look for cycles.</a:t>
            </a:r>
          </a:p>
        </p:txBody>
      </p:sp>
    </p:spTree>
    <p:extLst>
      <p:ext uri="{BB962C8B-B14F-4D97-AF65-F5344CB8AC3E}">
        <p14:creationId xmlns:p14="http://schemas.microsoft.com/office/powerpoint/2010/main" val="181622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ea typeface="宋体" pitchFamily="2" charset="-122"/>
              </a:rPr>
              <a:t>Lock-Based Protocols</a:t>
            </a:r>
          </a:p>
        </p:txBody>
      </p:sp>
      <p:sp>
        <p:nvSpPr>
          <p:cNvPr id="6147" name="Rectangle 3"/>
          <p:cNvSpPr>
            <a:spLocks noGrp="1" noChangeArrowheads="1"/>
          </p:cNvSpPr>
          <p:nvPr>
            <p:ph type="body" idx="4294967295"/>
          </p:nvPr>
        </p:nvSpPr>
        <p:spPr>
          <a:xfrm>
            <a:off x="571500" y="1447800"/>
            <a:ext cx="7972136" cy="4876800"/>
          </a:xfrm>
        </p:spPr>
        <p:txBody>
          <a:bodyPr/>
          <a:lstStyle/>
          <a:p>
            <a:r>
              <a:rPr lang="en-US" altLang="zh-CN" dirty="0">
                <a:ea typeface="宋体" pitchFamily="2" charset="-122"/>
              </a:rPr>
              <a:t>A lock is a mechanism to control concurrent access to a data item</a:t>
            </a:r>
          </a:p>
          <a:p>
            <a:pPr>
              <a:spcBef>
                <a:spcPts val="1800"/>
              </a:spcBef>
            </a:pPr>
            <a:r>
              <a:rPr lang="en-US" altLang="zh-CN" dirty="0">
                <a:ea typeface="宋体" pitchFamily="2" charset="-122"/>
              </a:rPr>
              <a:t>Data items can be locked in two modes :</a:t>
            </a:r>
          </a:p>
          <a:p>
            <a:pPr>
              <a:buFont typeface="Monotype Sorts" pitchFamily="2" charset="2"/>
              <a:buNone/>
            </a:pPr>
            <a:r>
              <a:rPr lang="en-US" altLang="zh-CN" sz="1800" i="1" dirty="0">
                <a:ea typeface="宋体" pitchFamily="2" charset="-122"/>
              </a:rPr>
              <a:t>    </a:t>
            </a:r>
            <a:r>
              <a:rPr lang="en-US" altLang="zh-CN" sz="1800" dirty="0">
                <a:ea typeface="宋体" pitchFamily="2" charset="-122"/>
              </a:rPr>
              <a:t>1</a:t>
            </a:r>
            <a:r>
              <a:rPr lang="en-US" altLang="zh-CN" sz="1800" i="1" dirty="0">
                <a:ea typeface="宋体" pitchFamily="2" charset="-122"/>
              </a:rPr>
              <a:t>.  </a:t>
            </a:r>
            <a:r>
              <a:rPr lang="en-US" altLang="zh-CN" sz="1800" i="1" dirty="0">
                <a:solidFill>
                  <a:schemeClr val="tx2"/>
                </a:solidFill>
                <a:ea typeface="宋体" pitchFamily="2" charset="-122"/>
              </a:rPr>
              <a:t>exclusive</a:t>
            </a:r>
            <a:r>
              <a:rPr lang="en-US" altLang="zh-CN" sz="1800" i="1" dirty="0">
                <a:ea typeface="宋体" pitchFamily="2" charset="-122"/>
              </a:rPr>
              <a:t> (X) mode</a:t>
            </a:r>
            <a:r>
              <a:rPr lang="en-US" altLang="zh-CN" sz="1800" dirty="0">
                <a:ea typeface="宋体" pitchFamily="2" charset="-122"/>
              </a:rPr>
              <a:t>. Data item can be both read as well as   </a:t>
            </a:r>
          </a:p>
          <a:p>
            <a:pPr>
              <a:lnSpc>
                <a:spcPct val="60000"/>
              </a:lnSpc>
              <a:buFont typeface="Monotype Sorts" pitchFamily="2" charset="2"/>
              <a:buNone/>
            </a:pPr>
            <a:r>
              <a:rPr lang="en-US" altLang="zh-CN" sz="1800" dirty="0">
                <a:ea typeface="宋体" pitchFamily="2" charset="-122"/>
              </a:rPr>
              <a:t>         written. X-lock is requested using </a:t>
            </a:r>
            <a:r>
              <a:rPr lang="en-US" altLang="zh-CN" sz="1800" b="1" dirty="0">
                <a:ea typeface="宋体" pitchFamily="2" charset="-122"/>
              </a:rPr>
              <a:t> lock-X</a:t>
            </a:r>
            <a:r>
              <a:rPr lang="en-US" altLang="zh-CN" sz="1800" dirty="0">
                <a:ea typeface="宋体" pitchFamily="2" charset="-122"/>
              </a:rPr>
              <a:t> instruction.</a:t>
            </a:r>
          </a:p>
          <a:p>
            <a:pPr>
              <a:buFont typeface="Monotype Sorts" pitchFamily="2" charset="2"/>
              <a:buNone/>
            </a:pPr>
            <a:r>
              <a:rPr lang="en-US" altLang="zh-CN" sz="1800" i="1" dirty="0">
                <a:ea typeface="宋体" pitchFamily="2" charset="-122"/>
              </a:rPr>
              <a:t>    </a:t>
            </a:r>
            <a:r>
              <a:rPr lang="en-US" altLang="zh-CN" sz="1800" dirty="0">
                <a:ea typeface="宋体" pitchFamily="2" charset="-122"/>
              </a:rPr>
              <a:t>2</a:t>
            </a:r>
            <a:r>
              <a:rPr lang="en-US" altLang="zh-CN" sz="1800" i="1" dirty="0">
                <a:ea typeface="宋体" pitchFamily="2" charset="-122"/>
              </a:rPr>
              <a:t>.  </a:t>
            </a:r>
            <a:r>
              <a:rPr lang="en-US" altLang="zh-CN" sz="1800" i="1" dirty="0">
                <a:solidFill>
                  <a:schemeClr val="tx2"/>
                </a:solidFill>
                <a:ea typeface="宋体" pitchFamily="2" charset="-122"/>
              </a:rPr>
              <a:t>shared</a:t>
            </a:r>
            <a:r>
              <a:rPr lang="en-US" altLang="zh-CN" sz="1800" i="1" dirty="0">
                <a:ea typeface="宋体" pitchFamily="2" charset="-122"/>
              </a:rPr>
              <a:t> (S) mode</a:t>
            </a:r>
            <a:r>
              <a:rPr lang="en-US" altLang="zh-CN" sz="1800" dirty="0">
                <a:ea typeface="宋体" pitchFamily="2" charset="-122"/>
              </a:rPr>
              <a:t>. Data item can only be read. S-lock is          </a:t>
            </a:r>
          </a:p>
          <a:p>
            <a:pPr>
              <a:lnSpc>
                <a:spcPct val="60000"/>
              </a:lnSpc>
              <a:buFont typeface="Monotype Sorts" pitchFamily="2" charset="2"/>
              <a:buNone/>
            </a:pPr>
            <a:r>
              <a:rPr lang="en-US" altLang="zh-CN" sz="1800" dirty="0">
                <a:ea typeface="宋体" pitchFamily="2" charset="-122"/>
              </a:rPr>
              <a:t>         requested using </a:t>
            </a:r>
            <a:r>
              <a:rPr lang="en-US" altLang="zh-CN" sz="1800" b="1" dirty="0">
                <a:ea typeface="宋体" pitchFamily="2" charset="-122"/>
              </a:rPr>
              <a:t> lock-S</a:t>
            </a:r>
            <a:r>
              <a:rPr lang="en-US" altLang="zh-CN" sz="1800" dirty="0">
                <a:ea typeface="宋体" pitchFamily="2" charset="-122"/>
              </a:rPr>
              <a:t> instruction.</a:t>
            </a:r>
          </a:p>
          <a:p>
            <a:pPr>
              <a:lnSpc>
                <a:spcPct val="110000"/>
              </a:lnSpc>
              <a:spcBef>
                <a:spcPts val="1800"/>
              </a:spcBef>
            </a:pPr>
            <a:r>
              <a:rPr lang="en-US" altLang="zh-CN" dirty="0">
                <a:ea typeface="宋体" pitchFamily="2" charset="-122"/>
              </a:rPr>
              <a:t>Lock requests are made to concurrency-control manager. </a:t>
            </a:r>
            <a:r>
              <a:rPr lang="en-US" altLang="zh-CN" dirty="0">
                <a:solidFill>
                  <a:schemeClr val="tx2"/>
                </a:solidFill>
                <a:ea typeface="宋体" pitchFamily="2" charset="-122"/>
              </a:rPr>
              <a:t>Transaction can proceed only after request is granted</a:t>
            </a:r>
            <a:r>
              <a:rPr lang="en-US" altLang="zh-CN" dirty="0">
                <a:ea typeface="宋体" pitchFamily="2" charset="-12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50813"/>
            <a:ext cx="8077200" cy="609600"/>
          </a:xfrm>
        </p:spPr>
        <p:txBody>
          <a:bodyPr/>
          <a:lstStyle/>
          <a:p>
            <a:pPr>
              <a:defRPr/>
            </a:pPr>
            <a:r>
              <a:rPr lang="en-US" dirty="0">
                <a:ea typeface="宋体" pitchFamily="2" charset="-122"/>
              </a:rPr>
              <a:t>Deadlock Detection (Cont.)</a:t>
            </a:r>
          </a:p>
        </p:txBody>
      </p:sp>
      <p:sp>
        <p:nvSpPr>
          <p:cNvPr id="23555" name="Text Box 3"/>
          <p:cNvSpPr txBox="1">
            <a:spLocks noChangeArrowheads="1"/>
          </p:cNvSpPr>
          <p:nvPr/>
        </p:nvSpPr>
        <p:spPr bwMode="auto">
          <a:xfrm>
            <a:off x="909638" y="4210050"/>
            <a:ext cx="352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without a cycle</a:t>
            </a:r>
          </a:p>
        </p:txBody>
      </p:sp>
      <p:sp>
        <p:nvSpPr>
          <p:cNvPr id="23556" name="Text Box 4"/>
          <p:cNvSpPr txBox="1">
            <a:spLocks noChangeArrowheads="1"/>
          </p:cNvSpPr>
          <p:nvPr/>
        </p:nvSpPr>
        <p:spPr bwMode="auto">
          <a:xfrm>
            <a:off x="5284788" y="4246563"/>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t>Wait-for graph with a cycle</a:t>
            </a:r>
          </a:p>
        </p:txBody>
      </p:sp>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574800"/>
            <a:ext cx="28829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747838"/>
            <a:ext cx="2562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597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a:ea typeface="宋体" pitchFamily="2" charset="-122"/>
              </a:rPr>
              <a:t>Deadlock Recovery</a:t>
            </a:r>
          </a:p>
        </p:txBody>
      </p:sp>
      <p:sp>
        <p:nvSpPr>
          <p:cNvPr id="91139" name="Rectangle 3"/>
          <p:cNvSpPr>
            <a:spLocks noGrp="1" noChangeArrowheads="1"/>
          </p:cNvSpPr>
          <p:nvPr>
            <p:ph type="body" idx="4294967295"/>
          </p:nvPr>
        </p:nvSpPr>
        <p:spPr/>
        <p:txBody>
          <a:bodyPr/>
          <a:lstStyle/>
          <a:p>
            <a:r>
              <a:rPr lang="en-US" altLang="zh-CN" dirty="0">
                <a:ea typeface="宋体" pitchFamily="2" charset="-122"/>
              </a:rPr>
              <a:t>When deadlock is  detected :</a:t>
            </a:r>
          </a:p>
          <a:p>
            <a:pPr lvl="1"/>
            <a:r>
              <a:rPr lang="en-US" altLang="zh-CN" dirty="0">
                <a:ea typeface="宋体" pitchFamily="2" charset="-122"/>
              </a:rPr>
              <a:t>Some transaction will have to rolled back (made a victim) to break deadlock.  Select that transaction as victim that will </a:t>
            </a:r>
            <a:r>
              <a:rPr lang="en-US" altLang="zh-CN" dirty="0">
                <a:solidFill>
                  <a:schemeClr val="tx2"/>
                </a:solidFill>
                <a:ea typeface="宋体" pitchFamily="2" charset="-122"/>
              </a:rPr>
              <a:t>incur minimum cost</a:t>
            </a:r>
            <a:r>
              <a:rPr lang="en-US" altLang="zh-CN" dirty="0">
                <a:ea typeface="宋体" pitchFamily="2" charset="-122"/>
              </a:rPr>
              <a:t>.</a:t>
            </a:r>
          </a:p>
          <a:p>
            <a:pPr lvl="1"/>
            <a:r>
              <a:rPr lang="en-US" altLang="zh-CN" dirty="0">
                <a:ea typeface="宋体" pitchFamily="2" charset="-122"/>
              </a:rPr>
              <a:t>Rollback -- determine how far to roll back transaction</a:t>
            </a:r>
          </a:p>
          <a:p>
            <a:pPr lvl="2"/>
            <a:r>
              <a:rPr lang="en-US" altLang="zh-CN" dirty="0">
                <a:solidFill>
                  <a:schemeClr val="tx2"/>
                </a:solidFill>
                <a:ea typeface="宋体" pitchFamily="2" charset="-122"/>
              </a:rPr>
              <a:t>Total rollback</a:t>
            </a:r>
            <a:r>
              <a:rPr lang="en-US" altLang="zh-CN" dirty="0">
                <a:ea typeface="宋体" pitchFamily="2" charset="-122"/>
              </a:rPr>
              <a:t>: Abort the transaction and then restart it.</a:t>
            </a:r>
          </a:p>
          <a:p>
            <a:pPr lvl="2"/>
            <a:r>
              <a:rPr lang="en-US" altLang="zh-CN" dirty="0">
                <a:solidFill>
                  <a:schemeClr val="tx2"/>
                </a:solidFill>
                <a:ea typeface="宋体" pitchFamily="2" charset="-122"/>
              </a:rPr>
              <a:t>Partial rollback</a:t>
            </a:r>
            <a:r>
              <a:rPr lang="en-US" altLang="zh-CN" dirty="0" smtClean="0">
                <a:ea typeface="宋体" pitchFamily="2" charset="-122"/>
              </a:rPr>
              <a:t>: More </a:t>
            </a:r>
            <a:r>
              <a:rPr lang="en-US" altLang="zh-CN" dirty="0">
                <a:ea typeface="宋体" pitchFamily="2" charset="-122"/>
              </a:rPr>
              <a:t>effective to roll back transaction only as far as necessary to break deadlock</a:t>
            </a:r>
            <a:r>
              <a:rPr lang="en-US" altLang="zh-CN" dirty="0" smtClean="0">
                <a:ea typeface="宋体" pitchFamily="2" charset="-122"/>
              </a:rPr>
              <a:t>. Partial rollback requires the system to maintain additional information about the running </a:t>
            </a:r>
            <a:r>
              <a:rPr lang="en-US" altLang="zh-CN" dirty="0" err="1" smtClean="0">
                <a:ea typeface="宋体" pitchFamily="2" charset="-122"/>
              </a:rPr>
              <a:t>trasactions</a:t>
            </a:r>
            <a:r>
              <a:rPr lang="en-US" altLang="zh-CN" dirty="0" smtClean="0">
                <a:ea typeface="宋体" pitchFamily="2" charset="-122"/>
              </a:rPr>
              <a:t>. </a:t>
            </a:r>
            <a:endParaRPr lang="en-US" altLang="zh-CN" dirty="0">
              <a:ea typeface="宋体" pitchFamily="2" charset="-122"/>
            </a:endParaRPr>
          </a:p>
          <a:p>
            <a:pPr lvl="1"/>
            <a:r>
              <a:rPr lang="en-US" altLang="zh-CN" dirty="0">
                <a:solidFill>
                  <a:schemeClr val="tx2"/>
                </a:solidFill>
                <a:ea typeface="宋体" pitchFamily="2" charset="-122"/>
              </a:rPr>
              <a:t>Starvation happens</a:t>
            </a:r>
            <a:r>
              <a:rPr lang="en-US" altLang="zh-CN" dirty="0">
                <a:ea typeface="宋体" pitchFamily="2" charset="-122"/>
              </a:rPr>
              <a:t> if same transaction is always chosen as victim. Include the number of rollbacks in the cost factor to avoid starvation</a:t>
            </a:r>
          </a:p>
        </p:txBody>
      </p:sp>
    </p:spTree>
    <p:extLst>
      <p:ext uri="{BB962C8B-B14F-4D97-AF65-F5344CB8AC3E}">
        <p14:creationId xmlns:p14="http://schemas.microsoft.com/office/powerpoint/2010/main" val="2784625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76469" y="77135"/>
            <a:ext cx="7857653" cy="609600"/>
          </a:xfrm>
        </p:spPr>
        <p:txBody>
          <a:bodyPr/>
          <a:lstStyle/>
          <a:p>
            <a:r>
              <a:rPr lang="en-US" altLang="zh-CN" dirty="0">
                <a:ea typeface="宋体" pitchFamily="2" charset="-122"/>
              </a:rPr>
              <a:t>Multiple Granularity</a:t>
            </a:r>
          </a:p>
        </p:txBody>
      </p:sp>
      <p:sp>
        <p:nvSpPr>
          <p:cNvPr id="58371" name="Rectangle 3"/>
          <p:cNvSpPr>
            <a:spLocks noGrp="1" noChangeArrowheads="1"/>
          </p:cNvSpPr>
          <p:nvPr>
            <p:ph type="body" idx="4294967295"/>
          </p:nvPr>
        </p:nvSpPr>
        <p:spPr>
          <a:xfrm>
            <a:off x="742950" y="1292225"/>
            <a:ext cx="7848600" cy="4876800"/>
          </a:xfrm>
        </p:spPr>
        <p:txBody>
          <a:bodyPr/>
          <a:lstStyle/>
          <a:p>
            <a:r>
              <a:rPr lang="en-US" altLang="zh-CN" dirty="0">
                <a:ea typeface="宋体" pitchFamily="2" charset="-122"/>
              </a:rPr>
              <a:t>Allow  data items to be of various sizes and define a hierarchy of data granularities, where the small granularities are nested within larger ones</a:t>
            </a:r>
          </a:p>
          <a:p>
            <a:r>
              <a:rPr lang="en-US" altLang="zh-CN" dirty="0">
                <a:ea typeface="宋体" pitchFamily="2" charset="-122"/>
              </a:rPr>
              <a:t>Can be represented graphically as a tree</a:t>
            </a:r>
          </a:p>
          <a:p>
            <a:r>
              <a:rPr lang="en-US" altLang="zh-CN" dirty="0">
                <a:ea typeface="宋体" pitchFamily="2" charset="-122"/>
              </a:rPr>
              <a:t>When a transaction locks a node in the tree </a:t>
            </a:r>
            <a:r>
              <a:rPr lang="en-US" altLang="zh-CN" i="1" dirty="0">
                <a:ea typeface="宋体" pitchFamily="2" charset="-122"/>
              </a:rPr>
              <a:t>explicitly</a:t>
            </a:r>
            <a:r>
              <a:rPr lang="en-US" altLang="zh-CN" dirty="0">
                <a:ea typeface="宋体" pitchFamily="2" charset="-122"/>
              </a:rPr>
              <a:t>, it </a:t>
            </a:r>
            <a:r>
              <a:rPr lang="en-US" altLang="zh-CN" i="1" dirty="0">
                <a:ea typeface="宋体" pitchFamily="2" charset="-122"/>
              </a:rPr>
              <a:t>implicitly</a:t>
            </a:r>
            <a:r>
              <a:rPr lang="en-US" altLang="zh-CN" dirty="0">
                <a:ea typeface="宋体" pitchFamily="2" charset="-122"/>
              </a:rPr>
              <a:t> locks all the node's </a:t>
            </a:r>
            <a:r>
              <a:rPr lang="en-US" altLang="zh-CN" dirty="0" err="1">
                <a:ea typeface="宋体" pitchFamily="2" charset="-122"/>
              </a:rPr>
              <a:t>descendents</a:t>
            </a:r>
            <a:r>
              <a:rPr lang="en-US" altLang="zh-CN" dirty="0">
                <a:ea typeface="宋体" pitchFamily="2" charset="-122"/>
              </a:rPr>
              <a:t> in the same mode.</a:t>
            </a:r>
          </a:p>
          <a:p>
            <a:r>
              <a:rPr lang="en-US" altLang="zh-CN" dirty="0">
                <a:solidFill>
                  <a:schemeClr val="tx2"/>
                </a:solidFill>
                <a:ea typeface="宋体" pitchFamily="2" charset="-122"/>
              </a:rPr>
              <a:t>Granularity of locking</a:t>
            </a:r>
            <a:r>
              <a:rPr lang="en-US" altLang="zh-CN" dirty="0">
                <a:ea typeface="宋体" pitchFamily="2" charset="-122"/>
              </a:rPr>
              <a:t> (level in tree where locking is done):</a:t>
            </a:r>
          </a:p>
          <a:p>
            <a:pPr lvl="1"/>
            <a:r>
              <a:rPr lang="en-US" altLang="zh-CN" i="1" dirty="0">
                <a:solidFill>
                  <a:schemeClr val="tx2"/>
                </a:solidFill>
                <a:ea typeface="宋体" pitchFamily="2" charset="-122"/>
              </a:rPr>
              <a:t>fine granularity</a:t>
            </a:r>
            <a:r>
              <a:rPr lang="en-US" altLang="zh-CN" dirty="0">
                <a:ea typeface="宋体" pitchFamily="2" charset="-122"/>
              </a:rPr>
              <a:t> (lower in tree): high concurrency, high locking overhead</a:t>
            </a:r>
          </a:p>
          <a:p>
            <a:pPr lvl="1"/>
            <a:r>
              <a:rPr lang="en-US" altLang="zh-CN" i="1" dirty="0">
                <a:solidFill>
                  <a:schemeClr val="tx2"/>
                </a:solidFill>
                <a:ea typeface="宋体" pitchFamily="2" charset="-122"/>
              </a:rPr>
              <a:t>coarse granularity</a:t>
            </a:r>
            <a:r>
              <a:rPr lang="en-US" altLang="zh-CN" i="1" dirty="0">
                <a:ea typeface="宋体" pitchFamily="2" charset="-122"/>
              </a:rPr>
              <a:t> </a:t>
            </a:r>
            <a:r>
              <a:rPr lang="en-US" altLang="zh-CN" dirty="0">
                <a:ea typeface="宋体" pitchFamily="2" charset="-122"/>
              </a:rPr>
              <a:t> (higher in tree): low locking overhead, low concurrency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2800" dirty="0">
                <a:ea typeface="宋体" pitchFamily="2" charset="-122"/>
              </a:rPr>
              <a:t>Example of Granularity Hierarchy</a:t>
            </a:r>
          </a:p>
        </p:txBody>
      </p:sp>
      <p:sp>
        <p:nvSpPr>
          <p:cNvPr id="60419" name="Rectangle 3"/>
          <p:cNvSpPr>
            <a:spLocks noGrp="1" noChangeArrowheads="1"/>
          </p:cNvSpPr>
          <p:nvPr>
            <p:ph type="body" idx="4294967295"/>
          </p:nvPr>
        </p:nvSpPr>
        <p:spPr>
          <a:xfrm>
            <a:off x="203200" y="1511300"/>
            <a:ext cx="7848600" cy="4876800"/>
          </a:xfrm>
        </p:spPr>
        <p:txBody>
          <a:bodyPr/>
          <a:lstStyle/>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endParaRPr lang="zh-CN" altLang="en-US" dirty="0">
              <a:ea typeface="宋体" pitchFamily="2" charset="-122"/>
            </a:endParaRPr>
          </a:p>
          <a:p>
            <a:pPr>
              <a:buFont typeface="Monotype Sorts" pitchFamily="2" charset="2"/>
              <a:buNone/>
            </a:pPr>
            <a:r>
              <a:rPr lang="zh-CN" altLang="en-US" dirty="0">
                <a:ea typeface="宋体" pitchFamily="2" charset="-122"/>
              </a:rPr>
              <a:t>   </a:t>
            </a:r>
            <a:r>
              <a:rPr lang="en-US" altLang="zh-CN" dirty="0">
                <a:ea typeface="宋体" pitchFamily="2" charset="-122"/>
              </a:rPr>
              <a:t>The highest level in the example hierarchy is the entire </a:t>
            </a:r>
            <a:r>
              <a:rPr lang="en-US" altLang="zh-CN" i="1" dirty="0">
                <a:solidFill>
                  <a:srgbClr val="C00000"/>
                </a:solidFill>
                <a:ea typeface="宋体" pitchFamily="2" charset="-122"/>
              </a:rPr>
              <a:t>database</a:t>
            </a:r>
            <a:r>
              <a:rPr lang="en-US" altLang="zh-CN" dirty="0">
                <a:ea typeface="宋体" pitchFamily="2" charset="-122"/>
              </a:rPr>
              <a:t>.</a:t>
            </a:r>
          </a:p>
          <a:p>
            <a:pPr>
              <a:buFont typeface="Monotype Sorts" pitchFamily="2" charset="2"/>
              <a:buNone/>
            </a:pPr>
            <a:r>
              <a:rPr lang="en-US" altLang="zh-CN" dirty="0">
                <a:ea typeface="宋体" pitchFamily="2" charset="-122"/>
              </a:rPr>
              <a:t>   The levels below are of type </a:t>
            </a:r>
            <a:r>
              <a:rPr lang="en-US" altLang="zh-CN" i="1" dirty="0">
                <a:solidFill>
                  <a:srgbClr val="C00000"/>
                </a:solidFill>
                <a:ea typeface="宋体" pitchFamily="2" charset="-122"/>
              </a:rPr>
              <a:t>area</a:t>
            </a:r>
            <a:r>
              <a:rPr lang="en-US" altLang="zh-CN" dirty="0">
                <a:ea typeface="宋体" pitchFamily="2" charset="-122"/>
              </a:rPr>
              <a:t>, </a:t>
            </a:r>
            <a:r>
              <a:rPr lang="en-US" altLang="zh-CN" i="1" dirty="0">
                <a:solidFill>
                  <a:srgbClr val="C00000"/>
                </a:solidFill>
                <a:ea typeface="宋体" pitchFamily="2" charset="-122"/>
              </a:rPr>
              <a:t>file</a:t>
            </a:r>
            <a:r>
              <a:rPr lang="en-US" altLang="zh-CN" dirty="0">
                <a:solidFill>
                  <a:srgbClr val="C00000"/>
                </a:solidFill>
                <a:ea typeface="宋体" pitchFamily="2" charset="-122"/>
              </a:rPr>
              <a:t> </a:t>
            </a:r>
            <a:r>
              <a:rPr lang="en-US" altLang="zh-CN" dirty="0">
                <a:ea typeface="宋体" pitchFamily="2" charset="-122"/>
              </a:rPr>
              <a:t>and </a:t>
            </a:r>
            <a:r>
              <a:rPr lang="en-US" altLang="zh-CN" i="1" dirty="0">
                <a:solidFill>
                  <a:srgbClr val="C00000"/>
                </a:solidFill>
                <a:ea typeface="宋体" pitchFamily="2" charset="-122"/>
              </a:rPr>
              <a:t>record</a:t>
            </a:r>
            <a:r>
              <a:rPr lang="en-US" altLang="zh-CN" dirty="0">
                <a:solidFill>
                  <a:srgbClr val="C00000"/>
                </a:solidFill>
                <a:ea typeface="宋体" pitchFamily="2" charset="-122"/>
              </a:rPr>
              <a:t> </a:t>
            </a:r>
            <a:r>
              <a:rPr lang="en-US" altLang="zh-CN" dirty="0">
                <a:ea typeface="宋体" pitchFamily="2" charset="-122"/>
              </a:rPr>
              <a:t>in that order.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86" y="1183303"/>
            <a:ext cx="6964839" cy="319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ea typeface="宋体" pitchFamily="2" charset="-122"/>
              </a:rPr>
              <a:t>Intention Lock Modes</a:t>
            </a:r>
          </a:p>
        </p:txBody>
      </p:sp>
      <p:sp>
        <p:nvSpPr>
          <p:cNvPr id="62467" name="Rectangle 3"/>
          <p:cNvSpPr>
            <a:spLocks noGrp="1" noChangeArrowheads="1"/>
          </p:cNvSpPr>
          <p:nvPr>
            <p:ph type="body" idx="4294967295"/>
          </p:nvPr>
        </p:nvSpPr>
        <p:spPr/>
        <p:txBody>
          <a:bodyPr/>
          <a:lstStyle/>
          <a:p>
            <a:r>
              <a:rPr lang="en-US" altLang="zh-CN" dirty="0">
                <a:ea typeface="宋体" pitchFamily="2" charset="-122"/>
              </a:rPr>
              <a:t>In addition to S and X lock modes, there are three additional lock modes with multiple granularity:</a:t>
            </a:r>
          </a:p>
          <a:p>
            <a:pPr lvl="1"/>
            <a:r>
              <a:rPr lang="en-US" altLang="zh-CN" b="1" i="1" dirty="0">
                <a:ea typeface="宋体" pitchFamily="2" charset="-122"/>
              </a:rPr>
              <a:t>intention-shared</a:t>
            </a:r>
            <a:r>
              <a:rPr lang="en-US" altLang="zh-CN" dirty="0">
                <a:ea typeface="宋体" pitchFamily="2" charset="-122"/>
              </a:rPr>
              <a:t> (</a:t>
            </a:r>
            <a:r>
              <a:rPr lang="en-US" altLang="zh-CN" dirty="0">
                <a:solidFill>
                  <a:srgbClr val="C00000"/>
                </a:solidFill>
                <a:ea typeface="宋体" pitchFamily="2" charset="-122"/>
              </a:rPr>
              <a:t>IS</a:t>
            </a:r>
            <a:r>
              <a:rPr lang="en-US" altLang="zh-CN" dirty="0">
                <a:ea typeface="宋体" pitchFamily="2" charset="-122"/>
              </a:rPr>
              <a:t>): indicates explicit locking at a lower level of the tree but only with shared locks.</a:t>
            </a:r>
          </a:p>
          <a:p>
            <a:pPr lvl="1"/>
            <a:r>
              <a:rPr lang="en-US" altLang="zh-CN" b="1" i="1" dirty="0">
                <a:ea typeface="宋体" pitchFamily="2" charset="-122"/>
              </a:rPr>
              <a:t>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IX</a:t>
            </a:r>
            <a:r>
              <a:rPr lang="en-US" altLang="zh-CN" dirty="0">
                <a:ea typeface="宋体" pitchFamily="2" charset="-122"/>
              </a:rPr>
              <a:t>): indicates explicit locking at a lower level with exclusive or shared locks</a:t>
            </a:r>
          </a:p>
          <a:p>
            <a:pPr lvl="1"/>
            <a:r>
              <a:rPr lang="en-US" altLang="zh-CN" b="1" i="1" dirty="0">
                <a:ea typeface="宋体" pitchFamily="2" charset="-122"/>
              </a:rPr>
              <a:t>shared and intention</a:t>
            </a:r>
            <a:r>
              <a:rPr lang="en-US" altLang="zh-CN" b="1" dirty="0">
                <a:ea typeface="宋体" pitchFamily="2" charset="-122"/>
              </a:rPr>
              <a:t>-</a:t>
            </a:r>
            <a:r>
              <a:rPr lang="en-US" altLang="zh-CN" b="1" i="1" dirty="0">
                <a:ea typeface="宋体" pitchFamily="2" charset="-122"/>
              </a:rPr>
              <a:t>exclusive</a:t>
            </a:r>
            <a:r>
              <a:rPr lang="en-US" altLang="zh-CN" dirty="0">
                <a:ea typeface="宋体" pitchFamily="2" charset="-122"/>
              </a:rPr>
              <a:t> (</a:t>
            </a:r>
            <a:r>
              <a:rPr lang="en-US" altLang="zh-CN" dirty="0">
                <a:solidFill>
                  <a:srgbClr val="C00000"/>
                </a:solidFill>
                <a:ea typeface="宋体" pitchFamily="2" charset="-122"/>
              </a:rPr>
              <a:t>SIX</a:t>
            </a:r>
            <a:r>
              <a:rPr lang="en-US" altLang="zh-CN" dirty="0">
                <a:ea typeface="宋体" pitchFamily="2" charset="-122"/>
              </a:rPr>
              <a:t>): the subtree rooted by that node is locked explicitly in shared mode and explicit locking is being done at a lower level with exclusive-mode locks.</a:t>
            </a:r>
          </a:p>
          <a:p>
            <a:r>
              <a:rPr lang="en-US" altLang="zh-CN" dirty="0">
                <a:ea typeface="宋体" pitchFamily="2" charset="-122"/>
              </a:rPr>
              <a:t>intention locks allow a higher level node to be locked in S or X mode </a:t>
            </a:r>
            <a:r>
              <a:rPr lang="en-US" altLang="zh-CN" dirty="0">
                <a:solidFill>
                  <a:schemeClr val="tx2"/>
                </a:solidFill>
                <a:ea typeface="宋体" pitchFamily="2" charset="-122"/>
              </a:rPr>
              <a:t>without having to check all descendent nodes</a:t>
            </a:r>
            <a:r>
              <a:rPr lang="en-US" altLang="zh-CN" dirty="0">
                <a:ea typeface="宋体" pitchFamily="2"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5100" y="228600"/>
            <a:ext cx="8763000" cy="609600"/>
          </a:xfrm>
        </p:spPr>
        <p:txBody>
          <a:bodyPr/>
          <a:lstStyle/>
          <a:p>
            <a:r>
              <a:rPr lang="en-US" altLang="zh-CN" sz="2800">
                <a:ea typeface="宋体" pitchFamily="2" charset="-122"/>
              </a:rPr>
              <a:t>Compatibility Matrix with</a:t>
            </a:r>
            <a:br>
              <a:rPr lang="en-US" altLang="zh-CN" sz="2800">
                <a:ea typeface="宋体" pitchFamily="2" charset="-122"/>
              </a:rPr>
            </a:br>
            <a:r>
              <a:rPr lang="en-US" altLang="zh-CN" sz="2800">
                <a:ea typeface="宋体" pitchFamily="2" charset="-122"/>
              </a:rPr>
              <a:t> Intention Lock Modes</a:t>
            </a:r>
          </a:p>
        </p:txBody>
      </p:sp>
      <p:sp>
        <p:nvSpPr>
          <p:cNvPr id="64515" name="Rectangle 3"/>
          <p:cNvSpPr>
            <a:spLocks noGrp="1" noChangeArrowheads="1"/>
          </p:cNvSpPr>
          <p:nvPr>
            <p:ph type="body" idx="4294967295"/>
          </p:nvPr>
        </p:nvSpPr>
        <p:spPr>
          <a:xfrm>
            <a:off x="571500" y="1371600"/>
            <a:ext cx="7848600" cy="4419600"/>
          </a:xfrm>
        </p:spPr>
        <p:txBody>
          <a:bodyPr/>
          <a:lstStyle/>
          <a:p>
            <a:r>
              <a:rPr lang="en-US" altLang="zh-CN">
                <a:ea typeface="宋体" pitchFamily="2" charset="-122"/>
              </a:rPr>
              <a:t>The compatibility matrix for all lock modes is: </a:t>
            </a:r>
            <a:endParaRPr lang="en-US" altLang="zh-CN">
              <a:ea typeface="宋体" pitchFamily="2" charset="-122"/>
              <a:sym typeface="Wingdings" pitchFamily="2" charset="2"/>
            </a:endParaRPr>
          </a:p>
        </p:txBody>
      </p:sp>
      <p:grpSp>
        <p:nvGrpSpPr>
          <p:cNvPr id="64565" name="Group 53"/>
          <p:cNvGrpSpPr>
            <a:grpSpLocks/>
          </p:cNvGrpSpPr>
          <p:nvPr/>
        </p:nvGrpSpPr>
        <p:grpSpPr bwMode="auto">
          <a:xfrm>
            <a:off x="1928813" y="1866900"/>
            <a:ext cx="4624387" cy="3810000"/>
            <a:chOff x="831" y="1104"/>
            <a:chExt cx="2913" cy="2400"/>
          </a:xfrm>
        </p:grpSpPr>
        <p:sp>
          <p:nvSpPr>
            <p:cNvPr id="64517" name="Line 5"/>
            <p:cNvSpPr>
              <a:spLocks noChangeShapeType="1"/>
            </p:cNvSpPr>
            <p:nvPr/>
          </p:nvSpPr>
          <p:spPr bwMode="auto">
            <a:xfrm>
              <a:off x="1296" y="1104"/>
              <a:ext cx="0" cy="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Line 6"/>
            <p:cNvSpPr>
              <a:spLocks noChangeShapeType="1"/>
            </p:cNvSpPr>
            <p:nvPr/>
          </p:nvSpPr>
          <p:spPr bwMode="auto">
            <a:xfrm>
              <a:off x="1776" y="1137"/>
              <a:ext cx="0" cy="23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Line 7"/>
            <p:cNvSpPr>
              <a:spLocks noChangeShapeType="1"/>
            </p:cNvSpPr>
            <p:nvPr/>
          </p:nvSpPr>
          <p:spPr bwMode="auto">
            <a:xfrm>
              <a:off x="225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Line 8"/>
            <p:cNvSpPr>
              <a:spLocks noChangeShapeType="1"/>
            </p:cNvSpPr>
            <p:nvPr/>
          </p:nvSpPr>
          <p:spPr bwMode="auto">
            <a:xfrm>
              <a:off x="2736"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Line 9"/>
            <p:cNvSpPr>
              <a:spLocks noChangeShapeType="1"/>
            </p:cNvSpPr>
            <p:nvPr/>
          </p:nvSpPr>
          <p:spPr bwMode="auto">
            <a:xfrm>
              <a:off x="326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Line 10"/>
            <p:cNvSpPr>
              <a:spLocks noChangeShapeType="1"/>
            </p:cNvSpPr>
            <p:nvPr/>
          </p:nvSpPr>
          <p:spPr bwMode="auto">
            <a:xfrm>
              <a:off x="3744" y="1152"/>
              <a:ext cx="0" cy="23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Line 11"/>
            <p:cNvSpPr>
              <a:spLocks noChangeShapeType="1"/>
            </p:cNvSpPr>
            <p:nvPr/>
          </p:nvSpPr>
          <p:spPr bwMode="auto">
            <a:xfrm>
              <a:off x="864" y="13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Line 12"/>
            <p:cNvSpPr>
              <a:spLocks noChangeShapeType="1"/>
            </p:cNvSpPr>
            <p:nvPr/>
          </p:nvSpPr>
          <p:spPr bwMode="auto">
            <a:xfrm>
              <a:off x="849" y="1776"/>
              <a:ext cx="28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5" name="Line 13"/>
            <p:cNvSpPr>
              <a:spLocks noChangeShapeType="1"/>
            </p:cNvSpPr>
            <p:nvPr/>
          </p:nvSpPr>
          <p:spPr bwMode="auto">
            <a:xfrm>
              <a:off x="864" y="2160"/>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Line 14"/>
            <p:cNvSpPr>
              <a:spLocks noChangeShapeType="1"/>
            </p:cNvSpPr>
            <p:nvPr/>
          </p:nvSpPr>
          <p:spPr bwMode="auto">
            <a:xfrm>
              <a:off x="864" y="2592"/>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7" name="Line 15"/>
            <p:cNvSpPr>
              <a:spLocks noChangeShapeType="1"/>
            </p:cNvSpPr>
            <p:nvPr/>
          </p:nvSpPr>
          <p:spPr bwMode="auto">
            <a:xfrm>
              <a:off x="864" y="302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Line 16"/>
            <p:cNvSpPr>
              <a:spLocks noChangeShapeType="1"/>
            </p:cNvSpPr>
            <p:nvPr/>
          </p:nvSpPr>
          <p:spPr bwMode="auto">
            <a:xfrm>
              <a:off x="864" y="3504"/>
              <a:ext cx="2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9" name="Text Box 17"/>
            <p:cNvSpPr txBox="1">
              <a:spLocks noChangeArrowheads="1"/>
            </p:cNvSpPr>
            <p:nvPr/>
          </p:nvSpPr>
          <p:spPr bwMode="auto">
            <a:xfrm>
              <a:off x="1382" y="1186"/>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1" name="Text Box 19"/>
            <p:cNvSpPr txBox="1">
              <a:spLocks noChangeArrowheads="1"/>
            </p:cNvSpPr>
            <p:nvPr/>
          </p:nvSpPr>
          <p:spPr bwMode="auto">
            <a:xfrm>
              <a:off x="1872" y="116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2" name="Text Box 20"/>
            <p:cNvSpPr txBox="1">
              <a:spLocks noChangeArrowheads="1"/>
            </p:cNvSpPr>
            <p:nvPr/>
          </p:nvSpPr>
          <p:spPr bwMode="auto">
            <a:xfrm>
              <a:off x="2372" y="1162"/>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3" name="Text Box 21"/>
            <p:cNvSpPr txBox="1">
              <a:spLocks noChangeArrowheads="1"/>
            </p:cNvSpPr>
            <p:nvPr/>
          </p:nvSpPr>
          <p:spPr bwMode="auto">
            <a:xfrm>
              <a:off x="2784" y="1159"/>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4" name="Text Box 22"/>
            <p:cNvSpPr txBox="1">
              <a:spLocks noChangeArrowheads="1"/>
            </p:cNvSpPr>
            <p:nvPr/>
          </p:nvSpPr>
          <p:spPr bwMode="auto">
            <a:xfrm>
              <a:off x="3312" y="11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35" name="Text Box 23"/>
            <p:cNvSpPr txBox="1">
              <a:spLocks noChangeArrowheads="1"/>
            </p:cNvSpPr>
            <p:nvPr/>
          </p:nvSpPr>
          <p:spPr bwMode="auto">
            <a:xfrm>
              <a:off x="971" y="147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IS</a:t>
              </a:r>
            </a:p>
          </p:txBody>
        </p:sp>
        <p:sp>
          <p:nvSpPr>
            <p:cNvPr id="64536" name="Text Box 24"/>
            <p:cNvSpPr txBox="1">
              <a:spLocks noChangeArrowheads="1"/>
            </p:cNvSpPr>
            <p:nvPr/>
          </p:nvSpPr>
          <p:spPr bwMode="auto">
            <a:xfrm>
              <a:off x="947" y="1828"/>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IX</a:t>
              </a:r>
            </a:p>
          </p:txBody>
        </p:sp>
        <p:sp>
          <p:nvSpPr>
            <p:cNvPr id="64537" name="Text Box 25"/>
            <p:cNvSpPr txBox="1">
              <a:spLocks noChangeArrowheads="1"/>
            </p:cNvSpPr>
            <p:nvPr/>
          </p:nvSpPr>
          <p:spPr bwMode="auto">
            <a:xfrm>
              <a:off x="960" y="223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a:t>
              </a:r>
            </a:p>
          </p:txBody>
        </p:sp>
        <p:sp>
          <p:nvSpPr>
            <p:cNvPr id="64538" name="Text Box 26"/>
            <p:cNvSpPr txBox="1">
              <a:spLocks noChangeArrowheads="1"/>
            </p:cNvSpPr>
            <p:nvPr/>
          </p:nvSpPr>
          <p:spPr bwMode="auto">
            <a:xfrm>
              <a:off x="831" y="2671"/>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S IX</a:t>
              </a:r>
            </a:p>
          </p:txBody>
        </p:sp>
        <p:sp>
          <p:nvSpPr>
            <p:cNvPr id="64539" name="Text Box 27"/>
            <p:cNvSpPr txBox="1">
              <a:spLocks noChangeArrowheads="1"/>
            </p:cNvSpPr>
            <p:nvPr/>
          </p:nvSpPr>
          <p:spPr bwMode="auto">
            <a:xfrm>
              <a:off x="912" y="3151"/>
              <a:ext cx="2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Helvetica" pitchFamily="34" charset="0"/>
                  <a:ea typeface="宋体" pitchFamily="2" charset="-122"/>
                </a:rPr>
                <a:t>X </a:t>
              </a:r>
            </a:p>
          </p:txBody>
        </p:sp>
        <p:sp>
          <p:nvSpPr>
            <p:cNvPr id="64540" name="Text Box 28"/>
            <p:cNvSpPr txBox="1">
              <a:spLocks noChangeArrowheads="1"/>
            </p:cNvSpPr>
            <p:nvPr/>
          </p:nvSpPr>
          <p:spPr bwMode="auto">
            <a:xfrm>
              <a:off x="1382" y="1448"/>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1" name="Text Box 29"/>
            <p:cNvSpPr txBox="1">
              <a:spLocks noChangeArrowheads="1"/>
            </p:cNvSpPr>
            <p:nvPr/>
          </p:nvSpPr>
          <p:spPr bwMode="auto">
            <a:xfrm>
              <a:off x="1365"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2" name="Text Box 30"/>
            <p:cNvSpPr txBox="1">
              <a:spLocks noChangeArrowheads="1"/>
            </p:cNvSpPr>
            <p:nvPr/>
          </p:nvSpPr>
          <p:spPr bwMode="auto">
            <a:xfrm>
              <a:off x="1365"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3" name="Text Box 31"/>
            <p:cNvSpPr txBox="1">
              <a:spLocks noChangeArrowheads="1"/>
            </p:cNvSpPr>
            <p:nvPr/>
          </p:nvSpPr>
          <p:spPr bwMode="auto">
            <a:xfrm>
              <a:off x="1392" y="2719"/>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4" name="Text Box 32"/>
            <p:cNvSpPr txBox="1">
              <a:spLocks noChangeArrowheads="1"/>
            </p:cNvSpPr>
            <p:nvPr/>
          </p:nvSpPr>
          <p:spPr bwMode="auto">
            <a:xfrm>
              <a:off x="1392" y="3178"/>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p>
          </p:txBody>
        </p:sp>
        <p:sp>
          <p:nvSpPr>
            <p:cNvPr id="64545" name="Text Box 33"/>
            <p:cNvSpPr txBox="1">
              <a:spLocks noChangeArrowheads="1"/>
            </p:cNvSpPr>
            <p:nvPr/>
          </p:nvSpPr>
          <p:spPr bwMode="auto">
            <a:xfrm>
              <a:off x="1824"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6" name="Text Box 34"/>
            <p:cNvSpPr txBox="1">
              <a:spLocks noChangeArrowheads="1"/>
            </p:cNvSpPr>
            <p:nvPr/>
          </p:nvSpPr>
          <p:spPr bwMode="auto">
            <a:xfrm>
              <a:off x="2325"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7" name="Text Box 35"/>
            <p:cNvSpPr txBox="1">
              <a:spLocks noChangeArrowheads="1"/>
            </p:cNvSpPr>
            <p:nvPr/>
          </p:nvSpPr>
          <p:spPr bwMode="auto">
            <a:xfrm>
              <a:off x="2853" y="147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8" name="Text Box 36"/>
            <p:cNvSpPr txBox="1">
              <a:spLocks noChangeArrowheads="1"/>
            </p:cNvSpPr>
            <p:nvPr/>
          </p:nvSpPr>
          <p:spPr bwMode="auto">
            <a:xfrm>
              <a:off x="1872" y="185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49" name="Text Box 37"/>
            <p:cNvSpPr txBox="1">
              <a:spLocks noChangeArrowheads="1"/>
            </p:cNvSpPr>
            <p:nvPr/>
          </p:nvSpPr>
          <p:spPr bwMode="auto">
            <a:xfrm>
              <a:off x="2352" y="2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Wingdings" pitchFamily="2" charset="2"/>
                </a:rPr>
                <a:t></a:t>
              </a:r>
            </a:p>
          </p:txBody>
        </p:sp>
        <p:sp>
          <p:nvSpPr>
            <p:cNvPr id="64550" name="Text Box 38"/>
            <p:cNvSpPr txBox="1">
              <a:spLocks noChangeArrowheads="1"/>
            </p:cNvSpPr>
            <p:nvPr/>
          </p:nvSpPr>
          <p:spPr bwMode="auto">
            <a:xfrm>
              <a:off x="1910" y="226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Helvetica" pitchFamily="34" charset="0"/>
                  <a:ea typeface="宋体" pitchFamily="2" charset="-122"/>
                  <a:sym typeface="Symbol" pitchFamily="18" charset="2"/>
                </a:rPr>
                <a:t></a:t>
              </a:r>
              <a:endParaRPr lang="zh-CN" altLang="en-US" sz="2000" dirty="0">
                <a:latin typeface="Helvetica" pitchFamily="34" charset="0"/>
                <a:ea typeface="宋体" pitchFamily="2" charset="-122"/>
              </a:endParaRPr>
            </a:p>
          </p:txBody>
        </p:sp>
        <p:sp>
          <p:nvSpPr>
            <p:cNvPr id="64551" name="Text Box 39"/>
            <p:cNvSpPr txBox="1">
              <a:spLocks noChangeArrowheads="1"/>
            </p:cNvSpPr>
            <p:nvPr/>
          </p:nvSpPr>
          <p:spPr bwMode="auto">
            <a:xfrm>
              <a:off x="189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2" name="Text Box 40"/>
            <p:cNvSpPr txBox="1">
              <a:spLocks noChangeArrowheads="1"/>
            </p:cNvSpPr>
            <p:nvPr/>
          </p:nvSpPr>
          <p:spPr bwMode="auto">
            <a:xfrm>
              <a:off x="189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3" name="Text Box 41"/>
            <p:cNvSpPr txBox="1">
              <a:spLocks noChangeArrowheads="1"/>
            </p:cNvSpPr>
            <p:nvPr/>
          </p:nvSpPr>
          <p:spPr bwMode="auto">
            <a:xfrm>
              <a:off x="237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4" name="Text Box 42"/>
            <p:cNvSpPr txBox="1">
              <a:spLocks noChangeArrowheads="1"/>
            </p:cNvSpPr>
            <p:nvPr/>
          </p:nvSpPr>
          <p:spPr bwMode="auto">
            <a:xfrm>
              <a:off x="2881"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5" name="Text Box 43"/>
            <p:cNvSpPr txBox="1">
              <a:spLocks noChangeArrowheads="1"/>
            </p:cNvSpPr>
            <p:nvPr/>
          </p:nvSpPr>
          <p:spPr bwMode="auto">
            <a:xfrm>
              <a:off x="3412" y="315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6" name="Text Box 44"/>
            <p:cNvSpPr txBox="1">
              <a:spLocks noChangeArrowheads="1"/>
            </p:cNvSpPr>
            <p:nvPr/>
          </p:nvSpPr>
          <p:spPr bwMode="auto">
            <a:xfrm>
              <a:off x="3408"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7" name="Text Box 45"/>
            <p:cNvSpPr txBox="1">
              <a:spLocks noChangeArrowheads="1"/>
            </p:cNvSpPr>
            <p:nvPr/>
          </p:nvSpPr>
          <p:spPr bwMode="auto">
            <a:xfrm>
              <a:off x="2371"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8" name="Text Box 46"/>
            <p:cNvSpPr txBox="1">
              <a:spLocks noChangeArrowheads="1"/>
            </p:cNvSpPr>
            <p:nvPr/>
          </p:nvSpPr>
          <p:spPr bwMode="auto">
            <a:xfrm>
              <a:off x="2899" y="271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59" name="Text Box 47"/>
            <p:cNvSpPr txBox="1">
              <a:spLocks noChangeArrowheads="1"/>
            </p:cNvSpPr>
            <p:nvPr/>
          </p:nvSpPr>
          <p:spPr bwMode="auto">
            <a:xfrm>
              <a:off x="2382"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0" name="Text Box 48"/>
            <p:cNvSpPr txBox="1">
              <a:spLocks noChangeArrowheads="1"/>
            </p:cNvSpPr>
            <p:nvPr/>
          </p:nvSpPr>
          <p:spPr bwMode="auto">
            <a:xfrm>
              <a:off x="2899" y="1855"/>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1" name="Text Box 49"/>
            <p:cNvSpPr txBox="1">
              <a:spLocks noChangeArrowheads="1"/>
            </p:cNvSpPr>
            <p:nvPr/>
          </p:nvSpPr>
          <p:spPr bwMode="auto">
            <a:xfrm>
              <a:off x="3412" y="14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2" name="Text Box 50"/>
            <p:cNvSpPr txBox="1">
              <a:spLocks noChangeArrowheads="1"/>
            </p:cNvSpPr>
            <p:nvPr/>
          </p:nvSpPr>
          <p:spPr bwMode="auto">
            <a:xfrm>
              <a:off x="3394" y="1807"/>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3" name="Text Box 51"/>
            <p:cNvSpPr txBox="1">
              <a:spLocks noChangeArrowheads="1"/>
            </p:cNvSpPr>
            <p:nvPr/>
          </p:nvSpPr>
          <p:spPr bwMode="auto">
            <a:xfrm>
              <a:off x="3412"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sp>
          <p:nvSpPr>
            <p:cNvPr id="64564" name="Text Box 52"/>
            <p:cNvSpPr txBox="1">
              <a:spLocks noChangeArrowheads="1"/>
            </p:cNvSpPr>
            <p:nvPr/>
          </p:nvSpPr>
          <p:spPr bwMode="auto">
            <a:xfrm>
              <a:off x="2899" y="2239"/>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Helvetica" pitchFamily="34" charset="0"/>
                  <a:ea typeface="宋体" pitchFamily="2" charset="-122"/>
                  <a:sym typeface="Symbol" pitchFamily="18" charset="2"/>
                </a:rPr>
                <a:t></a:t>
              </a:r>
              <a:endParaRPr lang="zh-CN" altLang="en-US" sz="2000">
                <a:latin typeface="Helvetica" pitchFamily="34" charset="0"/>
                <a:ea typeface="宋体" pitchFamily="2"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ea typeface="宋体" pitchFamily="2" charset="-122"/>
              </a:rPr>
              <a:t>Multiple Granularity Locking Scheme</a:t>
            </a:r>
          </a:p>
        </p:txBody>
      </p:sp>
      <p:sp>
        <p:nvSpPr>
          <p:cNvPr id="66563" name="Rectangle 3"/>
          <p:cNvSpPr>
            <a:spLocks noGrp="1" noChangeArrowheads="1"/>
          </p:cNvSpPr>
          <p:nvPr>
            <p:ph type="body" idx="4294967295"/>
          </p:nvPr>
        </p:nvSpPr>
        <p:spPr>
          <a:xfrm>
            <a:off x="346886" y="1080601"/>
            <a:ext cx="8283931" cy="5032375"/>
          </a:xfrm>
        </p:spPr>
        <p:txBody>
          <a:bodyPr/>
          <a:lstStyle/>
          <a:p>
            <a:pPr>
              <a:lnSpc>
                <a:spcPct val="90000"/>
              </a:lnSpc>
            </a:pPr>
            <a:r>
              <a:rPr lang="en-US" altLang="zh-CN" sz="1800" dirty="0">
                <a:ea typeface="宋体" pitchFamily="2" charset="-122"/>
              </a:rPr>
              <a:t>Transaction </a:t>
            </a:r>
            <a:r>
              <a:rPr lang="en-US" altLang="zh-CN" sz="1800" i="1" dirty="0" err="1">
                <a:ea typeface="宋体" pitchFamily="2" charset="-122"/>
              </a:rPr>
              <a:t>T</a:t>
            </a:r>
            <a:r>
              <a:rPr lang="en-US" altLang="zh-CN" sz="1800" i="1" baseline="-25000" dirty="0" err="1">
                <a:ea typeface="宋体" pitchFamily="2" charset="-122"/>
              </a:rPr>
              <a:t>i</a:t>
            </a:r>
            <a:r>
              <a:rPr lang="en-US" altLang="zh-CN" sz="1800" dirty="0">
                <a:ea typeface="宋体" pitchFamily="2" charset="-122"/>
              </a:rPr>
              <a:t> can lock a node </a:t>
            </a:r>
            <a:r>
              <a:rPr lang="en-US" altLang="zh-CN" sz="1800" i="1" dirty="0">
                <a:ea typeface="宋体" pitchFamily="2" charset="-122"/>
              </a:rPr>
              <a:t>Q</a:t>
            </a:r>
            <a:r>
              <a:rPr lang="en-US" altLang="zh-CN" sz="1800" dirty="0">
                <a:ea typeface="宋体" pitchFamily="2" charset="-122"/>
              </a:rPr>
              <a:t>, using the following rules:</a:t>
            </a:r>
          </a:p>
          <a:p>
            <a:pPr>
              <a:lnSpc>
                <a:spcPct val="90000"/>
              </a:lnSpc>
              <a:buFont typeface="Monotype Sorts" pitchFamily="2" charset="2"/>
              <a:buNone/>
            </a:pPr>
            <a:r>
              <a:rPr lang="en-US" altLang="zh-CN" sz="1600" dirty="0">
                <a:ea typeface="宋体" pitchFamily="2" charset="-122"/>
              </a:rPr>
              <a:t>  </a:t>
            </a:r>
            <a:r>
              <a:rPr lang="en-US" altLang="zh-CN" sz="1600" dirty="0" smtClean="0">
                <a:ea typeface="宋体" pitchFamily="2" charset="-122"/>
              </a:rPr>
              <a:t>     1</a:t>
            </a:r>
            <a:r>
              <a:rPr lang="en-US" altLang="zh-CN" sz="1600" dirty="0">
                <a:ea typeface="宋体" pitchFamily="2" charset="-122"/>
              </a:rPr>
              <a:t>. The lock compatibility matrix must be observed.</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2. The root of the tree must be locked first, and may be locked in </a:t>
            </a:r>
            <a:r>
              <a:rPr lang="en-US" altLang="zh-CN" sz="1600" dirty="0" smtClean="0">
                <a:ea typeface="宋体" pitchFamily="2" charset="-122"/>
              </a:rPr>
              <a:t>any </a:t>
            </a:r>
            <a:r>
              <a:rPr lang="en-US" altLang="zh-CN" sz="1600" dirty="0">
                <a:ea typeface="宋体" pitchFamily="2" charset="-122"/>
              </a:rPr>
              <a:t>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3.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S or IS mode only if the parent </a:t>
            </a:r>
            <a:r>
              <a:rPr lang="en-US" altLang="zh-CN" sz="1600" dirty="0" smtClean="0">
                <a:ea typeface="宋体" pitchFamily="2" charset="-122"/>
              </a:rPr>
              <a:t>of </a:t>
            </a:r>
            <a:r>
              <a:rPr lang="en-US" altLang="zh-CN" sz="1600" i="1" dirty="0">
                <a:ea typeface="宋体" pitchFamily="2" charset="-122"/>
              </a:rPr>
              <a:t>Q</a:t>
            </a:r>
            <a:r>
              <a:rPr lang="en-US" altLang="zh-CN" sz="1600" dirty="0">
                <a:ea typeface="宋体" pitchFamily="2" charset="-122"/>
              </a:rPr>
              <a:t> is currently </a:t>
            </a:r>
            <a:r>
              <a:rPr lang="en-US" altLang="zh-CN" sz="1600" dirty="0" smtClean="0">
                <a:ea typeface="宋体" pitchFamily="2" charset="-122"/>
              </a:rPr>
              <a:t>   </a:t>
            </a:r>
            <a:br>
              <a:rPr lang="en-US" altLang="zh-CN" sz="1600" dirty="0" smtClean="0">
                <a:ea typeface="宋体" pitchFamily="2" charset="-122"/>
              </a:rPr>
            </a:br>
            <a:r>
              <a:rPr lang="en-US" altLang="zh-CN" sz="1600" dirty="0" smtClean="0">
                <a:ea typeface="宋体" pitchFamily="2" charset="-122"/>
              </a:rPr>
              <a:t>      locked </a:t>
            </a:r>
            <a:r>
              <a:rPr lang="en-US" altLang="zh-CN" sz="1600" dirty="0">
                <a:ea typeface="宋体" pitchFamily="2" charset="-122"/>
              </a:rPr>
              <a:t>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or </a:t>
            </a:r>
            <a:r>
              <a:rPr lang="en-US" altLang="zh-CN" sz="1600" dirty="0" smtClean="0">
                <a:ea typeface="宋体" pitchFamily="2" charset="-122"/>
              </a:rPr>
              <a:t>IS mode</a:t>
            </a:r>
            <a:r>
              <a:rPr lang="en-US" altLang="zh-CN" sz="1600" dirty="0">
                <a:ea typeface="宋体" pitchFamily="2" charset="-122"/>
              </a:rPr>
              <a:t>.</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4. </a:t>
            </a:r>
            <a:r>
              <a:rPr lang="en-US" altLang="zh-CN" sz="1600" dirty="0" smtClean="0">
                <a:ea typeface="宋体" pitchFamily="2" charset="-122"/>
              </a:rPr>
              <a:t> A </a:t>
            </a:r>
            <a:r>
              <a:rPr lang="en-US" altLang="zh-CN" sz="1600" dirty="0">
                <a:ea typeface="宋体" pitchFamily="2" charset="-122"/>
              </a:rPr>
              <a:t>node </a:t>
            </a:r>
            <a:r>
              <a:rPr lang="en-US" altLang="zh-CN" sz="1600" i="1" dirty="0">
                <a:ea typeface="宋体" pitchFamily="2" charset="-122"/>
              </a:rPr>
              <a:t>Q</a:t>
            </a:r>
            <a:r>
              <a:rPr lang="en-US" altLang="zh-CN" sz="1600" dirty="0">
                <a:ea typeface="宋体" pitchFamily="2" charset="-122"/>
              </a:rPr>
              <a:t> can be 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X, SIX, or IX mode only if the </a:t>
            </a:r>
            <a:r>
              <a:rPr lang="en-US" altLang="zh-CN" sz="1600" dirty="0" smtClean="0">
                <a:ea typeface="宋体" pitchFamily="2" charset="-122"/>
              </a:rPr>
              <a:t>parent </a:t>
            </a:r>
            <a:r>
              <a:rPr lang="en-US" altLang="zh-CN" sz="1600" dirty="0">
                <a:ea typeface="宋体" pitchFamily="2" charset="-122"/>
              </a:rPr>
              <a:t>of </a:t>
            </a:r>
            <a:r>
              <a:rPr lang="en-US" altLang="zh-CN" sz="1600" i="1" dirty="0">
                <a:ea typeface="宋体" pitchFamily="2" charset="-122"/>
              </a:rPr>
              <a:t>Q</a:t>
            </a:r>
            <a:r>
              <a:rPr lang="en-US" altLang="zh-CN" sz="1600" dirty="0">
                <a:ea typeface="宋体" pitchFamily="2" charset="-122"/>
              </a:rPr>
              <a:t> is </a:t>
            </a:r>
            <a:r>
              <a:rPr lang="en-US" altLang="zh-CN" sz="1600" dirty="0" smtClean="0">
                <a:ea typeface="宋体" pitchFamily="2" charset="-122"/>
              </a:rPr>
              <a:t/>
            </a:r>
            <a:br>
              <a:rPr lang="en-US" altLang="zh-CN" sz="1600" dirty="0" smtClean="0">
                <a:ea typeface="宋体" pitchFamily="2" charset="-122"/>
              </a:rPr>
            </a:br>
            <a:r>
              <a:rPr lang="en-US" altLang="zh-CN" sz="1600" dirty="0" smtClean="0">
                <a:ea typeface="宋体" pitchFamily="2" charset="-122"/>
              </a:rPr>
              <a:t>      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dirty="0">
                <a:ea typeface="宋体" pitchFamily="2" charset="-122"/>
              </a:rPr>
              <a:t> in either IX  </a:t>
            </a:r>
            <a:r>
              <a:rPr lang="en-US" altLang="zh-CN" sz="1600" dirty="0" smtClean="0">
                <a:ea typeface="宋体" pitchFamily="2" charset="-122"/>
              </a:rPr>
              <a:t>or </a:t>
            </a:r>
            <a:r>
              <a:rPr lang="en-US" altLang="zh-CN" sz="1600" dirty="0">
                <a:ea typeface="宋体" pitchFamily="2" charset="-122"/>
              </a:rPr>
              <a:t>SIX mode.</a:t>
            </a:r>
          </a:p>
          <a:p>
            <a:pPr>
              <a:lnSpc>
                <a:spcPct val="9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5.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dirty="0" smtClean="0">
                <a:ea typeface="宋体" pitchFamily="2" charset="-122"/>
              </a:rPr>
              <a:t> </a:t>
            </a:r>
            <a:r>
              <a:rPr lang="en-US" altLang="zh-CN" sz="1600" dirty="0">
                <a:ea typeface="宋体" pitchFamily="2" charset="-122"/>
              </a:rPr>
              <a:t>can lock a node only if it has not previously unlocked any node </a:t>
            </a: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(that is,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 </a:t>
            </a:r>
            <a:r>
              <a:rPr lang="en-US" altLang="zh-CN" sz="1600" dirty="0">
                <a:ea typeface="宋体" pitchFamily="2" charset="-122"/>
              </a:rPr>
              <a:t>is </a:t>
            </a:r>
            <a:r>
              <a:rPr lang="en-US" altLang="zh-CN" sz="1600" dirty="0" smtClean="0">
                <a:ea typeface="宋体" pitchFamily="2" charset="-122"/>
              </a:rPr>
              <a:t>two-phase locking).</a:t>
            </a:r>
            <a:endParaRPr lang="en-US" altLang="zh-CN" sz="1600" dirty="0">
              <a:ea typeface="宋体" pitchFamily="2" charset="-122"/>
            </a:endParaRPr>
          </a:p>
          <a:p>
            <a:pPr>
              <a:lnSpc>
                <a:spcPct val="80000"/>
              </a:lnSpc>
              <a:buFont typeface="Monotype Sorts" pitchFamily="2" charset="2"/>
              <a:buNone/>
            </a:pPr>
            <a:r>
              <a:rPr lang="en-US" altLang="zh-CN" sz="1600" dirty="0" smtClean="0">
                <a:ea typeface="宋体" pitchFamily="2" charset="-122"/>
              </a:rPr>
              <a:t>       </a:t>
            </a:r>
            <a:r>
              <a:rPr lang="en-US" altLang="zh-CN" sz="1600" dirty="0">
                <a:ea typeface="宋体" pitchFamily="2" charset="-122"/>
              </a:rPr>
              <a:t>6. </a:t>
            </a:r>
            <a:r>
              <a:rPr lang="en-US" altLang="zh-CN" sz="1600" dirty="0" smtClean="0">
                <a:ea typeface="宋体" pitchFamily="2" charset="-122"/>
              </a:rPr>
              <a:t> </a:t>
            </a:r>
            <a:r>
              <a:rPr lang="en-US" altLang="zh-CN" sz="1600" i="1" dirty="0" err="1" smtClean="0">
                <a:ea typeface="宋体" pitchFamily="2" charset="-122"/>
              </a:rPr>
              <a:t>T</a:t>
            </a:r>
            <a:r>
              <a:rPr lang="en-US" altLang="zh-CN" sz="1600" i="1" baseline="-25000" dirty="0" err="1" smtClean="0">
                <a:ea typeface="宋体" pitchFamily="2" charset="-122"/>
              </a:rPr>
              <a:t>i</a:t>
            </a:r>
            <a:r>
              <a:rPr lang="en-US" altLang="zh-CN" sz="1600" i="1" dirty="0" smtClean="0">
                <a:ea typeface="宋体" pitchFamily="2" charset="-122"/>
              </a:rPr>
              <a:t> </a:t>
            </a:r>
            <a:r>
              <a:rPr lang="en-US" altLang="zh-CN" sz="1600" dirty="0">
                <a:ea typeface="宋体" pitchFamily="2" charset="-122"/>
              </a:rPr>
              <a:t>can unlock a node </a:t>
            </a:r>
            <a:r>
              <a:rPr lang="en-US" altLang="zh-CN" sz="1600" i="1" dirty="0">
                <a:ea typeface="宋体" pitchFamily="2" charset="-122"/>
              </a:rPr>
              <a:t>Q</a:t>
            </a:r>
            <a:r>
              <a:rPr lang="en-US" altLang="zh-CN" sz="1600" dirty="0">
                <a:ea typeface="宋体" pitchFamily="2" charset="-122"/>
              </a:rPr>
              <a:t> only if none of the children of </a:t>
            </a:r>
            <a:r>
              <a:rPr lang="en-US" altLang="zh-CN" sz="1600" i="1" dirty="0">
                <a:ea typeface="宋体" pitchFamily="2" charset="-122"/>
              </a:rPr>
              <a:t>Q</a:t>
            </a:r>
            <a:r>
              <a:rPr lang="en-US" altLang="zh-CN" sz="1600" dirty="0">
                <a:ea typeface="宋体" pitchFamily="2" charset="-122"/>
              </a:rPr>
              <a:t> are </a:t>
            </a:r>
            <a:r>
              <a:rPr lang="en-US" altLang="zh-CN" sz="1600" dirty="0" smtClean="0">
                <a:ea typeface="宋体" pitchFamily="2" charset="-122"/>
              </a:rPr>
              <a:t>currently </a:t>
            </a:r>
            <a:r>
              <a:rPr lang="en-US" altLang="zh-CN" sz="1600" dirty="0">
                <a:ea typeface="宋体" pitchFamily="2" charset="-122"/>
              </a:rPr>
              <a:t>locked by </a:t>
            </a:r>
            <a:r>
              <a:rPr lang="en-US" altLang="zh-CN" sz="1600" i="1" dirty="0" err="1">
                <a:ea typeface="宋体" pitchFamily="2" charset="-122"/>
              </a:rPr>
              <a:t>T</a:t>
            </a:r>
            <a:r>
              <a:rPr lang="en-US" altLang="zh-CN" sz="1600" i="1" baseline="-25000" dirty="0" err="1">
                <a:ea typeface="宋体" pitchFamily="2" charset="-122"/>
              </a:rPr>
              <a:t>i</a:t>
            </a:r>
            <a:r>
              <a:rPr lang="en-US" altLang="zh-CN" sz="1600" i="1" dirty="0">
                <a:ea typeface="宋体" pitchFamily="2" charset="-122"/>
              </a:rPr>
              <a:t>.</a:t>
            </a:r>
            <a:endParaRPr lang="en-US" altLang="zh-CN" sz="1600" dirty="0">
              <a:ea typeface="宋体" pitchFamily="2" charset="-122"/>
            </a:endParaRPr>
          </a:p>
          <a:p>
            <a:pPr>
              <a:lnSpc>
                <a:spcPct val="90000"/>
              </a:lnSpc>
              <a:spcBef>
                <a:spcPts val="1800"/>
              </a:spcBef>
            </a:pPr>
            <a:r>
              <a:rPr lang="en-US" altLang="zh-CN" sz="1800" dirty="0">
                <a:ea typeface="宋体" pitchFamily="2" charset="-122"/>
              </a:rPr>
              <a:t>Observe that locks are acquired in </a:t>
            </a:r>
            <a:r>
              <a:rPr lang="en-US" altLang="zh-CN" sz="1800" dirty="0">
                <a:solidFill>
                  <a:schemeClr val="tx2"/>
                </a:solidFill>
                <a:ea typeface="宋体" pitchFamily="2" charset="-122"/>
              </a:rPr>
              <a:t>root-to-leaf order</a:t>
            </a:r>
            <a:r>
              <a:rPr lang="en-US" altLang="zh-CN" sz="1800" dirty="0">
                <a:ea typeface="宋体" pitchFamily="2" charset="-122"/>
              </a:rPr>
              <a:t>, </a:t>
            </a:r>
            <a:r>
              <a:rPr lang="en-US" altLang="zh-CN" sz="1800" dirty="0" smtClean="0">
                <a:ea typeface="宋体" pitchFamily="2" charset="-122"/>
              </a:rPr>
              <a:t>whereas </a:t>
            </a:r>
            <a:r>
              <a:rPr lang="en-US" altLang="zh-CN" sz="1800" dirty="0">
                <a:ea typeface="宋体" pitchFamily="2" charset="-122"/>
              </a:rPr>
              <a:t>they are </a:t>
            </a:r>
            <a:r>
              <a:rPr lang="en-US" altLang="zh-CN" sz="1800" dirty="0" smtClean="0">
                <a:ea typeface="宋体" pitchFamily="2" charset="-122"/>
              </a:rPr>
              <a:t>released </a:t>
            </a:r>
            <a:r>
              <a:rPr lang="en-US" altLang="zh-CN" sz="1800" dirty="0">
                <a:ea typeface="宋体" pitchFamily="2" charset="-122"/>
              </a:rPr>
              <a:t>in leaf-to-root order</a:t>
            </a:r>
            <a:r>
              <a:rPr lang="en-US" altLang="zh-CN" sz="1800" dirty="0" smtClean="0">
                <a:ea typeface="宋体" pitchFamily="2" charset="-122"/>
              </a:rPr>
              <a:t>.</a:t>
            </a:r>
          </a:p>
          <a:p>
            <a:pPr>
              <a:lnSpc>
                <a:spcPct val="90000"/>
              </a:lnSpc>
              <a:spcBef>
                <a:spcPts val="1800"/>
              </a:spcBef>
            </a:pPr>
            <a:r>
              <a:rPr lang="en-US" altLang="zh-CN" sz="1800" b="1" dirty="0">
                <a:solidFill>
                  <a:srgbClr val="C00000"/>
                </a:solidFill>
                <a:ea typeface="ＭＳ Ｐゴシック" pitchFamily="34" charset="-128"/>
              </a:rPr>
              <a:t>Lock granularity escalation</a:t>
            </a:r>
            <a:r>
              <a:rPr lang="en-US" altLang="zh-CN" sz="1800" dirty="0">
                <a:ea typeface="ＭＳ Ｐゴシック" pitchFamily="34" charset="-128"/>
              </a:rPr>
              <a:t>: in case there are too many locks at a particular level, switch to higher granularity S or X lock</a:t>
            </a:r>
            <a:endParaRPr lang="en-US" altLang="zh-CN" sz="1800" dirty="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8195" name="Rectangle 3"/>
          <p:cNvSpPr>
            <a:spLocks noGrp="1" noChangeArrowheads="1"/>
          </p:cNvSpPr>
          <p:nvPr>
            <p:ph type="body" idx="4294967295"/>
          </p:nvPr>
        </p:nvSpPr>
        <p:spPr>
          <a:xfrm>
            <a:off x="571500" y="1143000"/>
            <a:ext cx="7848600" cy="4876800"/>
          </a:xfrm>
        </p:spPr>
        <p:txBody>
          <a:bodyPr/>
          <a:lstStyle/>
          <a:p>
            <a:pPr>
              <a:lnSpc>
                <a:spcPct val="90000"/>
              </a:lnSpc>
            </a:pPr>
            <a:r>
              <a:rPr lang="en-US" altLang="zh-CN" dirty="0">
                <a:solidFill>
                  <a:schemeClr val="tx2"/>
                </a:solidFill>
                <a:ea typeface="宋体" pitchFamily="2" charset="-122"/>
              </a:rPr>
              <a:t>Lock-compatibility matrix</a:t>
            </a:r>
          </a:p>
          <a:p>
            <a:pPr>
              <a:lnSpc>
                <a:spcPct val="90000"/>
              </a:lnSpc>
            </a:pPr>
            <a:endParaRPr lang="en-US" altLang="zh-CN" dirty="0">
              <a:solidFill>
                <a:schemeClr val="tx2"/>
              </a:solidFill>
              <a:ea typeface="宋体" pitchFamily="2" charset="-122"/>
            </a:endParaRPr>
          </a:p>
          <a:p>
            <a:pPr>
              <a:lnSpc>
                <a:spcPct val="90000"/>
              </a:lnSpc>
            </a:pPr>
            <a:endParaRPr lang="en-US" altLang="zh-CN" dirty="0">
              <a:ea typeface="宋体" pitchFamily="2" charset="-122"/>
            </a:endParaRPr>
          </a:p>
          <a:p>
            <a:pPr>
              <a:lnSpc>
                <a:spcPct val="90000"/>
              </a:lnSpc>
            </a:pPr>
            <a:endParaRPr lang="en-US" altLang="zh-CN" dirty="0">
              <a:ea typeface="宋体" pitchFamily="2" charset="-122"/>
            </a:endParaRPr>
          </a:p>
          <a:p>
            <a:pPr>
              <a:lnSpc>
                <a:spcPct val="90000"/>
              </a:lnSpc>
              <a:buFont typeface="Monotype Sorts" pitchFamily="2" charset="2"/>
              <a:buNone/>
            </a:pPr>
            <a:endParaRPr lang="en-US" altLang="zh-CN" dirty="0">
              <a:ea typeface="宋体" pitchFamily="2" charset="-122"/>
            </a:endParaRPr>
          </a:p>
          <a:p>
            <a:pPr>
              <a:lnSpc>
                <a:spcPct val="90000"/>
              </a:lnSpc>
            </a:pPr>
            <a:r>
              <a:rPr lang="en-US" altLang="zh-CN" dirty="0">
                <a:ea typeface="宋体" pitchFamily="2" charset="-122"/>
              </a:rPr>
              <a:t>A transaction may be granted a lock on an item if the requested lock is compatible with locks already held on the item by other transactions</a:t>
            </a:r>
          </a:p>
          <a:p>
            <a:pPr>
              <a:lnSpc>
                <a:spcPct val="90000"/>
              </a:lnSpc>
            </a:pPr>
            <a:r>
              <a:rPr lang="en-US" altLang="zh-CN" dirty="0">
                <a:ea typeface="宋体" pitchFamily="2" charset="-122"/>
              </a:rPr>
              <a:t>Any number of transactions can hold shared locks on an item, but if any transaction holds an exclusive on the item no other transaction may hold any lock on the item.</a:t>
            </a:r>
          </a:p>
          <a:p>
            <a:pPr>
              <a:lnSpc>
                <a:spcPct val="90000"/>
              </a:lnSpc>
            </a:pPr>
            <a:r>
              <a:rPr lang="en-US" altLang="zh-CN" dirty="0">
                <a:solidFill>
                  <a:schemeClr val="tx2"/>
                </a:solidFill>
                <a:ea typeface="宋体" pitchFamily="2" charset="-122"/>
              </a:rPr>
              <a:t>If a lock cannot be granted, the requesting transaction is made to wait</a:t>
            </a:r>
            <a:r>
              <a:rPr lang="en-US" altLang="zh-CN" dirty="0">
                <a:ea typeface="宋体" pitchFamily="2" charset="-122"/>
              </a:rPr>
              <a:t> till all incompatible locks held by other transactions have been released.  The lock is then granted.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950" y="1700502"/>
            <a:ext cx="21097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itchFamily="2" charset="-122"/>
              </a:rPr>
              <a:t>Lock-Based Protocols (Cont.)</a:t>
            </a:r>
          </a:p>
        </p:txBody>
      </p:sp>
      <p:sp>
        <p:nvSpPr>
          <p:cNvPr id="10243" name="Rectangle 3"/>
          <p:cNvSpPr>
            <a:spLocks noGrp="1" noChangeArrowheads="1"/>
          </p:cNvSpPr>
          <p:nvPr>
            <p:ph type="body" idx="4294967295"/>
          </p:nvPr>
        </p:nvSpPr>
        <p:spPr>
          <a:xfrm>
            <a:off x="571500" y="1114425"/>
            <a:ext cx="8115300" cy="4876800"/>
          </a:xfrm>
        </p:spPr>
        <p:txBody>
          <a:bodyPr/>
          <a:lstStyle/>
          <a:p>
            <a:r>
              <a:rPr lang="en-US" altLang="zh-CN" dirty="0">
                <a:ea typeface="宋体" pitchFamily="2" charset="-122"/>
              </a:rPr>
              <a:t>Example of a transaction performing locking:</a:t>
            </a:r>
          </a:p>
          <a:p>
            <a:pPr>
              <a:buFont typeface="Monotype Sorts" pitchFamily="2" charset="2"/>
              <a:buNone/>
            </a:pPr>
            <a:r>
              <a:rPr lang="en-US" altLang="zh-CN" sz="1600" dirty="0">
                <a:ea typeface="宋体" pitchFamily="2" charset="-122"/>
              </a:rPr>
              <a:t>                       </a:t>
            </a:r>
            <a:r>
              <a:rPr lang="en-US" altLang="zh-CN" sz="1600" i="1" dirty="0">
                <a:ea typeface="宋体" pitchFamily="2" charset="-122"/>
              </a:rPr>
              <a:t>T</a:t>
            </a:r>
            <a:r>
              <a:rPr lang="en-US" altLang="zh-CN" sz="1600" i="1" baseline="-25000" dirty="0">
                <a:ea typeface="宋体" pitchFamily="2" charset="-122"/>
              </a:rPr>
              <a:t>2</a:t>
            </a:r>
            <a:r>
              <a:rPr lang="en-US" altLang="zh-CN" sz="1600" dirty="0">
                <a:ea typeface="宋体" pitchFamily="2" charset="-122"/>
              </a:rPr>
              <a:t>:</a:t>
            </a:r>
            <a:r>
              <a:rPr lang="en-US" altLang="zh-CN" sz="1600" b="1" dirty="0">
                <a:ea typeface="宋体" pitchFamily="2" charset="-122"/>
              </a:rPr>
              <a:t> lock-S</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(A)</a:t>
            </a:r>
            <a:r>
              <a:rPr lang="en-US" altLang="zh-CN" sz="1600" dirty="0">
                <a:ea typeface="宋体" pitchFamily="2" charset="-122"/>
              </a:rPr>
              <a:t>;</a:t>
            </a:r>
          </a:p>
          <a:p>
            <a:pPr>
              <a:buFont typeface="Monotype Sorts" pitchFamily="2" charset="2"/>
              <a:buNone/>
            </a:pPr>
            <a:r>
              <a:rPr lang="en-US" altLang="zh-CN" sz="1600" b="1" dirty="0">
                <a:ea typeface="宋体" pitchFamily="2" charset="-122"/>
              </a:rPr>
              <a:t>                             lock-S</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read </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unlock</a:t>
            </a:r>
            <a:r>
              <a:rPr lang="en-US" altLang="zh-CN" sz="1600" i="1" dirty="0">
                <a:ea typeface="宋体" pitchFamily="2" charset="-122"/>
              </a:rPr>
              <a:t>(B)</a:t>
            </a:r>
            <a:r>
              <a:rPr lang="en-US" altLang="zh-CN" sz="1600" dirty="0">
                <a:ea typeface="宋体" pitchFamily="2" charset="-122"/>
              </a:rPr>
              <a:t>;</a:t>
            </a:r>
          </a:p>
          <a:p>
            <a:pPr>
              <a:buFont typeface="Monotype Sorts" pitchFamily="2" charset="2"/>
              <a:buNone/>
            </a:pPr>
            <a:r>
              <a:rPr lang="en-US" altLang="zh-CN" sz="1600" b="1" dirty="0">
                <a:ea typeface="宋体" pitchFamily="2" charset="-122"/>
              </a:rPr>
              <a:t>                             display</a:t>
            </a:r>
            <a:r>
              <a:rPr lang="en-US" altLang="zh-CN" sz="1600" i="1" dirty="0">
                <a:ea typeface="宋体" pitchFamily="2" charset="-122"/>
              </a:rPr>
              <a:t>(A+B)</a:t>
            </a:r>
          </a:p>
          <a:p>
            <a:r>
              <a:rPr lang="en-US" altLang="zh-CN" dirty="0">
                <a:ea typeface="宋体" pitchFamily="2" charset="-122"/>
              </a:rPr>
              <a:t>Locking as above is not sufficient to guarantee </a:t>
            </a:r>
            <a:r>
              <a:rPr lang="en-US" altLang="zh-CN" dirty="0" err="1">
                <a:ea typeface="宋体" pitchFamily="2" charset="-122"/>
              </a:rPr>
              <a:t>serializability</a:t>
            </a:r>
            <a:r>
              <a:rPr lang="en-US" altLang="zh-CN" dirty="0">
                <a:ea typeface="宋体" pitchFamily="2" charset="-122"/>
              </a:rPr>
              <a:t> </a:t>
            </a:r>
            <a:endParaRPr lang="en-US" altLang="zh-CN" dirty="0" smtClean="0">
              <a:ea typeface="宋体" pitchFamily="2" charset="-122"/>
            </a:endParaRPr>
          </a:p>
          <a:p>
            <a:pPr lvl="1"/>
            <a:r>
              <a:rPr lang="en-US" altLang="zh-CN" dirty="0" smtClean="0">
                <a:ea typeface="宋体" pitchFamily="2" charset="-122"/>
              </a:rPr>
              <a:t>if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get updated in-between the read of </a:t>
            </a:r>
            <a:r>
              <a:rPr lang="en-US" altLang="zh-CN" i="1" dirty="0">
                <a:ea typeface="宋体" pitchFamily="2" charset="-122"/>
              </a:rPr>
              <a:t>A</a:t>
            </a:r>
            <a:r>
              <a:rPr lang="en-US" altLang="zh-CN" dirty="0">
                <a:ea typeface="宋体" pitchFamily="2" charset="-122"/>
              </a:rPr>
              <a:t> and </a:t>
            </a:r>
            <a:r>
              <a:rPr lang="en-US" altLang="zh-CN" i="1" dirty="0">
                <a:ea typeface="宋体" pitchFamily="2" charset="-122"/>
              </a:rPr>
              <a:t>B</a:t>
            </a:r>
            <a:r>
              <a:rPr lang="en-US" altLang="zh-CN" dirty="0">
                <a:ea typeface="宋体" pitchFamily="2" charset="-122"/>
              </a:rPr>
              <a:t>, the displayed sum would be wrong</a:t>
            </a:r>
            <a:r>
              <a:rPr lang="en-US" altLang="zh-CN" dirty="0" smtClean="0">
                <a:ea typeface="宋体" pitchFamily="2" charset="-122"/>
              </a:rPr>
              <a:t>.</a:t>
            </a:r>
          </a:p>
          <a:p>
            <a:r>
              <a:rPr lang="en-US" altLang="zh-CN" dirty="0">
                <a:ea typeface="ＭＳ Ｐゴシック" pitchFamily="34" charset="-128"/>
              </a:rPr>
              <a:t>A  </a:t>
            </a:r>
            <a:r>
              <a:rPr lang="en-US" altLang="zh-CN" b="1" dirty="0">
                <a:solidFill>
                  <a:srgbClr val="C00000"/>
                </a:solidFill>
                <a:ea typeface="ＭＳ Ｐゴシック" pitchFamily="34" charset="-128"/>
              </a:rPr>
              <a:t>locking protocol</a:t>
            </a:r>
            <a:r>
              <a:rPr lang="en-US" altLang="zh-CN" dirty="0">
                <a:solidFill>
                  <a:srgbClr val="C00000"/>
                </a:solidFill>
                <a:ea typeface="ＭＳ Ｐゴシック" pitchFamily="34" charset="-128"/>
              </a:rPr>
              <a:t> </a:t>
            </a:r>
            <a:r>
              <a:rPr lang="en-US" altLang="zh-CN" dirty="0">
                <a:ea typeface="ＭＳ Ｐゴシック" pitchFamily="34" charset="-128"/>
              </a:rPr>
              <a:t>is a set of rules followed by all transactions while requesting and releasing locks. Locking protocols restrict the set of possible schedules</a:t>
            </a:r>
            <a:r>
              <a:rPr lang="en-US" altLang="zh-CN" dirty="0" smtClean="0">
                <a:ea typeface="ＭＳ Ｐゴシック" pitchFamily="34" charset="-128"/>
              </a:rPr>
              <a:t>.</a:t>
            </a:r>
            <a:endParaRPr lang="en-US" altLang="zh-CN" dirty="0">
              <a:ea typeface="ＭＳ Ｐゴシック"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ea typeface="宋体" pitchFamily="2" charset="-122"/>
              </a:rPr>
              <a:t>Pitfalls of Lock-Based Protocols</a:t>
            </a:r>
          </a:p>
        </p:txBody>
      </p:sp>
      <p:sp>
        <p:nvSpPr>
          <p:cNvPr id="12291" name="Rectangle 3"/>
          <p:cNvSpPr>
            <a:spLocks noGrp="1" noChangeArrowheads="1"/>
          </p:cNvSpPr>
          <p:nvPr>
            <p:ph type="body" idx="4294967295"/>
          </p:nvPr>
        </p:nvSpPr>
        <p:spPr>
          <a:xfrm>
            <a:off x="546100" y="901700"/>
            <a:ext cx="7848600" cy="5143500"/>
          </a:xfrm>
        </p:spPr>
        <p:txBody>
          <a:bodyPr/>
          <a:lstStyle/>
          <a:p>
            <a:pPr>
              <a:lnSpc>
                <a:spcPct val="90000"/>
              </a:lnSpc>
            </a:pPr>
            <a:r>
              <a:rPr lang="en-US" altLang="zh-CN" sz="1800" dirty="0">
                <a:ea typeface="宋体" pitchFamily="2" charset="-122"/>
              </a:rPr>
              <a:t>Consider the partial schedule</a:t>
            </a: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pPr>
            <a:endParaRPr lang="en-US" altLang="zh-CN" sz="1800" dirty="0">
              <a:ea typeface="宋体" pitchFamily="2" charset="-122"/>
            </a:endParaRPr>
          </a:p>
          <a:p>
            <a:pPr>
              <a:lnSpc>
                <a:spcPct val="90000"/>
              </a:lnSpc>
              <a:buFont typeface="Monotype Sorts" pitchFamily="2" charset="2"/>
              <a:buNone/>
            </a:pPr>
            <a:r>
              <a:rPr lang="en-US" altLang="zh-CN" sz="1800" dirty="0">
                <a:ea typeface="宋体" pitchFamily="2" charset="-122"/>
              </a:rPr>
              <a:t/>
            </a:r>
            <a:br>
              <a:rPr lang="en-US" altLang="zh-CN" sz="1800" dirty="0">
                <a:ea typeface="宋体" pitchFamily="2" charset="-122"/>
              </a:rPr>
            </a:br>
            <a:endParaRPr lang="en-US" altLang="zh-CN" sz="1800" dirty="0">
              <a:ea typeface="宋体" pitchFamily="2" charset="-122"/>
            </a:endParaRPr>
          </a:p>
          <a:p>
            <a:pPr>
              <a:lnSpc>
                <a:spcPct val="90000"/>
              </a:lnSpc>
            </a:pPr>
            <a:r>
              <a:rPr lang="en-US" altLang="zh-CN" sz="1800" dirty="0">
                <a:ea typeface="宋体" pitchFamily="2" charset="-122"/>
              </a:rPr>
              <a:t>Neither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nor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can make progress — executing  </a:t>
            </a:r>
            <a:r>
              <a:rPr lang="en-US" altLang="zh-CN" sz="1800" b="1" dirty="0">
                <a:ea typeface="宋体" pitchFamily="2" charset="-122"/>
              </a:rPr>
              <a:t>lock-S</a:t>
            </a:r>
            <a:r>
              <a:rPr lang="en-US" altLang="zh-CN" sz="1800" i="1" dirty="0">
                <a:ea typeface="宋体" pitchFamily="2" charset="-122"/>
              </a:rPr>
              <a:t>(B)</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3</a:t>
            </a:r>
            <a:r>
              <a:rPr lang="en-US" altLang="zh-CN" sz="1800" dirty="0">
                <a:ea typeface="宋体" pitchFamily="2" charset="-122"/>
              </a:rPr>
              <a:t> to release its lock on </a:t>
            </a:r>
            <a:r>
              <a:rPr lang="en-US" altLang="zh-CN" sz="1800" i="1" dirty="0">
                <a:ea typeface="宋体" pitchFamily="2" charset="-122"/>
              </a:rPr>
              <a:t>B</a:t>
            </a:r>
            <a:r>
              <a:rPr lang="en-US" altLang="zh-CN" sz="1800" dirty="0">
                <a:ea typeface="宋体" pitchFamily="2" charset="-122"/>
              </a:rPr>
              <a:t>, while executing  </a:t>
            </a:r>
            <a:r>
              <a:rPr lang="en-US" altLang="zh-CN" sz="1800" b="1" dirty="0">
                <a:ea typeface="宋体" pitchFamily="2" charset="-122"/>
              </a:rPr>
              <a:t>lock-X</a:t>
            </a:r>
            <a:r>
              <a:rPr lang="en-US" altLang="zh-CN" sz="1800" i="1" dirty="0">
                <a:ea typeface="宋体" pitchFamily="2" charset="-122"/>
              </a:rPr>
              <a:t>(A)</a:t>
            </a:r>
            <a:r>
              <a:rPr lang="en-US" altLang="zh-CN" sz="1800" dirty="0">
                <a:ea typeface="宋体" pitchFamily="2" charset="-122"/>
              </a:rPr>
              <a:t> causes </a:t>
            </a:r>
            <a:r>
              <a:rPr lang="en-US" altLang="zh-CN" sz="1800" i="1" dirty="0">
                <a:ea typeface="宋体" pitchFamily="2" charset="-122"/>
              </a:rPr>
              <a:t>T</a:t>
            </a:r>
            <a:r>
              <a:rPr lang="en-US" altLang="zh-CN" sz="1800" i="1" baseline="-25000" dirty="0">
                <a:ea typeface="宋体" pitchFamily="2" charset="-122"/>
              </a:rPr>
              <a:t>3</a:t>
            </a:r>
            <a:r>
              <a:rPr lang="en-US" altLang="zh-CN" sz="1800" i="1" dirty="0">
                <a:ea typeface="宋体" pitchFamily="2" charset="-122"/>
              </a:rPr>
              <a:t> </a:t>
            </a:r>
            <a:r>
              <a:rPr lang="en-US" altLang="zh-CN" sz="1800" dirty="0">
                <a:ea typeface="宋体" pitchFamily="2" charset="-122"/>
              </a:rPr>
              <a:t> to wait for </a:t>
            </a:r>
            <a:r>
              <a:rPr lang="en-US" altLang="zh-CN" sz="1800" i="1" dirty="0">
                <a:ea typeface="宋体" pitchFamily="2" charset="-122"/>
              </a:rPr>
              <a:t>T</a:t>
            </a:r>
            <a:r>
              <a:rPr lang="en-US" altLang="zh-CN" sz="1800" i="1" baseline="-25000" dirty="0">
                <a:ea typeface="宋体" pitchFamily="2" charset="-122"/>
              </a:rPr>
              <a:t>4</a:t>
            </a:r>
            <a:r>
              <a:rPr lang="en-US" altLang="zh-CN" sz="1800" dirty="0">
                <a:ea typeface="宋体" pitchFamily="2" charset="-122"/>
              </a:rPr>
              <a:t> to release its lock on </a:t>
            </a:r>
            <a:r>
              <a:rPr lang="en-US" altLang="zh-CN" sz="1800" i="1" dirty="0">
                <a:ea typeface="宋体" pitchFamily="2" charset="-122"/>
              </a:rPr>
              <a:t>A</a:t>
            </a:r>
            <a:r>
              <a:rPr lang="en-US" altLang="zh-CN" sz="1800" dirty="0">
                <a:ea typeface="宋体" pitchFamily="2" charset="-122"/>
              </a:rPr>
              <a:t>.</a:t>
            </a:r>
          </a:p>
          <a:p>
            <a:pPr>
              <a:lnSpc>
                <a:spcPct val="90000"/>
              </a:lnSpc>
            </a:pPr>
            <a:r>
              <a:rPr lang="en-US" altLang="zh-CN" sz="1800" dirty="0">
                <a:ea typeface="宋体" pitchFamily="2" charset="-122"/>
              </a:rPr>
              <a:t>Such a situation is called a </a:t>
            </a:r>
            <a:r>
              <a:rPr lang="en-US" altLang="zh-CN" sz="1800" b="1" dirty="0">
                <a:solidFill>
                  <a:schemeClr val="tx2"/>
                </a:solidFill>
                <a:ea typeface="宋体" pitchFamily="2" charset="-122"/>
              </a:rPr>
              <a:t>deadlock</a:t>
            </a:r>
            <a:r>
              <a:rPr lang="en-US" altLang="zh-CN" sz="1800" dirty="0">
                <a:ea typeface="宋体" pitchFamily="2" charset="-122"/>
              </a:rPr>
              <a:t>. </a:t>
            </a:r>
          </a:p>
          <a:p>
            <a:pPr lvl="1">
              <a:lnSpc>
                <a:spcPct val="90000"/>
              </a:lnSpc>
            </a:pPr>
            <a:r>
              <a:rPr lang="en-US" altLang="zh-CN" dirty="0">
                <a:ea typeface="宋体" pitchFamily="2" charset="-122"/>
              </a:rPr>
              <a:t>To handle a deadlock one of </a:t>
            </a:r>
            <a:r>
              <a:rPr lang="en-US" altLang="zh-CN" i="1" dirty="0">
                <a:ea typeface="宋体" pitchFamily="2" charset="-122"/>
              </a:rPr>
              <a:t>T</a:t>
            </a:r>
            <a:r>
              <a:rPr lang="en-US" altLang="zh-CN" i="1" baseline="-25000" dirty="0">
                <a:ea typeface="宋体" pitchFamily="2" charset="-122"/>
              </a:rPr>
              <a:t>3</a:t>
            </a:r>
            <a:r>
              <a:rPr lang="en-US" altLang="zh-CN" dirty="0">
                <a:ea typeface="宋体" pitchFamily="2" charset="-122"/>
              </a:rPr>
              <a:t> or </a:t>
            </a:r>
            <a:r>
              <a:rPr lang="en-US" altLang="zh-CN" i="1" dirty="0">
                <a:ea typeface="宋体" pitchFamily="2" charset="-122"/>
              </a:rPr>
              <a:t>T</a:t>
            </a:r>
            <a:r>
              <a:rPr lang="en-US" altLang="zh-CN" i="1" baseline="-25000" dirty="0">
                <a:ea typeface="宋体" pitchFamily="2" charset="-122"/>
              </a:rPr>
              <a:t>4</a:t>
            </a:r>
            <a:r>
              <a:rPr lang="en-US" altLang="zh-CN" dirty="0">
                <a:ea typeface="宋体" pitchFamily="2" charset="-122"/>
              </a:rPr>
              <a:t> must be rolled back </a:t>
            </a:r>
            <a:br>
              <a:rPr lang="en-US" altLang="zh-CN" dirty="0">
                <a:ea typeface="宋体" pitchFamily="2" charset="-122"/>
              </a:rPr>
            </a:br>
            <a:r>
              <a:rPr lang="en-US" altLang="zh-CN" dirty="0">
                <a:ea typeface="宋体" pitchFamily="2" charset="-122"/>
              </a:rPr>
              <a:t>and its locks released.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59" y="1404650"/>
            <a:ext cx="2957513"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r>
              <a:rPr lang="en-US" altLang="zh-CN">
                <a:ea typeface="宋体" pitchFamily="2" charset="-122"/>
              </a:rPr>
              <a:t>Pitfalls of Lock-Based Protocols (Cont.)</a:t>
            </a:r>
          </a:p>
        </p:txBody>
      </p:sp>
      <p:sp>
        <p:nvSpPr>
          <p:cNvPr id="14339" name="Rectangle 3"/>
          <p:cNvSpPr>
            <a:spLocks noGrp="1" noChangeArrowheads="1"/>
          </p:cNvSpPr>
          <p:nvPr>
            <p:ph type="body" idx="4294967295"/>
          </p:nvPr>
        </p:nvSpPr>
        <p:spPr/>
        <p:txBody>
          <a:bodyPr/>
          <a:lstStyle/>
          <a:p>
            <a:r>
              <a:rPr lang="en-US" altLang="zh-CN">
                <a:ea typeface="宋体" pitchFamily="2" charset="-122"/>
              </a:rPr>
              <a:t>The potential for deadlock exists in most locking protocols. Deadlocks are a necessary evil.</a:t>
            </a:r>
          </a:p>
          <a:p>
            <a:r>
              <a:rPr lang="en-US" altLang="zh-CN" b="1">
                <a:solidFill>
                  <a:schemeClr val="tx2"/>
                </a:solidFill>
                <a:ea typeface="宋体" pitchFamily="2" charset="-122"/>
              </a:rPr>
              <a:t>Starvation</a:t>
            </a:r>
            <a:r>
              <a:rPr lang="en-US" altLang="zh-CN">
                <a:ea typeface="宋体" pitchFamily="2" charset="-122"/>
              </a:rPr>
              <a:t> is also possible if concurrency control manager is badly designed. For example:</a:t>
            </a:r>
          </a:p>
          <a:p>
            <a:pPr lvl="1"/>
            <a:r>
              <a:rPr lang="en-US" altLang="zh-CN">
                <a:ea typeface="宋体" pitchFamily="2" charset="-122"/>
              </a:rPr>
              <a:t>A transaction may be waiting for an X-lock on an item, while a sequence of other transactions request and are granted an S-lock on the same item.  </a:t>
            </a:r>
          </a:p>
          <a:p>
            <a:pPr lvl="1"/>
            <a:r>
              <a:rPr lang="en-US" altLang="zh-CN">
                <a:ea typeface="宋体" pitchFamily="2" charset="-122"/>
              </a:rPr>
              <a:t>The same transaction is repeatedly rolled back due to deadlocks.</a:t>
            </a:r>
          </a:p>
          <a:p>
            <a:r>
              <a:rPr lang="en-US" altLang="zh-CN">
                <a:ea typeface="宋体" pitchFamily="2" charset="-122"/>
              </a:rPr>
              <a:t>Concurrency control manager can be designed to prevent starvation.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ea typeface="宋体" pitchFamily="2" charset="-122"/>
              </a:rPr>
              <a:t>The Two-Phase Locking Protocol</a:t>
            </a:r>
          </a:p>
        </p:txBody>
      </p:sp>
      <p:sp>
        <p:nvSpPr>
          <p:cNvPr id="16387" name="Rectangle 3"/>
          <p:cNvSpPr>
            <a:spLocks noGrp="1" noChangeArrowheads="1"/>
          </p:cNvSpPr>
          <p:nvPr>
            <p:ph type="body" idx="4294967295"/>
          </p:nvPr>
        </p:nvSpPr>
        <p:spPr>
          <a:xfrm>
            <a:off x="738908" y="1168400"/>
            <a:ext cx="7604991" cy="5054600"/>
          </a:xfrm>
        </p:spPr>
        <p:txBody>
          <a:bodyPr/>
          <a:lstStyle/>
          <a:p>
            <a:pPr>
              <a:lnSpc>
                <a:spcPct val="90000"/>
              </a:lnSpc>
            </a:pPr>
            <a:r>
              <a:rPr lang="en-US" altLang="zh-CN" dirty="0" smtClean="0">
                <a:ea typeface="宋体" pitchFamily="2" charset="-122"/>
              </a:rPr>
              <a:t>Two-Phase </a:t>
            </a:r>
            <a:r>
              <a:rPr lang="en-US" altLang="zh-CN" dirty="0">
                <a:ea typeface="宋体" pitchFamily="2" charset="-122"/>
              </a:rPr>
              <a:t>Locking is a protocol which </a:t>
            </a:r>
            <a:r>
              <a:rPr lang="en-US" altLang="zh-CN" dirty="0">
                <a:solidFill>
                  <a:srgbClr val="C00000"/>
                </a:solidFill>
                <a:ea typeface="宋体" pitchFamily="2" charset="-122"/>
              </a:rPr>
              <a:t>ensures conflict-serializable</a:t>
            </a:r>
            <a:r>
              <a:rPr lang="en-US" altLang="zh-CN" dirty="0">
                <a:ea typeface="宋体" pitchFamily="2" charset="-122"/>
              </a:rPr>
              <a:t> schedules.</a:t>
            </a:r>
          </a:p>
          <a:p>
            <a:pPr>
              <a:lnSpc>
                <a:spcPct val="90000"/>
              </a:lnSpc>
            </a:pPr>
            <a:r>
              <a:rPr lang="en-US" altLang="zh-CN" dirty="0">
                <a:ea typeface="宋体" pitchFamily="2" charset="-122"/>
              </a:rPr>
              <a:t>Phase 1: Growing Phase</a:t>
            </a:r>
          </a:p>
          <a:p>
            <a:pPr lvl="1">
              <a:lnSpc>
                <a:spcPct val="90000"/>
              </a:lnSpc>
            </a:pPr>
            <a:r>
              <a:rPr lang="en-US" altLang="zh-CN" dirty="0">
                <a:ea typeface="宋体" pitchFamily="2" charset="-122"/>
              </a:rPr>
              <a:t>transaction may obtain locks </a:t>
            </a:r>
          </a:p>
          <a:p>
            <a:pPr lvl="1">
              <a:lnSpc>
                <a:spcPct val="90000"/>
              </a:lnSpc>
            </a:pPr>
            <a:r>
              <a:rPr lang="en-US" altLang="zh-CN" dirty="0">
                <a:ea typeface="宋体" pitchFamily="2" charset="-122"/>
              </a:rPr>
              <a:t>transaction may not release locks</a:t>
            </a:r>
          </a:p>
          <a:p>
            <a:pPr>
              <a:lnSpc>
                <a:spcPct val="90000"/>
              </a:lnSpc>
            </a:pPr>
            <a:r>
              <a:rPr lang="en-US" altLang="zh-CN" dirty="0">
                <a:ea typeface="宋体" pitchFamily="2" charset="-122"/>
              </a:rPr>
              <a:t>Phase 2: Shrinking Phase</a:t>
            </a:r>
          </a:p>
          <a:p>
            <a:pPr lvl="1">
              <a:lnSpc>
                <a:spcPct val="90000"/>
              </a:lnSpc>
            </a:pPr>
            <a:r>
              <a:rPr lang="en-US" altLang="zh-CN" dirty="0">
                <a:ea typeface="宋体" pitchFamily="2" charset="-122"/>
              </a:rPr>
              <a:t>transaction may release locks</a:t>
            </a:r>
          </a:p>
          <a:p>
            <a:pPr lvl="1">
              <a:lnSpc>
                <a:spcPct val="90000"/>
              </a:lnSpc>
            </a:pPr>
            <a:r>
              <a:rPr lang="en-US" altLang="zh-CN" dirty="0">
                <a:ea typeface="宋体" pitchFamily="2" charset="-122"/>
              </a:rPr>
              <a:t>transaction may not obtain locks</a:t>
            </a:r>
          </a:p>
          <a:p>
            <a:pPr>
              <a:lnSpc>
                <a:spcPct val="120000"/>
              </a:lnSpc>
            </a:pPr>
            <a:r>
              <a:rPr lang="en-US" altLang="zh-CN" dirty="0">
                <a:ea typeface="宋体" pitchFamily="2" charset="-122"/>
              </a:rPr>
              <a:t>The protocol assures </a:t>
            </a:r>
            <a:r>
              <a:rPr lang="en-US" altLang="zh-CN" dirty="0" err="1">
                <a:ea typeface="宋体" pitchFamily="2" charset="-122"/>
              </a:rPr>
              <a:t>serializability</a:t>
            </a:r>
            <a:r>
              <a:rPr lang="en-US" altLang="zh-CN" dirty="0">
                <a:ea typeface="宋体" pitchFamily="2" charset="-122"/>
              </a:rPr>
              <a:t>. It can be proved that the transactions can be serialized in the order of their </a:t>
            </a:r>
            <a:r>
              <a:rPr lang="en-US" altLang="zh-CN" b="1" dirty="0">
                <a:solidFill>
                  <a:schemeClr val="tx2"/>
                </a:solidFill>
                <a:ea typeface="宋体" pitchFamily="2" charset="-122"/>
              </a:rPr>
              <a:t>lock points</a:t>
            </a:r>
            <a:r>
              <a:rPr lang="en-US" altLang="zh-CN" i="1" dirty="0">
                <a:ea typeface="宋体" pitchFamily="2" charset="-122"/>
              </a:rPr>
              <a:t> </a:t>
            </a:r>
            <a:r>
              <a:rPr lang="en-US" altLang="zh-CN" dirty="0">
                <a:ea typeface="宋体" pitchFamily="2" charset="-122"/>
              </a:rPr>
              <a:t> (i.e. the point where a transaction acquired its final lock).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8984" y="101596"/>
            <a:ext cx="8077200" cy="609600"/>
          </a:xfrm>
        </p:spPr>
        <p:txBody>
          <a:bodyPr/>
          <a:lstStyle/>
          <a:p>
            <a:r>
              <a:rPr lang="en-US" altLang="zh-CN" dirty="0">
                <a:ea typeface="宋体" pitchFamily="2" charset="-122"/>
              </a:rPr>
              <a:t>The Two-Phase Locking Protocol (Cont.)</a:t>
            </a:r>
          </a:p>
        </p:txBody>
      </p:sp>
      <p:sp>
        <p:nvSpPr>
          <p:cNvPr id="18435" name="Rectangle 3"/>
          <p:cNvSpPr>
            <a:spLocks noGrp="1" noChangeArrowheads="1"/>
          </p:cNvSpPr>
          <p:nvPr>
            <p:ph type="body" idx="4294967295"/>
          </p:nvPr>
        </p:nvSpPr>
        <p:spPr>
          <a:xfrm>
            <a:off x="571500" y="1614632"/>
            <a:ext cx="7848600" cy="4083050"/>
          </a:xfrm>
        </p:spPr>
        <p:txBody>
          <a:bodyPr/>
          <a:lstStyle/>
          <a:p>
            <a:r>
              <a:rPr lang="en-US" altLang="zh-CN" dirty="0">
                <a:ea typeface="宋体" pitchFamily="2" charset="-122"/>
              </a:rPr>
              <a:t>Two-phase locking </a:t>
            </a:r>
            <a:r>
              <a:rPr lang="en-US" altLang="zh-CN" i="1" dirty="0">
                <a:ea typeface="宋体" pitchFamily="2" charset="-122"/>
              </a:rPr>
              <a:t>does not</a:t>
            </a:r>
            <a:r>
              <a:rPr lang="en-US" altLang="zh-CN" dirty="0">
                <a:ea typeface="宋体" pitchFamily="2" charset="-122"/>
              </a:rPr>
              <a:t> ensure freedom from deadlocks</a:t>
            </a:r>
          </a:p>
          <a:p>
            <a:pPr>
              <a:lnSpc>
                <a:spcPct val="110000"/>
              </a:lnSpc>
            </a:pPr>
            <a:r>
              <a:rPr lang="en-US" altLang="zh-CN" dirty="0">
                <a:solidFill>
                  <a:schemeClr val="tx2"/>
                </a:solidFill>
                <a:ea typeface="宋体" pitchFamily="2" charset="-122"/>
              </a:rPr>
              <a:t>Cascading roll-back</a:t>
            </a:r>
            <a:r>
              <a:rPr lang="en-US" altLang="zh-CN" dirty="0">
                <a:ea typeface="宋体" pitchFamily="2" charset="-122"/>
              </a:rPr>
              <a:t> is possible under two-phase locking. To avoid this, follow a modified protocol called </a:t>
            </a:r>
            <a:r>
              <a:rPr lang="en-US" altLang="zh-CN" b="1" dirty="0">
                <a:solidFill>
                  <a:schemeClr val="tx2"/>
                </a:solidFill>
                <a:ea typeface="宋体" pitchFamily="2" charset="-122"/>
              </a:rPr>
              <a:t>strict two-phase locking</a:t>
            </a:r>
            <a:r>
              <a:rPr lang="en-US" altLang="zh-CN" dirty="0">
                <a:ea typeface="宋体" pitchFamily="2" charset="-122"/>
              </a:rPr>
              <a:t>. Here a transaction must hold all its exclusive locks till it commits/aborts.</a:t>
            </a:r>
          </a:p>
          <a:p>
            <a:pPr>
              <a:lnSpc>
                <a:spcPct val="110000"/>
              </a:lnSpc>
            </a:pPr>
            <a:r>
              <a:rPr lang="en-US" altLang="zh-CN" b="1" dirty="0">
                <a:solidFill>
                  <a:schemeClr val="tx2"/>
                </a:solidFill>
                <a:ea typeface="宋体" pitchFamily="2" charset="-122"/>
              </a:rPr>
              <a:t>Rigorous two-phase locking</a:t>
            </a:r>
            <a:r>
              <a:rPr lang="en-US" altLang="zh-CN" dirty="0">
                <a:ea typeface="宋体" pitchFamily="2" charset="-122"/>
              </a:rPr>
              <a:t> is even stricter: here </a:t>
            </a:r>
            <a:r>
              <a:rPr lang="en-US" altLang="zh-CN" i="1" dirty="0">
                <a:ea typeface="宋体" pitchFamily="2" charset="-122"/>
              </a:rPr>
              <a:t>all </a:t>
            </a:r>
            <a:r>
              <a:rPr lang="en-US" altLang="zh-CN" dirty="0">
                <a:ea typeface="宋体" pitchFamily="2" charset="-122"/>
              </a:rPr>
              <a:t>locks are held till commit/abort. In this protocol transactions can be serialized in the order in which they commit</a:t>
            </a:r>
            <a:r>
              <a:rPr lang="en-US" altLang="zh-CN" dirty="0" smtClean="0">
                <a:ea typeface="宋体" pitchFamily="2" charset="-122"/>
              </a:rPr>
              <a:t>.</a:t>
            </a:r>
          </a:p>
          <a:p>
            <a:pPr>
              <a:lnSpc>
                <a:spcPct val="110000"/>
              </a:lnSpc>
            </a:pPr>
            <a:r>
              <a:rPr lang="en-US" altLang="zh-CN" dirty="0" smtClean="0">
                <a:ea typeface="宋体" pitchFamily="2" charset="-122"/>
              </a:rPr>
              <a:t>Strict two-phase locking and rigorous two-phase locking(with lock conversions) are used extensively in DBMS.</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8964" y="62340"/>
            <a:ext cx="8077200" cy="609600"/>
          </a:xfrm>
        </p:spPr>
        <p:txBody>
          <a:bodyPr/>
          <a:lstStyle/>
          <a:p>
            <a:r>
              <a:rPr lang="en-US" altLang="zh-CN" dirty="0">
                <a:ea typeface="宋体" pitchFamily="2" charset="-122"/>
              </a:rPr>
              <a:t>The Two-Phase Locking Protocol (Cont.)</a:t>
            </a:r>
          </a:p>
        </p:txBody>
      </p:sp>
      <p:sp>
        <p:nvSpPr>
          <p:cNvPr id="20483" name="Rectangle 3"/>
          <p:cNvSpPr>
            <a:spLocks noGrp="1" noChangeArrowheads="1"/>
          </p:cNvSpPr>
          <p:nvPr>
            <p:ph type="body" idx="4294967295"/>
          </p:nvPr>
        </p:nvSpPr>
        <p:spPr>
          <a:xfrm>
            <a:off x="749300" y="1397000"/>
            <a:ext cx="7848600" cy="3962400"/>
          </a:xfrm>
        </p:spPr>
        <p:txBody>
          <a:bodyPr/>
          <a:lstStyle/>
          <a:p>
            <a:r>
              <a:rPr lang="en-US" altLang="zh-CN" dirty="0">
                <a:ea typeface="宋体" pitchFamily="2" charset="-122"/>
              </a:rPr>
              <a:t>There may be conflict serializable schedules that cannot be </a:t>
            </a:r>
            <a:r>
              <a:rPr lang="en-US" altLang="zh-CN" dirty="0" smtClean="0">
                <a:ea typeface="宋体" pitchFamily="2" charset="-122"/>
              </a:rPr>
              <a:t>obtained through </a:t>
            </a:r>
            <a:r>
              <a:rPr lang="en-US" altLang="zh-CN" dirty="0">
                <a:ea typeface="宋体" pitchFamily="2" charset="-122"/>
              </a:rPr>
              <a:t>two-phase </a:t>
            </a:r>
            <a:r>
              <a:rPr lang="en-US" altLang="zh-CN" dirty="0" smtClean="0">
                <a:ea typeface="宋体" pitchFamily="2" charset="-122"/>
              </a:rPr>
              <a:t>locking protocol.  </a:t>
            </a:r>
            <a:endParaRPr lang="en-US" altLang="zh-CN" dirty="0">
              <a:ea typeface="宋体" pitchFamily="2" charset="-122"/>
            </a:endParaRPr>
          </a:p>
          <a:p>
            <a:r>
              <a:rPr lang="en-US" altLang="zh-CN" dirty="0">
                <a:ea typeface="宋体" pitchFamily="2" charset="-122"/>
              </a:rPr>
              <a:t>To obtain conflict serializable schedules though non-two-phase locking protocol, we need:</a:t>
            </a:r>
          </a:p>
          <a:p>
            <a:pPr lvl="1"/>
            <a:r>
              <a:rPr lang="en-US" altLang="zh-CN" dirty="0">
                <a:ea typeface="宋体" pitchFamily="2" charset="-122"/>
              </a:rPr>
              <a:t>Either to have additional information about the transactions</a:t>
            </a:r>
          </a:p>
          <a:p>
            <a:pPr lvl="1"/>
            <a:r>
              <a:rPr lang="en-US" altLang="zh-CN" dirty="0">
                <a:ea typeface="宋体" pitchFamily="2" charset="-122"/>
              </a:rPr>
              <a:t>Or to impose some structure or ordering on the set of date items in the database.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ook-templ">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ook-templ">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book-templ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D:\Office97\Templates\dbook-templ.pot</Template>
  <TotalTime>3347</TotalTime>
  <Words>2053</Words>
  <Application>Microsoft Office PowerPoint</Application>
  <PresentationFormat>全屏显示(4:3)</PresentationFormat>
  <Paragraphs>246</Paragraphs>
  <Slides>26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dbook-templ</vt:lpstr>
      <vt:lpstr>Clip</vt:lpstr>
      <vt:lpstr>Concurrency Control</vt:lpstr>
      <vt:lpstr>Lock-Based Protocols</vt:lpstr>
      <vt:lpstr>Lock-Based Protocols (Cont.)</vt:lpstr>
      <vt:lpstr>Lock-Based Protocols (Cont.)</vt:lpstr>
      <vt:lpstr>Pitfalls of Lock-Based Protocols</vt:lpstr>
      <vt:lpstr>Pitfalls of Lock-Based Protocols (Cont.)</vt:lpstr>
      <vt:lpstr>The Two-Phase Locking Protocol</vt:lpstr>
      <vt:lpstr>The Two-Phase Locking Protocol (Cont.)</vt:lpstr>
      <vt:lpstr>The Two-Phase Locking Protocol (Cont.)</vt:lpstr>
      <vt:lpstr>Lock Conversions</vt:lpstr>
      <vt:lpstr>Automatic Acquisition of Locks (Commercial DBMS Uses)</vt:lpstr>
      <vt:lpstr>Automatic Acquisition of Locks (Cont.)</vt:lpstr>
      <vt:lpstr>Implementation of Locking</vt:lpstr>
      <vt:lpstr>Lock Table</vt:lpstr>
      <vt:lpstr>Deadlock Handling</vt:lpstr>
      <vt:lpstr>More Deadlock Prevention Strategies</vt:lpstr>
      <vt:lpstr>Wait-die vs. Wound-wait</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vector>
  </TitlesOfParts>
  <Company>IITB, Mumbai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Concurrency Control</dc:title>
  <dc:creator>Bo Zhou</dc:creator>
  <cp:lastModifiedBy>Zhou Bo</cp:lastModifiedBy>
  <cp:revision>153</cp:revision>
  <dcterms:created xsi:type="dcterms:W3CDTF">2000-06-29T10:42:39Z</dcterms:created>
  <dcterms:modified xsi:type="dcterms:W3CDTF">2019-05-27T13:50:59Z</dcterms:modified>
</cp:coreProperties>
</file>