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98" r:id="rId2"/>
    <p:sldId id="329" r:id="rId3"/>
    <p:sldId id="330" r:id="rId4"/>
    <p:sldId id="338" r:id="rId5"/>
    <p:sldId id="339" r:id="rId6"/>
    <p:sldId id="340" r:id="rId7"/>
    <p:sldId id="305" r:id="rId8"/>
    <p:sldId id="306" r:id="rId9"/>
    <p:sldId id="307" r:id="rId10"/>
    <p:sldId id="308" r:id="rId11"/>
    <p:sldId id="331" r:id="rId12"/>
    <p:sldId id="309" r:id="rId13"/>
    <p:sldId id="332" r:id="rId14"/>
    <p:sldId id="333" r:id="rId15"/>
    <p:sldId id="312" r:id="rId16"/>
    <p:sldId id="313" r:id="rId17"/>
    <p:sldId id="314" r:id="rId18"/>
    <p:sldId id="317" r:id="rId19"/>
    <p:sldId id="316" r:id="rId20"/>
    <p:sldId id="319" r:id="rId21"/>
    <p:sldId id="323" r:id="rId22"/>
    <p:sldId id="341" r:id="rId23"/>
    <p:sldId id="324" r:id="rId24"/>
    <p:sldId id="325" r:id="rId25"/>
    <p:sldId id="334" r:id="rId26"/>
    <p:sldId id="335" r:id="rId27"/>
    <p:sldId id="336" r:id="rId28"/>
    <p:sldId id="337" r:id="rId29"/>
    <p:sldId id="327" r:id="rId30"/>
    <p:sldId id="32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7" autoAdjust="0"/>
    <p:restoredTop sz="75728" autoAdjust="0"/>
  </p:normalViewPr>
  <p:slideViewPr>
    <p:cSldViewPr snapToGrid="0">
      <p:cViewPr varScale="1">
        <p:scale>
          <a:sx n="100" d="100"/>
          <a:sy n="100" d="100"/>
        </p:scale>
        <p:origin x="-96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25A91E-5674-462C-BBA9-BCD35D179B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313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15A17-B0F8-43F8-ADB0-9B37FAFEC9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16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D6B6FF5E-09C7-4B54-934A-7EF0909A329A}" type="slidenum">
              <a:rPr lang="en-US" altLang="zh-CN" sz="1200">
                <a:latin typeface="Times New Roman" pitchFamily="18" charset="0"/>
              </a:rPr>
              <a:pPr/>
              <a:t>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36028A4B-FF59-4FA1-A9E9-56C3738B703E}" type="slidenum">
              <a:rPr lang="en-US" altLang="zh-CN" sz="1200">
                <a:latin typeface="Times New Roman" pitchFamily="18" charset="0"/>
              </a:rPr>
              <a:pPr/>
              <a:t>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1DC9D0A-6A9A-4617-BC2E-0ACF87475379}" type="slidenum">
              <a:rPr lang="en-US" altLang="zh-CN" sz="1200">
                <a:latin typeface="Times New Roman" pitchFamily="18" charset="0"/>
              </a:rPr>
              <a:pPr/>
              <a:t>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96B693E6-A2D2-4DC8-9110-56BC8E754C30}" type="slidenum">
              <a:rPr lang="en-US" altLang="zh-CN" sz="1200">
                <a:latin typeface="Times New Roman" pitchFamily="18" charset="0"/>
              </a:rPr>
              <a:pPr/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5879619" indent="-35447153" defTabSz="91448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081164" indent="-216233" defTabSz="91448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513629" indent="-216233" defTabSz="91448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946095" indent="-216233" defTabSz="91448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79626C5-B5E8-4D06-B698-4784ECE80E43}" type="slidenum">
              <a:rPr lang="en-US" altLang="zh-CN" sz="1200"/>
              <a:pPr>
                <a:spcBef>
                  <a:spcPct val="0"/>
                </a:spcBef>
              </a:pPr>
              <a:t>22</a:t>
            </a:fld>
            <a:endParaRPr lang="en-US" altLang="zh-CN" sz="120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434FE88C-8ED5-4ECD-A5C9-F217595D3D76}" type="slidenum">
              <a:rPr lang="en-US" altLang="zh-CN" sz="1200">
                <a:latin typeface="Times New Roman" pitchFamily="18" charset="0"/>
              </a:rPr>
              <a:pPr/>
              <a:t>25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7DC209D-89CD-4A09-9F7B-1BD646959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91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E42D-601D-4728-B692-21FAA611FF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64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66675"/>
            <a:ext cx="201930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66675"/>
            <a:ext cx="590550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AD3E7-3EE0-4BF4-BA6F-293AAF837C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5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1C22E-CD02-441B-9CED-74CD284164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03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75E0-D362-4409-89CD-46B9700659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43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A1EBA-317D-43E9-8B14-64A91C62BB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27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47901-99F8-43F6-87A8-E76DDB72C2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4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7179F-7A26-499F-B335-C2B2C9D25C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9C83B-E6D5-4C97-A8A3-54F7E6BE91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70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67D82-7A93-4072-A2F9-7F307512AF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36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95622-CAD9-4A19-8808-1EC6A02D6B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88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C8F59C06-2B66-484C-8E46-B010536C20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6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4916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65" name="Freeform 13"/>
              <p:cNvSpPr>
                <a:spLocks/>
              </p:cNvSpPr>
              <p:nvPr/>
            </p:nvSpPr>
            <p:spPr bwMode="ltGray">
              <a:xfrm>
                <a:off x="1790" y="1579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6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4916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6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6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0" name="Freeform 18"/>
                <p:cNvSpPr>
                  <a:spLocks/>
                </p:cNvSpPr>
                <p:nvPr/>
              </p:nvSpPr>
              <p:spPr bwMode="ltGray">
                <a:xfrm>
                  <a:off x="1720" y="1535"/>
                  <a:ext cx="167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4917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4917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4917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4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4918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3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4918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8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4919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9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492750" y="6613525"/>
            <a:ext cx="3571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 Bo Zhou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8D2698D9-4927-475F-BDA4-63B0E2145E1D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857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8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1587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Object-Based Databases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047750"/>
            <a:ext cx="7716837" cy="42545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Complex Data Types and Object Orientation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Structured Data Types and Inheritance in SQL</a:t>
            </a:r>
          </a:p>
          <a:p>
            <a:r>
              <a:rPr lang="en-US" altLang="zh-CN" dirty="0" smtClean="0">
                <a:ea typeface="宋体" charset="-122"/>
              </a:rPr>
              <a:t>Array and Multiset Types in SQL</a:t>
            </a:r>
          </a:p>
          <a:p>
            <a:r>
              <a:rPr lang="en-US" altLang="zh-CN" dirty="0" smtClean="0">
                <a:ea typeface="宋体" charset="-122"/>
              </a:rPr>
              <a:t>Object Identity and Reference Types in SQL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Persistent Programming Languages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Comparison of Object-Oriented and Object-Relational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Can add a method declaration with a structured type.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	method 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ageOnDate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(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onDate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date) returns interval year</a:t>
            </a:r>
          </a:p>
          <a:p>
            <a:pPr lvl="1">
              <a:buFont typeface="Monotype Sorts" pitchFamily="2" charset="2"/>
              <a:buNone/>
            </a:pPr>
            <a:endParaRPr lang="en-US" altLang="zh-CN" sz="1400" dirty="0" smtClean="0">
              <a:latin typeface="Cambria Math" pitchFamily="18" charset="0"/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Method body is given separately.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create instance method 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ageOnDate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(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onDate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date)  returns interval year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		for 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PersonType</a:t>
            </a:r>
            <a:endParaRPr lang="en-US" altLang="zh-CN" dirty="0" smtClean="0">
              <a:latin typeface="Cambria Math" pitchFamily="18" charset="0"/>
              <a:ea typeface="宋体" charset="-122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begin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		return 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onDate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- </a:t>
            </a:r>
            <a:r>
              <a:rPr lang="en-US" altLang="zh-CN" dirty="0" err="1" smtClean="0">
                <a:latin typeface="Cambria Math" pitchFamily="18" charset="0"/>
                <a:ea typeface="宋体" charset="-122"/>
              </a:rPr>
              <a:t>self.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dateOfBirth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;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end</a:t>
            </a:r>
          </a:p>
          <a:p>
            <a:r>
              <a:rPr lang="en-US" altLang="zh-CN" dirty="0" smtClean="0">
                <a:ea typeface="宋体" charset="-122"/>
              </a:rPr>
              <a:t>We can now find the age of each customer: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800" i="1" dirty="0" err="1" smtClean="0">
                <a:latin typeface="Cambria Math" pitchFamily="18" charset="0"/>
                <a:ea typeface="宋体" charset="-122"/>
              </a:rPr>
              <a:t>name.lastname</a:t>
            </a:r>
            <a:r>
              <a:rPr lang="en-US" altLang="zh-CN" sz="1800" i="1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800" i="1" dirty="0" err="1" smtClean="0">
                <a:latin typeface="Cambria Math" pitchFamily="18" charset="0"/>
                <a:ea typeface="宋体" charset="-122"/>
              </a:rPr>
              <a:t>ageOnDate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 (</a:t>
            </a:r>
            <a:r>
              <a:rPr lang="en-US" altLang="zh-CN" sz="1800" dirty="0" err="1" smtClean="0">
                <a:latin typeface="Cambria Math" pitchFamily="18" charset="0"/>
                <a:ea typeface="宋体" charset="-122"/>
              </a:rPr>
              <a:t>current_date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)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800" i="1" dirty="0" smtClean="0">
                <a:latin typeface="Cambria Math" pitchFamily="18" charset="0"/>
                <a:ea typeface="宋体" charset="-122"/>
              </a:rPr>
              <a:t>person</a:t>
            </a:r>
            <a:endParaRPr lang="en-US" altLang="zh-CN" sz="1800" dirty="0" smtClean="0">
              <a:latin typeface="Cambria Math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Constructor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a typeface="宋体" charset="-122"/>
              </a:rPr>
              <a:t>Functions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561" y="1024972"/>
            <a:ext cx="8204752" cy="4876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Constructor functions</a:t>
            </a:r>
            <a:r>
              <a:rPr lang="en-US" altLang="zh-CN" dirty="0" smtClean="0"/>
              <a:t> are used to create values of structured types</a:t>
            </a:r>
          </a:p>
          <a:p>
            <a:pPr lvl="1"/>
            <a:r>
              <a:rPr lang="en-US" altLang="zh-CN" b="1" dirty="0" smtClean="0"/>
              <a:t>create function </a:t>
            </a:r>
            <a:r>
              <a:rPr lang="en-US" altLang="zh-CN" i="1" dirty="0" smtClean="0"/>
              <a:t>Name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firstname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varchar</a:t>
            </a:r>
            <a:r>
              <a:rPr lang="en-US" altLang="zh-CN" dirty="0" smtClean="0"/>
              <a:t>(20), </a:t>
            </a:r>
            <a:r>
              <a:rPr lang="en-US" altLang="zh-CN" i="1" dirty="0" err="1" smtClean="0"/>
              <a:t>lastname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varchar</a:t>
            </a:r>
            <a:r>
              <a:rPr lang="en-US" altLang="zh-CN" dirty="0" smtClean="0"/>
              <a:t>(20))</a:t>
            </a:r>
            <a:br>
              <a:rPr lang="en-US" altLang="zh-CN" dirty="0" smtClean="0"/>
            </a:br>
            <a:r>
              <a:rPr lang="en-US" altLang="zh-CN" b="1" dirty="0" smtClean="0"/>
              <a:t>returns </a:t>
            </a:r>
            <a:r>
              <a:rPr lang="en-US" altLang="zh-CN" i="1" dirty="0" smtClean="0"/>
              <a:t>Name</a:t>
            </a:r>
            <a:br>
              <a:rPr lang="en-US" altLang="zh-CN" i="1" dirty="0" smtClean="0"/>
            </a:br>
            <a:r>
              <a:rPr lang="en-US" altLang="zh-CN" b="1" dirty="0" smtClean="0"/>
              <a:t>begin</a:t>
            </a:r>
            <a:br>
              <a:rPr lang="en-US" altLang="zh-CN" b="1" dirty="0" smtClean="0"/>
            </a:br>
            <a:r>
              <a:rPr lang="en-US" altLang="zh-CN" b="1" dirty="0" smtClean="0"/>
              <a:t>    set </a:t>
            </a:r>
            <a:r>
              <a:rPr lang="en-US" altLang="zh-CN" b="1" dirty="0" err="1" smtClean="0"/>
              <a:t>self</a:t>
            </a:r>
            <a:r>
              <a:rPr lang="en-US" altLang="zh-CN" dirty="0" err="1" smtClean="0"/>
              <a:t>.</a:t>
            </a:r>
            <a:r>
              <a:rPr lang="en-US" altLang="zh-CN" i="1" dirty="0" err="1" smtClean="0"/>
              <a:t>firstname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firstname</a:t>
            </a:r>
            <a:r>
              <a:rPr lang="en-US" altLang="zh-CN" i="1" dirty="0" smtClean="0"/>
              <a:t>;</a:t>
            </a:r>
            <a:br>
              <a:rPr lang="en-US" altLang="zh-CN" i="1" dirty="0" smtClean="0"/>
            </a:br>
            <a:r>
              <a:rPr lang="en-US" altLang="zh-CN" i="1" dirty="0" smtClean="0"/>
              <a:t>    </a:t>
            </a:r>
            <a:r>
              <a:rPr lang="en-US" altLang="zh-CN" b="1" dirty="0" smtClean="0"/>
              <a:t>set </a:t>
            </a:r>
            <a:r>
              <a:rPr lang="en-US" altLang="zh-CN" b="1" dirty="0" err="1" smtClean="0"/>
              <a:t>self.</a:t>
            </a:r>
            <a:r>
              <a:rPr lang="en-US" altLang="zh-CN" i="1" dirty="0" err="1" smtClean="0"/>
              <a:t>lastname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err="1" smtClean="0"/>
              <a:t>lastname</a:t>
            </a:r>
            <a:r>
              <a:rPr lang="en-US" altLang="zh-CN" i="1" dirty="0" smtClean="0"/>
              <a:t>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end</a:t>
            </a:r>
          </a:p>
          <a:p>
            <a:pPr lvl="1"/>
            <a:r>
              <a:rPr lang="en-US" altLang="zh-CN" dirty="0" smtClean="0"/>
              <a:t>To create a value of type </a:t>
            </a:r>
            <a:r>
              <a:rPr lang="en-US" altLang="zh-CN" i="1" dirty="0" smtClean="0"/>
              <a:t>Name,</a:t>
            </a:r>
            <a:r>
              <a:rPr lang="en-US" altLang="zh-CN" dirty="0" smtClean="0"/>
              <a:t> we use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b="1" dirty="0" smtClean="0"/>
              <a:t>new </a:t>
            </a:r>
            <a:r>
              <a:rPr lang="en-US" altLang="zh-CN" i="1" dirty="0" smtClean="0"/>
              <a:t>Name</a:t>
            </a:r>
            <a:r>
              <a:rPr lang="en-US" altLang="zh-CN" dirty="0" smtClean="0"/>
              <a:t>(‘John’, ‘Smith’)</a:t>
            </a:r>
          </a:p>
          <a:p>
            <a:r>
              <a:rPr lang="en-US" altLang="zh-CN" dirty="0" smtClean="0"/>
              <a:t>Normally used in insert statements</a:t>
            </a:r>
          </a:p>
          <a:p>
            <a:pPr marL="457200" lvl="1" indent="0">
              <a:buNone/>
            </a:pPr>
            <a:r>
              <a:rPr lang="en-US" altLang="zh-CN" b="1" dirty="0" smtClean="0"/>
              <a:t>    insert into </a:t>
            </a:r>
            <a:r>
              <a:rPr lang="en-US" altLang="zh-CN" i="1" dirty="0" smtClean="0"/>
              <a:t>Person </a:t>
            </a:r>
            <a:r>
              <a:rPr lang="en-US" altLang="zh-CN" b="1" dirty="0" smtClean="0"/>
              <a:t>values</a:t>
            </a:r>
            <a:br>
              <a:rPr lang="en-US" altLang="zh-CN" b="1" dirty="0" smtClean="0"/>
            </a:br>
            <a:r>
              <a:rPr lang="en-US" altLang="zh-CN" b="1" dirty="0" smtClean="0"/>
              <a:t>         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new </a:t>
            </a:r>
            <a:r>
              <a:rPr lang="en-US" altLang="zh-CN" i="1" dirty="0" smtClean="0"/>
              <a:t>Name</a:t>
            </a:r>
            <a:r>
              <a:rPr lang="en-US" altLang="zh-CN" dirty="0" smtClean="0"/>
              <a:t>(‘John’, ‘Smith),</a:t>
            </a:r>
            <a:br>
              <a:rPr lang="en-US" altLang="zh-CN" dirty="0" smtClean="0"/>
            </a:br>
            <a:r>
              <a:rPr lang="en-US" altLang="zh-CN" dirty="0" smtClean="0"/>
              <a:t>          </a:t>
            </a:r>
            <a:r>
              <a:rPr lang="en-US" altLang="zh-CN" b="1" dirty="0" smtClean="0"/>
              <a:t>new </a:t>
            </a:r>
            <a:r>
              <a:rPr lang="en-US" altLang="zh-CN" i="1" dirty="0" smtClean="0"/>
              <a:t>Address</a:t>
            </a:r>
            <a:r>
              <a:rPr lang="en-US" altLang="zh-CN" dirty="0" smtClean="0"/>
              <a:t>(’20 Main St’, ‘New York’, ‘11001’),</a:t>
            </a:r>
            <a:br>
              <a:rPr lang="en-US" altLang="zh-CN" dirty="0" smtClean="0"/>
            </a:br>
            <a:r>
              <a:rPr lang="en-US" altLang="zh-CN" dirty="0" smtClean="0"/>
              <a:t>          </a:t>
            </a:r>
            <a:r>
              <a:rPr lang="en-US" altLang="zh-CN" b="1" dirty="0" smtClean="0"/>
              <a:t>date </a:t>
            </a:r>
            <a:r>
              <a:rPr lang="en-US" altLang="zh-CN" dirty="0" smtClean="0"/>
              <a:t>‘1960-8-22’);</a:t>
            </a:r>
          </a:p>
        </p:txBody>
      </p:sp>
    </p:spTree>
    <p:extLst>
      <p:ext uri="{BB962C8B-B14F-4D97-AF65-F5344CB8AC3E}">
        <p14:creationId xmlns:p14="http://schemas.microsoft.com/office/powerpoint/2010/main" val="146832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Inheritance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263" y="712788"/>
            <a:ext cx="7931150" cy="51054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Suppose that we have the following type definition for people: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Tahoma" charset="0"/>
                <a:ea typeface="宋体" charset="-122"/>
              </a:rPr>
              <a:t>	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Person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/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       name    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varchar(20),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                   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address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varchar(20)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	)</a:t>
            </a:r>
            <a:endParaRPr lang="en-US" altLang="zh-CN" sz="2400" dirty="0" smtClean="0">
              <a:latin typeface="Cambria Math" pitchFamily="18" charset="0"/>
              <a:ea typeface="宋体" charset="-122"/>
            </a:endParaRPr>
          </a:p>
          <a:p>
            <a:r>
              <a:rPr lang="en-US" altLang="zh-CN" dirty="0" smtClean="0">
                <a:latin typeface="Tahoma" charset="0"/>
                <a:ea typeface="宋体" charset="-122"/>
              </a:rPr>
              <a:t>Using inheritance to define the student and teacher types </a:t>
            </a:r>
            <a:br>
              <a:rPr lang="en-US" altLang="zh-CN" dirty="0" smtClean="0">
                <a:latin typeface="Tahoma" charset="0"/>
                <a:ea typeface="宋体" charset="-122"/>
              </a:rPr>
            </a:br>
            <a:r>
              <a:rPr lang="en-US" altLang="zh-CN" sz="2400" dirty="0" smtClean="0">
                <a:latin typeface="Tahoma" charset="0"/>
                <a:ea typeface="宋体" charset="-122"/>
              </a:rPr>
              <a:t>   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Student    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under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Person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/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              	degree         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varchar(20),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	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varchar(20))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             create type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Teacher   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under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Person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/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                     	salary      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integer,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                   	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varchar(20))</a:t>
            </a:r>
          </a:p>
          <a:p>
            <a:pPr lvl="2"/>
            <a:endParaRPr lang="en-US" altLang="zh-CN" sz="1200" dirty="0" smtClean="0">
              <a:latin typeface="Cambria Math" pitchFamily="18" charset="0"/>
              <a:ea typeface="宋体" charset="-122"/>
            </a:endParaRPr>
          </a:p>
          <a:p>
            <a:r>
              <a:rPr lang="en-US" altLang="zh-CN" sz="1800" dirty="0" smtClean="0">
                <a:latin typeface="Tahoma" charset="0"/>
                <a:ea typeface="宋体" charset="-122"/>
              </a:rPr>
              <a:t>Subtypes can redefine methods by using overriding method in place of method in the method declaration</a:t>
            </a:r>
          </a:p>
          <a:p>
            <a:r>
              <a:rPr lang="en-US" altLang="zh-CN" sz="1800" dirty="0" smtClean="0">
                <a:latin typeface="Tahoma" charset="0"/>
                <a:ea typeface="宋体" charset="-122"/>
              </a:rPr>
              <a:t>SQL:1999 and SQL:2003 </a:t>
            </a:r>
            <a:r>
              <a:rPr lang="en-US" altLang="zh-CN" sz="1800" dirty="0" smtClean="0">
                <a:solidFill>
                  <a:schemeClr val="tx2"/>
                </a:solidFill>
                <a:latin typeface="Tahoma" charset="0"/>
                <a:ea typeface="宋体" charset="-122"/>
              </a:rPr>
              <a:t>do not support multiple inheritance</a:t>
            </a:r>
          </a:p>
          <a:p>
            <a:pPr>
              <a:buFont typeface="Monotype Sorts" pitchFamily="2" charset="2"/>
              <a:buNone/>
            </a:pPr>
            <a:endParaRPr lang="en-US" altLang="zh-CN" dirty="0" smtClean="0">
              <a:latin typeface="Tahoma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Table Inheritance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03876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Tables created from subtypes can further be specified as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subtables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E.g. </a:t>
            </a:r>
            <a:r>
              <a:rPr lang="en-US" altLang="zh-CN" b="1" dirty="0" smtClean="0"/>
              <a:t>create table </a:t>
            </a:r>
            <a:r>
              <a:rPr lang="en-US" altLang="zh-CN" i="1" dirty="0" smtClean="0"/>
              <a:t>people </a:t>
            </a:r>
            <a:r>
              <a:rPr lang="en-US" altLang="zh-CN" b="1" dirty="0" smtClean="0"/>
              <a:t>of </a:t>
            </a:r>
            <a:r>
              <a:rPr lang="en-US" altLang="zh-CN" i="1" dirty="0" smtClean="0"/>
              <a:t>Person;</a:t>
            </a:r>
            <a:br>
              <a:rPr lang="en-US" altLang="zh-CN" i="1" dirty="0" smtClean="0"/>
            </a:br>
            <a:r>
              <a:rPr lang="en-US" altLang="zh-CN" i="1" dirty="0" smtClean="0"/>
              <a:t>        </a:t>
            </a:r>
            <a:r>
              <a:rPr lang="en-US" altLang="zh-CN" b="1" dirty="0" smtClean="0"/>
              <a:t>create table </a:t>
            </a:r>
            <a:r>
              <a:rPr lang="en-US" altLang="zh-CN" i="1" dirty="0" smtClean="0"/>
              <a:t>students </a:t>
            </a:r>
            <a:r>
              <a:rPr lang="en-US" altLang="zh-CN" b="1" dirty="0" smtClean="0"/>
              <a:t>of </a:t>
            </a:r>
            <a:r>
              <a:rPr lang="en-US" altLang="zh-CN" i="1" dirty="0" smtClean="0"/>
              <a:t>Student </a:t>
            </a:r>
            <a:r>
              <a:rPr lang="en-US" altLang="zh-CN" b="1" dirty="0" smtClean="0">
                <a:solidFill>
                  <a:srgbClr val="FF0000"/>
                </a:solidFill>
              </a:rPr>
              <a:t>under </a:t>
            </a:r>
            <a:r>
              <a:rPr lang="en-US" altLang="zh-CN" i="1" dirty="0" smtClean="0"/>
              <a:t>people;</a:t>
            </a:r>
            <a:br>
              <a:rPr lang="en-US" altLang="zh-CN" i="1" dirty="0" smtClean="0"/>
            </a:br>
            <a:r>
              <a:rPr lang="en-US" altLang="zh-CN" i="1" dirty="0" smtClean="0"/>
              <a:t>        </a:t>
            </a:r>
            <a:r>
              <a:rPr lang="en-US" altLang="zh-CN" b="1" dirty="0" smtClean="0"/>
              <a:t>create table </a:t>
            </a:r>
            <a:r>
              <a:rPr lang="en-US" altLang="zh-CN" i="1" dirty="0" smtClean="0"/>
              <a:t>teachers </a:t>
            </a:r>
            <a:r>
              <a:rPr lang="en-US" altLang="zh-CN" b="1" dirty="0" smtClean="0"/>
              <a:t>of </a:t>
            </a:r>
            <a:r>
              <a:rPr lang="en-US" altLang="zh-CN" i="1" dirty="0" smtClean="0"/>
              <a:t>Teacher </a:t>
            </a:r>
            <a:r>
              <a:rPr lang="en-US" altLang="zh-CN" b="1" dirty="0" smtClean="0">
                <a:solidFill>
                  <a:srgbClr val="FF0000"/>
                </a:solidFill>
              </a:rPr>
              <a:t>under</a:t>
            </a:r>
            <a:r>
              <a:rPr lang="en-US" altLang="zh-CN" b="1" dirty="0" smtClean="0"/>
              <a:t> </a:t>
            </a:r>
            <a:r>
              <a:rPr lang="en-US" altLang="zh-CN" i="1" dirty="0" smtClean="0"/>
              <a:t>people;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/>
              <a:t>Tuples added to a </a:t>
            </a:r>
            <a:r>
              <a:rPr lang="en-US" altLang="zh-CN" dirty="0" err="1" smtClean="0"/>
              <a:t>subtable</a:t>
            </a:r>
            <a:r>
              <a:rPr lang="en-US" altLang="zh-CN" dirty="0" smtClean="0"/>
              <a:t> are automatically visible to queries on the </a:t>
            </a:r>
            <a:r>
              <a:rPr lang="en-US" altLang="zh-CN" dirty="0" err="1" smtClean="0"/>
              <a:t>supertable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E.g. query on </a:t>
            </a:r>
            <a:r>
              <a:rPr lang="en-US" altLang="zh-CN" i="1" dirty="0" smtClean="0"/>
              <a:t>people</a:t>
            </a:r>
            <a:r>
              <a:rPr lang="en-US" altLang="zh-CN" dirty="0" smtClean="0"/>
              <a:t> also sees </a:t>
            </a:r>
            <a:r>
              <a:rPr lang="en-US" altLang="zh-CN" i="1" dirty="0" smtClean="0"/>
              <a:t>students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teacher</a:t>
            </a:r>
            <a:r>
              <a:rPr lang="en-US" altLang="zh-CN" dirty="0" smtClean="0"/>
              <a:t>s.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Similarly updates/deletes on </a:t>
            </a:r>
            <a:r>
              <a:rPr lang="en-US" altLang="zh-CN" i="1" dirty="0" smtClean="0"/>
              <a:t>people</a:t>
            </a:r>
            <a:r>
              <a:rPr lang="en-US" altLang="zh-CN" dirty="0" smtClean="0"/>
              <a:t> also result in updates/deletes on </a:t>
            </a:r>
            <a:r>
              <a:rPr lang="en-US" altLang="zh-CN" dirty="0" err="1" smtClean="0"/>
              <a:t>subtables</a:t>
            </a:r>
            <a:endParaRPr lang="en-US" altLang="zh-CN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b="1" dirty="0" smtClean="0"/>
              <a:t>delete from </a:t>
            </a:r>
            <a:r>
              <a:rPr lang="en-US" altLang="zh-CN" i="1" dirty="0" smtClean="0"/>
              <a:t>people </a:t>
            </a:r>
            <a:r>
              <a:rPr lang="en-US" altLang="zh-CN" b="1" dirty="0" smtClean="0"/>
              <a:t>where </a:t>
            </a:r>
            <a:r>
              <a:rPr lang="en-US" altLang="zh-CN" i="1" dirty="0" smtClean="0"/>
              <a:t>P         </a:t>
            </a:r>
            <a:r>
              <a:rPr lang="zh-CN" altLang="en-US" dirty="0" smtClean="0"/>
              <a:t>！！！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To override this behavior, use “</a:t>
            </a:r>
            <a:r>
              <a:rPr lang="en-US" altLang="zh-CN" b="1" dirty="0" smtClean="0"/>
              <a:t>only </a:t>
            </a:r>
            <a:r>
              <a:rPr lang="en-US" altLang="zh-CN" i="1" dirty="0" smtClean="0"/>
              <a:t>people” </a:t>
            </a:r>
            <a:r>
              <a:rPr lang="en-US" altLang="zh-CN" dirty="0" smtClean="0"/>
              <a:t>in query</a:t>
            </a:r>
          </a:p>
        </p:txBody>
      </p:sp>
    </p:spTree>
    <p:extLst>
      <p:ext uri="{BB962C8B-B14F-4D97-AF65-F5344CB8AC3E}">
        <p14:creationId xmlns:p14="http://schemas.microsoft.com/office/powerpoint/2010/main" val="320717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195263"/>
            <a:ext cx="8077200" cy="457200"/>
          </a:xfrm>
        </p:spPr>
        <p:txBody>
          <a:bodyPr/>
          <a:lstStyle/>
          <a:p>
            <a:pPr algn="l">
              <a:defRPr/>
            </a:pPr>
            <a:r>
              <a:rPr lang="en-US" sz="2800">
                <a:ea typeface="+mj-ea"/>
              </a:rPr>
              <a:t>Consistency Requirements for Subtables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417" y="1159565"/>
            <a:ext cx="7835900" cy="4754217"/>
          </a:xfrm>
        </p:spPr>
        <p:txBody>
          <a:bodyPr/>
          <a:lstStyle/>
          <a:p>
            <a:r>
              <a:rPr lang="en-US" altLang="zh-CN" dirty="0" smtClean="0"/>
              <a:t>Consistency requirements on </a:t>
            </a:r>
            <a:r>
              <a:rPr lang="en-US" altLang="zh-CN" dirty="0" err="1" smtClean="0"/>
              <a:t>subtables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supertables</a:t>
            </a:r>
            <a:r>
              <a:rPr lang="en-US" altLang="zh-CN" dirty="0" smtClean="0"/>
              <a:t>.</a:t>
            </a:r>
          </a:p>
          <a:p>
            <a:pPr marL="762000" lvl="1" indent="-304800"/>
            <a:r>
              <a:rPr lang="en-US" altLang="zh-CN" dirty="0" smtClean="0"/>
              <a:t>Each tuple of the </a:t>
            </a:r>
            <a:r>
              <a:rPr lang="en-US" altLang="zh-CN" dirty="0" err="1" smtClean="0"/>
              <a:t>supertable</a:t>
            </a:r>
            <a:r>
              <a:rPr lang="en-US" altLang="zh-CN" dirty="0" smtClean="0"/>
              <a:t> (e.g. </a:t>
            </a:r>
            <a:r>
              <a:rPr lang="en-US" altLang="zh-CN" i="1" dirty="0" smtClean="0"/>
              <a:t>people)</a:t>
            </a:r>
            <a:r>
              <a:rPr lang="en-US" altLang="zh-CN" dirty="0" smtClean="0"/>
              <a:t> can correspond to at most one tuple in each of the </a:t>
            </a:r>
            <a:r>
              <a:rPr lang="en-US" altLang="zh-CN" dirty="0" err="1" smtClean="0"/>
              <a:t>subtables</a:t>
            </a:r>
            <a:r>
              <a:rPr lang="en-US" altLang="zh-CN" dirty="0" smtClean="0"/>
              <a:t> (e.g. </a:t>
            </a:r>
            <a:r>
              <a:rPr lang="en-US" altLang="zh-CN" i="1" dirty="0" smtClean="0"/>
              <a:t>students </a:t>
            </a:r>
            <a:r>
              <a:rPr lang="en-US" altLang="zh-CN" dirty="0" smtClean="0"/>
              <a:t>or </a:t>
            </a:r>
            <a:r>
              <a:rPr lang="en-US" altLang="zh-CN" i="1" dirty="0" smtClean="0"/>
              <a:t>teachers)</a:t>
            </a:r>
          </a:p>
          <a:p>
            <a:pPr marL="762000" lvl="1" indent="-304800"/>
            <a:r>
              <a:rPr lang="en-US" altLang="zh-CN" dirty="0" smtClean="0">
                <a:solidFill>
                  <a:srgbClr val="FF0000"/>
                </a:solidFill>
              </a:rPr>
              <a:t>Additional constraint in SQL:1999:</a:t>
            </a:r>
          </a:p>
          <a:p>
            <a:pPr marL="762000" lvl="1" indent="-304800">
              <a:buFont typeface="Monotype Sorts" pitchFamily="2" charset="2"/>
              <a:buNone/>
            </a:pPr>
            <a:r>
              <a:rPr lang="en-US" altLang="zh-CN" dirty="0" smtClean="0"/>
              <a:t>	All tuples corresponding to each other (that is, with the same values for inherited attributes) must be derived from one tuple (inserted into one table).   </a:t>
            </a:r>
          </a:p>
          <a:p>
            <a:pPr marL="1162050" lvl="2" indent="-304800"/>
            <a:r>
              <a:rPr lang="en-US" altLang="zh-CN" dirty="0" smtClean="0"/>
              <a:t>That is, each entity must have a most specific type</a:t>
            </a:r>
          </a:p>
          <a:p>
            <a:pPr marL="1162050" lvl="2" indent="-304800"/>
            <a:r>
              <a:rPr lang="en-US" altLang="zh-CN" dirty="0" smtClean="0"/>
              <a:t>We cannot have a tuple in </a:t>
            </a:r>
            <a:r>
              <a:rPr lang="en-US" altLang="zh-CN" i="1" dirty="0" smtClean="0"/>
              <a:t>people</a:t>
            </a:r>
            <a:r>
              <a:rPr lang="en-US" altLang="zh-CN" dirty="0" smtClean="0"/>
              <a:t> corresponding to a tuple each in </a:t>
            </a:r>
            <a:r>
              <a:rPr lang="en-US" altLang="zh-CN" i="1" dirty="0" smtClean="0"/>
              <a:t>students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teachers </a:t>
            </a:r>
          </a:p>
          <a:p>
            <a:pPr marL="1162050" lvl="2" indent="-304800">
              <a:buFont typeface="Webdings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763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Array and Multiset Types in SQL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054100"/>
            <a:ext cx="7785100" cy="4289425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 dirty="0" smtClean="0">
                <a:ea typeface="宋体" charset="-122"/>
              </a:rPr>
              <a:t>Example of array and multiset declaration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:</a:t>
            </a:r>
            <a:endParaRPr lang="en-US" altLang="zh-CN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2800" b="1" dirty="0" smtClean="0">
                <a:ea typeface="宋体" charset="-122"/>
              </a:rPr>
              <a:t> 	</a:t>
            </a:r>
            <a:r>
              <a:rPr lang="en-US" altLang="zh-CN" b="1" dirty="0" smtClean="0">
                <a:ea typeface="宋体" charset="-122"/>
              </a:rPr>
              <a:t>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Publisher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as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(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name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            varchar(20),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branch         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varchar(20))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    create type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Book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as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(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title              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varchar(20),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author-array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varchar(20) </a:t>
            </a:r>
            <a:r>
              <a:rPr lang="en-US" altLang="zh-CN" dirty="0" smtClean="0">
                <a:solidFill>
                  <a:srgbClr val="FF0000"/>
                </a:solidFill>
                <a:latin typeface="Cambria Math" pitchFamily="18" charset="0"/>
                <a:ea typeface="宋体" charset="-122"/>
              </a:rPr>
              <a:t>array [10]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,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pub-date      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date,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publisher        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Publisher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,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keyword-set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varchar(20) </a:t>
            </a:r>
            <a:r>
              <a:rPr lang="en-US" altLang="zh-CN" dirty="0" smtClean="0">
                <a:solidFill>
                  <a:srgbClr val="FF0000"/>
                </a:solidFill>
                <a:latin typeface="Cambria Math" pitchFamily="18" charset="0"/>
                <a:ea typeface="宋体" charset="-122"/>
              </a:rPr>
              <a:t>multiset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)</a:t>
            </a:r>
          </a:p>
          <a:p>
            <a:pPr lvl="1"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        </a:t>
            </a:r>
          </a:p>
          <a:p>
            <a:pPr lvl="1"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           create table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books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of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Creation of Collection Values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5200"/>
            <a:ext cx="8089900" cy="515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Tahoma" charset="0"/>
                <a:ea typeface="宋体" charset="-122"/>
              </a:rPr>
              <a:t>Array construction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b="1" dirty="0" smtClean="0">
                <a:latin typeface="Tahoma" charset="0"/>
                <a:ea typeface="宋体" charset="-122"/>
              </a:rPr>
              <a:t>          </a:t>
            </a:r>
            <a:r>
              <a:rPr lang="en-US" altLang="zh-CN" sz="2400" b="1" dirty="0" smtClean="0">
                <a:latin typeface="Tahoma" charset="0"/>
                <a:ea typeface="宋体" charset="-122"/>
              </a:rPr>
              <a:t>   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array 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[‘</a:t>
            </a:r>
            <a:r>
              <a:rPr lang="en-US" altLang="zh-CN" sz="1800" dirty="0" err="1" smtClean="0">
                <a:latin typeface="Cambria Math" pitchFamily="18" charset="0"/>
                <a:ea typeface="宋体" charset="-122"/>
              </a:rPr>
              <a:t>Silberschatz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’,`</a:t>
            </a:r>
            <a:r>
              <a:rPr lang="en-US" altLang="zh-CN" sz="1800" dirty="0" err="1" smtClean="0">
                <a:latin typeface="Cambria Math" pitchFamily="18" charset="0"/>
                <a:ea typeface="宋体" charset="-122"/>
              </a:rPr>
              <a:t>Korth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’,`</a:t>
            </a:r>
            <a:r>
              <a:rPr lang="en-US" altLang="zh-CN" sz="1800" dirty="0" err="1" smtClean="0">
                <a:latin typeface="Cambria Math" pitchFamily="18" charset="0"/>
                <a:ea typeface="宋体" charset="-122"/>
              </a:rPr>
              <a:t>Sudarshan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’]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Tahoma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ahoma" charset="0"/>
                <a:ea typeface="宋体" charset="-122"/>
              </a:rPr>
              <a:t>Multisets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    </a:t>
            </a:r>
            <a:r>
              <a:rPr lang="en-US" altLang="zh-CN" dirty="0" err="1" smtClean="0">
                <a:latin typeface="Cambria Math" pitchFamily="18" charset="0"/>
                <a:ea typeface="宋体" charset="-122"/>
              </a:rPr>
              <a:t>multisetset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[‘computer’, ‘database’, ‘SQL’]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Tahoma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ahoma" charset="0"/>
                <a:ea typeface="宋体" charset="-122"/>
              </a:rPr>
              <a:t>To insert the preceding tuple into the relation </a:t>
            </a:r>
            <a:r>
              <a:rPr lang="en-US" altLang="zh-CN" i="1" dirty="0" smtClean="0">
                <a:latin typeface="Tahoma" charset="0"/>
                <a:ea typeface="宋体" charset="-122"/>
              </a:rPr>
              <a:t>books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    		 insert into books values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	(‘Compilers’, </a:t>
            </a:r>
            <a:r>
              <a:rPr lang="en-US" altLang="zh-CN" b="1" dirty="0" smtClean="0">
                <a:latin typeface="Cambria Math" pitchFamily="18" charset="0"/>
                <a:ea typeface="宋体" charset="-122"/>
              </a:rPr>
              <a:t>array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[`</a:t>
            </a:r>
            <a:r>
              <a:rPr lang="en-US" altLang="zh-CN" dirty="0" err="1" smtClean="0">
                <a:latin typeface="Cambria Math" pitchFamily="18" charset="0"/>
                <a:ea typeface="宋体" charset="-122"/>
              </a:rPr>
              <a:t>Smith’,`Jones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’], 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              	   </a:t>
            </a:r>
            <a:r>
              <a:rPr lang="en-US" altLang="zh-CN" b="1" dirty="0" smtClean="0">
                <a:latin typeface="Cambria Math" pitchFamily="18" charset="0"/>
                <a:ea typeface="宋体" charset="-122"/>
              </a:rPr>
              <a:t>new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Publisher (`McGraw-</a:t>
            </a:r>
            <a:r>
              <a:rPr lang="en-US" altLang="zh-CN" dirty="0" err="1" smtClean="0">
                <a:latin typeface="Cambria Math" pitchFamily="18" charset="0"/>
                <a:ea typeface="宋体" charset="-122"/>
              </a:rPr>
              <a:t>Hill’,`New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York’), 				   </a:t>
            </a:r>
            <a:r>
              <a:rPr lang="en-US" altLang="zh-CN" b="1" dirty="0" smtClean="0">
                <a:latin typeface="Cambria Math" pitchFamily="18" charset="0"/>
                <a:ea typeface="宋体" charset="-122"/>
              </a:rPr>
              <a:t>multiset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[`</a:t>
            </a:r>
            <a:r>
              <a:rPr lang="en-US" altLang="zh-CN" dirty="0" err="1" smtClean="0">
                <a:latin typeface="Cambria Math" pitchFamily="18" charset="0"/>
                <a:ea typeface="宋体" charset="-122"/>
              </a:rPr>
              <a:t>parsing’,`analysis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’ ])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 dirty="0" smtClean="0">
              <a:latin typeface="Tahoma" charset="0"/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Querying Collection-Valued Attributes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917575"/>
            <a:ext cx="8247063" cy="5316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To find all books that have the word “database” as a keyword,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	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title</a:t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books</a:t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where ‘database’ in (</a:t>
            </a:r>
            <a:r>
              <a:rPr lang="en-US" altLang="zh-CN" sz="1600" dirty="0" err="1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unnest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keyword-set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))</a:t>
            </a:r>
            <a:endParaRPr lang="en-US" altLang="zh-CN" dirty="0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We can access individual elements of an array by using indices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E.g.: If we know that a particular book has three authors, we could write: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author-array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[1]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author-array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[2]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author-array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[3]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/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books</a:t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where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title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= `Database System Concepts’</a:t>
            </a:r>
            <a:endParaRPr lang="en-US" altLang="zh-CN" dirty="0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To get a relation containing pairs of the form “title, author-name” for each book and each author of the book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                 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B.title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A.author</a:t>
            </a:r>
            <a:endParaRPr lang="en-US" altLang="zh-CN" sz="1600" i="1" dirty="0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	       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books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as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b="1" dirty="0" err="1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unnest</a:t>
            </a:r>
            <a:r>
              <a:rPr lang="en-US" altLang="zh-CN" sz="1600" b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err="1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B.author</a:t>
            </a:r>
            <a:r>
              <a:rPr lang="en-US" altLang="zh-CN" sz="16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-array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) </a:t>
            </a:r>
            <a:r>
              <a:rPr lang="en-US" altLang="zh-CN" sz="1600" b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as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author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endParaRPr lang="en-US" altLang="zh-CN" sz="1600" dirty="0" smtClean="0">
              <a:latin typeface="Cambria Math" pitchFamily="18" charset="0"/>
              <a:ea typeface="宋体" charset="-122"/>
            </a:endParaRPr>
          </a:p>
          <a:p>
            <a:pPr lvl="1">
              <a:lnSpc>
                <a:spcPct val="70000"/>
              </a:lnSpc>
            </a:pPr>
            <a:r>
              <a:rPr lang="en-US" altLang="zh-CN" sz="1800" dirty="0" smtClean="0">
                <a:ea typeface="宋体" charset="-122"/>
              </a:rPr>
              <a:t>To retain ordering information we add a </a:t>
            </a:r>
            <a:r>
              <a:rPr lang="en-US" altLang="zh-CN" sz="1800" b="1" dirty="0" smtClean="0">
                <a:ea typeface="宋体" charset="-122"/>
              </a:rPr>
              <a:t>with </a:t>
            </a:r>
            <a:r>
              <a:rPr lang="en-US" altLang="zh-CN" sz="1800" b="1" dirty="0" err="1" smtClean="0">
                <a:ea typeface="宋体" charset="-122"/>
              </a:rPr>
              <a:t>ordinality</a:t>
            </a:r>
            <a:r>
              <a:rPr lang="en-US" altLang="zh-CN" sz="1800" dirty="0" smtClean="0">
                <a:ea typeface="宋体" charset="-122"/>
              </a:rPr>
              <a:t> clause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 		    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B.title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A.author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A.position</a:t>
            </a:r>
            <a:endParaRPr lang="en-US" altLang="zh-CN" sz="1600" i="1" dirty="0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	       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books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as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                                        </a:t>
            </a:r>
            <a:r>
              <a:rPr lang="en-US" altLang="zh-CN" sz="1600" b="1" dirty="0" err="1" smtClean="0">
                <a:latin typeface="Cambria Math" pitchFamily="18" charset="0"/>
                <a:ea typeface="宋体" charset="-122"/>
              </a:rPr>
              <a:t>unnest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B.author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-array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with </a:t>
            </a:r>
            <a:r>
              <a:rPr lang="en-US" altLang="zh-CN" sz="1600" b="1" dirty="0" err="1" smtClean="0">
                <a:latin typeface="Cambria Math" pitchFamily="18" charset="0"/>
                <a:ea typeface="宋体" charset="-122"/>
              </a:rPr>
              <a:t>ordinality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as 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author, position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1NF Version of </a:t>
            </a:r>
            <a:r>
              <a:rPr lang="en-US" altLang="zh-CN" dirty="0" err="1" smtClean="0">
                <a:ea typeface="宋体" charset="-122"/>
              </a:rPr>
              <a:t>unnested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Relation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1452563"/>
            <a:ext cx="3078163" cy="4540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1NF version of </a:t>
            </a:r>
            <a:r>
              <a:rPr lang="en-US" altLang="zh-CN" i="1" smtClean="0">
                <a:ea typeface="宋体" charset="-122"/>
              </a:rPr>
              <a:t>books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215188" y="16764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1800" i="1">
                <a:ea typeface="宋体" charset="-122"/>
              </a:rPr>
              <a:t>flat-books</a:t>
            </a:r>
            <a:endParaRPr lang="en-US" altLang="zh-CN" sz="1800">
              <a:ea typeface="宋体" charset="-122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6054" r="1149" b="26436"/>
          <a:stretch>
            <a:fillRect/>
          </a:stretch>
        </p:blipFill>
        <p:spPr bwMode="auto">
          <a:xfrm>
            <a:off x="1198563" y="2106613"/>
            <a:ext cx="7107237" cy="25923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Nesting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003300"/>
            <a:ext cx="8039100" cy="5283200"/>
          </a:xfrm>
        </p:spPr>
        <p:txBody>
          <a:bodyPr/>
          <a:lstStyle/>
          <a:p>
            <a:r>
              <a:rPr lang="en-US" altLang="zh-CN" sz="1800" b="1" smtClean="0">
                <a:solidFill>
                  <a:schemeClr val="tx2"/>
                </a:solidFill>
                <a:ea typeface="宋体" charset="-122"/>
              </a:rPr>
              <a:t>Nesting</a:t>
            </a:r>
            <a:r>
              <a:rPr lang="en-US" altLang="zh-CN" sz="1800" smtClean="0">
                <a:ea typeface="宋体" charset="-122"/>
              </a:rPr>
              <a:t> is the opposite of unnesting, creating a collection-valued attribute</a:t>
            </a:r>
          </a:p>
          <a:p>
            <a:r>
              <a:rPr lang="en-US" altLang="zh-CN" sz="1800" smtClean="0">
                <a:ea typeface="宋体" charset="-122"/>
              </a:rPr>
              <a:t>Nesting can be done in a manner similar to aggregation, but using the function </a:t>
            </a:r>
            <a:r>
              <a:rPr lang="en-US" altLang="zh-CN" sz="1800" b="1" smtClean="0">
                <a:solidFill>
                  <a:schemeClr val="tx2"/>
                </a:solidFill>
                <a:ea typeface="宋体" charset="-122"/>
              </a:rPr>
              <a:t>collect</a:t>
            </a:r>
            <a:r>
              <a:rPr lang="en-US" altLang="zh-CN" sz="1800" smtClean="0">
                <a:ea typeface="宋体" charset="-122"/>
              </a:rPr>
              <a:t>() in place of an aggregation operation, to create a multiset</a:t>
            </a:r>
          </a:p>
          <a:p>
            <a:endParaRPr lang="en-US" altLang="zh-CN" sz="1800" smtClean="0">
              <a:ea typeface="宋体" charset="-122"/>
            </a:endParaRPr>
          </a:p>
          <a:p>
            <a:pPr lvl="1"/>
            <a:r>
              <a:rPr lang="en-US" altLang="zh-CN" sz="1600" smtClean="0">
                <a:ea typeface="宋体" charset="-122"/>
              </a:rPr>
              <a:t>To nest the </a:t>
            </a:r>
            <a:r>
              <a:rPr lang="en-US" altLang="zh-CN" sz="1600" i="1" smtClean="0">
                <a:ea typeface="宋体" charset="-122"/>
              </a:rPr>
              <a:t>flat-books</a:t>
            </a:r>
            <a:r>
              <a:rPr lang="en-US" altLang="zh-CN" sz="1600" smtClean="0">
                <a:ea typeface="宋体" charset="-122"/>
              </a:rPr>
              <a:t> relation on the attribute </a:t>
            </a:r>
            <a:r>
              <a:rPr lang="en-US" altLang="zh-CN" sz="1600" i="1" smtClean="0">
                <a:ea typeface="宋体" charset="-122"/>
              </a:rPr>
              <a:t>keyword</a:t>
            </a:r>
            <a:r>
              <a:rPr lang="en-US" altLang="zh-CN" sz="1600" smtClean="0">
                <a:ea typeface="宋体" charset="-122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 smtClean="0">
                <a:ea typeface="宋体" charset="-122"/>
              </a:rPr>
              <a:t>		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title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author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Publisher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pub_name, pub_branch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) 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as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publisher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br>
              <a:rPr lang="en-US" altLang="zh-CN" sz="1600" smtClean="0">
                <a:latin typeface="Cambria Math" pitchFamily="18" charset="0"/>
                <a:ea typeface="宋体" charset="-122"/>
              </a:rPr>
            </a:br>
            <a:r>
              <a:rPr lang="en-US" altLang="zh-CN" sz="1600" smtClean="0">
                <a:latin typeface="Cambria Math" pitchFamily="18" charset="0"/>
                <a:ea typeface="宋体" charset="-122"/>
              </a:rPr>
              <a:t>           </a:t>
            </a:r>
            <a:r>
              <a:rPr lang="en-US" altLang="zh-CN" sz="1600" b="1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collect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keyword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)  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as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keyword_set</a:t>
            </a:r>
            <a:br>
              <a:rPr lang="en-US" altLang="zh-CN" sz="1600" i="1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flat-books</a:t>
            </a:r>
            <a:br>
              <a:rPr lang="en-US" altLang="zh-CN" sz="1600" i="1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b="1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group by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title, author, publisher</a:t>
            </a:r>
          </a:p>
          <a:p>
            <a:pPr lvl="1">
              <a:buFont typeface="Monotype Sorts" pitchFamily="2" charset="2"/>
              <a:buNone/>
            </a:pPr>
            <a:endParaRPr lang="en-US" altLang="zh-CN" sz="1600" i="1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To nest on both authors and keywords: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 smtClean="0">
                <a:ea typeface="宋体" charset="-122"/>
              </a:rPr>
              <a:t>     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	select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title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collect (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author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) as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author_set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br>
              <a:rPr lang="en-US" altLang="zh-CN" sz="1600" smtClean="0">
                <a:latin typeface="Cambria Math" pitchFamily="18" charset="0"/>
                <a:ea typeface="宋体" charset="-122"/>
              </a:rPr>
            </a:br>
            <a:r>
              <a:rPr lang="en-US" altLang="zh-CN" sz="1600" smtClean="0">
                <a:latin typeface="Cambria Math" pitchFamily="18" charset="0"/>
                <a:ea typeface="宋体" charset="-122"/>
              </a:rPr>
              <a:t>           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Publisher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pub_name, pub_branch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) as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publisher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</a:t>
            </a:r>
            <a:br>
              <a:rPr lang="en-US" altLang="zh-CN" sz="1600" smtClean="0">
                <a:latin typeface="Cambria Math" pitchFamily="18" charset="0"/>
                <a:ea typeface="宋体" charset="-122"/>
              </a:rPr>
            </a:br>
            <a:r>
              <a:rPr lang="en-US" altLang="zh-CN" sz="1600" smtClean="0">
                <a:latin typeface="Cambria Math" pitchFamily="18" charset="0"/>
                <a:ea typeface="宋体" charset="-122"/>
              </a:rPr>
              <a:t>            	collect  (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keyword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) as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keyword_set</a:t>
            </a:r>
            <a:br>
              <a:rPr lang="en-US" altLang="zh-CN" sz="1600" i="1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from  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flat-books</a:t>
            </a:r>
            <a:br>
              <a:rPr lang="en-US" altLang="zh-CN" sz="1600" i="1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group by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title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publisher</a:t>
            </a:r>
          </a:p>
          <a:p>
            <a:endParaRPr lang="en-US" altLang="zh-CN" sz="18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In 90’s and till NOW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Traditional database applications: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Large amount of relatively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simple type of data</a:t>
            </a:r>
            <a:r>
              <a:rPr lang="en-US" altLang="zh-CN" sz="1800" dirty="0" smtClean="0">
                <a:ea typeface="宋体" charset="-122"/>
              </a:rPr>
              <a:t>;</a:t>
            </a:r>
          </a:p>
          <a:p>
            <a:pPr lvl="1"/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Short and simple transaction </a:t>
            </a:r>
            <a:r>
              <a:rPr lang="en-US" altLang="zh-CN" sz="1800" dirty="0" smtClean="0">
                <a:ea typeface="宋体" charset="-122"/>
              </a:rPr>
              <a:t>(task);</a:t>
            </a:r>
          </a:p>
          <a:p>
            <a:r>
              <a:rPr lang="en-US" altLang="zh-CN" dirty="0" smtClean="0">
                <a:ea typeface="宋体" charset="-122"/>
              </a:rPr>
              <a:t>Some new applications need data management support.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With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complex data type</a:t>
            </a:r>
            <a:r>
              <a:rPr lang="en-US" altLang="zh-CN" sz="1800" dirty="0" smtClean="0">
                <a:ea typeface="宋体" charset="-122"/>
              </a:rPr>
              <a:t>: computer aided design(CAD) and geographical information systems(GIS)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Object-Relational Database system;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Object-Oriented Database System;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With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long and complex tasks</a:t>
            </a:r>
            <a:endParaRPr lang="en-US" altLang="zh-CN" sz="1800" dirty="0" smtClean="0">
              <a:ea typeface="宋体" charset="-122"/>
            </a:endParaRPr>
          </a:p>
          <a:p>
            <a:pPr lvl="2"/>
            <a:r>
              <a:rPr lang="en-US" altLang="zh-CN" sz="1800" dirty="0" smtClean="0">
                <a:ea typeface="宋体" charset="-122"/>
              </a:rPr>
              <a:t>Data warehouse and Data Mining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Graphical design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Object-Identity and Reference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977900"/>
            <a:ext cx="78486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Object oriented language provide the ability to refer to objects. In SQL, we can define  this reference type using object-identity.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E.g. Define a type </a:t>
            </a:r>
            <a:r>
              <a:rPr lang="en-US" altLang="zh-CN" sz="1800" i="1" dirty="0" smtClean="0">
                <a:ea typeface="宋体" charset="-122"/>
              </a:rPr>
              <a:t>Department </a:t>
            </a:r>
            <a:r>
              <a:rPr lang="en-US" altLang="zh-CN" sz="1800" dirty="0" smtClean="0">
                <a:ea typeface="宋体" charset="-122"/>
              </a:rPr>
              <a:t>with a field </a:t>
            </a:r>
            <a:r>
              <a:rPr lang="en-US" altLang="zh-CN" sz="1800" i="1" dirty="0" smtClean="0">
                <a:ea typeface="宋体" charset="-122"/>
              </a:rPr>
              <a:t>name </a:t>
            </a:r>
            <a:r>
              <a:rPr lang="en-US" altLang="zh-CN" sz="1800" dirty="0" smtClean="0">
                <a:ea typeface="宋体" charset="-122"/>
              </a:rPr>
              <a:t>and a field </a:t>
            </a:r>
            <a:r>
              <a:rPr lang="en-US" altLang="zh-CN" sz="1800" i="1" dirty="0" smtClean="0">
                <a:ea typeface="宋体" charset="-122"/>
              </a:rPr>
              <a:t>head </a:t>
            </a:r>
            <a:r>
              <a:rPr lang="en-US" altLang="zh-CN" sz="1800" dirty="0" smtClean="0">
                <a:ea typeface="宋体" charset="-122"/>
              </a:rPr>
              <a:t>which is a reference to the type </a:t>
            </a:r>
            <a:r>
              <a:rPr lang="en-US" altLang="zh-CN" sz="1800" i="1" dirty="0" smtClean="0">
                <a:ea typeface="宋体" charset="-122"/>
              </a:rPr>
              <a:t>Person, </a:t>
            </a:r>
            <a:r>
              <a:rPr lang="en-US" altLang="zh-CN" sz="1800" dirty="0" smtClean="0">
                <a:ea typeface="宋体" charset="-122"/>
              </a:rPr>
              <a:t>with table </a:t>
            </a:r>
            <a:r>
              <a:rPr lang="en-US" altLang="zh-CN" sz="1800" i="1" dirty="0" smtClean="0">
                <a:ea typeface="宋体" charset="-122"/>
              </a:rPr>
              <a:t>people</a:t>
            </a:r>
            <a:r>
              <a:rPr lang="en-US" altLang="zh-CN" sz="1800" dirty="0" smtClean="0">
                <a:ea typeface="宋体" charset="-122"/>
              </a:rPr>
              <a:t> as scope: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     	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       		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name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varchar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(20),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       		</a:t>
            </a:r>
            <a:r>
              <a:rPr lang="en-US" altLang="zh-CN" sz="16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head </a:t>
            </a:r>
            <a:r>
              <a:rPr lang="en-US" altLang="zh-CN" sz="1600" b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ref 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Person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) </a:t>
            </a:r>
            <a:r>
              <a:rPr lang="en-US" altLang="zh-CN" sz="1600" b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scope </a:t>
            </a:r>
            <a:r>
              <a:rPr lang="en-US" altLang="zh-CN" sz="16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people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We can then create a table </a:t>
            </a:r>
            <a:r>
              <a:rPr lang="en-US" altLang="zh-CN" sz="1800" i="1" dirty="0" smtClean="0">
                <a:ea typeface="宋体" charset="-122"/>
              </a:rPr>
              <a:t>departments </a:t>
            </a:r>
            <a:r>
              <a:rPr lang="en-US" altLang="zh-CN" sz="1800" dirty="0" smtClean="0">
                <a:ea typeface="宋体" charset="-122"/>
              </a:rPr>
              <a:t>as follows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             	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create table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departments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of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</a:t>
            </a:r>
            <a:endParaRPr lang="en-US" altLang="zh-CN" sz="1800" i="1" dirty="0" smtClean="0">
              <a:latin typeface="Cambria Math" pitchFamily="18" charset="0"/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We can omit the declaration </a:t>
            </a:r>
            <a:r>
              <a:rPr lang="en-US" altLang="zh-CN" sz="1800" b="1" dirty="0" smtClean="0">
                <a:ea typeface="宋体" charset="-122"/>
              </a:rPr>
              <a:t>scope </a:t>
            </a:r>
            <a:r>
              <a:rPr lang="en-US" altLang="zh-CN" sz="1800" dirty="0" smtClean="0">
                <a:ea typeface="宋体" charset="-122"/>
              </a:rPr>
              <a:t>people from the type declaration and instead make an addition to the </a:t>
            </a:r>
            <a:r>
              <a:rPr lang="en-US" altLang="zh-CN" sz="1800" b="1" dirty="0" smtClean="0">
                <a:ea typeface="宋体" charset="-122"/>
              </a:rPr>
              <a:t>create table</a:t>
            </a:r>
            <a:r>
              <a:rPr lang="en-US" altLang="zh-CN" sz="1800" dirty="0" smtClean="0">
                <a:ea typeface="宋体" charset="-122"/>
              </a:rPr>
              <a:t> statement: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create table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departments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of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/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       		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head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with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options scope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people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</a:t>
            </a:r>
          </a:p>
          <a:p>
            <a:pPr lvl="1"/>
            <a:r>
              <a:rPr lang="en-US" altLang="zh-CN" dirty="0" smtClean="0"/>
              <a:t>Referenced table must have an attribute that stores the identifier, called the </a:t>
            </a:r>
            <a:r>
              <a:rPr lang="en-US" altLang="zh-CN" b="1" dirty="0" smtClean="0">
                <a:solidFill>
                  <a:srgbClr val="003399"/>
                </a:solidFill>
              </a:rPr>
              <a:t>self-referential attribute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      	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   </a:t>
            </a:r>
            <a:r>
              <a:rPr lang="en-US" altLang="zh-CN" sz="1600" b="1" dirty="0">
                <a:latin typeface="Cambria Math" pitchFamily="18" charset="0"/>
                <a:ea typeface="宋体" charset="-122"/>
              </a:rPr>
              <a:t>create table </a:t>
            </a:r>
            <a:r>
              <a:rPr lang="en-US" altLang="zh-CN" sz="1600" i="1" dirty="0">
                <a:latin typeface="Cambria Math" pitchFamily="18" charset="0"/>
                <a:ea typeface="宋体" charset="-122"/>
              </a:rPr>
              <a:t>people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600" b="1" dirty="0">
                <a:latin typeface="Cambria Math" pitchFamily="18" charset="0"/>
                <a:ea typeface="宋体" charset="-122"/>
              </a:rPr>
              <a:t>of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600" i="1" dirty="0">
                <a:latin typeface="Cambria Math" pitchFamily="18" charset="0"/>
                <a:ea typeface="宋体" charset="-122"/>
              </a:rPr>
              <a:t>Person</a:t>
            </a:r>
            <a:r>
              <a:rPr lang="en-US" altLang="zh-CN" sz="1800" dirty="0">
                <a:ea typeface="宋体" charset="-122"/>
              </a:rPr>
              <a:t/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</a:t>
            </a:r>
            <a:r>
              <a:rPr lang="en-US" altLang="zh-CN" sz="1800" dirty="0" smtClean="0">
                <a:ea typeface="宋体" charset="-122"/>
              </a:rPr>
              <a:t>	   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ref </a:t>
            </a:r>
            <a:r>
              <a:rPr lang="en-US" altLang="zh-CN" sz="1600" b="1" dirty="0">
                <a:latin typeface="Cambria Math" pitchFamily="18" charset="0"/>
                <a:ea typeface="宋体" charset="-122"/>
              </a:rPr>
              <a:t>is  </a:t>
            </a:r>
            <a:r>
              <a:rPr lang="en-US" altLang="zh-CN" sz="1600" i="1" dirty="0" err="1">
                <a:latin typeface="Cambria Math" pitchFamily="18" charset="0"/>
                <a:ea typeface="宋体" charset="-122"/>
              </a:rPr>
              <a:t>person_id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600" b="1" dirty="0">
                <a:latin typeface="Cambria Math" pitchFamily="18" charset="0"/>
                <a:ea typeface="宋体" charset="-122"/>
              </a:rPr>
              <a:t>system generated</a:t>
            </a:r>
            <a:r>
              <a:rPr lang="en-US" altLang="zh-CN" sz="1800" dirty="0" smtClean="0">
                <a:ea typeface="宋体" charset="-122"/>
              </a:rPr>
              <a:t>;     //or: </a:t>
            </a:r>
            <a:r>
              <a:rPr lang="en-US" altLang="zh-CN" sz="1600" b="1" dirty="0">
                <a:latin typeface="Cambria Math" pitchFamily="18" charset="0"/>
                <a:ea typeface="宋体" charset="-122"/>
              </a:rPr>
              <a:t>user generated</a:t>
            </a:r>
          </a:p>
          <a:p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Path Expressions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Find the names and addresses of the heads of all departments: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smtClean="0">
                <a:ea typeface="宋体" charset="-122"/>
              </a:rPr>
              <a:t>		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head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–&gt;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head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–&gt;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address</a:t>
            </a:r>
            <a:br>
              <a:rPr lang="en-US" altLang="zh-CN" sz="1600" i="1" smtClean="0">
                <a:latin typeface="Cambria Math" pitchFamily="18" charset="0"/>
                <a:ea typeface="宋体" charset="-122"/>
              </a:rPr>
            </a:b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	from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departments</a:t>
            </a:r>
            <a:endParaRPr lang="en-US" altLang="zh-CN" i="1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An expression such as “head</a:t>
            </a:r>
            <a:r>
              <a:rPr lang="en-US" altLang="zh-CN" smtClean="0">
                <a:latin typeface="Tahoma" charset="0"/>
                <a:ea typeface="宋体" charset="-122"/>
              </a:rPr>
              <a:t>–&gt;</a:t>
            </a:r>
            <a:r>
              <a:rPr lang="en-US" altLang="zh-CN" smtClean="0">
                <a:ea typeface="宋体" charset="-122"/>
              </a:rPr>
              <a:t>name” is called a </a:t>
            </a:r>
            <a:r>
              <a:rPr lang="en-US" altLang="zh-CN" b="1" smtClean="0">
                <a:solidFill>
                  <a:schemeClr val="tx2"/>
                </a:solidFill>
                <a:ea typeface="宋体" charset="-122"/>
              </a:rPr>
              <a:t>path expression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Path expressions help avoid explicit joins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If department head were not a reference, a join of </a:t>
            </a:r>
            <a:r>
              <a:rPr lang="en-US" altLang="zh-CN" sz="1800" i="1" smtClean="0">
                <a:ea typeface="宋体" charset="-122"/>
              </a:rPr>
              <a:t>departments</a:t>
            </a:r>
            <a:r>
              <a:rPr lang="en-US" altLang="zh-CN" sz="1800" smtClean="0">
                <a:ea typeface="宋体" charset="-122"/>
              </a:rPr>
              <a:t> with </a:t>
            </a:r>
            <a:r>
              <a:rPr lang="en-US" altLang="zh-CN" sz="1800" i="1" smtClean="0">
                <a:ea typeface="宋体" charset="-122"/>
              </a:rPr>
              <a:t>people</a:t>
            </a:r>
            <a:r>
              <a:rPr lang="en-US" altLang="zh-CN" sz="1800" smtClean="0">
                <a:ea typeface="宋体" charset="-122"/>
              </a:rPr>
              <a:t> would be required to get at the address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Makes expressing the query much easier for the user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Initializing Reference-Typed Values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90600"/>
            <a:ext cx="7848600" cy="4876800"/>
          </a:xfrm>
        </p:spPr>
        <p:txBody>
          <a:bodyPr/>
          <a:lstStyle/>
          <a:p>
            <a:r>
              <a:rPr lang="en-US" altLang="zh-CN" dirty="0" smtClean="0"/>
              <a:t>To create a tuple with a reference value, we can first create the tuple with a null reference and then set the reference separately: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b="1" dirty="0" smtClean="0"/>
              <a:t>	</a:t>
            </a:r>
            <a:endParaRPr lang="en-US" altLang="zh-CN" b="1" dirty="0" smtClean="0"/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insert </a:t>
            </a:r>
            <a:r>
              <a:rPr lang="en-US" altLang="zh-CN" sz="1800" b="1" dirty="0" smtClean="0"/>
              <a:t>into </a:t>
            </a:r>
            <a:r>
              <a:rPr lang="en-US" altLang="zh-CN" sz="1800" i="1" dirty="0" smtClean="0"/>
              <a:t>departments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       values </a:t>
            </a:r>
            <a:r>
              <a:rPr lang="en-US" altLang="zh-CN" sz="1800" dirty="0" smtClean="0"/>
              <a:t>(`CS’, null)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</a:t>
            </a:r>
            <a:endParaRPr lang="en-US" altLang="zh-CN" sz="1800" b="1" dirty="0" smtClean="0"/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update </a:t>
            </a:r>
            <a:r>
              <a:rPr lang="en-US" altLang="zh-CN" sz="1800" i="1" dirty="0" smtClean="0"/>
              <a:t>departments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     </a:t>
            </a:r>
            <a:r>
              <a:rPr lang="en-US" altLang="zh-CN" sz="1800" b="1" dirty="0" smtClean="0"/>
              <a:t>  set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/>
              <a:t>head </a:t>
            </a:r>
            <a:r>
              <a:rPr lang="en-US" altLang="zh-CN" sz="1800" dirty="0" smtClean="0"/>
              <a:t>= (</a:t>
            </a:r>
            <a:r>
              <a:rPr lang="en-US" altLang="zh-CN" sz="1800" b="1" dirty="0" smtClean="0"/>
              <a:t>select </a:t>
            </a:r>
            <a:r>
              <a:rPr lang="en-US" altLang="zh-CN" sz="1800" i="1" dirty="0" err="1" smtClean="0"/>
              <a:t>p.person_id</a:t>
            </a:r>
            <a:endParaRPr lang="en-US" altLang="zh-CN" sz="1800" dirty="0" smtClean="0"/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	                 from </a:t>
            </a:r>
            <a:r>
              <a:rPr lang="en-US" altLang="zh-CN" sz="1800" i="1" dirty="0" smtClean="0"/>
              <a:t>people </a:t>
            </a:r>
            <a:r>
              <a:rPr lang="en-US" altLang="zh-CN" sz="1800" b="1" dirty="0" smtClean="0"/>
              <a:t>as </a:t>
            </a:r>
            <a:r>
              <a:rPr lang="en-US" altLang="zh-CN" sz="1800" i="1" dirty="0" smtClean="0"/>
              <a:t>p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		   </a:t>
            </a:r>
            <a:r>
              <a:rPr lang="en-US" altLang="zh-CN" sz="1800" b="1" dirty="0" smtClean="0"/>
              <a:t> </a:t>
            </a:r>
            <a:r>
              <a:rPr lang="en-US" altLang="zh-CN" sz="1800" b="1" dirty="0" smtClean="0"/>
              <a:t>where </a:t>
            </a:r>
            <a:r>
              <a:rPr lang="en-US" altLang="zh-CN" sz="1800" i="1" dirty="0" smtClean="0"/>
              <a:t>name </a:t>
            </a:r>
            <a:r>
              <a:rPr lang="en-US" altLang="zh-CN" sz="1800" dirty="0" smtClean="0"/>
              <a:t>= `John’)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     </a:t>
            </a:r>
            <a:r>
              <a:rPr lang="en-US" altLang="zh-CN" sz="1800" b="1" dirty="0" smtClean="0"/>
              <a:t>  where </a:t>
            </a:r>
            <a:r>
              <a:rPr lang="en-US" altLang="zh-CN" sz="1800" i="1" dirty="0" smtClean="0"/>
              <a:t>name </a:t>
            </a:r>
            <a:r>
              <a:rPr lang="en-US" altLang="zh-CN" sz="1800" dirty="0" smtClean="0"/>
              <a:t>= `CS’</a:t>
            </a:r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9750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Implementing O-R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Similar to how E-R features are mapped onto relation schemas</a:t>
            </a:r>
          </a:p>
          <a:p>
            <a:r>
              <a:rPr lang="en-US" altLang="zh-CN" smtClean="0">
                <a:ea typeface="宋体" charset="-122"/>
              </a:rPr>
              <a:t>Subtable implementation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Each table stores primary key and those attributes defined in that table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charset="-122"/>
              </a:rPr>
              <a:t>or,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Each table stores both locally defined and inherited attributes</a:t>
            </a:r>
          </a:p>
          <a:p>
            <a:pPr lvl="1"/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Persistent Programming Languages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Languages extended with constructs to handle persistent data</a:t>
            </a:r>
          </a:p>
          <a:p>
            <a:r>
              <a:rPr lang="en-US" altLang="zh-CN" dirty="0" smtClean="0">
                <a:ea typeface="宋体" charset="-122"/>
              </a:rPr>
              <a:t>Programmer can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manipulate persistent data directly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no need to fetch it into memory and store it back to disk (unlike embedded SQL)</a:t>
            </a:r>
          </a:p>
          <a:p>
            <a:r>
              <a:rPr lang="en-US" altLang="zh-CN" dirty="0" smtClean="0">
                <a:ea typeface="宋体" charset="-122"/>
              </a:rPr>
              <a:t>Persistent objects: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by class - explicit declaration of persistence</a:t>
            </a:r>
          </a:p>
          <a:p>
            <a:pPr lvl="2"/>
            <a:r>
              <a:rPr lang="en-US" altLang="zh-CN" sz="1400" dirty="0" smtClean="0">
                <a:ea typeface="宋体" charset="-122"/>
              </a:rPr>
              <a:t>Not flexible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by creation - special syntax to create persistent objects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by marking - make objects persistent after creation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by reachability - object is persistent if it is declared explicitly to be so or is reachable from a persistent object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Object Identity and Pointers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Degrees of permanence of object identity</a:t>
            </a:r>
          </a:p>
          <a:p>
            <a:pPr lvl="1"/>
            <a:r>
              <a:rPr lang="en-US" altLang="zh-CN" b="1" smtClean="0"/>
              <a:t>Intraprocedure</a:t>
            </a:r>
            <a:r>
              <a:rPr lang="en-US" altLang="zh-CN" smtClean="0"/>
              <a:t>: only during execution of a single procedure</a:t>
            </a:r>
          </a:p>
          <a:p>
            <a:pPr lvl="1"/>
            <a:r>
              <a:rPr lang="en-US" altLang="zh-CN" b="1" smtClean="0"/>
              <a:t>Intraprogram</a:t>
            </a:r>
            <a:r>
              <a:rPr lang="en-US" altLang="zh-CN" smtClean="0"/>
              <a:t>: only during execution of a single program or query</a:t>
            </a:r>
          </a:p>
          <a:p>
            <a:pPr lvl="1"/>
            <a:r>
              <a:rPr lang="en-US" altLang="zh-CN" b="1" smtClean="0"/>
              <a:t>Interprogram</a:t>
            </a:r>
            <a:r>
              <a:rPr lang="en-US" altLang="zh-CN" smtClean="0"/>
              <a:t>: across program executions, but not if data-storage format on disk changes</a:t>
            </a:r>
          </a:p>
          <a:p>
            <a:pPr lvl="1"/>
            <a:r>
              <a:rPr lang="en-US" altLang="zh-CN" b="1" smtClean="0"/>
              <a:t>Persistent</a:t>
            </a:r>
            <a:r>
              <a:rPr lang="en-US" altLang="zh-CN" smtClean="0"/>
              <a:t>: interprogram, plus persistent across data reorganizations</a:t>
            </a:r>
          </a:p>
          <a:p>
            <a:r>
              <a:rPr lang="en-US" altLang="zh-CN" smtClean="0"/>
              <a:t>Persistent versions of C++ and Java have been implemented</a:t>
            </a:r>
          </a:p>
          <a:p>
            <a:pPr lvl="1"/>
            <a:r>
              <a:rPr lang="en-US" altLang="zh-CN" smtClean="0"/>
              <a:t>C++</a:t>
            </a:r>
          </a:p>
          <a:p>
            <a:pPr lvl="2"/>
            <a:r>
              <a:rPr lang="en-US" altLang="zh-CN" smtClean="0"/>
              <a:t>ODMG C++</a:t>
            </a:r>
          </a:p>
          <a:p>
            <a:pPr lvl="2"/>
            <a:r>
              <a:rPr lang="en-US" altLang="zh-CN" smtClean="0"/>
              <a:t>ObjectStore</a:t>
            </a:r>
          </a:p>
          <a:p>
            <a:pPr lvl="1"/>
            <a:r>
              <a:rPr lang="en-US" altLang="zh-CN" smtClean="0"/>
              <a:t>Java</a:t>
            </a:r>
          </a:p>
          <a:p>
            <a:pPr lvl="2"/>
            <a:r>
              <a:rPr lang="en-US" altLang="zh-CN" smtClean="0"/>
              <a:t>Java Database Objects (JDO)</a:t>
            </a:r>
          </a:p>
        </p:txBody>
      </p:sp>
    </p:spTree>
    <p:extLst>
      <p:ext uri="{BB962C8B-B14F-4D97-AF65-F5344CB8AC3E}">
        <p14:creationId xmlns:p14="http://schemas.microsoft.com/office/powerpoint/2010/main" val="309962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Persistent C++ Systems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Extensions of C++ language to support persistent storage of objects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Several proposals, ODMG standard proposed, but not much action of late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persistent pointers</a:t>
            </a:r>
            <a:r>
              <a:rPr lang="en-US" altLang="zh-CN" smtClean="0"/>
              <a:t>: e.g. d_Ref&lt;T&gt;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creation of persistent objects</a:t>
            </a:r>
            <a:r>
              <a:rPr lang="en-US" altLang="zh-CN" smtClean="0"/>
              <a:t>: e.g. new (db) T()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Class extents</a:t>
            </a:r>
            <a:r>
              <a:rPr lang="en-US" altLang="zh-CN" smtClean="0"/>
              <a:t>: access to all persistent objects of a particular class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Relationships: </a:t>
            </a:r>
            <a:r>
              <a:rPr lang="en-US" altLang="zh-CN" smtClean="0"/>
              <a:t>Represented by pointers stored in related objects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Issue: consistency of pointers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Solution: extension to type system to automatically maintain back-references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Iterator interface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Transactions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Updates: </a:t>
            </a:r>
            <a:r>
              <a:rPr lang="en-US" altLang="zh-CN" smtClean="0"/>
              <a:t>mark_modified() function to tell system that a persistent object that was fetched into memory has been updated</a:t>
            </a:r>
            <a:endParaRPr lang="en-US" altLang="zh-CN" b="1" smtClean="0"/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0192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Persistent Java Systems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50200" cy="523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Standard for adding persistence to Java : </a:t>
            </a:r>
            <a:r>
              <a:rPr lang="en-US" altLang="zh-CN" b="1" smtClean="0">
                <a:solidFill>
                  <a:srgbClr val="003399"/>
                </a:solidFill>
              </a:rPr>
              <a:t>Java Database Objects (JDO)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mtClean="0"/>
              <a:t>Persistence by reachability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Byte code enhancement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Classes separately declared as persistent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Byte code modifier program modifies class byte code to support persistence</a:t>
            </a:r>
          </a:p>
          <a:p>
            <a:pPr lvl="3">
              <a:lnSpc>
                <a:spcPct val="90000"/>
              </a:lnSpc>
            </a:pPr>
            <a:r>
              <a:rPr lang="en-US" altLang="zh-CN" smtClean="0"/>
              <a:t>E.g. Fetch object on demand</a:t>
            </a:r>
          </a:p>
          <a:p>
            <a:pPr lvl="3">
              <a:lnSpc>
                <a:spcPct val="90000"/>
              </a:lnSpc>
            </a:pPr>
            <a:r>
              <a:rPr lang="en-US" altLang="zh-CN" smtClean="0"/>
              <a:t>Mark modified objects to be written back to database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Database mapping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Allows objects to be stored in a relational database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Class extents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Single reference type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no difference between in-memory pointer and persistent pointer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Implementation technique based on </a:t>
            </a:r>
            <a:r>
              <a:rPr lang="en-US" altLang="zh-CN" b="1" smtClean="0">
                <a:solidFill>
                  <a:srgbClr val="003399"/>
                </a:solidFill>
              </a:rPr>
              <a:t>hollow objects</a:t>
            </a:r>
            <a:r>
              <a:rPr lang="en-US" altLang="zh-CN" b="1" smtClean="0"/>
              <a:t> </a:t>
            </a:r>
            <a:r>
              <a:rPr lang="en-US" altLang="zh-CN" smtClean="0"/>
              <a:t>(a.k.a. </a:t>
            </a:r>
            <a:r>
              <a:rPr lang="en-US" altLang="zh-CN" b="1" smtClean="0">
                <a:solidFill>
                  <a:srgbClr val="003399"/>
                </a:solidFill>
              </a:rPr>
              <a:t>pointer swizzling</a:t>
            </a:r>
            <a:r>
              <a:rPr lang="en-US" altLang="zh-CN" smtClean="0"/>
              <a:t>)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161962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Object-Relational Mapping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4"/>
            <a:ext cx="7848600" cy="5248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solidFill>
                  <a:srgbClr val="003399"/>
                </a:solidFill>
              </a:rPr>
              <a:t>Object-Relational Mapping (ORM)</a:t>
            </a:r>
            <a:r>
              <a:rPr lang="en-US" altLang="zh-CN" dirty="0" smtClean="0"/>
              <a:t> systems built on top of traditional relational databases</a:t>
            </a:r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Implementor</a:t>
            </a:r>
            <a:r>
              <a:rPr lang="en-US" altLang="zh-CN" dirty="0" smtClean="0"/>
              <a:t> provides a mapping from objects to relations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Objects are purely transient, no permanent object identity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Objects can be retried from database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System uses mapping to fetch relevant data from relations and construct objects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Updated objects are stored back in database by generating corresponding update/insert/delete statements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The </a:t>
            </a:r>
            <a:r>
              <a:rPr lang="en-US" altLang="zh-CN" b="1" dirty="0" smtClean="0">
                <a:solidFill>
                  <a:srgbClr val="003399"/>
                </a:solidFill>
              </a:rPr>
              <a:t>Hibernate</a:t>
            </a:r>
            <a:r>
              <a:rPr lang="en-US" altLang="zh-CN" dirty="0" smtClean="0"/>
              <a:t> ORM system is widely used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described in Section 9.4.2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Provides API to start/end transactions, fetch objects,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Provides query language operating </a:t>
            </a:r>
            <a:r>
              <a:rPr lang="en-US" altLang="zh-CN" dirty="0" smtClean="0"/>
              <a:t>directly </a:t>
            </a:r>
            <a:r>
              <a:rPr lang="en-US" altLang="zh-CN" dirty="0" smtClean="0"/>
              <a:t>on object model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queries translated to SQL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Limitations: overheads, especially for bulk updates </a:t>
            </a:r>
          </a:p>
        </p:txBody>
      </p:sp>
    </p:spTree>
    <p:extLst>
      <p:ext uri="{BB962C8B-B14F-4D97-AF65-F5344CB8AC3E}">
        <p14:creationId xmlns:p14="http://schemas.microsoft.com/office/powerpoint/2010/main" val="1872783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77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Comparison of O-O and O-R Databases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072873"/>
            <a:ext cx="7848600" cy="48768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Relational systems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simple data types, </a:t>
            </a:r>
            <a:r>
              <a:rPr lang="en-US" altLang="zh-CN" sz="1800" dirty="0" smtClean="0">
                <a:solidFill>
                  <a:srgbClr val="C00000"/>
                </a:solidFill>
                <a:ea typeface="宋体" charset="-122"/>
              </a:rPr>
              <a:t>powerful query languages, high protection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r>
              <a:rPr lang="en-US" altLang="zh-CN" b="1" dirty="0" smtClean="0">
                <a:ea typeface="宋体" charset="-122"/>
              </a:rPr>
              <a:t>Persistent-programming-language-based OODBs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complex data types, integration with programming language, high performance.</a:t>
            </a:r>
          </a:p>
          <a:p>
            <a:r>
              <a:rPr lang="en-US" altLang="zh-CN" b="1" dirty="0" smtClean="0">
                <a:ea typeface="宋体" charset="-122"/>
              </a:rPr>
              <a:t>Object-relational systems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complex data types, powerful query languages, high protection.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/>
              <a:t>Object-relational mapping systems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complex data types integrated with programming language, but built as a layer on top of a relational database system</a:t>
            </a:r>
          </a:p>
          <a:p>
            <a:r>
              <a:rPr lang="en-US" altLang="zh-CN" dirty="0" smtClean="0">
                <a:ea typeface="宋体" charset="-122"/>
              </a:rPr>
              <a:t>Note: Many real systems blur these boundaries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E.g. persistent programming language built as a wrapper on a relational database offers first two benefits, but may have poor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200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Object-Relational Vs Object Oriented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Object-Relational </a:t>
            </a:r>
          </a:p>
          <a:p>
            <a:pPr lvl="1"/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Based on traditional Relational Data model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Extend the data model to support complex data type, including object orientation and constructs to deal with added data types.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Allow attributes of tuples to have complex types, including non-atomic values such as nested relations.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Preserve relational foundations, in particular the declarative access to data, while extending modeling power.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Driven by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commercial DBMS vendors</a:t>
            </a:r>
            <a:r>
              <a:rPr lang="en-US" altLang="zh-CN" sz="1800" dirty="0" smtClean="0">
                <a:ea typeface="宋体" charset="-122"/>
              </a:rPr>
              <a:t>. </a:t>
            </a:r>
          </a:p>
          <a:p>
            <a:r>
              <a:rPr lang="en-US" altLang="zh-CN" dirty="0" smtClean="0">
                <a:ea typeface="宋体" charset="-122"/>
              </a:rPr>
              <a:t>Object-Oriented</a:t>
            </a:r>
          </a:p>
          <a:p>
            <a:pPr lvl="1"/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Based on object-oriented programming languages</a:t>
            </a:r>
            <a:r>
              <a:rPr lang="en-US" altLang="zh-CN" sz="1800" dirty="0" smtClean="0">
                <a:ea typeface="宋体" charset="-122"/>
              </a:rPr>
              <a:t>, such as C++,Java;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Extend the data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persistency feature (seamlessly) </a:t>
            </a:r>
            <a:r>
              <a:rPr lang="en-US" altLang="zh-CN" sz="1800" dirty="0" smtClean="0">
                <a:ea typeface="宋体" charset="-122"/>
              </a:rPr>
              <a:t>to the programming language to support data storage and manipulation. </a:t>
            </a:r>
          </a:p>
          <a:p>
            <a:pPr lvl="2"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</a:t>
            </a:r>
            <a:r>
              <a:rPr lang="en-US" altLang="zh-CN" dirty="0" smtClean="0">
                <a:ea typeface="宋体" charset="-122"/>
              </a:rPr>
              <a:t>Lecture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33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Complex Data </a:t>
            </a:r>
            <a:r>
              <a:rPr lang="en-US" dirty="0" smtClean="0">
                <a:ea typeface="+mj-ea"/>
              </a:rPr>
              <a:t>Types</a:t>
            </a:r>
            <a:endParaRPr lang="en-US" dirty="0">
              <a:ea typeface="+mj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160463"/>
            <a:ext cx="7591425" cy="4138612"/>
          </a:xfrm>
        </p:spPr>
        <p:txBody>
          <a:bodyPr/>
          <a:lstStyle/>
          <a:p>
            <a:r>
              <a:rPr lang="en-US" altLang="zh-CN" dirty="0" smtClean="0"/>
              <a:t>Motivation:</a:t>
            </a:r>
          </a:p>
          <a:p>
            <a:pPr lvl="1"/>
            <a:r>
              <a:rPr lang="en-US" altLang="zh-CN" dirty="0" smtClean="0"/>
              <a:t>Permit non-atomic domains (atomic </a:t>
            </a:r>
            <a:r>
              <a:rPr lang="en-US" altLang="zh-CN" dirty="0" smtClean="0">
                <a:sym typeface="Symbol" charset="2"/>
              </a:rPr>
              <a:t> indivisible)</a:t>
            </a:r>
          </a:p>
          <a:p>
            <a:pPr lvl="1"/>
            <a:r>
              <a:rPr lang="en-US" altLang="zh-CN" dirty="0" smtClean="0">
                <a:sym typeface="Symbol" charset="2"/>
              </a:rPr>
              <a:t>Example of non-atomic domain:  set of integers, or set of tuples</a:t>
            </a:r>
          </a:p>
          <a:p>
            <a:pPr lvl="1"/>
            <a:r>
              <a:rPr lang="en-US" altLang="zh-CN" dirty="0" smtClean="0">
                <a:sym typeface="Symbol" charset="2"/>
              </a:rPr>
              <a:t>Allows more intuitive modeling for applications with complex data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Intuitive definition:</a:t>
            </a:r>
          </a:p>
          <a:p>
            <a:pPr lvl="1"/>
            <a:r>
              <a:rPr lang="en-US" altLang="zh-CN" dirty="0" smtClean="0"/>
              <a:t>allow relations whenever we allow atomic (scalar) values — relations within relations</a:t>
            </a:r>
          </a:p>
          <a:p>
            <a:pPr lvl="1"/>
            <a:r>
              <a:rPr lang="en-US" altLang="zh-CN" dirty="0" smtClean="0"/>
              <a:t>Retains mathematical foundation of relational model </a:t>
            </a:r>
          </a:p>
          <a:p>
            <a:pPr lvl="1"/>
            <a:r>
              <a:rPr lang="en-US" altLang="zh-CN" dirty="0" smtClean="0"/>
              <a:t>Violates first normal form.</a:t>
            </a:r>
          </a:p>
        </p:txBody>
      </p:sp>
    </p:spTree>
    <p:extLst>
      <p:ext uri="{BB962C8B-B14F-4D97-AF65-F5344CB8AC3E}">
        <p14:creationId xmlns:p14="http://schemas.microsoft.com/office/powerpoint/2010/main" val="302192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a Nested Relation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096963"/>
            <a:ext cx="6564313" cy="3016250"/>
          </a:xfrm>
        </p:spPr>
        <p:txBody>
          <a:bodyPr/>
          <a:lstStyle/>
          <a:p>
            <a:r>
              <a:rPr lang="en-US" altLang="zh-CN" dirty="0" smtClean="0"/>
              <a:t>Example:  library information system</a:t>
            </a:r>
          </a:p>
          <a:p>
            <a:r>
              <a:rPr lang="en-US" altLang="zh-CN" dirty="0" smtClean="0"/>
              <a:t>Each book has </a:t>
            </a:r>
          </a:p>
          <a:p>
            <a:pPr lvl="1"/>
            <a:r>
              <a:rPr lang="en-US" altLang="zh-CN" dirty="0" smtClean="0"/>
              <a:t>title, </a:t>
            </a:r>
          </a:p>
          <a:p>
            <a:pPr lvl="1"/>
            <a:r>
              <a:rPr lang="en-US" altLang="zh-CN" dirty="0" smtClean="0"/>
              <a:t>a list (array) of authors,</a:t>
            </a:r>
          </a:p>
          <a:p>
            <a:pPr lvl="1"/>
            <a:r>
              <a:rPr lang="en-US" altLang="zh-CN" dirty="0" smtClean="0"/>
              <a:t>Publisher, with subfields </a:t>
            </a:r>
            <a:r>
              <a:rPr lang="en-US" altLang="zh-CN" i="1" dirty="0" smtClean="0"/>
              <a:t>name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branch</a:t>
            </a:r>
            <a:r>
              <a:rPr lang="en-US" altLang="zh-CN" dirty="0" smtClean="0"/>
              <a:t>, and</a:t>
            </a:r>
          </a:p>
          <a:p>
            <a:pPr lvl="1"/>
            <a:r>
              <a:rPr lang="en-US" altLang="zh-CN" dirty="0" smtClean="0"/>
              <a:t>a set of keywords</a:t>
            </a:r>
          </a:p>
          <a:p>
            <a:r>
              <a:rPr lang="en-US" altLang="zh-CN" dirty="0" smtClean="0"/>
              <a:t>Non-1NF relation </a:t>
            </a:r>
            <a:r>
              <a:rPr lang="en-US" altLang="zh-CN" i="1" dirty="0" smtClean="0"/>
              <a:t>books</a:t>
            </a:r>
            <a:endParaRPr lang="en-US" altLang="zh-CN" dirty="0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969588"/>
            <a:ext cx="7305675" cy="124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9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4NF Decomposition of Nested Relation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147763"/>
            <a:ext cx="3857625" cy="5249862"/>
          </a:xfrm>
        </p:spPr>
        <p:txBody>
          <a:bodyPr/>
          <a:lstStyle/>
          <a:p>
            <a:r>
              <a:rPr lang="en-US" altLang="zh-CN" dirty="0" smtClean="0">
                <a:sym typeface="Monotype Sorts" pitchFamily="2" charset="2"/>
              </a:rPr>
              <a:t>Suppose for simplicity that title uniquely identifies a book</a:t>
            </a:r>
          </a:p>
          <a:p>
            <a:pPr lvl="1"/>
            <a:r>
              <a:rPr lang="en-US" altLang="zh-CN" dirty="0" smtClean="0">
                <a:sym typeface="Monotype Sorts" pitchFamily="2" charset="2"/>
              </a:rPr>
              <a:t>In real world ISBN is a unique identifier </a:t>
            </a:r>
          </a:p>
          <a:p>
            <a:r>
              <a:rPr lang="en-US" altLang="zh-CN" dirty="0" smtClean="0">
                <a:sym typeface="Monotype Sorts" pitchFamily="2" charset="2"/>
              </a:rPr>
              <a:t>Decompose </a:t>
            </a:r>
            <a:r>
              <a:rPr lang="en-US" altLang="zh-CN" i="1" dirty="0" smtClean="0">
                <a:sym typeface="Monotype Sorts" pitchFamily="2" charset="2"/>
              </a:rPr>
              <a:t>books </a:t>
            </a:r>
            <a:r>
              <a:rPr lang="en-US" altLang="zh-CN" dirty="0" smtClean="0">
                <a:sym typeface="Monotype Sorts" pitchFamily="2" charset="2"/>
              </a:rPr>
              <a:t>into 4NF using the schemas:</a:t>
            </a:r>
          </a:p>
          <a:p>
            <a:pPr lvl="1"/>
            <a:r>
              <a:rPr lang="en-US" altLang="zh-CN" dirty="0" smtClean="0">
                <a:sym typeface="Monotype Sorts" pitchFamily="2" charset="2"/>
              </a:rPr>
              <a:t>(</a:t>
            </a:r>
            <a:r>
              <a:rPr lang="en-US" altLang="zh-CN" i="1" dirty="0" smtClean="0">
                <a:sym typeface="Monotype Sorts" pitchFamily="2" charset="2"/>
              </a:rPr>
              <a:t>title, author, position </a:t>
            </a:r>
            <a:r>
              <a:rPr lang="en-US" altLang="zh-CN" dirty="0" smtClean="0">
                <a:sym typeface="Monotype Sorts" pitchFamily="2" charset="2"/>
              </a:rPr>
              <a:t>)</a:t>
            </a:r>
            <a:endParaRPr lang="en-US" altLang="zh-CN" i="1" dirty="0" smtClean="0">
              <a:sym typeface="Monotype Sorts" pitchFamily="2" charset="2"/>
            </a:endParaRPr>
          </a:p>
          <a:p>
            <a:pPr lvl="1"/>
            <a:r>
              <a:rPr lang="en-US" altLang="zh-CN" dirty="0" smtClean="0">
                <a:sym typeface="Monotype Sorts" pitchFamily="2" charset="2"/>
              </a:rPr>
              <a:t>(</a:t>
            </a:r>
            <a:r>
              <a:rPr lang="en-US" altLang="zh-CN" i="1" dirty="0" smtClean="0">
                <a:sym typeface="Monotype Sorts" pitchFamily="2" charset="2"/>
              </a:rPr>
              <a:t>title, keyword </a:t>
            </a:r>
            <a:r>
              <a:rPr lang="en-US" altLang="zh-CN" dirty="0" smtClean="0">
                <a:sym typeface="Monotype Sorts" pitchFamily="2" charset="2"/>
              </a:rPr>
              <a:t>)</a:t>
            </a:r>
            <a:endParaRPr lang="en-US" altLang="zh-CN" i="1" dirty="0" smtClean="0">
              <a:sym typeface="Monotype Sorts" pitchFamily="2" charset="2"/>
            </a:endParaRPr>
          </a:p>
          <a:p>
            <a:pPr lvl="1"/>
            <a:r>
              <a:rPr lang="en-US" altLang="zh-CN" dirty="0" smtClean="0">
                <a:sym typeface="Monotype Sorts" pitchFamily="2" charset="2"/>
              </a:rPr>
              <a:t>(</a:t>
            </a:r>
            <a:r>
              <a:rPr lang="en-US" altLang="zh-CN" i="1" dirty="0" smtClean="0">
                <a:sym typeface="Monotype Sorts" pitchFamily="2" charset="2"/>
              </a:rPr>
              <a:t>title, pub-name, pub-branch </a:t>
            </a:r>
            <a:r>
              <a:rPr lang="en-US" altLang="zh-CN" dirty="0" smtClean="0">
                <a:sym typeface="Monotype Sorts" pitchFamily="2" charset="2"/>
              </a:rPr>
              <a:t>)</a:t>
            </a:r>
          </a:p>
          <a:p>
            <a:r>
              <a:rPr lang="en-US" altLang="zh-CN" dirty="0" smtClean="0"/>
              <a:t>4NF design requires users to include joins in their queries.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069973"/>
            <a:ext cx="3571876" cy="486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57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Complex Types and SQL:1999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965200"/>
            <a:ext cx="7435850" cy="549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Extensions to SQL to support complex types include: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Collection and large object types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Nested relations are an example of collection types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Structured types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Nested record structures like composite attributes 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Object orientation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Including object identifiers and references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Our description is mainly based on the SQL:1999 standard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Not fully implemented in any database system currently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But some features are present in each of the major commercial database systems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Read the manual of your database system to see what it supports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Structured Types and Inheritance in SQL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6000"/>
            <a:ext cx="7848600" cy="5346700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Structured types</a:t>
            </a:r>
            <a:r>
              <a:rPr lang="en-US" altLang="zh-CN" sz="1800" dirty="0" smtClean="0">
                <a:ea typeface="宋体" charset="-122"/>
              </a:rPr>
              <a:t> can be declared and used in SQL</a:t>
            </a:r>
          </a:p>
          <a:p>
            <a:pPr lvl="2"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2200" b="1" dirty="0" smtClean="0">
                <a:ea typeface="宋体" charset="-122"/>
              </a:rPr>
              <a:t> 	    	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sz="14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 as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 (</a:t>
            </a:r>
            <a:r>
              <a:rPr lang="en-US" altLang="zh-CN" sz="1400" dirty="0" err="1" smtClean="0">
                <a:latin typeface="Cambria Math" pitchFamily="18" charset="0"/>
                <a:ea typeface="宋体" charset="-122"/>
              </a:rPr>
              <a:t>first</a:t>
            </a:r>
            <a:r>
              <a:rPr lang="en-US" altLang="zh-CN" sz="1400" i="1" dirty="0" err="1" smtClean="0"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         varchar(20),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sz="1400" i="1" dirty="0" err="1" smtClean="0">
                <a:latin typeface="Cambria Math" pitchFamily="18" charset="0"/>
                <a:ea typeface="宋体" charset="-122"/>
              </a:rPr>
              <a:t>lastname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          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varchar(20))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    		final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create type </a:t>
            </a:r>
            <a:r>
              <a:rPr lang="en-US" altLang="zh-CN" sz="14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Address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as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 (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street         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varchar(20),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city	   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varchar(20),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sz="1400" i="1" dirty="0" err="1" smtClean="0">
                <a:latin typeface="Cambria Math" pitchFamily="18" charset="0"/>
                <a:ea typeface="宋体" charset="-122"/>
              </a:rPr>
              <a:t>zipcode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	   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varchar(20))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	not final</a:t>
            </a:r>
          </a:p>
          <a:p>
            <a:pPr lvl="1">
              <a:tabLst>
                <a:tab pos="625475" algn="l"/>
              </a:tabLst>
            </a:pPr>
            <a:r>
              <a:rPr lang="en-US" altLang="zh-CN" sz="1600" dirty="0" smtClean="0">
                <a:ea typeface="宋体" charset="-122"/>
              </a:rPr>
              <a:t>Note: </a:t>
            </a:r>
            <a:r>
              <a:rPr lang="en-US" altLang="zh-CN" sz="1600" b="1" dirty="0" smtClean="0">
                <a:ea typeface="宋体" charset="-122"/>
              </a:rPr>
              <a:t>final </a:t>
            </a:r>
            <a:r>
              <a:rPr lang="en-US" altLang="zh-CN" sz="1600" dirty="0" smtClean="0">
                <a:ea typeface="宋体" charset="-122"/>
              </a:rPr>
              <a:t>and</a:t>
            </a:r>
            <a:r>
              <a:rPr lang="en-US" altLang="zh-CN" sz="1600" b="1" dirty="0" smtClean="0">
                <a:ea typeface="宋体" charset="-122"/>
              </a:rPr>
              <a:t> not final </a:t>
            </a:r>
            <a:r>
              <a:rPr lang="en-US" altLang="zh-CN" sz="1600" dirty="0" smtClean="0">
                <a:ea typeface="宋体" charset="-122"/>
              </a:rPr>
              <a:t> indicate whether subtypes can be created</a:t>
            </a:r>
          </a:p>
          <a:p>
            <a:pPr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Structured types can be used to create tables with composite attributes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            	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create table 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person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(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	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</a:t>
            </a:r>
            <a:r>
              <a:rPr lang="en-US" altLang="zh-CN" sz="1400" dirty="0" smtClean="0">
                <a:solidFill>
                  <a:srgbClr val="00B050"/>
                </a:solidFill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,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	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address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</a:t>
            </a:r>
            <a:r>
              <a:rPr lang="en-US" altLang="zh-CN" sz="1400" dirty="0" smtClean="0">
                <a:solidFill>
                  <a:srgbClr val="00B050"/>
                </a:solidFill>
                <a:latin typeface="Cambria Math" pitchFamily="18" charset="0"/>
                <a:ea typeface="宋体" charset="-122"/>
              </a:rPr>
              <a:t>Address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,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 	</a:t>
            </a:r>
            <a:r>
              <a:rPr lang="en-US" altLang="zh-CN" sz="1400" i="1" dirty="0" err="1" smtClean="0">
                <a:latin typeface="Cambria Math" pitchFamily="18" charset="0"/>
                <a:ea typeface="宋体" charset="-122"/>
              </a:rPr>
              <a:t>dateOfBirth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    date)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endParaRPr lang="en-US" altLang="zh-CN" sz="1400" dirty="0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60000"/>
              </a:lnSpc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Dot notation used to reference components: </a:t>
            </a:r>
            <a:r>
              <a:rPr lang="en-US" altLang="zh-CN" sz="1800" i="1" dirty="0" err="1" smtClean="0">
                <a:ea typeface="宋体" charset="-122"/>
              </a:rPr>
              <a:t>name.firstname</a:t>
            </a:r>
            <a:endParaRPr lang="en-US" altLang="zh-CN" sz="1800" i="1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  <a:tabLst>
                <a:tab pos="625475" algn="l"/>
              </a:tabLst>
            </a:pPr>
            <a:endParaRPr lang="en-US" altLang="zh-CN" sz="16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Structured Types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User-defined row types</a:t>
            </a:r>
          </a:p>
          <a:p>
            <a:pPr lvl="2">
              <a:buNone/>
            </a:pP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sz="1600" dirty="0" err="1" smtClean="0">
                <a:solidFill>
                  <a:srgbClr val="FF0000"/>
                </a:solidFill>
                <a:latin typeface="Cambria Math" pitchFamily="18" charset="0"/>
                <a:ea typeface="宋体" charset="-122"/>
              </a:rPr>
              <a:t>PersonType</a:t>
            </a:r>
            <a:r>
              <a:rPr lang="en-US" altLang="zh-CN" sz="1600" dirty="0" smtClean="0">
                <a:solidFill>
                  <a:srgbClr val="FF0000"/>
                </a:solidFill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as (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name </a:t>
            </a:r>
            <a:r>
              <a:rPr lang="en-US" altLang="zh-CN" sz="1600" dirty="0" err="1" smtClean="0"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address </a:t>
            </a:r>
            <a:r>
              <a:rPr lang="en-US" altLang="zh-CN" sz="1600" dirty="0" err="1" smtClean="0">
                <a:latin typeface="Cambria Math" pitchFamily="18" charset="0"/>
                <a:ea typeface="宋体" charset="-122"/>
              </a:rPr>
              <a:t>Address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err="1" smtClean="0">
                <a:latin typeface="Cambria Math" pitchFamily="18" charset="0"/>
                <a:ea typeface="宋体" charset="-122"/>
              </a:rPr>
              <a:t>dateOfBirth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date)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not final</a:t>
            </a:r>
          </a:p>
          <a:p>
            <a:r>
              <a:rPr lang="en-US" altLang="zh-CN" dirty="0" smtClean="0">
                <a:ea typeface="宋体" charset="-122"/>
              </a:rPr>
              <a:t>Can then create a table whose rows are a user-defined type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sz="1800" dirty="0" smtClean="0">
                <a:latin typeface="DFKai-SB" pitchFamily="65" charset="-120"/>
                <a:ea typeface="DFKai-SB" pitchFamily="65" charset="-120"/>
              </a:rPr>
              <a:t>create table </a:t>
            </a:r>
            <a:r>
              <a:rPr lang="en-US" altLang="zh-CN" sz="1800" i="1" dirty="0" smtClean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person</a:t>
            </a:r>
            <a:r>
              <a:rPr lang="en-US" altLang="zh-CN" sz="1800" dirty="0" smtClean="0">
                <a:latin typeface="DFKai-SB" pitchFamily="65" charset="-120"/>
                <a:ea typeface="DFKai-SB" pitchFamily="65" charset="-120"/>
              </a:rPr>
              <a:t> of </a:t>
            </a:r>
            <a:r>
              <a:rPr lang="en-US" altLang="zh-CN" sz="1800" i="1" dirty="0" err="1" smtClean="0">
                <a:solidFill>
                  <a:srgbClr val="00B050"/>
                </a:solidFill>
                <a:latin typeface="DFKai-SB" pitchFamily="65" charset="-120"/>
                <a:ea typeface="DFKai-SB" pitchFamily="65" charset="-120"/>
              </a:rPr>
              <a:t>PersonType</a:t>
            </a:r>
            <a:endParaRPr lang="en-US" altLang="zh-CN" sz="1800" i="1" dirty="0" smtClean="0">
              <a:solidFill>
                <a:srgbClr val="00B050"/>
              </a:solidFill>
              <a:latin typeface="DFKai-SB" pitchFamily="65" charset="-120"/>
              <a:ea typeface="DFKai-SB" pitchFamily="65" charset="-120"/>
            </a:endParaRPr>
          </a:p>
          <a:p>
            <a:r>
              <a:rPr lang="en-US" altLang="zh-CN" dirty="0" smtClean="0"/>
              <a:t>Alternative using </a:t>
            </a:r>
            <a:r>
              <a:rPr lang="en-US" altLang="zh-CN" b="1" dirty="0" smtClean="0"/>
              <a:t>unnamed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row types</a:t>
            </a:r>
            <a:r>
              <a:rPr lang="en-US" altLang="zh-CN" dirty="0" smtClean="0"/>
              <a:t>.</a:t>
            </a:r>
          </a:p>
          <a:p>
            <a:pPr>
              <a:buFont typeface="Monotype Sorts" charset="2"/>
              <a:buNone/>
            </a:pPr>
            <a:r>
              <a:rPr lang="en-US" altLang="zh-CN" sz="1800" dirty="0" smtClean="0"/>
              <a:t>	    </a:t>
            </a:r>
            <a:r>
              <a:rPr lang="en-US" altLang="zh-CN" sz="1800" b="1" dirty="0" smtClean="0"/>
              <a:t>create table </a:t>
            </a:r>
            <a:r>
              <a:rPr lang="en-US" altLang="zh-CN" sz="1800" i="1" dirty="0" err="1" smtClean="0"/>
              <a:t>person_r</a:t>
            </a:r>
            <a:r>
              <a:rPr lang="en-US" altLang="zh-CN" sz="1800" dirty="0" smtClean="0"/>
              <a:t>(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dirty="0" smtClean="0"/>
              <a:t>			</a:t>
            </a:r>
            <a:r>
              <a:rPr lang="en-US" altLang="zh-CN" sz="1800" i="1" dirty="0" smtClean="0"/>
              <a:t>name	</a:t>
            </a:r>
            <a:r>
              <a:rPr lang="en-US" altLang="zh-CN" sz="1800" b="1" dirty="0" smtClean="0"/>
              <a:t>row(</a:t>
            </a:r>
            <a:r>
              <a:rPr lang="en-US" altLang="zh-CN" sz="1800" dirty="0" err="1" smtClean="0"/>
              <a:t>first</a:t>
            </a:r>
            <a:r>
              <a:rPr lang="en-US" altLang="zh-CN" sz="1800" i="1" dirty="0" err="1" smtClean="0"/>
              <a:t>name</a:t>
            </a:r>
            <a:r>
              <a:rPr lang="en-US" altLang="zh-CN" sz="1800" dirty="0" smtClean="0"/>
              <a:t> 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dirty="0" smtClean="0"/>
              <a:t>                                                   </a:t>
            </a:r>
            <a:r>
              <a:rPr lang="en-US" altLang="zh-CN" sz="1800" i="1" dirty="0" err="1" smtClean="0"/>
              <a:t>lastname</a:t>
            </a:r>
            <a:r>
              <a:rPr lang="en-US" altLang="zh-CN" sz="1800" i="1" dirty="0" smtClean="0"/>
              <a:t> 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(20)),</a:t>
            </a:r>
            <a:endParaRPr lang="en-US" altLang="zh-CN" sz="1800" i="1" dirty="0" smtClean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i="1" dirty="0" smtClean="0"/>
              <a:t>			address	</a:t>
            </a:r>
            <a:r>
              <a:rPr lang="en-US" altLang="zh-CN" sz="1800" b="1" dirty="0" smtClean="0"/>
              <a:t>row(</a:t>
            </a:r>
            <a:r>
              <a:rPr lang="en-US" altLang="zh-CN" sz="1800" i="1" dirty="0" smtClean="0"/>
              <a:t>street     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dirty="0" smtClean="0"/>
              <a:t>                                                   </a:t>
            </a:r>
            <a:r>
              <a:rPr lang="en-US" altLang="zh-CN" sz="1800" i="1" dirty="0" smtClean="0"/>
              <a:t>city	       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dirty="0" smtClean="0"/>
              <a:t>  	                                             </a:t>
            </a:r>
            <a:r>
              <a:rPr lang="en-US" altLang="zh-CN" sz="1800" i="1" dirty="0" err="1" smtClean="0"/>
              <a:t>zipcode</a:t>
            </a:r>
            <a:r>
              <a:rPr lang="en-US" altLang="zh-CN" sz="1800" i="1" dirty="0" smtClean="0"/>
              <a:t>  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(20))</a:t>
            </a:r>
            <a:r>
              <a:rPr lang="en-US" altLang="zh-CN" sz="1800" i="1" dirty="0" smtClean="0"/>
              <a:t>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i="1" dirty="0" smtClean="0"/>
              <a:t>			</a:t>
            </a:r>
            <a:r>
              <a:rPr lang="en-US" altLang="zh-CN" sz="1800" i="1" dirty="0" err="1" smtClean="0"/>
              <a:t>dateOfBirth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date</a:t>
            </a:r>
            <a:r>
              <a:rPr lang="en-US" altLang="zh-CN" sz="1800" dirty="0" smtClean="0"/>
              <a:t>)</a:t>
            </a:r>
          </a:p>
          <a:p>
            <a:pPr lvl="2">
              <a:buFont typeface="Monotype Sorts" pitchFamily="2" charset="2"/>
              <a:buNone/>
            </a:pPr>
            <a:endParaRPr lang="en-US" altLang="zh-CN" sz="1400" dirty="0" smtClean="0">
              <a:solidFill>
                <a:srgbClr val="00B050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7163</TotalTime>
  <Words>1412</Words>
  <Application>Microsoft Office PowerPoint</Application>
  <PresentationFormat>全屏显示(4:3)</PresentationFormat>
  <Paragraphs>294</Paragraphs>
  <Slides>30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db-book</vt:lpstr>
      <vt:lpstr>Clip</vt:lpstr>
      <vt:lpstr>Object-Based Databases</vt:lpstr>
      <vt:lpstr>In 90’s and till NOW</vt:lpstr>
      <vt:lpstr>Object-Relational Vs Object Oriented</vt:lpstr>
      <vt:lpstr>Complex Data Types</vt:lpstr>
      <vt:lpstr>Example of a Nested Relation</vt:lpstr>
      <vt:lpstr>4NF Decomposition of Nested Relation</vt:lpstr>
      <vt:lpstr>Complex Types and SQL:1999</vt:lpstr>
      <vt:lpstr>Structured Types and Inheritance in SQL</vt:lpstr>
      <vt:lpstr>Structured Types (cont.)</vt:lpstr>
      <vt:lpstr>Methods</vt:lpstr>
      <vt:lpstr>Constructor Functions</vt:lpstr>
      <vt:lpstr>Inheritance</vt:lpstr>
      <vt:lpstr>Table Inheritance</vt:lpstr>
      <vt:lpstr>Consistency Requirements for Subtables</vt:lpstr>
      <vt:lpstr>Array and Multiset Types in SQL</vt:lpstr>
      <vt:lpstr>Creation of Collection Values</vt:lpstr>
      <vt:lpstr>Querying Collection-Valued Attributes</vt:lpstr>
      <vt:lpstr>1NF Version of unnested Relation</vt:lpstr>
      <vt:lpstr>Nesting </vt:lpstr>
      <vt:lpstr>Object-Identity and Reference Types</vt:lpstr>
      <vt:lpstr>Path Expressions</vt:lpstr>
      <vt:lpstr>Initializing Reference-Typed Values</vt:lpstr>
      <vt:lpstr>Implementing O-R Features</vt:lpstr>
      <vt:lpstr>Persistent Programming Languages</vt:lpstr>
      <vt:lpstr>Object Identity and Pointers</vt:lpstr>
      <vt:lpstr>Persistent C++ Systems</vt:lpstr>
      <vt:lpstr>Persistent Java Systems</vt:lpstr>
      <vt:lpstr>Object-Relational Mapping</vt:lpstr>
      <vt:lpstr>Comparison of O-O and O-R Databases</vt:lpstr>
      <vt:lpstr>End of Lecture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Object-Based Databases</dc:title>
  <dc:creator>Marilyn Turnamian</dc:creator>
  <cp:lastModifiedBy>Zhou Bo</cp:lastModifiedBy>
  <cp:revision>234</cp:revision>
  <cp:lastPrinted>2001-02-09T15:35:27Z</cp:lastPrinted>
  <dcterms:created xsi:type="dcterms:W3CDTF">1999-11-04T20:50:09Z</dcterms:created>
  <dcterms:modified xsi:type="dcterms:W3CDTF">2019-06-11T13:15:12Z</dcterms:modified>
</cp:coreProperties>
</file>