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9"/>
  </p:notesMasterIdLst>
  <p:sldIdLst>
    <p:sldId id="256" r:id="rId2"/>
    <p:sldId id="389" r:id="rId3"/>
    <p:sldId id="384" r:id="rId4"/>
    <p:sldId id="257" r:id="rId5"/>
    <p:sldId id="379" r:id="rId6"/>
    <p:sldId id="258" r:id="rId7"/>
    <p:sldId id="390" r:id="rId8"/>
    <p:sldId id="341" r:id="rId9"/>
    <p:sldId id="378" r:id="rId10"/>
    <p:sldId id="260" r:id="rId11"/>
    <p:sldId id="387" r:id="rId12"/>
    <p:sldId id="385" r:id="rId13"/>
    <p:sldId id="391" r:id="rId14"/>
    <p:sldId id="262" r:id="rId15"/>
    <p:sldId id="263" r:id="rId16"/>
    <p:sldId id="265" r:id="rId17"/>
    <p:sldId id="264" r:id="rId18"/>
    <p:sldId id="267" r:id="rId19"/>
    <p:sldId id="266" r:id="rId20"/>
    <p:sldId id="269" r:id="rId21"/>
    <p:sldId id="268" r:id="rId22"/>
    <p:sldId id="271" r:id="rId23"/>
    <p:sldId id="270" r:id="rId24"/>
    <p:sldId id="273" r:id="rId25"/>
    <p:sldId id="272" r:id="rId26"/>
    <p:sldId id="392" r:id="rId27"/>
    <p:sldId id="320" r:id="rId28"/>
    <p:sldId id="274" r:id="rId29"/>
    <p:sldId id="327" r:id="rId30"/>
    <p:sldId id="328" r:id="rId31"/>
    <p:sldId id="330" r:id="rId32"/>
    <p:sldId id="329" r:id="rId33"/>
    <p:sldId id="331" r:id="rId34"/>
    <p:sldId id="276" r:id="rId35"/>
    <p:sldId id="402" r:id="rId36"/>
    <p:sldId id="405" r:id="rId37"/>
    <p:sldId id="403" r:id="rId38"/>
    <p:sldId id="277" r:id="rId39"/>
    <p:sldId id="279" r:id="rId40"/>
    <p:sldId id="280" r:id="rId41"/>
    <p:sldId id="338" r:id="rId42"/>
    <p:sldId id="388" r:id="rId43"/>
    <p:sldId id="283" r:id="rId44"/>
    <p:sldId id="406" r:id="rId45"/>
    <p:sldId id="400" r:id="rId46"/>
    <p:sldId id="404" r:id="rId47"/>
    <p:sldId id="408" r:id="rId4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04" autoAdjust="0"/>
  </p:normalViewPr>
  <p:slideViewPr>
    <p:cSldViewPr snapToGrid="0">
      <p:cViewPr varScale="1">
        <p:scale>
          <a:sx n="97" d="100"/>
          <a:sy n="97" d="100"/>
        </p:scale>
        <p:origin x="-168" y="-78"/>
      </p:cViewPr>
      <p:guideLst>
        <p:guide orient="horz" pos="2160"/>
        <p:guide pos="2880"/>
      </p:guideLst>
    </p:cSldViewPr>
  </p:slideViewPr>
  <p:outlineViewPr>
    <p:cViewPr>
      <p:scale>
        <a:sx n="36" d="100"/>
        <a:sy n="36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0.xml"/><Relationship Id="rId1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5CBB382-088C-4ADA-86D8-D9720A3A18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4493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507842B9-4376-4151-A1EA-EA621A260EE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507842B9-4376-4151-A1EA-EA621A260EE2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D841670F-8C7B-424C-845E-EA7FF30D48B9}" type="slidenum">
              <a:rPr lang="en-US" altLang="en-US" sz="1200">
                <a:latin typeface="Times New Roman" pitchFamily="18" charset="0"/>
              </a:rPr>
              <a:pPr/>
              <a:t>26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44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163 w 4128"/>
              <a:gd name="T1" fmla="*/ 200 h 479"/>
              <a:gd name="T2" fmla="*/ 4128 w 4128"/>
              <a:gd name="T3" fmla="*/ 200 h 479"/>
              <a:gd name="T4" fmla="*/ 4128 w 4128"/>
              <a:gd name="T5" fmla="*/ 429 h 479"/>
              <a:gd name="T6" fmla="*/ 0 w 4128"/>
              <a:gd name="T7" fmla="*/ 441 h 479"/>
              <a:gd name="T8" fmla="*/ 163 w 4128"/>
              <a:gd name="T9" fmla="*/ 200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2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F49D5254-2975-4F88-98BE-983F79C535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624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025C8-562A-4B4B-B139-0C576DD671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08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00025"/>
            <a:ext cx="20193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200025"/>
            <a:ext cx="59055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9A38D-DC47-4D0B-ADDB-C44D1BC02E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8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34EE9-322D-4982-9CFC-19456BE133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66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BE690-F13D-4D43-AA79-F46044E290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829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0B82B-366B-4D40-87DE-6F50F36F4C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59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10C8F-68E8-4607-8719-4AA0A2042F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733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7ADB0-5333-4BC7-98F9-0EFFF22CE7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27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EFD6D-B053-4217-87DC-92F620FBDC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85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2F7C0-7794-4705-8EB7-562F8F83EF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946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D4862-32EB-4F3F-AF6C-14B0C8E596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172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6DDBC689-23EE-4FFC-97D5-AB33CCE137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6262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>
              <a:gd name="T0" fmla="*/ 7 w 246"/>
              <a:gd name="T1" fmla="*/ 52 h 94"/>
              <a:gd name="T2" fmla="*/ 22 w 246"/>
              <a:gd name="T3" fmla="*/ 48 h 94"/>
              <a:gd name="T4" fmla="*/ 38 w 246"/>
              <a:gd name="T5" fmla="*/ 48 h 94"/>
              <a:gd name="T6" fmla="*/ 53 w 246"/>
              <a:gd name="T7" fmla="*/ 50 h 94"/>
              <a:gd name="T8" fmla="*/ 69 w 246"/>
              <a:gd name="T9" fmla="*/ 54 h 94"/>
              <a:gd name="T10" fmla="*/ 84 w 246"/>
              <a:gd name="T11" fmla="*/ 59 h 94"/>
              <a:gd name="T12" fmla="*/ 99 w 246"/>
              <a:gd name="T13" fmla="*/ 65 h 94"/>
              <a:gd name="T14" fmla="*/ 113 w 246"/>
              <a:gd name="T15" fmla="*/ 72 h 94"/>
              <a:gd name="T16" fmla="*/ 124 w 246"/>
              <a:gd name="T17" fmla="*/ 66 h 94"/>
              <a:gd name="T18" fmla="*/ 136 w 246"/>
              <a:gd name="T19" fmla="*/ 48 h 94"/>
              <a:gd name="T20" fmla="*/ 150 w 246"/>
              <a:gd name="T21" fmla="*/ 35 h 94"/>
              <a:gd name="T22" fmla="*/ 166 w 246"/>
              <a:gd name="T23" fmla="*/ 24 h 94"/>
              <a:gd name="T24" fmla="*/ 183 w 246"/>
              <a:gd name="T25" fmla="*/ 16 h 94"/>
              <a:gd name="T26" fmla="*/ 201 w 246"/>
              <a:gd name="T27" fmla="*/ 9 h 94"/>
              <a:gd name="T28" fmla="*/ 219 w 246"/>
              <a:gd name="T29" fmla="*/ 5 h 94"/>
              <a:gd name="T30" fmla="*/ 237 w 246"/>
              <a:gd name="T31" fmla="*/ 1 h 94"/>
              <a:gd name="T32" fmla="*/ 237 w 246"/>
              <a:gd name="T33" fmla="*/ 3 h 94"/>
              <a:gd name="T34" fmla="*/ 222 w 246"/>
              <a:gd name="T35" fmla="*/ 11 h 94"/>
              <a:gd name="T36" fmla="*/ 207 w 246"/>
              <a:gd name="T37" fmla="*/ 19 h 94"/>
              <a:gd name="T38" fmla="*/ 191 w 246"/>
              <a:gd name="T39" fmla="*/ 28 h 94"/>
              <a:gd name="T40" fmla="*/ 177 w 246"/>
              <a:gd name="T41" fmla="*/ 39 h 94"/>
              <a:gd name="T42" fmla="*/ 163 w 246"/>
              <a:gd name="T43" fmla="*/ 51 h 94"/>
              <a:gd name="T44" fmla="*/ 152 w 246"/>
              <a:gd name="T45" fmla="*/ 64 h 94"/>
              <a:gd name="T46" fmla="*/ 142 w 246"/>
              <a:gd name="T47" fmla="*/ 79 h 94"/>
              <a:gd name="T48" fmla="*/ 135 w 246"/>
              <a:gd name="T49" fmla="*/ 90 h 94"/>
              <a:gd name="T50" fmla="*/ 130 w 246"/>
              <a:gd name="T51" fmla="*/ 93 h 94"/>
              <a:gd name="T52" fmla="*/ 123 w 246"/>
              <a:gd name="T53" fmla="*/ 90 h 94"/>
              <a:gd name="T54" fmla="*/ 116 w 246"/>
              <a:gd name="T55" fmla="*/ 87 h 94"/>
              <a:gd name="T56" fmla="*/ 107 w 246"/>
              <a:gd name="T57" fmla="*/ 84 h 94"/>
              <a:gd name="T58" fmla="*/ 93 w 246"/>
              <a:gd name="T59" fmla="*/ 78 h 94"/>
              <a:gd name="T60" fmla="*/ 79 w 246"/>
              <a:gd name="T61" fmla="*/ 71 h 94"/>
              <a:gd name="T62" fmla="*/ 63 w 246"/>
              <a:gd name="T63" fmla="*/ 64 h 94"/>
              <a:gd name="T64" fmla="*/ 47 w 246"/>
              <a:gd name="T65" fmla="*/ 58 h 94"/>
              <a:gd name="T66" fmla="*/ 31 w 246"/>
              <a:gd name="T67" fmla="*/ 54 h 94"/>
              <a:gd name="T68" fmla="*/ 17 w 246"/>
              <a:gd name="T69" fmla="*/ 52 h 94"/>
              <a:gd name="T70" fmla="*/ 5 w 246"/>
              <a:gd name="T71" fmla="*/ 53 h 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>
              <a:gd name="T0" fmla="*/ 8 w 295"/>
              <a:gd name="T1" fmla="*/ 62 h 112"/>
              <a:gd name="T2" fmla="*/ 26 w 295"/>
              <a:gd name="T3" fmla="*/ 57 h 112"/>
              <a:gd name="T4" fmla="*/ 45 w 295"/>
              <a:gd name="T5" fmla="*/ 57 h 112"/>
              <a:gd name="T6" fmla="*/ 63 w 295"/>
              <a:gd name="T7" fmla="*/ 59 h 112"/>
              <a:gd name="T8" fmla="*/ 82 w 295"/>
              <a:gd name="T9" fmla="*/ 64 h 112"/>
              <a:gd name="T10" fmla="*/ 100 w 295"/>
              <a:gd name="T11" fmla="*/ 70 h 112"/>
              <a:gd name="T12" fmla="*/ 118 w 295"/>
              <a:gd name="T13" fmla="*/ 77 h 112"/>
              <a:gd name="T14" fmla="*/ 135 w 295"/>
              <a:gd name="T15" fmla="*/ 85 h 112"/>
              <a:gd name="T16" fmla="*/ 148 w 295"/>
              <a:gd name="T17" fmla="*/ 78 h 112"/>
              <a:gd name="T18" fmla="*/ 163 w 295"/>
              <a:gd name="T19" fmla="*/ 57 h 112"/>
              <a:gd name="T20" fmla="*/ 180 w 295"/>
              <a:gd name="T21" fmla="*/ 41 h 112"/>
              <a:gd name="T22" fmla="*/ 199 w 295"/>
              <a:gd name="T23" fmla="*/ 28 h 112"/>
              <a:gd name="T24" fmla="*/ 219 w 295"/>
              <a:gd name="T25" fmla="*/ 19 h 112"/>
              <a:gd name="T26" fmla="*/ 241 w 295"/>
              <a:gd name="T27" fmla="*/ 10 h 112"/>
              <a:gd name="T28" fmla="*/ 262 w 295"/>
              <a:gd name="T29" fmla="*/ 5 h 112"/>
              <a:gd name="T30" fmla="*/ 284 w 295"/>
              <a:gd name="T31" fmla="*/ 1 h 112"/>
              <a:gd name="T32" fmla="*/ 284 w 295"/>
              <a:gd name="T33" fmla="*/ 3 h 112"/>
              <a:gd name="T34" fmla="*/ 266 w 295"/>
              <a:gd name="T35" fmla="*/ 13 h 112"/>
              <a:gd name="T36" fmla="*/ 248 w 295"/>
              <a:gd name="T37" fmla="*/ 22 h 112"/>
              <a:gd name="T38" fmla="*/ 229 w 295"/>
              <a:gd name="T39" fmla="*/ 33 h 112"/>
              <a:gd name="T40" fmla="*/ 212 w 295"/>
              <a:gd name="T41" fmla="*/ 46 h 112"/>
              <a:gd name="T42" fmla="*/ 195 w 295"/>
              <a:gd name="T43" fmla="*/ 60 h 112"/>
              <a:gd name="T44" fmla="*/ 182 w 295"/>
              <a:gd name="T45" fmla="*/ 76 h 112"/>
              <a:gd name="T46" fmla="*/ 170 w 295"/>
              <a:gd name="T47" fmla="*/ 94 h 112"/>
              <a:gd name="T48" fmla="*/ 162 w 295"/>
              <a:gd name="T49" fmla="*/ 107 h 112"/>
              <a:gd name="T50" fmla="*/ 156 w 295"/>
              <a:gd name="T51" fmla="*/ 111 h 112"/>
              <a:gd name="T52" fmla="*/ 147 w 295"/>
              <a:gd name="T53" fmla="*/ 107 h 112"/>
              <a:gd name="T54" fmla="*/ 139 w 295"/>
              <a:gd name="T55" fmla="*/ 103 h 112"/>
              <a:gd name="T56" fmla="*/ 128 w 295"/>
              <a:gd name="T57" fmla="*/ 100 h 112"/>
              <a:gd name="T58" fmla="*/ 111 w 295"/>
              <a:gd name="T59" fmla="*/ 93 h 112"/>
              <a:gd name="T60" fmla="*/ 94 w 295"/>
              <a:gd name="T61" fmla="*/ 84 h 112"/>
              <a:gd name="T62" fmla="*/ 75 w 295"/>
              <a:gd name="T63" fmla="*/ 76 h 112"/>
              <a:gd name="T64" fmla="*/ 56 w 295"/>
              <a:gd name="T65" fmla="*/ 69 h 112"/>
              <a:gd name="T66" fmla="*/ 37 w 295"/>
              <a:gd name="T67" fmla="*/ 64 h 112"/>
              <a:gd name="T68" fmla="*/ 20 w 295"/>
              <a:gd name="T69" fmla="*/ 62 h 112"/>
              <a:gd name="T70" fmla="*/ 6 w 295"/>
              <a:gd name="T71" fmla="*/ 63 h 11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>
              <a:gd name="T0" fmla="*/ 285 w 1453"/>
              <a:gd name="T1" fmla="*/ 7 h 374"/>
              <a:gd name="T2" fmla="*/ 234 w 1453"/>
              <a:gd name="T3" fmla="*/ 15 h 374"/>
              <a:gd name="T4" fmla="*/ 184 w 1453"/>
              <a:gd name="T5" fmla="*/ 52 h 374"/>
              <a:gd name="T6" fmla="*/ 133 w 1453"/>
              <a:gd name="T7" fmla="*/ 82 h 374"/>
              <a:gd name="T8" fmla="*/ 83 w 1453"/>
              <a:gd name="T9" fmla="*/ 89 h 374"/>
              <a:gd name="T10" fmla="*/ 34 w 1453"/>
              <a:gd name="T11" fmla="*/ 104 h 374"/>
              <a:gd name="T12" fmla="*/ 0 w 1453"/>
              <a:gd name="T13" fmla="*/ 141 h 374"/>
              <a:gd name="T14" fmla="*/ 0 w 1453"/>
              <a:gd name="T15" fmla="*/ 186 h 374"/>
              <a:gd name="T16" fmla="*/ 17 w 1453"/>
              <a:gd name="T17" fmla="*/ 231 h 374"/>
              <a:gd name="T18" fmla="*/ 66 w 1453"/>
              <a:gd name="T19" fmla="*/ 238 h 374"/>
              <a:gd name="T20" fmla="*/ 117 w 1453"/>
              <a:gd name="T21" fmla="*/ 223 h 374"/>
              <a:gd name="T22" fmla="*/ 159 w 1453"/>
              <a:gd name="T23" fmla="*/ 238 h 374"/>
              <a:gd name="T24" fmla="*/ 201 w 1453"/>
              <a:gd name="T25" fmla="*/ 283 h 374"/>
              <a:gd name="T26" fmla="*/ 251 w 1453"/>
              <a:gd name="T27" fmla="*/ 313 h 374"/>
              <a:gd name="T28" fmla="*/ 310 w 1453"/>
              <a:gd name="T29" fmla="*/ 313 h 374"/>
              <a:gd name="T30" fmla="*/ 361 w 1453"/>
              <a:gd name="T31" fmla="*/ 305 h 374"/>
              <a:gd name="T32" fmla="*/ 411 w 1453"/>
              <a:gd name="T33" fmla="*/ 328 h 374"/>
              <a:gd name="T34" fmla="*/ 461 w 1453"/>
              <a:gd name="T35" fmla="*/ 357 h 374"/>
              <a:gd name="T36" fmla="*/ 536 w 1453"/>
              <a:gd name="T37" fmla="*/ 365 h 374"/>
              <a:gd name="T38" fmla="*/ 654 w 1453"/>
              <a:gd name="T39" fmla="*/ 365 h 374"/>
              <a:gd name="T40" fmla="*/ 704 w 1453"/>
              <a:gd name="T41" fmla="*/ 357 h 374"/>
              <a:gd name="T42" fmla="*/ 755 w 1453"/>
              <a:gd name="T43" fmla="*/ 350 h 374"/>
              <a:gd name="T44" fmla="*/ 805 w 1453"/>
              <a:gd name="T45" fmla="*/ 335 h 374"/>
              <a:gd name="T46" fmla="*/ 855 w 1453"/>
              <a:gd name="T47" fmla="*/ 328 h 374"/>
              <a:gd name="T48" fmla="*/ 906 w 1453"/>
              <a:gd name="T49" fmla="*/ 335 h 374"/>
              <a:gd name="T50" fmla="*/ 956 w 1453"/>
              <a:gd name="T51" fmla="*/ 350 h 374"/>
              <a:gd name="T52" fmla="*/ 1040 w 1453"/>
              <a:gd name="T53" fmla="*/ 365 h 374"/>
              <a:gd name="T54" fmla="*/ 1133 w 1453"/>
              <a:gd name="T55" fmla="*/ 365 h 374"/>
              <a:gd name="T56" fmla="*/ 1217 w 1453"/>
              <a:gd name="T57" fmla="*/ 357 h 374"/>
              <a:gd name="T58" fmla="*/ 1267 w 1453"/>
              <a:gd name="T59" fmla="*/ 328 h 374"/>
              <a:gd name="T60" fmla="*/ 1325 w 1453"/>
              <a:gd name="T61" fmla="*/ 298 h 374"/>
              <a:gd name="T62" fmla="*/ 1376 w 1453"/>
              <a:gd name="T63" fmla="*/ 283 h 374"/>
              <a:gd name="T64" fmla="*/ 1426 w 1453"/>
              <a:gd name="T65" fmla="*/ 275 h 374"/>
              <a:gd name="T66" fmla="*/ 1443 w 1453"/>
              <a:gd name="T67" fmla="*/ 254 h 374"/>
              <a:gd name="T68" fmla="*/ 1417 w 1453"/>
              <a:gd name="T69" fmla="*/ 208 h 374"/>
              <a:gd name="T70" fmla="*/ 1443 w 1453"/>
              <a:gd name="T71" fmla="*/ 164 h 374"/>
              <a:gd name="T72" fmla="*/ 1443 w 1453"/>
              <a:gd name="T73" fmla="*/ 119 h 374"/>
              <a:gd name="T74" fmla="*/ 1400 w 1453"/>
              <a:gd name="T75" fmla="*/ 82 h 374"/>
              <a:gd name="T76" fmla="*/ 1351 w 1453"/>
              <a:gd name="T77" fmla="*/ 82 h 374"/>
              <a:gd name="T78" fmla="*/ 1301 w 1453"/>
              <a:gd name="T79" fmla="*/ 82 h 374"/>
              <a:gd name="T80" fmla="*/ 1250 w 1453"/>
              <a:gd name="T81" fmla="*/ 74 h 374"/>
              <a:gd name="T82" fmla="*/ 1200 w 1453"/>
              <a:gd name="T83" fmla="*/ 67 h 374"/>
              <a:gd name="T84" fmla="*/ 1150 w 1453"/>
              <a:gd name="T85" fmla="*/ 74 h 374"/>
              <a:gd name="T86" fmla="*/ 1107 w 1453"/>
              <a:gd name="T87" fmla="*/ 59 h 374"/>
              <a:gd name="T88" fmla="*/ 1057 w 1453"/>
              <a:gd name="T89" fmla="*/ 30 h 374"/>
              <a:gd name="T90" fmla="*/ 1006 w 1453"/>
              <a:gd name="T91" fmla="*/ 22 h 374"/>
              <a:gd name="T92" fmla="*/ 948 w 1453"/>
              <a:gd name="T93" fmla="*/ 7 h 374"/>
              <a:gd name="T94" fmla="*/ 898 w 1453"/>
              <a:gd name="T95" fmla="*/ 22 h 374"/>
              <a:gd name="T96" fmla="*/ 847 w 1453"/>
              <a:gd name="T97" fmla="*/ 30 h 374"/>
              <a:gd name="T98" fmla="*/ 797 w 1453"/>
              <a:gd name="T99" fmla="*/ 30 h 374"/>
              <a:gd name="T100" fmla="*/ 747 w 1453"/>
              <a:gd name="T101" fmla="*/ 22 h 374"/>
              <a:gd name="T102" fmla="*/ 696 w 1453"/>
              <a:gd name="T103" fmla="*/ 7 h 374"/>
              <a:gd name="T104" fmla="*/ 646 w 1453"/>
              <a:gd name="T105" fmla="*/ 7 h 374"/>
              <a:gd name="T106" fmla="*/ 596 w 1453"/>
              <a:gd name="T107" fmla="*/ 22 h 374"/>
              <a:gd name="T108" fmla="*/ 545 w 1453"/>
              <a:gd name="T109" fmla="*/ 30 h 374"/>
              <a:gd name="T110" fmla="*/ 486 w 1453"/>
              <a:gd name="T111" fmla="*/ 7 h 374"/>
              <a:gd name="T112" fmla="*/ 436 w 1453"/>
              <a:gd name="T113" fmla="*/ 0 h 374"/>
              <a:gd name="T114" fmla="*/ 385 w 1453"/>
              <a:gd name="T115" fmla="*/ 0 h 374"/>
              <a:gd name="T116" fmla="*/ 319 w 1453"/>
              <a:gd name="T117" fmla="*/ 12 h 374"/>
              <a:gd name="T118" fmla="*/ 268 w 1453"/>
              <a:gd name="T119" fmla="*/ 59 h 374"/>
              <a:gd name="T120" fmla="*/ 234 w 1453"/>
              <a:gd name="T121" fmla="*/ 74 h 374"/>
              <a:gd name="T122" fmla="*/ 217 w 1453"/>
              <a:gd name="T123" fmla="*/ 57 h 37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F5EACB"/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1046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1059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7" cy="621"/>
              </a:xfrm>
              <a:custGeom>
                <a:avLst/>
                <a:gdLst>
                  <a:gd name="T0" fmla="*/ 0 w 76"/>
                  <a:gd name="T1" fmla="*/ 54 h 621"/>
                  <a:gd name="T2" fmla="*/ 11 w 76"/>
                  <a:gd name="T3" fmla="*/ 269 h 621"/>
                  <a:gd name="T4" fmla="*/ 22 w 76"/>
                  <a:gd name="T5" fmla="*/ 442 h 621"/>
                  <a:gd name="T6" fmla="*/ 30 w 76"/>
                  <a:gd name="T7" fmla="*/ 570 h 621"/>
                  <a:gd name="T8" fmla="*/ 28 w 76"/>
                  <a:gd name="T9" fmla="*/ 620 h 621"/>
                  <a:gd name="T10" fmla="*/ 44 w 76"/>
                  <a:gd name="T11" fmla="*/ 620 h 621"/>
                  <a:gd name="T12" fmla="*/ 49 w 76"/>
                  <a:gd name="T13" fmla="*/ 546 h 621"/>
                  <a:gd name="T14" fmla="*/ 52 w 76"/>
                  <a:gd name="T15" fmla="*/ 434 h 621"/>
                  <a:gd name="T16" fmla="*/ 58 w 76"/>
                  <a:gd name="T17" fmla="*/ 329 h 621"/>
                  <a:gd name="T18" fmla="*/ 61 w 76"/>
                  <a:gd name="T19" fmla="*/ 250 h 621"/>
                  <a:gd name="T20" fmla="*/ 67 w 76"/>
                  <a:gd name="T21" fmla="*/ 135 h 621"/>
                  <a:gd name="T22" fmla="*/ 75 w 76"/>
                  <a:gd name="T23" fmla="*/ 36 h 621"/>
                  <a:gd name="T24" fmla="*/ 70 w 76"/>
                  <a:gd name="T25" fmla="*/ 11 h 621"/>
                  <a:gd name="T26" fmla="*/ 62 w 76"/>
                  <a:gd name="T27" fmla="*/ 0 h 621"/>
                  <a:gd name="T28" fmla="*/ 53 w 76"/>
                  <a:gd name="T29" fmla="*/ 121 h 621"/>
                  <a:gd name="T30" fmla="*/ 45 w 76"/>
                  <a:gd name="T31" fmla="*/ 224 h 621"/>
                  <a:gd name="T32" fmla="*/ 43 w 76"/>
                  <a:gd name="T33" fmla="*/ 305 h 621"/>
                  <a:gd name="T34" fmla="*/ 40 w 76"/>
                  <a:gd name="T35" fmla="*/ 390 h 621"/>
                  <a:gd name="T36" fmla="*/ 34 w 76"/>
                  <a:gd name="T37" fmla="*/ 475 h 621"/>
                  <a:gd name="T38" fmla="*/ 25 w 76"/>
                  <a:gd name="T39" fmla="*/ 327 h 621"/>
                  <a:gd name="T40" fmla="*/ 15 w 76"/>
                  <a:gd name="T41" fmla="*/ 187 h 621"/>
                  <a:gd name="T42" fmla="*/ 0 w 76"/>
                  <a:gd name="T43" fmla="*/ 54 h 62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0" name="Freeform 13"/>
              <p:cNvSpPr>
                <a:spLocks/>
              </p:cNvSpPr>
              <p:nvPr/>
            </p:nvSpPr>
            <p:spPr bwMode="ltGray">
              <a:xfrm>
                <a:off x="1790" y="1582"/>
                <a:ext cx="121" cy="349"/>
              </a:xfrm>
              <a:custGeom>
                <a:avLst/>
                <a:gdLst>
                  <a:gd name="T0" fmla="*/ 0 w 120"/>
                  <a:gd name="T1" fmla="*/ 161 h 349"/>
                  <a:gd name="T2" fmla="*/ 10 w 120"/>
                  <a:gd name="T3" fmla="*/ 232 h 349"/>
                  <a:gd name="T4" fmla="*/ 20 w 120"/>
                  <a:gd name="T5" fmla="*/ 289 h 349"/>
                  <a:gd name="T6" fmla="*/ 26 w 120"/>
                  <a:gd name="T7" fmla="*/ 331 h 349"/>
                  <a:gd name="T8" fmla="*/ 25 w 120"/>
                  <a:gd name="T9" fmla="*/ 348 h 349"/>
                  <a:gd name="T10" fmla="*/ 39 w 120"/>
                  <a:gd name="T11" fmla="*/ 348 h 349"/>
                  <a:gd name="T12" fmla="*/ 43 w 120"/>
                  <a:gd name="T13" fmla="*/ 323 h 349"/>
                  <a:gd name="T14" fmla="*/ 45 w 120"/>
                  <a:gd name="T15" fmla="*/ 286 h 349"/>
                  <a:gd name="T16" fmla="*/ 51 w 120"/>
                  <a:gd name="T17" fmla="*/ 252 h 349"/>
                  <a:gd name="T18" fmla="*/ 54 w 120"/>
                  <a:gd name="T19" fmla="*/ 226 h 349"/>
                  <a:gd name="T20" fmla="*/ 59 w 120"/>
                  <a:gd name="T21" fmla="*/ 188 h 349"/>
                  <a:gd name="T22" fmla="*/ 66 w 120"/>
                  <a:gd name="T23" fmla="*/ 156 h 349"/>
                  <a:gd name="T24" fmla="*/ 71 w 120"/>
                  <a:gd name="T25" fmla="*/ 127 h 349"/>
                  <a:gd name="T26" fmla="*/ 77 w 120"/>
                  <a:gd name="T27" fmla="*/ 96 h 349"/>
                  <a:gd name="T28" fmla="*/ 86 w 120"/>
                  <a:gd name="T29" fmla="*/ 66 h 349"/>
                  <a:gd name="T30" fmla="*/ 96 w 120"/>
                  <a:gd name="T31" fmla="*/ 40 h 349"/>
                  <a:gd name="T32" fmla="*/ 113 w 120"/>
                  <a:gd name="T33" fmla="*/ 15 h 349"/>
                  <a:gd name="T34" fmla="*/ 119 w 120"/>
                  <a:gd name="T35" fmla="*/ 5 h 349"/>
                  <a:gd name="T36" fmla="*/ 112 w 120"/>
                  <a:gd name="T37" fmla="*/ 0 h 349"/>
                  <a:gd name="T38" fmla="*/ 101 w 120"/>
                  <a:gd name="T39" fmla="*/ 10 h 349"/>
                  <a:gd name="T40" fmla="*/ 86 w 120"/>
                  <a:gd name="T41" fmla="*/ 33 h 349"/>
                  <a:gd name="T42" fmla="*/ 75 w 120"/>
                  <a:gd name="T43" fmla="*/ 57 h 349"/>
                  <a:gd name="T44" fmla="*/ 66 w 120"/>
                  <a:gd name="T45" fmla="*/ 81 h 349"/>
                  <a:gd name="T46" fmla="*/ 60 w 120"/>
                  <a:gd name="T47" fmla="*/ 113 h 349"/>
                  <a:gd name="T48" fmla="*/ 55 w 120"/>
                  <a:gd name="T49" fmla="*/ 144 h 349"/>
                  <a:gd name="T50" fmla="*/ 47 w 120"/>
                  <a:gd name="T51" fmla="*/ 184 h 349"/>
                  <a:gd name="T52" fmla="*/ 40 w 120"/>
                  <a:gd name="T53" fmla="*/ 217 h 349"/>
                  <a:gd name="T54" fmla="*/ 37 w 120"/>
                  <a:gd name="T55" fmla="*/ 244 h 349"/>
                  <a:gd name="T56" fmla="*/ 36 w 120"/>
                  <a:gd name="T57" fmla="*/ 272 h 349"/>
                  <a:gd name="T58" fmla="*/ 30 w 120"/>
                  <a:gd name="T59" fmla="*/ 300 h 349"/>
                  <a:gd name="T60" fmla="*/ 22 w 120"/>
                  <a:gd name="T61" fmla="*/ 251 h 349"/>
                  <a:gd name="T62" fmla="*/ 13 w 120"/>
                  <a:gd name="T63" fmla="*/ 205 h 349"/>
                  <a:gd name="T64" fmla="*/ 0 w 120"/>
                  <a:gd name="T65" fmla="*/ 161 h 3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>
                  <a:gd name="T0" fmla="*/ 107 w 266"/>
                  <a:gd name="T1" fmla="*/ 123 h 391"/>
                  <a:gd name="T2" fmla="*/ 116 w 266"/>
                  <a:gd name="T3" fmla="*/ 135 h 391"/>
                  <a:gd name="T4" fmla="*/ 163 w 266"/>
                  <a:gd name="T5" fmla="*/ 114 h 391"/>
                  <a:gd name="T6" fmla="*/ 211 w 266"/>
                  <a:gd name="T7" fmla="*/ 81 h 391"/>
                  <a:gd name="T8" fmla="*/ 233 w 266"/>
                  <a:gd name="T9" fmla="*/ 46 h 391"/>
                  <a:gd name="T10" fmla="*/ 220 w 266"/>
                  <a:gd name="T11" fmla="*/ 76 h 391"/>
                  <a:gd name="T12" fmla="*/ 183 w 266"/>
                  <a:gd name="T13" fmla="*/ 109 h 391"/>
                  <a:gd name="T14" fmla="*/ 142 w 266"/>
                  <a:gd name="T15" fmla="*/ 138 h 391"/>
                  <a:gd name="T16" fmla="*/ 102 w 266"/>
                  <a:gd name="T17" fmla="*/ 159 h 391"/>
                  <a:gd name="T18" fmla="*/ 119 w 266"/>
                  <a:gd name="T19" fmla="*/ 178 h 391"/>
                  <a:gd name="T20" fmla="*/ 155 w 266"/>
                  <a:gd name="T21" fmla="*/ 180 h 391"/>
                  <a:gd name="T22" fmla="*/ 202 w 266"/>
                  <a:gd name="T23" fmla="*/ 187 h 391"/>
                  <a:gd name="T24" fmla="*/ 239 w 266"/>
                  <a:gd name="T25" fmla="*/ 204 h 391"/>
                  <a:gd name="T26" fmla="*/ 251 w 266"/>
                  <a:gd name="T27" fmla="*/ 215 h 391"/>
                  <a:gd name="T28" fmla="*/ 213 w 266"/>
                  <a:gd name="T29" fmla="*/ 204 h 391"/>
                  <a:gd name="T30" fmla="*/ 162 w 266"/>
                  <a:gd name="T31" fmla="*/ 198 h 391"/>
                  <a:gd name="T32" fmla="*/ 114 w 266"/>
                  <a:gd name="T33" fmla="*/ 195 h 391"/>
                  <a:gd name="T34" fmla="*/ 88 w 266"/>
                  <a:gd name="T35" fmla="*/ 203 h 391"/>
                  <a:gd name="T36" fmla="*/ 93 w 266"/>
                  <a:gd name="T37" fmla="*/ 248 h 391"/>
                  <a:gd name="T38" fmla="*/ 93 w 266"/>
                  <a:gd name="T39" fmla="*/ 307 h 391"/>
                  <a:gd name="T40" fmla="*/ 77 w 266"/>
                  <a:gd name="T41" fmla="*/ 354 h 391"/>
                  <a:gd name="T42" fmla="*/ 46 w 266"/>
                  <a:gd name="T43" fmla="*/ 390 h 391"/>
                  <a:gd name="T44" fmla="*/ 50 w 266"/>
                  <a:gd name="T45" fmla="*/ 346 h 391"/>
                  <a:gd name="T46" fmla="*/ 61 w 266"/>
                  <a:gd name="T47" fmla="*/ 299 h 391"/>
                  <a:gd name="T48" fmla="*/ 67 w 266"/>
                  <a:gd name="T49" fmla="*/ 238 h 391"/>
                  <a:gd name="T50" fmla="*/ 64 w 266"/>
                  <a:gd name="T51" fmla="*/ 198 h 391"/>
                  <a:gd name="T52" fmla="*/ 48 w 266"/>
                  <a:gd name="T53" fmla="*/ 221 h 391"/>
                  <a:gd name="T54" fmla="*/ 39 w 266"/>
                  <a:gd name="T55" fmla="*/ 273 h 391"/>
                  <a:gd name="T56" fmla="*/ 32 w 266"/>
                  <a:gd name="T57" fmla="*/ 325 h 391"/>
                  <a:gd name="T58" fmla="*/ 10 w 266"/>
                  <a:gd name="T59" fmla="*/ 364 h 391"/>
                  <a:gd name="T60" fmla="*/ 2 w 266"/>
                  <a:gd name="T61" fmla="*/ 364 h 391"/>
                  <a:gd name="T62" fmla="*/ 2 w 266"/>
                  <a:gd name="T63" fmla="*/ 324 h 391"/>
                  <a:gd name="T64" fmla="*/ 17 w 266"/>
                  <a:gd name="T65" fmla="*/ 287 h 391"/>
                  <a:gd name="T66" fmla="*/ 34 w 266"/>
                  <a:gd name="T67" fmla="*/ 239 h 391"/>
                  <a:gd name="T68" fmla="*/ 42 w 266"/>
                  <a:gd name="T69" fmla="*/ 204 h 391"/>
                  <a:gd name="T70" fmla="*/ 26 w 266"/>
                  <a:gd name="T71" fmla="*/ 182 h 391"/>
                  <a:gd name="T72" fmla="*/ 2 w 266"/>
                  <a:gd name="T73" fmla="*/ 184 h 391"/>
                  <a:gd name="T74" fmla="*/ 2 w 266"/>
                  <a:gd name="T75" fmla="*/ 184 h 391"/>
                  <a:gd name="T76" fmla="*/ 2 w 266"/>
                  <a:gd name="T77" fmla="*/ 184 h 391"/>
                  <a:gd name="T78" fmla="*/ 2 w 266"/>
                  <a:gd name="T79" fmla="*/ 184 h 391"/>
                  <a:gd name="T80" fmla="*/ 2 w 266"/>
                  <a:gd name="T81" fmla="*/ 184 h 391"/>
                  <a:gd name="T82" fmla="*/ 2 w 266"/>
                  <a:gd name="T83" fmla="*/ 184 h 391"/>
                  <a:gd name="T84" fmla="*/ 13 w 266"/>
                  <a:gd name="T85" fmla="*/ 161 h 391"/>
                  <a:gd name="T86" fmla="*/ 13 w 266"/>
                  <a:gd name="T87" fmla="*/ 138 h 391"/>
                  <a:gd name="T88" fmla="*/ 2 w 266"/>
                  <a:gd name="T89" fmla="*/ 105 h 391"/>
                  <a:gd name="T90" fmla="*/ 2 w 266"/>
                  <a:gd name="T91" fmla="*/ 105 h 391"/>
                  <a:gd name="T92" fmla="*/ 2 w 266"/>
                  <a:gd name="T93" fmla="*/ 105 h 391"/>
                  <a:gd name="T94" fmla="*/ 2 w 266"/>
                  <a:gd name="T95" fmla="*/ 105 h 391"/>
                  <a:gd name="T96" fmla="*/ 24 w 266"/>
                  <a:gd name="T97" fmla="*/ 122 h 391"/>
                  <a:gd name="T98" fmla="*/ 53 w 266"/>
                  <a:gd name="T99" fmla="*/ 157 h 391"/>
                  <a:gd name="T100" fmla="*/ 55 w 266"/>
                  <a:gd name="T101" fmla="*/ 130 h 391"/>
                  <a:gd name="T102" fmla="*/ 24 w 266"/>
                  <a:gd name="T103" fmla="*/ 91 h 391"/>
                  <a:gd name="T104" fmla="*/ 2 w 266"/>
                  <a:gd name="T105" fmla="*/ 65 h 391"/>
                  <a:gd name="T106" fmla="*/ 2 w 266"/>
                  <a:gd name="T107" fmla="*/ 65 h 391"/>
                  <a:gd name="T108" fmla="*/ 2 w 266"/>
                  <a:gd name="T109" fmla="*/ 48 h 391"/>
                  <a:gd name="T110" fmla="*/ 30 w 266"/>
                  <a:gd name="T111" fmla="*/ 87 h 391"/>
                  <a:gd name="T112" fmla="*/ 61 w 266"/>
                  <a:gd name="T113" fmla="*/ 138 h 391"/>
                  <a:gd name="T114" fmla="*/ 80 w 266"/>
                  <a:gd name="T115" fmla="*/ 127 h 391"/>
                  <a:gd name="T116" fmla="*/ 106 w 266"/>
                  <a:gd name="T117" fmla="*/ 87 h 391"/>
                  <a:gd name="T118" fmla="*/ 139 w 266"/>
                  <a:gd name="T119" fmla="*/ 39 h 391"/>
                  <a:gd name="T120" fmla="*/ 165 w 266"/>
                  <a:gd name="T121" fmla="*/ 6 h 391"/>
                  <a:gd name="T122" fmla="*/ 163 w 266"/>
                  <a:gd name="T123" fmla="*/ 29 h 391"/>
                  <a:gd name="T124" fmla="*/ 137 w 266"/>
                  <a:gd name="T125" fmla="*/ 76 h 39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2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1064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3"/>
                </a:xfrm>
                <a:custGeom>
                  <a:avLst/>
                  <a:gdLst>
                    <a:gd name="T0" fmla="*/ 167 w 440"/>
                    <a:gd name="T1" fmla="*/ 42 h 342"/>
                    <a:gd name="T2" fmla="*/ 202 w 440"/>
                    <a:gd name="T3" fmla="*/ 14 h 342"/>
                    <a:gd name="T4" fmla="*/ 245 w 440"/>
                    <a:gd name="T5" fmla="*/ 3 h 342"/>
                    <a:gd name="T6" fmla="*/ 292 w 440"/>
                    <a:gd name="T7" fmla="*/ 2 h 342"/>
                    <a:gd name="T8" fmla="*/ 304 w 440"/>
                    <a:gd name="T9" fmla="*/ 7 h 342"/>
                    <a:gd name="T10" fmla="*/ 272 w 440"/>
                    <a:gd name="T11" fmla="*/ 15 h 342"/>
                    <a:gd name="T12" fmla="*/ 236 w 440"/>
                    <a:gd name="T13" fmla="*/ 26 h 342"/>
                    <a:gd name="T14" fmla="*/ 195 w 440"/>
                    <a:gd name="T15" fmla="*/ 55 h 342"/>
                    <a:gd name="T16" fmla="*/ 191 w 440"/>
                    <a:gd name="T17" fmla="*/ 94 h 342"/>
                    <a:gd name="T18" fmla="*/ 252 w 440"/>
                    <a:gd name="T19" fmla="*/ 70 h 342"/>
                    <a:gd name="T20" fmla="*/ 301 w 440"/>
                    <a:gd name="T21" fmla="*/ 67 h 342"/>
                    <a:gd name="T22" fmla="*/ 354 w 440"/>
                    <a:gd name="T23" fmla="*/ 72 h 342"/>
                    <a:gd name="T24" fmla="*/ 416 w 440"/>
                    <a:gd name="T25" fmla="*/ 79 h 342"/>
                    <a:gd name="T26" fmla="*/ 417 w 440"/>
                    <a:gd name="T27" fmla="*/ 80 h 342"/>
                    <a:gd name="T28" fmla="*/ 357 w 440"/>
                    <a:gd name="T29" fmla="*/ 83 h 342"/>
                    <a:gd name="T30" fmla="*/ 302 w 440"/>
                    <a:gd name="T31" fmla="*/ 84 h 342"/>
                    <a:gd name="T32" fmla="*/ 254 w 440"/>
                    <a:gd name="T33" fmla="*/ 90 h 342"/>
                    <a:gd name="T34" fmla="*/ 200 w 440"/>
                    <a:gd name="T35" fmla="*/ 103 h 342"/>
                    <a:gd name="T36" fmla="*/ 222 w 440"/>
                    <a:gd name="T37" fmla="*/ 123 h 342"/>
                    <a:gd name="T38" fmla="*/ 238 w 440"/>
                    <a:gd name="T39" fmla="*/ 142 h 342"/>
                    <a:gd name="T40" fmla="*/ 184 w 440"/>
                    <a:gd name="T41" fmla="*/ 125 h 342"/>
                    <a:gd name="T42" fmla="*/ 173 w 440"/>
                    <a:gd name="T43" fmla="*/ 136 h 342"/>
                    <a:gd name="T44" fmla="*/ 232 w 440"/>
                    <a:gd name="T45" fmla="*/ 145 h 342"/>
                    <a:gd name="T46" fmla="*/ 282 w 440"/>
                    <a:gd name="T47" fmla="*/ 157 h 342"/>
                    <a:gd name="T48" fmla="*/ 321 w 440"/>
                    <a:gd name="T49" fmla="*/ 190 h 342"/>
                    <a:gd name="T50" fmla="*/ 351 w 440"/>
                    <a:gd name="T51" fmla="*/ 234 h 342"/>
                    <a:gd name="T52" fmla="*/ 344 w 440"/>
                    <a:gd name="T53" fmla="*/ 242 h 342"/>
                    <a:gd name="T54" fmla="*/ 304 w 440"/>
                    <a:gd name="T55" fmla="*/ 214 h 342"/>
                    <a:gd name="T56" fmla="*/ 259 w 440"/>
                    <a:gd name="T57" fmla="*/ 183 h 342"/>
                    <a:gd name="T58" fmla="*/ 211 w 440"/>
                    <a:gd name="T59" fmla="*/ 162 h 342"/>
                    <a:gd name="T60" fmla="*/ 180 w 440"/>
                    <a:gd name="T61" fmla="*/ 155 h 342"/>
                    <a:gd name="T62" fmla="*/ 206 w 440"/>
                    <a:gd name="T63" fmla="*/ 189 h 342"/>
                    <a:gd name="T64" fmla="*/ 238 w 440"/>
                    <a:gd name="T65" fmla="*/ 234 h 342"/>
                    <a:gd name="T66" fmla="*/ 256 w 440"/>
                    <a:gd name="T67" fmla="*/ 275 h 342"/>
                    <a:gd name="T68" fmla="*/ 255 w 440"/>
                    <a:gd name="T69" fmla="*/ 313 h 342"/>
                    <a:gd name="T70" fmla="*/ 232 w 440"/>
                    <a:gd name="T71" fmla="*/ 271 h 342"/>
                    <a:gd name="T72" fmla="*/ 208 w 440"/>
                    <a:gd name="T73" fmla="*/ 226 h 342"/>
                    <a:gd name="T74" fmla="*/ 181 w 440"/>
                    <a:gd name="T75" fmla="*/ 185 h 342"/>
                    <a:gd name="T76" fmla="*/ 157 w 440"/>
                    <a:gd name="T77" fmla="*/ 149 h 342"/>
                    <a:gd name="T78" fmla="*/ 115 w 440"/>
                    <a:gd name="T79" fmla="*/ 170 h 342"/>
                    <a:gd name="T80" fmla="*/ 80 w 440"/>
                    <a:gd name="T81" fmla="*/ 221 h 342"/>
                    <a:gd name="T82" fmla="*/ 51 w 440"/>
                    <a:gd name="T83" fmla="*/ 273 h 342"/>
                    <a:gd name="T84" fmla="*/ 18 w 440"/>
                    <a:gd name="T85" fmla="*/ 321 h 342"/>
                    <a:gd name="T86" fmla="*/ 8 w 440"/>
                    <a:gd name="T87" fmla="*/ 315 h 342"/>
                    <a:gd name="T88" fmla="*/ 47 w 440"/>
                    <a:gd name="T89" fmla="*/ 255 h 342"/>
                    <a:gd name="T90" fmla="*/ 82 w 440"/>
                    <a:gd name="T91" fmla="*/ 208 h 342"/>
                    <a:gd name="T92" fmla="*/ 112 w 440"/>
                    <a:gd name="T93" fmla="*/ 162 h 342"/>
                    <a:gd name="T94" fmla="*/ 139 w 440"/>
                    <a:gd name="T95" fmla="*/ 126 h 342"/>
                    <a:gd name="T96" fmla="*/ 99 w 440"/>
                    <a:gd name="T97" fmla="*/ 83 h 342"/>
                    <a:gd name="T98" fmla="*/ 43 w 440"/>
                    <a:gd name="T99" fmla="*/ 60 h 342"/>
                    <a:gd name="T100" fmla="*/ 20 w 440"/>
                    <a:gd name="T101" fmla="*/ 47 h 342"/>
                    <a:gd name="T102" fmla="*/ 63 w 440"/>
                    <a:gd name="T103" fmla="*/ 61 h 342"/>
                    <a:gd name="T104" fmla="*/ 122 w 440"/>
                    <a:gd name="T105" fmla="*/ 90 h 34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>
                    <a:gd name="T0" fmla="*/ 20 w 39"/>
                    <a:gd name="T1" fmla="*/ 0 h 193"/>
                    <a:gd name="T2" fmla="*/ 25 w 39"/>
                    <a:gd name="T3" fmla="*/ 9 h 193"/>
                    <a:gd name="T4" fmla="*/ 28 w 39"/>
                    <a:gd name="T5" fmla="*/ 15 h 193"/>
                    <a:gd name="T6" fmla="*/ 34 w 39"/>
                    <a:gd name="T7" fmla="*/ 24 h 193"/>
                    <a:gd name="T8" fmla="*/ 36 w 39"/>
                    <a:gd name="T9" fmla="*/ 33 h 193"/>
                    <a:gd name="T10" fmla="*/ 37 w 39"/>
                    <a:gd name="T11" fmla="*/ 43 h 193"/>
                    <a:gd name="T12" fmla="*/ 37 w 39"/>
                    <a:gd name="T13" fmla="*/ 56 h 193"/>
                    <a:gd name="T14" fmla="*/ 38 w 39"/>
                    <a:gd name="T15" fmla="*/ 64 h 193"/>
                    <a:gd name="T16" fmla="*/ 37 w 39"/>
                    <a:gd name="T17" fmla="*/ 75 h 193"/>
                    <a:gd name="T18" fmla="*/ 36 w 39"/>
                    <a:gd name="T19" fmla="*/ 86 h 193"/>
                    <a:gd name="T20" fmla="*/ 34 w 39"/>
                    <a:gd name="T21" fmla="*/ 97 h 193"/>
                    <a:gd name="T22" fmla="*/ 31 w 39"/>
                    <a:gd name="T23" fmla="*/ 113 h 193"/>
                    <a:gd name="T24" fmla="*/ 29 w 39"/>
                    <a:gd name="T25" fmla="*/ 122 h 193"/>
                    <a:gd name="T26" fmla="*/ 24 w 39"/>
                    <a:gd name="T27" fmla="*/ 132 h 193"/>
                    <a:gd name="T28" fmla="*/ 18 w 39"/>
                    <a:gd name="T29" fmla="*/ 144 h 193"/>
                    <a:gd name="T30" fmla="*/ 12 w 39"/>
                    <a:gd name="T31" fmla="*/ 155 h 193"/>
                    <a:gd name="T32" fmla="*/ 7 w 39"/>
                    <a:gd name="T33" fmla="*/ 165 h 193"/>
                    <a:gd name="T34" fmla="*/ 3 w 39"/>
                    <a:gd name="T35" fmla="*/ 174 h 193"/>
                    <a:gd name="T36" fmla="*/ 0 w 39"/>
                    <a:gd name="T37" fmla="*/ 192 h 193"/>
                    <a:gd name="T38" fmla="*/ 1 w 39"/>
                    <a:gd name="T39" fmla="*/ 174 h 193"/>
                    <a:gd name="T40" fmla="*/ 3 w 39"/>
                    <a:gd name="T41" fmla="*/ 162 h 193"/>
                    <a:gd name="T42" fmla="*/ 4 w 39"/>
                    <a:gd name="T43" fmla="*/ 151 h 193"/>
                    <a:gd name="T44" fmla="*/ 5 w 39"/>
                    <a:gd name="T45" fmla="*/ 139 h 193"/>
                    <a:gd name="T46" fmla="*/ 7 w 39"/>
                    <a:gd name="T47" fmla="*/ 124 h 193"/>
                    <a:gd name="T48" fmla="*/ 10 w 39"/>
                    <a:gd name="T49" fmla="*/ 113 h 193"/>
                    <a:gd name="T50" fmla="*/ 12 w 39"/>
                    <a:gd name="T51" fmla="*/ 102 h 193"/>
                    <a:gd name="T52" fmla="*/ 15 w 39"/>
                    <a:gd name="T53" fmla="*/ 93 h 193"/>
                    <a:gd name="T54" fmla="*/ 18 w 39"/>
                    <a:gd name="T55" fmla="*/ 82 h 193"/>
                    <a:gd name="T56" fmla="*/ 20 w 39"/>
                    <a:gd name="T57" fmla="*/ 72 h 193"/>
                    <a:gd name="T58" fmla="*/ 22 w 39"/>
                    <a:gd name="T59" fmla="*/ 61 h 193"/>
                    <a:gd name="T60" fmla="*/ 23 w 39"/>
                    <a:gd name="T61" fmla="*/ 52 h 193"/>
                    <a:gd name="T62" fmla="*/ 24 w 39"/>
                    <a:gd name="T63" fmla="*/ 41 h 193"/>
                    <a:gd name="T64" fmla="*/ 24 w 39"/>
                    <a:gd name="T65" fmla="*/ 30 h 193"/>
                    <a:gd name="T66" fmla="*/ 24 w 39"/>
                    <a:gd name="T67" fmla="*/ 15 h 193"/>
                    <a:gd name="T68" fmla="*/ 22 w 39"/>
                    <a:gd name="T69" fmla="*/ 8 h 193"/>
                    <a:gd name="T70" fmla="*/ 20 w 39"/>
                    <a:gd name="T71" fmla="*/ 0 h 19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" name="Freeform 18"/>
                <p:cNvSpPr>
                  <a:spLocks/>
                </p:cNvSpPr>
                <p:nvPr/>
              </p:nvSpPr>
              <p:spPr bwMode="ltGray">
                <a:xfrm>
                  <a:off x="1717" y="1535"/>
                  <a:ext cx="170" cy="50"/>
                </a:xfrm>
                <a:custGeom>
                  <a:avLst/>
                  <a:gdLst>
                    <a:gd name="T0" fmla="*/ 170 w 171"/>
                    <a:gd name="T1" fmla="*/ 49 h 50"/>
                    <a:gd name="T2" fmla="*/ 167 w 171"/>
                    <a:gd name="T3" fmla="*/ 40 h 50"/>
                    <a:gd name="T4" fmla="*/ 163 w 171"/>
                    <a:gd name="T5" fmla="*/ 33 h 50"/>
                    <a:gd name="T6" fmla="*/ 160 w 171"/>
                    <a:gd name="T7" fmla="*/ 31 h 50"/>
                    <a:gd name="T8" fmla="*/ 153 w 171"/>
                    <a:gd name="T9" fmla="*/ 29 h 50"/>
                    <a:gd name="T10" fmla="*/ 147 w 171"/>
                    <a:gd name="T11" fmla="*/ 27 h 50"/>
                    <a:gd name="T12" fmla="*/ 140 w 171"/>
                    <a:gd name="T13" fmla="*/ 29 h 50"/>
                    <a:gd name="T14" fmla="*/ 132 w 171"/>
                    <a:gd name="T15" fmla="*/ 30 h 50"/>
                    <a:gd name="T16" fmla="*/ 123 w 171"/>
                    <a:gd name="T17" fmla="*/ 27 h 50"/>
                    <a:gd name="T18" fmla="*/ 111 w 171"/>
                    <a:gd name="T19" fmla="*/ 22 h 50"/>
                    <a:gd name="T20" fmla="*/ 100 w 171"/>
                    <a:gd name="T21" fmla="*/ 18 h 50"/>
                    <a:gd name="T22" fmla="*/ 92 w 171"/>
                    <a:gd name="T23" fmla="*/ 16 h 50"/>
                    <a:gd name="T24" fmla="*/ 80 w 171"/>
                    <a:gd name="T25" fmla="*/ 12 h 50"/>
                    <a:gd name="T26" fmla="*/ 67 w 171"/>
                    <a:gd name="T27" fmla="*/ 8 h 50"/>
                    <a:gd name="T28" fmla="*/ 55 w 171"/>
                    <a:gd name="T29" fmla="*/ 5 h 50"/>
                    <a:gd name="T30" fmla="*/ 42 w 171"/>
                    <a:gd name="T31" fmla="*/ 1 h 50"/>
                    <a:gd name="T32" fmla="*/ 28 w 171"/>
                    <a:gd name="T33" fmla="*/ 1 h 50"/>
                    <a:gd name="T34" fmla="*/ 15 w 171"/>
                    <a:gd name="T35" fmla="*/ 0 h 50"/>
                    <a:gd name="T36" fmla="*/ 12 w 171"/>
                    <a:gd name="T37" fmla="*/ 1 h 50"/>
                    <a:gd name="T38" fmla="*/ 7 w 171"/>
                    <a:gd name="T39" fmla="*/ 4 h 50"/>
                    <a:gd name="T40" fmla="*/ 3 w 171"/>
                    <a:gd name="T41" fmla="*/ 7 h 50"/>
                    <a:gd name="T42" fmla="*/ 0 w 171"/>
                    <a:gd name="T43" fmla="*/ 11 h 50"/>
                    <a:gd name="T44" fmla="*/ 5 w 171"/>
                    <a:gd name="T45" fmla="*/ 11 h 50"/>
                    <a:gd name="T46" fmla="*/ 12 w 171"/>
                    <a:gd name="T47" fmla="*/ 12 h 50"/>
                    <a:gd name="T48" fmla="*/ 19 w 171"/>
                    <a:gd name="T49" fmla="*/ 12 h 50"/>
                    <a:gd name="T50" fmla="*/ 23 w 171"/>
                    <a:gd name="T51" fmla="*/ 11 h 50"/>
                    <a:gd name="T52" fmla="*/ 30 w 171"/>
                    <a:gd name="T53" fmla="*/ 11 h 50"/>
                    <a:gd name="T54" fmla="*/ 39 w 171"/>
                    <a:gd name="T55" fmla="*/ 11 h 50"/>
                    <a:gd name="T56" fmla="*/ 51 w 171"/>
                    <a:gd name="T57" fmla="*/ 11 h 50"/>
                    <a:gd name="T58" fmla="*/ 61 w 171"/>
                    <a:gd name="T59" fmla="*/ 12 h 50"/>
                    <a:gd name="T60" fmla="*/ 71 w 171"/>
                    <a:gd name="T61" fmla="*/ 14 h 50"/>
                    <a:gd name="T62" fmla="*/ 81 w 171"/>
                    <a:gd name="T63" fmla="*/ 15 h 50"/>
                    <a:gd name="T64" fmla="*/ 91 w 171"/>
                    <a:gd name="T65" fmla="*/ 16 h 50"/>
                    <a:gd name="T66" fmla="*/ 99 w 171"/>
                    <a:gd name="T67" fmla="*/ 19 h 50"/>
                    <a:gd name="T68" fmla="*/ 108 w 171"/>
                    <a:gd name="T69" fmla="*/ 23 h 50"/>
                    <a:gd name="T70" fmla="*/ 116 w 171"/>
                    <a:gd name="T71" fmla="*/ 27 h 50"/>
                    <a:gd name="T72" fmla="*/ 125 w 171"/>
                    <a:gd name="T73" fmla="*/ 31 h 50"/>
                    <a:gd name="T74" fmla="*/ 129 w 171"/>
                    <a:gd name="T75" fmla="*/ 32 h 50"/>
                    <a:gd name="T76" fmla="*/ 134 w 171"/>
                    <a:gd name="T77" fmla="*/ 31 h 50"/>
                    <a:gd name="T78" fmla="*/ 140 w 171"/>
                    <a:gd name="T79" fmla="*/ 34 h 50"/>
                    <a:gd name="T80" fmla="*/ 146 w 171"/>
                    <a:gd name="T81" fmla="*/ 37 h 50"/>
                    <a:gd name="T82" fmla="*/ 152 w 171"/>
                    <a:gd name="T83" fmla="*/ 40 h 50"/>
                    <a:gd name="T84" fmla="*/ 161 w 171"/>
                    <a:gd name="T85" fmla="*/ 44 h 50"/>
                    <a:gd name="T86" fmla="*/ 167 w 171"/>
                    <a:gd name="T87" fmla="*/ 46 h 50"/>
                    <a:gd name="T88" fmla="*/ 170 w 171"/>
                    <a:gd name="T89" fmla="*/ 49 h 5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>
                    <a:gd name="T0" fmla="*/ 176 w 177"/>
                    <a:gd name="T1" fmla="*/ 20 h 21"/>
                    <a:gd name="T2" fmla="*/ 171 w 177"/>
                    <a:gd name="T3" fmla="*/ 18 h 21"/>
                    <a:gd name="T4" fmla="*/ 166 w 177"/>
                    <a:gd name="T5" fmla="*/ 16 h 21"/>
                    <a:gd name="T6" fmla="*/ 161 w 177"/>
                    <a:gd name="T7" fmla="*/ 13 h 21"/>
                    <a:gd name="T8" fmla="*/ 155 w 177"/>
                    <a:gd name="T9" fmla="*/ 12 h 21"/>
                    <a:gd name="T10" fmla="*/ 149 w 177"/>
                    <a:gd name="T11" fmla="*/ 10 h 21"/>
                    <a:gd name="T12" fmla="*/ 141 w 177"/>
                    <a:gd name="T13" fmla="*/ 6 h 21"/>
                    <a:gd name="T14" fmla="*/ 134 w 177"/>
                    <a:gd name="T15" fmla="*/ 3 h 21"/>
                    <a:gd name="T16" fmla="*/ 128 w 177"/>
                    <a:gd name="T17" fmla="*/ 2 h 21"/>
                    <a:gd name="T18" fmla="*/ 120 w 177"/>
                    <a:gd name="T19" fmla="*/ 3 h 21"/>
                    <a:gd name="T20" fmla="*/ 110 w 177"/>
                    <a:gd name="T21" fmla="*/ 5 h 21"/>
                    <a:gd name="T22" fmla="*/ 106 w 177"/>
                    <a:gd name="T23" fmla="*/ 5 h 21"/>
                    <a:gd name="T24" fmla="*/ 93 w 177"/>
                    <a:gd name="T25" fmla="*/ 3 h 21"/>
                    <a:gd name="T26" fmla="*/ 78 w 177"/>
                    <a:gd name="T27" fmla="*/ 1 h 21"/>
                    <a:gd name="T28" fmla="*/ 69 w 177"/>
                    <a:gd name="T29" fmla="*/ 0 h 21"/>
                    <a:gd name="T30" fmla="*/ 57 w 177"/>
                    <a:gd name="T31" fmla="*/ 0 h 21"/>
                    <a:gd name="T32" fmla="*/ 44 w 177"/>
                    <a:gd name="T33" fmla="*/ 0 h 21"/>
                    <a:gd name="T34" fmla="*/ 36 w 177"/>
                    <a:gd name="T35" fmla="*/ 1 h 21"/>
                    <a:gd name="T36" fmla="*/ 27 w 177"/>
                    <a:gd name="T37" fmla="*/ 2 h 21"/>
                    <a:gd name="T38" fmla="*/ 18 w 177"/>
                    <a:gd name="T39" fmla="*/ 3 h 21"/>
                    <a:gd name="T40" fmla="*/ 9 w 177"/>
                    <a:gd name="T41" fmla="*/ 4 h 21"/>
                    <a:gd name="T42" fmla="*/ 8 w 177"/>
                    <a:gd name="T43" fmla="*/ 8 h 21"/>
                    <a:gd name="T44" fmla="*/ 7 w 177"/>
                    <a:gd name="T45" fmla="*/ 11 h 21"/>
                    <a:gd name="T46" fmla="*/ 4 w 177"/>
                    <a:gd name="T47" fmla="*/ 15 h 21"/>
                    <a:gd name="T48" fmla="*/ 0 w 177"/>
                    <a:gd name="T49" fmla="*/ 17 h 21"/>
                    <a:gd name="T50" fmla="*/ 7 w 177"/>
                    <a:gd name="T51" fmla="*/ 16 h 21"/>
                    <a:gd name="T52" fmla="*/ 15 w 177"/>
                    <a:gd name="T53" fmla="*/ 14 h 21"/>
                    <a:gd name="T54" fmla="*/ 22 w 177"/>
                    <a:gd name="T55" fmla="*/ 12 h 21"/>
                    <a:gd name="T56" fmla="*/ 29 w 177"/>
                    <a:gd name="T57" fmla="*/ 11 h 21"/>
                    <a:gd name="T58" fmla="*/ 37 w 177"/>
                    <a:gd name="T59" fmla="*/ 10 h 21"/>
                    <a:gd name="T60" fmla="*/ 50 w 177"/>
                    <a:gd name="T61" fmla="*/ 10 h 21"/>
                    <a:gd name="T62" fmla="*/ 63 w 177"/>
                    <a:gd name="T63" fmla="*/ 8 h 21"/>
                    <a:gd name="T64" fmla="*/ 79 w 177"/>
                    <a:gd name="T65" fmla="*/ 8 h 21"/>
                    <a:gd name="T66" fmla="*/ 94 w 177"/>
                    <a:gd name="T67" fmla="*/ 7 h 21"/>
                    <a:gd name="T68" fmla="*/ 108 w 177"/>
                    <a:gd name="T69" fmla="*/ 6 h 21"/>
                    <a:gd name="T70" fmla="*/ 120 w 177"/>
                    <a:gd name="T71" fmla="*/ 7 h 21"/>
                    <a:gd name="T72" fmla="*/ 129 w 177"/>
                    <a:gd name="T73" fmla="*/ 10 h 21"/>
                    <a:gd name="T74" fmla="*/ 138 w 177"/>
                    <a:gd name="T75" fmla="*/ 12 h 21"/>
                    <a:gd name="T76" fmla="*/ 148 w 177"/>
                    <a:gd name="T77" fmla="*/ 14 h 21"/>
                    <a:gd name="T78" fmla="*/ 159 w 177"/>
                    <a:gd name="T79" fmla="*/ 17 h 21"/>
                    <a:gd name="T80" fmla="*/ 167 w 177"/>
                    <a:gd name="T81" fmla="*/ 18 h 21"/>
                    <a:gd name="T82" fmla="*/ 176 w 177"/>
                    <a:gd name="T83" fmla="*/ 20 h 2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3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>
                  <a:gd name="T0" fmla="*/ 82 w 261"/>
                  <a:gd name="T1" fmla="*/ 162 h 374"/>
                  <a:gd name="T2" fmla="*/ 90 w 261"/>
                  <a:gd name="T3" fmla="*/ 154 h 374"/>
                  <a:gd name="T4" fmla="*/ 76 w 261"/>
                  <a:gd name="T5" fmla="*/ 104 h 374"/>
                  <a:gd name="T6" fmla="*/ 54 w 261"/>
                  <a:gd name="T7" fmla="*/ 56 h 374"/>
                  <a:gd name="T8" fmla="*/ 31 w 261"/>
                  <a:gd name="T9" fmla="*/ 33 h 374"/>
                  <a:gd name="T10" fmla="*/ 51 w 261"/>
                  <a:gd name="T11" fmla="*/ 45 h 374"/>
                  <a:gd name="T12" fmla="*/ 72 w 261"/>
                  <a:gd name="T13" fmla="*/ 84 h 374"/>
                  <a:gd name="T14" fmla="*/ 92 w 261"/>
                  <a:gd name="T15" fmla="*/ 126 h 374"/>
                  <a:gd name="T16" fmla="*/ 106 w 261"/>
                  <a:gd name="T17" fmla="*/ 168 h 374"/>
                  <a:gd name="T18" fmla="*/ 118 w 261"/>
                  <a:gd name="T19" fmla="*/ 150 h 374"/>
                  <a:gd name="T20" fmla="*/ 121 w 261"/>
                  <a:gd name="T21" fmla="*/ 114 h 374"/>
                  <a:gd name="T22" fmla="*/ 125 w 261"/>
                  <a:gd name="T23" fmla="*/ 65 h 374"/>
                  <a:gd name="T24" fmla="*/ 136 w 261"/>
                  <a:gd name="T25" fmla="*/ 26 h 374"/>
                  <a:gd name="T26" fmla="*/ 143 w 261"/>
                  <a:gd name="T27" fmla="*/ 12 h 374"/>
                  <a:gd name="T28" fmla="*/ 136 w 261"/>
                  <a:gd name="T29" fmla="*/ 53 h 374"/>
                  <a:gd name="T30" fmla="*/ 132 w 261"/>
                  <a:gd name="T31" fmla="*/ 106 h 374"/>
                  <a:gd name="T32" fmla="*/ 130 w 261"/>
                  <a:gd name="T33" fmla="*/ 155 h 374"/>
                  <a:gd name="T34" fmla="*/ 136 w 261"/>
                  <a:gd name="T35" fmla="*/ 183 h 374"/>
                  <a:gd name="T36" fmla="*/ 166 w 261"/>
                  <a:gd name="T37" fmla="*/ 177 h 374"/>
                  <a:gd name="T38" fmla="*/ 205 w 261"/>
                  <a:gd name="T39" fmla="*/ 178 h 374"/>
                  <a:gd name="T40" fmla="*/ 236 w 261"/>
                  <a:gd name="T41" fmla="*/ 193 h 374"/>
                  <a:gd name="T42" fmla="*/ 260 w 261"/>
                  <a:gd name="T43" fmla="*/ 227 h 374"/>
                  <a:gd name="T44" fmla="*/ 231 w 261"/>
                  <a:gd name="T45" fmla="*/ 222 h 374"/>
                  <a:gd name="T46" fmla="*/ 200 w 261"/>
                  <a:gd name="T47" fmla="*/ 211 h 374"/>
                  <a:gd name="T48" fmla="*/ 159 w 261"/>
                  <a:gd name="T49" fmla="*/ 204 h 374"/>
                  <a:gd name="T50" fmla="*/ 132 w 261"/>
                  <a:gd name="T51" fmla="*/ 208 h 374"/>
                  <a:gd name="T52" fmla="*/ 147 w 261"/>
                  <a:gd name="T53" fmla="*/ 224 h 374"/>
                  <a:gd name="T54" fmla="*/ 182 w 261"/>
                  <a:gd name="T55" fmla="*/ 233 h 374"/>
                  <a:gd name="T56" fmla="*/ 217 w 261"/>
                  <a:gd name="T57" fmla="*/ 240 h 374"/>
                  <a:gd name="T58" fmla="*/ 243 w 261"/>
                  <a:gd name="T59" fmla="*/ 264 h 374"/>
                  <a:gd name="T60" fmla="*/ 256 w 261"/>
                  <a:gd name="T61" fmla="*/ 297 h 374"/>
                  <a:gd name="T62" fmla="*/ 224 w 261"/>
                  <a:gd name="T63" fmla="*/ 277 h 374"/>
                  <a:gd name="T64" fmla="*/ 191 w 261"/>
                  <a:gd name="T65" fmla="*/ 256 h 374"/>
                  <a:gd name="T66" fmla="*/ 160 w 261"/>
                  <a:gd name="T67" fmla="*/ 238 h 374"/>
                  <a:gd name="T68" fmla="*/ 136 w 261"/>
                  <a:gd name="T69" fmla="*/ 230 h 374"/>
                  <a:gd name="T70" fmla="*/ 121 w 261"/>
                  <a:gd name="T71" fmla="*/ 246 h 374"/>
                  <a:gd name="T72" fmla="*/ 135 w 261"/>
                  <a:gd name="T73" fmla="*/ 290 h 374"/>
                  <a:gd name="T74" fmla="*/ 145 w 261"/>
                  <a:gd name="T75" fmla="*/ 342 h 374"/>
                  <a:gd name="T76" fmla="*/ 127 w 261"/>
                  <a:gd name="T77" fmla="*/ 346 h 374"/>
                  <a:gd name="T78" fmla="*/ 116 w 261"/>
                  <a:gd name="T79" fmla="*/ 290 h 374"/>
                  <a:gd name="T80" fmla="*/ 101 w 261"/>
                  <a:gd name="T81" fmla="*/ 256 h 374"/>
                  <a:gd name="T82" fmla="*/ 83 w 261"/>
                  <a:gd name="T83" fmla="*/ 274 h 374"/>
                  <a:gd name="T84" fmla="*/ 64 w 261"/>
                  <a:gd name="T85" fmla="*/ 309 h 374"/>
                  <a:gd name="T86" fmla="*/ 44 w 261"/>
                  <a:gd name="T87" fmla="*/ 360 h 374"/>
                  <a:gd name="T88" fmla="*/ 51 w 261"/>
                  <a:gd name="T89" fmla="*/ 314 h 374"/>
                  <a:gd name="T90" fmla="*/ 69 w 261"/>
                  <a:gd name="T91" fmla="*/ 272 h 374"/>
                  <a:gd name="T92" fmla="*/ 91 w 261"/>
                  <a:gd name="T93" fmla="*/ 238 h 374"/>
                  <a:gd name="T94" fmla="*/ 99 w 261"/>
                  <a:gd name="T95" fmla="*/ 212 h 374"/>
                  <a:gd name="T96" fmla="*/ 77 w 261"/>
                  <a:gd name="T97" fmla="*/ 226 h 374"/>
                  <a:gd name="T98" fmla="*/ 52 w 261"/>
                  <a:gd name="T99" fmla="*/ 261 h 374"/>
                  <a:gd name="T100" fmla="*/ 28 w 261"/>
                  <a:gd name="T101" fmla="*/ 301 h 374"/>
                  <a:gd name="T102" fmla="*/ 24 w 261"/>
                  <a:gd name="T103" fmla="*/ 288 h 374"/>
                  <a:gd name="T104" fmla="*/ 42 w 261"/>
                  <a:gd name="T105" fmla="*/ 262 h 374"/>
                  <a:gd name="T106" fmla="*/ 71 w 261"/>
                  <a:gd name="T107" fmla="*/ 229 h 374"/>
                  <a:gd name="T108" fmla="*/ 101 w 261"/>
                  <a:gd name="T109" fmla="*/ 206 h 374"/>
                  <a:gd name="T110" fmla="*/ 73 w 261"/>
                  <a:gd name="T111" fmla="*/ 180 h 374"/>
                  <a:gd name="T112" fmla="*/ 46 w 261"/>
                  <a:gd name="T113" fmla="*/ 148 h 374"/>
                  <a:gd name="T114" fmla="*/ 17 w 261"/>
                  <a:gd name="T115" fmla="*/ 118 h 374"/>
                  <a:gd name="T116" fmla="*/ 3 w 261"/>
                  <a:gd name="T117" fmla="*/ 98 h 374"/>
                  <a:gd name="T118" fmla="*/ 32 w 261"/>
                  <a:gd name="T119" fmla="*/ 115 h 374"/>
                  <a:gd name="T120" fmla="*/ 64 w 261"/>
                  <a:gd name="T121" fmla="*/ 145 h 37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7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1048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1057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>
                    <a:gd name="T0" fmla="*/ 91 w 92"/>
                    <a:gd name="T1" fmla="*/ 296 h 638"/>
                    <a:gd name="T2" fmla="*/ 83 w 92"/>
                    <a:gd name="T3" fmla="*/ 425 h 638"/>
                    <a:gd name="T4" fmla="*/ 75 w 92"/>
                    <a:gd name="T5" fmla="*/ 529 h 638"/>
                    <a:gd name="T6" fmla="*/ 70 w 92"/>
                    <a:gd name="T7" fmla="*/ 606 h 638"/>
                    <a:gd name="T8" fmla="*/ 71 w 92"/>
                    <a:gd name="T9" fmla="*/ 637 h 638"/>
                    <a:gd name="T10" fmla="*/ 60 w 92"/>
                    <a:gd name="T11" fmla="*/ 637 h 638"/>
                    <a:gd name="T12" fmla="*/ 57 w 92"/>
                    <a:gd name="T13" fmla="*/ 592 h 638"/>
                    <a:gd name="T14" fmla="*/ 55 w 92"/>
                    <a:gd name="T15" fmla="*/ 524 h 638"/>
                    <a:gd name="T16" fmla="*/ 51 w 92"/>
                    <a:gd name="T17" fmla="*/ 461 h 638"/>
                    <a:gd name="T18" fmla="*/ 49 w 92"/>
                    <a:gd name="T19" fmla="*/ 414 h 638"/>
                    <a:gd name="T20" fmla="*/ 45 w 92"/>
                    <a:gd name="T21" fmla="*/ 345 h 638"/>
                    <a:gd name="T22" fmla="*/ 40 w 92"/>
                    <a:gd name="T23" fmla="*/ 285 h 638"/>
                    <a:gd name="T24" fmla="*/ 35 w 92"/>
                    <a:gd name="T25" fmla="*/ 233 h 638"/>
                    <a:gd name="T26" fmla="*/ 31 w 92"/>
                    <a:gd name="T27" fmla="*/ 177 h 638"/>
                    <a:gd name="T28" fmla="*/ 24 w 92"/>
                    <a:gd name="T29" fmla="*/ 121 h 638"/>
                    <a:gd name="T30" fmla="*/ 17 w 92"/>
                    <a:gd name="T31" fmla="*/ 74 h 638"/>
                    <a:gd name="T32" fmla="*/ 4 w 92"/>
                    <a:gd name="T33" fmla="*/ 28 h 638"/>
                    <a:gd name="T34" fmla="*/ 0 w 92"/>
                    <a:gd name="T35" fmla="*/ 10 h 638"/>
                    <a:gd name="T36" fmla="*/ 5 w 92"/>
                    <a:gd name="T37" fmla="*/ 0 h 638"/>
                    <a:gd name="T38" fmla="*/ 13 w 92"/>
                    <a:gd name="T39" fmla="*/ 18 h 638"/>
                    <a:gd name="T40" fmla="*/ 24 w 92"/>
                    <a:gd name="T41" fmla="*/ 61 h 638"/>
                    <a:gd name="T42" fmla="*/ 33 w 92"/>
                    <a:gd name="T43" fmla="*/ 104 h 638"/>
                    <a:gd name="T44" fmla="*/ 40 w 92"/>
                    <a:gd name="T45" fmla="*/ 150 h 638"/>
                    <a:gd name="T46" fmla="*/ 44 w 92"/>
                    <a:gd name="T47" fmla="*/ 208 h 638"/>
                    <a:gd name="T48" fmla="*/ 48 w 92"/>
                    <a:gd name="T49" fmla="*/ 263 h 638"/>
                    <a:gd name="T50" fmla="*/ 55 w 92"/>
                    <a:gd name="T51" fmla="*/ 337 h 638"/>
                    <a:gd name="T52" fmla="*/ 59 w 92"/>
                    <a:gd name="T53" fmla="*/ 398 h 638"/>
                    <a:gd name="T54" fmla="*/ 61 w 92"/>
                    <a:gd name="T55" fmla="*/ 447 h 638"/>
                    <a:gd name="T56" fmla="*/ 63 w 92"/>
                    <a:gd name="T57" fmla="*/ 498 h 638"/>
                    <a:gd name="T58" fmla="*/ 68 w 92"/>
                    <a:gd name="T59" fmla="*/ 550 h 638"/>
                    <a:gd name="T60" fmla="*/ 73 w 92"/>
                    <a:gd name="T61" fmla="*/ 460 h 638"/>
                    <a:gd name="T62" fmla="*/ 80 w 92"/>
                    <a:gd name="T63" fmla="*/ 376 h 638"/>
                    <a:gd name="T64" fmla="*/ 91 w 92"/>
                    <a:gd name="T65" fmla="*/ 296 h 63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8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>
                    <a:gd name="T0" fmla="*/ 136 w 246"/>
                    <a:gd name="T1" fmla="*/ 67 h 466"/>
                    <a:gd name="T2" fmla="*/ 105 w 246"/>
                    <a:gd name="T3" fmla="*/ 12 h 466"/>
                    <a:gd name="T4" fmla="*/ 55 w 246"/>
                    <a:gd name="T5" fmla="*/ 1 h 466"/>
                    <a:gd name="T6" fmla="*/ 58 w 246"/>
                    <a:gd name="T7" fmla="*/ 12 h 466"/>
                    <a:gd name="T8" fmla="*/ 96 w 246"/>
                    <a:gd name="T9" fmla="*/ 39 h 466"/>
                    <a:gd name="T10" fmla="*/ 130 w 246"/>
                    <a:gd name="T11" fmla="*/ 134 h 466"/>
                    <a:gd name="T12" fmla="*/ 73 w 246"/>
                    <a:gd name="T13" fmla="*/ 85 h 466"/>
                    <a:gd name="T14" fmla="*/ 32 w 246"/>
                    <a:gd name="T15" fmla="*/ 75 h 466"/>
                    <a:gd name="T16" fmla="*/ 7 w 246"/>
                    <a:gd name="T17" fmla="*/ 103 h 466"/>
                    <a:gd name="T18" fmla="*/ 38 w 246"/>
                    <a:gd name="T19" fmla="*/ 103 h 466"/>
                    <a:gd name="T20" fmla="*/ 108 w 246"/>
                    <a:gd name="T21" fmla="*/ 129 h 466"/>
                    <a:gd name="T22" fmla="*/ 104 w 246"/>
                    <a:gd name="T23" fmla="*/ 146 h 466"/>
                    <a:gd name="T24" fmla="*/ 92 w 246"/>
                    <a:gd name="T25" fmla="*/ 171 h 466"/>
                    <a:gd name="T26" fmla="*/ 126 w 246"/>
                    <a:gd name="T27" fmla="*/ 170 h 466"/>
                    <a:gd name="T28" fmla="*/ 69 w 246"/>
                    <a:gd name="T29" fmla="*/ 193 h 466"/>
                    <a:gd name="T30" fmla="*/ 37 w 246"/>
                    <a:gd name="T31" fmla="*/ 233 h 466"/>
                    <a:gd name="T32" fmla="*/ 6 w 246"/>
                    <a:gd name="T33" fmla="*/ 325 h 466"/>
                    <a:gd name="T34" fmla="*/ 72 w 246"/>
                    <a:gd name="T35" fmla="*/ 231 h 466"/>
                    <a:gd name="T36" fmla="*/ 118 w 246"/>
                    <a:gd name="T37" fmla="*/ 194 h 466"/>
                    <a:gd name="T38" fmla="*/ 94 w 246"/>
                    <a:gd name="T39" fmla="*/ 269 h 466"/>
                    <a:gd name="T40" fmla="*/ 76 w 246"/>
                    <a:gd name="T41" fmla="*/ 338 h 466"/>
                    <a:gd name="T42" fmla="*/ 71 w 246"/>
                    <a:gd name="T43" fmla="*/ 408 h 466"/>
                    <a:gd name="T44" fmla="*/ 98 w 246"/>
                    <a:gd name="T45" fmla="*/ 303 h 466"/>
                    <a:gd name="T46" fmla="*/ 124 w 246"/>
                    <a:gd name="T47" fmla="*/ 236 h 466"/>
                    <a:gd name="T48" fmla="*/ 125 w 246"/>
                    <a:gd name="T49" fmla="*/ 214 h 466"/>
                    <a:gd name="T50" fmla="*/ 118 w 246"/>
                    <a:gd name="T51" fmla="*/ 323 h 466"/>
                    <a:gd name="T52" fmla="*/ 138 w 246"/>
                    <a:gd name="T53" fmla="*/ 439 h 466"/>
                    <a:gd name="T54" fmla="*/ 128 w 246"/>
                    <a:gd name="T55" fmla="*/ 313 h 466"/>
                    <a:gd name="T56" fmla="*/ 127 w 246"/>
                    <a:gd name="T57" fmla="*/ 223 h 466"/>
                    <a:gd name="T58" fmla="*/ 147 w 246"/>
                    <a:gd name="T59" fmla="*/ 189 h 466"/>
                    <a:gd name="T60" fmla="*/ 188 w 246"/>
                    <a:gd name="T61" fmla="*/ 298 h 466"/>
                    <a:gd name="T62" fmla="*/ 223 w 246"/>
                    <a:gd name="T63" fmla="*/ 411 h 466"/>
                    <a:gd name="T64" fmla="*/ 193 w 246"/>
                    <a:gd name="T65" fmla="*/ 292 h 466"/>
                    <a:gd name="T66" fmla="*/ 160 w 246"/>
                    <a:gd name="T67" fmla="*/ 190 h 466"/>
                    <a:gd name="T68" fmla="*/ 164 w 246"/>
                    <a:gd name="T69" fmla="*/ 121 h 466"/>
                    <a:gd name="T70" fmla="*/ 194 w 246"/>
                    <a:gd name="T71" fmla="*/ 130 h 466"/>
                    <a:gd name="T72" fmla="*/ 240 w 246"/>
                    <a:gd name="T73" fmla="*/ 125 h 466"/>
                    <a:gd name="T74" fmla="*/ 216 w 246"/>
                    <a:gd name="T75" fmla="*/ 122 h 466"/>
                    <a:gd name="T76" fmla="*/ 163 w 246"/>
                    <a:gd name="T77" fmla="*/ 144 h 466"/>
                    <a:gd name="T78" fmla="*/ 194 w 246"/>
                    <a:gd name="T79" fmla="*/ 109 h 466"/>
                    <a:gd name="T80" fmla="*/ 244 w 246"/>
                    <a:gd name="T81" fmla="*/ 101 h 466"/>
                    <a:gd name="T82" fmla="*/ 229 w 246"/>
                    <a:gd name="T83" fmla="*/ 88 h 466"/>
                    <a:gd name="T84" fmla="*/ 163 w 246"/>
                    <a:gd name="T85" fmla="*/ 138 h 466"/>
                    <a:gd name="T86" fmla="*/ 172 w 246"/>
                    <a:gd name="T87" fmla="*/ 99 h 466"/>
                    <a:gd name="T88" fmla="*/ 226 w 246"/>
                    <a:gd name="T89" fmla="*/ 61 h 466"/>
                    <a:gd name="T90" fmla="*/ 188 w 246"/>
                    <a:gd name="T91" fmla="*/ 82 h 466"/>
                    <a:gd name="T92" fmla="*/ 147 w 246"/>
                    <a:gd name="T93" fmla="*/ 109 h 46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9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1050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>
                    <a:gd name="T0" fmla="*/ 129 w 130"/>
                    <a:gd name="T1" fmla="*/ 230 h 496"/>
                    <a:gd name="T2" fmla="*/ 118 w 130"/>
                    <a:gd name="T3" fmla="*/ 330 h 496"/>
                    <a:gd name="T4" fmla="*/ 107 w 130"/>
                    <a:gd name="T5" fmla="*/ 411 h 496"/>
                    <a:gd name="T6" fmla="*/ 100 w 130"/>
                    <a:gd name="T7" fmla="*/ 471 h 496"/>
                    <a:gd name="T8" fmla="*/ 101 w 130"/>
                    <a:gd name="T9" fmla="*/ 495 h 496"/>
                    <a:gd name="T10" fmla="*/ 86 w 130"/>
                    <a:gd name="T11" fmla="*/ 495 h 496"/>
                    <a:gd name="T12" fmla="*/ 81 w 130"/>
                    <a:gd name="T13" fmla="*/ 460 h 496"/>
                    <a:gd name="T14" fmla="*/ 79 w 130"/>
                    <a:gd name="T15" fmla="*/ 408 h 496"/>
                    <a:gd name="T16" fmla="*/ 73 w 130"/>
                    <a:gd name="T17" fmla="*/ 358 h 496"/>
                    <a:gd name="T18" fmla="*/ 70 w 130"/>
                    <a:gd name="T19" fmla="*/ 321 h 496"/>
                    <a:gd name="T20" fmla="*/ 64 w 130"/>
                    <a:gd name="T21" fmla="*/ 268 h 496"/>
                    <a:gd name="T22" fmla="*/ 56 w 130"/>
                    <a:gd name="T23" fmla="*/ 222 h 496"/>
                    <a:gd name="T24" fmla="*/ 51 w 130"/>
                    <a:gd name="T25" fmla="*/ 181 h 496"/>
                    <a:gd name="T26" fmla="*/ 45 w 130"/>
                    <a:gd name="T27" fmla="*/ 137 h 496"/>
                    <a:gd name="T28" fmla="*/ 35 w 130"/>
                    <a:gd name="T29" fmla="*/ 94 h 496"/>
                    <a:gd name="T30" fmla="*/ 24 w 130"/>
                    <a:gd name="T31" fmla="*/ 57 h 496"/>
                    <a:gd name="T32" fmla="*/ 6 w 130"/>
                    <a:gd name="T33" fmla="*/ 21 h 496"/>
                    <a:gd name="T34" fmla="*/ 0 w 130"/>
                    <a:gd name="T35" fmla="*/ 8 h 496"/>
                    <a:gd name="T36" fmla="*/ 7 w 130"/>
                    <a:gd name="T37" fmla="*/ 0 h 496"/>
                    <a:gd name="T38" fmla="*/ 19 w 130"/>
                    <a:gd name="T39" fmla="*/ 14 h 496"/>
                    <a:gd name="T40" fmla="*/ 35 w 130"/>
                    <a:gd name="T41" fmla="*/ 47 h 496"/>
                    <a:gd name="T42" fmla="*/ 47 w 130"/>
                    <a:gd name="T43" fmla="*/ 81 h 496"/>
                    <a:gd name="T44" fmla="*/ 56 w 130"/>
                    <a:gd name="T45" fmla="*/ 116 h 496"/>
                    <a:gd name="T46" fmla="*/ 63 w 130"/>
                    <a:gd name="T47" fmla="*/ 161 h 496"/>
                    <a:gd name="T48" fmla="*/ 69 w 130"/>
                    <a:gd name="T49" fmla="*/ 204 h 496"/>
                    <a:gd name="T50" fmla="*/ 77 w 130"/>
                    <a:gd name="T51" fmla="*/ 262 h 496"/>
                    <a:gd name="T52" fmla="*/ 84 w 130"/>
                    <a:gd name="T53" fmla="*/ 309 h 496"/>
                    <a:gd name="T54" fmla="*/ 87 w 130"/>
                    <a:gd name="T55" fmla="*/ 347 h 496"/>
                    <a:gd name="T56" fmla="*/ 90 w 130"/>
                    <a:gd name="T57" fmla="*/ 386 h 496"/>
                    <a:gd name="T58" fmla="*/ 96 w 130"/>
                    <a:gd name="T59" fmla="*/ 427 h 496"/>
                    <a:gd name="T60" fmla="*/ 104 w 130"/>
                    <a:gd name="T61" fmla="*/ 357 h 496"/>
                    <a:gd name="T62" fmla="*/ 114 w 130"/>
                    <a:gd name="T63" fmla="*/ 292 h 496"/>
                    <a:gd name="T64" fmla="*/ 129 w 130"/>
                    <a:gd name="T65" fmla="*/ 230 h 49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7"/>
                </a:xfrm>
                <a:custGeom>
                  <a:avLst/>
                  <a:gdLst>
                    <a:gd name="T0" fmla="*/ 60 w 229"/>
                    <a:gd name="T1" fmla="*/ 58 h 358"/>
                    <a:gd name="T2" fmla="*/ 67 w 229"/>
                    <a:gd name="T3" fmla="*/ 44 h 358"/>
                    <a:gd name="T4" fmla="*/ 64 w 229"/>
                    <a:gd name="T5" fmla="*/ 5 h 358"/>
                    <a:gd name="T6" fmla="*/ 64 w 229"/>
                    <a:gd name="T7" fmla="*/ 5 h 358"/>
                    <a:gd name="T8" fmla="*/ 64 w 229"/>
                    <a:gd name="T9" fmla="*/ 5 h 358"/>
                    <a:gd name="T10" fmla="*/ 64 w 229"/>
                    <a:gd name="T11" fmla="*/ 5 h 358"/>
                    <a:gd name="T12" fmla="*/ 64 w 229"/>
                    <a:gd name="T13" fmla="*/ 5 h 358"/>
                    <a:gd name="T14" fmla="*/ 70 w 229"/>
                    <a:gd name="T15" fmla="*/ 2 h 358"/>
                    <a:gd name="T16" fmla="*/ 82 w 229"/>
                    <a:gd name="T17" fmla="*/ 66 h 358"/>
                    <a:gd name="T18" fmla="*/ 94 w 229"/>
                    <a:gd name="T19" fmla="*/ 39 h 358"/>
                    <a:gd name="T20" fmla="*/ 101 w 229"/>
                    <a:gd name="T21" fmla="*/ 5 h 358"/>
                    <a:gd name="T22" fmla="*/ 104 w 229"/>
                    <a:gd name="T23" fmla="*/ 5 h 358"/>
                    <a:gd name="T24" fmla="*/ 103 w 229"/>
                    <a:gd name="T25" fmla="*/ 5 h 358"/>
                    <a:gd name="T26" fmla="*/ 104 w 229"/>
                    <a:gd name="T27" fmla="*/ 5 h 358"/>
                    <a:gd name="T28" fmla="*/ 102 w 229"/>
                    <a:gd name="T29" fmla="*/ 5 h 358"/>
                    <a:gd name="T30" fmla="*/ 103 w 229"/>
                    <a:gd name="T31" fmla="*/ 5 h 358"/>
                    <a:gd name="T32" fmla="*/ 105 w 229"/>
                    <a:gd name="T33" fmla="*/ 47 h 358"/>
                    <a:gd name="T34" fmla="*/ 111 w 229"/>
                    <a:gd name="T35" fmla="*/ 88 h 358"/>
                    <a:gd name="T36" fmla="*/ 139 w 229"/>
                    <a:gd name="T37" fmla="*/ 79 h 358"/>
                    <a:gd name="T38" fmla="*/ 176 w 229"/>
                    <a:gd name="T39" fmla="*/ 81 h 358"/>
                    <a:gd name="T40" fmla="*/ 205 w 229"/>
                    <a:gd name="T41" fmla="*/ 104 h 358"/>
                    <a:gd name="T42" fmla="*/ 228 w 229"/>
                    <a:gd name="T43" fmla="*/ 155 h 358"/>
                    <a:gd name="T44" fmla="*/ 200 w 229"/>
                    <a:gd name="T45" fmla="*/ 147 h 358"/>
                    <a:gd name="T46" fmla="*/ 171 w 229"/>
                    <a:gd name="T47" fmla="*/ 131 h 358"/>
                    <a:gd name="T48" fmla="*/ 132 w 229"/>
                    <a:gd name="T49" fmla="*/ 121 h 358"/>
                    <a:gd name="T50" fmla="*/ 107 w 229"/>
                    <a:gd name="T51" fmla="*/ 125 h 358"/>
                    <a:gd name="T52" fmla="*/ 122 w 229"/>
                    <a:gd name="T53" fmla="*/ 150 h 358"/>
                    <a:gd name="T54" fmla="*/ 154 w 229"/>
                    <a:gd name="T55" fmla="*/ 165 h 358"/>
                    <a:gd name="T56" fmla="*/ 187 w 229"/>
                    <a:gd name="T57" fmla="*/ 175 h 358"/>
                    <a:gd name="T58" fmla="*/ 212 w 229"/>
                    <a:gd name="T59" fmla="*/ 212 h 358"/>
                    <a:gd name="T60" fmla="*/ 224 w 229"/>
                    <a:gd name="T61" fmla="*/ 262 h 358"/>
                    <a:gd name="T62" fmla="*/ 194 w 229"/>
                    <a:gd name="T63" fmla="*/ 231 h 358"/>
                    <a:gd name="T64" fmla="*/ 163 w 229"/>
                    <a:gd name="T65" fmla="*/ 199 h 358"/>
                    <a:gd name="T66" fmla="*/ 133 w 229"/>
                    <a:gd name="T67" fmla="*/ 172 h 358"/>
                    <a:gd name="T68" fmla="*/ 111 w 229"/>
                    <a:gd name="T69" fmla="*/ 159 h 358"/>
                    <a:gd name="T70" fmla="*/ 97 w 229"/>
                    <a:gd name="T71" fmla="*/ 185 h 358"/>
                    <a:gd name="T72" fmla="*/ 115 w 229"/>
                    <a:gd name="T73" fmla="*/ 245 h 358"/>
                    <a:gd name="T74" fmla="*/ 132 w 229"/>
                    <a:gd name="T75" fmla="*/ 312 h 358"/>
                    <a:gd name="T76" fmla="*/ 114 w 229"/>
                    <a:gd name="T77" fmla="*/ 328 h 358"/>
                    <a:gd name="T78" fmla="*/ 95 w 229"/>
                    <a:gd name="T79" fmla="*/ 236 h 358"/>
                    <a:gd name="T80" fmla="*/ 78 w 229"/>
                    <a:gd name="T81" fmla="*/ 179 h 358"/>
                    <a:gd name="T82" fmla="*/ 73 w 229"/>
                    <a:gd name="T83" fmla="*/ 197 h 358"/>
                    <a:gd name="T84" fmla="*/ 74 w 229"/>
                    <a:gd name="T85" fmla="*/ 186 h 358"/>
                    <a:gd name="T86" fmla="*/ 70 w 229"/>
                    <a:gd name="T87" fmla="*/ 206 h 358"/>
                    <a:gd name="T88" fmla="*/ 51 w 229"/>
                    <a:gd name="T89" fmla="*/ 257 h 358"/>
                    <a:gd name="T90" fmla="*/ 32 w 229"/>
                    <a:gd name="T91" fmla="*/ 322 h 358"/>
                    <a:gd name="T92" fmla="*/ 28 w 229"/>
                    <a:gd name="T93" fmla="*/ 304 h 358"/>
                    <a:gd name="T94" fmla="*/ 38 w 229"/>
                    <a:gd name="T95" fmla="*/ 249 h 358"/>
                    <a:gd name="T96" fmla="*/ 59 w 229"/>
                    <a:gd name="T97" fmla="*/ 189 h 358"/>
                    <a:gd name="T98" fmla="*/ 82 w 229"/>
                    <a:gd name="T99" fmla="*/ 143 h 358"/>
                    <a:gd name="T100" fmla="*/ 65 w 229"/>
                    <a:gd name="T101" fmla="*/ 139 h 358"/>
                    <a:gd name="T102" fmla="*/ 40 w 229"/>
                    <a:gd name="T103" fmla="*/ 189 h 358"/>
                    <a:gd name="T104" fmla="*/ 18 w 229"/>
                    <a:gd name="T105" fmla="*/ 243 h 358"/>
                    <a:gd name="T106" fmla="*/ 2 w 229"/>
                    <a:gd name="T107" fmla="*/ 278 h 358"/>
                    <a:gd name="T108" fmla="*/ 13 w 229"/>
                    <a:gd name="T109" fmla="*/ 229 h 358"/>
                    <a:gd name="T110" fmla="*/ 37 w 229"/>
                    <a:gd name="T111" fmla="*/ 179 h 358"/>
                    <a:gd name="T112" fmla="*/ 70 w 229"/>
                    <a:gd name="T113" fmla="*/ 130 h 358"/>
                    <a:gd name="T114" fmla="*/ 62 w 229"/>
                    <a:gd name="T115" fmla="*/ 99 h 358"/>
                    <a:gd name="T116" fmla="*/ 37 w 229"/>
                    <a:gd name="T117" fmla="*/ 59 h 358"/>
                    <a:gd name="T118" fmla="*/ 11 w 229"/>
                    <a:gd name="T119" fmla="*/ 12 h 358"/>
                    <a:gd name="T120" fmla="*/ 14 w 229"/>
                    <a:gd name="T121" fmla="*/ 5 h 358"/>
                    <a:gd name="T122" fmla="*/ 27 w 229"/>
                    <a:gd name="T123" fmla="*/ 5 h 358"/>
                    <a:gd name="T124" fmla="*/ 31 w 229"/>
                    <a:gd name="T125" fmla="*/ 10 h 358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52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1053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>
                      <a:gd name="T0" fmla="*/ 159 w 420"/>
                      <a:gd name="T1" fmla="*/ 41 h 326"/>
                      <a:gd name="T2" fmla="*/ 193 w 420"/>
                      <a:gd name="T3" fmla="*/ 13 h 326"/>
                      <a:gd name="T4" fmla="*/ 233 w 420"/>
                      <a:gd name="T5" fmla="*/ 2 h 326"/>
                      <a:gd name="T6" fmla="*/ 279 w 420"/>
                      <a:gd name="T7" fmla="*/ 2 h 326"/>
                      <a:gd name="T8" fmla="*/ 290 w 420"/>
                      <a:gd name="T9" fmla="*/ 6 h 326"/>
                      <a:gd name="T10" fmla="*/ 260 w 420"/>
                      <a:gd name="T11" fmla="*/ 14 h 326"/>
                      <a:gd name="T12" fmla="*/ 225 w 420"/>
                      <a:gd name="T13" fmla="*/ 25 h 326"/>
                      <a:gd name="T14" fmla="*/ 186 w 420"/>
                      <a:gd name="T15" fmla="*/ 52 h 326"/>
                      <a:gd name="T16" fmla="*/ 183 w 420"/>
                      <a:gd name="T17" fmla="*/ 89 h 326"/>
                      <a:gd name="T18" fmla="*/ 240 w 420"/>
                      <a:gd name="T19" fmla="*/ 66 h 326"/>
                      <a:gd name="T20" fmla="*/ 288 w 420"/>
                      <a:gd name="T21" fmla="*/ 64 h 326"/>
                      <a:gd name="T22" fmla="*/ 338 w 420"/>
                      <a:gd name="T23" fmla="*/ 69 h 326"/>
                      <a:gd name="T24" fmla="*/ 397 w 420"/>
                      <a:gd name="T25" fmla="*/ 75 h 326"/>
                      <a:gd name="T26" fmla="*/ 398 w 420"/>
                      <a:gd name="T27" fmla="*/ 76 h 326"/>
                      <a:gd name="T28" fmla="*/ 341 w 420"/>
                      <a:gd name="T29" fmla="*/ 79 h 326"/>
                      <a:gd name="T30" fmla="*/ 288 w 420"/>
                      <a:gd name="T31" fmla="*/ 80 h 326"/>
                      <a:gd name="T32" fmla="*/ 242 w 420"/>
                      <a:gd name="T33" fmla="*/ 86 h 326"/>
                      <a:gd name="T34" fmla="*/ 191 w 420"/>
                      <a:gd name="T35" fmla="*/ 98 h 326"/>
                      <a:gd name="T36" fmla="*/ 212 w 420"/>
                      <a:gd name="T37" fmla="*/ 118 h 326"/>
                      <a:gd name="T38" fmla="*/ 227 w 420"/>
                      <a:gd name="T39" fmla="*/ 136 h 326"/>
                      <a:gd name="T40" fmla="*/ 175 w 420"/>
                      <a:gd name="T41" fmla="*/ 119 h 326"/>
                      <a:gd name="T42" fmla="*/ 165 w 420"/>
                      <a:gd name="T43" fmla="*/ 129 h 326"/>
                      <a:gd name="T44" fmla="*/ 221 w 420"/>
                      <a:gd name="T45" fmla="*/ 138 h 326"/>
                      <a:gd name="T46" fmla="*/ 269 w 420"/>
                      <a:gd name="T47" fmla="*/ 150 h 326"/>
                      <a:gd name="T48" fmla="*/ 306 w 420"/>
                      <a:gd name="T49" fmla="*/ 181 h 326"/>
                      <a:gd name="T50" fmla="*/ 335 w 420"/>
                      <a:gd name="T51" fmla="*/ 223 h 326"/>
                      <a:gd name="T52" fmla="*/ 329 w 420"/>
                      <a:gd name="T53" fmla="*/ 231 h 326"/>
                      <a:gd name="T54" fmla="*/ 290 w 420"/>
                      <a:gd name="T55" fmla="*/ 204 h 326"/>
                      <a:gd name="T56" fmla="*/ 248 w 420"/>
                      <a:gd name="T57" fmla="*/ 174 h 326"/>
                      <a:gd name="T58" fmla="*/ 202 w 420"/>
                      <a:gd name="T59" fmla="*/ 154 h 326"/>
                      <a:gd name="T60" fmla="*/ 173 w 420"/>
                      <a:gd name="T61" fmla="*/ 148 h 326"/>
                      <a:gd name="T62" fmla="*/ 196 w 420"/>
                      <a:gd name="T63" fmla="*/ 181 h 326"/>
                      <a:gd name="T64" fmla="*/ 227 w 420"/>
                      <a:gd name="T65" fmla="*/ 223 h 326"/>
                      <a:gd name="T66" fmla="*/ 244 w 420"/>
                      <a:gd name="T67" fmla="*/ 262 h 326"/>
                      <a:gd name="T68" fmla="*/ 243 w 420"/>
                      <a:gd name="T69" fmla="*/ 299 h 326"/>
                      <a:gd name="T70" fmla="*/ 222 w 420"/>
                      <a:gd name="T71" fmla="*/ 259 h 326"/>
                      <a:gd name="T72" fmla="*/ 199 w 420"/>
                      <a:gd name="T73" fmla="*/ 215 h 326"/>
                      <a:gd name="T74" fmla="*/ 173 w 420"/>
                      <a:gd name="T75" fmla="*/ 177 h 326"/>
                      <a:gd name="T76" fmla="*/ 150 w 420"/>
                      <a:gd name="T77" fmla="*/ 142 h 326"/>
                      <a:gd name="T78" fmla="*/ 109 w 420"/>
                      <a:gd name="T79" fmla="*/ 162 h 326"/>
                      <a:gd name="T80" fmla="*/ 77 w 420"/>
                      <a:gd name="T81" fmla="*/ 210 h 326"/>
                      <a:gd name="T82" fmla="*/ 49 w 420"/>
                      <a:gd name="T83" fmla="*/ 260 h 326"/>
                      <a:gd name="T84" fmla="*/ 18 w 420"/>
                      <a:gd name="T85" fmla="*/ 306 h 326"/>
                      <a:gd name="T86" fmla="*/ 8 w 420"/>
                      <a:gd name="T87" fmla="*/ 301 h 326"/>
                      <a:gd name="T88" fmla="*/ 45 w 420"/>
                      <a:gd name="T89" fmla="*/ 243 h 326"/>
                      <a:gd name="T90" fmla="*/ 78 w 420"/>
                      <a:gd name="T91" fmla="*/ 198 h 326"/>
                      <a:gd name="T92" fmla="*/ 107 w 420"/>
                      <a:gd name="T93" fmla="*/ 154 h 326"/>
                      <a:gd name="T94" fmla="*/ 132 w 420"/>
                      <a:gd name="T95" fmla="*/ 120 h 326"/>
                      <a:gd name="T96" fmla="*/ 95 w 420"/>
                      <a:gd name="T97" fmla="*/ 79 h 326"/>
                      <a:gd name="T98" fmla="*/ 42 w 420"/>
                      <a:gd name="T99" fmla="*/ 57 h 326"/>
                      <a:gd name="T100" fmla="*/ 19 w 420"/>
                      <a:gd name="T101" fmla="*/ 45 h 326"/>
                      <a:gd name="T102" fmla="*/ 60 w 420"/>
                      <a:gd name="T103" fmla="*/ 58 h 326"/>
                      <a:gd name="T104" fmla="*/ 116 w 420"/>
                      <a:gd name="T105" fmla="*/ 86 h 32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4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6"/>
                    <a:ext cx="38" cy="181"/>
                  </a:xfrm>
                  <a:custGeom>
                    <a:avLst/>
                    <a:gdLst>
                      <a:gd name="T0" fmla="*/ 20 w 38"/>
                      <a:gd name="T1" fmla="*/ 0 h 181"/>
                      <a:gd name="T2" fmla="*/ 24 w 38"/>
                      <a:gd name="T3" fmla="*/ 8 h 181"/>
                      <a:gd name="T4" fmla="*/ 27 w 38"/>
                      <a:gd name="T5" fmla="*/ 14 h 181"/>
                      <a:gd name="T6" fmla="*/ 33 w 38"/>
                      <a:gd name="T7" fmla="*/ 22 h 181"/>
                      <a:gd name="T8" fmla="*/ 35 w 38"/>
                      <a:gd name="T9" fmla="*/ 30 h 181"/>
                      <a:gd name="T10" fmla="*/ 36 w 38"/>
                      <a:gd name="T11" fmla="*/ 41 h 181"/>
                      <a:gd name="T12" fmla="*/ 36 w 38"/>
                      <a:gd name="T13" fmla="*/ 53 h 181"/>
                      <a:gd name="T14" fmla="*/ 37 w 38"/>
                      <a:gd name="T15" fmla="*/ 61 h 181"/>
                      <a:gd name="T16" fmla="*/ 36 w 38"/>
                      <a:gd name="T17" fmla="*/ 70 h 181"/>
                      <a:gd name="T18" fmla="*/ 35 w 38"/>
                      <a:gd name="T19" fmla="*/ 81 h 181"/>
                      <a:gd name="T20" fmla="*/ 33 w 38"/>
                      <a:gd name="T21" fmla="*/ 91 h 181"/>
                      <a:gd name="T22" fmla="*/ 30 w 38"/>
                      <a:gd name="T23" fmla="*/ 106 h 181"/>
                      <a:gd name="T24" fmla="*/ 28 w 38"/>
                      <a:gd name="T25" fmla="*/ 114 h 181"/>
                      <a:gd name="T26" fmla="*/ 23 w 38"/>
                      <a:gd name="T27" fmla="*/ 124 h 181"/>
                      <a:gd name="T28" fmla="*/ 17 w 38"/>
                      <a:gd name="T29" fmla="*/ 135 h 181"/>
                      <a:gd name="T30" fmla="*/ 12 w 38"/>
                      <a:gd name="T31" fmla="*/ 145 h 181"/>
                      <a:gd name="T32" fmla="*/ 7 w 38"/>
                      <a:gd name="T33" fmla="*/ 155 h 181"/>
                      <a:gd name="T34" fmla="*/ 3 w 38"/>
                      <a:gd name="T35" fmla="*/ 163 h 181"/>
                      <a:gd name="T36" fmla="*/ 0 w 38"/>
                      <a:gd name="T37" fmla="*/ 180 h 181"/>
                      <a:gd name="T38" fmla="*/ 1 w 38"/>
                      <a:gd name="T39" fmla="*/ 163 h 181"/>
                      <a:gd name="T40" fmla="*/ 3 w 38"/>
                      <a:gd name="T41" fmla="*/ 152 h 181"/>
                      <a:gd name="T42" fmla="*/ 4 w 38"/>
                      <a:gd name="T43" fmla="*/ 141 h 181"/>
                      <a:gd name="T44" fmla="*/ 5 w 38"/>
                      <a:gd name="T45" fmla="*/ 130 h 181"/>
                      <a:gd name="T46" fmla="*/ 7 w 38"/>
                      <a:gd name="T47" fmla="*/ 116 h 181"/>
                      <a:gd name="T48" fmla="*/ 9 w 38"/>
                      <a:gd name="T49" fmla="*/ 106 h 181"/>
                      <a:gd name="T50" fmla="*/ 12 w 38"/>
                      <a:gd name="T51" fmla="*/ 96 h 181"/>
                      <a:gd name="T52" fmla="*/ 15 w 38"/>
                      <a:gd name="T53" fmla="*/ 87 h 181"/>
                      <a:gd name="T54" fmla="*/ 17 w 38"/>
                      <a:gd name="T55" fmla="*/ 77 h 181"/>
                      <a:gd name="T56" fmla="*/ 20 w 38"/>
                      <a:gd name="T57" fmla="*/ 67 h 181"/>
                      <a:gd name="T58" fmla="*/ 21 w 38"/>
                      <a:gd name="T59" fmla="*/ 57 h 181"/>
                      <a:gd name="T60" fmla="*/ 22 w 38"/>
                      <a:gd name="T61" fmla="*/ 49 h 181"/>
                      <a:gd name="T62" fmla="*/ 23 w 38"/>
                      <a:gd name="T63" fmla="*/ 39 h 181"/>
                      <a:gd name="T64" fmla="*/ 23 w 38"/>
                      <a:gd name="T65" fmla="*/ 28 h 181"/>
                      <a:gd name="T66" fmla="*/ 23 w 38"/>
                      <a:gd name="T67" fmla="*/ 14 h 181"/>
                      <a:gd name="T68" fmla="*/ 22 w 38"/>
                      <a:gd name="T69" fmla="*/ 8 h 181"/>
                      <a:gd name="T70" fmla="*/ 20 w 38"/>
                      <a:gd name="T71" fmla="*/ 0 h 18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>
                      <a:gd name="T0" fmla="*/ 167 w 168"/>
                      <a:gd name="T1" fmla="*/ 47 h 48"/>
                      <a:gd name="T2" fmla="*/ 164 w 168"/>
                      <a:gd name="T3" fmla="*/ 38 h 48"/>
                      <a:gd name="T4" fmla="*/ 160 w 168"/>
                      <a:gd name="T5" fmla="*/ 31 h 48"/>
                      <a:gd name="T6" fmla="*/ 157 w 168"/>
                      <a:gd name="T7" fmla="*/ 30 h 48"/>
                      <a:gd name="T8" fmla="*/ 150 w 168"/>
                      <a:gd name="T9" fmla="*/ 28 h 48"/>
                      <a:gd name="T10" fmla="*/ 144 w 168"/>
                      <a:gd name="T11" fmla="*/ 26 h 48"/>
                      <a:gd name="T12" fmla="*/ 137 w 168"/>
                      <a:gd name="T13" fmla="*/ 28 h 48"/>
                      <a:gd name="T14" fmla="*/ 130 w 168"/>
                      <a:gd name="T15" fmla="*/ 29 h 48"/>
                      <a:gd name="T16" fmla="*/ 121 w 168"/>
                      <a:gd name="T17" fmla="*/ 25 h 48"/>
                      <a:gd name="T18" fmla="*/ 109 w 168"/>
                      <a:gd name="T19" fmla="*/ 21 h 48"/>
                      <a:gd name="T20" fmla="*/ 98 w 168"/>
                      <a:gd name="T21" fmla="*/ 17 h 48"/>
                      <a:gd name="T22" fmla="*/ 91 w 168"/>
                      <a:gd name="T23" fmla="*/ 15 h 48"/>
                      <a:gd name="T24" fmla="*/ 78 w 168"/>
                      <a:gd name="T25" fmla="*/ 12 h 48"/>
                      <a:gd name="T26" fmla="*/ 66 w 168"/>
                      <a:gd name="T27" fmla="*/ 8 h 48"/>
                      <a:gd name="T28" fmla="*/ 54 w 168"/>
                      <a:gd name="T29" fmla="*/ 4 h 48"/>
                      <a:gd name="T30" fmla="*/ 41 w 168"/>
                      <a:gd name="T31" fmla="*/ 1 h 48"/>
                      <a:gd name="T32" fmla="*/ 28 w 168"/>
                      <a:gd name="T33" fmla="*/ 0 h 48"/>
                      <a:gd name="T34" fmla="*/ 15 w 168"/>
                      <a:gd name="T35" fmla="*/ 0 h 48"/>
                      <a:gd name="T36" fmla="*/ 12 w 168"/>
                      <a:gd name="T37" fmla="*/ 1 h 48"/>
                      <a:gd name="T38" fmla="*/ 7 w 168"/>
                      <a:gd name="T39" fmla="*/ 4 h 48"/>
                      <a:gd name="T40" fmla="*/ 3 w 168"/>
                      <a:gd name="T41" fmla="*/ 7 h 48"/>
                      <a:gd name="T42" fmla="*/ 0 w 168"/>
                      <a:gd name="T43" fmla="*/ 10 h 48"/>
                      <a:gd name="T44" fmla="*/ 5 w 168"/>
                      <a:gd name="T45" fmla="*/ 10 h 48"/>
                      <a:gd name="T46" fmla="*/ 12 w 168"/>
                      <a:gd name="T47" fmla="*/ 11 h 48"/>
                      <a:gd name="T48" fmla="*/ 18 w 168"/>
                      <a:gd name="T49" fmla="*/ 12 h 48"/>
                      <a:gd name="T50" fmla="*/ 23 w 168"/>
                      <a:gd name="T51" fmla="*/ 11 h 48"/>
                      <a:gd name="T52" fmla="*/ 29 w 168"/>
                      <a:gd name="T53" fmla="*/ 10 h 48"/>
                      <a:gd name="T54" fmla="*/ 38 w 168"/>
                      <a:gd name="T55" fmla="*/ 10 h 48"/>
                      <a:gd name="T56" fmla="*/ 50 w 168"/>
                      <a:gd name="T57" fmla="*/ 10 h 48"/>
                      <a:gd name="T58" fmla="*/ 60 w 168"/>
                      <a:gd name="T59" fmla="*/ 12 h 48"/>
                      <a:gd name="T60" fmla="*/ 70 w 168"/>
                      <a:gd name="T61" fmla="*/ 13 h 48"/>
                      <a:gd name="T62" fmla="*/ 79 w 168"/>
                      <a:gd name="T63" fmla="*/ 15 h 48"/>
                      <a:gd name="T64" fmla="*/ 89 w 168"/>
                      <a:gd name="T65" fmla="*/ 16 h 48"/>
                      <a:gd name="T66" fmla="*/ 98 w 168"/>
                      <a:gd name="T67" fmla="*/ 18 h 48"/>
                      <a:gd name="T68" fmla="*/ 106 w 168"/>
                      <a:gd name="T69" fmla="*/ 22 h 48"/>
                      <a:gd name="T70" fmla="*/ 114 w 168"/>
                      <a:gd name="T71" fmla="*/ 26 h 48"/>
                      <a:gd name="T72" fmla="*/ 123 w 168"/>
                      <a:gd name="T73" fmla="*/ 30 h 48"/>
                      <a:gd name="T74" fmla="*/ 127 w 168"/>
                      <a:gd name="T75" fmla="*/ 30 h 48"/>
                      <a:gd name="T76" fmla="*/ 131 w 168"/>
                      <a:gd name="T77" fmla="*/ 30 h 48"/>
                      <a:gd name="T78" fmla="*/ 137 w 168"/>
                      <a:gd name="T79" fmla="*/ 33 h 48"/>
                      <a:gd name="T80" fmla="*/ 144 w 168"/>
                      <a:gd name="T81" fmla="*/ 36 h 48"/>
                      <a:gd name="T82" fmla="*/ 150 w 168"/>
                      <a:gd name="T83" fmla="*/ 38 h 48"/>
                      <a:gd name="T84" fmla="*/ 158 w 168"/>
                      <a:gd name="T85" fmla="*/ 42 h 48"/>
                      <a:gd name="T86" fmla="*/ 164 w 168"/>
                      <a:gd name="T87" fmla="*/ 45 h 48"/>
                      <a:gd name="T88" fmla="*/ 167 w 168"/>
                      <a:gd name="T89" fmla="*/ 47 h 48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>
                      <a:gd name="T0" fmla="*/ 172 w 173"/>
                      <a:gd name="T1" fmla="*/ 19 h 20"/>
                      <a:gd name="T2" fmla="*/ 167 w 173"/>
                      <a:gd name="T3" fmla="*/ 17 h 20"/>
                      <a:gd name="T4" fmla="*/ 163 w 173"/>
                      <a:gd name="T5" fmla="*/ 15 h 20"/>
                      <a:gd name="T6" fmla="*/ 157 w 173"/>
                      <a:gd name="T7" fmla="*/ 13 h 20"/>
                      <a:gd name="T8" fmla="*/ 152 w 173"/>
                      <a:gd name="T9" fmla="*/ 11 h 20"/>
                      <a:gd name="T10" fmla="*/ 146 w 173"/>
                      <a:gd name="T11" fmla="*/ 9 h 20"/>
                      <a:gd name="T12" fmla="*/ 138 w 173"/>
                      <a:gd name="T13" fmla="*/ 6 h 20"/>
                      <a:gd name="T14" fmla="*/ 131 w 173"/>
                      <a:gd name="T15" fmla="*/ 2 h 20"/>
                      <a:gd name="T16" fmla="*/ 125 w 173"/>
                      <a:gd name="T17" fmla="*/ 2 h 20"/>
                      <a:gd name="T18" fmla="*/ 118 w 173"/>
                      <a:gd name="T19" fmla="*/ 3 h 20"/>
                      <a:gd name="T20" fmla="*/ 108 w 173"/>
                      <a:gd name="T21" fmla="*/ 5 h 20"/>
                      <a:gd name="T22" fmla="*/ 103 w 173"/>
                      <a:gd name="T23" fmla="*/ 5 h 20"/>
                      <a:gd name="T24" fmla="*/ 91 w 173"/>
                      <a:gd name="T25" fmla="*/ 3 h 20"/>
                      <a:gd name="T26" fmla="*/ 77 w 173"/>
                      <a:gd name="T27" fmla="*/ 1 h 20"/>
                      <a:gd name="T28" fmla="*/ 67 w 173"/>
                      <a:gd name="T29" fmla="*/ 0 h 20"/>
                      <a:gd name="T30" fmla="*/ 55 w 173"/>
                      <a:gd name="T31" fmla="*/ 0 h 20"/>
                      <a:gd name="T32" fmla="*/ 43 w 173"/>
                      <a:gd name="T33" fmla="*/ 0 h 20"/>
                      <a:gd name="T34" fmla="*/ 35 w 173"/>
                      <a:gd name="T35" fmla="*/ 1 h 20"/>
                      <a:gd name="T36" fmla="*/ 26 w 173"/>
                      <a:gd name="T37" fmla="*/ 2 h 20"/>
                      <a:gd name="T38" fmla="*/ 18 w 173"/>
                      <a:gd name="T39" fmla="*/ 3 h 20"/>
                      <a:gd name="T40" fmla="*/ 9 w 173"/>
                      <a:gd name="T41" fmla="*/ 4 h 20"/>
                      <a:gd name="T42" fmla="*/ 8 w 173"/>
                      <a:gd name="T43" fmla="*/ 8 h 20"/>
                      <a:gd name="T44" fmla="*/ 6 w 173"/>
                      <a:gd name="T45" fmla="*/ 11 h 20"/>
                      <a:gd name="T46" fmla="*/ 4 w 173"/>
                      <a:gd name="T47" fmla="*/ 14 h 20"/>
                      <a:gd name="T48" fmla="*/ 0 w 173"/>
                      <a:gd name="T49" fmla="*/ 16 h 20"/>
                      <a:gd name="T50" fmla="*/ 7 w 173"/>
                      <a:gd name="T51" fmla="*/ 15 h 20"/>
                      <a:gd name="T52" fmla="*/ 15 w 173"/>
                      <a:gd name="T53" fmla="*/ 13 h 20"/>
                      <a:gd name="T54" fmla="*/ 21 w 173"/>
                      <a:gd name="T55" fmla="*/ 12 h 20"/>
                      <a:gd name="T56" fmla="*/ 29 w 173"/>
                      <a:gd name="T57" fmla="*/ 11 h 20"/>
                      <a:gd name="T58" fmla="*/ 36 w 173"/>
                      <a:gd name="T59" fmla="*/ 10 h 20"/>
                      <a:gd name="T60" fmla="*/ 49 w 173"/>
                      <a:gd name="T61" fmla="*/ 9 h 20"/>
                      <a:gd name="T62" fmla="*/ 62 w 173"/>
                      <a:gd name="T63" fmla="*/ 8 h 20"/>
                      <a:gd name="T64" fmla="*/ 77 w 173"/>
                      <a:gd name="T65" fmla="*/ 7 h 20"/>
                      <a:gd name="T66" fmla="*/ 92 w 173"/>
                      <a:gd name="T67" fmla="*/ 6 h 20"/>
                      <a:gd name="T68" fmla="*/ 106 w 173"/>
                      <a:gd name="T69" fmla="*/ 6 h 20"/>
                      <a:gd name="T70" fmla="*/ 118 w 173"/>
                      <a:gd name="T71" fmla="*/ 7 h 20"/>
                      <a:gd name="T72" fmla="*/ 126 w 173"/>
                      <a:gd name="T73" fmla="*/ 9 h 20"/>
                      <a:gd name="T74" fmla="*/ 135 w 173"/>
                      <a:gd name="T75" fmla="*/ 11 h 20"/>
                      <a:gd name="T76" fmla="*/ 145 w 173"/>
                      <a:gd name="T77" fmla="*/ 13 h 20"/>
                      <a:gd name="T78" fmla="*/ 155 w 173"/>
                      <a:gd name="T79" fmla="*/ 16 h 20"/>
                      <a:gd name="T80" fmla="*/ 163 w 173"/>
                      <a:gd name="T81" fmla="*/ 17 h 20"/>
                      <a:gd name="T82" fmla="*/ 172 w 173"/>
                      <a:gd name="T83" fmla="*/ 19 h 20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035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1040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1044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>
                  <a:gd name="T0" fmla="*/ 49 w 147"/>
                  <a:gd name="T1" fmla="*/ 188 h 478"/>
                  <a:gd name="T2" fmla="*/ 131 w 147"/>
                  <a:gd name="T3" fmla="*/ 472 h 478"/>
                  <a:gd name="T4" fmla="*/ 135 w 147"/>
                  <a:gd name="T5" fmla="*/ 475 h 478"/>
                  <a:gd name="T6" fmla="*/ 139 w 147"/>
                  <a:gd name="T7" fmla="*/ 477 h 478"/>
                  <a:gd name="T8" fmla="*/ 142 w 147"/>
                  <a:gd name="T9" fmla="*/ 475 h 478"/>
                  <a:gd name="T10" fmla="*/ 144 w 147"/>
                  <a:gd name="T11" fmla="*/ 472 h 478"/>
                  <a:gd name="T12" fmla="*/ 146 w 147"/>
                  <a:gd name="T13" fmla="*/ 468 h 478"/>
                  <a:gd name="T14" fmla="*/ 146 w 147"/>
                  <a:gd name="T15" fmla="*/ 463 h 478"/>
                  <a:gd name="T16" fmla="*/ 143 w 147"/>
                  <a:gd name="T17" fmla="*/ 455 h 478"/>
                  <a:gd name="T18" fmla="*/ 61 w 147"/>
                  <a:gd name="T19" fmla="*/ 176 h 478"/>
                  <a:gd name="T20" fmla="*/ 9 w 147"/>
                  <a:gd name="T21" fmla="*/ 5 h 478"/>
                  <a:gd name="T22" fmla="*/ 6 w 147"/>
                  <a:gd name="T23" fmla="*/ 2 h 478"/>
                  <a:gd name="T24" fmla="*/ 4 w 147"/>
                  <a:gd name="T25" fmla="*/ 1 h 478"/>
                  <a:gd name="T26" fmla="*/ 1 w 147"/>
                  <a:gd name="T27" fmla="*/ 0 h 478"/>
                  <a:gd name="T28" fmla="*/ 0 w 147"/>
                  <a:gd name="T29" fmla="*/ 2 h 478"/>
                  <a:gd name="T30" fmla="*/ 0 w 147"/>
                  <a:gd name="T31" fmla="*/ 6 h 478"/>
                  <a:gd name="T32" fmla="*/ 0 w 147"/>
                  <a:gd name="T33" fmla="*/ 10 h 478"/>
                  <a:gd name="T34" fmla="*/ 49 w 147"/>
                  <a:gd name="T35" fmla="*/ 188 h 47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>
                  <a:gd name="T0" fmla="*/ 50 w 146"/>
                  <a:gd name="T1" fmla="*/ 186 h 477"/>
                  <a:gd name="T2" fmla="*/ 131 w 146"/>
                  <a:gd name="T3" fmla="*/ 471 h 477"/>
                  <a:gd name="T4" fmla="*/ 133 w 146"/>
                  <a:gd name="T5" fmla="*/ 474 h 477"/>
                  <a:gd name="T6" fmla="*/ 138 w 146"/>
                  <a:gd name="T7" fmla="*/ 476 h 477"/>
                  <a:gd name="T8" fmla="*/ 141 w 146"/>
                  <a:gd name="T9" fmla="*/ 474 h 477"/>
                  <a:gd name="T10" fmla="*/ 144 w 146"/>
                  <a:gd name="T11" fmla="*/ 473 h 477"/>
                  <a:gd name="T12" fmla="*/ 145 w 146"/>
                  <a:gd name="T13" fmla="*/ 467 h 477"/>
                  <a:gd name="T14" fmla="*/ 145 w 146"/>
                  <a:gd name="T15" fmla="*/ 462 h 477"/>
                  <a:gd name="T16" fmla="*/ 143 w 146"/>
                  <a:gd name="T17" fmla="*/ 454 h 477"/>
                  <a:gd name="T18" fmla="*/ 61 w 146"/>
                  <a:gd name="T19" fmla="*/ 174 h 477"/>
                  <a:gd name="T20" fmla="*/ 9 w 146"/>
                  <a:gd name="T21" fmla="*/ 4 h 477"/>
                  <a:gd name="T22" fmla="*/ 6 w 146"/>
                  <a:gd name="T23" fmla="*/ 2 h 477"/>
                  <a:gd name="T24" fmla="*/ 4 w 146"/>
                  <a:gd name="T25" fmla="*/ 0 h 477"/>
                  <a:gd name="T26" fmla="*/ 2 w 146"/>
                  <a:gd name="T27" fmla="*/ 0 h 477"/>
                  <a:gd name="T28" fmla="*/ 1 w 146"/>
                  <a:gd name="T29" fmla="*/ 2 h 477"/>
                  <a:gd name="T30" fmla="*/ 0 w 146"/>
                  <a:gd name="T31" fmla="*/ 5 h 477"/>
                  <a:gd name="T32" fmla="*/ 0 w 146"/>
                  <a:gd name="T33" fmla="*/ 9 h 477"/>
                  <a:gd name="T34" fmla="*/ 50 w 146"/>
                  <a:gd name="T35" fmla="*/ 186 h 47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1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1042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>
                  <a:gd name="T0" fmla="*/ 43 w 273"/>
                  <a:gd name="T1" fmla="*/ 32 h 276"/>
                  <a:gd name="T2" fmla="*/ 69 w 273"/>
                  <a:gd name="T3" fmla="*/ 13 h 276"/>
                  <a:gd name="T4" fmla="*/ 92 w 273"/>
                  <a:gd name="T5" fmla="*/ 4 h 276"/>
                  <a:gd name="T6" fmla="*/ 123 w 273"/>
                  <a:gd name="T7" fmla="*/ 0 h 276"/>
                  <a:gd name="T8" fmla="*/ 154 w 273"/>
                  <a:gd name="T9" fmla="*/ 9 h 276"/>
                  <a:gd name="T10" fmla="*/ 194 w 273"/>
                  <a:gd name="T11" fmla="*/ 36 h 276"/>
                  <a:gd name="T12" fmla="*/ 232 w 273"/>
                  <a:gd name="T13" fmla="*/ 75 h 276"/>
                  <a:gd name="T14" fmla="*/ 265 w 273"/>
                  <a:gd name="T15" fmla="*/ 128 h 276"/>
                  <a:gd name="T16" fmla="*/ 268 w 273"/>
                  <a:gd name="T17" fmla="*/ 156 h 276"/>
                  <a:gd name="T18" fmla="*/ 261 w 273"/>
                  <a:gd name="T19" fmla="*/ 146 h 276"/>
                  <a:gd name="T20" fmla="*/ 253 w 273"/>
                  <a:gd name="T21" fmla="*/ 138 h 276"/>
                  <a:gd name="T22" fmla="*/ 242 w 273"/>
                  <a:gd name="T23" fmla="*/ 133 h 276"/>
                  <a:gd name="T24" fmla="*/ 232 w 273"/>
                  <a:gd name="T25" fmla="*/ 132 h 276"/>
                  <a:gd name="T26" fmla="*/ 220 w 273"/>
                  <a:gd name="T27" fmla="*/ 133 h 276"/>
                  <a:gd name="T28" fmla="*/ 209 w 273"/>
                  <a:gd name="T29" fmla="*/ 137 h 276"/>
                  <a:gd name="T30" fmla="*/ 201 w 273"/>
                  <a:gd name="T31" fmla="*/ 144 h 276"/>
                  <a:gd name="T32" fmla="*/ 193 w 273"/>
                  <a:gd name="T33" fmla="*/ 155 h 276"/>
                  <a:gd name="T34" fmla="*/ 187 w 273"/>
                  <a:gd name="T35" fmla="*/ 167 h 276"/>
                  <a:gd name="T36" fmla="*/ 184 w 273"/>
                  <a:gd name="T37" fmla="*/ 181 h 276"/>
                  <a:gd name="T38" fmla="*/ 186 w 273"/>
                  <a:gd name="T39" fmla="*/ 196 h 276"/>
                  <a:gd name="T40" fmla="*/ 166 w 273"/>
                  <a:gd name="T41" fmla="*/ 150 h 276"/>
                  <a:gd name="T42" fmla="*/ 99 w 273"/>
                  <a:gd name="T43" fmla="*/ 225 h 276"/>
                  <a:gd name="T44" fmla="*/ 99 w 273"/>
                  <a:gd name="T45" fmla="*/ 231 h 276"/>
                  <a:gd name="T46" fmla="*/ 92 w 273"/>
                  <a:gd name="T47" fmla="*/ 221 h 276"/>
                  <a:gd name="T48" fmla="*/ 83 w 273"/>
                  <a:gd name="T49" fmla="*/ 212 h 276"/>
                  <a:gd name="T50" fmla="*/ 73 w 273"/>
                  <a:gd name="T51" fmla="*/ 207 h 276"/>
                  <a:gd name="T52" fmla="*/ 63 w 273"/>
                  <a:gd name="T53" fmla="*/ 204 h 276"/>
                  <a:gd name="T54" fmla="*/ 53 w 273"/>
                  <a:gd name="T55" fmla="*/ 206 h 276"/>
                  <a:gd name="T56" fmla="*/ 43 w 273"/>
                  <a:gd name="T57" fmla="*/ 208 h 276"/>
                  <a:gd name="T58" fmla="*/ 33 w 273"/>
                  <a:gd name="T59" fmla="*/ 214 h 276"/>
                  <a:gd name="T60" fmla="*/ 25 w 273"/>
                  <a:gd name="T61" fmla="*/ 222 h 276"/>
                  <a:gd name="T62" fmla="*/ 19 w 273"/>
                  <a:gd name="T63" fmla="*/ 231 h 276"/>
                  <a:gd name="T64" fmla="*/ 15 w 273"/>
                  <a:gd name="T65" fmla="*/ 243 h 276"/>
                  <a:gd name="T66" fmla="*/ 14 w 273"/>
                  <a:gd name="T67" fmla="*/ 258 h 276"/>
                  <a:gd name="T68" fmla="*/ 17 w 273"/>
                  <a:gd name="T69" fmla="*/ 275 h 276"/>
                  <a:gd name="T70" fmla="*/ 3 w 273"/>
                  <a:gd name="T71" fmla="*/ 229 h 276"/>
                  <a:gd name="T72" fmla="*/ 0 w 273"/>
                  <a:gd name="T73" fmla="*/ 173 h 276"/>
                  <a:gd name="T74" fmla="*/ 4 w 273"/>
                  <a:gd name="T75" fmla="*/ 119 h 276"/>
                  <a:gd name="T76" fmla="*/ 30 w 273"/>
                  <a:gd name="T77" fmla="*/ 48 h 27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>
                  <a:gd name="T0" fmla="*/ 146 w 439"/>
                  <a:gd name="T1" fmla="*/ 22 h 321"/>
                  <a:gd name="T2" fmla="*/ 113 w 439"/>
                  <a:gd name="T3" fmla="*/ 43 h 321"/>
                  <a:gd name="T4" fmla="*/ 83 w 439"/>
                  <a:gd name="T5" fmla="*/ 67 h 321"/>
                  <a:gd name="T6" fmla="*/ 57 w 439"/>
                  <a:gd name="T7" fmla="*/ 96 h 321"/>
                  <a:gd name="T8" fmla="*/ 31 w 439"/>
                  <a:gd name="T9" fmla="*/ 134 h 321"/>
                  <a:gd name="T10" fmla="*/ 12 w 439"/>
                  <a:gd name="T11" fmla="*/ 177 h 321"/>
                  <a:gd name="T12" fmla="*/ 1 w 439"/>
                  <a:gd name="T13" fmla="*/ 227 h 321"/>
                  <a:gd name="T14" fmla="*/ 0 w 439"/>
                  <a:gd name="T15" fmla="*/ 278 h 321"/>
                  <a:gd name="T16" fmla="*/ 9 w 439"/>
                  <a:gd name="T17" fmla="*/ 320 h 321"/>
                  <a:gd name="T18" fmla="*/ 10 w 439"/>
                  <a:gd name="T19" fmla="*/ 282 h 321"/>
                  <a:gd name="T20" fmla="*/ 29 w 439"/>
                  <a:gd name="T21" fmla="*/ 258 h 321"/>
                  <a:gd name="T22" fmla="*/ 55 w 439"/>
                  <a:gd name="T23" fmla="*/ 250 h 321"/>
                  <a:gd name="T24" fmla="*/ 81 w 439"/>
                  <a:gd name="T25" fmla="*/ 260 h 321"/>
                  <a:gd name="T26" fmla="*/ 94 w 439"/>
                  <a:gd name="T27" fmla="*/ 276 h 321"/>
                  <a:gd name="T28" fmla="*/ 84 w 439"/>
                  <a:gd name="T29" fmla="*/ 229 h 321"/>
                  <a:gd name="T30" fmla="*/ 81 w 439"/>
                  <a:gd name="T31" fmla="*/ 178 h 321"/>
                  <a:gd name="T32" fmla="*/ 85 w 439"/>
                  <a:gd name="T33" fmla="*/ 129 h 321"/>
                  <a:gd name="T34" fmla="*/ 96 w 439"/>
                  <a:gd name="T35" fmla="*/ 91 h 321"/>
                  <a:gd name="T36" fmla="*/ 113 w 439"/>
                  <a:gd name="T37" fmla="*/ 57 h 321"/>
                  <a:gd name="T38" fmla="*/ 138 w 439"/>
                  <a:gd name="T39" fmla="*/ 30 h 321"/>
                  <a:gd name="T40" fmla="*/ 149 w 439"/>
                  <a:gd name="T41" fmla="*/ 30 h 321"/>
                  <a:gd name="T42" fmla="*/ 146 w 439"/>
                  <a:gd name="T43" fmla="*/ 71 h 321"/>
                  <a:gd name="T44" fmla="*/ 150 w 439"/>
                  <a:gd name="T45" fmla="*/ 116 h 321"/>
                  <a:gd name="T46" fmla="*/ 161 w 439"/>
                  <a:gd name="T47" fmla="*/ 172 h 321"/>
                  <a:gd name="T48" fmla="*/ 174 w 439"/>
                  <a:gd name="T49" fmla="*/ 220 h 321"/>
                  <a:gd name="T50" fmla="*/ 179 w 439"/>
                  <a:gd name="T51" fmla="*/ 231 h 321"/>
                  <a:gd name="T52" fmla="*/ 189 w 439"/>
                  <a:gd name="T53" fmla="*/ 196 h 321"/>
                  <a:gd name="T54" fmla="*/ 217 w 439"/>
                  <a:gd name="T55" fmla="*/ 178 h 321"/>
                  <a:gd name="T56" fmla="*/ 247 w 439"/>
                  <a:gd name="T57" fmla="*/ 184 h 321"/>
                  <a:gd name="T58" fmla="*/ 262 w 439"/>
                  <a:gd name="T59" fmla="*/ 198 h 321"/>
                  <a:gd name="T60" fmla="*/ 248 w 439"/>
                  <a:gd name="T61" fmla="*/ 158 h 321"/>
                  <a:gd name="T62" fmla="*/ 231 w 439"/>
                  <a:gd name="T63" fmla="*/ 115 h 321"/>
                  <a:gd name="T64" fmla="*/ 211 w 439"/>
                  <a:gd name="T65" fmla="*/ 75 h 321"/>
                  <a:gd name="T66" fmla="*/ 192 w 439"/>
                  <a:gd name="T67" fmla="*/ 44 h 321"/>
                  <a:gd name="T68" fmla="*/ 170 w 439"/>
                  <a:gd name="T69" fmla="*/ 20 h 321"/>
                  <a:gd name="T70" fmla="*/ 183 w 439"/>
                  <a:gd name="T71" fmla="*/ 12 h 321"/>
                  <a:gd name="T72" fmla="*/ 217 w 439"/>
                  <a:gd name="T73" fmla="*/ 14 h 321"/>
                  <a:gd name="T74" fmla="*/ 251 w 439"/>
                  <a:gd name="T75" fmla="*/ 30 h 321"/>
                  <a:gd name="T76" fmla="*/ 278 w 439"/>
                  <a:gd name="T77" fmla="*/ 52 h 321"/>
                  <a:gd name="T78" fmla="*/ 303 w 439"/>
                  <a:gd name="T79" fmla="*/ 80 h 321"/>
                  <a:gd name="T80" fmla="*/ 324 w 439"/>
                  <a:gd name="T81" fmla="*/ 112 h 321"/>
                  <a:gd name="T82" fmla="*/ 341 w 439"/>
                  <a:gd name="T83" fmla="*/ 149 h 321"/>
                  <a:gd name="T84" fmla="*/ 350 w 439"/>
                  <a:gd name="T85" fmla="*/ 157 h 321"/>
                  <a:gd name="T86" fmla="*/ 360 w 439"/>
                  <a:gd name="T87" fmla="*/ 125 h 321"/>
                  <a:gd name="T88" fmla="*/ 383 w 439"/>
                  <a:gd name="T89" fmla="*/ 106 h 321"/>
                  <a:gd name="T90" fmla="*/ 407 w 439"/>
                  <a:gd name="T91" fmla="*/ 106 h 321"/>
                  <a:gd name="T92" fmla="*/ 430 w 439"/>
                  <a:gd name="T93" fmla="*/ 125 h 321"/>
                  <a:gd name="T94" fmla="*/ 430 w 439"/>
                  <a:gd name="T95" fmla="*/ 116 h 321"/>
                  <a:gd name="T96" fmla="*/ 411 w 439"/>
                  <a:gd name="T97" fmla="*/ 83 h 321"/>
                  <a:gd name="T98" fmla="*/ 387 w 439"/>
                  <a:gd name="T99" fmla="*/ 53 h 321"/>
                  <a:gd name="T100" fmla="*/ 356 w 439"/>
                  <a:gd name="T101" fmla="*/ 29 h 321"/>
                  <a:gd name="T102" fmla="*/ 324 w 439"/>
                  <a:gd name="T103" fmla="*/ 13 h 321"/>
                  <a:gd name="T104" fmla="*/ 291 w 439"/>
                  <a:gd name="T105" fmla="*/ 4 h 321"/>
                  <a:gd name="T106" fmla="*/ 256 w 439"/>
                  <a:gd name="T107" fmla="*/ 0 h 321"/>
                  <a:gd name="T108" fmla="*/ 217 w 439"/>
                  <a:gd name="T109" fmla="*/ 1 h 321"/>
                  <a:gd name="T110" fmla="*/ 180 w 439"/>
                  <a:gd name="T111" fmla="*/ 9 h 32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6" name="Text Box 40"/>
          <p:cNvSpPr txBox="1">
            <a:spLocks noChangeArrowheads="1"/>
          </p:cNvSpPr>
          <p:nvPr/>
        </p:nvSpPr>
        <p:spPr bwMode="auto">
          <a:xfrm>
            <a:off x="6054725" y="6613525"/>
            <a:ext cx="2967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000" b="1">
                <a:solidFill>
                  <a:schemeClr val="tx2"/>
                </a:solidFill>
                <a:ea typeface="宋体" pitchFamily="2" charset="-122"/>
              </a:rPr>
              <a:t>©Silberschatz, Korth and Sudarshan, Bo Zhou</a:t>
            </a:r>
          </a:p>
        </p:txBody>
      </p:sp>
      <p:sp>
        <p:nvSpPr>
          <p:cNvPr id="1037" name="Text Box 41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000" b="1">
                <a:solidFill>
                  <a:schemeClr val="tx2"/>
                </a:solidFill>
                <a:ea typeface="宋体" pitchFamily="2" charset="-122"/>
              </a:rPr>
              <a:t>2.</a:t>
            </a:r>
            <a:fld id="{88EBADCA-822C-47D5-AE36-8DC2AEA1D5E6}" type="slidenum">
              <a:rPr lang="en-US" altLang="zh-CN" sz="1000" b="1">
                <a:solidFill>
                  <a:schemeClr val="tx2"/>
                </a:solidFill>
                <a:ea typeface="宋体" pitchFamily="2" charset="-122"/>
              </a:rPr>
              <a:pPr>
                <a:spcBef>
                  <a:spcPct val="50000"/>
                </a:spcBef>
              </a:pPr>
              <a:t>‹#›</a:t>
            </a:fld>
            <a:endParaRPr lang="en-US" altLang="zh-CN" sz="1000" b="1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9629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2000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9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04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000" b="1" dirty="0">
                <a:solidFill>
                  <a:schemeClr val="tx2"/>
                </a:solidFill>
                <a:ea typeface="宋体" pitchFamily="2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ea typeface="宋体" pitchFamily="2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1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5445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Relational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3988" y="1846263"/>
            <a:ext cx="6486525" cy="2446337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Structure of Relational Databases</a:t>
            </a:r>
          </a:p>
          <a:p>
            <a:r>
              <a:rPr lang="en-US" altLang="zh-CN" sz="2400" dirty="0" smtClean="0">
                <a:ea typeface="宋体" pitchFamily="2" charset="-122"/>
              </a:rPr>
              <a:t>Relational Algebra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Fundamental Relational Algebra Operations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Additional Relational Algebra Operations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Extended Relational Algebra Operations</a:t>
            </a:r>
          </a:p>
          <a:p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Keys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Let K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 R</a:t>
            </a:r>
          </a:p>
          <a:p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K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is a </a:t>
            </a:r>
            <a:r>
              <a:rPr lang="en-US" altLang="zh-CN" b="1" i="1" dirty="0" err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superkey</a:t>
            </a: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of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if values for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are sufficient to identify a unique tuple of each possible relation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r(R)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</a:t>
            </a:r>
          </a:p>
          <a:p>
            <a:pPr lvl="1"/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By “possible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 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” we mean a relation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that could exist in the enterprise we are modeling.</a:t>
            </a:r>
          </a:p>
          <a:p>
            <a:pPr lvl="1"/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Example:  </a:t>
            </a:r>
          </a:p>
          <a:p>
            <a:pPr lvl="2"/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ID} and 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{</a:t>
            </a:r>
            <a:r>
              <a:rPr lang="en-US" altLang="en-US" i="1" dirty="0">
                <a:ea typeface="ＭＳ Ｐゴシック" pitchFamily="34" charset="-128"/>
                <a:sym typeface="Symbol" pitchFamily="18" charset="2"/>
              </a:rPr>
              <a:t>ID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, name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} are both </a:t>
            </a:r>
            <a:r>
              <a:rPr lang="en-US" altLang="en-US" dirty="0" err="1">
                <a:ea typeface="ＭＳ Ｐゴシック" pitchFamily="34" charset="-128"/>
                <a:sym typeface="Symbol" pitchFamily="18" charset="2"/>
              </a:rPr>
              <a:t>superkeys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 of 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instructor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, if no two instructors can possibly have the same ID.  </a:t>
            </a:r>
          </a:p>
          <a:p>
            <a:pPr lvl="2"/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name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} is not a </a:t>
            </a:r>
            <a:r>
              <a:rPr lang="en-US" altLang="zh-CN" dirty="0" err="1" smtClean="0">
                <a:ea typeface="宋体" pitchFamily="2" charset="-122"/>
                <a:sym typeface="Symbol" pitchFamily="18" charset="2"/>
              </a:rPr>
              <a:t>superkey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of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Instructor</a:t>
            </a:r>
          </a:p>
          <a:p>
            <a:pPr marL="857250" lvl="2" indent="0">
              <a:buNone/>
            </a:pPr>
            <a:endParaRPr lang="en-US" altLang="zh-CN" i="1" dirty="0" smtClean="0">
              <a:ea typeface="宋体" pitchFamily="2" charset="-122"/>
              <a:sym typeface="Symbol" pitchFamily="18" charset="2"/>
            </a:endParaRPr>
          </a:p>
          <a:p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is a </a:t>
            </a:r>
            <a:r>
              <a:rPr lang="en-US" altLang="zh-CN" b="1" i="1" dirty="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candidate key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if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is minimal</a:t>
            </a:r>
          </a:p>
          <a:p>
            <a:pPr lvl="1"/>
            <a:r>
              <a:rPr lang="en-US" altLang="zh-CN" dirty="0">
                <a:ea typeface="宋体" pitchFamily="2" charset="-122"/>
                <a:sym typeface="Symbol" pitchFamily="18" charset="2"/>
              </a:rPr>
              <a:t>Formal definition: if K is a </a:t>
            </a:r>
            <a:r>
              <a:rPr lang="en-US" altLang="zh-CN" dirty="0" err="1">
                <a:ea typeface="宋体" pitchFamily="2" charset="-122"/>
                <a:sym typeface="Symbol" pitchFamily="18" charset="2"/>
              </a:rPr>
              <a:t>superkey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of R, and any subset of K is not a </a:t>
            </a:r>
            <a:r>
              <a:rPr lang="en-US" altLang="zh-CN" dirty="0" err="1">
                <a:ea typeface="宋体" pitchFamily="2" charset="-122"/>
                <a:sym typeface="Symbol" pitchFamily="18" charset="2"/>
              </a:rPr>
              <a:t>superkey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of R, then K is a candidate K of R</a:t>
            </a:r>
            <a:endParaRPr lang="en-US" altLang="zh-CN" dirty="0">
              <a:ea typeface="宋体" pitchFamily="2" charset="-122"/>
            </a:endParaRPr>
          </a:p>
          <a:p>
            <a:pPr lvl="2"/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Example:  {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ID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} is a candidate key for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Instructor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Primary Key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It is possible to have more than one candidate key.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E.g. {ID} and {email-address} are both unique, can serve as candidate key for Instructor.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Primary key: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a candidate key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chosen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as the principal means of identifying tuples within a relation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Should choose an attribute whose value never, or very rarely, changes.</a:t>
            </a:r>
          </a:p>
          <a:p>
            <a:pPr lvl="2">
              <a:lnSpc>
                <a:spcPct val="120000"/>
              </a:lnSpc>
            </a:pP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E.g. email address is unique, but may change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3201372" y="4505221"/>
            <a:ext cx="3868737" cy="1392238"/>
          </a:xfrm>
          <a:prstGeom prst="cloudCallout">
            <a:avLst>
              <a:gd name="adj1" fmla="val -41241"/>
              <a:gd name="adj2" fmla="val -1585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dirty="0">
                <a:ea typeface="宋体" pitchFamily="2" charset="-122"/>
              </a:rPr>
              <a:t>Primary key is chosen by me, which one do I like?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smtClean="0">
                <a:ea typeface="宋体" charset="-122"/>
              </a:rPr>
              <a:t>Schema Diagram for the Banking Enterprise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23064" r="720" b="23062"/>
          <a:stretch>
            <a:fillRect/>
          </a:stretch>
        </p:blipFill>
        <p:spPr bwMode="auto">
          <a:xfrm>
            <a:off x="623888" y="868363"/>
            <a:ext cx="7742237" cy="3180071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7524" y="4235450"/>
            <a:ext cx="8085701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b="1" dirty="0">
                <a:solidFill>
                  <a:schemeClr val="tx2"/>
                </a:solidFill>
                <a:ea typeface="宋体" pitchFamily="2" charset="-122"/>
              </a:rPr>
              <a:t>Foreign Key</a:t>
            </a:r>
            <a:r>
              <a:rPr kumimoji="1" lang="en-US" altLang="zh-CN" b="1" dirty="0">
                <a:ea typeface="宋体" pitchFamily="2" charset="-122"/>
              </a:rPr>
              <a:t>: The attributes of a relation schema r1 is the primary key of another relation schema r2. The attributes is called a foreign key from r1, referencing r2</a:t>
            </a:r>
            <a:r>
              <a:rPr kumimoji="1" lang="en-US" altLang="zh-CN" b="1" dirty="0">
                <a:ea typeface="宋体" pitchFamily="2" charset="-122"/>
                <a:sym typeface="Symbol" pitchFamily="18" charset="2"/>
              </a:rPr>
              <a:t>.</a:t>
            </a:r>
          </a:p>
          <a:p>
            <a:pPr lvl="1" algn="l">
              <a:lnSpc>
                <a:spcPct val="120000"/>
              </a:lnSpc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1600" dirty="0">
                <a:ea typeface="宋体" pitchFamily="2" charset="-122"/>
              </a:rPr>
              <a:t>The attribute branch-name in Account is a foreign key referencing Branch</a:t>
            </a:r>
            <a:r>
              <a:rPr kumimoji="1" lang="en-US" altLang="zh-CN" sz="1600" dirty="0">
                <a:ea typeface="宋体" pitchFamily="2" charset="-122"/>
                <a:sym typeface="Symbol" pitchFamily="18" charset="2"/>
              </a:rPr>
              <a:t>.</a:t>
            </a:r>
          </a:p>
          <a:p>
            <a:pPr lvl="1" algn="l">
              <a:lnSpc>
                <a:spcPct val="120000"/>
              </a:lnSpc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1600" dirty="0">
                <a:ea typeface="宋体" pitchFamily="2" charset="-122"/>
              </a:rPr>
              <a:t>Only values occurring in the primary key attribute of the </a:t>
            </a:r>
            <a:r>
              <a:rPr kumimoji="1" lang="en-US" altLang="zh-CN" sz="1600" b="1" dirty="0" smtClean="0">
                <a:solidFill>
                  <a:schemeClr val="tx2"/>
                </a:solidFill>
                <a:ea typeface="宋体" pitchFamily="2" charset="-122"/>
              </a:rPr>
              <a:t>Referenced </a:t>
            </a:r>
            <a:r>
              <a:rPr kumimoji="1" lang="en-US" altLang="zh-CN" sz="1600" b="1" dirty="0">
                <a:solidFill>
                  <a:schemeClr val="tx2"/>
                </a:solidFill>
                <a:ea typeface="宋体" pitchFamily="2" charset="-122"/>
              </a:rPr>
              <a:t>relation</a:t>
            </a:r>
            <a:r>
              <a:rPr kumimoji="1" lang="en-US" altLang="zh-CN" sz="1600" dirty="0">
                <a:ea typeface="宋体" pitchFamily="2" charset="-122"/>
              </a:rPr>
              <a:t> </a:t>
            </a:r>
            <a:r>
              <a:rPr kumimoji="1" lang="en-US" altLang="zh-CN" sz="1600" dirty="0" smtClean="0">
                <a:ea typeface="宋体" pitchFamily="2" charset="-122"/>
              </a:rPr>
              <a:t/>
            </a:r>
            <a:br>
              <a:rPr kumimoji="1" lang="en-US" altLang="zh-CN" sz="1600" dirty="0" smtClean="0">
                <a:ea typeface="宋体" pitchFamily="2" charset="-122"/>
              </a:rPr>
            </a:br>
            <a:r>
              <a:rPr kumimoji="1" lang="en-US" altLang="zh-CN" sz="1600" dirty="0" smtClean="0">
                <a:ea typeface="宋体" pitchFamily="2" charset="-122"/>
              </a:rPr>
              <a:t>may </a:t>
            </a:r>
            <a:r>
              <a:rPr kumimoji="1" lang="en-US" altLang="zh-CN" sz="1600" dirty="0">
                <a:ea typeface="宋体" pitchFamily="2" charset="-122"/>
              </a:rPr>
              <a:t>occur in the foreign key attribute of the </a:t>
            </a:r>
            <a:r>
              <a:rPr kumimoji="1" lang="en-US" altLang="zh-CN" sz="1600" b="1" dirty="0">
                <a:solidFill>
                  <a:schemeClr val="tx2"/>
                </a:solidFill>
                <a:ea typeface="宋体" pitchFamily="2" charset="-122"/>
              </a:rPr>
              <a:t>R</a:t>
            </a:r>
            <a:r>
              <a:rPr kumimoji="1" lang="en-US" altLang="zh-CN" sz="1600" b="1" dirty="0" smtClean="0">
                <a:solidFill>
                  <a:schemeClr val="tx2"/>
                </a:solidFill>
                <a:ea typeface="宋体" pitchFamily="2" charset="-122"/>
              </a:rPr>
              <a:t>eferencing </a:t>
            </a:r>
            <a:r>
              <a:rPr kumimoji="1" lang="en-US" altLang="zh-CN" sz="1600" b="1" dirty="0">
                <a:solidFill>
                  <a:schemeClr val="tx2"/>
                </a:solidFill>
                <a:ea typeface="宋体" pitchFamily="2" charset="-122"/>
              </a:rPr>
              <a:t>relation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62282" y="525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Schema Diagram for University Database</a:t>
            </a: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47" y="995568"/>
            <a:ext cx="8529637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 bwMode="auto">
          <a:xfrm>
            <a:off x="1553497" y="1415845"/>
            <a:ext cx="580103" cy="875071"/>
          </a:xfrm>
          <a:prstGeom prst="ellipse">
            <a:avLst/>
          </a:prstGeom>
          <a:noFill/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Helvetica" charset="0"/>
              </a:rPr>
              <a:t>A key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Helvetica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7334865" y="2212259"/>
            <a:ext cx="1444419" cy="197136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Helvetic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FFC000"/>
              </a:solidFill>
              <a:latin typeface="Helvetic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Helvetic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Helvetic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  <a:latin typeface="Helvetica" charset="0"/>
              </a:rPr>
              <a:t>Problem?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8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Query Languages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Language in which user requests information from the database.</a:t>
            </a:r>
          </a:p>
          <a:p>
            <a:r>
              <a:rPr lang="en-US" altLang="zh-CN" dirty="0" smtClean="0">
                <a:ea typeface="宋体" pitchFamily="2" charset="-122"/>
              </a:rPr>
              <a:t>Categories of languages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Procedural: The user 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instructs </a:t>
            </a:r>
            <a:r>
              <a:rPr lang="en-US" altLang="zh-CN" sz="1800" dirty="0" smtClean="0">
                <a:ea typeface="宋体" pitchFamily="2" charset="-122"/>
              </a:rPr>
              <a:t>the system to 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perform a sequences of operations</a:t>
            </a:r>
            <a:r>
              <a:rPr lang="en-US" altLang="zh-CN" sz="1800" dirty="0" smtClean="0">
                <a:ea typeface="宋体" pitchFamily="2" charset="-122"/>
              </a:rPr>
              <a:t> on the database.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non-procedural: The user 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describes the desired information </a:t>
            </a:r>
            <a:r>
              <a:rPr lang="en-US" altLang="zh-CN" sz="1800" dirty="0" smtClean="0">
                <a:ea typeface="宋体" pitchFamily="2" charset="-122"/>
              </a:rPr>
              <a:t>without giving a specified procedure for obtaining that information.</a:t>
            </a:r>
          </a:p>
          <a:p>
            <a:r>
              <a:rPr lang="en-US" altLang="zh-CN" dirty="0" smtClean="0">
                <a:ea typeface="宋体" pitchFamily="2" charset="-122"/>
              </a:rPr>
              <a:t>“Pure” languages: are equivalent in computing power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Relational Algebra        	</a:t>
            </a:r>
            <a:r>
              <a:rPr lang="en-US" altLang="zh-CN" sz="1800" i="1" dirty="0" smtClean="0">
                <a:solidFill>
                  <a:srgbClr val="00B050"/>
                </a:solidFill>
                <a:ea typeface="宋体" pitchFamily="2" charset="-122"/>
              </a:rPr>
              <a:t>Procedural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Tuple Relational Calculus     </a:t>
            </a:r>
            <a:r>
              <a:rPr lang="en-US" altLang="zh-CN" i="1" dirty="0">
                <a:solidFill>
                  <a:srgbClr val="00B050"/>
                </a:solidFill>
                <a:ea typeface="宋体" pitchFamily="2" charset="-122"/>
              </a:rPr>
              <a:t>Non-</a:t>
            </a:r>
            <a:r>
              <a:rPr lang="en-US" altLang="zh-CN" i="1" dirty="0" smtClean="0">
                <a:solidFill>
                  <a:srgbClr val="00B050"/>
                </a:solidFill>
                <a:ea typeface="宋体" pitchFamily="2" charset="-122"/>
              </a:rPr>
              <a:t>Procedural</a:t>
            </a:r>
            <a:endParaRPr lang="en-US" altLang="zh-CN" sz="1800" dirty="0" smtClean="0">
              <a:ea typeface="宋体" pitchFamily="2" charset="-122"/>
            </a:endParaRP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Domain Relational Calculus  </a:t>
            </a:r>
            <a:r>
              <a:rPr lang="en-US" altLang="zh-CN" i="1" dirty="0" smtClean="0">
                <a:solidFill>
                  <a:srgbClr val="00B050"/>
                </a:solidFill>
                <a:ea typeface="宋体" pitchFamily="2" charset="-122"/>
              </a:rPr>
              <a:t>Non-Procedural</a:t>
            </a:r>
            <a:endParaRPr lang="en-US" altLang="zh-CN" sz="1800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Pure languages form underlying basis of query languages that people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Relational Algebra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Procedural language</a:t>
            </a:r>
          </a:p>
          <a:p>
            <a:r>
              <a:rPr lang="en-US" altLang="zh-CN" dirty="0" smtClean="0">
                <a:ea typeface="宋体" pitchFamily="2" charset="-122"/>
              </a:rPr>
              <a:t>Six fundamental operators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select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project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union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set difference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Cartesian product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rename</a:t>
            </a:r>
          </a:p>
          <a:p>
            <a:r>
              <a:rPr lang="en-US" altLang="zh-CN" dirty="0" smtClean="0">
                <a:ea typeface="宋体" pitchFamily="2" charset="-122"/>
              </a:rPr>
              <a:t>The operators take two or more relations as inputs and give a new relation as a result.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The operators could be combined as needed to perform a sophisticated query to the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Select Operation – Example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976313" y="1706563"/>
            <a:ext cx="1501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buSzPct val="125000"/>
              <a:buFontTx/>
              <a:buChar char="•"/>
            </a:pPr>
            <a:r>
              <a:rPr lang="en-US" altLang="zh-CN" sz="2000">
                <a:ea typeface="宋体" pitchFamily="2" charset="-122"/>
              </a:rPr>
              <a:t>Relation</a:t>
            </a:r>
            <a:r>
              <a:rPr lang="en-US" altLang="zh-CN" sz="2000" i="1">
                <a:ea typeface="宋体" pitchFamily="2" charset="-122"/>
              </a:rPr>
              <a:t> r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048000" y="167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505200" y="167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962400" y="167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4419600" y="167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3048000" y="22098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3505200" y="22098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962400" y="22098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23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4419600" y="22098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960438" y="4492625"/>
            <a:ext cx="2036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buSzPct val="125000"/>
              <a:buFontTx/>
              <a:buChar char="•"/>
            </a:pPr>
            <a:r>
              <a:rPr lang="zh-CN" altLang="en-US" sz="2400"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400" baseline="-25000">
                <a:ea typeface="宋体" pitchFamily="2" charset="-122"/>
                <a:sym typeface="Symbol" pitchFamily="18" charset="2"/>
              </a:rPr>
              <a:t>A=B ^ D &gt; 5</a:t>
            </a:r>
            <a:r>
              <a:rPr lang="en-US" altLang="zh-CN" sz="2000" baseline="-2500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(r)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3124200" y="4800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3581400" y="4800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4038600" y="4800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4495800" y="4800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3124200" y="53340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3581400" y="53340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4038600" y="53340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23</a:t>
            </a: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4495800" y="53340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Select Operation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029450" cy="41148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dirty="0" smtClean="0">
                <a:ea typeface="宋体" pitchFamily="2" charset="-122"/>
              </a:rPr>
              <a:t>Notation:  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i="1" baseline="-25000" dirty="0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is called the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selection predicate</a:t>
            </a:r>
            <a:endParaRPr lang="en-US" altLang="zh-CN" i="1" dirty="0" smtClean="0">
              <a:solidFill>
                <a:schemeClr val="tx2"/>
              </a:solidFill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dirty="0" smtClean="0">
                <a:ea typeface="宋体" pitchFamily="2" charset="-122"/>
              </a:rPr>
              <a:t>Defined as: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dirty="0" smtClean="0">
                <a:ea typeface="宋体" pitchFamily="2" charset="-122"/>
              </a:rPr>
              <a:t>			 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400" i="1" baseline="-25000" dirty="0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) = {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|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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p(t)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	Where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 p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is a formula in propositional calculus consisting of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terms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connected by :  (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),  (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or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),  (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not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)</a:t>
            </a:r>
            <a:br>
              <a:rPr lang="en-US" altLang="zh-CN" dirty="0" smtClean="0">
                <a:ea typeface="宋体" pitchFamily="2" charset="-122"/>
                <a:sym typeface="Symbol" pitchFamily="18" charset="2"/>
              </a:rPr>
            </a:b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Each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term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is one of: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		&lt;attribute&gt;	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op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	&lt;attribute&gt; or &lt;constant&gt;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    where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op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is one of:  =, , &gt;, . &lt;. </a:t>
            </a:r>
          </a:p>
          <a:p>
            <a:pPr lvl="0">
              <a:lnSpc>
                <a:spcPct val="90000"/>
              </a:lnSpc>
              <a:buClr>
                <a:srgbClr val="CC3300"/>
              </a:buCl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Example of selection:</a:t>
            </a:r>
            <a:br>
              <a:rPr lang="en-US" altLang="zh-CN" dirty="0" smtClean="0">
                <a:ea typeface="宋体" pitchFamily="2" charset="-122"/>
                <a:sym typeface="Symbol" pitchFamily="18" charset="2"/>
              </a:rPr>
            </a:b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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400" i="1" baseline="-25000" dirty="0" err="1">
                <a:solidFill>
                  <a:srgbClr val="000000"/>
                </a:solidFill>
                <a:ea typeface="宋体" charset="-122"/>
                <a:sym typeface="Symbol" pitchFamily="18" charset="2"/>
              </a:rPr>
              <a:t>dept_name</a:t>
            </a:r>
            <a:r>
              <a:rPr lang="en-US" altLang="zh-CN" sz="2400" i="1" baseline="-250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=“Physics”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instructor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Project Operation – 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724025"/>
            <a:ext cx="7029450" cy="409575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Relation</a:t>
            </a:r>
            <a:r>
              <a:rPr lang="en-US" altLang="zh-CN" i="1" smtClean="0">
                <a:ea typeface="宋体" pitchFamily="2" charset="-122"/>
              </a:rPr>
              <a:t> r</a:t>
            </a:r>
            <a:r>
              <a:rPr lang="en-US" altLang="zh-CN" smtClean="0">
                <a:ea typeface="宋体" pitchFamily="2" charset="-122"/>
              </a:rPr>
              <a:t>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048000" y="167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505200" y="167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962400" y="167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048000" y="22098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3505200" y="22098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20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30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40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3962400" y="22098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9906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auto">
          <a:xfrm>
            <a:off x="914400" y="39624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516" name="Rectangle 13"/>
          <p:cNvSpPr>
            <a:spLocks noChangeArrowheads="1"/>
          </p:cNvSpPr>
          <p:nvPr/>
        </p:nvSpPr>
        <p:spPr bwMode="auto">
          <a:xfrm>
            <a:off x="5334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zh-CN" altLang="en-US" sz="2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517" name="Rectangle 15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1518" name="Rectangle 16"/>
          <p:cNvSpPr>
            <a:spLocks noChangeArrowheads="1"/>
          </p:cNvSpPr>
          <p:nvPr/>
        </p:nvSpPr>
        <p:spPr bwMode="auto">
          <a:xfrm>
            <a:off x="2971800" y="4038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21519" name="Rectangle 17"/>
          <p:cNvSpPr>
            <a:spLocks noChangeArrowheads="1"/>
          </p:cNvSpPr>
          <p:nvPr/>
        </p:nvSpPr>
        <p:spPr bwMode="auto">
          <a:xfrm>
            <a:off x="2514600" y="45720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1520" name="Rectangle 18"/>
          <p:cNvSpPr>
            <a:spLocks noChangeArrowheads="1"/>
          </p:cNvSpPr>
          <p:nvPr/>
        </p:nvSpPr>
        <p:spPr bwMode="auto">
          <a:xfrm>
            <a:off x="2971800" y="45720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21521" name="Text Box 21"/>
          <p:cNvSpPr txBox="1">
            <a:spLocks noChangeArrowheads="1"/>
          </p:cNvSpPr>
          <p:nvPr/>
        </p:nvSpPr>
        <p:spPr bwMode="auto">
          <a:xfrm>
            <a:off x="3581400" y="50292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=</a:t>
            </a:r>
          </a:p>
        </p:txBody>
      </p:sp>
      <p:sp>
        <p:nvSpPr>
          <p:cNvPr id="21522" name="Rectangle 22"/>
          <p:cNvSpPr>
            <a:spLocks noChangeArrowheads="1"/>
          </p:cNvSpPr>
          <p:nvPr/>
        </p:nvSpPr>
        <p:spPr bwMode="auto">
          <a:xfrm>
            <a:off x="4038600" y="4038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1523" name="Rectangle 23"/>
          <p:cNvSpPr>
            <a:spLocks noChangeArrowheads="1"/>
          </p:cNvSpPr>
          <p:nvPr/>
        </p:nvSpPr>
        <p:spPr bwMode="auto">
          <a:xfrm>
            <a:off x="4495800" y="4038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21524" name="Rectangle 24"/>
          <p:cNvSpPr>
            <a:spLocks noChangeArrowheads="1"/>
          </p:cNvSpPr>
          <p:nvPr/>
        </p:nvSpPr>
        <p:spPr bwMode="auto">
          <a:xfrm>
            <a:off x="4038600" y="4572000"/>
            <a:ext cx="457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1525" name="Rectangle 25"/>
          <p:cNvSpPr>
            <a:spLocks noChangeArrowheads="1"/>
          </p:cNvSpPr>
          <p:nvPr/>
        </p:nvSpPr>
        <p:spPr bwMode="auto">
          <a:xfrm>
            <a:off x="4495800" y="4572000"/>
            <a:ext cx="457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21526" name="Rectangle 27"/>
          <p:cNvSpPr>
            <a:spLocks noChangeArrowheads="1"/>
          </p:cNvSpPr>
          <p:nvPr/>
        </p:nvSpPr>
        <p:spPr bwMode="auto">
          <a:xfrm>
            <a:off x="407988" y="41402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zh-CN" altLang="en-US" sz="2000">
              <a:ea typeface="宋体" pitchFamily="2" charset="-122"/>
            </a:endParaRPr>
          </a:p>
        </p:txBody>
      </p:sp>
      <p:sp>
        <p:nvSpPr>
          <p:cNvPr id="21527" name="Rectangle 28"/>
          <p:cNvSpPr>
            <a:spLocks noChangeArrowheads="1"/>
          </p:cNvSpPr>
          <p:nvPr/>
        </p:nvSpPr>
        <p:spPr bwMode="auto">
          <a:xfrm>
            <a:off x="773113" y="4065588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zh-CN" altLang="en-US" sz="2000">
                <a:ea typeface="宋体" pitchFamily="2" charset="-122"/>
                <a:sym typeface="Symbol" pitchFamily="18" charset="2"/>
              </a:rPr>
              <a:t></a:t>
            </a:r>
            <a:r>
              <a:rPr kumimoji="1" lang="en-US" altLang="zh-CN" sz="2400" baseline="-25000">
                <a:ea typeface="宋体" pitchFamily="2" charset="-122"/>
              </a:rPr>
              <a:t>A,C</a:t>
            </a:r>
            <a:r>
              <a:rPr kumimoji="1" lang="en-US" altLang="zh-CN" sz="2000">
                <a:ea typeface="宋体" pitchFamily="2" charset="-122"/>
              </a:rPr>
              <a:t> (</a:t>
            </a:r>
            <a:r>
              <a:rPr kumimoji="1" lang="en-US" altLang="zh-CN" sz="2000" i="1">
                <a:ea typeface="宋体" pitchFamily="2" charset="-122"/>
              </a:rPr>
              <a:t>r</a:t>
            </a:r>
            <a:r>
              <a:rPr kumimoji="1" lang="en-US" altLang="zh-CN" sz="2000"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Project Operation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zh-CN" dirty="0" smtClean="0">
                <a:ea typeface="宋体" pitchFamily="2" charset="-122"/>
              </a:rPr>
              <a:t>Notation: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</a:t>
            </a:r>
            <a:r>
              <a:rPr lang="en-US" altLang="zh-CN" sz="2400" baseline="-25000" dirty="0" smtClean="0">
                <a:ea typeface="宋体" pitchFamily="2" charset="-122"/>
              </a:rPr>
              <a:t>A1, A2, …,</a:t>
            </a:r>
            <a:r>
              <a:rPr lang="en-US" altLang="zh-CN" sz="2400" i="1" baseline="-25000" dirty="0" smtClean="0">
                <a:ea typeface="宋体" pitchFamily="2" charset="-122"/>
              </a:rPr>
              <a:t> </a:t>
            </a:r>
            <a:r>
              <a:rPr lang="en-US" altLang="zh-CN" sz="2400" i="1" baseline="-25000" dirty="0" err="1" smtClean="0">
                <a:ea typeface="宋体" pitchFamily="2" charset="-122"/>
              </a:rPr>
              <a:t>Ak</a:t>
            </a:r>
            <a:r>
              <a:rPr lang="en-US" altLang="zh-CN" dirty="0" smtClean="0">
                <a:ea typeface="宋体" pitchFamily="2" charset="-122"/>
              </a:rPr>
              <a:t> (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>
              <a:buFont typeface="Monotype Sorts" pitchFamily="2" charset="2"/>
              <a:buNone/>
              <a:tabLst>
                <a:tab pos="3257550" algn="ctr"/>
              </a:tabLst>
            </a:pPr>
            <a:r>
              <a:rPr lang="en-US" altLang="zh-CN" dirty="0" smtClean="0">
                <a:ea typeface="宋体" pitchFamily="2" charset="-122"/>
              </a:rPr>
              <a:t>	where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i="1" baseline="-25000" dirty="0" smtClean="0">
                <a:ea typeface="宋体" pitchFamily="2" charset="-122"/>
              </a:rPr>
              <a:t>1</a:t>
            </a:r>
            <a:r>
              <a:rPr lang="en-US" altLang="zh-CN" i="1" dirty="0" smtClean="0">
                <a:ea typeface="宋体" pitchFamily="2" charset="-122"/>
              </a:rPr>
              <a:t>, A</a:t>
            </a:r>
            <a:r>
              <a:rPr lang="en-US" altLang="zh-CN" i="1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 are attribute names and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zh-CN" dirty="0" smtClean="0">
                <a:ea typeface="宋体" pitchFamily="2" charset="-122"/>
              </a:rPr>
              <a:t>The result is defined as the relation of </a:t>
            </a:r>
            <a:r>
              <a:rPr lang="en-US" altLang="zh-CN" i="1" dirty="0" smtClean="0">
                <a:ea typeface="宋体" pitchFamily="2" charset="-122"/>
              </a:rPr>
              <a:t>k</a:t>
            </a:r>
            <a:r>
              <a:rPr lang="en-US" altLang="zh-CN" dirty="0" smtClean="0">
                <a:ea typeface="宋体" pitchFamily="2" charset="-122"/>
              </a:rPr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Duplicate rows removed</a:t>
            </a:r>
            <a:r>
              <a:rPr lang="en-US" altLang="zh-CN" dirty="0" smtClean="0">
                <a:ea typeface="宋体" pitchFamily="2" charset="-122"/>
              </a:rPr>
              <a:t> from result, since relations are sets</a:t>
            </a:r>
          </a:p>
          <a:p>
            <a:pPr>
              <a:tabLst>
                <a:tab pos="3257550" algn="ctr"/>
              </a:tabLst>
            </a:pPr>
            <a:r>
              <a:rPr lang="en-US" altLang="zh-CN" dirty="0">
                <a:ea typeface="宋体" charset="-122"/>
              </a:rPr>
              <a:t>Example: To eliminate the </a:t>
            </a:r>
            <a:r>
              <a:rPr lang="en-US" altLang="zh-CN" i="1" dirty="0" err="1">
                <a:ea typeface="宋体" charset="-122"/>
              </a:rPr>
              <a:t>dept_name</a:t>
            </a:r>
            <a:r>
              <a:rPr lang="en-US" altLang="zh-CN" dirty="0">
                <a:ea typeface="宋体" charset="-122"/>
              </a:rPr>
              <a:t> attribute of </a:t>
            </a:r>
            <a:r>
              <a:rPr lang="en-US" altLang="zh-CN" i="1" dirty="0">
                <a:ea typeface="宋体" charset="-122"/>
              </a:rPr>
              <a:t>instructor</a:t>
            </a:r>
            <a:r>
              <a:rPr lang="en-US" altLang="zh-CN" dirty="0">
                <a:ea typeface="宋体" charset="-122"/>
              </a:rPr>
              <a:t/>
            </a:r>
            <a:br>
              <a:rPr lang="en-US" altLang="zh-CN" dirty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         </a:t>
            </a:r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 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</a:t>
            </a:r>
            <a:r>
              <a:rPr lang="en-US" altLang="zh-CN" sz="2800" i="1" baseline="-25000" dirty="0">
                <a:ea typeface="宋体" charset="-122"/>
              </a:rPr>
              <a:t>ID, name, salary</a:t>
            </a:r>
            <a:r>
              <a:rPr lang="en-US" altLang="zh-CN" dirty="0">
                <a:ea typeface="宋体" charset="-122"/>
              </a:rPr>
              <a:t> (</a:t>
            </a:r>
            <a:r>
              <a:rPr lang="en-US" altLang="zh-CN" sz="2400" i="1" dirty="0">
                <a:ea typeface="宋体" charset="-122"/>
              </a:rPr>
              <a:t>instructor</a:t>
            </a:r>
            <a:r>
              <a:rPr lang="en-US" altLang="zh-CN" dirty="0">
                <a:ea typeface="宋体" charset="-122"/>
              </a:rPr>
              <a:t>) </a:t>
            </a:r>
            <a:br>
              <a:rPr lang="en-US" altLang="zh-CN" dirty="0">
                <a:ea typeface="宋体" charset="-122"/>
              </a:rPr>
            </a:br>
            <a:endParaRPr lang="en-US" altLang="zh-CN" dirty="0">
              <a:ea typeface="宋体" charset="-122"/>
            </a:endParaRPr>
          </a:p>
          <a:p>
            <a:pPr marL="0" indent="0">
              <a:buNone/>
              <a:tabLst>
                <a:tab pos="3257550" algn="ctr"/>
              </a:tabLst>
            </a:pP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A Relation: A Table</a:t>
            </a:r>
            <a:endParaRPr lang="en-US" dirty="0">
              <a:ea typeface="+mj-ea"/>
            </a:endParaRPr>
          </a:p>
        </p:txBody>
      </p:sp>
      <p:pic>
        <p:nvPicPr>
          <p:cNvPr id="6147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31" y="1406125"/>
            <a:ext cx="5291137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2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Union Operation –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029450" cy="333375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Relations </a:t>
            </a:r>
            <a:r>
              <a:rPr lang="en-US" altLang="zh-CN" i="1" smtClean="0">
                <a:ea typeface="宋体" pitchFamily="2" charset="-122"/>
              </a:rPr>
              <a:t>r, s: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62000" y="4038600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     </a:t>
            </a:r>
            <a:r>
              <a:rPr kumimoji="1" lang="en-US" altLang="zh-CN" sz="2000">
                <a:latin typeface="Times New Roman" pitchFamily="18" charset="0"/>
                <a:ea typeface="宋体" pitchFamily="2" charset="-122"/>
              </a:rPr>
              <a:t>r </a:t>
            </a:r>
            <a:r>
              <a:rPr kumimoji="1" lang="en-US" altLang="zh-CN" sz="2000">
                <a:latin typeface="Times New Roman" pitchFamily="18" charset="0"/>
                <a:ea typeface="宋体" pitchFamily="2" charset="-122"/>
                <a:sym typeface="Symbol" pitchFamily="18" charset="2"/>
              </a:rPr>
              <a:t> s</a:t>
            </a:r>
            <a:r>
              <a:rPr kumimoji="1" lang="en-US" altLang="zh-CN" sz="2000"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2004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6576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200400" y="1905000"/>
            <a:ext cx="45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657600" y="1905000"/>
            <a:ext cx="45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53340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57912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5334000" y="19050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5791200" y="19050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3527425" y="32004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r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619750" y="2895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s</a:t>
            </a: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4267200" y="4114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4724400" y="4114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4267200" y="46482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4724400" y="46482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Union Operation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zh-CN" dirty="0" smtClean="0">
                <a:ea typeface="宋体" pitchFamily="2" charset="-122"/>
              </a:rPr>
              <a:t>Notation: 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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s</a:t>
            </a:r>
          </a:p>
          <a:p>
            <a:pPr>
              <a:tabLst>
                <a:tab pos="2965450" algn="ctr"/>
              </a:tabLst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Defined as: 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 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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= {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|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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or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 t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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}</a:t>
            </a:r>
          </a:p>
          <a:p>
            <a:pPr>
              <a:tabLst>
                <a:tab pos="2965450" algn="ctr"/>
              </a:tabLst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For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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to be valid.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	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1. 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r,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must have the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same </a:t>
            </a:r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arity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(same number of attributes)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	2.  The attribute domains must be </a:t>
            </a:r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compatible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(e.g., 2nd column </a:t>
            </a:r>
            <a:br>
              <a:rPr lang="en-US" altLang="zh-CN" dirty="0" smtClean="0">
                <a:ea typeface="宋体" pitchFamily="2" charset="-122"/>
                <a:sym typeface="Symbol" pitchFamily="18" charset="2"/>
              </a:rPr>
            </a:b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    	of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deals with the same type of values as does the 2nd </a:t>
            </a:r>
            <a:br>
              <a:rPr lang="en-US" altLang="zh-CN" dirty="0" smtClean="0">
                <a:ea typeface="宋体" pitchFamily="2" charset="-122"/>
                <a:sym typeface="Symbol" pitchFamily="18" charset="2"/>
              </a:rPr>
            </a:b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    column of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)</a:t>
            </a:r>
          </a:p>
          <a:p>
            <a:pPr lvl="0">
              <a:lnSpc>
                <a:spcPct val="140000"/>
              </a:lnSpc>
              <a:buClr>
                <a:srgbClr val="CC3300"/>
              </a:buClr>
              <a:tabLst>
                <a:tab pos="2965450" algn="ctr"/>
              </a:tabLst>
            </a:pPr>
            <a:r>
              <a:rPr lang="en-US" altLang="zh-CN" sz="1800" dirty="0">
                <a:solidFill>
                  <a:srgbClr val="000000"/>
                </a:solidFill>
                <a:ea typeface="宋体" charset="-122"/>
              </a:rPr>
              <a:t>Example: to find all courses taught in the Fall 2009 semester, or in the Spring 2010 semester, or in both</a:t>
            </a:r>
            <a:br>
              <a:rPr lang="en-US" altLang="zh-CN" sz="1800" dirty="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</a:t>
            </a:r>
            <a:r>
              <a:rPr lang="en-US" altLang="zh-CN" sz="2400" i="1" baseline="-25000" dirty="0" err="1">
                <a:solidFill>
                  <a:srgbClr val="000000"/>
                </a:solidFill>
                <a:ea typeface="宋体" charset="-122"/>
              </a:rPr>
              <a:t>course_id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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400" i="1" baseline="-250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semester=“Fall”  </a:t>
            </a:r>
            <a:r>
              <a:rPr lang="el-GR" altLang="zh-CN" sz="2400" i="1" baseline="-25000" dirty="0">
                <a:solidFill>
                  <a:srgbClr val="000000"/>
                </a:solidFill>
                <a:sym typeface="Symbol" pitchFamily="18" charset="2"/>
              </a:rPr>
              <a:t>Λ</a:t>
            </a:r>
            <a:r>
              <a:rPr lang="en-US" altLang="zh-CN" sz="2400" i="1" baseline="-250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year=2009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section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)) 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  </a:t>
            </a:r>
            <a:br>
              <a:rPr lang="en-US" altLang="zh-CN" sz="16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</a:br>
            <a:r>
              <a:rPr lang="en-US" altLang="zh-CN" sz="16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</a:t>
            </a:r>
            <a:r>
              <a:rPr lang="en-US" altLang="zh-CN" sz="2400" i="1" baseline="-25000" dirty="0" err="1">
                <a:solidFill>
                  <a:srgbClr val="000000"/>
                </a:solidFill>
                <a:ea typeface="宋体" charset="-122"/>
              </a:rPr>
              <a:t>course_id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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400" i="1" baseline="-250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semester=“Spring”  </a:t>
            </a:r>
            <a:r>
              <a:rPr lang="el-GR" altLang="zh-CN" sz="2400" i="1" baseline="-25000" dirty="0">
                <a:solidFill>
                  <a:srgbClr val="000000"/>
                </a:solidFill>
                <a:sym typeface="Symbol" pitchFamily="18" charset="2"/>
              </a:rPr>
              <a:t>Λ</a:t>
            </a:r>
            <a:r>
              <a:rPr lang="en-US" altLang="zh-CN" sz="2400" i="1" baseline="-250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year=2010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section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Set Difference Operation – Example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029450" cy="333375"/>
          </a:xfrm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Relations </a:t>
            </a:r>
            <a:r>
              <a:rPr lang="en-US" altLang="zh-CN" i="1" smtClean="0">
                <a:ea typeface="宋体" pitchFamily="2" charset="-122"/>
              </a:rPr>
              <a:t>r, s: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762000" y="4038600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zh-CN" sz="2000" i="1">
                <a:ea typeface="宋体" pitchFamily="2" charset="-122"/>
              </a:rPr>
              <a:t>r </a:t>
            </a:r>
            <a:r>
              <a:rPr kumimoji="1" lang="en-US" altLang="zh-CN" sz="2000" i="1">
                <a:ea typeface="宋体" pitchFamily="2" charset="-122"/>
                <a:sym typeface="Symbol" pitchFamily="18" charset="2"/>
              </a:rPr>
              <a:t>– s</a:t>
            </a:r>
            <a:r>
              <a:rPr kumimoji="1" lang="en-US" altLang="zh-CN" sz="2000"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32004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36576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3200400" y="1905000"/>
            <a:ext cx="45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3657600" y="1905000"/>
            <a:ext cx="45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25609" name="Rectangle 10"/>
          <p:cNvSpPr>
            <a:spLocks noChangeArrowheads="1"/>
          </p:cNvSpPr>
          <p:nvPr/>
        </p:nvSpPr>
        <p:spPr bwMode="auto">
          <a:xfrm>
            <a:off x="53340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57912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25611" name="Rectangle 12"/>
          <p:cNvSpPr>
            <a:spLocks noChangeArrowheads="1"/>
          </p:cNvSpPr>
          <p:nvPr/>
        </p:nvSpPr>
        <p:spPr bwMode="auto">
          <a:xfrm>
            <a:off x="5334000" y="19050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5612" name="Rectangle 13"/>
          <p:cNvSpPr>
            <a:spLocks noChangeArrowheads="1"/>
          </p:cNvSpPr>
          <p:nvPr/>
        </p:nvSpPr>
        <p:spPr bwMode="auto">
          <a:xfrm>
            <a:off x="5791200" y="19050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3527425" y="32004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r</a:t>
            </a:r>
          </a:p>
        </p:txBody>
      </p:sp>
      <p:sp>
        <p:nvSpPr>
          <p:cNvPr id="25614" name="Text Box 15"/>
          <p:cNvSpPr txBox="1">
            <a:spLocks noChangeArrowheads="1"/>
          </p:cNvSpPr>
          <p:nvPr/>
        </p:nvSpPr>
        <p:spPr bwMode="auto">
          <a:xfrm>
            <a:off x="5619750" y="2895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s</a:t>
            </a:r>
          </a:p>
        </p:txBody>
      </p:sp>
      <p:sp>
        <p:nvSpPr>
          <p:cNvPr id="25615" name="Rectangle 16"/>
          <p:cNvSpPr>
            <a:spLocks noChangeArrowheads="1"/>
          </p:cNvSpPr>
          <p:nvPr/>
        </p:nvSpPr>
        <p:spPr bwMode="auto">
          <a:xfrm>
            <a:off x="4267200" y="4114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5616" name="Rectangle 17"/>
          <p:cNvSpPr>
            <a:spLocks noChangeArrowheads="1"/>
          </p:cNvSpPr>
          <p:nvPr/>
        </p:nvSpPr>
        <p:spPr bwMode="auto">
          <a:xfrm>
            <a:off x="4724400" y="4114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25617" name="Rectangle 18"/>
          <p:cNvSpPr>
            <a:spLocks noChangeArrowheads="1"/>
          </p:cNvSpPr>
          <p:nvPr/>
        </p:nvSpPr>
        <p:spPr bwMode="auto">
          <a:xfrm>
            <a:off x="4267200" y="46482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 dirty="0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 dirty="0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5618" name="Rectangle 19"/>
          <p:cNvSpPr>
            <a:spLocks noChangeArrowheads="1"/>
          </p:cNvSpPr>
          <p:nvPr/>
        </p:nvSpPr>
        <p:spPr bwMode="auto">
          <a:xfrm>
            <a:off x="4724400" y="46482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Set Difference Operation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195638" algn="ctr"/>
              </a:tabLst>
            </a:pPr>
            <a:r>
              <a:rPr lang="en-US" altLang="zh-CN" dirty="0" smtClean="0">
                <a:ea typeface="宋体" pitchFamily="2" charset="-122"/>
              </a:rPr>
              <a:t>Notation </a:t>
            </a:r>
            <a:r>
              <a:rPr lang="en-US" altLang="zh-CN" i="1" dirty="0" smtClean="0">
                <a:ea typeface="宋体" pitchFamily="2" charset="-122"/>
              </a:rPr>
              <a:t>r – s</a:t>
            </a:r>
            <a:endParaRPr lang="en-US" altLang="zh-CN" dirty="0" smtClean="0">
              <a:ea typeface="宋体" pitchFamily="2" charset="-122"/>
            </a:endParaRPr>
          </a:p>
          <a:p>
            <a:pPr>
              <a:tabLst>
                <a:tab pos="3195638" algn="ctr"/>
              </a:tabLst>
            </a:pPr>
            <a:r>
              <a:rPr lang="en-US" altLang="zh-CN" dirty="0" smtClean="0">
                <a:ea typeface="宋体" pitchFamily="2" charset="-122"/>
              </a:rPr>
              <a:t>Defined as: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 altLang="zh-CN" dirty="0" smtClean="0">
                <a:ea typeface="宋体" pitchFamily="2" charset="-122"/>
              </a:rPr>
              <a:t>		 </a:t>
            </a:r>
            <a:r>
              <a:rPr lang="en-US" altLang="zh-CN" i="1" dirty="0" smtClean="0">
                <a:ea typeface="宋体" pitchFamily="2" charset="-122"/>
              </a:rPr>
              <a:t>r – s</a:t>
            </a:r>
            <a:r>
              <a:rPr lang="en-US" altLang="zh-CN" dirty="0" smtClean="0">
                <a:ea typeface="宋体" pitchFamily="2" charset="-122"/>
              </a:rPr>
              <a:t>  = {</a:t>
            </a:r>
            <a:r>
              <a:rPr lang="en-US" altLang="zh-CN" i="1" dirty="0" smtClean="0">
                <a:ea typeface="宋体" pitchFamily="2" charset="-122"/>
              </a:rPr>
              <a:t>t</a:t>
            </a:r>
            <a:r>
              <a:rPr lang="en-US" altLang="zh-CN" dirty="0" smtClean="0">
                <a:ea typeface="宋体" pitchFamily="2" charset="-122"/>
              </a:rPr>
              <a:t> | </a:t>
            </a:r>
            <a:r>
              <a:rPr lang="en-US" altLang="zh-CN" i="1" dirty="0" smtClean="0">
                <a:ea typeface="宋体" pitchFamily="2" charset="-122"/>
              </a:rPr>
              <a:t>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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t 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dirty="0" smtClean="0">
                <a:ea typeface="宋体" pitchFamily="2" charset="-122"/>
              </a:rPr>
              <a:t>	</a:t>
            </a:r>
          </a:p>
          <a:p>
            <a:pPr>
              <a:tabLst>
                <a:tab pos="3195638" algn="ctr"/>
              </a:tabLst>
            </a:pPr>
            <a:r>
              <a:rPr lang="en-US" altLang="zh-CN" dirty="0" smtClean="0">
                <a:ea typeface="宋体" pitchFamily="2" charset="-122"/>
              </a:rPr>
              <a:t>Set differences must be taken between </a:t>
            </a:r>
            <a:r>
              <a:rPr lang="en-US" altLang="zh-CN" i="1" dirty="0" smtClean="0">
                <a:ea typeface="宋体" pitchFamily="2" charset="-122"/>
              </a:rPr>
              <a:t>compatible</a:t>
            </a:r>
            <a:r>
              <a:rPr lang="en-US" altLang="zh-CN" dirty="0" smtClean="0">
                <a:ea typeface="宋体" pitchFamily="2" charset="-122"/>
              </a:rPr>
              <a:t> relations.</a:t>
            </a:r>
          </a:p>
          <a:p>
            <a:pPr lvl="1">
              <a:tabLst>
                <a:tab pos="3195638" algn="ctr"/>
              </a:tabLst>
            </a:pPr>
            <a:r>
              <a:rPr lang="en-US" altLang="zh-CN" sz="1800" i="1" dirty="0" smtClean="0">
                <a:ea typeface="宋体" pitchFamily="2" charset="-122"/>
              </a:rPr>
              <a:t>r</a:t>
            </a:r>
            <a:r>
              <a:rPr lang="en-US" altLang="zh-CN" sz="1800" dirty="0" smtClean="0">
                <a:ea typeface="宋体" pitchFamily="2" charset="-122"/>
              </a:rPr>
              <a:t> and </a:t>
            </a:r>
            <a:r>
              <a:rPr lang="en-US" altLang="zh-CN" sz="1800" i="1" dirty="0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 must have the </a:t>
            </a:r>
            <a:r>
              <a:rPr lang="en-US" altLang="zh-CN" sz="1800" i="1" dirty="0" smtClean="0">
                <a:ea typeface="宋体" pitchFamily="2" charset="-122"/>
              </a:rPr>
              <a:t>same arity</a:t>
            </a:r>
            <a:endParaRPr lang="en-US" altLang="zh-CN" sz="1800" dirty="0" smtClean="0">
              <a:ea typeface="宋体" pitchFamily="2" charset="-122"/>
            </a:endParaRPr>
          </a:p>
          <a:p>
            <a:pPr lvl="1">
              <a:tabLst>
                <a:tab pos="3195638" algn="ctr"/>
              </a:tabLst>
            </a:pPr>
            <a:r>
              <a:rPr lang="en-US" altLang="zh-CN" sz="1800" dirty="0" smtClean="0">
                <a:ea typeface="宋体" pitchFamily="2" charset="-122"/>
              </a:rPr>
              <a:t>attribute domains of </a:t>
            </a:r>
            <a:r>
              <a:rPr lang="en-US" altLang="zh-CN" sz="1800" i="1" dirty="0" smtClean="0">
                <a:ea typeface="宋体" pitchFamily="2" charset="-122"/>
              </a:rPr>
              <a:t>r </a:t>
            </a:r>
            <a:r>
              <a:rPr lang="en-US" altLang="zh-CN" sz="1800" dirty="0" smtClean="0">
                <a:ea typeface="宋体" pitchFamily="2" charset="-122"/>
              </a:rPr>
              <a:t>and </a:t>
            </a:r>
            <a:r>
              <a:rPr lang="en-US" altLang="zh-CN" sz="1800" i="1" dirty="0" smtClean="0">
                <a:ea typeface="宋体" pitchFamily="2" charset="-122"/>
              </a:rPr>
              <a:t>s </a:t>
            </a:r>
            <a:r>
              <a:rPr lang="en-US" altLang="zh-CN" sz="1800" dirty="0" smtClean="0">
                <a:ea typeface="宋体" pitchFamily="2" charset="-122"/>
              </a:rPr>
              <a:t>must be compatible</a:t>
            </a:r>
          </a:p>
          <a:p>
            <a:pPr lvl="0">
              <a:lnSpc>
                <a:spcPct val="140000"/>
              </a:lnSpc>
              <a:buClr>
                <a:srgbClr val="CC3300"/>
              </a:buClr>
            </a:pPr>
            <a:r>
              <a:rPr lang="en-US" altLang="zh-CN" sz="1800" dirty="0">
                <a:solidFill>
                  <a:srgbClr val="000000"/>
                </a:solidFill>
                <a:ea typeface="宋体" charset="-122"/>
              </a:rPr>
              <a:t>Example: to find all courses taught in the Fall 2009 semester, but not in the Spring 2010 semester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/>
            </a:r>
            <a:br>
              <a:rPr lang="en-US" altLang="zh-CN" sz="1600" dirty="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</a:t>
            </a:r>
            <a:r>
              <a:rPr lang="en-US" altLang="zh-CN" sz="2400" i="1" baseline="-25000" dirty="0" err="1">
                <a:solidFill>
                  <a:srgbClr val="000000"/>
                </a:solidFill>
                <a:ea typeface="宋体" charset="-122"/>
              </a:rPr>
              <a:t>course_id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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400" i="1" baseline="-250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semester=“Fall”  </a:t>
            </a:r>
            <a:r>
              <a:rPr lang="el-GR" altLang="zh-CN" sz="2400" i="1" baseline="-25000" dirty="0">
                <a:solidFill>
                  <a:srgbClr val="000000"/>
                </a:solidFill>
                <a:sym typeface="Symbol" pitchFamily="18" charset="2"/>
              </a:rPr>
              <a:t>Λ</a:t>
            </a:r>
            <a:r>
              <a:rPr lang="en-US" altLang="zh-CN" sz="2400" i="1" baseline="-250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year=2009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section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))  −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 </a:t>
            </a:r>
            <a:br>
              <a:rPr lang="en-US" altLang="zh-CN" sz="16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</a:br>
            <a:r>
              <a:rPr lang="en-US" altLang="zh-CN" sz="16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</a:t>
            </a:r>
            <a:r>
              <a:rPr lang="en-US" altLang="zh-CN" sz="2400" i="1" baseline="-25000" dirty="0" err="1">
                <a:solidFill>
                  <a:srgbClr val="000000"/>
                </a:solidFill>
                <a:ea typeface="宋体" charset="-122"/>
              </a:rPr>
              <a:t>course_id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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400" i="1" baseline="-250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semester=“Spring”  </a:t>
            </a:r>
            <a:r>
              <a:rPr lang="el-GR" altLang="zh-CN" sz="2400" i="1" baseline="-25000" dirty="0">
                <a:solidFill>
                  <a:srgbClr val="000000"/>
                </a:solidFill>
                <a:sym typeface="Symbol" pitchFamily="18" charset="2"/>
              </a:rPr>
              <a:t>Λ</a:t>
            </a:r>
            <a:r>
              <a:rPr lang="en-US" altLang="zh-CN" sz="2400" i="1" baseline="-250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year=2010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section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))</a:t>
            </a:r>
          </a:p>
          <a:p>
            <a:pPr lvl="0">
              <a:buClr>
                <a:srgbClr val="CC3300"/>
              </a:buClr>
            </a:pPr>
            <a:endParaRPr lang="en-US" altLang="zh-CN" sz="1600" dirty="0">
              <a:solidFill>
                <a:srgbClr val="000000"/>
              </a:solidFill>
              <a:ea typeface="宋体" charset="-122"/>
              <a:sym typeface="Symbol" pitchFamily="18" charset="2"/>
            </a:endParaRPr>
          </a:p>
          <a:p>
            <a:pPr lvl="1">
              <a:tabLst>
                <a:tab pos="3195638" algn="ctr"/>
              </a:tabLst>
            </a:pPr>
            <a:endParaRPr lang="en-US" altLang="zh-CN" sz="1800" dirty="0" smtClean="0">
              <a:ea typeface="宋体" pitchFamily="2" charset="-122"/>
            </a:endParaRP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193675"/>
            <a:ext cx="7678738" cy="503238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Cartesian-Product Operation-Example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33400" y="1295400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zh-CN" sz="2000">
                <a:ea typeface="宋体" pitchFamily="2" charset="-122"/>
              </a:rPr>
              <a:t>Relations </a:t>
            </a:r>
            <a:r>
              <a:rPr kumimoji="1" lang="en-US" altLang="zh-CN" sz="2000" i="1">
                <a:ea typeface="宋体" pitchFamily="2" charset="-122"/>
              </a:rPr>
              <a:t>r, s</a:t>
            </a:r>
            <a:r>
              <a:rPr kumimoji="1" lang="en-US" altLang="zh-CN" sz="2000">
                <a:ea typeface="宋体" pitchFamily="2" charset="-122"/>
              </a:rPr>
              <a:t>: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09600" y="3200400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zh-CN" sz="2000" i="1">
                <a:ea typeface="宋体" pitchFamily="2" charset="-122"/>
              </a:rPr>
              <a:t>r</a:t>
            </a:r>
            <a:r>
              <a:rPr kumimoji="1" lang="en-US" altLang="zh-CN" sz="2000">
                <a:ea typeface="宋体" pitchFamily="2" charset="-122"/>
              </a:rPr>
              <a:t> x</a:t>
            </a:r>
            <a:r>
              <a:rPr kumimoji="1" lang="en-US" altLang="zh-CN" sz="2000"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sz="2000" i="1"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sz="2000">
                <a:ea typeface="宋体" pitchFamily="2" charset="-122"/>
              </a:rPr>
              <a:t>: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895600" y="1219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352800" y="1219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895600" y="1752600"/>
            <a:ext cx="457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3352800" y="1752600"/>
            <a:ext cx="457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2819400" y="3505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3276600" y="3505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2819400" y="4114800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3276600" y="4114800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3733800" y="3505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4191000" y="3505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3733800" y="4114800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 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4191000" y="4114800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19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4648200" y="3505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E</a:t>
            </a: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4648200" y="4114800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b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4648200" y="1219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5105400" y="1219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4648200" y="1752600"/>
            <a:ext cx="457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5105400" y="1752600"/>
            <a:ext cx="457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5562600" y="1219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E</a:t>
            </a: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5562600" y="1752600"/>
            <a:ext cx="457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b</a:t>
            </a:r>
          </a:p>
        </p:txBody>
      </p:sp>
      <p:graphicFrame>
        <p:nvGraphicFramePr>
          <p:cNvPr id="27673" name="Object 25"/>
          <p:cNvGraphicFramePr>
            <a:graphicFrameLocks noChangeAspect="1"/>
          </p:cNvGraphicFramePr>
          <p:nvPr/>
        </p:nvGraphicFramePr>
        <p:xfrm>
          <a:off x="4502150" y="3359150"/>
          <a:ext cx="1397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0" name="Equation" r:id="rId3" imgW="139639" imgH="291973" progId="Equation.3">
                  <p:embed/>
                </p:oleObj>
              </mc:Choice>
              <mc:Fallback>
                <p:oleObj name="Equation" r:id="rId3" imgW="139639" imgH="29197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59150"/>
                        <a:ext cx="1397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3200400" y="25146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r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5238750" y="2971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Cartesian-Product Operation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zh-CN" smtClean="0">
                <a:ea typeface="宋体" pitchFamily="2" charset="-122"/>
              </a:rPr>
              <a:t>Notation</a:t>
            </a:r>
            <a:r>
              <a:rPr lang="en-US" altLang="zh-CN" i="1" smtClean="0">
                <a:ea typeface="宋体" pitchFamily="2" charset="-122"/>
              </a:rPr>
              <a:t> r </a:t>
            </a:r>
            <a:r>
              <a:rPr lang="en-US" altLang="zh-CN" smtClean="0">
                <a:ea typeface="宋体" pitchFamily="2" charset="-122"/>
              </a:rPr>
              <a:t>x</a:t>
            </a:r>
            <a:r>
              <a:rPr lang="en-US" altLang="zh-CN" i="1" smtClean="0">
                <a:ea typeface="宋体" pitchFamily="2" charset="-122"/>
              </a:rPr>
              <a:t> s</a:t>
            </a:r>
            <a:endParaRPr lang="en-US" altLang="zh-CN" smtClean="0">
              <a:ea typeface="宋体" pitchFamily="2" charset="-122"/>
            </a:endParaRPr>
          </a:p>
          <a:p>
            <a:pPr>
              <a:tabLst>
                <a:tab pos="3149600" algn="ctr"/>
              </a:tabLst>
            </a:pPr>
            <a:r>
              <a:rPr lang="en-US" altLang="zh-CN" smtClean="0">
                <a:ea typeface="宋体" pitchFamily="2" charset="-122"/>
              </a:rPr>
              <a:t>Defined as:</a:t>
            </a:r>
          </a:p>
          <a:p>
            <a:pPr>
              <a:buFont typeface="Monotype Sorts" pitchFamily="2" charset="2"/>
              <a:buNone/>
              <a:tabLst>
                <a:tab pos="3149600" algn="ctr"/>
              </a:tabLst>
            </a:pPr>
            <a:r>
              <a:rPr lang="en-US" altLang="zh-CN" smtClean="0">
                <a:ea typeface="宋体" pitchFamily="2" charset="-122"/>
              </a:rPr>
              <a:t>		</a:t>
            </a:r>
            <a:r>
              <a:rPr lang="en-US" altLang="zh-CN" i="1" smtClean="0">
                <a:ea typeface="宋体" pitchFamily="2" charset="-122"/>
              </a:rPr>
              <a:t>r</a:t>
            </a:r>
            <a:r>
              <a:rPr lang="en-US" altLang="zh-CN" smtClean="0">
                <a:ea typeface="宋体" pitchFamily="2" charset="-122"/>
              </a:rPr>
              <a:t> x </a:t>
            </a:r>
            <a:r>
              <a:rPr lang="en-US" altLang="zh-CN" i="1" smtClean="0">
                <a:ea typeface="宋体" pitchFamily="2" charset="-122"/>
              </a:rPr>
              <a:t>s</a:t>
            </a:r>
            <a:r>
              <a:rPr lang="en-US" altLang="zh-CN" smtClean="0">
                <a:ea typeface="宋体" pitchFamily="2" charset="-122"/>
              </a:rPr>
              <a:t> = {</a:t>
            </a:r>
            <a:r>
              <a:rPr lang="en-US" altLang="zh-CN" i="1" smtClean="0">
                <a:ea typeface="宋体" pitchFamily="2" charset="-122"/>
              </a:rPr>
              <a:t>t q </a:t>
            </a:r>
            <a:r>
              <a:rPr lang="en-US" altLang="zh-CN" smtClean="0">
                <a:ea typeface="宋体" pitchFamily="2" charset="-122"/>
              </a:rPr>
              <a:t>|</a:t>
            </a:r>
            <a:r>
              <a:rPr lang="en-US" altLang="zh-CN" i="1" smtClean="0">
                <a:ea typeface="宋体" pitchFamily="2" charset="-122"/>
              </a:rPr>
              <a:t> t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 r </a:t>
            </a:r>
            <a:r>
              <a:rPr lang="en-US" altLang="zh-CN" b="1" smtClean="0"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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}</a:t>
            </a:r>
          </a:p>
          <a:p>
            <a:pPr>
              <a:tabLst>
                <a:tab pos="3149600" algn="ctr"/>
              </a:tabLst>
            </a:pPr>
            <a:r>
              <a:rPr lang="en-US" altLang="zh-CN" smtClean="0">
                <a:ea typeface="宋体" pitchFamily="2" charset="-122"/>
                <a:sym typeface="Symbol" pitchFamily="18" charset="2"/>
              </a:rPr>
              <a:t>Assume that attributes of r(R) and s(S) are disjoint.  (That is, </a:t>
            </a:r>
            <a:br>
              <a:rPr lang="en-US" altLang="zh-CN" smtClean="0">
                <a:ea typeface="宋体" pitchFamily="2" charset="-122"/>
                <a:sym typeface="Symbol" pitchFamily="18" charset="2"/>
              </a:rPr>
            </a:br>
            <a:r>
              <a:rPr lang="en-US" altLang="zh-CN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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=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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).</a:t>
            </a:r>
          </a:p>
          <a:p>
            <a:pPr>
              <a:tabLst>
                <a:tab pos="3149600" algn="ctr"/>
              </a:tabLst>
            </a:pPr>
            <a:r>
              <a:rPr lang="en-US" altLang="zh-CN" smtClean="0">
                <a:ea typeface="宋体" pitchFamily="2" charset="-122"/>
                <a:sym typeface="Symbol" pitchFamily="18" charset="2"/>
              </a:rPr>
              <a:t>If attributes of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r(R)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s(S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) are not disjoint, then renaming must be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Renaming Operation-Example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168605"/>
            <a:ext cx="7848600" cy="4876800"/>
          </a:xfrm>
        </p:spPr>
        <p:txBody>
          <a:bodyPr/>
          <a:lstStyle/>
          <a:p>
            <a:r>
              <a:rPr lang="en-US" altLang="en-US" sz="1800" dirty="0" smtClean="0">
                <a:ea typeface="ＭＳ Ｐゴシック" pitchFamily="34" charset="-128"/>
              </a:rPr>
              <a:t>Allows us to refer to a relation, (say E) by more than one name.</a:t>
            </a:r>
          </a:p>
          <a:p>
            <a:pPr>
              <a:buFont typeface="Monotype Sorts" charset="2"/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 				</a:t>
            </a:r>
            <a:r>
              <a:rPr lang="en-US" altLang="en-US" sz="1800" i="1" dirty="0" smtClean="0">
                <a:ea typeface="ＭＳ Ｐゴシック" pitchFamily="34" charset="-128"/>
                <a:sym typeface="Symbol" pitchFamily="18" charset="2"/>
              </a:rPr>
              <a:t></a:t>
            </a:r>
            <a:r>
              <a:rPr lang="en-US" altLang="en-US" sz="1800" i="1" dirty="0" smtClean="0">
                <a:ea typeface="ＭＳ Ｐゴシック" pitchFamily="34" charset="-128"/>
              </a:rPr>
              <a:t> 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x</a:t>
            </a:r>
            <a:r>
              <a:rPr lang="en-US" altLang="en-US" sz="1800" dirty="0" smtClean="0">
                <a:ea typeface="ＭＳ Ｐゴシック" pitchFamily="34" charset="-128"/>
              </a:rPr>
              <a:t> (</a:t>
            </a:r>
            <a:r>
              <a:rPr lang="en-US" altLang="en-US" sz="1800" i="1" dirty="0" smtClean="0">
                <a:ea typeface="ＭＳ Ｐゴシック" pitchFamily="34" charset="-128"/>
              </a:rPr>
              <a:t>E</a:t>
            </a:r>
            <a:r>
              <a:rPr lang="en-US" altLang="en-US" sz="1800" dirty="0" smtClean="0">
                <a:ea typeface="ＭＳ Ｐゴシック" pitchFamily="34" charset="-128"/>
              </a:rPr>
              <a:t>)</a:t>
            </a:r>
            <a:br>
              <a:rPr lang="en-US" altLang="en-US" sz="1800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	 returns the expression </a:t>
            </a:r>
            <a:r>
              <a:rPr lang="en-US" altLang="en-US" sz="1800" i="1" dirty="0" smtClean="0">
                <a:ea typeface="ＭＳ Ｐゴシック" pitchFamily="34" charset="-128"/>
              </a:rPr>
              <a:t>E</a:t>
            </a:r>
            <a:r>
              <a:rPr lang="en-US" altLang="en-US" sz="1800" dirty="0" smtClean="0">
                <a:ea typeface="ＭＳ Ｐゴシック" pitchFamily="34" charset="-128"/>
              </a:rPr>
              <a:t> under the name </a:t>
            </a:r>
            <a:r>
              <a:rPr lang="en-US" altLang="en-US" sz="1800" i="1" dirty="0" smtClean="0">
                <a:ea typeface="ＭＳ Ｐゴシック" pitchFamily="34" charset="-128"/>
              </a:rPr>
              <a:t>X</a:t>
            </a:r>
            <a:endParaRPr lang="en-US" altLang="en-US" sz="1800" dirty="0" smtClean="0">
              <a:ea typeface="ＭＳ Ｐゴシック" pitchFamily="34" charset="-128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815975" y="273526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l">
              <a:buSzTx/>
            </a:pPr>
            <a:r>
              <a:rPr lang="en-US" altLang="en-US" dirty="0"/>
              <a:t> Relations </a:t>
            </a:r>
            <a:r>
              <a:rPr lang="en-US" altLang="en-US" i="1" dirty="0"/>
              <a:t>r</a:t>
            </a:r>
            <a:endParaRPr lang="en-US" altLang="en-US" dirty="0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815975" y="40497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l">
              <a:buSzTx/>
            </a:pPr>
            <a:r>
              <a:rPr lang="en-US" altLang="en-US" i="1" dirty="0"/>
              <a:t> r</a:t>
            </a:r>
            <a:r>
              <a:rPr lang="en-US" altLang="en-US" dirty="0"/>
              <a:t> x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i="1" dirty="0">
                <a:sym typeface="Symbol" pitchFamily="18" charset="2"/>
              </a:rPr>
              <a:t></a:t>
            </a:r>
            <a:r>
              <a:rPr lang="en-US" altLang="en-US" i="1" dirty="0"/>
              <a:t> </a:t>
            </a:r>
            <a:r>
              <a:rPr lang="en-US" altLang="en-US" i="1" baseline="-25000" dirty="0"/>
              <a:t>s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(r)</a:t>
            </a:r>
            <a:endParaRPr lang="en-US" altLang="en-US" dirty="0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843" y="4383088"/>
            <a:ext cx="1503363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033" y="2901950"/>
            <a:ext cx="757237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4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Rename Operation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Allows us to name, and therefore to refer to, the results of relational-algebra expressions.</a:t>
            </a:r>
          </a:p>
          <a:p>
            <a:r>
              <a:rPr lang="en-US" altLang="zh-CN" dirty="0" smtClean="0">
                <a:ea typeface="宋体" pitchFamily="2" charset="-122"/>
              </a:rPr>
              <a:t>Allows us to refer to a relation by more than one name.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 				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</a:t>
            </a:r>
            <a:r>
              <a:rPr lang="en-US" altLang="zh-CN" i="1" dirty="0" smtClean="0">
                <a:ea typeface="宋体" pitchFamily="2" charset="-122"/>
              </a:rPr>
              <a:t> </a:t>
            </a:r>
            <a:r>
              <a:rPr lang="en-US" altLang="zh-CN" sz="2800" i="1" baseline="-25000" dirty="0" smtClean="0">
                <a:ea typeface="宋体" pitchFamily="2" charset="-122"/>
              </a:rPr>
              <a:t>x</a:t>
            </a:r>
            <a:r>
              <a:rPr lang="en-US" altLang="zh-CN" dirty="0" smtClean="0">
                <a:ea typeface="宋体" pitchFamily="2" charset="-122"/>
              </a:rPr>
              <a:t> (</a:t>
            </a:r>
            <a:r>
              <a:rPr lang="en-US" altLang="zh-CN" i="1" dirty="0" smtClean="0">
                <a:ea typeface="宋体" pitchFamily="2" charset="-122"/>
              </a:rPr>
              <a:t>E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              returns the expression </a:t>
            </a:r>
            <a:r>
              <a:rPr lang="en-US" altLang="zh-CN" i="1" dirty="0" smtClean="0">
                <a:ea typeface="宋体" pitchFamily="2" charset="-122"/>
              </a:rPr>
              <a:t>E</a:t>
            </a:r>
            <a:r>
              <a:rPr lang="en-US" altLang="zh-CN" dirty="0" smtClean="0">
                <a:ea typeface="宋体" pitchFamily="2" charset="-122"/>
              </a:rPr>
              <a:t> under the name </a:t>
            </a:r>
            <a:r>
              <a:rPr lang="en-US" altLang="zh-CN" i="1" dirty="0" smtClean="0">
                <a:ea typeface="宋体" pitchFamily="2" charset="-122"/>
              </a:rPr>
              <a:t>X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If a relational-algebra expression E has arity n, then 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                                          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</a:t>
            </a:r>
            <a:r>
              <a:rPr lang="en-US" altLang="zh-CN" sz="2800" i="1" baseline="-25000" dirty="0" smtClean="0">
                <a:ea typeface="宋体" pitchFamily="2" charset="-122"/>
              </a:rPr>
              <a:t>x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sz="2400" baseline="-25000" dirty="0" smtClean="0">
                <a:ea typeface="宋体" pitchFamily="2" charset="-122"/>
              </a:rPr>
              <a:t>(</a:t>
            </a:r>
            <a:r>
              <a:rPr lang="en-US" altLang="zh-CN" sz="2400" i="1" baseline="-25000" dirty="0" smtClean="0">
                <a:ea typeface="宋体" pitchFamily="2" charset="-122"/>
              </a:rPr>
              <a:t>A1, A2, …, An</a:t>
            </a:r>
            <a:r>
              <a:rPr lang="en-US" altLang="zh-CN" sz="2400" baseline="-25000" dirty="0" smtClean="0">
                <a:ea typeface="宋体" pitchFamily="2" charset="-122"/>
              </a:rPr>
              <a:t>)</a:t>
            </a:r>
            <a:r>
              <a:rPr lang="en-US" altLang="zh-CN" baseline="-25000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i="1" dirty="0" smtClean="0">
                <a:ea typeface="宋体" pitchFamily="2" charset="-122"/>
              </a:rPr>
              <a:t>E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      returns the result of expression </a:t>
            </a:r>
            <a:r>
              <a:rPr lang="en-US" altLang="zh-CN" i="1" dirty="0" smtClean="0">
                <a:ea typeface="宋体" pitchFamily="2" charset="-122"/>
              </a:rPr>
              <a:t>E</a:t>
            </a:r>
            <a:r>
              <a:rPr lang="en-US" altLang="zh-CN" dirty="0" smtClean="0">
                <a:ea typeface="宋体" pitchFamily="2" charset="-122"/>
              </a:rPr>
              <a:t> under the name </a:t>
            </a:r>
            <a:r>
              <a:rPr lang="en-US" altLang="zh-CN" i="1" dirty="0" smtClean="0">
                <a:ea typeface="宋体" pitchFamily="2" charset="-122"/>
              </a:rPr>
              <a:t>X</a:t>
            </a:r>
            <a:r>
              <a:rPr lang="en-US" altLang="zh-CN" dirty="0" smtClean="0">
                <a:ea typeface="宋体" pitchFamily="2" charset="-122"/>
              </a:rPr>
              <a:t>, and with the  attributes renamed to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sz="1800" i="1" dirty="0" smtClean="0">
                <a:ea typeface="宋体" pitchFamily="2" charset="-122"/>
              </a:rPr>
              <a:t>1</a:t>
            </a:r>
            <a:r>
              <a:rPr lang="en-US" altLang="zh-CN" i="1" dirty="0" smtClean="0">
                <a:ea typeface="宋体" pitchFamily="2" charset="-122"/>
              </a:rPr>
              <a:t>, A2, …., An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Composition of Operations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Can build expressions using multiple operations</a:t>
            </a:r>
          </a:p>
          <a:p>
            <a:r>
              <a:rPr lang="en-US" altLang="zh-CN" smtClean="0">
                <a:ea typeface="宋体" pitchFamily="2" charset="-122"/>
              </a:rPr>
              <a:t>Example: 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baseline="-25000" smtClean="0">
                <a:ea typeface="宋体" pitchFamily="2" charset="-122"/>
                <a:sym typeface="Symbol" pitchFamily="18" charset="2"/>
              </a:rPr>
              <a:t>A=C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r x s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i="1" smtClean="0">
                <a:ea typeface="宋体" pitchFamily="2" charset="-122"/>
                <a:sym typeface="Symbol" pitchFamily="18" charset="2"/>
              </a:rPr>
              <a:t>r x s</a:t>
            </a:r>
          </a:p>
          <a:p>
            <a:endParaRPr lang="en-US" altLang="zh-CN" i="1" smtClean="0">
              <a:ea typeface="宋体" pitchFamily="2" charset="-122"/>
              <a:sym typeface="Symbol" pitchFamily="18" charset="2"/>
            </a:endParaRPr>
          </a:p>
          <a:p>
            <a:endParaRPr lang="en-US" altLang="zh-CN" i="1" smtClean="0">
              <a:ea typeface="宋体" pitchFamily="2" charset="-122"/>
              <a:sym typeface="Symbol" pitchFamily="18" charset="2"/>
            </a:endParaRPr>
          </a:p>
          <a:p>
            <a:endParaRPr lang="en-US" altLang="zh-CN" i="1" smtClean="0">
              <a:ea typeface="宋体" pitchFamily="2" charset="-122"/>
              <a:sym typeface="Symbol" pitchFamily="18" charset="2"/>
            </a:endParaRPr>
          </a:p>
          <a:p>
            <a:endParaRPr lang="en-US" altLang="zh-CN" i="1" smtClean="0">
              <a:ea typeface="宋体" pitchFamily="2" charset="-122"/>
              <a:sym typeface="Symbol" pitchFamily="18" charset="2"/>
            </a:endParaRPr>
          </a:p>
          <a:p>
            <a:endParaRPr lang="en-US" altLang="zh-CN" i="1" smtClean="0">
              <a:ea typeface="宋体" pitchFamily="2" charset="-122"/>
              <a:sym typeface="Symbol" pitchFamily="18" charset="2"/>
            </a:endParaRPr>
          </a:p>
          <a:p>
            <a:endParaRPr lang="en-US" altLang="zh-CN" i="1" smtClean="0">
              <a:ea typeface="宋体" pitchFamily="2" charset="-122"/>
              <a:sym typeface="Symbol" pitchFamily="18" charset="2"/>
            </a:endParaRPr>
          </a:p>
          <a:p>
            <a:r>
              <a:rPr lang="en-US" altLang="zh-CN" smtClean="0"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baseline="-25000" smtClean="0">
                <a:ea typeface="宋体" pitchFamily="2" charset="-122"/>
                <a:sym typeface="Symbol" pitchFamily="18" charset="2"/>
              </a:rPr>
              <a:t>A=C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r x s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)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4502150" y="3282950"/>
          <a:ext cx="1397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1" name="Equation" r:id="rId3" imgW="139639" imgH="291973" progId="Equation.3">
                  <p:embed/>
                </p:oleObj>
              </mc:Choice>
              <mc:Fallback>
                <p:oleObj name="Equation" r:id="rId3" imgW="139639" imgH="29197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82950"/>
                        <a:ext cx="1397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3413125" y="1966913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3870325" y="1966913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3413125" y="2576513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9704" name="Rectangle 9"/>
          <p:cNvSpPr>
            <a:spLocks noChangeArrowheads="1"/>
          </p:cNvSpPr>
          <p:nvPr/>
        </p:nvSpPr>
        <p:spPr bwMode="auto">
          <a:xfrm>
            <a:off x="3870325" y="2576513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4327525" y="1966913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29706" name="Rectangle 11"/>
          <p:cNvSpPr>
            <a:spLocks noChangeArrowheads="1"/>
          </p:cNvSpPr>
          <p:nvPr/>
        </p:nvSpPr>
        <p:spPr bwMode="auto">
          <a:xfrm>
            <a:off x="4784725" y="1966913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4327525" y="2576513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 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 </a:t>
            </a:r>
            <a:br>
              <a:rPr lang="zh-CN" altLang="en-US" i="1">
                <a:ea typeface="宋体" pitchFamily="2" charset="-122"/>
                <a:sym typeface="Symbol" pitchFamily="18" charset="2"/>
              </a:rPr>
            </a:b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</p:txBody>
      </p:sp>
      <p:sp>
        <p:nvSpPr>
          <p:cNvPr id="29708" name="Rectangle 13"/>
          <p:cNvSpPr>
            <a:spLocks noChangeArrowheads="1"/>
          </p:cNvSpPr>
          <p:nvPr/>
        </p:nvSpPr>
        <p:spPr bwMode="auto">
          <a:xfrm>
            <a:off x="4784725" y="2576513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19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5241925" y="1966913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E</a:t>
            </a:r>
          </a:p>
        </p:txBody>
      </p:sp>
      <p:sp>
        <p:nvSpPr>
          <p:cNvPr id="29710" name="Rectangle 15"/>
          <p:cNvSpPr>
            <a:spLocks noChangeArrowheads="1"/>
          </p:cNvSpPr>
          <p:nvPr/>
        </p:nvSpPr>
        <p:spPr bwMode="auto">
          <a:xfrm>
            <a:off x="5241925" y="2576513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b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3403600" y="5006975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9712" name="Rectangle 17"/>
          <p:cNvSpPr>
            <a:spLocks noChangeArrowheads="1"/>
          </p:cNvSpPr>
          <p:nvPr/>
        </p:nvSpPr>
        <p:spPr bwMode="auto">
          <a:xfrm>
            <a:off x="3860800" y="5006975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4318000" y="5006975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29714" name="Rectangle 19"/>
          <p:cNvSpPr>
            <a:spLocks noChangeArrowheads="1"/>
          </p:cNvSpPr>
          <p:nvPr/>
        </p:nvSpPr>
        <p:spPr bwMode="auto">
          <a:xfrm>
            <a:off x="4775200" y="5006975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5232400" y="5006975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E</a:t>
            </a:r>
          </a:p>
        </p:txBody>
      </p:sp>
      <p:sp>
        <p:nvSpPr>
          <p:cNvPr id="29716" name="Rectangle 21"/>
          <p:cNvSpPr>
            <a:spLocks noChangeArrowheads="1"/>
          </p:cNvSpPr>
          <p:nvPr/>
        </p:nvSpPr>
        <p:spPr bwMode="auto">
          <a:xfrm>
            <a:off x="3403600" y="5589588"/>
            <a:ext cx="482600" cy="908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70000"/>
              </a:lnSpc>
            </a:pPr>
            <a:endParaRPr lang="zh-CN" altLang="en-US" i="1">
              <a:ea typeface="宋体" pitchFamily="2" charset="-122"/>
              <a:sym typeface="Symbol" pitchFamily="18" charset="2"/>
            </a:endParaRP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860800" y="5589588"/>
            <a:ext cx="457200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 i="1">
              <a:ea typeface="宋体" pitchFamily="2" charset="-122"/>
              <a:sym typeface="Symbol" pitchFamily="18" charset="2"/>
            </a:endParaRPr>
          </a:p>
        </p:txBody>
      </p:sp>
      <p:sp>
        <p:nvSpPr>
          <p:cNvPr id="29718" name="Rectangle 23"/>
          <p:cNvSpPr>
            <a:spLocks noChangeArrowheads="1"/>
          </p:cNvSpPr>
          <p:nvPr/>
        </p:nvSpPr>
        <p:spPr bwMode="auto">
          <a:xfrm>
            <a:off x="4318000" y="5589588"/>
            <a:ext cx="430213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 i="1">
              <a:ea typeface="宋体" pitchFamily="2" charset="-122"/>
              <a:sym typeface="Symbol" pitchFamily="18" charset="2"/>
            </a:endParaRP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4749800" y="5589588"/>
            <a:ext cx="481013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 i="1">
              <a:ea typeface="宋体" pitchFamily="2" charset="-122"/>
              <a:sym typeface="Symbol" pitchFamily="18" charset="2"/>
            </a:endParaRPr>
          </a:p>
        </p:txBody>
      </p:sp>
      <p:sp>
        <p:nvSpPr>
          <p:cNvPr id="29720" name="Rectangle 25"/>
          <p:cNvSpPr>
            <a:spLocks noChangeArrowheads="1"/>
          </p:cNvSpPr>
          <p:nvPr/>
        </p:nvSpPr>
        <p:spPr bwMode="auto">
          <a:xfrm>
            <a:off x="5218113" y="5589588"/>
            <a:ext cx="457200" cy="942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 i="1">
              <a:ea typeface="宋体" pitchFamily="2" charset="-122"/>
              <a:sym typeface="Symbol" pitchFamily="18" charset="2"/>
            </a:endParaRPr>
          </a:p>
        </p:txBody>
      </p:sp>
      <p:sp>
        <p:nvSpPr>
          <p:cNvPr id="29721" name="Text Box 26"/>
          <p:cNvSpPr txBox="1">
            <a:spLocks noChangeArrowheads="1"/>
          </p:cNvSpPr>
          <p:nvPr/>
        </p:nvSpPr>
        <p:spPr bwMode="auto">
          <a:xfrm>
            <a:off x="3479800" y="5740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9722" name="Text Box 34"/>
          <p:cNvSpPr txBox="1">
            <a:spLocks noChangeArrowheads="1"/>
          </p:cNvSpPr>
          <p:nvPr/>
        </p:nvSpPr>
        <p:spPr bwMode="auto">
          <a:xfrm>
            <a:off x="3435350" y="5548313"/>
            <a:ext cx="3286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9723" name="Text Box 36"/>
          <p:cNvSpPr txBox="1">
            <a:spLocks noChangeArrowheads="1"/>
          </p:cNvSpPr>
          <p:nvPr/>
        </p:nvSpPr>
        <p:spPr bwMode="auto">
          <a:xfrm>
            <a:off x="3919538" y="5597525"/>
            <a:ext cx="311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29724" name="Text Box 37"/>
          <p:cNvSpPr txBox="1">
            <a:spLocks noChangeArrowheads="1"/>
          </p:cNvSpPr>
          <p:nvPr/>
        </p:nvSpPr>
        <p:spPr bwMode="auto">
          <a:xfrm>
            <a:off x="4397375" y="5538788"/>
            <a:ext cx="3286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9725" name="Text Box 38"/>
          <p:cNvSpPr txBox="1">
            <a:spLocks noChangeArrowheads="1"/>
          </p:cNvSpPr>
          <p:nvPr/>
        </p:nvSpPr>
        <p:spPr bwMode="auto">
          <a:xfrm>
            <a:off x="4735513" y="5576888"/>
            <a:ext cx="51911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20</a:t>
            </a:r>
          </a:p>
        </p:txBody>
      </p:sp>
      <p:sp>
        <p:nvSpPr>
          <p:cNvPr id="29726" name="Text Box 39"/>
          <p:cNvSpPr txBox="1">
            <a:spLocks noChangeArrowheads="1"/>
          </p:cNvSpPr>
          <p:nvPr/>
        </p:nvSpPr>
        <p:spPr bwMode="auto">
          <a:xfrm>
            <a:off x="5286375" y="5578475"/>
            <a:ext cx="311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Formal Definition of Relational Algebra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A basic expression in the relational algebra consists of either one of the following: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</a:rPr>
              <a:t>A relation in the database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solidFill>
                  <a:schemeClr val="tx2"/>
                </a:solidFill>
                <a:ea typeface="宋体" pitchFamily="2" charset="-122"/>
              </a:rPr>
              <a:t>A constant relation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Let </a:t>
            </a:r>
            <a:r>
              <a:rPr lang="en-US" altLang="zh-CN" i="1" smtClean="0">
                <a:ea typeface="宋体" pitchFamily="2" charset="-122"/>
              </a:rPr>
              <a:t>E</a:t>
            </a:r>
            <a:r>
              <a:rPr lang="en-US" altLang="zh-CN" i="1" baseline="-25000" smtClean="0"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 and </a:t>
            </a:r>
            <a:r>
              <a:rPr lang="en-US" altLang="zh-CN" i="1" smtClean="0">
                <a:ea typeface="宋体" pitchFamily="2" charset="-122"/>
              </a:rPr>
              <a:t>E</a:t>
            </a:r>
            <a:r>
              <a:rPr lang="en-US" altLang="zh-CN" i="1" baseline="-25000" smtClean="0">
                <a:ea typeface="宋体" pitchFamily="2" charset="-122"/>
              </a:rPr>
              <a:t>2</a:t>
            </a:r>
            <a:r>
              <a:rPr lang="en-US" altLang="zh-CN" smtClean="0">
                <a:ea typeface="宋体" pitchFamily="2" charset="-122"/>
              </a:rPr>
              <a:t> be relational-algebra expressions; the following are all relational-algebra expressions: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 smtClean="0">
                <a:ea typeface="宋体" pitchFamily="2" charset="-122"/>
              </a:rPr>
              <a:t>E</a:t>
            </a:r>
            <a:r>
              <a:rPr lang="en-US" altLang="zh-CN" sz="2400" i="1" baseline="-25000" smtClean="0">
                <a:ea typeface="宋体" pitchFamily="2" charset="-122"/>
              </a:rPr>
              <a:t>1</a:t>
            </a:r>
            <a:r>
              <a:rPr lang="en-US" altLang="zh-CN" sz="1800" smtClean="0">
                <a:ea typeface="宋体" pitchFamily="2" charset="-122"/>
              </a:rPr>
              <a:t>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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2</a:t>
            </a:r>
            <a:endParaRPr lang="en-US" altLang="zh-CN" sz="2400" smtClean="0">
              <a:ea typeface="宋体" pitchFamily="2" charset="-122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-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2</a:t>
            </a:r>
            <a:endParaRPr lang="en-US" altLang="zh-CN" sz="240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i="1" smtClean="0">
                <a:ea typeface="宋体" pitchFamily="2" charset="-122"/>
              </a:rPr>
              <a:t>E</a:t>
            </a:r>
            <a:r>
              <a:rPr lang="en-US" altLang="zh-CN" sz="2400" i="1" baseline="-25000" smtClean="0">
                <a:ea typeface="宋体" pitchFamily="2" charset="-122"/>
              </a:rPr>
              <a:t>1</a:t>
            </a:r>
            <a:r>
              <a:rPr lang="en-US" altLang="zh-CN" sz="1800" smtClean="0">
                <a:ea typeface="宋体" pitchFamily="2" charset="-122"/>
              </a:rPr>
              <a:t> x </a:t>
            </a:r>
            <a:r>
              <a:rPr lang="en-US" altLang="zh-CN" sz="1800" i="1" smtClean="0">
                <a:ea typeface="宋体" pitchFamily="2" charset="-122"/>
              </a:rPr>
              <a:t>E</a:t>
            </a:r>
            <a:r>
              <a:rPr lang="en-US" altLang="zh-CN" sz="2400" i="1" baseline="-25000" smtClean="0">
                <a:ea typeface="宋体" pitchFamily="2" charset="-122"/>
              </a:rPr>
              <a:t>2</a:t>
            </a:r>
            <a:endParaRPr lang="en-US" altLang="zh-CN" sz="240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),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is a predicate on attributes in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1</a:t>
            </a:r>
            <a:endParaRPr lang="en-US" altLang="zh-CN" sz="2400" smtClean="0">
              <a:ea typeface="宋体" pitchFamily="2" charset="-122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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),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is a list consisting of some of the attributes in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1</a:t>
            </a:r>
            <a:endParaRPr lang="en-US" altLang="zh-CN" sz="2400" smtClean="0">
              <a:ea typeface="宋体" pitchFamily="2" charset="-122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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), x is the new name for the result of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Relational Database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 relational database consists of a collection of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tables.</a:t>
            </a:r>
          </a:p>
          <a:p>
            <a:r>
              <a:rPr lang="en-US" altLang="zh-CN" dirty="0" smtClean="0">
                <a:ea typeface="宋体" pitchFamily="2" charset="-122"/>
              </a:rPr>
              <a:t>Each table is assigned a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unique</a:t>
            </a:r>
            <a:r>
              <a:rPr lang="en-US" altLang="zh-CN" dirty="0" smtClean="0">
                <a:ea typeface="宋体" pitchFamily="2" charset="-122"/>
              </a:rPr>
              <a:t> name.</a:t>
            </a:r>
          </a:p>
          <a:p>
            <a:r>
              <a:rPr lang="en-US" altLang="zh-CN" dirty="0" smtClean="0">
                <a:ea typeface="宋体" pitchFamily="2" charset="-122"/>
              </a:rPr>
              <a:t>A row in a table represents a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relationship</a:t>
            </a:r>
            <a:r>
              <a:rPr lang="en-US" altLang="zh-CN" dirty="0" smtClean="0">
                <a:ea typeface="宋体" pitchFamily="2" charset="-122"/>
              </a:rPr>
              <a:t> among a set of values.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A table is a collection of such relationship.</a:t>
            </a:r>
          </a:p>
          <a:p>
            <a:pPr lvl="1">
              <a:buFont typeface="Monotype Sorts" pitchFamily="2" charset="2"/>
              <a:buNone/>
            </a:pPr>
            <a:endParaRPr lang="en-US" altLang="zh-CN" sz="1800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Relational data model is the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primary data model</a:t>
            </a:r>
            <a:r>
              <a:rPr lang="en-US" altLang="zh-CN" dirty="0" smtClean="0">
                <a:ea typeface="宋体" pitchFamily="2" charset="-122"/>
              </a:rPr>
              <a:t> for commercial data-processing applications.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Because of its simplicity</a:t>
            </a:r>
          </a:p>
          <a:p>
            <a:pPr lvl="2"/>
            <a:r>
              <a:rPr lang="en-US" altLang="zh-CN" sz="1800" dirty="0" smtClean="0">
                <a:ea typeface="宋体" pitchFamily="2" charset="-122"/>
                <a:sym typeface="Wingdings" pitchFamily="2" charset="2"/>
              </a:rPr>
              <a:t>Easy use for programmer</a:t>
            </a:r>
          </a:p>
          <a:p>
            <a:pPr lvl="2"/>
            <a:r>
              <a:rPr lang="en-US" altLang="zh-CN" sz="1800" dirty="0" smtClean="0">
                <a:ea typeface="宋体" pitchFamily="2" charset="-122"/>
                <a:sym typeface="Wingdings" pitchFamily="2" charset="2"/>
              </a:rPr>
              <a:t>Hard job for DBMS software.</a:t>
            </a:r>
            <a:endParaRPr lang="en-US" altLang="zh-CN" sz="1800" dirty="0" smtClean="0">
              <a:ea typeface="宋体" pitchFamily="2" charset="-122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7064375" y="0"/>
            <a:ext cx="1920875" cy="1524000"/>
          </a:xfrm>
          <a:prstGeom prst="cloudCallout">
            <a:avLst>
              <a:gd name="adj1" fmla="val -79047"/>
              <a:gd name="adj2" fmla="val 2338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dirty="0">
                <a:ea typeface="宋体" pitchFamily="2" charset="-122"/>
              </a:rPr>
              <a:t>Database is a collection of data</a:t>
            </a: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4035425" y="4989273"/>
            <a:ext cx="4225925" cy="1323975"/>
          </a:xfrm>
          <a:prstGeom prst="cloudCallout">
            <a:avLst>
              <a:gd name="adj1" fmla="val -23809"/>
              <a:gd name="adj2" fmla="val -15624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sz="1400" dirty="0">
                <a:ea typeface="宋体" pitchFamily="2" charset="-122"/>
              </a:rPr>
              <a:t>What is Data Model: </a:t>
            </a:r>
          </a:p>
          <a:p>
            <a:r>
              <a:rPr lang="en-US" altLang="zh-CN" sz="1400" dirty="0">
                <a:ea typeface="宋体" pitchFamily="2" charset="-122"/>
              </a:rPr>
              <a:t>To describe: Data, Data </a:t>
            </a:r>
            <a:r>
              <a:rPr lang="en-US" altLang="zh-CN" sz="1400" dirty="0" err="1">
                <a:ea typeface="宋体" pitchFamily="2" charset="-122"/>
              </a:rPr>
              <a:t>relalationship</a:t>
            </a:r>
            <a:r>
              <a:rPr lang="en-US" altLang="zh-CN" sz="1400" dirty="0">
                <a:ea typeface="宋体" pitchFamily="2" charset="-122"/>
              </a:rPr>
              <a:t>, Data </a:t>
            </a:r>
            <a:r>
              <a:rPr lang="en-US" altLang="zh-CN" sz="1400" dirty="0" err="1">
                <a:ea typeface="宋体" pitchFamily="2" charset="-122"/>
              </a:rPr>
              <a:t>Semantices</a:t>
            </a:r>
            <a:r>
              <a:rPr lang="en-US" altLang="zh-CN" sz="1400" dirty="0">
                <a:ea typeface="宋体" pitchFamily="2" charset="-122"/>
              </a:rPr>
              <a:t>, Data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Additional Operations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71500" y="1276350"/>
            <a:ext cx="7848600" cy="3078163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We define additional operations that do not add any power to the relational algebra, but that simplify common queries.</a:t>
            </a:r>
          </a:p>
          <a:p>
            <a:pPr>
              <a:lnSpc>
                <a:spcPct val="160000"/>
              </a:lnSpc>
            </a:pPr>
            <a:r>
              <a:rPr lang="en-US" altLang="zh-CN" dirty="0" smtClean="0">
                <a:ea typeface="宋体" pitchFamily="2" charset="-122"/>
              </a:rPr>
              <a:t>Set intersection</a:t>
            </a:r>
          </a:p>
          <a:p>
            <a:r>
              <a:rPr lang="en-US" altLang="zh-CN" dirty="0" smtClean="0">
                <a:ea typeface="宋体" pitchFamily="2" charset="-122"/>
              </a:rPr>
              <a:t>Natural Join and Theta Join</a:t>
            </a:r>
          </a:p>
          <a:p>
            <a:r>
              <a:rPr lang="en-US" altLang="zh-CN" dirty="0" smtClean="0">
                <a:ea typeface="宋体" pitchFamily="2" charset="-122"/>
              </a:rPr>
              <a:t>Outer Join</a:t>
            </a:r>
          </a:p>
          <a:p>
            <a:r>
              <a:rPr lang="en-US" altLang="zh-CN" dirty="0">
                <a:ea typeface="宋体" pitchFamily="2" charset="-122"/>
              </a:rPr>
              <a:t>Assignment</a:t>
            </a:r>
          </a:p>
          <a:p>
            <a:r>
              <a:rPr lang="en-US" altLang="zh-CN" dirty="0" smtClean="0">
                <a:ea typeface="宋体" pitchFamily="2" charset="-122"/>
              </a:rPr>
              <a:t>Division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Set-Intersection Operation - Example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Relation r, s:</a:t>
            </a:r>
          </a:p>
          <a:p>
            <a:endParaRPr lang="en-US" altLang="zh-CN" smtClean="0">
              <a:ea typeface="宋体" pitchFamily="2" charset="-122"/>
            </a:endParaRPr>
          </a:p>
          <a:p>
            <a:endParaRPr lang="en-US" altLang="zh-CN" smtClean="0">
              <a:ea typeface="宋体" pitchFamily="2" charset="-122"/>
            </a:endParaRPr>
          </a:p>
          <a:p>
            <a:endParaRPr lang="en-US" altLang="zh-CN" smtClean="0">
              <a:ea typeface="宋体" pitchFamily="2" charset="-122"/>
            </a:endParaRPr>
          </a:p>
          <a:p>
            <a:endParaRPr lang="en-US" altLang="zh-CN" smtClean="0">
              <a:ea typeface="宋体" pitchFamily="2" charset="-122"/>
            </a:endParaRPr>
          </a:p>
          <a:p>
            <a:r>
              <a:rPr lang="en-US" altLang="zh-CN" smtClean="0">
                <a:ea typeface="宋体" pitchFamily="2" charset="-122"/>
              </a:rPr>
              <a:t>r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 s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641600" y="1154113"/>
            <a:ext cx="1046163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662238" y="1214438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</a:rPr>
              <a:t>A       B</a:t>
            </a:r>
          </a:p>
        </p:txBody>
      </p:sp>
      <p:sp>
        <p:nvSpPr>
          <p:cNvPr id="41990" name="Line 7"/>
          <p:cNvSpPr>
            <a:spLocks noChangeShapeType="1"/>
          </p:cNvSpPr>
          <p:nvPr/>
        </p:nvSpPr>
        <p:spPr bwMode="auto">
          <a:xfrm>
            <a:off x="3148013" y="1163638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1" name="Rectangle 9"/>
          <p:cNvSpPr>
            <a:spLocks noChangeArrowheads="1"/>
          </p:cNvSpPr>
          <p:nvPr/>
        </p:nvSpPr>
        <p:spPr bwMode="auto">
          <a:xfrm>
            <a:off x="2632075" y="1630363"/>
            <a:ext cx="1046163" cy="96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1992" name="Line 11"/>
          <p:cNvSpPr>
            <a:spLocks noChangeShapeType="1"/>
          </p:cNvSpPr>
          <p:nvPr/>
        </p:nvSpPr>
        <p:spPr bwMode="auto">
          <a:xfrm>
            <a:off x="3138488" y="1639888"/>
            <a:ext cx="1587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3" name="Text Box 12"/>
          <p:cNvSpPr txBox="1">
            <a:spLocks noChangeArrowheads="1"/>
          </p:cNvSpPr>
          <p:nvPr/>
        </p:nvSpPr>
        <p:spPr bwMode="auto">
          <a:xfrm>
            <a:off x="2708275" y="1638300"/>
            <a:ext cx="32861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41994" name="Text Box 16"/>
          <p:cNvSpPr txBox="1">
            <a:spLocks noChangeArrowheads="1"/>
          </p:cNvSpPr>
          <p:nvPr/>
        </p:nvSpPr>
        <p:spPr bwMode="auto">
          <a:xfrm>
            <a:off x="3203575" y="1662113"/>
            <a:ext cx="311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</a:rPr>
              <a:t>1</a:t>
            </a:r>
          </a:p>
          <a:p>
            <a:r>
              <a:rPr lang="en-US" altLang="zh-CN">
                <a:ea typeface="宋体" pitchFamily="2" charset="-122"/>
              </a:rPr>
              <a:t>2</a:t>
            </a:r>
          </a:p>
          <a:p>
            <a:r>
              <a:rPr lang="en-US" altLang="zh-CN">
                <a:ea typeface="宋体" pitchFamily="2" charset="-122"/>
              </a:rPr>
              <a:t>1</a:t>
            </a:r>
          </a:p>
        </p:txBody>
      </p:sp>
      <p:sp>
        <p:nvSpPr>
          <p:cNvPr id="41995" name="Rectangle 17"/>
          <p:cNvSpPr>
            <a:spLocks noChangeArrowheads="1"/>
          </p:cNvSpPr>
          <p:nvPr/>
        </p:nvSpPr>
        <p:spPr bwMode="auto">
          <a:xfrm>
            <a:off x="4953000" y="1225550"/>
            <a:ext cx="1046163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1996" name="Text Box 18"/>
          <p:cNvSpPr txBox="1">
            <a:spLocks noChangeArrowheads="1"/>
          </p:cNvSpPr>
          <p:nvPr/>
        </p:nvSpPr>
        <p:spPr bwMode="auto">
          <a:xfrm>
            <a:off x="4946650" y="1285875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</a:rPr>
              <a:t>A       B</a:t>
            </a:r>
          </a:p>
        </p:txBody>
      </p:sp>
      <p:sp>
        <p:nvSpPr>
          <p:cNvPr id="41997" name="Line 19"/>
          <p:cNvSpPr>
            <a:spLocks noChangeShapeType="1"/>
          </p:cNvSpPr>
          <p:nvPr/>
        </p:nvSpPr>
        <p:spPr bwMode="auto">
          <a:xfrm>
            <a:off x="5432425" y="1235075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8" name="Rectangle 20"/>
          <p:cNvSpPr>
            <a:spLocks noChangeArrowheads="1"/>
          </p:cNvSpPr>
          <p:nvPr/>
        </p:nvSpPr>
        <p:spPr bwMode="auto">
          <a:xfrm>
            <a:off x="4943475" y="1728788"/>
            <a:ext cx="1046163" cy="701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1999" name="Line 21"/>
          <p:cNvSpPr>
            <a:spLocks noChangeShapeType="1"/>
          </p:cNvSpPr>
          <p:nvPr/>
        </p:nvSpPr>
        <p:spPr bwMode="auto">
          <a:xfrm>
            <a:off x="5449888" y="1738313"/>
            <a:ext cx="1587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0" name="Text Box 22"/>
          <p:cNvSpPr txBox="1">
            <a:spLocks noChangeArrowheads="1"/>
          </p:cNvSpPr>
          <p:nvPr/>
        </p:nvSpPr>
        <p:spPr bwMode="auto">
          <a:xfrm>
            <a:off x="5032375" y="1736725"/>
            <a:ext cx="328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42001" name="Text Box 23"/>
          <p:cNvSpPr txBox="1">
            <a:spLocks noChangeArrowheads="1"/>
          </p:cNvSpPr>
          <p:nvPr/>
        </p:nvSpPr>
        <p:spPr bwMode="auto">
          <a:xfrm>
            <a:off x="5514975" y="1760538"/>
            <a:ext cx="31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</a:rPr>
              <a:t>2</a:t>
            </a:r>
          </a:p>
          <a:p>
            <a:r>
              <a:rPr lang="en-US" altLang="zh-CN">
                <a:ea typeface="宋体" pitchFamily="2" charset="-122"/>
              </a:rPr>
              <a:t>3</a:t>
            </a:r>
          </a:p>
        </p:txBody>
      </p:sp>
      <p:sp>
        <p:nvSpPr>
          <p:cNvPr id="42002" name="Text Box 24"/>
          <p:cNvSpPr txBox="1">
            <a:spLocks noChangeArrowheads="1"/>
          </p:cNvSpPr>
          <p:nvPr/>
        </p:nvSpPr>
        <p:spPr bwMode="auto">
          <a:xfrm>
            <a:off x="2990850" y="272415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42003" name="Text Box 29"/>
          <p:cNvSpPr txBox="1">
            <a:spLocks noChangeArrowheads="1"/>
          </p:cNvSpPr>
          <p:nvPr/>
        </p:nvSpPr>
        <p:spPr bwMode="auto">
          <a:xfrm>
            <a:off x="5256213" y="2768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s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42004" name="Rectangle 30"/>
          <p:cNvSpPr>
            <a:spLocks noChangeArrowheads="1"/>
          </p:cNvSpPr>
          <p:nvPr/>
        </p:nvSpPr>
        <p:spPr bwMode="auto">
          <a:xfrm>
            <a:off x="2190750" y="3240088"/>
            <a:ext cx="1046163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2005" name="Text Box 31"/>
          <p:cNvSpPr txBox="1">
            <a:spLocks noChangeArrowheads="1"/>
          </p:cNvSpPr>
          <p:nvPr/>
        </p:nvSpPr>
        <p:spPr bwMode="auto">
          <a:xfrm>
            <a:off x="2184400" y="3300413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</a:rPr>
              <a:t>A       B</a:t>
            </a:r>
          </a:p>
        </p:txBody>
      </p:sp>
      <p:sp>
        <p:nvSpPr>
          <p:cNvPr id="42006" name="Line 32"/>
          <p:cNvSpPr>
            <a:spLocks noChangeShapeType="1"/>
          </p:cNvSpPr>
          <p:nvPr/>
        </p:nvSpPr>
        <p:spPr bwMode="auto">
          <a:xfrm>
            <a:off x="2670175" y="3249613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7" name="Rectangle 33"/>
          <p:cNvSpPr>
            <a:spLocks noChangeArrowheads="1"/>
          </p:cNvSpPr>
          <p:nvPr/>
        </p:nvSpPr>
        <p:spPr bwMode="auto">
          <a:xfrm>
            <a:off x="2208213" y="3743325"/>
            <a:ext cx="1046162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2008" name="Text Box 34"/>
          <p:cNvSpPr txBox="1">
            <a:spLocks noChangeArrowheads="1"/>
          </p:cNvSpPr>
          <p:nvPr/>
        </p:nvSpPr>
        <p:spPr bwMode="auto">
          <a:xfrm>
            <a:off x="2251075" y="3798888"/>
            <a:ext cx="836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>
                <a:ea typeface="宋体" pitchFamily="2" charset="-122"/>
                <a:sym typeface="Symbol" pitchFamily="18" charset="2"/>
              </a:rPr>
              <a:t>     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2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42009" name="Line 35"/>
          <p:cNvSpPr>
            <a:spLocks noChangeShapeType="1"/>
          </p:cNvSpPr>
          <p:nvPr/>
        </p:nvSpPr>
        <p:spPr bwMode="auto">
          <a:xfrm>
            <a:off x="2687638" y="3752850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Set-Intersection Operation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Notation: </a:t>
            </a:r>
            <a:r>
              <a:rPr lang="en-US" altLang="zh-CN" i="1" smtClean="0">
                <a:ea typeface="宋体" pitchFamily="2" charset="-122"/>
              </a:rPr>
              <a:t>r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 </a:t>
            </a:r>
            <a:r>
              <a:rPr lang="en-US" altLang="zh-CN" i="1" smtClean="0">
                <a:ea typeface="宋体" pitchFamily="2" charset="-122"/>
              </a:rPr>
              <a:t>s</a:t>
            </a:r>
            <a:endParaRPr lang="en-US" altLang="zh-CN" smtClean="0">
              <a:ea typeface="宋体" pitchFamily="2" charset="-122"/>
            </a:endParaRPr>
          </a:p>
          <a:p>
            <a:r>
              <a:rPr lang="en-US" altLang="zh-CN" smtClean="0">
                <a:ea typeface="宋体" pitchFamily="2" charset="-122"/>
              </a:rPr>
              <a:t>Defined as:</a:t>
            </a:r>
          </a:p>
          <a:p>
            <a:r>
              <a:rPr lang="en-US" altLang="zh-CN" i="1" smtClean="0">
                <a:ea typeface="宋体" pitchFamily="2" charset="-122"/>
              </a:rPr>
              <a:t>r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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i="1" smtClean="0">
                <a:ea typeface="宋体" pitchFamily="2" charset="-122"/>
              </a:rPr>
              <a:t>s</a:t>
            </a:r>
            <a:r>
              <a:rPr lang="en-US" altLang="zh-CN" smtClean="0">
                <a:ea typeface="宋体" pitchFamily="2" charset="-122"/>
              </a:rPr>
              <a:t> ={ </a:t>
            </a:r>
            <a:r>
              <a:rPr lang="en-US" altLang="zh-CN" i="1" smtClean="0">
                <a:ea typeface="宋体" pitchFamily="2" charset="-122"/>
              </a:rPr>
              <a:t>t </a:t>
            </a:r>
            <a:r>
              <a:rPr lang="en-US" altLang="zh-CN" smtClean="0">
                <a:ea typeface="宋体" pitchFamily="2" charset="-122"/>
              </a:rPr>
              <a:t>| </a:t>
            </a:r>
            <a:r>
              <a:rPr lang="en-US" altLang="zh-CN" i="1" smtClean="0">
                <a:ea typeface="宋体" pitchFamily="2" charset="-122"/>
              </a:rPr>
              <a:t>t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i="1" smtClean="0">
                <a:ea typeface="宋体" pitchFamily="2" charset="-122"/>
              </a:rPr>
              <a:t>r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b="1" smtClean="0">
                <a:ea typeface="宋体" pitchFamily="2" charset="-122"/>
              </a:rPr>
              <a:t>and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i="1" smtClean="0">
                <a:ea typeface="宋体" pitchFamily="2" charset="-122"/>
              </a:rPr>
              <a:t>t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i="1" smtClean="0">
                <a:ea typeface="宋体" pitchFamily="2" charset="-122"/>
              </a:rPr>
              <a:t>s</a:t>
            </a:r>
            <a:r>
              <a:rPr lang="en-US" altLang="zh-CN" smtClean="0">
                <a:ea typeface="宋体" pitchFamily="2" charset="-122"/>
              </a:rPr>
              <a:t> }</a:t>
            </a:r>
          </a:p>
          <a:p>
            <a:r>
              <a:rPr lang="en-US" altLang="zh-CN" smtClean="0">
                <a:ea typeface="宋体" pitchFamily="2" charset="-122"/>
              </a:rPr>
              <a:t>Assume: </a:t>
            </a:r>
          </a:p>
          <a:p>
            <a:pPr lvl="1"/>
            <a:r>
              <a:rPr lang="en-US" altLang="zh-CN" sz="1800" i="1" smtClean="0">
                <a:ea typeface="宋体" pitchFamily="2" charset="-122"/>
              </a:rPr>
              <a:t>r</a:t>
            </a:r>
            <a:r>
              <a:rPr lang="en-US" altLang="zh-CN" sz="1800" smtClean="0">
                <a:ea typeface="宋体" pitchFamily="2" charset="-122"/>
              </a:rPr>
              <a:t>, </a:t>
            </a:r>
            <a:r>
              <a:rPr lang="en-US" altLang="zh-CN" sz="1800" i="1" smtClean="0">
                <a:ea typeface="宋体" pitchFamily="2" charset="-122"/>
              </a:rPr>
              <a:t>s</a:t>
            </a:r>
            <a:r>
              <a:rPr lang="en-US" altLang="zh-CN" sz="1800" smtClean="0">
                <a:ea typeface="宋体" pitchFamily="2" charset="-122"/>
              </a:rPr>
              <a:t> have the </a:t>
            </a:r>
            <a:r>
              <a:rPr lang="en-US" altLang="zh-CN" sz="1800" i="1" smtClean="0">
                <a:ea typeface="宋体" pitchFamily="2" charset="-122"/>
              </a:rPr>
              <a:t>same arity</a:t>
            </a:r>
            <a:r>
              <a:rPr lang="en-US" altLang="zh-CN" sz="1800" smtClean="0">
                <a:ea typeface="宋体" pitchFamily="2" charset="-122"/>
              </a:rPr>
              <a:t> </a:t>
            </a:r>
          </a:p>
          <a:p>
            <a:pPr lvl="1"/>
            <a:r>
              <a:rPr lang="en-US" altLang="zh-CN" sz="1800" smtClean="0">
                <a:ea typeface="宋体" pitchFamily="2" charset="-122"/>
              </a:rPr>
              <a:t>attributes of r and s are compatible</a:t>
            </a:r>
          </a:p>
          <a:p>
            <a:r>
              <a:rPr lang="en-US" altLang="zh-CN" smtClean="0">
                <a:ea typeface="宋体" pitchFamily="2" charset="-122"/>
              </a:rPr>
              <a:t>Note: </a:t>
            </a:r>
            <a:r>
              <a:rPr lang="en-US" altLang="zh-CN" i="1" smtClean="0">
                <a:ea typeface="宋体" pitchFamily="2" charset="-122"/>
              </a:rPr>
              <a:t>r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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i="1" smtClean="0">
                <a:ea typeface="宋体" pitchFamily="2" charset="-122"/>
              </a:rPr>
              <a:t>s</a:t>
            </a:r>
            <a:r>
              <a:rPr lang="en-US" altLang="zh-CN" smtClean="0">
                <a:ea typeface="宋体" pitchFamily="2" charset="-122"/>
              </a:rPr>
              <a:t> = </a:t>
            </a:r>
            <a:r>
              <a:rPr lang="en-US" altLang="zh-CN" i="1" smtClean="0">
                <a:ea typeface="宋体" pitchFamily="2" charset="-122"/>
              </a:rPr>
              <a:t>r</a:t>
            </a:r>
            <a:r>
              <a:rPr lang="en-US" altLang="zh-CN" smtClean="0">
                <a:ea typeface="宋体" pitchFamily="2" charset="-122"/>
              </a:rPr>
              <a:t> - (</a:t>
            </a:r>
            <a:r>
              <a:rPr lang="en-US" altLang="zh-CN" i="1" smtClean="0">
                <a:ea typeface="宋体" pitchFamily="2" charset="-122"/>
              </a:rPr>
              <a:t>r</a:t>
            </a:r>
            <a:r>
              <a:rPr lang="en-US" altLang="zh-CN" smtClean="0">
                <a:ea typeface="宋体" pitchFamily="2" charset="-122"/>
              </a:rPr>
              <a:t> - </a:t>
            </a:r>
            <a:r>
              <a:rPr lang="en-US" altLang="zh-CN" i="1" smtClean="0">
                <a:ea typeface="宋体" pitchFamily="2" charset="-122"/>
              </a:rPr>
              <a:t>s</a:t>
            </a:r>
            <a:r>
              <a:rPr lang="en-US" altLang="zh-CN" smtClean="0"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Natural-Join Operation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113713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Notation:  r     s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Let </a:t>
            </a:r>
            <a:r>
              <a:rPr lang="en-US" altLang="zh-CN" sz="1800" i="1" dirty="0" smtClean="0">
                <a:ea typeface="宋体" pitchFamily="2" charset="-122"/>
              </a:rPr>
              <a:t>r</a:t>
            </a:r>
            <a:r>
              <a:rPr lang="en-US" altLang="zh-CN" sz="1800" dirty="0" smtClean="0">
                <a:ea typeface="宋体" pitchFamily="2" charset="-122"/>
              </a:rPr>
              <a:t> and </a:t>
            </a:r>
            <a:r>
              <a:rPr lang="en-US" altLang="zh-CN" sz="1800" i="1" dirty="0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 be relations on schemas </a:t>
            </a:r>
            <a:r>
              <a:rPr lang="en-US" altLang="zh-CN" sz="1800" i="1" dirty="0" smtClean="0">
                <a:ea typeface="宋体" pitchFamily="2" charset="-122"/>
              </a:rPr>
              <a:t>R</a:t>
            </a:r>
            <a:r>
              <a:rPr lang="en-US" altLang="zh-CN" sz="1800" dirty="0" smtClean="0">
                <a:ea typeface="宋体" pitchFamily="2" charset="-122"/>
              </a:rPr>
              <a:t> and </a:t>
            </a:r>
            <a:r>
              <a:rPr lang="en-US" altLang="zh-CN" sz="1800" i="1" dirty="0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  <a:r>
              <a:rPr lang="en-US" altLang="zh-CN" sz="1800" dirty="0" err="1" smtClean="0">
                <a:ea typeface="宋体" pitchFamily="2" charset="-122"/>
              </a:rPr>
              <a:t>respectively.The</a:t>
            </a:r>
            <a:r>
              <a:rPr lang="en-US" altLang="zh-CN" sz="1800" dirty="0" smtClean="0">
                <a:ea typeface="宋体" pitchFamily="2" charset="-122"/>
              </a:rPr>
              <a:t> result is a relation on schema </a:t>
            </a:r>
            <a:r>
              <a:rPr lang="en-US" altLang="zh-CN" sz="1800" i="1" dirty="0" smtClean="0">
                <a:ea typeface="宋体" pitchFamily="2" charset="-122"/>
              </a:rPr>
              <a:t>R 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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  <a:r>
              <a:rPr lang="en-US" altLang="zh-CN" sz="1800" i="1" dirty="0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 which is obtained by considering each pair of tuples </a:t>
            </a:r>
            <a:r>
              <a:rPr lang="en-US" altLang="zh-CN" sz="1800" i="1" dirty="0" err="1" smtClean="0">
                <a:ea typeface="宋体" pitchFamily="2" charset="-122"/>
              </a:rPr>
              <a:t>t</a:t>
            </a:r>
            <a:r>
              <a:rPr lang="en-US" altLang="zh-CN" sz="2800" i="1" baseline="-25000" dirty="0" err="1" smtClean="0">
                <a:ea typeface="宋体" pitchFamily="2" charset="-122"/>
              </a:rPr>
              <a:t>r</a:t>
            </a:r>
            <a:r>
              <a:rPr lang="en-US" altLang="zh-CN" sz="1800" dirty="0" smtClean="0">
                <a:ea typeface="宋体" pitchFamily="2" charset="-122"/>
              </a:rPr>
              <a:t> from </a:t>
            </a:r>
            <a:r>
              <a:rPr lang="en-US" altLang="zh-CN" sz="1800" i="1" dirty="0" smtClean="0">
                <a:ea typeface="宋体" pitchFamily="2" charset="-122"/>
              </a:rPr>
              <a:t>r</a:t>
            </a:r>
            <a:r>
              <a:rPr lang="en-US" altLang="zh-CN" sz="1800" dirty="0" smtClean="0">
                <a:ea typeface="宋体" pitchFamily="2" charset="-122"/>
              </a:rPr>
              <a:t> and </a:t>
            </a:r>
            <a:r>
              <a:rPr lang="en-US" altLang="zh-CN" sz="1800" i="1" dirty="0" err="1" smtClean="0">
                <a:ea typeface="宋体" pitchFamily="2" charset="-122"/>
              </a:rPr>
              <a:t>t</a:t>
            </a:r>
            <a:r>
              <a:rPr lang="en-US" altLang="zh-CN" sz="2800" i="1" baseline="-25000" dirty="0" err="1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 from </a:t>
            </a:r>
            <a:r>
              <a:rPr lang="en-US" altLang="zh-CN" sz="1800" i="1" dirty="0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.  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If </a:t>
            </a:r>
            <a:r>
              <a:rPr lang="en-US" altLang="zh-CN" sz="1800" i="1" dirty="0" err="1" smtClean="0">
                <a:ea typeface="宋体" pitchFamily="2" charset="-122"/>
              </a:rPr>
              <a:t>t</a:t>
            </a:r>
            <a:r>
              <a:rPr lang="en-US" altLang="zh-CN" sz="2400" i="1" baseline="-25000" dirty="0" err="1" smtClean="0">
                <a:ea typeface="宋体" pitchFamily="2" charset="-122"/>
              </a:rPr>
              <a:t>r</a:t>
            </a:r>
            <a:r>
              <a:rPr lang="en-US" altLang="zh-CN" sz="1800" dirty="0" smtClean="0">
                <a:ea typeface="宋体" pitchFamily="2" charset="-122"/>
              </a:rPr>
              <a:t> and </a:t>
            </a:r>
            <a:r>
              <a:rPr lang="en-US" altLang="zh-CN" sz="1800" i="1" dirty="0" err="1" smtClean="0">
                <a:ea typeface="宋体" pitchFamily="2" charset="-122"/>
              </a:rPr>
              <a:t>t</a:t>
            </a:r>
            <a:r>
              <a:rPr lang="en-US" altLang="zh-CN" sz="2400" i="1" baseline="-25000" dirty="0" err="1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 have the same value on each of the attributes in </a:t>
            </a:r>
            <a:r>
              <a:rPr lang="en-US" altLang="zh-CN" sz="1800" i="1" dirty="0" smtClean="0">
                <a:ea typeface="宋体" pitchFamily="2" charset="-122"/>
              </a:rPr>
              <a:t>R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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  <a:r>
              <a:rPr lang="en-US" altLang="zh-CN" sz="1800" i="1" dirty="0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, a tuple </a:t>
            </a:r>
            <a:r>
              <a:rPr lang="en-US" altLang="zh-CN" sz="1800" i="1" dirty="0" smtClean="0">
                <a:ea typeface="宋体" pitchFamily="2" charset="-122"/>
              </a:rPr>
              <a:t>t</a:t>
            </a:r>
            <a:r>
              <a:rPr lang="en-US" altLang="zh-CN" sz="1800" dirty="0" smtClean="0">
                <a:ea typeface="宋体" pitchFamily="2" charset="-122"/>
              </a:rPr>
              <a:t> is added to the result, where</a:t>
            </a:r>
          </a:p>
          <a:p>
            <a:pPr lvl="1">
              <a:lnSpc>
                <a:spcPct val="90000"/>
              </a:lnSpc>
            </a:pPr>
            <a:r>
              <a:rPr lang="en-US" altLang="zh-CN" sz="1600" i="1" dirty="0" smtClean="0">
                <a:ea typeface="宋体" pitchFamily="2" charset="-122"/>
              </a:rPr>
              <a:t>t</a:t>
            </a:r>
            <a:r>
              <a:rPr lang="en-US" altLang="zh-CN" sz="1600" dirty="0" smtClean="0">
                <a:ea typeface="宋体" pitchFamily="2" charset="-122"/>
              </a:rPr>
              <a:t> has the same value as </a:t>
            </a:r>
            <a:r>
              <a:rPr lang="en-US" altLang="zh-CN" sz="1600" i="1" dirty="0" err="1" smtClean="0">
                <a:ea typeface="宋体" pitchFamily="2" charset="-122"/>
              </a:rPr>
              <a:t>t</a:t>
            </a:r>
            <a:r>
              <a:rPr lang="en-US" altLang="zh-CN" i="1" baseline="-25000" dirty="0" err="1" smtClean="0">
                <a:ea typeface="宋体" pitchFamily="2" charset="-122"/>
              </a:rPr>
              <a:t>r</a:t>
            </a:r>
            <a:r>
              <a:rPr lang="en-US" altLang="zh-CN" sz="1600" dirty="0" smtClean="0">
                <a:ea typeface="宋体" pitchFamily="2" charset="-122"/>
              </a:rPr>
              <a:t> on </a:t>
            </a:r>
            <a:r>
              <a:rPr lang="en-US" altLang="zh-CN" sz="1600" i="1" dirty="0" smtClean="0">
                <a:ea typeface="宋体" pitchFamily="2" charset="-122"/>
              </a:rPr>
              <a:t>r</a:t>
            </a:r>
            <a:endParaRPr lang="en-US" altLang="zh-CN" sz="16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600" i="1" dirty="0" smtClean="0">
                <a:ea typeface="宋体" pitchFamily="2" charset="-122"/>
              </a:rPr>
              <a:t>t</a:t>
            </a:r>
            <a:r>
              <a:rPr lang="en-US" altLang="zh-CN" sz="1600" dirty="0" smtClean="0">
                <a:ea typeface="宋体" pitchFamily="2" charset="-122"/>
              </a:rPr>
              <a:t> has the same value as </a:t>
            </a:r>
            <a:r>
              <a:rPr lang="en-US" altLang="zh-CN" sz="1600" i="1" dirty="0" err="1" smtClean="0">
                <a:ea typeface="宋体" pitchFamily="2" charset="-122"/>
              </a:rPr>
              <a:t>t</a:t>
            </a:r>
            <a:r>
              <a:rPr lang="en-US" altLang="zh-CN" i="1" baseline="-25000" dirty="0" err="1" smtClean="0">
                <a:ea typeface="宋体" pitchFamily="2" charset="-122"/>
              </a:rPr>
              <a:t>s</a:t>
            </a:r>
            <a:r>
              <a:rPr lang="en-US" altLang="zh-CN" sz="1600" dirty="0" smtClean="0">
                <a:ea typeface="宋体" pitchFamily="2" charset="-122"/>
              </a:rPr>
              <a:t> on </a:t>
            </a:r>
            <a:r>
              <a:rPr lang="en-US" altLang="zh-CN" sz="1600" i="1" dirty="0" smtClean="0">
                <a:ea typeface="宋体" pitchFamily="2" charset="-122"/>
              </a:rPr>
              <a:t>s</a:t>
            </a:r>
            <a:endParaRPr lang="en-US" altLang="zh-CN" sz="16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Example: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pitchFamily="2" charset="-122"/>
              </a:rPr>
              <a:t>		</a:t>
            </a:r>
            <a:r>
              <a:rPr lang="en-US" altLang="zh-CN" sz="1800" i="1" dirty="0" smtClean="0">
                <a:ea typeface="宋体" pitchFamily="2" charset="-122"/>
              </a:rPr>
              <a:t>R</a:t>
            </a:r>
            <a:r>
              <a:rPr lang="en-US" altLang="zh-CN" sz="1800" dirty="0" smtClean="0">
                <a:ea typeface="宋体" pitchFamily="2" charset="-122"/>
              </a:rPr>
              <a:t> = (</a:t>
            </a:r>
            <a:r>
              <a:rPr lang="en-US" altLang="zh-CN" sz="1800" i="1" dirty="0" smtClean="0">
                <a:ea typeface="宋体" pitchFamily="2" charset="-122"/>
              </a:rPr>
              <a:t>A, B, C, D</a:t>
            </a:r>
            <a:r>
              <a:rPr lang="en-US" altLang="zh-CN" sz="1800" dirty="0" smtClean="0">
                <a:ea typeface="宋体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pitchFamily="2" charset="-122"/>
              </a:rPr>
              <a:t>		</a:t>
            </a:r>
            <a:r>
              <a:rPr lang="en-US" altLang="zh-CN" sz="1800" i="1" dirty="0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 = (</a:t>
            </a:r>
            <a:r>
              <a:rPr lang="en-US" altLang="zh-CN" sz="1800" i="1" dirty="0" smtClean="0">
                <a:ea typeface="宋体" pitchFamily="2" charset="-122"/>
              </a:rPr>
              <a:t>E, B, D</a:t>
            </a:r>
            <a:r>
              <a:rPr lang="en-US" altLang="zh-CN" sz="1800" dirty="0" smtClean="0">
                <a:ea typeface="宋体" pitchFamily="2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Result schema = (</a:t>
            </a:r>
            <a:r>
              <a:rPr lang="en-US" altLang="zh-CN" sz="1800" i="1" dirty="0" smtClean="0">
                <a:ea typeface="宋体" pitchFamily="2" charset="-122"/>
              </a:rPr>
              <a:t>A, B, C, D, E</a:t>
            </a:r>
            <a:r>
              <a:rPr lang="en-US" altLang="zh-CN" sz="1800" dirty="0" smtClean="0">
                <a:ea typeface="宋体" pitchFamily="2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1800" i="1" dirty="0" smtClean="0">
                <a:ea typeface="宋体" pitchFamily="2" charset="-122"/>
              </a:rPr>
              <a:t>r</a:t>
            </a:r>
            <a:r>
              <a:rPr lang="en-US" altLang="zh-CN" sz="1800" dirty="0" smtClean="0">
                <a:ea typeface="宋体" pitchFamily="2" charset="-122"/>
              </a:rPr>
              <a:t>    </a:t>
            </a:r>
            <a:r>
              <a:rPr lang="en-US" altLang="zh-CN" sz="1800" i="1" dirty="0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 is defined as: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	</a:t>
            </a:r>
            <a:r>
              <a:rPr lang="en-US" altLang="zh-CN" sz="2400" i="1" baseline="-25000" dirty="0" err="1" smtClean="0">
                <a:ea typeface="宋体" pitchFamily="2" charset="-122"/>
              </a:rPr>
              <a:t>r.A</a:t>
            </a:r>
            <a:r>
              <a:rPr lang="en-US" altLang="zh-CN" sz="2400" i="1" baseline="-25000" dirty="0" smtClean="0">
                <a:ea typeface="宋体" pitchFamily="2" charset="-122"/>
              </a:rPr>
              <a:t>, </a:t>
            </a:r>
            <a:r>
              <a:rPr lang="en-US" altLang="zh-CN" sz="2400" i="1" baseline="-25000" dirty="0" err="1" smtClean="0">
                <a:ea typeface="宋体" pitchFamily="2" charset="-122"/>
              </a:rPr>
              <a:t>r.B</a:t>
            </a:r>
            <a:r>
              <a:rPr lang="en-US" altLang="zh-CN" sz="2400" i="1" baseline="-25000" dirty="0" smtClean="0">
                <a:ea typeface="宋体" pitchFamily="2" charset="-122"/>
              </a:rPr>
              <a:t>, </a:t>
            </a:r>
            <a:r>
              <a:rPr lang="en-US" altLang="zh-CN" sz="2400" i="1" baseline="-25000" dirty="0" err="1" smtClean="0">
                <a:ea typeface="宋体" pitchFamily="2" charset="-122"/>
              </a:rPr>
              <a:t>r.C</a:t>
            </a:r>
            <a:r>
              <a:rPr lang="en-US" altLang="zh-CN" sz="2400" i="1" baseline="-25000" dirty="0" smtClean="0">
                <a:ea typeface="宋体" pitchFamily="2" charset="-122"/>
              </a:rPr>
              <a:t>, </a:t>
            </a:r>
            <a:r>
              <a:rPr lang="en-US" altLang="zh-CN" sz="2400" i="1" baseline="-25000" dirty="0" err="1" smtClean="0">
                <a:ea typeface="宋体" pitchFamily="2" charset="-122"/>
              </a:rPr>
              <a:t>r.D</a:t>
            </a:r>
            <a:r>
              <a:rPr lang="en-US" altLang="zh-CN" sz="2400" i="1" baseline="-25000" dirty="0" smtClean="0">
                <a:ea typeface="宋体" pitchFamily="2" charset="-122"/>
              </a:rPr>
              <a:t>, </a:t>
            </a:r>
            <a:r>
              <a:rPr lang="en-US" altLang="zh-CN" sz="2400" i="1" baseline="-25000" dirty="0" err="1" smtClean="0">
                <a:ea typeface="宋体" pitchFamily="2" charset="-122"/>
              </a:rPr>
              <a:t>s.E</a:t>
            </a:r>
            <a:r>
              <a:rPr lang="en-US" altLang="zh-CN" sz="1800" dirty="0" smtClean="0">
                <a:ea typeface="宋体" pitchFamily="2" charset="-122"/>
              </a:rPr>
              <a:t> (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400" i="1" baseline="-25000" dirty="0" err="1" smtClean="0">
                <a:ea typeface="宋体" pitchFamily="2" charset="-122"/>
              </a:rPr>
              <a:t>r.B</a:t>
            </a:r>
            <a:r>
              <a:rPr lang="en-US" altLang="zh-CN" sz="2400" i="1" baseline="-25000" dirty="0" smtClean="0">
                <a:ea typeface="宋体" pitchFamily="2" charset="-122"/>
              </a:rPr>
              <a:t> = </a:t>
            </a:r>
            <a:r>
              <a:rPr lang="en-US" altLang="zh-CN" sz="2400" i="1" baseline="-25000" dirty="0" err="1" smtClean="0">
                <a:ea typeface="宋体" pitchFamily="2" charset="-122"/>
              </a:rPr>
              <a:t>s.B</a:t>
            </a:r>
            <a:r>
              <a:rPr lang="en-US" altLang="zh-CN" sz="2400" i="1" baseline="-25000" dirty="0" smtClean="0">
                <a:ea typeface="宋体" pitchFamily="2" charset="-122"/>
              </a:rPr>
              <a:t>  </a:t>
            </a:r>
            <a:r>
              <a:rPr lang="en-US" altLang="zh-CN" sz="2400" i="1" baseline="-25000" dirty="0" err="1" smtClean="0">
                <a:ea typeface="宋体" pitchFamily="2" charset="-122"/>
              </a:rPr>
              <a:t>r.D</a:t>
            </a:r>
            <a:r>
              <a:rPr lang="en-US" altLang="zh-CN" sz="2400" i="1" baseline="-25000" dirty="0" smtClean="0">
                <a:ea typeface="宋体" pitchFamily="2" charset="-122"/>
              </a:rPr>
              <a:t> = </a:t>
            </a:r>
            <a:r>
              <a:rPr lang="en-US" altLang="zh-CN" sz="2400" i="1" baseline="-25000" dirty="0" err="1" smtClean="0">
                <a:ea typeface="宋体" pitchFamily="2" charset="-122"/>
              </a:rPr>
              <a:t>s.D</a:t>
            </a:r>
            <a:r>
              <a:rPr lang="en-US" altLang="zh-CN" sz="1800" dirty="0" smtClean="0">
                <a:ea typeface="宋体" pitchFamily="2" charset="-122"/>
              </a:rPr>
              <a:t> (</a:t>
            </a:r>
            <a:r>
              <a:rPr lang="en-US" altLang="zh-CN" sz="1800" i="1" dirty="0" smtClean="0">
                <a:ea typeface="宋体" pitchFamily="2" charset="-122"/>
              </a:rPr>
              <a:t>r </a:t>
            </a:r>
            <a:r>
              <a:rPr lang="en-US" altLang="zh-CN" sz="1800" dirty="0" smtClean="0">
                <a:ea typeface="宋体" pitchFamily="2" charset="-122"/>
              </a:rPr>
              <a:t> x  </a:t>
            </a:r>
            <a:r>
              <a:rPr lang="en-US" altLang="zh-CN" sz="1800" i="1" dirty="0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))</a:t>
            </a: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 rot="16200000" flipV="1">
            <a:off x="2209800" y="1220788"/>
            <a:ext cx="152400" cy="152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 rot="16200000" flipV="1">
            <a:off x="1143000" y="4989311"/>
            <a:ext cx="152400" cy="152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Natural Join Operation –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029450" cy="409575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Relations r, s:</a:t>
            </a:r>
          </a:p>
        </p:txBody>
      </p:sp>
      <p:sp>
        <p:nvSpPr>
          <p:cNvPr id="44036" name="Rectangle 14"/>
          <p:cNvSpPr>
            <a:spLocks noChangeArrowheads="1"/>
          </p:cNvSpPr>
          <p:nvPr/>
        </p:nvSpPr>
        <p:spPr bwMode="auto">
          <a:xfrm>
            <a:off x="16764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44037" name="Rectangle 15"/>
          <p:cNvSpPr>
            <a:spLocks noChangeArrowheads="1"/>
          </p:cNvSpPr>
          <p:nvPr/>
        </p:nvSpPr>
        <p:spPr bwMode="auto">
          <a:xfrm>
            <a:off x="21336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44038" name="Rectangle 16"/>
          <p:cNvSpPr>
            <a:spLocks noChangeArrowheads="1"/>
          </p:cNvSpPr>
          <p:nvPr/>
        </p:nvSpPr>
        <p:spPr bwMode="auto">
          <a:xfrm>
            <a:off x="16764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</a:t>
            </a:r>
          </a:p>
        </p:txBody>
      </p:sp>
      <p:sp>
        <p:nvSpPr>
          <p:cNvPr id="44039" name="Rectangle 17"/>
          <p:cNvSpPr>
            <a:spLocks noChangeArrowheads="1"/>
          </p:cNvSpPr>
          <p:nvPr/>
        </p:nvSpPr>
        <p:spPr bwMode="auto">
          <a:xfrm>
            <a:off x="21336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4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44040" name="Rectangle 18"/>
          <p:cNvSpPr>
            <a:spLocks noChangeArrowheads="1"/>
          </p:cNvSpPr>
          <p:nvPr/>
        </p:nvSpPr>
        <p:spPr bwMode="auto">
          <a:xfrm>
            <a:off x="25908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44041" name="Rectangle 19"/>
          <p:cNvSpPr>
            <a:spLocks noChangeArrowheads="1"/>
          </p:cNvSpPr>
          <p:nvPr/>
        </p:nvSpPr>
        <p:spPr bwMode="auto">
          <a:xfrm>
            <a:off x="30480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44042" name="Rectangle 20"/>
          <p:cNvSpPr>
            <a:spLocks noChangeArrowheads="1"/>
          </p:cNvSpPr>
          <p:nvPr/>
        </p:nvSpPr>
        <p:spPr bwMode="auto">
          <a:xfrm>
            <a:off x="25908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44043" name="Rectangle 21"/>
          <p:cNvSpPr>
            <a:spLocks noChangeArrowheads="1"/>
          </p:cNvSpPr>
          <p:nvPr/>
        </p:nvSpPr>
        <p:spPr bwMode="auto">
          <a:xfrm>
            <a:off x="30480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b</a:t>
            </a:r>
          </a:p>
        </p:txBody>
      </p:sp>
      <p:sp>
        <p:nvSpPr>
          <p:cNvPr id="44044" name="Rectangle 22"/>
          <p:cNvSpPr>
            <a:spLocks noChangeArrowheads="1"/>
          </p:cNvSpPr>
          <p:nvPr/>
        </p:nvSpPr>
        <p:spPr bwMode="auto">
          <a:xfrm>
            <a:off x="5181600" y="1600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44045" name="Rectangle 23"/>
          <p:cNvSpPr>
            <a:spLocks noChangeArrowheads="1"/>
          </p:cNvSpPr>
          <p:nvPr/>
        </p:nvSpPr>
        <p:spPr bwMode="auto">
          <a:xfrm>
            <a:off x="5181600" y="2209800"/>
            <a:ext cx="457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3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44046" name="Rectangle 25"/>
          <p:cNvSpPr>
            <a:spLocks noChangeArrowheads="1"/>
          </p:cNvSpPr>
          <p:nvPr/>
        </p:nvSpPr>
        <p:spPr bwMode="auto">
          <a:xfrm>
            <a:off x="5638800" y="1600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44047" name="Rectangle 27"/>
          <p:cNvSpPr>
            <a:spLocks noChangeArrowheads="1"/>
          </p:cNvSpPr>
          <p:nvPr/>
        </p:nvSpPr>
        <p:spPr bwMode="auto">
          <a:xfrm>
            <a:off x="5638800" y="2209800"/>
            <a:ext cx="457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b</a:t>
            </a:r>
          </a:p>
        </p:txBody>
      </p:sp>
      <p:sp>
        <p:nvSpPr>
          <p:cNvPr id="44048" name="Rectangle 28"/>
          <p:cNvSpPr>
            <a:spLocks noChangeArrowheads="1"/>
          </p:cNvSpPr>
          <p:nvPr/>
        </p:nvSpPr>
        <p:spPr bwMode="auto">
          <a:xfrm>
            <a:off x="6096000" y="1600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E</a:t>
            </a:r>
          </a:p>
        </p:txBody>
      </p:sp>
      <p:sp>
        <p:nvSpPr>
          <p:cNvPr id="44049" name="Rectangle 29"/>
          <p:cNvSpPr>
            <a:spLocks noChangeArrowheads="1"/>
          </p:cNvSpPr>
          <p:nvPr/>
        </p:nvSpPr>
        <p:spPr bwMode="auto">
          <a:xfrm>
            <a:off x="6096000" y="2209800"/>
            <a:ext cx="457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  <a:endParaRPr lang="zh-CN" altLang="en-US" b="1" i="1">
              <a:ea typeface="宋体" pitchFamily="2" charset="-122"/>
              <a:sym typeface="Symbol" pitchFamily="18" charset="2"/>
            </a:endParaRP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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</a:t>
            </a:r>
          </a:p>
        </p:txBody>
      </p:sp>
      <p:sp>
        <p:nvSpPr>
          <p:cNvPr id="44050" name="Text Box 30"/>
          <p:cNvSpPr txBox="1">
            <a:spLocks noChangeArrowheads="1"/>
          </p:cNvSpPr>
          <p:nvPr/>
        </p:nvSpPr>
        <p:spPr bwMode="auto">
          <a:xfrm>
            <a:off x="2362200" y="36576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r</a:t>
            </a:r>
          </a:p>
        </p:txBody>
      </p:sp>
      <p:sp>
        <p:nvSpPr>
          <p:cNvPr id="44051" name="Rectangle 4"/>
          <p:cNvSpPr>
            <a:spLocks noChangeArrowheads="1"/>
          </p:cNvSpPr>
          <p:nvPr/>
        </p:nvSpPr>
        <p:spPr bwMode="auto">
          <a:xfrm>
            <a:off x="3352800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44052" name="Rectangle 5"/>
          <p:cNvSpPr>
            <a:spLocks noChangeArrowheads="1"/>
          </p:cNvSpPr>
          <p:nvPr/>
        </p:nvSpPr>
        <p:spPr bwMode="auto">
          <a:xfrm>
            <a:off x="3787775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44053" name="Rectangle 6"/>
          <p:cNvSpPr>
            <a:spLocks noChangeArrowheads="1"/>
          </p:cNvSpPr>
          <p:nvPr/>
        </p:nvSpPr>
        <p:spPr bwMode="auto">
          <a:xfrm>
            <a:off x="3352800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</a:t>
            </a:r>
          </a:p>
        </p:txBody>
      </p:sp>
      <p:sp>
        <p:nvSpPr>
          <p:cNvPr id="44054" name="Rectangle 7"/>
          <p:cNvSpPr>
            <a:spLocks noChangeArrowheads="1"/>
          </p:cNvSpPr>
          <p:nvPr/>
        </p:nvSpPr>
        <p:spPr bwMode="auto">
          <a:xfrm>
            <a:off x="3787775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44055" name="Rectangle 8"/>
          <p:cNvSpPr>
            <a:spLocks noChangeArrowheads="1"/>
          </p:cNvSpPr>
          <p:nvPr/>
        </p:nvSpPr>
        <p:spPr bwMode="auto">
          <a:xfrm>
            <a:off x="4222750" y="4340225"/>
            <a:ext cx="436563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44056" name="Rectangle 9"/>
          <p:cNvSpPr>
            <a:spLocks noChangeArrowheads="1"/>
          </p:cNvSpPr>
          <p:nvPr/>
        </p:nvSpPr>
        <p:spPr bwMode="auto">
          <a:xfrm>
            <a:off x="4659313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44057" name="Rectangle 10"/>
          <p:cNvSpPr>
            <a:spLocks noChangeArrowheads="1"/>
          </p:cNvSpPr>
          <p:nvPr/>
        </p:nvSpPr>
        <p:spPr bwMode="auto">
          <a:xfrm>
            <a:off x="4222750" y="4908550"/>
            <a:ext cx="436563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44058" name="Rectangle 11"/>
          <p:cNvSpPr>
            <a:spLocks noChangeArrowheads="1"/>
          </p:cNvSpPr>
          <p:nvPr/>
        </p:nvSpPr>
        <p:spPr bwMode="auto">
          <a:xfrm>
            <a:off x="4659313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b</a:t>
            </a:r>
          </a:p>
        </p:txBody>
      </p:sp>
      <p:sp>
        <p:nvSpPr>
          <p:cNvPr id="44059" name="Rectangle 12"/>
          <p:cNvSpPr>
            <a:spLocks noChangeArrowheads="1"/>
          </p:cNvSpPr>
          <p:nvPr/>
        </p:nvSpPr>
        <p:spPr bwMode="auto">
          <a:xfrm>
            <a:off x="5094288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E</a:t>
            </a:r>
          </a:p>
        </p:txBody>
      </p:sp>
      <p:sp>
        <p:nvSpPr>
          <p:cNvPr id="44060" name="Rectangle 13"/>
          <p:cNvSpPr>
            <a:spLocks noChangeArrowheads="1"/>
          </p:cNvSpPr>
          <p:nvPr/>
        </p:nvSpPr>
        <p:spPr bwMode="auto">
          <a:xfrm>
            <a:off x="5094288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</a:t>
            </a:r>
          </a:p>
        </p:txBody>
      </p:sp>
      <p:sp>
        <p:nvSpPr>
          <p:cNvPr id="44061" name="Text Box 31"/>
          <p:cNvSpPr txBox="1">
            <a:spLocks noChangeArrowheads="1"/>
          </p:cNvSpPr>
          <p:nvPr/>
        </p:nvSpPr>
        <p:spPr bwMode="auto">
          <a:xfrm>
            <a:off x="5715000" y="3657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s</a:t>
            </a:r>
          </a:p>
        </p:txBody>
      </p:sp>
      <p:grpSp>
        <p:nvGrpSpPr>
          <p:cNvPr id="44062" name="Group 36"/>
          <p:cNvGrpSpPr>
            <a:grpSpLocks/>
          </p:cNvGrpSpPr>
          <p:nvPr/>
        </p:nvGrpSpPr>
        <p:grpSpPr bwMode="auto">
          <a:xfrm>
            <a:off x="457200" y="4267200"/>
            <a:ext cx="7029450" cy="409575"/>
            <a:chOff x="288" y="2688"/>
            <a:chExt cx="4428" cy="258"/>
          </a:xfrm>
        </p:grpSpPr>
        <p:sp>
          <p:nvSpPr>
            <p:cNvPr id="44063" name="Rectangle 33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>
                <a:spcBef>
                  <a:spcPct val="35000"/>
                </a:spcBef>
                <a:buClr>
                  <a:schemeClr val="tx2"/>
                </a:buClr>
                <a:buFont typeface="Monotype Sorts" pitchFamily="2" charset="2"/>
                <a:buNone/>
              </a:pPr>
              <a:r>
                <a:rPr kumimoji="1" lang="en-US" altLang="zh-CN" sz="2000" i="1">
                  <a:ea typeface="宋体" pitchFamily="2" charset="-122"/>
                </a:rPr>
                <a:t>r     s</a:t>
              </a:r>
            </a:p>
          </p:txBody>
        </p:sp>
        <p:sp>
          <p:nvSpPr>
            <p:cNvPr id="44064" name="AutoShape 35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endParaRPr lang="zh-CN" altLang="en-US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Join </a:t>
            </a:r>
            <a:r>
              <a:rPr lang="en-US" altLang="en-US" dirty="0"/>
              <a:t>Operation (</a:t>
            </a:r>
            <a:r>
              <a:rPr lang="en-US" altLang="en-US" dirty="0" smtClean="0"/>
              <a:t>Cont.)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55269" y="1077912"/>
                <a:ext cx="7411983" cy="4909933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dirty="0" smtClean="0"/>
                  <a:t>The university sample</a:t>
                </a:r>
                <a:endParaRPr lang="en-US" altLang="en-US" dirty="0"/>
              </a:p>
              <a:p>
                <a:pPr marL="0" indent="0">
                  <a:buNone/>
                  <a:tabLst>
                    <a:tab pos="3149600" algn="ctr"/>
                  </a:tabLst>
                </a:pPr>
                <a:r>
                  <a:rPr lang="en-US" altLang="en-US" dirty="0" smtClean="0"/>
                  <a:t>	</a:t>
                </a:r>
                <a:r>
                  <a:rPr lang="en-US" altLang="zh-CN" dirty="0">
                    <a:ea typeface="宋体" charset="-122"/>
                    <a:sym typeface="Symbol" pitchFamily="18" charset="2"/>
                  </a:rPr>
                  <a:t> </a:t>
                </a:r>
                <a:r>
                  <a:rPr lang="en-US" altLang="zh-CN" dirty="0" smtClean="0">
                    <a:ea typeface="宋体" charset="-122"/>
                    <a:sym typeface="Symbol" pitchFamily="18" charset="2"/>
                  </a:rPr>
                  <a:t></a:t>
                </a:r>
                <a:r>
                  <a:rPr lang="en-US" altLang="zh-CN" i="1" baseline="-25000" dirty="0" smtClean="0">
                    <a:ea typeface="宋体" charset="-122"/>
                  </a:rPr>
                  <a:t> </a:t>
                </a:r>
                <a:r>
                  <a:rPr lang="en-US" altLang="zh-CN" i="1" baseline="-25000" dirty="0">
                    <a:ea typeface="宋体" charset="-122"/>
                  </a:rPr>
                  <a:t>name, </a:t>
                </a:r>
                <a:r>
                  <a:rPr lang="en-US" altLang="zh-CN" i="1" baseline="-25000" dirty="0" err="1" smtClean="0">
                    <a:ea typeface="宋体" charset="-122"/>
                  </a:rPr>
                  <a:t>course_id</a:t>
                </a:r>
                <a:r>
                  <a:rPr lang="en-US" altLang="zh-CN" dirty="0" smtClean="0">
                    <a:ea typeface="宋体" charset="-122"/>
                  </a:rPr>
                  <a:t> </a:t>
                </a:r>
                <a:r>
                  <a:rPr lang="en-US" altLang="zh-CN" dirty="0">
                    <a:ea typeface="宋体" charset="-122"/>
                  </a:rPr>
                  <a:t>(</a:t>
                </a:r>
                <a:r>
                  <a:rPr lang="en-US" altLang="zh-CN" sz="1800" i="1" dirty="0">
                    <a:ea typeface="宋体" charset="-122"/>
                  </a:rPr>
                  <a:t>instructor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dirty="0" smtClean="0">
                    <a:ea typeface="宋体" charset="-122"/>
                  </a:rPr>
                  <a:t> teaches)</a:t>
                </a:r>
                <a:endParaRPr lang="en-US" altLang="en-US" dirty="0"/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The </a:t>
                </a:r>
                <a:r>
                  <a:rPr lang="en-US" altLang="en-US" i="1" dirty="0" smtClean="0">
                    <a:solidFill>
                      <a:srgbClr val="FF0000"/>
                    </a:solidFill>
                  </a:rPr>
                  <a:t>Theta join </a:t>
                </a:r>
                <a:r>
                  <a:rPr lang="en-US" altLang="en-US" dirty="0" smtClean="0"/>
                  <a:t>operation is a variant of the natural join that combine the selection and Cartesian production into a single operation.</a:t>
                </a:r>
                <a:r>
                  <a:rPr lang="en-US" altLang="en-US" i="1" dirty="0" smtClean="0"/>
                  <a:t> </a:t>
                </a:r>
                <a:endParaRPr lang="en-US" altLang="en-US" dirty="0"/>
              </a:p>
              <a:p>
                <a:pPr>
                  <a:buNone/>
                </a:pPr>
                <a:r>
                  <a:rPr lang="en-US" altLang="en-US" sz="20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endParaRPr lang="en-US" altLang="ja-JP" sz="1000" dirty="0">
                  <a:sym typeface="Symbol" panose="05050102010706020507" pitchFamily="18" charset="2"/>
                </a:endParaRPr>
              </a:p>
              <a:p>
                <a:r>
                  <a:rPr lang="en-US" altLang="ja-JP" dirty="0" smtClean="0">
                    <a:sym typeface="Symbol" panose="05050102010706020507" pitchFamily="18" charset="2"/>
                  </a:rPr>
                  <a:t>Example</a:t>
                </a:r>
                <a:endParaRPr lang="en-US" altLang="ja-JP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en-US" i="1" dirty="0">
                    <a:sym typeface="Symbol" panose="05050102010706020507" pitchFamily="18" charset="2"/>
                  </a:rPr>
                  <a:t>                  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 </a:t>
                </a:r>
                <a:r>
                  <a:rPr lang="en-US" altLang="ja-JP" dirty="0">
                    <a:sym typeface="Symbol" panose="05050102010706020507" pitchFamily="18" charset="2"/>
                  </a:rPr>
                  <a:t>(</a:t>
                </a:r>
                <a:r>
                  <a:rPr lang="en-US" altLang="ja-JP" i="1" dirty="0">
                    <a:sym typeface="Symbol" panose="05050102010706020507" pitchFamily="18" charset="2"/>
                  </a:rPr>
                  <a:t>instructor  </a:t>
                </a:r>
                <a:r>
                  <a:rPr lang="en-US" altLang="ja-JP" dirty="0">
                    <a:sym typeface="Symbol" panose="05050102010706020507" pitchFamily="18" charset="2"/>
                  </a:rPr>
                  <a:t>x</a:t>
                </a:r>
                <a:r>
                  <a:rPr lang="en-US" altLang="ja-JP" i="1" dirty="0">
                    <a:sym typeface="Symbol" panose="05050102010706020507" pitchFamily="18" charset="2"/>
                  </a:rPr>
                  <a:t> teaches </a:t>
                </a:r>
                <a:r>
                  <a:rPr lang="en-US" altLang="ja-JP" dirty="0">
                    <a:sym typeface="Symbol" panose="05050102010706020507" pitchFamily="18" charset="2"/>
                  </a:rPr>
                  <a:t>))</a:t>
                </a:r>
              </a:p>
              <a:p>
                <a:pPr marL="457200" lvl="1" indent="0">
                  <a:buNone/>
                </a:pPr>
                <a:r>
                  <a:rPr lang="en-US" altLang="ja-JP" dirty="0" smtClean="0">
                    <a:sym typeface="Symbol" panose="05050102010706020507" pitchFamily="18" charset="2"/>
                  </a:rPr>
                  <a:t>    Can </a:t>
                </a:r>
                <a:r>
                  <a:rPr lang="en-US" altLang="ja-JP" dirty="0">
                    <a:sym typeface="Symbol" panose="05050102010706020507" pitchFamily="18" charset="2"/>
                  </a:rPr>
                  <a:t>equivalently be written as</a:t>
                </a:r>
              </a:p>
              <a:p>
                <a:pPr>
                  <a:buNone/>
                </a:pPr>
                <a:r>
                  <a:rPr lang="en-US" altLang="en-US" i="1" dirty="0" smtClean="0">
                    <a:sym typeface="Symbol" panose="05050102010706020507" pitchFamily="18" charset="2"/>
                  </a:rPr>
                  <a:t>           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instructor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i="1" dirty="0"/>
                  <a:t>teaches</a:t>
                </a:r>
                <a:r>
                  <a:rPr lang="en-US" dirty="0"/>
                  <a:t>.</a:t>
                </a:r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5269" y="1077912"/>
                <a:ext cx="7411983" cy="4909933"/>
              </a:xfrm>
              <a:blipFill rotWithShape="1">
                <a:blip r:embed="rId3"/>
                <a:stretch>
                  <a:fillRect l="-576" t="-497" r="-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706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Outer Join </a:t>
            </a:r>
            <a:r>
              <a:rPr lang="en-US" altLang="en-US" dirty="0"/>
              <a:t>Operation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45437" y="999254"/>
                <a:ext cx="7411983" cy="5224565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dirty="0" smtClean="0"/>
                  <a:t>The outer join operation is an extension of the join to deal with the missing information. </a:t>
                </a:r>
              </a:p>
              <a:p>
                <a:pPr lvl="1">
                  <a:tabLst>
                    <a:tab pos="3149600" algn="ctr"/>
                  </a:tabLst>
                </a:pPr>
                <a:r>
                  <a:rPr lang="en-US" altLang="en-US" dirty="0" smtClean="0"/>
                  <a:t>Example</a:t>
                </a:r>
                <a:r>
                  <a:rPr lang="en-US" altLang="en-US" dirty="0"/>
                  <a:t>:</a:t>
                </a:r>
                <a:r>
                  <a:rPr lang="en-US" altLang="en-US" dirty="0" smtClean="0"/>
                  <a:t> if there is some instructors who teaches no course</a:t>
                </a:r>
                <a:endParaRPr lang="en-US" altLang="en-US" dirty="0"/>
              </a:p>
              <a:p>
                <a:pPr marL="0" indent="0">
                  <a:buNone/>
                  <a:tabLst>
                    <a:tab pos="3149600" algn="ctr"/>
                  </a:tabLst>
                </a:pPr>
                <a:r>
                  <a:rPr lang="en-US" altLang="en-US" dirty="0" smtClean="0"/>
                  <a:t>	</a:t>
                </a:r>
                <a:r>
                  <a:rPr lang="en-US" altLang="zh-CN" dirty="0">
                    <a:ea typeface="宋体" charset="-122"/>
                    <a:sym typeface="Symbol" pitchFamily="18" charset="2"/>
                  </a:rPr>
                  <a:t> </a:t>
                </a:r>
                <a:r>
                  <a:rPr lang="en-US" altLang="zh-CN" sz="1800" i="1" dirty="0" smtClean="0">
                    <a:ea typeface="宋体" charset="-122"/>
                  </a:rPr>
                  <a:t>instructor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dirty="0" smtClean="0">
                    <a:ea typeface="宋体" charset="-122"/>
                  </a:rPr>
                  <a:t> teaches</a:t>
                </a:r>
                <a:endParaRPr lang="en-US" altLang="en-US" dirty="0"/>
              </a:p>
              <a:p>
                <a:r>
                  <a:rPr lang="en-US" altLang="en-US" dirty="0" smtClean="0"/>
                  <a:t>Outer join   </a:t>
                </a:r>
                <a:r>
                  <a:rPr lang="en-US" altLang="zh-CN" sz="1800" i="1" dirty="0">
                    <a:ea typeface="宋体" charset="-122"/>
                  </a:rPr>
                  <a:t>instructor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    </a:t>
                </a:r>
                <a:r>
                  <a:rPr lang="en-US" altLang="zh-CN" dirty="0" smtClean="0">
                    <a:ea typeface="宋体" charset="-122"/>
                  </a:rPr>
                  <a:t>  teaches  makes sure all instructor’s data appears </a:t>
                </a:r>
                <a:r>
                  <a:rPr lang="en-US" altLang="zh-CN" dirty="0" smtClean="0">
                    <a:solidFill>
                      <a:srgbClr val="FF0000"/>
                    </a:solidFill>
                    <a:ea typeface="宋体" charset="-122"/>
                  </a:rPr>
                  <a:t>at lease once </a:t>
                </a:r>
                <a:r>
                  <a:rPr lang="en-US" altLang="zh-CN" dirty="0" smtClean="0">
                    <a:ea typeface="宋体" charset="-122"/>
                  </a:rPr>
                  <a:t>in the result.</a:t>
                </a:r>
                <a:endParaRPr lang="en-US" altLang="en-US" dirty="0"/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Three outer join operations:</a:t>
                </a:r>
              </a:p>
              <a:p>
                <a:pPr lvl="1"/>
                <a:r>
                  <a:rPr lang="en-US" altLang="ja-JP" dirty="0" smtClean="0">
                    <a:sym typeface="Symbol" panose="05050102010706020507" pitchFamily="18" charset="2"/>
                  </a:rPr>
                  <a:t>Left outer join: </a:t>
                </a:r>
              </a:p>
              <a:p>
                <a:pPr lvl="1"/>
                <a:r>
                  <a:rPr lang="en-US" altLang="ja-JP" dirty="0" smtClean="0">
                    <a:sym typeface="Symbol" panose="05050102010706020507" pitchFamily="18" charset="2"/>
                  </a:rPr>
                  <a:t>Right outer join:</a:t>
                </a:r>
              </a:p>
              <a:p>
                <a:pPr lvl="1"/>
                <a:r>
                  <a:rPr lang="en-US" altLang="ja-JP" dirty="0" smtClean="0">
                    <a:sym typeface="Symbol" panose="05050102010706020507" pitchFamily="18" charset="2"/>
                  </a:rPr>
                  <a:t>Full outer join:</a:t>
                </a:r>
              </a:p>
              <a:p>
                <a:pPr lvl="1"/>
                <a:endParaRPr lang="en-US" altLang="ja-JP" dirty="0" smtClean="0">
                  <a:sym typeface="Symbol" panose="05050102010706020507" pitchFamily="18" charset="2"/>
                </a:endParaRPr>
              </a:p>
              <a:p>
                <a:r>
                  <a:rPr lang="en-US" altLang="en-US" dirty="0" smtClean="0"/>
                  <a:t>Outer join operation need deal with null values, will further discuss in SQL language.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5437" y="999254"/>
                <a:ext cx="7411983" cy="5224565"/>
              </a:xfrm>
              <a:blipFill rotWithShape="1">
                <a:blip r:embed="rId3"/>
                <a:stretch>
                  <a:fillRect l="-493" t="-467" b="-2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561" y="2575640"/>
            <a:ext cx="376568" cy="238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307" y="4158840"/>
            <a:ext cx="376568" cy="238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513" y="4508198"/>
            <a:ext cx="452846" cy="275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977" y="4912813"/>
            <a:ext cx="474122" cy="22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777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Assignment 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214" y="1077913"/>
            <a:ext cx="7443964" cy="4876800"/>
          </a:xfrm>
        </p:spPr>
        <p:txBody>
          <a:bodyPr/>
          <a:lstStyle/>
          <a:p>
            <a:r>
              <a:rPr lang="en-US" altLang="en-US" sz="1800" dirty="0"/>
              <a:t>It is convenient at times to write a relational-algebra expression by assigning parts of it to temporary relation variables.  </a:t>
            </a:r>
          </a:p>
          <a:p>
            <a:r>
              <a:rPr lang="en-US" altLang="en-US" sz="1800" dirty="0"/>
              <a:t>The assignment  operation is  denoted by </a:t>
            </a:r>
            <a:r>
              <a:rPr lang="en-US" altLang="en-US" sz="1800" dirty="0">
                <a:sym typeface="Symbol" panose="05050102010706020507" pitchFamily="18" charset="2"/>
              </a:rPr>
              <a:t></a:t>
            </a:r>
            <a:r>
              <a:rPr lang="en-US" altLang="en-US" sz="1800" dirty="0">
                <a:sym typeface="Wingdings" pitchFamily="2" charset="2"/>
              </a:rPr>
              <a:t> and </a:t>
            </a:r>
            <a:r>
              <a:rPr lang="en-US" altLang="en-US" sz="1800" dirty="0"/>
              <a:t>works like assignment in a programming language.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800" dirty="0"/>
              <a:t>Example: Find all </a:t>
            </a:r>
            <a:r>
              <a:rPr lang="en-US" altLang="en-US" sz="1800" dirty="0">
                <a:sym typeface="Symbol" panose="05050102010706020507" pitchFamily="18" charset="2"/>
              </a:rPr>
              <a:t>instructor in the “Physics” and Music department.</a:t>
            </a:r>
            <a:r>
              <a:rPr lang="en-US" altLang="en-US" sz="1400" dirty="0">
                <a:sym typeface="Symbol" panose="05050102010706020507" pitchFamily="18" charset="2"/>
              </a:rPr>
              <a:t/>
            </a:r>
            <a:br>
              <a:rPr lang="en-US" altLang="en-US" sz="1400" dirty="0">
                <a:sym typeface="Symbol" panose="05050102010706020507" pitchFamily="18" charset="2"/>
              </a:rPr>
            </a:br>
            <a:r>
              <a:rPr lang="en-US" altLang="en-US" sz="1400" dirty="0">
                <a:sym typeface="Symbol" panose="05050102010706020507" pitchFamily="18" charset="2"/>
              </a:rPr>
              <a:t/>
            </a:r>
            <a:br>
              <a:rPr lang="en-US" altLang="en-US" sz="1400" dirty="0">
                <a:sym typeface="Symbol" panose="05050102010706020507" pitchFamily="18" charset="2"/>
              </a:rPr>
            </a:br>
            <a:r>
              <a:rPr lang="en-US" altLang="en-US" sz="1400" dirty="0">
                <a:sym typeface="Symbol" panose="05050102010706020507" pitchFamily="18" charset="2"/>
              </a:rPr>
              <a:t>  </a:t>
            </a:r>
            <a:r>
              <a:rPr lang="en-US" altLang="en-US" sz="1800" dirty="0">
                <a:sym typeface="Symbol" panose="05050102010706020507" pitchFamily="18" charset="2"/>
              </a:rPr>
              <a:t>       </a:t>
            </a:r>
            <a:r>
              <a:rPr lang="en-US" altLang="en-US" sz="1800" i="1" dirty="0">
                <a:sym typeface="Symbol" panose="05050102010706020507" pitchFamily="18" charset="2"/>
              </a:rPr>
              <a:t>Physics</a:t>
            </a:r>
            <a:r>
              <a:rPr lang="en-US" altLang="en-US" sz="1800" dirty="0">
                <a:sym typeface="Symbol" panose="05050102010706020507" pitchFamily="18" charset="2"/>
              </a:rPr>
              <a:t> </a:t>
            </a:r>
            <a:r>
              <a:rPr lang="en-US" altLang="en-US" sz="1800" b="1" dirty="0">
                <a:sym typeface="Wingdings" pitchFamily="2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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1800" dirty="0">
                <a:sym typeface="Symbol" panose="05050102010706020507" pitchFamily="18" charset="2"/>
              </a:rPr>
              <a:t>(</a:t>
            </a:r>
            <a:r>
              <a:rPr lang="en-US" altLang="ja-JP" sz="1800" i="1" dirty="0">
                <a:sym typeface="Symbol" panose="05050102010706020507" pitchFamily="18" charset="2"/>
              </a:rPr>
              <a:t>instructor</a:t>
            </a:r>
            <a:r>
              <a:rPr lang="en-US" altLang="ja-JP" sz="18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</a:t>
            </a:r>
            <a:r>
              <a:rPr lang="en-US" altLang="en-US" sz="1600" i="1" dirty="0">
                <a:sym typeface="Symbol" panose="05050102010706020507" pitchFamily="18" charset="2"/>
              </a:rPr>
              <a:t>Music</a:t>
            </a:r>
            <a:r>
              <a:rPr lang="en-US" altLang="en-US" dirty="0">
                <a:sym typeface="Symbol" panose="05050102010706020507" pitchFamily="18" charset="2"/>
              </a:rPr>
              <a:t> </a:t>
            </a:r>
            <a:r>
              <a:rPr lang="en-US" altLang="en-US" b="1" dirty="0">
                <a:sym typeface="Wingdings" pitchFamily="2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Music” </a:t>
            </a:r>
            <a:r>
              <a:rPr lang="en-US" altLang="ja-JP" sz="1600" dirty="0">
                <a:sym typeface="Symbol" panose="05050102010706020507" pitchFamily="18" charset="2"/>
              </a:rPr>
              <a:t>(</a:t>
            </a:r>
            <a:r>
              <a:rPr lang="en-US" altLang="ja-JP" sz="1600" i="1" dirty="0">
                <a:sym typeface="Symbol" panose="05050102010706020507" pitchFamily="18" charset="2"/>
              </a:rPr>
              <a:t>instructor</a:t>
            </a:r>
            <a:r>
              <a:rPr lang="en-US" altLang="ja-JP" sz="16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</a:t>
            </a:r>
            <a:r>
              <a:rPr lang="en-US" altLang="en-US" sz="1600" i="1" dirty="0">
                <a:sym typeface="Symbol" panose="05050102010706020507" pitchFamily="18" charset="2"/>
              </a:rPr>
              <a:t>Physics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i="1" dirty="0"/>
              <a:t>r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sz="1600" i="1" dirty="0">
                <a:sym typeface="Symbol" panose="05050102010706020507" pitchFamily="18" charset="2"/>
              </a:rPr>
              <a:t>Music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800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  <a:endParaRPr lang="en-US" altLang="en-US" sz="1800" dirty="0" smtClean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dirty="0" smtClean="0">
                <a:sym typeface="Symbol" panose="05050102010706020507" pitchFamily="18" charset="2"/>
              </a:rPr>
              <a:t>May </a:t>
            </a:r>
            <a:r>
              <a:rPr lang="en-US" altLang="en-US" sz="1600" dirty="0">
                <a:sym typeface="Symbol" panose="05050102010706020507" pitchFamily="18" charset="2"/>
              </a:rPr>
              <a:t>use </a:t>
            </a:r>
            <a:r>
              <a:rPr lang="en-US" altLang="en-US" sz="1600" dirty="0" smtClean="0">
                <a:sym typeface="Symbol" panose="05050102010706020507" pitchFamily="18" charset="2"/>
              </a:rPr>
              <a:t>temporary variable </a:t>
            </a:r>
            <a:r>
              <a:rPr lang="en-US" altLang="en-US" sz="1600" dirty="0">
                <a:sym typeface="Symbol" panose="05050102010706020507" pitchFamily="18" charset="2"/>
              </a:rPr>
              <a:t>in subsequent expressions.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sz="18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1544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Division Operation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809750"/>
            <a:ext cx="7227888" cy="4391025"/>
          </a:xfrm>
        </p:spPr>
        <p:txBody>
          <a:bodyPr/>
          <a:lstStyle/>
          <a:p>
            <a:r>
              <a:rPr lang="en-US" altLang="zh-CN" sz="1800" smtClean="0">
                <a:ea typeface="宋体" pitchFamily="2" charset="-122"/>
              </a:rPr>
              <a:t>Suited to queries that include the phrase “for all”.</a:t>
            </a:r>
          </a:p>
          <a:p>
            <a:r>
              <a:rPr lang="en-US" altLang="zh-CN" sz="1800" smtClean="0">
                <a:ea typeface="宋体" pitchFamily="2" charset="-122"/>
              </a:rPr>
              <a:t>Let </a:t>
            </a:r>
            <a:r>
              <a:rPr lang="en-US" altLang="zh-CN" sz="1800" i="1" smtClean="0">
                <a:ea typeface="宋体" pitchFamily="2" charset="-122"/>
              </a:rPr>
              <a:t>r</a:t>
            </a:r>
            <a:r>
              <a:rPr lang="en-US" altLang="zh-CN" sz="1800" smtClean="0">
                <a:ea typeface="宋体" pitchFamily="2" charset="-122"/>
              </a:rPr>
              <a:t> and </a:t>
            </a:r>
            <a:r>
              <a:rPr lang="en-US" altLang="zh-CN" sz="1800" i="1" smtClean="0">
                <a:ea typeface="宋体" pitchFamily="2" charset="-122"/>
              </a:rPr>
              <a:t>s</a:t>
            </a:r>
            <a:r>
              <a:rPr lang="en-US" altLang="zh-CN" sz="1800" smtClean="0">
                <a:ea typeface="宋体" pitchFamily="2" charset="-122"/>
              </a:rPr>
              <a:t> be relations on schemas R and S respectively where</a:t>
            </a:r>
          </a:p>
          <a:p>
            <a:pPr lvl="1"/>
            <a:r>
              <a:rPr lang="en-US" altLang="zh-CN" sz="1600" i="1" smtClean="0">
                <a:ea typeface="宋体" pitchFamily="2" charset="-122"/>
              </a:rPr>
              <a:t>R</a:t>
            </a:r>
            <a:r>
              <a:rPr lang="en-US" altLang="zh-CN" sz="1600" smtClean="0">
                <a:ea typeface="宋体" pitchFamily="2" charset="-122"/>
              </a:rPr>
              <a:t> = (</a:t>
            </a:r>
            <a:r>
              <a:rPr lang="en-US" altLang="zh-CN" sz="1600" i="1" smtClean="0">
                <a:ea typeface="宋体" pitchFamily="2" charset="-122"/>
              </a:rPr>
              <a:t>A</a:t>
            </a:r>
            <a:r>
              <a:rPr lang="en-US" altLang="zh-CN" sz="2000" baseline="-25000" smtClean="0">
                <a:ea typeface="宋体" pitchFamily="2" charset="-122"/>
              </a:rPr>
              <a:t>1</a:t>
            </a:r>
            <a:r>
              <a:rPr lang="en-US" altLang="zh-CN" sz="1600" smtClean="0">
                <a:ea typeface="宋体" pitchFamily="2" charset="-122"/>
              </a:rPr>
              <a:t>, …, </a:t>
            </a:r>
            <a:r>
              <a:rPr lang="en-US" altLang="zh-CN" sz="1600" i="1" smtClean="0">
                <a:ea typeface="宋体" pitchFamily="2" charset="-122"/>
              </a:rPr>
              <a:t>A</a:t>
            </a:r>
            <a:r>
              <a:rPr lang="en-US" altLang="zh-CN" sz="2000" i="1" baseline="-25000" smtClean="0">
                <a:ea typeface="宋体" pitchFamily="2" charset="-122"/>
              </a:rPr>
              <a:t>m</a:t>
            </a:r>
            <a:r>
              <a:rPr lang="en-US" altLang="zh-CN" sz="1600" smtClean="0">
                <a:ea typeface="宋体" pitchFamily="2" charset="-122"/>
              </a:rPr>
              <a:t>, </a:t>
            </a:r>
            <a:r>
              <a:rPr lang="en-US" altLang="zh-CN" sz="1600" i="1" smtClean="0">
                <a:ea typeface="宋体" pitchFamily="2" charset="-122"/>
              </a:rPr>
              <a:t>B</a:t>
            </a:r>
            <a:r>
              <a:rPr lang="en-US" altLang="zh-CN" sz="2000" baseline="-25000" smtClean="0">
                <a:ea typeface="宋体" pitchFamily="2" charset="-122"/>
              </a:rPr>
              <a:t>1</a:t>
            </a:r>
            <a:r>
              <a:rPr lang="en-US" altLang="zh-CN" sz="1600" smtClean="0">
                <a:ea typeface="宋体" pitchFamily="2" charset="-122"/>
              </a:rPr>
              <a:t>, …, </a:t>
            </a:r>
            <a:r>
              <a:rPr lang="en-US" altLang="zh-CN" sz="1600" i="1" smtClean="0">
                <a:ea typeface="宋体" pitchFamily="2" charset="-122"/>
              </a:rPr>
              <a:t>B</a:t>
            </a:r>
            <a:r>
              <a:rPr lang="en-US" altLang="zh-CN" sz="2000" i="1" baseline="-25000" smtClean="0">
                <a:ea typeface="宋体" pitchFamily="2" charset="-122"/>
              </a:rPr>
              <a:t>n</a:t>
            </a:r>
            <a:r>
              <a:rPr lang="en-US" altLang="zh-CN" sz="1600" smtClean="0">
                <a:ea typeface="宋体" pitchFamily="2" charset="-122"/>
              </a:rPr>
              <a:t>)</a:t>
            </a:r>
          </a:p>
          <a:p>
            <a:pPr lvl="1"/>
            <a:r>
              <a:rPr lang="en-US" altLang="zh-CN" sz="1600" i="1" smtClean="0">
                <a:ea typeface="宋体" pitchFamily="2" charset="-122"/>
              </a:rPr>
              <a:t>S</a:t>
            </a:r>
            <a:r>
              <a:rPr lang="en-US" altLang="zh-CN" sz="1600" smtClean="0">
                <a:ea typeface="宋体" pitchFamily="2" charset="-122"/>
              </a:rPr>
              <a:t> = (</a:t>
            </a:r>
            <a:r>
              <a:rPr lang="en-US" altLang="zh-CN" sz="1600" i="1" smtClean="0">
                <a:ea typeface="宋体" pitchFamily="2" charset="-122"/>
              </a:rPr>
              <a:t>B</a:t>
            </a:r>
            <a:r>
              <a:rPr lang="en-US" altLang="zh-CN" sz="2000" baseline="-25000" smtClean="0">
                <a:ea typeface="宋体" pitchFamily="2" charset="-122"/>
              </a:rPr>
              <a:t>1</a:t>
            </a:r>
            <a:r>
              <a:rPr lang="en-US" altLang="zh-CN" sz="1600" smtClean="0">
                <a:ea typeface="宋体" pitchFamily="2" charset="-122"/>
              </a:rPr>
              <a:t>, …, </a:t>
            </a:r>
            <a:r>
              <a:rPr lang="en-US" altLang="zh-CN" sz="1600" i="1" smtClean="0">
                <a:ea typeface="宋体" pitchFamily="2" charset="-122"/>
              </a:rPr>
              <a:t>B</a:t>
            </a:r>
            <a:r>
              <a:rPr lang="en-US" altLang="zh-CN" sz="2000" i="1" baseline="-25000" smtClean="0">
                <a:ea typeface="宋体" pitchFamily="2" charset="-122"/>
              </a:rPr>
              <a:t>n</a:t>
            </a:r>
            <a:r>
              <a:rPr lang="en-US" altLang="zh-CN" sz="1600" smtClean="0">
                <a:ea typeface="宋体" pitchFamily="2" charset="-122"/>
              </a:rPr>
              <a:t>)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smtClean="0">
                <a:ea typeface="宋体" pitchFamily="2" charset="-122"/>
              </a:rPr>
              <a:t>The result of  r </a:t>
            </a:r>
            <a:r>
              <a:rPr lang="en-US" altLang="zh-CN" sz="1600" smtClean="0">
                <a:ea typeface="宋体" pitchFamily="2" charset="-122"/>
                <a:sym typeface="Symbol" pitchFamily="18" charset="2"/>
              </a:rPr>
              <a:t> s is a relation on schema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600" smtClean="0">
                <a:ea typeface="宋体" pitchFamily="2" charset="-122"/>
                <a:sym typeface="Symbol" pitchFamily="18" charset="2"/>
              </a:rPr>
              <a:t> – </a:t>
            </a:r>
            <a:r>
              <a:rPr lang="en-US" altLang="zh-CN" sz="1600" i="1" smtClean="0"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1600" smtClean="0">
                <a:ea typeface="宋体" pitchFamily="2" charset="-122"/>
                <a:sym typeface="Symbol" pitchFamily="18" charset="2"/>
              </a:rPr>
              <a:t>= (</a:t>
            </a:r>
            <a:r>
              <a:rPr lang="en-US" altLang="zh-CN" sz="1600" i="1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600" smtClean="0">
                <a:ea typeface="宋体" pitchFamily="2" charset="-122"/>
                <a:sym typeface="Symbol" pitchFamily="18" charset="2"/>
              </a:rPr>
              <a:t>, …, </a:t>
            </a:r>
            <a:r>
              <a:rPr lang="en-US" altLang="zh-CN" sz="1600" i="1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i="1" baseline="-25000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1600" smtClean="0">
                <a:ea typeface="宋体" pitchFamily="2" charset="-122"/>
                <a:sym typeface="Symbol" pitchFamily="18" charset="2"/>
              </a:rPr>
              <a:t>)</a:t>
            </a:r>
          </a:p>
          <a:p>
            <a:pPr lvl="1">
              <a:buFont typeface="Monotype Sorts" pitchFamily="2" charset="2"/>
              <a:buNone/>
            </a:pPr>
            <a:endParaRPr lang="en-US" altLang="zh-CN" sz="1600" smtClean="0">
              <a:ea typeface="宋体" pitchFamily="2" charset="-122"/>
              <a:sym typeface="Symbol" pitchFamily="18" charset="2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CN" sz="1600" smtClean="0">
                <a:ea typeface="宋体" pitchFamily="2" charset="-122"/>
                <a:sym typeface="Symbol" pitchFamily="18" charset="2"/>
              </a:rPr>
              <a:t>	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	</a:t>
            </a: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r 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 </a:t>
            </a: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 = { </a:t>
            </a: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  |  </a:t>
            </a: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 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R-S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)   </a:t>
            </a: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u 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 </a:t>
            </a: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tu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 </a:t>
            </a: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 r 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) } </a:t>
            </a:r>
          </a:p>
          <a:p>
            <a:pPr lvl="1">
              <a:buFont typeface="Monotype Sorts" pitchFamily="2" charset="2"/>
              <a:buNone/>
            </a:pPr>
            <a:endParaRPr lang="en-US" altLang="zh-CN" sz="2000" smtClean="0">
              <a:ea typeface="宋体" pitchFamily="2" charset="-122"/>
            </a:endParaRPr>
          </a:p>
          <a:p>
            <a:pPr lvl="1"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1600" smtClean="0">
                <a:ea typeface="宋体" pitchFamily="2" charset="-122"/>
                <a:sym typeface="Symbol" pitchFamily="18" charset="2"/>
              </a:rPr>
              <a:t>Where </a:t>
            </a:r>
            <a:r>
              <a:rPr lang="en-US" altLang="zh-CN" sz="1600" i="1" smtClean="0">
                <a:ea typeface="宋体" pitchFamily="2" charset="-122"/>
                <a:sym typeface="Symbol" pitchFamily="18" charset="2"/>
              </a:rPr>
              <a:t>tu</a:t>
            </a:r>
            <a:r>
              <a:rPr lang="en-US" altLang="zh-CN" sz="1600" smtClean="0">
                <a:ea typeface="宋体" pitchFamily="2" charset="-122"/>
                <a:sym typeface="Symbol" pitchFamily="18" charset="2"/>
              </a:rPr>
              <a:t> means the concatenation of tuples </a:t>
            </a:r>
            <a:r>
              <a:rPr lang="en-US" altLang="zh-CN" sz="1600" i="1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1600" smtClean="0"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sz="1600" i="1" smtClean="0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1600" smtClean="0">
                <a:ea typeface="宋体" pitchFamily="2" charset="-122"/>
                <a:sym typeface="Symbol" pitchFamily="18" charset="2"/>
              </a:rPr>
              <a:t> to produce a single tuple</a:t>
            </a:r>
          </a:p>
          <a:p>
            <a:pPr lvl="1">
              <a:buFont typeface="Monotype Sorts" pitchFamily="2" charset="2"/>
              <a:buNone/>
            </a:pPr>
            <a:endParaRPr lang="en-US" altLang="zh-CN" sz="1800" smtClean="0">
              <a:ea typeface="宋体" pitchFamily="2" charset="-122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971800" y="1217613"/>
            <a:ext cx="1731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  <a:ea typeface="宋体" pitchFamily="2" charset="-122"/>
                <a:sym typeface="Symbol" pitchFamily="18" charset="2"/>
              </a:rPr>
              <a:t>	</a:t>
            </a:r>
            <a:r>
              <a:rPr lang="en-US" altLang="zh-CN" sz="2400" i="1">
                <a:latin typeface="Times New Roman" pitchFamily="18" charset="0"/>
                <a:ea typeface="宋体" pitchFamily="2" charset="-122"/>
                <a:sym typeface="Symbol" pitchFamily="18" charset="2"/>
              </a:rPr>
              <a:t>r </a:t>
            </a:r>
            <a:r>
              <a:rPr lang="en-US" altLang="zh-CN" sz="2400">
                <a:latin typeface="Times New Roman" pitchFamily="18" charset="0"/>
                <a:ea typeface="宋体" pitchFamily="2" charset="-122"/>
                <a:sym typeface="Symbol" pitchFamily="18" charset="2"/>
              </a:rPr>
              <a:t> </a:t>
            </a:r>
            <a:r>
              <a:rPr lang="en-US" altLang="zh-CN" sz="2400" i="1">
                <a:latin typeface="Times New Roman" pitchFamily="18" charset="0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40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Division Operation – Example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57200" y="1295400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zh-CN" sz="2000">
                <a:ea typeface="宋体" pitchFamily="2" charset="-122"/>
              </a:rPr>
              <a:t>Relations </a:t>
            </a:r>
            <a:r>
              <a:rPr kumimoji="1" lang="en-US" altLang="zh-CN" sz="2000" i="1">
                <a:ea typeface="宋体" pitchFamily="2" charset="-122"/>
              </a:rPr>
              <a:t>r, s</a:t>
            </a:r>
            <a:r>
              <a:rPr kumimoji="1" lang="en-US" altLang="zh-CN" sz="2000">
                <a:ea typeface="宋体" pitchFamily="2" charset="-122"/>
              </a:rPr>
              <a:t>: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57200" y="4876800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zh-CN" sz="2000" i="1">
                <a:ea typeface="宋体" pitchFamily="2" charset="-122"/>
              </a:rPr>
              <a:t>r</a:t>
            </a:r>
            <a:r>
              <a:rPr kumimoji="1" lang="en-US" altLang="zh-CN" sz="2000">
                <a:ea typeface="宋体" pitchFamily="2" charset="-122"/>
              </a:rPr>
              <a:t> </a:t>
            </a:r>
            <a:r>
              <a:rPr kumimoji="1" lang="en-US" altLang="zh-CN" sz="2000">
                <a:ea typeface="宋体" pitchFamily="2" charset="-122"/>
                <a:sym typeface="Symbol" pitchFamily="18" charset="2"/>
              </a:rPr>
              <a:t> </a:t>
            </a:r>
            <a:r>
              <a:rPr kumimoji="1" lang="en-US" altLang="zh-CN" sz="2000" i="1"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sz="2000">
                <a:ea typeface="宋体" pitchFamily="2" charset="-122"/>
              </a:rPr>
              <a:t>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676400" y="4876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5720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1676400" y="5395913"/>
            <a:ext cx="457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4572000" y="1905000"/>
            <a:ext cx="457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2743200" y="1219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3200400" y="1219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2743200" y="1828800"/>
            <a:ext cx="4572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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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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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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3200400" y="1828800"/>
            <a:ext cx="4572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3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3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4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6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46093" name="Text Box 26"/>
          <p:cNvSpPr txBox="1">
            <a:spLocks noChangeArrowheads="1"/>
          </p:cNvSpPr>
          <p:nvPr/>
        </p:nvSpPr>
        <p:spPr bwMode="auto">
          <a:xfrm>
            <a:off x="3048000" y="49530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r</a:t>
            </a:r>
          </a:p>
        </p:txBody>
      </p:sp>
      <p:sp>
        <p:nvSpPr>
          <p:cNvPr id="46094" name="Text Box 27"/>
          <p:cNvSpPr txBox="1">
            <a:spLocks noChangeArrowheads="1"/>
          </p:cNvSpPr>
          <p:nvPr/>
        </p:nvSpPr>
        <p:spPr bwMode="auto">
          <a:xfrm>
            <a:off x="4648200" y="2743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Basic 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137525" cy="50800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Formally, given sets </a:t>
            </a:r>
            <a:r>
              <a:rPr lang="en-US" altLang="zh-CN" i="1" dirty="0" smtClean="0">
                <a:ea typeface="宋体" pitchFamily="2" charset="-122"/>
              </a:rPr>
              <a:t>D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en-US" altLang="zh-CN" i="1" dirty="0" smtClean="0">
                <a:ea typeface="宋体" pitchFamily="2" charset="-122"/>
              </a:rPr>
              <a:t>D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, …. </a:t>
            </a:r>
            <a:r>
              <a:rPr lang="en-US" altLang="zh-CN" i="1" dirty="0" err="1" smtClean="0">
                <a:ea typeface="宋体" pitchFamily="2" charset="-122"/>
              </a:rPr>
              <a:t>D</a:t>
            </a:r>
            <a:r>
              <a:rPr lang="en-US" altLang="zh-CN" i="1" baseline="-25000" dirty="0" err="1" smtClean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> , A </a:t>
            </a:r>
            <a:r>
              <a:rPr lang="en-US" altLang="zh-CN" i="1" dirty="0" smtClean="0">
                <a:ea typeface="宋体" pitchFamily="2" charset="-122"/>
              </a:rPr>
              <a:t>relation r</a:t>
            </a:r>
            <a:r>
              <a:rPr lang="en-US" altLang="zh-CN" dirty="0" smtClean="0">
                <a:ea typeface="宋体" pitchFamily="2" charset="-122"/>
              </a:rPr>
              <a:t> is a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subset</a:t>
            </a:r>
            <a:r>
              <a:rPr lang="en-US" altLang="zh-CN" dirty="0" smtClean="0">
                <a:ea typeface="宋体" pitchFamily="2" charset="-122"/>
              </a:rPr>
              <a:t> of 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i="1" dirty="0" smtClean="0">
                <a:ea typeface="宋体" pitchFamily="2" charset="-122"/>
              </a:rPr>
              <a:t>D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 x  </a:t>
            </a:r>
            <a:r>
              <a:rPr lang="en-US" altLang="zh-CN" i="1" dirty="0" smtClean="0">
                <a:ea typeface="宋体" pitchFamily="2" charset="-122"/>
              </a:rPr>
              <a:t>D</a:t>
            </a:r>
            <a:r>
              <a:rPr lang="en-US" altLang="zh-CN" baseline="-25000" dirty="0" smtClean="0">
                <a:ea typeface="宋体" pitchFamily="2" charset="-122"/>
              </a:rPr>
              <a:t>2 </a:t>
            </a:r>
            <a:r>
              <a:rPr lang="en-US" altLang="zh-CN" dirty="0" smtClean="0">
                <a:ea typeface="宋体" pitchFamily="2" charset="-122"/>
              </a:rPr>
              <a:t> x … x </a:t>
            </a:r>
            <a:r>
              <a:rPr lang="en-US" altLang="zh-CN" i="1" dirty="0" err="1" smtClean="0">
                <a:ea typeface="宋体" pitchFamily="2" charset="-122"/>
              </a:rPr>
              <a:t>D</a:t>
            </a:r>
            <a:r>
              <a:rPr lang="en-US" altLang="zh-CN" i="1" baseline="-25000" dirty="0" err="1" smtClean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i="1" dirty="0" smtClean="0">
                <a:ea typeface="宋体" pitchFamily="2" charset="-122"/>
              </a:rPr>
              <a:t>Thus a relation is a set of n-tuples (a</a:t>
            </a:r>
            <a:r>
              <a:rPr lang="en-US" altLang="zh-CN" i="1" baseline="-25000" dirty="0" smtClean="0">
                <a:ea typeface="宋体" pitchFamily="2" charset="-122"/>
              </a:rPr>
              <a:t>1</a:t>
            </a:r>
            <a:r>
              <a:rPr lang="en-US" altLang="zh-CN" i="1" dirty="0" smtClean="0">
                <a:ea typeface="宋体" pitchFamily="2" charset="-122"/>
              </a:rPr>
              <a:t>, a</a:t>
            </a:r>
            <a:r>
              <a:rPr lang="en-US" altLang="zh-CN" i="1" baseline="-25000" dirty="0" smtClean="0">
                <a:ea typeface="宋体" pitchFamily="2" charset="-122"/>
              </a:rPr>
              <a:t>2</a:t>
            </a:r>
            <a:r>
              <a:rPr lang="en-US" altLang="zh-CN" i="1" dirty="0" smtClean="0">
                <a:ea typeface="宋体" pitchFamily="2" charset="-122"/>
              </a:rPr>
              <a:t>, …, a</a:t>
            </a:r>
            <a:r>
              <a:rPr lang="en-US" altLang="zh-CN" i="1" baseline="-25000" dirty="0" smtClean="0">
                <a:ea typeface="宋体" pitchFamily="2" charset="-122"/>
              </a:rPr>
              <a:t>n</a:t>
            </a:r>
            <a:r>
              <a:rPr lang="en-US" altLang="zh-CN" i="1" dirty="0" smtClean="0">
                <a:ea typeface="宋体" pitchFamily="2" charset="-122"/>
              </a:rPr>
              <a:t>) where </a:t>
            </a:r>
            <a:r>
              <a:rPr lang="en-US" altLang="zh-CN" i="1" dirty="0" err="1" smtClean="0">
                <a:ea typeface="宋体" pitchFamily="2" charset="-122"/>
              </a:rPr>
              <a:t>a</a:t>
            </a:r>
            <a:r>
              <a:rPr lang="en-US" altLang="zh-CN" i="1" baseline="-25000" dirty="0" err="1" smtClean="0">
                <a:ea typeface="宋体" pitchFamily="2" charset="-122"/>
              </a:rPr>
              <a:t>i</a:t>
            </a:r>
            <a:r>
              <a:rPr lang="en-US" altLang="zh-CN" i="1" dirty="0" smtClean="0">
                <a:ea typeface="宋体" pitchFamily="2" charset="-122"/>
              </a:rPr>
              <a:t> 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 D</a:t>
            </a:r>
            <a:r>
              <a:rPr lang="en-US" altLang="zh-CN" i="1" baseline="-25000" dirty="0" smtClean="0">
                <a:ea typeface="宋体" pitchFamily="2" charset="-122"/>
                <a:sym typeface="Symbol" pitchFamily="18" charset="2"/>
              </a:rPr>
              <a:t>i</a:t>
            </a:r>
          </a:p>
          <a:p>
            <a:pPr marL="0" indent="0">
              <a:buNone/>
            </a:pPr>
            <a:endParaRPr lang="en-US" altLang="zh-CN" i="1" baseline="-25000" dirty="0" smtClean="0">
              <a:ea typeface="宋体" pitchFamily="2" charset="-122"/>
              <a:sym typeface="Symbol" pitchFamily="18" charset="2"/>
            </a:endParaRPr>
          </a:p>
          <a:p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Example:  if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 smtClean="0">
                <a:ea typeface="宋体" pitchFamily="2" charset="-122"/>
              </a:rPr>
              <a:t> 		   </a:t>
            </a:r>
            <a:r>
              <a:rPr lang="en-US" altLang="zh-CN" sz="1800" i="1" dirty="0" err="1" smtClean="0">
                <a:ea typeface="宋体" pitchFamily="2" charset="-122"/>
              </a:rPr>
              <a:t>Dept</a:t>
            </a:r>
            <a:r>
              <a:rPr lang="en-US" altLang="zh-CN" sz="1800" i="1" dirty="0" smtClean="0">
                <a:ea typeface="宋体" pitchFamily="2" charset="-122"/>
              </a:rPr>
              <a:t>-name = { Biology,  </a:t>
            </a:r>
            <a:r>
              <a:rPr lang="en-US" altLang="zh-CN" sz="1800" i="1" dirty="0" err="1" smtClean="0">
                <a:ea typeface="宋体" pitchFamily="2" charset="-122"/>
              </a:rPr>
              <a:t>Comp.Sci</a:t>
            </a:r>
            <a:r>
              <a:rPr lang="en-US" altLang="zh-CN" sz="1800" i="1" dirty="0" smtClean="0">
                <a:ea typeface="宋体" pitchFamily="2" charset="-122"/>
              </a:rPr>
              <a:t>,  Finance, History }</a:t>
            </a:r>
            <a:br>
              <a:rPr lang="en-US" altLang="zh-CN" sz="1800" i="1" dirty="0" smtClean="0">
                <a:ea typeface="宋体" pitchFamily="2" charset="-122"/>
              </a:rPr>
            </a:br>
            <a:r>
              <a:rPr lang="en-US" altLang="zh-CN" sz="1800" i="1" dirty="0" smtClean="0">
                <a:ea typeface="宋体" pitchFamily="2" charset="-122"/>
              </a:rPr>
              <a:t>	   Building  = {Watson, Taylor, Painter}</a:t>
            </a:r>
            <a:br>
              <a:rPr lang="en-US" altLang="zh-CN" sz="1800" i="1" dirty="0" smtClean="0">
                <a:ea typeface="宋体" pitchFamily="2" charset="-122"/>
              </a:rPr>
            </a:br>
            <a:r>
              <a:rPr lang="en-US" altLang="zh-CN" sz="1800" i="1" dirty="0" smtClean="0">
                <a:ea typeface="宋体" pitchFamily="2" charset="-122"/>
              </a:rPr>
              <a:t>	   Budget    = {90000, 120000, 50000}</a:t>
            </a:r>
            <a:br>
              <a:rPr lang="en-US" altLang="zh-CN" sz="1800" i="1" dirty="0" smtClean="0">
                <a:ea typeface="宋体" pitchFamily="2" charset="-122"/>
              </a:rPr>
            </a:br>
            <a:r>
              <a:rPr lang="en-US" altLang="zh-CN" sz="1800" i="1" dirty="0" smtClean="0">
                <a:ea typeface="宋体" pitchFamily="2" charset="-122"/>
              </a:rPr>
              <a:t>     </a:t>
            </a:r>
            <a:r>
              <a:rPr lang="en-US" altLang="zh-CN" dirty="0" smtClean="0">
                <a:ea typeface="宋体" pitchFamily="2" charset="-122"/>
              </a:rPr>
              <a:t>Then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 = {    </a:t>
            </a:r>
            <a:r>
              <a:rPr lang="en-US" altLang="zh-CN" sz="1800" i="1" dirty="0" smtClean="0">
                <a:ea typeface="宋体" pitchFamily="2" charset="-122"/>
              </a:rPr>
              <a:t>(Biology, Watson, 90000), </a:t>
            </a:r>
            <a:br>
              <a:rPr lang="en-US" altLang="zh-CN" sz="1800" i="1" dirty="0" smtClean="0">
                <a:ea typeface="宋体" pitchFamily="2" charset="-122"/>
              </a:rPr>
            </a:br>
            <a:r>
              <a:rPr lang="en-US" altLang="zh-CN" sz="1800" i="1" dirty="0" smtClean="0">
                <a:ea typeface="宋体" pitchFamily="2" charset="-122"/>
              </a:rPr>
              <a:t>                           (</a:t>
            </a:r>
            <a:r>
              <a:rPr lang="en-US" altLang="zh-CN" sz="1800" i="1" dirty="0" err="1" smtClean="0">
                <a:ea typeface="宋体" pitchFamily="2" charset="-122"/>
              </a:rPr>
              <a:t>Comp.Sci</a:t>
            </a:r>
            <a:r>
              <a:rPr lang="en-US" altLang="zh-CN" sz="1800" i="1" dirty="0" smtClean="0">
                <a:ea typeface="宋体" pitchFamily="2" charset="-122"/>
              </a:rPr>
              <a:t>, Taylor, </a:t>
            </a:r>
            <a:r>
              <a:rPr lang="en-US" altLang="zh-CN" sz="1800" i="1" dirty="0" smtClean="0">
                <a:solidFill>
                  <a:srgbClr val="FFC000"/>
                </a:solidFill>
                <a:ea typeface="宋体" pitchFamily="2" charset="-122"/>
              </a:rPr>
              <a:t>120000</a:t>
            </a:r>
            <a:r>
              <a:rPr lang="en-US" altLang="zh-CN" sz="1800" i="1" dirty="0" smtClean="0">
                <a:ea typeface="宋体" pitchFamily="2" charset="-122"/>
              </a:rPr>
              <a:t>),</a:t>
            </a:r>
            <a:br>
              <a:rPr lang="en-US" altLang="zh-CN" sz="1800" i="1" dirty="0" smtClean="0">
                <a:ea typeface="宋体" pitchFamily="2" charset="-122"/>
              </a:rPr>
            </a:br>
            <a:r>
              <a:rPr lang="en-US" altLang="zh-CN" sz="1800" i="1" dirty="0" smtClean="0">
                <a:ea typeface="宋体" pitchFamily="2" charset="-122"/>
              </a:rPr>
              <a:t>                           (Finance, </a:t>
            </a:r>
            <a:r>
              <a:rPr lang="en-US" altLang="zh-CN" sz="1800" i="1" dirty="0">
                <a:solidFill>
                  <a:srgbClr val="FFC000"/>
                </a:solidFill>
                <a:ea typeface="宋体" pitchFamily="2" charset="-122"/>
              </a:rPr>
              <a:t>Painter</a:t>
            </a:r>
            <a:r>
              <a:rPr lang="en-US" altLang="zh-CN" sz="1800" i="1" dirty="0" smtClean="0">
                <a:ea typeface="宋体" pitchFamily="2" charset="-122"/>
              </a:rPr>
              <a:t>, </a:t>
            </a:r>
            <a:r>
              <a:rPr lang="en-US" altLang="zh-CN" sz="1800" i="1" dirty="0" smtClean="0">
                <a:solidFill>
                  <a:srgbClr val="FFC000"/>
                </a:solidFill>
                <a:ea typeface="宋体" pitchFamily="2" charset="-122"/>
              </a:rPr>
              <a:t>120000</a:t>
            </a:r>
            <a:r>
              <a:rPr lang="en-US" altLang="zh-CN" sz="1800" i="1" dirty="0" smtClean="0">
                <a:ea typeface="宋体" pitchFamily="2" charset="-122"/>
              </a:rPr>
              <a:t>),</a:t>
            </a:r>
            <a:br>
              <a:rPr lang="en-US" altLang="zh-CN" sz="1800" i="1" dirty="0" smtClean="0">
                <a:ea typeface="宋体" pitchFamily="2" charset="-122"/>
              </a:rPr>
            </a:br>
            <a:r>
              <a:rPr lang="en-US" altLang="zh-CN" sz="1800" i="1" dirty="0" smtClean="0">
                <a:ea typeface="宋体" pitchFamily="2" charset="-122"/>
              </a:rPr>
              <a:t>                           (History, </a:t>
            </a:r>
            <a:r>
              <a:rPr lang="en-US" altLang="zh-CN" sz="1800" i="1" dirty="0">
                <a:solidFill>
                  <a:srgbClr val="FFC000"/>
                </a:solidFill>
                <a:ea typeface="宋体" pitchFamily="2" charset="-122"/>
              </a:rPr>
              <a:t>Painter</a:t>
            </a:r>
            <a:r>
              <a:rPr lang="en-US" altLang="zh-CN" sz="1800" i="1" dirty="0" smtClean="0">
                <a:ea typeface="宋体" pitchFamily="2" charset="-122"/>
              </a:rPr>
              <a:t>, 50000)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	</a:t>
            </a:r>
            <a:r>
              <a:rPr lang="en-US" altLang="zh-CN" sz="1800" dirty="0" smtClean="0">
                <a:ea typeface="宋体" pitchFamily="2" charset="-122"/>
              </a:rPr>
              <a:t>	             </a:t>
            </a:r>
            <a:r>
              <a:rPr lang="en-US" altLang="zh-CN" dirty="0" smtClean="0">
                <a:ea typeface="宋体" pitchFamily="2" charset="-122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    is a relation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over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i="1" dirty="0" err="1">
                <a:ea typeface="宋体" pitchFamily="2" charset="-122"/>
              </a:rPr>
              <a:t>D</a:t>
            </a:r>
            <a:r>
              <a:rPr lang="en-US" altLang="zh-CN" i="1" dirty="0" err="1" smtClean="0">
                <a:ea typeface="宋体" pitchFamily="2" charset="-122"/>
              </a:rPr>
              <a:t>ept</a:t>
            </a:r>
            <a:r>
              <a:rPr lang="en-US" altLang="zh-CN" i="1" dirty="0" smtClean="0">
                <a:ea typeface="宋体" pitchFamily="2" charset="-122"/>
              </a:rPr>
              <a:t>-name x Building x Budget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Another Division Example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705100" y="1371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162300" y="1371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2705100" y="1981200"/>
            <a:ext cx="457200" cy="2209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3162300" y="1981200"/>
            <a:ext cx="457200" cy="2209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  <a:endParaRPr lang="en-US" altLang="zh-CN" i="1">
              <a:ea typeface="宋体" pitchFamily="2" charset="-122"/>
              <a:sym typeface="Symbol" pitchFamily="18" charset="2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619500" y="1371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4076700" y="1371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3619500" y="1981200"/>
            <a:ext cx="457200" cy="2209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4076700" y="1981200"/>
            <a:ext cx="457200" cy="2209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b</a:t>
            </a:r>
            <a:endParaRPr lang="en-US" altLang="zh-CN" i="1">
              <a:ea typeface="宋体" pitchFamily="2" charset="-122"/>
              <a:sym typeface="Symbol" pitchFamily="18" charset="2"/>
            </a:endParaRP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4533900" y="1371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E</a:t>
            </a: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4533900" y="1981200"/>
            <a:ext cx="457200" cy="2209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3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457200" y="1295400"/>
            <a:ext cx="2133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zh-CN" sz="2000">
                <a:ea typeface="宋体" pitchFamily="2" charset="-122"/>
              </a:rPr>
              <a:t>Relations </a:t>
            </a:r>
            <a:r>
              <a:rPr kumimoji="1" lang="en-US" altLang="zh-CN" sz="2000" i="1">
                <a:ea typeface="宋体" pitchFamily="2" charset="-122"/>
              </a:rPr>
              <a:t>r, s</a:t>
            </a:r>
            <a:r>
              <a:rPr kumimoji="1" lang="en-US" altLang="zh-CN" sz="2000">
                <a:ea typeface="宋体" pitchFamily="2" charset="-122"/>
              </a:rPr>
              <a:t>:</a:t>
            </a:r>
          </a:p>
        </p:txBody>
      </p:sp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457200" y="4876800"/>
            <a:ext cx="1295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zh-CN" sz="2000" i="1">
                <a:ea typeface="宋体" pitchFamily="2" charset="-122"/>
              </a:rPr>
              <a:t>r</a:t>
            </a:r>
            <a:r>
              <a:rPr kumimoji="1" lang="en-US" altLang="zh-CN" sz="2000">
                <a:ea typeface="宋体" pitchFamily="2" charset="-122"/>
              </a:rPr>
              <a:t> </a:t>
            </a:r>
            <a:r>
              <a:rPr kumimoji="1" lang="en-US" altLang="zh-CN" sz="2000">
                <a:ea typeface="宋体" pitchFamily="2" charset="-122"/>
                <a:sym typeface="Symbol" pitchFamily="18" charset="2"/>
              </a:rPr>
              <a:t> </a:t>
            </a:r>
            <a:r>
              <a:rPr kumimoji="1" lang="en-US" altLang="zh-CN" sz="2000" i="1"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sz="2000">
                <a:ea typeface="宋体" pitchFamily="2" charset="-122"/>
              </a:rPr>
              <a:t>:</a:t>
            </a:r>
          </a:p>
        </p:txBody>
      </p:sp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6096000" y="1371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6096000" y="1981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b</a:t>
            </a:r>
            <a:endParaRPr lang="en-US" altLang="zh-CN" i="1">
              <a:ea typeface="宋体" pitchFamily="2" charset="-122"/>
              <a:sym typeface="Symbol" pitchFamily="18" charset="2"/>
            </a:endParaRPr>
          </a:p>
        </p:txBody>
      </p:sp>
      <p:sp>
        <p:nvSpPr>
          <p:cNvPr id="47121" name="Rectangle 17"/>
          <p:cNvSpPr>
            <a:spLocks noChangeArrowheads="1"/>
          </p:cNvSpPr>
          <p:nvPr/>
        </p:nvSpPr>
        <p:spPr bwMode="auto">
          <a:xfrm>
            <a:off x="6553200" y="1371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E</a:t>
            </a:r>
          </a:p>
        </p:txBody>
      </p:sp>
      <p:sp>
        <p:nvSpPr>
          <p:cNvPr id="47122" name="Rectangle 18"/>
          <p:cNvSpPr>
            <a:spLocks noChangeArrowheads="1"/>
          </p:cNvSpPr>
          <p:nvPr/>
        </p:nvSpPr>
        <p:spPr bwMode="auto">
          <a:xfrm>
            <a:off x="6553200" y="1981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3505200" y="4800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47124" name="Rectangle 20"/>
          <p:cNvSpPr>
            <a:spLocks noChangeArrowheads="1"/>
          </p:cNvSpPr>
          <p:nvPr/>
        </p:nvSpPr>
        <p:spPr bwMode="auto">
          <a:xfrm>
            <a:off x="3962400" y="4800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3505200" y="5410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</p:txBody>
      </p:sp>
      <p:sp>
        <p:nvSpPr>
          <p:cNvPr id="47126" name="Rectangle 22"/>
          <p:cNvSpPr>
            <a:spLocks noChangeArrowheads="1"/>
          </p:cNvSpPr>
          <p:nvPr/>
        </p:nvSpPr>
        <p:spPr bwMode="auto">
          <a:xfrm>
            <a:off x="3962400" y="5410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  <a:endParaRPr lang="en-US" altLang="zh-CN" i="1">
              <a:ea typeface="宋体" pitchFamily="2" charset="-122"/>
              <a:sym typeface="Symbol" pitchFamily="18" charset="2"/>
            </a:endParaRPr>
          </a:p>
        </p:txBody>
      </p:sp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4419600" y="4800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4419600" y="5410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3619500" y="42037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r</a:t>
            </a: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6400800" y="2528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Division Operation (Cont.)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0750" y="1447800"/>
            <a:ext cx="7453313" cy="4829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Property 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</a:rPr>
              <a:t>Let </a:t>
            </a:r>
            <a:r>
              <a:rPr lang="en-US" altLang="zh-CN" sz="1800" i="1" smtClean="0">
                <a:ea typeface="宋体" pitchFamily="2" charset="-122"/>
              </a:rPr>
              <a:t>q = r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</a:t>
            </a:r>
            <a:r>
              <a:rPr lang="en-US" altLang="zh-CN" sz="1800" i="1" smtClean="0">
                <a:ea typeface="宋体" pitchFamily="2" charset="-122"/>
              </a:rPr>
              <a:t> s</a:t>
            </a:r>
            <a:endParaRPr lang="en-US" altLang="zh-CN" sz="180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</a:rPr>
              <a:t>Then </a:t>
            </a:r>
            <a:r>
              <a:rPr lang="en-US" altLang="zh-CN" sz="1800" i="1" smtClean="0">
                <a:ea typeface="宋体" pitchFamily="2" charset="-122"/>
              </a:rPr>
              <a:t>q</a:t>
            </a:r>
            <a:r>
              <a:rPr lang="en-US" altLang="zh-CN" sz="1800" smtClean="0">
                <a:ea typeface="宋体" pitchFamily="2" charset="-122"/>
              </a:rPr>
              <a:t> is the largest relation satisfying </a:t>
            </a:r>
            <a:r>
              <a:rPr lang="en-US" altLang="zh-CN" sz="1800" i="1" smtClean="0">
                <a:ea typeface="宋体" pitchFamily="2" charset="-122"/>
              </a:rPr>
              <a:t>q</a:t>
            </a:r>
            <a:r>
              <a:rPr lang="en-US" altLang="zh-CN" sz="1800" smtClean="0">
                <a:ea typeface="宋体" pitchFamily="2" charset="-122"/>
              </a:rPr>
              <a:t> x </a:t>
            </a:r>
            <a:r>
              <a:rPr lang="en-US" altLang="zh-CN" sz="1800" i="1" smtClean="0">
                <a:ea typeface="宋体" pitchFamily="2" charset="-122"/>
              </a:rPr>
              <a:t>s</a:t>
            </a:r>
            <a:r>
              <a:rPr lang="en-US" altLang="zh-CN" sz="1800" smtClean="0">
                <a:ea typeface="宋体" pitchFamily="2" charset="-122"/>
              </a:rPr>
              <a:t>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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endParaRPr lang="en-US" altLang="zh-CN" sz="1800" smtClean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Definition in terms of the basic algebra operation</a:t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>Let </a:t>
            </a:r>
            <a:r>
              <a:rPr lang="en-US" altLang="zh-CN" i="1" smtClean="0">
                <a:ea typeface="宋体" pitchFamily="2" charset="-122"/>
              </a:rPr>
              <a:t>r(R)</a:t>
            </a:r>
            <a:r>
              <a:rPr lang="en-US" altLang="zh-CN" smtClean="0">
                <a:ea typeface="宋体" pitchFamily="2" charset="-122"/>
              </a:rPr>
              <a:t> and </a:t>
            </a:r>
            <a:r>
              <a:rPr lang="en-US" altLang="zh-CN" i="1" smtClean="0">
                <a:ea typeface="宋体" pitchFamily="2" charset="-122"/>
              </a:rPr>
              <a:t>s(S)</a:t>
            </a:r>
            <a:r>
              <a:rPr lang="en-US" altLang="zh-CN" smtClean="0">
                <a:ea typeface="宋体" pitchFamily="2" charset="-122"/>
              </a:rPr>
              <a:t> be relations, and let </a:t>
            </a:r>
            <a:r>
              <a:rPr lang="en-US" altLang="zh-CN" i="1" smtClean="0">
                <a:ea typeface="宋体" pitchFamily="2" charset="-122"/>
              </a:rPr>
              <a:t>S 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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R</a:t>
            </a:r>
            <a:endParaRPr lang="en-US" altLang="zh-CN" smtClean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zh-CN" smtClean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mtClean="0">
                <a:ea typeface="宋体" pitchFamily="2" charset="-122"/>
                <a:sym typeface="Symbol" pitchFamily="18" charset="2"/>
              </a:rPr>
              <a:t>	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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= 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R-S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pitchFamily="2" charset="-122"/>
              </a:rPr>
              <a:t> –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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R-S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( (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R-S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pitchFamily="2" charset="-122"/>
              </a:rPr>
              <a:t> x </a:t>
            </a:r>
            <a:r>
              <a:rPr lang="en-US" altLang="zh-CN" i="1" smtClean="0">
                <a:ea typeface="宋体" pitchFamily="2" charset="-122"/>
              </a:rPr>
              <a:t>s</a:t>
            </a:r>
            <a:r>
              <a:rPr lang="en-US" altLang="zh-CN" smtClean="0">
                <a:ea typeface="宋体" pitchFamily="2" charset="-122"/>
              </a:rPr>
              <a:t>) –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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R-S,S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))</a:t>
            </a:r>
            <a:br>
              <a:rPr lang="en-US" altLang="zh-CN" smtClean="0">
                <a:ea typeface="宋体" pitchFamily="2" charset="-122"/>
                <a:sym typeface="Symbol" pitchFamily="18" charset="2"/>
              </a:rPr>
            </a:br>
            <a:endParaRPr lang="en-US" altLang="zh-CN" smtClean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mtClean="0">
                <a:ea typeface="宋体" pitchFamily="2" charset="-122"/>
                <a:sym typeface="Symbol" pitchFamily="18" charset="2"/>
              </a:rPr>
              <a:t>	To see why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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R-S,S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) simply reorders attributes of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br>
              <a:rPr lang="en-US" altLang="zh-CN" sz="1800" i="1" smtClean="0">
                <a:ea typeface="宋体" pitchFamily="2" charset="-122"/>
                <a:sym typeface="Symbol" pitchFamily="18" charset="2"/>
              </a:rPr>
            </a:br>
            <a:endParaRPr lang="en-US" altLang="zh-CN" sz="1800" i="1" smtClean="0">
              <a:ea typeface="宋体" pitchFamily="2" charset="-122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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R-S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(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R-S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1800" smtClean="0">
                <a:ea typeface="宋体" pitchFamily="2" charset="-122"/>
              </a:rPr>
              <a:t> x </a:t>
            </a:r>
            <a:r>
              <a:rPr lang="en-US" altLang="zh-CN" sz="1800" i="1" smtClean="0">
                <a:ea typeface="宋体" pitchFamily="2" charset="-122"/>
              </a:rPr>
              <a:t>s</a:t>
            </a:r>
            <a:r>
              <a:rPr lang="en-US" altLang="zh-CN" sz="1800" smtClean="0">
                <a:ea typeface="宋体" pitchFamily="2" charset="-122"/>
              </a:rPr>
              <a:t>) –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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R-S,S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)) gives those tuples t in </a:t>
            </a:r>
            <a:br>
              <a:rPr lang="en-US" altLang="zh-CN" sz="1800" smtClean="0">
                <a:ea typeface="宋体" pitchFamily="2" charset="-122"/>
                <a:sym typeface="Symbol" pitchFamily="18" charset="2"/>
              </a:rPr>
            </a:b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/>
            </a:r>
            <a:br>
              <a:rPr lang="en-US" altLang="zh-CN" sz="1800" smtClean="0">
                <a:ea typeface="宋体" pitchFamily="2" charset="-122"/>
                <a:sym typeface="Symbol" pitchFamily="18" charset="2"/>
              </a:rPr>
            </a:b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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R-S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1800" smtClean="0">
                <a:ea typeface="宋体" pitchFamily="2" charset="-122"/>
              </a:rPr>
              <a:t> such that for some tuple </a:t>
            </a:r>
            <a:r>
              <a:rPr lang="en-US" altLang="zh-CN" sz="1800" i="1" smtClean="0">
                <a:ea typeface="宋体" pitchFamily="2" charset="-122"/>
              </a:rPr>
              <a:t>u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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s, tu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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.</a:t>
            </a:r>
          </a:p>
          <a:p>
            <a:pPr lvl="1">
              <a:lnSpc>
                <a:spcPct val="90000"/>
              </a:lnSpc>
            </a:pPr>
            <a:endParaRPr lang="zh-CN" altLang="en-US" sz="18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873125" y="1743075"/>
            <a:ext cx="8077200" cy="141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692150" indent="-2349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lvl="1" algn="l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dirty="0">
                <a:ea typeface="宋体" pitchFamily="2" charset="-122"/>
              </a:rPr>
              <a:t>Query 1</a:t>
            </a:r>
          </a:p>
          <a:p>
            <a:pPr lvl="2" algn="l">
              <a:lnSpc>
                <a:spcPct val="120000"/>
              </a:lnSpc>
              <a:spcBef>
                <a:spcPct val="35000"/>
              </a:spcBef>
              <a:buClr>
                <a:srgbClr val="000099"/>
              </a:buClr>
              <a:buSzPct val="105000"/>
              <a:buFont typeface="Wingdings 3" pitchFamily="18" charset="2"/>
              <a:buNone/>
            </a:pPr>
            <a:r>
              <a:rPr kumimoji="1" lang="en-US" altLang="zh-CN" dirty="0" smtClean="0">
                <a:ea typeface="宋体" pitchFamily="2" charset="-122"/>
                <a:sym typeface="Symbol" pitchFamily="18" charset="2"/>
              </a:rPr>
              <a:t></a:t>
            </a:r>
            <a:r>
              <a:rPr kumimoji="1" lang="en-US" altLang="zh-CN" sz="2200" i="1" baseline="-25000" dirty="0" smtClean="0">
                <a:ea typeface="宋体" pitchFamily="2" charset="-122"/>
              </a:rPr>
              <a:t>ID </a:t>
            </a:r>
            <a:r>
              <a:rPr kumimoji="1" lang="en-US" altLang="zh-CN" dirty="0">
                <a:ea typeface="宋体" pitchFamily="2" charset="-122"/>
              </a:rPr>
              <a:t>(</a:t>
            </a:r>
            <a:r>
              <a:rPr kumimoji="1" lang="en-US" altLang="zh-CN" sz="2200" dirty="0" smtClean="0">
                <a:ea typeface="宋体" pitchFamily="2" charset="-122"/>
                <a:sym typeface="Symbol" pitchFamily="18" charset="2"/>
              </a:rPr>
              <a:t></a:t>
            </a:r>
            <a:r>
              <a:rPr kumimoji="1" lang="en-US" altLang="zh-CN" sz="2100" i="1" baseline="-25000" dirty="0" smtClean="0">
                <a:ea typeface="宋体" pitchFamily="2" charset="-122"/>
                <a:sym typeface="Symbol" pitchFamily="18" charset="2"/>
              </a:rPr>
              <a:t>title </a:t>
            </a:r>
            <a:r>
              <a:rPr kumimoji="1" lang="en-US" altLang="zh-CN" sz="2100" baseline="-25000" dirty="0">
                <a:ea typeface="宋体" pitchFamily="2" charset="-122"/>
                <a:sym typeface="Symbol" pitchFamily="18" charset="2"/>
              </a:rPr>
              <a:t>= </a:t>
            </a:r>
            <a:r>
              <a:rPr kumimoji="1" lang="en-US" altLang="zh-CN" sz="2100" baseline="-25000" dirty="0" smtClean="0">
                <a:ea typeface="宋体" pitchFamily="2" charset="-122"/>
                <a:sym typeface="Symbol" pitchFamily="18" charset="2"/>
              </a:rPr>
              <a:t>“Database system</a:t>
            </a:r>
            <a:r>
              <a:rPr kumimoji="1" lang="en-US" altLang="zh-CN" baseline="-25000" dirty="0" smtClean="0">
                <a:ea typeface="宋体" pitchFamily="2" charset="-122"/>
                <a:sym typeface="Symbol" pitchFamily="18" charset="2"/>
              </a:rPr>
              <a:t>” </a:t>
            </a:r>
            <a:r>
              <a:rPr kumimoji="1" lang="en-US" altLang="zh-CN" dirty="0" smtClean="0">
                <a:ea typeface="宋体" pitchFamily="2" charset="-122"/>
                <a:sym typeface="Symbol" pitchFamily="18" charset="2"/>
              </a:rPr>
              <a:t>(takes     course</a:t>
            </a:r>
            <a:r>
              <a:rPr kumimoji="1" lang="en-US" altLang="zh-CN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a typeface="宋体" pitchFamily="2" charset="-122"/>
                <a:sym typeface="Symbol" pitchFamily="18" charset="2"/>
              </a:rPr>
              <a:t>)) </a:t>
            </a:r>
          </a:p>
          <a:p>
            <a:pPr lvl="2" algn="l">
              <a:lnSpc>
                <a:spcPct val="120000"/>
              </a:lnSpc>
              <a:spcBef>
                <a:spcPct val="35000"/>
              </a:spcBef>
              <a:buClr>
                <a:srgbClr val="000099"/>
              </a:buClr>
              <a:buSzPct val="105000"/>
              <a:buFont typeface="Wingdings 3" pitchFamily="18" charset="2"/>
              <a:buNone/>
            </a:pPr>
            <a:r>
              <a:rPr kumimoji="1"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</a:t>
            </a:r>
            <a:r>
              <a:rPr kumimoji="1" lang="en-US" altLang="zh-CN" sz="2200" i="1" baseline="-25000" dirty="0">
                <a:solidFill>
                  <a:srgbClr val="000000"/>
                </a:solidFill>
                <a:ea typeface="宋体" pitchFamily="2" charset="-122"/>
              </a:rPr>
              <a:t>ID </a:t>
            </a:r>
            <a:r>
              <a:rPr kumimoji="1"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kumimoji="1" lang="en-US" altLang="zh-CN" sz="22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</a:t>
            </a:r>
            <a:r>
              <a:rPr kumimoji="1" lang="en-US" altLang="zh-CN" sz="2100" i="1" baseline="-250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title </a:t>
            </a:r>
            <a:r>
              <a:rPr kumimoji="1" lang="en-US" altLang="zh-CN" sz="2100" baseline="-250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= </a:t>
            </a:r>
            <a:r>
              <a:rPr kumimoji="1" lang="en-US" altLang="zh-CN" sz="2100" baseline="-25000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“Advanced Programing</a:t>
            </a:r>
            <a:r>
              <a:rPr kumimoji="1" lang="en-US" altLang="zh-CN" baseline="-25000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” </a:t>
            </a:r>
            <a:r>
              <a:rPr kumimoji="1"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(takes     course</a:t>
            </a:r>
            <a:r>
              <a:rPr kumimoji="1"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))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879475" y="3626415"/>
            <a:ext cx="7054850" cy="2044701"/>
            <a:chOff x="523" y="3287"/>
            <a:chExt cx="4444" cy="1288"/>
          </a:xfrm>
        </p:grpSpPr>
        <p:sp>
          <p:nvSpPr>
            <p:cNvPr id="50184" name="AutoShape 4"/>
            <p:cNvSpPr>
              <a:spLocks noChangeArrowheads="1"/>
            </p:cNvSpPr>
            <p:nvPr/>
          </p:nvSpPr>
          <p:spPr bwMode="auto">
            <a:xfrm rot="16200000" flipV="1">
              <a:off x="2628" y="3642"/>
              <a:ext cx="124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185" name="Text Box 5"/>
            <p:cNvSpPr txBox="1">
              <a:spLocks noChangeArrowheads="1"/>
            </p:cNvSpPr>
            <p:nvPr/>
          </p:nvSpPr>
          <p:spPr bwMode="auto">
            <a:xfrm>
              <a:off x="523" y="3287"/>
              <a:ext cx="4444" cy="1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36600" indent="-27940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lvl="1" algn="l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</a:pPr>
              <a:r>
                <a:rPr kumimoji="1" lang="en-US" altLang="zh-CN" dirty="0">
                  <a:ea typeface="宋体" pitchFamily="2" charset="-122"/>
                </a:rPr>
                <a:t>Query 2</a:t>
              </a:r>
            </a:p>
            <a:p>
              <a:pPr lvl="1" algn="l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None/>
              </a:pPr>
              <a:r>
                <a:rPr kumimoji="1" lang="en-US" altLang="zh-CN" dirty="0">
                  <a:ea typeface="宋体" pitchFamily="2" charset="-122"/>
                </a:rPr>
                <a:t>	 </a:t>
              </a:r>
              <a:r>
                <a:rPr kumimoji="1" lang="en-US" altLang="zh-CN" dirty="0" smtClean="0">
                  <a:ea typeface="宋体" pitchFamily="2" charset="-122"/>
                </a:rPr>
                <a:t>              </a:t>
              </a:r>
              <a:r>
                <a:rPr kumimoji="1" lang="en-US" altLang="zh-CN" dirty="0" smtClean="0">
                  <a:ea typeface="宋体" pitchFamily="2" charset="-122"/>
                  <a:sym typeface="Symbol" pitchFamily="18" charset="2"/>
                </a:rPr>
                <a:t></a:t>
              </a:r>
              <a:r>
                <a:rPr kumimoji="1" lang="en-US" altLang="zh-CN" sz="2300" i="1" baseline="-25000" dirty="0" smtClean="0">
                  <a:ea typeface="宋体" pitchFamily="2" charset="-122"/>
                </a:rPr>
                <a:t>ID, title</a:t>
              </a:r>
              <a:r>
                <a:rPr kumimoji="1" lang="en-US" altLang="zh-CN" dirty="0" smtClean="0">
                  <a:ea typeface="宋体" pitchFamily="2" charset="-122"/>
                </a:rPr>
                <a:t>(</a:t>
              </a:r>
              <a:r>
                <a:rPr kumimoji="1" lang="en-US" altLang="zh-CN" i="1" dirty="0" smtClean="0">
                  <a:ea typeface="宋体" pitchFamily="2" charset="-122"/>
                  <a:sym typeface="Symbol" pitchFamily="18" charset="2"/>
                </a:rPr>
                <a:t>takes</a:t>
              </a:r>
              <a:r>
                <a:rPr kumimoji="1" lang="en-US" altLang="zh-CN" dirty="0" smtClean="0">
                  <a:ea typeface="宋体" pitchFamily="2" charset="-122"/>
                  <a:sym typeface="Symbol" pitchFamily="18" charset="2"/>
                </a:rPr>
                <a:t>      </a:t>
              </a:r>
              <a:r>
                <a:rPr kumimoji="1" lang="en-US" altLang="zh-CN" i="1" dirty="0" smtClean="0">
                  <a:ea typeface="宋体" pitchFamily="2" charset="-122"/>
                  <a:sym typeface="Symbol" pitchFamily="18" charset="2"/>
                </a:rPr>
                <a:t>course</a:t>
              </a:r>
              <a:r>
                <a:rPr kumimoji="1" lang="en-US" altLang="zh-CN" dirty="0" smtClean="0">
                  <a:ea typeface="宋体" pitchFamily="2" charset="-122"/>
                  <a:sym typeface="Symbol" pitchFamily="18" charset="2"/>
                </a:rPr>
                <a:t>)</a:t>
              </a:r>
              <a:r>
                <a:rPr kumimoji="1" lang="en-US" altLang="zh-CN" dirty="0">
                  <a:ea typeface="宋体" pitchFamily="2" charset="-122"/>
                  <a:sym typeface="Symbol" pitchFamily="18" charset="2"/>
                </a:rPr>
                <a:t/>
              </a:r>
              <a:br>
                <a:rPr kumimoji="1" lang="en-US" altLang="zh-CN" dirty="0">
                  <a:ea typeface="宋体" pitchFamily="2" charset="-122"/>
                  <a:sym typeface="Symbol" pitchFamily="18" charset="2"/>
                </a:rPr>
              </a:br>
              <a:r>
                <a:rPr kumimoji="1" lang="en-US" altLang="zh-CN" dirty="0" smtClean="0">
                  <a:ea typeface="宋体" pitchFamily="2" charset="-122"/>
                  <a:sym typeface="Symbol" pitchFamily="18" charset="2"/>
                </a:rPr>
                <a:t>           </a:t>
              </a:r>
              <a:r>
                <a:rPr kumimoji="1" lang="en-US" altLang="zh-CN" dirty="0">
                  <a:ea typeface="宋体" pitchFamily="2" charset="-122"/>
                  <a:sym typeface="Symbol" pitchFamily="18" charset="2"/>
                </a:rPr>
                <a:t> </a:t>
              </a:r>
              <a:r>
                <a:rPr kumimoji="1" lang="en-US" altLang="zh-CN" i="1" dirty="0">
                  <a:ea typeface="宋体" pitchFamily="2" charset="-122"/>
                  <a:sym typeface="Symbol" pitchFamily="18" charset="2"/>
                </a:rPr>
                <a:t></a:t>
              </a:r>
              <a:r>
                <a:rPr kumimoji="1" lang="en-US" altLang="zh-CN" sz="2200" i="1" baseline="-25000" dirty="0" smtClean="0">
                  <a:ea typeface="宋体" pitchFamily="2" charset="-122"/>
                  <a:sym typeface="Symbol" pitchFamily="18" charset="2"/>
                </a:rPr>
                <a:t>temp(title</a:t>
              </a:r>
              <a:r>
                <a:rPr kumimoji="1" lang="en-US" altLang="zh-CN" i="1" baseline="-25000" dirty="0" smtClean="0">
                  <a:ea typeface="宋体" pitchFamily="2" charset="-122"/>
                  <a:sym typeface="Symbol" pitchFamily="18" charset="2"/>
                </a:rPr>
                <a:t>)</a:t>
              </a:r>
              <a:r>
                <a:rPr kumimoji="1" lang="en-US" altLang="zh-CN" baseline="-25000" dirty="0" smtClean="0">
                  <a:ea typeface="宋体" pitchFamily="2" charset="-122"/>
                  <a:sym typeface="Symbol" pitchFamily="18" charset="2"/>
                </a:rPr>
                <a:t> </a:t>
              </a:r>
              <a:r>
                <a:rPr kumimoji="1" lang="en-US" altLang="zh-CN" dirty="0" smtClean="0">
                  <a:ea typeface="宋体" pitchFamily="2" charset="-122"/>
                  <a:sym typeface="Symbol" pitchFamily="18" charset="2"/>
                </a:rPr>
                <a:t>(</a:t>
              </a:r>
              <a:r>
                <a:rPr kumimoji="1" lang="en-US" altLang="zh-CN" sz="1400" dirty="0" smtClean="0">
                  <a:ea typeface="宋体" pitchFamily="2" charset="-122"/>
                  <a:sym typeface="Symbol" pitchFamily="18" charset="2"/>
                </a:rPr>
                <a:t>{(</a:t>
              </a:r>
              <a:r>
                <a:rPr kumimoji="1" lang="en-US" altLang="zh-CN" sz="1400" i="1" dirty="0" smtClean="0">
                  <a:ea typeface="宋体" pitchFamily="2" charset="-122"/>
                  <a:sym typeface="Symbol" pitchFamily="18" charset="2"/>
                </a:rPr>
                <a:t>“Database System” </a:t>
              </a:r>
              <a:r>
                <a:rPr kumimoji="1" lang="en-US" altLang="zh-CN" sz="1400" dirty="0">
                  <a:ea typeface="宋体" pitchFamily="2" charset="-122"/>
                  <a:sym typeface="Symbol" pitchFamily="18" charset="2"/>
                </a:rPr>
                <a:t>)</a:t>
              </a:r>
              <a:r>
                <a:rPr kumimoji="1" lang="en-US" altLang="zh-CN" sz="1400" i="1" dirty="0">
                  <a:ea typeface="宋体" pitchFamily="2" charset="-122"/>
                  <a:sym typeface="Symbol" pitchFamily="18" charset="2"/>
                </a:rPr>
                <a:t>, </a:t>
              </a:r>
              <a:r>
                <a:rPr kumimoji="1" lang="en-US" altLang="zh-CN" sz="1400" dirty="0" smtClean="0">
                  <a:ea typeface="宋体" pitchFamily="2" charset="-122"/>
                  <a:sym typeface="Symbol" pitchFamily="18" charset="2"/>
                </a:rPr>
                <a:t>(</a:t>
              </a:r>
              <a:r>
                <a:rPr kumimoji="1" lang="en-US" altLang="zh-CN" sz="1400" i="1" dirty="0" smtClean="0">
                  <a:ea typeface="宋体" pitchFamily="2" charset="-122"/>
                  <a:sym typeface="Symbol" pitchFamily="18" charset="2"/>
                </a:rPr>
                <a:t>“Advanced Programming” </a:t>
              </a:r>
              <a:r>
                <a:rPr kumimoji="1" lang="en-US" altLang="zh-CN" sz="1400" dirty="0">
                  <a:ea typeface="宋体" pitchFamily="2" charset="-122"/>
                  <a:sym typeface="Symbol" pitchFamily="18" charset="2"/>
                </a:rPr>
                <a:t>)}</a:t>
              </a:r>
              <a:r>
                <a:rPr kumimoji="1" lang="en-US" altLang="zh-CN" dirty="0">
                  <a:ea typeface="宋体" pitchFamily="2" charset="-122"/>
                  <a:sym typeface="Symbol" pitchFamily="18" charset="2"/>
                </a:rPr>
                <a:t>)</a:t>
              </a:r>
            </a:p>
            <a:p>
              <a:pPr lvl="1" algn="l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None/>
              </a:pPr>
              <a:endParaRPr kumimoji="1" lang="en-US" altLang="zh-CN" dirty="0">
                <a:ea typeface="宋体" pitchFamily="2" charset="-122"/>
                <a:sym typeface="Symbol" pitchFamily="18" charset="2"/>
              </a:endParaRPr>
            </a:p>
            <a:p>
              <a:pPr lvl="1" algn="l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None/>
              </a:pPr>
              <a:endParaRPr kumimoji="1" lang="en-US" altLang="zh-CN" dirty="0">
                <a:ea typeface="宋体" pitchFamily="2" charset="-122"/>
                <a:sym typeface="Symbol" pitchFamily="18" charset="2"/>
              </a:endParaRPr>
            </a:p>
          </p:txBody>
        </p:sp>
      </p:grpSp>
      <p:sp>
        <p:nvSpPr>
          <p:cNvPr id="223238" name="Rectangle 6"/>
          <p:cNvSpPr>
            <a:spLocks noGrp="1" noChangeArrowheads="1"/>
          </p:cNvSpPr>
          <p:nvPr>
            <p:ph type="title"/>
          </p:nvPr>
        </p:nvSpPr>
        <p:spPr>
          <a:xfrm>
            <a:off x="1119188" y="200025"/>
            <a:ext cx="7510462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Example Queries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61275" cy="752475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Find the students who learned course “Database system” and “Advanced programing”</a:t>
            </a:r>
          </a:p>
        </p:txBody>
      </p:sp>
      <p:sp>
        <p:nvSpPr>
          <p:cNvPr id="50182" name="AutoShape 8"/>
          <p:cNvSpPr>
            <a:spLocks noChangeArrowheads="1"/>
          </p:cNvSpPr>
          <p:nvPr/>
        </p:nvSpPr>
        <p:spPr bwMode="auto">
          <a:xfrm rot="16200000" flipV="1">
            <a:off x="5264330" y="2299493"/>
            <a:ext cx="152400" cy="18256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0183" name="AutoShape 9"/>
          <p:cNvSpPr>
            <a:spLocks noChangeArrowheads="1"/>
          </p:cNvSpPr>
          <p:nvPr/>
        </p:nvSpPr>
        <p:spPr bwMode="auto">
          <a:xfrm rot="16200000" flipV="1">
            <a:off x="5642488" y="2843467"/>
            <a:ext cx="152400" cy="18415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0" y="1112838"/>
            <a:ext cx="7848600" cy="4876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Find the students who </a:t>
            </a:r>
            <a:r>
              <a:rPr lang="en-US" altLang="zh-CN" dirty="0" smtClean="0">
                <a:ea typeface="宋体" pitchFamily="2" charset="-122"/>
              </a:rPr>
              <a:t>learned all the courses in “</a:t>
            </a:r>
            <a:r>
              <a:rPr lang="en-US" altLang="zh-CN" dirty="0" err="1" smtClean="0">
                <a:ea typeface="宋体" pitchFamily="2" charset="-122"/>
              </a:rPr>
              <a:t>Comp.Sci</a:t>
            </a:r>
            <a:r>
              <a:rPr lang="en-US" altLang="zh-CN" dirty="0" smtClean="0">
                <a:ea typeface="宋体" pitchFamily="2" charset="-122"/>
              </a:rPr>
              <a:t>” department.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</a:t>
            </a:r>
            <a:r>
              <a:rPr lang="en-US" altLang="zh-CN" sz="2300" i="1" baseline="-25000" dirty="0">
                <a:ea typeface="宋体" pitchFamily="2" charset="-122"/>
              </a:rPr>
              <a:t>ID, </a:t>
            </a:r>
            <a:r>
              <a:rPr lang="en-US" altLang="zh-CN" sz="2300" i="1" baseline="-25000" dirty="0" err="1" smtClean="0">
                <a:ea typeface="宋体" pitchFamily="2" charset="-122"/>
              </a:rPr>
              <a:t>course_id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takes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)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/>
            </a:r>
            <a:br>
              <a:rPr lang="en-US" altLang="zh-CN" dirty="0">
                <a:ea typeface="宋体" pitchFamily="2" charset="-122"/>
                <a:sym typeface="Symbol" pitchFamily="18" charset="2"/>
              </a:rPr>
            </a:br>
            <a:r>
              <a:rPr lang="en-US" altLang="zh-CN" dirty="0">
                <a:ea typeface="宋体" pitchFamily="2" charset="-122"/>
                <a:sym typeface="Symbol" pitchFamily="18" charset="2"/>
              </a:rPr>
              <a:t>            </a:t>
            </a:r>
            <a:r>
              <a:rPr lang="en-US" altLang="zh-CN" kern="1200" dirty="0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</a:t>
            </a:r>
            <a:r>
              <a:rPr lang="en-US" altLang="zh-CN" sz="2200" i="1" kern="1200" baseline="-25000" dirty="0" err="1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course_id</a:t>
            </a:r>
            <a:r>
              <a:rPr lang="en-US" altLang="zh-CN" sz="2200" i="1" kern="1200" baseline="-25000" dirty="0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</a:rPr>
              <a:t> </a:t>
            </a:r>
            <a:r>
              <a:rPr lang="en-US" altLang="zh-CN" kern="1200" dirty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</a:rPr>
              <a:t>(</a:t>
            </a:r>
            <a:r>
              <a:rPr lang="en-US" altLang="zh-CN" sz="2200" kern="1200" dirty="0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</a:t>
            </a:r>
            <a:r>
              <a:rPr lang="en-US" altLang="zh-CN" sz="2100" i="1" kern="1200" baseline="-25000" dirty="0" err="1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tdept_name</a:t>
            </a:r>
            <a:r>
              <a:rPr lang="en-US" altLang="zh-CN" sz="2100" i="1" kern="1200" baseline="-25000" dirty="0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 </a:t>
            </a:r>
            <a:r>
              <a:rPr lang="en-US" altLang="zh-CN" sz="2100" kern="1200" baseline="-25000" dirty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= </a:t>
            </a:r>
            <a:r>
              <a:rPr lang="en-US" altLang="zh-CN" sz="2100" kern="1200" baseline="-25000" dirty="0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“</a:t>
            </a:r>
            <a:r>
              <a:rPr lang="en-US" altLang="zh-CN" sz="2100" kern="1200" baseline="-25000" dirty="0" err="1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Comp.Sci</a:t>
            </a:r>
            <a:r>
              <a:rPr lang="en-US" altLang="zh-CN" kern="1200" baseline="-25000" dirty="0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” </a:t>
            </a:r>
            <a:r>
              <a:rPr lang="en-US" altLang="zh-CN" kern="1200" dirty="0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(course</a:t>
            </a:r>
            <a:r>
              <a:rPr lang="zh-CN" altLang="en-US" kern="1200" dirty="0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））</a:t>
            </a:r>
            <a:endParaRPr lang="en-US" altLang="zh-CN" dirty="0">
              <a:ea typeface="宋体" pitchFamily="2" charset="-122"/>
              <a:sym typeface="Symbol" pitchFamily="18" charset="2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Example 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Equivalent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98513" y="1077913"/>
                <a:ext cx="7740180" cy="5224564"/>
              </a:xfrm>
            </p:spPr>
            <p:txBody>
              <a:bodyPr/>
              <a:lstStyle/>
              <a:p>
                <a:r>
                  <a:rPr lang="en-US" altLang="en-US" dirty="0"/>
                  <a:t>There is more than one way to write a query in relational algebra. </a:t>
                </a:r>
              </a:p>
              <a:p>
                <a:r>
                  <a:rPr lang="en-US" altLang="en-US" dirty="0"/>
                  <a:t>Example:  Find information about courses taught by instructors in the Physics department</a:t>
                </a:r>
              </a:p>
              <a:p>
                <a:pPr lvl="1"/>
                <a:r>
                  <a:rPr lang="en-US" altLang="en-US" dirty="0"/>
                  <a:t>Query 1</a:t>
                </a:r>
              </a:p>
              <a:p>
                <a:pPr marL="0" indent="0">
                  <a:buNone/>
                </a:pPr>
                <a:r>
                  <a:rPr lang="en-US" altLang="en-US" i="1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dirty="0" smtClean="0">
                    <a:sym typeface="Symbol" panose="05050102010706020507" pitchFamily="18" charset="2"/>
                  </a:rPr>
                  <a:t>            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i="1" dirty="0"/>
                  <a:t>teaches)</a:t>
                </a:r>
                <a:endParaRPr lang="en-US" altLang="en-US" dirty="0"/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dirty="0">
                    <a:sym typeface="Symbol" panose="05050102010706020507" pitchFamily="18" charset="2"/>
                  </a:rPr>
                  <a:t>Query 2</a:t>
                </a:r>
                <a:endParaRPr lang="en-US" altLang="en-US" dirty="0"/>
              </a:p>
              <a:p>
                <a:pPr>
                  <a:buNone/>
                </a:pPr>
                <a:r>
                  <a:rPr lang="en-US" altLang="en-US" i="1" dirty="0">
                    <a:sym typeface="Symbol" panose="05050102010706020507" pitchFamily="18" charset="2"/>
                  </a:rPr>
                  <a:t>  </a:t>
                </a:r>
                <a:r>
                  <a:rPr lang="en-US" altLang="en-US" i="1" dirty="0" smtClean="0">
                    <a:sym typeface="Symbol" panose="05050102010706020507" pitchFamily="18" charset="2"/>
                  </a:rPr>
                  <a:t>    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(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i="1" dirty="0">
                    <a:sym typeface="Symbol" panose="05050102010706020507" pitchFamily="18" charset="2"/>
                  </a:rPr>
                  <a:t>nstructor))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i="1" dirty="0"/>
                  <a:t>teaches</a:t>
                </a:r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dirty="0">
                    <a:sym typeface="Symbol" panose="05050102010706020507" pitchFamily="18" charset="2"/>
                  </a:rPr>
                  <a:t>The two queries are not identical; they are, however, equivalent </a:t>
                </a:r>
                <a:endParaRPr lang="en-US" altLang="en-US" dirty="0" smtClean="0">
                  <a:sym typeface="Symbol" panose="05050102010706020507" pitchFamily="18" charset="2"/>
                </a:endParaRPr>
              </a:p>
              <a:p>
                <a:pPr lvl="1"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dirty="0" smtClean="0">
                    <a:sym typeface="Symbol" panose="05050102010706020507" pitchFamily="18" charset="2"/>
                  </a:rPr>
                  <a:t>They </a:t>
                </a:r>
                <a:r>
                  <a:rPr lang="en-US" altLang="en-US" dirty="0">
                    <a:sym typeface="Symbol" panose="05050102010706020507" pitchFamily="18" charset="2"/>
                  </a:rPr>
                  <a:t>give the same result on any database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.</a:t>
                </a:r>
              </a:p>
              <a:p>
                <a:pPr lvl="1"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dirty="0" smtClean="0">
                    <a:solidFill>
                      <a:srgbClr val="002060"/>
                    </a:solidFill>
                    <a:sym typeface="Symbol" panose="05050102010706020507" pitchFamily="18" charset="2"/>
                  </a:rPr>
                  <a:t>Which one is better? </a:t>
                </a:r>
                <a:endParaRPr lang="en-US" altLang="en-US" dirty="0">
                  <a:solidFill>
                    <a:srgbClr val="002060"/>
                  </a:solidFill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98513" y="1077913"/>
                <a:ext cx="7740180" cy="5224564"/>
              </a:xfrm>
              <a:blipFill rotWithShape="1">
                <a:blip r:embed="rId3"/>
                <a:stretch>
                  <a:fillRect l="-551" t="-467" r="-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8357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Example Queries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Find the instructor who has the highest salary</a:t>
            </a:r>
          </a:p>
          <a:p>
            <a:r>
              <a:rPr lang="en-US" altLang="zh-CN" i="1" dirty="0" smtClean="0">
                <a:ea typeface="宋体" pitchFamily="2" charset="-122"/>
              </a:rPr>
              <a:t>Self join: Rename instructor relation as d</a:t>
            </a:r>
          </a:p>
          <a:p>
            <a:r>
              <a:rPr lang="en-US" altLang="zh-CN" dirty="0" smtClean="0">
                <a:ea typeface="宋体" pitchFamily="2" charset="-122"/>
              </a:rPr>
              <a:t>The query is:</a:t>
            </a:r>
          </a:p>
          <a:p>
            <a:pPr>
              <a:buNone/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</a:t>
            </a:r>
            <a:r>
              <a:rPr lang="en-US" altLang="zh-CN" sz="2800" i="1" baseline="-250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i="1" baseline="-25000" dirty="0" smtClean="0"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800" i="1" baseline="-25000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i="1" baseline="-25000" dirty="0" smtClean="0">
                <a:ea typeface="宋体" pitchFamily="2" charset="-122"/>
                <a:sym typeface="Symbol" pitchFamily="18" charset="2"/>
              </a:rPr>
              <a:t>name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(instructor)  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- </a:t>
            </a:r>
            <a:r>
              <a:rPr lang="en-US" altLang="zh-CN" sz="2800" i="1" baseline="-25000" dirty="0" smtClean="0">
                <a:ea typeface="宋体" pitchFamily="2" charset="-122"/>
                <a:sym typeface="Symbol" pitchFamily="18" charset="2"/>
              </a:rPr>
              <a:t>instructor.id, instructor.name</a:t>
            </a:r>
            <a:endParaRPr lang="en-US" altLang="zh-CN" sz="2800" dirty="0" smtClean="0">
              <a:ea typeface="宋体" pitchFamily="2" charset="-122"/>
              <a:sym typeface="Symbol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   (</a:t>
            </a:r>
            <a:r>
              <a:rPr lang="en-US" altLang="zh-CN" sz="2400" i="1" baseline="-25000" dirty="0" err="1" smtClean="0">
                <a:ea typeface="宋体" pitchFamily="2" charset="-122"/>
                <a:sym typeface="Symbol" pitchFamily="18" charset="2"/>
              </a:rPr>
              <a:t>instructor.salary</a:t>
            </a:r>
            <a:r>
              <a:rPr lang="en-US" altLang="zh-CN" sz="2400" i="1" baseline="-25000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i="1" baseline="-25000" dirty="0" smtClean="0">
                <a:ea typeface="宋体" pitchFamily="2" charset="-122"/>
                <a:sym typeface="Symbol" pitchFamily="18" charset="2"/>
              </a:rPr>
              <a:t>&lt; 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d.salary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instructor x </a:t>
            </a:r>
            <a:r>
              <a:rPr lang="en-US" altLang="zh-CN" i="1" dirty="0" err="1" smtClean="0">
                <a:latin typeface="Symbol" pitchFamily="18" charset="2"/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400" i="1" baseline="-25000" dirty="0" err="1" smtClean="0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 (instructor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)))</a:t>
            </a: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249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Extended Relational-Algebra Operations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Some of the data query needs could not be expressed using the basic relational algebra. Therefore, some additional operations been defined.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Generalized projection, allowing calculations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         </a:t>
            </a:r>
            <a:r>
              <a:rPr lang="en-US" altLang="zh-CN" dirty="0">
                <a:ea typeface="宋体" charset="-122"/>
                <a:sym typeface="Symbol" pitchFamily="18" charset="2"/>
              </a:rPr>
              <a:t></a:t>
            </a:r>
            <a:r>
              <a:rPr lang="en-US" altLang="zh-CN" i="1" baseline="-25000" dirty="0">
                <a:ea typeface="宋体" charset="-122"/>
              </a:rPr>
              <a:t> </a:t>
            </a:r>
            <a:r>
              <a:rPr lang="en-US" altLang="zh-CN" i="1" baseline="-25000" dirty="0" smtClean="0">
                <a:ea typeface="宋体" charset="-122"/>
              </a:rPr>
              <a:t>ID, name</a:t>
            </a:r>
            <a:r>
              <a:rPr lang="en-US" altLang="zh-CN" i="1" baseline="-25000" dirty="0">
                <a:ea typeface="宋体" charset="-122"/>
              </a:rPr>
              <a:t>, </a:t>
            </a:r>
            <a:r>
              <a:rPr lang="en-US" altLang="zh-CN" i="1" baseline="-25000" dirty="0" err="1" smtClean="0">
                <a:ea typeface="宋体" charset="-122"/>
              </a:rPr>
              <a:t>dept_name,salary</a:t>
            </a:r>
            <a:r>
              <a:rPr lang="en-US" altLang="zh-CN" i="1" baseline="-25000" dirty="0" smtClean="0">
                <a:ea typeface="宋体" charset="-122"/>
              </a:rPr>
              <a:t>/12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sz="1600" i="1" dirty="0" smtClean="0">
                <a:ea typeface="宋体" charset="-122"/>
              </a:rPr>
              <a:t>instructor</a:t>
            </a:r>
            <a:r>
              <a:rPr lang="en-US" altLang="zh-CN" dirty="0" smtClean="0">
                <a:ea typeface="宋体" charset="-122"/>
              </a:rPr>
              <a:t>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Aggregations</a:t>
            </a:r>
          </a:p>
          <a:p>
            <a:pPr lvl="1"/>
            <a:r>
              <a:rPr lang="en-US" altLang="zh-CN" dirty="0" smtClean="0"/>
              <a:t>Aggregation functions take a collection of values and return a single value as a result.  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891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Aggregation Operations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333" y="1025935"/>
            <a:ext cx="7848600" cy="4876800"/>
          </a:xfrm>
        </p:spPr>
        <p:txBody>
          <a:bodyPr/>
          <a:lstStyle/>
          <a:p>
            <a:r>
              <a:rPr lang="en-US" altLang="zh-CN" dirty="0" smtClean="0"/>
              <a:t>Notation</a:t>
            </a:r>
          </a:p>
          <a:p>
            <a:pPr marL="0" lvl="1" indent="0">
              <a:buClr>
                <a:schemeClr val="tx2"/>
              </a:buClr>
              <a:buSzPct val="90000"/>
              <a:buNone/>
            </a:pPr>
            <a:r>
              <a:rPr lang="en-US" altLang="zh-CN" sz="2400" i="1" baseline="-25000" dirty="0" smtClean="0">
                <a:ea typeface="宋体" charset="-122"/>
              </a:rPr>
              <a:t>                    G1,G2,…,</a:t>
            </a:r>
            <a:r>
              <a:rPr lang="en-US" altLang="zh-CN" sz="2400" i="1" baseline="-25000" dirty="0" err="1" smtClean="0">
                <a:ea typeface="宋体" charset="-122"/>
              </a:rPr>
              <a:t>Gn</a:t>
            </a:r>
            <a:r>
              <a:rPr lang="en-US" altLang="zh-CN" sz="2400" i="1" dirty="0" smtClean="0">
                <a:ea typeface="宋体" charset="-122"/>
              </a:rPr>
              <a:t> </a:t>
            </a:r>
            <a:r>
              <a:rPr lang="en-US" altLang="zh-CN" sz="2800" dirty="0" smtClean="0">
                <a:latin typeface="Vladimir Script" panose="03050402040407070305" pitchFamily="66" charset="0"/>
                <a:ea typeface="宋体" charset="-122"/>
                <a:sym typeface="Symbol" pitchFamily="18" charset="2"/>
              </a:rPr>
              <a:t>G</a:t>
            </a:r>
            <a:r>
              <a:rPr lang="en-US" altLang="zh-CN" sz="2800" i="1" baseline="-25000" dirty="0" smtClean="0">
                <a:ea typeface="宋体" charset="-122"/>
              </a:rPr>
              <a:t> </a:t>
            </a:r>
            <a:r>
              <a:rPr lang="en-US" altLang="zh-CN" sz="2400" i="1" baseline="-25000" dirty="0" smtClean="0">
                <a:ea typeface="宋体" charset="-122"/>
              </a:rPr>
              <a:t>F1(A1),F2(A2),…,</a:t>
            </a:r>
            <a:r>
              <a:rPr lang="en-US" altLang="zh-CN" sz="2400" i="1" baseline="-25000" dirty="0" err="1" smtClean="0">
                <a:ea typeface="宋体" charset="-122"/>
              </a:rPr>
              <a:t>Fm</a:t>
            </a:r>
            <a:r>
              <a:rPr lang="en-US" altLang="zh-CN" sz="2400" i="1" baseline="-25000" dirty="0" smtClean="0">
                <a:ea typeface="宋体" charset="-122"/>
              </a:rPr>
              <a:t>(Am)</a:t>
            </a:r>
            <a:r>
              <a:rPr lang="en-US" altLang="zh-CN" sz="2400" i="1" dirty="0" smtClean="0">
                <a:ea typeface="宋体" charset="-122"/>
              </a:rPr>
              <a:t> </a:t>
            </a:r>
            <a:r>
              <a:rPr lang="en-US" altLang="zh-CN" sz="2400" dirty="0" smtClean="0">
                <a:ea typeface="宋体" charset="-122"/>
              </a:rPr>
              <a:t>(</a:t>
            </a:r>
            <a:r>
              <a:rPr lang="en-US" altLang="zh-CN" sz="2000" i="1" dirty="0" smtClean="0">
                <a:ea typeface="宋体" charset="-122"/>
              </a:rPr>
              <a:t>E</a:t>
            </a:r>
            <a:r>
              <a:rPr lang="en-US" altLang="zh-CN" sz="2400" dirty="0" smtClean="0">
                <a:ea typeface="宋体" charset="-122"/>
              </a:rPr>
              <a:t>)</a:t>
            </a:r>
            <a:endParaRPr lang="en-US" altLang="zh-CN" sz="2400" dirty="0"/>
          </a:p>
          <a:p>
            <a:pPr lvl="1"/>
            <a:r>
              <a:rPr lang="en-US" altLang="zh-CN" dirty="0" smtClean="0"/>
              <a:t>All tuples in a group has the same value for G1,G2,…, </a:t>
            </a:r>
            <a:r>
              <a:rPr lang="en-US" altLang="zh-CN" dirty="0" err="1" smtClean="0"/>
              <a:t>Gn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Tuples in different groups has different values for </a:t>
            </a:r>
            <a:r>
              <a:rPr lang="en-US" altLang="zh-CN" dirty="0"/>
              <a:t>G1,G2,…, </a:t>
            </a:r>
            <a:r>
              <a:rPr lang="en-US" altLang="zh-CN" dirty="0" err="1" smtClean="0"/>
              <a:t>Gn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 each group, has one tuple in the result. Fi are aggregation functions. </a:t>
            </a:r>
          </a:p>
          <a:p>
            <a:pPr lvl="1"/>
            <a:r>
              <a:rPr lang="en-US" altLang="zh-CN" dirty="0"/>
              <a:t>Aggregation functions including </a:t>
            </a:r>
            <a:r>
              <a:rPr lang="en-US" altLang="zh-CN" dirty="0" smtClean="0">
                <a:solidFill>
                  <a:srgbClr val="C00000"/>
                </a:solidFill>
              </a:rPr>
              <a:t>SUM/MAX/MIN/AVG/COUNT</a:t>
            </a:r>
          </a:p>
          <a:p>
            <a:r>
              <a:rPr lang="en-US" altLang="zh-CN" dirty="0" smtClean="0"/>
              <a:t>Examples</a:t>
            </a:r>
          </a:p>
          <a:p>
            <a:pPr marL="457200" lvl="1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Vladimir Script" panose="03050402040407070305" pitchFamily="66" charset="0"/>
                <a:ea typeface="宋体" charset="-122"/>
                <a:sym typeface="Symbol" pitchFamily="18" charset="2"/>
              </a:rPr>
              <a:t>    G</a:t>
            </a:r>
            <a:r>
              <a:rPr lang="en-US" altLang="zh-CN" sz="2400" i="1" baseline="-25000" dirty="0" smtClean="0">
                <a:solidFill>
                  <a:srgbClr val="000000"/>
                </a:solidFill>
                <a:ea typeface="宋体" charset="-122"/>
              </a:rPr>
              <a:t> sum(salary) </a:t>
            </a:r>
            <a:r>
              <a:rPr lang="en-US" altLang="zh-CN" sz="2000" dirty="0" smtClean="0">
                <a:solidFill>
                  <a:srgbClr val="000000"/>
                </a:solidFill>
                <a:ea typeface="宋体" charset="-122"/>
              </a:rPr>
              <a:t>(instructor)</a:t>
            </a:r>
          </a:p>
          <a:p>
            <a:pPr marL="457200" lvl="1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Vladimir Script" panose="03050402040407070305" pitchFamily="66" charset="0"/>
                <a:ea typeface="宋体" charset="-122"/>
                <a:sym typeface="Symbol" pitchFamily="18" charset="2"/>
              </a:rPr>
              <a:t>     </a:t>
            </a:r>
            <a:r>
              <a:rPr lang="en-US" altLang="zh-CN" sz="2400" i="1" baseline="-25000" dirty="0" err="1" smtClean="0">
                <a:solidFill>
                  <a:srgbClr val="000000"/>
                </a:solidFill>
                <a:ea typeface="宋体" charset="-122"/>
              </a:rPr>
              <a:t>dept_name</a:t>
            </a:r>
            <a:r>
              <a:rPr lang="en-US" altLang="zh-CN" sz="2400" dirty="0" err="1" smtClean="0">
                <a:solidFill>
                  <a:srgbClr val="000000"/>
                </a:solidFill>
                <a:latin typeface="Vladimir Script" panose="03050402040407070305" pitchFamily="66" charset="0"/>
                <a:ea typeface="宋体" charset="-122"/>
                <a:sym typeface="Symbol" pitchFamily="18" charset="2"/>
              </a:rPr>
              <a:t>G</a:t>
            </a:r>
            <a:r>
              <a:rPr lang="en-US" altLang="zh-CN" sz="2400" i="1" baseline="-25000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2400" i="1" baseline="-25000" dirty="0">
                <a:solidFill>
                  <a:srgbClr val="000000"/>
                </a:solidFill>
                <a:ea typeface="宋体" charset="-122"/>
              </a:rPr>
              <a:t>sum(salary) 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(instructor</a:t>
            </a:r>
            <a:r>
              <a:rPr lang="en-US" altLang="zh-CN" sz="2000" dirty="0" smtClean="0">
                <a:solidFill>
                  <a:srgbClr val="000000"/>
                </a:solidFill>
                <a:ea typeface="宋体" charset="-122"/>
              </a:rPr>
              <a:t>)</a:t>
            </a: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Vladimir Script" panose="03050402040407070305" pitchFamily="66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Vladimir Script" panose="03050402040407070305" pitchFamily="66" charset="0"/>
                <a:ea typeface="宋体" charset="-122"/>
                <a:sym typeface="Symbol" pitchFamily="18" charset="2"/>
              </a:rPr>
              <a:t>    G</a:t>
            </a:r>
            <a:r>
              <a:rPr lang="en-US" altLang="zh-CN" sz="2400" i="1" baseline="-25000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2400" i="1" baseline="-25000" dirty="0" smtClean="0">
                <a:solidFill>
                  <a:srgbClr val="FF0000"/>
                </a:solidFill>
                <a:ea typeface="宋体" charset="-122"/>
              </a:rPr>
              <a:t>count-distinct</a:t>
            </a:r>
            <a:r>
              <a:rPr lang="en-US" altLang="zh-CN" sz="2400" i="1" baseline="-25000" dirty="0" smtClean="0">
                <a:solidFill>
                  <a:srgbClr val="000000"/>
                </a:solidFill>
                <a:ea typeface="宋体" charset="-122"/>
              </a:rPr>
              <a:t>(ID) </a:t>
            </a:r>
            <a:r>
              <a:rPr lang="en-US" altLang="zh-CN" sz="2000" dirty="0" smtClean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 smtClean="0">
                <a:sym typeface="Symbol" panose="05050102010706020507" pitchFamily="18" charset="2"/>
              </a:rPr>
              <a:t>semester=“Spring” ^ year=2010</a:t>
            </a:r>
            <a:r>
              <a:rPr lang="en-US" altLang="en-US" sz="2000" i="1" dirty="0" smtClean="0">
                <a:sym typeface="Symbol" panose="05050102010706020507" pitchFamily="18" charset="2"/>
              </a:rPr>
              <a:t> </a:t>
            </a:r>
            <a:r>
              <a:rPr lang="en-US" altLang="ja-JP" sz="2000" dirty="0" smtClean="0">
                <a:sym typeface="Symbol" panose="05050102010706020507" pitchFamily="18" charset="2"/>
              </a:rPr>
              <a:t>(</a:t>
            </a:r>
            <a:r>
              <a:rPr lang="en-US" altLang="zh-CN" sz="2000" dirty="0" smtClean="0">
                <a:sym typeface="Symbol" panose="05050102010706020507" pitchFamily="18" charset="2"/>
              </a:rPr>
              <a:t>teaches</a:t>
            </a:r>
            <a:r>
              <a:rPr lang="en-US" altLang="ja-JP" sz="2000" i="1" dirty="0" smtClean="0">
                <a:sym typeface="Symbol" panose="05050102010706020507" pitchFamily="18" charset="2"/>
              </a:rPr>
              <a:t> )</a:t>
            </a:r>
            <a:r>
              <a:rPr lang="en-US" altLang="zh-CN" sz="2000" dirty="0" smtClean="0">
                <a:solidFill>
                  <a:srgbClr val="000000"/>
                </a:solidFill>
                <a:ea typeface="宋体" charset="-122"/>
              </a:rPr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9520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Attribute Types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4"/>
            <a:ext cx="7848600" cy="5169643"/>
          </a:xfrm>
        </p:spPr>
        <p:txBody>
          <a:bodyPr/>
          <a:lstStyle/>
          <a:p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i </a:t>
            </a:r>
            <a:r>
              <a:rPr lang="en-US" altLang="zh-CN" dirty="0">
                <a:ea typeface="宋体" pitchFamily="2" charset="-122"/>
              </a:rPr>
              <a:t>: Each </a:t>
            </a:r>
            <a:r>
              <a:rPr lang="en-US" altLang="zh-CN" dirty="0" smtClean="0">
                <a:ea typeface="宋体" pitchFamily="2" charset="-122"/>
              </a:rPr>
              <a:t>attribute of a relation has a name</a:t>
            </a:r>
          </a:p>
          <a:p>
            <a:r>
              <a:rPr lang="en-US" altLang="zh-CN" i="1" dirty="0" smtClean="0">
                <a:ea typeface="宋体" pitchFamily="2" charset="-122"/>
              </a:rPr>
              <a:t>D</a:t>
            </a:r>
            <a:r>
              <a:rPr lang="en-US" altLang="zh-CN" baseline="-25000" dirty="0" smtClean="0">
                <a:ea typeface="宋体" pitchFamily="2" charset="-122"/>
              </a:rPr>
              <a:t>i </a:t>
            </a:r>
            <a:r>
              <a:rPr lang="en-US" altLang="zh-CN" dirty="0">
                <a:ea typeface="宋体" pitchFamily="2" charset="-122"/>
              </a:rPr>
              <a:t>: The </a:t>
            </a:r>
            <a:r>
              <a:rPr lang="en-US" altLang="zh-CN" dirty="0" smtClean="0">
                <a:ea typeface="宋体" pitchFamily="2" charset="-122"/>
              </a:rPr>
              <a:t>set of allowed values for each attribute is called the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domain</a:t>
            </a:r>
            <a:r>
              <a:rPr lang="en-US" altLang="zh-CN" dirty="0" smtClean="0">
                <a:ea typeface="宋体" pitchFamily="2" charset="-122"/>
              </a:rPr>
              <a:t> of the attribute</a:t>
            </a:r>
          </a:p>
          <a:p>
            <a:r>
              <a:rPr lang="en-US" altLang="zh-CN" dirty="0" smtClean="0">
                <a:ea typeface="宋体" pitchFamily="2" charset="-122"/>
              </a:rPr>
              <a:t>Attribute values in a relation are (</a:t>
            </a:r>
            <a: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  <a:t>normally</a:t>
            </a:r>
            <a:r>
              <a:rPr lang="en-US" altLang="zh-CN" dirty="0" smtClean="0">
                <a:ea typeface="宋体" pitchFamily="2" charset="-122"/>
              </a:rPr>
              <a:t>) required to be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atomic </a:t>
            </a:r>
            <a:r>
              <a:rPr lang="en-US" altLang="zh-CN" dirty="0" smtClean="0">
                <a:ea typeface="宋体" pitchFamily="2" charset="-122"/>
              </a:rPr>
              <a:t>, that is, indivisible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Can NOT assuming part of a value has specific meaning, E.g. the student ID only represents the unique id of a student, but not other information, major/year of registration, etc. 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E.g. Phone number(s) of a instructor </a:t>
            </a:r>
          </a:p>
          <a:p>
            <a:r>
              <a:rPr lang="en-US" altLang="zh-CN" dirty="0" smtClean="0">
                <a:ea typeface="宋体" pitchFamily="2" charset="-122"/>
              </a:rPr>
              <a:t>The special value </a:t>
            </a:r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</a:rPr>
              <a:t>null</a:t>
            </a:r>
            <a:r>
              <a:rPr lang="en-US" altLang="zh-CN" dirty="0" smtClean="0">
                <a:ea typeface="宋体" pitchFamily="2" charset="-122"/>
              </a:rPr>
              <a:t>  is a member of every domain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The null value causes complications in the definition of many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Relation Schema and Instance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8983" y="1173419"/>
            <a:ext cx="7848600" cy="4876800"/>
          </a:xfrm>
        </p:spPr>
        <p:txBody>
          <a:bodyPr/>
          <a:lstStyle/>
          <a:p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 = (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, …,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i="1" baseline="-25000" dirty="0" smtClean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> ) is a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relation schema</a:t>
            </a:r>
            <a:r>
              <a:rPr lang="en-US" altLang="zh-CN" i="1" dirty="0" smtClean="0">
                <a:ea typeface="宋体" pitchFamily="2" charset="-122"/>
              </a:rPr>
              <a:t>, while </a:t>
            </a:r>
          </a:p>
          <a:p>
            <a:pPr lvl="1">
              <a:buClr>
                <a:srgbClr val="CC3300"/>
              </a:buClr>
            </a:pPr>
            <a:r>
              <a:rPr lang="en-US" altLang="zh-CN" sz="2000" i="1" dirty="0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000" baseline="-25000" dirty="0" smtClean="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lang="en-US" altLang="zh-CN" sz="2000" i="1" dirty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ea typeface="宋体" pitchFamily="2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, …, </a:t>
            </a:r>
            <a:r>
              <a:rPr lang="en-US" altLang="zh-CN" sz="2000" i="1" dirty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000" i="1" baseline="-25000" dirty="0">
                <a:solidFill>
                  <a:srgbClr val="000000"/>
                </a:solidFill>
                <a:ea typeface="宋体" pitchFamily="2" charset="-122"/>
              </a:rPr>
              <a:t>n</a:t>
            </a:r>
            <a:r>
              <a:rPr lang="en-US" altLang="zh-CN" sz="2000" i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are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+mn-cs"/>
              </a:rPr>
              <a:t>attributes</a:t>
            </a:r>
          </a:p>
          <a:p>
            <a:pPr lvl="1">
              <a:buClr>
                <a:srgbClr val="CC3300"/>
              </a:buClr>
            </a:pPr>
            <a:r>
              <a:rPr lang="en-US" altLang="zh-CN" i="1" dirty="0" smtClean="0">
                <a:solidFill>
                  <a:srgbClr val="000000"/>
                </a:solidFill>
                <a:ea typeface="宋体" pitchFamily="2" charset="-122"/>
              </a:rPr>
              <a:t>Example:</a:t>
            </a:r>
            <a:br>
              <a:rPr lang="en-US" altLang="zh-CN" i="1" dirty="0" smtClean="0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 i="1" dirty="0" smtClean="0">
                <a:solidFill>
                  <a:srgbClr val="000000"/>
                </a:solidFill>
                <a:ea typeface="宋体" pitchFamily="2" charset="-122"/>
              </a:rPr>
              <a:t>    Instructor-Schema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= (ID,  name, 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</a:rPr>
              <a:t>dept_name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, salary</a:t>
            </a:r>
            <a:r>
              <a:rPr lang="en-US" altLang="zh-CN" i="1" dirty="0" smtClean="0">
                <a:solidFill>
                  <a:srgbClr val="000000"/>
                </a:solidFill>
                <a:ea typeface="宋体" pitchFamily="2" charset="-122"/>
              </a:rPr>
              <a:t>)</a:t>
            </a:r>
          </a:p>
          <a:p>
            <a:pPr lvl="1">
              <a:buClr>
                <a:srgbClr val="CC3300"/>
              </a:buClr>
            </a:pPr>
            <a:endParaRPr lang="en-US" altLang="zh-CN" i="1" dirty="0">
              <a:solidFill>
                <a:srgbClr val="000000"/>
              </a:solidFill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r(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) is a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relation </a:t>
            </a:r>
            <a:r>
              <a:rPr lang="en-US" altLang="zh-CN" dirty="0" smtClean="0">
                <a:ea typeface="宋体" pitchFamily="2" charset="-122"/>
              </a:rPr>
              <a:t>on the </a:t>
            </a:r>
            <a:r>
              <a:rPr lang="en-US" altLang="zh-CN" i="1" dirty="0" smtClean="0">
                <a:ea typeface="宋体" pitchFamily="2" charset="-122"/>
              </a:rPr>
              <a:t>relation schema R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buClr>
                <a:srgbClr val="CC3300"/>
              </a:buClr>
            </a:pPr>
            <a:r>
              <a:rPr lang="en-US" altLang="zh-CN" sz="2000" i="1" dirty="0" smtClean="0">
                <a:solidFill>
                  <a:srgbClr val="000000"/>
                </a:solidFill>
                <a:ea typeface="宋体" pitchFamily="2" charset="-122"/>
              </a:rPr>
              <a:t>E.g.  instructor </a:t>
            </a:r>
            <a:r>
              <a:rPr lang="en-US" altLang="zh-CN" sz="2000" i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000" i="1" dirty="0" smtClean="0">
                <a:solidFill>
                  <a:srgbClr val="000000"/>
                </a:solidFill>
                <a:ea typeface="宋体" pitchFamily="2" charset="-122"/>
              </a:rPr>
              <a:t>Instructor-Schema)</a:t>
            </a:r>
          </a:p>
          <a:p>
            <a:pPr lvl="1">
              <a:buClr>
                <a:srgbClr val="CC3300"/>
              </a:buClr>
            </a:pPr>
            <a:r>
              <a:rPr lang="en-US" altLang="zh-CN" sz="1800" dirty="0" smtClean="0">
                <a:solidFill>
                  <a:srgbClr val="000000"/>
                </a:solidFill>
                <a:ea typeface="宋体" pitchFamily="2" charset="-122"/>
              </a:rPr>
              <a:t>The values of a relation 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may be different time to time</a:t>
            </a:r>
          </a:p>
          <a:p>
            <a:pPr lvl="1">
              <a:buClr>
                <a:srgbClr val="CC3300"/>
              </a:buClr>
            </a:pPr>
            <a:r>
              <a:rPr lang="en-US" altLang="zh-CN" sz="1800" dirty="0" smtClean="0">
                <a:solidFill>
                  <a:srgbClr val="000000"/>
                </a:solidFill>
                <a:ea typeface="宋体" pitchFamily="2" charset="-122"/>
              </a:rPr>
              <a:t>The </a:t>
            </a: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current values (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</a:rPr>
              <a:t>relation instance</a:t>
            </a: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) of a relation are specified by a 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</a:rPr>
              <a:t>table</a:t>
            </a:r>
          </a:p>
          <a:p>
            <a:pPr lvl="1">
              <a:buClr>
                <a:srgbClr val="CC3300"/>
              </a:buClr>
            </a:pPr>
            <a:r>
              <a:rPr lang="en-US" altLang="zh-CN" sz="1800" dirty="0" smtClean="0">
                <a:solidFill>
                  <a:srgbClr val="000000"/>
                </a:solidFill>
                <a:ea typeface="宋体" pitchFamily="2" charset="-122"/>
              </a:rPr>
              <a:t>An </a:t>
            </a: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element t of r is a 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</a:rPr>
              <a:t>tuple</a:t>
            </a: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, represented by a row in a </a:t>
            </a:r>
            <a:r>
              <a:rPr lang="en-US" altLang="zh-CN" sz="1800" dirty="0" smtClean="0">
                <a:solidFill>
                  <a:srgbClr val="000000"/>
                </a:solidFill>
                <a:ea typeface="宋体" pitchFamily="2" charset="-122"/>
              </a:rPr>
              <a:t>table</a:t>
            </a:r>
          </a:p>
          <a:p>
            <a:pPr marL="457200" lvl="1" indent="0">
              <a:buClr>
                <a:srgbClr val="CC3300"/>
              </a:buClr>
              <a:buNone/>
            </a:pPr>
            <a:endParaRPr lang="en-US" altLang="zh-CN" sz="1800" dirty="0">
              <a:solidFill>
                <a:srgbClr val="000000"/>
              </a:solidFill>
              <a:ea typeface="宋体" pitchFamily="2" charset="-122"/>
            </a:endParaRPr>
          </a:p>
          <a:p>
            <a:r>
              <a:rPr lang="en-US" altLang="zh-CN" i="1" dirty="0">
                <a:solidFill>
                  <a:srgbClr val="00B050"/>
                </a:solidFill>
                <a:ea typeface="宋体" pitchFamily="2" charset="-122"/>
              </a:rPr>
              <a:t>People open use the same name for the schema and relation.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a Relation</a:t>
            </a:r>
          </a:p>
        </p:txBody>
      </p:sp>
      <p:pic>
        <p:nvPicPr>
          <p:cNvPr id="6147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573273"/>
            <a:ext cx="5291137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040563" y="979548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H="1">
            <a:off x="3238500" y="1184336"/>
            <a:ext cx="3889375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H="1">
            <a:off x="4608513" y="1238311"/>
            <a:ext cx="2557462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>
            <a:off x="5819775" y="1211323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988175" y="2168586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800"/>
              <a:t>tuples</a:t>
            </a:r>
          </a:p>
          <a:p>
            <a:pPr algn="ctr"/>
            <a:r>
              <a:rPr lang="en-US" altLang="en-US" sz="1800"/>
              <a:t>(or rows)</a:t>
            </a:r>
            <a:endParaRPr lang="en-US" alt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 flipV="1">
            <a:off x="6742113" y="2133661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6729413" y="2352736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6718300" y="2363848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flipH="1">
            <a:off x="6729413" y="2373373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 bwMode="auto">
          <a:xfrm>
            <a:off x="2841523" y="5722381"/>
            <a:ext cx="2546554" cy="2949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The </a:t>
            </a:r>
            <a:r>
              <a:rPr kumimoji="0" lang="en-US" altLang="zh-CN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Instructor</a:t>
            </a:r>
            <a:r>
              <a:rPr kumimoji="0" lang="en-US" altLang="zh-CN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R</a:t>
            </a:r>
            <a:r>
              <a:rPr kumimoji="0" lang="en-US" altLang="zh-CN" sz="18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elation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3250" y="0"/>
            <a:ext cx="8077200" cy="974725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Relations are Unordered</a:t>
            </a:r>
          </a:p>
        </p:txBody>
      </p:sp>
      <p:sp>
        <p:nvSpPr>
          <p:cNvPr id="10244" name="Rectangle 1028"/>
          <p:cNvSpPr>
            <a:spLocks noChangeArrowheads="1"/>
          </p:cNvSpPr>
          <p:nvPr/>
        </p:nvSpPr>
        <p:spPr bwMode="auto">
          <a:xfrm>
            <a:off x="419100" y="1160463"/>
            <a:ext cx="8407400" cy="49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zh-CN" altLang="en-US" sz="2000" dirty="0">
                <a:ea typeface="宋体" pitchFamily="2" charset="-122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ea typeface="宋体" pitchFamily="2" charset="-122"/>
              </a:rPr>
              <a:t>Order of tuples (row) </a:t>
            </a:r>
            <a:r>
              <a:rPr kumimoji="1" lang="en-US" altLang="zh-CN" sz="2000" dirty="0">
                <a:ea typeface="宋体" pitchFamily="2" charset="-122"/>
              </a:rPr>
              <a:t>is irrelevant (may be stored in an arbitrary order)</a:t>
            </a:r>
          </a:p>
          <a:p>
            <a:pPr lvl="1" algn="l">
              <a:spcBef>
                <a:spcPct val="35000"/>
              </a:spcBef>
              <a:buClr>
                <a:srgbClr val="CC33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000" i="1" dirty="0">
                <a:solidFill>
                  <a:srgbClr val="000000"/>
                </a:solidFill>
                <a:latin typeface="+mn-lt"/>
                <a:ea typeface="宋体" pitchFamily="2" charset="-122"/>
              </a:rPr>
              <a:t>E.g. account relation with unordered tuples</a:t>
            </a:r>
          </a:p>
          <a:p>
            <a:pPr lvl="1" algn="l">
              <a:spcBef>
                <a:spcPct val="35000"/>
              </a:spcBef>
              <a:buClr>
                <a:srgbClr val="CC3300"/>
              </a:buClr>
              <a:buSzPct val="105000"/>
              <a:buFont typeface="Monotype Sorts" pitchFamily="2" charset="2"/>
              <a:buChar char="H"/>
            </a:pPr>
            <a:endParaRPr kumimoji="1" lang="en-US" altLang="zh-CN" sz="2000" i="1" dirty="0">
              <a:solidFill>
                <a:srgbClr val="000000"/>
              </a:solidFill>
              <a:latin typeface="+mn-lt"/>
              <a:ea typeface="宋体" pitchFamily="2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>
              <a:ea typeface="宋体" pitchFamily="2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 smtClean="0">
              <a:ea typeface="宋体" pitchFamily="2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>
              <a:ea typeface="宋体" pitchFamily="2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 smtClean="0">
              <a:ea typeface="宋体" pitchFamily="2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>
              <a:ea typeface="宋体" pitchFamily="2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 smtClean="0">
              <a:ea typeface="宋体" pitchFamily="2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>
              <a:ea typeface="宋体" pitchFamily="2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 smtClean="0">
              <a:ea typeface="宋体" pitchFamily="2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dirty="0" smtClean="0">
                <a:ea typeface="宋体" pitchFamily="2" charset="-122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ea typeface="宋体" pitchFamily="2" charset="-122"/>
              </a:rPr>
              <a:t>Order of attributes (column) </a:t>
            </a:r>
            <a:r>
              <a:rPr kumimoji="1" lang="en-US" altLang="zh-CN" sz="2000" dirty="0">
                <a:ea typeface="宋体" pitchFamily="2" charset="-122"/>
              </a:rPr>
              <a:t>is </a:t>
            </a:r>
            <a:r>
              <a:rPr kumimoji="1" lang="en-US" altLang="zh-CN" sz="2000" dirty="0" smtClean="0">
                <a:ea typeface="宋体" pitchFamily="2" charset="-122"/>
              </a:rPr>
              <a:t>irrelevant</a:t>
            </a:r>
            <a:endParaRPr kumimoji="1" lang="en-US" altLang="zh-CN" sz="2000" dirty="0">
              <a:ea typeface="宋体" pitchFamily="2" charset="-122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63" y="1966451"/>
            <a:ext cx="4713778" cy="355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The concepts of Keys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5119688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 database consists of multiple relations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Database =  Set of relations</a:t>
            </a:r>
          </a:p>
          <a:p>
            <a:r>
              <a:rPr lang="en-US" altLang="zh-CN" dirty="0" smtClean="0">
                <a:ea typeface="宋体" pitchFamily="2" charset="-122"/>
              </a:rPr>
              <a:t>How to specify a tuple within a given relation is distinguished?</a:t>
            </a:r>
          </a:p>
          <a:p>
            <a:r>
              <a:rPr lang="en-US" altLang="zh-CN" dirty="0">
                <a:ea typeface="宋体" pitchFamily="2" charset="-122"/>
              </a:rPr>
              <a:t>How to represents a relationship among the relations?</a:t>
            </a:r>
          </a:p>
          <a:p>
            <a:r>
              <a:rPr lang="en-US" altLang="zh-CN" dirty="0" smtClean="0">
                <a:ea typeface="宋体" pitchFamily="2" charset="-122"/>
              </a:rPr>
              <a:t>The concepts of Keys 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Super key (or Key)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Candidate key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Primary Key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Foreign Key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24197</TotalTime>
  <Words>2309</Words>
  <Application>Microsoft Office PowerPoint</Application>
  <PresentationFormat>全屏显示(4:3)</PresentationFormat>
  <Paragraphs>797</Paragraphs>
  <Slides>47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0" baseType="lpstr">
      <vt:lpstr>db-book</vt:lpstr>
      <vt:lpstr>Clip</vt:lpstr>
      <vt:lpstr>Equation</vt:lpstr>
      <vt:lpstr>Relational Model</vt:lpstr>
      <vt:lpstr>A Relation: A Table</vt:lpstr>
      <vt:lpstr>Relational Database</vt:lpstr>
      <vt:lpstr>Basic Structure</vt:lpstr>
      <vt:lpstr>Attribute Types</vt:lpstr>
      <vt:lpstr>Relation Schema and Instance</vt:lpstr>
      <vt:lpstr>Example of a Relation</vt:lpstr>
      <vt:lpstr>Relations are Unordered</vt:lpstr>
      <vt:lpstr>The concepts of Keys</vt:lpstr>
      <vt:lpstr>Keys</vt:lpstr>
      <vt:lpstr>Primary Key</vt:lpstr>
      <vt:lpstr>Schema Diagram for the Banking Enterprise</vt:lpstr>
      <vt:lpstr>Schema Diagram for University Database</vt:lpstr>
      <vt:lpstr>Query Languages</vt:lpstr>
      <vt:lpstr>Relational Algebra</vt:lpstr>
      <vt:lpstr>Select Operation – Example</vt:lpstr>
      <vt:lpstr>Select Operation</vt:lpstr>
      <vt:lpstr>Project Operation – Example</vt:lpstr>
      <vt:lpstr>Project Operation</vt:lpstr>
      <vt:lpstr>Union Operation – Example</vt:lpstr>
      <vt:lpstr>Union Operation</vt:lpstr>
      <vt:lpstr>Set Difference Operation – Example</vt:lpstr>
      <vt:lpstr>Set Difference Operation</vt:lpstr>
      <vt:lpstr>Cartesian-Product Operation-Example</vt:lpstr>
      <vt:lpstr>Cartesian-Product Operation</vt:lpstr>
      <vt:lpstr>Renaming Operation-Example</vt:lpstr>
      <vt:lpstr>Rename Operation</vt:lpstr>
      <vt:lpstr>Composition of Operations</vt:lpstr>
      <vt:lpstr>Formal Definition of Relational Algebra</vt:lpstr>
      <vt:lpstr>Additional Operations</vt:lpstr>
      <vt:lpstr>Set-Intersection Operation - Example</vt:lpstr>
      <vt:lpstr>Set-Intersection Operation</vt:lpstr>
      <vt:lpstr>Natural-Join Operation</vt:lpstr>
      <vt:lpstr>Natural Join Operation – Example</vt:lpstr>
      <vt:lpstr>Join Operation (Cont.)</vt:lpstr>
      <vt:lpstr>Outer Join Operation </vt:lpstr>
      <vt:lpstr>The Assignment  Operation </vt:lpstr>
      <vt:lpstr>Division Operation</vt:lpstr>
      <vt:lpstr>Division Operation – Example</vt:lpstr>
      <vt:lpstr>Another Division Example</vt:lpstr>
      <vt:lpstr>Division Operation (Cont.)</vt:lpstr>
      <vt:lpstr>Example Queries</vt:lpstr>
      <vt:lpstr>Example Queries</vt:lpstr>
      <vt:lpstr>Equivalent Queries</vt:lpstr>
      <vt:lpstr>Example Queries</vt:lpstr>
      <vt:lpstr>Extended Relational-Algebra Operations</vt:lpstr>
      <vt:lpstr>Aggregation Operations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Zhou Bo</cp:lastModifiedBy>
  <cp:revision>361</cp:revision>
  <cp:lastPrinted>1999-06-28T19:27:31Z</cp:lastPrinted>
  <dcterms:created xsi:type="dcterms:W3CDTF">1999-11-15T16:56:55Z</dcterms:created>
  <dcterms:modified xsi:type="dcterms:W3CDTF">2019-03-06T09:52:34Z</dcterms:modified>
</cp:coreProperties>
</file>