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56"/>
  </p:notesMasterIdLst>
  <p:handoutMasterIdLst>
    <p:handoutMasterId r:id="rId57"/>
  </p:handoutMasterIdLst>
  <p:sldIdLst>
    <p:sldId id="256" r:id="rId3"/>
    <p:sldId id="403" r:id="rId4"/>
    <p:sldId id="375" r:id="rId5"/>
    <p:sldId id="404" r:id="rId6"/>
    <p:sldId id="405" r:id="rId7"/>
    <p:sldId id="406" r:id="rId8"/>
    <p:sldId id="407" r:id="rId9"/>
    <p:sldId id="380" r:id="rId10"/>
    <p:sldId id="381" r:id="rId11"/>
    <p:sldId id="408" r:id="rId12"/>
    <p:sldId id="383" r:id="rId13"/>
    <p:sldId id="409" r:id="rId14"/>
    <p:sldId id="384" r:id="rId15"/>
    <p:sldId id="410" r:id="rId16"/>
    <p:sldId id="385" r:id="rId17"/>
    <p:sldId id="411" r:id="rId18"/>
    <p:sldId id="387" r:id="rId19"/>
    <p:sldId id="388" r:id="rId20"/>
    <p:sldId id="412" r:id="rId21"/>
    <p:sldId id="413" r:id="rId22"/>
    <p:sldId id="415" r:id="rId23"/>
    <p:sldId id="416" r:id="rId24"/>
    <p:sldId id="417" r:id="rId25"/>
    <p:sldId id="418" r:id="rId26"/>
    <p:sldId id="414" r:id="rId27"/>
    <p:sldId id="427" r:id="rId28"/>
    <p:sldId id="428" r:id="rId29"/>
    <p:sldId id="429" r:id="rId30"/>
    <p:sldId id="431" r:id="rId31"/>
    <p:sldId id="433" r:id="rId32"/>
    <p:sldId id="434" r:id="rId33"/>
    <p:sldId id="436" r:id="rId34"/>
    <p:sldId id="437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38" r:id="rId44"/>
    <p:sldId id="449" r:id="rId45"/>
    <p:sldId id="440" r:id="rId46"/>
    <p:sldId id="450" r:id="rId47"/>
    <p:sldId id="441" r:id="rId48"/>
    <p:sldId id="442" r:id="rId49"/>
    <p:sldId id="445" r:id="rId50"/>
    <p:sldId id="447" r:id="rId51"/>
    <p:sldId id="446" r:id="rId52"/>
    <p:sldId id="451" r:id="rId53"/>
    <p:sldId id="448" r:id="rId54"/>
    <p:sldId id="367" r:id="rId55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92" autoAdjust="0"/>
  </p:normalViewPr>
  <p:slideViewPr>
    <p:cSldViewPr snapToGrid="0">
      <p:cViewPr varScale="1">
        <p:scale>
          <a:sx n="100" d="100"/>
          <a:sy n="100" d="100"/>
        </p:scale>
        <p:origin x="-102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8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0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9649199-A4A3-4157-AF69-A1144F309D7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E647969-C34C-40BB-AC3D-F4250BEA5C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1EF0BE8-98C1-439F-96EE-2656DC49F2C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D33CF2B-D803-49F5-81A0-ACB502FC14DB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CC7CE37-AA3E-49BF-98A5-89C686F368D9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6DE7A50-E40A-4CFF-9539-4652AAB131D0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729E0E3-F3DC-40A7-B80A-4E71F29B1FF0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F9A8834-22A4-46E5-B57B-5682356A05E7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61A7910-421B-4646-B12F-3C46DF69B68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8F282C4-DEEF-451D-AA1C-FECFB35E404E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5B7BF3D-C2E2-4005-9325-8B8D69BD0CD2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3E1E884-8BEE-42A0-9B55-60F7B39A083C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710BACD-8A8E-4142-93D2-5D465878D928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B721763-0C58-4F14-9B28-BDE697B7BCC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B411EEB-D5FF-4321-B1AB-38D8F470FB6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9685260-3313-4ABC-BACA-5F5A708216A5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5925C58-0EFF-465C-BFBB-599051C3C890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CA6D6456-EE16-46A7-9277-0046DB5553AA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9B21448-B781-4A33-A7F0-1BA6E07A5AD7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18402BE1-978B-452D-A0CD-FF5884089BF9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8C2D4FC-95DA-460D-8DE0-955A4083450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20D1104-1B09-4146-8311-7476DEB2A5B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1A15D45-D757-4DAC-92AD-F7C3CDADEEA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C2705C0-D135-4E3E-BECD-C464B1E85C60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58DA807-8537-4424-8A27-333B7108200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0FEECFB-07E7-4752-8973-E6E432F28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C4C1-9F18-4768-8BAC-9C6A076D6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98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7472-88E7-46A6-9A9B-38AFDF377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9FB60E9-8F46-4CDB-9F84-3CBB3BF36B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61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D68FD-2213-4079-8308-58F4D0EF1673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E761-F2D0-45C3-B763-327EBA8BFDA0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8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4DC02-EBA9-47C3-B2A9-AB0C79EE0AAF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3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121E1-3617-433E-A8AE-4CD1CEC7EE31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51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D5B5B-0732-419B-8C33-E49470A83C09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E7A56-791C-4526-8E8A-71D4A2AB588A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5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4DA9-866E-4BDC-B4C0-C97BBC97DBB7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0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FD07-C039-4BC9-B761-01DF4F6BE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61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5073-F9BF-4314-B737-49B8FFFF18D3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05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CCA4-5441-4ABD-A9AE-01D72B28997E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0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9336-6F19-47A2-8360-E8C30F152BE1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FD37-D840-437B-91A9-D242917FBB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8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6599-1D79-4181-98D2-E33BA70DD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76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1A58E-5C28-4923-8FD7-341AF94E8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5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C459-3AE5-4C77-8243-AFD991979E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9F32-62A5-4AF8-B13E-B3288A335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5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AD6C-A6F1-4EC5-AE75-1D0585D16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4D1E-58BB-4D1C-ADAA-D01803FC8B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2FF1DCC-650F-40C9-8F95-5AF9908DE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A7B9C00-1053-4D29-A8FB-6DCF4465DF84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 algn="l"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4498DB83-F6EB-4005-8149-680DCA70F8BD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0"/>
                <a:ext cx="123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5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9" y="1535"/>
                  <a:ext cx="168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5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4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l"/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smtClean="0">
                <a:solidFill>
                  <a:srgbClr val="CC3300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smtClean="0">
                <a:solidFill>
                  <a:srgbClr val="CC3300"/>
                </a:solidFill>
                <a:latin typeface="Helvetica" pitchFamily="34" charset="0"/>
                <a:ea typeface="宋体" charset="-122"/>
              </a:rPr>
              <a:t>4.</a:t>
            </a:r>
            <a:fld id="{02E5AB07-E4E1-4256-9C18-6D5928D06C4F}" type="slidenum">
              <a:rPr lang="en-US" altLang="zh-CN" sz="1000" b="1" smtClean="0">
                <a:solidFill>
                  <a:srgbClr val="CC3300"/>
                </a:solidFill>
                <a:latin typeface="Helvetica" pitchFamily="34" charset="0"/>
                <a:ea typeface="宋体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000" b="1" smtClean="0">
              <a:solidFill>
                <a:srgbClr val="CC3300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000" b="1" smtClean="0">
                <a:solidFill>
                  <a:srgbClr val="CC3300"/>
                </a:solidFill>
                <a:latin typeface="Helvetica" pitchFamily="34" charset="0"/>
                <a:ea typeface="宋体" charset="-122"/>
              </a:rPr>
              <a:t>Database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31802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(Lecture 2)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5713" y="1006475"/>
            <a:ext cx="6591300" cy="2882900"/>
          </a:xfrm>
          <a:noFill/>
        </p:spPr>
        <p:txBody>
          <a:bodyPr lIns="90488" tIns="44450" rIns="90488" bIns="44450"/>
          <a:lstStyle/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Subqueries</a:t>
            </a:r>
          </a:p>
          <a:p>
            <a:r>
              <a:rPr lang="en-US" altLang="zh-CN" dirty="0" smtClean="0">
                <a:ea typeface="宋体" charset="-122"/>
              </a:rPr>
              <a:t>Join expressions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Modification of the Database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Views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“all” Clause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018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name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salary </a:t>
            </a:r>
            <a:r>
              <a:rPr kumimoji="0" lang="en-US" altLang="en-US" sz="1600" dirty="0"/>
              <a:t>&gt; </a:t>
            </a:r>
            <a:r>
              <a:rPr kumimoji="0" lang="en-US" altLang="en-US" sz="1600" b="1" dirty="0"/>
              <a:t>all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29550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Test for Empty Relations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exists</a:t>
            </a:r>
            <a:r>
              <a:rPr lang="en-US" altLang="zh-CN" dirty="0" smtClean="0">
                <a:ea typeface="宋体" charset="-122"/>
              </a:rPr>
              <a:t> construct returns the value </a:t>
            </a:r>
            <a:r>
              <a:rPr lang="en-US" altLang="zh-CN" b="1" dirty="0" smtClean="0">
                <a:ea typeface="宋体" charset="-122"/>
              </a:rPr>
              <a:t>true</a:t>
            </a:r>
            <a:r>
              <a:rPr lang="en-US" altLang="zh-CN" dirty="0" smtClean="0">
                <a:ea typeface="宋体" charset="-122"/>
              </a:rPr>
              <a:t> if the argument subquery is nonempty.</a:t>
            </a:r>
          </a:p>
          <a:p>
            <a:r>
              <a:rPr lang="en-US" altLang="zh-CN" b="1" dirty="0" smtClean="0">
                <a:ea typeface="宋体" charset="-122"/>
              </a:rPr>
              <a:t>exists </a:t>
            </a:r>
            <a:r>
              <a:rPr lang="en-US" altLang="zh-CN" i="1" dirty="0" smtClean="0">
                <a:ea typeface="宋体" charset="-122"/>
              </a:rPr>
              <a:t> 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 </a:t>
            </a:r>
            <a:r>
              <a:rPr lang="en-US" altLang="zh-CN" i="1" dirty="0" smtClean="0">
                <a:ea typeface="宋体" charset="-122"/>
              </a:rPr>
              <a:t>Ø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not exists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Ø         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P is false</a:t>
            </a:r>
          </a:p>
          <a:p>
            <a:pPr marL="457200" lvl="1" indent="0">
              <a:buNone/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				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 is the query condition to return r</a:t>
            </a:r>
            <a:endParaRPr lang="en-US" altLang="zh-CN" i="1" dirty="0" smtClean="0">
              <a:ea typeface="宋体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“exists”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	   select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semester </a:t>
            </a:r>
            <a:r>
              <a:rPr lang="en-US" altLang="en-US" dirty="0" smtClean="0"/>
              <a:t>= ’Fall’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 </a:t>
            </a:r>
            <a:r>
              <a:rPr lang="en-US" altLang="en-US" dirty="0" smtClean="0"/>
              <a:t>= 2009 </a:t>
            </a:r>
            <a:r>
              <a:rPr lang="en-US" altLang="en-US" b="1" dirty="0" smtClean="0"/>
              <a:t>and </a:t>
            </a:r>
            <a:br>
              <a:rPr lang="en-US" altLang="en-US" b="1" dirty="0" smtClean="0"/>
            </a:br>
            <a:r>
              <a:rPr lang="en-US" altLang="en-US" b="1" dirty="0" smtClean="0"/>
              <a:t>               </a:t>
            </a:r>
            <a:r>
              <a:rPr lang="en-US" altLang="en-US" b="1" dirty="0" smtClean="0">
                <a:solidFill>
                  <a:srgbClr val="FF0000"/>
                </a:solidFill>
              </a:rPr>
              <a:t>exists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*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T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semester </a:t>
            </a:r>
            <a:r>
              <a:rPr lang="en-US" altLang="en-US" dirty="0" smtClean="0"/>
              <a:t>= ’Spring’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</a:t>
            </a:r>
            <a:r>
              <a:rPr lang="en-US" altLang="en-US" dirty="0" smtClean="0"/>
              <a:t>= 2010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S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);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Correlation name</a:t>
            </a:r>
            <a:r>
              <a:rPr lang="en-US" altLang="en-US" dirty="0" smtClean="0"/>
              <a:t> – variable S  in the outer query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Correlated subquery </a:t>
            </a:r>
            <a:r>
              <a:rPr lang="en-US" altLang="en-US" dirty="0" smtClean="0"/>
              <a:t>– the inner query</a:t>
            </a: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Powerful “not exists” Clause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34168"/>
            <a:ext cx="7848600" cy="48768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as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b="1" dirty="0" smtClean="0">
                <a:ea typeface="宋体" charset="-122"/>
              </a:rPr>
              <a:t>				??  // </a:t>
            </a:r>
            <a:r>
              <a:rPr lang="en-US" altLang="zh-CN" b="1" i="1" dirty="0" smtClean="0">
                <a:solidFill>
                  <a:srgbClr val="0070C0"/>
                </a:solidFill>
                <a:ea typeface="宋体" charset="-122"/>
              </a:rPr>
              <a:t>student S have taken all course offered in the Biology department</a:t>
            </a:r>
            <a:endParaRPr lang="en-US" altLang="zh-CN" i="1" dirty="0" smtClean="0">
              <a:solidFill>
                <a:srgbClr val="0070C0"/>
              </a:solidFill>
              <a:ea typeface="宋体" charset="-122"/>
            </a:endParaRP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i="1" dirty="0">
                <a:ea typeface="宋体" charset="-122"/>
              </a:rPr>
              <a:t> = ’Biology’)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T.course_id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takes </a:t>
            </a:r>
            <a:r>
              <a:rPr lang="en-US" altLang="zh-CN" i="1" dirty="0">
                <a:ea typeface="宋体" charset="-122"/>
              </a:rPr>
              <a:t>as 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T.ID </a:t>
            </a:r>
            <a:r>
              <a:rPr lang="en-US" altLang="zh-CN" i="1" dirty="0"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286500" y="2297566"/>
            <a:ext cx="2857500" cy="1218632"/>
          </a:xfrm>
          <a:prstGeom prst="cloudCallout">
            <a:avLst>
              <a:gd name="adj1" fmla="val -72977"/>
              <a:gd name="adj2" fmla="val 15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How can I write this </a:t>
            </a:r>
            <a:r>
              <a:rPr lang="en-US" altLang="zh-CN" sz="2000" i="1" dirty="0" smtClean="0">
                <a:ea typeface="宋体" charset="-122"/>
              </a:rPr>
              <a:t>SQL</a:t>
            </a:r>
            <a:r>
              <a:rPr lang="en-US" altLang="zh-CN" i="1" dirty="0"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20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How to get the solution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P(S) : All course that student S has taken;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Q :      All course offered in Biology;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those </a:t>
            </a:r>
            <a:r>
              <a:rPr lang="en-US" altLang="zh-CN" dirty="0" smtClean="0">
                <a:ea typeface="宋体" charset="-122"/>
              </a:rPr>
              <a:t>student S</a:t>
            </a:r>
            <a:r>
              <a:rPr lang="en-US" altLang="zh-CN" sz="1800" dirty="0" smtClean="0">
                <a:ea typeface="宋体" charset="-122"/>
              </a:rPr>
              <a:t> that P(S)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 Q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Equivalent formula: Find S that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Q – P(S) = </a:t>
            </a:r>
            <a:r>
              <a:rPr lang="en-US" altLang="zh-CN" sz="1800" i="1" dirty="0" smtClean="0">
                <a:ea typeface="宋体" charset="-122"/>
              </a:rPr>
              <a:t>Ø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S</a:t>
            </a:r>
            <a:r>
              <a:rPr lang="zh-CN" altLang="en-US" sz="1800" dirty="0" smtClean="0">
                <a:ea typeface="宋体" charset="-122"/>
              </a:rPr>
              <a:t>： </a:t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Select  S.ID, S.name from Student S</a:t>
            </a:r>
            <a:endParaRPr lang="en-US" altLang="zh-CN" sz="18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sz="1800" dirty="0" smtClean="0">
                <a:ea typeface="宋体" charset="-122"/>
              </a:rPr>
              <a:t>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course 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smtClean="0">
                <a:ea typeface="宋体" charset="-122"/>
              </a:rPr>
              <a:t>’Biology’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P(S) </a:t>
            </a:r>
            <a:r>
              <a:rPr lang="zh-CN" altLang="en-US" sz="1800" dirty="0" smtClean="0">
                <a:ea typeface="宋体" charset="-122"/>
              </a:rPr>
              <a:t/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T.course_id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takes as </a:t>
            </a:r>
            <a:r>
              <a:rPr lang="en-US" altLang="zh-CN" dirty="0" smtClean="0">
                <a:ea typeface="宋体" charset="-122"/>
              </a:rPr>
              <a:t>T where T.ID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S.ID</a:t>
            </a: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dept_name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= ’Biology’</a:t>
            </a:r>
            <a:r>
              <a:rPr lang="en-US" altLang="zh-CN" i="1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T.course_id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takes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as 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T.ID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      Note: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Cannot write this query using = all and its variants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106886" y="2231570"/>
            <a:ext cx="1475014" cy="413657"/>
          </a:xfrm>
          <a:prstGeom prst="wedgeRoundRectCallout">
            <a:avLst>
              <a:gd name="adj1" fmla="val -213114"/>
              <a:gd name="adj2" fmla="val 23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find S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043058" y="3156856"/>
            <a:ext cx="1077685" cy="413657"/>
          </a:xfrm>
          <a:prstGeom prst="wedgeRoundRectCallout">
            <a:avLst>
              <a:gd name="adj1" fmla="val -139015"/>
              <a:gd name="adj2" fmla="val 261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7456715" y="4376056"/>
            <a:ext cx="1077685" cy="413657"/>
          </a:xfrm>
          <a:prstGeom prst="wedgeRoundRectCallout">
            <a:avLst>
              <a:gd name="adj1" fmla="val -214773"/>
              <a:gd name="adj2" fmla="val 155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P(S)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Another solution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P(S,C) : student S has taken course C;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Q(C) : 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course C </a:t>
            </a:r>
            <a:r>
              <a:rPr lang="en-US" altLang="zh-CN" sz="1600" dirty="0">
                <a:ea typeface="宋体" charset="-122"/>
              </a:rPr>
              <a:t>is offered in </a:t>
            </a:r>
            <a:r>
              <a:rPr lang="en-US" altLang="zh-CN" sz="1600" dirty="0" smtClean="0">
                <a:ea typeface="宋体" charset="-122"/>
              </a:rPr>
              <a:t>Biology department;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Find those student S that </a:t>
            </a:r>
            <a:r>
              <a:rPr lang="zh-CN" altLang="en-US" sz="1600" dirty="0" smtClean="0">
                <a:ea typeface="宋体" charset="-122"/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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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P(S,C))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Equivalent formula: Find S that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P(S,C))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Find S</a:t>
            </a:r>
            <a:r>
              <a:rPr lang="zh-CN" altLang="en-US" sz="1600" dirty="0">
                <a:ea typeface="宋体" charset="-122"/>
              </a:rPr>
              <a:t>： </a:t>
            </a:r>
            <a:r>
              <a:rPr lang="en-US" altLang="zh-CN" sz="1600" dirty="0" smtClean="0">
                <a:ea typeface="宋体" charset="-122"/>
              </a:rPr>
              <a:t/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Select  S.ID, S.name from Student S</a:t>
            </a:r>
            <a:endParaRPr lang="en-US" altLang="zh-CN" sz="1600" dirty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ea typeface="宋体" charset="-122"/>
              </a:rPr>
              <a:t> C Q(C )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Not Exists Select * </a:t>
            </a:r>
            <a:r>
              <a:rPr lang="en-US" altLang="zh-CN" sz="1600" dirty="0">
                <a:ea typeface="宋体" charset="-122"/>
              </a:rPr>
              <a:t>from </a:t>
            </a:r>
            <a:r>
              <a:rPr lang="en-US" altLang="zh-CN" sz="1600" dirty="0" smtClean="0">
                <a:ea typeface="宋体" charset="-122"/>
              </a:rPr>
              <a:t>course as C  </a:t>
            </a:r>
            <a:r>
              <a:rPr lang="en-US" altLang="zh-CN" sz="1600" dirty="0">
                <a:ea typeface="宋体" charset="-122"/>
              </a:rPr>
              <a:t>where </a:t>
            </a:r>
            <a:r>
              <a:rPr lang="en-US" altLang="zh-CN" sz="1600" dirty="0" err="1">
                <a:ea typeface="宋体" charset="-122"/>
              </a:rPr>
              <a:t>dept_name</a:t>
            </a:r>
            <a:r>
              <a:rPr lang="en-US" altLang="zh-CN" sz="1600" dirty="0">
                <a:ea typeface="宋体" charset="-122"/>
              </a:rPr>
              <a:t> = ’Biology’</a:t>
            </a:r>
            <a:endParaRPr lang="en-US" altLang="zh-CN" sz="16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P(S,C)</a:t>
            </a:r>
            <a:r>
              <a:rPr lang="zh-CN" altLang="en-US" sz="1600" dirty="0" smtClean="0">
                <a:ea typeface="宋体" charset="-122"/>
              </a:rPr>
              <a:t>：</a:t>
            </a:r>
            <a:r>
              <a:rPr lang="en-US" altLang="zh-CN" sz="1600" dirty="0">
                <a:ea typeface="宋体" charset="-122"/>
              </a:rPr>
              <a:t>student S has </a:t>
            </a:r>
            <a:r>
              <a:rPr lang="en-US" altLang="zh-CN" sz="1600" dirty="0" smtClean="0">
                <a:ea typeface="宋体" charset="-122"/>
              </a:rPr>
              <a:t>NOT taken </a:t>
            </a:r>
            <a:r>
              <a:rPr lang="en-US" altLang="zh-CN" sz="1600" dirty="0">
                <a:ea typeface="宋体" charset="-122"/>
              </a:rPr>
              <a:t>course C</a:t>
            </a:r>
            <a:r>
              <a:rPr lang="zh-CN" altLang="en-US" sz="1600" dirty="0" smtClean="0">
                <a:ea typeface="宋体" charset="-122"/>
              </a:rPr>
              <a:t/>
            </a:r>
            <a:br>
              <a:rPr lang="zh-CN" altLang="en-US" sz="1600" dirty="0" smtClean="0">
                <a:ea typeface="宋体" charset="-122"/>
              </a:rPr>
            </a:br>
            <a:r>
              <a:rPr lang="zh-CN" altLang="en-US" sz="1600" dirty="0" smtClean="0">
                <a:ea typeface="宋体" charset="-122"/>
              </a:rPr>
              <a:t>    </a:t>
            </a:r>
            <a:r>
              <a:rPr lang="en-US" altLang="zh-CN" sz="1600" dirty="0" smtClean="0">
                <a:ea typeface="宋体" charset="-122"/>
              </a:rPr>
              <a:t>Not Exists  select * from takes as T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where T.ID = S.ID and </a:t>
            </a:r>
            <a:r>
              <a:rPr lang="en-US" altLang="zh-CN" sz="1600" dirty="0" err="1" smtClean="0">
                <a:ea typeface="宋体" charset="-122"/>
              </a:rPr>
              <a:t>T.course_id</a:t>
            </a:r>
            <a:r>
              <a:rPr lang="en-US" altLang="zh-CN" sz="1600" dirty="0" smtClean="0">
                <a:ea typeface="宋体" charset="-122"/>
              </a:rPr>
              <a:t> = </a:t>
            </a:r>
            <a:r>
              <a:rPr lang="en-US" altLang="zh-CN" sz="1600" dirty="0" err="1" smtClean="0">
                <a:ea typeface="宋体" charset="-122"/>
              </a:rPr>
              <a:t>C.course_id</a:t>
            </a:r>
            <a:endParaRPr lang="en-US" altLang="zh-CN" sz="1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Another solution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28700"/>
            <a:ext cx="8572500" cy="551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4: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Select  S.ID, S.name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     from </a:t>
            </a:r>
            <a:r>
              <a:rPr lang="en-US" altLang="zh-CN" dirty="0">
                <a:ea typeface="宋体" charset="-122"/>
              </a:rPr>
              <a:t>Student S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where not exists 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>
                <a:ea typeface="宋体" charset="-122"/>
              </a:rPr>
              <a:t>Select * from course as C 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’Biology’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And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Not Exists 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	 select </a:t>
            </a:r>
            <a:r>
              <a:rPr lang="en-US" altLang="zh-CN" dirty="0">
                <a:ea typeface="宋体" charset="-122"/>
              </a:rPr>
              <a:t>* from takes as T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     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T.ID = S.ID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T.course_id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C.course_id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dirty="0" smtClean="0">
                <a:ea typeface="宋体" charset="-122"/>
              </a:rPr>
              <a:t>Variable from outer level is known as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correlation variable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994400" y="1262063"/>
            <a:ext cx="2103438" cy="522287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 smtClean="0">
                <a:ea typeface="宋体" charset="-122"/>
              </a:rPr>
              <a:t>To find 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350000" y="2153108"/>
            <a:ext cx="2103438" cy="522288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  <a:sym typeface="Symbol" pitchFamily="18" charset="2"/>
              </a:rPr>
              <a:t>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C Q(C) 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597340" y="3191669"/>
            <a:ext cx="2103437" cy="522287"/>
          </a:xfrm>
          <a:prstGeom prst="wedgeRoundRectCallout">
            <a:avLst>
              <a:gd name="adj1" fmla="val -75101"/>
              <a:gd name="adj2" fmla="val 1075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P(S,C)</a:t>
            </a:r>
            <a:endParaRPr kumimoji="1"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696595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most once 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2009);</a:t>
            </a:r>
          </a:p>
        </p:txBody>
      </p:sp>
    </p:spTree>
    <p:extLst>
      <p:ext uri="{BB962C8B-B14F-4D97-AF65-F5344CB8AC3E}">
        <p14:creationId xmlns:p14="http://schemas.microsoft.com/office/powerpoint/2010/main" val="1401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039813"/>
            <a:ext cx="7724775" cy="4876800"/>
          </a:xfrm>
        </p:spPr>
        <p:txBody>
          <a:bodyPr/>
          <a:lstStyle/>
          <a:p>
            <a:r>
              <a:rPr lang="en-US" altLang="en-US" dirty="0" smtClean="0"/>
              <a:t>SQL provides a mechanism for the nesting of subqueries. A </a:t>
            </a:r>
            <a:r>
              <a:rPr lang="en-US" altLang="en-US" b="1" dirty="0" smtClean="0">
                <a:solidFill>
                  <a:srgbClr val="000099"/>
                </a:solidFill>
              </a:rPr>
              <a:t>subquery</a:t>
            </a:r>
            <a:r>
              <a:rPr lang="en-US" altLang="en-US" dirty="0" smtClean="0"/>
              <a:t> is a </a:t>
            </a:r>
            <a:r>
              <a:rPr lang="en-US" altLang="en-US" b="1" dirty="0" smtClean="0"/>
              <a:t>select-from-where</a:t>
            </a:r>
            <a:r>
              <a:rPr lang="en-US" altLang="en-US" dirty="0" smtClean="0"/>
              <a:t> expression that is nested within another query.</a:t>
            </a:r>
          </a:p>
          <a:p>
            <a:r>
              <a:rPr lang="en-US" altLang="en-US" dirty="0" smtClean="0"/>
              <a:t>The nesting can be done in the following SQL query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      as follows:</a:t>
            </a:r>
          </a:p>
          <a:p>
            <a:pPr lvl="1"/>
            <a:r>
              <a:rPr lang="en-US" altLang="en-US" sz="1800" i="1" dirty="0" smtClean="0"/>
              <a:t>A</a:t>
            </a:r>
            <a:r>
              <a:rPr lang="en-US" altLang="en-US" sz="1800" i="1" baseline="-25000" dirty="0" smtClean="0"/>
              <a:t>i   </a:t>
            </a:r>
            <a:r>
              <a:rPr lang="en-US" altLang="en-US" sz="1800" dirty="0" smtClean="0"/>
              <a:t>can be replaced be a subquery that generates a single value.</a:t>
            </a:r>
          </a:p>
          <a:p>
            <a:pPr lvl="1"/>
            <a:r>
              <a:rPr lang="en-US" altLang="en-US" sz="1800" i="1" dirty="0" err="1" smtClean="0"/>
              <a:t>r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i="1" baseline="-25000" dirty="0" smtClean="0"/>
              <a:t> </a:t>
            </a:r>
            <a:r>
              <a:rPr lang="en-US" altLang="en-US" sz="1800" dirty="0" smtClean="0"/>
              <a:t> can be replaced by any valid subquery</a:t>
            </a:r>
          </a:p>
          <a:p>
            <a:pPr lvl="1"/>
            <a:r>
              <a:rPr lang="en-US" altLang="en-US" sz="1800" i="1" dirty="0" smtClean="0"/>
              <a:t>P</a:t>
            </a:r>
            <a:r>
              <a:rPr lang="en-US" altLang="en-US" sz="1800" dirty="0" smtClean="0"/>
              <a:t> can be replaced with an expression of the form: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          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&lt;operation&gt; (subquery)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Where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is an attribute and &lt;operation&gt; to be defined later.</a:t>
            </a:r>
          </a:p>
        </p:txBody>
      </p:sp>
    </p:spTree>
    <p:extLst>
      <p:ext uri="{BB962C8B-B14F-4D97-AF65-F5344CB8AC3E}">
        <p14:creationId xmlns:p14="http://schemas.microsoft.com/office/powerpoint/2010/main" val="40881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112838"/>
            <a:ext cx="7677859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lease two times in 2009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/>
              <a:t> </a:t>
            </a:r>
            <a:r>
              <a:rPr lang="en-US" altLang="en-US" b="1" dirty="0" smtClean="0"/>
              <a:t>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not 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2009);</a:t>
            </a:r>
          </a:p>
        </p:txBody>
      </p:sp>
    </p:spTree>
    <p:extLst>
      <p:ext uri="{BB962C8B-B14F-4D97-AF65-F5344CB8AC3E}">
        <p14:creationId xmlns:p14="http://schemas.microsoft.com/office/powerpoint/2010/main" val="27441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Form Clause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SQL allows a subquery expression to be used in the </a:t>
            </a:r>
            <a:r>
              <a:rPr lang="en-US" altLang="en-US" b="1" dirty="0" smtClean="0"/>
              <a:t>from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group by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Note that we do not need to use the </a:t>
            </a:r>
            <a:r>
              <a:rPr lang="en-US" altLang="en-US" b="1" dirty="0" smtClean="0"/>
              <a:t>having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Another way to write above query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b="1" dirty="0" smtClean="0"/>
              <a:t>from </a:t>
            </a:r>
            <a:r>
              <a:rPr lang="en-US" altLang="en-US" sz="1400" dirty="0" smtClean="0"/>
              <a:t>(</a:t>
            </a:r>
            <a:r>
              <a:rPr lang="en-US" altLang="en-US" sz="1400" b="1" dirty="0" smtClean="0"/>
              <a:t>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b="1" dirty="0" err="1" smtClean="0"/>
              <a:t>avg</a:t>
            </a:r>
            <a:r>
              <a:rPr lang="en-US" altLang="en-US" sz="1400" b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salary</a:t>
            </a:r>
            <a:r>
              <a:rPr lang="en-US" altLang="en-US" sz="1400" dirty="0" smtClean="0"/>
              <a:t>) 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from </a:t>
            </a:r>
            <a:r>
              <a:rPr lang="en-US" altLang="en-US" sz="1400" i="1" dirty="0" smtClean="0"/>
              <a:t>instructor</a:t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group by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) </a:t>
            </a:r>
            <a:r>
              <a:rPr lang="en-US" altLang="en-US" sz="1400" b="1" dirty="0" smtClean="0"/>
              <a:t>as </a:t>
            </a:r>
            <a:r>
              <a:rPr lang="en-US" altLang="en-US" sz="1400" i="1" dirty="0" err="1" smtClean="0"/>
              <a:t>dept_avg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dirty="0" smtClean="0"/>
              <a:t>)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where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4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with</a:t>
            </a:r>
            <a:r>
              <a:rPr lang="en-US" altLang="en-US" smtClean="0"/>
              <a:t> clause provides a way of defining a temporary relation whose definition is available only to the query in which the </a:t>
            </a:r>
            <a:r>
              <a:rPr lang="en-US" altLang="en-US" b="1" smtClean="0"/>
              <a:t>with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clause occurs. </a:t>
            </a:r>
          </a:p>
          <a:p>
            <a:r>
              <a:rPr lang="en-US" altLang="en-US" smtClean="0"/>
              <a:t>Find all departments with the maximum budget </a:t>
            </a:r>
            <a:br>
              <a:rPr lang="en-US" altLang="en-US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     with </a:t>
            </a:r>
            <a:r>
              <a:rPr lang="en-US" altLang="en-US" i="1" smtClean="0"/>
              <a:t>max_budget </a:t>
            </a: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br>
              <a:rPr lang="en-US" altLang="en-US" b="1" smtClean="0"/>
            </a:br>
            <a:r>
              <a:rPr lang="en-US" altLang="en-US" b="1" smtClean="0"/>
              <a:t>             </a:t>
            </a:r>
            <a:r>
              <a:rPr lang="en-US" altLang="en-US" smtClean="0"/>
              <a:t>(</a:t>
            </a:r>
            <a:r>
              <a:rPr lang="en-US" altLang="en-US" b="1" smtClean="0"/>
              <a:t>select max</a:t>
            </a:r>
            <a:r>
              <a:rPr lang="en-US" altLang="en-US" smtClean="0"/>
              <a:t>(</a:t>
            </a:r>
            <a:r>
              <a:rPr lang="en-US" altLang="en-US" i="1" smtClean="0"/>
              <a:t>budget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department.name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, </a:t>
            </a:r>
            <a:r>
              <a:rPr lang="en-US" altLang="en-US" i="1" smtClean="0"/>
              <a:t>max_budget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budget </a:t>
            </a:r>
            <a:r>
              <a:rPr lang="en-US" altLang="en-US" smtClean="0"/>
              <a:t>= </a:t>
            </a:r>
            <a:r>
              <a:rPr lang="en-US" altLang="en-US" i="1" smtClean="0"/>
              <a:t>max_budget.value</a:t>
            </a:r>
            <a:r>
              <a:rPr lang="en-US" altLang="en-US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15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en-US" sz="20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43787" y="2063547"/>
            <a:ext cx="6346926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with </a:t>
            </a:r>
            <a:r>
              <a:rPr kumimoji="0" lang="en-US" altLang="en-US" sz="2000" i="1" dirty="0" err="1"/>
              <a:t>dept</a:t>
            </a:r>
            <a:r>
              <a:rPr kumimoji="0" lang="en-US" altLang="en-US" sz="2000" i="1" dirty="0"/>
              <a:t> _total 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b="1" dirty="0"/>
              <a:t>sum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salary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from </a:t>
            </a:r>
            <a:r>
              <a:rPr kumimoji="0"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group by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),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 dirty="0" err="1"/>
              <a:t>dept_total_avg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b="1" dirty="0" err="1"/>
              <a:t>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 err="1"/>
              <a:t>dept_total_avg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where </a:t>
            </a:r>
            <a:r>
              <a:rPr kumimoji="0" lang="en-US" altLang="en-US" sz="2000" i="1" dirty="0" err="1"/>
              <a:t>dept_total.value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&gt; </a:t>
            </a:r>
            <a:r>
              <a:rPr kumimoji="0" lang="en-US" altLang="en-US" sz="2000" i="1" dirty="0" err="1"/>
              <a:t>dept_total_avg.value</a:t>
            </a:r>
            <a:r>
              <a:rPr kumimoji="0"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60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en-US" sz="2000" dirty="0" smtClean="0"/>
              <a:t>Scalar subquery is one which is used where a single value is expected</a:t>
            </a:r>
          </a:p>
          <a:p>
            <a:r>
              <a:rPr lang="en-US" altLang="en-US" sz="2000" dirty="0" smtClean="0"/>
              <a:t>List all departments along with the number of instructors in each department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000" b="1" dirty="0" smtClean="0"/>
              <a:t>select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(</a:t>
            </a:r>
            <a:r>
              <a:rPr lang="en-US" altLang="en-US" sz="2000" b="1" dirty="0" smtClean="0"/>
              <a:t>select count</a:t>
            </a:r>
            <a:r>
              <a:rPr lang="en-US" altLang="en-US" sz="2000" dirty="0" smtClean="0"/>
              <a:t>(*)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</a:t>
            </a: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instructor 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err="1" smtClean="0"/>
              <a:t>department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instructor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</a:t>
            </a:r>
            <a:r>
              <a:rPr lang="en-US" altLang="en-US" sz="2000" b="1" dirty="0" smtClean="0"/>
              <a:t>as </a:t>
            </a:r>
            <a:r>
              <a:rPr lang="en-US" altLang="en-US" sz="2000" i="1" dirty="0" err="1" smtClean="0"/>
              <a:t>num_instructors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department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Runtime error if subquery returns more than one result tuple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I never use this…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 expressions are </a:t>
            </a:r>
            <a:r>
              <a:rPr lang="en-US" altLang="zh-CN" dirty="0" smtClean="0"/>
              <a:t>introduced </a:t>
            </a:r>
            <a:r>
              <a:rPr lang="en-US" altLang="zh-CN" dirty="0" smtClean="0"/>
              <a:t>to make some SQL query easier to understand.</a:t>
            </a:r>
          </a:p>
          <a:p>
            <a:pPr marL="457200" lvl="1" indent="0">
              <a:buNone/>
            </a:pPr>
            <a:r>
              <a:rPr lang="en-US" altLang="zh-CN" i="1" dirty="0" smtClean="0"/>
              <a:t>      	</a:t>
            </a:r>
            <a:r>
              <a:rPr lang="en-US" altLang="zh-CN" b="1" dirty="0" smtClean="0"/>
              <a:t>Select </a:t>
            </a:r>
            <a:r>
              <a:rPr lang="en-US" altLang="zh-CN" i="1" dirty="0" smtClean="0"/>
              <a:t>name, </a:t>
            </a:r>
            <a:r>
              <a:rPr lang="en-US" altLang="zh-CN" i="1" dirty="0" err="1" smtClean="0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 smtClean="0"/>
              <a:t>	</a:t>
            </a:r>
            <a:r>
              <a:rPr lang="en-US" altLang="zh-CN" b="1" dirty="0"/>
              <a:t>f</a:t>
            </a:r>
            <a:r>
              <a:rPr lang="en-US" altLang="zh-CN" b="1" dirty="0"/>
              <a:t>ro</a:t>
            </a:r>
            <a:r>
              <a:rPr lang="en-US" altLang="zh-CN" b="1" dirty="0"/>
              <a:t>m</a:t>
            </a:r>
            <a:r>
              <a:rPr lang="en-US" altLang="zh-CN" i="1" dirty="0" smtClean="0"/>
              <a:t> instructor, teaches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instructor.ID = teaches.ID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 Could </a:t>
            </a:r>
            <a:r>
              <a:rPr lang="en-US" altLang="zh-CN" sz="2000" dirty="0">
                <a:ea typeface="+mn-ea"/>
                <a:cs typeface="+mn-cs"/>
              </a:rPr>
              <a:t>be simplified as: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 </a:t>
            </a:r>
            <a:r>
              <a:rPr lang="en-US" altLang="zh-CN" i="1" dirty="0"/>
              <a:t>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 </a:t>
            </a:r>
            <a:r>
              <a:rPr lang="en-US" altLang="zh-CN" i="1" dirty="0" smtClean="0"/>
              <a:t>instructor </a:t>
            </a:r>
            <a:r>
              <a:rPr lang="en-US" altLang="zh-CN" b="1" dirty="0"/>
              <a:t>nature join </a:t>
            </a:r>
            <a:r>
              <a:rPr lang="en-US" altLang="zh-CN" i="1" dirty="0"/>
              <a:t>teaches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Or </a:t>
            </a:r>
            <a:r>
              <a:rPr lang="en-US" altLang="zh-CN" sz="2000" dirty="0">
                <a:ea typeface="+mn-ea"/>
                <a:cs typeface="+mn-c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</a:t>
            </a:r>
            <a:r>
              <a:rPr lang="en-US" altLang="zh-CN" i="1" dirty="0"/>
              <a:t> 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</a:t>
            </a:r>
            <a:r>
              <a:rPr lang="en-US" altLang="zh-CN" i="1" dirty="0" smtClean="0"/>
              <a:t>instructor </a:t>
            </a:r>
            <a:r>
              <a:rPr lang="en-US" altLang="zh-CN" b="1" dirty="0"/>
              <a:t>join</a:t>
            </a:r>
            <a:r>
              <a:rPr lang="en-US" altLang="zh-CN" i="1" dirty="0"/>
              <a:t> </a:t>
            </a:r>
            <a:r>
              <a:rPr lang="en-US" altLang="zh-CN" i="1" dirty="0" smtClean="0"/>
              <a:t>teaches </a:t>
            </a:r>
            <a:r>
              <a:rPr lang="en-US" altLang="zh-CN" b="1" dirty="0" smtClean="0"/>
              <a:t>using </a:t>
            </a:r>
            <a:r>
              <a:rPr lang="en-US" altLang="zh-CN" i="1" dirty="0" smtClean="0"/>
              <a:t>(</a:t>
            </a:r>
            <a:r>
              <a:rPr lang="en-US" altLang="zh-CN" i="1" dirty="0"/>
              <a:t>ID</a:t>
            </a:r>
            <a:r>
              <a:rPr lang="en-US" altLang="zh-CN" i="1" dirty="0" smtClean="0"/>
              <a:t>) </a:t>
            </a:r>
            <a:endParaRPr lang="en-US" altLang="zh-CN" i="1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78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Expression(Cont.)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114425"/>
            <a:ext cx="8220075" cy="4876800"/>
          </a:xfrm>
        </p:spPr>
        <p:txBody>
          <a:bodyPr/>
          <a:lstStyle/>
          <a:p>
            <a:r>
              <a:rPr lang="en-US" altLang="zh-CN" dirty="0" smtClean="0"/>
              <a:t>Sometimes, Nature Join may lead to incorrect result. </a:t>
            </a:r>
            <a:br>
              <a:rPr lang="en-US" altLang="zh-CN" dirty="0" smtClean="0"/>
            </a:br>
            <a:r>
              <a:rPr lang="en-US" altLang="zh-CN" dirty="0" smtClean="0"/>
              <a:t>Ex: List the names of the instructors along with the course title that they teach: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</a:t>
            </a:r>
            <a:r>
              <a:rPr lang="en-US" altLang="zh-CN" i="1" dirty="0"/>
              <a:t> name, title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instructor </a:t>
            </a:r>
            <a:r>
              <a:rPr lang="en-US" altLang="zh-CN" b="1" dirty="0"/>
              <a:t>nature</a:t>
            </a:r>
            <a:r>
              <a:rPr lang="en-US" altLang="zh-CN" i="1" dirty="0"/>
              <a:t> </a:t>
            </a:r>
            <a:r>
              <a:rPr lang="en-US" altLang="zh-CN" b="1" dirty="0"/>
              <a:t>join</a:t>
            </a:r>
            <a:r>
              <a:rPr lang="en-US" altLang="zh-CN" i="1" dirty="0"/>
              <a:t> </a:t>
            </a:r>
            <a:r>
              <a:rPr lang="en-US" altLang="zh-CN" i="1" dirty="0" smtClean="0"/>
              <a:t>teaches </a:t>
            </a:r>
            <a:r>
              <a:rPr lang="en-US" altLang="zh-CN" i="1" dirty="0" smtClean="0">
                <a:solidFill>
                  <a:srgbClr val="FF0000"/>
                </a:solidFill>
              </a:rPr>
              <a:t>, course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teaches.course_id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course.course_id</a:t>
            </a:r>
            <a:endParaRPr lang="en-US" altLang="zh-CN" i="1" dirty="0"/>
          </a:p>
          <a:p>
            <a:pPr marL="457200" lvl="1" indent="0">
              <a:buNone/>
            </a:pPr>
            <a:r>
              <a:rPr lang="en-US" altLang="zh-CN" sz="2000" dirty="0" smtClean="0">
                <a:ea typeface="+mn-ea"/>
                <a:cs typeface="+mn-cs"/>
              </a:rPr>
              <a:t>Is </a:t>
            </a:r>
            <a:r>
              <a:rPr lang="en-US" altLang="zh-CN" sz="2000" dirty="0" smtClean="0">
                <a:solidFill>
                  <a:srgbClr val="FF0000"/>
                </a:solidFill>
                <a:ea typeface="+mn-ea"/>
                <a:cs typeface="+mn-cs"/>
              </a:rPr>
              <a:t>NOT</a:t>
            </a:r>
            <a:r>
              <a:rPr lang="en-US" altLang="zh-CN" sz="2000" dirty="0" smtClean="0">
                <a:ea typeface="+mn-ea"/>
                <a:cs typeface="+mn-cs"/>
              </a:rPr>
              <a:t> equivalent to 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	</a:t>
            </a:r>
            <a:r>
              <a:rPr lang="en-US" altLang="zh-CN" b="1" dirty="0"/>
              <a:t>Select</a:t>
            </a:r>
            <a:r>
              <a:rPr lang="en-US" altLang="zh-CN" i="1" dirty="0">
                <a:solidFill>
                  <a:srgbClr val="000000"/>
                </a:solidFill>
              </a:rPr>
              <a:t> name, title</a:t>
            </a:r>
            <a:br>
              <a:rPr lang="en-US" altLang="zh-CN" i="1" dirty="0">
                <a:solidFill>
                  <a:srgbClr val="000000"/>
                </a:solidFill>
              </a:rPr>
            </a:br>
            <a:r>
              <a:rPr lang="en-US" altLang="zh-CN" i="1" dirty="0">
                <a:solidFill>
                  <a:srgbClr val="000000"/>
                </a:solidFill>
              </a:rPr>
              <a:t>	</a:t>
            </a:r>
            <a:r>
              <a:rPr lang="en-US" altLang="zh-CN" b="1" dirty="0"/>
              <a:t>from</a:t>
            </a:r>
            <a:r>
              <a:rPr lang="en-US" altLang="zh-CN" i="1" dirty="0">
                <a:solidFill>
                  <a:srgbClr val="000000"/>
                </a:solidFill>
              </a:rPr>
              <a:t> instructor </a:t>
            </a:r>
            <a:r>
              <a:rPr lang="en-US" altLang="zh-CN" b="1" dirty="0"/>
              <a:t>nature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teaches </a:t>
            </a:r>
            <a:r>
              <a:rPr lang="en-US" altLang="zh-CN" b="1" dirty="0">
                <a:solidFill>
                  <a:srgbClr val="FF0000"/>
                </a:solidFill>
              </a:rPr>
              <a:t>nature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join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course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sz="2000" dirty="0" smtClean="0">
                <a:ea typeface="+mn-ea"/>
                <a:cs typeface="+mn-cs"/>
              </a:rPr>
              <a:t>But </a:t>
            </a:r>
            <a:r>
              <a:rPr lang="en-US" altLang="zh-CN" sz="2000" dirty="0">
                <a:ea typeface="+mn-ea"/>
                <a:cs typeface="+mn-cs"/>
              </a:rPr>
              <a:t>equivalent to  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	</a:t>
            </a:r>
            <a:r>
              <a:rPr lang="en-US" altLang="zh-CN" b="1" dirty="0"/>
              <a:t>Select</a:t>
            </a:r>
            <a:r>
              <a:rPr lang="en-US" altLang="zh-CN" i="1" dirty="0">
                <a:solidFill>
                  <a:srgbClr val="000000"/>
                </a:solidFill>
              </a:rPr>
              <a:t> name, title</a:t>
            </a:r>
            <a:br>
              <a:rPr lang="en-US" altLang="zh-CN" i="1" dirty="0">
                <a:solidFill>
                  <a:srgbClr val="000000"/>
                </a:solidFill>
              </a:rPr>
            </a:br>
            <a:r>
              <a:rPr lang="en-US" altLang="zh-CN" i="1" dirty="0">
                <a:solidFill>
                  <a:srgbClr val="000000"/>
                </a:solidFill>
              </a:rPr>
              <a:t>	</a:t>
            </a:r>
            <a:r>
              <a:rPr lang="en-US" altLang="zh-CN" b="1" dirty="0"/>
              <a:t>from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(instructor </a:t>
            </a:r>
            <a:r>
              <a:rPr lang="en-US" altLang="zh-CN" b="1" dirty="0"/>
              <a:t>nature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teaches)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course </a:t>
            </a:r>
            <a:r>
              <a:rPr lang="en-US" altLang="zh-CN" b="1" dirty="0">
                <a:solidFill>
                  <a:srgbClr val="FF0000"/>
                </a:solidFill>
              </a:rPr>
              <a:t>using</a:t>
            </a:r>
            <a:r>
              <a:rPr lang="en-US" altLang="zh-CN" i="1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966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ON condition allows a general predicate over the relations being joined. </a:t>
            </a:r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en-US" altLang="zh-CN" b="1" dirty="0"/>
              <a:t>Select</a:t>
            </a:r>
            <a:r>
              <a:rPr lang="en-US" altLang="zh-CN" dirty="0" smtClean="0"/>
              <a:t> *  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b="1" dirty="0"/>
              <a:t>from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student </a:t>
            </a:r>
            <a:r>
              <a:rPr lang="en-US" altLang="zh-CN" b="1" dirty="0"/>
              <a:t>j</a:t>
            </a:r>
            <a:r>
              <a:rPr lang="en-US" altLang="zh-CN" b="1" dirty="0" smtClean="0"/>
              <a:t>oin </a:t>
            </a:r>
            <a:r>
              <a:rPr lang="en-US" altLang="zh-CN" i="1" dirty="0" smtClean="0"/>
              <a:t>takes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student.ID = takes.ID</a:t>
            </a:r>
          </a:p>
          <a:p>
            <a:pPr marL="457200" lvl="1" indent="0">
              <a:buNone/>
            </a:pPr>
            <a:r>
              <a:rPr lang="en-US" altLang="zh-CN" dirty="0" smtClean="0"/>
              <a:t>Is equivalent to 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Select</a:t>
            </a:r>
            <a:r>
              <a:rPr lang="en-US" altLang="zh-CN" i="1" dirty="0" smtClean="0"/>
              <a:t> *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from</a:t>
            </a:r>
            <a:r>
              <a:rPr lang="en-US" altLang="zh-CN" i="1" dirty="0" smtClean="0"/>
              <a:t> student, takes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student.ID = takes.ID</a:t>
            </a:r>
          </a:p>
        </p:txBody>
      </p:sp>
    </p:spTree>
    <p:extLst>
      <p:ext uri="{BB962C8B-B14F-4D97-AF65-F5344CB8AC3E}">
        <p14:creationId xmlns:p14="http://schemas.microsoft.com/office/powerpoint/2010/main" val="297644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Outer Join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686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extension of the join operation that avoids loss of information.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To list all </a:t>
            </a:r>
            <a:r>
              <a:rPr lang="en-US" altLang="zh-CN" sz="1800" dirty="0" smtClean="0">
                <a:ea typeface="宋体" charset="-122"/>
              </a:rPr>
              <a:t>students along with the </a:t>
            </a:r>
            <a:r>
              <a:rPr lang="en-US" altLang="zh-CN" dirty="0" smtClean="0">
                <a:ea typeface="宋体" charset="-122"/>
              </a:rPr>
              <a:t>course they have taken.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E.g.  To list all </a:t>
            </a:r>
            <a:r>
              <a:rPr lang="en-US" altLang="zh-CN" sz="1800" dirty="0" smtClean="0">
                <a:ea typeface="宋体" charset="-122"/>
              </a:rPr>
              <a:t>instructors along with the course they teach. 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Computes the join and then adds tuples form one relation that does not match tuples in the other relation to the result of the join.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Left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Right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Full Outer </a:t>
            </a:r>
            <a:r>
              <a:rPr lang="en-US" altLang="zh-CN" sz="1800" dirty="0" smtClean="0">
                <a:ea typeface="宋体" charset="-122"/>
              </a:rPr>
              <a:t>Join</a:t>
            </a:r>
          </a:p>
          <a:p>
            <a:pPr lvl="0"/>
            <a:r>
              <a:rPr lang="en-US" altLang="zh-CN" dirty="0">
                <a:ea typeface="宋体" charset="-122"/>
              </a:rPr>
              <a:t>Uses null values.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CN" sz="2000" dirty="0" smtClean="0"/>
              <a:t>Relation </a:t>
            </a:r>
            <a:r>
              <a:rPr lang="en-US" altLang="zh-CN" sz="2000" i="1" dirty="0" smtClean="0"/>
              <a:t>course</a:t>
            </a:r>
            <a:endParaRPr lang="en-US" altLang="zh-CN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Relation </a:t>
            </a:r>
            <a:r>
              <a:rPr kumimoji="1" lang="en-US" altLang="zh-CN" sz="2000" i="1" dirty="0" err="1"/>
              <a:t>prereq</a:t>
            </a:r>
            <a:endParaRPr kumimoji="1" lang="en-US" altLang="zh-CN" sz="18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52488" y="5395913"/>
            <a:ext cx="6757987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</a:pPr>
            <a:r>
              <a:rPr kumimoji="1" lang="en-US" altLang="zh-CN" sz="2000" dirty="0" smtClean="0"/>
              <a:t>     </a:t>
            </a:r>
            <a:r>
              <a:rPr kumimoji="1" lang="en-US" altLang="zh-CN" sz="1800" dirty="0" smtClean="0"/>
              <a:t>Observe </a:t>
            </a:r>
            <a:r>
              <a:rPr kumimoji="1" lang="en-US" altLang="zh-CN" sz="1800" dirty="0"/>
              <a:t>that </a:t>
            </a:r>
            <a:r>
              <a:rPr kumimoji="1" lang="en-US" altLang="zh-CN" dirty="0" smtClean="0"/>
              <a:t> </a:t>
            </a:r>
            <a:r>
              <a:rPr kumimoji="1" lang="en-US" altLang="zh-CN" sz="1800" dirty="0" err="1"/>
              <a:t>prereq</a:t>
            </a:r>
            <a:r>
              <a:rPr kumimoji="1" lang="en-US" altLang="zh-CN" sz="1800" dirty="0"/>
              <a:t> 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for CS-315 and</a:t>
            </a:r>
            <a:r>
              <a:rPr kumimoji="1" lang="en-US" altLang="zh-CN" dirty="0"/>
              <a:t> </a:t>
            </a:r>
            <a:endParaRPr kumimoji="1" lang="en-US" altLang="zh-CN" sz="1800" dirty="0"/>
          </a:p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1800" dirty="0"/>
              <a:t>          course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 for  CS-437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6" y="1739901"/>
            <a:ext cx="4108450" cy="113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717926"/>
            <a:ext cx="2460625" cy="13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8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Subqueries in the Where Clause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" y="1480185"/>
            <a:ext cx="7678420" cy="377253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most common use of subqueries is in the where clause, which is to perform tests for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membership	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comparisons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Empty relations	    </a:t>
            </a:r>
            <a:r>
              <a:rPr lang="en-US" altLang="zh-CN" sz="1800" i="1" dirty="0" smtClean="0">
                <a:solidFill>
                  <a:srgbClr val="00B0F0"/>
                </a:solidFill>
                <a:ea typeface="宋体" charset="-122"/>
              </a:rPr>
              <a:t>most powerful subquery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Absence of duplicate tuples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i="1"/>
              <a:t> 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  <a:endParaRPr kumimoji="1" lang="en-US" altLang="zh-CN" sz="20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31988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1978819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 </a:t>
            </a:r>
            <a:r>
              <a:rPr kumimoji="1" lang="en-US" altLang="zh-CN" sz="2000" i="1" dirty="0"/>
              <a:t> course</a:t>
            </a:r>
            <a:r>
              <a:rPr kumimoji="1" lang="en-US" altLang="zh-CN" sz="2000" dirty="0"/>
              <a:t> </a:t>
            </a:r>
            <a:r>
              <a:rPr kumimoji="1" lang="en-US" altLang="zh-CN" sz="2000" b="1" dirty="0">
                <a:solidFill>
                  <a:srgbClr val="000099"/>
                </a:solidFill>
              </a:rPr>
              <a:t>natural right outer join</a:t>
            </a:r>
            <a:r>
              <a:rPr kumimoji="1" lang="en-US" altLang="zh-CN" sz="2000" dirty="0"/>
              <a:t> </a:t>
            </a:r>
            <a:r>
              <a:rPr kumimoji="1" lang="en-US" altLang="zh-CN" sz="2000" i="1" dirty="0" err="1"/>
              <a:t>prereq</a:t>
            </a:r>
            <a:endParaRPr kumimoji="1" lang="en-US" altLang="zh-CN" sz="2000" i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/>
              <a:t> </a:t>
            </a:r>
            <a:r>
              <a:rPr kumimoji="1" lang="en-US" altLang="zh-CN" sz="2000" i="1"/>
              <a:t>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8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Joined </a:t>
            </a:r>
            <a:r>
              <a:rPr lang="en-US" altLang="zh-CN" dirty="0" smtClean="0">
                <a:ea typeface="宋体" charset="-122"/>
              </a:rPr>
              <a:t>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7275"/>
            <a:ext cx="7848600" cy="3556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Join operations take two relations and return as a result another relation</a:t>
            </a:r>
            <a:r>
              <a:rPr lang="en-US" altLang="zh-CN" dirty="0" smtClean="0">
                <a:ea typeface="宋体" charset="-122"/>
              </a:rPr>
              <a:t>.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join operations </a:t>
            </a:r>
            <a:r>
              <a:rPr lang="en-US" altLang="zh-CN" dirty="0" smtClean="0">
                <a:ea typeface="宋体" charset="-122"/>
              </a:rPr>
              <a:t>are typically used as subquery expressions in the 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clause</a:t>
            </a:r>
          </a:p>
          <a:p>
            <a:r>
              <a:rPr lang="en-US" altLang="zh-CN" dirty="0" smtClean="0">
                <a:ea typeface="宋体" charset="-122"/>
              </a:rPr>
              <a:t>Join condition – defines which tuples in the two relations match, and what attributes are present in the result of the join.</a:t>
            </a:r>
          </a:p>
          <a:p>
            <a:r>
              <a:rPr lang="en-US" altLang="zh-CN" dirty="0" smtClean="0">
                <a:ea typeface="宋体" charset="-122"/>
              </a:rPr>
              <a:t>Join type – defines how tuples in each relation that do not match any tuple in the other relation (based on the join condition) are treated.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Join Types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71600" y="4800600"/>
            <a:ext cx="1752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FF0000"/>
                </a:solidFill>
                <a:ea typeface="宋体" charset="-122"/>
              </a:rPr>
              <a:t>inner</a:t>
            </a: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left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right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full outer join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91000" y="4419600"/>
            <a:ext cx="2514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000000"/>
                </a:solidFill>
                <a:ea typeface="宋体" charset="-122"/>
              </a:rPr>
              <a:t>Join Conditions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191000" y="4800600"/>
            <a:ext cx="2514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natural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&lt;predicate&gt;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using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...,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1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8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363664"/>
            <a:ext cx="7491311" cy="2848414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Deletion of tuples from a given relation.</a:t>
            </a:r>
            <a:endParaRPr lang="en-US" altLang="en-US" dirty="0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Updating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872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r>
              <a:rPr lang="en-US" altLang="en-US" dirty="0" smtClean="0">
                <a:latin typeface="Century Gothic" pitchFamily="34" charset="0"/>
              </a:rPr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 from the Finance department</a:t>
            </a:r>
            <a:br>
              <a:rPr lang="en-US" altLang="en-US" dirty="0" smtClean="0"/>
            </a:br>
            <a:r>
              <a:rPr lang="en-US" altLang="en-US" dirty="0" smtClean="0"/>
              <a:t>                     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’Finance’;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tuples in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 for those instructors associated with a department located in the Watson building.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 dirty="0" smtClean="0"/>
              <a:t>		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 </a:t>
            </a:r>
            <a:r>
              <a:rPr lang="en-US" altLang="en-US" b="1" dirty="0" smtClean="0"/>
              <a:t>in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department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building </a:t>
            </a:r>
            <a:r>
              <a:rPr lang="en-US" altLang="en-US" dirty="0" smtClean="0"/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dirty="0" smtClean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 smtClean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deposit,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First</a:t>
            </a:r>
            <a:r>
              <a:rPr lang="en-US" altLang="en-US" sz="1800" dirty="0"/>
              <a:t>, compute </a:t>
            </a:r>
            <a:r>
              <a:rPr lang="en-US" altLang="en-US" sz="1800" dirty="0" err="1"/>
              <a:t>avg</a:t>
            </a:r>
            <a:r>
              <a:rPr lang="en-US" altLang="en-US" sz="1800" dirty="0"/>
              <a:t> (salary) and </a:t>
            </a:r>
            <a:r>
              <a:rPr lang="en-US" altLang="en-US" sz="1800" dirty="0">
                <a:solidFill>
                  <a:srgbClr val="FF0000"/>
                </a:solidFill>
              </a:rPr>
              <a:t>find all tuples to delete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 Next</a:t>
            </a:r>
            <a:r>
              <a:rPr lang="en-US" altLang="en-US" sz="1800" dirty="0"/>
              <a:t>, delete all tuples found above (without </a:t>
            </a:r>
            <a:r>
              <a:rPr lang="en-US" altLang="en-US" sz="1800" dirty="0" err="1" smtClean="0"/>
              <a:t>recomputing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or retesting the tuples) </a:t>
            </a:r>
          </a:p>
          <a:p>
            <a:pPr lvl="2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48235" y="1924050"/>
            <a:ext cx="588253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 (</a:t>
            </a: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                           from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course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  <a:endParaRPr lang="en-US" altLang="en-US" dirty="0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or equivalently  </a:t>
            </a:r>
            <a:r>
              <a:rPr lang="en-US" altLang="en-US" dirty="0" smtClean="0">
                <a:solidFill>
                  <a:srgbClr val="C00000"/>
                </a:solidFill>
              </a:rPr>
              <a:t>---Strong recommended!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400" dirty="0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800" dirty="0" smtClean="0"/>
              <a:t>           </a:t>
            </a:r>
            <a:r>
              <a:rPr lang="en-US" altLang="en-US" sz="1800" b="1" dirty="0" smtClean="0"/>
              <a:t>insert into </a:t>
            </a:r>
            <a:r>
              <a:rPr lang="en-US" altLang="en-US" sz="1800" i="1" dirty="0" smtClean="0"/>
              <a:t>course 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course_id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dept_name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student  </a:t>
            </a:r>
            <a:r>
              <a:rPr lang="en-US" altLang="en-US" dirty="0" smtClean="0"/>
              <a:t>with </a:t>
            </a:r>
            <a:r>
              <a:rPr lang="en-US" altLang="en-US" i="1" dirty="0" err="1" smtClean="0"/>
              <a:t>tot_creds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set to null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student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(’3003’, ’Green’, ’Finance’, </a:t>
            </a:r>
            <a:r>
              <a:rPr lang="en-US" altLang="en-US" sz="1800" i="1" dirty="0" smtClean="0"/>
              <a:t>null</a:t>
            </a:r>
            <a:r>
              <a:rPr lang="en-US" altLang="en-US" sz="1800" dirty="0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dirty="0" smtClean="0"/>
              <a:t>Add all instructors to the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  relation with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set to 0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	    </a:t>
            </a:r>
            <a:r>
              <a:rPr lang="en-US" altLang="en-US" b="1" dirty="0" smtClean="0"/>
              <a:t>insert into </a:t>
            </a:r>
            <a:r>
              <a:rPr lang="en-US" altLang="en-US" i="1" dirty="0" smtClean="0"/>
              <a:t>student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, 0</a:t>
            </a:r>
            <a:br>
              <a:rPr lang="en-US" altLang="en-US" i="1" dirty="0" smtClean="0"/>
            </a:br>
            <a:r>
              <a:rPr lang="en-US" altLang="en-US" i="1" dirty="0" smtClean="0"/>
              <a:t>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  instructor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n-US" altLang="en-US" i="1" dirty="0" smtClean="0"/>
          </a:p>
          <a:p>
            <a:pPr>
              <a:tabLst>
                <a:tab pos="908050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select from where</a:t>
            </a:r>
            <a:r>
              <a:rPr lang="en-US" altLang="en-US" dirty="0" smtClean="0"/>
              <a:t> statement is </a:t>
            </a:r>
            <a:r>
              <a:rPr lang="en-US" altLang="en-US" dirty="0" smtClean="0">
                <a:solidFill>
                  <a:srgbClr val="FF0000"/>
                </a:solidFill>
              </a:rPr>
              <a:t>evaluated fully before </a:t>
            </a:r>
            <a:r>
              <a:rPr lang="en-US" altLang="en-US" dirty="0" smtClean="0"/>
              <a:t>any of its results are inserted into the relation.  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Otherwise queries like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	</a:t>
            </a:r>
            <a:r>
              <a:rPr lang="en-US" altLang="en-US" b="1" dirty="0" smtClean="0"/>
              <a:t>insert into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 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* 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1930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Updates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54113"/>
            <a:ext cx="7740993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dirty="0" smtClean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/>
              <a:t>Write two </a:t>
            </a:r>
            <a:r>
              <a:rPr lang="en-US" altLang="en-US" b="1" dirty="0" smtClean="0"/>
              <a:t>update </a:t>
            </a:r>
            <a:r>
              <a:rPr lang="en-US" altLang="en-US" dirty="0" smtClean="0"/>
              <a:t>statements: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altLang="en-US" dirty="0" smtClean="0"/>
              <a:t>	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1.03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&gt; 100000;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1.05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ym typeface="Symbol" pitchFamily="18" charset="2"/>
              </a:rPr>
              <a:t>Can be done better using the </a:t>
            </a:r>
            <a:r>
              <a:rPr lang="en-US" altLang="en-US" b="1" dirty="0" smtClean="0">
                <a:sym typeface="Symbol" pitchFamily="18" charset="2"/>
              </a:rPr>
              <a:t>case </a:t>
            </a:r>
            <a:r>
              <a:rPr lang="en-US" altLang="en-US" dirty="0" smtClean="0">
                <a:sym typeface="Symbol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3782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927" y="1208695"/>
            <a:ext cx="7922051" cy="3561269"/>
          </a:xfrm>
        </p:spPr>
        <p:txBody>
          <a:bodyPr/>
          <a:lstStyle/>
          <a:p>
            <a:r>
              <a:rPr lang="en-US" altLang="en-US" dirty="0" smtClean="0"/>
              <a:t>Same query as before but with case statement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	 </a:t>
            </a:r>
            <a:r>
              <a:rPr lang="en-US" altLang="en-US" b="1" dirty="0" smtClean="0"/>
              <a:t>update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</a:t>
            </a:r>
            <a:r>
              <a:rPr lang="en-US" altLang="en-US" b="1" dirty="0" smtClean="0"/>
              <a:t>set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= </a:t>
            </a:r>
            <a:r>
              <a:rPr lang="en-US" altLang="en-US" b="1" dirty="0" smtClean="0"/>
              <a:t>case</a:t>
            </a:r>
            <a:br>
              <a:rPr lang="en-US" altLang="en-US" b="1" dirty="0" smtClean="0"/>
            </a:br>
            <a:r>
              <a:rPr lang="en-US" altLang="en-US" b="1" dirty="0" smtClean="0"/>
              <a:t>                                    when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&lt;= 100000 </a:t>
            </a:r>
            <a:r>
              <a:rPr lang="en-US" altLang="en-US" b="1" dirty="0" smtClean="0"/>
              <a:t>then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1.05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</a:t>
            </a:r>
            <a:r>
              <a:rPr lang="en-US" altLang="en-US" b="1" dirty="0" smtClean="0"/>
              <a:t>else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1.03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</a:t>
            </a:r>
            <a:r>
              <a:rPr lang="en-US" altLang="en-US" b="1" dirty="0" smtClean="0"/>
              <a:t>end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2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7950331" cy="5210962"/>
          </a:xfrm>
        </p:spPr>
        <p:txBody>
          <a:bodyPr/>
          <a:lstStyle/>
          <a:p>
            <a:r>
              <a:rPr lang="en-US" altLang="en-US" dirty="0" smtClean="0"/>
              <a:t>Re</a:t>
            </a:r>
            <a:r>
              <a:rPr lang="en-US" altLang="zh-CN" dirty="0" smtClean="0"/>
              <a:t>-</a:t>
            </a:r>
            <a:r>
              <a:rPr lang="en-US" altLang="en-US" dirty="0" smtClean="0"/>
              <a:t>compute and update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value for all students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1800" b="1" dirty="0" smtClean="0"/>
              <a:t>       update </a:t>
            </a:r>
            <a:r>
              <a:rPr lang="en-US" altLang="en-US" sz="1800" i="1" dirty="0" smtClean="0"/>
              <a:t>student S 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</a:t>
            </a:r>
            <a:r>
              <a:rPr lang="en-US" altLang="en-US" sz="1800" b="1" dirty="0" smtClean="0"/>
              <a:t>set </a:t>
            </a:r>
            <a:r>
              <a:rPr lang="en-US" altLang="en-US" sz="1800" i="1" dirty="0" err="1" smtClean="0"/>
              <a:t>tot_cred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(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             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takes, 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            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takes.course_id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course.course_id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and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smtClean="0"/>
              <a:t>S</a:t>
            </a:r>
            <a:r>
              <a:rPr lang="en-US" altLang="en-US" sz="1800" dirty="0" smtClean="0"/>
              <a:t>.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ID.</a:t>
            </a:r>
            <a:r>
              <a:rPr lang="en-US" altLang="en-US" sz="1800" b="1" dirty="0" err="1" smtClean="0"/>
              <a:t>and</a:t>
            </a:r>
            <a:r>
              <a:rPr lang="en-US" altLang="en-US" sz="1800" b="1" dirty="0" smtClean="0"/>
              <a:t>                             				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&lt;&gt; ’F’ </a:t>
            </a:r>
            <a:r>
              <a:rPr lang="en-US" altLang="en-US" sz="1800" b="1" dirty="0" smtClean="0"/>
              <a:t>and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not null</a:t>
            </a:r>
            <a:r>
              <a:rPr lang="en-US" altLang="en-US" sz="1800" dirty="0" smtClean="0"/>
              <a:t>);</a:t>
            </a:r>
          </a:p>
          <a:p>
            <a:pPr lvl="1"/>
            <a:r>
              <a:rPr lang="en-US" altLang="en-US" dirty="0" smtClean="0"/>
              <a:t>The query will set </a:t>
            </a:r>
            <a:r>
              <a:rPr lang="en-US" altLang="en-US" i="1" dirty="0" err="1" smtClean="0"/>
              <a:t>tot_creds</a:t>
            </a:r>
            <a:r>
              <a:rPr lang="en-US" altLang="en-US" dirty="0" smtClean="0"/>
              <a:t> to null for students who have not taken any course</a:t>
            </a:r>
          </a:p>
          <a:p>
            <a:r>
              <a:rPr lang="en-US" altLang="en-US" dirty="0" smtClean="0"/>
              <a:t>Instead of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credits</a:t>
            </a:r>
            <a:r>
              <a:rPr lang="en-US" altLang="en-US" dirty="0" smtClean="0"/>
              <a:t>), use: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b="1" dirty="0" smtClean="0"/>
              <a:t>         </a:t>
            </a:r>
            <a:r>
              <a:rPr lang="en-US" altLang="en-US" sz="1800" b="1" dirty="0" smtClean="0"/>
              <a:t>        case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when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 </a:t>
            </a:r>
            <a:r>
              <a:rPr lang="en-US" altLang="en-US" sz="1800" b="1" dirty="0" smtClean="0"/>
              <a:t>is not null then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</a:t>
            </a:r>
            <a:r>
              <a:rPr lang="en-US" altLang="en-US" sz="1800" b="1" dirty="0" smtClean="0"/>
              <a:t>else </a:t>
            </a:r>
            <a:r>
              <a:rPr lang="en-US" altLang="en-US" sz="1800" dirty="0" smtClean="0"/>
              <a:t>0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end</a:t>
            </a:r>
            <a:endParaRPr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Consider a person who needs to know an instructors name and department, but not the salary.  This person should see a relation described, in SQL, by </a:t>
            </a:r>
            <a:br>
              <a:rPr lang="en-US" altLang="zh-CN" sz="2000" dirty="0" smtClean="0"/>
            </a:br>
            <a:r>
              <a:rPr lang="en-US" altLang="zh-CN" sz="2000" dirty="0" smtClean="0"/>
              <a:t>		</a:t>
            </a:r>
            <a:r>
              <a:rPr kumimoji="0" lang="en-US" altLang="zh-CN" sz="2000" b="1" dirty="0" smtClean="0"/>
              <a:t/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   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     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Any relation that is not of the conceptual model but is made visible to a user as a “virtual relation” is called 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401051" cy="48768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charset="-122"/>
              </a:rPr>
              <a:t>A view is defined using the create view </a:t>
            </a:r>
            <a:r>
              <a:rPr lang="en-US" altLang="zh-CN" dirty="0" smtClean="0">
                <a:ea typeface="宋体" charset="-122"/>
              </a:rPr>
              <a:t>statement:</a:t>
            </a:r>
            <a:endParaRPr lang="en-US" altLang="zh-CN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b="1" dirty="0" smtClean="0">
                <a:ea typeface="宋体" charset="-122"/>
              </a:rPr>
              <a:t> as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&lt;query expression&gt;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where: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&lt;query expression&gt; is any legal expression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The view name is represented by </a:t>
            </a:r>
            <a:r>
              <a:rPr lang="en-US" altLang="zh-CN" sz="1800" i="1" dirty="0" smtClean="0">
                <a:ea typeface="宋体" charset="-122"/>
              </a:rPr>
              <a:t>v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Once a view is defined, the view name can be used to refer to the virtual relation that the view generates.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View definition by default would NOT create a new relation in the database.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When </a:t>
            </a:r>
            <a:r>
              <a:rPr lang="en-US" altLang="zh-CN" dirty="0" smtClean="0">
                <a:ea typeface="宋体" charset="-122"/>
              </a:rPr>
              <a:t>a view is created, the query expression is stored in </a:t>
            </a: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database; </a:t>
            </a:r>
            <a:endParaRPr lang="en-US" altLang="zh-CN" dirty="0" smtClean="0">
              <a:ea typeface="宋体" charset="-122"/>
            </a:endParaRP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expression is substituted into queries using the view.</a:t>
            </a:r>
          </a:p>
        </p:txBody>
      </p:sp>
    </p:spTree>
    <p:extLst>
      <p:ext uri="{BB962C8B-B14F-4D97-AF65-F5344CB8AC3E}">
        <p14:creationId xmlns:p14="http://schemas.microsoft.com/office/powerpoint/2010/main" val="2289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A view of instructors without their salary</a:t>
            </a:r>
            <a:br>
              <a:rPr lang="en-US" altLang="zh-CN" sz="2000" dirty="0" smtClean="0"/>
            </a:br>
            <a:r>
              <a:rPr lang="en-US" altLang="zh-CN" sz="2400" dirty="0" smtClean="0"/>
              <a:t> </a:t>
            </a:r>
            <a:r>
              <a:rPr kumimoji="0" lang="en-US" altLang="zh-CN" sz="2000" b="1" dirty="0" smtClean="0"/>
              <a:t>create view </a:t>
            </a:r>
            <a:r>
              <a:rPr kumimoji="0" lang="en-US" altLang="zh-CN" sz="2000" i="1" dirty="0" smtClean="0"/>
              <a:t>faculty </a:t>
            </a:r>
            <a:r>
              <a:rPr kumimoji="0" lang="en-US" altLang="zh-CN" sz="2000" b="1" dirty="0" smtClean="0"/>
              <a:t>as</a:t>
            </a:r>
            <a:r>
              <a:rPr lang="en-US" altLang="zh-CN" sz="2000" b="1" dirty="0" smtClean="0"/>
              <a:t>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</a:t>
            </a:r>
            <a:r>
              <a:rPr kumimoji="0" lang="en-US" altLang="zh-CN" sz="2000" b="1" dirty="0" smtClean="0"/>
              <a:t>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Find all instructors in the Biology department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select </a:t>
            </a:r>
            <a:r>
              <a:rPr lang="en-US" altLang="zh-CN" sz="2000" i="1" dirty="0" smtClean="0"/>
              <a:t>name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faculty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Create a view of department salary totals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departments_total_salary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total_salary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select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sum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salary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</a:t>
            </a:r>
            <a:r>
              <a:rPr lang="en-US" altLang="zh-CN" sz="2000" b="1" dirty="0" smtClean="0"/>
              <a:t>group by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7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Expansion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One view may be used in the expression defining another view.</a:t>
            </a:r>
            <a:endParaRPr lang="en-US" altLang="zh-CN" dirty="0" smtClean="0">
              <a:ea typeface="宋体" charset="-122"/>
            </a:endParaRPr>
          </a:p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View expansion of an expression repeats the following replacement step: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repeat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Find any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	Replace the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by the expression defining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i="1" baseline="-25000" dirty="0" smtClean="0">
                <a:ea typeface="宋体" charset="-122"/>
              </a:rPr>
              <a:t>i</a:t>
            </a:r>
            <a:r>
              <a:rPr lang="en-US" altLang="zh-CN" sz="21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until</a:t>
            </a:r>
            <a:r>
              <a:rPr lang="en-US" altLang="zh-CN" dirty="0" smtClean="0">
                <a:ea typeface="宋体" charset="-122"/>
              </a:rPr>
              <a:t> no more view relations are present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endParaRPr lang="en-US" altLang="zh-CN" sz="2100" dirty="0" smtClean="0">
              <a:ea typeface="宋体" charset="-122"/>
            </a:endParaRPr>
          </a:p>
          <a:p>
            <a:pPr lvl="1">
              <a:tabLst>
                <a:tab pos="681038" algn="l"/>
              </a:tabLst>
            </a:pPr>
            <a:r>
              <a:rPr lang="en-US" altLang="zh-CN" i="1" dirty="0" smtClean="0">
                <a:ea typeface="宋体" charset="-122"/>
              </a:rPr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27614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smtClean="0"/>
              <a:t>create view </a:t>
            </a:r>
            <a:r>
              <a:rPr lang="en-US" altLang="zh-CN" sz="2000" i="1" smtClean="0">
                <a:solidFill>
                  <a:srgbClr val="000099"/>
                </a:solidFill>
              </a:rPr>
              <a:t>physics_fall_2009</a:t>
            </a:r>
            <a:r>
              <a:rPr lang="en-US" altLang="zh-CN" sz="2000" i="1" smtClean="0"/>
              <a:t> </a:t>
            </a:r>
            <a:r>
              <a:rPr lang="en-US" altLang="zh-CN" sz="2000" b="1" smtClean="0"/>
              <a:t>as</a:t>
            </a:r>
            <a:br>
              <a:rPr lang="en-US" altLang="zh-CN" sz="2000" b="1" smtClean="0"/>
            </a:br>
            <a:r>
              <a:rPr lang="en-US" altLang="zh-CN" sz="2000" b="1" smtClean="0"/>
              <a:t>   select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sec_id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building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room_number</a:t>
            </a:r>
            <a:br>
              <a:rPr lang="en-US" altLang="zh-CN" sz="2000" i="1" smtClean="0"/>
            </a:br>
            <a:r>
              <a:rPr lang="en-US" altLang="zh-CN" sz="2000" i="1" smtClean="0"/>
              <a:t>   </a:t>
            </a:r>
            <a:r>
              <a:rPr lang="en-US" altLang="zh-CN" sz="2000" b="1" smtClean="0"/>
              <a:t>from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section</a:t>
            </a:r>
            <a:br>
              <a:rPr lang="en-US" altLang="zh-CN" sz="2000" i="1" smtClean="0"/>
            </a:br>
            <a:r>
              <a:rPr lang="en-US" altLang="zh-CN" sz="2000" i="1" smtClean="0"/>
              <a:t>   </a:t>
            </a:r>
            <a:r>
              <a:rPr lang="en-US" altLang="zh-CN" sz="2000" b="1" smtClean="0"/>
              <a:t>where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 </a:t>
            </a:r>
            <a:r>
              <a:rPr lang="en-US" altLang="zh-CN" sz="2000" smtClean="0"/>
              <a:t>=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</a:t>
            </a:r>
            <a:br>
              <a:rPr lang="en-US" altLang="zh-CN" sz="2000" i="1" smtClean="0"/>
            </a:br>
            <a:r>
              <a:rPr lang="en-US" altLang="zh-CN" sz="2000" i="1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dept_name </a:t>
            </a:r>
            <a:r>
              <a:rPr lang="en-US" altLang="zh-CN" sz="2000" smtClean="0"/>
              <a:t>= ’Physics’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semester </a:t>
            </a:r>
            <a:r>
              <a:rPr lang="en-US" altLang="zh-CN" sz="2000" smtClean="0"/>
              <a:t>= ’Fall’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year </a:t>
            </a:r>
            <a:r>
              <a:rPr lang="en-US" altLang="zh-CN" sz="2000" smtClean="0"/>
              <a:t>= ’2009’;</a:t>
            </a:r>
            <a:endParaRPr lang="en-US" altLang="zh-CN" smtClean="0"/>
          </a:p>
          <a:p>
            <a:r>
              <a:rPr lang="en-US" altLang="zh-CN" sz="2000" b="1" smtClean="0"/>
              <a:t>create view </a:t>
            </a:r>
            <a:r>
              <a:rPr lang="en-US" altLang="zh-CN" sz="2000" i="1" smtClean="0"/>
              <a:t>physics_fall_2009_watson </a:t>
            </a:r>
            <a:r>
              <a:rPr lang="en-US" altLang="zh-CN" sz="2000" b="1" smtClean="0"/>
              <a:t>as</a:t>
            </a:r>
            <a:br>
              <a:rPr lang="en-US" altLang="zh-CN" sz="2000" b="1" smtClean="0"/>
            </a:br>
            <a:r>
              <a:rPr lang="en-US" altLang="zh-CN" sz="2000" b="1" smtClean="0"/>
              <a:t>    select </a:t>
            </a:r>
            <a:r>
              <a:rPr lang="en-US" altLang="zh-CN" sz="2000" i="1" smtClean="0"/>
              <a:t>course_id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room_number</a:t>
            </a:r>
            <a:br>
              <a:rPr lang="en-US" altLang="zh-CN" sz="2000" i="1" smtClean="0"/>
            </a:br>
            <a:r>
              <a:rPr lang="en-US" altLang="zh-CN" sz="2000" i="1" smtClean="0"/>
              <a:t>    </a:t>
            </a:r>
            <a:r>
              <a:rPr lang="en-US" altLang="zh-CN" sz="2000" b="1" smtClean="0"/>
              <a:t>from </a:t>
            </a:r>
            <a:r>
              <a:rPr lang="en-US" altLang="zh-CN" sz="2000" i="1" smtClean="0">
                <a:solidFill>
                  <a:srgbClr val="000099"/>
                </a:solidFill>
              </a:rPr>
              <a:t>physics_fall_2009</a:t>
            </a:r>
            <a:r>
              <a:rPr lang="en-US" altLang="zh-CN" sz="2000" i="1" smtClean="0"/>
              <a:t/>
            </a:r>
            <a:br>
              <a:rPr lang="en-US" altLang="zh-CN" sz="2000" i="1" smtClean="0"/>
            </a:br>
            <a:r>
              <a:rPr lang="en-US" altLang="zh-CN" sz="2000" i="1" smtClean="0"/>
              <a:t>    </a:t>
            </a:r>
            <a:r>
              <a:rPr lang="en-US" altLang="zh-CN" sz="2000" b="1" smtClean="0"/>
              <a:t>where </a:t>
            </a:r>
            <a:r>
              <a:rPr lang="en-US" altLang="zh-CN" sz="2000" i="1" smtClean="0"/>
              <a:t>building</a:t>
            </a:r>
            <a:r>
              <a:rPr lang="en-US" altLang="zh-CN" sz="2000" smtClean="0"/>
              <a:t>= ’Watson’;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9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Expand use of a view in a query/another view</a:t>
            </a:r>
          </a:p>
          <a:p>
            <a:endParaRPr lang="en-US" altLang="zh-CN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altLang="zh-CN" sz="2000" b="1" dirty="0"/>
              <a:t>create view </a:t>
            </a:r>
            <a:r>
              <a:rPr lang="en-US" altLang="zh-CN" sz="2000" i="1" dirty="0"/>
              <a:t>physics_fall_2009_watson </a:t>
            </a:r>
            <a:r>
              <a:rPr lang="en-US" altLang="zh-CN" sz="2000" b="1" dirty="0"/>
              <a:t>as</a:t>
            </a:r>
          </a:p>
          <a:p>
            <a:pPr algn="l"/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from </a:t>
            </a:r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          from </a:t>
            </a:r>
            <a:r>
              <a:rPr lang="en-US" altLang="zh-CN" sz="2000" i="1" dirty="0"/>
              <a:t>course</a:t>
            </a:r>
            <a:r>
              <a:rPr lang="en-US" altLang="zh-CN" sz="2000" dirty="0"/>
              <a:t>, </a:t>
            </a:r>
            <a:r>
              <a:rPr lang="en-US" altLang="zh-CN" sz="2000" i="1" dirty="0"/>
              <a:t>section</a:t>
            </a:r>
          </a:p>
          <a:p>
            <a:pPr algn="l"/>
            <a:r>
              <a:rPr lang="en-US" altLang="zh-CN" sz="2000" b="1" dirty="0"/>
              <a:t>          where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’Physics’</a:t>
            </a:r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semester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’Fall’</a:t>
            </a:r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year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’2009’)</a:t>
            </a:r>
          </a:p>
          <a:p>
            <a:pPr algn="l"/>
            <a:r>
              <a:rPr lang="en-US" altLang="zh-CN" sz="2000" b="1" dirty="0"/>
              <a:t>where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= ’Watson’;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26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 of a 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Views are a useful tool for query, and it is an important feature to </a:t>
            </a:r>
            <a:r>
              <a:rPr lang="en-US" altLang="zh-CN" dirty="0" smtClean="0"/>
              <a:t>implement the logical data independence. However, it will create some difficulty to update a view. </a:t>
            </a:r>
            <a:endParaRPr lang="en-US" altLang="zh-CN" sz="2000" dirty="0" smtClean="0"/>
          </a:p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Add </a:t>
            </a:r>
            <a:r>
              <a:rPr lang="en-US" altLang="zh-CN" sz="2000" dirty="0" smtClean="0"/>
              <a:t>a new tuple to </a:t>
            </a:r>
            <a:r>
              <a:rPr lang="en-US" altLang="zh-CN" sz="2000" i="1" dirty="0" smtClean="0"/>
              <a:t>faculty </a:t>
            </a:r>
            <a:r>
              <a:rPr lang="en-US" altLang="zh-CN" sz="2000" dirty="0" smtClean="0"/>
              <a:t>view which we defined earlier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800" b="1" dirty="0" smtClean="0"/>
              <a:t>insert into </a:t>
            </a:r>
            <a:r>
              <a:rPr lang="en-US" altLang="zh-CN" sz="1800" i="1" dirty="0" smtClean="0"/>
              <a:t>faculty </a:t>
            </a:r>
            <a:r>
              <a:rPr lang="en-US" altLang="zh-CN" sz="1800" b="1" dirty="0" smtClean="0"/>
              <a:t>values </a:t>
            </a:r>
            <a:r>
              <a:rPr lang="en-US" altLang="zh-CN" sz="1800" dirty="0" smtClean="0"/>
              <a:t>(’30765’, ’Green’, ’Music’);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    </a:t>
            </a:r>
            <a:r>
              <a:rPr lang="en-US" altLang="zh-CN" sz="1800" dirty="0" smtClean="0"/>
              <a:t>This </a:t>
            </a:r>
            <a:r>
              <a:rPr lang="en-US" altLang="zh-CN" sz="1800" dirty="0" smtClean="0"/>
              <a:t>insertion </a:t>
            </a:r>
            <a:r>
              <a:rPr lang="en-US" altLang="zh-CN" sz="1800" dirty="0" smtClean="0"/>
              <a:t>would be </a:t>
            </a:r>
            <a:r>
              <a:rPr lang="en-US" altLang="zh-CN" sz="1800" dirty="0" smtClean="0"/>
              <a:t>represented by the insertion of the tuple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		(’30765’, ’Green’, ’Music’, </a:t>
            </a:r>
            <a:r>
              <a:rPr lang="en-US" altLang="zh-CN" sz="1800" dirty="0" smtClean="0">
                <a:solidFill>
                  <a:srgbClr val="FF0000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</a:t>
            </a:r>
            <a:r>
              <a:rPr lang="en-US" altLang="zh-CN" sz="1800" dirty="0" smtClean="0"/>
              <a:t>     into </a:t>
            </a:r>
            <a:r>
              <a:rPr lang="en-US" altLang="zh-CN" sz="1800" dirty="0" smtClean="0"/>
              <a:t>the </a:t>
            </a:r>
            <a:r>
              <a:rPr lang="en-US" altLang="zh-CN" sz="1800" i="1" dirty="0" smtClean="0"/>
              <a:t>instructor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relation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953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Update of a </a:t>
            </a:r>
            <a:r>
              <a:rPr lang="en-US" dirty="0" smtClean="0"/>
              <a:t>View(Cont.)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315325" cy="4876800"/>
          </a:xfrm>
        </p:spPr>
        <p:txBody>
          <a:bodyPr/>
          <a:lstStyle/>
          <a:p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history_instructors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select </a:t>
            </a:r>
            <a:r>
              <a:rPr lang="en-US" altLang="zh-CN" sz="2000" dirty="0" smtClean="0"/>
              <a:t>*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’History’;</a:t>
            </a:r>
            <a:endParaRPr lang="en-US" altLang="zh-CN" dirty="0" smtClean="0"/>
          </a:p>
          <a:p>
            <a:r>
              <a:rPr lang="en-US" altLang="zh-CN" sz="2000" dirty="0" smtClean="0"/>
              <a:t>What happens if we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insert </a:t>
            </a:r>
            <a:r>
              <a:rPr lang="en-US" altLang="zh-CN" dirty="0">
                <a:solidFill>
                  <a:srgbClr val="002060"/>
                </a:solidFill>
              </a:rPr>
              <a:t>into </a:t>
            </a:r>
            <a:r>
              <a:rPr lang="en-US" altLang="zh-CN" i="1" dirty="0" err="1" smtClean="0">
                <a:solidFill>
                  <a:srgbClr val="002060"/>
                </a:solidFill>
              </a:rPr>
              <a:t>history_instructors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values (</a:t>
            </a:r>
            <a:r>
              <a:rPr lang="en-US" altLang="zh-CN" sz="1800" dirty="0" smtClean="0">
                <a:solidFill>
                  <a:srgbClr val="002060"/>
                </a:solidFill>
              </a:rPr>
              <a:t>’25566’, ’Brown’, ’Biology’, 100000</a:t>
            </a:r>
            <a:r>
              <a:rPr lang="en-US" altLang="zh-CN" sz="1800" dirty="0" smtClean="0">
                <a:solidFill>
                  <a:srgbClr val="002060"/>
                </a:solidFill>
              </a:rPr>
              <a:t>)</a:t>
            </a:r>
            <a:endParaRPr lang="en-US" altLang="zh-CN" sz="1800" i="1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charset="2"/>
              </a:rPr>
              <a:t>By </a:t>
            </a:r>
            <a:r>
              <a:rPr lang="en-US" altLang="zh-CN" dirty="0">
                <a:ea typeface="宋体" charset="-122"/>
                <a:sym typeface="Symbol" charset="2"/>
              </a:rPr>
              <a:t>default, it would be allowed, however, the inserted tuple is not belong to the view. </a:t>
            </a:r>
            <a:r>
              <a:rPr lang="en-US" altLang="zh-CN" dirty="0" smtClean="0">
                <a:ea typeface="宋体" charset="-122"/>
                <a:sym typeface="Symbol" charset="2"/>
              </a:rPr>
              <a:t>You </a:t>
            </a:r>
            <a:r>
              <a:rPr lang="en-US" altLang="zh-CN" dirty="0">
                <a:ea typeface="宋体" charset="-122"/>
                <a:sym typeface="Symbol" charset="2"/>
              </a:rPr>
              <a:t>can not find it </a:t>
            </a:r>
            <a:r>
              <a:rPr lang="en-US" altLang="zh-CN" dirty="0" smtClean="0">
                <a:ea typeface="宋体" charset="-122"/>
                <a:sym typeface="Symbol" charset="2"/>
              </a:rPr>
              <a:t>using: 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  <a:sym typeface="Symbol" charset="2"/>
              </a:rPr>
              <a:t>select * from </a:t>
            </a:r>
            <a:r>
              <a:rPr lang="en-US" altLang="zh-CN" i="1" dirty="0" err="1" smtClean="0">
                <a:solidFill>
                  <a:srgbClr val="002060"/>
                </a:solidFill>
                <a:ea typeface="宋体" charset="-122"/>
                <a:sym typeface="Symbol" charset="2"/>
              </a:rPr>
              <a:t>history_instructors</a:t>
            </a:r>
            <a:r>
              <a:rPr lang="en-US" altLang="zh-CN" dirty="0">
                <a:ea typeface="宋体" charset="-122"/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With Check Option</a:t>
            </a:r>
            <a:r>
              <a:rPr lang="en-US" altLang="zh-CN" dirty="0">
                <a:ea typeface="宋体" charset="-122"/>
              </a:rPr>
              <a:t>” is introduced in SQL, to check the WHERE clause condition in view definition before insert a tuple to the view. If we add “With Check Option” to the end of above view definition. The insertion will be rejected.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76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3353480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2009 and in Spring 2010</a:t>
            </a:r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 smtClean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2009 but not in Spring 2010</a:t>
            </a:r>
          </a:p>
          <a:p>
            <a:pPr marL="0" indent="0">
              <a:buNone/>
              <a:tabLst>
                <a:tab pos="1027113" algn="l"/>
              </a:tabLst>
            </a:pPr>
            <a:endParaRPr lang="en-US" altLang="en-US" dirty="0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25600" y="1600654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2009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</a:t>
            </a:r>
            <a:r>
              <a:rPr kumimoji="0" lang="en-US" altLang="en-US" sz="1600" i="1" dirty="0" smtClean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 smtClean="0">
                <a:solidFill>
                  <a:srgbClr val="FF0000"/>
                </a:solidFill>
              </a:rPr>
              <a:t>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2010);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25600" y="4084410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2009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not 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2010);</a:t>
            </a:r>
          </a:p>
        </p:txBody>
      </p:sp>
    </p:spTree>
    <p:extLst>
      <p:ext uri="{BB962C8B-B14F-4D97-AF65-F5344CB8AC3E}">
        <p14:creationId xmlns:p14="http://schemas.microsoft.com/office/powerpoint/2010/main" val="4089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Updates </a:t>
            </a:r>
            <a:r>
              <a:rPr lang="en-US" sz="2800" dirty="0">
                <a:ea typeface="+mj-ea"/>
              </a:rPr>
              <a:t>cannot be Translated Uniquely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31913"/>
            <a:ext cx="7845425" cy="4344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instructor_info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select 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name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building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department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instructor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i="1" dirty="0" err="1" smtClean="0"/>
              <a:t>department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b="1" dirty="0" smtClean="0">
                <a:sym typeface="Symbol" charset="2"/>
              </a:rPr>
              <a:t>insert into</a:t>
            </a:r>
            <a:r>
              <a:rPr lang="en-US" altLang="zh-CN" b="1" dirty="0" smtClean="0">
                <a:sym typeface="Symbol" charset="2"/>
              </a:rPr>
              <a:t> </a:t>
            </a:r>
            <a:r>
              <a:rPr lang="en-US" altLang="zh-CN" sz="2000" i="1" dirty="0" err="1" smtClean="0">
                <a:sym typeface="Symbol" charset="2"/>
              </a:rPr>
              <a:t>instructor_info</a:t>
            </a:r>
            <a:r>
              <a:rPr lang="en-US" altLang="zh-CN" sz="2000" i="1" dirty="0" smtClean="0">
                <a:sym typeface="Symbol" charset="2"/>
              </a:rPr>
              <a:t> </a:t>
            </a:r>
            <a:r>
              <a:rPr lang="en-US" altLang="zh-CN" sz="2000" b="1" dirty="0" smtClean="0">
                <a:sym typeface="Symbol" charset="2"/>
              </a:rPr>
              <a:t>values </a:t>
            </a:r>
            <a:r>
              <a:rPr lang="en-US" altLang="zh-CN" sz="2000" dirty="0" smtClean="0">
                <a:sym typeface="Symbol" charset="2"/>
              </a:rPr>
              <a:t>(’69987’, ’White’, ’Taylor’);</a:t>
            </a:r>
            <a:endParaRPr lang="en-US" altLang="zh-CN" dirty="0" smtClean="0">
              <a:sym typeface="Symbol" charset="2"/>
            </a:endParaRPr>
          </a:p>
          <a:p>
            <a:pPr lvl="2"/>
            <a:r>
              <a:rPr lang="en-US" altLang="zh-CN" sz="2000" dirty="0" smtClean="0"/>
              <a:t>which department, if multiple departments in Taylor?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what if no department is in Taylor</a:t>
            </a:r>
            <a:r>
              <a:rPr lang="en-US" altLang="zh-CN" sz="2000" dirty="0" smtClean="0"/>
              <a:t>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45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Updatable 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Most SQL implementations allow updates only on simple views defined on a single relation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FROM clause has only one relation;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SELECT clause contains only attribute names of the relation, and does not have any expressions, aggregates, or distinct specifications;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Any attributes does not listed in the select clause can be set to null, or has default value;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query does not have a group by or having clause.</a:t>
            </a:r>
          </a:p>
          <a:p>
            <a:r>
              <a:rPr lang="en-US" altLang="zh-CN" smtClean="0">
                <a:ea typeface="宋体" charset="-122"/>
              </a:rPr>
              <a:t>New SQL standard (SQL:1999) allow more views updatable, however, the rules becomes much more complex.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Materialized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Materializing a view</a:t>
            </a:r>
            <a:r>
              <a:rPr lang="en-US" altLang="zh-CN" dirty="0" smtClean="0"/>
              <a:t>: create a physical table containing all the tuples in the result of the query defining the view</a:t>
            </a:r>
          </a:p>
          <a:p>
            <a:r>
              <a:rPr lang="en-US" altLang="zh-CN" dirty="0" smtClean="0"/>
              <a:t>If relations used in the query are updated, the materialized view result becomes out of date</a:t>
            </a:r>
          </a:p>
          <a:p>
            <a:pPr lvl="1"/>
            <a:r>
              <a:rPr lang="en-US" altLang="zh-CN" dirty="0" smtClean="0"/>
              <a:t>Need to </a:t>
            </a:r>
            <a:r>
              <a:rPr lang="en-US" altLang="zh-CN" b="1" dirty="0" smtClean="0">
                <a:solidFill>
                  <a:srgbClr val="000099"/>
                </a:solidFill>
              </a:rPr>
              <a:t>maintain</a:t>
            </a:r>
            <a:r>
              <a:rPr lang="en-US" altLang="zh-CN" dirty="0" smtClean="0"/>
              <a:t> the view, by updating the view whenever the underlying </a:t>
            </a:r>
            <a:r>
              <a:rPr lang="en-US" altLang="zh-CN" dirty="0" smtClean="0"/>
              <a:t>relations </a:t>
            </a:r>
            <a:r>
              <a:rPr lang="en-US" altLang="zh-CN" dirty="0" smtClean="0"/>
              <a:t>are updated</a:t>
            </a:r>
            <a:r>
              <a:rPr lang="en-US" altLang="zh-CN" dirty="0" smtClean="0"/>
              <a:t>.</a:t>
            </a:r>
          </a:p>
          <a:p>
            <a:pPr lvl="0">
              <a:buClr>
                <a:srgbClr val="CC3300"/>
              </a:buClr>
            </a:pPr>
            <a:r>
              <a:rPr lang="en-US" altLang="zh-CN" b="1" dirty="0" smtClean="0"/>
              <a:t>Materialized view</a:t>
            </a:r>
            <a:r>
              <a:rPr lang="en-US" altLang="zh-CN" dirty="0" smtClean="0"/>
              <a:t> is not defined in SQL standard, but it been implemented by most of DBMS.</a:t>
            </a:r>
          </a:p>
          <a:p>
            <a:pPr lvl="1">
              <a:buClr>
                <a:srgbClr val="CC33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Use materialized view for frequently query over the view, and require high performance. 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319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Find the total number of (distinct) students who have taken course sections taught by the instructor named “Dr. Zhou”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Note: Above query can be written in a much simpler manner.  </a:t>
            </a:r>
            <a:br>
              <a:rPr lang="en-US" altLang="en-US" dirty="0" smtClean="0"/>
            </a:br>
            <a:r>
              <a:rPr lang="en-US" altLang="en-US" dirty="0" smtClean="0"/>
              <a:t>     The formulation above is simply to illustrate SQL features.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87525" y="2096861"/>
            <a:ext cx="58096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count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distinct </a:t>
            </a:r>
            <a:r>
              <a:rPr kumimoji="0" lang="en-US" altLang="en-US" sz="1600" i="1" dirty="0"/>
              <a:t>ID</a:t>
            </a:r>
            <a:r>
              <a:rPr kumimoji="0" lang="en-US" altLang="en-US" sz="16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b="1" dirty="0" smtClean="0"/>
              <a:t> </a:t>
            </a:r>
            <a:r>
              <a:rPr kumimoji="0" lang="en-US" altLang="en-US" sz="1600" i="1" dirty="0" smtClean="0"/>
              <a:t>takes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dirty="0"/>
              <a:t>(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)</a:t>
            </a:r>
            <a:r>
              <a:rPr kumimoji="0" lang="en-US" altLang="en-US" sz="1600" dirty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  <a:r>
              <a:rPr kumimoji="0" lang="en-US" altLang="en-US" sz="1600" b="1" dirty="0"/>
              <a:t/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                    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from </a:t>
            </a:r>
            <a:r>
              <a:rPr kumimoji="0" lang="en-US" altLang="en-US" sz="1600" i="1" dirty="0"/>
              <a:t>teaches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where </a:t>
            </a:r>
            <a:r>
              <a:rPr kumimoji="0" lang="en-US" altLang="en-US" sz="1600" i="1" dirty="0" smtClean="0"/>
              <a:t>teaches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ID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( 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</a:t>
            </a:r>
            <a:r>
              <a:rPr kumimoji="0" lang="en-US" altLang="en-US" sz="1600" b="1" dirty="0"/>
              <a:t>   from </a:t>
            </a:r>
            <a:r>
              <a:rPr kumimoji="0" lang="en-US" altLang="en-US" sz="1600" i="1" dirty="0" smtClean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   </a:t>
            </a:r>
            <a:r>
              <a:rPr kumimoji="0" lang="en-US" altLang="en-US" sz="1600" b="1" dirty="0"/>
              <a:t>where </a:t>
            </a:r>
            <a:r>
              <a:rPr kumimoji="0" lang="en-US" altLang="en-US" sz="1600" i="1" dirty="0" smtClean="0"/>
              <a:t>name = ‘Dr. Zhou’ 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</a:t>
            </a:r>
            <a:r>
              <a:rPr kumimoji="0" lang="en-US" altLang="en-US" sz="1600" dirty="0" smtClean="0"/>
              <a:t>);</a:t>
            </a:r>
            <a:endParaRPr kumimoji="0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2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Comparison – “some”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 smtClean="0"/>
          </a:p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Same query using &gt; some clause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57388" y="3684363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ID, 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salary </a:t>
            </a:r>
            <a:r>
              <a:rPr kumimoji="0" lang="en-US" altLang="en-US" sz="1600" dirty="0">
                <a:solidFill>
                  <a:srgbClr val="FF0000"/>
                </a:solidFill>
              </a:rPr>
              <a:t>&gt;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some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distinct </a:t>
            </a:r>
            <a:r>
              <a:rPr kumimoji="0" lang="en-US" altLang="en-US" sz="1600" i="1" dirty="0" smtClean="0"/>
              <a:t>T.ID ,T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T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 err="1"/>
              <a:t>T.salary</a:t>
            </a:r>
            <a:r>
              <a:rPr kumimoji="0" lang="en-US" altLang="en-US" sz="1600" i="1" dirty="0"/>
              <a:t> </a:t>
            </a:r>
            <a:r>
              <a:rPr kumimoji="0" lang="en-US" altLang="en-US" sz="1600" dirty="0"/>
              <a:t>&gt; </a:t>
            </a:r>
            <a:r>
              <a:rPr kumimoji="0" lang="en-US" altLang="en-US" sz="1600" i="1" dirty="0" err="1"/>
              <a:t>S.salary</a:t>
            </a:r>
            <a:r>
              <a:rPr kumimoji="0" lang="en-US" altLang="en-US" sz="1600" i="1" dirty="0"/>
              <a:t>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 err="1"/>
              <a:t>S.dept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19591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 Some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800850" cy="714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some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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 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s.t.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Where &lt;comp&gt; can be:  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133600" y="1981200"/>
            <a:ext cx="457200" cy="1066800"/>
            <a:chOff x="2448" y="1296"/>
            <a:chExt cx="288" cy="960"/>
          </a:xfrm>
        </p:grpSpPr>
        <p:sp>
          <p:nvSpPr>
            <p:cNvPr id="10262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5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6</a:t>
              </a:r>
            </a:p>
          </p:txBody>
        </p:sp>
      </p:grp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99060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 dirty="0">
                <a:latin typeface="Helvetica" pitchFamily="34" charset="0"/>
                <a:ea typeface="宋体" charset="-122"/>
              </a:rPr>
              <a:t>some</a:t>
            </a:r>
            <a:endParaRPr lang="en-US" altLang="zh-CN" sz="1800" dirty="0">
              <a:latin typeface="Helvetica" pitchFamily="34" charset="0"/>
              <a:ea typeface="宋体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2667000" y="2286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13360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213360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213360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266700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13360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213360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213360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838200" y="502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2667000" y="5029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 </a:t>
            </a:r>
            <a:r>
              <a:rPr lang="en-US" altLang="zh-CN" sz="1800" dirty="0" smtClean="0">
                <a:latin typeface="Helvetica" pitchFamily="34" charset="0"/>
                <a:ea typeface="宋体" charset="-122"/>
              </a:rPr>
              <a:t>   (</a:t>
            </a:r>
            <a:r>
              <a:rPr lang="en-US" altLang="zh-CN" sz="1800" dirty="0">
                <a:latin typeface="Helvetica" pitchFamily="34" charset="0"/>
                <a:ea typeface="宋体" charset="-122"/>
              </a:rPr>
              <a:t>since 0 </a:t>
            </a:r>
            <a:r>
              <a:rPr lang="en-US" altLang="zh-CN" dirty="0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 dirty="0">
                <a:latin typeface="Helvetica" pitchFamily="34" charset="0"/>
                <a:ea typeface="宋体" charset="-122"/>
                <a:sym typeface="Symbol" pitchFamily="18" charset="2"/>
              </a:rPr>
              <a:t>5)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99060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266700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914400" y="4191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609600" y="54864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(= </a:t>
            </a:r>
            <a:r>
              <a:rPr lang="en-US" altLang="zh-CN" b="1" dirty="0">
                <a:ea typeface="宋体" charset="-122"/>
              </a:rPr>
              <a:t>some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  <a:sym typeface="Symbol" pitchFamily="18" charset="2"/>
              </a:rPr>
              <a:t>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</a:t>
            </a:r>
          </a:p>
          <a:p>
            <a:pPr algn="l"/>
            <a:r>
              <a:rPr lang="en-US" altLang="zh-CN" dirty="0">
                <a:ea typeface="宋体" charset="-122"/>
                <a:sym typeface="Symbol" pitchFamily="18" charset="2"/>
              </a:rPr>
              <a:t>However, (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some</a:t>
            </a:r>
            <a:r>
              <a:rPr lang="en-US" altLang="zh-CN" dirty="0">
                <a:ea typeface="宋体" charset="-122"/>
                <a:sym typeface="Symbol" pitchFamily="18" charset="2"/>
              </a:rPr>
              <a:t>) 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not in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flipH="1">
            <a:off x="3167063" y="5984875"/>
            <a:ext cx="12223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 bwMode="auto">
          <a:xfrm>
            <a:off x="5007428" y="2265998"/>
            <a:ext cx="3298371" cy="773430"/>
          </a:xfrm>
          <a:prstGeom prst="wedgeEllipseCallout">
            <a:avLst>
              <a:gd name="adj1" fmla="val -87891"/>
              <a:gd name="adj2" fmla="val -191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/>
              <a:t>5 </a:t>
            </a:r>
            <a:r>
              <a:rPr lang="en-US" altLang="zh-CN" sz="1800" dirty="0" smtClean="0"/>
              <a:t>is less than </a:t>
            </a:r>
            <a:r>
              <a:rPr lang="en-US" altLang="zh-CN" sz="1800" dirty="0"/>
              <a:t>some tuple in the relation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all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6800850" cy="3810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all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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t)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47950" y="1981200"/>
            <a:ext cx="457200" cy="1066800"/>
            <a:chOff x="2448" y="1296"/>
            <a:chExt cx="288" cy="960"/>
          </a:xfrm>
        </p:grpSpPr>
        <p:sp>
          <p:nvSpPr>
            <p:cNvPr id="1128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128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128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6</a:t>
              </a:r>
            </a:p>
          </p:txBody>
        </p:sp>
      </p:grp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18097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31813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264795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264795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264795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318135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264795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264795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264795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1733550" y="5029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3181350" y="5029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 (since 5 </a:t>
            </a:r>
            <a:r>
              <a:rPr lang="en-US" altLang="zh-CN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4 and 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 6)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180975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318135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82" name="Text Box 21"/>
          <p:cNvSpPr txBox="1">
            <a:spLocks noChangeArrowheads="1"/>
          </p:cNvSpPr>
          <p:nvPr/>
        </p:nvSpPr>
        <p:spPr bwMode="auto">
          <a:xfrm>
            <a:off x="1733550" y="4191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1123950" y="54864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(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 </a:t>
            </a:r>
            <a:r>
              <a:rPr lang="en-US" altLang="zh-CN" b="1">
                <a:ea typeface="宋体" charset="-122"/>
                <a:sym typeface="Symbol" pitchFamily="18" charset="2"/>
              </a:rPr>
              <a:t>not in</a:t>
            </a:r>
          </a:p>
          <a:p>
            <a:pPr algn="l"/>
            <a:r>
              <a:rPr lang="en-US" altLang="zh-CN">
                <a:ea typeface="宋体" charset="-122"/>
                <a:sym typeface="Symbol" pitchFamily="18" charset="2"/>
              </a:rPr>
              <a:t>However, (= </a:t>
            </a:r>
            <a:r>
              <a:rPr lang="en-US" altLang="zh-CN" b="1">
                <a:ea typeface="宋体" charset="-122"/>
                <a:sym typeface="Symbol" pitchFamily="18" charset="2"/>
              </a:rPr>
              <a:t>all</a:t>
            </a:r>
            <a:r>
              <a:rPr lang="en-US" altLang="zh-CN">
                <a:ea typeface="宋体" charset="-122"/>
                <a:sym typeface="Symbol" pitchFamily="18" charset="2"/>
              </a:rPr>
              <a:t>)  </a:t>
            </a:r>
            <a:r>
              <a:rPr lang="en-US" altLang="zh-CN" b="1">
                <a:ea typeface="宋体" charset="-122"/>
                <a:sym typeface="Symbol" pitchFamily="18" charset="2"/>
              </a:rPr>
              <a:t>in</a:t>
            </a:r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3373438" y="5989638"/>
            <a:ext cx="109537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1470082783</TotalTime>
  <Words>1972</Words>
  <Application>Microsoft Office PowerPoint</Application>
  <PresentationFormat>全屏显示(4:3)</PresentationFormat>
  <Paragraphs>444</Paragraphs>
  <Slides>53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db-book</vt:lpstr>
      <vt:lpstr>1_db-book</vt:lpstr>
      <vt:lpstr>Clip</vt:lpstr>
      <vt:lpstr>Microsoft Clip Gallery</vt:lpstr>
      <vt:lpstr>SQL (Lecture 2)</vt:lpstr>
      <vt:lpstr>Nested Subqueries</vt:lpstr>
      <vt:lpstr>Subqueries in the Where Clause</vt:lpstr>
      <vt:lpstr>Schema Diagram for University Database</vt:lpstr>
      <vt:lpstr>Set Membership </vt:lpstr>
      <vt:lpstr>Set Membership (Cont.)</vt:lpstr>
      <vt:lpstr>Set Comparison – “some” Clause</vt:lpstr>
      <vt:lpstr>Definition of  Some Clause</vt:lpstr>
      <vt:lpstr>Definition of all Clause</vt:lpstr>
      <vt:lpstr>Set Comparison – “all” Clause</vt:lpstr>
      <vt:lpstr>Test for Empty Relations</vt:lpstr>
      <vt:lpstr>Use of “exists” Clause</vt:lpstr>
      <vt:lpstr>Powerful “not exists” Clause</vt:lpstr>
      <vt:lpstr>Solution</vt:lpstr>
      <vt:lpstr>How to get the solution</vt:lpstr>
      <vt:lpstr>Solution</vt:lpstr>
      <vt:lpstr>Another solution</vt:lpstr>
      <vt:lpstr>Another solution</vt:lpstr>
      <vt:lpstr>Test for Absence of Duplicate Tuples</vt:lpstr>
      <vt:lpstr>Example </vt:lpstr>
      <vt:lpstr>Subqueries in the Form Clause</vt:lpstr>
      <vt:lpstr>With Clause</vt:lpstr>
      <vt:lpstr>Complex Queries using With Clause</vt:lpstr>
      <vt:lpstr>Scalar Subquery</vt:lpstr>
      <vt:lpstr>Join Expression</vt:lpstr>
      <vt:lpstr>Join Expression(Cont.)</vt:lpstr>
      <vt:lpstr>Join Conditions</vt:lpstr>
      <vt:lpstr>Outer Join</vt:lpstr>
      <vt:lpstr>Join operations – Example</vt:lpstr>
      <vt:lpstr>Left Outer Join</vt:lpstr>
      <vt:lpstr>Right Outer Join</vt:lpstr>
      <vt:lpstr>Full Outer Join</vt:lpstr>
      <vt:lpstr>Joined Relations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Views</vt:lpstr>
      <vt:lpstr>View  Definition</vt:lpstr>
      <vt:lpstr>Example Views</vt:lpstr>
      <vt:lpstr>View Expansion</vt:lpstr>
      <vt:lpstr>Views Defined Using Other Views</vt:lpstr>
      <vt:lpstr>View Expansion</vt:lpstr>
      <vt:lpstr>Update of a View</vt:lpstr>
      <vt:lpstr>Update of a View(Cont.)</vt:lpstr>
      <vt:lpstr>Updates cannot be Translated Uniquely</vt:lpstr>
      <vt:lpstr>Updatable View</vt:lpstr>
      <vt:lpstr>Materialized Views</vt:lpstr>
      <vt:lpstr>The 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292</cp:revision>
  <cp:lastPrinted>1999-12-01T19:45:26Z</cp:lastPrinted>
  <dcterms:created xsi:type="dcterms:W3CDTF">1999-12-01T16:48:44Z</dcterms:created>
  <dcterms:modified xsi:type="dcterms:W3CDTF">2019-03-19T14:01:03Z</dcterms:modified>
</cp:coreProperties>
</file>