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0" r:id="rId3"/>
    <p:sldId id="361" r:id="rId4"/>
    <p:sldId id="311" r:id="rId5"/>
    <p:sldId id="362" r:id="rId6"/>
    <p:sldId id="363" r:id="rId7"/>
    <p:sldId id="364" r:id="rId8"/>
    <p:sldId id="312" r:id="rId9"/>
    <p:sldId id="313" r:id="rId10"/>
    <p:sldId id="365" r:id="rId11"/>
    <p:sldId id="340" r:id="rId12"/>
    <p:sldId id="370" r:id="rId13"/>
    <p:sldId id="369" r:id="rId14"/>
    <p:sldId id="314" r:id="rId15"/>
    <p:sldId id="371" r:id="rId16"/>
    <p:sldId id="372" r:id="rId17"/>
    <p:sldId id="367" r:id="rId18"/>
    <p:sldId id="359" r:id="rId19"/>
    <p:sldId id="331" r:id="rId20"/>
    <p:sldId id="332" r:id="rId21"/>
    <p:sldId id="333" r:id="rId22"/>
    <p:sldId id="342" r:id="rId23"/>
    <p:sldId id="341" r:id="rId24"/>
    <p:sldId id="366" r:id="rId25"/>
    <p:sldId id="334" r:id="rId26"/>
    <p:sldId id="335" r:id="rId27"/>
    <p:sldId id="345" r:id="rId28"/>
    <p:sldId id="336" r:id="rId29"/>
    <p:sldId id="373" r:id="rId30"/>
    <p:sldId id="374" r:id="rId31"/>
    <p:sldId id="375" r:id="rId32"/>
    <p:sldId id="358" r:id="rId33"/>
    <p:sldId id="348" r:id="rId34"/>
    <p:sldId id="351" r:id="rId35"/>
    <p:sldId id="376" r:id="rId36"/>
    <p:sldId id="356" r:id="rId37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 autoAdjust="0"/>
    <p:restoredTop sz="94692" autoAdjust="0"/>
  </p:normalViewPr>
  <p:slideViewPr>
    <p:cSldViewPr snapToGrid="0">
      <p:cViewPr varScale="1">
        <p:scale>
          <a:sx n="97" d="100"/>
          <a:sy n="97" d="100"/>
        </p:scale>
        <p:origin x="-10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notesViewPr>
    <p:cSldViewPr snapToGrid="0">
      <p:cViewPr varScale="1">
        <p:scale>
          <a:sx n="72" d="100"/>
          <a:sy n="72" d="100"/>
        </p:scale>
        <p:origin x="-186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261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AD768-CB0F-42D2-AEA6-273337FE89F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4CB72-8C9E-4358-874A-33DBFB21C48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C27A70-7626-4080-857B-BA1589C7408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9pPr>
          </a:lstStyle>
          <a:p>
            <a:fld id="{65E2E039-832C-4082-ADE0-088DF5D374B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6812622-2A4E-4EDA-8F10-9B3B0BD7AA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AD37-9887-468D-A37C-98381AC0A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63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17194-158F-4FFB-84F6-DE1AC5FC32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9B988-FDC9-4110-8F2C-CD5CDE87FA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BAF8-CF05-454A-BFEE-F18AA2D4FB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0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1906-AE03-46A9-89FC-88DAAD8C0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3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9B87-A93A-445F-9F48-20FED947C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2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7B034-A4F2-44AA-B309-0F1FBA6E1F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1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60A7-BCA0-4D7C-B80B-7F22C80943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EC83-1673-47D2-859B-2F74931B58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5E73B-AFE8-4467-BBC1-20671AFC3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4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2C541E6A-72BD-4707-8C95-32D659A01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5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0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79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4.</a:t>
            </a:r>
            <a:fld id="{18BC26C7-37D3-4865-8A32-4001764EE87E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41338" y="304800"/>
            <a:ext cx="8077200" cy="6096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SQL Programming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85913" y="1179513"/>
            <a:ext cx="6378575" cy="3368675"/>
          </a:xfrm>
          <a:noFill/>
        </p:spPr>
        <p:txBody>
          <a:bodyPr lIns="90488" tIns="44450" rIns="90488" bIns="44450"/>
          <a:lstStyle/>
          <a:p>
            <a:r>
              <a:rPr lang="en-US" altLang="zh-CN" smtClean="0">
                <a:ea typeface="宋体" charset="-122"/>
              </a:rPr>
              <a:t>Introduction</a:t>
            </a:r>
          </a:p>
          <a:p>
            <a:r>
              <a:rPr lang="en-US" altLang="zh-CN" smtClean="0">
                <a:ea typeface="宋体" charset="-122"/>
              </a:rPr>
              <a:t>Embedded SQL</a:t>
            </a:r>
          </a:p>
          <a:p>
            <a:r>
              <a:rPr lang="en-US" altLang="zh-CN" smtClean="0">
                <a:ea typeface="宋体" charset="-122"/>
              </a:rPr>
              <a:t>ODBC</a:t>
            </a:r>
          </a:p>
          <a:p>
            <a:r>
              <a:rPr lang="en-US" altLang="zh-CN" smtClean="0">
                <a:ea typeface="宋体" charset="-122"/>
              </a:rPr>
              <a:t>JDBC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Sample Query 3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5763" y="1149350"/>
            <a:ext cx="2705100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Print out student ID and name of top 10 </a:t>
            </a:r>
            <a:r>
              <a:rPr lang="en-US" altLang="zh-CN" sz="2000" dirty="0" err="1" smtClean="0">
                <a:ea typeface="宋体" charset="-122"/>
              </a:rPr>
              <a:t>tot_cred</a:t>
            </a:r>
            <a:r>
              <a:rPr lang="en-US" altLang="zh-CN" sz="2000" dirty="0" smtClean="0">
                <a:ea typeface="宋体" charset="-122"/>
              </a:rPr>
              <a:t> student in a specific department.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6244" y="893993"/>
            <a:ext cx="5294969" cy="57554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printTop10(char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dp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[10],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sn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cred;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End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dp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Declare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Cursor For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	Select 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ID, name,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tot_cred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from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student 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where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Order by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tot_cred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DESC;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Open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For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I=0; I&lt;10;I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++) {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Fetch From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Into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 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sn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,:cred;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If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!= 0) 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	break;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(“Rank %d: %s	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%s with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credit %d\n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”,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I+1,sid,sn,cred);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Close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Updates Through Cursors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" y="12668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Can update tuples fetched by cursor by declaring that the cursor is 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         declare 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c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cursor for</a:t>
            </a:r>
            <a:br>
              <a:rPr kumimoji="1" lang="en-US" altLang="zh-CN" sz="2000" b="1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    select 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*</a:t>
            </a:r>
            <a:br>
              <a:rPr kumimoji="1" lang="en-US" altLang="zh-CN" sz="2000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from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instructor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i="1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where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i="1" dirty="0" err="1" smtClean="0">
                <a:latin typeface="Helvetica" pitchFamily="34" charset="0"/>
                <a:ea typeface="宋体" charset="-122"/>
              </a:rPr>
              <a:t>dept_name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=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‘Music’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We then iterate through the tuples by performing  fetch operations on the cursor (as illustrated earlier), and after fetching each tuple we execute the following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code</a:t>
            </a:r>
            <a:endParaRPr kumimoji="1" lang="en-US" altLang="zh-CN" sz="2000" b="1" dirty="0">
              <a:latin typeface="Helvetica" pitchFamily="34" charset="0"/>
              <a:ea typeface="宋体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         update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instructor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i="1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latin typeface="Helvetica" pitchFamily="34" charset="0"/>
                <a:ea typeface="宋体" charset="-122"/>
              </a:rPr>
              <a:t>set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salary </a:t>
            </a:r>
            <a:r>
              <a:rPr kumimoji="1" lang="en-US" altLang="zh-CN" sz="2000" i="1" dirty="0">
                <a:latin typeface="Helvetica" pitchFamily="34" charset="0"/>
                <a:ea typeface="宋体" charset="-122"/>
              </a:rPr>
              <a:t>= </a:t>
            </a:r>
            <a:r>
              <a:rPr kumimoji="1" lang="en-US" altLang="zh-CN" sz="2000" i="1" dirty="0" smtClean="0">
                <a:latin typeface="Helvetica" pitchFamily="34" charset="0"/>
                <a:ea typeface="宋体" charset="-122"/>
              </a:rPr>
              <a:t>salary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+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1000</a:t>
            </a: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2000" dirty="0">
                <a:latin typeface="Helvetica" pitchFamily="34" charset="0"/>
                <a:ea typeface="宋体" charset="-122"/>
              </a:rPr>
            </a:b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where current of </a:t>
            </a:r>
            <a:r>
              <a:rPr kumimoji="1" lang="en-US" altLang="zh-CN" sz="2000" i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c</a:t>
            </a:r>
          </a:p>
          <a:p>
            <a:pPr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zh-CN" altLang="en-US" sz="2000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Why Dynamic SQL?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814388" y="1357313"/>
            <a:ext cx="7854950" cy="33655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The objects referenced by the SQL statement do not exist at precompile time. </a:t>
            </a:r>
            <a:endParaRPr lang="zh-CN" altLang="en-US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All or part of the SQL statement need to be generated during application execution. </a:t>
            </a:r>
            <a:endParaRPr lang="zh-CN" altLang="en-US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The query been executed using the most optimal access path, based on current database statistics. </a:t>
            </a:r>
            <a:endParaRPr lang="zh-CN" altLang="en-US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Dynamic 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ea typeface="宋体" charset="-122"/>
              </a:rPr>
              <a:t>Static Embedded </a:t>
            </a:r>
            <a:r>
              <a:rPr lang="en-US" altLang="zh-CN" smtClean="0">
                <a:latin typeface="Times New Roman" pitchFamily="18" charset="0"/>
                <a:ea typeface="宋体" charset="-122"/>
                <a:cs typeface="Times New Roman" pitchFamily="18" charset="0"/>
              </a:rPr>
              <a:t>SQL vs. Dynamic Embedded 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SQL</a:t>
            </a:r>
          </a:p>
          <a:p>
            <a:pPr lvl="1"/>
            <a:r>
              <a:rPr lang="en-US" altLang="zh-CN" smtClean="0">
                <a:latin typeface="Times New Roman" pitchFamily="18" charset="0"/>
                <a:ea typeface="宋体" charset="-122"/>
              </a:rPr>
              <a:t>Static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Embedded SQL queries are written by programmer, and won’t change at run time.</a:t>
            </a:r>
            <a:endParaRPr lang="zh-CN" altLang="en-US" smtClean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mtClean="0">
                <a:latin typeface="Times New Roman" pitchFamily="18" charset="0"/>
                <a:ea typeface="宋体" charset="-122"/>
              </a:rPr>
              <a:t>Dynamic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Allows programs to construct and submit SQL queries at run time.</a:t>
            </a:r>
            <a:endParaRPr lang="zh-CN" altLang="en-US" smtClean="0">
              <a:latin typeface="Times New Roman" pitchFamily="18" charset="0"/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Execution of Dynamic SQL</a:t>
            </a:r>
            <a:endParaRPr lang="zh-CN" altLang="en-US" smtClean="0">
              <a:ea typeface="宋体" charset="-122"/>
            </a:endParaRPr>
          </a:p>
          <a:p>
            <a:pPr lvl="1"/>
            <a:r>
              <a:rPr lang="en-US" altLang="zh-CN" smtClean="0">
                <a:latin typeface="Times New Roman" pitchFamily="18" charset="0"/>
                <a:ea typeface="宋体" charset="-122"/>
              </a:rPr>
              <a:t>EXECUTE  IMMEDIATE</a:t>
            </a:r>
          </a:p>
          <a:p>
            <a:pPr lvl="1"/>
            <a:r>
              <a:rPr lang="en-US" altLang="zh-CN" smtClean="0">
                <a:latin typeface="Times New Roman" pitchFamily="18" charset="0"/>
                <a:ea typeface="宋体" charset="-122"/>
              </a:rPr>
              <a:t>PREPARE / EXECUTE</a:t>
            </a:r>
            <a:r>
              <a:rPr lang="en-US" altLang="zh-CN" smtClean="0">
                <a:ea typeface="宋体" charset="-122"/>
              </a:rPr>
              <a:t> </a:t>
            </a:r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Dynamic SQL Sample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199"/>
            <a:ext cx="7829550" cy="4532671"/>
          </a:xfrm>
        </p:spPr>
        <p:txBody>
          <a:bodyPr/>
          <a:lstStyle/>
          <a:p>
            <a:pPr>
              <a:tabLst>
                <a:tab pos="1428750" algn="l"/>
              </a:tabLst>
            </a:pPr>
            <a:r>
              <a:rPr lang="en-US" altLang="zh-CN" sz="2000" dirty="0" smtClean="0">
                <a:ea typeface="宋体" charset="-122"/>
              </a:rPr>
              <a:t>Example of the use of dynamic SQL from within a C program.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char * 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i="1" dirty="0" err="1" smtClean="0">
                <a:ea typeface="宋体" charset="-122"/>
              </a:rPr>
              <a:t>sqlprog</a:t>
            </a:r>
            <a:r>
              <a:rPr lang="en-US" altLang="zh-CN" sz="2000" i="1" dirty="0" smtClean="0">
                <a:ea typeface="宋体" charset="-122"/>
              </a:rPr>
              <a:t> = “</a:t>
            </a:r>
            <a:r>
              <a:rPr lang="en-US" altLang="zh-CN" sz="2000" b="1" dirty="0" smtClean="0">
                <a:ea typeface="宋体" charset="-122"/>
              </a:rPr>
              <a:t>update </a:t>
            </a:r>
            <a:r>
              <a:rPr lang="en-US" altLang="zh-CN" sz="2000" i="1" dirty="0" smtClean="0">
                <a:ea typeface="宋体" charset="-122"/>
              </a:rPr>
              <a:t>instructor </a:t>
            </a:r>
            <a:r>
              <a:rPr lang="en-US" altLang="zh-CN" sz="2000" i="1" dirty="0" smtClean="0">
                <a:ea typeface="宋体" charset="-122"/>
              </a:rPr>
              <a:t/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                             </a:t>
            </a:r>
            <a:r>
              <a:rPr lang="en-US" altLang="zh-CN" sz="2000" b="1" dirty="0" smtClean="0">
                <a:ea typeface="宋体" charset="-122"/>
              </a:rPr>
              <a:t>set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i="1" dirty="0" smtClean="0">
                <a:ea typeface="宋体" charset="-122"/>
              </a:rPr>
              <a:t>salary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i="1" dirty="0" smtClean="0">
                <a:ea typeface="宋体" charset="-122"/>
              </a:rPr>
              <a:t>= </a:t>
            </a:r>
            <a:r>
              <a:rPr lang="en-US" altLang="zh-CN" sz="2000" i="1" dirty="0" smtClean="0">
                <a:ea typeface="宋体" charset="-122"/>
              </a:rPr>
              <a:t>salary </a:t>
            </a:r>
            <a:r>
              <a:rPr lang="en-US" altLang="zh-CN" sz="2000" i="1" dirty="0" smtClean="0">
                <a:ea typeface="宋体" charset="-122"/>
              </a:rPr>
              <a:t>* </a:t>
            </a:r>
            <a:r>
              <a:rPr lang="en-US" altLang="zh-CN" sz="2000" dirty="0" smtClean="0">
                <a:ea typeface="宋体" charset="-122"/>
              </a:rPr>
              <a:t>1.05</a:t>
            </a:r>
            <a:r>
              <a:rPr lang="en-US" altLang="zh-CN" sz="2000" i="1" dirty="0" smtClean="0">
                <a:ea typeface="宋体" charset="-122"/>
              </a:rPr>
              <a:t/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	              </a:t>
            </a:r>
            <a:r>
              <a:rPr lang="en-US" altLang="zh-CN" sz="2000" b="1" dirty="0" smtClean="0">
                <a:ea typeface="宋体" charset="-122"/>
              </a:rPr>
              <a:t>where </a:t>
            </a:r>
            <a:r>
              <a:rPr lang="en-US" altLang="zh-CN" sz="2000" i="1" dirty="0" smtClean="0">
                <a:ea typeface="宋体" charset="-122"/>
              </a:rPr>
              <a:t>ID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= ?</a:t>
            </a:r>
            <a:r>
              <a:rPr lang="en-US" altLang="zh-CN" sz="2000" i="1" dirty="0" smtClean="0">
                <a:ea typeface="宋体" charset="-122"/>
              </a:rPr>
              <a:t>”</a:t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	</a:t>
            </a:r>
            <a:r>
              <a:rPr lang="en-US" altLang="zh-CN" sz="2000" dirty="0" smtClean="0">
                <a:ea typeface="宋体" charset="-122"/>
              </a:rPr>
              <a:t>EXEC 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prepare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dynprog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  from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sqlprog</a:t>
            </a:r>
            <a:r>
              <a:rPr lang="en-US" altLang="zh-CN" sz="2000" i="1" dirty="0" smtClean="0">
                <a:ea typeface="宋体" charset="-122"/>
              </a:rPr>
              <a:t>;</a:t>
            </a:r>
            <a:br>
              <a:rPr lang="en-US" altLang="zh-CN" sz="2000" i="1" dirty="0" smtClean="0">
                <a:ea typeface="宋体" charset="-122"/>
              </a:rPr>
            </a:br>
            <a:r>
              <a:rPr lang="en-US" altLang="zh-CN" sz="2000" i="1" dirty="0" smtClean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char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i="1" dirty="0" err="1" smtClean="0">
                <a:ea typeface="宋体" charset="-122"/>
              </a:rPr>
              <a:t>tid</a:t>
            </a:r>
            <a:r>
              <a:rPr lang="en-US" altLang="zh-CN" sz="2000" i="1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[6] </a:t>
            </a:r>
            <a:r>
              <a:rPr lang="en-US" altLang="zh-CN" sz="2000" dirty="0" smtClean="0">
                <a:ea typeface="宋体" charset="-122"/>
              </a:rPr>
              <a:t>= </a:t>
            </a:r>
            <a:r>
              <a:rPr lang="en-US" altLang="zh-CN" sz="2000" dirty="0" smtClean="0">
                <a:ea typeface="宋体" charset="-122"/>
              </a:rPr>
              <a:t>“12121”;</a:t>
            </a: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EXEC 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execute 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dynprog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 using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2000" i="1" dirty="0" smtClean="0">
                <a:ea typeface="宋体" charset="-122"/>
              </a:rPr>
              <a:t>;</a:t>
            </a:r>
            <a:endParaRPr lang="en-US" altLang="zh-CN" sz="2000" i="1" dirty="0" smtClean="0">
              <a:ea typeface="宋体" charset="-122"/>
            </a:endParaRPr>
          </a:p>
          <a:p>
            <a:pPr>
              <a:tabLst>
                <a:tab pos="1428750" algn="l"/>
              </a:tabLst>
            </a:pPr>
            <a:endParaRPr lang="en-US" altLang="zh-CN" sz="2000" i="1" dirty="0" smtClean="0">
              <a:ea typeface="宋体" charset="-122"/>
            </a:endParaRPr>
          </a:p>
          <a:p>
            <a:pPr>
              <a:tabLst>
                <a:tab pos="1428750" algn="l"/>
              </a:tabLst>
            </a:pPr>
            <a:r>
              <a:rPr lang="en-US" altLang="zh-CN" sz="2000" dirty="0" smtClean="0">
                <a:ea typeface="宋体" charset="-122"/>
              </a:rPr>
              <a:t>The dynamic SQL program contains a ?, which is a place holder for a value that is provided when the SQL program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 Sample 2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66063" cy="8763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charset="-122"/>
              </a:rPr>
              <a:t>Write a function to delete records in a specific table with given condition.</a:t>
            </a:r>
            <a:endParaRPr lang="en-US" altLang="zh-CN" sz="1800" smtClean="0">
              <a:latin typeface="Times New Roman" pitchFamily="18" charset="0"/>
              <a:ea typeface="宋体" charset="-122"/>
            </a:endParaRPr>
          </a:p>
          <a:p>
            <a:pPr algn="just">
              <a:buFont typeface="Monotype Sorts" pitchFamily="2" charset="2"/>
              <a:buNone/>
            </a:pPr>
            <a:endParaRPr lang="en-US" altLang="zh-CN" sz="1800" smtClean="0">
              <a:latin typeface="Times New Roman" pitchFamily="18" charset="0"/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250" y="2214563"/>
            <a:ext cx="7083425" cy="32924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deleteRecord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(char *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table_name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,*condition) {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 begin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statement[256];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end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if (condition != NULL and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strlen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(condition)&gt;0)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(statement, </a:t>
            </a:r>
            <a:r>
              <a:rPr lang="en-US" altLang="zh-CN" sz="1600" dirty="0">
                <a:ea typeface="宋体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 from %s where %s</a:t>
            </a:r>
            <a:r>
              <a:rPr lang="en-US" altLang="zh-CN" sz="1600" dirty="0">
                <a:ea typeface="宋体" charset="-122"/>
              </a:rPr>
              <a:t>”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table_name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condition);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else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(statement, </a:t>
            </a:r>
            <a:r>
              <a:rPr lang="en-US" altLang="zh-CN" sz="1600" dirty="0">
                <a:ea typeface="宋体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 from %s</a:t>
            </a:r>
            <a:r>
              <a:rPr lang="en-US" altLang="zh-CN" sz="1600" dirty="0">
                <a:ea typeface="宋体" charset="-122"/>
              </a:rPr>
              <a:t>”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table_name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EXECUTE  IMMEDIATE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:statement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 Sample 3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438" y="1149350"/>
            <a:ext cx="7234237" cy="52625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printCourseList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(char *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) {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 begin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statement[256];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cname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[52],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[24];</a:t>
            </a: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end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strcpy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(statement, “select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title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from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course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where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dept_name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= ?”);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strcpy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dept_name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PREPARE s1 FROM :statement;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DECLARE c1 CURSOR FOR s1;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OPEN c1 USING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 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for (;;) {  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EXEC SQL FETCH c1 INTO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cname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if (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sqlca.sqlcode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!= 0)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 	break; 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Course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Title: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%s\n",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}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CLOSE c1;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 + Host Language?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95313" y="1219200"/>
            <a:ext cx="3421062" cy="4876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Solution1: Embedded SQL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solidFill>
                  <a:srgbClr val="00B050"/>
                </a:solidFill>
                <a:ea typeface="宋体" charset="-122"/>
              </a:rPr>
              <a:t>Solution 2: ODBC/JDBC</a:t>
            </a:r>
          </a:p>
          <a:p>
            <a:pPr lvl="1"/>
            <a:r>
              <a:rPr lang="en-US" altLang="zh-CN" smtClean="0">
                <a:ea typeface="宋体" charset="-122"/>
              </a:rPr>
              <a:t>Standardize the DB function library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1508" name="流程图: 过程 3"/>
          <p:cNvSpPr>
            <a:spLocks noChangeArrowheads="1"/>
          </p:cNvSpPr>
          <p:nvPr/>
        </p:nvSpPr>
        <p:spPr bwMode="auto">
          <a:xfrm>
            <a:off x="4641850" y="1423988"/>
            <a:ext cx="2974975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SQL Queries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09" name="流程图: 过程 4"/>
          <p:cNvSpPr>
            <a:spLocks noChangeArrowheads="1"/>
          </p:cNvSpPr>
          <p:nvPr/>
        </p:nvSpPr>
        <p:spPr bwMode="auto">
          <a:xfrm>
            <a:off x="4632325" y="3116263"/>
            <a:ext cx="2973388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function calls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10" name="流程图: 过程 5"/>
          <p:cNvSpPr>
            <a:spLocks noChangeArrowheads="1"/>
          </p:cNvSpPr>
          <p:nvPr/>
        </p:nvSpPr>
        <p:spPr bwMode="auto">
          <a:xfrm>
            <a:off x="7523163" y="3983038"/>
            <a:ext cx="1357312" cy="5889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DB Function </a:t>
            </a:r>
          </a:p>
          <a:p>
            <a:r>
              <a:rPr lang="en-US" altLang="zh-CN" sz="1600">
                <a:ea typeface="宋体" charset="-122"/>
              </a:rPr>
              <a:t>Library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11" name="流程图: 过程 6"/>
          <p:cNvSpPr>
            <a:spLocks noChangeArrowheads="1"/>
          </p:cNvSpPr>
          <p:nvPr/>
        </p:nvSpPr>
        <p:spPr bwMode="auto">
          <a:xfrm>
            <a:off x="5092700" y="5083175"/>
            <a:ext cx="2062163" cy="36988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Executable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1512" name="椭圆 7"/>
          <p:cNvSpPr>
            <a:spLocks noChangeArrowheads="1"/>
          </p:cNvSpPr>
          <p:nvPr/>
        </p:nvSpPr>
        <p:spPr bwMode="auto">
          <a:xfrm>
            <a:off x="5208588" y="2211388"/>
            <a:ext cx="1839912" cy="474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Pre-compiling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21513" name="直接箭头连接符 9"/>
          <p:cNvCxnSpPr>
            <a:cxnSpLocks noChangeShapeType="1"/>
            <a:stCxn id="21508" idx="2"/>
            <a:endCxn id="21512" idx="0"/>
          </p:cNvCxnSpPr>
          <p:nvPr/>
        </p:nvCxnSpPr>
        <p:spPr bwMode="auto">
          <a:xfrm rot="5400000">
            <a:off x="5920581" y="2002632"/>
            <a:ext cx="415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直接箭头连接符 15"/>
          <p:cNvCxnSpPr>
            <a:cxnSpLocks noChangeShapeType="1"/>
            <a:stCxn id="21512" idx="4"/>
            <a:endCxn id="21509" idx="0"/>
          </p:cNvCxnSpPr>
          <p:nvPr/>
        </p:nvCxnSpPr>
        <p:spPr bwMode="auto">
          <a:xfrm rot="5400000">
            <a:off x="5909469" y="2896394"/>
            <a:ext cx="43021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椭圆 20"/>
          <p:cNvSpPr>
            <a:spLocks noChangeArrowheads="1"/>
          </p:cNvSpPr>
          <p:nvPr/>
        </p:nvSpPr>
        <p:spPr bwMode="auto">
          <a:xfrm>
            <a:off x="5035550" y="4017963"/>
            <a:ext cx="2174875" cy="554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Compiling, linking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21516" name="直接箭头连接符 24"/>
          <p:cNvCxnSpPr>
            <a:cxnSpLocks noChangeShapeType="1"/>
            <a:stCxn id="21509" idx="2"/>
            <a:endCxn id="21515" idx="0"/>
          </p:cNvCxnSpPr>
          <p:nvPr/>
        </p:nvCxnSpPr>
        <p:spPr bwMode="auto">
          <a:xfrm rot="16200000" flipH="1">
            <a:off x="5855494" y="3750469"/>
            <a:ext cx="5318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直接箭头连接符 26"/>
          <p:cNvCxnSpPr>
            <a:cxnSpLocks noChangeShapeType="1"/>
            <a:stCxn id="21515" idx="4"/>
            <a:endCxn id="21511" idx="0"/>
          </p:cNvCxnSpPr>
          <p:nvPr/>
        </p:nvCxnSpPr>
        <p:spPr bwMode="auto">
          <a:xfrm rot="16200000" flipH="1">
            <a:off x="5868194" y="4826794"/>
            <a:ext cx="5111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直接箭头连接符 28"/>
          <p:cNvCxnSpPr>
            <a:cxnSpLocks noChangeShapeType="1"/>
            <a:stCxn id="21510" idx="1"/>
            <a:endCxn id="21515" idx="6"/>
          </p:cNvCxnSpPr>
          <p:nvPr/>
        </p:nvCxnSpPr>
        <p:spPr bwMode="auto">
          <a:xfrm rot="10800000" flipV="1">
            <a:off x="7210425" y="4278313"/>
            <a:ext cx="312738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3368675" y="1516063"/>
            <a:ext cx="1041400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9500000">
            <a:off x="2984500" y="3830638"/>
            <a:ext cx="1677988" cy="21113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and JDBC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API (application-program interface) for a program to interact with a database server</a:t>
            </a:r>
          </a:p>
          <a:p>
            <a:r>
              <a:rPr lang="en-US" altLang="zh-CN" smtClean="0">
                <a:ea typeface="宋体" charset="-122"/>
              </a:rPr>
              <a:t>Application makes calls to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Connect with the database server</a:t>
            </a:r>
          </a:p>
          <a:p>
            <a:pPr lvl="1"/>
            <a:r>
              <a:rPr lang="en-US" altLang="zh-CN" sz="1800" smtClean="0">
                <a:ea typeface="宋体" charset="-122"/>
              </a:rPr>
              <a:t>Send SQL commands to the database server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Fetch tuples of result one-by-one into program variables</a:t>
            </a:r>
          </a:p>
          <a:p>
            <a:r>
              <a:rPr lang="en-US" altLang="zh-CN" smtClean="0">
                <a:ea typeface="宋体" charset="-122"/>
              </a:rPr>
              <a:t>ODBC (Open Database Connectivity) works with C, C++, C#, and Visual Basic</a:t>
            </a:r>
          </a:p>
          <a:p>
            <a:r>
              <a:rPr lang="en-US" altLang="zh-CN" smtClean="0">
                <a:ea typeface="宋体" charset="-122"/>
              </a:rPr>
              <a:t>JDBC (Java Database Connectivity) works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Open DataBase Connectivity(ODBC) standard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Standard  for application program to communicate with a database server.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application program interface (API) to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open a connection with a database,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Send SQL commands (query/update) to the database server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Fetch tuples of result one-by-one into program variables</a:t>
            </a:r>
          </a:p>
          <a:p>
            <a:r>
              <a:rPr lang="en-US" altLang="zh-CN" smtClean="0">
                <a:ea typeface="宋体" charset="-122"/>
              </a:rPr>
              <a:t>Applications such as GUI, spreadsheets, etc. can use ODBC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Introduction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95313" y="1090613"/>
            <a:ext cx="7848600" cy="4876800"/>
          </a:xfrm>
        </p:spPr>
        <p:txBody>
          <a:bodyPr/>
          <a:lstStyle/>
          <a:p>
            <a:r>
              <a:rPr lang="en-US" altLang="zh-CN" sz="2000" smtClean="0">
                <a:ea typeface="宋体" charset="-122"/>
              </a:rPr>
              <a:t>SQL provides a powerful declarative query language. However, A programmer can not only use SQL to create a database application. </a:t>
            </a:r>
          </a:p>
          <a:p>
            <a:pPr lvl="1"/>
            <a:r>
              <a:rPr lang="en-US" altLang="zh-CN" sz="2000" smtClean="0">
                <a:ea typeface="宋体" charset="-122"/>
              </a:rPr>
              <a:t>Not all queries can be expressed in SQL, since SQL does not provide the full expressive power of a general-purpose language</a:t>
            </a:r>
          </a:p>
          <a:p>
            <a:pPr lvl="1"/>
            <a:r>
              <a:rPr lang="en-US" altLang="zh-CN" sz="2000" smtClean="0">
                <a:ea typeface="宋体" charset="-122"/>
              </a:rPr>
              <a:t>Non-declarative actions, such as printing a report, interacting with a user through GUI interface, can not be done from within SQL</a:t>
            </a:r>
          </a:p>
          <a:p>
            <a:pPr lvl="1"/>
            <a:r>
              <a:rPr lang="en-US" altLang="zh-CN" sz="2000" smtClean="0">
                <a:ea typeface="宋体" charset="-122"/>
              </a:rPr>
              <a:t>In memory procedures, algorithms can not be done from within SQL as well.</a:t>
            </a:r>
          </a:p>
          <a:p>
            <a:r>
              <a:rPr lang="en-US" altLang="zh-CN" sz="2000" smtClean="0">
                <a:ea typeface="宋体" charset="-122"/>
              </a:rPr>
              <a:t>Database Application Programming = SQL + Host Language</a:t>
            </a:r>
          </a:p>
          <a:p>
            <a:pPr lvl="1"/>
            <a:r>
              <a:rPr lang="en-US" altLang="zh-CN" sz="2000" smtClean="0">
                <a:ea typeface="宋体" charset="-122"/>
              </a:rPr>
              <a:t>Host Languages : C/C++/C#, Java, Pascal, Cobol, Fortran, PL/I, etc.</a:t>
            </a:r>
            <a:endParaRPr lang="zh-CN" altLang="en-US" sz="20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019175"/>
            <a:ext cx="7848600" cy="4876800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Each database system supporting ODBC provides a "driver" library that must be linked with the client program.</a:t>
            </a:r>
          </a:p>
          <a:p>
            <a:r>
              <a:rPr lang="en-US" altLang="zh-CN" sz="1800" smtClean="0">
                <a:ea typeface="宋体" charset="-122"/>
              </a:rPr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 altLang="zh-CN" sz="1800" smtClean="0">
                <a:ea typeface="宋体" charset="-122"/>
              </a:rPr>
              <a:t>ODBC program first allocates an SQL environment, then a database connection handle.</a:t>
            </a:r>
          </a:p>
          <a:p>
            <a:r>
              <a:rPr lang="en-US" altLang="zh-CN" sz="1800" smtClean="0">
                <a:ea typeface="宋体" charset="-122"/>
              </a:rPr>
              <a:t>Opens database connection using SQLConnect().  Parameters for SQLConnect:</a:t>
            </a:r>
          </a:p>
          <a:p>
            <a:pPr lvl="1"/>
            <a:r>
              <a:rPr lang="en-US" altLang="zh-CN" sz="1600" smtClean="0">
                <a:ea typeface="宋体" charset="-122"/>
              </a:rPr>
              <a:t>connection handle,</a:t>
            </a:r>
          </a:p>
          <a:p>
            <a:pPr lvl="1"/>
            <a:r>
              <a:rPr lang="en-US" altLang="zh-CN" sz="1600" smtClean="0">
                <a:ea typeface="宋体" charset="-122"/>
              </a:rPr>
              <a:t>the server to which to connect</a:t>
            </a:r>
          </a:p>
          <a:p>
            <a:pPr lvl="1"/>
            <a:r>
              <a:rPr lang="en-US" altLang="zh-CN" sz="1600" smtClean="0">
                <a:ea typeface="宋体" charset="-122"/>
              </a:rPr>
              <a:t>the user identifier, </a:t>
            </a:r>
          </a:p>
          <a:p>
            <a:pPr lvl="1"/>
            <a:r>
              <a:rPr lang="en-US" altLang="zh-CN" sz="1600" smtClean="0">
                <a:ea typeface="宋体" charset="-122"/>
              </a:rPr>
              <a:t>password </a:t>
            </a:r>
          </a:p>
          <a:p>
            <a:r>
              <a:rPr lang="en-US" altLang="zh-CN" sz="1800" smtClean="0">
                <a:ea typeface="宋体" charset="-122"/>
              </a:rPr>
              <a:t>Must also specify types of arguments:</a:t>
            </a:r>
          </a:p>
          <a:p>
            <a:pPr lvl="1"/>
            <a:r>
              <a:rPr lang="en-US" altLang="zh-CN" sz="1600" smtClean="0">
                <a:ea typeface="宋体" charset="-122"/>
              </a:rPr>
              <a:t>SQL_NTS denotes previous argument is a null-terminated string.</a:t>
            </a:r>
          </a:p>
          <a:p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847725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ODBCexample</a:t>
            </a:r>
            <a:r>
              <a:rPr lang="en-US" altLang="zh-CN" sz="1800" dirty="0" smtClean="0"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HENV    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SQLAllocEnv</a:t>
            </a:r>
            <a:r>
              <a:rPr lang="en-US" altLang="zh-CN" sz="1800" dirty="0" smtClean="0">
                <a:ea typeface="宋体" charset="-122"/>
              </a:rPr>
              <a:t>(&amp;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SQLAllocConnect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SQLConnect</a:t>
            </a:r>
            <a:r>
              <a:rPr lang="en-US" altLang="zh-CN" sz="1800" dirty="0" smtClean="0">
                <a:ea typeface="宋体" charset="-122"/>
              </a:rPr>
              <a:t>(conn, </a:t>
            </a:r>
            <a:r>
              <a:rPr lang="en-US" altLang="zh-CN" sz="1800" dirty="0" smtClean="0">
                <a:ea typeface="宋体" charset="-122"/>
              </a:rPr>
              <a:t>“db.yale.edu", </a:t>
            </a:r>
            <a:r>
              <a:rPr lang="en-US" altLang="zh-CN" sz="1800" dirty="0" smtClean="0">
                <a:ea typeface="宋体" charset="-122"/>
              </a:rPr>
              <a:t>SQL_NTS, "</a:t>
            </a:r>
            <a:r>
              <a:rPr lang="en-US" altLang="zh-CN" sz="1800" dirty="0" err="1" smtClean="0">
                <a:ea typeface="宋体" charset="-122"/>
              </a:rPr>
              <a:t>avi</a:t>
            </a:r>
            <a:r>
              <a:rPr lang="en-US" altLang="zh-CN" sz="1800" dirty="0" smtClean="0">
                <a:ea typeface="宋体" charset="-122"/>
              </a:rPr>
              <a:t>", SQL_NTS, "</a:t>
            </a:r>
            <a:r>
              <a:rPr lang="en-US" altLang="zh-CN" sz="1800" dirty="0" err="1" smtClean="0">
                <a:ea typeface="宋体" charset="-122"/>
              </a:rPr>
              <a:t>avipasswd</a:t>
            </a:r>
            <a:r>
              <a:rPr lang="en-US" altLang="zh-CN" sz="1800" dirty="0" smtClean="0">
                <a:ea typeface="宋体" charset="-122"/>
              </a:rPr>
              <a:t>", SQL_NTS);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SQLDisconnect</a:t>
            </a:r>
            <a:r>
              <a:rPr lang="en-US" altLang="zh-CN" sz="1800" dirty="0" smtClean="0">
                <a:ea typeface="宋体" charset="-122"/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SQLFreeConnect</a:t>
            </a:r>
            <a:r>
              <a:rPr lang="en-US" altLang="zh-CN" sz="1800" dirty="0" smtClean="0">
                <a:ea typeface="宋体" charset="-122"/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err="1" smtClean="0">
                <a:ea typeface="宋体" charset="-122"/>
              </a:rPr>
              <a:t>SQLFreeEnv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env</a:t>
            </a:r>
            <a:r>
              <a:rPr lang="en-US" altLang="zh-CN" sz="1800" dirty="0" smtClean="0">
                <a:ea typeface="宋体" charset="-122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ODBC Code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Program sends SQL commands to the database by using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SQLExecDirect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Result tuples are fetched using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SQLFetch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SQLBindCol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()</a:t>
            </a:r>
            <a:r>
              <a:rPr lang="en-US" altLang="zh-CN" sz="1800" dirty="0" smtClean="0">
                <a:ea typeface="宋体" charset="-122"/>
              </a:rPr>
              <a:t> binds C language variables to attributes of the query result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When a tuple is fetched, its attribute values are automatically stored in corresponding C variables.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Arguments to </a:t>
            </a:r>
            <a:r>
              <a:rPr lang="en-US" altLang="zh-CN" sz="1600" dirty="0" err="1" smtClean="0">
                <a:ea typeface="宋体" charset="-122"/>
              </a:rPr>
              <a:t>SQLBindCol</a:t>
            </a:r>
            <a:r>
              <a:rPr lang="en-US" altLang="zh-CN" sz="1600" dirty="0" smtClean="0">
                <a:ea typeface="宋体" charset="-122"/>
              </a:rPr>
              <a:t>()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ODBC 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 variable, attribute position in query result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The type conversion from SQL to C</a:t>
            </a:r>
            <a:r>
              <a:rPr lang="en-US" altLang="zh-CN" sz="1600" dirty="0" smtClean="0">
                <a:ea typeface="宋体" charset="-122"/>
              </a:rPr>
              <a:t>. 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address of the variable.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For variable-length types like character arrays, 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maximum length of the variable 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Location to store actual length when a tuple is fetched.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Note: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A negative value </a:t>
            </a:r>
            <a:r>
              <a:rPr lang="en-US" altLang="zh-CN" sz="1600" dirty="0" smtClean="0">
                <a:ea typeface="宋体" charset="-122"/>
              </a:rPr>
              <a:t>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11225"/>
            <a:ext cx="8356600" cy="5591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Main body of program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char </a:t>
            </a:r>
            <a:r>
              <a:rPr lang="en-US" altLang="zh-CN" sz="1800" dirty="0" err="1" smtClean="0">
                <a:ea typeface="宋体" charset="-122"/>
              </a:rPr>
              <a:t>deptname</a:t>
            </a:r>
            <a:r>
              <a:rPr lang="en-US" altLang="zh-CN" sz="1800" dirty="0" smtClean="0">
                <a:ea typeface="宋体" charset="-122"/>
              </a:rPr>
              <a:t>[24];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float  </a:t>
            </a:r>
            <a:r>
              <a:rPr lang="en-US" altLang="zh-CN" sz="1800" dirty="0" smtClean="0">
                <a:ea typeface="宋体" charset="-122"/>
              </a:rPr>
              <a:t>salary;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 lenOut1, lenOut2;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HSTMT   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;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</a:t>
            </a:r>
            <a:r>
              <a:rPr lang="en-US" altLang="zh-CN" sz="1800" dirty="0" err="1" smtClean="0">
                <a:ea typeface="宋体" charset="-122"/>
              </a:rPr>
              <a:t>SQLAllocStmt</a:t>
            </a:r>
            <a:r>
              <a:rPr lang="en-US" altLang="zh-CN" sz="1800" dirty="0" smtClean="0">
                <a:ea typeface="宋体" charset="-122"/>
              </a:rPr>
              <a:t>(conn, &amp;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char * </a:t>
            </a:r>
            <a:r>
              <a:rPr lang="en-US" altLang="zh-CN" sz="1800" dirty="0" err="1" smtClean="0">
                <a:ea typeface="宋体" charset="-122"/>
              </a:rPr>
              <a:t>sqlquery</a:t>
            </a:r>
            <a:r>
              <a:rPr lang="en-US" altLang="zh-CN" sz="1800" dirty="0" smtClean="0">
                <a:ea typeface="宋体" charset="-122"/>
              </a:rPr>
              <a:t> = "select </a:t>
            </a:r>
            <a:r>
              <a:rPr lang="en-US" altLang="zh-CN" sz="1800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smtClean="0">
                <a:ea typeface="宋体" charset="-122"/>
              </a:rPr>
              <a:t>sum </a:t>
            </a:r>
            <a:r>
              <a:rPr lang="en-US" altLang="zh-CN" sz="1800" dirty="0" smtClean="0">
                <a:ea typeface="宋体" charset="-122"/>
              </a:rPr>
              <a:t>(salary) 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from </a:t>
            </a:r>
            <a:r>
              <a:rPr lang="en-US" altLang="zh-CN" sz="1800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group by </a:t>
            </a:r>
            <a:r>
              <a:rPr lang="en-US" altLang="zh-CN" sz="1800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";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error = </a:t>
            </a:r>
            <a:r>
              <a:rPr lang="en-US" altLang="zh-CN" sz="1800" dirty="0" err="1" smtClean="0">
                <a:ea typeface="宋体" charset="-122"/>
              </a:rPr>
              <a:t>SQLExecDirect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err="1" smtClean="0">
                <a:ea typeface="宋体" charset="-122"/>
              </a:rPr>
              <a:t>sqlquery</a:t>
            </a:r>
            <a:r>
              <a:rPr lang="en-US" altLang="zh-CN" sz="1800" dirty="0" smtClean="0">
                <a:ea typeface="宋体" charset="-122"/>
              </a:rPr>
              <a:t>, SQL_NTS);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if (error == SQL_SUCCESS) {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</a:t>
            </a:r>
            <a:r>
              <a:rPr lang="en-US" altLang="zh-CN" sz="1800" dirty="0" err="1" smtClean="0">
                <a:ea typeface="宋体" charset="-122"/>
              </a:rPr>
              <a:t>SQLBindCol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1, SQL_C_CHAR,   </a:t>
            </a:r>
            <a:r>
              <a:rPr lang="en-US" altLang="zh-CN" sz="1800" dirty="0" err="1" smtClean="0">
                <a:ea typeface="宋体" charset="-122"/>
              </a:rPr>
              <a:t>deptname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smtClean="0">
                <a:ea typeface="宋体" charset="-122"/>
              </a:rPr>
              <a:t>24, </a:t>
            </a:r>
            <a:r>
              <a:rPr lang="en-US" altLang="zh-CN" sz="1800" dirty="0" smtClean="0">
                <a:ea typeface="宋体" charset="-122"/>
              </a:rPr>
              <a:t>&amp;lenOut1);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</a:t>
            </a:r>
            <a:r>
              <a:rPr lang="en-US" altLang="zh-CN" sz="1800" dirty="0" err="1" smtClean="0">
                <a:ea typeface="宋体" charset="-122"/>
              </a:rPr>
              <a:t>SQLBindCol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2, SQL_C_FLOAT, </a:t>
            </a:r>
            <a:r>
              <a:rPr lang="en-US" altLang="zh-CN" sz="1800" dirty="0" smtClean="0">
                <a:ea typeface="宋体" charset="-122"/>
              </a:rPr>
              <a:t>&amp;</a:t>
            </a:r>
            <a:r>
              <a:rPr lang="en-US" altLang="zh-CN" sz="1800" dirty="0" smtClean="0">
                <a:ea typeface="宋体" charset="-122"/>
              </a:rPr>
              <a:t>salary</a:t>
            </a:r>
            <a:r>
              <a:rPr lang="en-US" altLang="zh-CN" sz="1800" dirty="0" smtClean="0">
                <a:ea typeface="宋体" charset="-122"/>
              </a:rPr>
              <a:t>,    </a:t>
            </a:r>
            <a:r>
              <a:rPr lang="en-US" altLang="zh-CN" sz="1800" dirty="0" smtClean="0">
                <a:ea typeface="宋体" charset="-122"/>
              </a:rPr>
              <a:t>0 , &amp;lenOut2);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   while (</a:t>
            </a:r>
            <a:r>
              <a:rPr lang="en-US" altLang="zh-CN" sz="1800" dirty="0" err="1" smtClean="0">
                <a:ea typeface="宋体" charset="-122"/>
              </a:rPr>
              <a:t>SQLFetch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sz="1800" dirty="0" smtClean="0">
                <a:ea typeface="宋体" charset="-122"/>
              </a:rPr>
              <a:t>== </a:t>
            </a:r>
            <a:r>
              <a:rPr lang="en-US" altLang="zh-CN" sz="1800" dirty="0" smtClean="0">
                <a:ea typeface="宋体" charset="-122"/>
              </a:rPr>
              <a:t>SQL_SUCCESS) {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</a:t>
            </a:r>
            <a:r>
              <a:rPr lang="en-US" altLang="zh-CN" sz="1800" dirty="0" err="1" smtClean="0">
                <a:ea typeface="宋体" charset="-122"/>
              </a:rPr>
              <a:t>printf</a:t>
            </a:r>
            <a:r>
              <a:rPr lang="en-US" altLang="zh-CN" sz="1800" dirty="0" smtClean="0">
                <a:ea typeface="宋体" charset="-122"/>
              </a:rPr>
              <a:t> (" %s  </a:t>
            </a:r>
            <a:r>
              <a:rPr lang="en-US" altLang="zh-CN" sz="1800" dirty="0" smtClean="0">
                <a:ea typeface="宋体" charset="-122"/>
              </a:rPr>
              <a:t>%f\n</a:t>
            </a:r>
            <a:r>
              <a:rPr lang="en-US" altLang="zh-CN" sz="1800" dirty="0" smtClean="0">
                <a:ea typeface="宋体" charset="-122"/>
              </a:rPr>
              <a:t>", </a:t>
            </a:r>
            <a:r>
              <a:rPr lang="en-US" altLang="zh-CN" sz="1800" dirty="0" err="1" smtClean="0">
                <a:ea typeface="宋体" charset="-122"/>
              </a:rPr>
              <a:t>deptname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smtClean="0">
                <a:ea typeface="宋体" charset="-122"/>
              </a:rPr>
              <a:t>salary);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}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}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err="1" smtClean="0">
                <a:ea typeface="宋体" charset="-122"/>
              </a:rPr>
              <a:t>SQLFreeStmt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, SQL_DROP);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 (Cont.)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47688" y="1033463"/>
            <a:ext cx="8272462" cy="540226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Prepared Statement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SQL statement prepared: compiled at the database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Can have placeholders:  E.g.  insert into </a:t>
            </a:r>
            <a:r>
              <a:rPr lang="en-US" altLang="zh-CN" sz="1800" dirty="0" smtClean="0">
                <a:ea typeface="宋体" charset="-122"/>
              </a:rPr>
              <a:t>department </a:t>
            </a:r>
            <a:r>
              <a:rPr lang="en-US" altLang="zh-CN" sz="1800" dirty="0" smtClean="0">
                <a:ea typeface="宋体" charset="-122"/>
              </a:rPr>
              <a:t>values(?,?,?,?)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Repeatedly executed with actual values for the placeholders</a:t>
            </a:r>
          </a:p>
          <a:p>
            <a:r>
              <a:rPr lang="en-US" altLang="zh-CN" dirty="0" smtClean="0">
                <a:ea typeface="宋体" charset="-122"/>
              </a:rPr>
              <a:t>A sample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Change the sample in the previous slide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char * </a:t>
            </a:r>
            <a:r>
              <a:rPr lang="en-US" altLang="zh-CN" sz="1600" dirty="0" err="1" smtClean="0">
                <a:ea typeface="宋体" charset="-122"/>
              </a:rPr>
              <a:t>sqlquery</a:t>
            </a:r>
            <a:r>
              <a:rPr lang="en-US" altLang="zh-CN" sz="1600" dirty="0" smtClean="0">
                <a:ea typeface="宋体" charset="-122"/>
              </a:rPr>
              <a:t> = “ select </a:t>
            </a:r>
            <a:r>
              <a:rPr lang="en-US" altLang="zh-CN" sz="1600" dirty="0" err="1" smtClean="0">
                <a:ea typeface="宋体" charset="-122"/>
              </a:rPr>
              <a:t>dept</a:t>
            </a:r>
            <a:r>
              <a:rPr lang="en-US" altLang="zh-CN" sz="1600" dirty="0" err="1" smtClean="0">
                <a:ea typeface="宋体" charset="-122"/>
              </a:rPr>
              <a:t>_name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dirty="0" smtClean="0">
                <a:ea typeface="宋体" charset="-122"/>
              </a:rPr>
              <a:t>budget</a:t>
            </a:r>
            <a:r>
              <a:rPr lang="en-US" altLang="zh-CN" sz="1600" dirty="0" smtClean="0">
                <a:ea typeface="宋体" charset="-122"/>
              </a:rPr>
              <a:t/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      from </a:t>
            </a:r>
            <a:r>
              <a:rPr lang="en-US" altLang="zh-CN" sz="1600" dirty="0" smtClean="0">
                <a:ea typeface="宋体" charset="-122"/>
              </a:rPr>
              <a:t>department</a:t>
            </a:r>
            <a:r>
              <a:rPr lang="en-US" altLang="zh-CN" sz="1600" dirty="0" smtClean="0">
                <a:ea typeface="宋体" charset="-122"/>
              </a:rPr>
              <a:t/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     where </a:t>
            </a:r>
            <a:r>
              <a:rPr lang="en-US" altLang="zh-CN" sz="1600" dirty="0" err="1" smtClean="0">
                <a:ea typeface="宋体" charset="-122"/>
              </a:rPr>
              <a:t>dept</a:t>
            </a:r>
            <a:r>
              <a:rPr lang="en-US" altLang="zh-CN" sz="1600" dirty="0" err="1" smtClean="0">
                <a:ea typeface="宋体" charset="-122"/>
              </a:rPr>
              <a:t>_name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= ?”;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SQLPrepare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dirty="0" err="1" smtClean="0">
                <a:ea typeface="宋体" charset="-122"/>
              </a:rPr>
              <a:t>buf</a:t>
            </a:r>
            <a:r>
              <a:rPr lang="en-US" altLang="zh-CN" sz="1600" dirty="0" smtClean="0">
                <a:ea typeface="宋体" charset="-122"/>
              </a:rPr>
              <a:t>, SQL_NTS</a:t>
            </a:r>
            <a:r>
              <a:rPr lang="en-US" altLang="zh-CN" sz="1600" dirty="0" smtClean="0">
                <a:ea typeface="宋体" charset="-122"/>
              </a:rPr>
              <a:t>);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 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SQLBindParameter</a:t>
            </a:r>
            <a:r>
              <a:rPr lang="en-US" altLang="zh-CN" sz="1600" dirty="0" smtClean="0">
                <a:ea typeface="宋体" charset="-122"/>
              </a:rPr>
              <a:t>(stmt,1, SQL_PARAM_INPUT, SQL_C_CHAR ,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                                 SQL_CHAR ,SQL_NTS, </a:t>
            </a:r>
            <a:r>
              <a:rPr lang="en-US" altLang="zh-CN" sz="1600" dirty="0" err="1" smtClean="0">
                <a:ea typeface="宋体" charset="-122"/>
              </a:rPr>
              <a:t>bn</a:t>
            </a:r>
            <a:r>
              <a:rPr lang="en-US" altLang="zh-CN" sz="1600" dirty="0" smtClean="0">
                <a:ea typeface="宋体" charset="-122"/>
              </a:rPr>
              <a:t>);</a:t>
            </a:r>
            <a:endParaRPr lang="zh-CN" altLang="en-US" sz="16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r>
              <a:rPr lang="en-US" altLang="zh-CN" sz="1600" dirty="0" err="1" smtClean="0">
                <a:ea typeface="宋体" charset="-122"/>
              </a:rPr>
              <a:t>SQLExecute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);</a:t>
            </a:r>
            <a:endParaRPr lang="zh-CN" altLang="en-US" sz="1600" dirty="0" smtClean="0">
              <a:ea typeface="宋体" charset="-122"/>
            </a:endParaRP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More ODBC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23925"/>
            <a:ext cx="8515350" cy="517525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Metadata features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finding all the relations in the database and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finding the names and types of columns of a query result or a relation in the database.</a:t>
            </a:r>
          </a:p>
          <a:p>
            <a:r>
              <a:rPr lang="en-US" altLang="zh-CN" smtClean="0">
                <a:ea typeface="宋体" charset="-122"/>
              </a:rPr>
              <a:t>By default, each SQL statement is treated as a separate transaction      that is committed automatically.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Can turn off automatic commit on a connection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SQLSetConnectOption(conn, SQL_AUTOCOMMIT, 0)}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transactions must then be committed or rolled back explicitly by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SQLTransact(conn, SQL_COMMIT) or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SQLTransact(conn, SQL_ROLLBACK)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Conformance Levels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Conformance levels specify subsets of the functionality defined by the standard.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Core</a:t>
            </a:r>
          </a:p>
          <a:p>
            <a:pPr lvl="1"/>
            <a:r>
              <a:rPr lang="en-US" altLang="zh-CN" sz="1800" smtClean="0">
                <a:ea typeface="宋体" charset="-122"/>
              </a:rPr>
              <a:t>Level 1 requires support for metadata querying</a:t>
            </a:r>
          </a:p>
          <a:p>
            <a:pPr lvl="1"/>
            <a:r>
              <a:rPr lang="en-US" altLang="zh-CN" sz="1800" smtClean="0">
                <a:ea typeface="宋体" charset="-122"/>
              </a:rPr>
              <a:t>Level 2 requires ability to send and retrieve arrays of parameter values and more detailed catalog information.</a:t>
            </a:r>
          </a:p>
          <a:p>
            <a:r>
              <a:rPr lang="en-US" altLang="zh-CN" smtClean="0">
                <a:ea typeface="宋体" charset="-122"/>
              </a:rPr>
              <a:t>SQL Call Level Interface (CLI) standard similar to ODBC interface, but with some minor differences.</a:t>
            </a:r>
          </a:p>
          <a:p>
            <a:r>
              <a:rPr lang="en-US" altLang="zh-CN" smtClean="0">
                <a:ea typeface="宋体" charset="-122"/>
              </a:rPr>
              <a:t>The ADO and ADO.NET APIs are alternatives to ODBC, designed for the Visual Basic and C#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JDBC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JDBC is a Java API for communicating with database systems supporting SQL</a:t>
            </a:r>
          </a:p>
          <a:p>
            <a:r>
              <a:rPr lang="en-US" altLang="zh-CN" smtClean="0">
                <a:ea typeface="宋体" charset="-122"/>
              </a:rPr>
              <a:t>JDBC supports a variety of features for querying and updating data, and for retrieving query results</a:t>
            </a:r>
          </a:p>
          <a:p>
            <a:r>
              <a:rPr lang="en-US" altLang="zh-CN" smtClean="0">
                <a:ea typeface="宋体" charset="-122"/>
              </a:rPr>
              <a:t>JDBC also supports metadata retrieval, such as querying about relations present in the database and the names and types of relation attributes</a:t>
            </a:r>
          </a:p>
          <a:p>
            <a:r>
              <a:rPr lang="en-US" altLang="zh-CN" smtClean="0">
                <a:ea typeface="宋体" charset="-122"/>
              </a:rPr>
              <a:t>Model for communicating with the database:</a:t>
            </a:r>
          </a:p>
          <a:p>
            <a:pPr lvl="1"/>
            <a:r>
              <a:rPr lang="en-US" altLang="zh-CN" sz="1800" smtClean="0">
                <a:ea typeface="宋体" charset="-122"/>
              </a:rPr>
              <a:t>Open a connection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Create a “statement” object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Execute queries using the Statement object to send queries and fetch results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JDBC Code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923925"/>
            <a:ext cx="8534400" cy="5238750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public static void </a:t>
            </a:r>
            <a:r>
              <a:rPr lang="en-US" altLang="zh-CN" sz="1800" dirty="0" err="1" smtClean="0">
                <a:ea typeface="宋体" charset="-122"/>
              </a:rPr>
              <a:t>JDBCexample</a:t>
            </a:r>
            <a:r>
              <a:rPr lang="en-US" altLang="zh-CN" sz="1800" dirty="0" smtClean="0">
                <a:ea typeface="宋体" charset="-122"/>
              </a:rPr>
              <a:t>(String </a:t>
            </a:r>
            <a:r>
              <a:rPr lang="en-US" altLang="zh-CN" sz="1800" dirty="0" err="1" smtClean="0">
                <a:ea typeface="宋体" charset="-122"/>
              </a:rPr>
              <a:t>dbid</a:t>
            </a:r>
            <a:r>
              <a:rPr lang="en-US" altLang="zh-CN" sz="1800" dirty="0" smtClean="0">
                <a:ea typeface="宋体" charset="-122"/>
              </a:rPr>
              <a:t>, String </a:t>
            </a:r>
            <a:r>
              <a:rPr lang="en-US" altLang="zh-CN" sz="1800" dirty="0" err="1" smtClean="0">
                <a:ea typeface="宋体" charset="-122"/>
              </a:rPr>
              <a:t>userid</a:t>
            </a:r>
            <a:r>
              <a:rPr lang="en-US" altLang="zh-CN" sz="1800" dirty="0" smtClean="0">
                <a:ea typeface="宋体" charset="-122"/>
              </a:rPr>
              <a:t>, String </a:t>
            </a:r>
            <a:r>
              <a:rPr lang="en-US" altLang="zh-CN" sz="1800" dirty="0" err="1" smtClean="0">
                <a:ea typeface="宋体" charset="-122"/>
              </a:rPr>
              <a:t>passwd</a:t>
            </a:r>
            <a:r>
              <a:rPr lang="en-US" altLang="zh-CN" sz="1800" dirty="0" smtClean="0">
                <a:ea typeface="宋体" charset="-122"/>
              </a:rPr>
              <a:t>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try {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Connection </a:t>
            </a:r>
            <a:r>
              <a:rPr lang="en-US" altLang="zh-CN" sz="1800" dirty="0" smtClean="0">
                <a:ea typeface="宋体" charset="-122"/>
              </a:rPr>
              <a:t>conn = </a:t>
            </a:r>
            <a:r>
              <a:rPr lang="en-US" altLang="zh-CN" sz="1800" dirty="0" err="1" smtClean="0">
                <a:ea typeface="宋体" charset="-122"/>
              </a:rPr>
              <a:t>DriverManager.getConnection</a:t>
            </a:r>
            <a:r>
              <a:rPr lang="en-US" altLang="zh-CN" sz="1800" dirty="0" smtClean="0">
                <a:ea typeface="宋体" charset="-122"/>
              </a:rPr>
              <a:t>(   "</a:t>
            </a:r>
            <a:r>
              <a:rPr lang="en-US" altLang="zh-CN" sz="1800" dirty="0" err="1" smtClean="0">
                <a:ea typeface="宋体" charset="-122"/>
              </a:rPr>
              <a:t>jdbc:oracle:thin</a:t>
            </a:r>
            <a:r>
              <a:rPr lang="en-US" altLang="zh-CN" sz="1800" dirty="0">
                <a:ea typeface="宋体" charset="-122"/>
              </a:rPr>
              <a:t>:@db.yale.edu:2000:univdb", </a:t>
            </a:r>
            <a:r>
              <a:rPr lang="en-US" altLang="zh-CN" sz="1800" dirty="0" err="1" smtClean="0">
                <a:ea typeface="宋体" charset="-122"/>
              </a:rPr>
              <a:t>userid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err="1" smtClean="0">
                <a:ea typeface="宋体" charset="-122"/>
              </a:rPr>
              <a:t>passwd</a:t>
            </a:r>
            <a:r>
              <a:rPr lang="en-US" altLang="zh-CN" sz="1800" dirty="0" smtClean="0">
                <a:ea typeface="宋体" charset="-122"/>
              </a:rPr>
              <a:t>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Statement 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conn.createStatement</a:t>
            </a:r>
            <a:r>
              <a:rPr lang="en-US" altLang="zh-CN" sz="1800" dirty="0" smtClean="0">
                <a:ea typeface="宋体" charset="-122"/>
              </a:rPr>
              <a:t>();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    … Do Actual Work ….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stmt.close</a:t>
            </a:r>
            <a:r>
              <a:rPr lang="en-US" altLang="zh-CN" sz="1800" dirty="0" smtClean="0">
                <a:ea typeface="宋体" charset="-122"/>
              </a:rPr>
              <a:t>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conn.close</a:t>
            </a:r>
            <a:r>
              <a:rPr lang="en-US" altLang="zh-CN" sz="1800" dirty="0" smtClean="0">
                <a:ea typeface="宋体" charset="-122"/>
              </a:rPr>
              <a:t>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}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catch (</a:t>
            </a:r>
            <a:r>
              <a:rPr lang="en-US" altLang="zh-CN" sz="1800" dirty="0" err="1" smtClean="0">
                <a:ea typeface="宋体" charset="-122"/>
              </a:rPr>
              <a:t>SQLException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sqle</a:t>
            </a:r>
            <a:r>
              <a:rPr lang="en-US" altLang="zh-CN" sz="1800" dirty="0" smtClean="0">
                <a:ea typeface="宋体" charset="-122"/>
              </a:rPr>
              <a:t>) { 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System.out.println</a:t>
            </a:r>
            <a:r>
              <a:rPr lang="en-US" altLang="zh-CN" sz="1800" dirty="0" smtClean="0">
                <a:ea typeface="宋体" charset="-122"/>
              </a:rPr>
              <a:t>("</a:t>
            </a:r>
            <a:r>
              <a:rPr lang="en-US" altLang="zh-CN" sz="1800" dirty="0" err="1" smtClean="0">
                <a:ea typeface="宋体" charset="-122"/>
              </a:rPr>
              <a:t>SQLException</a:t>
            </a:r>
            <a:r>
              <a:rPr lang="en-US" altLang="zh-CN" sz="1800" dirty="0" smtClean="0">
                <a:ea typeface="宋体" charset="-122"/>
              </a:rPr>
              <a:t> : " + </a:t>
            </a:r>
            <a:r>
              <a:rPr lang="en-US" altLang="zh-CN" sz="1800" dirty="0" err="1" smtClean="0">
                <a:ea typeface="宋体" charset="-122"/>
              </a:rPr>
              <a:t>sqle</a:t>
            </a:r>
            <a:r>
              <a:rPr lang="en-US" altLang="zh-CN" sz="1800" dirty="0" smtClean="0">
                <a:ea typeface="宋体" charset="-122"/>
              </a:rPr>
              <a:t>);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}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JDBC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Code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r>
              <a:rPr lang="en-US" altLang="en-US" dirty="0" smtClean="0"/>
              <a:t>Update to database</a:t>
            </a:r>
            <a:br>
              <a:rPr lang="en-US" altLang="en-US" dirty="0" smtClean="0"/>
            </a:br>
            <a:r>
              <a:rPr kumimoji="0" lang="en-US" altLang="en-US" sz="1600" dirty="0" smtClean="0"/>
              <a:t>try {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</a:t>
            </a:r>
            <a:r>
              <a:rPr kumimoji="0" lang="en-US" altLang="en-US" sz="1600" dirty="0" err="1" smtClean="0"/>
              <a:t>stmt.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executeUpdate</a:t>
            </a:r>
            <a:r>
              <a:rPr kumimoji="0" lang="en-US" altLang="en-US" sz="1600" dirty="0" smtClean="0"/>
              <a:t>(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"insert into instructor values(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77987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Kim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Physics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98000)");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} catch (</a:t>
            </a:r>
            <a:r>
              <a:rPr kumimoji="0" lang="en-US" altLang="ja-JP" sz="1600" dirty="0" err="1" smtClean="0"/>
              <a:t>SQLException</a:t>
            </a:r>
            <a:r>
              <a:rPr kumimoji="0" lang="en-US" altLang="ja-JP" sz="1600" dirty="0" smtClean="0"/>
              <a:t> </a:t>
            </a:r>
            <a:r>
              <a:rPr kumimoji="0" lang="en-US" altLang="ja-JP" sz="1600" dirty="0" err="1" smtClean="0"/>
              <a:t>sqle</a:t>
            </a:r>
            <a:r>
              <a:rPr kumimoji="0" lang="en-US" altLang="ja-JP" sz="1600" dirty="0" smtClean="0"/>
              <a:t>)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{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    </a:t>
            </a:r>
            <a:r>
              <a:rPr kumimoji="0" lang="en-US" altLang="ja-JP" sz="1600" dirty="0" err="1" smtClean="0"/>
              <a:t>System.out.println</a:t>
            </a:r>
            <a:r>
              <a:rPr kumimoji="0" lang="en-US" altLang="ja-JP" sz="1600" dirty="0" smtClean="0"/>
              <a:t>("Could not insert tuple. " + </a:t>
            </a:r>
            <a:r>
              <a:rPr kumimoji="0" lang="en-US" altLang="ja-JP" sz="1600" dirty="0" err="1" smtClean="0"/>
              <a:t>sqle</a:t>
            </a:r>
            <a:r>
              <a:rPr kumimoji="0" lang="en-US" altLang="ja-JP" sz="1600" dirty="0" smtClean="0"/>
              <a:t>);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}</a:t>
            </a:r>
          </a:p>
          <a:p>
            <a:r>
              <a:rPr lang="en-US" altLang="en-US" dirty="0" smtClean="0"/>
              <a:t>Execute query and fetch and print results</a:t>
            </a:r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 smtClean="0"/>
              <a:t>   </a:t>
            </a:r>
            <a:r>
              <a:rPr kumimoji="0" lang="en-US" altLang="en-US" sz="1800" dirty="0" err="1" smtClean="0"/>
              <a:t>ResultSet</a:t>
            </a:r>
            <a:r>
              <a:rPr kumimoji="0" lang="en-US" altLang="en-US" sz="1800" dirty="0" smtClean="0"/>
              <a:t> </a:t>
            </a:r>
            <a:r>
              <a:rPr kumimoji="0" lang="en-US" altLang="en-US" sz="1800" dirty="0" err="1" smtClean="0"/>
              <a:t>rset</a:t>
            </a:r>
            <a:r>
              <a:rPr kumimoji="0" lang="en-US" altLang="en-US" sz="1800" dirty="0" smtClean="0"/>
              <a:t> = </a:t>
            </a:r>
            <a:r>
              <a:rPr kumimoji="0" lang="en-US" altLang="en-US" sz="1800" dirty="0" err="1" smtClean="0"/>
              <a:t>stmt.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executeQuery</a:t>
            </a:r>
            <a:r>
              <a:rPr kumimoji="0" lang="en-US" altLang="en-US" sz="1800" dirty="0" smtClean="0"/>
              <a:t>(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"select </a:t>
            </a:r>
            <a:r>
              <a:rPr kumimoji="0" lang="en-US" altLang="en-US" sz="1800" dirty="0" err="1" smtClean="0"/>
              <a:t>dept_name</a:t>
            </a:r>
            <a:r>
              <a:rPr kumimoji="0" lang="en-US" altLang="en-US" sz="1800" dirty="0" smtClean="0"/>
              <a:t>, </a:t>
            </a:r>
            <a:r>
              <a:rPr kumimoji="0" lang="en-US" altLang="en-US" sz="1800" dirty="0" err="1" smtClean="0"/>
              <a:t>avg</a:t>
            </a:r>
            <a:r>
              <a:rPr kumimoji="0" lang="en-US" altLang="en-US" sz="1800" dirty="0" smtClean="0"/>
              <a:t> (salary)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 from instructor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 group by </a:t>
            </a:r>
            <a:r>
              <a:rPr kumimoji="0" lang="en-US" altLang="en-US" sz="1800" dirty="0" err="1" smtClean="0"/>
              <a:t>dept_name</a:t>
            </a:r>
            <a:r>
              <a:rPr kumimoji="0" lang="en-US" altLang="en-US" sz="1800" dirty="0" smtClean="0"/>
              <a:t>");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while (</a:t>
            </a:r>
            <a:r>
              <a:rPr kumimoji="0" lang="en-US" altLang="en-US" sz="1800" dirty="0" err="1" smtClean="0"/>
              <a:t>rset.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next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()</a:t>
            </a:r>
            <a:r>
              <a:rPr kumimoji="0" lang="en-US" altLang="en-US" sz="1800" dirty="0" smtClean="0"/>
              <a:t>) {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</a:t>
            </a:r>
            <a:r>
              <a:rPr kumimoji="0" lang="en-US" altLang="en-US" sz="1800" dirty="0" err="1" smtClean="0"/>
              <a:t>System.out.println</a:t>
            </a:r>
            <a:r>
              <a:rPr kumimoji="0" lang="en-US" altLang="en-US" sz="1800" dirty="0" smtClean="0"/>
              <a:t>(</a:t>
            </a:r>
            <a:r>
              <a:rPr kumimoji="0" lang="en-US" altLang="en-US" sz="1800" dirty="0" err="1" smtClean="0"/>
              <a:t>rset.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getString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("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dept_name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") </a:t>
            </a:r>
            <a:r>
              <a:rPr kumimoji="0" lang="en-US" altLang="en-US" sz="1800" dirty="0" smtClean="0"/>
              <a:t>+ " " +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                                              </a:t>
            </a:r>
            <a:r>
              <a:rPr kumimoji="0" lang="en-US" altLang="en-US" sz="1800" dirty="0" err="1" smtClean="0">
                <a:solidFill>
                  <a:srgbClr val="FF0000"/>
                </a:solidFill>
              </a:rPr>
              <a:t>rset.getFloat</a:t>
            </a:r>
            <a:r>
              <a:rPr kumimoji="0" lang="en-US" altLang="en-US" sz="1800" dirty="0" smtClean="0">
                <a:solidFill>
                  <a:srgbClr val="FF0000"/>
                </a:solidFill>
              </a:rPr>
              <a:t>(2)</a:t>
            </a:r>
            <a:r>
              <a:rPr kumimoji="0" lang="en-US" altLang="en-US" sz="1800" dirty="0" smtClean="0"/>
              <a:t>);</a:t>
            </a:r>
            <a:br>
              <a:rPr kumimoji="0" lang="en-US" altLang="en-US" sz="1800" dirty="0" smtClean="0"/>
            </a:br>
            <a:r>
              <a:rPr kumimoji="0" lang="en-US" altLang="en-US" sz="1800" dirty="0" smtClean="0"/>
              <a:t>}</a:t>
            </a:r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367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 + Host Language?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95313" y="1219200"/>
            <a:ext cx="3421062" cy="4876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Solution1: Embedded SQL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Solution 2: ODBC/JDBC</a:t>
            </a:r>
          </a:p>
          <a:p>
            <a:pPr lvl="1"/>
            <a:r>
              <a:rPr lang="en-US" altLang="zh-CN" smtClean="0">
                <a:ea typeface="宋体" charset="-122"/>
              </a:rPr>
              <a:t>Standardize the DB function library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148" name="流程图: 过程 3"/>
          <p:cNvSpPr>
            <a:spLocks noChangeArrowheads="1"/>
          </p:cNvSpPr>
          <p:nvPr/>
        </p:nvSpPr>
        <p:spPr bwMode="auto">
          <a:xfrm>
            <a:off x="4641850" y="1423988"/>
            <a:ext cx="2974975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SQL Queries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49" name="流程图: 过程 4"/>
          <p:cNvSpPr>
            <a:spLocks noChangeArrowheads="1"/>
          </p:cNvSpPr>
          <p:nvPr/>
        </p:nvSpPr>
        <p:spPr bwMode="auto">
          <a:xfrm>
            <a:off x="4632325" y="3116263"/>
            <a:ext cx="2973388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function calls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0" name="流程图: 过程 5"/>
          <p:cNvSpPr>
            <a:spLocks noChangeArrowheads="1"/>
          </p:cNvSpPr>
          <p:nvPr/>
        </p:nvSpPr>
        <p:spPr bwMode="auto">
          <a:xfrm>
            <a:off x="7523163" y="3983038"/>
            <a:ext cx="1357312" cy="5889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DB Function </a:t>
            </a:r>
          </a:p>
          <a:p>
            <a:r>
              <a:rPr lang="en-US" altLang="zh-CN" sz="1600">
                <a:ea typeface="宋体" charset="-122"/>
              </a:rPr>
              <a:t>Library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1" name="流程图: 过程 6"/>
          <p:cNvSpPr>
            <a:spLocks noChangeArrowheads="1"/>
          </p:cNvSpPr>
          <p:nvPr/>
        </p:nvSpPr>
        <p:spPr bwMode="auto">
          <a:xfrm>
            <a:off x="5092700" y="5083175"/>
            <a:ext cx="2062163" cy="36988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Executable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2" name="椭圆 7"/>
          <p:cNvSpPr>
            <a:spLocks noChangeArrowheads="1"/>
          </p:cNvSpPr>
          <p:nvPr/>
        </p:nvSpPr>
        <p:spPr bwMode="auto">
          <a:xfrm>
            <a:off x="5208588" y="2211388"/>
            <a:ext cx="1839912" cy="474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Pre-compiling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3" name="直接箭头连接符 9"/>
          <p:cNvCxnSpPr>
            <a:cxnSpLocks noChangeShapeType="1"/>
            <a:stCxn id="6148" idx="2"/>
            <a:endCxn id="6152" idx="0"/>
          </p:cNvCxnSpPr>
          <p:nvPr/>
        </p:nvCxnSpPr>
        <p:spPr bwMode="auto">
          <a:xfrm rot="5400000">
            <a:off x="5920581" y="2002632"/>
            <a:ext cx="415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直接箭头连接符 15"/>
          <p:cNvCxnSpPr>
            <a:cxnSpLocks noChangeShapeType="1"/>
            <a:stCxn id="6152" idx="4"/>
            <a:endCxn id="6149" idx="0"/>
          </p:cNvCxnSpPr>
          <p:nvPr/>
        </p:nvCxnSpPr>
        <p:spPr bwMode="auto">
          <a:xfrm rot="5400000">
            <a:off x="5909469" y="2896394"/>
            <a:ext cx="43021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椭圆 20"/>
          <p:cNvSpPr>
            <a:spLocks noChangeArrowheads="1"/>
          </p:cNvSpPr>
          <p:nvPr/>
        </p:nvSpPr>
        <p:spPr bwMode="auto">
          <a:xfrm>
            <a:off x="5035550" y="4017963"/>
            <a:ext cx="2174875" cy="554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Compiling, linking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6" name="直接箭头连接符 24"/>
          <p:cNvCxnSpPr>
            <a:cxnSpLocks noChangeShapeType="1"/>
            <a:stCxn id="6149" idx="2"/>
            <a:endCxn id="6155" idx="0"/>
          </p:cNvCxnSpPr>
          <p:nvPr/>
        </p:nvCxnSpPr>
        <p:spPr bwMode="auto">
          <a:xfrm rot="16200000" flipH="1">
            <a:off x="5855494" y="3750469"/>
            <a:ext cx="5318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箭头连接符 26"/>
          <p:cNvCxnSpPr>
            <a:cxnSpLocks noChangeShapeType="1"/>
            <a:stCxn id="6155" idx="4"/>
            <a:endCxn id="6151" idx="0"/>
          </p:cNvCxnSpPr>
          <p:nvPr/>
        </p:nvCxnSpPr>
        <p:spPr bwMode="auto">
          <a:xfrm rot="16200000" flipH="1">
            <a:off x="5868194" y="4826794"/>
            <a:ext cx="5111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箭头连接符 28"/>
          <p:cNvCxnSpPr>
            <a:cxnSpLocks noChangeShapeType="1"/>
            <a:stCxn id="6150" idx="1"/>
            <a:endCxn id="6155" idx="6"/>
          </p:cNvCxnSpPr>
          <p:nvPr/>
        </p:nvCxnSpPr>
        <p:spPr bwMode="auto">
          <a:xfrm rot="10800000" flipV="1">
            <a:off x="7210425" y="4278313"/>
            <a:ext cx="312738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3368675" y="1516063"/>
            <a:ext cx="1041400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9500000">
            <a:off x="2984500" y="3830638"/>
            <a:ext cx="1677988" cy="21113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Prepared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63050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Prepared statement allows queries to be compiled and executed multiple times with different arguments</a:t>
            </a:r>
          </a:p>
          <a:p>
            <a:pPr marL="74295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PreparedStatement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conn.prepareStatement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 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"insert into instructor values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(?,?,?,?)");</a:t>
            </a:r>
          </a:p>
          <a:p>
            <a:pPr marL="7429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(1, "88877");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(2, "Perry");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(3, "Finance");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pStmt.setInt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(4, 125000);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pStmt.executeUpdate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429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(1, "88878");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pStmt.executeUpdate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lvl="1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8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SQL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Injection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3552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dirty="0"/>
              <a:t>"select * from instructor where name = </a:t>
            </a:r>
            <a:r>
              <a:rPr lang="ja-JP" altLang="en-US" sz="2000" dirty="0"/>
              <a:t>’</a:t>
            </a:r>
            <a:r>
              <a:rPr lang="en-US" altLang="ja-JP" sz="2000" dirty="0"/>
              <a:t>" + name + "</a:t>
            </a:r>
            <a:r>
              <a:rPr lang="ja-JP" altLang="en-US" sz="2000" dirty="0"/>
              <a:t>’</a:t>
            </a:r>
            <a:r>
              <a:rPr lang="en-US" altLang="ja-JP" sz="2000" dirty="0"/>
              <a:t>"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X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/>
              <a:t> or 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/>
              <a:t>Y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/>
              <a:t> = 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/>
              <a:t>Y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Then </a:t>
            </a:r>
            <a:r>
              <a:rPr lang="en-US" altLang="en-US" sz="2000" dirty="0" smtClean="0"/>
              <a:t>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select * from instructor where name = </a:t>
            </a:r>
            <a:r>
              <a:rPr lang="ja-JP" altLang="en-US" sz="2000" dirty="0">
                <a:latin typeface="Arial" pitchFamily="34" charset="0"/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X</a:t>
            </a:r>
            <a:r>
              <a:rPr lang="ja-JP" altLang="en-US" sz="2000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 or </a:t>
            </a:r>
            <a:r>
              <a:rPr lang="ja-JP" altLang="en-US" sz="2000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Y</a:t>
            </a:r>
            <a:r>
              <a:rPr lang="ja-JP" altLang="en-US" sz="2000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>
                <a:solidFill>
                  <a:srgbClr val="FF0000"/>
                </a:solidFill>
              </a:rPr>
              <a:t>Y</a:t>
            </a:r>
            <a:r>
              <a:rPr lang="ja-JP" altLang="en-US" sz="2000" dirty="0">
                <a:latin typeface="Arial" pitchFamily="34" charset="0"/>
              </a:rPr>
              <a:t>’</a:t>
            </a:r>
            <a:endParaRPr lang="en-US" altLang="ja-JP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User </a:t>
            </a:r>
            <a:r>
              <a:rPr lang="en-US" altLang="en-US" sz="2000" dirty="0" smtClean="0"/>
              <a:t>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</a:t>
            </a:r>
            <a:r>
              <a:rPr lang="ja-JP" altLang="en-US" sz="1800" dirty="0" smtClean="0">
                <a:latin typeface="Arial" pitchFamily="34" charset="0"/>
              </a:rPr>
              <a:t>’</a:t>
            </a:r>
            <a:r>
              <a:rPr lang="en-US" altLang="ja-JP" sz="1800" dirty="0" smtClean="0"/>
              <a:t>; update instructor set salary = salary + 10000; </a:t>
            </a:r>
            <a:endParaRPr lang="en-US" altLang="ja-JP" sz="1800" dirty="0"/>
          </a:p>
          <a:p>
            <a:pPr lvl="2">
              <a:lnSpc>
                <a:spcPct val="90000"/>
              </a:lnSpc>
            </a:pPr>
            <a:r>
              <a:rPr lang="en-US" altLang="ja-JP" sz="1800" dirty="0" smtClean="0"/>
              <a:t>But now is not allowed multiple SQL statement in a single call.</a:t>
            </a:r>
            <a:endParaRPr lang="en-US" altLang="ja-JP" sz="1800" dirty="0" smtClean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Prepared </a:t>
            </a:r>
            <a:r>
              <a:rPr lang="en-US" altLang="en-US" sz="2000" dirty="0" smtClean="0"/>
              <a:t>statement </a:t>
            </a:r>
            <a:r>
              <a:rPr lang="en-US" altLang="en-US" sz="2000" dirty="0" smtClean="0"/>
              <a:t>internally uses:</a:t>
            </a:r>
            <a:br>
              <a:rPr lang="en-US" altLang="en-US" sz="2000" dirty="0" smtClean="0"/>
            </a:br>
            <a:r>
              <a:rPr lang="en-US" altLang="en-US" sz="2000" dirty="0" smtClean="0"/>
              <a:t>"select * from instructor where name = 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X\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 or 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Y\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 = 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Y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endParaRPr lang="en-US" altLang="ja-JP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99"/>
                </a:solidFill>
              </a:rPr>
              <a:t>Always use prepared statements, with user inputs as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parameters</a:t>
            </a:r>
            <a:endParaRPr lang="en-US" altLang="en-US" sz="20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56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Transactions in JDBC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To 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turn off auto commit use</a:t>
            </a:r>
            <a:br>
              <a:rPr lang="en-US" altLang="zh-CN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      </a:t>
            </a:r>
            <a:r>
              <a:rPr lang="en-US" altLang="zh-CN" b="1" dirty="0" smtClean="0">
                <a:latin typeface="Arial Unicode MS" pitchFamily="34" charset="-122"/>
                <a:ea typeface="宋体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conn.setAutoCommit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(false);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To commit or abort transactions use</a:t>
            </a:r>
            <a:br>
              <a:rPr lang="en-US" altLang="zh-CN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      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conn.commit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()   or 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conn.rollback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()</a:t>
            </a:r>
          </a:p>
          <a:p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To turn auto commit on again, use</a:t>
            </a:r>
            <a:br>
              <a:rPr lang="en-US" altLang="zh-CN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      </a:t>
            </a:r>
            <a:r>
              <a:rPr lang="en-US" altLang="zh-CN" dirty="0" err="1" smtClean="0">
                <a:latin typeface="Arial Unicode MS" pitchFamily="34" charset="-122"/>
                <a:ea typeface="宋体" charset="-122"/>
              </a:rPr>
              <a:t>conn.setAutoCommit</a:t>
            </a:r>
            <a:r>
              <a:rPr lang="en-US" altLang="zh-CN" dirty="0" smtClean="0">
                <a:latin typeface="Arial Unicode MS" pitchFamily="34" charset="-122"/>
                <a:ea typeface="宋体" charset="-122"/>
              </a:rPr>
              <a:t>(true);</a:t>
            </a:r>
            <a:r>
              <a:rPr lang="en-US" altLang="zh-CN" dirty="0" smtClean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Result Set MetaData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class ResultSetMetaData provides information about all the columns of the ResultSet.</a:t>
            </a:r>
          </a:p>
          <a:p>
            <a:r>
              <a:rPr lang="en-US" altLang="zh-CN" smtClean="0">
                <a:ea typeface="宋体" charset="-122"/>
              </a:rPr>
              <a:t>Instance of this class is obtained by getMetaData( ) function of ResultSet.</a:t>
            </a:r>
          </a:p>
          <a:p>
            <a:r>
              <a:rPr lang="en-US" altLang="zh-CN" smtClean="0">
                <a:ea typeface="宋体" charset="-122"/>
              </a:rPr>
              <a:t>Provides Functions for getting number of columns, column name, type, precision, scale, table from which the column is derived etc.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ResultSetMetaData rsmd = rs.getMetaData ( );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for ( int i = 1; i &lt;= rsmd.getColumnCount( ); i++ ) {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        String name = rsmd.getColumnName(i);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        String typeName = rsmd.getColumnTypeName(i);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Meta Data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114425"/>
            <a:ext cx="8286750" cy="531495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class </a:t>
            </a:r>
            <a:r>
              <a:rPr lang="en-US" altLang="zh-CN" sz="1800" dirty="0" err="1" smtClean="0">
                <a:ea typeface="宋体" charset="-122"/>
              </a:rPr>
              <a:t>DatabaseMetaData</a:t>
            </a:r>
            <a:r>
              <a:rPr lang="en-US" altLang="zh-CN" sz="1800" dirty="0" smtClean="0">
                <a:ea typeface="宋体" charset="-122"/>
              </a:rPr>
              <a:t> provides information about database relations</a:t>
            </a:r>
          </a:p>
          <a:p>
            <a:r>
              <a:rPr lang="en-US" altLang="zh-CN" sz="1800" dirty="0" smtClean="0">
                <a:ea typeface="宋体" charset="-122"/>
              </a:rPr>
              <a:t>Has functions for getting all tables, all columns of the table, primary keys etc.</a:t>
            </a:r>
          </a:p>
          <a:p>
            <a:r>
              <a:rPr lang="en-US" altLang="zh-CN" sz="1800" dirty="0" smtClean="0">
                <a:ea typeface="宋体" charset="-122"/>
              </a:rPr>
              <a:t>E.g. to print column names and types of a relation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 err="1" smtClean="0">
                <a:ea typeface="宋体" charset="-122"/>
              </a:rPr>
              <a:t>DatabaseMetaData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dbmd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conn.getMetaData</a:t>
            </a:r>
            <a:r>
              <a:rPr lang="en-US" altLang="zh-CN" sz="1800" dirty="0" smtClean="0">
                <a:ea typeface="宋体" charset="-122"/>
              </a:rPr>
              <a:t>( 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 err="1" smtClean="0">
                <a:ea typeface="宋体" charset="-122"/>
              </a:rPr>
              <a:t>ResultSet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rs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dbmd.getColumns</a:t>
            </a:r>
            <a:r>
              <a:rPr lang="en-US" altLang="zh-CN" sz="1800" dirty="0" smtClean="0">
                <a:ea typeface="宋体" charset="-122"/>
              </a:rPr>
              <a:t>( null, </a:t>
            </a:r>
            <a:r>
              <a:rPr lang="en-US" altLang="zh-CN" sz="1800" dirty="0" smtClean="0">
                <a:ea typeface="宋体" charset="-122"/>
              </a:rPr>
              <a:t>“</a:t>
            </a:r>
            <a:r>
              <a:rPr lang="en-US" altLang="zh-CN" sz="1800" dirty="0" err="1" smtClean="0">
                <a:ea typeface="宋体" charset="-122"/>
              </a:rPr>
              <a:t>univdb</a:t>
            </a:r>
            <a:r>
              <a:rPr lang="en-US" altLang="zh-CN" sz="1800" dirty="0" smtClean="0">
                <a:ea typeface="宋体" charset="-122"/>
              </a:rPr>
              <a:t>”, “department”, </a:t>
            </a:r>
            <a:r>
              <a:rPr lang="en-US" altLang="zh-CN" sz="1800" dirty="0" smtClean="0">
                <a:ea typeface="宋体" charset="-122"/>
              </a:rPr>
              <a:t>“%” 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//Arguments: catalog, schema-pattern, table-pattern, column-pattern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 Returns:   1 row for each column, with several attributes such as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                  COLUMN_NAME, TYPE_NAME, etc.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         while ( </a:t>
            </a:r>
            <a:r>
              <a:rPr lang="en-US" altLang="zh-CN" sz="1800" dirty="0" err="1" smtClean="0">
                <a:ea typeface="宋体" charset="-122"/>
              </a:rPr>
              <a:t>rs.next</a:t>
            </a:r>
            <a:r>
              <a:rPr lang="en-US" altLang="zh-CN" sz="1800" dirty="0" smtClean="0">
                <a:ea typeface="宋体" charset="-122"/>
              </a:rPr>
              <a:t>( ) )  {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        </a:t>
            </a:r>
            <a:r>
              <a:rPr lang="en-US" altLang="zh-CN" sz="1800" dirty="0" err="1" smtClean="0">
                <a:ea typeface="宋体" charset="-122"/>
              </a:rPr>
              <a:t>System.out.println</a:t>
            </a:r>
            <a:r>
              <a:rPr lang="en-US" altLang="zh-CN" sz="1800" dirty="0" smtClean="0">
                <a:ea typeface="宋体" charset="-122"/>
              </a:rPr>
              <a:t>( </a:t>
            </a:r>
            <a:r>
              <a:rPr lang="en-US" altLang="zh-CN" sz="1800" dirty="0" err="1" smtClean="0">
                <a:ea typeface="宋体" charset="-122"/>
              </a:rPr>
              <a:t>rs.getString</a:t>
            </a:r>
            <a:r>
              <a:rPr lang="en-US" altLang="zh-CN" sz="1800" dirty="0" smtClean="0">
                <a:ea typeface="宋体" charset="-122"/>
              </a:rPr>
              <a:t>(“COLUMN_NAME”) ,           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                                </a:t>
            </a:r>
            <a:r>
              <a:rPr lang="en-US" altLang="zh-CN" sz="1800" dirty="0" err="1" smtClean="0">
                <a:ea typeface="宋体" charset="-122"/>
              </a:rPr>
              <a:t>rs.getString</a:t>
            </a:r>
            <a:r>
              <a:rPr lang="en-US" altLang="zh-CN" sz="1800" dirty="0" smtClean="0">
                <a:ea typeface="宋体" charset="-122"/>
              </a:rPr>
              <a:t>(“TYPE_NAME”);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}</a:t>
            </a:r>
          </a:p>
          <a:p>
            <a:r>
              <a:rPr lang="en-US" altLang="zh-CN" sz="1800" dirty="0" smtClean="0">
                <a:ea typeface="宋体" charset="-122"/>
              </a:rPr>
              <a:t>There are also functions for getting information such as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Foreign key references in the schema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 limits like maximum row size, maximum no. of connections, </a:t>
            </a:r>
            <a:r>
              <a:rPr lang="en-US" altLang="zh-CN" sz="1600" dirty="0" err="1" smtClean="0">
                <a:ea typeface="宋体" charset="-122"/>
              </a:rPr>
              <a:t>etc</a:t>
            </a: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JDBC is overly dynamic, errors cannot be caught by compiler</a:t>
            </a:r>
          </a:p>
          <a:p>
            <a:r>
              <a:rPr lang="en-US" altLang="en-US" sz="2000" dirty="0" smtClean="0"/>
              <a:t>SQLJ: embedded SQL in Java</a:t>
            </a:r>
          </a:p>
          <a:p>
            <a:pPr marL="457200" lvl="1" indent="0">
              <a:buNone/>
            </a:pPr>
            <a:r>
              <a:rPr lang="en-US" altLang="en-US" sz="1800" dirty="0" smtClean="0"/>
              <a:t>    #</a:t>
            </a:r>
            <a:r>
              <a:rPr lang="en-US" altLang="en-US" sz="1800" dirty="0" err="1" smtClean="0"/>
              <a:t>sql</a:t>
            </a:r>
            <a:r>
              <a:rPr lang="en-US" altLang="en-US" sz="1800" dirty="0" smtClean="0"/>
              <a:t> iterator </a:t>
            </a:r>
            <a:r>
              <a:rPr lang="en-US" altLang="en-US" sz="1800" dirty="0" err="1" smtClean="0"/>
              <a:t>deptInfoIter</a:t>
            </a:r>
            <a:r>
              <a:rPr lang="en-US" altLang="en-US" sz="1800" dirty="0" smtClean="0"/>
              <a:t> ( String </a:t>
            </a:r>
            <a:r>
              <a:rPr lang="en-US" altLang="en-US" sz="1800" dirty="0" err="1" smtClean="0"/>
              <a:t>dept</a:t>
            </a:r>
            <a:r>
              <a:rPr lang="en-US" altLang="en-US" sz="1800" dirty="0" smtClean="0"/>
              <a:t> name,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deptInfoIter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iter</a:t>
            </a:r>
            <a:r>
              <a:rPr lang="en-US" altLang="en-US" sz="1800" dirty="0" smtClean="0"/>
              <a:t> = null;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#</a:t>
            </a:r>
            <a:r>
              <a:rPr lang="en-US" altLang="en-US" sz="1800" dirty="0" err="1" smtClean="0"/>
              <a:t>sql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iter</a:t>
            </a:r>
            <a:r>
              <a:rPr lang="en-US" altLang="en-US" sz="1800" dirty="0" smtClean="0"/>
              <a:t> = { select </a:t>
            </a:r>
            <a:r>
              <a:rPr lang="en-US" altLang="en-US" sz="1800" dirty="0" err="1" smtClean="0"/>
              <a:t>dept_name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avg</a:t>
            </a:r>
            <a:r>
              <a:rPr lang="en-US" altLang="en-US" sz="1800" dirty="0" smtClean="0"/>
              <a:t>(salary) from instructor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		 group by </a:t>
            </a:r>
            <a:r>
              <a:rPr lang="en-US" altLang="en-US" sz="1800" dirty="0" err="1" smtClean="0"/>
              <a:t>dept</a:t>
            </a:r>
            <a:r>
              <a:rPr lang="en-US" altLang="en-US" sz="1800" dirty="0" smtClean="0"/>
              <a:t> name };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while (</a:t>
            </a:r>
            <a:r>
              <a:rPr lang="en-US" altLang="en-US" sz="1800" dirty="0" err="1" smtClean="0"/>
              <a:t>iter.next</a:t>
            </a:r>
            <a:r>
              <a:rPr lang="en-US" altLang="en-US" sz="1800" dirty="0" smtClean="0"/>
              <a:t>()) {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	   String </a:t>
            </a:r>
            <a:r>
              <a:rPr lang="en-US" altLang="en-US" sz="1800" dirty="0" err="1" smtClean="0"/>
              <a:t>deptName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iter.dept_name</a:t>
            </a:r>
            <a:r>
              <a:rPr lang="en-US" altLang="en-US" sz="1800" dirty="0" smtClean="0"/>
              <a:t>();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iter.avgSal</a:t>
            </a:r>
            <a:r>
              <a:rPr lang="en-US" altLang="en-US" sz="1800" dirty="0" smtClean="0"/>
              <a:t>();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      </a:t>
            </a:r>
            <a:r>
              <a:rPr lang="en-US" altLang="en-US" sz="1800" dirty="0" err="1" smtClean="0"/>
              <a:t>System.out.println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deptName</a:t>
            </a:r>
            <a:r>
              <a:rPr lang="en-US" altLang="en-US" sz="1800" dirty="0" smtClean="0"/>
              <a:t> + " " +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}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iter.close</a:t>
            </a:r>
            <a:r>
              <a:rPr lang="en-US" altLang="en-US" sz="1800" dirty="0" smtClean="0"/>
              <a:t>();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89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Application Architectures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Applications can be built using one of two architectures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Two tier model</a:t>
            </a:r>
          </a:p>
          <a:p>
            <a:pPr lvl="2"/>
            <a:r>
              <a:rPr lang="en-US" altLang="zh-CN" sz="1800" smtClean="0">
                <a:ea typeface="宋体" charset="-122"/>
              </a:rPr>
              <a:t>Application program running at user site directly uses JDBC/ODBC to communicate with the database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Three tier model</a:t>
            </a:r>
          </a:p>
          <a:p>
            <a:pPr lvl="2"/>
            <a:r>
              <a:rPr lang="en-US" altLang="zh-CN" sz="1800" smtClean="0">
                <a:ea typeface="宋体" charset="-122"/>
              </a:rPr>
              <a:t>Users/programs running at user sites communicate with an application server.  The application server in turn communicates with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Basic of Embedded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892675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EXEC SQL </a:t>
            </a:r>
            <a:r>
              <a:rPr lang="en-US" altLang="zh-CN" sz="2000" dirty="0" smtClean="0">
                <a:ea typeface="宋体" charset="-122"/>
              </a:rPr>
              <a:t>statement is used to identify embedded SQL request to the preprocessor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		EXEC SQL &lt;embedded SQL statement &gt; END-EXEC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	Note: this varies by language.  E.g. the Java embedding uses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# SQL </a:t>
            </a:r>
            <a:r>
              <a:rPr lang="en-US" altLang="zh-CN" sz="2000" dirty="0" smtClean="0">
                <a:ea typeface="宋体" charset="-122"/>
              </a:rPr>
              <a:t>{ …. } ;  </a:t>
            </a:r>
          </a:p>
          <a:p>
            <a:pPr>
              <a:tabLst>
                <a:tab pos="744538" algn="l"/>
              </a:tabLst>
            </a:pPr>
            <a:endParaRPr lang="en-US" altLang="zh-CN" sz="2000" dirty="0" smtClean="0">
              <a:ea typeface="宋体" charset="-122"/>
            </a:endParaRPr>
          </a:p>
          <a:p>
            <a:pPr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Data exchange between host language and SQL</a:t>
            </a:r>
          </a:p>
          <a:p>
            <a:pPr lvl="1"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Define special variables to be used in both host language and SQL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ea typeface="宋体" charset="-122"/>
              </a:rPr>
              <a:t>EXEC SQL Begin Declare Section  ….  End Declare Section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ea typeface="宋体" charset="-122"/>
              </a:rPr>
              <a:t>:</a:t>
            </a:r>
            <a:r>
              <a:rPr lang="en-US" altLang="zh-CN" sz="1800" dirty="0" err="1" smtClean="0">
                <a:ea typeface="宋体" charset="-122"/>
              </a:rPr>
              <a:t>var</a:t>
            </a:r>
            <a:r>
              <a:rPr lang="en-US" altLang="zh-CN" sz="1800" dirty="0" smtClean="0">
                <a:ea typeface="宋体" charset="-122"/>
              </a:rPr>
              <a:t>  in SQL,   </a:t>
            </a:r>
            <a:r>
              <a:rPr lang="en-US" altLang="zh-CN" sz="1800" dirty="0" err="1" smtClean="0">
                <a:ea typeface="宋体" charset="-122"/>
              </a:rPr>
              <a:t>var</a:t>
            </a:r>
            <a:r>
              <a:rPr lang="en-US" altLang="zh-CN" sz="1800" dirty="0" smtClean="0">
                <a:ea typeface="宋体" charset="-122"/>
              </a:rPr>
              <a:t> in C</a:t>
            </a:r>
          </a:p>
          <a:p>
            <a:pPr lvl="1"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Pre-defined status variable in DB function library.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SQLCA</a:t>
            </a:r>
            <a:r>
              <a:rPr lang="en-US" altLang="zh-CN" sz="1800" dirty="0" smtClean="0">
                <a:ea typeface="宋体" charset="-122"/>
              </a:rPr>
              <a:t>:  SQL Communication Area</a:t>
            </a:r>
            <a:endParaRPr lang="en-US" altLang="zh-CN" dirty="0" smtClean="0">
              <a:ea typeface="宋体" charset="-122"/>
            </a:endParaRPr>
          </a:p>
          <a:p>
            <a:pPr lvl="1">
              <a:tabLst>
                <a:tab pos="744538" algn="l"/>
              </a:tabLst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Sample Query 1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88304" y="2508843"/>
            <a:ext cx="2856584" cy="347331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No return tuple, for example, modify a relation.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2679" y="2384654"/>
            <a:ext cx="4325785" cy="427809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[6],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[21],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float    salary;</a:t>
            </a:r>
            <a:endParaRPr lang="zh-CN" altLang="en-US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SQL End Declare Section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(tid,”12121”);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“Einstein”);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“Physics”);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salary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95000;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Insert Into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instructor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Values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(: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dName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,:salary);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If (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== 0) 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// insert succeed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Else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// some error 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8303" y="1140915"/>
            <a:ext cx="7968410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smtClean="0">
                <a:ea typeface="宋体" charset="-122"/>
              </a:rPr>
              <a:t>First thing to do: connect to the database</a:t>
            </a:r>
          </a:p>
          <a:p>
            <a:pPr lvl="0">
              <a:buClr>
                <a:srgbClr val="CC3300"/>
              </a:buClr>
              <a:buNone/>
              <a:tabLst>
                <a:tab pos="744538" algn="l"/>
              </a:tabLst>
            </a:pPr>
            <a:r>
              <a:rPr lang="en-US" altLang="en-US" sz="1800" kern="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en-US" sz="1800" kern="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EXEC-SQL </a:t>
            </a:r>
            <a:r>
              <a:rPr lang="en-US" altLang="en-US" sz="1800" b="1" kern="0" dirty="0">
                <a:solidFill>
                  <a:srgbClr val="FF0000"/>
                </a:solidFill>
                <a:ea typeface="MS PGothic" panose="020B0600070205080204" pitchFamily="34" charset="-128"/>
              </a:rPr>
              <a:t>connect to  </a:t>
            </a:r>
            <a:r>
              <a:rPr lang="en-US" altLang="en-US" sz="18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server</a:t>
            </a:r>
            <a:r>
              <a:rPr lang="en-US" altLang="en-US" sz="18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user</a:t>
            </a:r>
            <a:r>
              <a:rPr lang="en-US" altLang="en-US" sz="18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user-name </a:t>
            </a:r>
            <a:r>
              <a:rPr lang="en-US" altLang="en-US" sz="18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using</a:t>
            </a:r>
            <a:r>
              <a:rPr lang="en-US" altLang="en-US" sz="18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password</a:t>
            </a:r>
            <a:r>
              <a:rPr lang="en-US" altLang="en-US" sz="1800" kern="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;</a:t>
            </a:r>
            <a:endParaRPr lang="en-US" altLang="zh-CN" kern="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kern="0" dirty="0" smtClean="0">
                <a:ea typeface="宋体" charset="-122"/>
              </a:rPr>
              <a:t> </a:t>
            </a:r>
            <a:endParaRPr lang="zh-CN" altLang="en-US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Sample Query 2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29591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Return single tuple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50" y="1296988"/>
            <a:ext cx="4572000" cy="47705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Bool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retrieveSalary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(char *id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float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*salary)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[6];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float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sal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End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tid,id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Select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salary into 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sal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	         From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instructor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   Where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ID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; 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If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== 0)  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*salary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sal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return true;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 Else 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return false;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Cursor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196373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SQL is declarative language, a query will return multiple tuples, however, the host language is a procedure language, each statement can only process one single tuple</a:t>
            </a:r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. Cursor </a:t>
            </a:r>
            <a:r>
              <a:rPr lang="en-US" altLang="zh-CN" smtClean="0">
                <a:ea typeface="宋体" charset="-122"/>
              </a:rPr>
              <a:t>is defined to solve this problem. </a:t>
            </a:r>
            <a:endParaRPr lang="zh-CN" altLang="en-US" smtClean="0">
              <a:ea typeface="宋体" charset="-122"/>
            </a:endParaRPr>
          </a:p>
        </p:txBody>
      </p:sp>
      <p:grpSp>
        <p:nvGrpSpPr>
          <p:cNvPr id="10244" name="组合 6"/>
          <p:cNvGrpSpPr>
            <a:grpSpLocks/>
          </p:cNvGrpSpPr>
          <p:nvPr/>
        </p:nvGrpSpPr>
        <p:grpSpPr bwMode="auto">
          <a:xfrm>
            <a:off x="2592388" y="3703638"/>
            <a:ext cx="1949450" cy="2225675"/>
            <a:chOff x="2291787" y="3483980"/>
            <a:chExt cx="1948405" cy="2226194"/>
          </a:xfrm>
        </p:grpSpPr>
        <p:sp>
          <p:nvSpPr>
            <p:cNvPr id="10250" name="矩形 3"/>
            <p:cNvSpPr>
              <a:spLocks noChangeArrowheads="1"/>
            </p:cNvSpPr>
            <p:nvPr/>
          </p:nvSpPr>
          <p:spPr bwMode="auto">
            <a:xfrm>
              <a:off x="2291787" y="3483980"/>
              <a:ext cx="1944547" cy="10301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1" name="矩形 4"/>
            <p:cNvSpPr>
              <a:spLocks noChangeArrowheads="1"/>
            </p:cNvSpPr>
            <p:nvPr/>
          </p:nvSpPr>
          <p:spPr bwMode="auto">
            <a:xfrm>
              <a:off x="2293716" y="4514122"/>
              <a:ext cx="1944547" cy="1620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2" name="矩形 5"/>
            <p:cNvSpPr>
              <a:spLocks noChangeArrowheads="1"/>
            </p:cNvSpPr>
            <p:nvPr/>
          </p:nvSpPr>
          <p:spPr bwMode="auto">
            <a:xfrm>
              <a:off x="2295645" y="4680027"/>
              <a:ext cx="1944547" cy="10301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8" name="左箭头 7"/>
          <p:cNvSpPr/>
          <p:nvPr/>
        </p:nvSpPr>
        <p:spPr bwMode="auto">
          <a:xfrm>
            <a:off x="4537075" y="4757738"/>
            <a:ext cx="1030288" cy="92075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b="1">
              <a:solidFill>
                <a:srgbClr val="8383B7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0246" name="上下箭头 8"/>
          <p:cNvSpPr>
            <a:spLocks noChangeArrowheads="1"/>
          </p:cNvSpPr>
          <p:nvPr/>
        </p:nvSpPr>
        <p:spPr bwMode="auto">
          <a:xfrm>
            <a:off x="5753100" y="3981450"/>
            <a:ext cx="381000" cy="1516063"/>
          </a:xfrm>
          <a:prstGeom prst="upDownArrow">
            <a:avLst>
              <a:gd name="adj1" fmla="val 50000"/>
              <a:gd name="adj2" fmla="val 50126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charset="-122"/>
            </a:endParaRP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2441575" y="3322638"/>
            <a:ext cx="147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宋体" charset="-122"/>
              </a:rPr>
              <a:t>Query Result:</a:t>
            </a:r>
            <a:endParaRPr lang="zh-CN" altLang="en-US">
              <a:ea typeface="宋体" charset="-122"/>
            </a:endParaRP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4700588" y="4422775"/>
            <a:ext cx="81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  <a:ea typeface="宋体" charset="-122"/>
              </a:rPr>
              <a:t>Cursor</a:t>
            </a:r>
            <a:endParaRPr lang="zh-CN" altLang="en-US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6124575" y="4516438"/>
            <a:ext cx="1550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rgbClr val="00B050"/>
                </a:solidFill>
                <a:ea typeface="宋体" charset="-122"/>
              </a:rPr>
              <a:t>Moving cursor</a:t>
            </a:r>
            <a:endParaRPr lang="zh-CN" altLang="en-US">
              <a:solidFill>
                <a:srgbClr val="00B05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Define a cursor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430463"/>
            <a:ext cx="7970838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altLang="zh-CN" sz="2000" dirty="0" smtClean="0">
                <a:ea typeface="宋体" charset="-122"/>
              </a:rPr>
              <a:t>Specify the query in SQL and declare a </a:t>
            </a:r>
            <a:r>
              <a:rPr lang="en-US" altLang="zh-CN" sz="2000" i="1" dirty="0" smtClean="0">
                <a:ea typeface="宋体" charset="-122"/>
              </a:rPr>
              <a:t>cursor</a:t>
            </a:r>
            <a:r>
              <a:rPr lang="en-US" altLang="zh-CN" sz="2000" dirty="0" smtClean="0">
                <a:ea typeface="宋体" charset="-122"/>
              </a:rPr>
              <a:t> for it</a:t>
            </a:r>
          </a:p>
          <a:p>
            <a:pPr lvl="1">
              <a:buFont typeface="Monotype Sorts" pitchFamily="2" charset="2"/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EXEC SQL</a:t>
            </a:r>
          </a:p>
          <a:p>
            <a:pPr lvl="1"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declare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 cursor for </a:t>
            </a:r>
            <a:r>
              <a:rPr lang="en-US" altLang="zh-CN" sz="1800" b="1" dirty="0" smtClean="0">
                <a:ea typeface="宋体" charset="-122"/>
              </a:rPr>
              <a:t/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       select </a:t>
            </a:r>
            <a:r>
              <a:rPr lang="en-US" altLang="zh-CN" sz="1800" b="1" dirty="0">
                <a:ea typeface="宋体" charset="-122"/>
              </a:rPr>
              <a:t>ID, name</a:t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           from student</a:t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           where </a:t>
            </a:r>
            <a:r>
              <a:rPr lang="en-US" altLang="zh-CN" sz="1800" b="1" dirty="0" err="1">
                <a:ea typeface="宋体" charset="-122"/>
              </a:rPr>
              <a:t>tot_cred</a:t>
            </a:r>
            <a:r>
              <a:rPr lang="en-US" altLang="zh-CN" sz="1800" b="1" dirty="0">
                <a:ea typeface="宋体" charset="-122"/>
              </a:rPr>
              <a:t> &gt; :</a:t>
            </a:r>
            <a:r>
              <a:rPr lang="en-US" altLang="zh-CN" sz="1800" b="1" dirty="0" err="1" smtClean="0">
                <a:ea typeface="宋体" charset="-122"/>
              </a:rPr>
              <a:t>credit_amount</a:t>
            </a:r>
            <a:endParaRPr lang="en-US" altLang="zh-CN" sz="1800" b="1" dirty="0" smtClean="0">
              <a:ea typeface="宋体" charset="-122"/>
            </a:endParaRPr>
          </a:p>
          <a:p>
            <a:pPr lvl="1"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END-EXEC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95388" y="1423988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 dirty="0" smtClean="0">
                <a:latin typeface="Helvetica" pitchFamily="34" charset="0"/>
                <a:ea typeface="宋体" charset="-122"/>
              </a:rPr>
              <a:t>Find </a:t>
            </a:r>
            <a:r>
              <a:rPr lang="en-US" altLang="zh-CN" sz="2000" i="1" dirty="0">
                <a:latin typeface="Helvetica" pitchFamily="34" charset="0"/>
                <a:ea typeface="宋体" charset="-122"/>
              </a:rPr>
              <a:t>the ID and name of students who  have completed more than the number of credits stored in variable </a:t>
            </a:r>
            <a:r>
              <a:rPr lang="en-US" altLang="zh-CN" sz="2000" i="1" dirty="0" err="1">
                <a:latin typeface="Helvetica" pitchFamily="34" charset="0"/>
                <a:ea typeface="宋体" charset="-122"/>
              </a:rPr>
              <a:t>credit_amount</a:t>
            </a:r>
            <a:r>
              <a:rPr lang="en-US" altLang="zh-CN" sz="2000" i="1" dirty="0">
                <a:latin typeface="Helvetica" pitchFamily="34" charset="0"/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Cursor Operating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78763" cy="5262563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open</a:t>
            </a:r>
            <a:r>
              <a:rPr lang="en-US" altLang="zh-CN" sz="2000" dirty="0" smtClean="0">
                <a:ea typeface="宋体" charset="-122"/>
              </a:rPr>
              <a:t> statement causes the query to be evaluated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           EXEC 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open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000" b="1" i="1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END-EXEC</a:t>
            </a:r>
          </a:p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fetch </a:t>
            </a:r>
            <a:r>
              <a:rPr lang="en-US" altLang="zh-CN" sz="2000" dirty="0" smtClean="0">
                <a:ea typeface="宋体" charset="-122"/>
              </a:rPr>
              <a:t>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	           EXEC SQL</a:t>
            </a:r>
            <a:r>
              <a:rPr lang="en-US" altLang="zh-CN" sz="2000" b="1" dirty="0" smtClean="0"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fetch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c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into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sid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, :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宋体" charset="-122"/>
              </a:rPr>
              <a:t>sn</a:t>
            </a:r>
            <a:r>
              <a:rPr lang="en-US" altLang="zh-CN" sz="2000" dirty="0" smtClean="0">
                <a:ea typeface="宋体" charset="-122"/>
              </a:rPr>
              <a:t> END-EXEC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Repeated calls to </a:t>
            </a:r>
            <a:r>
              <a:rPr lang="en-US" altLang="zh-CN" sz="2000" b="1" dirty="0" smtClean="0">
                <a:ea typeface="宋体" charset="-122"/>
              </a:rPr>
              <a:t>fetch</a:t>
            </a:r>
            <a:r>
              <a:rPr lang="en-US" altLang="zh-CN" sz="2000" dirty="0" smtClean="0">
                <a:ea typeface="宋体" charset="-122"/>
              </a:rPr>
              <a:t> get successive tuples in the query result</a:t>
            </a:r>
          </a:p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A variable called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SQLSTATE</a:t>
            </a:r>
            <a:r>
              <a:rPr lang="en-US" altLang="zh-CN" sz="2000" dirty="0" smtClean="0">
                <a:ea typeface="宋体" charset="-122"/>
              </a:rPr>
              <a:t> in the SQL communication area (SQLCA) gets set to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‘02000’ </a:t>
            </a:r>
            <a:r>
              <a:rPr lang="en-US" altLang="zh-CN" sz="2000" dirty="0" smtClean="0">
                <a:ea typeface="宋体" charset="-122"/>
              </a:rPr>
              <a:t>to indicate no more data is available</a:t>
            </a:r>
          </a:p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close </a:t>
            </a:r>
            <a:r>
              <a:rPr lang="en-US" altLang="zh-CN" sz="2000" dirty="0" smtClean="0">
                <a:ea typeface="宋体" charset="-122"/>
              </a:rPr>
              <a:t>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	EXEC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SQL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close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END-EXEC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endParaRPr lang="en-US" altLang="zh-CN" sz="200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800" i="1" dirty="0" smtClean="0">
                <a:ea typeface="宋体" charset="-122"/>
              </a:rPr>
              <a:t>Note: above details vary with language</a:t>
            </a:r>
            <a:r>
              <a:rPr lang="en-US" altLang="zh-CN" sz="1800" i="1" dirty="0" smtClean="0">
                <a:ea typeface="宋体" charset="-122"/>
              </a:rPr>
              <a:t>. </a:t>
            </a:r>
            <a:endParaRPr lang="en-US" altLang="zh-CN" sz="1800" i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1470082664</TotalTime>
  <Words>1706</Words>
  <Application>Microsoft Office PowerPoint</Application>
  <PresentationFormat>全屏显示(4:3)</PresentationFormat>
  <Paragraphs>384</Paragraphs>
  <Slides>36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db-book</vt:lpstr>
      <vt:lpstr>Clip</vt:lpstr>
      <vt:lpstr>SQL Programming</vt:lpstr>
      <vt:lpstr>Introduction</vt:lpstr>
      <vt:lpstr>SQL + Host Language?</vt:lpstr>
      <vt:lpstr>Basic of Embedded SQL</vt:lpstr>
      <vt:lpstr>Sample Query 1</vt:lpstr>
      <vt:lpstr>Sample Query 2</vt:lpstr>
      <vt:lpstr>Cursor</vt:lpstr>
      <vt:lpstr>Define a cursor</vt:lpstr>
      <vt:lpstr>Cursor Operating</vt:lpstr>
      <vt:lpstr>Sample Query 3</vt:lpstr>
      <vt:lpstr>Updates Through Cursors</vt:lpstr>
      <vt:lpstr>Why Dynamic SQL?</vt:lpstr>
      <vt:lpstr>Dynamic SQL</vt:lpstr>
      <vt:lpstr>Dynamic SQL Sample</vt:lpstr>
      <vt:lpstr>Dynamic SQL Sample 2</vt:lpstr>
      <vt:lpstr>Dynamic SQL Sample 3</vt:lpstr>
      <vt:lpstr>SQL + Host Language?</vt:lpstr>
      <vt:lpstr>ODBC and JDBC</vt:lpstr>
      <vt:lpstr>ODBC</vt:lpstr>
      <vt:lpstr>ODBC  (Cont.)</vt:lpstr>
      <vt:lpstr>ODBC Code</vt:lpstr>
      <vt:lpstr>ODBC Code (Cont.)</vt:lpstr>
      <vt:lpstr>ODBC Code (Cont.)</vt:lpstr>
      <vt:lpstr>ODBC Code (Cont.)</vt:lpstr>
      <vt:lpstr>More ODBC Features</vt:lpstr>
      <vt:lpstr>ODBC Conformance Levels</vt:lpstr>
      <vt:lpstr>JDBC</vt:lpstr>
      <vt:lpstr>JDBC Code</vt:lpstr>
      <vt:lpstr>JDBC Code (Cont.)</vt:lpstr>
      <vt:lpstr>Prepared Statement</vt:lpstr>
      <vt:lpstr>SQL Injection</vt:lpstr>
      <vt:lpstr>Transactions in JDBC</vt:lpstr>
      <vt:lpstr>Result Set MetaData</vt:lpstr>
      <vt:lpstr>Database Meta Data</vt:lpstr>
      <vt:lpstr>SQLJ</vt:lpstr>
      <vt:lpstr>Application Architectures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Bo Zhou</dc:creator>
  <cp:lastModifiedBy>Zhou Bo</cp:lastModifiedBy>
  <cp:revision>292</cp:revision>
  <cp:lastPrinted>1999-12-01T19:45:26Z</cp:lastPrinted>
  <dcterms:created xsi:type="dcterms:W3CDTF">1999-12-01T16:48:44Z</dcterms:created>
  <dcterms:modified xsi:type="dcterms:W3CDTF">2019-04-02T14:09:30Z</dcterms:modified>
</cp:coreProperties>
</file>