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8"/>
  </p:notesMasterIdLst>
  <p:sldIdLst>
    <p:sldId id="256" r:id="rId2"/>
    <p:sldId id="414" r:id="rId3"/>
    <p:sldId id="415" r:id="rId4"/>
    <p:sldId id="359" r:id="rId5"/>
    <p:sldId id="418" r:id="rId6"/>
    <p:sldId id="257" r:id="rId7"/>
    <p:sldId id="419" r:id="rId8"/>
    <p:sldId id="426" r:id="rId9"/>
    <p:sldId id="258" r:id="rId10"/>
    <p:sldId id="424" r:id="rId11"/>
    <p:sldId id="425" r:id="rId12"/>
    <p:sldId id="420" r:id="rId13"/>
    <p:sldId id="421" r:id="rId14"/>
    <p:sldId id="422" r:id="rId15"/>
    <p:sldId id="427" r:id="rId16"/>
    <p:sldId id="261" r:id="rId17"/>
    <p:sldId id="360" r:id="rId18"/>
    <p:sldId id="363" r:id="rId19"/>
    <p:sldId id="264" r:id="rId20"/>
    <p:sldId id="302" r:id="rId21"/>
    <p:sldId id="303" r:id="rId22"/>
    <p:sldId id="385" r:id="rId23"/>
    <p:sldId id="428" r:id="rId24"/>
    <p:sldId id="429" r:id="rId25"/>
    <p:sldId id="491" r:id="rId26"/>
    <p:sldId id="416" r:id="rId27"/>
    <p:sldId id="431" r:id="rId28"/>
    <p:sldId id="361" r:id="rId29"/>
    <p:sldId id="362" r:id="rId30"/>
    <p:sldId id="432" r:id="rId31"/>
    <p:sldId id="472" r:id="rId32"/>
    <p:sldId id="473" r:id="rId33"/>
    <p:sldId id="434" r:id="rId34"/>
    <p:sldId id="475" r:id="rId35"/>
    <p:sldId id="438" r:id="rId36"/>
    <p:sldId id="440" r:id="rId37"/>
    <p:sldId id="476" r:id="rId38"/>
    <p:sldId id="442" r:id="rId39"/>
    <p:sldId id="443" r:id="rId40"/>
    <p:sldId id="441" r:id="rId41"/>
    <p:sldId id="478" r:id="rId42"/>
    <p:sldId id="479" r:id="rId43"/>
    <p:sldId id="480" r:id="rId44"/>
    <p:sldId id="447" r:id="rId45"/>
    <p:sldId id="448" r:id="rId46"/>
    <p:sldId id="481" r:id="rId47"/>
    <p:sldId id="482" r:id="rId48"/>
    <p:sldId id="449" r:id="rId49"/>
    <p:sldId id="483" r:id="rId50"/>
    <p:sldId id="453" r:id="rId51"/>
    <p:sldId id="486" r:id="rId52"/>
    <p:sldId id="489" r:id="rId53"/>
    <p:sldId id="490" r:id="rId54"/>
    <p:sldId id="487" r:id="rId55"/>
    <p:sldId id="488" r:id="rId56"/>
    <p:sldId id="458" r:id="rId57"/>
    <p:sldId id="459" r:id="rId58"/>
    <p:sldId id="460" r:id="rId59"/>
    <p:sldId id="492" r:id="rId60"/>
    <p:sldId id="493" r:id="rId61"/>
    <p:sldId id="494" r:id="rId62"/>
    <p:sldId id="484" r:id="rId63"/>
    <p:sldId id="485" r:id="rId64"/>
    <p:sldId id="477" r:id="rId65"/>
    <p:sldId id="423" r:id="rId66"/>
    <p:sldId id="408" r:id="rId6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2" autoAdjust="0"/>
    <p:restoredTop sz="94604" autoAdjust="0"/>
  </p:normalViewPr>
  <p:slideViewPr>
    <p:cSldViewPr snapToGrid="0">
      <p:cViewPr varScale="1">
        <p:scale>
          <a:sx n="92" d="100"/>
          <a:sy n="92" d="100"/>
        </p:scale>
        <p:origin x="-96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C0357AD-3DEE-413A-9B5E-0069C9BA52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889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F0F5DE05-D404-4C6A-99C6-59158D77DEFF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E0D2308-DF7F-473E-B5FA-33FDAC5CC628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295C2046-799C-47C1-A194-3D5EC70EBEA0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0CBED678-AD85-4A54-9725-8BD0EA556D97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9D84B325-E3BC-4380-BBF9-716D21E85954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64F383B2-F858-43E4-AB62-0559888EE907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1EAE478F-4FDB-4CF4-AD27-BF2C7D5407C3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BC1081D8-FB21-4021-8BF6-6E7AB1CA4294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0F2F5E6-5646-468A-BB98-B747CF072FE4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283FEC2-F774-4AFC-B9E3-ABA667AF705F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F5B11B65-C029-43D1-AADC-E70669F04690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F45E5ADD-910F-4753-9D34-C1ED45A5CAC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8" rIns="91414" bIns="45708" anchor="b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72FBB8F5-762D-414B-BBCD-B0C97769C331}" type="slidenum">
              <a:rPr lang="en-US" altLang="en-US" sz="1200"/>
              <a:pPr algn="r"/>
              <a:t>43</a:t>
            </a:fld>
            <a:endParaRPr lang="en-US" altLang="en-US" sz="1200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8" rIns="91414" bIns="45708" anchor="b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75646C1F-F8AA-4D7C-A48B-50BB928D45DC}" type="slidenum">
              <a:rPr lang="en-US" altLang="en-US" sz="1200"/>
              <a:pPr algn="r"/>
              <a:t>46</a:t>
            </a:fld>
            <a:endParaRPr lang="en-US" altLang="en-US" sz="1200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8" rIns="91414" bIns="45708" anchor="b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AD48B1B7-BA2A-4732-9CC9-94CBA8BA34DE}" type="slidenum">
              <a:rPr lang="en-US" altLang="en-US" sz="1200"/>
              <a:pPr algn="r"/>
              <a:t>47</a:t>
            </a:fld>
            <a:endParaRPr lang="en-US" altLang="en-US" sz="1200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8" rIns="91414" bIns="45708" anchor="b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712CF362-B00E-4B5E-80B7-36B995C30772}" type="slidenum">
              <a:rPr lang="en-US" altLang="en-US" sz="1200"/>
              <a:pPr algn="r"/>
              <a:t>49</a:t>
            </a:fld>
            <a:endParaRPr lang="en-US" altLang="en-US" sz="1200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896FC2E9-6112-4510-9A29-F2DB79DC111F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015AAAF8-1320-443E-94AA-CB2126FC1CDE}" type="slidenum">
              <a:rPr lang="en-US" altLang="en-US" sz="1200"/>
              <a:pPr algn="r"/>
              <a:t>52</a:t>
            </a:fld>
            <a:endParaRPr lang="en-US" altLang="en-US" sz="120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650ADB42-4ECE-4EF4-B68C-6AA5D62EB6C7}" type="slidenum">
              <a:rPr lang="en-US" altLang="en-US" sz="1200"/>
              <a:pPr algn="r"/>
              <a:t>53</a:t>
            </a:fld>
            <a:endParaRPr lang="en-US" altLang="en-US" sz="120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B0992904-9692-45A8-BA9B-AB16E0178E70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972924CC-1210-47FD-B6AD-6C809F451FE1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8" rIns="91414" bIns="45708" anchor="b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1D91051C-AB68-44B8-86A7-F1530F068F89}" type="slidenum">
              <a:rPr lang="en-US" altLang="en-US" sz="1200"/>
              <a:pPr algn="r"/>
              <a:t>59</a:t>
            </a:fld>
            <a:endParaRPr lang="en-US" altLang="en-US" sz="120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0D7B854-177E-43AB-B05E-57CF21362444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8" rIns="91414" bIns="45708" anchor="b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624FCAF6-3274-4A99-8844-349D80360615}" type="slidenum">
              <a:rPr lang="en-US" altLang="en-US" sz="1200"/>
              <a:pPr algn="r"/>
              <a:t>60</a:t>
            </a:fld>
            <a:endParaRPr lang="en-US" altLang="en-US" sz="120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AA35660C-D08C-47FF-AB5C-210591AB1476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F0A40A4-8CB7-4827-92C6-EB2991B9194A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587E8B9D-394D-45F3-8086-29FBC0D9CB1F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166AD930-1B7F-444D-B056-3CA869EA8946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C8A679A-E70E-439E-A606-5363E410B3DF}" type="slidenum">
              <a:rPr lang="en-US" altLang="zh-CN" sz="1200"/>
              <a:pPr/>
              <a:t>10</a:t>
            </a:fld>
            <a:endParaRPr lang="en-US" altLang="zh-CN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902476C0-0786-4217-9514-852ADE4AC858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8ABFDD12-2B3E-4DAB-8E67-001A1E9D9BA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BF63B13-E96C-4B95-A777-09634731A220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484E8AAB-A993-49B3-9407-A2D5FB1A12B1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5ECD1D3-70F8-4C1F-AFFA-3A8BDBED7A6D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8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70A10038-1EF2-4D7E-951B-0A95A75D80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76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409EB-38C4-46D9-A413-9B1F7F7D6F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3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177800"/>
            <a:ext cx="2032000" cy="5813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500" y="177800"/>
            <a:ext cx="5943600" cy="5813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11197-4509-46AB-B07D-656F908FB7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2522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77800"/>
            <a:ext cx="80772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2B1C4-399C-4B3A-B0D2-53F7FE43D5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737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77800"/>
            <a:ext cx="80772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71500" y="1114425"/>
            <a:ext cx="7848600" cy="2362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1500" y="3629025"/>
            <a:ext cx="7848600" cy="2362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2EDE0-4E42-42E6-8D58-709FA0324C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772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DA62B-071E-4993-A619-781B36EC5D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65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CB659-1FB1-4201-AF79-D18C6985C5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10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8B31B-81CC-4D41-98FB-5E69D477C2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44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56C26-0320-4E45-A95B-37A6160483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00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68FC8-DAC8-49BE-BD5B-95B3B07142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85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70A71-2309-4E00-BE1A-FC2559CC27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13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3DA59-F3EC-477A-94FB-95660DDCF0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50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BA1F0-451E-4177-9975-4E5A57B975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23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AF45A2AF-6BE8-4060-A317-763D8EC484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75783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75784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75785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094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75788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9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5789" name="Freeform 13"/>
              <p:cNvSpPr>
                <a:spLocks/>
              </p:cNvSpPr>
              <p:nvPr/>
            </p:nvSpPr>
            <p:spPr bwMode="ltGray">
              <a:xfrm>
                <a:off x="1790" y="1580"/>
                <a:ext cx="123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5790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3110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75792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5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75793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75794" name="Freeform 18"/>
                <p:cNvSpPr>
                  <a:spLocks/>
                </p:cNvSpPr>
                <p:nvPr/>
              </p:nvSpPr>
              <p:spPr bwMode="ltGray">
                <a:xfrm>
                  <a:off x="1719" y="1535"/>
                  <a:ext cx="168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75795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75796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95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096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75799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75800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309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75802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75803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5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310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75805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75806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4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75807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75808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</p:grpSp>
      <p:grpSp>
        <p:nvGrpSpPr>
          <p:cNvPr id="3083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088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75811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5812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8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75814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5815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75816" name="Text Box 40"/>
          <p:cNvSpPr txBox="1">
            <a:spLocks noChangeArrowheads="1"/>
          </p:cNvSpPr>
          <p:nvPr/>
        </p:nvSpPr>
        <p:spPr bwMode="auto">
          <a:xfrm>
            <a:off x="6105525" y="6613525"/>
            <a:ext cx="29321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©Silberschatz, Korth and Sudarshan,Bo Zhou</a:t>
            </a:r>
          </a:p>
        </p:txBody>
      </p:sp>
      <p:sp>
        <p:nvSpPr>
          <p:cNvPr id="75817" name="Text Box 41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6.</a:t>
            </a:r>
            <a:fld id="{BF10F91B-2F4A-4D3A-A22A-2DBC76128FA3}" type="slidenum">
              <a:rPr lang="en-US" altLang="zh-CN" sz="1000" b="1">
                <a:solidFill>
                  <a:schemeClr val="tx2"/>
                </a:solidFill>
                <a:ea typeface="宋体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758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1778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75819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ea typeface="宋体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ea typeface="宋体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1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Entity-Relationship Model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600" y="1066800"/>
            <a:ext cx="7437438" cy="5130800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Design Process</a:t>
            </a:r>
          </a:p>
          <a:p>
            <a:r>
              <a:rPr lang="en-US" altLang="zh-CN" sz="1800" dirty="0" smtClean="0">
                <a:ea typeface="宋体" charset="-122"/>
              </a:rPr>
              <a:t>Overview of Entity-Relationship Model</a:t>
            </a:r>
          </a:p>
          <a:p>
            <a:r>
              <a:rPr lang="en-US" altLang="zh-CN" sz="1800" dirty="0" smtClean="0">
                <a:ea typeface="宋体" charset="-122"/>
              </a:rPr>
              <a:t>Entity Sets</a:t>
            </a:r>
          </a:p>
          <a:p>
            <a:r>
              <a:rPr lang="en-US" altLang="zh-CN" sz="1800" dirty="0" smtClean="0">
                <a:ea typeface="宋体" charset="-122"/>
              </a:rPr>
              <a:t>Relationship Sets</a:t>
            </a:r>
          </a:p>
          <a:p>
            <a:r>
              <a:rPr lang="en-US" altLang="zh-CN" sz="1800" dirty="0" smtClean="0">
                <a:ea typeface="宋体" charset="-122"/>
              </a:rPr>
              <a:t>Constraints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Mapping Constraints 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Participation Constraints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Keys</a:t>
            </a:r>
          </a:p>
          <a:p>
            <a:r>
              <a:rPr lang="en-US" altLang="zh-CN" sz="1800" dirty="0" smtClean="0">
                <a:ea typeface="宋体" charset="-122"/>
              </a:rPr>
              <a:t>Extended </a:t>
            </a:r>
            <a:r>
              <a:rPr lang="en-US" altLang="zh-CN" sz="1800" dirty="0" smtClean="0">
                <a:ea typeface="宋体" charset="-122"/>
              </a:rPr>
              <a:t>E-R Features</a:t>
            </a:r>
          </a:p>
          <a:p>
            <a:pPr lvl="1"/>
            <a:r>
              <a:rPr lang="en-US" altLang="zh-CN" dirty="0">
                <a:ea typeface="宋体" charset="-122"/>
              </a:rPr>
              <a:t>Weak Entity Sets</a:t>
            </a:r>
          </a:p>
          <a:p>
            <a:pPr lvl="1"/>
            <a:r>
              <a:rPr lang="en-US" altLang="zh-CN" dirty="0">
                <a:ea typeface="宋体" charset="-122"/>
              </a:rPr>
              <a:t>Specialization and Generalization</a:t>
            </a:r>
          </a:p>
          <a:p>
            <a:pPr lvl="1"/>
            <a:r>
              <a:rPr lang="en-US" altLang="zh-CN" dirty="0">
                <a:ea typeface="宋体" charset="-122"/>
              </a:rPr>
              <a:t>Aggregations</a:t>
            </a:r>
          </a:p>
          <a:p>
            <a:r>
              <a:rPr lang="en-US" altLang="zh-CN" sz="1800" dirty="0" smtClean="0">
                <a:ea typeface="宋体" charset="-122"/>
              </a:rPr>
              <a:t>E-R </a:t>
            </a:r>
            <a:r>
              <a:rPr lang="en-US" altLang="zh-CN" sz="1800" dirty="0" smtClean="0">
                <a:ea typeface="宋体" charset="-122"/>
              </a:rPr>
              <a:t>Model Design Issues </a:t>
            </a:r>
          </a:p>
          <a:p>
            <a:r>
              <a:rPr lang="en-US" altLang="zh-CN" sz="1800" dirty="0" smtClean="0">
                <a:ea typeface="宋体" charset="-122"/>
              </a:rPr>
              <a:t>Reduction of an E-R Schema to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2475" y="104775"/>
            <a:ext cx="8391525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Composite Attributes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36" y="1829087"/>
            <a:ext cx="8093075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71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588" y="103188"/>
            <a:ext cx="7648575" cy="639762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Notation to Express Entity with Complex Attributes</a:t>
            </a: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63" y="1300163"/>
            <a:ext cx="21590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93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</a:t>
            </a:r>
            <a:r>
              <a:rPr lang="en-US" dirty="0" smtClean="0">
                <a:ea typeface="+mj-ea"/>
              </a:rPr>
              <a:t>Sets</a:t>
            </a:r>
            <a:endParaRPr lang="en-US" dirty="0">
              <a:ea typeface="+mj-ea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A 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relationship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	Example: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	 44553 (Peltier</a:t>
            </a:r>
            <a:r>
              <a:rPr lang="en-US" altLang="en-US" u="sng" dirty="0" smtClean="0">
                <a:ea typeface="ＭＳ Ｐゴシック" pitchFamily="34" charset="-128"/>
              </a:rPr>
              <a:t>)</a:t>
            </a:r>
            <a:r>
              <a:rPr lang="en-US" altLang="en-US" dirty="0" smtClean="0">
                <a:ea typeface="ＭＳ Ｐゴシック" pitchFamily="34" charset="-128"/>
              </a:rPr>
              <a:t> 	</a:t>
            </a:r>
            <a:r>
              <a:rPr lang="en-US" altLang="en-US" i="1" u="sng" dirty="0" smtClean="0">
                <a:ea typeface="ＭＳ Ｐゴシック" pitchFamily="34" charset="-128"/>
              </a:rPr>
              <a:t>advisor</a:t>
            </a:r>
            <a:r>
              <a:rPr lang="en-US" altLang="en-US" dirty="0" smtClean="0">
                <a:ea typeface="ＭＳ Ｐゴシック" pitchFamily="34" charset="-128"/>
              </a:rPr>
              <a:t>	 22222 (</a:t>
            </a:r>
            <a:r>
              <a:rPr lang="en-US" altLang="en-US" u="sng" dirty="0" smtClean="0">
                <a:ea typeface="ＭＳ Ｐゴシック" pitchFamily="34" charset="-128"/>
              </a:rPr>
              <a:t>Einstein)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u="sng" dirty="0" smtClean="0">
                <a:ea typeface="ＭＳ Ｐゴシック" pitchFamily="34" charset="-128"/>
              </a:rPr>
              <a:t/>
            </a:r>
            <a:br>
              <a:rPr lang="en-US" altLang="en-US" u="sng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	 </a:t>
            </a:r>
            <a:r>
              <a:rPr lang="en-US" altLang="en-US" i="1" dirty="0" smtClean="0">
                <a:ea typeface="ＭＳ Ｐゴシック" pitchFamily="34" charset="-128"/>
              </a:rPr>
              <a:t>student</a:t>
            </a:r>
            <a:r>
              <a:rPr lang="en-US" altLang="en-US" dirty="0" smtClean="0">
                <a:ea typeface="ＭＳ Ｐゴシック" pitchFamily="34" charset="-128"/>
              </a:rPr>
              <a:t> entity	relationship	 </a:t>
            </a:r>
            <a:r>
              <a:rPr lang="en-US" altLang="en-US" i="1" dirty="0" smtClean="0">
                <a:ea typeface="ＭＳ Ｐゴシック" pitchFamily="34" charset="-128"/>
              </a:rPr>
              <a:t>instructor</a:t>
            </a:r>
            <a:r>
              <a:rPr lang="en-US" altLang="en-US" dirty="0" smtClean="0">
                <a:ea typeface="ＭＳ Ｐゴシック" pitchFamily="34" charset="-128"/>
              </a:rPr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b="1" i="1" dirty="0" smtClean="0">
                <a:solidFill>
                  <a:srgbClr val="FF0000"/>
                </a:solidFill>
                <a:ea typeface="宋体" charset="-122"/>
              </a:rPr>
              <a:t>relationship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set </a:t>
            </a:r>
            <a:r>
              <a:rPr lang="en-US" altLang="zh-CN" dirty="0" smtClean="0">
                <a:ea typeface="宋体" charset="-122"/>
              </a:rPr>
              <a:t>is a set of relationships of the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same type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A 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relationship set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is a mathematical relation among </a:t>
            </a:r>
            <a:r>
              <a:rPr lang="en-US" altLang="en-US" i="1" dirty="0" smtClean="0">
                <a:ea typeface="ＭＳ Ｐゴシック" pitchFamily="34" charset="-128"/>
              </a:rPr>
              <a:t>n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 2 entities, each taken from entity sets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			{(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 smtClean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, 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, … </a:t>
            </a:r>
            <a:r>
              <a:rPr lang="en-US" altLang="en-US" i="1" dirty="0" err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i="1" baseline="-25000" dirty="0" err="1" smtClean="0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) | 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 smtClean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   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 smtClean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, 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   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, …, </a:t>
            </a:r>
            <a:r>
              <a:rPr lang="en-US" altLang="en-US" i="1" dirty="0" err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i="1" baseline="-25000" dirty="0" err="1" smtClean="0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   </a:t>
            </a:r>
            <a:r>
              <a:rPr lang="en-US" altLang="en-US" i="1" dirty="0" err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i="1" baseline="-25000" dirty="0" err="1" smtClean="0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}</a:t>
            </a:r>
            <a:br>
              <a:rPr lang="en-US" altLang="en-US" dirty="0" smtClean="0">
                <a:ea typeface="ＭＳ Ｐゴシック" pitchFamily="34" charset="-128"/>
                <a:sym typeface="Symbol" pitchFamily="18" charset="2"/>
              </a:rPr>
            </a:b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/>
            </a:r>
            <a:br>
              <a:rPr lang="en-US" altLang="en-US" dirty="0" smtClean="0">
                <a:ea typeface="ＭＳ Ｐゴシック" pitchFamily="34" charset="-128"/>
                <a:sym typeface="Symbol" pitchFamily="18" charset="2"/>
              </a:rPr>
            </a:b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where (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 smtClean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, 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, …, </a:t>
            </a:r>
            <a:r>
              <a:rPr lang="en-US" altLang="en-US" i="1" dirty="0" err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i="1" baseline="-25000" dirty="0" err="1" smtClean="0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Example: </a:t>
            </a:r>
          </a:p>
          <a:p>
            <a:pPr lvl="1"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		        (44553,22222)  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advisor</a:t>
            </a:r>
          </a:p>
        </p:txBody>
      </p:sp>
    </p:spTree>
    <p:extLst>
      <p:ext uri="{BB962C8B-B14F-4D97-AF65-F5344CB8AC3E}">
        <p14:creationId xmlns:p14="http://schemas.microsoft.com/office/powerpoint/2010/main" val="243234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Relationship Set </a:t>
            </a:r>
            <a:r>
              <a:rPr lang="en-US" i="1">
                <a:ea typeface="+mj-ea"/>
              </a:rPr>
              <a:t>advisor</a:t>
            </a: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09" y="1698073"/>
            <a:ext cx="6868391" cy="380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83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Relationship Sets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208" y="1077913"/>
            <a:ext cx="7355828" cy="1171575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An </a:t>
            </a:r>
            <a:r>
              <a:rPr lang="en-US" altLang="zh-CN" i="1" dirty="0">
                <a:solidFill>
                  <a:srgbClr val="CC3300"/>
                </a:solidFill>
                <a:ea typeface="宋体" charset="-122"/>
              </a:rPr>
              <a:t>descriptive attribute</a:t>
            </a:r>
            <a:r>
              <a:rPr lang="en-US" altLang="en-US" dirty="0" smtClean="0">
                <a:ea typeface="ＭＳ Ｐゴシック" pitchFamily="34" charset="-128"/>
              </a:rPr>
              <a:t> can also be associated with a relationship set.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For instance, the </a:t>
            </a:r>
            <a:r>
              <a:rPr lang="en-US" altLang="en-US" i="1" dirty="0" smtClean="0">
                <a:ea typeface="ＭＳ Ｐゴシック" pitchFamily="34" charset="-128"/>
              </a:rPr>
              <a:t>advisor </a:t>
            </a:r>
            <a:r>
              <a:rPr lang="en-US" altLang="en-US" dirty="0" smtClean="0">
                <a:ea typeface="ＭＳ Ｐゴシック" pitchFamily="34" charset="-128"/>
              </a:rPr>
              <a:t>relationship set between entity sets </a:t>
            </a:r>
            <a:r>
              <a:rPr lang="en-US" altLang="en-US" i="1" dirty="0" smtClean="0">
                <a:ea typeface="ＭＳ Ｐゴシック" pitchFamily="34" charset="-128"/>
              </a:rPr>
              <a:t>instructor </a:t>
            </a:r>
            <a:r>
              <a:rPr lang="en-US" altLang="en-US" dirty="0" smtClean="0">
                <a:ea typeface="ＭＳ Ｐゴシック" pitchFamily="34" charset="-128"/>
              </a:rPr>
              <a:t>and </a:t>
            </a:r>
            <a:r>
              <a:rPr lang="en-US" altLang="en-US" i="1" dirty="0" smtClean="0">
                <a:ea typeface="ＭＳ Ｐゴシック" pitchFamily="34" charset="-128"/>
              </a:rPr>
              <a:t>student </a:t>
            </a:r>
            <a:r>
              <a:rPr lang="en-US" altLang="en-US" dirty="0" smtClean="0">
                <a:ea typeface="ＭＳ Ｐゴシック" pitchFamily="34" charset="-128"/>
              </a:rPr>
              <a:t>may have the attribute </a:t>
            </a:r>
            <a:r>
              <a:rPr lang="en-US" altLang="en-US" i="1" dirty="0" smtClean="0">
                <a:ea typeface="ＭＳ Ｐゴシック" pitchFamily="34" charset="-128"/>
              </a:rPr>
              <a:t>date </a:t>
            </a:r>
            <a:r>
              <a:rPr lang="en-US" altLang="en-US" dirty="0" smtClean="0">
                <a:ea typeface="ＭＳ Ｐゴシック" pitchFamily="34" charset="-128"/>
              </a:rPr>
              <a:t>which tracks when the student started being associated with the advisor</a:t>
            </a:r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00" y="2931394"/>
            <a:ext cx="662146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79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Relationship  Sets</a:t>
            </a:r>
            <a:endParaRPr lang="en-US" dirty="0">
              <a:ea typeface="+mj-ea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069975" y="1250082"/>
            <a:ext cx="6859588" cy="292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dirty="0"/>
              <a:t>Diamonds represent relationship sets</a:t>
            </a:r>
            <a:r>
              <a:rPr kumimoji="1" lang="en-US" altLang="en-US" sz="2000" dirty="0" smtClean="0"/>
              <a:t>.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en-US" sz="2000" dirty="0"/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en-US" sz="2000" dirty="0" smtClean="0"/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en-US" sz="2000" dirty="0"/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en-US" sz="2000" dirty="0" smtClean="0"/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en-US" sz="2000" dirty="0"/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dirty="0" smtClean="0"/>
              <a:t>Relationship Sets with Attributes</a:t>
            </a:r>
            <a:endParaRPr kumimoji="1" lang="en-US" altLang="en-US" sz="2000" dirty="0"/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98" y="1994187"/>
            <a:ext cx="6221413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80" y="4347775"/>
            <a:ext cx="6200631" cy="181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56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Degree of a Relationship Set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220788"/>
            <a:ext cx="7479145" cy="43846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Refers to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number of entity sets</a:t>
            </a:r>
            <a:r>
              <a:rPr lang="en-US" altLang="zh-CN" dirty="0" smtClean="0">
                <a:ea typeface="宋体" charset="-122"/>
              </a:rPr>
              <a:t> that participate in a relationship set.</a:t>
            </a:r>
          </a:p>
          <a:p>
            <a:r>
              <a:rPr lang="en-US" altLang="zh-CN" dirty="0" smtClean="0">
                <a:ea typeface="宋体" charset="-122"/>
              </a:rPr>
              <a:t>Relationship sets that involve two entity sets are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binary</a:t>
            </a:r>
            <a:r>
              <a:rPr lang="en-US" altLang="zh-CN" dirty="0" smtClean="0">
                <a:ea typeface="宋体" charset="-122"/>
              </a:rPr>
              <a:t> (or degree two).  </a:t>
            </a:r>
          </a:p>
          <a:p>
            <a:r>
              <a:rPr lang="en-US" altLang="zh-CN" dirty="0" smtClean="0">
                <a:ea typeface="宋体" charset="-122"/>
              </a:rPr>
              <a:t>Relationships between more than two entity sets are rare.  Most relationships are binary. (More on this later.)</a:t>
            </a:r>
          </a:p>
          <a:p>
            <a:pPr lvl="1"/>
            <a:r>
              <a:rPr lang="en-US" altLang="en-US" dirty="0">
                <a:ea typeface="宋体" charset="-122"/>
              </a:rPr>
              <a:t>Example: </a:t>
            </a:r>
            <a:r>
              <a:rPr lang="en-US" altLang="en-US" b="1" i="1" dirty="0">
                <a:ea typeface="宋体" charset="-122"/>
              </a:rPr>
              <a:t>students</a:t>
            </a:r>
            <a:r>
              <a:rPr lang="en-US" altLang="en-US" dirty="0">
                <a:ea typeface="宋体" charset="-122"/>
              </a:rPr>
              <a:t> work on research </a:t>
            </a:r>
            <a:r>
              <a:rPr lang="en-US" altLang="en-US" b="1" i="1" dirty="0">
                <a:ea typeface="宋体" charset="-122"/>
              </a:rPr>
              <a:t>projects</a:t>
            </a:r>
            <a:r>
              <a:rPr lang="en-US" altLang="en-US" dirty="0">
                <a:ea typeface="宋体" charset="-122"/>
              </a:rPr>
              <a:t> under the guidance of an </a:t>
            </a:r>
            <a:r>
              <a:rPr lang="en-US" altLang="en-US" b="1" i="1" dirty="0">
                <a:ea typeface="宋体" charset="-122"/>
              </a:rPr>
              <a:t>instructor</a:t>
            </a:r>
            <a:r>
              <a:rPr lang="en-US" altLang="en-US" dirty="0">
                <a:ea typeface="宋体" charset="-122"/>
              </a:rPr>
              <a:t>. </a:t>
            </a:r>
          </a:p>
          <a:p>
            <a:endParaRPr lang="en-US" altLang="zh-CN" dirty="0" smtClean="0">
              <a:ea typeface="宋体" charset="-122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246" y="4228234"/>
            <a:ext cx="5316537" cy="203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Entity’s role in relationship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The function that an entity plays in a relationship is called that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entity’s role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Usually it is implicit</a:t>
            </a:r>
          </a:p>
          <a:p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Same entity set </a:t>
            </a:r>
            <a:r>
              <a:rPr lang="en-US" altLang="zh-CN" dirty="0" smtClean="0">
                <a:ea typeface="宋体" charset="-122"/>
              </a:rPr>
              <a:t>participate in a </a:t>
            </a:r>
            <a:r>
              <a:rPr lang="en-US" altLang="zh-CN" dirty="0">
                <a:ea typeface="宋体" charset="-122"/>
              </a:rPr>
              <a:t>relationship set more </a:t>
            </a:r>
            <a:r>
              <a:rPr lang="en-US" altLang="zh-CN" dirty="0" smtClean="0">
                <a:ea typeface="宋体" charset="-122"/>
              </a:rPr>
              <a:t>then once, in different roles.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Need explicit role description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Example:  course and </a:t>
            </a:r>
            <a:r>
              <a:rPr lang="en-US" altLang="zh-CN" sz="1800" dirty="0" err="1" smtClean="0">
                <a:ea typeface="宋体" charset="-122"/>
              </a:rPr>
              <a:t>prereq_course</a:t>
            </a:r>
            <a:endParaRPr lang="en-US" altLang="zh-CN" sz="1800" dirty="0" smtClean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sz="1800" dirty="0" smtClean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sz="1800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dirty="0">
                <a:ea typeface="宋体" charset="-122"/>
              </a:rPr>
              <a:t>labels “</a:t>
            </a:r>
            <a:r>
              <a:rPr lang="en-US" altLang="zh-CN" dirty="0" err="1">
                <a:ea typeface="宋体" charset="-122"/>
              </a:rPr>
              <a:t>course_id</a:t>
            </a:r>
            <a:r>
              <a:rPr lang="en-US" altLang="zh-CN" dirty="0">
                <a:ea typeface="宋体" charset="-122"/>
              </a:rPr>
              <a:t>” and “</a:t>
            </a:r>
            <a:r>
              <a:rPr lang="en-US" altLang="zh-CN" dirty="0" err="1">
                <a:ea typeface="宋体" charset="-122"/>
              </a:rPr>
              <a:t>prereq_id</a:t>
            </a:r>
            <a:r>
              <a:rPr lang="en-US" altLang="zh-CN" dirty="0">
                <a:ea typeface="宋体" charset="-122"/>
              </a:rPr>
              <a:t>” are </a:t>
            </a:r>
            <a:r>
              <a:rPr lang="en-US" altLang="zh-CN" dirty="0" smtClean="0">
                <a:ea typeface="宋体" charset="-122"/>
              </a:rPr>
              <a:t>roles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marL="457200" lvl="1" indent="0">
              <a:buNone/>
            </a:pPr>
            <a:endParaRPr lang="en-US" altLang="zh-CN" sz="1800" dirty="0" smtClean="0">
              <a:ea typeface="宋体" charset="-122"/>
            </a:endParaRPr>
          </a:p>
        </p:txBody>
      </p: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527" y="3858811"/>
            <a:ext cx="4696692" cy="1386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Constraints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Constraints: certain constraints of a database must conform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Data model general constraints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User defined constraints </a:t>
            </a:r>
          </a:p>
          <a:p>
            <a:r>
              <a:rPr lang="en-US" altLang="zh-CN" sz="2400" dirty="0" smtClean="0">
                <a:ea typeface="宋体" charset="-122"/>
              </a:rPr>
              <a:t>E-R model general constrains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Mapping cardinalities</a:t>
            </a:r>
          </a:p>
          <a:p>
            <a:pPr lvl="1"/>
            <a:r>
              <a:rPr lang="en-US" altLang="zh-CN" sz="2000" dirty="0">
                <a:ea typeface="宋体" charset="-122"/>
              </a:rPr>
              <a:t>Participation constraints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Keys</a:t>
            </a:r>
            <a:endParaRPr lang="en-US" altLang="zh-CN" sz="2000" dirty="0" smtClean="0">
              <a:ea typeface="宋体" charset="-122"/>
            </a:endParaRPr>
          </a:p>
          <a:p>
            <a:pPr lvl="1">
              <a:buFont typeface="Monotype Sorts" pitchFamily="2" charset="2"/>
              <a:buNone/>
            </a:pPr>
            <a:endParaRPr lang="en-US" altLang="zh-CN" sz="20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Mapping Cardinalities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031875"/>
            <a:ext cx="7505700" cy="4114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Express the number of entities to which another entity can be associated via a relationship set.</a:t>
            </a: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Most useful in describing binary relationship sets.</a:t>
            </a:r>
          </a:p>
          <a:p>
            <a:r>
              <a:rPr lang="en-US" altLang="zh-CN" dirty="0" smtClean="0">
                <a:ea typeface="宋体" charset="-122"/>
              </a:rPr>
              <a:t>For a binary relationship set the mapping cardinality must be one of the following types: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One to one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One to many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Many to one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Many to many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809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Design Process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1062038"/>
            <a:ext cx="8030202" cy="52218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Requirement analyze</a:t>
            </a:r>
            <a:r>
              <a:rPr lang="en-US" altLang="zh-CN" dirty="0" smtClean="0">
                <a:ea typeface="宋体" charset="-122"/>
              </a:rPr>
              <a:t>: to characterize fully the data needs of the prospective database users. The outcome is a specification of user requirements.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Conceptual design</a:t>
            </a:r>
            <a:r>
              <a:rPr lang="en-US" altLang="zh-CN" dirty="0" smtClean="0">
                <a:ea typeface="宋体" charset="-122"/>
              </a:rPr>
              <a:t>: To translate these requirements into a conceptual schema of the database, which provides a detail overview of the enterprise.  Entity-Relationship model is the most widely used tools for conceptual schema design.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Also gives the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specification of functional requirements</a:t>
            </a:r>
            <a:r>
              <a:rPr lang="en-US" altLang="zh-CN" sz="1800" dirty="0" smtClean="0">
                <a:ea typeface="宋体" charset="-122"/>
              </a:rPr>
              <a:t>, which describe the kind of operations ( or transactions ) that will be performed on the data.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Logical Design</a:t>
            </a:r>
            <a:r>
              <a:rPr lang="en-US" altLang="zh-CN" dirty="0" smtClean="0">
                <a:ea typeface="宋体" charset="-122"/>
              </a:rPr>
              <a:t>: to map the conceptual schema onto the implementation data model of the database system, e.g. relational data model.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To decide how to implement a good database model. 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Physical Design</a:t>
            </a:r>
            <a:r>
              <a:rPr lang="en-US" altLang="zh-CN" dirty="0" smtClean="0">
                <a:ea typeface="宋体" charset="-122"/>
              </a:rPr>
              <a:t>: Deciding on the physical layout of the database, e.g. Indexing and partitioning. Resulting system-specific database schema in real system, e.g. Oracle/SQL Server.</a:t>
            </a:r>
          </a:p>
          <a:p>
            <a:pPr lvl="1">
              <a:lnSpc>
                <a:spcPct val="90000"/>
              </a:lnSpc>
            </a:pPr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Mapping Cardinalities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895475" y="5283200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One to one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668963" y="5283200"/>
            <a:ext cx="1487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One to many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025525" y="5651500"/>
            <a:ext cx="6321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/>
            <a:r>
              <a:rPr lang="en-US" altLang="zh-CN">
                <a:ea typeface="宋体" charset="-122"/>
              </a:rPr>
              <a:t>Note: Some elements in A and B may not be mapped to any </a:t>
            </a:r>
          </a:p>
          <a:p>
            <a:pPr algn="l"/>
            <a:r>
              <a:rPr lang="en-US" altLang="zh-CN">
                <a:ea typeface="宋体" charset="-122"/>
              </a:rPr>
              <a:t>elements in the other set</a:t>
            </a:r>
          </a:p>
        </p:txBody>
      </p:sp>
      <p:pic>
        <p:nvPicPr>
          <p:cNvPr id="7" name="Picture 7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96" y="1553297"/>
            <a:ext cx="734637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Mapping Cardinalities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992313" y="5321300"/>
            <a:ext cx="1436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Many to one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589588" y="5321300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Many to many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1177925" y="5727700"/>
            <a:ext cx="6321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/>
            <a:r>
              <a:rPr lang="en-US" altLang="zh-CN">
                <a:ea typeface="宋体" charset="-122"/>
              </a:rPr>
              <a:t>Note: Some elements in A and B may not be mapped to any </a:t>
            </a:r>
          </a:p>
          <a:p>
            <a:pPr algn="l"/>
            <a:r>
              <a:rPr lang="en-US" altLang="zh-CN">
                <a:ea typeface="宋体" charset="-122"/>
              </a:rPr>
              <a:t>elements in the other set</a:t>
            </a:r>
          </a:p>
        </p:txBody>
      </p:sp>
      <p:pic>
        <p:nvPicPr>
          <p:cNvPr id="7" name="Picture 7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61" y="1452561"/>
            <a:ext cx="6853932" cy="357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Cardinality Constraints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936625"/>
            <a:ext cx="7938656" cy="27305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We express cardinality constraints by drawing either a directed line (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), signifying “one,” or an undirected line (—), signifying “many,” between the relationship set and the entity set.</a:t>
            </a:r>
          </a:p>
          <a:p>
            <a:r>
              <a:rPr lang="en-US" altLang="zh-CN" dirty="0" smtClean="0">
                <a:ea typeface="宋体" charset="-122"/>
              </a:rPr>
              <a:t>E.g.: One-to-one relationship:</a:t>
            </a:r>
          </a:p>
          <a:p>
            <a:pPr lvl="1"/>
            <a:r>
              <a:rPr lang="en-US" altLang="zh-CN" dirty="0">
                <a:ea typeface="宋体" charset="-122"/>
              </a:rPr>
              <a:t>A </a:t>
            </a:r>
            <a:r>
              <a:rPr lang="en-US" altLang="zh-CN" i="1" dirty="0">
                <a:ea typeface="宋体" charset="-122"/>
              </a:rPr>
              <a:t>student</a:t>
            </a:r>
            <a:r>
              <a:rPr lang="en-US" altLang="zh-CN" dirty="0">
                <a:ea typeface="宋体" charset="-122"/>
              </a:rPr>
              <a:t> is associated with at most one </a:t>
            </a:r>
            <a:r>
              <a:rPr lang="en-US" altLang="zh-CN" i="1" dirty="0">
                <a:ea typeface="宋体" charset="-122"/>
              </a:rPr>
              <a:t>instructor</a:t>
            </a:r>
            <a:r>
              <a:rPr lang="en-US" altLang="zh-CN" dirty="0">
                <a:ea typeface="宋体" charset="-122"/>
              </a:rPr>
              <a:t> via the relationship </a:t>
            </a:r>
            <a:r>
              <a:rPr lang="en-US" altLang="zh-CN" i="1" dirty="0">
                <a:ea typeface="宋体" charset="-122"/>
              </a:rPr>
              <a:t>advisor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An </a:t>
            </a:r>
            <a:r>
              <a:rPr lang="en-US" altLang="zh-CN" i="1" dirty="0">
                <a:ea typeface="宋体" charset="-122"/>
              </a:rPr>
              <a:t>instructor </a:t>
            </a:r>
            <a:r>
              <a:rPr lang="en-US" altLang="zh-CN" dirty="0" smtClean="0">
                <a:ea typeface="宋体" charset="-122"/>
              </a:rPr>
              <a:t>is </a:t>
            </a:r>
            <a:r>
              <a:rPr lang="en-US" altLang="zh-CN" dirty="0">
                <a:ea typeface="宋体" charset="-122"/>
              </a:rPr>
              <a:t>associated with at most </a:t>
            </a:r>
            <a:r>
              <a:rPr lang="en-US" altLang="zh-CN" dirty="0" smtClean="0">
                <a:ea typeface="宋体" charset="-122"/>
              </a:rPr>
              <a:t>one </a:t>
            </a:r>
            <a:r>
              <a:rPr lang="en-US" altLang="zh-CN" i="1" dirty="0" smtClean="0">
                <a:ea typeface="宋体" charset="-122"/>
              </a:rPr>
              <a:t>student</a:t>
            </a:r>
            <a:r>
              <a:rPr lang="en-US" altLang="zh-CN" dirty="0" smtClean="0">
                <a:ea typeface="宋体" charset="-122"/>
              </a:rPr>
              <a:t> via </a:t>
            </a:r>
            <a:r>
              <a:rPr lang="en-US" altLang="zh-CN" i="1" dirty="0" smtClean="0">
                <a:ea typeface="宋体" charset="-122"/>
              </a:rPr>
              <a:t>advisor</a:t>
            </a:r>
            <a:endParaRPr lang="en-US" altLang="zh-CN" i="1" dirty="0">
              <a:ea typeface="宋体" charset="-122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4" y="3885622"/>
            <a:ext cx="5846763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2381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One-to-Many </a:t>
            </a:r>
            <a:r>
              <a:rPr lang="en-US" dirty="0">
                <a:ea typeface="+mj-ea"/>
              </a:rPr>
              <a:t>Relationships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144588"/>
            <a:ext cx="7310437" cy="1814512"/>
          </a:xfrm>
          <a:noFill/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In an one-to-many relationship between an </a:t>
            </a:r>
            <a:r>
              <a:rPr lang="en-US" altLang="en-US" i="1" dirty="0" smtClean="0">
                <a:ea typeface="ＭＳ Ｐゴシック" pitchFamily="34" charset="-128"/>
              </a:rPr>
              <a:t>instructor</a:t>
            </a:r>
            <a:r>
              <a:rPr lang="en-US" altLang="en-US" dirty="0" smtClean="0">
                <a:ea typeface="ＭＳ Ｐゴシック" pitchFamily="34" charset="-128"/>
              </a:rPr>
              <a:t> and a </a:t>
            </a:r>
            <a:r>
              <a:rPr lang="en-US" altLang="en-US" i="1" dirty="0" smtClean="0">
                <a:ea typeface="ＭＳ Ｐゴシック" pitchFamily="34" charset="-128"/>
              </a:rPr>
              <a:t>student,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An instructor</a:t>
            </a:r>
            <a:r>
              <a:rPr lang="en-US" altLang="en-US" i="1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is associated with </a:t>
            </a:r>
            <a:r>
              <a:rPr lang="en-US" altLang="en-US" dirty="0">
                <a:ea typeface="ＭＳ Ｐゴシック" pitchFamily="34" charset="-128"/>
              </a:rPr>
              <a:t>several (including 0) </a:t>
            </a:r>
            <a:r>
              <a:rPr lang="en-US" altLang="en-US" dirty="0" smtClean="0">
                <a:ea typeface="ＭＳ Ｐゴシック" pitchFamily="34" charset="-128"/>
              </a:rPr>
              <a:t>students via </a:t>
            </a:r>
            <a:r>
              <a:rPr lang="en-US" altLang="en-US" i="1" dirty="0" smtClean="0">
                <a:ea typeface="ＭＳ Ｐゴシック" pitchFamily="34" charset="-128"/>
              </a:rPr>
              <a:t>advisor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 student is associated with </a:t>
            </a:r>
            <a:r>
              <a:rPr lang="en-US" altLang="en-US" dirty="0">
                <a:ea typeface="ＭＳ Ｐゴシック" pitchFamily="34" charset="-128"/>
              </a:rPr>
              <a:t>at most one </a:t>
            </a:r>
            <a:r>
              <a:rPr lang="en-US" altLang="en-US" dirty="0" smtClean="0">
                <a:ea typeface="ＭＳ Ｐゴシック" pitchFamily="34" charset="-128"/>
              </a:rPr>
              <a:t>instructor via </a:t>
            </a:r>
            <a:r>
              <a:rPr lang="en-US" altLang="en-US" i="1" dirty="0" smtClean="0">
                <a:ea typeface="ＭＳ Ｐゴシック" pitchFamily="34" charset="-128"/>
              </a:rPr>
              <a:t>advisor</a:t>
            </a:r>
          </a:p>
        </p:txBody>
      </p:sp>
      <p:pic>
        <p:nvPicPr>
          <p:cNvPr id="18436" name="Picture 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4" b="6378"/>
          <a:stretch>
            <a:fillRect/>
          </a:stretch>
        </p:blipFill>
        <p:spPr bwMode="auto">
          <a:xfrm>
            <a:off x="1609725" y="3299982"/>
            <a:ext cx="5857875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Line 6"/>
          <p:cNvSpPr>
            <a:spLocks noChangeShapeType="1"/>
          </p:cNvSpPr>
          <p:nvPr/>
        </p:nvSpPr>
        <p:spPr bwMode="auto">
          <a:xfrm flipH="1">
            <a:off x="3065297" y="4225278"/>
            <a:ext cx="422131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Many-to-Many Relationship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7" y="1093788"/>
            <a:ext cx="7446385" cy="1546225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An instructor is associated with several (possibly 0) students via </a:t>
            </a:r>
            <a:r>
              <a:rPr lang="en-US" altLang="en-US" i="1" dirty="0" smtClean="0">
                <a:ea typeface="ＭＳ Ｐゴシック" pitchFamily="34" charset="-128"/>
              </a:rPr>
              <a:t>advisor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A student is associated with several (possibly 0) instructors via </a:t>
            </a:r>
            <a:r>
              <a:rPr lang="en-US" altLang="en-US" i="1" dirty="0" smtClean="0">
                <a:ea typeface="ＭＳ Ｐゴシック" pitchFamily="34" charset="-128"/>
              </a:rPr>
              <a:t>advisor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4" y="2895023"/>
            <a:ext cx="5859463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790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99447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Cardinality Constraints on Ternary Relationship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130300"/>
            <a:ext cx="7235825" cy="5189538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en-US" dirty="0" smtClean="0"/>
              <a:t>We allow at most one arrow out of a ternary (or greater degree) relationship to indicate a cardinality constraint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en-US" dirty="0" smtClean="0"/>
              <a:t>For </a:t>
            </a:r>
            <a:r>
              <a:rPr lang="en-US" altLang="en-US" dirty="0" err="1" smtClean="0"/>
              <a:t>exampe</a:t>
            </a:r>
            <a:r>
              <a:rPr lang="en-US" altLang="en-US" dirty="0" smtClean="0"/>
              <a:t>, an arrow from </a:t>
            </a:r>
            <a:r>
              <a:rPr lang="en-US" altLang="en-US" i="1" dirty="0" err="1" smtClean="0"/>
              <a:t>proj_guide</a:t>
            </a:r>
            <a:r>
              <a:rPr lang="en-US" altLang="en-US" dirty="0" smtClean="0"/>
              <a:t> to </a:t>
            </a:r>
            <a:r>
              <a:rPr lang="en-US" altLang="en-US" i="1" dirty="0" smtClean="0"/>
              <a:t>instructor</a:t>
            </a:r>
            <a:r>
              <a:rPr lang="en-US" altLang="en-US" dirty="0" smtClean="0"/>
              <a:t> indicates each student has at most one guide for a project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en-US" dirty="0" smtClean="0"/>
              <a:t>If there is more than one arrow, there are two ways of defining the meaning.  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dirty="0" smtClean="0"/>
              <a:t>For example, a ternary relationship </a:t>
            </a:r>
            <a:r>
              <a:rPr lang="en-US" altLang="en-US" i="1" dirty="0" smtClean="0"/>
              <a:t>R </a:t>
            </a:r>
            <a:r>
              <a:rPr lang="en-US" altLang="en-US" dirty="0" smtClean="0"/>
              <a:t>between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,</a:t>
            </a:r>
            <a:r>
              <a:rPr lang="en-US" altLang="en-US" i="1" dirty="0" smtClean="0"/>
              <a:t> B </a:t>
            </a:r>
            <a:r>
              <a:rPr lang="en-US" altLang="en-US" dirty="0" smtClean="0"/>
              <a:t>and </a:t>
            </a:r>
            <a:r>
              <a:rPr lang="en-US" altLang="en-US" i="1" dirty="0" smtClean="0"/>
              <a:t>C </a:t>
            </a:r>
            <a:r>
              <a:rPr lang="en-US" altLang="en-US" dirty="0" smtClean="0"/>
              <a:t>with arrows to </a:t>
            </a:r>
            <a:r>
              <a:rPr lang="en-US" altLang="en-US" i="1" dirty="0" smtClean="0"/>
              <a:t>B </a:t>
            </a:r>
            <a:r>
              <a:rPr lang="en-US" altLang="en-US" dirty="0" smtClean="0"/>
              <a:t>and </a:t>
            </a:r>
            <a:r>
              <a:rPr lang="en-US" altLang="en-US" i="1" dirty="0" smtClean="0"/>
              <a:t>C </a:t>
            </a:r>
            <a:r>
              <a:rPr lang="en-US" altLang="en-US" dirty="0" smtClean="0"/>
              <a:t>could mean</a:t>
            </a:r>
          </a:p>
          <a:p>
            <a:pPr marL="800100" lvl="2" indent="0">
              <a:buFont typeface="Webdings" pitchFamily="18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smtClean="0"/>
              <a:t>     1.	</a:t>
            </a:r>
            <a:r>
              <a:rPr lang="en-US" altLang="en-US" dirty="0" smtClean="0"/>
              <a:t>Each </a:t>
            </a:r>
            <a:r>
              <a:rPr lang="en-US" altLang="en-US" i="1" dirty="0" smtClean="0"/>
              <a:t>A </a:t>
            </a:r>
            <a:r>
              <a:rPr lang="en-US" altLang="en-US" dirty="0" smtClean="0"/>
              <a:t>entity is associated with a unique entity 	</a:t>
            </a:r>
            <a:r>
              <a:rPr lang="en-US" altLang="en-US" dirty="0" smtClean="0"/>
              <a:t>  </a:t>
            </a:r>
            <a:r>
              <a:rPr lang="en-US" altLang="en-US" dirty="0" smtClean="0"/>
              <a:t>	</a:t>
            </a:r>
            <a:r>
              <a:rPr lang="en-US" altLang="en-US" dirty="0" smtClean="0"/>
              <a:t>                from </a:t>
            </a:r>
            <a:r>
              <a:rPr lang="en-US" altLang="en-US" i="1" dirty="0" smtClean="0"/>
              <a:t>B </a:t>
            </a:r>
            <a:r>
              <a:rPr lang="en-US" altLang="en-US" dirty="0" smtClean="0"/>
              <a:t>and </a:t>
            </a:r>
            <a:r>
              <a:rPr lang="en-US" altLang="en-US" i="1" dirty="0" smtClean="0"/>
              <a:t>C </a:t>
            </a:r>
            <a:r>
              <a:rPr lang="en-US" altLang="en-US" dirty="0" smtClean="0"/>
              <a:t>or </a:t>
            </a:r>
          </a:p>
          <a:p>
            <a:pPr lvl="2">
              <a:buFont typeface="Monotype Sorts" charset="2"/>
              <a:buNone/>
              <a:defRPr/>
            </a:pPr>
            <a:r>
              <a:rPr lang="en-US" altLang="en-US" dirty="0" smtClean="0"/>
              <a:t>	   2.  	Each pair of entities from (</a:t>
            </a:r>
            <a:r>
              <a:rPr lang="en-US" altLang="en-US" i="1" dirty="0" smtClean="0"/>
              <a:t>A, B</a:t>
            </a:r>
            <a:r>
              <a:rPr lang="en-US" altLang="en-US" dirty="0" smtClean="0"/>
              <a:t>) is associated with a 	unique  </a:t>
            </a:r>
            <a:r>
              <a:rPr lang="en-US" altLang="en-US" i="1" dirty="0" smtClean="0"/>
              <a:t>C </a:t>
            </a:r>
            <a:r>
              <a:rPr lang="en-US" altLang="en-US" dirty="0" smtClean="0"/>
              <a:t>entity, and each pair (</a:t>
            </a:r>
            <a:r>
              <a:rPr lang="en-US" altLang="en-US" i="1" dirty="0" smtClean="0"/>
              <a:t>A, C</a:t>
            </a:r>
            <a:r>
              <a:rPr lang="en-US" altLang="en-US" dirty="0" smtClean="0"/>
              <a:t>) is associated 	with a unique </a:t>
            </a:r>
            <a:r>
              <a:rPr lang="en-US" altLang="en-US" i="1" dirty="0" smtClean="0"/>
              <a:t>B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dirty="0" smtClean="0"/>
              <a:t>Each alternative has been used in different formalisms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dirty="0" smtClean="0"/>
              <a:t>To avoid confusion we outlaw more than one arrow</a:t>
            </a:r>
          </a:p>
        </p:txBody>
      </p:sp>
    </p:spTree>
    <p:extLst>
      <p:ext uri="{BB962C8B-B14F-4D97-AF65-F5344CB8AC3E}">
        <p14:creationId xmlns:p14="http://schemas.microsoft.com/office/powerpoint/2010/main" val="2474850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5278582" y="3986833"/>
            <a:ext cx="89361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smtClean="0">
                <a:ea typeface="宋体" charset="-122"/>
              </a:rPr>
              <a:t>Participation Constraints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898525" y="823913"/>
            <a:ext cx="7488238" cy="503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08585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>
                <a:ea typeface="宋体" charset="-122"/>
              </a:rPr>
              <a:t>To specify how many entities in the entity set are participate in a relationship set.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>
                <a:solidFill>
                  <a:schemeClr val="tx2"/>
                </a:solidFill>
                <a:ea typeface="宋体" charset="-122"/>
              </a:rPr>
              <a:t>Total</a:t>
            </a:r>
            <a:r>
              <a:rPr kumimoji="1" lang="en-US" altLang="zh-CN" sz="2000" dirty="0">
                <a:ea typeface="宋体" charset="-122"/>
              </a:rPr>
              <a:t> </a:t>
            </a:r>
            <a:r>
              <a:rPr kumimoji="1" lang="en-US" altLang="zh-CN" sz="2000" dirty="0" smtClean="0">
                <a:solidFill>
                  <a:schemeClr val="tx2"/>
                </a:solidFill>
                <a:ea typeface="宋体" charset="-122"/>
              </a:rPr>
              <a:t>participation (indicated by double line)</a:t>
            </a:r>
            <a:r>
              <a:rPr kumimoji="1" lang="en-US" altLang="zh-CN" sz="2000" dirty="0" smtClean="0">
                <a:ea typeface="宋体" charset="-122"/>
              </a:rPr>
              <a:t> </a:t>
            </a:r>
            <a:r>
              <a:rPr kumimoji="1" lang="en-US" altLang="zh-CN" sz="2000" dirty="0">
                <a:ea typeface="宋体" charset="-122"/>
              </a:rPr>
              <a:t>:  every entity in the entity set participates in at least one relationship in the relationship </a:t>
            </a:r>
            <a:r>
              <a:rPr kumimoji="1" lang="en-US" altLang="zh-CN" sz="2000" dirty="0" smtClean="0">
                <a:ea typeface="宋体" charset="-122"/>
              </a:rPr>
              <a:t>set</a:t>
            </a:r>
          </a:p>
          <a:p>
            <a:pPr lvl="1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dirty="0">
                <a:latin typeface="+mn-lt"/>
                <a:ea typeface="宋体" charset="-122"/>
              </a:rPr>
              <a:t>participation of </a:t>
            </a:r>
            <a:r>
              <a:rPr kumimoji="1" lang="en-US" altLang="zh-CN" i="1" dirty="0">
                <a:latin typeface="+mn-lt"/>
                <a:ea typeface="宋体" charset="-122"/>
              </a:rPr>
              <a:t>student</a:t>
            </a:r>
            <a:r>
              <a:rPr kumimoji="1" lang="en-US" altLang="zh-CN" dirty="0">
                <a:latin typeface="+mn-lt"/>
                <a:ea typeface="宋体" charset="-122"/>
              </a:rPr>
              <a:t>  in </a:t>
            </a:r>
            <a:r>
              <a:rPr kumimoji="1" lang="en-US" altLang="zh-CN" i="1" dirty="0">
                <a:latin typeface="+mn-lt"/>
                <a:ea typeface="宋体" charset="-122"/>
              </a:rPr>
              <a:t>advisor</a:t>
            </a:r>
            <a:r>
              <a:rPr kumimoji="1" lang="en-US" altLang="zh-CN" dirty="0">
                <a:latin typeface="+mn-lt"/>
                <a:ea typeface="宋体" charset="-122"/>
              </a:rPr>
              <a:t> relation is </a:t>
            </a:r>
            <a:r>
              <a:rPr kumimoji="1" lang="en-US" altLang="zh-CN" dirty="0" smtClean="0">
                <a:latin typeface="+mn-lt"/>
                <a:ea typeface="宋体" charset="-122"/>
              </a:rPr>
              <a:t>total, every </a:t>
            </a:r>
            <a:r>
              <a:rPr kumimoji="1" lang="en-US" altLang="zh-CN" i="1" dirty="0">
                <a:latin typeface="+mn-lt"/>
                <a:ea typeface="宋体" charset="-122"/>
              </a:rPr>
              <a:t>student</a:t>
            </a:r>
            <a:r>
              <a:rPr kumimoji="1" lang="en-US" altLang="zh-CN" dirty="0">
                <a:latin typeface="+mn-lt"/>
                <a:ea typeface="宋体" charset="-122"/>
              </a:rPr>
              <a:t> must have an associated </a:t>
            </a:r>
            <a:r>
              <a:rPr kumimoji="1" lang="en-US" altLang="zh-CN" i="1" dirty="0">
                <a:latin typeface="+mn-lt"/>
                <a:ea typeface="宋体" charset="-122"/>
              </a:rPr>
              <a:t>instructor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>
              <a:ea typeface="宋体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 smtClean="0">
              <a:ea typeface="宋体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 smtClean="0">
              <a:ea typeface="宋体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>
              <a:ea typeface="宋体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>
                <a:solidFill>
                  <a:schemeClr val="tx2"/>
                </a:solidFill>
                <a:ea typeface="宋体" charset="-122"/>
              </a:rPr>
              <a:t>Partial </a:t>
            </a:r>
            <a:r>
              <a:rPr kumimoji="1" lang="en-US" altLang="zh-CN" sz="2000" dirty="0" smtClean="0">
                <a:solidFill>
                  <a:schemeClr val="tx2"/>
                </a:solidFill>
                <a:ea typeface="宋体" charset="-122"/>
              </a:rPr>
              <a:t>participation (default)</a:t>
            </a:r>
            <a:r>
              <a:rPr kumimoji="1" lang="en-US" altLang="zh-CN" sz="2000" dirty="0" smtClean="0">
                <a:ea typeface="宋体" charset="-122"/>
              </a:rPr>
              <a:t>:  </a:t>
            </a:r>
            <a:r>
              <a:rPr kumimoji="1" lang="en-US" altLang="zh-CN" sz="2000" dirty="0">
                <a:ea typeface="宋体" charset="-122"/>
              </a:rPr>
              <a:t>some entities may not participate in any relationship in the relationship set</a:t>
            </a:r>
          </a:p>
          <a:p>
            <a:pPr lvl="1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dirty="0">
                <a:latin typeface="+mn-lt"/>
                <a:ea typeface="宋体" charset="-122"/>
              </a:rPr>
              <a:t>E.g. participation of </a:t>
            </a:r>
            <a:r>
              <a:rPr kumimoji="1" lang="en-US" altLang="zh-CN" i="1" dirty="0">
                <a:latin typeface="+mn-lt"/>
                <a:ea typeface="宋体" charset="-122"/>
              </a:rPr>
              <a:t>instructor</a:t>
            </a:r>
            <a:r>
              <a:rPr kumimoji="1" lang="en-US" altLang="zh-CN" dirty="0">
                <a:latin typeface="+mn-lt"/>
                <a:ea typeface="宋体" charset="-122"/>
              </a:rPr>
              <a:t> in </a:t>
            </a:r>
            <a:r>
              <a:rPr kumimoji="1" lang="en-US" altLang="zh-CN" i="1" dirty="0">
                <a:latin typeface="+mn-lt"/>
                <a:ea typeface="宋体" charset="-122"/>
              </a:rPr>
              <a:t>advisor</a:t>
            </a:r>
            <a:r>
              <a:rPr kumimoji="1" lang="en-US" altLang="zh-CN" dirty="0">
                <a:latin typeface="+mn-lt"/>
                <a:ea typeface="宋体" charset="-122"/>
              </a:rPr>
              <a:t> is partial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27" y="3185967"/>
            <a:ext cx="5436033" cy="168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3221162" y="4048631"/>
            <a:ext cx="422131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ea typeface="+mj-ea"/>
              </a:rPr>
              <a:t>Notation </a:t>
            </a:r>
            <a:r>
              <a:rPr lang="en-US" sz="2400" dirty="0">
                <a:ea typeface="+mj-ea"/>
              </a:rPr>
              <a:t>for </a:t>
            </a:r>
            <a:r>
              <a:rPr lang="en-US" sz="2400" dirty="0" smtClean="0">
                <a:ea typeface="+mj-ea"/>
              </a:rPr>
              <a:t>Expressing More Complex Constraints</a:t>
            </a:r>
            <a:endParaRPr lang="en-US" sz="2400" dirty="0">
              <a:ea typeface="+mj-ea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855663" y="1106488"/>
            <a:ext cx="7323137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800100" indent="-34290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 sz="1800" dirty="0"/>
              <a:t>A line may have an associated minimum and maximum cardinality, shown in the form </a:t>
            </a:r>
            <a:r>
              <a:rPr lang="en-US" altLang="en-US" sz="1800" i="1" dirty="0" err="1"/>
              <a:t>l..h</a:t>
            </a:r>
            <a:r>
              <a:rPr lang="en-US" altLang="en-US" sz="1800" dirty="0"/>
              <a:t>, where </a:t>
            </a:r>
            <a:r>
              <a:rPr lang="en-US" altLang="en-US" sz="1800" i="1" dirty="0"/>
              <a:t>l</a:t>
            </a:r>
            <a:r>
              <a:rPr lang="en-US" altLang="en-US" sz="1800" dirty="0"/>
              <a:t> is the minimum and </a:t>
            </a:r>
            <a:r>
              <a:rPr lang="en-US" altLang="en-US" sz="1800" i="1" dirty="0"/>
              <a:t>h</a:t>
            </a:r>
            <a:r>
              <a:rPr lang="en-US" altLang="en-US" sz="1800" dirty="0"/>
              <a:t> the maximum cardinality</a:t>
            </a:r>
          </a:p>
          <a:p>
            <a:pPr marL="742950" lvl="1" indent="-285750" algn="l"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lang="en-US" altLang="en-US" dirty="0">
                <a:latin typeface="+mn-lt"/>
                <a:ea typeface="宋体" charset="-122"/>
              </a:rPr>
              <a:t>A minimum value of 1 indicates total participation.</a:t>
            </a:r>
          </a:p>
          <a:p>
            <a:pPr marL="742950" lvl="1" indent="-285750" algn="l"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lang="en-US" altLang="en-US" dirty="0">
                <a:latin typeface="+mn-lt"/>
                <a:ea typeface="宋体" charset="-122"/>
              </a:rPr>
              <a:t>A maximum value of 1 indicates that the entity participates  in at most one relationship</a:t>
            </a:r>
          </a:p>
          <a:p>
            <a:pPr marL="742950" lvl="1" indent="-285750" algn="l"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lang="en-US" altLang="en-US" dirty="0">
                <a:latin typeface="+mn-lt"/>
                <a:ea typeface="宋体" charset="-122"/>
              </a:rPr>
              <a:t>A maximum value of * indicates no limit.</a:t>
            </a:r>
          </a:p>
          <a:p>
            <a:pPr>
              <a:buFontTx/>
              <a:buNone/>
            </a:pPr>
            <a:endParaRPr lang="en-US" altLang="en-US" sz="1800" dirty="0"/>
          </a:p>
          <a:p>
            <a:endParaRPr lang="en-US" altLang="en-US" sz="1800" dirty="0"/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98" y="3682569"/>
            <a:ext cx="58007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641475" y="5141626"/>
            <a:ext cx="626600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>
              <a:buFont typeface="Monotype Sorts" pitchFamily="2" charset="2"/>
              <a:buNone/>
            </a:pPr>
            <a:r>
              <a:rPr lang="en-US" altLang="en-US" sz="1800" dirty="0"/>
              <a:t>Instructor can advise 0 or more students.  A student must have 1 advisor; cannot have multiple advisors</a:t>
            </a:r>
          </a:p>
        </p:txBody>
      </p:sp>
    </p:spTree>
    <p:extLst>
      <p:ext uri="{BB962C8B-B14F-4D97-AF65-F5344CB8AC3E}">
        <p14:creationId xmlns:p14="http://schemas.microsoft.com/office/powerpoint/2010/main" val="2923753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Keys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300" y="1058863"/>
            <a:ext cx="7334250" cy="49657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To specify how entities within a given entity set are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distinguished.</a:t>
            </a:r>
          </a:p>
          <a:p>
            <a:endParaRPr lang="en-US" altLang="zh-CN" dirty="0" smtClean="0">
              <a:solidFill>
                <a:schemeClr val="tx2"/>
              </a:solidFill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super key</a:t>
            </a:r>
            <a:r>
              <a:rPr lang="en-US" altLang="zh-CN" dirty="0" smtClean="0">
                <a:ea typeface="宋体" charset="-122"/>
              </a:rPr>
              <a:t> of an entity set is a set of one or more attributes whose values uniquely determine each entity.</a:t>
            </a:r>
          </a:p>
          <a:p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candidate key</a:t>
            </a:r>
            <a:r>
              <a:rPr lang="en-US" altLang="zh-CN" dirty="0" smtClean="0">
                <a:ea typeface="宋体" charset="-122"/>
              </a:rPr>
              <a:t> of an entity set is a minimal super key</a:t>
            </a:r>
          </a:p>
          <a:p>
            <a:pPr lvl="1"/>
            <a:r>
              <a:rPr lang="en-US" altLang="zh-CN" i="1" dirty="0" smtClean="0">
                <a:ea typeface="宋体" charset="-122"/>
              </a:rPr>
              <a:t>course</a:t>
            </a:r>
            <a:r>
              <a:rPr lang="en-US" altLang="zh-CN" sz="1800" i="1" dirty="0" smtClean="0">
                <a:ea typeface="宋体" charset="-122"/>
              </a:rPr>
              <a:t>-id</a:t>
            </a:r>
            <a:r>
              <a:rPr lang="en-US" altLang="zh-CN" sz="1800" dirty="0" smtClean="0">
                <a:ea typeface="宋体" charset="-122"/>
              </a:rPr>
              <a:t> is candidate key of </a:t>
            </a:r>
            <a:r>
              <a:rPr lang="en-US" altLang="zh-CN" sz="1800" i="1" dirty="0" smtClean="0">
                <a:ea typeface="宋体" charset="-122"/>
              </a:rPr>
              <a:t>course</a:t>
            </a:r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i="1" dirty="0" smtClean="0">
                <a:ea typeface="宋体" charset="-122"/>
              </a:rPr>
              <a:t>ID</a:t>
            </a:r>
            <a:r>
              <a:rPr lang="en-US" altLang="zh-CN" sz="1800" dirty="0" smtClean="0">
                <a:ea typeface="宋体" charset="-122"/>
              </a:rPr>
              <a:t> is candidate key of </a:t>
            </a:r>
            <a:r>
              <a:rPr lang="en-US" altLang="zh-CN" i="1" dirty="0" smtClean="0">
                <a:ea typeface="宋体" charset="-122"/>
              </a:rPr>
              <a:t>student</a:t>
            </a:r>
            <a:endParaRPr lang="en-US" altLang="zh-CN" sz="1800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Although several candidate keys may exist, one of the candidate keys is selected to be the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primary key</a:t>
            </a:r>
            <a:r>
              <a:rPr lang="en-US" altLang="zh-CN" dirty="0" smtClean="0">
                <a:ea typeface="宋体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Keys for Relationship Sets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The combination of primary keys of the participating entity sets forms a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super key </a:t>
            </a:r>
            <a:r>
              <a:rPr lang="en-US" altLang="zh-CN" dirty="0" smtClean="0">
                <a:ea typeface="宋体" charset="-122"/>
              </a:rPr>
              <a:t>of a relationship set.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i="1" dirty="0" smtClean="0">
                <a:ea typeface="宋体" charset="-122"/>
              </a:rPr>
              <a:t>student.id, instructor.id</a:t>
            </a:r>
            <a:r>
              <a:rPr lang="en-US" altLang="zh-CN" sz="1800" dirty="0" smtClean="0">
                <a:ea typeface="宋体" charset="-122"/>
              </a:rPr>
              <a:t>) is the super key of </a:t>
            </a:r>
            <a:r>
              <a:rPr lang="en-US" altLang="zh-CN" sz="1800" i="1" dirty="0" smtClean="0">
                <a:ea typeface="宋体" charset="-122"/>
              </a:rPr>
              <a:t>advisor</a:t>
            </a:r>
          </a:p>
          <a:p>
            <a:pPr lvl="1"/>
            <a:r>
              <a:rPr lang="en-US" altLang="zh-CN" sz="1800" i="1" dirty="0" smtClean="0">
                <a:ea typeface="宋体" charset="-122"/>
              </a:rPr>
              <a:t>NOTE:  this means a pair of entity sets can have at most one relationship in a particular relationship set.  </a:t>
            </a:r>
          </a:p>
          <a:p>
            <a:r>
              <a:rPr lang="en-US" altLang="zh-CN" dirty="0" smtClean="0">
                <a:ea typeface="宋体" charset="-122"/>
              </a:rPr>
              <a:t>Must consider the mapping cardinality of the relationship set when deciding the what are the candidate keys 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If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advisor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 is a one-to-many relationship set, (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student.id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</a:rPr>
              <a:t>, instructor.id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) is 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Not the candidate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key of 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</a:rPr>
              <a:t>advisor</a:t>
            </a:r>
          </a:p>
          <a:p>
            <a:r>
              <a:rPr lang="en-US" altLang="zh-CN" dirty="0" smtClean="0">
                <a:ea typeface="宋体" charset="-122"/>
              </a:rPr>
              <a:t>Need to consider semantics of relationship set in selecting the </a:t>
            </a:r>
            <a:r>
              <a:rPr lang="en-US" altLang="zh-CN" i="1" dirty="0" smtClean="0">
                <a:ea typeface="宋体" charset="-122"/>
              </a:rPr>
              <a:t>primary key  </a:t>
            </a:r>
            <a:r>
              <a:rPr lang="en-US" altLang="zh-CN" dirty="0" smtClean="0">
                <a:ea typeface="宋体" charset="-122"/>
              </a:rPr>
              <a:t>in case of more than one candidate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3" y="3270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Design Alternatives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 major part of the database design process is deciding how to represent in the design the various types of “things”, such as people, places, products, etc.</a:t>
            </a:r>
          </a:p>
          <a:p>
            <a:r>
              <a:rPr lang="en-US" altLang="zh-CN" smtClean="0">
                <a:ea typeface="宋体" charset="-122"/>
              </a:rPr>
              <a:t>We must ensure the we avoid two major pitfalls</a:t>
            </a:r>
          </a:p>
          <a:p>
            <a:pPr lvl="1"/>
            <a:r>
              <a:rPr lang="en-US" altLang="zh-CN" sz="1800" smtClean="0">
                <a:ea typeface="宋体" charset="-122"/>
              </a:rPr>
              <a:t>Redundancy: A bad design may repeat information. </a:t>
            </a:r>
          </a:p>
          <a:p>
            <a:pPr lvl="2"/>
            <a:r>
              <a:rPr lang="en-US" altLang="zh-CN" sz="1800" smtClean="0">
                <a:ea typeface="宋体" charset="-122"/>
              </a:rPr>
              <a:t>Waste of space;</a:t>
            </a:r>
          </a:p>
          <a:p>
            <a:pPr lvl="2"/>
            <a:r>
              <a:rPr lang="en-US" altLang="zh-CN" sz="1800" smtClean="0">
                <a:ea typeface="宋体" charset="-122"/>
              </a:rPr>
              <a:t>Difficult to modify;</a:t>
            </a:r>
          </a:p>
          <a:p>
            <a:pPr lvl="1"/>
            <a:r>
              <a:rPr lang="en-US" altLang="zh-CN" sz="1800" smtClean="0">
                <a:ea typeface="宋体" charset="-122"/>
              </a:rPr>
              <a:t>Incompleteness: A bad design may make certain aspect of the enterprise difficult or impossible to model. </a:t>
            </a:r>
          </a:p>
          <a:p>
            <a:r>
              <a:rPr lang="en-US" altLang="zh-CN" smtClean="0">
                <a:ea typeface="宋体" charset="-122"/>
              </a:rPr>
              <a:t>Avoiding bad designs is not enough. There may be a large number of good design from which we must choose.</a:t>
            </a:r>
          </a:p>
          <a:p>
            <a:pPr lvl="1"/>
            <a:r>
              <a:rPr lang="en-US" altLang="zh-CN" sz="1800" smtClean="0">
                <a:ea typeface="宋体" charset="-122"/>
              </a:rPr>
              <a:t>Entity vs. Relationship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Entity-Relationship Model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7275" y="1300163"/>
            <a:ext cx="7586663" cy="46513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Extended E-R Features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Weak Entity Sets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Specialization and Generalization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Aggregations</a:t>
            </a:r>
            <a:endParaRPr lang="en-US" altLang="zh-CN" sz="1800" dirty="0" smtClean="0">
              <a:ea typeface="宋体" charset="-122"/>
            </a:endParaRPr>
          </a:p>
          <a:p>
            <a:pPr lvl="1">
              <a:buFont typeface="Monotype Sorts" pitchFamily="2" charset="2"/>
              <a:buNone/>
            </a:pPr>
            <a:endParaRPr lang="en-US" altLang="zh-CN" sz="1600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E-R Model Design Issues </a:t>
            </a:r>
          </a:p>
          <a:p>
            <a:r>
              <a:rPr lang="en-US" altLang="zh-CN" dirty="0" smtClean="0">
                <a:ea typeface="宋体" charset="-122"/>
              </a:rPr>
              <a:t>Reduction of an E-R Schema to Tables</a:t>
            </a:r>
          </a:p>
        </p:txBody>
      </p:sp>
    </p:spTree>
    <p:extLst>
      <p:ext uri="{BB962C8B-B14F-4D97-AF65-F5344CB8AC3E}">
        <p14:creationId xmlns:p14="http://schemas.microsoft.com/office/powerpoint/2010/main" val="15882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Weak Entity Sets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496175" cy="48768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Consider a </a:t>
            </a:r>
            <a:r>
              <a:rPr lang="en-US" altLang="en-US" i="1" smtClean="0">
                <a:ea typeface="ＭＳ Ｐゴシック" pitchFamily="34" charset="-128"/>
              </a:rPr>
              <a:t>section</a:t>
            </a:r>
            <a:r>
              <a:rPr lang="en-US" altLang="en-US" smtClean="0">
                <a:ea typeface="ＭＳ Ｐゴシック" pitchFamily="34" charset="-128"/>
              </a:rPr>
              <a:t> entity, which is uniquely identified by a </a:t>
            </a:r>
            <a:r>
              <a:rPr lang="en-US" altLang="en-US" i="1" smtClean="0">
                <a:ea typeface="ＭＳ Ｐゴシック" pitchFamily="34" charset="-128"/>
              </a:rPr>
              <a:t>course_id</a:t>
            </a:r>
            <a:r>
              <a:rPr lang="en-US" altLang="en-US" smtClean="0">
                <a:ea typeface="ＭＳ Ｐゴシック" pitchFamily="34" charset="-128"/>
              </a:rPr>
              <a:t>, </a:t>
            </a:r>
            <a:r>
              <a:rPr lang="en-US" altLang="en-US" i="1" smtClean="0">
                <a:ea typeface="ＭＳ Ｐゴシック" pitchFamily="34" charset="-128"/>
              </a:rPr>
              <a:t>semester, year</a:t>
            </a:r>
            <a:r>
              <a:rPr lang="en-US" altLang="en-US" smtClean="0">
                <a:ea typeface="ＭＳ Ｐゴシック" pitchFamily="34" charset="-128"/>
              </a:rPr>
              <a:t>, and </a:t>
            </a:r>
            <a:r>
              <a:rPr lang="en-US" altLang="en-US" i="1" smtClean="0">
                <a:ea typeface="ＭＳ Ｐゴシック" pitchFamily="34" charset="-128"/>
              </a:rPr>
              <a:t>sec_id</a:t>
            </a:r>
            <a:r>
              <a:rPr lang="en-US" altLang="en-US" smtClean="0">
                <a:ea typeface="ＭＳ Ｐゴシック" pitchFamily="34" charset="-128"/>
              </a:rPr>
              <a:t>.</a:t>
            </a:r>
          </a:p>
          <a:p>
            <a:r>
              <a:rPr lang="en-US" altLang="en-US" smtClean="0">
                <a:ea typeface="ＭＳ Ｐゴシック" pitchFamily="34" charset="-128"/>
              </a:rPr>
              <a:t>Clearly, section entities are related to course entities. Suppose we create a relationship set </a:t>
            </a:r>
            <a:r>
              <a:rPr lang="en-US" altLang="en-US" i="1" smtClean="0">
                <a:ea typeface="ＭＳ Ｐゴシック" pitchFamily="34" charset="-128"/>
              </a:rPr>
              <a:t>sec_course</a:t>
            </a:r>
            <a:r>
              <a:rPr lang="en-US" altLang="en-US" smtClean="0">
                <a:ea typeface="ＭＳ Ｐゴシック" pitchFamily="34" charset="-128"/>
              </a:rPr>
              <a:t> between entity sets </a:t>
            </a:r>
            <a:r>
              <a:rPr lang="en-US" altLang="en-US" i="1" smtClean="0">
                <a:ea typeface="ＭＳ Ｐゴシック" pitchFamily="34" charset="-128"/>
              </a:rPr>
              <a:t>section</a:t>
            </a:r>
            <a:r>
              <a:rPr lang="en-US" altLang="en-US" smtClean="0">
                <a:ea typeface="ＭＳ Ｐゴシック" pitchFamily="34" charset="-128"/>
              </a:rPr>
              <a:t> and </a:t>
            </a:r>
            <a:r>
              <a:rPr lang="en-US" altLang="en-US" i="1" smtClean="0">
                <a:ea typeface="ＭＳ Ｐゴシック" pitchFamily="34" charset="-128"/>
              </a:rPr>
              <a:t>course</a:t>
            </a:r>
            <a:r>
              <a:rPr lang="en-US" altLang="en-US" smtClean="0">
                <a:ea typeface="ＭＳ Ｐゴシック" pitchFamily="34" charset="-128"/>
              </a:rPr>
              <a:t>.</a:t>
            </a:r>
          </a:p>
          <a:p>
            <a:r>
              <a:rPr lang="en-US" altLang="en-US" smtClean="0">
                <a:ea typeface="ＭＳ Ｐゴシック" pitchFamily="34" charset="-128"/>
              </a:rPr>
              <a:t>Note that the information in </a:t>
            </a:r>
            <a:r>
              <a:rPr lang="en-US" altLang="en-US" i="1" smtClean="0">
                <a:ea typeface="ＭＳ Ｐゴシック" pitchFamily="34" charset="-128"/>
              </a:rPr>
              <a:t>sec_course</a:t>
            </a:r>
            <a:r>
              <a:rPr lang="en-US" altLang="en-US" smtClean="0">
                <a:ea typeface="ＭＳ Ｐゴシック" pitchFamily="34" charset="-128"/>
              </a:rPr>
              <a:t> is redundant, since </a:t>
            </a:r>
            <a:r>
              <a:rPr lang="en-US" altLang="en-US" i="1" smtClean="0">
                <a:ea typeface="ＭＳ Ｐゴシック" pitchFamily="34" charset="-128"/>
              </a:rPr>
              <a:t>section</a:t>
            </a:r>
            <a:r>
              <a:rPr lang="en-US" altLang="en-US" smtClean="0">
                <a:ea typeface="ＭＳ Ｐゴシック" pitchFamily="34" charset="-128"/>
              </a:rPr>
              <a:t> already has an attribute </a:t>
            </a:r>
            <a:r>
              <a:rPr lang="en-US" altLang="en-US" i="1" smtClean="0">
                <a:ea typeface="ＭＳ Ｐゴシック" pitchFamily="34" charset="-128"/>
              </a:rPr>
              <a:t>course_id</a:t>
            </a:r>
            <a:r>
              <a:rPr lang="en-US" altLang="en-US" smtClean="0">
                <a:ea typeface="ＭＳ Ｐゴシック" pitchFamily="34" charset="-128"/>
              </a:rPr>
              <a:t>, which identifies the course with which the section is related. </a:t>
            </a:r>
          </a:p>
          <a:p>
            <a:r>
              <a:rPr lang="en-US" altLang="en-US" smtClean="0">
                <a:ea typeface="ＭＳ Ｐゴシック" pitchFamily="34" charset="-128"/>
              </a:rPr>
              <a:t>One option to deal with this redundancy is to get rid of the relationship s</a:t>
            </a:r>
            <a:r>
              <a:rPr lang="en-US" altLang="en-US" i="1" smtClean="0">
                <a:ea typeface="ＭＳ Ｐゴシック" pitchFamily="34" charset="-128"/>
              </a:rPr>
              <a:t>ec_course</a:t>
            </a:r>
            <a:r>
              <a:rPr lang="en-US" altLang="en-US" smtClean="0">
                <a:ea typeface="ＭＳ Ｐゴシック" pitchFamily="34" charset="-128"/>
              </a:rPr>
              <a:t>;  however, by doing so the relationship between </a:t>
            </a:r>
            <a:r>
              <a:rPr lang="en-US" altLang="en-US" i="1" smtClean="0">
                <a:ea typeface="ＭＳ Ｐゴシック" pitchFamily="34" charset="-128"/>
              </a:rPr>
              <a:t>section</a:t>
            </a:r>
            <a:r>
              <a:rPr lang="en-US" altLang="en-US" smtClean="0">
                <a:ea typeface="ＭＳ Ｐゴシック" pitchFamily="34" charset="-128"/>
              </a:rPr>
              <a:t> and </a:t>
            </a:r>
            <a:r>
              <a:rPr lang="en-US" altLang="en-US" i="1" smtClean="0">
                <a:ea typeface="ＭＳ Ｐゴシック" pitchFamily="34" charset="-128"/>
              </a:rPr>
              <a:t>course </a:t>
            </a:r>
            <a:r>
              <a:rPr lang="en-US" altLang="en-US" smtClean="0">
                <a:ea typeface="ＭＳ Ｐゴシック" pitchFamily="34" charset="-128"/>
              </a:rPr>
              <a:t>becomes implicit in an attribute, which is not desirable.</a:t>
            </a:r>
          </a:p>
        </p:txBody>
      </p:sp>
    </p:spTree>
    <p:extLst>
      <p:ext uri="{BB962C8B-B14F-4D97-AF65-F5344CB8AC3E}">
        <p14:creationId xmlns:p14="http://schemas.microsoft.com/office/powerpoint/2010/main" val="2130367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Weak Entity </a:t>
            </a:r>
            <a:r>
              <a:rPr lang="en-US" dirty="0" smtClean="0">
                <a:ea typeface="+mj-ea"/>
              </a:rPr>
              <a:t>Sets (Cont.)</a:t>
            </a:r>
            <a:endParaRPr lang="en-US" dirty="0">
              <a:ea typeface="+mj-ea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799" y="1035338"/>
            <a:ext cx="8028565" cy="487680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An alternative way to deal with this redundancy is to not store the attribute </a:t>
            </a:r>
            <a:r>
              <a:rPr lang="en-US" altLang="en-US" i="1" dirty="0" err="1" smtClean="0">
                <a:ea typeface="ＭＳ Ｐゴシック" pitchFamily="34" charset="-128"/>
              </a:rPr>
              <a:t>course_id</a:t>
            </a:r>
            <a:r>
              <a:rPr lang="en-US" altLang="en-US" dirty="0" smtClean="0">
                <a:ea typeface="ＭＳ Ｐゴシック" pitchFamily="34" charset="-128"/>
              </a:rPr>
              <a:t> in the </a:t>
            </a:r>
            <a:r>
              <a:rPr lang="en-US" altLang="en-US" i="1" dirty="0" smtClean="0">
                <a:ea typeface="ＭＳ Ｐゴシック" pitchFamily="34" charset="-128"/>
              </a:rPr>
              <a:t>section</a:t>
            </a:r>
            <a:r>
              <a:rPr lang="en-US" altLang="en-US" dirty="0" smtClean="0">
                <a:ea typeface="ＭＳ Ｐゴシック" pitchFamily="34" charset="-128"/>
              </a:rPr>
              <a:t> entity and to only store the remaining attributes </a:t>
            </a:r>
            <a:r>
              <a:rPr lang="en-US" altLang="en-US" i="1" dirty="0" err="1" smtClean="0">
                <a:ea typeface="ＭＳ Ｐゴシック" pitchFamily="34" charset="-128"/>
              </a:rPr>
              <a:t>section_id</a:t>
            </a:r>
            <a:r>
              <a:rPr lang="en-US" altLang="en-US" dirty="0" smtClean="0">
                <a:ea typeface="ＭＳ Ｐゴシック" pitchFamily="34" charset="-128"/>
              </a:rPr>
              <a:t>,  </a:t>
            </a:r>
            <a:r>
              <a:rPr lang="en-US" altLang="en-US" i="1" dirty="0" smtClean="0">
                <a:ea typeface="ＭＳ Ｐゴシック" pitchFamily="34" charset="-128"/>
              </a:rPr>
              <a:t>year</a:t>
            </a:r>
            <a:r>
              <a:rPr lang="en-US" altLang="en-US" dirty="0" smtClean="0">
                <a:ea typeface="ＭＳ Ｐゴシック" pitchFamily="34" charset="-128"/>
              </a:rPr>
              <a:t>, and </a:t>
            </a:r>
            <a:r>
              <a:rPr lang="en-US" altLang="en-US" i="1" dirty="0" smtClean="0">
                <a:ea typeface="ＭＳ Ｐゴシック" pitchFamily="34" charset="-128"/>
              </a:rPr>
              <a:t>semester. </a:t>
            </a:r>
            <a:r>
              <a:rPr lang="en-US" altLang="en-US" dirty="0" smtClean="0">
                <a:ea typeface="ＭＳ Ｐゴシック" pitchFamily="34" charset="-128"/>
              </a:rPr>
              <a:t>However, the entity set </a:t>
            </a:r>
            <a:r>
              <a:rPr lang="en-US" altLang="en-US" i="1" dirty="0" smtClean="0">
                <a:ea typeface="ＭＳ Ｐゴシック" pitchFamily="34" charset="-128"/>
              </a:rPr>
              <a:t>section</a:t>
            </a:r>
            <a:r>
              <a:rPr lang="en-US" altLang="en-US" dirty="0" smtClean="0">
                <a:ea typeface="ＭＳ Ｐゴシック" pitchFamily="34" charset="-128"/>
              </a:rPr>
              <a:t> then does not have enough attributes to identify a particular </a:t>
            </a:r>
            <a:r>
              <a:rPr lang="en-US" altLang="en-US" i="1" dirty="0" smtClean="0">
                <a:ea typeface="ＭＳ Ｐゴシック" pitchFamily="34" charset="-128"/>
              </a:rPr>
              <a:t>section</a:t>
            </a:r>
            <a:r>
              <a:rPr lang="en-US" altLang="en-US" dirty="0" smtClean="0">
                <a:ea typeface="ＭＳ Ｐゴシック" pitchFamily="34" charset="-128"/>
              </a:rPr>
              <a:t> entity uniquely; 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To deal with this problem, we treat the relationship </a:t>
            </a:r>
            <a:r>
              <a:rPr lang="en-US" altLang="en-US" i="1" dirty="0" err="1" smtClean="0">
                <a:ea typeface="ＭＳ Ｐゴシック" pitchFamily="34" charset="-128"/>
              </a:rPr>
              <a:t>sec_course</a:t>
            </a:r>
            <a:r>
              <a:rPr lang="en-US" altLang="en-US" dirty="0" smtClean="0">
                <a:ea typeface="ＭＳ Ｐゴシック" pitchFamily="34" charset="-128"/>
              </a:rPr>
              <a:t> as a special relationship that provides extra information, in this case, the </a:t>
            </a:r>
            <a:r>
              <a:rPr lang="en-US" altLang="en-US" i="1" dirty="0" err="1" smtClean="0">
                <a:ea typeface="ＭＳ Ｐゴシック" pitchFamily="34" charset="-128"/>
              </a:rPr>
              <a:t>course_id</a:t>
            </a:r>
            <a:r>
              <a:rPr lang="en-US" altLang="en-US" dirty="0" smtClean="0">
                <a:ea typeface="ＭＳ Ｐゴシック" pitchFamily="34" charset="-128"/>
              </a:rPr>
              <a:t>, required to identify </a:t>
            </a:r>
            <a:r>
              <a:rPr lang="en-US" altLang="en-US" i="1" dirty="0" smtClean="0">
                <a:ea typeface="ＭＳ Ｐゴシック" pitchFamily="34" charset="-128"/>
              </a:rPr>
              <a:t>section</a:t>
            </a:r>
            <a:r>
              <a:rPr lang="en-US" altLang="en-US" dirty="0" smtClean="0">
                <a:ea typeface="ＭＳ Ｐゴシック" pitchFamily="34" charset="-128"/>
              </a:rPr>
              <a:t>  entities uniquely.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The notion of </a:t>
            </a:r>
            <a:r>
              <a:rPr lang="en-US" altLang="en-US" b="1" dirty="0" smtClean="0">
                <a:solidFill>
                  <a:srgbClr val="000099"/>
                </a:solidFill>
                <a:ea typeface="ＭＳ Ｐゴシック" pitchFamily="34" charset="-128"/>
              </a:rPr>
              <a:t>weak entity set </a:t>
            </a:r>
            <a:r>
              <a:rPr lang="en-US" altLang="en-US" dirty="0" smtClean="0">
                <a:ea typeface="ＭＳ Ｐゴシック" pitchFamily="34" charset="-128"/>
              </a:rPr>
              <a:t>formalizes the above intuition. A weak entity set is one whose existence is dependent on another entity, called its </a:t>
            </a:r>
            <a:r>
              <a:rPr lang="en-US" altLang="en-US" b="1" dirty="0" smtClean="0">
                <a:solidFill>
                  <a:srgbClr val="000099"/>
                </a:solidFill>
                <a:ea typeface="ＭＳ Ｐゴシック" pitchFamily="34" charset="-128"/>
              </a:rPr>
              <a:t>identifying entity.</a:t>
            </a:r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3753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Weak Entity Sets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An entity set that does not have a primary key is referred to as a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weak entity set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r>
              <a:rPr lang="en-US" altLang="zh-CN" dirty="0" smtClean="0">
                <a:ea typeface="宋体" charset="-122"/>
              </a:rPr>
              <a:t>The existence of a weak entity set depends on the existence of a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identifying entity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set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 it must relate to the identifying entity set via a total, one-to-many relationship set from the identifying to the weak entity set</a:t>
            </a:r>
          </a:p>
          <a:p>
            <a:pPr lvl="1"/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Identifying relationship</a:t>
            </a:r>
            <a:r>
              <a:rPr lang="en-US" altLang="zh-CN" sz="1800" dirty="0" smtClean="0">
                <a:ea typeface="宋体" charset="-122"/>
              </a:rPr>
              <a:t> depicted using a double diamond</a:t>
            </a:r>
          </a:p>
          <a:p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discriminator</a:t>
            </a:r>
            <a:r>
              <a:rPr lang="en-US" altLang="zh-CN" i="1" dirty="0" smtClean="0">
                <a:ea typeface="宋体" charset="-122"/>
              </a:rPr>
              <a:t> (or partial key)</a:t>
            </a:r>
            <a:r>
              <a:rPr lang="en-US" altLang="zh-CN" dirty="0" smtClean="0">
                <a:ea typeface="宋体" charset="-122"/>
              </a:rPr>
              <a:t> of a weak entity set is the set of attributes that distinguishes among all the entities of a weak entity set.</a:t>
            </a:r>
          </a:p>
          <a:p>
            <a:r>
              <a:rPr lang="en-US" altLang="zh-CN" dirty="0" smtClean="0">
                <a:ea typeface="宋体" charset="-122"/>
              </a:rPr>
              <a:t>The primary key of a weak entity set is formed by the primary key of the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strong entity set </a:t>
            </a:r>
            <a:r>
              <a:rPr lang="en-US" altLang="zh-CN" dirty="0" smtClean="0">
                <a:ea typeface="宋体" charset="-122"/>
              </a:rPr>
              <a:t>on which the weak entity set is existence dependent, plus the weak entity set’s discriminator.</a:t>
            </a:r>
          </a:p>
        </p:txBody>
      </p:sp>
    </p:spTree>
    <p:extLst>
      <p:ext uri="{BB962C8B-B14F-4D97-AF65-F5344CB8AC3E}">
        <p14:creationId xmlns:p14="http://schemas.microsoft.com/office/powerpoint/2010/main" val="26899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ea typeface="+mj-ea"/>
              </a:rPr>
              <a:t>Expressing Weak </a:t>
            </a:r>
            <a:r>
              <a:rPr lang="en-US" sz="2800" dirty="0">
                <a:ea typeface="+mj-ea"/>
              </a:rPr>
              <a:t>Entity </a:t>
            </a:r>
            <a:r>
              <a:rPr lang="en-US" sz="2800" dirty="0" smtClean="0">
                <a:ea typeface="+mj-ea"/>
              </a:rPr>
              <a:t>Sets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519987" cy="2441575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In E-R diagrams, a weak entity set is depicted via a double rectangle.</a:t>
            </a:r>
          </a:p>
          <a:p>
            <a:r>
              <a:rPr lang="en-US" altLang="en-US" smtClean="0">
                <a:ea typeface="ＭＳ Ｐゴシック" pitchFamily="34" charset="-128"/>
              </a:rPr>
              <a:t>We underline the discriminator of a weak entity set  with a dashed line.</a:t>
            </a:r>
          </a:p>
          <a:p>
            <a:r>
              <a:rPr lang="en-US" altLang="en-US" smtClean="0">
                <a:ea typeface="ＭＳ Ｐゴシック" pitchFamily="34" charset="-128"/>
              </a:rPr>
              <a:t>The relationship set connecting the  weak entity set to the identifying strong entity set is depicted by a double diamond. </a:t>
            </a:r>
          </a:p>
          <a:p>
            <a:r>
              <a:rPr lang="en-US" altLang="en-US" smtClean="0">
                <a:ea typeface="ＭＳ Ｐゴシック" pitchFamily="34" charset="-128"/>
              </a:rPr>
              <a:t>Primary key for </a:t>
            </a:r>
            <a:r>
              <a:rPr lang="en-US" altLang="en-US" i="1" smtClean="0">
                <a:ea typeface="ＭＳ Ｐゴシック" pitchFamily="34" charset="-128"/>
              </a:rPr>
              <a:t>section </a:t>
            </a:r>
            <a:r>
              <a:rPr lang="en-US" altLang="en-US" smtClean="0">
                <a:ea typeface="ＭＳ Ｐゴシック" pitchFamily="34" charset="-128"/>
              </a:rPr>
              <a:t>– (</a:t>
            </a:r>
            <a:r>
              <a:rPr lang="en-US" altLang="en-US" i="1" smtClean="0">
                <a:ea typeface="ＭＳ Ｐゴシック" pitchFamily="34" charset="-128"/>
              </a:rPr>
              <a:t>course_id, sec_id, semester, year</a:t>
            </a:r>
            <a:r>
              <a:rPr lang="en-US" altLang="en-US" smtClean="0">
                <a:ea typeface="ＭＳ Ｐゴシック" pitchFamily="34" charset="-128"/>
              </a:rPr>
              <a:t>)</a:t>
            </a:r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3832225"/>
            <a:ext cx="64008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0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Specialization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026400" cy="394493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Top-down design process</a:t>
            </a:r>
            <a:r>
              <a:rPr lang="en-US" altLang="zh-CN" dirty="0" smtClean="0">
                <a:ea typeface="宋体" charset="-122"/>
              </a:rPr>
              <a:t>; we designate subgroupings within an entity set that are distinctive from other entities in the set.</a:t>
            </a:r>
          </a:p>
          <a:p>
            <a:r>
              <a:rPr lang="en-US" altLang="zh-CN" dirty="0" smtClean="0">
                <a:ea typeface="宋体" charset="-122"/>
              </a:rPr>
              <a:t>These subgroupings become lower-level entity sets that have attributes or participate in relationships that do not apply to the higher-level entity set.</a:t>
            </a:r>
          </a:p>
          <a:p>
            <a:r>
              <a:rPr lang="en-US" altLang="zh-CN" dirty="0" smtClean="0">
                <a:ea typeface="宋体" charset="-122"/>
              </a:rPr>
              <a:t>Depicted by a </a:t>
            </a:r>
            <a:r>
              <a:rPr lang="en-US" altLang="zh-CN" i="1" dirty="0" smtClean="0">
                <a:ea typeface="宋体" charset="-122"/>
              </a:rPr>
              <a:t>hollow arrow-head pointing </a:t>
            </a:r>
            <a:r>
              <a:rPr lang="en-US" altLang="zh-CN" dirty="0" smtClean="0">
                <a:ea typeface="宋体" charset="-122"/>
              </a:rPr>
              <a:t>from the specialized entity to the other entity. Referred as ISA relationship.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Attribute inheritance</a:t>
            </a:r>
            <a:r>
              <a:rPr lang="en-US" altLang="zh-CN" dirty="0" smtClean="0">
                <a:ea typeface="宋体" charset="-122"/>
              </a:rPr>
              <a:t> – a lower-level entity set inherits all the attributes and relationship participation of the higher-level entity set to which it is linked.</a:t>
            </a:r>
          </a:p>
          <a:p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Generalization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27606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A bottom-up design process </a:t>
            </a:r>
            <a:r>
              <a:rPr lang="en-US" altLang="zh-CN" dirty="0" smtClean="0">
                <a:ea typeface="宋体" charset="-122"/>
              </a:rPr>
              <a:t>– combine a number of entity sets that share the same features into a higher-level entity set.</a:t>
            </a:r>
          </a:p>
          <a:p>
            <a:r>
              <a:rPr lang="en-US" altLang="zh-CN" dirty="0" smtClean="0">
                <a:ea typeface="宋体" charset="-122"/>
              </a:rPr>
              <a:t>Specialization and generalization are simple inversions of each other; they are represented in an E-R diagram in the same way.</a:t>
            </a:r>
          </a:p>
          <a:p>
            <a:r>
              <a:rPr lang="en-US" altLang="zh-CN" dirty="0" smtClean="0">
                <a:ea typeface="宋体" charset="-122"/>
              </a:rPr>
              <a:t>The terms specialization and generalization are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9853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Specialization Example</a:t>
            </a:r>
            <a:endParaRPr lang="en-US" dirty="0">
              <a:ea typeface="+mj-ea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88" y="993775"/>
            <a:ext cx="6989762" cy="2674938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0099"/>
                </a:solidFill>
                <a:ea typeface="ＭＳ Ｐゴシック" pitchFamily="34" charset="-128"/>
              </a:rPr>
              <a:t>Overlapping</a:t>
            </a:r>
            <a:r>
              <a:rPr lang="en-US" altLang="en-US" dirty="0" smtClean="0">
                <a:ea typeface="ＭＳ Ｐゴシック" pitchFamily="34" charset="-128"/>
              </a:rPr>
              <a:t> – </a:t>
            </a:r>
            <a:r>
              <a:rPr lang="en-US" altLang="en-US" i="1" dirty="0" smtClean="0">
                <a:ea typeface="ＭＳ Ｐゴシック" pitchFamily="34" charset="-128"/>
              </a:rPr>
              <a:t>employee</a:t>
            </a:r>
            <a:r>
              <a:rPr lang="en-US" altLang="en-US" dirty="0" smtClean="0">
                <a:ea typeface="ＭＳ Ｐゴシック" pitchFamily="34" charset="-128"/>
              </a:rPr>
              <a:t> and </a:t>
            </a:r>
            <a:r>
              <a:rPr lang="en-US" altLang="en-US" i="1" dirty="0" smtClean="0">
                <a:ea typeface="ＭＳ Ｐゴシック" pitchFamily="34" charset="-128"/>
              </a:rPr>
              <a:t>student</a:t>
            </a:r>
          </a:p>
          <a:p>
            <a:r>
              <a:rPr lang="en-US" altLang="en-US" b="1" dirty="0" smtClean="0">
                <a:solidFill>
                  <a:srgbClr val="000099"/>
                </a:solidFill>
                <a:ea typeface="ＭＳ Ｐゴシック" pitchFamily="34" charset="-128"/>
              </a:rPr>
              <a:t>Disjoint</a:t>
            </a:r>
            <a:r>
              <a:rPr lang="en-US" altLang="en-US" dirty="0" smtClean="0">
                <a:ea typeface="ＭＳ Ｐゴシック" pitchFamily="34" charset="-128"/>
              </a:rPr>
              <a:t> – </a:t>
            </a:r>
            <a:r>
              <a:rPr lang="en-US" altLang="en-US" i="1" dirty="0" smtClean="0">
                <a:ea typeface="ＭＳ Ｐゴシック" pitchFamily="34" charset="-128"/>
              </a:rPr>
              <a:t>instructor</a:t>
            </a:r>
            <a:r>
              <a:rPr lang="en-US" altLang="en-US" dirty="0" smtClean="0">
                <a:ea typeface="ＭＳ Ｐゴシック" pitchFamily="34" charset="-128"/>
              </a:rPr>
              <a:t> and </a:t>
            </a:r>
            <a:r>
              <a:rPr lang="en-US" altLang="en-US" i="1" dirty="0" smtClean="0">
                <a:ea typeface="ＭＳ Ｐゴシック" pitchFamily="34" charset="-128"/>
              </a:rPr>
              <a:t>secretary</a:t>
            </a:r>
          </a:p>
          <a:p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Total and partial</a:t>
            </a:r>
          </a:p>
        </p:txBody>
      </p:sp>
      <p:pic>
        <p:nvPicPr>
          <p:cNvPr id="3891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337524"/>
            <a:ext cx="366712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4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98525" y="85725"/>
            <a:ext cx="8077200" cy="876300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>
                <a:ea typeface="宋体" charset="-122"/>
              </a:rPr>
              <a:t>Design Constraints on a Specialization/Generalization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33425" y="1227138"/>
            <a:ext cx="7502525" cy="4919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Constraint on which entities can be members of a given lower-level entity set.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condition-defined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E.g. all </a:t>
            </a:r>
            <a:r>
              <a:rPr lang="en-US" altLang="zh-CN" sz="1800" dirty="0" smtClean="0">
                <a:ea typeface="宋体" charset="-122"/>
              </a:rPr>
              <a:t>citizens </a:t>
            </a:r>
            <a:r>
              <a:rPr lang="en-US" altLang="zh-CN" sz="1800" dirty="0" smtClean="0">
                <a:ea typeface="宋体" charset="-122"/>
              </a:rPr>
              <a:t>over 65 years are members of </a:t>
            </a:r>
            <a:r>
              <a:rPr lang="en-US" altLang="zh-CN" sz="1800" i="1" dirty="0" smtClean="0">
                <a:ea typeface="宋体" charset="-122"/>
              </a:rPr>
              <a:t>senior-citizen </a:t>
            </a:r>
            <a:r>
              <a:rPr lang="en-US" altLang="zh-CN" sz="1800" dirty="0" smtClean="0">
                <a:ea typeface="宋体" charset="-122"/>
              </a:rPr>
              <a:t>entity set; </a:t>
            </a:r>
            <a:r>
              <a:rPr lang="en-US" altLang="zh-CN" sz="1800" i="1" dirty="0" smtClean="0">
                <a:ea typeface="宋体" charset="-122"/>
              </a:rPr>
              <a:t>senior-citizen</a:t>
            </a:r>
            <a:r>
              <a:rPr lang="en-US" altLang="zh-CN" sz="1800" dirty="0" smtClean="0">
                <a:ea typeface="宋体" charset="-122"/>
              </a:rPr>
              <a:t> ISA  </a:t>
            </a:r>
            <a:r>
              <a:rPr lang="en-US" altLang="zh-CN" sz="1800" i="1" dirty="0" smtClean="0">
                <a:ea typeface="宋体" charset="-122"/>
              </a:rPr>
              <a:t>person</a:t>
            </a:r>
            <a:r>
              <a:rPr lang="en-US" altLang="zh-CN" sz="1800" dirty="0" smtClean="0">
                <a:ea typeface="宋体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user-defined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The database user(application program) assigns entities to a given lower-level entity set. </a:t>
            </a:r>
            <a:endParaRPr lang="en-US" altLang="zh-CN" sz="16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Constraint on whether or not entities may belong to more than one lower-level entity set within a single generalization.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Disjoint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an entity can belong to only one lower-level entity set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Overlapping</a:t>
            </a:r>
            <a:endParaRPr lang="en-US" altLang="zh-CN" sz="1800" dirty="0" smtClean="0">
              <a:solidFill>
                <a:schemeClr val="tx2"/>
              </a:solidFill>
              <a:ea typeface="宋体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an entity can belong to more than one lower-level entity set</a:t>
            </a:r>
            <a:endParaRPr lang="en-US" altLang="zh-CN" sz="1800" dirty="0" smtClean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79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>
                <a:ea typeface="宋体" charset="-122"/>
              </a:rPr>
              <a:t>Design Constraints on a Specialization/Generalization (Contd.)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114424"/>
            <a:ext cx="7848600" cy="492269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Completeness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constraint</a:t>
            </a:r>
            <a:r>
              <a:rPr lang="en-US" altLang="zh-CN" dirty="0" smtClean="0">
                <a:ea typeface="宋体" charset="-122"/>
              </a:rPr>
              <a:t> 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T</a:t>
            </a:r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otal</a:t>
            </a:r>
            <a:r>
              <a:rPr lang="en-US" altLang="zh-CN" sz="1800" b="1" dirty="0" smtClean="0"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: an entity must belong to one of the lower-level entity sets</a:t>
            </a:r>
          </a:p>
          <a:p>
            <a:pPr lvl="1"/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Partial(default)</a:t>
            </a:r>
            <a:r>
              <a:rPr lang="en-US" altLang="zh-CN" sz="1800" dirty="0" smtClean="0">
                <a:ea typeface="宋体" charset="-122"/>
              </a:rPr>
              <a:t>: </a:t>
            </a:r>
            <a:r>
              <a:rPr lang="en-US" altLang="zh-CN" sz="1800" dirty="0" smtClean="0">
                <a:ea typeface="宋体" charset="-122"/>
              </a:rPr>
              <a:t>an entity need not belong to one of the lower-level entity </a:t>
            </a:r>
            <a:r>
              <a:rPr lang="en-US" altLang="zh-CN" sz="1800" dirty="0" smtClean="0">
                <a:ea typeface="宋体" charset="-122"/>
              </a:rPr>
              <a:t>sets</a:t>
            </a:r>
          </a:p>
          <a:p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student</a:t>
            </a:r>
            <a:r>
              <a:rPr lang="en-US" altLang="zh-CN" dirty="0">
                <a:ea typeface="宋体" charset="-122"/>
              </a:rPr>
              <a:t> generalization is total: All student entities must be either </a:t>
            </a:r>
            <a:r>
              <a:rPr lang="en-US" altLang="zh-CN" i="1" dirty="0">
                <a:ea typeface="宋体" charset="-122"/>
              </a:rPr>
              <a:t>graduate</a:t>
            </a:r>
            <a:r>
              <a:rPr lang="en-US" altLang="zh-CN" dirty="0">
                <a:ea typeface="宋体" charset="-122"/>
              </a:rPr>
              <a:t> or </a:t>
            </a:r>
            <a:r>
              <a:rPr lang="en-US" altLang="zh-CN" i="1" dirty="0">
                <a:ea typeface="宋体" charset="-122"/>
              </a:rPr>
              <a:t>undergraduate</a:t>
            </a:r>
            <a:r>
              <a:rPr lang="en-US" altLang="zh-CN" dirty="0">
                <a:ea typeface="宋体" charset="-122"/>
              </a:rPr>
              <a:t>. </a:t>
            </a:r>
            <a:endParaRPr lang="en-US" altLang="zh-CN" sz="20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8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778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Overview of Entity-Relationship Model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5296766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The ER data mode was developed to facilitate database design by allowing specification of an </a:t>
            </a:r>
            <a:r>
              <a:rPr lang="en-US" altLang="en-US" dirty="0" smtClean="0">
                <a:solidFill>
                  <a:srgbClr val="000099"/>
                </a:solidFill>
                <a:ea typeface="ＭＳ Ｐゴシック" pitchFamily="34" charset="-128"/>
              </a:rPr>
              <a:t>enterprise schema </a:t>
            </a:r>
            <a:r>
              <a:rPr lang="en-US" altLang="en-US" dirty="0" smtClean="0">
                <a:ea typeface="ＭＳ Ｐゴシック" pitchFamily="34" charset="-128"/>
              </a:rPr>
              <a:t>that represents the overall logical structure of a database.</a:t>
            </a:r>
          </a:p>
          <a:p>
            <a:r>
              <a:rPr lang="en-US" altLang="zh-CN" dirty="0" smtClean="0">
                <a:ea typeface="宋体" charset="-122"/>
              </a:rPr>
              <a:t>The entity-relationship (E-R) data model perceives the real world as consisting of:</a:t>
            </a: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Entities</a:t>
            </a:r>
            <a:r>
              <a:rPr lang="en-US" altLang="zh-CN" sz="1800" dirty="0" smtClean="0">
                <a:ea typeface="宋体" charset="-122"/>
              </a:rPr>
              <a:t>: basic objects</a:t>
            </a: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Relationships</a:t>
            </a:r>
            <a:r>
              <a:rPr lang="en-US" altLang="zh-CN" sz="1800" dirty="0" smtClean="0">
                <a:ea typeface="宋体" charset="-122"/>
              </a:rPr>
              <a:t>: among the entities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database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can be modeled as:</a:t>
            </a:r>
          </a:p>
          <a:p>
            <a:pPr lvl="2"/>
            <a:r>
              <a:rPr lang="en-US" altLang="zh-CN" dirty="0">
                <a:ea typeface="宋体" charset="-122"/>
              </a:rPr>
              <a:t>a collection of entities,</a:t>
            </a:r>
          </a:p>
          <a:p>
            <a:pPr lvl="2"/>
            <a:r>
              <a:rPr lang="en-US" altLang="zh-CN" dirty="0">
                <a:ea typeface="宋体" charset="-122"/>
              </a:rPr>
              <a:t>relationship among entities.</a:t>
            </a:r>
          </a:p>
          <a:p>
            <a:r>
              <a:rPr lang="en-US" altLang="zh-CN" dirty="0" smtClean="0">
                <a:ea typeface="宋体" charset="-122"/>
              </a:rPr>
              <a:t>One of the semantic data model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Maybe the most successful one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Many database design tools draw on concepts from E-R model</a:t>
            </a:r>
          </a:p>
          <a:p>
            <a:pPr lvl="0">
              <a:buClr>
                <a:srgbClr val="CC3300"/>
              </a:buClr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ER diagram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: the diagrammatic representation of ER model. 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10445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Specialization and Generalization (Contd.)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07988" y="1419225"/>
            <a:ext cx="8031162" cy="39401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Can have multiple specializations of an entity set based on different features.  </a:t>
            </a:r>
          </a:p>
          <a:p>
            <a:pPr lvl="1"/>
            <a:r>
              <a:rPr lang="en-US" altLang="zh-CN" dirty="0">
                <a:ea typeface="宋体" charset="-122"/>
              </a:rPr>
              <a:t>E.g. permanent-employee vs. </a:t>
            </a:r>
            <a:r>
              <a:rPr lang="en-US" altLang="zh-CN" dirty="0">
                <a:ea typeface="宋体" charset="-122"/>
              </a:rPr>
              <a:t>temporary-employee, in addition to </a:t>
            </a:r>
            <a:r>
              <a:rPr lang="en-US" altLang="zh-CN" dirty="0" smtClean="0">
                <a:ea typeface="宋体" charset="-122"/>
              </a:rPr>
              <a:t>instructor vs. officer </a:t>
            </a:r>
            <a:r>
              <a:rPr lang="en-US" altLang="zh-CN" dirty="0">
                <a:ea typeface="宋体" charset="-122"/>
              </a:rPr>
              <a:t>vs. </a:t>
            </a:r>
            <a:r>
              <a:rPr lang="en-US" altLang="zh-CN" dirty="0" smtClean="0">
                <a:ea typeface="宋体" charset="-122"/>
              </a:rPr>
              <a:t>secretary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Each particular employee would be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 member of one of </a:t>
            </a:r>
            <a:r>
              <a:rPr lang="en-US" altLang="zh-CN" sz="1800" i="1" dirty="0" smtClean="0">
                <a:ea typeface="宋体" charset="-122"/>
              </a:rPr>
              <a:t>permanent-employee </a:t>
            </a:r>
            <a:r>
              <a:rPr lang="en-US" altLang="zh-CN" sz="1800" dirty="0" smtClean="0">
                <a:ea typeface="宋体" charset="-122"/>
              </a:rPr>
              <a:t>or </a:t>
            </a:r>
            <a:r>
              <a:rPr lang="en-US" altLang="zh-CN" sz="1800" i="1" dirty="0" smtClean="0">
                <a:ea typeface="宋体" charset="-122"/>
              </a:rPr>
              <a:t>temporary-employee</a:t>
            </a:r>
            <a:r>
              <a:rPr lang="en-US" altLang="zh-CN" dirty="0">
                <a:ea typeface="宋体" charset="-122"/>
              </a:rPr>
              <a:t>.</a:t>
            </a:r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and also a member of one of 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i="1" dirty="0" smtClean="0">
                <a:ea typeface="宋体" charset="-122"/>
              </a:rPr>
              <a:t>instructor, officer</a:t>
            </a:r>
            <a:r>
              <a:rPr lang="en-US" altLang="zh-CN" sz="1800" dirty="0" smtClean="0">
                <a:ea typeface="宋体" charset="-122"/>
              </a:rPr>
              <a:t>, </a:t>
            </a:r>
            <a:r>
              <a:rPr lang="en-US" altLang="zh-CN" sz="1800" dirty="0" smtClean="0">
                <a:ea typeface="宋体" charset="-122"/>
              </a:rPr>
              <a:t>or </a:t>
            </a:r>
            <a:r>
              <a:rPr lang="en-US" altLang="zh-CN" sz="1800" i="1" dirty="0" smtClean="0">
                <a:ea typeface="宋体" charset="-122"/>
              </a:rPr>
              <a:t>secretary.</a:t>
            </a:r>
            <a:endParaRPr lang="en-US" altLang="zh-CN" sz="1800" i="1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The ISA relationship also referred to as </a:t>
            </a:r>
            <a:r>
              <a:rPr lang="en-US" altLang="zh-CN" b="1" dirty="0" smtClean="0">
                <a:ea typeface="宋体" charset="-122"/>
              </a:rPr>
              <a:t>superclass - subclass </a:t>
            </a:r>
            <a:r>
              <a:rPr lang="en-US" altLang="zh-CN" dirty="0" smtClean="0">
                <a:ea typeface="宋体" charset="-122"/>
              </a:rPr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32308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宋体" charset="-122"/>
              </a:rPr>
              <a:t>Aggregation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63968" y="1071563"/>
            <a:ext cx="839556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lvl="1" algn="l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en-US" sz="2000" dirty="0"/>
              <a:t>Consider the ternary relationship </a:t>
            </a:r>
            <a:r>
              <a:rPr lang="en-US" altLang="en-US" sz="2000" i="1" dirty="0" err="1"/>
              <a:t>proj_guide</a:t>
            </a:r>
            <a:r>
              <a:rPr lang="en-US" altLang="en-US" sz="2000" dirty="0"/>
              <a:t>, which we saw earlier</a:t>
            </a:r>
          </a:p>
          <a:p>
            <a:pPr lvl="1" algn="l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en-US" sz="2000" dirty="0"/>
              <a:t>Suppose we want to record evaluations of a student by a guide      on a project</a:t>
            </a:r>
          </a:p>
        </p:txBody>
      </p:sp>
      <p:pic>
        <p:nvPicPr>
          <p:cNvPr id="2560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2738005"/>
            <a:ext cx="4497387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07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Aggregation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1184275"/>
            <a:ext cx="7148513" cy="522605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Relationship sets </a:t>
            </a:r>
            <a:r>
              <a:rPr lang="en-US" altLang="en-US" i="1" dirty="0" err="1" smtClean="0">
                <a:ea typeface="ＭＳ Ｐゴシック" pitchFamily="34" charset="-128"/>
              </a:rPr>
              <a:t>eval_for</a:t>
            </a:r>
            <a:r>
              <a:rPr lang="en-US" altLang="en-US" i="1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and </a:t>
            </a:r>
            <a:r>
              <a:rPr lang="en-US" altLang="en-US" i="1" dirty="0" err="1" smtClean="0">
                <a:ea typeface="ＭＳ Ｐゴシック" pitchFamily="34" charset="-128"/>
              </a:rPr>
              <a:t>proj_guide</a:t>
            </a:r>
            <a:r>
              <a:rPr lang="en-US" altLang="en-US" dirty="0" smtClean="0">
                <a:ea typeface="ＭＳ Ｐゴシック" pitchFamily="34" charset="-128"/>
              </a:rPr>
              <a:t> represent overlapping information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Every </a:t>
            </a:r>
            <a:r>
              <a:rPr lang="en-US" altLang="en-US" i="1" dirty="0" err="1" smtClean="0">
                <a:ea typeface="ＭＳ Ｐゴシック" pitchFamily="34" charset="-128"/>
              </a:rPr>
              <a:t>eval_for</a:t>
            </a:r>
            <a:r>
              <a:rPr lang="en-US" altLang="en-US" dirty="0" smtClean="0">
                <a:ea typeface="ＭＳ Ｐゴシック" pitchFamily="34" charset="-128"/>
              </a:rPr>
              <a:t> relationship corresponds to a </a:t>
            </a:r>
            <a:r>
              <a:rPr lang="en-US" altLang="en-US" i="1" dirty="0" err="1" smtClean="0">
                <a:ea typeface="ＭＳ Ｐゴシック" pitchFamily="34" charset="-128"/>
              </a:rPr>
              <a:t>proj_guide</a:t>
            </a:r>
            <a:r>
              <a:rPr lang="en-US" altLang="en-US" dirty="0" smtClean="0">
                <a:ea typeface="ＭＳ Ｐゴシック" pitchFamily="34" charset="-128"/>
              </a:rPr>
              <a:t> relationship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However, some </a:t>
            </a:r>
            <a:r>
              <a:rPr lang="en-US" altLang="en-US" i="1" dirty="0" err="1" smtClean="0">
                <a:ea typeface="ＭＳ Ｐゴシック" pitchFamily="34" charset="-128"/>
              </a:rPr>
              <a:t>proj_guide</a:t>
            </a:r>
            <a:r>
              <a:rPr lang="en-US" altLang="en-US" dirty="0" smtClean="0">
                <a:ea typeface="ＭＳ Ｐゴシック" pitchFamily="34" charset="-128"/>
              </a:rPr>
              <a:t> relationships may not correspond to any </a:t>
            </a:r>
            <a:r>
              <a:rPr lang="en-US" altLang="en-US" i="1" dirty="0" err="1" smtClean="0">
                <a:ea typeface="ＭＳ Ｐゴシック" pitchFamily="34" charset="-128"/>
              </a:rPr>
              <a:t>eval_for</a:t>
            </a:r>
            <a:r>
              <a:rPr lang="en-US" altLang="en-US" dirty="0" smtClean="0">
                <a:ea typeface="ＭＳ Ｐゴシック" pitchFamily="34" charset="-128"/>
              </a:rPr>
              <a:t> relationships 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So we can’t discard the </a:t>
            </a:r>
            <a:r>
              <a:rPr lang="en-US" altLang="en-US" i="1" dirty="0" err="1" smtClean="0">
                <a:ea typeface="ＭＳ Ｐゴシック" pitchFamily="34" charset="-128"/>
              </a:rPr>
              <a:t>proj_guide</a:t>
            </a:r>
            <a:r>
              <a:rPr lang="en-US" altLang="en-US" dirty="0" smtClean="0">
                <a:ea typeface="ＭＳ Ｐゴシック" pitchFamily="34" charset="-128"/>
              </a:rPr>
              <a:t> relationship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Eliminate this redundancy via </a:t>
            </a:r>
            <a:r>
              <a:rPr lang="en-US" altLang="en-US" i="1" dirty="0" smtClean="0">
                <a:ea typeface="ＭＳ Ｐゴシック" pitchFamily="34" charset="-128"/>
              </a:rPr>
              <a:t>aggregation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Treat relationship as an abstract </a:t>
            </a:r>
            <a:r>
              <a:rPr lang="en-US" altLang="en-US" dirty="0" smtClean="0">
                <a:ea typeface="ＭＳ Ｐゴシック" pitchFamily="34" charset="-128"/>
              </a:rPr>
              <a:t>entity, abstraction </a:t>
            </a:r>
            <a:r>
              <a:rPr lang="en-US" altLang="en-US" dirty="0">
                <a:ea typeface="ＭＳ Ｐゴシック" pitchFamily="34" charset="-128"/>
              </a:rPr>
              <a:t>of relationship into new entity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Allows </a:t>
            </a:r>
            <a:r>
              <a:rPr lang="en-US" altLang="en-US" dirty="0" smtClean="0">
                <a:ea typeface="ＭＳ Ｐゴシック" pitchFamily="34" charset="-128"/>
              </a:rPr>
              <a:t>relationships between relationships </a:t>
            </a:r>
          </a:p>
        </p:txBody>
      </p:sp>
    </p:spTree>
    <p:extLst>
      <p:ext uri="{BB962C8B-B14F-4D97-AF65-F5344CB8AC3E}">
        <p14:creationId xmlns:p14="http://schemas.microsoft.com/office/powerpoint/2010/main" val="244754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Aggregation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9463" y="1106488"/>
            <a:ext cx="7772255" cy="1948439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Eliminate this redundancy via </a:t>
            </a:r>
            <a:r>
              <a:rPr lang="en-US" altLang="en-US" i="1" dirty="0" smtClean="0">
                <a:ea typeface="ＭＳ Ｐゴシック" pitchFamily="34" charset="-128"/>
              </a:rPr>
              <a:t>aggregation</a:t>
            </a:r>
            <a:r>
              <a:rPr lang="en-US" altLang="en-US" dirty="0" smtClean="0">
                <a:ea typeface="ＭＳ Ｐゴシック" pitchFamily="34" charset="-128"/>
              </a:rPr>
              <a:t> without introducing redundancy, the following diagram represents: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 student is guided by a particular instructor on a particular project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27652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193" y="3061422"/>
            <a:ext cx="4125334" cy="331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4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Database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Design Phases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Requirements specification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Data to be managed in the enterprise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Functional requirements of the enterprise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Conceptual design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Logical design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Physical design</a:t>
            </a:r>
          </a:p>
          <a:p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Database conceptual design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E-R </a:t>
            </a:r>
            <a:r>
              <a:rPr lang="en-US" altLang="zh-CN" sz="1800" dirty="0" smtClean="0">
                <a:ea typeface="宋体" charset="-122"/>
              </a:rPr>
              <a:t>modeling</a:t>
            </a:r>
            <a:endParaRPr lang="en-US" altLang="zh-CN" sz="18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3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E-R Model Design Issues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1141413"/>
            <a:ext cx="8139113" cy="424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Use of 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Entity sets vs. Attributes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	Choice mainly depends on the structure of the enterprise being modeled, and on the </a:t>
            </a:r>
            <a:r>
              <a:rPr lang="en-US" altLang="zh-CN" i="1" smtClean="0">
                <a:solidFill>
                  <a:schemeClr val="tx2"/>
                </a:solidFill>
                <a:ea typeface="宋体" charset="-122"/>
              </a:rPr>
              <a:t>semantics </a:t>
            </a:r>
            <a:r>
              <a:rPr lang="en-US" altLang="zh-CN" smtClean="0">
                <a:ea typeface="宋体" charset="-122"/>
              </a:rPr>
              <a:t>associated with the attribute in question.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Use of 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Entity sets vs. Relationship sets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	Possible guideline is to designate a relationship set to </a:t>
            </a:r>
            <a:r>
              <a:rPr lang="en-US" altLang="zh-CN" i="1" smtClean="0">
                <a:solidFill>
                  <a:schemeClr val="tx2"/>
                </a:solidFill>
                <a:ea typeface="宋体" charset="-122"/>
              </a:rPr>
              <a:t>describe an action</a:t>
            </a:r>
            <a:r>
              <a:rPr lang="en-US" altLang="zh-CN" smtClean="0">
                <a:ea typeface="宋体" charset="-122"/>
              </a:rPr>
              <a:t> that occurs between entities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Binary versus </a:t>
            </a:r>
            <a:r>
              <a:rPr lang="en-US" altLang="zh-CN" i="1" smtClean="0">
                <a:solidFill>
                  <a:schemeClr val="tx2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-ary relationship sets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	Although it is possible to replace any nonbinary (</a:t>
            </a:r>
            <a:r>
              <a:rPr lang="en-US" altLang="zh-CN" i="1" smtClean="0">
                <a:ea typeface="宋体" charset="-122"/>
              </a:rPr>
              <a:t>n</a:t>
            </a:r>
            <a:r>
              <a:rPr lang="en-US" altLang="zh-CN" smtClean="0">
                <a:ea typeface="宋体" charset="-122"/>
              </a:rPr>
              <a:t>-ary, for </a:t>
            </a:r>
            <a:r>
              <a:rPr lang="en-US" altLang="zh-CN" i="1" smtClean="0">
                <a:ea typeface="宋体" charset="-122"/>
              </a:rPr>
              <a:t>n</a:t>
            </a:r>
            <a:r>
              <a:rPr lang="en-US" altLang="zh-CN" smtClean="0">
                <a:ea typeface="宋体" charset="-122"/>
              </a:rPr>
              <a:t> &gt; 2) relationship set by a number of distinct binary relationship sets, a </a:t>
            </a:r>
            <a:r>
              <a:rPr lang="en-US" altLang="zh-CN" i="1" smtClean="0">
                <a:ea typeface="宋体" charset="-122"/>
              </a:rPr>
              <a:t>n</a:t>
            </a:r>
            <a:r>
              <a:rPr lang="en-US" altLang="zh-CN" smtClean="0">
                <a:ea typeface="宋体" charset="-122"/>
              </a:rPr>
              <a:t>-ary relationship set shows more clearly that several entities participate in a single relationship.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Placement of relationship attributes</a:t>
            </a:r>
          </a:p>
        </p:txBody>
      </p:sp>
    </p:spTree>
    <p:extLst>
      <p:ext uri="{BB962C8B-B14F-4D97-AF65-F5344CB8AC3E}">
        <p14:creationId xmlns:p14="http://schemas.microsoft.com/office/powerpoint/2010/main" val="5336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Entities vs. Attributes</a:t>
            </a:r>
            <a:endParaRPr lang="en-US" dirty="0">
              <a:ea typeface="+mj-ea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2788" y="1093788"/>
            <a:ext cx="7918450" cy="53848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Use of entity sets vs. attributes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z="2000" b="1" smtClean="0">
                <a:solidFill>
                  <a:schemeClr val="tx2"/>
                </a:solidFill>
                <a:ea typeface="ＭＳ Ｐゴシック" pitchFamily="34" charset="-128"/>
              </a:rPr>
              <a:t/>
            </a:r>
            <a:br>
              <a:rPr lang="en-US" altLang="en-US" sz="2000" b="1" smtClean="0">
                <a:solidFill>
                  <a:schemeClr val="tx2"/>
                </a:solidFill>
                <a:ea typeface="ＭＳ Ｐゴシック" pitchFamily="34" charset="-128"/>
              </a:rPr>
            </a:br>
            <a:r>
              <a:rPr lang="en-US" altLang="en-US" sz="2000" smtClean="0">
                <a:ea typeface="ＭＳ Ｐゴシック" pitchFamily="34" charset="-128"/>
              </a:rPr>
              <a:t/>
            </a:r>
            <a:br>
              <a:rPr lang="en-US" altLang="en-US" sz="2000" smtClean="0">
                <a:ea typeface="ＭＳ Ｐゴシック" pitchFamily="34" charset="-128"/>
              </a:rPr>
            </a:br>
            <a:r>
              <a:rPr lang="en-US" altLang="en-US" sz="2000" smtClean="0">
                <a:ea typeface="ＭＳ Ｐゴシック" pitchFamily="34" charset="-128"/>
              </a:rPr>
              <a:t/>
            </a:r>
            <a:br>
              <a:rPr lang="en-US" altLang="en-US" sz="2000" smtClean="0">
                <a:ea typeface="ＭＳ Ｐゴシック" pitchFamily="34" charset="-128"/>
              </a:rPr>
            </a:br>
            <a:r>
              <a:rPr lang="en-US" altLang="en-US" sz="2000" smtClean="0">
                <a:ea typeface="ＭＳ Ｐゴシック" pitchFamily="34" charset="-128"/>
              </a:rPr>
              <a:t/>
            </a:r>
            <a:br>
              <a:rPr lang="en-US" altLang="en-US" sz="2000" smtClean="0">
                <a:ea typeface="ＭＳ Ｐゴシック" pitchFamily="34" charset="-128"/>
              </a:rPr>
            </a:br>
            <a:endParaRPr lang="en-US" altLang="en-US" sz="2000" smtClean="0">
              <a:ea typeface="ＭＳ Ｐゴシック" pitchFamily="34" charset="-128"/>
            </a:endParaRPr>
          </a:p>
          <a:p>
            <a:endParaRPr lang="en-US" altLang="en-US" sz="2000" smtClean="0">
              <a:ea typeface="ＭＳ Ｐゴシック" pitchFamily="34" charset="-128"/>
            </a:endParaRPr>
          </a:p>
          <a:p>
            <a:endParaRPr lang="en-US" altLang="en-US" sz="2000" smtClean="0">
              <a:ea typeface="ＭＳ Ｐゴシック" pitchFamily="34" charset="-128"/>
            </a:endParaRPr>
          </a:p>
          <a:p>
            <a:r>
              <a:rPr lang="en-US" altLang="en-US" smtClean="0">
                <a:ea typeface="ＭＳ Ｐゴシック" pitchFamily="34" charset="-128"/>
              </a:rPr>
              <a:t>Use of phone as an entity allows extra information about phone numbers (plus multiple phone numbers)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1312863" y="1873250"/>
            <a:ext cx="60896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8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Entities vs. Relationship sets</a:t>
            </a:r>
            <a:endParaRPr lang="en-US" dirty="0">
              <a:ea typeface="+mj-ea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2788" y="1093788"/>
            <a:ext cx="6884987" cy="1566862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0099"/>
                </a:solidFill>
                <a:ea typeface="ＭＳ Ｐゴシック" pitchFamily="34" charset="-128"/>
              </a:rPr>
              <a:t>Use of entity sets vs. relationship sets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     </a:t>
            </a:r>
            <a:r>
              <a:rPr lang="en-US" altLang="en-US" sz="1800" dirty="0" smtClean="0">
                <a:ea typeface="ＭＳ Ｐゴシック" pitchFamily="34" charset="-128"/>
              </a:rPr>
              <a:t> Possible guideline is to designate a relationship set to describe an action that occurs between entities</a:t>
            </a:r>
            <a:endParaRPr lang="en-US" altLang="en-US" sz="1800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r>
              <a:rPr lang="en-US" altLang="en-US" b="1" dirty="0" smtClean="0">
                <a:solidFill>
                  <a:srgbClr val="000099"/>
                </a:solidFill>
                <a:ea typeface="ＭＳ Ｐゴシック" pitchFamily="34" charset="-128"/>
              </a:rPr>
              <a:t>Placement of relationship attributes</a:t>
            </a:r>
          </a:p>
          <a:p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pPr marL="37931725" lvl="1" indent="-37474525"/>
            <a:endParaRPr lang="en-US" altLang="en-US" dirty="0" smtClean="0">
              <a:solidFill>
                <a:srgbClr val="000099"/>
              </a:solidFill>
              <a:ea typeface="ＭＳ Ｐゴシック" pitchFamily="34" charset="-128"/>
            </a:endParaRP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8" y="2305050"/>
            <a:ext cx="5694362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31769" y="5267109"/>
            <a:ext cx="5961063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sz="1800" dirty="0">
                <a:latin typeface="+mn-lt"/>
                <a:ea typeface="ＭＳ Ｐゴシック" charset="-128"/>
              </a:rPr>
              <a:t>For example, attribute date as attribute of advisor or as attribute of student</a:t>
            </a:r>
          </a:p>
        </p:txBody>
      </p:sp>
    </p:spTree>
    <p:extLst>
      <p:ext uri="{BB962C8B-B14F-4D97-AF65-F5344CB8AC3E}">
        <p14:creationId xmlns:p14="http://schemas.microsoft.com/office/powerpoint/2010/main" val="23357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Binary Vs. Non-Binary Relationships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114425"/>
            <a:ext cx="8107363" cy="2622550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Some relationships that appear to be non-binary may be better represented using binary relationships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E.g.  A ternary relationship </a:t>
            </a:r>
            <a:r>
              <a:rPr lang="en-US" altLang="zh-CN" sz="1600" i="1" dirty="0" smtClean="0">
                <a:ea typeface="宋体" charset="-122"/>
              </a:rPr>
              <a:t>parents</a:t>
            </a:r>
            <a:r>
              <a:rPr lang="en-US" altLang="zh-CN" sz="1600" dirty="0" smtClean="0">
                <a:ea typeface="宋体" charset="-122"/>
              </a:rPr>
              <a:t>, relating a child to his/her father and mother, is best replaced by two binary relationships,  </a:t>
            </a:r>
            <a:r>
              <a:rPr lang="en-US" altLang="zh-CN" sz="1600" i="1" dirty="0" smtClean="0">
                <a:ea typeface="宋体" charset="-122"/>
              </a:rPr>
              <a:t>father</a:t>
            </a:r>
            <a:r>
              <a:rPr lang="en-US" altLang="zh-CN" sz="1600" dirty="0" smtClean="0">
                <a:ea typeface="宋体" charset="-122"/>
              </a:rPr>
              <a:t> and </a:t>
            </a:r>
            <a:r>
              <a:rPr lang="en-US" altLang="zh-CN" sz="1600" i="1" dirty="0" smtClean="0">
                <a:ea typeface="宋体" charset="-122"/>
              </a:rPr>
              <a:t>mother</a:t>
            </a:r>
          </a:p>
          <a:p>
            <a:pPr lvl="2"/>
            <a:r>
              <a:rPr lang="en-US" altLang="zh-CN" sz="1600" dirty="0" smtClean="0">
                <a:ea typeface="宋体" charset="-122"/>
              </a:rPr>
              <a:t>Using two binary relationships allows partial information (e.g. only mother being know)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But there are some relationships that are naturally non-binary</a:t>
            </a:r>
          </a:p>
          <a:p>
            <a:pPr lvl="2"/>
            <a:r>
              <a:rPr lang="en-US" altLang="zh-CN" sz="1600" dirty="0" smtClean="0">
                <a:ea typeface="宋体" charset="-122"/>
              </a:rPr>
              <a:t>E.g. </a:t>
            </a:r>
            <a:r>
              <a:rPr lang="en-US" altLang="zh-CN" sz="1600" i="1" dirty="0" err="1" smtClean="0">
                <a:ea typeface="宋体" charset="-122"/>
              </a:rPr>
              <a:t>proj_guide</a:t>
            </a:r>
            <a:endParaRPr lang="en-US" altLang="zh-CN" sz="1600" i="1" dirty="0" smtClean="0">
              <a:ea typeface="宋体" charset="-122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9861"/>
            <a:ext cx="5316537" cy="203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79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5663" y="698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400">
                <a:ea typeface="+mj-ea"/>
              </a:rPr>
              <a:t>Converting Non-Binary Relationships to Binary Form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4490" y="998971"/>
            <a:ext cx="7783512" cy="3546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Replace </a:t>
            </a:r>
            <a:r>
              <a:rPr lang="en-US" altLang="en-US" i="1" dirty="0" smtClean="0">
                <a:ea typeface="ＭＳ Ｐゴシック" pitchFamily="34" charset="-128"/>
              </a:rPr>
              <a:t>R </a:t>
            </a:r>
            <a:r>
              <a:rPr lang="en-US" altLang="en-US" dirty="0" smtClean="0">
                <a:ea typeface="ＭＳ Ｐゴシック" pitchFamily="34" charset="-128"/>
              </a:rPr>
              <a:t>between entity sets A, B and C</a:t>
            </a:r>
            <a:r>
              <a:rPr lang="en-US" altLang="en-US" i="1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by an entity set </a:t>
            </a:r>
            <a:r>
              <a:rPr lang="en-US" altLang="en-US" i="1" dirty="0" smtClean="0">
                <a:ea typeface="ＭＳ Ｐゴシック" pitchFamily="34" charset="-128"/>
              </a:rPr>
              <a:t>E</a:t>
            </a:r>
            <a:r>
              <a:rPr lang="en-US" altLang="en-US" dirty="0" smtClean="0">
                <a:ea typeface="ＭＳ Ｐゴシック" pitchFamily="34" charset="-128"/>
              </a:rPr>
              <a:t>, and three relationship sets: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	</a:t>
            </a:r>
            <a:r>
              <a:rPr lang="en-US" altLang="en-US" sz="1800" dirty="0" smtClean="0">
                <a:ea typeface="ＭＳ Ｐゴシック" pitchFamily="34" charset="-128"/>
              </a:rPr>
              <a:t>	1.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A</a:t>
            </a:r>
            <a:r>
              <a:rPr lang="en-US" altLang="en-US" sz="1800" dirty="0" smtClean="0">
                <a:ea typeface="ＭＳ Ｐゴシック" pitchFamily="34" charset="-128"/>
              </a:rPr>
              <a:t>, relating </a:t>
            </a:r>
            <a:r>
              <a:rPr lang="en-US" altLang="en-US" sz="1800" i="1" dirty="0" smtClean="0">
                <a:ea typeface="ＭＳ Ｐゴシック" pitchFamily="34" charset="-128"/>
              </a:rPr>
              <a:t>E </a:t>
            </a:r>
            <a:r>
              <a:rPr lang="en-US" altLang="en-US" sz="1800" dirty="0" smtClean="0">
                <a:ea typeface="ＭＳ Ｐゴシック" pitchFamily="34" charset="-128"/>
              </a:rPr>
              <a:t>and </a:t>
            </a:r>
            <a:r>
              <a:rPr lang="en-US" altLang="en-US" sz="1800" i="1" dirty="0" smtClean="0">
                <a:ea typeface="ＭＳ Ｐゴシック" pitchFamily="34" charset="-128"/>
              </a:rPr>
              <a:t>A        </a:t>
            </a:r>
            <a:r>
              <a:rPr lang="en-US" altLang="en-US" sz="1800" dirty="0" smtClean="0">
                <a:ea typeface="ＭＳ Ｐゴシック" pitchFamily="34" charset="-128"/>
              </a:rPr>
              <a:t>2. 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B</a:t>
            </a:r>
            <a:r>
              <a:rPr lang="en-US" altLang="en-US" sz="1800" dirty="0" smtClean="0">
                <a:ea typeface="ＭＳ Ｐゴシック" pitchFamily="34" charset="-128"/>
              </a:rPr>
              <a:t>, relating </a:t>
            </a:r>
            <a:r>
              <a:rPr lang="en-US" altLang="en-US" sz="1800" i="1" dirty="0" smtClean="0">
                <a:ea typeface="ＭＳ Ｐゴシック" pitchFamily="34" charset="-128"/>
              </a:rPr>
              <a:t>E </a:t>
            </a:r>
            <a:r>
              <a:rPr lang="en-US" altLang="en-US" sz="1800" dirty="0" smtClean="0">
                <a:ea typeface="ＭＳ Ｐゴシック" pitchFamily="34" charset="-128"/>
              </a:rPr>
              <a:t>and </a:t>
            </a:r>
            <a:r>
              <a:rPr lang="en-US" altLang="en-US" sz="1800" i="1" dirty="0" smtClean="0">
                <a:ea typeface="ＭＳ Ｐゴシック" pitchFamily="34" charset="-128"/>
              </a:rPr>
              <a:t>B      </a:t>
            </a:r>
            <a:br>
              <a:rPr lang="en-US" altLang="en-US" sz="1800" i="1" dirty="0" smtClean="0">
                <a:ea typeface="ＭＳ Ｐゴシック" pitchFamily="34" charset="-128"/>
              </a:rPr>
            </a:br>
            <a:r>
              <a:rPr lang="en-US" altLang="en-US" sz="1800" i="1" dirty="0" smtClean="0">
                <a:ea typeface="ＭＳ Ｐゴシック" pitchFamily="34" charset="-128"/>
              </a:rPr>
              <a:t>         </a:t>
            </a:r>
            <a:r>
              <a:rPr lang="en-US" altLang="en-US" sz="1800" dirty="0" smtClean="0">
                <a:ea typeface="ＭＳ Ｐゴシック" pitchFamily="34" charset="-128"/>
              </a:rPr>
              <a:t>3.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C</a:t>
            </a:r>
            <a:r>
              <a:rPr lang="en-US" altLang="en-US" sz="1800" dirty="0" smtClean="0">
                <a:ea typeface="ＭＳ Ｐゴシック" pitchFamily="34" charset="-128"/>
              </a:rPr>
              <a:t>, relating </a:t>
            </a:r>
            <a:r>
              <a:rPr lang="en-US" altLang="en-US" sz="1800" i="1" dirty="0" smtClean="0">
                <a:ea typeface="ＭＳ Ｐゴシック" pitchFamily="34" charset="-128"/>
              </a:rPr>
              <a:t>E </a:t>
            </a:r>
            <a:r>
              <a:rPr lang="en-US" altLang="en-US" sz="1800" dirty="0" smtClean="0">
                <a:ea typeface="ＭＳ Ｐゴシック" pitchFamily="34" charset="-128"/>
              </a:rPr>
              <a:t>and </a:t>
            </a:r>
            <a:r>
              <a:rPr lang="en-US" altLang="en-US" sz="1800" i="1" dirty="0" smtClean="0">
                <a:ea typeface="ＭＳ Ｐゴシック" pitchFamily="34" charset="-128"/>
              </a:rPr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Create an identifying attribute for </a:t>
            </a:r>
            <a:r>
              <a:rPr lang="en-US" altLang="en-US" i="1" dirty="0" smtClean="0">
                <a:ea typeface="ＭＳ Ｐゴシック" pitchFamily="34" charset="-128"/>
              </a:rPr>
              <a:t>E and </a:t>
            </a:r>
            <a:r>
              <a:rPr lang="en-US" altLang="en-US" dirty="0" smtClean="0">
                <a:ea typeface="ＭＳ Ｐゴシック" pitchFamily="34" charset="-128"/>
              </a:rPr>
              <a:t>add any attributes of </a:t>
            </a:r>
            <a:r>
              <a:rPr lang="en-US" altLang="en-US" i="1" dirty="0" smtClean="0">
                <a:ea typeface="ＭＳ Ｐゴシック" pitchFamily="34" charset="-128"/>
              </a:rPr>
              <a:t>R </a:t>
            </a:r>
            <a:r>
              <a:rPr lang="en-US" altLang="en-US" dirty="0" smtClean="0">
                <a:ea typeface="ＭＳ Ｐゴシック" pitchFamily="34" charset="-128"/>
              </a:rPr>
              <a:t>to </a:t>
            </a:r>
            <a:r>
              <a:rPr lang="en-US" altLang="en-US" i="1" dirty="0" smtClean="0">
                <a:ea typeface="ＭＳ Ｐゴシック" pitchFamily="34" charset="-128"/>
              </a:rPr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For each relationship (</a:t>
            </a:r>
            <a:r>
              <a:rPr lang="en-US" altLang="en-US" i="1" dirty="0" err="1" smtClean="0">
                <a:ea typeface="ＭＳ Ｐゴシック" pitchFamily="34" charset="-128"/>
              </a:rPr>
              <a:t>a</a:t>
            </a:r>
            <a:r>
              <a:rPr lang="en-US" altLang="en-US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i="1" dirty="0" smtClean="0">
                <a:ea typeface="ＭＳ Ｐゴシック" pitchFamily="34" charset="-128"/>
              </a:rPr>
              <a:t> , b</a:t>
            </a:r>
            <a:r>
              <a:rPr lang="en-US" altLang="en-US" i="1" baseline="-25000" dirty="0" smtClean="0">
                <a:ea typeface="ＭＳ Ｐゴシック" pitchFamily="34" charset="-128"/>
              </a:rPr>
              <a:t>i</a:t>
            </a:r>
            <a:r>
              <a:rPr lang="en-US" altLang="en-US" i="1" dirty="0" smtClean="0">
                <a:ea typeface="ＭＳ Ｐゴシック" pitchFamily="34" charset="-128"/>
              </a:rPr>
              <a:t> , c</a:t>
            </a:r>
            <a:r>
              <a:rPr lang="en-US" altLang="en-US" i="1" baseline="-25000" dirty="0" smtClean="0">
                <a:ea typeface="ＭＳ Ｐゴシック" pitchFamily="34" charset="-128"/>
              </a:rPr>
              <a:t>i</a:t>
            </a:r>
            <a:r>
              <a:rPr lang="en-US" altLang="en-US" dirty="0" smtClean="0">
                <a:ea typeface="ＭＳ Ｐゴシック" pitchFamily="34" charset="-128"/>
              </a:rPr>
              <a:t>) in </a:t>
            </a:r>
            <a:r>
              <a:rPr lang="en-US" altLang="en-US" i="1" dirty="0" smtClean="0">
                <a:ea typeface="ＭＳ Ｐゴシック" pitchFamily="34" charset="-128"/>
              </a:rPr>
              <a:t>R,</a:t>
            </a:r>
            <a:r>
              <a:rPr lang="en-US" altLang="en-US" dirty="0" smtClean="0">
                <a:ea typeface="ＭＳ Ｐゴシック" pitchFamily="34" charset="-128"/>
              </a:rPr>
              <a:t> create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	</a:t>
            </a:r>
            <a:r>
              <a:rPr lang="en-US" altLang="en-US" sz="1800" dirty="0" smtClean="0">
                <a:ea typeface="ＭＳ Ｐゴシック" pitchFamily="34" charset="-128"/>
              </a:rPr>
              <a:t>      1. a new entity </a:t>
            </a:r>
            <a:r>
              <a:rPr lang="en-US" altLang="en-US" sz="1800" i="1" dirty="0" err="1" smtClean="0">
                <a:ea typeface="ＭＳ Ｐゴシック" pitchFamily="34" charset="-128"/>
              </a:rPr>
              <a:t>e</a:t>
            </a:r>
            <a:r>
              <a:rPr lang="en-US" altLang="en-US" sz="18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sz="1800" i="1" dirty="0" smtClean="0">
                <a:ea typeface="ＭＳ Ｐゴシック" pitchFamily="34" charset="-128"/>
              </a:rPr>
              <a:t> </a:t>
            </a:r>
            <a:r>
              <a:rPr lang="en-US" altLang="en-US" sz="1800" dirty="0" smtClean="0">
                <a:ea typeface="ＭＳ Ｐゴシック" pitchFamily="34" charset="-128"/>
              </a:rPr>
              <a:t>in the entity set </a:t>
            </a:r>
            <a:r>
              <a:rPr lang="en-US" altLang="en-US" sz="1800" i="1" dirty="0" smtClean="0">
                <a:ea typeface="ＭＳ Ｐゴシック" pitchFamily="34" charset="-128"/>
              </a:rPr>
              <a:t>E       </a:t>
            </a:r>
            <a:r>
              <a:rPr lang="en-US" altLang="en-US" sz="1800" dirty="0" smtClean="0">
                <a:ea typeface="ＭＳ Ｐゴシック" pitchFamily="34" charset="-128"/>
              </a:rPr>
              <a:t>2. add (</a:t>
            </a:r>
            <a:r>
              <a:rPr lang="en-US" altLang="en-US" sz="1800" i="1" dirty="0" err="1" smtClean="0">
                <a:ea typeface="ＭＳ Ｐゴシック" pitchFamily="34" charset="-128"/>
              </a:rPr>
              <a:t>e</a:t>
            </a:r>
            <a:r>
              <a:rPr lang="en-US" altLang="en-US" sz="18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sz="1800" i="1" dirty="0" smtClean="0">
                <a:ea typeface="ＭＳ Ｐゴシック" pitchFamily="34" charset="-128"/>
              </a:rPr>
              <a:t> , </a:t>
            </a:r>
            <a:r>
              <a:rPr lang="en-US" altLang="en-US" sz="1800" i="1" dirty="0" err="1" smtClean="0">
                <a:ea typeface="ＭＳ Ｐゴシック" pitchFamily="34" charset="-128"/>
              </a:rPr>
              <a:t>a</a:t>
            </a:r>
            <a:r>
              <a:rPr lang="en-US" altLang="en-US" sz="18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 </a:t>
            </a:r>
            <a:r>
              <a:rPr lang="en-US" altLang="en-US" sz="1800" dirty="0" smtClean="0">
                <a:ea typeface="ＭＳ Ｐゴシック" pitchFamily="34" charset="-128"/>
              </a:rPr>
              <a:t>) to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	      3. add (</a:t>
            </a:r>
            <a:r>
              <a:rPr lang="en-US" altLang="en-US" sz="1800" i="1" dirty="0" err="1" smtClean="0">
                <a:ea typeface="ＭＳ Ｐゴシック" pitchFamily="34" charset="-128"/>
              </a:rPr>
              <a:t>e</a:t>
            </a:r>
            <a:r>
              <a:rPr lang="en-US" altLang="en-US" sz="18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sz="1800" i="1" dirty="0" smtClean="0">
                <a:ea typeface="ＭＳ Ｐゴシック" pitchFamily="34" charset="-128"/>
              </a:rPr>
              <a:t> , b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i</a:t>
            </a:r>
            <a:r>
              <a:rPr lang="en-US" altLang="en-US" sz="1800" i="1" dirty="0" smtClean="0">
                <a:ea typeface="ＭＳ Ｐゴシック" pitchFamily="34" charset="-128"/>
              </a:rPr>
              <a:t> </a:t>
            </a:r>
            <a:r>
              <a:rPr lang="en-US" altLang="en-US" sz="1800" dirty="0" smtClean="0">
                <a:ea typeface="ＭＳ Ｐゴシック" pitchFamily="34" charset="-128"/>
              </a:rPr>
              <a:t>) to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B</a:t>
            </a:r>
            <a:r>
              <a:rPr lang="en-US" altLang="en-US" sz="1800" i="1" dirty="0" smtClean="0">
                <a:ea typeface="ＭＳ Ｐゴシック" pitchFamily="34" charset="-128"/>
              </a:rPr>
              <a:t>      </a:t>
            </a:r>
            <a:r>
              <a:rPr lang="en-US" altLang="en-US" sz="1800" dirty="0" smtClean="0">
                <a:ea typeface="ＭＳ Ｐゴシック" pitchFamily="34" charset="-128"/>
              </a:rPr>
              <a:t>	                4. add (</a:t>
            </a:r>
            <a:r>
              <a:rPr lang="en-US" altLang="en-US" sz="1800" i="1" dirty="0" err="1" smtClean="0">
                <a:ea typeface="ＭＳ Ｐゴシック" pitchFamily="34" charset="-128"/>
              </a:rPr>
              <a:t>e</a:t>
            </a:r>
            <a:r>
              <a:rPr lang="en-US" altLang="en-US" sz="18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sz="1800" i="1" dirty="0" smtClean="0">
                <a:ea typeface="ＭＳ Ｐゴシック" pitchFamily="34" charset="-128"/>
              </a:rPr>
              <a:t> , c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i </a:t>
            </a:r>
            <a:r>
              <a:rPr lang="en-US" altLang="en-US" sz="1800" dirty="0" smtClean="0">
                <a:ea typeface="ＭＳ Ｐゴシック" pitchFamily="34" charset="-128"/>
              </a:rPr>
              <a:t>) to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C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86" y="4453948"/>
            <a:ext cx="5608638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45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E-R Diagram for a University Enterprise</a:t>
            </a:r>
            <a:endParaRPr lang="en-US" dirty="0">
              <a:ea typeface="+mj-ea"/>
            </a:endParaRPr>
          </a:p>
        </p:txBody>
      </p:sp>
      <p:pic>
        <p:nvPicPr>
          <p:cNvPr id="3993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84" y="927099"/>
            <a:ext cx="6602818" cy="550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1838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599" y="380136"/>
            <a:ext cx="9372599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>
                <a:ea typeface="宋体" charset="-122"/>
              </a:rPr>
              <a:t>Reduction of an E-R </a:t>
            </a:r>
            <a:r>
              <a:rPr lang="en-US" altLang="zh-CN" sz="2800" dirty="0" smtClean="0">
                <a:ea typeface="宋体" charset="-122"/>
              </a:rPr>
              <a:t>Diagram </a:t>
            </a:r>
            <a:br>
              <a:rPr lang="en-US" altLang="zh-CN" sz="2800" dirty="0" smtClean="0">
                <a:ea typeface="宋体" charset="-122"/>
              </a:rPr>
            </a:br>
            <a:r>
              <a:rPr lang="en-US" altLang="zh-CN" sz="2800" dirty="0" smtClean="0">
                <a:ea typeface="宋体" charset="-122"/>
              </a:rPr>
              <a:t>to Relation </a:t>
            </a:r>
            <a:r>
              <a:rPr lang="en-US" altLang="zh-CN" sz="2800" dirty="0" smtClean="0">
                <a:ea typeface="宋体" charset="-122"/>
              </a:rPr>
              <a:t>Schemas</a:t>
            </a:r>
            <a:endParaRPr lang="en-US" altLang="zh-CN" sz="2800" dirty="0" smtClean="0">
              <a:ea typeface="宋体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262785"/>
            <a:ext cx="7029450" cy="4114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A database which conforms to an E-R diagram can be represented by a collection of </a:t>
            </a:r>
            <a:r>
              <a:rPr lang="en-US" altLang="zh-CN" dirty="0" smtClean="0">
                <a:ea typeface="宋体" charset="-122"/>
              </a:rPr>
              <a:t>relation schemas.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For each entity set and relationship set there is a unique </a:t>
            </a:r>
            <a:r>
              <a:rPr lang="en-US" altLang="zh-CN" dirty="0" smtClean="0">
                <a:ea typeface="宋体" charset="-122"/>
              </a:rPr>
              <a:t>relation </a:t>
            </a:r>
            <a:r>
              <a:rPr lang="en-US" altLang="zh-CN" dirty="0" smtClean="0">
                <a:ea typeface="宋体" charset="-122"/>
              </a:rPr>
              <a:t>which is assigned the name of the corresponding entity set or relationship set.</a:t>
            </a:r>
          </a:p>
          <a:p>
            <a:r>
              <a:rPr lang="en-US" altLang="zh-CN" dirty="0" smtClean="0">
                <a:ea typeface="宋体" charset="-122"/>
              </a:rPr>
              <a:t>Primary keys allow entity sets and relationship sets to be expressed uniformly as </a:t>
            </a:r>
            <a:r>
              <a:rPr lang="en-US" altLang="zh-CN" i="1" dirty="0" smtClean="0">
                <a:ea typeface="宋体" charset="-122"/>
              </a:rPr>
              <a:t>relations </a:t>
            </a:r>
            <a:r>
              <a:rPr lang="en-US" altLang="zh-CN" dirty="0" smtClean="0">
                <a:ea typeface="宋体" charset="-122"/>
              </a:rPr>
              <a:t>which represent the contents of the database.</a:t>
            </a:r>
          </a:p>
          <a:p>
            <a:r>
              <a:rPr lang="en-US" altLang="zh-CN" dirty="0" smtClean="0">
                <a:ea typeface="宋体" charset="-122"/>
              </a:rPr>
              <a:t>Converting an E-R diagram to a table format is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the basis</a:t>
            </a:r>
            <a:r>
              <a:rPr lang="en-US" altLang="zh-CN" dirty="0" smtClean="0">
                <a:ea typeface="宋体" charset="-122"/>
              </a:rPr>
              <a:t> for deriving a relational database design from an E-R diagram.</a:t>
            </a:r>
          </a:p>
        </p:txBody>
      </p:sp>
    </p:spTree>
    <p:extLst>
      <p:ext uri="{BB962C8B-B14F-4D97-AF65-F5344CB8AC3E}">
        <p14:creationId xmlns:p14="http://schemas.microsoft.com/office/powerpoint/2010/main" val="3147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Representing Entity Sets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141413"/>
            <a:ext cx="7223125" cy="2528887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A strong entity set reduces to a schema with the same attributes</a:t>
            </a:r>
          </a:p>
          <a:p>
            <a:pPr>
              <a:buFont typeface="Monotype Sorts" pitchFamily="2" charset="2"/>
              <a:buNone/>
            </a:pPr>
            <a:r>
              <a:rPr lang="en-US" altLang="en-US" sz="900" dirty="0" smtClean="0">
                <a:ea typeface="ＭＳ Ｐゴシック" pitchFamily="34" charset="-128"/>
              </a:rPr>
              <a:t/>
            </a:r>
            <a:br>
              <a:rPr lang="en-US" altLang="en-US" sz="900" dirty="0" smtClean="0">
                <a:ea typeface="ＭＳ Ｐゴシック" pitchFamily="34" charset="-128"/>
              </a:rPr>
            </a:br>
            <a:r>
              <a:rPr lang="en-US" altLang="en-US" sz="900" dirty="0" smtClean="0">
                <a:ea typeface="ＭＳ Ｐゴシック" pitchFamily="34" charset="-128"/>
              </a:rPr>
              <a:t>            </a:t>
            </a:r>
            <a:r>
              <a:rPr lang="en-US" altLang="en-US" i="1" dirty="0" smtClean="0">
                <a:ea typeface="ＭＳ Ｐゴシック" pitchFamily="34" charset="-128"/>
              </a:rPr>
              <a:t>student(</a:t>
            </a:r>
            <a:r>
              <a:rPr lang="en-US" altLang="en-US" i="1" u="sng" dirty="0" smtClean="0">
                <a:ea typeface="ＭＳ Ｐゴシック" pitchFamily="34" charset="-128"/>
              </a:rPr>
              <a:t>ID</a:t>
            </a:r>
            <a:r>
              <a:rPr lang="en-US" altLang="en-US" i="1" dirty="0" smtClean="0">
                <a:ea typeface="ＭＳ Ｐゴシック" pitchFamily="34" charset="-128"/>
              </a:rPr>
              <a:t>, name, </a:t>
            </a:r>
            <a:r>
              <a:rPr lang="en-US" altLang="en-US" i="1" dirty="0" err="1" smtClean="0">
                <a:ea typeface="ＭＳ Ｐゴシック" pitchFamily="34" charset="-128"/>
              </a:rPr>
              <a:t>tot_cred</a:t>
            </a:r>
            <a:r>
              <a:rPr lang="en-US" altLang="en-US" i="1" dirty="0" smtClean="0">
                <a:ea typeface="ＭＳ Ｐゴシック" pitchFamily="34" charset="-128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A weak entity set becomes a table that includes a column for the primary key of the identifying strong entity set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800" dirty="0" smtClean="0">
                <a:ea typeface="ＭＳ Ｐゴシック" pitchFamily="34" charset="-128"/>
              </a:rPr>
              <a:t/>
            </a:r>
            <a:br>
              <a:rPr lang="en-US" altLang="en-US" sz="800" dirty="0" smtClean="0">
                <a:ea typeface="ＭＳ Ｐゴシック" pitchFamily="34" charset="-128"/>
              </a:rPr>
            </a:br>
            <a:r>
              <a:rPr lang="en-US" altLang="en-US" sz="800" dirty="0" smtClean="0">
                <a:ea typeface="ＭＳ Ｐゴシック" pitchFamily="34" charset="-128"/>
              </a:rPr>
              <a:t>           </a:t>
            </a:r>
            <a:r>
              <a:rPr lang="en-US" altLang="en-US" i="1" dirty="0" smtClean="0">
                <a:ea typeface="ＭＳ Ｐゴシック" pitchFamily="34" charset="-128"/>
              </a:rPr>
              <a:t>section ( </a:t>
            </a:r>
            <a:r>
              <a:rPr lang="en-US" altLang="en-US" i="1" u="sng" dirty="0" err="1" smtClean="0">
                <a:ea typeface="ＭＳ Ｐゴシック" pitchFamily="34" charset="-128"/>
              </a:rPr>
              <a:t>course_id</a:t>
            </a:r>
            <a:r>
              <a:rPr lang="en-US" altLang="en-US" i="1" u="sng" dirty="0" smtClean="0">
                <a:ea typeface="ＭＳ Ｐゴシック" pitchFamily="34" charset="-128"/>
              </a:rPr>
              <a:t>, </a:t>
            </a:r>
            <a:r>
              <a:rPr lang="en-US" altLang="en-US" i="1" u="sng" dirty="0" err="1" smtClean="0">
                <a:ea typeface="ＭＳ Ｐゴシック" pitchFamily="34" charset="-128"/>
              </a:rPr>
              <a:t>sec_id</a:t>
            </a:r>
            <a:r>
              <a:rPr lang="en-US" altLang="en-US" i="1" u="sng" dirty="0" smtClean="0">
                <a:ea typeface="ＭＳ Ｐゴシック" pitchFamily="34" charset="-128"/>
              </a:rPr>
              <a:t>, </a:t>
            </a:r>
            <a:r>
              <a:rPr lang="en-US" altLang="en-US" i="1" u="sng" dirty="0" err="1" smtClean="0">
                <a:ea typeface="ＭＳ Ｐゴシック" pitchFamily="34" charset="-128"/>
              </a:rPr>
              <a:t>sem</a:t>
            </a:r>
            <a:r>
              <a:rPr lang="en-US" altLang="en-US" i="1" u="sng" dirty="0" smtClean="0">
                <a:ea typeface="ＭＳ Ｐゴシック" pitchFamily="34" charset="-128"/>
              </a:rPr>
              <a:t>, year</a:t>
            </a:r>
            <a:r>
              <a:rPr lang="en-US" altLang="en-US" i="1" dirty="0" smtClean="0">
                <a:ea typeface="ＭＳ Ｐゴシック" pitchFamily="34" charset="-128"/>
              </a:rPr>
              <a:t> )</a:t>
            </a: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52612"/>
            <a:ext cx="5707063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1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1113"/>
            <a:ext cx="8370887" cy="609601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ea typeface="+mj-ea"/>
              </a:rPr>
              <a:t>Representation of Entity Sets with Composite Attributes</a:t>
            </a:r>
            <a:endParaRPr lang="en-US" sz="2400" dirty="0">
              <a:ea typeface="+mj-ea"/>
            </a:endParaRPr>
          </a:p>
        </p:txBody>
      </p:sp>
      <p:sp>
        <p:nvSpPr>
          <p:cNvPr id="11267" name="Rectangle 3"/>
          <p:cNvSpPr>
            <a:spLocks noChangeArrowheads="1"/>
          </p:cNvSpPr>
          <p:nvPr>
            <p:ph type="body" idx="4294967295"/>
          </p:nvPr>
        </p:nvSpPr>
        <p:spPr>
          <a:xfrm>
            <a:off x="2849563" y="1104900"/>
            <a:ext cx="6026150" cy="5097463"/>
          </a:xfrm>
          <a:noFill/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Composite attributes are flattened out by creating a separate attribute for each component attribute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Example: given entity set </a:t>
            </a:r>
            <a:r>
              <a:rPr lang="en-US" altLang="en-US" i="1" smtClean="0">
                <a:ea typeface="ＭＳ Ｐゴシック" pitchFamily="34" charset="-128"/>
              </a:rPr>
              <a:t>instructor</a:t>
            </a:r>
            <a:r>
              <a:rPr lang="en-US" altLang="en-US" smtClean="0">
                <a:ea typeface="ＭＳ Ｐゴシック" pitchFamily="34" charset="-128"/>
              </a:rPr>
              <a:t> with composite attribute </a:t>
            </a:r>
            <a:r>
              <a:rPr lang="en-US" altLang="en-US" i="1" smtClean="0">
                <a:ea typeface="ＭＳ Ｐゴシック" pitchFamily="34" charset="-128"/>
              </a:rPr>
              <a:t>name</a:t>
            </a:r>
            <a:r>
              <a:rPr lang="en-US" altLang="en-US" smtClean="0">
                <a:ea typeface="ＭＳ Ｐゴシック" pitchFamily="34" charset="-128"/>
              </a:rPr>
              <a:t> with component attributes </a:t>
            </a:r>
            <a:r>
              <a:rPr lang="en-US" altLang="en-US" i="1" smtClean="0">
                <a:ea typeface="ＭＳ Ｐゴシック" pitchFamily="34" charset="-128"/>
              </a:rPr>
              <a:t>first_name </a:t>
            </a:r>
            <a:r>
              <a:rPr lang="en-US" altLang="en-US" smtClean="0">
                <a:ea typeface="ＭＳ Ｐゴシック" pitchFamily="34" charset="-128"/>
              </a:rPr>
              <a:t>and </a:t>
            </a:r>
            <a:r>
              <a:rPr lang="en-US" altLang="en-US" i="1" smtClean="0">
                <a:ea typeface="ＭＳ Ｐゴシック" pitchFamily="34" charset="-128"/>
              </a:rPr>
              <a:t>last_name</a:t>
            </a:r>
            <a:r>
              <a:rPr lang="en-US" altLang="en-US" smtClean="0">
                <a:ea typeface="ＭＳ Ｐゴシック" pitchFamily="34" charset="-128"/>
              </a:rPr>
              <a:t> the schema corresponding to the entity set has two attributes </a:t>
            </a:r>
            <a:r>
              <a:rPr lang="en-US" altLang="en-US" i="1" smtClean="0">
                <a:ea typeface="ＭＳ Ｐゴシック" pitchFamily="34" charset="-128"/>
              </a:rPr>
              <a:t>name_first_name</a:t>
            </a:r>
            <a:r>
              <a:rPr lang="en-US" altLang="en-US" smtClean="0">
                <a:ea typeface="ＭＳ Ｐゴシック" pitchFamily="34" charset="-128"/>
              </a:rPr>
              <a:t>  and </a:t>
            </a:r>
            <a:r>
              <a:rPr lang="en-US" altLang="en-US" i="1" smtClean="0">
                <a:ea typeface="ＭＳ Ｐゴシック" pitchFamily="34" charset="-128"/>
              </a:rPr>
              <a:t>name_last_name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Prefix omitted if there is no ambiguity (</a:t>
            </a:r>
            <a:r>
              <a:rPr lang="en-US" altLang="en-US" i="1" smtClean="0">
                <a:ea typeface="ＭＳ Ｐゴシック" pitchFamily="34" charset="-128"/>
              </a:rPr>
              <a:t>name_first_name </a:t>
            </a:r>
            <a:r>
              <a:rPr lang="en-US" altLang="en-US" smtClean="0">
                <a:ea typeface="ＭＳ Ｐゴシック" pitchFamily="34" charset="-128"/>
              </a:rPr>
              <a:t>could be </a:t>
            </a:r>
            <a:r>
              <a:rPr lang="en-US" altLang="en-US" i="1" smtClean="0">
                <a:ea typeface="ＭＳ Ｐゴシック" pitchFamily="34" charset="-128"/>
              </a:rPr>
              <a:t>first_name)</a:t>
            </a:r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smtClean="0">
                <a:ea typeface="ＭＳ Ｐゴシック" pitchFamily="34" charset="-128"/>
              </a:rPr>
              <a:t>Ignoring multivalued attributes, extended instructor schema is</a:t>
            </a:r>
          </a:p>
          <a:p>
            <a:pPr lvl="1"/>
            <a:r>
              <a:rPr lang="en-US" altLang="en-US" i="1" smtClean="0">
                <a:ea typeface="ＭＳ Ｐゴシック" pitchFamily="34" charset="-128"/>
              </a:rPr>
              <a:t>instructor(ID, </a:t>
            </a:r>
            <a:br>
              <a:rPr lang="en-US" altLang="en-US" i="1" smtClean="0">
                <a:ea typeface="ＭＳ Ｐゴシック" pitchFamily="34" charset="-128"/>
              </a:rPr>
            </a:br>
            <a:r>
              <a:rPr lang="en-US" altLang="en-US" i="1" smtClean="0">
                <a:ea typeface="ＭＳ Ｐゴシック" pitchFamily="34" charset="-128"/>
              </a:rPr>
              <a:t>      first_name, middle_initial,  last_name,</a:t>
            </a:r>
            <a:br>
              <a:rPr lang="en-US" altLang="en-US" i="1" smtClean="0">
                <a:ea typeface="ＭＳ Ｐゴシック" pitchFamily="34" charset="-128"/>
              </a:rPr>
            </a:br>
            <a:r>
              <a:rPr lang="en-US" altLang="en-US" i="1" smtClean="0">
                <a:ea typeface="ＭＳ Ｐゴシック" pitchFamily="34" charset="-128"/>
              </a:rPr>
              <a:t>      street_number, street_name,  </a:t>
            </a:r>
            <a:br>
              <a:rPr lang="en-US" altLang="en-US" i="1" smtClean="0">
                <a:ea typeface="ＭＳ Ｐゴシック" pitchFamily="34" charset="-128"/>
              </a:rPr>
            </a:br>
            <a:r>
              <a:rPr lang="en-US" altLang="en-US" i="1" smtClean="0">
                <a:ea typeface="ＭＳ Ｐゴシック" pitchFamily="34" charset="-128"/>
              </a:rPr>
              <a:t>           apt_number, city, state, zip_code,  </a:t>
            </a:r>
            <a:br>
              <a:rPr lang="en-US" altLang="en-US" i="1" smtClean="0">
                <a:ea typeface="ＭＳ Ｐゴシック" pitchFamily="34" charset="-128"/>
              </a:rPr>
            </a:br>
            <a:r>
              <a:rPr lang="en-US" altLang="en-US" i="1" smtClean="0">
                <a:ea typeface="ＭＳ Ｐゴシック" pitchFamily="34" charset="-128"/>
              </a:rPr>
              <a:t>      date_of_birth)</a:t>
            </a:r>
          </a:p>
          <a:p>
            <a:pPr lvl="1"/>
            <a:endParaRPr lang="en-US" altLang="en-US" smtClean="0">
              <a:ea typeface="ＭＳ Ｐゴシック" pitchFamily="34" charset="-128"/>
            </a:endParaRP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22375"/>
            <a:ext cx="2284413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57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1825" y="47625"/>
            <a:ext cx="8537575" cy="6096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Representation of Entity Sets with </a:t>
            </a:r>
            <a:r>
              <a:rPr lang="en-US" sz="2400" dirty="0" smtClean="0">
                <a:ea typeface="+mj-ea"/>
              </a:rPr>
              <a:t>Multivalued </a:t>
            </a:r>
            <a:r>
              <a:rPr lang="en-US" sz="2400" dirty="0">
                <a:ea typeface="+mj-ea"/>
              </a:rPr>
              <a:t>Attributes</a:t>
            </a:r>
          </a:p>
        </p:txBody>
      </p:sp>
      <p:sp>
        <p:nvSpPr>
          <p:cNvPr id="12291" name="Rectangle 3"/>
          <p:cNvSpPr>
            <a:spLocks noChangeArrowheads="1"/>
          </p:cNvSpPr>
          <p:nvPr>
            <p:ph type="body" idx="4294967295"/>
          </p:nvPr>
        </p:nvSpPr>
        <p:spPr>
          <a:xfrm>
            <a:off x="1035050" y="1165225"/>
            <a:ext cx="7516668" cy="5160963"/>
          </a:xfrm>
          <a:noFill/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A multivalued attribute </a:t>
            </a:r>
            <a:r>
              <a:rPr lang="en-US" altLang="en-US" i="1" dirty="0" smtClean="0">
                <a:ea typeface="ＭＳ Ｐゴシック" pitchFamily="34" charset="-128"/>
              </a:rPr>
              <a:t>M</a:t>
            </a:r>
            <a:r>
              <a:rPr lang="en-US" altLang="en-US" dirty="0" smtClean="0">
                <a:ea typeface="ＭＳ Ｐゴシック" pitchFamily="34" charset="-128"/>
              </a:rPr>
              <a:t> of an entity </a:t>
            </a:r>
            <a:r>
              <a:rPr lang="en-US" altLang="en-US" i="1" dirty="0" smtClean="0">
                <a:ea typeface="ＭＳ Ｐゴシック" pitchFamily="34" charset="-128"/>
              </a:rPr>
              <a:t>E</a:t>
            </a:r>
            <a:r>
              <a:rPr lang="en-US" altLang="en-US" dirty="0" smtClean="0">
                <a:ea typeface="ＭＳ Ｐゴシック" pitchFamily="34" charset="-128"/>
              </a:rPr>
              <a:t> is represented by a separate schema </a:t>
            </a:r>
            <a:r>
              <a:rPr lang="en-US" altLang="en-US" i="1" dirty="0" smtClean="0">
                <a:ea typeface="ＭＳ Ｐゴシック" pitchFamily="34" charset="-128"/>
              </a:rPr>
              <a:t>EM</a:t>
            </a:r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Schema </a:t>
            </a:r>
            <a:r>
              <a:rPr lang="en-US" altLang="en-US" i="1" dirty="0" smtClean="0">
                <a:ea typeface="ＭＳ Ｐゴシック" pitchFamily="34" charset="-128"/>
              </a:rPr>
              <a:t>EM</a:t>
            </a:r>
            <a:r>
              <a:rPr lang="en-US" altLang="en-US" dirty="0" smtClean="0">
                <a:ea typeface="ＭＳ Ｐゴシック" pitchFamily="34" charset="-128"/>
              </a:rPr>
              <a:t> has attributes corresponding to the primary key of </a:t>
            </a:r>
            <a:r>
              <a:rPr lang="en-US" altLang="en-US" i="1" dirty="0" smtClean="0">
                <a:ea typeface="ＭＳ Ｐゴシック" pitchFamily="34" charset="-128"/>
              </a:rPr>
              <a:t>E</a:t>
            </a:r>
            <a:r>
              <a:rPr lang="en-US" altLang="en-US" dirty="0" smtClean="0">
                <a:ea typeface="ＭＳ Ｐゴシック" pitchFamily="34" charset="-128"/>
              </a:rPr>
              <a:t> and an attribute corresponding to multivalued attribute </a:t>
            </a:r>
            <a:r>
              <a:rPr lang="en-US" altLang="en-US" i="1" dirty="0" smtClean="0">
                <a:ea typeface="ＭＳ Ｐゴシック" pitchFamily="34" charset="-128"/>
              </a:rPr>
              <a:t>M</a:t>
            </a:r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Example:  Multivalued attribute </a:t>
            </a:r>
            <a:r>
              <a:rPr lang="en-US" altLang="en-US" i="1" dirty="0" err="1" smtClean="0">
                <a:ea typeface="ＭＳ Ｐゴシック" pitchFamily="34" charset="-128"/>
              </a:rPr>
              <a:t>phone_number</a:t>
            </a:r>
            <a:r>
              <a:rPr lang="en-US" altLang="en-US" i="1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of </a:t>
            </a:r>
            <a:r>
              <a:rPr lang="en-US" altLang="en-US" i="1" dirty="0" smtClean="0">
                <a:ea typeface="ＭＳ Ｐゴシック" pitchFamily="34" charset="-128"/>
              </a:rPr>
              <a:t>instructor</a:t>
            </a:r>
            <a:r>
              <a:rPr lang="en-US" altLang="en-US" dirty="0" smtClean="0">
                <a:ea typeface="ＭＳ Ｐゴシック" pitchFamily="34" charset="-128"/>
              </a:rPr>
              <a:t> is represented by a schema: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    </a:t>
            </a:r>
            <a:r>
              <a:rPr lang="en-US" altLang="en-US" i="1" dirty="0" err="1" smtClean="0">
                <a:ea typeface="ＭＳ Ｐゴシック" pitchFamily="34" charset="-128"/>
              </a:rPr>
              <a:t>inst_phone</a:t>
            </a:r>
            <a:r>
              <a:rPr lang="en-US" altLang="en-US" i="1" dirty="0" smtClean="0">
                <a:ea typeface="ＭＳ Ｐゴシック" pitchFamily="34" charset="-128"/>
              </a:rPr>
              <a:t>= </a:t>
            </a:r>
            <a:r>
              <a:rPr lang="en-US" altLang="en-US" dirty="0" smtClean="0">
                <a:ea typeface="ＭＳ Ｐゴシック" pitchFamily="34" charset="-128"/>
              </a:rPr>
              <a:t>(</a:t>
            </a:r>
            <a:r>
              <a:rPr lang="en-US" altLang="en-US" i="1" dirty="0" smtClean="0">
                <a:ea typeface="ＭＳ Ｐゴシック" pitchFamily="34" charset="-128"/>
              </a:rPr>
              <a:t> </a:t>
            </a:r>
            <a:r>
              <a:rPr lang="en-US" altLang="en-US" i="1" u="sng" dirty="0" smtClean="0">
                <a:ea typeface="ＭＳ Ｐゴシック" pitchFamily="34" charset="-128"/>
              </a:rPr>
              <a:t>ID</a:t>
            </a:r>
            <a:r>
              <a:rPr lang="en-US" altLang="en-US" i="1" dirty="0" smtClean="0">
                <a:ea typeface="ＭＳ Ｐゴシック" pitchFamily="34" charset="-128"/>
              </a:rPr>
              <a:t>, </a:t>
            </a:r>
            <a:r>
              <a:rPr lang="en-US" altLang="en-US" i="1" u="sng" dirty="0" err="1" smtClean="0">
                <a:ea typeface="ＭＳ Ｐゴシック" pitchFamily="34" charset="-128"/>
              </a:rPr>
              <a:t>phone_number</a:t>
            </a:r>
            <a:r>
              <a:rPr lang="en-US" altLang="en-US" dirty="0" smtClean="0">
                <a:ea typeface="ＭＳ Ｐゴシック" pitchFamily="34" charset="-128"/>
              </a:rPr>
              <a:t>)</a:t>
            </a:r>
            <a:r>
              <a:rPr lang="en-US" altLang="en-US" i="1" dirty="0" smtClean="0">
                <a:ea typeface="ＭＳ Ｐゴシック" pitchFamily="34" charset="-128"/>
              </a:rPr>
              <a:t> 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Each value of the multivalued attribute maps to a separate tuple of the relation on schema </a:t>
            </a:r>
            <a:r>
              <a:rPr lang="en-US" altLang="en-US" i="1" dirty="0" smtClean="0">
                <a:ea typeface="ＭＳ Ｐゴシック" pitchFamily="34" charset="-128"/>
              </a:rPr>
              <a:t>EM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For example, an </a:t>
            </a:r>
            <a:r>
              <a:rPr lang="en-US" altLang="en-US" i="1" dirty="0" smtClean="0">
                <a:ea typeface="ＭＳ Ｐゴシック" pitchFamily="34" charset="-128"/>
              </a:rPr>
              <a:t>instructor</a:t>
            </a:r>
            <a:r>
              <a:rPr lang="en-US" altLang="en-US" dirty="0" smtClean="0">
                <a:ea typeface="ＭＳ Ｐゴシック" pitchFamily="34" charset="-128"/>
              </a:rPr>
              <a:t> entity with primary key  22222 and phone numbers 456-7890 and 123-4567 maps to two tuples:   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   (22222, 456-7890) and (22222, 123-4567)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72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dirty="0"/>
              <a:t>Representing Relationship Sets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189038"/>
            <a:ext cx="7335837" cy="1966912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A many-to-many relationship set is represented as a </a:t>
            </a:r>
            <a:r>
              <a:rPr lang="en-US" altLang="en-US" dirty="0" smtClean="0">
                <a:ea typeface="ＭＳ Ｐゴシック" pitchFamily="34" charset="-128"/>
              </a:rPr>
              <a:t>relation </a:t>
            </a:r>
            <a:r>
              <a:rPr lang="en-US" altLang="en-US" dirty="0" smtClean="0">
                <a:ea typeface="ＭＳ Ｐゴシック" pitchFamily="34" charset="-128"/>
              </a:rPr>
              <a:t>with attributes for the primary keys of the two participating entity sets, and any descriptive attributes of the relationship set. 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Example: schema for relationship set </a:t>
            </a:r>
            <a:r>
              <a:rPr lang="en-US" altLang="en-US" i="1" dirty="0" smtClean="0">
                <a:ea typeface="ＭＳ Ｐゴシック" pitchFamily="34" charset="-128"/>
              </a:rPr>
              <a:t>advisor</a:t>
            </a:r>
          </a:p>
          <a:p>
            <a:pPr>
              <a:buFont typeface="Monotype Sorts" pitchFamily="2" charset="2"/>
              <a:buNone/>
            </a:pPr>
            <a:endParaRPr lang="en-US" altLang="en-US" sz="800" i="1" dirty="0" smtClean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	         </a:t>
            </a:r>
            <a:r>
              <a:rPr lang="en-US" altLang="en-US" i="1" dirty="0" smtClean="0">
                <a:ea typeface="ＭＳ Ｐゴシック" pitchFamily="34" charset="-128"/>
              </a:rPr>
              <a:t>advisor = </a:t>
            </a:r>
            <a:r>
              <a:rPr lang="en-US" altLang="en-US" dirty="0" smtClean="0">
                <a:ea typeface="ＭＳ Ｐゴシック" pitchFamily="34" charset="-128"/>
              </a:rPr>
              <a:t>(</a:t>
            </a:r>
            <a:r>
              <a:rPr lang="en-US" altLang="en-US" i="1" u="sng" dirty="0" err="1" smtClean="0">
                <a:ea typeface="ＭＳ Ｐゴシック" pitchFamily="34" charset="-128"/>
              </a:rPr>
              <a:t>s_id</a:t>
            </a:r>
            <a:r>
              <a:rPr lang="en-US" altLang="en-US" i="1" u="sng" dirty="0" smtClean="0">
                <a:ea typeface="ＭＳ Ｐゴシック" pitchFamily="34" charset="-128"/>
              </a:rPr>
              <a:t>, </a:t>
            </a:r>
            <a:r>
              <a:rPr lang="en-US" altLang="en-US" i="1" u="sng" dirty="0" err="1" smtClean="0">
                <a:ea typeface="ＭＳ Ｐゴシック" pitchFamily="34" charset="-128"/>
              </a:rPr>
              <a:t>i_id</a:t>
            </a:r>
            <a:r>
              <a:rPr lang="en-US" altLang="en-US" dirty="0" smtClean="0">
                <a:ea typeface="ＭＳ Ｐゴシック" pitchFamily="34" charset="-128"/>
              </a:rPr>
              <a:t>)</a:t>
            </a:r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235" y="4005695"/>
            <a:ext cx="60198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25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Redundancy of Schemas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36588" y="1079500"/>
            <a:ext cx="7758112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1800" dirty="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 algn="l">
              <a:lnSpc>
                <a:spcPct val="90000"/>
              </a:lnSpc>
            </a:pPr>
            <a:r>
              <a:rPr lang="en-US" altLang="en-US" sz="1800" dirty="0"/>
              <a:t>Example: Instead of creating a </a:t>
            </a:r>
            <a:r>
              <a:rPr lang="en-US" altLang="en-US" sz="1800" dirty="0" smtClean="0"/>
              <a:t>relation schema </a:t>
            </a:r>
            <a:r>
              <a:rPr lang="en-US" altLang="en-US" sz="1800" dirty="0"/>
              <a:t>for relationship set </a:t>
            </a:r>
            <a:r>
              <a:rPr lang="en-US" altLang="en-US" sz="1800" i="1" dirty="0" err="1"/>
              <a:t>inst_dept</a:t>
            </a:r>
            <a:r>
              <a:rPr lang="en-US" altLang="en-US" sz="1800" dirty="0"/>
              <a:t>, add an attribute </a:t>
            </a:r>
            <a:r>
              <a:rPr lang="en-US" altLang="en-US" sz="1800" i="1" dirty="0" err="1"/>
              <a:t>dept_name</a:t>
            </a:r>
            <a:r>
              <a:rPr lang="en-US" altLang="en-US" sz="1800" dirty="0"/>
              <a:t> to the schema arising from entity set </a:t>
            </a:r>
            <a:r>
              <a:rPr lang="en-US" altLang="en-US" sz="1800" i="1" dirty="0"/>
              <a:t>instructor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49" y="3111645"/>
            <a:ext cx="64865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3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Redundancy of Tables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That is, extra attribute can be added to either of the tables corresponding to the two entity sets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If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participation is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total </a:t>
            </a:r>
            <a:r>
              <a:rPr lang="en-US" altLang="zh-CN" dirty="0" smtClean="0">
                <a:ea typeface="宋体" charset="-122"/>
              </a:rPr>
              <a:t>on </a:t>
            </a:r>
            <a:r>
              <a:rPr lang="en-US" altLang="zh-CN" dirty="0" smtClean="0">
                <a:ea typeface="宋体" charset="-122"/>
              </a:rPr>
              <a:t>the many side, replacing a table by an extra attribute in the relation corresponding to the “many” side could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result in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Not null constraint.</a:t>
            </a:r>
            <a:endParaRPr lang="en-US" altLang="zh-CN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The table corresponding to a relationship set linking a weak entity set to its identifying strong entity set is redundant.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E.g. The </a:t>
            </a:r>
            <a:r>
              <a:rPr lang="en-US" altLang="zh-CN" i="1" dirty="0" smtClean="0">
                <a:ea typeface="宋体" charset="-122"/>
              </a:rPr>
              <a:t>section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table already contains the information that would appear in the </a:t>
            </a:r>
            <a:r>
              <a:rPr lang="en-US" altLang="zh-CN" dirty="0" err="1" smtClean="0">
                <a:ea typeface="宋体" charset="-122"/>
              </a:rPr>
              <a:t>sec_course</a:t>
            </a:r>
            <a:r>
              <a:rPr lang="en-US" altLang="zh-CN" dirty="0" smtClean="0">
                <a:ea typeface="宋体" charset="-122"/>
              </a:rPr>
              <a:t> table.</a:t>
            </a:r>
            <a:endParaRPr lang="en-US" altLang="zh-CN" dirty="0" smtClean="0">
              <a:ea typeface="宋体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sz="1800" dirty="0" smtClean="0">
              <a:ea typeface="宋体" charset="-122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82" y="4986627"/>
            <a:ext cx="5707063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26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Composite and Multivalued Attributes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996950"/>
            <a:ext cx="8328025" cy="538162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Composite attributes are flattened out by creating a separate attribute for each component attribute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E.g. given entity set </a:t>
            </a:r>
            <a:r>
              <a:rPr lang="en-US" altLang="zh-CN" sz="1800" i="1" smtClean="0">
                <a:ea typeface="宋体" charset="-122"/>
              </a:rPr>
              <a:t>custome</a:t>
            </a:r>
            <a:r>
              <a:rPr lang="en-US" altLang="zh-CN" sz="1800" smtClean="0">
                <a:ea typeface="宋体" charset="-122"/>
              </a:rPr>
              <a:t>r with composite attribute </a:t>
            </a:r>
            <a:r>
              <a:rPr lang="en-US" altLang="zh-CN" sz="1800" i="1" smtClean="0">
                <a:ea typeface="宋体" charset="-122"/>
              </a:rPr>
              <a:t>name</a:t>
            </a:r>
            <a:r>
              <a:rPr lang="en-US" altLang="zh-CN" sz="1800" smtClean="0">
                <a:ea typeface="宋体" charset="-122"/>
              </a:rPr>
              <a:t> with component attributes </a:t>
            </a:r>
            <a:r>
              <a:rPr lang="en-US" altLang="zh-CN" sz="1800" i="1" smtClean="0">
                <a:ea typeface="宋体" charset="-122"/>
              </a:rPr>
              <a:t>first-name </a:t>
            </a:r>
            <a:r>
              <a:rPr lang="en-US" altLang="zh-CN" sz="1800" smtClean="0">
                <a:ea typeface="宋体" charset="-122"/>
              </a:rPr>
              <a:t>and </a:t>
            </a:r>
            <a:r>
              <a:rPr lang="en-US" altLang="zh-CN" sz="1800" i="1" smtClean="0">
                <a:ea typeface="宋体" charset="-122"/>
              </a:rPr>
              <a:t>last-name</a:t>
            </a:r>
            <a:r>
              <a:rPr lang="en-US" altLang="zh-CN" sz="1800" smtClean="0">
                <a:ea typeface="宋体" charset="-122"/>
              </a:rPr>
              <a:t> the table corresponding to the entity set has two attributes</a:t>
            </a:r>
            <a:br>
              <a:rPr lang="en-US" altLang="zh-CN" sz="1800" smtClean="0">
                <a:ea typeface="宋体" charset="-122"/>
              </a:rPr>
            </a:br>
            <a:r>
              <a:rPr lang="en-US" altLang="zh-CN" sz="1800" smtClean="0">
                <a:ea typeface="宋体" charset="-122"/>
              </a:rPr>
              <a:t>                 </a:t>
            </a:r>
            <a:r>
              <a:rPr lang="en-US" altLang="zh-CN" sz="1800" i="1" smtClean="0">
                <a:ea typeface="宋体" charset="-122"/>
              </a:rPr>
              <a:t>name.first-name</a:t>
            </a:r>
            <a:r>
              <a:rPr lang="en-US" altLang="zh-CN" sz="1800" smtClean="0">
                <a:ea typeface="宋体" charset="-122"/>
              </a:rPr>
              <a:t>  and </a:t>
            </a:r>
            <a:r>
              <a:rPr lang="en-US" altLang="zh-CN" sz="1800" i="1" smtClean="0">
                <a:ea typeface="宋体" charset="-122"/>
              </a:rPr>
              <a:t>name.last-name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A multivalued attribute M of an entity E is represented by a separate table EM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Table EM has attributes corresponding to the primary key of E and an attribute corresponding to multivalued attribute M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E.g.  Multivalued attribute </a:t>
            </a:r>
            <a:r>
              <a:rPr lang="en-US" altLang="zh-CN" sz="1800" i="1" smtClean="0">
                <a:ea typeface="宋体" charset="-122"/>
              </a:rPr>
              <a:t>dependent-names</a:t>
            </a:r>
            <a:r>
              <a:rPr lang="en-US" altLang="zh-CN" sz="1800" smtClean="0">
                <a:ea typeface="宋体" charset="-122"/>
              </a:rPr>
              <a:t> of </a:t>
            </a:r>
            <a:r>
              <a:rPr lang="en-US" altLang="zh-CN" sz="1800" i="1" smtClean="0">
                <a:ea typeface="宋体" charset="-122"/>
              </a:rPr>
              <a:t>employee</a:t>
            </a:r>
            <a:r>
              <a:rPr lang="en-US" altLang="zh-CN" sz="1800" smtClean="0">
                <a:ea typeface="宋体" charset="-122"/>
              </a:rPr>
              <a:t> is represented by a table</a:t>
            </a:r>
            <a:br>
              <a:rPr lang="en-US" altLang="zh-CN" sz="1800" smtClean="0">
                <a:ea typeface="宋体" charset="-122"/>
              </a:rPr>
            </a:br>
            <a:r>
              <a:rPr lang="en-US" altLang="zh-CN" sz="1800" smtClean="0">
                <a:ea typeface="宋体" charset="-122"/>
              </a:rPr>
              <a:t>    </a:t>
            </a:r>
            <a:r>
              <a:rPr lang="en-US" altLang="zh-CN" sz="1800" i="1" smtClean="0">
                <a:ea typeface="宋体" charset="-122"/>
              </a:rPr>
              <a:t>employee-dependent-names</a:t>
            </a:r>
            <a:r>
              <a:rPr lang="en-US" altLang="zh-CN" sz="1800" smtClean="0">
                <a:ea typeface="宋体" charset="-122"/>
              </a:rPr>
              <a:t>(</a:t>
            </a:r>
            <a:r>
              <a:rPr lang="en-US" altLang="zh-CN" sz="1800" i="1" smtClean="0">
                <a:ea typeface="宋体" charset="-122"/>
              </a:rPr>
              <a:t> employee-id, dname</a:t>
            </a:r>
            <a:r>
              <a:rPr lang="en-US" altLang="zh-CN" sz="1800" smtClean="0">
                <a:ea typeface="宋体" charset="-122"/>
              </a:rPr>
              <a:t>)</a:t>
            </a:r>
            <a:r>
              <a:rPr lang="en-US" altLang="zh-CN" sz="1800" i="1" smtClean="0">
                <a:ea typeface="宋体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Each value of the multivalued attribute maps to a separate row of the table EM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E.g.,  an employee entity with primary key  John and </a:t>
            </a:r>
            <a:br>
              <a:rPr lang="en-US" altLang="zh-CN" sz="1800" smtClean="0">
                <a:ea typeface="宋体" charset="-122"/>
              </a:rPr>
            </a:br>
            <a:r>
              <a:rPr lang="en-US" altLang="zh-CN" sz="1800" smtClean="0">
                <a:ea typeface="宋体" charset="-122"/>
              </a:rPr>
              <a:t>dependents  Johnson and Johndotir maps to two rows:   </a:t>
            </a:r>
            <a:br>
              <a:rPr lang="en-US" altLang="zh-CN" sz="1800" smtClean="0">
                <a:ea typeface="宋体" charset="-122"/>
              </a:rPr>
            </a:br>
            <a:r>
              <a:rPr lang="en-US" altLang="zh-CN" sz="1800" smtClean="0">
                <a:ea typeface="宋体" charset="-122"/>
              </a:rPr>
              <a:t>   (John, Johnson) and (John, Johndotir) </a:t>
            </a:r>
          </a:p>
        </p:txBody>
      </p:sp>
    </p:spTree>
    <p:extLst>
      <p:ext uri="{BB962C8B-B14F-4D97-AF65-F5344CB8AC3E}">
        <p14:creationId xmlns:p14="http://schemas.microsoft.com/office/powerpoint/2010/main" val="1345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Determining Keys from E-R Sets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>
                <a:ea typeface="宋体" charset="-122"/>
              </a:rPr>
              <a:t>Strong entity set</a:t>
            </a:r>
            <a:r>
              <a:rPr lang="en-US" altLang="zh-CN" smtClean="0">
                <a:ea typeface="宋体" charset="-122"/>
              </a:rPr>
              <a:t>.  The primary key of the entity set becomes the primary key of the relation.</a:t>
            </a:r>
          </a:p>
          <a:p>
            <a:r>
              <a:rPr lang="en-US" altLang="zh-CN" b="1" smtClean="0">
                <a:ea typeface="宋体" charset="-122"/>
              </a:rPr>
              <a:t>Weak entity set</a:t>
            </a:r>
            <a:r>
              <a:rPr lang="en-US" altLang="zh-CN" smtClean="0">
                <a:ea typeface="宋体" charset="-122"/>
              </a:rPr>
              <a:t>.  The primary key of the relation consists of the union of the primary key of the strong entity set and the discriminator of the weak entity set.</a:t>
            </a:r>
          </a:p>
          <a:p>
            <a:r>
              <a:rPr lang="en-US" altLang="zh-CN" b="1" smtClean="0">
                <a:ea typeface="宋体" charset="-122"/>
              </a:rPr>
              <a:t>Relationship set</a:t>
            </a:r>
            <a:r>
              <a:rPr lang="en-US" altLang="zh-CN" smtClean="0">
                <a:ea typeface="宋体" charset="-122"/>
              </a:rPr>
              <a:t>.  The union of the primary keys of the related    entity sets becomes a super key of the relation.</a:t>
            </a:r>
          </a:p>
          <a:p>
            <a:pPr lvl="1"/>
            <a:r>
              <a:rPr lang="en-US" altLang="zh-CN" sz="1800" smtClean="0">
                <a:ea typeface="宋体" charset="-122"/>
              </a:rPr>
              <a:t>For binary many-to-one relationship sets, the primary key of the “many” entity set becomes the relation’s primary key.</a:t>
            </a:r>
          </a:p>
          <a:p>
            <a:pPr lvl="1"/>
            <a:r>
              <a:rPr lang="en-US" altLang="zh-CN" sz="1800" smtClean="0">
                <a:ea typeface="宋体" charset="-122"/>
              </a:rPr>
              <a:t>For one-to-one relationship sets, the relation’s primary key can be that of either entity set.</a:t>
            </a:r>
          </a:p>
          <a:p>
            <a:pPr lvl="1"/>
            <a:r>
              <a:rPr lang="en-US" altLang="zh-CN" sz="1800" smtClean="0">
                <a:ea typeface="宋体" charset="-122"/>
              </a:rPr>
              <a:t>For many-to-many relationship sets, the union of the primary keys becomes the relation’s primary key</a:t>
            </a:r>
          </a:p>
        </p:txBody>
      </p:sp>
    </p:spTree>
    <p:extLst>
      <p:ext uri="{BB962C8B-B14F-4D97-AF65-F5344CB8AC3E}">
        <p14:creationId xmlns:p14="http://schemas.microsoft.com/office/powerpoint/2010/main" val="263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492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1700" y="1157288"/>
            <a:ext cx="7389813" cy="4503737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Method 1: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Form a schema for the higher-level entity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Form a schema for each lower-level entity set, include primary key of higher-level entity set and local attributes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endParaRPr lang="en-US" altLang="en-US" dirty="0" smtClean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Drawback:  getting information about, an </a:t>
            </a:r>
            <a:r>
              <a:rPr lang="en-US" altLang="en-US" i="1" dirty="0" smtClean="0">
                <a:ea typeface="ＭＳ Ｐゴシック" pitchFamily="34" charset="-128"/>
              </a:rPr>
              <a:t>employee</a:t>
            </a:r>
            <a:r>
              <a:rPr lang="en-US" altLang="en-US" dirty="0" smtClean="0">
                <a:ea typeface="ＭＳ Ｐゴシック" pitchFamily="34" charset="-128"/>
              </a:rPr>
              <a:t> requires accessing two relations, the one corresponding to the low-level schema and the one corresponding to the high-level schema</a:t>
            </a:r>
          </a:p>
        </p:txBody>
      </p:sp>
      <p:grpSp>
        <p:nvGrpSpPr>
          <p:cNvPr id="21508" name="Group 2"/>
          <p:cNvGrpSpPr>
            <a:grpSpLocks/>
          </p:cNvGrpSpPr>
          <p:nvPr/>
        </p:nvGrpSpPr>
        <p:grpSpPr bwMode="auto">
          <a:xfrm>
            <a:off x="2044700" y="2743200"/>
            <a:ext cx="5622925" cy="1247842"/>
            <a:chOff x="1931353" y="2917825"/>
            <a:chExt cx="5623133" cy="1247842"/>
          </a:xfrm>
        </p:grpSpPr>
        <p:sp>
          <p:nvSpPr>
            <p:cNvPr id="21509" name="Line 4"/>
            <p:cNvSpPr>
              <a:spLocks noChangeShapeType="1"/>
            </p:cNvSpPr>
            <p:nvPr/>
          </p:nvSpPr>
          <p:spPr bwMode="auto">
            <a:xfrm>
              <a:off x="1978025" y="3257550"/>
              <a:ext cx="3797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>
              <a:off x="3402013" y="2917825"/>
              <a:ext cx="0" cy="1200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1" name="TextBox 1"/>
            <p:cNvSpPr txBox="1">
              <a:spLocks noChangeArrowheads="1"/>
            </p:cNvSpPr>
            <p:nvPr/>
          </p:nvSpPr>
          <p:spPr bwMode="auto">
            <a:xfrm>
              <a:off x="1931353" y="2965338"/>
              <a:ext cx="5623133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>
                  <a:solidFill>
                    <a:srgbClr val="000099"/>
                  </a:solidFill>
                </a:rPr>
                <a:t>schema              attributes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person	           ID, name, street, city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student	           ID, </a:t>
              </a:r>
              <a:r>
                <a:rPr kumimoji="0" lang="en-US" altLang="en-US" dirty="0" err="1"/>
                <a:t>tot_cred</a:t>
              </a:r>
              <a:endParaRPr kumimoji="0" lang="en-US" altLang="en-US" dirty="0"/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 smtClean="0"/>
                <a:t>Employee          </a:t>
              </a:r>
              <a:r>
                <a:rPr kumimoji="0" lang="en-US" altLang="en-US" dirty="0"/>
                <a:t>ID, salary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1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Entity Sets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14424"/>
            <a:ext cx="8468591" cy="5442239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An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entity</a:t>
            </a:r>
            <a:r>
              <a:rPr lang="en-US" altLang="zh-CN" dirty="0" smtClean="0">
                <a:ea typeface="宋体" charset="-122"/>
              </a:rPr>
              <a:t> is an object that exists and is distinguishable from other objects.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Example:  specific person, company, event, plant</a:t>
            </a:r>
            <a:endParaRPr lang="en-US" altLang="zh-CN" sz="1800" dirty="0" smtClean="0">
              <a:ea typeface="宋体" charset="-122"/>
            </a:endParaRPr>
          </a:p>
          <a:p>
            <a:r>
              <a:rPr lang="en-US" altLang="zh-CN" dirty="0" smtClean="0">
                <a:ea typeface="ＭＳ Ｐゴシック" pitchFamily="34" charset="-128"/>
              </a:rPr>
              <a:t>An entity is represented by a set of attributes.</a:t>
            </a:r>
          </a:p>
          <a:p>
            <a:pPr lvl="1"/>
            <a:r>
              <a:rPr lang="en-US" altLang="zh-CN" i="1" dirty="0" smtClean="0">
                <a:ea typeface="ＭＳ Ｐゴシック" pitchFamily="34" charset="-128"/>
              </a:rPr>
              <a:t>instructor has attributes  </a:t>
            </a:r>
            <a:r>
              <a:rPr lang="en-US" altLang="zh-CN" dirty="0" smtClean="0">
                <a:ea typeface="ＭＳ Ｐゴシック" pitchFamily="34" charset="-128"/>
              </a:rPr>
              <a:t>(</a:t>
            </a:r>
            <a:r>
              <a:rPr lang="en-US" altLang="zh-CN" i="1" dirty="0" smtClean="0">
                <a:ea typeface="ＭＳ Ｐゴシック" pitchFamily="34" charset="-128"/>
              </a:rPr>
              <a:t>ID, name, street, city, salary </a:t>
            </a:r>
            <a:r>
              <a:rPr lang="en-US" altLang="zh-CN" dirty="0" smtClean="0">
                <a:ea typeface="ＭＳ Ｐゴシック" pitchFamily="34" charset="-128"/>
              </a:rPr>
              <a:t>)</a:t>
            </a:r>
            <a:r>
              <a:rPr lang="en-US" altLang="zh-CN" i="1" dirty="0" smtClean="0">
                <a:ea typeface="ＭＳ Ｐゴシック" pitchFamily="34" charset="-128"/>
              </a:rPr>
              <a:t/>
            </a:r>
            <a:br>
              <a:rPr lang="en-US" altLang="zh-CN" i="1" dirty="0" smtClean="0">
                <a:ea typeface="ＭＳ Ｐゴシック" pitchFamily="34" charset="-128"/>
              </a:rPr>
            </a:br>
            <a:r>
              <a:rPr lang="en-US" altLang="zh-CN" i="1" dirty="0" smtClean="0">
                <a:ea typeface="ＭＳ Ｐゴシック" pitchFamily="34" charset="-128"/>
              </a:rPr>
              <a:t>course has attributes  </a:t>
            </a:r>
            <a:r>
              <a:rPr lang="en-US" altLang="zh-CN" dirty="0" smtClean="0">
                <a:ea typeface="ＭＳ Ｐゴシック" pitchFamily="34" charset="-128"/>
              </a:rPr>
              <a:t>(</a:t>
            </a:r>
            <a:r>
              <a:rPr lang="en-US" altLang="zh-CN" i="1" dirty="0" err="1" smtClean="0">
                <a:ea typeface="ＭＳ Ｐゴシック" pitchFamily="34" charset="-128"/>
              </a:rPr>
              <a:t>course_id</a:t>
            </a:r>
            <a:r>
              <a:rPr lang="en-US" altLang="zh-CN" i="1" dirty="0" smtClean="0">
                <a:ea typeface="ＭＳ Ｐゴシック" pitchFamily="34" charset="-128"/>
              </a:rPr>
              <a:t>, title, credits</a:t>
            </a:r>
            <a:r>
              <a:rPr lang="en-US" altLang="zh-CN" dirty="0" smtClean="0">
                <a:ea typeface="ＭＳ Ｐゴシック" pitchFamily="34" charset="-128"/>
              </a:rPr>
              <a:t>)</a:t>
            </a:r>
            <a:endParaRPr lang="en-US" altLang="zh-CN" i="1" dirty="0" smtClean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altLang="zh-CN" dirty="0" smtClean="0">
                <a:ea typeface="宋体" charset="-122"/>
              </a:rPr>
              <a:t>An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entity set</a:t>
            </a:r>
            <a:r>
              <a:rPr lang="en-US" altLang="zh-CN" dirty="0" smtClean="0">
                <a:ea typeface="宋体" charset="-122"/>
              </a:rPr>
              <a:t> is a set of entities of the same type that share the same properties.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Example: set of all persons, companies, trees, holidays</a:t>
            </a:r>
          </a:p>
          <a:p>
            <a:r>
              <a:rPr lang="en-US" altLang="zh-CN" dirty="0" smtClean="0">
                <a:ea typeface="宋体" charset="-122"/>
              </a:rPr>
              <a:t>Entity set has the similar concepts of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keys</a:t>
            </a:r>
            <a:r>
              <a:rPr lang="en-US" altLang="zh-CN" dirty="0" smtClean="0">
                <a:ea typeface="宋体" charset="-122"/>
              </a:rPr>
              <a:t> as relational data model (super/candidate/primary keys) </a:t>
            </a:r>
          </a:p>
          <a:p>
            <a:r>
              <a:rPr lang="en-US" altLang="zh-CN" dirty="0" smtClean="0">
                <a:ea typeface="宋体" charset="-122"/>
              </a:rPr>
              <a:t>Entity sets do not need to be disjoint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Example: employee vs. customer;    people vs. student</a:t>
            </a:r>
          </a:p>
          <a:p>
            <a:pPr lvl="1"/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4350" y="60325"/>
            <a:ext cx="8786813" cy="609600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Representing Specialization as Schemas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184275"/>
            <a:ext cx="7229475" cy="5156200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Method 2: 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Form a schema for each entity set with all local and inherited attributes</a:t>
            </a:r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Drawback</a:t>
            </a:r>
            <a:r>
              <a:rPr lang="en-US" altLang="en-US" dirty="0" smtClean="0">
                <a:ea typeface="ＭＳ Ｐゴシック" pitchFamily="34" charset="-128"/>
              </a:rPr>
              <a:t>:  </a:t>
            </a:r>
            <a:r>
              <a:rPr lang="en-US" altLang="en-US" i="1" dirty="0" smtClean="0">
                <a:ea typeface="ＭＳ Ｐゴシック" pitchFamily="34" charset="-128"/>
              </a:rPr>
              <a:t>name, street</a:t>
            </a:r>
            <a:r>
              <a:rPr lang="en-US" altLang="en-US" dirty="0" smtClean="0">
                <a:ea typeface="ＭＳ Ｐゴシック" pitchFamily="34" charset="-128"/>
              </a:rPr>
              <a:t> and </a:t>
            </a:r>
            <a:r>
              <a:rPr lang="en-US" altLang="en-US" i="1" dirty="0" smtClean="0">
                <a:ea typeface="ＭＳ Ｐゴシック" pitchFamily="34" charset="-128"/>
              </a:rPr>
              <a:t>city</a:t>
            </a:r>
            <a:r>
              <a:rPr lang="en-US" altLang="en-US" dirty="0" smtClean="0">
                <a:ea typeface="ＭＳ Ｐゴシック" pitchFamily="34" charset="-128"/>
              </a:rPr>
              <a:t> may be stored redundantly for people who are both students and employees</a:t>
            </a:r>
          </a:p>
        </p:txBody>
      </p:sp>
      <p:grpSp>
        <p:nvGrpSpPr>
          <p:cNvPr id="22532" name="Group 1"/>
          <p:cNvGrpSpPr>
            <a:grpSpLocks/>
          </p:cNvGrpSpPr>
          <p:nvPr/>
        </p:nvGrpSpPr>
        <p:grpSpPr bwMode="auto">
          <a:xfrm>
            <a:off x="2033588" y="2376488"/>
            <a:ext cx="5622925" cy="1247842"/>
            <a:chOff x="1820258" y="2430715"/>
            <a:chExt cx="5623133" cy="1247842"/>
          </a:xfrm>
        </p:grpSpPr>
        <p:sp>
          <p:nvSpPr>
            <p:cNvPr id="22533" name="Line 4"/>
            <p:cNvSpPr>
              <a:spLocks noChangeShapeType="1"/>
            </p:cNvSpPr>
            <p:nvPr/>
          </p:nvSpPr>
          <p:spPr bwMode="auto">
            <a:xfrm>
              <a:off x="1866930" y="2770440"/>
              <a:ext cx="43629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4" name="Line 5"/>
            <p:cNvSpPr>
              <a:spLocks noChangeShapeType="1"/>
            </p:cNvSpPr>
            <p:nvPr/>
          </p:nvSpPr>
          <p:spPr bwMode="auto">
            <a:xfrm>
              <a:off x="3290918" y="2430715"/>
              <a:ext cx="0" cy="1200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5" name="TextBox 8"/>
            <p:cNvSpPr txBox="1">
              <a:spLocks noChangeArrowheads="1"/>
            </p:cNvSpPr>
            <p:nvPr/>
          </p:nvSpPr>
          <p:spPr bwMode="auto">
            <a:xfrm>
              <a:off x="1820258" y="2478228"/>
              <a:ext cx="5623133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>
                  <a:solidFill>
                    <a:srgbClr val="000099"/>
                  </a:solidFill>
                </a:rPr>
                <a:t>schema              attributes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person	           ID, name, street, city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student	           ID, name, street, city, </a:t>
              </a:r>
              <a:r>
                <a:rPr kumimoji="0" lang="en-US" altLang="en-US" dirty="0" err="1"/>
                <a:t>tot_cred</a:t>
              </a:r>
              <a:endParaRPr kumimoji="0" lang="en-US" altLang="en-US" dirty="0"/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 smtClean="0"/>
                <a:t>Employee          ID</a:t>
              </a:r>
              <a:r>
                <a:rPr kumimoji="0" lang="en-US" altLang="en-US" dirty="0"/>
                <a:t>, name, street, city, salary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3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Aggregation via Schemas</a:t>
            </a:r>
            <a:endParaRPr lang="en-US" sz="2800" dirty="0">
              <a:ea typeface="+mj-ea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99630" y="904080"/>
            <a:ext cx="6883400" cy="2418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 sz="1800" dirty="0"/>
              <a:t>To represent aggregation, create a schema containing</a:t>
            </a:r>
          </a:p>
          <a:p>
            <a:pPr lvl="1" algn="l"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latin typeface="+mn-lt"/>
              </a:rPr>
              <a:t>Primary key of the aggregated relationship,</a:t>
            </a:r>
          </a:p>
          <a:p>
            <a:pPr lvl="1" algn="l"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latin typeface="+mn-lt"/>
              </a:rPr>
              <a:t>The primary key of the associated entity set</a:t>
            </a:r>
          </a:p>
          <a:p>
            <a:pPr lvl="1" algn="l"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latin typeface="+mn-lt"/>
              </a:rPr>
              <a:t>Any descriptive </a:t>
            </a:r>
            <a:r>
              <a:rPr lang="en-US" altLang="en-US" dirty="0" smtClean="0">
                <a:latin typeface="+mn-lt"/>
              </a:rPr>
              <a:t>attributes</a:t>
            </a:r>
          </a:p>
          <a:p>
            <a:pPr algn="l"/>
            <a:r>
              <a:rPr lang="en-US" altLang="en-US" sz="1800" dirty="0" smtClean="0"/>
              <a:t>In </a:t>
            </a:r>
            <a:r>
              <a:rPr lang="en-US" altLang="en-US" sz="1800" dirty="0"/>
              <a:t>our example:</a:t>
            </a:r>
          </a:p>
          <a:p>
            <a:pPr lvl="1" algn="l"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800" i="1" dirty="0" err="1" smtClean="0"/>
              <a:t>eval_for</a:t>
            </a:r>
            <a:r>
              <a:rPr lang="en-US" altLang="en-US" sz="1800" i="1" dirty="0" smtClean="0"/>
              <a:t> </a:t>
            </a:r>
            <a:r>
              <a:rPr lang="en-US" altLang="en-US" sz="1800" dirty="0"/>
              <a:t>(</a:t>
            </a:r>
            <a:r>
              <a:rPr lang="en-US" altLang="en-US" sz="1800" i="1" dirty="0" err="1"/>
              <a:t>s_ID</a:t>
            </a:r>
            <a:r>
              <a:rPr lang="en-US" altLang="en-US" sz="1800" i="1" dirty="0"/>
              <a:t>, </a:t>
            </a:r>
            <a:r>
              <a:rPr lang="en-US" altLang="en-US" sz="1800" i="1" dirty="0" err="1"/>
              <a:t>project_id</a:t>
            </a:r>
            <a:r>
              <a:rPr lang="en-US" altLang="en-US" sz="1800" i="1" dirty="0"/>
              <a:t>, </a:t>
            </a:r>
            <a:r>
              <a:rPr lang="en-US" altLang="en-US" sz="1800" i="1" dirty="0" err="1"/>
              <a:t>i_ID</a:t>
            </a:r>
            <a:r>
              <a:rPr lang="en-US" altLang="en-US" sz="1800" i="1" dirty="0"/>
              <a:t>, </a:t>
            </a:r>
            <a:r>
              <a:rPr lang="en-US" altLang="en-US" sz="1800" i="1" dirty="0" err="1"/>
              <a:t>evaluation_id</a:t>
            </a:r>
            <a:r>
              <a:rPr lang="en-US" altLang="en-US" sz="1800" dirty="0" smtClean="0"/>
              <a:t>)</a:t>
            </a:r>
            <a:endParaRPr lang="en-US" altLang="en-US" sz="1800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769" y="3322277"/>
            <a:ext cx="3747076" cy="3004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9630" y="3322275"/>
            <a:ext cx="3760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kumimoji="1" lang="en-US" altLang="zh-CN" i="1" dirty="0">
                <a:ea typeface="ＭＳ Ｐゴシック" pitchFamily="34" charset="-128"/>
              </a:rPr>
              <a:t>The schema </a:t>
            </a:r>
            <a:r>
              <a:rPr kumimoji="1" lang="en-US" altLang="zh-CN" i="1" dirty="0" err="1">
                <a:ea typeface="ＭＳ Ｐゴシック" pitchFamily="34" charset="-128"/>
              </a:rPr>
              <a:t>proj_guide</a:t>
            </a:r>
            <a:r>
              <a:rPr kumimoji="1" lang="en-US" altLang="zh-CN" i="1" dirty="0">
                <a:ea typeface="ＭＳ Ｐゴシック" pitchFamily="34" charset="-128"/>
              </a:rPr>
              <a:t> is redundant. We can store null value for </a:t>
            </a:r>
            <a:r>
              <a:rPr kumimoji="1" lang="en-US" altLang="zh-CN" i="1" dirty="0" err="1">
                <a:ea typeface="ＭＳ Ｐゴシック" pitchFamily="34" charset="-128"/>
              </a:rPr>
              <a:t>evaluation_id</a:t>
            </a:r>
            <a:r>
              <a:rPr kumimoji="1" lang="en-US" altLang="zh-CN" i="1" dirty="0">
                <a:ea typeface="ＭＳ Ｐゴシック" pitchFamily="34" charset="-128"/>
              </a:rPr>
              <a:t> in </a:t>
            </a:r>
            <a:r>
              <a:rPr kumimoji="1" lang="en-US" altLang="zh-CN" i="1" dirty="0" err="1">
                <a:ea typeface="ＭＳ Ｐゴシック" pitchFamily="34" charset="-128"/>
              </a:rPr>
              <a:t>eval_for</a:t>
            </a:r>
            <a:endParaRPr kumimoji="1" lang="en-US" altLang="zh-CN" i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15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155575"/>
            <a:ext cx="8867775" cy="477838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Symbols Used in E-R Notation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596900" y="1128713"/>
            <a:ext cx="8012113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8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Symbols Used in E-R Notation (Cont.)</a:t>
            </a: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1196975" y="979488"/>
            <a:ext cx="743585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165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Alternative ER Notations</a:t>
            </a:r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1065213" y="1760538"/>
            <a:ext cx="6831012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2"/>
          <a:stretch>
            <a:fillRect/>
          </a:stretch>
        </p:blipFill>
        <p:spPr bwMode="auto">
          <a:xfrm>
            <a:off x="514350" y="4040188"/>
            <a:ext cx="8478838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3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0"/>
            <a:ext cx="8077200" cy="47625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a typeface="宋体" charset="-122"/>
              </a:rPr>
              <a:t>Alternative </a:t>
            </a:r>
            <a:r>
              <a:rPr lang="en-US" altLang="zh-CN" sz="2800" dirty="0" smtClean="0">
                <a:ea typeface="宋体" charset="-122"/>
              </a:rPr>
              <a:t>E-R </a:t>
            </a:r>
            <a:r>
              <a:rPr lang="en-US" altLang="zh-CN" sz="2800" dirty="0" smtClean="0">
                <a:ea typeface="宋体" charset="-122"/>
              </a:rPr>
              <a:t>Diagram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7" t="894" r="14095" b="1343"/>
          <a:stretch>
            <a:fillRect/>
          </a:stretch>
        </p:blipFill>
        <p:spPr bwMode="auto">
          <a:xfrm>
            <a:off x="2057400" y="723900"/>
            <a:ext cx="5448300" cy="5549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4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End of Lecture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/>
          <a:lstStyle/>
          <a:p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Entity Sets -- 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instructor 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and 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student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52836" y="1216025"/>
            <a:ext cx="7381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400" dirty="0" err="1">
                <a:latin typeface="Arial" charset="0"/>
                <a:cs typeface="Arial" charset="0"/>
              </a:rPr>
              <a:t>instructor_ID</a:t>
            </a:r>
            <a:r>
              <a:rPr lang="en-US" altLang="en-US" sz="1400" dirty="0">
                <a:latin typeface="Arial" charset="0"/>
                <a:cs typeface="Arial" charset="0"/>
              </a:rPr>
              <a:t>  </a:t>
            </a:r>
            <a:r>
              <a:rPr lang="en-US" altLang="en-US" sz="1400" dirty="0" err="1">
                <a:latin typeface="Arial" charset="0"/>
                <a:cs typeface="Arial" charset="0"/>
              </a:rPr>
              <a:t>instructor_name</a:t>
            </a:r>
            <a:r>
              <a:rPr lang="en-US" altLang="en-US" sz="1400" dirty="0">
                <a:latin typeface="Arial" charset="0"/>
                <a:cs typeface="Arial" charset="0"/>
              </a:rPr>
              <a:t>  </a:t>
            </a:r>
            <a:r>
              <a:rPr lang="en-US" altLang="en-US" sz="1400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salary(missing?)</a:t>
            </a:r>
            <a:r>
              <a:rPr lang="en-US" altLang="en-US" sz="1400" dirty="0" smtClean="0">
                <a:latin typeface="Arial" charset="0"/>
                <a:cs typeface="Arial" charset="0"/>
              </a:rPr>
              <a:t>           </a:t>
            </a:r>
            <a:r>
              <a:rPr lang="en-US" altLang="en-US" sz="1400" dirty="0">
                <a:latin typeface="Arial" charset="0"/>
                <a:cs typeface="Arial" charset="0"/>
              </a:rPr>
              <a:t>student-ID   </a:t>
            </a:r>
            <a:r>
              <a:rPr lang="en-US" altLang="en-US" sz="1400" dirty="0" err="1">
                <a:latin typeface="Arial" charset="0"/>
                <a:cs typeface="Arial" charset="0"/>
              </a:rPr>
              <a:t>student_name</a:t>
            </a:r>
            <a:endParaRPr lang="en-US" altLang="en-US" sz="1400" dirty="0">
              <a:latin typeface="Arial" charset="0"/>
              <a:cs typeface="Arial" charset="0"/>
            </a:endParaRP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679575"/>
            <a:ext cx="6354762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5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Entity Sets</a:t>
            </a:r>
            <a:endParaRPr lang="en-US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0415" y="1163782"/>
            <a:ext cx="7159336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dirty="0" smtClean="0"/>
              <a:t>Entities can be represented graphically as follows:</a:t>
            </a: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en-US" sz="2000" dirty="0">
                <a:latin typeface="+mn-lt"/>
                <a:ea typeface="宋体" charset="-122"/>
              </a:rPr>
              <a:t>Rectangles represent entity sets.</a:t>
            </a: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en-US" sz="2000" dirty="0">
                <a:latin typeface="+mn-lt"/>
                <a:ea typeface="宋体" charset="-122"/>
              </a:rPr>
              <a:t>Attributes listed inside entity rectangle</a:t>
            </a: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en-US" sz="2000" dirty="0">
                <a:latin typeface="+mn-lt"/>
                <a:ea typeface="宋体" charset="-122"/>
              </a:rPr>
              <a:t>Underline indicates primary key attributes</a:t>
            </a:r>
          </a:p>
          <a:p>
            <a:endParaRPr lang="zh-CN" altLang="en-US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387" y="3493798"/>
            <a:ext cx="1493837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502" y="3493799"/>
            <a:ext cx="1512887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39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Attributes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38225"/>
            <a:ext cx="7966075" cy="5391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An entity is represented by a set of attributes, that is descriptive properties possessed by all members of an entity set.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	</a:t>
            </a:r>
            <a:endParaRPr lang="en-US" altLang="zh-CN" i="1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i="1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i="1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Domain</a:t>
            </a:r>
            <a:r>
              <a:rPr lang="en-US" altLang="zh-CN" dirty="0" smtClean="0">
                <a:ea typeface="宋体" charset="-122"/>
              </a:rPr>
              <a:t> – the set of permitted values for each attribute 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Attribute types: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 smtClean="0">
                <a:ea typeface="宋体" charset="-122"/>
              </a:rPr>
              <a:t>Simple</a:t>
            </a:r>
            <a:r>
              <a:rPr lang="en-US" altLang="zh-CN" sz="1800" dirty="0" smtClean="0">
                <a:ea typeface="宋体" charset="-122"/>
              </a:rPr>
              <a:t> and </a:t>
            </a:r>
            <a:r>
              <a:rPr lang="en-US" altLang="zh-CN" sz="1800" i="1" dirty="0" smtClean="0">
                <a:solidFill>
                  <a:srgbClr val="C00000"/>
                </a:solidFill>
                <a:ea typeface="宋体" charset="-122"/>
              </a:rPr>
              <a:t>composite</a:t>
            </a:r>
            <a:r>
              <a:rPr lang="en-US" altLang="zh-CN" sz="1800" dirty="0" smtClean="0">
                <a:ea typeface="宋体" charset="-122"/>
              </a:rPr>
              <a:t> attributes.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 smtClean="0">
                <a:ea typeface="宋体" charset="-122"/>
              </a:rPr>
              <a:t>Single-valued</a:t>
            </a:r>
            <a:r>
              <a:rPr lang="en-US" altLang="zh-CN" sz="1800" dirty="0" smtClean="0">
                <a:ea typeface="宋体" charset="-122"/>
              </a:rPr>
              <a:t> and </a:t>
            </a:r>
            <a:r>
              <a:rPr lang="en-US" altLang="zh-CN" sz="1800" i="1" dirty="0" smtClean="0">
                <a:solidFill>
                  <a:srgbClr val="C00000"/>
                </a:solidFill>
                <a:ea typeface="宋体" charset="-122"/>
              </a:rPr>
              <a:t>multi-valued</a:t>
            </a:r>
            <a:r>
              <a:rPr lang="en-US" altLang="zh-CN" sz="1800" dirty="0" smtClean="0">
                <a:ea typeface="宋体" charset="-122"/>
              </a:rPr>
              <a:t> attributes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E.g. multivalued attribute: </a:t>
            </a:r>
            <a:r>
              <a:rPr lang="en-US" altLang="zh-CN" sz="1800" i="1" dirty="0" smtClean="0">
                <a:ea typeface="宋体" charset="-122"/>
              </a:rPr>
              <a:t>phone-numbers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 smtClean="0">
                <a:solidFill>
                  <a:srgbClr val="C00000"/>
                </a:solidFill>
                <a:ea typeface="宋体" charset="-122"/>
              </a:rPr>
              <a:t>Derived</a:t>
            </a:r>
            <a:r>
              <a:rPr lang="en-US" altLang="zh-CN" sz="1800" dirty="0" smtClean="0">
                <a:ea typeface="宋体" charset="-122"/>
              </a:rPr>
              <a:t> attributes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Can be computed from other attributes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E.g.  </a:t>
            </a:r>
            <a:r>
              <a:rPr lang="en-US" altLang="zh-CN" sz="1800" i="1" dirty="0" smtClean="0">
                <a:ea typeface="宋体" charset="-122"/>
              </a:rPr>
              <a:t>age</a:t>
            </a:r>
            <a:r>
              <a:rPr lang="en-US" altLang="zh-CN" sz="1800" dirty="0" smtClean="0">
                <a:ea typeface="宋体" charset="-122"/>
              </a:rPr>
              <a:t>, given date of birth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An attribute can take a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null</a:t>
            </a:r>
            <a:r>
              <a:rPr lang="en-US" altLang="zh-CN" dirty="0" smtClean="0">
                <a:ea typeface="宋体" charset="-122"/>
              </a:rPr>
              <a:t> value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Does not have a value for it at this point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1454150" y="1793875"/>
            <a:ext cx="6502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000">
                <a:ea typeface="宋体" charset="-122"/>
              </a:rPr>
              <a:t>Example: </a:t>
            </a:r>
            <a:r>
              <a:rPr kumimoji="1" lang="en-US" altLang="zh-CN" sz="2000" i="1">
                <a:ea typeface="宋体" charset="-122"/>
              </a:rPr>
              <a:t>customer = (customer-id, customer-name, 		     customer-street, customer-city)</a:t>
            </a:r>
            <a:br>
              <a:rPr kumimoji="1" lang="en-US" altLang="zh-CN" sz="2000" i="1">
                <a:ea typeface="宋体" charset="-122"/>
              </a:rPr>
            </a:br>
            <a:r>
              <a:rPr kumimoji="1" lang="en-US" altLang="zh-CN" sz="2000" i="1">
                <a:ea typeface="宋体" charset="-122"/>
              </a:rPr>
              <a:t>	loan = (loan-number, amount)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19123</TotalTime>
  <Words>3492</Words>
  <Application>Microsoft Office PowerPoint</Application>
  <PresentationFormat>全屏显示(4:3)</PresentationFormat>
  <Paragraphs>446</Paragraphs>
  <Slides>66</Slides>
  <Notes>34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8" baseType="lpstr">
      <vt:lpstr>db-book</vt:lpstr>
      <vt:lpstr>Clip</vt:lpstr>
      <vt:lpstr>Entity-Relationship Model</vt:lpstr>
      <vt:lpstr>Design Process</vt:lpstr>
      <vt:lpstr>Design Alternatives</vt:lpstr>
      <vt:lpstr>Overview of Entity-Relationship Model</vt:lpstr>
      <vt:lpstr>E-R Diagram for a University Enterprise</vt:lpstr>
      <vt:lpstr>Entity Sets</vt:lpstr>
      <vt:lpstr>Entity Sets -- instructor and student</vt:lpstr>
      <vt:lpstr>Entity Sets</vt:lpstr>
      <vt:lpstr>Attributes</vt:lpstr>
      <vt:lpstr>Composite Attributes</vt:lpstr>
      <vt:lpstr>Notation to Express Entity with Complex Attributes</vt:lpstr>
      <vt:lpstr>Relationship Sets</vt:lpstr>
      <vt:lpstr>Relationship Set advisor</vt:lpstr>
      <vt:lpstr>Relationship Sets (Cont.)</vt:lpstr>
      <vt:lpstr>Relationship  Sets</vt:lpstr>
      <vt:lpstr>Degree of a Relationship Set</vt:lpstr>
      <vt:lpstr>Entity’s role in relationship</vt:lpstr>
      <vt:lpstr>Constraints</vt:lpstr>
      <vt:lpstr>Mapping Cardinalities</vt:lpstr>
      <vt:lpstr>Mapping Cardinalities</vt:lpstr>
      <vt:lpstr>Mapping Cardinalities </vt:lpstr>
      <vt:lpstr>Cardinality Constraints</vt:lpstr>
      <vt:lpstr>One-to-Many Relationships</vt:lpstr>
      <vt:lpstr>Many-to-Many Relationship</vt:lpstr>
      <vt:lpstr>Cardinality Constraints on Ternary Relationship</vt:lpstr>
      <vt:lpstr>Participation Constraints</vt:lpstr>
      <vt:lpstr>Notation for Expressing More Complex Constraints</vt:lpstr>
      <vt:lpstr>Keys</vt:lpstr>
      <vt:lpstr>Keys for Relationship Sets</vt:lpstr>
      <vt:lpstr>Entity-Relationship Model</vt:lpstr>
      <vt:lpstr>Weak Entity Sets</vt:lpstr>
      <vt:lpstr>Weak Entity Sets (Cont.)</vt:lpstr>
      <vt:lpstr>Weak Entity Sets</vt:lpstr>
      <vt:lpstr>Expressing Weak Entity Sets</vt:lpstr>
      <vt:lpstr>Specialization</vt:lpstr>
      <vt:lpstr>Generalization</vt:lpstr>
      <vt:lpstr>Specialization Example</vt:lpstr>
      <vt:lpstr>Design Constraints on a Specialization/Generalization</vt:lpstr>
      <vt:lpstr>Design Constraints on a Specialization/Generalization (Contd.)</vt:lpstr>
      <vt:lpstr>Specialization and Generalization (Contd.)</vt:lpstr>
      <vt:lpstr>Aggregation</vt:lpstr>
      <vt:lpstr>Aggregation (Cont.)</vt:lpstr>
      <vt:lpstr>Aggregation (Cont.)</vt:lpstr>
      <vt:lpstr>Database Design</vt:lpstr>
      <vt:lpstr>E-R Model Design Issues</vt:lpstr>
      <vt:lpstr>Entities vs. Attributes</vt:lpstr>
      <vt:lpstr>Entities vs. Relationship sets</vt:lpstr>
      <vt:lpstr>Binary Vs. Non-Binary Relationships</vt:lpstr>
      <vt:lpstr>Converting Non-Binary Relationships to Binary Form</vt:lpstr>
      <vt:lpstr>Reduction of an E-R Diagram  to Relation Schemas</vt:lpstr>
      <vt:lpstr>Representing Entity Sets</vt:lpstr>
      <vt:lpstr>Representation of Entity Sets with Composite Attributes</vt:lpstr>
      <vt:lpstr>Representation of Entity Sets with Multivalued Attributes</vt:lpstr>
      <vt:lpstr>Representing Relationship Sets</vt:lpstr>
      <vt:lpstr>Redundancy of Schemas</vt:lpstr>
      <vt:lpstr>Redundancy of Tables (Cont.)</vt:lpstr>
      <vt:lpstr>Composite and Multivalued Attributes</vt:lpstr>
      <vt:lpstr>Determining Keys from E-R Sets</vt:lpstr>
      <vt:lpstr>Representing Specialization via Schemas</vt:lpstr>
      <vt:lpstr>Representing Specialization as Schemas (Cont.)</vt:lpstr>
      <vt:lpstr>Representing Aggregation via Schemas</vt:lpstr>
      <vt:lpstr>Summary of Symbols Used in E-R Notation</vt:lpstr>
      <vt:lpstr>Symbols Used in E-R Notation (Cont.)</vt:lpstr>
      <vt:lpstr>Alternative ER Notations</vt:lpstr>
      <vt:lpstr>Alternative E-R Diagram</vt:lpstr>
      <vt:lpstr>End of Lecture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Zhou Bo</cp:lastModifiedBy>
  <cp:revision>274</cp:revision>
  <cp:lastPrinted>1999-06-28T19:27:31Z</cp:lastPrinted>
  <dcterms:created xsi:type="dcterms:W3CDTF">1999-11-04T22:02:40Z</dcterms:created>
  <dcterms:modified xsi:type="dcterms:W3CDTF">2019-04-09T15:17:41Z</dcterms:modified>
</cp:coreProperties>
</file>