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6"/>
  </p:notesMasterIdLst>
  <p:sldIdLst>
    <p:sldId id="656" r:id="rId2"/>
    <p:sldId id="637" r:id="rId3"/>
    <p:sldId id="527" r:id="rId4"/>
    <p:sldId id="529" r:id="rId5"/>
    <p:sldId id="725" r:id="rId6"/>
    <p:sldId id="697" r:id="rId7"/>
    <p:sldId id="530" r:id="rId8"/>
    <p:sldId id="728" r:id="rId9"/>
    <p:sldId id="726" r:id="rId10"/>
    <p:sldId id="698" r:id="rId11"/>
    <p:sldId id="699" r:id="rId12"/>
    <p:sldId id="531" r:id="rId13"/>
    <p:sldId id="700" r:id="rId14"/>
    <p:sldId id="701" r:id="rId15"/>
    <p:sldId id="735" r:id="rId16"/>
    <p:sldId id="736" r:id="rId17"/>
    <p:sldId id="737" r:id="rId18"/>
    <p:sldId id="739" r:id="rId19"/>
    <p:sldId id="738" r:id="rId20"/>
    <p:sldId id="732" r:id="rId21"/>
    <p:sldId id="733" r:id="rId22"/>
    <p:sldId id="729" r:id="rId23"/>
    <p:sldId id="415" r:id="rId24"/>
    <p:sldId id="419" r:id="rId25"/>
    <p:sldId id="638" r:id="rId26"/>
    <p:sldId id="702" r:id="rId27"/>
    <p:sldId id="533" r:id="rId28"/>
    <p:sldId id="703" r:id="rId29"/>
    <p:sldId id="706" r:id="rId30"/>
    <p:sldId id="707" r:id="rId31"/>
    <p:sldId id="704" r:id="rId32"/>
    <p:sldId id="720" r:id="rId33"/>
    <p:sldId id="721" r:id="rId34"/>
    <p:sldId id="722" r:id="rId35"/>
    <p:sldId id="708" r:id="rId36"/>
    <p:sldId id="723" r:id="rId37"/>
    <p:sldId id="724" r:id="rId38"/>
    <p:sldId id="712" r:id="rId39"/>
    <p:sldId id="715" r:id="rId40"/>
    <p:sldId id="734" r:id="rId41"/>
    <p:sldId id="730" r:id="rId42"/>
    <p:sldId id="716" r:id="rId43"/>
    <p:sldId id="717" r:id="rId44"/>
    <p:sldId id="718" r:id="rId45"/>
  </p:sldIdLst>
  <p:sldSz cx="9144000" cy="6858000" type="screen4x3"/>
  <p:notesSz cx="6858000" cy="9144000"/>
  <p:defaultTextStyle>
    <a:defPPr>
      <a:defRPr lang="zh-CN"/>
    </a:defPPr>
    <a:lvl1pPr marL="0" algn="l" defTabSz="9139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67" algn="l" defTabSz="9139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936" algn="l" defTabSz="9139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04" algn="l" defTabSz="9139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872" algn="l" defTabSz="9139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840" algn="l" defTabSz="9139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808" algn="l" defTabSz="9139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776" algn="l" defTabSz="9139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743" algn="l" defTabSz="9139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CC"/>
    <a:srgbClr val="66FF3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48" autoAdjust="0"/>
    <p:restoredTop sz="86433" autoAdjust="0"/>
  </p:normalViewPr>
  <p:slideViewPr>
    <p:cSldViewPr>
      <p:cViewPr>
        <p:scale>
          <a:sx n="80" d="100"/>
          <a:sy n="80" d="100"/>
        </p:scale>
        <p:origin x="-102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EDE3F-4AC2-45A9-9F4D-5C7FEF111F1C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CF221-3527-44EE-88D4-30F1492537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802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9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67" algn="l" defTabSz="9139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936" algn="l" defTabSz="9139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904" algn="l" defTabSz="9139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872" algn="l" defTabSz="9139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840" algn="l" defTabSz="9139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808" algn="l" defTabSz="9139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76" algn="l" defTabSz="9139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743" algn="l" defTabSz="9139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typedef</a:t>
            </a:r>
            <a:r>
              <a:rPr lang="zh-CN" altLang="en-US" sz="1200" dirty="0" smtClean="0"/>
              <a:t>说明符并不会为对象预留内存空间。之所以将它称为存储类说明符，是为了语法描述上的方便。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CF221-3527-44EE-88D4-30F14925376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01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884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/>
              <a:t>一旦程序通过了编译和链接，你就得靠自己了 </a:t>
            </a:r>
            <a:r>
              <a:rPr lang="en-US" altLang="zh-CN" sz="1400" dirty="0" smtClean="0"/>
              <a:t>---- </a:t>
            </a:r>
            <a:r>
              <a:rPr lang="zh-CN" altLang="en-US" sz="1400" dirty="0" smtClean="0"/>
              <a:t>一切后果自负。这很象跳伞运动，一些人从中找到了刺激，另一些人则吓得摔成了残废。这一思想背后的动机当然在于效率：没有运行时检查，程序会更小更快。</a:t>
            </a:r>
            <a:endParaRPr lang="zh-CN" altLang="en-US" sz="1600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CF221-3527-44EE-88D4-30F14925376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708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CF221-3527-44EE-88D4-30F14925376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11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一旦程序通过了编译和链接，你就得靠自己了 </a:t>
            </a:r>
            <a:r>
              <a:rPr lang="en-US" altLang="zh-CN" sz="1200" dirty="0" smtClean="0"/>
              <a:t>---- </a:t>
            </a:r>
            <a:r>
              <a:rPr lang="zh-CN" altLang="en-US" sz="1200" dirty="0" smtClean="0"/>
              <a:t>一切后果自负。这很象跳伞运动，一些人从中找到了刺激，另一些人则吓得摔成了残废。这一思想背后的动机当然在于效率：没有运行时检查，程序会更小更快。</a:t>
            </a:r>
            <a:endParaRPr lang="zh-CN" altLang="en-US" sz="1400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CF221-3527-44EE-88D4-30F14925376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548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28596" y="214293"/>
            <a:ext cx="5857884" cy="785817"/>
          </a:xfrm>
          <a:prstGeom prst="rect">
            <a:avLst/>
          </a:prstGeom>
        </p:spPr>
        <p:txBody>
          <a:bodyPr vert="horz" lIns="91395" tIns="45696" rIns="91395" bIns="45696" rtlCol="0" anchor="ctr">
            <a:normAutofit/>
          </a:bodyPr>
          <a:lstStyle/>
          <a:p>
            <a:pPr marL="0" marR="0" lvl="0" indent="0" algn="l" defTabSz="91393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395" tIns="45696" rIns="91395" bIns="45696"/>
          <a:lstStyle/>
          <a:p>
            <a:fld id="{7DF859CE-AB55-441F-BC7F-70B570F7EE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008080"/>
          </a:solidFill>
        </p:spPr>
        <p:txBody>
          <a:bodyPr lIns="71225" tIns="35612" rIns="71225" bIns="35612" anchor="ctr">
            <a:norm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395" tIns="45696" rIns="91395" bIns="45696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8" r:id="rId3"/>
    <p:sldLayoutId id="2147483739" r:id="rId4"/>
  </p:sldLayoutIdLst>
  <p:hf sldNum="0" hdr="0" dt="0"/>
  <p:txStyles>
    <p:titleStyle>
      <a:lvl1pPr algn="l" defTabSz="913936" rtl="0" eaLnBrk="1" latinLnBrk="0" hangingPunct="1">
        <a:spcBef>
          <a:spcPct val="0"/>
        </a:spcBef>
        <a:buNone/>
        <a:defRPr lang="zh-CN" altLang="en-US" sz="3200" b="1" kern="1200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  <a:cs typeface="Arial Unicode MS" pitchFamily="34" charset="-122"/>
          <a:sym typeface="Calibri" pitchFamily="34" charset="0"/>
        </a:defRPr>
      </a:lvl1pPr>
    </p:titleStyle>
    <p:bodyStyle>
      <a:lvl1pPr marL="342726" indent="-342726" algn="l" defTabSz="913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574" indent="-285605" algn="l" defTabSz="913936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>
              <a:lumMod val="95000"/>
            </a:schemeClr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2419" indent="-228484" algn="l" defTabSz="913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599388" indent="-228484" algn="l" defTabSz="913936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>
              <a:lumMod val="95000"/>
            </a:schemeClr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4pPr>
      <a:lvl5pPr marL="2056356" indent="-228484" algn="l" defTabSz="913936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bg1">
              <a:lumMod val="95000"/>
            </a:schemeClr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5pPr>
      <a:lvl6pPr marL="2513324" indent="-228484" algn="l" defTabSz="91393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291" indent="-228484" algn="l" defTabSz="91393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260" indent="-228484" algn="l" defTabSz="91393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28" indent="-228484" algn="l" defTabSz="91393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9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67" algn="l" defTabSz="9139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36" algn="l" defTabSz="9139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04" algn="l" defTabSz="9139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72" algn="l" defTabSz="9139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40" algn="l" defTabSz="9139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08" algn="l" defTabSz="9139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76" algn="l" defTabSz="9139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743" algn="l" defTabSz="9139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000" y="214289"/>
            <a:ext cx="3995984" cy="784800"/>
          </a:xfrm>
        </p:spPr>
        <p:txBody>
          <a:bodyPr vert="horz" lIns="98425" tIns="49212" rIns="98425" bIns="49212" rtlCol="0" anchor="ctr">
            <a:noAutofit/>
          </a:bodyPr>
          <a:lstStyle/>
          <a:p>
            <a:pPr algn="l"/>
            <a:r>
              <a:rPr lang="en-US" altLang="zh-CN" sz="3400" b="1" dirty="0"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Course Outline</a:t>
            </a:r>
            <a:endParaRPr lang="zh-CN" altLang="en-US" sz="3400" b="1" dirty="0">
              <a:latin typeface="Arial Rounded MT Bold" panose="020F070403050403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608634"/>
            <a:ext cx="8644546" cy="3331039"/>
          </a:xfrm>
          <a:prstGeom prst="rect">
            <a:avLst/>
          </a:prstGeom>
          <a:noFill/>
        </p:spPr>
        <p:txBody>
          <a:bodyPr wrap="square" lIns="98425" tIns="49212" rIns="98425" bIns="49212" rtlCol="0">
            <a:spAutoFit/>
          </a:bodyPr>
          <a:lstStyle/>
          <a:p>
            <a:pPr defTabSz="984244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1  Getting Started </a:t>
            </a:r>
          </a:p>
          <a:p>
            <a:pPr defTabSz="984244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2  Thinking in Object-</a:t>
            </a:r>
            <a:r>
              <a:rPr lang="en-US" altLang="zh-CN" sz="2800" dirty="0" err="1">
                <a:solidFill>
                  <a:schemeClr val="bg1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Oriended</a:t>
            </a:r>
            <a:r>
              <a:rPr lang="en-US" altLang="zh-CN" sz="2800" dirty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Progarmming</a:t>
            </a:r>
            <a:r>
              <a:rPr lang="en-US" altLang="zh-CN" sz="2800" dirty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 defTabSz="984244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3  The C in C++</a:t>
            </a:r>
          </a:p>
          <a:p>
            <a:pPr defTabSz="984244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4  The basics of C++  </a:t>
            </a:r>
          </a:p>
          <a:p>
            <a:pPr defTabSz="984244">
              <a:lnSpc>
                <a:spcPct val="150000"/>
              </a:lnSpc>
            </a:pPr>
            <a:r>
              <a:rPr lang="en-US" altLang="zh-CN" sz="2800" b="1" dirty="0">
                <a:solidFill>
                  <a:srgbClr val="FFFF00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5  More advanced topics of C++</a:t>
            </a:r>
            <a:endParaRPr lang="zh-CN" altLang="en-US" sz="2800" b="1" dirty="0">
              <a:solidFill>
                <a:srgbClr val="FFFF00"/>
              </a:solidFill>
              <a:latin typeface="Arial Rounded MT Bold" panose="020F070403050403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926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4317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32001" y="214289"/>
            <a:ext cx="5508151" cy="784800"/>
          </a:xfrm>
          <a:prstGeom prst="rect">
            <a:avLst/>
          </a:prstGeom>
          <a:solidFill>
            <a:srgbClr val="008080"/>
          </a:solidFill>
        </p:spPr>
        <p:txBody>
          <a:bodyPr vert="horz" lIns="98409" tIns="49204" rIns="98409" bIns="49204" rtlCol="0" anchor="ctr">
            <a:normAutofit/>
          </a:bodyPr>
          <a:lstStyle>
            <a:lvl1pPr>
              <a:spcBef>
                <a:spcPct val="0"/>
              </a:spcBef>
              <a:buNone/>
              <a:defRPr lang="zh-CN" altLang="en-US" sz="3200" b="1">
                <a:solidFill>
                  <a:srgbClr val="FFFF00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</a:lstStyle>
          <a:p>
            <a:r>
              <a:rPr lang="en-US" altLang="zh-CN" dirty="0"/>
              <a:t>Outlines of class template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234" y="2476184"/>
            <a:ext cx="4598187" cy="2858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5" name="TextBox 4"/>
          <p:cNvSpPr txBox="1"/>
          <p:nvPr/>
        </p:nvSpPr>
        <p:spPr>
          <a:xfrm>
            <a:off x="428596" y="1071547"/>
            <a:ext cx="8354775" cy="1686952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模板的实例化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给类模板的参数指定具体的类型，这一过程称类模板的实例化。</a:t>
            </a:r>
          </a:p>
        </p:txBody>
      </p:sp>
    </p:spTree>
    <p:extLst>
      <p:ext uri="{BB962C8B-B14F-4D97-AF65-F5344CB8AC3E}">
        <p14:creationId xmlns:p14="http://schemas.microsoft.com/office/powerpoint/2010/main" val="365040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4317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8596" y="1071546"/>
            <a:ext cx="8354775" cy="1269530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r>
              <a:rPr lang="zh-CN" altLang="en-US" dirty="0"/>
              <a:t>类模板是类一级上的更高层次的抽象，而类是对象一级上的抽象。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80504"/>
            <a:ext cx="6980007" cy="3693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946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870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1071548"/>
            <a:ext cx="8084815" cy="4235726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pPr>
              <a:lnSpc>
                <a:spcPts val="3300"/>
              </a:lnSpc>
            </a:pPr>
            <a:r>
              <a:rPr lang="zh-CN" altLang="en-US" sz="2400" dirty="0"/>
              <a:t>在实例化模板时，编译器复制模板的代码，在复制过程中，将模板中的形参替换为具体类型—实参，产生一个具体的类定义。</a:t>
            </a:r>
          </a:p>
          <a:p>
            <a:pPr lvl="1">
              <a:lnSpc>
                <a:spcPts val="3300"/>
              </a:lnSpc>
            </a:pPr>
            <a:r>
              <a:rPr lang="en-US" altLang="zh-CN" dirty="0"/>
              <a:t>stack&lt;</a:t>
            </a:r>
            <a:r>
              <a:rPr lang="en-US" altLang="zh-CN" dirty="0" err="1"/>
              <a:t>int</a:t>
            </a:r>
            <a:r>
              <a:rPr lang="en-US" altLang="zh-CN" dirty="0"/>
              <a:t>&gt;       </a:t>
            </a:r>
            <a:r>
              <a:rPr lang="en-US" altLang="zh-CN" dirty="0" err="1"/>
              <a:t>si</a:t>
            </a:r>
            <a:r>
              <a:rPr lang="en-US" altLang="zh-CN" dirty="0"/>
              <a:t>(10);	</a:t>
            </a:r>
            <a:endParaRPr lang="zh-CN" altLang="en-US" dirty="0"/>
          </a:p>
          <a:p>
            <a:pPr lvl="1">
              <a:lnSpc>
                <a:spcPts val="3300"/>
              </a:lnSpc>
            </a:pPr>
            <a:r>
              <a:rPr lang="en-US" altLang="zh-CN" dirty="0"/>
              <a:t>stack&lt;char&gt;   sc1(8</a:t>
            </a:r>
            <a:r>
              <a:rPr lang="en-US" altLang="zh-CN" dirty="0" smtClean="0"/>
              <a:t>),  sc2(6</a:t>
            </a:r>
            <a:r>
              <a:rPr lang="en-US" altLang="zh-CN" dirty="0"/>
              <a:t>);           </a:t>
            </a:r>
          </a:p>
          <a:p>
            <a:pPr>
              <a:lnSpc>
                <a:spcPts val="3300"/>
              </a:lnSpc>
            </a:pPr>
            <a:r>
              <a:rPr lang="zh-CN" altLang="en-US" sz="2400" dirty="0" smtClean="0"/>
              <a:t>在</a:t>
            </a:r>
            <a:r>
              <a:rPr lang="zh-CN" altLang="en-US" sz="2400" dirty="0"/>
              <a:t>运行时，有一个整型栈类</a:t>
            </a:r>
            <a:r>
              <a:rPr lang="en-US" altLang="zh-CN" sz="2400" dirty="0"/>
              <a:t>stack&lt;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&gt;</a:t>
            </a:r>
            <a:r>
              <a:rPr lang="zh-CN" altLang="en-US" sz="2400" dirty="0"/>
              <a:t>和一个字符栈类</a:t>
            </a:r>
            <a:r>
              <a:rPr lang="en-US" altLang="zh-CN" sz="2400" dirty="0"/>
              <a:t>stack&lt;char&gt;，</a:t>
            </a:r>
            <a:r>
              <a:rPr lang="zh-CN" altLang="en-US" sz="2400" dirty="0"/>
              <a:t>每个类都有数据结构和成员函数。而同一个类的对象如</a:t>
            </a:r>
            <a:r>
              <a:rPr lang="en-US" altLang="zh-CN" sz="2400" dirty="0"/>
              <a:t>sc1,sc2</a:t>
            </a:r>
            <a:r>
              <a:rPr lang="zh-CN" altLang="en-US" sz="2400" dirty="0"/>
              <a:t>有各自的数据结构、共享字符栈类的成员函数。</a:t>
            </a:r>
          </a:p>
        </p:txBody>
      </p:sp>
    </p:spTree>
    <p:extLst>
      <p:ext uri="{BB962C8B-B14F-4D97-AF65-F5344CB8AC3E}">
        <p14:creationId xmlns:p14="http://schemas.microsoft.com/office/powerpoint/2010/main" val="118062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4317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8596" y="1071548"/>
            <a:ext cx="8084815" cy="2862274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r>
              <a:rPr lang="zh-CN" altLang="en-US" sz="2400" dirty="0"/>
              <a:t>类模板的实例化是在编译时进行的，故使用模板机制，不会影响程序的运行效率。</a:t>
            </a:r>
            <a:endParaRPr lang="en-US" altLang="zh-CN" sz="2400" dirty="0"/>
          </a:p>
          <a:p>
            <a:r>
              <a:rPr lang="zh-CN" altLang="en-US" sz="2400" dirty="0"/>
              <a:t>使用模板机制，也不会节省代码的生成量。</a:t>
            </a:r>
            <a:endParaRPr lang="en-US" altLang="zh-CN" sz="2400" dirty="0"/>
          </a:p>
          <a:p>
            <a:r>
              <a:rPr lang="zh-CN" altLang="en-US" sz="2400" dirty="0"/>
              <a:t>增加程序的灵活性和加快编程速度。使用模板，一组类只需描述一次。</a:t>
            </a:r>
          </a:p>
        </p:txBody>
      </p:sp>
    </p:spTree>
    <p:extLst>
      <p:ext uri="{BB962C8B-B14F-4D97-AF65-F5344CB8AC3E}">
        <p14:creationId xmlns:p14="http://schemas.microsoft.com/office/powerpoint/2010/main" val="143784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4317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32001" y="214289"/>
            <a:ext cx="3563936" cy="784800"/>
          </a:xfrm>
          <a:prstGeom prst="rect">
            <a:avLst/>
          </a:prstGeom>
          <a:solidFill>
            <a:srgbClr val="008080"/>
          </a:solidFill>
        </p:spPr>
        <p:txBody>
          <a:bodyPr vert="horz" lIns="98409" tIns="49204" rIns="98409" bIns="49204" rtlCol="0" anchor="ctr">
            <a:normAutofit/>
          </a:bodyPr>
          <a:lstStyle>
            <a:lvl1pPr>
              <a:spcBef>
                <a:spcPct val="0"/>
              </a:spcBef>
              <a:buNone/>
              <a:defRPr lang="zh-CN" altLang="en-US" sz="3200" b="1">
                <a:solidFill>
                  <a:srgbClr val="FFFF00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</a:lstStyle>
          <a:p>
            <a:r>
              <a:rPr lang="en-US" altLang="zh-CN" dirty="0" smtClean="0"/>
              <a:t>Matrix template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071548"/>
            <a:ext cx="8715404" cy="4039519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r>
              <a:rPr lang="zh-CN" altLang="en-US" dirty="0"/>
              <a:t>写出一个矩阵模板类</a:t>
            </a:r>
            <a:r>
              <a:rPr lang="en-US" altLang="zh-CN" dirty="0"/>
              <a:t>Matrix(m </a:t>
            </a:r>
            <a:r>
              <a:rPr lang="en-US" altLang="zh-CN" dirty="0">
                <a:sym typeface="Wingdings 2" pitchFamily="18" charset="2"/>
              </a:rPr>
              <a:t></a:t>
            </a:r>
            <a:r>
              <a:rPr lang="en-US" altLang="zh-CN" dirty="0"/>
              <a:t> n)，</a:t>
            </a:r>
            <a:r>
              <a:rPr lang="zh-CN" altLang="en-US" dirty="0"/>
              <a:t>支持如下写法：</a:t>
            </a:r>
            <a:endParaRPr lang="en-US" altLang="zh-CN" dirty="0"/>
          </a:p>
          <a:p>
            <a:pPr lvl="1"/>
            <a:r>
              <a:rPr lang="en-US" altLang="zh-CN" dirty="0">
                <a:latin typeface="Arial" pitchFamily="34" charset="0"/>
                <a:cs typeface="Arial" pitchFamily="34" charset="0"/>
              </a:rPr>
              <a:t>Matrix&lt;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&gt; m1(2,3),m2(2,3);</a:t>
            </a:r>
          </a:p>
          <a:p>
            <a:pPr lvl="1"/>
            <a:r>
              <a:rPr lang="en-US" altLang="zh-CN" dirty="0">
                <a:latin typeface="Arial" pitchFamily="34" charset="0"/>
                <a:cs typeface="Arial" pitchFamily="34" charset="0"/>
              </a:rPr>
              <a:t>m1 &lt;&lt; 2 &lt;&lt; 5 &lt;&lt; 7 &lt;&lt; 4 &lt;&lt; 3 &lt;&lt; 1;</a:t>
            </a:r>
          </a:p>
          <a:p>
            <a:pPr lvl="1"/>
            <a:r>
              <a:rPr lang="en-US" altLang="zh-CN" dirty="0">
                <a:latin typeface="Arial" pitchFamily="34" charset="0"/>
                <a:cs typeface="Arial" pitchFamily="34" charset="0"/>
              </a:rPr>
              <a:t>m2 &lt;&lt; 6 &lt;&lt; 2 &lt;&lt; 8 &lt;&lt; 5 &lt;&lt; 1 &lt;&lt; 7;</a:t>
            </a:r>
          </a:p>
          <a:p>
            <a:pPr lvl="1"/>
            <a:r>
              <a:rPr lang="en-US" altLang="zh-CN" dirty="0">
                <a:latin typeface="Arial" pitchFamily="34" charset="0"/>
                <a:cs typeface="Arial" pitchFamily="34" charset="0"/>
              </a:rPr>
              <a:t>Matrix m = m1 + m2;</a:t>
            </a:r>
          </a:p>
          <a:p>
            <a:pPr lvl="1"/>
            <a:r>
              <a:rPr lang="en-US" altLang="zh-CN" dirty="0">
                <a:latin typeface="Arial" pitchFamily="34" charset="0"/>
                <a:cs typeface="Arial" pitchFamily="34" charset="0"/>
              </a:rPr>
              <a:t>m[1][2] = 3;</a:t>
            </a:r>
          </a:p>
          <a:p>
            <a:pPr lvl="1"/>
            <a:r>
              <a:rPr lang="en-US" altLang="zh-CN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&lt;&lt; m &lt;&lt; 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489862" y="1682361"/>
            <a:ext cx="2915565" cy="385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6782" tIns="38391" rIns="76782" bIns="38391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B16A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rPr>
              <a:t>//</a:t>
            </a:r>
            <a:r>
              <a:rPr lang="zh-CN" altLang="en-US" sz="2000" b="1" dirty="0">
                <a:solidFill>
                  <a:srgbClr val="00B16A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rPr>
              <a:t>数据部分</a:t>
            </a:r>
            <a:r>
              <a:rPr lang="en-US" altLang="zh-CN" sz="2000" b="1" dirty="0">
                <a:solidFill>
                  <a:srgbClr val="00B16A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rPr>
              <a:t>,</a:t>
            </a:r>
            <a:r>
              <a:rPr lang="zh-CN" altLang="en-US" sz="2000" b="1" dirty="0">
                <a:solidFill>
                  <a:srgbClr val="00B16A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rPr>
              <a:t>构造函数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597846" y="2277139"/>
            <a:ext cx="3798690" cy="1053980"/>
          </a:xfrm>
          <a:prstGeom prst="wedgeRoundRectCallout">
            <a:avLst>
              <a:gd name="adj1" fmla="val -53624"/>
              <a:gd name="adj2" fmla="val 1525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 lIns="76782" tIns="38391" rIns="76782" bIns="38391" anchor="ctr"/>
          <a:lstStyle/>
          <a:p>
            <a:pPr eaLnBrk="0" hangingPunct="0"/>
            <a:r>
              <a:rPr lang="zh-CN" altLang="en-US" dirty="0">
                <a:solidFill>
                  <a:srgbClr val="0000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对</a:t>
            </a:r>
            <a:r>
              <a:rPr lang="en-US" altLang="zh-CN" dirty="0">
                <a:solidFill>
                  <a:srgbClr val="0000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m1</a:t>
            </a:r>
            <a:r>
              <a:rPr lang="zh-CN" altLang="en-US" dirty="0">
                <a:solidFill>
                  <a:srgbClr val="0000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赋值：2 5 7    重载插入符&lt;&lt;</a:t>
            </a:r>
          </a:p>
          <a:p>
            <a:pPr eaLnBrk="0" hangingPunct="0"/>
            <a:r>
              <a:rPr lang="zh-CN" altLang="en-US" dirty="0">
                <a:solidFill>
                  <a:srgbClr val="0000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             4 3 1</a:t>
            </a:r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6831672" y="2571940"/>
            <a:ext cx="109070" cy="426534"/>
          </a:xfrm>
          <a:prstGeom prst="leftBracket">
            <a:avLst>
              <a:gd name="adj" fmla="val 5833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6782" tIns="38391" rIns="76782" bIns="38391" anchor="ctr">
            <a:spAutoFit/>
          </a:bodyPr>
          <a:lstStyle/>
          <a:p>
            <a:pPr algn="ctr" eaLnBrk="0" hangingPunct="0"/>
            <a:endParaRPr lang="zh-CN" altLang="en-US"/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7550061" y="2591377"/>
            <a:ext cx="57135" cy="371674"/>
          </a:xfrm>
          <a:prstGeom prst="rightBracket">
            <a:avLst>
              <a:gd name="adj" fmla="val 5833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6782" tIns="38391" rIns="76782" bIns="38391" anchor="ctr">
            <a:spAutoFit/>
          </a:bodyPr>
          <a:lstStyle/>
          <a:p>
            <a:pPr algn="ctr" eaLnBrk="0" hangingPunct="0"/>
            <a:endParaRPr lang="zh-CN" altLang="en-US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695276" y="3635258"/>
            <a:ext cx="3676660" cy="385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6782" tIns="38391" rIns="76782" bIns="38391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B16A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rPr>
              <a:t>//重载+，拷贝初始化构造函数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2574298" y="4257282"/>
            <a:ext cx="6047097" cy="385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6782" tIns="38391" rIns="76782" bIns="38391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B16A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rPr>
              <a:t>//重载第一个[]，第二个 []正常含义</a:t>
            </a:r>
            <a:r>
              <a:rPr lang="en-US" altLang="zh-CN" sz="2000" b="1" dirty="0">
                <a:solidFill>
                  <a:srgbClr val="00B16A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rPr>
              <a:t>a[</a:t>
            </a:r>
            <a:r>
              <a:rPr lang="en-US" altLang="zh-CN" sz="2000" b="1" dirty="0" err="1">
                <a:solidFill>
                  <a:srgbClr val="00B16A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rPr>
              <a:t>i</a:t>
            </a:r>
            <a:r>
              <a:rPr lang="en-US" altLang="zh-CN" sz="2000" b="1" dirty="0">
                <a:solidFill>
                  <a:srgbClr val="00B16A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rPr>
              <a:t>] &lt;--&gt; *(</a:t>
            </a:r>
            <a:r>
              <a:rPr lang="en-US" altLang="zh-CN" sz="2000" b="1" dirty="0" err="1">
                <a:solidFill>
                  <a:srgbClr val="00B16A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rPr>
              <a:t>a+i</a:t>
            </a:r>
            <a:r>
              <a:rPr lang="en-US" altLang="zh-CN" sz="2000" b="1" dirty="0">
                <a:solidFill>
                  <a:srgbClr val="00B16A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rPr>
              <a:t>)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4140064" y="5070666"/>
            <a:ext cx="4481331" cy="950022"/>
          </a:xfrm>
          <a:prstGeom prst="wedgeRoundRectCallout">
            <a:avLst>
              <a:gd name="adj1" fmla="val -57260"/>
              <a:gd name="adj2" fmla="val -867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 lIns="76782" tIns="38391" rIns="76782" bIns="38391" anchor="ctr"/>
          <a:lstStyle/>
          <a:p>
            <a:pPr eaLnBrk="0" hangingPunct="0"/>
            <a:r>
              <a:rPr lang="en-US" altLang="zh-CN" sz="2000" dirty="0">
                <a:solidFill>
                  <a:srgbClr val="0000CC"/>
                </a:solidFill>
              </a:rPr>
              <a:t>m</a:t>
            </a:r>
            <a:r>
              <a:rPr lang="zh-CN" altLang="en-US" sz="2000" dirty="0">
                <a:solidFill>
                  <a:srgbClr val="0000CC"/>
                </a:solidFill>
              </a:rPr>
              <a:t>输出：      8 7 15            重载插入符</a:t>
            </a:r>
            <a:r>
              <a:rPr lang="en-US" altLang="zh-CN" sz="2000" dirty="0">
                <a:solidFill>
                  <a:srgbClr val="0000CC"/>
                </a:solidFill>
              </a:rPr>
              <a:t>&lt;&lt;</a:t>
            </a:r>
            <a:endParaRPr lang="zh-CN" altLang="en-US" sz="2000" dirty="0">
              <a:solidFill>
                <a:srgbClr val="0000CC"/>
              </a:solidFill>
            </a:endParaRPr>
          </a:p>
          <a:p>
            <a:pPr eaLnBrk="0" hangingPunct="0"/>
            <a:r>
              <a:rPr lang="zh-CN" altLang="en-US" sz="2000" dirty="0">
                <a:solidFill>
                  <a:srgbClr val="0000CC"/>
                </a:solidFill>
              </a:rPr>
              <a:t>                       9 4  8         </a:t>
            </a:r>
          </a:p>
        </p:txBody>
      </p:sp>
      <p:sp>
        <p:nvSpPr>
          <p:cNvPr id="12" name="AutoShape 10"/>
          <p:cNvSpPr>
            <a:spLocks/>
          </p:cNvSpPr>
          <p:nvPr/>
        </p:nvSpPr>
        <p:spPr bwMode="auto">
          <a:xfrm>
            <a:off x="5413777" y="5311049"/>
            <a:ext cx="97387" cy="415119"/>
          </a:xfrm>
          <a:prstGeom prst="leftBracket">
            <a:avLst>
              <a:gd name="adj" fmla="val 5833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6782" tIns="38391" rIns="76782" bIns="38391" anchor="ctr">
            <a:spAutoFit/>
          </a:bodyPr>
          <a:lstStyle/>
          <a:p>
            <a:pPr algn="ctr" eaLnBrk="0" hangingPunct="0"/>
            <a:endParaRPr lang="zh-CN" altLang="en-US" sz="2000"/>
          </a:p>
        </p:txBody>
      </p:sp>
      <p:sp>
        <p:nvSpPr>
          <p:cNvPr id="13" name="AutoShape 11"/>
          <p:cNvSpPr>
            <a:spLocks/>
          </p:cNvSpPr>
          <p:nvPr/>
        </p:nvSpPr>
        <p:spPr bwMode="auto">
          <a:xfrm>
            <a:off x="6226041" y="5316639"/>
            <a:ext cx="57135" cy="403940"/>
          </a:xfrm>
          <a:prstGeom prst="rightBracket">
            <a:avLst>
              <a:gd name="adj" fmla="val 5833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6782" tIns="38391" rIns="76782" bIns="38391" anchor="ctr">
            <a:spAutoFit/>
          </a:bodyPr>
          <a:lstStyle/>
          <a:p>
            <a:pPr algn="ctr" eaLnBrk="0" hangingPunct="0"/>
            <a:endParaRPr lang="zh-CN" altLang="en-US" sz="2000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723770" y="6298542"/>
            <a:ext cx="2709128" cy="36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2" rIns="91425" bIns="45712">
            <a:spAutoFit/>
          </a:bodyPr>
          <a:lstStyle>
            <a:defPPr>
              <a:defRPr lang="zh-CN"/>
            </a:defPPr>
            <a:lvl1pPr defTabSz="1172535">
              <a:spcBef>
                <a:spcPct val="50000"/>
              </a:spcBef>
              <a:defRPr kumimoji="0" b="1">
                <a:solidFill>
                  <a:schemeClr val="tx1">
                    <a:lumMod val="50000"/>
                    <a:lumOff val="50000"/>
                  </a:schemeClr>
                </a:solidFill>
                <a:latin typeface="Diavlo Light" pitchFamily="50" charset="0"/>
                <a:ea typeface="宋体" charset="-122"/>
              </a:defRPr>
            </a:lvl1pPr>
            <a:lvl2pPr marL="742950" indent="-28575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2pPr>
            <a:lvl3pPr marL="11430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3pPr>
            <a:lvl4pPr marL="16002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4pPr>
            <a:lvl5pPr marL="20574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5pPr>
            <a:lvl6pPr marL="25146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6pPr>
            <a:lvl7pPr marL="29718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7pPr>
            <a:lvl8pPr marL="34290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8pPr>
            <a:lvl9pPr marL="38862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9pPr>
          </a:lstStyle>
          <a:p>
            <a:r>
              <a:rPr lang="en-US" altLang="zh-CN" dirty="0"/>
              <a:t>four unit</a:t>
            </a:r>
            <a:r>
              <a:rPr lang="zh-CN" altLang="en-US" dirty="0"/>
              <a:t>\</a:t>
            </a:r>
            <a:r>
              <a:rPr lang="en-US" altLang="zh-CN" dirty="0"/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114540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4317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32001" y="214289"/>
            <a:ext cx="3491927" cy="784800"/>
          </a:xfrm>
          <a:prstGeom prst="rect">
            <a:avLst/>
          </a:prstGeom>
          <a:solidFill>
            <a:srgbClr val="008080"/>
          </a:solidFill>
        </p:spPr>
        <p:txBody>
          <a:bodyPr vert="horz" lIns="98409" tIns="49204" rIns="98409" bIns="49204" rtlCol="0" anchor="ctr">
            <a:normAutofit/>
          </a:bodyPr>
          <a:lstStyle>
            <a:lvl1pPr>
              <a:spcBef>
                <a:spcPct val="0"/>
              </a:spcBef>
              <a:buNone/>
              <a:defRPr lang="zh-CN" altLang="en-US" sz="3200" b="1">
                <a:solidFill>
                  <a:srgbClr val="FFFF00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</a:lstStyle>
          <a:p>
            <a:r>
              <a:rPr lang="en-US" altLang="zh-CN" dirty="0" smtClean="0"/>
              <a:t>Queue template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84784"/>
            <a:ext cx="40005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08" y="3271068"/>
            <a:ext cx="33051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218008" y="347139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入队</a:t>
            </a:r>
            <a:r>
              <a:rPr lang="en-US" altLang="zh-CN" sz="2400" dirty="0" smtClean="0">
                <a:solidFill>
                  <a:schemeClr val="bg1"/>
                </a:solidFill>
              </a:rPr>
              <a:t>rear++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08" y="5013176"/>
            <a:ext cx="33337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218008" y="5472905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</a:rPr>
              <a:t>出队</a:t>
            </a:r>
            <a:r>
              <a:rPr lang="en-US" altLang="zh-CN" sz="2400" smtClean="0">
                <a:solidFill>
                  <a:schemeClr val="bg1"/>
                </a:solidFill>
              </a:rPr>
              <a:t>front</a:t>
            </a:r>
            <a:r>
              <a:rPr lang="en-US" altLang="zh-CN" sz="2400" dirty="0" smtClean="0">
                <a:solidFill>
                  <a:schemeClr val="bg1"/>
                </a:solidFill>
              </a:rPr>
              <a:t>++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4048" y="1973088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空</a:t>
            </a:r>
            <a:r>
              <a:rPr lang="zh-CN" altLang="en-US" sz="2400" dirty="0" smtClean="0">
                <a:solidFill>
                  <a:schemeClr val="bg1"/>
                </a:solidFill>
              </a:rPr>
              <a:t>队列</a:t>
            </a:r>
            <a:r>
              <a:rPr lang="en-US" altLang="zh-CN" sz="2400" dirty="0" smtClean="0">
                <a:solidFill>
                  <a:schemeClr val="bg1"/>
                </a:solidFill>
              </a:rPr>
              <a:t>front=rear=0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Text Box 1030"/>
          <p:cNvSpPr txBox="1">
            <a:spLocks noChangeArrowheads="1"/>
          </p:cNvSpPr>
          <p:nvPr/>
        </p:nvSpPr>
        <p:spPr bwMode="auto">
          <a:xfrm>
            <a:off x="4723770" y="6298542"/>
            <a:ext cx="4059601" cy="36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2" rIns="91425" bIns="45712">
            <a:spAutoFit/>
          </a:bodyPr>
          <a:lstStyle>
            <a:defPPr>
              <a:defRPr lang="zh-CN"/>
            </a:defPPr>
            <a:lvl1pPr defTabSz="1172535">
              <a:spcBef>
                <a:spcPct val="50000"/>
              </a:spcBef>
              <a:defRPr kumimoji="0" b="1">
                <a:solidFill>
                  <a:schemeClr val="tx1">
                    <a:lumMod val="50000"/>
                    <a:lumOff val="50000"/>
                  </a:schemeClr>
                </a:solidFill>
                <a:latin typeface="Diavlo Light" pitchFamily="50" charset="0"/>
                <a:ea typeface="宋体" charset="-122"/>
              </a:defRPr>
            </a:lvl1pPr>
            <a:lvl2pPr marL="742950" indent="-28575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2pPr>
            <a:lvl3pPr marL="11430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3pPr>
            <a:lvl4pPr marL="16002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4pPr>
            <a:lvl5pPr marL="20574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5pPr>
            <a:lvl6pPr marL="25146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6pPr>
            <a:lvl7pPr marL="29718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7pPr>
            <a:lvl8pPr marL="34290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8pPr>
            <a:lvl9pPr marL="38862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9pPr>
          </a:lstStyle>
          <a:p>
            <a:pPr algn="r"/>
            <a:r>
              <a:rPr lang="en-US" altLang="zh-CN" dirty="0"/>
              <a:t>unit four/template </a:t>
            </a:r>
            <a:r>
              <a:rPr lang="en-US" altLang="zh-CN" dirty="0" smtClean="0"/>
              <a:t>queue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022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45" y="1464791"/>
            <a:ext cx="37338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55717" y="1464791"/>
            <a:ext cx="4032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再入队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a5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，此时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front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指针不变，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rear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指针移动到数组之外。嗯？数组之外，那将是哪里？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1" y="3034451"/>
            <a:ext cx="31242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32001" y="214289"/>
            <a:ext cx="3491927" cy="784800"/>
          </a:xfrm>
          <a:prstGeom prst="rect">
            <a:avLst/>
          </a:prstGeom>
          <a:solidFill>
            <a:srgbClr val="008080"/>
          </a:solidFill>
        </p:spPr>
        <p:txBody>
          <a:bodyPr vert="horz" lIns="98409" tIns="49204" rIns="98409" bIns="49204" rtlCol="0" anchor="ctr">
            <a:normAutofit/>
          </a:bodyPr>
          <a:lstStyle>
            <a:lvl1pPr>
              <a:spcBef>
                <a:spcPct val="0"/>
              </a:spcBef>
              <a:buNone/>
              <a:defRPr lang="zh-CN" altLang="en-US" sz="3200" b="1">
                <a:solidFill>
                  <a:srgbClr val="FFFF00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</a:lstStyle>
          <a:p>
            <a:r>
              <a:rPr lang="en-US" altLang="zh-CN" dirty="0"/>
              <a:t>C</a:t>
            </a:r>
            <a:r>
              <a:rPr lang="en-US" altLang="zh-CN" dirty="0" smtClean="0"/>
              <a:t>ircular  Queue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45" y="4653136"/>
            <a:ext cx="34480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0" y="4756018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继续插入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a6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a7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，则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rear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指针就与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front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指针重合</a:t>
            </a:r>
          </a:p>
        </p:txBody>
      </p:sp>
    </p:spTree>
    <p:extLst>
      <p:ext uri="{BB962C8B-B14F-4D97-AF65-F5344CB8AC3E}">
        <p14:creationId xmlns:p14="http://schemas.microsoft.com/office/powerpoint/2010/main" val="97967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946150"/>
            <a:ext cx="75184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946150"/>
            <a:ext cx="7518400" cy="4965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63688" y="270892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3300"/>
                </a:solidFill>
              </a:rPr>
              <a:t>队列为空：</a:t>
            </a:r>
            <a:r>
              <a:rPr lang="en-US" altLang="zh-CN" dirty="0" smtClean="0">
                <a:solidFill>
                  <a:srgbClr val="FF3300"/>
                </a:solidFill>
              </a:rPr>
              <a:t>front==rear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4165546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3300"/>
                </a:solidFill>
              </a:rPr>
              <a:t>队列为满：</a:t>
            </a: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(rear+1) %</a:t>
            </a:r>
            <a:r>
              <a:rPr lang="en-US" altLang="zh-CN" dirty="0" err="1">
                <a:solidFill>
                  <a:srgbClr val="FF33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QueueSize</a:t>
            </a:r>
            <a:r>
              <a:rPr lang="en-US" altLang="zh-CN" dirty="0">
                <a:solidFill>
                  <a:srgbClr val="FF33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== front </a:t>
            </a:r>
            <a:endParaRPr lang="zh-CN" altLang="en-US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74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908720"/>
            <a:ext cx="78488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队列的最大尺寸为</a:t>
            </a:r>
            <a:r>
              <a:rPr lang="en-US" altLang="zh-CN" sz="2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QueueSize</a:t>
            </a:r>
            <a:r>
              <a:rPr lang="zh-CN" altLang="en-US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endParaRPr lang="en-US" altLang="zh-CN" sz="2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队列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满的</a:t>
            </a:r>
            <a:r>
              <a:rPr lang="zh-CN" altLang="en-US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条件：</a:t>
            </a:r>
            <a:r>
              <a:rPr lang="en-US" altLang="zh-CN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rear+1) %</a:t>
            </a:r>
            <a:r>
              <a:rPr lang="en-US" altLang="zh-CN" sz="2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QueueSize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== front (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取模“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的目的就是为了整合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rear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front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大小为一个问题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en-US" altLang="zh-CN" sz="24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当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rear &gt; front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时，此时队列的长度为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rear—front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。但当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rear &lt; front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时，队列长度分为两段，一段是</a:t>
            </a:r>
            <a:r>
              <a:rPr lang="en-US" altLang="zh-CN" sz="2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QueueSize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-front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，另一段是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 + rear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，加在一起，队列长度为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rear-front + </a:t>
            </a:r>
            <a:r>
              <a:rPr lang="en-US" altLang="zh-CN" sz="2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QueueSize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endParaRPr lang="en-US" altLang="zh-CN" sz="2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计算队列长度公式为：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(rear—front + </a:t>
            </a:r>
            <a:r>
              <a:rPr lang="en-US" altLang="zh-CN" sz="2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QueueSize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) % </a:t>
            </a:r>
            <a:r>
              <a:rPr lang="en-US" altLang="zh-CN" sz="2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QueueSize</a:t>
            </a:r>
            <a:endParaRPr lang="en-US" altLang="zh-CN" sz="2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sz="2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616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086803"/>
            <a:ext cx="8208911" cy="3539382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4.1 Templates and Generic Programming</a:t>
            </a:r>
          </a:p>
          <a:p>
            <a:pPr>
              <a:lnSpc>
                <a:spcPct val="20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4.2 function templates</a:t>
            </a:r>
          </a:p>
          <a:p>
            <a:pPr>
              <a:lnSpc>
                <a:spcPct val="20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4.3 class template </a:t>
            </a:r>
          </a:p>
          <a:p>
            <a:pPr>
              <a:lnSpc>
                <a:spcPct val="20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4.4 Exception</a:t>
            </a:r>
            <a:endParaRPr lang="zh-CN" altLang="en-US" sz="2800" dirty="0">
              <a:solidFill>
                <a:schemeClr val="bg1"/>
              </a:solidFill>
              <a:latin typeface="Arial Rounded MT Bold" panose="020F070403050403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32000" y="214289"/>
            <a:ext cx="3419920" cy="784800"/>
          </a:xfrm>
          <a:prstGeom prst="rect">
            <a:avLst/>
          </a:prstGeom>
          <a:solidFill>
            <a:srgbClr val="008080"/>
          </a:solidFill>
        </p:spPr>
        <p:txBody>
          <a:bodyPr vert="horz" lIns="98425" tIns="49212" rIns="98425" bIns="49212" rtlCol="0" anchor="ctr">
            <a:noAutofit/>
          </a:bodyPr>
          <a:lstStyle>
            <a:lvl1pPr>
              <a:spcBef>
                <a:spcPct val="0"/>
              </a:spcBef>
              <a:buNone/>
              <a:defRPr lang="zh-CN" altLang="en-US" sz="3400" b="1">
                <a:solidFill>
                  <a:srgbClr val="FFFF00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</a:lstStyle>
          <a:p>
            <a:r>
              <a:rPr lang="en-US" altLang="zh-CN" dirty="0"/>
              <a:t>The C in C++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5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32001" y="214289"/>
            <a:ext cx="4428032" cy="784800"/>
          </a:xfrm>
          <a:prstGeom prst="rect">
            <a:avLst/>
          </a:prstGeom>
          <a:solidFill>
            <a:srgbClr val="008080"/>
          </a:solidFill>
        </p:spPr>
        <p:txBody>
          <a:bodyPr vert="horz" lIns="98409" tIns="49204" rIns="98409" bIns="49204" rtlCol="0" anchor="ctr">
            <a:normAutofit/>
          </a:bodyPr>
          <a:lstStyle>
            <a:lvl1pPr>
              <a:spcBef>
                <a:spcPct val="0"/>
              </a:spcBef>
              <a:buNone/>
              <a:defRPr lang="zh-CN" altLang="en-US" sz="3200" b="1">
                <a:solidFill>
                  <a:srgbClr val="FFFF00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</a:lstStyle>
          <a:p>
            <a:r>
              <a:rPr lang="en-US" altLang="zh-CN" b="0" dirty="0" smtClean="0"/>
              <a:t>The </a:t>
            </a:r>
            <a:r>
              <a:rPr lang="en-US" altLang="zh-CN" b="0" dirty="0"/>
              <a:t>C++ </a:t>
            </a:r>
            <a:r>
              <a:rPr lang="en-US" altLang="zh-CN" dirty="0"/>
              <a:t>vector </a:t>
            </a:r>
            <a:r>
              <a:rPr lang="en-US" altLang="zh-CN" b="0" dirty="0"/>
              <a:t>Class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1071548"/>
            <a:ext cx="8715404" cy="3416271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You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can use </a:t>
            </a:r>
            <a:r>
              <a:rPr lang="en-US" altLang="zh-CN" sz="24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an array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to store a collection of data such as strings and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 values. </a:t>
            </a:r>
            <a:r>
              <a:rPr lang="en-US" altLang="zh-CN" sz="24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There is </a:t>
            </a:r>
            <a:r>
              <a:rPr lang="en-US" altLang="zh-CN" sz="24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aserious</a:t>
            </a:r>
            <a:r>
              <a:rPr lang="en-US" altLang="zh-CN" sz="24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limitation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: The array size is fixed when the array is created. 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++ provides the </a:t>
            </a:r>
            <a:r>
              <a:rPr lang="en-US" altLang="zh-CN" sz="24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vector class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which is more flexible than arrays. You can use a vector object just like an array,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but </a:t>
            </a:r>
            <a:r>
              <a:rPr lang="en-US" altLang="zh-CN" sz="24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altLang="zh-CN" sz="24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vector’s size can grow automatically if needed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923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1144449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15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870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85715" y="903040"/>
            <a:ext cx="6448193" cy="4346736"/>
          </a:xfrm>
          <a:prstGeom prst="rect">
            <a:avLst/>
          </a:prstGeom>
          <a:noFill/>
        </p:spPr>
        <p:txBody>
          <a:bodyPr wrap="square" lIns="98458" tIns="49229" rIns="98458" bIns="492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chapter 12 templates, Vectors, and Stacks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12.1 Introduction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12.2 Templates Basics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12.3 Example: A Generic Sort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12.4 Class Templates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12.5 Improving the Stack Class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12.6 The C++ vector Class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12.7 Replacing Arrays Using the vector Class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12.8 Case Study: Evaluating Expressions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40" y="1423987"/>
            <a:ext cx="322897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31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4317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432000" y="214289"/>
            <a:ext cx="3131888" cy="784800"/>
          </a:xfrm>
          <a:prstGeom prst="rect">
            <a:avLst/>
          </a:prstGeom>
          <a:solidFill>
            <a:srgbClr val="008080"/>
          </a:solidFill>
        </p:spPr>
        <p:txBody>
          <a:bodyPr vert="horz" lIns="98409" tIns="49204" rIns="98409" bIns="49204" rtlCol="0" anchor="ctr">
            <a:normAutofit/>
          </a:bodyPr>
          <a:lstStyle>
            <a:lvl1pPr>
              <a:spcBef>
                <a:spcPct val="0"/>
              </a:spcBef>
              <a:buNone/>
              <a:defRPr lang="zh-CN" altLang="en-US" sz="3200" b="1">
                <a:solidFill>
                  <a:srgbClr val="FFFF00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</a:lstStyle>
          <a:p>
            <a:r>
              <a:rPr lang="en-US" altLang="zh-CN" dirty="0"/>
              <a:t>4.4 Exception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8594" y="1071546"/>
            <a:ext cx="8715405" cy="4108769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r>
              <a:rPr lang="zh-CN" altLang="en-US" dirty="0"/>
              <a:t>异常</a:t>
            </a:r>
            <a:endParaRPr lang="en-US" altLang="zh-CN" dirty="0"/>
          </a:p>
          <a:p>
            <a:pPr lvl="1"/>
            <a:r>
              <a:rPr lang="en-US" altLang="zh-CN" dirty="0"/>
              <a:t>-</a:t>
            </a:r>
            <a:r>
              <a:rPr lang="zh-CN" altLang="en-US" dirty="0"/>
              <a:t>程序在运行中，出现了不寻常的情况。（不包括语法错误）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的解决方法</a:t>
            </a:r>
            <a:endParaRPr lang="en-US" altLang="zh-CN" dirty="0"/>
          </a:p>
          <a:p>
            <a:pPr lvl="1"/>
            <a:r>
              <a:rPr lang="en-US" altLang="zh-CN" dirty="0"/>
              <a:t>-</a:t>
            </a:r>
            <a:r>
              <a:rPr lang="zh-CN" altLang="en-US" dirty="0">
                <a:sym typeface="Wingdings" pitchFamily="2" charset="2"/>
              </a:rPr>
              <a:t>不采取任何措施，一旦程序出现异常，程序结果不可预知</a:t>
            </a:r>
            <a:r>
              <a:rPr lang="zh-CN" altLang="en-US" dirty="0" smtClean="0">
                <a:sym typeface="Wingdings" pitchFamily="2" charset="2"/>
              </a:rPr>
              <a:t>。</a:t>
            </a:r>
            <a:r>
              <a:rPr lang="zh-CN" altLang="en-US" dirty="0" smtClean="0"/>
              <a:t>   </a:t>
            </a:r>
            <a:r>
              <a:rPr lang="zh-CN" altLang="en-US" dirty="0"/>
              <a:t>没有下溢、上溢、除零检查；没有数组越界检查；出现非法月份</a:t>
            </a:r>
            <a:r>
              <a:rPr lang="en-US" altLang="zh-CN" dirty="0"/>
              <a:t>(/</a:t>
            </a:r>
            <a:r>
              <a:rPr lang="zh-CN" altLang="en-US" dirty="0"/>
              <a:t>日期</a:t>
            </a:r>
            <a:r>
              <a:rPr lang="en-US" altLang="zh-CN" dirty="0"/>
              <a:t>)</a:t>
            </a:r>
            <a:r>
              <a:rPr lang="zh-CN" altLang="en-US" dirty="0"/>
              <a:t>等等。</a:t>
            </a:r>
            <a:endParaRPr lang="en-US" altLang="zh-CN" dirty="0"/>
          </a:p>
          <a:p>
            <a:pPr lvl="1"/>
            <a:r>
              <a:rPr lang="en-US" altLang="zh-CN" dirty="0">
                <a:sym typeface="Wingdings" pitchFamily="2" charset="2"/>
              </a:rPr>
              <a:t>-</a:t>
            </a:r>
            <a:r>
              <a:rPr lang="zh-CN" altLang="en-US" dirty="0">
                <a:sym typeface="Wingdings" pitchFamily="2" charset="2"/>
              </a:rPr>
              <a:t>程序中加入错误检测代码，当判断出错误的数据输入、错误的点击等，从函数返回一个特定的值。</a:t>
            </a:r>
            <a:endParaRPr lang="en-US" altLang="zh-CN" dirty="0">
              <a:sym typeface="Wingdings" pitchFamily="2" charset="2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3168209" y="2637095"/>
            <a:ext cx="5356697" cy="2879653"/>
          </a:xfrm>
          <a:prstGeom prst="wedgeRoundRectCallout">
            <a:avLst>
              <a:gd name="adj1" fmla="val -57326"/>
              <a:gd name="adj2" fmla="val -5024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 lIns="76782" tIns="38391" rIns="76782" bIns="38391" anchor="ctr"/>
          <a:lstStyle/>
          <a:p>
            <a:pPr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charset="0"/>
              </a:rPr>
              <a:t>C</a:t>
            </a:r>
            <a:r>
              <a:rPr lang="zh-CN" altLang="en-US" sz="24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charset="0"/>
              </a:rPr>
              <a:t>方法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不便于错误处理与恢复。它可能使相同的错误检测代码在程序的许多地方出现。并且将检测代码与程序进行正常处理的代码混合在一起，不便于程序的理解。</a:t>
            </a:r>
          </a:p>
        </p:txBody>
      </p:sp>
    </p:spTree>
    <p:extLst>
      <p:ext uri="{BB962C8B-B14F-4D97-AF65-F5344CB8AC3E}">
        <p14:creationId xmlns:p14="http://schemas.microsoft.com/office/powerpoint/2010/main" val="90909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4317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32000" y="214289"/>
            <a:ext cx="7380360" cy="784800"/>
          </a:xfrm>
          <a:prstGeom prst="rect">
            <a:avLst/>
          </a:prstGeom>
          <a:solidFill>
            <a:srgbClr val="008080"/>
          </a:solidFill>
        </p:spPr>
        <p:txBody>
          <a:bodyPr vert="horz" lIns="98409" tIns="49204" rIns="98409" bIns="49204" rtlCol="0" anchor="ctr">
            <a:normAutofit fontScale="92500"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3200" b="1">
                <a:solidFill>
                  <a:srgbClr val="FFFF00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en-US" altLang="zh-CN" dirty="0"/>
              <a:t>Exception handling </a:t>
            </a:r>
            <a:r>
              <a:rPr lang="en-US" altLang="zh-CN" dirty="0" smtClean="0"/>
              <a:t>Mechanism In C++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071549"/>
            <a:ext cx="8192799" cy="1686952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r>
              <a:rPr lang="zh-CN" altLang="en-US" sz="2400" dirty="0"/>
              <a:t>由类的设计者负责检查异常(</a:t>
            </a:r>
            <a:r>
              <a:rPr lang="en-US" altLang="zh-CN" sz="2400" dirty="0"/>
              <a:t>when/where/what)，</a:t>
            </a:r>
            <a:r>
              <a:rPr lang="zh-CN" altLang="en-US" sz="2400" dirty="0"/>
              <a:t>当发现异常时，并不在类中处理，而是将异常抛给类的使用者，由类的使用者来处理。</a:t>
            </a:r>
            <a:endParaRPr lang="en-US" altLang="zh-CN" sz="2400" dirty="0"/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5796136" y="6240056"/>
            <a:ext cx="3195731" cy="523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2" rIns="91425" bIns="45712">
            <a:spAutoFit/>
          </a:bodyPr>
          <a:lstStyle>
            <a:defPPr>
              <a:defRPr lang="zh-CN"/>
            </a:defPPr>
            <a:lvl1pPr defTabSz="1172535">
              <a:spcBef>
                <a:spcPct val="50000"/>
              </a:spcBef>
              <a:defRPr kumimoji="0" b="1">
                <a:solidFill>
                  <a:schemeClr val="tx1">
                    <a:lumMod val="50000"/>
                    <a:lumOff val="50000"/>
                  </a:schemeClr>
                </a:solidFill>
                <a:latin typeface="Diavlo Light" pitchFamily="50" charset="0"/>
                <a:ea typeface="宋体" charset="-122"/>
              </a:defRPr>
            </a:lvl1pPr>
            <a:lvl2pPr marL="742950" indent="-28575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2pPr>
            <a:lvl3pPr marL="11430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3pPr>
            <a:lvl4pPr marL="16002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4pPr>
            <a:lvl5pPr marL="20574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5pPr>
            <a:lvl6pPr marL="25146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6pPr>
            <a:lvl7pPr marL="29718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7pPr>
            <a:lvl8pPr marL="34290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8pPr>
            <a:lvl9pPr marL="38862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four/exception/</a:t>
            </a:r>
            <a:r>
              <a:rPr lang="en-US" altLang="zh-CN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Genericstack.h</a:t>
            </a:r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test.cpp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57851"/>
            <a:ext cx="5859921" cy="23346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3" name="TextBox 2"/>
          <p:cNvSpPr txBox="1"/>
          <p:nvPr/>
        </p:nvSpPr>
        <p:spPr>
          <a:xfrm>
            <a:off x="387419" y="5445224"/>
            <a:ext cx="860444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solidFill>
                  <a:srgbClr val="0000CC"/>
                </a:solidFill>
              </a:rPr>
              <a:t>An exception is thrown using a </a:t>
            </a:r>
            <a:r>
              <a:rPr lang="en-US" altLang="zh-CN" sz="2000" b="1" dirty="0">
                <a:solidFill>
                  <a:srgbClr val="C00000"/>
                </a:solidFill>
              </a:rPr>
              <a:t>throw</a:t>
            </a:r>
            <a:r>
              <a:rPr lang="en-US" altLang="zh-CN" sz="2000" b="1" dirty="0">
                <a:solidFill>
                  <a:srgbClr val="0000CC"/>
                </a:solidFill>
              </a:rPr>
              <a:t> </a:t>
            </a:r>
            <a:r>
              <a:rPr lang="en-US" altLang="zh-CN" sz="2000" i="1" dirty="0">
                <a:solidFill>
                  <a:srgbClr val="0000CC"/>
                </a:solidFill>
              </a:rPr>
              <a:t>statement and caught in a </a:t>
            </a:r>
            <a:r>
              <a:rPr lang="en-US" altLang="zh-CN" sz="2000" b="1" dirty="0">
                <a:solidFill>
                  <a:srgbClr val="C00000"/>
                </a:solidFill>
              </a:rPr>
              <a:t>try-catch</a:t>
            </a:r>
            <a:r>
              <a:rPr lang="en-US" altLang="zh-CN" sz="2000" b="1" dirty="0">
                <a:solidFill>
                  <a:srgbClr val="0000CC"/>
                </a:solidFill>
              </a:rPr>
              <a:t> </a:t>
            </a:r>
            <a:r>
              <a:rPr lang="en-US" altLang="zh-CN" sz="2000" i="1" dirty="0">
                <a:solidFill>
                  <a:srgbClr val="0000CC"/>
                </a:solidFill>
              </a:rPr>
              <a:t>block</a:t>
            </a:r>
            <a:r>
              <a:rPr lang="en-US" altLang="zh-CN" sz="2000" dirty="0">
                <a:solidFill>
                  <a:srgbClr val="0000CC"/>
                </a:solidFill>
              </a:rPr>
              <a:t> </a:t>
            </a:r>
            <a:endParaRPr lang="zh-CN" altLang="en-US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0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870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29188" y="1072551"/>
            <a:ext cx="3233638" cy="44781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91395" tIns="45696" rIns="91395" bIns="45696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ts val="1763"/>
              </a:lnSpc>
              <a:spcBef>
                <a:spcPct val="50000"/>
              </a:spcBef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try{</a:t>
            </a:r>
          </a:p>
          <a:p>
            <a:pPr>
              <a:lnSpc>
                <a:spcPts val="1763"/>
              </a:lnSpc>
              <a:spcBef>
                <a:spcPct val="50000"/>
              </a:spcBef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     A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ts val="1763"/>
              </a:lnSpc>
              <a:spcBef>
                <a:spcPct val="50000"/>
              </a:spcBef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     B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ts val="1763"/>
              </a:lnSpc>
              <a:spcBef>
                <a:spcPct val="50000"/>
              </a:spcBef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     e = exception();</a:t>
            </a:r>
          </a:p>
          <a:p>
            <a:pPr>
              <a:lnSpc>
                <a:spcPts val="1763"/>
              </a:lnSpc>
              <a:spcBef>
                <a:spcPct val="50000"/>
              </a:spcBef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     throw e;</a:t>
            </a:r>
          </a:p>
          <a:p>
            <a:pPr>
              <a:lnSpc>
                <a:spcPts val="1763"/>
              </a:lnSpc>
              <a:spcBef>
                <a:spcPct val="50000"/>
              </a:spcBef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     C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c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ts val="1763"/>
              </a:lnSpc>
              <a:spcBef>
                <a:spcPct val="50000"/>
              </a:spcBef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ts val="1763"/>
              </a:lnSpc>
              <a:spcBef>
                <a:spcPct val="50000"/>
              </a:spcBef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catch(exception&amp;  m)</a:t>
            </a:r>
          </a:p>
          <a:p>
            <a:pPr>
              <a:lnSpc>
                <a:spcPts val="1763"/>
              </a:lnSpc>
              <a:spcBef>
                <a:spcPct val="50000"/>
              </a:spcBef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ts val="1763"/>
              </a:lnSpc>
              <a:spcBef>
                <a:spcPct val="50000"/>
              </a:spcBef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     m</a:t>
            </a:r>
            <a:r>
              <a:rPr lang="zh-CN" altLang="en-US" sz="2400" dirty="0">
                <a:latin typeface="Arial" pitchFamily="34" charset="0"/>
                <a:cs typeface="Arial" pitchFamily="34" charset="0"/>
              </a:rPr>
              <a:t>的有效范围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ts val="1763"/>
              </a:lnSpc>
              <a:spcBef>
                <a:spcPct val="50000"/>
              </a:spcBef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}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978088" y="1072552"/>
            <a:ext cx="4913267" cy="44011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91395" tIns="45696" rIns="91395" bIns="45696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/>
              <a:t>call A()</a:t>
            </a:r>
          </a:p>
          <a:p>
            <a:pPr>
              <a:spcBef>
                <a:spcPct val="50000"/>
              </a:spcBef>
            </a:pPr>
            <a:r>
              <a:rPr lang="en-US" altLang="zh-CN" sz="2000" dirty="0"/>
              <a:t>call B()</a:t>
            </a:r>
          </a:p>
          <a:p>
            <a:pPr>
              <a:spcBef>
                <a:spcPct val="50000"/>
              </a:spcBef>
            </a:pPr>
            <a:r>
              <a:rPr lang="en-US" altLang="zh-CN" sz="2000" dirty="0"/>
              <a:t> exception()</a:t>
            </a:r>
            <a:r>
              <a:rPr lang="zh-CN" altLang="en-US" sz="2000" dirty="0"/>
              <a:t>构造一个异常对象</a:t>
            </a:r>
            <a:r>
              <a:rPr lang="en-US" altLang="zh-CN" sz="2000" dirty="0"/>
              <a:t>e</a:t>
            </a:r>
            <a:r>
              <a:rPr lang="zh-CN" altLang="en-US" sz="2000" dirty="0"/>
              <a:t>，局部的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exception(</a:t>
            </a:r>
            <a:r>
              <a:rPr lang="en-US" altLang="zh-CN" sz="2000" dirty="0" err="1">
                <a:solidFill>
                  <a:srgbClr val="C00000"/>
                </a:solidFill>
              </a:rPr>
              <a:t>const</a:t>
            </a:r>
            <a:r>
              <a:rPr lang="en-US" altLang="zh-CN" sz="2000" dirty="0">
                <a:solidFill>
                  <a:srgbClr val="C00000"/>
                </a:solidFill>
              </a:rPr>
              <a:t> exception&amp;)</a:t>
            </a:r>
            <a:r>
              <a:rPr lang="zh-CN" altLang="en-US" sz="2000" dirty="0">
                <a:solidFill>
                  <a:srgbClr val="C00000"/>
                </a:solidFill>
              </a:rPr>
              <a:t>复制一个异常对象，全局的。</a:t>
            </a:r>
            <a:r>
              <a:rPr lang="en-US" altLang="zh-CN" sz="2000" dirty="0"/>
              <a:t>m</a:t>
            </a:r>
            <a:r>
              <a:rPr lang="zh-CN" altLang="en-US" sz="2000" dirty="0"/>
              <a:t>就引用它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en-US" altLang="zh-CN" sz="2000" dirty="0"/>
              <a:t>  ~exception()</a:t>
            </a:r>
            <a:r>
              <a:rPr lang="zh-CN" altLang="en-US" sz="2000" dirty="0"/>
              <a:t>销毁局部的异常对象</a:t>
            </a:r>
            <a:r>
              <a:rPr lang="en-US" altLang="zh-CN" sz="2000" dirty="0"/>
              <a:t>e</a:t>
            </a:r>
          </a:p>
          <a:p>
            <a:pPr>
              <a:spcBef>
                <a:spcPct val="50000"/>
              </a:spcBef>
            </a:pPr>
            <a:r>
              <a:rPr lang="en-US" altLang="zh-CN" sz="2000" dirty="0"/>
              <a:t>~B()</a:t>
            </a:r>
          </a:p>
          <a:p>
            <a:pPr>
              <a:spcBef>
                <a:spcPct val="50000"/>
              </a:spcBef>
            </a:pPr>
            <a:r>
              <a:rPr lang="en-US" altLang="zh-CN" sz="2000" dirty="0"/>
              <a:t>~A()</a:t>
            </a:r>
          </a:p>
          <a:p>
            <a:pPr>
              <a:spcBef>
                <a:spcPct val="50000"/>
              </a:spcBef>
            </a:pPr>
            <a:r>
              <a:rPr lang="zh-CN" altLang="en-US" sz="2000" dirty="0"/>
              <a:t>进入</a:t>
            </a:r>
            <a:r>
              <a:rPr lang="en-US" altLang="zh-CN" sz="2000" dirty="0"/>
              <a:t>catch</a:t>
            </a:r>
            <a:r>
              <a:rPr lang="zh-CN" altLang="en-US" sz="2000" dirty="0"/>
              <a:t>模块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</a:rPr>
              <a:t>~exception()</a:t>
            </a:r>
            <a:r>
              <a:rPr lang="zh-CN" altLang="en-US" sz="2000" dirty="0">
                <a:solidFill>
                  <a:srgbClr val="C00000"/>
                </a:solidFill>
              </a:rPr>
              <a:t>销毁全局的异常对象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32001" y="214289"/>
            <a:ext cx="4140000" cy="784800"/>
          </a:xfrm>
          <a:prstGeom prst="rect">
            <a:avLst/>
          </a:prstGeom>
          <a:solidFill>
            <a:srgbClr val="008080"/>
          </a:solidFill>
        </p:spPr>
        <p:txBody>
          <a:bodyPr vert="horz" lIns="98409" tIns="49204" rIns="98409" bIns="49204" rtlCol="0" anchor="ctr">
            <a:normAutofit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3200" b="1">
                <a:solidFill>
                  <a:srgbClr val="FFFF00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异常发生时所发生的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5796136" y="6519234"/>
            <a:ext cx="3195731" cy="30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2" rIns="91425" bIns="45712">
            <a:spAutoFit/>
          </a:bodyPr>
          <a:lstStyle>
            <a:defPPr>
              <a:defRPr lang="zh-CN"/>
            </a:defPPr>
            <a:lvl1pPr algn="ctr" defTabSz="1172535">
              <a:spcBef>
                <a:spcPct val="50000"/>
              </a:spcBef>
              <a:defRPr kumimoji="0" sz="1400" b="1">
                <a:solidFill>
                  <a:schemeClr val="bg1"/>
                </a:solidFill>
                <a:latin typeface="Arial" pitchFamily="34" charset="0"/>
                <a:ea typeface="宋体" charset="-122"/>
                <a:cs typeface="Arial" pitchFamily="34" charset="0"/>
              </a:defRPr>
            </a:lvl1pPr>
            <a:lvl2pPr marL="742950" indent="-28575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2pPr>
            <a:lvl3pPr marL="11430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3pPr>
            <a:lvl4pPr marL="16002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4pPr>
            <a:lvl5pPr marL="20574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5pPr>
            <a:lvl6pPr marL="25146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6pPr>
            <a:lvl7pPr marL="29718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7pPr>
            <a:lvl8pPr marL="34290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8pPr>
            <a:lvl9pPr marL="38862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9pPr>
          </a:lstStyle>
          <a:p>
            <a:r>
              <a:rPr lang="en-US" altLang="zh-CN" dirty="0"/>
              <a:t>four/exception/</a:t>
            </a:r>
            <a:r>
              <a:rPr lang="zh-CN" altLang="en-US" dirty="0"/>
              <a:t>异常发生时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488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870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29189" y="1072552"/>
            <a:ext cx="3710876" cy="3647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91395" tIns="45696" rIns="91395" bIns="45696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ts val="1763"/>
              </a:lnSpc>
              <a:spcBef>
                <a:spcPct val="50000"/>
              </a:spcBef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try{</a:t>
            </a:r>
          </a:p>
          <a:p>
            <a:pPr>
              <a:lnSpc>
                <a:spcPts val="1763"/>
              </a:lnSpc>
              <a:spcBef>
                <a:spcPct val="50000"/>
              </a:spcBef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     A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ts val="1763"/>
              </a:lnSpc>
              <a:spcBef>
                <a:spcPct val="50000"/>
              </a:spcBef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     B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ts val="1763"/>
              </a:lnSpc>
              <a:spcBef>
                <a:spcPct val="50000"/>
              </a:spcBef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     throw exception();</a:t>
            </a:r>
          </a:p>
          <a:p>
            <a:pPr>
              <a:lnSpc>
                <a:spcPts val="1763"/>
              </a:lnSpc>
              <a:spcBef>
                <a:spcPct val="50000"/>
              </a:spcBef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ts val="1763"/>
              </a:lnSpc>
              <a:spcBef>
                <a:spcPct val="50000"/>
              </a:spcBef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catch(exception&amp;  m)</a:t>
            </a:r>
          </a:p>
          <a:p>
            <a:pPr>
              <a:lnSpc>
                <a:spcPts val="1763"/>
              </a:lnSpc>
              <a:spcBef>
                <a:spcPct val="50000"/>
              </a:spcBef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ts val="1763"/>
              </a:lnSpc>
              <a:spcBef>
                <a:spcPct val="50000"/>
              </a:spcBef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     m</a:t>
            </a:r>
            <a:r>
              <a:rPr lang="zh-CN" altLang="en-US" sz="2400" dirty="0">
                <a:latin typeface="Arial" pitchFamily="34" charset="0"/>
                <a:cs typeface="Arial" pitchFamily="34" charset="0"/>
              </a:rPr>
              <a:t>的有效范围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ts val="1763"/>
              </a:lnSpc>
              <a:spcBef>
                <a:spcPct val="50000"/>
              </a:spcBef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}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356032" y="1072551"/>
            <a:ext cx="4787968" cy="39087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91395" tIns="45696" rIns="91395" bIns="45696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700" dirty="0"/>
              <a:t>call A()</a:t>
            </a:r>
          </a:p>
          <a:p>
            <a:pPr>
              <a:spcBef>
                <a:spcPct val="50000"/>
              </a:spcBef>
            </a:pPr>
            <a:r>
              <a:rPr lang="en-US" altLang="zh-CN" sz="2700" dirty="0"/>
              <a:t>call B()</a:t>
            </a:r>
          </a:p>
          <a:p>
            <a:pPr>
              <a:spcBef>
                <a:spcPct val="50000"/>
              </a:spcBef>
            </a:pPr>
            <a:r>
              <a:rPr lang="en-US" altLang="zh-CN" sz="2700" dirty="0"/>
              <a:t> exception()</a:t>
            </a:r>
            <a:r>
              <a:rPr lang="zh-CN" altLang="en-US" sz="2000" dirty="0"/>
              <a:t>构造一个异常对象，全局的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en-US" altLang="zh-CN" sz="2000" dirty="0"/>
              <a:t>  ~B()</a:t>
            </a:r>
          </a:p>
          <a:p>
            <a:pPr>
              <a:spcBef>
                <a:spcPct val="50000"/>
              </a:spcBef>
            </a:pPr>
            <a:r>
              <a:rPr lang="en-US" altLang="zh-CN" sz="2000" dirty="0"/>
              <a:t>   ~A()</a:t>
            </a:r>
          </a:p>
          <a:p>
            <a:pPr>
              <a:spcBef>
                <a:spcPct val="50000"/>
              </a:spcBef>
            </a:pPr>
            <a:r>
              <a:rPr lang="zh-CN" altLang="en-US" sz="2000" dirty="0"/>
              <a:t>进入</a:t>
            </a:r>
            <a:r>
              <a:rPr lang="en-US" altLang="zh-CN" sz="2000" dirty="0"/>
              <a:t>catch</a:t>
            </a:r>
            <a:r>
              <a:rPr lang="zh-CN" altLang="en-US" sz="2000" dirty="0"/>
              <a:t>模块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en-US" altLang="zh-CN" sz="2000" dirty="0"/>
              <a:t>~exception()</a:t>
            </a:r>
            <a:r>
              <a:rPr lang="zh-CN" altLang="en-US" sz="2000" dirty="0"/>
              <a:t>销毁全局的异常对象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18970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000" y="214289"/>
            <a:ext cx="3491928" cy="784800"/>
          </a:xfrm>
        </p:spPr>
        <p:txBody>
          <a:bodyPr vert="horz" lIns="98409" tIns="49204" rIns="98409" bIns="49204" rtlCol="0" anchor="ctr">
            <a:normAutofit/>
          </a:bodyPr>
          <a:lstStyle/>
          <a:p>
            <a:pPr algn="l"/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异常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组织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—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1</a:t>
            </a:r>
            <a:endParaRPr lang="zh-CN" altLang="en-US" sz="30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870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071546"/>
            <a:ext cx="8354775" cy="639807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r>
              <a:rPr lang="zh-CN" altLang="en-US" dirty="0" smtClean="0"/>
              <a:t>用</a:t>
            </a:r>
            <a:r>
              <a:rPr lang="zh-CN" altLang="en-US" dirty="0"/>
              <a:t>枚举组织多个</a:t>
            </a:r>
            <a:r>
              <a:rPr lang="zh-CN" altLang="en-US" dirty="0" smtClean="0"/>
              <a:t>异常</a:t>
            </a:r>
            <a:r>
              <a:rPr lang="zh-CN" altLang="en-US" dirty="0"/>
              <a:t>符号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2700199"/>
            <a:ext cx="6534851" cy="23858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76782" tIns="38391" rIns="76782" bIns="38391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enum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 dirty="0" err="1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Matherr</a:t>
            </a:r>
            <a:r>
              <a:rPr lang="en-US" altLang="zh-CN" sz="2000" b="1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r>
              <a:rPr lang="en-US" altLang="zh-CN" sz="20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OverFlow,UnderFlow,Zerodivide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//…..};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8000"/>
                </a:solidFill>
                <a:latin typeface="+mn-ea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+mn-ea"/>
              </a:rPr>
              <a:t>不需要定义异常类</a:t>
            </a:r>
            <a:endParaRPr lang="en-US" altLang="zh-CN" sz="2000" dirty="0">
              <a:solidFill>
                <a:srgbClr val="008000"/>
              </a:solidFill>
              <a:latin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b="1" dirty="0"/>
              <a:t>类的定义：负责检测何时、何地发生什么类型的异常，并抛出该异常类型的对象</a:t>
            </a:r>
            <a:endParaRPr lang="en-US" altLang="zh-CN" sz="2000" b="1" dirty="0"/>
          </a:p>
          <a:p>
            <a:pPr marL="383911" lvl="2">
              <a:lnSpc>
                <a:spcPct val="15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-throw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OverFlow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36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4317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58550" y="1031172"/>
            <a:ext cx="4859275" cy="45402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 lIns="76782" tIns="38391" rIns="76782" bIns="38391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try{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      //</a:t>
            </a:r>
            <a:r>
              <a:rPr lang="zh-CN" altLang="en-US" sz="2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类的使用      </a:t>
            </a:r>
            <a:r>
              <a:rPr lang="en-US" altLang="zh-CN" sz="2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catch(</a:t>
            </a:r>
            <a:r>
              <a:rPr lang="en-US" altLang="zh-CN" sz="2000" dirty="0" err="1">
                <a:latin typeface="Arial" pitchFamily="34" charset="0"/>
                <a:ea typeface="Arial Unicode MS" pitchFamily="34" charset="-122"/>
                <a:cs typeface="Arial" pitchFamily="34" charset="0"/>
              </a:rPr>
              <a:t>Matherr</a:t>
            </a:r>
            <a:r>
              <a:rPr lang="en-US" altLang="zh-CN" sz="2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 m</a:t>
            </a:r>
            <a:r>
              <a:rPr lang="zh-CN" altLang="en-US" sz="2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zh-CN" altLang="en-US" sz="2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{       </a:t>
            </a:r>
            <a:r>
              <a:rPr lang="en-US" altLang="zh-CN" sz="2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switch(m){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            case  </a:t>
            </a:r>
            <a:r>
              <a:rPr lang="en-US" altLang="zh-CN" sz="2000" dirty="0" err="1">
                <a:latin typeface="Arial" pitchFamily="34" charset="0"/>
                <a:ea typeface="Arial Unicode MS" pitchFamily="34" charset="-122"/>
                <a:cs typeface="Arial" pitchFamily="34" charset="0"/>
              </a:rPr>
              <a:t>OverFlow</a:t>
            </a:r>
            <a:r>
              <a:rPr lang="en-US" altLang="zh-CN" sz="2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                     //….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           case </a:t>
            </a:r>
            <a:r>
              <a:rPr lang="en-US" altLang="zh-CN" sz="2000" dirty="0" err="1">
                <a:latin typeface="Arial" pitchFamily="34" charset="0"/>
                <a:ea typeface="Arial Unicode MS" pitchFamily="34" charset="-122"/>
                <a:cs typeface="Arial" pitchFamily="34" charset="0"/>
              </a:rPr>
              <a:t>UnderFlow</a:t>
            </a:r>
            <a:r>
              <a:rPr lang="en-US" altLang="zh-CN" sz="2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 	         //…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          case  </a:t>
            </a:r>
            <a:r>
              <a:rPr lang="en-US" altLang="zh-CN" sz="2000" dirty="0" err="1">
                <a:latin typeface="Arial" pitchFamily="34" charset="0"/>
                <a:ea typeface="Arial Unicode MS" pitchFamily="34" charset="-122"/>
                <a:cs typeface="Arial" pitchFamily="34" charset="0"/>
              </a:rPr>
              <a:t>ZeroDivide</a:t>
            </a:r>
            <a:r>
              <a:rPr lang="en-US" altLang="zh-CN" sz="2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                  //…       </a:t>
            </a:r>
            <a:r>
              <a:rPr lang="zh-CN" altLang="en-US" sz="2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}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4153995" y="3140241"/>
            <a:ext cx="4450453" cy="1728919"/>
          </a:xfrm>
          <a:prstGeom prst="wedgeRoundRectCallout">
            <a:avLst>
              <a:gd name="adj1" fmla="val -55915"/>
              <a:gd name="adj2" fmla="val -41965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6782" tIns="38391" rIns="76782" bIns="38391" anchor="ctr"/>
          <a:lstStyle/>
          <a:p>
            <a:pPr eaLnBrk="0" hangingPunct="0"/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这种方法简单。但由于异常对象采用枚举的形式，不能像类异常那样带有异常信息，有时使用起来并不方便。</a:t>
            </a:r>
          </a:p>
        </p:txBody>
      </p:sp>
    </p:spTree>
    <p:extLst>
      <p:ext uri="{BB962C8B-B14F-4D97-AF65-F5344CB8AC3E}">
        <p14:creationId xmlns:p14="http://schemas.microsoft.com/office/powerpoint/2010/main" val="40866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000" y="214289"/>
            <a:ext cx="3131888" cy="784800"/>
          </a:xfrm>
        </p:spPr>
        <p:txBody>
          <a:bodyPr vert="horz" lIns="98409" tIns="49204" rIns="98409" bIns="49204" rtlCol="0" anchor="ctr">
            <a:normAutofit/>
          </a:bodyPr>
          <a:lstStyle/>
          <a:p>
            <a:pPr algn="l"/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异常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组织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—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2</a:t>
            </a:r>
            <a:endParaRPr lang="zh-CN" altLang="en-US" sz="30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870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071546"/>
            <a:ext cx="8354775" cy="1132954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r>
              <a:rPr lang="en-US" altLang="zh-CN" sz="2400" dirty="0" smtClean="0"/>
              <a:t>You </a:t>
            </a:r>
            <a:r>
              <a:rPr lang="en-US" altLang="zh-CN" sz="2400" dirty="0"/>
              <a:t>can use C++ standard exception classes to create exception objects and throw exceptions.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936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000" y="214289"/>
            <a:ext cx="8405363" cy="784800"/>
          </a:xfrm>
        </p:spPr>
        <p:txBody>
          <a:bodyPr vert="horz" lIns="98409" tIns="49204" rIns="98409" bIns="49204" rtlCol="0" anchor="ctr">
            <a:noAutofit/>
          </a:bodyPr>
          <a:lstStyle/>
          <a:p>
            <a:r>
              <a:rPr lang="en-US" altLang="zh-CN" dirty="0"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4.1 Templates and Generic Programming</a:t>
            </a:r>
            <a:endParaRPr lang="zh-CN" altLang="en-US" dirty="0">
              <a:latin typeface="Arial Rounded MT Bold" panose="020F070403050403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1071547"/>
            <a:ext cx="8408767" cy="4281252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/>
          <a:p>
            <a:pPr>
              <a:lnSpc>
                <a:spcPts val="3400"/>
              </a:lnSpc>
              <a:buFont typeface="Arial" pitchFamily="34" charset="0"/>
              <a:buChar char="•"/>
            </a:pPr>
            <a:r>
              <a:rPr lang="en-US" altLang="zh-CN" sz="2800" b="1" dirty="0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rPr>
              <a:t>Function overloading</a:t>
            </a:r>
            <a:endParaRPr lang="zh-CN" altLang="en-US" sz="2800" b="1" dirty="0">
              <a:solidFill>
                <a:srgbClr val="FFFF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 Unicode MS" pitchFamily="34" charset="-122"/>
            </a:endParaRPr>
          </a:p>
          <a:p>
            <a:pPr lvl="1">
              <a:lnSpc>
                <a:spcPts val="3400"/>
              </a:lnSpc>
              <a:spcBef>
                <a:spcPct val="50000"/>
              </a:spcBef>
            </a:pPr>
            <a:r>
              <a:rPr lang="en-US" altLang="zh-CN" sz="2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max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a, </a:t>
            </a:r>
            <a:r>
              <a:rPr lang="en-US" altLang="zh-CN" sz="2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b);</a:t>
            </a:r>
          </a:p>
          <a:p>
            <a:pPr lvl="1">
              <a:lnSpc>
                <a:spcPts val="34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float </a:t>
            </a:r>
            <a:r>
              <a:rPr lang="en-US" altLang="zh-CN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max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(float a, float b);</a:t>
            </a:r>
          </a:p>
          <a:p>
            <a:pPr lvl="1">
              <a:lnSpc>
                <a:spcPts val="34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char* </a:t>
            </a:r>
            <a:r>
              <a:rPr lang="en-US" altLang="zh-CN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max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(char *a, char *b);     </a:t>
            </a:r>
          </a:p>
          <a:p>
            <a:pPr lvl="1">
              <a:lnSpc>
                <a:spcPts val="34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在编制这些程序时，除类型外，代码几乎一样。</a:t>
            </a:r>
          </a:p>
          <a:p>
            <a:pPr>
              <a:lnSpc>
                <a:spcPts val="3400"/>
              </a:lnSpc>
              <a:buFont typeface="Arial" pitchFamily="34" charset="0"/>
              <a:buChar char="•"/>
            </a:pPr>
            <a:r>
              <a:rPr lang="en-US" altLang="zh-CN" sz="2800" b="1" dirty="0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rPr>
              <a:t>Containers</a:t>
            </a:r>
          </a:p>
          <a:p>
            <a:pPr lvl="1">
              <a:lnSpc>
                <a:spcPts val="34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如已设计好一个</a:t>
            </a:r>
            <a:r>
              <a:rPr lang="en-US" altLang="zh-CN" sz="2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数组类，若要设计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char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数组、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complex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数组…… ，设计将是机械的复制重复工作。</a:t>
            </a:r>
            <a:endParaRPr lang="en-US" altLang="zh-CN" sz="2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 Unicode MS" pitchFamily="34" charset="-12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788024" y="1845191"/>
            <a:ext cx="4248471" cy="1215861"/>
          </a:xfrm>
          <a:prstGeom prst="wedgeRoundRectCallout">
            <a:avLst>
              <a:gd name="adj1" fmla="val -16804"/>
              <a:gd name="adj2" fmla="val 66923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 lIns="76782" tIns="38391" rIns="76782" bIns="38391" anchor="ctr"/>
          <a:lstStyle/>
          <a:p>
            <a:pPr eaLnBrk="0" hangingPunct="0"/>
            <a: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Diavlo Bold" pitchFamily="50" charset="0"/>
                <a:cs typeface="Arial" charset="0"/>
              </a:rPr>
              <a:t>The solution</a:t>
            </a:r>
            <a:r>
              <a:rPr lang="zh-CN" altLang="en-US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Diavlo Bold" pitchFamily="50" charset="0"/>
                <a:cs typeface="Arial" charset="0"/>
              </a:rPr>
              <a:t>：</a:t>
            </a:r>
            <a:r>
              <a:rPr lang="en-US" altLang="zh-CN" sz="2700" dirty="0">
                <a:solidFill>
                  <a:schemeClr val="accent1"/>
                </a:solidFill>
                <a:latin typeface="Diavlo Bold" pitchFamily="50" charset="0"/>
                <a:cs typeface="Arial" charset="0"/>
              </a:rPr>
              <a:t>parameterized type</a:t>
            </a:r>
            <a:endParaRPr lang="en-US" altLang="zh-CN" sz="2400" dirty="0">
              <a:solidFill>
                <a:schemeClr val="accent1"/>
              </a:solidFill>
              <a:latin typeface="Diavlo Bold" pitchFamily="50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6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4317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47" y="1340768"/>
            <a:ext cx="9120700" cy="4683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432000" y="214289"/>
            <a:ext cx="5796184" cy="784800"/>
          </a:xfrm>
          <a:prstGeom prst="rect">
            <a:avLst/>
          </a:prstGeom>
        </p:spPr>
        <p:txBody>
          <a:bodyPr vert="horz" lIns="98409" tIns="49204" rIns="98409" bIns="49204" rtlCol="0" anchor="ctr">
            <a:normAutofit/>
          </a:bodyPr>
          <a:lstStyle>
            <a:lvl1pPr algn="l" defTabSz="913936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  <a:sym typeface="Calibri" pitchFamily="34" charset="0"/>
              </a:defRPr>
            </a:lvl1pPr>
          </a:lstStyle>
          <a:p>
            <a:r>
              <a:rPr lang="en-US" altLang="zh-CN" sz="3000" dirty="0" smtClean="0"/>
              <a:t>C++</a:t>
            </a:r>
            <a:r>
              <a:rPr lang="zh-CN" altLang="en-US" sz="3000" dirty="0" smtClean="0"/>
              <a:t>标准库提供的异常类层次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96646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4317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8596" y="1071546"/>
            <a:ext cx="8354775" cy="1362504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pPr>
              <a:lnSpc>
                <a:spcPts val="3400"/>
              </a:lnSpc>
            </a:pPr>
            <a:r>
              <a:rPr lang="zh-CN" altLang="en-US" sz="2400" dirty="0"/>
              <a:t>标准类 </a:t>
            </a:r>
            <a:r>
              <a:rPr lang="en-US" altLang="zh-CN" sz="2400" dirty="0"/>
              <a:t>exception </a:t>
            </a:r>
            <a:r>
              <a:rPr lang="zh-CN" altLang="en-US" sz="2400" dirty="0"/>
              <a:t>是由所选语言结构或 </a:t>
            </a:r>
            <a:r>
              <a:rPr lang="en-US" altLang="zh-CN" sz="2400" dirty="0"/>
              <a:t>C++ </a:t>
            </a:r>
            <a:r>
              <a:rPr lang="zh-CN" altLang="en-US" sz="2400" dirty="0"/>
              <a:t>标准库抛出的所有异常的基类。</a:t>
            </a:r>
            <a:r>
              <a:rPr lang="zh-CN" altLang="en-US" sz="2400" dirty="0" smtClean="0"/>
              <a:t>类</a:t>
            </a:r>
            <a:r>
              <a:rPr lang="en-US" altLang="zh-CN" sz="2400" dirty="0" smtClean="0"/>
              <a:t>exception </a:t>
            </a:r>
            <a:r>
              <a:rPr lang="zh-CN" altLang="en-US" sz="2400" dirty="0"/>
              <a:t>的对象可以被构造、复制，销毁。</a:t>
            </a:r>
            <a:r>
              <a:rPr lang="zh-CN" altLang="en-US" sz="2400" dirty="0" smtClean="0"/>
              <a:t>虚成员</a:t>
            </a:r>
            <a:r>
              <a:rPr lang="zh-CN" altLang="en-US" sz="2400" dirty="0"/>
              <a:t>函数 </a:t>
            </a:r>
            <a:r>
              <a:rPr lang="en-US" altLang="zh-CN" sz="2400" dirty="0"/>
              <a:t>what() </a:t>
            </a:r>
            <a:r>
              <a:rPr lang="zh-CN" altLang="en-US" sz="2400" dirty="0"/>
              <a:t>返回了描述异常的字符串。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55577" y="2989192"/>
            <a:ext cx="8388424" cy="30014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 lIns="76782" tIns="38391" rIns="76782" bIns="38391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2000" dirty="0" smtClean="0">
                <a:latin typeface="Verdana" pitchFamily="34" charset="0"/>
              </a:rPr>
              <a:t>namespace </a:t>
            </a:r>
            <a:r>
              <a:rPr lang="en-US" altLang="zh-CN" sz="2000" dirty="0" err="1">
                <a:latin typeface="Verdana" pitchFamily="34" charset="0"/>
              </a:rPr>
              <a:t>std</a:t>
            </a:r>
            <a:r>
              <a:rPr lang="en-US" altLang="zh-CN" sz="2000" dirty="0">
                <a:latin typeface="Verdana" pitchFamily="34" charset="0"/>
              </a:rPr>
              <a:t> {</a:t>
            </a:r>
          </a:p>
          <a:p>
            <a:r>
              <a:rPr lang="en-US" altLang="zh-CN" sz="2000" dirty="0">
                <a:latin typeface="Verdana" pitchFamily="34" charset="0"/>
              </a:rPr>
              <a:t>	class exception </a:t>
            </a:r>
            <a:r>
              <a:rPr lang="en-US" altLang="zh-CN" sz="2000" dirty="0" smtClean="0">
                <a:latin typeface="Verdana" pitchFamily="34" charset="0"/>
              </a:rPr>
              <a:t>{</a:t>
            </a:r>
          </a:p>
          <a:p>
            <a:r>
              <a:rPr lang="en-US" altLang="zh-CN" sz="2000" dirty="0">
                <a:latin typeface="Verdana" pitchFamily="34" charset="0"/>
              </a:rPr>
              <a:t> </a:t>
            </a:r>
            <a:r>
              <a:rPr lang="en-US" altLang="zh-CN" sz="2000" dirty="0" smtClean="0">
                <a:latin typeface="Verdana" pitchFamily="34" charset="0"/>
              </a:rPr>
              <a:t>          public:</a:t>
            </a:r>
            <a:endParaRPr lang="en-US" altLang="zh-CN" sz="2000" dirty="0">
              <a:latin typeface="Verdana" pitchFamily="34" charset="0"/>
            </a:endParaRPr>
          </a:p>
          <a:p>
            <a:r>
              <a:rPr lang="en-US" altLang="zh-CN" sz="2000" dirty="0">
                <a:latin typeface="Verdana" pitchFamily="34" charset="0"/>
              </a:rPr>
              <a:t>	        exception() throw();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Verdana" pitchFamily="34" charset="0"/>
              </a:rPr>
              <a:t>	        exception(</a:t>
            </a:r>
            <a:r>
              <a:rPr lang="en-US" altLang="zh-CN" sz="2000" dirty="0" err="1">
                <a:latin typeface="Verdana" pitchFamily="34" charset="0"/>
              </a:rPr>
              <a:t>const</a:t>
            </a:r>
            <a:r>
              <a:rPr lang="en-US" altLang="zh-CN" sz="2000" dirty="0">
                <a:latin typeface="Verdana" pitchFamily="34" charset="0"/>
              </a:rPr>
              <a:t> exception&amp;) throw();</a:t>
            </a:r>
          </a:p>
          <a:p>
            <a:r>
              <a:rPr lang="en-US" altLang="zh-CN" sz="2000" dirty="0">
                <a:latin typeface="Verdana" pitchFamily="34" charset="0"/>
              </a:rPr>
              <a:t>	        exception&amp; operator=(</a:t>
            </a:r>
            <a:r>
              <a:rPr lang="en-US" altLang="zh-CN" sz="2000" dirty="0" err="1">
                <a:latin typeface="Verdana" pitchFamily="34" charset="0"/>
              </a:rPr>
              <a:t>const</a:t>
            </a:r>
            <a:r>
              <a:rPr lang="en-US" altLang="zh-CN" sz="2000" dirty="0">
                <a:latin typeface="Verdana" pitchFamily="34" charset="0"/>
              </a:rPr>
              <a:t> exception&amp;) throw();</a:t>
            </a:r>
          </a:p>
          <a:p>
            <a:r>
              <a:rPr lang="en-US" altLang="zh-CN" sz="2000" dirty="0">
                <a:latin typeface="Verdana" pitchFamily="34" charset="0"/>
              </a:rPr>
              <a:t>	        virtual ~exception() throw();</a:t>
            </a:r>
          </a:p>
          <a:p>
            <a:r>
              <a:rPr lang="en-US" altLang="zh-CN" sz="2000" dirty="0">
                <a:latin typeface="Verdana" pitchFamily="34" charset="0"/>
              </a:rPr>
              <a:t>	        virtual </a:t>
            </a:r>
            <a:r>
              <a:rPr lang="en-US" altLang="zh-CN" sz="2000" dirty="0" err="1">
                <a:latin typeface="Verdana" pitchFamily="34" charset="0"/>
              </a:rPr>
              <a:t>const</a:t>
            </a:r>
            <a:r>
              <a:rPr lang="en-US" altLang="zh-CN" sz="2000" dirty="0">
                <a:latin typeface="Verdana" pitchFamily="34" charset="0"/>
              </a:rPr>
              <a:t> char* what() </a:t>
            </a:r>
            <a:r>
              <a:rPr lang="en-US" altLang="zh-CN" sz="2000" dirty="0" err="1">
                <a:latin typeface="Verdana" pitchFamily="34" charset="0"/>
              </a:rPr>
              <a:t>const</a:t>
            </a:r>
            <a:r>
              <a:rPr lang="en-US" altLang="zh-CN" sz="2000" dirty="0">
                <a:latin typeface="Verdana" pitchFamily="34" charset="0"/>
              </a:rPr>
              <a:t> throw();</a:t>
            </a:r>
          </a:p>
          <a:p>
            <a:r>
              <a:rPr lang="en-US" altLang="zh-CN" sz="2000" dirty="0">
                <a:latin typeface="Verdana" pitchFamily="34" charset="0"/>
              </a:rPr>
              <a:t>};</a:t>
            </a:r>
            <a:endParaRPr lang="zh-CN" altLang="en-US" sz="20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5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060848"/>
            <a:ext cx="7416824" cy="378565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zh-CN" sz="24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zh-CN" sz="24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stdexcept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namespace </a:t>
            </a:r>
            <a:r>
              <a:rPr lang="en-US" altLang="zh-CN" sz="24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zh-CN" altLang="en-US" sz="24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quotient(</a:t>
            </a:r>
            <a:r>
              <a:rPr lang="en-US" altLang="zh-CN" sz="24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number1, </a:t>
            </a:r>
            <a:r>
              <a:rPr lang="en-US" altLang="zh-CN" sz="24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number2)</a:t>
            </a:r>
          </a:p>
          <a:p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altLang="zh-CN" sz="24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( 0 == number2 )</a:t>
            </a:r>
            <a:endParaRPr lang="en-US" altLang="zh-CN" sz="24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throw </a:t>
            </a:r>
            <a:r>
              <a:rPr lang="en-US" altLang="zh-CN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runtime_error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("Divisor cannot be zero");</a:t>
            </a:r>
          </a:p>
          <a:p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return number1 / number2;</a:t>
            </a:r>
          </a:p>
          <a:p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24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32000" y="214289"/>
            <a:ext cx="4788071" cy="784800"/>
          </a:xfrm>
          <a:prstGeom prst="rect">
            <a:avLst/>
          </a:prstGeom>
          <a:solidFill>
            <a:srgbClr val="008080"/>
          </a:solidFill>
        </p:spPr>
        <p:txBody>
          <a:bodyPr vert="horz" lIns="98409" tIns="49204" rIns="98409" bIns="49204" rtlCol="0" anchor="ctr">
            <a:normAutofit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3200" b="1">
                <a:solidFill>
                  <a:srgbClr val="FFFF00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标准库异常类的使用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1343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8748464" cy="618630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main()</a:t>
            </a:r>
          </a:p>
          <a:p>
            <a:r>
              <a:rPr lang="zh-CN" altLang="en-US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// Read two integers</a:t>
            </a:r>
          </a:p>
          <a:p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22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"Enter two integers: ";</a:t>
            </a:r>
          </a:p>
          <a:p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22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number1, number2;</a:t>
            </a:r>
          </a:p>
          <a:p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22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number1 &gt;&gt; number2;</a:t>
            </a:r>
          </a:p>
          <a:p>
            <a:r>
              <a:rPr lang="zh-CN" altLang="en-US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2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</a:p>
          <a:p>
            <a:r>
              <a:rPr lang="zh-CN" altLang="en-U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zh-CN" sz="22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result = quotient(number1, number2);</a:t>
            </a:r>
          </a:p>
          <a:p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zh-CN" sz="22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number1 &lt;&lt; " / " &lt;&lt; number2 &lt;&lt; " is " &lt;&lt; result &lt;&lt; </a:t>
            </a:r>
            <a:r>
              <a:rPr lang="en-US" altLang="zh-CN" sz="22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zh-CN" altLang="en-U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 (</a:t>
            </a:r>
            <a:r>
              <a:rPr lang="en-US" altLang="zh-CN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runtime_error</a:t>
            </a:r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ex)</a:t>
            </a:r>
          </a:p>
          <a:p>
            <a:r>
              <a:rPr lang="zh-CN" altLang="en-U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zh-CN" sz="22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en-US" altLang="zh-CN" sz="22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ex.what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&lt;&lt; </a:t>
            </a:r>
            <a:r>
              <a:rPr lang="en-US" altLang="zh-CN" sz="22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zh-CN" altLang="en-US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2200" dirty="0" err="1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CN" sz="2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 "Execution continues ..." &lt;&lt; </a:t>
            </a:r>
            <a:r>
              <a:rPr lang="en-US" altLang="zh-CN" sz="22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return 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0;</a:t>
            </a:r>
          </a:p>
          <a:p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3555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4317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0250"/>
            <a:ext cx="92297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66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4317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32000" y="214289"/>
            <a:ext cx="4788071" cy="784800"/>
          </a:xfrm>
          <a:prstGeom prst="rect">
            <a:avLst/>
          </a:prstGeom>
          <a:solidFill>
            <a:srgbClr val="008080"/>
          </a:solidFill>
        </p:spPr>
        <p:txBody>
          <a:bodyPr vert="horz" lIns="98409" tIns="49204" rIns="98409" bIns="49204" rtlCol="0" anchor="ctr">
            <a:normAutofit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3200" b="1">
                <a:solidFill>
                  <a:srgbClr val="FFFF00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标准异常类的使用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071547"/>
            <a:ext cx="7455772" cy="5109075"/>
          </a:xfrm>
          <a:prstGeom prst="rect">
            <a:avLst/>
          </a:prstGeom>
          <a:solidFill>
            <a:schemeClr val="bg2"/>
          </a:solidFill>
        </p:spPr>
        <p:txBody>
          <a:bodyPr wrap="square" lIns="91425" tIns="45712" rIns="91425" bIns="45712" rtlCol="0">
            <a:spAutoFit/>
          </a:bodyPr>
          <a:lstStyle/>
          <a:p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try{       //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zh-CN" alt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zh-CN" alt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endParaRPr lang="en-US" altLang="zh-CN" sz="20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catch(</a:t>
            </a:r>
            <a:r>
              <a:rPr lang="en-US" altLang="zh-CN" sz="20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overflow_error</a:t>
            </a:r>
            <a:r>
              <a:rPr lang="en-US" altLang="zh-CN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{</a:t>
            </a:r>
            <a:r>
              <a:rPr lang="zh-CN" alt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处理代码}</a:t>
            </a:r>
            <a:endParaRPr lang="zh-CN" altLang="en-US" sz="20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catch(</a:t>
            </a:r>
            <a:r>
              <a:rPr lang="en-US" altLang="zh-CN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underflow_error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{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处理代码}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catch(</a:t>
            </a:r>
            <a:r>
              <a:rPr lang="en-US" altLang="zh-CN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runtime_error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{//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处理除上述以外的</a:t>
            </a:r>
            <a:r>
              <a:rPr lang="zh-CN" alt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从</a:t>
            </a:r>
            <a:r>
              <a:rPr lang="en-US" altLang="zh-CN" sz="2000" dirty="0" err="1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runtime_error</a:t>
            </a:r>
            <a:r>
              <a:rPr lang="zh-CN" alt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派生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的任何异常的通用处理}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catch(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exception &amp;)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{//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处理除上述以外的</a:t>
            </a:r>
            <a:r>
              <a:rPr lang="zh-CN" alt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从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exception</a:t>
            </a:r>
            <a:r>
              <a:rPr lang="zh-CN" alt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派生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的任何异常</a:t>
            </a:r>
            <a:r>
              <a:rPr lang="zh-CN" alt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的通用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处理}       </a:t>
            </a:r>
            <a:endParaRPr lang="en-US" altLang="zh-CN" sz="2000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}</a:t>
            </a:r>
            <a:endParaRPr lang="en-US" altLang="zh-CN" sz="2000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catch(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…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){//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处理除上述以外的任何错误的通用处理}</a:t>
            </a:r>
            <a:endParaRPr lang="en-US" altLang="zh-CN" sz="20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093668" y="942036"/>
            <a:ext cx="3581400" cy="1699642"/>
          </a:xfrm>
          <a:prstGeom prst="wedgeRoundRectCallout">
            <a:avLst>
              <a:gd name="adj1" fmla="val -66237"/>
              <a:gd name="adj2" fmla="val 63025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1425" tIns="45712" rIns="91425" bIns="45712" anchor="ctr"/>
          <a:lstStyle/>
          <a:p>
            <a:pPr eaLnBrk="0" hangingPunct="0"/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应按照先派生类，后基类，最后省略参数的形式来排列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catch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语句。</a:t>
            </a:r>
          </a:p>
        </p:txBody>
      </p:sp>
    </p:spTree>
    <p:extLst>
      <p:ext uri="{BB962C8B-B14F-4D97-AF65-F5344CB8AC3E}">
        <p14:creationId xmlns:p14="http://schemas.microsoft.com/office/powerpoint/2010/main" val="213349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4317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32000" y="214289"/>
            <a:ext cx="4788071" cy="784800"/>
          </a:xfrm>
          <a:prstGeom prst="rect">
            <a:avLst/>
          </a:prstGeom>
          <a:solidFill>
            <a:srgbClr val="008080"/>
          </a:solidFill>
        </p:spPr>
        <p:txBody>
          <a:bodyPr vert="horz" lIns="98409" tIns="49204" rIns="98409" bIns="49204" rtlCol="0" anchor="ctr">
            <a:normAutofit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3200" b="1">
                <a:solidFill>
                  <a:srgbClr val="FFFF00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标准异常类的使用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071547"/>
            <a:ext cx="7455772" cy="5109075"/>
          </a:xfrm>
          <a:prstGeom prst="rect">
            <a:avLst/>
          </a:prstGeom>
          <a:solidFill>
            <a:schemeClr val="bg2"/>
          </a:solidFill>
        </p:spPr>
        <p:txBody>
          <a:bodyPr wrap="square" lIns="91425" tIns="45712" rIns="91425" bIns="45712" rtlCol="0">
            <a:spAutoFit/>
          </a:bodyPr>
          <a:lstStyle/>
          <a:p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try{       //code</a:t>
            </a:r>
            <a:r>
              <a:rPr lang="zh-CN" alt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endParaRPr lang="en-US" altLang="zh-CN" sz="20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catch(</a:t>
            </a:r>
            <a:r>
              <a:rPr lang="en-US" altLang="zh-CN" sz="20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overflow_error</a:t>
            </a:r>
            <a:r>
              <a:rPr lang="en-US" altLang="zh-CN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{</a:t>
            </a:r>
            <a:r>
              <a:rPr lang="zh-CN" alt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处理代码}</a:t>
            </a:r>
            <a:endParaRPr lang="zh-CN" altLang="en-US" sz="20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catch(</a:t>
            </a:r>
            <a:r>
              <a:rPr lang="en-US" altLang="zh-CN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underflow_error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{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处理代码}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catch(</a:t>
            </a:r>
            <a:r>
              <a:rPr lang="en-US" altLang="zh-CN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runtime_error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{//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处理除上述以外的</a:t>
            </a:r>
            <a:r>
              <a:rPr lang="zh-CN" alt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从</a:t>
            </a:r>
            <a:r>
              <a:rPr lang="en-US" altLang="zh-CN" sz="2000" dirty="0" err="1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runtime_error</a:t>
            </a:r>
            <a:r>
              <a:rPr lang="zh-CN" alt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派生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的任何异常的通用处理}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catch(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exception &amp;)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{//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处理除上述以外的</a:t>
            </a:r>
            <a:r>
              <a:rPr lang="zh-CN" alt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从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exception</a:t>
            </a:r>
            <a:r>
              <a:rPr lang="zh-CN" alt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派生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的任何异常</a:t>
            </a:r>
            <a:r>
              <a:rPr lang="zh-CN" alt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的通用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处理}       </a:t>
            </a:r>
            <a:endParaRPr lang="en-US" altLang="zh-CN" sz="2000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}</a:t>
            </a:r>
            <a:endParaRPr lang="en-US" altLang="zh-CN" sz="2000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catch(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…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){//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处理除上述以外的任何错误的通用处理}</a:t>
            </a:r>
            <a:endParaRPr lang="en-US" altLang="zh-CN" sz="20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4283968" y="2276872"/>
            <a:ext cx="4860032" cy="2808312"/>
          </a:xfrm>
          <a:prstGeom prst="wedgeRoundRectCallout">
            <a:avLst>
              <a:gd name="adj1" fmla="val -78799"/>
              <a:gd name="adj2" fmla="val 2766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1425" tIns="45712" rIns="91425" bIns="45712" anchor="ctr"/>
          <a:lstStyle/>
          <a:p>
            <a:pPr eaLnBrk="0" hangingPunct="0"/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一旦又有新的异常发现，只需它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从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exception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类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派生就可以了，不必马上修改使用类的程序代码。因为这个异常能被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catch(exception&amp;)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语句捕捉。基类参数可以和抛出的任何派生类对象相匹配。</a:t>
            </a:r>
          </a:p>
        </p:txBody>
      </p:sp>
    </p:spTree>
    <p:extLst>
      <p:ext uri="{BB962C8B-B14F-4D97-AF65-F5344CB8AC3E}">
        <p14:creationId xmlns:p14="http://schemas.microsoft.com/office/powerpoint/2010/main" val="219313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4317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32000" y="214289"/>
            <a:ext cx="4788071" cy="784800"/>
          </a:xfrm>
          <a:prstGeom prst="rect">
            <a:avLst/>
          </a:prstGeom>
          <a:solidFill>
            <a:srgbClr val="008080"/>
          </a:solidFill>
        </p:spPr>
        <p:txBody>
          <a:bodyPr vert="horz" lIns="98409" tIns="49204" rIns="98409" bIns="49204" rtlCol="0" anchor="ctr">
            <a:normAutofit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3200" b="1">
                <a:solidFill>
                  <a:srgbClr val="FFFF00"/>
                </a:solidFill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标准异常类的使用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071547"/>
            <a:ext cx="7455772" cy="2246753"/>
          </a:xfrm>
          <a:prstGeom prst="rect">
            <a:avLst/>
          </a:prstGeom>
          <a:solidFill>
            <a:schemeClr val="bg2"/>
          </a:solidFill>
        </p:spPr>
        <p:txBody>
          <a:bodyPr wrap="square" lIns="91425" tIns="45712" rIns="91425" bIns="45712" rtlCol="0">
            <a:spAutoFit/>
          </a:bodyPr>
          <a:lstStyle/>
          <a:p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try{       //code</a:t>
            </a:r>
            <a:r>
              <a:rPr lang="zh-CN" alt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endParaRPr lang="en-US" altLang="zh-CN" sz="20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catch(</a:t>
            </a:r>
            <a:r>
              <a:rPr lang="en-US" altLang="zh-CN" sz="20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overflow_error</a:t>
            </a:r>
            <a:r>
              <a:rPr lang="en-US" altLang="zh-CN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{</a:t>
            </a:r>
            <a:r>
              <a:rPr lang="zh-CN" altLang="en-US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处理代码}</a:t>
            </a:r>
            <a:endParaRPr lang="zh-CN" altLang="en-US" sz="20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~~~~~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catch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…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){//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处理除上述以外的任何错误的通用处理}</a:t>
            </a:r>
            <a:endParaRPr lang="en-US" altLang="zh-CN" sz="20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755576" y="3634585"/>
            <a:ext cx="4788024" cy="2304255"/>
          </a:xfrm>
          <a:prstGeom prst="wedgeRoundRectCallout">
            <a:avLst>
              <a:gd name="adj1" fmla="val -34028"/>
              <a:gd name="adj2" fmla="val -6060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1425" tIns="45712" rIns="91425" bIns="45712" anchor="ctr"/>
          <a:lstStyle/>
          <a:p>
            <a:pPr eaLnBrk="0" hangingPunct="0"/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catch(…)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catch(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基类)的不同之处在于： 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  <a:sym typeface="Wingdings" pitchFamily="2" charset="2"/>
              </a:rPr>
              <a:t>catch(…)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  <a:sym typeface="Wingdings" pitchFamily="2" charset="2"/>
              </a:rPr>
              <a:t>是为所有异常提供一种通用的处理方式；而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catch(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基类)则是为某一基类所有的派生类提供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  <a:sym typeface="Wingdings" pitchFamily="2" charset="2"/>
              </a:rPr>
              <a:t>一种通用的处理方式。</a:t>
            </a:r>
          </a:p>
        </p:txBody>
      </p:sp>
    </p:spTree>
    <p:extLst>
      <p:ext uri="{BB962C8B-B14F-4D97-AF65-F5344CB8AC3E}">
        <p14:creationId xmlns:p14="http://schemas.microsoft.com/office/powerpoint/2010/main" val="411579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000" y="214291"/>
            <a:ext cx="4932088" cy="785817"/>
          </a:xfrm>
        </p:spPr>
        <p:txBody>
          <a:bodyPr vert="horz" lIns="98409" tIns="49204" rIns="98409" bIns="49204" rtlCol="0" anchor="ctr">
            <a:normAutofit/>
          </a:bodyPr>
          <a:lstStyle/>
          <a:p>
            <a:r>
              <a:rPr lang="en-US" altLang="zh-CN" b="0" dirty="0" smtClean="0"/>
              <a:t>Exception </a:t>
            </a:r>
            <a:r>
              <a:rPr lang="en-US" altLang="zh-CN" b="0" dirty="0"/>
              <a:t>Specification</a:t>
            </a:r>
            <a:r>
              <a:rPr lang="en-US" altLang="zh-CN" dirty="0"/>
              <a:t> </a:t>
            </a:r>
            <a:endParaRPr lang="zh-CN" altLang="en-US" dirty="0">
              <a:latin typeface="Arial Rounded MT Bold" panose="020F070403050403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870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The C Programming Language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071547"/>
            <a:ext cx="8715404" cy="3416271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r>
              <a:rPr lang="zh-CN" altLang="en-US" sz="2400" dirty="0" smtClean="0"/>
              <a:t>除非</a:t>
            </a:r>
            <a:r>
              <a:rPr lang="zh-CN" altLang="en-US" sz="2400" dirty="0"/>
              <a:t>已经读过该函数的代码，否则，不知道该函数到底处理了哪种异常。</a:t>
            </a:r>
            <a:r>
              <a:rPr lang="en-US" altLang="zh-CN" sz="2400" dirty="0"/>
              <a:t>C++</a:t>
            </a:r>
            <a:r>
              <a:rPr lang="zh-CN" altLang="en-US" sz="2400" dirty="0"/>
              <a:t>提供了异常的接口说明</a:t>
            </a:r>
            <a:r>
              <a:rPr lang="en-US" altLang="zh-CN" sz="2400" dirty="0"/>
              <a:t>: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表示</a:t>
            </a:r>
            <a:r>
              <a:rPr lang="zh-CN" altLang="en-US" sz="2400" dirty="0"/>
              <a:t>此版本的</a:t>
            </a:r>
            <a:r>
              <a:rPr lang="en-US" altLang="zh-CN" sz="2400" dirty="0" err="1"/>
              <a:t>CFile</a:t>
            </a:r>
            <a:r>
              <a:rPr lang="zh-CN" altLang="en-US" sz="2400" dirty="0"/>
              <a:t>类构造函数只抛出</a:t>
            </a:r>
            <a:r>
              <a:rPr lang="en-US" altLang="zh-CN" sz="2400" dirty="0" err="1"/>
              <a:t>CFileException</a:t>
            </a:r>
            <a:r>
              <a:rPr lang="en-US" altLang="zh-CN" sz="2400" dirty="0"/>
              <a:t>(</a:t>
            </a:r>
            <a:r>
              <a:rPr lang="zh-CN" altLang="en-US" sz="2400" dirty="0"/>
              <a:t>包括它的派生类)异常</a:t>
            </a:r>
            <a:endParaRPr lang="en-US" altLang="zh-C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579627"/>
            <a:ext cx="950505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CFile</a:t>
            </a:r>
            <a:r>
              <a:rPr lang="en-US" altLang="zh-CN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altLang="zh-CN" sz="2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CFile</a:t>
            </a:r>
            <a:r>
              <a:rPr lang="en-US" altLang="zh-CN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(LPCTSTR </a:t>
            </a:r>
            <a:r>
              <a:rPr lang="en-US" altLang="zh-CN" sz="2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lpszFileName,UINT</a:t>
            </a:r>
            <a:r>
              <a:rPr lang="en-US" altLang="zh-CN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nOpenFlags</a:t>
            </a:r>
            <a:r>
              <a:rPr lang="en-US" altLang="zh-CN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)  </a:t>
            </a:r>
            <a:r>
              <a:rPr lang="en-US" altLang="zh-CN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throw(</a:t>
            </a:r>
            <a:r>
              <a:rPr lang="en-US" altLang="zh-CN" sz="20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CFileException</a:t>
            </a:r>
            <a:r>
              <a:rPr lang="en-US" altLang="zh-CN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US" altLang="zh-CN" sz="20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88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495301" y="1015902"/>
            <a:ext cx="8077200" cy="1962027"/>
          </a:xfrm>
          <a:prstGeom prst="rect">
            <a:avLst/>
          </a:prstGeom>
          <a:noFill/>
          <a:extLst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r>
              <a:rPr lang="zh-CN" altLang="en-US" dirty="0"/>
              <a:t>尽可能把发现错误发生在编译</a:t>
            </a:r>
            <a:r>
              <a:rPr lang="en-US" altLang="zh-CN" dirty="0"/>
              <a:t>/</a:t>
            </a:r>
            <a:r>
              <a:rPr lang="zh-CN" altLang="en-US" dirty="0"/>
              <a:t>联接阶段</a:t>
            </a:r>
            <a:r>
              <a:rPr lang="en-US" altLang="zh-CN" dirty="0"/>
              <a:t>,</a:t>
            </a:r>
            <a:r>
              <a:rPr lang="zh-CN" altLang="en-US" dirty="0"/>
              <a:t>而不要在程序运行阶段。因为程序没有运行时检查，程序会更小更快。</a:t>
            </a:r>
          </a:p>
        </p:txBody>
      </p:sp>
    </p:spTree>
    <p:extLst>
      <p:ext uri="{BB962C8B-B14F-4D97-AF65-F5344CB8AC3E}">
        <p14:creationId xmlns:p14="http://schemas.microsoft.com/office/powerpoint/2010/main" val="410267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000" y="214289"/>
            <a:ext cx="4716064" cy="784800"/>
          </a:xfrm>
        </p:spPr>
        <p:txBody>
          <a:bodyPr vert="horz" lIns="98409" tIns="49204" rIns="98409" bIns="49204" rtlCol="0" anchor="ctr">
            <a:normAutofit/>
          </a:bodyPr>
          <a:lstStyle/>
          <a:p>
            <a:r>
              <a:rPr lang="en-US" altLang="zh-CN" dirty="0"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4.2 function templates</a:t>
            </a:r>
            <a:endParaRPr lang="zh-CN" altLang="en-US" dirty="0">
              <a:latin typeface="Arial Rounded MT Bold" panose="020F070403050403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7" y="1071546"/>
            <a:ext cx="8452553" cy="660132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r>
              <a:rPr lang="en-US" altLang="zh-CN" sz="2800" dirty="0">
                <a:solidFill>
                  <a:srgbClr val="FFFF00"/>
                </a:solidFill>
              </a:rPr>
              <a:t>Definition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03382" y="6452422"/>
            <a:ext cx="3087746" cy="30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2" rIns="91425" bIns="45712">
            <a:spAutoFit/>
          </a:bodyPr>
          <a:lstStyle>
            <a:defPPr>
              <a:defRPr lang="zh-CN"/>
            </a:defPPr>
            <a:lvl1pPr algn="r" defTabSz="1172535">
              <a:spcBef>
                <a:spcPct val="50000"/>
              </a:spcBef>
              <a:defRPr kumimoji="0" b="1">
                <a:solidFill>
                  <a:schemeClr val="tx1">
                    <a:lumMod val="50000"/>
                    <a:lumOff val="50000"/>
                  </a:schemeClr>
                </a:solidFill>
                <a:latin typeface="Diavlo Light" pitchFamily="50" charset="0"/>
                <a:ea typeface="宋体" charset="-122"/>
              </a:defRPr>
            </a:lvl1pPr>
            <a:lvl2pPr marL="742950" indent="-28575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2pPr>
            <a:lvl3pPr marL="11430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3pPr>
            <a:lvl4pPr marL="16002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4pPr>
            <a:lvl5pPr marL="20574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5pPr>
            <a:lvl6pPr marL="25146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6pPr>
            <a:lvl7pPr marL="29718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7pPr>
            <a:lvl8pPr marL="34290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8pPr>
            <a:lvl9pPr marL="38862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9pPr>
          </a:lstStyle>
          <a:p>
            <a:pPr algn="l"/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unit </a:t>
            </a:r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four/function template</a:t>
            </a:r>
            <a:endParaRPr lang="zh-CN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988840"/>
            <a:ext cx="6443957" cy="26628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76782" tIns="38391" rIns="76782" bIns="38391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template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&lt;</a:t>
            </a:r>
            <a:r>
              <a:rPr lang="en-US" altLang="zh-CN" sz="2400" dirty="0" err="1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typename</a:t>
            </a:r>
            <a:r>
              <a:rPr lang="en-US" altLang="zh-CN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T1</a:t>
            </a:r>
            <a:r>
              <a:rPr lang="en-US" altLang="zh-CN" sz="2400" dirty="0" smtClean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&gt;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T1 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functionName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(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T1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,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T1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t2 )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    //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function body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00043" y="4184608"/>
            <a:ext cx="6443957" cy="2662855"/>
          </a:xfrm>
          <a:prstGeom prst="rect">
            <a:avLst/>
          </a:prstGeom>
          <a:solidFill>
            <a:schemeClr val="bg1"/>
          </a:solidFill>
        </p:spPr>
        <p:txBody>
          <a:bodyPr wrap="square" lIns="76782" tIns="38391" rIns="76782" bIns="38391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template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&lt;</a:t>
            </a:r>
            <a:r>
              <a:rPr lang="en-US" altLang="zh-CN" sz="2400" dirty="0" err="1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typename</a:t>
            </a:r>
            <a:r>
              <a:rPr lang="en-US" altLang="zh-CN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T1</a:t>
            </a:r>
            <a:r>
              <a:rPr lang="en-US" altLang="zh-CN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, </a:t>
            </a:r>
            <a:r>
              <a:rPr lang="en-US" altLang="zh-CN" sz="2400" dirty="0" err="1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typename</a:t>
            </a:r>
            <a:r>
              <a:rPr lang="en-US" altLang="zh-CN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T2</a:t>
            </a:r>
            <a:r>
              <a:rPr lang="en-US" altLang="zh-CN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&gt;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T1 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functionName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(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T1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, T2 t2 )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    //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function body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090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400051" y="476250"/>
            <a:ext cx="7820025" cy="30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251520" y="988970"/>
            <a:ext cx="9229725" cy="4524267"/>
          </a:xfrm>
          <a:prstGeom prst="rect">
            <a:avLst/>
          </a:prstGeom>
          <a:noFill/>
          <a:extLst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r>
              <a:rPr lang="zh-CN" altLang="en-US" sz="2400" dirty="0" smtClean="0"/>
              <a:t>对象</a:t>
            </a:r>
            <a:r>
              <a:rPr lang="zh-CN" altLang="en-US" sz="2400" dirty="0"/>
              <a:t>创建</a:t>
            </a:r>
            <a:r>
              <a:rPr lang="zh-CN" altLang="en-US" sz="2400" dirty="0" smtClean="0"/>
              <a:t>时</a:t>
            </a:r>
            <a:endParaRPr lang="zh-CN" altLang="en-US" sz="2400" dirty="0"/>
          </a:p>
          <a:p>
            <a:r>
              <a:rPr lang="en-US" altLang="zh-CN" sz="2400" dirty="0"/>
              <a:t>    C++</a:t>
            </a:r>
            <a:r>
              <a:rPr lang="zh-CN" altLang="en-US" sz="2400" dirty="0"/>
              <a:t>在执行构造函数过程中产生异常时，是不会调用对象的析构函数的，而仅仅清理和释放产生异常前的那些</a:t>
            </a:r>
            <a:r>
              <a:rPr lang="en-US" altLang="zh-CN" sz="2400" dirty="0"/>
              <a:t>C++</a:t>
            </a:r>
            <a:r>
              <a:rPr lang="zh-CN" altLang="en-US" sz="2400" dirty="0"/>
              <a:t>管理的变量空间等，之后就把异常 抛给程序员处理。</a:t>
            </a:r>
          </a:p>
          <a:p>
            <a:r>
              <a:rPr lang="zh-CN" altLang="en-US" sz="2400" dirty="0"/>
              <a:t>对象析构</a:t>
            </a:r>
            <a:r>
              <a:rPr lang="zh-CN" altLang="en-US" sz="2400" dirty="0" smtClean="0"/>
              <a:t>时</a:t>
            </a:r>
            <a:endParaRPr lang="zh-CN" altLang="en-US" sz="2400" dirty="0"/>
          </a:p>
          <a:p>
            <a:r>
              <a:rPr lang="zh-CN" altLang="en-US" sz="2400" dirty="0"/>
              <a:t>　　由于，析构函数在发生异常时，如果异常点之后还有释放内存的代码，这些代码将不会被执行，从而肯定会导致内存泄漏。因此，“永远不要在析构函数中抛出异常”成了编写</a:t>
            </a:r>
            <a:r>
              <a:rPr lang="en-US" altLang="zh-CN" sz="2400" dirty="0"/>
              <a:t>C++</a:t>
            </a:r>
            <a:r>
              <a:rPr lang="zh-CN" altLang="en-US" sz="2400" dirty="0"/>
              <a:t>代码的一条铁律！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32000" y="214291"/>
            <a:ext cx="7788076" cy="785817"/>
          </a:xfrm>
          <a:prstGeom prst="rect">
            <a:avLst/>
          </a:prstGeom>
        </p:spPr>
        <p:txBody>
          <a:bodyPr vert="horz" lIns="98409" tIns="49204" rIns="98409" bIns="49204" rtlCol="0" anchor="ctr">
            <a:noAutofit/>
          </a:bodyPr>
          <a:lstStyle>
            <a:lvl1pPr algn="l" defTabSz="913936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  <a:sym typeface="Calibri" pitchFamily="34" charset="0"/>
              </a:defRPr>
            </a:lvl1pPr>
          </a:lstStyle>
          <a:p>
            <a:r>
              <a:rPr lang="zh-CN" altLang="en-US" dirty="0"/>
              <a:t>构造</a:t>
            </a:r>
            <a:r>
              <a:rPr lang="zh-CN" altLang="en-US" dirty="0" smtClean="0"/>
              <a:t>函数和析构函数</a:t>
            </a:r>
            <a:r>
              <a:rPr lang="zh-CN" altLang="en-US" dirty="0"/>
              <a:t>不抛</a:t>
            </a:r>
            <a:r>
              <a:rPr lang="zh-CN" altLang="en-US" dirty="0" smtClean="0"/>
              <a:t>出任何异常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06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870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85715" y="903040"/>
            <a:ext cx="6448193" cy="5270066"/>
          </a:xfrm>
          <a:prstGeom prst="rect">
            <a:avLst/>
          </a:prstGeom>
          <a:noFill/>
        </p:spPr>
        <p:txBody>
          <a:bodyPr wrap="square" lIns="98458" tIns="49229" rIns="98458" bIns="492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chapter 16 exception handling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 Introduction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16.2 Exception-Handling Overview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16.3 Exception-Handling Advantages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16.4 Exception Classes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16.5 Custom Exception Classes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16.6 Multiple Catches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16.7 Exception Propagation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16.8 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Rethrowing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Exceptions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16.9 Exception Specification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16.10 When to Use Exceptions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40" y="1423987"/>
            <a:ext cx="322897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74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000" y="214291"/>
            <a:ext cx="5076104" cy="785817"/>
          </a:xfrm>
        </p:spPr>
        <p:txBody>
          <a:bodyPr vert="horz" lIns="98409" tIns="49204" rIns="98409" bIns="49204" rtlCol="0" anchor="ctr">
            <a:normAutofit/>
          </a:bodyPr>
          <a:lstStyle/>
          <a:p>
            <a:r>
              <a:rPr lang="en-US" altLang="zh-CN" sz="3400" dirty="0"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Summary and Hoping</a:t>
            </a:r>
            <a:endParaRPr lang="zh-CN" altLang="en-US" sz="3400" dirty="0">
              <a:latin typeface="Arial Rounded MT Bold" panose="020F070403050403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870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The C Programming Language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5224" y="1071546"/>
            <a:ext cx="8715404" cy="5262931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pPr lvl="1"/>
            <a:r>
              <a:rPr lang="zh-CN" altLang="en-US" dirty="0"/>
              <a:t>真正掌握</a:t>
            </a:r>
            <a:r>
              <a:rPr lang="en-US" altLang="zh-CN" dirty="0"/>
              <a:t>C/C++</a:t>
            </a:r>
          </a:p>
          <a:p>
            <a:pPr>
              <a:lnSpc>
                <a:spcPct val="100000"/>
              </a:lnSpc>
            </a:pPr>
            <a:r>
              <a:rPr lang="zh-CN" altLang="en-US" sz="2400" dirty="0"/>
              <a:t>       贯穿整个学期，我们按照</a:t>
            </a:r>
            <a:r>
              <a:rPr lang="en-US" altLang="zh-CN" sz="2400" dirty="0" err="1"/>
              <a:t>oop</a:t>
            </a:r>
            <a:r>
              <a:rPr lang="zh-CN" altLang="en-US" sz="2400" dirty="0"/>
              <a:t>思想进行类的设计。设计一个好的类很具有挑战性。好的类型具有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自然的语法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直观的语义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高效的实现</a:t>
            </a:r>
            <a:r>
              <a:rPr lang="zh-CN" altLang="en-US" sz="2400" dirty="0"/>
              <a:t>。</a:t>
            </a:r>
          </a:p>
          <a:p>
            <a:pPr>
              <a:lnSpc>
                <a:spcPct val="100000"/>
              </a:lnSpc>
            </a:pPr>
            <a:r>
              <a:rPr lang="zh-CN" altLang="en-US" sz="2400" dirty="0"/>
              <a:t>        对每个人来说，习惯</a:t>
            </a:r>
            <a:r>
              <a:rPr lang="en-US" altLang="zh-CN" sz="2400" dirty="0"/>
              <a:t>C++</a:t>
            </a:r>
            <a:r>
              <a:rPr lang="zh-CN" altLang="en-US" sz="2400" dirty="0"/>
              <a:t>需要一些时间，</a:t>
            </a:r>
            <a:r>
              <a:rPr lang="en-US" altLang="zh-CN" sz="2400" dirty="0"/>
              <a:t>C </a:t>
            </a:r>
            <a:r>
              <a:rPr lang="zh-CN" altLang="en-US" sz="2400" dirty="0"/>
              <a:t>是一种简单的语言。它真正提供的只有有宏、指针、结构、数组和函数。不管什么问题，</a:t>
            </a:r>
            <a:r>
              <a:rPr lang="en-US" altLang="zh-CN" sz="2400" dirty="0"/>
              <a:t>C </a:t>
            </a:r>
            <a:r>
              <a:rPr lang="zh-CN" altLang="en-US" sz="2400" dirty="0"/>
              <a:t>都靠宏、指针、结构、数组和函数来解决。而</a:t>
            </a:r>
            <a:r>
              <a:rPr lang="en-US" altLang="zh-CN" sz="2400" dirty="0"/>
              <a:t>C++</a:t>
            </a:r>
            <a:r>
              <a:rPr lang="zh-CN" altLang="en-US" sz="2400" dirty="0"/>
              <a:t>不是这样。宏、指针、结构、数组和函数当然还存在，此外还有私有和保护型成员、函数重载、缺省参数、构造和析构函数、自定义操作符、内联函数、引用、友元、模板、异常、名字空间，等等。用</a:t>
            </a:r>
            <a:r>
              <a:rPr lang="en-US" altLang="zh-CN" sz="2400" dirty="0"/>
              <a:t>C++</a:t>
            </a:r>
            <a:r>
              <a:rPr lang="zh-CN" altLang="en-US" sz="2400" dirty="0"/>
              <a:t>比用</a:t>
            </a:r>
            <a:r>
              <a:rPr lang="en-US" altLang="zh-CN" sz="2400" dirty="0"/>
              <a:t>C </a:t>
            </a:r>
            <a:r>
              <a:rPr lang="zh-CN" altLang="en-US" sz="2400" dirty="0"/>
              <a:t>具有更宽广的空间，因为设计时有更多的选择可以考虑。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      建议参加一些工程项目，才能了解各种语法、编程范式的使用方法及时机。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3142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000" y="214291"/>
            <a:ext cx="4644056" cy="785817"/>
          </a:xfrm>
        </p:spPr>
        <p:txBody>
          <a:bodyPr vert="horz" lIns="98409" tIns="49204" rIns="98409" bIns="49204" rtlCol="0" anchor="ctr">
            <a:normAutofit fontScale="90000"/>
          </a:bodyPr>
          <a:lstStyle/>
          <a:p>
            <a:r>
              <a:rPr lang="en-US" altLang="zh-CN" sz="3400" dirty="0"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Summary and Hoping</a:t>
            </a:r>
            <a:endParaRPr lang="zh-CN" altLang="en-US" sz="3400" dirty="0">
              <a:latin typeface="Arial Rounded MT Bold" panose="020F070403050403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870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The C Programming Language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5224" y="1071545"/>
            <a:ext cx="8715404" cy="3108495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pPr lvl="1"/>
            <a:r>
              <a:rPr lang="zh-CN" altLang="en-US" sz="2800" dirty="0"/>
              <a:t>适用</a:t>
            </a:r>
            <a:r>
              <a:rPr lang="en-US" altLang="zh-CN" sz="2800" dirty="0"/>
              <a:t>C++</a:t>
            </a:r>
            <a:r>
              <a:rPr lang="zh-CN" altLang="en-US" sz="2800" dirty="0"/>
              <a:t>的应用领域</a:t>
            </a:r>
            <a:endParaRPr lang="en-US" altLang="zh-CN" sz="2800" dirty="0"/>
          </a:p>
          <a:p>
            <a:pPr lvl="2"/>
            <a:r>
              <a:rPr lang="en-US" altLang="zh-CN" dirty="0"/>
              <a:t>-</a:t>
            </a:r>
            <a:r>
              <a:rPr lang="zh-CN" altLang="en-US" sz="2800" dirty="0">
                <a:solidFill>
                  <a:srgbClr val="FFFF00"/>
                </a:solidFill>
              </a:rPr>
              <a:t>开发服务器软件</a:t>
            </a:r>
            <a:endParaRPr lang="en-US" altLang="zh-CN" sz="2800" dirty="0">
              <a:solidFill>
                <a:srgbClr val="FFFF00"/>
              </a:solidFill>
            </a:endParaRPr>
          </a:p>
          <a:p>
            <a:pPr lvl="2"/>
            <a:r>
              <a:rPr lang="en-US" altLang="zh-CN" sz="2800" dirty="0">
                <a:solidFill>
                  <a:srgbClr val="FFFF00"/>
                </a:solidFill>
              </a:rPr>
              <a:t>-</a:t>
            </a:r>
            <a:r>
              <a:rPr lang="zh-CN" altLang="en-US" sz="2800" dirty="0">
                <a:solidFill>
                  <a:srgbClr val="FFFF00"/>
                </a:solidFill>
              </a:rPr>
              <a:t>桌面应用</a:t>
            </a:r>
            <a:endParaRPr lang="en-US" altLang="zh-CN" sz="2800" dirty="0">
              <a:solidFill>
                <a:srgbClr val="FFFF00"/>
              </a:solidFill>
            </a:endParaRPr>
          </a:p>
          <a:p>
            <a:pPr lvl="2"/>
            <a:r>
              <a:rPr lang="en-US" altLang="zh-CN" sz="2800" dirty="0">
                <a:solidFill>
                  <a:srgbClr val="FFFF00"/>
                </a:solidFill>
              </a:rPr>
              <a:t>-</a:t>
            </a:r>
            <a:r>
              <a:rPr lang="zh-CN" altLang="en-US" sz="2800" dirty="0">
                <a:solidFill>
                  <a:srgbClr val="FFFF00"/>
                </a:solidFill>
              </a:rPr>
              <a:t>游戏或引擎</a:t>
            </a:r>
            <a:endParaRPr lang="en-US" altLang="zh-CN" sz="2800" dirty="0">
              <a:solidFill>
                <a:srgbClr val="FFFF00"/>
              </a:solidFill>
            </a:endParaRPr>
          </a:p>
          <a:p>
            <a:pPr lvl="2"/>
            <a:r>
              <a:rPr lang="en-US" altLang="zh-CN" sz="2800" dirty="0">
                <a:solidFill>
                  <a:srgbClr val="FFFF00"/>
                </a:solidFill>
              </a:rPr>
              <a:t>-</a:t>
            </a:r>
            <a:r>
              <a:rPr lang="zh-CN" altLang="en-US" sz="2800" dirty="0">
                <a:solidFill>
                  <a:srgbClr val="FFFF00"/>
                </a:solidFill>
              </a:rPr>
              <a:t>实时系统</a:t>
            </a:r>
            <a:endParaRPr lang="en-US" altLang="zh-CN" sz="2800" dirty="0">
              <a:solidFill>
                <a:srgbClr val="FFFF00"/>
              </a:solidFill>
            </a:endParaRPr>
          </a:p>
          <a:p>
            <a:pPr lvl="2"/>
            <a:r>
              <a:rPr lang="en-US" altLang="zh-CN" sz="2800" dirty="0">
                <a:solidFill>
                  <a:srgbClr val="FFFF00"/>
                </a:solidFill>
              </a:rPr>
              <a:t>-</a:t>
            </a:r>
            <a:r>
              <a:rPr lang="zh-CN" altLang="en-US" sz="2800" dirty="0">
                <a:solidFill>
                  <a:srgbClr val="FFFF00"/>
                </a:solidFill>
              </a:rPr>
              <a:t>高性能计算</a:t>
            </a:r>
            <a:endParaRPr lang="en-US" altLang="zh-CN" sz="2800" dirty="0">
              <a:solidFill>
                <a:srgbClr val="FFFF00"/>
              </a:solidFill>
            </a:endParaRPr>
          </a:p>
          <a:p>
            <a:pPr lvl="2"/>
            <a:r>
              <a:rPr lang="en-US" altLang="zh-CN" sz="2800" dirty="0">
                <a:solidFill>
                  <a:srgbClr val="FFFF00"/>
                </a:solidFill>
              </a:rPr>
              <a:t>-</a:t>
            </a:r>
            <a:r>
              <a:rPr lang="zh-CN" altLang="en-US" sz="2800" dirty="0">
                <a:solidFill>
                  <a:srgbClr val="FFFF00"/>
                </a:solidFill>
              </a:rPr>
              <a:t>嵌入式系统等</a:t>
            </a:r>
            <a:endParaRPr lang="en-US" altLang="zh-C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8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000" y="214291"/>
            <a:ext cx="4788072" cy="785817"/>
          </a:xfrm>
        </p:spPr>
        <p:txBody>
          <a:bodyPr vert="horz" lIns="98409" tIns="49204" rIns="98409" bIns="49204" rtlCol="0" anchor="ctr">
            <a:normAutofit/>
          </a:bodyPr>
          <a:lstStyle/>
          <a:p>
            <a:r>
              <a:rPr lang="en-US" altLang="zh-CN" dirty="0"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Summary and Hoping</a:t>
            </a:r>
            <a:endParaRPr lang="zh-CN" altLang="en-US" dirty="0">
              <a:latin typeface="Arial Rounded MT Bold" panose="020F070403050403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5224" y="1071546"/>
            <a:ext cx="8715404" cy="5232153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pPr lvl="1">
              <a:lnSpc>
                <a:spcPts val="3100"/>
              </a:lnSpc>
            </a:pPr>
            <a:r>
              <a:rPr lang="zh-CN" altLang="en-US" dirty="0"/>
              <a:t>写出好的</a:t>
            </a:r>
            <a:r>
              <a:rPr lang="en-US" altLang="zh-CN" dirty="0"/>
              <a:t>C/C++</a:t>
            </a:r>
            <a:r>
              <a:rPr lang="zh-CN" altLang="en-US" dirty="0"/>
              <a:t>程序</a:t>
            </a:r>
            <a:endParaRPr lang="en-US" altLang="zh-CN" dirty="0"/>
          </a:p>
          <a:p>
            <a:pPr>
              <a:lnSpc>
                <a:spcPts val="3100"/>
              </a:lnSpc>
            </a:pPr>
            <a:r>
              <a:rPr lang="en-US" altLang="zh-CN" sz="2400" dirty="0"/>
              <a:t>1)Coding Style</a:t>
            </a:r>
            <a:endParaRPr lang="zh-CN" altLang="en-US" sz="2400" dirty="0"/>
          </a:p>
          <a:p>
            <a:pPr>
              <a:lnSpc>
                <a:spcPts val="3100"/>
              </a:lnSpc>
            </a:pPr>
            <a:r>
              <a:rPr lang="en-US" altLang="zh-CN" sz="2400" dirty="0"/>
              <a:t>2)</a:t>
            </a:r>
            <a:r>
              <a:rPr lang="zh-CN" altLang="en-US" sz="2400" dirty="0"/>
              <a:t>熟悉编译器：编译器在背后为（给）你做了些什么</a:t>
            </a:r>
            <a:r>
              <a:rPr lang="en-US" altLang="zh-CN" sz="2400" dirty="0"/>
              <a:t>(</a:t>
            </a:r>
            <a:r>
              <a:rPr lang="zh-CN" altLang="en-US" sz="2400" dirty="0"/>
              <a:t>弄清编译器在幕后为你所写、所调用的函数</a:t>
            </a:r>
            <a:r>
              <a:rPr lang="en-US" altLang="zh-CN" sz="2400" dirty="0"/>
              <a:t>)?</a:t>
            </a:r>
          </a:p>
          <a:p>
            <a:pPr>
              <a:lnSpc>
                <a:spcPts val="3100"/>
              </a:lnSpc>
            </a:pPr>
            <a:r>
              <a:rPr lang="zh-CN" altLang="en-US" sz="2400" dirty="0"/>
              <a:t>     如何更快、更好地调试程序？</a:t>
            </a:r>
            <a:endParaRPr lang="en-US" altLang="zh-CN" sz="2400" dirty="0"/>
          </a:p>
          <a:p>
            <a:pPr>
              <a:lnSpc>
                <a:spcPts val="3100"/>
              </a:lnSpc>
            </a:pPr>
            <a:r>
              <a:rPr lang="en-US" altLang="zh-CN" sz="2400" dirty="0"/>
              <a:t>3)</a:t>
            </a:r>
            <a:r>
              <a:rPr lang="zh-CN" altLang="en-US" sz="2400" dirty="0"/>
              <a:t>熟悉标准库</a:t>
            </a:r>
          </a:p>
          <a:p>
            <a:pPr>
              <a:lnSpc>
                <a:spcPts val="3100"/>
              </a:lnSpc>
            </a:pPr>
            <a:r>
              <a:rPr lang="en-US" altLang="zh-CN" sz="2400" dirty="0"/>
              <a:t>  </a:t>
            </a:r>
            <a:r>
              <a:rPr lang="zh-CN" altLang="en-US" sz="2400" dirty="0"/>
              <a:t>了解、熟悉</a:t>
            </a:r>
            <a:r>
              <a:rPr lang="en-US" altLang="zh-CN" sz="2400" dirty="0"/>
              <a:t>C++</a:t>
            </a:r>
            <a:r>
              <a:rPr lang="zh-CN" altLang="en-US" sz="2400" dirty="0"/>
              <a:t>标准库，能从标准库得到些什么？哪些事情你都可以求助于它。通过使用标准库中的组件，通常可以让你避免从头到尾来设计自己的</a:t>
            </a:r>
            <a:r>
              <a:rPr lang="en-US" altLang="zh-CN" sz="2400" dirty="0"/>
              <a:t>IO</a:t>
            </a:r>
            <a:r>
              <a:rPr lang="zh-CN" altLang="en-US" sz="2400" dirty="0"/>
              <a:t>流，</a:t>
            </a:r>
            <a:r>
              <a:rPr lang="en-US" altLang="zh-CN" sz="2400" dirty="0"/>
              <a:t>string</a:t>
            </a:r>
            <a:r>
              <a:rPr lang="zh-CN" altLang="en-US" sz="2400" dirty="0"/>
              <a:t>，容器，国际化，数值数据结构以及诊断等机制。这就给了你更多的时间和精力去关注软件开发中真正重要的部分：实现那些有别于你的竞争对手的软件功能。  </a:t>
            </a:r>
            <a:endParaRPr lang="en-US" altLang="zh-CN" sz="2400" dirty="0"/>
          </a:p>
          <a:p>
            <a:pPr>
              <a:lnSpc>
                <a:spcPts val="3100"/>
              </a:lnSpc>
            </a:pPr>
            <a:r>
              <a:rPr lang="en-US" altLang="zh-CN" sz="2400" dirty="0"/>
              <a:t>  </a:t>
            </a:r>
            <a:r>
              <a:rPr lang="zh-CN" altLang="en-US" sz="2400" dirty="0"/>
              <a:t>了解不同版本的冲突和传统开发工具及环境的兼容性。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9842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000" y="214289"/>
            <a:ext cx="4716064" cy="784800"/>
          </a:xfrm>
        </p:spPr>
        <p:txBody>
          <a:bodyPr vert="horz" lIns="98409" tIns="49204" rIns="98409" bIns="49204" rtlCol="0" anchor="ctr">
            <a:normAutofit/>
          </a:bodyPr>
          <a:lstStyle/>
          <a:p>
            <a:r>
              <a:rPr lang="en-US" altLang="zh-CN" dirty="0"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4.2 function templates</a:t>
            </a:r>
            <a:endParaRPr lang="zh-CN" altLang="en-US" dirty="0">
              <a:latin typeface="Arial Rounded MT Bold" panose="020F070403050403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7" y="1071546"/>
            <a:ext cx="8452553" cy="660132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r>
              <a:rPr lang="en-US" altLang="zh-CN" sz="2800" dirty="0">
                <a:solidFill>
                  <a:srgbClr val="FFFF00"/>
                </a:solidFill>
              </a:rPr>
              <a:t>Definition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03382" y="6452422"/>
            <a:ext cx="3087746" cy="30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2" rIns="91425" bIns="45712">
            <a:spAutoFit/>
          </a:bodyPr>
          <a:lstStyle>
            <a:defPPr>
              <a:defRPr lang="zh-CN"/>
            </a:defPPr>
            <a:lvl1pPr algn="r" defTabSz="1172535">
              <a:spcBef>
                <a:spcPct val="50000"/>
              </a:spcBef>
              <a:defRPr kumimoji="0" b="1">
                <a:solidFill>
                  <a:schemeClr val="tx1">
                    <a:lumMod val="50000"/>
                    <a:lumOff val="50000"/>
                  </a:schemeClr>
                </a:solidFill>
                <a:latin typeface="Diavlo Light" pitchFamily="50" charset="0"/>
                <a:ea typeface="宋体" charset="-122"/>
              </a:defRPr>
            </a:lvl1pPr>
            <a:lvl2pPr marL="742950" indent="-28575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2pPr>
            <a:lvl3pPr marL="11430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3pPr>
            <a:lvl4pPr marL="16002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4pPr>
            <a:lvl5pPr marL="20574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5pPr>
            <a:lvl6pPr marL="25146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6pPr>
            <a:lvl7pPr marL="29718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7pPr>
            <a:lvl8pPr marL="34290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8pPr>
            <a:lvl9pPr marL="38862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9pPr>
          </a:lstStyle>
          <a:p>
            <a:pPr algn="l"/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unit </a:t>
            </a:r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four/function template</a:t>
            </a:r>
            <a:endParaRPr lang="zh-CN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988840"/>
            <a:ext cx="6443957" cy="26628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76782" tIns="38391" rIns="76782" bIns="38391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template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</a:t>
            </a:r>
            <a:r>
              <a:rPr lang="en-US" altLang="zh-CN" sz="2400" dirty="0" smtClean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&lt;class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T1</a:t>
            </a:r>
            <a:r>
              <a:rPr lang="en-US" altLang="zh-CN" sz="2400" dirty="0" smtClean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&gt;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T1 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functionName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(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T1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,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T1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t2 )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    //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function body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00043" y="4184608"/>
            <a:ext cx="6443957" cy="2662855"/>
          </a:xfrm>
          <a:prstGeom prst="rect">
            <a:avLst/>
          </a:prstGeom>
          <a:solidFill>
            <a:schemeClr val="bg1"/>
          </a:solidFill>
        </p:spPr>
        <p:txBody>
          <a:bodyPr wrap="square" lIns="76782" tIns="38391" rIns="76782" bIns="38391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template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</a:t>
            </a:r>
            <a:r>
              <a:rPr lang="en-US" altLang="zh-CN" sz="2400" dirty="0" smtClean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&lt;class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T1</a:t>
            </a:r>
            <a:r>
              <a:rPr lang="en-US" altLang="zh-CN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, </a:t>
            </a:r>
            <a:r>
              <a:rPr lang="en-US" altLang="zh-CN" sz="2400" dirty="0" smtClean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class 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T2</a:t>
            </a:r>
            <a:r>
              <a:rPr lang="en-US" altLang="zh-CN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&gt;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T1 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functionName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(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T1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, T2 t2 )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    //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function body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631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001" y="214289"/>
            <a:ext cx="5940199" cy="784800"/>
          </a:xfrm>
          <a:solidFill>
            <a:srgbClr val="008080"/>
          </a:solidFill>
        </p:spPr>
        <p:txBody>
          <a:bodyPr vert="horz" lIns="98409" tIns="49204" rIns="98409" bIns="49204" rtlCol="0" anchor="ctr">
            <a:normAutofit/>
          </a:bodyPr>
          <a:lstStyle/>
          <a:p>
            <a:r>
              <a:rPr lang="en-US" altLang="zh-CN" dirty="0">
                <a:latin typeface="Arial Rounded MT Bold" panose="020F0704030504030204" pitchFamily="34" charset="0"/>
                <a:ea typeface="Arial Unicode MS" pitchFamily="34" charset="-122"/>
              </a:rPr>
              <a:t>Outlines of function template</a:t>
            </a:r>
            <a:endParaRPr lang="zh-CN" altLang="en-US" dirty="0">
              <a:latin typeface="Arial Rounded MT Bold" panose="020F0704030504030204" pitchFamily="34" charset="0"/>
              <a:ea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870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1071548"/>
            <a:ext cx="8535892" cy="4939765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r>
              <a:rPr lang="zh-CN" altLang="en-US" sz="2400" dirty="0"/>
              <a:t>模板</a:t>
            </a:r>
            <a:r>
              <a:rPr lang="zh-CN" altLang="en-US" sz="2400" dirty="0" smtClean="0"/>
              <a:t>函数调用时参数传递不</a:t>
            </a:r>
            <a:r>
              <a:rPr lang="zh-CN" altLang="en-US" sz="2400" dirty="0"/>
              <a:t>具有隐式的类型转化，例如在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与</a:t>
            </a:r>
            <a:r>
              <a:rPr lang="en-US" altLang="zh-CN" sz="2400" dirty="0"/>
              <a:t>char</a:t>
            </a:r>
            <a:r>
              <a:rPr lang="zh-CN" altLang="en-US" sz="2400" dirty="0"/>
              <a:t>之间，</a:t>
            </a:r>
            <a:r>
              <a:rPr lang="en-US" altLang="zh-CN" sz="2400" dirty="0"/>
              <a:t>float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之间，</a:t>
            </a:r>
            <a:r>
              <a:rPr lang="en-US" altLang="zh-CN" sz="2400" dirty="0"/>
              <a:t>float</a:t>
            </a:r>
            <a:r>
              <a:rPr lang="zh-CN" altLang="en-US" sz="2400" dirty="0"/>
              <a:t>与</a:t>
            </a:r>
            <a:r>
              <a:rPr lang="en-US" altLang="zh-CN" sz="2400" dirty="0"/>
              <a:t>double</a:t>
            </a:r>
            <a:r>
              <a:rPr lang="zh-CN" altLang="en-US" sz="2400" dirty="0"/>
              <a:t>之间等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r>
              <a:rPr lang="zh-CN" altLang="en-US" dirty="0" smtClean="0"/>
              <a:t>允许</a:t>
            </a:r>
            <a:r>
              <a:rPr lang="zh-CN" altLang="en-US" dirty="0"/>
              <a:t>模板</a:t>
            </a:r>
            <a:r>
              <a:rPr lang="zh-CN" altLang="en-US" dirty="0" smtClean="0"/>
              <a:t>函数跟模板函数重载；模板函数跟非</a:t>
            </a:r>
            <a:r>
              <a:rPr lang="zh-CN" altLang="en-US" dirty="0"/>
              <a:t>模板函数</a:t>
            </a:r>
            <a:r>
              <a:rPr lang="zh-CN" altLang="en-US" dirty="0" smtClean="0"/>
              <a:t>重载。</a:t>
            </a:r>
            <a:r>
              <a:rPr lang="zh-CN" altLang="en-US" dirty="0"/>
              <a:t>编译</a:t>
            </a:r>
            <a:r>
              <a:rPr lang="en-US" altLang="zh-CN" dirty="0"/>
              <a:t>static </a:t>
            </a:r>
            <a:r>
              <a:rPr lang="zh-CN" altLang="en-US" dirty="0"/>
              <a:t> </a:t>
            </a:r>
            <a:r>
              <a:rPr lang="en-US" altLang="zh-CN" dirty="0"/>
              <a:t>binding</a:t>
            </a:r>
            <a:r>
              <a:rPr lang="zh-CN" altLang="en-US" dirty="0"/>
              <a:t>时，非模板函数优先匹配，再考虑使用模板函数，最后进行类型转换后匹配，直至报错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模板</a:t>
            </a:r>
            <a:r>
              <a:rPr lang="zh-CN" altLang="en-US" dirty="0"/>
              <a:t>函数的声明与定义或在头文件中，或与调用模板</a:t>
            </a:r>
            <a:r>
              <a:rPr lang="zh-CN" altLang="en-US" dirty="0" smtClean="0"/>
              <a:t>函数代码同</a:t>
            </a:r>
            <a:r>
              <a:rPr lang="zh-CN" altLang="en-US" dirty="0"/>
              <a:t>一个文件。</a:t>
            </a:r>
          </a:p>
        </p:txBody>
      </p:sp>
    </p:spTree>
    <p:extLst>
      <p:ext uri="{BB962C8B-B14F-4D97-AF65-F5344CB8AC3E}">
        <p14:creationId xmlns:p14="http://schemas.microsoft.com/office/powerpoint/2010/main" val="14548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000" y="214289"/>
            <a:ext cx="4500040" cy="784800"/>
          </a:xfrm>
        </p:spPr>
        <p:txBody>
          <a:bodyPr vert="horz" lIns="98409" tIns="49204" rIns="98409" bIns="49204" rtlCol="0" anchor="ctr">
            <a:normAutofit/>
          </a:bodyPr>
          <a:lstStyle/>
          <a:p>
            <a:pPr algn="l"/>
            <a:r>
              <a:rPr lang="en-US" altLang="zh-CN" b="1" dirty="0">
                <a:latin typeface="Arial Rounded MT Bold" panose="020F0704030504030204" pitchFamily="34" charset="0"/>
                <a:ea typeface="Arial Unicode MS" pitchFamily="34" charset="-122"/>
                <a:cs typeface="Arial Unicode MS" pitchFamily="34" charset="-122"/>
              </a:rPr>
              <a:t>4.3 Class Templates</a:t>
            </a:r>
            <a:endParaRPr lang="zh-CN" altLang="en-US" b="1" dirty="0">
              <a:latin typeface="Arial Rounded MT Bold" panose="020F070403050403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870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Object-Oriented Programming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1071546"/>
            <a:ext cx="8354775" cy="1846611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r>
              <a:rPr lang="en-US" altLang="zh-CN" sz="2800" dirty="0">
                <a:solidFill>
                  <a:srgbClr val="FFFF00"/>
                </a:solidFill>
              </a:rPr>
              <a:t>Definition</a:t>
            </a:r>
          </a:p>
          <a:p>
            <a:pPr lvl="1"/>
            <a:r>
              <a:rPr lang="zh-CN" altLang="en-US" dirty="0"/>
              <a:t>模板类描述了一组相关的类或数据类型，类模板尤其</a:t>
            </a:r>
            <a:r>
              <a:rPr lang="zh-CN" altLang="en-US" dirty="0" smtClean="0"/>
              <a:t>适用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于描述通用但类型安全的数据结构。</a:t>
            </a:r>
            <a:endParaRPr lang="zh-CN" altLang="en-US" dirty="0"/>
          </a:p>
        </p:txBody>
      </p:sp>
      <p:sp>
        <p:nvSpPr>
          <p:cNvPr id="5" name="Text Box 1030"/>
          <p:cNvSpPr txBox="1">
            <a:spLocks noChangeArrowheads="1"/>
          </p:cNvSpPr>
          <p:nvPr/>
        </p:nvSpPr>
        <p:spPr bwMode="auto">
          <a:xfrm>
            <a:off x="4723770" y="6298542"/>
            <a:ext cx="4059601" cy="36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2" rIns="91425" bIns="45712">
            <a:spAutoFit/>
          </a:bodyPr>
          <a:lstStyle>
            <a:defPPr>
              <a:defRPr lang="zh-CN"/>
            </a:defPPr>
            <a:lvl1pPr defTabSz="1172535">
              <a:spcBef>
                <a:spcPct val="50000"/>
              </a:spcBef>
              <a:defRPr kumimoji="0" b="1">
                <a:solidFill>
                  <a:schemeClr val="tx1">
                    <a:lumMod val="50000"/>
                    <a:lumOff val="50000"/>
                  </a:schemeClr>
                </a:solidFill>
                <a:latin typeface="Diavlo Light" pitchFamily="50" charset="0"/>
                <a:ea typeface="宋体" charset="-122"/>
              </a:defRPr>
            </a:lvl1pPr>
            <a:lvl2pPr marL="742950" indent="-28575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2pPr>
            <a:lvl3pPr marL="11430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3pPr>
            <a:lvl4pPr marL="16002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4pPr>
            <a:lvl5pPr marL="2057400" indent="-228600" defTabSz="1172535" eaLnBrk="0" hangingPunct="0"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5pPr>
            <a:lvl6pPr marL="25146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6pPr>
            <a:lvl7pPr marL="29718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7pPr>
            <a:lvl8pPr marL="34290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8pPr>
            <a:lvl9pPr marL="3886200" indent="-228600" defTabSz="1172535" eaLnBrk="0" fontAlgn="base" hangingPunct="0">
              <a:spcBef>
                <a:spcPct val="0"/>
              </a:spcBef>
              <a:spcAft>
                <a:spcPct val="0"/>
              </a:spcAft>
              <a:defRPr kumimoji="1" sz="6600" b="1">
                <a:solidFill>
                  <a:srgbClr val="FF3300"/>
                </a:solidFill>
                <a:latin typeface="Verdana" pitchFamily="34" charset="0"/>
                <a:ea typeface="隶书" pitchFamily="49" charset="-122"/>
              </a:defRPr>
            </a:lvl9pPr>
          </a:lstStyle>
          <a:p>
            <a:pPr algn="r"/>
            <a:r>
              <a:rPr lang="en-US" altLang="zh-CN" dirty="0"/>
              <a:t>unit four/template stack</a:t>
            </a:r>
          </a:p>
        </p:txBody>
      </p:sp>
    </p:spTree>
    <p:extLst>
      <p:ext uri="{BB962C8B-B14F-4D97-AF65-F5344CB8AC3E}">
        <p14:creationId xmlns:p14="http://schemas.microsoft.com/office/powerpoint/2010/main" val="8188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000" y="214289"/>
            <a:ext cx="3347912" cy="784800"/>
          </a:xfrm>
        </p:spPr>
        <p:txBody>
          <a:bodyPr vert="horz" lIns="98409" tIns="49204" rIns="98409" bIns="49204" rtlCol="0" anchor="ctr">
            <a:normAutofit/>
          </a:bodyPr>
          <a:lstStyle/>
          <a:p>
            <a:pPr algn="l"/>
            <a:r>
              <a:rPr lang="en-US" altLang="zh-CN" dirty="0" smtClean="0">
                <a:latin typeface="Arial Rounded MT Bold" panose="020F0704030504030204" pitchFamily="34" charset="0"/>
                <a:ea typeface="Arial Unicode MS" pitchFamily="34" charset="-122"/>
              </a:rPr>
              <a:t>Stack Template</a:t>
            </a:r>
            <a:endParaRPr lang="zh-CN" altLang="en-US" b="1" dirty="0">
              <a:latin typeface="Arial Rounded MT Bold" panose="020F070403050403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870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Object-Oriented Programming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8596" y="1071546"/>
            <a:ext cx="8354775" cy="3323938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zh-CN" altLang="en-US" sz="2000" dirty="0"/>
              <a:t>（</a:t>
            </a:r>
            <a:r>
              <a:rPr lang="en-US" altLang="zh-CN" sz="2000" dirty="0"/>
              <a:t>STACK</a:t>
            </a:r>
            <a:r>
              <a:rPr lang="zh-CN" altLang="en-US" sz="2000" dirty="0"/>
              <a:t>）又称为堆栈，是一种“特殊”的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</a:t>
            </a:r>
            <a:r>
              <a:rPr lang="zh-CN" altLang="en-US" sz="2000" dirty="0"/>
              <a:t>，这种线性表的插入和删除运算只允许在表的一端进行。允许进行插入和删除运算的这一端称为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栈顶（</a:t>
            </a:r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 sz="2000" dirty="0"/>
              <a:t>），不允许进行插入和删除运算的另一端则称为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栈底（</a:t>
            </a:r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BOTTOM</a:t>
            </a:r>
            <a:r>
              <a:rPr lang="zh-CN" altLang="en-US" sz="2000" dirty="0"/>
              <a:t>）；向栈中插入一个新元素称为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入栈或压栈</a:t>
            </a:r>
            <a:r>
              <a:rPr lang="zh-CN" altLang="en-US" sz="2000" dirty="0"/>
              <a:t>，从栈中删除一个元素称为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出栈或退栈</a:t>
            </a:r>
            <a:r>
              <a:rPr lang="zh-CN" altLang="en-US" sz="2000" dirty="0"/>
              <a:t>；通常，记录栈顶元素位置的变量称为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栈顶指针</a:t>
            </a:r>
            <a:r>
              <a:rPr lang="zh-CN" altLang="en-US" sz="2000" dirty="0"/>
              <a:t>，处于栈顶位置的数据元素称为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栈顶元素</a:t>
            </a:r>
            <a:r>
              <a:rPr lang="zh-CN" altLang="en-US" sz="2000" dirty="0"/>
              <a:t>；而不含有任何数据的栈则称为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空栈</a:t>
            </a:r>
            <a:r>
              <a:rPr lang="zh-CN" altLang="en-US" sz="2000" dirty="0"/>
              <a:t>。</a:t>
            </a:r>
            <a:endParaRPr lang="en-US" altLang="zh-CN" sz="2000" dirty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933056"/>
            <a:ext cx="2448272" cy="267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68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870" y="6474781"/>
            <a:ext cx="3662378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Object-Oriented Programming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8596" y="1071546"/>
            <a:ext cx="8354775" cy="1938944"/>
          </a:xfrm>
          <a:prstGeom prst="rect">
            <a:avLst/>
          </a:prstGeom>
          <a:noFill/>
        </p:spPr>
        <p:txBody>
          <a:bodyPr wrap="square" lIns="91395" tIns="45696" rIns="91395" bIns="4569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Arial" pitchFamily="34" charset="0"/>
              <a:buChar char="•"/>
              <a:defRPr sz="2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itchFamily="34" charset="-122"/>
              </a:defRPr>
            </a:lvl1pPr>
            <a:lvl2pPr lvl="1">
              <a:spcBef>
                <a:spcPct val="50000"/>
              </a:spcBef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r>
              <a:rPr lang="zh-CN" altLang="en-US" sz="2000" dirty="0" smtClean="0"/>
              <a:t>栈</a:t>
            </a:r>
            <a:r>
              <a:rPr lang="zh-CN" altLang="en-US" sz="2000" dirty="0"/>
              <a:t>（</a:t>
            </a:r>
            <a:r>
              <a:rPr lang="en-US" altLang="zh-CN" sz="2000" dirty="0"/>
              <a:t>STACK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存储</a:t>
            </a:r>
            <a:r>
              <a:rPr lang="zh-CN" altLang="en-US" sz="2000" dirty="0"/>
              <a:t>结构</a:t>
            </a:r>
            <a:r>
              <a:rPr lang="zh-CN" altLang="en-US" sz="2000" dirty="0" smtClean="0"/>
              <a:t>：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顺序存储结构</a:t>
            </a:r>
            <a:r>
              <a:rPr lang="zh-CN" altLang="en-US" sz="2000" dirty="0"/>
              <a:t>和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链接存储结构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/>
              <a:t>栈的顺序存储结构称为顺序栈。顺序栈可以用一个一维数</a:t>
            </a:r>
            <a:r>
              <a:rPr lang="zh-CN" altLang="en-US" sz="2000" dirty="0" smtClean="0"/>
              <a:t>组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连续的一块存储空间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和</a:t>
            </a:r>
            <a:r>
              <a:rPr lang="zh-CN" altLang="en-US" sz="2000" dirty="0"/>
              <a:t>一个记录栈顶位置的整形变量来实现，数组用于顺序存储栈中所有的数据元素，栈顶指针用于存储栈顶元素的位置。</a:t>
            </a:r>
            <a:endParaRPr lang="en-US" altLang="zh-CN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3284984"/>
            <a:ext cx="4316413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140967"/>
            <a:ext cx="3312368" cy="346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93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6452</TotalTime>
  <Words>2946</Words>
  <Application>Microsoft Office PowerPoint</Application>
  <PresentationFormat>全屏显示(4:3)</PresentationFormat>
  <Paragraphs>334</Paragraphs>
  <Slides>44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Office 主题</vt:lpstr>
      <vt:lpstr>Course Outline</vt:lpstr>
      <vt:lpstr>PowerPoint 演示文稿</vt:lpstr>
      <vt:lpstr>4.1 Templates and Generic Programming</vt:lpstr>
      <vt:lpstr>4.2 function templates</vt:lpstr>
      <vt:lpstr>4.2 function templates</vt:lpstr>
      <vt:lpstr>Outlines of function template</vt:lpstr>
      <vt:lpstr>4.3 Class Templates</vt:lpstr>
      <vt:lpstr>Stack Template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异常组织—方法1</vt:lpstr>
      <vt:lpstr>PowerPoint 演示文稿</vt:lpstr>
      <vt:lpstr>异常组织—方法2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Exception Specification </vt:lpstr>
      <vt:lpstr>PowerPoint 演示文稿</vt:lpstr>
      <vt:lpstr>PowerPoint 演示文稿</vt:lpstr>
      <vt:lpstr>PowerPoint 演示文稿</vt:lpstr>
      <vt:lpstr>Summary and Hoping</vt:lpstr>
      <vt:lpstr>Summary and Hoping</vt:lpstr>
      <vt:lpstr>Summary and Hoping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Administrator</cp:lastModifiedBy>
  <cp:revision>899</cp:revision>
  <dcterms:created xsi:type="dcterms:W3CDTF">2011-07-25T05:31:53Z</dcterms:created>
  <dcterms:modified xsi:type="dcterms:W3CDTF">2019-01-09T05:25:51Z</dcterms:modified>
</cp:coreProperties>
</file>