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00"/>
  </p:notesMasterIdLst>
  <p:sldIdLst>
    <p:sldId id="616" r:id="rId2"/>
    <p:sldId id="504" r:id="rId3"/>
    <p:sldId id="482" r:id="rId4"/>
    <p:sldId id="407" r:id="rId5"/>
    <p:sldId id="405" r:id="rId6"/>
    <p:sldId id="302" r:id="rId7"/>
    <p:sldId id="303" r:id="rId8"/>
    <p:sldId id="264" r:id="rId9"/>
    <p:sldId id="305" r:id="rId10"/>
    <p:sldId id="265" r:id="rId11"/>
    <p:sldId id="408" r:id="rId12"/>
    <p:sldId id="486" r:id="rId13"/>
    <p:sldId id="487" r:id="rId14"/>
    <p:sldId id="505" r:id="rId15"/>
    <p:sldId id="506" r:id="rId16"/>
    <p:sldId id="507" r:id="rId17"/>
    <p:sldId id="413" r:id="rId18"/>
    <p:sldId id="327" r:id="rId19"/>
    <p:sldId id="617" r:id="rId20"/>
    <p:sldId id="509" r:id="rId21"/>
    <p:sldId id="592" r:id="rId22"/>
    <p:sldId id="593" r:id="rId23"/>
    <p:sldId id="594" r:id="rId24"/>
    <p:sldId id="515" r:id="rId25"/>
    <p:sldId id="595" r:id="rId26"/>
    <p:sldId id="612" r:id="rId27"/>
    <p:sldId id="597" r:id="rId28"/>
    <p:sldId id="598" r:id="rId29"/>
    <p:sldId id="520" r:id="rId30"/>
    <p:sldId id="599" r:id="rId31"/>
    <p:sldId id="613" r:id="rId32"/>
    <p:sldId id="618" r:id="rId33"/>
    <p:sldId id="524" r:id="rId34"/>
    <p:sldId id="525" r:id="rId35"/>
    <p:sldId id="526" r:id="rId36"/>
    <p:sldId id="527" r:id="rId37"/>
    <p:sldId id="528" r:id="rId38"/>
    <p:sldId id="529" r:id="rId39"/>
    <p:sldId id="530" r:id="rId40"/>
    <p:sldId id="531" r:id="rId41"/>
    <p:sldId id="619" r:id="rId42"/>
    <p:sldId id="533" r:id="rId43"/>
    <p:sldId id="534" r:id="rId44"/>
    <p:sldId id="535" r:id="rId45"/>
    <p:sldId id="536" r:id="rId46"/>
    <p:sldId id="537" r:id="rId47"/>
    <p:sldId id="538" r:id="rId48"/>
    <p:sldId id="539" r:id="rId49"/>
    <p:sldId id="603" r:id="rId50"/>
    <p:sldId id="541" r:id="rId51"/>
    <p:sldId id="542" r:id="rId52"/>
    <p:sldId id="614" r:id="rId53"/>
    <p:sldId id="544" r:id="rId54"/>
    <p:sldId id="545" r:id="rId55"/>
    <p:sldId id="546" r:id="rId56"/>
    <p:sldId id="547" r:id="rId57"/>
    <p:sldId id="549" r:id="rId58"/>
    <p:sldId id="551" r:id="rId59"/>
    <p:sldId id="552" r:id="rId60"/>
    <p:sldId id="553" r:id="rId61"/>
    <p:sldId id="554" r:id="rId62"/>
    <p:sldId id="604" r:id="rId63"/>
    <p:sldId id="556" r:id="rId64"/>
    <p:sldId id="557" r:id="rId65"/>
    <p:sldId id="558" r:id="rId66"/>
    <p:sldId id="559" r:id="rId67"/>
    <p:sldId id="560" r:id="rId68"/>
    <p:sldId id="605" r:id="rId69"/>
    <p:sldId id="562" r:id="rId70"/>
    <p:sldId id="563" r:id="rId71"/>
    <p:sldId id="564" r:id="rId72"/>
    <p:sldId id="565" r:id="rId73"/>
    <p:sldId id="566" r:id="rId74"/>
    <p:sldId id="567" r:id="rId75"/>
    <p:sldId id="568" r:id="rId76"/>
    <p:sldId id="569" r:id="rId77"/>
    <p:sldId id="570" r:id="rId78"/>
    <p:sldId id="607" r:id="rId79"/>
    <p:sldId id="608" r:id="rId80"/>
    <p:sldId id="609" r:id="rId81"/>
    <p:sldId id="575" r:id="rId82"/>
    <p:sldId id="577" r:id="rId83"/>
    <p:sldId id="578" r:id="rId84"/>
    <p:sldId id="579" r:id="rId85"/>
    <p:sldId id="580" r:id="rId86"/>
    <p:sldId id="581" r:id="rId87"/>
    <p:sldId id="582" r:id="rId88"/>
    <p:sldId id="583" r:id="rId89"/>
    <p:sldId id="623" r:id="rId90"/>
    <p:sldId id="624" r:id="rId91"/>
    <p:sldId id="625" r:id="rId92"/>
    <p:sldId id="626" r:id="rId93"/>
    <p:sldId id="584" r:id="rId94"/>
    <p:sldId id="585" r:id="rId95"/>
    <p:sldId id="589" r:id="rId96"/>
    <p:sldId id="590" r:id="rId97"/>
    <p:sldId id="627" r:id="rId98"/>
    <p:sldId id="628" r:id="rId99"/>
  </p:sldIdLst>
  <p:sldSz cx="9144000" cy="6858000" type="screen4x3"/>
  <p:notesSz cx="6858000" cy="9144000"/>
  <p:defaultTextStyle>
    <a:defPPr>
      <a:defRPr lang="zh-CN"/>
    </a:defPPr>
    <a:lvl1pPr marL="0" algn="l" defTabSz="984578" rtl="0" eaLnBrk="1" latinLnBrk="0" hangingPunct="1">
      <a:defRPr sz="1900" kern="1200">
        <a:solidFill>
          <a:schemeClr val="tx1"/>
        </a:solidFill>
        <a:latin typeface="+mn-lt"/>
        <a:ea typeface="+mn-ea"/>
        <a:cs typeface="+mn-cs"/>
      </a:defRPr>
    </a:lvl1pPr>
    <a:lvl2pPr marL="492289" algn="l" defTabSz="984578" rtl="0" eaLnBrk="1" latinLnBrk="0" hangingPunct="1">
      <a:defRPr sz="1900" kern="1200">
        <a:solidFill>
          <a:schemeClr val="tx1"/>
        </a:solidFill>
        <a:latin typeface="+mn-lt"/>
        <a:ea typeface="+mn-ea"/>
        <a:cs typeface="+mn-cs"/>
      </a:defRPr>
    </a:lvl2pPr>
    <a:lvl3pPr marL="984578" algn="l" defTabSz="984578" rtl="0" eaLnBrk="1" latinLnBrk="0" hangingPunct="1">
      <a:defRPr sz="1900" kern="1200">
        <a:solidFill>
          <a:schemeClr val="tx1"/>
        </a:solidFill>
        <a:latin typeface="+mn-lt"/>
        <a:ea typeface="+mn-ea"/>
        <a:cs typeface="+mn-cs"/>
      </a:defRPr>
    </a:lvl3pPr>
    <a:lvl4pPr marL="1476867" algn="l" defTabSz="984578" rtl="0" eaLnBrk="1" latinLnBrk="0" hangingPunct="1">
      <a:defRPr sz="1900" kern="1200">
        <a:solidFill>
          <a:schemeClr val="tx1"/>
        </a:solidFill>
        <a:latin typeface="+mn-lt"/>
        <a:ea typeface="+mn-ea"/>
        <a:cs typeface="+mn-cs"/>
      </a:defRPr>
    </a:lvl4pPr>
    <a:lvl5pPr marL="1969155" algn="l" defTabSz="984578" rtl="0" eaLnBrk="1" latinLnBrk="0" hangingPunct="1">
      <a:defRPr sz="1900" kern="1200">
        <a:solidFill>
          <a:schemeClr val="tx1"/>
        </a:solidFill>
        <a:latin typeface="+mn-lt"/>
        <a:ea typeface="+mn-ea"/>
        <a:cs typeface="+mn-cs"/>
      </a:defRPr>
    </a:lvl5pPr>
    <a:lvl6pPr marL="2461445" algn="l" defTabSz="984578" rtl="0" eaLnBrk="1" latinLnBrk="0" hangingPunct="1">
      <a:defRPr sz="1900" kern="1200">
        <a:solidFill>
          <a:schemeClr val="tx1"/>
        </a:solidFill>
        <a:latin typeface="+mn-lt"/>
        <a:ea typeface="+mn-ea"/>
        <a:cs typeface="+mn-cs"/>
      </a:defRPr>
    </a:lvl6pPr>
    <a:lvl7pPr marL="2953733" algn="l" defTabSz="984578" rtl="0" eaLnBrk="1" latinLnBrk="0" hangingPunct="1">
      <a:defRPr sz="1900" kern="1200">
        <a:solidFill>
          <a:schemeClr val="tx1"/>
        </a:solidFill>
        <a:latin typeface="+mn-lt"/>
        <a:ea typeface="+mn-ea"/>
        <a:cs typeface="+mn-cs"/>
      </a:defRPr>
    </a:lvl7pPr>
    <a:lvl8pPr marL="3446022" algn="l" defTabSz="984578" rtl="0" eaLnBrk="1" latinLnBrk="0" hangingPunct="1">
      <a:defRPr sz="1900" kern="1200">
        <a:solidFill>
          <a:schemeClr val="tx1"/>
        </a:solidFill>
        <a:latin typeface="+mn-lt"/>
        <a:ea typeface="+mn-ea"/>
        <a:cs typeface="+mn-cs"/>
      </a:defRPr>
    </a:lvl8pPr>
    <a:lvl9pPr marL="3938311" algn="l" defTabSz="984578"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0000CC"/>
    <a:srgbClr val="000099"/>
    <a:srgbClr val="F37021"/>
    <a:srgbClr val="0070C0"/>
    <a:srgbClr val="14A2D4"/>
    <a:srgbClr val="1292C0"/>
    <a:srgbClr val="00529C"/>
    <a:srgbClr val="008000"/>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170" autoAdjust="0"/>
    <p:restoredTop sz="73171" autoAdjust="0"/>
  </p:normalViewPr>
  <p:slideViewPr>
    <p:cSldViewPr>
      <p:cViewPr>
        <p:scale>
          <a:sx n="60" d="100"/>
          <a:sy n="60" d="100"/>
        </p:scale>
        <p:origin x="-3084" y="-576"/>
      </p:cViewPr>
      <p:guideLst>
        <p:guide orient="horz" pos="2160"/>
        <p:guide pos="2880"/>
      </p:guideLst>
    </p:cSldViewPr>
  </p:slideViewPr>
  <p:outlineViewPr>
    <p:cViewPr>
      <p:scale>
        <a:sx n="33" d="100"/>
        <a:sy n="33" d="100"/>
      </p:scale>
      <p:origin x="0" y="1283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4EDE3F-4AC2-45A9-9F4D-5C7FEF111F1C}" type="datetimeFigureOut">
              <a:rPr lang="zh-CN" altLang="en-US" smtClean="0"/>
              <a:pPr/>
              <a:t>2019/1/31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2CF221-3527-44EE-88D4-30F149253768}" type="slidenum">
              <a:rPr lang="zh-CN" altLang="en-US" smtClean="0"/>
              <a:pPr/>
              <a:t>‹#›</a:t>
            </a:fld>
            <a:endParaRPr lang="zh-CN" altLang="en-US"/>
          </a:p>
        </p:txBody>
      </p:sp>
    </p:spTree>
    <p:extLst>
      <p:ext uri="{BB962C8B-B14F-4D97-AF65-F5344CB8AC3E}">
        <p14:creationId xmlns:p14="http://schemas.microsoft.com/office/powerpoint/2010/main" val="1741802762"/>
      </p:ext>
    </p:extLst>
  </p:cSld>
  <p:clrMap bg1="lt1" tx1="dk1" bg2="lt2" tx2="dk2" accent1="accent1" accent2="accent2" accent3="accent3" accent4="accent4" accent5="accent5" accent6="accent6" hlink="hlink" folHlink="folHlink"/>
  <p:notesStyle>
    <a:lvl1pPr marL="0" algn="l" defTabSz="984578" rtl="0" eaLnBrk="1" latinLnBrk="0" hangingPunct="1">
      <a:defRPr sz="1300" kern="1200">
        <a:solidFill>
          <a:schemeClr val="tx1"/>
        </a:solidFill>
        <a:latin typeface="+mn-lt"/>
        <a:ea typeface="+mn-ea"/>
        <a:cs typeface="+mn-cs"/>
      </a:defRPr>
    </a:lvl1pPr>
    <a:lvl2pPr marL="492289" algn="l" defTabSz="984578" rtl="0" eaLnBrk="1" latinLnBrk="0" hangingPunct="1">
      <a:defRPr sz="1300" kern="1200">
        <a:solidFill>
          <a:schemeClr val="tx1"/>
        </a:solidFill>
        <a:latin typeface="+mn-lt"/>
        <a:ea typeface="+mn-ea"/>
        <a:cs typeface="+mn-cs"/>
      </a:defRPr>
    </a:lvl2pPr>
    <a:lvl3pPr marL="984578" algn="l" defTabSz="984578" rtl="0" eaLnBrk="1" latinLnBrk="0" hangingPunct="1">
      <a:defRPr sz="1300" kern="1200">
        <a:solidFill>
          <a:schemeClr val="tx1"/>
        </a:solidFill>
        <a:latin typeface="+mn-lt"/>
        <a:ea typeface="+mn-ea"/>
        <a:cs typeface="+mn-cs"/>
      </a:defRPr>
    </a:lvl3pPr>
    <a:lvl4pPr marL="1476867" algn="l" defTabSz="984578" rtl="0" eaLnBrk="1" latinLnBrk="0" hangingPunct="1">
      <a:defRPr sz="1300" kern="1200">
        <a:solidFill>
          <a:schemeClr val="tx1"/>
        </a:solidFill>
        <a:latin typeface="+mn-lt"/>
        <a:ea typeface="+mn-ea"/>
        <a:cs typeface="+mn-cs"/>
      </a:defRPr>
    </a:lvl4pPr>
    <a:lvl5pPr marL="1969155" algn="l" defTabSz="984578" rtl="0" eaLnBrk="1" latinLnBrk="0" hangingPunct="1">
      <a:defRPr sz="1300" kern="1200">
        <a:solidFill>
          <a:schemeClr val="tx1"/>
        </a:solidFill>
        <a:latin typeface="+mn-lt"/>
        <a:ea typeface="+mn-ea"/>
        <a:cs typeface="+mn-cs"/>
      </a:defRPr>
    </a:lvl5pPr>
    <a:lvl6pPr marL="2461445" algn="l" defTabSz="984578" rtl="0" eaLnBrk="1" latinLnBrk="0" hangingPunct="1">
      <a:defRPr sz="1300" kern="1200">
        <a:solidFill>
          <a:schemeClr val="tx1"/>
        </a:solidFill>
        <a:latin typeface="+mn-lt"/>
        <a:ea typeface="+mn-ea"/>
        <a:cs typeface="+mn-cs"/>
      </a:defRPr>
    </a:lvl6pPr>
    <a:lvl7pPr marL="2953733" algn="l" defTabSz="984578" rtl="0" eaLnBrk="1" latinLnBrk="0" hangingPunct="1">
      <a:defRPr sz="1300" kern="1200">
        <a:solidFill>
          <a:schemeClr val="tx1"/>
        </a:solidFill>
        <a:latin typeface="+mn-lt"/>
        <a:ea typeface="+mn-ea"/>
        <a:cs typeface="+mn-cs"/>
      </a:defRPr>
    </a:lvl7pPr>
    <a:lvl8pPr marL="3446022" algn="l" defTabSz="984578" rtl="0" eaLnBrk="1" latinLnBrk="0" hangingPunct="1">
      <a:defRPr sz="1300" kern="1200">
        <a:solidFill>
          <a:schemeClr val="tx1"/>
        </a:solidFill>
        <a:latin typeface="+mn-lt"/>
        <a:ea typeface="+mn-ea"/>
        <a:cs typeface="+mn-cs"/>
      </a:defRPr>
    </a:lvl8pPr>
    <a:lvl9pPr marL="3938311" algn="l" defTabSz="984578"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1</a:t>
            </a:fld>
            <a:endParaRPr lang="zh-CN" altLang="en-US"/>
          </a:p>
        </p:txBody>
      </p:sp>
    </p:spTree>
    <p:extLst>
      <p:ext uri="{BB962C8B-B14F-4D97-AF65-F5344CB8AC3E}">
        <p14:creationId xmlns:p14="http://schemas.microsoft.com/office/powerpoint/2010/main" val="569380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17</a:t>
            </a:fld>
            <a:endParaRPr lang="zh-CN" altLang="en-US"/>
          </a:p>
        </p:txBody>
      </p:sp>
    </p:spTree>
    <p:extLst>
      <p:ext uri="{BB962C8B-B14F-4D97-AF65-F5344CB8AC3E}">
        <p14:creationId xmlns:p14="http://schemas.microsoft.com/office/powerpoint/2010/main" val="8237257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eaLnBrk="1" hangingPunct="1"/>
            <a:fld id="{ADE45B30-BFBF-41FC-96D9-8EC595C881BA}" type="slidenum">
              <a:rPr lang="zh-CN" altLang="en-US" sz="1200" b="0" smtClean="0">
                <a:solidFill>
                  <a:schemeClr val="tx1"/>
                </a:solidFill>
                <a:latin typeface="Times New Roman" pitchFamily="18" charset="0"/>
                <a:ea typeface="宋体" charset="-122"/>
              </a:rPr>
              <a:pPr eaLnBrk="1" hangingPunct="1"/>
              <a:t>18</a:t>
            </a:fld>
            <a:endParaRPr lang="en-US" altLang="zh-CN" sz="1200" b="0" smtClean="0">
              <a:solidFill>
                <a:schemeClr val="tx1"/>
              </a:solidFill>
              <a:latin typeface="Times New Roman" pitchFamily="18" charset="0"/>
              <a:ea typeface="宋体" charset="-122"/>
            </a:endParaRPr>
          </a:p>
        </p:txBody>
      </p:sp>
      <p:sp>
        <p:nvSpPr>
          <p:cNvPr id="113667" name="Rectangle 2"/>
          <p:cNvSpPr>
            <a:spLocks noGrp="1" noRot="1" noChangeAspect="1" noChangeArrowheads="1" noTextEdit="1"/>
          </p:cNvSpPr>
          <p:nvPr>
            <p:ph type="sldImg"/>
          </p:nvPr>
        </p:nvSpPr>
        <p:spPr>
          <a:xfrm>
            <a:off x="1144588" y="685800"/>
            <a:ext cx="4572000" cy="3429000"/>
          </a:xfrm>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1172535" rtl="0" eaLnBrk="1" fontAlgn="auto" latinLnBrk="0" hangingPunct="1">
              <a:lnSpc>
                <a:spcPct val="100000"/>
              </a:lnSpc>
              <a:spcBef>
                <a:spcPts val="0"/>
              </a:spcBef>
              <a:spcAft>
                <a:spcPts val="0"/>
              </a:spcAft>
              <a:buClrTx/>
              <a:buSzTx/>
              <a:buFontTx/>
              <a:buNone/>
              <a:tabLst/>
              <a:defRPr/>
            </a:pPr>
            <a:r>
              <a:rPr lang="zh-CN" altLang="en-US" sz="1600" dirty="0" smtClean="0">
                <a:latin typeface="+mn-ea"/>
                <a:cs typeface="Times New Roman" pitchFamily="18" charset="0"/>
              </a:rPr>
              <a:t>程序的正确性、健壮性、可靠性、高效性、易用性、可读性、可扩展性、重用性、兼容性和可移植性等。</a:t>
            </a:r>
            <a:endParaRPr lang="en-US" altLang="zh-CN" sz="1600" dirty="0" smtClean="0">
              <a:latin typeface="+mn-ea"/>
              <a:cs typeface="Times New Roman" pitchFamily="18" charset="0"/>
            </a:endParaRPr>
          </a:p>
          <a:p>
            <a:pPr eaLnBrk="1" hangingPunct="1"/>
            <a:endParaRPr lang="zh-CN" altLang="en-US" dirty="0" smtClean="0">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21</a:t>
            </a:fld>
            <a:endParaRPr lang="zh-CN" altLang="en-US"/>
          </a:p>
        </p:txBody>
      </p:sp>
    </p:spTree>
    <p:extLst>
      <p:ext uri="{BB962C8B-B14F-4D97-AF65-F5344CB8AC3E}">
        <p14:creationId xmlns:p14="http://schemas.microsoft.com/office/powerpoint/2010/main" val="20859378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26</a:t>
            </a:fld>
            <a:endParaRPr lang="zh-CN" altLang="en-US"/>
          </a:p>
        </p:txBody>
      </p:sp>
    </p:spTree>
    <p:extLst>
      <p:ext uri="{BB962C8B-B14F-4D97-AF65-F5344CB8AC3E}">
        <p14:creationId xmlns:p14="http://schemas.microsoft.com/office/powerpoint/2010/main" val="18785819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28</a:t>
            </a:fld>
            <a:endParaRPr lang="zh-CN" altLang="en-US"/>
          </a:p>
        </p:txBody>
      </p:sp>
    </p:spTree>
    <p:extLst>
      <p:ext uri="{BB962C8B-B14F-4D97-AF65-F5344CB8AC3E}">
        <p14:creationId xmlns:p14="http://schemas.microsoft.com/office/powerpoint/2010/main" val="26524679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38</a:t>
            </a:fld>
            <a:endParaRPr lang="zh-CN" altLang="en-US"/>
          </a:p>
        </p:txBody>
      </p:sp>
    </p:spTree>
    <p:extLst>
      <p:ext uri="{BB962C8B-B14F-4D97-AF65-F5344CB8AC3E}">
        <p14:creationId xmlns:p14="http://schemas.microsoft.com/office/powerpoint/2010/main" val="2390192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48</a:t>
            </a:fld>
            <a:endParaRPr lang="zh-CN" altLang="en-US"/>
          </a:p>
        </p:txBody>
      </p:sp>
    </p:spTree>
    <p:extLst>
      <p:ext uri="{BB962C8B-B14F-4D97-AF65-F5344CB8AC3E}">
        <p14:creationId xmlns:p14="http://schemas.microsoft.com/office/powerpoint/2010/main" val="40231650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IDE:  Microsoft Visual Studio 2010</a:t>
            </a:r>
            <a:endParaRPr lang="zh-CN" altLang="en-US" dirty="0" smtClean="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50</a:t>
            </a:fld>
            <a:endParaRPr lang="zh-CN" altLang="en-US"/>
          </a:p>
        </p:txBody>
      </p:sp>
    </p:spTree>
    <p:extLst>
      <p:ext uri="{BB962C8B-B14F-4D97-AF65-F5344CB8AC3E}">
        <p14:creationId xmlns:p14="http://schemas.microsoft.com/office/powerpoint/2010/main" val="4150398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54</a:t>
            </a:fld>
            <a:endParaRPr lang="zh-CN" altLang="en-US"/>
          </a:p>
        </p:txBody>
      </p:sp>
    </p:spTree>
    <p:extLst>
      <p:ext uri="{BB962C8B-B14F-4D97-AF65-F5344CB8AC3E}">
        <p14:creationId xmlns:p14="http://schemas.microsoft.com/office/powerpoint/2010/main" val="22269500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在其他文件中只要包含了</a:t>
            </a:r>
            <a:r>
              <a:rPr lang="en-US" altLang="zh-CN" sz="1200" kern="1200" dirty="0" err="1" smtClean="0">
                <a:solidFill>
                  <a:schemeClr val="tx1"/>
                </a:solidFill>
                <a:effectLst/>
                <a:latin typeface="+mn-lt"/>
                <a:ea typeface="+mn-ea"/>
                <a:cs typeface="+mn-cs"/>
              </a:rPr>
              <a:t>header.h</a:t>
            </a:r>
            <a:r>
              <a:rPr lang="zh-CN" altLang="en-US" sz="1200" kern="1200" dirty="0" smtClean="0">
                <a:solidFill>
                  <a:schemeClr val="tx1"/>
                </a:solidFill>
                <a:effectLst/>
                <a:latin typeface="+mn-lt"/>
                <a:ea typeface="+mn-ea"/>
                <a:cs typeface="+mn-cs"/>
              </a:rPr>
              <a:t>就会独立的解释</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然后每个</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cpp</a:t>
            </a:r>
            <a:r>
              <a:rPr lang="zh-CN" altLang="en-US" sz="1200" kern="1200" dirty="0" smtClean="0">
                <a:solidFill>
                  <a:schemeClr val="tx1"/>
                </a:solidFill>
                <a:effectLst/>
                <a:latin typeface="+mn-lt"/>
                <a:ea typeface="+mn-ea"/>
                <a:cs typeface="+mn-cs"/>
              </a:rPr>
              <a:t>文件生成独立的标示符。在编译器链接时，就会将工程中所有的符号整合在一起，由于文件中有重名变量，于是就出现了重复定义的错误。</a:t>
            </a:r>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55</a:t>
            </a:fld>
            <a:endParaRPr lang="zh-CN" altLang="en-US"/>
          </a:p>
        </p:txBody>
      </p:sp>
    </p:spTree>
    <p:extLst>
      <p:ext uri="{BB962C8B-B14F-4D97-AF65-F5344CB8AC3E}">
        <p14:creationId xmlns:p14="http://schemas.microsoft.com/office/powerpoint/2010/main" val="1831062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2</a:t>
            </a:fld>
            <a:endParaRPr lang="zh-CN" altLang="en-US"/>
          </a:p>
        </p:txBody>
      </p:sp>
    </p:spTree>
    <p:extLst>
      <p:ext uri="{BB962C8B-B14F-4D97-AF65-F5344CB8AC3E}">
        <p14:creationId xmlns:p14="http://schemas.microsoft.com/office/powerpoint/2010/main" val="40299508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smtClean="0">
                <a:effectLst/>
              </a:rPr>
              <a:t>虽然函数、变量的声明都可以重复，所以同一个声明出现多次也不会影响程序的运行，但它会增加编译时间，所以重复引用头文件会使浪费编译时间；而且，当头文件中包含类的定义、模板定义、枚举定义等一些定义时，这些定义是不可以重复的，必须通过一定措施防止重复引用</a:t>
            </a:r>
            <a:r>
              <a:rPr lang="en-US" altLang="zh-CN" dirty="0" smtClean="0">
                <a:effectLst/>
              </a:rPr>
              <a:t>.</a:t>
            </a:r>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56</a:t>
            </a:fld>
            <a:endParaRPr lang="zh-CN" altLang="en-US"/>
          </a:p>
        </p:txBody>
      </p:sp>
    </p:spTree>
    <p:extLst>
      <p:ext uri="{BB962C8B-B14F-4D97-AF65-F5344CB8AC3E}">
        <p14:creationId xmlns:p14="http://schemas.microsoft.com/office/powerpoint/2010/main" val="3168093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如果头文件（</a:t>
            </a:r>
            <a:r>
              <a:rPr lang="en-US" altLang="zh-CN" sz="1200" b="0" i="0" u="none" strike="noStrike" kern="1200" baseline="0" dirty="0" err="1" smtClean="0">
                <a:solidFill>
                  <a:schemeClr val="tx1"/>
                </a:solidFill>
                <a:latin typeface="+mn-lt"/>
                <a:ea typeface="+mn-ea"/>
                <a:cs typeface="+mn-cs"/>
              </a:rPr>
              <a:t>B.h</a:t>
            </a:r>
            <a:r>
              <a:rPr lang="zh-CN" altLang="en-US" sz="1200" b="0" i="0" u="none" strike="noStrike" kern="1200" baseline="0" dirty="0" smtClean="0">
                <a:solidFill>
                  <a:schemeClr val="tx1"/>
                </a:solidFill>
                <a:latin typeface="+mn-lt"/>
                <a:ea typeface="+mn-ea"/>
                <a:cs typeface="+mn-cs"/>
              </a:rPr>
              <a:t>）包含了其他的头文件（</a:t>
            </a:r>
            <a:r>
              <a:rPr lang="en-US" altLang="zh-CN" sz="1200" b="0" i="0" u="none" strike="noStrike" kern="1200" baseline="0" dirty="0" err="1" smtClean="0">
                <a:solidFill>
                  <a:schemeClr val="tx1"/>
                </a:solidFill>
                <a:latin typeface="+mn-lt"/>
                <a:ea typeface="+mn-ea"/>
                <a:cs typeface="+mn-cs"/>
              </a:rPr>
              <a:t>A.h</a:t>
            </a:r>
            <a:r>
              <a:rPr lang="zh-CN" altLang="en-US" sz="1200" b="0" i="0" u="none" strike="noStrike" kern="1200" baseline="0" dirty="0" smtClean="0">
                <a:solidFill>
                  <a:schemeClr val="tx1"/>
                </a:solidFill>
                <a:latin typeface="+mn-lt"/>
                <a:ea typeface="+mn-ea"/>
                <a:cs typeface="+mn-cs"/>
              </a:rPr>
              <a:t>），这些被包含头文件（</a:t>
            </a:r>
            <a:r>
              <a:rPr lang="en-US" altLang="zh-CN" sz="1200" b="0" i="0" u="none" strike="noStrike" kern="1200" baseline="0" dirty="0" err="1" smtClean="0">
                <a:solidFill>
                  <a:schemeClr val="tx1"/>
                </a:solidFill>
                <a:latin typeface="+mn-lt"/>
                <a:ea typeface="+mn-ea"/>
                <a:cs typeface="+mn-cs"/>
              </a:rPr>
              <a:t>A.h</a:t>
            </a:r>
            <a:r>
              <a:rPr lang="zh-CN" altLang="en-US" sz="1200" b="0" i="0" u="none" strike="noStrike" kern="1200" baseline="0" dirty="0" smtClean="0">
                <a:solidFill>
                  <a:schemeClr val="tx1"/>
                </a:solidFill>
                <a:latin typeface="+mn-lt"/>
                <a:ea typeface="+mn-ea"/>
                <a:cs typeface="+mn-cs"/>
              </a:rPr>
              <a:t>）的任何改变也将导致包含</a:t>
            </a:r>
          </a:p>
          <a:p>
            <a:r>
              <a:rPr lang="zh-CN" altLang="en-US" sz="1200" b="0" i="0" u="none" strike="noStrike" kern="1200" baseline="0" dirty="0" smtClean="0">
                <a:solidFill>
                  <a:schemeClr val="tx1"/>
                </a:solidFill>
                <a:latin typeface="+mn-lt"/>
                <a:ea typeface="+mn-ea"/>
                <a:cs typeface="+mn-cs"/>
              </a:rPr>
              <a:t>了头文件</a:t>
            </a:r>
            <a:r>
              <a:rPr lang="en-US" altLang="zh-CN" sz="1200" b="0" i="0" u="none" strike="noStrike" kern="1200" baseline="0" dirty="0" err="1" smtClean="0">
                <a:solidFill>
                  <a:schemeClr val="tx1"/>
                </a:solidFill>
                <a:latin typeface="+mn-lt"/>
                <a:ea typeface="+mn-ea"/>
                <a:cs typeface="+mn-cs"/>
              </a:rPr>
              <a:t>B.h</a:t>
            </a:r>
            <a:r>
              <a:rPr lang="zh-CN" altLang="en-US" sz="1200" b="0" i="0" u="none" strike="noStrike" kern="1200" baseline="0" dirty="0" smtClean="0">
                <a:solidFill>
                  <a:schemeClr val="tx1"/>
                </a:solidFill>
                <a:latin typeface="+mn-lt"/>
                <a:ea typeface="+mn-ea"/>
                <a:cs typeface="+mn-cs"/>
              </a:rPr>
              <a:t>的代码</a:t>
            </a:r>
            <a:r>
              <a:rPr lang="en-US" altLang="zh-CN" sz="1200" b="0" i="0" u="none" strike="noStrike" kern="1200" baseline="0" dirty="0" smtClean="0">
                <a:solidFill>
                  <a:schemeClr val="tx1"/>
                </a:solidFill>
                <a:latin typeface="+mn-lt"/>
                <a:ea typeface="+mn-ea"/>
                <a:cs typeface="+mn-cs"/>
              </a:rPr>
              <a:t>oneFile.cpp</a:t>
            </a:r>
            <a:r>
              <a:rPr lang="zh-CN" altLang="en-US" sz="1200" b="0" i="0" u="none" strike="noStrike" kern="1200" baseline="0" dirty="0" smtClean="0">
                <a:solidFill>
                  <a:schemeClr val="tx1"/>
                </a:solidFill>
                <a:latin typeface="+mn-lt"/>
                <a:ea typeface="+mn-ea"/>
                <a:cs typeface="+mn-cs"/>
              </a:rPr>
              <a:t>重新编译。</a:t>
            </a:r>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58</a:t>
            </a:fld>
            <a:endParaRPr lang="zh-CN" altLang="en-US"/>
          </a:p>
        </p:txBody>
      </p:sp>
    </p:spTree>
    <p:extLst>
      <p:ext uri="{BB962C8B-B14F-4D97-AF65-F5344CB8AC3E}">
        <p14:creationId xmlns:p14="http://schemas.microsoft.com/office/powerpoint/2010/main" val="3168093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如果头文件（</a:t>
            </a:r>
            <a:r>
              <a:rPr lang="en-US" altLang="zh-CN" sz="1200" b="0" i="0" u="none" strike="noStrike" kern="1200" baseline="0" dirty="0" err="1" smtClean="0">
                <a:solidFill>
                  <a:schemeClr val="tx1"/>
                </a:solidFill>
                <a:latin typeface="+mn-lt"/>
                <a:ea typeface="+mn-ea"/>
                <a:cs typeface="+mn-cs"/>
              </a:rPr>
              <a:t>B.h</a:t>
            </a:r>
            <a:r>
              <a:rPr lang="zh-CN" altLang="en-US" sz="1200" b="0" i="0" u="none" strike="noStrike" kern="1200" baseline="0" dirty="0" smtClean="0">
                <a:solidFill>
                  <a:schemeClr val="tx1"/>
                </a:solidFill>
                <a:latin typeface="+mn-lt"/>
                <a:ea typeface="+mn-ea"/>
                <a:cs typeface="+mn-cs"/>
              </a:rPr>
              <a:t>）包含了其他的头文件（</a:t>
            </a:r>
            <a:r>
              <a:rPr lang="en-US" altLang="zh-CN" sz="1200" b="0" i="0" u="none" strike="noStrike" kern="1200" baseline="0" dirty="0" err="1" smtClean="0">
                <a:solidFill>
                  <a:schemeClr val="tx1"/>
                </a:solidFill>
                <a:latin typeface="+mn-lt"/>
                <a:ea typeface="+mn-ea"/>
                <a:cs typeface="+mn-cs"/>
              </a:rPr>
              <a:t>A.h</a:t>
            </a:r>
            <a:r>
              <a:rPr lang="zh-CN" altLang="en-US" sz="1200" b="0" i="0" u="none" strike="noStrike" kern="1200" baseline="0" dirty="0" smtClean="0">
                <a:solidFill>
                  <a:schemeClr val="tx1"/>
                </a:solidFill>
                <a:latin typeface="+mn-lt"/>
                <a:ea typeface="+mn-ea"/>
                <a:cs typeface="+mn-cs"/>
              </a:rPr>
              <a:t>），这些被包含头文件（</a:t>
            </a:r>
            <a:r>
              <a:rPr lang="en-US" altLang="zh-CN" sz="1200" b="0" i="0" u="none" strike="noStrike" kern="1200" baseline="0" dirty="0" err="1" smtClean="0">
                <a:solidFill>
                  <a:schemeClr val="tx1"/>
                </a:solidFill>
                <a:latin typeface="+mn-lt"/>
                <a:ea typeface="+mn-ea"/>
                <a:cs typeface="+mn-cs"/>
              </a:rPr>
              <a:t>A.h</a:t>
            </a:r>
            <a:r>
              <a:rPr lang="zh-CN" altLang="en-US" sz="1200" b="0" i="0" u="none" strike="noStrike" kern="1200" baseline="0" dirty="0" smtClean="0">
                <a:solidFill>
                  <a:schemeClr val="tx1"/>
                </a:solidFill>
                <a:latin typeface="+mn-lt"/>
                <a:ea typeface="+mn-ea"/>
                <a:cs typeface="+mn-cs"/>
              </a:rPr>
              <a:t>）的任何改变也将导致包含</a:t>
            </a:r>
          </a:p>
          <a:p>
            <a:r>
              <a:rPr lang="zh-CN" altLang="en-US" sz="1200" b="0" i="0" u="none" strike="noStrike" kern="1200" baseline="0" dirty="0" smtClean="0">
                <a:solidFill>
                  <a:schemeClr val="tx1"/>
                </a:solidFill>
                <a:latin typeface="+mn-lt"/>
                <a:ea typeface="+mn-ea"/>
                <a:cs typeface="+mn-cs"/>
              </a:rPr>
              <a:t>了头文件</a:t>
            </a:r>
            <a:r>
              <a:rPr lang="en-US" altLang="zh-CN" sz="1200" b="0" i="0" u="none" strike="noStrike" kern="1200" baseline="0" dirty="0" err="1" smtClean="0">
                <a:solidFill>
                  <a:schemeClr val="tx1"/>
                </a:solidFill>
                <a:latin typeface="+mn-lt"/>
                <a:ea typeface="+mn-ea"/>
                <a:cs typeface="+mn-cs"/>
              </a:rPr>
              <a:t>B.h</a:t>
            </a:r>
            <a:r>
              <a:rPr lang="zh-CN" altLang="en-US" sz="1200" b="0" i="0" u="none" strike="noStrike" kern="1200" baseline="0" dirty="0" smtClean="0">
                <a:solidFill>
                  <a:schemeClr val="tx1"/>
                </a:solidFill>
                <a:latin typeface="+mn-lt"/>
                <a:ea typeface="+mn-ea"/>
                <a:cs typeface="+mn-cs"/>
              </a:rPr>
              <a:t>的代码</a:t>
            </a:r>
            <a:r>
              <a:rPr lang="en-US" altLang="zh-CN" sz="1200" b="0" i="0" u="none" strike="noStrike" kern="1200" baseline="0" dirty="0" smtClean="0">
                <a:solidFill>
                  <a:schemeClr val="tx1"/>
                </a:solidFill>
                <a:latin typeface="+mn-lt"/>
                <a:ea typeface="+mn-ea"/>
                <a:cs typeface="+mn-cs"/>
              </a:rPr>
              <a:t>oneFile.cpp</a:t>
            </a:r>
            <a:r>
              <a:rPr lang="zh-CN" altLang="en-US" sz="1200" b="0" i="0" u="none" strike="noStrike" kern="1200" baseline="0" dirty="0" smtClean="0">
                <a:solidFill>
                  <a:schemeClr val="tx1"/>
                </a:solidFill>
                <a:latin typeface="+mn-lt"/>
                <a:ea typeface="+mn-ea"/>
                <a:cs typeface="+mn-cs"/>
              </a:rPr>
              <a:t>重新编译。</a:t>
            </a:r>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59</a:t>
            </a:fld>
            <a:endParaRPr lang="zh-CN" altLang="en-US"/>
          </a:p>
        </p:txBody>
      </p:sp>
    </p:spTree>
    <p:extLst>
      <p:ext uri="{BB962C8B-B14F-4D97-AF65-F5344CB8AC3E}">
        <p14:creationId xmlns:p14="http://schemas.microsoft.com/office/powerpoint/2010/main" val="3168093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如果头文件（</a:t>
            </a:r>
            <a:r>
              <a:rPr lang="en-US" altLang="zh-CN" sz="1200" b="0" i="0" u="none" strike="noStrike" kern="1200" baseline="0" dirty="0" err="1" smtClean="0">
                <a:solidFill>
                  <a:schemeClr val="tx1"/>
                </a:solidFill>
                <a:latin typeface="+mn-lt"/>
                <a:ea typeface="+mn-ea"/>
                <a:cs typeface="+mn-cs"/>
              </a:rPr>
              <a:t>B.h</a:t>
            </a:r>
            <a:r>
              <a:rPr lang="zh-CN" altLang="en-US" sz="1200" b="0" i="0" u="none" strike="noStrike" kern="1200" baseline="0" dirty="0" smtClean="0">
                <a:solidFill>
                  <a:schemeClr val="tx1"/>
                </a:solidFill>
                <a:latin typeface="+mn-lt"/>
                <a:ea typeface="+mn-ea"/>
                <a:cs typeface="+mn-cs"/>
              </a:rPr>
              <a:t>）包含了其他的头文件（</a:t>
            </a:r>
            <a:r>
              <a:rPr lang="en-US" altLang="zh-CN" sz="1200" b="0" i="0" u="none" strike="noStrike" kern="1200" baseline="0" dirty="0" err="1" smtClean="0">
                <a:solidFill>
                  <a:schemeClr val="tx1"/>
                </a:solidFill>
                <a:latin typeface="+mn-lt"/>
                <a:ea typeface="+mn-ea"/>
                <a:cs typeface="+mn-cs"/>
              </a:rPr>
              <a:t>A.h</a:t>
            </a:r>
            <a:r>
              <a:rPr lang="zh-CN" altLang="en-US" sz="1200" b="0" i="0" u="none" strike="noStrike" kern="1200" baseline="0" dirty="0" smtClean="0">
                <a:solidFill>
                  <a:schemeClr val="tx1"/>
                </a:solidFill>
                <a:latin typeface="+mn-lt"/>
                <a:ea typeface="+mn-ea"/>
                <a:cs typeface="+mn-cs"/>
              </a:rPr>
              <a:t>），这些被包含头文件（</a:t>
            </a:r>
            <a:r>
              <a:rPr lang="en-US" altLang="zh-CN" sz="1200" b="0" i="0" u="none" strike="noStrike" kern="1200" baseline="0" dirty="0" err="1" smtClean="0">
                <a:solidFill>
                  <a:schemeClr val="tx1"/>
                </a:solidFill>
                <a:latin typeface="+mn-lt"/>
                <a:ea typeface="+mn-ea"/>
                <a:cs typeface="+mn-cs"/>
              </a:rPr>
              <a:t>A.h</a:t>
            </a:r>
            <a:r>
              <a:rPr lang="zh-CN" altLang="en-US" sz="1200" b="0" i="0" u="none" strike="noStrike" kern="1200" baseline="0" dirty="0" smtClean="0">
                <a:solidFill>
                  <a:schemeClr val="tx1"/>
                </a:solidFill>
                <a:latin typeface="+mn-lt"/>
                <a:ea typeface="+mn-ea"/>
                <a:cs typeface="+mn-cs"/>
              </a:rPr>
              <a:t>）的任何改变也将导致包含</a:t>
            </a:r>
          </a:p>
          <a:p>
            <a:r>
              <a:rPr lang="zh-CN" altLang="en-US" sz="1200" b="0" i="0" u="none" strike="noStrike" kern="1200" baseline="0" dirty="0" smtClean="0">
                <a:solidFill>
                  <a:schemeClr val="tx1"/>
                </a:solidFill>
                <a:latin typeface="+mn-lt"/>
                <a:ea typeface="+mn-ea"/>
                <a:cs typeface="+mn-cs"/>
              </a:rPr>
              <a:t>了头文件</a:t>
            </a:r>
            <a:r>
              <a:rPr lang="en-US" altLang="zh-CN" sz="1200" b="0" i="0" u="none" strike="noStrike" kern="1200" baseline="0" dirty="0" err="1" smtClean="0">
                <a:solidFill>
                  <a:schemeClr val="tx1"/>
                </a:solidFill>
                <a:latin typeface="+mn-lt"/>
                <a:ea typeface="+mn-ea"/>
                <a:cs typeface="+mn-cs"/>
              </a:rPr>
              <a:t>B.h</a:t>
            </a:r>
            <a:r>
              <a:rPr lang="zh-CN" altLang="en-US" sz="1200" b="0" i="0" u="none" strike="noStrike" kern="1200" baseline="0" dirty="0" smtClean="0">
                <a:solidFill>
                  <a:schemeClr val="tx1"/>
                </a:solidFill>
                <a:latin typeface="+mn-lt"/>
                <a:ea typeface="+mn-ea"/>
                <a:cs typeface="+mn-cs"/>
              </a:rPr>
              <a:t>的代码</a:t>
            </a:r>
            <a:r>
              <a:rPr lang="en-US" altLang="zh-CN" sz="1200" b="0" i="0" u="none" strike="noStrike" kern="1200" baseline="0" dirty="0" smtClean="0">
                <a:solidFill>
                  <a:schemeClr val="tx1"/>
                </a:solidFill>
                <a:latin typeface="+mn-lt"/>
                <a:ea typeface="+mn-ea"/>
                <a:cs typeface="+mn-cs"/>
              </a:rPr>
              <a:t>oneFile.cpp</a:t>
            </a:r>
            <a:r>
              <a:rPr lang="zh-CN" altLang="en-US" sz="1200" b="0" i="0" u="none" strike="noStrike" kern="1200" baseline="0" dirty="0" smtClean="0">
                <a:solidFill>
                  <a:schemeClr val="tx1"/>
                </a:solidFill>
                <a:latin typeface="+mn-lt"/>
                <a:ea typeface="+mn-ea"/>
                <a:cs typeface="+mn-cs"/>
              </a:rPr>
              <a:t>重新编译。</a:t>
            </a:r>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60</a:t>
            </a:fld>
            <a:endParaRPr lang="zh-CN" altLang="en-US"/>
          </a:p>
        </p:txBody>
      </p:sp>
    </p:spTree>
    <p:extLst>
      <p:ext uri="{BB962C8B-B14F-4D97-AF65-F5344CB8AC3E}">
        <p14:creationId xmlns:p14="http://schemas.microsoft.com/office/powerpoint/2010/main" val="3168093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61</a:t>
            </a:fld>
            <a:endParaRPr lang="zh-CN" altLang="en-US"/>
          </a:p>
        </p:txBody>
      </p:sp>
    </p:spTree>
    <p:extLst>
      <p:ext uri="{BB962C8B-B14F-4D97-AF65-F5344CB8AC3E}">
        <p14:creationId xmlns:p14="http://schemas.microsoft.com/office/powerpoint/2010/main" val="3325159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62</a:t>
            </a:fld>
            <a:endParaRPr lang="zh-CN" altLang="en-US"/>
          </a:p>
        </p:txBody>
      </p:sp>
    </p:spTree>
    <p:extLst>
      <p:ext uri="{BB962C8B-B14F-4D97-AF65-F5344CB8AC3E}">
        <p14:creationId xmlns:p14="http://schemas.microsoft.com/office/powerpoint/2010/main" val="3325159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使用前置声明也可以显著减少需要包含的头文件数量。举例说明，如果</a:t>
            </a:r>
            <a:r>
              <a:rPr lang="en-US" altLang="zh-CN" sz="1200" b="0" i="0" u="none" strike="noStrike" kern="1200" baseline="0" dirty="0" err="1" smtClean="0">
                <a:solidFill>
                  <a:schemeClr val="tx1"/>
                </a:solidFill>
                <a:latin typeface="+mn-lt"/>
                <a:ea typeface="+mn-ea"/>
                <a:cs typeface="+mn-cs"/>
              </a:rPr>
              <a:t>MyClass.h</a:t>
            </a:r>
            <a:endParaRPr lang="zh-CN" altLang="en-US"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头文件中用到类</a:t>
            </a:r>
            <a:r>
              <a:rPr lang="en-US" altLang="zh-CN" sz="1200" b="0" i="0" u="none" strike="noStrike" kern="1200" baseline="0" dirty="0" err="1" smtClean="0">
                <a:solidFill>
                  <a:schemeClr val="tx1"/>
                </a:solidFill>
                <a:latin typeface="+mn-lt"/>
                <a:ea typeface="+mn-ea"/>
                <a:cs typeface="+mn-cs"/>
              </a:rPr>
              <a:t>FileClass</a:t>
            </a:r>
            <a:r>
              <a:rPr lang="zh-CN" altLang="en-US" sz="1200" b="0" i="0" u="none" strike="noStrike" kern="1200" baseline="0" dirty="0" smtClean="0">
                <a:solidFill>
                  <a:schemeClr val="tx1"/>
                </a:solidFill>
                <a:latin typeface="+mn-lt"/>
                <a:ea typeface="+mn-ea"/>
                <a:cs typeface="+mn-cs"/>
              </a:rPr>
              <a:t>，但不需要访问</a:t>
            </a:r>
            <a:r>
              <a:rPr lang="en-US" altLang="zh-CN" sz="1200" b="0" i="0" u="none" strike="noStrike" kern="1200" baseline="0" dirty="0" err="1" smtClean="0">
                <a:solidFill>
                  <a:schemeClr val="tx1"/>
                </a:solidFill>
                <a:latin typeface="+mn-lt"/>
                <a:ea typeface="+mn-ea"/>
                <a:cs typeface="+mn-cs"/>
              </a:rPr>
              <a:t>FileClass</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的定义，则头文件中只需要前置声明</a:t>
            </a:r>
            <a:r>
              <a:rPr lang="en-US" altLang="zh-CN" sz="1200" b="0" i="0" u="none" strike="noStrike" kern="1200" baseline="0" dirty="0" smtClean="0">
                <a:solidFill>
                  <a:schemeClr val="tx1"/>
                </a:solidFill>
                <a:latin typeface="+mn-lt"/>
                <a:ea typeface="+mn-ea"/>
                <a:cs typeface="+mn-cs"/>
              </a:rPr>
              <a:t>class</a:t>
            </a:r>
          </a:p>
          <a:p>
            <a:r>
              <a:rPr lang="en-US" altLang="zh-CN" sz="1200" b="0" i="0" u="none" strike="noStrike" kern="1200" baseline="0" dirty="0" err="1" smtClean="0">
                <a:solidFill>
                  <a:schemeClr val="tx1"/>
                </a:solidFill>
                <a:latin typeface="+mn-lt"/>
                <a:ea typeface="+mn-ea"/>
                <a:cs typeface="+mn-cs"/>
              </a:rPr>
              <a:t>FileClass</a:t>
            </a:r>
            <a:r>
              <a:rPr lang="zh-CN" altLang="en-US" sz="1200" b="0" i="0" u="none" strike="noStrike" kern="1200" baseline="0" dirty="0" smtClean="0">
                <a:solidFill>
                  <a:schemeClr val="tx1"/>
                </a:solidFill>
                <a:latin typeface="+mn-lt"/>
                <a:ea typeface="+mn-ea"/>
                <a:cs typeface="+mn-cs"/>
              </a:rPr>
              <a:t>，而无需用 </a:t>
            </a:r>
            <a:r>
              <a:rPr lang="en-US" altLang="zh-CN" sz="1200" b="0" i="0" u="none" strike="noStrike" kern="1200" baseline="0" dirty="0" smtClean="0">
                <a:solidFill>
                  <a:schemeClr val="tx1"/>
                </a:solidFill>
                <a:latin typeface="+mn-lt"/>
                <a:ea typeface="+mn-ea"/>
                <a:cs typeface="+mn-cs"/>
              </a:rPr>
              <a:t>#include “</a:t>
            </a:r>
            <a:r>
              <a:rPr lang="en-US" altLang="zh-CN" sz="1200" b="0" i="0" u="none" strike="noStrike" kern="1200" baseline="0" dirty="0" err="1" smtClean="0">
                <a:solidFill>
                  <a:schemeClr val="tx1"/>
                </a:solidFill>
                <a:latin typeface="+mn-lt"/>
                <a:ea typeface="+mn-ea"/>
                <a:cs typeface="+mn-cs"/>
              </a:rPr>
              <a:t>fileclass.h</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63</a:t>
            </a:fld>
            <a:endParaRPr lang="zh-CN" altLang="en-US"/>
          </a:p>
        </p:txBody>
      </p:sp>
    </p:spTree>
    <p:extLst>
      <p:ext uri="{BB962C8B-B14F-4D97-AF65-F5344CB8AC3E}">
        <p14:creationId xmlns:p14="http://schemas.microsoft.com/office/powerpoint/2010/main" val="8850502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标识符采用英文单词或其组合，应当直观且可以拼读，可望文知意，用词应当准确。</a:t>
            </a:r>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66</a:t>
            </a:fld>
            <a:endParaRPr lang="zh-CN" altLang="en-US"/>
          </a:p>
        </p:txBody>
      </p:sp>
    </p:spTree>
    <p:extLst>
      <p:ext uri="{BB962C8B-B14F-4D97-AF65-F5344CB8AC3E}">
        <p14:creationId xmlns:p14="http://schemas.microsoft.com/office/powerpoint/2010/main" val="39473891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67</a:t>
            </a:fld>
            <a:endParaRPr lang="zh-CN" altLang="en-US"/>
          </a:p>
        </p:txBody>
      </p:sp>
    </p:spTree>
    <p:extLst>
      <p:ext uri="{BB962C8B-B14F-4D97-AF65-F5344CB8AC3E}">
        <p14:creationId xmlns:p14="http://schemas.microsoft.com/office/powerpoint/2010/main" val="1624192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68</a:t>
            </a:fld>
            <a:endParaRPr lang="zh-CN" altLang="en-US"/>
          </a:p>
        </p:txBody>
      </p:sp>
    </p:spTree>
    <p:extLst>
      <p:ext uri="{BB962C8B-B14F-4D97-AF65-F5344CB8AC3E}">
        <p14:creationId xmlns:p14="http://schemas.microsoft.com/office/powerpoint/2010/main" val="162419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3</a:t>
            </a:fld>
            <a:endParaRPr lang="zh-CN" altLang="en-US"/>
          </a:p>
        </p:txBody>
      </p:sp>
    </p:spTree>
    <p:extLst>
      <p:ext uri="{BB962C8B-B14F-4D97-AF65-F5344CB8AC3E}">
        <p14:creationId xmlns:p14="http://schemas.microsoft.com/office/powerpoint/2010/main" val="27036526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smtClean="0"/>
              <a:t>命名空间将全局作用域细分为不同的、具名的作用域，可有效防止全局作用域的命名冲突。</a:t>
            </a:r>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70</a:t>
            </a:fld>
            <a:endParaRPr lang="zh-CN" altLang="en-US"/>
          </a:p>
        </p:txBody>
      </p:sp>
    </p:spTree>
    <p:extLst>
      <p:ext uri="{BB962C8B-B14F-4D97-AF65-F5344CB8AC3E}">
        <p14:creationId xmlns:p14="http://schemas.microsoft.com/office/powerpoint/2010/main" val="30719526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73</a:t>
            </a:fld>
            <a:endParaRPr lang="zh-CN" altLang="en-US"/>
          </a:p>
        </p:txBody>
      </p:sp>
    </p:spTree>
    <p:extLst>
      <p:ext uri="{BB962C8B-B14F-4D97-AF65-F5344CB8AC3E}">
        <p14:creationId xmlns:p14="http://schemas.microsoft.com/office/powerpoint/2010/main" val="38810674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77</a:t>
            </a:fld>
            <a:endParaRPr lang="zh-CN" altLang="en-US"/>
          </a:p>
        </p:txBody>
      </p:sp>
    </p:spTree>
    <p:extLst>
      <p:ext uri="{BB962C8B-B14F-4D97-AF65-F5344CB8AC3E}">
        <p14:creationId xmlns:p14="http://schemas.microsoft.com/office/powerpoint/2010/main" val="1232198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5</a:t>
            </a:fld>
            <a:endParaRPr lang="zh-CN" altLang="en-US"/>
          </a:p>
        </p:txBody>
      </p:sp>
    </p:spTree>
    <p:extLst>
      <p:ext uri="{BB962C8B-B14F-4D97-AF65-F5344CB8AC3E}">
        <p14:creationId xmlns:p14="http://schemas.microsoft.com/office/powerpoint/2010/main" val="482377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smtClean="0"/>
              <a:t>百度云下载</a:t>
            </a:r>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7</a:t>
            </a:fld>
            <a:endParaRPr lang="zh-CN" altLang="en-US"/>
          </a:p>
        </p:txBody>
      </p:sp>
    </p:spTree>
    <p:extLst>
      <p:ext uri="{BB962C8B-B14F-4D97-AF65-F5344CB8AC3E}">
        <p14:creationId xmlns:p14="http://schemas.microsoft.com/office/powerpoint/2010/main" val="922587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9</a:t>
            </a:fld>
            <a:endParaRPr lang="zh-CN" altLang="en-US"/>
          </a:p>
        </p:txBody>
      </p:sp>
    </p:spTree>
    <p:extLst>
      <p:ext uri="{BB962C8B-B14F-4D97-AF65-F5344CB8AC3E}">
        <p14:creationId xmlns:p14="http://schemas.microsoft.com/office/powerpoint/2010/main" val="171724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11</a:t>
            </a:fld>
            <a:endParaRPr lang="zh-CN" altLang="en-US"/>
          </a:p>
        </p:txBody>
      </p:sp>
    </p:spTree>
    <p:extLst>
      <p:ext uri="{BB962C8B-B14F-4D97-AF65-F5344CB8AC3E}">
        <p14:creationId xmlns:p14="http://schemas.microsoft.com/office/powerpoint/2010/main" val="139973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12</a:t>
            </a:fld>
            <a:endParaRPr lang="zh-CN" altLang="en-US"/>
          </a:p>
        </p:txBody>
      </p:sp>
    </p:spTree>
    <p:extLst>
      <p:ext uri="{BB962C8B-B14F-4D97-AF65-F5344CB8AC3E}">
        <p14:creationId xmlns:p14="http://schemas.microsoft.com/office/powerpoint/2010/main" val="139973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13</a:t>
            </a:fld>
            <a:endParaRPr lang="zh-CN" altLang="en-US"/>
          </a:p>
        </p:txBody>
      </p:sp>
    </p:spTree>
    <p:extLst>
      <p:ext uri="{BB962C8B-B14F-4D97-AF65-F5344CB8AC3E}">
        <p14:creationId xmlns:p14="http://schemas.microsoft.com/office/powerpoint/2010/main" val="139973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432004" y="259204"/>
            <a:ext cx="7772757" cy="1470025"/>
          </a:xfrm>
          <a:prstGeom prst="rect">
            <a:avLst/>
          </a:prstGeom>
        </p:spPr>
        <p:txBody>
          <a:bodyPr lIns="71225" tIns="35612" rIns="71225" bIns="35612"/>
          <a:lstStyle>
            <a:lvl1pPr algn="l">
              <a:defRPr sz="3200" b="1">
                <a:solidFill>
                  <a:srgbClr val="FFFF00"/>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428401" y="1287360"/>
            <a:ext cx="6401514" cy="1752600"/>
          </a:xfrm>
          <a:prstGeom prst="rect">
            <a:avLst/>
          </a:prstGeom>
        </p:spPr>
        <p:txBody>
          <a:bodyPr lIns="71225" tIns="35612" rIns="71225" bIns="35612"/>
          <a:lstStyle>
            <a:lvl1pPr marL="0" indent="0" algn="l">
              <a:buNone/>
              <a:defRPr sz="2400">
                <a:solidFill>
                  <a:schemeClr val="tx1"/>
                </a:solidFill>
                <a:latin typeface="华文细黑" panose="02010600040101010101" pitchFamily="2" charset="-122"/>
                <a:ea typeface="华文细黑" panose="02010600040101010101" pitchFamily="2" charset="-122"/>
              </a:defRPr>
            </a:lvl1pPr>
            <a:lvl2pPr marL="356125" indent="0" algn="ctr">
              <a:buNone/>
              <a:defRPr/>
            </a:lvl2pPr>
            <a:lvl3pPr marL="712249" indent="0" algn="ctr">
              <a:buNone/>
              <a:defRPr/>
            </a:lvl3pPr>
            <a:lvl4pPr marL="1068373" indent="0" algn="ctr">
              <a:buNone/>
              <a:defRPr/>
            </a:lvl4pPr>
            <a:lvl5pPr marL="1424497" indent="0" algn="ctr">
              <a:buNone/>
              <a:defRPr/>
            </a:lvl5pPr>
            <a:lvl6pPr marL="1780620" indent="0" algn="ctr">
              <a:buNone/>
              <a:defRPr/>
            </a:lvl6pPr>
            <a:lvl7pPr marL="2136743" indent="0" algn="ctr">
              <a:buNone/>
              <a:defRPr/>
            </a:lvl7pPr>
            <a:lvl8pPr marL="2492869" indent="0" algn="ctr">
              <a:buNone/>
              <a:defRPr/>
            </a:lvl8pPr>
            <a:lvl9pPr marL="2848995"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60382156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081" y="274638"/>
            <a:ext cx="8229838" cy="1143000"/>
          </a:xfrm>
          <a:prstGeom prst="rect">
            <a:avLst/>
          </a:prstGeom>
        </p:spPr>
        <p:txBody>
          <a:bodyPr lIns="71225" tIns="35612" rIns="71225" bIns="35612"/>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081" y="1600206"/>
            <a:ext cx="8229838" cy="4525963"/>
          </a:xfrm>
          <a:prstGeom prst="rect">
            <a:avLst/>
          </a:prstGeom>
        </p:spPr>
        <p:txBody>
          <a:bodyPr vert="eaVert" lIns="71225" tIns="35612" rIns="71225" bIns="35612"/>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0533149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0055" y="274672"/>
            <a:ext cx="2056864" cy="5851525"/>
          </a:xfrm>
          <a:prstGeom prst="rect">
            <a:avLst/>
          </a:prstGeom>
        </p:spPr>
        <p:txBody>
          <a:bodyPr vert="eaVert" lIns="71225" tIns="35612" rIns="71225" bIns="35612"/>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083" y="274672"/>
            <a:ext cx="6058703" cy="5851525"/>
          </a:xfrm>
          <a:prstGeom prst="rect">
            <a:avLst/>
          </a:prstGeom>
        </p:spPr>
        <p:txBody>
          <a:bodyPr vert="eaVert" lIns="71225" tIns="35612" rIns="71225" bIns="35612"/>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03109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081" y="274638"/>
            <a:ext cx="8229838" cy="1143000"/>
          </a:xfrm>
          <a:prstGeom prst="rect">
            <a:avLst/>
          </a:prstGeom>
        </p:spPr>
        <p:txBody>
          <a:bodyPr lIns="71225" tIns="35612" rIns="71225" bIns="35612"/>
          <a:lstStyle/>
          <a:p>
            <a:r>
              <a:rPr lang="zh-CN" altLang="en-US" smtClean="0"/>
              <a:t>单击此处编辑母版标题样式</a:t>
            </a:r>
            <a:endParaRPr lang="zh-CN" altLang="en-US"/>
          </a:p>
        </p:txBody>
      </p:sp>
    </p:spTree>
    <p:extLst>
      <p:ext uri="{BB962C8B-B14F-4D97-AF65-F5344CB8AC3E}">
        <p14:creationId xmlns:p14="http://schemas.microsoft.com/office/powerpoint/2010/main" val="164439633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081" y="274638"/>
            <a:ext cx="8229838" cy="1143000"/>
          </a:xfrm>
          <a:prstGeom prst="rect">
            <a:avLst/>
          </a:prstGeom>
        </p:spPr>
        <p:txBody>
          <a:bodyPr lIns="71225" tIns="35612" rIns="71225" bIns="35612"/>
          <a:lstStyle>
            <a:lvl1pPr algn="l">
              <a:defRPr sz="3200" b="1">
                <a:solidFill>
                  <a:srgbClr val="FFFF00"/>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28401" y="1287360"/>
            <a:ext cx="8229838" cy="4525963"/>
          </a:xfrm>
          <a:prstGeom prst="rect">
            <a:avLst/>
          </a:prstGeom>
        </p:spPr>
        <p:txBody>
          <a:bodyPr lIns="71225" tIns="35612" rIns="71225" bIns="35612"/>
          <a:lstStyle>
            <a:lvl1pPr>
              <a:defRPr sz="2400">
                <a:solidFill>
                  <a:schemeClr val="tx1"/>
                </a:solidFill>
                <a:latin typeface="华文细黑" panose="02010600040101010101" pitchFamily="2" charset="-122"/>
                <a:ea typeface="华文细黑" panose="02010600040101010101" pitchFamily="2" charset="-122"/>
              </a:defRPr>
            </a:lvl1pPr>
            <a:lvl2pPr>
              <a:defRPr sz="2400">
                <a:solidFill>
                  <a:schemeClr val="tx1"/>
                </a:solidFill>
                <a:latin typeface="华文细黑" panose="02010600040101010101" pitchFamily="2" charset="-122"/>
                <a:ea typeface="华文细黑" panose="02010600040101010101" pitchFamily="2" charset="-122"/>
              </a:defRPr>
            </a:lvl2pPr>
            <a:lvl3pPr>
              <a:defRPr sz="2400">
                <a:solidFill>
                  <a:schemeClr val="tx1"/>
                </a:solidFill>
                <a:latin typeface="华文细黑" panose="02010600040101010101" pitchFamily="2" charset="-122"/>
                <a:ea typeface="华文细黑" panose="02010600040101010101" pitchFamily="2" charset="-122"/>
              </a:defRPr>
            </a:lvl3pPr>
            <a:lvl4pPr>
              <a:defRPr sz="2400">
                <a:solidFill>
                  <a:schemeClr val="tx1"/>
                </a:solidFill>
                <a:latin typeface="华文细黑" panose="02010600040101010101" pitchFamily="2" charset="-122"/>
                <a:ea typeface="华文细黑" panose="02010600040101010101" pitchFamily="2" charset="-122"/>
              </a:defRPr>
            </a:lvl4pPr>
            <a:lvl5pPr>
              <a:defRPr sz="2400">
                <a:solidFill>
                  <a:schemeClr val="tx1"/>
                </a:solidFill>
                <a:latin typeface="华文细黑" panose="02010600040101010101" pitchFamily="2" charset="-122"/>
                <a:ea typeface="华文细黑" panose="0201060004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2381423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543" y="4406927"/>
            <a:ext cx="7772757" cy="1362076"/>
          </a:xfrm>
          <a:prstGeom prst="rect">
            <a:avLst/>
          </a:prstGeom>
        </p:spPr>
        <p:txBody>
          <a:bodyPr lIns="71225" tIns="35612" rIns="71225" bIns="35612" anchor="t"/>
          <a:lstStyle>
            <a:lvl1pPr algn="l">
              <a:defRPr sz="31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543" y="2906713"/>
            <a:ext cx="7772757" cy="1500187"/>
          </a:xfrm>
          <a:prstGeom prst="rect">
            <a:avLst/>
          </a:prstGeom>
        </p:spPr>
        <p:txBody>
          <a:bodyPr lIns="71225" tIns="35612" rIns="71225" bIns="35612" anchor="b"/>
          <a:lstStyle>
            <a:lvl1pPr marL="0" indent="0">
              <a:buNone/>
              <a:defRPr sz="1600"/>
            </a:lvl1pPr>
            <a:lvl2pPr marL="356125" indent="0">
              <a:buNone/>
              <a:defRPr sz="1400"/>
            </a:lvl2pPr>
            <a:lvl3pPr marL="712249" indent="0">
              <a:buNone/>
              <a:defRPr sz="1200"/>
            </a:lvl3pPr>
            <a:lvl4pPr marL="1068373" indent="0">
              <a:buNone/>
              <a:defRPr sz="1100"/>
            </a:lvl4pPr>
            <a:lvl5pPr marL="1424497" indent="0">
              <a:buNone/>
              <a:defRPr sz="1100"/>
            </a:lvl5pPr>
            <a:lvl6pPr marL="1780620" indent="0">
              <a:buNone/>
              <a:defRPr sz="1100"/>
            </a:lvl6pPr>
            <a:lvl7pPr marL="2136743" indent="0">
              <a:buNone/>
              <a:defRPr sz="1100"/>
            </a:lvl7pPr>
            <a:lvl8pPr marL="2492869" indent="0">
              <a:buNone/>
              <a:defRPr sz="1100"/>
            </a:lvl8pPr>
            <a:lvl9pPr marL="2848995" indent="0">
              <a:buNone/>
              <a:defRPr sz="1100"/>
            </a:lvl9pPr>
          </a:lstStyle>
          <a:p>
            <a:pPr lvl="0"/>
            <a:r>
              <a:rPr lang="zh-CN" altLang="en-US" smtClean="0"/>
              <a:t>单击此处编辑母版文本样式</a:t>
            </a:r>
          </a:p>
        </p:txBody>
      </p:sp>
    </p:spTree>
    <p:extLst>
      <p:ext uri="{BB962C8B-B14F-4D97-AF65-F5344CB8AC3E}">
        <p14:creationId xmlns:p14="http://schemas.microsoft.com/office/powerpoint/2010/main" val="26632647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081" y="274638"/>
            <a:ext cx="8229838" cy="1143000"/>
          </a:xfrm>
          <a:prstGeom prst="rect">
            <a:avLst/>
          </a:prstGeom>
        </p:spPr>
        <p:txBody>
          <a:bodyPr lIns="71225" tIns="35612" rIns="71225" bIns="35612"/>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081" y="1600206"/>
            <a:ext cx="4057784" cy="4525963"/>
          </a:xfrm>
          <a:prstGeom prst="rect">
            <a:avLst/>
          </a:prstGeom>
        </p:spPr>
        <p:txBody>
          <a:bodyPr lIns="71225" tIns="35612" rIns="71225" bIns="35612"/>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36" y="1600206"/>
            <a:ext cx="4057784" cy="4525963"/>
          </a:xfrm>
          <a:prstGeom prst="rect">
            <a:avLst/>
          </a:prstGeom>
        </p:spPr>
        <p:txBody>
          <a:bodyPr lIns="71225" tIns="35612" rIns="71225" bIns="35612"/>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759557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081" y="274638"/>
            <a:ext cx="8229838" cy="1143000"/>
          </a:xfrm>
          <a:prstGeom prst="rect">
            <a:avLst/>
          </a:prstGeom>
        </p:spPr>
        <p:txBody>
          <a:bodyPr lIns="71225" tIns="35612" rIns="71225" bIns="35612"/>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102" y="1535116"/>
            <a:ext cx="4039929" cy="639762"/>
          </a:xfrm>
          <a:prstGeom prst="rect">
            <a:avLst/>
          </a:prstGeom>
        </p:spPr>
        <p:txBody>
          <a:bodyPr lIns="71225" tIns="35612" rIns="71225" bIns="35612" anchor="b"/>
          <a:lstStyle>
            <a:lvl1pPr marL="0" indent="0">
              <a:buNone/>
              <a:defRPr sz="1900" b="1"/>
            </a:lvl1pPr>
            <a:lvl2pPr marL="356125" indent="0">
              <a:buNone/>
              <a:defRPr sz="1600" b="1"/>
            </a:lvl2pPr>
            <a:lvl3pPr marL="712249" indent="0">
              <a:buNone/>
              <a:defRPr sz="1400" b="1"/>
            </a:lvl3pPr>
            <a:lvl4pPr marL="1068373" indent="0">
              <a:buNone/>
              <a:defRPr sz="1200" b="1"/>
            </a:lvl4pPr>
            <a:lvl5pPr marL="1424497" indent="0">
              <a:buNone/>
              <a:defRPr sz="1200" b="1"/>
            </a:lvl5pPr>
            <a:lvl6pPr marL="1780620" indent="0">
              <a:buNone/>
              <a:defRPr sz="1200" b="1"/>
            </a:lvl6pPr>
            <a:lvl7pPr marL="2136743" indent="0">
              <a:buNone/>
              <a:defRPr sz="1200" b="1"/>
            </a:lvl7pPr>
            <a:lvl8pPr marL="2492869" indent="0">
              <a:buNone/>
              <a:defRPr sz="1200" b="1"/>
            </a:lvl8pPr>
            <a:lvl9pPr marL="2848995"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102" y="2174875"/>
            <a:ext cx="4039929" cy="3951288"/>
          </a:xfrm>
          <a:prstGeom prst="rect">
            <a:avLst/>
          </a:prstGeom>
        </p:spPr>
        <p:txBody>
          <a:bodyPr lIns="71225" tIns="35612" rIns="71225" bIns="35612"/>
          <a:lstStyle>
            <a:lvl1pPr>
              <a:defRPr sz="19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4609" y="1535116"/>
            <a:ext cx="4042310" cy="639762"/>
          </a:xfrm>
          <a:prstGeom prst="rect">
            <a:avLst/>
          </a:prstGeom>
        </p:spPr>
        <p:txBody>
          <a:bodyPr lIns="71225" tIns="35612" rIns="71225" bIns="35612" anchor="b"/>
          <a:lstStyle>
            <a:lvl1pPr marL="0" indent="0">
              <a:buNone/>
              <a:defRPr sz="1900" b="1"/>
            </a:lvl1pPr>
            <a:lvl2pPr marL="356125" indent="0">
              <a:buNone/>
              <a:defRPr sz="1600" b="1"/>
            </a:lvl2pPr>
            <a:lvl3pPr marL="712249" indent="0">
              <a:buNone/>
              <a:defRPr sz="1400" b="1"/>
            </a:lvl3pPr>
            <a:lvl4pPr marL="1068373" indent="0">
              <a:buNone/>
              <a:defRPr sz="1200" b="1"/>
            </a:lvl4pPr>
            <a:lvl5pPr marL="1424497" indent="0">
              <a:buNone/>
              <a:defRPr sz="1200" b="1"/>
            </a:lvl5pPr>
            <a:lvl6pPr marL="1780620" indent="0">
              <a:buNone/>
              <a:defRPr sz="1200" b="1"/>
            </a:lvl6pPr>
            <a:lvl7pPr marL="2136743" indent="0">
              <a:buNone/>
              <a:defRPr sz="1200" b="1"/>
            </a:lvl7pPr>
            <a:lvl8pPr marL="2492869" indent="0">
              <a:buNone/>
              <a:defRPr sz="1200" b="1"/>
            </a:lvl8pPr>
            <a:lvl9pPr marL="2848995"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4609" y="2174875"/>
            <a:ext cx="4042310" cy="3951288"/>
          </a:xfrm>
          <a:prstGeom prst="rect">
            <a:avLst/>
          </a:prstGeom>
        </p:spPr>
        <p:txBody>
          <a:bodyPr lIns="71225" tIns="35612" rIns="71225" bIns="35612"/>
          <a:lstStyle>
            <a:lvl1pPr>
              <a:defRPr sz="19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008354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081" y="274638"/>
            <a:ext cx="8229838" cy="1143000"/>
          </a:xfrm>
          <a:prstGeom prst="rect">
            <a:avLst/>
          </a:prstGeom>
        </p:spPr>
        <p:txBody>
          <a:bodyPr lIns="71225" tIns="35612" rIns="71225" bIns="35612"/>
          <a:lstStyle/>
          <a:p>
            <a:r>
              <a:rPr lang="zh-CN" altLang="en-US" smtClean="0"/>
              <a:t>单击此处编辑母版标题样式</a:t>
            </a:r>
            <a:endParaRPr lang="zh-CN" altLang="en-US"/>
          </a:p>
        </p:txBody>
      </p:sp>
    </p:spTree>
    <p:extLst>
      <p:ext uri="{BB962C8B-B14F-4D97-AF65-F5344CB8AC3E}">
        <p14:creationId xmlns:p14="http://schemas.microsoft.com/office/powerpoint/2010/main" val="1270236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5257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082" y="273052"/>
            <a:ext cx="3007926" cy="1162050"/>
          </a:xfrm>
          <a:prstGeom prst="rect">
            <a:avLst/>
          </a:prstGeom>
        </p:spPr>
        <p:txBody>
          <a:bodyPr lIns="71225" tIns="35612" rIns="71225" bIns="35612" anchor="b"/>
          <a:lstStyle>
            <a:lvl1pPr algn="l">
              <a:defRPr sz="16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4517" y="273074"/>
            <a:ext cx="5112403" cy="5853113"/>
          </a:xfrm>
          <a:prstGeom prst="rect">
            <a:avLst/>
          </a:prstGeom>
        </p:spPr>
        <p:txBody>
          <a:bodyPr lIns="71225" tIns="35612" rIns="71225" bIns="35612"/>
          <a:lstStyle>
            <a:lvl1pPr>
              <a:defRPr sz="2500"/>
            </a:lvl1pPr>
            <a:lvl2pPr>
              <a:defRPr sz="2200"/>
            </a:lvl2pPr>
            <a:lvl3pPr>
              <a:defRPr sz="19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082" y="1435104"/>
            <a:ext cx="3007926" cy="4691063"/>
          </a:xfrm>
          <a:prstGeom prst="rect">
            <a:avLst/>
          </a:prstGeom>
        </p:spPr>
        <p:txBody>
          <a:bodyPr lIns="71225" tIns="35612" rIns="71225" bIns="35612"/>
          <a:lstStyle>
            <a:lvl1pPr marL="0" indent="0">
              <a:buNone/>
              <a:defRPr sz="1100"/>
            </a:lvl1pPr>
            <a:lvl2pPr marL="356125" indent="0">
              <a:buNone/>
              <a:defRPr sz="900"/>
            </a:lvl2pPr>
            <a:lvl3pPr marL="712249" indent="0">
              <a:buNone/>
              <a:defRPr sz="800"/>
            </a:lvl3pPr>
            <a:lvl4pPr marL="1068373" indent="0">
              <a:buNone/>
              <a:defRPr sz="700"/>
            </a:lvl4pPr>
            <a:lvl5pPr marL="1424497" indent="0">
              <a:buNone/>
              <a:defRPr sz="700"/>
            </a:lvl5pPr>
            <a:lvl6pPr marL="1780620" indent="0">
              <a:buNone/>
              <a:defRPr sz="700"/>
            </a:lvl6pPr>
            <a:lvl7pPr marL="2136743" indent="0">
              <a:buNone/>
              <a:defRPr sz="700"/>
            </a:lvl7pPr>
            <a:lvl8pPr marL="2492869" indent="0">
              <a:buNone/>
              <a:defRPr sz="700"/>
            </a:lvl8pPr>
            <a:lvl9pPr marL="2848995" indent="0">
              <a:buNone/>
              <a:defRPr sz="700"/>
            </a:lvl9pPr>
          </a:lstStyle>
          <a:p>
            <a:pPr lvl="0"/>
            <a:r>
              <a:rPr lang="zh-CN" altLang="en-US" smtClean="0"/>
              <a:t>单击此处编辑母版文本样式</a:t>
            </a:r>
          </a:p>
        </p:txBody>
      </p:sp>
    </p:spTree>
    <p:extLst>
      <p:ext uri="{BB962C8B-B14F-4D97-AF65-F5344CB8AC3E}">
        <p14:creationId xmlns:p14="http://schemas.microsoft.com/office/powerpoint/2010/main" val="4142249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615" y="4800600"/>
            <a:ext cx="5486162" cy="566738"/>
          </a:xfrm>
          <a:prstGeom prst="rect">
            <a:avLst/>
          </a:prstGeom>
        </p:spPr>
        <p:txBody>
          <a:bodyPr lIns="71225" tIns="35612" rIns="71225" bIns="35612" anchor="b"/>
          <a:lstStyle>
            <a:lvl1pPr algn="l">
              <a:defRPr sz="16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615" y="612775"/>
            <a:ext cx="5486162" cy="4114800"/>
          </a:xfrm>
          <a:prstGeom prst="rect">
            <a:avLst/>
          </a:prstGeom>
        </p:spPr>
        <p:txBody>
          <a:bodyPr lIns="71225" tIns="35612" rIns="71225" bIns="35612"/>
          <a:lstStyle>
            <a:lvl1pPr marL="0" indent="0">
              <a:buNone/>
              <a:defRPr sz="2500"/>
            </a:lvl1pPr>
            <a:lvl2pPr marL="356125" indent="0">
              <a:buNone/>
              <a:defRPr sz="2200"/>
            </a:lvl2pPr>
            <a:lvl3pPr marL="712249" indent="0">
              <a:buNone/>
              <a:defRPr sz="1900"/>
            </a:lvl3pPr>
            <a:lvl4pPr marL="1068373" indent="0">
              <a:buNone/>
              <a:defRPr sz="1600"/>
            </a:lvl4pPr>
            <a:lvl5pPr marL="1424497" indent="0">
              <a:buNone/>
              <a:defRPr sz="1600"/>
            </a:lvl5pPr>
            <a:lvl6pPr marL="1780620" indent="0">
              <a:buNone/>
              <a:defRPr sz="1600"/>
            </a:lvl6pPr>
            <a:lvl7pPr marL="2136743" indent="0">
              <a:buNone/>
              <a:defRPr sz="1600"/>
            </a:lvl7pPr>
            <a:lvl8pPr marL="2492869" indent="0">
              <a:buNone/>
              <a:defRPr sz="1600"/>
            </a:lvl8pPr>
            <a:lvl9pPr marL="2848995" indent="0">
              <a:buNone/>
              <a:defRPr sz="1600"/>
            </a:lvl9pPr>
          </a:lstStyle>
          <a:p>
            <a:endParaRPr lang="zh-CN" altLang="en-US"/>
          </a:p>
        </p:txBody>
      </p:sp>
      <p:sp>
        <p:nvSpPr>
          <p:cNvPr id="4" name="文本占位符 3"/>
          <p:cNvSpPr>
            <a:spLocks noGrp="1"/>
          </p:cNvSpPr>
          <p:nvPr>
            <p:ph type="body" sz="half" idx="2"/>
          </p:nvPr>
        </p:nvSpPr>
        <p:spPr>
          <a:xfrm>
            <a:off x="1792615" y="5367338"/>
            <a:ext cx="5486162" cy="804862"/>
          </a:xfrm>
          <a:prstGeom prst="rect">
            <a:avLst/>
          </a:prstGeom>
        </p:spPr>
        <p:txBody>
          <a:bodyPr lIns="71225" tIns="35612" rIns="71225" bIns="35612"/>
          <a:lstStyle>
            <a:lvl1pPr marL="0" indent="0">
              <a:buNone/>
              <a:defRPr sz="1100"/>
            </a:lvl1pPr>
            <a:lvl2pPr marL="356125" indent="0">
              <a:buNone/>
              <a:defRPr sz="900"/>
            </a:lvl2pPr>
            <a:lvl3pPr marL="712249" indent="0">
              <a:buNone/>
              <a:defRPr sz="800"/>
            </a:lvl3pPr>
            <a:lvl4pPr marL="1068373" indent="0">
              <a:buNone/>
              <a:defRPr sz="700"/>
            </a:lvl4pPr>
            <a:lvl5pPr marL="1424497" indent="0">
              <a:buNone/>
              <a:defRPr sz="700"/>
            </a:lvl5pPr>
            <a:lvl6pPr marL="1780620" indent="0">
              <a:buNone/>
              <a:defRPr sz="700"/>
            </a:lvl6pPr>
            <a:lvl7pPr marL="2136743" indent="0">
              <a:buNone/>
              <a:defRPr sz="700"/>
            </a:lvl7pPr>
            <a:lvl8pPr marL="2492869" indent="0">
              <a:buNone/>
              <a:defRPr sz="700"/>
            </a:lvl8pPr>
            <a:lvl9pPr marL="2848995" indent="0">
              <a:buNone/>
              <a:defRPr sz="700"/>
            </a:lvl9pPr>
          </a:lstStyle>
          <a:p>
            <a:pPr lvl="0"/>
            <a:r>
              <a:rPr lang="zh-CN" altLang="en-US" smtClean="0"/>
              <a:t>单击此处编辑母版文本样式</a:t>
            </a:r>
          </a:p>
        </p:txBody>
      </p:sp>
    </p:spTree>
    <p:extLst>
      <p:ext uri="{BB962C8B-B14F-4D97-AF65-F5344CB8AC3E}">
        <p14:creationId xmlns:p14="http://schemas.microsoft.com/office/powerpoint/2010/main" val="1076742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3">
            <a:lumMod val="7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482694"/>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Lst>
  <p:timing>
    <p:tnLst>
      <p:par>
        <p:cTn id="1" dur="indefinite" restart="never" nodeType="tmRoot"/>
      </p:par>
    </p:tnLst>
  </p:timing>
  <p:txStyles>
    <p:titleStyle>
      <a:lvl1pPr algn="ctr" rtl="0" eaLnBrk="0" fontAlgn="base" hangingPunct="0">
        <a:spcBef>
          <a:spcPct val="0"/>
        </a:spcBef>
        <a:spcAft>
          <a:spcPct val="0"/>
        </a:spcAft>
        <a:defRPr sz="3400">
          <a:solidFill>
            <a:schemeClr val="tx1"/>
          </a:solidFill>
          <a:latin typeface="+mj-lt"/>
          <a:ea typeface="+mj-ea"/>
          <a:cs typeface="+mj-cs"/>
          <a:sym typeface="Calibri" pitchFamily="34" charset="0"/>
        </a:defRPr>
      </a:lvl1pPr>
      <a:lvl2pPr algn="ctr" rtl="0" eaLnBrk="0" fontAlgn="base" hangingPunct="0">
        <a:spcBef>
          <a:spcPct val="0"/>
        </a:spcBef>
        <a:spcAft>
          <a:spcPct val="0"/>
        </a:spcAft>
        <a:defRPr sz="3400">
          <a:solidFill>
            <a:schemeClr val="tx1"/>
          </a:solidFill>
          <a:latin typeface="Calibri" pitchFamily="34" charset="0"/>
          <a:ea typeface="宋体" pitchFamily="2" charset="-122"/>
          <a:sym typeface="Calibri" pitchFamily="34" charset="0"/>
        </a:defRPr>
      </a:lvl2pPr>
      <a:lvl3pPr algn="ctr" rtl="0" eaLnBrk="0" fontAlgn="base" hangingPunct="0">
        <a:spcBef>
          <a:spcPct val="0"/>
        </a:spcBef>
        <a:spcAft>
          <a:spcPct val="0"/>
        </a:spcAft>
        <a:defRPr sz="3400">
          <a:solidFill>
            <a:schemeClr val="tx1"/>
          </a:solidFill>
          <a:latin typeface="Calibri" pitchFamily="34" charset="0"/>
          <a:ea typeface="宋体" pitchFamily="2" charset="-122"/>
          <a:sym typeface="Calibri" pitchFamily="34" charset="0"/>
        </a:defRPr>
      </a:lvl3pPr>
      <a:lvl4pPr algn="ctr" rtl="0" eaLnBrk="0" fontAlgn="base" hangingPunct="0">
        <a:spcBef>
          <a:spcPct val="0"/>
        </a:spcBef>
        <a:spcAft>
          <a:spcPct val="0"/>
        </a:spcAft>
        <a:defRPr sz="3400">
          <a:solidFill>
            <a:schemeClr val="tx1"/>
          </a:solidFill>
          <a:latin typeface="Calibri" pitchFamily="34" charset="0"/>
          <a:ea typeface="宋体" pitchFamily="2" charset="-122"/>
          <a:sym typeface="Calibri" pitchFamily="34" charset="0"/>
        </a:defRPr>
      </a:lvl4pPr>
      <a:lvl5pPr algn="ctr" rtl="0" eaLnBrk="0" fontAlgn="base" hangingPunct="0">
        <a:spcBef>
          <a:spcPct val="0"/>
        </a:spcBef>
        <a:spcAft>
          <a:spcPct val="0"/>
        </a:spcAft>
        <a:defRPr sz="3400">
          <a:solidFill>
            <a:schemeClr val="tx1"/>
          </a:solidFill>
          <a:latin typeface="Calibri" pitchFamily="34" charset="0"/>
          <a:ea typeface="宋体" pitchFamily="2" charset="-122"/>
          <a:sym typeface="Calibri" pitchFamily="34" charset="0"/>
        </a:defRPr>
      </a:lvl5pPr>
      <a:lvl6pPr marL="356125" algn="ctr" rtl="0" eaLnBrk="0" fontAlgn="base" hangingPunct="0">
        <a:spcBef>
          <a:spcPct val="0"/>
        </a:spcBef>
        <a:spcAft>
          <a:spcPct val="0"/>
        </a:spcAft>
        <a:defRPr sz="3400">
          <a:solidFill>
            <a:schemeClr val="tx1"/>
          </a:solidFill>
          <a:latin typeface="Calibri" pitchFamily="34" charset="0"/>
          <a:ea typeface="宋体" pitchFamily="2" charset="-122"/>
          <a:sym typeface="Calibri" pitchFamily="34" charset="0"/>
        </a:defRPr>
      </a:lvl6pPr>
      <a:lvl7pPr marL="712249" algn="ctr" rtl="0" eaLnBrk="0" fontAlgn="base" hangingPunct="0">
        <a:spcBef>
          <a:spcPct val="0"/>
        </a:spcBef>
        <a:spcAft>
          <a:spcPct val="0"/>
        </a:spcAft>
        <a:defRPr sz="3400">
          <a:solidFill>
            <a:schemeClr val="tx1"/>
          </a:solidFill>
          <a:latin typeface="Calibri" pitchFamily="34" charset="0"/>
          <a:ea typeface="宋体" pitchFamily="2" charset="-122"/>
          <a:sym typeface="Calibri" pitchFamily="34" charset="0"/>
        </a:defRPr>
      </a:lvl7pPr>
      <a:lvl8pPr marL="1068373" algn="ctr" rtl="0" eaLnBrk="0" fontAlgn="base" hangingPunct="0">
        <a:spcBef>
          <a:spcPct val="0"/>
        </a:spcBef>
        <a:spcAft>
          <a:spcPct val="0"/>
        </a:spcAft>
        <a:defRPr sz="3400">
          <a:solidFill>
            <a:schemeClr val="tx1"/>
          </a:solidFill>
          <a:latin typeface="Calibri" pitchFamily="34" charset="0"/>
          <a:ea typeface="宋体" pitchFamily="2" charset="-122"/>
          <a:sym typeface="Calibri" pitchFamily="34" charset="0"/>
        </a:defRPr>
      </a:lvl8pPr>
      <a:lvl9pPr marL="1424497" algn="ctr" rtl="0" eaLnBrk="0" fontAlgn="base" hangingPunct="0">
        <a:spcBef>
          <a:spcPct val="0"/>
        </a:spcBef>
        <a:spcAft>
          <a:spcPct val="0"/>
        </a:spcAft>
        <a:defRPr sz="3400">
          <a:solidFill>
            <a:schemeClr val="tx1"/>
          </a:solidFill>
          <a:latin typeface="Calibri" pitchFamily="34" charset="0"/>
          <a:ea typeface="宋体" pitchFamily="2" charset="-122"/>
          <a:sym typeface="Calibri" pitchFamily="34" charset="0"/>
        </a:defRPr>
      </a:lvl9pPr>
    </p:titleStyle>
    <p:bodyStyle>
      <a:lvl1pPr marL="267092" indent="-267092" algn="l" defTabSz="0" rtl="0" eaLnBrk="0" fontAlgn="base" hangingPunct="0">
        <a:spcBef>
          <a:spcPct val="20000"/>
        </a:spcBef>
        <a:spcAft>
          <a:spcPct val="0"/>
        </a:spcAft>
        <a:buFont typeface="Arial" pitchFamily="34" charset="0"/>
        <a:buChar char="•"/>
        <a:defRPr sz="2500">
          <a:solidFill>
            <a:schemeClr val="tx1"/>
          </a:solidFill>
          <a:latin typeface="+mn-lt"/>
          <a:ea typeface="+mn-ea"/>
          <a:cs typeface="+mn-cs"/>
          <a:sym typeface="Calibri" pitchFamily="34" charset="0"/>
        </a:defRPr>
      </a:lvl1pPr>
      <a:lvl2pPr marL="578700" indent="-222578" algn="l" defTabSz="0" rtl="0" eaLnBrk="0" fontAlgn="base" hangingPunct="0">
        <a:spcBef>
          <a:spcPct val="20000"/>
        </a:spcBef>
        <a:spcAft>
          <a:spcPct val="0"/>
        </a:spcAft>
        <a:buFont typeface="Arial" pitchFamily="34" charset="0"/>
        <a:buChar char="–"/>
        <a:defRPr sz="2200">
          <a:solidFill>
            <a:schemeClr val="tx1"/>
          </a:solidFill>
          <a:latin typeface="+mn-lt"/>
          <a:ea typeface="+mn-ea"/>
          <a:sym typeface="Calibri" pitchFamily="34" charset="0"/>
        </a:defRPr>
      </a:lvl2pPr>
      <a:lvl3pPr marL="890311" indent="-178062" algn="l" defTabSz="0" rtl="0" eaLnBrk="0" fontAlgn="base" hangingPunct="0">
        <a:spcBef>
          <a:spcPct val="20000"/>
        </a:spcBef>
        <a:spcAft>
          <a:spcPct val="0"/>
        </a:spcAft>
        <a:buFont typeface="Arial" pitchFamily="34" charset="0"/>
        <a:buChar char="•"/>
        <a:defRPr sz="1900">
          <a:solidFill>
            <a:schemeClr val="tx1"/>
          </a:solidFill>
          <a:latin typeface="+mn-lt"/>
          <a:ea typeface="+mn-ea"/>
          <a:sym typeface="Calibri" pitchFamily="34" charset="0"/>
        </a:defRPr>
      </a:lvl3pPr>
      <a:lvl4pPr marL="1246436" indent="-178062" algn="l" defTabSz="0" rtl="0" eaLnBrk="0" fontAlgn="base" hangingPunct="0">
        <a:spcBef>
          <a:spcPct val="20000"/>
        </a:spcBef>
        <a:spcAft>
          <a:spcPct val="0"/>
        </a:spcAft>
        <a:buFont typeface="Arial" pitchFamily="34" charset="0"/>
        <a:buChar char="–"/>
        <a:defRPr sz="1600">
          <a:solidFill>
            <a:schemeClr val="tx1"/>
          </a:solidFill>
          <a:latin typeface="+mn-lt"/>
          <a:ea typeface="+mn-ea"/>
          <a:sym typeface="Calibri" pitchFamily="34" charset="0"/>
        </a:defRPr>
      </a:lvl4pPr>
      <a:lvl5pPr marL="1602561" indent="-178062" algn="l" defTabSz="0" rtl="0" eaLnBrk="0" fontAlgn="base" hangingPunct="0">
        <a:spcBef>
          <a:spcPct val="20000"/>
        </a:spcBef>
        <a:spcAft>
          <a:spcPct val="0"/>
        </a:spcAft>
        <a:buFont typeface="Arial" pitchFamily="34" charset="0"/>
        <a:buChar char="»"/>
        <a:defRPr sz="1600">
          <a:solidFill>
            <a:schemeClr val="tx1"/>
          </a:solidFill>
          <a:latin typeface="+mn-lt"/>
          <a:ea typeface="+mn-ea"/>
          <a:sym typeface="Calibri" pitchFamily="34" charset="0"/>
        </a:defRPr>
      </a:lvl5pPr>
      <a:lvl6pPr marL="1958685" indent="-178062" algn="l" defTabSz="0" rtl="0" eaLnBrk="0" fontAlgn="base" hangingPunct="0">
        <a:spcBef>
          <a:spcPct val="20000"/>
        </a:spcBef>
        <a:spcAft>
          <a:spcPct val="0"/>
        </a:spcAft>
        <a:buFont typeface="Arial" pitchFamily="34" charset="0"/>
        <a:buChar char="»"/>
        <a:defRPr sz="1600">
          <a:solidFill>
            <a:schemeClr val="tx1"/>
          </a:solidFill>
          <a:latin typeface="+mn-lt"/>
          <a:ea typeface="+mn-ea"/>
          <a:sym typeface="Calibri" pitchFamily="34" charset="0"/>
        </a:defRPr>
      </a:lvl6pPr>
      <a:lvl7pPr marL="2314805" indent="-178062" algn="l" defTabSz="0" rtl="0" eaLnBrk="0" fontAlgn="base" hangingPunct="0">
        <a:spcBef>
          <a:spcPct val="20000"/>
        </a:spcBef>
        <a:spcAft>
          <a:spcPct val="0"/>
        </a:spcAft>
        <a:buFont typeface="Arial" pitchFamily="34" charset="0"/>
        <a:buChar char="»"/>
        <a:defRPr sz="1600">
          <a:solidFill>
            <a:schemeClr val="tx1"/>
          </a:solidFill>
          <a:latin typeface="+mn-lt"/>
          <a:ea typeface="+mn-ea"/>
          <a:sym typeface="Calibri" pitchFamily="34" charset="0"/>
        </a:defRPr>
      </a:lvl7pPr>
      <a:lvl8pPr marL="2670930" indent="-178062" algn="l" defTabSz="0" rtl="0" eaLnBrk="0" fontAlgn="base" hangingPunct="0">
        <a:spcBef>
          <a:spcPct val="20000"/>
        </a:spcBef>
        <a:spcAft>
          <a:spcPct val="0"/>
        </a:spcAft>
        <a:buFont typeface="Arial" pitchFamily="34" charset="0"/>
        <a:buChar char="»"/>
        <a:defRPr sz="1600">
          <a:solidFill>
            <a:schemeClr val="tx1"/>
          </a:solidFill>
          <a:latin typeface="+mn-lt"/>
          <a:ea typeface="+mn-ea"/>
          <a:sym typeface="Calibri" pitchFamily="34" charset="0"/>
        </a:defRPr>
      </a:lvl8pPr>
      <a:lvl9pPr marL="3027059" indent="-178062" algn="l" defTabSz="0" rtl="0" eaLnBrk="0" fontAlgn="base" hangingPunct="0">
        <a:spcBef>
          <a:spcPct val="20000"/>
        </a:spcBef>
        <a:spcAft>
          <a:spcPct val="0"/>
        </a:spcAft>
        <a:buFont typeface="Arial" pitchFamily="34" charset="0"/>
        <a:buChar char="»"/>
        <a:defRPr sz="1600">
          <a:solidFill>
            <a:schemeClr val="tx1"/>
          </a:solidFill>
          <a:latin typeface="+mn-lt"/>
          <a:ea typeface="+mn-ea"/>
          <a:sym typeface="Calibri" pitchFamily="34" charset="0"/>
        </a:defRPr>
      </a:lvl9pPr>
    </p:bodyStyle>
    <p:otherStyle>
      <a:defPPr>
        <a:defRPr lang="zh-CN"/>
      </a:defPPr>
      <a:lvl1pPr marL="0" algn="l" defTabSz="712249" rtl="0" eaLnBrk="1" latinLnBrk="0" hangingPunct="1">
        <a:defRPr sz="1400" kern="1200">
          <a:solidFill>
            <a:schemeClr val="tx1"/>
          </a:solidFill>
          <a:latin typeface="+mn-lt"/>
          <a:ea typeface="+mn-ea"/>
          <a:cs typeface="+mn-cs"/>
        </a:defRPr>
      </a:lvl1pPr>
      <a:lvl2pPr marL="356125" algn="l" defTabSz="712249" rtl="0" eaLnBrk="1" latinLnBrk="0" hangingPunct="1">
        <a:defRPr sz="1400" kern="1200">
          <a:solidFill>
            <a:schemeClr val="tx1"/>
          </a:solidFill>
          <a:latin typeface="+mn-lt"/>
          <a:ea typeface="+mn-ea"/>
          <a:cs typeface="+mn-cs"/>
        </a:defRPr>
      </a:lvl2pPr>
      <a:lvl3pPr marL="712249" algn="l" defTabSz="712249" rtl="0" eaLnBrk="1" latinLnBrk="0" hangingPunct="1">
        <a:defRPr sz="1400" kern="1200">
          <a:solidFill>
            <a:schemeClr val="tx1"/>
          </a:solidFill>
          <a:latin typeface="+mn-lt"/>
          <a:ea typeface="+mn-ea"/>
          <a:cs typeface="+mn-cs"/>
        </a:defRPr>
      </a:lvl3pPr>
      <a:lvl4pPr marL="1068373" algn="l" defTabSz="712249" rtl="0" eaLnBrk="1" latinLnBrk="0" hangingPunct="1">
        <a:defRPr sz="1400" kern="1200">
          <a:solidFill>
            <a:schemeClr val="tx1"/>
          </a:solidFill>
          <a:latin typeface="+mn-lt"/>
          <a:ea typeface="+mn-ea"/>
          <a:cs typeface="+mn-cs"/>
        </a:defRPr>
      </a:lvl4pPr>
      <a:lvl5pPr marL="1424497" algn="l" defTabSz="712249" rtl="0" eaLnBrk="1" latinLnBrk="0" hangingPunct="1">
        <a:defRPr sz="1400" kern="1200">
          <a:solidFill>
            <a:schemeClr val="tx1"/>
          </a:solidFill>
          <a:latin typeface="+mn-lt"/>
          <a:ea typeface="+mn-ea"/>
          <a:cs typeface="+mn-cs"/>
        </a:defRPr>
      </a:lvl5pPr>
      <a:lvl6pPr marL="1780620" algn="l" defTabSz="712249" rtl="0" eaLnBrk="1" latinLnBrk="0" hangingPunct="1">
        <a:defRPr sz="1400" kern="1200">
          <a:solidFill>
            <a:schemeClr val="tx1"/>
          </a:solidFill>
          <a:latin typeface="+mn-lt"/>
          <a:ea typeface="+mn-ea"/>
          <a:cs typeface="+mn-cs"/>
        </a:defRPr>
      </a:lvl6pPr>
      <a:lvl7pPr marL="2136743" algn="l" defTabSz="712249" rtl="0" eaLnBrk="1" latinLnBrk="0" hangingPunct="1">
        <a:defRPr sz="1400" kern="1200">
          <a:solidFill>
            <a:schemeClr val="tx1"/>
          </a:solidFill>
          <a:latin typeface="+mn-lt"/>
          <a:ea typeface="+mn-ea"/>
          <a:cs typeface="+mn-cs"/>
        </a:defRPr>
      </a:lvl7pPr>
      <a:lvl8pPr marL="2492869" algn="l" defTabSz="712249" rtl="0" eaLnBrk="1" latinLnBrk="0" hangingPunct="1">
        <a:defRPr sz="1400" kern="1200">
          <a:solidFill>
            <a:schemeClr val="tx1"/>
          </a:solidFill>
          <a:latin typeface="+mn-lt"/>
          <a:ea typeface="+mn-ea"/>
          <a:cs typeface="+mn-cs"/>
        </a:defRPr>
      </a:lvl8pPr>
      <a:lvl9pPr marL="2848995" algn="l" defTabSz="712249"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2"/>
          <p:cNvSpPr txBox="1">
            <a:spLocks noChangeArrowheads="1"/>
          </p:cNvSpPr>
          <p:nvPr/>
        </p:nvSpPr>
        <p:spPr>
          <a:xfrm>
            <a:off x="714375" y="1252214"/>
            <a:ext cx="7772400" cy="830999"/>
          </a:xfrm>
          <a:prstGeom prst="rect">
            <a:avLst/>
          </a:prstGeom>
        </p:spPr>
        <p:txBody>
          <a:bodyPr lIns="68552" tIns="34276" rIns="68552" bIns="34276">
            <a:noAutofit/>
          </a:bodyPr>
          <a:lstStyle/>
          <a:p>
            <a:pPr algn="ctr" defTabSz="914400" fontAlgn="base">
              <a:spcBef>
                <a:spcPct val="0"/>
              </a:spcBef>
              <a:spcAft>
                <a:spcPct val="0"/>
              </a:spcAft>
              <a:defRPr/>
            </a:pPr>
            <a:r>
              <a:rPr lang="en-US" altLang="zh-CN" sz="4000" b="1" dirty="0">
                <a:solidFill>
                  <a:srgbClr val="FF0000"/>
                </a:solidFill>
                <a:latin typeface="Arial Rounded MT Bold" pitchFamily="34" charset="0"/>
                <a:ea typeface="Gungsuh" panose="02030600000101010101" pitchFamily="18" charset="-127"/>
                <a:cs typeface="Arial Unicode MS" pitchFamily="34" charset="-122"/>
              </a:rPr>
              <a:t>Object-Oriented Programming</a:t>
            </a:r>
            <a:endParaRPr kumimoji="1" lang="en-US" altLang="zh-CN" sz="4000" b="1" kern="5000" spc="600" dirty="0">
              <a:solidFill>
                <a:srgbClr val="FF0000"/>
              </a:solidFill>
              <a:latin typeface="Arial Rounded MT Bold" pitchFamily="34" charset="0"/>
              <a:ea typeface="微软雅黑" pitchFamily="34" charset="-122"/>
            </a:endParaRPr>
          </a:p>
        </p:txBody>
      </p:sp>
      <p:sp>
        <p:nvSpPr>
          <p:cNvPr id="4" name="Rectangle 3"/>
          <p:cNvSpPr txBox="1">
            <a:spLocks noChangeArrowheads="1"/>
          </p:cNvSpPr>
          <p:nvPr/>
        </p:nvSpPr>
        <p:spPr>
          <a:xfrm>
            <a:off x="1781677" y="3681175"/>
            <a:ext cx="5580645" cy="2475656"/>
          </a:xfrm>
          <a:prstGeom prst="rect">
            <a:avLst/>
          </a:prstGeom>
        </p:spPr>
        <p:txBody>
          <a:bodyPr lIns="68552" tIns="34276" rIns="68552" bIns="34276"/>
          <a:lstStyle/>
          <a:p>
            <a:pPr defTabSz="685520">
              <a:lnSpc>
                <a:spcPts val="2998"/>
              </a:lnSpc>
              <a:spcBef>
                <a:spcPct val="20000"/>
              </a:spcBef>
              <a:defRPr/>
            </a:pPr>
            <a:r>
              <a:rPr lang="en-US" altLang="zh-CN" sz="2400" dirty="0">
                <a:solidFill>
                  <a:srgbClr val="000000"/>
                </a:solidFill>
                <a:latin typeface="Verdana" pitchFamily="34" charset="0"/>
                <a:ea typeface="Verdana" pitchFamily="34" charset="0"/>
                <a:cs typeface="Verdana" pitchFamily="34" charset="0"/>
              </a:rPr>
              <a:t>Instructor:  </a:t>
            </a:r>
            <a:r>
              <a:rPr lang="zh-CN" altLang="en-US" sz="2400" b="1" dirty="0">
                <a:solidFill>
                  <a:srgbClr val="000000">
                    <a:lumMod val="65000"/>
                    <a:lumOff val="35000"/>
                  </a:srgbClr>
                </a:solidFill>
                <a:latin typeface="微软雅黑" pitchFamily="34" charset="-122"/>
                <a:ea typeface="微软雅黑" pitchFamily="34" charset="-122"/>
                <a:cs typeface="Verdana" pitchFamily="34" charset="0"/>
              </a:rPr>
              <a:t>胡  兰  青</a:t>
            </a:r>
          </a:p>
          <a:p>
            <a:pPr defTabSz="685520">
              <a:lnSpc>
                <a:spcPts val="2998"/>
              </a:lnSpc>
              <a:spcBef>
                <a:spcPct val="20000"/>
              </a:spcBef>
              <a:defRPr/>
            </a:pPr>
            <a:r>
              <a:rPr lang="en-US" altLang="zh-CN" sz="2400" dirty="0">
                <a:solidFill>
                  <a:srgbClr val="000000"/>
                </a:solidFill>
                <a:latin typeface="Verdana" pitchFamily="34" charset="0"/>
                <a:ea typeface="Verdana" pitchFamily="34" charset="0"/>
                <a:cs typeface="Verdana" pitchFamily="34" charset="0"/>
              </a:rPr>
              <a:t>Time:</a:t>
            </a:r>
            <a:r>
              <a:rPr lang="zh-CN" altLang="en-US" sz="2400" dirty="0">
                <a:solidFill>
                  <a:srgbClr val="000000"/>
                </a:solidFill>
                <a:latin typeface="Verdana" pitchFamily="34" charset="0"/>
                <a:ea typeface="Arial Unicode MS" pitchFamily="34" charset="-122"/>
                <a:cs typeface="Verdana" pitchFamily="34" charset="0"/>
              </a:rPr>
              <a:t> </a:t>
            </a:r>
            <a:r>
              <a:rPr lang="en-US" altLang="zh-CN" sz="2400" dirty="0" smtClean="0">
                <a:solidFill>
                  <a:srgbClr val="000000"/>
                </a:solidFill>
                <a:latin typeface="Verdana" pitchFamily="34" charset="0"/>
                <a:ea typeface="Verdana" pitchFamily="34" charset="0"/>
                <a:cs typeface="Verdana" pitchFamily="34" charset="0"/>
              </a:rPr>
              <a:t>Spring </a:t>
            </a:r>
            <a:r>
              <a:rPr lang="en-US" altLang="zh-CN" sz="2400" dirty="0">
                <a:solidFill>
                  <a:srgbClr val="000000"/>
                </a:solidFill>
                <a:latin typeface="Verdana" pitchFamily="34" charset="0"/>
                <a:ea typeface="Verdana" pitchFamily="34" charset="0"/>
                <a:cs typeface="Verdana" pitchFamily="34" charset="0"/>
              </a:rPr>
              <a:t>semester </a:t>
            </a:r>
            <a:r>
              <a:rPr lang="en-US" altLang="zh-CN" sz="2400" dirty="0" smtClean="0">
                <a:solidFill>
                  <a:srgbClr val="000000"/>
                </a:solidFill>
                <a:latin typeface="Verdana" pitchFamily="34" charset="0"/>
                <a:ea typeface="Verdana" pitchFamily="34" charset="0"/>
                <a:cs typeface="Verdana" pitchFamily="34" charset="0"/>
              </a:rPr>
              <a:t>2018~2019</a:t>
            </a:r>
            <a:endParaRPr lang="en-US" altLang="zh-CN" sz="2400" dirty="0">
              <a:solidFill>
                <a:srgbClr val="000000"/>
              </a:solidFill>
              <a:latin typeface="Verdana" pitchFamily="34" charset="0"/>
              <a:ea typeface="Verdana" pitchFamily="34" charset="0"/>
              <a:cs typeface="Verdana" pitchFamily="34" charset="0"/>
            </a:endParaRPr>
          </a:p>
          <a:p>
            <a:pPr marL="914400" lvl="2" defTabSz="914400" fontAlgn="base">
              <a:lnSpc>
                <a:spcPts val="2998"/>
              </a:lnSpc>
              <a:spcBef>
                <a:spcPct val="20000"/>
              </a:spcBef>
              <a:spcAft>
                <a:spcPct val="0"/>
              </a:spcAft>
              <a:defRPr/>
            </a:pPr>
            <a:r>
              <a:rPr lang="en-US" altLang="zh-CN" sz="2400" dirty="0">
                <a:solidFill>
                  <a:srgbClr val="000000"/>
                </a:solidFill>
                <a:latin typeface="Verdana" pitchFamily="34" charset="0"/>
                <a:ea typeface="Verdana" pitchFamily="34" charset="0"/>
                <a:cs typeface="Verdana" pitchFamily="34" charset="0"/>
              </a:rPr>
              <a:t> </a:t>
            </a:r>
            <a:r>
              <a:rPr lang="en-US" altLang="zh-CN" sz="2400" dirty="0" smtClean="0">
                <a:solidFill>
                  <a:srgbClr val="000000"/>
                </a:solidFill>
                <a:latin typeface="Verdana" pitchFamily="34" charset="0"/>
                <a:ea typeface="Verdana" pitchFamily="34" charset="0"/>
                <a:cs typeface="Verdana" pitchFamily="34" charset="0"/>
              </a:rPr>
              <a:t>Tues. 08:00-09:35   </a:t>
            </a:r>
            <a:r>
              <a:rPr lang="en-US" altLang="zh-CN" sz="2400" dirty="0" smtClean="0">
                <a:solidFill>
                  <a:srgbClr val="000000"/>
                </a:solidFill>
                <a:latin typeface="Verdana" pitchFamily="34" charset="0"/>
                <a:ea typeface="Verdana" pitchFamily="34" charset="0"/>
                <a:cs typeface="Verdana" pitchFamily="34" charset="0"/>
              </a:rPr>
              <a:t>a.m.</a:t>
            </a:r>
            <a:endParaRPr lang="en-US" altLang="zh-CN" sz="2400" dirty="0">
              <a:solidFill>
                <a:srgbClr val="000000"/>
              </a:solidFill>
              <a:latin typeface="Verdana" pitchFamily="34" charset="0"/>
              <a:ea typeface="Verdana" pitchFamily="34" charset="0"/>
              <a:cs typeface="Verdana" pitchFamily="34" charset="0"/>
            </a:endParaRPr>
          </a:p>
          <a:p>
            <a:pPr defTabSz="914400" fontAlgn="base">
              <a:lnSpc>
                <a:spcPts val="2998"/>
              </a:lnSpc>
              <a:spcBef>
                <a:spcPct val="20000"/>
              </a:spcBef>
              <a:spcAft>
                <a:spcPct val="0"/>
              </a:spcAft>
              <a:defRPr/>
            </a:pPr>
            <a:r>
              <a:rPr lang="en-US" altLang="zh-CN" sz="2400" dirty="0">
                <a:solidFill>
                  <a:srgbClr val="000000"/>
                </a:solidFill>
                <a:latin typeface="Verdana" pitchFamily="34" charset="0"/>
                <a:ea typeface="Verdana" pitchFamily="34" charset="0"/>
                <a:cs typeface="Verdana" pitchFamily="34" charset="0"/>
              </a:rPr>
              <a:t>E-mail: lqhu@zju.edu.cn</a:t>
            </a:r>
          </a:p>
        </p:txBody>
      </p:sp>
      <p:sp>
        <p:nvSpPr>
          <p:cNvPr id="5" name="TextBox 4"/>
          <p:cNvSpPr txBox="1"/>
          <p:nvPr/>
        </p:nvSpPr>
        <p:spPr>
          <a:xfrm>
            <a:off x="685803" y="2377687"/>
            <a:ext cx="7772400" cy="930996"/>
          </a:xfrm>
          <a:prstGeom prst="rect">
            <a:avLst/>
          </a:prstGeom>
          <a:noFill/>
        </p:spPr>
        <p:txBody>
          <a:bodyPr wrap="square" lIns="68552" tIns="34276" rIns="68552" bIns="34276" rtlCol="0">
            <a:spAutoFit/>
          </a:bodyPr>
          <a:lstStyle/>
          <a:p>
            <a:pPr algn="ctr" defTabSz="914400" fontAlgn="base">
              <a:spcBef>
                <a:spcPct val="0"/>
              </a:spcBef>
              <a:spcAft>
                <a:spcPct val="0"/>
              </a:spcAft>
              <a:defRPr/>
            </a:pPr>
            <a:r>
              <a:rPr kumimoji="1" lang="zh-CN" altLang="en-US" sz="2800" b="1" dirty="0">
                <a:solidFill>
                  <a:srgbClr val="FF9966"/>
                </a:solidFill>
                <a:latin typeface="华文彩云" panose="02010800040101010101" pitchFamily="2" charset="-122"/>
                <a:ea typeface="华文彩云" panose="02010800040101010101" pitchFamily="2" charset="-122"/>
              </a:rPr>
              <a:t>让编程改变世界</a:t>
            </a:r>
          </a:p>
          <a:p>
            <a:pPr algn="ctr" defTabSz="914400" fontAlgn="base">
              <a:spcBef>
                <a:spcPct val="0"/>
              </a:spcBef>
              <a:spcAft>
                <a:spcPct val="0"/>
              </a:spcAft>
              <a:defRPr/>
            </a:pPr>
            <a:r>
              <a:rPr kumimoji="1" lang="en-US" altLang="zh-CN" sz="2800" b="1" dirty="0">
                <a:solidFill>
                  <a:srgbClr val="FF9966"/>
                </a:solidFill>
                <a:latin typeface="华文彩云" panose="02010800040101010101" pitchFamily="2" charset="-122"/>
                <a:ea typeface="华文彩云" panose="02010800040101010101" pitchFamily="2" charset="-122"/>
              </a:rPr>
              <a:t>Change the world by program</a:t>
            </a:r>
          </a:p>
        </p:txBody>
      </p:sp>
      <p:graphicFrame>
        <p:nvGraphicFramePr>
          <p:cNvPr id="6" name="对象 5"/>
          <p:cNvGraphicFramePr>
            <a:graphicFrameLocks noChangeAspect="1"/>
          </p:cNvGraphicFramePr>
          <p:nvPr>
            <p:extLst>
              <p:ext uri="{D42A27DB-BD31-4B8C-83A1-F6EECF244321}">
                <p14:modId xmlns:p14="http://schemas.microsoft.com/office/powerpoint/2010/main" val="898000879"/>
              </p:ext>
            </p:extLst>
          </p:nvPr>
        </p:nvGraphicFramePr>
        <p:xfrm>
          <a:off x="7628706" y="5399873"/>
          <a:ext cx="1451175" cy="1375243"/>
        </p:xfrm>
        <a:graphic>
          <a:graphicData uri="http://schemas.openxmlformats.org/presentationml/2006/ole">
            <mc:AlternateContent xmlns:mc="http://schemas.openxmlformats.org/markup-compatibility/2006">
              <mc:Choice xmlns:v="urn:schemas-microsoft-com:vml" Requires="v">
                <p:oleObj spid="_x0000_s4237" r:id="rId4" imgW="3421677" imgH="3421677" progId="">
                  <p:embed/>
                </p:oleObj>
              </mc:Choice>
              <mc:Fallback>
                <p:oleObj r:id="rId4" imgW="3421677" imgH="3421677"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8706" y="5399873"/>
                        <a:ext cx="1451175" cy="137524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842997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3419920" cy="784800"/>
          </a:xfrm>
          <a:solidFill>
            <a:srgbClr val="008080"/>
          </a:solidFill>
        </p:spPr>
        <p:txBody>
          <a:bodyPr lIns="71225" tIns="35612" rIns="71225" bIns="35612" anchor="ctr">
            <a:normAutofit/>
          </a:bodyPr>
          <a:lstStyle/>
          <a:p>
            <a:r>
              <a:rPr lang="en-US" altLang="zh-CN" dirty="0">
                <a:latin typeface="Arial Rounded MT Bold" pitchFamily="34" charset="0"/>
                <a:cs typeface="Arial Unicode MS" pitchFamily="34" charset="-122"/>
              </a:rPr>
              <a:t>Course Outline</a:t>
            </a:r>
            <a:endParaRPr lang="zh-CN" altLang="en-US" dirty="0">
              <a:latin typeface="Arial Rounded MT Bold" pitchFamily="34" charset="0"/>
              <a:cs typeface="Arial Unicode MS" pitchFamily="34" charset="-122"/>
            </a:endParaRPr>
          </a:p>
        </p:txBody>
      </p:sp>
      <p:sp>
        <p:nvSpPr>
          <p:cNvPr id="5" name="TextBox 4"/>
          <p:cNvSpPr txBox="1"/>
          <p:nvPr/>
        </p:nvSpPr>
        <p:spPr>
          <a:xfrm>
            <a:off x="1327754" y="1340770"/>
            <a:ext cx="7708741" cy="3215657"/>
          </a:xfrm>
          <a:prstGeom prst="rect">
            <a:avLst/>
          </a:prstGeom>
          <a:noFill/>
        </p:spPr>
        <p:txBody>
          <a:bodyPr wrap="square" lIns="98458" tIns="49229" rIns="98458" bIns="49229" rtlCol="0">
            <a:spAutoFit/>
          </a:bodyPr>
          <a:lstStyle/>
          <a:p>
            <a:pPr>
              <a:lnSpc>
                <a:spcPct val="150000"/>
              </a:lnSpc>
            </a:pPr>
            <a:r>
              <a:rPr lang="en-US" altLang="zh-CN" sz="2700" b="1" dirty="0">
                <a:solidFill>
                  <a:srgbClr val="FFFF00"/>
                </a:solidFill>
                <a:latin typeface="Arial Rounded MT Bold" panose="020F0704030504030204" pitchFamily="34" charset="0"/>
                <a:ea typeface="Arial Unicode MS" pitchFamily="34" charset="-122"/>
                <a:cs typeface="Arial Unicode MS" pitchFamily="34" charset="-122"/>
              </a:rPr>
              <a:t>1  Getting Started </a:t>
            </a:r>
          </a:p>
          <a:p>
            <a:pPr>
              <a:lnSpc>
                <a:spcPct val="150000"/>
              </a:lnSpc>
            </a:pPr>
            <a:r>
              <a:rPr lang="en-US" altLang="zh-CN" sz="2700" dirty="0">
                <a:solidFill>
                  <a:schemeClr val="tx1">
                    <a:lumMod val="75000"/>
                    <a:lumOff val="25000"/>
                  </a:schemeClr>
                </a:solidFill>
                <a:latin typeface="Arial Rounded MT Bold" panose="020F0704030504030204" pitchFamily="34" charset="0"/>
                <a:ea typeface="Arial Unicode MS" pitchFamily="34" charset="-122"/>
                <a:cs typeface="Arial Unicode MS" pitchFamily="34" charset="-122"/>
              </a:rPr>
              <a:t>2  Thinking in Object-</a:t>
            </a:r>
            <a:r>
              <a:rPr lang="en-US" altLang="zh-CN" sz="2700" dirty="0" err="1">
                <a:solidFill>
                  <a:schemeClr val="tx1">
                    <a:lumMod val="75000"/>
                    <a:lumOff val="25000"/>
                  </a:schemeClr>
                </a:solidFill>
                <a:latin typeface="Arial Rounded MT Bold" panose="020F0704030504030204" pitchFamily="34" charset="0"/>
                <a:ea typeface="Arial Unicode MS" pitchFamily="34" charset="-122"/>
                <a:cs typeface="Arial Unicode MS" pitchFamily="34" charset="-122"/>
              </a:rPr>
              <a:t>Oriended</a:t>
            </a:r>
            <a:r>
              <a:rPr lang="en-US" altLang="zh-CN" sz="2700" dirty="0">
                <a:solidFill>
                  <a:schemeClr val="tx1">
                    <a:lumMod val="75000"/>
                    <a:lumOff val="25000"/>
                  </a:schemeClr>
                </a:solidFill>
                <a:latin typeface="Arial Rounded MT Bold" panose="020F0704030504030204" pitchFamily="34" charset="0"/>
                <a:ea typeface="Arial Unicode MS" pitchFamily="34" charset="-122"/>
                <a:cs typeface="Arial Unicode MS" pitchFamily="34" charset="-122"/>
              </a:rPr>
              <a:t> </a:t>
            </a:r>
            <a:r>
              <a:rPr lang="en-US" altLang="zh-CN" sz="2700" dirty="0" err="1">
                <a:solidFill>
                  <a:schemeClr val="tx1">
                    <a:lumMod val="75000"/>
                    <a:lumOff val="25000"/>
                  </a:schemeClr>
                </a:solidFill>
                <a:latin typeface="Arial Rounded MT Bold" panose="020F0704030504030204" pitchFamily="34" charset="0"/>
                <a:ea typeface="Arial Unicode MS" pitchFamily="34" charset="-122"/>
                <a:cs typeface="Arial Unicode MS" pitchFamily="34" charset="-122"/>
              </a:rPr>
              <a:t>Progarmming</a:t>
            </a:r>
            <a:r>
              <a:rPr lang="en-US" altLang="zh-CN" sz="2700" dirty="0">
                <a:solidFill>
                  <a:schemeClr val="tx1">
                    <a:lumMod val="75000"/>
                    <a:lumOff val="25000"/>
                  </a:schemeClr>
                </a:solidFill>
                <a:latin typeface="Arial Rounded MT Bold" panose="020F0704030504030204" pitchFamily="34" charset="0"/>
                <a:ea typeface="Arial Unicode MS" pitchFamily="34" charset="-122"/>
                <a:cs typeface="Arial Unicode MS" pitchFamily="34" charset="-122"/>
              </a:rPr>
              <a:t> </a:t>
            </a:r>
          </a:p>
          <a:p>
            <a:pPr>
              <a:lnSpc>
                <a:spcPct val="150000"/>
              </a:lnSpc>
            </a:pPr>
            <a:r>
              <a:rPr lang="en-US" altLang="zh-CN" sz="2700" dirty="0">
                <a:solidFill>
                  <a:schemeClr val="tx1">
                    <a:lumMod val="75000"/>
                    <a:lumOff val="25000"/>
                  </a:schemeClr>
                </a:solidFill>
                <a:latin typeface="Arial Rounded MT Bold" panose="020F0704030504030204" pitchFamily="34" charset="0"/>
                <a:ea typeface="Arial Unicode MS" pitchFamily="34" charset="-122"/>
                <a:cs typeface="Arial Unicode MS" pitchFamily="34" charset="-122"/>
              </a:rPr>
              <a:t>3  The C in C++</a:t>
            </a:r>
          </a:p>
          <a:p>
            <a:pPr>
              <a:lnSpc>
                <a:spcPct val="150000"/>
              </a:lnSpc>
            </a:pPr>
            <a:r>
              <a:rPr lang="en-US" altLang="zh-CN" sz="2700" dirty="0">
                <a:solidFill>
                  <a:schemeClr val="tx1">
                    <a:lumMod val="75000"/>
                    <a:lumOff val="25000"/>
                  </a:schemeClr>
                </a:solidFill>
                <a:latin typeface="Arial Rounded MT Bold" panose="020F0704030504030204" pitchFamily="34" charset="0"/>
                <a:ea typeface="Arial Unicode MS" pitchFamily="34" charset="-122"/>
                <a:cs typeface="Arial Unicode MS" pitchFamily="34" charset="-122"/>
              </a:rPr>
              <a:t>4  The basics of C++  </a:t>
            </a:r>
          </a:p>
          <a:p>
            <a:pPr>
              <a:lnSpc>
                <a:spcPct val="150000"/>
              </a:lnSpc>
            </a:pPr>
            <a:r>
              <a:rPr lang="en-US" altLang="zh-CN" sz="2700" dirty="0">
                <a:solidFill>
                  <a:schemeClr val="tx1">
                    <a:lumMod val="75000"/>
                    <a:lumOff val="25000"/>
                  </a:schemeClr>
                </a:solidFill>
                <a:latin typeface="Arial Rounded MT Bold" panose="020F0704030504030204" pitchFamily="34" charset="0"/>
                <a:ea typeface="Arial Unicode MS" pitchFamily="34" charset="-122"/>
                <a:cs typeface="Arial Unicode MS" pitchFamily="34" charset="-122"/>
              </a:rPr>
              <a:t>5  More advanced topics of C++</a:t>
            </a:r>
            <a:endParaRPr lang="zh-CN" altLang="en-US" sz="2700" dirty="0">
              <a:solidFill>
                <a:schemeClr val="tx1">
                  <a:lumMod val="75000"/>
                  <a:lumOff val="25000"/>
                </a:schemeClr>
              </a:solidFill>
              <a:latin typeface="Arial Rounded MT Bold" panose="020F0704030504030204" pitchFamily="34" charset="0"/>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3563936" cy="784800"/>
          </a:xfrm>
          <a:solidFill>
            <a:srgbClr val="008080"/>
          </a:solidFill>
        </p:spPr>
        <p:txBody>
          <a:bodyPr lIns="71225" tIns="35612" rIns="71225" bIns="35612" anchor="ctr">
            <a:normAutofit/>
          </a:bodyPr>
          <a:lstStyle/>
          <a:p>
            <a:r>
              <a:rPr lang="en-US" altLang="zh-CN" dirty="0">
                <a:latin typeface="Arial Rounded MT Bold" pitchFamily="34" charset="0"/>
                <a:cs typeface="Arial Unicode MS" pitchFamily="34" charset="-122"/>
              </a:rPr>
              <a:t>Getting started</a:t>
            </a:r>
            <a:endParaRPr lang="zh-CN" altLang="en-US" dirty="0">
              <a:latin typeface="Arial Rounded MT Bold" pitchFamily="34" charset="0"/>
              <a:cs typeface="Arial Unicode MS" pitchFamily="34" charset="-122"/>
            </a:endParaRPr>
          </a:p>
        </p:txBody>
      </p:sp>
      <p:sp>
        <p:nvSpPr>
          <p:cNvPr id="6" name="TextBox 5"/>
          <p:cNvSpPr txBox="1"/>
          <p:nvPr/>
        </p:nvSpPr>
        <p:spPr>
          <a:xfrm>
            <a:off x="428596" y="1071547"/>
            <a:ext cx="8175852" cy="2592410"/>
          </a:xfrm>
          <a:prstGeom prst="rect">
            <a:avLst/>
          </a:prstGeom>
          <a:noFill/>
        </p:spPr>
        <p:txBody>
          <a:bodyPr wrap="square" lIns="98458" tIns="49229" rIns="98458" bIns="49229" rtlCol="0">
            <a:spAutoFit/>
          </a:bodyPr>
          <a:lstStyle/>
          <a:p>
            <a:pPr>
              <a:lnSpc>
                <a:spcPct val="200000"/>
              </a:lnSpc>
              <a:buFont typeface="Arial" pitchFamily="34" charset="0"/>
              <a:buChar char="•"/>
            </a:pPr>
            <a:r>
              <a:rPr lang="en-US" altLang="zh-CN" sz="2800" dirty="0">
                <a:latin typeface="Arial Rounded MT Bold" panose="020F0704030504030204" pitchFamily="34" charset="0"/>
                <a:ea typeface="Arial Unicode MS" pitchFamily="34" charset="-122"/>
                <a:cs typeface="Arial Unicode MS" pitchFamily="34" charset="-122"/>
              </a:rPr>
              <a:t>Four Computer Technology</a:t>
            </a:r>
          </a:p>
          <a:p>
            <a:pPr>
              <a:lnSpc>
                <a:spcPct val="200000"/>
              </a:lnSpc>
              <a:buFont typeface="Arial" pitchFamily="34" charset="0"/>
              <a:buChar char="•"/>
            </a:pPr>
            <a:r>
              <a:rPr lang="en-US" altLang="zh-CN" sz="2800" b="1" dirty="0">
                <a:solidFill>
                  <a:srgbClr val="00B0F0"/>
                </a:solidFill>
                <a:latin typeface="Arial Rounded MT Bold" panose="020F0704030504030204" pitchFamily="34" charset="0"/>
                <a:ea typeface="Arial Unicode MS" pitchFamily="34" charset="-122"/>
                <a:cs typeface="Arial Unicode MS" pitchFamily="34" charset="-122"/>
              </a:rPr>
              <a:t>Language</a:t>
            </a:r>
            <a:r>
              <a:rPr lang="zh-CN" altLang="en-US" sz="2800" dirty="0">
                <a:solidFill>
                  <a:srgbClr val="00B0F0"/>
                </a:solidFill>
                <a:latin typeface="AvantGarde Md BT" panose="020B0602020202020204" pitchFamily="34" charset="0"/>
                <a:ea typeface="Arial Unicode MS" pitchFamily="34" charset="-122"/>
                <a:cs typeface="Arial Unicode MS" pitchFamily="34" charset="-122"/>
              </a:rPr>
              <a:t>、</a:t>
            </a:r>
            <a:r>
              <a:rPr lang="en-US" altLang="zh-CN" sz="2800" b="1" dirty="0">
                <a:solidFill>
                  <a:srgbClr val="00B0F0"/>
                </a:solidFill>
                <a:latin typeface="Arial Rounded MT Bold" panose="020F0704030504030204" pitchFamily="34" charset="0"/>
                <a:ea typeface="Arial Unicode MS" pitchFamily="34" charset="-122"/>
                <a:cs typeface="Arial Unicode MS" pitchFamily="34" charset="-122"/>
              </a:rPr>
              <a:t>C</a:t>
            </a:r>
            <a:r>
              <a:rPr lang="zh-CN" altLang="zh-CN" sz="2800" b="1" dirty="0">
                <a:solidFill>
                  <a:srgbClr val="00B0F0"/>
                </a:solidFill>
                <a:latin typeface="Arial Rounded MT Bold" panose="020F0704030504030204" pitchFamily="34" charset="0"/>
                <a:ea typeface="Arial Unicode MS" pitchFamily="34" charset="-122"/>
                <a:cs typeface="Arial Unicode MS" pitchFamily="34" charset="-122"/>
              </a:rPr>
              <a:t>ompiler</a:t>
            </a:r>
            <a:r>
              <a:rPr lang="zh-CN" altLang="en-US" sz="2800" b="1" dirty="0">
                <a:solidFill>
                  <a:srgbClr val="00B0F0"/>
                </a:solidFill>
                <a:latin typeface="Arial Rounded MT Bold" panose="020F0704030504030204" pitchFamily="34" charset="0"/>
                <a:ea typeface="Arial Unicode MS" pitchFamily="34" charset="-122"/>
                <a:cs typeface="Arial Unicode MS" pitchFamily="34" charset="-122"/>
              </a:rPr>
              <a:t>  </a:t>
            </a:r>
            <a:r>
              <a:rPr lang="en-US" altLang="zh-CN" sz="2800" dirty="0">
                <a:solidFill>
                  <a:schemeClr val="tx1">
                    <a:lumMod val="75000"/>
                    <a:lumOff val="25000"/>
                  </a:schemeClr>
                </a:solidFill>
                <a:latin typeface="Arial Rounded MT Bold" panose="020F0704030504030204" pitchFamily="34" charset="0"/>
                <a:ea typeface="Arial Unicode MS" pitchFamily="34" charset="-122"/>
                <a:cs typeface="Arial Unicode MS" pitchFamily="34" charset="-122"/>
              </a:rPr>
              <a:t>or </a:t>
            </a:r>
            <a:r>
              <a:rPr lang="en-US" altLang="zh-CN" sz="2800" b="1" dirty="0">
                <a:solidFill>
                  <a:srgbClr val="00B0F0"/>
                </a:solidFill>
                <a:latin typeface="Arial Rounded MT Bold" panose="020F0704030504030204" pitchFamily="34" charset="0"/>
                <a:ea typeface="Arial Unicode MS" pitchFamily="34" charset="-122"/>
                <a:cs typeface="Arial Unicode MS" pitchFamily="34" charset="-122"/>
              </a:rPr>
              <a:t>IDE</a:t>
            </a:r>
            <a:r>
              <a:rPr lang="en-US" altLang="zh-CN" sz="2800" dirty="0">
                <a:solidFill>
                  <a:schemeClr val="tx1">
                    <a:lumMod val="75000"/>
                    <a:lumOff val="25000"/>
                  </a:schemeClr>
                </a:solidFill>
                <a:latin typeface="Arial Rounded MT Bold" panose="020F0704030504030204" pitchFamily="34" charset="0"/>
                <a:ea typeface="Arial Unicode MS" pitchFamily="34" charset="-122"/>
                <a:cs typeface="Arial Unicode MS" pitchFamily="34" charset="-122"/>
              </a:rPr>
              <a:t>(How to </a:t>
            </a:r>
            <a:r>
              <a:rPr lang="en-US" altLang="zh-CN" sz="2800" b="1" dirty="0">
                <a:solidFill>
                  <a:srgbClr val="FFFF00"/>
                </a:solidFill>
                <a:latin typeface="Arial Rounded MT Bold" panose="020F0704030504030204" pitchFamily="34" charset="0"/>
                <a:ea typeface="微软雅黑" panose="020B0503020204020204" pitchFamily="34" charset="-122"/>
                <a:cs typeface="Times New Roman" pitchFamily="18" charset="0"/>
              </a:rPr>
              <a:t>select</a:t>
            </a:r>
            <a:r>
              <a:rPr lang="en-US" altLang="zh-CN" sz="2800" dirty="0">
                <a:solidFill>
                  <a:schemeClr val="tx1">
                    <a:lumMod val="75000"/>
                    <a:lumOff val="25000"/>
                  </a:schemeClr>
                </a:solidFill>
                <a:latin typeface="Arial Rounded MT Bold" panose="020F0704030504030204" pitchFamily="34" charset="0"/>
                <a:ea typeface="Arial Unicode MS" pitchFamily="34" charset="-122"/>
                <a:cs typeface="Arial Unicode MS" pitchFamily="34" charset="-122"/>
              </a:rPr>
              <a:t>?) </a:t>
            </a:r>
          </a:p>
          <a:p>
            <a:pPr>
              <a:lnSpc>
                <a:spcPct val="200000"/>
              </a:lnSpc>
              <a:buFont typeface="Arial" pitchFamily="34" charset="0"/>
              <a:buChar char="•"/>
            </a:pPr>
            <a:r>
              <a:rPr lang="en-US" altLang="zh-CN" sz="2800" b="1" dirty="0">
                <a:solidFill>
                  <a:srgbClr val="FFFF00"/>
                </a:solidFill>
                <a:latin typeface="Arial Rounded MT Bold" panose="020F0704030504030204" pitchFamily="34" charset="0"/>
                <a:ea typeface="微软雅黑" panose="020B0503020204020204" pitchFamily="34" charset="-122"/>
                <a:cs typeface="Times New Roman" pitchFamily="18" charset="0"/>
              </a:rPr>
              <a:t>Application</a:t>
            </a:r>
            <a:r>
              <a:rPr lang="en-US" altLang="zh-CN" sz="2800" dirty="0">
                <a:solidFill>
                  <a:schemeClr val="tx1">
                    <a:lumMod val="75000"/>
                    <a:lumOff val="25000"/>
                  </a:schemeClr>
                </a:solidFill>
                <a:latin typeface="Arial Rounded MT Bold" panose="020F0704030504030204" pitchFamily="34" charset="0"/>
                <a:ea typeface="Arial Unicode MS" pitchFamily="34" charset="-122"/>
                <a:cs typeface="Arial Unicode MS" pitchFamily="34" charset="-122"/>
              </a:rPr>
              <a:t>  </a:t>
            </a:r>
            <a:r>
              <a:rPr lang="en-US" altLang="zh-CN" sz="2800" b="1" dirty="0">
                <a:solidFill>
                  <a:srgbClr val="00B0F0"/>
                </a:solidFill>
                <a:latin typeface="Arial Rounded MT Bold" panose="020F0704030504030204" pitchFamily="34" charset="0"/>
                <a:ea typeface="Arial Unicode MS" pitchFamily="34" charset="-122"/>
                <a:cs typeface="Arial Unicode MS" pitchFamily="34" charset="-122"/>
              </a:rPr>
              <a:t>C/C+</a:t>
            </a:r>
            <a:r>
              <a:rPr lang="en-US" altLang="zh-CN" sz="2800" b="1" dirty="0">
                <a:solidFill>
                  <a:srgbClr val="14A2D4"/>
                </a:solidFill>
                <a:latin typeface="Arial Rounded MT Bold" panose="020F0704030504030204" pitchFamily="34" charset="0"/>
                <a:ea typeface="Arial Unicode MS" pitchFamily="34" charset="-122"/>
                <a:cs typeface="Arial Unicode MS" pitchFamily="34" charset="-122"/>
              </a:rPr>
              <a:t>+</a:t>
            </a:r>
            <a:r>
              <a:rPr lang="en-US" altLang="zh-CN" sz="2800" dirty="0">
                <a:solidFill>
                  <a:schemeClr val="tx1">
                    <a:lumMod val="75000"/>
                    <a:lumOff val="25000"/>
                  </a:schemeClr>
                </a:solidFill>
                <a:latin typeface="Arial Rounded MT Bold" panose="020F0704030504030204" pitchFamily="34" charset="0"/>
                <a:ea typeface="Arial Unicode MS" pitchFamily="34" charset="-122"/>
                <a:cs typeface="Arial Unicode MS" pitchFamily="34" charset="-122"/>
              </a:rPr>
              <a:t>(PROJECT)</a:t>
            </a:r>
          </a:p>
        </p:txBody>
      </p:sp>
    </p:spTree>
    <p:extLst>
      <p:ext uri="{BB962C8B-B14F-4D97-AF65-F5344CB8AC3E}">
        <p14:creationId xmlns:p14="http://schemas.microsoft.com/office/powerpoint/2010/main" val="41640274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ctrTitle"/>
          </p:nvPr>
        </p:nvSpPr>
        <p:spPr>
          <a:xfrm>
            <a:off x="432000" y="214289"/>
            <a:ext cx="3347912" cy="784800"/>
          </a:xfrm>
          <a:solidFill>
            <a:srgbClr val="008080"/>
          </a:solidFill>
        </p:spPr>
        <p:txBody>
          <a:bodyPr lIns="71225" tIns="35612" rIns="71225" bIns="35612" anchor="ctr">
            <a:normAutofit/>
          </a:bodyPr>
          <a:lstStyle/>
          <a:p>
            <a:r>
              <a:rPr lang="en-US" altLang="zh-CN" dirty="0">
                <a:latin typeface="Arial Rounded MT Bold" pitchFamily="34" charset="0"/>
                <a:cs typeface="Arial Unicode MS" pitchFamily="34" charset="-122"/>
              </a:rPr>
              <a:t>Getting started</a:t>
            </a:r>
            <a:endParaRPr lang="zh-CN" altLang="en-US" dirty="0">
              <a:latin typeface="Arial Rounded MT Bold" pitchFamily="34" charset="0"/>
              <a:cs typeface="Arial Unicode MS" pitchFamily="34" charset="-122"/>
            </a:endParaRPr>
          </a:p>
        </p:txBody>
      </p:sp>
      <p:sp>
        <p:nvSpPr>
          <p:cNvPr id="6" name="TextBox 5"/>
          <p:cNvSpPr txBox="1"/>
          <p:nvPr/>
        </p:nvSpPr>
        <p:spPr>
          <a:xfrm>
            <a:off x="428596" y="1071548"/>
            <a:ext cx="8715404" cy="3331073"/>
          </a:xfrm>
          <a:prstGeom prst="rect">
            <a:avLst/>
          </a:prstGeom>
          <a:noFill/>
        </p:spPr>
        <p:txBody>
          <a:bodyPr wrap="square" lIns="98458" tIns="49229" rIns="98458" bIns="49229" rtlCol="0">
            <a:spAutoFit/>
          </a:bodyPr>
          <a:lstStyle/>
          <a:p>
            <a:pPr>
              <a:lnSpc>
                <a:spcPct val="150000"/>
              </a:lnSpc>
              <a:buFont typeface="Arial" pitchFamily="34" charset="0"/>
              <a:buChar char="•"/>
            </a:pPr>
            <a:r>
              <a:rPr lang="en-US" altLang="zh-CN" sz="2800" dirty="0">
                <a:latin typeface="Arial Rounded MT Bold" panose="020F0704030504030204" pitchFamily="34" charset="0"/>
                <a:ea typeface="Arial Unicode MS" pitchFamily="34" charset="-122"/>
                <a:cs typeface="Arial Unicode MS" pitchFamily="34" charset="-122"/>
              </a:rPr>
              <a:t>Four Computer Technology</a:t>
            </a:r>
          </a:p>
          <a:p>
            <a:pPr lvl="1">
              <a:lnSpc>
                <a:spcPct val="150000"/>
              </a:lnSpc>
            </a:pPr>
            <a:r>
              <a:rPr lang="en-US" altLang="zh-CN" sz="2800" dirty="0">
                <a:latin typeface="Corbel" pitchFamily="34" charset="0"/>
                <a:cs typeface="Arial" pitchFamily="34" charset="0"/>
              </a:rPr>
              <a:t>-</a:t>
            </a:r>
            <a:r>
              <a:rPr lang="en-US" altLang="zh-CN" sz="2800" dirty="0">
                <a:latin typeface="Corbel" pitchFamily="34" charset="0"/>
              </a:rPr>
              <a:t> </a:t>
            </a:r>
            <a:r>
              <a:rPr lang="en-US" altLang="zh-CN" sz="2800" dirty="0">
                <a:latin typeface="Corbel" pitchFamily="34" charset="0"/>
                <a:cs typeface="Arial" pitchFamily="34" charset="0"/>
              </a:rPr>
              <a:t>Object-Oriented Programming(</a:t>
            </a:r>
            <a:r>
              <a:rPr lang="en-US" altLang="zh-CN" sz="2800" b="1" dirty="0">
                <a:solidFill>
                  <a:srgbClr val="FFFF00"/>
                </a:solidFill>
                <a:latin typeface="Corbel" pitchFamily="34" charset="0"/>
                <a:ea typeface="Arial Unicode MS" pitchFamily="34" charset="-122"/>
                <a:cs typeface="Arial Unicode MS" pitchFamily="34" charset="-122"/>
              </a:rPr>
              <a:t>OOP</a:t>
            </a:r>
            <a:r>
              <a:rPr lang="en-US" altLang="zh-CN" sz="2800" dirty="0">
                <a:latin typeface="Corbel" pitchFamily="34" charset="0"/>
                <a:cs typeface="Arial" pitchFamily="34" charset="0"/>
              </a:rPr>
              <a:t>)</a:t>
            </a:r>
          </a:p>
          <a:p>
            <a:pPr lvl="1">
              <a:lnSpc>
                <a:spcPct val="150000"/>
              </a:lnSpc>
            </a:pPr>
            <a:r>
              <a:rPr lang="en-US" altLang="zh-CN" sz="2800" dirty="0">
                <a:latin typeface="Corbel" pitchFamily="34" charset="0"/>
                <a:cs typeface="Arial" pitchFamily="34" charset="0"/>
              </a:rPr>
              <a:t>- Generic Programming(</a:t>
            </a:r>
            <a:r>
              <a:rPr lang="en-US" altLang="zh-CN" sz="2800" b="1" dirty="0">
                <a:solidFill>
                  <a:srgbClr val="FFFF00"/>
                </a:solidFill>
                <a:latin typeface="Corbel" pitchFamily="34" charset="0"/>
                <a:ea typeface="Arial Unicode MS" pitchFamily="34" charset="-122"/>
                <a:cs typeface="Arial Unicode MS" pitchFamily="34" charset="-122"/>
              </a:rPr>
              <a:t>GP</a:t>
            </a:r>
            <a:r>
              <a:rPr lang="en-US" altLang="zh-CN" sz="2800" dirty="0">
                <a:latin typeface="Corbel" pitchFamily="34" charset="0"/>
                <a:cs typeface="Arial" pitchFamily="34" charset="0"/>
              </a:rPr>
              <a:t>)</a:t>
            </a:r>
          </a:p>
          <a:p>
            <a:pPr lvl="1">
              <a:lnSpc>
                <a:spcPct val="150000"/>
              </a:lnSpc>
            </a:pPr>
            <a:r>
              <a:rPr lang="en-US" altLang="zh-CN" sz="2800" dirty="0">
                <a:latin typeface="Corbel" pitchFamily="34" charset="0"/>
                <a:cs typeface="Arial" pitchFamily="34" charset="0"/>
              </a:rPr>
              <a:t>- Network and Distributed Computing</a:t>
            </a:r>
          </a:p>
          <a:p>
            <a:pPr lvl="1">
              <a:lnSpc>
                <a:spcPct val="150000"/>
              </a:lnSpc>
            </a:pPr>
            <a:r>
              <a:rPr lang="en-US" altLang="zh-CN" sz="2800" dirty="0">
                <a:latin typeface="Corbel" pitchFamily="34" charset="0"/>
                <a:cs typeface="Arial" pitchFamily="34" charset="0"/>
              </a:rPr>
              <a:t>- Embedded Systems</a:t>
            </a:r>
          </a:p>
        </p:txBody>
      </p:sp>
    </p:spTree>
    <p:extLst>
      <p:ext uri="{BB962C8B-B14F-4D97-AF65-F5344CB8AC3E}">
        <p14:creationId xmlns:p14="http://schemas.microsoft.com/office/powerpoint/2010/main" val="37118970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1" y="214289"/>
            <a:ext cx="6084215" cy="784800"/>
          </a:xfrm>
          <a:solidFill>
            <a:srgbClr val="008080"/>
          </a:solidFill>
        </p:spPr>
        <p:txBody>
          <a:bodyPr lIns="71225" tIns="35612" rIns="71225" bIns="35612" anchor="ctr">
            <a:normAutofit/>
          </a:bodyPr>
          <a:lstStyle/>
          <a:p>
            <a:r>
              <a:rPr lang="en-US" altLang="zh-CN" dirty="0">
                <a:latin typeface="Arial Rounded MT Bold" pitchFamily="34" charset="0"/>
                <a:cs typeface="Arial Unicode MS" pitchFamily="34" charset="-122"/>
              </a:rPr>
              <a:t>Language</a:t>
            </a:r>
            <a:r>
              <a:rPr lang="zh-CN" altLang="en-US" dirty="0">
                <a:latin typeface="Arial Rounded MT Bold" pitchFamily="34" charset="0"/>
                <a:cs typeface="Arial Unicode MS" pitchFamily="34" charset="-122"/>
              </a:rPr>
              <a:t>、</a:t>
            </a:r>
            <a:r>
              <a:rPr lang="en-US" altLang="zh-CN" dirty="0">
                <a:latin typeface="Arial Rounded MT Bold" pitchFamily="34" charset="0"/>
                <a:cs typeface="Arial Unicode MS" pitchFamily="34" charset="-122"/>
              </a:rPr>
              <a:t>C</a:t>
            </a:r>
            <a:r>
              <a:rPr lang="zh-CN" altLang="zh-CN" dirty="0">
                <a:latin typeface="Arial Rounded MT Bold" pitchFamily="34" charset="0"/>
                <a:cs typeface="Arial Unicode MS" pitchFamily="34" charset="-122"/>
              </a:rPr>
              <a:t>ompiler</a:t>
            </a:r>
            <a:r>
              <a:rPr lang="zh-CN" altLang="en-US" dirty="0">
                <a:latin typeface="Arial Rounded MT Bold" pitchFamily="34" charset="0"/>
                <a:cs typeface="Arial Unicode MS" pitchFamily="34" charset="-122"/>
              </a:rPr>
              <a:t>  </a:t>
            </a:r>
            <a:r>
              <a:rPr lang="en-US" altLang="zh-CN" dirty="0">
                <a:latin typeface="Arial Rounded MT Bold" pitchFamily="34" charset="0"/>
                <a:cs typeface="Arial Unicode MS" pitchFamily="34" charset="-122"/>
              </a:rPr>
              <a:t>or IDE</a:t>
            </a:r>
            <a:endParaRPr lang="zh-CN" altLang="en-US" dirty="0">
              <a:latin typeface="Arial Rounded MT Bold" pitchFamily="34" charset="0"/>
              <a:cs typeface="Arial Unicode MS" pitchFamily="34" charset="-122"/>
            </a:endParaRPr>
          </a:p>
        </p:txBody>
      </p:sp>
      <p:sp>
        <p:nvSpPr>
          <p:cNvPr id="6" name="TextBox 5"/>
          <p:cNvSpPr txBox="1"/>
          <p:nvPr/>
        </p:nvSpPr>
        <p:spPr>
          <a:xfrm>
            <a:off x="428596" y="1071548"/>
            <a:ext cx="8715404" cy="3331073"/>
          </a:xfrm>
          <a:prstGeom prst="rect">
            <a:avLst/>
          </a:prstGeom>
          <a:noFill/>
        </p:spPr>
        <p:txBody>
          <a:bodyPr wrap="square" lIns="98458" tIns="49229" rIns="98458" bIns="49229" rtlCol="0">
            <a:spAutoFit/>
          </a:bodyPr>
          <a:lstStyle/>
          <a:p>
            <a:pPr>
              <a:lnSpc>
                <a:spcPts val="4199"/>
              </a:lnSpc>
              <a:buFont typeface="Arial" pitchFamily="34" charset="0"/>
              <a:buChar char="•"/>
            </a:pPr>
            <a:r>
              <a:rPr lang="en-US" altLang="zh-CN" sz="2800" dirty="0">
                <a:latin typeface="Arial Rounded MT Bold" panose="020F0704030504030204" pitchFamily="34" charset="0"/>
                <a:ea typeface="Arial Unicode MS" pitchFamily="34" charset="-122"/>
                <a:cs typeface="Arial Unicode MS" pitchFamily="34" charset="-122"/>
              </a:rPr>
              <a:t>Selection of programming Language</a:t>
            </a:r>
          </a:p>
          <a:p>
            <a:pPr lvl="1">
              <a:lnSpc>
                <a:spcPts val="4199"/>
              </a:lnSpc>
            </a:pPr>
            <a:r>
              <a:rPr lang="en-US" altLang="zh-CN" sz="2800" dirty="0">
                <a:latin typeface="Corbel" pitchFamily="34" charset="0"/>
                <a:cs typeface="Arial" pitchFamily="34" charset="0"/>
              </a:rPr>
              <a:t>-Traditional structured </a:t>
            </a:r>
            <a:r>
              <a:rPr lang="en-US" altLang="zh-CN" sz="2800" dirty="0" err="1">
                <a:latin typeface="Corbel" pitchFamily="34" charset="0"/>
                <a:cs typeface="Arial" pitchFamily="34" charset="0"/>
              </a:rPr>
              <a:t>programming,using</a:t>
            </a:r>
            <a:r>
              <a:rPr lang="en-US" altLang="zh-CN" sz="2800" dirty="0">
                <a:latin typeface="Corbel" pitchFamily="34" charset="0"/>
                <a:cs typeface="Arial" pitchFamily="34" charset="0"/>
              </a:rPr>
              <a:t>:  </a:t>
            </a:r>
            <a:r>
              <a:rPr lang="zh-CN" altLang="en-US" sz="2800" dirty="0">
                <a:latin typeface="Corbel" pitchFamily="34" charset="0"/>
                <a:cs typeface="Arial" pitchFamily="34" charset="0"/>
              </a:rPr>
              <a:t>  </a:t>
            </a:r>
            <a:endParaRPr lang="en-US" altLang="zh-CN" sz="2800" dirty="0">
              <a:latin typeface="Corbel" pitchFamily="34" charset="0"/>
              <a:cs typeface="Arial" pitchFamily="34" charset="0"/>
            </a:endParaRPr>
          </a:p>
          <a:p>
            <a:pPr lvl="2">
              <a:lnSpc>
                <a:spcPts val="4199"/>
              </a:lnSpc>
            </a:pPr>
            <a:r>
              <a:rPr lang="en-US" altLang="zh-CN" sz="2800" dirty="0">
                <a:latin typeface="Corbel" pitchFamily="34" charset="0"/>
                <a:cs typeface="Arial" pitchFamily="34" charset="0"/>
              </a:rPr>
              <a:t> </a:t>
            </a:r>
            <a:r>
              <a:rPr lang="en-US" altLang="zh-CN" sz="2800" b="1" dirty="0">
                <a:solidFill>
                  <a:srgbClr val="00B0F0"/>
                </a:solidFill>
                <a:latin typeface="Corbel" pitchFamily="34" charset="0"/>
                <a:ea typeface="微软雅黑" panose="020B0503020204020204" pitchFamily="34" charset="-122"/>
                <a:cs typeface="Times New Roman" pitchFamily="18" charset="0"/>
              </a:rPr>
              <a:t>C</a:t>
            </a:r>
            <a:r>
              <a:rPr lang="zh-CN" altLang="en-US" sz="2800" b="1" dirty="0">
                <a:solidFill>
                  <a:srgbClr val="14A2D4"/>
                </a:solidFill>
                <a:latin typeface="Corbel" pitchFamily="34" charset="0"/>
                <a:ea typeface="Arial Unicode MS" pitchFamily="34" charset="-122"/>
                <a:cs typeface="Arial Unicode MS" pitchFamily="34" charset="-122"/>
              </a:rPr>
              <a:t>、</a:t>
            </a:r>
            <a:r>
              <a:rPr lang="en-US" altLang="zh-CN" sz="2800" b="1" dirty="0">
                <a:solidFill>
                  <a:srgbClr val="14A2D4"/>
                </a:solidFill>
                <a:latin typeface="Corbel" pitchFamily="34" charset="0"/>
                <a:ea typeface="Arial Unicode MS" pitchFamily="34" charset="-122"/>
                <a:cs typeface="Arial Unicode MS" pitchFamily="34" charset="-122"/>
              </a:rPr>
              <a:t>ASM</a:t>
            </a:r>
            <a:r>
              <a:rPr lang="en-US" altLang="zh-CN" sz="2800" dirty="0">
                <a:latin typeface="Corbel" pitchFamily="34" charset="0"/>
                <a:cs typeface="Arial" pitchFamily="34" charset="0"/>
              </a:rPr>
              <a:t>, etc.</a:t>
            </a:r>
          </a:p>
          <a:p>
            <a:pPr lvl="1">
              <a:lnSpc>
                <a:spcPts val="4199"/>
              </a:lnSpc>
            </a:pPr>
            <a:r>
              <a:rPr lang="en-US" altLang="zh-CN" sz="2800" dirty="0">
                <a:latin typeface="Corbel" pitchFamily="34" charset="0"/>
                <a:cs typeface="Arial" pitchFamily="34" charset="0"/>
              </a:rPr>
              <a:t>-Object-Oriented </a:t>
            </a:r>
            <a:r>
              <a:rPr lang="en-US" altLang="zh-CN" sz="2800" dirty="0" err="1">
                <a:latin typeface="Corbel" pitchFamily="34" charset="0"/>
                <a:cs typeface="Arial" pitchFamily="34" charset="0"/>
              </a:rPr>
              <a:t>Programming,using</a:t>
            </a:r>
            <a:r>
              <a:rPr lang="en-US" altLang="zh-CN" sz="2800" dirty="0">
                <a:latin typeface="Corbel" pitchFamily="34" charset="0"/>
                <a:cs typeface="Arial" pitchFamily="34" charset="0"/>
              </a:rPr>
              <a:t>:</a:t>
            </a:r>
          </a:p>
          <a:p>
            <a:pPr lvl="1">
              <a:lnSpc>
                <a:spcPts val="4199"/>
              </a:lnSpc>
            </a:pPr>
            <a:r>
              <a:rPr lang="en-US" altLang="zh-CN" sz="2800" dirty="0">
                <a:latin typeface="Corbel" pitchFamily="34" charset="0"/>
                <a:cs typeface="Arial" pitchFamily="34" charset="0"/>
              </a:rPr>
              <a:t>      </a:t>
            </a:r>
            <a:r>
              <a:rPr lang="en-US" altLang="zh-CN" sz="2800" b="1" dirty="0">
                <a:solidFill>
                  <a:srgbClr val="FFFF00"/>
                </a:solidFill>
                <a:latin typeface="Corbel" pitchFamily="34" charset="0"/>
                <a:ea typeface="微软雅黑" panose="020B0503020204020204" pitchFamily="34" charset="-122"/>
                <a:cs typeface="Times New Roman" pitchFamily="18" charset="0"/>
              </a:rPr>
              <a:t>C++</a:t>
            </a:r>
            <a:r>
              <a:rPr lang="zh-CN" altLang="en-US" sz="2800" b="1" dirty="0">
                <a:solidFill>
                  <a:srgbClr val="FFFF00"/>
                </a:solidFill>
                <a:latin typeface="Corbel" pitchFamily="34" charset="0"/>
                <a:ea typeface="微软雅黑" panose="020B0503020204020204" pitchFamily="34" charset="-122"/>
                <a:cs typeface="Times New Roman" pitchFamily="18" charset="0"/>
              </a:rPr>
              <a:t>，</a:t>
            </a:r>
            <a:r>
              <a:rPr lang="en-US" altLang="zh-CN" sz="2800" b="1" dirty="0">
                <a:solidFill>
                  <a:srgbClr val="FFFF00"/>
                </a:solidFill>
                <a:latin typeface="Corbel" pitchFamily="34" charset="0"/>
                <a:ea typeface="Arial Unicode MS" pitchFamily="34" charset="-122"/>
                <a:cs typeface="Arial Unicode MS" pitchFamily="34" charset="-122"/>
              </a:rPr>
              <a:t>C#</a:t>
            </a:r>
            <a:r>
              <a:rPr lang="zh-CN" altLang="en-US" sz="2800" b="1" dirty="0">
                <a:solidFill>
                  <a:srgbClr val="FFFF00"/>
                </a:solidFill>
                <a:latin typeface="Corbel" pitchFamily="34" charset="0"/>
                <a:ea typeface="Arial Unicode MS" pitchFamily="34" charset="-122"/>
                <a:cs typeface="Arial Unicode MS" pitchFamily="34" charset="-122"/>
              </a:rPr>
              <a:t>，</a:t>
            </a:r>
            <a:r>
              <a:rPr lang="en-US" altLang="zh-CN" sz="2800" b="1" dirty="0">
                <a:solidFill>
                  <a:srgbClr val="FFFF00"/>
                </a:solidFill>
                <a:latin typeface="Corbel" pitchFamily="34" charset="0"/>
                <a:ea typeface="Arial Unicode MS" pitchFamily="34" charset="-122"/>
                <a:cs typeface="Arial Unicode MS" pitchFamily="34" charset="-122"/>
              </a:rPr>
              <a:t>Java,</a:t>
            </a:r>
            <a:r>
              <a:rPr lang="en-US" altLang="zh-CN" sz="2800" dirty="0">
                <a:solidFill>
                  <a:srgbClr val="FFFF00"/>
                </a:solidFill>
                <a:latin typeface="Corbel" pitchFamily="34" charset="0"/>
                <a:cs typeface="Arial" pitchFamily="34" charset="0"/>
              </a:rPr>
              <a:t>  </a:t>
            </a:r>
            <a:r>
              <a:rPr lang="en-US" altLang="zh-CN" sz="2800" dirty="0">
                <a:latin typeface="Corbel" pitchFamily="34" charset="0"/>
                <a:cs typeface="Arial" pitchFamily="34" charset="0"/>
              </a:rPr>
              <a:t>etc.</a:t>
            </a:r>
          </a:p>
          <a:p>
            <a:pPr>
              <a:lnSpc>
                <a:spcPts val="4199"/>
              </a:lnSpc>
              <a:buFont typeface="Arial" pitchFamily="34" charset="0"/>
              <a:buChar char="•"/>
            </a:pPr>
            <a:r>
              <a:rPr lang="en-US" altLang="zh-CN" sz="2800" dirty="0">
                <a:latin typeface="Arial Rounded MT Bold" panose="020F0704030504030204" pitchFamily="34" charset="0"/>
                <a:ea typeface="Arial Unicode MS" pitchFamily="34" charset="-122"/>
                <a:cs typeface="Arial Unicode MS" pitchFamily="34" charset="-122"/>
              </a:rPr>
              <a:t>Selection of </a:t>
            </a:r>
            <a:r>
              <a:rPr lang="en-GB" altLang="zh-CN" sz="2800" dirty="0">
                <a:latin typeface="Arial Rounded MT Bold" panose="020F0704030504030204" pitchFamily="34" charset="0"/>
                <a:ea typeface="Arial Unicode MS" pitchFamily="34" charset="-122"/>
                <a:cs typeface="Arial Unicode MS" pitchFamily="34" charset="-122"/>
              </a:rPr>
              <a:t>translator/compiler</a:t>
            </a:r>
          </a:p>
        </p:txBody>
      </p:sp>
    </p:spTree>
    <p:extLst>
      <p:ext uri="{BB962C8B-B14F-4D97-AF65-F5344CB8AC3E}">
        <p14:creationId xmlns:p14="http://schemas.microsoft.com/office/powerpoint/2010/main" val="42861250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1071548"/>
            <a:ext cx="7868848" cy="4408291"/>
          </a:xfrm>
          <a:prstGeom prst="rect">
            <a:avLst/>
          </a:prstGeom>
          <a:noFill/>
        </p:spPr>
        <p:txBody>
          <a:bodyPr wrap="square" lIns="98458" tIns="49229" rIns="98458" bIns="49229" rtlCol="0">
            <a:spAutoFit/>
          </a:bodyPr>
          <a:lstStyle/>
          <a:p>
            <a:pPr>
              <a:lnSpc>
                <a:spcPts val="4199"/>
              </a:lnSpc>
              <a:buFont typeface="Arial" pitchFamily="34" charset="0"/>
              <a:buChar char="•"/>
            </a:pPr>
            <a:r>
              <a:rPr lang="en-GB" altLang="zh-CN" sz="2800" dirty="0">
                <a:solidFill>
                  <a:srgbClr val="FFFF00"/>
                </a:solidFill>
                <a:latin typeface="Arial Rounded MT Bold" panose="020F0704030504030204" pitchFamily="34" charset="0"/>
                <a:ea typeface="Arial Unicode MS" pitchFamily="34" charset="-122"/>
                <a:cs typeface="Arial Unicode MS" pitchFamily="34" charset="-122"/>
              </a:rPr>
              <a:t>Compiler</a:t>
            </a:r>
            <a:r>
              <a:rPr lang="en-GB" altLang="zh-CN" sz="2800" dirty="0">
                <a:solidFill>
                  <a:schemeClr val="tx1">
                    <a:lumMod val="75000"/>
                    <a:lumOff val="25000"/>
                  </a:schemeClr>
                </a:solidFill>
                <a:latin typeface="Arial Rounded MT Bold" panose="020F0704030504030204" pitchFamily="34" charset="0"/>
                <a:ea typeface="Arial Unicode MS" pitchFamily="34" charset="-122"/>
                <a:cs typeface="Arial Unicode MS" pitchFamily="34" charset="-122"/>
              </a:rPr>
              <a:t>,</a:t>
            </a:r>
            <a:r>
              <a:rPr lang="en-US" altLang="zh-CN" sz="2800" dirty="0"/>
              <a:t> </a:t>
            </a:r>
            <a:r>
              <a:rPr lang="en-US" altLang="zh-CN" sz="2800" dirty="0">
                <a:latin typeface="Corbel" pitchFamily="34" charset="0"/>
                <a:cs typeface="Arial" pitchFamily="34" charset="0"/>
              </a:rPr>
              <a:t>Associated with platform</a:t>
            </a:r>
            <a:endParaRPr lang="en-GB" altLang="zh-CN" sz="2800" dirty="0">
              <a:latin typeface="Corbel" pitchFamily="34" charset="0"/>
              <a:cs typeface="Arial" pitchFamily="34" charset="0"/>
            </a:endParaRPr>
          </a:p>
          <a:p>
            <a:pPr lvl="1">
              <a:lnSpc>
                <a:spcPts val="4199"/>
              </a:lnSpc>
            </a:pPr>
            <a:r>
              <a:rPr lang="en-US" altLang="zh-CN" sz="2800" dirty="0">
                <a:latin typeface="Corbel" pitchFamily="34" charset="0"/>
              </a:rPr>
              <a:t>-</a:t>
            </a:r>
            <a:r>
              <a:rPr lang="en-US" altLang="zh-CN" sz="2800" dirty="0">
                <a:latin typeface="Corbel" pitchFamily="34" charset="0"/>
                <a:cs typeface="Arial" pitchFamily="34" charset="0"/>
              </a:rPr>
              <a:t>Windows</a:t>
            </a:r>
            <a:r>
              <a:rPr lang="zh-CN" altLang="en-US" sz="2800" dirty="0">
                <a:latin typeface="Corbel" pitchFamily="34" charset="0"/>
                <a:cs typeface="Arial" pitchFamily="34" charset="0"/>
              </a:rPr>
              <a:t> </a:t>
            </a:r>
            <a:r>
              <a:rPr lang="en-US" altLang="zh-CN" sz="2800" dirty="0">
                <a:latin typeface="Corbel" pitchFamily="34" charset="0"/>
                <a:cs typeface="Arial" pitchFamily="34" charset="0"/>
              </a:rPr>
              <a:t>Platform: </a:t>
            </a:r>
          </a:p>
          <a:p>
            <a:pPr lvl="3">
              <a:lnSpc>
                <a:spcPts val="4199"/>
              </a:lnSpc>
            </a:pPr>
            <a:r>
              <a:rPr lang="en-US" altLang="zh-CN" sz="2800" dirty="0">
                <a:latin typeface="Corbel" pitchFamily="34" charset="0"/>
                <a:cs typeface="Arial" pitchFamily="34" charset="0"/>
              </a:rPr>
              <a:t>	ANSI C/C++ </a:t>
            </a:r>
          </a:p>
          <a:p>
            <a:pPr lvl="3">
              <a:lnSpc>
                <a:spcPts val="4199"/>
              </a:lnSpc>
            </a:pPr>
            <a:r>
              <a:rPr lang="en-US" altLang="zh-CN" sz="2800" dirty="0">
                <a:latin typeface="Corbel" pitchFamily="34" charset="0"/>
                <a:cs typeface="Arial" pitchFamily="34" charset="0"/>
              </a:rPr>
              <a:t>	Microsoft C/C++ </a:t>
            </a:r>
          </a:p>
          <a:p>
            <a:pPr lvl="3">
              <a:lnSpc>
                <a:spcPts val="4199"/>
              </a:lnSpc>
            </a:pPr>
            <a:r>
              <a:rPr lang="en-US" altLang="zh-CN" sz="2800" dirty="0">
                <a:latin typeface="Corbel" pitchFamily="34" charset="0"/>
                <a:cs typeface="Arial" pitchFamily="34" charset="0"/>
              </a:rPr>
              <a:t>	Turbo C/C++</a:t>
            </a:r>
          </a:p>
          <a:p>
            <a:pPr lvl="3">
              <a:lnSpc>
                <a:spcPts val="4199"/>
              </a:lnSpc>
            </a:pPr>
            <a:r>
              <a:rPr lang="en-US" altLang="zh-CN" sz="2800" dirty="0">
                <a:latin typeface="Corbel" pitchFamily="34" charset="0"/>
                <a:cs typeface="Arial" pitchFamily="34" charset="0"/>
              </a:rPr>
              <a:t>	Borland C/C++</a:t>
            </a:r>
          </a:p>
          <a:p>
            <a:pPr lvl="3">
              <a:lnSpc>
                <a:spcPts val="4199"/>
              </a:lnSpc>
            </a:pPr>
            <a:r>
              <a:rPr lang="en-US" altLang="zh-CN" sz="2800" dirty="0">
                <a:latin typeface="Corbel" pitchFamily="34" charset="0"/>
                <a:cs typeface="Arial" pitchFamily="34" charset="0"/>
              </a:rPr>
              <a:t>	</a:t>
            </a:r>
            <a:r>
              <a:rPr lang="en-US" altLang="zh-CN" sz="2800" dirty="0" err="1">
                <a:latin typeface="Corbel" pitchFamily="34" charset="0"/>
                <a:cs typeface="Arial" pitchFamily="34" charset="0"/>
              </a:rPr>
              <a:t>Dev</a:t>
            </a:r>
            <a:r>
              <a:rPr lang="en-US" altLang="zh-CN" sz="2800" dirty="0">
                <a:latin typeface="Corbel" pitchFamily="34" charset="0"/>
                <a:cs typeface="Arial" pitchFamily="34" charset="0"/>
              </a:rPr>
              <a:t> C/C++</a:t>
            </a:r>
            <a:endParaRPr lang="zh-CN" altLang="en-US" sz="2800" dirty="0">
              <a:latin typeface="Corbel" pitchFamily="34" charset="0"/>
              <a:cs typeface="Arial" pitchFamily="34" charset="0"/>
            </a:endParaRPr>
          </a:p>
          <a:p>
            <a:pPr lvl="3">
              <a:lnSpc>
                <a:spcPts val="4199"/>
              </a:lnSpc>
            </a:pPr>
            <a:r>
              <a:rPr lang="zh-CN" altLang="en-US" sz="2800" dirty="0">
                <a:latin typeface="Corbel" pitchFamily="34" charset="0"/>
                <a:cs typeface="Arial" pitchFamily="34" charset="0"/>
              </a:rPr>
              <a:t>	</a:t>
            </a:r>
            <a:r>
              <a:rPr lang="en-US" altLang="zh-CN" sz="2800" dirty="0">
                <a:latin typeface="Corbel" pitchFamily="34" charset="0"/>
                <a:cs typeface="Arial" pitchFamily="34" charset="0"/>
              </a:rPr>
              <a:t>Intel C/C++</a:t>
            </a:r>
          </a:p>
        </p:txBody>
      </p:sp>
    </p:spTree>
    <p:extLst>
      <p:ext uri="{BB962C8B-B14F-4D97-AF65-F5344CB8AC3E}">
        <p14:creationId xmlns:p14="http://schemas.microsoft.com/office/powerpoint/2010/main" val="29360776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1071548"/>
            <a:ext cx="7868848" cy="3962015"/>
          </a:xfrm>
          <a:prstGeom prst="rect">
            <a:avLst/>
          </a:prstGeom>
          <a:noFill/>
        </p:spPr>
        <p:txBody>
          <a:bodyPr wrap="square" lIns="98458" tIns="49229" rIns="98458" bIns="49229" rtlCol="0">
            <a:spAutoFit/>
          </a:bodyPr>
          <a:lstStyle/>
          <a:p>
            <a:pPr>
              <a:lnSpc>
                <a:spcPts val="4199"/>
              </a:lnSpc>
              <a:buFont typeface="Arial" pitchFamily="34" charset="0"/>
              <a:buChar char="•"/>
            </a:pPr>
            <a:r>
              <a:rPr lang="en-GB" altLang="zh-CN" sz="2700" dirty="0">
                <a:solidFill>
                  <a:srgbClr val="FFFF00"/>
                </a:solidFill>
                <a:latin typeface="Arial Rounded MT Bold" panose="020F0704030504030204" pitchFamily="34" charset="0"/>
                <a:ea typeface="Arial Unicode MS" pitchFamily="34" charset="-122"/>
                <a:cs typeface="Arial Unicode MS" pitchFamily="34" charset="-122"/>
              </a:rPr>
              <a:t>Compiler</a:t>
            </a:r>
          </a:p>
          <a:p>
            <a:pPr lvl="1">
              <a:lnSpc>
                <a:spcPct val="150000"/>
              </a:lnSpc>
            </a:pPr>
            <a:r>
              <a:rPr lang="en-US" altLang="zh-CN" sz="2400" dirty="0">
                <a:latin typeface="Frutiger CE 45 Light" panose="02000403040000020004" pitchFamily="2" charset="0"/>
              </a:rPr>
              <a:t>-</a:t>
            </a:r>
            <a:r>
              <a:rPr lang="en-US" altLang="zh-CN" sz="2400" b="1" dirty="0">
                <a:solidFill>
                  <a:srgbClr val="FFFF00"/>
                </a:solidFill>
                <a:latin typeface="AvantGarde Md BT" panose="020B0602020202020204" pitchFamily="34" charset="0"/>
                <a:ea typeface="Arial Unicode MS" pitchFamily="34" charset="-122"/>
                <a:cs typeface="Arial Unicode MS" pitchFamily="34" charset="-122"/>
              </a:rPr>
              <a:t>GCC</a:t>
            </a:r>
            <a:r>
              <a:rPr lang="zh-CN" altLang="en-US" sz="2400" dirty="0">
                <a:latin typeface="Corbel" pitchFamily="34" charset="0"/>
                <a:cs typeface="Arial" pitchFamily="34" charset="0"/>
              </a:rPr>
              <a:t>（</a:t>
            </a:r>
            <a:r>
              <a:rPr lang="en-US" altLang="zh-CN" sz="2400" dirty="0">
                <a:latin typeface="Corbel" pitchFamily="34" charset="0"/>
                <a:cs typeface="Arial" pitchFamily="34" charset="0"/>
              </a:rPr>
              <a:t>GNU C/C++ Compiler</a:t>
            </a:r>
            <a:r>
              <a:rPr lang="zh-CN" altLang="en-US" sz="2400" dirty="0">
                <a:latin typeface="Corbel" pitchFamily="34" charset="0"/>
                <a:cs typeface="Arial" pitchFamily="34" charset="0"/>
              </a:rPr>
              <a:t>）</a:t>
            </a:r>
            <a:r>
              <a:rPr lang="zh-CN" altLang="en-US" sz="2400" dirty="0">
                <a:latin typeface="华文细黑" panose="02010600040101010101" pitchFamily="2" charset="-122"/>
                <a:ea typeface="华文细黑" panose="02010600040101010101" pitchFamily="2" charset="-122"/>
                <a:cs typeface="Arial Unicode MS" pitchFamily="34" charset="-122"/>
              </a:rPr>
              <a:t>是</a:t>
            </a:r>
            <a:r>
              <a:rPr lang="en-US" altLang="zh-CN" sz="2400" dirty="0">
                <a:latin typeface="华文细黑" panose="02010600040101010101" pitchFamily="2" charset="-122"/>
                <a:ea typeface="华文细黑" panose="02010600040101010101" pitchFamily="2" charset="-122"/>
                <a:cs typeface="Arial Unicode MS" pitchFamily="34" charset="-122"/>
              </a:rPr>
              <a:t>GNU</a:t>
            </a:r>
            <a:r>
              <a:rPr lang="zh-CN" altLang="en-US" sz="2400" dirty="0">
                <a:latin typeface="华文细黑" panose="02010600040101010101" pitchFamily="2" charset="-122"/>
                <a:ea typeface="华文细黑" panose="02010600040101010101" pitchFamily="2" charset="-122"/>
                <a:cs typeface="Arial Unicode MS" pitchFamily="34" charset="-122"/>
              </a:rPr>
              <a:t>推出的功能强大、性能优越的多平台编译器，可以在多种硬体平台上编译出可执行程序的超级编译器，其执行效率与一般的编译器相比平均效率要高</a:t>
            </a:r>
            <a:r>
              <a:rPr lang="en-US" altLang="zh-CN" sz="2400" dirty="0">
                <a:latin typeface="华文细黑" panose="02010600040101010101" pitchFamily="2" charset="-122"/>
                <a:ea typeface="华文细黑" panose="02010600040101010101" pitchFamily="2" charset="-122"/>
                <a:cs typeface="Arial Unicode MS" pitchFamily="34" charset="-122"/>
              </a:rPr>
              <a:t>20%~30%</a:t>
            </a:r>
            <a:r>
              <a:rPr lang="zh-CN" altLang="en-US" sz="2400" dirty="0">
                <a:latin typeface="华文细黑" panose="02010600040101010101" pitchFamily="2" charset="-122"/>
                <a:ea typeface="华文细黑" panose="02010600040101010101" pitchFamily="2" charset="-122"/>
                <a:cs typeface="Arial Unicode MS" pitchFamily="34" charset="-122"/>
              </a:rPr>
              <a:t>。</a:t>
            </a:r>
          </a:p>
          <a:p>
            <a:pPr lvl="1">
              <a:lnSpc>
                <a:spcPct val="150000"/>
              </a:lnSpc>
            </a:pPr>
            <a:r>
              <a:rPr lang="zh-CN" altLang="en-US" sz="2400" dirty="0">
                <a:latin typeface="华文细黑" panose="02010600040101010101" pitchFamily="2" charset="-122"/>
                <a:ea typeface="华文细黑" panose="02010600040101010101" pitchFamily="2" charset="-122"/>
                <a:cs typeface="Arial Unicode MS" pitchFamily="34" charset="-122"/>
              </a:rPr>
              <a:t>在</a:t>
            </a:r>
            <a:r>
              <a:rPr lang="en-US" altLang="zh-CN" sz="2400" dirty="0">
                <a:latin typeface="华文细黑" panose="02010600040101010101" pitchFamily="2" charset="-122"/>
                <a:ea typeface="华文细黑" panose="02010600040101010101" pitchFamily="2" charset="-122"/>
                <a:cs typeface="Arial Unicode MS" pitchFamily="34" charset="-122"/>
              </a:rPr>
              <a:t>Windows</a:t>
            </a:r>
            <a:r>
              <a:rPr lang="zh-CN" altLang="en-US" sz="2400" dirty="0">
                <a:latin typeface="华文细黑" panose="02010600040101010101" pitchFamily="2" charset="-122"/>
                <a:ea typeface="华文细黑" panose="02010600040101010101" pitchFamily="2" charset="-122"/>
                <a:cs typeface="Arial Unicode MS" pitchFamily="34" charset="-122"/>
              </a:rPr>
              <a:t>下比较流行的</a:t>
            </a:r>
            <a:r>
              <a:rPr lang="en-US" altLang="zh-CN" sz="2400" dirty="0">
                <a:latin typeface="华文细黑" panose="02010600040101010101" pitchFamily="2" charset="-122"/>
                <a:ea typeface="华文细黑" panose="02010600040101010101" pitchFamily="2" charset="-122"/>
                <a:cs typeface="Arial Unicode MS" pitchFamily="34" charset="-122"/>
              </a:rPr>
              <a:t>GCC</a:t>
            </a:r>
            <a:r>
              <a:rPr lang="zh-CN" altLang="en-US" sz="2400" dirty="0">
                <a:latin typeface="华文细黑" panose="02010600040101010101" pitchFamily="2" charset="-122"/>
                <a:ea typeface="华文细黑" panose="02010600040101010101" pitchFamily="2" charset="-122"/>
                <a:cs typeface="Arial Unicode MS" pitchFamily="34" charset="-122"/>
              </a:rPr>
              <a:t>移植版主要有三个。他们是 </a:t>
            </a:r>
            <a:r>
              <a:rPr lang="en-US" altLang="zh-CN" sz="2400" dirty="0" err="1">
                <a:latin typeface="华文细黑" panose="02010600040101010101" pitchFamily="2" charset="-122"/>
                <a:ea typeface="华文细黑" panose="02010600040101010101" pitchFamily="2" charset="-122"/>
                <a:cs typeface="Arial Unicode MS" pitchFamily="34" charset="-122"/>
              </a:rPr>
              <a:t>MinGW</a:t>
            </a:r>
            <a:r>
              <a:rPr lang="zh-CN" altLang="en-US" sz="2400" dirty="0">
                <a:latin typeface="华文细黑" panose="02010600040101010101" pitchFamily="2" charset="-122"/>
                <a:ea typeface="华文细黑" panose="02010600040101010101" pitchFamily="2" charset="-122"/>
                <a:cs typeface="Arial Unicode MS" pitchFamily="34" charset="-122"/>
              </a:rPr>
              <a:t>、</a:t>
            </a:r>
            <a:r>
              <a:rPr lang="en-US" altLang="zh-CN" sz="2400" dirty="0">
                <a:latin typeface="华文细黑" panose="02010600040101010101" pitchFamily="2" charset="-122"/>
                <a:ea typeface="华文细黑" panose="02010600040101010101" pitchFamily="2" charset="-122"/>
                <a:cs typeface="Arial Unicode MS" pitchFamily="34" charset="-122"/>
              </a:rPr>
              <a:t>Cygwin</a:t>
            </a:r>
            <a:r>
              <a:rPr lang="zh-CN" altLang="en-US" sz="2400" dirty="0">
                <a:latin typeface="华文细黑" panose="02010600040101010101" pitchFamily="2" charset="-122"/>
                <a:ea typeface="华文细黑" panose="02010600040101010101" pitchFamily="2" charset="-122"/>
                <a:cs typeface="Arial Unicode MS" pitchFamily="34" charset="-122"/>
              </a:rPr>
              <a:t> </a:t>
            </a:r>
            <a:r>
              <a:rPr lang="en-US" altLang="zh-CN" sz="2400" dirty="0">
                <a:latin typeface="华文细黑" panose="02010600040101010101" pitchFamily="2" charset="-122"/>
                <a:ea typeface="华文细黑" panose="02010600040101010101" pitchFamily="2" charset="-122"/>
                <a:cs typeface="Arial Unicode MS" pitchFamily="34" charset="-122"/>
              </a:rPr>
              <a:t>and </a:t>
            </a:r>
            <a:r>
              <a:rPr lang="en-US" altLang="zh-CN" sz="2400" dirty="0" err="1">
                <a:latin typeface="华文细黑" panose="02010600040101010101" pitchFamily="2" charset="-122"/>
                <a:ea typeface="华文细黑" panose="02010600040101010101" pitchFamily="2" charset="-122"/>
                <a:cs typeface="Arial Unicode MS" pitchFamily="34" charset="-122"/>
              </a:rPr>
              <a:t>Djgpp</a:t>
            </a:r>
            <a:endParaRPr lang="en-US" altLang="zh-CN" sz="2400" dirty="0">
              <a:latin typeface="华文细黑" panose="02010600040101010101" pitchFamily="2" charset="-122"/>
              <a:ea typeface="华文细黑" panose="02010600040101010101" pitchFamily="2" charset="-122"/>
              <a:cs typeface="Arial Unicode MS" pitchFamily="34" charset="-122"/>
            </a:endParaRPr>
          </a:p>
        </p:txBody>
      </p:sp>
    </p:spTree>
    <p:extLst>
      <p:ext uri="{BB962C8B-B14F-4D97-AF65-F5344CB8AC3E}">
        <p14:creationId xmlns:p14="http://schemas.microsoft.com/office/powerpoint/2010/main" val="18772851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1071548"/>
            <a:ext cx="8715404" cy="4600652"/>
          </a:xfrm>
          <a:prstGeom prst="rect">
            <a:avLst/>
          </a:prstGeom>
          <a:noFill/>
        </p:spPr>
        <p:txBody>
          <a:bodyPr wrap="square" lIns="98458" tIns="49229" rIns="98458" bIns="49229" rtlCol="0">
            <a:spAutoFit/>
          </a:bodyPr>
          <a:lstStyle/>
          <a:p>
            <a:pPr>
              <a:lnSpc>
                <a:spcPts val="3947"/>
              </a:lnSpc>
              <a:buFont typeface="Arial" pitchFamily="34" charset="0"/>
              <a:buChar char="•"/>
            </a:pPr>
            <a:r>
              <a:rPr lang="en-GB" altLang="zh-CN" sz="2800" dirty="0">
                <a:solidFill>
                  <a:srgbClr val="FFFF00"/>
                </a:solidFill>
                <a:latin typeface="Arial Black" pitchFamily="34" charset="0"/>
                <a:cs typeface="Arial" pitchFamily="34" charset="0"/>
              </a:rPr>
              <a:t>Selection of  IDE</a:t>
            </a:r>
            <a:r>
              <a:rPr lang="en-GB" altLang="zh-CN" sz="2800" dirty="0">
                <a:latin typeface="Corbel" pitchFamily="34" charset="0"/>
                <a:cs typeface="Arial" pitchFamily="34" charset="0"/>
              </a:rPr>
              <a:t>(</a:t>
            </a:r>
            <a:r>
              <a:rPr lang="en-US" altLang="zh-CN" sz="2400" dirty="0">
                <a:latin typeface="Corbel" pitchFamily="34" charset="0"/>
                <a:cs typeface="Arial" pitchFamily="34" charset="0"/>
              </a:rPr>
              <a:t>Integrated Development Environment</a:t>
            </a:r>
            <a:r>
              <a:rPr lang="en-GB" altLang="zh-CN" sz="2400" dirty="0">
                <a:latin typeface="Corbel" pitchFamily="34" charset="0"/>
                <a:cs typeface="Arial" pitchFamily="34" charset="0"/>
              </a:rPr>
              <a:t>)</a:t>
            </a:r>
            <a:endParaRPr lang="en-US" altLang="zh-CN" sz="2800" dirty="0">
              <a:latin typeface="Corbel" pitchFamily="34" charset="0"/>
              <a:cs typeface="Arial" pitchFamily="34" charset="0"/>
            </a:endParaRPr>
          </a:p>
          <a:p>
            <a:pPr lvl="1">
              <a:lnSpc>
                <a:spcPts val="3947"/>
              </a:lnSpc>
              <a:buFont typeface="Arial" pitchFamily="34" charset="0"/>
              <a:buChar char="•"/>
            </a:pPr>
            <a:r>
              <a:rPr lang="en-US" altLang="zh-CN" sz="2800" dirty="0">
                <a:latin typeface="Corbel" pitchFamily="34" charset="0"/>
                <a:cs typeface="Arial" pitchFamily="34" charset="0"/>
              </a:rPr>
              <a:t>Text Editor + library + compiler + linker</a:t>
            </a:r>
          </a:p>
          <a:p>
            <a:pPr lvl="1">
              <a:lnSpc>
                <a:spcPts val="3947"/>
              </a:lnSpc>
              <a:buFont typeface="Arial" pitchFamily="34" charset="0"/>
              <a:buChar char="•"/>
            </a:pPr>
            <a:r>
              <a:rPr lang="zh-CN" altLang="en-US" sz="2400" dirty="0">
                <a:latin typeface="华文细黑" panose="02010600040101010101" pitchFamily="2" charset="-122"/>
                <a:ea typeface="华文细黑" panose="02010600040101010101" pitchFamily="2" charset="-122"/>
              </a:rPr>
              <a:t>集成开发环境（</a:t>
            </a:r>
            <a:r>
              <a:rPr lang="en-US" altLang="zh-CN" sz="2400" dirty="0">
                <a:latin typeface="华文细黑" panose="02010600040101010101" pitchFamily="2" charset="-122"/>
                <a:ea typeface="华文细黑" panose="02010600040101010101" pitchFamily="2" charset="-122"/>
              </a:rPr>
              <a:t>IDE</a:t>
            </a:r>
            <a:r>
              <a:rPr lang="zh-CN" altLang="en-US" sz="2400" dirty="0">
                <a:latin typeface="华文细黑" panose="02010600040101010101" pitchFamily="2" charset="-122"/>
                <a:ea typeface="华文细黑" panose="02010600040101010101" pitchFamily="2" charset="-122"/>
              </a:rPr>
              <a:t>）：方便的开发方式、完善的帮助系统、丰富的库和一些特有的特性。</a:t>
            </a:r>
            <a:endParaRPr lang="en-US" altLang="zh-CN" sz="2400" dirty="0">
              <a:latin typeface="华文细黑" panose="02010600040101010101" pitchFamily="2" charset="-122"/>
              <a:ea typeface="华文细黑" panose="02010600040101010101" pitchFamily="2" charset="-122"/>
            </a:endParaRPr>
          </a:p>
          <a:p>
            <a:pPr>
              <a:lnSpc>
                <a:spcPts val="3947"/>
              </a:lnSpc>
              <a:buFont typeface="Arial" pitchFamily="34" charset="0"/>
              <a:buChar char="•"/>
            </a:pPr>
            <a:r>
              <a:rPr lang="en-US" altLang="zh-CN" sz="2800" dirty="0">
                <a:solidFill>
                  <a:srgbClr val="FFFF00"/>
                </a:solidFill>
                <a:latin typeface="Arial Black" pitchFamily="34" charset="0"/>
                <a:cs typeface="Arial" pitchFamily="34" charset="0"/>
              </a:rPr>
              <a:t>Eclipse: </a:t>
            </a:r>
            <a:r>
              <a:rPr lang="zh-CN" altLang="en-US" sz="2400" dirty="0" smtClean="0">
                <a:latin typeface="华文细黑" panose="02010600040101010101" pitchFamily="2" charset="-122"/>
                <a:ea typeface="华文细黑" panose="02010600040101010101" pitchFamily="2" charset="-122"/>
              </a:rPr>
              <a:t>著名</a:t>
            </a:r>
            <a:r>
              <a:rPr lang="zh-CN" altLang="en-US" sz="2400" dirty="0">
                <a:latin typeface="华文细黑" panose="02010600040101010101" pitchFamily="2" charset="-122"/>
                <a:ea typeface="华文细黑" panose="02010600040101010101" pitchFamily="2" charset="-122"/>
              </a:rPr>
              <a:t>的跨平台的自由集成开发环境（</a:t>
            </a:r>
            <a:r>
              <a:rPr lang="en-US" altLang="zh-CN" sz="2400" dirty="0">
                <a:latin typeface="华文细黑" panose="02010600040101010101" pitchFamily="2" charset="-122"/>
                <a:ea typeface="华文细黑" panose="02010600040101010101" pitchFamily="2" charset="-122"/>
              </a:rPr>
              <a:t>IDE</a:t>
            </a:r>
            <a:r>
              <a:rPr lang="zh-CN" altLang="en-US" sz="2400" dirty="0">
                <a:latin typeface="华文细黑" panose="02010600040101010101" pitchFamily="2" charset="-122"/>
                <a:ea typeface="华文细黑" panose="02010600040101010101" pitchFamily="2" charset="-122"/>
              </a:rPr>
              <a:t>）。 </a:t>
            </a:r>
            <a:r>
              <a:rPr lang="en-US" altLang="zh-CN" sz="2400" dirty="0">
                <a:latin typeface="华文细黑" panose="02010600040101010101" pitchFamily="2" charset="-122"/>
                <a:ea typeface="华文细黑" panose="02010600040101010101" pitchFamily="2" charset="-122"/>
              </a:rPr>
              <a:t>Eclipse</a:t>
            </a:r>
            <a:r>
              <a:rPr lang="zh-CN" altLang="en-US" sz="2400" dirty="0">
                <a:latin typeface="华文细黑" panose="02010600040101010101" pitchFamily="2" charset="-122"/>
                <a:ea typeface="华文细黑" panose="02010600040101010101" pitchFamily="2" charset="-122"/>
              </a:rPr>
              <a:t>的本身只是一个框架平台，但是众多</a:t>
            </a:r>
            <a:r>
              <a:rPr lang="zh-CN" altLang="en-US" sz="2400" b="1" dirty="0">
                <a:solidFill>
                  <a:srgbClr val="FFFF00"/>
                </a:solidFill>
                <a:latin typeface="华文细黑" panose="02010600040101010101" pitchFamily="2" charset="-122"/>
                <a:ea typeface="华文细黑" panose="02010600040101010101" pitchFamily="2" charset="-122"/>
                <a:cs typeface="Times New Roman" pitchFamily="18" charset="0"/>
              </a:rPr>
              <a:t>插件</a:t>
            </a:r>
            <a:r>
              <a:rPr lang="en-US" altLang="zh-CN" sz="2400" b="1" dirty="0">
                <a:solidFill>
                  <a:srgbClr val="00B0F0"/>
                </a:solidFill>
                <a:latin typeface="华文细黑" panose="02010600040101010101" pitchFamily="2" charset="-122"/>
                <a:ea typeface="华文细黑" panose="02010600040101010101" pitchFamily="2" charset="-122"/>
                <a:cs typeface="Arial Unicode MS" pitchFamily="34" charset="-122"/>
              </a:rPr>
              <a:t>(</a:t>
            </a:r>
            <a:r>
              <a:rPr lang="zh-CN" altLang="en-US" sz="2400" b="1" dirty="0">
                <a:solidFill>
                  <a:srgbClr val="00B0F0"/>
                </a:solidFill>
                <a:latin typeface="华文细黑" panose="02010600040101010101" pitchFamily="2" charset="-122"/>
                <a:ea typeface="华文细黑" panose="02010600040101010101" pitchFamily="2" charset="-122"/>
                <a:cs typeface="Arial Unicode MS" pitchFamily="34" charset="-122"/>
              </a:rPr>
              <a:t>语言插件、编译器插件 、图形库插件等</a:t>
            </a:r>
            <a:r>
              <a:rPr lang="en-US" altLang="zh-CN" sz="2400" b="1" dirty="0">
                <a:solidFill>
                  <a:srgbClr val="00B0F0"/>
                </a:solidFill>
                <a:latin typeface="华文细黑" panose="02010600040101010101" pitchFamily="2" charset="-122"/>
                <a:ea typeface="华文细黑" panose="02010600040101010101" pitchFamily="2" charset="-122"/>
                <a:cs typeface="Arial Unicode MS" pitchFamily="34" charset="-122"/>
              </a:rPr>
              <a:t>)</a:t>
            </a:r>
            <a:r>
              <a:rPr lang="zh-CN" altLang="en-US" sz="2400" dirty="0">
                <a:latin typeface="华文细黑" panose="02010600040101010101" pitchFamily="2" charset="-122"/>
                <a:ea typeface="华文细黑" panose="02010600040101010101" pitchFamily="2" charset="-122"/>
              </a:rPr>
              <a:t>的支持使得</a:t>
            </a:r>
            <a:r>
              <a:rPr lang="en-US" altLang="zh-CN" sz="2400" dirty="0">
                <a:latin typeface="华文细黑" panose="02010600040101010101" pitchFamily="2" charset="-122"/>
                <a:ea typeface="华文细黑" panose="02010600040101010101" pitchFamily="2" charset="-122"/>
              </a:rPr>
              <a:t>Eclipse</a:t>
            </a:r>
            <a:r>
              <a:rPr lang="zh-CN" altLang="en-US" sz="2400" dirty="0">
                <a:latin typeface="华文细黑" panose="02010600040101010101" pitchFamily="2" charset="-122"/>
                <a:ea typeface="华文细黑" panose="02010600040101010101" pitchFamily="2" charset="-122"/>
              </a:rPr>
              <a:t>拥有其他功能相对固定的</a:t>
            </a:r>
            <a:r>
              <a:rPr lang="en-US" altLang="zh-CN" sz="2400" dirty="0">
                <a:latin typeface="华文细黑" panose="02010600040101010101" pitchFamily="2" charset="-122"/>
                <a:ea typeface="华文细黑" panose="02010600040101010101" pitchFamily="2" charset="-122"/>
              </a:rPr>
              <a:t>IDE</a:t>
            </a:r>
            <a:r>
              <a:rPr lang="zh-CN" altLang="en-US" sz="2400" dirty="0">
                <a:latin typeface="华文细黑" panose="02010600040101010101" pitchFamily="2" charset="-122"/>
                <a:ea typeface="华文细黑" panose="02010600040101010101" pitchFamily="2" charset="-122"/>
              </a:rPr>
              <a:t>软件很难具有的灵活性。许多软件开发商以</a:t>
            </a:r>
            <a:r>
              <a:rPr lang="en-US" altLang="zh-CN" sz="2400" dirty="0">
                <a:latin typeface="华文细黑" panose="02010600040101010101" pitchFamily="2" charset="-122"/>
                <a:ea typeface="华文细黑" panose="02010600040101010101" pitchFamily="2" charset="-122"/>
              </a:rPr>
              <a:t>Eclipse</a:t>
            </a:r>
            <a:r>
              <a:rPr lang="zh-CN" altLang="en-US" sz="2400" dirty="0">
                <a:latin typeface="华文细黑" panose="02010600040101010101" pitchFamily="2" charset="-122"/>
                <a:ea typeface="华文细黑" panose="02010600040101010101" pitchFamily="2" charset="-122"/>
              </a:rPr>
              <a:t>为框架开发自己的</a:t>
            </a:r>
            <a:r>
              <a:rPr lang="en-US" altLang="zh-CN" sz="2400" dirty="0">
                <a:latin typeface="华文细黑" panose="02010600040101010101" pitchFamily="2" charset="-122"/>
                <a:ea typeface="华文细黑" panose="02010600040101010101" pitchFamily="2" charset="-122"/>
              </a:rPr>
              <a:t>IDE</a:t>
            </a:r>
            <a:r>
              <a:rPr lang="zh-CN" altLang="en-US" sz="2400" dirty="0">
                <a:latin typeface="华文细黑" panose="02010600040101010101" pitchFamily="2" charset="-122"/>
                <a:ea typeface="华文细黑" panose="02010600040101010101" pitchFamily="2" charset="-122"/>
              </a:rPr>
              <a:t>。</a:t>
            </a:r>
            <a:endParaRPr lang="en-GB" altLang="zh-CN" sz="2800" dirty="0">
              <a:latin typeface="AvantGarde Md BT" panose="020B0602020202020204" pitchFamily="34" charset="0"/>
              <a:ea typeface="Arial Unicode MS" pitchFamily="34" charset="-122"/>
              <a:cs typeface="Arial Unicode MS" pitchFamily="34" charset="-122"/>
            </a:endParaRPr>
          </a:p>
        </p:txBody>
      </p:sp>
    </p:spTree>
    <p:extLst>
      <p:ext uri="{BB962C8B-B14F-4D97-AF65-F5344CB8AC3E}">
        <p14:creationId xmlns:p14="http://schemas.microsoft.com/office/powerpoint/2010/main" val="31824612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6372248" cy="784800"/>
          </a:xfrm>
          <a:solidFill>
            <a:srgbClr val="008080"/>
          </a:solidFill>
        </p:spPr>
        <p:txBody>
          <a:bodyPr lIns="71225" tIns="35612" rIns="71225" bIns="35612" anchor="ctr">
            <a:normAutofit/>
          </a:bodyPr>
          <a:lstStyle/>
          <a:p>
            <a:r>
              <a:rPr lang="en-US" altLang="zh-CN" dirty="0">
                <a:latin typeface="Arial Rounded MT Bold" pitchFamily="34" charset="0"/>
                <a:cs typeface="Arial Unicode MS" pitchFamily="34" charset="-122"/>
              </a:rPr>
              <a:t>Application  C/C++(PROJECT)</a:t>
            </a:r>
            <a:endParaRPr lang="zh-CN" altLang="en-US" dirty="0">
              <a:latin typeface="Arial Rounded MT Bold" pitchFamily="34" charset="0"/>
              <a:cs typeface="Arial Unicode MS" pitchFamily="34" charset="-122"/>
            </a:endParaRPr>
          </a:p>
        </p:txBody>
      </p:sp>
      <p:sp>
        <p:nvSpPr>
          <p:cNvPr id="6" name="TextBox 5"/>
          <p:cNvSpPr txBox="1"/>
          <p:nvPr/>
        </p:nvSpPr>
        <p:spPr>
          <a:xfrm>
            <a:off x="428596" y="1071548"/>
            <a:ext cx="8715404" cy="3815821"/>
          </a:xfrm>
          <a:prstGeom prst="rect">
            <a:avLst/>
          </a:prstGeom>
          <a:noFill/>
        </p:spPr>
        <p:txBody>
          <a:bodyPr wrap="square" lIns="98458" tIns="49229" rIns="98458" bIns="49229" rtlCol="0">
            <a:spAutoFit/>
          </a:bodyPr>
          <a:lstStyle/>
          <a:p>
            <a:pPr>
              <a:lnSpc>
                <a:spcPct val="150000"/>
              </a:lnSpc>
              <a:buFont typeface="Arial" pitchFamily="34" charset="0"/>
              <a:buChar char="•"/>
            </a:pPr>
            <a:r>
              <a:rPr lang="en-US" altLang="zh-CN" sz="2700" dirty="0">
                <a:solidFill>
                  <a:schemeClr val="tx1">
                    <a:lumMod val="95000"/>
                    <a:lumOff val="5000"/>
                  </a:schemeClr>
                </a:solidFill>
                <a:latin typeface="Arial Rounded MT Bold" panose="020F0704030504030204" pitchFamily="34" charset="0"/>
                <a:ea typeface="Arial Unicode MS" pitchFamily="34" charset="-122"/>
                <a:cs typeface="Arial Unicode MS" pitchFamily="34" charset="-122"/>
              </a:rPr>
              <a:t>Language</a:t>
            </a:r>
            <a:r>
              <a:rPr lang="en-US" altLang="zh-CN" sz="2700" dirty="0">
                <a:solidFill>
                  <a:schemeClr val="tx1">
                    <a:lumMod val="95000"/>
                    <a:lumOff val="5000"/>
                  </a:schemeClr>
                </a:solidFill>
                <a:latin typeface="Arial Rounded MT Bold" panose="020F0704030504030204" pitchFamily="34" charset="0"/>
                <a:cs typeface="Arial" pitchFamily="34" charset="0"/>
              </a:rPr>
              <a:t>:  </a:t>
            </a:r>
            <a:r>
              <a:rPr lang="en-US" altLang="zh-CN" sz="2800" b="1" dirty="0">
                <a:solidFill>
                  <a:srgbClr val="FFFF00"/>
                </a:solidFill>
                <a:latin typeface="Corbel" pitchFamily="34" charset="0"/>
                <a:ea typeface="微软雅黑" panose="020B0503020204020204" pitchFamily="34" charset="-122"/>
                <a:cs typeface="Times New Roman" pitchFamily="18" charset="0"/>
              </a:rPr>
              <a:t>C/C++</a:t>
            </a:r>
            <a:r>
              <a:rPr lang="en-US" altLang="zh-CN" sz="2800" b="1" dirty="0">
                <a:solidFill>
                  <a:srgbClr val="F37021"/>
                </a:solidFill>
                <a:latin typeface="Corbel" pitchFamily="34" charset="0"/>
                <a:ea typeface="微软雅黑" panose="020B0503020204020204" pitchFamily="34" charset="-122"/>
                <a:cs typeface="Times New Roman" pitchFamily="18" charset="0"/>
              </a:rPr>
              <a:t>  </a:t>
            </a:r>
            <a:r>
              <a:rPr lang="en-US" altLang="zh-CN" sz="2800" dirty="0">
                <a:latin typeface="Corbel" pitchFamily="34" charset="0"/>
                <a:ea typeface="Arial Unicode MS" pitchFamily="34" charset="-122"/>
                <a:cs typeface="Arial Unicode MS" pitchFamily="34" charset="-122"/>
              </a:rPr>
              <a:t>  C#    Java</a:t>
            </a:r>
          </a:p>
          <a:p>
            <a:pPr>
              <a:lnSpc>
                <a:spcPct val="150000"/>
              </a:lnSpc>
              <a:buFont typeface="Arial" pitchFamily="34" charset="0"/>
              <a:buChar char="•"/>
            </a:pPr>
            <a:r>
              <a:rPr lang="en-US" altLang="zh-CN" sz="2700" dirty="0">
                <a:solidFill>
                  <a:schemeClr val="tx1">
                    <a:lumMod val="95000"/>
                    <a:lumOff val="5000"/>
                  </a:schemeClr>
                </a:solidFill>
                <a:latin typeface="Arial Rounded MT Bold" panose="020F0704030504030204" pitchFamily="34" charset="0"/>
                <a:ea typeface="Arial Unicode MS" pitchFamily="34" charset="-122"/>
                <a:cs typeface="Arial Unicode MS" pitchFamily="34" charset="-122"/>
              </a:rPr>
              <a:t>Library</a:t>
            </a:r>
          </a:p>
          <a:p>
            <a:pPr lvl="1">
              <a:lnSpc>
                <a:spcPct val="150000"/>
              </a:lnSpc>
            </a:pPr>
            <a:r>
              <a:rPr lang="en-US" altLang="zh-CN" sz="2600" dirty="0">
                <a:latin typeface="Arial" pitchFamily="34" charset="0"/>
                <a:cs typeface="Arial" pitchFamily="34" charset="0"/>
              </a:rPr>
              <a:t>-</a:t>
            </a:r>
            <a:r>
              <a:rPr lang="zh-CN" altLang="en-US" sz="2400" dirty="0">
                <a:latin typeface="华文细黑" panose="02010600040101010101" pitchFamily="2" charset="-122"/>
                <a:ea typeface="华文细黑" panose="02010600040101010101" pitchFamily="2" charset="-122"/>
                <a:cs typeface="Arial" pitchFamily="34" charset="0"/>
              </a:rPr>
              <a:t>语言本身提供的库</a:t>
            </a:r>
            <a:r>
              <a:rPr lang="en-US" altLang="zh-CN" sz="2600" dirty="0">
                <a:latin typeface="Arial" pitchFamily="34" charset="0"/>
                <a:cs typeface="Arial" pitchFamily="34" charset="0"/>
              </a:rPr>
              <a:t>(</a:t>
            </a:r>
            <a:r>
              <a:rPr lang="en-US" altLang="zh-CN" sz="2700" b="1" dirty="0" err="1">
                <a:solidFill>
                  <a:srgbClr val="FFFF00"/>
                </a:solidFill>
                <a:latin typeface="AvantGarde Md BT" panose="020B0602020202020204" pitchFamily="34" charset="0"/>
                <a:ea typeface="Arial Unicode MS" pitchFamily="34" charset="-122"/>
                <a:cs typeface="Arial Unicode MS" pitchFamily="34" charset="-122"/>
              </a:rPr>
              <a:t>Graphics.h</a:t>
            </a:r>
            <a:r>
              <a:rPr lang="en-US" altLang="zh-CN" sz="2700" b="1" dirty="0">
                <a:solidFill>
                  <a:srgbClr val="FFFF00"/>
                </a:solidFill>
                <a:latin typeface="AvantGarde Md BT" panose="020B0602020202020204" pitchFamily="34" charset="0"/>
                <a:ea typeface="Arial Unicode MS" pitchFamily="34" charset="-122"/>
                <a:cs typeface="Arial Unicode MS" pitchFamily="34" charset="-122"/>
              </a:rPr>
              <a:t>/STL</a:t>
            </a:r>
            <a:r>
              <a:rPr lang="en-US" altLang="zh-CN" sz="2600" dirty="0">
                <a:latin typeface="Arial" pitchFamily="34" charset="0"/>
                <a:cs typeface="Arial" pitchFamily="34" charset="0"/>
              </a:rPr>
              <a:t>)</a:t>
            </a:r>
          </a:p>
          <a:p>
            <a:pPr lvl="1">
              <a:lnSpc>
                <a:spcPct val="150000"/>
              </a:lnSpc>
            </a:pPr>
            <a:r>
              <a:rPr lang="en-US" altLang="zh-CN" sz="2600" dirty="0">
                <a:latin typeface="Arial" pitchFamily="34" charset="0"/>
                <a:cs typeface="Arial" pitchFamily="34" charset="0"/>
              </a:rPr>
              <a:t>-</a:t>
            </a:r>
            <a:r>
              <a:rPr lang="zh-CN" altLang="en-US" sz="2400" dirty="0">
                <a:latin typeface="华文细黑" panose="02010600040101010101" pitchFamily="2" charset="-122"/>
                <a:ea typeface="华文细黑" panose="02010600040101010101" pitchFamily="2" charset="-122"/>
                <a:cs typeface="Arial" pitchFamily="34" charset="0"/>
              </a:rPr>
              <a:t>操作系统功能调用</a:t>
            </a:r>
            <a:r>
              <a:rPr lang="en-US" altLang="zh-CN" sz="2600" dirty="0">
                <a:latin typeface="Arial" pitchFamily="34" charset="0"/>
                <a:cs typeface="Arial" pitchFamily="34" charset="0"/>
              </a:rPr>
              <a:t>(</a:t>
            </a:r>
            <a:r>
              <a:rPr lang="en-US" altLang="zh-CN" sz="2700" b="1" dirty="0">
                <a:solidFill>
                  <a:srgbClr val="FFFF00"/>
                </a:solidFill>
                <a:latin typeface="AvantGarde Md BT" panose="020B0602020202020204" pitchFamily="34" charset="0"/>
                <a:ea typeface="Arial Unicode MS" pitchFamily="34" charset="-122"/>
                <a:cs typeface="Arial Unicode MS" pitchFamily="34" charset="-122"/>
              </a:rPr>
              <a:t>API</a:t>
            </a:r>
            <a:r>
              <a:rPr lang="zh-CN" altLang="en-US" sz="2800" dirty="0">
                <a:solidFill>
                  <a:srgbClr val="FFFF00"/>
                </a:solidFill>
                <a:latin typeface="华文细黑" panose="02010600040101010101" pitchFamily="2" charset="-122"/>
                <a:ea typeface="华文细黑" panose="02010600040101010101" pitchFamily="2" charset="-122"/>
                <a:cs typeface="Arial" pitchFamily="34" charset="0"/>
              </a:rPr>
              <a:t>函数</a:t>
            </a:r>
            <a:r>
              <a:rPr lang="en-US" altLang="zh-CN" sz="2600" dirty="0">
                <a:latin typeface="Arial" pitchFamily="34" charset="0"/>
                <a:cs typeface="Arial" pitchFamily="34" charset="0"/>
              </a:rPr>
              <a:t>)</a:t>
            </a:r>
          </a:p>
          <a:p>
            <a:pPr lvl="1">
              <a:lnSpc>
                <a:spcPct val="150000"/>
              </a:lnSpc>
            </a:pPr>
            <a:r>
              <a:rPr lang="en-US" altLang="zh-CN" sz="2600" dirty="0">
                <a:latin typeface="Arial" pitchFamily="34" charset="0"/>
                <a:cs typeface="Arial" pitchFamily="34" charset="0"/>
              </a:rPr>
              <a:t>-</a:t>
            </a:r>
            <a:r>
              <a:rPr lang="zh-CN" altLang="en-US" sz="2400" dirty="0">
                <a:latin typeface="华文细黑" panose="02010600040101010101" pitchFamily="2" charset="-122"/>
                <a:ea typeface="华文细黑" panose="02010600040101010101" pitchFamily="2" charset="-122"/>
                <a:cs typeface="Arial" pitchFamily="34" charset="0"/>
              </a:rPr>
              <a:t>第三方提供的、经典的</a:t>
            </a:r>
            <a:r>
              <a:rPr lang="en-US" altLang="zh-CN" sz="2700" b="1" dirty="0">
                <a:solidFill>
                  <a:srgbClr val="FFFF00"/>
                </a:solidFill>
                <a:latin typeface="AvantGarde Md BT" panose="020B0602020202020204" pitchFamily="34" charset="0"/>
                <a:ea typeface="Arial Unicode MS" pitchFamily="34" charset="-122"/>
                <a:cs typeface="Arial Unicode MS" pitchFamily="34" charset="-122"/>
              </a:rPr>
              <a:t>C/C++</a:t>
            </a:r>
            <a:r>
              <a:rPr lang="zh-CN" altLang="en-US" sz="2800" dirty="0">
                <a:solidFill>
                  <a:srgbClr val="FFFF00"/>
                </a:solidFill>
                <a:latin typeface="华文细黑" panose="02010600040101010101" pitchFamily="2" charset="-122"/>
                <a:ea typeface="华文细黑" panose="02010600040101010101" pitchFamily="2" charset="-122"/>
                <a:cs typeface="Arial" pitchFamily="34" charset="0"/>
              </a:rPr>
              <a:t>库</a:t>
            </a:r>
            <a:endParaRPr lang="en-US" altLang="zh-CN" sz="2400" dirty="0">
              <a:solidFill>
                <a:srgbClr val="FFFF00"/>
              </a:solidFill>
              <a:latin typeface="华文细黑" panose="02010600040101010101" pitchFamily="2" charset="-122"/>
              <a:ea typeface="华文细黑" panose="02010600040101010101" pitchFamily="2" charset="-122"/>
              <a:cs typeface="Arial" pitchFamily="34" charset="0"/>
            </a:endParaRPr>
          </a:p>
          <a:p>
            <a:pPr>
              <a:lnSpc>
                <a:spcPct val="150000"/>
              </a:lnSpc>
              <a:buFont typeface="Arial" pitchFamily="34" charset="0"/>
              <a:buChar char="•"/>
            </a:pPr>
            <a:r>
              <a:rPr lang="zh-CN" altLang="en-US" sz="2400" dirty="0">
                <a:solidFill>
                  <a:schemeClr val="tx1">
                    <a:lumMod val="75000"/>
                    <a:lumOff val="25000"/>
                  </a:schemeClr>
                </a:solidFill>
                <a:latin typeface="华文细黑" panose="02010600040101010101" pitchFamily="2" charset="-122"/>
                <a:ea typeface="华文细黑" panose="02010600040101010101" pitchFamily="2" charset="-122"/>
                <a:cs typeface="Arial" pitchFamily="34" charset="0"/>
              </a:rPr>
              <a:t>其他相关知识</a:t>
            </a:r>
            <a:endParaRPr lang="en-US" altLang="zh-CN" sz="2400" dirty="0">
              <a:solidFill>
                <a:schemeClr val="tx1">
                  <a:lumMod val="75000"/>
                  <a:lumOff val="25000"/>
                </a:schemeClr>
              </a:solidFill>
              <a:latin typeface="华文细黑" panose="02010600040101010101" pitchFamily="2" charset="-122"/>
              <a:ea typeface="华文细黑" panose="02010600040101010101" pitchFamily="2" charset="-122"/>
              <a:cs typeface="Arial" pitchFamily="34" charset="0"/>
            </a:endParaRPr>
          </a:p>
        </p:txBody>
      </p:sp>
    </p:spTree>
    <p:extLst>
      <p:ext uri="{BB962C8B-B14F-4D97-AF65-F5344CB8AC3E}">
        <p14:creationId xmlns:p14="http://schemas.microsoft.com/office/powerpoint/2010/main" val="1822829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1000"/>
                                        <p:tgtEl>
                                          <p:spTgt spid="6">
                                            <p:txEl>
                                              <p:pRg st="2" end="2"/>
                                            </p:txEl>
                                          </p:spTgt>
                                        </p:tgtEl>
                                      </p:cBhvr>
                                    </p:animEffect>
                                    <p:anim calcmode="lin" valueType="num">
                                      <p:cBhvr>
                                        <p:cTn id="13"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1000"/>
                                        <p:tgtEl>
                                          <p:spTgt spid="6">
                                            <p:txEl>
                                              <p:pRg st="3" end="3"/>
                                            </p:txEl>
                                          </p:spTgt>
                                        </p:tgtEl>
                                      </p:cBhvr>
                                    </p:animEffect>
                                    <p:anim calcmode="lin" valueType="num">
                                      <p:cBhvr>
                                        <p:cTn id="1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1000"/>
                                        <p:tgtEl>
                                          <p:spTgt spid="6">
                                            <p:txEl>
                                              <p:pRg st="4" end="4"/>
                                            </p:txEl>
                                          </p:spTgt>
                                        </p:tgtEl>
                                      </p:cBhvr>
                                    </p:animEffect>
                                    <p:anim calcmode="lin" valueType="num">
                                      <p:cBhvr>
                                        <p:cTn id="23"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animEffect transition="in" filter="fade">
                                      <p:cBhvr>
                                        <p:cTn id="29" dur="1000"/>
                                        <p:tgtEl>
                                          <p:spTgt spid="6">
                                            <p:txEl>
                                              <p:pRg st="5" end="5"/>
                                            </p:txEl>
                                          </p:spTgt>
                                        </p:tgtEl>
                                      </p:cBhvr>
                                    </p:animEffect>
                                    <p:anim calcmode="lin" valueType="num">
                                      <p:cBhvr>
                                        <p:cTn id="30"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432000" y="214289"/>
            <a:ext cx="3798192" cy="784800"/>
          </a:xfrm>
          <a:prstGeom prst="rect">
            <a:avLst/>
          </a:prstGeom>
          <a:solidFill>
            <a:srgbClr val="008080"/>
          </a:solidFill>
        </p:spPr>
        <p:txBody>
          <a:bodyPr lIns="71225" tIns="35612" rIns="71225" bIns="35612" anchor="ctr">
            <a:normAutofit/>
          </a:bodyPr>
          <a:lstStyle>
            <a:lvl1pPr eaLnBrk="0" fontAlgn="base" hangingPunct="0">
              <a:spcBef>
                <a:spcPct val="0"/>
              </a:spcBef>
              <a:spcAft>
                <a:spcPct val="0"/>
              </a:spcAft>
              <a:defRPr sz="3200" b="1">
                <a:solidFill>
                  <a:srgbClr val="FFFF00"/>
                </a:solidFill>
                <a:latin typeface="Arial Rounded MT Bold" pitchFamily="34" charset="0"/>
                <a:ea typeface="微软雅黑" panose="020B0503020204020204" pitchFamily="34" charset="-122"/>
                <a:cs typeface="Arial Unicode MS" pitchFamily="34" charset="-122"/>
                <a:sym typeface="Calibri" pitchFamily="34" charset="0"/>
              </a:defRPr>
            </a:lvl1pPr>
            <a:lvl2pPr algn="ctr" eaLnBrk="0" fontAlgn="base" hangingPunct="0">
              <a:spcBef>
                <a:spcPct val="0"/>
              </a:spcBef>
              <a:spcAft>
                <a:spcPct val="0"/>
              </a:spcAft>
              <a:defRPr sz="3400">
                <a:latin typeface="Calibri" pitchFamily="34" charset="0"/>
                <a:ea typeface="宋体" pitchFamily="2" charset="-122"/>
                <a:sym typeface="Calibri" pitchFamily="34" charset="0"/>
              </a:defRPr>
            </a:lvl2pPr>
            <a:lvl3pPr algn="ctr" eaLnBrk="0" fontAlgn="base" hangingPunct="0">
              <a:spcBef>
                <a:spcPct val="0"/>
              </a:spcBef>
              <a:spcAft>
                <a:spcPct val="0"/>
              </a:spcAft>
              <a:defRPr sz="3400">
                <a:latin typeface="Calibri" pitchFamily="34" charset="0"/>
                <a:ea typeface="宋体" pitchFamily="2" charset="-122"/>
                <a:sym typeface="Calibri" pitchFamily="34" charset="0"/>
              </a:defRPr>
            </a:lvl3pPr>
            <a:lvl4pPr algn="ctr" eaLnBrk="0" fontAlgn="base" hangingPunct="0">
              <a:spcBef>
                <a:spcPct val="0"/>
              </a:spcBef>
              <a:spcAft>
                <a:spcPct val="0"/>
              </a:spcAft>
              <a:defRPr sz="3400">
                <a:latin typeface="Calibri" pitchFamily="34" charset="0"/>
                <a:ea typeface="宋体" pitchFamily="2" charset="-122"/>
                <a:sym typeface="Calibri" pitchFamily="34" charset="0"/>
              </a:defRPr>
            </a:lvl4pPr>
            <a:lvl5pPr algn="ctr" eaLnBrk="0" fontAlgn="base" hangingPunct="0">
              <a:spcBef>
                <a:spcPct val="0"/>
              </a:spcBef>
              <a:spcAft>
                <a:spcPct val="0"/>
              </a:spcAft>
              <a:defRPr sz="3400">
                <a:latin typeface="Calibri" pitchFamily="34" charset="0"/>
                <a:ea typeface="宋体" pitchFamily="2" charset="-122"/>
                <a:sym typeface="Calibri" pitchFamily="34" charset="0"/>
              </a:defRPr>
            </a:lvl5pPr>
            <a:lvl6pPr marL="356125" algn="ctr" eaLnBrk="0" fontAlgn="base" hangingPunct="0">
              <a:spcBef>
                <a:spcPct val="0"/>
              </a:spcBef>
              <a:spcAft>
                <a:spcPct val="0"/>
              </a:spcAft>
              <a:defRPr sz="3400">
                <a:latin typeface="Calibri" pitchFamily="34" charset="0"/>
                <a:ea typeface="宋体" pitchFamily="2" charset="-122"/>
                <a:sym typeface="Calibri" pitchFamily="34" charset="0"/>
              </a:defRPr>
            </a:lvl6pPr>
            <a:lvl7pPr marL="712249" algn="ctr" eaLnBrk="0" fontAlgn="base" hangingPunct="0">
              <a:spcBef>
                <a:spcPct val="0"/>
              </a:spcBef>
              <a:spcAft>
                <a:spcPct val="0"/>
              </a:spcAft>
              <a:defRPr sz="3400">
                <a:latin typeface="Calibri" pitchFamily="34" charset="0"/>
                <a:ea typeface="宋体" pitchFamily="2" charset="-122"/>
                <a:sym typeface="Calibri" pitchFamily="34" charset="0"/>
              </a:defRPr>
            </a:lvl7pPr>
            <a:lvl8pPr marL="1068373" algn="ctr" eaLnBrk="0" fontAlgn="base" hangingPunct="0">
              <a:spcBef>
                <a:spcPct val="0"/>
              </a:spcBef>
              <a:spcAft>
                <a:spcPct val="0"/>
              </a:spcAft>
              <a:defRPr sz="3400">
                <a:latin typeface="Calibri" pitchFamily="34" charset="0"/>
                <a:ea typeface="宋体" pitchFamily="2" charset="-122"/>
                <a:sym typeface="Calibri" pitchFamily="34" charset="0"/>
              </a:defRPr>
            </a:lvl8pPr>
            <a:lvl9pPr marL="1424497" algn="ctr" eaLnBrk="0" fontAlgn="base" hangingPunct="0">
              <a:spcBef>
                <a:spcPct val="0"/>
              </a:spcBef>
              <a:spcAft>
                <a:spcPct val="0"/>
              </a:spcAft>
              <a:defRPr sz="3400">
                <a:latin typeface="Calibri" pitchFamily="34" charset="0"/>
                <a:ea typeface="宋体" pitchFamily="2" charset="-122"/>
                <a:sym typeface="Calibri" pitchFamily="34" charset="0"/>
              </a:defRPr>
            </a:lvl9pPr>
          </a:lstStyle>
          <a:p>
            <a:r>
              <a:rPr lang="en-US" altLang="zh-CN" dirty="0"/>
              <a:t>Coding Standard</a:t>
            </a:r>
            <a:endParaRPr lang="zh-CN" altLang="en-US" dirty="0"/>
          </a:p>
        </p:txBody>
      </p:sp>
      <p:sp>
        <p:nvSpPr>
          <p:cNvPr id="6" name="TextBox 5"/>
          <p:cNvSpPr txBox="1"/>
          <p:nvPr/>
        </p:nvSpPr>
        <p:spPr>
          <a:xfrm>
            <a:off x="428596" y="1071548"/>
            <a:ext cx="8246791" cy="3977404"/>
          </a:xfrm>
          <a:prstGeom prst="rect">
            <a:avLst/>
          </a:prstGeom>
          <a:noFill/>
        </p:spPr>
        <p:txBody>
          <a:bodyPr wrap="square" lIns="98458" tIns="49229" rIns="98458" bIns="49229" rtlCol="0">
            <a:spAutoFit/>
          </a:bodyPr>
          <a:lstStyle/>
          <a:p>
            <a:pPr>
              <a:lnSpc>
                <a:spcPct val="150000"/>
              </a:lnSpc>
              <a:buFont typeface="Arial" pitchFamily="34" charset="0"/>
              <a:buChar char="•"/>
            </a:pPr>
            <a:r>
              <a:rPr lang="en-US" altLang="zh-CN" sz="2800" dirty="0">
                <a:solidFill>
                  <a:schemeClr val="tx1">
                    <a:lumMod val="95000"/>
                    <a:lumOff val="5000"/>
                  </a:schemeClr>
                </a:solidFill>
                <a:latin typeface="Arial Rounded MT Bold" panose="020F0704030504030204" pitchFamily="34" charset="0"/>
                <a:ea typeface="Arial Unicode MS" pitchFamily="34" charset="-122"/>
                <a:cs typeface="Arial Unicode MS" pitchFamily="34" charset="-122"/>
              </a:rPr>
              <a:t>High-quality programming</a:t>
            </a:r>
          </a:p>
          <a:p>
            <a:pPr lvl="1">
              <a:lnSpc>
                <a:spcPct val="150000"/>
              </a:lnSpc>
            </a:pPr>
            <a:r>
              <a:rPr lang="en-US" altLang="zh-CN" sz="2800" dirty="0">
                <a:latin typeface="Corbel" pitchFamily="34" charset="0"/>
                <a:cs typeface="Arial" pitchFamily="34" charset="0"/>
              </a:rPr>
              <a:t>Correctness</a:t>
            </a:r>
            <a:r>
              <a:rPr lang="zh-CN" altLang="en-US" sz="2800" dirty="0">
                <a:latin typeface="Corbel" pitchFamily="34" charset="0"/>
                <a:cs typeface="Arial" pitchFamily="34" charset="0"/>
              </a:rPr>
              <a:t>、</a:t>
            </a:r>
            <a:r>
              <a:rPr lang="en-US" altLang="zh-CN" sz="2800" dirty="0">
                <a:latin typeface="Corbel" pitchFamily="34" charset="0"/>
                <a:cs typeface="Arial" pitchFamily="34" charset="0"/>
              </a:rPr>
              <a:t> Robustness</a:t>
            </a:r>
            <a:r>
              <a:rPr lang="zh-CN" altLang="en-US" sz="2800" dirty="0">
                <a:latin typeface="Corbel" pitchFamily="34" charset="0"/>
                <a:cs typeface="Arial" pitchFamily="34" charset="0"/>
              </a:rPr>
              <a:t>、</a:t>
            </a:r>
            <a:r>
              <a:rPr lang="en-US" altLang="zh-CN" sz="2800" dirty="0">
                <a:latin typeface="Corbel" pitchFamily="34" charset="0"/>
                <a:cs typeface="Arial" pitchFamily="34" charset="0"/>
              </a:rPr>
              <a:t>Reliability</a:t>
            </a:r>
            <a:r>
              <a:rPr lang="zh-CN" altLang="en-US" sz="2800" dirty="0">
                <a:latin typeface="Corbel" pitchFamily="34" charset="0"/>
                <a:cs typeface="Arial" pitchFamily="34" charset="0"/>
              </a:rPr>
              <a:t>、</a:t>
            </a:r>
            <a:r>
              <a:rPr lang="en-US" altLang="zh-CN" sz="2800" dirty="0">
                <a:latin typeface="Corbel" pitchFamily="34" charset="0"/>
                <a:cs typeface="Arial" pitchFamily="34" charset="0"/>
              </a:rPr>
              <a:t>Efficiency</a:t>
            </a:r>
            <a:r>
              <a:rPr lang="zh-CN" altLang="en-US" sz="2800" dirty="0">
                <a:latin typeface="Corbel" pitchFamily="34" charset="0"/>
                <a:cs typeface="Arial" pitchFamily="34" charset="0"/>
              </a:rPr>
              <a:t>、</a:t>
            </a:r>
            <a:r>
              <a:rPr lang="en-US" altLang="zh-CN" sz="2800" dirty="0">
                <a:latin typeface="Corbel" pitchFamily="34" charset="0"/>
                <a:cs typeface="Arial" pitchFamily="34" charset="0"/>
              </a:rPr>
              <a:t>Ease of Use</a:t>
            </a:r>
            <a:r>
              <a:rPr lang="zh-CN" altLang="en-US" sz="2800" dirty="0">
                <a:latin typeface="Corbel" pitchFamily="34" charset="0"/>
                <a:cs typeface="Arial" pitchFamily="34" charset="0"/>
              </a:rPr>
              <a:t>、</a:t>
            </a:r>
            <a:r>
              <a:rPr lang="en-US" altLang="zh-CN" sz="2800" dirty="0">
                <a:latin typeface="Corbel" pitchFamily="34" charset="0"/>
                <a:cs typeface="Arial" pitchFamily="34" charset="0"/>
              </a:rPr>
              <a:t>Readability</a:t>
            </a:r>
            <a:r>
              <a:rPr lang="zh-CN" altLang="en-US" sz="2800" dirty="0">
                <a:latin typeface="Corbel" pitchFamily="34" charset="0"/>
                <a:cs typeface="Arial" pitchFamily="34" charset="0"/>
              </a:rPr>
              <a:t>、</a:t>
            </a:r>
            <a:r>
              <a:rPr lang="en-US" altLang="zh-CN" sz="2800" dirty="0">
                <a:latin typeface="Corbel" pitchFamily="34" charset="0"/>
                <a:cs typeface="Arial" pitchFamily="34" charset="0"/>
              </a:rPr>
              <a:t>Scalability</a:t>
            </a:r>
            <a:r>
              <a:rPr lang="zh-CN" altLang="en-US" sz="2800" dirty="0">
                <a:latin typeface="Corbel" pitchFamily="34" charset="0"/>
                <a:cs typeface="Arial" pitchFamily="34" charset="0"/>
              </a:rPr>
              <a:t>、</a:t>
            </a:r>
            <a:r>
              <a:rPr lang="en-US" altLang="zh-CN" sz="2800" dirty="0">
                <a:latin typeface="Corbel" pitchFamily="34" charset="0"/>
                <a:cs typeface="Arial" pitchFamily="34" charset="0"/>
              </a:rPr>
              <a:t>Reusability</a:t>
            </a:r>
            <a:r>
              <a:rPr lang="zh-CN" altLang="en-US" sz="2800" dirty="0">
                <a:latin typeface="Corbel" pitchFamily="34" charset="0"/>
                <a:cs typeface="Arial" pitchFamily="34" charset="0"/>
              </a:rPr>
              <a:t>、</a:t>
            </a:r>
            <a:r>
              <a:rPr lang="en-US" altLang="zh-CN" sz="2800" dirty="0">
                <a:latin typeface="Corbel" pitchFamily="34" charset="0"/>
                <a:cs typeface="Arial" pitchFamily="34" charset="0"/>
              </a:rPr>
              <a:t>Compatibility and Portability</a:t>
            </a:r>
            <a:r>
              <a:rPr lang="en-US" altLang="zh-CN" sz="2800" dirty="0">
                <a:latin typeface="Frutiger CE 45 Light" panose="02000403040000020004" pitchFamily="2" charset="0"/>
                <a:cs typeface="Arial" pitchFamily="34" charset="0"/>
              </a:rPr>
              <a:t>.</a:t>
            </a:r>
          </a:p>
          <a:p>
            <a:pPr>
              <a:lnSpc>
                <a:spcPct val="150000"/>
              </a:lnSpc>
            </a:pPr>
            <a:r>
              <a:rPr lang="en-US" altLang="zh-CN" sz="2800" b="1" dirty="0">
                <a:latin typeface="+mn-ea"/>
                <a:cs typeface="Times New Roman" pitchFamily="18" charset="0"/>
              </a:rPr>
              <a:t>-</a:t>
            </a:r>
            <a:r>
              <a:rPr lang="en-US" altLang="zh-CN" sz="2800" b="1" dirty="0">
                <a:latin typeface="Diavlo Black" pitchFamily="50" charset="0"/>
                <a:ea typeface="Gungsuh" panose="02030600000101010101" pitchFamily="18" charset="-127"/>
                <a:cs typeface="Arial Unicode MS" pitchFamily="34" charset="-122"/>
              </a:rPr>
              <a:t>《</a:t>
            </a:r>
            <a:r>
              <a:rPr lang="en-US" altLang="zh-CN" sz="2800" b="1" dirty="0">
                <a:solidFill>
                  <a:srgbClr val="FFFF00"/>
                </a:solidFill>
                <a:latin typeface="Corbel" pitchFamily="34" charset="0"/>
                <a:ea typeface="Gungsuh" panose="02030600000101010101" pitchFamily="18" charset="-127"/>
                <a:cs typeface="Arial Unicode MS" pitchFamily="34" charset="-122"/>
              </a:rPr>
              <a:t>Code Complete</a:t>
            </a:r>
            <a:r>
              <a:rPr lang="en-US" altLang="zh-CN" sz="2800" b="1" dirty="0">
                <a:latin typeface="Diavlo Black" pitchFamily="50" charset="0"/>
                <a:ea typeface="Gungsuh" panose="02030600000101010101" pitchFamily="18" charset="-127"/>
                <a:cs typeface="Arial Unicode MS" pitchFamily="34" charset="-122"/>
              </a:rPr>
              <a:t>》</a:t>
            </a:r>
            <a:r>
              <a:rPr lang="zh-CN" altLang="en-US" sz="2800" dirty="0">
                <a:latin typeface="华文细黑" panose="02010600040101010101" pitchFamily="2" charset="-122"/>
                <a:ea typeface="华文细黑" panose="02010600040101010101" pitchFamily="2" charset="-122"/>
                <a:cs typeface="Times New Roman" pitchFamily="18" charset="0"/>
              </a:rPr>
              <a:t>代码大全第</a:t>
            </a:r>
            <a:r>
              <a:rPr lang="en-US" altLang="zh-CN" sz="2800" dirty="0">
                <a:latin typeface="华文细黑" panose="02010600040101010101" pitchFamily="2" charset="-122"/>
                <a:ea typeface="华文细黑" panose="02010600040101010101" pitchFamily="2" charset="-122"/>
                <a:cs typeface="Times New Roman" pitchFamily="18" charset="0"/>
              </a:rPr>
              <a:t>2</a:t>
            </a:r>
            <a:r>
              <a:rPr lang="zh-CN" altLang="en-US" sz="2800" dirty="0">
                <a:latin typeface="华文细黑" panose="02010600040101010101" pitchFamily="2" charset="-122"/>
                <a:ea typeface="华文细黑" panose="02010600040101010101" pitchFamily="2" charset="-122"/>
                <a:cs typeface="Times New Roman" pitchFamily="18" charset="0"/>
              </a:rPr>
              <a:t>版</a:t>
            </a:r>
          </a:p>
          <a:p>
            <a:pPr>
              <a:lnSpc>
                <a:spcPct val="150000"/>
              </a:lnSpc>
              <a:buFont typeface="Arial" pitchFamily="34" charset="0"/>
              <a:buChar char="•"/>
            </a:pPr>
            <a:endParaRPr lang="en-US" altLang="zh-CN" sz="2800" b="1" dirty="0">
              <a:latin typeface="Arial" pitchFamily="34" charset="0"/>
              <a:cs typeface="Arial" pitchFamily="34" charset="0"/>
            </a:endParaRPr>
          </a:p>
        </p:txBody>
      </p:sp>
    </p:spTree>
    <p:extLst>
      <p:ext uri="{BB962C8B-B14F-4D97-AF65-F5344CB8AC3E}">
        <p14:creationId xmlns:p14="http://schemas.microsoft.com/office/powerpoint/2010/main" val="1005633430"/>
      </p:ext>
    </p:ext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3419920" cy="784800"/>
          </a:xfrm>
          <a:solidFill>
            <a:srgbClr val="008080"/>
          </a:solidFill>
        </p:spPr>
        <p:txBody>
          <a:bodyPr lIns="71225" tIns="35612" rIns="71225" bIns="35612" anchor="ctr">
            <a:normAutofit/>
          </a:bodyPr>
          <a:lstStyle/>
          <a:p>
            <a:r>
              <a:rPr lang="en-US" altLang="zh-CN" dirty="0">
                <a:latin typeface="Arial Rounded MT Bold" pitchFamily="34" charset="0"/>
                <a:cs typeface="Arial Unicode MS" pitchFamily="34" charset="-122"/>
              </a:rPr>
              <a:t>Course Outline</a:t>
            </a:r>
            <a:endParaRPr lang="zh-CN" altLang="en-US" dirty="0">
              <a:latin typeface="Arial Rounded MT Bold" pitchFamily="34" charset="0"/>
              <a:cs typeface="Arial Unicode MS" pitchFamily="34" charset="-122"/>
            </a:endParaRPr>
          </a:p>
        </p:txBody>
      </p:sp>
      <p:sp>
        <p:nvSpPr>
          <p:cNvPr id="5" name="TextBox 4"/>
          <p:cNvSpPr txBox="1"/>
          <p:nvPr/>
        </p:nvSpPr>
        <p:spPr>
          <a:xfrm>
            <a:off x="1327754" y="1340770"/>
            <a:ext cx="7708741" cy="3215657"/>
          </a:xfrm>
          <a:prstGeom prst="rect">
            <a:avLst/>
          </a:prstGeom>
          <a:noFill/>
        </p:spPr>
        <p:txBody>
          <a:bodyPr wrap="square" lIns="98458" tIns="49229" rIns="98458" bIns="49229" rtlCol="0">
            <a:spAutoFit/>
          </a:bodyPr>
          <a:lstStyle/>
          <a:p>
            <a:pPr>
              <a:lnSpc>
                <a:spcPct val="150000"/>
              </a:lnSpc>
            </a:pPr>
            <a:r>
              <a:rPr lang="en-US" altLang="zh-CN" sz="2700" dirty="0">
                <a:solidFill>
                  <a:schemeClr val="tx1">
                    <a:lumMod val="75000"/>
                    <a:lumOff val="25000"/>
                  </a:schemeClr>
                </a:solidFill>
                <a:latin typeface="Arial Rounded MT Bold" panose="020F0704030504030204" pitchFamily="34" charset="0"/>
                <a:ea typeface="Arial Unicode MS" pitchFamily="34" charset="-122"/>
                <a:cs typeface="Arial Unicode MS" pitchFamily="34" charset="-122"/>
              </a:rPr>
              <a:t>1  Getting Started</a:t>
            </a:r>
            <a:r>
              <a:rPr lang="en-US" altLang="zh-CN" sz="2700" b="1" dirty="0">
                <a:solidFill>
                  <a:srgbClr val="FFFF00"/>
                </a:solidFill>
                <a:latin typeface="Arial Rounded MT Bold" panose="020F0704030504030204" pitchFamily="34" charset="0"/>
                <a:ea typeface="Arial Unicode MS" pitchFamily="34" charset="-122"/>
                <a:cs typeface="Arial Unicode MS" pitchFamily="34" charset="-122"/>
              </a:rPr>
              <a:t> </a:t>
            </a:r>
          </a:p>
          <a:p>
            <a:pPr>
              <a:lnSpc>
                <a:spcPct val="150000"/>
              </a:lnSpc>
            </a:pPr>
            <a:r>
              <a:rPr lang="en-US" altLang="zh-CN" sz="2700" b="1" dirty="0">
                <a:solidFill>
                  <a:srgbClr val="FFFF00"/>
                </a:solidFill>
                <a:latin typeface="Arial Rounded MT Bold" panose="020F0704030504030204" pitchFamily="34" charset="0"/>
                <a:ea typeface="Arial Unicode MS" pitchFamily="34" charset="-122"/>
                <a:cs typeface="Arial Unicode MS" pitchFamily="34" charset="-122"/>
              </a:rPr>
              <a:t>2  Thinking in Object-</a:t>
            </a:r>
            <a:r>
              <a:rPr lang="en-US" altLang="zh-CN" sz="2700" b="1" dirty="0" err="1">
                <a:solidFill>
                  <a:srgbClr val="FFFF00"/>
                </a:solidFill>
                <a:latin typeface="Arial Rounded MT Bold" panose="020F0704030504030204" pitchFamily="34" charset="0"/>
                <a:ea typeface="Arial Unicode MS" pitchFamily="34" charset="-122"/>
                <a:cs typeface="Arial Unicode MS" pitchFamily="34" charset="-122"/>
              </a:rPr>
              <a:t>Oriended</a:t>
            </a:r>
            <a:r>
              <a:rPr lang="en-US" altLang="zh-CN" sz="2700" b="1" dirty="0">
                <a:solidFill>
                  <a:srgbClr val="FFFF00"/>
                </a:solidFill>
                <a:latin typeface="Arial Rounded MT Bold" panose="020F0704030504030204" pitchFamily="34" charset="0"/>
                <a:ea typeface="Arial Unicode MS" pitchFamily="34" charset="-122"/>
                <a:cs typeface="Arial Unicode MS" pitchFamily="34" charset="-122"/>
              </a:rPr>
              <a:t> </a:t>
            </a:r>
            <a:r>
              <a:rPr lang="en-US" altLang="zh-CN" sz="2700" b="1" dirty="0" err="1">
                <a:solidFill>
                  <a:srgbClr val="FFFF00"/>
                </a:solidFill>
                <a:latin typeface="Arial Rounded MT Bold" panose="020F0704030504030204" pitchFamily="34" charset="0"/>
                <a:ea typeface="Arial Unicode MS" pitchFamily="34" charset="-122"/>
                <a:cs typeface="Arial Unicode MS" pitchFamily="34" charset="-122"/>
              </a:rPr>
              <a:t>Progarmming</a:t>
            </a:r>
            <a:r>
              <a:rPr lang="en-US" altLang="zh-CN" sz="2700" b="1" dirty="0">
                <a:solidFill>
                  <a:srgbClr val="FFFF00"/>
                </a:solidFill>
                <a:latin typeface="Arial Rounded MT Bold" panose="020F0704030504030204" pitchFamily="34" charset="0"/>
                <a:ea typeface="Arial Unicode MS" pitchFamily="34" charset="-122"/>
                <a:cs typeface="Arial Unicode MS" pitchFamily="34" charset="-122"/>
              </a:rPr>
              <a:t> </a:t>
            </a:r>
          </a:p>
          <a:p>
            <a:pPr>
              <a:lnSpc>
                <a:spcPct val="150000"/>
              </a:lnSpc>
            </a:pPr>
            <a:r>
              <a:rPr lang="en-US" altLang="zh-CN" sz="2700" dirty="0">
                <a:solidFill>
                  <a:schemeClr val="tx1">
                    <a:lumMod val="75000"/>
                    <a:lumOff val="25000"/>
                  </a:schemeClr>
                </a:solidFill>
                <a:latin typeface="Arial Rounded MT Bold" panose="020F0704030504030204" pitchFamily="34" charset="0"/>
                <a:ea typeface="Arial Unicode MS" pitchFamily="34" charset="-122"/>
                <a:cs typeface="Arial Unicode MS" pitchFamily="34" charset="-122"/>
              </a:rPr>
              <a:t>3  The C in C++</a:t>
            </a:r>
          </a:p>
          <a:p>
            <a:pPr>
              <a:lnSpc>
                <a:spcPct val="150000"/>
              </a:lnSpc>
            </a:pPr>
            <a:r>
              <a:rPr lang="en-US" altLang="zh-CN" sz="2700" dirty="0">
                <a:solidFill>
                  <a:schemeClr val="tx1">
                    <a:lumMod val="75000"/>
                    <a:lumOff val="25000"/>
                  </a:schemeClr>
                </a:solidFill>
                <a:latin typeface="Arial Rounded MT Bold" panose="020F0704030504030204" pitchFamily="34" charset="0"/>
                <a:ea typeface="Arial Unicode MS" pitchFamily="34" charset="-122"/>
                <a:cs typeface="Arial Unicode MS" pitchFamily="34" charset="-122"/>
              </a:rPr>
              <a:t>4  The basics of C++  </a:t>
            </a:r>
          </a:p>
          <a:p>
            <a:pPr>
              <a:lnSpc>
                <a:spcPct val="150000"/>
              </a:lnSpc>
            </a:pPr>
            <a:r>
              <a:rPr lang="en-US" altLang="zh-CN" sz="2700" dirty="0">
                <a:solidFill>
                  <a:schemeClr val="tx1">
                    <a:lumMod val="75000"/>
                    <a:lumOff val="25000"/>
                  </a:schemeClr>
                </a:solidFill>
                <a:latin typeface="Arial Rounded MT Bold" panose="020F0704030504030204" pitchFamily="34" charset="0"/>
                <a:ea typeface="Arial Unicode MS" pitchFamily="34" charset="-122"/>
                <a:cs typeface="Arial Unicode MS" pitchFamily="34" charset="-122"/>
              </a:rPr>
              <a:t>5  More advanced topics of C++</a:t>
            </a:r>
            <a:endParaRPr lang="zh-CN" altLang="en-US" sz="2700" dirty="0">
              <a:solidFill>
                <a:schemeClr val="tx1">
                  <a:lumMod val="75000"/>
                  <a:lumOff val="25000"/>
                </a:schemeClr>
              </a:solidFill>
              <a:latin typeface="Arial Rounded MT Bold" panose="020F0704030504030204" pitchFamily="34" charset="0"/>
              <a:ea typeface="Arial Unicode MS" pitchFamily="34" charset="-122"/>
              <a:cs typeface="Arial Unicode MS" pitchFamily="34" charset="-122"/>
            </a:endParaRPr>
          </a:p>
        </p:txBody>
      </p:sp>
    </p:spTree>
    <p:extLst>
      <p:ext uri="{BB962C8B-B14F-4D97-AF65-F5344CB8AC3E}">
        <p14:creationId xmlns:p14="http://schemas.microsoft.com/office/powerpoint/2010/main" val="3605269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91"/>
            <a:ext cx="2411808" cy="785818"/>
          </a:xfrm>
          <a:solidFill>
            <a:srgbClr val="008080"/>
          </a:solidFill>
        </p:spPr>
        <p:txBody>
          <a:bodyPr lIns="71225" tIns="35612" rIns="71225" bIns="35612" anchor="ctr">
            <a:normAutofit/>
          </a:bodyPr>
          <a:lstStyle/>
          <a:p>
            <a:r>
              <a:rPr lang="en-US" altLang="zh-CN" dirty="0">
                <a:latin typeface="Arial Rounded MT Bold" pitchFamily="34" charset="0"/>
                <a:cs typeface="Arial Unicode MS" pitchFamily="34" charset="-122"/>
              </a:rPr>
              <a:t>About Me</a:t>
            </a:r>
            <a:endParaRPr lang="zh-CN" altLang="en-US" dirty="0">
              <a:latin typeface="Arial Rounded MT Bold" pitchFamily="34" charset="0"/>
              <a:cs typeface="Arial Unicode MS" pitchFamily="34" charset="-122"/>
            </a:endParaRPr>
          </a:p>
        </p:txBody>
      </p:sp>
      <p:sp>
        <p:nvSpPr>
          <p:cNvPr id="5" name="TextBox 4"/>
          <p:cNvSpPr txBox="1"/>
          <p:nvPr/>
        </p:nvSpPr>
        <p:spPr>
          <a:xfrm>
            <a:off x="428596" y="1071548"/>
            <a:ext cx="8715404" cy="4587828"/>
          </a:xfrm>
          <a:prstGeom prst="rect">
            <a:avLst/>
          </a:prstGeom>
          <a:noFill/>
        </p:spPr>
        <p:txBody>
          <a:bodyPr wrap="square" lIns="98458" tIns="49229" rIns="98458" bIns="49229" rtlCol="0">
            <a:spAutoFit/>
          </a:bodyPr>
          <a:lstStyle/>
          <a:p>
            <a:pPr>
              <a:lnSpc>
                <a:spcPts val="5038"/>
              </a:lnSpc>
              <a:buFont typeface="Arial" pitchFamily="34" charset="0"/>
              <a:buChar char="•"/>
            </a:pPr>
            <a:r>
              <a:rPr lang="en-US" altLang="zh-CN" sz="2700" dirty="0">
                <a:solidFill>
                  <a:schemeClr val="tx1">
                    <a:lumMod val="95000"/>
                    <a:lumOff val="5000"/>
                  </a:schemeClr>
                </a:solidFill>
                <a:latin typeface="Arial" pitchFamily="34" charset="0"/>
                <a:ea typeface="Arial Unicode MS" pitchFamily="34" charset="-122"/>
                <a:cs typeface="Arial" pitchFamily="34" charset="0"/>
              </a:rPr>
              <a:t>Associate Professor, computer  </a:t>
            </a:r>
            <a:r>
              <a:rPr lang="en-US" altLang="zh-CN" sz="2700" dirty="0" err="1">
                <a:solidFill>
                  <a:schemeClr val="tx1">
                    <a:lumMod val="95000"/>
                    <a:lumOff val="5000"/>
                  </a:schemeClr>
                </a:solidFill>
                <a:latin typeface="Arial" pitchFamily="34" charset="0"/>
                <a:ea typeface="Arial Unicode MS" pitchFamily="34" charset="-122"/>
                <a:cs typeface="Arial" pitchFamily="34" charset="0"/>
              </a:rPr>
              <a:t>sicence</a:t>
            </a:r>
            <a:r>
              <a:rPr lang="en-US" altLang="zh-CN" sz="2700" dirty="0">
                <a:solidFill>
                  <a:schemeClr val="tx1">
                    <a:lumMod val="95000"/>
                    <a:lumOff val="5000"/>
                  </a:schemeClr>
                </a:solidFill>
                <a:latin typeface="Arial" pitchFamily="34" charset="0"/>
                <a:ea typeface="Arial Unicode MS" pitchFamily="34" charset="-122"/>
                <a:cs typeface="Arial" pitchFamily="34" charset="0"/>
              </a:rPr>
              <a:t> and engineering department  </a:t>
            </a:r>
            <a:r>
              <a:rPr lang="en-US" altLang="zh-CN" sz="2700" dirty="0" err="1">
                <a:solidFill>
                  <a:schemeClr val="tx1">
                    <a:lumMod val="95000"/>
                    <a:lumOff val="5000"/>
                  </a:schemeClr>
                </a:solidFill>
                <a:latin typeface="Arial" pitchFamily="34" charset="0"/>
                <a:ea typeface="Arial Unicode MS" pitchFamily="34" charset="-122"/>
                <a:cs typeface="Arial" pitchFamily="34" charset="0"/>
              </a:rPr>
              <a:t>zhejiang</a:t>
            </a:r>
            <a:r>
              <a:rPr lang="en-US" altLang="zh-CN" sz="2700" dirty="0">
                <a:solidFill>
                  <a:schemeClr val="tx1">
                    <a:lumMod val="95000"/>
                    <a:lumOff val="5000"/>
                  </a:schemeClr>
                </a:solidFill>
                <a:latin typeface="Arial" pitchFamily="34" charset="0"/>
                <a:ea typeface="Arial Unicode MS" pitchFamily="34" charset="-122"/>
                <a:cs typeface="Arial" pitchFamily="34" charset="0"/>
              </a:rPr>
              <a:t> university</a:t>
            </a:r>
          </a:p>
          <a:p>
            <a:pPr>
              <a:lnSpc>
                <a:spcPts val="5038"/>
              </a:lnSpc>
              <a:buFont typeface="Arial" pitchFamily="34" charset="0"/>
              <a:buChar char="•"/>
            </a:pPr>
            <a:r>
              <a:rPr lang="en-US" altLang="zh-CN" sz="2700" dirty="0">
                <a:solidFill>
                  <a:schemeClr val="tx1">
                    <a:lumMod val="95000"/>
                    <a:lumOff val="5000"/>
                  </a:schemeClr>
                </a:solidFill>
                <a:latin typeface="Arial" pitchFamily="34" charset="0"/>
                <a:ea typeface="Arial Unicode MS" pitchFamily="34" charset="-122"/>
                <a:cs typeface="Arial" pitchFamily="34" charset="0"/>
              </a:rPr>
              <a:t>Co-author</a:t>
            </a:r>
            <a:r>
              <a:rPr lang="zh-CN" altLang="en-US" sz="2700" dirty="0">
                <a:solidFill>
                  <a:schemeClr val="tx1">
                    <a:lumMod val="95000"/>
                    <a:lumOff val="5000"/>
                  </a:schemeClr>
                </a:solidFill>
                <a:latin typeface="Arial" pitchFamily="34" charset="0"/>
                <a:ea typeface="Arial Unicode MS" pitchFamily="34" charset="-122"/>
                <a:cs typeface="Arial" pitchFamily="34" charset="0"/>
              </a:rPr>
              <a:t>，</a:t>
            </a:r>
            <a:r>
              <a:rPr lang="zh-CN" altLang="en-US" sz="2400" dirty="0">
                <a:solidFill>
                  <a:schemeClr val="tx1">
                    <a:lumMod val="95000"/>
                    <a:lumOff val="5000"/>
                  </a:schemeClr>
                </a:solidFill>
                <a:latin typeface="华文细黑" panose="02010600040101010101" pitchFamily="2" charset="-122"/>
                <a:ea typeface="华文细黑" panose="02010600040101010101" pitchFamily="2" charset="-122"/>
                <a:cs typeface="Arial Unicode MS" pitchFamily="34" charset="-122"/>
              </a:rPr>
              <a:t>面向对象程序设计课程设计，浙江大学出版社，</a:t>
            </a:r>
            <a:r>
              <a:rPr lang="en-US" altLang="zh-CN" sz="2700" dirty="0">
                <a:solidFill>
                  <a:schemeClr val="tx1">
                    <a:lumMod val="95000"/>
                    <a:lumOff val="5000"/>
                  </a:schemeClr>
                </a:solidFill>
                <a:latin typeface="Arial" pitchFamily="34" charset="0"/>
                <a:ea typeface="Arial Unicode MS" pitchFamily="34" charset="-122"/>
                <a:cs typeface="Arial" pitchFamily="34" charset="0"/>
              </a:rPr>
              <a:t>2004</a:t>
            </a:r>
          </a:p>
          <a:p>
            <a:pPr>
              <a:lnSpc>
                <a:spcPts val="5038"/>
              </a:lnSpc>
              <a:buFont typeface="Arial" pitchFamily="34" charset="0"/>
              <a:buChar char="•"/>
            </a:pPr>
            <a:r>
              <a:rPr lang="en-US" altLang="zh-CN" sz="2700" b="1" dirty="0">
                <a:latin typeface="Arial Rounded MT Bold" panose="020F0704030504030204" pitchFamily="34" charset="0"/>
                <a:ea typeface="Arial Unicode MS" pitchFamily="34" charset="-122"/>
                <a:cs typeface="Arial Unicode MS" pitchFamily="34" charset="-122"/>
              </a:rPr>
              <a:t>Lecturer</a:t>
            </a:r>
            <a:r>
              <a:rPr lang="en-US" altLang="zh-CN" sz="2700" b="1" dirty="0" smtClean="0">
                <a:latin typeface="Arial Rounded MT Bold" panose="020F0704030504030204" pitchFamily="34" charset="0"/>
                <a:ea typeface="Arial Unicode MS" pitchFamily="34" charset="-122"/>
                <a:cs typeface="Arial Unicode MS" pitchFamily="34" charset="-122"/>
              </a:rPr>
              <a:t>:  </a:t>
            </a:r>
            <a:r>
              <a:rPr lang="en-US" altLang="zh-CN" sz="2700" dirty="0" smtClean="0">
                <a:solidFill>
                  <a:srgbClr val="FFFF00"/>
                </a:solidFill>
                <a:latin typeface="Arial" pitchFamily="34" charset="0"/>
                <a:ea typeface="Arial Unicode MS" pitchFamily="34" charset="-122"/>
                <a:cs typeface="Arial" pitchFamily="34" charset="0"/>
              </a:rPr>
              <a:t>The </a:t>
            </a:r>
            <a:r>
              <a:rPr lang="en-US" altLang="zh-CN" sz="2700" dirty="0">
                <a:solidFill>
                  <a:srgbClr val="FFFF00"/>
                </a:solidFill>
                <a:latin typeface="Arial" pitchFamily="34" charset="0"/>
                <a:ea typeface="Arial Unicode MS" pitchFamily="34" charset="-122"/>
                <a:cs typeface="Arial" pitchFamily="34" charset="0"/>
              </a:rPr>
              <a:t>C Programming </a:t>
            </a:r>
            <a:r>
              <a:rPr lang="en-US" altLang="zh-CN" sz="2700" dirty="0" smtClean="0">
                <a:solidFill>
                  <a:srgbClr val="FFFF00"/>
                </a:solidFill>
                <a:latin typeface="Arial" pitchFamily="34" charset="0"/>
                <a:ea typeface="Arial Unicode MS" pitchFamily="34" charset="-122"/>
                <a:cs typeface="Arial" pitchFamily="34" charset="0"/>
              </a:rPr>
              <a:t>Language</a:t>
            </a:r>
          </a:p>
          <a:p>
            <a:pPr lvl="3">
              <a:lnSpc>
                <a:spcPts val="5038"/>
              </a:lnSpc>
            </a:pPr>
            <a:r>
              <a:rPr lang="en-US" altLang="zh-CN" sz="2700" dirty="0" smtClean="0">
                <a:solidFill>
                  <a:srgbClr val="FFFF00"/>
                </a:solidFill>
                <a:latin typeface="Arial" pitchFamily="34" charset="0"/>
                <a:ea typeface="Arial Unicode MS" pitchFamily="34" charset="-122"/>
                <a:cs typeface="Arial" pitchFamily="34" charset="0"/>
              </a:rPr>
              <a:t>    Object-Oriented </a:t>
            </a:r>
            <a:r>
              <a:rPr lang="en-US" altLang="zh-CN" sz="2700" dirty="0">
                <a:solidFill>
                  <a:srgbClr val="FFFF00"/>
                </a:solidFill>
                <a:latin typeface="Arial" pitchFamily="34" charset="0"/>
                <a:ea typeface="Arial Unicode MS" pitchFamily="34" charset="-122"/>
                <a:cs typeface="Arial" pitchFamily="34" charset="0"/>
              </a:rPr>
              <a:t>Programming</a:t>
            </a:r>
            <a:endParaRPr lang="en-US" altLang="zh-CN" sz="2700" dirty="0" smtClean="0">
              <a:solidFill>
                <a:srgbClr val="FFFF00"/>
              </a:solidFill>
              <a:latin typeface="Arial" pitchFamily="34" charset="0"/>
              <a:ea typeface="Arial Unicode MS" pitchFamily="34" charset="-122"/>
              <a:cs typeface="Arial" pitchFamily="34" charset="0"/>
            </a:endParaRPr>
          </a:p>
          <a:p>
            <a:pPr lvl="3">
              <a:lnSpc>
                <a:spcPts val="5038"/>
              </a:lnSpc>
            </a:pPr>
            <a:r>
              <a:rPr lang="en-US" altLang="zh-CN" sz="2700" dirty="0" smtClean="0">
                <a:solidFill>
                  <a:srgbClr val="FFFF00"/>
                </a:solidFill>
                <a:latin typeface="Arial" pitchFamily="34" charset="0"/>
                <a:ea typeface="Arial Unicode MS" pitchFamily="34" charset="-122"/>
                <a:cs typeface="Arial" pitchFamily="34" charset="0"/>
              </a:rPr>
              <a:t>    Software </a:t>
            </a:r>
            <a:r>
              <a:rPr lang="en-US" altLang="zh-CN" sz="2700" dirty="0">
                <a:solidFill>
                  <a:srgbClr val="FFFF00"/>
                </a:solidFill>
                <a:latin typeface="Arial" pitchFamily="34" charset="0"/>
                <a:ea typeface="Arial Unicode MS" pitchFamily="34" charset="-122"/>
                <a:cs typeface="Arial" pitchFamily="34" charset="0"/>
              </a:rPr>
              <a:t>Testing and </a:t>
            </a:r>
            <a:r>
              <a:rPr lang="en-US" altLang="zh-CN" sz="2700" dirty="0" err="1">
                <a:solidFill>
                  <a:srgbClr val="FFFF00"/>
                </a:solidFill>
                <a:latin typeface="Arial" pitchFamily="34" charset="0"/>
                <a:ea typeface="Arial Unicode MS" pitchFamily="34" charset="-122"/>
                <a:cs typeface="Arial" pitchFamily="34" charset="0"/>
              </a:rPr>
              <a:t>Qulaity</a:t>
            </a:r>
            <a:r>
              <a:rPr lang="en-US" altLang="zh-CN" sz="2700" dirty="0">
                <a:solidFill>
                  <a:srgbClr val="FFFF00"/>
                </a:solidFill>
                <a:latin typeface="Arial" pitchFamily="34" charset="0"/>
                <a:ea typeface="Arial Unicode MS" pitchFamily="34" charset="-122"/>
                <a:cs typeface="Arial" pitchFamily="34" charset="0"/>
              </a:rPr>
              <a:t> Assurance</a:t>
            </a:r>
            <a:endParaRPr lang="zh-CN" altLang="en-US" sz="2700" dirty="0">
              <a:solidFill>
                <a:srgbClr val="FFFF00"/>
              </a:solidFill>
              <a:latin typeface="Arial" pitchFamily="34" charset="0"/>
              <a:ea typeface="Arial Unicode MS" pitchFamily="34" charset="-122"/>
              <a:cs typeface="Arial" pitchFamily="34" charset="0"/>
            </a:endParaRPr>
          </a:p>
        </p:txBody>
      </p:sp>
    </p:spTree>
    <p:extLst>
      <p:ext uri="{BB962C8B-B14F-4D97-AF65-F5344CB8AC3E}">
        <p14:creationId xmlns:p14="http://schemas.microsoft.com/office/powerpoint/2010/main" val="8385004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3491928" cy="784800"/>
          </a:xfrm>
          <a:solidFill>
            <a:srgbClr val="008080"/>
          </a:solidFill>
        </p:spPr>
        <p:txBody>
          <a:bodyPr lIns="71225" tIns="35612" rIns="71225" bIns="35612" anchor="ctr">
            <a:normAutofit/>
          </a:bodyPr>
          <a:lstStyle/>
          <a:p>
            <a:r>
              <a:rPr lang="en-US" altLang="zh-CN" dirty="0">
                <a:latin typeface="Arial Rounded MT Bold" pitchFamily="34" charset="0"/>
                <a:cs typeface="Arial Unicode MS" pitchFamily="34" charset="-122"/>
              </a:rPr>
              <a:t>Thinking in OOP</a:t>
            </a:r>
            <a:endParaRPr lang="zh-CN" altLang="en-US" dirty="0">
              <a:latin typeface="Arial Rounded MT Bold" pitchFamily="34" charset="0"/>
              <a:cs typeface="Arial Unicode MS" pitchFamily="34" charset="-122"/>
            </a:endParaRPr>
          </a:p>
        </p:txBody>
      </p:sp>
      <p:sp>
        <p:nvSpPr>
          <p:cNvPr id="5" name="TextBox 4"/>
          <p:cNvSpPr txBox="1"/>
          <p:nvPr/>
        </p:nvSpPr>
        <p:spPr>
          <a:xfrm>
            <a:off x="428596" y="1071548"/>
            <a:ext cx="8246791" cy="3331073"/>
          </a:xfrm>
          <a:prstGeom prst="rect">
            <a:avLst/>
          </a:prstGeom>
          <a:noFill/>
        </p:spPr>
        <p:txBody>
          <a:bodyPr wrap="square" lIns="98458" tIns="49229" rIns="98458" bIns="49229" rtlCol="0">
            <a:spAutoFit/>
          </a:bodyPr>
          <a:lstStyle/>
          <a:p>
            <a:pPr>
              <a:lnSpc>
                <a:spcPct val="150000"/>
              </a:lnSpc>
              <a:buFont typeface="Arial" pitchFamily="34" charset="0"/>
              <a:buChar char="•"/>
            </a:pPr>
            <a:r>
              <a:rPr lang="en-US" altLang="zh-CN" sz="2800" dirty="0">
                <a:solidFill>
                  <a:srgbClr val="FFFF00"/>
                </a:solidFill>
                <a:latin typeface="Arial Rounded MT Bold" panose="020F0704030504030204" pitchFamily="34" charset="0"/>
                <a:ea typeface="Arial Unicode MS" pitchFamily="34" charset="-122"/>
                <a:cs typeface="Arial Unicode MS" pitchFamily="34" charset="-122"/>
              </a:rPr>
              <a:t>Problems</a:t>
            </a:r>
            <a:r>
              <a:rPr lang="en-US" altLang="zh-CN" sz="2800" dirty="0">
                <a:solidFill>
                  <a:schemeClr val="tx1">
                    <a:lumMod val="75000"/>
                    <a:lumOff val="25000"/>
                  </a:schemeClr>
                </a:solidFill>
                <a:latin typeface="AvantGarde Md BT" panose="020B0602020202020204" pitchFamily="34" charset="0"/>
                <a:ea typeface="Arial Unicode MS" pitchFamily="34" charset="-122"/>
                <a:cs typeface="Arial Unicode MS" pitchFamily="34" charset="-122"/>
              </a:rPr>
              <a:t> </a:t>
            </a:r>
            <a:r>
              <a:rPr lang="en-US" altLang="zh-CN" sz="2800" dirty="0">
                <a:latin typeface="Corbel" pitchFamily="34" charset="0"/>
                <a:cs typeface="Arial" pitchFamily="34" charset="0"/>
              </a:rPr>
              <a:t>using Traditional software development methods</a:t>
            </a:r>
          </a:p>
          <a:p>
            <a:pPr>
              <a:lnSpc>
                <a:spcPct val="150000"/>
              </a:lnSpc>
              <a:buFont typeface="Arial" pitchFamily="34" charset="0"/>
              <a:buChar char="•"/>
            </a:pPr>
            <a:r>
              <a:rPr lang="en-US" altLang="zh-CN" sz="2800" dirty="0">
                <a:solidFill>
                  <a:srgbClr val="FFFF00"/>
                </a:solidFill>
                <a:latin typeface="Arial Rounded MT Bold" panose="020F0704030504030204" pitchFamily="34" charset="0"/>
                <a:cs typeface="Arial" pitchFamily="34" charset="0"/>
              </a:rPr>
              <a:t>New way </a:t>
            </a:r>
            <a:r>
              <a:rPr lang="en-US" altLang="zh-CN" sz="2800" dirty="0">
                <a:latin typeface="Corbel" pitchFamily="34" charset="0"/>
                <a:cs typeface="Arial" pitchFamily="34" charset="0"/>
              </a:rPr>
              <a:t>of software development --- </a:t>
            </a:r>
            <a:r>
              <a:rPr lang="en-US" altLang="zh-CN" sz="2800" b="1" dirty="0">
                <a:solidFill>
                  <a:srgbClr val="FFFF00"/>
                </a:solidFill>
                <a:latin typeface="AvantGarde Md BT" panose="020B0602020202020204" pitchFamily="34" charset="0"/>
                <a:ea typeface="Arial Unicode MS" pitchFamily="34" charset="-122"/>
                <a:cs typeface="Arial Unicode MS" pitchFamily="34" charset="-122"/>
              </a:rPr>
              <a:t>object-oriented technology</a:t>
            </a:r>
          </a:p>
          <a:p>
            <a:pPr>
              <a:lnSpc>
                <a:spcPct val="150000"/>
              </a:lnSpc>
              <a:buFont typeface="Arial" pitchFamily="34" charset="0"/>
              <a:buChar char="•"/>
            </a:pPr>
            <a:r>
              <a:rPr lang="en-US" altLang="zh-CN" sz="2800" dirty="0">
                <a:solidFill>
                  <a:schemeClr val="tx1">
                    <a:lumMod val="95000"/>
                    <a:lumOff val="5000"/>
                  </a:schemeClr>
                </a:solidFill>
                <a:latin typeface="Arial Rounded MT Bold" panose="020F0704030504030204" pitchFamily="34" charset="0"/>
                <a:ea typeface="Arial Unicode MS" pitchFamily="34" charset="-122"/>
                <a:cs typeface="Arial Unicode MS" pitchFamily="34" charset="-122"/>
              </a:rPr>
              <a:t>Your First C++ Program</a:t>
            </a:r>
          </a:p>
        </p:txBody>
      </p:sp>
    </p:spTree>
    <p:extLst>
      <p:ext uri="{BB962C8B-B14F-4D97-AF65-F5344CB8AC3E}">
        <p14:creationId xmlns:p14="http://schemas.microsoft.com/office/powerpoint/2010/main" val="39314094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432000" y="214289"/>
            <a:ext cx="8712000" cy="784800"/>
          </a:xfrm>
          <a:prstGeom prst="rect">
            <a:avLst/>
          </a:prstGeom>
          <a:solidFill>
            <a:srgbClr val="008080"/>
          </a:solidFill>
        </p:spPr>
        <p:txBody>
          <a:bodyPr lIns="71225" tIns="35612" rIns="71225" bIns="35612" anchor="ctr">
            <a:normAutofit/>
          </a:bodyPr>
          <a:lstStyle>
            <a:lvl1pPr eaLnBrk="0" fontAlgn="base" hangingPunct="0">
              <a:spcBef>
                <a:spcPct val="0"/>
              </a:spcBef>
              <a:spcAft>
                <a:spcPct val="0"/>
              </a:spcAft>
              <a:defRPr sz="3200" b="1">
                <a:solidFill>
                  <a:srgbClr val="FFFF00"/>
                </a:solidFill>
                <a:latin typeface="Arial Rounded MT Bold" pitchFamily="34" charset="0"/>
                <a:ea typeface="微软雅黑" panose="020B0503020204020204" pitchFamily="34" charset="-122"/>
                <a:cs typeface="Arial Unicode MS" pitchFamily="34" charset="-122"/>
                <a:sym typeface="Calibri" pitchFamily="34" charset="0"/>
              </a:defRPr>
            </a:lvl1pPr>
            <a:lvl2pPr algn="ctr" eaLnBrk="0" fontAlgn="base" hangingPunct="0">
              <a:spcBef>
                <a:spcPct val="0"/>
              </a:spcBef>
              <a:spcAft>
                <a:spcPct val="0"/>
              </a:spcAft>
              <a:defRPr sz="3400">
                <a:latin typeface="Calibri" pitchFamily="34" charset="0"/>
                <a:ea typeface="宋体" pitchFamily="2" charset="-122"/>
                <a:sym typeface="Calibri" pitchFamily="34" charset="0"/>
              </a:defRPr>
            </a:lvl2pPr>
            <a:lvl3pPr algn="ctr" eaLnBrk="0" fontAlgn="base" hangingPunct="0">
              <a:spcBef>
                <a:spcPct val="0"/>
              </a:spcBef>
              <a:spcAft>
                <a:spcPct val="0"/>
              </a:spcAft>
              <a:defRPr sz="3400">
                <a:latin typeface="Calibri" pitchFamily="34" charset="0"/>
                <a:ea typeface="宋体" pitchFamily="2" charset="-122"/>
                <a:sym typeface="Calibri" pitchFamily="34" charset="0"/>
              </a:defRPr>
            </a:lvl3pPr>
            <a:lvl4pPr algn="ctr" eaLnBrk="0" fontAlgn="base" hangingPunct="0">
              <a:spcBef>
                <a:spcPct val="0"/>
              </a:spcBef>
              <a:spcAft>
                <a:spcPct val="0"/>
              </a:spcAft>
              <a:defRPr sz="3400">
                <a:latin typeface="Calibri" pitchFamily="34" charset="0"/>
                <a:ea typeface="宋体" pitchFamily="2" charset="-122"/>
                <a:sym typeface="Calibri" pitchFamily="34" charset="0"/>
              </a:defRPr>
            </a:lvl4pPr>
            <a:lvl5pPr algn="ctr" eaLnBrk="0" fontAlgn="base" hangingPunct="0">
              <a:spcBef>
                <a:spcPct val="0"/>
              </a:spcBef>
              <a:spcAft>
                <a:spcPct val="0"/>
              </a:spcAft>
              <a:defRPr sz="3400">
                <a:latin typeface="Calibri" pitchFamily="34" charset="0"/>
                <a:ea typeface="宋体" pitchFamily="2" charset="-122"/>
                <a:sym typeface="Calibri" pitchFamily="34" charset="0"/>
              </a:defRPr>
            </a:lvl5pPr>
            <a:lvl6pPr marL="356125" algn="ctr" eaLnBrk="0" fontAlgn="base" hangingPunct="0">
              <a:spcBef>
                <a:spcPct val="0"/>
              </a:spcBef>
              <a:spcAft>
                <a:spcPct val="0"/>
              </a:spcAft>
              <a:defRPr sz="3400">
                <a:latin typeface="Calibri" pitchFamily="34" charset="0"/>
                <a:ea typeface="宋体" pitchFamily="2" charset="-122"/>
                <a:sym typeface="Calibri" pitchFamily="34" charset="0"/>
              </a:defRPr>
            </a:lvl6pPr>
            <a:lvl7pPr marL="712249" algn="ctr" eaLnBrk="0" fontAlgn="base" hangingPunct="0">
              <a:spcBef>
                <a:spcPct val="0"/>
              </a:spcBef>
              <a:spcAft>
                <a:spcPct val="0"/>
              </a:spcAft>
              <a:defRPr sz="3400">
                <a:latin typeface="Calibri" pitchFamily="34" charset="0"/>
                <a:ea typeface="宋体" pitchFamily="2" charset="-122"/>
                <a:sym typeface="Calibri" pitchFamily="34" charset="0"/>
              </a:defRPr>
            </a:lvl7pPr>
            <a:lvl8pPr marL="1068373" algn="ctr" eaLnBrk="0" fontAlgn="base" hangingPunct="0">
              <a:spcBef>
                <a:spcPct val="0"/>
              </a:spcBef>
              <a:spcAft>
                <a:spcPct val="0"/>
              </a:spcAft>
              <a:defRPr sz="3400">
                <a:latin typeface="Calibri" pitchFamily="34" charset="0"/>
                <a:ea typeface="宋体" pitchFamily="2" charset="-122"/>
                <a:sym typeface="Calibri" pitchFamily="34" charset="0"/>
              </a:defRPr>
            </a:lvl8pPr>
            <a:lvl9pPr marL="1424497" algn="ctr" eaLnBrk="0" fontAlgn="base" hangingPunct="0">
              <a:spcBef>
                <a:spcPct val="0"/>
              </a:spcBef>
              <a:spcAft>
                <a:spcPct val="0"/>
              </a:spcAft>
              <a:defRPr sz="3400">
                <a:latin typeface="Calibri" pitchFamily="34" charset="0"/>
                <a:ea typeface="宋体" pitchFamily="2" charset="-122"/>
                <a:sym typeface="Calibri" pitchFamily="34" charset="0"/>
              </a:defRPr>
            </a:lvl9pPr>
          </a:lstStyle>
          <a:p>
            <a:r>
              <a:rPr lang="en-US" altLang="zh-CN" dirty="0"/>
              <a:t>Traditional software development methods</a:t>
            </a:r>
            <a:endParaRPr lang="zh-CN" altLang="en-US" dirty="0"/>
          </a:p>
        </p:txBody>
      </p:sp>
      <p:sp>
        <p:nvSpPr>
          <p:cNvPr id="4" name="Text Box 2"/>
          <p:cNvSpPr txBox="1">
            <a:spLocks noChangeArrowheads="1"/>
          </p:cNvSpPr>
          <p:nvPr/>
        </p:nvSpPr>
        <p:spPr bwMode="auto">
          <a:xfrm>
            <a:off x="1555736" y="1485234"/>
            <a:ext cx="6032529" cy="2739195"/>
          </a:xfrm>
          <a:prstGeom prst="rect">
            <a:avLst/>
          </a:prstGeom>
          <a:solidFill>
            <a:schemeClr val="accent4">
              <a:lumMod val="20000"/>
              <a:lumOff val="80000"/>
            </a:schemeClr>
          </a:solidFill>
          <a:ln>
            <a:noFill/>
          </a:ln>
          <a:extLst/>
        </p:spPr>
        <p:txBody>
          <a:bodyPr wrap="square"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spcBef>
                <a:spcPct val="50000"/>
              </a:spcBef>
            </a:pPr>
            <a:r>
              <a:rPr kumimoji="0" lang="zh-CN" altLang="en-US" sz="3700" dirty="0">
                <a:solidFill>
                  <a:srgbClr val="FFFF99"/>
                </a:solidFill>
                <a:latin typeface="Impact" pitchFamily="34" charset="0"/>
                <a:ea typeface="宋体" charset="-122"/>
              </a:rPr>
              <a:t> </a:t>
            </a:r>
            <a:r>
              <a:rPr kumimoji="0" lang="en-US" altLang="zh-CN" sz="3000" b="0" dirty="0">
                <a:solidFill>
                  <a:srgbClr val="002060"/>
                </a:solidFill>
                <a:latin typeface="Arial Rounded MT Bold" panose="020F0704030504030204" pitchFamily="34" charset="0"/>
                <a:ea typeface="宋体" charset="-122"/>
              </a:rPr>
              <a:t>SA-SD-SP:</a:t>
            </a:r>
            <a:endParaRPr kumimoji="0" lang="en-US" altLang="zh-CN" sz="3700" b="0" dirty="0">
              <a:solidFill>
                <a:srgbClr val="002060"/>
              </a:solidFill>
              <a:latin typeface="Arial Rounded MT Bold" panose="020F0704030504030204" pitchFamily="34" charset="0"/>
              <a:ea typeface="宋体" charset="-122"/>
            </a:endParaRPr>
          </a:p>
          <a:p>
            <a:pPr lvl="3">
              <a:spcBef>
                <a:spcPct val="50000"/>
              </a:spcBef>
            </a:pPr>
            <a:r>
              <a:rPr kumimoji="0" lang="en-US" altLang="zh-CN" sz="3000" b="0" dirty="0">
                <a:solidFill>
                  <a:srgbClr val="002060"/>
                </a:solidFill>
                <a:latin typeface="Arial Rounded MT Bold" panose="020F0704030504030204" pitchFamily="34" charset="0"/>
                <a:ea typeface="宋体" charset="-122"/>
              </a:rPr>
              <a:t>structure analysis</a:t>
            </a:r>
          </a:p>
          <a:p>
            <a:pPr lvl="3">
              <a:spcBef>
                <a:spcPct val="50000"/>
              </a:spcBef>
            </a:pPr>
            <a:r>
              <a:rPr kumimoji="0" lang="en-US" altLang="zh-CN" sz="3000" b="0" dirty="0">
                <a:solidFill>
                  <a:srgbClr val="002060"/>
                </a:solidFill>
                <a:latin typeface="Arial Rounded MT Bold" panose="020F0704030504030204" pitchFamily="34" charset="0"/>
                <a:ea typeface="宋体" charset="-122"/>
              </a:rPr>
              <a:t>structure design</a:t>
            </a:r>
          </a:p>
          <a:p>
            <a:pPr lvl="3">
              <a:spcBef>
                <a:spcPct val="50000"/>
              </a:spcBef>
            </a:pPr>
            <a:r>
              <a:rPr kumimoji="0" lang="en-US" altLang="zh-CN" sz="3000" b="0" dirty="0">
                <a:solidFill>
                  <a:srgbClr val="002060"/>
                </a:solidFill>
                <a:latin typeface="Arial Rounded MT Bold" panose="020F0704030504030204" pitchFamily="34" charset="0"/>
                <a:ea typeface="宋体" charset="-122"/>
              </a:rPr>
              <a:t>structure programming</a:t>
            </a:r>
            <a:endParaRPr kumimoji="0" lang="zh-CN" altLang="en-US" sz="3000" b="0" dirty="0">
              <a:solidFill>
                <a:srgbClr val="002060"/>
              </a:solidFill>
              <a:latin typeface="Arial Rounded MT Bold" panose="020F0704030504030204" pitchFamily="34" charset="0"/>
              <a:ea typeface="宋体" charset="-122"/>
            </a:endParaRPr>
          </a:p>
        </p:txBody>
      </p:sp>
    </p:spTree>
    <p:extLst>
      <p:ext uri="{BB962C8B-B14F-4D97-AF65-F5344CB8AC3E}">
        <p14:creationId xmlns:p14="http://schemas.microsoft.com/office/powerpoint/2010/main" val="24077324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1071548"/>
            <a:ext cx="8246791" cy="2684743"/>
          </a:xfrm>
          <a:prstGeom prst="rect">
            <a:avLst/>
          </a:prstGeom>
          <a:noFill/>
        </p:spPr>
        <p:txBody>
          <a:bodyPr wrap="square" lIns="98458" tIns="49229" rIns="98458" bIns="49229" rtlCol="0">
            <a:spAutoFit/>
          </a:bodyPr>
          <a:lstStyle/>
          <a:p>
            <a:pPr>
              <a:lnSpc>
                <a:spcPct val="150000"/>
              </a:lnSpc>
              <a:buFont typeface="Arial" pitchFamily="34" charset="0"/>
              <a:buChar char="•"/>
            </a:pPr>
            <a:r>
              <a:rPr lang="en-US" altLang="zh-CN" sz="2800" b="1" dirty="0">
                <a:solidFill>
                  <a:srgbClr val="FFFF00"/>
                </a:solidFill>
                <a:latin typeface="Arial Rounded MT Bold" panose="020F0704030504030204" pitchFamily="34" charset="0"/>
                <a:ea typeface="Arial Unicode MS" pitchFamily="34" charset="-122"/>
                <a:cs typeface="Arial Unicode MS" pitchFamily="34" charset="-122"/>
              </a:rPr>
              <a:t>Problems</a:t>
            </a:r>
            <a:r>
              <a:rPr lang="en-US" altLang="zh-CN" sz="2800" dirty="0">
                <a:latin typeface="AvantGarde Md BT" panose="020B0602020202020204" pitchFamily="34" charset="0"/>
                <a:ea typeface="Arial Unicode MS" pitchFamily="34" charset="-122"/>
                <a:cs typeface="Arial Unicode MS" pitchFamily="34" charset="-122"/>
              </a:rPr>
              <a:t> </a:t>
            </a:r>
            <a:r>
              <a:rPr lang="en-US" altLang="zh-CN" sz="2800" dirty="0">
                <a:latin typeface="Corbel" pitchFamily="34" charset="0"/>
                <a:cs typeface="Arial" pitchFamily="34" charset="0"/>
              </a:rPr>
              <a:t>using Traditional software development </a:t>
            </a:r>
            <a:r>
              <a:rPr lang="en-US" altLang="zh-CN" sz="2800" dirty="0" smtClean="0">
                <a:latin typeface="Corbel" pitchFamily="34" charset="0"/>
                <a:cs typeface="Arial" pitchFamily="34" charset="0"/>
              </a:rPr>
              <a:t>methods Mid-1980s</a:t>
            </a:r>
            <a:r>
              <a:rPr lang="en-US" altLang="zh-CN" sz="2800" dirty="0">
                <a:latin typeface="Corbel" pitchFamily="34" charset="0"/>
                <a:cs typeface="Arial" pitchFamily="34" charset="0"/>
              </a:rPr>
              <a:t>,</a:t>
            </a:r>
            <a:r>
              <a:rPr lang="en-US" altLang="zh-CN" sz="2800" dirty="0">
                <a:latin typeface="Frutiger CE 45 Light" panose="02000403040000020004" pitchFamily="2" charset="0"/>
                <a:cs typeface="Arial" pitchFamily="34" charset="0"/>
              </a:rPr>
              <a:t> </a:t>
            </a:r>
            <a:r>
              <a:rPr lang="en-US" altLang="zh-CN" sz="2800" b="1" dirty="0">
                <a:solidFill>
                  <a:srgbClr val="FFFF00"/>
                </a:solidFill>
                <a:latin typeface="AvantGarde Md BT" panose="020B0602020202020204" pitchFamily="34" charset="0"/>
                <a:ea typeface="Arial Unicode MS" pitchFamily="34" charset="-122"/>
                <a:cs typeface="Arial Unicode MS" pitchFamily="34" charset="-122"/>
              </a:rPr>
              <a:t>software crisis: </a:t>
            </a:r>
            <a:r>
              <a:rPr lang="en-US" altLang="zh-CN" sz="2800" dirty="0">
                <a:latin typeface="Corbel" pitchFamily="34" charset="0"/>
                <a:cs typeface="Arial" pitchFamily="34" charset="0"/>
              </a:rPr>
              <a:t>low productivity</a:t>
            </a:r>
            <a:r>
              <a:rPr lang="zh-CN" altLang="en-US" sz="2800" dirty="0">
                <a:latin typeface="Corbel" pitchFamily="34" charset="0"/>
                <a:cs typeface="Arial" pitchFamily="34" charset="0"/>
              </a:rPr>
              <a:t>、</a:t>
            </a:r>
            <a:r>
              <a:rPr lang="en-US" altLang="zh-CN" sz="2800" dirty="0">
                <a:latin typeface="Corbel" pitchFamily="34" charset="0"/>
                <a:cs typeface="Arial" pitchFamily="34" charset="0"/>
              </a:rPr>
              <a:t>bad Reusability , poor maintenance, poor stability and scalability. </a:t>
            </a:r>
          </a:p>
        </p:txBody>
      </p:sp>
      <p:sp>
        <p:nvSpPr>
          <p:cNvPr id="4" name="AutoShape 3">
            <a:hlinkClick r:id="" action="ppaction://noaction" highlightClick="1"/>
          </p:cNvPr>
          <p:cNvSpPr>
            <a:spLocks noChangeArrowheads="1"/>
          </p:cNvSpPr>
          <p:nvPr/>
        </p:nvSpPr>
        <p:spPr bwMode="auto">
          <a:xfrm>
            <a:off x="2844258" y="3845676"/>
            <a:ext cx="458787" cy="461649"/>
          </a:xfrm>
          <a:prstGeom prst="actionButtonHelp">
            <a:avLst/>
          </a:prstGeom>
          <a:solidFill>
            <a:srgbClr val="FF3300"/>
          </a:solidFill>
          <a:ln w="12700">
            <a:solidFill>
              <a:srgbClr val="CC6600"/>
            </a:solidFill>
            <a:miter lim="800000"/>
            <a:headEnd/>
            <a:tailEnd/>
          </a:ln>
          <a:effectLst>
            <a:prstShdw prst="shdw15">
              <a:schemeClr val="bg2"/>
            </a:prstShdw>
          </a:effectLst>
        </p:spPr>
        <p:txBody>
          <a:bodyPr lIns="91425" tIns="45712" rIns="91425" bIns="45712" anchor="ctr">
            <a:spAutoFit/>
          </a:bodyPr>
          <a:lstStyle/>
          <a:p>
            <a:pPr algn="ctr" eaLnBrk="0" hangingPunct="0">
              <a:spcBef>
                <a:spcPct val="50000"/>
              </a:spcBef>
            </a:pPr>
            <a:endParaRPr lang="zh-CN" altLang="en-US" sz="2400">
              <a:latin typeface="Times New Roman" pitchFamily="18" charset="0"/>
              <a:ea typeface="宋体" charset="-122"/>
            </a:endParaRPr>
          </a:p>
        </p:txBody>
      </p:sp>
    </p:spTree>
    <p:extLst>
      <p:ext uri="{BB962C8B-B14F-4D97-AF65-F5344CB8AC3E}">
        <p14:creationId xmlns:p14="http://schemas.microsoft.com/office/powerpoint/2010/main" val="2292719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1071548"/>
            <a:ext cx="2793605" cy="653417"/>
          </a:xfrm>
          <a:prstGeom prst="rect">
            <a:avLst/>
          </a:prstGeom>
          <a:noFill/>
        </p:spPr>
        <p:txBody>
          <a:bodyPr wrap="square" lIns="98458" tIns="49229" rIns="98458" bIns="49229" rtlCol="0">
            <a:spAutoFit/>
          </a:bodyPr>
          <a:lstStyle/>
          <a:p>
            <a:pPr>
              <a:lnSpc>
                <a:spcPct val="150000"/>
              </a:lnSpc>
              <a:buFont typeface="Arial" pitchFamily="34" charset="0"/>
              <a:buChar char="•"/>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Arial Unicode MS" pitchFamily="34" charset="-122"/>
              </a:rPr>
              <a:t>僵化的瀑布模型</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Arial Unicode MS"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2056" y="405365"/>
            <a:ext cx="5293331" cy="5753355"/>
          </a:xfrm>
          <a:prstGeom prst="rect">
            <a:avLst/>
          </a:prstGeom>
          <a:solidFill>
            <a:schemeClr val="tx1"/>
          </a:solidFill>
          <a:ln>
            <a:noFill/>
          </a:ln>
          <a:effectLst/>
          <a:extLst/>
        </p:spPr>
      </p:pic>
    </p:spTree>
    <p:extLst>
      <p:ext uri="{BB962C8B-B14F-4D97-AF65-F5344CB8AC3E}">
        <p14:creationId xmlns:p14="http://schemas.microsoft.com/office/powerpoint/2010/main" val="21774710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2362200" y="318094"/>
            <a:ext cx="1066800" cy="338538"/>
          </a:xfrm>
          <a:prstGeom prst="rect">
            <a:avLst/>
          </a:prstGeom>
          <a:solidFill>
            <a:srgbClr val="FFFFCC"/>
          </a:solidFill>
          <a:ln w="12700">
            <a:solidFill>
              <a:schemeClr val="tx1"/>
            </a:solidFill>
            <a:miter lim="800000"/>
            <a:headEnd/>
            <a:tailEnd/>
          </a:ln>
        </p:spPr>
        <p:txBody>
          <a:bodyPr lIns="91425" tIns="45712" rIns="91425" bIns="45712" anchor="ctr">
            <a:spAutoFit/>
          </a:bodyPr>
          <a:lstStyle/>
          <a:p>
            <a:pPr algn="ctr" eaLnBrk="0" hangingPunct="0"/>
            <a:r>
              <a:rPr lang="zh-CN" altLang="en-US" sz="1600" b="1" dirty="0">
                <a:solidFill>
                  <a:srgbClr val="FF0000"/>
                </a:solidFill>
                <a:latin typeface="Times New Roman" pitchFamily="18" charset="0"/>
                <a:ea typeface="宋体" charset="-122"/>
              </a:rPr>
              <a:t>问题定义</a:t>
            </a:r>
          </a:p>
        </p:txBody>
      </p:sp>
      <p:sp>
        <p:nvSpPr>
          <p:cNvPr id="35843" name="Rectangle 3"/>
          <p:cNvSpPr>
            <a:spLocks noChangeArrowheads="1"/>
          </p:cNvSpPr>
          <p:nvPr/>
        </p:nvSpPr>
        <p:spPr bwMode="auto">
          <a:xfrm>
            <a:off x="3048000" y="1080095"/>
            <a:ext cx="1371600" cy="338538"/>
          </a:xfrm>
          <a:prstGeom prst="rect">
            <a:avLst/>
          </a:prstGeom>
          <a:solidFill>
            <a:srgbClr val="FFFFCC"/>
          </a:solidFill>
          <a:ln w="12700">
            <a:solidFill>
              <a:schemeClr val="tx1"/>
            </a:solidFill>
            <a:miter lim="800000"/>
            <a:headEnd/>
            <a:tailEnd/>
          </a:ln>
        </p:spPr>
        <p:txBody>
          <a:bodyPr lIns="91425" tIns="45712" rIns="91425" bIns="45712" anchor="ctr">
            <a:spAutoFit/>
          </a:bodyPr>
          <a:lstStyle/>
          <a:p>
            <a:pPr algn="ctr" eaLnBrk="0" hangingPunct="0"/>
            <a:r>
              <a:rPr lang="zh-CN" altLang="en-US" sz="1600" b="1" dirty="0">
                <a:solidFill>
                  <a:srgbClr val="FF0000"/>
                </a:solidFill>
                <a:latin typeface="Times New Roman" pitchFamily="18" charset="0"/>
                <a:ea typeface="宋体" charset="-122"/>
              </a:rPr>
              <a:t>可行性研究</a:t>
            </a:r>
          </a:p>
        </p:txBody>
      </p:sp>
      <p:sp>
        <p:nvSpPr>
          <p:cNvPr id="35844" name="Rectangle 4"/>
          <p:cNvSpPr>
            <a:spLocks noChangeArrowheads="1"/>
          </p:cNvSpPr>
          <p:nvPr/>
        </p:nvSpPr>
        <p:spPr bwMode="auto">
          <a:xfrm>
            <a:off x="3732732" y="1743669"/>
            <a:ext cx="1011785" cy="338538"/>
          </a:xfrm>
          <a:prstGeom prst="rect">
            <a:avLst/>
          </a:prstGeom>
          <a:solidFill>
            <a:srgbClr val="FFFFCC"/>
          </a:solidFill>
          <a:ln w="12700">
            <a:solidFill>
              <a:schemeClr val="tx1"/>
            </a:solidFill>
            <a:miter lim="800000"/>
            <a:headEnd/>
            <a:tailEnd/>
          </a:ln>
        </p:spPr>
        <p:txBody>
          <a:bodyPr wrap="none" lIns="91425" tIns="45712" rIns="91425" bIns="45712" anchor="ctr">
            <a:spAutoFit/>
          </a:bodyPr>
          <a:lstStyle/>
          <a:p>
            <a:pPr algn="ctr" eaLnBrk="0" hangingPunct="0"/>
            <a:r>
              <a:rPr lang="zh-CN" altLang="en-US" sz="1600" b="1" dirty="0">
                <a:solidFill>
                  <a:srgbClr val="FF0000"/>
                </a:solidFill>
                <a:latin typeface="Times New Roman" pitchFamily="18" charset="0"/>
                <a:ea typeface="宋体" charset="-122"/>
              </a:rPr>
              <a:t>需求分析</a:t>
            </a:r>
          </a:p>
        </p:txBody>
      </p:sp>
      <p:sp>
        <p:nvSpPr>
          <p:cNvPr id="35845" name="Rectangle 5"/>
          <p:cNvSpPr>
            <a:spLocks noChangeArrowheads="1"/>
          </p:cNvSpPr>
          <p:nvPr/>
        </p:nvSpPr>
        <p:spPr bwMode="auto">
          <a:xfrm>
            <a:off x="4170882" y="2451694"/>
            <a:ext cx="1011785" cy="338538"/>
          </a:xfrm>
          <a:prstGeom prst="rect">
            <a:avLst/>
          </a:prstGeom>
          <a:solidFill>
            <a:srgbClr val="FFFFCC"/>
          </a:solidFill>
          <a:ln w="12700">
            <a:solidFill>
              <a:schemeClr val="tx1"/>
            </a:solidFill>
            <a:miter lim="800000"/>
            <a:headEnd/>
            <a:tailEnd/>
          </a:ln>
        </p:spPr>
        <p:txBody>
          <a:bodyPr wrap="none" lIns="91425" tIns="45712" rIns="91425" bIns="45712" anchor="ctr">
            <a:spAutoFit/>
          </a:bodyPr>
          <a:lstStyle/>
          <a:p>
            <a:pPr algn="ctr" eaLnBrk="0" hangingPunct="0"/>
            <a:r>
              <a:rPr lang="zh-CN" altLang="en-US" sz="1600" b="1">
                <a:solidFill>
                  <a:srgbClr val="FF0000"/>
                </a:solidFill>
                <a:latin typeface="Times New Roman" pitchFamily="18" charset="0"/>
                <a:ea typeface="宋体" charset="-122"/>
              </a:rPr>
              <a:t>总体设计</a:t>
            </a:r>
          </a:p>
        </p:txBody>
      </p:sp>
      <p:sp>
        <p:nvSpPr>
          <p:cNvPr id="35846" name="Rectangle 6"/>
          <p:cNvSpPr>
            <a:spLocks noChangeArrowheads="1"/>
          </p:cNvSpPr>
          <p:nvPr/>
        </p:nvSpPr>
        <p:spPr bwMode="auto">
          <a:xfrm>
            <a:off x="4675708" y="3137494"/>
            <a:ext cx="1011785" cy="338538"/>
          </a:xfrm>
          <a:prstGeom prst="rect">
            <a:avLst/>
          </a:prstGeom>
          <a:solidFill>
            <a:srgbClr val="FFFFCC"/>
          </a:solidFill>
          <a:ln w="12700">
            <a:solidFill>
              <a:schemeClr val="tx1"/>
            </a:solidFill>
            <a:miter lim="800000"/>
            <a:headEnd/>
            <a:tailEnd/>
          </a:ln>
        </p:spPr>
        <p:txBody>
          <a:bodyPr wrap="none" lIns="91425" tIns="45712" rIns="91425" bIns="45712" anchor="ctr">
            <a:spAutoFit/>
          </a:bodyPr>
          <a:lstStyle/>
          <a:p>
            <a:pPr algn="ctr" eaLnBrk="0" hangingPunct="0"/>
            <a:r>
              <a:rPr lang="zh-CN" altLang="en-US" sz="1600" b="1">
                <a:solidFill>
                  <a:srgbClr val="FF0000"/>
                </a:solidFill>
                <a:latin typeface="Times New Roman" pitchFamily="18" charset="0"/>
                <a:ea typeface="宋体" charset="-122"/>
              </a:rPr>
              <a:t>详细设计</a:t>
            </a:r>
          </a:p>
        </p:txBody>
      </p:sp>
      <p:sp>
        <p:nvSpPr>
          <p:cNvPr id="35847" name="Rectangle 7"/>
          <p:cNvSpPr>
            <a:spLocks noChangeArrowheads="1"/>
          </p:cNvSpPr>
          <p:nvPr/>
        </p:nvSpPr>
        <p:spPr bwMode="auto">
          <a:xfrm>
            <a:off x="5179533" y="3899495"/>
            <a:ext cx="1218573" cy="338538"/>
          </a:xfrm>
          <a:prstGeom prst="rect">
            <a:avLst/>
          </a:prstGeom>
          <a:solidFill>
            <a:srgbClr val="FFFFCC"/>
          </a:solidFill>
          <a:ln w="12700">
            <a:solidFill>
              <a:schemeClr val="tx1"/>
            </a:solidFill>
            <a:miter lim="800000"/>
            <a:headEnd/>
            <a:tailEnd/>
          </a:ln>
        </p:spPr>
        <p:txBody>
          <a:bodyPr wrap="none" lIns="91425" tIns="45712" rIns="91425" bIns="45712" anchor="ctr">
            <a:spAutoFit/>
          </a:bodyPr>
          <a:lstStyle/>
          <a:p>
            <a:pPr algn="ctr" eaLnBrk="0" hangingPunct="0"/>
            <a:r>
              <a:rPr lang="zh-CN" altLang="en-US" sz="1600" b="1">
                <a:solidFill>
                  <a:srgbClr val="FF0000"/>
                </a:solidFill>
                <a:latin typeface="Times New Roman" pitchFamily="18" charset="0"/>
                <a:ea typeface="宋体" charset="-122"/>
              </a:rPr>
              <a:t>编码与测试</a:t>
            </a:r>
          </a:p>
        </p:txBody>
      </p:sp>
      <p:sp>
        <p:nvSpPr>
          <p:cNvPr id="35848" name="Rectangle 8"/>
          <p:cNvSpPr>
            <a:spLocks noChangeArrowheads="1"/>
          </p:cNvSpPr>
          <p:nvPr/>
        </p:nvSpPr>
        <p:spPr bwMode="auto">
          <a:xfrm>
            <a:off x="5715000" y="4585294"/>
            <a:ext cx="1143000" cy="338538"/>
          </a:xfrm>
          <a:prstGeom prst="rect">
            <a:avLst/>
          </a:prstGeom>
          <a:solidFill>
            <a:srgbClr val="FFFFCC"/>
          </a:solidFill>
          <a:ln w="12700">
            <a:solidFill>
              <a:schemeClr val="tx1"/>
            </a:solidFill>
            <a:miter lim="800000"/>
            <a:headEnd/>
            <a:tailEnd/>
          </a:ln>
        </p:spPr>
        <p:txBody>
          <a:bodyPr lIns="91425" tIns="45712" rIns="91425" bIns="45712" anchor="ctr">
            <a:spAutoFit/>
          </a:bodyPr>
          <a:lstStyle/>
          <a:p>
            <a:pPr algn="ctr" eaLnBrk="0" hangingPunct="0"/>
            <a:r>
              <a:rPr lang="zh-CN" altLang="en-US" sz="1600" b="1">
                <a:solidFill>
                  <a:srgbClr val="FF0000"/>
                </a:solidFill>
                <a:latin typeface="Times New Roman" pitchFamily="18" charset="0"/>
                <a:ea typeface="宋体" charset="-122"/>
              </a:rPr>
              <a:t>维护</a:t>
            </a:r>
          </a:p>
        </p:txBody>
      </p:sp>
      <p:sp>
        <p:nvSpPr>
          <p:cNvPr id="35849" name="Text Box 9"/>
          <p:cNvSpPr txBox="1">
            <a:spLocks noChangeArrowheads="1"/>
          </p:cNvSpPr>
          <p:nvPr/>
        </p:nvSpPr>
        <p:spPr bwMode="auto">
          <a:xfrm>
            <a:off x="3429001" y="5570539"/>
            <a:ext cx="3200400" cy="400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ctr">
              <a:spcBef>
                <a:spcPct val="50000"/>
              </a:spcBef>
            </a:pPr>
            <a:r>
              <a:rPr kumimoji="0" lang="zh-CN" altLang="en-US" sz="2000">
                <a:solidFill>
                  <a:schemeClr val="tx1"/>
                </a:solidFill>
                <a:latin typeface="Times New Roman" pitchFamily="18" charset="0"/>
                <a:ea typeface="宋体" charset="-122"/>
              </a:rPr>
              <a:t>软件生存期的瀑布模型</a:t>
            </a:r>
          </a:p>
        </p:txBody>
      </p:sp>
      <p:sp>
        <p:nvSpPr>
          <p:cNvPr id="35850" name="Line 10"/>
          <p:cNvSpPr>
            <a:spLocks noChangeShapeType="1"/>
          </p:cNvSpPr>
          <p:nvPr/>
        </p:nvSpPr>
        <p:spPr bwMode="auto">
          <a:xfrm>
            <a:off x="2819400" y="693738"/>
            <a:ext cx="3048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25" tIns="45712" rIns="91425" bIns="45712" anchor="ctr">
            <a:spAutoFit/>
          </a:bodyPr>
          <a:lstStyle/>
          <a:p>
            <a:endParaRPr lang="zh-CN" altLang="en-US"/>
          </a:p>
        </p:txBody>
      </p:sp>
      <p:sp>
        <p:nvSpPr>
          <p:cNvPr id="35851" name="Line 11"/>
          <p:cNvSpPr>
            <a:spLocks noChangeShapeType="1"/>
          </p:cNvSpPr>
          <p:nvPr/>
        </p:nvSpPr>
        <p:spPr bwMode="auto">
          <a:xfrm>
            <a:off x="3581401" y="1455739"/>
            <a:ext cx="152400" cy="304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25" tIns="45712" rIns="91425" bIns="45712" anchor="ctr">
            <a:spAutoFit/>
          </a:bodyPr>
          <a:lstStyle/>
          <a:p>
            <a:endParaRPr lang="zh-CN" altLang="en-US"/>
          </a:p>
        </p:txBody>
      </p:sp>
      <p:sp>
        <p:nvSpPr>
          <p:cNvPr id="35852" name="Line 12"/>
          <p:cNvSpPr>
            <a:spLocks noChangeShapeType="1"/>
          </p:cNvSpPr>
          <p:nvPr/>
        </p:nvSpPr>
        <p:spPr bwMode="auto">
          <a:xfrm>
            <a:off x="3962400" y="2065338"/>
            <a:ext cx="2286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25" tIns="45712" rIns="91425" bIns="45712" anchor="ctr">
            <a:spAutoFit/>
          </a:bodyPr>
          <a:lstStyle/>
          <a:p>
            <a:endParaRPr lang="zh-CN" altLang="en-US"/>
          </a:p>
        </p:txBody>
      </p:sp>
      <p:sp>
        <p:nvSpPr>
          <p:cNvPr id="35853" name="Line 13"/>
          <p:cNvSpPr>
            <a:spLocks noChangeShapeType="1"/>
          </p:cNvSpPr>
          <p:nvPr/>
        </p:nvSpPr>
        <p:spPr bwMode="auto">
          <a:xfrm>
            <a:off x="4419600" y="2751138"/>
            <a:ext cx="3048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1425" tIns="45712" rIns="91425" bIns="45712" anchor="ctr">
            <a:spAutoFit/>
          </a:bodyPr>
          <a:lstStyle/>
          <a:p>
            <a:endParaRPr lang="zh-CN" altLang="en-US"/>
          </a:p>
        </p:txBody>
      </p:sp>
      <p:sp>
        <p:nvSpPr>
          <p:cNvPr id="35854" name="Line 14"/>
          <p:cNvSpPr>
            <a:spLocks noChangeShapeType="1"/>
          </p:cNvSpPr>
          <p:nvPr/>
        </p:nvSpPr>
        <p:spPr bwMode="auto">
          <a:xfrm>
            <a:off x="4953000" y="3513138"/>
            <a:ext cx="3048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25" tIns="45712" rIns="91425" bIns="45712" anchor="ctr">
            <a:spAutoFit/>
          </a:bodyPr>
          <a:lstStyle/>
          <a:p>
            <a:endParaRPr lang="zh-CN" altLang="en-US"/>
          </a:p>
        </p:txBody>
      </p:sp>
      <p:sp>
        <p:nvSpPr>
          <p:cNvPr id="35855" name="Line 15"/>
          <p:cNvSpPr>
            <a:spLocks noChangeShapeType="1"/>
          </p:cNvSpPr>
          <p:nvPr/>
        </p:nvSpPr>
        <p:spPr bwMode="auto">
          <a:xfrm>
            <a:off x="5562601" y="4275139"/>
            <a:ext cx="228600" cy="304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25" tIns="45712" rIns="91425" bIns="45712" anchor="ctr">
            <a:spAutoFit/>
          </a:bodyPr>
          <a:lstStyle/>
          <a:p>
            <a:endParaRPr lang="zh-CN" altLang="en-US"/>
          </a:p>
        </p:txBody>
      </p:sp>
      <p:sp>
        <p:nvSpPr>
          <p:cNvPr id="35856" name="Line 16"/>
          <p:cNvSpPr>
            <a:spLocks noChangeShapeType="1"/>
          </p:cNvSpPr>
          <p:nvPr/>
        </p:nvSpPr>
        <p:spPr bwMode="auto">
          <a:xfrm flipH="1" flipV="1">
            <a:off x="6400801" y="4275139"/>
            <a:ext cx="228600" cy="304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25" tIns="45712" rIns="91425" bIns="45712" anchor="ctr">
            <a:spAutoFit/>
          </a:bodyPr>
          <a:lstStyle/>
          <a:p>
            <a:endParaRPr lang="zh-CN" altLang="en-US"/>
          </a:p>
        </p:txBody>
      </p:sp>
      <p:sp>
        <p:nvSpPr>
          <p:cNvPr id="35857" name="Line 17"/>
          <p:cNvSpPr>
            <a:spLocks noChangeShapeType="1"/>
          </p:cNvSpPr>
          <p:nvPr/>
        </p:nvSpPr>
        <p:spPr bwMode="auto">
          <a:xfrm flipH="1" flipV="1">
            <a:off x="5715000" y="3513138"/>
            <a:ext cx="3048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25" tIns="45712" rIns="91425" bIns="45712" anchor="ctr">
            <a:spAutoFit/>
          </a:bodyPr>
          <a:lstStyle/>
          <a:p>
            <a:endParaRPr lang="zh-CN" altLang="en-US"/>
          </a:p>
        </p:txBody>
      </p:sp>
      <p:sp>
        <p:nvSpPr>
          <p:cNvPr id="35858" name="Line 18"/>
          <p:cNvSpPr>
            <a:spLocks noChangeShapeType="1"/>
          </p:cNvSpPr>
          <p:nvPr/>
        </p:nvSpPr>
        <p:spPr bwMode="auto">
          <a:xfrm flipH="1" flipV="1">
            <a:off x="5181600" y="2751138"/>
            <a:ext cx="3048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25" tIns="45712" rIns="91425" bIns="45712" anchor="ctr">
            <a:spAutoFit/>
          </a:bodyPr>
          <a:lstStyle/>
          <a:p>
            <a:endParaRPr lang="zh-CN" altLang="en-US"/>
          </a:p>
        </p:txBody>
      </p:sp>
      <p:sp>
        <p:nvSpPr>
          <p:cNvPr id="35859" name="Line 19"/>
          <p:cNvSpPr>
            <a:spLocks noChangeShapeType="1"/>
          </p:cNvSpPr>
          <p:nvPr/>
        </p:nvSpPr>
        <p:spPr bwMode="auto">
          <a:xfrm flipH="1" flipV="1">
            <a:off x="4724400" y="2065338"/>
            <a:ext cx="3048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25" tIns="45712" rIns="91425" bIns="45712" anchor="ctr">
            <a:spAutoFit/>
          </a:bodyPr>
          <a:lstStyle/>
          <a:p>
            <a:endParaRPr lang="zh-CN" altLang="en-US"/>
          </a:p>
        </p:txBody>
      </p:sp>
      <p:sp>
        <p:nvSpPr>
          <p:cNvPr id="35860" name="Line 20"/>
          <p:cNvSpPr>
            <a:spLocks noChangeShapeType="1"/>
          </p:cNvSpPr>
          <p:nvPr/>
        </p:nvSpPr>
        <p:spPr bwMode="auto">
          <a:xfrm flipH="1" flipV="1">
            <a:off x="4267200" y="1379538"/>
            <a:ext cx="3048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25" tIns="45712" rIns="91425" bIns="45712" anchor="ctr">
            <a:spAutoFit/>
          </a:bodyPr>
          <a:lstStyle/>
          <a:p>
            <a:endParaRPr lang="zh-CN" altLang="en-US"/>
          </a:p>
        </p:txBody>
      </p:sp>
      <p:sp>
        <p:nvSpPr>
          <p:cNvPr id="35861" name="Line 21"/>
          <p:cNvSpPr>
            <a:spLocks noChangeShapeType="1"/>
          </p:cNvSpPr>
          <p:nvPr/>
        </p:nvSpPr>
        <p:spPr bwMode="auto">
          <a:xfrm flipH="1" flipV="1">
            <a:off x="3429000" y="693738"/>
            <a:ext cx="3048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25" tIns="45712" rIns="91425" bIns="45712" anchor="ctr">
            <a:spAutoFit/>
          </a:bodyPr>
          <a:lstStyle/>
          <a:p>
            <a:endParaRPr lang="zh-CN" altLang="en-US"/>
          </a:p>
        </p:txBody>
      </p:sp>
      <p:sp>
        <p:nvSpPr>
          <p:cNvPr id="343062" name="Text Box 22"/>
          <p:cNvSpPr txBox="1">
            <a:spLocks noChangeArrowheads="1"/>
          </p:cNvSpPr>
          <p:nvPr/>
        </p:nvSpPr>
        <p:spPr bwMode="auto">
          <a:xfrm>
            <a:off x="5334000" y="0"/>
            <a:ext cx="3810000" cy="2923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spcBef>
                <a:spcPct val="50000"/>
              </a:spcBef>
            </a:pPr>
            <a:r>
              <a:rPr kumimoji="0" lang="zh-CN" altLang="en-US" sz="1600" dirty="0">
                <a:solidFill>
                  <a:srgbClr val="FFFF00"/>
                </a:solidFill>
                <a:latin typeface="Times New Roman" pitchFamily="18" charset="0"/>
                <a:ea typeface="宋体" charset="-122"/>
              </a:rPr>
              <a:t>阶段间具有顺序性和依赖性</a:t>
            </a:r>
          </a:p>
          <a:p>
            <a:pPr>
              <a:spcBef>
                <a:spcPct val="50000"/>
              </a:spcBef>
            </a:pPr>
            <a:r>
              <a:rPr kumimoji="0" lang="zh-CN" altLang="en-US" sz="1600" dirty="0">
                <a:solidFill>
                  <a:schemeClr val="tx1"/>
                </a:solidFill>
                <a:latin typeface="Times New Roman" pitchFamily="18" charset="0"/>
                <a:ea typeface="宋体" charset="-122"/>
              </a:rPr>
              <a:t>⑴ 必须等前一阶段的工作完成之后，才能开始后一阶段的工作。</a:t>
            </a:r>
          </a:p>
          <a:p>
            <a:pPr>
              <a:spcBef>
                <a:spcPct val="50000"/>
              </a:spcBef>
            </a:pPr>
            <a:r>
              <a:rPr kumimoji="0" lang="zh-CN" altLang="en-US" sz="1600" dirty="0">
                <a:solidFill>
                  <a:schemeClr val="tx1"/>
                </a:solidFill>
                <a:latin typeface="Times New Roman" pitchFamily="18" charset="0"/>
                <a:ea typeface="宋体" charset="-122"/>
              </a:rPr>
              <a:t>⑵前一阶段的输出文档就是后一阶段的输入文档。</a:t>
            </a:r>
          </a:p>
          <a:p>
            <a:pPr>
              <a:spcBef>
                <a:spcPct val="50000"/>
              </a:spcBef>
            </a:pPr>
            <a:r>
              <a:rPr kumimoji="0" lang="zh-CN" altLang="en-US" sz="1600" dirty="0">
                <a:solidFill>
                  <a:schemeClr val="tx1"/>
                </a:solidFill>
                <a:latin typeface="Times New Roman" pitchFamily="18" charset="0"/>
                <a:ea typeface="宋体" charset="-122"/>
              </a:rPr>
              <a:t>⑶万一在生命周期的某一阶段发现了问题，就可能追溯到它之前的阶段，必要时还要修改前面已经完成的文档。在生命周期后期改正早期阶段造成的问题，需要付出很高的代价。</a:t>
            </a:r>
          </a:p>
        </p:txBody>
      </p:sp>
      <p:sp>
        <p:nvSpPr>
          <p:cNvPr id="343063" name="Text Box 23"/>
          <p:cNvSpPr txBox="1">
            <a:spLocks noChangeArrowheads="1"/>
          </p:cNvSpPr>
          <p:nvPr/>
        </p:nvSpPr>
        <p:spPr bwMode="auto">
          <a:xfrm>
            <a:off x="381001" y="388938"/>
            <a:ext cx="1905000" cy="1815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spcBef>
                <a:spcPct val="50000"/>
              </a:spcBef>
            </a:pPr>
            <a:r>
              <a:rPr kumimoji="0" lang="zh-CN" altLang="en-US" sz="1600">
                <a:solidFill>
                  <a:schemeClr val="tx1"/>
                </a:solidFill>
                <a:latin typeface="Times New Roman" pitchFamily="18" charset="0"/>
                <a:ea typeface="宋体" charset="-122"/>
              </a:rPr>
              <a:t>各阶段的工作自顶向下顺序进行。在每一阶段中，都采取相应的方法，用文字、图表等手段把这一阶段的工作结果记录下来。</a:t>
            </a:r>
          </a:p>
        </p:txBody>
      </p:sp>
      <p:sp>
        <p:nvSpPr>
          <p:cNvPr id="343064" name="Text Box 24"/>
          <p:cNvSpPr txBox="1">
            <a:spLocks noChangeArrowheads="1"/>
          </p:cNvSpPr>
          <p:nvPr/>
        </p:nvSpPr>
        <p:spPr bwMode="auto">
          <a:xfrm>
            <a:off x="381000" y="2522538"/>
            <a:ext cx="3276600" cy="23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spcBef>
                <a:spcPct val="50000"/>
              </a:spcBef>
            </a:pPr>
            <a:r>
              <a:rPr kumimoji="0" lang="zh-CN" altLang="en-US" sz="2000" dirty="0">
                <a:solidFill>
                  <a:srgbClr val="FFFF00"/>
                </a:solidFill>
                <a:latin typeface="Times New Roman" pitchFamily="18" charset="0"/>
                <a:ea typeface="宋体" charset="-122"/>
              </a:rPr>
              <a:t>这种预先定义需求的方法根本不可能适应用户需求不断变化的情况：</a:t>
            </a:r>
          </a:p>
          <a:p>
            <a:pPr>
              <a:spcBef>
                <a:spcPct val="50000"/>
              </a:spcBef>
            </a:pPr>
            <a:r>
              <a:rPr kumimoji="0" lang="zh-CN" altLang="en-US" sz="1600" dirty="0">
                <a:solidFill>
                  <a:schemeClr val="tx1"/>
                </a:solidFill>
                <a:latin typeface="Times New Roman" pitchFamily="18" charset="0"/>
                <a:ea typeface="宋体" charset="-122"/>
              </a:rPr>
              <a:t>⑴某些类型的系统需求是模糊的。（如</a:t>
            </a:r>
            <a:r>
              <a:rPr kumimoji="0" lang="en-US" altLang="zh-CN" sz="1600" dirty="0">
                <a:solidFill>
                  <a:schemeClr val="tx1"/>
                </a:solidFill>
                <a:latin typeface="Times New Roman" pitchFamily="18" charset="0"/>
                <a:ea typeface="宋体" charset="-122"/>
              </a:rPr>
              <a:t>MIS</a:t>
            </a:r>
            <a:r>
              <a:rPr kumimoji="0" lang="zh-CN" altLang="en-US" sz="1600" dirty="0">
                <a:solidFill>
                  <a:schemeClr val="tx1"/>
                </a:solidFill>
                <a:latin typeface="Times New Roman" pitchFamily="18" charset="0"/>
                <a:ea typeface="宋体" charset="-122"/>
              </a:rPr>
              <a:t>系统）</a:t>
            </a:r>
          </a:p>
          <a:p>
            <a:pPr>
              <a:spcBef>
                <a:spcPct val="50000"/>
              </a:spcBef>
            </a:pPr>
            <a:r>
              <a:rPr kumimoji="0" lang="zh-CN" altLang="en-US" sz="1600" dirty="0">
                <a:solidFill>
                  <a:schemeClr val="tx1"/>
                </a:solidFill>
                <a:latin typeface="Times New Roman" pitchFamily="18" charset="0"/>
                <a:ea typeface="宋体" charset="-122"/>
              </a:rPr>
              <a:t>⑵项目参与者之间存在通信鸿沟。</a:t>
            </a:r>
          </a:p>
          <a:p>
            <a:pPr>
              <a:spcBef>
                <a:spcPct val="50000"/>
              </a:spcBef>
            </a:pPr>
            <a:r>
              <a:rPr kumimoji="0" lang="zh-CN" altLang="en-US" sz="1600" dirty="0">
                <a:solidFill>
                  <a:schemeClr val="tx1"/>
                </a:solidFill>
                <a:latin typeface="Times New Roman" pitchFamily="18" charset="0"/>
                <a:ea typeface="宋体" charset="-122"/>
              </a:rPr>
              <a:t>⑶预先定义的需求可能是过时的。</a:t>
            </a:r>
          </a:p>
        </p:txBody>
      </p:sp>
      <p:sp>
        <p:nvSpPr>
          <p:cNvPr id="343065" name="AutoShape 25"/>
          <p:cNvSpPr>
            <a:spLocks noChangeArrowheads="1"/>
          </p:cNvSpPr>
          <p:nvPr/>
        </p:nvSpPr>
        <p:spPr bwMode="auto">
          <a:xfrm>
            <a:off x="7162800" y="3208339"/>
            <a:ext cx="1752600" cy="2438400"/>
          </a:xfrm>
          <a:prstGeom prst="wedgeRoundRectCallout">
            <a:avLst>
              <a:gd name="adj1" fmla="val -62227"/>
              <a:gd name="adj2" fmla="val 53255"/>
              <a:gd name="adj3" fmla="val 16667"/>
            </a:avLst>
          </a:prstGeom>
          <a:solidFill>
            <a:srgbClr val="FFFFFF"/>
          </a:solidFill>
          <a:ln w="12700">
            <a:solidFill>
              <a:schemeClr val="tx1"/>
            </a:solidFill>
            <a:miter lim="800000"/>
            <a:headEnd/>
            <a:tailEnd/>
          </a:ln>
        </p:spPr>
        <p:txBody>
          <a:bodyPr lIns="91425" tIns="45712" rIns="91425" bIns="45712" anchor="ctr"/>
          <a:lstStyle/>
          <a:p>
            <a:pPr eaLnBrk="0" hangingPunct="0"/>
            <a:r>
              <a:rPr lang="zh-CN" altLang="en-US" sz="1600" dirty="0">
                <a:solidFill>
                  <a:srgbClr val="CC6600"/>
                </a:solidFill>
                <a:latin typeface="Times New Roman" pitchFamily="18" charset="0"/>
                <a:ea typeface="宋体" charset="-122"/>
              </a:rPr>
              <a:t>通过被动的、静止的文字、图表来刻划（冻结、表达）动态的系统，常常会产生许多误解和遗漏</a:t>
            </a:r>
            <a:r>
              <a:rPr lang="zh-CN" altLang="en-US" sz="1600" dirty="0">
                <a:solidFill>
                  <a:srgbClr val="800080"/>
                </a:solidFill>
                <a:latin typeface="Times New Roman" pitchFamily="18" charset="0"/>
                <a:ea typeface="宋体" charset="-122"/>
              </a:rPr>
              <a:t>。</a:t>
            </a:r>
          </a:p>
        </p:txBody>
      </p:sp>
    </p:spTree>
    <p:extLst>
      <p:ext uri="{BB962C8B-B14F-4D97-AF65-F5344CB8AC3E}">
        <p14:creationId xmlns:p14="http://schemas.microsoft.com/office/powerpoint/2010/main" val="1089438988"/>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3063"/>
                                        </p:tgtEl>
                                        <p:attrNameLst>
                                          <p:attrName>style.visibility</p:attrName>
                                        </p:attrNameLst>
                                      </p:cBhvr>
                                      <p:to>
                                        <p:strVal val="visible"/>
                                      </p:to>
                                    </p:set>
                                    <p:anim calcmode="lin" valueType="num">
                                      <p:cBhvr additive="base">
                                        <p:cTn id="7" dur="500" fill="hold"/>
                                        <p:tgtEl>
                                          <p:spTgt spid="343063"/>
                                        </p:tgtEl>
                                        <p:attrNameLst>
                                          <p:attrName>ppt_x</p:attrName>
                                        </p:attrNameLst>
                                      </p:cBhvr>
                                      <p:tavLst>
                                        <p:tav tm="0">
                                          <p:val>
                                            <p:strVal val="0-#ppt_w/2"/>
                                          </p:val>
                                        </p:tav>
                                        <p:tav tm="100000">
                                          <p:val>
                                            <p:strVal val="#ppt_x"/>
                                          </p:val>
                                        </p:tav>
                                      </p:tavLst>
                                    </p:anim>
                                    <p:anim calcmode="lin" valueType="num">
                                      <p:cBhvr additive="base">
                                        <p:cTn id="8" dur="500" fill="hold"/>
                                        <p:tgtEl>
                                          <p:spTgt spid="34306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43062"/>
                                        </p:tgtEl>
                                        <p:attrNameLst>
                                          <p:attrName>style.visibility</p:attrName>
                                        </p:attrNameLst>
                                      </p:cBhvr>
                                      <p:to>
                                        <p:strVal val="visible"/>
                                      </p:to>
                                    </p:set>
                                    <p:anim calcmode="lin" valueType="num">
                                      <p:cBhvr additive="base">
                                        <p:cTn id="13" dur="500" fill="hold"/>
                                        <p:tgtEl>
                                          <p:spTgt spid="343062"/>
                                        </p:tgtEl>
                                        <p:attrNameLst>
                                          <p:attrName>ppt_x</p:attrName>
                                        </p:attrNameLst>
                                      </p:cBhvr>
                                      <p:tavLst>
                                        <p:tav tm="0">
                                          <p:val>
                                            <p:strVal val="1+#ppt_w/2"/>
                                          </p:val>
                                        </p:tav>
                                        <p:tav tm="100000">
                                          <p:val>
                                            <p:strVal val="#ppt_x"/>
                                          </p:val>
                                        </p:tav>
                                      </p:tavLst>
                                    </p:anim>
                                    <p:anim calcmode="lin" valueType="num">
                                      <p:cBhvr additive="base">
                                        <p:cTn id="14" dur="500" fill="hold"/>
                                        <p:tgtEl>
                                          <p:spTgt spid="34306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3064"/>
                                        </p:tgtEl>
                                        <p:attrNameLst>
                                          <p:attrName>style.visibility</p:attrName>
                                        </p:attrNameLst>
                                      </p:cBhvr>
                                      <p:to>
                                        <p:strVal val="visible"/>
                                      </p:to>
                                    </p:set>
                                    <p:anim calcmode="lin" valueType="num">
                                      <p:cBhvr additive="base">
                                        <p:cTn id="19" dur="500" fill="hold"/>
                                        <p:tgtEl>
                                          <p:spTgt spid="343064"/>
                                        </p:tgtEl>
                                        <p:attrNameLst>
                                          <p:attrName>ppt_x</p:attrName>
                                        </p:attrNameLst>
                                      </p:cBhvr>
                                      <p:tavLst>
                                        <p:tav tm="0">
                                          <p:val>
                                            <p:strVal val="0-#ppt_w/2"/>
                                          </p:val>
                                        </p:tav>
                                        <p:tav tm="100000">
                                          <p:val>
                                            <p:strVal val="#ppt_x"/>
                                          </p:val>
                                        </p:tav>
                                      </p:tavLst>
                                    </p:anim>
                                    <p:anim calcmode="lin" valueType="num">
                                      <p:cBhvr additive="base">
                                        <p:cTn id="20" dur="500" fill="hold"/>
                                        <p:tgtEl>
                                          <p:spTgt spid="34306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43065"/>
                                        </p:tgtEl>
                                        <p:attrNameLst>
                                          <p:attrName>style.visibility</p:attrName>
                                        </p:attrNameLst>
                                      </p:cBhvr>
                                      <p:to>
                                        <p:strVal val="visible"/>
                                      </p:to>
                                    </p:set>
                                    <p:anim calcmode="lin" valueType="num">
                                      <p:cBhvr additive="base">
                                        <p:cTn id="25" dur="500" fill="hold"/>
                                        <p:tgtEl>
                                          <p:spTgt spid="343065"/>
                                        </p:tgtEl>
                                        <p:attrNameLst>
                                          <p:attrName>ppt_x</p:attrName>
                                        </p:attrNameLst>
                                      </p:cBhvr>
                                      <p:tavLst>
                                        <p:tav tm="0">
                                          <p:val>
                                            <p:strVal val="1+#ppt_w/2"/>
                                          </p:val>
                                        </p:tav>
                                        <p:tav tm="100000">
                                          <p:val>
                                            <p:strVal val="#ppt_x"/>
                                          </p:val>
                                        </p:tav>
                                      </p:tavLst>
                                    </p:anim>
                                    <p:anim calcmode="lin" valueType="num">
                                      <p:cBhvr additive="base">
                                        <p:cTn id="26" dur="500" fill="hold"/>
                                        <p:tgtEl>
                                          <p:spTgt spid="3430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62" grpId="0" autoUpdateAnimBg="0"/>
      <p:bldP spid="343063" grpId="0" autoUpdateAnimBg="0"/>
      <p:bldP spid="343064" grpId="0" autoUpdateAnimBg="0"/>
      <p:bldP spid="343065"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1071548"/>
            <a:ext cx="8246791" cy="1761413"/>
          </a:xfrm>
          <a:prstGeom prst="rect">
            <a:avLst/>
          </a:prstGeom>
          <a:noFill/>
        </p:spPr>
        <p:txBody>
          <a:bodyPr wrap="square" lIns="98458" tIns="49229" rIns="98458" bIns="49229" rtlCol="0">
            <a:spAutoFit/>
          </a:bodyPr>
          <a:lstStyle/>
          <a:p>
            <a:pPr>
              <a:lnSpc>
                <a:spcPct val="150000"/>
              </a:lnSpc>
              <a:buFont typeface="Arial" pitchFamily="34" charset="0"/>
              <a:buChar char="•"/>
            </a:pPr>
            <a:r>
              <a:rPr lang="zh-CN" altLang="en-US" sz="2400" b="1" dirty="0">
                <a:latin typeface="微软雅黑" panose="020B0503020204020204" pitchFamily="34" charset="-122"/>
                <a:ea typeface="微软雅黑" panose="020B0503020204020204" pitchFamily="34" charset="-122"/>
                <a:cs typeface="Arial Unicode MS" pitchFamily="34" charset="-122"/>
              </a:rPr>
              <a:t>僵化的瀑布模型</a:t>
            </a:r>
            <a:endParaRPr lang="en-US" altLang="zh-CN" sz="2400" b="1" dirty="0">
              <a:latin typeface="微软雅黑" panose="020B0503020204020204" pitchFamily="34" charset="-122"/>
              <a:ea typeface="微软雅黑" panose="020B0503020204020204" pitchFamily="34" charset="-122"/>
              <a:cs typeface="Arial Unicode MS" pitchFamily="34" charset="-122"/>
            </a:endParaRPr>
          </a:p>
          <a:p>
            <a:pPr>
              <a:lnSpc>
                <a:spcPct val="150000"/>
              </a:lnSpc>
              <a:buFont typeface="Arial" pitchFamily="34" charset="0"/>
              <a:buChar char="•"/>
            </a:pPr>
            <a:r>
              <a:rPr lang="zh-CN" altLang="en-US" sz="2400" b="1" dirty="0">
                <a:latin typeface="微软雅黑" panose="020B0503020204020204" pitchFamily="34" charset="-122"/>
                <a:ea typeface="微软雅黑" panose="020B0503020204020204" pitchFamily="34" charset="-122"/>
                <a:cs typeface="Arial Unicode MS" pitchFamily="34" charset="-122"/>
              </a:rPr>
              <a:t>结构化技术的缺点：</a:t>
            </a:r>
            <a:r>
              <a:rPr lang="zh-CN" altLang="en-US" sz="2400" dirty="0">
                <a:latin typeface="华文细黑" panose="02010600040101010101" pitchFamily="2" charset="-122"/>
                <a:ea typeface="华文细黑" panose="02010600040101010101" pitchFamily="2" charset="-122"/>
              </a:rPr>
              <a:t>用这种技术开发出的软件，其稳定性、可修改性和可重用性都比较差。</a:t>
            </a:r>
          </a:p>
        </p:txBody>
      </p:sp>
      <p:sp>
        <p:nvSpPr>
          <p:cNvPr id="5" name="Text Box 18"/>
          <p:cNvSpPr txBox="1">
            <a:spLocks noChangeArrowheads="1"/>
          </p:cNvSpPr>
          <p:nvPr/>
        </p:nvSpPr>
        <p:spPr bwMode="auto">
          <a:xfrm>
            <a:off x="4723770" y="6297373"/>
            <a:ext cx="2861082" cy="36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r" eaLnBrk="1" hangingPunct="1">
              <a:spcBef>
                <a:spcPct val="50000"/>
              </a:spcBef>
            </a:pPr>
            <a:r>
              <a:rPr kumimoji="0" lang="en-US" altLang="zh-CN" sz="1800" dirty="0">
                <a:solidFill>
                  <a:schemeClr val="tx1">
                    <a:lumMod val="50000"/>
                    <a:lumOff val="50000"/>
                  </a:schemeClr>
                </a:solidFill>
                <a:latin typeface="Diavlo Light" pitchFamily="50" charset="0"/>
                <a:ea typeface="宋体" charset="-122"/>
              </a:rPr>
              <a:t>code/unit one/gun</a:t>
            </a:r>
          </a:p>
        </p:txBody>
      </p:sp>
    </p:spTree>
    <p:extLst>
      <p:ext uri="{BB962C8B-B14F-4D97-AF65-F5344CB8AC3E}">
        <p14:creationId xmlns:p14="http://schemas.microsoft.com/office/powerpoint/2010/main" val="34975912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3635944" cy="784800"/>
          </a:xfrm>
          <a:solidFill>
            <a:srgbClr val="008080"/>
          </a:solidFill>
        </p:spPr>
        <p:txBody>
          <a:bodyPr lIns="71225" tIns="35612" rIns="71225" bIns="35612" anchor="ctr">
            <a:normAutofit/>
          </a:bodyPr>
          <a:lstStyle/>
          <a:p>
            <a:r>
              <a:rPr lang="zh-CN" altLang="en-US" dirty="0">
                <a:cs typeface="Arial Unicode MS" pitchFamily="34" charset="-122"/>
              </a:rPr>
              <a:t>结构化技术的缺点</a:t>
            </a:r>
          </a:p>
        </p:txBody>
      </p:sp>
      <p:sp>
        <p:nvSpPr>
          <p:cNvPr id="5" name="TextBox 4"/>
          <p:cNvSpPr txBox="1"/>
          <p:nvPr/>
        </p:nvSpPr>
        <p:spPr>
          <a:xfrm>
            <a:off x="428596" y="1071548"/>
            <a:ext cx="8246791" cy="4754540"/>
          </a:xfrm>
          <a:prstGeom prst="rect">
            <a:avLst/>
          </a:prstGeom>
          <a:noFill/>
        </p:spPr>
        <p:txBody>
          <a:bodyPr wrap="square" lIns="98458" tIns="49229" rIns="98458" bIns="49229" rtlCol="0">
            <a:spAutoFit/>
          </a:bodyPr>
          <a:lstStyle/>
          <a:p>
            <a:pPr>
              <a:lnSpc>
                <a:spcPts val="3275"/>
              </a:lnSpc>
              <a:buFont typeface="Arial" pitchFamily="34" charset="0"/>
              <a:buChar char="•"/>
            </a:pPr>
            <a:r>
              <a:rPr lang="zh-CN" altLang="en-US" sz="2000" dirty="0">
                <a:latin typeface="华文细黑" panose="02010600040101010101" pitchFamily="2" charset="-122"/>
                <a:ea typeface="华文细黑" panose="02010600040101010101" pitchFamily="2" charset="-122"/>
              </a:rPr>
              <a:t>结构化编程技术是一种面向过程的设计方法，</a:t>
            </a: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程序</a:t>
            </a:r>
            <a:r>
              <a:rPr lang="en-US" altLang="zh-CN" sz="20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数据结构</a:t>
            </a:r>
            <a:r>
              <a:rPr lang="en-US" altLang="zh-CN" sz="20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算法。</a:t>
            </a:r>
            <a:r>
              <a:rPr lang="zh-CN" altLang="en-US" sz="2000" dirty="0">
                <a:latin typeface="华文细黑" panose="02010600040101010101" pitchFamily="2" charset="-122"/>
                <a:ea typeface="华文细黑" panose="02010600040101010101" pitchFamily="2" charset="-122"/>
              </a:rPr>
              <a:t>以算法（功能</a:t>
            </a:r>
            <a:r>
              <a:rPr lang="en-US" altLang="zh-CN" sz="2000" dirty="0">
                <a:latin typeface="华文细黑" panose="02010600040101010101" pitchFamily="2" charset="-122"/>
                <a:ea typeface="华文细黑" panose="02010600040101010101" pitchFamily="2" charset="-122"/>
              </a:rPr>
              <a:t>/</a:t>
            </a:r>
            <a:r>
              <a:rPr lang="zh-CN" altLang="en-US" sz="2000" dirty="0">
                <a:latin typeface="华文细黑" panose="02010600040101010101" pitchFamily="2" charset="-122"/>
                <a:ea typeface="华文细黑" panose="02010600040101010101" pitchFamily="2" charset="-122"/>
              </a:rPr>
              <a:t>过程）核心，数据只是被算法影响而被动信息载体。数据和过程是相互独立的两个部分。</a:t>
            </a:r>
            <a:endParaRPr lang="en-US" altLang="zh-CN" sz="2000" dirty="0">
              <a:latin typeface="华文细黑" panose="02010600040101010101" pitchFamily="2" charset="-122"/>
              <a:ea typeface="华文细黑" panose="02010600040101010101" pitchFamily="2" charset="-122"/>
            </a:endParaRPr>
          </a:p>
          <a:p>
            <a:pPr>
              <a:lnSpc>
                <a:spcPts val="3275"/>
              </a:lnSpc>
              <a:buFont typeface="Arial" pitchFamily="34" charset="0"/>
              <a:buChar char="•"/>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存在两个方面的问题</a:t>
            </a:r>
            <a:endParaRPr lang="en-US" altLang="zh-CN" sz="20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ts val="3275"/>
              </a:lnSpc>
            </a:pPr>
            <a:r>
              <a:rPr lang="zh-CN" altLang="en-US" sz="2000" dirty="0">
                <a:latin typeface="华文细黑" panose="02010600040101010101" pitchFamily="2" charset="-122"/>
                <a:ea typeface="华文细黑" panose="02010600040101010101" pitchFamily="2" charset="-122"/>
              </a:rPr>
              <a:t>⑴对于不同的数据结构即使要实现同样的功能，或对相同的数据结构实现不同的功能都需要编写不同的模块，因此本质上就导致了程序的可重用性不好。</a:t>
            </a:r>
            <a:endParaRPr lang="en-US" altLang="zh-CN" sz="2000" dirty="0">
              <a:latin typeface="华文细黑" panose="02010600040101010101" pitchFamily="2" charset="-122"/>
              <a:ea typeface="华文细黑" panose="02010600040101010101" pitchFamily="2" charset="-122"/>
            </a:endParaRPr>
          </a:p>
          <a:p>
            <a:pPr>
              <a:lnSpc>
                <a:spcPts val="3275"/>
              </a:lnSpc>
            </a:pPr>
            <a:r>
              <a:rPr lang="zh-CN" altLang="en-US" sz="2000" dirty="0" smtClean="0">
                <a:latin typeface="华文细黑" panose="02010600040101010101" pitchFamily="2" charset="-122"/>
                <a:ea typeface="华文细黑" panose="02010600040101010101" pitchFamily="2" charset="-122"/>
              </a:rPr>
              <a:t>⑵总</a:t>
            </a:r>
            <a:r>
              <a:rPr lang="zh-CN" altLang="en-US" sz="2000" dirty="0">
                <a:latin typeface="华文细黑" panose="02010600040101010101" pitchFamily="2" charset="-122"/>
                <a:ea typeface="华文细黑" panose="02010600040101010101" pitchFamily="2" charset="-122"/>
              </a:rPr>
              <a:t>存在着用错误的数据调用正确的模块，或用正确的数据调用了错误的程序模块的可能性。因此，要使数据和程序始终保持相容，已经成为程序员的一个沉重负担。</a:t>
            </a:r>
            <a:r>
              <a:rPr lang="zh-CN" altLang="en-US" sz="2000" b="1" dirty="0">
                <a:solidFill>
                  <a:srgbClr val="FFFF00"/>
                </a:solidFill>
                <a:latin typeface="微软雅黑" panose="020B0503020204020204" pitchFamily="34" charset="-122"/>
                <a:ea typeface="微软雅黑" panose="020B0503020204020204" pitchFamily="34" charset="-122"/>
                <a:cs typeface="Arial Unicode MS" pitchFamily="34" charset="-122"/>
              </a:rPr>
              <a:t>关键：忽略了数据和功能（操作）之间的内在联系；缺少对数据的保护措施。</a:t>
            </a:r>
            <a:endParaRPr lang="zh-CN" altLang="en-US" sz="2700" b="1" dirty="0">
              <a:solidFill>
                <a:srgbClr val="FFFF00"/>
              </a:solidFill>
              <a:latin typeface="微软雅黑" panose="020B0503020204020204" pitchFamily="34" charset="-122"/>
              <a:ea typeface="微软雅黑" panose="020B0503020204020204" pitchFamily="34" charset="-122"/>
              <a:cs typeface="Arial Unicode MS" pitchFamily="34" charset="-122"/>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1839" y="2061166"/>
            <a:ext cx="3202078" cy="1367835"/>
          </a:xfrm>
          <a:prstGeom prst="rect">
            <a:avLst/>
          </a:prstGeom>
          <a:solidFill>
            <a:schemeClr val="tx1"/>
          </a:solidFill>
          <a:ln>
            <a:noFill/>
          </a:ln>
          <a:effectLst/>
          <a:extLst/>
        </p:spPr>
      </p:pic>
    </p:spTree>
    <p:extLst>
      <p:ext uri="{BB962C8B-B14F-4D97-AF65-F5344CB8AC3E}">
        <p14:creationId xmlns:p14="http://schemas.microsoft.com/office/powerpoint/2010/main" val="2216716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fade">
                                      <p:cBhvr>
                                        <p:cTn id="7" dur="1000"/>
                                        <p:tgtEl>
                                          <p:spTgt spid="4099"/>
                                        </p:tgtEl>
                                      </p:cBhvr>
                                    </p:animEffect>
                                    <p:anim calcmode="lin" valueType="num">
                                      <p:cBhvr>
                                        <p:cTn id="8" dur="1000" fill="hold"/>
                                        <p:tgtEl>
                                          <p:spTgt spid="4099"/>
                                        </p:tgtEl>
                                        <p:attrNameLst>
                                          <p:attrName>ppt_x</p:attrName>
                                        </p:attrNameLst>
                                      </p:cBhvr>
                                      <p:tavLst>
                                        <p:tav tm="0">
                                          <p:val>
                                            <p:strVal val="#ppt_x"/>
                                          </p:val>
                                        </p:tav>
                                        <p:tav tm="100000">
                                          <p:val>
                                            <p:strVal val="#ppt_x"/>
                                          </p:val>
                                        </p:tav>
                                      </p:tavLst>
                                    </p:anim>
                                    <p:anim calcmode="lin" valueType="num">
                                      <p:cBhvr>
                                        <p:cTn id="9" dur="1000" fill="hold"/>
                                        <p:tgtEl>
                                          <p:spTgt spid="409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3491928" cy="784800"/>
          </a:xfrm>
          <a:solidFill>
            <a:srgbClr val="008080"/>
          </a:solidFill>
        </p:spPr>
        <p:txBody>
          <a:bodyPr lIns="71225" tIns="35612" rIns="71225" bIns="35612" anchor="ctr">
            <a:normAutofit/>
          </a:bodyPr>
          <a:lstStyle/>
          <a:p>
            <a:r>
              <a:rPr lang="en-US" altLang="zh-CN" dirty="0">
                <a:latin typeface="Arial Rounded MT Bold" pitchFamily="34" charset="0"/>
                <a:cs typeface="Arial Unicode MS" pitchFamily="34" charset="-122"/>
              </a:rPr>
              <a:t>Thinking in OOP</a:t>
            </a:r>
            <a:endParaRPr lang="zh-CN" altLang="en-US" dirty="0">
              <a:latin typeface="Arial Rounded MT Bold" pitchFamily="34" charset="0"/>
              <a:cs typeface="Arial Unicode MS" pitchFamily="34" charset="-122"/>
            </a:endParaRPr>
          </a:p>
        </p:txBody>
      </p:sp>
      <p:sp>
        <p:nvSpPr>
          <p:cNvPr id="5" name="TextBox 4"/>
          <p:cNvSpPr txBox="1"/>
          <p:nvPr/>
        </p:nvSpPr>
        <p:spPr>
          <a:xfrm>
            <a:off x="428596" y="1071548"/>
            <a:ext cx="8607900" cy="4151811"/>
          </a:xfrm>
          <a:prstGeom prst="rect">
            <a:avLst/>
          </a:prstGeom>
          <a:noFill/>
        </p:spPr>
        <p:txBody>
          <a:bodyPr wrap="square" lIns="98458" tIns="49229" rIns="98458" bIns="49229" rtlCol="0">
            <a:spAutoFit/>
          </a:bodyPr>
          <a:lstStyle/>
          <a:p>
            <a:pPr>
              <a:lnSpc>
                <a:spcPct val="150000"/>
              </a:lnSpc>
              <a:buFont typeface="Arial" pitchFamily="34" charset="0"/>
              <a:buChar char="•"/>
            </a:pPr>
            <a:r>
              <a:rPr lang="en-US" altLang="zh-CN" sz="2800" b="1" dirty="0">
                <a:solidFill>
                  <a:srgbClr val="FFFF00"/>
                </a:solidFill>
                <a:latin typeface="Arial Black" pitchFamily="34" charset="0"/>
                <a:ea typeface="微软雅黑" panose="020B0503020204020204" pitchFamily="34" charset="-122"/>
                <a:cs typeface="Arial Unicode MS" pitchFamily="34" charset="-122"/>
              </a:rPr>
              <a:t>Problems</a:t>
            </a:r>
            <a:r>
              <a:rPr lang="en-US" altLang="zh-CN" sz="2800" dirty="0">
                <a:latin typeface="Corbel" pitchFamily="34" charset="0"/>
                <a:ea typeface="Arial Unicode MS" pitchFamily="34" charset="-122"/>
                <a:cs typeface="Arial Unicode MS" pitchFamily="34" charset="-122"/>
              </a:rPr>
              <a:t> </a:t>
            </a:r>
            <a:r>
              <a:rPr lang="en-US" altLang="zh-CN" sz="2800" dirty="0">
                <a:latin typeface="Corbel" pitchFamily="34" charset="0"/>
                <a:cs typeface="Arial" pitchFamily="34" charset="0"/>
              </a:rPr>
              <a:t>using Traditional software development methods</a:t>
            </a:r>
          </a:p>
          <a:p>
            <a:pPr>
              <a:lnSpc>
                <a:spcPts val="3240"/>
              </a:lnSpc>
              <a:buFont typeface="Arial" pitchFamily="34" charset="0"/>
              <a:buChar char="•"/>
            </a:pPr>
            <a:r>
              <a:rPr lang="en-US" altLang="zh-CN" sz="2800" b="1" dirty="0">
                <a:latin typeface="Corbel" pitchFamily="34" charset="0"/>
                <a:ea typeface="微软雅黑" panose="020B0503020204020204" pitchFamily="34" charset="-122"/>
                <a:cs typeface="Arial Unicode MS" pitchFamily="34" charset="-122"/>
              </a:rPr>
              <a:t>New way </a:t>
            </a:r>
            <a:r>
              <a:rPr lang="en-US" altLang="zh-CN" sz="2800" dirty="0">
                <a:latin typeface="Corbel" pitchFamily="34" charset="0"/>
                <a:cs typeface="Arial" pitchFamily="34" charset="0"/>
              </a:rPr>
              <a:t>of software development --- </a:t>
            </a:r>
            <a:r>
              <a:rPr lang="en-US" altLang="zh-CN" sz="2800" b="1" dirty="0">
                <a:solidFill>
                  <a:srgbClr val="FFFF00"/>
                </a:solidFill>
                <a:latin typeface="Corbel" pitchFamily="34" charset="0"/>
                <a:ea typeface="微软雅黑" panose="020B0503020204020204" pitchFamily="34" charset="-122"/>
                <a:cs typeface="Arial Unicode MS" pitchFamily="34" charset="-122"/>
              </a:rPr>
              <a:t>object-oriented technology</a:t>
            </a:r>
          </a:p>
          <a:p>
            <a:pPr lvl="1">
              <a:lnSpc>
                <a:spcPct val="150000"/>
              </a:lnSpc>
            </a:pPr>
            <a:r>
              <a:rPr lang="en-US" altLang="zh-CN" sz="2800" b="1" u="sng" dirty="0">
                <a:solidFill>
                  <a:srgbClr val="00B0F0"/>
                </a:solidFill>
                <a:latin typeface="Corbel" pitchFamily="34" charset="0"/>
                <a:ea typeface="Arial Unicode MS" pitchFamily="34" charset="-122"/>
                <a:cs typeface="Arial Unicode MS" pitchFamily="34" charset="-122"/>
              </a:rPr>
              <a:t>-</a:t>
            </a:r>
            <a:r>
              <a:rPr lang="en-US" altLang="zh-CN" sz="2800" b="1" u="sng" dirty="0">
                <a:solidFill>
                  <a:srgbClr val="00B0F0"/>
                </a:solidFill>
                <a:latin typeface="Corbel" pitchFamily="34" charset="0"/>
                <a:cs typeface="Arial" pitchFamily="34" charset="0"/>
              </a:rPr>
              <a:t>The introduction of object-oriented methodology</a:t>
            </a:r>
          </a:p>
          <a:p>
            <a:pPr lvl="1">
              <a:lnSpc>
                <a:spcPct val="150000"/>
              </a:lnSpc>
            </a:pPr>
            <a:r>
              <a:rPr lang="en-US" altLang="zh-CN" sz="2800" dirty="0">
                <a:latin typeface="Corbel" pitchFamily="34" charset="0"/>
                <a:cs typeface="Arial" pitchFamily="34" charset="0"/>
              </a:rPr>
              <a:t>-Thinking of Object-oriented methodology </a:t>
            </a:r>
          </a:p>
          <a:p>
            <a:pPr lvl="1">
              <a:lnSpc>
                <a:spcPct val="150000"/>
              </a:lnSpc>
            </a:pPr>
            <a:r>
              <a:rPr lang="en-US" altLang="zh-CN" sz="2800" dirty="0">
                <a:latin typeface="Corbel" pitchFamily="34" charset="0"/>
                <a:cs typeface="Arial" pitchFamily="34" charset="0"/>
              </a:rPr>
              <a:t>-The three characteristics of object-oriented systems</a:t>
            </a:r>
          </a:p>
        </p:txBody>
      </p:sp>
    </p:spTree>
    <p:extLst>
      <p:ext uri="{BB962C8B-B14F-4D97-AF65-F5344CB8AC3E}">
        <p14:creationId xmlns:p14="http://schemas.microsoft.com/office/powerpoint/2010/main" val="19392289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432000" y="214289"/>
            <a:ext cx="8244456" cy="784800"/>
          </a:xfrm>
          <a:prstGeom prst="rect">
            <a:avLst/>
          </a:prstGeom>
          <a:solidFill>
            <a:srgbClr val="008080"/>
          </a:solidFill>
        </p:spPr>
        <p:txBody>
          <a:bodyPr lIns="71225" tIns="35612" rIns="71225" bIns="35612" anchor="ctr">
            <a:normAutofit fontScale="85000" lnSpcReduction="10000"/>
          </a:bodyPr>
          <a:lstStyle>
            <a:lvl1pPr eaLnBrk="0" fontAlgn="base" hangingPunct="0">
              <a:spcBef>
                <a:spcPct val="0"/>
              </a:spcBef>
              <a:spcAft>
                <a:spcPct val="0"/>
              </a:spcAft>
              <a:defRPr sz="3200" b="1">
                <a:solidFill>
                  <a:srgbClr val="FFFF00"/>
                </a:solidFill>
                <a:latin typeface="Arial Rounded MT Bold" pitchFamily="34" charset="0"/>
                <a:ea typeface="微软雅黑" panose="020B0503020204020204" pitchFamily="34" charset="-122"/>
                <a:cs typeface="Arial Unicode MS" pitchFamily="34" charset="-122"/>
                <a:sym typeface="Calibri" pitchFamily="34" charset="0"/>
              </a:defRPr>
            </a:lvl1pPr>
            <a:lvl2pPr algn="ctr" eaLnBrk="0" fontAlgn="base" hangingPunct="0">
              <a:spcBef>
                <a:spcPct val="0"/>
              </a:spcBef>
              <a:spcAft>
                <a:spcPct val="0"/>
              </a:spcAft>
              <a:defRPr sz="3400">
                <a:latin typeface="Calibri" pitchFamily="34" charset="0"/>
                <a:ea typeface="宋体" pitchFamily="2" charset="-122"/>
                <a:sym typeface="Calibri" pitchFamily="34" charset="0"/>
              </a:defRPr>
            </a:lvl2pPr>
            <a:lvl3pPr algn="ctr" eaLnBrk="0" fontAlgn="base" hangingPunct="0">
              <a:spcBef>
                <a:spcPct val="0"/>
              </a:spcBef>
              <a:spcAft>
                <a:spcPct val="0"/>
              </a:spcAft>
              <a:defRPr sz="3400">
                <a:latin typeface="Calibri" pitchFamily="34" charset="0"/>
                <a:ea typeface="宋体" pitchFamily="2" charset="-122"/>
                <a:sym typeface="Calibri" pitchFamily="34" charset="0"/>
              </a:defRPr>
            </a:lvl3pPr>
            <a:lvl4pPr algn="ctr" eaLnBrk="0" fontAlgn="base" hangingPunct="0">
              <a:spcBef>
                <a:spcPct val="0"/>
              </a:spcBef>
              <a:spcAft>
                <a:spcPct val="0"/>
              </a:spcAft>
              <a:defRPr sz="3400">
                <a:latin typeface="Calibri" pitchFamily="34" charset="0"/>
                <a:ea typeface="宋体" pitchFamily="2" charset="-122"/>
                <a:sym typeface="Calibri" pitchFamily="34" charset="0"/>
              </a:defRPr>
            </a:lvl4pPr>
            <a:lvl5pPr algn="ctr" eaLnBrk="0" fontAlgn="base" hangingPunct="0">
              <a:spcBef>
                <a:spcPct val="0"/>
              </a:spcBef>
              <a:spcAft>
                <a:spcPct val="0"/>
              </a:spcAft>
              <a:defRPr sz="3400">
                <a:latin typeface="Calibri" pitchFamily="34" charset="0"/>
                <a:ea typeface="宋体" pitchFamily="2" charset="-122"/>
                <a:sym typeface="Calibri" pitchFamily="34" charset="0"/>
              </a:defRPr>
            </a:lvl5pPr>
            <a:lvl6pPr marL="356125" algn="ctr" eaLnBrk="0" fontAlgn="base" hangingPunct="0">
              <a:spcBef>
                <a:spcPct val="0"/>
              </a:spcBef>
              <a:spcAft>
                <a:spcPct val="0"/>
              </a:spcAft>
              <a:defRPr sz="3400">
                <a:latin typeface="Calibri" pitchFamily="34" charset="0"/>
                <a:ea typeface="宋体" pitchFamily="2" charset="-122"/>
                <a:sym typeface="Calibri" pitchFamily="34" charset="0"/>
              </a:defRPr>
            </a:lvl6pPr>
            <a:lvl7pPr marL="712249" algn="ctr" eaLnBrk="0" fontAlgn="base" hangingPunct="0">
              <a:spcBef>
                <a:spcPct val="0"/>
              </a:spcBef>
              <a:spcAft>
                <a:spcPct val="0"/>
              </a:spcAft>
              <a:defRPr sz="3400">
                <a:latin typeface="Calibri" pitchFamily="34" charset="0"/>
                <a:ea typeface="宋体" pitchFamily="2" charset="-122"/>
                <a:sym typeface="Calibri" pitchFamily="34" charset="0"/>
              </a:defRPr>
            </a:lvl7pPr>
            <a:lvl8pPr marL="1068373" algn="ctr" eaLnBrk="0" fontAlgn="base" hangingPunct="0">
              <a:spcBef>
                <a:spcPct val="0"/>
              </a:spcBef>
              <a:spcAft>
                <a:spcPct val="0"/>
              </a:spcAft>
              <a:defRPr sz="3400">
                <a:latin typeface="Calibri" pitchFamily="34" charset="0"/>
                <a:ea typeface="宋体" pitchFamily="2" charset="-122"/>
                <a:sym typeface="Calibri" pitchFamily="34" charset="0"/>
              </a:defRPr>
            </a:lvl8pPr>
            <a:lvl9pPr marL="1424497" algn="ctr" eaLnBrk="0" fontAlgn="base" hangingPunct="0">
              <a:spcBef>
                <a:spcPct val="0"/>
              </a:spcBef>
              <a:spcAft>
                <a:spcPct val="0"/>
              </a:spcAft>
              <a:defRPr sz="3400">
                <a:latin typeface="Calibri" pitchFamily="34" charset="0"/>
                <a:ea typeface="宋体" pitchFamily="2" charset="-122"/>
                <a:sym typeface="Calibri" pitchFamily="34" charset="0"/>
              </a:defRPr>
            </a:lvl9pPr>
          </a:lstStyle>
          <a:p>
            <a:r>
              <a:rPr lang="en-US" altLang="zh-CN" dirty="0"/>
              <a:t>The introduction of object-oriented methodology</a:t>
            </a:r>
            <a:endParaRPr lang="zh-CN" altLang="en-US" dirty="0"/>
          </a:p>
        </p:txBody>
      </p:sp>
      <p:sp>
        <p:nvSpPr>
          <p:cNvPr id="4" name="TextBox 3"/>
          <p:cNvSpPr txBox="1"/>
          <p:nvPr/>
        </p:nvSpPr>
        <p:spPr>
          <a:xfrm>
            <a:off x="428596" y="1071546"/>
            <a:ext cx="8408767" cy="4039551"/>
          </a:xfrm>
          <a:prstGeom prst="rect">
            <a:avLst/>
          </a:prstGeom>
          <a:noFill/>
        </p:spPr>
        <p:txBody>
          <a:bodyPr wrap="square" lIns="91425" tIns="45712" rIns="91425" bIns="45712" rtlCol="0">
            <a:spAutoFit/>
          </a:bodyPr>
          <a:lstStyle/>
          <a:p>
            <a:pPr>
              <a:lnSpc>
                <a:spcPct val="150000"/>
              </a:lnSpc>
            </a:pPr>
            <a:r>
              <a:rPr lang="en-US" altLang="zh-CN" sz="2400" dirty="0">
                <a:latin typeface="华文细黑" panose="02010600040101010101" pitchFamily="2" charset="-122"/>
                <a:ea typeface="华文细黑" panose="02010600040101010101" pitchFamily="2" charset="-122"/>
              </a:rPr>
              <a:t>60</a:t>
            </a:r>
            <a:r>
              <a:rPr lang="zh-CN" altLang="en-US" sz="2400" dirty="0">
                <a:latin typeface="华文细黑" panose="02010600040101010101" pitchFamily="2" charset="-122"/>
                <a:ea typeface="华文细黑" panose="02010600040101010101" pitchFamily="2" charset="-122"/>
              </a:rPr>
              <a:t>年代：挪威奥斯陆大学和挪威计算中心共同研制的</a:t>
            </a:r>
            <a:r>
              <a:rPr lang="en-US" altLang="zh-CN" sz="2400" dirty="0">
                <a:latin typeface="华文细黑" panose="02010600040101010101" pitchFamily="2" charset="-122"/>
                <a:ea typeface="华文细黑" panose="02010600040101010101" pitchFamily="2" charset="-122"/>
              </a:rPr>
              <a:t>Simula67</a:t>
            </a:r>
            <a:r>
              <a:rPr lang="zh-CN" altLang="en-US" sz="2400" dirty="0">
                <a:latin typeface="华文细黑" panose="02010600040101010101" pitchFamily="2" charset="-122"/>
                <a:ea typeface="华文细黑" panose="02010600040101010101" pitchFamily="2" charset="-122"/>
              </a:rPr>
              <a:t>语言，首次引入了</a:t>
            </a:r>
            <a:r>
              <a:rPr lang="zh-CN" altLang="en-US" sz="2400" dirty="0">
                <a:solidFill>
                  <a:srgbClr val="FFFF00"/>
                </a:solidFill>
                <a:latin typeface="华文细黑" panose="02010600040101010101" pitchFamily="2" charset="-122"/>
                <a:ea typeface="华文细黑" panose="02010600040101010101" pitchFamily="2" charset="-122"/>
              </a:rPr>
              <a:t>“</a:t>
            </a:r>
            <a:r>
              <a:rPr lang="zh-CN" altLang="en-US" sz="2400" b="1" dirty="0">
                <a:solidFill>
                  <a:srgbClr val="FFFF00"/>
                </a:solidFill>
                <a:latin typeface="微软雅黑" panose="020B0503020204020204" pitchFamily="34" charset="-122"/>
                <a:ea typeface="微软雅黑" panose="020B0503020204020204" pitchFamily="34" charset="-122"/>
                <a:cs typeface="Arial Unicode MS" pitchFamily="34" charset="-122"/>
              </a:rPr>
              <a:t>对象</a:t>
            </a:r>
            <a:r>
              <a:rPr lang="zh-CN" altLang="en-US" sz="2400" dirty="0">
                <a:solidFill>
                  <a:srgbClr val="FFFF00"/>
                </a:solidFill>
                <a:latin typeface="华文细黑" panose="02010600040101010101" pitchFamily="2" charset="-122"/>
                <a:ea typeface="华文细黑" panose="02010600040101010101" pitchFamily="2" charset="-122"/>
              </a:rPr>
              <a:t>”、“</a:t>
            </a:r>
            <a:r>
              <a:rPr lang="zh-CN" altLang="en-US" sz="2400" b="1" dirty="0">
                <a:solidFill>
                  <a:srgbClr val="FFFF00"/>
                </a:solidFill>
                <a:latin typeface="微软雅黑" panose="020B0503020204020204" pitchFamily="34" charset="-122"/>
                <a:ea typeface="微软雅黑" panose="020B0503020204020204" pitchFamily="34" charset="-122"/>
                <a:cs typeface="Arial Unicode MS" pitchFamily="34" charset="-122"/>
              </a:rPr>
              <a:t>类</a:t>
            </a:r>
            <a:r>
              <a:rPr lang="zh-CN" altLang="en-US" sz="2400" dirty="0">
                <a:solidFill>
                  <a:srgbClr val="FFFF00"/>
                </a:solidFill>
                <a:latin typeface="华文细黑" panose="02010600040101010101" pitchFamily="2" charset="-122"/>
                <a:ea typeface="华文细黑" panose="02010600040101010101" pitchFamily="2" charset="-122"/>
              </a:rPr>
              <a:t>”、“</a:t>
            </a:r>
            <a:r>
              <a:rPr lang="zh-CN" altLang="en-US" sz="2400" b="1" dirty="0">
                <a:solidFill>
                  <a:srgbClr val="FFFF00"/>
                </a:solidFill>
                <a:latin typeface="微软雅黑" panose="020B0503020204020204" pitchFamily="34" charset="-122"/>
                <a:ea typeface="微软雅黑" panose="020B0503020204020204" pitchFamily="34" charset="-122"/>
                <a:cs typeface="Arial Unicode MS" pitchFamily="34" charset="-122"/>
              </a:rPr>
              <a:t>继承</a:t>
            </a:r>
            <a:r>
              <a:rPr lang="zh-CN" altLang="en-US" sz="2400" dirty="0">
                <a:solidFill>
                  <a:srgbClr val="FFFF00"/>
                </a:solidFill>
                <a:latin typeface="华文细黑" panose="02010600040101010101" pitchFamily="2" charset="-122"/>
                <a:ea typeface="华文细黑" panose="02010600040101010101" pitchFamily="2" charset="-122"/>
              </a:rPr>
              <a:t>”、“</a:t>
            </a:r>
            <a:r>
              <a:rPr lang="zh-CN" altLang="en-US" sz="2400" b="1" dirty="0">
                <a:solidFill>
                  <a:srgbClr val="FFFF00"/>
                </a:solidFill>
                <a:latin typeface="微软雅黑" panose="020B0503020204020204" pitchFamily="34" charset="-122"/>
                <a:ea typeface="微软雅黑" panose="020B0503020204020204" pitchFamily="34" charset="-122"/>
                <a:cs typeface="Arial Unicode MS" pitchFamily="34" charset="-122"/>
              </a:rPr>
              <a:t>数据抽象</a:t>
            </a:r>
            <a:r>
              <a:rPr lang="zh-CN" altLang="en-US" sz="2400" dirty="0">
                <a:solidFill>
                  <a:srgbClr val="FFFF00"/>
                </a:solidFill>
                <a:latin typeface="华文细黑" panose="02010600040101010101" pitchFamily="2" charset="-122"/>
                <a:ea typeface="华文细黑" panose="02010600040101010101" pitchFamily="2" charset="-122"/>
              </a:rPr>
              <a:t>”、“</a:t>
            </a:r>
            <a:r>
              <a:rPr lang="zh-CN" altLang="en-US" sz="2400" b="1" dirty="0">
                <a:solidFill>
                  <a:srgbClr val="FFFF00"/>
                </a:solidFill>
                <a:latin typeface="微软雅黑" panose="020B0503020204020204" pitchFamily="34" charset="-122"/>
                <a:ea typeface="微软雅黑" panose="020B0503020204020204" pitchFamily="34" charset="-122"/>
                <a:cs typeface="Arial Unicode MS" pitchFamily="34" charset="-122"/>
              </a:rPr>
              <a:t>数据抽象类型</a:t>
            </a:r>
            <a:r>
              <a:rPr lang="zh-CN" altLang="en-US" sz="2400" dirty="0">
                <a:solidFill>
                  <a:srgbClr val="FFFF00"/>
                </a:solidFill>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等概念。</a:t>
            </a:r>
            <a:endParaRPr lang="en-US" altLang="zh-CN" sz="2400" dirty="0">
              <a:latin typeface="华文细黑" panose="02010600040101010101" pitchFamily="2" charset="-122"/>
              <a:ea typeface="华文细黑" panose="02010600040101010101" pitchFamily="2" charset="-122"/>
              <a:cs typeface="Arial Unicode MS" pitchFamily="34" charset="-122"/>
            </a:endParaRPr>
          </a:p>
          <a:p>
            <a:pPr>
              <a:lnSpc>
                <a:spcPct val="150000"/>
              </a:lnSpc>
              <a:buFont typeface="Arial" pitchFamily="34" charset="0"/>
              <a:buChar char="•"/>
            </a:pPr>
            <a:r>
              <a:rPr lang="en-US" altLang="zh-CN" sz="2700" b="1" dirty="0">
                <a:solidFill>
                  <a:srgbClr val="FFFF00"/>
                </a:solidFill>
                <a:latin typeface="Arial Rounded MT Bold" panose="020F0704030504030204" pitchFamily="34" charset="0"/>
                <a:ea typeface="Arial Unicode MS" pitchFamily="34" charset="-122"/>
                <a:cs typeface="Arial Unicode MS" pitchFamily="34" charset="-122"/>
              </a:rPr>
              <a:t>object</a:t>
            </a:r>
            <a:r>
              <a:rPr lang="zh-CN" altLang="en-US" sz="2700" dirty="0">
                <a:solidFill>
                  <a:srgbClr val="FFFF00"/>
                </a:solidFill>
                <a:latin typeface="Arial Rounded MT Bold" panose="020F0704030504030204" pitchFamily="34" charset="0"/>
                <a:ea typeface="华文细黑" panose="02010600040101010101" pitchFamily="2" charset="-122"/>
              </a:rPr>
              <a:t> </a:t>
            </a:r>
            <a:r>
              <a:rPr lang="zh-CN" altLang="en-US" sz="2700" dirty="0">
                <a:solidFill>
                  <a:schemeClr val="tx1">
                    <a:lumMod val="75000"/>
                    <a:lumOff val="25000"/>
                  </a:schemeClr>
                </a:solidFill>
                <a:latin typeface="Arial Rounded MT Bold" panose="020F0704030504030204" pitchFamily="34" charset="0"/>
                <a:ea typeface="华文细黑" panose="02010600040101010101" pitchFamily="2" charset="-122"/>
              </a:rPr>
              <a:t>（</a:t>
            </a:r>
            <a:r>
              <a:rPr lang="zh-CN" altLang="en-US" sz="2400" dirty="0">
                <a:solidFill>
                  <a:schemeClr val="tx1">
                    <a:lumMod val="75000"/>
                    <a:lumOff val="25000"/>
                  </a:schemeClr>
                </a:solidFill>
                <a:latin typeface="华文细黑" panose="02010600040101010101" pitchFamily="2" charset="-122"/>
                <a:ea typeface="华文细黑" panose="02010600040101010101" pitchFamily="2" charset="-122"/>
              </a:rPr>
              <a:t>对象</a:t>
            </a:r>
            <a:r>
              <a:rPr lang="zh-CN" altLang="en-US" sz="2000" dirty="0">
                <a:solidFill>
                  <a:schemeClr val="tx1">
                    <a:lumMod val="75000"/>
                    <a:lumOff val="25000"/>
                  </a:schemeClr>
                </a:solidFill>
                <a:latin typeface="华文细黑" panose="02010600040101010101" pitchFamily="2" charset="-122"/>
                <a:ea typeface="华文细黑" panose="02010600040101010101" pitchFamily="2" charset="-122"/>
              </a:rPr>
              <a:t>）</a:t>
            </a:r>
            <a:endParaRPr lang="en-US" altLang="zh-CN" sz="2000" dirty="0">
              <a:solidFill>
                <a:schemeClr val="tx1">
                  <a:lumMod val="75000"/>
                  <a:lumOff val="25000"/>
                </a:schemeClr>
              </a:solidFill>
              <a:latin typeface="华文细黑" panose="02010600040101010101" pitchFamily="2" charset="-122"/>
              <a:ea typeface="华文细黑" panose="02010600040101010101" pitchFamily="2" charset="-122"/>
            </a:endParaRPr>
          </a:p>
          <a:p>
            <a:pPr lvl="1">
              <a:lnSpc>
                <a:spcPct val="150000"/>
              </a:lnSpc>
            </a:pPr>
            <a:r>
              <a:rPr lang="en-US" altLang="zh-CN" sz="2400" dirty="0">
                <a:solidFill>
                  <a:srgbClr val="0000CC"/>
                </a:solidFill>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相关的数据以及跟这些数据有内在联系的操作（过程</a:t>
            </a: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功能</a:t>
            </a: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行为</a:t>
            </a: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服务）组成的一个单元。比如：一个遥控器、一个堆栈、一台打印机、一辆自行车、一个顾客等都是对象。</a:t>
            </a:r>
            <a:endParaRPr lang="zh-CN" altLang="en-US" sz="2700" dirty="0">
              <a:latin typeface="华文细黑" panose="02010600040101010101" pitchFamily="2" charset="-122"/>
              <a:ea typeface="华文细黑" panose="02010600040101010101" pitchFamily="2" charset="-122"/>
              <a:cs typeface="Arial Unicode MS" pitchFamily="34" charset="-122"/>
            </a:endParaRPr>
          </a:p>
        </p:txBody>
      </p:sp>
      <p:sp>
        <p:nvSpPr>
          <p:cNvPr id="5" name="Text Box 18"/>
          <p:cNvSpPr txBox="1">
            <a:spLocks noChangeArrowheads="1"/>
          </p:cNvSpPr>
          <p:nvPr/>
        </p:nvSpPr>
        <p:spPr bwMode="auto">
          <a:xfrm>
            <a:off x="4632979" y="6298542"/>
            <a:ext cx="3711404" cy="36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12" rIns="91425" bIns="45712">
            <a:spAutoFit/>
          </a:bodyPr>
          <a:lstStyle>
            <a:defPPr>
              <a:defRPr lang="zh-CN"/>
            </a:defPPr>
            <a:lvl1pPr algn="r">
              <a:spcBef>
                <a:spcPct val="50000"/>
              </a:spcBef>
              <a:defRPr kumimoji="0" sz="2100" b="1">
                <a:solidFill>
                  <a:schemeClr val="tx1">
                    <a:lumMod val="50000"/>
                    <a:lumOff val="50000"/>
                  </a:schemeClr>
                </a:solidFill>
                <a:latin typeface="Diavlo Light" pitchFamily="50" charset="0"/>
                <a:ea typeface="宋体"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r>
              <a:rPr lang="en-US" altLang="zh-CN" sz="1800" dirty="0"/>
              <a:t>code/unit one/</a:t>
            </a:r>
            <a:r>
              <a:rPr lang="en-US" altLang="zh-CN" sz="1800" dirty="0" err="1"/>
              <a:t>gunstruct</a:t>
            </a:r>
            <a:endParaRPr lang="en-US" altLang="zh-CN" sz="1800" dirty="0"/>
          </a:p>
        </p:txBody>
      </p:sp>
    </p:spTree>
    <p:extLst>
      <p:ext uri="{BB962C8B-B14F-4D97-AF65-F5344CB8AC3E}">
        <p14:creationId xmlns:p14="http://schemas.microsoft.com/office/powerpoint/2010/main" val="1855130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anim calcmode="lin" valueType="num">
                                      <p:cBhvr>
                                        <p:cTn id="1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Oval 2"/>
          <p:cNvSpPr>
            <a:spLocks noChangeArrowheads="1"/>
          </p:cNvSpPr>
          <p:nvPr/>
        </p:nvSpPr>
        <p:spPr bwMode="auto">
          <a:xfrm>
            <a:off x="2420007" y="1048489"/>
            <a:ext cx="2438400" cy="1828800"/>
          </a:xfrm>
          <a:prstGeom prst="ellipse">
            <a:avLst/>
          </a:prstGeom>
          <a:solidFill>
            <a:srgbClr val="336699"/>
          </a:solidFill>
          <a:ln w="9525">
            <a:solidFill>
              <a:schemeClr val="tx1"/>
            </a:solidFill>
            <a:miter lim="800000"/>
            <a:headEnd/>
            <a:tailEnd/>
          </a:ln>
        </p:spPr>
        <p:txBody>
          <a:bodyPr wrap="none" lIns="91425" tIns="45712" rIns="91425" bIns="45712" anchor="ctr"/>
          <a:lstStyle/>
          <a:p>
            <a:pPr algn="ctr"/>
            <a:endParaRPr lang="zh-CN" altLang="en-US"/>
          </a:p>
        </p:txBody>
      </p:sp>
      <p:sp>
        <p:nvSpPr>
          <p:cNvPr id="269316" name="Oval 4"/>
          <p:cNvSpPr>
            <a:spLocks noChangeArrowheads="1"/>
          </p:cNvSpPr>
          <p:nvPr/>
        </p:nvSpPr>
        <p:spPr bwMode="auto">
          <a:xfrm>
            <a:off x="3182008" y="1569212"/>
            <a:ext cx="911225" cy="822282"/>
          </a:xfrm>
          <a:prstGeom prst="ellipse">
            <a:avLst/>
          </a:prstGeom>
          <a:solidFill>
            <a:schemeClr val="accent1"/>
          </a:solidFill>
          <a:ln w="12700">
            <a:solidFill>
              <a:schemeClr val="tx1"/>
            </a:solidFill>
            <a:round/>
            <a:headEnd/>
            <a:tailEnd/>
          </a:ln>
        </p:spPr>
        <p:txBody>
          <a:bodyPr lIns="91425" tIns="45712" rIns="91425" bIns="45712" anchor="ctr">
            <a:spAutoFit/>
          </a:bodyPr>
          <a:lstStyle/>
          <a:p>
            <a:pPr algn="ctr" eaLnBrk="0" hangingPunct="0"/>
            <a:r>
              <a:rPr lang="zh-CN" altLang="en-US" sz="1600">
                <a:latin typeface="Times New Roman" pitchFamily="18" charset="0"/>
                <a:ea typeface="宋体" charset="-122"/>
              </a:rPr>
              <a:t>数据结构</a:t>
            </a:r>
          </a:p>
        </p:txBody>
      </p:sp>
      <p:sp>
        <p:nvSpPr>
          <p:cNvPr id="269317" name="Line 5"/>
          <p:cNvSpPr>
            <a:spLocks noChangeShapeType="1"/>
          </p:cNvSpPr>
          <p:nvPr/>
        </p:nvSpPr>
        <p:spPr bwMode="auto">
          <a:xfrm flipV="1">
            <a:off x="4020207" y="1505690"/>
            <a:ext cx="5334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25" tIns="45712" rIns="91425" bIns="45712" anchor="ctr">
            <a:spAutoFit/>
          </a:bodyPr>
          <a:lstStyle/>
          <a:p>
            <a:endParaRPr lang="zh-CN" altLang="en-US"/>
          </a:p>
        </p:txBody>
      </p:sp>
      <p:sp>
        <p:nvSpPr>
          <p:cNvPr id="269318" name="Line 6"/>
          <p:cNvSpPr>
            <a:spLocks noChangeShapeType="1"/>
          </p:cNvSpPr>
          <p:nvPr/>
        </p:nvSpPr>
        <p:spPr bwMode="auto">
          <a:xfrm flipV="1">
            <a:off x="3563007" y="1124689"/>
            <a:ext cx="1588"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5" tIns="45712" rIns="91425" bIns="45712" anchor="ctr">
            <a:spAutoFit/>
          </a:bodyPr>
          <a:lstStyle/>
          <a:p>
            <a:endParaRPr lang="zh-CN" altLang="en-US"/>
          </a:p>
        </p:txBody>
      </p:sp>
      <p:sp>
        <p:nvSpPr>
          <p:cNvPr id="269319" name="Line 7"/>
          <p:cNvSpPr>
            <a:spLocks noChangeShapeType="1"/>
          </p:cNvSpPr>
          <p:nvPr/>
        </p:nvSpPr>
        <p:spPr bwMode="auto">
          <a:xfrm flipH="1" flipV="1">
            <a:off x="2572407" y="1810489"/>
            <a:ext cx="609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25" tIns="45712" rIns="91425" bIns="45712" anchor="ctr">
            <a:spAutoFit/>
          </a:bodyPr>
          <a:lstStyle/>
          <a:p>
            <a:endParaRPr lang="zh-CN" altLang="en-US"/>
          </a:p>
        </p:txBody>
      </p:sp>
      <p:sp>
        <p:nvSpPr>
          <p:cNvPr id="269320" name="Line 8"/>
          <p:cNvSpPr>
            <a:spLocks noChangeShapeType="1"/>
          </p:cNvSpPr>
          <p:nvPr/>
        </p:nvSpPr>
        <p:spPr bwMode="auto">
          <a:xfrm flipH="1">
            <a:off x="2953407" y="2267690"/>
            <a:ext cx="3810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5" tIns="45712" rIns="91425" bIns="45712" anchor="ctr">
            <a:spAutoFit/>
          </a:bodyPr>
          <a:lstStyle/>
          <a:p>
            <a:endParaRPr lang="zh-CN" altLang="en-US"/>
          </a:p>
        </p:txBody>
      </p:sp>
      <p:sp>
        <p:nvSpPr>
          <p:cNvPr id="269321" name="Line 9"/>
          <p:cNvSpPr>
            <a:spLocks noChangeShapeType="1"/>
          </p:cNvSpPr>
          <p:nvPr/>
        </p:nvSpPr>
        <p:spPr bwMode="auto">
          <a:xfrm>
            <a:off x="4096407" y="2115289"/>
            <a:ext cx="38100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5" tIns="45712" rIns="91425" bIns="45712" anchor="ctr">
            <a:spAutoFit/>
          </a:bodyPr>
          <a:lstStyle/>
          <a:p>
            <a:endParaRPr lang="zh-CN" altLang="en-US"/>
          </a:p>
        </p:txBody>
      </p:sp>
      <p:sp>
        <p:nvSpPr>
          <p:cNvPr id="269322" name="Text Box 10"/>
          <p:cNvSpPr txBox="1">
            <a:spLocks noChangeArrowheads="1"/>
          </p:cNvSpPr>
          <p:nvPr/>
        </p:nvSpPr>
        <p:spPr bwMode="auto">
          <a:xfrm>
            <a:off x="3334408" y="2420089"/>
            <a:ext cx="838200" cy="3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ctr">
              <a:spcBef>
                <a:spcPct val="50000"/>
              </a:spcBef>
            </a:pPr>
            <a:r>
              <a:rPr kumimoji="0" lang="zh-CN" altLang="en-US" sz="1600">
                <a:solidFill>
                  <a:srgbClr val="FFFF00"/>
                </a:solidFill>
                <a:latin typeface="Times New Roman" pitchFamily="18" charset="0"/>
                <a:ea typeface="宋体" charset="-122"/>
              </a:rPr>
              <a:t>操作</a:t>
            </a:r>
            <a:r>
              <a:rPr kumimoji="0" lang="en-US" altLang="zh-CN" sz="1600">
                <a:solidFill>
                  <a:srgbClr val="FFFF00"/>
                </a:solidFill>
                <a:latin typeface="Times New Roman" pitchFamily="18" charset="0"/>
                <a:ea typeface="宋体" charset="-122"/>
              </a:rPr>
              <a:t>1</a:t>
            </a:r>
          </a:p>
        </p:txBody>
      </p:sp>
      <p:sp>
        <p:nvSpPr>
          <p:cNvPr id="269323" name="Text Box 11"/>
          <p:cNvSpPr txBox="1">
            <a:spLocks noChangeArrowheads="1"/>
          </p:cNvSpPr>
          <p:nvPr/>
        </p:nvSpPr>
        <p:spPr bwMode="auto">
          <a:xfrm>
            <a:off x="4020207" y="1713054"/>
            <a:ext cx="914400" cy="3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ctr">
              <a:spcBef>
                <a:spcPct val="50000"/>
              </a:spcBef>
            </a:pPr>
            <a:r>
              <a:rPr kumimoji="0" lang="zh-CN" altLang="en-US" sz="1600" dirty="0">
                <a:solidFill>
                  <a:srgbClr val="FFFF00"/>
                </a:solidFill>
                <a:latin typeface="Times New Roman" pitchFamily="18" charset="0"/>
                <a:ea typeface="宋体" charset="-122"/>
              </a:rPr>
              <a:t>操作</a:t>
            </a:r>
            <a:r>
              <a:rPr kumimoji="0" lang="en-US" altLang="zh-CN" sz="1600" dirty="0">
                <a:solidFill>
                  <a:srgbClr val="FFFF00"/>
                </a:solidFill>
                <a:latin typeface="Times New Roman" pitchFamily="18" charset="0"/>
                <a:ea typeface="宋体" charset="-122"/>
              </a:rPr>
              <a:t>2</a:t>
            </a:r>
          </a:p>
        </p:txBody>
      </p:sp>
      <p:sp>
        <p:nvSpPr>
          <p:cNvPr id="269324" name="Text Box 12"/>
          <p:cNvSpPr txBox="1">
            <a:spLocks noChangeArrowheads="1"/>
          </p:cNvSpPr>
          <p:nvPr/>
        </p:nvSpPr>
        <p:spPr bwMode="auto">
          <a:xfrm>
            <a:off x="3569531" y="1124689"/>
            <a:ext cx="762000" cy="3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ctr">
              <a:spcBef>
                <a:spcPct val="50000"/>
              </a:spcBef>
            </a:pPr>
            <a:r>
              <a:rPr kumimoji="0" lang="zh-CN" altLang="en-US" sz="1600" dirty="0">
                <a:solidFill>
                  <a:srgbClr val="FFFF00"/>
                </a:solidFill>
                <a:latin typeface="Times New Roman" pitchFamily="18" charset="0"/>
                <a:ea typeface="宋体" charset="-122"/>
              </a:rPr>
              <a:t>操作</a:t>
            </a:r>
            <a:r>
              <a:rPr kumimoji="0" lang="en-US" altLang="zh-CN" sz="1600" dirty="0">
                <a:solidFill>
                  <a:srgbClr val="FFFF00"/>
                </a:solidFill>
                <a:latin typeface="Times New Roman" pitchFamily="18" charset="0"/>
                <a:ea typeface="宋体" charset="-122"/>
              </a:rPr>
              <a:t>3</a:t>
            </a:r>
          </a:p>
        </p:txBody>
      </p:sp>
      <p:sp>
        <p:nvSpPr>
          <p:cNvPr id="269325" name="Text Box 13"/>
          <p:cNvSpPr txBox="1">
            <a:spLocks noChangeArrowheads="1"/>
          </p:cNvSpPr>
          <p:nvPr/>
        </p:nvSpPr>
        <p:spPr bwMode="auto">
          <a:xfrm>
            <a:off x="2801007" y="1353289"/>
            <a:ext cx="762000" cy="3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ctr">
              <a:spcBef>
                <a:spcPct val="50000"/>
              </a:spcBef>
            </a:pPr>
            <a:r>
              <a:rPr kumimoji="0" lang="zh-CN" altLang="en-US" sz="1600">
                <a:solidFill>
                  <a:srgbClr val="FFFF00"/>
                </a:solidFill>
                <a:latin typeface="Times New Roman" pitchFamily="18" charset="0"/>
                <a:ea typeface="宋体" charset="-122"/>
              </a:rPr>
              <a:t>操作</a:t>
            </a:r>
            <a:r>
              <a:rPr kumimoji="0" lang="en-US" altLang="zh-CN" sz="1600">
                <a:solidFill>
                  <a:srgbClr val="FFFF00"/>
                </a:solidFill>
                <a:latin typeface="Times New Roman" pitchFamily="18" charset="0"/>
                <a:ea typeface="宋体" charset="-122"/>
              </a:rPr>
              <a:t>4</a:t>
            </a:r>
          </a:p>
        </p:txBody>
      </p:sp>
      <p:sp>
        <p:nvSpPr>
          <p:cNvPr id="269326" name="Text Box 14"/>
          <p:cNvSpPr txBox="1">
            <a:spLocks noChangeArrowheads="1"/>
          </p:cNvSpPr>
          <p:nvPr/>
        </p:nvSpPr>
        <p:spPr bwMode="auto">
          <a:xfrm>
            <a:off x="2496207" y="1962889"/>
            <a:ext cx="914400" cy="3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ctr">
              <a:spcBef>
                <a:spcPct val="50000"/>
              </a:spcBef>
            </a:pPr>
            <a:r>
              <a:rPr kumimoji="0" lang="zh-CN" altLang="en-US" sz="1600">
                <a:solidFill>
                  <a:srgbClr val="FFFF00"/>
                </a:solidFill>
                <a:latin typeface="Times New Roman" pitchFamily="18" charset="0"/>
                <a:ea typeface="宋体" charset="-122"/>
              </a:rPr>
              <a:t>操作</a:t>
            </a:r>
            <a:r>
              <a:rPr kumimoji="0" lang="en-US" altLang="zh-CN" sz="1600">
                <a:solidFill>
                  <a:srgbClr val="FFFF00"/>
                </a:solidFill>
                <a:latin typeface="Times New Roman" pitchFamily="18" charset="0"/>
                <a:ea typeface="宋体" charset="-122"/>
              </a:rPr>
              <a:t>5</a:t>
            </a:r>
          </a:p>
        </p:txBody>
      </p:sp>
      <p:sp>
        <p:nvSpPr>
          <p:cNvPr id="269329" name="Oval 17"/>
          <p:cNvSpPr>
            <a:spLocks noChangeArrowheads="1"/>
          </p:cNvSpPr>
          <p:nvPr/>
        </p:nvSpPr>
        <p:spPr bwMode="auto">
          <a:xfrm>
            <a:off x="3110570" y="1613651"/>
            <a:ext cx="1062038" cy="735724"/>
          </a:xfrm>
          <a:prstGeom prst="ellipse">
            <a:avLst/>
          </a:prstGeom>
          <a:solidFill>
            <a:schemeClr val="accent1"/>
          </a:solidFill>
          <a:ln w="12700">
            <a:solidFill>
              <a:schemeClr val="tx1"/>
            </a:solidFill>
            <a:round/>
            <a:headEnd/>
            <a:tailEnd/>
          </a:ln>
        </p:spPr>
        <p:txBody>
          <a:bodyPr lIns="91425" tIns="45712" rIns="91425" bIns="45712" anchor="ctr">
            <a:spAutoFit/>
          </a:bodyPr>
          <a:lstStyle/>
          <a:p>
            <a:pPr algn="ctr" eaLnBrk="0" hangingPunct="0"/>
            <a:r>
              <a:rPr lang="en-US" altLang="zh-CN" sz="1400" b="1" dirty="0">
                <a:solidFill>
                  <a:schemeClr val="accent3">
                    <a:lumMod val="20000"/>
                    <a:lumOff val="80000"/>
                  </a:schemeClr>
                </a:solidFill>
                <a:latin typeface="Times New Roman" pitchFamily="18" charset="0"/>
                <a:ea typeface="宋体" charset="-122"/>
              </a:rPr>
              <a:t>Object </a:t>
            </a:r>
          </a:p>
          <a:p>
            <a:pPr algn="ctr" eaLnBrk="0" hangingPunct="0"/>
            <a:r>
              <a:rPr lang="en-US" altLang="zh-CN" sz="1400" b="1" dirty="0">
                <a:solidFill>
                  <a:schemeClr val="accent3">
                    <a:lumMod val="20000"/>
                    <a:lumOff val="80000"/>
                  </a:schemeClr>
                </a:solidFill>
                <a:latin typeface="Times New Roman" pitchFamily="18" charset="0"/>
                <a:ea typeface="宋体" charset="-122"/>
              </a:rPr>
              <a:t>name</a:t>
            </a:r>
          </a:p>
        </p:txBody>
      </p:sp>
      <p:sp>
        <p:nvSpPr>
          <p:cNvPr id="3" name="TextBox 2"/>
          <p:cNvSpPr txBox="1"/>
          <p:nvPr/>
        </p:nvSpPr>
        <p:spPr>
          <a:xfrm>
            <a:off x="1071786" y="3188528"/>
            <a:ext cx="7704856" cy="1754310"/>
          </a:xfrm>
          <a:prstGeom prst="rect">
            <a:avLst/>
          </a:prstGeom>
          <a:noFill/>
        </p:spPr>
        <p:txBody>
          <a:bodyPr wrap="square" lIns="91425" tIns="45712" rIns="91425" bIns="45712" rtlCol="0">
            <a:spAutoFit/>
          </a:bodyPr>
          <a:lstStyle/>
          <a:p>
            <a:pPr marL="0" lvl="1">
              <a:lnSpc>
                <a:spcPct val="150000"/>
              </a:lnSpc>
            </a:pPr>
            <a:r>
              <a:rPr lang="zh-CN" altLang="en-US" sz="2400" dirty="0">
                <a:latin typeface="华文细黑" panose="02010600040101010101" pitchFamily="2" charset="-122"/>
                <a:ea typeface="华文细黑" panose="02010600040101010101" pitchFamily="2" charset="-122"/>
              </a:rPr>
              <a:t>对象的内部表示被隐藏在操作接口的后面，外界只看见操作接口，至于如何实现、内部数据接口如何？外界不需要（也不可能）知道。</a:t>
            </a:r>
          </a:p>
        </p:txBody>
      </p:sp>
      <p:sp>
        <p:nvSpPr>
          <p:cNvPr id="18" name="Text Box 18"/>
          <p:cNvSpPr txBox="1">
            <a:spLocks noChangeArrowheads="1"/>
          </p:cNvSpPr>
          <p:nvPr/>
        </p:nvSpPr>
        <p:spPr bwMode="auto">
          <a:xfrm>
            <a:off x="4723770" y="6298542"/>
            <a:ext cx="4240718" cy="415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12" rIns="91425" bIns="45712">
            <a:spAutoFit/>
          </a:bodyPr>
          <a:lstStyle>
            <a:defPPr>
              <a:defRPr lang="zh-CN"/>
            </a:defPPr>
            <a:lvl1pPr algn="r">
              <a:spcBef>
                <a:spcPct val="50000"/>
              </a:spcBef>
              <a:defRPr kumimoji="0" sz="2100" b="1">
                <a:solidFill>
                  <a:schemeClr val="tx1">
                    <a:lumMod val="50000"/>
                    <a:lumOff val="50000"/>
                  </a:schemeClr>
                </a:solidFill>
                <a:latin typeface="Diavlo Light" pitchFamily="50" charset="0"/>
                <a:ea typeface="宋体"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r>
              <a:rPr lang="en-US" altLang="zh-CN" dirty="0"/>
              <a:t>code/unit one/</a:t>
            </a:r>
            <a:r>
              <a:rPr lang="en-US" altLang="zh-CN" dirty="0" err="1"/>
              <a:t>gunclass</a:t>
            </a:r>
            <a:endParaRPr lang="en-US" altLang="zh-CN" dirty="0"/>
          </a:p>
        </p:txBody>
      </p:sp>
    </p:spTree>
    <p:extLst>
      <p:ext uri="{BB962C8B-B14F-4D97-AF65-F5344CB8AC3E}">
        <p14:creationId xmlns:p14="http://schemas.microsoft.com/office/powerpoint/2010/main" val="2131343841"/>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69316"/>
                                        </p:tgtEl>
                                        <p:attrNameLst>
                                          <p:attrName>style.visibility</p:attrName>
                                        </p:attrNameLst>
                                      </p:cBhvr>
                                      <p:to>
                                        <p:strVal val="visible"/>
                                      </p:to>
                                    </p:set>
                                    <p:anim calcmode="lin" valueType="num">
                                      <p:cBhvr additive="base">
                                        <p:cTn id="7" dur="500" fill="hold"/>
                                        <p:tgtEl>
                                          <p:spTgt spid="269316"/>
                                        </p:tgtEl>
                                        <p:attrNameLst>
                                          <p:attrName>ppt_x</p:attrName>
                                        </p:attrNameLst>
                                      </p:cBhvr>
                                      <p:tavLst>
                                        <p:tav tm="0">
                                          <p:val>
                                            <p:strVal val="1+#ppt_w/2"/>
                                          </p:val>
                                        </p:tav>
                                        <p:tav tm="100000">
                                          <p:val>
                                            <p:strVal val="#ppt_x"/>
                                          </p:val>
                                        </p:tav>
                                      </p:tavLst>
                                    </p:anim>
                                    <p:anim calcmode="lin" valueType="num">
                                      <p:cBhvr additive="base">
                                        <p:cTn id="8" dur="500" fill="hold"/>
                                        <p:tgtEl>
                                          <p:spTgt spid="26931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69317"/>
                                        </p:tgtEl>
                                        <p:attrNameLst>
                                          <p:attrName>style.visibility</p:attrName>
                                        </p:attrNameLst>
                                      </p:cBhvr>
                                      <p:to>
                                        <p:strVal val="visible"/>
                                      </p:to>
                                    </p:set>
                                    <p:anim calcmode="lin" valueType="num">
                                      <p:cBhvr additive="base">
                                        <p:cTn id="13" dur="500" fill="hold"/>
                                        <p:tgtEl>
                                          <p:spTgt spid="269317"/>
                                        </p:tgtEl>
                                        <p:attrNameLst>
                                          <p:attrName>ppt_x</p:attrName>
                                        </p:attrNameLst>
                                      </p:cBhvr>
                                      <p:tavLst>
                                        <p:tav tm="0">
                                          <p:val>
                                            <p:strVal val="1+#ppt_w/2"/>
                                          </p:val>
                                        </p:tav>
                                        <p:tav tm="100000">
                                          <p:val>
                                            <p:strVal val="#ppt_x"/>
                                          </p:val>
                                        </p:tav>
                                      </p:tavLst>
                                    </p:anim>
                                    <p:anim calcmode="lin" valueType="num">
                                      <p:cBhvr additive="base">
                                        <p:cTn id="14" dur="500" fill="hold"/>
                                        <p:tgtEl>
                                          <p:spTgt spid="26931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69318"/>
                                        </p:tgtEl>
                                        <p:attrNameLst>
                                          <p:attrName>style.visibility</p:attrName>
                                        </p:attrNameLst>
                                      </p:cBhvr>
                                      <p:to>
                                        <p:strVal val="visible"/>
                                      </p:to>
                                    </p:set>
                                    <p:anim calcmode="lin" valueType="num">
                                      <p:cBhvr additive="base">
                                        <p:cTn id="19" dur="500" fill="hold"/>
                                        <p:tgtEl>
                                          <p:spTgt spid="269318"/>
                                        </p:tgtEl>
                                        <p:attrNameLst>
                                          <p:attrName>ppt_x</p:attrName>
                                        </p:attrNameLst>
                                      </p:cBhvr>
                                      <p:tavLst>
                                        <p:tav tm="0">
                                          <p:val>
                                            <p:strVal val="1+#ppt_w/2"/>
                                          </p:val>
                                        </p:tav>
                                        <p:tav tm="100000">
                                          <p:val>
                                            <p:strVal val="#ppt_x"/>
                                          </p:val>
                                        </p:tav>
                                      </p:tavLst>
                                    </p:anim>
                                    <p:anim calcmode="lin" valueType="num">
                                      <p:cBhvr additive="base">
                                        <p:cTn id="20" dur="500" fill="hold"/>
                                        <p:tgtEl>
                                          <p:spTgt spid="26931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69319"/>
                                        </p:tgtEl>
                                        <p:attrNameLst>
                                          <p:attrName>style.visibility</p:attrName>
                                        </p:attrNameLst>
                                      </p:cBhvr>
                                      <p:to>
                                        <p:strVal val="visible"/>
                                      </p:to>
                                    </p:set>
                                    <p:anim calcmode="lin" valueType="num">
                                      <p:cBhvr additive="base">
                                        <p:cTn id="25" dur="500" fill="hold"/>
                                        <p:tgtEl>
                                          <p:spTgt spid="269319"/>
                                        </p:tgtEl>
                                        <p:attrNameLst>
                                          <p:attrName>ppt_x</p:attrName>
                                        </p:attrNameLst>
                                      </p:cBhvr>
                                      <p:tavLst>
                                        <p:tav tm="0">
                                          <p:val>
                                            <p:strVal val="1+#ppt_w/2"/>
                                          </p:val>
                                        </p:tav>
                                        <p:tav tm="100000">
                                          <p:val>
                                            <p:strVal val="#ppt_x"/>
                                          </p:val>
                                        </p:tav>
                                      </p:tavLst>
                                    </p:anim>
                                    <p:anim calcmode="lin" valueType="num">
                                      <p:cBhvr additive="base">
                                        <p:cTn id="26" dur="500" fill="hold"/>
                                        <p:tgtEl>
                                          <p:spTgt spid="26931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69320"/>
                                        </p:tgtEl>
                                        <p:attrNameLst>
                                          <p:attrName>style.visibility</p:attrName>
                                        </p:attrNameLst>
                                      </p:cBhvr>
                                      <p:to>
                                        <p:strVal val="visible"/>
                                      </p:to>
                                    </p:set>
                                    <p:anim calcmode="lin" valueType="num">
                                      <p:cBhvr additive="base">
                                        <p:cTn id="31" dur="500" fill="hold"/>
                                        <p:tgtEl>
                                          <p:spTgt spid="269320"/>
                                        </p:tgtEl>
                                        <p:attrNameLst>
                                          <p:attrName>ppt_x</p:attrName>
                                        </p:attrNameLst>
                                      </p:cBhvr>
                                      <p:tavLst>
                                        <p:tav tm="0">
                                          <p:val>
                                            <p:strVal val="1+#ppt_w/2"/>
                                          </p:val>
                                        </p:tav>
                                        <p:tav tm="100000">
                                          <p:val>
                                            <p:strVal val="#ppt_x"/>
                                          </p:val>
                                        </p:tav>
                                      </p:tavLst>
                                    </p:anim>
                                    <p:anim calcmode="lin" valueType="num">
                                      <p:cBhvr additive="base">
                                        <p:cTn id="32" dur="500" fill="hold"/>
                                        <p:tgtEl>
                                          <p:spTgt spid="26932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69321"/>
                                        </p:tgtEl>
                                        <p:attrNameLst>
                                          <p:attrName>style.visibility</p:attrName>
                                        </p:attrNameLst>
                                      </p:cBhvr>
                                      <p:to>
                                        <p:strVal val="visible"/>
                                      </p:to>
                                    </p:set>
                                    <p:anim calcmode="lin" valueType="num">
                                      <p:cBhvr additive="base">
                                        <p:cTn id="37" dur="500" fill="hold"/>
                                        <p:tgtEl>
                                          <p:spTgt spid="269321"/>
                                        </p:tgtEl>
                                        <p:attrNameLst>
                                          <p:attrName>ppt_x</p:attrName>
                                        </p:attrNameLst>
                                      </p:cBhvr>
                                      <p:tavLst>
                                        <p:tav tm="0">
                                          <p:val>
                                            <p:strVal val="1+#ppt_w/2"/>
                                          </p:val>
                                        </p:tav>
                                        <p:tav tm="100000">
                                          <p:val>
                                            <p:strVal val="#ppt_x"/>
                                          </p:val>
                                        </p:tav>
                                      </p:tavLst>
                                    </p:anim>
                                    <p:anim calcmode="lin" valueType="num">
                                      <p:cBhvr additive="base">
                                        <p:cTn id="38" dur="500" fill="hold"/>
                                        <p:tgtEl>
                                          <p:spTgt spid="269321"/>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69322"/>
                                        </p:tgtEl>
                                        <p:attrNameLst>
                                          <p:attrName>style.visibility</p:attrName>
                                        </p:attrNameLst>
                                      </p:cBhvr>
                                      <p:to>
                                        <p:strVal val="visible"/>
                                      </p:to>
                                    </p:set>
                                    <p:anim calcmode="lin" valueType="num">
                                      <p:cBhvr additive="base">
                                        <p:cTn id="43" dur="500" fill="hold"/>
                                        <p:tgtEl>
                                          <p:spTgt spid="269322"/>
                                        </p:tgtEl>
                                        <p:attrNameLst>
                                          <p:attrName>ppt_x</p:attrName>
                                        </p:attrNameLst>
                                      </p:cBhvr>
                                      <p:tavLst>
                                        <p:tav tm="0">
                                          <p:val>
                                            <p:strVal val="1+#ppt_w/2"/>
                                          </p:val>
                                        </p:tav>
                                        <p:tav tm="100000">
                                          <p:val>
                                            <p:strVal val="#ppt_x"/>
                                          </p:val>
                                        </p:tav>
                                      </p:tavLst>
                                    </p:anim>
                                    <p:anim calcmode="lin" valueType="num">
                                      <p:cBhvr additive="base">
                                        <p:cTn id="44" dur="500" fill="hold"/>
                                        <p:tgtEl>
                                          <p:spTgt spid="269322"/>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69323"/>
                                        </p:tgtEl>
                                        <p:attrNameLst>
                                          <p:attrName>style.visibility</p:attrName>
                                        </p:attrNameLst>
                                      </p:cBhvr>
                                      <p:to>
                                        <p:strVal val="visible"/>
                                      </p:to>
                                    </p:set>
                                    <p:anim calcmode="lin" valueType="num">
                                      <p:cBhvr additive="base">
                                        <p:cTn id="49" dur="500" fill="hold"/>
                                        <p:tgtEl>
                                          <p:spTgt spid="269323"/>
                                        </p:tgtEl>
                                        <p:attrNameLst>
                                          <p:attrName>ppt_x</p:attrName>
                                        </p:attrNameLst>
                                      </p:cBhvr>
                                      <p:tavLst>
                                        <p:tav tm="0">
                                          <p:val>
                                            <p:strVal val="1+#ppt_w/2"/>
                                          </p:val>
                                        </p:tav>
                                        <p:tav tm="100000">
                                          <p:val>
                                            <p:strVal val="#ppt_x"/>
                                          </p:val>
                                        </p:tav>
                                      </p:tavLst>
                                    </p:anim>
                                    <p:anim calcmode="lin" valueType="num">
                                      <p:cBhvr additive="base">
                                        <p:cTn id="50" dur="500" fill="hold"/>
                                        <p:tgtEl>
                                          <p:spTgt spid="269323"/>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269324"/>
                                        </p:tgtEl>
                                        <p:attrNameLst>
                                          <p:attrName>style.visibility</p:attrName>
                                        </p:attrNameLst>
                                      </p:cBhvr>
                                      <p:to>
                                        <p:strVal val="visible"/>
                                      </p:to>
                                    </p:set>
                                    <p:anim calcmode="lin" valueType="num">
                                      <p:cBhvr additive="base">
                                        <p:cTn id="55" dur="500" fill="hold"/>
                                        <p:tgtEl>
                                          <p:spTgt spid="269324"/>
                                        </p:tgtEl>
                                        <p:attrNameLst>
                                          <p:attrName>ppt_x</p:attrName>
                                        </p:attrNameLst>
                                      </p:cBhvr>
                                      <p:tavLst>
                                        <p:tav tm="0">
                                          <p:val>
                                            <p:strVal val="1+#ppt_w/2"/>
                                          </p:val>
                                        </p:tav>
                                        <p:tav tm="100000">
                                          <p:val>
                                            <p:strVal val="#ppt_x"/>
                                          </p:val>
                                        </p:tav>
                                      </p:tavLst>
                                    </p:anim>
                                    <p:anim calcmode="lin" valueType="num">
                                      <p:cBhvr additive="base">
                                        <p:cTn id="56" dur="500" fill="hold"/>
                                        <p:tgtEl>
                                          <p:spTgt spid="269324"/>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269325"/>
                                        </p:tgtEl>
                                        <p:attrNameLst>
                                          <p:attrName>style.visibility</p:attrName>
                                        </p:attrNameLst>
                                      </p:cBhvr>
                                      <p:to>
                                        <p:strVal val="visible"/>
                                      </p:to>
                                    </p:set>
                                    <p:anim calcmode="lin" valueType="num">
                                      <p:cBhvr additive="base">
                                        <p:cTn id="61" dur="500" fill="hold"/>
                                        <p:tgtEl>
                                          <p:spTgt spid="269325"/>
                                        </p:tgtEl>
                                        <p:attrNameLst>
                                          <p:attrName>ppt_x</p:attrName>
                                        </p:attrNameLst>
                                      </p:cBhvr>
                                      <p:tavLst>
                                        <p:tav tm="0">
                                          <p:val>
                                            <p:strVal val="1+#ppt_w/2"/>
                                          </p:val>
                                        </p:tav>
                                        <p:tav tm="100000">
                                          <p:val>
                                            <p:strVal val="#ppt_x"/>
                                          </p:val>
                                        </p:tav>
                                      </p:tavLst>
                                    </p:anim>
                                    <p:anim calcmode="lin" valueType="num">
                                      <p:cBhvr additive="base">
                                        <p:cTn id="62" dur="500" fill="hold"/>
                                        <p:tgtEl>
                                          <p:spTgt spid="269325"/>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269326"/>
                                        </p:tgtEl>
                                        <p:attrNameLst>
                                          <p:attrName>style.visibility</p:attrName>
                                        </p:attrNameLst>
                                      </p:cBhvr>
                                      <p:to>
                                        <p:strVal val="visible"/>
                                      </p:to>
                                    </p:set>
                                    <p:anim calcmode="lin" valueType="num">
                                      <p:cBhvr additive="base">
                                        <p:cTn id="67" dur="500" fill="hold"/>
                                        <p:tgtEl>
                                          <p:spTgt spid="269326"/>
                                        </p:tgtEl>
                                        <p:attrNameLst>
                                          <p:attrName>ppt_x</p:attrName>
                                        </p:attrNameLst>
                                      </p:cBhvr>
                                      <p:tavLst>
                                        <p:tav tm="0">
                                          <p:val>
                                            <p:strVal val="1+#ppt_w/2"/>
                                          </p:val>
                                        </p:tav>
                                        <p:tav tm="100000">
                                          <p:val>
                                            <p:strVal val="#ppt_x"/>
                                          </p:val>
                                        </p:tav>
                                      </p:tavLst>
                                    </p:anim>
                                    <p:anim calcmode="lin" valueType="num">
                                      <p:cBhvr additive="base">
                                        <p:cTn id="68" dur="500" fill="hold"/>
                                        <p:tgtEl>
                                          <p:spTgt spid="269326"/>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269329"/>
                                        </p:tgtEl>
                                        <p:attrNameLst>
                                          <p:attrName>style.visibility</p:attrName>
                                        </p:attrNameLst>
                                      </p:cBhvr>
                                      <p:to>
                                        <p:strVal val="visible"/>
                                      </p:to>
                                    </p:set>
                                    <p:anim calcmode="lin" valueType="num">
                                      <p:cBhvr additive="base">
                                        <p:cTn id="73" dur="500" fill="hold"/>
                                        <p:tgtEl>
                                          <p:spTgt spid="269329"/>
                                        </p:tgtEl>
                                        <p:attrNameLst>
                                          <p:attrName>ppt_x</p:attrName>
                                        </p:attrNameLst>
                                      </p:cBhvr>
                                      <p:tavLst>
                                        <p:tav tm="0">
                                          <p:val>
                                            <p:strVal val="1+#ppt_w/2"/>
                                          </p:val>
                                        </p:tav>
                                        <p:tav tm="100000">
                                          <p:val>
                                            <p:strVal val="#ppt_x"/>
                                          </p:val>
                                        </p:tav>
                                      </p:tavLst>
                                    </p:anim>
                                    <p:anim calcmode="lin" valueType="num">
                                      <p:cBhvr additive="base">
                                        <p:cTn id="74" dur="500" fill="hold"/>
                                        <p:tgtEl>
                                          <p:spTgt spid="2693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6" grpId="0" animBg="1" autoUpdateAnimBg="0"/>
      <p:bldP spid="269317" grpId="0" animBg="1"/>
      <p:bldP spid="269318" grpId="0" animBg="1"/>
      <p:bldP spid="269319" grpId="0" animBg="1"/>
      <p:bldP spid="269320" grpId="0" animBg="1"/>
      <p:bldP spid="269321" grpId="0" animBg="1"/>
      <p:bldP spid="269322" grpId="0" autoUpdateAnimBg="0"/>
      <p:bldP spid="269323" grpId="0" autoUpdateAnimBg="0"/>
      <p:bldP spid="269324" grpId="0" autoUpdateAnimBg="0"/>
      <p:bldP spid="269325" grpId="0" autoUpdateAnimBg="0"/>
      <p:bldP spid="269326" grpId="0" autoUpdateAnimBg="0"/>
      <p:bldP spid="269329"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54106" y="166685"/>
            <a:ext cx="4232194" cy="785818"/>
          </a:xfrm>
          <a:solidFill>
            <a:srgbClr val="008080"/>
          </a:solidFill>
        </p:spPr>
        <p:txBody>
          <a:bodyPr lIns="71225" tIns="35612" rIns="71225" bIns="35612" anchor="ctr">
            <a:normAutofit/>
          </a:bodyPr>
          <a:lstStyle/>
          <a:p>
            <a:r>
              <a:rPr lang="en-US" altLang="zh-CN" dirty="0">
                <a:latin typeface="Arial Rounded MT Bold" pitchFamily="34" charset="0"/>
                <a:cs typeface="Arial Unicode MS" pitchFamily="34" charset="-122"/>
              </a:rPr>
              <a:t>About This Course</a:t>
            </a:r>
            <a:endParaRPr lang="zh-CN" altLang="en-US" dirty="0">
              <a:latin typeface="Arial Rounded MT Bold" pitchFamily="34" charset="0"/>
              <a:cs typeface="Arial Unicode MS" pitchFamily="34" charset="-122"/>
            </a:endParaRPr>
          </a:p>
        </p:txBody>
      </p:sp>
      <p:sp>
        <p:nvSpPr>
          <p:cNvPr id="18" name="Freeform 3"/>
          <p:cNvSpPr>
            <a:spLocks/>
          </p:cNvSpPr>
          <p:nvPr/>
        </p:nvSpPr>
        <p:spPr bwMode="gray">
          <a:xfrm flipH="1">
            <a:off x="539735" y="952503"/>
            <a:ext cx="3806825" cy="2416175"/>
          </a:xfrm>
          <a:custGeom>
            <a:avLst/>
            <a:gdLst/>
            <a:ahLst/>
            <a:cxnLst>
              <a:cxn ang="0">
                <a:pos x="303" y="1008"/>
              </a:cxn>
              <a:cxn ang="0">
                <a:pos x="1299" y="1008"/>
              </a:cxn>
              <a:cxn ang="0">
                <a:pos x="1296" y="315"/>
              </a:cxn>
              <a:cxn ang="0">
                <a:pos x="942" y="0"/>
              </a:cxn>
              <a:cxn ang="0">
                <a:pos x="3" y="0"/>
              </a:cxn>
              <a:cxn ang="0">
                <a:pos x="0" y="723"/>
              </a:cxn>
              <a:cxn ang="0">
                <a:pos x="303" y="1008"/>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solidFill>
            <a:schemeClr val="accent3">
              <a:lumMod val="20000"/>
              <a:lumOff val="80000"/>
            </a:schemeClr>
          </a:solidFill>
          <a:ln w="28575" cmpd="sng">
            <a:solidFill>
              <a:srgbClr val="F8F8F8"/>
            </a:solidFill>
            <a:round/>
            <a:headEnd/>
            <a:tailEnd/>
          </a:ln>
          <a:effectLst/>
        </p:spPr>
        <p:txBody>
          <a:bodyPr lIns="98458" tIns="49229" rIns="98458" bIns="49229"/>
          <a:lstStyle/>
          <a:p>
            <a:endParaRPr lang="zh-CN" altLang="en-US">
              <a:effectLst>
                <a:outerShdw blurRad="38100" dist="38100" dir="2700000" algn="tl">
                  <a:srgbClr val="000000">
                    <a:alpha val="43137"/>
                  </a:srgbClr>
                </a:outerShdw>
              </a:effectLst>
            </a:endParaRPr>
          </a:p>
        </p:txBody>
      </p:sp>
      <p:sp>
        <p:nvSpPr>
          <p:cNvPr id="19" name="Freeform 4"/>
          <p:cNvSpPr>
            <a:spLocks/>
          </p:cNvSpPr>
          <p:nvPr/>
        </p:nvSpPr>
        <p:spPr bwMode="gray">
          <a:xfrm>
            <a:off x="4686300" y="952503"/>
            <a:ext cx="3805238" cy="2416175"/>
          </a:xfrm>
          <a:custGeom>
            <a:avLst/>
            <a:gdLst/>
            <a:ahLst/>
            <a:cxnLst>
              <a:cxn ang="0">
                <a:pos x="303" y="1008"/>
              </a:cxn>
              <a:cxn ang="0">
                <a:pos x="1299" y="1008"/>
              </a:cxn>
              <a:cxn ang="0">
                <a:pos x="1296" y="315"/>
              </a:cxn>
              <a:cxn ang="0">
                <a:pos x="942" y="0"/>
              </a:cxn>
              <a:cxn ang="0">
                <a:pos x="3" y="0"/>
              </a:cxn>
              <a:cxn ang="0">
                <a:pos x="0" y="723"/>
              </a:cxn>
              <a:cxn ang="0">
                <a:pos x="303" y="1008"/>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solidFill>
            <a:schemeClr val="tx2">
              <a:lumMod val="10000"/>
              <a:lumOff val="90000"/>
            </a:schemeClr>
          </a:solidFill>
          <a:ln w="28575" cmpd="sng">
            <a:solidFill>
              <a:srgbClr val="F8F8F8"/>
            </a:solidFill>
            <a:round/>
            <a:headEnd/>
            <a:tailEnd/>
          </a:ln>
          <a:effectLst/>
        </p:spPr>
        <p:txBody>
          <a:bodyPr lIns="98458" tIns="49229" rIns="98458" bIns="49229"/>
          <a:lstStyle/>
          <a:p>
            <a:endParaRPr lang="zh-CN" altLang="en-US"/>
          </a:p>
        </p:txBody>
      </p:sp>
      <p:sp>
        <p:nvSpPr>
          <p:cNvPr id="20" name="Freeform 5"/>
          <p:cNvSpPr>
            <a:spLocks/>
          </p:cNvSpPr>
          <p:nvPr/>
        </p:nvSpPr>
        <p:spPr bwMode="gray">
          <a:xfrm>
            <a:off x="539735" y="3721102"/>
            <a:ext cx="3806825" cy="2416175"/>
          </a:xfrm>
          <a:custGeom>
            <a:avLst/>
            <a:gdLst/>
            <a:ahLst/>
            <a:cxnLst>
              <a:cxn ang="0">
                <a:pos x="303" y="1008"/>
              </a:cxn>
              <a:cxn ang="0">
                <a:pos x="1299" y="1008"/>
              </a:cxn>
              <a:cxn ang="0">
                <a:pos x="1296" y="315"/>
              </a:cxn>
              <a:cxn ang="0">
                <a:pos x="942" y="0"/>
              </a:cxn>
              <a:cxn ang="0">
                <a:pos x="3" y="0"/>
              </a:cxn>
              <a:cxn ang="0">
                <a:pos x="0" y="723"/>
              </a:cxn>
              <a:cxn ang="0">
                <a:pos x="303" y="1008"/>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solidFill>
            <a:schemeClr val="tx1">
              <a:lumMod val="85000"/>
            </a:schemeClr>
          </a:solidFill>
          <a:ln w="28575" cmpd="sng">
            <a:noFill/>
            <a:round/>
            <a:headEnd/>
            <a:tailEnd/>
          </a:ln>
          <a:effectLst/>
        </p:spPr>
        <p:txBody>
          <a:bodyPr lIns="98458" tIns="49229" rIns="98458" bIns="49229"/>
          <a:lstStyle/>
          <a:p>
            <a:endParaRPr lang="zh-CN" altLang="en-US" dirty="0">
              <a:latin typeface="Corbel" pitchFamily="34" charset="0"/>
            </a:endParaRPr>
          </a:p>
        </p:txBody>
      </p:sp>
      <p:sp>
        <p:nvSpPr>
          <p:cNvPr id="21" name="Freeform 6"/>
          <p:cNvSpPr>
            <a:spLocks/>
          </p:cNvSpPr>
          <p:nvPr/>
        </p:nvSpPr>
        <p:spPr bwMode="gray">
          <a:xfrm flipH="1">
            <a:off x="4686300" y="3721102"/>
            <a:ext cx="3805238" cy="2416175"/>
          </a:xfrm>
          <a:custGeom>
            <a:avLst/>
            <a:gdLst/>
            <a:ahLst/>
            <a:cxnLst>
              <a:cxn ang="0">
                <a:pos x="303" y="1008"/>
              </a:cxn>
              <a:cxn ang="0">
                <a:pos x="1299" y="1008"/>
              </a:cxn>
              <a:cxn ang="0">
                <a:pos x="1296" y="315"/>
              </a:cxn>
              <a:cxn ang="0">
                <a:pos x="942" y="0"/>
              </a:cxn>
              <a:cxn ang="0">
                <a:pos x="3" y="0"/>
              </a:cxn>
              <a:cxn ang="0">
                <a:pos x="0" y="723"/>
              </a:cxn>
              <a:cxn ang="0">
                <a:pos x="303" y="1008"/>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solidFill>
            <a:schemeClr val="accent4">
              <a:lumMod val="40000"/>
              <a:lumOff val="60000"/>
            </a:schemeClr>
          </a:solidFill>
          <a:ln w="28575" cmpd="sng">
            <a:noFill/>
            <a:round/>
            <a:headEnd/>
            <a:tailEnd/>
          </a:ln>
          <a:effectLst/>
        </p:spPr>
        <p:txBody>
          <a:bodyPr lIns="98458" tIns="49229" rIns="98458" bIns="49229"/>
          <a:lstStyle/>
          <a:p>
            <a:endParaRPr lang="zh-CN" altLang="en-US"/>
          </a:p>
        </p:txBody>
      </p:sp>
      <p:sp>
        <p:nvSpPr>
          <p:cNvPr id="22" name="Oval 7"/>
          <p:cNvSpPr>
            <a:spLocks noChangeArrowheads="1"/>
          </p:cNvSpPr>
          <p:nvPr/>
        </p:nvSpPr>
        <p:spPr bwMode="gray">
          <a:xfrm>
            <a:off x="3563938" y="2635249"/>
            <a:ext cx="1873250" cy="1873250"/>
          </a:xfrm>
          <a:prstGeom prst="ellipse">
            <a:avLst/>
          </a:prstGeom>
          <a:gradFill rotWithShape="1">
            <a:gsLst>
              <a:gs pos="0">
                <a:srgbClr val="FF6600">
                  <a:alpha val="80000"/>
                </a:srgbClr>
              </a:gs>
              <a:gs pos="100000">
                <a:srgbClr val="FFCC00"/>
              </a:gs>
            </a:gsLst>
            <a:path path="rect">
              <a:fillToRect r="100000" b="100000"/>
            </a:path>
          </a:gradFill>
          <a:ln w="38100">
            <a:noFill/>
            <a:round/>
            <a:headEnd/>
            <a:tailEnd/>
          </a:ln>
          <a:effectLst/>
        </p:spPr>
        <p:txBody>
          <a:bodyPr wrap="none" lIns="98458" tIns="49229" rIns="98458" bIns="49229" anchor="ctr"/>
          <a:lstStyle/>
          <a:p>
            <a:endParaRPr lang="zh-CN" altLang="en-US"/>
          </a:p>
        </p:txBody>
      </p:sp>
      <p:sp>
        <p:nvSpPr>
          <p:cNvPr id="23" name="Text Box 8"/>
          <p:cNvSpPr txBox="1">
            <a:spLocks noChangeArrowheads="1"/>
          </p:cNvSpPr>
          <p:nvPr/>
        </p:nvSpPr>
        <p:spPr bwMode="white">
          <a:xfrm>
            <a:off x="649269" y="1036132"/>
            <a:ext cx="3697288" cy="925287"/>
          </a:xfrm>
          <a:prstGeom prst="rect">
            <a:avLst/>
          </a:prstGeom>
          <a:noFill/>
          <a:ln w="9525" algn="ctr">
            <a:noFill/>
            <a:miter lim="800000"/>
            <a:headEnd/>
            <a:tailEnd/>
          </a:ln>
          <a:effectLst/>
        </p:spPr>
        <p:txBody>
          <a:bodyPr wrap="square" lIns="98458" tIns="49229" rIns="98458" bIns="49229">
            <a:spAutoFit/>
          </a:bodyPr>
          <a:lstStyle>
            <a:defPPr>
              <a:defRPr lang="zh-CN"/>
            </a:defPPr>
            <a:lvl1pPr>
              <a:spcBef>
                <a:spcPct val="50000"/>
              </a:spcBef>
              <a:defRPr sz="2400" b="1">
                <a:solidFill>
                  <a:srgbClr val="002060"/>
                </a:solidFill>
                <a:latin typeface="Corbel" pitchFamily="34" charset="0"/>
                <a:cs typeface="Arial" pitchFamily="34" charset="0"/>
              </a:defRPr>
            </a:lvl1pPr>
          </a:lstStyle>
          <a:p>
            <a:pPr>
              <a:lnSpc>
                <a:spcPts val="2500"/>
              </a:lnSpc>
            </a:pPr>
            <a:r>
              <a:rPr lang="en-US" altLang="zh-CN" dirty="0"/>
              <a:t>     Needed to develop </a:t>
            </a:r>
          </a:p>
          <a:p>
            <a:pPr>
              <a:lnSpc>
                <a:spcPts val="2500"/>
              </a:lnSpc>
            </a:pPr>
            <a:r>
              <a:rPr lang="en-US" altLang="zh-CN" dirty="0"/>
              <a:t>large projects</a:t>
            </a:r>
            <a:endParaRPr lang="zh-CN" altLang="en-US" dirty="0"/>
          </a:p>
        </p:txBody>
      </p:sp>
      <p:sp>
        <p:nvSpPr>
          <p:cNvPr id="24" name="Rectangle 9"/>
          <p:cNvSpPr>
            <a:spLocks noChangeArrowheads="1"/>
          </p:cNvSpPr>
          <p:nvPr/>
        </p:nvSpPr>
        <p:spPr bwMode="gray">
          <a:xfrm>
            <a:off x="3868145" y="3226852"/>
            <a:ext cx="1264836" cy="668806"/>
          </a:xfrm>
          <a:prstGeom prst="rect">
            <a:avLst/>
          </a:prstGeom>
          <a:noFill/>
          <a:ln w="9525">
            <a:noFill/>
            <a:miter lim="800000"/>
            <a:headEnd/>
            <a:tailEnd/>
          </a:ln>
          <a:effectLst/>
        </p:spPr>
        <p:txBody>
          <a:bodyPr wrap="none" lIns="98458" tIns="49229" rIns="98458" bIns="49229">
            <a:spAutoFit/>
          </a:bodyPr>
          <a:lstStyle/>
          <a:p>
            <a:r>
              <a:rPr lang="en-US" altLang="zh-CN" sz="3700" b="1" dirty="0">
                <a:solidFill>
                  <a:srgbClr val="080808"/>
                </a:solidFill>
                <a:effectLst>
                  <a:outerShdw blurRad="38100" dist="38100" dir="2700000" algn="tl">
                    <a:srgbClr val="C0C0C0"/>
                  </a:outerShdw>
                </a:effectLst>
                <a:latin typeface="Cooper Black" pitchFamily="18" charset="0"/>
                <a:cs typeface="Arial" charset="0"/>
              </a:rPr>
              <a:t>OOP</a:t>
            </a:r>
          </a:p>
        </p:txBody>
      </p:sp>
      <p:sp>
        <p:nvSpPr>
          <p:cNvPr id="25" name="Text Box 10"/>
          <p:cNvSpPr txBox="1">
            <a:spLocks noChangeArrowheads="1"/>
          </p:cNvSpPr>
          <p:nvPr/>
        </p:nvSpPr>
        <p:spPr bwMode="white">
          <a:xfrm>
            <a:off x="899592" y="1965693"/>
            <a:ext cx="2447714" cy="1099693"/>
          </a:xfrm>
          <a:prstGeom prst="rect">
            <a:avLst/>
          </a:prstGeom>
          <a:noFill/>
          <a:ln w="9525" algn="ctr">
            <a:noFill/>
            <a:miter lim="800000"/>
            <a:headEnd/>
            <a:tailEnd/>
          </a:ln>
          <a:effectLst/>
        </p:spPr>
        <p:txBody>
          <a:bodyPr wrap="square" lIns="98458" tIns="49229" rIns="98458" bIns="49229">
            <a:spAutoFit/>
          </a:bodyPr>
          <a:lstStyle/>
          <a:p>
            <a:pPr algn="r">
              <a:lnSpc>
                <a:spcPts val="1763"/>
              </a:lnSpc>
              <a:spcBef>
                <a:spcPct val="50000"/>
              </a:spcBef>
              <a:buSzPct val="80000"/>
            </a:pPr>
            <a:r>
              <a:rPr lang="en-US" altLang="zh-CN" sz="2000" b="1" dirty="0">
                <a:solidFill>
                  <a:srgbClr val="F37021"/>
                </a:solidFill>
                <a:latin typeface="Corbel" pitchFamily="34" charset="0"/>
                <a:ea typeface="Arial Unicode MS" pitchFamily="34" charset="-122"/>
                <a:cs typeface="Arial" pitchFamily="34" charset="0"/>
              </a:rPr>
              <a:t> IDE</a:t>
            </a:r>
          </a:p>
          <a:p>
            <a:pPr algn="r">
              <a:lnSpc>
                <a:spcPts val="1763"/>
              </a:lnSpc>
              <a:spcBef>
                <a:spcPct val="50000"/>
              </a:spcBef>
              <a:buSzPct val="80000"/>
            </a:pPr>
            <a:r>
              <a:rPr lang="en-US" altLang="zh-CN" sz="2000" b="1" dirty="0">
                <a:solidFill>
                  <a:srgbClr val="F37021"/>
                </a:solidFill>
                <a:latin typeface="Corbel" pitchFamily="34" charset="0"/>
                <a:ea typeface="Arial Unicode MS" pitchFamily="34" charset="-122"/>
                <a:cs typeface="Arial" pitchFamily="34" charset="0"/>
              </a:rPr>
              <a:t> COMPLIER</a:t>
            </a:r>
          </a:p>
          <a:p>
            <a:pPr algn="r">
              <a:lnSpc>
                <a:spcPts val="1763"/>
              </a:lnSpc>
              <a:spcBef>
                <a:spcPct val="50000"/>
              </a:spcBef>
              <a:buSzPct val="80000"/>
            </a:pPr>
            <a:r>
              <a:rPr lang="en-US" altLang="zh-CN" sz="2000" b="1" dirty="0">
                <a:solidFill>
                  <a:srgbClr val="F37021"/>
                </a:solidFill>
                <a:latin typeface="Corbel" pitchFamily="34" charset="0"/>
                <a:ea typeface="Arial Unicode MS" pitchFamily="34" charset="-122"/>
                <a:cs typeface="Arial" pitchFamily="34" charset="0"/>
              </a:rPr>
              <a:t> FILE STRUCT</a:t>
            </a:r>
          </a:p>
        </p:txBody>
      </p:sp>
      <p:sp>
        <p:nvSpPr>
          <p:cNvPr id="26" name="Text Box 11"/>
          <p:cNvSpPr txBox="1">
            <a:spLocks noChangeArrowheads="1"/>
          </p:cNvSpPr>
          <p:nvPr/>
        </p:nvSpPr>
        <p:spPr bwMode="white">
          <a:xfrm>
            <a:off x="5325217" y="912849"/>
            <a:ext cx="1925701" cy="468751"/>
          </a:xfrm>
          <a:prstGeom prst="rect">
            <a:avLst/>
          </a:prstGeom>
          <a:noFill/>
          <a:ln w="9525" algn="ctr">
            <a:noFill/>
            <a:miter lim="800000"/>
            <a:headEnd/>
            <a:tailEnd/>
          </a:ln>
          <a:effectLst/>
        </p:spPr>
        <p:txBody>
          <a:bodyPr wrap="square" lIns="98458" tIns="49229" rIns="98458" bIns="49229">
            <a:spAutoFit/>
          </a:bodyPr>
          <a:lstStyle/>
          <a:p>
            <a:pPr>
              <a:spcBef>
                <a:spcPct val="50000"/>
              </a:spcBef>
            </a:pPr>
            <a:r>
              <a:rPr lang="en-US" altLang="zh-CN" sz="2400" b="1" dirty="0">
                <a:solidFill>
                  <a:srgbClr val="002060"/>
                </a:solidFill>
                <a:latin typeface="Corbel" pitchFamily="34" charset="0"/>
                <a:cs typeface="Arial" pitchFamily="34" charset="0"/>
              </a:rPr>
              <a:t>Better C</a:t>
            </a:r>
            <a:endParaRPr lang="zh-CN" altLang="en-US" sz="2400" b="1" dirty="0">
              <a:solidFill>
                <a:srgbClr val="002060"/>
              </a:solidFill>
              <a:latin typeface="Corbel" pitchFamily="34" charset="0"/>
              <a:cs typeface="Arial" pitchFamily="34" charset="0"/>
            </a:endParaRPr>
          </a:p>
        </p:txBody>
      </p:sp>
      <p:sp>
        <p:nvSpPr>
          <p:cNvPr id="27" name="Text Box 12"/>
          <p:cNvSpPr txBox="1">
            <a:spLocks noChangeArrowheads="1"/>
          </p:cNvSpPr>
          <p:nvPr/>
        </p:nvSpPr>
        <p:spPr bwMode="white">
          <a:xfrm>
            <a:off x="5341498" y="1557478"/>
            <a:ext cx="3184207" cy="1381822"/>
          </a:xfrm>
          <a:prstGeom prst="rect">
            <a:avLst/>
          </a:prstGeom>
          <a:noFill/>
          <a:ln w="9525" algn="ctr">
            <a:noFill/>
            <a:miter lim="800000"/>
            <a:headEnd/>
            <a:tailEnd/>
          </a:ln>
          <a:effectLst/>
        </p:spPr>
        <p:txBody>
          <a:bodyPr wrap="square" lIns="98458" tIns="49229" rIns="98458" bIns="49229">
            <a:spAutoFit/>
          </a:bodyPr>
          <a:lstStyle/>
          <a:p>
            <a:pPr>
              <a:lnSpc>
                <a:spcPts val="2183"/>
              </a:lnSpc>
              <a:spcBef>
                <a:spcPct val="50000"/>
              </a:spcBef>
              <a:buSzPct val="80000"/>
            </a:pPr>
            <a:r>
              <a:rPr lang="en-US" altLang="zh-CN" sz="2000" b="1" dirty="0">
                <a:solidFill>
                  <a:srgbClr val="F37021"/>
                </a:solidFill>
                <a:latin typeface="Corbel" pitchFamily="34" charset="0"/>
                <a:ea typeface="Arial Unicode MS" pitchFamily="34" charset="-122"/>
                <a:cs typeface="Arial" pitchFamily="34" charset="0"/>
              </a:rPr>
              <a:t>OLD C:  </a:t>
            </a:r>
            <a:r>
              <a:rPr lang="en-US" altLang="zh-CN" sz="2000" b="1" dirty="0">
                <a:solidFill>
                  <a:srgbClr val="14A2D4"/>
                </a:solidFill>
                <a:latin typeface="Corbel" pitchFamily="34" charset="0"/>
                <a:cs typeface="Arial" pitchFamily="34" charset="0"/>
              </a:rPr>
              <a:t>POOR PERFORMANCE</a:t>
            </a:r>
            <a:r>
              <a:rPr lang="zh-CN" altLang="en-US" sz="2000" b="1" dirty="0">
                <a:solidFill>
                  <a:srgbClr val="14A2D4"/>
                </a:solidFill>
                <a:latin typeface="Corbel" pitchFamily="34" charset="0"/>
                <a:cs typeface="Arial" pitchFamily="34" charset="0"/>
              </a:rPr>
              <a:t>、</a:t>
            </a:r>
            <a:r>
              <a:rPr lang="en-US" altLang="zh-CN" sz="2000" b="1" dirty="0">
                <a:solidFill>
                  <a:srgbClr val="14A2D4"/>
                </a:solidFill>
                <a:latin typeface="Corbel" pitchFamily="34" charset="0"/>
                <a:cs typeface="Arial" pitchFamily="34" charset="0"/>
              </a:rPr>
              <a:t>STABILITY</a:t>
            </a:r>
            <a:r>
              <a:rPr lang="zh-CN" altLang="en-US" sz="2000" b="1" dirty="0">
                <a:solidFill>
                  <a:srgbClr val="14A2D4"/>
                </a:solidFill>
                <a:latin typeface="Corbel" pitchFamily="34" charset="0"/>
                <a:cs typeface="Arial" pitchFamily="34" charset="0"/>
              </a:rPr>
              <a:t>、</a:t>
            </a:r>
            <a:r>
              <a:rPr lang="en-US" altLang="zh-CN" sz="2000" b="1" dirty="0">
                <a:solidFill>
                  <a:srgbClr val="14A2D4"/>
                </a:solidFill>
                <a:latin typeface="Corbel" pitchFamily="34" charset="0"/>
                <a:cs typeface="Arial" pitchFamily="34" charset="0"/>
              </a:rPr>
              <a:t>READING</a:t>
            </a:r>
            <a:r>
              <a:rPr lang="zh-CN" altLang="en-US" sz="2000" b="1" dirty="0">
                <a:solidFill>
                  <a:srgbClr val="14A2D4"/>
                </a:solidFill>
                <a:latin typeface="Corbel" pitchFamily="34" charset="0"/>
                <a:cs typeface="Arial" pitchFamily="34" charset="0"/>
              </a:rPr>
              <a:t> </a:t>
            </a:r>
            <a:r>
              <a:rPr lang="en-US" altLang="zh-CN" sz="2000" b="1" dirty="0">
                <a:solidFill>
                  <a:srgbClr val="14A2D4"/>
                </a:solidFill>
                <a:latin typeface="Corbel" pitchFamily="34" charset="0"/>
                <a:cs typeface="Arial" pitchFamily="34" charset="0"/>
              </a:rPr>
              <a:t>…</a:t>
            </a:r>
            <a:endParaRPr lang="zh-CN" altLang="en-US" sz="2000" b="1" dirty="0">
              <a:solidFill>
                <a:srgbClr val="14A2D4"/>
              </a:solidFill>
              <a:latin typeface="Corbel" pitchFamily="34" charset="0"/>
              <a:cs typeface="Arial" pitchFamily="34" charset="0"/>
            </a:endParaRPr>
          </a:p>
          <a:p>
            <a:pPr>
              <a:lnSpc>
                <a:spcPts val="2183"/>
              </a:lnSpc>
              <a:spcBef>
                <a:spcPct val="50000"/>
              </a:spcBef>
              <a:buSzPct val="80000"/>
            </a:pPr>
            <a:r>
              <a:rPr lang="zh-CN" altLang="en-US" sz="2000" b="1" dirty="0">
                <a:solidFill>
                  <a:srgbClr val="F37021"/>
                </a:solidFill>
                <a:latin typeface="Corbel" pitchFamily="34" charset="0"/>
                <a:ea typeface="Arial Unicode MS" pitchFamily="34" charset="-122"/>
                <a:cs typeface="Arial" pitchFamily="34" charset="0"/>
              </a:rPr>
              <a:t> </a:t>
            </a:r>
            <a:r>
              <a:rPr lang="en-US" altLang="zh-CN" sz="2000" b="1" dirty="0">
                <a:solidFill>
                  <a:srgbClr val="F37021"/>
                </a:solidFill>
                <a:latin typeface="Corbel" pitchFamily="34" charset="0"/>
                <a:ea typeface="Arial Unicode MS" pitchFamily="34" charset="-122"/>
                <a:cs typeface="Arial" pitchFamily="34" charset="0"/>
              </a:rPr>
              <a:t>HOW TO IMPROVE?</a:t>
            </a:r>
          </a:p>
        </p:txBody>
      </p:sp>
      <p:sp>
        <p:nvSpPr>
          <p:cNvPr id="28" name="Text Box 13"/>
          <p:cNvSpPr txBox="1">
            <a:spLocks noChangeArrowheads="1"/>
          </p:cNvSpPr>
          <p:nvPr/>
        </p:nvSpPr>
        <p:spPr bwMode="white">
          <a:xfrm>
            <a:off x="796441" y="3736868"/>
            <a:ext cx="2787356" cy="838083"/>
          </a:xfrm>
          <a:prstGeom prst="rect">
            <a:avLst/>
          </a:prstGeom>
          <a:noFill/>
          <a:ln w="9525" algn="ctr">
            <a:noFill/>
            <a:miter lim="800000"/>
            <a:headEnd/>
            <a:tailEnd/>
          </a:ln>
          <a:effectLst/>
        </p:spPr>
        <p:txBody>
          <a:bodyPr wrap="square" lIns="98458" tIns="49229" rIns="98458" bIns="49229">
            <a:spAutoFit/>
          </a:bodyPr>
          <a:lstStyle/>
          <a:p>
            <a:pPr>
              <a:spcBef>
                <a:spcPct val="50000"/>
              </a:spcBef>
              <a:buSzPct val="80000"/>
            </a:pPr>
            <a:r>
              <a:rPr lang="en-US" altLang="zh-CN" sz="2400" b="1" dirty="0">
                <a:solidFill>
                  <a:srgbClr val="002060"/>
                </a:solidFill>
                <a:latin typeface="Corbel" pitchFamily="34" charset="0"/>
                <a:cs typeface="Arial" pitchFamily="34" charset="0"/>
              </a:rPr>
              <a:t>Object-oriented programming</a:t>
            </a:r>
          </a:p>
        </p:txBody>
      </p:sp>
      <p:sp>
        <p:nvSpPr>
          <p:cNvPr id="29" name="Text Box 14"/>
          <p:cNvSpPr txBox="1">
            <a:spLocks noChangeArrowheads="1"/>
          </p:cNvSpPr>
          <p:nvPr/>
        </p:nvSpPr>
        <p:spPr bwMode="white">
          <a:xfrm>
            <a:off x="1899558" y="4734103"/>
            <a:ext cx="2489853" cy="1099693"/>
          </a:xfrm>
          <a:prstGeom prst="rect">
            <a:avLst/>
          </a:prstGeom>
          <a:noFill/>
          <a:ln w="9525" algn="ctr">
            <a:noFill/>
            <a:miter lim="800000"/>
            <a:headEnd/>
            <a:tailEnd/>
          </a:ln>
          <a:effectLst/>
        </p:spPr>
        <p:txBody>
          <a:bodyPr wrap="square" lIns="98458" tIns="49229" rIns="98458" bIns="49229">
            <a:spAutoFit/>
          </a:bodyPr>
          <a:lstStyle/>
          <a:p>
            <a:pPr>
              <a:lnSpc>
                <a:spcPts val="1763"/>
              </a:lnSpc>
              <a:spcBef>
                <a:spcPct val="50000"/>
              </a:spcBef>
              <a:buSzPct val="80000"/>
            </a:pPr>
            <a:r>
              <a:rPr lang="en-US" altLang="zh-CN" sz="2000" b="1" dirty="0">
                <a:solidFill>
                  <a:srgbClr val="F37021"/>
                </a:solidFill>
                <a:latin typeface="Corbel" pitchFamily="34" charset="0"/>
                <a:ea typeface="Arial Unicode MS" pitchFamily="34" charset="-122"/>
                <a:cs typeface="Arial" pitchFamily="34" charset="0"/>
              </a:rPr>
              <a:t>Encapsulation</a:t>
            </a:r>
          </a:p>
          <a:p>
            <a:pPr>
              <a:lnSpc>
                <a:spcPts val="1763"/>
              </a:lnSpc>
              <a:spcBef>
                <a:spcPct val="50000"/>
              </a:spcBef>
              <a:buSzPct val="80000"/>
            </a:pPr>
            <a:r>
              <a:rPr lang="en-US" altLang="zh-CN" sz="2000" b="1" dirty="0">
                <a:solidFill>
                  <a:srgbClr val="F37021"/>
                </a:solidFill>
                <a:latin typeface="Corbel" pitchFamily="34" charset="0"/>
                <a:ea typeface="Arial Unicode MS" pitchFamily="34" charset="-122"/>
                <a:cs typeface="Arial" pitchFamily="34" charset="0"/>
              </a:rPr>
              <a:t>Inheritance</a:t>
            </a:r>
          </a:p>
          <a:p>
            <a:pPr>
              <a:lnSpc>
                <a:spcPts val="1763"/>
              </a:lnSpc>
              <a:spcBef>
                <a:spcPct val="50000"/>
              </a:spcBef>
              <a:buSzPct val="80000"/>
            </a:pPr>
            <a:r>
              <a:rPr lang="en-US" altLang="zh-CN" sz="2000" b="1" dirty="0">
                <a:solidFill>
                  <a:srgbClr val="F37021"/>
                </a:solidFill>
                <a:latin typeface="Corbel" pitchFamily="34" charset="0"/>
                <a:ea typeface="Arial Unicode MS" pitchFamily="34" charset="-122"/>
                <a:cs typeface="Arial" pitchFamily="34" charset="0"/>
              </a:rPr>
              <a:t>Polymorphism</a:t>
            </a:r>
          </a:p>
        </p:txBody>
      </p:sp>
      <p:sp>
        <p:nvSpPr>
          <p:cNvPr id="30" name="Text Box 15"/>
          <p:cNvSpPr txBox="1">
            <a:spLocks noChangeArrowheads="1"/>
          </p:cNvSpPr>
          <p:nvPr/>
        </p:nvSpPr>
        <p:spPr bwMode="white">
          <a:xfrm>
            <a:off x="5337202" y="3771828"/>
            <a:ext cx="3292191" cy="468751"/>
          </a:xfrm>
          <a:prstGeom prst="rect">
            <a:avLst/>
          </a:prstGeom>
          <a:noFill/>
          <a:ln w="9525" algn="ctr">
            <a:noFill/>
            <a:miter lim="800000"/>
            <a:headEnd/>
            <a:tailEnd/>
          </a:ln>
          <a:effectLst/>
        </p:spPr>
        <p:txBody>
          <a:bodyPr wrap="square" lIns="98458" tIns="49229" rIns="98458" bIns="49229">
            <a:spAutoFit/>
          </a:bodyPr>
          <a:lstStyle/>
          <a:p>
            <a:pPr>
              <a:spcBef>
                <a:spcPct val="50000"/>
              </a:spcBef>
            </a:pPr>
            <a:r>
              <a:rPr lang="en-US" altLang="zh-CN" sz="2400" b="1" dirty="0">
                <a:solidFill>
                  <a:srgbClr val="002060"/>
                </a:solidFill>
                <a:latin typeface="Corbel" pitchFamily="34" charset="0"/>
                <a:cs typeface="Arial" pitchFamily="34" charset="0"/>
              </a:rPr>
              <a:t>C/C++ Coding Standard</a:t>
            </a:r>
            <a:endParaRPr lang="zh-CN" altLang="en-US" sz="2400" b="1" dirty="0">
              <a:solidFill>
                <a:srgbClr val="002060"/>
              </a:solidFill>
              <a:latin typeface="Corbel" pitchFamily="34" charset="0"/>
              <a:cs typeface="Arial" pitchFamily="34" charset="0"/>
            </a:endParaRPr>
          </a:p>
        </p:txBody>
      </p:sp>
      <p:sp>
        <p:nvSpPr>
          <p:cNvPr id="31" name="Text Box 16"/>
          <p:cNvSpPr txBox="1">
            <a:spLocks noChangeArrowheads="1"/>
          </p:cNvSpPr>
          <p:nvPr/>
        </p:nvSpPr>
        <p:spPr bwMode="white">
          <a:xfrm>
            <a:off x="5341498" y="4701048"/>
            <a:ext cx="3033276" cy="868861"/>
          </a:xfrm>
          <a:prstGeom prst="rect">
            <a:avLst/>
          </a:prstGeom>
          <a:noFill/>
          <a:ln w="9525" algn="ctr">
            <a:noFill/>
            <a:miter lim="800000"/>
            <a:headEnd/>
            <a:tailEnd/>
          </a:ln>
          <a:effectLst/>
        </p:spPr>
        <p:txBody>
          <a:bodyPr wrap="square" lIns="98458" tIns="49229" rIns="98458" bIns="49229">
            <a:spAutoFit/>
          </a:bodyPr>
          <a:lstStyle/>
          <a:p>
            <a:pPr>
              <a:spcBef>
                <a:spcPct val="50000"/>
              </a:spcBef>
              <a:buSzPct val="80000"/>
            </a:pPr>
            <a:r>
              <a:rPr lang="en-US" altLang="zh-CN" sz="2000" b="1" dirty="0">
                <a:solidFill>
                  <a:srgbClr val="F37021"/>
                </a:solidFill>
                <a:latin typeface="Corbel" pitchFamily="34" charset="0"/>
                <a:ea typeface="Arial Unicode MS" pitchFamily="34" charset="-122"/>
                <a:cs typeface="Arial" pitchFamily="34" charset="0"/>
              </a:rPr>
              <a:t>Required rules</a:t>
            </a:r>
          </a:p>
          <a:p>
            <a:pPr>
              <a:spcBef>
                <a:spcPct val="50000"/>
              </a:spcBef>
              <a:buSzPct val="80000"/>
            </a:pPr>
            <a:r>
              <a:rPr lang="en-US" altLang="zh-CN" sz="2000" b="1" dirty="0">
                <a:solidFill>
                  <a:srgbClr val="F37021"/>
                </a:solidFill>
                <a:latin typeface="Corbel" pitchFamily="34" charset="0"/>
                <a:ea typeface="Arial Unicode MS" pitchFamily="34" charset="-122"/>
                <a:cs typeface="Arial" pitchFamily="34" charset="0"/>
              </a:rPr>
              <a:t>Advisory rules</a:t>
            </a:r>
            <a:r>
              <a:rPr lang="zh-CN" altLang="en-US" sz="2000" b="1" dirty="0">
                <a:solidFill>
                  <a:srgbClr val="F37021"/>
                </a:solidFill>
                <a:latin typeface="Corbel" pitchFamily="34" charset="0"/>
                <a:ea typeface="Arial Unicode MS" pitchFamily="34" charset="-122"/>
                <a:cs typeface="Arial" pitchFamily="34" charset="0"/>
              </a:rPr>
              <a:t>  </a:t>
            </a:r>
            <a:r>
              <a:rPr lang="en-US" altLang="zh-CN" sz="2000" b="1" dirty="0" err="1">
                <a:solidFill>
                  <a:srgbClr val="F37021"/>
                </a:solidFill>
                <a:latin typeface="Corbel" pitchFamily="34" charset="0"/>
                <a:ea typeface="Arial Unicode MS" pitchFamily="34" charset="-122"/>
                <a:cs typeface="Arial" pitchFamily="34" charset="0"/>
              </a:rPr>
              <a:t>etc</a:t>
            </a:r>
            <a:endParaRPr lang="zh-CN" altLang="en-US" sz="2000" b="1" dirty="0">
              <a:solidFill>
                <a:srgbClr val="F37021"/>
              </a:solidFill>
              <a:latin typeface="Corbel" pitchFamily="34" charset="0"/>
              <a:ea typeface="Arial Unicode MS" pitchFamily="34" charset="-122"/>
              <a:cs typeface="Arial" pitchFamily="34" charset="0"/>
            </a:endParaRPr>
          </a:p>
        </p:txBody>
      </p:sp>
    </p:spTree>
    <p:extLst>
      <p:ext uri="{BB962C8B-B14F-4D97-AF65-F5344CB8AC3E}">
        <p14:creationId xmlns:p14="http://schemas.microsoft.com/office/powerpoint/2010/main" val="122962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18"/>
                                        </p:tgtEl>
                                        <p:attrNameLst>
                                          <p:attrName>style.visibility</p:attrName>
                                        </p:attrNameLst>
                                      </p:cBhvr>
                                      <p:to>
                                        <p:strVal val="visible"/>
                                      </p:to>
                                    </p:set>
                                    <p:anim calcmode="lin" valueType="num">
                                      <p:cBhvr>
                                        <p:cTn id="7" dur="1000" fill="hold"/>
                                        <p:tgtEl>
                                          <p:spTgt spid="18"/>
                                        </p:tgtEl>
                                        <p:attrNameLst>
                                          <p:attrName>ppt_w</p:attrName>
                                        </p:attrNameLst>
                                      </p:cBhvr>
                                      <p:tavLst>
                                        <p:tav tm="0">
                                          <p:val>
                                            <p:fltVal val="0"/>
                                          </p:val>
                                        </p:tav>
                                        <p:tav tm="100000">
                                          <p:val>
                                            <p:strVal val="#ppt_w"/>
                                          </p:val>
                                        </p:tav>
                                      </p:tavLst>
                                    </p:anim>
                                    <p:anim calcmode="lin" valueType="num">
                                      <p:cBhvr>
                                        <p:cTn id="8" dur="1000" fill="hold"/>
                                        <p:tgtEl>
                                          <p:spTgt spid="18"/>
                                        </p:tgtEl>
                                        <p:attrNameLst>
                                          <p:attrName>ppt_h</p:attrName>
                                        </p:attrNameLst>
                                      </p:cBhvr>
                                      <p:tavLst>
                                        <p:tav tm="0">
                                          <p:val>
                                            <p:fltVal val="0"/>
                                          </p:val>
                                        </p:tav>
                                        <p:tav tm="100000">
                                          <p:val>
                                            <p:strVal val="#ppt_h"/>
                                          </p:val>
                                        </p:tav>
                                      </p:tavLst>
                                    </p:anim>
                                    <p:anim calcmode="lin" valueType="num">
                                      <p:cBhvr>
                                        <p:cTn id="9" dur="1000" fill="hold"/>
                                        <p:tgtEl>
                                          <p:spTgt spid="18"/>
                                        </p:tgtEl>
                                        <p:attrNameLst>
                                          <p:attrName>style.rotation</p:attrName>
                                        </p:attrNameLst>
                                      </p:cBhvr>
                                      <p:tavLst>
                                        <p:tav tm="0">
                                          <p:val>
                                            <p:fltVal val="90"/>
                                          </p:val>
                                        </p:tav>
                                        <p:tav tm="100000">
                                          <p:val>
                                            <p:fltVal val="0"/>
                                          </p:val>
                                        </p:tav>
                                      </p:tavLst>
                                    </p:anim>
                                    <p:animEffect transition="in" filter="fade">
                                      <p:cBhvr>
                                        <p:cTn id="10" dur="1000"/>
                                        <p:tgtEl>
                                          <p:spTgt spid="18"/>
                                        </p:tgtEl>
                                      </p:cBhvr>
                                    </p:animEffect>
                                  </p:childTnLst>
                                </p:cTn>
                              </p:par>
                              <p:par>
                                <p:cTn id="11" presetID="13" presetClass="entr" presetSubtype="16" fill="hold" grpId="0" nodeType="withEffect">
                                  <p:stCondLst>
                                    <p:cond delay="500"/>
                                  </p:stCondLst>
                                  <p:childTnLst>
                                    <p:set>
                                      <p:cBhvr>
                                        <p:cTn id="12" dur="1" fill="hold">
                                          <p:stCondLst>
                                            <p:cond delay="0"/>
                                          </p:stCondLst>
                                        </p:cTn>
                                        <p:tgtEl>
                                          <p:spTgt spid="23"/>
                                        </p:tgtEl>
                                        <p:attrNameLst>
                                          <p:attrName>style.visibility</p:attrName>
                                        </p:attrNameLst>
                                      </p:cBhvr>
                                      <p:to>
                                        <p:strVal val="visible"/>
                                      </p:to>
                                    </p:set>
                                    <p:animEffect transition="in" filter="plus(in)">
                                      <p:cBhvr>
                                        <p:cTn id="13" dur="500"/>
                                        <p:tgtEl>
                                          <p:spTgt spid="23"/>
                                        </p:tgtEl>
                                      </p:cBhvr>
                                    </p:animEffect>
                                  </p:childTnLst>
                                </p:cTn>
                              </p:par>
                              <p:par>
                                <p:cTn id="14" presetID="9" presetClass="entr" presetSubtype="0" fill="hold" grpId="0" nodeType="withEffect">
                                  <p:stCondLst>
                                    <p:cond delay="1000"/>
                                  </p:stCondLst>
                                  <p:childTnLst>
                                    <p:set>
                                      <p:cBhvr>
                                        <p:cTn id="15" dur="1" fill="hold">
                                          <p:stCondLst>
                                            <p:cond delay="0"/>
                                          </p:stCondLst>
                                        </p:cTn>
                                        <p:tgtEl>
                                          <p:spTgt spid="25"/>
                                        </p:tgtEl>
                                        <p:attrNameLst>
                                          <p:attrName>style.visibility</p:attrName>
                                        </p:attrNameLst>
                                      </p:cBhvr>
                                      <p:to>
                                        <p:strVal val="visible"/>
                                      </p:to>
                                    </p:set>
                                    <p:animEffect transition="in" filter="dissolv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iterate type="lt">
                                    <p:tmPct val="5000"/>
                                  </p:iterate>
                                  <p:childTnLst>
                                    <p:set>
                                      <p:cBhvr>
                                        <p:cTn id="20" dur="1" fill="hold">
                                          <p:stCondLst>
                                            <p:cond delay="0"/>
                                          </p:stCondLst>
                                        </p:cTn>
                                        <p:tgtEl>
                                          <p:spTgt spid="19"/>
                                        </p:tgtEl>
                                        <p:attrNameLst>
                                          <p:attrName>style.visibility</p:attrName>
                                        </p:attrNameLst>
                                      </p:cBhvr>
                                      <p:to>
                                        <p:strVal val="visible"/>
                                      </p:to>
                                    </p:set>
                                    <p:anim calcmode="lin" valueType="num">
                                      <p:cBhvr>
                                        <p:cTn id="21" dur="1000" fill="hold"/>
                                        <p:tgtEl>
                                          <p:spTgt spid="19"/>
                                        </p:tgtEl>
                                        <p:attrNameLst>
                                          <p:attrName>ppt_w</p:attrName>
                                        </p:attrNameLst>
                                      </p:cBhvr>
                                      <p:tavLst>
                                        <p:tav tm="0">
                                          <p:val>
                                            <p:fltVal val="0"/>
                                          </p:val>
                                        </p:tav>
                                        <p:tav tm="100000">
                                          <p:val>
                                            <p:strVal val="#ppt_w"/>
                                          </p:val>
                                        </p:tav>
                                      </p:tavLst>
                                    </p:anim>
                                    <p:anim calcmode="lin" valueType="num">
                                      <p:cBhvr>
                                        <p:cTn id="22" dur="1000" fill="hold"/>
                                        <p:tgtEl>
                                          <p:spTgt spid="19"/>
                                        </p:tgtEl>
                                        <p:attrNameLst>
                                          <p:attrName>ppt_h</p:attrName>
                                        </p:attrNameLst>
                                      </p:cBhvr>
                                      <p:tavLst>
                                        <p:tav tm="0">
                                          <p:val>
                                            <p:fltVal val="0"/>
                                          </p:val>
                                        </p:tav>
                                        <p:tav tm="100000">
                                          <p:val>
                                            <p:strVal val="#ppt_h"/>
                                          </p:val>
                                        </p:tav>
                                      </p:tavLst>
                                    </p:anim>
                                    <p:anim calcmode="lin" valueType="num">
                                      <p:cBhvr>
                                        <p:cTn id="23" dur="1000" fill="hold"/>
                                        <p:tgtEl>
                                          <p:spTgt spid="19"/>
                                        </p:tgtEl>
                                        <p:attrNameLst>
                                          <p:attrName>style.rotation</p:attrName>
                                        </p:attrNameLst>
                                      </p:cBhvr>
                                      <p:tavLst>
                                        <p:tav tm="0">
                                          <p:val>
                                            <p:fltVal val="90"/>
                                          </p:val>
                                        </p:tav>
                                        <p:tav tm="100000">
                                          <p:val>
                                            <p:fltVal val="0"/>
                                          </p:val>
                                        </p:tav>
                                      </p:tavLst>
                                    </p:anim>
                                    <p:animEffect transition="in" filter="fade">
                                      <p:cBhvr>
                                        <p:cTn id="24" dur="1000"/>
                                        <p:tgtEl>
                                          <p:spTgt spid="19"/>
                                        </p:tgtEl>
                                      </p:cBhvr>
                                    </p:animEffect>
                                  </p:childTnLst>
                                </p:cTn>
                              </p:par>
                              <p:par>
                                <p:cTn id="25" presetID="13" presetClass="entr" presetSubtype="16" fill="hold" grpId="0" nodeType="withEffect">
                                  <p:stCondLst>
                                    <p:cond delay="500"/>
                                  </p:stCondLst>
                                  <p:childTnLst>
                                    <p:set>
                                      <p:cBhvr>
                                        <p:cTn id="26" dur="1" fill="hold">
                                          <p:stCondLst>
                                            <p:cond delay="0"/>
                                          </p:stCondLst>
                                        </p:cTn>
                                        <p:tgtEl>
                                          <p:spTgt spid="26"/>
                                        </p:tgtEl>
                                        <p:attrNameLst>
                                          <p:attrName>style.visibility</p:attrName>
                                        </p:attrNameLst>
                                      </p:cBhvr>
                                      <p:to>
                                        <p:strVal val="visible"/>
                                      </p:to>
                                    </p:set>
                                    <p:animEffect transition="in" filter="plus(in)">
                                      <p:cBhvr>
                                        <p:cTn id="27" dur="500"/>
                                        <p:tgtEl>
                                          <p:spTgt spid="26"/>
                                        </p:tgtEl>
                                      </p:cBhvr>
                                    </p:animEffect>
                                  </p:childTnLst>
                                </p:cTn>
                              </p:par>
                              <p:par>
                                <p:cTn id="28" presetID="9" presetClass="entr" presetSubtype="0" fill="hold" grpId="0" nodeType="withEffect">
                                  <p:stCondLst>
                                    <p:cond delay="1000"/>
                                  </p:stCondLst>
                                  <p:childTnLst>
                                    <p:set>
                                      <p:cBhvr>
                                        <p:cTn id="29" dur="1" fill="hold">
                                          <p:stCondLst>
                                            <p:cond delay="0"/>
                                          </p:stCondLst>
                                        </p:cTn>
                                        <p:tgtEl>
                                          <p:spTgt spid="27"/>
                                        </p:tgtEl>
                                        <p:attrNameLst>
                                          <p:attrName>style.visibility</p:attrName>
                                        </p:attrNameLst>
                                      </p:cBhvr>
                                      <p:to>
                                        <p:strVal val="visible"/>
                                      </p:to>
                                    </p:set>
                                    <p:animEffect transition="in" filter="dissolve">
                                      <p:cBhvr>
                                        <p:cTn id="30" dur="5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grpId="0" nodeType="clickEffect">
                                  <p:stCondLst>
                                    <p:cond delay="0"/>
                                  </p:stCondLst>
                                  <p:iterate type="lt">
                                    <p:tmPct val="5000"/>
                                  </p:iterate>
                                  <p:childTnLst>
                                    <p:set>
                                      <p:cBhvr>
                                        <p:cTn id="34" dur="1" fill="hold">
                                          <p:stCondLst>
                                            <p:cond delay="0"/>
                                          </p:stCondLst>
                                        </p:cTn>
                                        <p:tgtEl>
                                          <p:spTgt spid="20"/>
                                        </p:tgtEl>
                                        <p:attrNameLst>
                                          <p:attrName>style.visibility</p:attrName>
                                        </p:attrNameLst>
                                      </p:cBhvr>
                                      <p:to>
                                        <p:strVal val="visible"/>
                                      </p:to>
                                    </p:set>
                                    <p:anim calcmode="lin" valueType="num">
                                      <p:cBhvr>
                                        <p:cTn id="35" dur="1000" fill="hold"/>
                                        <p:tgtEl>
                                          <p:spTgt spid="20"/>
                                        </p:tgtEl>
                                        <p:attrNameLst>
                                          <p:attrName>ppt_w</p:attrName>
                                        </p:attrNameLst>
                                      </p:cBhvr>
                                      <p:tavLst>
                                        <p:tav tm="0">
                                          <p:val>
                                            <p:fltVal val="0"/>
                                          </p:val>
                                        </p:tav>
                                        <p:tav tm="100000">
                                          <p:val>
                                            <p:strVal val="#ppt_w"/>
                                          </p:val>
                                        </p:tav>
                                      </p:tavLst>
                                    </p:anim>
                                    <p:anim calcmode="lin" valueType="num">
                                      <p:cBhvr>
                                        <p:cTn id="36" dur="1000" fill="hold"/>
                                        <p:tgtEl>
                                          <p:spTgt spid="20"/>
                                        </p:tgtEl>
                                        <p:attrNameLst>
                                          <p:attrName>ppt_h</p:attrName>
                                        </p:attrNameLst>
                                      </p:cBhvr>
                                      <p:tavLst>
                                        <p:tav tm="0">
                                          <p:val>
                                            <p:fltVal val="0"/>
                                          </p:val>
                                        </p:tav>
                                        <p:tav tm="100000">
                                          <p:val>
                                            <p:strVal val="#ppt_h"/>
                                          </p:val>
                                        </p:tav>
                                      </p:tavLst>
                                    </p:anim>
                                    <p:anim calcmode="lin" valueType="num">
                                      <p:cBhvr>
                                        <p:cTn id="37" dur="1000" fill="hold"/>
                                        <p:tgtEl>
                                          <p:spTgt spid="20"/>
                                        </p:tgtEl>
                                        <p:attrNameLst>
                                          <p:attrName>style.rotation</p:attrName>
                                        </p:attrNameLst>
                                      </p:cBhvr>
                                      <p:tavLst>
                                        <p:tav tm="0">
                                          <p:val>
                                            <p:fltVal val="90"/>
                                          </p:val>
                                        </p:tav>
                                        <p:tav tm="100000">
                                          <p:val>
                                            <p:fltVal val="0"/>
                                          </p:val>
                                        </p:tav>
                                      </p:tavLst>
                                    </p:anim>
                                    <p:animEffect transition="in" filter="fade">
                                      <p:cBhvr>
                                        <p:cTn id="38" dur="1000"/>
                                        <p:tgtEl>
                                          <p:spTgt spid="20"/>
                                        </p:tgtEl>
                                      </p:cBhvr>
                                    </p:animEffect>
                                  </p:childTnLst>
                                </p:cTn>
                              </p:par>
                              <p:par>
                                <p:cTn id="39" presetID="13" presetClass="entr" presetSubtype="16" fill="hold" grpId="0" nodeType="withEffect">
                                  <p:stCondLst>
                                    <p:cond delay="500"/>
                                  </p:stCondLst>
                                  <p:childTnLst>
                                    <p:set>
                                      <p:cBhvr>
                                        <p:cTn id="40" dur="1" fill="hold">
                                          <p:stCondLst>
                                            <p:cond delay="0"/>
                                          </p:stCondLst>
                                        </p:cTn>
                                        <p:tgtEl>
                                          <p:spTgt spid="28"/>
                                        </p:tgtEl>
                                        <p:attrNameLst>
                                          <p:attrName>style.visibility</p:attrName>
                                        </p:attrNameLst>
                                      </p:cBhvr>
                                      <p:to>
                                        <p:strVal val="visible"/>
                                      </p:to>
                                    </p:set>
                                    <p:animEffect transition="in" filter="plus(in)">
                                      <p:cBhvr>
                                        <p:cTn id="41" dur="500"/>
                                        <p:tgtEl>
                                          <p:spTgt spid="28"/>
                                        </p:tgtEl>
                                      </p:cBhvr>
                                    </p:animEffect>
                                  </p:childTnLst>
                                </p:cTn>
                              </p:par>
                              <p:par>
                                <p:cTn id="42" presetID="9" presetClass="entr" presetSubtype="0" fill="hold" grpId="0" nodeType="withEffect">
                                  <p:stCondLst>
                                    <p:cond delay="1000"/>
                                  </p:stCondLst>
                                  <p:childTnLst>
                                    <p:set>
                                      <p:cBhvr>
                                        <p:cTn id="43" dur="1" fill="hold">
                                          <p:stCondLst>
                                            <p:cond delay="0"/>
                                          </p:stCondLst>
                                        </p:cTn>
                                        <p:tgtEl>
                                          <p:spTgt spid="29"/>
                                        </p:tgtEl>
                                        <p:attrNameLst>
                                          <p:attrName>style.visibility</p:attrName>
                                        </p:attrNameLst>
                                      </p:cBhvr>
                                      <p:to>
                                        <p:strVal val="visible"/>
                                      </p:to>
                                    </p:set>
                                    <p:animEffect transition="in" filter="dissolve">
                                      <p:cBhvr>
                                        <p:cTn id="44" dur="500"/>
                                        <p:tgtEl>
                                          <p:spTgt spid="29"/>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iterate type="lt">
                                    <p:tmPct val="5000"/>
                                  </p:iterate>
                                  <p:childTnLst>
                                    <p:set>
                                      <p:cBhvr>
                                        <p:cTn id="48" dur="1" fill="hold">
                                          <p:stCondLst>
                                            <p:cond delay="0"/>
                                          </p:stCondLst>
                                        </p:cTn>
                                        <p:tgtEl>
                                          <p:spTgt spid="21"/>
                                        </p:tgtEl>
                                        <p:attrNameLst>
                                          <p:attrName>style.visibility</p:attrName>
                                        </p:attrNameLst>
                                      </p:cBhvr>
                                      <p:to>
                                        <p:strVal val="visible"/>
                                      </p:to>
                                    </p:set>
                                    <p:anim calcmode="lin" valueType="num">
                                      <p:cBhvr>
                                        <p:cTn id="49" dur="1000" fill="hold"/>
                                        <p:tgtEl>
                                          <p:spTgt spid="21"/>
                                        </p:tgtEl>
                                        <p:attrNameLst>
                                          <p:attrName>ppt_w</p:attrName>
                                        </p:attrNameLst>
                                      </p:cBhvr>
                                      <p:tavLst>
                                        <p:tav tm="0">
                                          <p:val>
                                            <p:fltVal val="0"/>
                                          </p:val>
                                        </p:tav>
                                        <p:tav tm="100000">
                                          <p:val>
                                            <p:strVal val="#ppt_w"/>
                                          </p:val>
                                        </p:tav>
                                      </p:tavLst>
                                    </p:anim>
                                    <p:anim calcmode="lin" valueType="num">
                                      <p:cBhvr>
                                        <p:cTn id="50" dur="1000" fill="hold"/>
                                        <p:tgtEl>
                                          <p:spTgt spid="21"/>
                                        </p:tgtEl>
                                        <p:attrNameLst>
                                          <p:attrName>ppt_h</p:attrName>
                                        </p:attrNameLst>
                                      </p:cBhvr>
                                      <p:tavLst>
                                        <p:tav tm="0">
                                          <p:val>
                                            <p:fltVal val="0"/>
                                          </p:val>
                                        </p:tav>
                                        <p:tav tm="100000">
                                          <p:val>
                                            <p:strVal val="#ppt_h"/>
                                          </p:val>
                                        </p:tav>
                                      </p:tavLst>
                                    </p:anim>
                                    <p:anim calcmode="lin" valueType="num">
                                      <p:cBhvr>
                                        <p:cTn id="51" dur="1000" fill="hold"/>
                                        <p:tgtEl>
                                          <p:spTgt spid="21"/>
                                        </p:tgtEl>
                                        <p:attrNameLst>
                                          <p:attrName>style.rotation</p:attrName>
                                        </p:attrNameLst>
                                      </p:cBhvr>
                                      <p:tavLst>
                                        <p:tav tm="0">
                                          <p:val>
                                            <p:fltVal val="90"/>
                                          </p:val>
                                        </p:tav>
                                        <p:tav tm="100000">
                                          <p:val>
                                            <p:fltVal val="0"/>
                                          </p:val>
                                        </p:tav>
                                      </p:tavLst>
                                    </p:anim>
                                    <p:animEffect transition="in" filter="fade">
                                      <p:cBhvr>
                                        <p:cTn id="52" dur="1000"/>
                                        <p:tgtEl>
                                          <p:spTgt spid="21"/>
                                        </p:tgtEl>
                                      </p:cBhvr>
                                    </p:animEffect>
                                  </p:childTnLst>
                                </p:cTn>
                              </p:par>
                              <p:par>
                                <p:cTn id="53" presetID="13" presetClass="entr" presetSubtype="16" fill="hold" grpId="0" nodeType="withEffect">
                                  <p:stCondLst>
                                    <p:cond delay="500"/>
                                  </p:stCondLst>
                                  <p:childTnLst>
                                    <p:set>
                                      <p:cBhvr>
                                        <p:cTn id="54" dur="1" fill="hold">
                                          <p:stCondLst>
                                            <p:cond delay="0"/>
                                          </p:stCondLst>
                                        </p:cTn>
                                        <p:tgtEl>
                                          <p:spTgt spid="30"/>
                                        </p:tgtEl>
                                        <p:attrNameLst>
                                          <p:attrName>style.visibility</p:attrName>
                                        </p:attrNameLst>
                                      </p:cBhvr>
                                      <p:to>
                                        <p:strVal val="visible"/>
                                      </p:to>
                                    </p:set>
                                    <p:animEffect transition="in" filter="plus(in)">
                                      <p:cBhvr>
                                        <p:cTn id="55" dur="500"/>
                                        <p:tgtEl>
                                          <p:spTgt spid="30"/>
                                        </p:tgtEl>
                                      </p:cBhvr>
                                    </p:animEffect>
                                  </p:childTnLst>
                                </p:cTn>
                              </p:par>
                              <p:par>
                                <p:cTn id="56" presetID="9" presetClass="entr" presetSubtype="0" fill="hold" grpId="0" nodeType="withEffect">
                                  <p:stCondLst>
                                    <p:cond delay="1000"/>
                                  </p:stCondLst>
                                  <p:childTnLst>
                                    <p:set>
                                      <p:cBhvr>
                                        <p:cTn id="57" dur="1" fill="hold">
                                          <p:stCondLst>
                                            <p:cond delay="0"/>
                                          </p:stCondLst>
                                        </p:cTn>
                                        <p:tgtEl>
                                          <p:spTgt spid="31"/>
                                        </p:tgtEl>
                                        <p:attrNameLst>
                                          <p:attrName>style.visibility</p:attrName>
                                        </p:attrNameLst>
                                      </p:cBhvr>
                                      <p:to>
                                        <p:strVal val="visible"/>
                                      </p:to>
                                    </p:set>
                                    <p:animEffect transition="in" filter="dissolve">
                                      <p:cBhvr>
                                        <p:cTn id="5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3" grpId="0"/>
      <p:bldP spid="25" grpId="0"/>
      <p:bldP spid="26" grpId="0"/>
      <p:bldP spid="27" grpId="0"/>
      <p:bldP spid="28" grpId="0"/>
      <p:bldP spid="29" grpId="0"/>
      <p:bldP spid="30" grpId="0"/>
      <p:bldP spid="3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1071546"/>
            <a:ext cx="8408767" cy="4593549"/>
          </a:xfrm>
          <a:prstGeom prst="rect">
            <a:avLst/>
          </a:prstGeom>
          <a:noFill/>
        </p:spPr>
        <p:txBody>
          <a:bodyPr wrap="square" lIns="91425" tIns="45712" rIns="91425" bIns="45712" rtlCol="0">
            <a:spAutoFit/>
          </a:bodyPr>
          <a:lstStyle/>
          <a:p>
            <a:pPr>
              <a:lnSpc>
                <a:spcPts val="3947"/>
              </a:lnSpc>
              <a:buFont typeface="Arial" pitchFamily="34" charset="0"/>
              <a:buChar char="•"/>
            </a:pPr>
            <a:r>
              <a:rPr lang="zh-CN" altLang="en-US" sz="2400" b="1" dirty="0">
                <a:solidFill>
                  <a:srgbClr val="FFFF00"/>
                </a:solidFill>
                <a:latin typeface="微软雅黑" panose="020B0503020204020204" pitchFamily="34" charset="-122"/>
                <a:ea typeface="微软雅黑" panose="020B0503020204020204" pitchFamily="34" charset="-122"/>
                <a:cs typeface="Arial Unicode MS" pitchFamily="34" charset="-122"/>
              </a:rPr>
              <a:t>类</a:t>
            </a:r>
            <a:r>
              <a:rPr lang="en-US" altLang="zh-CN" sz="2400" b="1" dirty="0">
                <a:solidFill>
                  <a:srgbClr val="FFFF00"/>
                </a:solidFill>
                <a:latin typeface="Arial Rounded MT Bold" panose="020F0704030504030204" pitchFamily="34" charset="0"/>
                <a:ea typeface="微软雅黑" panose="020B0503020204020204" pitchFamily="34" charset="-122"/>
                <a:cs typeface="Arial Unicode MS" pitchFamily="34" charset="-122"/>
              </a:rPr>
              <a:t>(class)</a:t>
            </a:r>
            <a:r>
              <a:rPr lang="zh-CN" altLang="en-US" sz="2400" b="1" dirty="0">
                <a:solidFill>
                  <a:srgbClr val="FFFF00"/>
                </a:solidFill>
                <a:latin typeface="Arial Rounded MT Bold" panose="020F0704030504030204" pitchFamily="34" charset="0"/>
                <a:ea typeface="微软雅黑" panose="020B0503020204020204" pitchFamily="34" charset="-122"/>
                <a:cs typeface="Arial Unicode MS" pitchFamily="34" charset="-122"/>
              </a:rPr>
              <a:t>：</a:t>
            </a:r>
            <a:r>
              <a:rPr lang="zh-CN" altLang="en-US" sz="2400" dirty="0">
                <a:latin typeface="华文细黑" panose="02010600040101010101" pitchFamily="2" charset="-122"/>
                <a:ea typeface="华文细黑" panose="02010600040101010101" pitchFamily="2" charset="-122"/>
              </a:rPr>
              <a:t>用于描述特性相同或相似的一组对象的结构（用于描述数据）和行为。</a:t>
            </a:r>
            <a:r>
              <a:rPr lang="en-US" altLang="zh-CN" sz="2400" dirty="0" err="1">
                <a:latin typeface="华文细黑" panose="02010600040101010101" pitchFamily="2" charset="-122"/>
                <a:ea typeface="华文细黑" panose="02010600040101010101" pitchFamily="2" charset="-122"/>
              </a:rPr>
              <a:t>int</a:t>
            </a:r>
            <a:r>
              <a:rPr lang="zh-CN" altLang="en-US" sz="2400" dirty="0">
                <a:latin typeface="华文细黑" panose="02010600040101010101" pitchFamily="2" charset="-122"/>
                <a:ea typeface="华文细黑" panose="02010600040101010101" pitchFamily="2" charset="-122"/>
              </a:rPr>
              <a:t>在</a:t>
            </a:r>
            <a:r>
              <a:rPr lang="en-US" altLang="zh-CN" sz="2400" dirty="0">
                <a:latin typeface="华文细黑" panose="02010600040101010101" pitchFamily="2" charset="-122"/>
                <a:ea typeface="华文细黑" panose="02010600040101010101" pitchFamily="2" charset="-122"/>
              </a:rPr>
              <a:t>C</a:t>
            </a:r>
            <a:r>
              <a:rPr lang="zh-CN" altLang="en-US" sz="2400" dirty="0">
                <a:latin typeface="华文细黑" panose="02010600040101010101" pitchFamily="2" charset="-122"/>
                <a:ea typeface="华文细黑" panose="02010600040101010101" pitchFamily="2" charset="-122"/>
              </a:rPr>
              <a:t>中表示整型</a:t>
            </a:r>
            <a:r>
              <a:rPr lang="en-US" altLang="zh-CN" sz="2400" dirty="0">
                <a:latin typeface="华文细黑" panose="02010600040101010101" pitchFamily="2" charset="-122"/>
                <a:ea typeface="华文细黑" panose="02010600040101010101" pitchFamily="2" charset="-122"/>
              </a:rPr>
              <a:t>,</a:t>
            </a:r>
            <a:r>
              <a:rPr lang="en-US" altLang="zh-CN" sz="2400" dirty="0" err="1">
                <a:latin typeface="华文细黑" panose="02010600040101010101" pitchFamily="2" charset="-122"/>
                <a:ea typeface="华文细黑" panose="02010600040101010101" pitchFamily="2" charset="-122"/>
              </a:rPr>
              <a:t>int</a:t>
            </a:r>
            <a:r>
              <a:rPr lang="en-US" altLang="zh-CN" sz="2400" dirty="0">
                <a:latin typeface="华文细黑" panose="02010600040101010101" pitchFamily="2" charset="-122"/>
                <a:ea typeface="华文细黑" panose="02010600040101010101" pitchFamily="2" charset="-122"/>
              </a:rPr>
              <a:t> </a:t>
            </a:r>
            <a:r>
              <a:rPr lang="en-US" altLang="zh-CN" sz="2400" dirty="0" err="1">
                <a:latin typeface="华文细黑" panose="02010600040101010101" pitchFamily="2" charset="-122"/>
                <a:ea typeface="华文细黑" panose="02010600040101010101" pitchFamily="2" charset="-122"/>
              </a:rPr>
              <a:t>a,b</a:t>
            </a: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常量</a:t>
            </a:r>
            <a:r>
              <a:rPr lang="en-US" altLang="zh-CN" sz="2400" dirty="0">
                <a:latin typeface="华文细黑" panose="02010600040101010101" pitchFamily="2" charset="-122"/>
                <a:ea typeface="华文细黑" panose="02010600040101010101" pitchFamily="2" charset="-122"/>
              </a:rPr>
              <a:t>3</a:t>
            </a:r>
            <a:r>
              <a:rPr lang="zh-CN" altLang="en-US" sz="2400" dirty="0">
                <a:latin typeface="华文细黑" panose="02010600040101010101" pitchFamily="2" charset="-122"/>
                <a:ea typeface="华文细黑" panose="02010600040101010101" pitchFamily="2" charset="-122"/>
              </a:rPr>
              <a:t>、</a:t>
            </a:r>
            <a:r>
              <a:rPr lang="en-US" altLang="zh-CN" sz="2400" dirty="0">
                <a:latin typeface="华文细黑" panose="02010600040101010101" pitchFamily="2" charset="-122"/>
                <a:ea typeface="华文细黑" panose="02010600040101010101" pitchFamily="2" charset="-122"/>
              </a:rPr>
              <a:t>4</a:t>
            </a:r>
            <a:r>
              <a:rPr lang="zh-CN" altLang="en-US" sz="2400" dirty="0">
                <a:latin typeface="华文细黑" panose="02010600040101010101" pitchFamily="2" charset="-122"/>
                <a:ea typeface="华文细黑" panose="02010600040101010101" pitchFamily="2" charset="-122"/>
              </a:rPr>
              <a:t>、变量</a:t>
            </a:r>
            <a:r>
              <a:rPr lang="en-US" altLang="zh-CN" sz="2400" dirty="0">
                <a:latin typeface="华文细黑" panose="02010600040101010101" pitchFamily="2" charset="-122"/>
                <a:ea typeface="华文细黑" panose="02010600040101010101" pitchFamily="2" charset="-122"/>
              </a:rPr>
              <a:t>a</a:t>
            </a:r>
            <a:r>
              <a:rPr lang="zh-CN" altLang="en-US" sz="2400" dirty="0">
                <a:latin typeface="华文细黑" panose="02010600040101010101" pitchFamily="2" charset="-122"/>
                <a:ea typeface="华文细黑" panose="02010600040101010101" pitchFamily="2" charset="-122"/>
              </a:rPr>
              <a:t>、</a:t>
            </a:r>
            <a:r>
              <a:rPr lang="en-US" altLang="zh-CN" sz="2400" dirty="0">
                <a:latin typeface="华文细黑" panose="02010600040101010101" pitchFamily="2" charset="-122"/>
                <a:ea typeface="华文细黑" panose="02010600040101010101" pitchFamily="2" charset="-122"/>
              </a:rPr>
              <a:t>b</a:t>
            </a:r>
            <a:r>
              <a:rPr lang="zh-CN" altLang="en-US" sz="2400" dirty="0">
                <a:latin typeface="华文细黑" panose="02010600040101010101" pitchFamily="2" charset="-122"/>
                <a:ea typeface="华文细黑" panose="02010600040101010101" pitchFamily="2" charset="-122"/>
              </a:rPr>
              <a:t>都是整型对象。</a:t>
            </a:r>
            <a:endParaRPr lang="en-US" altLang="zh-CN" sz="2000" dirty="0">
              <a:latin typeface="华文细黑" panose="02010600040101010101" pitchFamily="2" charset="-122"/>
              <a:ea typeface="华文细黑" panose="02010600040101010101" pitchFamily="2" charset="-122"/>
            </a:endParaRPr>
          </a:p>
          <a:p>
            <a:pPr>
              <a:lnSpc>
                <a:spcPts val="3947"/>
              </a:lnSpc>
              <a:buFont typeface="Arial" pitchFamily="34" charset="0"/>
              <a:buChar char="•"/>
            </a:pPr>
            <a:r>
              <a:rPr lang="zh-CN" altLang="en-US" sz="2400" b="1" dirty="0">
                <a:solidFill>
                  <a:srgbClr val="FFFF00"/>
                </a:solidFill>
                <a:latin typeface="微软雅黑" panose="020B0503020204020204" pitchFamily="34" charset="-122"/>
                <a:ea typeface="微软雅黑" panose="020B0503020204020204" pitchFamily="34" charset="-122"/>
                <a:cs typeface="Arial Unicode MS" pitchFamily="34" charset="-122"/>
              </a:rPr>
              <a:t>数据抽象</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latin typeface="华文细黑" panose="02010600040101010101" pitchFamily="2" charset="-122"/>
                <a:ea typeface="华文细黑" panose="02010600040101010101" pitchFamily="2" charset="-122"/>
              </a:rPr>
              <a:t>经过对客观问题的分析，将数据结构及作用于该数据结构上的操作组成一个实体</a:t>
            </a: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对象，比如洗衣机对象。这个过程就是数据抽象。</a:t>
            </a:r>
            <a:endParaRPr lang="en-US" altLang="zh-CN" sz="2400" dirty="0">
              <a:latin typeface="华文细黑" panose="02010600040101010101" pitchFamily="2" charset="-122"/>
              <a:ea typeface="华文细黑" panose="02010600040101010101" pitchFamily="2" charset="-122"/>
            </a:endParaRPr>
          </a:p>
          <a:p>
            <a:pPr>
              <a:lnSpc>
                <a:spcPts val="3947"/>
              </a:lnSpc>
              <a:buFont typeface="Arial" pitchFamily="34" charset="0"/>
              <a:buChar char="•"/>
            </a:pPr>
            <a:r>
              <a:rPr lang="zh-CN" altLang="en-US" sz="2400" b="1" dirty="0">
                <a:solidFill>
                  <a:srgbClr val="FFFF00"/>
                </a:solidFill>
                <a:latin typeface="微软雅黑" panose="020B0503020204020204" pitchFamily="34" charset="-122"/>
                <a:ea typeface="微软雅黑" panose="020B0503020204020204" pitchFamily="34" charset="-122"/>
                <a:cs typeface="Arial Unicode MS" pitchFamily="34" charset="-122"/>
              </a:rPr>
              <a:t>抽象数据类型</a:t>
            </a:r>
            <a:endParaRPr lang="en-US" altLang="zh-CN" sz="2400" b="1" dirty="0">
              <a:solidFill>
                <a:srgbClr val="FFFF00"/>
              </a:solidFill>
              <a:latin typeface="微软雅黑" panose="020B0503020204020204" pitchFamily="34" charset="-122"/>
              <a:ea typeface="微软雅黑" panose="020B0503020204020204" pitchFamily="34" charset="-122"/>
              <a:cs typeface="Arial Unicode MS" pitchFamily="34" charset="-122"/>
            </a:endParaRPr>
          </a:p>
          <a:p>
            <a:pPr lvl="1">
              <a:lnSpc>
                <a:spcPts val="3947"/>
              </a:lnSpc>
            </a:pPr>
            <a:r>
              <a:rPr lang="en-US" altLang="zh-CN" sz="2400" dirty="0">
                <a:solidFill>
                  <a:schemeClr val="hlink"/>
                </a:solidFill>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对具有相同或相似属性和行为的数据抽象实体的共同描述。创建类就是构造抽象数据类型</a:t>
            </a:r>
          </a:p>
        </p:txBody>
      </p:sp>
    </p:spTree>
    <p:extLst>
      <p:ext uri="{BB962C8B-B14F-4D97-AF65-F5344CB8AC3E}">
        <p14:creationId xmlns:p14="http://schemas.microsoft.com/office/powerpoint/2010/main" val="1646763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1071546"/>
            <a:ext cx="8408767" cy="1038730"/>
          </a:xfrm>
          <a:prstGeom prst="rect">
            <a:avLst/>
          </a:prstGeom>
          <a:noFill/>
        </p:spPr>
        <p:txBody>
          <a:bodyPr wrap="square" lIns="91425" tIns="45712" rIns="91425" bIns="45712" rtlCol="0">
            <a:spAutoFit/>
          </a:bodyPr>
          <a:lstStyle/>
          <a:p>
            <a:pPr>
              <a:lnSpc>
                <a:spcPts val="3947"/>
              </a:lnSpc>
              <a:buFont typeface="Arial" pitchFamily="34" charset="0"/>
              <a:buChar char="•"/>
            </a:pPr>
            <a:r>
              <a:rPr lang="zh-CN" altLang="en-US" sz="2400" b="1" dirty="0">
                <a:solidFill>
                  <a:srgbClr val="FFFF00"/>
                </a:solidFill>
                <a:latin typeface="微软雅黑" panose="020B0503020204020204" pitchFamily="34" charset="-122"/>
                <a:ea typeface="微软雅黑" panose="020B0503020204020204" pitchFamily="34" charset="-122"/>
                <a:cs typeface="Arial Unicode MS" pitchFamily="34" charset="-122"/>
              </a:rPr>
              <a:t>继承</a:t>
            </a:r>
            <a:r>
              <a:rPr lang="en-US" altLang="zh-CN" sz="2400" b="1" dirty="0">
                <a:solidFill>
                  <a:srgbClr val="FFFF00"/>
                </a:solidFill>
                <a:latin typeface="微软雅黑" panose="020B0503020204020204" pitchFamily="34" charset="-122"/>
                <a:ea typeface="微软雅黑" panose="020B0503020204020204" pitchFamily="34" charset="-122"/>
                <a:cs typeface="Arial Unicode MS" pitchFamily="34" charset="-122"/>
              </a:rPr>
              <a:t>(inherit)</a:t>
            </a:r>
            <a:r>
              <a:rPr lang="zh-CN" altLang="en-US" sz="2400" b="1" dirty="0">
                <a:solidFill>
                  <a:srgbClr val="FFFF00"/>
                </a:solidFill>
                <a:latin typeface="微软雅黑" panose="020B0503020204020204" pitchFamily="34" charset="-122"/>
                <a:ea typeface="微软雅黑" panose="020B0503020204020204" pitchFamily="34" charset="-122"/>
                <a:cs typeface="Arial Unicode MS" pitchFamily="34" charset="-122"/>
              </a:rPr>
              <a:t>：</a:t>
            </a:r>
            <a:r>
              <a:rPr lang="zh-CN" altLang="en-US" sz="2400" dirty="0">
                <a:latin typeface="华文细黑" panose="02010600040101010101" pitchFamily="2" charset="-122"/>
                <a:ea typeface="华文细黑" panose="02010600040101010101" pitchFamily="2" charset="-122"/>
              </a:rPr>
              <a:t>将类组织成层次，允许共享结构和行为</a:t>
            </a: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代码重用</a:t>
            </a: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a:t>
            </a:r>
            <a:endParaRPr lang="en-US" altLang="zh-CN" sz="2400" dirty="0">
              <a:latin typeface="华文细黑" panose="02010600040101010101" pitchFamily="2" charset="-122"/>
              <a:ea typeface="华文细黑" panose="02010600040101010101" pitchFamily="2"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4957" y="2061165"/>
            <a:ext cx="1572406" cy="2771802"/>
          </a:xfrm>
          <a:prstGeom prst="rect">
            <a:avLst/>
          </a:prstGeom>
          <a:solidFill>
            <a:schemeClr val="tx1"/>
          </a:solidFill>
          <a:ln>
            <a:noFill/>
          </a:ln>
          <a:effectLst/>
          <a:extLst/>
        </p:spPr>
      </p:pic>
      <p:sp>
        <p:nvSpPr>
          <p:cNvPr id="4" name="TextBox 3"/>
          <p:cNvSpPr txBox="1"/>
          <p:nvPr/>
        </p:nvSpPr>
        <p:spPr>
          <a:xfrm>
            <a:off x="576596" y="2061165"/>
            <a:ext cx="6533025" cy="3348219"/>
          </a:xfrm>
          <a:prstGeom prst="rect">
            <a:avLst/>
          </a:prstGeom>
          <a:noFill/>
        </p:spPr>
        <p:txBody>
          <a:bodyPr wrap="square" lIns="76782" tIns="38391" rIns="76782" bIns="38391" rtlCol="0">
            <a:spAutoFit/>
          </a:bodyPr>
          <a:lstStyle/>
          <a:p>
            <a:pPr>
              <a:lnSpc>
                <a:spcPct val="150000"/>
              </a:lnSpc>
            </a:pPr>
            <a:r>
              <a:rPr lang="zh-CN" altLang="en-US" sz="2000" dirty="0">
                <a:latin typeface="华文细黑" panose="02010600040101010101" pitchFamily="2" charset="-122"/>
                <a:ea typeface="华文细黑" panose="02010600040101010101" pitchFamily="2" charset="-122"/>
              </a:rPr>
              <a:t>在</a:t>
            </a:r>
            <a:r>
              <a:rPr lang="en-US" altLang="zh-CN" sz="2000" dirty="0">
                <a:latin typeface="华文细黑" panose="02010600040101010101" pitchFamily="2" charset="-122"/>
                <a:ea typeface="华文细黑" panose="02010600040101010101" pitchFamily="2" charset="-122"/>
              </a:rPr>
              <a:t>80</a:t>
            </a:r>
            <a:r>
              <a:rPr lang="zh-CN" altLang="en-US" sz="2000" dirty="0">
                <a:latin typeface="华文细黑" panose="02010600040101010101" pitchFamily="2" charset="-122"/>
                <a:ea typeface="华文细黑" panose="02010600040101010101" pitchFamily="2" charset="-122"/>
              </a:rPr>
              <a:t>年代初起，出现了数种面向对象语言，如：</a:t>
            </a:r>
            <a:r>
              <a:rPr lang="en-US" altLang="zh-CN" sz="2000" dirty="0">
                <a:latin typeface="华文细黑" panose="02010600040101010101" pitchFamily="2" charset="-122"/>
                <a:ea typeface="华文细黑" panose="02010600040101010101" pitchFamily="2" charset="-122"/>
              </a:rPr>
              <a:t>Smalltalk</a:t>
            </a:r>
            <a:r>
              <a:rPr lang="zh-CN" altLang="en-US" sz="2000" dirty="0">
                <a:latin typeface="华文细黑" panose="02010600040101010101" pitchFamily="2" charset="-122"/>
                <a:ea typeface="华文细黑" panose="02010600040101010101" pitchFamily="2" charset="-122"/>
              </a:rPr>
              <a:t>、</a:t>
            </a:r>
            <a:r>
              <a:rPr lang="en-US" altLang="zh-CN" sz="2000" dirty="0">
                <a:latin typeface="华文细黑" panose="02010600040101010101" pitchFamily="2" charset="-122"/>
                <a:ea typeface="华文细黑" panose="02010600040101010101" pitchFamily="2" charset="-122"/>
              </a:rPr>
              <a:t>C++</a:t>
            </a:r>
            <a:r>
              <a:rPr lang="zh-CN" altLang="en-US" sz="2000" dirty="0">
                <a:latin typeface="华文细黑" panose="02010600040101010101" pitchFamily="2" charset="-122"/>
                <a:ea typeface="华文细黑" panose="02010600040101010101" pitchFamily="2" charset="-122"/>
              </a:rPr>
              <a:t>、</a:t>
            </a:r>
            <a:r>
              <a:rPr lang="en-US" altLang="zh-CN" sz="2000" dirty="0">
                <a:latin typeface="华文细黑" panose="02010600040101010101" pitchFamily="2" charset="-122"/>
                <a:ea typeface="华文细黑" panose="02010600040101010101" pitchFamily="2" charset="-122"/>
              </a:rPr>
              <a:t>Eiffel</a:t>
            </a:r>
            <a:r>
              <a:rPr lang="zh-CN" altLang="en-US" sz="2000" dirty="0">
                <a:latin typeface="华文细黑" panose="02010600040101010101" pitchFamily="2" charset="-122"/>
                <a:ea typeface="华文细黑" panose="02010600040101010101" pitchFamily="2" charset="-122"/>
              </a:rPr>
              <a:t>等。</a:t>
            </a:r>
            <a:r>
              <a:rPr lang="en-US" altLang="zh-CN" sz="2000" dirty="0">
                <a:latin typeface="华文细黑" panose="02010600040101010101" pitchFamily="2" charset="-122"/>
                <a:ea typeface="华文细黑" panose="02010600040101010101" pitchFamily="2" charset="-122"/>
              </a:rPr>
              <a:t>80</a:t>
            </a:r>
            <a:r>
              <a:rPr lang="zh-CN" altLang="en-US" sz="2000" dirty="0">
                <a:latin typeface="华文细黑" panose="02010600040101010101" pitchFamily="2" charset="-122"/>
                <a:ea typeface="华文细黑" panose="02010600040101010101" pitchFamily="2" charset="-122"/>
              </a:rPr>
              <a:t>年代中期面向对象技术（</a:t>
            </a:r>
            <a:r>
              <a:rPr lang="en-US" altLang="zh-CN" sz="2000" dirty="0">
                <a:latin typeface="华文细黑" panose="02010600040101010101" pitchFamily="2" charset="-122"/>
                <a:ea typeface="华文细黑" panose="02010600040101010101" pitchFamily="2" charset="-122"/>
              </a:rPr>
              <a:t>OOA-OOD-</a:t>
            </a:r>
            <a:r>
              <a:rPr lang="en-US" altLang="zh-CN" sz="2000" dirty="0" err="1">
                <a:latin typeface="华文细黑" panose="02010600040101010101" pitchFamily="2" charset="-122"/>
                <a:ea typeface="华文细黑" panose="02010600040101010101" pitchFamily="2" charset="-122"/>
              </a:rPr>
              <a:t>OOP,Object</a:t>
            </a:r>
            <a:r>
              <a:rPr lang="en-US" altLang="zh-CN" sz="2000" dirty="0">
                <a:latin typeface="华文细黑" panose="02010600040101010101" pitchFamily="2" charset="-122"/>
                <a:ea typeface="华文细黑" panose="02010600040101010101" pitchFamily="2" charset="-122"/>
              </a:rPr>
              <a:t>-Oriented </a:t>
            </a:r>
            <a:r>
              <a:rPr lang="en-US" altLang="zh-CN" sz="2000" dirty="0" err="1">
                <a:latin typeface="华文细黑" panose="02010600040101010101" pitchFamily="2" charset="-122"/>
                <a:ea typeface="华文细黑" panose="02010600040101010101" pitchFamily="2" charset="-122"/>
              </a:rPr>
              <a:t>Analysi</a:t>
            </a:r>
            <a:r>
              <a:rPr lang="en-US" altLang="zh-CN" sz="2000" dirty="0">
                <a:latin typeface="华文细黑" panose="02010600040101010101" pitchFamily="2" charset="-122"/>
                <a:ea typeface="华文细黑" panose="02010600040101010101" pitchFamily="2" charset="-122"/>
              </a:rPr>
              <a:t>. ...</a:t>
            </a:r>
            <a:r>
              <a:rPr lang="zh-CN" altLang="en-US" sz="2000" dirty="0">
                <a:latin typeface="华文细黑" panose="02010600040101010101" pitchFamily="2" charset="-122"/>
                <a:ea typeface="华文细黑" panose="02010600040101010101" pitchFamily="2" charset="-122"/>
              </a:rPr>
              <a:t>）开始进入实际应用阶段，现在，面向对象方法被广泛应用于程序设计语言、设计方法学、形式定义、操作系统、分布式系统、人工智能、实时系统、数据库、人机接口、基本硬件设计等。</a:t>
            </a:r>
          </a:p>
        </p:txBody>
      </p:sp>
    </p:spTree>
    <p:extLst>
      <p:ext uri="{BB962C8B-B14F-4D97-AF65-F5344CB8AC3E}">
        <p14:creationId xmlns:p14="http://schemas.microsoft.com/office/powerpoint/2010/main" val="708028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1000"/>
                                        <p:tgtEl>
                                          <p:spTgt spid="5122"/>
                                        </p:tgtEl>
                                      </p:cBhvr>
                                    </p:animEffect>
                                    <p:anim calcmode="lin" valueType="num">
                                      <p:cBhvr>
                                        <p:cTn id="8" dur="1000" fill="hold"/>
                                        <p:tgtEl>
                                          <p:spTgt spid="5122"/>
                                        </p:tgtEl>
                                        <p:attrNameLst>
                                          <p:attrName>ppt_x</p:attrName>
                                        </p:attrNameLst>
                                      </p:cBhvr>
                                      <p:tavLst>
                                        <p:tav tm="0">
                                          <p:val>
                                            <p:strVal val="#ppt_x"/>
                                          </p:val>
                                        </p:tav>
                                        <p:tav tm="100000">
                                          <p:val>
                                            <p:strVal val="#ppt_x"/>
                                          </p:val>
                                        </p:tav>
                                      </p:tavLst>
                                    </p:anim>
                                    <p:anim calcmode="lin" valueType="num">
                                      <p:cBhvr>
                                        <p:cTn id="9"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3491928" cy="784800"/>
          </a:xfrm>
          <a:solidFill>
            <a:srgbClr val="008080"/>
          </a:solidFill>
        </p:spPr>
        <p:txBody>
          <a:bodyPr lIns="71225" tIns="35612" rIns="71225" bIns="35612" anchor="ctr">
            <a:normAutofit/>
          </a:bodyPr>
          <a:lstStyle/>
          <a:p>
            <a:r>
              <a:rPr lang="en-US" altLang="zh-CN" dirty="0">
                <a:latin typeface="Arial Rounded MT Bold" pitchFamily="34" charset="0"/>
                <a:cs typeface="Arial Unicode MS" pitchFamily="34" charset="-122"/>
              </a:rPr>
              <a:t>Thinking in OOP</a:t>
            </a:r>
            <a:endParaRPr lang="zh-CN" altLang="en-US" dirty="0">
              <a:latin typeface="Arial Rounded MT Bold" pitchFamily="34" charset="0"/>
              <a:cs typeface="Arial Unicode MS" pitchFamily="34" charset="-122"/>
            </a:endParaRPr>
          </a:p>
        </p:txBody>
      </p:sp>
      <p:sp>
        <p:nvSpPr>
          <p:cNvPr id="5" name="TextBox 4"/>
          <p:cNvSpPr txBox="1"/>
          <p:nvPr/>
        </p:nvSpPr>
        <p:spPr>
          <a:xfrm>
            <a:off x="428596" y="1071548"/>
            <a:ext cx="8607900" cy="4151811"/>
          </a:xfrm>
          <a:prstGeom prst="rect">
            <a:avLst/>
          </a:prstGeom>
          <a:noFill/>
        </p:spPr>
        <p:txBody>
          <a:bodyPr wrap="square" lIns="98458" tIns="49229" rIns="98458" bIns="49229" rtlCol="0">
            <a:spAutoFit/>
          </a:bodyPr>
          <a:lstStyle/>
          <a:p>
            <a:pPr>
              <a:lnSpc>
                <a:spcPct val="150000"/>
              </a:lnSpc>
              <a:buFont typeface="Arial" pitchFamily="34" charset="0"/>
              <a:buChar char="•"/>
            </a:pPr>
            <a:r>
              <a:rPr lang="en-US" altLang="zh-CN" sz="2800" b="1" dirty="0">
                <a:solidFill>
                  <a:srgbClr val="FFFF00"/>
                </a:solidFill>
                <a:latin typeface="Arial Black" pitchFamily="34" charset="0"/>
                <a:ea typeface="微软雅黑" panose="020B0503020204020204" pitchFamily="34" charset="-122"/>
                <a:cs typeface="Arial Unicode MS" pitchFamily="34" charset="-122"/>
              </a:rPr>
              <a:t>Problems</a:t>
            </a:r>
            <a:r>
              <a:rPr lang="en-US" altLang="zh-CN" sz="2800" dirty="0">
                <a:latin typeface="Corbel" pitchFamily="34" charset="0"/>
                <a:ea typeface="Arial Unicode MS" pitchFamily="34" charset="-122"/>
                <a:cs typeface="Arial Unicode MS" pitchFamily="34" charset="-122"/>
              </a:rPr>
              <a:t> </a:t>
            </a:r>
            <a:r>
              <a:rPr lang="en-US" altLang="zh-CN" sz="2800" dirty="0">
                <a:latin typeface="Corbel" pitchFamily="34" charset="0"/>
                <a:cs typeface="Arial" pitchFamily="34" charset="0"/>
              </a:rPr>
              <a:t>using Traditional software development methods</a:t>
            </a:r>
          </a:p>
          <a:p>
            <a:pPr>
              <a:lnSpc>
                <a:spcPts val="3240"/>
              </a:lnSpc>
              <a:buFont typeface="Arial" pitchFamily="34" charset="0"/>
              <a:buChar char="•"/>
            </a:pPr>
            <a:r>
              <a:rPr lang="en-US" altLang="zh-CN" sz="2800" b="1" dirty="0">
                <a:latin typeface="Corbel" pitchFamily="34" charset="0"/>
                <a:ea typeface="微软雅黑" panose="020B0503020204020204" pitchFamily="34" charset="-122"/>
                <a:cs typeface="Arial Unicode MS" pitchFamily="34" charset="-122"/>
              </a:rPr>
              <a:t>New way </a:t>
            </a:r>
            <a:r>
              <a:rPr lang="en-US" altLang="zh-CN" sz="2800" dirty="0">
                <a:latin typeface="Corbel" pitchFamily="34" charset="0"/>
                <a:cs typeface="Arial" pitchFamily="34" charset="0"/>
              </a:rPr>
              <a:t>of software development --- </a:t>
            </a:r>
            <a:r>
              <a:rPr lang="en-US" altLang="zh-CN" sz="2800" b="1" dirty="0">
                <a:solidFill>
                  <a:srgbClr val="FFFF00"/>
                </a:solidFill>
                <a:latin typeface="Corbel" pitchFamily="34" charset="0"/>
                <a:ea typeface="微软雅黑" panose="020B0503020204020204" pitchFamily="34" charset="-122"/>
                <a:cs typeface="Arial Unicode MS" pitchFamily="34" charset="-122"/>
              </a:rPr>
              <a:t>object-oriented technology</a:t>
            </a:r>
          </a:p>
          <a:p>
            <a:pPr lvl="1">
              <a:lnSpc>
                <a:spcPct val="150000"/>
              </a:lnSpc>
            </a:pPr>
            <a:r>
              <a:rPr lang="en-US" altLang="zh-CN" sz="2800" dirty="0">
                <a:latin typeface="Corbel" pitchFamily="34" charset="0"/>
                <a:cs typeface="Arial" pitchFamily="34" charset="0"/>
              </a:rPr>
              <a:t>-The introduction of object-oriented methodology</a:t>
            </a:r>
          </a:p>
          <a:p>
            <a:pPr lvl="1">
              <a:lnSpc>
                <a:spcPct val="150000"/>
              </a:lnSpc>
            </a:pPr>
            <a:r>
              <a:rPr lang="en-US" altLang="zh-CN" sz="2800" dirty="0">
                <a:latin typeface="Corbel" pitchFamily="34" charset="0"/>
                <a:cs typeface="Arial" pitchFamily="34" charset="0"/>
              </a:rPr>
              <a:t>-</a:t>
            </a:r>
            <a:r>
              <a:rPr lang="en-US" altLang="zh-CN" sz="2800" b="1" u="sng" dirty="0">
                <a:solidFill>
                  <a:srgbClr val="00B0F0"/>
                </a:solidFill>
                <a:latin typeface="Corbel" pitchFamily="34" charset="0"/>
                <a:cs typeface="Arial" pitchFamily="34" charset="0"/>
              </a:rPr>
              <a:t>Thinking of Object-oriented methodology </a:t>
            </a:r>
          </a:p>
          <a:p>
            <a:pPr lvl="1">
              <a:lnSpc>
                <a:spcPct val="150000"/>
              </a:lnSpc>
            </a:pPr>
            <a:r>
              <a:rPr lang="en-US" altLang="zh-CN" sz="2800" dirty="0">
                <a:latin typeface="Corbel" pitchFamily="34" charset="0"/>
                <a:cs typeface="Arial" pitchFamily="34" charset="0"/>
              </a:rPr>
              <a:t>-The three characteristics of object-oriented systems</a:t>
            </a:r>
          </a:p>
        </p:txBody>
      </p:sp>
    </p:spTree>
    <p:extLst>
      <p:ext uri="{BB962C8B-B14F-4D97-AF65-F5344CB8AC3E}">
        <p14:creationId xmlns:p14="http://schemas.microsoft.com/office/powerpoint/2010/main" val="9671307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91"/>
            <a:ext cx="4788072" cy="785817"/>
          </a:xfrm>
          <a:solidFill>
            <a:srgbClr val="008080"/>
          </a:solidFill>
        </p:spPr>
        <p:txBody>
          <a:bodyPr lIns="71225" tIns="35612" rIns="71225" bIns="35612" anchor="ctr">
            <a:normAutofit/>
          </a:bodyPr>
          <a:lstStyle/>
          <a:p>
            <a:r>
              <a:rPr lang="zh-CN" altLang="en-US" dirty="0">
                <a:cs typeface="Arial Unicode MS" pitchFamily="34" charset="-122"/>
              </a:rPr>
              <a:t>面向对象方法的编程思想</a:t>
            </a:r>
          </a:p>
        </p:txBody>
      </p:sp>
      <p:sp>
        <p:nvSpPr>
          <p:cNvPr id="5" name="TextBox 4"/>
          <p:cNvSpPr txBox="1"/>
          <p:nvPr/>
        </p:nvSpPr>
        <p:spPr>
          <a:xfrm>
            <a:off x="428596" y="1071546"/>
            <a:ext cx="8300783" cy="3862580"/>
          </a:xfrm>
          <a:prstGeom prst="rect">
            <a:avLst/>
          </a:prstGeom>
          <a:noFill/>
        </p:spPr>
        <p:txBody>
          <a:bodyPr wrap="square" lIns="91425" tIns="45712" rIns="91425" bIns="45712" rtlCol="0">
            <a:spAutoFit/>
          </a:bodyPr>
          <a:lstStyle/>
          <a:p>
            <a:pPr>
              <a:lnSpc>
                <a:spcPts val="4199"/>
              </a:lnSpc>
              <a:buFont typeface="Arial" pitchFamily="34" charset="0"/>
              <a:buChar char="•"/>
            </a:pPr>
            <a:r>
              <a:rPr lang="zh-CN" altLang="en-US" sz="2000" dirty="0">
                <a:latin typeface="华文细黑" panose="02010600040101010101" pitchFamily="2" charset="-122"/>
                <a:ea typeface="华文细黑" panose="02010600040101010101" pitchFamily="2" charset="-122"/>
              </a:rPr>
              <a:t>面向对象的程序设计的思路和人们日常生活中处理问题的思路是相似的。在自然世界和社会生活中，一个复杂的事物总是由许多部分和它们之间的联系组成的。</a:t>
            </a:r>
            <a:endParaRPr lang="en-US" altLang="zh-CN" sz="2000" dirty="0">
              <a:latin typeface="华文细黑" panose="02010600040101010101" pitchFamily="2" charset="-122"/>
              <a:ea typeface="华文细黑" panose="02010600040101010101" pitchFamily="2" charset="-122"/>
              <a:cs typeface="Arial Unicode MS" pitchFamily="34" charset="-122"/>
            </a:endParaRPr>
          </a:p>
          <a:p>
            <a:pPr>
              <a:lnSpc>
                <a:spcPts val="4199"/>
              </a:lnSpc>
              <a:buFont typeface="Arial" pitchFamily="34" charset="0"/>
              <a:buChar char="•"/>
            </a:pPr>
            <a:r>
              <a:rPr lang="zh-CN" altLang="en-US" sz="2000" dirty="0">
                <a:latin typeface="华文细黑" panose="02010600040101010101" pitchFamily="2" charset="-122"/>
                <a:ea typeface="华文细黑" panose="02010600040101010101" pitchFamily="2" charset="-122"/>
              </a:rPr>
              <a:t>当人们生产汽车时，分别设计和制造发动机、底盘、车身和轮子，最后把它们组装在一起。在组装时，各部分之间有一定的联系，以便协调工作。</a:t>
            </a:r>
            <a:endParaRPr lang="en-US" altLang="zh-CN" sz="2000" dirty="0">
              <a:latin typeface="华文细黑" panose="02010600040101010101" pitchFamily="2" charset="-122"/>
              <a:ea typeface="华文细黑" panose="02010600040101010101" pitchFamily="2" charset="-122"/>
            </a:endParaRPr>
          </a:p>
          <a:p>
            <a:pPr>
              <a:lnSpc>
                <a:spcPts val="4199"/>
              </a:lnSpc>
              <a:buFont typeface="Arial" pitchFamily="34" charset="0"/>
              <a:buChar char="•"/>
            </a:pPr>
            <a:r>
              <a:rPr lang="zh-CN" altLang="en-US" sz="2400" dirty="0">
                <a:latin typeface="华文细黑" panose="02010600040101010101" pitchFamily="2" charset="-122"/>
                <a:ea typeface="华文细黑" panose="02010600040101010101" pitchFamily="2" charset="-122"/>
              </a:rPr>
              <a:t>面向对象程序设计就是：</a:t>
            </a:r>
            <a:r>
              <a:rPr lang="zh-CN" altLang="en-US" sz="2400" b="1" dirty="0">
                <a:solidFill>
                  <a:srgbClr val="FFFF00"/>
                </a:solidFill>
                <a:latin typeface="微软雅黑" panose="020B0503020204020204" pitchFamily="34" charset="-122"/>
                <a:ea typeface="微软雅黑" panose="020B0503020204020204" pitchFamily="34" charset="-122"/>
              </a:rPr>
              <a:t>发现对象、创造对象和使用对象</a:t>
            </a:r>
            <a:r>
              <a:rPr lang="zh-CN" altLang="en-US" sz="2400" dirty="0">
                <a:solidFill>
                  <a:srgbClr val="FFFF00"/>
                </a:solidFill>
                <a:latin typeface="华文细黑" panose="02010600040101010101" pitchFamily="2" charset="-122"/>
                <a:ea typeface="华文细黑" panose="02010600040101010101" pitchFamily="2" charset="-122"/>
              </a:rPr>
              <a:t>。</a:t>
            </a:r>
          </a:p>
        </p:txBody>
      </p:sp>
    </p:spTree>
    <p:extLst>
      <p:ext uri="{BB962C8B-B14F-4D97-AF65-F5344CB8AC3E}">
        <p14:creationId xmlns:p14="http://schemas.microsoft.com/office/powerpoint/2010/main" val="12090981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4294967295"/>
          </p:nvPr>
        </p:nvSpPr>
        <p:spPr>
          <a:xfrm>
            <a:off x="0" y="6446838"/>
            <a:ext cx="3662363" cy="365125"/>
          </a:xfrm>
          <a:prstGeom prst="rect">
            <a:avLst/>
          </a:prstGeom>
        </p:spPr>
        <p:txBody>
          <a:bodyPr/>
          <a:lstStyle/>
          <a:p>
            <a:r>
              <a:rPr lang="en-US" altLang="zh-CN" smtClean="0"/>
              <a:t>Object-Oriented Programming</a:t>
            </a:r>
            <a:endParaRPr lang="zh-CN" altLang="en-US"/>
          </a:p>
        </p:txBody>
      </p:sp>
      <p:sp>
        <p:nvSpPr>
          <p:cNvPr id="4" name="Rectangle 3"/>
          <p:cNvSpPr>
            <a:spLocks noChangeArrowheads="1"/>
          </p:cNvSpPr>
          <p:nvPr/>
        </p:nvSpPr>
        <p:spPr bwMode="auto">
          <a:xfrm>
            <a:off x="126873" y="332739"/>
            <a:ext cx="1624012" cy="461649"/>
          </a:xfrm>
          <a:prstGeom prst="rect">
            <a:avLst/>
          </a:prstGeom>
          <a:solidFill>
            <a:srgbClr val="FFFFCC"/>
          </a:solidFill>
          <a:ln w="12700">
            <a:solidFill>
              <a:schemeClr val="tx1"/>
            </a:solidFill>
            <a:miter lim="800000"/>
            <a:headEnd/>
            <a:tailEnd/>
          </a:ln>
        </p:spPr>
        <p:txBody>
          <a:bodyPr lIns="91425" tIns="45712" rIns="91425" bIns="45712" anchor="ctr">
            <a:spAutoFit/>
          </a:bodyPr>
          <a:lstStyle/>
          <a:p>
            <a:pPr algn="ctr" eaLnBrk="0" hangingPunct="0"/>
            <a:r>
              <a:rPr lang="zh-CN" altLang="en-US" sz="2400" b="1" dirty="0">
                <a:solidFill>
                  <a:srgbClr val="FF0000"/>
                </a:solidFill>
                <a:latin typeface="Times New Roman" pitchFamily="18" charset="0"/>
                <a:ea typeface="宋体" charset="-122"/>
              </a:rPr>
              <a:t>问题域</a:t>
            </a:r>
          </a:p>
        </p:txBody>
      </p:sp>
      <p:sp>
        <p:nvSpPr>
          <p:cNvPr id="5" name="Rectangle 4"/>
          <p:cNvSpPr>
            <a:spLocks noChangeArrowheads="1"/>
          </p:cNvSpPr>
          <p:nvPr/>
        </p:nvSpPr>
        <p:spPr bwMode="auto">
          <a:xfrm>
            <a:off x="2665285" y="354963"/>
            <a:ext cx="1219200" cy="461649"/>
          </a:xfrm>
          <a:prstGeom prst="rect">
            <a:avLst/>
          </a:prstGeom>
          <a:solidFill>
            <a:srgbClr val="FFFFCC"/>
          </a:solidFill>
          <a:ln w="12700">
            <a:solidFill>
              <a:schemeClr val="tx1"/>
            </a:solidFill>
            <a:miter lim="800000"/>
            <a:headEnd/>
            <a:tailEnd/>
          </a:ln>
        </p:spPr>
        <p:txBody>
          <a:bodyPr lIns="91425" tIns="45712" rIns="91425" bIns="45712" anchor="ctr">
            <a:spAutoFit/>
          </a:bodyPr>
          <a:lstStyle/>
          <a:p>
            <a:pPr algn="ctr" eaLnBrk="0" hangingPunct="0"/>
            <a:r>
              <a:rPr lang="zh-CN" altLang="en-US" sz="2400" b="1" dirty="0">
                <a:solidFill>
                  <a:srgbClr val="FF0000"/>
                </a:solidFill>
                <a:latin typeface="Times New Roman" pitchFamily="18" charset="0"/>
                <a:ea typeface="宋体" charset="-122"/>
              </a:rPr>
              <a:t>求解域</a:t>
            </a:r>
          </a:p>
        </p:txBody>
      </p:sp>
      <p:sp>
        <p:nvSpPr>
          <p:cNvPr id="6" name="Line 5"/>
          <p:cNvSpPr>
            <a:spLocks noChangeShapeType="1"/>
          </p:cNvSpPr>
          <p:nvPr/>
        </p:nvSpPr>
        <p:spPr bwMode="auto">
          <a:xfrm>
            <a:off x="1750885" y="563563"/>
            <a:ext cx="914400" cy="0"/>
          </a:xfrm>
          <a:prstGeom prst="line">
            <a:avLst/>
          </a:prstGeom>
          <a:noFill/>
          <a:ln w="57150">
            <a:solidFill>
              <a:schemeClr val="accent1">
                <a:lumMod val="50000"/>
              </a:schemeClr>
            </a:solidFill>
            <a:round/>
            <a:headEnd/>
            <a:tailEnd type="triangle" w="med" len="med"/>
          </a:ln>
          <a:extLst>
            <a:ext uri="{909E8E84-426E-40DD-AFC4-6F175D3DCCD1}">
              <a14:hiddenFill xmlns:a14="http://schemas.microsoft.com/office/drawing/2010/main">
                <a:noFill/>
              </a14:hiddenFill>
            </a:ext>
          </a:extLst>
        </p:spPr>
        <p:txBody>
          <a:bodyPr lIns="91425" tIns="45712" rIns="91425" bIns="45712" anchor="ctr">
            <a:spAutoFit/>
          </a:bodyPr>
          <a:lstStyle/>
          <a:p>
            <a:endParaRPr lang="zh-CN" altLang="en-US"/>
          </a:p>
        </p:txBody>
      </p:sp>
      <p:sp>
        <p:nvSpPr>
          <p:cNvPr id="7" name="Line 6"/>
          <p:cNvSpPr>
            <a:spLocks noChangeShapeType="1"/>
          </p:cNvSpPr>
          <p:nvPr/>
        </p:nvSpPr>
        <p:spPr bwMode="auto">
          <a:xfrm flipV="1">
            <a:off x="252413" y="1903413"/>
            <a:ext cx="8686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25" tIns="45712" rIns="91425" bIns="45712" anchor="ctr">
            <a:spAutoFit/>
          </a:bodyPr>
          <a:lstStyle/>
          <a:p>
            <a:endParaRPr lang="zh-CN" altLang="en-US"/>
          </a:p>
        </p:txBody>
      </p:sp>
      <p:sp>
        <p:nvSpPr>
          <p:cNvPr id="8" name="Line 7"/>
          <p:cNvSpPr>
            <a:spLocks noChangeShapeType="1"/>
          </p:cNvSpPr>
          <p:nvPr/>
        </p:nvSpPr>
        <p:spPr bwMode="auto">
          <a:xfrm flipH="1">
            <a:off x="4868863" y="1522414"/>
            <a:ext cx="23812" cy="5106987"/>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1425" tIns="45712" rIns="91425" bIns="45712" anchor="ctr">
            <a:spAutoFit/>
          </a:bodyPr>
          <a:lstStyle/>
          <a:p>
            <a:endParaRPr lang="zh-CN" altLang="en-US"/>
          </a:p>
        </p:txBody>
      </p:sp>
      <p:sp>
        <p:nvSpPr>
          <p:cNvPr id="9" name="Text Box 8"/>
          <p:cNvSpPr txBox="1">
            <a:spLocks noChangeArrowheads="1"/>
          </p:cNvSpPr>
          <p:nvPr/>
        </p:nvSpPr>
        <p:spPr bwMode="auto">
          <a:xfrm>
            <a:off x="476250" y="1446214"/>
            <a:ext cx="4679950" cy="461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spcBef>
                <a:spcPct val="50000"/>
              </a:spcBef>
            </a:pPr>
            <a:r>
              <a:rPr kumimoji="0" lang="zh-CN" altLang="en-US" sz="2400" dirty="0">
                <a:solidFill>
                  <a:srgbClr val="FFFF00"/>
                </a:solidFill>
                <a:latin typeface="Times New Roman" pitchFamily="18" charset="0"/>
                <a:ea typeface="宋体" charset="-122"/>
              </a:rPr>
              <a:t>问题域（人类常用的思维方式）</a:t>
            </a:r>
          </a:p>
        </p:txBody>
      </p:sp>
      <p:sp>
        <p:nvSpPr>
          <p:cNvPr id="10" name="Text Box 9"/>
          <p:cNvSpPr txBox="1">
            <a:spLocks noChangeArrowheads="1"/>
          </p:cNvSpPr>
          <p:nvPr/>
        </p:nvSpPr>
        <p:spPr bwMode="auto">
          <a:xfrm>
            <a:off x="5662613" y="1446214"/>
            <a:ext cx="1425575" cy="461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ctr">
              <a:spcBef>
                <a:spcPct val="50000"/>
              </a:spcBef>
            </a:pPr>
            <a:r>
              <a:rPr kumimoji="0" lang="zh-CN" altLang="en-US" sz="2400" dirty="0">
                <a:solidFill>
                  <a:srgbClr val="FFFF00"/>
                </a:solidFill>
                <a:latin typeface="Times New Roman" pitchFamily="18" charset="0"/>
                <a:ea typeface="宋体" charset="-122"/>
              </a:rPr>
              <a:t>求解域</a:t>
            </a:r>
          </a:p>
        </p:txBody>
      </p:sp>
      <p:sp>
        <p:nvSpPr>
          <p:cNvPr id="11" name="Text Box 10"/>
          <p:cNvSpPr txBox="1">
            <a:spLocks noChangeArrowheads="1"/>
          </p:cNvSpPr>
          <p:nvPr/>
        </p:nvSpPr>
        <p:spPr bwMode="auto">
          <a:xfrm>
            <a:off x="404813" y="2055815"/>
            <a:ext cx="4114800" cy="120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spcBef>
                <a:spcPct val="50000"/>
              </a:spcBef>
            </a:pPr>
            <a:r>
              <a:rPr kumimoji="0" lang="zh-CN" altLang="en-US" sz="1800" dirty="0">
                <a:solidFill>
                  <a:schemeClr val="tx1"/>
                </a:solidFill>
                <a:latin typeface="Times New Roman" pitchFamily="18" charset="0"/>
                <a:ea typeface="宋体" charset="-122"/>
              </a:rPr>
              <a:t>▲</a:t>
            </a:r>
            <a:r>
              <a:rPr kumimoji="0" lang="zh-CN" altLang="en-US" sz="2400" b="0" dirty="0">
                <a:solidFill>
                  <a:schemeClr val="tx1">
                    <a:lumMod val="75000"/>
                    <a:lumOff val="25000"/>
                  </a:schemeClr>
                </a:solidFill>
                <a:latin typeface="华文细黑" panose="02010600040101010101" pitchFamily="2" charset="-122"/>
                <a:ea typeface="华文细黑" panose="02010600040101010101" pitchFamily="2" charset="-122"/>
              </a:rPr>
              <a:t>客观世界中的问题都是由客观世界中的事物及事物之间的联系组成。</a:t>
            </a:r>
          </a:p>
        </p:txBody>
      </p:sp>
      <p:sp>
        <p:nvSpPr>
          <p:cNvPr id="12" name="Text Box 11"/>
          <p:cNvSpPr txBox="1">
            <a:spLocks noChangeArrowheads="1"/>
          </p:cNvSpPr>
          <p:nvPr/>
        </p:nvSpPr>
        <p:spPr bwMode="auto">
          <a:xfrm>
            <a:off x="150768" y="4435244"/>
            <a:ext cx="800189" cy="461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ctr"/>
            <a:r>
              <a:rPr kumimoji="0" lang="zh-CN" altLang="en-US" sz="2400" b="0" dirty="0">
                <a:solidFill>
                  <a:schemeClr val="tx1">
                    <a:lumMod val="75000"/>
                    <a:lumOff val="25000"/>
                  </a:schemeClr>
                </a:solidFill>
                <a:latin typeface="华文细黑" panose="02010600040101010101" pitchFamily="2" charset="-122"/>
                <a:ea typeface="华文细黑" panose="02010600040101010101" pitchFamily="2" charset="-122"/>
              </a:rPr>
              <a:t>事物</a:t>
            </a:r>
          </a:p>
        </p:txBody>
      </p:sp>
      <p:sp>
        <p:nvSpPr>
          <p:cNvPr id="13" name="Text Box 12"/>
          <p:cNvSpPr txBox="1">
            <a:spLocks noChangeArrowheads="1"/>
          </p:cNvSpPr>
          <p:nvPr/>
        </p:nvSpPr>
        <p:spPr bwMode="auto">
          <a:xfrm>
            <a:off x="1052513" y="3776664"/>
            <a:ext cx="3810000" cy="830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spcBef>
                <a:spcPct val="50000"/>
              </a:spcBef>
            </a:pPr>
            <a:r>
              <a:rPr kumimoji="0" lang="zh-CN" altLang="en-US" sz="2400" b="0" dirty="0">
                <a:solidFill>
                  <a:schemeClr val="tx1">
                    <a:lumMod val="75000"/>
                    <a:lumOff val="25000"/>
                  </a:schemeClr>
                </a:solidFill>
                <a:latin typeface="华文细黑" panose="02010600040101010101" pitchFamily="2" charset="-122"/>
                <a:ea typeface="华文细黑" panose="02010600040101010101" pitchFamily="2" charset="-122"/>
              </a:rPr>
              <a:t>实体（物质）：客观存在的 </a:t>
            </a:r>
            <a:r>
              <a:rPr kumimoji="0" lang="en-US" altLang="zh-CN" sz="2400" b="0" dirty="0">
                <a:solidFill>
                  <a:schemeClr val="tx1">
                    <a:lumMod val="75000"/>
                    <a:lumOff val="25000"/>
                  </a:schemeClr>
                </a:solidFill>
                <a:latin typeface="华文细黑" panose="02010600040101010101" pitchFamily="2" charset="-122"/>
                <a:ea typeface="华文细黑" panose="02010600040101010101" pitchFamily="2" charset="-122"/>
              </a:rPr>
              <a:t>,   </a:t>
            </a:r>
            <a:r>
              <a:rPr kumimoji="0" lang="zh-CN" altLang="en-US" sz="2400" b="0" dirty="0">
                <a:solidFill>
                  <a:schemeClr val="tx1">
                    <a:lumMod val="75000"/>
                    <a:lumOff val="25000"/>
                  </a:schemeClr>
                </a:solidFill>
                <a:latin typeface="华文细黑" panose="02010600040101010101" pitchFamily="2" charset="-122"/>
                <a:ea typeface="华文细黑" panose="02010600040101010101" pitchFamily="2" charset="-122"/>
              </a:rPr>
              <a:t>具体的。</a:t>
            </a:r>
          </a:p>
        </p:txBody>
      </p:sp>
      <p:sp>
        <p:nvSpPr>
          <p:cNvPr id="14" name="Text Box 13"/>
          <p:cNvSpPr txBox="1">
            <a:spLocks noChangeArrowheads="1"/>
          </p:cNvSpPr>
          <p:nvPr/>
        </p:nvSpPr>
        <p:spPr bwMode="auto">
          <a:xfrm>
            <a:off x="1052513" y="4784725"/>
            <a:ext cx="3657600" cy="120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spcBef>
                <a:spcPct val="50000"/>
              </a:spcBef>
            </a:pPr>
            <a:r>
              <a:rPr kumimoji="0" lang="zh-CN" altLang="en-US" sz="2400" b="0" dirty="0">
                <a:solidFill>
                  <a:schemeClr val="tx1">
                    <a:lumMod val="75000"/>
                    <a:lumOff val="25000"/>
                  </a:schemeClr>
                </a:solidFill>
                <a:latin typeface="华文细黑" panose="02010600040101010101" pitchFamily="2" charset="-122"/>
                <a:ea typeface="华文细黑" panose="02010600040101010101" pitchFamily="2" charset="-122"/>
              </a:rPr>
              <a:t>意识：一个抽象的概念，是对客观存在的实体事物的一种概括。</a:t>
            </a:r>
          </a:p>
        </p:txBody>
      </p:sp>
      <p:sp>
        <p:nvSpPr>
          <p:cNvPr id="15" name="Text Box 14"/>
          <p:cNvSpPr txBox="1">
            <a:spLocks noChangeArrowheads="1"/>
          </p:cNvSpPr>
          <p:nvPr/>
        </p:nvSpPr>
        <p:spPr bwMode="auto">
          <a:xfrm>
            <a:off x="4900613" y="2055813"/>
            <a:ext cx="4191000" cy="830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spcBef>
                <a:spcPct val="50000"/>
              </a:spcBef>
            </a:pPr>
            <a:r>
              <a:rPr kumimoji="0" lang="zh-CN" altLang="en-US" sz="1800" dirty="0">
                <a:solidFill>
                  <a:schemeClr val="tx1"/>
                </a:solidFill>
                <a:latin typeface="Times New Roman" pitchFamily="18" charset="0"/>
                <a:ea typeface="宋体" charset="-122"/>
              </a:rPr>
              <a:t>▲</a:t>
            </a:r>
            <a:r>
              <a:rPr kumimoji="0" lang="zh-CN" altLang="en-US" sz="2400" b="0" dirty="0">
                <a:solidFill>
                  <a:schemeClr val="tx1">
                    <a:lumMod val="75000"/>
                    <a:lumOff val="25000"/>
                  </a:schemeClr>
                </a:solidFill>
                <a:latin typeface="Times New Roman" pitchFamily="18" charset="0"/>
                <a:ea typeface="宋体" charset="-122"/>
              </a:rPr>
              <a:t>程序由一组相互通信的对象组成</a:t>
            </a:r>
          </a:p>
        </p:txBody>
      </p:sp>
      <p:sp>
        <p:nvSpPr>
          <p:cNvPr id="16" name="AutoShape 15"/>
          <p:cNvSpPr>
            <a:spLocks/>
          </p:cNvSpPr>
          <p:nvPr/>
        </p:nvSpPr>
        <p:spPr bwMode="auto">
          <a:xfrm>
            <a:off x="908050" y="4395321"/>
            <a:ext cx="144463" cy="447954"/>
          </a:xfrm>
          <a:prstGeom prst="leftBrace">
            <a:avLst>
              <a:gd name="adj1" fmla="val 193332"/>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1425" tIns="45712" rIns="91425" bIns="45712" anchor="ctr">
            <a:spAutoFit/>
          </a:bodyPr>
          <a:lstStyle/>
          <a:p>
            <a:pPr algn="ctr"/>
            <a:endParaRPr lang="zh-CN" altLang="en-US"/>
          </a:p>
        </p:txBody>
      </p:sp>
    </p:spTree>
    <p:extLst>
      <p:ext uri="{BB962C8B-B14F-4D97-AF65-F5344CB8AC3E}">
        <p14:creationId xmlns:p14="http://schemas.microsoft.com/office/powerpoint/2010/main" val="2724569673"/>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Line 2"/>
          <p:cNvSpPr>
            <a:spLocks noChangeShapeType="1"/>
          </p:cNvSpPr>
          <p:nvPr/>
        </p:nvSpPr>
        <p:spPr bwMode="auto">
          <a:xfrm>
            <a:off x="3924300" y="0"/>
            <a:ext cx="4763" cy="685800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1425" tIns="45712" rIns="91425" bIns="45712" anchor="ctr">
            <a:spAutoFit/>
          </a:bodyPr>
          <a:lstStyle/>
          <a:p>
            <a:endParaRPr lang="zh-CN" altLang="en-US"/>
          </a:p>
        </p:txBody>
      </p:sp>
      <p:sp>
        <p:nvSpPr>
          <p:cNvPr id="47107" name="Text Box 3"/>
          <p:cNvSpPr txBox="1">
            <a:spLocks noChangeArrowheads="1"/>
          </p:cNvSpPr>
          <p:nvPr/>
        </p:nvSpPr>
        <p:spPr bwMode="auto">
          <a:xfrm>
            <a:off x="323851" y="1628775"/>
            <a:ext cx="1128713" cy="461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spcBef>
                <a:spcPct val="50000"/>
              </a:spcBef>
            </a:pPr>
            <a:r>
              <a:rPr kumimoji="0" lang="zh-CN" altLang="en-US" sz="2400">
                <a:solidFill>
                  <a:schemeClr val="tx1"/>
                </a:solidFill>
                <a:latin typeface="Times New Roman" pitchFamily="18" charset="0"/>
                <a:ea typeface="宋体" charset="-122"/>
              </a:rPr>
              <a:t>实体</a:t>
            </a:r>
          </a:p>
        </p:txBody>
      </p:sp>
      <p:sp>
        <p:nvSpPr>
          <p:cNvPr id="47108" name="AutoShape 4"/>
          <p:cNvSpPr>
            <a:spLocks/>
          </p:cNvSpPr>
          <p:nvPr/>
        </p:nvSpPr>
        <p:spPr bwMode="auto">
          <a:xfrm flipV="1">
            <a:off x="1428750" y="1369779"/>
            <a:ext cx="114300" cy="979640"/>
          </a:xfrm>
          <a:prstGeom prst="leftBrace">
            <a:avLst>
              <a:gd name="adj1" fmla="val 22222"/>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1425" tIns="45712" rIns="91425" bIns="45712" anchor="ctr">
            <a:spAutoFit/>
          </a:bodyPr>
          <a:lstStyle/>
          <a:p>
            <a:pPr algn="ctr"/>
            <a:endParaRPr lang="zh-CN" altLang="en-US"/>
          </a:p>
        </p:txBody>
      </p:sp>
      <p:sp>
        <p:nvSpPr>
          <p:cNvPr id="47109" name="Text Box 5"/>
          <p:cNvSpPr txBox="1">
            <a:spLocks noChangeArrowheads="1"/>
          </p:cNvSpPr>
          <p:nvPr/>
        </p:nvSpPr>
        <p:spPr bwMode="auto">
          <a:xfrm>
            <a:off x="1600200" y="1312864"/>
            <a:ext cx="1905000" cy="461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spcBef>
                <a:spcPct val="50000"/>
              </a:spcBef>
            </a:pPr>
            <a:r>
              <a:rPr kumimoji="0" lang="zh-CN" altLang="en-US" sz="2400">
                <a:solidFill>
                  <a:schemeClr val="tx1"/>
                </a:solidFill>
                <a:latin typeface="Times New Roman" pitchFamily="18" charset="0"/>
                <a:ea typeface="宋体" charset="-122"/>
              </a:rPr>
              <a:t>静态的数据</a:t>
            </a:r>
          </a:p>
        </p:txBody>
      </p:sp>
      <p:sp>
        <p:nvSpPr>
          <p:cNvPr id="47110" name="Text Box 6"/>
          <p:cNvSpPr txBox="1">
            <a:spLocks noChangeArrowheads="1"/>
          </p:cNvSpPr>
          <p:nvPr/>
        </p:nvSpPr>
        <p:spPr bwMode="auto">
          <a:xfrm>
            <a:off x="1619250" y="1989139"/>
            <a:ext cx="2160588" cy="461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spcBef>
                <a:spcPct val="50000"/>
              </a:spcBef>
            </a:pPr>
            <a:r>
              <a:rPr kumimoji="0" lang="zh-CN" altLang="en-US" sz="2400">
                <a:solidFill>
                  <a:schemeClr val="tx1"/>
                </a:solidFill>
                <a:latin typeface="Times New Roman" pitchFamily="18" charset="0"/>
                <a:ea typeface="宋体" charset="-122"/>
              </a:rPr>
              <a:t>动态的行为</a:t>
            </a:r>
          </a:p>
        </p:txBody>
      </p:sp>
      <p:sp>
        <p:nvSpPr>
          <p:cNvPr id="273416" name="Text Box 8"/>
          <p:cNvSpPr txBox="1">
            <a:spLocks noChangeArrowheads="1"/>
          </p:cNvSpPr>
          <p:nvPr/>
        </p:nvSpPr>
        <p:spPr bwMode="auto">
          <a:xfrm>
            <a:off x="4067175" y="1557339"/>
            <a:ext cx="2160588" cy="461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spcBef>
                <a:spcPct val="50000"/>
              </a:spcBef>
            </a:pPr>
            <a:r>
              <a:rPr kumimoji="0" lang="zh-CN" altLang="en-US" sz="2400">
                <a:solidFill>
                  <a:schemeClr val="tx1"/>
                </a:solidFill>
                <a:latin typeface="Times New Roman" pitchFamily="18" charset="0"/>
                <a:ea typeface="宋体" charset="-122"/>
              </a:rPr>
              <a:t>对象</a:t>
            </a:r>
            <a:r>
              <a:rPr kumimoji="0" lang="en-US" altLang="zh-CN" sz="2400">
                <a:solidFill>
                  <a:schemeClr val="tx1"/>
                </a:solidFill>
                <a:latin typeface="Times New Roman" pitchFamily="18" charset="0"/>
                <a:ea typeface="宋体" charset="-122"/>
              </a:rPr>
              <a:t>(object)</a:t>
            </a:r>
          </a:p>
        </p:txBody>
      </p:sp>
      <p:sp>
        <p:nvSpPr>
          <p:cNvPr id="273417" name="AutoShape 9"/>
          <p:cNvSpPr>
            <a:spLocks/>
          </p:cNvSpPr>
          <p:nvPr/>
        </p:nvSpPr>
        <p:spPr bwMode="auto">
          <a:xfrm flipV="1">
            <a:off x="5938044" y="1124743"/>
            <a:ext cx="146844" cy="1800200"/>
          </a:xfrm>
          <a:prstGeom prst="leftBrace">
            <a:avLst>
              <a:gd name="adj1" fmla="val 59832"/>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1425" tIns="45712" rIns="91425" bIns="45712" anchor="ctr">
            <a:spAutoFit/>
          </a:bodyPr>
          <a:lstStyle/>
          <a:p>
            <a:pPr algn="ctr"/>
            <a:endParaRPr lang="zh-CN" altLang="en-US"/>
          </a:p>
        </p:txBody>
      </p:sp>
      <p:sp>
        <p:nvSpPr>
          <p:cNvPr id="273418" name="Text Box 10"/>
          <p:cNvSpPr txBox="1">
            <a:spLocks noChangeArrowheads="1"/>
          </p:cNvSpPr>
          <p:nvPr/>
        </p:nvSpPr>
        <p:spPr bwMode="auto">
          <a:xfrm>
            <a:off x="6019800" y="908051"/>
            <a:ext cx="3124200" cy="830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spcBef>
                <a:spcPct val="50000"/>
              </a:spcBef>
            </a:pPr>
            <a:r>
              <a:rPr kumimoji="0" lang="zh-CN" altLang="en-US" sz="2400">
                <a:solidFill>
                  <a:schemeClr val="tx1"/>
                </a:solidFill>
                <a:latin typeface="Times New Roman" pitchFamily="18" charset="0"/>
                <a:ea typeface="宋体" charset="-122"/>
              </a:rPr>
              <a:t>属性（</a:t>
            </a:r>
            <a:r>
              <a:rPr kumimoji="0" lang="en-US" altLang="zh-CN" sz="2400">
                <a:solidFill>
                  <a:schemeClr val="tx1"/>
                </a:solidFill>
                <a:latin typeface="Times New Roman" pitchFamily="18" charset="0"/>
                <a:ea typeface="宋体" charset="-122"/>
              </a:rPr>
              <a:t>attribute)</a:t>
            </a:r>
            <a:r>
              <a:rPr kumimoji="0" lang="zh-CN" altLang="en-US" sz="2400">
                <a:solidFill>
                  <a:schemeClr val="tx1"/>
                </a:solidFill>
                <a:latin typeface="Times New Roman" pitchFamily="18" charset="0"/>
                <a:ea typeface="宋体" charset="-122"/>
              </a:rPr>
              <a:t>或状态（</a:t>
            </a:r>
            <a:r>
              <a:rPr kumimoji="0" lang="en-US" altLang="zh-CN" sz="2400">
                <a:solidFill>
                  <a:schemeClr val="tx1"/>
                </a:solidFill>
                <a:latin typeface="Times New Roman" pitchFamily="18" charset="0"/>
                <a:ea typeface="宋体" charset="-122"/>
              </a:rPr>
              <a:t>state</a:t>
            </a:r>
            <a:r>
              <a:rPr kumimoji="0" lang="zh-CN" altLang="en-US" sz="2400">
                <a:solidFill>
                  <a:schemeClr val="tx1"/>
                </a:solidFill>
                <a:latin typeface="Times New Roman" pitchFamily="18" charset="0"/>
                <a:ea typeface="宋体" charset="-122"/>
              </a:rPr>
              <a:t>）</a:t>
            </a:r>
          </a:p>
        </p:txBody>
      </p:sp>
      <p:sp>
        <p:nvSpPr>
          <p:cNvPr id="273419" name="Text Box 11"/>
          <p:cNvSpPr txBox="1">
            <a:spLocks noChangeArrowheads="1"/>
          </p:cNvSpPr>
          <p:nvPr/>
        </p:nvSpPr>
        <p:spPr bwMode="auto">
          <a:xfrm>
            <a:off x="6084888" y="2205039"/>
            <a:ext cx="3059112" cy="830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spcBef>
                <a:spcPct val="50000"/>
              </a:spcBef>
            </a:pPr>
            <a:r>
              <a:rPr kumimoji="0" lang="zh-CN" altLang="en-US" sz="2400">
                <a:solidFill>
                  <a:schemeClr val="tx1"/>
                </a:solidFill>
                <a:latin typeface="Times New Roman" pitchFamily="18" charset="0"/>
                <a:ea typeface="宋体" charset="-122"/>
              </a:rPr>
              <a:t>操作</a:t>
            </a:r>
            <a:r>
              <a:rPr kumimoji="0" lang="en-US" altLang="zh-CN" sz="2400">
                <a:solidFill>
                  <a:schemeClr val="tx1"/>
                </a:solidFill>
                <a:latin typeface="Times New Roman" pitchFamily="18" charset="0"/>
                <a:ea typeface="宋体" charset="-122"/>
              </a:rPr>
              <a:t>/</a:t>
            </a:r>
            <a:r>
              <a:rPr kumimoji="0" lang="zh-CN" altLang="en-US" sz="2400">
                <a:solidFill>
                  <a:schemeClr val="tx1"/>
                </a:solidFill>
                <a:latin typeface="Times New Roman" pitchFamily="18" charset="0"/>
                <a:ea typeface="宋体" charset="-122"/>
              </a:rPr>
              <a:t>方法</a:t>
            </a:r>
            <a:r>
              <a:rPr kumimoji="0" lang="en-US" altLang="zh-CN" sz="2400">
                <a:solidFill>
                  <a:schemeClr val="tx1"/>
                </a:solidFill>
                <a:latin typeface="Times New Roman" pitchFamily="18" charset="0"/>
                <a:ea typeface="宋体" charset="-122"/>
              </a:rPr>
              <a:t>/</a:t>
            </a:r>
            <a:r>
              <a:rPr kumimoji="0" lang="zh-CN" altLang="en-US" sz="2400">
                <a:solidFill>
                  <a:schemeClr val="tx1"/>
                </a:solidFill>
                <a:latin typeface="Times New Roman" pitchFamily="18" charset="0"/>
                <a:ea typeface="宋体" charset="-122"/>
              </a:rPr>
              <a:t>行为</a:t>
            </a:r>
            <a:r>
              <a:rPr kumimoji="0" lang="en-US" altLang="zh-CN" sz="2400">
                <a:solidFill>
                  <a:schemeClr val="tx1"/>
                </a:solidFill>
                <a:latin typeface="Times New Roman" pitchFamily="18" charset="0"/>
                <a:ea typeface="宋体" charset="-122"/>
              </a:rPr>
              <a:t>/</a:t>
            </a:r>
            <a:r>
              <a:rPr kumimoji="0" lang="zh-CN" altLang="en-US" sz="2400">
                <a:solidFill>
                  <a:schemeClr val="tx1"/>
                </a:solidFill>
                <a:latin typeface="Times New Roman" pitchFamily="18" charset="0"/>
                <a:ea typeface="宋体" charset="-122"/>
              </a:rPr>
              <a:t>功能</a:t>
            </a:r>
            <a:r>
              <a:rPr kumimoji="0" lang="en-US" altLang="zh-CN" sz="2400">
                <a:solidFill>
                  <a:schemeClr val="tx1"/>
                </a:solidFill>
                <a:latin typeface="Times New Roman" pitchFamily="18" charset="0"/>
                <a:ea typeface="宋体" charset="-122"/>
              </a:rPr>
              <a:t>/</a:t>
            </a:r>
            <a:r>
              <a:rPr kumimoji="0" lang="zh-CN" altLang="en-US" sz="2400">
                <a:solidFill>
                  <a:schemeClr val="tx1"/>
                </a:solidFill>
                <a:latin typeface="Times New Roman" pitchFamily="18" charset="0"/>
                <a:ea typeface="宋体" charset="-122"/>
              </a:rPr>
              <a:t>服务</a:t>
            </a:r>
          </a:p>
        </p:txBody>
      </p:sp>
      <p:sp>
        <p:nvSpPr>
          <p:cNvPr id="273420" name="Text Box 12"/>
          <p:cNvSpPr txBox="1">
            <a:spLocks noChangeArrowheads="1"/>
          </p:cNvSpPr>
          <p:nvPr/>
        </p:nvSpPr>
        <p:spPr bwMode="auto">
          <a:xfrm>
            <a:off x="4283969" y="3357563"/>
            <a:ext cx="4486970" cy="2308308"/>
          </a:xfrm>
          <a:prstGeom prst="rect">
            <a:avLst/>
          </a:prstGeom>
          <a:solidFill>
            <a:schemeClr val="tx1"/>
          </a:solidFill>
          <a:ln w="12700">
            <a:noFill/>
            <a:miter lim="800000"/>
            <a:headEnd/>
            <a:tailEnd/>
          </a:ln>
          <a:extLst/>
        </p:spPr>
        <p:txBody>
          <a:bodyPr wrap="square"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nSpc>
                <a:spcPct val="150000"/>
              </a:lnSpc>
              <a:spcBef>
                <a:spcPct val="50000"/>
              </a:spcBef>
            </a:pPr>
            <a:r>
              <a:rPr kumimoji="0" lang="zh-CN" altLang="en-US" sz="2400" b="0" dirty="0">
                <a:solidFill>
                  <a:schemeClr val="bg1"/>
                </a:solidFill>
                <a:latin typeface="微软雅黑" panose="020B0503020204020204" pitchFamily="34" charset="-122"/>
                <a:ea typeface="微软雅黑" panose="020B0503020204020204" pitchFamily="34" charset="-122"/>
              </a:rPr>
              <a:t>面向对象方法用“对象”来刻划客观世界中的实体。对象是由数据及施加在这些数据上的操作组成的统一体。</a:t>
            </a:r>
          </a:p>
        </p:txBody>
      </p:sp>
      <p:sp>
        <p:nvSpPr>
          <p:cNvPr id="273425" name="Text Box 17"/>
          <p:cNvSpPr txBox="1">
            <a:spLocks noChangeArrowheads="1"/>
          </p:cNvSpPr>
          <p:nvPr/>
        </p:nvSpPr>
        <p:spPr bwMode="auto">
          <a:xfrm>
            <a:off x="8229600" y="7180264"/>
            <a:ext cx="762000" cy="461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ctr">
              <a:spcBef>
                <a:spcPct val="50000"/>
              </a:spcBef>
            </a:pPr>
            <a:endParaRPr kumimoji="0" lang="zh-CN" altLang="en-US" sz="2400">
              <a:solidFill>
                <a:srgbClr val="CC0000"/>
              </a:solidFill>
              <a:latin typeface="Times New Roman" pitchFamily="18" charset="0"/>
              <a:ea typeface="宋体" charset="-122"/>
            </a:endParaRPr>
          </a:p>
        </p:txBody>
      </p:sp>
    </p:spTree>
    <p:extLst>
      <p:ext uri="{BB962C8B-B14F-4D97-AF65-F5344CB8AC3E}">
        <p14:creationId xmlns:p14="http://schemas.microsoft.com/office/powerpoint/2010/main" val="58118796"/>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73416"/>
                                        </p:tgtEl>
                                        <p:attrNameLst>
                                          <p:attrName>style.visibility</p:attrName>
                                        </p:attrNameLst>
                                      </p:cBhvr>
                                      <p:to>
                                        <p:strVal val="visible"/>
                                      </p:to>
                                    </p:set>
                                    <p:anim calcmode="lin" valueType="num">
                                      <p:cBhvr additive="base">
                                        <p:cTn id="7" dur="500" fill="hold"/>
                                        <p:tgtEl>
                                          <p:spTgt spid="273416"/>
                                        </p:tgtEl>
                                        <p:attrNameLst>
                                          <p:attrName>ppt_x</p:attrName>
                                        </p:attrNameLst>
                                      </p:cBhvr>
                                      <p:tavLst>
                                        <p:tav tm="0">
                                          <p:val>
                                            <p:strVal val="1+#ppt_w/2"/>
                                          </p:val>
                                        </p:tav>
                                        <p:tav tm="100000">
                                          <p:val>
                                            <p:strVal val="#ppt_x"/>
                                          </p:val>
                                        </p:tav>
                                      </p:tavLst>
                                    </p:anim>
                                    <p:anim calcmode="lin" valueType="num">
                                      <p:cBhvr additive="base">
                                        <p:cTn id="8" dur="500" fill="hold"/>
                                        <p:tgtEl>
                                          <p:spTgt spid="27341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73417"/>
                                        </p:tgtEl>
                                        <p:attrNameLst>
                                          <p:attrName>style.visibility</p:attrName>
                                        </p:attrNameLst>
                                      </p:cBhvr>
                                      <p:to>
                                        <p:strVal val="visible"/>
                                      </p:to>
                                    </p:set>
                                    <p:anim calcmode="lin" valueType="num">
                                      <p:cBhvr additive="base">
                                        <p:cTn id="13" dur="500" fill="hold"/>
                                        <p:tgtEl>
                                          <p:spTgt spid="273417"/>
                                        </p:tgtEl>
                                        <p:attrNameLst>
                                          <p:attrName>ppt_x</p:attrName>
                                        </p:attrNameLst>
                                      </p:cBhvr>
                                      <p:tavLst>
                                        <p:tav tm="0">
                                          <p:val>
                                            <p:strVal val="1+#ppt_w/2"/>
                                          </p:val>
                                        </p:tav>
                                        <p:tav tm="100000">
                                          <p:val>
                                            <p:strVal val="#ppt_x"/>
                                          </p:val>
                                        </p:tav>
                                      </p:tavLst>
                                    </p:anim>
                                    <p:anim calcmode="lin" valueType="num">
                                      <p:cBhvr additive="base">
                                        <p:cTn id="14" dur="500" fill="hold"/>
                                        <p:tgtEl>
                                          <p:spTgt spid="27341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73418"/>
                                        </p:tgtEl>
                                        <p:attrNameLst>
                                          <p:attrName>style.visibility</p:attrName>
                                        </p:attrNameLst>
                                      </p:cBhvr>
                                      <p:to>
                                        <p:strVal val="visible"/>
                                      </p:to>
                                    </p:set>
                                    <p:anim calcmode="lin" valueType="num">
                                      <p:cBhvr additive="base">
                                        <p:cTn id="19" dur="500" fill="hold"/>
                                        <p:tgtEl>
                                          <p:spTgt spid="273418"/>
                                        </p:tgtEl>
                                        <p:attrNameLst>
                                          <p:attrName>ppt_x</p:attrName>
                                        </p:attrNameLst>
                                      </p:cBhvr>
                                      <p:tavLst>
                                        <p:tav tm="0">
                                          <p:val>
                                            <p:strVal val="1+#ppt_w/2"/>
                                          </p:val>
                                        </p:tav>
                                        <p:tav tm="100000">
                                          <p:val>
                                            <p:strVal val="#ppt_x"/>
                                          </p:val>
                                        </p:tav>
                                      </p:tavLst>
                                    </p:anim>
                                    <p:anim calcmode="lin" valueType="num">
                                      <p:cBhvr additive="base">
                                        <p:cTn id="20" dur="500" fill="hold"/>
                                        <p:tgtEl>
                                          <p:spTgt spid="27341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73419"/>
                                        </p:tgtEl>
                                        <p:attrNameLst>
                                          <p:attrName>style.visibility</p:attrName>
                                        </p:attrNameLst>
                                      </p:cBhvr>
                                      <p:to>
                                        <p:strVal val="visible"/>
                                      </p:to>
                                    </p:set>
                                    <p:anim calcmode="lin" valueType="num">
                                      <p:cBhvr additive="base">
                                        <p:cTn id="25" dur="500" fill="hold"/>
                                        <p:tgtEl>
                                          <p:spTgt spid="273419"/>
                                        </p:tgtEl>
                                        <p:attrNameLst>
                                          <p:attrName>ppt_x</p:attrName>
                                        </p:attrNameLst>
                                      </p:cBhvr>
                                      <p:tavLst>
                                        <p:tav tm="0">
                                          <p:val>
                                            <p:strVal val="1+#ppt_w/2"/>
                                          </p:val>
                                        </p:tav>
                                        <p:tav tm="100000">
                                          <p:val>
                                            <p:strVal val="#ppt_x"/>
                                          </p:val>
                                        </p:tav>
                                      </p:tavLst>
                                    </p:anim>
                                    <p:anim calcmode="lin" valueType="num">
                                      <p:cBhvr additive="base">
                                        <p:cTn id="26" dur="500" fill="hold"/>
                                        <p:tgtEl>
                                          <p:spTgt spid="27341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73420"/>
                                        </p:tgtEl>
                                        <p:attrNameLst>
                                          <p:attrName>style.visibility</p:attrName>
                                        </p:attrNameLst>
                                      </p:cBhvr>
                                      <p:to>
                                        <p:strVal val="visible"/>
                                      </p:to>
                                    </p:set>
                                    <p:anim calcmode="lin" valueType="num">
                                      <p:cBhvr additive="base">
                                        <p:cTn id="31" dur="500" fill="hold"/>
                                        <p:tgtEl>
                                          <p:spTgt spid="273420"/>
                                        </p:tgtEl>
                                        <p:attrNameLst>
                                          <p:attrName>ppt_x</p:attrName>
                                        </p:attrNameLst>
                                      </p:cBhvr>
                                      <p:tavLst>
                                        <p:tav tm="0">
                                          <p:val>
                                            <p:strVal val="1+#ppt_w/2"/>
                                          </p:val>
                                        </p:tav>
                                        <p:tav tm="100000">
                                          <p:val>
                                            <p:strVal val="#ppt_x"/>
                                          </p:val>
                                        </p:tav>
                                      </p:tavLst>
                                    </p:anim>
                                    <p:anim calcmode="lin" valueType="num">
                                      <p:cBhvr additive="base">
                                        <p:cTn id="32" dur="500" fill="hold"/>
                                        <p:tgtEl>
                                          <p:spTgt spid="27342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nodePh="1">
                                  <p:stCondLst>
                                    <p:cond delay="0"/>
                                  </p:stCondLst>
                                  <p:endCondLst>
                                    <p:cond evt="begin" delay="0">
                                      <p:tn val="35"/>
                                    </p:cond>
                                  </p:endCondLst>
                                  <p:childTnLst>
                                    <p:set>
                                      <p:cBhvr>
                                        <p:cTn id="36" dur="1" fill="hold">
                                          <p:stCondLst>
                                            <p:cond delay="0"/>
                                          </p:stCondLst>
                                        </p:cTn>
                                        <p:tgtEl>
                                          <p:spTgt spid="273425"/>
                                        </p:tgtEl>
                                        <p:attrNameLst>
                                          <p:attrName>style.visibility</p:attrName>
                                        </p:attrNameLst>
                                      </p:cBhvr>
                                      <p:to>
                                        <p:strVal val="visible"/>
                                      </p:to>
                                    </p:set>
                                    <p:anim calcmode="lin" valueType="num">
                                      <p:cBhvr additive="base">
                                        <p:cTn id="37" dur="500" fill="hold"/>
                                        <p:tgtEl>
                                          <p:spTgt spid="273425"/>
                                        </p:tgtEl>
                                        <p:attrNameLst>
                                          <p:attrName>ppt_x</p:attrName>
                                        </p:attrNameLst>
                                      </p:cBhvr>
                                      <p:tavLst>
                                        <p:tav tm="0">
                                          <p:val>
                                            <p:strVal val="1+#ppt_w/2"/>
                                          </p:val>
                                        </p:tav>
                                        <p:tav tm="100000">
                                          <p:val>
                                            <p:strVal val="#ppt_x"/>
                                          </p:val>
                                        </p:tav>
                                      </p:tavLst>
                                    </p:anim>
                                    <p:anim calcmode="lin" valueType="num">
                                      <p:cBhvr additive="base">
                                        <p:cTn id="38" dur="500" fill="hold"/>
                                        <p:tgtEl>
                                          <p:spTgt spid="2734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6" grpId="0" autoUpdateAnimBg="0"/>
      <p:bldP spid="273417" grpId="0" animBg="1"/>
      <p:bldP spid="273418" grpId="0" autoUpdateAnimBg="0"/>
      <p:bldP spid="273419" grpId="0" autoUpdateAnimBg="0"/>
      <p:bldP spid="273420" grpId="0" animBg="1" autoUpdateAnimBg="0"/>
      <p:bldP spid="273425"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Line 2"/>
          <p:cNvSpPr>
            <a:spLocks noChangeShapeType="1"/>
          </p:cNvSpPr>
          <p:nvPr/>
        </p:nvSpPr>
        <p:spPr bwMode="auto">
          <a:xfrm>
            <a:off x="4706938" y="86362"/>
            <a:ext cx="76200" cy="685800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1425" tIns="45712" rIns="91425" bIns="45712" anchor="ctr">
            <a:spAutoFit/>
          </a:bodyPr>
          <a:lstStyle/>
          <a:p>
            <a:endParaRPr lang="zh-CN" altLang="en-US"/>
          </a:p>
        </p:txBody>
      </p:sp>
      <p:sp>
        <p:nvSpPr>
          <p:cNvPr id="326663" name="Text Box 7"/>
          <p:cNvSpPr txBox="1">
            <a:spLocks noChangeArrowheads="1"/>
          </p:cNvSpPr>
          <p:nvPr/>
        </p:nvSpPr>
        <p:spPr bwMode="auto">
          <a:xfrm>
            <a:off x="403224" y="476250"/>
            <a:ext cx="4571235" cy="3293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nSpc>
                <a:spcPts val="3200"/>
              </a:lnSpc>
              <a:spcBef>
                <a:spcPct val="50000"/>
              </a:spcBef>
            </a:pPr>
            <a:r>
              <a:rPr kumimoji="0" lang="zh-CN" altLang="en-US" sz="2400" dirty="0">
                <a:solidFill>
                  <a:schemeClr val="tx1"/>
                </a:solidFill>
                <a:latin typeface="Times New Roman" pitchFamily="18" charset="0"/>
                <a:ea typeface="宋体" charset="-122"/>
              </a:rPr>
              <a:t>实体</a:t>
            </a:r>
            <a:r>
              <a:rPr kumimoji="0" lang="zh-CN" altLang="en-US" sz="2400" dirty="0" smtClean="0">
                <a:solidFill>
                  <a:schemeClr val="tx1"/>
                </a:solidFill>
                <a:latin typeface="Times New Roman" pitchFamily="18" charset="0"/>
                <a:ea typeface="宋体" charset="-122"/>
              </a:rPr>
              <a:t>：</a:t>
            </a:r>
            <a:r>
              <a:rPr kumimoji="0" lang="zh-CN" altLang="en-US" sz="2400" b="0" dirty="0">
                <a:solidFill>
                  <a:schemeClr val="tx1"/>
                </a:solidFill>
                <a:latin typeface="Times New Roman" pitchFamily="18" charset="0"/>
                <a:ea typeface="宋体" charset="-122"/>
              </a:rPr>
              <a:t>某</a:t>
            </a:r>
            <a:r>
              <a:rPr kumimoji="0" lang="zh-CN" altLang="en-US" sz="2400" b="0" dirty="0" smtClean="0">
                <a:solidFill>
                  <a:schemeClr val="tx1"/>
                </a:solidFill>
                <a:latin typeface="Times New Roman" pitchFamily="18" charset="0"/>
                <a:ea typeface="宋体" charset="-122"/>
              </a:rPr>
              <a:t>一实物枪</a:t>
            </a:r>
            <a:endParaRPr kumimoji="0" lang="zh-CN" altLang="en-US" sz="2400" b="0" dirty="0">
              <a:solidFill>
                <a:schemeClr val="tx1"/>
              </a:solidFill>
              <a:latin typeface="宋体" charset="-122"/>
              <a:ea typeface="宋体" charset="-122"/>
            </a:endParaRPr>
          </a:p>
          <a:p>
            <a:pPr>
              <a:lnSpc>
                <a:spcPts val="3200"/>
              </a:lnSpc>
              <a:spcBef>
                <a:spcPct val="50000"/>
              </a:spcBef>
            </a:pPr>
            <a:r>
              <a:rPr kumimoji="0" lang="zh-CN" altLang="en-US" sz="2400" b="0" dirty="0">
                <a:solidFill>
                  <a:schemeClr val="tx1"/>
                </a:solidFill>
                <a:latin typeface="Times New Roman" pitchFamily="18" charset="0"/>
                <a:ea typeface="宋体" charset="-122"/>
              </a:rPr>
              <a:t>静态的数据</a:t>
            </a:r>
            <a:r>
              <a:rPr kumimoji="0" lang="zh-CN" altLang="en-US" sz="2400" b="0" dirty="0" smtClean="0">
                <a:solidFill>
                  <a:schemeClr val="tx1"/>
                </a:solidFill>
                <a:latin typeface="Times New Roman" pitchFamily="18" charset="0"/>
                <a:ea typeface="宋体" charset="-122"/>
              </a:rPr>
              <a:t>：</a:t>
            </a:r>
            <a:r>
              <a:rPr kumimoji="0" lang="zh-CN" altLang="en-US" sz="2400" b="0" dirty="0">
                <a:solidFill>
                  <a:schemeClr val="tx1"/>
                </a:solidFill>
                <a:latin typeface="Times New Roman" pitchFamily="18" charset="0"/>
                <a:ea typeface="宋体" charset="-122"/>
              </a:rPr>
              <a:t>弹匣容量、枪长，空枪重量，初速，</a:t>
            </a:r>
            <a:r>
              <a:rPr kumimoji="0" lang="zh-CN" altLang="en-US" sz="2400" b="0" dirty="0" smtClean="0">
                <a:solidFill>
                  <a:schemeClr val="tx1"/>
                </a:solidFill>
                <a:latin typeface="Times New Roman" pitchFamily="18" charset="0"/>
                <a:ea typeface="宋体" charset="-122"/>
              </a:rPr>
              <a:t>有效射程等。</a:t>
            </a:r>
            <a:endParaRPr kumimoji="0" lang="zh-CN" altLang="en-US" sz="2400" b="0" dirty="0">
              <a:solidFill>
                <a:schemeClr val="tx1"/>
              </a:solidFill>
              <a:latin typeface="Times New Roman" pitchFamily="18" charset="0"/>
              <a:ea typeface="宋体" charset="-122"/>
            </a:endParaRPr>
          </a:p>
          <a:p>
            <a:pPr>
              <a:lnSpc>
                <a:spcPts val="3200"/>
              </a:lnSpc>
              <a:spcBef>
                <a:spcPct val="50000"/>
              </a:spcBef>
            </a:pPr>
            <a:r>
              <a:rPr kumimoji="0" lang="zh-CN" altLang="en-US" sz="2400" b="0" dirty="0">
                <a:solidFill>
                  <a:schemeClr val="tx1"/>
                </a:solidFill>
                <a:latin typeface="Times New Roman" pitchFamily="18" charset="0"/>
                <a:ea typeface="宋体" charset="-122"/>
              </a:rPr>
              <a:t>动态行为</a:t>
            </a:r>
            <a:r>
              <a:rPr kumimoji="0" lang="zh-CN" altLang="en-US" sz="2400" b="0" dirty="0" smtClean="0">
                <a:solidFill>
                  <a:schemeClr val="tx1"/>
                </a:solidFill>
                <a:latin typeface="Times New Roman" pitchFamily="18" charset="0"/>
                <a:ea typeface="宋体" charset="-122"/>
              </a:rPr>
              <a:t>：</a:t>
            </a:r>
            <a:r>
              <a:rPr kumimoji="0" lang="zh-CN" altLang="en-US" sz="2400" b="0" dirty="0">
                <a:solidFill>
                  <a:schemeClr val="tx1"/>
                </a:solidFill>
                <a:latin typeface="Times New Roman" pitchFamily="18" charset="0"/>
                <a:ea typeface="宋体" charset="-122"/>
              </a:rPr>
              <a:t>射击</a:t>
            </a:r>
            <a:r>
              <a:rPr kumimoji="0" lang="zh-CN" altLang="en-US" sz="2400" b="0" dirty="0" smtClean="0">
                <a:solidFill>
                  <a:schemeClr val="tx1"/>
                </a:solidFill>
                <a:latin typeface="Times New Roman" pitchFamily="18" charset="0"/>
                <a:ea typeface="宋体" charset="-122"/>
              </a:rPr>
              <a:t>、子弹压堂等</a:t>
            </a:r>
            <a:r>
              <a:rPr kumimoji="0" lang="zh-CN" altLang="en-US" sz="2400" b="0" dirty="0">
                <a:solidFill>
                  <a:schemeClr val="tx1"/>
                </a:solidFill>
                <a:latin typeface="Times New Roman" pitchFamily="18" charset="0"/>
                <a:ea typeface="宋体" charset="-122"/>
              </a:rPr>
              <a:t>。</a:t>
            </a:r>
          </a:p>
          <a:p>
            <a:pPr>
              <a:lnSpc>
                <a:spcPts val="3200"/>
              </a:lnSpc>
              <a:spcBef>
                <a:spcPct val="50000"/>
              </a:spcBef>
            </a:pPr>
            <a:endParaRPr kumimoji="0" lang="zh-CN" altLang="en-US" sz="2400" dirty="0">
              <a:solidFill>
                <a:schemeClr val="tx1"/>
              </a:solidFill>
              <a:latin typeface="Times New Roman" pitchFamily="18" charset="0"/>
              <a:ea typeface="宋体" charset="-122"/>
            </a:endParaRPr>
          </a:p>
          <a:p>
            <a:pPr>
              <a:lnSpc>
                <a:spcPts val="3200"/>
              </a:lnSpc>
              <a:spcBef>
                <a:spcPct val="50000"/>
              </a:spcBef>
            </a:pPr>
            <a:r>
              <a:rPr kumimoji="0" lang="zh-CN" altLang="en-US" sz="2400" dirty="0">
                <a:solidFill>
                  <a:schemeClr val="tx1"/>
                </a:solidFill>
                <a:latin typeface="Times New Roman" pitchFamily="18" charset="0"/>
                <a:ea typeface="宋体" charset="-122"/>
              </a:rPr>
              <a:t>意识（概念）</a:t>
            </a:r>
            <a:r>
              <a:rPr kumimoji="0" lang="zh-CN" altLang="en-US" sz="2400" dirty="0" smtClean="0">
                <a:solidFill>
                  <a:schemeClr val="tx1"/>
                </a:solidFill>
                <a:latin typeface="Times New Roman" pitchFamily="18" charset="0"/>
                <a:ea typeface="宋体" charset="-122"/>
              </a:rPr>
              <a:t>：</a:t>
            </a:r>
            <a:r>
              <a:rPr kumimoji="0" lang="zh-CN" altLang="en-US" sz="2400" b="0" dirty="0">
                <a:solidFill>
                  <a:schemeClr val="tx1"/>
                </a:solidFill>
                <a:latin typeface="Times New Roman" pitchFamily="18" charset="0"/>
                <a:ea typeface="宋体" charset="-122"/>
              </a:rPr>
              <a:t>枪</a:t>
            </a:r>
          </a:p>
        </p:txBody>
      </p:sp>
      <p:sp>
        <p:nvSpPr>
          <p:cNvPr id="326669" name="Text Box 13"/>
          <p:cNvSpPr txBox="1">
            <a:spLocks noChangeArrowheads="1"/>
          </p:cNvSpPr>
          <p:nvPr/>
        </p:nvSpPr>
        <p:spPr bwMode="auto">
          <a:xfrm>
            <a:off x="4876800" y="549276"/>
            <a:ext cx="4267200" cy="1015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spcBef>
                <a:spcPct val="50000"/>
              </a:spcBef>
            </a:pPr>
            <a:r>
              <a:rPr kumimoji="0" lang="zh-CN" altLang="en-US" sz="2400" b="0" dirty="0" smtClean="0">
                <a:solidFill>
                  <a:schemeClr val="tx1"/>
                </a:solidFill>
                <a:latin typeface="Times New Roman" pitchFamily="18" charset="0"/>
                <a:ea typeface="宋体" charset="-122"/>
              </a:rPr>
              <a:t>具体的一支枪</a:t>
            </a:r>
            <a:r>
              <a:rPr kumimoji="0" lang="en-US" altLang="zh-CN" sz="2400" b="0" dirty="0" err="1" smtClean="0">
                <a:solidFill>
                  <a:schemeClr val="tx1"/>
                </a:solidFill>
                <a:latin typeface="Times New Roman" pitchFamily="18" charset="0"/>
                <a:ea typeface="宋体" charset="-122"/>
              </a:rPr>
              <a:t>mygun</a:t>
            </a:r>
            <a:r>
              <a:rPr kumimoji="0" lang="en-US" altLang="zh-CN" sz="2400" b="0" dirty="0" smtClean="0">
                <a:solidFill>
                  <a:schemeClr val="tx1"/>
                </a:solidFill>
                <a:latin typeface="Times New Roman" pitchFamily="18" charset="0"/>
                <a:ea typeface="宋体" charset="-122"/>
              </a:rPr>
              <a:t> </a:t>
            </a:r>
            <a:endParaRPr kumimoji="0" lang="en-US" altLang="zh-CN" sz="2400" b="0" dirty="0">
              <a:solidFill>
                <a:schemeClr val="tx1"/>
              </a:solidFill>
              <a:latin typeface="Times New Roman" pitchFamily="18" charset="0"/>
              <a:ea typeface="宋体" charset="-122"/>
            </a:endParaRPr>
          </a:p>
          <a:p>
            <a:pPr>
              <a:spcBef>
                <a:spcPct val="50000"/>
              </a:spcBef>
            </a:pPr>
            <a:r>
              <a:rPr kumimoji="0" lang="en-US" altLang="zh-CN" sz="2400" b="0" dirty="0">
                <a:solidFill>
                  <a:schemeClr val="tx1"/>
                </a:solidFill>
                <a:latin typeface="Times New Roman" pitchFamily="18" charset="0"/>
                <a:ea typeface="宋体" charset="-122"/>
              </a:rPr>
              <a:t>      </a:t>
            </a:r>
            <a:r>
              <a:rPr kumimoji="0" lang="en-US" altLang="zh-CN" sz="2400" b="0" dirty="0" smtClean="0">
                <a:solidFill>
                  <a:schemeClr val="tx1"/>
                </a:solidFill>
                <a:latin typeface="Times New Roman" pitchFamily="18" charset="0"/>
                <a:ea typeface="宋体" charset="-122"/>
              </a:rPr>
              <a:t>--</a:t>
            </a:r>
            <a:r>
              <a:rPr kumimoji="0" lang="zh-CN" altLang="en-US" sz="2400" b="0" dirty="0" smtClean="0">
                <a:solidFill>
                  <a:schemeClr val="tx1"/>
                </a:solidFill>
                <a:latin typeface="Times New Roman" pitchFamily="18" charset="0"/>
                <a:ea typeface="宋体" charset="-122"/>
              </a:rPr>
              <a:t>通用枪类</a:t>
            </a:r>
            <a:r>
              <a:rPr kumimoji="0" lang="zh-CN" altLang="en-US" sz="2400" b="0" dirty="0">
                <a:solidFill>
                  <a:schemeClr val="tx1"/>
                </a:solidFill>
                <a:latin typeface="Times New Roman" pitchFamily="18" charset="0"/>
                <a:ea typeface="宋体" charset="-122"/>
              </a:rPr>
              <a:t>的实例</a:t>
            </a:r>
            <a:r>
              <a:rPr kumimoji="0" lang="en-US" altLang="zh-CN" sz="2400" b="0" dirty="0">
                <a:solidFill>
                  <a:schemeClr val="tx1"/>
                </a:solidFill>
                <a:latin typeface="Times New Roman" pitchFamily="18" charset="0"/>
                <a:ea typeface="宋体" charset="-122"/>
              </a:rPr>
              <a:t>(instance)</a:t>
            </a:r>
            <a:endParaRPr kumimoji="0" lang="zh-CN" altLang="en-US" sz="2400" b="0" dirty="0">
              <a:solidFill>
                <a:schemeClr val="tx1"/>
              </a:solidFill>
              <a:latin typeface="Times New Roman" pitchFamily="18" charset="0"/>
              <a:ea typeface="宋体" charset="-122"/>
            </a:endParaRPr>
          </a:p>
        </p:txBody>
      </p:sp>
      <p:sp>
        <p:nvSpPr>
          <p:cNvPr id="326670" name="Line 14"/>
          <p:cNvSpPr>
            <a:spLocks noChangeShapeType="1"/>
          </p:cNvSpPr>
          <p:nvPr/>
        </p:nvSpPr>
        <p:spPr bwMode="auto">
          <a:xfrm>
            <a:off x="4182297" y="765175"/>
            <a:ext cx="792163" cy="0"/>
          </a:xfrm>
          <a:prstGeom prst="line">
            <a:avLst/>
          </a:prstGeom>
          <a:noFill/>
          <a:ln w="57150">
            <a:solidFill>
              <a:srgbClr val="FFFF00"/>
            </a:solidFill>
            <a:prstDash val="sysDot"/>
            <a:round/>
            <a:headEnd/>
            <a:tailEnd type="triangle" w="med" len="med"/>
          </a:ln>
          <a:extLst>
            <a:ext uri="{909E8E84-426E-40DD-AFC4-6F175D3DCCD1}">
              <a14:hiddenFill xmlns:a14="http://schemas.microsoft.com/office/drawing/2010/main">
                <a:noFill/>
              </a14:hiddenFill>
            </a:ext>
          </a:extLst>
        </p:spPr>
        <p:txBody>
          <a:bodyPr lIns="91425" tIns="45712" rIns="91425" bIns="45712" anchor="ctr">
            <a:spAutoFit/>
          </a:bodyPr>
          <a:lstStyle/>
          <a:p>
            <a:endParaRPr lang="zh-CN" altLang="en-US"/>
          </a:p>
        </p:txBody>
      </p:sp>
      <p:sp>
        <p:nvSpPr>
          <p:cNvPr id="326671" name="Line 15"/>
          <p:cNvSpPr>
            <a:spLocks noChangeShapeType="1"/>
          </p:cNvSpPr>
          <p:nvPr/>
        </p:nvSpPr>
        <p:spPr bwMode="auto">
          <a:xfrm>
            <a:off x="4110065" y="3515362"/>
            <a:ext cx="936625" cy="0"/>
          </a:xfrm>
          <a:prstGeom prst="line">
            <a:avLst/>
          </a:prstGeom>
          <a:noFill/>
          <a:ln w="57150">
            <a:solidFill>
              <a:srgbClr val="FFFF00"/>
            </a:solidFill>
            <a:prstDash val="sysDot"/>
            <a:round/>
            <a:headEnd/>
            <a:tailEnd type="triangle" w="med" len="med"/>
          </a:ln>
          <a:extLst>
            <a:ext uri="{909E8E84-426E-40DD-AFC4-6F175D3DCCD1}">
              <a14:hiddenFill xmlns:a14="http://schemas.microsoft.com/office/drawing/2010/main">
                <a:noFill/>
              </a14:hiddenFill>
            </a:ext>
          </a:extLst>
        </p:spPr>
        <p:txBody>
          <a:bodyPr lIns="91425" tIns="45712" rIns="91425" bIns="45712" anchor="ctr">
            <a:spAutoFit/>
          </a:bodyPr>
          <a:lstStyle/>
          <a:p>
            <a:endParaRPr lang="zh-CN" altLang="en-US"/>
          </a:p>
        </p:txBody>
      </p:sp>
      <p:sp>
        <p:nvSpPr>
          <p:cNvPr id="326672" name="Text Box 16"/>
          <p:cNvSpPr txBox="1">
            <a:spLocks noChangeArrowheads="1"/>
          </p:cNvSpPr>
          <p:nvPr/>
        </p:nvSpPr>
        <p:spPr bwMode="auto">
          <a:xfrm>
            <a:off x="4859338" y="4005264"/>
            <a:ext cx="3962400" cy="1200312"/>
          </a:xfrm>
          <a:prstGeom prst="rect">
            <a:avLst/>
          </a:prstGeom>
          <a:solidFill>
            <a:schemeClr val="tx1"/>
          </a:solidFill>
          <a:ln w="12700">
            <a:noFill/>
            <a:miter lim="800000"/>
            <a:headEnd/>
            <a:tailEnd/>
          </a:ln>
          <a:extLst/>
        </p:spPr>
        <p:txBody>
          <a:bodyPr wrap="square" lIns="91425" tIns="45712" rIns="91425" bIns="45712">
            <a:spAutoFit/>
          </a:bodyPr>
          <a:lstStyle>
            <a:defPPr>
              <a:defRPr lang="zh-CN"/>
            </a:defPPr>
            <a:lvl1pPr eaLnBrk="0" hangingPunct="0">
              <a:lnSpc>
                <a:spcPct val="150000"/>
              </a:lnSpc>
              <a:spcBef>
                <a:spcPct val="50000"/>
              </a:spcBef>
              <a:defRPr kumimoji="0" sz="2400" b="0">
                <a:solidFill>
                  <a:schemeClr val="bg1"/>
                </a:solidFill>
                <a:latin typeface="微软雅黑" panose="020B0503020204020204" pitchFamily="34" charset="-122"/>
                <a:ea typeface="微软雅黑" panose="020B0503020204020204" pitchFamily="34"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r>
              <a:rPr lang="zh-CN" altLang="en-US" dirty="0"/>
              <a:t>类是对具有相同属性和行为的一组对象的共同描述。</a:t>
            </a:r>
          </a:p>
        </p:txBody>
      </p:sp>
      <p:sp>
        <p:nvSpPr>
          <p:cNvPr id="326673" name="Text Box 17"/>
          <p:cNvSpPr txBox="1">
            <a:spLocks noChangeArrowheads="1"/>
          </p:cNvSpPr>
          <p:nvPr/>
        </p:nvSpPr>
        <p:spPr bwMode="auto">
          <a:xfrm>
            <a:off x="8382000" y="3795714"/>
            <a:ext cx="762000" cy="461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ctr">
              <a:spcBef>
                <a:spcPct val="50000"/>
              </a:spcBef>
            </a:pPr>
            <a:endParaRPr kumimoji="0" lang="zh-CN" altLang="en-US" sz="2400">
              <a:solidFill>
                <a:srgbClr val="CC0000"/>
              </a:solidFill>
              <a:latin typeface="Times New Roman" pitchFamily="18" charset="0"/>
              <a:ea typeface="宋体" charset="-122"/>
            </a:endParaRPr>
          </a:p>
        </p:txBody>
      </p:sp>
      <p:sp>
        <p:nvSpPr>
          <p:cNvPr id="326674" name="Text Box 18"/>
          <p:cNvSpPr txBox="1">
            <a:spLocks noChangeArrowheads="1"/>
          </p:cNvSpPr>
          <p:nvPr/>
        </p:nvSpPr>
        <p:spPr bwMode="auto">
          <a:xfrm>
            <a:off x="4859338" y="3284538"/>
            <a:ext cx="3960812" cy="461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spcBef>
                <a:spcPct val="50000"/>
              </a:spcBef>
            </a:pPr>
            <a:r>
              <a:rPr kumimoji="0" lang="zh-CN" altLang="en-US" sz="2400" b="0" dirty="0" smtClean="0">
                <a:solidFill>
                  <a:schemeClr val="tx1"/>
                </a:solidFill>
                <a:latin typeface="Times New Roman" pitchFamily="18" charset="0"/>
                <a:ea typeface="宋体" charset="-122"/>
              </a:rPr>
              <a:t>通用枪类</a:t>
            </a:r>
            <a:r>
              <a:rPr kumimoji="0" lang="zh-CN" altLang="en-US" sz="2400" b="0" dirty="0">
                <a:solidFill>
                  <a:schemeClr val="tx1"/>
                </a:solidFill>
                <a:latin typeface="Times New Roman" pitchFamily="18" charset="0"/>
                <a:ea typeface="宋体" charset="-122"/>
              </a:rPr>
              <a:t>（</a:t>
            </a:r>
            <a:r>
              <a:rPr kumimoji="0" lang="en-US" altLang="zh-CN" sz="2400" b="0" dirty="0">
                <a:solidFill>
                  <a:schemeClr val="tx1"/>
                </a:solidFill>
                <a:latin typeface="Times New Roman" pitchFamily="18" charset="0"/>
                <a:ea typeface="宋体" charset="-122"/>
              </a:rPr>
              <a:t>class</a:t>
            </a:r>
            <a:r>
              <a:rPr kumimoji="0" lang="zh-CN" altLang="en-US" sz="2400" b="0" dirty="0" smtClean="0">
                <a:solidFill>
                  <a:schemeClr val="tx1"/>
                </a:solidFill>
                <a:latin typeface="Times New Roman" pitchFamily="18" charset="0"/>
                <a:ea typeface="宋体" charset="-122"/>
              </a:rPr>
              <a:t>）</a:t>
            </a:r>
            <a:r>
              <a:rPr kumimoji="0" lang="en-US" altLang="zh-CN" sz="2400" b="0" dirty="0" err="1" smtClean="0">
                <a:solidFill>
                  <a:schemeClr val="tx1"/>
                </a:solidFill>
                <a:latin typeface="Times New Roman" pitchFamily="18" charset="0"/>
                <a:ea typeface="宋体" charset="-122"/>
              </a:rPr>
              <a:t>gunClass</a:t>
            </a:r>
            <a:endParaRPr kumimoji="0" lang="en-US" altLang="zh-CN" sz="2400" b="0" dirty="0">
              <a:solidFill>
                <a:schemeClr val="tx1"/>
              </a:solidFill>
              <a:latin typeface="Times New Roman" pitchFamily="18" charset="0"/>
              <a:ea typeface="宋体" charset="-122"/>
            </a:endParaRPr>
          </a:p>
        </p:txBody>
      </p:sp>
      <p:sp>
        <p:nvSpPr>
          <p:cNvPr id="12" name="Text Box 18"/>
          <p:cNvSpPr txBox="1">
            <a:spLocks noChangeArrowheads="1"/>
          </p:cNvSpPr>
          <p:nvPr/>
        </p:nvSpPr>
        <p:spPr bwMode="auto">
          <a:xfrm>
            <a:off x="4610272" y="6298542"/>
            <a:ext cx="4533727" cy="415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12" rIns="91425" bIns="45712">
            <a:spAutoFit/>
          </a:bodyPr>
          <a:lstStyle>
            <a:defPPr>
              <a:defRPr lang="zh-CN"/>
            </a:defPPr>
            <a:lvl1pPr algn="r">
              <a:spcBef>
                <a:spcPct val="50000"/>
              </a:spcBef>
              <a:defRPr kumimoji="0" sz="2100" b="1">
                <a:solidFill>
                  <a:schemeClr val="tx1">
                    <a:lumMod val="50000"/>
                    <a:lumOff val="50000"/>
                  </a:schemeClr>
                </a:solidFill>
                <a:latin typeface="Diavlo Light" pitchFamily="50" charset="0"/>
                <a:ea typeface="宋体"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r>
              <a:rPr lang="en-US" altLang="zh-CN" dirty="0" smtClean="0"/>
              <a:t>code/unit </a:t>
            </a:r>
            <a:r>
              <a:rPr lang="en-US" altLang="zh-CN" dirty="0"/>
              <a:t>one/</a:t>
            </a:r>
            <a:r>
              <a:rPr lang="en-US" altLang="zh-CN" dirty="0" err="1"/>
              <a:t>gunClass</a:t>
            </a:r>
            <a:endParaRPr lang="en-US" altLang="zh-CN" dirty="0"/>
          </a:p>
        </p:txBody>
      </p:sp>
    </p:spTree>
    <p:extLst>
      <p:ext uri="{BB962C8B-B14F-4D97-AF65-F5344CB8AC3E}">
        <p14:creationId xmlns:p14="http://schemas.microsoft.com/office/powerpoint/2010/main" val="1364867976"/>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6663"/>
                                        </p:tgtEl>
                                        <p:attrNameLst>
                                          <p:attrName>style.visibility</p:attrName>
                                        </p:attrNameLst>
                                      </p:cBhvr>
                                      <p:to>
                                        <p:strVal val="visible"/>
                                      </p:to>
                                    </p:set>
                                    <p:anim calcmode="lin" valueType="num">
                                      <p:cBhvr additive="base">
                                        <p:cTn id="7" dur="500" fill="hold"/>
                                        <p:tgtEl>
                                          <p:spTgt spid="326663"/>
                                        </p:tgtEl>
                                        <p:attrNameLst>
                                          <p:attrName>ppt_x</p:attrName>
                                        </p:attrNameLst>
                                      </p:cBhvr>
                                      <p:tavLst>
                                        <p:tav tm="0">
                                          <p:val>
                                            <p:strVal val="0-#ppt_w/2"/>
                                          </p:val>
                                        </p:tav>
                                        <p:tav tm="100000">
                                          <p:val>
                                            <p:strVal val="#ppt_x"/>
                                          </p:val>
                                        </p:tav>
                                      </p:tavLst>
                                    </p:anim>
                                    <p:anim calcmode="lin" valueType="num">
                                      <p:cBhvr additive="base">
                                        <p:cTn id="8" dur="500" fill="hold"/>
                                        <p:tgtEl>
                                          <p:spTgt spid="32666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26670"/>
                                        </p:tgtEl>
                                        <p:attrNameLst>
                                          <p:attrName>style.visibility</p:attrName>
                                        </p:attrNameLst>
                                      </p:cBhvr>
                                      <p:to>
                                        <p:strVal val="visible"/>
                                      </p:to>
                                    </p:set>
                                    <p:anim calcmode="lin" valueType="num">
                                      <p:cBhvr additive="base">
                                        <p:cTn id="13" dur="500" fill="hold"/>
                                        <p:tgtEl>
                                          <p:spTgt spid="326670"/>
                                        </p:tgtEl>
                                        <p:attrNameLst>
                                          <p:attrName>ppt_x</p:attrName>
                                        </p:attrNameLst>
                                      </p:cBhvr>
                                      <p:tavLst>
                                        <p:tav tm="0">
                                          <p:val>
                                            <p:strVal val="1+#ppt_w/2"/>
                                          </p:val>
                                        </p:tav>
                                        <p:tav tm="100000">
                                          <p:val>
                                            <p:strVal val="#ppt_x"/>
                                          </p:val>
                                        </p:tav>
                                      </p:tavLst>
                                    </p:anim>
                                    <p:anim calcmode="lin" valueType="num">
                                      <p:cBhvr additive="base">
                                        <p:cTn id="14" dur="500" fill="hold"/>
                                        <p:tgtEl>
                                          <p:spTgt spid="32667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26669"/>
                                        </p:tgtEl>
                                        <p:attrNameLst>
                                          <p:attrName>style.visibility</p:attrName>
                                        </p:attrNameLst>
                                      </p:cBhvr>
                                      <p:to>
                                        <p:strVal val="visible"/>
                                      </p:to>
                                    </p:set>
                                    <p:anim calcmode="lin" valueType="num">
                                      <p:cBhvr additive="base">
                                        <p:cTn id="19" dur="500" fill="hold"/>
                                        <p:tgtEl>
                                          <p:spTgt spid="326669"/>
                                        </p:tgtEl>
                                        <p:attrNameLst>
                                          <p:attrName>ppt_x</p:attrName>
                                        </p:attrNameLst>
                                      </p:cBhvr>
                                      <p:tavLst>
                                        <p:tav tm="0">
                                          <p:val>
                                            <p:strVal val="1+#ppt_w/2"/>
                                          </p:val>
                                        </p:tav>
                                        <p:tav tm="100000">
                                          <p:val>
                                            <p:strVal val="#ppt_x"/>
                                          </p:val>
                                        </p:tav>
                                      </p:tavLst>
                                    </p:anim>
                                    <p:anim calcmode="lin" valueType="num">
                                      <p:cBhvr additive="base">
                                        <p:cTn id="20" dur="500" fill="hold"/>
                                        <p:tgtEl>
                                          <p:spTgt spid="32666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26671"/>
                                        </p:tgtEl>
                                        <p:attrNameLst>
                                          <p:attrName>style.visibility</p:attrName>
                                        </p:attrNameLst>
                                      </p:cBhvr>
                                      <p:to>
                                        <p:strVal val="visible"/>
                                      </p:to>
                                    </p:set>
                                    <p:anim calcmode="lin" valueType="num">
                                      <p:cBhvr additive="base">
                                        <p:cTn id="25" dur="500" fill="hold"/>
                                        <p:tgtEl>
                                          <p:spTgt spid="326671"/>
                                        </p:tgtEl>
                                        <p:attrNameLst>
                                          <p:attrName>ppt_x</p:attrName>
                                        </p:attrNameLst>
                                      </p:cBhvr>
                                      <p:tavLst>
                                        <p:tav tm="0">
                                          <p:val>
                                            <p:strVal val="1+#ppt_w/2"/>
                                          </p:val>
                                        </p:tav>
                                        <p:tav tm="100000">
                                          <p:val>
                                            <p:strVal val="#ppt_x"/>
                                          </p:val>
                                        </p:tav>
                                      </p:tavLst>
                                    </p:anim>
                                    <p:anim calcmode="lin" valueType="num">
                                      <p:cBhvr additive="base">
                                        <p:cTn id="26" dur="500" fill="hold"/>
                                        <p:tgtEl>
                                          <p:spTgt spid="32667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26674"/>
                                        </p:tgtEl>
                                        <p:attrNameLst>
                                          <p:attrName>style.visibility</p:attrName>
                                        </p:attrNameLst>
                                      </p:cBhvr>
                                      <p:to>
                                        <p:strVal val="visible"/>
                                      </p:to>
                                    </p:set>
                                    <p:anim calcmode="lin" valueType="num">
                                      <p:cBhvr additive="base">
                                        <p:cTn id="31" dur="500" fill="hold"/>
                                        <p:tgtEl>
                                          <p:spTgt spid="326674"/>
                                        </p:tgtEl>
                                        <p:attrNameLst>
                                          <p:attrName>ppt_x</p:attrName>
                                        </p:attrNameLst>
                                      </p:cBhvr>
                                      <p:tavLst>
                                        <p:tav tm="0">
                                          <p:val>
                                            <p:strVal val="1+#ppt_w/2"/>
                                          </p:val>
                                        </p:tav>
                                        <p:tav tm="100000">
                                          <p:val>
                                            <p:strVal val="#ppt_x"/>
                                          </p:val>
                                        </p:tav>
                                      </p:tavLst>
                                    </p:anim>
                                    <p:anim calcmode="lin" valueType="num">
                                      <p:cBhvr additive="base">
                                        <p:cTn id="32" dur="500" fill="hold"/>
                                        <p:tgtEl>
                                          <p:spTgt spid="326674"/>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326672"/>
                                        </p:tgtEl>
                                        <p:attrNameLst>
                                          <p:attrName>style.visibility</p:attrName>
                                        </p:attrNameLst>
                                      </p:cBhvr>
                                      <p:to>
                                        <p:strVal val="visible"/>
                                      </p:to>
                                    </p:set>
                                    <p:anim calcmode="lin" valueType="num">
                                      <p:cBhvr additive="base">
                                        <p:cTn id="37" dur="500" fill="hold"/>
                                        <p:tgtEl>
                                          <p:spTgt spid="326672"/>
                                        </p:tgtEl>
                                        <p:attrNameLst>
                                          <p:attrName>ppt_x</p:attrName>
                                        </p:attrNameLst>
                                      </p:cBhvr>
                                      <p:tavLst>
                                        <p:tav tm="0">
                                          <p:val>
                                            <p:strVal val="1+#ppt_w/2"/>
                                          </p:val>
                                        </p:tav>
                                        <p:tav tm="100000">
                                          <p:val>
                                            <p:strVal val="#ppt_x"/>
                                          </p:val>
                                        </p:tav>
                                      </p:tavLst>
                                    </p:anim>
                                    <p:anim calcmode="lin" valueType="num">
                                      <p:cBhvr additive="base">
                                        <p:cTn id="38" dur="500" fill="hold"/>
                                        <p:tgtEl>
                                          <p:spTgt spid="326672"/>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nodePh="1">
                                  <p:stCondLst>
                                    <p:cond delay="0"/>
                                  </p:stCondLst>
                                  <p:endCondLst>
                                    <p:cond evt="begin" delay="0">
                                      <p:tn val="41"/>
                                    </p:cond>
                                  </p:endCondLst>
                                  <p:childTnLst>
                                    <p:set>
                                      <p:cBhvr>
                                        <p:cTn id="42" dur="1" fill="hold">
                                          <p:stCondLst>
                                            <p:cond delay="0"/>
                                          </p:stCondLst>
                                        </p:cTn>
                                        <p:tgtEl>
                                          <p:spTgt spid="326673"/>
                                        </p:tgtEl>
                                        <p:attrNameLst>
                                          <p:attrName>style.visibility</p:attrName>
                                        </p:attrNameLst>
                                      </p:cBhvr>
                                      <p:to>
                                        <p:strVal val="visible"/>
                                      </p:to>
                                    </p:set>
                                    <p:anim calcmode="lin" valueType="num">
                                      <p:cBhvr additive="base">
                                        <p:cTn id="43" dur="500" fill="hold"/>
                                        <p:tgtEl>
                                          <p:spTgt spid="326673"/>
                                        </p:tgtEl>
                                        <p:attrNameLst>
                                          <p:attrName>ppt_x</p:attrName>
                                        </p:attrNameLst>
                                      </p:cBhvr>
                                      <p:tavLst>
                                        <p:tav tm="0">
                                          <p:val>
                                            <p:strVal val="1+#ppt_w/2"/>
                                          </p:val>
                                        </p:tav>
                                        <p:tav tm="100000">
                                          <p:val>
                                            <p:strVal val="#ppt_x"/>
                                          </p:val>
                                        </p:tav>
                                      </p:tavLst>
                                    </p:anim>
                                    <p:anim calcmode="lin" valueType="num">
                                      <p:cBhvr additive="base">
                                        <p:cTn id="44" dur="500" fill="hold"/>
                                        <p:tgtEl>
                                          <p:spTgt spid="32667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0-#ppt_w/2"/>
                                          </p:val>
                                        </p:tav>
                                        <p:tav tm="100000">
                                          <p:val>
                                            <p:strVal val="#ppt_x"/>
                                          </p:val>
                                        </p:tav>
                                      </p:tavLst>
                                    </p:anim>
                                    <p:anim calcmode="lin" valueType="num">
                                      <p:cBhvr additive="base">
                                        <p:cTn id="50"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3" grpId="0" autoUpdateAnimBg="0"/>
      <p:bldP spid="326669" grpId="0" autoUpdateAnimBg="0"/>
      <p:bldP spid="326670" grpId="0" animBg="1"/>
      <p:bldP spid="326671" grpId="0" animBg="1"/>
      <p:bldP spid="326672" grpId="0" animBg="1" autoUpdateAnimBg="0"/>
      <p:bldP spid="326673" grpId="0" autoUpdateAnimBg="0"/>
      <p:bldP spid="326674" grpId="0" autoUpdateAnimBg="0"/>
      <p:bldP spid="12"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Line 2"/>
          <p:cNvSpPr>
            <a:spLocks noChangeShapeType="1"/>
          </p:cNvSpPr>
          <p:nvPr/>
        </p:nvSpPr>
        <p:spPr bwMode="auto">
          <a:xfrm>
            <a:off x="4495800" y="-609600"/>
            <a:ext cx="0" cy="685800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25" tIns="45712" rIns="91425" bIns="45712" anchor="ctr">
            <a:spAutoFit/>
          </a:bodyPr>
          <a:lstStyle/>
          <a:p>
            <a:endParaRPr lang="zh-CN" altLang="en-US"/>
          </a:p>
        </p:txBody>
      </p:sp>
      <p:sp>
        <p:nvSpPr>
          <p:cNvPr id="49155" name="Text Box 3"/>
          <p:cNvSpPr txBox="1">
            <a:spLocks noChangeArrowheads="1"/>
          </p:cNvSpPr>
          <p:nvPr/>
        </p:nvSpPr>
        <p:spPr bwMode="auto">
          <a:xfrm>
            <a:off x="228600" y="685802"/>
            <a:ext cx="4038600" cy="830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spcBef>
                <a:spcPct val="50000"/>
              </a:spcBef>
            </a:pPr>
            <a:r>
              <a:rPr kumimoji="0" lang="zh-CN" altLang="en-US" sz="2400" dirty="0">
                <a:solidFill>
                  <a:schemeClr val="tx1"/>
                </a:solidFill>
                <a:latin typeface="Times New Roman" pitchFamily="18" charset="0"/>
                <a:ea typeface="宋体" charset="-122"/>
              </a:rPr>
              <a:t>▲</a:t>
            </a:r>
            <a:r>
              <a:rPr kumimoji="0" lang="zh-CN" altLang="en-US" sz="2400" b="0" dirty="0">
                <a:solidFill>
                  <a:schemeClr val="tx1"/>
                </a:solidFill>
                <a:latin typeface="Times New Roman" pitchFamily="18" charset="0"/>
                <a:ea typeface="宋体" charset="-122"/>
              </a:rPr>
              <a:t>客观世界的实体之间是有联系的。</a:t>
            </a:r>
          </a:p>
        </p:txBody>
      </p:sp>
      <p:sp>
        <p:nvSpPr>
          <p:cNvPr id="49156" name="Oval 4"/>
          <p:cNvSpPr>
            <a:spLocks noChangeArrowheads="1"/>
          </p:cNvSpPr>
          <p:nvPr/>
        </p:nvSpPr>
        <p:spPr bwMode="auto">
          <a:xfrm>
            <a:off x="958614" y="1617599"/>
            <a:ext cx="548162" cy="476049"/>
          </a:xfrm>
          <a:prstGeom prst="ellipse">
            <a:avLst/>
          </a:prstGeom>
          <a:solidFill>
            <a:srgbClr val="FFFFCC"/>
          </a:solidFill>
          <a:ln w="12700">
            <a:solidFill>
              <a:schemeClr val="tx1"/>
            </a:solidFill>
            <a:round/>
            <a:headEnd/>
            <a:tailEnd/>
          </a:ln>
        </p:spPr>
        <p:txBody>
          <a:bodyPr wrap="none" lIns="91425" tIns="45712" rIns="91425" bIns="45712" anchor="ctr">
            <a:spAutoFit/>
          </a:bodyPr>
          <a:lstStyle/>
          <a:p>
            <a:pPr algn="ctr" eaLnBrk="0" hangingPunct="0"/>
            <a:r>
              <a:rPr lang="zh-CN" altLang="en-US" sz="1600">
                <a:solidFill>
                  <a:srgbClr val="CC6600"/>
                </a:solidFill>
                <a:latin typeface="Times New Roman" pitchFamily="18" charset="0"/>
                <a:ea typeface="宋体" charset="-122"/>
              </a:rPr>
              <a:t>我</a:t>
            </a:r>
          </a:p>
        </p:txBody>
      </p:sp>
      <p:sp>
        <p:nvSpPr>
          <p:cNvPr id="49157" name="Oval 5"/>
          <p:cNvSpPr>
            <a:spLocks noChangeArrowheads="1"/>
          </p:cNvSpPr>
          <p:nvPr/>
        </p:nvSpPr>
        <p:spPr bwMode="auto">
          <a:xfrm>
            <a:off x="342267" y="2760599"/>
            <a:ext cx="2279331" cy="476049"/>
          </a:xfrm>
          <a:prstGeom prst="ellipse">
            <a:avLst/>
          </a:prstGeom>
          <a:solidFill>
            <a:srgbClr val="FFFFCC"/>
          </a:solidFill>
          <a:ln w="12700">
            <a:solidFill>
              <a:schemeClr val="tx1"/>
            </a:solidFill>
            <a:round/>
            <a:headEnd/>
            <a:tailEnd/>
          </a:ln>
        </p:spPr>
        <p:txBody>
          <a:bodyPr wrap="none" lIns="91425" tIns="45712" rIns="91425" bIns="45712" anchor="ctr">
            <a:spAutoFit/>
          </a:bodyPr>
          <a:lstStyle/>
          <a:p>
            <a:pPr algn="ctr" eaLnBrk="0" hangingPunct="0"/>
            <a:r>
              <a:rPr lang="zh-CN" altLang="en-US" sz="1600">
                <a:solidFill>
                  <a:srgbClr val="CC6600"/>
                </a:solidFill>
                <a:latin typeface="Times New Roman" pitchFamily="18" charset="0"/>
                <a:ea typeface="宋体" charset="-122"/>
              </a:rPr>
              <a:t>我的蓝色自行车</a:t>
            </a:r>
          </a:p>
        </p:txBody>
      </p:sp>
      <p:sp>
        <p:nvSpPr>
          <p:cNvPr id="49158" name="Oval 6"/>
          <p:cNvSpPr>
            <a:spLocks noChangeArrowheads="1"/>
          </p:cNvSpPr>
          <p:nvPr/>
        </p:nvSpPr>
        <p:spPr bwMode="auto">
          <a:xfrm>
            <a:off x="2324658" y="1922399"/>
            <a:ext cx="1702273" cy="476049"/>
          </a:xfrm>
          <a:prstGeom prst="ellipse">
            <a:avLst/>
          </a:prstGeom>
          <a:solidFill>
            <a:srgbClr val="FFFFCC"/>
          </a:solidFill>
          <a:ln w="12700">
            <a:solidFill>
              <a:schemeClr val="tx1"/>
            </a:solidFill>
            <a:round/>
            <a:headEnd/>
            <a:tailEnd/>
          </a:ln>
        </p:spPr>
        <p:txBody>
          <a:bodyPr wrap="none" lIns="91425" tIns="45712" rIns="91425" bIns="45712" anchor="ctr">
            <a:spAutoFit/>
          </a:bodyPr>
          <a:lstStyle/>
          <a:p>
            <a:pPr algn="ctr" eaLnBrk="0" hangingPunct="0"/>
            <a:r>
              <a:rPr lang="zh-CN" altLang="en-US" sz="1600">
                <a:solidFill>
                  <a:srgbClr val="CC6600"/>
                </a:solidFill>
                <a:latin typeface="Times New Roman" pitchFamily="18" charset="0"/>
                <a:ea typeface="宋体" charset="-122"/>
              </a:rPr>
              <a:t>修车李师傅</a:t>
            </a:r>
          </a:p>
        </p:txBody>
      </p:sp>
      <p:sp>
        <p:nvSpPr>
          <p:cNvPr id="49159" name="Line 7"/>
          <p:cNvSpPr>
            <a:spLocks noChangeShapeType="1"/>
          </p:cNvSpPr>
          <p:nvPr/>
        </p:nvSpPr>
        <p:spPr bwMode="auto">
          <a:xfrm>
            <a:off x="1143000" y="2087398"/>
            <a:ext cx="0" cy="685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25" tIns="45712" rIns="91425" bIns="45712" anchor="ctr">
            <a:spAutoFit/>
          </a:bodyPr>
          <a:lstStyle/>
          <a:p>
            <a:endParaRPr lang="zh-CN" altLang="en-US"/>
          </a:p>
        </p:txBody>
      </p:sp>
      <p:sp>
        <p:nvSpPr>
          <p:cNvPr id="49160" name="Line 8"/>
          <p:cNvSpPr>
            <a:spLocks noChangeShapeType="1"/>
          </p:cNvSpPr>
          <p:nvPr/>
        </p:nvSpPr>
        <p:spPr bwMode="auto">
          <a:xfrm>
            <a:off x="1447800" y="1782599"/>
            <a:ext cx="1066800" cy="228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25" tIns="45712" rIns="91425" bIns="45712" anchor="ctr">
            <a:spAutoFit/>
          </a:bodyPr>
          <a:lstStyle/>
          <a:p>
            <a:endParaRPr lang="zh-CN" altLang="en-US"/>
          </a:p>
        </p:txBody>
      </p:sp>
      <p:sp>
        <p:nvSpPr>
          <p:cNvPr id="49161" name="Text Box 9"/>
          <p:cNvSpPr txBox="1">
            <a:spLocks noChangeArrowheads="1"/>
          </p:cNvSpPr>
          <p:nvPr/>
        </p:nvSpPr>
        <p:spPr bwMode="auto">
          <a:xfrm>
            <a:off x="838200" y="2163598"/>
            <a:ext cx="457200" cy="3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spcBef>
                <a:spcPct val="50000"/>
              </a:spcBef>
            </a:pPr>
            <a:r>
              <a:rPr kumimoji="0" lang="zh-CN" altLang="en-US" sz="1600">
                <a:solidFill>
                  <a:schemeClr val="tx1"/>
                </a:solidFill>
                <a:latin typeface="Times New Roman" pitchFamily="18" charset="0"/>
                <a:ea typeface="宋体" charset="-122"/>
              </a:rPr>
              <a:t>骑</a:t>
            </a:r>
          </a:p>
        </p:txBody>
      </p:sp>
      <p:sp>
        <p:nvSpPr>
          <p:cNvPr id="49162" name="Text Box 10"/>
          <p:cNvSpPr txBox="1">
            <a:spLocks noChangeArrowheads="1"/>
          </p:cNvSpPr>
          <p:nvPr/>
        </p:nvSpPr>
        <p:spPr bwMode="auto">
          <a:xfrm>
            <a:off x="1600201" y="1553999"/>
            <a:ext cx="1219200" cy="3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spcBef>
                <a:spcPct val="50000"/>
              </a:spcBef>
            </a:pPr>
            <a:r>
              <a:rPr kumimoji="0" lang="zh-CN" altLang="en-US" sz="1600" dirty="0">
                <a:solidFill>
                  <a:schemeClr val="tx1"/>
                </a:solidFill>
                <a:latin typeface="Times New Roman" pitchFamily="18" charset="0"/>
                <a:ea typeface="宋体" charset="-122"/>
              </a:rPr>
              <a:t>请求修车</a:t>
            </a:r>
          </a:p>
        </p:txBody>
      </p:sp>
      <p:sp>
        <p:nvSpPr>
          <p:cNvPr id="274443" name="Text Box 11"/>
          <p:cNvSpPr txBox="1">
            <a:spLocks noChangeArrowheads="1"/>
          </p:cNvSpPr>
          <p:nvPr/>
        </p:nvSpPr>
        <p:spPr bwMode="auto">
          <a:xfrm>
            <a:off x="4648200" y="685802"/>
            <a:ext cx="3962400" cy="830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spcBef>
                <a:spcPct val="50000"/>
              </a:spcBef>
            </a:pPr>
            <a:r>
              <a:rPr kumimoji="0" lang="zh-CN" altLang="en-US" sz="2400" dirty="0">
                <a:solidFill>
                  <a:schemeClr val="tx1"/>
                </a:solidFill>
                <a:latin typeface="Times New Roman" pitchFamily="18" charset="0"/>
                <a:ea typeface="宋体" charset="-122"/>
              </a:rPr>
              <a:t>▲</a:t>
            </a:r>
            <a:r>
              <a:rPr kumimoji="0" lang="zh-CN" altLang="en-US" sz="2400" b="0" dirty="0">
                <a:solidFill>
                  <a:schemeClr val="tx1"/>
                </a:solidFill>
                <a:latin typeface="Times New Roman" pitchFamily="18" charset="0"/>
                <a:ea typeface="宋体" charset="-122"/>
              </a:rPr>
              <a:t>对象之间相互发送信息（通信）。</a:t>
            </a:r>
          </a:p>
        </p:txBody>
      </p:sp>
      <p:sp>
        <p:nvSpPr>
          <p:cNvPr id="274444" name="Oval 12"/>
          <p:cNvSpPr>
            <a:spLocks noChangeArrowheads="1"/>
          </p:cNvSpPr>
          <p:nvPr/>
        </p:nvSpPr>
        <p:spPr bwMode="auto">
          <a:xfrm>
            <a:off x="5338824" y="1514576"/>
            <a:ext cx="980954" cy="476049"/>
          </a:xfrm>
          <a:prstGeom prst="ellipse">
            <a:avLst/>
          </a:prstGeom>
          <a:solidFill>
            <a:srgbClr val="FFFFCC"/>
          </a:solidFill>
          <a:ln w="12700">
            <a:solidFill>
              <a:schemeClr val="tx1"/>
            </a:solidFill>
            <a:round/>
            <a:headEnd/>
            <a:tailEnd/>
          </a:ln>
        </p:spPr>
        <p:txBody>
          <a:bodyPr wrap="none" lIns="91425" tIns="45712" rIns="91425" bIns="45712" anchor="ctr">
            <a:spAutoFit/>
          </a:bodyPr>
          <a:lstStyle/>
          <a:p>
            <a:pPr algn="ctr" eaLnBrk="0" hangingPunct="0"/>
            <a:r>
              <a:rPr lang="zh-CN" altLang="en-US" sz="1600">
                <a:solidFill>
                  <a:srgbClr val="CC6600"/>
                </a:solidFill>
                <a:latin typeface="Times New Roman" pitchFamily="18" charset="0"/>
                <a:ea typeface="宋体" charset="-122"/>
              </a:rPr>
              <a:t>对象</a:t>
            </a:r>
            <a:r>
              <a:rPr lang="en-US" altLang="zh-CN" sz="1600">
                <a:solidFill>
                  <a:srgbClr val="CC6600"/>
                </a:solidFill>
                <a:latin typeface="Times New Roman" pitchFamily="18" charset="0"/>
                <a:ea typeface="宋体" charset="-122"/>
              </a:rPr>
              <a:t>1</a:t>
            </a:r>
          </a:p>
        </p:txBody>
      </p:sp>
      <p:sp>
        <p:nvSpPr>
          <p:cNvPr id="274445" name="Oval 13"/>
          <p:cNvSpPr>
            <a:spLocks noChangeArrowheads="1"/>
          </p:cNvSpPr>
          <p:nvPr/>
        </p:nvSpPr>
        <p:spPr bwMode="auto">
          <a:xfrm>
            <a:off x="7331853" y="1521144"/>
            <a:ext cx="980954" cy="476049"/>
          </a:xfrm>
          <a:prstGeom prst="ellipse">
            <a:avLst/>
          </a:prstGeom>
          <a:solidFill>
            <a:srgbClr val="FFFFCC"/>
          </a:solidFill>
          <a:ln w="12700">
            <a:solidFill>
              <a:schemeClr val="tx1"/>
            </a:solidFill>
            <a:round/>
            <a:headEnd/>
            <a:tailEnd/>
          </a:ln>
        </p:spPr>
        <p:txBody>
          <a:bodyPr wrap="none" lIns="91425" tIns="45712" rIns="91425" bIns="45712" anchor="ctr">
            <a:spAutoFit/>
          </a:bodyPr>
          <a:lstStyle/>
          <a:p>
            <a:pPr algn="ctr" eaLnBrk="0" hangingPunct="0"/>
            <a:r>
              <a:rPr lang="zh-CN" altLang="en-US" sz="1600">
                <a:solidFill>
                  <a:srgbClr val="CC6600"/>
                </a:solidFill>
                <a:latin typeface="Times New Roman" pitchFamily="18" charset="0"/>
                <a:ea typeface="宋体" charset="-122"/>
              </a:rPr>
              <a:t>对象</a:t>
            </a:r>
            <a:r>
              <a:rPr lang="en-US" altLang="zh-CN" sz="1600">
                <a:solidFill>
                  <a:srgbClr val="CC6600"/>
                </a:solidFill>
                <a:latin typeface="Times New Roman" pitchFamily="18" charset="0"/>
                <a:ea typeface="宋体" charset="-122"/>
              </a:rPr>
              <a:t>2</a:t>
            </a:r>
          </a:p>
        </p:txBody>
      </p:sp>
      <p:sp>
        <p:nvSpPr>
          <p:cNvPr id="274446" name="Line 14"/>
          <p:cNvSpPr>
            <a:spLocks noChangeShapeType="1"/>
          </p:cNvSpPr>
          <p:nvPr/>
        </p:nvSpPr>
        <p:spPr bwMode="auto">
          <a:xfrm>
            <a:off x="6248400" y="1752600"/>
            <a:ext cx="1066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1425" tIns="45712" rIns="91425" bIns="45712" anchor="ctr">
            <a:spAutoFit/>
          </a:bodyPr>
          <a:lstStyle/>
          <a:p>
            <a:endParaRPr lang="zh-CN" altLang="en-US"/>
          </a:p>
        </p:txBody>
      </p:sp>
      <p:sp>
        <p:nvSpPr>
          <p:cNvPr id="274447" name="Text Box 15"/>
          <p:cNvSpPr txBox="1">
            <a:spLocks noChangeArrowheads="1"/>
          </p:cNvSpPr>
          <p:nvPr/>
        </p:nvSpPr>
        <p:spPr bwMode="auto">
          <a:xfrm>
            <a:off x="6324600" y="1447800"/>
            <a:ext cx="838200" cy="3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spcBef>
                <a:spcPct val="50000"/>
              </a:spcBef>
            </a:pPr>
            <a:r>
              <a:rPr kumimoji="0" lang="zh-CN" altLang="en-US" sz="1600">
                <a:solidFill>
                  <a:schemeClr val="tx1"/>
                </a:solidFill>
                <a:latin typeface="Times New Roman" pitchFamily="18" charset="0"/>
                <a:ea typeface="宋体" charset="-122"/>
              </a:rPr>
              <a:t>发消息</a:t>
            </a:r>
          </a:p>
        </p:txBody>
      </p:sp>
      <p:sp>
        <p:nvSpPr>
          <p:cNvPr id="274448" name="Text Box 16"/>
          <p:cNvSpPr txBox="1">
            <a:spLocks noChangeArrowheads="1"/>
          </p:cNvSpPr>
          <p:nvPr/>
        </p:nvSpPr>
        <p:spPr bwMode="auto">
          <a:xfrm>
            <a:off x="4800600" y="2209800"/>
            <a:ext cx="4191000" cy="400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spcBef>
                <a:spcPct val="50000"/>
              </a:spcBef>
            </a:pPr>
            <a:r>
              <a:rPr kumimoji="0" lang="zh-CN" altLang="en-US" sz="2000" dirty="0">
                <a:solidFill>
                  <a:schemeClr val="tx1"/>
                </a:solidFill>
                <a:latin typeface="Times New Roman" pitchFamily="18" charset="0"/>
                <a:ea typeface="宋体" charset="-122"/>
              </a:rPr>
              <a:t>对象</a:t>
            </a:r>
            <a:r>
              <a:rPr kumimoji="0" lang="en-US" altLang="zh-CN" sz="2000" dirty="0">
                <a:solidFill>
                  <a:schemeClr val="tx1"/>
                </a:solidFill>
                <a:latin typeface="Times New Roman" pitchFamily="18" charset="0"/>
                <a:ea typeface="宋体" charset="-122"/>
              </a:rPr>
              <a:t>1</a:t>
            </a:r>
            <a:r>
              <a:rPr kumimoji="0" lang="zh-CN" altLang="en-US" sz="2000" dirty="0">
                <a:solidFill>
                  <a:schemeClr val="tx1"/>
                </a:solidFill>
                <a:latin typeface="Times New Roman" pitchFamily="18" charset="0"/>
                <a:ea typeface="宋体" charset="-122"/>
              </a:rPr>
              <a:t>请求对象</a:t>
            </a:r>
            <a:r>
              <a:rPr kumimoji="0" lang="en-US" altLang="zh-CN" sz="2000" dirty="0">
                <a:solidFill>
                  <a:schemeClr val="tx1"/>
                </a:solidFill>
                <a:latin typeface="Times New Roman" pitchFamily="18" charset="0"/>
                <a:ea typeface="宋体" charset="-122"/>
              </a:rPr>
              <a:t>2</a:t>
            </a:r>
            <a:r>
              <a:rPr kumimoji="0" lang="zh-CN" altLang="en-US" sz="2000" dirty="0">
                <a:solidFill>
                  <a:schemeClr val="tx1"/>
                </a:solidFill>
                <a:latin typeface="Times New Roman" pitchFamily="18" charset="0"/>
                <a:ea typeface="宋体" charset="-122"/>
              </a:rPr>
              <a:t>完成一定的服务。</a:t>
            </a:r>
          </a:p>
        </p:txBody>
      </p:sp>
      <p:sp>
        <p:nvSpPr>
          <p:cNvPr id="274449" name="Text Box 17"/>
          <p:cNvSpPr txBox="1">
            <a:spLocks noChangeArrowheads="1"/>
          </p:cNvSpPr>
          <p:nvPr/>
        </p:nvSpPr>
        <p:spPr bwMode="auto">
          <a:xfrm>
            <a:off x="8229600" y="2362201"/>
            <a:ext cx="762000" cy="461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ctr">
              <a:spcBef>
                <a:spcPct val="50000"/>
              </a:spcBef>
            </a:pPr>
            <a:endParaRPr kumimoji="0" lang="zh-CN" altLang="en-US" sz="2400">
              <a:solidFill>
                <a:srgbClr val="CC0000"/>
              </a:solidFill>
              <a:latin typeface="Times New Roman" pitchFamily="18" charset="0"/>
              <a:ea typeface="宋体" charset="-122"/>
            </a:endParaRPr>
          </a:p>
        </p:txBody>
      </p:sp>
      <p:sp>
        <p:nvSpPr>
          <p:cNvPr id="49170" name="Line 18"/>
          <p:cNvSpPr>
            <a:spLocks noChangeShapeType="1"/>
          </p:cNvSpPr>
          <p:nvPr/>
        </p:nvSpPr>
        <p:spPr bwMode="auto">
          <a:xfrm flipH="1">
            <a:off x="1981200" y="2315998"/>
            <a:ext cx="609600" cy="533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1425" tIns="45712" rIns="91425" bIns="45712">
            <a:spAutoFit/>
          </a:bodyPr>
          <a:lstStyle/>
          <a:p>
            <a:endParaRPr lang="zh-CN" altLang="en-US"/>
          </a:p>
        </p:txBody>
      </p:sp>
      <p:sp>
        <p:nvSpPr>
          <p:cNvPr id="49171" name="Text Box 19"/>
          <p:cNvSpPr txBox="1">
            <a:spLocks noChangeArrowheads="1"/>
          </p:cNvSpPr>
          <p:nvPr/>
        </p:nvSpPr>
        <p:spPr bwMode="auto">
          <a:xfrm>
            <a:off x="2286001" y="2468399"/>
            <a:ext cx="838200" cy="3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spcBef>
                <a:spcPct val="50000"/>
              </a:spcBef>
            </a:pPr>
            <a:r>
              <a:rPr kumimoji="0" lang="zh-CN" altLang="en-US" sz="1600">
                <a:solidFill>
                  <a:schemeClr val="tx1"/>
                </a:solidFill>
                <a:latin typeface="Times New Roman" pitchFamily="18" charset="0"/>
                <a:ea typeface="宋体" charset="-122"/>
              </a:rPr>
              <a:t>修理</a:t>
            </a:r>
          </a:p>
        </p:txBody>
      </p:sp>
      <p:sp>
        <p:nvSpPr>
          <p:cNvPr id="274452" name="Text Box 20"/>
          <p:cNvSpPr txBox="1">
            <a:spLocks noChangeArrowheads="1"/>
          </p:cNvSpPr>
          <p:nvPr/>
        </p:nvSpPr>
        <p:spPr bwMode="auto">
          <a:xfrm>
            <a:off x="304801" y="3810001"/>
            <a:ext cx="4114800" cy="120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spcBef>
                <a:spcPct val="50000"/>
              </a:spcBef>
            </a:pPr>
            <a:r>
              <a:rPr kumimoji="0" lang="zh-CN" altLang="en-US" sz="2400" dirty="0">
                <a:solidFill>
                  <a:schemeClr val="tx1"/>
                </a:solidFill>
                <a:latin typeface="Times New Roman" pitchFamily="18" charset="0"/>
                <a:ea typeface="宋体" charset="-122"/>
              </a:rPr>
              <a:t>▲</a:t>
            </a:r>
            <a:r>
              <a:rPr kumimoji="0" lang="zh-CN" altLang="en-US" sz="2400" b="0" dirty="0">
                <a:solidFill>
                  <a:schemeClr val="tx1"/>
                </a:solidFill>
                <a:latin typeface="Times New Roman" pitchFamily="18" charset="0"/>
                <a:ea typeface="宋体" charset="-122"/>
              </a:rPr>
              <a:t>客观世界中的问题都是由客观世界中的事物及事物之间的联系组成。</a:t>
            </a:r>
          </a:p>
        </p:txBody>
      </p:sp>
      <p:sp>
        <p:nvSpPr>
          <p:cNvPr id="274453" name="Text Box 21"/>
          <p:cNvSpPr txBox="1">
            <a:spLocks noChangeArrowheads="1"/>
          </p:cNvSpPr>
          <p:nvPr/>
        </p:nvSpPr>
        <p:spPr bwMode="auto">
          <a:xfrm>
            <a:off x="4800600" y="3810001"/>
            <a:ext cx="4191000" cy="830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spcBef>
                <a:spcPct val="50000"/>
              </a:spcBef>
            </a:pPr>
            <a:r>
              <a:rPr kumimoji="0" lang="zh-CN" altLang="en-US" sz="2400" dirty="0">
                <a:solidFill>
                  <a:schemeClr val="tx1"/>
                </a:solidFill>
                <a:latin typeface="Times New Roman" pitchFamily="18" charset="0"/>
                <a:ea typeface="宋体" charset="-122"/>
              </a:rPr>
              <a:t>▲</a:t>
            </a:r>
            <a:r>
              <a:rPr kumimoji="0" lang="zh-CN" altLang="en-US" sz="2400" dirty="0">
                <a:solidFill>
                  <a:srgbClr val="FFFF00"/>
                </a:solidFill>
                <a:latin typeface="Times New Roman" pitchFamily="18" charset="0"/>
                <a:ea typeface="宋体" charset="-122"/>
              </a:rPr>
              <a:t>程序由一组相互通信的对象组成。</a:t>
            </a:r>
          </a:p>
        </p:txBody>
      </p:sp>
    </p:spTree>
    <p:extLst>
      <p:ext uri="{BB962C8B-B14F-4D97-AF65-F5344CB8AC3E}">
        <p14:creationId xmlns:p14="http://schemas.microsoft.com/office/powerpoint/2010/main" val="2798830523"/>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4443"/>
                                        </p:tgtEl>
                                        <p:attrNameLst>
                                          <p:attrName>style.visibility</p:attrName>
                                        </p:attrNameLst>
                                      </p:cBhvr>
                                      <p:to>
                                        <p:strVal val="visible"/>
                                      </p:to>
                                    </p:set>
                                    <p:anim calcmode="lin" valueType="num">
                                      <p:cBhvr additive="base">
                                        <p:cTn id="7" dur="500" fill="hold"/>
                                        <p:tgtEl>
                                          <p:spTgt spid="274443"/>
                                        </p:tgtEl>
                                        <p:attrNameLst>
                                          <p:attrName>ppt_x</p:attrName>
                                        </p:attrNameLst>
                                      </p:cBhvr>
                                      <p:tavLst>
                                        <p:tav tm="0">
                                          <p:val>
                                            <p:strVal val="0-#ppt_w/2"/>
                                          </p:val>
                                        </p:tav>
                                        <p:tav tm="100000">
                                          <p:val>
                                            <p:strVal val="#ppt_x"/>
                                          </p:val>
                                        </p:tav>
                                      </p:tavLst>
                                    </p:anim>
                                    <p:anim calcmode="lin" valueType="num">
                                      <p:cBhvr additive="base">
                                        <p:cTn id="8" dur="500" fill="hold"/>
                                        <p:tgtEl>
                                          <p:spTgt spid="27444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74444"/>
                                        </p:tgtEl>
                                        <p:attrNameLst>
                                          <p:attrName>style.visibility</p:attrName>
                                        </p:attrNameLst>
                                      </p:cBhvr>
                                      <p:to>
                                        <p:strVal val="visible"/>
                                      </p:to>
                                    </p:set>
                                    <p:anim calcmode="lin" valueType="num">
                                      <p:cBhvr additive="base">
                                        <p:cTn id="13" dur="500" fill="hold"/>
                                        <p:tgtEl>
                                          <p:spTgt spid="274444"/>
                                        </p:tgtEl>
                                        <p:attrNameLst>
                                          <p:attrName>ppt_x</p:attrName>
                                        </p:attrNameLst>
                                      </p:cBhvr>
                                      <p:tavLst>
                                        <p:tav tm="0">
                                          <p:val>
                                            <p:strVal val="1+#ppt_w/2"/>
                                          </p:val>
                                        </p:tav>
                                        <p:tav tm="100000">
                                          <p:val>
                                            <p:strVal val="#ppt_x"/>
                                          </p:val>
                                        </p:tav>
                                      </p:tavLst>
                                    </p:anim>
                                    <p:anim calcmode="lin" valueType="num">
                                      <p:cBhvr additive="base">
                                        <p:cTn id="14" dur="500" fill="hold"/>
                                        <p:tgtEl>
                                          <p:spTgt spid="27444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74446"/>
                                        </p:tgtEl>
                                        <p:attrNameLst>
                                          <p:attrName>style.visibility</p:attrName>
                                        </p:attrNameLst>
                                      </p:cBhvr>
                                      <p:to>
                                        <p:strVal val="visible"/>
                                      </p:to>
                                    </p:set>
                                    <p:anim calcmode="lin" valueType="num">
                                      <p:cBhvr additive="base">
                                        <p:cTn id="19" dur="500" fill="hold"/>
                                        <p:tgtEl>
                                          <p:spTgt spid="274446"/>
                                        </p:tgtEl>
                                        <p:attrNameLst>
                                          <p:attrName>ppt_x</p:attrName>
                                        </p:attrNameLst>
                                      </p:cBhvr>
                                      <p:tavLst>
                                        <p:tav tm="0">
                                          <p:val>
                                            <p:strVal val="1+#ppt_w/2"/>
                                          </p:val>
                                        </p:tav>
                                        <p:tav tm="100000">
                                          <p:val>
                                            <p:strVal val="#ppt_x"/>
                                          </p:val>
                                        </p:tav>
                                      </p:tavLst>
                                    </p:anim>
                                    <p:anim calcmode="lin" valueType="num">
                                      <p:cBhvr additive="base">
                                        <p:cTn id="20" dur="500" fill="hold"/>
                                        <p:tgtEl>
                                          <p:spTgt spid="27444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74445"/>
                                        </p:tgtEl>
                                        <p:attrNameLst>
                                          <p:attrName>style.visibility</p:attrName>
                                        </p:attrNameLst>
                                      </p:cBhvr>
                                      <p:to>
                                        <p:strVal val="visible"/>
                                      </p:to>
                                    </p:set>
                                    <p:anim calcmode="lin" valueType="num">
                                      <p:cBhvr additive="base">
                                        <p:cTn id="25" dur="500" fill="hold"/>
                                        <p:tgtEl>
                                          <p:spTgt spid="274445"/>
                                        </p:tgtEl>
                                        <p:attrNameLst>
                                          <p:attrName>ppt_x</p:attrName>
                                        </p:attrNameLst>
                                      </p:cBhvr>
                                      <p:tavLst>
                                        <p:tav tm="0">
                                          <p:val>
                                            <p:strVal val="1+#ppt_w/2"/>
                                          </p:val>
                                        </p:tav>
                                        <p:tav tm="100000">
                                          <p:val>
                                            <p:strVal val="#ppt_x"/>
                                          </p:val>
                                        </p:tav>
                                      </p:tavLst>
                                    </p:anim>
                                    <p:anim calcmode="lin" valueType="num">
                                      <p:cBhvr additive="base">
                                        <p:cTn id="26" dur="500" fill="hold"/>
                                        <p:tgtEl>
                                          <p:spTgt spid="27444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74447"/>
                                        </p:tgtEl>
                                        <p:attrNameLst>
                                          <p:attrName>style.visibility</p:attrName>
                                        </p:attrNameLst>
                                      </p:cBhvr>
                                      <p:to>
                                        <p:strVal val="visible"/>
                                      </p:to>
                                    </p:set>
                                    <p:anim calcmode="lin" valueType="num">
                                      <p:cBhvr additive="base">
                                        <p:cTn id="31" dur="500" fill="hold"/>
                                        <p:tgtEl>
                                          <p:spTgt spid="274447"/>
                                        </p:tgtEl>
                                        <p:attrNameLst>
                                          <p:attrName>ppt_x</p:attrName>
                                        </p:attrNameLst>
                                      </p:cBhvr>
                                      <p:tavLst>
                                        <p:tav tm="0">
                                          <p:val>
                                            <p:strVal val="1+#ppt_w/2"/>
                                          </p:val>
                                        </p:tav>
                                        <p:tav tm="100000">
                                          <p:val>
                                            <p:strVal val="#ppt_x"/>
                                          </p:val>
                                        </p:tav>
                                      </p:tavLst>
                                    </p:anim>
                                    <p:anim calcmode="lin" valueType="num">
                                      <p:cBhvr additive="base">
                                        <p:cTn id="32" dur="500" fill="hold"/>
                                        <p:tgtEl>
                                          <p:spTgt spid="27444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74448"/>
                                        </p:tgtEl>
                                        <p:attrNameLst>
                                          <p:attrName>style.visibility</p:attrName>
                                        </p:attrNameLst>
                                      </p:cBhvr>
                                      <p:to>
                                        <p:strVal val="visible"/>
                                      </p:to>
                                    </p:set>
                                    <p:anim calcmode="lin" valueType="num">
                                      <p:cBhvr additive="base">
                                        <p:cTn id="37" dur="500" fill="hold"/>
                                        <p:tgtEl>
                                          <p:spTgt spid="274448"/>
                                        </p:tgtEl>
                                        <p:attrNameLst>
                                          <p:attrName>ppt_x</p:attrName>
                                        </p:attrNameLst>
                                      </p:cBhvr>
                                      <p:tavLst>
                                        <p:tav tm="0">
                                          <p:val>
                                            <p:strVal val="1+#ppt_w/2"/>
                                          </p:val>
                                        </p:tav>
                                        <p:tav tm="100000">
                                          <p:val>
                                            <p:strVal val="#ppt_x"/>
                                          </p:val>
                                        </p:tav>
                                      </p:tavLst>
                                    </p:anim>
                                    <p:anim calcmode="lin" valueType="num">
                                      <p:cBhvr additive="base">
                                        <p:cTn id="38" dur="500" fill="hold"/>
                                        <p:tgtEl>
                                          <p:spTgt spid="274448"/>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nodePh="1">
                                  <p:stCondLst>
                                    <p:cond delay="0"/>
                                  </p:stCondLst>
                                  <p:endCondLst>
                                    <p:cond evt="begin" delay="0">
                                      <p:tn val="41"/>
                                    </p:cond>
                                  </p:endCondLst>
                                  <p:childTnLst>
                                    <p:set>
                                      <p:cBhvr>
                                        <p:cTn id="42" dur="1" fill="hold">
                                          <p:stCondLst>
                                            <p:cond delay="0"/>
                                          </p:stCondLst>
                                        </p:cTn>
                                        <p:tgtEl>
                                          <p:spTgt spid="274449"/>
                                        </p:tgtEl>
                                        <p:attrNameLst>
                                          <p:attrName>style.visibility</p:attrName>
                                        </p:attrNameLst>
                                      </p:cBhvr>
                                      <p:to>
                                        <p:strVal val="visible"/>
                                      </p:to>
                                    </p:set>
                                    <p:anim calcmode="lin" valueType="num">
                                      <p:cBhvr additive="base">
                                        <p:cTn id="43" dur="500" fill="hold"/>
                                        <p:tgtEl>
                                          <p:spTgt spid="274449"/>
                                        </p:tgtEl>
                                        <p:attrNameLst>
                                          <p:attrName>ppt_x</p:attrName>
                                        </p:attrNameLst>
                                      </p:cBhvr>
                                      <p:tavLst>
                                        <p:tav tm="0">
                                          <p:val>
                                            <p:strVal val="1+#ppt_w/2"/>
                                          </p:val>
                                        </p:tav>
                                        <p:tav tm="100000">
                                          <p:val>
                                            <p:strVal val="#ppt_x"/>
                                          </p:val>
                                        </p:tav>
                                      </p:tavLst>
                                    </p:anim>
                                    <p:anim calcmode="lin" valueType="num">
                                      <p:cBhvr additive="base">
                                        <p:cTn id="44" dur="500" fill="hold"/>
                                        <p:tgtEl>
                                          <p:spTgt spid="274449"/>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74452"/>
                                        </p:tgtEl>
                                        <p:attrNameLst>
                                          <p:attrName>style.visibility</p:attrName>
                                        </p:attrNameLst>
                                      </p:cBhvr>
                                      <p:to>
                                        <p:strVal val="visible"/>
                                      </p:to>
                                    </p:set>
                                    <p:anim calcmode="lin" valueType="num">
                                      <p:cBhvr additive="base">
                                        <p:cTn id="49" dur="500" fill="hold"/>
                                        <p:tgtEl>
                                          <p:spTgt spid="274452"/>
                                        </p:tgtEl>
                                        <p:attrNameLst>
                                          <p:attrName>ppt_x</p:attrName>
                                        </p:attrNameLst>
                                      </p:cBhvr>
                                      <p:tavLst>
                                        <p:tav tm="0">
                                          <p:val>
                                            <p:strVal val="0-#ppt_w/2"/>
                                          </p:val>
                                        </p:tav>
                                        <p:tav tm="100000">
                                          <p:val>
                                            <p:strVal val="#ppt_x"/>
                                          </p:val>
                                        </p:tav>
                                      </p:tavLst>
                                    </p:anim>
                                    <p:anim calcmode="lin" valueType="num">
                                      <p:cBhvr additive="base">
                                        <p:cTn id="50" dur="500" fill="hold"/>
                                        <p:tgtEl>
                                          <p:spTgt spid="274452"/>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74453"/>
                                        </p:tgtEl>
                                        <p:attrNameLst>
                                          <p:attrName>style.visibility</p:attrName>
                                        </p:attrNameLst>
                                      </p:cBhvr>
                                      <p:to>
                                        <p:strVal val="visible"/>
                                      </p:to>
                                    </p:set>
                                    <p:anim calcmode="lin" valueType="num">
                                      <p:cBhvr additive="base">
                                        <p:cTn id="55" dur="500" fill="hold"/>
                                        <p:tgtEl>
                                          <p:spTgt spid="274453"/>
                                        </p:tgtEl>
                                        <p:attrNameLst>
                                          <p:attrName>ppt_x</p:attrName>
                                        </p:attrNameLst>
                                      </p:cBhvr>
                                      <p:tavLst>
                                        <p:tav tm="0">
                                          <p:val>
                                            <p:strVal val="0-#ppt_w/2"/>
                                          </p:val>
                                        </p:tav>
                                        <p:tav tm="100000">
                                          <p:val>
                                            <p:strVal val="#ppt_x"/>
                                          </p:val>
                                        </p:tav>
                                      </p:tavLst>
                                    </p:anim>
                                    <p:anim calcmode="lin" valueType="num">
                                      <p:cBhvr additive="base">
                                        <p:cTn id="56" dur="500" fill="hold"/>
                                        <p:tgtEl>
                                          <p:spTgt spid="2744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43" grpId="0" autoUpdateAnimBg="0"/>
      <p:bldP spid="274444" grpId="0" animBg="1" autoUpdateAnimBg="0"/>
      <p:bldP spid="274445" grpId="0" animBg="1" autoUpdateAnimBg="0"/>
      <p:bldP spid="274446" grpId="0" animBg="1"/>
      <p:bldP spid="274447" grpId="0" autoUpdateAnimBg="0"/>
      <p:bldP spid="274448" grpId="0" autoUpdateAnimBg="0"/>
      <p:bldP spid="274449" grpId="0" autoUpdateAnimBg="0"/>
      <p:bldP spid="274452" grpId="0" autoUpdateAnimBg="0"/>
      <p:bldP spid="274453"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82" name="Oval 26"/>
          <p:cNvSpPr>
            <a:spLocks noChangeArrowheads="1"/>
          </p:cNvSpPr>
          <p:nvPr/>
        </p:nvSpPr>
        <p:spPr bwMode="auto">
          <a:xfrm>
            <a:off x="678699" y="1317130"/>
            <a:ext cx="4742123" cy="3840062"/>
          </a:xfrm>
          <a:prstGeom prst="ellipse">
            <a:avLst/>
          </a:prstGeom>
          <a:solidFill>
            <a:schemeClr val="tx1">
              <a:lumMod val="50000"/>
              <a:lumOff val="50000"/>
            </a:schemeClr>
          </a:solidFill>
          <a:ln>
            <a:noFill/>
          </a:ln>
          <a:extLst/>
        </p:spPr>
        <p:txBody>
          <a:bodyPr wrap="square" lIns="91425" tIns="45712" rIns="91425" bIns="45712" anchor="ctr">
            <a:spAutoFit/>
          </a:bodyPr>
          <a:lstStyle/>
          <a:p>
            <a:pPr algn="ctr"/>
            <a:endParaRPr lang="zh-CN" altLang="en-US"/>
          </a:p>
        </p:txBody>
      </p:sp>
      <p:sp>
        <p:nvSpPr>
          <p:cNvPr id="50179" name="Text Box 2"/>
          <p:cNvSpPr txBox="1">
            <a:spLocks noChangeArrowheads="1"/>
          </p:cNvSpPr>
          <p:nvPr/>
        </p:nvSpPr>
        <p:spPr bwMode="auto">
          <a:xfrm>
            <a:off x="431888" y="215950"/>
            <a:ext cx="3454310" cy="507815"/>
          </a:xfrm>
          <a:prstGeom prst="rect">
            <a:avLst/>
          </a:prstGeom>
          <a:noFill/>
          <a:ln>
            <a:noFill/>
          </a:ln>
          <a:effectLst>
            <a:prstShdw prst="shdw17" dist="17961" dir="2700000">
              <a:srgbClr val="4D004D"/>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ctr">
              <a:spcBef>
                <a:spcPct val="50000"/>
              </a:spcBef>
            </a:pPr>
            <a:r>
              <a:rPr kumimoji="0" lang="zh-CN" altLang="en-US" sz="2700" dirty="0">
                <a:solidFill>
                  <a:schemeClr val="tx1"/>
                </a:solidFill>
                <a:latin typeface="微软雅黑" panose="020B0503020204020204" pitchFamily="34" charset="-122"/>
                <a:ea typeface="微软雅黑" panose="020B0503020204020204" pitchFamily="34" charset="-122"/>
              </a:rPr>
              <a:t>学生学籍管理系统</a:t>
            </a:r>
          </a:p>
        </p:txBody>
      </p:sp>
      <p:sp>
        <p:nvSpPr>
          <p:cNvPr id="50180" name="Oval 3"/>
          <p:cNvSpPr>
            <a:spLocks noChangeArrowheads="1"/>
          </p:cNvSpPr>
          <p:nvPr/>
        </p:nvSpPr>
        <p:spPr bwMode="auto">
          <a:xfrm>
            <a:off x="1547664" y="1692276"/>
            <a:ext cx="1652736" cy="593725"/>
          </a:xfrm>
          <a:prstGeom prst="ellipse">
            <a:avLst/>
          </a:prstGeom>
          <a:solidFill>
            <a:schemeClr val="accent3">
              <a:lumMod val="40000"/>
              <a:lumOff val="60000"/>
            </a:schemeClr>
          </a:solidFill>
          <a:ln w="9525">
            <a:noFill/>
            <a:round/>
            <a:headEnd/>
            <a:tailEnd/>
          </a:ln>
        </p:spPr>
        <p:txBody>
          <a:bodyPr lIns="91425" tIns="45712" rIns="91425" bIns="45712"/>
          <a:lstStyle/>
          <a:p>
            <a:pPr algn="just" eaLnBrk="0" hangingPunct="0"/>
            <a:r>
              <a:rPr lang="zh-CN" altLang="en-US" sz="2400" b="1" dirty="0">
                <a:solidFill>
                  <a:schemeClr val="bg1"/>
                </a:solidFill>
                <a:latin typeface="Times New Roman" pitchFamily="18" charset="0"/>
                <a:ea typeface="宋体" charset="-122"/>
              </a:rPr>
              <a:t>胡老师</a:t>
            </a:r>
          </a:p>
        </p:txBody>
      </p:sp>
      <p:sp>
        <p:nvSpPr>
          <p:cNvPr id="50181" name="Oval 4"/>
          <p:cNvSpPr>
            <a:spLocks noChangeArrowheads="1"/>
          </p:cNvSpPr>
          <p:nvPr/>
        </p:nvSpPr>
        <p:spPr bwMode="auto">
          <a:xfrm>
            <a:off x="4686300" y="343396"/>
            <a:ext cx="1600200" cy="693738"/>
          </a:xfrm>
          <a:prstGeom prst="ellipse">
            <a:avLst/>
          </a:prstGeom>
          <a:solidFill>
            <a:schemeClr val="tx2">
              <a:lumMod val="10000"/>
              <a:lumOff val="90000"/>
            </a:schemeClr>
          </a:solidFill>
          <a:ln w="9525">
            <a:solidFill>
              <a:srgbClr val="000000"/>
            </a:solidFill>
            <a:round/>
            <a:headEnd/>
            <a:tailEnd/>
          </a:ln>
        </p:spPr>
        <p:txBody>
          <a:bodyPr lIns="91425" tIns="45712" rIns="91425" bIns="45712"/>
          <a:lstStyle/>
          <a:p>
            <a:pPr algn="ctr" eaLnBrk="0" hangingPunct="0"/>
            <a:r>
              <a:rPr lang="zh-CN" altLang="en-US" sz="2400" b="1" dirty="0">
                <a:solidFill>
                  <a:srgbClr val="0000CC"/>
                </a:solidFill>
                <a:latin typeface="Times New Roman" pitchFamily="18" charset="0"/>
                <a:ea typeface="宋体" charset="-122"/>
              </a:rPr>
              <a:t>老师类</a:t>
            </a:r>
          </a:p>
        </p:txBody>
      </p:sp>
      <p:sp>
        <p:nvSpPr>
          <p:cNvPr id="50182" name="Oval 5"/>
          <p:cNvSpPr>
            <a:spLocks noChangeArrowheads="1"/>
          </p:cNvSpPr>
          <p:nvPr/>
        </p:nvSpPr>
        <p:spPr bwMode="auto">
          <a:xfrm>
            <a:off x="4721718" y="1491284"/>
            <a:ext cx="1600200" cy="693737"/>
          </a:xfrm>
          <a:prstGeom prst="ellipse">
            <a:avLst/>
          </a:prstGeom>
          <a:solidFill>
            <a:schemeClr val="tx2">
              <a:lumMod val="10000"/>
              <a:lumOff val="90000"/>
            </a:schemeClr>
          </a:solidFill>
          <a:ln w="9525">
            <a:solidFill>
              <a:srgbClr val="000000"/>
            </a:solidFill>
            <a:round/>
            <a:headEnd/>
            <a:tailEnd/>
          </a:ln>
        </p:spPr>
        <p:txBody>
          <a:bodyPr lIns="91425" tIns="45712" rIns="91425" bIns="45712"/>
          <a:lstStyle/>
          <a:p>
            <a:pPr algn="ctr" eaLnBrk="0" hangingPunct="0"/>
            <a:r>
              <a:rPr lang="zh-CN" altLang="en-US" sz="2400" b="1" dirty="0">
                <a:solidFill>
                  <a:srgbClr val="0000CC"/>
                </a:solidFill>
                <a:latin typeface="Times New Roman" pitchFamily="18" charset="0"/>
                <a:ea typeface="宋体" charset="-122"/>
              </a:rPr>
              <a:t>学生类</a:t>
            </a:r>
          </a:p>
        </p:txBody>
      </p:sp>
      <p:sp>
        <p:nvSpPr>
          <p:cNvPr id="50183" name="Oval 6"/>
          <p:cNvSpPr>
            <a:spLocks noChangeArrowheads="1"/>
          </p:cNvSpPr>
          <p:nvPr/>
        </p:nvSpPr>
        <p:spPr bwMode="auto">
          <a:xfrm flipH="1">
            <a:off x="1428750" y="3673475"/>
            <a:ext cx="800100" cy="979661"/>
          </a:xfrm>
          <a:prstGeom prst="ellipse">
            <a:avLst/>
          </a:prstGeom>
          <a:solidFill>
            <a:schemeClr val="accent3">
              <a:lumMod val="40000"/>
              <a:lumOff val="60000"/>
            </a:schemeClr>
          </a:solidFill>
          <a:ln w="9525">
            <a:noFill/>
            <a:round/>
            <a:headEnd/>
            <a:tailEnd/>
          </a:ln>
        </p:spPr>
        <p:txBody>
          <a:bodyPr lIns="91425" tIns="45712" rIns="91425" bIns="45712"/>
          <a:lstStyle/>
          <a:p>
            <a:pPr algn="just" eaLnBrk="0" hangingPunct="0"/>
            <a:r>
              <a:rPr lang="zh-CN" altLang="en-US" sz="2400" b="1" dirty="0">
                <a:solidFill>
                  <a:schemeClr val="bg1"/>
                </a:solidFill>
                <a:latin typeface="Times New Roman" pitchFamily="18" charset="0"/>
                <a:ea typeface="宋体" charset="-122"/>
              </a:rPr>
              <a:t>张三</a:t>
            </a:r>
          </a:p>
        </p:txBody>
      </p:sp>
      <p:sp>
        <p:nvSpPr>
          <p:cNvPr id="50184" name="Oval 7"/>
          <p:cNvSpPr>
            <a:spLocks noChangeArrowheads="1"/>
          </p:cNvSpPr>
          <p:nvPr/>
        </p:nvSpPr>
        <p:spPr bwMode="auto">
          <a:xfrm>
            <a:off x="2457450" y="3771900"/>
            <a:ext cx="800100" cy="881236"/>
          </a:xfrm>
          <a:prstGeom prst="ellipse">
            <a:avLst/>
          </a:prstGeom>
          <a:solidFill>
            <a:schemeClr val="accent3">
              <a:lumMod val="40000"/>
              <a:lumOff val="60000"/>
            </a:schemeClr>
          </a:solidFill>
          <a:ln w="9525">
            <a:noFill/>
            <a:round/>
            <a:headEnd/>
            <a:tailEnd/>
          </a:ln>
        </p:spPr>
        <p:txBody>
          <a:bodyPr lIns="91425" tIns="45712" rIns="91425" bIns="45712"/>
          <a:lstStyle/>
          <a:p>
            <a:pPr algn="just" eaLnBrk="0" hangingPunct="0"/>
            <a:r>
              <a:rPr lang="zh-CN" altLang="en-US" sz="2400" b="1" dirty="0">
                <a:solidFill>
                  <a:schemeClr val="bg1"/>
                </a:solidFill>
                <a:latin typeface="Times New Roman" pitchFamily="18" charset="0"/>
                <a:ea typeface="宋体" charset="-122"/>
              </a:rPr>
              <a:t>李四</a:t>
            </a:r>
          </a:p>
        </p:txBody>
      </p:sp>
      <p:sp>
        <p:nvSpPr>
          <p:cNvPr id="50185" name="Oval 8"/>
          <p:cNvSpPr>
            <a:spLocks noChangeArrowheads="1"/>
          </p:cNvSpPr>
          <p:nvPr/>
        </p:nvSpPr>
        <p:spPr bwMode="auto">
          <a:xfrm>
            <a:off x="3406789" y="3749899"/>
            <a:ext cx="730222" cy="925239"/>
          </a:xfrm>
          <a:prstGeom prst="ellipse">
            <a:avLst/>
          </a:prstGeom>
          <a:solidFill>
            <a:schemeClr val="accent3">
              <a:lumMod val="40000"/>
              <a:lumOff val="60000"/>
            </a:schemeClr>
          </a:solidFill>
          <a:ln w="9525">
            <a:noFill/>
            <a:round/>
            <a:headEnd/>
            <a:tailEnd/>
          </a:ln>
        </p:spPr>
        <p:txBody>
          <a:bodyPr lIns="91425" tIns="45712" rIns="91425" bIns="45712"/>
          <a:lstStyle/>
          <a:p>
            <a:pPr algn="just" eaLnBrk="0" hangingPunct="0"/>
            <a:r>
              <a:rPr lang="zh-CN" altLang="en-US" sz="2400" b="1" dirty="0">
                <a:solidFill>
                  <a:schemeClr val="bg1"/>
                </a:solidFill>
                <a:latin typeface="Times New Roman" pitchFamily="18" charset="0"/>
                <a:ea typeface="宋体" charset="-122"/>
              </a:rPr>
              <a:t>王五</a:t>
            </a:r>
          </a:p>
        </p:txBody>
      </p:sp>
      <p:sp>
        <p:nvSpPr>
          <p:cNvPr id="50186" name="Oval 9"/>
          <p:cNvSpPr>
            <a:spLocks noChangeArrowheads="1"/>
          </p:cNvSpPr>
          <p:nvPr/>
        </p:nvSpPr>
        <p:spPr bwMode="auto">
          <a:xfrm>
            <a:off x="4343400" y="3771900"/>
            <a:ext cx="660648" cy="881236"/>
          </a:xfrm>
          <a:prstGeom prst="ellipse">
            <a:avLst/>
          </a:prstGeom>
          <a:solidFill>
            <a:schemeClr val="accent3">
              <a:lumMod val="40000"/>
              <a:lumOff val="60000"/>
            </a:schemeClr>
          </a:solidFill>
          <a:ln w="9525">
            <a:noFill/>
            <a:round/>
            <a:headEnd/>
            <a:tailEnd/>
          </a:ln>
        </p:spPr>
        <p:txBody>
          <a:bodyPr lIns="91425" tIns="45712" rIns="91425" bIns="45712"/>
          <a:lstStyle/>
          <a:p>
            <a:pPr algn="just" eaLnBrk="0" hangingPunct="0"/>
            <a:r>
              <a:rPr lang="zh-CN" altLang="en-US" sz="2400" b="1" dirty="0">
                <a:solidFill>
                  <a:schemeClr val="bg1"/>
                </a:solidFill>
                <a:latin typeface="Times New Roman" pitchFamily="18" charset="0"/>
                <a:ea typeface="宋体" charset="-122"/>
              </a:rPr>
              <a:t>陆六</a:t>
            </a:r>
          </a:p>
        </p:txBody>
      </p:sp>
      <p:sp>
        <p:nvSpPr>
          <p:cNvPr id="50187" name="AutoShape 11"/>
          <p:cNvSpPr>
            <a:spLocks/>
          </p:cNvSpPr>
          <p:nvPr/>
        </p:nvSpPr>
        <p:spPr bwMode="auto">
          <a:xfrm>
            <a:off x="6408684" y="459433"/>
            <a:ext cx="457200" cy="1628131"/>
          </a:xfrm>
          <a:prstGeom prst="rightBrace">
            <a:avLst>
              <a:gd name="adj1" fmla="val 37934"/>
              <a:gd name="adj2" fmla="val 50000"/>
            </a:avLst>
          </a:pr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1425" tIns="45712" rIns="91425" bIns="45712"/>
          <a:lstStyle/>
          <a:p>
            <a:pPr algn="ctr"/>
            <a:endParaRPr lang="zh-CN" altLang="en-US"/>
          </a:p>
        </p:txBody>
      </p:sp>
      <p:sp>
        <p:nvSpPr>
          <p:cNvPr id="50188" name="Line 12"/>
          <p:cNvSpPr>
            <a:spLocks noChangeShapeType="1"/>
          </p:cNvSpPr>
          <p:nvPr/>
        </p:nvSpPr>
        <p:spPr bwMode="auto">
          <a:xfrm flipH="1">
            <a:off x="1600199" y="2336007"/>
            <a:ext cx="342900" cy="1485900"/>
          </a:xfrm>
          <a:prstGeom prst="line">
            <a:avLst/>
          </a:prstGeom>
          <a:noFill/>
          <a:ln w="9525">
            <a:solidFill>
              <a:schemeClr val="accent6">
                <a:lumMod val="50000"/>
              </a:schemeClr>
            </a:solidFill>
            <a:round/>
            <a:headEnd type="triangle" w="med" len="med"/>
            <a:tailEnd type="triangle" w="med" len="med"/>
          </a:ln>
          <a:extLst>
            <a:ext uri="{909E8E84-426E-40DD-AFC4-6F175D3DCCD1}">
              <a14:hiddenFill xmlns:a14="http://schemas.microsoft.com/office/drawing/2010/main">
                <a:noFill/>
              </a14:hiddenFill>
            </a:ext>
          </a:extLst>
        </p:spPr>
        <p:txBody>
          <a:bodyPr lIns="91425" tIns="45712" rIns="91425" bIns="45712"/>
          <a:lstStyle/>
          <a:p>
            <a:endParaRPr lang="zh-CN" altLang="en-US"/>
          </a:p>
        </p:txBody>
      </p:sp>
      <p:sp>
        <p:nvSpPr>
          <p:cNvPr id="50189" name="Line 13"/>
          <p:cNvSpPr>
            <a:spLocks noChangeShapeType="1"/>
          </p:cNvSpPr>
          <p:nvPr/>
        </p:nvSpPr>
        <p:spPr bwMode="auto">
          <a:xfrm>
            <a:off x="2457449" y="2286001"/>
            <a:ext cx="342900" cy="1585913"/>
          </a:xfrm>
          <a:prstGeom prst="line">
            <a:avLst/>
          </a:prstGeom>
          <a:noFill/>
          <a:ln w="9525">
            <a:solidFill>
              <a:schemeClr val="accent6">
                <a:lumMod val="50000"/>
              </a:schemeClr>
            </a:solidFill>
            <a:round/>
            <a:headEnd type="triangle" w="med" len="med"/>
            <a:tailEnd type="triangle" w="med" len="med"/>
          </a:ln>
          <a:extLst>
            <a:ext uri="{909E8E84-426E-40DD-AFC4-6F175D3DCCD1}">
              <a14:hiddenFill xmlns:a14="http://schemas.microsoft.com/office/drawing/2010/main">
                <a:noFill/>
              </a14:hiddenFill>
            </a:ext>
          </a:extLst>
        </p:spPr>
        <p:txBody>
          <a:bodyPr lIns="91425" tIns="45712" rIns="91425" bIns="45712"/>
          <a:lstStyle/>
          <a:p>
            <a:endParaRPr lang="zh-CN" altLang="en-US"/>
          </a:p>
        </p:txBody>
      </p:sp>
      <p:sp>
        <p:nvSpPr>
          <p:cNvPr id="50190" name="Line 14"/>
          <p:cNvSpPr>
            <a:spLocks noChangeShapeType="1"/>
          </p:cNvSpPr>
          <p:nvPr/>
        </p:nvSpPr>
        <p:spPr bwMode="auto">
          <a:xfrm>
            <a:off x="2686049" y="2187576"/>
            <a:ext cx="914400" cy="1584325"/>
          </a:xfrm>
          <a:prstGeom prst="line">
            <a:avLst/>
          </a:prstGeom>
          <a:noFill/>
          <a:ln w="9525">
            <a:solidFill>
              <a:schemeClr val="accent6">
                <a:lumMod val="50000"/>
              </a:schemeClr>
            </a:solidFill>
            <a:round/>
            <a:headEnd type="triangle" w="med" len="med"/>
            <a:tailEnd type="triangle" w="med" len="med"/>
          </a:ln>
          <a:extLst>
            <a:ext uri="{909E8E84-426E-40DD-AFC4-6F175D3DCCD1}">
              <a14:hiddenFill xmlns:a14="http://schemas.microsoft.com/office/drawing/2010/main">
                <a:noFill/>
              </a14:hiddenFill>
            </a:ext>
          </a:extLst>
        </p:spPr>
        <p:txBody>
          <a:bodyPr lIns="91425" tIns="45712" rIns="91425" bIns="45712"/>
          <a:lstStyle/>
          <a:p>
            <a:endParaRPr lang="zh-CN" altLang="en-US"/>
          </a:p>
        </p:txBody>
      </p:sp>
      <p:sp>
        <p:nvSpPr>
          <p:cNvPr id="50191" name="Line 15"/>
          <p:cNvSpPr>
            <a:spLocks noChangeShapeType="1"/>
          </p:cNvSpPr>
          <p:nvPr/>
        </p:nvSpPr>
        <p:spPr bwMode="auto">
          <a:xfrm>
            <a:off x="2914649" y="2087564"/>
            <a:ext cx="1714500" cy="1684337"/>
          </a:xfrm>
          <a:prstGeom prst="line">
            <a:avLst/>
          </a:prstGeom>
          <a:noFill/>
          <a:ln w="9525">
            <a:solidFill>
              <a:schemeClr val="accent6">
                <a:lumMod val="50000"/>
              </a:schemeClr>
            </a:solidFill>
            <a:round/>
            <a:headEnd type="triangle" w="med" len="med"/>
            <a:tailEnd type="triangle" w="med" len="med"/>
          </a:ln>
          <a:extLst>
            <a:ext uri="{909E8E84-426E-40DD-AFC4-6F175D3DCCD1}">
              <a14:hiddenFill xmlns:a14="http://schemas.microsoft.com/office/drawing/2010/main">
                <a:noFill/>
              </a14:hiddenFill>
            </a:ext>
          </a:extLst>
        </p:spPr>
        <p:txBody>
          <a:bodyPr lIns="91425" tIns="45712" rIns="91425" bIns="45712"/>
          <a:lstStyle/>
          <a:p>
            <a:endParaRPr lang="zh-CN" altLang="en-US"/>
          </a:p>
        </p:txBody>
      </p:sp>
      <p:sp>
        <p:nvSpPr>
          <p:cNvPr id="50192" name="Line 16"/>
          <p:cNvSpPr>
            <a:spLocks noChangeShapeType="1"/>
          </p:cNvSpPr>
          <p:nvPr/>
        </p:nvSpPr>
        <p:spPr bwMode="auto">
          <a:xfrm flipH="1">
            <a:off x="3143248" y="800101"/>
            <a:ext cx="1485900" cy="932102"/>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lIns="91425" tIns="45712" rIns="91425" bIns="45712"/>
          <a:lstStyle/>
          <a:p>
            <a:endParaRPr lang="zh-CN" altLang="en-US"/>
          </a:p>
        </p:txBody>
      </p:sp>
      <p:sp>
        <p:nvSpPr>
          <p:cNvPr id="50193" name="Line 19"/>
          <p:cNvSpPr>
            <a:spLocks noChangeShapeType="1"/>
          </p:cNvSpPr>
          <p:nvPr/>
        </p:nvSpPr>
        <p:spPr bwMode="auto">
          <a:xfrm flipH="1">
            <a:off x="1771649" y="2087564"/>
            <a:ext cx="2857500" cy="1684337"/>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lIns="91425" tIns="45712" rIns="91425" bIns="45712"/>
          <a:lstStyle/>
          <a:p>
            <a:endParaRPr lang="zh-CN" altLang="en-US"/>
          </a:p>
        </p:txBody>
      </p:sp>
      <p:sp>
        <p:nvSpPr>
          <p:cNvPr id="50194" name="Line 20"/>
          <p:cNvSpPr>
            <a:spLocks noChangeShapeType="1"/>
          </p:cNvSpPr>
          <p:nvPr/>
        </p:nvSpPr>
        <p:spPr bwMode="auto">
          <a:xfrm flipH="1">
            <a:off x="2914649" y="2087564"/>
            <a:ext cx="1714500" cy="1684337"/>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lIns="91425" tIns="45712" rIns="91425" bIns="45712"/>
          <a:lstStyle/>
          <a:p>
            <a:endParaRPr lang="zh-CN" altLang="en-US"/>
          </a:p>
        </p:txBody>
      </p:sp>
      <p:sp>
        <p:nvSpPr>
          <p:cNvPr id="50195" name="Line 21"/>
          <p:cNvSpPr>
            <a:spLocks noChangeShapeType="1"/>
          </p:cNvSpPr>
          <p:nvPr/>
        </p:nvSpPr>
        <p:spPr bwMode="auto">
          <a:xfrm flipH="1">
            <a:off x="3714749" y="2087564"/>
            <a:ext cx="914400" cy="1684337"/>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lIns="91425" tIns="45712" rIns="91425" bIns="45712"/>
          <a:lstStyle/>
          <a:p>
            <a:endParaRPr lang="zh-CN" altLang="en-US"/>
          </a:p>
        </p:txBody>
      </p:sp>
      <p:sp>
        <p:nvSpPr>
          <p:cNvPr id="50196" name="Line 22"/>
          <p:cNvSpPr>
            <a:spLocks noChangeShapeType="1"/>
          </p:cNvSpPr>
          <p:nvPr/>
        </p:nvSpPr>
        <p:spPr bwMode="auto">
          <a:xfrm>
            <a:off x="4686300" y="2087563"/>
            <a:ext cx="114300" cy="1784350"/>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lIns="91425" tIns="45712" rIns="91425" bIns="45712"/>
          <a:lstStyle/>
          <a:p>
            <a:endParaRPr lang="zh-CN" altLang="en-US"/>
          </a:p>
        </p:txBody>
      </p:sp>
      <p:sp>
        <p:nvSpPr>
          <p:cNvPr id="50197" name="Text Box 23"/>
          <p:cNvSpPr txBox="1">
            <a:spLocks noChangeArrowheads="1"/>
          </p:cNvSpPr>
          <p:nvPr/>
        </p:nvSpPr>
        <p:spPr bwMode="auto">
          <a:xfrm>
            <a:off x="7020910" y="1114573"/>
            <a:ext cx="609600" cy="523204"/>
          </a:xfrm>
          <a:prstGeom prst="rect">
            <a:avLst/>
          </a:prstGeom>
          <a:noFill/>
          <a:ln>
            <a:noFill/>
          </a:ln>
          <a:effectLst>
            <a:prstShdw prst="shdw17" dist="17961" dir="2700000">
              <a:srgbClr val="4D004D"/>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ctr">
              <a:spcBef>
                <a:spcPct val="50000"/>
              </a:spcBef>
            </a:pPr>
            <a:r>
              <a:rPr kumimoji="0" lang="zh-CN" altLang="en-US" sz="2800" dirty="0">
                <a:solidFill>
                  <a:srgbClr val="FFFF00"/>
                </a:solidFill>
                <a:latin typeface="宋体" charset="-122"/>
                <a:ea typeface="宋体" charset="-122"/>
              </a:rPr>
              <a:t>类</a:t>
            </a:r>
            <a:r>
              <a:rPr kumimoji="0" lang="zh-CN" altLang="en-US" sz="2000" dirty="0">
                <a:solidFill>
                  <a:srgbClr val="FFFF00"/>
                </a:solidFill>
                <a:latin typeface="Times New Roman" pitchFamily="18" charset="0"/>
                <a:ea typeface="宋体" charset="-122"/>
              </a:rPr>
              <a:t> </a:t>
            </a:r>
          </a:p>
        </p:txBody>
      </p:sp>
      <p:sp>
        <p:nvSpPr>
          <p:cNvPr id="50198" name="Text Box 24"/>
          <p:cNvSpPr txBox="1">
            <a:spLocks noChangeArrowheads="1"/>
          </p:cNvSpPr>
          <p:nvPr/>
        </p:nvSpPr>
        <p:spPr bwMode="auto">
          <a:xfrm>
            <a:off x="176671" y="2246548"/>
            <a:ext cx="685800" cy="1815866"/>
          </a:xfrm>
          <a:prstGeom prst="rect">
            <a:avLst/>
          </a:prstGeom>
          <a:noFill/>
          <a:ln>
            <a:noFill/>
          </a:ln>
          <a:effectLst>
            <a:prstShdw prst="shdw17" dist="17961" dir="2700000">
              <a:srgbClr val="4D004D"/>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spcBef>
                <a:spcPct val="50000"/>
              </a:spcBef>
            </a:pPr>
            <a:r>
              <a:rPr kumimoji="0" lang="zh-CN" altLang="en-US" sz="2800" dirty="0">
                <a:solidFill>
                  <a:schemeClr val="tx1"/>
                </a:solidFill>
                <a:latin typeface="宋体" charset="-122"/>
                <a:ea typeface="宋体" charset="-122"/>
              </a:rPr>
              <a:t>实例对象</a:t>
            </a:r>
            <a:r>
              <a:rPr kumimoji="0" lang="zh-CN" altLang="en-US" sz="2800" dirty="0">
                <a:solidFill>
                  <a:schemeClr val="tx1"/>
                </a:solidFill>
                <a:latin typeface="Times New Roman" pitchFamily="18" charset="0"/>
                <a:ea typeface="宋体" charset="-122"/>
              </a:rPr>
              <a:t> </a:t>
            </a:r>
          </a:p>
        </p:txBody>
      </p:sp>
      <p:sp>
        <p:nvSpPr>
          <p:cNvPr id="50199" name="AutoShape 25"/>
          <p:cNvSpPr>
            <a:spLocks/>
          </p:cNvSpPr>
          <p:nvPr/>
        </p:nvSpPr>
        <p:spPr bwMode="auto">
          <a:xfrm flipH="1">
            <a:off x="450099" y="2103439"/>
            <a:ext cx="457200" cy="2081213"/>
          </a:xfrm>
          <a:prstGeom prst="rightBrace">
            <a:avLst>
              <a:gd name="adj1" fmla="val 3793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25" tIns="45712" rIns="91425" bIns="45712"/>
          <a:lstStyle/>
          <a:p>
            <a:pPr algn="ctr"/>
            <a:endParaRPr lang="zh-CN" altLang="en-US"/>
          </a:p>
        </p:txBody>
      </p:sp>
      <p:sp>
        <p:nvSpPr>
          <p:cNvPr id="275483" name="AutoShape 27"/>
          <p:cNvSpPr>
            <a:spLocks noChangeArrowheads="1"/>
          </p:cNvSpPr>
          <p:nvPr/>
        </p:nvSpPr>
        <p:spPr bwMode="auto">
          <a:xfrm>
            <a:off x="4430713" y="5157192"/>
            <a:ext cx="2808288" cy="719138"/>
          </a:xfrm>
          <a:prstGeom prst="wedgeRoundRectCallout">
            <a:avLst>
              <a:gd name="adj1" fmla="val -51126"/>
              <a:gd name="adj2" fmla="val -81634"/>
              <a:gd name="adj3" fmla="val 16667"/>
            </a:avLst>
          </a:prstGeom>
          <a:solidFill>
            <a:srgbClr val="CCCCFF"/>
          </a:solidFill>
          <a:ln>
            <a:noFill/>
          </a:ln>
          <a:extLst>
            <a:ext uri="{91240B29-F687-4F45-9708-019B960494DF}">
              <a14:hiddenLine xmlns:a14="http://schemas.microsoft.com/office/drawing/2010/main" w="12700" cap="sq">
                <a:solidFill>
                  <a:srgbClr val="000000"/>
                </a:solidFill>
                <a:miter lim="800000"/>
                <a:headEnd/>
                <a:tailEnd/>
              </a14:hiddenLine>
            </a:ext>
          </a:extLst>
        </p:spPr>
        <p:txBody>
          <a:bodyPr lIns="91425" tIns="45712" rIns="91425" bIns="45712"/>
          <a:lstStyle/>
          <a:p>
            <a:pPr algn="just" eaLnBrk="0" hangingPunct="0"/>
            <a:r>
              <a:rPr lang="zh-CN" altLang="en-US" sz="2400" b="1" dirty="0">
                <a:solidFill>
                  <a:srgbClr val="FF0000"/>
                </a:solidFill>
                <a:latin typeface="Times New Roman" pitchFamily="18" charset="0"/>
                <a:ea typeface="宋体" charset="-122"/>
              </a:rPr>
              <a:t>主控对象</a:t>
            </a:r>
            <a:r>
              <a:rPr lang="en-US" altLang="zh-CN" sz="2400" b="1" dirty="0">
                <a:solidFill>
                  <a:srgbClr val="FF0000"/>
                </a:solidFill>
                <a:latin typeface="Times New Roman" pitchFamily="18" charset="0"/>
                <a:ea typeface="宋体" charset="-122"/>
              </a:rPr>
              <a:t>main()</a:t>
            </a:r>
            <a:endParaRPr lang="zh-CN" altLang="en-US" sz="2400" b="1" dirty="0">
              <a:solidFill>
                <a:srgbClr val="FF0000"/>
              </a:solidFill>
              <a:latin typeface="Times New Roman" pitchFamily="18" charset="0"/>
              <a:ea typeface="宋体" charset="-122"/>
            </a:endParaRPr>
          </a:p>
        </p:txBody>
      </p:sp>
    </p:spTree>
    <p:extLst>
      <p:ext uri="{BB962C8B-B14F-4D97-AF65-F5344CB8AC3E}">
        <p14:creationId xmlns:p14="http://schemas.microsoft.com/office/powerpoint/2010/main" val="1983941110"/>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5482"/>
                                        </p:tgtEl>
                                        <p:attrNameLst>
                                          <p:attrName>style.visibility</p:attrName>
                                        </p:attrNameLst>
                                      </p:cBhvr>
                                      <p:to>
                                        <p:strVal val="visible"/>
                                      </p:to>
                                    </p:set>
                                    <p:anim calcmode="lin" valueType="num">
                                      <p:cBhvr additive="base">
                                        <p:cTn id="7" dur="500" fill="hold"/>
                                        <p:tgtEl>
                                          <p:spTgt spid="275482"/>
                                        </p:tgtEl>
                                        <p:attrNameLst>
                                          <p:attrName>ppt_x</p:attrName>
                                        </p:attrNameLst>
                                      </p:cBhvr>
                                      <p:tavLst>
                                        <p:tav tm="0">
                                          <p:val>
                                            <p:strVal val="#ppt_x"/>
                                          </p:val>
                                        </p:tav>
                                        <p:tav tm="100000">
                                          <p:val>
                                            <p:strVal val="#ppt_x"/>
                                          </p:val>
                                        </p:tav>
                                      </p:tavLst>
                                    </p:anim>
                                    <p:anim calcmode="lin" valueType="num">
                                      <p:cBhvr additive="base">
                                        <p:cTn id="8" dur="500" fill="hold"/>
                                        <p:tgtEl>
                                          <p:spTgt spid="27548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5483"/>
                                        </p:tgtEl>
                                        <p:attrNameLst>
                                          <p:attrName>style.visibility</p:attrName>
                                        </p:attrNameLst>
                                      </p:cBhvr>
                                      <p:to>
                                        <p:strVal val="visible"/>
                                      </p:to>
                                    </p:set>
                                    <p:anim calcmode="lin" valueType="num">
                                      <p:cBhvr additive="base">
                                        <p:cTn id="13" dur="500" fill="hold"/>
                                        <p:tgtEl>
                                          <p:spTgt spid="275483"/>
                                        </p:tgtEl>
                                        <p:attrNameLst>
                                          <p:attrName>ppt_x</p:attrName>
                                        </p:attrNameLst>
                                      </p:cBhvr>
                                      <p:tavLst>
                                        <p:tav tm="0">
                                          <p:val>
                                            <p:strVal val="#ppt_x"/>
                                          </p:val>
                                        </p:tav>
                                        <p:tav tm="100000">
                                          <p:val>
                                            <p:strVal val="#ppt_x"/>
                                          </p:val>
                                        </p:tav>
                                      </p:tavLst>
                                    </p:anim>
                                    <p:anim calcmode="lin" valueType="num">
                                      <p:cBhvr additive="base">
                                        <p:cTn id="14" dur="500" fill="hold"/>
                                        <p:tgtEl>
                                          <p:spTgt spid="2754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82" grpId="0" animBg="1"/>
      <p:bldP spid="27548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Line 2"/>
          <p:cNvSpPr>
            <a:spLocks noChangeShapeType="1"/>
          </p:cNvSpPr>
          <p:nvPr/>
        </p:nvSpPr>
        <p:spPr bwMode="auto">
          <a:xfrm>
            <a:off x="4876800" y="457200"/>
            <a:ext cx="0" cy="685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25" tIns="45712" rIns="91425" bIns="45712" anchor="ctr">
            <a:spAutoFit/>
          </a:bodyPr>
          <a:lstStyle/>
          <a:p>
            <a:endParaRPr lang="zh-CN" altLang="en-US"/>
          </a:p>
        </p:txBody>
      </p:sp>
      <p:sp>
        <p:nvSpPr>
          <p:cNvPr id="51203" name="Text Box 3"/>
          <p:cNvSpPr txBox="1">
            <a:spLocks noChangeArrowheads="1"/>
          </p:cNvSpPr>
          <p:nvPr/>
        </p:nvSpPr>
        <p:spPr bwMode="auto">
          <a:xfrm>
            <a:off x="0" y="457200"/>
            <a:ext cx="4800600" cy="1938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spcBef>
                <a:spcPct val="50000"/>
              </a:spcBef>
            </a:pPr>
            <a:r>
              <a:rPr kumimoji="0" lang="zh-CN" altLang="en-US" sz="2000" dirty="0">
                <a:solidFill>
                  <a:schemeClr val="tx1"/>
                </a:solidFill>
                <a:latin typeface="Times New Roman" pitchFamily="18" charset="0"/>
                <a:ea typeface="宋体" charset="-122"/>
              </a:rPr>
              <a:t>▲人们认识客观世界解决现实问题的过程是一个渐进的过程。人的认识需要在继承（本能地）以前有关知识的基础上，经过多次反复才能逐步深化。在人的认识深化过程中包括：</a:t>
            </a:r>
            <a:r>
              <a:rPr kumimoji="0" lang="zh-CN" altLang="en-US" sz="2000" dirty="0">
                <a:solidFill>
                  <a:srgbClr val="FFFF00"/>
                </a:solidFill>
                <a:latin typeface="Times New Roman" pitchFamily="18" charset="0"/>
                <a:ea typeface="宋体" charset="-122"/>
              </a:rPr>
              <a:t>从特殊到一般的归纳思维过程；从一般到特殊的演绎思维过程。          </a:t>
            </a:r>
          </a:p>
        </p:txBody>
      </p:sp>
      <p:sp>
        <p:nvSpPr>
          <p:cNvPr id="276484" name="Oval 4"/>
          <p:cNvSpPr>
            <a:spLocks noChangeArrowheads="1"/>
          </p:cNvSpPr>
          <p:nvPr/>
        </p:nvSpPr>
        <p:spPr bwMode="auto">
          <a:xfrm>
            <a:off x="1447800" y="3482244"/>
            <a:ext cx="758825" cy="649166"/>
          </a:xfrm>
          <a:prstGeom prst="ellipse">
            <a:avLst/>
          </a:prstGeom>
          <a:solidFill>
            <a:schemeClr val="tx2">
              <a:lumMod val="25000"/>
              <a:lumOff val="75000"/>
            </a:schemeClr>
          </a:solidFill>
          <a:ln w="12700">
            <a:solidFill>
              <a:srgbClr val="FFFF00"/>
            </a:solidFill>
            <a:round/>
            <a:headEnd/>
            <a:tailEnd/>
          </a:ln>
        </p:spPr>
        <p:txBody>
          <a:bodyPr lIns="91425" tIns="45712" rIns="91425" bIns="45712" anchor="ctr">
            <a:spAutoFit/>
          </a:bodyPr>
          <a:lstStyle/>
          <a:p>
            <a:pPr algn="ctr" eaLnBrk="0" hangingPunct="0"/>
            <a:r>
              <a:rPr lang="zh-CN" altLang="en-US" sz="2400">
                <a:solidFill>
                  <a:srgbClr val="0000CC"/>
                </a:solidFill>
                <a:latin typeface="Times New Roman" pitchFamily="18" charset="0"/>
                <a:ea typeface="宋体" charset="-122"/>
              </a:rPr>
              <a:t>人</a:t>
            </a:r>
          </a:p>
        </p:txBody>
      </p:sp>
      <p:sp>
        <p:nvSpPr>
          <p:cNvPr id="276485" name="Oval 5"/>
          <p:cNvSpPr>
            <a:spLocks noChangeArrowheads="1"/>
          </p:cNvSpPr>
          <p:nvPr/>
        </p:nvSpPr>
        <p:spPr bwMode="auto">
          <a:xfrm>
            <a:off x="3198814" y="3482244"/>
            <a:ext cx="838200" cy="649166"/>
          </a:xfrm>
          <a:prstGeom prst="ellipse">
            <a:avLst/>
          </a:prstGeom>
          <a:solidFill>
            <a:schemeClr val="tx2">
              <a:lumMod val="25000"/>
              <a:lumOff val="75000"/>
            </a:schemeClr>
          </a:solidFill>
          <a:ln w="12700">
            <a:solidFill>
              <a:schemeClr val="tx1"/>
            </a:solidFill>
            <a:round/>
            <a:headEnd/>
            <a:tailEnd/>
          </a:ln>
        </p:spPr>
        <p:txBody>
          <a:bodyPr lIns="91425" tIns="45712" rIns="91425" bIns="45712" anchor="ctr">
            <a:spAutoFit/>
          </a:bodyPr>
          <a:lstStyle/>
          <a:p>
            <a:pPr algn="ctr" eaLnBrk="0" hangingPunct="0"/>
            <a:r>
              <a:rPr lang="zh-CN" altLang="en-US" sz="2400">
                <a:solidFill>
                  <a:srgbClr val="0000CC"/>
                </a:solidFill>
                <a:latin typeface="Times New Roman" pitchFamily="18" charset="0"/>
                <a:ea typeface="宋体" charset="-122"/>
              </a:rPr>
              <a:t>狼</a:t>
            </a:r>
          </a:p>
        </p:txBody>
      </p:sp>
      <p:sp>
        <p:nvSpPr>
          <p:cNvPr id="276486" name="Oval 6"/>
          <p:cNvSpPr>
            <a:spLocks noChangeArrowheads="1"/>
          </p:cNvSpPr>
          <p:nvPr/>
        </p:nvSpPr>
        <p:spPr bwMode="auto">
          <a:xfrm>
            <a:off x="2164717" y="4266469"/>
            <a:ext cx="1125219" cy="649166"/>
          </a:xfrm>
          <a:prstGeom prst="ellipse">
            <a:avLst/>
          </a:prstGeom>
          <a:solidFill>
            <a:schemeClr val="tx2">
              <a:lumMod val="25000"/>
              <a:lumOff val="75000"/>
            </a:schemeClr>
          </a:solidFill>
          <a:ln w="12700">
            <a:solidFill>
              <a:schemeClr val="tx1"/>
            </a:solidFill>
            <a:round/>
            <a:headEnd/>
            <a:tailEnd/>
          </a:ln>
        </p:spPr>
        <p:txBody>
          <a:bodyPr wrap="none" lIns="91425" tIns="45712" rIns="91425" bIns="45712" anchor="ctr">
            <a:spAutoFit/>
          </a:bodyPr>
          <a:lstStyle/>
          <a:p>
            <a:pPr algn="ctr" eaLnBrk="0" hangingPunct="0"/>
            <a:r>
              <a:rPr lang="zh-CN" altLang="en-US" sz="2400" dirty="0">
                <a:solidFill>
                  <a:srgbClr val="0000CC"/>
                </a:solidFill>
                <a:latin typeface="Times New Roman" pitchFamily="18" charset="0"/>
                <a:ea typeface="宋体" charset="-122"/>
              </a:rPr>
              <a:t>狼孩</a:t>
            </a:r>
          </a:p>
        </p:txBody>
      </p:sp>
      <p:sp>
        <p:nvSpPr>
          <p:cNvPr id="276487" name="Line 7"/>
          <p:cNvSpPr>
            <a:spLocks noChangeShapeType="1"/>
          </p:cNvSpPr>
          <p:nvPr/>
        </p:nvSpPr>
        <p:spPr bwMode="auto">
          <a:xfrm flipH="1" flipV="1">
            <a:off x="2132013" y="3959225"/>
            <a:ext cx="381000"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25" tIns="45712" rIns="91425" bIns="45712" anchor="ctr">
            <a:spAutoFit/>
          </a:bodyPr>
          <a:lstStyle/>
          <a:p>
            <a:endParaRPr lang="zh-CN" altLang="en-US"/>
          </a:p>
        </p:txBody>
      </p:sp>
      <p:sp>
        <p:nvSpPr>
          <p:cNvPr id="276488" name="Line 8"/>
          <p:cNvSpPr>
            <a:spLocks noChangeShapeType="1"/>
          </p:cNvSpPr>
          <p:nvPr/>
        </p:nvSpPr>
        <p:spPr bwMode="auto">
          <a:xfrm flipV="1">
            <a:off x="2894013" y="3959225"/>
            <a:ext cx="3810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25" tIns="45712" rIns="91425" bIns="45712" anchor="ctr">
            <a:spAutoFit/>
          </a:bodyPr>
          <a:lstStyle/>
          <a:p>
            <a:endParaRPr lang="zh-CN" altLang="en-US"/>
          </a:p>
        </p:txBody>
      </p:sp>
      <p:sp>
        <p:nvSpPr>
          <p:cNvPr id="276489" name="Text Box 9"/>
          <p:cNvSpPr txBox="1">
            <a:spLocks noChangeArrowheads="1"/>
          </p:cNvSpPr>
          <p:nvPr/>
        </p:nvSpPr>
        <p:spPr bwMode="auto">
          <a:xfrm>
            <a:off x="4953000" y="457201"/>
            <a:ext cx="4191000" cy="400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spcBef>
                <a:spcPct val="50000"/>
              </a:spcBef>
            </a:pPr>
            <a:r>
              <a:rPr kumimoji="0" lang="zh-CN" altLang="en-US" sz="2000" dirty="0">
                <a:solidFill>
                  <a:schemeClr val="tx1"/>
                </a:solidFill>
                <a:latin typeface="Times New Roman" pitchFamily="18" charset="0"/>
                <a:ea typeface="宋体" charset="-122"/>
              </a:rPr>
              <a:t>▲用面向对象方法解决问题的步骤</a:t>
            </a:r>
            <a:r>
              <a:rPr kumimoji="0" lang="en-US" altLang="zh-CN" sz="2000" dirty="0">
                <a:solidFill>
                  <a:schemeClr val="tx1"/>
                </a:solidFill>
                <a:latin typeface="Times New Roman" pitchFamily="18" charset="0"/>
                <a:ea typeface="宋体" charset="-122"/>
              </a:rPr>
              <a:t>:</a:t>
            </a:r>
          </a:p>
        </p:txBody>
      </p:sp>
      <p:sp>
        <p:nvSpPr>
          <p:cNvPr id="276490" name="Rectangle 10"/>
          <p:cNvSpPr>
            <a:spLocks noChangeArrowheads="1"/>
          </p:cNvSpPr>
          <p:nvPr/>
        </p:nvSpPr>
        <p:spPr bwMode="auto">
          <a:xfrm>
            <a:off x="5867401" y="3334702"/>
            <a:ext cx="835025" cy="461649"/>
          </a:xfrm>
          <a:prstGeom prst="rect">
            <a:avLst/>
          </a:prstGeom>
          <a:solidFill>
            <a:schemeClr val="tx2">
              <a:lumMod val="25000"/>
              <a:lumOff val="75000"/>
            </a:schemeClr>
          </a:solidFill>
          <a:ln w="12700">
            <a:solidFill>
              <a:schemeClr val="tx1"/>
            </a:solidFill>
            <a:miter lim="800000"/>
            <a:headEnd/>
            <a:tailEnd/>
          </a:ln>
        </p:spPr>
        <p:txBody>
          <a:bodyPr lIns="91425" tIns="45712" rIns="91425" bIns="45712" anchor="ctr">
            <a:spAutoFit/>
          </a:bodyPr>
          <a:lstStyle/>
          <a:p>
            <a:pPr algn="ctr" eaLnBrk="0" hangingPunct="0"/>
            <a:r>
              <a:rPr lang="zh-CN" altLang="en-US" sz="2400" b="1">
                <a:solidFill>
                  <a:srgbClr val="0000CC"/>
                </a:solidFill>
                <a:latin typeface="Times New Roman" pitchFamily="18" charset="0"/>
                <a:ea typeface="宋体" charset="-122"/>
              </a:rPr>
              <a:t>人类</a:t>
            </a:r>
          </a:p>
        </p:txBody>
      </p:sp>
      <p:sp>
        <p:nvSpPr>
          <p:cNvPr id="276491" name="Rectangle 11"/>
          <p:cNvSpPr>
            <a:spLocks noChangeArrowheads="1"/>
          </p:cNvSpPr>
          <p:nvPr/>
        </p:nvSpPr>
        <p:spPr bwMode="auto">
          <a:xfrm>
            <a:off x="5029233" y="4020502"/>
            <a:ext cx="1112775" cy="461649"/>
          </a:xfrm>
          <a:prstGeom prst="rect">
            <a:avLst/>
          </a:prstGeom>
          <a:solidFill>
            <a:schemeClr val="tx2">
              <a:lumMod val="25000"/>
              <a:lumOff val="75000"/>
            </a:schemeClr>
          </a:solidFill>
          <a:ln w="12700">
            <a:solidFill>
              <a:schemeClr val="tx1"/>
            </a:solidFill>
            <a:miter lim="800000"/>
            <a:headEnd/>
            <a:tailEnd/>
          </a:ln>
        </p:spPr>
        <p:txBody>
          <a:bodyPr wrap="none" lIns="91425" tIns="45712" rIns="91425" bIns="45712" anchor="ctr">
            <a:spAutoFit/>
          </a:bodyPr>
          <a:lstStyle/>
          <a:p>
            <a:pPr algn="ctr" eaLnBrk="0" hangingPunct="0"/>
            <a:r>
              <a:rPr lang="zh-CN" altLang="en-US" sz="2400" b="1">
                <a:solidFill>
                  <a:srgbClr val="0000CC"/>
                </a:solidFill>
                <a:latin typeface="Times New Roman" pitchFamily="18" charset="0"/>
                <a:ea typeface="宋体" charset="-122"/>
              </a:rPr>
              <a:t>学生类</a:t>
            </a:r>
          </a:p>
        </p:txBody>
      </p:sp>
      <p:sp>
        <p:nvSpPr>
          <p:cNvPr id="276492" name="Rectangle 12"/>
          <p:cNvSpPr>
            <a:spLocks noChangeArrowheads="1"/>
          </p:cNvSpPr>
          <p:nvPr/>
        </p:nvSpPr>
        <p:spPr bwMode="auto">
          <a:xfrm>
            <a:off x="6324633" y="4020502"/>
            <a:ext cx="1112775" cy="461649"/>
          </a:xfrm>
          <a:prstGeom prst="rect">
            <a:avLst/>
          </a:prstGeom>
          <a:solidFill>
            <a:schemeClr val="tx2">
              <a:lumMod val="25000"/>
              <a:lumOff val="75000"/>
            </a:schemeClr>
          </a:solidFill>
          <a:ln w="12700">
            <a:solidFill>
              <a:schemeClr val="tx1"/>
            </a:solidFill>
            <a:miter lim="800000"/>
            <a:headEnd/>
            <a:tailEnd/>
          </a:ln>
        </p:spPr>
        <p:txBody>
          <a:bodyPr wrap="none" lIns="91425" tIns="45712" rIns="91425" bIns="45712" anchor="ctr">
            <a:spAutoFit/>
          </a:bodyPr>
          <a:lstStyle/>
          <a:p>
            <a:pPr algn="ctr" eaLnBrk="0" hangingPunct="0"/>
            <a:r>
              <a:rPr lang="zh-CN" altLang="en-US" sz="2400" b="1">
                <a:solidFill>
                  <a:srgbClr val="0000CC"/>
                </a:solidFill>
                <a:latin typeface="Times New Roman" pitchFamily="18" charset="0"/>
                <a:ea typeface="宋体" charset="-122"/>
              </a:rPr>
              <a:t>教师类</a:t>
            </a:r>
          </a:p>
        </p:txBody>
      </p:sp>
      <p:sp>
        <p:nvSpPr>
          <p:cNvPr id="276493" name="Line 13"/>
          <p:cNvSpPr>
            <a:spLocks noChangeShapeType="1"/>
          </p:cNvSpPr>
          <p:nvPr/>
        </p:nvSpPr>
        <p:spPr bwMode="auto">
          <a:xfrm flipV="1">
            <a:off x="5562600" y="3695700"/>
            <a:ext cx="6858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1425" tIns="45712" rIns="91425" bIns="45712" anchor="ctr">
            <a:spAutoFit/>
          </a:bodyPr>
          <a:lstStyle/>
          <a:p>
            <a:endParaRPr lang="zh-CN" altLang="en-US"/>
          </a:p>
        </p:txBody>
      </p:sp>
      <p:sp>
        <p:nvSpPr>
          <p:cNvPr id="276494" name="Line 14"/>
          <p:cNvSpPr>
            <a:spLocks noChangeShapeType="1"/>
          </p:cNvSpPr>
          <p:nvPr/>
        </p:nvSpPr>
        <p:spPr bwMode="auto">
          <a:xfrm flipH="1" flipV="1">
            <a:off x="6400800" y="3695700"/>
            <a:ext cx="4572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25" tIns="45712" rIns="91425" bIns="45712" anchor="ctr">
            <a:spAutoFit/>
          </a:bodyPr>
          <a:lstStyle/>
          <a:p>
            <a:endParaRPr lang="zh-CN" altLang="en-US"/>
          </a:p>
        </p:txBody>
      </p:sp>
      <p:sp>
        <p:nvSpPr>
          <p:cNvPr id="276495" name="Text Box 15"/>
          <p:cNvSpPr txBox="1">
            <a:spLocks noChangeArrowheads="1"/>
          </p:cNvSpPr>
          <p:nvPr/>
        </p:nvSpPr>
        <p:spPr bwMode="auto">
          <a:xfrm>
            <a:off x="7391401" y="3429000"/>
            <a:ext cx="1524000" cy="3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spcBef>
                <a:spcPct val="50000"/>
              </a:spcBef>
            </a:pPr>
            <a:r>
              <a:rPr kumimoji="0" lang="zh-CN" altLang="en-US" sz="1600">
                <a:solidFill>
                  <a:schemeClr val="tx1"/>
                </a:solidFill>
                <a:latin typeface="Times New Roman" pitchFamily="18" charset="0"/>
                <a:ea typeface="宋体" charset="-122"/>
              </a:rPr>
              <a:t>基类（父类）</a:t>
            </a:r>
          </a:p>
        </p:txBody>
      </p:sp>
      <p:sp>
        <p:nvSpPr>
          <p:cNvPr id="276496" name="Text Box 16"/>
          <p:cNvSpPr txBox="1">
            <a:spLocks noChangeArrowheads="1"/>
          </p:cNvSpPr>
          <p:nvPr/>
        </p:nvSpPr>
        <p:spPr bwMode="auto">
          <a:xfrm>
            <a:off x="7391400" y="4038600"/>
            <a:ext cx="1752600" cy="3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spcBef>
                <a:spcPct val="50000"/>
              </a:spcBef>
            </a:pPr>
            <a:r>
              <a:rPr kumimoji="0" lang="zh-CN" altLang="en-US" sz="1600">
                <a:solidFill>
                  <a:schemeClr val="tx1"/>
                </a:solidFill>
                <a:latin typeface="Times New Roman" pitchFamily="18" charset="0"/>
                <a:ea typeface="宋体" charset="-122"/>
              </a:rPr>
              <a:t>派生类（子类）</a:t>
            </a:r>
          </a:p>
        </p:txBody>
      </p:sp>
      <p:sp>
        <p:nvSpPr>
          <p:cNvPr id="276497" name="Text Box 17"/>
          <p:cNvSpPr txBox="1">
            <a:spLocks noChangeArrowheads="1"/>
          </p:cNvSpPr>
          <p:nvPr/>
        </p:nvSpPr>
        <p:spPr bwMode="auto">
          <a:xfrm>
            <a:off x="5029200" y="4648200"/>
            <a:ext cx="4114800" cy="175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spcBef>
                <a:spcPct val="50000"/>
              </a:spcBef>
            </a:pPr>
            <a:r>
              <a:rPr kumimoji="0" lang="zh-CN" altLang="en-US" sz="1800">
                <a:solidFill>
                  <a:schemeClr val="tx1"/>
                </a:solidFill>
                <a:latin typeface="Times New Roman" pitchFamily="18" charset="0"/>
                <a:ea typeface="宋体" charset="-122"/>
              </a:rPr>
              <a:t>在用面向对象方法开发软件时，可以先设计出一些抽象程度较高的比较简单的类构成框架，随着认识深入和具体化，再逐步派生出更具体的子类，这样的开发过程符合人们认识客观世界解决问题时，逐步深化的渐进过程。</a:t>
            </a:r>
          </a:p>
        </p:txBody>
      </p:sp>
      <p:sp>
        <p:nvSpPr>
          <p:cNvPr id="276498" name="Text Box 18"/>
          <p:cNvSpPr txBox="1">
            <a:spLocks noChangeArrowheads="1"/>
          </p:cNvSpPr>
          <p:nvPr/>
        </p:nvSpPr>
        <p:spPr bwMode="auto">
          <a:xfrm>
            <a:off x="0" y="2514600"/>
            <a:ext cx="4800600" cy="646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spcBef>
                <a:spcPct val="50000"/>
              </a:spcBef>
            </a:pPr>
            <a:r>
              <a:rPr kumimoji="0" lang="zh-CN" altLang="en-US" sz="1800">
                <a:solidFill>
                  <a:schemeClr val="tx1"/>
                </a:solidFill>
                <a:latin typeface="Times New Roman" pitchFamily="18" charset="0"/>
                <a:ea typeface="宋体" charset="-122"/>
              </a:rPr>
              <a:t>比如：①认识一台收录机：在认识收音机的基础上，只需认识</a:t>
            </a:r>
            <a:r>
              <a:rPr kumimoji="0" lang="en-US" altLang="zh-CN" sz="1800">
                <a:solidFill>
                  <a:schemeClr val="tx1"/>
                </a:solidFill>
                <a:latin typeface="Times New Roman" pitchFamily="18" charset="0"/>
                <a:ea typeface="宋体" charset="-122"/>
              </a:rPr>
              <a:t>record</a:t>
            </a:r>
            <a:r>
              <a:rPr kumimoji="0" lang="zh-CN" altLang="en-US" sz="1800">
                <a:solidFill>
                  <a:schemeClr val="tx1"/>
                </a:solidFill>
                <a:latin typeface="Times New Roman" pitchFamily="18" charset="0"/>
                <a:ea typeface="宋体" charset="-122"/>
              </a:rPr>
              <a:t>功能即可。</a:t>
            </a:r>
          </a:p>
        </p:txBody>
      </p:sp>
      <p:sp>
        <p:nvSpPr>
          <p:cNvPr id="276499" name="Text Box 19"/>
          <p:cNvSpPr txBox="1">
            <a:spLocks noChangeArrowheads="1"/>
          </p:cNvSpPr>
          <p:nvPr/>
        </p:nvSpPr>
        <p:spPr bwMode="auto">
          <a:xfrm>
            <a:off x="685800" y="3397251"/>
            <a:ext cx="609600" cy="36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spcBef>
                <a:spcPct val="50000"/>
              </a:spcBef>
            </a:pPr>
            <a:r>
              <a:rPr kumimoji="0" lang="zh-CN" altLang="en-US" sz="1800" dirty="0">
                <a:solidFill>
                  <a:schemeClr val="tx1"/>
                </a:solidFill>
                <a:latin typeface="Times New Roman" pitchFamily="18" charset="0"/>
                <a:ea typeface="宋体" charset="-122"/>
              </a:rPr>
              <a:t>②</a:t>
            </a:r>
          </a:p>
        </p:txBody>
      </p:sp>
      <p:sp>
        <p:nvSpPr>
          <p:cNvPr id="276500" name="Text Box 20"/>
          <p:cNvSpPr txBox="1">
            <a:spLocks noChangeArrowheads="1"/>
          </p:cNvSpPr>
          <p:nvPr/>
        </p:nvSpPr>
        <p:spPr bwMode="auto">
          <a:xfrm>
            <a:off x="609600" y="4986011"/>
            <a:ext cx="3048000" cy="36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spcBef>
                <a:spcPct val="50000"/>
              </a:spcBef>
            </a:pPr>
            <a:r>
              <a:rPr kumimoji="0" lang="zh-CN" altLang="en-US" sz="1800">
                <a:solidFill>
                  <a:schemeClr val="tx1"/>
                </a:solidFill>
                <a:latin typeface="Times New Roman" pitchFamily="18" charset="0"/>
                <a:ea typeface="宋体" charset="-122"/>
              </a:rPr>
              <a:t>③事物的分门别类</a:t>
            </a:r>
          </a:p>
        </p:txBody>
      </p:sp>
      <p:sp>
        <p:nvSpPr>
          <p:cNvPr id="276501" name="Text Box 21"/>
          <p:cNvSpPr txBox="1">
            <a:spLocks noChangeArrowheads="1"/>
          </p:cNvSpPr>
          <p:nvPr/>
        </p:nvSpPr>
        <p:spPr bwMode="auto">
          <a:xfrm>
            <a:off x="5181600" y="838201"/>
            <a:ext cx="2895600" cy="36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spcBef>
                <a:spcPct val="50000"/>
              </a:spcBef>
            </a:pPr>
            <a:r>
              <a:rPr kumimoji="0" lang="zh-CN" altLang="en-US" sz="1800">
                <a:solidFill>
                  <a:schemeClr val="tx1"/>
                </a:solidFill>
                <a:latin typeface="Times New Roman" pitchFamily="18" charset="0"/>
                <a:ea typeface="宋体" charset="-122"/>
              </a:rPr>
              <a:t>◇发现对象</a:t>
            </a:r>
          </a:p>
        </p:txBody>
      </p:sp>
      <p:sp>
        <p:nvSpPr>
          <p:cNvPr id="276502" name="Text Box 22"/>
          <p:cNvSpPr txBox="1">
            <a:spLocks noChangeArrowheads="1"/>
          </p:cNvSpPr>
          <p:nvPr/>
        </p:nvSpPr>
        <p:spPr bwMode="auto">
          <a:xfrm>
            <a:off x="5181600" y="1219200"/>
            <a:ext cx="3810000" cy="646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spcBef>
                <a:spcPct val="50000"/>
              </a:spcBef>
            </a:pPr>
            <a:r>
              <a:rPr kumimoji="0" lang="zh-CN" altLang="en-US" sz="1800">
                <a:solidFill>
                  <a:schemeClr val="tx1"/>
                </a:solidFill>
                <a:latin typeface="Times New Roman" pitchFamily="18" charset="0"/>
                <a:ea typeface="宋体" charset="-122"/>
              </a:rPr>
              <a:t>◇定义类（包含了从特殊到一般的归纳思维过程）</a:t>
            </a:r>
          </a:p>
        </p:txBody>
      </p:sp>
      <p:sp>
        <p:nvSpPr>
          <p:cNvPr id="276503" name="Text Box 23"/>
          <p:cNvSpPr txBox="1">
            <a:spLocks noChangeArrowheads="1"/>
          </p:cNvSpPr>
          <p:nvPr/>
        </p:nvSpPr>
        <p:spPr bwMode="auto">
          <a:xfrm>
            <a:off x="5181600" y="1981200"/>
            <a:ext cx="3962400" cy="646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spcBef>
                <a:spcPct val="50000"/>
              </a:spcBef>
            </a:pPr>
            <a:r>
              <a:rPr kumimoji="0" lang="zh-CN" altLang="en-US" sz="1800">
                <a:solidFill>
                  <a:schemeClr val="tx1"/>
                </a:solidFill>
                <a:latin typeface="Times New Roman" pitchFamily="18" charset="0"/>
                <a:ea typeface="宋体" charset="-122"/>
              </a:rPr>
              <a:t>◇创建类的实例（包含了从一般到特殊的演绎思维过程）</a:t>
            </a:r>
          </a:p>
        </p:txBody>
      </p:sp>
      <p:sp>
        <p:nvSpPr>
          <p:cNvPr id="276504" name="Text Box 24"/>
          <p:cNvSpPr txBox="1">
            <a:spLocks noChangeArrowheads="1"/>
          </p:cNvSpPr>
          <p:nvPr/>
        </p:nvSpPr>
        <p:spPr bwMode="auto">
          <a:xfrm>
            <a:off x="5181600" y="2743201"/>
            <a:ext cx="3962400" cy="36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spcBef>
                <a:spcPct val="50000"/>
              </a:spcBef>
            </a:pPr>
            <a:r>
              <a:rPr kumimoji="0" lang="zh-CN" altLang="en-US" sz="1800">
                <a:solidFill>
                  <a:schemeClr val="tx1"/>
                </a:solidFill>
                <a:latin typeface="Times New Roman" pitchFamily="18" charset="0"/>
                <a:ea typeface="宋体" charset="-122"/>
              </a:rPr>
              <a:t>◇为类建立类的等级（类层次）</a:t>
            </a:r>
          </a:p>
        </p:txBody>
      </p:sp>
    </p:spTree>
    <p:extLst>
      <p:ext uri="{BB962C8B-B14F-4D97-AF65-F5344CB8AC3E}">
        <p14:creationId xmlns:p14="http://schemas.microsoft.com/office/powerpoint/2010/main" val="3218195773"/>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6498"/>
                                        </p:tgtEl>
                                        <p:attrNameLst>
                                          <p:attrName>style.visibility</p:attrName>
                                        </p:attrNameLst>
                                      </p:cBhvr>
                                      <p:to>
                                        <p:strVal val="visible"/>
                                      </p:to>
                                    </p:set>
                                    <p:anim calcmode="lin" valueType="num">
                                      <p:cBhvr additive="base">
                                        <p:cTn id="7" dur="500" fill="hold"/>
                                        <p:tgtEl>
                                          <p:spTgt spid="276498"/>
                                        </p:tgtEl>
                                        <p:attrNameLst>
                                          <p:attrName>ppt_x</p:attrName>
                                        </p:attrNameLst>
                                      </p:cBhvr>
                                      <p:tavLst>
                                        <p:tav tm="0">
                                          <p:val>
                                            <p:strVal val="0-#ppt_w/2"/>
                                          </p:val>
                                        </p:tav>
                                        <p:tav tm="100000">
                                          <p:val>
                                            <p:strVal val="#ppt_x"/>
                                          </p:val>
                                        </p:tav>
                                      </p:tavLst>
                                    </p:anim>
                                    <p:anim calcmode="lin" valueType="num">
                                      <p:cBhvr additive="base">
                                        <p:cTn id="8" dur="500" fill="hold"/>
                                        <p:tgtEl>
                                          <p:spTgt spid="27649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6499"/>
                                        </p:tgtEl>
                                        <p:attrNameLst>
                                          <p:attrName>style.visibility</p:attrName>
                                        </p:attrNameLst>
                                      </p:cBhvr>
                                      <p:to>
                                        <p:strVal val="visible"/>
                                      </p:to>
                                    </p:set>
                                    <p:anim calcmode="lin" valueType="num">
                                      <p:cBhvr additive="base">
                                        <p:cTn id="13" dur="500" fill="hold"/>
                                        <p:tgtEl>
                                          <p:spTgt spid="276499"/>
                                        </p:tgtEl>
                                        <p:attrNameLst>
                                          <p:attrName>ppt_x</p:attrName>
                                        </p:attrNameLst>
                                      </p:cBhvr>
                                      <p:tavLst>
                                        <p:tav tm="0">
                                          <p:val>
                                            <p:strVal val="0-#ppt_w/2"/>
                                          </p:val>
                                        </p:tav>
                                        <p:tav tm="100000">
                                          <p:val>
                                            <p:strVal val="#ppt_x"/>
                                          </p:val>
                                        </p:tav>
                                      </p:tavLst>
                                    </p:anim>
                                    <p:anim calcmode="lin" valueType="num">
                                      <p:cBhvr additive="base">
                                        <p:cTn id="14" dur="500" fill="hold"/>
                                        <p:tgtEl>
                                          <p:spTgt spid="27649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76484"/>
                                        </p:tgtEl>
                                        <p:attrNameLst>
                                          <p:attrName>style.visibility</p:attrName>
                                        </p:attrNameLst>
                                      </p:cBhvr>
                                      <p:to>
                                        <p:strVal val="visible"/>
                                      </p:to>
                                    </p:set>
                                    <p:anim calcmode="lin" valueType="num">
                                      <p:cBhvr additive="base">
                                        <p:cTn id="19" dur="500" fill="hold"/>
                                        <p:tgtEl>
                                          <p:spTgt spid="276484"/>
                                        </p:tgtEl>
                                        <p:attrNameLst>
                                          <p:attrName>ppt_x</p:attrName>
                                        </p:attrNameLst>
                                      </p:cBhvr>
                                      <p:tavLst>
                                        <p:tav tm="0">
                                          <p:val>
                                            <p:strVal val="0-#ppt_w/2"/>
                                          </p:val>
                                        </p:tav>
                                        <p:tav tm="100000">
                                          <p:val>
                                            <p:strVal val="#ppt_x"/>
                                          </p:val>
                                        </p:tav>
                                      </p:tavLst>
                                    </p:anim>
                                    <p:anim calcmode="lin" valueType="num">
                                      <p:cBhvr additive="base">
                                        <p:cTn id="20" dur="500" fill="hold"/>
                                        <p:tgtEl>
                                          <p:spTgt spid="27648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76485"/>
                                        </p:tgtEl>
                                        <p:attrNameLst>
                                          <p:attrName>style.visibility</p:attrName>
                                        </p:attrNameLst>
                                      </p:cBhvr>
                                      <p:to>
                                        <p:strVal val="visible"/>
                                      </p:to>
                                    </p:set>
                                    <p:anim calcmode="lin" valueType="num">
                                      <p:cBhvr additive="base">
                                        <p:cTn id="25" dur="500" fill="hold"/>
                                        <p:tgtEl>
                                          <p:spTgt spid="276485"/>
                                        </p:tgtEl>
                                        <p:attrNameLst>
                                          <p:attrName>ppt_x</p:attrName>
                                        </p:attrNameLst>
                                      </p:cBhvr>
                                      <p:tavLst>
                                        <p:tav tm="0">
                                          <p:val>
                                            <p:strVal val="0-#ppt_w/2"/>
                                          </p:val>
                                        </p:tav>
                                        <p:tav tm="100000">
                                          <p:val>
                                            <p:strVal val="#ppt_x"/>
                                          </p:val>
                                        </p:tav>
                                      </p:tavLst>
                                    </p:anim>
                                    <p:anim calcmode="lin" valueType="num">
                                      <p:cBhvr additive="base">
                                        <p:cTn id="26" dur="500" fill="hold"/>
                                        <p:tgtEl>
                                          <p:spTgt spid="27648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76486"/>
                                        </p:tgtEl>
                                        <p:attrNameLst>
                                          <p:attrName>style.visibility</p:attrName>
                                        </p:attrNameLst>
                                      </p:cBhvr>
                                      <p:to>
                                        <p:strVal val="visible"/>
                                      </p:to>
                                    </p:set>
                                    <p:anim calcmode="lin" valueType="num">
                                      <p:cBhvr additive="base">
                                        <p:cTn id="31" dur="500" fill="hold"/>
                                        <p:tgtEl>
                                          <p:spTgt spid="276486"/>
                                        </p:tgtEl>
                                        <p:attrNameLst>
                                          <p:attrName>ppt_x</p:attrName>
                                        </p:attrNameLst>
                                      </p:cBhvr>
                                      <p:tavLst>
                                        <p:tav tm="0">
                                          <p:val>
                                            <p:strVal val="0-#ppt_w/2"/>
                                          </p:val>
                                        </p:tav>
                                        <p:tav tm="100000">
                                          <p:val>
                                            <p:strVal val="#ppt_x"/>
                                          </p:val>
                                        </p:tav>
                                      </p:tavLst>
                                    </p:anim>
                                    <p:anim calcmode="lin" valueType="num">
                                      <p:cBhvr additive="base">
                                        <p:cTn id="32" dur="500" fill="hold"/>
                                        <p:tgtEl>
                                          <p:spTgt spid="276486"/>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76487"/>
                                        </p:tgtEl>
                                        <p:attrNameLst>
                                          <p:attrName>style.visibility</p:attrName>
                                        </p:attrNameLst>
                                      </p:cBhvr>
                                      <p:to>
                                        <p:strVal val="visible"/>
                                      </p:to>
                                    </p:set>
                                    <p:anim calcmode="lin" valueType="num">
                                      <p:cBhvr additive="base">
                                        <p:cTn id="37" dur="500" fill="hold"/>
                                        <p:tgtEl>
                                          <p:spTgt spid="276487"/>
                                        </p:tgtEl>
                                        <p:attrNameLst>
                                          <p:attrName>ppt_x</p:attrName>
                                        </p:attrNameLst>
                                      </p:cBhvr>
                                      <p:tavLst>
                                        <p:tav tm="0">
                                          <p:val>
                                            <p:strVal val="0-#ppt_w/2"/>
                                          </p:val>
                                        </p:tav>
                                        <p:tav tm="100000">
                                          <p:val>
                                            <p:strVal val="#ppt_x"/>
                                          </p:val>
                                        </p:tav>
                                      </p:tavLst>
                                    </p:anim>
                                    <p:anim calcmode="lin" valueType="num">
                                      <p:cBhvr additive="base">
                                        <p:cTn id="38" dur="500" fill="hold"/>
                                        <p:tgtEl>
                                          <p:spTgt spid="276487"/>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76488"/>
                                        </p:tgtEl>
                                        <p:attrNameLst>
                                          <p:attrName>style.visibility</p:attrName>
                                        </p:attrNameLst>
                                      </p:cBhvr>
                                      <p:to>
                                        <p:strVal val="visible"/>
                                      </p:to>
                                    </p:set>
                                    <p:anim calcmode="lin" valueType="num">
                                      <p:cBhvr additive="base">
                                        <p:cTn id="43" dur="500" fill="hold"/>
                                        <p:tgtEl>
                                          <p:spTgt spid="276488"/>
                                        </p:tgtEl>
                                        <p:attrNameLst>
                                          <p:attrName>ppt_x</p:attrName>
                                        </p:attrNameLst>
                                      </p:cBhvr>
                                      <p:tavLst>
                                        <p:tav tm="0">
                                          <p:val>
                                            <p:strVal val="0-#ppt_w/2"/>
                                          </p:val>
                                        </p:tav>
                                        <p:tav tm="100000">
                                          <p:val>
                                            <p:strVal val="#ppt_x"/>
                                          </p:val>
                                        </p:tav>
                                      </p:tavLst>
                                    </p:anim>
                                    <p:anim calcmode="lin" valueType="num">
                                      <p:cBhvr additive="base">
                                        <p:cTn id="44" dur="500" fill="hold"/>
                                        <p:tgtEl>
                                          <p:spTgt spid="276488"/>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76500"/>
                                        </p:tgtEl>
                                        <p:attrNameLst>
                                          <p:attrName>style.visibility</p:attrName>
                                        </p:attrNameLst>
                                      </p:cBhvr>
                                      <p:to>
                                        <p:strVal val="visible"/>
                                      </p:to>
                                    </p:set>
                                    <p:anim calcmode="lin" valueType="num">
                                      <p:cBhvr additive="base">
                                        <p:cTn id="49" dur="500" fill="hold"/>
                                        <p:tgtEl>
                                          <p:spTgt spid="276500"/>
                                        </p:tgtEl>
                                        <p:attrNameLst>
                                          <p:attrName>ppt_x</p:attrName>
                                        </p:attrNameLst>
                                      </p:cBhvr>
                                      <p:tavLst>
                                        <p:tav tm="0">
                                          <p:val>
                                            <p:strVal val="0-#ppt_w/2"/>
                                          </p:val>
                                        </p:tav>
                                        <p:tav tm="100000">
                                          <p:val>
                                            <p:strVal val="#ppt_x"/>
                                          </p:val>
                                        </p:tav>
                                      </p:tavLst>
                                    </p:anim>
                                    <p:anim calcmode="lin" valueType="num">
                                      <p:cBhvr additive="base">
                                        <p:cTn id="50" dur="500" fill="hold"/>
                                        <p:tgtEl>
                                          <p:spTgt spid="276500"/>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276489"/>
                                        </p:tgtEl>
                                        <p:attrNameLst>
                                          <p:attrName>style.visibility</p:attrName>
                                        </p:attrNameLst>
                                      </p:cBhvr>
                                      <p:to>
                                        <p:strVal val="visible"/>
                                      </p:to>
                                    </p:set>
                                    <p:anim calcmode="lin" valueType="num">
                                      <p:cBhvr additive="base">
                                        <p:cTn id="55" dur="500" fill="hold"/>
                                        <p:tgtEl>
                                          <p:spTgt spid="276489"/>
                                        </p:tgtEl>
                                        <p:attrNameLst>
                                          <p:attrName>ppt_x</p:attrName>
                                        </p:attrNameLst>
                                      </p:cBhvr>
                                      <p:tavLst>
                                        <p:tav tm="0">
                                          <p:val>
                                            <p:strVal val="1+#ppt_w/2"/>
                                          </p:val>
                                        </p:tav>
                                        <p:tav tm="100000">
                                          <p:val>
                                            <p:strVal val="#ppt_x"/>
                                          </p:val>
                                        </p:tav>
                                      </p:tavLst>
                                    </p:anim>
                                    <p:anim calcmode="lin" valueType="num">
                                      <p:cBhvr additive="base">
                                        <p:cTn id="56" dur="500" fill="hold"/>
                                        <p:tgtEl>
                                          <p:spTgt spid="276489"/>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276501"/>
                                        </p:tgtEl>
                                        <p:attrNameLst>
                                          <p:attrName>style.visibility</p:attrName>
                                        </p:attrNameLst>
                                      </p:cBhvr>
                                      <p:to>
                                        <p:strVal val="visible"/>
                                      </p:to>
                                    </p:set>
                                    <p:anim calcmode="lin" valueType="num">
                                      <p:cBhvr additive="base">
                                        <p:cTn id="61" dur="500" fill="hold"/>
                                        <p:tgtEl>
                                          <p:spTgt spid="276501"/>
                                        </p:tgtEl>
                                        <p:attrNameLst>
                                          <p:attrName>ppt_x</p:attrName>
                                        </p:attrNameLst>
                                      </p:cBhvr>
                                      <p:tavLst>
                                        <p:tav tm="0">
                                          <p:val>
                                            <p:strVal val="1+#ppt_w/2"/>
                                          </p:val>
                                        </p:tav>
                                        <p:tav tm="100000">
                                          <p:val>
                                            <p:strVal val="#ppt_x"/>
                                          </p:val>
                                        </p:tav>
                                      </p:tavLst>
                                    </p:anim>
                                    <p:anim calcmode="lin" valueType="num">
                                      <p:cBhvr additive="base">
                                        <p:cTn id="62" dur="500" fill="hold"/>
                                        <p:tgtEl>
                                          <p:spTgt spid="276501"/>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276502"/>
                                        </p:tgtEl>
                                        <p:attrNameLst>
                                          <p:attrName>style.visibility</p:attrName>
                                        </p:attrNameLst>
                                      </p:cBhvr>
                                      <p:to>
                                        <p:strVal val="visible"/>
                                      </p:to>
                                    </p:set>
                                    <p:anim calcmode="lin" valueType="num">
                                      <p:cBhvr additive="base">
                                        <p:cTn id="67" dur="500" fill="hold"/>
                                        <p:tgtEl>
                                          <p:spTgt spid="276502"/>
                                        </p:tgtEl>
                                        <p:attrNameLst>
                                          <p:attrName>ppt_x</p:attrName>
                                        </p:attrNameLst>
                                      </p:cBhvr>
                                      <p:tavLst>
                                        <p:tav tm="0">
                                          <p:val>
                                            <p:strVal val="1+#ppt_w/2"/>
                                          </p:val>
                                        </p:tav>
                                        <p:tav tm="100000">
                                          <p:val>
                                            <p:strVal val="#ppt_x"/>
                                          </p:val>
                                        </p:tav>
                                      </p:tavLst>
                                    </p:anim>
                                    <p:anim calcmode="lin" valueType="num">
                                      <p:cBhvr additive="base">
                                        <p:cTn id="68" dur="500" fill="hold"/>
                                        <p:tgtEl>
                                          <p:spTgt spid="276502"/>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276503"/>
                                        </p:tgtEl>
                                        <p:attrNameLst>
                                          <p:attrName>style.visibility</p:attrName>
                                        </p:attrNameLst>
                                      </p:cBhvr>
                                      <p:to>
                                        <p:strVal val="visible"/>
                                      </p:to>
                                    </p:set>
                                    <p:anim calcmode="lin" valueType="num">
                                      <p:cBhvr additive="base">
                                        <p:cTn id="73" dur="500" fill="hold"/>
                                        <p:tgtEl>
                                          <p:spTgt spid="276503"/>
                                        </p:tgtEl>
                                        <p:attrNameLst>
                                          <p:attrName>ppt_x</p:attrName>
                                        </p:attrNameLst>
                                      </p:cBhvr>
                                      <p:tavLst>
                                        <p:tav tm="0">
                                          <p:val>
                                            <p:strVal val="1+#ppt_w/2"/>
                                          </p:val>
                                        </p:tav>
                                        <p:tav tm="100000">
                                          <p:val>
                                            <p:strVal val="#ppt_x"/>
                                          </p:val>
                                        </p:tav>
                                      </p:tavLst>
                                    </p:anim>
                                    <p:anim calcmode="lin" valueType="num">
                                      <p:cBhvr additive="base">
                                        <p:cTn id="74" dur="500" fill="hold"/>
                                        <p:tgtEl>
                                          <p:spTgt spid="276503"/>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276504"/>
                                        </p:tgtEl>
                                        <p:attrNameLst>
                                          <p:attrName>style.visibility</p:attrName>
                                        </p:attrNameLst>
                                      </p:cBhvr>
                                      <p:to>
                                        <p:strVal val="visible"/>
                                      </p:to>
                                    </p:set>
                                    <p:anim calcmode="lin" valueType="num">
                                      <p:cBhvr additive="base">
                                        <p:cTn id="79" dur="500" fill="hold"/>
                                        <p:tgtEl>
                                          <p:spTgt spid="276504"/>
                                        </p:tgtEl>
                                        <p:attrNameLst>
                                          <p:attrName>ppt_x</p:attrName>
                                        </p:attrNameLst>
                                      </p:cBhvr>
                                      <p:tavLst>
                                        <p:tav tm="0">
                                          <p:val>
                                            <p:strVal val="1+#ppt_w/2"/>
                                          </p:val>
                                        </p:tav>
                                        <p:tav tm="100000">
                                          <p:val>
                                            <p:strVal val="#ppt_x"/>
                                          </p:val>
                                        </p:tav>
                                      </p:tavLst>
                                    </p:anim>
                                    <p:anim calcmode="lin" valueType="num">
                                      <p:cBhvr additive="base">
                                        <p:cTn id="80" dur="500" fill="hold"/>
                                        <p:tgtEl>
                                          <p:spTgt spid="276504"/>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276490"/>
                                        </p:tgtEl>
                                        <p:attrNameLst>
                                          <p:attrName>style.visibility</p:attrName>
                                        </p:attrNameLst>
                                      </p:cBhvr>
                                      <p:to>
                                        <p:strVal val="visible"/>
                                      </p:to>
                                    </p:set>
                                    <p:anim calcmode="lin" valueType="num">
                                      <p:cBhvr additive="base">
                                        <p:cTn id="85" dur="500" fill="hold"/>
                                        <p:tgtEl>
                                          <p:spTgt spid="276490"/>
                                        </p:tgtEl>
                                        <p:attrNameLst>
                                          <p:attrName>ppt_x</p:attrName>
                                        </p:attrNameLst>
                                      </p:cBhvr>
                                      <p:tavLst>
                                        <p:tav tm="0">
                                          <p:val>
                                            <p:strVal val="1+#ppt_w/2"/>
                                          </p:val>
                                        </p:tav>
                                        <p:tav tm="100000">
                                          <p:val>
                                            <p:strVal val="#ppt_x"/>
                                          </p:val>
                                        </p:tav>
                                      </p:tavLst>
                                    </p:anim>
                                    <p:anim calcmode="lin" valueType="num">
                                      <p:cBhvr additive="base">
                                        <p:cTn id="86" dur="500" fill="hold"/>
                                        <p:tgtEl>
                                          <p:spTgt spid="276490"/>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276491"/>
                                        </p:tgtEl>
                                        <p:attrNameLst>
                                          <p:attrName>style.visibility</p:attrName>
                                        </p:attrNameLst>
                                      </p:cBhvr>
                                      <p:to>
                                        <p:strVal val="visible"/>
                                      </p:to>
                                    </p:set>
                                    <p:anim calcmode="lin" valueType="num">
                                      <p:cBhvr additive="base">
                                        <p:cTn id="91" dur="500" fill="hold"/>
                                        <p:tgtEl>
                                          <p:spTgt spid="276491"/>
                                        </p:tgtEl>
                                        <p:attrNameLst>
                                          <p:attrName>ppt_x</p:attrName>
                                        </p:attrNameLst>
                                      </p:cBhvr>
                                      <p:tavLst>
                                        <p:tav tm="0">
                                          <p:val>
                                            <p:strVal val="1+#ppt_w/2"/>
                                          </p:val>
                                        </p:tav>
                                        <p:tav tm="100000">
                                          <p:val>
                                            <p:strVal val="#ppt_x"/>
                                          </p:val>
                                        </p:tav>
                                      </p:tavLst>
                                    </p:anim>
                                    <p:anim calcmode="lin" valueType="num">
                                      <p:cBhvr additive="base">
                                        <p:cTn id="92" dur="500" fill="hold"/>
                                        <p:tgtEl>
                                          <p:spTgt spid="276491"/>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276492"/>
                                        </p:tgtEl>
                                        <p:attrNameLst>
                                          <p:attrName>style.visibility</p:attrName>
                                        </p:attrNameLst>
                                      </p:cBhvr>
                                      <p:to>
                                        <p:strVal val="visible"/>
                                      </p:to>
                                    </p:set>
                                    <p:anim calcmode="lin" valueType="num">
                                      <p:cBhvr additive="base">
                                        <p:cTn id="97" dur="500" fill="hold"/>
                                        <p:tgtEl>
                                          <p:spTgt spid="276492"/>
                                        </p:tgtEl>
                                        <p:attrNameLst>
                                          <p:attrName>ppt_x</p:attrName>
                                        </p:attrNameLst>
                                      </p:cBhvr>
                                      <p:tavLst>
                                        <p:tav tm="0">
                                          <p:val>
                                            <p:strVal val="1+#ppt_w/2"/>
                                          </p:val>
                                        </p:tav>
                                        <p:tav tm="100000">
                                          <p:val>
                                            <p:strVal val="#ppt_x"/>
                                          </p:val>
                                        </p:tav>
                                      </p:tavLst>
                                    </p:anim>
                                    <p:anim calcmode="lin" valueType="num">
                                      <p:cBhvr additive="base">
                                        <p:cTn id="98" dur="500" fill="hold"/>
                                        <p:tgtEl>
                                          <p:spTgt spid="276492"/>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2" fill="hold" grpId="0" nodeType="clickEffect">
                                  <p:stCondLst>
                                    <p:cond delay="0"/>
                                  </p:stCondLst>
                                  <p:childTnLst>
                                    <p:set>
                                      <p:cBhvr>
                                        <p:cTn id="102" dur="1" fill="hold">
                                          <p:stCondLst>
                                            <p:cond delay="0"/>
                                          </p:stCondLst>
                                        </p:cTn>
                                        <p:tgtEl>
                                          <p:spTgt spid="276493"/>
                                        </p:tgtEl>
                                        <p:attrNameLst>
                                          <p:attrName>style.visibility</p:attrName>
                                        </p:attrNameLst>
                                      </p:cBhvr>
                                      <p:to>
                                        <p:strVal val="visible"/>
                                      </p:to>
                                    </p:set>
                                    <p:anim calcmode="lin" valueType="num">
                                      <p:cBhvr additive="base">
                                        <p:cTn id="103" dur="500" fill="hold"/>
                                        <p:tgtEl>
                                          <p:spTgt spid="276493"/>
                                        </p:tgtEl>
                                        <p:attrNameLst>
                                          <p:attrName>ppt_x</p:attrName>
                                        </p:attrNameLst>
                                      </p:cBhvr>
                                      <p:tavLst>
                                        <p:tav tm="0">
                                          <p:val>
                                            <p:strVal val="1+#ppt_w/2"/>
                                          </p:val>
                                        </p:tav>
                                        <p:tav tm="100000">
                                          <p:val>
                                            <p:strVal val="#ppt_x"/>
                                          </p:val>
                                        </p:tav>
                                      </p:tavLst>
                                    </p:anim>
                                    <p:anim calcmode="lin" valueType="num">
                                      <p:cBhvr additive="base">
                                        <p:cTn id="104" dur="500" fill="hold"/>
                                        <p:tgtEl>
                                          <p:spTgt spid="276493"/>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2" fill="hold" grpId="0" nodeType="clickEffect">
                                  <p:stCondLst>
                                    <p:cond delay="0"/>
                                  </p:stCondLst>
                                  <p:childTnLst>
                                    <p:set>
                                      <p:cBhvr>
                                        <p:cTn id="108" dur="1" fill="hold">
                                          <p:stCondLst>
                                            <p:cond delay="0"/>
                                          </p:stCondLst>
                                        </p:cTn>
                                        <p:tgtEl>
                                          <p:spTgt spid="276494"/>
                                        </p:tgtEl>
                                        <p:attrNameLst>
                                          <p:attrName>style.visibility</p:attrName>
                                        </p:attrNameLst>
                                      </p:cBhvr>
                                      <p:to>
                                        <p:strVal val="visible"/>
                                      </p:to>
                                    </p:set>
                                    <p:anim calcmode="lin" valueType="num">
                                      <p:cBhvr additive="base">
                                        <p:cTn id="109" dur="500" fill="hold"/>
                                        <p:tgtEl>
                                          <p:spTgt spid="276494"/>
                                        </p:tgtEl>
                                        <p:attrNameLst>
                                          <p:attrName>ppt_x</p:attrName>
                                        </p:attrNameLst>
                                      </p:cBhvr>
                                      <p:tavLst>
                                        <p:tav tm="0">
                                          <p:val>
                                            <p:strVal val="1+#ppt_w/2"/>
                                          </p:val>
                                        </p:tav>
                                        <p:tav tm="100000">
                                          <p:val>
                                            <p:strVal val="#ppt_x"/>
                                          </p:val>
                                        </p:tav>
                                      </p:tavLst>
                                    </p:anim>
                                    <p:anim calcmode="lin" valueType="num">
                                      <p:cBhvr additive="base">
                                        <p:cTn id="110" dur="500" fill="hold"/>
                                        <p:tgtEl>
                                          <p:spTgt spid="276494"/>
                                        </p:tgtEl>
                                        <p:attrNameLst>
                                          <p:attrName>ppt_y</p:attrName>
                                        </p:attrNameLst>
                                      </p:cBhvr>
                                      <p:tavLst>
                                        <p:tav tm="0">
                                          <p:val>
                                            <p:strVal val="#ppt_y"/>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2" fill="hold" grpId="0" nodeType="clickEffect">
                                  <p:stCondLst>
                                    <p:cond delay="0"/>
                                  </p:stCondLst>
                                  <p:childTnLst>
                                    <p:set>
                                      <p:cBhvr>
                                        <p:cTn id="114" dur="1" fill="hold">
                                          <p:stCondLst>
                                            <p:cond delay="0"/>
                                          </p:stCondLst>
                                        </p:cTn>
                                        <p:tgtEl>
                                          <p:spTgt spid="276495"/>
                                        </p:tgtEl>
                                        <p:attrNameLst>
                                          <p:attrName>style.visibility</p:attrName>
                                        </p:attrNameLst>
                                      </p:cBhvr>
                                      <p:to>
                                        <p:strVal val="visible"/>
                                      </p:to>
                                    </p:set>
                                    <p:anim calcmode="lin" valueType="num">
                                      <p:cBhvr additive="base">
                                        <p:cTn id="115" dur="500" fill="hold"/>
                                        <p:tgtEl>
                                          <p:spTgt spid="276495"/>
                                        </p:tgtEl>
                                        <p:attrNameLst>
                                          <p:attrName>ppt_x</p:attrName>
                                        </p:attrNameLst>
                                      </p:cBhvr>
                                      <p:tavLst>
                                        <p:tav tm="0">
                                          <p:val>
                                            <p:strVal val="1+#ppt_w/2"/>
                                          </p:val>
                                        </p:tav>
                                        <p:tav tm="100000">
                                          <p:val>
                                            <p:strVal val="#ppt_x"/>
                                          </p:val>
                                        </p:tav>
                                      </p:tavLst>
                                    </p:anim>
                                    <p:anim calcmode="lin" valueType="num">
                                      <p:cBhvr additive="base">
                                        <p:cTn id="116" dur="500" fill="hold"/>
                                        <p:tgtEl>
                                          <p:spTgt spid="276495"/>
                                        </p:tgtEl>
                                        <p:attrNameLst>
                                          <p:attrName>ppt_y</p:attrName>
                                        </p:attrNameLst>
                                      </p:cBhvr>
                                      <p:tavLst>
                                        <p:tav tm="0">
                                          <p:val>
                                            <p:strVal val="#ppt_y"/>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2" fill="hold" grpId="0" nodeType="clickEffect">
                                  <p:stCondLst>
                                    <p:cond delay="0"/>
                                  </p:stCondLst>
                                  <p:childTnLst>
                                    <p:set>
                                      <p:cBhvr>
                                        <p:cTn id="120" dur="1" fill="hold">
                                          <p:stCondLst>
                                            <p:cond delay="0"/>
                                          </p:stCondLst>
                                        </p:cTn>
                                        <p:tgtEl>
                                          <p:spTgt spid="276496"/>
                                        </p:tgtEl>
                                        <p:attrNameLst>
                                          <p:attrName>style.visibility</p:attrName>
                                        </p:attrNameLst>
                                      </p:cBhvr>
                                      <p:to>
                                        <p:strVal val="visible"/>
                                      </p:to>
                                    </p:set>
                                    <p:anim calcmode="lin" valueType="num">
                                      <p:cBhvr additive="base">
                                        <p:cTn id="121" dur="500" fill="hold"/>
                                        <p:tgtEl>
                                          <p:spTgt spid="276496"/>
                                        </p:tgtEl>
                                        <p:attrNameLst>
                                          <p:attrName>ppt_x</p:attrName>
                                        </p:attrNameLst>
                                      </p:cBhvr>
                                      <p:tavLst>
                                        <p:tav tm="0">
                                          <p:val>
                                            <p:strVal val="1+#ppt_w/2"/>
                                          </p:val>
                                        </p:tav>
                                        <p:tav tm="100000">
                                          <p:val>
                                            <p:strVal val="#ppt_x"/>
                                          </p:val>
                                        </p:tav>
                                      </p:tavLst>
                                    </p:anim>
                                    <p:anim calcmode="lin" valueType="num">
                                      <p:cBhvr additive="base">
                                        <p:cTn id="122" dur="500" fill="hold"/>
                                        <p:tgtEl>
                                          <p:spTgt spid="276496"/>
                                        </p:tgtEl>
                                        <p:attrNameLst>
                                          <p:attrName>ppt_y</p:attrName>
                                        </p:attrNameLst>
                                      </p:cBhvr>
                                      <p:tavLst>
                                        <p:tav tm="0">
                                          <p:val>
                                            <p:strVal val="#ppt_y"/>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2" fill="hold" grpId="0" nodeType="clickEffect">
                                  <p:stCondLst>
                                    <p:cond delay="0"/>
                                  </p:stCondLst>
                                  <p:childTnLst>
                                    <p:set>
                                      <p:cBhvr>
                                        <p:cTn id="126" dur="1" fill="hold">
                                          <p:stCondLst>
                                            <p:cond delay="0"/>
                                          </p:stCondLst>
                                        </p:cTn>
                                        <p:tgtEl>
                                          <p:spTgt spid="276497"/>
                                        </p:tgtEl>
                                        <p:attrNameLst>
                                          <p:attrName>style.visibility</p:attrName>
                                        </p:attrNameLst>
                                      </p:cBhvr>
                                      <p:to>
                                        <p:strVal val="visible"/>
                                      </p:to>
                                    </p:set>
                                    <p:anim calcmode="lin" valueType="num">
                                      <p:cBhvr additive="base">
                                        <p:cTn id="127" dur="500" fill="hold"/>
                                        <p:tgtEl>
                                          <p:spTgt spid="276497"/>
                                        </p:tgtEl>
                                        <p:attrNameLst>
                                          <p:attrName>ppt_x</p:attrName>
                                        </p:attrNameLst>
                                      </p:cBhvr>
                                      <p:tavLst>
                                        <p:tav tm="0">
                                          <p:val>
                                            <p:strVal val="1+#ppt_w/2"/>
                                          </p:val>
                                        </p:tav>
                                        <p:tav tm="100000">
                                          <p:val>
                                            <p:strVal val="#ppt_x"/>
                                          </p:val>
                                        </p:tav>
                                      </p:tavLst>
                                    </p:anim>
                                    <p:anim calcmode="lin" valueType="num">
                                      <p:cBhvr additive="base">
                                        <p:cTn id="128" dur="500" fill="hold"/>
                                        <p:tgtEl>
                                          <p:spTgt spid="2764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4" grpId="0" animBg="1" autoUpdateAnimBg="0"/>
      <p:bldP spid="276485" grpId="0" animBg="1" autoUpdateAnimBg="0"/>
      <p:bldP spid="276486" grpId="0" animBg="1" autoUpdateAnimBg="0"/>
      <p:bldP spid="276487" grpId="0" animBg="1"/>
      <p:bldP spid="276488" grpId="0" animBg="1"/>
      <p:bldP spid="276489" grpId="0" autoUpdateAnimBg="0"/>
      <p:bldP spid="276490" grpId="0" animBg="1" autoUpdateAnimBg="0"/>
      <p:bldP spid="276491" grpId="0" animBg="1" autoUpdateAnimBg="0"/>
      <p:bldP spid="276492" grpId="0" animBg="1" autoUpdateAnimBg="0"/>
      <p:bldP spid="276493" grpId="0" animBg="1"/>
      <p:bldP spid="276494" grpId="0" animBg="1"/>
      <p:bldP spid="276495" grpId="0" autoUpdateAnimBg="0"/>
      <p:bldP spid="276496" grpId="0" autoUpdateAnimBg="0"/>
      <p:bldP spid="276497" grpId="0" autoUpdateAnimBg="0"/>
      <p:bldP spid="276498" grpId="0" autoUpdateAnimBg="0"/>
      <p:bldP spid="276499" grpId="0" autoUpdateAnimBg="0"/>
      <p:bldP spid="276500" grpId="0" autoUpdateAnimBg="0"/>
      <p:bldP spid="276501" grpId="0" autoUpdateAnimBg="0"/>
      <p:bldP spid="276502" grpId="0" autoUpdateAnimBg="0"/>
      <p:bldP spid="276503" grpId="0" autoUpdateAnimBg="0"/>
      <p:bldP spid="276504"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91"/>
            <a:ext cx="6156224" cy="785818"/>
          </a:xfrm>
          <a:solidFill>
            <a:srgbClr val="008080"/>
          </a:solidFill>
        </p:spPr>
        <p:txBody>
          <a:bodyPr lIns="71225" tIns="35612" rIns="71225" bIns="35612" anchor="ctr">
            <a:normAutofit/>
          </a:bodyPr>
          <a:lstStyle/>
          <a:p>
            <a:r>
              <a:rPr lang="en-US" altLang="zh-CN" dirty="0">
                <a:latin typeface="Arial Rounded MT Bold" pitchFamily="34" charset="0"/>
                <a:cs typeface="Arial Unicode MS" pitchFamily="34" charset="-122"/>
              </a:rPr>
              <a:t>About  My Teaching methods</a:t>
            </a:r>
            <a:endParaRPr lang="zh-CN" altLang="en-US" dirty="0">
              <a:latin typeface="Arial Rounded MT Bold" pitchFamily="34" charset="0"/>
              <a:cs typeface="Arial Unicode MS" pitchFamily="34" charset="-122"/>
            </a:endParaRPr>
          </a:p>
        </p:txBody>
      </p:sp>
      <p:sp>
        <p:nvSpPr>
          <p:cNvPr id="6" name="TextBox 5"/>
          <p:cNvSpPr txBox="1"/>
          <p:nvPr/>
        </p:nvSpPr>
        <p:spPr>
          <a:xfrm>
            <a:off x="428596" y="1071546"/>
            <a:ext cx="8462759" cy="3946627"/>
          </a:xfrm>
          <a:prstGeom prst="rect">
            <a:avLst/>
          </a:prstGeom>
          <a:noFill/>
        </p:spPr>
        <p:txBody>
          <a:bodyPr wrap="square" lIns="98458" tIns="49229" rIns="98458" bIns="49229" rtlCol="0">
            <a:spAutoFit/>
          </a:bodyPr>
          <a:lstStyle/>
          <a:p>
            <a:pPr>
              <a:lnSpc>
                <a:spcPts val="5038"/>
              </a:lnSpc>
              <a:buFont typeface="Arial" pitchFamily="34" charset="0"/>
              <a:buChar char="•"/>
            </a:pPr>
            <a:r>
              <a:rPr lang="en-US" altLang="zh-CN" sz="3000" b="1" dirty="0">
                <a:solidFill>
                  <a:schemeClr val="tx1">
                    <a:lumMod val="95000"/>
                    <a:lumOff val="5000"/>
                  </a:schemeClr>
                </a:solidFill>
                <a:latin typeface="Arial Black" pitchFamily="34" charset="0"/>
                <a:cs typeface="Arial" pitchFamily="34" charset="0"/>
              </a:rPr>
              <a:t>Issues</a:t>
            </a:r>
            <a:r>
              <a:rPr lang="zh-CN" altLang="en-US" sz="3000" b="1" dirty="0">
                <a:solidFill>
                  <a:schemeClr val="tx1">
                    <a:lumMod val="95000"/>
                    <a:lumOff val="5000"/>
                  </a:schemeClr>
                </a:solidFill>
                <a:latin typeface="Corbel" pitchFamily="34" charset="0"/>
                <a:cs typeface="Arial" pitchFamily="34" charset="0"/>
              </a:rPr>
              <a:t>：</a:t>
            </a:r>
            <a:r>
              <a:rPr lang="en-US" altLang="zh-CN" sz="2800" dirty="0">
                <a:latin typeface="Corbel" pitchFamily="34" charset="0"/>
                <a:cs typeface="Arial" pitchFamily="34" charset="0"/>
              </a:rPr>
              <a:t>Using </a:t>
            </a:r>
            <a:r>
              <a:rPr lang="en-US" altLang="zh-CN" sz="2800" b="1" dirty="0">
                <a:solidFill>
                  <a:srgbClr val="FFFF00"/>
                </a:solidFill>
                <a:latin typeface="Corbel" pitchFamily="34" charset="0"/>
                <a:ea typeface="微软雅黑" panose="020B0503020204020204" pitchFamily="34" charset="-122"/>
                <a:cs typeface="Times New Roman" pitchFamily="18" charset="0"/>
              </a:rPr>
              <a:t>C</a:t>
            </a:r>
            <a:r>
              <a:rPr lang="en-US" altLang="zh-CN" sz="2800" dirty="0">
                <a:solidFill>
                  <a:srgbClr val="FFFF00"/>
                </a:solidFill>
                <a:latin typeface="Corbel" pitchFamily="34" charset="0"/>
                <a:cs typeface="Arial" pitchFamily="34" charset="0"/>
              </a:rPr>
              <a:t> </a:t>
            </a:r>
            <a:r>
              <a:rPr lang="en-US" altLang="zh-CN" sz="2800" b="1" dirty="0">
                <a:solidFill>
                  <a:srgbClr val="FFFF00"/>
                </a:solidFill>
                <a:latin typeface="Corbel" pitchFamily="34" charset="0"/>
                <a:ea typeface="微软雅黑" panose="020B0503020204020204" pitchFamily="34" charset="-122"/>
                <a:cs typeface="Times New Roman" pitchFamily="18" charset="0"/>
              </a:rPr>
              <a:t>method</a:t>
            </a:r>
            <a:r>
              <a:rPr lang="zh-CN" altLang="en-US" sz="2800" dirty="0">
                <a:latin typeface="Corbel" pitchFamily="34" charset="0"/>
                <a:cs typeface="Arial" pitchFamily="34" charset="0"/>
              </a:rPr>
              <a:t>，</a:t>
            </a:r>
            <a:r>
              <a:rPr lang="en-US" altLang="zh-CN" sz="2800" dirty="0">
                <a:latin typeface="Corbel" pitchFamily="34" charset="0"/>
                <a:cs typeface="Arial" pitchFamily="34" charset="0"/>
              </a:rPr>
              <a:t> What is the </a:t>
            </a:r>
            <a:r>
              <a:rPr lang="en-US" altLang="zh-CN" sz="2800" b="1" dirty="0">
                <a:solidFill>
                  <a:srgbClr val="FFFF00"/>
                </a:solidFill>
                <a:latin typeface="Corbel" pitchFamily="34" charset="0"/>
                <a:ea typeface="微软雅黑" panose="020B0503020204020204" pitchFamily="34" charset="-122"/>
                <a:cs typeface="Times New Roman" pitchFamily="18" charset="0"/>
              </a:rPr>
              <a:t>problem</a:t>
            </a:r>
            <a:r>
              <a:rPr lang="zh-CN" altLang="en-US" sz="2800" dirty="0">
                <a:latin typeface="Corbel" pitchFamily="34" charset="0"/>
                <a:cs typeface="Arial" pitchFamily="34" charset="0"/>
              </a:rPr>
              <a:t>？</a:t>
            </a:r>
            <a:endParaRPr lang="en-US" altLang="zh-CN" sz="2800" dirty="0">
              <a:latin typeface="Corbel" pitchFamily="34" charset="0"/>
              <a:cs typeface="Arial" pitchFamily="34" charset="0"/>
            </a:endParaRPr>
          </a:p>
          <a:p>
            <a:pPr lvl="1">
              <a:lnSpc>
                <a:spcPts val="5038"/>
              </a:lnSpc>
            </a:pPr>
            <a:r>
              <a:rPr lang="zh-CN" altLang="en-US" sz="2800" dirty="0">
                <a:solidFill>
                  <a:srgbClr val="FFFF00"/>
                </a:solidFill>
                <a:latin typeface="Corbel" pitchFamily="34" charset="0"/>
                <a:cs typeface="Arial Unicode MS" pitchFamily="34" charset="-122"/>
              </a:rPr>
              <a:t>             </a:t>
            </a:r>
            <a:r>
              <a:rPr lang="en-US" altLang="zh-CN" sz="2800" b="1" dirty="0">
                <a:solidFill>
                  <a:srgbClr val="FFFF00"/>
                </a:solidFill>
                <a:latin typeface="Corbel" pitchFamily="34" charset="0"/>
                <a:ea typeface="微软雅黑" panose="020B0503020204020204" pitchFamily="34" charset="-122"/>
                <a:cs typeface="Times New Roman" pitchFamily="18" charset="0"/>
              </a:rPr>
              <a:t>p</a:t>
            </a:r>
            <a:r>
              <a:rPr lang="en-US" altLang="zh-CN" sz="2800" b="1" dirty="0" smtClean="0">
                <a:solidFill>
                  <a:srgbClr val="FFFF00"/>
                </a:solidFill>
                <a:latin typeface="Corbel" pitchFamily="34" charset="0"/>
                <a:ea typeface="微软雅黑" panose="020B0503020204020204" pitchFamily="34" charset="-122"/>
                <a:cs typeface="Times New Roman" pitchFamily="18" charset="0"/>
              </a:rPr>
              <a:t>oor</a:t>
            </a:r>
            <a:r>
              <a:rPr lang="en-US" altLang="zh-CN" sz="2800" dirty="0" smtClean="0">
                <a:solidFill>
                  <a:srgbClr val="FFFF00"/>
                </a:solidFill>
                <a:latin typeface="Corbel" pitchFamily="34" charset="0"/>
                <a:cs typeface="Arial" pitchFamily="34" charset="0"/>
              </a:rPr>
              <a:t> </a:t>
            </a:r>
            <a:r>
              <a:rPr lang="en-US" altLang="zh-CN" sz="2800" dirty="0">
                <a:solidFill>
                  <a:srgbClr val="FFFF00"/>
                </a:solidFill>
                <a:latin typeface="Corbel" pitchFamily="34" charset="0"/>
                <a:cs typeface="Arial" pitchFamily="34" charset="0"/>
              </a:rPr>
              <a:t>program </a:t>
            </a:r>
            <a:r>
              <a:rPr lang="en-US" altLang="zh-CN" sz="2800" b="1" dirty="0">
                <a:solidFill>
                  <a:srgbClr val="FFFF00"/>
                </a:solidFill>
                <a:latin typeface="Corbel" pitchFamily="34" charset="0"/>
                <a:ea typeface="微软雅黑" panose="020B0503020204020204" pitchFamily="34" charset="-122"/>
                <a:cs typeface="Times New Roman" pitchFamily="18" charset="0"/>
              </a:rPr>
              <a:t>quality</a:t>
            </a:r>
            <a:r>
              <a:rPr lang="zh-CN" altLang="en-US" sz="2800" dirty="0">
                <a:latin typeface="Corbel" pitchFamily="34" charset="0"/>
                <a:cs typeface="Arial" pitchFamily="34" charset="0"/>
              </a:rPr>
              <a:t>？</a:t>
            </a:r>
          </a:p>
          <a:p>
            <a:pPr>
              <a:lnSpc>
                <a:spcPts val="5038"/>
              </a:lnSpc>
              <a:buFont typeface="Arial" pitchFamily="34" charset="0"/>
              <a:buChar char="•"/>
            </a:pPr>
            <a:r>
              <a:rPr lang="en-US" altLang="zh-CN" sz="3000" b="1" dirty="0">
                <a:solidFill>
                  <a:schemeClr val="tx1">
                    <a:lumMod val="95000"/>
                    <a:lumOff val="5000"/>
                  </a:schemeClr>
                </a:solidFill>
                <a:latin typeface="Arial Black" pitchFamily="34" charset="0"/>
                <a:cs typeface="Arial" pitchFamily="34" charset="0"/>
              </a:rPr>
              <a:t>Solution</a:t>
            </a:r>
            <a:r>
              <a:rPr lang="zh-CN" altLang="en-US" sz="3000" b="1" dirty="0">
                <a:solidFill>
                  <a:schemeClr val="tx1">
                    <a:lumMod val="95000"/>
                    <a:lumOff val="5000"/>
                  </a:schemeClr>
                </a:solidFill>
                <a:latin typeface="Arial Black" pitchFamily="34" charset="0"/>
                <a:cs typeface="Arial" pitchFamily="34" charset="0"/>
              </a:rPr>
              <a:t>：</a:t>
            </a:r>
            <a:r>
              <a:rPr lang="en-US" altLang="zh-CN" sz="2800" dirty="0">
                <a:latin typeface="Corbel" pitchFamily="34" charset="0"/>
                <a:cs typeface="Arial" pitchFamily="34" charset="0"/>
              </a:rPr>
              <a:t>Using  C++ method</a:t>
            </a:r>
          </a:p>
          <a:p>
            <a:pPr>
              <a:lnSpc>
                <a:spcPts val="5038"/>
              </a:lnSpc>
            </a:pPr>
            <a:r>
              <a:rPr lang="en-US" altLang="zh-CN" sz="2800" dirty="0">
                <a:latin typeface="Corbel" pitchFamily="34" charset="0"/>
                <a:cs typeface="Arial" pitchFamily="34" charset="0"/>
              </a:rPr>
              <a:t>	          Principle</a:t>
            </a:r>
          </a:p>
          <a:p>
            <a:pPr lvl="2">
              <a:lnSpc>
                <a:spcPts val="5038"/>
              </a:lnSpc>
            </a:pPr>
            <a:r>
              <a:rPr lang="zh-CN" altLang="en-US" sz="2800" dirty="0">
                <a:latin typeface="Corbel" pitchFamily="34" charset="0"/>
                <a:cs typeface="Arial Unicode MS" pitchFamily="34" charset="-122"/>
              </a:rPr>
              <a:t>          </a:t>
            </a:r>
            <a:r>
              <a:rPr lang="en-US" altLang="zh-CN" sz="2800" dirty="0">
                <a:latin typeface="Corbel" pitchFamily="34" charset="0"/>
                <a:cs typeface="Arial" pitchFamily="34" charset="0"/>
              </a:rPr>
              <a:t>Improving the quality of the program ?</a:t>
            </a:r>
            <a:endParaRPr lang="zh-CN" altLang="en-US" sz="2800" dirty="0">
              <a:latin typeface="Corbel" pitchFamily="34" charset="0"/>
              <a:cs typeface="Arial" pitchFamily="34" charset="0"/>
            </a:endParaRPr>
          </a:p>
          <a:p>
            <a:pPr>
              <a:lnSpc>
                <a:spcPts val="5038"/>
              </a:lnSpc>
              <a:buFont typeface="Arial" pitchFamily="34" charset="0"/>
              <a:buChar char="•"/>
            </a:pPr>
            <a:r>
              <a:rPr lang="en-US" altLang="zh-CN" sz="3000" b="1" dirty="0">
                <a:solidFill>
                  <a:schemeClr val="tx1">
                    <a:lumMod val="95000"/>
                    <a:lumOff val="5000"/>
                  </a:schemeClr>
                </a:solidFill>
                <a:latin typeface="Arial Black" pitchFamily="34" charset="0"/>
                <a:cs typeface="Arial" pitchFamily="34" charset="0"/>
              </a:rPr>
              <a:t>Other solution? </a:t>
            </a:r>
            <a:r>
              <a:rPr lang="en-US" altLang="zh-CN" sz="2800" dirty="0">
                <a:solidFill>
                  <a:schemeClr val="tx1">
                    <a:lumMod val="95000"/>
                    <a:lumOff val="5000"/>
                  </a:schemeClr>
                </a:solidFill>
                <a:latin typeface="Corbel" pitchFamily="34" charset="0"/>
                <a:cs typeface="Arial" pitchFamily="34" charset="0"/>
              </a:rPr>
              <a:t>There are other better solution</a:t>
            </a:r>
            <a:r>
              <a:rPr lang="zh-CN" altLang="en-US" sz="2800" dirty="0">
                <a:solidFill>
                  <a:schemeClr val="tx1">
                    <a:lumMod val="95000"/>
                    <a:lumOff val="5000"/>
                  </a:schemeClr>
                </a:solidFill>
                <a:latin typeface="Corbel" pitchFamily="34" charset="0"/>
                <a:cs typeface="Arial" pitchFamily="34" charset="0"/>
              </a:rPr>
              <a:t>？</a:t>
            </a:r>
          </a:p>
        </p:txBody>
      </p:sp>
    </p:spTree>
    <p:extLst>
      <p:ext uri="{BB962C8B-B14F-4D97-AF65-F5344CB8AC3E}">
        <p14:creationId xmlns:p14="http://schemas.microsoft.com/office/powerpoint/2010/main" val="1738328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1000"/>
                                        <p:tgtEl>
                                          <p:spTgt spid="6">
                                            <p:txEl>
                                              <p:pRg st="2" end="2"/>
                                            </p:txEl>
                                          </p:spTgt>
                                        </p:tgtEl>
                                      </p:cBhvr>
                                    </p:animEffect>
                                    <p:anim calcmode="lin" valueType="num">
                                      <p:cBhvr>
                                        <p:cTn id="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1000"/>
                                        <p:tgtEl>
                                          <p:spTgt spid="6">
                                            <p:txEl>
                                              <p:pRg st="3" end="3"/>
                                            </p:txEl>
                                          </p:spTgt>
                                        </p:tgtEl>
                                      </p:cBhvr>
                                    </p:animEffect>
                                    <p:anim calcmode="lin" valueType="num">
                                      <p:cBhvr>
                                        <p:cTn id="13"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1000"/>
                                        <p:tgtEl>
                                          <p:spTgt spid="6">
                                            <p:txEl>
                                              <p:pRg st="4" end="4"/>
                                            </p:txEl>
                                          </p:spTgt>
                                        </p:tgtEl>
                                      </p:cBhvr>
                                    </p:animEffect>
                                    <p:anim calcmode="lin" valueType="num">
                                      <p:cBhvr>
                                        <p:cTn id="1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fade">
                                      <p:cBhvr>
                                        <p:cTn id="24" dur="1000"/>
                                        <p:tgtEl>
                                          <p:spTgt spid="6">
                                            <p:txEl>
                                              <p:pRg st="5" end="5"/>
                                            </p:txEl>
                                          </p:spTgt>
                                        </p:tgtEl>
                                      </p:cBhvr>
                                    </p:animEffect>
                                    <p:anim calcmode="lin" valueType="num">
                                      <p:cBhvr>
                                        <p:cTn id="25"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061165"/>
            <a:ext cx="9144000" cy="743970"/>
          </a:xfrm>
          <a:prstGeom prst="rect">
            <a:avLst/>
          </a:prstGeom>
          <a:noFill/>
        </p:spPr>
        <p:txBody>
          <a:bodyPr wrap="square" lIns="91425" tIns="45712" rIns="91425" bIns="45712" rtlCol="0">
            <a:spAutoFit/>
          </a:bodyPr>
          <a:lstStyle/>
          <a:p>
            <a:pPr algn="ctr">
              <a:lnSpc>
                <a:spcPct val="150000"/>
              </a:lnSpc>
            </a:pPr>
            <a:r>
              <a:rPr lang="zh-CN" altLang="en-US" sz="3200" b="1" dirty="0">
                <a:solidFill>
                  <a:srgbClr val="FFFF00"/>
                </a:solidFill>
                <a:latin typeface="微软雅黑" panose="020B0503020204020204" pitchFamily="34" charset="-122"/>
                <a:ea typeface="微软雅黑" panose="020B0503020204020204" pitchFamily="34" charset="-122"/>
              </a:rPr>
              <a:t>发现对象、创造对象和使用对象</a:t>
            </a:r>
          </a:p>
        </p:txBody>
      </p:sp>
      <p:sp>
        <p:nvSpPr>
          <p:cNvPr id="4" name="标题 1"/>
          <p:cNvSpPr txBox="1">
            <a:spLocks/>
          </p:cNvSpPr>
          <p:nvPr/>
        </p:nvSpPr>
        <p:spPr>
          <a:xfrm>
            <a:off x="432000" y="214289"/>
            <a:ext cx="8712000" cy="784800"/>
          </a:xfrm>
          <a:prstGeom prst="rect">
            <a:avLst/>
          </a:prstGeom>
        </p:spPr>
        <p:txBody>
          <a:bodyPr lIns="91425" tIns="45712" rIns="91425" bIns="45712">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000" b="1" dirty="0">
                <a:latin typeface="微软雅黑" panose="020B0503020204020204" pitchFamily="34" charset="-122"/>
                <a:ea typeface="微软雅黑" panose="020B0503020204020204" pitchFamily="34" charset="-122"/>
              </a:rPr>
              <a:t>面向对象程序设计思路</a:t>
            </a:r>
            <a:endParaRPr lang="zh-CN" altLang="en-US" sz="3000" b="1" dirty="0">
              <a:latin typeface="微软雅黑" panose="020B0503020204020204" pitchFamily="34" charset="-122"/>
              <a:ea typeface="微软雅黑" panose="020B0503020204020204" pitchFamily="34" charset="-122"/>
              <a:cs typeface="Arial Unicode MS" pitchFamily="34" charset="-122"/>
            </a:endParaRPr>
          </a:p>
        </p:txBody>
      </p:sp>
    </p:spTree>
    <p:extLst>
      <p:ext uri="{BB962C8B-B14F-4D97-AF65-F5344CB8AC3E}">
        <p14:creationId xmlns:p14="http://schemas.microsoft.com/office/powerpoint/2010/main" val="2569298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3491928" cy="784800"/>
          </a:xfrm>
          <a:solidFill>
            <a:srgbClr val="008080"/>
          </a:solidFill>
        </p:spPr>
        <p:txBody>
          <a:bodyPr lIns="71225" tIns="35612" rIns="71225" bIns="35612" anchor="ctr">
            <a:normAutofit/>
          </a:bodyPr>
          <a:lstStyle/>
          <a:p>
            <a:r>
              <a:rPr lang="en-US" altLang="zh-CN" dirty="0">
                <a:latin typeface="Arial Rounded MT Bold" pitchFamily="34" charset="0"/>
                <a:cs typeface="Arial Unicode MS" pitchFamily="34" charset="-122"/>
              </a:rPr>
              <a:t>Thinking in OOP</a:t>
            </a:r>
            <a:endParaRPr lang="zh-CN" altLang="en-US" dirty="0">
              <a:latin typeface="Arial Rounded MT Bold" pitchFamily="34" charset="0"/>
              <a:cs typeface="Arial Unicode MS" pitchFamily="34" charset="-122"/>
            </a:endParaRPr>
          </a:p>
        </p:txBody>
      </p:sp>
      <p:sp>
        <p:nvSpPr>
          <p:cNvPr id="5" name="TextBox 4"/>
          <p:cNvSpPr txBox="1"/>
          <p:nvPr/>
        </p:nvSpPr>
        <p:spPr>
          <a:xfrm>
            <a:off x="428596" y="1071548"/>
            <a:ext cx="8607900" cy="4151811"/>
          </a:xfrm>
          <a:prstGeom prst="rect">
            <a:avLst/>
          </a:prstGeom>
          <a:noFill/>
        </p:spPr>
        <p:txBody>
          <a:bodyPr wrap="square" lIns="98458" tIns="49229" rIns="98458" bIns="49229" rtlCol="0">
            <a:spAutoFit/>
          </a:bodyPr>
          <a:lstStyle/>
          <a:p>
            <a:pPr>
              <a:lnSpc>
                <a:spcPct val="150000"/>
              </a:lnSpc>
              <a:buFont typeface="Arial" pitchFamily="34" charset="0"/>
              <a:buChar char="•"/>
            </a:pPr>
            <a:r>
              <a:rPr lang="en-US" altLang="zh-CN" sz="2800" b="1" dirty="0">
                <a:solidFill>
                  <a:srgbClr val="FFFF00"/>
                </a:solidFill>
                <a:latin typeface="Arial Black" pitchFamily="34" charset="0"/>
                <a:ea typeface="微软雅黑" panose="020B0503020204020204" pitchFamily="34" charset="-122"/>
                <a:cs typeface="Arial Unicode MS" pitchFamily="34" charset="-122"/>
              </a:rPr>
              <a:t>Problems</a:t>
            </a:r>
            <a:r>
              <a:rPr lang="en-US" altLang="zh-CN" sz="2800" dirty="0">
                <a:latin typeface="Corbel" pitchFamily="34" charset="0"/>
                <a:ea typeface="Arial Unicode MS" pitchFamily="34" charset="-122"/>
                <a:cs typeface="Arial Unicode MS" pitchFamily="34" charset="-122"/>
              </a:rPr>
              <a:t> </a:t>
            </a:r>
            <a:r>
              <a:rPr lang="en-US" altLang="zh-CN" sz="2800" dirty="0">
                <a:latin typeface="Corbel" pitchFamily="34" charset="0"/>
                <a:cs typeface="Arial" pitchFamily="34" charset="0"/>
              </a:rPr>
              <a:t>using Traditional software development methods</a:t>
            </a:r>
          </a:p>
          <a:p>
            <a:pPr>
              <a:lnSpc>
                <a:spcPts val="3240"/>
              </a:lnSpc>
              <a:buFont typeface="Arial" pitchFamily="34" charset="0"/>
              <a:buChar char="•"/>
            </a:pPr>
            <a:r>
              <a:rPr lang="en-US" altLang="zh-CN" sz="2800" b="1" dirty="0">
                <a:latin typeface="Corbel" pitchFamily="34" charset="0"/>
                <a:ea typeface="微软雅黑" panose="020B0503020204020204" pitchFamily="34" charset="-122"/>
                <a:cs typeface="Arial Unicode MS" pitchFamily="34" charset="-122"/>
              </a:rPr>
              <a:t>New way </a:t>
            </a:r>
            <a:r>
              <a:rPr lang="en-US" altLang="zh-CN" sz="2800" dirty="0">
                <a:latin typeface="Corbel" pitchFamily="34" charset="0"/>
                <a:cs typeface="Arial" pitchFamily="34" charset="0"/>
              </a:rPr>
              <a:t>of software development --- </a:t>
            </a:r>
            <a:r>
              <a:rPr lang="en-US" altLang="zh-CN" sz="2800" b="1" dirty="0">
                <a:solidFill>
                  <a:srgbClr val="FFFF00"/>
                </a:solidFill>
                <a:latin typeface="Corbel" pitchFamily="34" charset="0"/>
                <a:ea typeface="微软雅黑" panose="020B0503020204020204" pitchFamily="34" charset="-122"/>
                <a:cs typeface="Arial Unicode MS" pitchFamily="34" charset="-122"/>
              </a:rPr>
              <a:t>object-oriented technology</a:t>
            </a:r>
          </a:p>
          <a:p>
            <a:pPr lvl="1">
              <a:lnSpc>
                <a:spcPct val="150000"/>
              </a:lnSpc>
            </a:pPr>
            <a:r>
              <a:rPr lang="en-US" altLang="zh-CN" sz="2800" dirty="0">
                <a:latin typeface="Corbel" pitchFamily="34" charset="0"/>
                <a:cs typeface="Arial" pitchFamily="34" charset="0"/>
              </a:rPr>
              <a:t>-The introduction of object-oriented methodology</a:t>
            </a:r>
          </a:p>
          <a:p>
            <a:pPr lvl="1">
              <a:lnSpc>
                <a:spcPct val="150000"/>
              </a:lnSpc>
            </a:pPr>
            <a:r>
              <a:rPr lang="en-US" altLang="zh-CN" sz="2800" dirty="0">
                <a:latin typeface="Corbel" pitchFamily="34" charset="0"/>
                <a:cs typeface="Arial" pitchFamily="34" charset="0"/>
              </a:rPr>
              <a:t>-Thinking of Object-oriented methodology </a:t>
            </a:r>
          </a:p>
          <a:p>
            <a:pPr lvl="1">
              <a:lnSpc>
                <a:spcPct val="150000"/>
              </a:lnSpc>
            </a:pPr>
            <a:r>
              <a:rPr lang="en-US" altLang="zh-CN" sz="2800" dirty="0">
                <a:latin typeface="Corbel" pitchFamily="34" charset="0"/>
                <a:cs typeface="Arial" pitchFamily="34" charset="0"/>
              </a:rPr>
              <a:t>-</a:t>
            </a:r>
            <a:r>
              <a:rPr lang="en-US" altLang="zh-CN" sz="2600" b="1" u="sng" dirty="0">
                <a:solidFill>
                  <a:srgbClr val="00B0F0"/>
                </a:solidFill>
                <a:latin typeface="Corbel" pitchFamily="34" charset="0"/>
                <a:cs typeface="Arial" pitchFamily="34" charset="0"/>
              </a:rPr>
              <a:t>The three characteristics of object-oriented systems</a:t>
            </a:r>
          </a:p>
        </p:txBody>
      </p:sp>
    </p:spTree>
    <p:extLst>
      <p:ext uri="{BB962C8B-B14F-4D97-AF65-F5344CB8AC3E}">
        <p14:creationId xmlns:p14="http://schemas.microsoft.com/office/powerpoint/2010/main" val="14921302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1" y="214291"/>
            <a:ext cx="4771139" cy="785817"/>
          </a:xfrm>
          <a:solidFill>
            <a:srgbClr val="008080"/>
          </a:solidFill>
        </p:spPr>
        <p:txBody>
          <a:bodyPr lIns="71225" tIns="35612" rIns="71225" bIns="35612" anchor="ctr">
            <a:normAutofit/>
          </a:bodyPr>
          <a:lstStyle/>
          <a:p>
            <a:r>
              <a:rPr lang="zh-CN" altLang="en-US" dirty="0">
                <a:cs typeface="Arial Unicode MS" pitchFamily="34" charset="-122"/>
              </a:rPr>
              <a:t>面向对象系统的三个特性  </a:t>
            </a:r>
          </a:p>
        </p:txBody>
      </p:sp>
      <p:sp>
        <p:nvSpPr>
          <p:cNvPr id="5" name="TextBox 4"/>
          <p:cNvSpPr txBox="1"/>
          <p:nvPr/>
        </p:nvSpPr>
        <p:spPr>
          <a:xfrm>
            <a:off x="428596" y="1071546"/>
            <a:ext cx="8715404" cy="2308308"/>
          </a:xfrm>
          <a:prstGeom prst="rect">
            <a:avLst/>
          </a:prstGeom>
          <a:noFill/>
        </p:spPr>
        <p:txBody>
          <a:bodyPr wrap="square" lIns="91425" tIns="45712" rIns="91425" bIns="45712" rtlCol="0">
            <a:spAutoFit/>
          </a:bodyPr>
          <a:lstStyle/>
          <a:p>
            <a:pPr>
              <a:lnSpc>
                <a:spcPct val="150000"/>
              </a:lnSpc>
              <a:spcBef>
                <a:spcPct val="50000"/>
              </a:spcBef>
            </a:pPr>
            <a:r>
              <a:rPr lang="zh-CN" altLang="en-US" sz="2400" dirty="0">
                <a:solidFill>
                  <a:schemeClr val="tx1">
                    <a:lumMod val="75000"/>
                    <a:lumOff val="25000"/>
                  </a:schemeClr>
                </a:solidFill>
                <a:latin typeface="华文细黑" panose="02010600040101010101" pitchFamily="2" charset="-122"/>
                <a:ea typeface="华文细黑" panose="02010600040101010101" pitchFamily="2" charset="-122"/>
              </a:rPr>
              <a:t>衡量某一种程序设计语言，是否是面向对象的程序设计语言，主要看它是否具有这三种特性：封装性、继承性和多态性。</a:t>
            </a:r>
          </a:p>
          <a:p>
            <a:pPr>
              <a:lnSpc>
                <a:spcPct val="150000"/>
              </a:lnSpc>
              <a:buFont typeface="Arial" pitchFamily="34" charset="0"/>
              <a:buChar char="•"/>
            </a:pPr>
            <a:r>
              <a:rPr lang="zh-CN" altLang="en-US" sz="2400" b="1" dirty="0">
                <a:solidFill>
                  <a:srgbClr val="FFFF00"/>
                </a:solidFill>
                <a:latin typeface="微软雅黑" panose="020B0503020204020204" pitchFamily="34" charset="-122"/>
                <a:ea typeface="微软雅黑" panose="020B0503020204020204" pitchFamily="34" charset="-122"/>
              </a:rPr>
              <a:t>封装性</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华文细黑" panose="02010600040101010101" pitchFamily="2" charset="-122"/>
                <a:ea typeface="华文细黑" panose="02010600040101010101" pitchFamily="2" charset="-122"/>
              </a:rPr>
              <a:t>指将数据和与这些数据相关的操作集合放在一起，形成一个能动的实体</a:t>
            </a:r>
            <a:r>
              <a:rPr lang="en-US" altLang="zh-CN" sz="2400" dirty="0">
                <a:solidFill>
                  <a:schemeClr val="tx1">
                    <a:lumMod val="75000"/>
                    <a:lumOff val="25000"/>
                  </a:schemeClr>
                </a:solidFill>
                <a:latin typeface="华文细黑" panose="02010600040101010101" pitchFamily="2" charset="-122"/>
                <a:ea typeface="华文细黑" panose="02010600040101010101" pitchFamily="2" charset="-122"/>
              </a:rPr>
              <a:t>__</a:t>
            </a:r>
            <a:r>
              <a:rPr lang="zh-CN" altLang="en-US" sz="2400" dirty="0">
                <a:solidFill>
                  <a:schemeClr val="tx1">
                    <a:lumMod val="75000"/>
                    <a:lumOff val="25000"/>
                  </a:schemeClr>
                </a:solidFill>
                <a:latin typeface="华文细黑" panose="02010600040101010101" pitchFamily="2" charset="-122"/>
                <a:ea typeface="华文细黑" panose="02010600040101010101" pitchFamily="2" charset="-122"/>
              </a:rPr>
              <a:t>对象。</a:t>
            </a:r>
            <a:endParaRPr lang="zh-CN" altLang="en-US" sz="2400" dirty="0">
              <a:solidFill>
                <a:schemeClr val="tx1">
                  <a:lumMod val="75000"/>
                  <a:lumOff val="25000"/>
                </a:schemeClr>
              </a:solidFill>
              <a:latin typeface="华文细黑" panose="02010600040101010101" pitchFamily="2" charset="-122"/>
              <a:ea typeface="华文细黑" panose="02010600040101010101" pitchFamily="2" charset="-122"/>
              <a:cs typeface="Arial Unicode MS" pitchFamily="34" charset="-122"/>
            </a:endParaRPr>
          </a:p>
        </p:txBody>
      </p:sp>
      <p:sp>
        <p:nvSpPr>
          <p:cNvPr id="18" name="Text Box 15"/>
          <p:cNvSpPr txBox="1">
            <a:spLocks noChangeArrowheads="1"/>
          </p:cNvSpPr>
          <p:nvPr/>
        </p:nvSpPr>
        <p:spPr bwMode="auto">
          <a:xfrm>
            <a:off x="5491766" y="5223533"/>
            <a:ext cx="3687763" cy="707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spcBef>
                <a:spcPct val="50000"/>
              </a:spcBef>
            </a:pPr>
            <a:r>
              <a:rPr kumimoji="0" lang="zh-CN" altLang="en-US" sz="2000" dirty="0">
                <a:solidFill>
                  <a:schemeClr val="tx1"/>
                </a:solidFill>
                <a:latin typeface="Times New Roman" pitchFamily="18" charset="0"/>
                <a:ea typeface="宋体" charset="-122"/>
              </a:rPr>
              <a:t>操作也就是接口</a:t>
            </a:r>
            <a:r>
              <a:rPr kumimoji="0" lang="en-US" altLang="zh-CN" sz="2000" dirty="0">
                <a:solidFill>
                  <a:schemeClr val="tx1"/>
                </a:solidFill>
                <a:latin typeface="Times New Roman" pitchFamily="18" charset="0"/>
                <a:ea typeface="宋体" charset="-122"/>
              </a:rPr>
              <a:t>/</a:t>
            </a:r>
            <a:r>
              <a:rPr kumimoji="0" lang="zh-CN" altLang="en-US" sz="2000" dirty="0">
                <a:solidFill>
                  <a:schemeClr val="tx1"/>
                </a:solidFill>
                <a:latin typeface="Times New Roman" pitchFamily="18" charset="0"/>
                <a:ea typeface="宋体" charset="-122"/>
              </a:rPr>
              <a:t>协议：一个对象对外服务的说明。</a:t>
            </a:r>
          </a:p>
        </p:txBody>
      </p:sp>
      <p:sp>
        <p:nvSpPr>
          <p:cNvPr id="20" name="Oval 2"/>
          <p:cNvSpPr>
            <a:spLocks noChangeArrowheads="1"/>
          </p:cNvSpPr>
          <p:nvPr/>
        </p:nvSpPr>
        <p:spPr bwMode="auto">
          <a:xfrm>
            <a:off x="4822140" y="3141035"/>
            <a:ext cx="2438400" cy="1828800"/>
          </a:xfrm>
          <a:prstGeom prst="ellipse">
            <a:avLst/>
          </a:prstGeom>
          <a:solidFill>
            <a:srgbClr val="336699"/>
          </a:solidFill>
          <a:ln w="9525">
            <a:solidFill>
              <a:schemeClr val="tx1"/>
            </a:solidFill>
            <a:miter lim="800000"/>
            <a:headEnd/>
            <a:tailEnd/>
          </a:ln>
        </p:spPr>
        <p:txBody>
          <a:bodyPr wrap="none" lIns="91425" tIns="45712" rIns="91425" bIns="45712" anchor="ctr"/>
          <a:lstStyle/>
          <a:p>
            <a:pPr algn="ctr"/>
            <a:endParaRPr lang="zh-CN" altLang="en-US"/>
          </a:p>
        </p:txBody>
      </p:sp>
      <p:sp>
        <p:nvSpPr>
          <p:cNvPr id="21" name="Oval 4"/>
          <p:cNvSpPr>
            <a:spLocks noChangeArrowheads="1"/>
          </p:cNvSpPr>
          <p:nvPr/>
        </p:nvSpPr>
        <p:spPr bwMode="auto">
          <a:xfrm>
            <a:off x="5584141" y="3661757"/>
            <a:ext cx="911225" cy="822282"/>
          </a:xfrm>
          <a:prstGeom prst="ellipse">
            <a:avLst/>
          </a:prstGeom>
          <a:solidFill>
            <a:schemeClr val="accent1"/>
          </a:solidFill>
          <a:ln w="12700">
            <a:solidFill>
              <a:schemeClr val="tx1"/>
            </a:solidFill>
            <a:round/>
            <a:headEnd/>
            <a:tailEnd/>
          </a:ln>
        </p:spPr>
        <p:txBody>
          <a:bodyPr lIns="91425" tIns="45712" rIns="91425" bIns="45712" anchor="ctr">
            <a:spAutoFit/>
          </a:bodyPr>
          <a:lstStyle/>
          <a:p>
            <a:pPr algn="ctr" eaLnBrk="0" hangingPunct="0"/>
            <a:r>
              <a:rPr lang="zh-CN" altLang="en-US" sz="1600">
                <a:latin typeface="Times New Roman" pitchFamily="18" charset="0"/>
                <a:ea typeface="宋体" charset="-122"/>
              </a:rPr>
              <a:t>数据结构</a:t>
            </a:r>
          </a:p>
        </p:txBody>
      </p:sp>
      <p:sp>
        <p:nvSpPr>
          <p:cNvPr id="22" name="Line 5"/>
          <p:cNvSpPr>
            <a:spLocks noChangeShapeType="1"/>
          </p:cNvSpPr>
          <p:nvPr/>
        </p:nvSpPr>
        <p:spPr bwMode="auto">
          <a:xfrm flipV="1">
            <a:off x="6422340" y="3598235"/>
            <a:ext cx="5334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25" tIns="45712" rIns="91425" bIns="45712" anchor="ctr">
            <a:spAutoFit/>
          </a:bodyPr>
          <a:lstStyle/>
          <a:p>
            <a:endParaRPr lang="zh-CN" altLang="en-US"/>
          </a:p>
        </p:txBody>
      </p:sp>
      <p:sp>
        <p:nvSpPr>
          <p:cNvPr id="23" name="Line 6"/>
          <p:cNvSpPr>
            <a:spLocks noChangeShapeType="1"/>
          </p:cNvSpPr>
          <p:nvPr/>
        </p:nvSpPr>
        <p:spPr bwMode="auto">
          <a:xfrm flipV="1">
            <a:off x="5965140" y="3217234"/>
            <a:ext cx="1588"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5" tIns="45712" rIns="91425" bIns="45712" anchor="ctr">
            <a:spAutoFit/>
          </a:bodyPr>
          <a:lstStyle/>
          <a:p>
            <a:endParaRPr lang="zh-CN" altLang="en-US"/>
          </a:p>
        </p:txBody>
      </p:sp>
      <p:sp>
        <p:nvSpPr>
          <p:cNvPr id="24" name="Line 7"/>
          <p:cNvSpPr>
            <a:spLocks noChangeShapeType="1"/>
          </p:cNvSpPr>
          <p:nvPr/>
        </p:nvSpPr>
        <p:spPr bwMode="auto">
          <a:xfrm flipH="1" flipV="1">
            <a:off x="4974540" y="3903034"/>
            <a:ext cx="609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25" tIns="45712" rIns="91425" bIns="45712" anchor="ctr">
            <a:spAutoFit/>
          </a:bodyPr>
          <a:lstStyle/>
          <a:p>
            <a:endParaRPr lang="zh-CN" altLang="en-US"/>
          </a:p>
        </p:txBody>
      </p:sp>
      <p:sp>
        <p:nvSpPr>
          <p:cNvPr id="25" name="Line 8"/>
          <p:cNvSpPr>
            <a:spLocks noChangeShapeType="1"/>
          </p:cNvSpPr>
          <p:nvPr/>
        </p:nvSpPr>
        <p:spPr bwMode="auto">
          <a:xfrm flipH="1">
            <a:off x="5355540" y="4360235"/>
            <a:ext cx="3810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5" tIns="45712" rIns="91425" bIns="45712" anchor="ctr">
            <a:spAutoFit/>
          </a:bodyPr>
          <a:lstStyle/>
          <a:p>
            <a:endParaRPr lang="zh-CN" altLang="en-US"/>
          </a:p>
        </p:txBody>
      </p:sp>
      <p:sp>
        <p:nvSpPr>
          <p:cNvPr id="26" name="Line 9"/>
          <p:cNvSpPr>
            <a:spLocks noChangeShapeType="1"/>
          </p:cNvSpPr>
          <p:nvPr/>
        </p:nvSpPr>
        <p:spPr bwMode="auto">
          <a:xfrm>
            <a:off x="6498540" y="4207835"/>
            <a:ext cx="38100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5" tIns="45712" rIns="91425" bIns="45712" anchor="ctr">
            <a:spAutoFit/>
          </a:bodyPr>
          <a:lstStyle/>
          <a:p>
            <a:endParaRPr lang="zh-CN" altLang="en-US"/>
          </a:p>
        </p:txBody>
      </p:sp>
      <p:sp>
        <p:nvSpPr>
          <p:cNvPr id="27" name="Text Box 10"/>
          <p:cNvSpPr txBox="1">
            <a:spLocks noChangeArrowheads="1"/>
          </p:cNvSpPr>
          <p:nvPr/>
        </p:nvSpPr>
        <p:spPr bwMode="auto">
          <a:xfrm>
            <a:off x="5736540" y="4512635"/>
            <a:ext cx="838200" cy="3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ctr">
              <a:spcBef>
                <a:spcPct val="50000"/>
              </a:spcBef>
            </a:pPr>
            <a:r>
              <a:rPr kumimoji="0" lang="zh-CN" altLang="en-US" sz="1600">
                <a:solidFill>
                  <a:srgbClr val="FFFF00"/>
                </a:solidFill>
                <a:latin typeface="Times New Roman" pitchFamily="18" charset="0"/>
                <a:ea typeface="宋体" charset="-122"/>
              </a:rPr>
              <a:t>操作</a:t>
            </a:r>
            <a:r>
              <a:rPr kumimoji="0" lang="en-US" altLang="zh-CN" sz="1600">
                <a:solidFill>
                  <a:srgbClr val="FFFF00"/>
                </a:solidFill>
                <a:latin typeface="Times New Roman" pitchFamily="18" charset="0"/>
                <a:ea typeface="宋体" charset="-122"/>
              </a:rPr>
              <a:t>1</a:t>
            </a:r>
          </a:p>
        </p:txBody>
      </p:sp>
      <p:sp>
        <p:nvSpPr>
          <p:cNvPr id="28" name="Text Box 11"/>
          <p:cNvSpPr txBox="1">
            <a:spLocks noChangeArrowheads="1"/>
          </p:cNvSpPr>
          <p:nvPr/>
        </p:nvSpPr>
        <p:spPr bwMode="auto">
          <a:xfrm>
            <a:off x="6422340" y="3805599"/>
            <a:ext cx="914400" cy="3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ctr">
              <a:spcBef>
                <a:spcPct val="50000"/>
              </a:spcBef>
            </a:pPr>
            <a:r>
              <a:rPr kumimoji="0" lang="zh-CN" altLang="en-US" sz="1600" dirty="0">
                <a:solidFill>
                  <a:srgbClr val="FFFF00"/>
                </a:solidFill>
                <a:latin typeface="Times New Roman" pitchFamily="18" charset="0"/>
                <a:ea typeface="宋体" charset="-122"/>
              </a:rPr>
              <a:t>操作</a:t>
            </a:r>
            <a:r>
              <a:rPr kumimoji="0" lang="en-US" altLang="zh-CN" sz="1600" dirty="0">
                <a:solidFill>
                  <a:srgbClr val="FFFF00"/>
                </a:solidFill>
                <a:latin typeface="Times New Roman" pitchFamily="18" charset="0"/>
                <a:ea typeface="宋体" charset="-122"/>
              </a:rPr>
              <a:t>2</a:t>
            </a:r>
          </a:p>
        </p:txBody>
      </p:sp>
      <p:sp>
        <p:nvSpPr>
          <p:cNvPr id="29" name="Text Box 12"/>
          <p:cNvSpPr txBox="1">
            <a:spLocks noChangeArrowheads="1"/>
          </p:cNvSpPr>
          <p:nvPr/>
        </p:nvSpPr>
        <p:spPr bwMode="auto">
          <a:xfrm>
            <a:off x="5971664" y="3217234"/>
            <a:ext cx="762000" cy="3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ctr">
              <a:spcBef>
                <a:spcPct val="50000"/>
              </a:spcBef>
            </a:pPr>
            <a:r>
              <a:rPr kumimoji="0" lang="zh-CN" altLang="en-US" sz="1600" dirty="0">
                <a:solidFill>
                  <a:srgbClr val="FFFF00"/>
                </a:solidFill>
                <a:latin typeface="Times New Roman" pitchFamily="18" charset="0"/>
                <a:ea typeface="宋体" charset="-122"/>
              </a:rPr>
              <a:t>操作</a:t>
            </a:r>
            <a:r>
              <a:rPr kumimoji="0" lang="en-US" altLang="zh-CN" sz="1600" dirty="0">
                <a:solidFill>
                  <a:srgbClr val="FFFF00"/>
                </a:solidFill>
                <a:latin typeface="Times New Roman" pitchFamily="18" charset="0"/>
                <a:ea typeface="宋体" charset="-122"/>
              </a:rPr>
              <a:t>3</a:t>
            </a:r>
          </a:p>
        </p:txBody>
      </p:sp>
      <p:sp>
        <p:nvSpPr>
          <p:cNvPr id="30" name="Text Box 13"/>
          <p:cNvSpPr txBox="1">
            <a:spLocks noChangeArrowheads="1"/>
          </p:cNvSpPr>
          <p:nvPr/>
        </p:nvSpPr>
        <p:spPr bwMode="auto">
          <a:xfrm>
            <a:off x="5203140" y="3445835"/>
            <a:ext cx="762000" cy="3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ctr">
              <a:spcBef>
                <a:spcPct val="50000"/>
              </a:spcBef>
            </a:pPr>
            <a:r>
              <a:rPr kumimoji="0" lang="zh-CN" altLang="en-US" sz="1600">
                <a:solidFill>
                  <a:srgbClr val="FFFF00"/>
                </a:solidFill>
                <a:latin typeface="Times New Roman" pitchFamily="18" charset="0"/>
                <a:ea typeface="宋体" charset="-122"/>
              </a:rPr>
              <a:t>操作</a:t>
            </a:r>
            <a:r>
              <a:rPr kumimoji="0" lang="en-US" altLang="zh-CN" sz="1600">
                <a:solidFill>
                  <a:srgbClr val="FFFF00"/>
                </a:solidFill>
                <a:latin typeface="Times New Roman" pitchFamily="18" charset="0"/>
                <a:ea typeface="宋体" charset="-122"/>
              </a:rPr>
              <a:t>4</a:t>
            </a:r>
          </a:p>
        </p:txBody>
      </p:sp>
      <p:sp>
        <p:nvSpPr>
          <p:cNvPr id="31" name="Text Box 14"/>
          <p:cNvSpPr txBox="1">
            <a:spLocks noChangeArrowheads="1"/>
          </p:cNvSpPr>
          <p:nvPr/>
        </p:nvSpPr>
        <p:spPr bwMode="auto">
          <a:xfrm>
            <a:off x="4898340" y="4055434"/>
            <a:ext cx="914400" cy="3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ctr">
              <a:spcBef>
                <a:spcPct val="50000"/>
              </a:spcBef>
            </a:pPr>
            <a:r>
              <a:rPr kumimoji="0" lang="zh-CN" altLang="en-US" sz="1600">
                <a:solidFill>
                  <a:srgbClr val="FFFF00"/>
                </a:solidFill>
                <a:latin typeface="Times New Roman" pitchFamily="18" charset="0"/>
                <a:ea typeface="宋体" charset="-122"/>
              </a:rPr>
              <a:t>操作</a:t>
            </a:r>
            <a:r>
              <a:rPr kumimoji="0" lang="en-US" altLang="zh-CN" sz="1600">
                <a:solidFill>
                  <a:srgbClr val="FFFF00"/>
                </a:solidFill>
                <a:latin typeface="Times New Roman" pitchFamily="18" charset="0"/>
                <a:ea typeface="宋体" charset="-122"/>
              </a:rPr>
              <a:t>5</a:t>
            </a:r>
          </a:p>
        </p:txBody>
      </p:sp>
      <p:sp>
        <p:nvSpPr>
          <p:cNvPr id="32" name="Oval 17"/>
          <p:cNvSpPr>
            <a:spLocks noChangeArrowheads="1"/>
          </p:cNvSpPr>
          <p:nvPr/>
        </p:nvSpPr>
        <p:spPr bwMode="auto">
          <a:xfrm>
            <a:off x="5512703" y="3706196"/>
            <a:ext cx="1062038" cy="735724"/>
          </a:xfrm>
          <a:prstGeom prst="ellipse">
            <a:avLst/>
          </a:prstGeom>
          <a:solidFill>
            <a:schemeClr val="accent1"/>
          </a:solidFill>
          <a:ln w="12700">
            <a:solidFill>
              <a:schemeClr val="tx1"/>
            </a:solidFill>
            <a:round/>
            <a:headEnd/>
            <a:tailEnd/>
          </a:ln>
        </p:spPr>
        <p:txBody>
          <a:bodyPr lIns="91425" tIns="45712" rIns="91425" bIns="45712" anchor="ctr">
            <a:spAutoFit/>
          </a:bodyPr>
          <a:lstStyle/>
          <a:p>
            <a:pPr algn="ctr" eaLnBrk="0" hangingPunct="0"/>
            <a:r>
              <a:rPr lang="en-US" altLang="zh-CN" sz="1400" b="1" dirty="0">
                <a:solidFill>
                  <a:schemeClr val="accent3">
                    <a:lumMod val="20000"/>
                    <a:lumOff val="80000"/>
                  </a:schemeClr>
                </a:solidFill>
                <a:latin typeface="Times New Roman" pitchFamily="18" charset="0"/>
                <a:ea typeface="宋体" charset="-122"/>
              </a:rPr>
              <a:t>Object </a:t>
            </a:r>
          </a:p>
          <a:p>
            <a:pPr algn="ctr" eaLnBrk="0" hangingPunct="0"/>
            <a:r>
              <a:rPr lang="en-US" altLang="zh-CN" sz="1400" b="1" dirty="0">
                <a:solidFill>
                  <a:schemeClr val="accent3">
                    <a:lumMod val="20000"/>
                    <a:lumOff val="80000"/>
                  </a:schemeClr>
                </a:solidFill>
                <a:latin typeface="Times New Roman" pitchFamily="18" charset="0"/>
                <a:ea typeface="宋体" charset="-122"/>
              </a:rPr>
              <a:t>name</a:t>
            </a:r>
          </a:p>
        </p:txBody>
      </p:sp>
    </p:spTree>
    <p:extLst>
      <p:ext uri="{BB962C8B-B14F-4D97-AF65-F5344CB8AC3E}">
        <p14:creationId xmlns:p14="http://schemas.microsoft.com/office/powerpoint/2010/main" val="17488319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1" y="214291"/>
            <a:ext cx="3923975" cy="785817"/>
          </a:xfrm>
          <a:solidFill>
            <a:srgbClr val="008080"/>
          </a:solidFill>
        </p:spPr>
        <p:txBody>
          <a:bodyPr lIns="71225" tIns="35612" rIns="71225" bIns="35612" anchor="ctr">
            <a:normAutofit/>
          </a:bodyPr>
          <a:lstStyle/>
          <a:p>
            <a:r>
              <a:rPr lang="zh-CN" altLang="en-US" dirty="0">
                <a:cs typeface="Arial Unicode MS" pitchFamily="34" charset="-122"/>
              </a:rPr>
              <a:t>“对象</a:t>
            </a:r>
            <a:r>
              <a:rPr lang="en-US" altLang="zh-CN" dirty="0">
                <a:cs typeface="Arial Unicode MS" pitchFamily="34" charset="-122"/>
              </a:rPr>
              <a:t>(</a:t>
            </a:r>
            <a:r>
              <a:rPr lang="zh-CN" altLang="en-US" dirty="0">
                <a:cs typeface="Arial Unicode MS" pitchFamily="34" charset="-122"/>
              </a:rPr>
              <a:t>类</a:t>
            </a:r>
            <a:r>
              <a:rPr lang="en-US" altLang="zh-CN" dirty="0">
                <a:cs typeface="Arial Unicode MS" pitchFamily="34" charset="-122"/>
              </a:rPr>
              <a:t>)”</a:t>
            </a:r>
            <a:r>
              <a:rPr lang="zh-CN" altLang="en-US" dirty="0">
                <a:cs typeface="Arial Unicode MS" pitchFamily="34" charset="-122"/>
              </a:rPr>
              <a:t>的特征</a:t>
            </a:r>
          </a:p>
        </p:txBody>
      </p:sp>
      <p:sp>
        <p:nvSpPr>
          <p:cNvPr id="5" name="TextBox 4"/>
          <p:cNvSpPr txBox="1"/>
          <p:nvPr/>
        </p:nvSpPr>
        <p:spPr>
          <a:xfrm>
            <a:off x="428596" y="1071546"/>
            <a:ext cx="8715404" cy="3416304"/>
          </a:xfrm>
          <a:prstGeom prst="rect">
            <a:avLst/>
          </a:prstGeom>
          <a:noFill/>
        </p:spPr>
        <p:txBody>
          <a:bodyPr wrap="square" lIns="91425" tIns="45712" rIns="91425" bIns="45712" rtlCol="0">
            <a:spAutoFit/>
          </a:bodyPr>
          <a:lstStyle/>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rPr>
              <a:t>对象有标识，有一组状态用来描述它的特征，有一组操作来决定该对象有哪些行为或功能。</a:t>
            </a:r>
            <a:endParaRPr lang="en-US" altLang="zh-CN" sz="2400" dirty="0">
              <a:latin typeface="华文细黑" panose="02010600040101010101" pitchFamily="2" charset="-122"/>
              <a:ea typeface="华文细黑" panose="02010600040101010101" pitchFamily="2" charset="-122"/>
            </a:endParaRPr>
          </a:p>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rPr>
              <a:t>对象的所有私有数据，操作的实现代码是隐蔽的，外部是不可见的。</a:t>
            </a:r>
            <a:endParaRPr lang="en-US" altLang="zh-CN" sz="2400" dirty="0">
              <a:latin typeface="华文细黑" panose="02010600040101010101" pitchFamily="2" charset="-122"/>
              <a:ea typeface="华文细黑" panose="02010600040101010101" pitchFamily="2" charset="-122"/>
            </a:endParaRPr>
          </a:p>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rPr>
              <a:t>具有一组公共接口，其它对象只能通过公共接口来向该对象发消息。</a:t>
            </a:r>
            <a:endParaRPr lang="en-US" altLang="zh-CN" sz="2400"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960532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1071546"/>
            <a:ext cx="8715404" cy="2862306"/>
          </a:xfrm>
          <a:prstGeom prst="rect">
            <a:avLst/>
          </a:prstGeom>
          <a:noFill/>
        </p:spPr>
        <p:txBody>
          <a:bodyPr wrap="square" lIns="91425" tIns="45712" rIns="91425" bIns="45712" rtlCol="0">
            <a:spAutoFit/>
          </a:bodyPr>
          <a:lstStyle/>
          <a:p>
            <a:pPr indent="-383911">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rPr>
              <a:t>对象是主动的，执行服务的主动权在对象本身。接受消息的对象可以立即响应，也可以不立即响应，这样就使程序的并发运行有了可能。</a:t>
            </a:r>
            <a:endParaRPr lang="en-US" altLang="zh-CN" sz="2400" dirty="0">
              <a:latin typeface="华文细黑" panose="02010600040101010101" pitchFamily="2" charset="-122"/>
              <a:ea typeface="华文细黑" panose="02010600040101010101" pitchFamily="2" charset="-122"/>
            </a:endParaRPr>
          </a:p>
          <a:p>
            <a:pPr indent="-383911">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rPr>
              <a:t>类是生成实例对象的样板，是实例对象的加工厂。</a:t>
            </a:r>
            <a:endParaRPr lang="en-US" altLang="zh-CN" sz="2400" dirty="0">
              <a:latin typeface="华文细黑" panose="02010600040101010101" pitchFamily="2" charset="-122"/>
              <a:ea typeface="华文细黑" panose="02010600040101010101" pitchFamily="2" charset="-122"/>
            </a:endParaRPr>
          </a:p>
          <a:p>
            <a:pPr indent="-383911">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rPr>
              <a:t>类兼有模块和类型定义的优点。</a:t>
            </a:r>
          </a:p>
        </p:txBody>
      </p:sp>
      <p:sp>
        <p:nvSpPr>
          <p:cNvPr id="20" name="Text Box 15"/>
          <p:cNvSpPr txBox="1">
            <a:spLocks noChangeArrowheads="1"/>
          </p:cNvSpPr>
          <p:nvPr/>
        </p:nvSpPr>
        <p:spPr bwMode="auto">
          <a:xfrm>
            <a:off x="5076057" y="5223533"/>
            <a:ext cx="4103472" cy="830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spcBef>
                <a:spcPct val="50000"/>
              </a:spcBef>
            </a:pPr>
            <a:r>
              <a:rPr kumimoji="0" lang="zh-CN" altLang="en-US" sz="2400" b="0" dirty="0">
                <a:solidFill>
                  <a:schemeClr val="tx1"/>
                </a:solidFill>
                <a:latin typeface="+mn-ea"/>
                <a:ea typeface="+mn-ea"/>
              </a:rPr>
              <a:t>操作也就是接口</a:t>
            </a:r>
            <a:r>
              <a:rPr kumimoji="0" lang="en-US" altLang="zh-CN" sz="2400" b="0" dirty="0">
                <a:solidFill>
                  <a:schemeClr val="tx1"/>
                </a:solidFill>
                <a:latin typeface="+mn-ea"/>
                <a:ea typeface="+mn-ea"/>
              </a:rPr>
              <a:t>/</a:t>
            </a:r>
            <a:r>
              <a:rPr kumimoji="0" lang="zh-CN" altLang="en-US" sz="2400" b="0" dirty="0">
                <a:solidFill>
                  <a:schemeClr val="tx1"/>
                </a:solidFill>
                <a:latin typeface="+mn-ea"/>
                <a:ea typeface="+mn-ea"/>
              </a:rPr>
              <a:t>协议：一个对象对外服务的说明。</a:t>
            </a:r>
          </a:p>
        </p:txBody>
      </p:sp>
    </p:spTree>
    <p:extLst>
      <p:ext uri="{BB962C8B-B14F-4D97-AF65-F5344CB8AC3E}">
        <p14:creationId xmlns:p14="http://schemas.microsoft.com/office/powerpoint/2010/main" val="359252214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1071546"/>
            <a:ext cx="8354775" cy="2308308"/>
          </a:xfrm>
          <a:prstGeom prst="rect">
            <a:avLst/>
          </a:prstGeom>
          <a:noFill/>
        </p:spPr>
        <p:txBody>
          <a:bodyPr wrap="square" lIns="91425" tIns="45712" rIns="91425" bIns="45712" rtlCol="0">
            <a:spAutoFit/>
          </a:bodyPr>
          <a:lstStyle/>
          <a:p>
            <a:pPr>
              <a:lnSpc>
                <a:spcPct val="150000"/>
              </a:lnSpc>
              <a:spcBef>
                <a:spcPct val="50000"/>
              </a:spcBef>
            </a:pPr>
            <a:r>
              <a:rPr lang="zh-CN" altLang="en-US" sz="2400" dirty="0">
                <a:latin typeface="华文细黑" panose="02010600040101010101" pitchFamily="2" charset="-122"/>
                <a:ea typeface="华文细黑" panose="02010600040101010101" pitchFamily="2" charset="-122"/>
              </a:rPr>
              <a:t>类的</a:t>
            </a:r>
            <a:r>
              <a:rPr lang="zh-CN" altLang="en-US" sz="2400" b="1" dirty="0">
                <a:solidFill>
                  <a:srgbClr val="FFFF00"/>
                </a:solidFill>
                <a:latin typeface="华文细黑" panose="02010600040101010101" pitchFamily="2" charset="-122"/>
                <a:ea typeface="华文细黑" panose="02010600040101010101" pitchFamily="2" charset="-122"/>
              </a:rPr>
              <a:t>封装性</a:t>
            </a:r>
            <a:r>
              <a:rPr lang="zh-CN" altLang="en-US" sz="2400" dirty="0">
                <a:latin typeface="华文细黑" panose="02010600040101010101" pitchFamily="2" charset="-122"/>
                <a:ea typeface="华文细黑" panose="02010600040101010101" pitchFamily="2" charset="-122"/>
              </a:rPr>
              <a:t>保证了程序模块的独立性，程序的维护就很方便。只要公共协议不变，不管类的私有数据或操作代码怎么改变，都不影响向该对象发消息的对象。类的封装性使程序易维护，稳定性很好，代码重用性好</a:t>
            </a: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实例重用</a:t>
            </a: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a:t>
            </a:r>
            <a:endParaRPr lang="en-US" altLang="zh-CN" sz="2400" dirty="0">
              <a:latin typeface="华文细黑" panose="02010600040101010101" pitchFamily="2" charset="-122"/>
              <a:ea typeface="华文细黑" panose="02010600040101010101" pitchFamily="2" charset="-122"/>
            </a:endParaRPr>
          </a:p>
        </p:txBody>
      </p:sp>
      <p:sp>
        <p:nvSpPr>
          <p:cNvPr id="4" name="Oval 2"/>
          <p:cNvSpPr>
            <a:spLocks noChangeArrowheads="1"/>
          </p:cNvSpPr>
          <p:nvPr/>
        </p:nvSpPr>
        <p:spPr bwMode="auto">
          <a:xfrm>
            <a:off x="5528686" y="3771871"/>
            <a:ext cx="2438400" cy="1828800"/>
          </a:xfrm>
          <a:prstGeom prst="ellipse">
            <a:avLst/>
          </a:prstGeom>
          <a:solidFill>
            <a:srgbClr val="336699"/>
          </a:solidFill>
          <a:ln w="9525">
            <a:solidFill>
              <a:schemeClr val="tx1"/>
            </a:solidFill>
            <a:miter lim="800000"/>
            <a:headEnd/>
            <a:tailEnd/>
          </a:ln>
        </p:spPr>
        <p:txBody>
          <a:bodyPr wrap="none" lIns="91425" tIns="45712" rIns="91425" bIns="45712" anchor="ctr"/>
          <a:lstStyle/>
          <a:p>
            <a:pPr algn="ctr"/>
            <a:endParaRPr lang="zh-CN" altLang="en-US"/>
          </a:p>
        </p:txBody>
      </p:sp>
      <p:sp>
        <p:nvSpPr>
          <p:cNvPr id="7" name="Oval 4"/>
          <p:cNvSpPr>
            <a:spLocks noChangeArrowheads="1"/>
          </p:cNvSpPr>
          <p:nvPr/>
        </p:nvSpPr>
        <p:spPr bwMode="auto">
          <a:xfrm>
            <a:off x="6290687" y="4292593"/>
            <a:ext cx="911225" cy="822282"/>
          </a:xfrm>
          <a:prstGeom prst="ellipse">
            <a:avLst/>
          </a:prstGeom>
          <a:solidFill>
            <a:schemeClr val="accent1"/>
          </a:solidFill>
          <a:ln w="12700">
            <a:solidFill>
              <a:schemeClr val="tx1"/>
            </a:solidFill>
            <a:round/>
            <a:headEnd/>
            <a:tailEnd/>
          </a:ln>
        </p:spPr>
        <p:txBody>
          <a:bodyPr lIns="91425" tIns="45712" rIns="91425" bIns="45712" anchor="ctr">
            <a:spAutoFit/>
          </a:bodyPr>
          <a:lstStyle/>
          <a:p>
            <a:pPr algn="ctr" eaLnBrk="0" hangingPunct="0"/>
            <a:r>
              <a:rPr lang="zh-CN" altLang="en-US" sz="1600">
                <a:latin typeface="Times New Roman" pitchFamily="18" charset="0"/>
                <a:ea typeface="宋体" charset="-122"/>
              </a:rPr>
              <a:t>数据结构</a:t>
            </a:r>
          </a:p>
        </p:txBody>
      </p:sp>
      <p:sp>
        <p:nvSpPr>
          <p:cNvPr id="8" name="Line 5"/>
          <p:cNvSpPr>
            <a:spLocks noChangeShapeType="1"/>
          </p:cNvSpPr>
          <p:nvPr/>
        </p:nvSpPr>
        <p:spPr bwMode="auto">
          <a:xfrm flipV="1">
            <a:off x="7128887" y="4229071"/>
            <a:ext cx="5334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25" tIns="45712" rIns="91425" bIns="45712" anchor="ctr">
            <a:spAutoFit/>
          </a:bodyPr>
          <a:lstStyle/>
          <a:p>
            <a:endParaRPr lang="zh-CN" altLang="en-US"/>
          </a:p>
        </p:txBody>
      </p:sp>
      <p:sp>
        <p:nvSpPr>
          <p:cNvPr id="9" name="Line 6"/>
          <p:cNvSpPr>
            <a:spLocks noChangeShapeType="1"/>
          </p:cNvSpPr>
          <p:nvPr/>
        </p:nvSpPr>
        <p:spPr bwMode="auto">
          <a:xfrm flipV="1">
            <a:off x="6671686" y="3848070"/>
            <a:ext cx="1588"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5" tIns="45712" rIns="91425" bIns="45712" anchor="ctr">
            <a:spAutoFit/>
          </a:bodyPr>
          <a:lstStyle/>
          <a:p>
            <a:endParaRPr lang="zh-CN" altLang="en-US"/>
          </a:p>
        </p:txBody>
      </p:sp>
      <p:sp>
        <p:nvSpPr>
          <p:cNvPr id="10" name="Line 7"/>
          <p:cNvSpPr>
            <a:spLocks noChangeShapeType="1"/>
          </p:cNvSpPr>
          <p:nvPr/>
        </p:nvSpPr>
        <p:spPr bwMode="auto">
          <a:xfrm flipH="1" flipV="1">
            <a:off x="5681086" y="4533870"/>
            <a:ext cx="609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25" tIns="45712" rIns="91425" bIns="45712" anchor="ctr">
            <a:spAutoFit/>
          </a:bodyPr>
          <a:lstStyle/>
          <a:p>
            <a:endParaRPr lang="zh-CN" altLang="en-US"/>
          </a:p>
        </p:txBody>
      </p:sp>
      <p:sp>
        <p:nvSpPr>
          <p:cNvPr id="11" name="Line 8"/>
          <p:cNvSpPr>
            <a:spLocks noChangeShapeType="1"/>
          </p:cNvSpPr>
          <p:nvPr/>
        </p:nvSpPr>
        <p:spPr bwMode="auto">
          <a:xfrm flipH="1">
            <a:off x="6062086" y="4991071"/>
            <a:ext cx="3810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5" tIns="45712" rIns="91425" bIns="45712" anchor="ctr">
            <a:spAutoFit/>
          </a:bodyPr>
          <a:lstStyle/>
          <a:p>
            <a:endParaRPr lang="zh-CN" altLang="en-US"/>
          </a:p>
        </p:txBody>
      </p:sp>
      <p:sp>
        <p:nvSpPr>
          <p:cNvPr id="12" name="Line 9"/>
          <p:cNvSpPr>
            <a:spLocks noChangeShapeType="1"/>
          </p:cNvSpPr>
          <p:nvPr/>
        </p:nvSpPr>
        <p:spPr bwMode="auto">
          <a:xfrm>
            <a:off x="7205087" y="4838670"/>
            <a:ext cx="38100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5" tIns="45712" rIns="91425" bIns="45712" anchor="ctr">
            <a:spAutoFit/>
          </a:bodyPr>
          <a:lstStyle/>
          <a:p>
            <a:endParaRPr lang="zh-CN" altLang="en-US"/>
          </a:p>
        </p:txBody>
      </p:sp>
      <p:sp>
        <p:nvSpPr>
          <p:cNvPr id="13" name="Text Box 10"/>
          <p:cNvSpPr txBox="1">
            <a:spLocks noChangeArrowheads="1"/>
          </p:cNvSpPr>
          <p:nvPr/>
        </p:nvSpPr>
        <p:spPr bwMode="auto">
          <a:xfrm>
            <a:off x="6443087" y="5143470"/>
            <a:ext cx="838200" cy="3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ctr">
              <a:spcBef>
                <a:spcPct val="50000"/>
              </a:spcBef>
            </a:pPr>
            <a:r>
              <a:rPr kumimoji="0" lang="zh-CN" altLang="en-US" sz="1600">
                <a:solidFill>
                  <a:srgbClr val="FFFF00"/>
                </a:solidFill>
                <a:latin typeface="Times New Roman" pitchFamily="18" charset="0"/>
                <a:ea typeface="宋体" charset="-122"/>
              </a:rPr>
              <a:t>操作</a:t>
            </a:r>
            <a:r>
              <a:rPr kumimoji="0" lang="en-US" altLang="zh-CN" sz="1600">
                <a:solidFill>
                  <a:srgbClr val="FFFF00"/>
                </a:solidFill>
                <a:latin typeface="Times New Roman" pitchFamily="18" charset="0"/>
                <a:ea typeface="宋体" charset="-122"/>
              </a:rPr>
              <a:t>1</a:t>
            </a:r>
          </a:p>
        </p:txBody>
      </p:sp>
      <p:sp>
        <p:nvSpPr>
          <p:cNvPr id="14" name="Text Box 11"/>
          <p:cNvSpPr txBox="1">
            <a:spLocks noChangeArrowheads="1"/>
          </p:cNvSpPr>
          <p:nvPr/>
        </p:nvSpPr>
        <p:spPr bwMode="auto">
          <a:xfrm>
            <a:off x="7128886" y="4436435"/>
            <a:ext cx="914400" cy="3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ctr">
              <a:spcBef>
                <a:spcPct val="50000"/>
              </a:spcBef>
            </a:pPr>
            <a:r>
              <a:rPr kumimoji="0" lang="zh-CN" altLang="en-US" sz="1600" dirty="0">
                <a:solidFill>
                  <a:srgbClr val="FFFF00"/>
                </a:solidFill>
                <a:latin typeface="Times New Roman" pitchFamily="18" charset="0"/>
                <a:ea typeface="宋体" charset="-122"/>
              </a:rPr>
              <a:t>操作</a:t>
            </a:r>
            <a:r>
              <a:rPr kumimoji="0" lang="en-US" altLang="zh-CN" sz="1600" dirty="0">
                <a:solidFill>
                  <a:srgbClr val="FFFF00"/>
                </a:solidFill>
                <a:latin typeface="Times New Roman" pitchFamily="18" charset="0"/>
                <a:ea typeface="宋体" charset="-122"/>
              </a:rPr>
              <a:t>2</a:t>
            </a:r>
          </a:p>
        </p:txBody>
      </p:sp>
      <p:sp>
        <p:nvSpPr>
          <p:cNvPr id="15" name="Text Box 12"/>
          <p:cNvSpPr txBox="1">
            <a:spLocks noChangeArrowheads="1"/>
          </p:cNvSpPr>
          <p:nvPr/>
        </p:nvSpPr>
        <p:spPr bwMode="auto">
          <a:xfrm>
            <a:off x="6678211" y="3848070"/>
            <a:ext cx="762000" cy="3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ctr">
              <a:spcBef>
                <a:spcPct val="50000"/>
              </a:spcBef>
            </a:pPr>
            <a:r>
              <a:rPr kumimoji="0" lang="zh-CN" altLang="en-US" sz="1600" dirty="0">
                <a:solidFill>
                  <a:srgbClr val="FFFF00"/>
                </a:solidFill>
                <a:latin typeface="Times New Roman" pitchFamily="18" charset="0"/>
                <a:ea typeface="宋体" charset="-122"/>
              </a:rPr>
              <a:t>操作</a:t>
            </a:r>
            <a:r>
              <a:rPr kumimoji="0" lang="en-US" altLang="zh-CN" sz="1600" dirty="0">
                <a:solidFill>
                  <a:srgbClr val="FFFF00"/>
                </a:solidFill>
                <a:latin typeface="Times New Roman" pitchFamily="18" charset="0"/>
                <a:ea typeface="宋体" charset="-122"/>
              </a:rPr>
              <a:t>3</a:t>
            </a:r>
          </a:p>
        </p:txBody>
      </p:sp>
      <p:sp>
        <p:nvSpPr>
          <p:cNvPr id="16" name="Text Box 13"/>
          <p:cNvSpPr txBox="1">
            <a:spLocks noChangeArrowheads="1"/>
          </p:cNvSpPr>
          <p:nvPr/>
        </p:nvSpPr>
        <p:spPr bwMode="auto">
          <a:xfrm>
            <a:off x="5909686" y="4076670"/>
            <a:ext cx="762000" cy="3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ctr">
              <a:spcBef>
                <a:spcPct val="50000"/>
              </a:spcBef>
            </a:pPr>
            <a:r>
              <a:rPr kumimoji="0" lang="zh-CN" altLang="en-US" sz="1600">
                <a:solidFill>
                  <a:srgbClr val="FFFF00"/>
                </a:solidFill>
                <a:latin typeface="Times New Roman" pitchFamily="18" charset="0"/>
                <a:ea typeface="宋体" charset="-122"/>
              </a:rPr>
              <a:t>操作</a:t>
            </a:r>
            <a:r>
              <a:rPr kumimoji="0" lang="en-US" altLang="zh-CN" sz="1600">
                <a:solidFill>
                  <a:srgbClr val="FFFF00"/>
                </a:solidFill>
                <a:latin typeface="Times New Roman" pitchFamily="18" charset="0"/>
                <a:ea typeface="宋体" charset="-122"/>
              </a:rPr>
              <a:t>4</a:t>
            </a:r>
          </a:p>
        </p:txBody>
      </p:sp>
      <p:sp>
        <p:nvSpPr>
          <p:cNvPr id="17" name="Text Box 14"/>
          <p:cNvSpPr txBox="1">
            <a:spLocks noChangeArrowheads="1"/>
          </p:cNvSpPr>
          <p:nvPr/>
        </p:nvSpPr>
        <p:spPr bwMode="auto">
          <a:xfrm>
            <a:off x="5604886" y="4686270"/>
            <a:ext cx="914400" cy="3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ctr">
              <a:spcBef>
                <a:spcPct val="50000"/>
              </a:spcBef>
            </a:pPr>
            <a:r>
              <a:rPr kumimoji="0" lang="zh-CN" altLang="en-US" sz="1600">
                <a:solidFill>
                  <a:srgbClr val="FFFF00"/>
                </a:solidFill>
                <a:latin typeface="Times New Roman" pitchFamily="18" charset="0"/>
                <a:ea typeface="宋体" charset="-122"/>
              </a:rPr>
              <a:t>操作</a:t>
            </a:r>
            <a:r>
              <a:rPr kumimoji="0" lang="en-US" altLang="zh-CN" sz="1600">
                <a:solidFill>
                  <a:srgbClr val="FFFF00"/>
                </a:solidFill>
                <a:latin typeface="Times New Roman" pitchFamily="18" charset="0"/>
                <a:ea typeface="宋体" charset="-122"/>
              </a:rPr>
              <a:t>5</a:t>
            </a:r>
          </a:p>
        </p:txBody>
      </p:sp>
      <p:sp>
        <p:nvSpPr>
          <p:cNvPr id="18" name="Oval 17"/>
          <p:cNvSpPr>
            <a:spLocks noChangeArrowheads="1"/>
          </p:cNvSpPr>
          <p:nvPr/>
        </p:nvSpPr>
        <p:spPr bwMode="auto">
          <a:xfrm>
            <a:off x="6219249" y="4337032"/>
            <a:ext cx="1062038" cy="735724"/>
          </a:xfrm>
          <a:prstGeom prst="ellipse">
            <a:avLst/>
          </a:prstGeom>
          <a:solidFill>
            <a:schemeClr val="accent1"/>
          </a:solidFill>
          <a:ln w="12700">
            <a:solidFill>
              <a:schemeClr val="tx1"/>
            </a:solidFill>
            <a:round/>
            <a:headEnd/>
            <a:tailEnd/>
          </a:ln>
        </p:spPr>
        <p:txBody>
          <a:bodyPr lIns="91425" tIns="45712" rIns="91425" bIns="45712" anchor="ctr">
            <a:spAutoFit/>
          </a:bodyPr>
          <a:lstStyle/>
          <a:p>
            <a:pPr algn="ctr" eaLnBrk="0" hangingPunct="0"/>
            <a:r>
              <a:rPr lang="en-US" altLang="zh-CN" sz="1400" b="1" dirty="0">
                <a:solidFill>
                  <a:schemeClr val="accent3">
                    <a:lumMod val="20000"/>
                    <a:lumOff val="80000"/>
                  </a:schemeClr>
                </a:solidFill>
                <a:latin typeface="Times New Roman" pitchFamily="18" charset="0"/>
                <a:ea typeface="宋体" charset="-122"/>
              </a:rPr>
              <a:t>Object </a:t>
            </a:r>
          </a:p>
          <a:p>
            <a:pPr algn="ctr" eaLnBrk="0" hangingPunct="0"/>
            <a:r>
              <a:rPr lang="en-US" altLang="zh-CN" sz="1400" b="1" dirty="0">
                <a:solidFill>
                  <a:schemeClr val="accent3">
                    <a:lumMod val="20000"/>
                    <a:lumOff val="80000"/>
                  </a:schemeClr>
                </a:solidFill>
                <a:latin typeface="Times New Roman" pitchFamily="18" charset="0"/>
                <a:ea typeface="宋体" charset="-122"/>
              </a:rPr>
              <a:t>name</a:t>
            </a:r>
          </a:p>
        </p:txBody>
      </p:sp>
    </p:spTree>
    <p:extLst>
      <p:ext uri="{BB962C8B-B14F-4D97-AF65-F5344CB8AC3E}">
        <p14:creationId xmlns:p14="http://schemas.microsoft.com/office/powerpoint/2010/main" val="9423094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1" y="214291"/>
            <a:ext cx="4572047" cy="785817"/>
          </a:xfrm>
          <a:solidFill>
            <a:srgbClr val="008080"/>
          </a:solidFill>
        </p:spPr>
        <p:txBody>
          <a:bodyPr lIns="71225" tIns="35612" rIns="71225" bIns="35612" anchor="ctr">
            <a:normAutofit/>
          </a:bodyPr>
          <a:lstStyle/>
          <a:p>
            <a:r>
              <a:rPr lang="zh-CN" altLang="en-US" dirty="0">
                <a:cs typeface="Arial Unicode MS" pitchFamily="34" charset="-122"/>
              </a:rPr>
              <a:t>继承性（</a:t>
            </a:r>
            <a:r>
              <a:rPr lang="en-US" altLang="zh-CN" dirty="0">
                <a:cs typeface="Arial Unicode MS" pitchFamily="34" charset="-122"/>
              </a:rPr>
              <a:t>Inheritance</a:t>
            </a:r>
            <a:r>
              <a:rPr lang="zh-CN" altLang="en-US" dirty="0">
                <a:cs typeface="Arial Unicode MS" pitchFamily="34" charset="-122"/>
              </a:rPr>
              <a:t>）</a:t>
            </a:r>
          </a:p>
        </p:txBody>
      </p:sp>
      <p:sp>
        <p:nvSpPr>
          <p:cNvPr id="5" name="TextBox 4"/>
          <p:cNvSpPr txBox="1"/>
          <p:nvPr/>
        </p:nvSpPr>
        <p:spPr>
          <a:xfrm>
            <a:off x="428596" y="1071547"/>
            <a:ext cx="8354775" cy="4452485"/>
          </a:xfrm>
          <a:prstGeom prst="rect">
            <a:avLst/>
          </a:prstGeom>
          <a:noFill/>
        </p:spPr>
        <p:txBody>
          <a:bodyPr wrap="square" lIns="91425" tIns="45712" rIns="91425" bIns="45712" rtlCol="0">
            <a:spAutoFit/>
          </a:bodyPr>
          <a:lstStyle/>
          <a:p>
            <a:pPr>
              <a:lnSpc>
                <a:spcPts val="3359"/>
              </a:lnSpc>
              <a:buFont typeface="Arial" pitchFamily="34" charset="0"/>
              <a:buChar char="•"/>
            </a:pPr>
            <a:r>
              <a:rPr lang="zh-CN" altLang="en-US" sz="2400" dirty="0">
                <a:latin typeface="华文细黑" panose="02010600040101010101" pitchFamily="2" charset="-122"/>
                <a:ea typeface="华文细黑" panose="02010600040101010101" pitchFamily="2" charset="-122"/>
              </a:rPr>
              <a:t>继承：建立类的层次。类的层次可以清楚有效地表达现实世界中事物的分类问题。</a:t>
            </a:r>
            <a:endParaRPr lang="en-US" altLang="zh-CN" sz="2400" dirty="0">
              <a:latin typeface="华文细黑" panose="02010600040101010101" pitchFamily="2" charset="-122"/>
              <a:ea typeface="华文细黑" panose="02010600040101010101" pitchFamily="2" charset="-122"/>
            </a:endParaRPr>
          </a:p>
          <a:p>
            <a:pPr lvl="1">
              <a:lnSpc>
                <a:spcPts val="3359"/>
              </a:lnSpc>
            </a:pP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派生类自动继承基类的特性</a:t>
            </a:r>
            <a:r>
              <a:rPr lang="en-US" altLang="zh-CN" sz="2400" dirty="0">
                <a:latin typeface="华文细黑" panose="02010600040101010101" pitchFamily="2" charset="-122"/>
                <a:ea typeface="华文细黑" panose="02010600040101010101" pitchFamily="2" charset="-122"/>
              </a:rPr>
              <a:t>__</a:t>
            </a:r>
            <a:r>
              <a:rPr lang="zh-CN" altLang="en-US" sz="2400" dirty="0">
                <a:latin typeface="华文细黑" panose="02010600040101010101" pitchFamily="2" charset="-122"/>
                <a:ea typeface="华文细黑" panose="02010600040101010101" pitchFamily="2" charset="-122"/>
              </a:rPr>
              <a:t>数据和操作。</a:t>
            </a:r>
            <a:endParaRPr lang="en-US" altLang="zh-CN" sz="2400" dirty="0">
              <a:latin typeface="华文细黑" panose="02010600040101010101" pitchFamily="2" charset="-122"/>
              <a:ea typeface="华文细黑" panose="02010600040101010101" pitchFamily="2" charset="-122"/>
            </a:endParaRPr>
          </a:p>
          <a:p>
            <a:pPr lvl="1">
              <a:lnSpc>
                <a:spcPts val="3359"/>
              </a:lnSpc>
            </a:pP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允许在派生类中增加新的数据和操作。</a:t>
            </a:r>
            <a:endParaRPr lang="en-US" altLang="zh-CN" sz="2400" dirty="0">
              <a:latin typeface="华文细黑" panose="02010600040101010101" pitchFamily="2" charset="-122"/>
              <a:ea typeface="华文细黑" panose="02010600040101010101" pitchFamily="2" charset="-122"/>
            </a:endParaRPr>
          </a:p>
          <a:p>
            <a:pPr lvl="1">
              <a:lnSpc>
                <a:spcPts val="3359"/>
              </a:lnSpc>
            </a:pP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如果在派生类中对从基类继承下来的某些特性重新做了描述，则在派生类中的这些特性将以新描述为准，也就是，低层的特性将屏蔽高层的同名特性。</a:t>
            </a:r>
            <a:endParaRPr lang="en-US" altLang="zh-CN" sz="2400" dirty="0">
              <a:latin typeface="华文细黑" panose="02010600040101010101" pitchFamily="2" charset="-122"/>
              <a:ea typeface="华文细黑" panose="02010600040101010101" pitchFamily="2" charset="-122"/>
            </a:endParaRPr>
          </a:p>
          <a:p>
            <a:pPr lvl="1">
              <a:lnSpc>
                <a:spcPts val="3359"/>
              </a:lnSpc>
            </a:pP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每个类都可以派生若干子类，子类可以再派生出子类，</a:t>
            </a: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老祖宗的特性可以一代一代传到最新派生的子类。</a:t>
            </a: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继承分单继承和多继承。</a:t>
            </a:r>
            <a:endParaRPr lang="en-US" altLang="zh-CN" sz="2400"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12471527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0"/>
          <p:cNvSpPr>
            <a:spLocks noChangeArrowheads="1"/>
          </p:cNvSpPr>
          <p:nvPr/>
        </p:nvSpPr>
        <p:spPr bwMode="auto">
          <a:xfrm>
            <a:off x="432000" y="1401774"/>
            <a:ext cx="1607966" cy="461649"/>
          </a:xfrm>
          <a:prstGeom prst="rect">
            <a:avLst/>
          </a:prstGeom>
          <a:solidFill>
            <a:srgbClr val="CCECFF"/>
          </a:solidFill>
          <a:ln w="12700">
            <a:solidFill>
              <a:schemeClr val="tx1"/>
            </a:solidFill>
            <a:miter lim="800000"/>
            <a:headEnd/>
            <a:tailEnd/>
          </a:ln>
        </p:spPr>
        <p:txBody>
          <a:bodyPr wrap="square" lIns="91425" tIns="45712" rIns="91425" bIns="45712" anchor="ctr">
            <a:spAutoFit/>
          </a:bodyPr>
          <a:lstStyle/>
          <a:p>
            <a:pPr algn="ctr" eaLnBrk="0" hangingPunct="0"/>
            <a:r>
              <a:rPr lang="zh-CN" altLang="en-US" sz="2400" dirty="0">
                <a:solidFill>
                  <a:srgbClr val="0000CC"/>
                </a:solidFill>
                <a:latin typeface="Times New Roman" pitchFamily="18" charset="0"/>
                <a:ea typeface="宋体" charset="-122"/>
              </a:rPr>
              <a:t>父类</a:t>
            </a:r>
          </a:p>
        </p:txBody>
      </p:sp>
      <p:sp>
        <p:nvSpPr>
          <p:cNvPr id="56324" name="Rectangle 21"/>
          <p:cNvSpPr>
            <a:spLocks noChangeArrowheads="1"/>
          </p:cNvSpPr>
          <p:nvPr/>
        </p:nvSpPr>
        <p:spPr bwMode="auto">
          <a:xfrm>
            <a:off x="379722" y="2701639"/>
            <a:ext cx="1607966" cy="461649"/>
          </a:xfrm>
          <a:prstGeom prst="rect">
            <a:avLst/>
          </a:prstGeom>
          <a:solidFill>
            <a:srgbClr val="CCECFF"/>
          </a:solidFill>
          <a:ln w="12700">
            <a:solidFill>
              <a:schemeClr val="tx1"/>
            </a:solidFill>
            <a:miter lim="800000"/>
            <a:headEnd/>
            <a:tailEnd/>
          </a:ln>
        </p:spPr>
        <p:txBody>
          <a:bodyPr wrap="square" lIns="91425" tIns="45712" rIns="91425" bIns="45712" anchor="ctr">
            <a:spAutoFit/>
          </a:bodyPr>
          <a:lstStyle/>
          <a:p>
            <a:pPr algn="ctr" eaLnBrk="0" hangingPunct="0"/>
            <a:r>
              <a:rPr lang="zh-CN" altLang="en-US" sz="2400" dirty="0">
                <a:solidFill>
                  <a:srgbClr val="0000CC"/>
                </a:solidFill>
                <a:latin typeface="Times New Roman" pitchFamily="18" charset="0"/>
                <a:ea typeface="宋体" charset="-122"/>
              </a:rPr>
              <a:t>子类</a:t>
            </a:r>
          </a:p>
        </p:txBody>
      </p:sp>
      <p:sp>
        <p:nvSpPr>
          <p:cNvPr id="56325" name="AutoShape 22"/>
          <p:cNvSpPr>
            <a:spLocks noChangeArrowheads="1"/>
          </p:cNvSpPr>
          <p:nvPr/>
        </p:nvSpPr>
        <p:spPr bwMode="auto">
          <a:xfrm>
            <a:off x="1086759" y="2066258"/>
            <a:ext cx="96946" cy="433072"/>
          </a:xfrm>
          <a:prstGeom prst="upArrow">
            <a:avLst>
              <a:gd name="adj1" fmla="val 50000"/>
              <a:gd name="adj2" fmla="val 100000"/>
            </a:avLst>
          </a:prstGeom>
          <a:solidFill>
            <a:srgbClr val="33CCFF"/>
          </a:solidFill>
          <a:ln w="12700">
            <a:solidFill>
              <a:schemeClr val="tx1"/>
            </a:solidFill>
            <a:miter lim="800000"/>
            <a:headEnd/>
            <a:tailEnd/>
          </a:ln>
        </p:spPr>
        <p:txBody>
          <a:bodyPr wrap="square" lIns="91425" tIns="45712" rIns="91425" bIns="45712" anchor="ctr">
            <a:spAutoFit/>
          </a:bodyPr>
          <a:lstStyle/>
          <a:p>
            <a:pPr algn="ctr"/>
            <a:endParaRPr lang="zh-CN" altLang="en-US"/>
          </a:p>
        </p:txBody>
      </p:sp>
      <p:sp>
        <p:nvSpPr>
          <p:cNvPr id="56326" name="Rectangle 23"/>
          <p:cNvSpPr>
            <a:spLocks noChangeArrowheads="1"/>
          </p:cNvSpPr>
          <p:nvPr/>
        </p:nvSpPr>
        <p:spPr bwMode="auto">
          <a:xfrm>
            <a:off x="4965111" y="1351346"/>
            <a:ext cx="1607966" cy="461649"/>
          </a:xfrm>
          <a:prstGeom prst="rect">
            <a:avLst/>
          </a:prstGeom>
          <a:solidFill>
            <a:srgbClr val="CCECFF"/>
          </a:solidFill>
          <a:ln w="12700">
            <a:solidFill>
              <a:schemeClr val="tx1"/>
            </a:solidFill>
            <a:miter lim="800000"/>
            <a:headEnd/>
            <a:tailEnd/>
          </a:ln>
        </p:spPr>
        <p:txBody>
          <a:bodyPr wrap="square" lIns="91425" tIns="45712" rIns="91425" bIns="45712" anchor="ctr">
            <a:spAutoFit/>
          </a:bodyPr>
          <a:lstStyle/>
          <a:p>
            <a:pPr algn="ctr" eaLnBrk="0" hangingPunct="0"/>
            <a:r>
              <a:rPr lang="zh-CN" altLang="en-US" sz="2400">
                <a:solidFill>
                  <a:srgbClr val="0000CC"/>
                </a:solidFill>
                <a:latin typeface="Times New Roman" pitchFamily="18" charset="0"/>
                <a:ea typeface="宋体" charset="-122"/>
              </a:rPr>
              <a:t>父类</a:t>
            </a:r>
          </a:p>
        </p:txBody>
      </p:sp>
      <p:sp>
        <p:nvSpPr>
          <p:cNvPr id="56327" name="Rectangle 24"/>
          <p:cNvSpPr>
            <a:spLocks noChangeArrowheads="1"/>
          </p:cNvSpPr>
          <p:nvPr/>
        </p:nvSpPr>
        <p:spPr bwMode="auto">
          <a:xfrm>
            <a:off x="4136734" y="2463288"/>
            <a:ext cx="1917189" cy="461649"/>
          </a:xfrm>
          <a:prstGeom prst="rect">
            <a:avLst/>
          </a:prstGeom>
          <a:solidFill>
            <a:srgbClr val="CCECFF"/>
          </a:solidFill>
          <a:ln w="12700">
            <a:solidFill>
              <a:schemeClr val="tx1"/>
            </a:solidFill>
            <a:miter lim="800000"/>
            <a:headEnd/>
            <a:tailEnd/>
          </a:ln>
        </p:spPr>
        <p:txBody>
          <a:bodyPr wrap="square" lIns="91425" tIns="45712" rIns="91425" bIns="45712" anchor="ctr">
            <a:spAutoFit/>
          </a:bodyPr>
          <a:lstStyle/>
          <a:p>
            <a:pPr algn="ctr" eaLnBrk="0" hangingPunct="0"/>
            <a:r>
              <a:rPr lang="zh-CN" altLang="en-US" sz="2400" dirty="0">
                <a:solidFill>
                  <a:srgbClr val="0000CC"/>
                </a:solidFill>
                <a:latin typeface="Times New Roman" pitchFamily="18" charset="0"/>
                <a:ea typeface="宋体" charset="-122"/>
              </a:rPr>
              <a:t>子类</a:t>
            </a:r>
            <a:r>
              <a:rPr lang="en-US" altLang="zh-CN" sz="2400" dirty="0">
                <a:solidFill>
                  <a:srgbClr val="0000CC"/>
                </a:solidFill>
                <a:latin typeface="Times New Roman" pitchFamily="18" charset="0"/>
                <a:ea typeface="宋体" charset="-122"/>
              </a:rPr>
              <a:t>1</a:t>
            </a:r>
          </a:p>
        </p:txBody>
      </p:sp>
      <p:sp>
        <p:nvSpPr>
          <p:cNvPr id="56328" name="Rectangle 25"/>
          <p:cNvSpPr>
            <a:spLocks noChangeArrowheads="1"/>
          </p:cNvSpPr>
          <p:nvPr/>
        </p:nvSpPr>
        <p:spPr bwMode="auto">
          <a:xfrm>
            <a:off x="6440288" y="2448051"/>
            <a:ext cx="1531168" cy="461649"/>
          </a:xfrm>
          <a:prstGeom prst="rect">
            <a:avLst/>
          </a:prstGeom>
          <a:solidFill>
            <a:srgbClr val="CCECFF"/>
          </a:solidFill>
          <a:ln w="12700">
            <a:solidFill>
              <a:schemeClr val="tx1"/>
            </a:solidFill>
            <a:miter lim="800000"/>
            <a:headEnd/>
            <a:tailEnd/>
          </a:ln>
        </p:spPr>
        <p:txBody>
          <a:bodyPr wrap="square" lIns="91425" tIns="45712" rIns="91425" bIns="45712" anchor="ctr">
            <a:spAutoFit/>
          </a:bodyPr>
          <a:lstStyle/>
          <a:p>
            <a:pPr algn="ctr" eaLnBrk="0" hangingPunct="0"/>
            <a:r>
              <a:rPr lang="zh-CN" altLang="en-US" sz="2400">
                <a:solidFill>
                  <a:srgbClr val="0000CC"/>
                </a:solidFill>
                <a:latin typeface="Times New Roman" pitchFamily="18" charset="0"/>
                <a:ea typeface="宋体" charset="-122"/>
              </a:rPr>
              <a:t>子类</a:t>
            </a:r>
            <a:r>
              <a:rPr lang="en-US" altLang="zh-CN" sz="2400">
                <a:solidFill>
                  <a:srgbClr val="0000CC"/>
                </a:solidFill>
                <a:latin typeface="Times New Roman" pitchFamily="18" charset="0"/>
                <a:ea typeface="宋体" charset="-122"/>
              </a:rPr>
              <a:t>2</a:t>
            </a:r>
          </a:p>
        </p:txBody>
      </p:sp>
      <p:sp>
        <p:nvSpPr>
          <p:cNvPr id="56329" name="Line 26"/>
          <p:cNvSpPr>
            <a:spLocks noChangeShapeType="1"/>
          </p:cNvSpPr>
          <p:nvPr/>
        </p:nvSpPr>
        <p:spPr bwMode="auto">
          <a:xfrm flipV="1">
            <a:off x="4714327" y="1783186"/>
            <a:ext cx="977335" cy="67182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square" lIns="91425" tIns="45712" rIns="91425" bIns="45712" anchor="ctr">
            <a:spAutoFit/>
          </a:bodyPr>
          <a:lstStyle/>
          <a:p>
            <a:endParaRPr lang="zh-CN" altLang="en-US"/>
          </a:p>
        </p:txBody>
      </p:sp>
      <p:sp>
        <p:nvSpPr>
          <p:cNvPr id="56330" name="Line 27"/>
          <p:cNvSpPr>
            <a:spLocks noChangeShapeType="1"/>
          </p:cNvSpPr>
          <p:nvPr/>
        </p:nvSpPr>
        <p:spPr bwMode="auto">
          <a:xfrm flipH="1" flipV="1">
            <a:off x="5901522" y="1783186"/>
            <a:ext cx="926516" cy="66485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square" lIns="91425" tIns="45712" rIns="91425" bIns="45712" anchor="ctr">
            <a:spAutoFit/>
          </a:bodyPr>
          <a:lstStyle/>
          <a:p>
            <a:endParaRPr lang="zh-CN" altLang="en-US"/>
          </a:p>
        </p:txBody>
      </p:sp>
      <p:sp>
        <p:nvSpPr>
          <p:cNvPr id="56331" name="Rectangle 28"/>
          <p:cNvSpPr>
            <a:spLocks noChangeArrowheads="1"/>
          </p:cNvSpPr>
          <p:nvPr/>
        </p:nvSpPr>
        <p:spPr bwMode="auto">
          <a:xfrm>
            <a:off x="4067929" y="3874133"/>
            <a:ext cx="1917189" cy="461649"/>
          </a:xfrm>
          <a:prstGeom prst="rect">
            <a:avLst/>
          </a:prstGeom>
          <a:solidFill>
            <a:schemeClr val="tx1">
              <a:lumMod val="50000"/>
              <a:lumOff val="50000"/>
            </a:schemeClr>
          </a:solidFill>
          <a:ln w="12700">
            <a:solidFill>
              <a:schemeClr val="tx1"/>
            </a:solidFill>
            <a:miter lim="800000"/>
            <a:headEnd/>
            <a:tailEnd/>
          </a:ln>
        </p:spPr>
        <p:txBody>
          <a:bodyPr wrap="square" lIns="91425" tIns="45712" rIns="91425" bIns="45712" anchor="ctr">
            <a:spAutoFit/>
          </a:bodyPr>
          <a:lstStyle/>
          <a:p>
            <a:pPr algn="ctr" eaLnBrk="0" hangingPunct="0"/>
            <a:r>
              <a:rPr lang="zh-CN" altLang="en-US" sz="2400">
                <a:solidFill>
                  <a:srgbClr val="0000CC"/>
                </a:solidFill>
                <a:latin typeface="Times New Roman" pitchFamily="18" charset="0"/>
                <a:ea typeface="宋体" charset="-122"/>
              </a:rPr>
              <a:t>父类</a:t>
            </a:r>
            <a:r>
              <a:rPr lang="en-US" altLang="zh-CN" sz="2400">
                <a:solidFill>
                  <a:srgbClr val="0000CC"/>
                </a:solidFill>
                <a:latin typeface="Times New Roman" pitchFamily="18" charset="0"/>
                <a:ea typeface="宋体" charset="-122"/>
              </a:rPr>
              <a:t>1</a:t>
            </a:r>
          </a:p>
        </p:txBody>
      </p:sp>
      <p:sp>
        <p:nvSpPr>
          <p:cNvPr id="56332" name="Rectangle 29"/>
          <p:cNvSpPr>
            <a:spLocks noChangeArrowheads="1"/>
          </p:cNvSpPr>
          <p:nvPr/>
        </p:nvSpPr>
        <p:spPr bwMode="auto">
          <a:xfrm>
            <a:off x="6213717" y="3819523"/>
            <a:ext cx="1684285" cy="461649"/>
          </a:xfrm>
          <a:prstGeom prst="rect">
            <a:avLst/>
          </a:prstGeom>
          <a:solidFill>
            <a:schemeClr val="tx1">
              <a:lumMod val="50000"/>
              <a:lumOff val="50000"/>
            </a:schemeClr>
          </a:solidFill>
          <a:ln w="12700">
            <a:solidFill>
              <a:schemeClr val="tx1"/>
            </a:solidFill>
            <a:miter lim="800000"/>
            <a:headEnd/>
            <a:tailEnd/>
          </a:ln>
        </p:spPr>
        <p:txBody>
          <a:bodyPr wrap="square" lIns="91425" tIns="45712" rIns="91425" bIns="45712" anchor="ctr">
            <a:spAutoFit/>
          </a:bodyPr>
          <a:lstStyle/>
          <a:p>
            <a:pPr algn="ctr" eaLnBrk="0" hangingPunct="0"/>
            <a:r>
              <a:rPr lang="zh-CN" altLang="en-US" sz="2400">
                <a:solidFill>
                  <a:srgbClr val="0000CC"/>
                </a:solidFill>
                <a:latin typeface="Times New Roman" pitchFamily="18" charset="0"/>
                <a:ea typeface="宋体" charset="-122"/>
              </a:rPr>
              <a:t>父类</a:t>
            </a:r>
            <a:r>
              <a:rPr lang="en-US" altLang="zh-CN" sz="2400">
                <a:solidFill>
                  <a:srgbClr val="0000CC"/>
                </a:solidFill>
                <a:latin typeface="Times New Roman" pitchFamily="18" charset="0"/>
                <a:ea typeface="宋体" charset="-122"/>
              </a:rPr>
              <a:t>2</a:t>
            </a:r>
          </a:p>
        </p:txBody>
      </p:sp>
      <p:sp>
        <p:nvSpPr>
          <p:cNvPr id="56333" name="Rectangle 30"/>
          <p:cNvSpPr>
            <a:spLocks noChangeArrowheads="1"/>
          </p:cNvSpPr>
          <p:nvPr/>
        </p:nvSpPr>
        <p:spPr bwMode="auto">
          <a:xfrm>
            <a:off x="4876469" y="4891989"/>
            <a:ext cx="2449869" cy="461649"/>
          </a:xfrm>
          <a:prstGeom prst="rect">
            <a:avLst/>
          </a:prstGeom>
          <a:solidFill>
            <a:schemeClr val="tx1">
              <a:lumMod val="50000"/>
              <a:lumOff val="50000"/>
            </a:schemeClr>
          </a:solidFill>
          <a:ln w="12700">
            <a:solidFill>
              <a:schemeClr val="tx1"/>
            </a:solidFill>
            <a:miter lim="800000"/>
            <a:headEnd/>
            <a:tailEnd/>
          </a:ln>
        </p:spPr>
        <p:txBody>
          <a:bodyPr wrap="square" lIns="91425" tIns="45712" rIns="91425" bIns="45712" anchor="ctr">
            <a:spAutoFit/>
          </a:bodyPr>
          <a:lstStyle/>
          <a:p>
            <a:pPr algn="ctr" eaLnBrk="0" hangingPunct="0"/>
            <a:r>
              <a:rPr lang="zh-CN" altLang="en-US" sz="2400">
                <a:solidFill>
                  <a:srgbClr val="0000CC"/>
                </a:solidFill>
                <a:latin typeface="Times New Roman" pitchFamily="18" charset="0"/>
                <a:ea typeface="宋体" charset="-122"/>
              </a:rPr>
              <a:t>子类</a:t>
            </a:r>
          </a:p>
        </p:txBody>
      </p:sp>
      <p:sp>
        <p:nvSpPr>
          <p:cNvPr id="56334" name="Line 31"/>
          <p:cNvSpPr>
            <a:spLocks noChangeShapeType="1"/>
          </p:cNvSpPr>
          <p:nvPr/>
        </p:nvSpPr>
        <p:spPr bwMode="auto">
          <a:xfrm flipH="1" flipV="1">
            <a:off x="5223118" y="4296196"/>
            <a:ext cx="830804" cy="59578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square" lIns="91425" tIns="45712" rIns="91425" bIns="45712" anchor="ctr">
            <a:spAutoFit/>
          </a:bodyPr>
          <a:lstStyle/>
          <a:p>
            <a:endParaRPr lang="zh-CN" altLang="en-US"/>
          </a:p>
        </p:txBody>
      </p:sp>
      <p:sp>
        <p:nvSpPr>
          <p:cNvPr id="56335" name="Line 32"/>
          <p:cNvSpPr>
            <a:spLocks noChangeShapeType="1"/>
          </p:cNvSpPr>
          <p:nvPr/>
        </p:nvSpPr>
        <p:spPr bwMode="auto">
          <a:xfrm flipV="1">
            <a:off x="6053922" y="4296196"/>
            <a:ext cx="388396" cy="59578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square" lIns="91425" tIns="45712" rIns="91425" bIns="45712" anchor="ctr">
            <a:spAutoFit/>
          </a:bodyPr>
          <a:lstStyle/>
          <a:p>
            <a:endParaRPr lang="zh-CN" altLang="en-US"/>
          </a:p>
        </p:txBody>
      </p:sp>
      <p:sp>
        <p:nvSpPr>
          <p:cNvPr id="18" name="标题 1"/>
          <p:cNvSpPr txBox="1">
            <a:spLocks/>
          </p:cNvSpPr>
          <p:nvPr/>
        </p:nvSpPr>
        <p:spPr>
          <a:xfrm>
            <a:off x="432001" y="214291"/>
            <a:ext cx="4282326" cy="785817"/>
          </a:xfrm>
          <a:prstGeom prst="rect">
            <a:avLst/>
          </a:prstGeom>
          <a:solidFill>
            <a:srgbClr val="008080"/>
          </a:solidFill>
        </p:spPr>
        <p:txBody>
          <a:bodyPr lIns="71225" tIns="35612" rIns="71225" bIns="35612" anchor="ctr">
            <a:normAutofit/>
          </a:bodyPr>
          <a:lstStyle>
            <a:lvl1pPr eaLnBrk="0" fontAlgn="base" hangingPunct="0">
              <a:spcBef>
                <a:spcPct val="0"/>
              </a:spcBef>
              <a:spcAft>
                <a:spcPct val="0"/>
              </a:spcAft>
              <a:defRPr sz="3200" b="1">
                <a:solidFill>
                  <a:srgbClr val="FFFF00"/>
                </a:solidFill>
                <a:latin typeface="微软雅黑" panose="020B0503020204020204" pitchFamily="34" charset="-122"/>
                <a:ea typeface="微软雅黑" panose="020B0503020204020204" pitchFamily="34" charset="-122"/>
                <a:cs typeface="Arial Unicode MS" pitchFamily="34" charset="-122"/>
                <a:sym typeface="Calibri" pitchFamily="34" charset="0"/>
              </a:defRPr>
            </a:lvl1pPr>
            <a:lvl2pPr algn="ctr" eaLnBrk="0" fontAlgn="base" hangingPunct="0">
              <a:spcBef>
                <a:spcPct val="0"/>
              </a:spcBef>
              <a:spcAft>
                <a:spcPct val="0"/>
              </a:spcAft>
              <a:defRPr sz="3400">
                <a:latin typeface="Calibri" pitchFamily="34" charset="0"/>
                <a:ea typeface="宋体" pitchFamily="2" charset="-122"/>
                <a:sym typeface="Calibri" pitchFamily="34" charset="0"/>
              </a:defRPr>
            </a:lvl2pPr>
            <a:lvl3pPr algn="ctr" eaLnBrk="0" fontAlgn="base" hangingPunct="0">
              <a:spcBef>
                <a:spcPct val="0"/>
              </a:spcBef>
              <a:spcAft>
                <a:spcPct val="0"/>
              </a:spcAft>
              <a:defRPr sz="3400">
                <a:latin typeface="Calibri" pitchFamily="34" charset="0"/>
                <a:ea typeface="宋体" pitchFamily="2" charset="-122"/>
                <a:sym typeface="Calibri" pitchFamily="34" charset="0"/>
              </a:defRPr>
            </a:lvl3pPr>
            <a:lvl4pPr algn="ctr" eaLnBrk="0" fontAlgn="base" hangingPunct="0">
              <a:spcBef>
                <a:spcPct val="0"/>
              </a:spcBef>
              <a:spcAft>
                <a:spcPct val="0"/>
              </a:spcAft>
              <a:defRPr sz="3400">
                <a:latin typeface="Calibri" pitchFamily="34" charset="0"/>
                <a:ea typeface="宋体" pitchFamily="2" charset="-122"/>
                <a:sym typeface="Calibri" pitchFamily="34" charset="0"/>
              </a:defRPr>
            </a:lvl4pPr>
            <a:lvl5pPr algn="ctr" eaLnBrk="0" fontAlgn="base" hangingPunct="0">
              <a:spcBef>
                <a:spcPct val="0"/>
              </a:spcBef>
              <a:spcAft>
                <a:spcPct val="0"/>
              </a:spcAft>
              <a:defRPr sz="3400">
                <a:latin typeface="Calibri" pitchFamily="34" charset="0"/>
                <a:ea typeface="宋体" pitchFamily="2" charset="-122"/>
                <a:sym typeface="Calibri" pitchFamily="34" charset="0"/>
              </a:defRPr>
            </a:lvl5pPr>
            <a:lvl6pPr marL="356125" algn="ctr" eaLnBrk="0" fontAlgn="base" hangingPunct="0">
              <a:spcBef>
                <a:spcPct val="0"/>
              </a:spcBef>
              <a:spcAft>
                <a:spcPct val="0"/>
              </a:spcAft>
              <a:defRPr sz="3400">
                <a:latin typeface="Calibri" pitchFamily="34" charset="0"/>
                <a:ea typeface="宋体" pitchFamily="2" charset="-122"/>
                <a:sym typeface="Calibri" pitchFamily="34" charset="0"/>
              </a:defRPr>
            </a:lvl6pPr>
            <a:lvl7pPr marL="712249" algn="ctr" eaLnBrk="0" fontAlgn="base" hangingPunct="0">
              <a:spcBef>
                <a:spcPct val="0"/>
              </a:spcBef>
              <a:spcAft>
                <a:spcPct val="0"/>
              </a:spcAft>
              <a:defRPr sz="3400">
                <a:latin typeface="Calibri" pitchFamily="34" charset="0"/>
                <a:ea typeface="宋体" pitchFamily="2" charset="-122"/>
                <a:sym typeface="Calibri" pitchFamily="34" charset="0"/>
              </a:defRPr>
            </a:lvl7pPr>
            <a:lvl8pPr marL="1068373" algn="ctr" eaLnBrk="0" fontAlgn="base" hangingPunct="0">
              <a:spcBef>
                <a:spcPct val="0"/>
              </a:spcBef>
              <a:spcAft>
                <a:spcPct val="0"/>
              </a:spcAft>
              <a:defRPr sz="3400">
                <a:latin typeface="Calibri" pitchFamily="34" charset="0"/>
                <a:ea typeface="宋体" pitchFamily="2" charset="-122"/>
                <a:sym typeface="Calibri" pitchFamily="34" charset="0"/>
              </a:defRPr>
            </a:lvl8pPr>
            <a:lvl9pPr marL="1424497" algn="ctr" eaLnBrk="0" fontAlgn="base" hangingPunct="0">
              <a:spcBef>
                <a:spcPct val="0"/>
              </a:spcBef>
              <a:spcAft>
                <a:spcPct val="0"/>
              </a:spcAft>
              <a:defRPr sz="3400">
                <a:latin typeface="Calibri" pitchFamily="34" charset="0"/>
                <a:ea typeface="宋体" pitchFamily="2" charset="-122"/>
                <a:sym typeface="Calibri" pitchFamily="34" charset="0"/>
              </a:defRPr>
            </a:lvl9pPr>
          </a:lstStyle>
          <a:p>
            <a:r>
              <a:rPr lang="zh-CN" altLang="en-US" dirty="0"/>
              <a:t>类的继承实现代码</a:t>
            </a:r>
            <a:r>
              <a:rPr lang="zh-CN" altLang="en-US" dirty="0" smtClean="0"/>
              <a:t>重用</a:t>
            </a:r>
            <a:endParaRPr lang="en-US" altLang="zh-CN" dirty="0"/>
          </a:p>
        </p:txBody>
      </p:sp>
    </p:spTree>
    <p:extLst>
      <p:ext uri="{BB962C8B-B14F-4D97-AF65-F5344CB8AC3E}">
        <p14:creationId xmlns:p14="http://schemas.microsoft.com/office/powerpoint/2010/main" val="3571862445"/>
      </p:ext>
    </p:extLst>
  </p:cSld>
  <p:clrMapOvr>
    <a:masterClrMapping/>
  </p:clrMapOvr>
  <p:transition advClick="0"/>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1" y="214291"/>
            <a:ext cx="5702099" cy="785817"/>
          </a:xfrm>
          <a:solidFill>
            <a:srgbClr val="008080"/>
          </a:solidFill>
        </p:spPr>
        <p:txBody>
          <a:bodyPr lIns="71225" tIns="35612" rIns="71225" bIns="35612" anchor="ctr">
            <a:normAutofit/>
          </a:bodyPr>
          <a:lstStyle/>
          <a:p>
            <a:r>
              <a:rPr lang="zh-CN" altLang="en-US" dirty="0">
                <a:cs typeface="Arial Unicode MS" pitchFamily="34" charset="-122"/>
              </a:rPr>
              <a:t>多态性（</a:t>
            </a:r>
            <a:r>
              <a:rPr lang="en-US" altLang="zh-CN" dirty="0">
                <a:cs typeface="Arial Unicode MS" pitchFamily="34" charset="-122"/>
              </a:rPr>
              <a:t>polymorphism</a:t>
            </a:r>
            <a:r>
              <a:rPr lang="zh-CN" altLang="en-US" dirty="0">
                <a:cs typeface="Arial Unicode MS" pitchFamily="34" charset="-122"/>
              </a:rPr>
              <a:t>）</a:t>
            </a:r>
          </a:p>
        </p:txBody>
      </p:sp>
      <p:sp>
        <p:nvSpPr>
          <p:cNvPr id="5" name="TextBox 4"/>
          <p:cNvSpPr txBox="1"/>
          <p:nvPr/>
        </p:nvSpPr>
        <p:spPr>
          <a:xfrm>
            <a:off x="428596" y="1071546"/>
            <a:ext cx="8715404" cy="2862306"/>
          </a:xfrm>
          <a:prstGeom prst="rect">
            <a:avLst/>
          </a:prstGeom>
          <a:noFill/>
        </p:spPr>
        <p:txBody>
          <a:bodyPr wrap="square" lIns="91425" tIns="45712" rIns="91425" bIns="45712" rtlCol="0">
            <a:spAutoFit/>
          </a:bodyPr>
          <a:lstStyle/>
          <a:p>
            <a:pPr>
              <a:lnSpc>
                <a:spcPct val="150000"/>
              </a:lnSpc>
              <a:buFont typeface="Arial" pitchFamily="34" charset="0"/>
              <a:buChar char="•"/>
            </a:pPr>
            <a:r>
              <a:rPr lang="zh-CN" altLang="en-US" sz="2400" b="1" dirty="0">
                <a:solidFill>
                  <a:srgbClr val="FFFF00"/>
                </a:solidFill>
                <a:latin typeface="微软雅黑" pitchFamily="34" charset="-122"/>
                <a:ea typeface="微软雅黑" pitchFamily="34" charset="-122"/>
              </a:rPr>
              <a:t>单态</a:t>
            </a:r>
            <a:r>
              <a:rPr lang="zh-CN" altLang="en-US" sz="2400" dirty="0">
                <a:latin typeface="华文细黑" pitchFamily="2" charset="-122"/>
                <a:ea typeface="华文细黑" pitchFamily="2" charset="-122"/>
              </a:rPr>
              <a:t>：</a:t>
            </a:r>
            <a:r>
              <a:rPr lang="en-US" altLang="zh-CN" sz="2400" dirty="0">
                <a:latin typeface="华文细黑" pitchFamily="2" charset="-122"/>
                <a:ea typeface="华文细黑" pitchFamily="2" charset="-122"/>
              </a:rPr>
              <a:t>C/C++</a:t>
            </a:r>
            <a:r>
              <a:rPr lang="zh-CN" altLang="en-US" sz="2400" dirty="0">
                <a:latin typeface="华文细黑" pitchFamily="2" charset="-122"/>
                <a:ea typeface="华文细黑" pitchFamily="2" charset="-122"/>
              </a:rPr>
              <a:t>本质上是单态的。每一个对象都必须声明为一种特定的类型。在此对象的生命期内，该对象的类型是不变的。一旦类型确定，该对象的存储空间的大小可由编译程序在编译时确定下来，并且有相应的操作。</a:t>
            </a:r>
          </a:p>
          <a:p>
            <a:pPr>
              <a:lnSpc>
                <a:spcPct val="150000"/>
              </a:lnSpc>
              <a:buFont typeface="Arial" pitchFamily="34" charset="0"/>
              <a:buChar char="•"/>
            </a:pPr>
            <a:r>
              <a:rPr lang="zh-CN" altLang="en-US" sz="2400" dirty="0">
                <a:latin typeface="华文细黑" pitchFamily="2" charset="-122"/>
                <a:ea typeface="华文细黑" pitchFamily="2" charset="-122"/>
              </a:rPr>
              <a:t>多态：指一个对象在运行时，能呈现出不同的类型。</a:t>
            </a:r>
          </a:p>
        </p:txBody>
      </p:sp>
      <p:sp>
        <p:nvSpPr>
          <p:cNvPr id="6" name="Text Box 4"/>
          <p:cNvSpPr txBox="1">
            <a:spLocks noChangeArrowheads="1"/>
          </p:cNvSpPr>
          <p:nvPr/>
        </p:nvSpPr>
        <p:spPr bwMode="auto">
          <a:xfrm>
            <a:off x="533400" y="4991007"/>
            <a:ext cx="3086100" cy="400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spcBef>
                <a:spcPct val="50000"/>
              </a:spcBef>
            </a:pPr>
            <a:r>
              <a:rPr kumimoji="0" lang="en-US" altLang="zh-CN" sz="2000" dirty="0" err="1">
                <a:solidFill>
                  <a:schemeClr val="tx1"/>
                </a:solidFill>
                <a:latin typeface="微软雅黑" pitchFamily="34" charset="-122"/>
                <a:ea typeface="微软雅黑" pitchFamily="34" charset="-122"/>
              </a:rPr>
              <a:t>c++</a:t>
            </a:r>
            <a:r>
              <a:rPr kumimoji="0" lang="zh-CN" altLang="en-US" sz="2000" dirty="0">
                <a:solidFill>
                  <a:schemeClr val="tx1"/>
                </a:solidFill>
                <a:latin typeface="微软雅黑" pitchFamily="34" charset="-122"/>
                <a:ea typeface="微软雅黑" pitchFamily="34" charset="-122"/>
              </a:rPr>
              <a:t>中，多态性体现在：</a:t>
            </a:r>
          </a:p>
        </p:txBody>
      </p:sp>
      <p:sp>
        <p:nvSpPr>
          <p:cNvPr id="7" name="AutoShape 5"/>
          <p:cNvSpPr>
            <a:spLocks/>
          </p:cNvSpPr>
          <p:nvPr/>
        </p:nvSpPr>
        <p:spPr bwMode="auto">
          <a:xfrm>
            <a:off x="3429000" y="4566874"/>
            <a:ext cx="304800" cy="1310398"/>
          </a:xfrm>
          <a:prstGeom prst="leftBrace">
            <a:avLst>
              <a:gd name="adj1" fmla="val 21667"/>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1425" tIns="45712" rIns="91425" bIns="45712" anchor="ctr">
            <a:spAutoFit/>
          </a:bodyPr>
          <a:lstStyle/>
          <a:p>
            <a:pPr algn="ctr"/>
            <a:endParaRPr lang="zh-CN" altLang="en-US"/>
          </a:p>
        </p:txBody>
      </p:sp>
      <p:sp>
        <p:nvSpPr>
          <p:cNvPr id="8" name="Text Box 6"/>
          <p:cNvSpPr txBox="1">
            <a:spLocks noChangeArrowheads="1"/>
          </p:cNvSpPr>
          <p:nvPr/>
        </p:nvSpPr>
        <p:spPr bwMode="auto">
          <a:xfrm>
            <a:off x="3810000" y="4533808"/>
            <a:ext cx="914400" cy="400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spcBef>
                <a:spcPct val="50000"/>
              </a:spcBef>
            </a:pPr>
            <a:r>
              <a:rPr kumimoji="0" lang="zh-CN" altLang="en-US" sz="2000" dirty="0">
                <a:solidFill>
                  <a:schemeClr val="tx1"/>
                </a:solidFill>
                <a:latin typeface="微软雅黑" pitchFamily="34" charset="-122"/>
                <a:ea typeface="微软雅黑" pitchFamily="34" charset="-122"/>
              </a:rPr>
              <a:t>重载</a:t>
            </a:r>
          </a:p>
        </p:txBody>
      </p:sp>
      <p:sp>
        <p:nvSpPr>
          <p:cNvPr id="9" name="Text Box 7"/>
          <p:cNvSpPr txBox="1">
            <a:spLocks noChangeArrowheads="1"/>
          </p:cNvSpPr>
          <p:nvPr/>
        </p:nvSpPr>
        <p:spPr bwMode="auto">
          <a:xfrm>
            <a:off x="3733800" y="5372007"/>
            <a:ext cx="4800600" cy="707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1425" tIns="45712" rIns="91425" bIns="45712">
            <a:spAutoFit/>
          </a:bodyPr>
          <a:lstStyle>
            <a:defPPr>
              <a:defRPr lang="zh-CN"/>
            </a:defPPr>
            <a:lvl1pPr eaLnBrk="0" hangingPunct="0">
              <a:spcBef>
                <a:spcPct val="50000"/>
              </a:spcBef>
              <a:defRPr kumimoji="0" sz="2000" b="1">
                <a:latin typeface="微软雅黑" pitchFamily="34" charset="-122"/>
                <a:ea typeface="微软雅黑" pitchFamily="34"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r>
              <a:rPr lang="zh-CN" altLang="en-US" dirty="0"/>
              <a:t>多态指针：在运行时，可以指向不同类型的对象。</a:t>
            </a:r>
          </a:p>
        </p:txBody>
      </p:sp>
      <p:sp>
        <p:nvSpPr>
          <p:cNvPr id="10" name="AutoShape 8"/>
          <p:cNvSpPr>
            <a:spLocks/>
          </p:cNvSpPr>
          <p:nvPr/>
        </p:nvSpPr>
        <p:spPr bwMode="auto">
          <a:xfrm>
            <a:off x="4633898" y="4114238"/>
            <a:ext cx="90502" cy="1009691"/>
          </a:xfrm>
          <a:prstGeom prst="leftBrace">
            <a:avLst>
              <a:gd name="adj1" fmla="val 20833"/>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1425" tIns="45712" rIns="91425" bIns="45712" anchor="ctr">
            <a:spAutoFit/>
          </a:bodyPr>
          <a:lstStyle/>
          <a:p>
            <a:pPr algn="ctr"/>
            <a:endParaRPr lang="zh-CN" altLang="en-US"/>
          </a:p>
        </p:txBody>
      </p:sp>
      <p:sp>
        <p:nvSpPr>
          <p:cNvPr id="11" name="Text Box 9"/>
          <p:cNvSpPr txBox="1">
            <a:spLocks noChangeArrowheads="1"/>
          </p:cNvSpPr>
          <p:nvPr/>
        </p:nvSpPr>
        <p:spPr bwMode="auto">
          <a:xfrm>
            <a:off x="4876800" y="4221097"/>
            <a:ext cx="1371600" cy="400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spcBef>
                <a:spcPct val="50000"/>
              </a:spcBef>
            </a:pPr>
            <a:r>
              <a:rPr kumimoji="0" lang="zh-CN" altLang="en-US" sz="2000" dirty="0">
                <a:solidFill>
                  <a:schemeClr val="tx1"/>
                </a:solidFill>
                <a:latin typeface="微软雅黑" pitchFamily="34" charset="-122"/>
                <a:ea typeface="微软雅黑" pitchFamily="34" charset="-122"/>
              </a:rPr>
              <a:t>函数重</a:t>
            </a:r>
            <a:r>
              <a:rPr kumimoji="0" lang="zh-CN" altLang="en-US" sz="2000" dirty="0">
                <a:solidFill>
                  <a:schemeClr val="tx1"/>
                </a:solidFill>
                <a:latin typeface="Times New Roman" pitchFamily="18" charset="0"/>
                <a:ea typeface="宋体" charset="-122"/>
              </a:rPr>
              <a:t>载</a:t>
            </a:r>
          </a:p>
        </p:txBody>
      </p:sp>
      <p:sp>
        <p:nvSpPr>
          <p:cNvPr id="12" name="Text Box 10"/>
          <p:cNvSpPr txBox="1">
            <a:spLocks noChangeArrowheads="1"/>
          </p:cNvSpPr>
          <p:nvPr/>
        </p:nvSpPr>
        <p:spPr bwMode="auto">
          <a:xfrm>
            <a:off x="4876800" y="4724334"/>
            <a:ext cx="1752600" cy="400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spcBef>
                <a:spcPct val="50000"/>
              </a:spcBef>
            </a:pPr>
            <a:r>
              <a:rPr kumimoji="0" lang="zh-CN" altLang="en-US" sz="2000" dirty="0">
                <a:solidFill>
                  <a:schemeClr val="tx1"/>
                </a:solidFill>
                <a:latin typeface="微软雅黑" pitchFamily="34" charset="-122"/>
                <a:ea typeface="微软雅黑" pitchFamily="34" charset="-122"/>
              </a:rPr>
              <a:t>运算符</a:t>
            </a:r>
            <a:r>
              <a:rPr kumimoji="0" lang="zh-CN" altLang="en-US" sz="2000" dirty="0">
                <a:solidFill>
                  <a:schemeClr val="tx1"/>
                </a:solidFill>
                <a:latin typeface="Times New Roman" pitchFamily="18" charset="0"/>
                <a:ea typeface="宋体" charset="-122"/>
              </a:rPr>
              <a:t>重载</a:t>
            </a:r>
          </a:p>
        </p:txBody>
      </p:sp>
    </p:spTree>
    <p:extLst>
      <p:ext uri="{BB962C8B-B14F-4D97-AF65-F5344CB8AC3E}">
        <p14:creationId xmlns:p14="http://schemas.microsoft.com/office/powerpoint/2010/main" val="1950607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0-#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0-#ppt_w/2"/>
                                          </p:val>
                                        </p:tav>
                                        <p:tav tm="100000">
                                          <p:val>
                                            <p:strVal val="#ppt_x"/>
                                          </p:val>
                                        </p:tav>
                                      </p:tavLst>
                                    </p:anim>
                                    <p:anim calcmode="lin" valueType="num">
                                      <p:cBhvr additive="base">
                                        <p:cTn id="3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0-#ppt_w/2"/>
                                          </p:val>
                                        </p:tav>
                                        <p:tav tm="100000">
                                          <p:val>
                                            <p:strVal val="#ppt_x"/>
                                          </p:val>
                                        </p:tav>
                                      </p:tavLst>
                                    </p:anim>
                                    <p:anim calcmode="lin" valueType="num">
                                      <p:cBhvr additive="base">
                                        <p:cTn id="4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nimBg="1"/>
      <p:bldP spid="8" grpId="0" autoUpdateAnimBg="0"/>
      <p:bldP spid="9" grpId="0" autoUpdateAnimBg="0"/>
      <p:bldP spid="10" grpId="0" animBg="1"/>
      <p:bldP spid="11" grpId="0" autoUpdateAnimBg="0"/>
      <p:bldP spid="12"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3491928" cy="784800"/>
          </a:xfrm>
          <a:solidFill>
            <a:srgbClr val="008080"/>
          </a:solidFill>
        </p:spPr>
        <p:txBody>
          <a:bodyPr lIns="71225" tIns="35612" rIns="71225" bIns="35612" anchor="ctr">
            <a:normAutofit/>
          </a:bodyPr>
          <a:lstStyle/>
          <a:p>
            <a:r>
              <a:rPr lang="en-US" altLang="zh-CN" dirty="0">
                <a:latin typeface="Arial Rounded MT Bold" pitchFamily="34" charset="0"/>
                <a:cs typeface="Arial Unicode MS" pitchFamily="34" charset="-122"/>
              </a:rPr>
              <a:t>Thinking in OOP</a:t>
            </a:r>
            <a:endParaRPr lang="zh-CN" altLang="en-US" dirty="0">
              <a:latin typeface="Arial Rounded MT Bold" pitchFamily="34" charset="0"/>
              <a:cs typeface="Arial Unicode MS" pitchFamily="34" charset="-122"/>
            </a:endParaRPr>
          </a:p>
        </p:txBody>
      </p:sp>
      <p:sp>
        <p:nvSpPr>
          <p:cNvPr id="5" name="TextBox 4"/>
          <p:cNvSpPr txBox="1"/>
          <p:nvPr/>
        </p:nvSpPr>
        <p:spPr>
          <a:xfrm>
            <a:off x="428596" y="1071548"/>
            <a:ext cx="8715404" cy="3331073"/>
          </a:xfrm>
          <a:prstGeom prst="rect">
            <a:avLst/>
          </a:prstGeom>
          <a:noFill/>
        </p:spPr>
        <p:txBody>
          <a:bodyPr wrap="square" lIns="98458" tIns="49229" rIns="98458" bIns="49229" rtlCol="0">
            <a:spAutoFit/>
          </a:bodyPr>
          <a:lstStyle/>
          <a:p>
            <a:pPr>
              <a:lnSpc>
                <a:spcPct val="150000"/>
              </a:lnSpc>
              <a:buFont typeface="Arial" pitchFamily="34" charset="0"/>
              <a:buChar char="•"/>
            </a:pPr>
            <a:r>
              <a:rPr lang="en-US" altLang="zh-CN" sz="2800" b="1" dirty="0">
                <a:latin typeface="Arial Rounded MT Bold" panose="020F0704030504030204" pitchFamily="34" charset="0"/>
                <a:ea typeface="微软雅黑" panose="020B0503020204020204" pitchFamily="34" charset="-122"/>
                <a:cs typeface="Arial Unicode MS" pitchFamily="34" charset="-122"/>
              </a:rPr>
              <a:t>Problems</a:t>
            </a:r>
            <a:r>
              <a:rPr lang="en-US" altLang="zh-CN" sz="2800" dirty="0">
                <a:latin typeface="AvantGarde Md BT" panose="020B0602020202020204" pitchFamily="34" charset="0"/>
                <a:ea typeface="Arial Unicode MS" pitchFamily="34" charset="-122"/>
                <a:cs typeface="Arial Unicode MS" pitchFamily="34" charset="-122"/>
              </a:rPr>
              <a:t> </a:t>
            </a:r>
            <a:r>
              <a:rPr lang="en-US" altLang="zh-CN" sz="2800" dirty="0">
                <a:latin typeface="Corbel" pitchFamily="34" charset="0"/>
                <a:cs typeface="Arial" pitchFamily="34" charset="0"/>
              </a:rPr>
              <a:t>using T</a:t>
            </a:r>
            <a:r>
              <a:rPr lang="en-US" altLang="zh-CN" sz="2800" dirty="0">
                <a:effectLst>
                  <a:outerShdw blurRad="38100" dist="38100" dir="2700000" algn="tl">
                    <a:srgbClr val="000000">
                      <a:alpha val="43137"/>
                    </a:srgbClr>
                  </a:outerShdw>
                </a:effectLst>
                <a:latin typeface="Corbel" pitchFamily="34" charset="0"/>
                <a:cs typeface="Arial" pitchFamily="34" charset="0"/>
              </a:rPr>
              <a:t>raditional </a:t>
            </a:r>
            <a:r>
              <a:rPr lang="en-US" altLang="zh-CN" sz="2800" dirty="0">
                <a:latin typeface="Corbel" pitchFamily="34" charset="0"/>
                <a:cs typeface="Arial" pitchFamily="34" charset="0"/>
              </a:rPr>
              <a:t>software development methods</a:t>
            </a:r>
          </a:p>
          <a:p>
            <a:pPr>
              <a:lnSpc>
                <a:spcPct val="150000"/>
              </a:lnSpc>
              <a:buFont typeface="Arial" pitchFamily="34" charset="0"/>
              <a:buChar char="•"/>
            </a:pPr>
            <a:r>
              <a:rPr lang="en-US" altLang="zh-CN" sz="2800" b="1" dirty="0">
                <a:latin typeface="Arial Rounded MT Bold" panose="020F0704030504030204" pitchFamily="34" charset="0"/>
                <a:ea typeface="微软雅黑" panose="020B0503020204020204" pitchFamily="34" charset="-122"/>
                <a:cs typeface="Arial Unicode MS" pitchFamily="34" charset="-122"/>
              </a:rPr>
              <a:t>New way </a:t>
            </a:r>
            <a:r>
              <a:rPr lang="en-US" altLang="zh-CN" sz="2800" dirty="0">
                <a:latin typeface="Corbel" pitchFamily="34" charset="0"/>
                <a:cs typeface="Arial" pitchFamily="34" charset="0"/>
              </a:rPr>
              <a:t>of software development --- </a:t>
            </a:r>
            <a:r>
              <a:rPr lang="en-US" altLang="zh-CN" sz="2800" b="1" dirty="0">
                <a:solidFill>
                  <a:srgbClr val="14A2D4"/>
                </a:solidFill>
                <a:latin typeface="AvantGarde Md BT" panose="020B0602020202020204" pitchFamily="34" charset="0"/>
                <a:ea typeface="微软雅黑" panose="020B0503020204020204" pitchFamily="34" charset="-122"/>
                <a:cs typeface="Arial Unicode MS" pitchFamily="34" charset="-122"/>
              </a:rPr>
              <a:t>object-oriented technology </a:t>
            </a:r>
          </a:p>
          <a:p>
            <a:pPr>
              <a:lnSpc>
                <a:spcPct val="150000"/>
              </a:lnSpc>
              <a:buFont typeface="Arial" pitchFamily="34" charset="0"/>
              <a:buChar char="•"/>
            </a:pPr>
            <a:r>
              <a:rPr lang="en-US" altLang="zh-CN" sz="2800" b="1" u="sng" dirty="0">
                <a:solidFill>
                  <a:srgbClr val="FFFF00"/>
                </a:solidFill>
                <a:latin typeface="Arial Rounded MT Bold" panose="020F0704030504030204" pitchFamily="34" charset="0"/>
                <a:ea typeface="微软雅黑" panose="020B0503020204020204" pitchFamily="34" charset="-122"/>
                <a:cs typeface="Arial Unicode MS" pitchFamily="34" charset="-122"/>
              </a:rPr>
              <a:t>Your First </a:t>
            </a:r>
            <a:r>
              <a:rPr lang="en-US" altLang="zh-CN" sz="2800" b="1" u="sng" dirty="0" smtClean="0">
                <a:solidFill>
                  <a:srgbClr val="FFFF00"/>
                </a:solidFill>
                <a:latin typeface="Arial Rounded MT Bold" panose="020F0704030504030204" pitchFamily="34" charset="0"/>
                <a:ea typeface="微软雅黑" panose="020B0503020204020204" pitchFamily="34" charset="-122"/>
                <a:cs typeface="Arial Unicode MS" pitchFamily="34" charset="-122"/>
              </a:rPr>
              <a:t> C</a:t>
            </a:r>
            <a:r>
              <a:rPr lang="en-US" altLang="zh-CN" sz="2800" b="1" u="sng" dirty="0">
                <a:solidFill>
                  <a:srgbClr val="FFFF00"/>
                </a:solidFill>
                <a:latin typeface="Arial Rounded MT Bold" panose="020F0704030504030204" pitchFamily="34" charset="0"/>
                <a:ea typeface="微软雅黑" panose="020B0503020204020204" pitchFamily="34" charset="-122"/>
                <a:cs typeface="Arial Unicode MS" pitchFamily="34" charset="-122"/>
              </a:rPr>
              <a:t>++ </a:t>
            </a:r>
            <a:r>
              <a:rPr lang="en-US" altLang="zh-CN" sz="2800" b="1" u="sng" dirty="0" smtClean="0">
                <a:solidFill>
                  <a:srgbClr val="FFFF00"/>
                </a:solidFill>
                <a:latin typeface="Arial Rounded MT Bold" panose="020F0704030504030204" pitchFamily="34" charset="0"/>
                <a:ea typeface="微软雅黑" panose="020B0503020204020204" pitchFamily="34" charset="-122"/>
                <a:cs typeface="Arial Unicode MS" pitchFamily="34" charset="-122"/>
              </a:rPr>
              <a:t> Program</a:t>
            </a:r>
          </a:p>
        </p:txBody>
      </p:sp>
    </p:spTree>
    <p:extLst>
      <p:ext uri="{BB962C8B-B14F-4D97-AF65-F5344CB8AC3E}">
        <p14:creationId xmlns:p14="http://schemas.microsoft.com/office/powerpoint/2010/main" val="12948726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91"/>
            <a:ext cx="2339800" cy="785818"/>
          </a:xfrm>
          <a:solidFill>
            <a:srgbClr val="008080"/>
          </a:solidFill>
        </p:spPr>
        <p:txBody>
          <a:bodyPr lIns="71225" tIns="35612" rIns="71225" bIns="35612" anchor="ctr">
            <a:normAutofit/>
          </a:bodyPr>
          <a:lstStyle/>
          <a:p>
            <a:r>
              <a:rPr lang="en-US" altLang="zh-CN" dirty="0">
                <a:latin typeface="Arial Rounded MT Bold" pitchFamily="34" charset="0"/>
                <a:cs typeface="Arial Unicode MS" pitchFamily="34" charset="-122"/>
              </a:rPr>
              <a:t>About You</a:t>
            </a:r>
            <a:endParaRPr lang="zh-CN" altLang="en-US" dirty="0">
              <a:latin typeface="Arial Rounded MT Bold" pitchFamily="34" charset="0"/>
              <a:cs typeface="Arial Unicode MS" pitchFamily="34" charset="-122"/>
            </a:endParaRPr>
          </a:p>
        </p:txBody>
      </p:sp>
      <p:sp>
        <p:nvSpPr>
          <p:cNvPr id="6" name="TextBox 5"/>
          <p:cNvSpPr txBox="1"/>
          <p:nvPr/>
        </p:nvSpPr>
        <p:spPr>
          <a:xfrm>
            <a:off x="428596" y="1071547"/>
            <a:ext cx="8715404" cy="4408291"/>
          </a:xfrm>
          <a:prstGeom prst="rect">
            <a:avLst/>
          </a:prstGeom>
          <a:noFill/>
        </p:spPr>
        <p:txBody>
          <a:bodyPr wrap="square" lIns="98458" tIns="49229" rIns="98458" bIns="49229" rtlCol="0">
            <a:spAutoFit/>
          </a:bodyPr>
          <a:lstStyle/>
          <a:p>
            <a:pPr>
              <a:lnSpc>
                <a:spcPct val="200000"/>
              </a:lnSpc>
              <a:buFont typeface="Arial" pitchFamily="34" charset="0"/>
              <a:buChar char="•"/>
            </a:pPr>
            <a:r>
              <a:rPr lang="en-US" altLang="zh-CN" sz="2800" dirty="0">
                <a:solidFill>
                  <a:schemeClr val="tx1">
                    <a:lumMod val="95000"/>
                    <a:lumOff val="5000"/>
                  </a:schemeClr>
                </a:solidFill>
                <a:latin typeface="Corbel" pitchFamily="34" charset="0"/>
                <a:cs typeface="Arial" pitchFamily="34" charset="0"/>
              </a:rPr>
              <a:t>Attend class + Coding practices + Discuss with each other</a:t>
            </a:r>
          </a:p>
          <a:p>
            <a:pPr>
              <a:lnSpc>
                <a:spcPct val="200000"/>
              </a:lnSpc>
              <a:buFont typeface="Arial" pitchFamily="34" charset="0"/>
              <a:buChar char="•"/>
            </a:pPr>
            <a:r>
              <a:rPr lang="en-US" altLang="zh-CN" sz="2800" b="1" dirty="0">
                <a:solidFill>
                  <a:srgbClr val="FFFF00"/>
                </a:solidFill>
                <a:latin typeface="Corbel" pitchFamily="34" charset="0"/>
                <a:cs typeface="Arial" pitchFamily="34" charset="0"/>
              </a:rPr>
              <a:t>Courseware</a:t>
            </a:r>
            <a:r>
              <a:rPr lang="zh-CN" altLang="en-US" sz="2800" dirty="0">
                <a:latin typeface="Corbel" pitchFamily="34" charset="0"/>
                <a:cs typeface="Arial" pitchFamily="34" charset="0"/>
              </a:rPr>
              <a:t>、 </a:t>
            </a:r>
            <a:r>
              <a:rPr lang="en-US" altLang="zh-CN" sz="2800" b="1" dirty="0">
                <a:solidFill>
                  <a:srgbClr val="FFFF00"/>
                </a:solidFill>
                <a:latin typeface="Corbel" pitchFamily="34" charset="0"/>
                <a:cs typeface="Arial" pitchFamily="34" charset="0"/>
              </a:rPr>
              <a:t>Learning materials</a:t>
            </a:r>
            <a:r>
              <a:rPr lang="zh-CN" altLang="en-US" sz="2800" dirty="0">
                <a:latin typeface="Corbel" pitchFamily="34" charset="0"/>
                <a:cs typeface="Arial" pitchFamily="34" charset="0"/>
              </a:rPr>
              <a:t>、</a:t>
            </a:r>
            <a:r>
              <a:rPr lang="en-US" altLang="zh-CN" sz="2800" b="1" dirty="0">
                <a:solidFill>
                  <a:srgbClr val="FFFF00"/>
                </a:solidFill>
                <a:latin typeface="Corbel" pitchFamily="34" charset="0"/>
                <a:cs typeface="Arial" pitchFamily="34" charset="0"/>
              </a:rPr>
              <a:t>exercises </a:t>
            </a:r>
            <a:r>
              <a:rPr lang="en-US" altLang="zh-CN" sz="2800" b="1" dirty="0" smtClean="0">
                <a:solidFill>
                  <a:srgbClr val="FFFF00"/>
                </a:solidFill>
                <a:latin typeface="Corbel" pitchFamily="34" charset="0"/>
                <a:cs typeface="Arial" pitchFamily="34" charset="0"/>
              </a:rPr>
              <a:t> </a:t>
            </a:r>
            <a:r>
              <a:rPr lang="en-US" altLang="zh-CN" sz="2800" dirty="0" err="1" smtClean="0">
                <a:latin typeface="Corbel" pitchFamily="34" charset="0"/>
                <a:cs typeface="Arial" pitchFamily="34" charset="0"/>
              </a:rPr>
              <a:t>ect</a:t>
            </a:r>
            <a:endParaRPr lang="en-US" altLang="zh-CN" sz="2800" dirty="0" smtClean="0">
              <a:latin typeface="Corbel" pitchFamily="34" charset="0"/>
              <a:cs typeface="Arial" pitchFamily="34" charset="0"/>
            </a:endParaRPr>
          </a:p>
          <a:p>
            <a:pPr lvl="2">
              <a:lnSpc>
                <a:spcPct val="200000"/>
              </a:lnSpc>
            </a:pPr>
            <a:r>
              <a:rPr lang="en-US" altLang="zh-CN" sz="2800" dirty="0"/>
              <a:t>Download </a:t>
            </a:r>
            <a:r>
              <a:rPr lang="en-US" altLang="zh-CN" sz="2800" dirty="0" smtClean="0"/>
              <a:t>/ upload</a:t>
            </a:r>
            <a:r>
              <a:rPr lang="zh-CN" altLang="en-US" sz="2800" dirty="0" smtClean="0">
                <a:latin typeface="Corbel" pitchFamily="34" charset="0"/>
                <a:cs typeface="Arial" pitchFamily="34" charset="0"/>
              </a:rPr>
              <a:t> </a:t>
            </a:r>
            <a:r>
              <a:rPr lang="en-US" altLang="zh-CN" sz="2800" dirty="0" smtClean="0">
                <a:latin typeface="Corbel" pitchFamily="34" charset="0"/>
                <a:cs typeface="Arial" pitchFamily="34" charset="0"/>
              </a:rPr>
              <a:t>:</a:t>
            </a:r>
            <a:r>
              <a:rPr lang="en-US" altLang="zh-CN" sz="2800" b="1" dirty="0" smtClean="0">
                <a:solidFill>
                  <a:srgbClr val="FFFF00"/>
                </a:solidFill>
                <a:latin typeface="Corbel" pitchFamily="34" charset="0"/>
                <a:cs typeface="Arial" pitchFamily="34" charset="0"/>
              </a:rPr>
              <a:t>   http</a:t>
            </a:r>
            <a:r>
              <a:rPr lang="en-US" altLang="zh-CN" sz="2800" b="1" dirty="0">
                <a:solidFill>
                  <a:srgbClr val="FFFF00"/>
                </a:solidFill>
                <a:latin typeface="Corbel" pitchFamily="34" charset="0"/>
                <a:cs typeface="Arial" pitchFamily="34" charset="0"/>
              </a:rPr>
              <a:t>://</a:t>
            </a:r>
            <a:r>
              <a:rPr lang="en-US" altLang="zh-CN" sz="2800" b="1" dirty="0" smtClean="0">
                <a:solidFill>
                  <a:srgbClr val="FFFF00"/>
                </a:solidFill>
                <a:latin typeface="Corbel" pitchFamily="34" charset="0"/>
                <a:cs typeface="Arial" pitchFamily="34" charset="0"/>
              </a:rPr>
              <a:t>10.77.30.99 </a:t>
            </a:r>
            <a:r>
              <a:rPr lang="zh-CN" altLang="en-US" sz="2800" b="1" dirty="0" smtClean="0">
                <a:solidFill>
                  <a:srgbClr val="FFFF00"/>
                </a:solidFill>
                <a:latin typeface="Corbel" pitchFamily="34" charset="0"/>
                <a:cs typeface="Arial" pitchFamily="34" charset="0"/>
              </a:rPr>
              <a:t>（</a:t>
            </a:r>
            <a:r>
              <a:rPr lang="en-US" altLang="zh-CN" sz="2800" b="1" dirty="0" err="1" smtClean="0">
                <a:solidFill>
                  <a:srgbClr val="FFFF00"/>
                </a:solidFill>
                <a:latin typeface="Corbel" pitchFamily="34" charset="0"/>
                <a:cs typeface="Arial" pitchFamily="34" charset="0"/>
              </a:rPr>
              <a:t>firefox</a:t>
            </a:r>
            <a:r>
              <a:rPr lang="zh-CN" altLang="en-US" sz="2800" b="1" dirty="0" smtClean="0">
                <a:solidFill>
                  <a:srgbClr val="FFFF00"/>
                </a:solidFill>
                <a:latin typeface="Corbel" pitchFamily="34" charset="0"/>
                <a:cs typeface="Arial" pitchFamily="34" charset="0"/>
              </a:rPr>
              <a:t>）</a:t>
            </a:r>
            <a:r>
              <a:rPr lang="en-US" altLang="zh-CN" sz="2800" b="1" dirty="0" smtClean="0">
                <a:solidFill>
                  <a:srgbClr val="FFFF00"/>
                </a:solidFill>
                <a:latin typeface="Corbel" pitchFamily="34" charset="0"/>
                <a:cs typeface="Arial" pitchFamily="34" charset="0"/>
              </a:rPr>
              <a:t> </a:t>
            </a:r>
            <a:endParaRPr lang="en-US" altLang="zh-CN" sz="2800" b="1" dirty="0">
              <a:solidFill>
                <a:srgbClr val="FFFF00"/>
              </a:solidFill>
              <a:latin typeface="Corbel" pitchFamily="34" charset="0"/>
              <a:cs typeface="Arial" pitchFamily="34" charset="0"/>
            </a:endParaRPr>
          </a:p>
          <a:p>
            <a:pPr lvl="2">
              <a:lnSpc>
                <a:spcPct val="200000"/>
              </a:lnSpc>
            </a:pPr>
            <a:r>
              <a:rPr lang="en-US" altLang="zh-CN" sz="2800" dirty="0">
                <a:solidFill>
                  <a:schemeClr val="tx1">
                    <a:lumMod val="95000"/>
                    <a:lumOff val="5000"/>
                  </a:schemeClr>
                </a:solidFill>
                <a:latin typeface="Corbel" pitchFamily="34" charset="0"/>
                <a:cs typeface="Arial" pitchFamily="34" charset="0"/>
              </a:rPr>
              <a:t>Username/password: Student </a:t>
            </a:r>
            <a:r>
              <a:rPr lang="en-US" altLang="zh-CN" sz="2800" dirty="0" smtClean="0">
                <a:solidFill>
                  <a:schemeClr val="tx1">
                    <a:lumMod val="95000"/>
                    <a:lumOff val="5000"/>
                  </a:schemeClr>
                </a:solidFill>
                <a:latin typeface="Corbel" pitchFamily="34" charset="0"/>
                <a:cs typeface="Arial" pitchFamily="34" charset="0"/>
              </a:rPr>
              <a:t>ID/Student ID</a:t>
            </a:r>
          </a:p>
          <a:p>
            <a:pPr>
              <a:lnSpc>
                <a:spcPct val="200000"/>
              </a:lnSpc>
            </a:pPr>
            <a:r>
              <a:rPr lang="en-US" altLang="zh-CN" sz="2800" b="1" dirty="0">
                <a:solidFill>
                  <a:srgbClr val="FFFF00"/>
                </a:solidFill>
                <a:latin typeface="Corbel" pitchFamily="34" charset="0"/>
                <a:cs typeface="Arial" pitchFamily="34" charset="0"/>
              </a:rPr>
              <a:t>https://pintia.cn</a:t>
            </a:r>
          </a:p>
        </p:txBody>
      </p:sp>
    </p:spTree>
    <p:extLst>
      <p:ext uri="{BB962C8B-B14F-4D97-AF65-F5344CB8AC3E}">
        <p14:creationId xmlns:p14="http://schemas.microsoft.com/office/powerpoint/2010/main" val="245816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1" y="214291"/>
            <a:ext cx="2339799" cy="785817"/>
          </a:xfrm>
          <a:solidFill>
            <a:srgbClr val="008080"/>
          </a:solidFill>
        </p:spPr>
        <p:txBody>
          <a:bodyPr lIns="71225" tIns="35612" rIns="71225" bIns="35612" anchor="ctr">
            <a:normAutofit/>
          </a:bodyPr>
          <a:lstStyle/>
          <a:p>
            <a:r>
              <a:rPr lang="en-US" altLang="zh-CN" dirty="0">
                <a:latin typeface="Arial Rounded MT Bold" pitchFamily="34" charset="0"/>
                <a:cs typeface="Arial Unicode MS" pitchFamily="34" charset="-122"/>
              </a:rPr>
              <a:t>Road Map</a:t>
            </a:r>
            <a:endParaRPr lang="zh-CN" altLang="en-US" dirty="0">
              <a:latin typeface="Arial Rounded MT Bold" pitchFamily="34" charset="0"/>
              <a:cs typeface="Arial Unicode MS" pitchFamily="34" charset="-122"/>
            </a:endParaRPr>
          </a:p>
        </p:txBody>
      </p:sp>
      <p:sp>
        <p:nvSpPr>
          <p:cNvPr id="5" name="TextBox 4"/>
          <p:cNvSpPr txBox="1"/>
          <p:nvPr/>
        </p:nvSpPr>
        <p:spPr>
          <a:xfrm>
            <a:off x="428596" y="1071547"/>
            <a:ext cx="8030823" cy="3862580"/>
          </a:xfrm>
          <a:prstGeom prst="rect">
            <a:avLst/>
          </a:prstGeom>
          <a:noFill/>
        </p:spPr>
        <p:txBody>
          <a:bodyPr wrap="square" lIns="91425" tIns="45712" rIns="91425" bIns="45712" rtlCol="0">
            <a:spAutoFit/>
          </a:bodyPr>
          <a:lstStyle/>
          <a:p>
            <a:pPr>
              <a:lnSpc>
                <a:spcPts val="4199"/>
              </a:lnSpc>
              <a:buFont typeface="Arial" pitchFamily="34" charset="0"/>
              <a:buChar char="•"/>
            </a:pPr>
            <a:r>
              <a:rPr lang="en-US" altLang="zh-CN" sz="2800" b="1" dirty="0">
                <a:solidFill>
                  <a:srgbClr val="FFFF00"/>
                </a:solidFill>
                <a:latin typeface="Arial Rounded MT Bold" panose="020F0704030504030204" pitchFamily="34" charset="0"/>
                <a:ea typeface="Arial Unicode MS" pitchFamily="34" charset="-122"/>
                <a:cs typeface="Arial Unicode MS" pitchFamily="34" charset="-122"/>
              </a:rPr>
              <a:t>How to create C++ program in VS 2010</a:t>
            </a:r>
            <a:r>
              <a:rPr lang="zh-CN" altLang="en-US" sz="2800" b="1" dirty="0">
                <a:solidFill>
                  <a:srgbClr val="FFFF00"/>
                </a:solidFill>
                <a:latin typeface="Arial Rounded MT Bold" panose="020F0704030504030204" pitchFamily="34" charset="0"/>
                <a:ea typeface="Arial Unicode MS" pitchFamily="34" charset="-122"/>
                <a:cs typeface="Arial Unicode MS" pitchFamily="34" charset="-122"/>
              </a:rPr>
              <a:t>？</a:t>
            </a:r>
          </a:p>
          <a:p>
            <a:pPr>
              <a:lnSpc>
                <a:spcPts val="4199"/>
              </a:lnSpc>
              <a:buFont typeface="Arial" pitchFamily="34" charset="0"/>
              <a:buChar char="•"/>
            </a:pPr>
            <a:r>
              <a:rPr lang="en-US" altLang="zh-CN" sz="2800" dirty="0">
                <a:solidFill>
                  <a:schemeClr val="tx1">
                    <a:lumMod val="50000"/>
                    <a:lumOff val="50000"/>
                  </a:schemeClr>
                </a:solidFill>
                <a:latin typeface="Arial Rounded MT Bold" panose="020F0704030504030204" pitchFamily="34" charset="0"/>
                <a:ea typeface="Arial Unicode MS" pitchFamily="34" charset="-122"/>
                <a:cs typeface="Arial Unicode MS" pitchFamily="34" charset="-122"/>
              </a:rPr>
              <a:t>File structures</a:t>
            </a:r>
          </a:p>
          <a:p>
            <a:pPr>
              <a:lnSpc>
                <a:spcPts val="4199"/>
              </a:lnSpc>
              <a:buFont typeface="Arial" pitchFamily="34" charset="0"/>
              <a:buChar char="•"/>
            </a:pPr>
            <a:r>
              <a:rPr lang="en-US" altLang="zh-CN" sz="2800" dirty="0">
                <a:solidFill>
                  <a:schemeClr val="tx1">
                    <a:lumMod val="50000"/>
                    <a:lumOff val="50000"/>
                  </a:schemeClr>
                </a:solidFill>
                <a:latin typeface="Arial Rounded MT Bold" panose="020F0704030504030204" pitchFamily="34" charset="0"/>
                <a:ea typeface="Arial Unicode MS" pitchFamily="34" charset="-122"/>
                <a:cs typeface="Arial Unicode MS" pitchFamily="34" charset="-122"/>
              </a:rPr>
              <a:t>Namespace</a:t>
            </a:r>
          </a:p>
          <a:p>
            <a:pPr>
              <a:lnSpc>
                <a:spcPts val="4199"/>
              </a:lnSpc>
              <a:buFont typeface="Arial" pitchFamily="34" charset="0"/>
              <a:buChar char="•"/>
            </a:pPr>
            <a:r>
              <a:rPr lang="en-US" altLang="zh-CN" sz="2800" dirty="0">
                <a:solidFill>
                  <a:schemeClr val="tx1">
                    <a:lumMod val="50000"/>
                    <a:lumOff val="50000"/>
                  </a:schemeClr>
                </a:solidFill>
                <a:latin typeface="Arial Rounded MT Bold" panose="020F0704030504030204" pitchFamily="34" charset="0"/>
                <a:ea typeface="Arial Unicode MS" pitchFamily="34" charset="-122"/>
                <a:cs typeface="Arial Unicode MS" pitchFamily="34" charset="-122"/>
              </a:rPr>
              <a:t>Using the </a:t>
            </a:r>
            <a:r>
              <a:rPr lang="en-US" altLang="zh-CN" sz="2800" dirty="0" err="1">
                <a:solidFill>
                  <a:schemeClr val="tx1">
                    <a:lumMod val="50000"/>
                    <a:lumOff val="50000"/>
                  </a:schemeClr>
                </a:solidFill>
                <a:latin typeface="Arial Rounded MT Bold" panose="020F0704030504030204" pitchFamily="34" charset="0"/>
                <a:ea typeface="Arial Unicode MS" pitchFamily="34" charset="-122"/>
                <a:cs typeface="Arial Unicode MS" pitchFamily="34" charset="-122"/>
              </a:rPr>
              <a:t>iostreams</a:t>
            </a:r>
            <a:r>
              <a:rPr lang="en-US" altLang="zh-CN" sz="2800" dirty="0">
                <a:solidFill>
                  <a:schemeClr val="tx1">
                    <a:lumMod val="50000"/>
                    <a:lumOff val="50000"/>
                  </a:schemeClr>
                </a:solidFill>
                <a:latin typeface="Arial Rounded MT Bold" panose="020F0704030504030204" pitchFamily="34" charset="0"/>
                <a:ea typeface="Arial Unicode MS" pitchFamily="34" charset="-122"/>
                <a:cs typeface="Arial Unicode MS" pitchFamily="34" charset="-122"/>
              </a:rPr>
              <a:t> class</a:t>
            </a:r>
          </a:p>
          <a:p>
            <a:pPr>
              <a:lnSpc>
                <a:spcPts val="4199"/>
              </a:lnSpc>
              <a:buFont typeface="Arial" pitchFamily="34" charset="0"/>
              <a:buChar char="•"/>
            </a:pPr>
            <a:r>
              <a:rPr lang="en-US" altLang="zh-CN" sz="2800" dirty="0">
                <a:solidFill>
                  <a:schemeClr val="tx1">
                    <a:lumMod val="50000"/>
                    <a:lumOff val="50000"/>
                  </a:schemeClr>
                </a:solidFill>
                <a:latin typeface="Arial Rounded MT Bold" panose="020F0704030504030204" pitchFamily="34" charset="0"/>
                <a:ea typeface="Arial Unicode MS" pitchFamily="34" charset="-122"/>
                <a:cs typeface="Arial Unicode MS" pitchFamily="34" charset="-122"/>
              </a:rPr>
              <a:t>Running the compiler</a:t>
            </a:r>
          </a:p>
          <a:p>
            <a:pPr>
              <a:lnSpc>
                <a:spcPts val="4199"/>
              </a:lnSpc>
              <a:buFont typeface="Arial" pitchFamily="34" charset="0"/>
              <a:buChar char="•"/>
            </a:pPr>
            <a:r>
              <a:rPr lang="en-US" altLang="zh-CN" sz="2800" dirty="0">
                <a:solidFill>
                  <a:schemeClr val="tx1">
                    <a:lumMod val="50000"/>
                    <a:lumOff val="50000"/>
                  </a:schemeClr>
                </a:solidFill>
                <a:latin typeface="Arial Rounded MT Bold" panose="020F0704030504030204" pitchFamily="34" charset="0"/>
                <a:ea typeface="Arial Unicode MS" pitchFamily="34" charset="-122"/>
                <a:cs typeface="Arial Unicode MS" pitchFamily="34" charset="-122"/>
              </a:rPr>
              <a:t>Be familiar with C/C++ standard   library</a:t>
            </a:r>
            <a:r>
              <a:rPr lang="zh-CN" altLang="en-US" sz="2800" dirty="0">
                <a:solidFill>
                  <a:schemeClr val="tx1">
                    <a:lumMod val="50000"/>
                    <a:lumOff val="50000"/>
                  </a:schemeClr>
                </a:solidFill>
                <a:latin typeface="Arial Rounded MT Bold" panose="020F0704030504030204" pitchFamily="34" charset="0"/>
                <a:ea typeface="Arial Unicode MS" pitchFamily="34" charset="-122"/>
                <a:cs typeface="Arial Unicode MS" pitchFamily="34" charset="-122"/>
              </a:rPr>
              <a:t> </a:t>
            </a:r>
            <a:endParaRPr lang="en-US" altLang="zh-CN" sz="2800" dirty="0">
              <a:solidFill>
                <a:schemeClr val="tx1">
                  <a:lumMod val="50000"/>
                  <a:lumOff val="50000"/>
                </a:schemeClr>
              </a:solidFill>
              <a:latin typeface="Arial Rounded MT Bold" panose="020F0704030504030204" pitchFamily="34" charset="0"/>
              <a:ea typeface="Arial Unicode MS" pitchFamily="34" charset="-122"/>
              <a:cs typeface="Arial Unicode MS" pitchFamily="34" charset="-122"/>
            </a:endParaRPr>
          </a:p>
          <a:p>
            <a:pPr lvl="1">
              <a:lnSpc>
                <a:spcPts val="4199"/>
              </a:lnSpc>
            </a:pPr>
            <a:r>
              <a:rPr lang="en-US" altLang="zh-CN" sz="2800" dirty="0">
                <a:solidFill>
                  <a:schemeClr val="tx1">
                    <a:lumMod val="50000"/>
                    <a:lumOff val="50000"/>
                  </a:schemeClr>
                </a:solidFill>
                <a:latin typeface="Arial Rounded MT Bold" panose="020F0704030504030204" pitchFamily="34" charset="0"/>
                <a:ea typeface="Arial Unicode MS" pitchFamily="34" charset="-122"/>
                <a:cs typeface="Arial Unicode MS" pitchFamily="34" charset="-122"/>
              </a:rPr>
              <a:t>- Introducing STL </a:t>
            </a:r>
          </a:p>
        </p:txBody>
      </p:sp>
      <p:sp>
        <p:nvSpPr>
          <p:cNvPr id="6" name="Text Box 3"/>
          <p:cNvSpPr txBox="1">
            <a:spLocks noChangeArrowheads="1"/>
          </p:cNvSpPr>
          <p:nvPr/>
        </p:nvSpPr>
        <p:spPr bwMode="auto">
          <a:xfrm>
            <a:off x="5183560" y="6444139"/>
            <a:ext cx="3960440" cy="36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12" rIns="91425" bIns="45712">
            <a:spAutoFit/>
          </a:bodyPr>
          <a:lstStyle>
            <a:defPPr>
              <a:defRPr lang="zh-CN"/>
            </a:defPPr>
            <a:lvl1pPr algn="r">
              <a:spcBef>
                <a:spcPct val="50000"/>
              </a:spcBef>
              <a:defRPr kumimoji="0" sz="2100" b="1">
                <a:solidFill>
                  <a:schemeClr val="tx1">
                    <a:lumMod val="50000"/>
                    <a:lumOff val="50000"/>
                  </a:schemeClr>
                </a:solidFill>
                <a:latin typeface="Diavlo Light" pitchFamily="50" charset="0"/>
                <a:ea typeface="宋体"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r>
              <a:rPr lang="en-US" altLang="zh-CN" sz="1800" dirty="0">
                <a:latin typeface="Arial" pitchFamily="34" charset="0"/>
                <a:cs typeface="Arial" pitchFamily="34" charset="0"/>
              </a:rPr>
              <a:t> code/unit one/about_head.dsw</a:t>
            </a:r>
          </a:p>
        </p:txBody>
      </p:sp>
    </p:spTree>
    <p:extLst>
      <p:ext uri="{BB962C8B-B14F-4D97-AF65-F5344CB8AC3E}">
        <p14:creationId xmlns:p14="http://schemas.microsoft.com/office/powerpoint/2010/main" val="109365224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1" y="214291"/>
            <a:ext cx="3131887" cy="785817"/>
          </a:xfrm>
          <a:solidFill>
            <a:srgbClr val="008080"/>
          </a:solidFill>
        </p:spPr>
        <p:txBody>
          <a:bodyPr lIns="71225" tIns="35612" rIns="71225" bIns="35612" anchor="ctr">
            <a:normAutofit/>
          </a:bodyPr>
          <a:lstStyle/>
          <a:p>
            <a:r>
              <a:rPr lang="en-US" altLang="zh-CN" dirty="0">
                <a:latin typeface="Arial Rounded MT Bold" pitchFamily="34" charset="0"/>
                <a:cs typeface="Arial Unicode MS" pitchFamily="34" charset="-122"/>
              </a:rPr>
              <a:t>File structures</a:t>
            </a:r>
            <a:endParaRPr lang="zh-CN" altLang="en-US" dirty="0">
              <a:latin typeface="Arial Rounded MT Bold" pitchFamily="34" charset="0"/>
              <a:cs typeface="Arial Unicode MS" pitchFamily="34" charset="-122"/>
            </a:endParaRPr>
          </a:p>
        </p:txBody>
      </p:sp>
      <p:sp>
        <p:nvSpPr>
          <p:cNvPr id="5" name="TextBox 4"/>
          <p:cNvSpPr txBox="1"/>
          <p:nvPr/>
        </p:nvSpPr>
        <p:spPr>
          <a:xfrm>
            <a:off x="428596" y="1071546"/>
            <a:ext cx="8462759" cy="4478133"/>
          </a:xfrm>
          <a:prstGeom prst="rect">
            <a:avLst/>
          </a:prstGeom>
          <a:noFill/>
        </p:spPr>
        <p:txBody>
          <a:bodyPr wrap="square" lIns="91425" tIns="45712" rIns="91425" bIns="45712" rtlCol="0">
            <a:spAutoFit/>
          </a:bodyPr>
          <a:lstStyle/>
          <a:p>
            <a:pPr>
              <a:lnSpc>
                <a:spcPct val="150000"/>
              </a:lnSpc>
              <a:buFont typeface="Arial" pitchFamily="34" charset="0"/>
              <a:buChar char="•"/>
            </a:pPr>
            <a:r>
              <a:rPr lang="zh-CN" altLang="en-US" sz="2000" dirty="0">
                <a:latin typeface="华文细黑" panose="02010600040101010101" pitchFamily="2" charset="-122"/>
                <a:ea typeface="华文细黑" panose="02010600040101010101" pitchFamily="2" charset="-122"/>
              </a:rPr>
              <a:t>每个</a:t>
            </a:r>
            <a:r>
              <a:rPr lang="en-US" altLang="zh-CN" sz="2000" dirty="0">
                <a:latin typeface="华文细黑" panose="02010600040101010101" pitchFamily="2" charset="-122"/>
                <a:ea typeface="华文细黑" panose="02010600040101010101" pitchFamily="2" charset="-122"/>
              </a:rPr>
              <a:t>C++</a:t>
            </a:r>
            <a:r>
              <a:rPr lang="zh-CN" altLang="en-US" sz="2000" dirty="0">
                <a:latin typeface="华文细黑" panose="02010600040101010101" pitchFamily="2" charset="-122"/>
                <a:ea typeface="华文细黑" panose="02010600040101010101" pitchFamily="2" charset="-122"/>
              </a:rPr>
              <a:t>类通常用两个文件来实现。一个文件用于保存类的声明（</a:t>
            </a:r>
            <a:r>
              <a:rPr lang="en-US" altLang="zh-CN" sz="2000" dirty="0">
                <a:latin typeface="华文细黑" panose="02010600040101010101" pitchFamily="2" charset="-122"/>
                <a:ea typeface="华文细黑" panose="02010600040101010101" pitchFamily="2" charset="-122"/>
              </a:rPr>
              <a:t>declaration</a:t>
            </a:r>
            <a:r>
              <a:rPr lang="zh-CN" altLang="en-US" sz="2000" dirty="0">
                <a:latin typeface="华文细黑" panose="02010600040101010101" pitchFamily="2" charset="-122"/>
                <a:ea typeface="华文细黑" panose="02010600040101010101" pitchFamily="2" charset="-122"/>
              </a:rPr>
              <a:t>），称为头文件</a:t>
            </a:r>
            <a:r>
              <a:rPr lang="en-US" altLang="zh-CN" sz="2000" dirty="0">
                <a:latin typeface="华文细黑" panose="02010600040101010101" pitchFamily="2" charset="-122"/>
                <a:ea typeface="华文细黑" panose="02010600040101010101" pitchFamily="2" charset="-122"/>
              </a:rPr>
              <a:t>(</a:t>
            </a:r>
            <a:r>
              <a:rPr lang="en-US" altLang="zh-CN" sz="2700" b="1" dirty="0">
                <a:latin typeface="AvantGarde Md BT" panose="020B0602020202020204" pitchFamily="34" charset="0"/>
                <a:ea typeface="微软雅黑" panose="020B0503020204020204" pitchFamily="34" charset="-122"/>
                <a:cs typeface="Arial Unicode MS" pitchFamily="34" charset="-122"/>
              </a:rPr>
              <a:t>head file</a:t>
            </a:r>
            <a:r>
              <a:rPr lang="en-US" altLang="zh-CN" sz="2000" dirty="0">
                <a:latin typeface="华文细黑" panose="02010600040101010101" pitchFamily="2" charset="-122"/>
                <a:ea typeface="华文细黑" panose="02010600040101010101" pitchFamily="2" charset="-122"/>
              </a:rPr>
              <a:t>)</a:t>
            </a:r>
            <a:r>
              <a:rPr lang="zh-CN" altLang="en-US" sz="2000" dirty="0">
                <a:latin typeface="华文细黑" panose="02010600040101010101" pitchFamily="2" charset="-122"/>
                <a:ea typeface="华文细黑" panose="02010600040101010101" pitchFamily="2" charset="-122"/>
              </a:rPr>
              <a:t>。另一个文件用于保存类的实现（</a:t>
            </a:r>
            <a:r>
              <a:rPr lang="en-US" altLang="zh-CN" sz="2700" b="1" dirty="0">
                <a:latin typeface="AvantGarde Md BT" panose="020B0602020202020204" pitchFamily="34" charset="0"/>
                <a:ea typeface="微软雅黑" panose="020B0503020204020204" pitchFamily="34" charset="-122"/>
                <a:cs typeface="Arial Unicode MS" pitchFamily="34" charset="-122"/>
              </a:rPr>
              <a:t>implementation file</a:t>
            </a:r>
            <a:r>
              <a:rPr lang="zh-CN" altLang="en-US" sz="2000" dirty="0">
                <a:latin typeface="华文细黑" panose="02010600040101010101" pitchFamily="2" charset="-122"/>
                <a:ea typeface="华文细黑" panose="02010600040101010101" pitchFamily="2" charset="-122"/>
              </a:rPr>
              <a:t>），称为定义（</a:t>
            </a:r>
            <a:r>
              <a:rPr lang="en-US" altLang="zh-CN" sz="2000" dirty="0">
                <a:latin typeface="华文细黑" panose="02010600040101010101" pitchFamily="2" charset="-122"/>
                <a:ea typeface="华文细黑" panose="02010600040101010101" pitchFamily="2" charset="-122"/>
              </a:rPr>
              <a:t>definition</a:t>
            </a:r>
            <a:r>
              <a:rPr lang="zh-CN" altLang="en-US" sz="2000" dirty="0">
                <a:latin typeface="华文细黑" panose="02010600040101010101" pitchFamily="2" charset="-122"/>
                <a:ea typeface="华文细黑" panose="02010600040101010101" pitchFamily="2" charset="-122"/>
              </a:rPr>
              <a:t>）文件。</a:t>
            </a:r>
            <a:endParaRPr lang="zh-CN" altLang="en-US" sz="2000" u="sng" dirty="0">
              <a:latin typeface="华文细黑" panose="02010600040101010101" pitchFamily="2" charset="-122"/>
              <a:ea typeface="华文细黑" panose="02010600040101010101" pitchFamily="2" charset="-122"/>
              <a:cs typeface="Arial Unicode MS" pitchFamily="34" charset="-122"/>
            </a:endParaRPr>
          </a:p>
          <a:p>
            <a:pPr>
              <a:lnSpc>
                <a:spcPct val="150000"/>
              </a:lnSpc>
              <a:buFont typeface="Arial" pitchFamily="34" charset="0"/>
              <a:buChar char="•"/>
            </a:pPr>
            <a:r>
              <a:rPr lang="en-US" altLang="zh-CN" sz="2000" dirty="0">
                <a:latin typeface="华文细黑" panose="02010600040101010101" pitchFamily="2" charset="-122"/>
                <a:ea typeface="华文细黑" panose="02010600040101010101" pitchFamily="2" charset="-122"/>
              </a:rPr>
              <a:t>C++/C</a:t>
            </a:r>
            <a:r>
              <a:rPr lang="zh-CN" altLang="en-US" sz="2000" dirty="0">
                <a:latin typeface="华文细黑" panose="02010600040101010101" pitchFamily="2" charset="-122"/>
                <a:ea typeface="华文细黑" panose="02010600040101010101" pitchFamily="2" charset="-122"/>
              </a:rPr>
              <a:t>的头文件程序以“</a:t>
            </a:r>
            <a:r>
              <a:rPr lang="en-US" altLang="zh-CN" sz="2000" dirty="0">
                <a:latin typeface="华文细黑" panose="02010600040101010101" pitchFamily="2" charset="-122"/>
                <a:ea typeface="华文细黑" panose="02010600040101010101" pitchFamily="2" charset="-122"/>
              </a:rPr>
              <a:t>.h”</a:t>
            </a:r>
            <a:r>
              <a:rPr lang="zh-CN" altLang="en-US" sz="2000" dirty="0">
                <a:latin typeface="华文细黑" panose="02010600040101010101" pitchFamily="2" charset="-122"/>
                <a:ea typeface="华文细黑" panose="02010600040101010101" pitchFamily="2" charset="-122"/>
              </a:rPr>
              <a:t>为后缀。</a:t>
            </a:r>
            <a:endParaRPr lang="en-US" altLang="zh-CN" sz="2000" dirty="0">
              <a:latin typeface="华文细黑" panose="02010600040101010101" pitchFamily="2" charset="-122"/>
              <a:ea typeface="华文细黑" panose="02010600040101010101" pitchFamily="2" charset="-122"/>
            </a:endParaRPr>
          </a:p>
          <a:p>
            <a:pPr>
              <a:lnSpc>
                <a:spcPct val="150000"/>
              </a:lnSpc>
              <a:buFont typeface="Arial" pitchFamily="34" charset="0"/>
              <a:buChar char="•"/>
            </a:pPr>
            <a:r>
              <a:rPr lang="en-US" altLang="zh-CN" sz="2000" dirty="0">
                <a:latin typeface="华文细黑" panose="02010600040101010101" pitchFamily="2" charset="-122"/>
                <a:ea typeface="华文细黑" panose="02010600040101010101" pitchFamily="2" charset="-122"/>
              </a:rPr>
              <a:t>C</a:t>
            </a:r>
            <a:r>
              <a:rPr lang="zh-CN" altLang="en-US" sz="2000" dirty="0">
                <a:latin typeface="华文细黑" panose="02010600040101010101" pitchFamily="2" charset="-122"/>
                <a:ea typeface="华文细黑" panose="02010600040101010101" pitchFamily="2" charset="-122"/>
              </a:rPr>
              <a:t>程序的定义文件以“</a:t>
            </a:r>
            <a:r>
              <a:rPr lang="en-US" altLang="zh-CN" sz="2000" dirty="0">
                <a:latin typeface="华文细黑" panose="02010600040101010101" pitchFamily="2" charset="-122"/>
                <a:ea typeface="华文细黑" panose="02010600040101010101" pitchFamily="2" charset="-122"/>
              </a:rPr>
              <a:t>.c”</a:t>
            </a:r>
            <a:r>
              <a:rPr lang="zh-CN" altLang="en-US" sz="2000" dirty="0">
                <a:latin typeface="华文细黑" panose="02010600040101010101" pitchFamily="2" charset="-122"/>
                <a:ea typeface="华文细黑" panose="02010600040101010101" pitchFamily="2" charset="-122"/>
              </a:rPr>
              <a:t>为后缀，</a:t>
            </a:r>
            <a:r>
              <a:rPr lang="en-US" altLang="zh-CN" sz="2000" dirty="0">
                <a:latin typeface="华文细黑" panose="02010600040101010101" pitchFamily="2" charset="-122"/>
                <a:ea typeface="华文细黑" panose="02010600040101010101" pitchFamily="2" charset="-122"/>
              </a:rPr>
              <a:t>C++</a:t>
            </a:r>
            <a:r>
              <a:rPr lang="zh-CN" altLang="en-US" sz="2000" dirty="0">
                <a:latin typeface="华文细黑" panose="02010600040101010101" pitchFamily="2" charset="-122"/>
                <a:ea typeface="华文细黑" panose="02010600040101010101" pitchFamily="2" charset="-122"/>
              </a:rPr>
              <a:t>的实现程序通常以“</a:t>
            </a:r>
            <a:r>
              <a:rPr lang="en-US" altLang="zh-CN" sz="2000" dirty="0">
                <a:latin typeface="华文细黑" panose="02010600040101010101" pitchFamily="2" charset="-122"/>
                <a:ea typeface="华文细黑" panose="02010600040101010101" pitchFamily="2" charset="-122"/>
              </a:rPr>
              <a:t>.</a:t>
            </a:r>
            <a:r>
              <a:rPr lang="en-US" altLang="zh-CN" sz="2000" dirty="0" err="1">
                <a:latin typeface="华文细黑" panose="02010600040101010101" pitchFamily="2" charset="-122"/>
                <a:ea typeface="华文细黑" panose="02010600040101010101" pitchFamily="2" charset="-122"/>
              </a:rPr>
              <a:t>cpp</a:t>
            </a:r>
            <a:r>
              <a:rPr lang="en-US" altLang="zh-CN" sz="2000" dirty="0">
                <a:latin typeface="华文细黑" panose="02010600040101010101" pitchFamily="2" charset="-122"/>
                <a:ea typeface="华文细黑" panose="02010600040101010101" pitchFamily="2" charset="-122"/>
              </a:rPr>
              <a:t>”</a:t>
            </a:r>
            <a:r>
              <a:rPr lang="zh-CN" altLang="en-US" sz="2000" dirty="0">
                <a:latin typeface="华文细黑" panose="02010600040101010101" pitchFamily="2" charset="-122"/>
                <a:ea typeface="华文细黑" panose="02010600040101010101" pitchFamily="2" charset="-122"/>
              </a:rPr>
              <a:t>为后缀（也有一些系统以“</a:t>
            </a:r>
            <a:r>
              <a:rPr lang="en-US" altLang="zh-CN" sz="2000" dirty="0">
                <a:latin typeface="华文细黑" panose="02010600040101010101" pitchFamily="2" charset="-122"/>
                <a:ea typeface="华文细黑" panose="02010600040101010101" pitchFamily="2" charset="-122"/>
              </a:rPr>
              <a:t>.cc”</a:t>
            </a:r>
            <a:r>
              <a:rPr lang="zh-CN" altLang="en-US" sz="2000" dirty="0">
                <a:latin typeface="华文细黑" panose="02010600040101010101" pitchFamily="2" charset="-122"/>
                <a:ea typeface="华文细黑" panose="02010600040101010101" pitchFamily="2" charset="-122"/>
              </a:rPr>
              <a:t>或“</a:t>
            </a:r>
            <a:r>
              <a:rPr lang="en-US" altLang="zh-CN" sz="2000" dirty="0">
                <a:latin typeface="华文细黑" panose="02010600040101010101" pitchFamily="2" charset="-122"/>
                <a:ea typeface="华文细黑" panose="02010600040101010101" pitchFamily="2" charset="-122"/>
              </a:rPr>
              <a:t>.cxx”</a:t>
            </a:r>
            <a:r>
              <a:rPr lang="zh-CN" altLang="en-US" sz="2000" dirty="0">
                <a:latin typeface="华文细黑" panose="02010600040101010101" pitchFamily="2" charset="-122"/>
                <a:ea typeface="华文细黑" panose="02010600040101010101" pitchFamily="2" charset="-122"/>
              </a:rPr>
              <a:t>为后缀）。</a:t>
            </a:r>
          </a:p>
          <a:p>
            <a:pPr>
              <a:spcBef>
                <a:spcPct val="50000"/>
              </a:spcBef>
            </a:pPr>
            <a:r>
              <a:rPr lang="zh-CN" altLang="en-US" sz="2000" dirty="0">
                <a:latin typeface="华文细黑" panose="02010600040101010101" pitchFamily="2" charset="-122"/>
                <a:ea typeface="华文细黑" panose="02010600040101010101" pitchFamily="2" charset="-122"/>
              </a:rPr>
              <a:t>如</a:t>
            </a:r>
            <a:r>
              <a:rPr lang="en-US" altLang="zh-CN" sz="2000" dirty="0">
                <a:latin typeface="华文细黑" panose="02010600040101010101" pitchFamily="2" charset="-122"/>
                <a:ea typeface="华文细黑" panose="02010600040101010101" pitchFamily="2" charset="-122"/>
              </a:rPr>
              <a:t>: </a:t>
            </a:r>
            <a:r>
              <a:rPr lang="en-US" altLang="zh-CN" sz="2800" b="1" dirty="0" err="1">
                <a:solidFill>
                  <a:srgbClr val="FFFF00"/>
                </a:solidFill>
                <a:latin typeface="Corbel" pitchFamily="34" charset="0"/>
                <a:cs typeface="Arial" pitchFamily="34" charset="0"/>
              </a:rPr>
              <a:t>Washer.h</a:t>
            </a:r>
            <a:r>
              <a:rPr lang="en-US" altLang="zh-CN" sz="2800" b="1" dirty="0">
                <a:solidFill>
                  <a:srgbClr val="FFFF00"/>
                </a:solidFill>
                <a:latin typeface="Corbel" pitchFamily="34" charset="0"/>
                <a:cs typeface="Arial" pitchFamily="34" charset="0"/>
              </a:rPr>
              <a:t>   Washer.cpp</a:t>
            </a:r>
          </a:p>
          <a:p>
            <a:pPr>
              <a:spcBef>
                <a:spcPct val="50000"/>
              </a:spcBef>
            </a:pPr>
            <a:r>
              <a:rPr lang="en-US" altLang="zh-CN" sz="2800" b="1" dirty="0">
                <a:solidFill>
                  <a:srgbClr val="FFFF00"/>
                </a:solidFill>
                <a:latin typeface="Corbel" pitchFamily="34" charset="0"/>
                <a:cs typeface="Arial" pitchFamily="34" charset="0"/>
              </a:rPr>
              <a:t>      </a:t>
            </a:r>
            <a:r>
              <a:rPr lang="en-US" altLang="zh-CN" sz="2800" b="1" dirty="0" err="1">
                <a:solidFill>
                  <a:srgbClr val="FFFF00"/>
                </a:solidFill>
                <a:latin typeface="Corbel" pitchFamily="34" charset="0"/>
                <a:cs typeface="Arial" pitchFamily="34" charset="0"/>
              </a:rPr>
              <a:t>Icebox.h</a:t>
            </a:r>
            <a:r>
              <a:rPr lang="en-US" altLang="zh-CN" sz="2800" b="1" dirty="0">
                <a:solidFill>
                  <a:srgbClr val="FFFF00"/>
                </a:solidFill>
                <a:latin typeface="Corbel" pitchFamily="34" charset="0"/>
                <a:cs typeface="Arial" pitchFamily="34" charset="0"/>
              </a:rPr>
              <a:t>   Icebox.cpp</a:t>
            </a:r>
          </a:p>
        </p:txBody>
      </p:sp>
    </p:spTree>
    <p:extLst>
      <p:ext uri="{BB962C8B-B14F-4D97-AF65-F5344CB8AC3E}">
        <p14:creationId xmlns:p14="http://schemas.microsoft.com/office/powerpoint/2010/main" val="3050729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1000"/>
                                        <p:tgtEl>
                                          <p:spTgt spid="5">
                                            <p:txEl>
                                              <p:pRg st="3" end="3"/>
                                            </p:txEl>
                                          </p:spTgt>
                                        </p:tgtEl>
                                      </p:cBhvr>
                                    </p:animEffect>
                                    <p:anim calcmode="lin" valueType="num">
                                      <p:cBhvr>
                                        <p:cTn id="20"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1000"/>
                                        <p:tgtEl>
                                          <p:spTgt spid="5">
                                            <p:txEl>
                                              <p:pRg st="4" end="4"/>
                                            </p:txEl>
                                          </p:spTgt>
                                        </p:tgtEl>
                                      </p:cBhvr>
                                    </p:animEffect>
                                    <p:anim calcmode="lin" valueType="num">
                                      <p:cBhvr>
                                        <p:cTn id="2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1071546"/>
            <a:ext cx="8715404" cy="3970302"/>
          </a:xfrm>
          <a:prstGeom prst="rect">
            <a:avLst/>
          </a:prstGeom>
          <a:noFill/>
        </p:spPr>
        <p:txBody>
          <a:bodyPr wrap="square" lIns="91425" tIns="45712" rIns="91425" bIns="45712" rtlCol="0">
            <a:spAutoFit/>
          </a:bodyPr>
          <a:lstStyle/>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rPr>
              <a:t>头文件由三部分内容组成：</a:t>
            </a:r>
            <a:endParaRPr lang="en-US" altLang="zh-CN" sz="2400" dirty="0">
              <a:latin typeface="华文细黑" panose="02010600040101010101" pitchFamily="2" charset="-122"/>
              <a:ea typeface="华文细黑" panose="02010600040101010101" pitchFamily="2" charset="-122"/>
            </a:endParaRPr>
          </a:p>
          <a:p>
            <a:pPr lvl="1">
              <a:lnSpc>
                <a:spcPct val="150000"/>
              </a:lnSpc>
            </a:pPr>
            <a:r>
              <a:rPr lang="en-US" altLang="zh-CN" sz="2400" dirty="0">
                <a:latin typeface="华文细黑" panose="02010600040101010101" pitchFamily="2" charset="-122"/>
                <a:ea typeface="华文细黑" panose="02010600040101010101" pitchFamily="2" charset="-122"/>
                <a:cs typeface="Arial Unicode MS" pitchFamily="34" charset="-122"/>
              </a:rPr>
              <a:t>-</a:t>
            </a:r>
            <a:r>
              <a:rPr lang="zh-CN" altLang="en-US" sz="2400" dirty="0">
                <a:latin typeface="华文细黑" panose="02010600040101010101" pitchFamily="2" charset="-122"/>
                <a:ea typeface="华文细黑" panose="02010600040101010101" pitchFamily="2" charset="-122"/>
              </a:rPr>
              <a:t>头文件开头处的版权和版本声明</a:t>
            </a:r>
            <a:r>
              <a:rPr lang="en-US" altLang="zh-CN" sz="2400" dirty="0">
                <a:latin typeface="华文细黑" panose="02010600040101010101" pitchFamily="2" charset="-122"/>
                <a:ea typeface="华文细黑" panose="02010600040101010101" pitchFamily="2" charset="-122"/>
              </a:rPr>
              <a:t>(</a:t>
            </a:r>
            <a:r>
              <a:rPr lang="en-US" altLang="zh-CN" sz="2000" dirty="0">
                <a:solidFill>
                  <a:schemeClr val="hlink"/>
                </a:solidFill>
                <a:latin typeface="华文细黑" panose="02010600040101010101" pitchFamily="2" charset="-122"/>
                <a:ea typeface="华文细黑" panose="02010600040101010101" pitchFamily="2" charset="-122"/>
              </a:rPr>
              <a:t>to see about_head.dsw</a:t>
            </a: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a:t>
            </a:r>
            <a:endParaRPr lang="en-US" altLang="zh-CN" sz="2400" dirty="0">
              <a:latin typeface="华文细黑" panose="02010600040101010101" pitchFamily="2" charset="-122"/>
              <a:ea typeface="华文细黑" panose="02010600040101010101" pitchFamily="2" charset="-122"/>
            </a:endParaRPr>
          </a:p>
          <a:p>
            <a:pPr lvl="1">
              <a:lnSpc>
                <a:spcPct val="150000"/>
              </a:lnSpc>
            </a:pP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预处理块</a:t>
            </a:r>
            <a:endParaRPr lang="en-US" altLang="zh-CN" sz="2400" dirty="0">
              <a:latin typeface="华文细黑" panose="02010600040101010101" pitchFamily="2" charset="-122"/>
              <a:ea typeface="华文细黑" panose="02010600040101010101" pitchFamily="2" charset="-122"/>
            </a:endParaRPr>
          </a:p>
          <a:p>
            <a:pPr lvl="1">
              <a:lnSpc>
                <a:spcPct val="150000"/>
              </a:lnSpc>
            </a:pP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函数、类和结构声明等。</a:t>
            </a:r>
            <a:endParaRPr lang="en-US" altLang="zh-CN" sz="2400" dirty="0">
              <a:latin typeface="华文细黑" panose="02010600040101010101" pitchFamily="2" charset="-122"/>
              <a:ea typeface="华文细黑" panose="02010600040101010101" pitchFamily="2" charset="-122"/>
              <a:cs typeface="Arial Unicode MS" pitchFamily="34" charset="-122"/>
            </a:endParaRPr>
          </a:p>
          <a:p>
            <a:pPr marL="457123" indent="-457123">
              <a:lnSpc>
                <a:spcPct val="150000"/>
              </a:lnSpc>
              <a:buFont typeface="Arial" pitchFamily="34" charset="0"/>
              <a:buChar char="•"/>
            </a:pPr>
            <a:r>
              <a:rPr lang="zh-CN" altLang="zh-CN" sz="2400" dirty="0">
                <a:latin typeface="华文细黑" panose="02010600040101010101" pitchFamily="2" charset="-122"/>
                <a:ea typeface="华文细黑" panose="02010600040101010101" pitchFamily="2" charset="-122"/>
              </a:rPr>
              <a:t>头文件应该只用于</a:t>
            </a:r>
            <a:r>
              <a:rPr lang="zh-CN" altLang="zh-CN" sz="2400" b="1" dirty="0">
                <a:solidFill>
                  <a:srgbClr val="FFFF00"/>
                </a:solidFill>
                <a:latin typeface="华文细黑" panose="02010600040101010101" pitchFamily="2" charset="-122"/>
                <a:ea typeface="华文细黑" panose="02010600040101010101" pitchFamily="2" charset="-122"/>
              </a:rPr>
              <a:t>声明</a:t>
            </a:r>
            <a:r>
              <a:rPr lang="zh-CN" altLang="zh-CN" sz="2400" dirty="0">
                <a:latin typeface="华文细黑" panose="02010600040101010101" pitchFamily="2" charset="-122"/>
                <a:ea typeface="华文细黑" panose="02010600040101010101" pitchFamily="2" charset="-122"/>
              </a:rPr>
              <a:t>对象、函数</a:t>
            </a:r>
            <a:r>
              <a:rPr lang="zh-CN" altLang="en-US" sz="2400" dirty="0">
                <a:latin typeface="华文细黑" panose="02010600040101010101" pitchFamily="2" charset="-122"/>
                <a:ea typeface="华文细黑" panose="02010600040101010101" pitchFamily="2" charset="-122"/>
              </a:rPr>
              <a:t>声明</a:t>
            </a:r>
            <a:r>
              <a:rPr lang="zh-CN" altLang="zh-CN" sz="2400" dirty="0">
                <a:latin typeface="华文细黑" panose="02010600040101010101" pitchFamily="2" charset="-122"/>
                <a:ea typeface="华文细黑" panose="02010600040101010101" pitchFamily="2" charset="-122"/>
              </a:rPr>
              <a:t>、类</a:t>
            </a:r>
            <a:r>
              <a:rPr lang="zh-CN" altLang="en-US" sz="2400" dirty="0">
                <a:latin typeface="华文细黑" panose="02010600040101010101" pitchFamily="2" charset="-122"/>
                <a:ea typeface="华文细黑" panose="02010600040101010101" pitchFamily="2" charset="-122"/>
              </a:rPr>
              <a:t>定义</a:t>
            </a:r>
            <a:r>
              <a:rPr lang="zh-CN" altLang="zh-CN" sz="2400" dirty="0">
                <a:latin typeface="华文细黑" panose="02010600040101010101" pitchFamily="2" charset="-122"/>
                <a:ea typeface="华文细黑" panose="02010600040101010101" pitchFamily="2" charset="-122"/>
              </a:rPr>
              <a:t>、类模板</a:t>
            </a:r>
            <a:r>
              <a:rPr lang="zh-CN" altLang="en-US" sz="2400" dirty="0">
                <a:latin typeface="华文细黑" panose="02010600040101010101" pitchFamily="2" charset="-122"/>
                <a:ea typeface="华文细黑" panose="02010600040101010101" pitchFamily="2" charset="-122"/>
              </a:rPr>
              <a:t>定义</a:t>
            </a:r>
            <a:r>
              <a:rPr lang="zh-CN" altLang="zh-CN" sz="2400" dirty="0">
                <a:latin typeface="华文细黑" panose="02010600040101010101" pitchFamily="2" charset="-122"/>
                <a:ea typeface="华文细黑" panose="02010600040101010101" pitchFamily="2" charset="-122"/>
              </a:rPr>
              <a:t>、</a:t>
            </a:r>
            <a:r>
              <a:rPr lang="en-US" altLang="zh-CN" sz="2400" dirty="0" err="1">
                <a:latin typeface="华文细黑" panose="02010600040101010101" pitchFamily="2" charset="-122"/>
                <a:ea typeface="华文细黑" panose="02010600040101010101" pitchFamily="2" charset="-122"/>
              </a:rPr>
              <a:t>typedef</a:t>
            </a:r>
            <a:r>
              <a:rPr lang="zh-CN" altLang="en-US" sz="2400" dirty="0">
                <a:latin typeface="华文细黑" panose="02010600040101010101" pitchFamily="2" charset="-122"/>
                <a:ea typeface="华文细黑" panose="02010600040101010101" pitchFamily="2" charset="-122"/>
              </a:rPr>
              <a:t>和</a:t>
            </a:r>
            <a:r>
              <a:rPr lang="zh-CN" altLang="zh-CN" sz="2400" dirty="0">
                <a:latin typeface="华文细黑" panose="02010600040101010101" pitchFamily="2" charset="-122"/>
                <a:ea typeface="华文细黑" panose="02010600040101010101" pitchFamily="2" charset="-122"/>
              </a:rPr>
              <a:t>宏，而</a:t>
            </a:r>
            <a:r>
              <a:rPr lang="zh-CN" altLang="en-US" sz="2400" dirty="0">
                <a:latin typeface="华文细黑" panose="02010600040101010101" pitchFamily="2" charset="-122"/>
                <a:ea typeface="华文细黑" panose="02010600040101010101" pitchFamily="2" charset="-122"/>
                <a:cs typeface="Arial Unicode MS" pitchFamily="34" charset="-122"/>
              </a:rPr>
              <a:t>不应该包含或生成占据存储空间的对象或函数的</a:t>
            </a:r>
            <a:r>
              <a:rPr lang="zh-CN" altLang="en-US" sz="2400" b="1" dirty="0">
                <a:solidFill>
                  <a:srgbClr val="FFFF00"/>
                </a:solidFill>
                <a:latin typeface="华文细黑" panose="02010600040101010101" pitchFamily="2" charset="-122"/>
                <a:ea typeface="华文细黑" panose="02010600040101010101" pitchFamily="2" charset="-122"/>
                <a:cs typeface="Arial Unicode MS" pitchFamily="34" charset="-122"/>
              </a:rPr>
              <a:t>定义</a:t>
            </a:r>
            <a:r>
              <a:rPr lang="zh-CN" altLang="en-US" sz="2400" dirty="0">
                <a:latin typeface="华文细黑" panose="02010600040101010101" pitchFamily="2" charset="-122"/>
                <a:ea typeface="华文细黑" panose="02010600040101010101" pitchFamily="2" charset="-122"/>
                <a:cs typeface="Arial Unicode MS" pitchFamily="34" charset="-122"/>
              </a:rPr>
              <a:t>。</a:t>
            </a:r>
            <a:endParaRPr lang="en-US" altLang="zh-CN" sz="2400" dirty="0">
              <a:latin typeface="华文细黑" panose="02010600040101010101" pitchFamily="2" charset="-122"/>
              <a:ea typeface="华文细黑" panose="02010600040101010101" pitchFamily="2" charset="-122"/>
            </a:endParaRPr>
          </a:p>
        </p:txBody>
      </p:sp>
      <p:sp>
        <p:nvSpPr>
          <p:cNvPr id="6" name="标题 1"/>
          <p:cNvSpPr>
            <a:spLocks noGrp="1"/>
          </p:cNvSpPr>
          <p:nvPr>
            <p:ph type="ctrTitle"/>
          </p:nvPr>
        </p:nvSpPr>
        <p:spPr>
          <a:xfrm>
            <a:off x="432001" y="214291"/>
            <a:ext cx="2339799" cy="785817"/>
          </a:xfrm>
          <a:solidFill>
            <a:srgbClr val="008080"/>
          </a:solidFill>
        </p:spPr>
        <p:txBody>
          <a:bodyPr lIns="71225" tIns="35612" rIns="71225" bIns="35612" anchor="ctr">
            <a:normAutofit/>
          </a:bodyPr>
          <a:lstStyle/>
          <a:p>
            <a:r>
              <a:rPr lang="en-US" altLang="zh-CN" dirty="0">
                <a:latin typeface="Arial Rounded MT Bold" pitchFamily="34" charset="0"/>
                <a:cs typeface="Arial Unicode MS" pitchFamily="34" charset="-122"/>
              </a:rPr>
              <a:t>Head File</a:t>
            </a:r>
            <a:endParaRPr lang="zh-CN" altLang="en-US" dirty="0">
              <a:latin typeface="Arial Rounded MT Bold" pitchFamily="34" charset="0"/>
              <a:cs typeface="Arial Unicode MS" pitchFamily="34" charset="-122"/>
            </a:endParaRPr>
          </a:p>
        </p:txBody>
      </p:sp>
    </p:spTree>
    <p:extLst>
      <p:ext uri="{BB962C8B-B14F-4D97-AF65-F5344CB8AC3E}">
        <p14:creationId xmlns:p14="http://schemas.microsoft.com/office/powerpoint/2010/main" val="65993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1000"/>
                                        <p:tgtEl>
                                          <p:spTgt spid="5">
                                            <p:txEl>
                                              <p:pRg st="4" end="4"/>
                                            </p:txEl>
                                          </p:spTgt>
                                        </p:tgtEl>
                                      </p:cBhvr>
                                    </p:animEffect>
                                    <p:anim calcmode="lin" valueType="num">
                                      <p:cBhvr>
                                        <p:cTn id="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50796" y="829223"/>
            <a:ext cx="6842408" cy="4888502"/>
          </a:xfrm>
          <a:prstGeom prst="rect">
            <a:avLst/>
          </a:prstGeom>
          <a:solidFill>
            <a:schemeClr val="accent4">
              <a:lumMod val="20000"/>
              <a:lumOff val="80000"/>
            </a:schemeClr>
          </a:solidFill>
          <a:ln>
            <a:noFill/>
          </a:ln>
        </p:spPr>
        <p:txBody>
          <a:bodyPr wrap="square" lIns="91425" tIns="45712" rIns="91425" bIns="45712" rtlCol="0">
            <a:spAutoFit/>
          </a:bodyPr>
          <a:lstStyle/>
          <a:p>
            <a:pPr>
              <a:lnSpc>
                <a:spcPts val="3359"/>
              </a:lnSpc>
            </a:pPr>
            <a:r>
              <a:rPr lang="en-US" altLang="zh-CN" sz="2000" b="1" dirty="0">
                <a:solidFill>
                  <a:srgbClr val="00B16A"/>
                </a:solidFill>
                <a:latin typeface="Arial" pitchFamily="34" charset="0"/>
                <a:ea typeface="微软雅黑" panose="020B0503020204020204" pitchFamily="34" charset="-122"/>
                <a:cs typeface="Arial" pitchFamily="34" charset="0"/>
              </a:rPr>
              <a:t>// </a:t>
            </a:r>
            <a:r>
              <a:rPr lang="zh-CN" altLang="zh-CN" sz="2000" b="1" dirty="0">
                <a:solidFill>
                  <a:srgbClr val="00B16A"/>
                </a:solidFill>
                <a:latin typeface="Arial" pitchFamily="34" charset="0"/>
                <a:ea typeface="微软雅黑" panose="020B0503020204020204" pitchFamily="34" charset="-122"/>
                <a:cs typeface="Arial" pitchFamily="34" charset="0"/>
              </a:rPr>
              <a:t>头文件</a:t>
            </a:r>
            <a:r>
              <a:rPr lang="en-US" altLang="zh-CN" sz="2000" b="1" dirty="0" err="1">
                <a:solidFill>
                  <a:srgbClr val="00B16A"/>
                </a:solidFill>
                <a:latin typeface="Arial" pitchFamily="34" charset="0"/>
                <a:ea typeface="微软雅黑" panose="020B0503020204020204" pitchFamily="34" charset="-122"/>
                <a:cs typeface="Arial" pitchFamily="34" charset="0"/>
              </a:rPr>
              <a:t>header.h</a:t>
            </a:r>
            <a:endParaRPr lang="zh-CN" altLang="zh-CN" sz="2000" b="1" dirty="0">
              <a:solidFill>
                <a:srgbClr val="00B16A"/>
              </a:solidFill>
              <a:latin typeface="Arial" pitchFamily="34" charset="0"/>
              <a:ea typeface="微软雅黑" panose="020B0503020204020204" pitchFamily="34" charset="-122"/>
              <a:cs typeface="Arial" pitchFamily="34" charset="0"/>
            </a:endParaRPr>
          </a:p>
          <a:p>
            <a:pPr>
              <a:lnSpc>
                <a:spcPts val="3359"/>
              </a:lnSpc>
            </a:pPr>
            <a:r>
              <a:rPr lang="en-US" altLang="zh-CN" sz="2400" dirty="0">
                <a:solidFill>
                  <a:schemeClr val="bg1"/>
                </a:solidFill>
                <a:latin typeface="Arial" pitchFamily="34" charset="0"/>
                <a:ea typeface="Arial Unicode MS" pitchFamily="34" charset="-122"/>
                <a:cs typeface="Arial" pitchFamily="34" charset="0"/>
              </a:rPr>
              <a:t>extern void Foo1();    </a:t>
            </a:r>
            <a:r>
              <a:rPr lang="en-US" altLang="zh-CN" sz="2000" b="1" dirty="0">
                <a:solidFill>
                  <a:srgbClr val="00B16A"/>
                </a:solidFill>
                <a:latin typeface="Arial" pitchFamily="34" charset="0"/>
                <a:ea typeface="微软雅黑" panose="020B0503020204020204" pitchFamily="34" charset="-122"/>
                <a:cs typeface="Arial" pitchFamily="34" charset="0"/>
              </a:rPr>
              <a:t>//function declaration</a:t>
            </a:r>
          </a:p>
          <a:p>
            <a:pPr>
              <a:lnSpc>
                <a:spcPts val="3359"/>
              </a:lnSpc>
            </a:pPr>
            <a:r>
              <a:rPr lang="en-US" altLang="zh-CN" sz="2400" dirty="0">
                <a:solidFill>
                  <a:schemeClr val="bg1"/>
                </a:solidFill>
                <a:latin typeface="Arial" pitchFamily="34" charset="0"/>
                <a:ea typeface="Arial Unicode MS" pitchFamily="34" charset="-122"/>
                <a:cs typeface="Arial" pitchFamily="34" charset="0"/>
              </a:rPr>
              <a:t>extern </a:t>
            </a:r>
            <a:r>
              <a:rPr lang="en-US" altLang="zh-CN" sz="2400" dirty="0" err="1">
                <a:solidFill>
                  <a:schemeClr val="bg1"/>
                </a:solidFill>
                <a:latin typeface="Arial" pitchFamily="34" charset="0"/>
                <a:ea typeface="Arial Unicode MS" pitchFamily="34" charset="-122"/>
                <a:cs typeface="Arial" pitchFamily="34" charset="0"/>
              </a:rPr>
              <a:t>int</a:t>
            </a:r>
            <a:r>
              <a:rPr lang="en-US" altLang="zh-CN" sz="2400" dirty="0">
                <a:solidFill>
                  <a:schemeClr val="bg1"/>
                </a:solidFill>
                <a:latin typeface="Arial" pitchFamily="34" charset="0"/>
                <a:ea typeface="Arial Unicode MS" pitchFamily="34" charset="-122"/>
                <a:cs typeface="Arial" pitchFamily="34" charset="0"/>
              </a:rPr>
              <a:t> a1;              </a:t>
            </a:r>
            <a:r>
              <a:rPr lang="en-US" altLang="zh-CN" sz="2000" b="1" dirty="0">
                <a:solidFill>
                  <a:srgbClr val="00B16A"/>
                </a:solidFill>
                <a:latin typeface="Arial" pitchFamily="34" charset="0"/>
                <a:ea typeface="微软雅黑" panose="020B0503020204020204" pitchFamily="34" charset="-122"/>
                <a:cs typeface="Arial" pitchFamily="34" charset="0"/>
              </a:rPr>
              <a:t>//object declaration</a:t>
            </a:r>
          </a:p>
          <a:p>
            <a:pPr>
              <a:lnSpc>
                <a:spcPts val="3359"/>
              </a:lnSpc>
            </a:pPr>
            <a:r>
              <a:rPr lang="en-US" altLang="zh-CN" sz="2400" dirty="0">
                <a:solidFill>
                  <a:schemeClr val="bg1"/>
                </a:solidFill>
                <a:latin typeface="Arial" pitchFamily="34" charset="0"/>
                <a:ea typeface="Arial Unicode MS" pitchFamily="34" charset="-122"/>
                <a:cs typeface="Arial" pitchFamily="34" charset="0"/>
              </a:rPr>
              <a:t>class A;</a:t>
            </a:r>
            <a:r>
              <a:rPr lang="en-US" altLang="zh-CN" sz="2400" dirty="0">
                <a:solidFill>
                  <a:schemeClr val="tx1">
                    <a:lumMod val="95000"/>
                    <a:lumOff val="5000"/>
                  </a:schemeClr>
                </a:solidFill>
                <a:latin typeface="Arial" pitchFamily="34" charset="0"/>
                <a:ea typeface="Arial Unicode MS" pitchFamily="34" charset="-122"/>
                <a:cs typeface="Arial" pitchFamily="34" charset="0"/>
              </a:rPr>
              <a:t>                       </a:t>
            </a:r>
            <a:r>
              <a:rPr lang="en-US" altLang="zh-CN" sz="2000" b="1" dirty="0">
                <a:solidFill>
                  <a:srgbClr val="00B16A"/>
                </a:solidFill>
                <a:latin typeface="Arial" pitchFamily="34" charset="0"/>
                <a:ea typeface="微软雅黑" panose="020B0503020204020204" pitchFamily="34" charset="-122"/>
                <a:cs typeface="Arial" pitchFamily="34" charset="0"/>
              </a:rPr>
              <a:t>// forward declaration</a:t>
            </a:r>
          </a:p>
          <a:p>
            <a:pPr>
              <a:lnSpc>
                <a:spcPts val="3359"/>
              </a:lnSpc>
            </a:pPr>
            <a:r>
              <a:rPr lang="en-US" altLang="zh-CN" sz="2400" dirty="0">
                <a:solidFill>
                  <a:schemeClr val="bg1"/>
                </a:solidFill>
                <a:latin typeface="Arial" pitchFamily="34" charset="0"/>
                <a:ea typeface="Arial Unicode MS" pitchFamily="34" charset="-122"/>
                <a:cs typeface="Arial" pitchFamily="34" charset="0"/>
              </a:rPr>
              <a:t>class B</a:t>
            </a:r>
          </a:p>
          <a:p>
            <a:pPr>
              <a:lnSpc>
                <a:spcPts val="3359"/>
              </a:lnSpc>
            </a:pPr>
            <a:r>
              <a:rPr lang="en-US" altLang="zh-CN" sz="2400" dirty="0">
                <a:solidFill>
                  <a:schemeClr val="bg1"/>
                </a:solidFill>
                <a:latin typeface="Arial" pitchFamily="34" charset="0"/>
                <a:ea typeface="Arial Unicode MS" pitchFamily="34" charset="-122"/>
                <a:cs typeface="Arial" pitchFamily="34" charset="0"/>
              </a:rPr>
              <a:t>{ </a:t>
            </a:r>
            <a:endParaRPr lang="en-US" altLang="zh-CN" sz="2400" dirty="0" smtClean="0">
              <a:solidFill>
                <a:schemeClr val="bg1"/>
              </a:solidFill>
              <a:latin typeface="Arial" pitchFamily="34" charset="0"/>
              <a:ea typeface="Arial Unicode MS" pitchFamily="34" charset="-122"/>
              <a:cs typeface="Arial" pitchFamily="34" charset="0"/>
            </a:endParaRPr>
          </a:p>
          <a:p>
            <a:pPr>
              <a:lnSpc>
                <a:spcPts val="3359"/>
              </a:lnSpc>
            </a:pPr>
            <a:r>
              <a:rPr lang="en-US" altLang="zh-CN" sz="2400" dirty="0">
                <a:solidFill>
                  <a:schemeClr val="bg1"/>
                </a:solidFill>
                <a:latin typeface="Arial" pitchFamily="34" charset="0"/>
                <a:ea typeface="Arial Unicode MS" pitchFamily="34" charset="-122"/>
                <a:cs typeface="Arial" pitchFamily="34" charset="0"/>
              </a:rPr>
              <a:t> </a:t>
            </a:r>
            <a:r>
              <a:rPr lang="en-US" altLang="zh-CN" sz="2400" dirty="0" smtClean="0">
                <a:solidFill>
                  <a:schemeClr val="bg1"/>
                </a:solidFill>
                <a:latin typeface="Arial" pitchFamily="34" charset="0"/>
                <a:ea typeface="Arial Unicode MS" pitchFamily="34" charset="-122"/>
                <a:cs typeface="Arial" pitchFamily="34" charset="0"/>
              </a:rPr>
              <a:t>   private</a:t>
            </a:r>
            <a:r>
              <a:rPr lang="en-US" altLang="zh-CN" sz="2400" dirty="0">
                <a:solidFill>
                  <a:schemeClr val="bg1"/>
                </a:solidFill>
                <a:latin typeface="Arial" pitchFamily="34" charset="0"/>
                <a:ea typeface="Arial Unicode MS" pitchFamily="34" charset="-122"/>
                <a:cs typeface="Arial" pitchFamily="34" charset="0"/>
              </a:rPr>
              <a:t>:   A* pa;</a:t>
            </a:r>
          </a:p>
          <a:p>
            <a:pPr>
              <a:lnSpc>
                <a:spcPts val="3359"/>
              </a:lnSpc>
            </a:pPr>
            <a:r>
              <a:rPr lang="en-US" altLang="zh-CN" sz="2400" dirty="0">
                <a:solidFill>
                  <a:schemeClr val="bg1"/>
                </a:solidFill>
                <a:latin typeface="Arial" pitchFamily="34" charset="0"/>
                <a:ea typeface="Arial Unicode MS" pitchFamily="34" charset="-122"/>
                <a:cs typeface="Arial" pitchFamily="34" charset="0"/>
              </a:rPr>
              <a:t>};</a:t>
            </a:r>
            <a:endParaRPr lang="zh-CN" altLang="zh-CN" sz="2400" dirty="0">
              <a:solidFill>
                <a:schemeClr val="bg1"/>
              </a:solidFill>
              <a:latin typeface="Arial" pitchFamily="34" charset="0"/>
              <a:ea typeface="Arial Unicode MS" pitchFamily="34" charset="-122"/>
              <a:cs typeface="Arial" pitchFamily="34" charset="0"/>
            </a:endParaRPr>
          </a:p>
          <a:p>
            <a:pPr>
              <a:lnSpc>
                <a:spcPts val="3359"/>
              </a:lnSpc>
            </a:pPr>
            <a:r>
              <a:rPr lang="en-US" altLang="zh-CN" sz="2400" b="1" dirty="0">
                <a:solidFill>
                  <a:srgbClr val="F37021"/>
                </a:solidFill>
                <a:latin typeface="Arial" pitchFamily="34" charset="0"/>
                <a:ea typeface="Arial Unicode MS" pitchFamily="34" charset="-122"/>
                <a:cs typeface="Arial" pitchFamily="34" charset="0"/>
              </a:rPr>
              <a:t>void Foo2()           </a:t>
            </a:r>
            <a:r>
              <a:rPr lang="en-US" altLang="zh-CN" sz="2000" b="1" dirty="0">
                <a:solidFill>
                  <a:srgbClr val="FF0000"/>
                </a:solidFill>
                <a:latin typeface="Arial" pitchFamily="34" charset="0"/>
                <a:ea typeface="Arial Unicode MS" pitchFamily="34" charset="-122"/>
                <a:cs typeface="Arial" pitchFamily="34" charset="0"/>
              </a:rPr>
              <a:t>//function definition error</a:t>
            </a:r>
          </a:p>
          <a:p>
            <a:pPr>
              <a:lnSpc>
                <a:spcPts val="3359"/>
              </a:lnSpc>
            </a:pPr>
            <a:r>
              <a:rPr lang="zh-CN" altLang="zh-CN" sz="2400" b="1" dirty="0">
                <a:solidFill>
                  <a:srgbClr val="F37021"/>
                </a:solidFill>
                <a:latin typeface="Arial" pitchFamily="34" charset="0"/>
                <a:ea typeface="Arial Unicode MS" pitchFamily="34" charset="-122"/>
                <a:cs typeface="Arial" pitchFamily="34" charset="0"/>
              </a:rPr>
              <a:t> </a:t>
            </a:r>
            <a:r>
              <a:rPr lang="en-US" altLang="zh-CN" sz="2400" b="1" dirty="0">
                <a:solidFill>
                  <a:srgbClr val="F37021"/>
                </a:solidFill>
                <a:latin typeface="Arial" pitchFamily="34" charset="0"/>
                <a:ea typeface="Arial Unicode MS" pitchFamily="34" charset="-122"/>
                <a:cs typeface="Arial" pitchFamily="34" charset="0"/>
              </a:rPr>
              <a:t>{   }              </a:t>
            </a:r>
            <a:endParaRPr lang="zh-CN" altLang="zh-CN" sz="2400" b="1" dirty="0">
              <a:solidFill>
                <a:srgbClr val="F37021"/>
              </a:solidFill>
              <a:latin typeface="Arial" pitchFamily="34" charset="0"/>
              <a:ea typeface="Arial Unicode MS" pitchFamily="34" charset="-122"/>
              <a:cs typeface="Arial" pitchFamily="34" charset="0"/>
            </a:endParaRPr>
          </a:p>
          <a:p>
            <a:pPr>
              <a:lnSpc>
                <a:spcPts val="3359"/>
              </a:lnSpc>
            </a:pPr>
            <a:r>
              <a:rPr lang="en-US" altLang="zh-CN" sz="2400" b="1" dirty="0" err="1">
                <a:solidFill>
                  <a:srgbClr val="F37021"/>
                </a:solidFill>
                <a:latin typeface="Arial" pitchFamily="34" charset="0"/>
                <a:ea typeface="Arial Unicode MS" pitchFamily="34" charset="-122"/>
                <a:cs typeface="Arial" pitchFamily="34" charset="0"/>
              </a:rPr>
              <a:t>int</a:t>
            </a:r>
            <a:r>
              <a:rPr lang="en-US" altLang="zh-CN" sz="2400" b="1" dirty="0">
                <a:solidFill>
                  <a:srgbClr val="F37021"/>
                </a:solidFill>
                <a:latin typeface="Arial" pitchFamily="34" charset="0"/>
                <a:ea typeface="Arial Unicode MS" pitchFamily="34" charset="-122"/>
                <a:cs typeface="Arial" pitchFamily="34" charset="0"/>
              </a:rPr>
              <a:t> a2;                   </a:t>
            </a:r>
            <a:r>
              <a:rPr lang="en-US" altLang="zh-CN" sz="2400" b="1" dirty="0">
                <a:solidFill>
                  <a:srgbClr val="FF0000"/>
                </a:solidFill>
                <a:latin typeface="Arial" pitchFamily="34" charset="0"/>
                <a:ea typeface="Arial Unicode MS" pitchFamily="34" charset="-122"/>
                <a:cs typeface="Arial" pitchFamily="34" charset="0"/>
              </a:rPr>
              <a:t>//object definition error</a:t>
            </a:r>
            <a:endParaRPr lang="zh-CN" altLang="en-US" sz="2400" b="1" dirty="0">
              <a:solidFill>
                <a:srgbClr val="FF0000"/>
              </a:solidFill>
              <a:latin typeface="Arial" pitchFamily="34" charset="0"/>
              <a:ea typeface="Arial Unicode MS" pitchFamily="34" charset="-122"/>
              <a:cs typeface="Arial" pitchFamily="34" charset="0"/>
            </a:endParaRPr>
          </a:p>
        </p:txBody>
      </p:sp>
    </p:spTree>
    <p:extLst>
      <p:ext uri="{BB962C8B-B14F-4D97-AF65-F5344CB8AC3E}">
        <p14:creationId xmlns:p14="http://schemas.microsoft.com/office/powerpoint/2010/main" val="177130677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50796" y="1066252"/>
            <a:ext cx="6842408" cy="4917484"/>
          </a:xfrm>
          <a:prstGeom prst="rect">
            <a:avLst/>
          </a:prstGeom>
          <a:solidFill>
            <a:schemeClr val="accent4">
              <a:lumMod val="20000"/>
              <a:lumOff val="80000"/>
            </a:schemeClr>
          </a:solidFill>
          <a:ln>
            <a:noFill/>
          </a:ln>
        </p:spPr>
        <p:txBody>
          <a:bodyPr wrap="square" lIns="91425" tIns="45712" rIns="91425" bIns="45712" rtlCol="0">
            <a:spAutoFit/>
          </a:bodyPr>
          <a:lstStyle/>
          <a:p>
            <a:pPr>
              <a:lnSpc>
                <a:spcPct val="150000"/>
              </a:lnSpc>
            </a:pPr>
            <a:r>
              <a:rPr lang="en-US" altLang="zh-CN" sz="2000" b="1" dirty="0">
                <a:solidFill>
                  <a:srgbClr val="00B16A"/>
                </a:solidFill>
                <a:latin typeface="Arial" pitchFamily="34" charset="0"/>
                <a:ea typeface="微软雅黑" panose="020B0503020204020204" pitchFamily="34" charset="-122"/>
                <a:cs typeface="Arial" pitchFamily="34" charset="0"/>
              </a:rPr>
              <a:t>//oneFile.cpp</a:t>
            </a:r>
          </a:p>
          <a:p>
            <a:pPr>
              <a:lnSpc>
                <a:spcPct val="150000"/>
              </a:lnSpc>
            </a:pPr>
            <a:r>
              <a:rPr lang="en-US" altLang="zh-CN" sz="2400" dirty="0">
                <a:solidFill>
                  <a:schemeClr val="bg1"/>
                </a:solidFill>
                <a:latin typeface="Arial" pitchFamily="34" charset="0"/>
                <a:ea typeface="Arial Unicode MS" pitchFamily="34" charset="-122"/>
                <a:cs typeface="Arial" pitchFamily="34" charset="0"/>
              </a:rPr>
              <a:t>#include "</a:t>
            </a:r>
            <a:r>
              <a:rPr lang="en-US" altLang="zh-CN" sz="2400" dirty="0" err="1">
                <a:solidFill>
                  <a:schemeClr val="bg1"/>
                </a:solidFill>
                <a:latin typeface="Arial" pitchFamily="34" charset="0"/>
                <a:ea typeface="Arial Unicode MS" pitchFamily="34" charset="-122"/>
                <a:cs typeface="Arial" pitchFamily="34" charset="0"/>
              </a:rPr>
              <a:t>header.h</a:t>
            </a:r>
            <a:r>
              <a:rPr lang="en-US" altLang="zh-CN" sz="2400" dirty="0">
                <a:solidFill>
                  <a:schemeClr val="bg1"/>
                </a:solidFill>
                <a:latin typeface="Arial" pitchFamily="34" charset="0"/>
                <a:ea typeface="Arial Unicode MS" pitchFamily="34" charset="-122"/>
                <a:cs typeface="Arial" pitchFamily="34" charset="0"/>
              </a:rPr>
              <a:t>"</a:t>
            </a:r>
          </a:p>
          <a:p>
            <a:pPr>
              <a:lnSpc>
                <a:spcPct val="150000"/>
              </a:lnSpc>
            </a:pPr>
            <a:r>
              <a:rPr lang="en-US" altLang="zh-CN" sz="2400" dirty="0" err="1">
                <a:solidFill>
                  <a:schemeClr val="bg1"/>
                </a:solidFill>
                <a:latin typeface="Arial" pitchFamily="34" charset="0"/>
                <a:ea typeface="Arial Unicode MS" pitchFamily="34" charset="-122"/>
                <a:cs typeface="Arial" pitchFamily="34" charset="0"/>
              </a:rPr>
              <a:t>int</a:t>
            </a:r>
            <a:r>
              <a:rPr lang="en-US" altLang="zh-CN" sz="2400" dirty="0">
                <a:solidFill>
                  <a:schemeClr val="bg1"/>
                </a:solidFill>
                <a:latin typeface="Arial" pitchFamily="34" charset="0"/>
                <a:ea typeface="Arial Unicode MS" pitchFamily="34" charset="-122"/>
                <a:cs typeface="Arial" pitchFamily="34" charset="0"/>
              </a:rPr>
              <a:t> a1 = 0;          </a:t>
            </a:r>
            <a:r>
              <a:rPr lang="en-US" altLang="zh-CN" sz="2000" b="1" dirty="0">
                <a:solidFill>
                  <a:srgbClr val="00B16A"/>
                </a:solidFill>
                <a:latin typeface="Arial" pitchFamily="34" charset="0"/>
                <a:ea typeface="微软雅黑" panose="020B0503020204020204" pitchFamily="34" charset="-122"/>
                <a:cs typeface="Arial" pitchFamily="34" charset="0"/>
              </a:rPr>
              <a:t>//</a:t>
            </a:r>
            <a:r>
              <a:rPr lang="en-US" altLang="zh-CN" sz="2000" b="1" dirty="0" err="1">
                <a:solidFill>
                  <a:srgbClr val="00B16A"/>
                </a:solidFill>
                <a:latin typeface="Arial" pitchFamily="34" charset="0"/>
                <a:ea typeface="微软雅黑" panose="020B0503020204020204" pitchFamily="34" charset="-122"/>
                <a:cs typeface="Arial" pitchFamily="34" charset="0"/>
              </a:rPr>
              <a:t>defination</a:t>
            </a:r>
            <a:r>
              <a:rPr lang="en-US" altLang="zh-CN" sz="2000" b="1" dirty="0">
                <a:solidFill>
                  <a:srgbClr val="00B16A"/>
                </a:solidFill>
                <a:latin typeface="Arial" pitchFamily="34" charset="0"/>
                <a:ea typeface="微软雅黑" panose="020B0503020204020204" pitchFamily="34" charset="-122"/>
                <a:cs typeface="Arial" pitchFamily="34" charset="0"/>
              </a:rPr>
              <a:t> </a:t>
            </a:r>
            <a:r>
              <a:rPr lang="zh-CN" altLang="en-US" sz="2000" b="1" dirty="0">
                <a:solidFill>
                  <a:srgbClr val="00B16A"/>
                </a:solidFill>
                <a:latin typeface="Arial" pitchFamily="34" charset="0"/>
                <a:ea typeface="微软雅黑" panose="020B0503020204020204" pitchFamily="34" charset="-122"/>
                <a:cs typeface="Arial" pitchFamily="34" charset="0"/>
              </a:rPr>
              <a:t>正确，在头文件中声明了</a:t>
            </a:r>
          </a:p>
          <a:p>
            <a:pPr>
              <a:lnSpc>
                <a:spcPct val="150000"/>
              </a:lnSpc>
            </a:pPr>
            <a:r>
              <a:rPr lang="en-US" altLang="zh-CN" sz="2400" dirty="0" err="1">
                <a:solidFill>
                  <a:schemeClr val="bg1"/>
                </a:solidFill>
                <a:latin typeface="Arial" pitchFamily="34" charset="0"/>
                <a:ea typeface="Arial Unicode MS" pitchFamily="34" charset="-122"/>
                <a:cs typeface="Arial" pitchFamily="34" charset="0"/>
              </a:rPr>
              <a:t>int</a:t>
            </a:r>
            <a:r>
              <a:rPr lang="en-US" altLang="zh-CN" sz="2400" dirty="0">
                <a:solidFill>
                  <a:schemeClr val="bg1"/>
                </a:solidFill>
                <a:latin typeface="Arial" pitchFamily="34" charset="0"/>
                <a:ea typeface="Arial Unicode MS" pitchFamily="34" charset="-122"/>
                <a:cs typeface="Arial" pitchFamily="34" charset="0"/>
              </a:rPr>
              <a:t> a2 = 0;         </a:t>
            </a:r>
            <a:r>
              <a:rPr lang="en-US" altLang="zh-CN" sz="2400" b="1" dirty="0">
                <a:solidFill>
                  <a:srgbClr val="F37021"/>
                </a:solidFill>
                <a:latin typeface="Arial" pitchFamily="34" charset="0"/>
                <a:ea typeface="Arial Unicode MS" pitchFamily="34" charset="-122"/>
                <a:cs typeface="Arial" pitchFamily="34" charset="0"/>
              </a:rPr>
              <a:t>//</a:t>
            </a:r>
            <a:r>
              <a:rPr lang="zh-CN" altLang="en-US" sz="2000" b="1" dirty="0">
                <a:solidFill>
                  <a:srgbClr val="F37021"/>
                </a:solidFill>
                <a:latin typeface="Arial" pitchFamily="34" charset="0"/>
                <a:ea typeface="微软雅黑" panose="020B0503020204020204" pitchFamily="34" charset="-122"/>
                <a:cs typeface="Arial" pitchFamily="34" charset="0"/>
              </a:rPr>
              <a:t>不合规则</a:t>
            </a:r>
          </a:p>
          <a:p>
            <a:pPr>
              <a:lnSpc>
                <a:spcPct val="150000"/>
              </a:lnSpc>
            </a:pPr>
            <a:r>
              <a:rPr lang="en-US" altLang="zh-CN" sz="2400" dirty="0">
                <a:solidFill>
                  <a:schemeClr val="bg1"/>
                </a:solidFill>
                <a:latin typeface="Arial" pitchFamily="34" charset="0"/>
                <a:ea typeface="Arial Unicode MS" pitchFamily="34" charset="-122"/>
                <a:cs typeface="Arial" pitchFamily="34" charset="0"/>
              </a:rPr>
              <a:t>static int32_t a3 = 0;   </a:t>
            </a:r>
            <a:r>
              <a:rPr lang="en-US" altLang="zh-CN" sz="2400" dirty="0">
                <a:latin typeface="Arial" pitchFamily="34" charset="0"/>
                <a:ea typeface="Arial Unicode MS" pitchFamily="34" charset="-122"/>
                <a:cs typeface="Arial" pitchFamily="34" charset="0"/>
              </a:rPr>
              <a:t>    </a:t>
            </a:r>
            <a:r>
              <a:rPr lang="en-US" altLang="zh-CN" sz="2000" b="1" dirty="0">
                <a:solidFill>
                  <a:srgbClr val="00B16A"/>
                </a:solidFill>
                <a:latin typeface="Arial" pitchFamily="34" charset="0"/>
                <a:ea typeface="微软雅黑" panose="020B0503020204020204" pitchFamily="34" charset="-122"/>
                <a:cs typeface="Arial" pitchFamily="34" charset="0"/>
              </a:rPr>
              <a:t>//</a:t>
            </a:r>
            <a:r>
              <a:rPr lang="zh-CN" altLang="en-US" sz="2000" b="1" dirty="0">
                <a:solidFill>
                  <a:srgbClr val="00B16A"/>
                </a:solidFill>
                <a:latin typeface="Arial" pitchFamily="34" charset="0"/>
                <a:ea typeface="微软雅黑" panose="020B0503020204020204" pitchFamily="34" charset="-122"/>
                <a:cs typeface="Arial" pitchFamily="34" charset="0"/>
              </a:rPr>
              <a:t>正确，是静态的</a:t>
            </a:r>
          </a:p>
          <a:p>
            <a:pPr>
              <a:lnSpc>
                <a:spcPct val="150000"/>
              </a:lnSpc>
            </a:pPr>
            <a:r>
              <a:rPr lang="en-US" altLang="zh-CN" sz="2400" dirty="0">
                <a:solidFill>
                  <a:schemeClr val="bg1"/>
                </a:solidFill>
                <a:latin typeface="Arial" pitchFamily="34" charset="0"/>
                <a:ea typeface="Arial Unicode MS" pitchFamily="34" charset="-122"/>
                <a:cs typeface="Arial" pitchFamily="34" charset="0"/>
              </a:rPr>
              <a:t>static void Foo2() </a:t>
            </a:r>
          </a:p>
          <a:p>
            <a:pPr>
              <a:lnSpc>
                <a:spcPct val="150000"/>
              </a:lnSpc>
            </a:pPr>
            <a:r>
              <a:rPr lang="en-US" altLang="zh-CN" sz="2400" dirty="0">
                <a:solidFill>
                  <a:schemeClr val="bg1"/>
                </a:solidFill>
                <a:latin typeface="Arial" pitchFamily="34" charset="0"/>
                <a:ea typeface="Arial Unicode MS" pitchFamily="34" charset="-122"/>
                <a:cs typeface="Arial" pitchFamily="34" charset="0"/>
              </a:rPr>
              <a:t>{//…}                                </a:t>
            </a:r>
            <a:r>
              <a:rPr lang="en-US" altLang="zh-CN" sz="2000" b="1" dirty="0">
                <a:solidFill>
                  <a:srgbClr val="00B16A"/>
                </a:solidFill>
                <a:latin typeface="Arial" pitchFamily="34" charset="0"/>
                <a:ea typeface="微软雅黑" panose="020B0503020204020204" pitchFamily="34" charset="-122"/>
                <a:cs typeface="Arial" pitchFamily="34" charset="0"/>
              </a:rPr>
              <a:t>//</a:t>
            </a:r>
            <a:r>
              <a:rPr lang="zh-CN" altLang="en-US" sz="2000" b="1" dirty="0">
                <a:solidFill>
                  <a:srgbClr val="00B16A"/>
                </a:solidFill>
                <a:latin typeface="Arial" pitchFamily="34" charset="0"/>
                <a:ea typeface="微软雅黑" panose="020B0503020204020204" pitchFamily="34" charset="-122"/>
                <a:cs typeface="Arial" pitchFamily="34" charset="0"/>
              </a:rPr>
              <a:t>正确，是静态的</a:t>
            </a:r>
          </a:p>
          <a:p>
            <a:pPr>
              <a:lnSpc>
                <a:spcPct val="150000"/>
              </a:lnSpc>
            </a:pPr>
            <a:r>
              <a:rPr lang="en-US" altLang="zh-CN" sz="2400" dirty="0">
                <a:solidFill>
                  <a:schemeClr val="bg1"/>
                </a:solidFill>
                <a:latin typeface="Arial" pitchFamily="34" charset="0"/>
                <a:ea typeface="Arial Unicode MS" pitchFamily="34" charset="-122"/>
                <a:cs typeface="Arial" pitchFamily="34" charset="0"/>
              </a:rPr>
              <a:t>void Foo1()</a:t>
            </a:r>
            <a:r>
              <a:rPr lang="en-US" altLang="zh-CN" sz="2400" b="1" dirty="0">
                <a:solidFill>
                  <a:schemeClr val="bg1"/>
                </a:solidFill>
                <a:latin typeface="Arial" pitchFamily="34" charset="0"/>
                <a:ea typeface="微软雅黑" panose="020B0503020204020204" pitchFamily="34" charset="-122"/>
                <a:cs typeface="Arial" pitchFamily="34" charset="0"/>
              </a:rPr>
              <a:t>                   </a:t>
            </a:r>
            <a:r>
              <a:rPr lang="en-US" altLang="zh-CN" sz="2000" b="1" dirty="0">
                <a:solidFill>
                  <a:srgbClr val="00B16A"/>
                </a:solidFill>
                <a:latin typeface="Arial" pitchFamily="34" charset="0"/>
                <a:ea typeface="微软雅黑" panose="020B0503020204020204" pitchFamily="34" charset="-122"/>
                <a:cs typeface="Arial" pitchFamily="34" charset="0"/>
              </a:rPr>
              <a:t>//</a:t>
            </a:r>
            <a:r>
              <a:rPr lang="zh-CN" altLang="en-US" sz="2000" b="1" dirty="0">
                <a:solidFill>
                  <a:srgbClr val="00B16A"/>
                </a:solidFill>
                <a:latin typeface="Arial" pitchFamily="34" charset="0"/>
                <a:ea typeface="微软雅黑" panose="020B0503020204020204" pitchFamily="34" charset="-122"/>
                <a:cs typeface="Arial" pitchFamily="34" charset="0"/>
              </a:rPr>
              <a:t>正确，在头文件中声明了</a:t>
            </a:r>
            <a:endParaRPr lang="en-US" altLang="zh-CN" sz="2000" b="1" dirty="0">
              <a:solidFill>
                <a:srgbClr val="00B16A"/>
              </a:solidFill>
              <a:latin typeface="Arial" pitchFamily="34" charset="0"/>
              <a:ea typeface="微软雅黑" panose="020B0503020204020204" pitchFamily="34" charset="-122"/>
              <a:cs typeface="Arial" pitchFamily="34" charset="0"/>
            </a:endParaRPr>
          </a:p>
          <a:p>
            <a:pPr>
              <a:lnSpc>
                <a:spcPct val="150000"/>
              </a:lnSpc>
            </a:pPr>
            <a:r>
              <a:rPr lang="en-US" altLang="zh-CN" sz="2400" dirty="0">
                <a:solidFill>
                  <a:schemeClr val="bg1"/>
                </a:solidFill>
                <a:latin typeface="Arial" pitchFamily="34" charset="0"/>
                <a:ea typeface="Arial Unicode MS" pitchFamily="34" charset="-122"/>
                <a:cs typeface="Arial" pitchFamily="34" charset="0"/>
              </a:rPr>
              <a:t>{//…}</a:t>
            </a:r>
            <a:endParaRPr lang="zh-CN" altLang="en-US" sz="2000" b="1" dirty="0">
              <a:solidFill>
                <a:schemeClr val="bg1"/>
              </a:solidFill>
              <a:latin typeface="Arial" pitchFamily="34" charset="0"/>
              <a:ea typeface="微软雅黑" panose="020B0503020204020204" pitchFamily="34" charset="-122"/>
              <a:cs typeface="Arial" pitchFamily="34" charset="0"/>
            </a:endParaRPr>
          </a:p>
        </p:txBody>
      </p:sp>
    </p:spTree>
    <p:extLst>
      <p:ext uri="{BB962C8B-B14F-4D97-AF65-F5344CB8AC3E}">
        <p14:creationId xmlns:p14="http://schemas.microsoft.com/office/powerpoint/2010/main" val="16027107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620688"/>
            <a:ext cx="5184577" cy="2272401"/>
          </a:xfrm>
          <a:prstGeom prst="rect">
            <a:avLst/>
          </a:prstGeom>
          <a:solidFill>
            <a:schemeClr val="accent4">
              <a:lumMod val="20000"/>
              <a:lumOff val="80000"/>
            </a:schemeClr>
          </a:solidFill>
          <a:ln>
            <a:noFill/>
          </a:ln>
        </p:spPr>
        <p:txBody>
          <a:bodyPr wrap="square" lIns="91425" tIns="45712" rIns="91425" bIns="45712" rtlCol="0">
            <a:spAutoFit/>
          </a:bodyPr>
          <a:lstStyle/>
          <a:p>
            <a:pPr>
              <a:lnSpc>
                <a:spcPts val="3359"/>
              </a:lnSpc>
            </a:pPr>
            <a:r>
              <a:rPr lang="en-US" altLang="zh-CN" sz="2000" b="1" dirty="0">
                <a:solidFill>
                  <a:srgbClr val="00B16A"/>
                </a:solidFill>
                <a:latin typeface="Corbel" pitchFamily="34" charset="0"/>
                <a:ea typeface="微软雅黑" panose="020B0503020204020204" pitchFamily="34" charset="-122"/>
                <a:cs typeface="Arial Unicode MS" pitchFamily="34" charset="-122"/>
              </a:rPr>
              <a:t>// </a:t>
            </a:r>
            <a:r>
              <a:rPr lang="zh-CN" altLang="zh-CN" sz="2000" b="1" dirty="0">
                <a:solidFill>
                  <a:srgbClr val="00B16A"/>
                </a:solidFill>
                <a:latin typeface="Corbel" pitchFamily="34" charset="0"/>
                <a:ea typeface="微软雅黑" panose="020B0503020204020204" pitchFamily="34" charset="-122"/>
                <a:cs typeface="Arial Unicode MS" pitchFamily="34" charset="-122"/>
              </a:rPr>
              <a:t>头文件</a:t>
            </a:r>
            <a:r>
              <a:rPr lang="en-US" altLang="zh-CN" sz="2000" b="1" dirty="0" err="1">
                <a:solidFill>
                  <a:srgbClr val="00B16A"/>
                </a:solidFill>
                <a:latin typeface="Corbel" pitchFamily="34" charset="0"/>
                <a:ea typeface="微软雅黑" panose="020B0503020204020204" pitchFamily="34" charset="-122"/>
                <a:cs typeface="Arial Unicode MS" pitchFamily="34" charset="-122"/>
              </a:rPr>
              <a:t>header.h</a:t>
            </a:r>
            <a:endParaRPr lang="en-US" altLang="zh-CN" sz="2000" b="1" dirty="0">
              <a:solidFill>
                <a:srgbClr val="00B16A"/>
              </a:solidFill>
              <a:latin typeface="Corbel" pitchFamily="34" charset="0"/>
              <a:ea typeface="微软雅黑" panose="020B0503020204020204" pitchFamily="34" charset="-122"/>
              <a:cs typeface="Arial Unicode MS" pitchFamily="34" charset="-122"/>
            </a:endParaRPr>
          </a:p>
          <a:p>
            <a:pPr>
              <a:lnSpc>
                <a:spcPts val="3359"/>
              </a:lnSpc>
            </a:pPr>
            <a:r>
              <a:rPr lang="en-US" altLang="zh-CN" sz="2400" dirty="0">
                <a:solidFill>
                  <a:schemeClr val="bg1"/>
                </a:solidFill>
                <a:latin typeface="Corbel" pitchFamily="34" charset="0"/>
                <a:ea typeface="Arial Unicode MS" pitchFamily="34" charset="-122"/>
                <a:cs typeface="Arial Unicode MS" pitchFamily="34" charset="-122"/>
              </a:rPr>
              <a:t>#</a:t>
            </a:r>
            <a:r>
              <a:rPr lang="en-US" altLang="zh-CN" sz="2400" dirty="0" err="1">
                <a:solidFill>
                  <a:schemeClr val="bg1"/>
                </a:solidFill>
                <a:latin typeface="Corbel" pitchFamily="34" charset="0"/>
                <a:ea typeface="Arial Unicode MS" pitchFamily="34" charset="-122"/>
                <a:cs typeface="Arial Unicode MS" pitchFamily="34" charset="-122"/>
              </a:rPr>
              <a:t>ifndef</a:t>
            </a:r>
            <a:r>
              <a:rPr lang="en-US" altLang="zh-CN" sz="2400" dirty="0">
                <a:solidFill>
                  <a:schemeClr val="bg1"/>
                </a:solidFill>
                <a:latin typeface="Corbel" pitchFamily="34" charset="0"/>
                <a:ea typeface="Arial Unicode MS" pitchFamily="34" charset="-122"/>
                <a:cs typeface="Arial Unicode MS" pitchFamily="34" charset="-122"/>
              </a:rPr>
              <a:t> HEADER_H</a:t>
            </a:r>
          </a:p>
          <a:p>
            <a:pPr>
              <a:lnSpc>
                <a:spcPts val="3359"/>
              </a:lnSpc>
            </a:pPr>
            <a:r>
              <a:rPr lang="en-US" altLang="zh-CN" sz="2400" dirty="0">
                <a:solidFill>
                  <a:schemeClr val="bg1"/>
                </a:solidFill>
                <a:latin typeface="Corbel" pitchFamily="34" charset="0"/>
                <a:ea typeface="Arial Unicode MS" pitchFamily="34" charset="-122"/>
                <a:cs typeface="Arial Unicode MS" pitchFamily="34" charset="-122"/>
              </a:rPr>
              <a:t>#define HEADER_H</a:t>
            </a:r>
          </a:p>
          <a:p>
            <a:pPr>
              <a:lnSpc>
                <a:spcPts val="3359"/>
              </a:lnSpc>
            </a:pPr>
            <a:r>
              <a:rPr lang="en-US" altLang="zh-CN" sz="2400" dirty="0">
                <a:solidFill>
                  <a:schemeClr val="bg1"/>
                </a:solidFill>
                <a:latin typeface="Corbel" pitchFamily="34" charset="0"/>
                <a:ea typeface="Arial Unicode MS" pitchFamily="34" charset="-122"/>
                <a:cs typeface="Arial Unicode MS" pitchFamily="34" charset="-122"/>
              </a:rPr>
              <a:t>char school[] = “</a:t>
            </a:r>
            <a:r>
              <a:rPr lang="zh-CN" altLang="en-US" sz="2400" dirty="0">
                <a:solidFill>
                  <a:schemeClr val="bg1"/>
                </a:solidFill>
                <a:latin typeface="Corbel" pitchFamily="34" charset="0"/>
                <a:ea typeface="Arial Unicode MS" pitchFamily="34" charset="-122"/>
                <a:cs typeface="Arial Unicode MS" pitchFamily="34" charset="-122"/>
              </a:rPr>
              <a:t>浙江大学</a:t>
            </a:r>
            <a:r>
              <a:rPr lang="en-US" altLang="zh-CN" sz="2400" dirty="0">
                <a:solidFill>
                  <a:schemeClr val="bg1"/>
                </a:solidFill>
                <a:latin typeface="Corbel" pitchFamily="34" charset="0"/>
                <a:ea typeface="Arial Unicode MS" pitchFamily="34" charset="-122"/>
                <a:cs typeface="Arial Unicode MS" pitchFamily="34" charset="-122"/>
              </a:rPr>
              <a:t>”;   </a:t>
            </a:r>
            <a:r>
              <a:rPr lang="en-US" altLang="zh-CN" sz="2400" dirty="0">
                <a:solidFill>
                  <a:srgbClr val="FF0000"/>
                </a:solidFill>
                <a:latin typeface="Corbel" pitchFamily="34" charset="0"/>
                <a:ea typeface="Arial Unicode MS" pitchFamily="34" charset="-122"/>
                <a:cs typeface="Arial Unicode MS" pitchFamily="34" charset="-122"/>
              </a:rPr>
              <a:t>//error</a:t>
            </a:r>
          </a:p>
          <a:p>
            <a:pPr>
              <a:lnSpc>
                <a:spcPts val="3359"/>
              </a:lnSpc>
            </a:pPr>
            <a:r>
              <a:rPr lang="en-US" altLang="zh-CN" sz="2400" dirty="0">
                <a:solidFill>
                  <a:schemeClr val="bg1"/>
                </a:solidFill>
                <a:latin typeface="Corbel" pitchFamily="34" charset="0"/>
                <a:ea typeface="Arial Unicode MS" pitchFamily="34" charset="-122"/>
                <a:cs typeface="Arial Unicode MS" pitchFamily="34" charset="-122"/>
              </a:rPr>
              <a:t>#</a:t>
            </a:r>
            <a:r>
              <a:rPr lang="en-US" altLang="zh-CN" sz="2400" dirty="0" err="1">
                <a:solidFill>
                  <a:schemeClr val="bg1"/>
                </a:solidFill>
                <a:latin typeface="Corbel" pitchFamily="34" charset="0"/>
                <a:ea typeface="Arial Unicode MS" pitchFamily="34" charset="-122"/>
                <a:cs typeface="Arial Unicode MS" pitchFamily="34" charset="-122"/>
              </a:rPr>
              <a:t>endif</a:t>
            </a:r>
            <a:r>
              <a:rPr lang="en-US" altLang="zh-CN" sz="2400" dirty="0">
                <a:solidFill>
                  <a:schemeClr val="bg1"/>
                </a:solidFill>
                <a:latin typeface="Corbel" pitchFamily="34" charset="0"/>
                <a:ea typeface="Arial Unicode MS" pitchFamily="34" charset="-122"/>
                <a:cs typeface="Arial Unicode MS" pitchFamily="34" charset="-122"/>
              </a:rPr>
              <a:t> </a:t>
            </a:r>
          </a:p>
        </p:txBody>
      </p:sp>
      <p:sp>
        <p:nvSpPr>
          <p:cNvPr id="4" name="TextBox 3"/>
          <p:cNvSpPr txBox="1"/>
          <p:nvPr/>
        </p:nvSpPr>
        <p:spPr>
          <a:xfrm>
            <a:off x="1295552" y="3257506"/>
            <a:ext cx="4068536" cy="1107979"/>
          </a:xfrm>
          <a:prstGeom prst="rect">
            <a:avLst/>
          </a:prstGeom>
          <a:solidFill>
            <a:schemeClr val="accent6">
              <a:lumMod val="20000"/>
              <a:lumOff val="80000"/>
            </a:schemeClr>
          </a:solidFill>
          <a:ln>
            <a:noFill/>
          </a:ln>
        </p:spPr>
        <p:txBody>
          <a:bodyPr wrap="square" lIns="91425" tIns="45712" rIns="91425" bIns="45712" rtlCol="0">
            <a:spAutoFit/>
          </a:bodyPr>
          <a:lstStyle/>
          <a:p>
            <a:pPr>
              <a:lnSpc>
                <a:spcPct val="150000"/>
              </a:lnSpc>
            </a:pPr>
            <a:r>
              <a:rPr lang="en-US" altLang="zh-CN" sz="2000" b="1" dirty="0">
                <a:solidFill>
                  <a:srgbClr val="00B16A"/>
                </a:solidFill>
                <a:latin typeface="Corbel" pitchFamily="34" charset="0"/>
                <a:ea typeface="微软雅黑" panose="020B0503020204020204" pitchFamily="34" charset="-122"/>
                <a:cs typeface="Arial Unicode MS" pitchFamily="34" charset="-122"/>
              </a:rPr>
              <a:t>//oneFile.cpp</a:t>
            </a:r>
          </a:p>
          <a:p>
            <a:pPr>
              <a:lnSpc>
                <a:spcPct val="150000"/>
              </a:lnSpc>
            </a:pPr>
            <a:r>
              <a:rPr lang="en-US" altLang="zh-CN" sz="2400" dirty="0">
                <a:solidFill>
                  <a:schemeClr val="bg1"/>
                </a:solidFill>
                <a:latin typeface="Corbel" pitchFamily="34" charset="0"/>
                <a:ea typeface="Arial Unicode MS" pitchFamily="34" charset="-122"/>
                <a:cs typeface="Arial Unicode MS" pitchFamily="34" charset="-122"/>
              </a:rPr>
              <a:t>#"include "</a:t>
            </a:r>
            <a:r>
              <a:rPr lang="en-US" altLang="zh-CN" sz="2400" dirty="0" err="1">
                <a:solidFill>
                  <a:schemeClr val="bg1"/>
                </a:solidFill>
                <a:latin typeface="Corbel" pitchFamily="34" charset="0"/>
                <a:ea typeface="Arial Unicode MS" pitchFamily="34" charset="-122"/>
                <a:cs typeface="Arial Unicode MS" pitchFamily="34" charset="-122"/>
              </a:rPr>
              <a:t>header.h</a:t>
            </a:r>
            <a:endParaRPr lang="en-US" altLang="zh-CN" sz="2400" dirty="0">
              <a:solidFill>
                <a:schemeClr val="bg1"/>
              </a:solidFill>
              <a:latin typeface="Corbel" pitchFamily="34" charset="0"/>
              <a:ea typeface="Arial Unicode MS" pitchFamily="34" charset="-122"/>
              <a:cs typeface="Arial Unicode MS" pitchFamily="34" charset="-122"/>
            </a:endParaRPr>
          </a:p>
        </p:txBody>
      </p:sp>
      <p:sp>
        <p:nvSpPr>
          <p:cNvPr id="5" name="TextBox 4"/>
          <p:cNvSpPr txBox="1"/>
          <p:nvPr/>
        </p:nvSpPr>
        <p:spPr>
          <a:xfrm>
            <a:off x="1295552" y="4647540"/>
            <a:ext cx="4064761" cy="1107979"/>
          </a:xfrm>
          <a:prstGeom prst="rect">
            <a:avLst/>
          </a:prstGeom>
          <a:solidFill>
            <a:schemeClr val="accent1">
              <a:lumMod val="20000"/>
              <a:lumOff val="80000"/>
            </a:schemeClr>
          </a:solidFill>
          <a:ln>
            <a:noFill/>
          </a:ln>
        </p:spPr>
        <p:txBody>
          <a:bodyPr wrap="square" lIns="91425" tIns="45712" rIns="91425" bIns="45712" rtlCol="0">
            <a:spAutoFit/>
          </a:bodyPr>
          <a:lstStyle/>
          <a:p>
            <a:pPr>
              <a:lnSpc>
                <a:spcPct val="150000"/>
              </a:lnSpc>
            </a:pPr>
            <a:r>
              <a:rPr lang="en-US" altLang="zh-CN" sz="2000" b="1" dirty="0">
                <a:solidFill>
                  <a:srgbClr val="00B16A"/>
                </a:solidFill>
                <a:latin typeface="Corbel" pitchFamily="34" charset="0"/>
                <a:ea typeface="微软雅黑" panose="020B0503020204020204" pitchFamily="34" charset="-122"/>
                <a:cs typeface="Arial Unicode MS" pitchFamily="34" charset="-122"/>
              </a:rPr>
              <a:t>//otherFile.cpp</a:t>
            </a:r>
          </a:p>
          <a:p>
            <a:pPr>
              <a:lnSpc>
                <a:spcPct val="150000"/>
              </a:lnSpc>
            </a:pPr>
            <a:r>
              <a:rPr lang="en-US" altLang="zh-CN" sz="2400" dirty="0">
                <a:solidFill>
                  <a:schemeClr val="bg1"/>
                </a:solidFill>
                <a:latin typeface="Corbel" pitchFamily="34" charset="0"/>
                <a:ea typeface="Arial Unicode MS" pitchFamily="34" charset="-122"/>
                <a:cs typeface="Arial Unicode MS" pitchFamily="34" charset="-122"/>
              </a:rPr>
              <a:t>#include "</a:t>
            </a:r>
            <a:r>
              <a:rPr lang="en-US" altLang="zh-CN" sz="2400" dirty="0" err="1">
                <a:solidFill>
                  <a:schemeClr val="bg1"/>
                </a:solidFill>
                <a:latin typeface="Corbel" pitchFamily="34" charset="0"/>
                <a:ea typeface="Arial Unicode MS" pitchFamily="34" charset="-122"/>
                <a:cs typeface="Arial Unicode MS" pitchFamily="34" charset="-122"/>
              </a:rPr>
              <a:t>header.h</a:t>
            </a:r>
            <a:r>
              <a:rPr lang="en-US" altLang="zh-CN" sz="2400" dirty="0">
                <a:solidFill>
                  <a:schemeClr val="bg1"/>
                </a:solidFill>
                <a:latin typeface="Corbel" pitchFamily="34" charset="0"/>
                <a:ea typeface="Arial Unicode MS" pitchFamily="34" charset="-122"/>
                <a:cs typeface="Arial Unicode MS" pitchFamily="34" charset="-122"/>
              </a:rPr>
              <a:t>"</a:t>
            </a:r>
          </a:p>
        </p:txBody>
      </p:sp>
      <p:sp>
        <p:nvSpPr>
          <p:cNvPr id="6" name="TextBox 5"/>
          <p:cNvSpPr txBox="1"/>
          <p:nvPr/>
        </p:nvSpPr>
        <p:spPr>
          <a:xfrm>
            <a:off x="5651838" y="3357623"/>
            <a:ext cx="3077541" cy="830981"/>
          </a:xfrm>
          <a:prstGeom prst="rect">
            <a:avLst/>
          </a:prstGeom>
          <a:solidFill>
            <a:schemeClr val="tx1"/>
          </a:solidFill>
          <a:ln>
            <a:noFill/>
          </a:ln>
        </p:spPr>
        <p:txBody>
          <a:bodyPr wrap="square" lIns="91425" tIns="45712" rIns="91425" bIns="45712" rtlCol="0">
            <a:spAutoFit/>
          </a:bodyPr>
          <a:lstStyle/>
          <a:p>
            <a:r>
              <a:rPr lang="en-US" altLang="zh-CN" sz="2400" dirty="0">
                <a:solidFill>
                  <a:srgbClr val="FF0000"/>
                </a:solidFill>
                <a:latin typeface="Corbel" pitchFamily="34" charset="0"/>
                <a:ea typeface="Arial Unicode MS" pitchFamily="34" charset="-122"/>
                <a:cs typeface="Arial Unicode MS" pitchFamily="34" charset="-122"/>
              </a:rPr>
              <a:t>link-time error</a:t>
            </a:r>
            <a:r>
              <a:rPr lang="zh-CN" altLang="en-US" sz="2400" dirty="0">
                <a:solidFill>
                  <a:srgbClr val="FF0000"/>
                </a:solidFill>
                <a:latin typeface="Corbel" pitchFamily="34" charset="0"/>
                <a:ea typeface="Arial Unicode MS" pitchFamily="34" charset="-122"/>
                <a:cs typeface="Arial Unicode MS" pitchFamily="34" charset="-122"/>
              </a:rPr>
              <a:t>：</a:t>
            </a:r>
            <a:endParaRPr lang="en-US" altLang="zh-CN" sz="2400" dirty="0">
              <a:solidFill>
                <a:srgbClr val="FF0000"/>
              </a:solidFill>
              <a:latin typeface="Corbel" pitchFamily="34" charset="0"/>
              <a:ea typeface="Arial Unicode MS" pitchFamily="34" charset="-122"/>
              <a:cs typeface="Arial Unicode MS" pitchFamily="34" charset="-122"/>
            </a:endParaRPr>
          </a:p>
          <a:p>
            <a:r>
              <a:rPr lang="en-US" altLang="zh-CN" sz="2400" dirty="0">
                <a:solidFill>
                  <a:srgbClr val="FF0000"/>
                </a:solidFill>
                <a:latin typeface="Corbel" pitchFamily="34" charset="0"/>
                <a:ea typeface="Arial Unicode MS" pitchFamily="34" charset="-122"/>
                <a:cs typeface="Arial Unicode MS" pitchFamily="34" charset="-122"/>
              </a:rPr>
              <a:t>"multiple definition of</a:t>
            </a:r>
            <a:endParaRPr lang="zh-CN" altLang="en-US" sz="2400" dirty="0">
              <a:solidFill>
                <a:srgbClr val="FF0000"/>
              </a:solidFill>
              <a:latin typeface="Corbel" pitchFamily="34" charset="0"/>
              <a:ea typeface="Arial Unicode MS" pitchFamily="34" charset="-122"/>
              <a:cs typeface="Arial Unicode MS" pitchFamily="34" charset="-122"/>
            </a:endParaRPr>
          </a:p>
        </p:txBody>
      </p:sp>
    </p:spTree>
    <p:extLst>
      <p:ext uri="{BB962C8B-B14F-4D97-AF65-F5344CB8AC3E}">
        <p14:creationId xmlns:p14="http://schemas.microsoft.com/office/powerpoint/2010/main" val="228345992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ctrTitle"/>
          </p:nvPr>
        </p:nvSpPr>
        <p:spPr>
          <a:xfrm>
            <a:off x="432001" y="214291"/>
            <a:ext cx="2699839" cy="785817"/>
          </a:xfrm>
          <a:solidFill>
            <a:srgbClr val="008080"/>
          </a:solidFill>
        </p:spPr>
        <p:txBody>
          <a:bodyPr lIns="71225" tIns="35612" rIns="71225" bIns="35612" anchor="ctr">
            <a:normAutofit/>
          </a:bodyPr>
          <a:lstStyle/>
          <a:p>
            <a:r>
              <a:rPr lang="en-US" altLang="zh-CN" dirty="0">
                <a:cs typeface="Arial Unicode MS" pitchFamily="34" charset="-122"/>
              </a:rPr>
              <a:t>#define </a:t>
            </a:r>
            <a:r>
              <a:rPr lang="zh-CN" altLang="en-US" dirty="0">
                <a:cs typeface="Arial Unicode MS" pitchFamily="34" charset="-122"/>
              </a:rPr>
              <a:t>保护</a:t>
            </a:r>
          </a:p>
        </p:txBody>
      </p:sp>
      <p:sp>
        <p:nvSpPr>
          <p:cNvPr id="2" name="TextBox 1"/>
          <p:cNvSpPr txBox="1"/>
          <p:nvPr/>
        </p:nvSpPr>
        <p:spPr>
          <a:xfrm>
            <a:off x="5273895" y="1413243"/>
            <a:ext cx="3960440" cy="2215975"/>
          </a:xfrm>
          <a:prstGeom prst="rect">
            <a:avLst/>
          </a:prstGeom>
          <a:solidFill>
            <a:schemeClr val="accent4">
              <a:lumMod val="20000"/>
              <a:lumOff val="80000"/>
            </a:schemeClr>
          </a:solidFill>
          <a:ln>
            <a:noFill/>
          </a:ln>
        </p:spPr>
        <p:txBody>
          <a:bodyPr wrap="square" lIns="91425" tIns="45712" rIns="91425" bIns="45712" rtlCol="0">
            <a:spAutoFit/>
          </a:bodyPr>
          <a:lstStyle/>
          <a:p>
            <a:pPr>
              <a:lnSpc>
                <a:spcPct val="150000"/>
              </a:lnSpc>
            </a:pPr>
            <a:r>
              <a:rPr lang="en-US" altLang="zh-CN" sz="2400" dirty="0">
                <a:solidFill>
                  <a:schemeClr val="bg1"/>
                </a:solidFill>
                <a:latin typeface="Corbel" pitchFamily="34" charset="0"/>
                <a:ea typeface="Arial Unicode MS" pitchFamily="34" charset="-122"/>
                <a:cs typeface="Arial Unicode MS" pitchFamily="34" charset="-122"/>
              </a:rPr>
              <a:t>#</a:t>
            </a:r>
            <a:r>
              <a:rPr lang="en-US" altLang="zh-CN" sz="2400" dirty="0" err="1">
                <a:solidFill>
                  <a:schemeClr val="bg1"/>
                </a:solidFill>
                <a:latin typeface="Corbel" pitchFamily="34" charset="0"/>
                <a:ea typeface="Arial Unicode MS" pitchFamily="34" charset="-122"/>
                <a:cs typeface="Arial Unicode MS" pitchFamily="34" charset="-122"/>
              </a:rPr>
              <a:t>ifndef</a:t>
            </a:r>
            <a:r>
              <a:rPr lang="en-US" altLang="zh-CN" sz="2400" dirty="0">
                <a:solidFill>
                  <a:schemeClr val="bg1"/>
                </a:solidFill>
                <a:latin typeface="Corbel" pitchFamily="34" charset="0"/>
                <a:ea typeface="Arial Unicode MS" pitchFamily="34" charset="-122"/>
                <a:cs typeface="Arial Unicode MS" pitchFamily="34" charset="-122"/>
              </a:rPr>
              <a:t> _HEADERNAME_H</a:t>
            </a:r>
            <a:br>
              <a:rPr lang="en-US" altLang="zh-CN" sz="2400" dirty="0">
                <a:solidFill>
                  <a:schemeClr val="bg1"/>
                </a:solidFill>
                <a:latin typeface="Corbel" pitchFamily="34" charset="0"/>
                <a:ea typeface="Arial Unicode MS" pitchFamily="34" charset="-122"/>
                <a:cs typeface="Arial Unicode MS" pitchFamily="34" charset="-122"/>
              </a:rPr>
            </a:br>
            <a:r>
              <a:rPr lang="en-US" altLang="zh-CN" sz="2400" dirty="0">
                <a:solidFill>
                  <a:schemeClr val="bg1"/>
                </a:solidFill>
                <a:latin typeface="Corbel" pitchFamily="34" charset="0"/>
                <a:ea typeface="Arial Unicode MS" pitchFamily="34" charset="-122"/>
                <a:cs typeface="Arial Unicode MS" pitchFamily="34" charset="-122"/>
              </a:rPr>
              <a:t>#define _HEADERNAME_H</a:t>
            </a:r>
            <a:r>
              <a:rPr lang="en-US" altLang="zh-CN" sz="2400" dirty="0">
                <a:latin typeface="Corbel" pitchFamily="34" charset="0"/>
                <a:ea typeface="Arial Unicode MS" pitchFamily="34" charset="-122"/>
                <a:cs typeface="Arial Unicode MS" pitchFamily="34" charset="-122"/>
              </a:rPr>
              <a:t/>
            </a:r>
            <a:br>
              <a:rPr lang="en-US" altLang="zh-CN" sz="2400" dirty="0">
                <a:latin typeface="Corbel" pitchFamily="34" charset="0"/>
                <a:ea typeface="Arial Unicode MS" pitchFamily="34" charset="-122"/>
                <a:cs typeface="Arial Unicode MS" pitchFamily="34" charset="-122"/>
              </a:rPr>
            </a:br>
            <a:r>
              <a:rPr lang="en-US" altLang="zh-CN" sz="2000" b="1" dirty="0">
                <a:solidFill>
                  <a:srgbClr val="00B16A"/>
                </a:solidFill>
                <a:latin typeface="Corbel" pitchFamily="34" charset="0"/>
                <a:ea typeface="微软雅黑" panose="020B0503020204020204" pitchFamily="34" charset="-122"/>
                <a:cs typeface="Arial Unicode MS" pitchFamily="34" charset="-122"/>
              </a:rPr>
              <a:t>...//(</a:t>
            </a:r>
            <a:r>
              <a:rPr lang="zh-CN" altLang="en-US" sz="2000" b="1" dirty="0">
                <a:solidFill>
                  <a:srgbClr val="00B16A"/>
                </a:solidFill>
                <a:latin typeface="Corbel" pitchFamily="34" charset="0"/>
                <a:ea typeface="微软雅黑" panose="020B0503020204020204" pitchFamily="34" charset="-122"/>
                <a:cs typeface="Arial Unicode MS" pitchFamily="34" charset="-122"/>
              </a:rPr>
              <a:t>头文件内容</a:t>
            </a:r>
            <a:r>
              <a:rPr lang="en-US" altLang="zh-CN" sz="2000" b="1" dirty="0">
                <a:solidFill>
                  <a:srgbClr val="00B16A"/>
                </a:solidFill>
                <a:latin typeface="Corbel" pitchFamily="34" charset="0"/>
                <a:ea typeface="微软雅黑" panose="020B0503020204020204" pitchFamily="34" charset="-122"/>
                <a:cs typeface="Arial Unicode MS" pitchFamily="34" charset="-122"/>
              </a:rPr>
              <a:t>)</a:t>
            </a:r>
            <a:br>
              <a:rPr lang="en-US" altLang="zh-CN" sz="2000" b="1" dirty="0">
                <a:solidFill>
                  <a:srgbClr val="00B16A"/>
                </a:solidFill>
                <a:latin typeface="Corbel" pitchFamily="34" charset="0"/>
                <a:ea typeface="微软雅黑" panose="020B0503020204020204" pitchFamily="34" charset="-122"/>
                <a:cs typeface="Arial Unicode MS" pitchFamily="34" charset="-122"/>
              </a:rPr>
            </a:br>
            <a:r>
              <a:rPr lang="en-US" altLang="zh-CN" sz="2400" dirty="0">
                <a:solidFill>
                  <a:schemeClr val="bg1"/>
                </a:solidFill>
                <a:latin typeface="Corbel" pitchFamily="34" charset="0"/>
                <a:ea typeface="Arial Unicode MS" pitchFamily="34" charset="-122"/>
                <a:cs typeface="Arial Unicode MS" pitchFamily="34" charset="-122"/>
              </a:rPr>
              <a:t>#</a:t>
            </a:r>
            <a:r>
              <a:rPr lang="en-US" altLang="zh-CN" sz="2400" dirty="0" err="1">
                <a:solidFill>
                  <a:schemeClr val="bg1"/>
                </a:solidFill>
                <a:latin typeface="Corbel" pitchFamily="34" charset="0"/>
                <a:ea typeface="Arial Unicode MS" pitchFamily="34" charset="-122"/>
                <a:cs typeface="Arial Unicode MS" pitchFamily="34" charset="-122"/>
              </a:rPr>
              <a:t>endif</a:t>
            </a:r>
            <a:endParaRPr lang="zh-CN" altLang="en-US" sz="2400" dirty="0">
              <a:solidFill>
                <a:schemeClr val="bg1"/>
              </a:solidFill>
              <a:latin typeface="Corbel" pitchFamily="34" charset="0"/>
              <a:ea typeface="Arial Unicode MS" pitchFamily="34" charset="-122"/>
              <a:cs typeface="Arial Unicode MS" pitchFamily="34" charset="-122"/>
            </a:endParaRPr>
          </a:p>
        </p:txBody>
      </p:sp>
      <p:sp>
        <p:nvSpPr>
          <p:cNvPr id="9" name="TextBox 8"/>
          <p:cNvSpPr txBox="1"/>
          <p:nvPr/>
        </p:nvSpPr>
        <p:spPr>
          <a:xfrm>
            <a:off x="428596" y="1071546"/>
            <a:ext cx="4754964" cy="4408883"/>
          </a:xfrm>
          <a:prstGeom prst="rect">
            <a:avLst/>
          </a:prstGeom>
          <a:noFill/>
        </p:spPr>
        <p:txBody>
          <a:bodyPr wrap="square" lIns="91425" tIns="45712" rIns="91425" bIns="45712" rtlCol="0">
            <a:spAutoFit/>
          </a:bodyPr>
          <a:lstStyle/>
          <a:p>
            <a:pPr>
              <a:lnSpc>
                <a:spcPct val="150000"/>
              </a:lnSpc>
              <a:buFont typeface="Arial" pitchFamily="34" charset="0"/>
              <a:buChar char="•"/>
            </a:pPr>
            <a:r>
              <a:rPr lang="zh-CN" altLang="en-US" sz="2000" dirty="0" smtClean="0">
                <a:latin typeface="华文细黑" panose="02010600040101010101" pitchFamily="2" charset="-122"/>
                <a:ea typeface="华文细黑" panose="02010600040101010101" pitchFamily="2" charset="-122"/>
              </a:rPr>
              <a:t>所有</a:t>
            </a:r>
            <a:r>
              <a:rPr lang="zh-CN" altLang="en-US" sz="2000" dirty="0">
                <a:latin typeface="华文细黑" panose="02010600040101010101" pitchFamily="2" charset="-122"/>
                <a:ea typeface="华文细黑" panose="02010600040101010101" pitchFamily="2" charset="-122"/>
              </a:rPr>
              <a:t>头文件都应该使用</a:t>
            </a:r>
            <a:r>
              <a:rPr lang="en-US" altLang="zh-CN" sz="2700" b="1" dirty="0">
                <a:solidFill>
                  <a:srgbClr val="14A2D4"/>
                </a:solidFill>
                <a:latin typeface="AvantGarde Md BT" panose="020B0602020202020204" pitchFamily="34" charset="0"/>
                <a:ea typeface="微软雅黑" panose="020B0503020204020204" pitchFamily="34" charset="-122"/>
                <a:cs typeface="Arial Unicode MS" pitchFamily="34" charset="-122"/>
              </a:rPr>
              <a:t>#define</a:t>
            </a:r>
            <a:r>
              <a:rPr lang="en-US" altLang="zh-CN" sz="2000" dirty="0">
                <a:latin typeface="华文细黑" panose="02010600040101010101" pitchFamily="2" charset="-122"/>
                <a:ea typeface="华文细黑" panose="02010600040101010101" pitchFamily="2" charset="-122"/>
              </a:rPr>
              <a:t> </a:t>
            </a:r>
            <a:r>
              <a:rPr lang="zh-CN" altLang="en-US" sz="2000" dirty="0">
                <a:solidFill>
                  <a:srgbClr val="FFFF00"/>
                </a:solidFill>
                <a:latin typeface="华文细黑" panose="02010600040101010101" pitchFamily="2" charset="-122"/>
                <a:ea typeface="华文细黑" panose="02010600040101010101" pitchFamily="2" charset="-122"/>
              </a:rPr>
              <a:t>防止头文件被多重包含</a:t>
            </a:r>
            <a:r>
              <a:rPr lang="en-US" altLang="zh-CN" sz="2000" dirty="0">
                <a:latin typeface="华文细黑" panose="02010600040101010101" pitchFamily="2" charset="-122"/>
                <a:ea typeface="华文细黑" panose="02010600040101010101" pitchFamily="2" charset="-122"/>
              </a:rPr>
              <a:t>(multiple inclusion)</a:t>
            </a:r>
            <a:r>
              <a:rPr lang="zh-CN" altLang="en-US" sz="2000" dirty="0">
                <a:latin typeface="华文细黑" panose="02010600040101010101" pitchFamily="2" charset="-122"/>
                <a:ea typeface="华文细黑" panose="02010600040101010101" pitchFamily="2" charset="-122"/>
              </a:rPr>
              <a:t>。</a:t>
            </a:r>
            <a:endParaRPr lang="en-US" altLang="zh-CN" sz="2000" dirty="0">
              <a:latin typeface="华文细黑" panose="02010600040101010101" pitchFamily="2" charset="-122"/>
              <a:ea typeface="华文细黑" panose="02010600040101010101" pitchFamily="2" charset="-122"/>
            </a:endParaRPr>
          </a:p>
          <a:p>
            <a:pPr>
              <a:lnSpc>
                <a:spcPct val="150000"/>
              </a:lnSpc>
              <a:buFont typeface="Arial" pitchFamily="34" charset="0"/>
              <a:buChar char="•"/>
            </a:pPr>
            <a:r>
              <a:rPr lang="zh-CN" altLang="en-US" sz="2000" dirty="0">
                <a:latin typeface="华文细黑" panose="02010600040101010101" pitchFamily="2" charset="-122"/>
                <a:ea typeface="华文细黑" panose="02010600040101010101" pitchFamily="2" charset="-122"/>
              </a:rPr>
              <a:t>当头文件第一次被包含时，它被正常处理，符号</a:t>
            </a:r>
            <a:r>
              <a:rPr lang="en-US" altLang="zh-CN" sz="2000" dirty="0">
                <a:latin typeface="华文细黑" panose="02010600040101010101" pitchFamily="2" charset="-122"/>
                <a:ea typeface="华文细黑" panose="02010600040101010101" pitchFamily="2" charset="-122"/>
              </a:rPr>
              <a:t>_HEADERNAME_H</a:t>
            </a:r>
            <a:r>
              <a:rPr lang="zh-CN" altLang="en-US" sz="2000" dirty="0">
                <a:latin typeface="华文细黑" panose="02010600040101010101" pitchFamily="2" charset="-122"/>
                <a:ea typeface="华文细黑" panose="02010600040101010101" pitchFamily="2" charset="-122"/>
              </a:rPr>
              <a:t>被定义。如果头文件被再次包含，通过条件编译，它的内容被忽略。符号</a:t>
            </a:r>
            <a:r>
              <a:rPr lang="en-US" altLang="zh-CN" sz="2000" dirty="0">
                <a:latin typeface="华文细黑" panose="02010600040101010101" pitchFamily="2" charset="-122"/>
                <a:ea typeface="华文细黑" panose="02010600040101010101" pitchFamily="2" charset="-122"/>
              </a:rPr>
              <a:t>_HEADERNAME_H</a:t>
            </a:r>
            <a:r>
              <a:rPr lang="zh-CN" altLang="en-US" sz="2000" dirty="0">
                <a:latin typeface="华文细黑" panose="02010600040101010101" pitchFamily="2" charset="-122"/>
                <a:ea typeface="华文细黑" panose="02010600040101010101" pitchFamily="2" charset="-122"/>
              </a:rPr>
              <a:t>按照被包含头文件的文件名进行取名，以避免由于其他头文件使用相同的符号而引起的冲突。</a:t>
            </a:r>
            <a:endParaRPr lang="en-US" altLang="zh-CN" sz="2000"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411280753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1" y="214291"/>
            <a:ext cx="2699839" cy="785817"/>
          </a:xfrm>
          <a:solidFill>
            <a:srgbClr val="008080"/>
          </a:solidFill>
        </p:spPr>
        <p:txBody>
          <a:bodyPr lIns="71225" tIns="35612" rIns="71225" bIns="35612" anchor="ctr">
            <a:normAutofit/>
          </a:bodyPr>
          <a:lstStyle/>
          <a:p>
            <a:r>
              <a:rPr lang="zh-CN" altLang="en-US" dirty="0">
                <a:cs typeface="Arial Unicode MS" pitchFamily="34" charset="-122"/>
              </a:rPr>
              <a:t>头文件的作用</a:t>
            </a:r>
          </a:p>
        </p:txBody>
      </p:sp>
      <p:sp>
        <p:nvSpPr>
          <p:cNvPr id="7" name="TextBox 6"/>
          <p:cNvSpPr txBox="1"/>
          <p:nvPr/>
        </p:nvSpPr>
        <p:spPr>
          <a:xfrm>
            <a:off x="428596" y="1071546"/>
            <a:ext cx="8535892" cy="3970302"/>
          </a:xfrm>
          <a:prstGeom prst="rect">
            <a:avLst/>
          </a:prstGeom>
          <a:noFill/>
        </p:spPr>
        <p:txBody>
          <a:bodyPr wrap="square" lIns="91425" tIns="45712" rIns="91425" bIns="45712" rtlCol="0">
            <a:spAutoFit/>
          </a:bodyPr>
          <a:lstStyle/>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rPr>
              <a:t>通过头文件来调用类对象功能。在很多场合，源代码不便（或不准）向用户公布，只要向用户提供头文件和二进制的库即可。用户只需要按照头文件中的接口声明来调用库功能，而不必关心接口怎么实现的。编译器会从库中提取相应的</a:t>
            </a:r>
            <a:r>
              <a:rPr lang="zh-CN" altLang="en-US" sz="2400" dirty="0" smtClean="0">
                <a:latin typeface="华文细黑" panose="02010600040101010101" pitchFamily="2" charset="-122"/>
                <a:ea typeface="华文细黑" panose="02010600040101010101" pitchFamily="2" charset="-122"/>
              </a:rPr>
              <a:t>代码。</a:t>
            </a:r>
            <a:r>
              <a:rPr lang="zh-CN" altLang="en-US" sz="2400" b="1" dirty="0">
                <a:solidFill>
                  <a:srgbClr val="FFFF00"/>
                </a:solidFill>
                <a:latin typeface="微软雅黑" pitchFamily="34" charset="-122"/>
                <a:ea typeface="微软雅黑" pitchFamily="34" charset="-122"/>
              </a:rPr>
              <a:t>封装性</a:t>
            </a:r>
            <a:endParaRPr lang="en-US" altLang="zh-CN" sz="2400" b="1" dirty="0">
              <a:solidFill>
                <a:srgbClr val="FFFF00"/>
              </a:solidFill>
              <a:latin typeface="微软雅黑" pitchFamily="34" charset="-122"/>
              <a:ea typeface="微软雅黑" pitchFamily="34" charset="-122"/>
            </a:endParaRPr>
          </a:p>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rPr>
              <a:t>头文件能加强</a:t>
            </a:r>
            <a:r>
              <a:rPr lang="zh-CN" altLang="en-US" sz="2400" b="1" dirty="0">
                <a:solidFill>
                  <a:srgbClr val="FFFF00"/>
                </a:solidFill>
                <a:latin typeface="微软雅黑" pitchFamily="34" charset="-122"/>
                <a:ea typeface="微软雅黑" pitchFamily="34" charset="-122"/>
              </a:rPr>
              <a:t>类型安全检查</a:t>
            </a:r>
            <a:r>
              <a:rPr lang="zh-CN" altLang="en-US" sz="2400" dirty="0">
                <a:latin typeface="华文细黑" panose="02010600040101010101" pitchFamily="2" charset="-122"/>
                <a:ea typeface="华文细黑" panose="02010600040101010101" pitchFamily="2" charset="-122"/>
              </a:rPr>
              <a:t>。如果某个接口被实现或被使用时，其方式与头文件中的声明不一致，编译器就会指出错误，这一简单的规则能大大减轻程序员调试、改错的</a:t>
            </a:r>
            <a:r>
              <a:rPr lang="zh-CN" altLang="en-US" sz="2400" dirty="0" smtClean="0">
                <a:latin typeface="华文细黑" panose="02010600040101010101" pitchFamily="2" charset="-122"/>
                <a:ea typeface="华文细黑" panose="02010600040101010101" pitchFamily="2" charset="-122"/>
              </a:rPr>
              <a:t>负担。</a:t>
            </a:r>
            <a:endParaRPr lang="zh-CN" altLang="en-US" sz="2400" dirty="0">
              <a:latin typeface="华文细黑" panose="02010600040101010101" pitchFamily="2" charset="-122"/>
              <a:ea typeface="华文细黑" panose="02010600040101010101" pitchFamily="2" charset="-122"/>
            </a:endParaRPr>
          </a:p>
        </p:txBody>
      </p:sp>
      <p:sp>
        <p:nvSpPr>
          <p:cNvPr id="8" name="Text Box 3"/>
          <p:cNvSpPr txBox="1">
            <a:spLocks noChangeArrowheads="1"/>
          </p:cNvSpPr>
          <p:nvPr/>
        </p:nvSpPr>
        <p:spPr bwMode="auto">
          <a:xfrm>
            <a:off x="4067944" y="6298542"/>
            <a:ext cx="4896544" cy="36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12" rIns="91425" bIns="45712">
            <a:spAutoFit/>
          </a:bodyPr>
          <a:lstStyle>
            <a:defPPr>
              <a:defRPr lang="zh-CN"/>
            </a:defPPr>
            <a:lvl1pPr algn="r">
              <a:spcBef>
                <a:spcPct val="50000"/>
              </a:spcBef>
              <a:defRPr kumimoji="0" sz="2100" b="1">
                <a:solidFill>
                  <a:schemeClr val="tx1">
                    <a:lumMod val="50000"/>
                    <a:lumOff val="50000"/>
                  </a:schemeClr>
                </a:solidFill>
                <a:latin typeface="Diavlo Light" pitchFamily="50" charset="0"/>
                <a:ea typeface="宋体"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r>
              <a:rPr lang="en-US" altLang="zh-CN" sz="1800" dirty="0">
                <a:latin typeface="Arial" pitchFamily="34" charset="0"/>
                <a:cs typeface="Arial" pitchFamily="34" charset="0"/>
              </a:rPr>
              <a:t>unit one/action 0f head file</a:t>
            </a:r>
          </a:p>
        </p:txBody>
      </p:sp>
    </p:spTree>
    <p:extLst>
      <p:ext uri="{BB962C8B-B14F-4D97-AF65-F5344CB8AC3E}">
        <p14:creationId xmlns:p14="http://schemas.microsoft.com/office/powerpoint/2010/main" val="411159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4141175" y="4064635"/>
            <a:ext cx="2092201" cy="1015647"/>
          </a:xfrm>
          <a:prstGeom prst="rect">
            <a:avLst/>
          </a:prstGeom>
          <a:solidFill>
            <a:schemeClr val="accent4">
              <a:lumMod val="60000"/>
              <a:lumOff val="40000"/>
            </a:schemeClr>
          </a:solidFill>
        </p:spPr>
        <p:txBody>
          <a:bodyPr wrap="square" lIns="91425" tIns="45712" rIns="91425" bIns="45712" rtlCol="0">
            <a:spAutoFit/>
          </a:bodyPr>
          <a:lstStyle/>
          <a:p>
            <a:r>
              <a:rPr lang="en-US" altLang="zh-CN" sz="2000" dirty="0" err="1">
                <a:solidFill>
                  <a:srgbClr val="0000CC"/>
                </a:solidFill>
                <a:latin typeface="华文细黑" panose="02010600040101010101" pitchFamily="2" charset="-122"/>
                <a:ea typeface="华文细黑" panose="02010600040101010101" pitchFamily="2" charset="-122"/>
              </a:rPr>
              <a:t>B.h</a:t>
            </a:r>
            <a:r>
              <a:rPr lang="zh-CN" altLang="en-US" sz="2000" dirty="0">
                <a:solidFill>
                  <a:srgbClr val="0000CC"/>
                </a:solidFill>
                <a:latin typeface="华文细黑" panose="02010600040101010101" pitchFamily="2" charset="-122"/>
                <a:ea typeface="华文细黑" panose="02010600040101010101" pitchFamily="2" charset="-122"/>
              </a:rPr>
              <a:t>修改，导致</a:t>
            </a:r>
            <a:r>
              <a:rPr lang="en-US" altLang="zh-CN" sz="2000" dirty="0">
                <a:solidFill>
                  <a:srgbClr val="0000CC"/>
                </a:solidFill>
                <a:latin typeface="华文细黑" panose="02010600040101010101" pitchFamily="2" charset="-122"/>
                <a:ea typeface="华文细黑" panose="02010600040101010101" pitchFamily="2" charset="-122"/>
              </a:rPr>
              <a:t>oneFile.cpp</a:t>
            </a:r>
            <a:r>
              <a:rPr lang="zh-CN" altLang="en-US" sz="2000" dirty="0">
                <a:solidFill>
                  <a:srgbClr val="0000CC"/>
                </a:solidFill>
                <a:latin typeface="华文细黑" panose="02010600040101010101" pitchFamily="2" charset="-122"/>
                <a:ea typeface="华文细黑" panose="02010600040101010101" pitchFamily="2" charset="-122"/>
              </a:rPr>
              <a:t>重新编译</a:t>
            </a:r>
          </a:p>
        </p:txBody>
      </p:sp>
      <p:sp>
        <p:nvSpPr>
          <p:cNvPr id="7" name="标题 1"/>
          <p:cNvSpPr>
            <a:spLocks noGrp="1"/>
          </p:cNvSpPr>
          <p:nvPr>
            <p:ph type="ctrTitle"/>
          </p:nvPr>
        </p:nvSpPr>
        <p:spPr>
          <a:xfrm>
            <a:off x="432001" y="214291"/>
            <a:ext cx="2339799" cy="785817"/>
          </a:xfrm>
          <a:solidFill>
            <a:srgbClr val="008080"/>
          </a:solidFill>
        </p:spPr>
        <p:txBody>
          <a:bodyPr lIns="71225" tIns="35612" rIns="71225" bIns="35612" anchor="ctr">
            <a:normAutofit/>
          </a:bodyPr>
          <a:lstStyle/>
          <a:p>
            <a:r>
              <a:rPr lang="zh-CN" altLang="en-US" dirty="0">
                <a:cs typeface="Arial Unicode MS" pitchFamily="34" charset="-122"/>
              </a:rPr>
              <a:t>头文件依赖</a:t>
            </a:r>
          </a:p>
        </p:txBody>
      </p:sp>
      <p:sp>
        <p:nvSpPr>
          <p:cNvPr id="10" name="TextBox 9"/>
          <p:cNvSpPr txBox="1"/>
          <p:nvPr/>
        </p:nvSpPr>
        <p:spPr>
          <a:xfrm>
            <a:off x="428596" y="1071546"/>
            <a:ext cx="8354775" cy="2794980"/>
          </a:xfrm>
          <a:prstGeom prst="rect">
            <a:avLst/>
          </a:prstGeom>
          <a:noFill/>
        </p:spPr>
        <p:txBody>
          <a:bodyPr wrap="square" lIns="91425" tIns="45712" rIns="91425" bIns="45712" rtlCol="0">
            <a:spAutoFit/>
          </a:bodyPr>
          <a:lstStyle/>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rPr>
              <a:t>当一个头文件被包含的同时也引入了新的依赖</a:t>
            </a:r>
            <a:r>
              <a:rPr lang="en-US" altLang="zh-CN" sz="2400" dirty="0">
                <a:latin typeface="华文细黑" panose="02010600040101010101" pitchFamily="2" charset="-122"/>
                <a:ea typeface="华文细黑" panose="02010600040101010101" pitchFamily="2" charset="-122"/>
              </a:rPr>
              <a:t>, </a:t>
            </a:r>
            <a:r>
              <a:rPr lang="zh-CN" altLang="en-US" sz="2400" dirty="0">
                <a:latin typeface="华文细黑" panose="02010600040101010101" pitchFamily="2" charset="-122"/>
                <a:ea typeface="华文细黑" panose="02010600040101010101" pitchFamily="2" charset="-122"/>
              </a:rPr>
              <a:t>一旦该头文件被修改</a:t>
            </a:r>
            <a:r>
              <a:rPr lang="en-US" altLang="zh-CN" sz="2400" dirty="0">
                <a:latin typeface="华文细黑" panose="02010600040101010101" pitchFamily="2" charset="-122"/>
                <a:ea typeface="华文细黑" panose="02010600040101010101" pitchFamily="2" charset="-122"/>
              </a:rPr>
              <a:t>, </a:t>
            </a:r>
            <a:r>
              <a:rPr lang="zh-CN" altLang="en-US" sz="2400" dirty="0">
                <a:latin typeface="华文细黑" panose="02010600040101010101" pitchFamily="2" charset="-122"/>
                <a:ea typeface="华文细黑" panose="02010600040101010101" pitchFamily="2" charset="-122"/>
              </a:rPr>
              <a:t>代码就会被重新编译</a:t>
            </a:r>
            <a:r>
              <a:rPr lang="en-US" altLang="zh-CN" sz="2400" dirty="0">
                <a:latin typeface="华文细黑" panose="02010600040101010101" pitchFamily="2" charset="-122"/>
                <a:ea typeface="华文细黑" panose="02010600040101010101" pitchFamily="2" charset="-122"/>
              </a:rPr>
              <a:t>. </a:t>
            </a:r>
            <a:r>
              <a:rPr lang="zh-CN" altLang="en-US" sz="2400" dirty="0">
                <a:latin typeface="华文细黑" panose="02010600040101010101" pitchFamily="2" charset="-122"/>
                <a:ea typeface="华文细黑" panose="02010600040101010101" pitchFamily="2" charset="-122"/>
              </a:rPr>
              <a:t>如果这个头文件又包含了其他头文件</a:t>
            </a:r>
            <a:r>
              <a:rPr lang="en-US" altLang="zh-CN" sz="2400" dirty="0">
                <a:latin typeface="华文细黑" panose="02010600040101010101" pitchFamily="2" charset="-122"/>
                <a:ea typeface="华文细黑" panose="02010600040101010101" pitchFamily="2" charset="-122"/>
              </a:rPr>
              <a:t>, </a:t>
            </a:r>
            <a:r>
              <a:rPr lang="zh-CN" altLang="en-US" sz="2400" dirty="0">
                <a:latin typeface="华文细黑" panose="02010600040101010101" pitchFamily="2" charset="-122"/>
                <a:ea typeface="华文细黑" panose="02010600040101010101" pitchFamily="2" charset="-122"/>
              </a:rPr>
              <a:t>这些头文件的任何改变都将导致所有包含了该头文件的代码被重新编译。因此，</a:t>
            </a:r>
            <a:r>
              <a:rPr lang="en-US" altLang="zh-CN" sz="2400" dirty="0">
                <a:latin typeface="华文细黑" panose="02010600040101010101" pitchFamily="2" charset="-122"/>
                <a:ea typeface="华文细黑" panose="02010600040101010101" pitchFamily="2" charset="-122"/>
              </a:rPr>
              <a:t> </a:t>
            </a:r>
            <a:r>
              <a:rPr lang="zh-CN" altLang="en-US" sz="2400" dirty="0">
                <a:latin typeface="华文细黑" panose="02010600040101010101" pitchFamily="2" charset="-122"/>
                <a:ea typeface="华文细黑" panose="02010600040101010101" pitchFamily="2" charset="-122"/>
              </a:rPr>
              <a:t>我们倾向于减少包含头文件，尤其是在头文件中包含头文件。</a:t>
            </a:r>
            <a:endParaRPr lang="en-US" altLang="zh-CN" sz="2400" dirty="0">
              <a:latin typeface="华文细黑" panose="02010600040101010101" pitchFamily="2" charset="-122"/>
              <a:ea typeface="华文细黑" panose="02010600040101010101" pitchFamily="2" charset="-122"/>
            </a:endParaRPr>
          </a:p>
        </p:txBody>
      </p:sp>
      <p:sp>
        <p:nvSpPr>
          <p:cNvPr id="11" name="椭圆 10"/>
          <p:cNvSpPr/>
          <p:nvPr/>
        </p:nvSpPr>
        <p:spPr>
          <a:xfrm>
            <a:off x="23664" y="4112894"/>
            <a:ext cx="1296144" cy="648072"/>
          </a:xfrm>
          <a:prstGeom prst="ellipse">
            <a:avLst/>
          </a:prstGeom>
          <a:solidFill>
            <a:schemeClr val="tx2">
              <a:lumMod val="75000"/>
              <a:lumOff val="2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2" rIns="91425" bIns="45712" rtlCol="0" anchor="ctr"/>
          <a:lstStyle/>
          <a:p>
            <a:r>
              <a:rPr lang="en-US" altLang="zh-CN" sz="2400" b="1" dirty="0">
                <a:solidFill>
                  <a:schemeClr val="bg1"/>
                </a:solidFill>
              </a:rPr>
              <a:t>//</a:t>
            </a:r>
            <a:r>
              <a:rPr lang="en-US" altLang="zh-CN" sz="2400" b="1" dirty="0" err="1">
                <a:solidFill>
                  <a:schemeClr val="bg1"/>
                </a:solidFill>
              </a:rPr>
              <a:t>A.h</a:t>
            </a:r>
            <a:endParaRPr lang="zh-CN" altLang="en-US" sz="2400" b="1" dirty="0">
              <a:solidFill>
                <a:schemeClr val="bg1"/>
              </a:solidFill>
            </a:endParaRPr>
          </a:p>
        </p:txBody>
      </p:sp>
      <p:sp>
        <p:nvSpPr>
          <p:cNvPr id="12" name="椭圆 11"/>
          <p:cNvSpPr/>
          <p:nvPr/>
        </p:nvSpPr>
        <p:spPr>
          <a:xfrm>
            <a:off x="671736" y="4653136"/>
            <a:ext cx="3108176" cy="1583010"/>
          </a:xfrm>
          <a:prstGeom prst="ellipse">
            <a:avLst/>
          </a:prstGeom>
          <a:solidFill>
            <a:schemeClr val="accent2">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2" rIns="91425" bIns="45712" rtlCol="0" anchor="ctr"/>
          <a:lstStyle/>
          <a:p>
            <a:r>
              <a:rPr lang="en-US" altLang="zh-CN" sz="2400" b="1" dirty="0">
                <a:solidFill>
                  <a:srgbClr val="0000CC"/>
                </a:solidFill>
                <a:latin typeface="Arial" panose="020B0604020202020204" pitchFamily="34" charset="0"/>
                <a:cs typeface="Arial" panose="020B0604020202020204" pitchFamily="34" charset="0"/>
              </a:rPr>
              <a:t>//</a:t>
            </a:r>
            <a:r>
              <a:rPr lang="en-US" altLang="zh-CN" sz="2400" b="1" dirty="0" err="1">
                <a:solidFill>
                  <a:srgbClr val="0000CC"/>
                </a:solidFill>
                <a:latin typeface="Arial" panose="020B0604020202020204" pitchFamily="34" charset="0"/>
                <a:cs typeface="Arial" panose="020B0604020202020204" pitchFamily="34" charset="0"/>
              </a:rPr>
              <a:t>B.h</a:t>
            </a:r>
            <a:endParaRPr lang="en-US" altLang="zh-CN" sz="2400" b="1" dirty="0">
              <a:solidFill>
                <a:srgbClr val="0000CC"/>
              </a:solidFill>
              <a:latin typeface="Arial" panose="020B0604020202020204" pitchFamily="34" charset="0"/>
              <a:cs typeface="Arial" panose="020B0604020202020204" pitchFamily="34" charset="0"/>
            </a:endParaRPr>
          </a:p>
          <a:p>
            <a:r>
              <a:rPr lang="en-US" altLang="zh-CN" sz="2400" b="1" dirty="0">
                <a:solidFill>
                  <a:srgbClr val="0000CC"/>
                </a:solidFill>
                <a:latin typeface="Arial" panose="020B0604020202020204" pitchFamily="34" charset="0"/>
                <a:cs typeface="Arial" panose="020B0604020202020204" pitchFamily="34" charset="0"/>
              </a:rPr>
              <a:t>#include “</a:t>
            </a:r>
            <a:r>
              <a:rPr lang="en-US" altLang="zh-CN" sz="2400" b="1" dirty="0" err="1">
                <a:solidFill>
                  <a:srgbClr val="0000CC"/>
                </a:solidFill>
                <a:latin typeface="Arial" panose="020B0604020202020204" pitchFamily="34" charset="0"/>
                <a:cs typeface="Arial" panose="020B0604020202020204" pitchFamily="34" charset="0"/>
              </a:rPr>
              <a:t>A.h</a:t>
            </a:r>
            <a:r>
              <a:rPr lang="en-US" altLang="zh-CN" sz="2400" b="1" dirty="0">
                <a:solidFill>
                  <a:srgbClr val="0000CC"/>
                </a:solidFill>
                <a:latin typeface="Arial" panose="020B0604020202020204" pitchFamily="34" charset="0"/>
                <a:cs typeface="Arial" panose="020B0604020202020204" pitchFamily="34" charset="0"/>
              </a:rPr>
              <a:t>”</a:t>
            </a:r>
          </a:p>
          <a:p>
            <a:r>
              <a:rPr lang="en-US" altLang="zh-CN" sz="2400" b="1" dirty="0">
                <a:solidFill>
                  <a:srgbClr val="0000CC"/>
                </a:solidFill>
                <a:latin typeface="Arial" panose="020B0604020202020204" pitchFamily="34" charset="0"/>
                <a:cs typeface="Arial" panose="020B0604020202020204" pitchFamily="34" charset="0"/>
              </a:rPr>
              <a:t>A *p;</a:t>
            </a:r>
            <a:endParaRPr lang="zh-CN" altLang="en-US" sz="2400" b="1" dirty="0">
              <a:solidFill>
                <a:srgbClr val="0000CC"/>
              </a:solidFill>
              <a:latin typeface="Arial" panose="020B0604020202020204" pitchFamily="34" charset="0"/>
              <a:cs typeface="Arial" panose="020B0604020202020204" pitchFamily="34" charset="0"/>
            </a:endParaRPr>
          </a:p>
        </p:txBody>
      </p:sp>
      <p:sp>
        <p:nvSpPr>
          <p:cNvPr id="13" name="矩形 12"/>
          <p:cNvSpPr/>
          <p:nvPr/>
        </p:nvSpPr>
        <p:spPr>
          <a:xfrm>
            <a:off x="6767736" y="3644974"/>
            <a:ext cx="2376264" cy="2591172"/>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5" tIns="45712" rIns="91425" bIns="45712" rtlCol="0" anchor="ctr"/>
          <a:lstStyle/>
          <a:p>
            <a:r>
              <a:rPr lang="en-US" altLang="zh-CN" sz="2400" dirty="0">
                <a:solidFill>
                  <a:srgbClr val="0000CC"/>
                </a:solidFill>
                <a:latin typeface="Arial" panose="020B0604020202020204" pitchFamily="34" charset="0"/>
                <a:cs typeface="Arial" panose="020B0604020202020204" pitchFamily="34" charset="0"/>
              </a:rPr>
              <a:t>//oneFile.cpp</a:t>
            </a:r>
          </a:p>
          <a:p>
            <a:r>
              <a:rPr lang="en-US" altLang="zh-CN" sz="2400" dirty="0">
                <a:solidFill>
                  <a:srgbClr val="0000CC"/>
                </a:solidFill>
                <a:latin typeface="Arial" panose="020B0604020202020204" pitchFamily="34" charset="0"/>
                <a:cs typeface="Arial" panose="020B0604020202020204" pitchFamily="34" charset="0"/>
              </a:rPr>
              <a:t>#include “</a:t>
            </a:r>
            <a:r>
              <a:rPr lang="en-US" altLang="zh-CN" sz="2400" dirty="0" err="1">
                <a:solidFill>
                  <a:srgbClr val="0000CC"/>
                </a:solidFill>
                <a:latin typeface="Arial" panose="020B0604020202020204" pitchFamily="34" charset="0"/>
                <a:cs typeface="Arial" panose="020B0604020202020204" pitchFamily="34" charset="0"/>
              </a:rPr>
              <a:t>B.h</a:t>
            </a:r>
            <a:r>
              <a:rPr lang="en-US" altLang="zh-CN" sz="2400" dirty="0">
                <a:solidFill>
                  <a:srgbClr val="0000CC"/>
                </a:solidFill>
                <a:latin typeface="Arial" panose="020B0604020202020204" pitchFamily="34" charset="0"/>
                <a:cs typeface="Arial" panose="020B0604020202020204" pitchFamily="34" charset="0"/>
              </a:rPr>
              <a:t>”</a:t>
            </a:r>
          </a:p>
          <a:p>
            <a:r>
              <a:rPr lang="en-US" altLang="zh-CN" sz="2400" dirty="0">
                <a:solidFill>
                  <a:srgbClr val="0000CC"/>
                </a:solidFill>
                <a:latin typeface="Arial" panose="020B0604020202020204" pitchFamily="34" charset="0"/>
                <a:cs typeface="Arial" panose="020B0604020202020204" pitchFamily="34" charset="0"/>
              </a:rPr>
              <a:t>void main()</a:t>
            </a:r>
          </a:p>
          <a:p>
            <a:r>
              <a:rPr lang="en-US" altLang="zh-CN" sz="2400" dirty="0">
                <a:solidFill>
                  <a:srgbClr val="0000CC"/>
                </a:solidFill>
                <a:latin typeface="Arial" panose="020B0604020202020204" pitchFamily="34" charset="0"/>
                <a:cs typeface="Arial" panose="020B0604020202020204" pitchFamily="34" charset="0"/>
              </a:rPr>
              <a:t>{</a:t>
            </a:r>
          </a:p>
          <a:p>
            <a:r>
              <a:rPr lang="en-US" altLang="zh-CN" sz="2400" dirty="0">
                <a:solidFill>
                  <a:srgbClr val="0000CC"/>
                </a:solidFill>
                <a:latin typeface="Arial" panose="020B0604020202020204" pitchFamily="34" charset="0"/>
                <a:cs typeface="Arial" panose="020B0604020202020204" pitchFamily="34" charset="0"/>
              </a:rPr>
              <a:t>    //…</a:t>
            </a:r>
          </a:p>
          <a:p>
            <a:r>
              <a:rPr lang="en-US" altLang="zh-CN" sz="2400" dirty="0">
                <a:solidFill>
                  <a:srgbClr val="0000CC"/>
                </a:solidFill>
                <a:latin typeface="Arial" panose="020B0604020202020204" pitchFamily="34" charset="0"/>
                <a:cs typeface="Arial" panose="020B0604020202020204" pitchFamily="34" charset="0"/>
              </a:rPr>
              <a:t>}</a:t>
            </a:r>
            <a:endParaRPr lang="zh-CN" altLang="en-US" sz="2400" dirty="0">
              <a:solidFill>
                <a:srgbClr val="0000CC"/>
              </a:solidFill>
              <a:latin typeface="Arial" panose="020B0604020202020204" pitchFamily="34" charset="0"/>
              <a:cs typeface="Arial" panose="020B0604020202020204" pitchFamily="34" charset="0"/>
            </a:endParaRPr>
          </a:p>
        </p:txBody>
      </p:sp>
      <p:cxnSp>
        <p:nvCxnSpPr>
          <p:cNvPr id="3" name="直接箭头连接符 2"/>
          <p:cNvCxnSpPr>
            <a:stCxn id="12" idx="6"/>
          </p:cNvCxnSpPr>
          <p:nvPr/>
        </p:nvCxnSpPr>
        <p:spPr>
          <a:xfrm flipV="1">
            <a:off x="3779912" y="4760965"/>
            <a:ext cx="2897773" cy="683676"/>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687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000"/>
                                        <p:tgtEl>
                                          <p:spTgt spid="14"/>
                                        </p:tgtEl>
                                      </p:cBhvr>
                                    </p:animEffect>
                                    <p:anim calcmode="lin" valueType="num">
                                      <p:cBhvr>
                                        <p:cTn id="30" dur="1000" fill="hold"/>
                                        <p:tgtEl>
                                          <p:spTgt spid="14"/>
                                        </p:tgtEl>
                                        <p:attrNameLst>
                                          <p:attrName>ppt_x</p:attrName>
                                        </p:attrNameLst>
                                      </p:cBhvr>
                                      <p:tavLst>
                                        <p:tav tm="0">
                                          <p:val>
                                            <p:strVal val="#ppt_x"/>
                                          </p:val>
                                        </p:tav>
                                        <p:tav tm="100000">
                                          <p:val>
                                            <p:strVal val="#ppt_x"/>
                                          </p:val>
                                        </p:tav>
                                      </p:tavLst>
                                    </p:anim>
                                    <p:anim calcmode="lin" valueType="num">
                                      <p:cBhvr>
                                        <p:cTn id="3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animBg="1"/>
      <p:bldP spid="12" grpId="0" animBg="1"/>
      <p:bldP spid="13"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3923928" y="4869161"/>
            <a:ext cx="2092201" cy="1015647"/>
          </a:xfrm>
          <a:prstGeom prst="rect">
            <a:avLst/>
          </a:prstGeom>
          <a:solidFill>
            <a:schemeClr val="accent4">
              <a:lumMod val="60000"/>
              <a:lumOff val="40000"/>
            </a:schemeClr>
          </a:solidFill>
        </p:spPr>
        <p:txBody>
          <a:bodyPr wrap="square" lIns="91425" tIns="45712" rIns="91425" bIns="45712" rtlCol="0">
            <a:spAutoFit/>
          </a:bodyPr>
          <a:lstStyle/>
          <a:p>
            <a:r>
              <a:rPr lang="en-US" altLang="zh-CN" sz="2000" dirty="0" err="1">
                <a:solidFill>
                  <a:srgbClr val="0000CC"/>
                </a:solidFill>
                <a:latin typeface="华文细黑" panose="02010600040101010101" pitchFamily="2" charset="-122"/>
                <a:ea typeface="华文细黑" panose="02010600040101010101" pitchFamily="2" charset="-122"/>
              </a:rPr>
              <a:t>A.h</a:t>
            </a:r>
            <a:r>
              <a:rPr lang="zh-CN" altLang="en-US" sz="2000" dirty="0">
                <a:solidFill>
                  <a:srgbClr val="0000CC"/>
                </a:solidFill>
                <a:latin typeface="华文细黑" panose="02010600040101010101" pitchFamily="2" charset="-122"/>
                <a:ea typeface="华文细黑" panose="02010600040101010101" pitchFamily="2" charset="-122"/>
              </a:rPr>
              <a:t>修改，也导致</a:t>
            </a:r>
            <a:r>
              <a:rPr lang="en-US" altLang="zh-CN" sz="2000" dirty="0">
                <a:solidFill>
                  <a:srgbClr val="0000CC"/>
                </a:solidFill>
                <a:latin typeface="华文细黑" panose="02010600040101010101" pitchFamily="2" charset="-122"/>
                <a:ea typeface="华文细黑" panose="02010600040101010101" pitchFamily="2" charset="-122"/>
              </a:rPr>
              <a:t>oneFile.cpp</a:t>
            </a:r>
            <a:r>
              <a:rPr lang="zh-CN" altLang="en-US" sz="2000" dirty="0">
                <a:solidFill>
                  <a:srgbClr val="0000CC"/>
                </a:solidFill>
                <a:latin typeface="华文细黑" panose="02010600040101010101" pitchFamily="2" charset="-122"/>
                <a:ea typeface="华文细黑" panose="02010600040101010101" pitchFamily="2" charset="-122"/>
              </a:rPr>
              <a:t>重新编译</a:t>
            </a:r>
          </a:p>
        </p:txBody>
      </p:sp>
      <p:sp>
        <p:nvSpPr>
          <p:cNvPr id="7" name="标题 1"/>
          <p:cNvSpPr>
            <a:spLocks noGrp="1"/>
          </p:cNvSpPr>
          <p:nvPr>
            <p:ph type="ctrTitle"/>
          </p:nvPr>
        </p:nvSpPr>
        <p:spPr>
          <a:xfrm>
            <a:off x="432001" y="214291"/>
            <a:ext cx="2339799" cy="785817"/>
          </a:xfrm>
          <a:solidFill>
            <a:srgbClr val="008080"/>
          </a:solidFill>
        </p:spPr>
        <p:txBody>
          <a:bodyPr lIns="71225" tIns="35612" rIns="71225" bIns="35612" anchor="ctr">
            <a:normAutofit/>
          </a:bodyPr>
          <a:lstStyle/>
          <a:p>
            <a:r>
              <a:rPr lang="zh-CN" altLang="en-US" dirty="0">
                <a:cs typeface="Arial Unicode MS" pitchFamily="34" charset="-122"/>
              </a:rPr>
              <a:t>头文件依赖</a:t>
            </a:r>
          </a:p>
        </p:txBody>
      </p:sp>
      <p:sp>
        <p:nvSpPr>
          <p:cNvPr id="10" name="TextBox 9"/>
          <p:cNvSpPr txBox="1"/>
          <p:nvPr/>
        </p:nvSpPr>
        <p:spPr>
          <a:xfrm>
            <a:off x="428596" y="1071546"/>
            <a:ext cx="8462759" cy="1938976"/>
          </a:xfrm>
          <a:prstGeom prst="rect">
            <a:avLst/>
          </a:prstGeom>
          <a:noFill/>
        </p:spPr>
        <p:txBody>
          <a:bodyPr wrap="square" lIns="91425" tIns="45712" rIns="91425" bIns="45712" rtlCol="0">
            <a:spAutoFit/>
          </a:bodyPr>
          <a:lstStyle/>
          <a:p>
            <a:pPr>
              <a:lnSpc>
                <a:spcPct val="150000"/>
              </a:lnSpc>
              <a:buFont typeface="Arial" pitchFamily="34" charset="0"/>
              <a:buChar char="•"/>
            </a:pPr>
            <a:r>
              <a:rPr lang="zh-CN" altLang="en-US" sz="2000" dirty="0">
                <a:latin typeface="华文细黑" panose="02010600040101010101" pitchFamily="2" charset="-122"/>
                <a:ea typeface="华文细黑" panose="02010600040101010101" pitchFamily="2" charset="-122"/>
              </a:rPr>
              <a:t>当一个头文件被包含的同时也引入了新的依赖</a:t>
            </a:r>
            <a:r>
              <a:rPr lang="en-US" altLang="zh-CN" sz="2000" dirty="0">
                <a:latin typeface="华文细黑" panose="02010600040101010101" pitchFamily="2" charset="-122"/>
                <a:ea typeface="华文细黑" panose="02010600040101010101" pitchFamily="2" charset="-122"/>
              </a:rPr>
              <a:t>, </a:t>
            </a:r>
            <a:r>
              <a:rPr lang="zh-CN" altLang="en-US" sz="2000" dirty="0">
                <a:latin typeface="华文细黑" panose="02010600040101010101" pitchFamily="2" charset="-122"/>
                <a:ea typeface="华文细黑" panose="02010600040101010101" pitchFamily="2" charset="-122"/>
              </a:rPr>
              <a:t>一旦该头文件被修改</a:t>
            </a:r>
            <a:r>
              <a:rPr lang="en-US" altLang="zh-CN" sz="2000" dirty="0">
                <a:latin typeface="华文细黑" panose="02010600040101010101" pitchFamily="2" charset="-122"/>
                <a:ea typeface="华文细黑" panose="02010600040101010101" pitchFamily="2" charset="-122"/>
              </a:rPr>
              <a:t>, </a:t>
            </a:r>
            <a:r>
              <a:rPr lang="zh-CN" altLang="en-US" sz="2000" dirty="0">
                <a:latin typeface="华文细黑" panose="02010600040101010101" pitchFamily="2" charset="-122"/>
                <a:ea typeface="华文细黑" panose="02010600040101010101" pitchFamily="2" charset="-122"/>
              </a:rPr>
              <a:t>代码就会被重新编译</a:t>
            </a:r>
            <a:r>
              <a:rPr lang="en-US" altLang="zh-CN" sz="2000" dirty="0">
                <a:latin typeface="华文细黑" panose="02010600040101010101" pitchFamily="2" charset="-122"/>
                <a:ea typeface="华文细黑" panose="02010600040101010101" pitchFamily="2" charset="-122"/>
              </a:rPr>
              <a:t>. </a:t>
            </a:r>
            <a:r>
              <a:rPr lang="zh-CN" altLang="en-US" sz="2000" dirty="0">
                <a:latin typeface="华文细黑" panose="02010600040101010101" pitchFamily="2" charset="-122"/>
                <a:ea typeface="华文细黑" panose="02010600040101010101" pitchFamily="2" charset="-122"/>
              </a:rPr>
              <a:t>如果这个头文件又包含了其他头文件</a:t>
            </a:r>
            <a:r>
              <a:rPr lang="en-US" altLang="zh-CN" sz="2000" dirty="0">
                <a:latin typeface="华文细黑" panose="02010600040101010101" pitchFamily="2" charset="-122"/>
                <a:ea typeface="华文细黑" panose="02010600040101010101" pitchFamily="2" charset="-122"/>
              </a:rPr>
              <a:t>, </a:t>
            </a:r>
            <a:r>
              <a:rPr lang="zh-CN" altLang="en-US" sz="2000" dirty="0">
                <a:latin typeface="华文细黑" panose="02010600040101010101" pitchFamily="2" charset="-122"/>
                <a:ea typeface="华文细黑" panose="02010600040101010101" pitchFamily="2" charset="-122"/>
              </a:rPr>
              <a:t>这些头文件的任何改变都将导致所有包含了该头文件的代码被重新编译。因此，</a:t>
            </a:r>
            <a:r>
              <a:rPr lang="en-US" altLang="zh-CN" sz="2000" dirty="0">
                <a:latin typeface="华文细黑" panose="02010600040101010101" pitchFamily="2" charset="-122"/>
                <a:ea typeface="华文细黑" panose="02010600040101010101" pitchFamily="2" charset="-122"/>
              </a:rPr>
              <a:t> </a:t>
            </a:r>
            <a:r>
              <a:rPr lang="zh-CN" altLang="en-US" sz="2000" dirty="0">
                <a:latin typeface="华文细黑" panose="02010600040101010101" pitchFamily="2" charset="-122"/>
                <a:ea typeface="华文细黑" panose="02010600040101010101" pitchFamily="2" charset="-122"/>
              </a:rPr>
              <a:t>我们倾向于减少包含头文件，尤其是在头文件中包含头文件。</a:t>
            </a:r>
            <a:endParaRPr lang="en-US" altLang="zh-CN" sz="2000" dirty="0">
              <a:latin typeface="华文细黑" panose="02010600040101010101" pitchFamily="2" charset="-122"/>
              <a:ea typeface="华文细黑" panose="02010600040101010101" pitchFamily="2" charset="-122"/>
            </a:endParaRPr>
          </a:p>
        </p:txBody>
      </p:sp>
      <p:sp>
        <p:nvSpPr>
          <p:cNvPr id="11" name="椭圆 10"/>
          <p:cNvSpPr/>
          <p:nvPr/>
        </p:nvSpPr>
        <p:spPr>
          <a:xfrm>
            <a:off x="598780" y="4147914"/>
            <a:ext cx="1296144" cy="648072"/>
          </a:xfrm>
          <a:prstGeom prst="ellipse">
            <a:avLst/>
          </a:prstGeom>
          <a:solidFill>
            <a:schemeClr val="tx2">
              <a:lumMod val="75000"/>
              <a:lumOff val="2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2" rIns="91425" bIns="45712" rtlCol="0" anchor="ctr"/>
          <a:lstStyle/>
          <a:p>
            <a:r>
              <a:rPr lang="en-US" altLang="zh-CN" sz="2400" b="1" dirty="0">
                <a:solidFill>
                  <a:schemeClr val="bg1"/>
                </a:solidFill>
                <a:latin typeface="Arial" panose="020B0604020202020204" pitchFamily="34" charset="0"/>
                <a:cs typeface="Arial" panose="020B0604020202020204" pitchFamily="34" charset="0"/>
              </a:rPr>
              <a:t>//</a:t>
            </a:r>
            <a:r>
              <a:rPr lang="en-US" altLang="zh-CN" sz="2400" b="1" dirty="0" err="1">
                <a:solidFill>
                  <a:schemeClr val="bg1"/>
                </a:solidFill>
                <a:latin typeface="Arial" panose="020B0604020202020204" pitchFamily="34" charset="0"/>
                <a:cs typeface="Arial" panose="020B0604020202020204" pitchFamily="34" charset="0"/>
              </a:rPr>
              <a:t>A.h</a:t>
            </a:r>
            <a:endParaRPr lang="zh-CN" altLang="en-US" sz="2400" b="1" dirty="0">
              <a:solidFill>
                <a:schemeClr val="bg1"/>
              </a:solidFill>
              <a:latin typeface="Arial" panose="020B0604020202020204" pitchFamily="34" charset="0"/>
              <a:cs typeface="Arial" panose="020B0604020202020204" pitchFamily="34" charset="0"/>
            </a:endParaRPr>
          </a:p>
        </p:txBody>
      </p:sp>
      <p:sp>
        <p:nvSpPr>
          <p:cNvPr id="13" name="矩形 12"/>
          <p:cNvSpPr/>
          <p:nvPr/>
        </p:nvSpPr>
        <p:spPr>
          <a:xfrm>
            <a:off x="6767736" y="3788957"/>
            <a:ext cx="2376264" cy="244718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5" tIns="45712" rIns="91425" bIns="45712" rtlCol="0" anchor="ctr"/>
          <a:lstStyle/>
          <a:p>
            <a:r>
              <a:rPr lang="en-US" altLang="zh-CN" sz="2400" dirty="0">
                <a:solidFill>
                  <a:srgbClr val="0000CC"/>
                </a:solidFill>
                <a:latin typeface="Arial" panose="020B0604020202020204" pitchFamily="34" charset="0"/>
                <a:cs typeface="Arial" panose="020B0604020202020204" pitchFamily="34" charset="0"/>
              </a:rPr>
              <a:t>//oneFile.cpp</a:t>
            </a:r>
          </a:p>
          <a:p>
            <a:r>
              <a:rPr lang="en-US" altLang="zh-CN" sz="2400" dirty="0">
                <a:solidFill>
                  <a:srgbClr val="0000CC"/>
                </a:solidFill>
                <a:latin typeface="Arial" panose="020B0604020202020204" pitchFamily="34" charset="0"/>
                <a:cs typeface="Arial" panose="020B0604020202020204" pitchFamily="34" charset="0"/>
              </a:rPr>
              <a:t>#include “</a:t>
            </a:r>
            <a:r>
              <a:rPr lang="en-US" altLang="zh-CN" sz="2400" dirty="0" err="1">
                <a:solidFill>
                  <a:srgbClr val="0000CC"/>
                </a:solidFill>
                <a:latin typeface="Arial" panose="020B0604020202020204" pitchFamily="34" charset="0"/>
                <a:cs typeface="Arial" panose="020B0604020202020204" pitchFamily="34" charset="0"/>
              </a:rPr>
              <a:t>B.h</a:t>
            </a:r>
            <a:r>
              <a:rPr lang="en-US" altLang="zh-CN" sz="2400" dirty="0">
                <a:solidFill>
                  <a:srgbClr val="0000CC"/>
                </a:solidFill>
                <a:latin typeface="Arial" panose="020B0604020202020204" pitchFamily="34" charset="0"/>
                <a:cs typeface="Arial" panose="020B0604020202020204" pitchFamily="34" charset="0"/>
              </a:rPr>
              <a:t>”</a:t>
            </a:r>
          </a:p>
          <a:p>
            <a:r>
              <a:rPr lang="en-US" altLang="zh-CN" sz="2400" dirty="0">
                <a:solidFill>
                  <a:srgbClr val="0000CC"/>
                </a:solidFill>
                <a:latin typeface="Arial" panose="020B0604020202020204" pitchFamily="34" charset="0"/>
                <a:cs typeface="Arial" panose="020B0604020202020204" pitchFamily="34" charset="0"/>
              </a:rPr>
              <a:t>void main()</a:t>
            </a:r>
          </a:p>
          <a:p>
            <a:r>
              <a:rPr lang="en-US" altLang="zh-CN" sz="2400" dirty="0">
                <a:solidFill>
                  <a:srgbClr val="0000CC"/>
                </a:solidFill>
                <a:latin typeface="Arial" panose="020B0604020202020204" pitchFamily="34" charset="0"/>
                <a:cs typeface="Arial" panose="020B0604020202020204" pitchFamily="34" charset="0"/>
              </a:rPr>
              <a:t>{</a:t>
            </a:r>
          </a:p>
          <a:p>
            <a:r>
              <a:rPr lang="en-US" altLang="zh-CN" sz="2400" dirty="0">
                <a:solidFill>
                  <a:srgbClr val="0000CC"/>
                </a:solidFill>
                <a:latin typeface="Arial" panose="020B0604020202020204" pitchFamily="34" charset="0"/>
                <a:cs typeface="Arial" panose="020B0604020202020204" pitchFamily="34" charset="0"/>
              </a:rPr>
              <a:t>    //…</a:t>
            </a:r>
          </a:p>
          <a:p>
            <a:r>
              <a:rPr lang="en-US" altLang="zh-CN" sz="2400" dirty="0">
                <a:solidFill>
                  <a:srgbClr val="0000CC"/>
                </a:solidFill>
                <a:latin typeface="Arial" panose="020B0604020202020204" pitchFamily="34" charset="0"/>
                <a:cs typeface="Arial" panose="020B0604020202020204" pitchFamily="34" charset="0"/>
              </a:rPr>
              <a:t>}</a:t>
            </a:r>
            <a:endParaRPr lang="zh-CN" altLang="en-US" sz="2400" dirty="0">
              <a:solidFill>
                <a:srgbClr val="0000CC"/>
              </a:solidFill>
              <a:latin typeface="Arial" panose="020B0604020202020204" pitchFamily="34" charset="0"/>
              <a:cs typeface="Arial" panose="020B0604020202020204" pitchFamily="34" charset="0"/>
            </a:endParaRPr>
          </a:p>
        </p:txBody>
      </p:sp>
      <p:cxnSp>
        <p:nvCxnSpPr>
          <p:cNvPr id="3" name="直接箭头连接符 2"/>
          <p:cNvCxnSpPr>
            <a:stCxn id="11" idx="6"/>
          </p:cNvCxnSpPr>
          <p:nvPr/>
        </p:nvCxnSpPr>
        <p:spPr>
          <a:xfrm>
            <a:off x="1894924" y="4471951"/>
            <a:ext cx="4872812" cy="541226"/>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671736" y="4653136"/>
            <a:ext cx="3108176" cy="1583010"/>
          </a:xfrm>
          <a:prstGeom prst="ellipse">
            <a:avLst/>
          </a:prstGeom>
          <a:solidFill>
            <a:schemeClr val="accent2">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2" rIns="91425" bIns="45712" rtlCol="0" anchor="ctr"/>
          <a:lstStyle/>
          <a:p>
            <a:r>
              <a:rPr lang="en-US" altLang="zh-CN" sz="2400" b="1" dirty="0">
                <a:solidFill>
                  <a:srgbClr val="0000CC"/>
                </a:solidFill>
                <a:latin typeface="Arial" panose="020B0604020202020204" pitchFamily="34" charset="0"/>
                <a:cs typeface="Arial" panose="020B0604020202020204" pitchFamily="34" charset="0"/>
              </a:rPr>
              <a:t>//</a:t>
            </a:r>
            <a:r>
              <a:rPr lang="en-US" altLang="zh-CN" sz="2400" b="1" dirty="0" err="1">
                <a:solidFill>
                  <a:srgbClr val="0000CC"/>
                </a:solidFill>
                <a:latin typeface="Arial" panose="020B0604020202020204" pitchFamily="34" charset="0"/>
                <a:cs typeface="Arial" panose="020B0604020202020204" pitchFamily="34" charset="0"/>
              </a:rPr>
              <a:t>B.h</a:t>
            </a:r>
            <a:endParaRPr lang="en-US" altLang="zh-CN" sz="2400" b="1" dirty="0">
              <a:solidFill>
                <a:srgbClr val="0000CC"/>
              </a:solidFill>
              <a:latin typeface="Arial" panose="020B0604020202020204" pitchFamily="34" charset="0"/>
              <a:cs typeface="Arial" panose="020B0604020202020204" pitchFamily="34" charset="0"/>
            </a:endParaRPr>
          </a:p>
          <a:p>
            <a:r>
              <a:rPr lang="en-US" altLang="zh-CN" sz="2400" b="1" dirty="0">
                <a:solidFill>
                  <a:srgbClr val="0000CC"/>
                </a:solidFill>
                <a:latin typeface="Arial" panose="020B0604020202020204" pitchFamily="34" charset="0"/>
                <a:cs typeface="Arial" panose="020B0604020202020204" pitchFamily="34" charset="0"/>
              </a:rPr>
              <a:t>#include “</a:t>
            </a:r>
            <a:r>
              <a:rPr lang="en-US" altLang="zh-CN" sz="2400" b="1" dirty="0" err="1">
                <a:solidFill>
                  <a:srgbClr val="0000CC"/>
                </a:solidFill>
                <a:latin typeface="Arial" panose="020B0604020202020204" pitchFamily="34" charset="0"/>
                <a:cs typeface="Arial" panose="020B0604020202020204" pitchFamily="34" charset="0"/>
              </a:rPr>
              <a:t>A.h</a:t>
            </a:r>
            <a:r>
              <a:rPr lang="en-US" altLang="zh-CN" sz="2400" b="1" dirty="0">
                <a:solidFill>
                  <a:srgbClr val="0000CC"/>
                </a:solidFill>
                <a:latin typeface="Arial" panose="020B0604020202020204" pitchFamily="34" charset="0"/>
                <a:cs typeface="Arial" panose="020B0604020202020204" pitchFamily="34" charset="0"/>
              </a:rPr>
              <a:t>”</a:t>
            </a:r>
          </a:p>
          <a:p>
            <a:r>
              <a:rPr lang="en-US" altLang="zh-CN" sz="2400" b="1" dirty="0">
                <a:solidFill>
                  <a:srgbClr val="0000CC"/>
                </a:solidFill>
                <a:latin typeface="Arial" panose="020B0604020202020204" pitchFamily="34" charset="0"/>
                <a:cs typeface="Arial" panose="020B0604020202020204" pitchFamily="34" charset="0"/>
              </a:rPr>
              <a:t>A *p;</a:t>
            </a:r>
            <a:endParaRPr lang="zh-CN" altLang="en-US" sz="2400" b="1" dirty="0">
              <a:solidFill>
                <a:srgbClr val="0000CC"/>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2614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3635944" cy="784800"/>
          </a:xfrm>
          <a:solidFill>
            <a:srgbClr val="008080"/>
          </a:solidFill>
        </p:spPr>
        <p:txBody>
          <a:bodyPr lIns="71225" tIns="35612" rIns="71225" bIns="35612" anchor="ctr">
            <a:normAutofit/>
          </a:bodyPr>
          <a:lstStyle/>
          <a:p>
            <a:r>
              <a:rPr lang="en-US" altLang="zh-CN" dirty="0">
                <a:latin typeface="Arial Rounded MT Bold" pitchFamily="34" charset="0"/>
                <a:cs typeface="Arial Unicode MS" pitchFamily="34" charset="-122"/>
              </a:rPr>
              <a:t>About Text Book</a:t>
            </a:r>
            <a:endParaRPr lang="zh-CN" altLang="en-US" dirty="0">
              <a:latin typeface="Arial Rounded MT Bold" pitchFamily="34" charset="0"/>
              <a:cs typeface="Arial Unicode MS" pitchFamily="34" charset="-122"/>
            </a:endParaRPr>
          </a:p>
        </p:txBody>
      </p:sp>
      <p:sp>
        <p:nvSpPr>
          <p:cNvPr id="6" name="Rectangle 2"/>
          <p:cNvSpPr txBox="1">
            <a:spLocks noChangeArrowheads="1"/>
          </p:cNvSpPr>
          <p:nvPr/>
        </p:nvSpPr>
        <p:spPr>
          <a:xfrm>
            <a:off x="3923928" y="2204864"/>
            <a:ext cx="5220072" cy="2592288"/>
          </a:xfrm>
          <a:prstGeom prst="rect">
            <a:avLst/>
          </a:prstGeom>
        </p:spPr>
        <p:txBody>
          <a:bodyPr vert="horz" lIns="98458" tIns="49229" rIns="98458" bIns="49229" rtlCol="0" anchor="ctr">
            <a:noAutofit/>
          </a:bodyPr>
          <a:lstStyle>
            <a:lvl1pPr algn="ctr" defTabSz="1172535" rtl="0" eaLnBrk="1" latinLnBrk="0" hangingPunct="1">
              <a:spcBef>
                <a:spcPct val="0"/>
              </a:spcBef>
              <a:buNone/>
              <a:defRPr sz="5600" kern="1200">
                <a:solidFill>
                  <a:schemeClr val="tx1"/>
                </a:solidFill>
                <a:latin typeface="+mj-lt"/>
                <a:ea typeface="+mj-ea"/>
                <a:cs typeface="+mj-cs"/>
              </a:defRPr>
            </a:lvl1pPr>
          </a:lstStyle>
          <a:p>
            <a:pPr algn="l">
              <a:lnSpc>
                <a:spcPct val="150000"/>
              </a:lnSpc>
            </a:pPr>
            <a:r>
              <a:rPr lang="en-US" altLang="zh-CN" sz="4000" b="1" dirty="0" smtClean="0">
                <a:solidFill>
                  <a:srgbClr val="FFFF00"/>
                </a:solidFill>
                <a:latin typeface="Cooper Black" pitchFamily="18" charset="0"/>
                <a:ea typeface="微软雅黑" panose="020B0503020204020204" pitchFamily="34" charset="-122"/>
                <a:cs typeface="Times New Roman" pitchFamily="18" charset="0"/>
              </a:rPr>
              <a:t>Introduction </a:t>
            </a:r>
            <a:r>
              <a:rPr lang="en-US" altLang="zh-CN" sz="4000" b="1" dirty="0">
                <a:solidFill>
                  <a:srgbClr val="FFFF00"/>
                </a:solidFill>
                <a:latin typeface="Cooper Black" pitchFamily="18" charset="0"/>
                <a:ea typeface="微软雅黑" panose="020B0503020204020204" pitchFamily="34" charset="-122"/>
                <a:cs typeface="Times New Roman" pitchFamily="18" charset="0"/>
              </a:rPr>
              <a:t>to Programming </a:t>
            </a:r>
            <a:endParaRPr lang="en-US" altLang="zh-CN" sz="3600" b="1" dirty="0" smtClean="0">
              <a:solidFill>
                <a:srgbClr val="FFFF00"/>
              </a:solidFill>
              <a:latin typeface="Cooper Black" pitchFamily="18" charset="0"/>
              <a:ea typeface="微软雅黑" panose="020B0503020204020204" pitchFamily="34" charset="-122"/>
              <a:cs typeface="Times New Roman" pitchFamily="18" charset="0"/>
            </a:endParaRPr>
          </a:p>
          <a:p>
            <a:pPr algn="l">
              <a:lnSpc>
                <a:spcPct val="150000"/>
              </a:lnSpc>
            </a:pPr>
            <a:r>
              <a:rPr lang="en-US" altLang="zh-CN" sz="4000" b="1" dirty="0" smtClean="0">
                <a:solidFill>
                  <a:srgbClr val="FFFF00"/>
                </a:solidFill>
                <a:latin typeface="Cooper Black" pitchFamily="18" charset="0"/>
                <a:ea typeface="微软雅黑" panose="020B0503020204020204" pitchFamily="34" charset="-122"/>
                <a:cs typeface="Times New Roman" pitchFamily="18" charset="0"/>
              </a:rPr>
              <a:t>with </a:t>
            </a:r>
            <a:r>
              <a:rPr lang="en-US" altLang="zh-CN" sz="4000" b="1" dirty="0">
                <a:solidFill>
                  <a:srgbClr val="FFFF00"/>
                </a:solidFill>
                <a:latin typeface="Cooper Black" pitchFamily="18" charset="0"/>
                <a:ea typeface="微软雅黑" panose="020B0503020204020204" pitchFamily="34" charset="-122"/>
                <a:cs typeface="Times New Roman" pitchFamily="18" charset="0"/>
              </a:rPr>
              <a:t>C++ </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40" y="1423987"/>
            <a:ext cx="3228975" cy="401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28596" y="1071546"/>
            <a:ext cx="8463884" cy="2400641"/>
          </a:xfrm>
          <a:prstGeom prst="rect">
            <a:avLst/>
          </a:prstGeom>
          <a:noFill/>
        </p:spPr>
        <p:txBody>
          <a:bodyPr wrap="square" lIns="91425" tIns="45712" rIns="91425" bIns="45712" rtlCol="0">
            <a:spAutoFit/>
          </a:bodyPr>
          <a:lstStyle/>
          <a:p>
            <a:pPr>
              <a:lnSpc>
                <a:spcPct val="150000"/>
              </a:lnSpc>
              <a:buFont typeface="Arial" pitchFamily="34" charset="0"/>
              <a:buChar char="•"/>
            </a:pPr>
            <a:r>
              <a:rPr lang="zh-CN" altLang="en-US" sz="2000" dirty="0">
                <a:latin typeface="华文细黑" panose="02010600040101010101" pitchFamily="2" charset="-122"/>
                <a:ea typeface="华文细黑" panose="02010600040101010101" pitchFamily="2" charset="-122"/>
              </a:rPr>
              <a:t>应尽量少的包含头文件。可以使用前置声明（</a:t>
            </a:r>
            <a:r>
              <a:rPr lang="en-US" altLang="zh-CN" sz="2000" dirty="0">
                <a:latin typeface="华文细黑" panose="02010600040101010101" pitchFamily="2" charset="-122"/>
                <a:ea typeface="华文细黑" panose="02010600040101010101" pitchFamily="2" charset="-122"/>
              </a:rPr>
              <a:t>forward declarations</a:t>
            </a:r>
            <a:r>
              <a:rPr lang="zh-CN" altLang="en-US" sz="2000" dirty="0">
                <a:latin typeface="华文细黑" panose="02010600040101010101" pitchFamily="2" charset="-122"/>
                <a:ea typeface="华文细黑" panose="02010600040101010101" pitchFamily="2" charset="-122"/>
              </a:rPr>
              <a:t>）以尽量减少 </a:t>
            </a:r>
            <a:r>
              <a:rPr lang="en-US" altLang="zh-CN" sz="2000" dirty="0">
                <a:latin typeface="华文细黑" panose="02010600040101010101" pitchFamily="2" charset="-122"/>
                <a:ea typeface="华文细黑" panose="02010600040101010101" pitchFamily="2" charset="-122"/>
              </a:rPr>
              <a:t>.h </a:t>
            </a:r>
            <a:r>
              <a:rPr lang="zh-CN" altLang="en-US" sz="2000" dirty="0">
                <a:latin typeface="华文细黑" panose="02010600040101010101" pitchFamily="2" charset="-122"/>
                <a:ea typeface="华文细黑" panose="02010600040101010101" pitchFamily="2" charset="-122"/>
              </a:rPr>
              <a:t>文件中</a:t>
            </a:r>
            <a:r>
              <a:rPr lang="en-US" altLang="zh-CN" sz="2000" i="1" dirty="0">
                <a:latin typeface="华文细黑" panose="02010600040101010101" pitchFamily="2" charset="-122"/>
                <a:ea typeface="华文细黑" panose="02010600040101010101" pitchFamily="2" charset="-122"/>
              </a:rPr>
              <a:t>#include </a:t>
            </a:r>
            <a:r>
              <a:rPr lang="zh-CN" altLang="en-US" sz="2000" dirty="0">
                <a:latin typeface="华文细黑" panose="02010600040101010101" pitchFamily="2" charset="-122"/>
                <a:ea typeface="华文细黑" panose="02010600040101010101" pitchFamily="2" charset="-122"/>
              </a:rPr>
              <a:t>的数量，能依赖声明的就不要依赖定义。</a:t>
            </a:r>
            <a:endParaRPr lang="en-US" altLang="zh-CN" sz="2000" dirty="0">
              <a:latin typeface="华文细黑" panose="02010600040101010101" pitchFamily="2" charset="-122"/>
              <a:ea typeface="华文细黑" panose="02010600040101010101" pitchFamily="2" charset="-122"/>
            </a:endParaRPr>
          </a:p>
          <a:p>
            <a:pPr>
              <a:lnSpc>
                <a:spcPct val="150000"/>
              </a:lnSpc>
              <a:buFont typeface="Arial" pitchFamily="34" charset="0"/>
              <a:buChar char="•"/>
            </a:pPr>
            <a:r>
              <a:rPr lang="zh-CN" altLang="en-US" sz="2000" dirty="0">
                <a:latin typeface="华文细黑" panose="02010600040101010101" pitchFamily="2" charset="-122"/>
                <a:ea typeface="华文细黑" panose="02010600040101010101" pitchFamily="2" charset="-122"/>
              </a:rPr>
              <a:t>使用前置声明可以显著减少需要包含的头文件数量</a:t>
            </a:r>
            <a:r>
              <a:rPr lang="en-US" altLang="zh-CN" sz="2000" dirty="0">
                <a:latin typeface="华文细黑" panose="02010600040101010101" pitchFamily="2" charset="-122"/>
                <a:ea typeface="华文细黑" panose="02010600040101010101" pitchFamily="2" charset="-122"/>
              </a:rPr>
              <a:t>. </a:t>
            </a:r>
            <a:r>
              <a:rPr lang="zh-CN" altLang="en-US" sz="2000" dirty="0">
                <a:latin typeface="华文细黑" panose="02010600040101010101" pitchFamily="2" charset="-122"/>
                <a:ea typeface="华文细黑" panose="02010600040101010101" pitchFamily="2" charset="-122"/>
              </a:rPr>
              <a:t>举例说明</a:t>
            </a:r>
            <a:r>
              <a:rPr lang="en-US" altLang="zh-CN" sz="2000" dirty="0">
                <a:latin typeface="华文细黑" panose="02010600040101010101" pitchFamily="2" charset="-122"/>
                <a:ea typeface="华文细黑" panose="02010600040101010101" pitchFamily="2" charset="-122"/>
              </a:rPr>
              <a:t>: </a:t>
            </a:r>
            <a:r>
              <a:rPr lang="zh-CN" altLang="en-US" sz="2000" dirty="0">
                <a:latin typeface="华文细黑" panose="02010600040101010101" pitchFamily="2" charset="-122"/>
                <a:ea typeface="华文细黑" panose="02010600040101010101" pitchFamily="2" charset="-122"/>
              </a:rPr>
              <a:t>如果头文件中用到类 </a:t>
            </a:r>
            <a:r>
              <a:rPr lang="en-US" altLang="zh-CN" sz="2000" dirty="0">
                <a:latin typeface="华文细黑" panose="02010600040101010101" pitchFamily="2" charset="-122"/>
                <a:ea typeface="华文细黑" panose="02010600040101010101" pitchFamily="2" charset="-122"/>
              </a:rPr>
              <a:t>File, </a:t>
            </a:r>
            <a:r>
              <a:rPr lang="zh-CN" altLang="en-US" sz="2000" dirty="0">
                <a:latin typeface="华文细黑" panose="02010600040101010101" pitchFamily="2" charset="-122"/>
                <a:ea typeface="华文细黑" panose="02010600040101010101" pitchFamily="2" charset="-122"/>
              </a:rPr>
              <a:t>但不需要访问 </a:t>
            </a:r>
            <a:r>
              <a:rPr lang="en-US" altLang="zh-CN" sz="2000" dirty="0">
                <a:latin typeface="华文细黑" panose="02010600040101010101" pitchFamily="2" charset="-122"/>
                <a:ea typeface="华文细黑" panose="02010600040101010101" pitchFamily="2" charset="-122"/>
              </a:rPr>
              <a:t>File </a:t>
            </a:r>
            <a:r>
              <a:rPr lang="zh-CN" altLang="en-US" sz="2000" dirty="0">
                <a:latin typeface="华文细黑" panose="02010600040101010101" pitchFamily="2" charset="-122"/>
                <a:ea typeface="华文细黑" panose="02010600040101010101" pitchFamily="2" charset="-122"/>
              </a:rPr>
              <a:t>类的声明</a:t>
            </a:r>
            <a:r>
              <a:rPr lang="en-US" altLang="zh-CN" sz="2000" dirty="0">
                <a:latin typeface="华文细黑" panose="02010600040101010101" pitchFamily="2" charset="-122"/>
                <a:ea typeface="华文细黑" panose="02010600040101010101" pitchFamily="2" charset="-122"/>
              </a:rPr>
              <a:t>, </a:t>
            </a:r>
            <a:r>
              <a:rPr lang="zh-CN" altLang="en-US" sz="2000" dirty="0">
                <a:latin typeface="华文细黑" panose="02010600040101010101" pitchFamily="2" charset="-122"/>
                <a:ea typeface="华文细黑" panose="02010600040101010101" pitchFamily="2" charset="-122"/>
              </a:rPr>
              <a:t>头文件中只需前置声明 </a:t>
            </a:r>
            <a:r>
              <a:rPr lang="en-US" altLang="zh-CN" sz="2000" dirty="0">
                <a:latin typeface="华文细黑" panose="02010600040101010101" pitchFamily="2" charset="-122"/>
                <a:ea typeface="华文细黑" panose="02010600040101010101" pitchFamily="2" charset="-122"/>
              </a:rPr>
              <a:t>class File; </a:t>
            </a:r>
            <a:r>
              <a:rPr lang="zh-CN" altLang="en-US" sz="2000" dirty="0">
                <a:latin typeface="华文细黑" panose="02010600040101010101" pitchFamily="2" charset="-122"/>
                <a:ea typeface="华文细黑" panose="02010600040101010101" pitchFamily="2" charset="-122"/>
              </a:rPr>
              <a:t>而无须 </a:t>
            </a:r>
            <a:r>
              <a:rPr lang="en-US" altLang="zh-CN" sz="2000" dirty="0">
                <a:latin typeface="华文细黑" panose="02010600040101010101" pitchFamily="2" charset="-122"/>
                <a:ea typeface="华文细黑" panose="02010600040101010101" pitchFamily="2" charset="-122"/>
              </a:rPr>
              <a:t>#include "file/base/</a:t>
            </a:r>
            <a:r>
              <a:rPr lang="en-US" altLang="zh-CN" sz="2000" dirty="0" err="1">
                <a:latin typeface="华文细黑" panose="02010600040101010101" pitchFamily="2" charset="-122"/>
                <a:ea typeface="华文细黑" panose="02010600040101010101" pitchFamily="2" charset="-122"/>
              </a:rPr>
              <a:t>file.h</a:t>
            </a:r>
            <a:r>
              <a:rPr lang="en-US" altLang="zh-CN" sz="2000" dirty="0">
                <a:latin typeface="华文细黑" panose="02010600040101010101" pitchFamily="2" charset="-122"/>
                <a:ea typeface="华文细黑" panose="02010600040101010101" pitchFamily="2" charset="-122"/>
              </a:rPr>
              <a:t>".  </a:t>
            </a:r>
          </a:p>
        </p:txBody>
      </p:sp>
      <p:sp>
        <p:nvSpPr>
          <p:cNvPr id="5" name="标题 1"/>
          <p:cNvSpPr txBox="1">
            <a:spLocks/>
          </p:cNvSpPr>
          <p:nvPr/>
        </p:nvSpPr>
        <p:spPr>
          <a:xfrm>
            <a:off x="432001" y="214291"/>
            <a:ext cx="4228537" cy="785817"/>
          </a:xfrm>
          <a:prstGeom prst="rect">
            <a:avLst/>
          </a:prstGeom>
          <a:solidFill>
            <a:srgbClr val="008080"/>
          </a:solidFill>
        </p:spPr>
        <p:txBody>
          <a:bodyPr lIns="71225" tIns="35612" rIns="71225" bIns="35612" anchor="ctr">
            <a:normAutofit/>
          </a:bodyPr>
          <a:lstStyle>
            <a:lvl1pPr eaLnBrk="0" fontAlgn="base" hangingPunct="0">
              <a:spcBef>
                <a:spcPct val="0"/>
              </a:spcBef>
              <a:spcAft>
                <a:spcPct val="0"/>
              </a:spcAft>
              <a:defRPr sz="3200" b="1">
                <a:solidFill>
                  <a:srgbClr val="FFFF00"/>
                </a:solidFill>
                <a:latin typeface="Arial Rounded MT Bold" pitchFamily="34" charset="0"/>
                <a:ea typeface="微软雅黑" panose="020B0503020204020204" pitchFamily="34" charset="-122"/>
                <a:cs typeface="Arial Unicode MS" pitchFamily="34" charset="-122"/>
                <a:sym typeface="Calibri" pitchFamily="34" charset="0"/>
              </a:defRPr>
            </a:lvl1pPr>
            <a:lvl2pPr algn="ctr" eaLnBrk="0" fontAlgn="base" hangingPunct="0">
              <a:spcBef>
                <a:spcPct val="0"/>
              </a:spcBef>
              <a:spcAft>
                <a:spcPct val="0"/>
              </a:spcAft>
              <a:defRPr sz="3400">
                <a:latin typeface="Calibri" pitchFamily="34" charset="0"/>
                <a:ea typeface="宋体" pitchFamily="2" charset="-122"/>
                <a:sym typeface="Calibri" pitchFamily="34" charset="0"/>
              </a:defRPr>
            </a:lvl2pPr>
            <a:lvl3pPr algn="ctr" eaLnBrk="0" fontAlgn="base" hangingPunct="0">
              <a:spcBef>
                <a:spcPct val="0"/>
              </a:spcBef>
              <a:spcAft>
                <a:spcPct val="0"/>
              </a:spcAft>
              <a:defRPr sz="3400">
                <a:latin typeface="Calibri" pitchFamily="34" charset="0"/>
                <a:ea typeface="宋体" pitchFamily="2" charset="-122"/>
                <a:sym typeface="Calibri" pitchFamily="34" charset="0"/>
              </a:defRPr>
            </a:lvl3pPr>
            <a:lvl4pPr algn="ctr" eaLnBrk="0" fontAlgn="base" hangingPunct="0">
              <a:spcBef>
                <a:spcPct val="0"/>
              </a:spcBef>
              <a:spcAft>
                <a:spcPct val="0"/>
              </a:spcAft>
              <a:defRPr sz="3400">
                <a:latin typeface="Calibri" pitchFamily="34" charset="0"/>
                <a:ea typeface="宋体" pitchFamily="2" charset="-122"/>
                <a:sym typeface="Calibri" pitchFamily="34" charset="0"/>
              </a:defRPr>
            </a:lvl4pPr>
            <a:lvl5pPr algn="ctr" eaLnBrk="0" fontAlgn="base" hangingPunct="0">
              <a:spcBef>
                <a:spcPct val="0"/>
              </a:spcBef>
              <a:spcAft>
                <a:spcPct val="0"/>
              </a:spcAft>
              <a:defRPr sz="3400">
                <a:latin typeface="Calibri" pitchFamily="34" charset="0"/>
                <a:ea typeface="宋体" pitchFamily="2" charset="-122"/>
                <a:sym typeface="Calibri" pitchFamily="34" charset="0"/>
              </a:defRPr>
            </a:lvl5pPr>
            <a:lvl6pPr marL="356125" algn="ctr" eaLnBrk="0" fontAlgn="base" hangingPunct="0">
              <a:spcBef>
                <a:spcPct val="0"/>
              </a:spcBef>
              <a:spcAft>
                <a:spcPct val="0"/>
              </a:spcAft>
              <a:defRPr sz="3400">
                <a:latin typeface="Calibri" pitchFamily="34" charset="0"/>
                <a:ea typeface="宋体" pitchFamily="2" charset="-122"/>
                <a:sym typeface="Calibri" pitchFamily="34" charset="0"/>
              </a:defRPr>
            </a:lvl6pPr>
            <a:lvl7pPr marL="712249" algn="ctr" eaLnBrk="0" fontAlgn="base" hangingPunct="0">
              <a:spcBef>
                <a:spcPct val="0"/>
              </a:spcBef>
              <a:spcAft>
                <a:spcPct val="0"/>
              </a:spcAft>
              <a:defRPr sz="3400">
                <a:latin typeface="Calibri" pitchFamily="34" charset="0"/>
                <a:ea typeface="宋体" pitchFamily="2" charset="-122"/>
                <a:sym typeface="Calibri" pitchFamily="34" charset="0"/>
              </a:defRPr>
            </a:lvl7pPr>
            <a:lvl8pPr marL="1068373" algn="ctr" eaLnBrk="0" fontAlgn="base" hangingPunct="0">
              <a:spcBef>
                <a:spcPct val="0"/>
              </a:spcBef>
              <a:spcAft>
                <a:spcPct val="0"/>
              </a:spcAft>
              <a:defRPr sz="3400">
                <a:latin typeface="Calibri" pitchFamily="34" charset="0"/>
                <a:ea typeface="宋体" pitchFamily="2" charset="-122"/>
                <a:sym typeface="Calibri" pitchFamily="34" charset="0"/>
              </a:defRPr>
            </a:lvl8pPr>
            <a:lvl9pPr marL="1424497" algn="ctr" eaLnBrk="0" fontAlgn="base" hangingPunct="0">
              <a:spcBef>
                <a:spcPct val="0"/>
              </a:spcBef>
              <a:spcAft>
                <a:spcPct val="0"/>
              </a:spcAft>
              <a:defRPr sz="3400">
                <a:latin typeface="Calibri" pitchFamily="34" charset="0"/>
                <a:ea typeface="宋体" pitchFamily="2" charset="-122"/>
                <a:sym typeface="Calibri" pitchFamily="34" charset="0"/>
              </a:defRPr>
            </a:lvl9pPr>
          </a:lstStyle>
          <a:p>
            <a:r>
              <a:rPr lang="en-US" altLang="zh-CN" dirty="0"/>
              <a:t>forward declaration</a:t>
            </a:r>
            <a:endParaRPr lang="zh-CN" altLang="en-US" dirty="0"/>
          </a:p>
        </p:txBody>
      </p:sp>
      <p:sp>
        <p:nvSpPr>
          <p:cNvPr id="6" name="椭圆 5"/>
          <p:cNvSpPr/>
          <p:nvPr/>
        </p:nvSpPr>
        <p:spPr>
          <a:xfrm>
            <a:off x="416934" y="4061271"/>
            <a:ext cx="1296144" cy="648072"/>
          </a:xfrm>
          <a:prstGeom prst="ellipse">
            <a:avLst/>
          </a:prstGeom>
          <a:solidFill>
            <a:schemeClr val="tx2">
              <a:lumMod val="75000"/>
              <a:lumOff val="2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2" rIns="91425" bIns="45712" rtlCol="0" anchor="ctr"/>
          <a:lstStyle/>
          <a:p>
            <a:r>
              <a:rPr lang="en-US" altLang="zh-CN" sz="2400" b="1" dirty="0">
                <a:solidFill>
                  <a:schemeClr val="bg1"/>
                </a:solidFill>
                <a:latin typeface="Arial" panose="020B0604020202020204" pitchFamily="34" charset="0"/>
                <a:cs typeface="Arial" panose="020B0604020202020204" pitchFamily="34" charset="0"/>
              </a:rPr>
              <a:t>//</a:t>
            </a:r>
            <a:r>
              <a:rPr lang="en-US" altLang="zh-CN" sz="2400" b="1" dirty="0" err="1">
                <a:solidFill>
                  <a:schemeClr val="bg1"/>
                </a:solidFill>
                <a:latin typeface="Arial" panose="020B0604020202020204" pitchFamily="34" charset="0"/>
                <a:cs typeface="Arial" panose="020B0604020202020204" pitchFamily="34" charset="0"/>
              </a:rPr>
              <a:t>A.h</a:t>
            </a:r>
            <a:endParaRPr lang="zh-CN" altLang="en-US" sz="2400" b="1" dirty="0">
              <a:solidFill>
                <a:schemeClr val="bg1"/>
              </a:solidFill>
              <a:latin typeface="Arial" panose="020B0604020202020204" pitchFamily="34" charset="0"/>
              <a:cs typeface="Arial" panose="020B0604020202020204" pitchFamily="34" charset="0"/>
            </a:endParaRPr>
          </a:p>
        </p:txBody>
      </p:sp>
      <p:sp>
        <p:nvSpPr>
          <p:cNvPr id="7" name="矩形 6"/>
          <p:cNvSpPr/>
          <p:nvPr/>
        </p:nvSpPr>
        <p:spPr>
          <a:xfrm>
            <a:off x="5406351" y="3486768"/>
            <a:ext cx="2953504" cy="287827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91425" tIns="45712" rIns="91425" bIns="45712" rtlCol="0" anchor="ctr"/>
          <a:lstStyle/>
          <a:p>
            <a:r>
              <a:rPr lang="en-US" altLang="zh-CN" sz="2400" dirty="0">
                <a:solidFill>
                  <a:srgbClr val="0000CC"/>
                </a:solidFill>
                <a:latin typeface="Arial" panose="020B0604020202020204" pitchFamily="34" charset="0"/>
                <a:cs typeface="Arial" panose="020B0604020202020204" pitchFamily="34" charset="0"/>
              </a:rPr>
              <a:t>//oneFile.cpp</a:t>
            </a:r>
          </a:p>
          <a:p>
            <a:r>
              <a:rPr lang="en-US" altLang="zh-CN" sz="2400" dirty="0">
                <a:solidFill>
                  <a:srgbClr val="0000CC"/>
                </a:solidFill>
                <a:latin typeface="Arial" panose="020B0604020202020204" pitchFamily="34" charset="0"/>
                <a:cs typeface="Arial" panose="020B0604020202020204" pitchFamily="34" charset="0"/>
              </a:rPr>
              <a:t>#include “</a:t>
            </a:r>
            <a:r>
              <a:rPr lang="en-US" altLang="zh-CN" sz="2400" dirty="0" err="1">
                <a:solidFill>
                  <a:srgbClr val="0000CC"/>
                </a:solidFill>
                <a:latin typeface="Arial" panose="020B0604020202020204" pitchFamily="34" charset="0"/>
                <a:cs typeface="Arial" panose="020B0604020202020204" pitchFamily="34" charset="0"/>
              </a:rPr>
              <a:t>B.h</a:t>
            </a:r>
            <a:r>
              <a:rPr lang="en-US" altLang="zh-CN" sz="2400" dirty="0">
                <a:solidFill>
                  <a:srgbClr val="0000CC"/>
                </a:solidFill>
                <a:latin typeface="Arial" panose="020B0604020202020204" pitchFamily="34" charset="0"/>
                <a:cs typeface="Arial" panose="020B0604020202020204" pitchFamily="34" charset="0"/>
              </a:rPr>
              <a:t>”</a:t>
            </a:r>
          </a:p>
          <a:p>
            <a:r>
              <a:rPr lang="en-US" altLang="zh-CN" sz="2400" dirty="0">
                <a:solidFill>
                  <a:srgbClr val="0000CC"/>
                </a:solidFill>
                <a:latin typeface="Arial" panose="020B0604020202020204" pitchFamily="34" charset="0"/>
                <a:cs typeface="Arial" panose="020B0604020202020204" pitchFamily="34" charset="0"/>
              </a:rPr>
              <a:t>void main()</a:t>
            </a:r>
          </a:p>
          <a:p>
            <a:r>
              <a:rPr lang="en-US" altLang="zh-CN" sz="2400" dirty="0">
                <a:solidFill>
                  <a:srgbClr val="0000CC"/>
                </a:solidFill>
                <a:latin typeface="Arial" panose="020B0604020202020204" pitchFamily="34" charset="0"/>
                <a:cs typeface="Arial" panose="020B0604020202020204" pitchFamily="34" charset="0"/>
              </a:rPr>
              <a:t>{</a:t>
            </a:r>
          </a:p>
          <a:p>
            <a:r>
              <a:rPr lang="en-US" altLang="zh-CN" sz="2400" dirty="0">
                <a:solidFill>
                  <a:srgbClr val="0000CC"/>
                </a:solidFill>
                <a:latin typeface="Arial" panose="020B0604020202020204" pitchFamily="34" charset="0"/>
                <a:cs typeface="Arial" panose="020B0604020202020204" pitchFamily="34" charset="0"/>
              </a:rPr>
              <a:t>    //…</a:t>
            </a:r>
          </a:p>
          <a:p>
            <a:r>
              <a:rPr lang="en-US" altLang="zh-CN" sz="2400" dirty="0">
                <a:solidFill>
                  <a:srgbClr val="0000CC"/>
                </a:solidFill>
                <a:latin typeface="Arial" panose="020B0604020202020204" pitchFamily="34" charset="0"/>
                <a:cs typeface="Arial" panose="020B0604020202020204" pitchFamily="34" charset="0"/>
              </a:rPr>
              <a:t>}</a:t>
            </a:r>
            <a:endParaRPr lang="zh-CN" altLang="en-US" sz="2400" dirty="0">
              <a:solidFill>
                <a:srgbClr val="0000CC"/>
              </a:solidFill>
              <a:latin typeface="Arial" panose="020B0604020202020204" pitchFamily="34" charset="0"/>
              <a:cs typeface="Arial" panose="020B0604020202020204" pitchFamily="34" charset="0"/>
            </a:endParaRPr>
          </a:p>
        </p:txBody>
      </p:sp>
      <p:sp>
        <p:nvSpPr>
          <p:cNvPr id="8" name="椭圆 7"/>
          <p:cNvSpPr/>
          <p:nvPr/>
        </p:nvSpPr>
        <p:spPr>
          <a:xfrm>
            <a:off x="1713078" y="4134403"/>
            <a:ext cx="3108176" cy="1583010"/>
          </a:xfrm>
          <a:prstGeom prst="ellipse">
            <a:avLst/>
          </a:prstGeom>
          <a:solidFill>
            <a:schemeClr val="accent2">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2" rIns="91425" bIns="45712" rtlCol="0" anchor="ctr"/>
          <a:lstStyle/>
          <a:p>
            <a:r>
              <a:rPr lang="en-US" altLang="zh-CN" sz="2400" b="1" dirty="0">
                <a:solidFill>
                  <a:srgbClr val="0000CC"/>
                </a:solidFill>
                <a:latin typeface="Arial" panose="020B0604020202020204" pitchFamily="34" charset="0"/>
                <a:cs typeface="Arial" panose="020B0604020202020204" pitchFamily="34" charset="0"/>
              </a:rPr>
              <a:t>//</a:t>
            </a:r>
            <a:r>
              <a:rPr lang="en-US" altLang="zh-CN" sz="2400" b="1" dirty="0" err="1">
                <a:solidFill>
                  <a:srgbClr val="0000CC"/>
                </a:solidFill>
                <a:latin typeface="Arial" panose="020B0604020202020204" pitchFamily="34" charset="0"/>
                <a:cs typeface="Arial" panose="020B0604020202020204" pitchFamily="34" charset="0"/>
              </a:rPr>
              <a:t>B.h</a:t>
            </a:r>
            <a:endParaRPr lang="en-US" altLang="zh-CN" sz="2400" b="1" dirty="0">
              <a:solidFill>
                <a:srgbClr val="0000CC"/>
              </a:solidFill>
              <a:latin typeface="Arial" panose="020B0604020202020204" pitchFamily="34" charset="0"/>
              <a:cs typeface="Arial" panose="020B0604020202020204" pitchFamily="34" charset="0"/>
            </a:endParaRPr>
          </a:p>
          <a:p>
            <a:r>
              <a:rPr lang="en-US" altLang="zh-CN" sz="2400" b="1" dirty="0">
                <a:solidFill>
                  <a:srgbClr val="0000CC"/>
                </a:solidFill>
                <a:latin typeface="Arial" panose="020B0604020202020204" pitchFamily="34" charset="0"/>
                <a:cs typeface="Arial" panose="020B0604020202020204" pitchFamily="34" charset="0"/>
              </a:rPr>
              <a:t>class A;</a:t>
            </a:r>
          </a:p>
          <a:p>
            <a:r>
              <a:rPr lang="en-US" altLang="zh-CN" sz="2400" b="1" dirty="0">
                <a:solidFill>
                  <a:srgbClr val="0000CC"/>
                </a:solidFill>
                <a:latin typeface="Arial" panose="020B0604020202020204" pitchFamily="34" charset="0"/>
                <a:cs typeface="Arial" panose="020B0604020202020204" pitchFamily="34" charset="0"/>
              </a:rPr>
              <a:t>e</a:t>
            </a:r>
            <a:r>
              <a:rPr lang="en-US" altLang="zh-CN" sz="2400" b="1" dirty="0" smtClean="0">
                <a:solidFill>
                  <a:srgbClr val="0000CC"/>
                </a:solidFill>
                <a:latin typeface="Arial" panose="020B0604020202020204" pitchFamily="34" charset="0"/>
                <a:cs typeface="Arial" panose="020B0604020202020204" pitchFamily="34" charset="0"/>
              </a:rPr>
              <a:t>xtern A </a:t>
            </a:r>
            <a:r>
              <a:rPr lang="en-US" altLang="zh-CN" sz="2400" b="1" dirty="0">
                <a:solidFill>
                  <a:srgbClr val="0000CC"/>
                </a:solidFill>
                <a:latin typeface="Arial" panose="020B0604020202020204" pitchFamily="34" charset="0"/>
                <a:cs typeface="Arial" panose="020B0604020202020204" pitchFamily="34" charset="0"/>
              </a:rPr>
              <a:t>*p;</a:t>
            </a:r>
            <a:endParaRPr lang="zh-CN" altLang="en-US" sz="2400" b="1" dirty="0">
              <a:solidFill>
                <a:srgbClr val="0000CC"/>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154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1071546"/>
            <a:ext cx="8463884" cy="578989"/>
          </a:xfrm>
          <a:prstGeom prst="rect">
            <a:avLst/>
          </a:prstGeom>
          <a:noFill/>
        </p:spPr>
        <p:txBody>
          <a:bodyPr wrap="square" lIns="91425" tIns="45712" rIns="91425" bIns="45712" rtlCol="0">
            <a:spAutoFit/>
          </a:bodyPr>
          <a:lstStyle/>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rPr>
              <a:t>在头文件如何做到使用类</a:t>
            </a:r>
            <a:r>
              <a:rPr lang="en-US" altLang="zh-CN" sz="2400" dirty="0">
                <a:latin typeface="华文细黑" panose="02010600040101010101" pitchFamily="2" charset="-122"/>
                <a:ea typeface="华文细黑" panose="02010600040101010101" pitchFamily="2" charset="-122"/>
              </a:rPr>
              <a:t>File</a:t>
            </a:r>
            <a:r>
              <a:rPr lang="zh-CN" altLang="en-US" sz="2400" dirty="0">
                <a:latin typeface="华文细黑" panose="02010600040101010101" pitchFamily="2" charset="-122"/>
                <a:ea typeface="华文细黑" panose="02010600040101010101" pitchFamily="2" charset="-122"/>
              </a:rPr>
              <a:t>而无需访问类</a:t>
            </a:r>
            <a:r>
              <a:rPr lang="en-US" altLang="zh-CN" sz="2400" dirty="0">
                <a:latin typeface="华文细黑" panose="02010600040101010101" pitchFamily="2" charset="-122"/>
                <a:ea typeface="华文细黑" panose="02010600040101010101" pitchFamily="2" charset="-122"/>
              </a:rPr>
              <a:t>File</a:t>
            </a:r>
            <a:r>
              <a:rPr lang="zh-CN" altLang="en-US" sz="2400" dirty="0">
                <a:latin typeface="华文细黑" panose="02010600040101010101" pitchFamily="2" charset="-122"/>
                <a:ea typeface="华文细黑" panose="02010600040101010101" pitchFamily="2" charset="-122"/>
              </a:rPr>
              <a:t>的定义？</a:t>
            </a:r>
            <a:endParaRPr lang="en-US" altLang="zh-CN" sz="2400" dirty="0">
              <a:latin typeface="华文细黑" panose="02010600040101010101" pitchFamily="2" charset="-122"/>
              <a:ea typeface="华文细黑" panose="02010600040101010101" pitchFamily="2" charset="-122"/>
            </a:endParaRPr>
          </a:p>
        </p:txBody>
      </p:sp>
      <p:sp>
        <p:nvSpPr>
          <p:cNvPr id="4" name="TextBox 3"/>
          <p:cNvSpPr txBox="1"/>
          <p:nvPr/>
        </p:nvSpPr>
        <p:spPr>
          <a:xfrm>
            <a:off x="1413471" y="1717878"/>
            <a:ext cx="7046961" cy="3811284"/>
          </a:xfrm>
          <a:prstGeom prst="rect">
            <a:avLst/>
          </a:prstGeom>
          <a:solidFill>
            <a:schemeClr val="accent4">
              <a:lumMod val="20000"/>
              <a:lumOff val="80000"/>
            </a:schemeClr>
          </a:solidFill>
        </p:spPr>
        <p:txBody>
          <a:bodyPr wrap="square" lIns="91425" tIns="45712" rIns="91425" bIns="45712" rtlCol="0">
            <a:spAutoFit/>
          </a:bodyPr>
          <a:lstStyle/>
          <a:p>
            <a:pPr>
              <a:lnSpc>
                <a:spcPts val="2855"/>
              </a:lnSpc>
            </a:pPr>
            <a:r>
              <a:rPr lang="en-US" altLang="zh-CN" sz="2400" b="1" dirty="0">
                <a:solidFill>
                  <a:srgbClr val="00B16A"/>
                </a:solidFill>
                <a:latin typeface="Corbel" pitchFamily="34" charset="0"/>
                <a:ea typeface="微软雅黑" panose="020B0503020204020204" pitchFamily="34" charset="-122"/>
                <a:cs typeface="Arial Unicode MS" pitchFamily="34" charset="-122"/>
              </a:rPr>
              <a:t>//</a:t>
            </a:r>
            <a:r>
              <a:rPr lang="en-US" altLang="zh-CN" sz="2400" b="1" dirty="0" err="1">
                <a:solidFill>
                  <a:srgbClr val="00B16A"/>
                </a:solidFill>
                <a:latin typeface="Corbel" pitchFamily="34" charset="0"/>
                <a:ea typeface="微软雅黑" panose="020B0503020204020204" pitchFamily="34" charset="-122"/>
                <a:cs typeface="Arial Unicode MS" pitchFamily="34" charset="-122"/>
              </a:rPr>
              <a:t>oneHeadFile.h</a:t>
            </a:r>
            <a:endParaRPr lang="en-US" altLang="zh-CN" sz="2400" b="1" dirty="0">
              <a:solidFill>
                <a:srgbClr val="00B16A"/>
              </a:solidFill>
              <a:latin typeface="Corbel" pitchFamily="34" charset="0"/>
              <a:ea typeface="微软雅黑" panose="020B0503020204020204" pitchFamily="34" charset="-122"/>
              <a:cs typeface="Arial Unicode MS" pitchFamily="34" charset="-122"/>
            </a:endParaRPr>
          </a:p>
          <a:p>
            <a:pPr>
              <a:lnSpc>
                <a:spcPts val="2855"/>
              </a:lnSpc>
            </a:pPr>
            <a:r>
              <a:rPr lang="en-US" altLang="zh-CN" sz="2400" b="1" dirty="0">
                <a:solidFill>
                  <a:srgbClr val="14A2D4"/>
                </a:solidFill>
                <a:latin typeface="Corbel" pitchFamily="34" charset="0"/>
                <a:ea typeface="微软雅黑" panose="020B0503020204020204" pitchFamily="34" charset="-122"/>
                <a:cs typeface="Arial Unicode MS" pitchFamily="34" charset="-122"/>
              </a:rPr>
              <a:t>class File;   </a:t>
            </a:r>
            <a:r>
              <a:rPr lang="en-US" altLang="zh-CN" sz="2400" dirty="0">
                <a:solidFill>
                  <a:srgbClr val="FF0000"/>
                </a:solidFill>
                <a:latin typeface="Corbel" pitchFamily="34" charset="0"/>
                <a:ea typeface="Arial Unicode MS" panose="020B0604020202020204" pitchFamily="34" charset="-122"/>
                <a:cs typeface="Arial Unicode MS" panose="020B0604020202020204" pitchFamily="34" charset="-122"/>
              </a:rPr>
              <a:t>//can’t be: </a:t>
            </a:r>
            <a:r>
              <a:rPr lang="en-US" altLang="zh-CN" sz="2400" dirty="0">
                <a:solidFill>
                  <a:srgbClr val="FF0000"/>
                </a:solidFill>
                <a:latin typeface="Corbel" pitchFamily="34" charset="0"/>
                <a:ea typeface="华文细黑" panose="02010600040101010101" pitchFamily="2" charset="-122"/>
              </a:rPr>
              <a:t>#include "file/base/</a:t>
            </a:r>
            <a:r>
              <a:rPr lang="en-US" altLang="zh-CN" sz="2400" dirty="0" err="1">
                <a:solidFill>
                  <a:srgbClr val="FF0000"/>
                </a:solidFill>
                <a:latin typeface="Corbel" pitchFamily="34" charset="0"/>
                <a:ea typeface="华文细黑" panose="02010600040101010101" pitchFamily="2" charset="-122"/>
              </a:rPr>
              <a:t>file.h</a:t>
            </a:r>
            <a:r>
              <a:rPr lang="en-US" altLang="zh-CN" sz="2400" dirty="0">
                <a:solidFill>
                  <a:srgbClr val="FF0000"/>
                </a:solidFill>
                <a:latin typeface="Corbel" pitchFamily="34" charset="0"/>
                <a:ea typeface="华文细黑" panose="02010600040101010101" pitchFamily="2" charset="-122"/>
              </a:rPr>
              <a:t>"</a:t>
            </a:r>
            <a:endParaRPr lang="en-US" altLang="zh-CN" sz="2400" dirty="0">
              <a:solidFill>
                <a:srgbClr val="FF0000"/>
              </a:solidFill>
              <a:latin typeface="Corbel" pitchFamily="34" charset="0"/>
              <a:ea typeface="Arial Unicode MS" panose="020B0604020202020204" pitchFamily="34" charset="-122"/>
              <a:cs typeface="Arial Unicode MS" panose="020B0604020202020204" pitchFamily="34" charset="-122"/>
            </a:endParaRPr>
          </a:p>
          <a:p>
            <a:pPr>
              <a:lnSpc>
                <a:spcPts val="2855"/>
              </a:lnSpc>
            </a:pPr>
            <a:r>
              <a:rPr lang="en-US" altLang="zh-CN" sz="2400" dirty="0">
                <a:solidFill>
                  <a:schemeClr val="bg1"/>
                </a:solidFill>
                <a:latin typeface="Corbel" pitchFamily="34" charset="0"/>
                <a:ea typeface="Arial Unicode MS" panose="020B0604020202020204" pitchFamily="34" charset="-122"/>
                <a:cs typeface="Arial Unicode MS" panose="020B0604020202020204" pitchFamily="34" charset="-122"/>
              </a:rPr>
              <a:t>class A{</a:t>
            </a:r>
          </a:p>
          <a:p>
            <a:pPr>
              <a:lnSpc>
                <a:spcPts val="2855"/>
              </a:lnSpc>
            </a:pPr>
            <a:r>
              <a:rPr lang="en-US" altLang="zh-CN" sz="2400" dirty="0">
                <a:solidFill>
                  <a:schemeClr val="bg1"/>
                </a:solidFill>
                <a:latin typeface="Corbel" pitchFamily="34" charset="0"/>
                <a:ea typeface="Arial Unicode MS" panose="020B0604020202020204" pitchFamily="34" charset="-122"/>
                <a:cs typeface="Arial Unicode MS" panose="020B0604020202020204" pitchFamily="34" charset="-122"/>
              </a:rPr>
              <a:t>private:</a:t>
            </a:r>
          </a:p>
          <a:p>
            <a:pPr>
              <a:lnSpc>
                <a:spcPts val="2855"/>
              </a:lnSpc>
            </a:pPr>
            <a:r>
              <a:rPr lang="en-US" altLang="zh-CN" sz="2400" dirty="0">
                <a:solidFill>
                  <a:schemeClr val="bg1"/>
                </a:solidFill>
                <a:latin typeface="Corbel" pitchFamily="34" charset="0"/>
                <a:ea typeface="Arial Unicode MS" panose="020B0604020202020204" pitchFamily="34" charset="-122"/>
                <a:cs typeface="Arial Unicode MS" panose="020B0604020202020204" pitchFamily="34" charset="-122"/>
              </a:rPr>
              <a:t>     File *</a:t>
            </a:r>
            <a:r>
              <a:rPr lang="en-US" altLang="zh-CN" sz="2400" dirty="0" err="1">
                <a:solidFill>
                  <a:schemeClr val="bg1"/>
                </a:solidFill>
                <a:latin typeface="Corbel" pitchFamily="34" charset="0"/>
                <a:ea typeface="Arial Unicode MS" panose="020B0604020202020204" pitchFamily="34" charset="-122"/>
                <a:cs typeface="Arial Unicode MS" panose="020B0604020202020204" pitchFamily="34" charset="-122"/>
              </a:rPr>
              <a:t>pf</a:t>
            </a:r>
            <a:r>
              <a:rPr lang="en-US" altLang="zh-CN" sz="2400" dirty="0">
                <a:solidFill>
                  <a:schemeClr val="bg1"/>
                </a:solidFill>
                <a:latin typeface="Corbel" pitchFamily="34" charset="0"/>
                <a:ea typeface="Arial Unicode MS" panose="020B0604020202020204" pitchFamily="34" charset="-122"/>
                <a:cs typeface="Arial Unicode MS" panose="020B0604020202020204" pitchFamily="34" charset="-122"/>
              </a:rPr>
              <a:t>;</a:t>
            </a:r>
          </a:p>
          <a:p>
            <a:pPr>
              <a:lnSpc>
                <a:spcPts val="2855"/>
              </a:lnSpc>
            </a:pPr>
            <a:r>
              <a:rPr lang="en-US" altLang="zh-CN" sz="2400" dirty="0">
                <a:solidFill>
                  <a:schemeClr val="bg1"/>
                </a:solidFill>
                <a:latin typeface="Corbel" pitchFamily="34" charset="0"/>
                <a:ea typeface="Arial Unicode MS" panose="020B0604020202020204" pitchFamily="34" charset="-122"/>
                <a:cs typeface="Arial Unicode MS" panose="020B0604020202020204" pitchFamily="34" charset="-122"/>
              </a:rPr>
              <a:t>     File &amp;</a:t>
            </a:r>
            <a:r>
              <a:rPr lang="en-US" altLang="zh-CN" sz="2400" dirty="0" err="1">
                <a:solidFill>
                  <a:schemeClr val="bg1"/>
                </a:solidFill>
                <a:latin typeface="Corbel" pitchFamily="34" charset="0"/>
                <a:ea typeface="Arial Unicode MS" panose="020B0604020202020204" pitchFamily="34" charset="-122"/>
                <a:cs typeface="Arial Unicode MS" panose="020B0604020202020204" pitchFamily="34" charset="-122"/>
              </a:rPr>
              <a:t>rhf</a:t>
            </a:r>
            <a:r>
              <a:rPr lang="en-US" altLang="zh-CN" sz="2400" dirty="0">
                <a:solidFill>
                  <a:schemeClr val="bg1"/>
                </a:solidFill>
                <a:latin typeface="Corbel" pitchFamily="34" charset="0"/>
                <a:ea typeface="Arial Unicode MS" panose="020B0604020202020204" pitchFamily="34" charset="-122"/>
                <a:cs typeface="Arial Unicode MS" panose="020B0604020202020204" pitchFamily="34" charset="-122"/>
              </a:rPr>
              <a:t>;</a:t>
            </a:r>
          </a:p>
          <a:p>
            <a:pPr>
              <a:lnSpc>
                <a:spcPts val="2855"/>
              </a:lnSpc>
            </a:pPr>
            <a:r>
              <a:rPr lang="en-US" altLang="zh-CN" sz="2400" dirty="0">
                <a:solidFill>
                  <a:schemeClr val="bg1"/>
                </a:solidFill>
                <a:latin typeface="Corbel" pitchFamily="34" charset="0"/>
                <a:ea typeface="Arial Unicode MS" panose="020B0604020202020204" pitchFamily="34" charset="-122"/>
                <a:cs typeface="Arial Unicode MS" panose="020B0604020202020204" pitchFamily="34" charset="-122"/>
              </a:rPr>
              <a:t>     static File </a:t>
            </a:r>
            <a:r>
              <a:rPr lang="en-US" altLang="zh-CN" sz="2400" dirty="0" err="1">
                <a:solidFill>
                  <a:schemeClr val="bg1"/>
                </a:solidFill>
                <a:latin typeface="Corbel" pitchFamily="34" charset="0"/>
                <a:ea typeface="Arial Unicode MS" panose="020B0604020202020204" pitchFamily="34" charset="-122"/>
                <a:cs typeface="Arial Unicode MS" panose="020B0604020202020204" pitchFamily="34" charset="-122"/>
              </a:rPr>
              <a:t>m_f</a:t>
            </a:r>
            <a:r>
              <a:rPr lang="en-US" altLang="zh-CN" sz="2400" dirty="0">
                <a:solidFill>
                  <a:schemeClr val="bg1"/>
                </a:solidFill>
                <a:latin typeface="Corbel" pitchFamily="34" charset="0"/>
                <a:ea typeface="Arial Unicode MS" panose="020B0604020202020204" pitchFamily="34" charset="-122"/>
                <a:cs typeface="Arial Unicode MS" panose="020B0604020202020204" pitchFamily="34" charset="-122"/>
              </a:rPr>
              <a:t>;</a:t>
            </a:r>
          </a:p>
          <a:p>
            <a:pPr>
              <a:lnSpc>
                <a:spcPts val="2855"/>
              </a:lnSpc>
            </a:pPr>
            <a:r>
              <a:rPr lang="en-US" altLang="zh-CN" sz="2400" dirty="0">
                <a:solidFill>
                  <a:schemeClr val="bg1"/>
                </a:solidFill>
                <a:latin typeface="Corbel" pitchFamily="34" charset="0"/>
                <a:ea typeface="Arial Unicode MS" panose="020B0604020202020204" pitchFamily="34" charset="-122"/>
                <a:cs typeface="Arial Unicode MS" panose="020B0604020202020204" pitchFamily="34" charset="-122"/>
              </a:rPr>
              <a:t>public:</a:t>
            </a:r>
          </a:p>
          <a:p>
            <a:pPr>
              <a:lnSpc>
                <a:spcPts val="2855"/>
              </a:lnSpc>
            </a:pPr>
            <a:r>
              <a:rPr lang="en-US" altLang="zh-CN" sz="2400" dirty="0">
                <a:solidFill>
                  <a:schemeClr val="bg1"/>
                </a:solidFill>
                <a:latin typeface="Corbel" pitchFamily="34" charset="0"/>
                <a:ea typeface="Arial Unicode MS" panose="020B0604020202020204" pitchFamily="34" charset="-122"/>
                <a:cs typeface="Arial Unicode MS" panose="020B0604020202020204" pitchFamily="34" charset="-122"/>
              </a:rPr>
              <a:t>     File </a:t>
            </a:r>
            <a:r>
              <a:rPr lang="en-US" altLang="zh-CN" sz="2400" dirty="0" err="1">
                <a:solidFill>
                  <a:schemeClr val="bg1"/>
                </a:solidFill>
                <a:latin typeface="Corbel" pitchFamily="34" charset="0"/>
                <a:ea typeface="Arial Unicode MS" panose="020B0604020202020204" pitchFamily="34" charset="-122"/>
                <a:cs typeface="Arial Unicode MS" panose="020B0604020202020204" pitchFamily="34" charset="-122"/>
              </a:rPr>
              <a:t>oneFunction</a:t>
            </a:r>
            <a:r>
              <a:rPr lang="en-US" altLang="zh-CN" sz="2400" dirty="0">
                <a:solidFill>
                  <a:schemeClr val="bg1"/>
                </a:solidFill>
                <a:latin typeface="Corbel" pitchFamily="34" charset="0"/>
                <a:ea typeface="Arial Unicode MS" panose="020B0604020202020204" pitchFamily="34" charset="-122"/>
                <a:cs typeface="Arial Unicode MS" panose="020B0604020202020204" pitchFamily="34" charset="-122"/>
              </a:rPr>
              <a:t>(File f);</a:t>
            </a:r>
          </a:p>
          <a:p>
            <a:pPr>
              <a:lnSpc>
                <a:spcPts val="2855"/>
              </a:lnSpc>
            </a:pPr>
            <a:r>
              <a:rPr lang="en-US" altLang="zh-CN" sz="2400" dirty="0">
                <a:solidFill>
                  <a:schemeClr val="bg1"/>
                </a:solidFill>
                <a:latin typeface="Corbel" pitchFamily="34" charset="0"/>
                <a:ea typeface="Arial Unicode MS" panose="020B0604020202020204" pitchFamily="34" charset="-122"/>
                <a:cs typeface="Arial Unicode MS" panose="020B0604020202020204" pitchFamily="34" charset="-122"/>
              </a:rPr>
              <a:t>};</a:t>
            </a:r>
            <a:endParaRPr lang="zh-CN" altLang="en-US" sz="2400" dirty="0">
              <a:solidFill>
                <a:schemeClr val="bg1"/>
              </a:solidFill>
              <a:latin typeface="Corbel" pitchFamily="34" charset="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14579675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1071546"/>
            <a:ext cx="8463884" cy="578989"/>
          </a:xfrm>
          <a:prstGeom prst="rect">
            <a:avLst/>
          </a:prstGeom>
          <a:noFill/>
        </p:spPr>
        <p:txBody>
          <a:bodyPr wrap="square" lIns="91425" tIns="45712" rIns="91425" bIns="45712" rtlCol="0">
            <a:spAutoFit/>
          </a:bodyPr>
          <a:lstStyle/>
          <a:p>
            <a:pPr>
              <a:lnSpc>
                <a:spcPct val="150000"/>
              </a:lnSpc>
              <a:buFont typeface="Arial" pitchFamily="34" charset="0"/>
              <a:buChar char="•"/>
            </a:pPr>
            <a:r>
              <a:rPr lang="zh-CN" altLang="en-US" sz="2000" dirty="0">
                <a:latin typeface="华文细黑" panose="02010600040101010101" pitchFamily="2" charset="-122"/>
                <a:ea typeface="华文细黑" panose="02010600040101010101" pitchFamily="2" charset="-122"/>
              </a:rPr>
              <a:t>在</a:t>
            </a:r>
            <a:r>
              <a:rPr lang="zh-CN" altLang="en-US" sz="2400" dirty="0">
                <a:latin typeface="华文细黑" panose="02010600040101010101" pitchFamily="2" charset="-122"/>
                <a:ea typeface="华文细黑" panose="02010600040101010101" pitchFamily="2" charset="-122"/>
              </a:rPr>
              <a:t>头文件如何做到使用类</a:t>
            </a:r>
            <a:r>
              <a:rPr lang="en-US" altLang="zh-CN" sz="2400" dirty="0">
                <a:latin typeface="华文细黑" panose="02010600040101010101" pitchFamily="2" charset="-122"/>
                <a:ea typeface="华文细黑" panose="02010600040101010101" pitchFamily="2" charset="-122"/>
              </a:rPr>
              <a:t>File</a:t>
            </a:r>
            <a:r>
              <a:rPr lang="zh-CN" altLang="en-US" sz="2400" dirty="0">
                <a:latin typeface="华文细黑" panose="02010600040101010101" pitchFamily="2" charset="-122"/>
                <a:ea typeface="华文细黑" panose="02010600040101010101" pitchFamily="2" charset="-122"/>
              </a:rPr>
              <a:t>而无需访问类</a:t>
            </a:r>
            <a:r>
              <a:rPr lang="en-US" altLang="zh-CN" sz="2400" dirty="0">
                <a:latin typeface="华文细黑" panose="02010600040101010101" pitchFamily="2" charset="-122"/>
                <a:ea typeface="华文细黑" panose="02010600040101010101" pitchFamily="2" charset="-122"/>
              </a:rPr>
              <a:t>File</a:t>
            </a:r>
            <a:r>
              <a:rPr lang="zh-CN" altLang="en-US" sz="2400" dirty="0">
                <a:latin typeface="华文细黑" panose="02010600040101010101" pitchFamily="2" charset="-122"/>
                <a:ea typeface="华文细黑" panose="02010600040101010101" pitchFamily="2" charset="-122"/>
              </a:rPr>
              <a:t>的定义？</a:t>
            </a:r>
            <a:endParaRPr lang="en-US" altLang="zh-CN" sz="2400" dirty="0">
              <a:latin typeface="华文细黑" panose="02010600040101010101" pitchFamily="2" charset="-122"/>
              <a:ea typeface="华文细黑" panose="02010600040101010101" pitchFamily="2" charset="-122"/>
            </a:endParaRPr>
          </a:p>
        </p:txBody>
      </p:sp>
      <p:sp>
        <p:nvSpPr>
          <p:cNvPr id="4" name="TextBox 3"/>
          <p:cNvSpPr txBox="1"/>
          <p:nvPr/>
        </p:nvSpPr>
        <p:spPr>
          <a:xfrm>
            <a:off x="1177496" y="1717878"/>
            <a:ext cx="7426952" cy="3747163"/>
          </a:xfrm>
          <a:prstGeom prst="rect">
            <a:avLst/>
          </a:prstGeom>
          <a:solidFill>
            <a:schemeClr val="accent4">
              <a:lumMod val="20000"/>
              <a:lumOff val="80000"/>
            </a:schemeClr>
          </a:solidFill>
        </p:spPr>
        <p:txBody>
          <a:bodyPr wrap="square" lIns="91425" tIns="45712" rIns="91425" bIns="45712" rtlCol="0">
            <a:spAutoFit/>
          </a:bodyPr>
          <a:lstStyle/>
          <a:p>
            <a:pPr>
              <a:lnSpc>
                <a:spcPts val="2855"/>
              </a:lnSpc>
            </a:pPr>
            <a:r>
              <a:rPr lang="en-US" altLang="zh-CN" sz="2400" b="1" dirty="0">
                <a:solidFill>
                  <a:srgbClr val="00B16A"/>
                </a:solidFill>
                <a:latin typeface="Corbel" pitchFamily="34" charset="0"/>
                <a:ea typeface="微软雅黑" panose="020B0503020204020204" pitchFamily="34" charset="-122"/>
                <a:cs typeface="Arial Unicode MS" pitchFamily="34" charset="-122"/>
              </a:rPr>
              <a:t>//</a:t>
            </a:r>
            <a:r>
              <a:rPr lang="en-US" altLang="zh-CN" sz="2400" b="1" dirty="0" err="1">
                <a:solidFill>
                  <a:srgbClr val="00B16A"/>
                </a:solidFill>
                <a:latin typeface="Corbel" pitchFamily="34" charset="0"/>
                <a:ea typeface="微软雅黑" panose="020B0503020204020204" pitchFamily="34" charset="-122"/>
                <a:cs typeface="Arial Unicode MS" pitchFamily="34" charset="-122"/>
              </a:rPr>
              <a:t>oneHeadFile.h</a:t>
            </a:r>
            <a:endParaRPr lang="en-US" altLang="zh-CN" sz="2400" b="1" dirty="0">
              <a:solidFill>
                <a:srgbClr val="00B16A"/>
              </a:solidFill>
              <a:latin typeface="Corbel" pitchFamily="34" charset="0"/>
              <a:ea typeface="微软雅黑" panose="020B0503020204020204" pitchFamily="34" charset="-122"/>
              <a:cs typeface="Arial Unicode MS" pitchFamily="34" charset="-122"/>
            </a:endParaRPr>
          </a:p>
          <a:p>
            <a:pPr>
              <a:lnSpc>
                <a:spcPts val="3199"/>
              </a:lnSpc>
            </a:pPr>
            <a:r>
              <a:rPr lang="en-US" altLang="zh-CN" sz="2400" b="1" dirty="0">
                <a:solidFill>
                  <a:srgbClr val="14A2D4"/>
                </a:solidFill>
                <a:latin typeface="Corbel" pitchFamily="34" charset="0"/>
                <a:ea typeface="微软雅黑" panose="020B0503020204020204" pitchFamily="34" charset="-122"/>
                <a:cs typeface="Arial Unicode MS" pitchFamily="34" charset="-122"/>
              </a:rPr>
              <a:t>#include “file/base/</a:t>
            </a:r>
            <a:r>
              <a:rPr lang="en-US" altLang="zh-CN" sz="2400" b="1" dirty="0" err="1">
                <a:solidFill>
                  <a:srgbClr val="14A2D4"/>
                </a:solidFill>
                <a:latin typeface="Corbel" pitchFamily="34" charset="0"/>
                <a:ea typeface="微软雅黑" panose="020B0503020204020204" pitchFamily="34" charset="-122"/>
                <a:cs typeface="Arial Unicode MS" pitchFamily="34" charset="-122"/>
              </a:rPr>
              <a:t>file.h</a:t>
            </a:r>
            <a:r>
              <a:rPr lang="en-US" altLang="zh-CN" sz="2400" b="1" dirty="0">
                <a:solidFill>
                  <a:srgbClr val="14A2D4"/>
                </a:solidFill>
                <a:latin typeface="Corbel" pitchFamily="34" charset="0"/>
                <a:ea typeface="微软雅黑" panose="020B0503020204020204" pitchFamily="34" charset="-122"/>
                <a:cs typeface="Arial Unicode MS" pitchFamily="34" charset="-122"/>
              </a:rPr>
              <a:t>”   </a:t>
            </a:r>
            <a:r>
              <a:rPr lang="en-US" altLang="zh-CN" sz="2400" dirty="0">
                <a:solidFill>
                  <a:srgbClr val="FF0000"/>
                </a:solidFill>
                <a:latin typeface="Corbel" pitchFamily="34" charset="0"/>
                <a:ea typeface="华文细黑" panose="02010600040101010101" pitchFamily="2" charset="-122"/>
              </a:rPr>
              <a:t>//can’t be   class File;</a:t>
            </a:r>
          </a:p>
          <a:p>
            <a:pPr>
              <a:lnSpc>
                <a:spcPts val="3199"/>
              </a:lnSpc>
            </a:pPr>
            <a:r>
              <a:rPr lang="en-US" altLang="zh-CN" sz="2400" dirty="0">
                <a:solidFill>
                  <a:schemeClr val="bg1"/>
                </a:solidFill>
                <a:latin typeface="Corbel" pitchFamily="34" charset="0"/>
                <a:ea typeface="Arial Unicode MS" panose="020B0604020202020204" pitchFamily="34" charset="-122"/>
                <a:cs typeface="Arial Unicode MS" panose="020B0604020202020204" pitchFamily="34" charset="-122"/>
              </a:rPr>
              <a:t>class A{</a:t>
            </a:r>
          </a:p>
          <a:p>
            <a:pPr>
              <a:lnSpc>
                <a:spcPts val="3199"/>
              </a:lnSpc>
            </a:pPr>
            <a:r>
              <a:rPr lang="en-US" altLang="zh-CN" sz="2400" dirty="0">
                <a:solidFill>
                  <a:schemeClr val="bg1"/>
                </a:solidFill>
                <a:latin typeface="Corbel" pitchFamily="34" charset="0"/>
                <a:ea typeface="Arial Unicode MS" panose="020B0604020202020204" pitchFamily="34" charset="-122"/>
                <a:cs typeface="Arial Unicode MS" panose="020B0604020202020204" pitchFamily="34" charset="-122"/>
              </a:rPr>
              <a:t>private:</a:t>
            </a:r>
          </a:p>
          <a:p>
            <a:pPr>
              <a:lnSpc>
                <a:spcPts val="3199"/>
              </a:lnSpc>
            </a:pPr>
            <a:r>
              <a:rPr lang="en-US" altLang="zh-CN" sz="2400" dirty="0">
                <a:solidFill>
                  <a:schemeClr val="bg1"/>
                </a:solidFill>
                <a:latin typeface="Corbel" pitchFamily="34" charset="0"/>
                <a:ea typeface="Arial Unicode MS" panose="020B0604020202020204" pitchFamily="34" charset="-122"/>
                <a:cs typeface="Arial Unicode MS" panose="020B0604020202020204" pitchFamily="34" charset="-122"/>
              </a:rPr>
              <a:t>     File f;</a:t>
            </a:r>
          </a:p>
          <a:p>
            <a:pPr>
              <a:lnSpc>
                <a:spcPts val="3199"/>
              </a:lnSpc>
            </a:pPr>
            <a:r>
              <a:rPr lang="en-US" altLang="zh-CN" sz="2400" dirty="0">
                <a:solidFill>
                  <a:schemeClr val="bg1"/>
                </a:solidFill>
                <a:latin typeface="Corbel" pitchFamily="34" charset="0"/>
                <a:ea typeface="Arial Unicode MS" panose="020B0604020202020204" pitchFamily="34" charset="-122"/>
                <a:cs typeface="Arial Unicode MS" panose="020B0604020202020204" pitchFamily="34" charset="-122"/>
              </a:rPr>
              <a:t>public:</a:t>
            </a:r>
          </a:p>
          <a:p>
            <a:pPr>
              <a:lnSpc>
                <a:spcPts val="3199"/>
              </a:lnSpc>
            </a:pPr>
            <a:r>
              <a:rPr lang="en-US" altLang="zh-CN" sz="2400" dirty="0">
                <a:solidFill>
                  <a:schemeClr val="bg1"/>
                </a:solidFill>
                <a:latin typeface="Corbel" pitchFamily="34" charset="0"/>
                <a:ea typeface="Arial Unicode MS" panose="020B0604020202020204" pitchFamily="34" charset="-122"/>
                <a:cs typeface="Arial Unicode MS" panose="020B0604020202020204" pitchFamily="34" charset="-122"/>
              </a:rPr>
              <a:t>     File </a:t>
            </a:r>
            <a:r>
              <a:rPr lang="en-US" altLang="zh-CN" sz="2400" dirty="0" err="1">
                <a:solidFill>
                  <a:schemeClr val="bg1"/>
                </a:solidFill>
                <a:latin typeface="Corbel" pitchFamily="34" charset="0"/>
                <a:ea typeface="Arial Unicode MS" panose="020B0604020202020204" pitchFamily="34" charset="-122"/>
                <a:cs typeface="Arial Unicode MS" panose="020B0604020202020204" pitchFamily="34" charset="-122"/>
              </a:rPr>
              <a:t>oneFunction</a:t>
            </a:r>
            <a:r>
              <a:rPr lang="en-US" altLang="zh-CN" sz="2400" dirty="0">
                <a:solidFill>
                  <a:schemeClr val="bg1"/>
                </a:solidFill>
                <a:latin typeface="Corbel" pitchFamily="34" charset="0"/>
                <a:ea typeface="Arial Unicode MS" panose="020B0604020202020204" pitchFamily="34" charset="-122"/>
                <a:cs typeface="Arial Unicode MS" panose="020B0604020202020204" pitchFamily="34" charset="-122"/>
              </a:rPr>
              <a:t>(File f)</a:t>
            </a:r>
          </a:p>
          <a:p>
            <a:pPr>
              <a:lnSpc>
                <a:spcPts val="3199"/>
              </a:lnSpc>
            </a:pPr>
            <a:r>
              <a:rPr lang="en-US" altLang="zh-CN" sz="2400" dirty="0">
                <a:solidFill>
                  <a:schemeClr val="bg1"/>
                </a:solidFill>
                <a:latin typeface="Corbel" pitchFamily="34" charset="0"/>
                <a:ea typeface="Arial Unicode MS" panose="020B0604020202020204" pitchFamily="34" charset="-122"/>
                <a:cs typeface="Arial Unicode MS" panose="020B0604020202020204" pitchFamily="34" charset="-122"/>
              </a:rPr>
              <a:t>     { …..}</a:t>
            </a:r>
          </a:p>
          <a:p>
            <a:pPr>
              <a:lnSpc>
                <a:spcPts val="3199"/>
              </a:lnSpc>
            </a:pPr>
            <a:r>
              <a:rPr lang="en-US" altLang="zh-CN" sz="2400" dirty="0">
                <a:solidFill>
                  <a:schemeClr val="bg1"/>
                </a:solidFill>
                <a:latin typeface="Corbel" pitchFamily="34" charset="0"/>
                <a:ea typeface="Arial Unicode MS" panose="020B0604020202020204" pitchFamily="34" charset="-122"/>
                <a:cs typeface="Arial Unicode MS" panose="020B0604020202020204" pitchFamily="34" charset="-122"/>
              </a:rPr>
              <a:t>};</a:t>
            </a:r>
            <a:endParaRPr lang="zh-CN" altLang="en-US" sz="2400" dirty="0">
              <a:solidFill>
                <a:schemeClr val="bg1"/>
              </a:solidFill>
              <a:latin typeface="Corbel" pitchFamily="34" charset="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51126244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71840" y="1088208"/>
            <a:ext cx="6228552" cy="4016468"/>
          </a:xfrm>
          <a:prstGeom prst="rect">
            <a:avLst/>
          </a:prstGeom>
          <a:solidFill>
            <a:schemeClr val="accent4">
              <a:lumMod val="20000"/>
              <a:lumOff val="80000"/>
            </a:schemeClr>
          </a:solidFill>
          <a:ln>
            <a:noFill/>
          </a:ln>
        </p:spPr>
        <p:txBody>
          <a:bodyPr wrap="square" lIns="91425" tIns="45712" rIns="91425" bIns="45712" rtlCol="0">
            <a:spAutoFit/>
          </a:bodyPr>
          <a:lstStyle/>
          <a:p>
            <a:pPr>
              <a:lnSpc>
                <a:spcPts val="3359"/>
              </a:lnSpc>
            </a:pPr>
            <a:r>
              <a:rPr lang="en-US" altLang="zh-CN" sz="2800" dirty="0">
                <a:solidFill>
                  <a:srgbClr val="0000CC"/>
                </a:solidFill>
                <a:latin typeface="Corbel" pitchFamily="34" charset="0"/>
                <a:ea typeface="Arial Unicode MS" pitchFamily="34" charset="-122"/>
                <a:cs typeface="Arial Unicode MS" pitchFamily="34" charset="-122"/>
              </a:rPr>
              <a:t>//</a:t>
            </a:r>
            <a:r>
              <a:rPr lang="en-US" altLang="zh-CN" sz="2800" dirty="0" err="1">
                <a:solidFill>
                  <a:srgbClr val="0000CC"/>
                </a:solidFill>
                <a:latin typeface="Corbel" pitchFamily="34" charset="0"/>
                <a:ea typeface="Arial Unicode MS" pitchFamily="34" charset="-122"/>
                <a:cs typeface="Arial Unicode MS" pitchFamily="34" charset="-122"/>
              </a:rPr>
              <a:t>MyClass.h</a:t>
            </a:r>
            <a:r>
              <a:rPr lang="en-US" altLang="zh-CN" sz="2800" dirty="0">
                <a:solidFill>
                  <a:srgbClr val="0000CC"/>
                </a:solidFill>
                <a:latin typeface="Corbel" pitchFamily="34" charset="0"/>
                <a:ea typeface="Arial Unicode MS" pitchFamily="34" charset="-122"/>
                <a:cs typeface="Arial Unicode MS" pitchFamily="34" charset="-122"/>
              </a:rPr>
              <a:t> </a:t>
            </a:r>
            <a:r>
              <a:rPr lang="zh-CN" altLang="en-US" sz="2800" dirty="0">
                <a:solidFill>
                  <a:srgbClr val="0000CC"/>
                </a:solidFill>
                <a:latin typeface="Corbel" pitchFamily="34" charset="0"/>
                <a:ea typeface="Arial Unicode MS" pitchFamily="34" charset="-122"/>
                <a:cs typeface="Arial Unicode MS" pitchFamily="34" charset="-122"/>
              </a:rPr>
              <a:t>文件</a:t>
            </a:r>
          </a:p>
          <a:p>
            <a:pPr>
              <a:lnSpc>
                <a:spcPts val="3359"/>
              </a:lnSpc>
            </a:pPr>
            <a:r>
              <a:rPr lang="en-US" altLang="zh-CN" sz="2800" dirty="0">
                <a:solidFill>
                  <a:schemeClr val="bg1"/>
                </a:solidFill>
                <a:latin typeface="Corbel" pitchFamily="34" charset="0"/>
                <a:ea typeface="Arial Unicode MS" pitchFamily="34" charset="-122"/>
                <a:cs typeface="Arial Unicode MS" pitchFamily="34" charset="-122"/>
              </a:rPr>
              <a:t>class </a:t>
            </a:r>
            <a:r>
              <a:rPr lang="en-US" altLang="zh-CN" sz="2800" dirty="0" err="1">
                <a:solidFill>
                  <a:schemeClr val="bg1"/>
                </a:solidFill>
                <a:latin typeface="Corbel" pitchFamily="34" charset="0"/>
                <a:ea typeface="Arial Unicode MS" pitchFamily="34" charset="-122"/>
                <a:cs typeface="Arial Unicode MS" pitchFamily="34" charset="-122"/>
              </a:rPr>
              <a:t>FileClass</a:t>
            </a:r>
            <a:r>
              <a:rPr lang="en-US" altLang="zh-CN" sz="2800" dirty="0">
                <a:solidFill>
                  <a:schemeClr val="bg1"/>
                </a:solidFill>
                <a:latin typeface="Corbel" pitchFamily="34" charset="0"/>
                <a:ea typeface="Arial Unicode MS" pitchFamily="34" charset="-122"/>
                <a:cs typeface="Arial Unicode MS" pitchFamily="34" charset="-122"/>
              </a:rPr>
              <a:t>;        </a:t>
            </a:r>
            <a:r>
              <a:rPr lang="en-US" altLang="zh-CN" sz="2400" b="1" dirty="0">
                <a:solidFill>
                  <a:srgbClr val="00B16A"/>
                </a:solidFill>
                <a:latin typeface="Corbel" pitchFamily="34" charset="0"/>
                <a:ea typeface="微软雅黑" panose="020B0503020204020204" pitchFamily="34" charset="-122"/>
                <a:cs typeface="Arial Unicode MS" pitchFamily="34" charset="-122"/>
              </a:rPr>
              <a:t>//</a:t>
            </a:r>
            <a:r>
              <a:rPr lang="zh-CN" altLang="en-US" sz="2400" b="1" dirty="0">
                <a:solidFill>
                  <a:srgbClr val="00B16A"/>
                </a:solidFill>
                <a:latin typeface="Corbel" pitchFamily="34" charset="0"/>
                <a:ea typeface="微软雅黑" panose="020B0503020204020204" pitchFamily="34" charset="-122"/>
                <a:cs typeface="Arial Unicode MS" pitchFamily="34" charset="-122"/>
              </a:rPr>
              <a:t>前置声明类</a:t>
            </a:r>
            <a:r>
              <a:rPr lang="en-US" altLang="zh-CN" sz="2400" b="1" dirty="0" err="1">
                <a:solidFill>
                  <a:srgbClr val="00B16A"/>
                </a:solidFill>
                <a:latin typeface="Corbel" pitchFamily="34" charset="0"/>
                <a:ea typeface="微软雅黑" panose="020B0503020204020204" pitchFamily="34" charset="-122"/>
                <a:cs typeface="Arial Unicode MS" pitchFamily="34" charset="-122"/>
              </a:rPr>
              <a:t>FileClass</a:t>
            </a:r>
            <a:endParaRPr lang="en-US" altLang="zh-CN" sz="2400" b="1" dirty="0">
              <a:solidFill>
                <a:srgbClr val="00B16A"/>
              </a:solidFill>
              <a:latin typeface="Corbel" pitchFamily="34" charset="0"/>
              <a:ea typeface="微软雅黑" panose="020B0503020204020204" pitchFamily="34" charset="-122"/>
              <a:cs typeface="Arial Unicode MS" pitchFamily="34" charset="-122"/>
            </a:endParaRPr>
          </a:p>
          <a:p>
            <a:pPr>
              <a:lnSpc>
                <a:spcPts val="3359"/>
              </a:lnSpc>
            </a:pPr>
            <a:r>
              <a:rPr lang="en-US" altLang="zh-CN" sz="2800" dirty="0">
                <a:solidFill>
                  <a:schemeClr val="bg1"/>
                </a:solidFill>
                <a:latin typeface="Corbel" pitchFamily="34" charset="0"/>
                <a:ea typeface="Arial Unicode MS" pitchFamily="34" charset="-122"/>
                <a:cs typeface="Arial Unicode MS" pitchFamily="34" charset="-122"/>
              </a:rPr>
              <a:t>class </a:t>
            </a:r>
            <a:r>
              <a:rPr lang="en-US" altLang="zh-CN" sz="2800" dirty="0" err="1">
                <a:solidFill>
                  <a:schemeClr val="bg1"/>
                </a:solidFill>
                <a:latin typeface="Corbel" pitchFamily="34" charset="0"/>
                <a:ea typeface="Arial Unicode MS" pitchFamily="34" charset="-122"/>
                <a:cs typeface="Arial Unicode MS" pitchFamily="34" charset="-122"/>
              </a:rPr>
              <a:t>MyClass</a:t>
            </a:r>
            <a:endParaRPr lang="en-US" altLang="zh-CN" sz="2800" dirty="0">
              <a:solidFill>
                <a:schemeClr val="bg1"/>
              </a:solidFill>
              <a:latin typeface="Corbel" pitchFamily="34" charset="0"/>
              <a:ea typeface="Arial Unicode MS" pitchFamily="34" charset="-122"/>
              <a:cs typeface="Arial Unicode MS" pitchFamily="34" charset="-122"/>
            </a:endParaRPr>
          </a:p>
          <a:p>
            <a:pPr>
              <a:lnSpc>
                <a:spcPts val="3359"/>
              </a:lnSpc>
            </a:pPr>
            <a:r>
              <a:rPr lang="en-US" altLang="zh-CN" sz="2800" dirty="0">
                <a:solidFill>
                  <a:schemeClr val="bg1"/>
                </a:solidFill>
                <a:latin typeface="Corbel" pitchFamily="34" charset="0"/>
                <a:ea typeface="Arial Unicode MS" pitchFamily="34" charset="-122"/>
                <a:cs typeface="Arial Unicode MS" pitchFamily="34" charset="-122"/>
              </a:rPr>
              <a:t>{</a:t>
            </a:r>
          </a:p>
          <a:p>
            <a:pPr>
              <a:lnSpc>
                <a:spcPts val="3359"/>
              </a:lnSpc>
            </a:pPr>
            <a:r>
              <a:rPr lang="en-US" altLang="zh-CN" sz="2800" dirty="0">
                <a:solidFill>
                  <a:schemeClr val="bg1"/>
                </a:solidFill>
                <a:latin typeface="Corbel" pitchFamily="34" charset="0"/>
                <a:ea typeface="Arial Unicode MS" pitchFamily="34" charset="-122"/>
                <a:cs typeface="Arial Unicode MS" pitchFamily="34" charset="-122"/>
              </a:rPr>
              <a:t>public:</a:t>
            </a:r>
          </a:p>
          <a:p>
            <a:pPr>
              <a:lnSpc>
                <a:spcPts val="3359"/>
              </a:lnSpc>
            </a:pPr>
            <a:r>
              <a:rPr lang="en-US" altLang="zh-CN" sz="2800" dirty="0">
                <a:solidFill>
                  <a:schemeClr val="bg1"/>
                </a:solidFill>
                <a:latin typeface="Corbel" pitchFamily="34" charset="0"/>
                <a:ea typeface="Arial Unicode MS" pitchFamily="34" charset="-122"/>
                <a:cs typeface="Arial Unicode MS" pitchFamily="34" charset="-122"/>
              </a:rPr>
              <a:t>	</a:t>
            </a:r>
            <a:r>
              <a:rPr lang="en-US" altLang="zh-CN" sz="2800" dirty="0" err="1">
                <a:solidFill>
                  <a:schemeClr val="bg1"/>
                </a:solidFill>
                <a:latin typeface="Corbel" pitchFamily="34" charset="0"/>
                <a:ea typeface="Arial Unicode MS" pitchFamily="34" charset="-122"/>
                <a:cs typeface="Arial Unicode MS" pitchFamily="34" charset="-122"/>
              </a:rPr>
              <a:t>FileClass</a:t>
            </a:r>
            <a:r>
              <a:rPr lang="en-US" altLang="zh-CN" sz="2800" dirty="0">
                <a:solidFill>
                  <a:schemeClr val="bg1"/>
                </a:solidFill>
                <a:latin typeface="Corbel" pitchFamily="34" charset="0"/>
                <a:ea typeface="Arial Unicode MS" pitchFamily="34" charset="-122"/>
                <a:cs typeface="Arial Unicode MS" pitchFamily="34" charset="-122"/>
              </a:rPr>
              <a:t> </a:t>
            </a:r>
            <a:r>
              <a:rPr lang="en-US" altLang="zh-CN" sz="2800" dirty="0" err="1">
                <a:solidFill>
                  <a:schemeClr val="bg1"/>
                </a:solidFill>
                <a:latin typeface="Corbel" pitchFamily="34" charset="0"/>
                <a:ea typeface="Arial Unicode MS" pitchFamily="34" charset="-122"/>
                <a:cs typeface="Arial Unicode MS" pitchFamily="34" charset="-122"/>
              </a:rPr>
              <a:t>GetFileClass</a:t>
            </a:r>
            <a:r>
              <a:rPr lang="en-US" altLang="zh-CN" sz="2800" dirty="0">
                <a:solidFill>
                  <a:schemeClr val="bg1"/>
                </a:solidFill>
                <a:latin typeface="Corbel" pitchFamily="34" charset="0"/>
                <a:ea typeface="Arial Unicode MS" pitchFamily="34" charset="-122"/>
                <a:cs typeface="Arial Unicode MS" pitchFamily="34" charset="-122"/>
              </a:rPr>
              <a:t>();</a:t>
            </a:r>
            <a:r>
              <a:rPr lang="en-US" altLang="zh-CN" sz="2800" dirty="0">
                <a:latin typeface="Corbel" pitchFamily="34" charset="0"/>
                <a:ea typeface="Arial Unicode MS" pitchFamily="34" charset="-122"/>
                <a:cs typeface="Arial Unicode MS" pitchFamily="34" charset="-122"/>
              </a:rPr>
              <a:t> </a:t>
            </a:r>
            <a:r>
              <a:rPr lang="en-US" altLang="zh-CN" sz="2400" b="1" dirty="0">
                <a:solidFill>
                  <a:srgbClr val="00B16A"/>
                </a:solidFill>
                <a:latin typeface="Corbel" pitchFamily="34" charset="0"/>
                <a:ea typeface="微软雅黑" panose="020B0503020204020204" pitchFamily="34" charset="-122"/>
                <a:cs typeface="Arial Unicode MS" pitchFamily="34" charset="-122"/>
              </a:rPr>
              <a:t>//</a:t>
            </a:r>
            <a:r>
              <a:rPr lang="zh-CN" altLang="en-US" sz="2400" b="1" dirty="0">
                <a:solidFill>
                  <a:srgbClr val="00B16A"/>
                </a:solidFill>
                <a:latin typeface="Corbel" pitchFamily="34" charset="0"/>
                <a:ea typeface="微软雅黑" panose="020B0503020204020204" pitchFamily="34" charset="-122"/>
                <a:cs typeface="Arial Unicode MS" pitchFamily="34" charset="-122"/>
              </a:rPr>
              <a:t>允许</a:t>
            </a:r>
          </a:p>
          <a:p>
            <a:pPr>
              <a:lnSpc>
                <a:spcPts val="3359"/>
              </a:lnSpc>
            </a:pPr>
            <a:r>
              <a:rPr lang="en-US" altLang="zh-CN" sz="2800" dirty="0">
                <a:solidFill>
                  <a:schemeClr val="bg1"/>
                </a:solidFill>
                <a:latin typeface="Corbel" pitchFamily="34" charset="0"/>
                <a:ea typeface="Arial Unicode MS" pitchFamily="34" charset="-122"/>
                <a:cs typeface="Arial Unicode MS" pitchFamily="34" charset="-122"/>
              </a:rPr>
              <a:t>private:</a:t>
            </a:r>
          </a:p>
          <a:p>
            <a:pPr>
              <a:lnSpc>
                <a:spcPts val="3359"/>
              </a:lnSpc>
            </a:pPr>
            <a:r>
              <a:rPr lang="en-US" altLang="zh-CN" sz="2800" dirty="0">
                <a:solidFill>
                  <a:schemeClr val="bg1"/>
                </a:solidFill>
                <a:latin typeface="Corbel" pitchFamily="34" charset="0"/>
                <a:ea typeface="Arial Unicode MS" pitchFamily="34" charset="-122"/>
                <a:cs typeface="Arial Unicode MS" pitchFamily="34" charset="-122"/>
              </a:rPr>
              <a:t>	</a:t>
            </a:r>
            <a:r>
              <a:rPr lang="en-US" altLang="zh-CN" sz="2800" dirty="0" err="1">
                <a:solidFill>
                  <a:schemeClr val="bg1"/>
                </a:solidFill>
                <a:latin typeface="Corbel" pitchFamily="34" charset="0"/>
                <a:ea typeface="Arial Unicode MS" pitchFamily="34" charset="-122"/>
                <a:cs typeface="Arial Unicode MS" pitchFamily="34" charset="-122"/>
              </a:rPr>
              <a:t>FileClass</a:t>
            </a:r>
            <a:r>
              <a:rPr lang="en-US" altLang="zh-CN" sz="2800" dirty="0">
                <a:solidFill>
                  <a:schemeClr val="bg1"/>
                </a:solidFill>
                <a:latin typeface="Corbel" pitchFamily="34" charset="0"/>
                <a:ea typeface="Arial Unicode MS" pitchFamily="34" charset="-122"/>
                <a:cs typeface="Arial Unicode MS" pitchFamily="34" charset="-122"/>
              </a:rPr>
              <a:t>* </a:t>
            </a:r>
            <a:r>
              <a:rPr lang="en-US" altLang="zh-CN" sz="2800" dirty="0" err="1">
                <a:solidFill>
                  <a:schemeClr val="bg1"/>
                </a:solidFill>
                <a:latin typeface="Corbel" pitchFamily="34" charset="0"/>
                <a:ea typeface="Arial Unicode MS" pitchFamily="34" charset="-122"/>
                <a:cs typeface="Arial Unicode MS" pitchFamily="34" charset="-122"/>
              </a:rPr>
              <a:t>fileClass</a:t>
            </a:r>
            <a:r>
              <a:rPr lang="en-US" altLang="zh-CN" sz="2800" dirty="0">
                <a:solidFill>
                  <a:schemeClr val="bg1"/>
                </a:solidFill>
                <a:latin typeface="Corbel" pitchFamily="34" charset="0"/>
                <a:ea typeface="Arial Unicode MS" pitchFamily="34" charset="-122"/>
                <a:cs typeface="Arial Unicode MS" pitchFamily="34" charset="-122"/>
              </a:rPr>
              <a:t>; </a:t>
            </a:r>
            <a:r>
              <a:rPr lang="en-US" altLang="zh-CN" sz="2400" b="1" dirty="0">
                <a:solidFill>
                  <a:schemeClr val="bg1"/>
                </a:solidFill>
                <a:latin typeface="Corbel" pitchFamily="34" charset="0"/>
                <a:ea typeface="微软雅黑" panose="020B0503020204020204" pitchFamily="34" charset="-122"/>
                <a:cs typeface="Arial Unicode MS" pitchFamily="34" charset="-122"/>
              </a:rPr>
              <a:t>//</a:t>
            </a:r>
            <a:r>
              <a:rPr lang="zh-CN" altLang="en-US" sz="2400" b="1" dirty="0">
                <a:solidFill>
                  <a:schemeClr val="bg1"/>
                </a:solidFill>
                <a:latin typeface="Corbel" pitchFamily="34" charset="0"/>
                <a:ea typeface="微软雅黑" panose="020B0503020204020204" pitchFamily="34" charset="-122"/>
                <a:cs typeface="Arial Unicode MS" pitchFamily="34" charset="-122"/>
              </a:rPr>
              <a:t>允许</a:t>
            </a:r>
          </a:p>
          <a:p>
            <a:pPr>
              <a:lnSpc>
                <a:spcPts val="3359"/>
              </a:lnSpc>
            </a:pPr>
            <a:r>
              <a:rPr lang="en-US" altLang="zh-CN" sz="2800" dirty="0">
                <a:solidFill>
                  <a:schemeClr val="bg1"/>
                </a:solidFill>
                <a:latin typeface="Corbel" pitchFamily="34" charset="0"/>
                <a:ea typeface="Arial Unicode MS" pitchFamily="34" charset="-122"/>
                <a:cs typeface="Arial Unicode MS" pitchFamily="34" charset="-122"/>
              </a:rPr>
              <a:t>};</a:t>
            </a:r>
            <a:endParaRPr lang="zh-CN" altLang="en-US" sz="2800" dirty="0">
              <a:solidFill>
                <a:schemeClr val="bg1"/>
              </a:solidFill>
              <a:latin typeface="Corbel" pitchFamily="34" charset="0"/>
              <a:ea typeface="Arial Unicode MS" pitchFamily="34" charset="-122"/>
              <a:cs typeface="Arial Unicode MS" pitchFamily="34" charset="-122"/>
            </a:endParaRPr>
          </a:p>
        </p:txBody>
      </p:sp>
    </p:spTree>
    <p:extLst>
      <p:ext uri="{BB962C8B-B14F-4D97-AF65-F5344CB8AC3E}">
        <p14:creationId xmlns:p14="http://schemas.microsoft.com/office/powerpoint/2010/main" val="371704522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1071546"/>
            <a:ext cx="8463884" cy="2240982"/>
          </a:xfrm>
          <a:prstGeom prst="rect">
            <a:avLst/>
          </a:prstGeom>
          <a:noFill/>
        </p:spPr>
        <p:txBody>
          <a:bodyPr wrap="square" lIns="91425" tIns="45712" rIns="91425" bIns="45712" rtlCol="0">
            <a:spAutoFit/>
          </a:bodyPr>
          <a:lstStyle/>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rPr>
              <a:t>实现文件由三部分内容组成：</a:t>
            </a:r>
            <a:endParaRPr lang="en-US" altLang="zh-CN" sz="2400" dirty="0">
              <a:latin typeface="华文细黑" panose="02010600040101010101" pitchFamily="2" charset="-122"/>
              <a:ea typeface="华文细黑" panose="02010600040101010101" pitchFamily="2" charset="-122"/>
            </a:endParaRPr>
          </a:p>
          <a:p>
            <a:pPr lvl="1">
              <a:lnSpc>
                <a:spcPct val="150000"/>
              </a:lnSpc>
            </a:pPr>
            <a:r>
              <a:rPr lang="en-US" altLang="zh-CN" sz="2400" dirty="0">
                <a:latin typeface="华文细黑" panose="02010600040101010101" pitchFamily="2" charset="-122"/>
                <a:ea typeface="华文细黑" panose="02010600040101010101" pitchFamily="2" charset="-122"/>
                <a:cs typeface="Arial Unicode MS" pitchFamily="34" charset="-122"/>
              </a:rPr>
              <a:t>-</a:t>
            </a:r>
            <a:r>
              <a:rPr lang="zh-CN" altLang="en-US" sz="2400" dirty="0">
                <a:latin typeface="华文细黑" panose="02010600040101010101" pitchFamily="2" charset="-122"/>
                <a:ea typeface="华文细黑" panose="02010600040101010101" pitchFamily="2" charset="-122"/>
              </a:rPr>
              <a:t>定义文件开头处的版权和版本声明 </a:t>
            </a:r>
            <a:endParaRPr lang="en-US" altLang="zh-CN" sz="2400" dirty="0">
              <a:latin typeface="华文细黑" panose="02010600040101010101" pitchFamily="2" charset="-122"/>
              <a:ea typeface="华文细黑" panose="02010600040101010101" pitchFamily="2" charset="-122"/>
            </a:endParaRPr>
          </a:p>
          <a:p>
            <a:pPr lvl="1">
              <a:lnSpc>
                <a:spcPct val="150000"/>
              </a:lnSpc>
            </a:pP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对一些头文件的引用</a:t>
            </a:r>
            <a:endParaRPr lang="en-US" altLang="zh-CN" sz="2400" dirty="0">
              <a:latin typeface="华文细黑" panose="02010600040101010101" pitchFamily="2" charset="-122"/>
              <a:ea typeface="华文细黑" panose="02010600040101010101" pitchFamily="2" charset="-122"/>
            </a:endParaRPr>
          </a:p>
          <a:p>
            <a:pPr lvl="1">
              <a:lnSpc>
                <a:spcPct val="150000"/>
              </a:lnSpc>
            </a:pP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程序的实现体（包括数据和代码）</a:t>
            </a:r>
          </a:p>
        </p:txBody>
      </p:sp>
      <p:sp>
        <p:nvSpPr>
          <p:cNvPr id="4" name="标题 1"/>
          <p:cNvSpPr>
            <a:spLocks noGrp="1"/>
          </p:cNvSpPr>
          <p:nvPr>
            <p:ph type="ctrTitle"/>
          </p:nvPr>
        </p:nvSpPr>
        <p:spPr>
          <a:xfrm>
            <a:off x="432001" y="214291"/>
            <a:ext cx="4356023" cy="785817"/>
          </a:xfrm>
          <a:solidFill>
            <a:srgbClr val="008080"/>
          </a:solidFill>
        </p:spPr>
        <p:txBody>
          <a:bodyPr lIns="71225" tIns="35612" rIns="71225" bIns="35612" anchor="ctr">
            <a:normAutofit/>
          </a:bodyPr>
          <a:lstStyle/>
          <a:p>
            <a:pPr defTabSz="984578"/>
            <a:r>
              <a:rPr lang="en-US" altLang="zh-CN" kern="1200" dirty="0">
                <a:latin typeface="Arial Rounded MT Bold" pitchFamily="34" charset="0"/>
                <a:cs typeface="Arial Unicode MS" pitchFamily="34" charset="-122"/>
              </a:rPr>
              <a:t>Implementation File</a:t>
            </a:r>
            <a:endParaRPr lang="zh-CN" altLang="en-US" kern="1200" dirty="0">
              <a:latin typeface="Arial Rounded MT Bold" pitchFamily="34" charset="0"/>
              <a:cs typeface="Arial Unicode MS" pitchFamily="34" charset="-122"/>
            </a:endParaRPr>
          </a:p>
        </p:txBody>
      </p:sp>
    </p:spTree>
    <p:extLst>
      <p:ext uri="{BB962C8B-B14F-4D97-AF65-F5344CB8AC3E}">
        <p14:creationId xmlns:p14="http://schemas.microsoft.com/office/powerpoint/2010/main" val="197073739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1071546"/>
            <a:ext cx="8463884" cy="2308308"/>
          </a:xfrm>
          <a:prstGeom prst="rect">
            <a:avLst/>
          </a:prstGeom>
          <a:noFill/>
        </p:spPr>
        <p:txBody>
          <a:bodyPr wrap="square" lIns="91425" tIns="45712" rIns="91425" bIns="45712" rtlCol="0">
            <a:spAutoFit/>
          </a:bodyPr>
          <a:lstStyle/>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rPr>
              <a:t>类</a:t>
            </a:r>
            <a:r>
              <a:rPr lang="en-US" altLang="zh-CN" sz="2400" dirty="0">
                <a:latin typeface="华文细黑" panose="02010600040101010101" pitchFamily="2" charset="-122"/>
                <a:ea typeface="华文细黑" panose="02010600040101010101" pitchFamily="2" charset="-122"/>
              </a:rPr>
              <a:t>(</a:t>
            </a:r>
            <a:r>
              <a:rPr lang="en-US" altLang="zh-CN" sz="2400" dirty="0" err="1">
                <a:latin typeface="华文细黑" panose="02010600040101010101" pitchFamily="2" charset="-122"/>
                <a:ea typeface="华文细黑" panose="02010600040101010101" pitchFamily="2" charset="-122"/>
              </a:rPr>
              <a:t>train.h</a:t>
            </a:r>
            <a:r>
              <a:rPr lang="en-US" altLang="zh-CN" sz="2400" dirty="0">
                <a:latin typeface="华文细黑" panose="02010600040101010101" pitchFamily="2" charset="-122"/>
                <a:ea typeface="华文细黑" panose="02010600040101010101" pitchFamily="2" charset="-122"/>
              </a:rPr>
              <a:t>/train.cpp)</a:t>
            </a:r>
          </a:p>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rPr>
              <a:t>源代码文件</a:t>
            </a: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全局函数、全局变量</a:t>
            </a: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包括静态的 </a:t>
            </a:r>
            <a:r>
              <a:rPr lang="en-US" altLang="zh-CN" sz="2400" dirty="0" smtClean="0">
                <a:latin typeface="华文细黑" panose="02010600040101010101" pitchFamily="2" charset="-122"/>
                <a:ea typeface="华文细黑" panose="02010600040101010101" pitchFamily="2" charset="-122"/>
              </a:rPr>
              <a:t>test.cpp</a:t>
            </a:r>
            <a:r>
              <a:rPr lang="en-US" altLang="zh-CN" sz="2400" dirty="0">
                <a:latin typeface="华文细黑" panose="02010600040101010101" pitchFamily="2" charset="-122"/>
                <a:ea typeface="华文细黑" panose="02010600040101010101" pitchFamily="2" charset="-122"/>
              </a:rPr>
              <a:t>)</a:t>
            </a:r>
          </a:p>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rPr>
              <a:t>普通头文件</a:t>
            </a: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全局函数声明、全局变量声明、</a:t>
            </a:r>
            <a:r>
              <a:rPr lang="en-US" altLang="zh-CN" sz="2400" dirty="0" err="1" smtClean="0">
                <a:latin typeface="华文细黑" panose="02010600040101010101" pitchFamily="2" charset="-122"/>
                <a:ea typeface="华文细黑" panose="02010600040101010101" pitchFamily="2" charset="-122"/>
              </a:rPr>
              <a:t>struct</a:t>
            </a:r>
            <a:r>
              <a:rPr lang="zh-CN" altLang="en-US" sz="2400" dirty="0" smtClean="0">
                <a:latin typeface="华文细黑" panose="02010600040101010101" pitchFamily="2" charset="-122"/>
                <a:ea typeface="华文细黑" panose="02010600040101010101" pitchFamily="2" charset="-122"/>
              </a:rPr>
              <a:t>结构</a:t>
            </a:r>
            <a:r>
              <a:rPr lang="zh-CN" altLang="en-US" sz="2400" dirty="0">
                <a:latin typeface="华文细黑" panose="02010600040101010101" pitchFamily="2" charset="-122"/>
                <a:ea typeface="华文细黑" panose="02010600040101010101" pitchFamily="2" charset="-122"/>
              </a:rPr>
              <a:t>定义、符号常量定义、</a:t>
            </a:r>
            <a:r>
              <a:rPr lang="en-US" altLang="zh-CN" sz="2400" dirty="0" err="1">
                <a:latin typeface="华文细黑" panose="02010600040101010101" pitchFamily="2" charset="-122"/>
                <a:ea typeface="华文细黑" panose="02010600040101010101" pitchFamily="2" charset="-122"/>
              </a:rPr>
              <a:t>typedef</a:t>
            </a:r>
            <a:r>
              <a:rPr lang="en-US" altLang="zh-CN" sz="2400" dirty="0">
                <a:latin typeface="华文细黑" panose="02010600040101010101" pitchFamily="2" charset="-122"/>
                <a:ea typeface="华文细黑" panose="02010600040101010101" pitchFamily="2" charset="-122"/>
              </a:rPr>
              <a:t>)</a:t>
            </a:r>
            <a:endParaRPr lang="zh-CN" altLang="en-US" sz="2400" dirty="0">
              <a:latin typeface="华文细黑" panose="02010600040101010101" pitchFamily="2" charset="-122"/>
              <a:ea typeface="华文细黑" panose="02010600040101010101" pitchFamily="2" charset="-122"/>
              <a:cs typeface="Arial Unicode MS" pitchFamily="34" charset="-122"/>
            </a:endParaRPr>
          </a:p>
        </p:txBody>
      </p:sp>
      <p:sp>
        <p:nvSpPr>
          <p:cNvPr id="4" name="TextBox 2"/>
          <p:cNvSpPr txBox="1">
            <a:spLocks noChangeArrowheads="1"/>
          </p:cNvSpPr>
          <p:nvPr/>
        </p:nvSpPr>
        <p:spPr bwMode="auto">
          <a:xfrm>
            <a:off x="4723770" y="6298542"/>
            <a:ext cx="4168710" cy="36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12" rIns="91425" bIns="45712">
            <a:spAutoFit/>
          </a:bodyPr>
          <a:lstStyle>
            <a:defPPr>
              <a:defRPr lang="zh-CN"/>
            </a:defPPr>
            <a:lvl1pPr algn="r">
              <a:spcBef>
                <a:spcPct val="50000"/>
              </a:spcBef>
              <a:defRPr kumimoji="0" sz="2100" b="1">
                <a:solidFill>
                  <a:schemeClr val="tx1">
                    <a:lumMod val="50000"/>
                    <a:lumOff val="50000"/>
                  </a:schemeClr>
                </a:solidFill>
                <a:latin typeface="Diavlo Light" pitchFamily="50" charset="0"/>
                <a:ea typeface="宋体"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r>
              <a:rPr lang="en-US" altLang="zh-CN" sz="1800" dirty="0">
                <a:latin typeface="Arial" pitchFamily="34" charset="0"/>
                <a:cs typeface="Arial" pitchFamily="34" charset="0"/>
              </a:rPr>
              <a:t>unit one/</a:t>
            </a:r>
            <a:r>
              <a:rPr lang="zh-CN" altLang="en-US" sz="1800" dirty="0">
                <a:latin typeface="Arial" pitchFamily="34" charset="0"/>
                <a:cs typeface="Arial" pitchFamily="34" charset="0"/>
              </a:rPr>
              <a:t>测速测距代码</a:t>
            </a:r>
          </a:p>
        </p:txBody>
      </p:sp>
      <p:sp>
        <p:nvSpPr>
          <p:cNvPr id="5" name="TextBox 4"/>
          <p:cNvSpPr txBox="1"/>
          <p:nvPr/>
        </p:nvSpPr>
        <p:spPr>
          <a:xfrm>
            <a:off x="463248" y="4149081"/>
            <a:ext cx="7780203" cy="954091"/>
          </a:xfrm>
          <a:prstGeom prst="rect">
            <a:avLst/>
          </a:prstGeom>
          <a:solidFill>
            <a:schemeClr val="accent3">
              <a:lumMod val="20000"/>
              <a:lumOff val="80000"/>
            </a:schemeClr>
          </a:solidFill>
        </p:spPr>
        <p:txBody>
          <a:bodyPr wrap="square" lIns="91425" tIns="45712" rIns="91425" bIns="45712" rtlCol="0">
            <a:spAutoFit/>
          </a:bodyPr>
          <a:lstStyle/>
          <a:p>
            <a:r>
              <a:rPr lang="zh-CN" altLang="en-US" sz="2800" dirty="0">
                <a:solidFill>
                  <a:schemeClr val="bg1"/>
                </a:solidFill>
                <a:latin typeface="华文细黑" panose="02010600040101010101" pitchFamily="2" charset="-122"/>
                <a:ea typeface="华文细黑" panose="02010600040101010101" pitchFamily="2" charset="-122"/>
              </a:rPr>
              <a:t>仅当某一实体内只有数据时使用</a:t>
            </a:r>
            <a:r>
              <a:rPr lang="en-US" altLang="zh-CN" sz="2800" b="1" dirty="0" err="1">
                <a:solidFill>
                  <a:schemeClr val="bg1"/>
                </a:solidFill>
                <a:latin typeface="华文细黑" panose="02010600040101010101" pitchFamily="2" charset="-122"/>
                <a:ea typeface="华文细黑" panose="02010600040101010101" pitchFamily="2" charset="-122"/>
              </a:rPr>
              <a:t>struct</a:t>
            </a:r>
            <a:r>
              <a:rPr lang="zh-CN" altLang="en-US" sz="2800" dirty="0">
                <a:solidFill>
                  <a:schemeClr val="bg1"/>
                </a:solidFill>
                <a:latin typeface="华文细黑" panose="02010600040101010101" pitchFamily="2" charset="-122"/>
                <a:ea typeface="华文细黑" panose="02010600040101010101" pitchFamily="2" charset="-122"/>
              </a:rPr>
              <a:t>，其它一概使用</a:t>
            </a:r>
            <a:r>
              <a:rPr lang="en-US" altLang="zh-CN" sz="2800" b="1" dirty="0">
                <a:solidFill>
                  <a:schemeClr val="bg1"/>
                </a:solidFill>
                <a:latin typeface="华文细黑" panose="02010600040101010101" pitchFamily="2" charset="-122"/>
                <a:ea typeface="华文细黑" panose="02010600040101010101" pitchFamily="2" charset="-122"/>
              </a:rPr>
              <a:t>class</a:t>
            </a:r>
            <a:r>
              <a:rPr lang="zh-CN" altLang="en-US" sz="2800" dirty="0">
                <a:solidFill>
                  <a:schemeClr val="bg1"/>
                </a:solidFill>
                <a:latin typeface="华文细黑" panose="02010600040101010101" pitchFamily="2" charset="-122"/>
                <a:ea typeface="华文细黑" panose="02010600040101010101" pitchFamily="2" charset="-122"/>
              </a:rPr>
              <a:t>。</a:t>
            </a:r>
          </a:p>
        </p:txBody>
      </p:sp>
      <p:sp>
        <p:nvSpPr>
          <p:cNvPr id="6" name="标题 1"/>
          <p:cNvSpPr txBox="1">
            <a:spLocks/>
          </p:cNvSpPr>
          <p:nvPr/>
        </p:nvSpPr>
        <p:spPr>
          <a:xfrm>
            <a:off x="432001" y="214291"/>
            <a:ext cx="2699839" cy="785817"/>
          </a:xfrm>
          <a:prstGeom prst="rect">
            <a:avLst/>
          </a:prstGeom>
          <a:solidFill>
            <a:srgbClr val="008080"/>
          </a:solidFill>
        </p:spPr>
        <p:txBody>
          <a:bodyPr lIns="71225" tIns="35612" rIns="71225" bIns="35612" anchor="ctr">
            <a:normAutofit/>
          </a:bodyPr>
          <a:lstStyle>
            <a:lvl1pPr eaLnBrk="0" fontAlgn="base" hangingPunct="0">
              <a:spcBef>
                <a:spcPct val="0"/>
              </a:spcBef>
              <a:spcAft>
                <a:spcPct val="0"/>
              </a:spcAft>
              <a:defRPr sz="3200" b="1">
                <a:solidFill>
                  <a:srgbClr val="FFFF00"/>
                </a:solidFill>
                <a:latin typeface="微软雅黑" panose="020B0503020204020204" pitchFamily="34" charset="-122"/>
                <a:ea typeface="微软雅黑" panose="020B0503020204020204" pitchFamily="34" charset="-122"/>
                <a:cs typeface="Arial Unicode MS" pitchFamily="34" charset="-122"/>
                <a:sym typeface="Calibri" pitchFamily="34" charset="0"/>
              </a:defRPr>
            </a:lvl1pPr>
            <a:lvl2pPr algn="ctr" eaLnBrk="0" fontAlgn="base" hangingPunct="0">
              <a:spcBef>
                <a:spcPct val="0"/>
              </a:spcBef>
              <a:spcAft>
                <a:spcPct val="0"/>
              </a:spcAft>
              <a:defRPr sz="3400">
                <a:latin typeface="Calibri" pitchFamily="34" charset="0"/>
                <a:ea typeface="宋体" pitchFamily="2" charset="-122"/>
                <a:sym typeface="Calibri" pitchFamily="34" charset="0"/>
              </a:defRPr>
            </a:lvl2pPr>
            <a:lvl3pPr algn="ctr" eaLnBrk="0" fontAlgn="base" hangingPunct="0">
              <a:spcBef>
                <a:spcPct val="0"/>
              </a:spcBef>
              <a:spcAft>
                <a:spcPct val="0"/>
              </a:spcAft>
              <a:defRPr sz="3400">
                <a:latin typeface="Calibri" pitchFamily="34" charset="0"/>
                <a:ea typeface="宋体" pitchFamily="2" charset="-122"/>
                <a:sym typeface="Calibri" pitchFamily="34" charset="0"/>
              </a:defRPr>
            </a:lvl3pPr>
            <a:lvl4pPr algn="ctr" eaLnBrk="0" fontAlgn="base" hangingPunct="0">
              <a:spcBef>
                <a:spcPct val="0"/>
              </a:spcBef>
              <a:spcAft>
                <a:spcPct val="0"/>
              </a:spcAft>
              <a:defRPr sz="3400">
                <a:latin typeface="Calibri" pitchFamily="34" charset="0"/>
                <a:ea typeface="宋体" pitchFamily="2" charset="-122"/>
                <a:sym typeface="Calibri" pitchFamily="34" charset="0"/>
              </a:defRPr>
            </a:lvl4pPr>
            <a:lvl5pPr algn="ctr" eaLnBrk="0" fontAlgn="base" hangingPunct="0">
              <a:spcBef>
                <a:spcPct val="0"/>
              </a:spcBef>
              <a:spcAft>
                <a:spcPct val="0"/>
              </a:spcAft>
              <a:defRPr sz="3400">
                <a:latin typeface="Calibri" pitchFamily="34" charset="0"/>
                <a:ea typeface="宋体" pitchFamily="2" charset="-122"/>
                <a:sym typeface="Calibri" pitchFamily="34" charset="0"/>
              </a:defRPr>
            </a:lvl5pPr>
            <a:lvl6pPr marL="356125" algn="ctr" eaLnBrk="0" fontAlgn="base" hangingPunct="0">
              <a:spcBef>
                <a:spcPct val="0"/>
              </a:spcBef>
              <a:spcAft>
                <a:spcPct val="0"/>
              </a:spcAft>
              <a:defRPr sz="3400">
                <a:latin typeface="Calibri" pitchFamily="34" charset="0"/>
                <a:ea typeface="宋体" pitchFamily="2" charset="-122"/>
                <a:sym typeface="Calibri" pitchFamily="34" charset="0"/>
              </a:defRPr>
            </a:lvl6pPr>
            <a:lvl7pPr marL="712249" algn="ctr" eaLnBrk="0" fontAlgn="base" hangingPunct="0">
              <a:spcBef>
                <a:spcPct val="0"/>
              </a:spcBef>
              <a:spcAft>
                <a:spcPct val="0"/>
              </a:spcAft>
              <a:defRPr sz="3400">
                <a:latin typeface="Calibri" pitchFamily="34" charset="0"/>
                <a:ea typeface="宋体" pitchFamily="2" charset="-122"/>
                <a:sym typeface="Calibri" pitchFamily="34" charset="0"/>
              </a:defRPr>
            </a:lvl7pPr>
            <a:lvl8pPr marL="1068373" algn="ctr" eaLnBrk="0" fontAlgn="base" hangingPunct="0">
              <a:spcBef>
                <a:spcPct val="0"/>
              </a:spcBef>
              <a:spcAft>
                <a:spcPct val="0"/>
              </a:spcAft>
              <a:defRPr sz="3400">
                <a:latin typeface="Calibri" pitchFamily="34" charset="0"/>
                <a:ea typeface="宋体" pitchFamily="2" charset="-122"/>
                <a:sym typeface="Calibri" pitchFamily="34" charset="0"/>
              </a:defRPr>
            </a:lvl8pPr>
            <a:lvl9pPr marL="1424497" algn="ctr" eaLnBrk="0" fontAlgn="base" hangingPunct="0">
              <a:spcBef>
                <a:spcPct val="0"/>
              </a:spcBef>
              <a:spcAft>
                <a:spcPct val="0"/>
              </a:spcAft>
              <a:defRPr sz="3400">
                <a:latin typeface="Calibri" pitchFamily="34" charset="0"/>
                <a:ea typeface="宋体" pitchFamily="2" charset="-122"/>
                <a:sym typeface="Calibri" pitchFamily="34" charset="0"/>
              </a:defRPr>
            </a:lvl9pPr>
          </a:lstStyle>
          <a:p>
            <a:r>
              <a:rPr lang="en-US" altLang="zh-CN" dirty="0"/>
              <a:t>C++</a:t>
            </a:r>
            <a:r>
              <a:rPr lang="zh-CN" altLang="en-US" dirty="0"/>
              <a:t>程序架构</a:t>
            </a:r>
          </a:p>
        </p:txBody>
      </p:sp>
    </p:spTree>
    <p:extLst>
      <p:ext uri="{BB962C8B-B14F-4D97-AF65-F5344CB8AC3E}">
        <p14:creationId xmlns:p14="http://schemas.microsoft.com/office/powerpoint/2010/main" val="157185236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28596" y="285729"/>
            <a:ext cx="2631236" cy="785817"/>
          </a:xfrm>
          <a:solidFill>
            <a:srgbClr val="008080"/>
          </a:solidFill>
        </p:spPr>
        <p:txBody>
          <a:bodyPr lIns="71225" tIns="35612" rIns="71225" bIns="35612" anchor="ctr">
            <a:normAutofit/>
          </a:bodyPr>
          <a:lstStyle/>
          <a:p>
            <a:pPr defTabSz="984578"/>
            <a:r>
              <a:rPr lang="en-US" altLang="zh-CN" kern="1200" dirty="0">
                <a:latin typeface="Arial Rounded MT Bold" pitchFamily="34" charset="0"/>
                <a:cs typeface="Arial Unicode MS" pitchFamily="34" charset="-122"/>
              </a:rPr>
              <a:t>Namespace</a:t>
            </a:r>
            <a:endParaRPr lang="zh-CN" altLang="en-US" kern="1200" dirty="0">
              <a:latin typeface="Arial Rounded MT Bold" pitchFamily="34" charset="0"/>
              <a:cs typeface="Arial Unicode MS" pitchFamily="34" charset="-122"/>
            </a:endParaRPr>
          </a:p>
        </p:txBody>
      </p:sp>
      <p:sp>
        <p:nvSpPr>
          <p:cNvPr id="5" name="TextBox 4"/>
          <p:cNvSpPr txBox="1"/>
          <p:nvPr/>
        </p:nvSpPr>
        <p:spPr>
          <a:xfrm>
            <a:off x="428596" y="1071546"/>
            <a:ext cx="8715404" cy="4633184"/>
          </a:xfrm>
          <a:prstGeom prst="rect">
            <a:avLst/>
          </a:prstGeom>
          <a:noFill/>
        </p:spPr>
        <p:txBody>
          <a:bodyPr wrap="square" lIns="91425" tIns="45712" rIns="91425" bIns="45712" rtlCol="0">
            <a:spAutoFit/>
          </a:bodyPr>
          <a:lstStyle/>
          <a:p>
            <a:pPr>
              <a:lnSpc>
                <a:spcPct val="150000"/>
              </a:lnSpc>
              <a:buFont typeface="Arial" pitchFamily="34" charset="0"/>
              <a:buChar char="•"/>
            </a:pPr>
            <a:r>
              <a:rPr lang="en-US" altLang="zh-CN" sz="2400" dirty="0">
                <a:latin typeface="Arial" panose="020B0604020202020204" pitchFamily="34" charset="0"/>
                <a:ea typeface="Arial Unicode MS" pitchFamily="34" charset="-122"/>
                <a:cs typeface="Arial" panose="020B0604020202020204" pitchFamily="34" charset="0"/>
              </a:rPr>
              <a:t>one of the problems encountered in the C language is that you “</a:t>
            </a:r>
            <a:r>
              <a:rPr lang="en-US" altLang="zh-CN" sz="2400" b="1" dirty="0">
                <a:solidFill>
                  <a:srgbClr val="FFFF00"/>
                </a:solidFill>
                <a:latin typeface="Arial" panose="020B0604020202020204" pitchFamily="34" charset="0"/>
                <a:ea typeface="Arial Unicode MS" pitchFamily="34" charset="-122"/>
                <a:cs typeface="Arial" panose="020B0604020202020204" pitchFamily="34" charset="0"/>
              </a:rPr>
              <a:t>run out of names</a:t>
            </a:r>
            <a:r>
              <a:rPr lang="en-US" altLang="zh-CN" sz="2400" dirty="0">
                <a:latin typeface="Arial" panose="020B0604020202020204" pitchFamily="34" charset="0"/>
                <a:ea typeface="Arial Unicode MS" pitchFamily="34" charset="-122"/>
                <a:cs typeface="Arial" panose="020B0604020202020204" pitchFamily="34" charset="0"/>
              </a:rPr>
              <a:t>” for functions and identifiers when your programs reach a </a:t>
            </a:r>
            <a:r>
              <a:rPr lang="en-US" altLang="zh-CN" sz="2400" b="1" dirty="0">
                <a:solidFill>
                  <a:srgbClr val="14A2D4"/>
                </a:solidFill>
                <a:latin typeface="Arial" panose="020B0604020202020204" pitchFamily="34" charset="0"/>
                <a:ea typeface="微软雅黑" panose="020B0503020204020204" pitchFamily="34" charset="-122"/>
                <a:cs typeface="Arial" panose="020B0604020202020204" pitchFamily="34" charset="0"/>
              </a:rPr>
              <a:t>certain size</a:t>
            </a:r>
            <a:r>
              <a:rPr lang="en-US" altLang="zh-CN" sz="2400" dirty="0">
                <a:latin typeface="Arial" panose="020B0604020202020204" pitchFamily="34" charset="0"/>
                <a:ea typeface="Arial Unicode MS" pitchFamily="34" charset="-122"/>
                <a:cs typeface="Arial" panose="020B0604020202020204" pitchFamily="34" charset="0"/>
              </a:rPr>
              <a:t>.</a:t>
            </a:r>
          </a:p>
          <a:p>
            <a:pPr>
              <a:lnSpc>
                <a:spcPct val="150000"/>
              </a:lnSpc>
              <a:buFont typeface="Arial" pitchFamily="34" charset="0"/>
              <a:buChar char="•"/>
            </a:pPr>
            <a:r>
              <a:rPr lang="en-US" altLang="zh-CN" sz="2400" dirty="0">
                <a:latin typeface="Arial" panose="020B0604020202020204" pitchFamily="34" charset="0"/>
                <a:ea typeface="Arial Unicode MS" pitchFamily="34" charset="-122"/>
                <a:cs typeface="Arial" panose="020B0604020202020204" pitchFamily="34" charset="0"/>
              </a:rPr>
              <a:t> Standard C++ has a mechanism to prevent this collision: the </a:t>
            </a:r>
            <a:r>
              <a:rPr lang="en-US" altLang="zh-CN" sz="2400" b="1" dirty="0">
                <a:solidFill>
                  <a:srgbClr val="FFFF00"/>
                </a:solidFill>
                <a:latin typeface="Arial" panose="020B0604020202020204" pitchFamily="34" charset="0"/>
                <a:ea typeface="Arial Unicode MS" pitchFamily="34" charset="-122"/>
                <a:cs typeface="Arial" panose="020B0604020202020204" pitchFamily="34" charset="0"/>
              </a:rPr>
              <a:t>namespace</a:t>
            </a:r>
            <a:r>
              <a:rPr lang="en-US" altLang="zh-CN" sz="2400" dirty="0">
                <a:solidFill>
                  <a:srgbClr val="FFFF00"/>
                </a:solidFill>
                <a:latin typeface="Arial" panose="020B0604020202020204" pitchFamily="34" charset="0"/>
                <a:ea typeface="Arial Unicode MS" pitchFamily="34" charset="-122"/>
                <a:cs typeface="Arial" panose="020B0604020202020204" pitchFamily="34" charset="0"/>
              </a:rPr>
              <a:t> </a:t>
            </a:r>
            <a:r>
              <a:rPr lang="en-US" altLang="zh-CN" sz="2400" dirty="0">
                <a:latin typeface="Arial" panose="020B0604020202020204" pitchFamily="34" charset="0"/>
                <a:ea typeface="Arial Unicode MS" pitchFamily="34" charset="-122"/>
                <a:cs typeface="Arial" panose="020B0604020202020204" pitchFamily="34" charset="0"/>
              </a:rPr>
              <a:t>keyword. Each set of C++ definitions in a library or program is “wrapped” in a namespace, and if some other definition has an identical name, but is in a different namespace, then there is no collision. </a:t>
            </a:r>
          </a:p>
        </p:txBody>
      </p:sp>
    </p:spTree>
    <p:extLst>
      <p:ext uri="{BB962C8B-B14F-4D97-AF65-F5344CB8AC3E}">
        <p14:creationId xmlns:p14="http://schemas.microsoft.com/office/powerpoint/2010/main" val="1221802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228600" y="457202"/>
            <a:ext cx="3352800" cy="5088556"/>
          </a:xfrm>
          <a:prstGeom prst="rect">
            <a:avLst/>
          </a:prstGeom>
          <a:solidFill>
            <a:schemeClr val="accent4">
              <a:lumMod val="20000"/>
              <a:lumOff val="80000"/>
            </a:schemeClr>
          </a:solidFill>
          <a:ln>
            <a:noFill/>
          </a:ln>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eaLnBrk="1" hangingPunct="1">
              <a:lnSpc>
                <a:spcPts val="2603"/>
              </a:lnSpc>
              <a:spcBef>
                <a:spcPct val="50000"/>
              </a:spcBef>
            </a:pPr>
            <a:r>
              <a:rPr lang="en-US" altLang="zh-CN" sz="2400" dirty="0">
                <a:solidFill>
                  <a:srgbClr val="00B16A"/>
                </a:solidFill>
                <a:latin typeface="Arial" panose="020B0604020202020204" pitchFamily="34" charset="0"/>
                <a:ea typeface="微软雅黑" panose="020B0503020204020204" pitchFamily="34" charset="-122"/>
                <a:cs typeface="Arial" panose="020B0604020202020204" pitchFamily="34" charset="0"/>
              </a:rPr>
              <a:t>//</a:t>
            </a:r>
            <a:r>
              <a:rPr lang="en-US" altLang="zh-CN" sz="2400" dirty="0" err="1">
                <a:solidFill>
                  <a:srgbClr val="00B16A"/>
                </a:solidFill>
                <a:latin typeface="Arial" panose="020B0604020202020204" pitchFamily="34" charset="0"/>
                <a:ea typeface="微软雅黑" panose="020B0503020204020204" pitchFamily="34" charset="-122"/>
                <a:cs typeface="Arial" panose="020B0604020202020204" pitchFamily="34" charset="0"/>
              </a:rPr>
              <a:t>header.h</a:t>
            </a:r>
            <a:endParaRPr lang="en-US" altLang="zh-CN" sz="2400" dirty="0">
              <a:solidFill>
                <a:srgbClr val="00B16A"/>
              </a:solidFill>
              <a:latin typeface="Arial" panose="020B0604020202020204" pitchFamily="34" charset="0"/>
              <a:ea typeface="微软雅黑" panose="020B0503020204020204" pitchFamily="34" charset="-122"/>
              <a:cs typeface="Arial" panose="020B0604020202020204" pitchFamily="34" charset="0"/>
            </a:endParaRPr>
          </a:p>
          <a:p>
            <a:pPr eaLnBrk="1" hangingPunct="1">
              <a:lnSpc>
                <a:spcPts val="2603"/>
              </a:lnSpc>
              <a:spcBef>
                <a:spcPct val="50000"/>
              </a:spcBef>
            </a:pPr>
            <a:r>
              <a:rPr kumimoji="0" lang="en-US" altLang="zh-CN" sz="2400" b="0" dirty="0">
                <a:solidFill>
                  <a:schemeClr val="bg1"/>
                </a:solidFill>
                <a:latin typeface="Arial" panose="020B0604020202020204" pitchFamily="34" charset="0"/>
                <a:ea typeface="宋体" charset="-122"/>
                <a:cs typeface="Arial" panose="020B0604020202020204" pitchFamily="34" charset="0"/>
              </a:rPr>
              <a:t>namespace </a:t>
            </a:r>
            <a:r>
              <a:rPr kumimoji="0" lang="en-US" altLang="zh-CN" sz="2400" dirty="0">
                <a:solidFill>
                  <a:srgbClr val="0000CC"/>
                </a:solidFill>
                <a:latin typeface="Arial" panose="020B0604020202020204" pitchFamily="34" charset="0"/>
                <a:ea typeface="宋体" charset="-122"/>
                <a:cs typeface="Arial" panose="020B0604020202020204" pitchFamily="34" charset="0"/>
              </a:rPr>
              <a:t>U</a:t>
            </a:r>
            <a:r>
              <a:rPr kumimoji="0" lang="en-US" altLang="zh-CN" sz="2400" b="0" dirty="0">
                <a:solidFill>
                  <a:schemeClr val="bg1"/>
                </a:solidFill>
                <a:latin typeface="Arial" panose="020B0604020202020204" pitchFamily="34" charset="0"/>
                <a:ea typeface="宋体" charset="-122"/>
                <a:cs typeface="Arial" panose="020B0604020202020204" pitchFamily="34" charset="0"/>
              </a:rPr>
              <a:t>{</a:t>
            </a:r>
          </a:p>
          <a:p>
            <a:pPr eaLnBrk="1" hangingPunct="1">
              <a:lnSpc>
                <a:spcPts val="2603"/>
              </a:lnSpc>
              <a:spcBef>
                <a:spcPct val="50000"/>
              </a:spcBef>
            </a:pPr>
            <a:r>
              <a:rPr kumimoji="0" lang="en-US" altLang="zh-CN" sz="2400" b="0" dirty="0">
                <a:solidFill>
                  <a:schemeClr val="bg1"/>
                </a:solidFill>
                <a:latin typeface="Arial" panose="020B0604020202020204" pitchFamily="34" charset="0"/>
                <a:ea typeface="宋体" charset="-122"/>
                <a:cs typeface="Arial" panose="020B0604020202020204" pitchFamily="34" charset="0"/>
              </a:rPr>
              <a:t>    extern </a:t>
            </a:r>
            <a:r>
              <a:rPr kumimoji="0" lang="en-US" altLang="zh-CN" sz="2400" b="0" dirty="0" err="1">
                <a:solidFill>
                  <a:schemeClr val="bg1"/>
                </a:solidFill>
                <a:latin typeface="Arial" panose="020B0604020202020204" pitchFamily="34" charset="0"/>
                <a:ea typeface="宋体" charset="-122"/>
                <a:cs typeface="Arial" panose="020B0604020202020204" pitchFamily="34" charset="0"/>
              </a:rPr>
              <a:t>int</a:t>
            </a:r>
            <a:r>
              <a:rPr kumimoji="0" lang="en-US" altLang="zh-CN" sz="2400" b="0" dirty="0">
                <a:solidFill>
                  <a:schemeClr val="bg1"/>
                </a:solidFill>
                <a:latin typeface="Arial" panose="020B0604020202020204" pitchFamily="34" charset="0"/>
                <a:ea typeface="宋体" charset="-122"/>
                <a:cs typeface="Arial" panose="020B0604020202020204" pitchFamily="34" charset="0"/>
              </a:rPr>
              <a:t> </a:t>
            </a:r>
            <a:r>
              <a:rPr kumimoji="0" lang="en-US" altLang="zh-CN" sz="2400" b="0" dirty="0" err="1">
                <a:solidFill>
                  <a:schemeClr val="bg1"/>
                </a:solidFill>
                <a:latin typeface="Arial" panose="020B0604020202020204" pitchFamily="34" charset="0"/>
                <a:ea typeface="宋体" charset="-122"/>
                <a:cs typeface="Arial" panose="020B0604020202020204" pitchFamily="34" charset="0"/>
              </a:rPr>
              <a:t>i</a:t>
            </a:r>
            <a:r>
              <a:rPr kumimoji="0" lang="en-US" altLang="zh-CN" sz="2400" b="0" dirty="0">
                <a:solidFill>
                  <a:schemeClr val="bg1"/>
                </a:solidFill>
                <a:latin typeface="Arial" panose="020B0604020202020204" pitchFamily="34" charset="0"/>
                <a:ea typeface="宋体" charset="-122"/>
                <a:cs typeface="Arial" panose="020B0604020202020204" pitchFamily="34" charset="0"/>
              </a:rPr>
              <a:t>;</a:t>
            </a:r>
          </a:p>
          <a:p>
            <a:pPr eaLnBrk="1" hangingPunct="1">
              <a:lnSpc>
                <a:spcPts val="2603"/>
              </a:lnSpc>
              <a:spcBef>
                <a:spcPct val="50000"/>
              </a:spcBef>
            </a:pPr>
            <a:r>
              <a:rPr kumimoji="0" lang="en-US" altLang="zh-CN" sz="2400" b="0" dirty="0">
                <a:solidFill>
                  <a:schemeClr val="bg1"/>
                </a:solidFill>
                <a:latin typeface="Arial" panose="020B0604020202020204" pitchFamily="34" charset="0"/>
                <a:ea typeface="宋体" charset="-122"/>
                <a:cs typeface="Arial" panose="020B0604020202020204" pitchFamily="34" charset="0"/>
              </a:rPr>
              <a:t>    void f();</a:t>
            </a:r>
          </a:p>
          <a:p>
            <a:pPr eaLnBrk="1" hangingPunct="1">
              <a:lnSpc>
                <a:spcPts val="2603"/>
              </a:lnSpc>
              <a:spcBef>
                <a:spcPct val="50000"/>
              </a:spcBef>
            </a:pPr>
            <a:r>
              <a:rPr kumimoji="0" lang="en-US" altLang="zh-CN" sz="2400" b="0" dirty="0">
                <a:solidFill>
                  <a:schemeClr val="bg1"/>
                </a:solidFill>
                <a:latin typeface="Arial" panose="020B0604020202020204" pitchFamily="34" charset="0"/>
                <a:ea typeface="宋体" charset="-122"/>
                <a:cs typeface="Arial" panose="020B0604020202020204" pitchFamily="34" charset="0"/>
              </a:rPr>
              <a:t>    void g();</a:t>
            </a:r>
          </a:p>
          <a:p>
            <a:pPr eaLnBrk="1" hangingPunct="1">
              <a:lnSpc>
                <a:spcPts val="2603"/>
              </a:lnSpc>
              <a:spcBef>
                <a:spcPct val="50000"/>
              </a:spcBef>
            </a:pPr>
            <a:r>
              <a:rPr kumimoji="0" lang="en-US" altLang="zh-CN" sz="2400" b="0" dirty="0">
                <a:solidFill>
                  <a:schemeClr val="bg1"/>
                </a:solidFill>
                <a:latin typeface="Arial" panose="020B0604020202020204" pitchFamily="34" charset="0"/>
                <a:ea typeface="宋体" charset="-122"/>
                <a:cs typeface="Arial" panose="020B0604020202020204" pitchFamily="34" charset="0"/>
              </a:rPr>
              <a:t>}</a:t>
            </a:r>
          </a:p>
          <a:p>
            <a:pPr eaLnBrk="1" hangingPunct="1">
              <a:lnSpc>
                <a:spcPts val="2603"/>
              </a:lnSpc>
              <a:spcBef>
                <a:spcPct val="50000"/>
              </a:spcBef>
            </a:pPr>
            <a:r>
              <a:rPr kumimoji="0" lang="en-US" altLang="zh-CN" sz="2400" b="0" dirty="0">
                <a:solidFill>
                  <a:schemeClr val="bg1"/>
                </a:solidFill>
                <a:latin typeface="Arial" panose="020B0604020202020204" pitchFamily="34" charset="0"/>
                <a:ea typeface="宋体" charset="-122"/>
                <a:cs typeface="Arial" panose="020B0604020202020204" pitchFamily="34" charset="0"/>
              </a:rPr>
              <a:t>namespace </a:t>
            </a:r>
            <a:r>
              <a:rPr kumimoji="0" lang="en-US" altLang="zh-CN" sz="2400" dirty="0">
                <a:solidFill>
                  <a:srgbClr val="0000CC"/>
                </a:solidFill>
                <a:latin typeface="Arial" panose="020B0604020202020204" pitchFamily="34" charset="0"/>
                <a:ea typeface="宋体" charset="-122"/>
                <a:cs typeface="Arial" panose="020B0604020202020204" pitchFamily="34" charset="0"/>
              </a:rPr>
              <a:t>V</a:t>
            </a:r>
            <a:r>
              <a:rPr kumimoji="0" lang="en-US" altLang="zh-CN" sz="2400" b="0" dirty="0">
                <a:solidFill>
                  <a:schemeClr val="bg1"/>
                </a:solidFill>
                <a:latin typeface="Arial" panose="020B0604020202020204" pitchFamily="34" charset="0"/>
                <a:ea typeface="宋体" charset="-122"/>
                <a:cs typeface="Arial" panose="020B0604020202020204" pitchFamily="34" charset="0"/>
              </a:rPr>
              <a:t>{</a:t>
            </a:r>
          </a:p>
          <a:p>
            <a:pPr eaLnBrk="1" hangingPunct="1">
              <a:lnSpc>
                <a:spcPts val="2603"/>
              </a:lnSpc>
              <a:spcBef>
                <a:spcPct val="50000"/>
              </a:spcBef>
            </a:pPr>
            <a:r>
              <a:rPr kumimoji="0" lang="en-US" altLang="zh-CN" sz="2400" b="0" dirty="0">
                <a:solidFill>
                  <a:schemeClr val="bg1"/>
                </a:solidFill>
                <a:latin typeface="Arial" panose="020B0604020202020204" pitchFamily="34" charset="0"/>
                <a:ea typeface="宋体" charset="-122"/>
                <a:cs typeface="Arial" panose="020B0604020202020204" pitchFamily="34" charset="0"/>
              </a:rPr>
              <a:t>    void f();</a:t>
            </a:r>
          </a:p>
          <a:p>
            <a:pPr eaLnBrk="1" hangingPunct="1">
              <a:lnSpc>
                <a:spcPts val="2603"/>
              </a:lnSpc>
              <a:spcBef>
                <a:spcPct val="50000"/>
              </a:spcBef>
            </a:pPr>
            <a:r>
              <a:rPr kumimoji="0" lang="en-US" altLang="zh-CN" sz="2400" b="0" dirty="0">
                <a:solidFill>
                  <a:schemeClr val="bg1"/>
                </a:solidFill>
                <a:latin typeface="Arial" panose="020B0604020202020204" pitchFamily="34" charset="0"/>
                <a:ea typeface="宋体" charset="-122"/>
                <a:cs typeface="Arial" panose="020B0604020202020204" pitchFamily="34" charset="0"/>
              </a:rPr>
              <a:t>    void h();</a:t>
            </a:r>
          </a:p>
          <a:p>
            <a:pPr eaLnBrk="1" hangingPunct="1">
              <a:lnSpc>
                <a:spcPts val="2603"/>
              </a:lnSpc>
              <a:spcBef>
                <a:spcPct val="50000"/>
              </a:spcBef>
            </a:pPr>
            <a:r>
              <a:rPr kumimoji="0" lang="en-US" altLang="zh-CN" sz="2400" b="0" dirty="0">
                <a:solidFill>
                  <a:schemeClr val="bg1"/>
                </a:solidFill>
                <a:latin typeface="Arial" panose="020B0604020202020204" pitchFamily="34" charset="0"/>
                <a:ea typeface="宋体" charset="-122"/>
                <a:cs typeface="Arial" panose="020B0604020202020204" pitchFamily="34" charset="0"/>
              </a:rPr>
              <a:t>}</a:t>
            </a:r>
          </a:p>
        </p:txBody>
      </p:sp>
      <p:sp>
        <p:nvSpPr>
          <p:cNvPr id="69635" name="Text Box 3"/>
          <p:cNvSpPr txBox="1">
            <a:spLocks noChangeArrowheads="1"/>
          </p:cNvSpPr>
          <p:nvPr/>
        </p:nvSpPr>
        <p:spPr bwMode="auto">
          <a:xfrm>
            <a:off x="4495800" y="315308"/>
            <a:ext cx="4419600" cy="6432514"/>
          </a:xfrm>
          <a:prstGeom prst="rect">
            <a:avLst/>
          </a:prstGeom>
          <a:solidFill>
            <a:schemeClr val="accent6">
              <a:lumMod val="20000"/>
              <a:lumOff val="80000"/>
            </a:schemeClr>
          </a:solidFill>
          <a:ln>
            <a:noFill/>
          </a:ln>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eaLnBrk="1" hangingPunct="1">
              <a:lnSpc>
                <a:spcPts val="2800"/>
              </a:lnSpc>
              <a:spcBef>
                <a:spcPct val="50000"/>
              </a:spcBef>
            </a:pPr>
            <a:r>
              <a:rPr lang="en-US" altLang="zh-CN" sz="2400" dirty="0">
                <a:solidFill>
                  <a:srgbClr val="00B16A"/>
                </a:solidFill>
                <a:latin typeface="Arial" panose="020B0604020202020204" pitchFamily="34" charset="0"/>
                <a:ea typeface="微软雅黑" panose="020B0503020204020204" pitchFamily="34" charset="-122"/>
                <a:cs typeface="Arial" panose="020B0604020202020204" pitchFamily="34" charset="0"/>
              </a:rPr>
              <a:t>//oneFile.cpp</a:t>
            </a:r>
          </a:p>
          <a:p>
            <a:pPr eaLnBrk="1" hangingPunct="1">
              <a:lnSpc>
                <a:spcPts val="2800"/>
              </a:lnSpc>
              <a:spcBef>
                <a:spcPct val="50000"/>
              </a:spcBef>
            </a:pPr>
            <a:r>
              <a:rPr kumimoji="0" lang="en-US" altLang="zh-CN" sz="2400" b="0" dirty="0" err="1">
                <a:solidFill>
                  <a:schemeClr val="bg1"/>
                </a:solidFill>
                <a:latin typeface="Arial" panose="020B0604020202020204" pitchFamily="34" charset="0"/>
                <a:ea typeface="宋体" charset="-122"/>
                <a:cs typeface="Arial" panose="020B0604020202020204" pitchFamily="34" charset="0"/>
              </a:rPr>
              <a:t>namesapce</a:t>
            </a:r>
            <a:r>
              <a:rPr kumimoji="0" lang="en-US" altLang="zh-CN" sz="2400" b="0" dirty="0">
                <a:solidFill>
                  <a:schemeClr val="bg1"/>
                </a:solidFill>
                <a:latin typeface="Arial" panose="020B0604020202020204" pitchFamily="34" charset="0"/>
                <a:ea typeface="宋体" charset="-122"/>
                <a:cs typeface="Arial" panose="020B0604020202020204" pitchFamily="34" charset="0"/>
              </a:rPr>
              <a:t> </a:t>
            </a:r>
            <a:r>
              <a:rPr kumimoji="0" lang="en-US" altLang="zh-CN" sz="2400" dirty="0">
                <a:solidFill>
                  <a:srgbClr val="0000CC"/>
                </a:solidFill>
                <a:latin typeface="Arial" panose="020B0604020202020204" pitchFamily="34" charset="0"/>
                <a:ea typeface="宋体" charset="-122"/>
                <a:cs typeface="Arial" panose="020B0604020202020204" pitchFamily="34" charset="0"/>
              </a:rPr>
              <a:t>U</a:t>
            </a:r>
            <a:r>
              <a:rPr kumimoji="0" lang="en-US" altLang="zh-CN" sz="2400" b="0" dirty="0">
                <a:solidFill>
                  <a:schemeClr val="bg1"/>
                </a:solidFill>
                <a:latin typeface="Arial" panose="020B0604020202020204" pitchFamily="34" charset="0"/>
                <a:ea typeface="宋体" charset="-122"/>
                <a:cs typeface="Arial" panose="020B0604020202020204" pitchFamily="34" charset="0"/>
              </a:rPr>
              <a:t>{</a:t>
            </a:r>
          </a:p>
          <a:p>
            <a:pPr eaLnBrk="1" hangingPunct="1">
              <a:lnSpc>
                <a:spcPts val="2800"/>
              </a:lnSpc>
              <a:spcBef>
                <a:spcPct val="50000"/>
              </a:spcBef>
            </a:pPr>
            <a:r>
              <a:rPr kumimoji="0" lang="en-US" altLang="zh-CN" sz="2400" b="0" dirty="0">
                <a:solidFill>
                  <a:schemeClr val="bg1"/>
                </a:solidFill>
                <a:latin typeface="Arial" panose="020B0604020202020204" pitchFamily="34" charset="0"/>
                <a:ea typeface="宋体" charset="-122"/>
                <a:cs typeface="Arial" panose="020B0604020202020204" pitchFamily="34" charset="0"/>
              </a:rPr>
              <a:t>    </a:t>
            </a:r>
            <a:r>
              <a:rPr kumimoji="0" lang="en-US" altLang="zh-CN" sz="2400" b="0" dirty="0" err="1">
                <a:solidFill>
                  <a:schemeClr val="bg1"/>
                </a:solidFill>
                <a:latin typeface="Arial" panose="020B0604020202020204" pitchFamily="34" charset="0"/>
                <a:ea typeface="宋体" charset="-122"/>
                <a:cs typeface="Arial" panose="020B0604020202020204" pitchFamily="34" charset="0"/>
              </a:rPr>
              <a:t>int</a:t>
            </a:r>
            <a:r>
              <a:rPr kumimoji="0" lang="en-US" altLang="zh-CN" sz="2400" b="0" dirty="0">
                <a:solidFill>
                  <a:schemeClr val="bg1"/>
                </a:solidFill>
                <a:latin typeface="Arial" panose="020B0604020202020204" pitchFamily="34" charset="0"/>
                <a:ea typeface="宋体" charset="-122"/>
                <a:cs typeface="Arial" panose="020B0604020202020204" pitchFamily="34" charset="0"/>
              </a:rPr>
              <a:t> </a:t>
            </a:r>
            <a:r>
              <a:rPr kumimoji="0" lang="en-US" altLang="zh-CN" sz="2400" b="0" dirty="0" err="1">
                <a:solidFill>
                  <a:schemeClr val="bg1"/>
                </a:solidFill>
                <a:latin typeface="Arial" panose="020B0604020202020204" pitchFamily="34" charset="0"/>
                <a:ea typeface="宋体" charset="-122"/>
                <a:cs typeface="Arial" panose="020B0604020202020204" pitchFamily="34" charset="0"/>
              </a:rPr>
              <a:t>i</a:t>
            </a:r>
            <a:r>
              <a:rPr kumimoji="0" lang="en-US" altLang="zh-CN" sz="2400" b="0" dirty="0">
                <a:solidFill>
                  <a:schemeClr val="bg1"/>
                </a:solidFill>
                <a:latin typeface="Arial" panose="020B0604020202020204" pitchFamily="34" charset="0"/>
                <a:ea typeface="宋体" charset="-122"/>
                <a:cs typeface="Arial" panose="020B0604020202020204" pitchFamily="34" charset="0"/>
              </a:rPr>
              <a:t> = 0;</a:t>
            </a:r>
          </a:p>
          <a:p>
            <a:pPr eaLnBrk="1" hangingPunct="1">
              <a:lnSpc>
                <a:spcPts val="2800"/>
              </a:lnSpc>
              <a:spcBef>
                <a:spcPct val="50000"/>
              </a:spcBef>
            </a:pPr>
            <a:r>
              <a:rPr kumimoji="0" lang="en-US" altLang="zh-CN" sz="2400" b="0" dirty="0">
                <a:solidFill>
                  <a:schemeClr val="bg1"/>
                </a:solidFill>
                <a:latin typeface="Arial" panose="020B0604020202020204" pitchFamily="34" charset="0"/>
                <a:ea typeface="宋体" charset="-122"/>
                <a:cs typeface="Arial" panose="020B0604020202020204" pitchFamily="34" charset="0"/>
              </a:rPr>
              <a:t>   void f()</a:t>
            </a:r>
          </a:p>
          <a:p>
            <a:pPr eaLnBrk="1" hangingPunct="1">
              <a:lnSpc>
                <a:spcPts val="2800"/>
              </a:lnSpc>
              <a:spcBef>
                <a:spcPct val="50000"/>
              </a:spcBef>
            </a:pPr>
            <a:r>
              <a:rPr kumimoji="0" lang="en-US" altLang="zh-CN" sz="2400" b="0" dirty="0">
                <a:solidFill>
                  <a:schemeClr val="bg1"/>
                </a:solidFill>
                <a:latin typeface="Arial" panose="020B0604020202020204" pitchFamily="34" charset="0"/>
                <a:ea typeface="宋体" charset="-122"/>
                <a:cs typeface="Arial" panose="020B0604020202020204" pitchFamily="34" charset="0"/>
              </a:rPr>
              <a:t>   </a:t>
            </a:r>
            <a:r>
              <a:rPr kumimoji="0" lang="en-US" altLang="zh-CN" sz="2400" b="0" dirty="0" smtClean="0">
                <a:solidFill>
                  <a:schemeClr val="bg1"/>
                </a:solidFill>
                <a:latin typeface="Arial" panose="020B0604020202020204" pitchFamily="34" charset="0"/>
                <a:ea typeface="宋体" charset="-122"/>
                <a:cs typeface="Arial" panose="020B0604020202020204" pitchFamily="34" charset="0"/>
              </a:rPr>
              <a:t>{       </a:t>
            </a:r>
            <a:r>
              <a:rPr kumimoji="0" lang="en-US" altLang="zh-CN" sz="2400" b="0" dirty="0">
                <a:solidFill>
                  <a:srgbClr val="00B050"/>
                </a:solidFill>
                <a:latin typeface="Arial" panose="020B0604020202020204" pitchFamily="34" charset="0"/>
                <a:ea typeface="宋体" charset="-122"/>
                <a:cs typeface="Arial" panose="020B0604020202020204" pitchFamily="34" charset="0"/>
              </a:rPr>
              <a:t>//function </a:t>
            </a:r>
            <a:r>
              <a:rPr kumimoji="0" lang="en-US" altLang="zh-CN" sz="2400" b="0" dirty="0" smtClean="0">
                <a:solidFill>
                  <a:srgbClr val="00B050"/>
                </a:solidFill>
                <a:latin typeface="Arial" panose="020B0604020202020204" pitchFamily="34" charset="0"/>
                <a:ea typeface="宋体" charset="-122"/>
                <a:cs typeface="Arial" panose="020B0604020202020204" pitchFamily="34" charset="0"/>
              </a:rPr>
              <a:t>body     </a:t>
            </a:r>
            <a:r>
              <a:rPr kumimoji="0" lang="en-US" altLang="zh-CN" sz="2400" b="0" dirty="0">
                <a:solidFill>
                  <a:schemeClr val="bg1"/>
                </a:solidFill>
                <a:latin typeface="Arial" panose="020B0604020202020204" pitchFamily="34" charset="0"/>
                <a:ea typeface="宋体" charset="-122"/>
                <a:cs typeface="Arial" panose="020B0604020202020204" pitchFamily="34" charset="0"/>
              </a:rPr>
              <a:t>}</a:t>
            </a:r>
          </a:p>
          <a:p>
            <a:pPr eaLnBrk="1" hangingPunct="1">
              <a:lnSpc>
                <a:spcPts val="2800"/>
              </a:lnSpc>
              <a:spcBef>
                <a:spcPct val="50000"/>
              </a:spcBef>
            </a:pPr>
            <a:r>
              <a:rPr kumimoji="0" lang="en-US" altLang="zh-CN" sz="2400" b="0" dirty="0">
                <a:solidFill>
                  <a:schemeClr val="bg1"/>
                </a:solidFill>
                <a:latin typeface="Arial" panose="020B0604020202020204" pitchFamily="34" charset="0"/>
                <a:ea typeface="宋体" charset="-122"/>
                <a:cs typeface="Arial" panose="020B0604020202020204" pitchFamily="34" charset="0"/>
              </a:rPr>
              <a:t>   ……</a:t>
            </a:r>
          </a:p>
          <a:p>
            <a:pPr eaLnBrk="1" hangingPunct="1">
              <a:lnSpc>
                <a:spcPts val="2800"/>
              </a:lnSpc>
              <a:spcBef>
                <a:spcPct val="50000"/>
              </a:spcBef>
            </a:pPr>
            <a:r>
              <a:rPr kumimoji="0" lang="en-US" altLang="zh-CN" sz="2400" b="0" dirty="0" smtClean="0">
                <a:solidFill>
                  <a:schemeClr val="bg1"/>
                </a:solidFill>
                <a:latin typeface="Arial" panose="020B0604020202020204" pitchFamily="34" charset="0"/>
                <a:ea typeface="宋体" charset="-122"/>
                <a:cs typeface="Arial" panose="020B0604020202020204" pitchFamily="34" charset="0"/>
              </a:rPr>
              <a:t>}</a:t>
            </a:r>
            <a:endParaRPr kumimoji="0" lang="en-US" altLang="zh-CN" sz="2400" b="0" dirty="0">
              <a:solidFill>
                <a:schemeClr val="bg1"/>
              </a:solidFill>
              <a:latin typeface="Arial" panose="020B0604020202020204" pitchFamily="34" charset="0"/>
              <a:ea typeface="宋体" charset="-122"/>
              <a:cs typeface="Arial" panose="020B0604020202020204" pitchFamily="34" charset="0"/>
            </a:endParaRPr>
          </a:p>
          <a:p>
            <a:pPr eaLnBrk="1" hangingPunct="1">
              <a:lnSpc>
                <a:spcPts val="2800"/>
              </a:lnSpc>
              <a:spcBef>
                <a:spcPct val="50000"/>
              </a:spcBef>
            </a:pPr>
            <a:r>
              <a:rPr kumimoji="0" lang="en-US" altLang="zh-CN" sz="2400" b="0" dirty="0" err="1">
                <a:solidFill>
                  <a:schemeClr val="bg1"/>
                </a:solidFill>
                <a:latin typeface="Arial" panose="020B0604020202020204" pitchFamily="34" charset="0"/>
                <a:ea typeface="宋体" charset="-122"/>
                <a:cs typeface="Arial" panose="020B0604020202020204" pitchFamily="34" charset="0"/>
              </a:rPr>
              <a:t>namesapce</a:t>
            </a:r>
            <a:r>
              <a:rPr kumimoji="0" lang="en-US" altLang="zh-CN" sz="2400" b="0" dirty="0">
                <a:solidFill>
                  <a:schemeClr val="bg1"/>
                </a:solidFill>
                <a:latin typeface="Arial" panose="020B0604020202020204" pitchFamily="34" charset="0"/>
                <a:ea typeface="宋体" charset="-122"/>
                <a:cs typeface="Arial" panose="020B0604020202020204" pitchFamily="34" charset="0"/>
              </a:rPr>
              <a:t> </a:t>
            </a:r>
            <a:r>
              <a:rPr kumimoji="0" lang="en-US" altLang="zh-CN" sz="2400" dirty="0" smtClean="0">
                <a:solidFill>
                  <a:srgbClr val="0000CC"/>
                </a:solidFill>
                <a:latin typeface="Arial" panose="020B0604020202020204" pitchFamily="34" charset="0"/>
                <a:ea typeface="宋体" charset="-122"/>
                <a:cs typeface="Arial" panose="020B0604020202020204" pitchFamily="34" charset="0"/>
              </a:rPr>
              <a:t>V</a:t>
            </a:r>
            <a:r>
              <a:rPr kumimoji="0" lang="en-US" altLang="zh-CN" sz="2400" b="0" dirty="0" smtClean="0">
                <a:solidFill>
                  <a:schemeClr val="bg1"/>
                </a:solidFill>
                <a:latin typeface="Arial" panose="020B0604020202020204" pitchFamily="34" charset="0"/>
                <a:ea typeface="宋体" charset="-122"/>
                <a:cs typeface="Arial" panose="020B0604020202020204" pitchFamily="34" charset="0"/>
              </a:rPr>
              <a:t>{</a:t>
            </a:r>
          </a:p>
          <a:p>
            <a:pPr eaLnBrk="1" hangingPunct="1">
              <a:lnSpc>
                <a:spcPts val="2800"/>
              </a:lnSpc>
              <a:spcBef>
                <a:spcPct val="50000"/>
              </a:spcBef>
            </a:pPr>
            <a:r>
              <a:rPr kumimoji="0" lang="en-US" altLang="zh-CN" sz="2400" b="0" dirty="0">
                <a:solidFill>
                  <a:schemeClr val="bg1"/>
                </a:solidFill>
                <a:latin typeface="Arial" panose="020B0604020202020204" pitchFamily="34" charset="0"/>
                <a:ea typeface="宋体" charset="-122"/>
                <a:cs typeface="Arial" panose="020B0604020202020204" pitchFamily="34" charset="0"/>
              </a:rPr>
              <a:t> </a:t>
            </a:r>
            <a:r>
              <a:rPr kumimoji="0" lang="en-US" altLang="zh-CN" sz="2400" b="0" dirty="0" smtClean="0">
                <a:solidFill>
                  <a:schemeClr val="bg1"/>
                </a:solidFill>
                <a:latin typeface="Arial" panose="020B0604020202020204" pitchFamily="34" charset="0"/>
                <a:ea typeface="宋体" charset="-122"/>
                <a:cs typeface="Arial" panose="020B0604020202020204" pitchFamily="34" charset="0"/>
              </a:rPr>
              <a:t>  void </a:t>
            </a:r>
            <a:r>
              <a:rPr kumimoji="0" lang="en-US" altLang="zh-CN" sz="2400" b="0" dirty="0">
                <a:solidFill>
                  <a:schemeClr val="bg1"/>
                </a:solidFill>
                <a:latin typeface="Arial" panose="020B0604020202020204" pitchFamily="34" charset="0"/>
                <a:ea typeface="宋体" charset="-122"/>
                <a:cs typeface="Arial" panose="020B0604020202020204" pitchFamily="34" charset="0"/>
              </a:rPr>
              <a:t>f()</a:t>
            </a:r>
          </a:p>
          <a:p>
            <a:pPr eaLnBrk="1" hangingPunct="1">
              <a:lnSpc>
                <a:spcPts val="2800"/>
              </a:lnSpc>
              <a:spcBef>
                <a:spcPct val="50000"/>
              </a:spcBef>
            </a:pPr>
            <a:r>
              <a:rPr kumimoji="0" lang="en-US" altLang="zh-CN" sz="2400" b="0" dirty="0">
                <a:solidFill>
                  <a:schemeClr val="bg1"/>
                </a:solidFill>
                <a:latin typeface="Arial" panose="020B0604020202020204" pitchFamily="34" charset="0"/>
                <a:ea typeface="宋体" charset="-122"/>
                <a:cs typeface="Arial" panose="020B0604020202020204" pitchFamily="34" charset="0"/>
              </a:rPr>
              <a:t>   </a:t>
            </a:r>
            <a:r>
              <a:rPr kumimoji="0" lang="en-US" altLang="zh-CN" sz="2400" b="0" dirty="0" smtClean="0">
                <a:solidFill>
                  <a:schemeClr val="bg1"/>
                </a:solidFill>
                <a:latin typeface="Arial" panose="020B0604020202020204" pitchFamily="34" charset="0"/>
                <a:ea typeface="宋体" charset="-122"/>
                <a:cs typeface="Arial" panose="020B0604020202020204" pitchFamily="34" charset="0"/>
              </a:rPr>
              <a:t>{       </a:t>
            </a:r>
            <a:r>
              <a:rPr kumimoji="0" lang="en-US" altLang="zh-CN" sz="2400" b="0" dirty="0">
                <a:solidFill>
                  <a:srgbClr val="00B050"/>
                </a:solidFill>
                <a:latin typeface="Arial" panose="020B0604020202020204" pitchFamily="34" charset="0"/>
                <a:ea typeface="宋体" charset="-122"/>
                <a:cs typeface="Arial" panose="020B0604020202020204" pitchFamily="34" charset="0"/>
              </a:rPr>
              <a:t>//function </a:t>
            </a:r>
            <a:r>
              <a:rPr kumimoji="0" lang="en-US" altLang="zh-CN" sz="2400" b="0" dirty="0" smtClean="0">
                <a:solidFill>
                  <a:srgbClr val="00B050"/>
                </a:solidFill>
                <a:latin typeface="Arial" panose="020B0604020202020204" pitchFamily="34" charset="0"/>
                <a:ea typeface="宋体" charset="-122"/>
                <a:cs typeface="Arial" panose="020B0604020202020204" pitchFamily="34" charset="0"/>
              </a:rPr>
              <a:t>body     </a:t>
            </a:r>
            <a:r>
              <a:rPr kumimoji="0" lang="en-US" altLang="zh-CN" sz="2400" b="0" dirty="0" smtClean="0">
                <a:solidFill>
                  <a:schemeClr val="bg1"/>
                </a:solidFill>
                <a:latin typeface="Arial" panose="020B0604020202020204" pitchFamily="34" charset="0"/>
                <a:ea typeface="宋体" charset="-122"/>
                <a:cs typeface="Arial" panose="020B0604020202020204" pitchFamily="34" charset="0"/>
              </a:rPr>
              <a:t>}</a:t>
            </a:r>
          </a:p>
          <a:p>
            <a:pPr eaLnBrk="1" hangingPunct="1">
              <a:lnSpc>
                <a:spcPts val="2800"/>
              </a:lnSpc>
              <a:spcBef>
                <a:spcPct val="50000"/>
              </a:spcBef>
            </a:pPr>
            <a:r>
              <a:rPr kumimoji="0" lang="en-US" altLang="zh-CN" sz="2400" b="0" dirty="0">
                <a:solidFill>
                  <a:schemeClr val="bg1"/>
                </a:solidFill>
                <a:latin typeface="Arial" panose="020B0604020202020204" pitchFamily="34" charset="0"/>
                <a:ea typeface="宋体" charset="-122"/>
                <a:cs typeface="Arial" panose="020B0604020202020204" pitchFamily="34" charset="0"/>
              </a:rPr>
              <a:t> </a:t>
            </a:r>
            <a:r>
              <a:rPr kumimoji="0" lang="en-US" altLang="zh-CN" sz="2400" b="0" dirty="0" smtClean="0">
                <a:solidFill>
                  <a:schemeClr val="bg1"/>
                </a:solidFill>
                <a:latin typeface="Arial" panose="020B0604020202020204" pitchFamily="34" charset="0"/>
                <a:ea typeface="宋体" charset="-122"/>
                <a:cs typeface="Arial" panose="020B0604020202020204" pitchFamily="34" charset="0"/>
              </a:rPr>
              <a:t>   ……</a:t>
            </a:r>
            <a:endParaRPr kumimoji="0" lang="en-US" altLang="zh-CN" sz="2400" b="0" dirty="0">
              <a:solidFill>
                <a:schemeClr val="bg1"/>
              </a:solidFill>
              <a:latin typeface="Arial" panose="020B0604020202020204" pitchFamily="34" charset="0"/>
              <a:ea typeface="宋体" charset="-122"/>
              <a:cs typeface="Arial" panose="020B0604020202020204" pitchFamily="34" charset="0"/>
            </a:endParaRPr>
          </a:p>
          <a:p>
            <a:pPr eaLnBrk="1" hangingPunct="1">
              <a:lnSpc>
                <a:spcPts val="2800"/>
              </a:lnSpc>
              <a:spcBef>
                <a:spcPct val="50000"/>
              </a:spcBef>
            </a:pPr>
            <a:r>
              <a:rPr kumimoji="0" lang="en-US" altLang="zh-CN" sz="2400" b="0" dirty="0" smtClean="0">
                <a:solidFill>
                  <a:schemeClr val="bg1"/>
                </a:solidFill>
                <a:latin typeface="Arial" panose="020B0604020202020204" pitchFamily="34" charset="0"/>
                <a:ea typeface="宋体" charset="-122"/>
                <a:cs typeface="Arial" panose="020B0604020202020204" pitchFamily="34" charset="0"/>
              </a:rPr>
              <a:t>}</a:t>
            </a:r>
            <a:endParaRPr kumimoji="0" lang="en-US" altLang="zh-CN" sz="2400" b="0" dirty="0">
              <a:solidFill>
                <a:schemeClr val="bg1"/>
              </a:solidFill>
              <a:latin typeface="Arial" panose="020B0604020202020204" pitchFamily="34" charset="0"/>
              <a:ea typeface="宋体" charset="-122"/>
              <a:cs typeface="Arial" panose="020B0604020202020204" pitchFamily="34" charset="0"/>
            </a:endParaRPr>
          </a:p>
        </p:txBody>
      </p:sp>
    </p:spTree>
    <p:extLst>
      <p:ext uri="{BB962C8B-B14F-4D97-AF65-F5344CB8AC3E}">
        <p14:creationId xmlns:p14="http://schemas.microsoft.com/office/powerpoint/2010/main" val="17299730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9635"/>
                                        </p:tgtEl>
                                        <p:attrNameLst>
                                          <p:attrName>style.visibility</p:attrName>
                                        </p:attrNameLst>
                                      </p:cBhvr>
                                      <p:to>
                                        <p:strVal val="visible"/>
                                      </p:to>
                                    </p:set>
                                    <p:animEffect transition="in" filter="fade">
                                      <p:cBhvr>
                                        <p:cTn id="7" dur="1000"/>
                                        <p:tgtEl>
                                          <p:spTgt spid="69635"/>
                                        </p:tgtEl>
                                      </p:cBhvr>
                                    </p:animEffect>
                                    <p:anim calcmode="lin" valueType="num">
                                      <p:cBhvr>
                                        <p:cTn id="8" dur="1000" fill="hold"/>
                                        <p:tgtEl>
                                          <p:spTgt spid="69635"/>
                                        </p:tgtEl>
                                        <p:attrNameLst>
                                          <p:attrName>ppt_x</p:attrName>
                                        </p:attrNameLst>
                                      </p:cBhvr>
                                      <p:tavLst>
                                        <p:tav tm="0">
                                          <p:val>
                                            <p:strVal val="#ppt_x"/>
                                          </p:val>
                                        </p:tav>
                                        <p:tav tm="100000">
                                          <p:val>
                                            <p:strVal val="#ppt_x"/>
                                          </p:val>
                                        </p:tav>
                                      </p:tavLst>
                                    </p:anim>
                                    <p:anim calcmode="lin" valueType="num">
                                      <p:cBhvr>
                                        <p:cTn id="9" dur="1000" fill="hold"/>
                                        <p:tgtEl>
                                          <p:spTgt spid="696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228600" y="457202"/>
            <a:ext cx="3352800" cy="5365555"/>
          </a:xfrm>
          <a:prstGeom prst="rect">
            <a:avLst/>
          </a:prstGeom>
          <a:solidFill>
            <a:schemeClr val="accent4">
              <a:lumMod val="20000"/>
              <a:lumOff val="80000"/>
            </a:schemeClr>
          </a:solidFill>
          <a:ln>
            <a:noFill/>
          </a:ln>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eaLnBrk="1" hangingPunct="1">
              <a:lnSpc>
                <a:spcPts val="2603"/>
              </a:lnSpc>
              <a:spcBef>
                <a:spcPct val="50000"/>
              </a:spcBef>
            </a:pPr>
            <a:r>
              <a:rPr lang="en-US" altLang="zh-CN" sz="2400" dirty="0">
                <a:solidFill>
                  <a:srgbClr val="00B16A"/>
                </a:solidFill>
                <a:latin typeface="Corbel" pitchFamily="34" charset="0"/>
                <a:ea typeface="微软雅黑" panose="020B0503020204020204" pitchFamily="34" charset="-122"/>
                <a:cs typeface="Arial Unicode MS" pitchFamily="34" charset="-122"/>
              </a:rPr>
              <a:t>//</a:t>
            </a:r>
            <a:r>
              <a:rPr lang="en-US" altLang="zh-CN" sz="2400" dirty="0" err="1">
                <a:solidFill>
                  <a:srgbClr val="00B16A"/>
                </a:solidFill>
                <a:latin typeface="Corbel" pitchFamily="34" charset="0"/>
                <a:ea typeface="微软雅黑" panose="020B0503020204020204" pitchFamily="34" charset="-122"/>
                <a:cs typeface="Arial Unicode MS" pitchFamily="34" charset="-122"/>
              </a:rPr>
              <a:t>header.h</a:t>
            </a:r>
            <a:endParaRPr lang="en-US" altLang="zh-CN" sz="2400" dirty="0">
              <a:solidFill>
                <a:srgbClr val="00B16A"/>
              </a:solidFill>
              <a:latin typeface="Corbel" pitchFamily="34" charset="0"/>
              <a:ea typeface="微软雅黑" panose="020B0503020204020204" pitchFamily="34" charset="-122"/>
              <a:cs typeface="Arial Unicode MS" pitchFamily="34" charset="-122"/>
            </a:endParaRPr>
          </a:p>
          <a:p>
            <a:pPr eaLnBrk="1" hangingPunct="1">
              <a:lnSpc>
                <a:spcPts val="2603"/>
              </a:lnSpc>
              <a:spcBef>
                <a:spcPct val="50000"/>
              </a:spcBef>
            </a:pPr>
            <a:r>
              <a:rPr kumimoji="0" lang="en-US" altLang="zh-CN" sz="2800" b="0" dirty="0">
                <a:solidFill>
                  <a:schemeClr val="bg1"/>
                </a:solidFill>
                <a:latin typeface="Corbel" pitchFamily="34" charset="0"/>
                <a:ea typeface="宋体" charset="-122"/>
              </a:rPr>
              <a:t>namespace </a:t>
            </a:r>
            <a:r>
              <a:rPr kumimoji="0" lang="en-US" altLang="zh-CN" sz="2800" dirty="0">
                <a:solidFill>
                  <a:srgbClr val="000099"/>
                </a:solidFill>
                <a:latin typeface="Corbel" pitchFamily="34" charset="0"/>
                <a:ea typeface="宋体" charset="-122"/>
              </a:rPr>
              <a:t>U</a:t>
            </a:r>
            <a:r>
              <a:rPr kumimoji="0" lang="en-US" altLang="zh-CN" sz="2800" b="0" dirty="0">
                <a:solidFill>
                  <a:schemeClr val="bg1"/>
                </a:solidFill>
                <a:latin typeface="Corbel" pitchFamily="34" charset="0"/>
                <a:ea typeface="宋体" charset="-122"/>
              </a:rPr>
              <a:t>{</a:t>
            </a:r>
          </a:p>
          <a:p>
            <a:pPr eaLnBrk="1" hangingPunct="1">
              <a:lnSpc>
                <a:spcPts val="2603"/>
              </a:lnSpc>
              <a:spcBef>
                <a:spcPct val="50000"/>
              </a:spcBef>
            </a:pPr>
            <a:r>
              <a:rPr kumimoji="0" lang="en-US" altLang="zh-CN" sz="2800" b="0" dirty="0">
                <a:solidFill>
                  <a:schemeClr val="bg1"/>
                </a:solidFill>
                <a:latin typeface="Corbel" pitchFamily="34" charset="0"/>
                <a:ea typeface="宋体" charset="-122"/>
              </a:rPr>
              <a:t>    extern </a:t>
            </a:r>
            <a:r>
              <a:rPr kumimoji="0" lang="en-US" altLang="zh-CN" sz="2800" b="0" dirty="0" err="1">
                <a:solidFill>
                  <a:schemeClr val="bg1"/>
                </a:solidFill>
                <a:latin typeface="Corbel" pitchFamily="34" charset="0"/>
                <a:ea typeface="宋体" charset="-122"/>
              </a:rPr>
              <a:t>int</a:t>
            </a:r>
            <a:r>
              <a:rPr kumimoji="0" lang="en-US" altLang="zh-CN" sz="2800" b="0" dirty="0">
                <a:solidFill>
                  <a:schemeClr val="bg1"/>
                </a:solidFill>
                <a:latin typeface="Corbel" pitchFamily="34" charset="0"/>
                <a:ea typeface="宋体" charset="-122"/>
              </a:rPr>
              <a:t> </a:t>
            </a:r>
            <a:r>
              <a:rPr kumimoji="0" lang="en-US" altLang="zh-CN" sz="2800" b="0" dirty="0" err="1">
                <a:solidFill>
                  <a:schemeClr val="bg1"/>
                </a:solidFill>
                <a:latin typeface="Corbel" pitchFamily="34" charset="0"/>
                <a:ea typeface="宋体" charset="-122"/>
              </a:rPr>
              <a:t>i</a:t>
            </a:r>
            <a:r>
              <a:rPr kumimoji="0" lang="en-US" altLang="zh-CN" sz="2800" b="0" dirty="0">
                <a:solidFill>
                  <a:schemeClr val="bg1"/>
                </a:solidFill>
                <a:latin typeface="Corbel" pitchFamily="34" charset="0"/>
                <a:ea typeface="宋体" charset="-122"/>
              </a:rPr>
              <a:t>;</a:t>
            </a:r>
          </a:p>
          <a:p>
            <a:pPr eaLnBrk="1" hangingPunct="1">
              <a:lnSpc>
                <a:spcPts val="2603"/>
              </a:lnSpc>
              <a:spcBef>
                <a:spcPct val="50000"/>
              </a:spcBef>
            </a:pPr>
            <a:r>
              <a:rPr kumimoji="0" lang="en-US" altLang="zh-CN" sz="2800" b="0" dirty="0">
                <a:solidFill>
                  <a:schemeClr val="bg1"/>
                </a:solidFill>
                <a:latin typeface="Corbel" pitchFamily="34" charset="0"/>
                <a:ea typeface="宋体" charset="-122"/>
              </a:rPr>
              <a:t>    void f();</a:t>
            </a:r>
          </a:p>
          <a:p>
            <a:pPr eaLnBrk="1" hangingPunct="1">
              <a:lnSpc>
                <a:spcPts val="2603"/>
              </a:lnSpc>
              <a:spcBef>
                <a:spcPct val="50000"/>
              </a:spcBef>
            </a:pPr>
            <a:r>
              <a:rPr kumimoji="0" lang="en-US" altLang="zh-CN" sz="2800" b="0" dirty="0">
                <a:solidFill>
                  <a:schemeClr val="bg1"/>
                </a:solidFill>
                <a:latin typeface="Corbel" pitchFamily="34" charset="0"/>
                <a:ea typeface="宋体" charset="-122"/>
              </a:rPr>
              <a:t>    void g();</a:t>
            </a:r>
          </a:p>
          <a:p>
            <a:pPr eaLnBrk="1" hangingPunct="1">
              <a:lnSpc>
                <a:spcPts val="2603"/>
              </a:lnSpc>
              <a:spcBef>
                <a:spcPct val="50000"/>
              </a:spcBef>
            </a:pPr>
            <a:r>
              <a:rPr kumimoji="0" lang="en-US" altLang="zh-CN" sz="2800" b="0" dirty="0">
                <a:solidFill>
                  <a:schemeClr val="bg1"/>
                </a:solidFill>
                <a:latin typeface="Corbel" pitchFamily="34" charset="0"/>
                <a:ea typeface="宋体" charset="-122"/>
              </a:rPr>
              <a:t>}</a:t>
            </a:r>
          </a:p>
          <a:p>
            <a:pPr eaLnBrk="1" hangingPunct="1">
              <a:lnSpc>
                <a:spcPts val="2603"/>
              </a:lnSpc>
              <a:spcBef>
                <a:spcPct val="50000"/>
              </a:spcBef>
            </a:pPr>
            <a:r>
              <a:rPr kumimoji="0" lang="en-US" altLang="zh-CN" sz="2800" b="0" dirty="0">
                <a:solidFill>
                  <a:schemeClr val="bg1"/>
                </a:solidFill>
                <a:latin typeface="Corbel" pitchFamily="34" charset="0"/>
                <a:ea typeface="宋体" charset="-122"/>
              </a:rPr>
              <a:t>namespace </a:t>
            </a:r>
            <a:r>
              <a:rPr kumimoji="0" lang="en-US" altLang="zh-CN" sz="2800" dirty="0">
                <a:solidFill>
                  <a:schemeClr val="bg1"/>
                </a:solidFill>
                <a:latin typeface="Corbel" pitchFamily="34" charset="0"/>
                <a:ea typeface="宋体" charset="-122"/>
              </a:rPr>
              <a:t>V</a:t>
            </a:r>
            <a:r>
              <a:rPr kumimoji="0" lang="en-US" altLang="zh-CN" sz="2800" b="0" dirty="0">
                <a:solidFill>
                  <a:schemeClr val="bg1"/>
                </a:solidFill>
                <a:latin typeface="Corbel" pitchFamily="34" charset="0"/>
                <a:ea typeface="宋体" charset="-122"/>
              </a:rPr>
              <a:t>{</a:t>
            </a:r>
          </a:p>
          <a:p>
            <a:pPr eaLnBrk="1" hangingPunct="1">
              <a:lnSpc>
                <a:spcPts val="2603"/>
              </a:lnSpc>
              <a:spcBef>
                <a:spcPct val="50000"/>
              </a:spcBef>
            </a:pPr>
            <a:r>
              <a:rPr kumimoji="0" lang="en-US" altLang="zh-CN" sz="2800" b="0" dirty="0">
                <a:solidFill>
                  <a:schemeClr val="bg1"/>
                </a:solidFill>
                <a:latin typeface="Corbel" pitchFamily="34" charset="0"/>
                <a:ea typeface="宋体" charset="-122"/>
              </a:rPr>
              <a:t>    void f();</a:t>
            </a:r>
          </a:p>
          <a:p>
            <a:pPr eaLnBrk="1" hangingPunct="1">
              <a:lnSpc>
                <a:spcPts val="2603"/>
              </a:lnSpc>
              <a:spcBef>
                <a:spcPct val="50000"/>
              </a:spcBef>
            </a:pPr>
            <a:r>
              <a:rPr kumimoji="0" lang="en-US" altLang="zh-CN" sz="2800" b="0" dirty="0">
                <a:solidFill>
                  <a:schemeClr val="bg1"/>
                </a:solidFill>
                <a:latin typeface="Corbel" pitchFamily="34" charset="0"/>
                <a:ea typeface="宋体" charset="-122"/>
              </a:rPr>
              <a:t>    void h();</a:t>
            </a:r>
          </a:p>
          <a:p>
            <a:pPr eaLnBrk="1" hangingPunct="1">
              <a:lnSpc>
                <a:spcPts val="2603"/>
              </a:lnSpc>
              <a:spcBef>
                <a:spcPct val="50000"/>
              </a:spcBef>
            </a:pPr>
            <a:r>
              <a:rPr kumimoji="0" lang="en-US" altLang="zh-CN" sz="2800" b="0" dirty="0">
                <a:solidFill>
                  <a:schemeClr val="tx1"/>
                </a:solidFill>
                <a:latin typeface="Corbel" pitchFamily="34" charset="0"/>
                <a:ea typeface="宋体" charset="-122"/>
              </a:rPr>
              <a:t>}</a:t>
            </a:r>
          </a:p>
        </p:txBody>
      </p:sp>
      <p:sp>
        <p:nvSpPr>
          <p:cNvPr id="5" name="Text Box 3"/>
          <p:cNvSpPr txBox="1">
            <a:spLocks noChangeArrowheads="1"/>
          </p:cNvSpPr>
          <p:nvPr/>
        </p:nvSpPr>
        <p:spPr bwMode="auto">
          <a:xfrm>
            <a:off x="4495800" y="457201"/>
            <a:ext cx="4419600" cy="4303726"/>
          </a:xfrm>
          <a:prstGeom prst="rect">
            <a:avLst/>
          </a:prstGeom>
          <a:solidFill>
            <a:schemeClr val="accent6">
              <a:lumMod val="20000"/>
              <a:lumOff val="80000"/>
            </a:schemeClr>
          </a:solidFill>
          <a:ln>
            <a:noFill/>
          </a:ln>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eaLnBrk="1" hangingPunct="1">
              <a:lnSpc>
                <a:spcPts val="2603"/>
              </a:lnSpc>
              <a:spcBef>
                <a:spcPct val="50000"/>
              </a:spcBef>
            </a:pPr>
            <a:r>
              <a:rPr lang="en-US" altLang="zh-CN" sz="2400" dirty="0">
                <a:solidFill>
                  <a:srgbClr val="00B16A"/>
                </a:solidFill>
                <a:latin typeface="Corbel" pitchFamily="34" charset="0"/>
                <a:ea typeface="微软雅黑" panose="020B0503020204020204" pitchFamily="34" charset="-122"/>
                <a:cs typeface="Arial Unicode MS" pitchFamily="34" charset="-122"/>
              </a:rPr>
              <a:t>//test.cpp</a:t>
            </a:r>
          </a:p>
          <a:p>
            <a:pPr eaLnBrk="1" hangingPunct="1">
              <a:spcBef>
                <a:spcPct val="50000"/>
              </a:spcBef>
            </a:pPr>
            <a:r>
              <a:rPr kumimoji="0" lang="en-US" altLang="zh-CN" sz="2800" b="0" dirty="0">
                <a:solidFill>
                  <a:schemeClr val="bg1"/>
                </a:solidFill>
                <a:latin typeface="Corbel" pitchFamily="34" charset="0"/>
                <a:ea typeface="宋体" charset="-122"/>
              </a:rPr>
              <a:t>#include “</a:t>
            </a:r>
            <a:r>
              <a:rPr kumimoji="0" lang="en-US" altLang="zh-CN" sz="2800" b="0" dirty="0" err="1">
                <a:solidFill>
                  <a:schemeClr val="bg1"/>
                </a:solidFill>
                <a:latin typeface="Corbel" pitchFamily="34" charset="0"/>
                <a:ea typeface="宋体" charset="-122"/>
              </a:rPr>
              <a:t>header.h</a:t>
            </a:r>
            <a:r>
              <a:rPr kumimoji="0" lang="en-US" altLang="zh-CN" sz="2800" b="0" dirty="0">
                <a:solidFill>
                  <a:schemeClr val="bg1"/>
                </a:solidFill>
                <a:latin typeface="Corbel" pitchFamily="34" charset="0"/>
                <a:ea typeface="宋体" charset="-122"/>
              </a:rPr>
              <a:t>”</a:t>
            </a:r>
          </a:p>
          <a:p>
            <a:pPr eaLnBrk="1" hangingPunct="1">
              <a:spcBef>
                <a:spcPct val="50000"/>
              </a:spcBef>
            </a:pPr>
            <a:r>
              <a:rPr kumimoji="0" lang="en-US" altLang="zh-CN" sz="2800" b="0" dirty="0">
                <a:solidFill>
                  <a:schemeClr val="bg1"/>
                </a:solidFill>
                <a:latin typeface="Corbel" pitchFamily="34" charset="0"/>
                <a:ea typeface="宋体" charset="-122"/>
              </a:rPr>
              <a:t>using </a:t>
            </a:r>
            <a:r>
              <a:rPr kumimoji="0" lang="en-US" altLang="zh-CN" sz="2800" b="0" dirty="0" err="1">
                <a:solidFill>
                  <a:schemeClr val="bg1"/>
                </a:solidFill>
                <a:latin typeface="Corbel" pitchFamily="34" charset="0"/>
                <a:ea typeface="宋体" charset="-122"/>
              </a:rPr>
              <a:t>namesapce</a:t>
            </a:r>
            <a:r>
              <a:rPr kumimoji="0" lang="en-US" altLang="zh-CN" sz="2800" b="0" dirty="0">
                <a:solidFill>
                  <a:schemeClr val="bg1"/>
                </a:solidFill>
                <a:latin typeface="Corbel" pitchFamily="34" charset="0"/>
                <a:ea typeface="宋体" charset="-122"/>
              </a:rPr>
              <a:t> U;</a:t>
            </a:r>
          </a:p>
          <a:p>
            <a:pPr eaLnBrk="1" hangingPunct="1">
              <a:spcBef>
                <a:spcPct val="50000"/>
              </a:spcBef>
            </a:pPr>
            <a:r>
              <a:rPr kumimoji="0" lang="en-US" altLang="zh-CN" sz="2800" b="0" dirty="0">
                <a:solidFill>
                  <a:schemeClr val="bg1"/>
                </a:solidFill>
                <a:latin typeface="Corbel" pitchFamily="34" charset="0"/>
                <a:ea typeface="宋体" charset="-122"/>
              </a:rPr>
              <a:t>void main()</a:t>
            </a:r>
          </a:p>
          <a:p>
            <a:pPr eaLnBrk="1" hangingPunct="1">
              <a:spcBef>
                <a:spcPct val="50000"/>
              </a:spcBef>
            </a:pPr>
            <a:r>
              <a:rPr kumimoji="0" lang="en-US" altLang="zh-CN" sz="2800" b="0" dirty="0">
                <a:solidFill>
                  <a:schemeClr val="bg1"/>
                </a:solidFill>
                <a:latin typeface="Corbel" pitchFamily="34" charset="0"/>
                <a:ea typeface="宋体" charset="-122"/>
              </a:rPr>
              <a:t>{</a:t>
            </a:r>
          </a:p>
          <a:p>
            <a:pPr eaLnBrk="1" hangingPunct="1">
              <a:spcBef>
                <a:spcPct val="50000"/>
              </a:spcBef>
            </a:pPr>
            <a:r>
              <a:rPr kumimoji="0" lang="en-US" altLang="zh-CN" sz="2800" b="0" dirty="0">
                <a:solidFill>
                  <a:schemeClr val="bg1"/>
                </a:solidFill>
                <a:latin typeface="Corbel" pitchFamily="34" charset="0"/>
                <a:ea typeface="宋体" charset="-122"/>
              </a:rPr>
              <a:t>   f();  V::f();</a:t>
            </a:r>
          </a:p>
          <a:p>
            <a:pPr eaLnBrk="1" hangingPunct="1">
              <a:spcBef>
                <a:spcPct val="50000"/>
              </a:spcBef>
            </a:pPr>
            <a:r>
              <a:rPr kumimoji="0" lang="en-US" altLang="zh-CN" sz="2800" b="0" dirty="0">
                <a:solidFill>
                  <a:schemeClr val="bg1"/>
                </a:solidFill>
                <a:latin typeface="Corbel" pitchFamily="34" charset="0"/>
                <a:ea typeface="宋体" charset="-122"/>
              </a:rPr>
              <a:t>}</a:t>
            </a:r>
          </a:p>
        </p:txBody>
      </p:sp>
      <p:sp>
        <p:nvSpPr>
          <p:cNvPr id="6" name="AutoShape 4"/>
          <p:cNvSpPr>
            <a:spLocks noChangeArrowheads="1"/>
          </p:cNvSpPr>
          <p:nvPr/>
        </p:nvSpPr>
        <p:spPr bwMode="auto">
          <a:xfrm>
            <a:off x="4686224" y="4930875"/>
            <a:ext cx="4038600" cy="1066800"/>
          </a:xfrm>
          <a:prstGeom prst="wedgeRoundRectCallout">
            <a:avLst>
              <a:gd name="adj1" fmla="val -26810"/>
              <a:gd name="adj2" fmla="val -117199"/>
              <a:gd name="adj3" fmla="val 16667"/>
            </a:avLst>
          </a:prstGeom>
          <a:solidFill>
            <a:schemeClr val="tx1"/>
          </a:solidFill>
          <a:ln w="9525">
            <a:noFill/>
            <a:miter lim="800000"/>
            <a:headEnd/>
            <a:tailEnd/>
          </a:ln>
        </p:spPr>
        <p:txBody>
          <a:bodyPr lIns="91425" tIns="45712" rIns="91425" bIns="45712" anchor="ctr"/>
          <a:lstStyle/>
          <a:p>
            <a:pPr algn="ctr">
              <a:spcBef>
                <a:spcPct val="50000"/>
              </a:spcBef>
            </a:pPr>
            <a:r>
              <a:rPr lang="en-US" altLang="zh-CN" sz="4500" b="1" dirty="0">
                <a:solidFill>
                  <a:srgbClr val="F37021"/>
                </a:solidFill>
                <a:latin typeface="Arial Black" pitchFamily="34" charset="0"/>
                <a:ea typeface="Arial Unicode MS" pitchFamily="34" charset="-122"/>
                <a:cs typeface="Arial Unicode MS" pitchFamily="34" charset="-122"/>
              </a:rPr>
              <a:t>::</a:t>
            </a:r>
            <a:r>
              <a:rPr lang="en-US" altLang="zh-CN" sz="2400" dirty="0">
                <a:solidFill>
                  <a:srgbClr val="0000CC"/>
                </a:solidFill>
                <a:latin typeface="Arial Black" pitchFamily="34" charset="0"/>
                <a:ea typeface="Arial Unicode MS" pitchFamily="34" charset="-122"/>
                <a:cs typeface="Arial Unicode MS" pitchFamily="34" charset="-122"/>
              </a:rPr>
              <a:t>scope resolution operator </a:t>
            </a:r>
          </a:p>
        </p:txBody>
      </p:sp>
      <p:sp>
        <p:nvSpPr>
          <p:cNvPr id="7" name="AutoShape 5"/>
          <p:cNvSpPr>
            <a:spLocks noChangeArrowheads="1"/>
          </p:cNvSpPr>
          <p:nvPr/>
        </p:nvSpPr>
        <p:spPr bwMode="auto">
          <a:xfrm>
            <a:off x="0" y="3284538"/>
            <a:ext cx="4343400" cy="1676400"/>
          </a:xfrm>
          <a:prstGeom prst="wedgeRoundRectCallout">
            <a:avLst>
              <a:gd name="adj1" fmla="val 54459"/>
              <a:gd name="adj2" fmla="val -122446"/>
              <a:gd name="adj3" fmla="val 16667"/>
            </a:avLst>
          </a:prstGeom>
          <a:solidFill>
            <a:schemeClr val="tx1"/>
          </a:solidFill>
          <a:ln w="9525">
            <a:noFill/>
            <a:miter lim="800000"/>
            <a:headEnd/>
            <a:tailEnd/>
          </a:ln>
        </p:spPr>
        <p:txBody>
          <a:bodyPr lIns="91425" tIns="45712" rIns="91425" bIns="45712" anchor="ctr"/>
          <a:lstStyle/>
          <a:p>
            <a:pPr eaLnBrk="0" hangingPunct="0">
              <a:spcBef>
                <a:spcPct val="50000"/>
              </a:spcBef>
            </a:pPr>
            <a:r>
              <a:rPr lang="en-US" altLang="zh-CN" sz="2400" dirty="0">
                <a:solidFill>
                  <a:schemeClr val="bg1"/>
                </a:solidFill>
                <a:latin typeface="Arial Black" pitchFamily="34" charset="0"/>
                <a:ea typeface="Arial Unicode MS" pitchFamily="34" charset="-122"/>
                <a:cs typeface="Arial Unicode MS" pitchFamily="34" charset="-122"/>
              </a:rPr>
              <a:t>mean</a:t>
            </a:r>
            <a:r>
              <a:rPr lang="zh-CN" altLang="en-US" sz="2400" dirty="0">
                <a:solidFill>
                  <a:schemeClr val="bg1"/>
                </a:solidFill>
                <a:latin typeface="Arial Black" pitchFamily="34" charset="0"/>
                <a:ea typeface="Arial Unicode MS" pitchFamily="34" charset="-122"/>
                <a:cs typeface="Arial Unicode MS" pitchFamily="34" charset="-122"/>
              </a:rPr>
              <a:t>：“</a:t>
            </a:r>
            <a:r>
              <a:rPr lang="en-US" altLang="zh-CN" sz="2400" dirty="0">
                <a:solidFill>
                  <a:schemeClr val="bg1"/>
                </a:solidFill>
                <a:latin typeface="Arial Black" pitchFamily="34" charset="0"/>
                <a:ea typeface="Arial Unicode MS" pitchFamily="34" charset="-122"/>
                <a:cs typeface="Arial Unicode MS" pitchFamily="34" charset="-122"/>
              </a:rPr>
              <a:t>I want to use the declarations and/or definitions in this namespace.” </a:t>
            </a:r>
            <a:endParaRPr lang="en-US" altLang="zh-CN" sz="1600" dirty="0">
              <a:solidFill>
                <a:schemeClr val="bg1"/>
              </a:solidFill>
              <a:latin typeface="Arial Black" pitchFamily="34" charset="0"/>
              <a:ea typeface="Arial Unicode MS" pitchFamily="34" charset="-122"/>
              <a:cs typeface="Arial Unicode MS" pitchFamily="34" charset="-122"/>
            </a:endParaRPr>
          </a:p>
        </p:txBody>
      </p:sp>
    </p:spTree>
    <p:extLst>
      <p:ext uri="{BB962C8B-B14F-4D97-AF65-F5344CB8AC3E}">
        <p14:creationId xmlns:p14="http://schemas.microsoft.com/office/powerpoint/2010/main" val="9481160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620689"/>
            <a:ext cx="8715404" cy="4980706"/>
          </a:xfrm>
          <a:prstGeom prst="rect">
            <a:avLst/>
          </a:prstGeom>
          <a:noFill/>
        </p:spPr>
        <p:txBody>
          <a:bodyPr wrap="square" lIns="91425" tIns="45712" rIns="91425" bIns="45712" rtlCol="0">
            <a:spAutoFit/>
          </a:bodyPr>
          <a:lstStyle/>
          <a:p>
            <a:pPr>
              <a:lnSpc>
                <a:spcPct val="150000"/>
              </a:lnSpc>
              <a:buFont typeface="Arial" pitchFamily="34" charset="0"/>
              <a:buChar char="•"/>
            </a:pPr>
            <a:r>
              <a:rPr lang="en-US" altLang="zh-CN" sz="2800" dirty="0">
                <a:solidFill>
                  <a:schemeClr val="tx1">
                    <a:lumMod val="75000"/>
                    <a:lumOff val="25000"/>
                  </a:schemeClr>
                </a:solidFill>
                <a:latin typeface="Arial Rounded MT Bold" panose="020F0704030504030204" pitchFamily="34" charset="0"/>
                <a:ea typeface="Arial Unicode MS" pitchFamily="34" charset="-122"/>
                <a:cs typeface="Arial Unicode MS" pitchFamily="34" charset="-122"/>
              </a:rPr>
              <a:t>Namespace </a:t>
            </a:r>
            <a:r>
              <a:rPr lang="en-US" altLang="zh-CN" sz="2800" b="1" dirty="0" err="1">
                <a:solidFill>
                  <a:srgbClr val="FFFF00"/>
                </a:solidFill>
                <a:latin typeface="Arial Rounded MT Bold" panose="020F0704030504030204" pitchFamily="34" charset="0"/>
                <a:ea typeface="Arial Unicode MS" pitchFamily="34" charset="-122"/>
                <a:cs typeface="Arial Unicode MS" pitchFamily="34" charset="-122"/>
              </a:rPr>
              <a:t>std</a:t>
            </a:r>
            <a:endParaRPr lang="en-US" altLang="zh-CN" sz="2800" b="1" dirty="0">
              <a:solidFill>
                <a:srgbClr val="FFFF00"/>
              </a:solidFill>
              <a:latin typeface="Arial Rounded MT Bold" panose="020F0704030504030204" pitchFamily="34" charset="0"/>
              <a:ea typeface="Arial Unicode MS" pitchFamily="34" charset="-122"/>
              <a:cs typeface="Arial Unicode MS" pitchFamily="34" charset="-122"/>
            </a:endParaRPr>
          </a:p>
          <a:p>
            <a:pPr lvl="1">
              <a:lnSpc>
                <a:spcPct val="150000"/>
              </a:lnSpc>
              <a:spcBef>
                <a:spcPct val="50000"/>
              </a:spcBef>
            </a:pPr>
            <a:r>
              <a:rPr lang="en-US" altLang="zh-CN" sz="2800" dirty="0">
                <a:latin typeface="Corbel" pitchFamily="34" charset="0"/>
                <a:cs typeface="Arial" pitchFamily="34" charset="0"/>
              </a:rPr>
              <a:t>-All of the Standard C++ libraries are wrapped in a single namespace, which is </a:t>
            </a:r>
            <a:r>
              <a:rPr lang="en-US" altLang="zh-CN" sz="2800" dirty="0" err="1">
                <a:latin typeface="Corbel" pitchFamily="34" charset="0"/>
                <a:cs typeface="Arial" pitchFamily="34" charset="0"/>
              </a:rPr>
              <a:t>std</a:t>
            </a:r>
            <a:r>
              <a:rPr lang="en-US" altLang="zh-CN" sz="2800" dirty="0">
                <a:latin typeface="Corbel" pitchFamily="34" charset="0"/>
                <a:cs typeface="Arial" pitchFamily="34" charset="0"/>
              </a:rPr>
              <a:t> (for “standard”). </a:t>
            </a:r>
          </a:p>
          <a:p>
            <a:pPr>
              <a:lnSpc>
                <a:spcPct val="150000"/>
              </a:lnSpc>
              <a:spcBef>
                <a:spcPct val="50000"/>
              </a:spcBef>
            </a:pPr>
            <a:r>
              <a:rPr lang="en-US" altLang="zh-CN" sz="2800" dirty="0">
                <a:latin typeface="Frutiger CE 45 Light" panose="02000403040000020004" pitchFamily="2" charset="0"/>
                <a:cs typeface="Arial" pitchFamily="34" charset="0"/>
              </a:rPr>
              <a:t>      </a:t>
            </a:r>
            <a:r>
              <a:rPr lang="en-US" altLang="zh-CN" sz="2800" b="1" dirty="0">
                <a:solidFill>
                  <a:srgbClr val="FFFF00"/>
                </a:solidFill>
                <a:latin typeface="Arial" pitchFamily="34" charset="0"/>
                <a:ea typeface="微软雅黑" panose="020B0503020204020204" pitchFamily="34" charset="-122"/>
                <a:cs typeface="Arial" pitchFamily="34" charset="0"/>
              </a:rPr>
              <a:t>using namespace </a:t>
            </a:r>
            <a:r>
              <a:rPr lang="en-US" altLang="zh-CN" sz="2800" b="1" dirty="0" err="1">
                <a:solidFill>
                  <a:srgbClr val="FFFF00"/>
                </a:solidFill>
                <a:latin typeface="Arial" pitchFamily="34" charset="0"/>
                <a:ea typeface="微软雅黑" panose="020B0503020204020204" pitchFamily="34" charset="-122"/>
                <a:cs typeface="Arial" pitchFamily="34" charset="0"/>
              </a:rPr>
              <a:t>std</a:t>
            </a:r>
            <a:r>
              <a:rPr lang="en-US" altLang="zh-CN" sz="2800" b="1" dirty="0">
                <a:solidFill>
                  <a:srgbClr val="FFFF00"/>
                </a:solidFill>
                <a:latin typeface="Arial" pitchFamily="34" charset="0"/>
                <a:ea typeface="微软雅黑" panose="020B0503020204020204" pitchFamily="34" charset="-122"/>
                <a:cs typeface="Arial" pitchFamily="34" charset="0"/>
              </a:rPr>
              <a:t>;  or  </a:t>
            </a:r>
            <a:r>
              <a:rPr lang="en-US" altLang="zh-CN" sz="2800" b="1" dirty="0" err="1">
                <a:solidFill>
                  <a:srgbClr val="FFFF00"/>
                </a:solidFill>
                <a:latin typeface="Arial" pitchFamily="34" charset="0"/>
                <a:ea typeface="微软雅黑" panose="020B0503020204020204" pitchFamily="34" charset="-122"/>
                <a:cs typeface="Arial" pitchFamily="34" charset="0"/>
              </a:rPr>
              <a:t>std</a:t>
            </a:r>
            <a:r>
              <a:rPr lang="en-US" altLang="zh-CN" sz="2800" b="1" dirty="0">
                <a:solidFill>
                  <a:srgbClr val="FFFF00"/>
                </a:solidFill>
                <a:latin typeface="Arial" pitchFamily="34" charset="0"/>
                <a:ea typeface="微软雅黑" panose="020B0503020204020204" pitchFamily="34" charset="-122"/>
                <a:cs typeface="Arial" pitchFamily="34" charset="0"/>
              </a:rPr>
              <a:t>::</a:t>
            </a:r>
            <a:r>
              <a:rPr lang="en-US" altLang="zh-CN" sz="2800" b="1" dirty="0" err="1">
                <a:solidFill>
                  <a:srgbClr val="FFFF00"/>
                </a:solidFill>
                <a:latin typeface="Arial" pitchFamily="34" charset="0"/>
                <a:ea typeface="微软雅黑" panose="020B0503020204020204" pitchFamily="34" charset="-122"/>
                <a:cs typeface="Arial" pitchFamily="34" charset="0"/>
              </a:rPr>
              <a:t>cout</a:t>
            </a:r>
            <a:r>
              <a:rPr lang="en-US" altLang="zh-CN" sz="2800" b="1" dirty="0">
                <a:solidFill>
                  <a:srgbClr val="FFFF00"/>
                </a:solidFill>
                <a:latin typeface="Arial" pitchFamily="34" charset="0"/>
                <a:ea typeface="微软雅黑" panose="020B0503020204020204" pitchFamily="34" charset="-122"/>
                <a:cs typeface="Arial" pitchFamily="34" charset="0"/>
              </a:rPr>
              <a:t> </a:t>
            </a:r>
          </a:p>
          <a:p>
            <a:pPr>
              <a:lnSpc>
                <a:spcPct val="150000"/>
              </a:lnSpc>
              <a:buFont typeface="Arial" pitchFamily="34" charset="0"/>
              <a:buChar char="•"/>
            </a:pPr>
            <a:r>
              <a:rPr lang="en-US" altLang="zh-CN" sz="2800" dirty="0">
                <a:solidFill>
                  <a:schemeClr val="tx1">
                    <a:lumMod val="75000"/>
                    <a:lumOff val="25000"/>
                  </a:schemeClr>
                </a:solidFill>
                <a:latin typeface="Arial Rounded MT Bold" panose="020F0704030504030204" pitchFamily="34" charset="0"/>
                <a:ea typeface="Arial Unicode MS" pitchFamily="34" charset="-122"/>
                <a:cs typeface="Arial Unicode MS" pitchFamily="34" charset="-122"/>
              </a:rPr>
              <a:t>The global namespace</a:t>
            </a:r>
          </a:p>
          <a:p>
            <a:pPr lvl="1">
              <a:lnSpc>
                <a:spcPct val="150000"/>
              </a:lnSpc>
            </a:pPr>
            <a:r>
              <a:rPr lang="en-US" altLang="zh-CN" sz="2800" dirty="0">
                <a:latin typeface="Corbel" pitchFamily="34" charset="0"/>
                <a:cs typeface="Arial" pitchFamily="34" charset="0"/>
              </a:rPr>
              <a:t>-The global namespace shall only contain main, namespace declarations and extern "C" declarations. </a:t>
            </a:r>
          </a:p>
        </p:txBody>
      </p:sp>
    </p:spTree>
    <p:extLst>
      <p:ext uri="{BB962C8B-B14F-4D97-AF65-F5344CB8AC3E}">
        <p14:creationId xmlns:p14="http://schemas.microsoft.com/office/powerpoint/2010/main" val="205018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1000"/>
                                        <p:tgtEl>
                                          <p:spTgt spid="5">
                                            <p:txEl>
                                              <p:pRg st="3" end="3"/>
                                            </p:txEl>
                                          </p:spTgt>
                                        </p:tgtEl>
                                      </p:cBhvr>
                                    </p:animEffect>
                                    <p:anim calcmode="lin" valueType="num">
                                      <p:cBhvr>
                                        <p:cTn id="8"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fade">
                                      <p:cBhvr>
                                        <p:cTn id="12" dur="1000"/>
                                        <p:tgtEl>
                                          <p:spTgt spid="5">
                                            <p:txEl>
                                              <p:pRg st="4" end="4"/>
                                            </p:txEl>
                                          </p:spTgt>
                                        </p:tgtEl>
                                      </p:cBhvr>
                                    </p:animEffect>
                                    <p:anim calcmode="lin" valueType="num">
                                      <p:cBhvr>
                                        <p:cTn id="13"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3779960" cy="784800"/>
          </a:xfrm>
          <a:solidFill>
            <a:srgbClr val="008080"/>
          </a:solidFill>
        </p:spPr>
        <p:txBody>
          <a:bodyPr lIns="71225" tIns="35612" rIns="71225" bIns="35612" anchor="ctr">
            <a:normAutofit/>
          </a:bodyPr>
          <a:lstStyle/>
          <a:p>
            <a:r>
              <a:rPr lang="en-US" altLang="zh-CN" dirty="0">
                <a:latin typeface="Arial Rounded MT Bold" pitchFamily="34" charset="0"/>
                <a:cs typeface="Arial Unicode MS" pitchFamily="34" charset="-122"/>
              </a:rPr>
              <a:t>About </a:t>
            </a:r>
            <a:r>
              <a:rPr lang="en-US" altLang="zh-CN" dirty="0">
                <a:latin typeface="Arial Rounded MT Bold" pitchFamily="34" charset="0"/>
                <a:cs typeface="Arial Unicode MS" pitchFamily="34" charset="-122"/>
                <a:sym typeface="Symbol" pitchFamily="18" charset="2"/>
              </a:rPr>
              <a:t>Reference </a:t>
            </a:r>
            <a:endParaRPr lang="zh-CN" altLang="en-US" dirty="0">
              <a:latin typeface="Arial Rounded MT Bold" pitchFamily="34" charset="0"/>
              <a:cs typeface="Arial Unicode MS" pitchFamily="34" charset="-122"/>
            </a:endParaRPr>
          </a:p>
        </p:txBody>
      </p:sp>
      <p:sp>
        <p:nvSpPr>
          <p:cNvPr id="6" name="TextBox 5"/>
          <p:cNvSpPr txBox="1"/>
          <p:nvPr/>
        </p:nvSpPr>
        <p:spPr>
          <a:xfrm>
            <a:off x="428596" y="1071548"/>
            <a:ext cx="8286808" cy="4716068"/>
          </a:xfrm>
          <a:prstGeom prst="rect">
            <a:avLst/>
          </a:prstGeom>
          <a:noFill/>
        </p:spPr>
        <p:txBody>
          <a:bodyPr wrap="square" lIns="98458" tIns="49229" rIns="98458" bIns="49229" rtlCol="0">
            <a:spAutoFit/>
          </a:bodyPr>
          <a:lstStyle/>
          <a:p>
            <a:pPr>
              <a:lnSpc>
                <a:spcPts val="3611"/>
              </a:lnSpc>
              <a:buFont typeface="Arial" pitchFamily="34" charset="0"/>
              <a:buChar char="•"/>
            </a:pPr>
            <a:r>
              <a:rPr lang="en-US" altLang="zh-CN" sz="2400" dirty="0" smtClean="0">
                <a:solidFill>
                  <a:schemeClr val="tx1">
                    <a:lumMod val="95000"/>
                    <a:lumOff val="5000"/>
                  </a:schemeClr>
                </a:solidFill>
                <a:latin typeface="Arial" pitchFamily="34" charset="0"/>
                <a:ea typeface="Arial Unicode MS" pitchFamily="34" charset="-122"/>
                <a:cs typeface="Arial" pitchFamily="34" charset="0"/>
              </a:rPr>
              <a:t>Thinking </a:t>
            </a:r>
            <a:r>
              <a:rPr lang="en-US" altLang="zh-CN" sz="2400" dirty="0">
                <a:solidFill>
                  <a:schemeClr val="tx1">
                    <a:lumMod val="95000"/>
                    <a:lumOff val="5000"/>
                  </a:schemeClr>
                </a:solidFill>
                <a:latin typeface="Arial" pitchFamily="34" charset="0"/>
                <a:ea typeface="Arial Unicode MS" pitchFamily="34" charset="-122"/>
                <a:cs typeface="Arial" pitchFamily="34" charset="0"/>
              </a:rPr>
              <a:t>In C++ </a:t>
            </a:r>
            <a:r>
              <a:rPr lang="en-US" altLang="zh-CN" sz="2400" dirty="0" smtClean="0">
                <a:solidFill>
                  <a:schemeClr val="tx1">
                    <a:lumMod val="95000"/>
                    <a:lumOff val="5000"/>
                  </a:schemeClr>
                </a:solidFill>
                <a:latin typeface="Arial" pitchFamily="34" charset="0"/>
                <a:ea typeface="Arial Unicode MS" pitchFamily="34" charset="-122"/>
                <a:cs typeface="Arial" pitchFamily="34" charset="0"/>
              </a:rPr>
              <a:t>/  Thinking </a:t>
            </a:r>
            <a:r>
              <a:rPr lang="en-US" altLang="zh-CN" sz="2400" dirty="0">
                <a:solidFill>
                  <a:schemeClr val="tx1">
                    <a:lumMod val="95000"/>
                    <a:lumOff val="5000"/>
                  </a:schemeClr>
                </a:solidFill>
                <a:latin typeface="Arial" pitchFamily="34" charset="0"/>
                <a:ea typeface="Arial Unicode MS" pitchFamily="34" charset="-122"/>
                <a:cs typeface="Arial" pitchFamily="34" charset="0"/>
              </a:rPr>
              <a:t>In C++ Chinese </a:t>
            </a:r>
            <a:r>
              <a:rPr lang="en-US" altLang="zh-CN" sz="2400" dirty="0" smtClean="0">
                <a:solidFill>
                  <a:schemeClr val="tx1">
                    <a:lumMod val="95000"/>
                    <a:lumOff val="5000"/>
                  </a:schemeClr>
                </a:solidFill>
                <a:latin typeface="Arial" pitchFamily="34" charset="0"/>
                <a:ea typeface="Arial Unicode MS" pitchFamily="34" charset="-122"/>
                <a:cs typeface="Arial" pitchFamily="34" charset="0"/>
              </a:rPr>
              <a:t>online</a:t>
            </a:r>
          </a:p>
          <a:p>
            <a:pPr>
              <a:lnSpc>
                <a:spcPts val="3611"/>
              </a:lnSpc>
              <a:buFont typeface="Arial" pitchFamily="34" charset="0"/>
              <a:buChar char="•"/>
            </a:pPr>
            <a:r>
              <a:rPr lang="en-US" altLang="zh-CN" sz="2400" dirty="0">
                <a:solidFill>
                  <a:schemeClr val="tx1">
                    <a:lumMod val="95000"/>
                    <a:lumOff val="5000"/>
                  </a:schemeClr>
                </a:solidFill>
                <a:latin typeface="Arial" pitchFamily="34" charset="0"/>
                <a:ea typeface="Arial Unicode MS" pitchFamily="34" charset="-122"/>
                <a:cs typeface="Arial" pitchFamily="34" charset="0"/>
              </a:rPr>
              <a:t>C++ Volume1 </a:t>
            </a:r>
            <a:r>
              <a:rPr lang="en-US" altLang="zh-CN" sz="2400" dirty="0" smtClean="0">
                <a:solidFill>
                  <a:schemeClr val="tx1">
                    <a:lumMod val="95000"/>
                    <a:lumOff val="5000"/>
                  </a:schemeClr>
                </a:solidFill>
                <a:latin typeface="Arial" pitchFamily="34" charset="0"/>
                <a:ea typeface="Arial Unicode MS" pitchFamily="34" charset="-122"/>
                <a:cs typeface="Arial" pitchFamily="34" charset="0"/>
              </a:rPr>
              <a:t>Code</a:t>
            </a:r>
            <a:endParaRPr lang="en-US" altLang="zh-CN" sz="2400" dirty="0">
              <a:solidFill>
                <a:schemeClr val="tx1">
                  <a:lumMod val="95000"/>
                  <a:lumOff val="5000"/>
                </a:schemeClr>
              </a:solidFill>
              <a:latin typeface="Arial" pitchFamily="34" charset="0"/>
              <a:ea typeface="Arial Unicode MS" pitchFamily="34" charset="-122"/>
              <a:cs typeface="Arial" pitchFamily="34" charset="0"/>
            </a:endParaRPr>
          </a:p>
          <a:p>
            <a:pPr>
              <a:lnSpc>
                <a:spcPts val="3611"/>
              </a:lnSpc>
              <a:buFont typeface="Arial" pitchFamily="34" charset="0"/>
              <a:buChar char="•"/>
            </a:pPr>
            <a:r>
              <a:rPr lang="en-US" altLang="zh-CN" sz="2400" dirty="0">
                <a:solidFill>
                  <a:schemeClr val="tx1">
                    <a:lumMod val="95000"/>
                    <a:lumOff val="5000"/>
                  </a:schemeClr>
                </a:solidFill>
                <a:latin typeface="Arial" pitchFamily="34" charset="0"/>
                <a:ea typeface="Arial Unicode MS" pitchFamily="34" charset="-122"/>
                <a:cs typeface="Arial" pitchFamily="34" charset="0"/>
              </a:rPr>
              <a:t>C/</a:t>
            </a:r>
            <a:r>
              <a:rPr lang="en-GB" altLang="zh-CN" sz="2400" dirty="0">
                <a:solidFill>
                  <a:schemeClr val="tx1">
                    <a:lumMod val="95000"/>
                    <a:lumOff val="5000"/>
                  </a:schemeClr>
                </a:solidFill>
                <a:latin typeface="Arial" pitchFamily="34" charset="0"/>
                <a:ea typeface="Arial Unicode MS" pitchFamily="34" charset="-122"/>
                <a:cs typeface="Arial" pitchFamily="34" charset="0"/>
              </a:rPr>
              <a:t>C++ Coding Standard</a:t>
            </a:r>
          </a:p>
          <a:p>
            <a:pPr>
              <a:lnSpc>
                <a:spcPts val="3611"/>
              </a:lnSpc>
              <a:buFont typeface="Arial" pitchFamily="34" charset="0"/>
              <a:buChar char="•"/>
            </a:pPr>
            <a:r>
              <a:rPr lang="zh-CN" altLang="en-US" sz="2400" dirty="0">
                <a:solidFill>
                  <a:schemeClr val="tx1">
                    <a:lumMod val="95000"/>
                    <a:lumOff val="5000"/>
                  </a:schemeClr>
                </a:solidFill>
                <a:latin typeface="华文细黑" panose="02010600040101010101" pitchFamily="2" charset="-122"/>
                <a:ea typeface="华文细黑" panose="02010600040101010101" pitchFamily="2" charset="-122"/>
              </a:rPr>
              <a:t>本学期作业代码自检规范</a:t>
            </a:r>
            <a:endParaRPr lang="en-US" altLang="zh-CN" sz="2400" dirty="0">
              <a:solidFill>
                <a:schemeClr val="tx1">
                  <a:lumMod val="95000"/>
                  <a:lumOff val="5000"/>
                </a:schemeClr>
              </a:solidFill>
              <a:latin typeface="华文细黑" panose="02010600040101010101" pitchFamily="2" charset="-122"/>
              <a:ea typeface="华文细黑" panose="02010600040101010101" pitchFamily="2" charset="-122"/>
            </a:endParaRPr>
          </a:p>
          <a:p>
            <a:pPr>
              <a:lnSpc>
                <a:spcPts val="3611"/>
              </a:lnSpc>
              <a:buFont typeface="Arial" pitchFamily="34" charset="0"/>
              <a:buChar char="•"/>
            </a:pPr>
            <a:r>
              <a:rPr lang="en-US" altLang="zh-CN" sz="2400" dirty="0" smtClean="0">
                <a:solidFill>
                  <a:schemeClr val="tx1">
                    <a:lumMod val="95000"/>
                    <a:lumOff val="5000"/>
                  </a:schemeClr>
                </a:solidFill>
                <a:latin typeface="Arial" pitchFamily="34" charset="0"/>
                <a:ea typeface="Arial Unicode MS" pitchFamily="34" charset="-122"/>
                <a:cs typeface="Arial" pitchFamily="34" charset="0"/>
              </a:rPr>
              <a:t>Windows</a:t>
            </a:r>
            <a:r>
              <a:rPr lang="zh-CN" altLang="en-US" sz="2400" dirty="0" smtClean="0">
                <a:solidFill>
                  <a:schemeClr val="tx1">
                    <a:lumMod val="95000"/>
                    <a:lumOff val="5000"/>
                  </a:schemeClr>
                </a:solidFill>
                <a:latin typeface="Arial" pitchFamily="34" charset="0"/>
                <a:ea typeface="Arial Unicode MS" pitchFamily="34" charset="-122"/>
                <a:cs typeface="Arial" pitchFamily="34" charset="0"/>
              </a:rPr>
              <a:t> </a:t>
            </a:r>
            <a:r>
              <a:rPr lang="en-US" altLang="zh-CN" sz="2400" dirty="0">
                <a:solidFill>
                  <a:schemeClr val="tx1">
                    <a:lumMod val="95000"/>
                    <a:lumOff val="5000"/>
                  </a:schemeClr>
                </a:solidFill>
                <a:latin typeface="Arial" pitchFamily="34" charset="0"/>
                <a:ea typeface="Arial Unicode MS" pitchFamily="34" charset="-122"/>
                <a:cs typeface="Arial" pitchFamily="34" charset="0"/>
              </a:rPr>
              <a:t>Programming:  </a:t>
            </a:r>
          </a:p>
          <a:p>
            <a:pPr lvl="3">
              <a:lnSpc>
                <a:spcPts val="3611"/>
              </a:lnSpc>
            </a:pPr>
            <a:r>
              <a:rPr lang="en-US" altLang="zh-CN" sz="2400" dirty="0">
                <a:solidFill>
                  <a:schemeClr val="tx1">
                    <a:lumMod val="95000"/>
                    <a:lumOff val="5000"/>
                  </a:schemeClr>
                </a:solidFill>
                <a:latin typeface="Arial" pitchFamily="34" charset="0"/>
                <a:ea typeface="Arial Unicode MS" pitchFamily="34" charset="-122"/>
                <a:cs typeface="Arial" pitchFamily="34" charset="0"/>
              </a:rPr>
              <a:t>-《Programming Windows by Charles </a:t>
            </a:r>
            <a:r>
              <a:rPr lang="en-US" altLang="zh-CN" sz="2400" dirty="0" err="1">
                <a:solidFill>
                  <a:schemeClr val="tx1">
                    <a:lumMod val="95000"/>
                    <a:lumOff val="5000"/>
                  </a:schemeClr>
                </a:solidFill>
                <a:latin typeface="Arial" pitchFamily="34" charset="0"/>
                <a:ea typeface="Arial Unicode MS" pitchFamily="34" charset="-122"/>
                <a:cs typeface="Arial" pitchFamily="34" charset="0"/>
              </a:rPr>
              <a:t>Petzold</a:t>
            </a:r>
            <a:r>
              <a:rPr lang="en-US" altLang="zh-CN" sz="2400" dirty="0">
                <a:solidFill>
                  <a:schemeClr val="tx1">
                    <a:lumMod val="95000"/>
                    <a:lumOff val="5000"/>
                  </a:schemeClr>
                </a:solidFill>
                <a:latin typeface="Arial" pitchFamily="34" charset="0"/>
                <a:ea typeface="Arial Unicode MS" pitchFamily="34" charset="-122"/>
                <a:cs typeface="Arial" pitchFamily="34" charset="0"/>
              </a:rPr>
              <a:t>》</a:t>
            </a:r>
          </a:p>
          <a:p>
            <a:pPr>
              <a:lnSpc>
                <a:spcPts val="3611"/>
              </a:lnSpc>
              <a:buFont typeface="Arial" pitchFamily="34" charset="0"/>
              <a:buChar char="•"/>
            </a:pPr>
            <a:r>
              <a:rPr lang="en-US" altLang="zh-CN" sz="2400" dirty="0" smtClean="0">
                <a:solidFill>
                  <a:schemeClr val="tx1">
                    <a:lumMod val="95000"/>
                    <a:lumOff val="5000"/>
                  </a:schemeClr>
                </a:solidFill>
                <a:latin typeface="Arial" pitchFamily="34" charset="0"/>
                <a:ea typeface="Arial Unicode MS" pitchFamily="34" charset="-122"/>
                <a:cs typeface="Arial" pitchFamily="34" charset="0"/>
              </a:rPr>
              <a:t>《</a:t>
            </a:r>
            <a:r>
              <a:rPr lang="en-US" altLang="zh-CN" sz="2400" dirty="0">
                <a:solidFill>
                  <a:schemeClr val="tx1">
                    <a:lumMod val="95000"/>
                    <a:lumOff val="5000"/>
                  </a:schemeClr>
                </a:solidFill>
                <a:latin typeface="Arial" pitchFamily="34" charset="0"/>
                <a:ea typeface="Arial Unicode MS" pitchFamily="34" charset="-122"/>
                <a:cs typeface="Arial" pitchFamily="34" charset="0"/>
              </a:rPr>
              <a:t>Code Complete》(second edition)</a:t>
            </a:r>
            <a:r>
              <a:rPr lang="zh-CN" altLang="en-US" sz="2400" dirty="0">
                <a:solidFill>
                  <a:schemeClr val="tx1">
                    <a:lumMod val="95000"/>
                    <a:lumOff val="5000"/>
                  </a:schemeClr>
                </a:solidFill>
                <a:latin typeface="Arial" pitchFamily="34" charset="0"/>
                <a:ea typeface="Arial Unicode MS" pitchFamily="34" charset="-122"/>
                <a:cs typeface="Arial" pitchFamily="34" charset="0"/>
              </a:rPr>
              <a:t>代码大全第</a:t>
            </a:r>
            <a:r>
              <a:rPr lang="en-US" altLang="zh-CN" sz="2400" dirty="0">
                <a:solidFill>
                  <a:schemeClr val="tx1">
                    <a:lumMod val="95000"/>
                    <a:lumOff val="5000"/>
                  </a:schemeClr>
                </a:solidFill>
                <a:latin typeface="Arial" pitchFamily="34" charset="0"/>
                <a:ea typeface="Arial Unicode MS" pitchFamily="34" charset="-122"/>
                <a:cs typeface="Arial" pitchFamily="34" charset="0"/>
              </a:rPr>
              <a:t>2</a:t>
            </a:r>
            <a:r>
              <a:rPr lang="zh-CN" altLang="en-US" sz="2400" dirty="0">
                <a:solidFill>
                  <a:schemeClr val="tx1">
                    <a:lumMod val="95000"/>
                    <a:lumOff val="5000"/>
                  </a:schemeClr>
                </a:solidFill>
                <a:latin typeface="Arial" pitchFamily="34" charset="0"/>
                <a:ea typeface="Arial Unicode MS" pitchFamily="34" charset="-122"/>
                <a:cs typeface="Arial" pitchFamily="34" charset="0"/>
              </a:rPr>
              <a:t>版</a:t>
            </a:r>
            <a:endParaRPr lang="en-US" altLang="zh-CN" sz="2400" dirty="0">
              <a:solidFill>
                <a:schemeClr val="tx1">
                  <a:lumMod val="95000"/>
                  <a:lumOff val="5000"/>
                </a:schemeClr>
              </a:solidFill>
              <a:latin typeface="Arial" pitchFamily="34" charset="0"/>
              <a:ea typeface="Arial Unicode MS" pitchFamily="34" charset="-122"/>
              <a:cs typeface="Arial" pitchFamily="34" charset="0"/>
            </a:endParaRPr>
          </a:p>
          <a:p>
            <a:pPr>
              <a:lnSpc>
                <a:spcPts val="3611"/>
              </a:lnSpc>
              <a:buFont typeface="Arial" pitchFamily="34" charset="0"/>
              <a:buChar char="•"/>
            </a:pPr>
            <a:r>
              <a:rPr lang="zh-CN" altLang="en-US" sz="2400" dirty="0">
                <a:solidFill>
                  <a:schemeClr val="tx1">
                    <a:lumMod val="95000"/>
                    <a:lumOff val="5000"/>
                  </a:schemeClr>
                </a:solidFill>
                <a:latin typeface="华文细黑" panose="02010600040101010101" pitchFamily="2" charset="-122"/>
                <a:ea typeface="华文细黑" panose="02010600040101010101" pitchFamily="2" charset="-122"/>
              </a:rPr>
              <a:t>中期</a:t>
            </a:r>
            <a:r>
              <a:rPr lang="en-US" altLang="zh-CN" sz="2400" dirty="0">
                <a:solidFill>
                  <a:schemeClr val="tx1">
                    <a:lumMod val="95000"/>
                    <a:lumOff val="5000"/>
                  </a:schemeClr>
                </a:solidFill>
                <a:latin typeface="华文细黑" panose="02010600040101010101" pitchFamily="2" charset="-122"/>
                <a:ea typeface="华文细黑" panose="02010600040101010101" pitchFamily="2" charset="-122"/>
              </a:rPr>
              <a:t>project</a:t>
            </a:r>
            <a:r>
              <a:rPr lang="zh-CN" altLang="en-US" sz="2400" dirty="0">
                <a:solidFill>
                  <a:schemeClr val="tx1">
                    <a:lumMod val="95000"/>
                    <a:lumOff val="5000"/>
                  </a:schemeClr>
                </a:solidFill>
                <a:latin typeface="华文细黑" panose="02010600040101010101" pitchFamily="2" charset="-122"/>
                <a:ea typeface="华文细黑" panose="02010600040101010101" pitchFamily="2" charset="-122"/>
              </a:rPr>
              <a:t>报告的基本要求及</a:t>
            </a:r>
            <a:r>
              <a:rPr lang="en-US" altLang="zh-CN" sz="2400" dirty="0">
                <a:solidFill>
                  <a:schemeClr val="tx1">
                    <a:lumMod val="95000"/>
                    <a:lumOff val="5000"/>
                  </a:schemeClr>
                </a:solidFill>
                <a:latin typeface="华文细黑" panose="02010600040101010101" pitchFamily="2" charset="-122"/>
                <a:ea typeface="华文细黑" panose="02010600040101010101" pitchFamily="2" charset="-122"/>
              </a:rPr>
              <a:t>Project</a:t>
            </a:r>
            <a:r>
              <a:rPr lang="zh-CN" altLang="en-US" sz="2400" dirty="0">
                <a:solidFill>
                  <a:schemeClr val="tx1">
                    <a:lumMod val="95000"/>
                    <a:lumOff val="5000"/>
                  </a:schemeClr>
                </a:solidFill>
                <a:latin typeface="华文细黑" panose="02010600040101010101" pitchFamily="2" charset="-122"/>
                <a:ea typeface="华文细黑" panose="02010600040101010101" pitchFamily="2" charset="-122"/>
              </a:rPr>
              <a:t>备选题</a:t>
            </a:r>
            <a:r>
              <a:rPr lang="en-US" altLang="zh-CN" sz="2400" dirty="0">
                <a:solidFill>
                  <a:schemeClr val="tx1">
                    <a:lumMod val="95000"/>
                    <a:lumOff val="5000"/>
                  </a:schemeClr>
                </a:solidFill>
                <a:latin typeface="华文细黑" panose="02010600040101010101" pitchFamily="2" charset="-122"/>
                <a:ea typeface="华文细黑" panose="02010600040101010101" pitchFamily="2" charset="-122"/>
              </a:rPr>
              <a:t>_</a:t>
            </a:r>
            <a:r>
              <a:rPr lang="en-US" altLang="zh-CN" sz="2400" dirty="0" smtClean="0">
                <a:solidFill>
                  <a:schemeClr val="tx1">
                    <a:lumMod val="95000"/>
                    <a:lumOff val="5000"/>
                  </a:schemeClr>
                </a:solidFill>
                <a:latin typeface="华文细黑" panose="02010600040101010101" pitchFamily="2" charset="-122"/>
                <a:ea typeface="华文细黑" panose="02010600040101010101" pitchFamily="2" charset="-122"/>
              </a:rPr>
              <a:t>2018~2019</a:t>
            </a:r>
            <a:r>
              <a:rPr lang="zh-CN" altLang="en-US" sz="2400" dirty="0" smtClean="0">
                <a:solidFill>
                  <a:schemeClr val="tx1">
                    <a:lumMod val="95000"/>
                    <a:lumOff val="5000"/>
                  </a:schemeClr>
                </a:solidFill>
                <a:latin typeface="华文细黑" panose="02010600040101010101" pitchFamily="2" charset="-122"/>
                <a:ea typeface="华文细黑" panose="02010600040101010101" pitchFamily="2" charset="-122"/>
              </a:rPr>
              <a:t>春夏</a:t>
            </a:r>
            <a:endParaRPr lang="en-US" altLang="zh-CN" sz="2400" dirty="0" smtClean="0">
              <a:solidFill>
                <a:schemeClr val="tx1">
                  <a:lumMod val="95000"/>
                  <a:lumOff val="5000"/>
                </a:schemeClr>
              </a:solidFill>
              <a:latin typeface="华文细黑" panose="02010600040101010101" pitchFamily="2" charset="-122"/>
              <a:ea typeface="华文细黑" panose="02010600040101010101" pitchFamily="2" charset="-122"/>
            </a:endParaRPr>
          </a:p>
          <a:p>
            <a:pPr>
              <a:lnSpc>
                <a:spcPts val="3611"/>
              </a:lnSpc>
              <a:buFont typeface="Arial" pitchFamily="34" charset="0"/>
              <a:buChar char="•"/>
            </a:pPr>
            <a:r>
              <a:rPr lang="zh-CN" altLang="en-US" sz="2400" dirty="0">
                <a:solidFill>
                  <a:schemeClr val="tx1">
                    <a:lumMod val="95000"/>
                    <a:lumOff val="5000"/>
                  </a:schemeClr>
                </a:solidFill>
                <a:latin typeface="华文细黑" panose="02010600040101010101" pitchFamily="2" charset="-122"/>
                <a:ea typeface="华文细黑" panose="02010600040101010101" pitchFamily="2" charset="-122"/>
              </a:rPr>
              <a:t>面向对象程序设计课程设计</a:t>
            </a:r>
            <a:r>
              <a:rPr lang="en-US" altLang="zh-CN" sz="2400" dirty="0">
                <a:solidFill>
                  <a:schemeClr val="tx1">
                    <a:lumMod val="95000"/>
                    <a:lumOff val="5000"/>
                  </a:schemeClr>
                </a:solidFill>
                <a:latin typeface="华文细黑" panose="02010600040101010101" pitchFamily="2" charset="-122"/>
                <a:ea typeface="华文细黑" panose="02010600040101010101" pitchFamily="2" charset="-122"/>
                <a:cs typeface="Arial Unicode MS" pitchFamily="34" charset="-122"/>
              </a:rPr>
              <a:t>,</a:t>
            </a:r>
            <a:r>
              <a:rPr lang="zh-CN" altLang="en-US" sz="2400" dirty="0">
                <a:solidFill>
                  <a:schemeClr val="tx1">
                    <a:lumMod val="95000"/>
                    <a:lumOff val="5000"/>
                  </a:schemeClr>
                </a:solidFill>
                <a:latin typeface="华文细黑" panose="02010600040101010101" pitchFamily="2" charset="-122"/>
                <a:ea typeface="华文细黑" panose="02010600040101010101" pitchFamily="2" charset="-122"/>
                <a:cs typeface="Arial Unicode MS" pitchFamily="34" charset="-122"/>
              </a:rPr>
              <a:t>浙江大学出社</a:t>
            </a:r>
            <a:r>
              <a:rPr lang="en-US" altLang="zh-CN" sz="2400" dirty="0">
                <a:solidFill>
                  <a:schemeClr val="tx1">
                    <a:lumMod val="95000"/>
                    <a:lumOff val="5000"/>
                  </a:schemeClr>
                </a:solidFill>
                <a:latin typeface="Corbel" pitchFamily="34" charset="0"/>
                <a:ea typeface="Arial Unicode MS" pitchFamily="34" charset="-122"/>
                <a:cs typeface="Arial Unicode MS" pitchFamily="34" charset="-122"/>
              </a:rPr>
              <a:t>,2007.9 </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55576" y="620689"/>
            <a:ext cx="7848872" cy="5256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5" tIns="45712" rIns="91425" bIns="45712" rtlCol="0" anchor="ctr"/>
          <a:lstStyle/>
          <a:p>
            <a:pPr algn="ctr"/>
            <a:endParaRPr lang="zh-CN" altLang="en-US"/>
          </a:p>
        </p:txBody>
      </p:sp>
      <p:sp>
        <p:nvSpPr>
          <p:cNvPr id="7" name="TextBox 6"/>
          <p:cNvSpPr txBox="1"/>
          <p:nvPr/>
        </p:nvSpPr>
        <p:spPr>
          <a:xfrm>
            <a:off x="755576" y="620689"/>
            <a:ext cx="4032391" cy="553982"/>
          </a:xfrm>
          <a:prstGeom prst="rect">
            <a:avLst/>
          </a:prstGeom>
          <a:noFill/>
        </p:spPr>
        <p:txBody>
          <a:bodyPr wrap="square" lIns="91425" tIns="45712" rIns="91425" bIns="45712" rtlCol="0">
            <a:spAutoFit/>
          </a:bodyPr>
          <a:lstStyle/>
          <a:p>
            <a:r>
              <a:rPr lang="en-US" altLang="zh-CN" sz="3000" dirty="0">
                <a:solidFill>
                  <a:srgbClr val="000099"/>
                </a:solidFill>
                <a:latin typeface="Arial Rounded MT Bold" panose="020F0704030504030204" pitchFamily="34" charset="0"/>
              </a:rPr>
              <a:t>The global score</a:t>
            </a:r>
            <a:endParaRPr lang="zh-CN" altLang="en-US" sz="3000" dirty="0">
              <a:solidFill>
                <a:srgbClr val="000099"/>
              </a:solidFill>
              <a:latin typeface="Arial Rounded MT Bold" panose="020F0704030504030204" pitchFamily="34" charset="0"/>
            </a:endParaRPr>
          </a:p>
        </p:txBody>
      </p:sp>
      <p:sp>
        <p:nvSpPr>
          <p:cNvPr id="8" name="矩形 7"/>
          <p:cNvSpPr/>
          <p:nvPr/>
        </p:nvSpPr>
        <p:spPr>
          <a:xfrm>
            <a:off x="1424372" y="1598359"/>
            <a:ext cx="5544616" cy="720080"/>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5" tIns="45712" rIns="91425" bIns="45712" rtlCol="0" anchor="ctr"/>
          <a:lstStyle/>
          <a:p>
            <a:pPr algn="ctr"/>
            <a:endParaRPr lang="zh-CN" altLang="en-US"/>
          </a:p>
        </p:txBody>
      </p:sp>
      <p:sp>
        <p:nvSpPr>
          <p:cNvPr id="10" name="TextBox 9"/>
          <p:cNvSpPr txBox="1"/>
          <p:nvPr/>
        </p:nvSpPr>
        <p:spPr>
          <a:xfrm>
            <a:off x="2660761" y="1649584"/>
            <a:ext cx="3024336" cy="507815"/>
          </a:xfrm>
          <a:prstGeom prst="rect">
            <a:avLst/>
          </a:prstGeom>
          <a:noFill/>
        </p:spPr>
        <p:txBody>
          <a:bodyPr wrap="square" lIns="91425" tIns="45712" rIns="91425" bIns="45712" rtlCol="0">
            <a:spAutoFit/>
          </a:bodyPr>
          <a:lstStyle/>
          <a:p>
            <a:r>
              <a:rPr lang="en-US" altLang="zh-CN" sz="2700" dirty="0">
                <a:solidFill>
                  <a:srgbClr val="0000CC"/>
                </a:solidFill>
                <a:latin typeface="Arial Rounded MT Bold" panose="020F0704030504030204" pitchFamily="34" charset="0"/>
              </a:rPr>
              <a:t>Namespace  A</a:t>
            </a:r>
            <a:endParaRPr lang="zh-CN" altLang="en-US" sz="2700" dirty="0">
              <a:solidFill>
                <a:srgbClr val="0000CC"/>
              </a:solidFill>
              <a:latin typeface="Arial Rounded MT Bold" panose="020F0704030504030204" pitchFamily="34" charset="0"/>
            </a:endParaRPr>
          </a:p>
        </p:txBody>
      </p:sp>
      <p:sp>
        <p:nvSpPr>
          <p:cNvPr id="15" name="矩形 14"/>
          <p:cNvSpPr/>
          <p:nvPr/>
        </p:nvSpPr>
        <p:spPr>
          <a:xfrm>
            <a:off x="1403649" y="2861937"/>
            <a:ext cx="5544616" cy="774086"/>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5" tIns="45712" rIns="91425" bIns="45712" rtlCol="0" anchor="ctr"/>
          <a:lstStyle/>
          <a:p>
            <a:pPr algn="ctr"/>
            <a:endParaRPr lang="zh-CN" altLang="en-US"/>
          </a:p>
        </p:txBody>
      </p:sp>
      <p:sp>
        <p:nvSpPr>
          <p:cNvPr id="16" name="TextBox 15"/>
          <p:cNvSpPr txBox="1"/>
          <p:nvPr/>
        </p:nvSpPr>
        <p:spPr>
          <a:xfrm>
            <a:off x="2659961" y="2947857"/>
            <a:ext cx="2719772" cy="507815"/>
          </a:xfrm>
          <a:prstGeom prst="rect">
            <a:avLst/>
          </a:prstGeom>
          <a:noFill/>
        </p:spPr>
        <p:txBody>
          <a:bodyPr wrap="square" lIns="91425" tIns="45712" rIns="91425" bIns="45712" rtlCol="0">
            <a:spAutoFit/>
          </a:bodyPr>
          <a:lstStyle/>
          <a:p>
            <a:r>
              <a:rPr lang="en-US" altLang="zh-CN" sz="2700" dirty="0">
                <a:solidFill>
                  <a:srgbClr val="0000CC"/>
                </a:solidFill>
                <a:latin typeface="Arial Rounded MT Bold" panose="020F0704030504030204" pitchFamily="34" charset="0"/>
              </a:rPr>
              <a:t>Namespace  B</a:t>
            </a:r>
            <a:endParaRPr lang="zh-CN" altLang="en-US" sz="2700" dirty="0">
              <a:solidFill>
                <a:srgbClr val="0000CC"/>
              </a:solidFill>
              <a:latin typeface="Arial Rounded MT Bold" panose="020F0704030504030204" pitchFamily="34" charset="0"/>
            </a:endParaRPr>
          </a:p>
        </p:txBody>
      </p:sp>
      <p:sp>
        <p:nvSpPr>
          <p:cNvPr id="21" name="矩形 20"/>
          <p:cNvSpPr/>
          <p:nvPr/>
        </p:nvSpPr>
        <p:spPr>
          <a:xfrm>
            <a:off x="1400622" y="4005065"/>
            <a:ext cx="5544616" cy="13677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5" tIns="45712" rIns="91425" bIns="45712" rtlCol="0" anchor="ctr"/>
          <a:lstStyle/>
          <a:p>
            <a:pPr algn="ctr"/>
            <a:endParaRPr lang="zh-CN" altLang="en-US">
              <a:solidFill>
                <a:schemeClr val="accent1">
                  <a:lumMod val="40000"/>
                  <a:lumOff val="60000"/>
                </a:schemeClr>
              </a:solidFill>
            </a:endParaRPr>
          </a:p>
        </p:txBody>
      </p:sp>
      <p:sp>
        <p:nvSpPr>
          <p:cNvPr id="22" name="TextBox 21"/>
          <p:cNvSpPr txBox="1"/>
          <p:nvPr/>
        </p:nvSpPr>
        <p:spPr>
          <a:xfrm>
            <a:off x="2659961" y="4289962"/>
            <a:ext cx="3577158" cy="507815"/>
          </a:xfrm>
          <a:prstGeom prst="rect">
            <a:avLst/>
          </a:prstGeom>
          <a:noFill/>
        </p:spPr>
        <p:txBody>
          <a:bodyPr wrap="square" lIns="91425" tIns="45712" rIns="91425" bIns="45712" rtlCol="0">
            <a:spAutoFit/>
          </a:bodyPr>
          <a:lstStyle/>
          <a:p>
            <a:r>
              <a:rPr lang="en-US" altLang="zh-CN" sz="2700" dirty="0">
                <a:solidFill>
                  <a:srgbClr val="000099"/>
                </a:solidFill>
                <a:latin typeface="Arial Rounded MT Bold" panose="020F0704030504030204" pitchFamily="34" charset="0"/>
              </a:rPr>
              <a:t>Namespace  </a:t>
            </a:r>
            <a:r>
              <a:rPr lang="en-US" altLang="zh-CN" sz="2700" b="1" dirty="0" err="1">
                <a:solidFill>
                  <a:srgbClr val="000099"/>
                </a:solidFill>
                <a:latin typeface="Arial Rounded MT Bold" panose="020F0704030504030204" pitchFamily="34" charset="0"/>
                <a:ea typeface="微软雅黑" panose="020B0503020204020204" pitchFamily="34" charset="-122"/>
                <a:cs typeface="Arial Unicode MS" pitchFamily="34" charset="-122"/>
              </a:rPr>
              <a:t>std</a:t>
            </a:r>
            <a:endParaRPr lang="zh-CN" altLang="en-US" sz="2700" b="1" dirty="0">
              <a:solidFill>
                <a:srgbClr val="000099"/>
              </a:solidFill>
              <a:latin typeface="Arial Rounded MT Bold" panose="020F0704030504030204" pitchFamily="34" charset="0"/>
              <a:ea typeface="微软雅黑" panose="020B0503020204020204" pitchFamily="34" charset="-122"/>
              <a:cs typeface="Arial Unicode MS" pitchFamily="34" charset="-122"/>
            </a:endParaRPr>
          </a:p>
        </p:txBody>
      </p:sp>
    </p:spTree>
    <p:extLst>
      <p:ext uri="{BB962C8B-B14F-4D97-AF65-F5344CB8AC3E}">
        <p14:creationId xmlns:p14="http://schemas.microsoft.com/office/powerpoint/2010/main" val="1423304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5" grpId="0" animBg="1"/>
      <p:bldP spid="1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55576" y="620689"/>
            <a:ext cx="7848872" cy="5256584"/>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5" tIns="45712" rIns="91425" bIns="45712" rtlCol="0" anchor="ctr"/>
          <a:lstStyle/>
          <a:p>
            <a:pPr algn="ctr"/>
            <a:endParaRPr lang="zh-CN" altLang="en-US"/>
          </a:p>
        </p:txBody>
      </p:sp>
      <p:sp>
        <p:nvSpPr>
          <p:cNvPr id="7" name="TextBox 6"/>
          <p:cNvSpPr txBox="1"/>
          <p:nvPr/>
        </p:nvSpPr>
        <p:spPr>
          <a:xfrm>
            <a:off x="755576" y="620689"/>
            <a:ext cx="4392488" cy="553982"/>
          </a:xfrm>
          <a:prstGeom prst="rect">
            <a:avLst/>
          </a:prstGeom>
          <a:noFill/>
        </p:spPr>
        <p:txBody>
          <a:bodyPr wrap="square" lIns="91425" tIns="45712" rIns="91425" bIns="45712" rtlCol="0">
            <a:spAutoFit/>
          </a:bodyPr>
          <a:lstStyle/>
          <a:p>
            <a:r>
              <a:rPr lang="en-US" altLang="zh-CN" sz="3000" dirty="0">
                <a:solidFill>
                  <a:srgbClr val="0000CC"/>
                </a:solidFill>
                <a:latin typeface="Diavlo Bold" pitchFamily="50" charset="0"/>
              </a:rPr>
              <a:t>The global score</a:t>
            </a:r>
            <a:endParaRPr lang="zh-CN" altLang="en-US" sz="3000" dirty="0">
              <a:solidFill>
                <a:srgbClr val="0000CC"/>
              </a:solidFill>
              <a:latin typeface="Diavlo Bold" pitchFamily="50" charset="0"/>
            </a:endParaRPr>
          </a:p>
        </p:txBody>
      </p:sp>
      <p:sp>
        <p:nvSpPr>
          <p:cNvPr id="8" name="矩形 7"/>
          <p:cNvSpPr/>
          <p:nvPr/>
        </p:nvSpPr>
        <p:spPr>
          <a:xfrm>
            <a:off x="1403649" y="1340768"/>
            <a:ext cx="5544616" cy="1908212"/>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5" tIns="45712" rIns="91425" bIns="45712" rtlCol="0" anchor="ctr"/>
          <a:lstStyle/>
          <a:p>
            <a:pPr algn="ctr"/>
            <a:endParaRPr lang="zh-CN" altLang="en-US"/>
          </a:p>
        </p:txBody>
      </p:sp>
      <p:sp>
        <p:nvSpPr>
          <p:cNvPr id="10" name="TextBox 9"/>
          <p:cNvSpPr txBox="1"/>
          <p:nvPr/>
        </p:nvSpPr>
        <p:spPr>
          <a:xfrm>
            <a:off x="1403648" y="1340767"/>
            <a:ext cx="2232248" cy="461649"/>
          </a:xfrm>
          <a:prstGeom prst="rect">
            <a:avLst/>
          </a:prstGeom>
          <a:noFill/>
        </p:spPr>
        <p:txBody>
          <a:bodyPr wrap="square" lIns="91425" tIns="45712" rIns="91425" bIns="45712" rtlCol="0">
            <a:spAutoFit/>
          </a:bodyPr>
          <a:lstStyle/>
          <a:p>
            <a:r>
              <a:rPr lang="en-US" altLang="zh-CN" sz="2400" dirty="0" smtClean="0">
                <a:solidFill>
                  <a:schemeClr val="bg1"/>
                </a:solidFill>
              </a:rPr>
              <a:t>Namespace  A</a:t>
            </a:r>
            <a:endParaRPr lang="zh-CN" altLang="en-US" sz="2400" dirty="0">
              <a:solidFill>
                <a:schemeClr val="bg1"/>
              </a:solidFill>
            </a:endParaRPr>
          </a:p>
        </p:txBody>
      </p:sp>
      <p:sp>
        <p:nvSpPr>
          <p:cNvPr id="11" name="矩形 10"/>
          <p:cNvSpPr/>
          <p:nvPr/>
        </p:nvSpPr>
        <p:spPr>
          <a:xfrm>
            <a:off x="2123728" y="1710100"/>
            <a:ext cx="3816424" cy="584774"/>
          </a:xfrm>
          <a:prstGeom prst="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5" tIns="45712" rIns="91425" bIns="45712" rtlCol="0" anchor="ctr"/>
          <a:lstStyle/>
          <a:p>
            <a:pPr algn="ctr"/>
            <a:endParaRPr lang="zh-CN" altLang="en-US"/>
          </a:p>
        </p:txBody>
      </p:sp>
      <p:sp>
        <p:nvSpPr>
          <p:cNvPr id="12" name="TextBox 11"/>
          <p:cNvSpPr txBox="1"/>
          <p:nvPr/>
        </p:nvSpPr>
        <p:spPr>
          <a:xfrm>
            <a:off x="2123728" y="1710100"/>
            <a:ext cx="2880319" cy="461649"/>
          </a:xfrm>
          <a:prstGeom prst="rect">
            <a:avLst/>
          </a:prstGeom>
          <a:noFill/>
        </p:spPr>
        <p:txBody>
          <a:bodyPr wrap="square" lIns="91425" tIns="45712" rIns="91425" bIns="45712" rtlCol="0">
            <a:spAutoFit/>
          </a:bodyPr>
          <a:lstStyle/>
          <a:p>
            <a:r>
              <a:rPr lang="en-US" altLang="zh-CN" sz="2400" dirty="0" smtClean="0"/>
              <a:t>Namespace A-1</a:t>
            </a:r>
            <a:endParaRPr lang="zh-CN" altLang="en-US" sz="2400" dirty="0"/>
          </a:p>
        </p:txBody>
      </p:sp>
      <p:sp>
        <p:nvSpPr>
          <p:cNvPr id="13" name="矩形 12"/>
          <p:cNvSpPr/>
          <p:nvPr/>
        </p:nvSpPr>
        <p:spPr>
          <a:xfrm>
            <a:off x="2132112" y="2417990"/>
            <a:ext cx="3816424" cy="584774"/>
          </a:xfrm>
          <a:prstGeom prst="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5" tIns="45712" rIns="91425" bIns="45712" rtlCol="0" anchor="ctr"/>
          <a:lstStyle/>
          <a:p>
            <a:pPr algn="ctr"/>
            <a:endParaRPr lang="zh-CN" altLang="en-US"/>
          </a:p>
        </p:txBody>
      </p:sp>
      <p:sp>
        <p:nvSpPr>
          <p:cNvPr id="14" name="TextBox 13"/>
          <p:cNvSpPr txBox="1"/>
          <p:nvPr/>
        </p:nvSpPr>
        <p:spPr>
          <a:xfrm>
            <a:off x="2132112" y="2417991"/>
            <a:ext cx="2727920" cy="461649"/>
          </a:xfrm>
          <a:prstGeom prst="rect">
            <a:avLst/>
          </a:prstGeom>
          <a:noFill/>
        </p:spPr>
        <p:txBody>
          <a:bodyPr wrap="square" lIns="91425" tIns="45712" rIns="91425" bIns="45712" rtlCol="0">
            <a:spAutoFit/>
          </a:bodyPr>
          <a:lstStyle/>
          <a:p>
            <a:r>
              <a:rPr lang="en-US" altLang="zh-CN" sz="2400" dirty="0" smtClean="0"/>
              <a:t>Namespace A-2</a:t>
            </a:r>
            <a:endParaRPr lang="zh-CN" altLang="en-US" sz="2400" dirty="0"/>
          </a:p>
        </p:txBody>
      </p:sp>
      <p:sp>
        <p:nvSpPr>
          <p:cNvPr id="15" name="矩形 14"/>
          <p:cNvSpPr/>
          <p:nvPr/>
        </p:nvSpPr>
        <p:spPr>
          <a:xfrm>
            <a:off x="1403649" y="3440914"/>
            <a:ext cx="5544616" cy="1908212"/>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5" tIns="45712" rIns="91425" bIns="45712" rtlCol="0" anchor="ctr"/>
          <a:lstStyle/>
          <a:p>
            <a:pPr algn="ctr"/>
            <a:endParaRPr lang="zh-CN" altLang="en-US"/>
          </a:p>
        </p:txBody>
      </p:sp>
      <p:sp>
        <p:nvSpPr>
          <p:cNvPr id="16" name="TextBox 15"/>
          <p:cNvSpPr txBox="1"/>
          <p:nvPr/>
        </p:nvSpPr>
        <p:spPr>
          <a:xfrm>
            <a:off x="1403648" y="3440914"/>
            <a:ext cx="2232248" cy="461649"/>
          </a:xfrm>
          <a:prstGeom prst="rect">
            <a:avLst/>
          </a:prstGeom>
          <a:noFill/>
        </p:spPr>
        <p:txBody>
          <a:bodyPr wrap="square" lIns="91425" tIns="45712" rIns="91425" bIns="45712" rtlCol="0">
            <a:spAutoFit/>
          </a:bodyPr>
          <a:lstStyle/>
          <a:p>
            <a:r>
              <a:rPr lang="en-US" altLang="zh-CN" sz="2400" dirty="0" smtClean="0">
                <a:solidFill>
                  <a:schemeClr val="bg1"/>
                </a:solidFill>
                <a:latin typeface="Corbel" pitchFamily="34" charset="0"/>
              </a:rPr>
              <a:t>Namespace  B</a:t>
            </a:r>
            <a:endParaRPr lang="zh-CN" altLang="en-US" sz="2400" dirty="0">
              <a:solidFill>
                <a:schemeClr val="bg1"/>
              </a:solidFill>
              <a:latin typeface="Corbel" pitchFamily="34" charset="0"/>
            </a:endParaRPr>
          </a:p>
        </p:txBody>
      </p:sp>
      <p:sp>
        <p:nvSpPr>
          <p:cNvPr id="17" name="矩形 16"/>
          <p:cNvSpPr/>
          <p:nvPr/>
        </p:nvSpPr>
        <p:spPr>
          <a:xfrm>
            <a:off x="2123728" y="3810246"/>
            <a:ext cx="3816424" cy="1274938"/>
          </a:xfrm>
          <a:prstGeom prst="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5" tIns="45712" rIns="91425" bIns="45712" rtlCol="0" anchor="ctr"/>
          <a:lstStyle/>
          <a:p>
            <a:pPr algn="ctr"/>
            <a:endParaRPr lang="zh-CN" altLang="en-US"/>
          </a:p>
        </p:txBody>
      </p:sp>
      <p:sp>
        <p:nvSpPr>
          <p:cNvPr id="18" name="TextBox 17"/>
          <p:cNvSpPr txBox="1"/>
          <p:nvPr/>
        </p:nvSpPr>
        <p:spPr>
          <a:xfrm>
            <a:off x="2123728" y="3810246"/>
            <a:ext cx="3024335" cy="461649"/>
          </a:xfrm>
          <a:prstGeom prst="rect">
            <a:avLst/>
          </a:prstGeom>
          <a:noFill/>
        </p:spPr>
        <p:txBody>
          <a:bodyPr wrap="square" lIns="91425" tIns="45712" rIns="91425" bIns="45712" rtlCol="0">
            <a:spAutoFit/>
          </a:bodyPr>
          <a:lstStyle/>
          <a:p>
            <a:r>
              <a:rPr lang="en-US" altLang="zh-CN" sz="2400" dirty="0" smtClean="0"/>
              <a:t>Namespace B-1</a:t>
            </a:r>
            <a:endParaRPr lang="zh-CN" altLang="en-US" sz="2400" dirty="0"/>
          </a:p>
        </p:txBody>
      </p:sp>
      <p:sp>
        <p:nvSpPr>
          <p:cNvPr id="19" name="矩形 18"/>
          <p:cNvSpPr/>
          <p:nvPr/>
        </p:nvSpPr>
        <p:spPr>
          <a:xfrm>
            <a:off x="2392524" y="4395021"/>
            <a:ext cx="3295600" cy="584774"/>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5" tIns="45712" rIns="91425" bIns="45712" rtlCol="0" anchor="ctr"/>
          <a:lstStyle/>
          <a:p>
            <a:pPr algn="ctr"/>
            <a:endParaRPr lang="zh-CN" altLang="en-US" sz="2400"/>
          </a:p>
        </p:txBody>
      </p:sp>
      <p:sp>
        <p:nvSpPr>
          <p:cNvPr id="20" name="TextBox 19"/>
          <p:cNvSpPr txBox="1"/>
          <p:nvPr/>
        </p:nvSpPr>
        <p:spPr>
          <a:xfrm>
            <a:off x="2392524" y="4395019"/>
            <a:ext cx="3043571" cy="461649"/>
          </a:xfrm>
          <a:prstGeom prst="rect">
            <a:avLst/>
          </a:prstGeom>
          <a:noFill/>
        </p:spPr>
        <p:txBody>
          <a:bodyPr wrap="square" lIns="91425" tIns="45712" rIns="91425" bIns="45712" rtlCol="0">
            <a:spAutoFit/>
          </a:bodyPr>
          <a:lstStyle/>
          <a:p>
            <a:r>
              <a:rPr lang="en-US" altLang="zh-CN" sz="2400" dirty="0" smtClean="0"/>
              <a:t>Namespace B-1-1</a:t>
            </a:r>
            <a:endParaRPr lang="zh-CN" altLang="en-US" sz="2400" dirty="0"/>
          </a:p>
        </p:txBody>
      </p:sp>
    </p:spTree>
    <p:extLst>
      <p:ext uri="{BB962C8B-B14F-4D97-AF65-F5344CB8AC3E}">
        <p14:creationId xmlns:p14="http://schemas.microsoft.com/office/powerpoint/2010/main" val="190165355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1072552"/>
            <a:ext cx="7220944" cy="2246753"/>
          </a:xfrm>
          <a:prstGeom prst="rect">
            <a:avLst/>
          </a:prstGeom>
          <a:solidFill>
            <a:schemeClr val="accent4">
              <a:lumMod val="20000"/>
              <a:lumOff val="80000"/>
            </a:schemeClr>
          </a:solidFill>
        </p:spPr>
        <p:txBody>
          <a:bodyPr wrap="square" lIns="91425" tIns="45712" rIns="91425" bIns="45712" rtlCol="0">
            <a:spAutoFit/>
          </a:bodyPr>
          <a:lstStyle/>
          <a:p>
            <a:r>
              <a:rPr lang="en-US" altLang="zh-CN" sz="2800" dirty="0">
                <a:solidFill>
                  <a:schemeClr val="bg1"/>
                </a:solidFill>
                <a:latin typeface="Corbel" pitchFamily="34" charset="0"/>
                <a:ea typeface="Arial Unicode MS" pitchFamily="34" charset="-122"/>
                <a:cs typeface="Arial Unicode MS" pitchFamily="34" charset="-122"/>
              </a:rPr>
              <a:t>namespace     </a:t>
            </a:r>
            <a:r>
              <a:rPr lang="en-US" altLang="zh-CN" sz="2800" dirty="0">
                <a:latin typeface="Corbel" pitchFamily="34" charset="0"/>
                <a:ea typeface="Arial Unicode MS" pitchFamily="34" charset="-122"/>
                <a:cs typeface="Arial Unicode MS" pitchFamily="34" charset="-122"/>
              </a:rPr>
              <a:t>    </a:t>
            </a:r>
            <a:r>
              <a:rPr kumimoji="1" lang="en-US" altLang="zh-CN" sz="2800" b="1" dirty="0">
                <a:solidFill>
                  <a:srgbClr val="00B16A"/>
                </a:solidFill>
                <a:latin typeface="Corbel" pitchFamily="34" charset="0"/>
                <a:ea typeface="微软雅黑" panose="020B0503020204020204" pitchFamily="34" charset="-122"/>
                <a:cs typeface="Arial Unicode MS" pitchFamily="34" charset="-122"/>
              </a:rPr>
              <a:t>// unnamed namespace</a:t>
            </a:r>
          </a:p>
          <a:p>
            <a:r>
              <a:rPr lang="en-US" altLang="zh-CN" sz="2800" dirty="0">
                <a:solidFill>
                  <a:schemeClr val="bg1"/>
                </a:solidFill>
                <a:latin typeface="Corbel" pitchFamily="34" charset="0"/>
                <a:ea typeface="Arial Unicode MS" pitchFamily="34" charset="-122"/>
                <a:cs typeface="Arial Unicode MS" pitchFamily="34" charset="-122"/>
              </a:rPr>
              <a:t>{</a:t>
            </a:r>
          </a:p>
          <a:p>
            <a:r>
              <a:rPr lang="en-US" altLang="zh-CN" sz="2800" dirty="0">
                <a:solidFill>
                  <a:schemeClr val="bg1"/>
                </a:solidFill>
                <a:latin typeface="Corbel" pitchFamily="34" charset="0"/>
                <a:ea typeface="Arial Unicode MS" pitchFamily="34" charset="-122"/>
                <a:cs typeface="Arial Unicode MS" pitchFamily="34" charset="-122"/>
              </a:rPr>
              <a:t>    void f2(</a:t>
            </a:r>
            <a:r>
              <a:rPr lang="en-US" altLang="zh-CN" sz="2800" dirty="0" err="1">
                <a:solidFill>
                  <a:schemeClr val="bg1"/>
                </a:solidFill>
                <a:latin typeface="Corbel" pitchFamily="34" charset="0"/>
                <a:ea typeface="Arial Unicode MS" pitchFamily="34" charset="-122"/>
                <a:cs typeface="Arial Unicode MS" pitchFamily="34" charset="-122"/>
              </a:rPr>
              <a:t>int</a:t>
            </a:r>
            <a:r>
              <a:rPr lang="en-US" altLang="zh-CN" sz="2800" dirty="0">
                <a:solidFill>
                  <a:schemeClr val="bg1"/>
                </a:solidFill>
                <a:latin typeface="Corbel" pitchFamily="34" charset="0"/>
                <a:ea typeface="Arial Unicode MS" pitchFamily="34" charset="-122"/>
                <a:cs typeface="Arial Unicode MS" pitchFamily="34" charset="-122"/>
              </a:rPr>
              <a:t>){….}          </a:t>
            </a:r>
            <a:r>
              <a:rPr kumimoji="1" lang="en-US" altLang="zh-CN" sz="2800" b="1" dirty="0">
                <a:solidFill>
                  <a:srgbClr val="00B16A"/>
                </a:solidFill>
                <a:latin typeface="Corbel" pitchFamily="34" charset="0"/>
                <a:ea typeface="微软雅黑" panose="020B0503020204020204" pitchFamily="34" charset="-122"/>
                <a:cs typeface="Arial Unicode MS" pitchFamily="34" charset="-122"/>
              </a:rPr>
              <a:t>//Compliant</a:t>
            </a:r>
          </a:p>
          <a:p>
            <a:r>
              <a:rPr lang="en-US" altLang="zh-CN" sz="2800" dirty="0">
                <a:solidFill>
                  <a:schemeClr val="bg1"/>
                </a:solidFill>
                <a:latin typeface="Corbel" pitchFamily="34" charset="0"/>
                <a:ea typeface="Arial Unicode MS" pitchFamily="34" charset="-122"/>
                <a:cs typeface="Arial Unicode MS" pitchFamily="34" charset="-122"/>
              </a:rPr>
              <a:t>    </a:t>
            </a:r>
            <a:r>
              <a:rPr lang="en-US" altLang="zh-CN" sz="2800" dirty="0" err="1">
                <a:solidFill>
                  <a:schemeClr val="bg1"/>
                </a:solidFill>
                <a:latin typeface="Corbel" pitchFamily="34" charset="0"/>
                <a:ea typeface="Arial Unicode MS" pitchFamily="34" charset="-122"/>
                <a:cs typeface="Arial Unicode MS" pitchFamily="34" charset="-122"/>
              </a:rPr>
              <a:t>int</a:t>
            </a:r>
            <a:r>
              <a:rPr lang="en-US" altLang="zh-CN" sz="2800" dirty="0">
                <a:solidFill>
                  <a:schemeClr val="bg1"/>
                </a:solidFill>
                <a:latin typeface="Corbel" pitchFamily="34" charset="0"/>
                <a:ea typeface="Arial Unicode MS" pitchFamily="34" charset="-122"/>
                <a:cs typeface="Arial Unicode MS" pitchFamily="34" charset="-122"/>
              </a:rPr>
              <a:t> x2 = 1;                  </a:t>
            </a:r>
            <a:r>
              <a:rPr kumimoji="1" lang="en-US" altLang="zh-CN" sz="2800" b="1" dirty="0">
                <a:solidFill>
                  <a:srgbClr val="00B16A"/>
                </a:solidFill>
                <a:latin typeface="Corbel" pitchFamily="34" charset="0"/>
                <a:ea typeface="微软雅黑" panose="020B0503020204020204" pitchFamily="34" charset="-122"/>
                <a:cs typeface="Arial Unicode MS" pitchFamily="34" charset="-122"/>
              </a:rPr>
              <a:t>//Compliant</a:t>
            </a:r>
          </a:p>
          <a:p>
            <a:r>
              <a:rPr lang="en-US" altLang="zh-CN" sz="2800" dirty="0">
                <a:solidFill>
                  <a:schemeClr val="bg1"/>
                </a:solidFill>
                <a:latin typeface="Corbel" pitchFamily="34" charset="0"/>
                <a:ea typeface="Arial Unicode MS" pitchFamily="34" charset="-122"/>
                <a:cs typeface="Arial Unicode MS" pitchFamily="34" charset="-122"/>
              </a:rPr>
              <a:t>}</a:t>
            </a:r>
          </a:p>
        </p:txBody>
      </p:sp>
      <p:sp>
        <p:nvSpPr>
          <p:cNvPr id="6" name="TextBox 2"/>
          <p:cNvSpPr txBox="1">
            <a:spLocks noChangeArrowheads="1"/>
          </p:cNvSpPr>
          <p:nvPr/>
        </p:nvSpPr>
        <p:spPr bwMode="auto">
          <a:xfrm>
            <a:off x="3635896" y="6344700"/>
            <a:ext cx="5400600" cy="415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12" rIns="91425" bIns="45712">
            <a:spAutoFit/>
          </a:bodyPr>
          <a:lstStyle>
            <a:defPPr>
              <a:defRPr lang="zh-CN"/>
            </a:defPPr>
            <a:lvl1pPr algn="r">
              <a:spcBef>
                <a:spcPct val="50000"/>
              </a:spcBef>
              <a:defRPr kumimoji="0" sz="2100" b="1">
                <a:solidFill>
                  <a:schemeClr val="tx1">
                    <a:lumMod val="50000"/>
                    <a:lumOff val="50000"/>
                  </a:schemeClr>
                </a:solidFill>
                <a:latin typeface="Diavlo Light" pitchFamily="50" charset="0"/>
                <a:ea typeface="宋体"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l"/>
            <a:r>
              <a:rPr lang="en-US" altLang="zh-CN" dirty="0"/>
              <a:t>unit one/namespace/namespace.cpp</a:t>
            </a:r>
            <a:endParaRPr lang="zh-CN" altLang="en-US" dirty="0"/>
          </a:p>
        </p:txBody>
      </p:sp>
      <p:sp>
        <p:nvSpPr>
          <p:cNvPr id="8" name="标题 1"/>
          <p:cNvSpPr>
            <a:spLocks noGrp="1"/>
          </p:cNvSpPr>
          <p:nvPr>
            <p:ph type="ctrTitle"/>
          </p:nvPr>
        </p:nvSpPr>
        <p:spPr>
          <a:xfrm>
            <a:off x="432000" y="214289"/>
            <a:ext cx="4644056" cy="784800"/>
          </a:xfrm>
          <a:solidFill>
            <a:srgbClr val="008080"/>
          </a:solidFill>
        </p:spPr>
        <p:txBody>
          <a:bodyPr lIns="71225" tIns="35612" rIns="71225" bIns="35612" anchor="ctr">
            <a:normAutofit/>
          </a:bodyPr>
          <a:lstStyle/>
          <a:p>
            <a:pPr defTabSz="984578"/>
            <a:r>
              <a:rPr lang="en-US" altLang="zh-CN" kern="1200" dirty="0">
                <a:latin typeface="Arial Rounded MT Bold" pitchFamily="34" charset="0"/>
                <a:cs typeface="Arial Unicode MS" pitchFamily="34" charset="-122"/>
              </a:rPr>
              <a:t>unnamed namespace</a:t>
            </a:r>
            <a:endParaRPr lang="zh-CN" altLang="en-US" kern="1200" dirty="0">
              <a:latin typeface="Arial Rounded MT Bold" pitchFamily="34" charset="0"/>
              <a:cs typeface="Arial Unicode MS" pitchFamily="34" charset="-122"/>
            </a:endParaRPr>
          </a:p>
        </p:txBody>
      </p:sp>
    </p:spTree>
    <p:extLst>
      <p:ext uri="{BB962C8B-B14F-4D97-AF65-F5344CB8AC3E}">
        <p14:creationId xmlns:p14="http://schemas.microsoft.com/office/powerpoint/2010/main" val="157906351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1" y="214291"/>
            <a:ext cx="5508151" cy="785817"/>
          </a:xfrm>
          <a:solidFill>
            <a:srgbClr val="008080"/>
          </a:solidFill>
        </p:spPr>
        <p:txBody>
          <a:bodyPr lIns="71225" tIns="35612" rIns="71225" bIns="35612" anchor="ctr">
            <a:normAutofit/>
          </a:bodyPr>
          <a:lstStyle/>
          <a:p>
            <a:pPr defTabSz="984578"/>
            <a:r>
              <a:rPr lang="en-US" altLang="zh-CN" kern="1200" dirty="0">
                <a:latin typeface="Arial Rounded MT Bold" pitchFamily="34" charset="0"/>
                <a:cs typeface="Arial Unicode MS" pitchFamily="34" charset="-122"/>
              </a:rPr>
              <a:t>Using the </a:t>
            </a:r>
            <a:r>
              <a:rPr lang="en-US" altLang="zh-CN" kern="1200" dirty="0" err="1">
                <a:latin typeface="Arial Rounded MT Bold" pitchFamily="34" charset="0"/>
                <a:cs typeface="Arial Unicode MS" pitchFamily="34" charset="-122"/>
              </a:rPr>
              <a:t>iostreams</a:t>
            </a:r>
            <a:r>
              <a:rPr lang="en-US" altLang="zh-CN" kern="1200" dirty="0">
                <a:latin typeface="Arial Rounded MT Bold" pitchFamily="34" charset="0"/>
                <a:cs typeface="Arial Unicode MS" pitchFamily="34" charset="-122"/>
              </a:rPr>
              <a:t> class</a:t>
            </a:r>
            <a:endParaRPr lang="zh-CN" altLang="en-US" kern="1200" dirty="0">
              <a:latin typeface="Arial Rounded MT Bold" pitchFamily="34" charset="0"/>
              <a:cs typeface="Arial Unicode MS" pitchFamily="34" charset="-122"/>
            </a:endParaRPr>
          </a:p>
        </p:txBody>
      </p:sp>
      <p:sp>
        <p:nvSpPr>
          <p:cNvPr id="6" name="Text Box 4"/>
          <p:cNvSpPr txBox="1">
            <a:spLocks noChangeArrowheads="1"/>
          </p:cNvSpPr>
          <p:nvPr/>
        </p:nvSpPr>
        <p:spPr bwMode="auto">
          <a:xfrm>
            <a:off x="480055" y="2049355"/>
            <a:ext cx="4071937" cy="4124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spcBef>
                <a:spcPct val="50000"/>
              </a:spcBef>
            </a:pPr>
            <a:r>
              <a:rPr lang="en-US" altLang="zh-CN" sz="2800" dirty="0">
                <a:solidFill>
                  <a:srgbClr val="00B16A"/>
                </a:solidFill>
                <a:latin typeface="Arial" pitchFamily="34" charset="0"/>
                <a:ea typeface="微软雅黑" panose="020B0503020204020204" pitchFamily="34" charset="-122"/>
                <a:cs typeface="Arial" pitchFamily="34" charset="0"/>
              </a:rPr>
              <a:t>//correct:</a:t>
            </a:r>
            <a:r>
              <a:rPr kumimoji="0" lang="en-US" altLang="zh-CN" sz="2800" b="0" dirty="0">
                <a:solidFill>
                  <a:srgbClr val="008000"/>
                </a:solidFill>
                <a:latin typeface="Arial" pitchFamily="34" charset="0"/>
                <a:ea typeface="宋体" charset="-122"/>
                <a:cs typeface="Arial" pitchFamily="34" charset="0"/>
              </a:rPr>
              <a:t>	</a:t>
            </a:r>
            <a:r>
              <a:rPr kumimoji="0" lang="en-US" altLang="zh-CN" sz="2800" b="0" dirty="0">
                <a:solidFill>
                  <a:schemeClr val="tx1"/>
                </a:solidFill>
                <a:latin typeface="Arial" pitchFamily="34" charset="0"/>
                <a:ea typeface="宋体" charset="-122"/>
                <a:cs typeface="Arial" pitchFamily="34" charset="0"/>
              </a:rPr>
              <a:t>	</a:t>
            </a:r>
          </a:p>
          <a:p>
            <a:pPr>
              <a:spcBef>
                <a:spcPct val="50000"/>
              </a:spcBef>
            </a:pPr>
            <a:r>
              <a:rPr kumimoji="0" lang="en-US" altLang="zh-CN" sz="2800" b="0" dirty="0">
                <a:solidFill>
                  <a:schemeClr val="tx1"/>
                </a:solidFill>
                <a:latin typeface="Arial" pitchFamily="34" charset="0"/>
                <a:ea typeface="宋体" charset="-122"/>
                <a:cs typeface="Arial" pitchFamily="34" charset="0"/>
              </a:rPr>
              <a:t>float f;</a:t>
            </a:r>
          </a:p>
          <a:p>
            <a:pPr>
              <a:spcBef>
                <a:spcPct val="50000"/>
              </a:spcBef>
            </a:pPr>
            <a:r>
              <a:rPr kumimoji="0" lang="en-US" altLang="zh-CN" sz="2800" b="0" dirty="0" err="1">
                <a:solidFill>
                  <a:schemeClr val="tx1"/>
                </a:solidFill>
                <a:latin typeface="Arial" pitchFamily="34" charset="0"/>
                <a:ea typeface="宋体" charset="-122"/>
                <a:cs typeface="Arial" pitchFamily="34" charset="0"/>
              </a:rPr>
              <a:t>int</a:t>
            </a:r>
            <a:r>
              <a:rPr kumimoji="0" lang="en-US" altLang="zh-CN" sz="2800" b="0" dirty="0">
                <a:solidFill>
                  <a:schemeClr val="tx1"/>
                </a:solidFill>
                <a:latin typeface="Arial" pitchFamily="34" charset="0"/>
                <a:ea typeface="宋体" charset="-122"/>
                <a:cs typeface="Arial" pitchFamily="34" charset="0"/>
              </a:rPr>
              <a:t> i;</a:t>
            </a:r>
          </a:p>
          <a:p>
            <a:pPr>
              <a:spcBef>
                <a:spcPct val="50000"/>
              </a:spcBef>
            </a:pPr>
            <a:r>
              <a:rPr kumimoji="0" lang="en-US" altLang="zh-CN" sz="2800" b="0" dirty="0" err="1">
                <a:solidFill>
                  <a:schemeClr val="tx1"/>
                </a:solidFill>
                <a:latin typeface="Arial" pitchFamily="34" charset="0"/>
                <a:ea typeface="宋体" charset="-122"/>
                <a:cs typeface="Arial" pitchFamily="34" charset="0"/>
              </a:rPr>
              <a:t>scanf</a:t>
            </a:r>
            <a:r>
              <a:rPr kumimoji="0" lang="en-US" altLang="zh-CN" sz="2800" b="0" dirty="0">
                <a:solidFill>
                  <a:schemeClr val="tx1"/>
                </a:solidFill>
                <a:latin typeface="Arial" pitchFamily="34" charset="0"/>
                <a:ea typeface="宋体" charset="-122"/>
                <a:cs typeface="Arial" pitchFamily="34" charset="0"/>
              </a:rPr>
              <a:t>(“%</a:t>
            </a:r>
            <a:r>
              <a:rPr kumimoji="0" lang="en-US" altLang="zh-CN" sz="2800" b="0" dirty="0" err="1">
                <a:solidFill>
                  <a:schemeClr val="tx1"/>
                </a:solidFill>
                <a:latin typeface="Arial" pitchFamily="34" charset="0"/>
                <a:ea typeface="宋体" charset="-122"/>
                <a:cs typeface="Arial" pitchFamily="34" charset="0"/>
              </a:rPr>
              <a:t>d”,&amp;i</a:t>
            </a:r>
            <a:r>
              <a:rPr kumimoji="0" lang="en-US" altLang="zh-CN" sz="2800" b="0" dirty="0">
                <a:solidFill>
                  <a:schemeClr val="tx1"/>
                </a:solidFill>
                <a:latin typeface="Arial" pitchFamily="34" charset="0"/>
                <a:ea typeface="宋体" charset="-122"/>
                <a:cs typeface="Arial" pitchFamily="34" charset="0"/>
              </a:rPr>
              <a:t>);	</a:t>
            </a:r>
          </a:p>
          <a:p>
            <a:pPr>
              <a:spcBef>
                <a:spcPct val="50000"/>
              </a:spcBef>
            </a:pPr>
            <a:r>
              <a:rPr kumimoji="0" lang="en-US" altLang="zh-CN" sz="2800" b="0" dirty="0" err="1">
                <a:solidFill>
                  <a:schemeClr val="tx1"/>
                </a:solidFill>
                <a:latin typeface="Arial" pitchFamily="34" charset="0"/>
                <a:ea typeface="宋体" charset="-122"/>
                <a:cs typeface="Arial" pitchFamily="34" charset="0"/>
              </a:rPr>
              <a:t>scanf</a:t>
            </a:r>
            <a:r>
              <a:rPr kumimoji="0" lang="en-US" altLang="zh-CN" sz="2800" b="0" dirty="0">
                <a:solidFill>
                  <a:schemeClr val="tx1"/>
                </a:solidFill>
                <a:latin typeface="Arial" pitchFamily="34" charset="0"/>
                <a:ea typeface="宋体" charset="-122"/>
                <a:cs typeface="Arial" pitchFamily="34" charset="0"/>
              </a:rPr>
              <a:t>(“%</a:t>
            </a:r>
            <a:r>
              <a:rPr kumimoji="0" lang="en-US" altLang="zh-CN" sz="2800" b="0" dirty="0" err="1">
                <a:solidFill>
                  <a:schemeClr val="tx1"/>
                </a:solidFill>
                <a:latin typeface="Arial" pitchFamily="34" charset="0"/>
                <a:ea typeface="宋体" charset="-122"/>
                <a:cs typeface="Arial" pitchFamily="34" charset="0"/>
              </a:rPr>
              <a:t>f”,&amp;f</a:t>
            </a:r>
            <a:r>
              <a:rPr kumimoji="0" lang="en-US" altLang="zh-CN" sz="2800" b="0" dirty="0">
                <a:solidFill>
                  <a:schemeClr val="tx1"/>
                </a:solidFill>
                <a:latin typeface="Arial" pitchFamily="34" charset="0"/>
                <a:ea typeface="宋体" charset="-122"/>
                <a:cs typeface="Arial" pitchFamily="34" charset="0"/>
              </a:rPr>
              <a:t>); </a:t>
            </a:r>
          </a:p>
          <a:p>
            <a:pPr>
              <a:spcBef>
                <a:spcPct val="50000"/>
              </a:spcBef>
            </a:pPr>
            <a:r>
              <a:rPr kumimoji="0" lang="en-US" altLang="zh-CN" sz="2800" b="0" dirty="0" err="1">
                <a:solidFill>
                  <a:schemeClr val="tx1"/>
                </a:solidFill>
                <a:latin typeface="Arial" pitchFamily="34" charset="0"/>
                <a:ea typeface="宋体" charset="-122"/>
                <a:cs typeface="Arial" pitchFamily="34" charset="0"/>
              </a:rPr>
              <a:t>printf</a:t>
            </a:r>
            <a:r>
              <a:rPr kumimoji="0" lang="en-US" altLang="zh-CN" sz="2800" b="0" dirty="0">
                <a:solidFill>
                  <a:schemeClr val="tx1"/>
                </a:solidFill>
                <a:latin typeface="Arial" pitchFamily="34" charset="0"/>
                <a:ea typeface="宋体" charset="-122"/>
                <a:cs typeface="Arial" pitchFamily="34" charset="0"/>
              </a:rPr>
              <a:t>(“%</a:t>
            </a:r>
            <a:r>
              <a:rPr kumimoji="0" lang="en-US" altLang="zh-CN" sz="2800" b="0" dirty="0" err="1">
                <a:solidFill>
                  <a:schemeClr val="tx1"/>
                </a:solidFill>
                <a:latin typeface="Arial" pitchFamily="34" charset="0"/>
                <a:ea typeface="宋体" charset="-122"/>
                <a:cs typeface="Arial" pitchFamily="34" charset="0"/>
              </a:rPr>
              <a:t>d,%f</a:t>
            </a:r>
            <a:r>
              <a:rPr kumimoji="0" lang="en-US" altLang="zh-CN" sz="2800" b="0" dirty="0">
                <a:solidFill>
                  <a:schemeClr val="tx1"/>
                </a:solidFill>
                <a:latin typeface="Arial" pitchFamily="34" charset="0"/>
                <a:ea typeface="宋体" charset="-122"/>
                <a:cs typeface="Arial" pitchFamily="34" charset="0"/>
              </a:rPr>
              <a:t>\n”,</a:t>
            </a:r>
            <a:r>
              <a:rPr kumimoji="0" lang="en-US" altLang="zh-CN" sz="2800" b="0" dirty="0" err="1">
                <a:solidFill>
                  <a:schemeClr val="tx1"/>
                </a:solidFill>
                <a:latin typeface="Arial" pitchFamily="34" charset="0"/>
                <a:ea typeface="宋体" charset="-122"/>
                <a:cs typeface="Arial" pitchFamily="34" charset="0"/>
              </a:rPr>
              <a:t>i,f</a:t>
            </a:r>
            <a:r>
              <a:rPr kumimoji="0" lang="en-US" altLang="zh-CN" sz="2800" b="0" dirty="0">
                <a:solidFill>
                  <a:schemeClr val="tx1"/>
                </a:solidFill>
                <a:latin typeface="Arial" pitchFamily="34" charset="0"/>
                <a:ea typeface="宋体" charset="-122"/>
                <a:cs typeface="Arial" pitchFamily="34" charset="0"/>
              </a:rPr>
              <a:t>); </a:t>
            </a:r>
            <a:r>
              <a:rPr kumimoji="0" lang="en-US" altLang="zh-CN" sz="2400" dirty="0">
                <a:solidFill>
                  <a:schemeClr val="tx1"/>
                </a:solidFill>
                <a:latin typeface="Arial" pitchFamily="34" charset="0"/>
                <a:ea typeface="宋体" charset="-122"/>
                <a:cs typeface="Arial" pitchFamily="34" charset="0"/>
              </a:rPr>
              <a:t>	</a:t>
            </a:r>
          </a:p>
        </p:txBody>
      </p:sp>
      <p:sp>
        <p:nvSpPr>
          <p:cNvPr id="7" name="Line 5"/>
          <p:cNvSpPr>
            <a:spLocks noChangeShapeType="1"/>
          </p:cNvSpPr>
          <p:nvPr/>
        </p:nvSpPr>
        <p:spPr bwMode="auto">
          <a:xfrm flipV="1">
            <a:off x="4430965" y="2139841"/>
            <a:ext cx="57150" cy="4052888"/>
          </a:xfrm>
          <a:prstGeom prst="line">
            <a:avLst/>
          </a:prstGeom>
          <a:noFill/>
          <a:ln w="12700">
            <a:solidFill>
              <a:srgbClr val="002060"/>
            </a:solidFill>
            <a:round/>
            <a:headEnd/>
            <a:tailEnd/>
          </a:ln>
          <a:extLst>
            <a:ext uri="{909E8E84-426E-40DD-AFC4-6F175D3DCCD1}">
              <a14:hiddenFill xmlns:a14="http://schemas.microsoft.com/office/drawing/2010/main">
                <a:noFill/>
              </a14:hiddenFill>
            </a:ext>
          </a:extLst>
        </p:spPr>
        <p:txBody>
          <a:bodyPr lIns="91425" tIns="45712" rIns="91425" bIns="45712" anchor="ctr">
            <a:spAutoFit/>
          </a:bodyPr>
          <a:lstStyle/>
          <a:p>
            <a:endParaRPr lang="zh-CN" altLang="en-US"/>
          </a:p>
        </p:txBody>
      </p:sp>
      <p:sp>
        <p:nvSpPr>
          <p:cNvPr id="8" name="Line 6"/>
          <p:cNvSpPr>
            <a:spLocks noChangeShapeType="1"/>
          </p:cNvSpPr>
          <p:nvPr/>
        </p:nvSpPr>
        <p:spPr bwMode="auto">
          <a:xfrm>
            <a:off x="678115" y="2063641"/>
            <a:ext cx="7848600" cy="0"/>
          </a:xfrm>
          <a:prstGeom prst="line">
            <a:avLst/>
          </a:prstGeom>
          <a:noFill/>
          <a:ln w="12700">
            <a:solidFill>
              <a:srgbClr val="002060"/>
            </a:solidFill>
            <a:round/>
            <a:headEnd/>
            <a:tailEnd/>
          </a:ln>
          <a:extLst>
            <a:ext uri="{909E8E84-426E-40DD-AFC4-6F175D3DCCD1}">
              <a14:hiddenFill xmlns:a14="http://schemas.microsoft.com/office/drawing/2010/main">
                <a:noFill/>
              </a14:hiddenFill>
            </a:ext>
          </a:extLst>
        </p:spPr>
        <p:txBody>
          <a:bodyPr lIns="91425" tIns="45712" rIns="91425" bIns="45712" anchor="ctr">
            <a:spAutoFit/>
          </a:bodyPr>
          <a:lstStyle/>
          <a:p>
            <a:endParaRPr lang="zh-CN" altLang="en-US"/>
          </a:p>
        </p:txBody>
      </p:sp>
      <p:sp>
        <p:nvSpPr>
          <p:cNvPr id="9" name="AutoShape 7"/>
          <p:cNvSpPr>
            <a:spLocks noChangeArrowheads="1"/>
          </p:cNvSpPr>
          <p:nvPr/>
        </p:nvSpPr>
        <p:spPr bwMode="auto">
          <a:xfrm flipH="1">
            <a:off x="7242427" y="3141521"/>
            <a:ext cx="1447800" cy="859025"/>
          </a:xfrm>
          <a:prstGeom prst="wedgeRoundRectCallout">
            <a:avLst>
              <a:gd name="adj1" fmla="val 101581"/>
              <a:gd name="adj2" fmla="val 43606"/>
              <a:gd name="adj3" fmla="val 16667"/>
            </a:avLst>
          </a:prstGeom>
          <a:solidFill>
            <a:schemeClr val="tx1">
              <a:lumMod val="95000"/>
            </a:schemeClr>
          </a:solidFill>
          <a:ln w="12700">
            <a:noFill/>
            <a:miter lim="800000"/>
            <a:headEnd/>
            <a:tailEnd/>
          </a:ln>
        </p:spPr>
        <p:txBody>
          <a:bodyPr lIns="91425" tIns="45712" rIns="91425" bIns="45712" anchor="ctr"/>
          <a:lstStyle/>
          <a:p>
            <a:pPr eaLnBrk="0" hangingPunct="0"/>
            <a:r>
              <a:rPr lang="zh-CN" altLang="en-US" sz="2000" dirty="0">
                <a:solidFill>
                  <a:srgbClr val="000099"/>
                </a:solidFill>
                <a:latin typeface="华文细黑" panose="02010600040101010101" pitchFamily="2" charset="-122"/>
                <a:ea typeface="华文细黑" panose="02010600040101010101" pitchFamily="2" charset="-122"/>
              </a:rPr>
              <a:t>应为变量的地址</a:t>
            </a:r>
            <a:r>
              <a:rPr lang="en-US" altLang="zh-CN" sz="2000" dirty="0">
                <a:solidFill>
                  <a:srgbClr val="000099"/>
                </a:solidFill>
                <a:latin typeface="华文细黑" panose="02010600040101010101" pitchFamily="2" charset="-122"/>
                <a:ea typeface="华文细黑" panose="02010600040101010101" pitchFamily="2" charset="-122"/>
              </a:rPr>
              <a:t>&amp;</a:t>
            </a:r>
            <a:r>
              <a:rPr lang="en-US" altLang="zh-CN" sz="2000" dirty="0" err="1">
                <a:solidFill>
                  <a:srgbClr val="000099"/>
                </a:solidFill>
                <a:latin typeface="华文细黑" panose="02010600040101010101" pitchFamily="2" charset="-122"/>
                <a:ea typeface="华文细黑" panose="02010600040101010101" pitchFamily="2" charset="-122"/>
              </a:rPr>
              <a:t>i</a:t>
            </a:r>
            <a:endParaRPr lang="en-US" altLang="zh-CN" sz="2000" dirty="0">
              <a:solidFill>
                <a:srgbClr val="000099"/>
              </a:solidFill>
              <a:latin typeface="华文细黑" panose="02010600040101010101" pitchFamily="2" charset="-122"/>
              <a:ea typeface="华文细黑" panose="02010600040101010101" pitchFamily="2" charset="-122"/>
            </a:endParaRPr>
          </a:p>
        </p:txBody>
      </p:sp>
      <p:sp>
        <p:nvSpPr>
          <p:cNvPr id="10" name="AutoShape 8"/>
          <p:cNvSpPr>
            <a:spLocks noChangeArrowheads="1"/>
          </p:cNvSpPr>
          <p:nvPr/>
        </p:nvSpPr>
        <p:spPr bwMode="auto">
          <a:xfrm rot="-5400000">
            <a:off x="3011973" y="3813189"/>
            <a:ext cx="1224136" cy="1319853"/>
          </a:xfrm>
          <a:prstGeom prst="wedgeRoundRectCallout">
            <a:avLst>
              <a:gd name="adj1" fmla="val -16107"/>
              <a:gd name="adj2" fmla="val 83592"/>
              <a:gd name="adj3" fmla="val 16667"/>
            </a:avLst>
          </a:prstGeom>
          <a:solidFill>
            <a:schemeClr val="tx1"/>
          </a:solidFill>
          <a:ln w="12700">
            <a:noFill/>
            <a:miter lim="800000"/>
            <a:headEnd/>
            <a:tailEnd/>
          </a:ln>
        </p:spPr>
        <p:txBody>
          <a:bodyPr vert="eaVert" lIns="91425" tIns="45712" rIns="91425" bIns="45712" anchor="ctr"/>
          <a:lstStyle/>
          <a:p>
            <a:pPr eaLnBrk="0" hangingPunct="0"/>
            <a:r>
              <a:rPr lang="zh-CN" altLang="en-US" sz="2000" dirty="0">
                <a:solidFill>
                  <a:srgbClr val="000099"/>
                </a:solidFill>
                <a:latin typeface="华文细黑" panose="02010600040101010101" pitchFamily="2" charset="-122"/>
                <a:ea typeface="华文细黑" panose="02010600040101010101" pitchFamily="2" charset="-122"/>
              </a:rPr>
              <a:t>格式控制与数据类型不一致</a:t>
            </a:r>
          </a:p>
        </p:txBody>
      </p:sp>
      <p:sp>
        <p:nvSpPr>
          <p:cNvPr id="11" name="Line 9"/>
          <p:cNvSpPr>
            <a:spLocks noChangeShapeType="1"/>
          </p:cNvSpPr>
          <p:nvPr/>
        </p:nvSpPr>
        <p:spPr bwMode="auto">
          <a:xfrm>
            <a:off x="644778" y="6192729"/>
            <a:ext cx="7848600" cy="0"/>
          </a:xfrm>
          <a:prstGeom prst="line">
            <a:avLst/>
          </a:prstGeom>
          <a:noFill/>
          <a:ln w="12700">
            <a:solidFill>
              <a:srgbClr val="002060"/>
            </a:solidFill>
            <a:round/>
            <a:headEnd/>
            <a:tailEnd/>
          </a:ln>
          <a:extLst>
            <a:ext uri="{909E8E84-426E-40DD-AFC4-6F175D3DCCD1}">
              <a14:hiddenFill xmlns:a14="http://schemas.microsoft.com/office/drawing/2010/main">
                <a:noFill/>
              </a14:hiddenFill>
            </a:ext>
          </a:extLst>
        </p:spPr>
        <p:txBody>
          <a:bodyPr lIns="91425" tIns="45712" rIns="91425" bIns="45712" anchor="ctr">
            <a:spAutoFit/>
          </a:bodyPr>
          <a:lstStyle/>
          <a:p>
            <a:endParaRPr lang="zh-CN" altLang="en-US"/>
          </a:p>
        </p:txBody>
      </p:sp>
      <p:sp>
        <p:nvSpPr>
          <p:cNvPr id="12" name="Text Box 11"/>
          <p:cNvSpPr txBox="1">
            <a:spLocks noChangeArrowheads="1"/>
          </p:cNvSpPr>
          <p:nvPr/>
        </p:nvSpPr>
        <p:spPr bwMode="auto">
          <a:xfrm>
            <a:off x="4640516" y="2063642"/>
            <a:ext cx="3505200" cy="323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spcBef>
                <a:spcPct val="50000"/>
              </a:spcBef>
            </a:pPr>
            <a:r>
              <a:rPr lang="en-US" altLang="zh-CN" sz="2400" dirty="0">
                <a:solidFill>
                  <a:srgbClr val="FFFF00"/>
                </a:solidFill>
                <a:latin typeface="Arial" pitchFamily="34" charset="0"/>
                <a:ea typeface="微软雅黑" panose="020B0503020204020204" pitchFamily="34" charset="-122"/>
                <a:cs typeface="Arial" pitchFamily="34" charset="0"/>
              </a:rPr>
              <a:t>//error</a:t>
            </a:r>
            <a:r>
              <a:rPr lang="zh-CN" altLang="en-US" sz="2400" dirty="0">
                <a:solidFill>
                  <a:srgbClr val="FFFF00"/>
                </a:solidFill>
                <a:latin typeface="Arial" pitchFamily="34" charset="0"/>
                <a:ea typeface="微软雅黑" panose="020B0503020204020204" pitchFamily="34" charset="-122"/>
                <a:cs typeface="Arial" pitchFamily="34" charset="0"/>
              </a:rPr>
              <a:t>：</a:t>
            </a:r>
          </a:p>
          <a:p>
            <a:pPr>
              <a:spcBef>
                <a:spcPct val="50000"/>
              </a:spcBef>
            </a:pPr>
            <a:r>
              <a:rPr kumimoji="0" lang="en-US" altLang="zh-CN" sz="2400" b="0" dirty="0">
                <a:solidFill>
                  <a:schemeClr val="tx1"/>
                </a:solidFill>
                <a:latin typeface="Arial" pitchFamily="34" charset="0"/>
                <a:ea typeface="宋体" charset="-122"/>
                <a:cs typeface="Arial" pitchFamily="34" charset="0"/>
              </a:rPr>
              <a:t>float f;</a:t>
            </a:r>
          </a:p>
          <a:p>
            <a:pPr>
              <a:spcBef>
                <a:spcPct val="50000"/>
              </a:spcBef>
            </a:pPr>
            <a:r>
              <a:rPr kumimoji="0" lang="en-US" altLang="zh-CN" sz="2400" b="0" dirty="0" err="1">
                <a:solidFill>
                  <a:schemeClr val="tx1"/>
                </a:solidFill>
                <a:latin typeface="Arial" pitchFamily="34" charset="0"/>
                <a:ea typeface="宋体" charset="-122"/>
                <a:cs typeface="Arial" pitchFamily="34" charset="0"/>
              </a:rPr>
              <a:t>int</a:t>
            </a:r>
            <a:r>
              <a:rPr kumimoji="0" lang="en-US" altLang="zh-CN" sz="2400" b="0" dirty="0">
                <a:solidFill>
                  <a:schemeClr val="tx1"/>
                </a:solidFill>
                <a:latin typeface="Arial" pitchFamily="34" charset="0"/>
                <a:ea typeface="宋体" charset="-122"/>
                <a:cs typeface="Arial" pitchFamily="34" charset="0"/>
              </a:rPr>
              <a:t> i;</a:t>
            </a:r>
          </a:p>
          <a:p>
            <a:pPr>
              <a:spcBef>
                <a:spcPct val="50000"/>
              </a:spcBef>
            </a:pPr>
            <a:r>
              <a:rPr kumimoji="0" lang="en-US" altLang="zh-CN" sz="2400" b="0" dirty="0" err="1">
                <a:solidFill>
                  <a:schemeClr val="tx1"/>
                </a:solidFill>
                <a:latin typeface="Arial" pitchFamily="34" charset="0"/>
                <a:ea typeface="宋体" charset="-122"/>
                <a:cs typeface="Arial" pitchFamily="34" charset="0"/>
              </a:rPr>
              <a:t>scanf</a:t>
            </a:r>
            <a:r>
              <a:rPr kumimoji="0" lang="en-US" altLang="zh-CN" sz="2400" b="0" dirty="0">
                <a:solidFill>
                  <a:schemeClr val="tx1"/>
                </a:solidFill>
                <a:latin typeface="Arial" pitchFamily="34" charset="0"/>
                <a:ea typeface="宋体" charset="-122"/>
                <a:cs typeface="Arial" pitchFamily="34" charset="0"/>
              </a:rPr>
              <a:t>(“%</a:t>
            </a:r>
            <a:r>
              <a:rPr kumimoji="0" lang="en-US" altLang="zh-CN" sz="2400" b="0" dirty="0" err="1">
                <a:solidFill>
                  <a:schemeClr val="tx1"/>
                </a:solidFill>
                <a:latin typeface="Arial" pitchFamily="34" charset="0"/>
                <a:ea typeface="宋体" charset="-122"/>
                <a:cs typeface="Arial" pitchFamily="34" charset="0"/>
              </a:rPr>
              <a:t>d”,i</a:t>
            </a:r>
            <a:r>
              <a:rPr kumimoji="0" lang="en-US" altLang="zh-CN" sz="2400" b="0" dirty="0">
                <a:solidFill>
                  <a:schemeClr val="tx1"/>
                </a:solidFill>
                <a:latin typeface="Arial" pitchFamily="34" charset="0"/>
                <a:ea typeface="宋体" charset="-122"/>
                <a:cs typeface="Arial" pitchFamily="34" charset="0"/>
              </a:rPr>
              <a:t>); </a:t>
            </a:r>
          </a:p>
          <a:p>
            <a:pPr>
              <a:spcBef>
                <a:spcPct val="50000"/>
              </a:spcBef>
            </a:pPr>
            <a:r>
              <a:rPr kumimoji="0" lang="en-US" altLang="zh-CN" sz="2400" b="0" dirty="0" err="1">
                <a:solidFill>
                  <a:schemeClr val="tx1"/>
                </a:solidFill>
                <a:latin typeface="Arial" pitchFamily="34" charset="0"/>
                <a:ea typeface="宋体" charset="-122"/>
                <a:cs typeface="Arial" pitchFamily="34" charset="0"/>
              </a:rPr>
              <a:t>scanf</a:t>
            </a:r>
            <a:r>
              <a:rPr kumimoji="0" lang="en-US" altLang="zh-CN" sz="2400" b="0" dirty="0">
                <a:solidFill>
                  <a:schemeClr val="tx1"/>
                </a:solidFill>
                <a:latin typeface="Arial" pitchFamily="34" charset="0"/>
                <a:ea typeface="宋体" charset="-122"/>
                <a:cs typeface="Arial" pitchFamily="34" charset="0"/>
              </a:rPr>
              <a:t>(“%</a:t>
            </a:r>
            <a:r>
              <a:rPr kumimoji="0" lang="en-US" altLang="zh-CN" sz="2400" b="0" dirty="0" err="1">
                <a:solidFill>
                  <a:schemeClr val="tx1"/>
                </a:solidFill>
                <a:latin typeface="Arial" pitchFamily="34" charset="0"/>
                <a:ea typeface="宋体" charset="-122"/>
                <a:cs typeface="Arial" pitchFamily="34" charset="0"/>
              </a:rPr>
              <a:t>d”,&amp;f</a:t>
            </a:r>
            <a:r>
              <a:rPr kumimoji="0" lang="en-US" altLang="zh-CN" sz="2400" b="0" dirty="0">
                <a:solidFill>
                  <a:schemeClr val="tx1"/>
                </a:solidFill>
                <a:latin typeface="Arial" pitchFamily="34" charset="0"/>
                <a:ea typeface="宋体" charset="-122"/>
                <a:cs typeface="Arial" pitchFamily="34" charset="0"/>
              </a:rPr>
              <a:t>);</a:t>
            </a:r>
          </a:p>
          <a:p>
            <a:pPr>
              <a:spcBef>
                <a:spcPct val="50000"/>
              </a:spcBef>
            </a:pPr>
            <a:r>
              <a:rPr kumimoji="0" lang="en-US" altLang="zh-CN" sz="2400" b="0" dirty="0" err="1">
                <a:solidFill>
                  <a:schemeClr val="tx1"/>
                </a:solidFill>
                <a:latin typeface="Arial" pitchFamily="34" charset="0"/>
                <a:ea typeface="宋体" charset="-122"/>
                <a:cs typeface="Arial" pitchFamily="34" charset="0"/>
              </a:rPr>
              <a:t>printf</a:t>
            </a:r>
            <a:r>
              <a:rPr kumimoji="0" lang="en-US" altLang="zh-CN" sz="2400" b="0" dirty="0">
                <a:solidFill>
                  <a:schemeClr val="tx1"/>
                </a:solidFill>
                <a:latin typeface="Arial" pitchFamily="34" charset="0"/>
                <a:ea typeface="宋体" charset="-122"/>
                <a:cs typeface="Arial" pitchFamily="34" charset="0"/>
              </a:rPr>
              <a:t>(“%</a:t>
            </a:r>
            <a:r>
              <a:rPr kumimoji="0" lang="en-US" altLang="zh-CN" sz="2400" b="0" dirty="0" err="1">
                <a:solidFill>
                  <a:schemeClr val="tx1"/>
                </a:solidFill>
                <a:latin typeface="Arial" pitchFamily="34" charset="0"/>
                <a:ea typeface="宋体" charset="-122"/>
                <a:cs typeface="Arial" pitchFamily="34" charset="0"/>
              </a:rPr>
              <a:t>d,%f</a:t>
            </a:r>
            <a:r>
              <a:rPr kumimoji="0" lang="en-US" altLang="zh-CN" sz="2400" b="0" dirty="0">
                <a:solidFill>
                  <a:schemeClr val="tx1"/>
                </a:solidFill>
                <a:latin typeface="Arial" pitchFamily="34" charset="0"/>
                <a:ea typeface="宋体" charset="-122"/>
                <a:cs typeface="Arial" pitchFamily="34" charset="0"/>
              </a:rPr>
              <a:t>\n”,</a:t>
            </a:r>
            <a:r>
              <a:rPr kumimoji="0" lang="en-US" altLang="zh-CN" sz="2400" b="0" dirty="0" err="1">
                <a:solidFill>
                  <a:schemeClr val="tx1"/>
                </a:solidFill>
                <a:latin typeface="Arial" pitchFamily="34" charset="0"/>
                <a:ea typeface="宋体" charset="-122"/>
                <a:cs typeface="Arial" pitchFamily="34" charset="0"/>
              </a:rPr>
              <a:t>f,i</a:t>
            </a:r>
            <a:r>
              <a:rPr kumimoji="0" lang="en-US" altLang="zh-CN" sz="2400" b="0" dirty="0">
                <a:solidFill>
                  <a:schemeClr val="tx1"/>
                </a:solidFill>
                <a:latin typeface="Arial" pitchFamily="34" charset="0"/>
                <a:ea typeface="宋体" charset="-122"/>
                <a:cs typeface="Arial" pitchFamily="34" charset="0"/>
              </a:rPr>
              <a:t>);</a:t>
            </a:r>
          </a:p>
        </p:txBody>
      </p:sp>
      <p:sp>
        <p:nvSpPr>
          <p:cNvPr id="15" name="TextBox 14"/>
          <p:cNvSpPr txBox="1"/>
          <p:nvPr/>
        </p:nvSpPr>
        <p:spPr>
          <a:xfrm>
            <a:off x="428596" y="1071548"/>
            <a:ext cx="8246791" cy="722667"/>
          </a:xfrm>
          <a:prstGeom prst="rect">
            <a:avLst/>
          </a:prstGeom>
          <a:noFill/>
        </p:spPr>
        <p:txBody>
          <a:bodyPr wrap="square" lIns="98458" tIns="49229" rIns="98458" bIns="49229" rtlCol="0">
            <a:spAutoFit/>
          </a:bodyPr>
          <a:lstStyle/>
          <a:p>
            <a:pPr>
              <a:lnSpc>
                <a:spcPct val="150000"/>
              </a:lnSpc>
              <a:buFont typeface="Arial" pitchFamily="34" charset="0"/>
              <a:buChar char="•"/>
            </a:pPr>
            <a:r>
              <a:rPr lang="en-US" altLang="zh-CN" sz="2700" dirty="0">
                <a:solidFill>
                  <a:schemeClr val="tx1">
                    <a:lumMod val="75000"/>
                    <a:lumOff val="25000"/>
                  </a:schemeClr>
                </a:solidFill>
                <a:latin typeface="Arial Rounded MT Bold" panose="020F0704030504030204" pitchFamily="34" charset="0"/>
                <a:ea typeface="Arial Unicode MS" pitchFamily="34" charset="-122"/>
                <a:cs typeface="Arial Unicode MS" pitchFamily="34" charset="-122"/>
              </a:rPr>
              <a:t>C code</a:t>
            </a:r>
            <a:endParaRPr lang="en-US" altLang="zh-CN" sz="3000" b="1" dirty="0">
              <a:solidFill>
                <a:schemeClr val="tx1">
                  <a:lumMod val="75000"/>
                  <a:lumOff val="25000"/>
                </a:schemeClr>
              </a:solidFill>
              <a:latin typeface="Arial Rounded MT Bold" panose="020F0704030504030204" pitchFamily="34" charset="0"/>
              <a:cs typeface="Arial" pitchFamily="34" charset="0"/>
            </a:endParaRPr>
          </a:p>
        </p:txBody>
      </p:sp>
    </p:spTree>
    <p:extLst>
      <p:ext uri="{BB962C8B-B14F-4D97-AF65-F5344CB8AC3E}">
        <p14:creationId xmlns:p14="http://schemas.microsoft.com/office/powerpoint/2010/main" val="2039540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1+#ppt_w/2"/>
                                          </p:val>
                                        </p:tav>
                                        <p:tav tm="100000">
                                          <p:val>
                                            <p:strVal val="#ppt_x"/>
                                          </p:val>
                                        </p:tav>
                                      </p:tavLst>
                                    </p:anim>
                                    <p:anim calcmode="lin" valueType="num">
                                      <p:cBhvr additive="base">
                                        <p:cTn id="3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0-#ppt_w/2"/>
                                          </p:val>
                                        </p:tav>
                                        <p:tav tm="100000">
                                          <p:val>
                                            <p:strVal val="#ppt_x"/>
                                          </p:val>
                                        </p:tav>
                                      </p:tavLst>
                                    </p:anim>
                                    <p:anim calcmode="lin" valueType="num">
                                      <p:cBhvr additive="base">
                                        <p:cTn id="3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1+#ppt_w/2"/>
                                          </p:val>
                                        </p:tav>
                                        <p:tav tm="100000">
                                          <p:val>
                                            <p:strVal val="#ppt_x"/>
                                          </p:val>
                                        </p:tav>
                                      </p:tavLst>
                                    </p:anim>
                                    <p:anim calcmode="lin" valueType="num">
                                      <p:cBhvr additive="base">
                                        <p:cTn id="4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nimBg="1"/>
      <p:bldP spid="8" grpId="0" animBg="1"/>
      <p:bldP spid="9" grpId="0" animBg="1" autoUpdateAnimBg="0"/>
      <p:bldP spid="10" grpId="0" animBg="1" autoUpdateAnimBg="0"/>
      <p:bldP spid="11" grpId="0" animBg="1"/>
      <p:bldP spid="12"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86" name="Text Box 10"/>
          <p:cNvSpPr txBox="1">
            <a:spLocks noChangeArrowheads="1"/>
          </p:cNvSpPr>
          <p:nvPr/>
        </p:nvSpPr>
        <p:spPr bwMode="auto">
          <a:xfrm>
            <a:off x="500063" y="3644974"/>
            <a:ext cx="8215312" cy="523204"/>
          </a:xfrm>
          <a:prstGeom prst="rect">
            <a:avLst/>
          </a:prstGeom>
          <a:noFill/>
          <a:ln w="12700">
            <a:noFill/>
            <a:miter lim="800000"/>
            <a:headEnd/>
            <a:tailEnd/>
          </a:ln>
        </p:spPr>
        <p:txBody>
          <a:bodyPr lIns="91425" tIns="45712" rIns="91425" bIns="45712">
            <a:spAutoFit/>
          </a:bodyPr>
          <a:lstStyle/>
          <a:p>
            <a:pPr eaLnBrk="0" hangingPunct="0">
              <a:spcBef>
                <a:spcPct val="50000"/>
              </a:spcBef>
              <a:defRPr/>
            </a:pPr>
            <a:r>
              <a:rPr lang="zh-CN" altLang="en-US" sz="2800" dirty="0">
                <a:latin typeface="+mn-ea"/>
              </a:rPr>
              <a:t> </a:t>
            </a:r>
          </a:p>
        </p:txBody>
      </p:sp>
      <p:sp>
        <p:nvSpPr>
          <p:cNvPr id="4" name="TextBox 3"/>
          <p:cNvSpPr txBox="1"/>
          <p:nvPr/>
        </p:nvSpPr>
        <p:spPr>
          <a:xfrm>
            <a:off x="428596" y="1071549"/>
            <a:ext cx="8246791" cy="3608072"/>
          </a:xfrm>
          <a:prstGeom prst="rect">
            <a:avLst/>
          </a:prstGeom>
          <a:noFill/>
        </p:spPr>
        <p:txBody>
          <a:bodyPr wrap="square" lIns="98458" tIns="49229" rIns="98458" bIns="49229" rtlCol="0">
            <a:spAutoFit/>
          </a:bodyPr>
          <a:lstStyle/>
          <a:p>
            <a:pPr>
              <a:lnSpc>
                <a:spcPct val="150000"/>
              </a:lnSpc>
              <a:buFont typeface="Arial" pitchFamily="34" charset="0"/>
              <a:buChar char="•"/>
            </a:pPr>
            <a:r>
              <a:rPr lang="en-US" altLang="zh-CN" sz="2400" dirty="0">
                <a:latin typeface="华文细黑" panose="02010600040101010101" pitchFamily="2" charset="-122"/>
                <a:ea typeface="华文细黑" panose="02010600040101010101" pitchFamily="2" charset="-122"/>
              </a:rPr>
              <a:t>f</a:t>
            </a:r>
            <a:r>
              <a:rPr lang="zh-CN" altLang="en-US" sz="2400" dirty="0">
                <a:latin typeface="华文细黑" panose="02010600040101010101" pitchFamily="2" charset="-122"/>
                <a:ea typeface="华文细黑" panose="02010600040101010101" pitchFamily="2" charset="-122"/>
              </a:rPr>
              <a:t>和</a:t>
            </a:r>
            <a:r>
              <a:rPr lang="en-US" altLang="zh-CN" sz="2400" dirty="0" err="1">
                <a:latin typeface="华文细黑" panose="02010600040101010101" pitchFamily="2" charset="-122"/>
                <a:ea typeface="华文细黑" panose="02010600040101010101" pitchFamily="2" charset="-122"/>
              </a:rPr>
              <a:t>i</a:t>
            </a:r>
            <a:r>
              <a:rPr lang="zh-CN" altLang="en-US" sz="2400" dirty="0">
                <a:latin typeface="华文细黑" panose="02010600040101010101" pitchFamily="2" charset="-122"/>
                <a:ea typeface="华文细黑" panose="02010600040101010101" pitchFamily="2" charset="-122"/>
              </a:rPr>
              <a:t>的值依赖于编译器，对于此种参数格式与参数类型不一致的错误，</a:t>
            </a:r>
            <a:r>
              <a:rPr lang="en-US" altLang="zh-CN" sz="2400" dirty="0">
                <a:latin typeface="华文细黑" panose="02010600040101010101" pitchFamily="2" charset="-122"/>
                <a:ea typeface="华文细黑" panose="02010600040101010101" pitchFamily="2" charset="-122"/>
              </a:rPr>
              <a:t>C</a:t>
            </a:r>
            <a:r>
              <a:rPr lang="zh-CN" altLang="en-US" sz="2400" dirty="0">
                <a:latin typeface="华文细黑" panose="02010600040101010101" pitchFamily="2" charset="-122"/>
                <a:ea typeface="华文细黑" panose="02010600040101010101" pitchFamily="2" charset="-122"/>
              </a:rPr>
              <a:t>编译器不能检查出来，甚至在运行之后，用户也不能确定获得的答案是否正确。</a:t>
            </a:r>
            <a:endParaRPr lang="en-US" altLang="zh-CN" sz="2400" dirty="0">
              <a:latin typeface="华文细黑" panose="02010600040101010101" pitchFamily="2" charset="-122"/>
              <a:ea typeface="华文细黑" panose="02010600040101010101" pitchFamily="2" charset="-122"/>
            </a:endParaRPr>
          </a:p>
          <a:p>
            <a:pPr eaLnBrk="0" hangingPunct="0">
              <a:lnSpc>
                <a:spcPct val="150000"/>
              </a:lnSpc>
              <a:spcBef>
                <a:spcPct val="50000"/>
              </a:spcBef>
              <a:defRPr/>
            </a:pPr>
            <a:r>
              <a:rPr lang="en-US" altLang="zh-CN" sz="2400" dirty="0">
                <a:latin typeface="华文细黑" panose="02010600040101010101" pitchFamily="2" charset="-122"/>
                <a:ea typeface="华文细黑" panose="02010600040101010101" pitchFamily="2" charset="-122"/>
              </a:rPr>
              <a:t>    </a:t>
            </a:r>
            <a:r>
              <a:rPr lang="zh-CN" altLang="en-US" sz="2400" dirty="0">
                <a:latin typeface="华文细黑" panose="02010600040101010101" pitchFamily="2" charset="-122"/>
                <a:ea typeface="华文细黑" panose="02010600040101010101" pitchFamily="2" charset="-122"/>
              </a:rPr>
              <a:t>出现上述问题的根本在于：</a:t>
            </a:r>
            <a:r>
              <a:rPr lang="en-US" altLang="zh-CN" sz="2400" dirty="0">
                <a:latin typeface="华文细黑" panose="02010600040101010101" pitchFamily="2" charset="-122"/>
                <a:ea typeface="华文细黑" panose="02010600040101010101" pitchFamily="2" charset="-122"/>
              </a:rPr>
              <a:t>C</a:t>
            </a:r>
            <a:r>
              <a:rPr lang="zh-CN" altLang="en-US" sz="2400" dirty="0">
                <a:latin typeface="华文细黑" panose="02010600040101010101" pitchFamily="2" charset="-122"/>
                <a:ea typeface="华文细黑" panose="02010600040101010101" pitchFamily="2" charset="-122"/>
              </a:rPr>
              <a:t>中</a:t>
            </a:r>
            <a:r>
              <a:rPr lang="en-US" altLang="zh-CN" sz="2400" dirty="0">
                <a:latin typeface="华文细黑" panose="02010600040101010101" pitchFamily="2" charset="-122"/>
                <a:ea typeface="华文细黑" panose="02010600040101010101" pitchFamily="2" charset="-122"/>
              </a:rPr>
              <a:t>I/O</a:t>
            </a:r>
            <a:r>
              <a:rPr lang="zh-CN" altLang="en-US" sz="2400" dirty="0">
                <a:latin typeface="华文细黑" panose="02010600040101010101" pitchFamily="2" charset="-122"/>
                <a:ea typeface="华文细黑" panose="02010600040101010101" pitchFamily="2" charset="-122"/>
              </a:rPr>
              <a:t>的数据类型是由</a:t>
            </a:r>
            <a:r>
              <a:rPr lang="zh-CN" altLang="en-US" sz="2400" dirty="0">
                <a:solidFill>
                  <a:srgbClr val="FFFF00"/>
                </a:solidFill>
                <a:latin typeface="微软雅黑" panose="020B0503020204020204" pitchFamily="34" charset="-122"/>
                <a:ea typeface="微软雅黑" panose="020B0503020204020204" pitchFamily="34" charset="-122"/>
              </a:rPr>
              <a:t>用户负责检查</a:t>
            </a:r>
            <a:r>
              <a:rPr lang="zh-CN" altLang="en-US" sz="2400" dirty="0">
                <a:latin typeface="华文细黑" panose="02010600040101010101" pitchFamily="2" charset="-122"/>
                <a:ea typeface="华文细黑" panose="02010600040101010101" pitchFamily="2" charset="-122"/>
              </a:rPr>
              <a:t>的，而不是由编译器检查。这样一不小心 </a:t>
            </a: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就会引入错误。</a:t>
            </a:r>
          </a:p>
        </p:txBody>
      </p:sp>
    </p:spTree>
    <p:extLst>
      <p:ext uri="{BB962C8B-B14F-4D97-AF65-F5344CB8AC3E}">
        <p14:creationId xmlns:p14="http://schemas.microsoft.com/office/powerpoint/2010/main" val="3409272628"/>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1" y="214291"/>
            <a:ext cx="6948312" cy="785817"/>
          </a:xfrm>
          <a:solidFill>
            <a:srgbClr val="008080"/>
          </a:solidFill>
        </p:spPr>
        <p:txBody>
          <a:bodyPr lIns="71225" tIns="35612" rIns="71225" bIns="35612" anchor="ctr">
            <a:normAutofit/>
          </a:bodyPr>
          <a:lstStyle/>
          <a:p>
            <a:r>
              <a:rPr lang="en-US" altLang="zh-CN" dirty="0">
                <a:cs typeface="Arial Unicode MS" pitchFamily="34" charset="-122"/>
              </a:rPr>
              <a:t>C++</a:t>
            </a:r>
            <a:r>
              <a:rPr lang="zh-CN" altLang="en-US" dirty="0">
                <a:cs typeface="Arial Unicode MS" pitchFamily="34" charset="-122"/>
              </a:rPr>
              <a:t>中引入了类型安全的</a:t>
            </a:r>
            <a:r>
              <a:rPr lang="en-US" altLang="zh-CN" dirty="0">
                <a:cs typeface="Arial Unicode MS" pitchFamily="34" charset="-122"/>
              </a:rPr>
              <a:t>I/O</a:t>
            </a:r>
            <a:r>
              <a:rPr lang="zh-CN" altLang="en-US" dirty="0">
                <a:cs typeface="Arial Unicode MS" pitchFamily="34" charset="-122"/>
              </a:rPr>
              <a:t>流</a:t>
            </a:r>
          </a:p>
        </p:txBody>
      </p:sp>
      <p:sp>
        <p:nvSpPr>
          <p:cNvPr id="5" name="TextBox 4"/>
          <p:cNvSpPr txBox="1"/>
          <p:nvPr/>
        </p:nvSpPr>
        <p:spPr>
          <a:xfrm>
            <a:off x="428596" y="1071547"/>
            <a:ext cx="8300783" cy="4154967"/>
          </a:xfrm>
          <a:prstGeom prst="rect">
            <a:avLst/>
          </a:prstGeom>
          <a:noFill/>
        </p:spPr>
        <p:txBody>
          <a:bodyPr wrap="square" lIns="91425" tIns="45712" rIns="91425" bIns="45712" rtlCol="0">
            <a:spAutoFit/>
          </a:bodyPr>
          <a:lstStyle/>
          <a:p>
            <a:pPr>
              <a:lnSpc>
                <a:spcPct val="150000"/>
              </a:lnSpc>
              <a:buFont typeface="Arial" pitchFamily="34" charset="0"/>
              <a:buChar char="•"/>
            </a:pPr>
            <a:r>
              <a:rPr lang="zh-CN" altLang="en-US" sz="2000" b="1" dirty="0">
                <a:solidFill>
                  <a:srgbClr val="FFFF00"/>
                </a:solidFill>
                <a:latin typeface="微软雅黑" panose="020B0503020204020204" pitchFamily="34" charset="-122"/>
                <a:ea typeface="微软雅黑" panose="020B0503020204020204" pitchFamily="34" charset="-122"/>
              </a:rPr>
              <a:t>流</a:t>
            </a:r>
            <a:r>
              <a:rPr lang="zh-CN" altLang="en-US" sz="2000" dirty="0">
                <a:latin typeface="华文细黑" panose="02010600040101010101" pitchFamily="2" charset="-122"/>
                <a:ea typeface="华文细黑" panose="02010600040101010101" pitchFamily="2" charset="-122"/>
              </a:rPr>
              <a:t>是</a:t>
            </a:r>
            <a:r>
              <a:rPr lang="en-US" altLang="zh-CN" sz="2000" dirty="0">
                <a:latin typeface="华文细黑" panose="02010600040101010101" pitchFamily="2" charset="-122"/>
                <a:ea typeface="华文细黑" panose="02010600040101010101" pitchFamily="2" charset="-122"/>
              </a:rPr>
              <a:t>C++</a:t>
            </a:r>
            <a:r>
              <a:rPr lang="zh-CN" altLang="en-US" sz="2000" dirty="0">
                <a:latin typeface="华文细黑" panose="02010600040101010101" pitchFamily="2" charset="-122"/>
                <a:ea typeface="华文细黑" panose="02010600040101010101" pitchFamily="2" charset="-122"/>
              </a:rPr>
              <a:t>为输入</a:t>
            </a:r>
            <a:r>
              <a:rPr lang="en-US" altLang="zh-CN" sz="2000" dirty="0">
                <a:latin typeface="华文细黑" panose="02010600040101010101" pitchFamily="2" charset="-122"/>
                <a:ea typeface="华文细黑" panose="02010600040101010101" pitchFamily="2" charset="-122"/>
              </a:rPr>
              <a:t>/</a:t>
            </a:r>
            <a:r>
              <a:rPr lang="zh-CN" altLang="en-US" sz="2000" dirty="0">
                <a:latin typeface="华文细黑" panose="02010600040101010101" pitchFamily="2" charset="-122"/>
                <a:ea typeface="华文细黑" panose="02010600040101010101" pitchFamily="2" charset="-122"/>
              </a:rPr>
              <a:t>输出提供的一组类，都放在</a:t>
            </a:r>
            <a:r>
              <a:rPr lang="zh-CN" altLang="en-US" sz="2000" b="1" dirty="0">
                <a:solidFill>
                  <a:srgbClr val="FFFF00"/>
                </a:solidFill>
                <a:latin typeface="华文细黑" panose="02010600040101010101" pitchFamily="2" charset="-122"/>
                <a:ea typeface="华文细黑" panose="02010600040101010101" pitchFamily="2" charset="-122"/>
              </a:rPr>
              <a:t>流库</a:t>
            </a:r>
            <a:r>
              <a:rPr lang="zh-CN" altLang="en-US" sz="2000" dirty="0">
                <a:latin typeface="华文细黑" panose="02010600040101010101" pitchFamily="2" charset="-122"/>
                <a:ea typeface="华文细黑" panose="02010600040101010101" pitchFamily="2" charset="-122"/>
              </a:rPr>
              <a:t>中。</a:t>
            </a:r>
            <a:r>
              <a:rPr lang="zh-CN" altLang="en-US" sz="2000" b="1" dirty="0">
                <a:solidFill>
                  <a:srgbClr val="FFFF00"/>
                </a:solidFill>
                <a:latin typeface="华文细黑" panose="02010600040101010101" pitchFamily="2" charset="-122"/>
                <a:ea typeface="华文细黑" panose="02010600040101010101" pitchFamily="2" charset="-122"/>
              </a:rPr>
              <a:t>流对象</a:t>
            </a:r>
            <a:r>
              <a:rPr lang="zh-CN" altLang="en-US" sz="2000" dirty="0">
                <a:latin typeface="华文细黑" panose="02010600040101010101" pitchFamily="2" charset="-122"/>
                <a:ea typeface="华文细黑" panose="02010600040101010101" pitchFamily="2" charset="-122"/>
              </a:rPr>
              <a:t>总是与某一设备相联系（例如，键盘、显示器、硬盘或打印机），通过使用</a:t>
            </a:r>
            <a:r>
              <a:rPr lang="zh-CN" altLang="en-US" sz="2000" b="1" dirty="0">
                <a:solidFill>
                  <a:srgbClr val="FFFF00"/>
                </a:solidFill>
                <a:latin typeface="华文细黑" panose="02010600040101010101" pitchFamily="2" charset="-122"/>
                <a:ea typeface="华文细黑" panose="02010600040101010101" pitchFamily="2" charset="-122"/>
              </a:rPr>
              <a:t>流类</a:t>
            </a:r>
            <a:r>
              <a:rPr lang="zh-CN" altLang="en-US" sz="2000" dirty="0">
                <a:latin typeface="华文细黑" panose="02010600040101010101" pitchFamily="2" charset="-122"/>
                <a:ea typeface="华文细黑" panose="02010600040101010101" pitchFamily="2" charset="-122"/>
              </a:rPr>
              <a:t>中定义的方法，就可完成对这些设备的输入</a:t>
            </a:r>
            <a:r>
              <a:rPr lang="en-US" altLang="zh-CN" sz="2000" dirty="0">
                <a:latin typeface="华文细黑" panose="02010600040101010101" pitchFamily="2" charset="-122"/>
                <a:ea typeface="华文细黑" panose="02010600040101010101" pitchFamily="2" charset="-122"/>
              </a:rPr>
              <a:t>/</a:t>
            </a:r>
            <a:r>
              <a:rPr lang="zh-CN" altLang="en-US" sz="2000" dirty="0">
                <a:latin typeface="华文细黑" panose="02010600040101010101" pitchFamily="2" charset="-122"/>
                <a:ea typeface="华文细黑" panose="02010600040101010101" pitchFamily="2" charset="-122"/>
              </a:rPr>
              <a:t>输出操作。</a:t>
            </a:r>
            <a:endParaRPr lang="en-US" altLang="zh-CN" sz="2000" dirty="0">
              <a:latin typeface="华文细黑" panose="02010600040101010101" pitchFamily="2" charset="-122"/>
              <a:ea typeface="华文细黑" panose="02010600040101010101" pitchFamily="2" charset="-122"/>
              <a:cs typeface="Arial Unicode MS" pitchFamily="34" charset="-122"/>
            </a:endParaRPr>
          </a:p>
          <a:p>
            <a:pPr>
              <a:lnSpc>
                <a:spcPct val="150000"/>
              </a:lnSpc>
              <a:buFont typeface="Arial" pitchFamily="34" charset="0"/>
              <a:buChar char="•"/>
            </a:pPr>
            <a:r>
              <a:rPr lang="zh-CN" altLang="en-US" sz="2000" b="1" dirty="0">
                <a:solidFill>
                  <a:srgbClr val="FFFF00"/>
                </a:solidFill>
                <a:latin typeface="微软雅黑" panose="020B0503020204020204" pitchFamily="34" charset="-122"/>
                <a:ea typeface="微软雅黑" panose="020B0503020204020204" pitchFamily="34" charset="-122"/>
              </a:rPr>
              <a:t>输入流</a:t>
            </a:r>
            <a:r>
              <a:rPr lang="zh-CN" altLang="en-US" sz="2000" dirty="0">
                <a:solidFill>
                  <a:srgbClr val="FFFF00"/>
                </a:solidFill>
                <a:latin typeface="微软雅黑" panose="020B0503020204020204" pitchFamily="34" charset="-122"/>
                <a:ea typeface="微软雅黑" panose="020B0503020204020204" pitchFamily="34" charset="-122"/>
              </a:rPr>
              <a:t>：</a:t>
            </a:r>
            <a:r>
              <a:rPr lang="zh-CN" altLang="en-US" sz="2000" dirty="0">
                <a:latin typeface="华文细黑" panose="02010600040101010101" pitchFamily="2" charset="-122"/>
                <a:ea typeface="华文细黑" panose="02010600040101010101" pitchFamily="2" charset="-122"/>
              </a:rPr>
              <a:t>要从流中读取数据，这个流为输入流，输入流库头文件为</a:t>
            </a:r>
            <a:r>
              <a:rPr lang="en-US" altLang="zh-CN" sz="2800" b="1" dirty="0" err="1">
                <a:solidFill>
                  <a:srgbClr val="FFC000"/>
                </a:solidFill>
                <a:latin typeface="Arial Black" pitchFamily="34" charset="0"/>
                <a:ea typeface="微软雅黑" panose="020B0503020204020204" pitchFamily="34" charset="-122"/>
                <a:cs typeface="Arial Unicode MS" pitchFamily="34" charset="-122"/>
              </a:rPr>
              <a:t>istream</a:t>
            </a:r>
            <a:r>
              <a:rPr lang="zh-CN" altLang="en-US" sz="2000" dirty="0">
                <a:latin typeface="华文细黑" panose="02010600040101010101" pitchFamily="2" charset="-122"/>
                <a:ea typeface="华文细黑" panose="02010600040101010101" pitchFamily="2" charset="-122"/>
              </a:rPr>
              <a:t>。输入流对象</a:t>
            </a:r>
            <a:r>
              <a:rPr lang="en-US" altLang="zh-CN" sz="2800" b="1" dirty="0" err="1">
                <a:solidFill>
                  <a:srgbClr val="FFFF00"/>
                </a:solidFill>
                <a:latin typeface="Arial Black" pitchFamily="34" charset="0"/>
                <a:ea typeface="微软雅黑" panose="020B0503020204020204" pitchFamily="34" charset="-122"/>
                <a:cs typeface="Arial Unicode MS" pitchFamily="34" charset="-122"/>
              </a:rPr>
              <a:t>cin</a:t>
            </a:r>
            <a:r>
              <a:rPr lang="zh-CN" altLang="en-US" sz="2000" dirty="0">
                <a:latin typeface="华文细黑" panose="02010600040101010101" pitchFamily="2" charset="-122"/>
                <a:ea typeface="华文细黑" panose="02010600040101010101" pitchFamily="2" charset="-122"/>
              </a:rPr>
              <a:t>对应为键盘。</a:t>
            </a:r>
            <a:endParaRPr lang="en-US" altLang="zh-CN" sz="2000" dirty="0">
              <a:latin typeface="华文细黑" panose="02010600040101010101" pitchFamily="2" charset="-122"/>
              <a:ea typeface="华文细黑" panose="02010600040101010101" pitchFamily="2" charset="-122"/>
            </a:endParaRPr>
          </a:p>
          <a:p>
            <a:pPr>
              <a:lnSpc>
                <a:spcPct val="150000"/>
              </a:lnSpc>
              <a:buFont typeface="Arial" pitchFamily="34" charset="0"/>
              <a:buChar char="•"/>
            </a:pPr>
            <a:r>
              <a:rPr lang="zh-CN" altLang="en-US" sz="2000" b="1" dirty="0">
                <a:solidFill>
                  <a:srgbClr val="FFFF00"/>
                </a:solidFill>
                <a:latin typeface="微软雅黑" panose="020B0503020204020204" pitchFamily="34" charset="-122"/>
                <a:ea typeface="微软雅黑" panose="020B0503020204020204" pitchFamily="34" charset="-122"/>
              </a:rPr>
              <a:t>输出流</a:t>
            </a:r>
            <a:r>
              <a:rPr lang="zh-CN" altLang="en-US" sz="2000" dirty="0">
                <a:solidFill>
                  <a:srgbClr val="F37021"/>
                </a:solidFill>
                <a:latin typeface="微软雅黑" panose="020B0503020204020204" pitchFamily="34" charset="-122"/>
                <a:ea typeface="微软雅黑" panose="020B0503020204020204" pitchFamily="34" charset="-122"/>
              </a:rPr>
              <a:t>：</a:t>
            </a:r>
            <a:r>
              <a:rPr lang="zh-CN" altLang="en-US" sz="2000" dirty="0">
                <a:latin typeface="华文细黑" panose="02010600040101010101" pitchFamily="2" charset="-122"/>
                <a:ea typeface="华文细黑" panose="02010600040101010101" pitchFamily="2" charset="-122"/>
              </a:rPr>
              <a:t>要在流中存储数据，这个流为输出流。输出流库头文件为</a:t>
            </a:r>
            <a:r>
              <a:rPr lang="en-US" altLang="zh-CN" sz="2800" b="1" dirty="0" err="1">
                <a:solidFill>
                  <a:srgbClr val="FFC000"/>
                </a:solidFill>
                <a:latin typeface="Arial Black" pitchFamily="34" charset="0"/>
                <a:ea typeface="微软雅黑" panose="020B0503020204020204" pitchFamily="34" charset="-122"/>
                <a:cs typeface="Arial Unicode MS" pitchFamily="34" charset="-122"/>
              </a:rPr>
              <a:t>ostream</a:t>
            </a:r>
            <a:r>
              <a:rPr lang="zh-CN" altLang="en-US" sz="2000" dirty="0">
                <a:latin typeface="华文细黑" panose="02010600040101010101" pitchFamily="2" charset="-122"/>
                <a:ea typeface="华文细黑" panose="02010600040101010101" pitchFamily="2" charset="-122"/>
              </a:rPr>
              <a:t>。输出流对象</a:t>
            </a:r>
            <a:r>
              <a:rPr lang="en-US" altLang="zh-CN" sz="2800" b="1" dirty="0" err="1">
                <a:solidFill>
                  <a:srgbClr val="FFFF00"/>
                </a:solidFill>
                <a:latin typeface="Arial Black" pitchFamily="34" charset="0"/>
                <a:ea typeface="微软雅黑" panose="020B0503020204020204" pitchFamily="34" charset="-122"/>
                <a:cs typeface="Arial Unicode MS" pitchFamily="34" charset="-122"/>
              </a:rPr>
              <a:t>cout</a:t>
            </a:r>
            <a:r>
              <a:rPr lang="zh-CN" altLang="en-US" sz="2000" dirty="0">
                <a:latin typeface="华文细黑" panose="02010600040101010101" pitchFamily="2" charset="-122"/>
                <a:ea typeface="华文细黑" panose="02010600040101010101" pitchFamily="2" charset="-122"/>
              </a:rPr>
              <a:t>对应为屏幕，硬盘既是输入流对象，又是输出流对象。</a:t>
            </a:r>
          </a:p>
        </p:txBody>
      </p:sp>
    </p:spTree>
    <p:extLst>
      <p:ext uri="{BB962C8B-B14F-4D97-AF65-F5344CB8AC3E}">
        <p14:creationId xmlns:p14="http://schemas.microsoft.com/office/powerpoint/2010/main" val="341075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ChangeArrowheads="1"/>
          </p:cNvSpPr>
          <p:nvPr/>
        </p:nvSpPr>
        <p:spPr bwMode="auto">
          <a:xfrm>
            <a:off x="2643189" y="500400"/>
            <a:ext cx="2208212" cy="523204"/>
          </a:xfrm>
          <a:prstGeom prst="rect">
            <a:avLst/>
          </a:prstGeom>
          <a:solidFill>
            <a:schemeClr val="accent4">
              <a:lumMod val="20000"/>
              <a:lumOff val="80000"/>
            </a:schemeClr>
          </a:solidFill>
          <a:ln w="12700">
            <a:noFill/>
            <a:miter lim="800000"/>
            <a:headEnd/>
            <a:tailEnd/>
          </a:ln>
        </p:spPr>
        <p:txBody>
          <a:bodyPr lIns="91425" tIns="45712" rIns="91425" bIns="45712" anchor="ctr">
            <a:spAutoFit/>
          </a:bodyPr>
          <a:lstStyle/>
          <a:p>
            <a:pPr algn="ctr" eaLnBrk="0" hangingPunct="0"/>
            <a:r>
              <a:rPr lang="en-US" altLang="zh-CN" sz="2800" dirty="0" err="1">
                <a:solidFill>
                  <a:srgbClr val="0000CC"/>
                </a:solidFill>
                <a:latin typeface="Diavlo Black" pitchFamily="50" charset="0"/>
                <a:ea typeface="宋体" charset="-122"/>
              </a:rPr>
              <a:t>ios</a:t>
            </a:r>
            <a:r>
              <a:rPr lang="en-US" altLang="zh-CN" sz="2800" dirty="0">
                <a:solidFill>
                  <a:srgbClr val="0000CC"/>
                </a:solidFill>
                <a:latin typeface="Diavlo Black" pitchFamily="50" charset="0"/>
                <a:ea typeface="宋体" charset="-122"/>
              </a:rPr>
              <a:t> </a:t>
            </a:r>
            <a:r>
              <a:rPr lang="en-US" altLang="zh-CN" sz="2800" dirty="0">
                <a:solidFill>
                  <a:srgbClr val="0000CC"/>
                </a:solidFill>
                <a:latin typeface="宋体" charset="-122"/>
                <a:ea typeface="宋体" charset="-122"/>
              </a:rPr>
              <a:t> </a:t>
            </a:r>
            <a:r>
              <a:rPr lang="en-US" altLang="zh-CN" sz="2000" dirty="0">
                <a:solidFill>
                  <a:srgbClr val="0000CC"/>
                </a:solidFill>
                <a:latin typeface="宋体" charset="-122"/>
                <a:ea typeface="宋体" charset="-122"/>
              </a:rPr>
              <a:t>     </a:t>
            </a:r>
          </a:p>
        </p:txBody>
      </p:sp>
      <p:sp>
        <p:nvSpPr>
          <p:cNvPr id="74755" name="Rectangle 4"/>
          <p:cNvSpPr>
            <a:spLocks noChangeArrowheads="1"/>
          </p:cNvSpPr>
          <p:nvPr/>
        </p:nvSpPr>
        <p:spPr bwMode="auto">
          <a:xfrm>
            <a:off x="1214438" y="1786275"/>
            <a:ext cx="1947862" cy="523204"/>
          </a:xfrm>
          <a:prstGeom prst="rect">
            <a:avLst/>
          </a:prstGeom>
          <a:solidFill>
            <a:schemeClr val="accent4">
              <a:lumMod val="20000"/>
              <a:lumOff val="80000"/>
            </a:schemeClr>
          </a:solidFill>
          <a:ln w="12700">
            <a:noFill/>
            <a:miter lim="800000"/>
            <a:headEnd/>
            <a:tailEnd/>
          </a:ln>
        </p:spPr>
        <p:txBody>
          <a:bodyPr lIns="91425" tIns="45712" rIns="91425" bIns="45712" anchor="ctr">
            <a:spAutoFit/>
          </a:bodyPr>
          <a:lstStyle/>
          <a:p>
            <a:pPr algn="ctr" eaLnBrk="0" hangingPunct="0"/>
            <a:r>
              <a:rPr lang="en-US" altLang="zh-CN" sz="2800" dirty="0" err="1">
                <a:solidFill>
                  <a:srgbClr val="0000CC"/>
                </a:solidFill>
                <a:latin typeface="Diavlo Black" pitchFamily="50" charset="0"/>
                <a:ea typeface="宋体" charset="-122"/>
              </a:rPr>
              <a:t>istream</a:t>
            </a:r>
            <a:endParaRPr lang="en-US" altLang="zh-CN" sz="2800" dirty="0">
              <a:solidFill>
                <a:srgbClr val="0000CC"/>
              </a:solidFill>
              <a:latin typeface="Diavlo Black" pitchFamily="50" charset="0"/>
              <a:ea typeface="宋体" charset="-122"/>
            </a:endParaRPr>
          </a:p>
        </p:txBody>
      </p:sp>
      <p:sp>
        <p:nvSpPr>
          <p:cNvPr id="74756" name="Rectangle 5"/>
          <p:cNvSpPr>
            <a:spLocks noChangeArrowheads="1"/>
          </p:cNvSpPr>
          <p:nvPr/>
        </p:nvSpPr>
        <p:spPr bwMode="auto">
          <a:xfrm>
            <a:off x="4214813" y="1767225"/>
            <a:ext cx="2252662" cy="523204"/>
          </a:xfrm>
          <a:prstGeom prst="rect">
            <a:avLst/>
          </a:prstGeom>
          <a:solidFill>
            <a:schemeClr val="accent4">
              <a:lumMod val="20000"/>
              <a:lumOff val="80000"/>
            </a:schemeClr>
          </a:solidFill>
          <a:ln w="12700">
            <a:noFill/>
            <a:miter lim="800000"/>
            <a:headEnd/>
            <a:tailEnd/>
          </a:ln>
        </p:spPr>
        <p:txBody>
          <a:bodyPr lIns="91425" tIns="45712" rIns="91425" bIns="45712" anchor="ctr">
            <a:spAutoFit/>
          </a:bodyPr>
          <a:lstStyle/>
          <a:p>
            <a:pPr algn="ctr" eaLnBrk="0" hangingPunct="0"/>
            <a:r>
              <a:rPr lang="en-US" altLang="zh-CN" sz="2800" dirty="0" err="1">
                <a:solidFill>
                  <a:srgbClr val="0000CC"/>
                </a:solidFill>
                <a:latin typeface="Diavlo Black" pitchFamily="50" charset="0"/>
                <a:ea typeface="宋体" charset="-122"/>
              </a:rPr>
              <a:t>ostream</a:t>
            </a:r>
            <a:endParaRPr lang="en-US" altLang="zh-CN" sz="2800" dirty="0">
              <a:solidFill>
                <a:srgbClr val="0000CC"/>
              </a:solidFill>
              <a:latin typeface="Diavlo Black" pitchFamily="50" charset="0"/>
              <a:ea typeface="宋体" charset="-122"/>
            </a:endParaRPr>
          </a:p>
        </p:txBody>
      </p:sp>
      <p:sp>
        <p:nvSpPr>
          <p:cNvPr id="74757" name="Rectangle 7"/>
          <p:cNvSpPr>
            <a:spLocks noChangeArrowheads="1"/>
          </p:cNvSpPr>
          <p:nvPr/>
        </p:nvSpPr>
        <p:spPr bwMode="auto">
          <a:xfrm>
            <a:off x="2643188" y="3215025"/>
            <a:ext cx="2571750" cy="523204"/>
          </a:xfrm>
          <a:prstGeom prst="rect">
            <a:avLst/>
          </a:prstGeom>
          <a:solidFill>
            <a:schemeClr val="accent4">
              <a:lumMod val="20000"/>
              <a:lumOff val="80000"/>
            </a:schemeClr>
          </a:solidFill>
          <a:ln w="12700">
            <a:noFill/>
            <a:miter lim="800000"/>
            <a:headEnd/>
            <a:tailEnd/>
          </a:ln>
        </p:spPr>
        <p:txBody>
          <a:bodyPr lIns="91425" tIns="45712" rIns="91425" bIns="45712" anchor="ctr">
            <a:spAutoFit/>
          </a:bodyPr>
          <a:lstStyle/>
          <a:p>
            <a:pPr algn="ctr" eaLnBrk="0" hangingPunct="0"/>
            <a:r>
              <a:rPr lang="en-US" altLang="zh-CN" sz="2800" dirty="0" err="1">
                <a:solidFill>
                  <a:srgbClr val="0000CC"/>
                </a:solidFill>
                <a:latin typeface="Diavlo Black" pitchFamily="50" charset="0"/>
                <a:ea typeface="宋体" charset="-122"/>
              </a:rPr>
              <a:t>iostream</a:t>
            </a:r>
            <a:endParaRPr lang="en-US" altLang="zh-CN" sz="2800" dirty="0">
              <a:solidFill>
                <a:srgbClr val="0000CC"/>
              </a:solidFill>
              <a:latin typeface="Diavlo Black" pitchFamily="50" charset="0"/>
              <a:ea typeface="宋体" charset="-122"/>
            </a:endParaRPr>
          </a:p>
        </p:txBody>
      </p:sp>
      <p:sp>
        <p:nvSpPr>
          <p:cNvPr id="74758" name="Line 8"/>
          <p:cNvSpPr>
            <a:spLocks noChangeShapeType="1"/>
          </p:cNvSpPr>
          <p:nvPr/>
        </p:nvSpPr>
        <p:spPr bwMode="auto">
          <a:xfrm flipV="1">
            <a:off x="2214564" y="1071563"/>
            <a:ext cx="1214437" cy="671512"/>
          </a:xfrm>
          <a:prstGeom prst="line">
            <a:avLst/>
          </a:prstGeom>
          <a:noFill/>
          <a:ln w="57150">
            <a:solidFill>
              <a:schemeClr val="tx2">
                <a:lumMod val="60000"/>
                <a:lumOff val="40000"/>
              </a:schemeClr>
            </a:solidFill>
            <a:round/>
            <a:headEnd/>
            <a:tailEnd type="triangle" w="med" len="med"/>
          </a:ln>
        </p:spPr>
        <p:txBody>
          <a:bodyPr lIns="91425" tIns="45712" rIns="91425" bIns="45712" anchor="ctr">
            <a:spAutoFit/>
          </a:bodyPr>
          <a:lstStyle/>
          <a:p>
            <a:pPr>
              <a:defRPr/>
            </a:pPr>
            <a:endParaRPr lang="zh-CN" altLang="en-US"/>
          </a:p>
        </p:txBody>
      </p:sp>
      <p:sp>
        <p:nvSpPr>
          <p:cNvPr id="74759" name="Line 9"/>
          <p:cNvSpPr>
            <a:spLocks noChangeShapeType="1"/>
          </p:cNvSpPr>
          <p:nvPr/>
        </p:nvSpPr>
        <p:spPr bwMode="auto">
          <a:xfrm flipH="1" flipV="1">
            <a:off x="4214813" y="1071563"/>
            <a:ext cx="963612" cy="671512"/>
          </a:xfrm>
          <a:prstGeom prst="line">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txBody>
          <a:bodyPr lIns="91425" tIns="45712" rIns="91425" bIns="45712" anchor="ctr">
            <a:spAutoFit/>
          </a:bodyPr>
          <a:lstStyle/>
          <a:p>
            <a:endParaRPr lang="zh-CN" altLang="en-US"/>
          </a:p>
        </p:txBody>
      </p:sp>
      <p:sp>
        <p:nvSpPr>
          <p:cNvPr id="74760" name="Line 10"/>
          <p:cNvSpPr>
            <a:spLocks noChangeShapeType="1"/>
          </p:cNvSpPr>
          <p:nvPr/>
        </p:nvSpPr>
        <p:spPr bwMode="auto">
          <a:xfrm flipH="1" flipV="1">
            <a:off x="3000375" y="2357438"/>
            <a:ext cx="857250" cy="785812"/>
          </a:xfrm>
          <a:prstGeom prst="line">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txBody>
          <a:bodyPr lIns="91425" tIns="45712" rIns="91425" bIns="45712" anchor="ctr">
            <a:spAutoFit/>
          </a:bodyPr>
          <a:lstStyle/>
          <a:p>
            <a:endParaRPr lang="zh-CN" altLang="en-US"/>
          </a:p>
        </p:txBody>
      </p:sp>
      <p:sp>
        <p:nvSpPr>
          <p:cNvPr id="74761" name="Line 11"/>
          <p:cNvSpPr>
            <a:spLocks noChangeShapeType="1"/>
          </p:cNvSpPr>
          <p:nvPr/>
        </p:nvSpPr>
        <p:spPr bwMode="auto">
          <a:xfrm flipV="1">
            <a:off x="3965576" y="2400301"/>
            <a:ext cx="1044575" cy="685800"/>
          </a:xfrm>
          <a:prstGeom prst="line">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txBody>
          <a:bodyPr lIns="91425" tIns="45712" rIns="91425" bIns="45712" anchor="ctr">
            <a:spAutoFit/>
          </a:bodyPr>
          <a:lstStyle/>
          <a:p>
            <a:endParaRPr lang="zh-CN" altLang="en-US"/>
          </a:p>
        </p:txBody>
      </p:sp>
      <p:sp>
        <p:nvSpPr>
          <p:cNvPr id="74762" name="Text Box 12"/>
          <p:cNvSpPr txBox="1">
            <a:spLocks noChangeArrowheads="1"/>
          </p:cNvSpPr>
          <p:nvPr/>
        </p:nvSpPr>
        <p:spPr bwMode="auto">
          <a:xfrm>
            <a:off x="2411761" y="4198938"/>
            <a:ext cx="3402054" cy="707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ctr">
              <a:spcBef>
                <a:spcPct val="50000"/>
              </a:spcBef>
            </a:pPr>
            <a:r>
              <a:rPr kumimoji="0" lang="zh-CN" altLang="en-US" sz="2000" b="0" dirty="0">
                <a:solidFill>
                  <a:schemeClr val="tx1"/>
                </a:solidFill>
                <a:latin typeface="华文细黑" panose="02010600040101010101" pitchFamily="2" charset="-122"/>
                <a:ea typeface="华文细黑" panose="02010600040101010101" pitchFamily="2" charset="-122"/>
              </a:rPr>
              <a:t>流抽象的基本继承层次结构图</a:t>
            </a:r>
          </a:p>
        </p:txBody>
      </p:sp>
    </p:spTree>
    <p:extLst>
      <p:ext uri="{BB962C8B-B14F-4D97-AF65-F5344CB8AC3E}">
        <p14:creationId xmlns:p14="http://schemas.microsoft.com/office/powerpoint/2010/main" val="1636866195"/>
      </p:ext>
    </p:extLst>
  </p:cSld>
  <p:clrMapOvr>
    <a:masterClrMapping/>
  </p:clrMapOvr>
  <p:transition advClick="0"/>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1" y="214291"/>
            <a:ext cx="5436143" cy="785817"/>
          </a:xfrm>
          <a:solidFill>
            <a:srgbClr val="008080"/>
          </a:solidFill>
        </p:spPr>
        <p:txBody>
          <a:bodyPr lIns="71225" tIns="35612" rIns="71225" bIns="35612" anchor="ctr">
            <a:normAutofit/>
          </a:bodyPr>
          <a:lstStyle/>
          <a:p>
            <a:pPr defTabSz="984578"/>
            <a:r>
              <a:rPr lang="en-US" altLang="zh-CN" kern="1200" dirty="0">
                <a:latin typeface="Arial Rounded MT Bold" pitchFamily="34" charset="0"/>
                <a:cs typeface="Arial Unicode MS" pitchFamily="34" charset="-122"/>
              </a:rPr>
              <a:t>Using the </a:t>
            </a:r>
            <a:r>
              <a:rPr lang="en-US" altLang="zh-CN" kern="1200" dirty="0" err="1">
                <a:latin typeface="Arial Rounded MT Bold" pitchFamily="34" charset="0"/>
                <a:cs typeface="Arial Unicode MS" pitchFamily="34" charset="-122"/>
              </a:rPr>
              <a:t>iostreams</a:t>
            </a:r>
            <a:r>
              <a:rPr lang="en-US" altLang="zh-CN" kern="1200" dirty="0">
                <a:latin typeface="Arial Rounded MT Bold" pitchFamily="34" charset="0"/>
                <a:cs typeface="Arial Unicode MS" pitchFamily="34" charset="-122"/>
              </a:rPr>
              <a:t> class</a:t>
            </a:r>
            <a:endParaRPr lang="zh-CN" altLang="en-US" kern="1200" dirty="0">
              <a:latin typeface="Arial Rounded MT Bold" pitchFamily="34" charset="0"/>
              <a:cs typeface="Arial Unicode MS" pitchFamily="34" charset="-122"/>
            </a:endParaRPr>
          </a:p>
        </p:txBody>
      </p:sp>
      <p:sp>
        <p:nvSpPr>
          <p:cNvPr id="7" name="TextBox 6"/>
          <p:cNvSpPr txBox="1"/>
          <p:nvPr/>
        </p:nvSpPr>
        <p:spPr>
          <a:xfrm>
            <a:off x="428596" y="1071548"/>
            <a:ext cx="8246791" cy="653417"/>
          </a:xfrm>
          <a:prstGeom prst="rect">
            <a:avLst/>
          </a:prstGeom>
          <a:noFill/>
        </p:spPr>
        <p:txBody>
          <a:bodyPr wrap="square" lIns="98458" tIns="49229" rIns="98458" bIns="49229" rtlCol="0">
            <a:spAutoFit/>
          </a:bodyPr>
          <a:lstStyle/>
          <a:p>
            <a:pPr>
              <a:lnSpc>
                <a:spcPct val="150000"/>
              </a:lnSpc>
              <a:buFont typeface="Arial" pitchFamily="34" charset="0"/>
              <a:buChar char="•"/>
            </a:pPr>
            <a:r>
              <a:rPr lang="en-US" altLang="zh-CN" sz="2400" dirty="0">
                <a:solidFill>
                  <a:schemeClr val="tx1">
                    <a:lumMod val="75000"/>
                    <a:lumOff val="25000"/>
                  </a:schemeClr>
                </a:solidFill>
                <a:latin typeface="Arial Rounded MT Bold" panose="020F0704030504030204" pitchFamily="34" charset="0"/>
                <a:ea typeface="Arial Unicode MS" pitchFamily="34" charset="-122"/>
                <a:cs typeface="Arial Unicode MS" pitchFamily="34" charset="-122"/>
              </a:rPr>
              <a:t>C++ code</a:t>
            </a:r>
            <a:endParaRPr lang="en-US" altLang="zh-CN" sz="2700" b="1" dirty="0">
              <a:solidFill>
                <a:schemeClr val="tx1">
                  <a:lumMod val="75000"/>
                  <a:lumOff val="25000"/>
                </a:schemeClr>
              </a:solidFill>
              <a:latin typeface="Arial Rounded MT Bold" panose="020F0704030504030204" pitchFamily="34" charset="0"/>
              <a:cs typeface="Arial" pitchFamily="34" charset="0"/>
            </a:endParaRPr>
          </a:p>
        </p:txBody>
      </p:sp>
      <p:sp>
        <p:nvSpPr>
          <p:cNvPr id="8" name="TextBox 7"/>
          <p:cNvSpPr txBox="1"/>
          <p:nvPr/>
        </p:nvSpPr>
        <p:spPr>
          <a:xfrm>
            <a:off x="755576" y="1895502"/>
            <a:ext cx="8064896" cy="4062634"/>
          </a:xfrm>
          <a:prstGeom prst="rect">
            <a:avLst/>
          </a:prstGeom>
          <a:solidFill>
            <a:schemeClr val="tx1"/>
          </a:solidFill>
        </p:spPr>
        <p:txBody>
          <a:bodyPr wrap="square" lIns="91425" tIns="45712" rIns="91425" bIns="45712" rtlCol="0">
            <a:spAutoFit/>
          </a:bodyPr>
          <a:lstStyle/>
          <a:p>
            <a:pPr eaLnBrk="0" hangingPunct="0">
              <a:lnSpc>
                <a:spcPts val="1763"/>
              </a:lnSpc>
              <a:spcBef>
                <a:spcPct val="50000"/>
              </a:spcBef>
            </a:pPr>
            <a:r>
              <a:rPr lang="en-US" altLang="zh-CN" sz="2400" dirty="0">
                <a:solidFill>
                  <a:srgbClr val="0000CC"/>
                </a:solidFill>
                <a:latin typeface="Arial" pitchFamily="34" charset="0"/>
                <a:cs typeface="Arial" pitchFamily="34" charset="0"/>
              </a:rPr>
              <a:t>#include &lt;</a:t>
            </a:r>
            <a:r>
              <a:rPr lang="en-US" altLang="zh-CN" sz="2400" dirty="0" err="1">
                <a:solidFill>
                  <a:srgbClr val="0000CC"/>
                </a:solidFill>
                <a:latin typeface="Arial" pitchFamily="34" charset="0"/>
                <a:cs typeface="Arial" pitchFamily="34" charset="0"/>
              </a:rPr>
              <a:t>iostream</a:t>
            </a:r>
            <a:r>
              <a:rPr lang="en-US" altLang="zh-CN" sz="2400" dirty="0">
                <a:solidFill>
                  <a:srgbClr val="0000CC"/>
                </a:solidFill>
                <a:latin typeface="Arial" pitchFamily="34" charset="0"/>
                <a:cs typeface="Arial" pitchFamily="34" charset="0"/>
              </a:rPr>
              <a:t>&gt;    </a:t>
            </a:r>
          </a:p>
          <a:p>
            <a:pPr eaLnBrk="0" hangingPunct="0">
              <a:lnSpc>
                <a:spcPts val="1763"/>
              </a:lnSpc>
              <a:spcBef>
                <a:spcPct val="50000"/>
              </a:spcBef>
            </a:pPr>
            <a:r>
              <a:rPr lang="en-US" altLang="zh-CN" sz="2400" dirty="0">
                <a:solidFill>
                  <a:srgbClr val="0000CC"/>
                </a:solidFill>
                <a:latin typeface="Arial" pitchFamily="34" charset="0"/>
                <a:cs typeface="Arial" pitchFamily="34" charset="0"/>
              </a:rPr>
              <a:t>void main()</a:t>
            </a:r>
          </a:p>
          <a:p>
            <a:pPr eaLnBrk="0" hangingPunct="0">
              <a:lnSpc>
                <a:spcPts val="1763"/>
              </a:lnSpc>
              <a:spcBef>
                <a:spcPct val="50000"/>
              </a:spcBef>
            </a:pPr>
            <a:r>
              <a:rPr lang="en-US" altLang="zh-CN" sz="2400" dirty="0">
                <a:solidFill>
                  <a:srgbClr val="0000CC"/>
                </a:solidFill>
                <a:latin typeface="Arial" pitchFamily="34" charset="0"/>
                <a:cs typeface="Arial" pitchFamily="34" charset="0"/>
              </a:rPr>
              <a:t>{ 	</a:t>
            </a:r>
          </a:p>
          <a:p>
            <a:pPr eaLnBrk="0" hangingPunct="0">
              <a:lnSpc>
                <a:spcPts val="1763"/>
              </a:lnSpc>
              <a:spcBef>
                <a:spcPct val="50000"/>
              </a:spcBef>
            </a:pPr>
            <a:r>
              <a:rPr lang="en-US" altLang="zh-CN" sz="2400" dirty="0">
                <a:solidFill>
                  <a:srgbClr val="0000CC"/>
                </a:solidFill>
                <a:latin typeface="Arial" pitchFamily="34" charset="0"/>
                <a:cs typeface="Arial" pitchFamily="34" charset="0"/>
              </a:rPr>
              <a:t>    float f;	</a:t>
            </a:r>
          </a:p>
          <a:p>
            <a:pPr eaLnBrk="0" hangingPunct="0">
              <a:lnSpc>
                <a:spcPts val="1763"/>
              </a:lnSpc>
              <a:spcBef>
                <a:spcPct val="50000"/>
              </a:spcBef>
            </a:pPr>
            <a:r>
              <a:rPr lang="en-US" altLang="zh-CN" sz="2400" dirty="0">
                <a:solidFill>
                  <a:srgbClr val="0000CC"/>
                </a:solidFill>
                <a:latin typeface="Arial" pitchFamily="34" charset="0"/>
                <a:cs typeface="Arial" pitchFamily="34" charset="0"/>
              </a:rPr>
              <a:t>    </a:t>
            </a:r>
            <a:r>
              <a:rPr lang="en-US" altLang="zh-CN" sz="2400" dirty="0" err="1">
                <a:solidFill>
                  <a:srgbClr val="0000CC"/>
                </a:solidFill>
                <a:latin typeface="Arial" pitchFamily="34" charset="0"/>
                <a:cs typeface="Arial" pitchFamily="34" charset="0"/>
              </a:rPr>
              <a:t>int</a:t>
            </a:r>
            <a:r>
              <a:rPr lang="en-US" altLang="zh-CN" sz="2400" dirty="0">
                <a:solidFill>
                  <a:srgbClr val="0000CC"/>
                </a:solidFill>
                <a:latin typeface="Arial" pitchFamily="34" charset="0"/>
                <a:cs typeface="Arial" pitchFamily="34" charset="0"/>
              </a:rPr>
              <a:t> i;	</a:t>
            </a:r>
          </a:p>
          <a:p>
            <a:pPr eaLnBrk="0" hangingPunct="0">
              <a:lnSpc>
                <a:spcPts val="1763"/>
              </a:lnSpc>
              <a:spcBef>
                <a:spcPct val="50000"/>
              </a:spcBef>
            </a:pPr>
            <a:r>
              <a:rPr lang="en-US" altLang="zh-CN" sz="2400" dirty="0">
                <a:solidFill>
                  <a:srgbClr val="0000CC"/>
                </a:solidFill>
                <a:latin typeface="Arial" pitchFamily="34" charset="0"/>
                <a:cs typeface="Arial" pitchFamily="34" charset="0"/>
              </a:rPr>
              <a:t>    </a:t>
            </a:r>
            <a:r>
              <a:rPr lang="en-US" altLang="zh-CN" sz="2400" dirty="0" err="1">
                <a:solidFill>
                  <a:srgbClr val="0000CC"/>
                </a:solidFill>
                <a:latin typeface="Arial" pitchFamily="34" charset="0"/>
                <a:cs typeface="Arial" pitchFamily="34" charset="0"/>
              </a:rPr>
              <a:t>std</a:t>
            </a:r>
            <a:r>
              <a:rPr lang="en-US" altLang="zh-CN" sz="2400" dirty="0">
                <a:solidFill>
                  <a:srgbClr val="0000CC"/>
                </a:solidFill>
                <a:latin typeface="Arial" pitchFamily="34" charset="0"/>
                <a:cs typeface="Arial" pitchFamily="34" charset="0"/>
              </a:rPr>
              <a:t>::</a:t>
            </a:r>
            <a:r>
              <a:rPr lang="en-US" altLang="zh-CN" sz="2400" dirty="0" err="1">
                <a:solidFill>
                  <a:srgbClr val="0000CC"/>
                </a:solidFill>
                <a:latin typeface="Arial" pitchFamily="34" charset="0"/>
                <a:cs typeface="Arial" pitchFamily="34" charset="0"/>
              </a:rPr>
              <a:t>cin</a:t>
            </a:r>
            <a:r>
              <a:rPr lang="en-US" altLang="zh-CN" sz="2400" dirty="0">
                <a:solidFill>
                  <a:srgbClr val="0000CC"/>
                </a:solidFill>
                <a:latin typeface="Arial" pitchFamily="34" charset="0"/>
                <a:cs typeface="Arial" pitchFamily="34" charset="0"/>
              </a:rPr>
              <a:t> &gt;&gt; </a:t>
            </a:r>
            <a:r>
              <a:rPr lang="en-US" altLang="zh-CN" sz="2400" dirty="0" err="1">
                <a:solidFill>
                  <a:srgbClr val="0000CC"/>
                </a:solidFill>
                <a:latin typeface="Arial" pitchFamily="34" charset="0"/>
                <a:cs typeface="Arial" pitchFamily="34" charset="0"/>
              </a:rPr>
              <a:t>i</a:t>
            </a:r>
            <a:r>
              <a:rPr lang="en-US" altLang="zh-CN" sz="2400" dirty="0">
                <a:solidFill>
                  <a:srgbClr val="0000CC"/>
                </a:solidFill>
                <a:latin typeface="Arial" pitchFamily="34" charset="0"/>
                <a:cs typeface="Arial" pitchFamily="34" charset="0"/>
              </a:rPr>
              <a:t>;    </a:t>
            </a:r>
            <a:r>
              <a:rPr lang="en-US" altLang="zh-CN" sz="2400" b="1" dirty="0">
                <a:solidFill>
                  <a:srgbClr val="00B050"/>
                </a:solidFill>
                <a:latin typeface="Arial" pitchFamily="34" charset="0"/>
                <a:ea typeface="微软雅黑" panose="020B0503020204020204" pitchFamily="34" charset="-122"/>
                <a:cs typeface="Arial" pitchFamily="34" charset="0"/>
              </a:rPr>
              <a:t>//waiting for i</a:t>
            </a:r>
          </a:p>
          <a:p>
            <a:pPr eaLnBrk="0" hangingPunct="0">
              <a:lnSpc>
                <a:spcPts val="1763"/>
              </a:lnSpc>
              <a:spcBef>
                <a:spcPct val="50000"/>
              </a:spcBef>
            </a:pPr>
            <a:r>
              <a:rPr lang="en-US" altLang="zh-CN" sz="2400" dirty="0">
                <a:solidFill>
                  <a:srgbClr val="0000CC"/>
                </a:solidFill>
                <a:latin typeface="Arial" pitchFamily="34" charset="0"/>
                <a:cs typeface="Arial" pitchFamily="34" charset="0"/>
              </a:rPr>
              <a:t>    </a:t>
            </a:r>
            <a:r>
              <a:rPr lang="en-US" altLang="zh-CN" sz="2400" dirty="0" err="1">
                <a:solidFill>
                  <a:srgbClr val="0000CC"/>
                </a:solidFill>
                <a:latin typeface="Arial" pitchFamily="34" charset="0"/>
                <a:cs typeface="Arial" pitchFamily="34" charset="0"/>
              </a:rPr>
              <a:t>std</a:t>
            </a:r>
            <a:r>
              <a:rPr lang="en-US" altLang="zh-CN" sz="2400" dirty="0">
                <a:solidFill>
                  <a:srgbClr val="0000CC"/>
                </a:solidFill>
                <a:latin typeface="Arial" pitchFamily="34" charset="0"/>
                <a:cs typeface="Arial" pitchFamily="34" charset="0"/>
              </a:rPr>
              <a:t>::</a:t>
            </a:r>
            <a:r>
              <a:rPr lang="en-US" altLang="zh-CN" sz="2400" dirty="0" err="1">
                <a:solidFill>
                  <a:srgbClr val="0000CC"/>
                </a:solidFill>
                <a:latin typeface="Arial" pitchFamily="34" charset="0"/>
                <a:cs typeface="Arial" pitchFamily="34" charset="0"/>
              </a:rPr>
              <a:t>cin</a:t>
            </a:r>
            <a:r>
              <a:rPr lang="en-US" altLang="zh-CN" sz="2400" dirty="0">
                <a:solidFill>
                  <a:srgbClr val="0000CC"/>
                </a:solidFill>
                <a:latin typeface="Arial" pitchFamily="34" charset="0"/>
                <a:cs typeface="Arial" pitchFamily="34" charset="0"/>
              </a:rPr>
              <a:t> &gt;&gt; </a:t>
            </a:r>
            <a:r>
              <a:rPr lang="en-US" altLang="zh-CN" sz="2400" dirty="0" smtClean="0">
                <a:solidFill>
                  <a:srgbClr val="0000CC"/>
                </a:solidFill>
                <a:latin typeface="Arial" pitchFamily="34" charset="0"/>
                <a:cs typeface="Arial" pitchFamily="34" charset="0"/>
              </a:rPr>
              <a:t>f;   </a:t>
            </a:r>
            <a:r>
              <a:rPr lang="en-US" altLang="zh-CN" sz="2400" b="1" dirty="0">
                <a:solidFill>
                  <a:srgbClr val="00B050"/>
                </a:solidFill>
                <a:latin typeface="Arial" pitchFamily="34" charset="0"/>
                <a:ea typeface="微软雅黑" panose="020B0503020204020204" pitchFamily="34" charset="-122"/>
                <a:cs typeface="Arial" pitchFamily="34" charset="0"/>
              </a:rPr>
              <a:t>//waiting for f</a:t>
            </a:r>
          </a:p>
          <a:p>
            <a:pPr eaLnBrk="0" hangingPunct="0">
              <a:lnSpc>
                <a:spcPts val="1763"/>
              </a:lnSpc>
              <a:spcBef>
                <a:spcPct val="50000"/>
              </a:spcBef>
            </a:pPr>
            <a:r>
              <a:rPr lang="en-US" altLang="zh-CN" sz="2400" dirty="0">
                <a:solidFill>
                  <a:srgbClr val="0000CC"/>
                </a:solidFill>
                <a:latin typeface="Arial" pitchFamily="34" charset="0"/>
                <a:cs typeface="Arial" pitchFamily="34" charset="0"/>
              </a:rPr>
              <a:t>    </a:t>
            </a:r>
            <a:r>
              <a:rPr lang="en-US" altLang="zh-CN" sz="2400" dirty="0" err="1">
                <a:solidFill>
                  <a:srgbClr val="0000CC"/>
                </a:solidFill>
                <a:latin typeface="Arial" pitchFamily="34" charset="0"/>
                <a:cs typeface="Arial" pitchFamily="34" charset="0"/>
              </a:rPr>
              <a:t>std</a:t>
            </a:r>
            <a:r>
              <a:rPr lang="en-US" altLang="zh-CN" sz="2400" dirty="0">
                <a:solidFill>
                  <a:srgbClr val="0000CC"/>
                </a:solidFill>
                <a:latin typeface="Arial" pitchFamily="34" charset="0"/>
                <a:cs typeface="Arial" pitchFamily="34" charset="0"/>
              </a:rPr>
              <a:t>::</a:t>
            </a:r>
            <a:r>
              <a:rPr lang="en-US" altLang="zh-CN" sz="2400" dirty="0" err="1">
                <a:solidFill>
                  <a:srgbClr val="0000CC"/>
                </a:solidFill>
                <a:latin typeface="Arial" pitchFamily="34" charset="0"/>
                <a:cs typeface="Arial" pitchFamily="34" charset="0"/>
              </a:rPr>
              <a:t>cout</a:t>
            </a:r>
            <a:r>
              <a:rPr lang="en-US" altLang="zh-CN" sz="2400" dirty="0">
                <a:solidFill>
                  <a:srgbClr val="0000CC"/>
                </a:solidFill>
                <a:latin typeface="Arial" pitchFamily="34" charset="0"/>
                <a:cs typeface="Arial" pitchFamily="34" charset="0"/>
              </a:rPr>
              <a:t> &lt;&lt; </a:t>
            </a:r>
            <a:r>
              <a:rPr lang="en-US" altLang="zh-CN" sz="2400" dirty="0" err="1">
                <a:solidFill>
                  <a:srgbClr val="0000CC"/>
                </a:solidFill>
                <a:latin typeface="Arial" pitchFamily="34" charset="0"/>
                <a:cs typeface="Arial" pitchFamily="34" charset="0"/>
              </a:rPr>
              <a:t>i</a:t>
            </a:r>
            <a:r>
              <a:rPr lang="en-US" altLang="zh-CN" sz="2400" dirty="0">
                <a:solidFill>
                  <a:srgbClr val="0000CC"/>
                </a:solidFill>
                <a:latin typeface="Arial" pitchFamily="34" charset="0"/>
                <a:cs typeface="Arial" pitchFamily="34" charset="0"/>
              </a:rPr>
              <a:t>;  </a:t>
            </a:r>
            <a:r>
              <a:rPr lang="en-US" altLang="zh-CN" sz="2400" b="1" dirty="0">
                <a:solidFill>
                  <a:srgbClr val="00B050"/>
                </a:solidFill>
                <a:latin typeface="Arial" pitchFamily="34" charset="0"/>
                <a:ea typeface="微软雅黑" panose="020B0503020204020204" pitchFamily="34" charset="-122"/>
                <a:cs typeface="Arial" pitchFamily="34" charset="0"/>
              </a:rPr>
              <a:t>//print out  integer on stand output </a:t>
            </a:r>
          </a:p>
          <a:p>
            <a:pPr eaLnBrk="0" hangingPunct="0">
              <a:lnSpc>
                <a:spcPts val="1763"/>
              </a:lnSpc>
              <a:spcBef>
                <a:spcPct val="50000"/>
              </a:spcBef>
            </a:pPr>
            <a:r>
              <a:rPr lang="en-US" altLang="zh-CN" sz="2400" dirty="0">
                <a:solidFill>
                  <a:srgbClr val="0000CC"/>
                </a:solidFill>
                <a:latin typeface="Arial" pitchFamily="34" charset="0"/>
                <a:cs typeface="Arial" pitchFamily="34" charset="0"/>
              </a:rPr>
              <a:t>    </a:t>
            </a:r>
            <a:r>
              <a:rPr lang="en-US" altLang="zh-CN" sz="2400" dirty="0" err="1">
                <a:solidFill>
                  <a:srgbClr val="0000CC"/>
                </a:solidFill>
                <a:latin typeface="Arial" pitchFamily="34" charset="0"/>
                <a:cs typeface="Arial" pitchFamily="34" charset="0"/>
              </a:rPr>
              <a:t>std</a:t>
            </a:r>
            <a:r>
              <a:rPr lang="en-US" altLang="zh-CN" sz="2400" dirty="0">
                <a:solidFill>
                  <a:srgbClr val="0000CC"/>
                </a:solidFill>
                <a:latin typeface="Arial" pitchFamily="34" charset="0"/>
                <a:cs typeface="Arial" pitchFamily="34" charset="0"/>
              </a:rPr>
              <a:t>::</a:t>
            </a:r>
            <a:r>
              <a:rPr lang="en-US" altLang="zh-CN" sz="2400" dirty="0" err="1">
                <a:solidFill>
                  <a:srgbClr val="0000CC"/>
                </a:solidFill>
                <a:latin typeface="Arial" pitchFamily="34" charset="0"/>
                <a:cs typeface="Arial" pitchFamily="34" charset="0"/>
              </a:rPr>
              <a:t>cout</a:t>
            </a:r>
            <a:r>
              <a:rPr lang="en-US" altLang="zh-CN" sz="2400" dirty="0">
                <a:solidFill>
                  <a:srgbClr val="0000CC"/>
                </a:solidFill>
                <a:latin typeface="Arial" pitchFamily="34" charset="0"/>
                <a:cs typeface="Arial" pitchFamily="34" charset="0"/>
              </a:rPr>
              <a:t> &lt;&lt; f;  </a:t>
            </a:r>
            <a:r>
              <a:rPr lang="en-US" altLang="zh-CN" sz="2400" b="1" dirty="0">
                <a:solidFill>
                  <a:srgbClr val="00B050"/>
                </a:solidFill>
                <a:latin typeface="Arial" pitchFamily="34" charset="0"/>
                <a:ea typeface="微软雅黑" panose="020B0503020204020204" pitchFamily="34" charset="-122"/>
                <a:cs typeface="Arial" pitchFamily="34" charset="0"/>
              </a:rPr>
              <a:t>//print out  float on standard output</a:t>
            </a:r>
          </a:p>
          <a:p>
            <a:pPr eaLnBrk="0" hangingPunct="0">
              <a:lnSpc>
                <a:spcPts val="1763"/>
              </a:lnSpc>
              <a:spcBef>
                <a:spcPct val="50000"/>
              </a:spcBef>
            </a:pPr>
            <a:r>
              <a:rPr lang="en-US" altLang="zh-CN" sz="2400" dirty="0">
                <a:solidFill>
                  <a:srgbClr val="0000CC"/>
                </a:solidFill>
                <a:latin typeface="Arial" pitchFamily="34" charset="0"/>
                <a:cs typeface="Arial" pitchFamily="34" charset="0"/>
              </a:rPr>
              <a:t>}	</a:t>
            </a:r>
          </a:p>
        </p:txBody>
      </p:sp>
    </p:spTree>
    <p:extLst>
      <p:ext uri="{BB962C8B-B14F-4D97-AF65-F5344CB8AC3E}">
        <p14:creationId xmlns:p14="http://schemas.microsoft.com/office/powerpoint/2010/main" val="349951163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1071548"/>
            <a:ext cx="8246791" cy="4408291"/>
          </a:xfrm>
          <a:prstGeom prst="rect">
            <a:avLst/>
          </a:prstGeom>
          <a:noFill/>
        </p:spPr>
        <p:txBody>
          <a:bodyPr wrap="square" lIns="98458" tIns="49229" rIns="98458" bIns="49229" rtlCol="0">
            <a:spAutoFit/>
          </a:bodyPr>
          <a:lstStyle/>
          <a:p>
            <a:pPr>
              <a:lnSpc>
                <a:spcPts val="4199"/>
              </a:lnSpc>
              <a:buFont typeface="Arial" pitchFamily="34" charset="0"/>
              <a:buChar char="•"/>
            </a:pPr>
            <a:r>
              <a:rPr lang="en-US" altLang="zh-CN" sz="2800" dirty="0">
                <a:solidFill>
                  <a:srgbClr val="FFFF00"/>
                </a:solidFill>
                <a:latin typeface="Arial Rounded MT Bold" panose="020F0704030504030204" pitchFamily="34" charset="0"/>
                <a:ea typeface="Arial Unicode MS" pitchFamily="34" charset="-122"/>
                <a:cs typeface="Arial Unicode MS" pitchFamily="34" charset="-122"/>
              </a:rPr>
              <a:t>extern </a:t>
            </a:r>
            <a:r>
              <a:rPr lang="en-US" altLang="zh-CN" sz="2800" dirty="0" err="1">
                <a:solidFill>
                  <a:srgbClr val="FFFF00"/>
                </a:solidFill>
                <a:latin typeface="Arial Rounded MT Bold" panose="020F0704030504030204" pitchFamily="34" charset="0"/>
                <a:ea typeface="Arial Unicode MS" pitchFamily="34" charset="-122"/>
                <a:cs typeface="Arial Unicode MS" pitchFamily="34" charset="-122"/>
              </a:rPr>
              <a:t>istream</a:t>
            </a:r>
            <a:r>
              <a:rPr lang="en-US" altLang="zh-CN" sz="2800" dirty="0">
                <a:solidFill>
                  <a:srgbClr val="FFFF00"/>
                </a:solidFill>
                <a:latin typeface="Arial Rounded MT Bold" panose="020F0704030504030204" pitchFamily="34" charset="0"/>
                <a:ea typeface="Arial Unicode MS" pitchFamily="34" charset="-122"/>
                <a:cs typeface="Arial Unicode MS" pitchFamily="34" charset="-122"/>
              </a:rPr>
              <a:t> </a:t>
            </a:r>
            <a:r>
              <a:rPr lang="en-US" altLang="zh-CN" sz="2800" dirty="0" err="1">
                <a:solidFill>
                  <a:srgbClr val="FFFF00"/>
                </a:solidFill>
                <a:latin typeface="Arial Rounded MT Bold" panose="020F0704030504030204" pitchFamily="34" charset="0"/>
                <a:ea typeface="Arial Unicode MS" pitchFamily="34" charset="-122"/>
                <a:cs typeface="Arial Unicode MS" pitchFamily="34" charset="-122"/>
              </a:rPr>
              <a:t>cin</a:t>
            </a:r>
            <a:r>
              <a:rPr lang="en-US" altLang="zh-CN" sz="2800" dirty="0">
                <a:solidFill>
                  <a:srgbClr val="FFFF00"/>
                </a:solidFill>
                <a:latin typeface="Arial Rounded MT Bold" panose="020F0704030504030204" pitchFamily="34" charset="0"/>
                <a:ea typeface="Arial Unicode MS" pitchFamily="34" charset="-122"/>
                <a:cs typeface="Arial Unicode MS" pitchFamily="34" charset="-122"/>
              </a:rPr>
              <a:t>; </a:t>
            </a:r>
          </a:p>
          <a:p>
            <a:pPr>
              <a:lnSpc>
                <a:spcPts val="4199"/>
              </a:lnSpc>
            </a:pPr>
            <a:r>
              <a:rPr lang="en-US" altLang="zh-CN" sz="2800" b="1" dirty="0" err="1">
                <a:solidFill>
                  <a:srgbClr val="FFFF00"/>
                </a:solidFill>
                <a:latin typeface="Corbel" pitchFamily="34" charset="0"/>
                <a:cs typeface="Arial" pitchFamily="34" charset="0"/>
              </a:rPr>
              <a:t>cin</a:t>
            </a:r>
            <a:r>
              <a:rPr lang="en-US" altLang="zh-CN" sz="2800" b="1" dirty="0">
                <a:solidFill>
                  <a:srgbClr val="FFFF00"/>
                </a:solidFill>
                <a:latin typeface="Corbel" pitchFamily="34" charset="0"/>
                <a:cs typeface="Arial" pitchFamily="34" charset="0"/>
              </a:rPr>
              <a:t> </a:t>
            </a:r>
            <a:r>
              <a:rPr lang="en-US" altLang="zh-CN" sz="2800" dirty="0">
                <a:latin typeface="Corbel" pitchFamily="34" charset="0"/>
                <a:cs typeface="Arial" pitchFamily="34" charset="0"/>
              </a:rPr>
              <a:t>object(standard input) normally expects input from the console, but this input can be redirected from other sources.</a:t>
            </a:r>
          </a:p>
          <a:p>
            <a:pPr>
              <a:lnSpc>
                <a:spcPts val="4199"/>
              </a:lnSpc>
              <a:buFont typeface="Arial" pitchFamily="34" charset="0"/>
              <a:buChar char="•"/>
            </a:pPr>
            <a:r>
              <a:rPr lang="en-US" altLang="zh-CN" sz="2800" dirty="0">
                <a:solidFill>
                  <a:schemeClr val="tx1">
                    <a:lumMod val="75000"/>
                    <a:lumOff val="25000"/>
                  </a:schemeClr>
                </a:solidFill>
                <a:latin typeface="Arial Rounded MT Bold" panose="020F0704030504030204" pitchFamily="34" charset="0"/>
                <a:ea typeface="Arial Unicode MS" pitchFamily="34" charset="-122"/>
                <a:cs typeface="Arial Unicode MS" pitchFamily="34" charset="-122"/>
              </a:rPr>
              <a:t>Usage</a:t>
            </a:r>
            <a:r>
              <a:rPr lang="en-US" altLang="zh-CN" sz="2800" dirty="0">
                <a:latin typeface="AvantGarde Md BT" panose="020B0602020202020204" pitchFamily="34" charset="0"/>
                <a:ea typeface="Arial Unicode MS" pitchFamily="34" charset="-122"/>
                <a:cs typeface="Arial Unicode MS" pitchFamily="34" charset="-122"/>
              </a:rPr>
              <a:t>  </a:t>
            </a:r>
            <a:r>
              <a:rPr lang="en-US" altLang="zh-CN" sz="2800" dirty="0" err="1">
                <a:solidFill>
                  <a:srgbClr val="FFFF00"/>
                </a:solidFill>
                <a:latin typeface="Arial Unicode MS" pitchFamily="34" charset="-122"/>
                <a:ea typeface="Arial Unicode MS" pitchFamily="34" charset="-122"/>
                <a:cs typeface="Arial Unicode MS" pitchFamily="34" charset="-122"/>
              </a:rPr>
              <a:t>cin</a:t>
            </a:r>
            <a:r>
              <a:rPr lang="en-US" altLang="zh-CN" sz="2800" dirty="0">
                <a:solidFill>
                  <a:srgbClr val="FFFF00"/>
                </a:solidFill>
                <a:latin typeface="Arial Unicode MS" pitchFamily="34" charset="-122"/>
                <a:ea typeface="Arial Unicode MS" pitchFamily="34" charset="-122"/>
                <a:cs typeface="Arial Unicode MS" pitchFamily="34" charset="-122"/>
              </a:rPr>
              <a:t> &gt;&gt; </a:t>
            </a:r>
            <a:r>
              <a:rPr lang="en-US" altLang="zh-CN" sz="2800" dirty="0" err="1">
                <a:solidFill>
                  <a:srgbClr val="FFFF00"/>
                </a:solidFill>
                <a:latin typeface="Arial Unicode MS" pitchFamily="34" charset="-122"/>
                <a:ea typeface="Arial Unicode MS" pitchFamily="34" charset="-122"/>
                <a:cs typeface="Arial Unicode MS" pitchFamily="34" charset="-122"/>
              </a:rPr>
              <a:t>lvalue</a:t>
            </a:r>
            <a:r>
              <a:rPr lang="en-US" altLang="zh-CN" sz="2800" dirty="0">
                <a:solidFill>
                  <a:srgbClr val="FFFF00"/>
                </a:solidFill>
                <a:latin typeface="Arial Unicode MS" pitchFamily="34" charset="-122"/>
                <a:ea typeface="Arial Unicode MS" pitchFamily="34" charset="-122"/>
                <a:cs typeface="Arial Unicode MS" pitchFamily="34" charset="-122"/>
              </a:rPr>
              <a:t>;  </a:t>
            </a:r>
            <a:r>
              <a:rPr lang="en-US" altLang="zh-CN" sz="2800" dirty="0">
                <a:solidFill>
                  <a:srgbClr val="00B16A"/>
                </a:solidFill>
                <a:latin typeface="Frutiger LT 55 Roman" panose="02000503040000020004" pitchFamily="2" charset="0"/>
                <a:ea typeface="微软雅黑" panose="020B0503020204020204" pitchFamily="34" charset="-122"/>
                <a:cs typeface="Arial Unicode MS" pitchFamily="34" charset="-122"/>
              </a:rPr>
              <a:t>//</a:t>
            </a:r>
            <a:r>
              <a:rPr lang="en-US" altLang="zh-CN" sz="2800" dirty="0" err="1">
                <a:solidFill>
                  <a:srgbClr val="00B16A"/>
                </a:solidFill>
                <a:latin typeface="Frutiger LT 55 Roman" panose="02000503040000020004" pitchFamily="2" charset="0"/>
                <a:ea typeface="微软雅黑" panose="020B0503020204020204" pitchFamily="34" charset="-122"/>
                <a:cs typeface="Arial Unicode MS" pitchFamily="34" charset="-122"/>
              </a:rPr>
              <a:t>lvalue</a:t>
            </a:r>
            <a:r>
              <a:rPr lang="zh-CN" altLang="en-US" sz="2800" dirty="0">
                <a:solidFill>
                  <a:srgbClr val="00B16A"/>
                </a:solidFill>
                <a:latin typeface="Frutiger LT 55 Roman" panose="02000503040000020004" pitchFamily="2" charset="0"/>
                <a:ea typeface="微软雅黑" panose="020B0503020204020204" pitchFamily="34" charset="-122"/>
                <a:cs typeface="Arial Unicode MS" pitchFamily="34" charset="-122"/>
              </a:rPr>
              <a:t>左值表达式</a:t>
            </a:r>
          </a:p>
          <a:p>
            <a:pPr lvl="1" eaLnBrk="0" hangingPunct="0">
              <a:lnSpc>
                <a:spcPts val="4199"/>
              </a:lnSpc>
              <a:defRPr/>
            </a:pPr>
            <a:r>
              <a:rPr lang="zh-CN" altLang="en-US" sz="2400" dirty="0">
                <a:latin typeface="华文细黑" panose="02010600040101010101" pitchFamily="2" charset="-122"/>
                <a:ea typeface="华文细黑" panose="02010600040101010101" pitchFamily="2" charset="-122"/>
              </a:rPr>
              <a:t>①左值表达式必须是基本数据类型</a:t>
            </a:r>
          </a:p>
          <a:p>
            <a:pPr lvl="1" eaLnBrk="0" hangingPunct="0">
              <a:lnSpc>
                <a:spcPts val="4199"/>
              </a:lnSpc>
              <a:defRPr/>
            </a:pPr>
            <a:r>
              <a:rPr lang="zh-CN" altLang="en-US" sz="2400" dirty="0">
                <a:latin typeface="华文细黑" panose="02010600040101010101" pitchFamily="2" charset="-122"/>
                <a:ea typeface="华文细黑" panose="02010600040101010101" pitchFamily="2" charset="-122"/>
              </a:rPr>
              <a:t>②不能是</a:t>
            </a:r>
            <a:r>
              <a:rPr lang="en-US" altLang="zh-CN" sz="2400" dirty="0">
                <a:latin typeface="华文细黑" panose="02010600040101010101" pitchFamily="2" charset="-122"/>
                <a:ea typeface="华文细黑" panose="02010600040101010101" pitchFamily="2" charset="-122"/>
              </a:rPr>
              <a:t>void</a:t>
            </a:r>
          </a:p>
          <a:p>
            <a:pPr lvl="1" eaLnBrk="0" hangingPunct="0">
              <a:lnSpc>
                <a:spcPts val="4199"/>
              </a:lnSpc>
              <a:defRPr/>
            </a:pPr>
            <a:r>
              <a:rPr lang="en-US" altLang="zh-CN" sz="2400" dirty="0">
                <a:latin typeface="华文细黑" panose="02010600040101010101" pitchFamily="2" charset="-122"/>
                <a:ea typeface="华文细黑" panose="02010600040101010101" pitchFamily="2" charset="-122"/>
              </a:rPr>
              <a:t>③</a:t>
            </a:r>
            <a:r>
              <a:rPr lang="zh-CN" altLang="en-US" sz="2400" dirty="0">
                <a:latin typeface="华文细黑" panose="02010600040101010101" pitchFamily="2" charset="-122"/>
                <a:ea typeface="华文细黑" panose="02010600040101010101" pitchFamily="2" charset="-122"/>
              </a:rPr>
              <a:t>若是指向</a:t>
            </a:r>
            <a:r>
              <a:rPr lang="en-US" altLang="zh-CN" sz="2400" dirty="0">
                <a:latin typeface="华文细黑" panose="02010600040101010101" pitchFamily="2" charset="-122"/>
                <a:ea typeface="华文细黑" panose="02010600040101010101" pitchFamily="2" charset="-122"/>
              </a:rPr>
              <a:t>char</a:t>
            </a:r>
            <a:r>
              <a:rPr lang="zh-CN" altLang="en-US" sz="2400" dirty="0">
                <a:latin typeface="华文细黑" panose="02010600040101010101" pitchFamily="2" charset="-122"/>
                <a:ea typeface="华文细黑" panose="02010600040101010101" pitchFamily="2" charset="-122"/>
              </a:rPr>
              <a:t>的指针，所提取的是一串字符</a:t>
            </a:r>
            <a:endParaRPr lang="en-US" altLang="zh-CN" sz="2800" b="1" dirty="0">
              <a:latin typeface="华文细黑" panose="02010600040101010101" pitchFamily="2" charset="-122"/>
              <a:ea typeface="华文细黑" panose="02010600040101010101" pitchFamily="2" charset="-122"/>
              <a:cs typeface="Arial" pitchFamily="34" charset="0"/>
            </a:endParaRPr>
          </a:p>
        </p:txBody>
      </p:sp>
    </p:spTree>
    <p:extLst>
      <p:ext uri="{BB962C8B-B14F-4D97-AF65-F5344CB8AC3E}">
        <p14:creationId xmlns:p14="http://schemas.microsoft.com/office/powerpoint/2010/main" val="315682922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1071548"/>
            <a:ext cx="8246791" cy="4895604"/>
          </a:xfrm>
          <a:prstGeom prst="rect">
            <a:avLst/>
          </a:prstGeom>
          <a:noFill/>
        </p:spPr>
        <p:txBody>
          <a:bodyPr wrap="square" lIns="98458" tIns="49229" rIns="98458" bIns="49229" rtlCol="0">
            <a:spAutoFit/>
          </a:bodyPr>
          <a:lstStyle/>
          <a:p>
            <a:pPr>
              <a:lnSpc>
                <a:spcPts val="3443"/>
              </a:lnSpc>
              <a:buFont typeface="Arial" pitchFamily="34" charset="0"/>
              <a:buChar char="•"/>
            </a:pPr>
            <a:r>
              <a:rPr lang="en-US" altLang="zh-CN" sz="2800" dirty="0">
                <a:solidFill>
                  <a:srgbClr val="FFFF00"/>
                </a:solidFill>
                <a:latin typeface="Arial Rounded MT Bold" panose="020F0704030504030204" pitchFamily="34" charset="0"/>
                <a:ea typeface="Arial Unicode MS" pitchFamily="34" charset="-122"/>
                <a:cs typeface="Arial Unicode MS" pitchFamily="34" charset="-122"/>
              </a:rPr>
              <a:t>extern </a:t>
            </a:r>
            <a:r>
              <a:rPr lang="en-US" altLang="zh-CN" sz="2800" dirty="0" err="1">
                <a:solidFill>
                  <a:srgbClr val="FFFF00"/>
                </a:solidFill>
                <a:latin typeface="Arial Rounded MT Bold" panose="020F0704030504030204" pitchFamily="34" charset="0"/>
                <a:ea typeface="Arial Unicode MS" pitchFamily="34" charset="-122"/>
                <a:cs typeface="Arial Unicode MS" pitchFamily="34" charset="-122"/>
              </a:rPr>
              <a:t>ostream</a:t>
            </a:r>
            <a:r>
              <a:rPr lang="en-US" altLang="zh-CN" sz="2800" dirty="0">
                <a:solidFill>
                  <a:srgbClr val="FFFF00"/>
                </a:solidFill>
                <a:latin typeface="Arial Rounded MT Bold" panose="020F0704030504030204" pitchFamily="34" charset="0"/>
                <a:ea typeface="Arial Unicode MS" pitchFamily="34" charset="-122"/>
                <a:cs typeface="Arial Unicode MS" pitchFamily="34" charset="-122"/>
              </a:rPr>
              <a:t> </a:t>
            </a:r>
            <a:r>
              <a:rPr lang="en-US" altLang="zh-CN" sz="2800" dirty="0" err="1">
                <a:solidFill>
                  <a:srgbClr val="FFFF00"/>
                </a:solidFill>
                <a:latin typeface="Arial Rounded MT Bold" panose="020F0704030504030204" pitchFamily="34" charset="0"/>
                <a:ea typeface="Arial Unicode MS" pitchFamily="34" charset="-122"/>
                <a:cs typeface="Arial Unicode MS" pitchFamily="34" charset="-122"/>
              </a:rPr>
              <a:t>cout</a:t>
            </a:r>
            <a:r>
              <a:rPr lang="en-US" altLang="zh-CN" sz="2800" dirty="0">
                <a:solidFill>
                  <a:srgbClr val="FFFF00"/>
                </a:solidFill>
                <a:latin typeface="Arial Rounded MT Bold" panose="020F0704030504030204" pitchFamily="34" charset="0"/>
                <a:ea typeface="Arial Unicode MS" pitchFamily="34" charset="-122"/>
                <a:cs typeface="Arial Unicode MS" pitchFamily="34" charset="-122"/>
              </a:rPr>
              <a:t>; </a:t>
            </a:r>
          </a:p>
          <a:p>
            <a:pPr>
              <a:lnSpc>
                <a:spcPts val="3443"/>
              </a:lnSpc>
            </a:pPr>
            <a:r>
              <a:rPr lang="en-US" altLang="zh-CN" sz="2800" b="1" dirty="0">
                <a:solidFill>
                  <a:srgbClr val="F37021"/>
                </a:solidFill>
                <a:latin typeface="Frutiger CE 45 Light" panose="02000403040000020004" pitchFamily="2" charset="0"/>
                <a:cs typeface="Arial" pitchFamily="34" charset="0"/>
              </a:rPr>
              <a:t>       </a:t>
            </a:r>
            <a:r>
              <a:rPr lang="en-US" altLang="zh-CN" sz="2800" b="1" dirty="0" err="1">
                <a:solidFill>
                  <a:srgbClr val="FFFF00"/>
                </a:solidFill>
                <a:latin typeface="Corbel" pitchFamily="34" charset="0"/>
                <a:cs typeface="Arial" pitchFamily="34" charset="0"/>
              </a:rPr>
              <a:t>cout</a:t>
            </a:r>
            <a:r>
              <a:rPr lang="en-US" altLang="zh-CN" sz="2800" dirty="0">
                <a:latin typeface="Corbel" pitchFamily="34" charset="0"/>
                <a:cs typeface="Arial" pitchFamily="34" charset="0"/>
              </a:rPr>
              <a:t>  is an object of class </a:t>
            </a:r>
            <a:r>
              <a:rPr lang="en-US" altLang="zh-CN" sz="2800" dirty="0" err="1">
                <a:latin typeface="Corbel" pitchFamily="34" charset="0"/>
                <a:cs typeface="Arial" pitchFamily="34" charset="0"/>
              </a:rPr>
              <a:t>ostream</a:t>
            </a:r>
            <a:r>
              <a:rPr lang="en-US" altLang="zh-CN" sz="2800" dirty="0">
                <a:latin typeface="Corbel" pitchFamily="34" charset="0"/>
                <a:cs typeface="Arial" pitchFamily="34" charset="0"/>
              </a:rPr>
              <a:t> that represents the standard output stream. By default, most systems have their standard output set to the console, where text messages are shown, although this can generally be redirected.</a:t>
            </a:r>
          </a:p>
          <a:p>
            <a:pPr>
              <a:lnSpc>
                <a:spcPts val="3443"/>
              </a:lnSpc>
              <a:buFont typeface="Arial" pitchFamily="34" charset="0"/>
              <a:buChar char="•"/>
            </a:pPr>
            <a:r>
              <a:rPr lang="en-US" altLang="zh-CN" sz="2800" dirty="0">
                <a:solidFill>
                  <a:schemeClr val="tx1">
                    <a:lumMod val="75000"/>
                    <a:lumOff val="25000"/>
                  </a:schemeClr>
                </a:solidFill>
                <a:latin typeface="Arial Rounded MT Bold" panose="020F0704030504030204" pitchFamily="34" charset="0"/>
                <a:ea typeface="Arial Unicode MS" pitchFamily="34" charset="-122"/>
                <a:cs typeface="Arial Unicode MS" pitchFamily="34" charset="-122"/>
              </a:rPr>
              <a:t>Usage</a:t>
            </a:r>
            <a:r>
              <a:rPr lang="en-US" altLang="zh-CN" sz="2800" dirty="0">
                <a:latin typeface="AvantGarde Md BT" panose="020B0602020202020204" pitchFamily="34" charset="0"/>
                <a:ea typeface="Arial Unicode MS" pitchFamily="34" charset="-122"/>
                <a:cs typeface="Arial Unicode MS" pitchFamily="34" charset="-122"/>
              </a:rPr>
              <a:t>  </a:t>
            </a:r>
            <a:r>
              <a:rPr lang="en-US" altLang="zh-CN" sz="2800" dirty="0" err="1">
                <a:solidFill>
                  <a:srgbClr val="FFFF00"/>
                </a:solidFill>
                <a:latin typeface="Arial Unicode MS" pitchFamily="34" charset="-122"/>
                <a:ea typeface="Arial Unicode MS" pitchFamily="34" charset="-122"/>
                <a:cs typeface="Arial Unicode MS" pitchFamily="34" charset="-122"/>
              </a:rPr>
              <a:t>cout</a:t>
            </a:r>
            <a:r>
              <a:rPr lang="en-US" altLang="zh-CN" sz="2800" dirty="0">
                <a:solidFill>
                  <a:srgbClr val="FFFF00"/>
                </a:solidFill>
                <a:latin typeface="Arial Unicode MS" pitchFamily="34" charset="-122"/>
                <a:ea typeface="Arial Unicode MS" pitchFamily="34" charset="-122"/>
                <a:cs typeface="Arial Unicode MS" pitchFamily="34" charset="-122"/>
              </a:rPr>
              <a:t> &lt;&lt; Expressions;  </a:t>
            </a:r>
            <a:endParaRPr lang="zh-CN" altLang="en-US" sz="2800" dirty="0">
              <a:solidFill>
                <a:srgbClr val="FFFF00"/>
              </a:solidFill>
              <a:latin typeface="Arial Unicode MS" pitchFamily="34" charset="-122"/>
              <a:ea typeface="Arial Unicode MS" pitchFamily="34" charset="-122"/>
              <a:cs typeface="Arial Unicode MS" pitchFamily="34" charset="-122"/>
            </a:endParaRPr>
          </a:p>
          <a:p>
            <a:pPr lvl="1" eaLnBrk="0" hangingPunct="0">
              <a:lnSpc>
                <a:spcPts val="3443"/>
              </a:lnSpc>
              <a:defRPr/>
            </a:pPr>
            <a:r>
              <a:rPr lang="zh-CN" altLang="en-US" sz="2000" dirty="0">
                <a:latin typeface="华文细黑" panose="02010600040101010101" pitchFamily="2" charset="-122"/>
                <a:ea typeface="华文细黑" panose="02010600040101010101" pitchFamily="2" charset="-122"/>
              </a:rPr>
              <a:t>①表达式的类型必须是基本数据类型</a:t>
            </a:r>
          </a:p>
          <a:p>
            <a:pPr lvl="1" eaLnBrk="0" hangingPunct="0">
              <a:lnSpc>
                <a:spcPts val="3443"/>
              </a:lnSpc>
              <a:defRPr/>
            </a:pPr>
            <a:r>
              <a:rPr lang="zh-CN" altLang="en-US" sz="2000" dirty="0">
                <a:latin typeface="华文细黑" panose="02010600040101010101" pitchFamily="2" charset="-122"/>
                <a:ea typeface="华文细黑" panose="02010600040101010101" pitchFamily="2" charset="-122"/>
              </a:rPr>
              <a:t>②不能是</a:t>
            </a:r>
            <a:r>
              <a:rPr lang="en-US" altLang="zh-CN" sz="2000" dirty="0">
                <a:latin typeface="华文细黑" panose="02010600040101010101" pitchFamily="2" charset="-122"/>
                <a:ea typeface="华文细黑" panose="02010600040101010101" pitchFamily="2" charset="-122"/>
              </a:rPr>
              <a:t>void</a:t>
            </a:r>
          </a:p>
          <a:p>
            <a:pPr lvl="1" eaLnBrk="0" hangingPunct="0">
              <a:lnSpc>
                <a:spcPts val="3443"/>
              </a:lnSpc>
              <a:defRPr/>
            </a:pPr>
            <a:r>
              <a:rPr lang="en-US" altLang="zh-CN" sz="2000" dirty="0">
                <a:latin typeface="华文细黑" panose="02010600040101010101" pitchFamily="2" charset="-122"/>
                <a:ea typeface="华文细黑" panose="02010600040101010101" pitchFamily="2" charset="-122"/>
              </a:rPr>
              <a:t>③</a:t>
            </a:r>
            <a:r>
              <a:rPr lang="zh-CN" altLang="en-US" sz="2000" dirty="0">
                <a:latin typeface="华文细黑" panose="02010600040101010101" pitchFamily="2" charset="-122"/>
                <a:ea typeface="华文细黑" panose="02010600040101010101" pitchFamily="2" charset="-122"/>
              </a:rPr>
              <a:t>若是指向</a:t>
            </a:r>
            <a:r>
              <a:rPr lang="en-US" altLang="zh-CN" sz="2000" dirty="0">
                <a:latin typeface="华文细黑" panose="02010600040101010101" pitchFamily="2" charset="-122"/>
                <a:ea typeface="华文细黑" panose="02010600040101010101" pitchFamily="2" charset="-122"/>
              </a:rPr>
              <a:t>char</a:t>
            </a:r>
            <a:r>
              <a:rPr lang="zh-CN" altLang="en-US" sz="2000" dirty="0">
                <a:latin typeface="华文细黑" panose="02010600040101010101" pitchFamily="2" charset="-122"/>
                <a:ea typeface="华文细黑" panose="02010600040101010101" pitchFamily="2" charset="-122"/>
              </a:rPr>
              <a:t>的指针，所插入的是一串字符</a:t>
            </a:r>
          </a:p>
          <a:p>
            <a:pPr lvl="1" eaLnBrk="0" hangingPunct="0">
              <a:lnSpc>
                <a:spcPts val="3443"/>
              </a:lnSpc>
              <a:defRPr/>
            </a:pPr>
            <a:endParaRPr lang="en-US" altLang="zh-CN" sz="2400" b="1" dirty="0">
              <a:latin typeface="华文细黑" panose="02010600040101010101" pitchFamily="2" charset="-122"/>
              <a:ea typeface="华文细黑" panose="02010600040101010101" pitchFamily="2" charset="-122"/>
              <a:cs typeface="Arial" pitchFamily="34" charset="0"/>
            </a:endParaRPr>
          </a:p>
        </p:txBody>
      </p:sp>
    </p:spTree>
    <p:extLst>
      <p:ext uri="{BB962C8B-B14F-4D97-AF65-F5344CB8AC3E}">
        <p14:creationId xmlns:p14="http://schemas.microsoft.com/office/powerpoint/2010/main" val="15394363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3851968" cy="784800"/>
          </a:xfrm>
          <a:solidFill>
            <a:srgbClr val="008080"/>
          </a:solidFill>
        </p:spPr>
        <p:txBody>
          <a:bodyPr lIns="71225" tIns="35612" rIns="71225" bIns="35612" anchor="ctr">
            <a:normAutofit/>
          </a:bodyPr>
          <a:lstStyle/>
          <a:p>
            <a:r>
              <a:rPr lang="en-US" altLang="zh-CN" dirty="0">
                <a:latin typeface="Arial Rounded MT Bold" pitchFamily="34" charset="0"/>
                <a:cs typeface="Arial Unicode MS" pitchFamily="34" charset="-122"/>
              </a:rPr>
              <a:t>Teaching section</a:t>
            </a:r>
            <a:endParaRPr lang="zh-CN" altLang="en-US" dirty="0">
              <a:latin typeface="Arial Rounded MT Bold" pitchFamily="34" charset="0"/>
              <a:cs typeface="Arial Unicode MS" pitchFamily="34" charset="-122"/>
            </a:endParaRPr>
          </a:p>
        </p:txBody>
      </p:sp>
      <p:sp>
        <p:nvSpPr>
          <p:cNvPr id="5" name="TextBox 4"/>
          <p:cNvSpPr txBox="1"/>
          <p:nvPr/>
        </p:nvSpPr>
        <p:spPr>
          <a:xfrm>
            <a:off x="428596" y="1071547"/>
            <a:ext cx="8715404" cy="3331073"/>
          </a:xfrm>
          <a:prstGeom prst="rect">
            <a:avLst/>
          </a:prstGeom>
          <a:noFill/>
        </p:spPr>
        <p:txBody>
          <a:bodyPr wrap="square" lIns="98458" tIns="49229" rIns="98458" bIns="49229" rtlCol="0">
            <a:spAutoFit/>
          </a:bodyPr>
          <a:lstStyle/>
          <a:p>
            <a:pPr>
              <a:lnSpc>
                <a:spcPct val="150000"/>
              </a:lnSpc>
              <a:buFont typeface="Arial" pitchFamily="34" charset="0"/>
              <a:buChar char="•"/>
            </a:pPr>
            <a:r>
              <a:rPr lang="en-US" altLang="zh-CN" sz="2800" b="1" dirty="0">
                <a:solidFill>
                  <a:schemeClr val="tx1">
                    <a:lumMod val="95000"/>
                    <a:lumOff val="5000"/>
                  </a:schemeClr>
                </a:solidFill>
                <a:latin typeface="Corbel" pitchFamily="34" charset="0"/>
                <a:ea typeface="微软雅黑" panose="020B0503020204020204" pitchFamily="34" charset="-122"/>
                <a:cs typeface="Times New Roman" pitchFamily="18" charset="0"/>
              </a:rPr>
              <a:t>There are </a:t>
            </a:r>
            <a:r>
              <a:rPr lang="en-US" altLang="zh-CN" sz="2800" b="1" dirty="0" smtClean="0">
                <a:solidFill>
                  <a:schemeClr val="tx1">
                    <a:lumMod val="95000"/>
                    <a:lumOff val="5000"/>
                  </a:schemeClr>
                </a:solidFill>
                <a:latin typeface="Corbel" pitchFamily="34" charset="0"/>
                <a:ea typeface="微软雅黑" panose="020B0503020204020204" pitchFamily="34" charset="-122"/>
                <a:cs typeface="Times New Roman" pitchFamily="18" charset="0"/>
              </a:rPr>
              <a:t>some</a:t>
            </a:r>
            <a:r>
              <a:rPr lang="en-US" altLang="zh-CN" sz="2800" dirty="0" smtClean="0">
                <a:solidFill>
                  <a:srgbClr val="FFFF00"/>
                </a:solidFill>
                <a:latin typeface="Corbel" pitchFamily="34" charset="0"/>
                <a:ea typeface="Arial Unicode MS" pitchFamily="34" charset="-122"/>
                <a:cs typeface="Arial Unicode MS" pitchFamily="34" charset="-122"/>
              </a:rPr>
              <a:t> </a:t>
            </a:r>
            <a:r>
              <a:rPr lang="en-US" altLang="zh-CN" sz="2800" b="1" dirty="0">
                <a:solidFill>
                  <a:srgbClr val="FFFF00"/>
                </a:solidFill>
                <a:latin typeface="Corbel" pitchFamily="34" charset="0"/>
                <a:cs typeface="Arial" pitchFamily="34" charset="0"/>
              </a:rPr>
              <a:t>exercises</a:t>
            </a:r>
            <a:r>
              <a:rPr lang="en-US" altLang="zh-CN" sz="2800" dirty="0">
                <a:solidFill>
                  <a:srgbClr val="FFFF00"/>
                </a:solidFill>
                <a:latin typeface="Corbel" pitchFamily="34" charset="0"/>
                <a:ea typeface="Arial Unicode MS" pitchFamily="34" charset="-122"/>
                <a:cs typeface="Arial Unicode MS" pitchFamily="34" charset="-122"/>
              </a:rPr>
              <a:t> </a:t>
            </a:r>
            <a:endParaRPr lang="en-US" altLang="zh-CN" sz="2800" dirty="0" smtClean="0">
              <a:solidFill>
                <a:srgbClr val="FFFF00"/>
              </a:solidFill>
              <a:latin typeface="Corbel" pitchFamily="34" charset="0"/>
              <a:ea typeface="Arial Unicode MS" pitchFamily="34" charset="-122"/>
              <a:cs typeface="Arial Unicode MS" pitchFamily="34" charset="-122"/>
            </a:endParaRPr>
          </a:p>
          <a:p>
            <a:pPr>
              <a:lnSpc>
                <a:spcPct val="150000"/>
              </a:lnSpc>
              <a:buFont typeface="Arial" pitchFamily="34" charset="0"/>
              <a:buChar char="•"/>
            </a:pPr>
            <a:r>
              <a:rPr lang="en-US" altLang="zh-CN" sz="2800" b="1" dirty="0" smtClean="0">
                <a:solidFill>
                  <a:schemeClr val="tx1">
                    <a:lumMod val="95000"/>
                    <a:lumOff val="5000"/>
                  </a:schemeClr>
                </a:solidFill>
                <a:latin typeface="Corbel" pitchFamily="34" charset="0"/>
                <a:ea typeface="微软雅黑" panose="020B0503020204020204" pitchFamily="34" charset="-122"/>
                <a:cs typeface="Times New Roman" pitchFamily="18" charset="0"/>
              </a:rPr>
              <a:t>There </a:t>
            </a:r>
            <a:r>
              <a:rPr lang="en-US" altLang="zh-CN" sz="2800" b="1" dirty="0">
                <a:solidFill>
                  <a:schemeClr val="tx1">
                    <a:lumMod val="95000"/>
                    <a:lumOff val="5000"/>
                  </a:schemeClr>
                </a:solidFill>
                <a:latin typeface="Corbel" pitchFamily="34" charset="0"/>
                <a:ea typeface="微软雅黑" panose="020B0503020204020204" pitchFamily="34" charset="-122"/>
                <a:cs typeface="Times New Roman" pitchFamily="18" charset="0"/>
              </a:rPr>
              <a:t>are </a:t>
            </a:r>
            <a:r>
              <a:rPr lang="en-US" altLang="zh-CN" sz="2800" b="1" dirty="0">
                <a:solidFill>
                  <a:srgbClr val="FFFF00"/>
                </a:solidFill>
                <a:latin typeface="Corbel" pitchFamily="34" charset="0"/>
                <a:ea typeface="微软雅黑" panose="020B0503020204020204" pitchFamily="34" charset="-122"/>
                <a:cs typeface="Times New Roman" pitchFamily="18" charset="0"/>
              </a:rPr>
              <a:t>2~3</a:t>
            </a:r>
            <a:r>
              <a:rPr lang="en-US" altLang="zh-CN" sz="2800" dirty="0">
                <a:solidFill>
                  <a:srgbClr val="FFFF00"/>
                </a:solidFill>
                <a:latin typeface="Corbel" pitchFamily="34" charset="0"/>
                <a:ea typeface="Arial Unicode MS" pitchFamily="34" charset="-122"/>
                <a:cs typeface="Arial Unicode MS" pitchFamily="34" charset="-122"/>
              </a:rPr>
              <a:t> </a:t>
            </a:r>
            <a:r>
              <a:rPr lang="en-US" altLang="zh-CN" sz="2800" b="1" dirty="0" err="1">
                <a:solidFill>
                  <a:srgbClr val="FFFF00"/>
                </a:solidFill>
                <a:latin typeface="Corbel" pitchFamily="34" charset="0"/>
                <a:cs typeface="Arial" pitchFamily="34" charset="0"/>
              </a:rPr>
              <a:t>quizs</a:t>
            </a:r>
            <a:endParaRPr lang="en-US" altLang="zh-CN" sz="2800" b="1" dirty="0">
              <a:solidFill>
                <a:srgbClr val="FFFF00"/>
              </a:solidFill>
              <a:latin typeface="Corbel" pitchFamily="34" charset="0"/>
              <a:cs typeface="Arial" pitchFamily="34" charset="0"/>
            </a:endParaRPr>
          </a:p>
          <a:p>
            <a:pPr>
              <a:lnSpc>
                <a:spcPct val="150000"/>
              </a:lnSpc>
              <a:buFont typeface="Arial" pitchFamily="34" charset="0"/>
              <a:buChar char="•"/>
            </a:pPr>
            <a:r>
              <a:rPr lang="en-US" altLang="zh-CN" sz="2800" b="1" dirty="0">
                <a:solidFill>
                  <a:schemeClr val="tx1">
                    <a:lumMod val="95000"/>
                    <a:lumOff val="5000"/>
                  </a:schemeClr>
                </a:solidFill>
                <a:latin typeface="Corbel" pitchFamily="34" charset="0"/>
                <a:ea typeface="微软雅黑" panose="020B0503020204020204" pitchFamily="34" charset="-122"/>
                <a:cs typeface="Times New Roman" pitchFamily="18" charset="0"/>
              </a:rPr>
              <a:t>There are </a:t>
            </a:r>
            <a:r>
              <a:rPr lang="en-US" altLang="zh-CN" sz="2800" b="1" dirty="0">
                <a:solidFill>
                  <a:srgbClr val="FFFF00"/>
                </a:solidFill>
                <a:latin typeface="Corbel" pitchFamily="34" charset="0"/>
                <a:ea typeface="微软雅黑" panose="020B0503020204020204" pitchFamily="34" charset="-122"/>
                <a:cs typeface="Times New Roman" pitchFamily="18" charset="0"/>
              </a:rPr>
              <a:t>2~3 </a:t>
            </a:r>
            <a:r>
              <a:rPr lang="en-US" altLang="zh-CN" sz="2800" b="1" dirty="0" smtClean="0">
                <a:solidFill>
                  <a:srgbClr val="FFFF00"/>
                </a:solidFill>
                <a:latin typeface="Corbel" pitchFamily="34" charset="0"/>
                <a:cs typeface="Arial" pitchFamily="34" charset="0"/>
              </a:rPr>
              <a:t>reading  reports</a:t>
            </a:r>
            <a:endParaRPr lang="en-US" altLang="zh-CN" sz="2800" b="1" dirty="0">
              <a:solidFill>
                <a:srgbClr val="FFFF00"/>
              </a:solidFill>
              <a:latin typeface="Corbel" pitchFamily="34" charset="0"/>
              <a:cs typeface="Arial" pitchFamily="34" charset="0"/>
            </a:endParaRPr>
          </a:p>
          <a:p>
            <a:pPr>
              <a:lnSpc>
                <a:spcPct val="150000"/>
              </a:lnSpc>
              <a:buFont typeface="Arial" pitchFamily="34" charset="0"/>
              <a:buChar char="•"/>
            </a:pPr>
            <a:r>
              <a:rPr lang="en-US" altLang="zh-CN" sz="2800" b="1" dirty="0">
                <a:solidFill>
                  <a:srgbClr val="FFFF00"/>
                </a:solidFill>
                <a:latin typeface="Corbel" pitchFamily="34" charset="0"/>
                <a:cs typeface="Arial" pitchFamily="34" charset="0"/>
              </a:rPr>
              <a:t>Project</a:t>
            </a:r>
            <a:r>
              <a:rPr lang="en-US" altLang="zh-CN" sz="2800" b="1" dirty="0">
                <a:solidFill>
                  <a:srgbClr val="14A2D4"/>
                </a:solidFill>
                <a:latin typeface="Corbel" pitchFamily="34" charset="0"/>
                <a:cs typeface="Arial" pitchFamily="34" charset="0"/>
              </a:rPr>
              <a:t> </a:t>
            </a:r>
            <a:r>
              <a:rPr lang="en-US" altLang="zh-CN" sz="2800" b="1" dirty="0">
                <a:solidFill>
                  <a:schemeClr val="tx1">
                    <a:lumMod val="50000"/>
                    <a:lumOff val="50000"/>
                  </a:schemeClr>
                </a:solidFill>
                <a:latin typeface="Corbel" pitchFamily="34" charset="0"/>
                <a:ea typeface="微软雅黑" panose="020B0503020204020204" pitchFamily="34" charset="-122"/>
                <a:cs typeface="Times New Roman" pitchFamily="18" charset="0"/>
              </a:rPr>
              <a:t>(This</a:t>
            </a:r>
            <a:r>
              <a:rPr lang="en-US" altLang="zh-CN" sz="2800" dirty="0">
                <a:solidFill>
                  <a:schemeClr val="tx1">
                    <a:lumMod val="50000"/>
                    <a:lumOff val="50000"/>
                  </a:schemeClr>
                </a:solidFill>
                <a:latin typeface="Corbel" pitchFamily="34" charset="0"/>
                <a:ea typeface="Arial Unicode MS" pitchFamily="34" charset="-122"/>
                <a:cs typeface="Arial Unicode MS" pitchFamily="34" charset="-122"/>
              </a:rPr>
              <a:t> </a:t>
            </a:r>
            <a:r>
              <a:rPr lang="en-US" altLang="zh-CN" sz="2800" b="1" dirty="0">
                <a:solidFill>
                  <a:schemeClr val="tx1">
                    <a:lumMod val="50000"/>
                    <a:lumOff val="50000"/>
                  </a:schemeClr>
                </a:solidFill>
                <a:latin typeface="Corbel" pitchFamily="34" charset="0"/>
                <a:ea typeface="微软雅黑" panose="020B0503020204020204" pitchFamily="34" charset="-122"/>
                <a:cs typeface="Times New Roman" pitchFamily="18" charset="0"/>
              </a:rPr>
              <a:t>is a hands-on course)</a:t>
            </a:r>
          </a:p>
          <a:p>
            <a:pPr>
              <a:lnSpc>
                <a:spcPct val="150000"/>
              </a:lnSpc>
              <a:buFont typeface="Arial" pitchFamily="34" charset="0"/>
              <a:buChar char="•"/>
            </a:pPr>
            <a:r>
              <a:rPr lang="en-US" altLang="zh-CN" sz="2800" b="1" dirty="0">
                <a:solidFill>
                  <a:srgbClr val="FFFF00"/>
                </a:solidFill>
                <a:latin typeface="Corbel" pitchFamily="34" charset="0"/>
                <a:ea typeface="微软雅黑" panose="020B0503020204020204" pitchFamily="34" charset="-122"/>
                <a:cs typeface="Times New Roman" pitchFamily="18" charset="0"/>
              </a:rPr>
              <a:t>Final Exam</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1071547"/>
            <a:ext cx="8462759" cy="4817807"/>
          </a:xfrm>
          <a:prstGeom prst="rect">
            <a:avLst/>
          </a:prstGeom>
          <a:noFill/>
        </p:spPr>
        <p:txBody>
          <a:bodyPr wrap="square" lIns="91425" tIns="45712" rIns="91425" bIns="45712" rtlCol="0">
            <a:spAutoFit/>
          </a:bodyPr>
          <a:lstStyle/>
          <a:p>
            <a:pPr>
              <a:lnSpc>
                <a:spcPct val="150000"/>
              </a:lnSpc>
            </a:pPr>
            <a:r>
              <a:rPr lang="en-US" altLang="zh-CN" sz="2400" dirty="0">
                <a:latin typeface="华文细黑" panose="02010600040101010101" pitchFamily="2" charset="-122"/>
                <a:ea typeface="华文细黑" panose="02010600040101010101" pitchFamily="2" charset="-122"/>
              </a:rPr>
              <a:t>C++</a:t>
            </a:r>
            <a:r>
              <a:rPr lang="zh-CN" altLang="en-US" sz="2400" dirty="0">
                <a:latin typeface="华文细黑" panose="02010600040101010101" pitchFamily="2" charset="-122"/>
                <a:ea typeface="华文细黑" panose="02010600040101010101" pitchFamily="2" charset="-122"/>
              </a:rPr>
              <a:t>的流类较之</a:t>
            </a:r>
            <a:r>
              <a:rPr lang="en-US" altLang="zh-CN" sz="2400" dirty="0">
                <a:latin typeface="华文细黑" panose="02010600040101010101" pitchFamily="2" charset="-122"/>
                <a:ea typeface="华文细黑" panose="02010600040101010101" pitchFamily="2" charset="-122"/>
              </a:rPr>
              <a:t>C</a:t>
            </a:r>
            <a:r>
              <a:rPr lang="zh-CN" altLang="en-US" sz="2400" dirty="0">
                <a:latin typeface="华文细黑" panose="02010600040101010101" pitchFamily="2" charset="-122"/>
                <a:ea typeface="华文细黑" panose="02010600040101010101" pitchFamily="2" charset="-122"/>
              </a:rPr>
              <a:t>语言的输入</a:t>
            </a: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输出库函数具有更大的优越性：</a:t>
            </a:r>
            <a:endParaRPr lang="en-US" altLang="zh-CN" sz="2400" dirty="0">
              <a:solidFill>
                <a:srgbClr val="0000CC"/>
              </a:solidFill>
              <a:latin typeface="华文细黑" panose="02010600040101010101" pitchFamily="2" charset="-122"/>
              <a:ea typeface="华文细黑" panose="02010600040101010101" pitchFamily="2" charset="-122"/>
              <a:cs typeface="Arial Unicode MS" pitchFamily="34" charset="-122"/>
            </a:endParaRPr>
          </a:p>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rPr>
              <a:t>它是类型安全的，防止用户输入</a:t>
            </a: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输出数据与其类型不一致的错误。</a:t>
            </a:r>
            <a:endParaRPr lang="en-US" altLang="zh-CN" sz="2400" dirty="0">
              <a:latin typeface="华文细黑" panose="02010600040101010101" pitchFamily="2" charset="-122"/>
              <a:ea typeface="华文细黑" panose="02010600040101010101" pitchFamily="2" charset="-122"/>
            </a:endParaRPr>
          </a:p>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rPr>
              <a:t>利用运算符重载，用户定义的类型也可以与内定义类型采用相同的输入</a:t>
            </a: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输出格式，即单界面、多方法。</a:t>
            </a:r>
            <a:endParaRPr lang="en-US" altLang="zh-CN" sz="2400" dirty="0">
              <a:latin typeface="华文细黑" panose="02010600040101010101" pitchFamily="2" charset="-122"/>
              <a:ea typeface="华文细黑" panose="02010600040101010101" pitchFamily="2" charset="-122"/>
            </a:endParaRPr>
          </a:p>
          <a:p>
            <a:pPr eaLnBrk="0" hangingPunct="0"/>
            <a:r>
              <a:rPr lang="zh-CN" altLang="en-US" sz="2400" dirty="0">
                <a:latin typeface="华文细黑" panose="02010600040101010101" pitchFamily="2" charset="-122"/>
                <a:ea typeface="华文细黑" panose="02010600040101010101" pitchFamily="2" charset="-122"/>
              </a:rPr>
              <a:t>如，</a:t>
            </a:r>
            <a:r>
              <a:rPr lang="en-US" altLang="zh-CN" sz="2700" b="1" dirty="0">
                <a:solidFill>
                  <a:srgbClr val="FFFF00"/>
                </a:solidFill>
                <a:latin typeface="Corbel" pitchFamily="34" charset="0"/>
                <a:ea typeface="微软雅黑" panose="020B0503020204020204" pitchFamily="34" charset="-122"/>
                <a:cs typeface="Arial Unicode MS" pitchFamily="34" charset="-122"/>
              </a:rPr>
              <a:t>matrix  a(2,3);</a:t>
            </a:r>
          </a:p>
          <a:p>
            <a:pPr eaLnBrk="0" hangingPunct="0"/>
            <a:r>
              <a:rPr lang="en-US" altLang="zh-CN" sz="2700" b="1" dirty="0">
                <a:solidFill>
                  <a:srgbClr val="FFFF00"/>
                </a:solidFill>
                <a:latin typeface="Corbel" pitchFamily="34" charset="0"/>
                <a:ea typeface="微软雅黑" panose="020B0503020204020204" pitchFamily="34" charset="-122"/>
                <a:cs typeface="Arial Unicode MS" pitchFamily="34" charset="-122"/>
              </a:rPr>
              <a:t>       </a:t>
            </a:r>
            <a:r>
              <a:rPr lang="en-US" altLang="zh-CN" sz="2700" b="1" dirty="0" err="1">
                <a:solidFill>
                  <a:srgbClr val="FFFF00"/>
                </a:solidFill>
                <a:latin typeface="Corbel" pitchFamily="34" charset="0"/>
                <a:ea typeface="微软雅黑" panose="020B0503020204020204" pitchFamily="34" charset="-122"/>
                <a:cs typeface="Arial Unicode MS" pitchFamily="34" charset="-122"/>
              </a:rPr>
              <a:t>std</a:t>
            </a:r>
            <a:r>
              <a:rPr lang="en-US" altLang="zh-CN" sz="2700" b="1" dirty="0">
                <a:solidFill>
                  <a:srgbClr val="FFFF00"/>
                </a:solidFill>
                <a:latin typeface="Corbel" pitchFamily="34" charset="0"/>
                <a:ea typeface="微软雅黑" panose="020B0503020204020204" pitchFamily="34" charset="-122"/>
                <a:cs typeface="Arial Unicode MS" pitchFamily="34" charset="-122"/>
              </a:rPr>
              <a:t>::</a:t>
            </a:r>
            <a:r>
              <a:rPr lang="en-US" altLang="zh-CN" sz="2700" b="1" dirty="0" err="1">
                <a:solidFill>
                  <a:srgbClr val="FFFF00"/>
                </a:solidFill>
                <a:latin typeface="Corbel" pitchFamily="34" charset="0"/>
                <a:ea typeface="微软雅黑" panose="020B0503020204020204" pitchFamily="34" charset="-122"/>
                <a:cs typeface="Arial Unicode MS" pitchFamily="34" charset="-122"/>
              </a:rPr>
              <a:t>cin</a:t>
            </a:r>
            <a:r>
              <a:rPr lang="en-US" altLang="zh-CN" sz="2700" b="1" dirty="0">
                <a:solidFill>
                  <a:srgbClr val="FFFF00"/>
                </a:solidFill>
                <a:latin typeface="Corbel" pitchFamily="34" charset="0"/>
                <a:ea typeface="微软雅黑" panose="020B0503020204020204" pitchFamily="34" charset="-122"/>
                <a:cs typeface="Arial Unicode MS" pitchFamily="34" charset="-122"/>
              </a:rPr>
              <a:t>  &gt;&gt;  a;</a:t>
            </a:r>
          </a:p>
          <a:p>
            <a:pPr eaLnBrk="0" hangingPunct="0"/>
            <a:r>
              <a:rPr lang="en-US" altLang="zh-CN" sz="2700" b="1" dirty="0">
                <a:solidFill>
                  <a:srgbClr val="FFFF00"/>
                </a:solidFill>
                <a:latin typeface="Corbel" pitchFamily="34" charset="0"/>
                <a:ea typeface="微软雅黑" panose="020B0503020204020204" pitchFamily="34" charset="-122"/>
                <a:cs typeface="Arial Unicode MS" pitchFamily="34" charset="-122"/>
              </a:rPr>
              <a:t>       </a:t>
            </a:r>
            <a:r>
              <a:rPr lang="en-US" altLang="zh-CN" sz="2700" b="1" dirty="0" err="1">
                <a:solidFill>
                  <a:srgbClr val="FFFF00"/>
                </a:solidFill>
                <a:latin typeface="Corbel" pitchFamily="34" charset="0"/>
                <a:ea typeface="微软雅黑" panose="020B0503020204020204" pitchFamily="34" charset="-122"/>
                <a:cs typeface="Arial Unicode MS" pitchFamily="34" charset="-122"/>
              </a:rPr>
              <a:t>std</a:t>
            </a:r>
            <a:r>
              <a:rPr lang="en-US" altLang="zh-CN" sz="2700" b="1" dirty="0">
                <a:solidFill>
                  <a:srgbClr val="FFFF00"/>
                </a:solidFill>
                <a:latin typeface="Corbel" pitchFamily="34" charset="0"/>
                <a:ea typeface="微软雅黑" panose="020B0503020204020204" pitchFamily="34" charset="-122"/>
                <a:cs typeface="Arial Unicode MS" pitchFamily="34" charset="-122"/>
              </a:rPr>
              <a:t>::</a:t>
            </a:r>
            <a:r>
              <a:rPr lang="en-US" altLang="zh-CN" sz="2700" b="1" dirty="0" err="1">
                <a:solidFill>
                  <a:srgbClr val="FFFF00"/>
                </a:solidFill>
                <a:latin typeface="Corbel" pitchFamily="34" charset="0"/>
                <a:ea typeface="微软雅黑" panose="020B0503020204020204" pitchFamily="34" charset="-122"/>
                <a:cs typeface="Arial Unicode MS" pitchFamily="34" charset="-122"/>
              </a:rPr>
              <a:t>cout</a:t>
            </a:r>
            <a:r>
              <a:rPr lang="en-US" altLang="zh-CN" sz="2700" b="1" dirty="0">
                <a:solidFill>
                  <a:srgbClr val="FFFF00"/>
                </a:solidFill>
                <a:latin typeface="Corbel" pitchFamily="34" charset="0"/>
                <a:ea typeface="微软雅黑" panose="020B0503020204020204" pitchFamily="34" charset="-122"/>
                <a:cs typeface="Arial Unicode MS" pitchFamily="34" charset="-122"/>
              </a:rPr>
              <a:t>  &lt;&lt;  a;</a:t>
            </a:r>
          </a:p>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rPr>
              <a:t>书写简单、清晰，程序代码具有很好的阅读性</a:t>
            </a:r>
            <a:endParaRPr lang="en-US" altLang="zh-CN" sz="2700" dirty="0">
              <a:solidFill>
                <a:srgbClr val="0000CC"/>
              </a:solidFill>
              <a:latin typeface="华文细黑" panose="02010600040101010101" pitchFamily="2" charset="-122"/>
              <a:ea typeface="华文细黑" panose="02010600040101010101" pitchFamily="2" charset="-122"/>
              <a:cs typeface="Arial Unicode MS" pitchFamily="34" charset="-122"/>
            </a:endParaRPr>
          </a:p>
        </p:txBody>
      </p:sp>
      <p:sp>
        <p:nvSpPr>
          <p:cNvPr id="6" name="标题 1"/>
          <p:cNvSpPr>
            <a:spLocks noGrp="1"/>
          </p:cNvSpPr>
          <p:nvPr>
            <p:ph type="ctrTitle"/>
          </p:nvPr>
        </p:nvSpPr>
        <p:spPr>
          <a:xfrm>
            <a:off x="432001" y="214291"/>
            <a:ext cx="4428031" cy="785817"/>
          </a:xfrm>
          <a:solidFill>
            <a:srgbClr val="008080"/>
          </a:solidFill>
        </p:spPr>
        <p:txBody>
          <a:bodyPr lIns="71225" tIns="35612" rIns="71225" bIns="35612" anchor="ctr">
            <a:normAutofit/>
          </a:bodyPr>
          <a:lstStyle/>
          <a:p>
            <a:pPr defTabSz="984578"/>
            <a:r>
              <a:rPr lang="en-US" altLang="zh-CN" kern="1200" dirty="0" err="1">
                <a:latin typeface="Arial Rounded MT Bold" pitchFamily="34" charset="0"/>
                <a:cs typeface="Arial Unicode MS" pitchFamily="34" charset="-122"/>
              </a:rPr>
              <a:t>iostream</a:t>
            </a:r>
            <a:r>
              <a:rPr lang="zh-CN" altLang="en-US" kern="1200" dirty="0">
                <a:latin typeface="Arial Rounded MT Bold" pitchFamily="34" charset="0"/>
                <a:cs typeface="Arial Unicode MS" pitchFamily="34" charset="-122"/>
              </a:rPr>
              <a:t>  </a:t>
            </a:r>
            <a:r>
              <a:rPr lang="en-US" altLang="zh-CN" kern="1200" dirty="0">
                <a:latin typeface="Arial Rounded MT Bold" pitchFamily="34" charset="0"/>
                <a:cs typeface="Arial Unicode MS" pitchFamily="34" charset="-122"/>
              </a:rPr>
              <a:t>VS </a:t>
            </a:r>
            <a:r>
              <a:rPr lang="en-US" altLang="zh-CN" kern="1200" dirty="0" err="1">
                <a:latin typeface="Arial Rounded MT Bold" pitchFamily="34" charset="0"/>
                <a:cs typeface="Arial Unicode MS" pitchFamily="34" charset="-122"/>
              </a:rPr>
              <a:t>stdio.h</a:t>
            </a:r>
            <a:r>
              <a:rPr lang="en-US" altLang="zh-CN" kern="1200" dirty="0">
                <a:latin typeface="Arial Rounded MT Bold" pitchFamily="34" charset="0"/>
                <a:cs typeface="Arial Unicode MS" pitchFamily="34" charset="-122"/>
              </a:rPr>
              <a:t> </a:t>
            </a:r>
            <a:endParaRPr lang="zh-CN" altLang="en-US" kern="1200" dirty="0">
              <a:latin typeface="Arial Rounded MT Bold" pitchFamily="34" charset="0"/>
              <a:cs typeface="Arial Unicode MS" pitchFamily="34" charset="-122"/>
            </a:endParaRPr>
          </a:p>
        </p:txBody>
      </p:sp>
    </p:spTree>
    <p:extLst>
      <p:ext uri="{BB962C8B-B14F-4D97-AF65-F5344CB8AC3E}">
        <p14:creationId xmlns:p14="http://schemas.microsoft.com/office/powerpoint/2010/main" val="370176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1000"/>
                                        <p:tgtEl>
                                          <p:spTgt spid="5">
                                            <p:txEl>
                                              <p:pRg st="2" end="2"/>
                                            </p:txEl>
                                          </p:spTgt>
                                        </p:tgtEl>
                                      </p:cBhvr>
                                    </p:animEffect>
                                    <p:anim calcmode="lin" valueType="num">
                                      <p:cBhvr>
                                        <p:cTn id="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1000"/>
                                        <p:tgtEl>
                                          <p:spTgt spid="5">
                                            <p:txEl>
                                              <p:pRg st="3" end="3"/>
                                            </p:txEl>
                                          </p:spTgt>
                                        </p:tgtEl>
                                      </p:cBhvr>
                                    </p:animEffect>
                                    <p:anim calcmode="lin" valueType="num">
                                      <p:cBhvr>
                                        <p:cTn id="1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1000"/>
                                        <p:tgtEl>
                                          <p:spTgt spid="5">
                                            <p:txEl>
                                              <p:pRg st="4" end="4"/>
                                            </p:txEl>
                                          </p:spTgt>
                                        </p:tgtEl>
                                      </p:cBhvr>
                                    </p:animEffect>
                                    <p:anim calcmode="lin" valueType="num">
                                      <p:cBhvr>
                                        <p:cTn id="1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1000"/>
                                        <p:tgtEl>
                                          <p:spTgt spid="5">
                                            <p:txEl>
                                              <p:pRg st="5" end="5"/>
                                            </p:txEl>
                                          </p:spTgt>
                                        </p:tgtEl>
                                      </p:cBhvr>
                                    </p:animEffect>
                                    <p:anim calcmode="lin" valueType="num">
                                      <p:cBhvr>
                                        <p:cTn id="2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1000"/>
                                        <p:tgtEl>
                                          <p:spTgt spid="5">
                                            <p:txEl>
                                              <p:pRg st="6" end="6"/>
                                            </p:txEl>
                                          </p:spTgt>
                                        </p:tgtEl>
                                      </p:cBhvr>
                                    </p:animEffect>
                                    <p:anim calcmode="lin" valueType="num">
                                      <p:cBhvr>
                                        <p:cTn id="30"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1" y="214291"/>
            <a:ext cx="4532906" cy="785817"/>
          </a:xfrm>
          <a:solidFill>
            <a:srgbClr val="008080"/>
          </a:solidFill>
        </p:spPr>
        <p:txBody>
          <a:bodyPr lIns="71225" tIns="35612" rIns="71225" bIns="35612" anchor="ctr">
            <a:normAutofit/>
          </a:bodyPr>
          <a:lstStyle/>
          <a:p>
            <a:pPr defTabSz="984578"/>
            <a:r>
              <a:rPr lang="en-US" altLang="zh-CN" kern="1200" dirty="0">
                <a:latin typeface="Arial Rounded MT Bold" pitchFamily="34" charset="0"/>
                <a:cs typeface="Arial Unicode MS" pitchFamily="34" charset="-122"/>
              </a:rPr>
              <a:t>Running the compiler</a:t>
            </a:r>
            <a:endParaRPr lang="zh-CN" altLang="en-US" kern="1200" dirty="0">
              <a:latin typeface="Arial Rounded MT Bold" pitchFamily="34" charset="0"/>
              <a:cs typeface="Arial Unicode MS" pitchFamily="34" charset="-122"/>
            </a:endParaRPr>
          </a:p>
        </p:txBody>
      </p:sp>
      <p:sp>
        <p:nvSpPr>
          <p:cNvPr id="6" name="Text Box 3"/>
          <p:cNvSpPr txBox="1">
            <a:spLocks noChangeArrowheads="1"/>
          </p:cNvSpPr>
          <p:nvPr/>
        </p:nvSpPr>
        <p:spPr bwMode="auto">
          <a:xfrm>
            <a:off x="3200400" y="914401"/>
            <a:ext cx="838200" cy="400093"/>
          </a:xfrm>
          <a:prstGeom prst="rect">
            <a:avLst/>
          </a:prstGeom>
          <a:noFill/>
          <a:ln>
            <a:noFill/>
          </a:ln>
          <a:effectLst>
            <a:prstShdw prst="shdw17" dist="17961" dir="2700000">
              <a:srgbClr val="4D004D"/>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ctr">
              <a:spcBef>
                <a:spcPct val="50000"/>
              </a:spcBef>
            </a:pPr>
            <a:endParaRPr kumimoji="0" lang="zh-CN" altLang="en-US" sz="2000">
              <a:solidFill>
                <a:srgbClr val="FFFFFF"/>
              </a:solidFill>
              <a:latin typeface="Times New Roman" pitchFamily="18" charset="0"/>
              <a:ea typeface="宋体" charset="-122"/>
            </a:endParaRPr>
          </a:p>
        </p:txBody>
      </p:sp>
      <p:sp>
        <p:nvSpPr>
          <p:cNvPr id="7" name="Text Box 4"/>
          <p:cNvSpPr txBox="1">
            <a:spLocks noChangeArrowheads="1"/>
          </p:cNvSpPr>
          <p:nvPr/>
        </p:nvSpPr>
        <p:spPr bwMode="auto">
          <a:xfrm>
            <a:off x="3434977" y="1071563"/>
            <a:ext cx="3059861" cy="830981"/>
          </a:xfrm>
          <a:prstGeom prst="rect">
            <a:avLst/>
          </a:prstGeom>
          <a:solidFill>
            <a:schemeClr val="bg1">
              <a:lumMod val="65000"/>
              <a:lumOff val="35000"/>
            </a:schemeClr>
          </a:solidFill>
          <a:ln>
            <a:noFill/>
          </a:ln>
          <a:effectLst/>
          <a:extLst/>
        </p:spPr>
        <p:txBody>
          <a:bodyPr wrap="square"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ctr">
              <a:spcBef>
                <a:spcPct val="50000"/>
              </a:spcBef>
            </a:pPr>
            <a:r>
              <a:rPr kumimoji="0" lang="en-US" altLang="zh-CN" sz="2400" dirty="0">
                <a:solidFill>
                  <a:schemeClr val="tx1"/>
                </a:solidFill>
                <a:latin typeface="Corbel" pitchFamily="34" charset="0"/>
                <a:ea typeface="Arial Unicode MS" pitchFamily="34" charset="-122"/>
                <a:cs typeface="Arial Unicode MS" pitchFamily="34" charset="-122"/>
              </a:rPr>
              <a:t>C++ source code(. </a:t>
            </a:r>
            <a:r>
              <a:rPr kumimoji="0" lang="en-US" altLang="zh-CN" sz="2400" dirty="0" err="1">
                <a:solidFill>
                  <a:schemeClr val="tx1"/>
                </a:solidFill>
                <a:latin typeface="Corbel" pitchFamily="34" charset="0"/>
                <a:ea typeface="Arial Unicode MS" pitchFamily="34" charset="-122"/>
                <a:cs typeface="Arial Unicode MS" pitchFamily="34" charset="-122"/>
              </a:rPr>
              <a:t>cpp</a:t>
            </a:r>
            <a:r>
              <a:rPr kumimoji="0" lang="en-US" altLang="zh-CN" sz="2400" dirty="0">
                <a:solidFill>
                  <a:schemeClr val="tx1"/>
                </a:solidFill>
                <a:latin typeface="Corbel" pitchFamily="34" charset="0"/>
                <a:ea typeface="宋体" charset="-122"/>
              </a:rPr>
              <a:t>)</a:t>
            </a:r>
          </a:p>
        </p:txBody>
      </p:sp>
      <p:sp>
        <p:nvSpPr>
          <p:cNvPr id="8" name="Rectangle 5"/>
          <p:cNvSpPr>
            <a:spLocks noChangeArrowheads="1"/>
          </p:cNvSpPr>
          <p:nvPr/>
        </p:nvSpPr>
        <p:spPr bwMode="auto">
          <a:xfrm>
            <a:off x="196084" y="1290376"/>
            <a:ext cx="2514600" cy="461649"/>
          </a:xfrm>
          <a:prstGeom prst="rect">
            <a:avLst/>
          </a:prstGeom>
          <a:solidFill>
            <a:schemeClr val="accent3">
              <a:lumMod val="20000"/>
              <a:lumOff val="80000"/>
            </a:schemeClr>
          </a:solidFill>
          <a:ln>
            <a:noFill/>
          </a:ln>
          <a:effectLst>
            <a:prstShdw prst="shdw17" dist="17961" dir="2700000">
              <a:srgbClr val="5A5A5A"/>
            </a:prstShdw>
          </a:effectLst>
          <a:extLst/>
        </p:spPr>
        <p:txBody>
          <a:bodyPr wrap="square" lIns="91425" tIns="45712" rIns="91425" bIns="45712" anchor="ctr">
            <a:spAutoFit/>
          </a:bodyPr>
          <a:lstStyle/>
          <a:p>
            <a:pPr algn="ctr" eaLnBrk="0" hangingPunct="0">
              <a:spcBef>
                <a:spcPct val="30000"/>
              </a:spcBef>
            </a:pPr>
            <a:r>
              <a:rPr lang="en-US" altLang="zh-CN" sz="2400" dirty="0">
                <a:solidFill>
                  <a:srgbClr val="F37021"/>
                </a:solidFill>
                <a:latin typeface="Corbel" pitchFamily="34" charset="0"/>
                <a:ea typeface="Arial Unicode MS" pitchFamily="34" charset="-122"/>
                <a:cs typeface="Arial Unicode MS" pitchFamily="34" charset="-122"/>
              </a:rPr>
              <a:t>C++ preprocessor</a:t>
            </a:r>
          </a:p>
        </p:txBody>
      </p:sp>
      <p:sp>
        <p:nvSpPr>
          <p:cNvPr id="9" name="Rectangle 6"/>
          <p:cNvSpPr>
            <a:spLocks noChangeArrowheads="1"/>
          </p:cNvSpPr>
          <p:nvPr/>
        </p:nvSpPr>
        <p:spPr bwMode="auto">
          <a:xfrm>
            <a:off x="196084" y="2871329"/>
            <a:ext cx="2514600" cy="461649"/>
          </a:xfrm>
          <a:prstGeom prst="rect">
            <a:avLst/>
          </a:prstGeom>
          <a:solidFill>
            <a:schemeClr val="accent3">
              <a:lumMod val="20000"/>
              <a:lumOff val="80000"/>
            </a:schemeClr>
          </a:solidFill>
          <a:ln>
            <a:noFill/>
          </a:ln>
          <a:effectLst>
            <a:prstShdw prst="shdw17" dist="17961" dir="2700000">
              <a:srgbClr val="5A5A5A"/>
            </a:prstShdw>
          </a:effectLst>
          <a:extLst/>
        </p:spPr>
        <p:txBody>
          <a:bodyPr wrap="square" lIns="91425" tIns="45712" rIns="91425" bIns="45712" anchor="ctr">
            <a:spAutoFit/>
          </a:bodyPr>
          <a:lstStyle/>
          <a:p>
            <a:pPr algn="ctr" eaLnBrk="0" hangingPunct="0">
              <a:spcBef>
                <a:spcPct val="30000"/>
              </a:spcBef>
            </a:pPr>
            <a:r>
              <a:rPr lang="en-US" altLang="zh-CN" sz="2400" dirty="0">
                <a:solidFill>
                  <a:srgbClr val="F37021"/>
                </a:solidFill>
                <a:latin typeface="Corbel" pitchFamily="34" charset="0"/>
                <a:ea typeface="Arial Unicode MS" pitchFamily="34" charset="-122"/>
                <a:cs typeface="Arial Unicode MS" pitchFamily="34" charset="-122"/>
              </a:rPr>
              <a:t>C++ Complier</a:t>
            </a:r>
          </a:p>
        </p:txBody>
      </p:sp>
      <p:sp>
        <p:nvSpPr>
          <p:cNvPr id="12" name="Text Box 9"/>
          <p:cNvSpPr txBox="1">
            <a:spLocks noChangeArrowheads="1"/>
          </p:cNvSpPr>
          <p:nvPr/>
        </p:nvSpPr>
        <p:spPr bwMode="auto">
          <a:xfrm>
            <a:off x="3434977" y="2103280"/>
            <a:ext cx="3059861" cy="461649"/>
          </a:xfrm>
          <a:prstGeom prst="rect">
            <a:avLst/>
          </a:prstGeom>
          <a:solidFill>
            <a:schemeClr val="bg1">
              <a:lumMod val="65000"/>
              <a:lumOff val="35000"/>
            </a:schemeClr>
          </a:solidFill>
          <a:ln>
            <a:noFill/>
          </a:ln>
          <a:effectLst/>
          <a:extLst/>
        </p:spPr>
        <p:txBody>
          <a:bodyPr wrap="square" lIns="91425" tIns="45712" rIns="91425" bIns="45712">
            <a:spAutoFit/>
          </a:bodyPr>
          <a:lstStyle>
            <a:defPPr>
              <a:defRPr lang="zh-CN"/>
            </a:defPPr>
            <a:lvl1pPr algn="ctr" eaLnBrk="0" hangingPunct="0">
              <a:spcBef>
                <a:spcPct val="50000"/>
              </a:spcBef>
              <a:defRPr kumimoji="0" sz="2400" b="1">
                <a:latin typeface="Corbel" pitchFamily="34" charset="0"/>
                <a:ea typeface="Arial Unicode MS" pitchFamily="34" charset="-122"/>
                <a:cs typeface="Arial Unicode MS" pitchFamily="34"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r>
              <a:rPr lang="en-US" altLang="zh-CN" dirty="0"/>
              <a:t>pre-processed code </a:t>
            </a:r>
          </a:p>
        </p:txBody>
      </p:sp>
      <p:sp>
        <p:nvSpPr>
          <p:cNvPr id="17" name="Text Box 15"/>
          <p:cNvSpPr txBox="1">
            <a:spLocks noChangeArrowheads="1"/>
          </p:cNvSpPr>
          <p:nvPr/>
        </p:nvSpPr>
        <p:spPr bwMode="auto">
          <a:xfrm>
            <a:off x="3021629" y="5229200"/>
            <a:ext cx="3810629" cy="1015647"/>
          </a:xfrm>
          <a:prstGeom prst="rect">
            <a:avLst/>
          </a:prstGeom>
          <a:solidFill>
            <a:schemeClr val="tx1">
              <a:lumMod val="75000"/>
              <a:lumOff val="25000"/>
            </a:schemeClr>
          </a:solidFill>
          <a:ln>
            <a:noFill/>
          </a:ln>
          <a:effectLst>
            <a:prstShdw prst="shdw17" dist="17961" dir="2700000">
              <a:srgbClr val="4D004D"/>
            </a:prstShdw>
          </a:effectLst>
          <a:extLst/>
        </p:spPr>
        <p:txBody>
          <a:bodyPr wrap="square"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ctr">
              <a:spcBef>
                <a:spcPct val="50000"/>
              </a:spcBef>
            </a:pPr>
            <a:r>
              <a:rPr kumimoji="0" lang="en-US" altLang="zh-CN" sz="2400" dirty="0">
                <a:solidFill>
                  <a:schemeClr val="bg1"/>
                </a:solidFill>
                <a:latin typeface="Corbel" pitchFamily="34" charset="0"/>
                <a:ea typeface="Arial Unicode MS" pitchFamily="34" charset="-122"/>
                <a:cs typeface="Arial Unicode MS" pitchFamily="34" charset="-122"/>
              </a:rPr>
              <a:t>a final </a:t>
            </a:r>
            <a:r>
              <a:rPr kumimoji="0" lang="en-US" altLang="zh-CN" sz="2400" i="1" dirty="0">
                <a:solidFill>
                  <a:schemeClr val="bg1"/>
                </a:solidFill>
                <a:latin typeface="Corbel" pitchFamily="34" charset="0"/>
                <a:ea typeface="Arial Unicode MS" pitchFamily="34" charset="-122"/>
                <a:cs typeface="Arial Unicode MS" pitchFamily="34" charset="-122"/>
              </a:rPr>
              <a:t>executable</a:t>
            </a:r>
            <a:r>
              <a:rPr kumimoji="0" lang="en-US" altLang="zh-CN" sz="2400" dirty="0">
                <a:solidFill>
                  <a:schemeClr val="bg1"/>
                </a:solidFill>
                <a:latin typeface="Corbel" pitchFamily="34" charset="0"/>
                <a:ea typeface="Arial Unicode MS" pitchFamily="34" charset="-122"/>
                <a:cs typeface="Arial Unicode MS" pitchFamily="34" charset="-122"/>
              </a:rPr>
              <a:t> program </a:t>
            </a:r>
          </a:p>
          <a:p>
            <a:pPr algn="ctr">
              <a:spcBef>
                <a:spcPct val="50000"/>
              </a:spcBef>
            </a:pPr>
            <a:r>
              <a:rPr kumimoji="0" lang="en-US" altLang="zh-CN" sz="2400" dirty="0">
                <a:solidFill>
                  <a:schemeClr val="bg1"/>
                </a:solidFill>
                <a:latin typeface="Corbel" pitchFamily="34" charset="0"/>
                <a:ea typeface="Arial Unicode MS" pitchFamily="34" charset="-122"/>
                <a:cs typeface="Arial Unicode MS" pitchFamily="34" charset="-122"/>
              </a:rPr>
              <a:t>(</a:t>
            </a:r>
            <a:r>
              <a:rPr kumimoji="0" lang="zh-CN" altLang="en-US" sz="2400" dirty="0">
                <a:solidFill>
                  <a:schemeClr val="bg1"/>
                </a:solidFill>
                <a:latin typeface="Corbel" pitchFamily="34" charset="0"/>
                <a:ea typeface="+mn-ea"/>
                <a:cs typeface="Arial Unicode MS" pitchFamily="34" charset="-122"/>
              </a:rPr>
              <a:t>可执行程序</a:t>
            </a:r>
            <a:r>
              <a:rPr kumimoji="0" lang="en-US" altLang="zh-CN" sz="2400" dirty="0">
                <a:solidFill>
                  <a:schemeClr val="bg1"/>
                </a:solidFill>
                <a:latin typeface="Corbel" pitchFamily="34" charset="0"/>
                <a:ea typeface="Arial Unicode MS" pitchFamily="34" charset="-122"/>
                <a:cs typeface="Arial Unicode MS" pitchFamily="34" charset="-122"/>
              </a:rPr>
              <a:t>exe)</a:t>
            </a:r>
          </a:p>
        </p:txBody>
      </p:sp>
      <p:sp>
        <p:nvSpPr>
          <p:cNvPr id="18" name="Line 16"/>
          <p:cNvSpPr>
            <a:spLocks noChangeShapeType="1"/>
          </p:cNvSpPr>
          <p:nvPr/>
        </p:nvSpPr>
        <p:spPr bwMode="auto">
          <a:xfrm flipH="1">
            <a:off x="4424672" y="3653538"/>
            <a:ext cx="8" cy="543945"/>
          </a:xfrm>
          <a:prstGeom prst="line">
            <a:avLst/>
          </a:prstGeom>
          <a:noFill/>
          <a:ln w="38100">
            <a:solidFill>
              <a:schemeClr val="tx1"/>
            </a:solidFill>
            <a:round/>
            <a:headEnd/>
            <a:tailEnd type="triangle" w="med" len="med"/>
          </a:ln>
          <a:effectLst>
            <a:prstShdw prst="shdw17" dist="17961" dir="2700000">
              <a:srgbClr val="5A5A5A"/>
            </a:prstShdw>
          </a:effectLst>
          <a:extLst>
            <a:ext uri="{909E8E84-426E-40DD-AFC4-6F175D3DCCD1}">
              <a14:hiddenFill xmlns:a14="http://schemas.microsoft.com/office/drawing/2010/main">
                <a:noFill/>
              </a14:hiddenFill>
            </a:ext>
          </a:extLst>
        </p:spPr>
        <p:txBody>
          <a:bodyPr wrap="square" lIns="91425" tIns="45712" rIns="91425" bIns="45712" anchor="ctr">
            <a:spAutoFit/>
          </a:bodyPr>
          <a:lstStyle/>
          <a:p>
            <a:endParaRPr lang="zh-CN" altLang="en-US"/>
          </a:p>
        </p:txBody>
      </p:sp>
      <p:sp>
        <p:nvSpPr>
          <p:cNvPr id="20" name="Text Box 20"/>
          <p:cNvSpPr txBox="1">
            <a:spLocks noChangeArrowheads="1"/>
          </p:cNvSpPr>
          <p:nvPr/>
        </p:nvSpPr>
        <p:spPr bwMode="auto">
          <a:xfrm>
            <a:off x="6839662" y="3339192"/>
            <a:ext cx="2096222" cy="461649"/>
          </a:xfrm>
          <a:prstGeom prst="rect">
            <a:avLst/>
          </a:prstGeom>
          <a:solidFill>
            <a:schemeClr val="bg1">
              <a:lumMod val="65000"/>
              <a:lumOff val="35000"/>
            </a:schemeClr>
          </a:solidFill>
          <a:ln>
            <a:noFill/>
          </a:ln>
          <a:effectLst/>
          <a:extLst/>
        </p:spPr>
        <p:txBody>
          <a:bodyPr wrap="square" lIns="91425" tIns="45712" rIns="91425" bIns="45712">
            <a:spAutoFit/>
          </a:bodyPr>
          <a:lstStyle>
            <a:defPPr>
              <a:defRPr lang="zh-CN"/>
            </a:defPPr>
            <a:lvl1pPr algn="ctr" eaLnBrk="0" hangingPunct="0">
              <a:spcBef>
                <a:spcPct val="50000"/>
              </a:spcBef>
              <a:defRPr kumimoji="0" sz="2400" b="1">
                <a:latin typeface="Corbel" pitchFamily="34" charset="0"/>
                <a:ea typeface="Arial Unicode MS" pitchFamily="34" charset="-122"/>
                <a:cs typeface="Arial Unicode MS" pitchFamily="34"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r>
              <a:rPr lang="en-US" altLang="zh-CN" dirty="0"/>
              <a:t>Other libraries</a:t>
            </a:r>
          </a:p>
        </p:txBody>
      </p:sp>
      <p:sp>
        <p:nvSpPr>
          <p:cNvPr id="21" name="AutoShape 21"/>
          <p:cNvSpPr>
            <a:spLocks noChangeArrowheads="1"/>
          </p:cNvSpPr>
          <p:nvPr/>
        </p:nvSpPr>
        <p:spPr bwMode="auto">
          <a:xfrm>
            <a:off x="6948264" y="753442"/>
            <a:ext cx="2195736" cy="1756738"/>
          </a:xfrm>
          <a:prstGeom prst="wedgeEllipseCallout">
            <a:avLst>
              <a:gd name="adj1" fmla="val -70641"/>
              <a:gd name="adj2" fmla="val -14172"/>
            </a:avLst>
          </a:prstGeom>
          <a:solidFill>
            <a:schemeClr val="accent6">
              <a:lumMod val="40000"/>
              <a:lumOff val="60000"/>
            </a:schemeClr>
          </a:solidFill>
          <a:ln w="9525">
            <a:noFill/>
            <a:miter lim="800000"/>
            <a:headEnd/>
            <a:tailEnd/>
          </a:ln>
        </p:spPr>
        <p:txBody>
          <a:bodyPr lIns="91425" tIns="45712" rIns="91425" bIns="45712" anchor="ctr"/>
          <a:lstStyle/>
          <a:p>
            <a:pPr algn="ctr">
              <a:spcBef>
                <a:spcPct val="50000"/>
              </a:spcBef>
            </a:pPr>
            <a:r>
              <a:rPr lang="en-US" altLang="zh-CN" sz="2000" dirty="0">
                <a:solidFill>
                  <a:srgbClr val="0000CC"/>
                </a:solidFill>
                <a:latin typeface="Georgia" pitchFamily="18" charset="0"/>
                <a:ea typeface="宋体" charset="-122"/>
              </a:rPr>
              <a:t>Separate compilation</a:t>
            </a:r>
          </a:p>
          <a:p>
            <a:pPr algn="ctr">
              <a:spcBef>
                <a:spcPct val="50000"/>
              </a:spcBef>
            </a:pPr>
            <a:r>
              <a:rPr lang="zh-CN" altLang="en-US" sz="2000" b="1" dirty="0">
                <a:solidFill>
                  <a:srgbClr val="0000CC"/>
                </a:solidFill>
                <a:latin typeface="Georgia" pitchFamily="18" charset="0"/>
                <a:ea typeface="宋体" charset="-122"/>
              </a:rPr>
              <a:t>最小编译单位 </a:t>
            </a:r>
            <a:r>
              <a:rPr lang="en-US" altLang="zh-CN" sz="2400" dirty="0">
                <a:solidFill>
                  <a:srgbClr val="0000CC"/>
                </a:solidFill>
                <a:latin typeface="Georgia" pitchFamily="18" charset="0"/>
                <a:ea typeface="宋体" charset="-122"/>
              </a:rPr>
              <a:t> </a:t>
            </a:r>
            <a:endParaRPr lang="en-US" altLang="zh-CN" sz="2400" dirty="0">
              <a:solidFill>
                <a:srgbClr val="0000CC"/>
              </a:solidFill>
              <a:latin typeface="Tahoma" pitchFamily="34" charset="0"/>
              <a:ea typeface="宋体" charset="-122"/>
            </a:endParaRPr>
          </a:p>
        </p:txBody>
      </p:sp>
      <p:sp>
        <p:nvSpPr>
          <p:cNvPr id="23" name="TextBox 24"/>
          <p:cNvSpPr txBox="1">
            <a:spLocks noChangeArrowheads="1"/>
          </p:cNvSpPr>
          <p:nvPr/>
        </p:nvSpPr>
        <p:spPr bwMode="auto">
          <a:xfrm>
            <a:off x="3434977" y="3150381"/>
            <a:ext cx="3059861" cy="461649"/>
          </a:xfrm>
          <a:prstGeom prst="rect">
            <a:avLst/>
          </a:prstGeom>
          <a:solidFill>
            <a:schemeClr val="bg1">
              <a:lumMod val="65000"/>
              <a:lumOff val="35000"/>
            </a:schemeClr>
          </a:solidFill>
          <a:ln>
            <a:noFill/>
          </a:ln>
          <a:effectLst/>
          <a:extLst/>
        </p:spPr>
        <p:txBody>
          <a:bodyPr wrap="square" lIns="91425" tIns="45712" rIns="91425" bIns="45712">
            <a:spAutoFit/>
          </a:bodyPr>
          <a:lstStyle>
            <a:defPPr>
              <a:defRPr lang="zh-CN"/>
            </a:defPPr>
            <a:lvl1pPr algn="ctr" eaLnBrk="0" hangingPunct="0">
              <a:spcBef>
                <a:spcPct val="50000"/>
              </a:spcBef>
              <a:defRPr kumimoji="0" sz="2400" b="1">
                <a:latin typeface="Corbel" pitchFamily="34" charset="0"/>
                <a:ea typeface="Arial Unicode MS" pitchFamily="34" charset="-122"/>
                <a:cs typeface="Arial Unicode MS" pitchFamily="34"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r>
              <a:rPr lang="en-US" altLang="zh-CN" dirty="0"/>
              <a:t>object module</a:t>
            </a:r>
            <a:endParaRPr lang="zh-CN" altLang="en-US" dirty="0"/>
          </a:p>
        </p:txBody>
      </p:sp>
      <p:cxnSp>
        <p:nvCxnSpPr>
          <p:cNvPr id="5" name="肘形连接符 4"/>
          <p:cNvCxnSpPr>
            <a:stCxn id="7" idx="1"/>
            <a:endCxn id="8" idx="0"/>
          </p:cNvCxnSpPr>
          <p:nvPr/>
        </p:nvCxnSpPr>
        <p:spPr>
          <a:xfrm rot="10800000">
            <a:off x="1453385" y="1290376"/>
            <a:ext cx="1981593" cy="196678"/>
          </a:xfrm>
          <a:prstGeom prst="bentConnector4">
            <a:avLst>
              <a:gd name="adj1" fmla="val 18275"/>
              <a:gd name="adj2" fmla="val 216231"/>
            </a:avLst>
          </a:prstGeom>
          <a:ln w="38100">
            <a:solidFill>
              <a:schemeClr val="bg2">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8" idx="2"/>
          </p:cNvCxnSpPr>
          <p:nvPr/>
        </p:nvCxnSpPr>
        <p:spPr>
          <a:xfrm rot="16200000" flipH="1">
            <a:off x="2187690" y="1017718"/>
            <a:ext cx="512980" cy="1981593"/>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肘形连接符 26"/>
          <p:cNvCxnSpPr/>
          <p:nvPr/>
        </p:nvCxnSpPr>
        <p:spPr>
          <a:xfrm rot="10800000" flipV="1">
            <a:off x="1484917" y="2510180"/>
            <a:ext cx="1930409" cy="294590"/>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9" idx="2"/>
            <a:endCxn id="23" idx="1"/>
          </p:cNvCxnSpPr>
          <p:nvPr/>
        </p:nvCxnSpPr>
        <p:spPr>
          <a:xfrm rot="16200000" flipH="1">
            <a:off x="2420066" y="2366295"/>
            <a:ext cx="48228" cy="1981593"/>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20" idx="1"/>
          </p:cNvCxnSpPr>
          <p:nvPr/>
        </p:nvCxnSpPr>
        <p:spPr>
          <a:xfrm rot="10800000" flipV="1">
            <a:off x="4507432" y="3570016"/>
            <a:ext cx="2332231" cy="481519"/>
          </a:xfrm>
          <a:prstGeom prst="bentConnector3">
            <a:avLst>
              <a:gd name="adj1" fmla="val 50000"/>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Line 16"/>
          <p:cNvSpPr>
            <a:spLocks noChangeShapeType="1"/>
          </p:cNvSpPr>
          <p:nvPr/>
        </p:nvSpPr>
        <p:spPr bwMode="auto">
          <a:xfrm>
            <a:off x="4424671" y="4804870"/>
            <a:ext cx="0" cy="381000"/>
          </a:xfrm>
          <a:prstGeom prst="line">
            <a:avLst/>
          </a:prstGeom>
          <a:noFill/>
          <a:ln w="38100">
            <a:solidFill>
              <a:schemeClr val="tx1"/>
            </a:solidFill>
            <a:round/>
            <a:headEnd/>
            <a:tailEnd type="triangle" w="med" len="med"/>
          </a:ln>
          <a:effectLst>
            <a:prstShdw prst="shdw17" dist="17961" dir="2700000">
              <a:srgbClr val="5A5A5A"/>
            </a:prstShdw>
          </a:effectLst>
          <a:extLst>
            <a:ext uri="{909E8E84-426E-40DD-AFC4-6F175D3DCCD1}">
              <a14:hiddenFill xmlns:a14="http://schemas.microsoft.com/office/drawing/2010/main">
                <a:noFill/>
              </a14:hiddenFill>
            </a:ext>
          </a:extLst>
        </p:spPr>
        <p:txBody>
          <a:bodyPr lIns="91425" tIns="45712" rIns="91425" bIns="45712" anchor="ctr">
            <a:spAutoFit/>
          </a:bodyPr>
          <a:lstStyle/>
          <a:p>
            <a:endParaRPr lang="zh-CN" altLang="en-US"/>
          </a:p>
        </p:txBody>
      </p:sp>
      <p:sp>
        <p:nvSpPr>
          <p:cNvPr id="34" name="Rectangle 6"/>
          <p:cNvSpPr>
            <a:spLocks noChangeArrowheads="1"/>
          </p:cNvSpPr>
          <p:nvPr/>
        </p:nvSpPr>
        <p:spPr bwMode="auto">
          <a:xfrm>
            <a:off x="3448113" y="4237009"/>
            <a:ext cx="3033587" cy="461649"/>
          </a:xfrm>
          <a:prstGeom prst="rect">
            <a:avLst/>
          </a:prstGeom>
          <a:solidFill>
            <a:schemeClr val="accent3">
              <a:lumMod val="20000"/>
              <a:lumOff val="80000"/>
            </a:schemeClr>
          </a:solidFill>
          <a:ln>
            <a:noFill/>
          </a:ln>
          <a:effectLst>
            <a:prstShdw prst="shdw17" dist="17961" dir="2700000">
              <a:srgbClr val="5A5A5A"/>
            </a:prstShdw>
          </a:effectLst>
          <a:extLst/>
        </p:spPr>
        <p:txBody>
          <a:bodyPr wrap="square" lIns="91425" tIns="45712" rIns="91425" bIns="45712" anchor="ctr">
            <a:spAutoFit/>
          </a:bodyPr>
          <a:lstStyle/>
          <a:p>
            <a:pPr algn="ctr" eaLnBrk="0" hangingPunct="0">
              <a:spcBef>
                <a:spcPct val="30000"/>
              </a:spcBef>
            </a:pPr>
            <a:r>
              <a:rPr lang="en-US" altLang="zh-CN" sz="2400" dirty="0">
                <a:solidFill>
                  <a:srgbClr val="F37021"/>
                </a:solidFill>
                <a:latin typeface="Corbel" pitchFamily="34" charset="0"/>
                <a:ea typeface="Arial Unicode MS" pitchFamily="34" charset="-122"/>
                <a:cs typeface="Arial Unicode MS" pitchFamily="34" charset="-122"/>
              </a:rPr>
              <a:t>C++ Linker</a:t>
            </a:r>
          </a:p>
        </p:txBody>
      </p:sp>
    </p:spTree>
    <p:extLst>
      <p:ext uri="{BB962C8B-B14F-4D97-AF65-F5344CB8AC3E}">
        <p14:creationId xmlns:p14="http://schemas.microsoft.com/office/powerpoint/2010/main" val="294256771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91"/>
            <a:ext cx="8460480" cy="785817"/>
          </a:xfrm>
          <a:solidFill>
            <a:srgbClr val="008080"/>
          </a:solidFill>
        </p:spPr>
        <p:txBody>
          <a:bodyPr lIns="71225" tIns="35612" rIns="71225" bIns="35612" anchor="ctr">
            <a:normAutofit/>
          </a:bodyPr>
          <a:lstStyle/>
          <a:p>
            <a:pPr defTabSz="984578"/>
            <a:r>
              <a:rPr lang="en-US" altLang="zh-CN" kern="1200" dirty="0">
                <a:latin typeface="Arial Rounded MT Bold" pitchFamily="34" charset="0"/>
                <a:cs typeface="Arial Unicode MS" pitchFamily="34" charset="-122"/>
              </a:rPr>
              <a:t>Be familiar with C/C++ standard library</a:t>
            </a:r>
            <a:r>
              <a:rPr lang="zh-CN" altLang="en-US" kern="1200" dirty="0">
                <a:latin typeface="Arial Rounded MT Bold" pitchFamily="34" charset="0"/>
                <a:cs typeface="Arial Unicode MS" pitchFamily="34" charset="-122"/>
              </a:rPr>
              <a:t> </a:t>
            </a:r>
            <a:r>
              <a:rPr lang="en-US" altLang="zh-CN" kern="1200" dirty="0">
                <a:latin typeface="Arial Rounded MT Bold" pitchFamily="34" charset="0"/>
                <a:cs typeface="Arial Unicode MS" pitchFamily="34" charset="-122"/>
              </a:rPr>
              <a:t> </a:t>
            </a:r>
            <a:endParaRPr lang="zh-CN" altLang="en-US" kern="1200" dirty="0">
              <a:latin typeface="Arial Rounded MT Bold" pitchFamily="34" charset="0"/>
              <a:cs typeface="Arial Unicode MS" pitchFamily="34" charset="-122"/>
            </a:endParaRPr>
          </a:p>
        </p:txBody>
      </p:sp>
      <p:sp>
        <p:nvSpPr>
          <p:cNvPr id="5" name="TextBox 4"/>
          <p:cNvSpPr txBox="1"/>
          <p:nvPr/>
        </p:nvSpPr>
        <p:spPr>
          <a:xfrm>
            <a:off x="428596" y="1071546"/>
            <a:ext cx="8084815" cy="2862306"/>
          </a:xfrm>
          <a:prstGeom prst="rect">
            <a:avLst/>
          </a:prstGeom>
          <a:noFill/>
        </p:spPr>
        <p:txBody>
          <a:bodyPr wrap="square" lIns="91425" tIns="45712" rIns="91425" bIns="45712" rtlCol="0">
            <a:spAutoFit/>
          </a:bodyPr>
          <a:lstStyle/>
          <a:p>
            <a:pPr>
              <a:lnSpc>
                <a:spcPct val="150000"/>
              </a:lnSpc>
              <a:buFont typeface="Arial" pitchFamily="34" charset="0"/>
              <a:buChar char="•"/>
            </a:pPr>
            <a:r>
              <a:rPr lang="en-US" altLang="zh-CN" sz="2400" dirty="0">
                <a:latin typeface="华文细黑" panose="02010600040101010101" pitchFamily="2" charset="-122"/>
                <a:ea typeface="华文细黑" panose="02010600040101010101" pitchFamily="2" charset="-122"/>
              </a:rPr>
              <a:t>C/C++</a:t>
            </a:r>
            <a:r>
              <a:rPr lang="zh-CN" altLang="en-US" sz="2400" dirty="0">
                <a:latin typeface="华文细黑" panose="02010600040101010101" pitchFamily="2" charset="-122"/>
                <a:ea typeface="华文细黑" panose="02010600040101010101" pitchFamily="2" charset="-122"/>
              </a:rPr>
              <a:t>标准函数库</a:t>
            </a:r>
            <a:r>
              <a:rPr lang="en-US" altLang="zh-CN" sz="2400" b="1" dirty="0">
                <a:solidFill>
                  <a:srgbClr val="FFFF00"/>
                </a:solidFill>
                <a:latin typeface="Arial Black" panose="020B0A04020102020204" pitchFamily="34" charset="0"/>
                <a:ea typeface="Arial Unicode MS" pitchFamily="34" charset="-122"/>
                <a:cs typeface="Arial Unicode MS" pitchFamily="34" charset="-122"/>
              </a:rPr>
              <a:t>STL</a:t>
            </a:r>
            <a:r>
              <a:rPr lang="zh-CN" altLang="en-US" sz="2400" dirty="0">
                <a:latin typeface="华文细黑" panose="02010600040101010101" pitchFamily="2" charset="-122"/>
                <a:ea typeface="华文细黑" panose="02010600040101010101" pitchFamily="2" charset="-122"/>
              </a:rPr>
              <a:t>为</a:t>
            </a:r>
            <a:r>
              <a:rPr lang="en-US" altLang="zh-CN" sz="2400" dirty="0">
                <a:latin typeface="华文细黑" panose="02010600040101010101" pitchFamily="2" charset="-122"/>
                <a:ea typeface="华文细黑" panose="02010600040101010101" pitchFamily="2" charset="-122"/>
              </a:rPr>
              <a:t>C++</a:t>
            </a:r>
            <a:r>
              <a:rPr lang="zh-CN" altLang="en-US" sz="2400" dirty="0">
                <a:latin typeface="华文细黑" panose="02010600040101010101" pitchFamily="2" charset="-122"/>
                <a:ea typeface="华文细黑" panose="02010600040101010101" pitchFamily="2" charset="-122"/>
              </a:rPr>
              <a:t>程序员们提供了一个可扩展的基础性框架。我们从中可以获得极大的便利，同时也可以通过继承现有类，自己编制符合接口规范的容器、算法、迭代子等方式对之进行扩展。</a:t>
            </a:r>
            <a:r>
              <a:rPr lang="en-US" altLang="zh-CN" sz="2400" dirty="0">
                <a:latin typeface="华文细黑" panose="02010600040101010101" pitchFamily="2" charset="-122"/>
                <a:ea typeface="华文细黑" panose="02010600040101010101" pitchFamily="2" charset="-122"/>
              </a:rPr>
              <a:t>C++</a:t>
            </a:r>
            <a:r>
              <a:rPr lang="zh-CN" altLang="en-US" sz="2400" dirty="0">
                <a:latin typeface="华文细黑" panose="02010600040101010101" pitchFamily="2" charset="-122"/>
                <a:ea typeface="华文细黑" panose="02010600040101010101" pitchFamily="2" charset="-122"/>
              </a:rPr>
              <a:t>标准函数库里大致包含了</a:t>
            </a:r>
            <a:endParaRPr lang="en-US" altLang="zh-CN" sz="2400" dirty="0">
              <a:latin typeface="华文细黑" panose="02010600040101010101" pitchFamily="2" charset="-122"/>
              <a:ea typeface="华文细黑" panose="02010600040101010101" pitchFamily="2" charset="-122"/>
              <a:cs typeface="Arial Unicode MS" pitchFamily="34" charset="-122"/>
            </a:endParaRPr>
          </a:p>
        </p:txBody>
      </p:sp>
    </p:spTree>
    <p:extLst>
      <p:ext uri="{BB962C8B-B14F-4D97-AF65-F5344CB8AC3E}">
        <p14:creationId xmlns:p14="http://schemas.microsoft.com/office/powerpoint/2010/main" val="34356040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2"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411" y="908751"/>
            <a:ext cx="7505179" cy="5040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578031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91"/>
            <a:ext cx="4788072" cy="785817"/>
          </a:xfrm>
          <a:solidFill>
            <a:srgbClr val="008080"/>
          </a:solidFill>
        </p:spPr>
        <p:txBody>
          <a:bodyPr lIns="71225" tIns="35612" rIns="71225" bIns="35612" anchor="ctr">
            <a:normAutofit/>
          </a:bodyPr>
          <a:lstStyle/>
          <a:p>
            <a:pPr defTabSz="984578"/>
            <a:r>
              <a:rPr lang="en-US" altLang="zh-CN" kern="1200" dirty="0">
                <a:latin typeface="Arial Rounded MT Bold" pitchFamily="34" charset="0"/>
                <a:cs typeface="Arial Unicode MS" pitchFamily="34" charset="-122"/>
              </a:rPr>
              <a:t>C/C++ standard library</a:t>
            </a:r>
            <a:r>
              <a:rPr lang="zh-CN" altLang="en-US" kern="1200" dirty="0">
                <a:latin typeface="Arial Rounded MT Bold" pitchFamily="34" charset="0"/>
                <a:cs typeface="Arial Unicode MS" pitchFamily="34" charset="-122"/>
              </a:rPr>
              <a:t> </a:t>
            </a:r>
            <a:r>
              <a:rPr lang="en-US" altLang="zh-CN" kern="1200" dirty="0">
                <a:latin typeface="Arial Rounded MT Bold" pitchFamily="34" charset="0"/>
                <a:cs typeface="Arial Unicode MS" pitchFamily="34" charset="-122"/>
              </a:rPr>
              <a:t> </a:t>
            </a:r>
            <a:endParaRPr lang="zh-CN" altLang="en-US" kern="1200" dirty="0">
              <a:latin typeface="Arial Rounded MT Bold" pitchFamily="34" charset="0"/>
              <a:cs typeface="Arial Unicode MS" pitchFamily="34" charset="-122"/>
            </a:endParaRPr>
          </a:p>
        </p:txBody>
      </p:sp>
      <p:sp>
        <p:nvSpPr>
          <p:cNvPr id="5" name="TextBox 4"/>
          <p:cNvSpPr txBox="1"/>
          <p:nvPr/>
        </p:nvSpPr>
        <p:spPr>
          <a:xfrm>
            <a:off x="428596" y="1071548"/>
            <a:ext cx="8408767" cy="5075732"/>
          </a:xfrm>
          <a:prstGeom prst="rect">
            <a:avLst/>
          </a:prstGeom>
          <a:noFill/>
        </p:spPr>
        <p:txBody>
          <a:bodyPr wrap="square" lIns="91425" tIns="45712" rIns="91425" bIns="45712" rtlCol="0">
            <a:spAutoFit/>
          </a:bodyPr>
          <a:lstStyle/>
          <a:p>
            <a:pPr>
              <a:lnSpc>
                <a:spcPts val="3359"/>
              </a:lnSpc>
              <a:buFont typeface="Arial" pitchFamily="34" charset="0"/>
              <a:buChar char="•"/>
            </a:pPr>
            <a:r>
              <a:rPr lang="en-US" altLang="zh-CN" sz="2400" dirty="0">
                <a:latin typeface="华文细黑" panose="02010600040101010101" pitchFamily="2" charset="-122"/>
                <a:ea typeface="华文细黑" panose="02010600040101010101" pitchFamily="2" charset="-122"/>
              </a:rPr>
              <a:t>C</a:t>
            </a:r>
            <a:r>
              <a:rPr lang="zh-CN" altLang="en-US" sz="2400" dirty="0">
                <a:latin typeface="华文细黑" panose="02010600040101010101" pitchFamily="2" charset="-122"/>
                <a:ea typeface="华文细黑" panose="02010600040101010101" pitchFamily="2" charset="-122"/>
              </a:rPr>
              <a:t>标准函数库：基本保持了与原有</a:t>
            </a:r>
            <a:r>
              <a:rPr lang="en-US" altLang="zh-CN" sz="2400" dirty="0">
                <a:latin typeface="华文细黑" panose="02010600040101010101" pitchFamily="2" charset="-122"/>
                <a:ea typeface="华文细黑" panose="02010600040101010101" pitchFamily="2" charset="-122"/>
              </a:rPr>
              <a:t>C</a:t>
            </a:r>
            <a:r>
              <a:rPr lang="zh-CN" altLang="en-US" sz="2400" dirty="0">
                <a:latin typeface="华文细黑" panose="02010600040101010101" pitchFamily="2" charset="-122"/>
                <a:ea typeface="华文细黑" panose="02010600040101010101" pitchFamily="2" charset="-122"/>
              </a:rPr>
              <a:t>语言程序库的良好兼容，尽管有些微变化。在</a:t>
            </a:r>
            <a:r>
              <a:rPr lang="en-US" altLang="zh-CN" sz="2400" dirty="0">
                <a:latin typeface="华文细黑" panose="02010600040101010101" pitchFamily="2" charset="-122"/>
                <a:ea typeface="华文细黑" panose="02010600040101010101" pitchFamily="2" charset="-122"/>
              </a:rPr>
              <a:t>C++</a:t>
            </a:r>
            <a:r>
              <a:rPr lang="zh-CN" altLang="en-US" sz="2400" dirty="0">
                <a:latin typeface="华文细黑" panose="02010600040101010101" pitchFamily="2" charset="-122"/>
                <a:ea typeface="华文细黑" panose="02010600040101010101" pitchFamily="2" charset="-122"/>
              </a:rPr>
              <a:t>标准库中存在两套</a:t>
            </a:r>
            <a:r>
              <a:rPr lang="en-US" altLang="zh-CN" sz="2400" dirty="0">
                <a:latin typeface="华文细黑" panose="02010600040101010101" pitchFamily="2" charset="-122"/>
                <a:ea typeface="华文细黑" panose="02010600040101010101" pitchFamily="2" charset="-122"/>
              </a:rPr>
              <a:t>C</a:t>
            </a:r>
            <a:r>
              <a:rPr lang="zh-CN" altLang="en-US" sz="2400" dirty="0">
                <a:latin typeface="华文细黑" panose="02010600040101010101" pitchFamily="2" charset="-122"/>
                <a:ea typeface="华文细黑" panose="02010600040101010101" pitchFamily="2" charset="-122"/>
              </a:rPr>
              <a:t>的函数库</a:t>
            </a:r>
            <a:r>
              <a:rPr lang="en-US" altLang="zh-CN" sz="2400" dirty="0">
                <a:latin typeface="华文细黑" panose="02010600040101010101" pitchFamily="2" charset="-122"/>
                <a:ea typeface="华文细黑" panose="02010600040101010101" pitchFamily="2" charset="-122"/>
              </a:rPr>
              <a:t>:</a:t>
            </a:r>
          </a:p>
          <a:p>
            <a:pPr lvl="1">
              <a:lnSpc>
                <a:spcPts val="3359"/>
              </a:lnSpc>
            </a:pP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标准</a:t>
            </a:r>
            <a:r>
              <a:rPr lang="en-US" altLang="zh-CN" sz="2400" dirty="0">
                <a:latin typeface="华文细黑" panose="02010600040101010101" pitchFamily="2" charset="-122"/>
                <a:ea typeface="华文细黑" panose="02010600040101010101" pitchFamily="2" charset="-122"/>
              </a:rPr>
              <a:t>C</a:t>
            </a:r>
            <a:r>
              <a:rPr lang="zh-CN" altLang="en-US" sz="2400" dirty="0">
                <a:latin typeface="华文细黑" panose="02010600040101010101" pitchFamily="2" charset="-122"/>
                <a:ea typeface="华文细黑" panose="02010600040101010101" pitchFamily="2" charset="-122"/>
              </a:rPr>
              <a:t>头文件如</a:t>
            </a:r>
            <a:r>
              <a:rPr lang="en-US" altLang="zh-CN" sz="2400" dirty="0">
                <a:latin typeface="华文细黑" panose="02010600040101010101" pitchFamily="2" charset="-122"/>
                <a:ea typeface="华文细黑" panose="02010600040101010101" pitchFamily="2" charset="-122"/>
              </a:rPr>
              <a:t>&lt;</a:t>
            </a:r>
            <a:r>
              <a:rPr lang="en-US" altLang="zh-CN" sz="2700" b="1" dirty="0" err="1">
                <a:solidFill>
                  <a:srgbClr val="14A2D4"/>
                </a:solidFill>
                <a:latin typeface="Arial" pitchFamily="34" charset="0"/>
                <a:ea typeface="微软雅黑" panose="020B0503020204020204" pitchFamily="34" charset="-122"/>
                <a:cs typeface="Arial" pitchFamily="34" charset="0"/>
              </a:rPr>
              <a:t>stdio.h</a:t>
            </a:r>
            <a:r>
              <a:rPr lang="en-US" altLang="zh-CN" sz="2400" dirty="0">
                <a:latin typeface="华文细黑" panose="02010600040101010101" pitchFamily="2" charset="-122"/>
                <a:ea typeface="华文细黑" panose="02010600040101010101" pitchFamily="2" charset="-122"/>
              </a:rPr>
              <a:t>&gt;</a:t>
            </a:r>
            <a:r>
              <a:rPr lang="zh-CN" altLang="en-US" sz="2400" dirty="0">
                <a:latin typeface="华文细黑" panose="02010600040101010101" pitchFamily="2" charset="-122"/>
                <a:ea typeface="华文细黑" panose="02010600040101010101" pitchFamily="2" charset="-122"/>
              </a:rPr>
              <a:t>继续被支持。头文件的内容不在</a:t>
            </a:r>
            <a:r>
              <a:rPr lang="en-US" altLang="zh-CN" sz="2400" dirty="0" err="1">
                <a:latin typeface="华文细黑" panose="02010600040101010101" pitchFamily="2" charset="-122"/>
                <a:ea typeface="华文细黑" panose="02010600040101010101" pitchFamily="2" charset="-122"/>
              </a:rPr>
              <a:t>std</a:t>
            </a:r>
            <a:r>
              <a:rPr lang="zh-CN" altLang="en-US" sz="2400" dirty="0">
                <a:latin typeface="华文细黑" panose="02010600040101010101" pitchFamily="2" charset="-122"/>
                <a:ea typeface="华文细黑" panose="02010600040101010101" pitchFamily="2" charset="-122"/>
              </a:rPr>
              <a:t>中。</a:t>
            </a:r>
            <a:endParaRPr lang="zh-CN" altLang="en-US" sz="2400" dirty="0">
              <a:solidFill>
                <a:srgbClr val="66FF33"/>
              </a:solidFill>
              <a:latin typeface="华文细黑" panose="02010600040101010101" pitchFamily="2" charset="-122"/>
              <a:ea typeface="华文细黑" panose="02010600040101010101" pitchFamily="2" charset="-122"/>
            </a:endParaRPr>
          </a:p>
          <a:p>
            <a:pPr lvl="1">
              <a:lnSpc>
                <a:spcPts val="3359"/>
              </a:lnSpc>
            </a:pPr>
            <a:r>
              <a:rPr lang="en-US" altLang="zh-CN" sz="2400" dirty="0">
                <a:solidFill>
                  <a:srgbClr val="FFFF00"/>
                </a:solidFill>
                <a:latin typeface="华文细黑" panose="02010600040101010101" pitchFamily="2" charset="-122"/>
                <a:ea typeface="华文细黑" panose="02010600040101010101" pitchFamily="2" charset="-122"/>
              </a:rPr>
              <a:t>   </a:t>
            </a:r>
            <a:r>
              <a:rPr lang="en-US" altLang="zh-CN" sz="2400" dirty="0">
                <a:latin typeface="华文细黑" panose="02010600040101010101" pitchFamily="2" charset="-122"/>
                <a:ea typeface="华文细黑" panose="02010600040101010101" pitchFamily="2" charset="-122"/>
              </a:rPr>
              <a:t>#include &lt;</a:t>
            </a:r>
            <a:r>
              <a:rPr lang="en-US" altLang="zh-CN" sz="2400" dirty="0" err="1">
                <a:latin typeface="华文细黑" panose="02010600040101010101" pitchFamily="2" charset="-122"/>
                <a:ea typeface="华文细黑" panose="02010600040101010101" pitchFamily="2" charset="-122"/>
              </a:rPr>
              <a:t>math.h</a:t>
            </a:r>
            <a:r>
              <a:rPr lang="en-US" altLang="zh-CN" sz="2400" dirty="0">
                <a:latin typeface="华文细黑" panose="02010600040101010101" pitchFamily="2" charset="-122"/>
                <a:ea typeface="华文细黑" panose="02010600040101010101" pitchFamily="2" charset="-122"/>
              </a:rPr>
              <a:t>&gt;          </a:t>
            </a:r>
            <a:r>
              <a:rPr lang="en-US" altLang="zh-CN" sz="2400" b="1" dirty="0">
                <a:solidFill>
                  <a:srgbClr val="00B16A"/>
                </a:solidFill>
                <a:latin typeface="华文细黑" panose="02010600040101010101" pitchFamily="2" charset="-122"/>
                <a:ea typeface="华文细黑" panose="02010600040101010101" pitchFamily="2" charset="-122"/>
                <a:cs typeface="Arial Unicode MS" pitchFamily="34" charset="-122"/>
              </a:rPr>
              <a:t>//</a:t>
            </a:r>
            <a:r>
              <a:rPr lang="zh-CN" altLang="en-US" sz="2400" b="1" dirty="0">
                <a:solidFill>
                  <a:srgbClr val="00B16A"/>
                </a:solidFill>
                <a:latin typeface="华文细黑" panose="02010600040101010101" pitchFamily="2" charset="-122"/>
                <a:ea typeface="华文细黑" panose="02010600040101010101" pitchFamily="2" charset="-122"/>
                <a:cs typeface="Arial Unicode MS" pitchFamily="34" charset="-122"/>
              </a:rPr>
              <a:t>传统模式或兼容模式</a:t>
            </a:r>
            <a:endParaRPr lang="en-US" altLang="zh-CN" sz="2400" b="1" dirty="0">
              <a:solidFill>
                <a:srgbClr val="00B16A"/>
              </a:solidFill>
              <a:latin typeface="华文细黑" panose="02010600040101010101" pitchFamily="2" charset="-122"/>
              <a:ea typeface="华文细黑" panose="02010600040101010101" pitchFamily="2" charset="-122"/>
              <a:cs typeface="Arial Unicode MS" pitchFamily="34" charset="-122"/>
            </a:endParaRPr>
          </a:p>
          <a:p>
            <a:pPr lvl="1">
              <a:lnSpc>
                <a:spcPts val="3359"/>
              </a:lnSpc>
              <a:spcBef>
                <a:spcPct val="50000"/>
              </a:spcBef>
            </a:pPr>
            <a:r>
              <a:rPr lang="en-US" altLang="zh-CN" sz="2400" b="1" dirty="0">
                <a:solidFill>
                  <a:srgbClr val="008000"/>
                </a:solidFill>
                <a:latin typeface="华文细黑" panose="02010600040101010101" pitchFamily="2" charset="-122"/>
                <a:ea typeface="华文细黑" panose="02010600040101010101" pitchFamily="2" charset="-122"/>
                <a:cs typeface="Arial Unicode MS" pitchFamily="34" charset="-122"/>
              </a:rPr>
              <a:t>-</a:t>
            </a:r>
            <a:r>
              <a:rPr lang="zh-CN" altLang="en-US" sz="2400" dirty="0">
                <a:latin typeface="华文细黑" panose="02010600040101010101" pitchFamily="2" charset="-122"/>
                <a:ea typeface="华文细黑" panose="02010600040101010101" pitchFamily="2" charset="-122"/>
              </a:rPr>
              <a:t>具有</a:t>
            </a:r>
            <a:r>
              <a:rPr lang="en-US" altLang="zh-CN" sz="2400" dirty="0">
                <a:latin typeface="华文细黑" panose="02010600040101010101" pitchFamily="2" charset="-122"/>
                <a:ea typeface="华文细黑" panose="02010600040101010101" pitchFamily="2" charset="-122"/>
              </a:rPr>
              <a:t>C</a:t>
            </a:r>
            <a:r>
              <a:rPr lang="zh-CN" altLang="en-US" sz="2400" dirty="0">
                <a:latin typeface="华文细黑" panose="02010600040101010101" pitchFamily="2" charset="-122"/>
                <a:ea typeface="华文细黑" panose="02010600040101010101" pitchFamily="2" charset="-122"/>
              </a:rPr>
              <a:t>库功能的新</a:t>
            </a:r>
            <a:r>
              <a:rPr lang="en-US" altLang="zh-CN" sz="2400" dirty="0">
                <a:latin typeface="华文细黑" panose="02010600040101010101" pitchFamily="2" charset="-122"/>
                <a:ea typeface="华文细黑" panose="02010600040101010101" pitchFamily="2" charset="-122"/>
              </a:rPr>
              <a:t>C++</a:t>
            </a:r>
            <a:r>
              <a:rPr lang="zh-CN" altLang="en-US" sz="2400" dirty="0">
                <a:latin typeface="华文细黑" panose="02010600040101010101" pitchFamily="2" charset="-122"/>
                <a:ea typeface="华文细黑" panose="02010600040101010101" pitchFamily="2" charset="-122"/>
              </a:rPr>
              <a:t>头文件具有如</a:t>
            </a:r>
            <a:r>
              <a:rPr lang="en-US" altLang="zh-CN" sz="2400" dirty="0">
                <a:latin typeface="华文细黑" panose="02010600040101010101" pitchFamily="2" charset="-122"/>
                <a:ea typeface="华文细黑" panose="02010600040101010101" pitchFamily="2" charset="-122"/>
              </a:rPr>
              <a:t>&lt;</a:t>
            </a:r>
            <a:r>
              <a:rPr lang="en-US" altLang="zh-CN" sz="2700" b="1" dirty="0" err="1">
                <a:solidFill>
                  <a:srgbClr val="14A2D4"/>
                </a:solidFill>
                <a:latin typeface="Arial" pitchFamily="34" charset="0"/>
                <a:ea typeface="微软雅黑" panose="020B0503020204020204" pitchFamily="34" charset="-122"/>
                <a:cs typeface="Arial" pitchFamily="34" charset="0"/>
              </a:rPr>
              <a:t>cstdio</a:t>
            </a:r>
            <a:r>
              <a:rPr lang="en-US" altLang="zh-CN" sz="2400" dirty="0">
                <a:latin typeface="华文细黑" panose="02010600040101010101" pitchFamily="2" charset="-122"/>
                <a:ea typeface="华文细黑" panose="02010600040101010101" pitchFamily="2" charset="-122"/>
              </a:rPr>
              <a:t>&gt;</a:t>
            </a:r>
            <a:r>
              <a:rPr lang="zh-CN" altLang="en-US" sz="2400" dirty="0">
                <a:latin typeface="华文细黑" panose="02010600040101010101" pitchFamily="2" charset="-122"/>
                <a:ea typeface="华文细黑" panose="02010600040101010101" pitchFamily="2" charset="-122"/>
              </a:rPr>
              <a:t>这样的名字。它们提供的内容和相应的旧</a:t>
            </a:r>
            <a:r>
              <a:rPr lang="en-US" altLang="zh-CN" sz="2400" dirty="0">
                <a:latin typeface="华文细黑" panose="02010600040101010101" pitchFamily="2" charset="-122"/>
                <a:ea typeface="华文细黑" panose="02010600040101010101" pitchFamily="2" charset="-122"/>
              </a:rPr>
              <a:t>C</a:t>
            </a:r>
            <a:r>
              <a:rPr lang="zh-CN" altLang="en-US" sz="2400" dirty="0">
                <a:latin typeface="华文细黑" panose="02010600040101010101" pitchFamily="2" charset="-122"/>
                <a:ea typeface="华文细黑" panose="02010600040101010101" pitchFamily="2" charset="-122"/>
              </a:rPr>
              <a:t>头文件相同，只是内容在</a:t>
            </a:r>
            <a:r>
              <a:rPr lang="en-US" altLang="zh-CN" sz="2400" dirty="0" err="1">
                <a:latin typeface="华文细黑" panose="02010600040101010101" pitchFamily="2" charset="-122"/>
                <a:ea typeface="华文细黑" panose="02010600040101010101" pitchFamily="2" charset="-122"/>
              </a:rPr>
              <a:t>std</a:t>
            </a:r>
            <a:r>
              <a:rPr lang="zh-CN" altLang="en-US" sz="2400" dirty="0">
                <a:latin typeface="华文细黑" panose="02010600040101010101" pitchFamily="2" charset="-122"/>
                <a:ea typeface="华文细黑" panose="02010600040101010101" pitchFamily="2" charset="-122"/>
              </a:rPr>
              <a:t>中。</a:t>
            </a:r>
          </a:p>
          <a:p>
            <a:pPr lvl="1">
              <a:lnSpc>
                <a:spcPts val="3359"/>
              </a:lnSpc>
              <a:spcBef>
                <a:spcPct val="50000"/>
              </a:spcBef>
            </a:pPr>
            <a:r>
              <a:rPr lang="en-US" altLang="zh-CN" sz="2700" b="1" dirty="0">
                <a:solidFill>
                  <a:srgbClr val="FFFF00"/>
                </a:solidFill>
                <a:latin typeface="Arial" pitchFamily="34" charset="0"/>
                <a:ea typeface="微软雅黑" panose="020B0503020204020204" pitchFamily="34" charset="-122"/>
                <a:cs typeface="Arial" pitchFamily="34" charset="0"/>
              </a:rPr>
              <a:t>#include &lt;</a:t>
            </a:r>
            <a:r>
              <a:rPr lang="en-US" altLang="zh-CN" sz="2700" b="1" dirty="0" err="1">
                <a:solidFill>
                  <a:srgbClr val="FFFF00"/>
                </a:solidFill>
                <a:latin typeface="Arial" pitchFamily="34" charset="0"/>
                <a:ea typeface="微软雅黑" panose="020B0503020204020204" pitchFamily="34" charset="-122"/>
                <a:cs typeface="Arial" pitchFamily="34" charset="0"/>
              </a:rPr>
              <a:t>cmath</a:t>
            </a:r>
            <a:r>
              <a:rPr lang="en-US" altLang="zh-CN" sz="2700" b="1" dirty="0">
                <a:solidFill>
                  <a:srgbClr val="FFFF00"/>
                </a:solidFill>
                <a:latin typeface="Arial" pitchFamily="34" charset="0"/>
                <a:ea typeface="微软雅黑" panose="020B0503020204020204" pitchFamily="34" charset="-122"/>
                <a:cs typeface="Arial" pitchFamily="34" charset="0"/>
              </a:rPr>
              <a:t>&gt;               </a:t>
            </a:r>
            <a:r>
              <a:rPr lang="en-US" altLang="zh-CN" sz="2400" b="1" dirty="0">
                <a:solidFill>
                  <a:srgbClr val="00B16A"/>
                </a:solidFill>
                <a:latin typeface="华文细黑" panose="02010600040101010101" pitchFamily="2" charset="-122"/>
                <a:ea typeface="华文细黑" panose="02010600040101010101" pitchFamily="2" charset="-122"/>
                <a:cs typeface="Arial Unicode MS" pitchFamily="34" charset="-122"/>
              </a:rPr>
              <a:t>//</a:t>
            </a:r>
            <a:r>
              <a:rPr lang="zh-CN" altLang="en-US" sz="2400" b="1" dirty="0">
                <a:solidFill>
                  <a:srgbClr val="00B16A"/>
                </a:solidFill>
                <a:latin typeface="华文细黑" panose="02010600040101010101" pitchFamily="2" charset="-122"/>
                <a:ea typeface="华文细黑" panose="02010600040101010101" pitchFamily="2" charset="-122"/>
                <a:cs typeface="Arial Unicode MS" pitchFamily="34" charset="-122"/>
              </a:rPr>
              <a:t>标准模式</a:t>
            </a:r>
            <a:endParaRPr lang="en-US" altLang="zh-CN" sz="2400" b="1" dirty="0">
              <a:solidFill>
                <a:srgbClr val="00B16A"/>
              </a:solidFill>
              <a:latin typeface="华文细黑" panose="02010600040101010101" pitchFamily="2" charset="-122"/>
              <a:ea typeface="华文细黑" panose="02010600040101010101" pitchFamily="2" charset="-122"/>
              <a:cs typeface="Arial Unicode MS" pitchFamily="34" charset="-122"/>
            </a:endParaRPr>
          </a:p>
          <a:p>
            <a:pPr lvl="1">
              <a:lnSpc>
                <a:spcPts val="3359"/>
              </a:lnSpc>
              <a:spcBef>
                <a:spcPct val="50000"/>
              </a:spcBef>
            </a:pPr>
            <a:r>
              <a:rPr lang="en-US" altLang="zh-CN" sz="2400" dirty="0">
                <a:solidFill>
                  <a:srgbClr val="0000CC"/>
                </a:solidFill>
                <a:latin typeface="华文细黑" panose="02010600040101010101" pitchFamily="2" charset="-122"/>
                <a:ea typeface="华文细黑" panose="02010600040101010101" pitchFamily="2" charset="-122"/>
              </a:rPr>
              <a:t> </a:t>
            </a:r>
            <a:r>
              <a:rPr lang="en-US" altLang="zh-CN" sz="2700" b="1" dirty="0">
                <a:solidFill>
                  <a:srgbClr val="FFFF00"/>
                </a:solidFill>
                <a:latin typeface="Arial" pitchFamily="34" charset="0"/>
                <a:ea typeface="微软雅黑" panose="020B0503020204020204" pitchFamily="34" charset="-122"/>
                <a:cs typeface="Arial" pitchFamily="34" charset="0"/>
              </a:rPr>
              <a:t>using namespace </a:t>
            </a:r>
            <a:r>
              <a:rPr lang="en-US" altLang="zh-CN" sz="2700" b="1" dirty="0" err="1">
                <a:solidFill>
                  <a:srgbClr val="FFFF00"/>
                </a:solidFill>
                <a:latin typeface="Arial" pitchFamily="34" charset="0"/>
                <a:ea typeface="微软雅黑" panose="020B0503020204020204" pitchFamily="34" charset="-122"/>
                <a:cs typeface="Arial" pitchFamily="34" charset="0"/>
              </a:rPr>
              <a:t>std</a:t>
            </a:r>
            <a:r>
              <a:rPr lang="en-US" altLang="zh-CN" sz="2700" b="1" dirty="0">
                <a:solidFill>
                  <a:srgbClr val="FFFF00"/>
                </a:solidFill>
                <a:latin typeface="Arial" pitchFamily="34" charset="0"/>
                <a:ea typeface="微软雅黑" panose="020B0503020204020204" pitchFamily="34" charset="-122"/>
                <a:cs typeface="Arial" pitchFamily="34" charset="0"/>
              </a:rPr>
              <a:t>;</a:t>
            </a:r>
          </a:p>
        </p:txBody>
      </p:sp>
    </p:spTree>
    <p:extLst>
      <p:ext uri="{BB962C8B-B14F-4D97-AF65-F5344CB8AC3E}">
        <p14:creationId xmlns:p14="http://schemas.microsoft.com/office/powerpoint/2010/main" val="1658961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1000"/>
                                        <p:tgtEl>
                                          <p:spTgt spid="5">
                                            <p:txEl>
                                              <p:pRg st="3" end="3"/>
                                            </p:txEl>
                                          </p:spTgt>
                                        </p:tgtEl>
                                      </p:cBhvr>
                                    </p:animEffect>
                                    <p:anim calcmode="lin" valueType="num">
                                      <p:cBhvr>
                                        <p:cTn id="8"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fade">
                                      <p:cBhvr>
                                        <p:cTn id="12" dur="1000"/>
                                        <p:tgtEl>
                                          <p:spTgt spid="5">
                                            <p:txEl>
                                              <p:pRg st="4" end="4"/>
                                            </p:txEl>
                                          </p:spTgt>
                                        </p:tgtEl>
                                      </p:cBhvr>
                                    </p:animEffect>
                                    <p:anim calcmode="lin" valueType="num">
                                      <p:cBhvr>
                                        <p:cTn id="13"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fade">
                                      <p:cBhvr>
                                        <p:cTn id="17" dur="1000"/>
                                        <p:tgtEl>
                                          <p:spTgt spid="5">
                                            <p:txEl>
                                              <p:pRg st="5" end="5"/>
                                            </p:txEl>
                                          </p:spTgt>
                                        </p:tgtEl>
                                      </p:cBhvr>
                                    </p:animEffect>
                                    <p:anim calcmode="lin" valueType="num">
                                      <p:cBhvr>
                                        <p:cTn id="18"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1071546"/>
            <a:ext cx="8408767" cy="3987003"/>
          </a:xfrm>
          <a:prstGeom prst="rect">
            <a:avLst/>
          </a:prstGeom>
          <a:noFill/>
        </p:spPr>
        <p:txBody>
          <a:bodyPr wrap="square" lIns="91425" tIns="45712" rIns="91425" bIns="45712" rtlCol="0">
            <a:spAutoFit/>
          </a:bodyPr>
          <a:lstStyle/>
          <a:p>
            <a:pPr>
              <a:lnSpc>
                <a:spcPct val="150000"/>
              </a:lnSpc>
              <a:buFont typeface="Arial" pitchFamily="34" charset="0"/>
              <a:buChar char="•"/>
            </a:pPr>
            <a:r>
              <a:rPr lang="zh-CN" altLang="en-US" sz="2400" b="1" dirty="0">
                <a:latin typeface="微软雅黑" panose="020B0503020204020204" pitchFamily="34" charset="-122"/>
                <a:ea typeface="微软雅黑" panose="020B0503020204020204" pitchFamily="34" charset="-122"/>
              </a:rPr>
              <a:t>语言支持</a:t>
            </a:r>
            <a:r>
              <a:rPr lang="zh-CN" altLang="en-US" sz="2400" dirty="0">
                <a:latin typeface="华文细黑" panose="02010600040101010101" pitchFamily="2" charset="-122"/>
                <a:ea typeface="华文细黑" panose="02010600040101010101" pitchFamily="2" charset="-122"/>
              </a:rPr>
              <a:t>（</a:t>
            </a:r>
            <a:r>
              <a:rPr lang="en-US" altLang="zh-CN" sz="2400" dirty="0">
                <a:latin typeface="华文细黑" panose="02010600040101010101" pitchFamily="2" charset="-122"/>
                <a:ea typeface="华文细黑" panose="02010600040101010101" pitchFamily="2" charset="-122"/>
              </a:rPr>
              <a:t>language support</a:t>
            </a:r>
            <a:r>
              <a:rPr lang="zh-CN" altLang="en-US" sz="2400" dirty="0">
                <a:latin typeface="华文细黑" panose="02010600040101010101" pitchFamily="2" charset="-122"/>
                <a:ea typeface="华文细黑" panose="02010600040101010101" pitchFamily="2" charset="-122"/>
              </a:rPr>
              <a:t>）：包含了一些标准类型的定义以及其他特性的定义，这些内容，被用于标准库的其他地方或是具体的应用程序中。</a:t>
            </a:r>
          </a:p>
          <a:p>
            <a:pPr>
              <a:lnSpc>
                <a:spcPct val="150000"/>
              </a:lnSpc>
              <a:buFont typeface="Arial" pitchFamily="34" charset="0"/>
              <a:buChar char="•"/>
            </a:pPr>
            <a:r>
              <a:rPr lang="zh-CN" altLang="en-US" sz="2400" b="1" dirty="0">
                <a:latin typeface="微软雅黑" panose="020B0503020204020204" pitchFamily="34" charset="-122"/>
                <a:ea typeface="微软雅黑" panose="020B0503020204020204" pitchFamily="34" charset="-122"/>
              </a:rPr>
              <a:t>诊断</a:t>
            </a:r>
            <a:r>
              <a:rPr lang="zh-CN" altLang="en-US" sz="2400" dirty="0">
                <a:latin typeface="华文细黑" panose="02010600040101010101" pitchFamily="2" charset="-122"/>
                <a:ea typeface="华文细黑" panose="02010600040101010101" pitchFamily="2" charset="-122"/>
              </a:rPr>
              <a:t>（</a:t>
            </a:r>
            <a:r>
              <a:rPr lang="en-US" altLang="zh-CN" sz="2400" dirty="0">
                <a:latin typeface="华文细黑" panose="02010600040101010101" pitchFamily="2" charset="-122"/>
                <a:ea typeface="华文细黑" panose="02010600040101010101" pitchFamily="2" charset="-122"/>
              </a:rPr>
              <a:t>diagnostics</a:t>
            </a:r>
            <a:r>
              <a:rPr lang="zh-CN" altLang="en-US" sz="2400" dirty="0">
                <a:latin typeface="华文细黑" panose="02010600040101010101" pitchFamily="2" charset="-122"/>
                <a:ea typeface="华文细黑" panose="02010600040101010101" pitchFamily="2" charset="-122"/>
              </a:rPr>
              <a:t>）：提供了用于程序诊断和报错的功能，包含了异常处理（</a:t>
            </a:r>
            <a:r>
              <a:rPr lang="en-US" altLang="zh-CN" sz="2400" dirty="0">
                <a:latin typeface="华文细黑" panose="02010600040101010101" pitchFamily="2" charset="-122"/>
                <a:ea typeface="华文细黑" panose="02010600040101010101" pitchFamily="2" charset="-122"/>
              </a:rPr>
              <a:t>exception handling</a:t>
            </a:r>
            <a:r>
              <a:rPr lang="zh-CN" altLang="en-US" sz="2400" dirty="0">
                <a:latin typeface="华文细黑" panose="02010600040101010101" pitchFamily="2" charset="-122"/>
                <a:ea typeface="华文细黑" panose="02010600040101010101" pitchFamily="2" charset="-122"/>
              </a:rPr>
              <a:t>），断言（</a:t>
            </a:r>
            <a:r>
              <a:rPr lang="en-US" altLang="zh-CN" sz="2400" dirty="0">
                <a:latin typeface="华文细黑" panose="02010600040101010101" pitchFamily="2" charset="-122"/>
                <a:ea typeface="华文细黑" panose="02010600040101010101" pitchFamily="2" charset="-122"/>
              </a:rPr>
              <a:t>assertions</a:t>
            </a:r>
            <a:r>
              <a:rPr lang="zh-CN" altLang="en-US" sz="2400" dirty="0">
                <a:latin typeface="华文细黑" panose="02010600040101010101" pitchFamily="2" charset="-122"/>
                <a:ea typeface="华文细黑" panose="02010600040101010101" pitchFamily="2" charset="-122"/>
              </a:rPr>
              <a:t>），错误代码（</a:t>
            </a:r>
            <a:r>
              <a:rPr lang="en-US" altLang="zh-CN" sz="2400" dirty="0">
                <a:latin typeface="华文细黑" panose="02010600040101010101" pitchFamily="2" charset="-122"/>
                <a:ea typeface="华文细黑" panose="02010600040101010101" pitchFamily="2" charset="-122"/>
              </a:rPr>
              <a:t>error number codes</a:t>
            </a:r>
            <a:r>
              <a:rPr lang="zh-CN" altLang="en-US" sz="2400" dirty="0">
                <a:latin typeface="华文细黑" panose="02010600040101010101" pitchFamily="2" charset="-122"/>
                <a:ea typeface="华文细黑" panose="02010600040101010101" pitchFamily="2" charset="-122"/>
              </a:rPr>
              <a:t>）三种方式。</a:t>
            </a:r>
            <a:endParaRPr lang="en-US" altLang="zh-CN" sz="2400"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11348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1071547"/>
            <a:ext cx="8354775" cy="4247300"/>
          </a:xfrm>
          <a:prstGeom prst="rect">
            <a:avLst/>
          </a:prstGeom>
          <a:noFill/>
        </p:spPr>
        <p:txBody>
          <a:bodyPr wrap="square" lIns="91425" tIns="45712" rIns="91425" bIns="45712" rtlCol="0">
            <a:spAutoFit/>
          </a:bodyPr>
          <a:lstStyle/>
          <a:p>
            <a:pPr>
              <a:lnSpc>
                <a:spcPts val="3611"/>
              </a:lnSpc>
              <a:buFont typeface="Arial" pitchFamily="34" charset="0"/>
              <a:buChar char="•"/>
            </a:pPr>
            <a:r>
              <a:rPr lang="zh-CN" altLang="en-US" sz="2400" b="1" dirty="0">
                <a:latin typeface="微软雅黑" panose="020B0503020204020204" pitchFamily="34" charset="-122"/>
                <a:ea typeface="微软雅黑" panose="020B0503020204020204" pitchFamily="34" charset="-122"/>
              </a:rPr>
              <a:t>通用工具</a:t>
            </a:r>
            <a:r>
              <a:rPr lang="zh-CN" altLang="en-US" sz="2400" dirty="0">
                <a:latin typeface="华文细黑" panose="02010600040101010101" pitchFamily="2" charset="-122"/>
                <a:ea typeface="华文细黑" panose="02010600040101010101" pitchFamily="2" charset="-122"/>
              </a:rPr>
              <a:t>（</a:t>
            </a:r>
            <a:r>
              <a:rPr lang="en-US" altLang="zh-CN" sz="2400" dirty="0">
                <a:latin typeface="华文细黑" panose="02010600040101010101" pitchFamily="2" charset="-122"/>
                <a:ea typeface="华文细黑" panose="02010600040101010101" pitchFamily="2" charset="-122"/>
              </a:rPr>
              <a:t>general utilities</a:t>
            </a:r>
            <a:r>
              <a:rPr lang="zh-CN" altLang="en-US" sz="2400" dirty="0">
                <a:latin typeface="华文细黑" panose="02010600040101010101" pitchFamily="2" charset="-122"/>
                <a:ea typeface="华文细黑" panose="02010600040101010101" pitchFamily="2" charset="-122"/>
              </a:rPr>
              <a:t>）：这部分内容为</a:t>
            </a:r>
            <a:r>
              <a:rPr lang="en-US" altLang="zh-CN" sz="2400" dirty="0">
                <a:latin typeface="华文细黑" panose="02010600040101010101" pitchFamily="2" charset="-122"/>
                <a:ea typeface="华文细黑" panose="02010600040101010101" pitchFamily="2" charset="-122"/>
              </a:rPr>
              <a:t>C++</a:t>
            </a:r>
            <a:r>
              <a:rPr lang="zh-CN" altLang="en-US" sz="2400" dirty="0">
                <a:latin typeface="华文细黑" panose="02010600040101010101" pitchFamily="2" charset="-122"/>
                <a:ea typeface="华文细黑" panose="02010600040101010101" pitchFamily="2" charset="-122"/>
              </a:rPr>
              <a:t>标准库的其他部分提供支持，当然你也可以在自己的程序中调用相应功能。比如：</a:t>
            </a:r>
            <a:r>
              <a:rPr lang="zh-CN" altLang="en-US" sz="2700" b="1" dirty="0">
                <a:solidFill>
                  <a:srgbClr val="FFFF00"/>
                </a:solidFill>
                <a:latin typeface="华文细黑" panose="02010600040101010101" pitchFamily="2" charset="-122"/>
                <a:ea typeface="华文细黑" panose="02010600040101010101" pitchFamily="2" charset="-122"/>
                <a:cs typeface="Arial Unicode MS" pitchFamily="34" charset="-122"/>
              </a:rPr>
              <a:t>动态内存管理工具，日期</a:t>
            </a:r>
            <a:r>
              <a:rPr lang="en-US" altLang="zh-CN" sz="2700" b="1" dirty="0">
                <a:solidFill>
                  <a:srgbClr val="FFFF00"/>
                </a:solidFill>
                <a:latin typeface="华文细黑" panose="02010600040101010101" pitchFamily="2" charset="-122"/>
                <a:ea typeface="华文细黑" panose="02010600040101010101" pitchFamily="2" charset="-122"/>
                <a:cs typeface="Arial Unicode MS" pitchFamily="34" charset="-122"/>
              </a:rPr>
              <a:t>/</a:t>
            </a:r>
            <a:r>
              <a:rPr lang="zh-CN" altLang="en-US" sz="2700" b="1" dirty="0">
                <a:solidFill>
                  <a:srgbClr val="FFFF00"/>
                </a:solidFill>
                <a:latin typeface="华文细黑" panose="02010600040101010101" pitchFamily="2" charset="-122"/>
                <a:ea typeface="华文细黑" panose="02010600040101010101" pitchFamily="2" charset="-122"/>
                <a:cs typeface="Arial Unicode MS" pitchFamily="34" charset="-122"/>
              </a:rPr>
              <a:t>时间处理工具</a:t>
            </a:r>
            <a:r>
              <a:rPr lang="zh-CN" altLang="en-US" sz="2400" dirty="0">
                <a:solidFill>
                  <a:srgbClr val="FFFF00"/>
                </a:solidFill>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记住，这里的内容也已经被泛化了（即采用了模板机制）。</a:t>
            </a:r>
            <a:endParaRPr lang="en-US" altLang="zh-CN" sz="2400" dirty="0">
              <a:latin typeface="华文细黑" panose="02010600040101010101" pitchFamily="2" charset="-122"/>
              <a:ea typeface="华文细黑" panose="02010600040101010101" pitchFamily="2" charset="-122"/>
            </a:endParaRPr>
          </a:p>
          <a:p>
            <a:pPr>
              <a:lnSpc>
                <a:spcPts val="3611"/>
              </a:lnSpc>
              <a:buFont typeface="Arial" pitchFamily="34" charset="0"/>
              <a:buChar char="•"/>
            </a:pPr>
            <a:r>
              <a:rPr lang="zh-CN" altLang="en-US" sz="2400" b="1" dirty="0">
                <a:latin typeface="微软雅黑" panose="020B0503020204020204" pitchFamily="34" charset="-122"/>
                <a:ea typeface="微软雅黑" panose="020B0503020204020204" pitchFamily="34" charset="-122"/>
              </a:rPr>
              <a:t>国际化</a:t>
            </a:r>
            <a:r>
              <a:rPr lang="zh-CN" altLang="en-US" sz="2400" dirty="0">
                <a:latin typeface="华文细黑" panose="02010600040101010101" pitchFamily="2" charset="-122"/>
                <a:ea typeface="华文细黑" panose="02010600040101010101" pitchFamily="2" charset="-122"/>
              </a:rPr>
              <a:t>（</a:t>
            </a:r>
            <a:r>
              <a:rPr lang="en-US" altLang="zh-CN" sz="2400" dirty="0">
                <a:latin typeface="华文细黑" panose="02010600040101010101" pitchFamily="2" charset="-122"/>
                <a:ea typeface="华文细黑" panose="02010600040101010101" pitchFamily="2" charset="-122"/>
              </a:rPr>
              <a:t>internationalization</a:t>
            </a:r>
            <a:r>
              <a:rPr lang="zh-CN" altLang="en-US" sz="2400" dirty="0">
                <a:latin typeface="华文细黑" panose="02010600040101010101" pitchFamily="2" charset="-122"/>
                <a:ea typeface="华文细黑" panose="02010600040101010101" pitchFamily="2" charset="-122"/>
              </a:rPr>
              <a:t>）：作为</a:t>
            </a:r>
            <a:r>
              <a:rPr lang="en-US" altLang="zh-CN" sz="2400" dirty="0">
                <a:latin typeface="华文细黑" panose="02010600040101010101" pitchFamily="2" charset="-122"/>
                <a:ea typeface="华文细黑" panose="02010600040101010101" pitchFamily="2" charset="-122"/>
              </a:rPr>
              <a:t>OOP</a:t>
            </a:r>
            <a:r>
              <a:rPr lang="zh-CN" altLang="en-US" sz="2400" dirty="0">
                <a:latin typeface="华文细黑" panose="02010600040101010101" pitchFamily="2" charset="-122"/>
                <a:ea typeface="华文细黑" panose="02010600040101010101" pitchFamily="2" charset="-122"/>
              </a:rPr>
              <a:t>特性之一的封装机制在这里扮演着消除文化和地域差异的角色，采用</a:t>
            </a:r>
            <a:r>
              <a:rPr lang="en-US" altLang="zh-CN" sz="2400" dirty="0">
                <a:latin typeface="华文细黑" panose="02010600040101010101" pitchFamily="2" charset="-122"/>
                <a:ea typeface="华文细黑" panose="02010600040101010101" pitchFamily="2" charset="-122"/>
              </a:rPr>
              <a:t>locale</a:t>
            </a:r>
            <a:r>
              <a:rPr lang="zh-CN" altLang="en-US" sz="2400" dirty="0">
                <a:latin typeface="华文细黑" panose="02010600040101010101" pitchFamily="2" charset="-122"/>
                <a:ea typeface="华文细黑" panose="02010600040101010101" pitchFamily="2" charset="-122"/>
              </a:rPr>
              <a:t>和</a:t>
            </a:r>
            <a:r>
              <a:rPr lang="en-US" altLang="zh-CN" sz="2400" dirty="0">
                <a:latin typeface="华文细黑" panose="02010600040101010101" pitchFamily="2" charset="-122"/>
                <a:ea typeface="华文细黑" panose="02010600040101010101" pitchFamily="2" charset="-122"/>
              </a:rPr>
              <a:t>facet</a:t>
            </a:r>
            <a:r>
              <a:rPr lang="zh-CN" altLang="en-US" sz="2400" dirty="0">
                <a:latin typeface="华文细黑" panose="02010600040101010101" pitchFamily="2" charset="-122"/>
                <a:ea typeface="华文细黑" panose="02010600040101010101" pitchFamily="2" charset="-122"/>
              </a:rPr>
              <a:t>可以为程序提供众多国际化支持，</a:t>
            </a:r>
            <a:r>
              <a:rPr lang="zh-CN" altLang="en-US" sz="2700" b="1" dirty="0">
                <a:solidFill>
                  <a:srgbClr val="FFFF00"/>
                </a:solidFill>
                <a:latin typeface="华文细黑" panose="02010600040101010101" pitchFamily="2" charset="-122"/>
                <a:ea typeface="华文细黑" panose="02010600040101010101" pitchFamily="2" charset="-122"/>
                <a:cs typeface="Arial Unicode MS" pitchFamily="34" charset="-122"/>
              </a:rPr>
              <a:t>包括对各种字符集的支持，日期和时间的表示，数值和货币的处理等等</a:t>
            </a:r>
            <a:r>
              <a:rPr lang="zh-CN" altLang="en-US" sz="2400" dirty="0">
                <a:solidFill>
                  <a:srgbClr val="FFFF00"/>
                </a:solidFill>
                <a:latin typeface="华文细黑" panose="02010600040101010101" pitchFamily="2" charset="-122"/>
                <a:ea typeface="华文细黑" panose="02010600040101010101" pitchFamily="2" charset="-122"/>
              </a:rPr>
              <a:t>。</a:t>
            </a:r>
          </a:p>
        </p:txBody>
      </p:sp>
    </p:spTree>
    <p:extLst>
      <p:ext uri="{BB962C8B-B14F-4D97-AF65-F5344CB8AC3E}">
        <p14:creationId xmlns:p14="http://schemas.microsoft.com/office/powerpoint/2010/main" val="3237620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1071546"/>
            <a:ext cx="8462759" cy="4016468"/>
          </a:xfrm>
          <a:prstGeom prst="rect">
            <a:avLst/>
          </a:prstGeom>
          <a:noFill/>
        </p:spPr>
        <p:txBody>
          <a:bodyPr wrap="square" lIns="91425" tIns="45712" rIns="91425" bIns="45712" rtlCol="0">
            <a:spAutoFit/>
          </a:bodyPr>
          <a:lstStyle/>
          <a:p>
            <a:pPr>
              <a:lnSpc>
                <a:spcPts val="3359"/>
              </a:lnSpc>
              <a:buFont typeface="Arial" pitchFamily="34" charset="0"/>
              <a:buChar char="•"/>
            </a:pPr>
            <a:r>
              <a:rPr lang="zh-CN" altLang="en-US" sz="2400" b="1" dirty="0">
                <a:latin typeface="微软雅黑" panose="020B0503020204020204" pitchFamily="34" charset="-122"/>
                <a:ea typeface="微软雅黑" panose="020B0503020204020204" pitchFamily="34" charset="-122"/>
              </a:rPr>
              <a:t>数值</a:t>
            </a:r>
            <a:r>
              <a:rPr lang="zh-CN" altLang="en-US" sz="2400" dirty="0">
                <a:latin typeface="华文细黑" panose="02010600040101010101" pitchFamily="2" charset="-122"/>
                <a:ea typeface="华文细黑" panose="02010600040101010101" pitchFamily="2" charset="-122"/>
              </a:rPr>
              <a:t>（</a:t>
            </a:r>
            <a:r>
              <a:rPr lang="en-US" altLang="zh-CN" sz="2400" dirty="0" err="1">
                <a:latin typeface="华文细黑" panose="02010600040101010101" pitchFamily="2" charset="-122"/>
                <a:ea typeface="华文细黑" panose="02010600040101010101" pitchFamily="2" charset="-122"/>
              </a:rPr>
              <a:t>numerics</a:t>
            </a:r>
            <a:r>
              <a:rPr lang="zh-CN" altLang="en-US" sz="2400" dirty="0">
                <a:latin typeface="华文细黑" panose="02010600040101010101" pitchFamily="2" charset="-122"/>
                <a:ea typeface="华文细黑" panose="02010600040101010101" pitchFamily="2" charset="-122"/>
              </a:rPr>
              <a:t>）：包含了一些</a:t>
            </a:r>
            <a:r>
              <a:rPr lang="zh-CN" altLang="en-US" sz="2700" b="1" dirty="0">
                <a:solidFill>
                  <a:srgbClr val="FFFF00"/>
                </a:solidFill>
                <a:latin typeface="华文细黑" panose="02010600040101010101" pitchFamily="2" charset="-122"/>
                <a:ea typeface="华文细黑" panose="02010600040101010101" pitchFamily="2" charset="-122"/>
                <a:cs typeface="Arial Unicode MS" pitchFamily="34" charset="-122"/>
              </a:rPr>
              <a:t>数学运算功能</a:t>
            </a:r>
            <a:r>
              <a:rPr lang="zh-CN" altLang="en-US" sz="2400" dirty="0">
                <a:latin typeface="华文细黑" panose="02010600040101010101" pitchFamily="2" charset="-122"/>
                <a:ea typeface="华文细黑" panose="02010600040101010101" pitchFamily="2" charset="-122"/>
              </a:rPr>
              <a:t>，提供了复数运算的支持。</a:t>
            </a:r>
            <a:endParaRPr lang="en-US" altLang="zh-CN" sz="2400" dirty="0">
              <a:latin typeface="华文细黑" panose="02010600040101010101" pitchFamily="2" charset="-122"/>
              <a:ea typeface="华文细黑" panose="02010600040101010101" pitchFamily="2" charset="-122"/>
            </a:endParaRPr>
          </a:p>
          <a:p>
            <a:pPr>
              <a:lnSpc>
                <a:spcPts val="3359"/>
              </a:lnSpc>
              <a:buFont typeface="Arial" pitchFamily="34" charset="0"/>
              <a:buChar char="•"/>
            </a:pPr>
            <a:r>
              <a:rPr lang="zh-CN" altLang="en-US" sz="2400" b="1" dirty="0">
                <a:latin typeface="微软雅黑" panose="020B0503020204020204" pitchFamily="34" charset="-122"/>
                <a:ea typeface="微软雅黑" panose="020B0503020204020204" pitchFamily="34" charset="-122"/>
              </a:rPr>
              <a:t>输入</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输出</a:t>
            </a:r>
            <a:r>
              <a:rPr lang="zh-CN" altLang="en-US" sz="2400" dirty="0">
                <a:latin typeface="华文细黑" panose="02010600040101010101" pitchFamily="2" charset="-122"/>
                <a:ea typeface="华文细黑" panose="02010600040101010101" pitchFamily="2" charset="-122"/>
              </a:rPr>
              <a:t>（</a:t>
            </a:r>
            <a:r>
              <a:rPr lang="en-US" altLang="zh-CN" sz="2400" dirty="0">
                <a:latin typeface="华文细黑" panose="02010600040101010101" pitchFamily="2" charset="-122"/>
                <a:ea typeface="华文细黑" panose="02010600040101010101" pitchFamily="2" charset="-122"/>
              </a:rPr>
              <a:t>input/output</a:t>
            </a:r>
            <a:r>
              <a:rPr lang="zh-CN" altLang="en-US" sz="2400" dirty="0">
                <a:latin typeface="华文细黑" panose="02010600040101010101" pitchFamily="2" charset="-122"/>
                <a:ea typeface="华文细黑" panose="02010600040101010101" pitchFamily="2" charset="-122"/>
              </a:rPr>
              <a:t>）：就是经过模板化了的原有标准库中的</a:t>
            </a:r>
            <a:r>
              <a:rPr lang="en-US" altLang="zh-CN" sz="2400" dirty="0" err="1">
                <a:latin typeface="华文细黑" panose="02010600040101010101" pitchFamily="2" charset="-122"/>
                <a:ea typeface="华文细黑" panose="02010600040101010101" pitchFamily="2" charset="-122"/>
              </a:rPr>
              <a:t>iostream</a:t>
            </a:r>
            <a:r>
              <a:rPr lang="zh-CN" altLang="en-US" sz="2400" dirty="0">
                <a:latin typeface="华文细黑" panose="02010600040101010101" pitchFamily="2" charset="-122"/>
                <a:ea typeface="华文细黑" panose="02010600040101010101" pitchFamily="2" charset="-122"/>
              </a:rPr>
              <a:t>部分，它提供了对</a:t>
            </a:r>
            <a:r>
              <a:rPr lang="en-US" altLang="zh-CN" sz="2400" dirty="0">
                <a:latin typeface="华文细黑" panose="02010600040101010101" pitchFamily="2" charset="-122"/>
                <a:ea typeface="华文细黑" panose="02010600040101010101" pitchFamily="2" charset="-122"/>
              </a:rPr>
              <a:t>C++</a:t>
            </a:r>
            <a:r>
              <a:rPr lang="zh-CN" altLang="en-US" sz="2400" dirty="0">
                <a:latin typeface="华文细黑" panose="02010600040101010101" pitchFamily="2" charset="-122"/>
                <a:ea typeface="华文细黑" panose="02010600040101010101" pitchFamily="2" charset="-122"/>
              </a:rPr>
              <a:t>程序输入输出的基本支持。在功能上保持了与原有</a:t>
            </a:r>
            <a:r>
              <a:rPr lang="en-US" altLang="zh-CN" sz="2400" dirty="0" err="1">
                <a:latin typeface="华文细黑" panose="02010600040101010101" pitchFamily="2" charset="-122"/>
                <a:ea typeface="华文细黑" panose="02010600040101010101" pitchFamily="2" charset="-122"/>
              </a:rPr>
              <a:t>iostream</a:t>
            </a:r>
            <a:r>
              <a:rPr lang="zh-CN" altLang="en-US" sz="2400" dirty="0">
                <a:latin typeface="华文细黑" panose="02010600040101010101" pitchFamily="2" charset="-122"/>
                <a:ea typeface="华文细黑" panose="02010600040101010101" pitchFamily="2" charset="-122"/>
              </a:rPr>
              <a:t>的兼容，并且增加了异常处理的机制，并支持国际化（</a:t>
            </a:r>
            <a:r>
              <a:rPr lang="en-US" altLang="zh-CN" sz="2400" dirty="0">
                <a:latin typeface="华文细黑" panose="02010600040101010101" pitchFamily="2" charset="-122"/>
                <a:ea typeface="华文细黑" panose="02010600040101010101" pitchFamily="2" charset="-122"/>
              </a:rPr>
              <a:t>internationalization</a:t>
            </a:r>
            <a:r>
              <a:rPr lang="zh-CN" altLang="en-US" sz="2400" dirty="0">
                <a:latin typeface="华文细黑" panose="02010600040101010101" pitchFamily="2" charset="-122"/>
                <a:ea typeface="华文细黑" panose="02010600040101010101" pitchFamily="2" charset="-122"/>
              </a:rPr>
              <a:t>）。</a:t>
            </a:r>
            <a:endParaRPr lang="en-US" altLang="zh-CN" sz="2400" dirty="0">
              <a:latin typeface="华文细黑" panose="02010600040101010101" pitchFamily="2" charset="-122"/>
              <a:ea typeface="华文细黑" panose="02010600040101010101" pitchFamily="2" charset="-122"/>
            </a:endParaRPr>
          </a:p>
          <a:p>
            <a:pPr lvl="1">
              <a:lnSpc>
                <a:spcPts val="3359"/>
              </a:lnSpc>
            </a:pP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传统的将会继续被支持，尽管它们不在官方标准中。这些头文件的内容不在名字空间</a:t>
            </a:r>
            <a:r>
              <a:rPr lang="en-US" altLang="zh-CN" sz="2400" dirty="0" err="1">
                <a:latin typeface="华文细黑" panose="02010600040101010101" pitchFamily="2" charset="-122"/>
                <a:ea typeface="华文细黑" panose="02010600040101010101" pitchFamily="2" charset="-122"/>
              </a:rPr>
              <a:t>std</a:t>
            </a:r>
            <a:r>
              <a:rPr lang="zh-CN" altLang="en-US" sz="2400" dirty="0">
                <a:latin typeface="华文细黑" panose="02010600040101010101" pitchFamily="2" charset="-122"/>
                <a:ea typeface="华文细黑" panose="02010600040101010101" pitchFamily="2" charset="-122"/>
              </a:rPr>
              <a:t>中。 </a:t>
            </a:r>
            <a:endParaRPr lang="en-US" altLang="zh-CN" sz="2400" dirty="0">
              <a:latin typeface="华文细黑" panose="02010600040101010101" pitchFamily="2" charset="-122"/>
              <a:ea typeface="华文细黑" panose="02010600040101010101" pitchFamily="2" charset="-122"/>
            </a:endParaRPr>
          </a:p>
          <a:p>
            <a:pPr lvl="1">
              <a:lnSpc>
                <a:spcPts val="3359"/>
              </a:lnSpc>
            </a:pPr>
            <a:r>
              <a:rPr lang="en-US" altLang="zh-CN" sz="2800" b="1" dirty="0">
                <a:solidFill>
                  <a:srgbClr val="FFFF00"/>
                </a:solidFill>
                <a:latin typeface="华文细黑" panose="02010600040101010101" pitchFamily="2" charset="-122"/>
                <a:ea typeface="华文细黑" panose="02010600040101010101" pitchFamily="2" charset="-122"/>
                <a:cs typeface="Arial Unicode MS" pitchFamily="34" charset="-122"/>
              </a:rPr>
              <a:t>#include &lt;</a:t>
            </a:r>
            <a:r>
              <a:rPr lang="en-US" altLang="zh-CN" sz="2800" b="1" dirty="0" err="1">
                <a:solidFill>
                  <a:srgbClr val="FFFF00"/>
                </a:solidFill>
                <a:latin typeface="华文细黑" panose="02010600040101010101" pitchFamily="2" charset="-122"/>
                <a:ea typeface="华文细黑" panose="02010600040101010101" pitchFamily="2" charset="-122"/>
                <a:cs typeface="Arial Unicode MS" pitchFamily="34" charset="-122"/>
              </a:rPr>
              <a:t>iostream.h</a:t>
            </a:r>
            <a:r>
              <a:rPr lang="en-US" altLang="zh-CN" sz="2800" b="1" dirty="0">
                <a:solidFill>
                  <a:srgbClr val="FFFF00"/>
                </a:solidFill>
                <a:latin typeface="华文细黑" panose="02010600040101010101" pitchFamily="2" charset="-122"/>
                <a:ea typeface="华文细黑" panose="02010600040101010101" pitchFamily="2" charset="-122"/>
                <a:cs typeface="Arial Unicode MS" pitchFamily="34" charset="-122"/>
              </a:rPr>
              <a:t>&gt;</a:t>
            </a:r>
          </a:p>
        </p:txBody>
      </p:sp>
    </p:spTree>
    <p:extLst>
      <p:ext uri="{BB962C8B-B14F-4D97-AF65-F5344CB8AC3E}">
        <p14:creationId xmlns:p14="http://schemas.microsoft.com/office/powerpoint/2010/main" val="165554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1000"/>
                                        <p:tgtEl>
                                          <p:spTgt spid="5">
                                            <p:txEl>
                                              <p:pRg st="3" end="3"/>
                                            </p:txEl>
                                          </p:spTgt>
                                        </p:tgtEl>
                                      </p:cBhvr>
                                    </p:animEffect>
                                    <p:anim calcmode="lin" valueType="num">
                                      <p:cBhvr>
                                        <p:cTn id="22"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1071546"/>
            <a:ext cx="8246791" cy="4708965"/>
          </a:xfrm>
          <a:prstGeom prst="rect">
            <a:avLst/>
          </a:prstGeom>
          <a:noFill/>
        </p:spPr>
        <p:txBody>
          <a:bodyPr wrap="square" lIns="91425" tIns="45712" rIns="91425" bIns="45712" rtlCol="0">
            <a:spAutoFit/>
          </a:bodyPr>
          <a:lstStyle/>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rPr>
              <a:t>新的</a:t>
            </a:r>
            <a:r>
              <a:rPr lang="en-US" altLang="zh-CN" sz="2400" dirty="0">
                <a:latin typeface="华文细黑" panose="02010600040101010101" pitchFamily="2" charset="-122"/>
                <a:ea typeface="华文细黑" panose="02010600040101010101" pitchFamily="2" charset="-122"/>
              </a:rPr>
              <a:t>C++</a:t>
            </a:r>
            <a:r>
              <a:rPr lang="zh-CN" altLang="en-US" sz="2400" dirty="0">
                <a:latin typeface="华文细黑" panose="02010600040101010101" pitchFamily="2" charset="-122"/>
                <a:ea typeface="华文细黑" panose="02010600040101010101" pitchFamily="2" charset="-122"/>
              </a:rPr>
              <a:t>头文件如</a:t>
            </a:r>
            <a:r>
              <a:rPr lang="en-US" altLang="zh-CN" sz="2400" dirty="0">
                <a:latin typeface="华文细黑" panose="02010600040101010101" pitchFamily="2" charset="-122"/>
                <a:ea typeface="华文细黑" panose="02010600040101010101" pitchFamily="2" charset="-122"/>
              </a:rPr>
              <a:t>&lt;</a:t>
            </a:r>
            <a:r>
              <a:rPr lang="en-US" altLang="zh-CN" sz="2400" dirty="0" err="1">
                <a:latin typeface="华文细黑" panose="02010600040101010101" pitchFamily="2" charset="-122"/>
                <a:ea typeface="华文细黑" panose="02010600040101010101" pitchFamily="2" charset="-122"/>
              </a:rPr>
              <a:t>iostream</a:t>
            </a:r>
            <a:r>
              <a:rPr lang="en-US" altLang="zh-CN" sz="2400" dirty="0">
                <a:latin typeface="华文细黑" panose="02010600040101010101" pitchFamily="2" charset="-122"/>
                <a:ea typeface="华文细黑" panose="02010600040101010101" pitchFamily="2" charset="-122"/>
              </a:rPr>
              <a:t>&gt;</a:t>
            </a:r>
            <a:r>
              <a:rPr lang="zh-CN" altLang="en-US" sz="2400" dirty="0">
                <a:latin typeface="华文细黑" panose="02010600040101010101" pitchFamily="2" charset="-122"/>
                <a:ea typeface="华文细黑" panose="02010600040101010101" pitchFamily="2" charset="-122"/>
              </a:rPr>
              <a:t>包含的基本功能和对应的旧头文件相同，但头文件的内容在名字空间</a:t>
            </a:r>
            <a:r>
              <a:rPr lang="en-US" altLang="zh-CN" sz="2400" dirty="0" err="1">
                <a:latin typeface="华文细黑" panose="02010600040101010101" pitchFamily="2" charset="-122"/>
                <a:ea typeface="华文细黑" panose="02010600040101010101" pitchFamily="2" charset="-122"/>
              </a:rPr>
              <a:t>std</a:t>
            </a:r>
            <a:r>
              <a:rPr lang="zh-CN" altLang="en-US" sz="2400" dirty="0">
                <a:latin typeface="华文细黑" panose="02010600040101010101" pitchFamily="2" charset="-122"/>
                <a:ea typeface="华文细黑" panose="02010600040101010101" pitchFamily="2" charset="-122"/>
              </a:rPr>
              <a:t>中。（在标准化的过程中，库中有些部分的细节被修改了，所以旧头文件和新头文件中的实体不一定完全对应。）</a:t>
            </a:r>
          </a:p>
          <a:p>
            <a:pPr lvl="1">
              <a:spcBef>
                <a:spcPct val="50000"/>
              </a:spcBef>
            </a:pPr>
            <a:r>
              <a:rPr lang="zh-CN" altLang="en-US" sz="2400" dirty="0">
                <a:solidFill>
                  <a:srgbClr val="66FF33"/>
                </a:solidFill>
                <a:latin typeface="华文细黑" panose="02010600040101010101" pitchFamily="2" charset="-122"/>
                <a:ea typeface="华文细黑" panose="02010600040101010101" pitchFamily="2" charset="-122"/>
              </a:rPr>
              <a:t>  </a:t>
            </a:r>
            <a:r>
              <a:rPr lang="en-US" altLang="zh-CN" sz="2400" b="1" dirty="0">
                <a:solidFill>
                  <a:srgbClr val="00B0F0"/>
                </a:solidFill>
                <a:latin typeface="华文细黑" panose="02010600040101010101" pitchFamily="2" charset="-122"/>
                <a:ea typeface="华文细黑" panose="02010600040101010101" pitchFamily="2" charset="-122"/>
                <a:cs typeface="Arial Unicode MS" pitchFamily="34" charset="-122"/>
              </a:rPr>
              <a:t>//</a:t>
            </a:r>
            <a:r>
              <a:rPr lang="zh-CN" altLang="en-US" sz="2400" b="1" dirty="0">
                <a:solidFill>
                  <a:srgbClr val="00B0F0"/>
                </a:solidFill>
                <a:latin typeface="华文细黑" panose="02010600040101010101" pitchFamily="2" charset="-122"/>
                <a:ea typeface="华文细黑" panose="02010600040101010101" pitchFamily="2" charset="-122"/>
                <a:cs typeface="Arial Unicode MS" pitchFamily="34" charset="-122"/>
              </a:rPr>
              <a:t>标准模式</a:t>
            </a:r>
          </a:p>
          <a:p>
            <a:pPr lvl="1">
              <a:spcBef>
                <a:spcPct val="50000"/>
              </a:spcBef>
            </a:pPr>
            <a:r>
              <a:rPr lang="zh-CN" altLang="en-US" sz="2400" dirty="0">
                <a:solidFill>
                  <a:srgbClr val="FFFF00"/>
                </a:solidFill>
                <a:latin typeface="华文细黑" panose="02010600040101010101" pitchFamily="2" charset="-122"/>
                <a:ea typeface="华文细黑" panose="02010600040101010101" pitchFamily="2" charset="-122"/>
                <a:cs typeface="Arial Unicode MS" pitchFamily="34" charset="-122"/>
              </a:rPr>
              <a:t>  </a:t>
            </a:r>
            <a:r>
              <a:rPr lang="en-US" altLang="zh-CN" sz="2800" b="1" dirty="0">
                <a:solidFill>
                  <a:srgbClr val="FFFF00"/>
                </a:solidFill>
                <a:latin typeface="Arial Black" pitchFamily="34" charset="0"/>
                <a:ea typeface="微软雅黑" panose="020B0503020204020204" pitchFamily="34" charset="-122"/>
                <a:cs typeface="Arial Unicode MS" pitchFamily="34" charset="-122"/>
              </a:rPr>
              <a:t>#include &lt;</a:t>
            </a:r>
            <a:r>
              <a:rPr lang="en-US" altLang="zh-CN" sz="2800" b="1" dirty="0" err="1">
                <a:solidFill>
                  <a:srgbClr val="FFFF00"/>
                </a:solidFill>
                <a:latin typeface="Arial Black" pitchFamily="34" charset="0"/>
                <a:ea typeface="微软雅黑" panose="020B0503020204020204" pitchFamily="34" charset="-122"/>
                <a:cs typeface="Arial Unicode MS" pitchFamily="34" charset="-122"/>
              </a:rPr>
              <a:t>iostream</a:t>
            </a:r>
            <a:r>
              <a:rPr lang="en-US" altLang="zh-CN" sz="2800" b="1" dirty="0">
                <a:solidFill>
                  <a:srgbClr val="FFFF00"/>
                </a:solidFill>
                <a:latin typeface="Arial Black" pitchFamily="34" charset="0"/>
                <a:ea typeface="微软雅黑" panose="020B0503020204020204" pitchFamily="34" charset="-122"/>
                <a:cs typeface="Arial Unicode MS" pitchFamily="34" charset="-122"/>
              </a:rPr>
              <a:t>&gt;</a:t>
            </a:r>
          </a:p>
          <a:p>
            <a:pPr lvl="1">
              <a:spcBef>
                <a:spcPct val="50000"/>
              </a:spcBef>
            </a:pPr>
            <a:r>
              <a:rPr lang="en-US" altLang="zh-CN" sz="2800" b="1" dirty="0">
                <a:solidFill>
                  <a:srgbClr val="FFFF00"/>
                </a:solidFill>
                <a:latin typeface="Arial Black" pitchFamily="34" charset="0"/>
                <a:ea typeface="微软雅黑" panose="020B0503020204020204" pitchFamily="34" charset="-122"/>
                <a:cs typeface="Arial Unicode MS" pitchFamily="34" charset="-122"/>
              </a:rPr>
              <a:t>  using namespace </a:t>
            </a:r>
            <a:r>
              <a:rPr lang="en-US" altLang="zh-CN" sz="2800" b="1" dirty="0" err="1">
                <a:solidFill>
                  <a:srgbClr val="FFFF00"/>
                </a:solidFill>
                <a:latin typeface="Arial Black" pitchFamily="34" charset="0"/>
                <a:ea typeface="微软雅黑" panose="020B0503020204020204" pitchFamily="34" charset="-122"/>
                <a:cs typeface="Arial Unicode MS" pitchFamily="34" charset="-122"/>
              </a:rPr>
              <a:t>std</a:t>
            </a:r>
            <a:r>
              <a:rPr lang="en-US" altLang="zh-CN" sz="2800" b="1" dirty="0">
                <a:solidFill>
                  <a:srgbClr val="FFFF00"/>
                </a:solidFill>
                <a:latin typeface="Arial Black" pitchFamily="34" charset="0"/>
                <a:ea typeface="微软雅黑" panose="020B0503020204020204" pitchFamily="34" charset="-122"/>
                <a:cs typeface="Arial Unicode MS" pitchFamily="34" charset="-122"/>
              </a:rPr>
              <a:t>;</a:t>
            </a:r>
          </a:p>
          <a:p>
            <a:pPr>
              <a:lnSpc>
                <a:spcPct val="150000"/>
              </a:lnSpc>
              <a:buFont typeface="Arial" pitchFamily="34" charset="0"/>
              <a:buChar char="•"/>
            </a:pPr>
            <a:endParaRPr lang="en-US" altLang="zh-CN" sz="2400"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15672944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91"/>
            <a:ext cx="1835744" cy="785817"/>
          </a:xfrm>
          <a:solidFill>
            <a:srgbClr val="008080"/>
          </a:solidFill>
        </p:spPr>
        <p:txBody>
          <a:bodyPr lIns="71225" tIns="35612" rIns="71225" bIns="35612" anchor="ctr">
            <a:normAutofit/>
          </a:bodyPr>
          <a:lstStyle/>
          <a:p>
            <a:pPr defTabSz="984578"/>
            <a:r>
              <a:rPr lang="en-US" altLang="zh-CN" kern="1200" dirty="0">
                <a:latin typeface="Arial Rounded MT Bold" pitchFamily="34" charset="0"/>
                <a:cs typeface="Arial Unicode MS" pitchFamily="34" charset="-122"/>
              </a:rPr>
              <a:t>s</a:t>
            </a:r>
            <a:r>
              <a:rPr lang="en-US" altLang="zh-CN" kern="1200" dirty="0" smtClean="0">
                <a:latin typeface="Arial Rounded MT Bold" pitchFamily="34" charset="0"/>
                <a:cs typeface="Arial Unicode MS" pitchFamily="34" charset="-122"/>
              </a:rPr>
              <a:t>trings </a:t>
            </a:r>
            <a:r>
              <a:rPr lang="zh-CN" altLang="en-US" kern="1200" dirty="0" smtClean="0">
                <a:latin typeface="Arial Rounded MT Bold" pitchFamily="34" charset="0"/>
                <a:cs typeface="Arial Unicode MS" pitchFamily="34" charset="-122"/>
              </a:rPr>
              <a:t> </a:t>
            </a:r>
            <a:r>
              <a:rPr lang="en-US" altLang="zh-CN" kern="1200" dirty="0" smtClean="0">
                <a:latin typeface="Arial Rounded MT Bold" pitchFamily="34" charset="0"/>
                <a:cs typeface="Arial Unicode MS" pitchFamily="34" charset="-122"/>
              </a:rPr>
              <a:t> </a:t>
            </a:r>
            <a:endParaRPr lang="zh-CN" altLang="en-US" kern="1200" dirty="0">
              <a:latin typeface="Arial Rounded MT Bold" pitchFamily="34" charset="0"/>
              <a:cs typeface="Arial Unicode MS" pitchFamily="34" charset="-122"/>
            </a:endParaRPr>
          </a:p>
        </p:txBody>
      </p:sp>
      <p:sp>
        <p:nvSpPr>
          <p:cNvPr id="5" name="TextBox 4"/>
          <p:cNvSpPr txBox="1"/>
          <p:nvPr/>
        </p:nvSpPr>
        <p:spPr>
          <a:xfrm>
            <a:off x="428596" y="1071546"/>
            <a:ext cx="8715404" cy="3352505"/>
          </a:xfrm>
          <a:prstGeom prst="rect">
            <a:avLst/>
          </a:prstGeom>
          <a:noFill/>
        </p:spPr>
        <p:txBody>
          <a:bodyPr wrap="square" lIns="91425" tIns="45712" rIns="91425" bIns="45712" rtlCol="0">
            <a:spAutoFit/>
          </a:bodyPr>
          <a:lstStyle/>
          <a:p>
            <a:pPr>
              <a:lnSpc>
                <a:spcPct val="150000"/>
              </a:lnSpc>
            </a:pPr>
            <a:r>
              <a:rPr lang="en-US" altLang="zh-CN" sz="2400" b="1" dirty="0">
                <a:latin typeface="Arial Unicode MS" pitchFamily="34" charset="-122"/>
                <a:ea typeface="Arial Unicode MS" pitchFamily="34" charset="-122"/>
                <a:cs typeface="Arial Unicode MS" pitchFamily="34" charset="-122"/>
              </a:rPr>
              <a:t>     In C, using  character array manage a string , it’s fairly useful, it is quite limited. It’s simply a group of characters in  memory, but if you want to do anything with it you must manage all the  little details. </a:t>
            </a:r>
            <a:r>
              <a:rPr lang="en-US" altLang="zh-CN" sz="2400" dirty="0" smtClean="0"/>
              <a:t> </a:t>
            </a:r>
            <a:r>
              <a:rPr lang="en-US" altLang="zh-CN" sz="2400" dirty="0"/>
              <a:t/>
            </a:r>
            <a:br>
              <a:rPr lang="en-US" altLang="zh-CN" sz="2400" dirty="0"/>
            </a:br>
            <a:r>
              <a:rPr lang="en-US" altLang="zh-CN" sz="2400" dirty="0"/>
              <a:t/>
            </a:r>
            <a:br>
              <a:rPr lang="en-US" altLang="zh-CN" sz="2400" dirty="0"/>
            </a:br>
            <a:endParaRPr lang="zh-CN" altLang="en-US" sz="2400" b="1"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3861488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3779960" cy="784800"/>
          </a:xfrm>
          <a:solidFill>
            <a:srgbClr val="008080"/>
          </a:solidFill>
        </p:spPr>
        <p:txBody>
          <a:bodyPr lIns="71225" tIns="35612" rIns="71225" bIns="35612" anchor="ctr">
            <a:normAutofit/>
          </a:bodyPr>
          <a:lstStyle/>
          <a:p>
            <a:r>
              <a:rPr lang="en-US" dirty="0">
                <a:latin typeface="Arial Rounded MT Bold" pitchFamily="34" charset="0"/>
                <a:cs typeface="Arial Unicode MS" pitchFamily="34" charset="-122"/>
              </a:rPr>
              <a:t>Grading Policies</a:t>
            </a:r>
            <a:endParaRPr lang="zh-CN" altLang="en-US" dirty="0">
              <a:latin typeface="Arial Rounded MT Bold" pitchFamily="34" charset="0"/>
              <a:cs typeface="Arial Unicode MS" pitchFamily="34" charset="-122"/>
            </a:endParaRPr>
          </a:p>
        </p:txBody>
      </p:sp>
      <p:sp>
        <p:nvSpPr>
          <p:cNvPr id="15" name="TextBox 14"/>
          <p:cNvSpPr txBox="1"/>
          <p:nvPr/>
        </p:nvSpPr>
        <p:spPr>
          <a:xfrm>
            <a:off x="428596" y="1071545"/>
            <a:ext cx="8715404" cy="3115630"/>
          </a:xfrm>
          <a:prstGeom prst="rect">
            <a:avLst/>
          </a:prstGeom>
          <a:noFill/>
        </p:spPr>
        <p:txBody>
          <a:bodyPr wrap="square" lIns="98458" tIns="49229" rIns="98458" bIns="49229" rtlCol="0">
            <a:spAutoFit/>
          </a:bodyPr>
          <a:lstStyle/>
          <a:p>
            <a:pPr eaLnBrk="0" hangingPunct="0">
              <a:spcBef>
                <a:spcPct val="50000"/>
              </a:spcBef>
              <a:defRPr/>
            </a:pPr>
            <a:r>
              <a:rPr lang="en-US" altLang="zh-CN" sz="2800" b="1" dirty="0">
                <a:solidFill>
                  <a:schemeClr val="tx1">
                    <a:lumMod val="65000"/>
                    <a:lumOff val="35000"/>
                  </a:schemeClr>
                </a:solidFill>
                <a:latin typeface="Corbel" pitchFamily="34" charset="0"/>
                <a:ea typeface="微软雅黑" panose="020B0503020204020204" pitchFamily="34" charset="-122"/>
                <a:cs typeface="Times New Roman" pitchFamily="18" charset="0"/>
              </a:rPr>
              <a:t>The courses grades = </a:t>
            </a:r>
            <a:r>
              <a:rPr lang="en-US" altLang="zh-CN" sz="2800" b="1" dirty="0">
                <a:solidFill>
                  <a:srgbClr val="FFFF00"/>
                </a:solidFill>
                <a:latin typeface="Corbel" pitchFamily="34" charset="0"/>
                <a:ea typeface="微软雅黑" panose="020B0503020204020204" pitchFamily="34" charset="-122"/>
                <a:cs typeface="Times New Roman" pitchFamily="18" charset="0"/>
              </a:rPr>
              <a:t>exercises(</a:t>
            </a:r>
            <a:r>
              <a:rPr lang="en-US" altLang="zh-CN" sz="2800" b="1" dirty="0">
                <a:solidFill>
                  <a:schemeClr val="accent3">
                    <a:lumMod val="40000"/>
                    <a:lumOff val="60000"/>
                  </a:schemeClr>
                </a:solidFill>
                <a:latin typeface="Corbel" pitchFamily="34" charset="0"/>
                <a:ea typeface="微软雅黑" panose="020B0503020204020204" pitchFamily="34" charset="-122"/>
                <a:cs typeface="Times New Roman" pitchFamily="18" charset="0"/>
              </a:rPr>
              <a:t>15%</a:t>
            </a:r>
            <a:r>
              <a:rPr lang="en-US" altLang="zh-CN" sz="2800" b="1" dirty="0">
                <a:solidFill>
                  <a:srgbClr val="FFFF00"/>
                </a:solidFill>
                <a:latin typeface="Corbel" pitchFamily="34" charset="0"/>
                <a:ea typeface="微软雅黑" panose="020B0503020204020204" pitchFamily="34" charset="-122"/>
                <a:cs typeface="Times New Roman" pitchFamily="18" charset="0"/>
              </a:rPr>
              <a:t>) </a:t>
            </a:r>
            <a:r>
              <a:rPr lang="en-US" altLang="zh-CN" sz="2800" b="1" dirty="0" smtClean="0">
                <a:solidFill>
                  <a:srgbClr val="FFFF00"/>
                </a:solidFill>
                <a:latin typeface="Corbel" pitchFamily="34" charset="0"/>
                <a:ea typeface="微软雅黑" panose="020B0503020204020204" pitchFamily="34" charset="-122"/>
                <a:cs typeface="Times New Roman" pitchFamily="18" charset="0"/>
              </a:rPr>
              <a:t>+</a:t>
            </a:r>
          </a:p>
          <a:p>
            <a:pPr lvl="6" eaLnBrk="0" hangingPunct="0">
              <a:spcBef>
                <a:spcPct val="50000"/>
              </a:spcBef>
              <a:defRPr/>
            </a:pPr>
            <a:r>
              <a:rPr lang="en-US" altLang="zh-CN" sz="2800" b="1" dirty="0" smtClean="0">
                <a:solidFill>
                  <a:srgbClr val="FFFF00"/>
                </a:solidFill>
                <a:latin typeface="Corbel" pitchFamily="34" charset="0"/>
                <a:ea typeface="微软雅黑" panose="020B0503020204020204" pitchFamily="34" charset="-122"/>
                <a:cs typeface="Times New Roman" pitchFamily="18" charset="0"/>
              </a:rPr>
              <a:t>    reading reports(</a:t>
            </a:r>
            <a:r>
              <a:rPr lang="en-US" altLang="zh-CN" sz="2800" b="1" dirty="0">
                <a:solidFill>
                  <a:schemeClr val="accent3">
                    <a:lumMod val="40000"/>
                    <a:lumOff val="60000"/>
                  </a:schemeClr>
                </a:solidFill>
                <a:latin typeface="Corbel" pitchFamily="34" charset="0"/>
                <a:ea typeface="微软雅黑" panose="020B0503020204020204" pitchFamily="34" charset="-122"/>
                <a:cs typeface="Times New Roman" pitchFamily="18" charset="0"/>
              </a:rPr>
              <a:t>5%</a:t>
            </a:r>
            <a:r>
              <a:rPr lang="en-US" altLang="zh-CN" sz="2800" b="1" dirty="0" smtClean="0">
                <a:solidFill>
                  <a:srgbClr val="FFFF00"/>
                </a:solidFill>
                <a:latin typeface="Corbel" pitchFamily="34" charset="0"/>
                <a:ea typeface="微软雅黑" panose="020B0503020204020204" pitchFamily="34" charset="-122"/>
                <a:cs typeface="Times New Roman" pitchFamily="18" charset="0"/>
              </a:rPr>
              <a:t>)</a:t>
            </a:r>
          </a:p>
          <a:p>
            <a:pPr eaLnBrk="0" hangingPunct="0">
              <a:spcBef>
                <a:spcPct val="50000"/>
              </a:spcBef>
              <a:defRPr/>
            </a:pPr>
            <a:r>
              <a:rPr lang="en-US" altLang="zh-CN" sz="2800" b="1" dirty="0">
                <a:solidFill>
                  <a:srgbClr val="FFFF00"/>
                </a:solidFill>
                <a:latin typeface="Corbel" pitchFamily="34" charset="0"/>
                <a:ea typeface="微软雅黑" panose="020B0503020204020204" pitchFamily="34" charset="-122"/>
                <a:cs typeface="Times New Roman" pitchFamily="18" charset="0"/>
              </a:rPr>
              <a:t>	    	 </a:t>
            </a:r>
            <a:r>
              <a:rPr lang="en-US" altLang="zh-CN" sz="2800" b="1" dirty="0" smtClean="0">
                <a:solidFill>
                  <a:srgbClr val="FFFF00"/>
                </a:solidFill>
                <a:latin typeface="Corbel" pitchFamily="34" charset="0"/>
                <a:ea typeface="微软雅黑" panose="020B0503020204020204" pitchFamily="34" charset="-122"/>
                <a:cs typeface="Times New Roman" pitchFamily="18" charset="0"/>
              </a:rPr>
              <a:t>                quizzes(</a:t>
            </a:r>
            <a:r>
              <a:rPr lang="en-US" altLang="zh-CN" sz="2800" b="1" dirty="0">
                <a:solidFill>
                  <a:schemeClr val="accent3">
                    <a:lumMod val="40000"/>
                    <a:lumOff val="60000"/>
                  </a:schemeClr>
                </a:solidFill>
                <a:latin typeface="Corbel" pitchFamily="34" charset="0"/>
                <a:ea typeface="微软雅黑" panose="020B0503020204020204" pitchFamily="34" charset="-122"/>
                <a:cs typeface="Times New Roman" pitchFamily="18" charset="0"/>
              </a:rPr>
              <a:t>10%</a:t>
            </a:r>
            <a:r>
              <a:rPr lang="en-US" altLang="zh-CN" sz="2800" b="1" dirty="0">
                <a:solidFill>
                  <a:srgbClr val="FFFF00"/>
                </a:solidFill>
                <a:latin typeface="Corbel" pitchFamily="34" charset="0"/>
                <a:ea typeface="微软雅黑" panose="020B0503020204020204" pitchFamily="34" charset="-122"/>
                <a:cs typeface="Times New Roman" pitchFamily="18" charset="0"/>
              </a:rPr>
              <a:t>) +</a:t>
            </a:r>
          </a:p>
          <a:p>
            <a:pPr lvl="1" eaLnBrk="0" hangingPunct="0">
              <a:spcBef>
                <a:spcPct val="50000"/>
              </a:spcBef>
              <a:defRPr/>
            </a:pPr>
            <a:r>
              <a:rPr lang="en-US" altLang="zh-CN" sz="2800" b="1" dirty="0">
                <a:solidFill>
                  <a:srgbClr val="FFFF00"/>
                </a:solidFill>
                <a:latin typeface="Corbel" pitchFamily="34" charset="0"/>
                <a:ea typeface="微软雅黑" panose="020B0503020204020204" pitchFamily="34" charset="-122"/>
                <a:cs typeface="Times New Roman" pitchFamily="18" charset="0"/>
              </a:rPr>
              <a:t>	    		</a:t>
            </a:r>
            <a:r>
              <a:rPr lang="en-US" altLang="zh-CN" sz="2800" b="1" dirty="0" smtClean="0">
                <a:solidFill>
                  <a:srgbClr val="FFFF00"/>
                </a:solidFill>
                <a:latin typeface="Corbel" pitchFamily="34" charset="0"/>
                <a:ea typeface="微软雅黑" panose="020B0503020204020204" pitchFamily="34" charset="-122"/>
                <a:cs typeface="Times New Roman" pitchFamily="18" charset="0"/>
              </a:rPr>
              <a:t>    project(</a:t>
            </a:r>
            <a:r>
              <a:rPr lang="en-US" altLang="zh-CN" sz="2800" b="1" dirty="0" smtClean="0">
                <a:solidFill>
                  <a:schemeClr val="accent3">
                    <a:lumMod val="40000"/>
                    <a:lumOff val="60000"/>
                  </a:schemeClr>
                </a:solidFill>
                <a:latin typeface="Corbel" pitchFamily="34" charset="0"/>
                <a:ea typeface="微软雅黑" panose="020B0503020204020204" pitchFamily="34" charset="-122"/>
                <a:cs typeface="Times New Roman" pitchFamily="18" charset="0"/>
              </a:rPr>
              <a:t>25%) </a:t>
            </a:r>
            <a:r>
              <a:rPr lang="en-US" altLang="zh-CN" sz="2800" b="1" dirty="0">
                <a:solidFill>
                  <a:srgbClr val="FFFF00"/>
                </a:solidFill>
                <a:latin typeface="Corbel" pitchFamily="34" charset="0"/>
                <a:ea typeface="微软雅黑" panose="020B0503020204020204" pitchFamily="34" charset="-122"/>
                <a:cs typeface="Times New Roman" pitchFamily="18" charset="0"/>
              </a:rPr>
              <a:t>+ </a:t>
            </a:r>
          </a:p>
          <a:p>
            <a:pPr eaLnBrk="0" hangingPunct="0">
              <a:spcBef>
                <a:spcPct val="50000"/>
              </a:spcBef>
              <a:defRPr/>
            </a:pPr>
            <a:r>
              <a:rPr lang="en-US" altLang="zh-CN" sz="2800" b="1" dirty="0">
                <a:solidFill>
                  <a:srgbClr val="FFFF00"/>
                </a:solidFill>
                <a:latin typeface="Corbel" pitchFamily="34" charset="0"/>
                <a:ea typeface="微软雅黑" panose="020B0503020204020204" pitchFamily="34" charset="-122"/>
                <a:cs typeface="Times New Roman" pitchFamily="18" charset="0"/>
              </a:rPr>
              <a:t>            			 </a:t>
            </a:r>
            <a:r>
              <a:rPr lang="en-US" altLang="zh-CN" sz="2800" b="1" dirty="0" smtClean="0">
                <a:solidFill>
                  <a:srgbClr val="FFFF00"/>
                </a:solidFill>
                <a:latin typeface="Corbel" pitchFamily="34" charset="0"/>
                <a:ea typeface="微软雅黑" panose="020B0503020204020204" pitchFamily="34" charset="-122"/>
                <a:cs typeface="Times New Roman" pitchFamily="18" charset="0"/>
              </a:rPr>
              <a:t>   the </a:t>
            </a:r>
            <a:r>
              <a:rPr lang="en-US" altLang="zh-CN" sz="2800" b="1" dirty="0">
                <a:solidFill>
                  <a:srgbClr val="FFFF00"/>
                </a:solidFill>
                <a:latin typeface="Corbel" pitchFamily="34" charset="0"/>
                <a:ea typeface="微软雅黑" panose="020B0503020204020204" pitchFamily="34" charset="-122"/>
                <a:cs typeface="Times New Roman" pitchFamily="18" charset="0"/>
              </a:rPr>
              <a:t>final </a:t>
            </a:r>
            <a:r>
              <a:rPr lang="en-US" altLang="zh-CN" sz="2800" b="1" dirty="0" smtClean="0">
                <a:solidFill>
                  <a:srgbClr val="FFFF00"/>
                </a:solidFill>
                <a:latin typeface="Corbel" pitchFamily="34" charset="0"/>
                <a:ea typeface="微软雅黑" panose="020B0503020204020204" pitchFamily="34" charset="-122"/>
                <a:cs typeface="Times New Roman" pitchFamily="18" charset="0"/>
              </a:rPr>
              <a:t>exam(</a:t>
            </a:r>
            <a:r>
              <a:rPr lang="en-US" altLang="zh-CN" sz="2800" b="1" dirty="0" smtClean="0">
                <a:solidFill>
                  <a:schemeClr val="accent3">
                    <a:lumMod val="40000"/>
                    <a:lumOff val="60000"/>
                  </a:schemeClr>
                </a:solidFill>
                <a:latin typeface="Corbel" pitchFamily="34" charset="0"/>
                <a:ea typeface="微软雅黑" panose="020B0503020204020204" pitchFamily="34" charset="-122"/>
                <a:cs typeface="Times New Roman" pitchFamily="18" charset="0"/>
              </a:rPr>
              <a:t>45%</a:t>
            </a:r>
            <a:r>
              <a:rPr lang="en-US" altLang="zh-CN" sz="2800" b="1" dirty="0" smtClean="0">
                <a:solidFill>
                  <a:srgbClr val="FFFF00"/>
                </a:solidFill>
                <a:latin typeface="Corbel" pitchFamily="34" charset="0"/>
                <a:ea typeface="微软雅黑" panose="020B0503020204020204" pitchFamily="34" charset="-122"/>
                <a:cs typeface="Times New Roman" pitchFamily="18" charset="0"/>
              </a:rPr>
              <a:t>)</a:t>
            </a:r>
            <a:endParaRPr lang="en-US" altLang="zh-CN" sz="2800" b="1" dirty="0">
              <a:solidFill>
                <a:srgbClr val="FFFF00"/>
              </a:solidFill>
              <a:latin typeface="Corbel" pitchFamily="34" charset="0"/>
              <a:ea typeface="微软雅黑" panose="020B0503020204020204" pitchFamily="34" charset="-122"/>
              <a:cs typeface="Times New Roman" pitchFamily="18"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1071546"/>
            <a:ext cx="8715404" cy="4125470"/>
          </a:xfrm>
          <a:prstGeom prst="rect">
            <a:avLst/>
          </a:prstGeom>
          <a:noFill/>
        </p:spPr>
        <p:txBody>
          <a:bodyPr wrap="square" lIns="91425" tIns="45712" rIns="91425" bIns="45712" rtlCol="0">
            <a:spAutoFit/>
          </a:bodyPr>
          <a:lstStyle/>
          <a:p>
            <a:pPr>
              <a:lnSpc>
                <a:spcPct val="150000"/>
              </a:lnSpc>
            </a:pPr>
            <a:r>
              <a:rPr lang="en-US" altLang="zh-CN" sz="2400" dirty="0">
                <a:latin typeface="Arial Unicode MS" pitchFamily="34" charset="-122"/>
                <a:ea typeface="Arial Unicode MS" pitchFamily="34" charset="-122"/>
                <a:cs typeface="Arial Unicode MS" pitchFamily="34" charset="-122"/>
              </a:rPr>
              <a:t>     For example, the size of a quoted character array is fixed  at compile time. If you have a character array and you want to add some more characters to it, you’ll need to understand quite a lot (including dynamic memory management, character array copying, and concatenation) before you can get your wish. This is exactly the kind of  thing we’d like to have an object do for us.</a:t>
            </a:r>
          </a:p>
        </p:txBody>
      </p:sp>
      <p:sp>
        <p:nvSpPr>
          <p:cNvPr id="7" name="TextBox 6"/>
          <p:cNvSpPr txBox="1"/>
          <p:nvPr/>
        </p:nvSpPr>
        <p:spPr>
          <a:xfrm>
            <a:off x="3131840" y="5301208"/>
            <a:ext cx="4896544" cy="400093"/>
          </a:xfrm>
          <a:prstGeom prst="rect">
            <a:avLst/>
          </a:prstGeom>
          <a:noFill/>
        </p:spPr>
        <p:txBody>
          <a:bodyPr wrap="square" lIns="91425" tIns="45712" rIns="91425" bIns="45712" rtlCol="0">
            <a:spAutoFit/>
          </a:bodyPr>
          <a:lstStyle/>
          <a:p>
            <a:r>
              <a:rPr lang="en-US" altLang="zh-CN" sz="2000" b="1" dirty="0">
                <a:solidFill>
                  <a:srgbClr val="008000"/>
                </a:solidFill>
                <a:latin typeface="Arial Unicode MS" pitchFamily="34" charset="-122"/>
                <a:ea typeface="Arial Unicode MS" pitchFamily="34" charset="-122"/>
                <a:cs typeface="Arial Unicode MS" pitchFamily="34" charset="-122"/>
              </a:rPr>
              <a:t>For Example: STL/HelloStrings.cpp</a:t>
            </a:r>
          </a:p>
        </p:txBody>
      </p:sp>
    </p:spTree>
    <p:extLst>
      <p:ext uri="{BB962C8B-B14F-4D97-AF65-F5344CB8AC3E}">
        <p14:creationId xmlns:p14="http://schemas.microsoft.com/office/powerpoint/2010/main" val="245949364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ctrTitle"/>
          </p:nvPr>
        </p:nvSpPr>
        <p:spPr>
          <a:xfrm>
            <a:off x="432000" y="214291"/>
            <a:ext cx="3707952" cy="785817"/>
          </a:xfrm>
          <a:solidFill>
            <a:srgbClr val="008080"/>
          </a:solidFill>
        </p:spPr>
        <p:txBody>
          <a:bodyPr lIns="71225" tIns="35612" rIns="71225" bIns="35612" anchor="ctr">
            <a:normAutofit/>
          </a:bodyPr>
          <a:lstStyle/>
          <a:p>
            <a:pPr defTabSz="984578"/>
            <a:r>
              <a:rPr lang="en-US" altLang="zh-CN" kern="1200" dirty="0" smtClean="0">
                <a:latin typeface="Arial Rounded MT Bold" pitchFamily="34" charset="0"/>
                <a:cs typeface="Arial Unicode MS" pitchFamily="34" charset="-122"/>
              </a:rPr>
              <a:t>String in C++ </a:t>
            </a:r>
            <a:r>
              <a:rPr lang="zh-CN" altLang="en-US" kern="1200" dirty="0" smtClean="0">
                <a:latin typeface="Arial Rounded MT Bold" pitchFamily="34" charset="0"/>
                <a:cs typeface="Arial Unicode MS" pitchFamily="34" charset="-122"/>
              </a:rPr>
              <a:t> </a:t>
            </a:r>
            <a:r>
              <a:rPr lang="en-US" altLang="zh-CN" kern="1200" dirty="0" smtClean="0">
                <a:latin typeface="Arial Rounded MT Bold" pitchFamily="34" charset="0"/>
                <a:cs typeface="Arial Unicode MS" pitchFamily="34" charset="-122"/>
              </a:rPr>
              <a:t> </a:t>
            </a:r>
            <a:endParaRPr lang="zh-CN" altLang="en-US" kern="1200" dirty="0">
              <a:latin typeface="Arial Rounded MT Bold" pitchFamily="34" charset="0"/>
              <a:cs typeface="Arial Unicode MS" pitchFamily="34" charset="-122"/>
            </a:endParaRPr>
          </a:p>
        </p:txBody>
      </p:sp>
      <p:sp>
        <p:nvSpPr>
          <p:cNvPr id="7" name="TextBox 6"/>
          <p:cNvSpPr txBox="1"/>
          <p:nvPr/>
        </p:nvSpPr>
        <p:spPr>
          <a:xfrm>
            <a:off x="428596" y="1071546"/>
            <a:ext cx="8715404" cy="1200312"/>
          </a:xfrm>
          <a:prstGeom prst="rect">
            <a:avLst/>
          </a:prstGeom>
          <a:noFill/>
        </p:spPr>
        <p:txBody>
          <a:bodyPr wrap="square" lIns="91425" tIns="45712" rIns="91425" bIns="45712" rtlCol="0">
            <a:spAutoFit/>
          </a:bodyPr>
          <a:lstStyle/>
          <a:p>
            <a:pPr marL="342900" indent="-342900">
              <a:lnSpc>
                <a:spcPct val="150000"/>
              </a:lnSpc>
              <a:buFont typeface="Arial" panose="020B0604020202020204" pitchFamily="34" charset="0"/>
              <a:buChar char="•"/>
            </a:pPr>
            <a:r>
              <a:rPr lang="en-US" altLang="zh-CN" sz="2400" b="1" dirty="0">
                <a:latin typeface="Arial" panose="020B0604020202020204" pitchFamily="34" charset="0"/>
                <a:ea typeface="华文细黑" panose="02010600040101010101" pitchFamily="2" charset="-122"/>
                <a:cs typeface="Arial" panose="020B0604020202020204" pitchFamily="34" charset="0"/>
              </a:rPr>
              <a:t>The string </a:t>
            </a:r>
            <a:r>
              <a:rPr lang="en-US" altLang="zh-CN" sz="2400" b="1" dirty="0" smtClean="0">
                <a:latin typeface="Arial" panose="020B0604020202020204" pitchFamily="34" charset="0"/>
                <a:ea typeface="华文细黑" panose="02010600040101010101" pitchFamily="2" charset="-122"/>
                <a:cs typeface="Arial" panose="020B0604020202020204" pitchFamily="34" charset="0"/>
              </a:rPr>
              <a:t>Class:  </a:t>
            </a:r>
            <a:r>
              <a:rPr lang="en-US" altLang="zh-CN" sz="2400" b="1" dirty="0">
                <a:latin typeface="Arial" panose="020B0604020202020204" pitchFamily="34" charset="0"/>
                <a:ea typeface="华文细黑" panose="02010600040101010101" pitchFamily="2" charset="-122"/>
                <a:cs typeface="Arial" panose="020B0604020202020204" pitchFamily="34" charset="0"/>
              </a:rPr>
              <a:t>defines the string type in C++. It </a:t>
            </a:r>
            <a:r>
              <a:rPr lang="en-US" altLang="zh-CN" sz="2400" b="1" dirty="0" smtClean="0">
                <a:latin typeface="Arial" panose="020B0604020202020204" pitchFamily="34" charset="0"/>
                <a:ea typeface="华文细黑" panose="02010600040101010101" pitchFamily="2" charset="-122"/>
                <a:cs typeface="Arial" panose="020B0604020202020204" pitchFamily="34" charset="0"/>
              </a:rPr>
              <a:t>contains </a:t>
            </a:r>
            <a:r>
              <a:rPr lang="en-US" altLang="zh-CN" sz="2400" b="1" dirty="0">
                <a:latin typeface="Arial" panose="020B0604020202020204" pitchFamily="34" charset="0"/>
                <a:ea typeface="华文细黑" panose="02010600040101010101" pitchFamily="2" charset="-122"/>
                <a:cs typeface="Arial" panose="020B0604020202020204" pitchFamily="34" charset="0"/>
              </a:rPr>
              <a:t>many useful </a:t>
            </a:r>
            <a:r>
              <a:rPr lang="en-US" altLang="zh-CN" sz="2400" b="1" dirty="0" smtClean="0">
                <a:latin typeface="Arial" panose="020B0604020202020204" pitchFamily="34" charset="0"/>
                <a:ea typeface="华文细黑" panose="02010600040101010101" pitchFamily="2" charset="-122"/>
                <a:cs typeface="Arial" panose="020B0604020202020204" pitchFamily="34" charset="0"/>
              </a:rPr>
              <a:t>functions for </a:t>
            </a:r>
            <a:r>
              <a:rPr lang="en-US" altLang="zh-CN" sz="2400" b="1" dirty="0">
                <a:latin typeface="Arial" panose="020B0604020202020204" pitchFamily="34" charset="0"/>
                <a:ea typeface="华文细黑" panose="02010600040101010101" pitchFamily="2" charset="-122"/>
                <a:cs typeface="Arial" panose="020B0604020202020204" pitchFamily="34" charset="0"/>
              </a:rPr>
              <a:t>manipulating strings </a:t>
            </a:r>
            <a:endParaRPr lang="zh-CN" altLang="en-US" sz="2400" b="1" dirty="0">
              <a:latin typeface="Arial" panose="020B0604020202020204" pitchFamily="34" charset="0"/>
              <a:ea typeface="Arial Unicode MS" pitchFamily="34" charset="-122"/>
              <a:cs typeface="Arial" panose="020B0604020202020204" pitchFamily="34" charset="0"/>
            </a:endParaRPr>
          </a:p>
        </p:txBody>
      </p:sp>
      <p:sp>
        <p:nvSpPr>
          <p:cNvPr id="2" name="TextBox 1"/>
          <p:cNvSpPr txBox="1"/>
          <p:nvPr/>
        </p:nvSpPr>
        <p:spPr>
          <a:xfrm>
            <a:off x="971600" y="2492896"/>
            <a:ext cx="7632848" cy="3188758"/>
          </a:xfrm>
          <a:prstGeom prst="rect">
            <a:avLst/>
          </a:prstGeom>
          <a:solidFill>
            <a:schemeClr val="bg2">
              <a:lumMod val="10000"/>
              <a:lumOff val="90000"/>
            </a:schemeClr>
          </a:solidFill>
        </p:spPr>
        <p:txBody>
          <a:bodyPr wrap="square" rtlCol="0">
            <a:spAutoFit/>
          </a:bodyPr>
          <a:lstStyle/>
          <a:p>
            <a:pPr>
              <a:lnSpc>
                <a:spcPts val="3500"/>
              </a:lnSpc>
            </a:pPr>
            <a:r>
              <a:rPr lang="en-US" altLang="zh-CN" sz="2400" dirty="0">
                <a:solidFill>
                  <a:schemeClr val="bg1">
                    <a:lumMod val="95000"/>
                    <a:lumOff val="5000"/>
                  </a:schemeClr>
                </a:solidFill>
                <a:latin typeface="Arial" panose="020B0604020202020204" pitchFamily="34" charset="0"/>
                <a:cs typeface="Arial" panose="020B0604020202020204" pitchFamily="34" charset="0"/>
              </a:rPr>
              <a:t>Constructing a String </a:t>
            </a:r>
            <a:br>
              <a:rPr lang="en-US" altLang="zh-CN" sz="2400" dirty="0">
                <a:solidFill>
                  <a:schemeClr val="bg1">
                    <a:lumMod val="95000"/>
                    <a:lumOff val="5000"/>
                  </a:schemeClr>
                </a:solidFill>
                <a:latin typeface="Arial" panose="020B0604020202020204" pitchFamily="34" charset="0"/>
                <a:cs typeface="Arial" panose="020B0604020202020204" pitchFamily="34" charset="0"/>
              </a:rPr>
            </a:br>
            <a:r>
              <a:rPr lang="en-US" altLang="zh-CN" sz="2400" dirty="0">
                <a:solidFill>
                  <a:schemeClr val="bg1">
                    <a:lumMod val="95000"/>
                    <a:lumOff val="5000"/>
                  </a:schemeClr>
                </a:solidFill>
                <a:latin typeface="Arial" panose="020B0604020202020204" pitchFamily="34" charset="0"/>
                <a:cs typeface="Arial" panose="020B0604020202020204" pitchFamily="34" charset="0"/>
              </a:rPr>
              <a:t>Appending to a String </a:t>
            </a:r>
            <a:br>
              <a:rPr lang="en-US" altLang="zh-CN" sz="2400" dirty="0">
                <a:solidFill>
                  <a:schemeClr val="bg1">
                    <a:lumMod val="95000"/>
                    <a:lumOff val="5000"/>
                  </a:schemeClr>
                </a:solidFill>
                <a:latin typeface="Arial" panose="020B0604020202020204" pitchFamily="34" charset="0"/>
                <a:cs typeface="Arial" panose="020B0604020202020204" pitchFamily="34" charset="0"/>
              </a:rPr>
            </a:br>
            <a:r>
              <a:rPr lang="en-US" altLang="zh-CN" sz="2400" dirty="0">
                <a:solidFill>
                  <a:schemeClr val="bg1">
                    <a:lumMod val="95000"/>
                    <a:lumOff val="5000"/>
                  </a:schemeClr>
                </a:solidFill>
                <a:latin typeface="Arial" panose="020B0604020202020204" pitchFamily="34" charset="0"/>
                <a:cs typeface="Arial" panose="020B0604020202020204" pitchFamily="34" charset="0"/>
              </a:rPr>
              <a:t>Assigning a String </a:t>
            </a:r>
            <a:br>
              <a:rPr lang="en-US" altLang="zh-CN" sz="2400" dirty="0">
                <a:solidFill>
                  <a:schemeClr val="bg1">
                    <a:lumMod val="95000"/>
                    <a:lumOff val="5000"/>
                  </a:schemeClr>
                </a:solidFill>
                <a:latin typeface="Arial" panose="020B0604020202020204" pitchFamily="34" charset="0"/>
                <a:cs typeface="Arial" panose="020B0604020202020204" pitchFamily="34" charset="0"/>
              </a:rPr>
            </a:br>
            <a:r>
              <a:rPr lang="en-US" altLang="zh-CN" sz="2400" dirty="0">
                <a:solidFill>
                  <a:schemeClr val="bg1">
                    <a:lumMod val="95000"/>
                    <a:lumOff val="5000"/>
                  </a:schemeClr>
                </a:solidFill>
                <a:latin typeface="Arial" panose="020B0604020202020204" pitchFamily="34" charset="0"/>
                <a:cs typeface="Arial" panose="020B0604020202020204" pitchFamily="34" charset="0"/>
              </a:rPr>
              <a:t>Functions at, clear, erase, and empty </a:t>
            </a:r>
            <a:br>
              <a:rPr lang="en-US" altLang="zh-CN" sz="2400" dirty="0">
                <a:solidFill>
                  <a:schemeClr val="bg1">
                    <a:lumMod val="95000"/>
                    <a:lumOff val="5000"/>
                  </a:schemeClr>
                </a:solidFill>
                <a:latin typeface="Arial" panose="020B0604020202020204" pitchFamily="34" charset="0"/>
                <a:cs typeface="Arial" panose="020B0604020202020204" pitchFamily="34" charset="0"/>
              </a:rPr>
            </a:br>
            <a:r>
              <a:rPr lang="en-US" altLang="zh-CN" sz="2400" dirty="0">
                <a:solidFill>
                  <a:schemeClr val="bg1">
                    <a:lumMod val="95000"/>
                    <a:lumOff val="5000"/>
                  </a:schemeClr>
                </a:solidFill>
                <a:latin typeface="Arial" panose="020B0604020202020204" pitchFamily="34" charset="0"/>
                <a:cs typeface="Arial" panose="020B0604020202020204" pitchFamily="34" charset="0"/>
              </a:rPr>
              <a:t>Functions length, size, capacity, and </a:t>
            </a:r>
            <a:r>
              <a:rPr lang="en-US" altLang="zh-CN" sz="2400" dirty="0" err="1">
                <a:solidFill>
                  <a:schemeClr val="bg1">
                    <a:lumMod val="95000"/>
                    <a:lumOff val="5000"/>
                  </a:schemeClr>
                </a:solidFill>
                <a:latin typeface="Arial" panose="020B0604020202020204" pitchFamily="34" charset="0"/>
                <a:cs typeface="Arial" panose="020B0604020202020204" pitchFamily="34" charset="0"/>
              </a:rPr>
              <a:t>c_str</a:t>
            </a:r>
            <a:r>
              <a:rPr lang="en-US" altLang="zh-CN" sz="2400" dirty="0">
                <a:solidFill>
                  <a:schemeClr val="bg1">
                    <a:lumMod val="95000"/>
                    <a:lumOff val="5000"/>
                  </a:schemeClr>
                </a:solidFill>
                <a:latin typeface="Arial" panose="020B0604020202020204" pitchFamily="34" charset="0"/>
                <a:cs typeface="Arial" panose="020B0604020202020204" pitchFamily="34" charset="0"/>
              </a:rPr>
              <a:t>() </a:t>
            </a:r>
            <a:br>
              <a:rPr lang="en-US" altLang="zh-CN" sz="2400" dirty="0">
                <a:solidFill>
                  <a:schemeClr val="bg1">
                    <a:lumMod val="95000"/>
                    <a:lumOff val="5000"/>
                  </a:schemeClr>
                </a:solidFill>
                <a:latin typeface="Arial" panose="020B0604020202020204" pitchFamily="34" charset="0"/>
                <a:cs typeface="Arial" panose="020B0604020202020204" pitchFamily="34" charset="0"/>
              </a:rPr>
            </a:br>
            <a:r>
              <a:rPr lang="en-US" altLang="zh-CN" sz="2400" dirty="0">
                <a:solidFill>
                  <a:schemeClr val="bg1">
                    <a:lumMod val="95000"/>
                    <a:lumOff val="5000"/>
                  </a:schemeClr>
                </a:solidFill>
                <a:latin typeface="Arial" panose="020B0604020202020204" pitchFamily="34" charset="0"/>
                <a:cs typeface="Arial" panose="020B0604020202020204" pitchFamily="34" charset="0"/>
              </a:rPr>
              <a:t>Comparing Strings </a:t>
            </a:r>
            <a:r>
              <a:rPr lang="zh-CN" altLang="en-US" sz="2400" dirty="0">
                <a:solidFill>
                  <a:schemeClr val="bg1">
                    <a:lumMod val="95000"/>
                    <a:lumOff val="5000"/>
                  </a:schemeClr>
                </a:solidFill>
                <a:latin typeface="Arial" panose="020B0604020202020204" pitchFamily="34" charset="0"/>
                <a:cs typeface="Arial" panose="020B0604020202020204" pitchFamily="34" charset="0"/>
              </a:rPr>
              <a:t>、</a:t>
            </a:r>
            <a:r>
              <a:rPr lang="en-US" altLang="zh-CN" sz="2400" dirty="0">
                <a:solidFill>
                  <a:schemeClr val="bg1">
                    <a:lumMod val="95000"/>
                    <a:lumOff val="5000"/>
                  </a:schemeClr>
                </a:solidFill>
                <a:latin typeface="Arial" panose="020B0604020202020204" pitchFamily="34" charset="0"/>
                <a:cs typeface="Arial" panose="020B0604020202020204" pitchFamily="34" charset="0"/>
              </a:rPr>
              <a:t> Obtaining Substrings</a:t>
            </a:r>
            <a:r>
              <a:rPr lang="zh-CN" altLang="en-US" sz="2400" dirty="0">
                <a:solidFill>
                  <a:schemeClr val="bg1">
                    <a:lumMod val="95000"/>
                    <a:lumOff val="5000"/>
                  </a:schemeClr>
                </a:solidFill>
                <a:latin typeface="Arial" panose="020B0604020202020204" pitchFamily="34" charset="0"/>
                <a:cs typeface="Arial" panose="020B0604020202020204" pitchFamily="34" charset="0"/>
              </a:rPr>
              <a:t>、</a:t>
            </a:r>
            <a:r>
              <a:rPr lang="en-US" altLang="zh-CN" sz="2400" dirty="0">
                <a:solidFill>
                  <a:schemeClr val="bg1">
                    <a:lumMod val="95000"/>
                    <a:lumOff val="5000"/>
                  </a:schemeClr>
                </a:solidFill>
                <a:latin typeface="Arial" panose="020B0604020202020204" pitchFamily="34" charset="0"/>
                <a:cs typeface="Arial" panose="020B0604020202020204" pitchFamily="34" charset="0"/>
              </a:rPr>
              <a:t> Inserting and Replacing Strings</a:t>
            </a:r>
            <a:r>
              <a:rPr lang="zh-CN" altLang="en-US" sz="2400" dirty="0">
                <a:solidFill>
                  <a:schemeClr val="bg1">
                    <a:lumMod val="95000"/>
                    <a:lumOff val="5000"/>
                  </a:schemeClr>
                </a:solidFill>
                <a:latin typeface="Arial" panose="020B0604020202020204" pitchFamily="34" charset="0"/>
                <a:cs typeface="Arial" panose="020B0604020202020204" pitchFamily="34" charset="0"/>
              </a:rPr>
              <a:t>、</a:t>
            </a:r>
            <a:r>
              <a:rPr lang="en-US" altLang="zh-CN" sz="2400" dirty="0">
                <a:solidFill>
                  <a:schemeClr val="bg1">
                    <a:lumMod val="95000"/>
                    <a:lumOff val="5000"/>
                  </a:schemeClr>
                </a:solidFill>
                <a:latin typeface="Arial" panose="020B0604020202020204" pitchFamily="34" charset="0"/>
                <a:cs typeface="Arial" panose="020B0604020202020204" pitchFamily="34" charset="0"/>
              </a:rPr>
              <a:t> String Operators  </a:t>
            </a:r>
            <a:endParaRPr lang="zh-CN" altLang="en-US" sz="2000" dirty="0">
              <a:solidFill>
                <a:schemeClr val="bg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937247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1071546"/>
            <a:ext cx="8715404" cy="3970302"/>
          </a:xfrm>
          <a:prstGeom prst="rect">
            <a:avLst/>
          </a:prstGeom>
          <a:noFill/>
        </p:spPr>
        <p:txBody>
          <a:bodyPr wrap="square" lIns="91425" tIns="45712" rIns="91425" bIns="45712" rtlCol="0">
            <a:spAutoFit/>
          </a:bodyPr>
          <a:lstStyle/>
          <a:p>
            <a:pPr>
              <a:lnSpc>
                <a:spcPct val="150000"/>
              </a:lnSpc>
              <a:spcBef>
                <a:spcPct val="50000"/>
              </a:spcBef>
            </a:pPr>
            <a:r>
              <a:rPr lang="en-US" altLang="zh-CN" sz="2400" dirty="0">
                <a:latin typeface="Arial Unicode MS" pitchFamily="34" charset="-122"/>
                <a:ea typeface="Arial Unicode MS" pitchFamily="34" charset="-122"/>
                <a:cs typeface="Arial Unicode MS" pitchFamily="34" charset="-122"/>
              </a:rPr>
              <a:t>     The Standard C++ string class is designed to take care of (and hide) all the low-level manipulations of character arrays that were previously required of the C programmer. These manipulations have been a constant source of time-wasting and errors since the inception of the C language. the string is so important and it makes life so much easier that it will be introduced here and used in much of the early part of the book.</a:t>
            </a:r>
          </a:p>
        </p:txBody>
      </p:sp>
      <p:sp>
        <p:nvSpPr>
          <p:cNvPr id="6" name="Text Box 3"/>
          <p:cNvSpPr txBox="1">
            <a:spLocks noChangeArrowheads="1"/>
          </p:cNvSpPr>
          <p:nvPr/>
        </p:nvSpPr>
        <p:spPr bwMode="auto">
          <a:xfrm>
            <a:off x="3048000" y="5257801"/>
            <a:ext cx="5486400" cy="461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eaLnBrk="1" hangingPunct="1">
              <a:spcBef>
                <a:spcPct val="50000"/>
              </a:spcBef>
            </a:pPr>
            <a:r>
              <a:rPr kumimoji="0" lang="en-US" altLang="zh-CN" sz="2400" dirty="0">
                <a:solidFill>
                  <a:srgbClr val="008000"/>
                </a:solidFill>
                <a:ea typeface="宋体" charset="-122"/>
              </a:rPr>
              <a:t>/fillvector.cpp </a:t>
            </a:r>
          </a:p>
        </p:txBody>
      </p:sp>
      <p:sp>
        <p:nvSpPr>
          <p:cNvPr id="4" name="标题 1"/>
          <p:cNvSpPr>
            <a:spLocks noGrp="1"/>
          </p:cNvSpPr>
          <p:nvPr>
            <p:ph type="ctrTitle"/>
          </p:nvPr>
        </p:nvSpPr>
        <p:spPr>
          <a:xfrm>
            <a:off x="432000" y="214291"/>
            <a:ext cx="3707952" cy="785817"/>
          </a:xfrm>
          <a:solidFill>
            <a:srgbClr val="008080"/>
          </a:solidFill>
        </p:spPr>
        <p:txBody>
          <a:bodyPr lIns="71225" tIns="35612" rIns="71225" bIns="35612" anchor="ctr">
            <a:normAutofit/>
          </a:bodyPr>
          <a:lstStyle/>
          <a:p>
            <a:pPr defTabSz="984578"/>
            <a:r>
              <a:rPr lang="en-US" altLang="zh-CN" kern="1200" dirty="0" smtClean="0">
                <a:latin typeface="Arial Rounded MT Bold" pitchFamily="34" charset="0"/>
                <a:cs typeface="Arial Unicode MS" pitchFamily="34" charset="-122"/>
              </a:rPr>
              <a:t>String in C++ </a:t>
            </a:r>
            <a:r>
              <a:rPr lang="zh-CN" altLang="en-US" kern="1200" dirty="0" smtClean="0">
                <a:latin typeface="Arial Rounded MT Bold" pitchFamily="34" charset="0"/>
                <a:cs typeface="Arial Unicode MS" pitchFamily="34" charset="-122"/>
              </a:rPr>
              <a:t> </a:t>
            </a:r>
            <a:r>
              <a:rPr lang="en-US" altLang="zh-CN" kern="1200" dirty="0" smtClean="0">
                <a:latin typeface="Arial Rounded MT Bold" pitchFamily="34" charset="0"/>
                <a:cs typeface="Arial Unicode MS" pitchFamily="34" charset="-122"/>
              </a:rPr>
              <a:t> </a:t>
            </a:r>
            <a:endParaRPr lang="zh-CN" altLang="en-US" kern="1200" dirty="0">
              <a:latin typeface="Arial Rounded MT Bold" pitchFamily="34" charset="0"/>
              <a:cs typeface="Arial Unicode MS" pitchFamily="34" charset="-122"/>
            </a:endParaRPr>
          </a:p>
        </p:txBody>
      </p:sp>
    </p:spTree>
    <p:extLst>
      <p:ext uri="{BB962C8B-B14F-4D97-AF65-F5344CB8AC3E}">
        <p14:creationId xmlns:p14="http://schemas.microsoft.com/office/powerpoint/2010/main" val="102854902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91"/>
            <a:ext cx="3491928" cy="785817"/>
          </a:xfrm>
          <a:solidFill>
            <a:srgbClr val="008080"/>
          </a:solidFill>
        </p:spPr>
        <p:txBody>
          <a:bodyPr lIns="71225" tIns="35612" rIns="71225" bIns="35612" anchor="ctr">
            <a:normAutofit/>
          </a:bodyPr>
          <a:lstStyle/>
          <a:p>
            <a:pPr defTabSz="984578"/>
            <a:r>
              <a:rPr lang="en-US" altLang="zh-CN" kern="1200" dirty="0">
                <a:latin typeface="Arial Rounded MT Bold" pitchFamily="34" charset="0"/>
                <a:cs typeface="Arial Unicode MS" pitchFamily="34" charset="-122"/>
              </a:rPr>
              <a:t>Introducing STL </a:t>
            </a:r>
            <a:r>
              <a:rPr lang="zh-CN" altLang="en-US" kern="1200" dirty="0">
                <a:latin typeface="Arial Rounded MT Bold" pitchFamily="34" charset="0"/>
                <a:cs typeface="Arial Unicode MS" pitchFamily="34" charset="-122"/>
              </a:rPr>
              <a:t> </a:t>
            </a:r>
            <a:r>
              <a:rPr lang="en-US" altLang="zh-CN" kern="1200" dirty="0">
                <a:latin typeface="Arial Rounded MT Bold" pitchFamily="34" charset="0"/>
                <a:cs typeface="Arial Unicode MS" pitchFamily="34" charset="-122"/>
              </a:rPr>
              <a:t> </a:t>
            </a:r>
            <a:endParaRPr lang="zh-CN" altLang="en-US" kern="1200" dirty="0">
              <a:latin typeface="Arial Rounded MT Bold" pitchFamily="34" charset="0"/>
              <a:cs typeface="Arial Unicode MS" pitchFamily="34" charset="-122"/>
            </a:endParaRPr>
          </a:p>
        </p:txBody>
      </p:sp>
      <p:sp>
        <p:nvSpPr>
          <p:cNvPr id="5" name="TextBox 4"/>
          <p:cNvSpPr txBox="1"/>
          <p:nvPr/>
        </p:nvSpPr>
        <p:spPr>
          <a:xfrm>
            <a:off x="428596" y="1071546"/>
            <a:ext cx="8462759" cy="3970302"/>
          </a:xfrm>
          <a:prstGeom prst="rect">
            <a:avLst/>
          </a:prstGeom>
          <a:noFill/>
        </p:spPr>
        <p:txBody>
          <a:bodyPr wrap="square" lIns="91425" tIns="45712" rIns="91425" bIns="45712" rtlCol="0">
            <a:spAutoFit/>
          </a:bodyPr>
          <a:lstStyle/>
          <a:p>
            <a:pPr>
              <a:lnSpc>
                <a:spcPct val="150000"/>
              </a:lnSpc>
            </a:pPr>
            <a:r>
              <a:rPr lang="en-US" altLang="zh-CN" sz="2400" b="1" dirty="0">
                <a:latin typeface="华文细黑" panose="02010600040101010101" pitchFamily="2" charset="-122"/>
                <a:ea typeface="华文细黑" panose="02010600040101010101" pitchFamily="2" charset="-122"/>
              </a:rPr>
              <a:t>     C++</a:t>
            </a:r>
            <a:r>
              <a:rPr lang="zh-CN" altLang="en-US" sz="2400" b="1" dirty="0">
                <a:latin typeface="华文细黑" panose="02010600040101010101" pitchFamily="2" charset="-122"/>
                <a:ea typeface="华文细黑" panose="02010600040101010101" pitchFamily="2" charset="-122"/>
              </a:rPr>
              <a:t>标准函数库为</a:t>
            </a:r>
            <a:r>
              <a:rPr lang="en-US" altLang="zh-CN" sz="2400" b="1" dirty="0">
                <a:latin typeface="华文细黑" panose="02010600040101010101" pitchFamily="2" charset="-122"/>
                <a:ea typeface="华文细黑" panose="02010600040101010101" pitchFamily="2" charset="-122"/>
              </a:rPr>
              <a:t>C++</a:t>
            </a:r>
            <a:r>
              <a:rPr lang="zh-CN" altLang="en-US" sz="2400" b="1" dirty="0">
                <a:latin typeface="华文细黑" panose="02010600040101010101" pitchFamily="2" charset="-122"/>
                <a:ea typeface="华文细黑" panose="02010600040101010101" pitchFamily="2" charset="-122"/>
              </a:rPr>
              <a:t>程序员们提供了一个可扩展的基础性框架。我们从中可以获得极大的便利，同时也可以通过继承现有类，自己编制符合接口规范的容器、算法、迭代子等方式对之进行扩展。</a:t>
            </a:r>
            <a:r>
              <a:rPr lang="en-US" altLang="zh-CN" sz="2400" b="1" dirty="0">
                <a:latin typeface="华文细黑" panose="02010600040101010101" pitchFamily="2" charset="-122"/>
                <a:ea typeface="华文细黑" panose="02010600040101010101" pitchFamily="2" charset="-122"/>
              </a:rPr>
              <a:t>STL</a:t>
            </a:r>
            <a:r>
              <a:rPr lang="zh-CN" altLang="en-US" sz="2400" b="1" dirty="0">
                <a:latin typeface="华文细黑" panose="02010600040101010101" pitchFamily="2" charset="-122"/>
                <a:ea typeface="华文细黑" panose="02010600040101010101" pitchFamily="2" charset="-122"/>
              </a:rPr>
              <a:t>主要包含了容器、算法、迭代器、字符串</a:t>
            </a:r>
          </a:p>
          <a:p>
            <a:pPr>
              <a:lnSpc>
                <a:spcPct val="150000"/>
              </a:lnSpc>
              <a:buFont typeface="Arial" pitchFamily="34" charset="0"/>
              <a:buChar char="•"/>
            </a:pPr>
            <a:r>
              <a:rPr lang="zh-CN" altLang="en-US" sz="2400" b="1" dirty="0">
                <a:latin typeface="华文细黑" panose="02010600040101010101" pitchFamily="2" charset="-122"/>
                <a:ea typeface="华文细黑" panose="02010600040101010101" pitchFamily="2" charset="-122"/>
              </a:rPr>
              <a:t>容器：容器比数组更强大更灵活，可以动态增长（也常是缩减），可以管理属于它们自己的内存，可以跟踪它们拥有的对象数目，可以限制它们支持操作的算法复杂度等等。</a:t>
            </a:r>
            <a:endParaRPr lang="en-US" altLang="zh-CN" sz="2400" b="1"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35243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1071547"/>
            <a:ext cx="8715404" cy="3748702"/>
          </a:xfrm>
          <a:prstGeom prst="rect">
            <a:avLst/>
          </a:prstGeom>
          <a:noFill/>
        </p:spPr>
        <p:txBody>
          <a:bodyPr wrap="square" lIns="91425" tIns="45712" rIns="91425" bIns="45712" rtlCol="0">
            <a:spAutoFit/>
          </a:bodyPr>
          <a:lstStyle/>
          <a:p>
            <a:pPr>
              <a:lnSpc>
                <a:spcPct val="110000"/>
              </a:lnSpc>
              <a:spcBef>
                <a:spcPct val="50000"/>
              </a:spcBef>
            </a:pPr>
            <a:r>
              <a:rPr lang="zh-CN" altLang="en-US" sz="2400" b="1" dirty="0">
                <a:latin typeface="华文细黑" panose="02010600040101010101" pitchFamily="2" charset="-122"/>
                <a:ea typeface="华文细黑" panose="02010600040101010101" pitchFamily="2" charset="-122"/>
              </a:rPr>
              <a:t>标准</a:t>
            </a:r>
            <a:r>
              <a:rPr lang="en-US" altLang="zh-CN" sz="2400" b="1" dirty="0">
                <a:latin typeface="华文细黑" panose="02010600040101010101" pitchFamily="2" charset="-122"/>
                <a:ea typeface="华文细黑" panose="02010600040101010101" pitchFamily="2" charset="-122"/>
              </a:rPr>
              <a:t>STL</a:t>
            </a:r>
            <a:r>
              <a:rPr lang="zh-CN" altLang="en-US" sz="2400" b="1" dirty="0">
                <a:latin typeface="华文细黑" panose="02010600040101010101" pitchFamily="2" charset="-122"/>
                <a:ea typeface="华文细黑" panose="02010600040101010101" pitchFamily="2" charset="-122"/>
              </a:rPr>
              <a:t>容器分成两类：序列容器和关联容器。</a:t>
            </a:r>
          </a:p>
          <a:p>
            <a:pPr>
              <a:lnSpc>
                <a:spcPct val="110000"/>
              </a:lnSpc>
              <a:spcBef>
                <a:spcPct val="50000"/>
              </a:spcBef>
            </a:pPr>
            <a:r>
              <a:rPr lang="zh-CN" altLang="en-US" sz="2400" b="1" dirty="0">
                <a:latin typeface="华文细黑" panose="02010600040101010101" pitchFamily="2" charset="-122"/>
                <a:ea typeface="华文细黑" panose="02010600040101010101" pitchFamily="2" charset="-122"/>
              </a:rPr>
              <a:t>序列容器：向量</a:t>
            </a:r>
            <a:r>
              <a:rPr lang="en-US" altLang="zh-CN" sz="2400" b="1" dirty="0">
                <a:latin typeface="华文细黑" panose="02010600040101010101" pitchFamily="2" charset="-122"/>
                <a:ea typeface="华文细黑" panose="02010600040101010101" pitchFamily="2" charset="-122"/>
              </a:rPr>
              <a:t>(vector)</a:t>
            </a:r>
            <a:r>
              <a:rPr lang="zh-CN" altLang="en-US" sz="2400" b="1" dirty="0">
                <a:latin typeface="华文细黑" panose="02010600040101010101" pitchFamily="2" charset="-122"/>
                <a:ea typeface="华文细黑" panose="02010600040101010101" pitchFamily="2" charset="-122"/>
              </a:rPr>
              <a:t>容器、字符串</a:t>
            </a:r>
            <a:r>
              <a:rPr lang="en-US" altLang="zh-CN" sz="2400" b="1" dirty="0">
                <a:latin typeface="华文细黑" panose="02010600040101010101" pitchFamily="2" charset="-122"/>
                <a:ea typeface="华文细黑" panose="02010600040101010101" pitchFamily="2" charset="-122"/>
              </a:rPr>
              <a:t>(string)</a:t>
            </a:r>
            <a:r>
              <a:rPr lang="zh-CN" altLang="en-US" sz="2400" b="1" dirty="0">
                <a:latin typeface="华文细黑" panose="02010600040101010101" pitchFamily="2" charset="-122"/>
                <a:ea typeface="华文细黑" panose="02010600040101010101" pitchFamily="2" charset="-122"/>
              </a:rPr>
              <a:t>容器、双端队列</a:t>
            </a:r>
            <a:r>
              <a:rPr lang="en-US" altLang="zh-CN" sz="2400" b="1" dirty="0">
                <a:latin typeface="华文细黑" panose="02010600040101010101" pitchFamily="2" charset="-122"/>
                <a:ea typeface="华文细黑" panose="02010600040101010101" pitchFamily="2" charset="-122"/>
              </a:rPr>
              <a:t>(</a:t>
            </a:r>
            <a:r>
              <a:rPr lang="en-US" altLang="zh-CN" sz="2400" b="1" dirty="0" err="1">
                <a:latin typeface="华文细黑" panose="02010600040101010101" pitchFamily="2" charset="-122"/>
                <a:ea typeface="华文细黑" panose="02010600040101010101" pitchFamily="2" charset="-122"/>
              </a:rPr>
              <a:t>deque</a:t>
            </a:r>
            <a:r>
              <a:rPr lang="en-US" altLang="zh-CN" sz="2400" b="1" dirty="0">
                <a:latin typeface="华文细黑" panose="02010600040101010101" pitchFamily="2" charset="-122"/>
                <a:ea typeface="华文细黑" panose="02010600040101010101" pitchFamily="2" charset="-122"/>
              </a:rPr>
              <a:t>)</a:t>
            </a:r>
            <a:r>
              <a:rPr lang="zh-CN" altLang="en-US" sz="2400" b="1" dirty="0">
                <a:latin typeface="华文细黑" panose="02010600040101010101" pitchFamily="2" charset="-122"/>
                <a:ea typeface="华文细黑" panose="02010600040101010101" pitchFamily="2" charset="-122"/>
              </a:rPr>
              <a:t>容器和列表</a:t>
            </a:r>
            <a:r>
              <a:rPr lang="en-US" altLang="zh-CN" sz="2400" b="1" dirty="0">
                <a:latin typeface="华文细黑" panose="02010600040101010101" pitchFamily="2" charset="-122"/>
                <a:ea typeface="华文细黑" panose="02010600040101010101" pitchFamily="2" charset="-122"/>
              </a:rPr>
              <a:t>(list)</a:t>
            </a:r>
            <a:r>
              <a:rPr lang="zh-CN" altLang="en-US" sz="2400" b="1" dirty="0">
                <a:latin typeface="华文细黑" panose="02010600040101010101" pitchFamily="2" charset="-122"/>
                <a:ea typeface="华文细黑" panose="02010600040101010101" pitchFamily="2" charset="-122"/>
              </a:rPr>
              <a:t>容器。</a:t>
            </a:r>
            <a:endParaRPr lang="en-US" altLang="zh-CN" sz="2400" b="1" dirty="0">
              <a:latin typeface="华文细黑" panose="02010600040101010101" pitchFamily="2" charset="-122"/>
              <a:ea typeface="华文细黑" panose="02010600040101010101" pitchFamily="2" charset="-122"/>
            </a:endParaRPr>
          </a:p>
          <a:p>
            <a:pPr lvl="1">
              <a:spcBef>
                <a:spcPct val="50000"/>
              </a:spcBef>
            </a:pPr>
            <a:r>
              <a:rPr lang="en-US" altLang="zh-CN" sz="2400" b="1" dirty="0">
                <a:latin typeface="华文细黑" panose="02010600040101010101" pitchFamily="2" charset="-122"/>
                <a:ea typeface="华文细黑" panose="02010600040101010101" pitchFamily="2" charset="-122"/>
              </a:rPr>
              <a:t>-</a:t>
            </a:r>
            <a:r>
              <a:rPr lang="zh-CN" altLang="en-US" sz="2400" b="1" dirty="0">
                <a:latin typeface="华文细黑" panose="02010600040101010101" pitchFamily="2" charset="-122"/>
                <a:ea typeface="华文细黑" panose="02010600040101010101" pitchFamily="2" charset="-122"/>
              </a:rPr>
              <a:t>尽量使用</a:t>
            </a:r>
            <a:r>
              <a:rPr lang="en-US" altLang="zh-CN" sz="2400" b="1" dirty="0">
                <a:latin typeface="华文细黑" panose="02010600040101010101" pitchFamily="2" charset="-122"/>
                <a:ea typeface="华文细黑" panose="02010600040101010101" pitchFamily="2" charset="-122"/>
              </a:rPr>
              <a:t>vector</a:t>
            </a:r>
            <a:r>
              <a:rPr lang="zh-CN" altLang="en-US" sz="2400" b="1" dirty="0">
                <a:latin typeface="华文细黑" panose="02010600040101010101" pitchFamily="2" charset="-122"/>
                <a:ea typeface="华文细黑" panose="02010600040101010101" pitchFamily="2" charset="-122"/>
              </a:rPr>
              <a:t>和</a:t>
            </a:r>
            <a:r>
              <a:rPr lang="en-US" altLang="zh-CN" sz="2400" b="1" dirty="0">
                <a:latin typeface="华文细黑" panose="02010600040101010101" pitchFamily="2" charset="-122"/>
                <a:ea typeface="华文细黑" panose="02010600040101010101" pitchFamily="2" charset="-122"/>
              </a:rPr>
              <a:t>string</a:t>
            </a:r>
            <a:r>
              <a:rPr lang="zh-CN" altLang="en-US" sz="2400" b="1" dirty="0">
                <a:latin typeface="华文细黑" panose="02010600040101010101" pitchFamily="2" charset="-122"/>
                <a:ea typeface="华文细黑" panose="02010600040101010101" pitchFamily="2" charset="-122"/>
              </a:rPr>
              <a:t>来代替数组的使用。</a:t>
            </a:r>
          </a:p>
          <a:p>
            <a:pPr lvl="2">
              <a:spcBef>
                <a:spcPct val="50000"/>
              </a:spcBef>
            </a:pPr>
            <a:r>
              <a:rPr lang="en-US" altLang="zh-CN" sz="2400" b="1" dirty="0">
                <a:latin typeface="华文细黑" panose="02010600040101010101" pitchFamily="2" charset="-122"/>
                <a:ea typeface="华文细黑" panose="02010600040101010101" pitchFamily="2" charset="-122"/>
                <a:cs typeface="Arial Unicode MS" pitchFamily="34" charset="-122"/>
              </a:rPr>
              <a:t>vector&lt;</a:t>
            </a:r>
            <a:r>
              <a:rPr lang="en-US" altLang="zh-CN" sz="2400" b="1" dirty="0" err="1">
                <a:latin typeface="华文细黑" panose="02010600040101010101" pitchFamily="2" charset="-122"/>
                <a:ea typeface="华文细黑" panose="02010600040101010101" pitchFamily="2" charset="-122"/>
                <a:cs typeface="Arial Unicode MS" pitchFamily="34" charset="-122"/>
              </a:rPr>
              <a:t>int</a:t>
            </a:r>
            <a:r>
              <a:rPr lang="en-US" altLang="zh-CN" sz="2400" b="1" dirty="0">
                <a:latin typeface="华文细黑" panose="02010600040101010101" pitchFamily="2" charset="-122"/>
                <a:ea typeface="华文细黑" panose="02010600040101010101" pitchFamily="2" charset="-122"/>
                <a:cs typeface="Arial Unicode MS" pitchFamily="34" charset="-122"/>
              </a:rPr>
              <a:t>&gt; a;</a:t>
            </a:r>
          </a:p>
          <a:p>
            <a:pPr lvl="2">
              <a:spcBef>
                <a:spcPct val="50000"/>
              </a:spcBef>
            </a:pPr>
            <a:r>
              <a:rPr lang="en-US" altLang="zh-CN" sz="2400" b="1" dirty="0">
                <a:latin typeface="华文细黑" panose="02010600040101010101" pitchFamily="2" charset="-122"/>
                <a:ea typeface="华文细黑" panose="02010600040101010101" pitchFamily="2" charset="-122"/>
                <a:cs typeface="Arial Unicode MS" pitchFamily="34" charset="-122"/>
              </a:rPr>
              <a:t>string s(“hello”);</a:t>
            </a:r>
            <a:endParaRPr lang="zh-CN" altLang="en-US" sz="2400" b="1" dirty="0">
              <a:latin typeface="华文细黑" panose="02010600040101010101" pitchFamily="2" charset="-122"/>
              <a:ea typeface="华文细黑" panose="02010600040101010101" pitchFamily="2" charset="-122"/>
              <a:cs typeface="Arial Unicode MS" pitchFamily="34" charset="-122"/>
            </a:endParaRPr>
          </a:p>
          <a:p>
            <a:pPr>
              <a:lnSpc>
                <a:spcPct val="110000"/>
              </a:lnSpc>
              <a:spcBef>
                <a:spcPct val="50000"/>
              </a:spcBef>
            </a:pPr>
            <a:r>
              <a:rPr lang="zh-CN" altLang="en-US" sz="2400" b="1" dirty="0">
                <a:latin typeface="华文细黑" panose="02010600040101010101" pitchFamily="2" charset="-122"/>
                <a:ea typeface="华文细黑" panose="02010600040101010101" pitchFamily="2" charset="-122"/>
              </a:rPr>
              <a:t>关联容器：集合</a:t>
            </a:r>
            <a:r>
              <a:rPr lang="en-US" altLang="zh-CN" sz="2400" b="1" dirty="0">
                <a:latin typeface="华文细黑" panose="02010600040101010101" pitchFamily="2" charset="-122"/>
                <a:ea typeface="华文细黑" panose="02010600040101010101" pitchFamily="2" charset="-122"/>
              </a:rPr>
              <a:t>(set)</a:t>
            </a:r>
            <a:r>
              <a:rPr lang="zh-CN" altLang="en-US" sz="2400" b="1" dirty="0">
                <a:latin typeface="华文细黑" panose="02010600040101010101" pitchFamily="2" charset="-122"/>
                <a:ea typeface="华文细黑" panose="02010600040101010101" pitchFamily="2" charset="-122"/>
              </a:rPr>
              <a:t>、</a:t>
            </a:r>
            <a:r>
              <a:rPr lang="en-US" altLang="zh-CN" sz="2400" b="1" dirty="0" err="1">
                <a:latin typeface="华文细黑" panose="02010600040101010101" pitchFamily="2" charset="-122"/>
                <a:ea typeface="华文细黑" panose="02010600040101010101" pitchFamily="2" charset="-122"/>
              </a:rPr>
              <a:t>multiset</a:t>
            </a:r>
            <a:r>
              <a:rPr lang="zh-CN" altLang="en-US" sz="2400" b="1" dirty="0">
                <a:latin typeface="华文细黑" panose="02010600040101010101" pitchFamily="2" charset="-122"/>
                <a:ea typeface="华文细黑" panose="02010600040101010101" pitchFamily="2" charset="-122"/>
              </a:rPr>
              <a:t>、</a:t>
            </a:r>
            <a:r>
              <a:rPr lang="en-US" altLang="zh-CN" sz="2400" b="1" dirty="0">
                <a:latin typeface="华文细黑" panose="02010600040101010101" pitchFamily="2" charset="-122"/>
                <a:ea typeface="华文细黑" panose="02010600040101010101" pitchFamily="2" charset="-122"/>
              </a:rPr>
              <a:t>map</a:t>
            </a:r>
            <a:r>
              <a:rPr lang="zh-CN" altLang="en-US" sz="2400" b="1" dirty="0">
                <a:latin typeface="华文细黑" panose="02010600040101010101" pitchFamily="2" charset="-122"/>
                <a:ea typeface="华文细黑" panose="02010600040101010101" pitchFamily="2" charset="-122"/>
              </a:rPr>
              <a:t>和</a:t>
            </a:r>
            <a:r>
              <a:rPr lang="en-US" altLang="zh-CN" sz="2400" b="1" dirty="0" err="1">
                <a:latin typeface="华文细黑" panose="02010600040101010101" pitchFamily="2" charset="-122"/>
                <a:ea typeface="华文细黑" panose="02010600040101010101" pitchFamily="2" charset="-122"/>
              </a:rPr>
              <a:t>multimap</a:t>
            </a:r>
            <a:r>
              <a:rPr lang="zh-CN" altLang="en-US" sz="2400" b="1" dirty="0">
                <a:latin typeface="华文细黑" panose="02010600040101010101" pitchFamily="2" charset="-122"/>
                <a:ea typeface="华文细黑" panose="02010600040101010101" pitchFamily="2" charset="-122"/>
              </a:rPr>
              <a:t>。 </a:t>
            </a:r>
          </a:p>
        </p:txBody>
      </p:sp>
      <p:sp>
        <p:nvSpPr>
          <p:cNvPr id="6" name="TextBox 2"/>
          <p:cNvSpPr txBox="1">
            <a:spLocks noChangeArrowheads="1"/>
          </p:cNvSpPr>
          <p:nvPr/>
        </p:nvSpPr>
        <p:spPr bwMode="auto">
          <a:xfrm>
            <a:off x="1619672" y="6237312"/>
            <a:ext cx="8044358" cy="400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12" rIns="91425" bIns="45712">
            <a:spAutoFit/>
          </a:bodyPr>
          <a:lstStyle>
            <a:lvl1pPr eaLnBrk="0" hangingPunct="0">
              <a:defRPr kumimoji="1" sz="6600" b="1">
                <a:solidFill>
                  <a:srgbClr val="FF3300"/>
                </a:solidFill>
                <a:latin typeface="Verdana" pitchFamily="34" charset="0"/>
                <a:ea typeface="隶书" pitchFamily="49" charset="-122"/>
              </a:defRPr>
            </a:lvl1pPr>
            <a:lvl2pPr marL="742950" indent="-285750" eaLnBrk="0" hangingPunct="0">
              <a:defRPr kumimoji="1" sz="6600" b="1">
                <a:solidFill>
                  <a:srgbClr val="FF3300"/>
                </a:solidFill>
                <a:latin typeface="Verdana" pitchFamily="34" charset="0"/>
                <a:ea typeface="隶书" pitchFamily="49" charset="-122"/>
              </a:defRPr>
            </a:lvl2pPr>
            <a:lvl3pPr marL="1143000" indent="-228600" eaLnBrk="0" hangingPunct="0">
              <a:defRPr kumimoji="1" sz="6600" b="1">
                <a:solidFill>
                  <a:srgbClr val="FF3300"/>
                </a:solidFill>
                <a:latin typeface="Verdana" pitchFamily="34" charset="0"/>
                <a:ea typeface="隶书" pitchFamily="49" charset="-122"/>
              </a:defRPr>
            </a:lvl3pPr>
            <a:lvl4pPr marL="1600200" indent="-228600" eaLnBrk="0" hangingPunct="0">
              <a:defRPr kumimoji="1" sz="6600" b="1">
                <a:solidFill>
                  <a:srgbClr val="FF3300"/>
                </a:solidFill>
                <a:latin typeface="Verdana" pitchFamily="34" charset="0"/>
                <a:ea typeface="隶书" pitchFamily="49" charset="-122"/>
              </a:defRPr>
            </a:lvl4pPr>
            <a:lvl5pPr marL="2057400" indent="-228600" eaLnBrk="0" hangingPunct="0">
              <a:defRPr kumimoji="1" sz="6600" b="1">
                <a:solidFill>
                  <a:srgbClr val="FF3300"/>
                </a:solidFill>
                <a:latin typeface="Verdana" pitchFamily="34" charset="0"/>
                <a:ea typeface="隶书" pitchFamily="49" charset="-122"/>
              </a:defRPr>
            </a:lvl5pPr>
            <a:lvl6pPr marL="25146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eaLnBrk="1" hangingPunct="1"/>
            <a:r>
              <a:rPr lang="en-US" altLang="zh-CN" sz="2000" dirty="0">
                <a:solidFill>
                  <a:srgbClr val="008000"/>
                </a:solidFill>
              </a:rPr>
              <a:t>For example: code/unit one/STL/STL</a:t>
            </a:r>
            <a:r>
              <a:rPr lang="zh-CN" altLang="en-US" sz="2000" dirty="0">
                <a:solidFill>
                  <a:srgbClr val="008000"/>
                </a:solidFill>
              </a:rPr>
              <a:t>的容器和算法</a:t>
            </a:r>
            <a:r>
              <a:rPr lang="en-US" altLang="zh-CN" sz="2000" dirty="0">
                <a:solidFill>
                  <a:srgbClr val="008000"/>
                </a:solidFill>
              </a:rPr>
              <a:t>.</a:t>
            </a:r>
            <a:r>
              <a:rPr lang="en-US" altLang="zh-CN" sz="2000" dirty="0" err="1">
                <a:solidFill>
                  <a:srgbClr val="008000"/>
                </a:solidFill>
              </a:rPr>
              <a:t>cpp</a:t>
            </a:r>
            <a:endParaRPr lang="zh-CN" altLang="en-US" sz="2000" dirty="0">
              <a:solidFill>
                <a:srgbClr val="008000"/>
              </a:solidFill>
            </a:endParaRPr>
          </a:p>
        </p:txBody>
      </p:sp>
    </p:spTree>
    <p:extLst>
      <p:ext uri="{BB962C8B-B14F-4D97-AF65-F5344CB8AC3E}">
        <p14:creationId xmlns:p14="http://schemas.microsoft.com/office/powerpoint/2010/main" val="53753966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91"/>
            <a:ext cx="2699840" cy="785817"/>
          </a:xfrm>
          <a:solidFill>
            <a:srgbClr val="008080"/>
          </a:solidFill>
        </p:spPr>
        <p:txBody>
          <a:bodyPr lIns="71225" tIns="35612" rIns="71225" bIns="35612" anchor="ctr">
            <a:normAutofit/>
          </a:bodyPr>
          <a:lstStyle/>
          <a:p>
            <a:pPr defTabSz="984578"/>
            <a:r>
              <a:rPr lang="en-US" altLang="zh-CN" kern="1200" dirty="0">
                <a:latin typeface="Arial Rounded MT Bold" pitchFamily="34" charset="0"/>
                <a:cs typeface="Arial Unicode MS" pitchFamily="34" charset="-122"/>
              </a:rPr>
              <a:t>Algorithms </a:t>
            </a:r>
            <a:r>
              <a:rPr lang="zh-CN" altLang="en-US" kern="1200" dirty="0">
                <a:latin typeface="Arial Rounded MT Bold" pitchFamily="34" charset="0"/>
                <a:cs typeface="Arial Unicode MS" pitchFamily="34" charset="-122"/>
              </a:rPr>
              <a:t> </a:t>
            </a:r>
            <a:r>
              <a:rPr lang="en-US" altLang="zh-CN" kern="1200" dirty="0">
                <a:latin typeface="Arial Rounded MT Bold" pitchFamily="34" charset="0"/>
                <a:cs typeface="Arial Unicode MS" pitchFamily="34" charset="-122"/>
              </a:rPr>
              <a:t> </a:t>
            </a:r>
            <a:endParaRPr lang="zh-CN" altLang="en-US" kern="1200" dirty="0">
              <a:latin typeface="Arial Rounded MT Bold" pitchFamily="34" charset="0"/>
              <a:cs typeface="Arial Unicode MS" pitchFamily="34" charset="-122"/>
            </a:endParaRPr>
          </a:p>
        </p:txBody>
      </p:sp>
      <p:sp>
        <p:nvSpPr>
          <p:cNvPr id="5" name="TextBox 4"/>
          <p:cNvSpPr txBox="1"/>
          <p:nvPr/>
        </p:nvSpPr>
        <p:spPr>
          <a:xfrm>
            <a:off x="428596" y="1071546"/>
            <a:ext cx="8715404" cy="3456211"/>
          </a:xfrm>
          <a:prstGeom prst="rect">
            <a:avLst/>
          </a:prstGeom>
          <a:noFill/>
        </p:spPr>
        <p:txBody>
          <a:bodyPr wrap="square" lIns="91425" tIns="45712" rIns="91425" bIns="45712" rtlCol="0">
            <a:spAutoFit/>
          </a:bodyPr>
          <a:lstStyle/>
          <a:p>
            <a:pPr>
              <a:lnSpc>
                <a:spcPct val="150000"/>
              </a:lnSpc>
            </a:pPr>
            <a:r>
              <a:rPr lang="en-US" altLang="zh-CN" sz="2400" dirty="0">
                <a:latin typeface="Times New Roman" pitchFamily="18" charset="0"/>
                <a:ea typeface="宋体" charset="-122"/>
              </a:rPr>
              <a:t>     </a:t>
            </a:r>
            <a:r>
              <a:rPr lang="en-US" altLang="zh-CN" sz="2400" dirty="0">
                <a:latin typeface="宋体" charset="-122"/>
                <a:ea typeface="宋体" charset="-122"/>
              </a:rPr>
              <a:t>STL</a:t>
            </a:r>
            <a:r>
              <a:rPr lang="zh-CN" altLang="en-US" sz="2400" dirty="0">
                <a:latin typeface="宋体" charset="-122"/>
                <a:ea typeface="宋体" charset="-122"/>
              </a:rPr>
              <a:t>几乎封装了所有的数据结构中的算法，从链表到队列，从向量到堆栈，对</a:t>
            </a:r>
            <a:r>
              <a:rPr lang="en-US" altLang="zh-CN" sz="2400" dirty="0">
                <a:latin typeface="宋体" charset="-122"/>
                <a:ea typeface="宋体" charset="-122"/>
              </a:rPr>
              <a:t>hash</a:t>
            </a:r>
            <a:r>
              <a:rPr lang="zh-CN" altLang="en-US" sz="2400" dirty="0">
                <a:latin typeface="宋体" charset="-122"/>
                <a:ea typeface="宋体" charset="-122"/>
              </a:rPr>
              <a:t>到二叉树，从搜索到排序，从增加到删除</a:t>
            </a:r>
            <a:r>
              <a:rPr lang="en-US" altLang="zh-CN" sz="2400" dirty="0">
                <a:latin typeface="宋体" charset="-122"/>
                <a:ea typeface="宋体" charset="-122"/>
              </a:rPr>
              <a:t>......</a:t>
            </a:r>
            <a:r>
              <a:rPr lang="zh-CN" altLang="en-US" sz="2400" dirty="0">
                <a:latin typeface="宋体" charset="-122"/>
                <a:ea typeface="宋体" charset="-122"/>
              </a:rPr>
              <a:t>。可以把它们应用在那些容器中的对象上。这些算法都有很著名的执行特性。它们可以给对象排序，删除它们，给它们记数，比较，找出特殊的对象，把它们合并到另一个容器中，以及执行其他有用的操作。 </a:t>
            </a:r>
            <a:endParaRPr lang="en-US" altLang="zh-CN" sz="2400" dirty="0">
              <a:latin typeface="宋体" charset="-122"/>
              <a:ea typeface="宋体" charset="-122"/>
            </a:endParaRPr>
          </a:p>
        </p:txBody>
      </p:sp>
    </p:spTree>
    <p:extLst>
      <p:ext uri="{BB962C8B-B14F-4D97-AF65-F5344CB8AC3E}">
        <p14:creationId xmlns:p14="http://schemas.microsoft.com/office/powerpoint/2010/main" val="149334567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91"/>
            <a:ext cx="1979760" cy="785817"/>
          </a:xfrm>
          <a:solidFill>
            <a:srgbClr val="008080"/>
          </a:solidFill>
        </p:spPr>
        <p:txBody>
          <a:bodyPr lIns="71225" tIns="35612" rIns="71225" bIns="35612" anchor="ctr">
            <a:normAutofit/>
          </a:bodyPr>
          <a:lstStyle/>
          <a:p>
            <a:pPr defTabSz="984578"/>
            <a:r>
              <a:rPr lang="en-US" altLang="zh-CN" kern="1200" dirty="0">
                <a:latin typeface="Arial Rounded MT Bold" pitchFamily="34" charset="0"/>
                <a:cs typeface="Arial Unicode MS" pitchFamily="34" charset="-122"/>
              </a:rPr>
              <a:t>Iterators </a:t>
            </a:r>
            <a:r>
              <a:rPr lang="zh-CN" altLang="en-US" kern="1200" dirty="0">
                <a:latin typeface="Arial Rounded MT Bold" pitchFamily="34" charset="0"/>
                <a:cs typeface="Arial Unicode MS" pitchFamily="34" charset="-122"/>
              </a:rPr>
              <a:t> </a:t>
            </a:r>
            <a:r>
              <a:rPr lang="en-US" altLang="zh-CN" kern="1200" dirty="0">
                <a:latin typeface="Arial Rounded MT Bold" pitchFamily="34" charset="0"/>
                <a:cs typeface="Arial Unicode MS" pitchFamily="34" charset="-122"/>
              </a:rPr>
              <a:t> </a:t>
            </a:r>
            <a:endParaRPr lang="zh-CN" altLang="en-US" kern="1200" dirty="0">
              <a:latin typeface="Arial Rounded MT Bold" pitchFamily="34" charset="0"/>
              <a:cs typeface="Arial Unicode MS" pitchFamily="34" charset="-122"/>
            </a:endParaRPr>
          </a:p>
        </p:txBody>
      </p:sp>
      <p:sp>
        <p:nvSpPr>
          <p:cNvPr id="5" name="TextBox 4"/>
          <p:cNvSpPr txBox="1"/>
          <p:nvPr/>
        </p:nvSpPr>
        <p:spPr>
          <a:xfrm>
            <a:off x="428596" y="1071546"/>
            <a:ext cx="8715404" cy="2862306"/>
          </a:xfrm>
          <a:prstGeom prst="rect">
            <a:avLst/>
          </a:prstGeom>
          <a:noFill/>
        </p:spPr>
        <p:txBody>
          <a:bodyPr wrap="square" lIns="91425" tIns="45712" rIns="91425" bIns="45712" rtlCol="0">
            <a:spAutoFit/>
          </a:bodyPr>
          <a:lstStyle/>
          <a:p>
            <a:pPr>
              <a:lnSpc>
                <a:spcPct val="150000"/>
              </a:lnSpc>
            </a:pPr>
            <a:r>
              <a:rPr lang="en-US" altLang="zh-CN" sz="2400" dirty="0">
                <a:latin typeface="Times New Roman" pitchFamily="18" charset="0"/>
                <a:ea typeface="宋体" charset="-122"/>
              </a:rPr>
              <a:t>     </a:t>
            </a:r>
            <a:r>
              <a:rPr lang="en-US" altLang="zh-CN" sz="2400" b="1" dirty="0">
                <a:latin typeface="华文细黑" panose="02010600040101010101" pitchFamily="2" charset="-122"/>
                <a:ea typeface="华文细黑" panose="02010600040101010101" pitchFamily="2" charset="-122"/>
              </a:rPr>
              <a:t>STL Iterators</a:t>
            </a:r>
            <a:r>
              <a:rPr lang="zh-CN" altLang="en-US" sz="2400" b="1" dirty="0">
                <a:latin typeface="华文细黑" panose="02010600040101010101" pitchFamily="2" charset="-122"/>
                <a:ea typeface="华文细黑" panose="02010600040101010101" pitchFamily="2" charset="-122"/>
              </a:rPr>
              <a:t>就象是容器中指向对象的指针。</a:t>
            </a:r>
            <a:r>
              <a:rPr lang="en-US" altLang="zh-CN" sz="2400" b="1" dirty="0">
                <a:latin typeface="华文细黑" panose="02010600040101010101" pitchFamily="2" charset="-122"/>
                <a:ea typeface="华文细黑" panose="02010600040101010101" pitchFamily="2" charset="-122"/>
              </a:rPr>
              <a:t>STL</a:t>
            </a:r>
            <a:r>
              <a:rPr lang="zh-CN" altLang="en-US" sz="2400" b="1" dirty="0">
                <a:latin typeface="华文细黑" panose="02010600040101010101" pitchFamily="2" charset="-122"/>
                <a:ea typeface="华文细黑" panose="02010600040101010101" pitchFamily="2" charset="-122"/>
              </a:rPr>
              <a:t>的算法使用</a:t>
            </a:r>
            <a:r>
              <a:rPr lang="en-US" altLang="zh-CN" sz="2400" b="1" dirty="0">
                <a:solidFill>
                  <a:srgbClr val="FFFF00"/>
                </a:solidFill>
                <a:latin typeface="华文细黑" panose="02010600040101010101" pitchFamily="2" charset="-122"/>
                <a:ea typeface="华文细黑" panose="02010600040101010101" pitchFamily="2" charset="-122"/>
                <a:cs typeface="Arial Unicode MS" pitchFamily="34" charset="-122"/>
              </a:rPr>
              <a:t>iterator</a:t>
            </a:r>
            <a:r>
              <a:rPr lang="zh-CN" altLang="en-US" sz="2400" b="1" dirty="0">
                <a:latin typeface="华文细黑" panose="02010600040101010101" pitchFamily="2" charset="-122"/>
                <a:ea typeface="华文细黑" panose="02010600040101010101" pitchFamily="2" charset="-122"/>
              </a:rPr>
              <a:t>在容器上进行操作。</a:t>
            </a:r>
            <a:r>
              <a:rPr lang="en-US" altLang="zh-CN" sz="2400" b="1" dirty="0">
                <a:latin typeface="华文细黑" panose="02010600040101010101" pitchFamily="2" charset="-122"/>
                <a:ea typeface="华文细黑" panose="02010600040101010101" pitchFamily="2" charset="-122"/>
              </a:rPr>
              <a:t>iterator</a:t>
            </a:r>
            <a:r>
              <a:rPr lang="zh-CN" altLang="en-US" sz="2400" b="1" dirty="0">
                <a:latin typeface="华文细黑" panose="02010600040101010101" pitchFamily="2" charset="-122"/>
                <a:ea typeface="华文细黑" panose="02010600040101010101" pitchFamily="2" charset="-122"/>
              </a:rPr>
              <a:t>设置算法的边界 ，容器的长度，和其他一些事情。举个例子，有些</a:t>
            </a:r>
            <a:r>
              <a:rPr lang="en-US" altLang="zh-CN" sz="2400" b="1" dirty="0">
                <a:latin typeface="华文细黑" panose="02010600040101010101" pitchFamily="2" charset="-122"/>
                <a:ea typeface="华文细黑" panose="02010600040101010101" pitchFamily="2" charset="-122"/>
              </a:rPr>
              <a:t>iterator</a:t>
            </a:r>
            <a:r>
              <a:rPr lang="zh-CN" altLang="en-US" sz="2400" b="1" dirty="0">
                <a:latin typeface="华文细黑" panose="02010600040101010101" pitchFamily="2" charset="-122"/>
                <a:ea typeface="华文细黑" panose="02010600040101010101" pitchFamily="2" charset="-122"/>
              </a:rPr>
              <a:t>仅让算法读元素，有一些让算法写元素，有一些则两者都行。 </a:t>
            </a:r>
            <a:r>
              <a:rPr lang="en-US" altLang="zh-CN" sz="2400" b="1" dirty="0">
                <a:latin typeface="华文细黑" panose="02010600040101010101" pitchFamily="2" charset="-122"/>
                <a:ea typeface="华文细黑" panose="02010600040101010101" pitchFamily="2" charset="-122"/>
              </a:rPr>
              <a:t>Iterator</a:t>
            </a:r>
            <a:r>
              <a:rPr lang="zh-CN" altLang="en-US" sz="2400" b="1" dirty="0">
                <a:latin typeface="华文细黑" panose="02010600040101010101" pitchFamily="2" charset="-122"/>
                <a:ea typeface="华文细黑" panose="02010600040101010101" pitchFamily="2" charset="-122"/>
              </a:rPr>
              <a:t>也决定在容器中处理的方向。 </a:t>
            </a:r>
            <a:endParaRPr lang="en-US" altLang="zh-CN" sz="2400" b="1"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32150627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4294967295"/>
          </p:nvPr>
        </p:nvSpPr>
        <p:spPr>
          <a:xfrm>
            <a:off x="-870" y="6474781"/>
            <a:ext cx="3662378" cy="365125"/>
          </a:xfrm>
          <a:prstGeom prst="rect">
            <a:avLst/>
          </a:prstGeom>
        </p:spPr>
        <p:txBody>
          <a:bodyPr/>
          <a:lstStyle/>
          <a:p>
            <a:r>
              <a:rPr lang="en-US" altLang="zh-CN" smtClean="0"/>
              <a:t>Object-Oriented Programming</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40" y="1423987"/>
            <a:ext cx="3228975" cy="401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063986" y="2223589"/>
            <a:ext cx="8103844" cy="4623735"/>
          </a:xfrm>
          <a:prstGeom prst="rect">
            <a:avLst/>
          </a:prstGeom>
          <a:solidFill>
            <a:schemeClr val="tx1"/>
          </a:solidFill>
        </p:spPr>
        <p:txBody>
          <a:bodyPr wrap="square" lIns="98458" tIns="49229" rIns="98458" bIns="49229" rtlCol="0">
            <a:spAutoFit/>
          </a:bodyPr>
          <a:lstStyle/>
          <a:p>
            <a:pPr>
              <a:lnSpc>
                <a:spcPct val="150000"/>
              </a:lnSpc>
            </a:pPr>
            <a:r>
              <a:rPr lang="en-US" altLang="zh-CN" sz="2800" dirty="0" smtClean="0">
                <a:solidFill>
                  <a:schemeClr val="bg1">
                    <a:lumMod val="85000"/>
                    <a:lumOff val="15000"/>
                  </a:schemeClr>
                </a:solidFill>
                <a:latin typeface="Arial Rounded MT Bold" panose="020F0704030504030204" pitchFamily="34" charset="0"/>
              </a:rPr>
              <a:t>chapter </a:t>
            </a:r>
            <a:r>
              <a:rPr lang="en-US" altLang="zh-CN" sz="2800" dirty="0">
                <a:solidFill>
                  <a:schemeClr val="bg1">
                    <a:lumMod val="85000"/>
                    <a:lumOff val="15000"/>
                  </a:schemeClr>
                </a:solidFill>
                <a:latin typeface="Arial Rounded MT Bold" panose="020F0704030504030204" pitchFamily="34" charset="0"/>
              </a:rPr>
              <a:t>9 objects and classes </a:t>
            </a:r>
          </a:p>
          <a:p>
            <a:pPr>
              <a:lnSpc>
                <a:spcPct val="150000"/>
              </a:lnSpc>
            </a:pPr>
            <a:r>
              <a:rPr lang="en-US" altLang="zh-CN" sz="2400" dirty="0" smtClean="0">
                <a:solidFill>
                  <a:schemeClr val="bg1">
                    <a:lumMod val="85000"/>
                    <a:lumOff val="15000"/>
                  </a:schemeClr>
                </a:solidFill>
                <a:latin typeface="Arial Rounded MT Bold" panose="020F0704030504030204" pitchFamily="34" charset="0"/>
              </a:rPr>
              <a:t>9.1 Introduction </a:t>
            </a:r>
          </a:p>
          <a:p>
            <a:pPr>
              <a:lnSpc>
                <a:spcPct val="150000"/>
              </a:lnSpc>
            </a:pPr>
            <a:r>
              <a:rPr lang="en-US" altLang="zh-CN" sz="2400" dirty="0" smtClean="0">
                <a:solidFill>
                  <a:schemeClr val="bg1">
                    <a:lumMod val="85000"/>
                    <a:lumOff val="15000"/>
                  </a:schemeClr>
                </a:solidFill>
                <a:latin typeface="Arial Rounded MT Bold" panose="020F0704030504030204" pitchFamily="34" charset="0"/>
              </a:rPr>
              <a:t>9.2 Defining Classes for Objects </a:t>
            </a:r>
          </a:p>
          <a:p>
            <a:pPr>
              <a:lnSpc>
                <a:spcPct val="150000"/>
              </a:lnSpc>
            </a:pPr>
            <a:r>
              <a:rPr lang="en-US" altLang="zh-CN" sz="2400" dirty="0" smtClean="0">
                <a:solidFill>
                  <a:schemeClr val="bg1">
                    <a:lumMod val="85000"/>
                    <a:lumOff val="15000"/>
                  </a:schemeClr>
                </a:solidFill>
                <a:latin typeface="Arial Rounded MT Bold" panose="020F0704030504030204" pitchFamily="34" charset="0"/>
              </a:rPr>
              <a:t>9.3 Example: Defining Classes and Creating Objects </a:t>
            </a:r>
          </a:p>
          <a:p>
            <a:pPr>
              <a:lnSpc>
                <a:spcPct val="150000"/>
              </a:lnSpc>
            </a:pPr>
            <a:r>
              <a:rPr lang="en-US" altLang="zh-CN" sz="2400" dirty="0" smtClean="0">
                <a:solidFill>
                  <a:schemeClr val="bg1">
                    <a:lumMod val="85000"/>
                    <a:lumOff val="15000"/>
                  </a:schemeClr>
                </a:solidFill>
                <a:latin typeface="Arial Rounded MT Bold" panose="020F0704030504030204" pitchFamily="34" charset="0"/>
              </a:rPr>
              <a:t>9.6 Separating Class Definition from Implementation </a:t>
            </a:r>
          </a:p>
          <a:p>
            <a:pPr>
              <a:lnSpc>
                <a:spcPct val="150000"/>
              </a:lnSpc>
            </a:pPr>
            <a:r>
              <a:rPr lang="en-US" altLang="zh-CN" sz="2400" dirty="0" smtClean="0">
                <a:solidFill>
                  <a:schemeClr val="bg1">
                    <a:lumMod val="85000"/>
                    <a:lumOff val="15000"/>
                  </a:schemeClr>
                </a:solidFill>
                <a:latin typeface="Arial Rounded MT Bold" panose="020F0704030504030204" pitchFamily="34" charset="0"/>
              </a:rPr>
              <a:t>9.7 Preventing Multiple Inclusions </a:t>
            </a:r>
          </a:p>
          <a:p>
            <a:pPr>
              <a:lnSpc>
                <a:spcPct val="150000"/>
              </a:lnSpc>
            </a:pPr>
            <a:r>
              <a:rPr lang="en-US" altLang="zh-CN" sz="2400" dirty="0" smtClean="0">
                <a:solidFill>
                  <a:schemeClr val="bg1">
                    <a:lumMod val="85000"/>
                    <a:lumOff val="15000"/>
                  </a:schemeClr>
                </a:solidFill>
                <a:latin typeface="Arial Rounded MT Bold" panose="020F0704030504030204" pitchFamily="34" charset="0"/>
              </a:rPr>
              <a:t>9.9 Data Field Encapsulation </a:t>
            </a:r>
          </a:p>
          <a:p>
            <a:pPr>
              <a:lnSpc>
                <a:spcPct val="150000"/>
              </a:lnSpc>
            </a:pPr>
            <a:r>
              <a:rPr lang="en-US" altLang="zh-CN" sz="2400" dirty="0" smtClean="0">
                <a:solidFill>
                  <a:schemeClr val="bg1">
                    <a:lumMod val="85000"/>
                    <a:lumOff val="15000"/>
                  </a:schemeClr>
                </a:solidFill>
                <a:latin typeface="Arial Rounded MT Bold" panose="020F0704030504030204" pitchFamily="34" charset="0"/>
              </a:rPr>
              <a:t>9.11 Class Abstraction and Encapsulation</a:t>
            </a:r>
            <a:endParaRPr lang="en-US" altLang="zh-CN" sz="2400" dirty="0">
              <a:solidFill>
                <a:schemeClr val="bg1">
                  <a:lumMod val="85000"/>
                  <a:lumOff val="15000"/>
                </a:schemeClr>
              </a:solidFill>
              <a:latin typeface="Arial Rounded MT Bold" panose="020F0704030504030204" pitchFamily="34" charset="0"/>
            </a:endParaRPr>
          </a:p>
        </p:txBody>
      </p:sp>
    </p:spTree>
    <p:extLst>
      <p:ext uri="{BB962C8B-B14F-4D97-AF65-F5344CB8AC3E}">
        <p14:creationId xmlns:p14="http://schemas.microsoft.com/office/powerpoint/2010/main" val="106056571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4294967295"/>
          </p:nvPr>
        </p:nvSpPr>
        <p:spPr>
          <a:xfrm>
            <a:off x="-870" y="6474781"/>
            <a:ext cx="3662378" cy="365125"/>
          </a:xfrm>
          <a:prstGeom prst="rect">
            <a:avLst/>
          </a:prstGeom>
        </p:spPr>
        <p:txBody>
          <a:bodyPr/>
          <a:lstStyle/>
          <a:p>
            <a:r>
              <a:rPr lang="en-US" altLang="zh-CN" smtClean="0"/>
              <a:t>Object-Oriented Programming</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40" y="1423987"/>
            <a:ext cx="3228975" cy="401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835696" y="2443930"/>
            <a:ext cx="7128792" cy="1393556"/>
          </a:xfrm>
          <a:prstGeom prst="rect">
            <a:avLst/>
          </a:prstGeom>
          <a:solidFill>
            <a:schemeClr val="tx1"/>
          </a:solidFill>
        </p:spPr>
        <p:txBody>
          <a:bodyPr wrap="square" lIns="98458" tIns="49229" rIns="98458" bIns="49229" rtlCol="0">
            <a:spAutoFit/>
          </a:bodyPr>
          <a:lstStyle/>
          <a:p>
            <a:pPr>
              <a:lnSpc>
                <a:spcPct val="150000"/>
              </a:lnSpc>
            </a:pPr>
            <a:r>
              <a:rPr lang="en-US" altLang="zh-CN" sz="2800" dirty="0">
                <a:solidFill>
                  <a:schemeClr val="bg2"/>
                </a:solidFill>
                <a:latin typeface="Arial Rounded MT Bold" panose="020F0704030504030204" pitchFamily="34" charset="0"/>
              </a:rPr>
              <a:t>Chapter 10 Object-Oriented thinking</a:t>
            </a:r>
            <a:r>
              <a:rPr lang="en-US" altLang="zh-CN" sz="2800" dirty="0">
                <a:solidFill>
                  <a:schemeClr val="bg2"/>
                </a:solidFill>
              </a:rPr>
              <a:t/>
            </a:r>
            <a:br>
              <a:rPr lang="en-US" altLang="zh-CN" sz="2800" dirty="0">
                <a:solidFill>
                  <a:schemeClr val="bg2"/>
                </a:solidFill>
              </a:rPr>
            </a:br>
            <a:r>
              <a:rPr lang="en-US" altLang="zh-CN" sz="3200" dirty="0" smtClean="0">
                <a:solidFill>
                  <a:schemeClr val="bg2"/>
                </a:solidFill>
                <a:latin typeface="Arial Rounded MT Bold" panose="020F0704030504030204" pitchFamily="34" charset="0"/>
              </a:rPr>
              <a:t> </a:t>
            </a:r>
            <a:r>
              <a:rPr lang="en-US" altLang="zh-CN" sz="2800" dirty="0">
                <a:solidFill>
                  <a:schemeClr val="bg2"/>
                </a:solidFill>
                <a:latin typeface="Arial Rounded MT Bold" panose="020F0704030504030204" pitchFamily="34" charset="0"/>
              </a:rPr>
              <a:t>10.2 The String Class</a:t>
            </a:r>
            <a:endParaRPr lang="en-US" altLang="zh-CN" sz="2800" dirty="0">
              <a:solidFill>
                <a:schemeClr val="bg2"/>
              </a:solidFill>
            </a:endParaRPr>
          </a:p>
        </p:txBody>
      </p:sp>
    </p:spTree>
    <p:extLst>
      <p:ext uri="{BB962C8B-B14F-4D97-AF65-F5344CB8AC3E}">
        <p14:creationId xmlns:p14="http://schemas.microsoft.com/office/powerpoint/2010/main" val="2334778673"/>
      </p:ext>
    </p:extLst>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4536</TotalTime>
  <Words>6360</Words>
  <Application>Microsoft Office PowerPoint</Application>
  <PresentationFormat>全屏显示(4:3)</PresentationFormat>
  <Paragraphs>714</Paragraphs>
  <Slides>98</Slides>
  <Notes>32</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98</vt:i4>
      </vt:variant>
    </vt:vector>
  </HeadingPairs>
  <TitlesOfParts>
    <vt:vector size="99" baseType="lpstr">
      <vt:lpstr>自定义设计方案</vt:lpstr>
      <vt:lpstr>PowerPoint 演示文稿</vt:lpstr>
      <vt:lpstr>About Me</vt:lpstr>
      <vt:lpstr>About This Course</vt:lpstr>
      <vt:lpstr>About  My Teaching methods</vt:lpstr>
      <vt:lpstr>About You</vt:lpstr>
      <vt:lpstr>About Text Book</vt:lpstr>
      <vt:lpstr>About Reference </vt:lpstr>
      <vt:lpstr>Teaching section</vt:lpstr>
      <vt:lpstr>Grading Policies</vt:lpstr>
      <vt:lpstr>Course Outline</vt:lpstr>
      <vt:lpstr>Getting started</vt:lpstr>
      <vt:lpstr>Getting started</vt:lpstr>
      <vt:lpstr>Language、Compiler  or IDE</vt:lpstr>
      <vt:lpstr>PowerPoint 演示文稿</vt:lpstr>
      <vt:lpstr>PowerPoint 演示文稿</vt:lpstr>
      <vt:lpstr>PowerPoint 演示文稿</vt:lpstr>
      <vt:lpstr>Application  C/C++(PROJECT)</vt:lpstr>
      <vt:lpstr>PowerPoint 演示文稿</vt:lpstr>
      <vt:lpstr>Course Outline</vt:lpstr>
      <vt:lpstr>Thinking in OOP</vt:lpstr>
      <vt:lpstr>PowerPoint 演示文稿</vt:lpstr>
      <vt:lpstr>PowerPoint 演示文稿</vt:lpstr>
      <vt:lpstr>PowerPoint 演示文稿</vt:lpstr>
      <vt:lpstr>PowerPoint 演示文稿</vt:lpstr>
      <vt:lpstr>PowerPoint 演示文稿</vt:lpstr>
      <vt:lpstr>结构化技术的缺点</vt:lpstr>
      <vt:lpstr>Thinking in OOP</vt:lpstr>
      <vt:lpstr>PowerPoint 演示文稿</vt:lpstr>
      <vt:lpstr>PowerPoint 演示文稿</vt:lpstr>
      <vt:lpstr>PowerPoint 演示文稿</vt:lpstr>
      <vt:lpstr>PowerPoint 演示文稿</vt:lpstr>
      <vt:lpstr>Thinking in OOP</vt:lpstr>
      <vt:lpstr>面向对象方法的编程思想</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Thinking in OOP</vt:lpstr>
      <vt:lpstr>面向对象系统的三个特性  </vt:lpstr>
      <vt:lpstr>“对象(类)”的特征</vt:lpstr>
      <vt:lpstr>PowerPoint 演示文稿</vt:lpstr>
      <vt:lpstr>PowerPoint 演示文稿</vt:lpstr>
      <vt:lpstr>继承性（Inheritance）</vt:lpstr>
      <vt:lpstr>PowerPoint 演示文稿</vt:lpstr>
      <vt:lpstr>多态性（polymorphism）</vt:lpstr>
      <vt:lpstr>Thinking in OOP</vt:lpstr>
      <vt:lpstr>Road Map</vt:lpstr>
      <vt:lpstr>File structures</vt:lpstr>
      <vt:lpstr>Head File</vt:lpstr>
      <vt:lpstr>PowerPoint 演示文稿</vt:lpstr>
      <vt:lpstr>PowerPoint 演示文稿</vt:lpstr>
      <vt:lpstr>PowerPoint 演示文稿</vt:lpstr>
      <vt:lpstr>#define 保护</vt:lpstr>
      <vt:lpstr>头文件的作用</vt:lpstr>
      <vt:lpstr>头文件依赖</vt:lpstr>
      <vt:lpstr>头文件依赖</vt:lpstr>
      <vt:lpstr>PowerPoint 演示文稿</vt:lpstr>
      <vt:lpstr>PowerPoint 演示文稿</vt:lpstr>
      <vt:lpstr>PowerPoint 演示文稿</vt:lpstr>
      <vt:lpstr>PowerPoint 演示文稿</vt:lpstr>
      <vt:lpstr>Implementation File</vt:lpstr>
      <vt:lpstr>PowerPoint 演示文稿</vt:lpstr>
      <vt:lpstr>Namespace</vt:lpstr>
      <vt:lpstr>PowerPoint 演示文稿</vt:lpstr>
      <vt:lpstr>PowerPoint 演示文稿</vt:lpstr>
      <vt:lpstr>PowerPoint 演示文稿</vt:lpstr>
      <vt:lpstr>PowerPoint 演示文稿</vt:lpstr>
      <vt:lpstr>PowerPoint 演示文稿</vt:lpstr>
      <vt:lpstr>unnamed namespace</vt:lpstr>
      <vt:lpstr>Using the iostreams class</vt:lpstr>
      <vt:lpstr>PowerPoint 演示文稿</vt:lpstr>
      <vt:lpstr>C++中引入了类型安全的I/O流</vt:lpstr>
      <vt:lpstr>PowerPoint 演示文稿</vt:lpstr>
      <vt:lpstr>Using the iostreams class</vt:lpstr>
      <vt:lpstr>PowerPoint 演示文稿</vt:lpstr>
      <vt:lpstr>PowerPoint 演示文稿</vt:lpstr>
      <vt:lpstr>iostream  VS stdio.h </vt:lpstr>
      <vt:lpstr>Running the compiler</vt:lpstr>
      <vt:lpstr>Be familiar with C/C++ standard library  </vt:lpstr>
      <vt:lpstr>PowerPoint 演示文稿</vt:lpstr>
      <vt:lpstr>C/C++ standard library  </vt:lpstr>
      <vt:lpstr>PowerPoint 演示文稿</vt:lpstr>
      <vt:lpstr>PowerPoint 演示文稿</vt:lpstr>
      <vt:lpstr>PowerPoint 演示文稿</vt:lpstr>
      <vt:lpstr>PowerPoint 演示文稿</vt:lpstr>
      <vt:lpstr>strings   </vt:lpstr>
      <vt:lpstr>PowerPoint 演示文稿</vt:lpstr>
      <vt:lpstr>String in C++   </vt:lpstr>
      <vt:lpstr>String in C++   </vt:lpstr>
      <vt:lpstr>Introducing STL   </vt:lpstr>
      <vt:lpstr>PowerPoint 演示文稿</vt:lpstr>
      <vt:lpstr>Algorithms   </vt:lpstr>
      <vt:lpstr>Iterators   </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Administrator</cp:lastModifiedBy>
  <cp:revision>830</cp:revision>
  <dcterms:created xsi:type="dcterms:W3CDTF">2011-07-25T05:31:53Z</dcterms:created>
  <dcterms:modified xsi:type="dcterms:W3CDTF">2019-01-31T01:20:20Z</dcterms:modified>
</cp:coreProperties>
</file>