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0" r:id="rId2"/>
  </p:sldMasterIdLst>
  <p:notesMasterIdLst>
    <p:notesMasterId r:id="rId180"/>
  </p:notesMasterIdLst>
  <p:handoutMasterIdLst>
    <p:handoutMasterId r:id="rId181"/>
  </p:handoutMasterIdLst>
  <p:sldIdLst>
    <p:sldId id="1081" r:id="rId3"/>
    <p:sldId id="1077" r:id="rId4"/>
    <p:sldId id="876" r:id="rId5"/>
    <p:sldId id="699" r:id="rId6"/>
    <p:sldId id="697" r:id="rId7"/>
    <p:sldId id="877" r:id="rId8"/>
    <p:sldId id="878" r:id="rId9"/>
    <p:sldId id="880" r:id="rId10"/>
    <p:sldId id="891" r:id="rId11"/>
    <p:sldId id="881" r:id="rId12"/>
    <p:sldId id="882" r:id="rId13"/>
    <p:sldId id="883" r:id="rId14"/>
    <p:sldId id="884" r:id="rId15"/>
    <p:sldId id="885" r:id="rId16"/>
    <p:sldId id="1106" r:id="rId17"/>
    <p:sldId id="886" r:id="rId18"/>
    <p:sldId id="1086" r:id="rId19"/>
    <p:sldId id="887" r:id="rId20"/>
    <p:sldId id="892" r:id="rId21"/>
    <p:sldId id="888" r:id="rId22"/>
    <p:sldId id="889" r:id="rId23"/>
    <p:sldId id="893" r:id="rId24"/>
    <p:sldId id="890" r:id="rId25"/>
    <p:sldId id="879" r:id="rId26"/>
    <p:sldId id="895" r:id="rId27"/>
    <p:sldId id="896" r:id="rId28"/>
    <p:sldId id="909" r:id="rId29"/>
    <p:sldId id="912" r:id="rId30"/>
    <p:sldId id="911" r:id="rId31"/>
    <p:sldId id="913" r:id="rId32"/>
    <p:sldId id="931" r:id="rId33"/>
    <p:sldId id="1087" r:id="rId34"/>
    <p:sldId id="1089" r:id="rId35"/>
    <p:sldId id="1091" r:id="rId36"/>
    <p:sldId id="1092" r:id="rId37"/>
    <p:sldId id="1093" r:id="rId38"/>
    <p:sldId id="1094" r:id="rId39"/>
    <p:sldId id="1095" r:id="rId40"/>
    <p:sldId id="1096" r:id="rId41"/>
    <p:sldId id="1097" r:id="rId42"/>
    <p:sldId id="1098" r:id="rId43"/>
    <p:sldId id="1108" r:id="rId44"/>
    <p:sldId id="1110" r:id="rId45"/>
    <p:sldId id="914" r:id="rId46"/>
    <p:sldId id="915" r:id="rId47"/>
    <p:sldId id="934" r:id="rId48"/>
    <p:sldId id="917" r:id="rId49"/>
    <p:sldId id="916" r:id="rId50"/>
    <p:sldId id="935" r:id="rId51"/>
    <p:sldId id="918" r:id="rId52"/>
    <p:sldId id="936" r:id="rId53"/>
    <p:sldId id="952" r:id="rId54"/>
    <p:sldId id="937" r:id="rId55"/>
    <p:sldId id="953" r:id="rId56"/>
    <p:sldId id="938" r:id="rId57"/>
    <p:sldId id="939" r:id="rId58"/>
    <p:sldId id="940" r:id="rId59"/>
    <p:sldId id="941" r:id="rId60"/>
    <p:sldId id="942" r:id="rId61"/>
    <p:sldId id="954" r:id="rId62"/>
    <p:sldId id="955" r:id="rId63"/>
    <p:sldId id="956" r:id="rId64"/>
    <p:sldId id="957" r:id="rId65"/>
    <p:sldId id="943" r:id="rId66"/>
    <p:sldId id="944" r:id="rId67"/>
    <p:sldId id="945" r:id="rId68"/>
    <p:sldId id="946" r:id="rId69"/>
    <p:sldId id="947" r:id="rId70"/>
    <p:sldId id="948" r:id="rId71"/>
    <p:sldId id="1109" r:id="rId72"/>
    <p:sldId id="1111" r:id="rId73"/>
    <p:sldId id="949" r:id="rId74"/>
    <p:sldId id="1099" r:id="rId75"/>
    <p:sldId id="950" r:id="rId76"/>
    <p:sldId id="1100" r:id="rId77"/>
    <p:sldId id="959" r:id="rId78"/>
    <p:sldId id="960" r:id="rId79"/>
    <p:sldId id="962" r:id="rId80"/>
    <p:sldId id="961" r:id="rId81"/>
    <p:sldId id="963" r:id="rId82"/>
    <p:sldId id="919" r:id="rId83"/>
    <p:sldId id="1101" r:id="rId84"/>
    <p:sldId id="920" r:id="rId85"/>
    <p:sldId id="921" r:id="rId86"/>
    <p:sldId id="1103" r:id="rId87"/>
    <p:sldId id="1102" r:id="rId88"/>
    <p:sldId id="964" r:id="rId89"/>
    <p:sldId id="922" r:id="rId90"/>
    <p:sldId id="923" r:id="rId91"/>
    <p:sldId id="965" r:id="rId92"/>
    <p:sldId id="1115" r:id="rId93"/>
    <p:sldId id="924" r:id="rId94"/>
    <p:sldId id="925" r:id="rId95"/>
    <p:sldId id="927" r:id="rId96"/>
    <p:sldId id="926" r:id="rId97"/>
    <p:sldId id="1116" r:id="rId98"/>
    <p:sldId id="966" r:id="rId99"/>
    <p:sldId id="1090" r:id="rId100"/>
    <p:sldId id="972" r:id="rId101"/>
    <p:sldId id="973" r:id="rId102"/>
    <p:sldId id="1026" r:id="rId103"/>
    <p:sldId id="974" r:id="rId104"/>
    <p:sldId id="975" r:id="rId105"/>
    <p:sldId id="976" r:id="rId106"/>
    <p:sldId id="977" r:id="rId107"/>
    <p:sldId id="1064" r:id="rId108"/>
    <p:sldId id="1027" r:id="rId109"/>
    <p:sldId id="978" r:id="rId110"/>
    <p:sldId id="1028" r:id="rId111"/>
    <p:sldId id="986" r:id="rId112"/>
    <p:sldId id="987" r:id="rId113"/>
    <p:sldId id="988" r:id="rId114"/>
    <p:sldId id="996" r:id="rId115"/>
    <p:sldId id="997" r:id="rId116"/>
    <p:sldId id="1065" r:id="rId117"/>
    <p:sldId id="1066" r:id="rId118"/>
    <p:sldId id="1067" r:id="rId119"/>
    <p:sldId id="1068" r:id="rId120"/>
    <p:sldId id="999" r:id="rId121"/>
    <p:sldId id="1030" r:id="rId122"/>
    <p:sldId id="1104" r:id="rId123"/>
    <p:sldId id="1000" r:id="rId124"/>
    <p:sldId id="1001" r:id="rId125"/>
    <p:sldId id="1031" r:id="rId126"/>
    <p:sldId id="1032" r:id="rId127"/>
    <p:sldId id="1003" r:id="rId128"/>
    <p:sldId id="981" r:id="rId129"/>
    <p:sldId id="980" r:id="rId130"/>
    <p:sldId id="1033" r:id="rId131"/>
    <p:sldId id="1084" r:id="rId132"/>
    <p:sldId id="1035" r:id="rId133"/>
    <p:sldId id="985" r:id="rId134"/>
    <p:sldId id="1004" r:id="rId135"/>
    <p:sldId id="1005" r:id="rId136"/>
    <p:sldId id="1006" r:id="rId137"/>
    <p:sldId id="1007" r:id="rId138"/>
    <p:sldId id="1008" r:id="rId139"/>
    <p:sldId id="1011" r:id="rId140"/>
    <p:sldId id="1012" r:id="rId141"/>
    <p:sldId id="1013" r:id="rId142"/>
    <p:sldId id="1105" r:id="rId143"/>
    <p:sldId id="1015" r:id="rId144"/>
    <p:sldId id="1016" r:id="rId145"/>
    <p:sldId id="1085" r:id="rId146"/>
    <p:sldId id="1039" r:id="rId147"/>
    <p:sldId id="1117" r:id="rId148"/>
    <p:sldId id="1119" r:id="rId149"/>
    <p:sldId id="1118" r:id="rId150"/>
    <p:sldId id="1017" r:id="rId151"/>
    <p:sldId id="1079" r:id="rId152"/>
    <p:sldId id="1072" r:id="rId153"/>
    <p:sldId id="1040" r:id="rId154"/>
    <p:sldId id="1042" r:id="rId155"/>
    <p:sldId id="1020" r:id="rId156"/>
    <p:sldId id="1021" r:id="rId157"/>
    <p:sldId id="1022" r:id="rId158"/>
    <p:sldId id="1023" r:id="rId159"/>
    <p:sldId id="1024" r:id="rId160"/>
    <p:sldId id="1043" r:id="rId161"/>
    <p:sldId id="1045" r:id="rId162"/>
    <p:sldId id="1044" r:id="rId163"/>
    <p:sldId id="897" r:id="rId164"/>
    <p:sldId id="898" r:id="rId165"/>
    <p:sldId id="1046" r:id="rId166"/>
    <p:sldId id="1047" r:id="rId167"/>
    <p:sldId id="1048" r:id="rId168"/>
    <p:sldId id="1062" r:id="rId169"/>
    <p:sldId id="1121" r:id="rId170"/>
    <p:sldId id="1120" r:id="rId171"/>
    <p:sldId id="1049" r:id="rId172"/>
    <p:sldId id="1070" r:id="rId173"/>
    <p:sldId id="1071" r:id="rId174"/>
    <p:sldId id="1050" r:id="rId175"/>
    <p:sldId id="1051" r:id="rId176"/>
    <p:sldId id="1052" r:id="rId177"/>
    <p:sldId id="1053" r:id="rId178"/>
    <p:sldId id="1123" r:id="rId179"/>
  </p:sldIdLst>
  <p:sldSz cx="9144000" cy="6858000" type="screen4x3"/>
  <p:notesSz cx="6858000" cy="9144000"/>
  <p:defaultTextStyle>
    <a:defPPr>
      <a:defRPr lang="zh-CN"/>
    </a:defPPr>
    <a:lvl1pPr marL="0" algn="l" defTabSz="912546" rtl="0" eaLnBrk="1" latinLnBrk="0" hangingPunct="1">
      <a:defRPr sz="1800" kern="1200">
        <a:solidFill>
          <a:schemeClr val="tx1"/>
        </a:solidFill>
        <a:latin typeface="+mn-lt"/>
        <a:ea typeface="+mn-ea"/>
        <a:cs typeface="+mn-cs"/>
      </a:defRPr>
    </a:lvl1pPr>
    <a:lvl2pPr marL="456274" algn="l" defTabSz="912546" rtl="0" eaLnBrk="1" latinLnBrk="0" hangingPunct="1">
      <a:defRPr sz="1800" kern="1200">
        <a:solidFill>
          <a:schemeClr val="tx1"/>
        </a:solidFill>
        <a:latin typeface="+mn-lt"/>
        <a:ea typeface="+mn-ea"/>
        <a:cs typeface="+mn-cs"/>
      </a:defRPr>
    </a:lvl2pPr>
    <a:lvl3pPr marL="912546" algn="l" defTabSz="912546" rtl="0" eaLnBrk="1" latinLnBrk="0" hangingPunct="1">
      <a:defRPr sz="1800" kern="1200">
        <a:solidFill>
          <a:schemeClr val="tx1"/>
        </a:solidFill>
        <a:latin typeface="+mn-lt"/>
        <a:ea typeface="+mn-ea"/>
        <a:cs typeface="+mn-cs"/>
      </a:defRPr>
    </a:lvl3pPr>
    <a:lvl4pPr marL="1368818" algn="l" defTabSz="912546" rtl="0" eaLnBrk="1" latinLnBrk="0" hangingPunct="1">
      <a:defRPr sz="1800" kern="1200">
        <a:solidFill>
          <a:schemeClr val="tx1"/>
        </a:solidFill>
        <a:latin typeface="+mn-lt"/>
        <a:ea typeface="+mn-ea"/>
        <a:cs typeface="+mn-cs"/>
      </a:defRPr>
    </a:lvl4pPr>
    <a:lvl5pPr marL="1825091" algn="l" defTabSz="912546" rtl="0" eaLnBrk="1" latinLnBrk="0" hangingPunct="1">
      <a:defRPr sz="1800" kern="1200">
        <a:solidFill>
          <a:schemeClr val="tx1"/>
        </a:solidFill>
        <a:latin typeface="+mn-lt"/>
        <a:ea typeface="+mn-ea"/>
        <a:cs typeface="+mn-cs"/>
      </a:defRPr>
    </a:lvl5pPr>
    <a:lvl6pPr marL="2281362" algn="l" defTabSz="912546" rtl="0" eaLnBrk="1" latinLnBrk="0" hangingPunct="1">
      <a:defRPr sz="1800" kern="1200">
        <a:solidFill>
          <a:schemeClr val="tx1"/>
        </a:solidFill>
        <a:latin typeface="+mn-lt"/>
        <a:ea typeface="+mn-ea"/>
        <a:cs typeface="+mn-cs"/>
      </a:defRPr>
    </a:lvl6pPr>
    <a:lvl7pPr marL="2737635" algn="l" defTabSz="912546" rtl="0" eaLnBrk="1" latinLnBrk="0" hangingPunct="1">
      <a:defRPr sz="1800" kern="1200">
        <a:solidFill>
          <a:schemeClr val="tx1"/>
        </a:solidFill>
        <a:latin typeface="+mn-lt"/>
        <a:ea typeface="+mn-ea"/>
        <a:cs typeface="+mn-cs"/>
      </a:defRPr>
    </a:lvl7pPr>
    <a:lvl8pPr marL="3193910" algn="l" defTabSz="912546" rtl="0" eaLnBrk="1" latinLnBrk="0" hangingPunct="1">
      <a:defRPr sz="1800" kern="1200">
        <a:solidFill>
          <a:schemeClr val="tx1"/>
        </a:solidFill>
        <a:latin typeface="+mn-lt"/>
        <a:ea typeface="+mn-ea"/>
        <a:cs typeface="+mn-cs"/>
      </a:defRPr>
    </a:lvl8pPr>
    <a:lvl9pPr marL="3650178" algn="l" defTabSz="91254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FF33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48" autoAdjust="0"/>
    <p:restoredTop sz="86433" autoAdjust="0"/>
  </p:normalViewPr>
  <p:slideViewPr>
    <p:cSldViewPr>
      <p:cViewPr>
        <p:scale>
          <a:sx n="70" d="100"/>
          <a:sy n="70" d="100"/>
        </p:scale>
        <p:origin x="-1302"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0796B9-CF77-4EF8-A0F7-905D4EDAE395}" type="datetimeFigureOut">
              <a:rPr lang="zh-CN" altLang="en-US" smtClean="0"/>
              <a:t>2018/12/26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F88CC7-E71E-4600-9D5A-E65041892C86}" type="slidenum">
              <a:rPr lang="zh-CN" altLang="en-US" smtClean="0"/>
              <a:t>‹#›</a:t>
            </a:fld>
            <a:endParaRPr lang="zh-CN" altLang="en-US"/>
          </a:p>
        </p:txBody>
      </p:sp>
    </p:spTree>
    <p:extLst>
      <p:ext uri="{BB962C8B-B14F-4D97-AF65-F5344CB8AC3E}">
        <p14:creationId xmlns:p14="http://schemas.microsoft.com/office/powerpoint/2010/main" val="76836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EDE3F-4AC2-45A9-9F4D-5C7FEF111F1C}" type="datetimeFigureOut">
              <a:rPr lang="zh-CN" altLang="en-US" smtClean="0"/>
              <a:pPr/>
              <a:t>2018/12/26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CF221-3527-44EE-88D4-30F149253768}" type="slidenum">
              <a:rPr lang="zh-CN" altLang="en-US" smtClean="0"/>
              <a:pPr/>
              <a:t>‹#›</a:t>
            </a:fld>
            <a:endParaRPr lang="zh-CN" altLang="en-US"/>
          </a:p>
        </p:txBody>
      </p:sp>
    </p:spTree>
    <p:extLst>
      <p:ext uri="{BB962C8B-B14F-4D97-AF65-F5344CB8AC3E}">
        <p14:creationId xmlns:p14="http://schemas.microsoft.com/office/powerpoint/2010/main" val="1741802762"/>
      </p:ext>
    </p:extLst>
  </p:cSld>
  <p:clrMap bg1="lt1" tx1="dk1" bg2="lt2" tx2="dk2" accent1="accent1" accent2="accent2" accent3="accent3" accent4="accent4" accent5="accent5" accent6="accent6" hlink="hlink" folHlink="folHlink"/>
  <p:notesStyle>
    <a:lvl1pPr marL="0" algn="l" defTabSz="912546" rtl="0" eaLnBrk="1" latinLnBrk="0" hangingPunct="1">
      <a:defRPr sz="1200" kern="1200">
        <a:solidFill>
          <a:schemeClr val="tx1"/>
        </a:solidFill>
        <a:latin typeface="+mn-lt"/>
        <a:ea typeface="+mn-ea"/>
        <a:cs typeface="+mn-cs"/>
      </a:defRPr>
    </a:lvl1pPr>
    <a:lvl2pPr marL="456274" algn="l" defTabSz="912546" rtl="0" eaLnBrk="1" latinLnBrk="0" hangingPunct="1">
      <a:defRPr sz="1200" kern="1200">
        <a:solidFill>
          <a:schemeClr val="tx1"/>
        </a:solidFill>
        <a:latin typeface="+mn-lt"/>
        <a:ea typeface="+mn-ea"/>
        <a:cs typeface="+mn-cs"/>
      </a:defRPr>
    </a:lvl2pPr>
    <a:lvl3pPr marL="912546" algn="l" defTabSz="912546" rtl="0" eaLnBrk="1" latinLnBrk="0" hangingPunct="1">
      <a:defRPr sz="1200" kern="1200">
        <a:solidFill>
          <a:schemeClr val="tx1"/>
        </a:solidFill>
        <a:latin typeface="+mn-lt"/>
        <a:ea typeface="+mn-ea"/>
        <a:cs typeface="+mn-cs"/>
      </a:defRPr>
    </a:lvl3pPr>
    <a:lvl4pPr marL="1368818" algn="l" defTabSz="912546" rtl="0" eaLnBrk="1" latinLnBrk="0" hangingPunct="1">
      <a:defRPr sz="1200" kern="1200">
        <a:solidFill>
          <a:schemeClr val="tx1"/>
        </a:solidFill>
        <a:latin typeface="+mn-lt"/>
        <a:ea typeface="+mn-ea"/>
        <a:cs typeface="+mn-cs"/>
      </a:defRPr>
    </a:lvl4pPr>
    <a:lvl5pPr marL="1825091" algn="l" defTabSz="912546" rtl="0" eaLnBrk="1" latinLnBrk="0" hangingPunct="1">
      <a:defRPr sz="1200" kern="1200">
        <a:solidFill>
          <a:schemeClr val="tx1"/>
        </a:solidFill>
        <a:latin typeface="+mn-lt"/>
        <a:ea typeface="+mn-ea"/>
        <a:cs typeface="+mn-cs"/>
      </a:defRPr>
    </a:lvl5pPr>
    <a:lvl6pPr marL="2281362" algn="l" defTabSz="912546" rtl="0" eaLnBrk="1" latinLnBrk="0" hangingPunct="1">
      <a:defRPr sz="1200" kern="1200">
        <a:solidFill>
          <a:schemeClr val="tx1"/>
        </a:solidFill>
        <a:latin typeface="+mn-lt"/>
        <a:ea typeface="+mn-ea"/>
        <a:cs typeface="+mn-cs"/>
      </a:defRPr>
    </a:lvl6pPr>
    <a:lvl7pPr marL="2737635" algn="l" defTabSz="912546" rtl="0" eaLnBrk="1" latinLnBrk="0" hangingPunct="1">
      <a:defRPr sz="1200" kern="1200">
        <a:solidFill>
          <a:schemeClr val="tx1"/>
        </a:solidFill>
        <a:latin typeface="+mn-lt"/>
        <a:ea typeface="+mn-ea"/>
        <a:cs typeface="+mn-cs"/>
      </a:defRPr>
    </a:lvl7pPr>
    <a:lvl8pPr marL="3193910" algn="l" defTabSz="912546" rtl="0" eaLnBrk="1" latinLnBrk="0" hangingPunct="1">
      <a:defRPr sz="1200" kern="1200">
        <a:solidFill>
          <a:schemeClr val="tx1"/>
        </a:solidFill>
        <a:latin typeface="+mn-lt"/>
        <a:ea typeface="+mn-ea"/>
        <a:cs typeface="+mn-cs"/>
      </a:defRPr>
    </a:lvl8pPr>
    <a:lvl9pPr marL="3650178" algn="l" defTabSz="9125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a:t>
            </a:fld>
            <a:endParaRPr lang="zh-CN" altLang="en-US"/>
          </a:p>
        </p:txBody>
      </p:sp>
    </p:spTree>
    <p:extLst>
      <p:ext uri="{BB962C8B-B14F-4D97-AF65-F5344CB8AC3E}">
        <p14:creationId xmlns:p14="http://schemas.microsoft.com/office/powerpoint/2010/main" val="106551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75</a:t>
            </a:fld>
            <a:endParaRPr lang="zh-CN" altLang="en-US"/>
          </a:p>
        </p:txBody>
      </p:sp>
    </p:spTree>
    <p:extLst>
      <p:ext uri="{BB962C8B-B14F-4D97-AF65-F5344CB8AC3E}">
        <p14:creationId xmlns:p14="http://schemas.microsoft.com/office/powerpoint/2010/main" val="103110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119</a:t>
            </a:fld>
            <a:endParaRPr lang="zh-CN" altLang="en-US"/>
          </a:p>
        </p:txBody>
      </p:sp>
    </p:spTree>
    <p:extLst>
      <p:ext uri="{BB962C8B-B14F-4D97-AF65-F5344CB8AC3E}">
        <p14:creationId xmlns:p14="http://schemas.microsoft.com/office/powerpoint/2010/main" val="426285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121</a:t>
            </a:fld>
            <a:endParaRPr lang="zh-CN" altLang="en-US"/>
          </a:p>
        </p:txBody>
      </p:sp>
    </p:spTree>
    <p:extLst>
      <p:ext uri="{BB962C8B-B14F-4D97-AF65-F5344CB8AC3E}">
        <p14:creationId xmlns:p14="http://schemas.microsoft.com/office/powerpoint/2010/main" val="426285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163</a:t>
            </a:fld>
            <a:endParaRPr lang="zh-CN" altLang="en-US"/>
          </a:p>
        </p:txBody>
      </p:sp>
    </p:spTree>
    <p:extLst>
      <p:ext uri="{BB962C8B-B14F-4D97-AF65-F5344CB8AC3E}">
        <p14:creationId xmlns:p14="http://schemas.microsoft.com/office/powerpoint/2010/main" val="244943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274" indent="0" algn="ctr">
              <a:buNone/>
              <a:defRPr>
                <a:solidFill>
                  <a:schemeClr val="tx1">
                    <a:tint val="75000"/>
                  </a:schemeClr>
                </a:solidFill>
              </a:defRPr>
            </a:lvl2pPr>
            <a:lvl3pPr marL="912546" indent="0" algn="ctr">
              <a:buNone/>
              <a:defRPr>
                <a:solidFill>
                  <a:schemeClr val="tx1">
                    <a:tint val="75000"/>
                  </a:schemeClr>
                </a:solidFill>
              </a:defRPr>
            </a:lvl3pPr>
            <a:lvl4pPr marL="1368818" indent="0" algn="ctr">
              <a:buNone/>
              <a:defRPr>
                <a:solidFill>
                  <a:schemeClr val="tx1">
                    <a:tint val="75000"/>
                  </a:schemeClr>
                </a:solidFill>
              </a:defRPr>
            </a:lvl4pPr>
            <a:lvl5pPr marL="1825091" indent="0" algn="ctr">
              <a:buNone/>
              <a:defRPr>
                <a:solidFill>
                  <a:schemeClr val="tx1">
                    <a:tint val="75000"/>
                  </a:schemeClr>
                </a:solidFill>
              </a:defRPr>
            </a:lvl5pPr>
            <a:lvl6pPr marL="2281362" indent="0" algn="ctr">
              <a:buNone/>
              <a:defRPr>
                <a:solidFill>
                  <a:schemeClr val="tx1">
                    <a:tint val="75000"/>
                  </a:schemeClr>
                </a:solidFill>
              </a:defRPr>
            </a:lvl6pPr>
            <a:lvl7pPr marL="2737635" indent="0" algn="ctr">
              <a:buNone/>
              <a:defRPr>
                <a:solidFill>
                  <a:schemeClr val="tx1">
                    <a:tint val="75000"/>
                  </a:schemeClr>
                </a:solidFill>
              </a:defRPr>
            </a:lvl7pPr>
            <a:lvl8pPr marL="3193910" indent="0" algn="ctr">
              <a:buNone/>
              <a:defRPr>
                <a:solidFill>
                  <a:schemeClr val="tx1">
                    <a:tint val="75000"/>
                  </a:schemeClr>
                </a:solidFill>
              </a:defRPr>
            </a:lvl8pPr>
            <a:lvl9pPr marL="36501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标题 1"/>
          <p:cNvSpPr txBox="1">
            <a:spLocks/>
          </p:cNvSpPr>
          <p:nvPr userDrawn="1"/>
        </p:nvSpPr>
        <p:spPr>
          <a:xfrm>
            <a:off x="428596" y="214302"/>
            <a:ext cx="5857884" cy="785817"/>
          </a:xfrm>
          <a:prstGeom prst="rect">
            <a:avLst/>
          </a:prstGeom>
        </p:spPr>
        <p:txBody>
          <a:bodyPr vert="horz" lIns="91254" tIns="45625" rIns="91254" bIns="45625" rtlCol="0" anchor="ctr">
            <a:normAutofit/>
          </a:bodyPr>
          <a:lstStyle/>
          <a:p>
            <a:pPr marL="0" marR="0" lvl="0" indent="0" algn="l" defTabSz="912546" rtl="0" eaLnBrk="1" fontAlgn="auto" latinLnBrk="0" hangingPunct="1">
              <a:lnSpc>
                <a:spcPct val="100000"/>
              </a:lnSpc>
              <a:spcBef>
                <a:spcPct val="0"/>
              </a:spcBef>
              <a:spcAft>
                <a:spcPts val="0"/>
              </a:spcAft>
              <a:buClrTx/>
              <a:buSzTx/>
              <a:buFontTx/>
              <a:buNone/>
              <a:tabLst/>
              <a:defRPr/>
            </a:pPr>
            <a:endParaRPr kumimoji="0" lang="zh-CN" altLang="en-US" sz="4400" b="1" i="0" u="none" strike="noStrike" kern="1200" cap="none" spc="0" normalizeH="0" baseline="0" noProof="0" dirty="0">
              <a:ln>
                <a:noFill/>
              </a:ln>
              <a:solidFill>
                <a:srgbClr val="0000CC"/>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6356350"/>
            <a:ext cx="2133600" cy="365125"/>
          </a:xfrm>
          <a:prstGeom prst="rect">
            <a:avLst/>
          </a:prstGeom>
        </p:spPr>
        <p:txBody>
          <a:bodyPr lIns="91254" tIns="45625" rIns="91254" bIns="45625"/>
          <a:lstStyle/>
          <a:p>
            <a:fld id="{7FD41D66-B2E8-4450-9DDA-9FA3A523CBB7}" type="datetime1">
              <a:rPr lang="zh-CN" altLang="en-US" smtClean="0"/>
              <a:pPr/>
              <a:t>2018/12/26</a:t>
            </a:fld>
            <a:endParaRPr lang="zh-CN" altLang="en-US"/>
          </a:p>
        </p:txBody>
      </p:sp>
      <p:sp>
        <p:nvSpPr>
          <p:cNvPr id="5" name="页脚占位符 4"/>
          <p:cNvSpPr>
            <a:spLocks noGrp="1"/>
          </p:cNvSpPr>
          <p:nvPr>
            <p:ph type="ftr" sz="quarter" idx="11"/>
          </p:nvPr>
        </p:nvSpPr>
        <p:spPr>
          <a:xfrm>
            <a:off x="-14317" y="6474790"/>
            <a:ext cx="3662378" cy="365125"/>
          </a:xfrm>
          <a:prstGeom prst="rect">
            <a:avLst/>
          </a:prstGeom>
        </p:spPr>
        <p:txBody>
          <a:bodyPr/>
          <a:lstStyle/>
          <a:p>
            <a:r>
              <a:rPr lang="en-US" altLang="zh-CN" smtClean="0"/>
              <a:t>Object-Oriented Programming</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91254" tIns="45625" rIns="91254" bIns="45625"/>
          <a:lstStyle/>
          <a:p>
            <a:fld id="{7DF859CE-AB55-441F-BC7F-70B570F7EE4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06725"/>
            <a:ext cx="7772400" cy="1500187"/>
          </a:xfrm>
        </p:spPr>
        <p:txBody>
          <a:bodyPr anchor="b"/>
          <a:lstStyle>
            <a:lvl1pPr marL="0" indent="0">
              <a:buNone/>
              <a:defRPr sz="2000">
                <a:solidFill>
                  <a:schemeClr val="tx1">
                    <a:tint val="75000"/>
                  </a:schemeClr>
                </a:solidFill>
              </a:defRPr>
            </a:lvl1pPr>
            <a:lvl2pPr marL="456274" indent="0">
              <a:buNone/>
              <a:defRPr sz="1800">
                <a:solidFill>
                  <a:schemeClr val="tx1">
                    <a:tint val="75000"/>
                  </a:schemeClr>
                </a:solidFill>
              </a:defRPr>
            </a:lvl2pPr>
            <a:lvl3pPr marL="912546" indent="0">
              <a:buNone/>
              <a:defRPr sz="1600">
                <a:solidFill>
                  <a:schemeClr val="tx1">
                    <a:tint val="75000"/>
                  </a:schemeClr>
                </a:solidFill>
              </a:defRPr>
            </a:lvl3pPr>
            <a:lvl4pPr marL="1368818" indent="0">
              <a:buNone/>
              <a:defRPr sz="1400">
                <a:solidFill>
                  <a:schemeClr val="tx1">
                    <a:tint val="75000"/>
                  </a:schemeClr>
                </a:solidFill>
              </a:defRPr>
            </a:lvl4pPr>
            <a:lvl5pPr marL="1825091" indent="0">
              <a:buNone/>
              <a:defRPr sz="1400">
                <a:solidFill>
                  <a:schemeClr val="tx1">
                    <a:tint val="75000"/>
                  </a:schemeClr>
                </a:solidFill>
              </a:defRPr>
            </a:lvl5pPr>
            <a:lvl6pPr marL="2281362" indent="0">
              <a:buNone/>
              <a:defRPr sz="1400">
                <a:solidFill>
                  <a:schemeClr val="tx1">
                    <a:tint val="75000"/>
                  </a:schemeClr>
                </a:solidFill>
              </a:defRPr>
            </a:lvl6pPr>
            <a:lvl7pPr marL="2737635" indent="0">
              <a:buNone/>
              <a:defRPr sz="1400">
                <a:solidFill>
                  <a:schemeClr val="tx1">
                    <a:tint val="75000"/>
                  </a:schemeClr>
                </a:solidFill>
              </a:defRPr>
            </a:lvl7pPr>
            <a:lvl8pPr marL="3193910" indent="0">
              <a:buNone/>
              <a:defRPr sz="1400">
                <a:solidFill>
                  <a:schemeClr val="tx1">
                    <a:tint val="75000"/>
                  </a:schemeClr>
                </a:solidFill>
              </a:defRPr>
            </a:lvl8pPr>
            <a:lvl9pPr marL="3650178"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1" y="6356350"/>
            <a:ext cx="2133600" cy="365125"/>
          </a:xfrm>
          <a:prstGeom prst="rect">
            <a:avLst/>
          </a:prstGeom>
        </p:spPr>
        <p:txBody>
          <a:bodyPr lIns="91254" tIns="45625" rIns="91254" bIns="45625"/>
          <a:lstStyle/>
          <a:p>
            <a:fld id="{F45F0C61-91DF-4E9F-85C1-9E0B34B4B796}" type="datetime1">
              <a:rPr lang="zh-CN" altLang="en-US" smtClean="0"/>
              <a:pPr/>
              <a:t>2018/12/26</a:t>
            </a:fld>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91254" tIns="45625" rIns="91254" bIns="45625"/>
          <a:lstStyle/>
          <a:p>
            <a:fld id="{7DF859CE-AB55-441F-BC7F-70B570F7EE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1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1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6274" indent="0">
              <a:buNone/>
              <a:defRPr sz="2000" b="1"/>
            </a:lvl2pPr>
            <a:lvl3pPr marL="912546" indent="0">
              <a:buNone/>
              <a:defRPr sz="1800" b="1"/>
            </a:lvl3pPr>
            <a:lvl4pPr marL="1368818" indent="0">
              <a:buNone/>
              <a:defRPr sz="1600" b="1"/>
            </a:lvl4pPr>
            <a:lvl5pPr marL="1825091" indent="0">
              <a:buNone/>
              <a:defRPr sz="1600" b="1"/>
            </a:lvl5pPr>
            <a:lvl6pPr marL="2281362" indent="0">
              <a:buNone/>
              <a:defRPr sz="1600" b="1"/>
            </a:lvl6pPr>
            <a:lvl7pPr marL="2737635" indent="0">
              <a:buNone/>
              <a:defRPr sz="1600" b="1"/>
            </a:lvl7pPr>
            <a:lvl8pPr marL="3193910" indent="0">
              <a:buNone/>
              <a:defRPr sz="1600" b="1"/>
            </a:lvl8pPr>
            <a:lvl9pPr marL="365017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8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7" y="1535113"/>
            <a:ext cx="4041775" cy="639762"/>
          </a:xfrm>
        </p:spPr>
        <p:txBody>
          <a:bodyPr anchor="b"/>
          <a:lstStyle>
            <a:lvl1pPr marL="0" indent="0">
              <a:buNone/>
              <a:defRPr sz="2400" b="1"/>
            </a:lvl1pPr>
            <a:lvl2pPr marL="456274" indent="0">
              <a:buNone/>
              <a:defRPr sz="2000" b="1"/>
            </a:lvl2pPr>
            <a:lvl3pPr marL="912546" indent="0">
              <a:buNone/>
              <a:defRPr sz="1800" b="1"/>
            </a:lvl3pPr>
            <a:lvl4pPr marL="1368818" indent="0">
              <a:buNone/>
              <a:defRPr sz="1600" b="1"/>
            </a:lvl4pPr>
            <a:lvl5pPr marL="1825091" indent="0">
              <a:buNone/>
              <a:defRPr sz="1600" b="1"/>
            </a:lvl5pPr>
            <a:lvl6pPr marL="2281362" indent="0">
              <a:buNone/>
              <a:defRPr sz="1600" b="1"/>
            </a:lvl6pPr>
            <a:lvl7pPr marL="2737635" indent="0">
              <a:buNone/>
              <a:defRPr sz="1600" b="1"/>
            </a:lvl7pPr>
            <a:lvl8pPr marL="3193910" indent="0">
              <a:buNone/>
              <a:defRPr sz="1600" b="1"/>
            </a:lvl8pPr>
            <a:lvl9pPr marL="365017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7" y="217488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lumMod val="65000"/>
              <a:lumOff val="35000"/>
            </a:schemeClr>
          </a:solidFill>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6356350"/>
            <a:ext cx="2133600" cy="365125"/>
          </a:xfrm>
          <a:prstGeom prst="rect">
            <a:avLst/>
          </a:prstGeom>
        </p:spPr>
        <p:txBody>
          <a:bodyPr lIns="91254" tIns="45625" rIns="91254" bIns="45625"/>
          <a:lstStyle/>
          <a:p>
            <a:fld id="{09E82C59-D3B3-42B8-9A63-0007B11E5093}" type="datetime1">
              <a:rPr lang="zh-CN" altLang="en-US" smtClean="0"/>
              <a:pPr/>
              <a:t>2018/12/26</a:t>
            </a:fld>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lIns="91254" tIns="45625" rIns="91254" bIns="45625"/>
          <a:lstStyle/>
          <a:p>
            <a:fld id="{7DF859CE-AB55-441F-BC7F-70B570F7EE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6000"/>
            <a:ext cx="5220120" cy="1470025"/>
          </a:xfrm>
        </p:spPr>
        <p:txBody>
          <a:bodyPr/>
          <a:lstStyle>
            <a:lvl1pPr>
              <a:defRPr>
                <a:solidFill>
                  <a:srgbClr val="FFFF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67" indent="0" algn="ctr">
              <a:buNone/>
              <a:defRPr>
                <a:solidFill>
                  <a:schemeClr val="tx1">
                    <a:tint val="75000"/>
                  </a:schemeClr>
                </a:solidFill>
              </a:defRPr>
            </a:lvl2pPr>
            <a:lvl3pPr marL="913936" indent="0" algn="ctr">
              <a:buNone/>
              <a:defRPr>
                <a:solidFill>
                  <a:schemeClr val="tx1">
                    <a:tint val="75000"/>
                  </a:schemeClr>
                </a:solidFill>
              </a:defRPr>
            </a:lvl3pPr>
            <a:lvl4pPr marL="1370904" indent="0" algn="ctr">
              <a:buNone/>
              <a:defRPr>
                <a:solidFill>
                  <a:schemeClr val="tx1">
                    <a:tint val="75000"/>
                  </a:schemeClr>
                </a:solidFill>
              </a:defRPr>
            </a:lvl4pPr>
            <a:lvl5pPr marL="1827872" indent="0" algn="ctr">
              <a:buNone/>
              <a:defRPr>
                <a:solidFill>
                  <a:schemeClr val="tx1">
                    <a:tint val="75000"/>
                  </a:schemeClr>
                </a:solidFill>
              </a:defRPr>
            </a:lvl5pPr>
            <a:lvl6pPr marL="2284840" indent="0" algn="ctr">
              <a:buNone/>
              <a:defRPr>
                <a:solidFill>
                  <a:schemeClr val="tx1">
                    <a:tint val="75000"/>
                  </a:schemeClr>
                </a:solidFill>
              </a:defRPr>
            </a:lvl6pPr>
            <a:lvl7pPr marL="2741808" indent="0" algn="ctr">
              <a:buNone/>
              <a:defRPr>
                <a:solidFill>
                  <a:schemeClr val="tx1">
                    <a:tint val="75000"/>
                  </a:schemeClr>
                </a:solidFill>
              </a:defRPr>
            </a:lvl7pPr>
            <a:lvl8pPr marL="3198776" indent="0" algn="ctr">
              <a:buNone/>
              <a:defRPr>
                <a:solidFill>
                  <a:schemeClr val="tx1">
                    <a:tint val="75000"/>
                  </a:schemeClr>
                </a:solidFill>
              </a:defRPr>
            </a:lvl8pPr>
            <a:lvl9pPr marL="3655743"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标题 1"/>
          <p:cNvSpPr txBox="1">
            <a:spLocks/>
          </p:cNvSpPr>
          <p:nvPr userDrawn="1"/>
        </p:nvSpPr>
        <p:spPr>
          <a:xfrm>
            <a:off x="428596" y="214293"/>
            <a:ext cx="5857884" cy="785817"/>
          </a:xfrm>
          <a:prstGeom prst="rect">
            <a:avLst/>
          </a:prstGeom>
        </p:spPr>
        <p:txBody>
          <a:bodyPr vert="horz" lIns="91395" tIns="45696" rIns="91395" bIns="45696" rtlCol="0" anchor="ctr">
            <a:normAutofit/>
          </a:bodyPr>
          <a:lstStyle/>
          <a:p>
            <a:pPr defTabSz="913936">
              <a:spcBef>
                <a:spcPct val="0"/>
              </a:spcBef>
              <a:defRPr/>
            </a:pPr>
            <a:endParaRPr lang="zh-CN" altLang="en-US" sz="4400" b="1" dirty="0">
              <a:solidFill>
                <a:srgbClr val="0000CC"/>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65746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6356350"/>
            <a:ext cx="2133600" cy="365125"/>
          </a:xfrm>
          <a:prstGeom prst="rect">
            <a:avLst/>
          </a:prstGeom>
        </p:spPr>
        <p:txBody>
          <a:bodyPr lIns="91395" tIns="45696" rIns="91395" bIns="45696"/>
          <a:lstStyle/>
          <a:p>
            <a:pPr defTabSz="913936"/>
            <a:fld id="{09E82C59-D3B3-42B8-9A63-0007B11E5093}" type="datetime1">
              <a:rPr lang="zh-CN" altLang="en-US" smtClean="0">
                <a:solidFill>
                  <a:prstClr val="white"/>
                </a:solidFill>
              </a:rPr>
              <a:pPr defTabSz="913936"/>
              <a:t>2018/12/26</a:t>
            </a:fld>
            <a:endParaRPr lang="zh-CN" altLang="en-US">
              <a:solidFill>
                <a:prstClr val="white"/>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lIns="91395" tIns="45696" rIns="91395" bIns="45696"/>
          <a:lstStyle/>
          <a:p>
            <a:pPr defTabSz="913936"/>
            <a:fld id="{7DF859CE-AB55-441F-BC7F-70B570F7EE47}" type="slidenum">
              <a:rPr lang="zh-CN" altLang="en-US" smtClean="0">
                <a:solidFill>
                  <a:prstClr val="white"/>
                </a:solidFill>
              </a:rPr>
              <a:pPr defTabSz="913936"/>
              <a:t>‹#›</a:t>
            </a:fld>
            <a:endParaRPr lang="zh-CN" altLang="en-US">
              <a:solidFill>
                <a:prstClr val="white"/>
              </a:solidFill>
            </a:endParaRPr>
          </a:p>
        </p:txBody>
      </p:sp>
    </p:spTree>
    <p:extLst>
      <p:ext uri="{BB962C8B-B14F-4D97-AF65-F5344CB8AC3E}">
        <p14:creationId xmlns:p14="http://schemas.microsoft.com/office/powerpoint/2010/main" val="947845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2000" y="216000"/>
            <a:ext cx="5220120" cy="1143000"/>
          </a:xfrm>
          <a:prstGeom prst="rect">
            <a:avLst/>
          </a:prstGeom>
        </p:spPr>
        <p:txBody>
          <a:bodyPr vert="horz" lIns="91254" tIns="45625" rIns="91254" bIns="456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12"/>
            <a:ext cx="8229600" cy="4525963"/>
          </a:xfrm>
          <a:prstGeom prst="rect">
            <a:avLst/>
          </a:prstGeom>
        </p:spPr>
        <p:txBody>
          <a:bodyPr vert="horz" lIns="91254" tIns="45625" rIns="91254" bIns="45625"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Lst>
  <p:hf sldNum="0" hdr="0" dt="0"/>
  <p:txStyles>
    <p:titleStyle>
      <a:lvl1pPr algn="l" defTabSz="91254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p:titleStyle>
    <p:bodyStyle>
      <a:lvl1pPr marL="342204" indent="-342204" algn="l" defTabSz="91254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1443" indent="-285171" algn="l" defTabSz="91254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0679" indent="-228135" algn="l" defTabSz="91254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6954"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3227"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09501"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770"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044"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8317" indent="-228135" algn="l" defTabSz="9125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2546" rtl="0" eaLnBrk="1" latinLnBrk="0" hangingPunct="1">
        <a:defRPr sz="1800" kern="1200">
          <a:solidFill>
            <a:schemeClr val="tx1"/>
          </a:solidFill>
          <a:latin typeface="+mn-lt"/>
          <a:ea typeface="+mn-ea"/>
          <a:cs typeface="+mn-cs"/>
        </a:defRPr>
      </a:lvl1pPr>
      <a:lvl2pPr marL="456274" algn="l" defTabSz="912546" rtl="0" eaLnBrk="1" latinLnBrk="0" hangingPunct="1">
        <a:defRPr sz="1800" kern="1200">
          <a:solidFill>
            <a:schemeClr val="tx1"/>
          </a:solidFill>
          <a:latin typeface="+mn-lt"/>
          <a:ea typeface="+mn-ea"/>
          <a:cs typeface="+mn-cs"/>
        </a:defRPr>
      </a:lvl2pPr>
      <a:lvl3pPr marL="912546" algn="l" defTabSz="912546" rtl="0" eaLnBrk="1" latinLnBrk="0" hangingPunct="1">
        <a:defRPr sz="1800" kern="1200">
          <a:solidFill>
            <a:schemeClr val="tx1"/>
          </a:solidFill>
          <a:latin typeface="+mn-lt"/>
          <a:ea typeface="+mn-ea"/>
          <a:cs typeface="+mn-cs"/>
        </a:defRPr>
      </a:lvl3pPr>
      <a:lvl4pPr marL="1368818" algn="l" defTabSz="912546" rtl="0" eaLnBrk="1" latinLnBrk="0" hangingPunct="1">
        <a:defRPr sz="1800" kern="1200">
          <a:solidFill>
            <a:schemeClr val="tx1"/>
          </a:solidFill>
          <a:latin typeface="+mn-lt"/>
          <a:ea typeface="+mn-ea"/>
          <a:cs typeface="+mn-cs"/>
        </a:defRPr>
      </a:lvl4pPr>
      <a:lvl5pPr marL="1825091" algn="l" defTabSz="912546" rtl="0" eaLnBrk="1" latinLnBrk="0" hangingPunct="1">
        <a:defRPr sz="1800" kern="1200">
          <a:solidFill>
            <a:schemeClr val="tx1"/>
          </a:solidFill>
          <a:latin typeface="+mn-lt"/>
          <a:ea typeface="+mn-ea"/>
          <a:cs typeface="+mn-cs"/>
        </a:defRPr>
      </a:lvl5pPr>
      <a:lvl6pPr marL="2281362" algn="l" defTabSz="912546" rtl="0" eaLnBrk="1" latinLnBrk="0" hangingPunct="1">
        <a:defRPr sz="1800" kern="1200">
          <a:solidFill>
            <a:schemeClr val="tx1"/>
          </a:solidFill>
          <a:latin typeface="+mn-lt"/>
          <a:ea typeface="+mn-ea"/>
          <a:cs typeface="+mn-cs"/>
        </a:defRPr>
      </a:lvl6pPr>
      <a:lvl7pPr marL="2737635" algn="l" defTabSz="912546" rtl="0" eaLnBrk="1" latinLnBrk="0" hangingPunct="1">
        <a:defRPr sz="1800" kern="1200">
          <a:solidFill>
            <a:schemeClr val="tx1"/>
          </a:solidFill>
          <a:latin typeface="+mn-lt"/>
          <a:ea typeface="+mn-ea"/>
          <a:cs typeface="+mn-cs"/>
        </a:defRPr>
      </a:lvl7pPr>
      <a:lvl8pPr marL="3193910" algn="l" defTabSz="912546" rtl="0" eaLnBrk="1" latinLnBrk="0" hangingPunct="1">
        <a:defRPr sz="1800" kern="1200">
          <a:solidFill>
            <a:schemeClr val="tx1"/>
          </a:solidFill>
          <a:latin typeface="+mn-lt"/>
          <a:ea typeface="+mn-ea"/>
          <a:cs typeface="+mn-cs"/>
        </a:defRPr>
      </a:lvl8pPr>
      <a:lvl9pPr marL="3650178" algn="l" defTabSz="9125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2000" y="216000"/>
            <a:ext cx="8244456" cy="1143000"/>
          </a:xfrm>
          <a:prstGeom prst="rect">
            <a:avLst/>
          </a:prstGeom>
          <a:solidFill>
            <a:schemeClr val="bg1">
              <a:lumMod val="65000"/>
              <a:lumOff val="35000"/>
            </a:schemeClr>
          </a:solidFill>
        </p:spPr>
        <p:txBody>
          <a:bodyPr vert="horz" lIns="91395" tIns="45696" rIns="91395" bIns="4569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3"/>
            <a:ext cx="8229600" cy="4525963"/>
          </a:xfrm>
          <a:prstGeom prst="rect">
            <a:avLst/>
          </a:prstGeom>
        </p:spPr>
        <p:txBody>
          <a:bodyPr vert="horz" lIns="91395" tIns="45696" rIns="91395" bIns="4569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641731112"/>
      </p:ext>
    </p:extLst>
  </p:cSld>
  <p:clrMap bg1="dk1" tx1="lt1" bg2="dk2" tx2="lt2" accent1="accent1" accent2="accent2" accent3="accent3" accent4="accent4" accent5="accent5" accent6="accent6" hlink="hlink" folHlink="folHlink"/>
  <p:sldLayoutIdLst>
    <p:sldLayoutId id="2147483741" r:id="rId1"/>
    <p:sldLayoutId id="2147483742" r:id="rId2"/>
  </p:sldLayoutIdLst>
  <p:timing>
    <p:tnLst>
      <p:par>
        <p:cTn id="1" dur="indefinite" restart="never" nodeType="tmRoot"/>
      </p:par>
    </p:tnLst>
  </p:timing>
  <p:hf sldNum="0" hdr="0" dt="0"/>
  <p:txStyles>
    <p:title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p:titleStyle>
    <p:bodyStyle>
      <a:lvl1pPr marL="342726" indent="-342726"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1pPr>
      <a:lvl2pPr marL="742574" indent="-285605"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2pPr>
      <a:lvl3pPr marL="1142419"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3pPr>
      <a:lvl4pPr marL="1599388"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4pPr>
      <a:lvl5pPr marL="2056356"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5pPr>
      <a:lvl6pPr marL="2513324"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91"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60"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28"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936" rtl="0" eaLnBrk="1" latinLnBrk="0" hangingPunct="1">
        <a:defRPr sz="1800" kern="1200">
          <a:solidFill>
            <a:schemeClr val="tx1"/>
          </a:solidFill>
          <a:latin typeface="+mn-lt"/>
          <a:ea typeface="+mn-ea"/>
          <a:cs typeface="+mn-cs"/>
        </a:defRPr>
      </a:lvl1pPr>
      <a:lvl2pPr marL="456967" algn="l" defTabSz="913936" rtl="0" eaLnBrk="1" latinLnBrk="0" hangingPunct="1">
        <a:defRPr sz="1800" kern="1200">
          <a:solidFill>
            <a:schemeClr val="tx1"/>
          </a:solidFill>
          <a:latin typeface="+mn-lt"/>
          <a:ea typeface="+mn-ea"/>
          <a:cs typeface="+mn-cs"/>
        </a:defRPr>
      </a:lvl2pPr>
      <a:lvl3pPr marL="913936" algn="l" defTabSz="913936" rtl="0" eaLnBrk="1" latinLnBrk="0" hangingPunct="1">
        <a:defRPr sz="1800" kern="1200">
          <a:solidFill>
            <a:schemeClr val="tx1"/>
          </a:solidFill>
          <a:latin typeface="+mn-lt"/>
          <a:ea typeface="+mn-ea"/>
          <a:cs typeface="+mn-cs"/>
        </a:defRPr>
      </a:lvl3pPr>
      <a:lvl4pPr marL="1370904" algn="l" defTabSz="913936" rtl="0" eaLnBrk="1" latinLnBrk="0" hangingPunct="1">
        <a:defRPr sz="1800" kern="1200">
          <a:solidFill>
            <a:schemeClr val="tx1"/>
          </a:solidFill>
          <a:latin typeface="+mn-lt"/>
          <a:ea typeface="+mn-ea"/>
          <a:cs typeface="+mn-cs"/>
        </a:defRPr>
      </a:lvl4pPr>
      <a:lvl5pPr marL="1827872" algn="l" defTabSz="913936" rtl="0" eaLnBrk="1" latinLnBrk="0" hangingPunct="1">
        <a:defRPr sz="1800" kern="1200">
          <a:solidFill>
            <a:schemeClr val="tx1"/>
          </a:solidFill>
          <a:latin typeface="+mn-lt"/>
          <a:ea typeface="+mn-ea"/>
          <a:cs typeface="+mn-cs"/>
        </a:defRPr>
      </a:lvl5pPr>
      <a:lvl6pPr marL="2284840" algn="l" defTabSz="913936" rtl="0" eaLnBrk="1" latinLnBrk="0" hangingPunct="1">
        <a:defRPr sz="1800" kern="1200">
          <a:solidFill>
            <a:schemeClr val="tx1"/>
          </a:solidFill>
          <a:latin typeface="+mn-lt"/>
          <a:ea typeface="+mn-ea"/>
          <a:cs typeface="+mn-cs"/>
        </a:defRPr>
      </a:lvl6pPr>
      <a:lvl7pPr marL="2741808" algn="l" defTabSz="913936" rtl="0" eaLnBrk="1" latinLnBrk="0" hangingPunct="1">
        <a:defRPr sz="1800" kern="1200">
          <a:solidFill>
            <a:schemeClr val="tx1"/>
          </a:solidFill>
          <a:latin typeface="+mn-lt"/>
          <a:ea typeface="+mn-ea"/>
          <a:cs typeface="+mn-cs"/>
        </a:defRPr>
      </a:lvl7pPr>
      <a:lvl8pPr marL="3198776" algn="l" defTabSz="913936" rtl="0" eaLnBrk="1" latinLnBrk="0" hangingPunct="1">
        <a:defRPr sz="1800" kern="1200">
          <a:solidFill>
            <a:schemeClr val="tx1"/>
          </a:solidFill>
          <a:latin typeface="+mn-lt"/>
          <a:ea typeface="+mn-ea"/>
          <a:cs typeface="+mn-cs"/>
        </a:defRPr>
      </a:lvl8pPr>
      <a:lvl9pPr marL="3655743" algn="l" defTabSz="9139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91928" cy="784800"/>
          </a:xfrm>
          <a:solidFill>
            <a:srgbClr val="008080"/>
          </a:solidFill>
        </p:spPr>
        <p:txBody>
          <a:bodyPr lIns="71225" tIns="35612" rIns="71225" bIns="35612" anchor="ctr">
            <a:normAutofit/>
          </a:bodyPr>
          <a:lstStyle/>
          <a:p>
            <a:pPr eaLnBrk="0" fontAlgn="base" hangingPunct="0">
              <a:spcAft>
                <a:spcPct val="0"/>
              </a:spcAft>
            </a:pPr>
            <a:r>
              <a:rPr lang="en-US" altLang="zh-CN" b="1" dirty="0">
                <a:latin typeface="Arial Rounded MT Bold" pitchFamily="34" charset="0"/>
                <a:cs typeface="Arial Unicode MS" pitchFamily="34" charset="-122"/>
                <a:sym typeface="Calibri" pitchFamily="34" charset="0"/>
              </a:rPr>
              <a:t>Course Outline</a:t>
            </a:r>
            <a:endParaRPr lang="zh-CN" altLang="en-US" b="1" dirty="0">
              <a:latin typeface="Arial Rounded MT Bold" pitchFamily="34" charset="0"/>
              <a:cs typeface="Arial Unicode MS" pitchFamily="34" charset="-122"/>
              <a:sym typeface="Calibri" pitchFamily="34" charset="0"/>
            </a:endParaRPr>
          </a:p>
        </p:txBody>
      </p:sp>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899592" y="1342800"/>
            <a:ext cx="7704856" cy="3331039"/>
          </a:xfrm>
          <a:prstGeom prst="rect">
            <a:avLst/>
          </a:prstGeom>
          <a:noFill/>
        </p:spPr>
        <p:txBody>
          <a:bodyPr wrap="square" lIns="98425" tIns="49212" rIns="98425" bIns="49212" rtlCol="0">
            <a:spAutoFit/>
          </a:bodyPr>
          <a:lstStyle/>
          <a:p>
            <a:pPr defTabSz="984244">
              <a:lnSpc>
                <a:spcPct val="150000"/>
              </a:lnSpc>
            </a:pP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1  Getting Started </a:t>
            </a:r>
          </a:p>
          <a:p>
            <a:pPr defTabSz="984244">
              <a:lnSpc>
                <a:spcPct val="150000"/>
              </a:lnSpc>
            </a:pP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2  Thinking in Object-</a:t>
            </a:r>
            <a:r>
              <a:rPr lang="en-US" altLang="zh-CN" sz="2800" dirty="0" err="1">
                <a:solidFill>
                  <a:prstClr val="white"/>
                </a:solidFill>
                <a:latin typeface="Tahoma" panose="020B0604030504040204" pitchFamily="34" charset="0"/>
                <a:ea typeface="Arial Unicode MS" pitchFamily="34" charset="-122"/>
                <a:cs typeface="Tahoma" panose="020B0604030504040204" pitchFamily="34" charset="0"/>
              </a:rPr>
              <a:t>Oriended</a:t>
            </a: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 </a:t>
            </a:r>
            <a:r>
              <a:rPr lang="en-US" altLang="zh-CN" sz="2800" dirty="0" err="1">
                <a:solidFill>
                  <a:prstClr val="white"/>
                </a:solidFill>
                <a:latin typeface="Tahoma" panose="020B0604030504040204" pitchFamily="34" charset="0"/>
                <a:ea typeface="Arial Unicode MS" pitchFamily="34" charset="-122"/>
                <a:cs typeface="Tahoma" panose="020B0604030504040204" pitchFamily="34" charset="0"/>
              </a:rPr>
              <a:t>Progarmming</a:t>
            </a: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 </a:t>
            </a:r>
          </a:p>
          <a:p>
            <a:pPr defTabSz="984244">
              <a:lnSpc>
                <a:spcPct val="150000"/>
              </a:lnSpc>
            </a:pP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3  The C in C++</a:t>
            </a:r>
          </a:p>
          <a:p>
            <a:pPr defTabSz="984244">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4  The basics of C++  </a:t>
            </a:r>
          </a:p>
          <a:p>
            <a:pPr defTabSz="984244">
              <a:lnSpc>
                <a:spcPct val="150000"/>
              </a:lnSpc>
            </a:pPr>
            <a:r>
              <a:rPr lang="en-US" altLang="zh-CN" sz="2800" dirty="0">
                <a:solidFill>
                  <a:prstClr val="white"/>
                </a:solidFill>
                <a:latin typeface="Tahoma" panose="020B0604030504040204" pitchFamily="34" charset="0"/>
                <a:ea typeface="Arial Unicode MS" pitchFamily="34" charset="-122"/>
                <a:cs typeface="Tahoma" panose="020B0604030504040204" pitchFamily="34" charset="0"/>
              </a:rPr>
              <a:t>5  More advanced topics of C++</a:t>
            </a:r>
            <a:endParaRPr lang="zh-CN" altLang="en-US" sz="2800" dirty="0">
              <a:solidFill>
                <a:prstClr val="white"/>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63674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5" name="标题 1"/>
          <p:cNvSpPr>
            <a:spLocks noGrp="1"/>
          </p:cNvSpPr>
          <p:nvPr>
            <p:ph type="ctrTitle"/>
          </p:nvPr>
        </p:nvSpPr>
        <p:spPr>
          <a:xfrm>
            <a:off x="432000" y="214300"/>
            <a:ext cx="3275904"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Control Access</a:t>
            </a:r>
            <a:endParaRPr lang="zh-CN" altLang="en-US" b="1" dirty="0">
              <a:latin typeface="Arial Rounded MT Bold" pitchFamily="34" charset="0"/>
              <a:cs typeface="Arial Unicode MS" pitchFamily="34" charset="-122"/>
            </a:endParaRPr>
          </a:p>
        </p:txBody>
      </p:sp>
      <p:sp>
        <p:nvSpPr>
          <p:cNvPr id="9" name="TextBox 8"/>
          <p:cNvSpPr txBox="1"/>
          <p:nvPr/>
        </p:nvSpPr>
        <p:spPr>
          <a:xfrm>
            <a:off x="428598" y="1071546"/>
            <a:ext cx="8452553" cy="71538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Members see all members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73" y="1875477"/>
            <a:ext cx="4628000" cy="4289194"/>
          </a:xfrm>
          <a:prstGeom prst="rect">
            <a:avLst/>
          </a:prstGeom>
          <a:solidFill>
            <a:schemeClr val="tx1"/>
          </a:solidFill>
          <a:ln>
            <a:noFill/>
          </a:ln>
          <a:effectLst/>
          <a:extLst/>
        </p:spPr>
      </p:pic>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06245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Unicode MS" pitchFamily="34" charset="-122"/>
              </a:rPr>
              <a:t>Incremental development  </a:t>
            </a:r>
          </a:p>
          <a:p>
            <a:r>
              <a:rPr lang="en-US" altLang="zh-CN" sz="2400" dirty="0">
                <a:solidFill>
                  <a:schemeClr val="tx1">
                    <a:lumMod val="95000"/>
                    <a:lumOff val="5000"/>
                  </a:schemeClr>
                </a:solidFill>
                <a:latin typeface="Frutiger CE 45 Light" panose="02000403040000020004" pitchFamily="2" charset="0"/>
              </a:rPr>
              <a:t>     </a:t>
            </a:r>
            <a:r>
              <a:rPr lang="en-US" altLang="zh-CN" sz="2400" dirty="0">
                <a:latin typeface="Arial" pitchFamily="34" charset="0"/>
                <a:cs typeface="Arial" pitchFamily="34" charset="0"/>
              </a:rPr>
              <a:t>program development is an incremental process, just like human learning. inheritance support incremental development by allowing you to introduce new code without causing bugs in existing code. A base type contains all of the characteristics and behaviors that are shared among the types derived from it. You create a base type to represent the core of your ideas about some objects in your system. From the base type, you derive other types to express the different ways that this core can be realized.</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4481685"/>
          </a:xfrm>
          <a:prstGeom prst="rect">
            <a:avLst/>
          </a:prstGeom>
          <a:noFill/>
        </p:spPr>
        <p:txBody>
          <a:bodyPr wrap="square" lIns="91254" tIns="45625" rIns="91254" bIns="45625" rtlCol="0">
            <a:spAutoFit/>
          </a:bodyPr>
          <a:lstStyle/>
          <a:p>
            <a:pPr>
              <a:lnSpc>
                <a:spcPts val="2603"/>
              </a:lnSpc>
              <a:buFont typeface="Arial" pitchFamily="34" charset="0"/>
              <a:buChar char="•"/>
            </a:pPr>
            <a:r>
              <a:rPr lang="zh-CN" altLang="en-US" sz="2400" dirty="0">
                <a:latin typeface="华文细黑" panose="02010600040101010101" pitchFamily="2" charset="-122"/>
                <a:ea typeface="华文细黑" panose="02010600040101010101" pitchFamily="2" charset="-122"/>
              </a:rPr>
              <a:t>继承的优点之一是它支持渐增式开发，它允许我们在已开发的代码中引进新代码，而不会给源代码带来错误，即使产生了错误，这个错误也只是与新代码有关。也就是说当我们继承已存在的功能类并对其增加数据成员和成员函数（并重定义已存在的成员函数）时，已存在类的代码并不会被改变，更不会产生错误。</a:t>
            </a:r>
            <a:endParaRPr lang="en-US" altLang="zh-CN" sz="2400" dirty="0">
              <a:latin typeface="华文细黑" panose="02010600040101010101" pitchFamily="2" charset="-122"/>
              <a:ea typeface="华文细黑" panose="02010600040101010101" pitchFamily="2" charset="-122"/>
            </a:endParaRPr>
          </a:p>
          <a:p>
            <a:pPr lvl="1">
              <a:lnSpc>
                <a:spcPts val="2603"/>
              </a:lnSpc>
              <a:buFont typeface="Arial" pitchFamily="34" charset="0"/>
              <a:buChar char="•"/>
            </a:pPr>
            <a:r>
              <a:rPr lang="zh-CN" altLang="en-US" sz="2000" dirty="0">
                <a:latin typeface="华文细黑" panose="02010600040101010101" pitchFamily="2" charset="-122"/>
                <a:ea typeface="华文细黑" panose="02010600040101010101" pitchFamily="2" charset="-122"/>
              </a:rPr>
              <a:t>如果出现错误，我们就会知道它肯定在我们的新代码中。相对于修改已存在代码体的做法来说，这些新代码很短也很容易读。</a:t>
            </a:r>
            <a:endParaRPr lang="en-US" altLang="zh-CN" sz="2000" dirty="0">
              <a:latin typeface="华文细黑" panose="02010600040101010101" pitchFamily="2" charset="-122"/>
              <a:ea typeface="华文细黑" panose="02010600040101010101" pitchFamily="2" charset="-122"/>
            </a:endParaRPr>
          </a:p>
          <a:p>
            <a:pPr lvl="1">
              <a:lnSpc>
                <a:spcPts val="2603"/>
              </a:lnSpc>
              <a:buFont typeface="Arial" pitchFamily="34" charset="0"/>
              <a:buChar char="•"/>
            </a:pPr>
            <a:r>
              <a:rPr lang="zh-CN" altLang="en-US" sz="2000" dirty="0">
                <a:latin typeface="华文细黑" panose="02010600040101010101" pitchFamily="2" charset="-122"/>
                <a:ea typeface="华文细黑" panose="02010600040101010101" pitchFamily="2" charset="-122"/>
              </a:rPr>
              <a:t>认识到程序开发是一个渐增过程，就像人的学习过程一样，这是很重要的。我们做尽可能多的分析，但当开始一个项目时，我们仍不可能知道所有的答案。如果开始把项目作为一个有机的、可进化的生物来“培养”，而不是完全一次性的构造它，我们就会获得更大的成功和更直接的反馈。</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172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4140112" cy="694479"/>
          </a:xfrm>
          <a:solidFill>
            <a:srgbClr val="008080"/>
          </a:solidFill>
        </p:spPr>
        <p:txBody>
          <a:bodyPr lIns="71225" tIns="35612" rIns="71225" bIns="35612" anchor="ctr">
            <a:normAutofit/>
          </a:bodyPr>
          <a:lstStyle/>
          <a:p>
            <a:pPr eaLnBrk="0" fontAlgn="base" hangingPunct="0">
              <a:spcAft>
                <a:spcPct val="0"/>
              </a:spcAft>
            </a:pPr>
            <a:r>
              <a:rPr lang="en-US" altLang="zh-CN" b="1" dirty="0">
                <a:cs typeface="Arial Unicode MS" pitchFamily="34" charset="-122"/>
                <a:sym typeface="Calibri" pitchFamily="34" charset="0"/>
              </a:rPr>
              <a:t>Inheritance syntax</a:t>
            </a:r>
            <a:endParaRPr lang="zh-CN" altLang="en-US" b="1" dirty="0">
              <a:cs typeface="Arial Unicode MS" pitchFamily="34" charset="-122"/>
              <a:sym typeface="Calibri" pitchFamily="34" charset="0"/>
            </a:endParaRPr>
          </a:p>
        </p:txBody>
      </p:sp>
      <p:sp>
        <p:nvSpPr>
          <p:cNvPr id="7" name="TextBox 6"/>
          <p:cNvSpPr txBox="1"/>
          <p:nvPr/>
        </p:nvSpPr>
        <p:spPr>
          <a:xfrm>
            <a:off x="395537" y="1071298"/>
            <a:ext cx="8748464" cy="1739525"/>
          </a:xfrm>
          <a:prstGeom prst="rect">
            <a:avLst/>
          </a:prstGeom>
          <a:solidFill>
            <a:schemeClr val="tx1"/>
          </a:solidFill>
        </p:spPr>
        <p:txBody>
          <a:bodyPr wrap="square" lIns="76782" tIns="38391" rIns="76782" bIns="38391" rtlCol="0">
            <a:spAutoFit/>
          </a:bodyPr>
          <a:lstStyle/>
          <a:p>
            <a:pPr>
              <a:lnSpc>
                <a:spcPct val="150000"/>
              </a:lnSpc>
            </a:pPr>
            <a:r>
              <a:rPr lang="en-US" altLang="zh-CN" sz="2400" b="1" dirty="0">
                <a:solidFill>
                  <a:srgbClr val="0000CC"/>
                </a:solidFill>
                <a:latin typeface="Arial Black" pitchFamily="34" charset="0"/>
                <a:ea typeface="Arial Unicode MS" pitchFamily="34" charset="-122"/>
                <a:cs typeface="Arial" pitchFamily="34" charset="0"/>
              </a:rPr>
              <a:t>class</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ea typeface="Arial Unicode MS" pitchFamily="34" charset="-122"/>
                <a:cs typeface="Arial" pitchFamily="34" charset="0"/>
              </a:rPr>
              <a:t>derivedClass</a:t>
            </a:r>
            <a:r>
              <a:rPr lang="en-US" altLang="zh-CN" sz="2400" b="1" dirty="0">
                <a:solidFill>
                  <a:srgbClr val="0000CC"/>
                </a:solidFill>
                <a:latin typeface="Arial Black" pitchFamily="34" charset="0"/>
                <a:ea typeface="Arial Unicode MS" pitchFamily="34" charset="-122"/>
                <a:cs typeface="Arial" pitchFamily="34" charset="0"/>
              </a:rPr>
              <a:t>  </a:t>
            </a:r>
            <a:r>
              <a:rPr lang="zh-CN" altLang="en-US" sz="2400" b="1" dirty="0">
                <a:solidFill>
                  <a:srgbClr val="0000CC"/>
                </a:solidFill>
                <a:latin typeface="Arial Black" pitchFamily="34" charset="0"/>
                <a:ea typeface="Arial Unicode MS" pitchFamily="34" charset="-122"/>
                <a:cs typeface="Arial" pitchFamily="34" charset="0"/>
              </a:rPr>
              <a:t>: </a:t>
            </a:r>
            <a:r>
              <a:rPr lang="en-US" altLang="zh-CN" sz="2400" b="1" dirty="0">
                <a:solidFill>
                  <a:srgbClr val="0000CC"/>
                </a:solidFill>
                <a:latin typeface="Arial Black" pitchFamily="34" charset="0"/>
                <a:ea typeface="Arial Unicode MS" pitchFamily="34" charset="-122"/>
                <a:cs typeface="Arial" pitchFamily="34" charset="0"/>
              </a:rPr>
              <a:t> </a:t>
            </a:r>
            <a:r>
              <a:rPr lang="en-US" altLang="zh-CN" sz="2400" b="1" dirty="0" smtClean="0">
                <a:solidFill>
                  <a:srgbClr val="0000CC"/>
                </a:solidFill>
                <a:latin typeface="Arial Black" pitchFamily="34" charset="0"/>
                <a:ea typeface="Arial Unicode MS" pitchFamily="34" charset="-122"/>
                <a:cs typeface="Arial" pitchFamily="34" charset="0"/>
              </a:rPr>
              <a:t>public</a:t>
            </a:r>
            <a:r>
              <a:rPr lang="en-US" altLang="zh-CN" sz="2400" dirty="0" smtClean="0">
                <a:solidFill>
                  <a:schemeClr val="tx1">
                    <a:lumMod val="75000"/>
                    <a:lumOff val="25000"/>
                  </a:schemeClr>
                </a:solidFill>
                <a:effectLst>
                  <a:outerShdw blurRad="38100" dist="38100" dir="2700000" algn="tl">
                    <a:srgbClr val="000000"/>
                  </a:outerShdw>
                </a:effectLst>
                <a:latin typeface="Arial" pitchFamily="34" charset="0"/>
                <a:ea typeface="Arial Unicode MS" pitchFamily="34" charset="-122"/>
                <a:cs typeface="Arial" pitchFamily="34" charset="0"/>
              </a:rPr>
              <a:t> </a:t>
            </a:r>
            <a:r>
              <a:rPr lang="en-US" altLang="zh-CN" sz="2400" dirty="0" smtClean="0">
                <a:solidFill>
                  <a:schemeClr val="tx1">
                    <a:lumMod val="75000"/>
                    <a:lumOff val="25000"/>
                  </a:schemeClr>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ea typeface="Arial Unicode MS" pitchFamily="34" charset="-122"/>
                <a:cs typeface="Arial" pitchFamily="34" charset="0"/>
              </a:rPr>
              <a:t>baseClass</a:t>
            </a:r>
            <a:endParaRPr lang="en-US" altLang="zh-CN" sz="2400" dirty="0">
              <a:solidFill>
                <a:schemeClr val="bg1"/>
              </a:solidFill>
              <a:latin typeface="Arial" pitchFamily="34" charset="0"/>
              <a:ea typeface="Arial Unicode MS" pitchFamily="34" charset="-122"/>
              <a:cs typeface="Arial" pitchFamily="34" charset="0"/>
            </a:endParaRPr>
          </a:p>
          <a:p>
            <a:pPr>
              <a:spcBef>
                <a:spcPct val="50000"/>
              </a:spcBef>
              <a:defRPr/>
            </a:pPr>
            <a:r>
              <a:rPr lang="en-US" altLang="zh-CN" sz="2400" b="1" dirty="0">
                <a:solidFill>
                  <a:srgbClr val="0000CC"/>
                </a:solidFill>
                <a:latin typeface="Arial Black" pitchFamily="34" charset="0"/>
                <a:ea typeface="Arial Unicode MS" pitchFamily="34" charset="-122"/>
                <a:cs typeface="Arial" pitchFamily="34" charset="0"/>
              </a:rPr>
              <a:t>{</a:t>
            </a:r>
            <a:r>
              <a:rPr lang="en-US" altLang="zh-CN" sz="2400" dirty="0">
                <a:solidFill>
                  <a:schemeClr val="bg1"/>
                </a:solidFill>
                <a:latin typeface="Arial" pitchFamily="34" charset="0"/>
                <a:ea typeface="Arial Unicode MS" pitchFamily="34" charset="-122"/>
                <a:cs typeface="Arial" pitchFamily="34" charset="0"/>
              </a:rPr>
              <a:t>     //difference parts between base and derived</a:t>
            </a:r>
            <a:r>
              <a:rPr lang="zh-CN" altLang="en-US" sz="2400" dirty="0">
                <a:solidFill>
                  <a:schemeClr val="bg1"/>
                </a:solidFill>
                <a:latin typeface="Arial" pitchFamily="34" charset="0"/>
                <a:ea typeface="Arial Unicode MS" pitchFamily="34" charset="-122"/>
                <a:cs typeface="Arial" pitchFamily="34" charset="0"/>
              </a:rPr>
              <a:t>；</a:t>
            </a:r>
          </a:p>
          <a:p>
            <a:pPr>
              <a:spcBef>
                <a:spcPct val="50000"/>
              </a:spcBef>
              <a:defRPr/>
            </a:pPr>
            <a:r>
              <a:rPr lang="en-US" altLang="zh-CN" sz="2400" b="1" dirty="0">
                <a:solidFill>
                  <a:srgbClr val="0000CC"/>
                </a:solidFill>
                <a:latin typeface="Arial Black" pitchFamily="34" charset="0"/>
                <a:ea typeface="Arial Unicode MS" pitchFamily="34" charset="-122"/>
                <a:cs typeface="Arial" pitchFamily="34" charset="0"/>
              </a:rPr>
              <a:t>}</a:t>
            </a:r>
            <a:r>
              <a:rPr lang="zh-CN" altLang="en-US" sz="2400" b="1" dirty="0">
                <a:solidFill>
                  <a:srgbClr val="0000CC"/>
                </a:solidFill>
                <a:latin typeface="Arial Black" pitchFamily="34" charset="0"/>
                <a:ea typeface="Arial Unicode MS" pitchFamily="34" charset="-122"/>
                <a:cs typeface="Arial" pitchFamily="34" charset="0"/>
              </a:rPr>
              <a:t> ；   </a:t>
            </a:r>
            <a:endParaRPr lang="en-US" altLang="zh-CN" sz="2400" b="1" dirty="0">
              <a:solidFill>
                <a:srgbClr val="0000CC"/>
              </a:solidFill>
              <a:latin typeface="Arial Black" pitchFamily="34" charset="0"/>
              <a:ea typeface="Arial Unicode MS" pitchFamily="34" charset="-122"/>
              <a:cs typeface="Arial" pitchFamily="34" charset="0"/>
            </a:endParaRPr>
          </a:p>
        </p:txBody>
      </p:sp>
      <p:sp>
        <p:nvSpPr>
          <p:cNvPr id="8" name="AutoShape 7"/>
          <p:cNvSpPr>
            <a:spLocks noChangeArrowheads="1"/>
          </p:cNvSpPr>
          <p:nvPr/>
        </p:nvSpPr>
        <p:spPr bwMode="auto">
          <a:xfrm>
            <a:off x="738094" y="3356992"/>
            <a:ext cx="8405907" cy="2127576"/>
          </a:xfrm>
          <a:prstGeom prst="wedgeRoundRectCallout">
            <a:avLst>
              <a:gd name="adj1" fmla="val -11958"/>
              <a:gd name="adj2" fmla="val -69661"/>
              <a:gd name="adj3" fmla="val 16667"/>
            </a:avLst>
          </a:prstGeom>
          <a:solidFill>
            <a:schemeClr val="accent6">
              <a:lumMod val="20000"/>
              <a:lumOff val="80000"/>
            </a:schemeClr>
          </a:solidFill>
          <a:ln w="12700">
            <a:noFill/>
            <a:miter lim="800000"/>
            <a:headEnd/>
            <a:tailEnd/>
          </a:ln>
        </p:spPr>
        <p:txBody>
          <a:bodyPr lIns="76782" tIns="38391" rIns="76782" bIns="38391" anchor="ctr"/>
          <a:lstStyle/>
          <a:p>
            <a:pPr algn="l">
              <a:lnSpc>
                <a:spcPct val="150000"/>
              </a:lnSpc>
            </a:pPr>
            <a:r>
              <a:rPr lang="zh-CN" altLang="en-US" sz="2400" dirty="0">
                <a:solidFill>
                  <a:schemeClr val="bg1"/>
                </a:solidFill>
                <a:latin typeface="Verdana" panose="020B0604030504040204" pitchFamily="34" charset="0"/>
                <a:ea typeface="Arial Unicode MS" pitchFamily="34" charset="-122"/>
                <a:cs typeface="Tahoma" panose="020B0604030504040204" pitchFamily="34" charset="0"/>
              </a:rPr>
              <a:t>①</a:t>
            </a:r>
            <a:r>
              <a:rPr lang="en-US" altLang="zh-CN" sz="2700" dirty="0">
                <a:solidFill>
                  <a:schemeClr val="bg1"/>
                </a:solidFill>
                <a:latin typeface="Verdana" panose="020B0604030504040204" pitchFamily="34" charset="0"/>
                <a:ea typeface="Arial Unicode MS" pitchFamily="34" charset="-122"/>
                <a:cs typeface="Tahoma" panose="020B0604030504040204" pitchFamily="34" charset="0"/>
              </a:rPr>
              <a:t>Adding</a:t>
            </a:r>
            <a:r>
              <a:rPr lang="en-US" altLang="zh-CN" sz="2400" dirty="0">
                <a:solidFill>
                  <a:schemeClr val="bg1"/>
                </a:solidFill>
                <a:latin typeface="Verdan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Verdana" panose="020B0604030504040204" pitchFamily="34" charset="0"/>
                <a:ea typeface="微软雅黑" panose="020B0503020204020204" pitchFamily="34" charset="-122"/>
                <a:cs typeface="Tahoma" panose="020B0604030504040204" pitchFamily="34" charset="0"/>
              </a:rPr>
              <a:t>data members </a:t>
            </a:r>
            <a:r>
              <a:rPr lang="en-US" altLang="zh-CN" sz="2400" dirty="0">
                <a:solidFill>
                  <a:schemeClr val="bg1"/>
                </a:solidFill>
                <a:latin typeface="Verdana" panose="020B0604030504040204" pitchFamily="34" charset="0"/>
                <a:ea typeface="Arial Unicode MS" pitchFamily="34" charset="-122"/>
                <a:cs typeface="Tahoma" panose="020B0604030504040204" pitchFamily="34" charset="0"/>
              </a:rPr>
              <a:t>and </a:t>
            </a:r>
            <a:r>
              <a:rPr lang="en-US" altLang="zh-CN" sz="2400" b="1" dirty="0">
                <a:solidFill>
                  <a:srgbClr val="14A2D4"/>
                </a:solidFill>
                <a:latin typeface="Verdana" panose="020B0604030504040204" pitchFamily="34" charset="0"/>
                <a:ea typeface="微软雅黑" panose="020B0503020204020204" pitchFamily="34" charset="-122"/>
                <a:cs typeface="Tahoma" panose="020B0604030504040204" pitchFamily="34" charset="0"/>
              </a:rPr>
              <a:t>member functions </a:t>
            </a:r>
            <a:endParaRPr lang="en-US" altLang="zh-CN" sz="2700" b="1" dirty="0">
              <a:solidFill>
                <a:srgbClr val="14A2D4"/>
              </a:solidFill>
              <a:latin typeface="Verdana" panose="020B0604030504040204" pitchFamily="34" charset="0"/>
              <a:ea typeface="微软雅黑" panose="020B0503020204020204" pitchFamily="34" charset="-122"/>
              <a:cs typeface="Tahoma" panose="020B0604030504040204" pitchFamily="34" charset="0"/>
            </a:endParaRPr>
          </a:p>
          <a:p>
            <a:pPr algn="l">
              <a:lnSpc>
                <a:spcPct val="150000"/>
              </a:lnSpc>
            </a:pPr>
            <a:r>
              <a:rPr lang="zh-CN" altLang="en-US" sz="2400" dirty="0">
                <a:solidFill>
                  <a:schemeClr val="bg1"/>
                </a:solidFill>
                <a:latin typeface="Verdana" panose="020B0604030504040204" pitchFamily="34" charset="0"/>
                <a:ea typeface="Arial Unicode MS" pitchFamily="34" charset="-122"/>
                <a:cs typeface="Tahoma" panose="020B0604030504040204" pitchFamily="34" charset="0"/>
              </a:rPr>
              <a:t>②</a:t>
            </a:r>
            <a:r>
              <a:rPr lang="en-US" altLang="zh-CN" sz="2700" dirty="0">
                <a:solidFill>
                  <a:schemeClr val="bg1"/>
                </a:solidFill>
                <a:latin typeface="Verdana" panose="020B0604030504040204" pitchFamily="34" charset="0"/>
                <a:ea typeface="Arial Unicode MS" pitchFamily="34" charset="-122"/>
                <a:cs typeface="Tahoma" panose="020B0604030504040204" pitchFamily="34" charset="0"/>
              </a:rPr>
              <a:t>Redefining</a:t>
            </a:r>
            <a:r>
              <a:rPr lang="en-US" altLang="zh-CN" sz="2400" dirty="0">
                <a:solidFill>
                  <a:schemeClr val="tx1">
                    <a:lumMod val="95000"/>
                    <a:lumOff val="5000"/>
                  </a:schemeClr>
                </a:solidFill>
                <a:latin typeface="Verdan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Verdana" panose="020B0604030504040204" pitchFamily="34" charset="0"/>
                <a:ea typeface="微软雅黑" panose="020B0503020204020204" pitchFamily="34" charset="-122"/>
                <a:cs typeface="Tahoma" panose="020B0604030504040204" pitchFamily="34" charset="0"/>
              </a:rPr>
              <a:t>existing member functions </a:t>
            </a:r>
            <a:r>
              <a:rPr lang="en-US" altLang="zh-CN" sz="2400" dirty="0">
                <a:solidFill>
                  <a:schemeClr val="bg1"/>
                </a:solidFill>
                <a:latin typeface="Verdana" panose="020B0604030504040204" pitchFamily="34" charset="0"/>
                <a:ea typeface="Arial Unicode MS" pitchFamily="34" charset="-122"/>
                <a:cs typeface="Tahoma" panose="020B0604030504040204" pitchFamily="34" charset="0"/>
              </a:rPr>
              <a:t>during inheritance </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9902" y="836712"/>
            <a:ext cx="8452553" cy="64613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Arial Black" pitchFamily="34" charset="0"/>
                <a:ea typeface="Arial Unicode MS" pitchFamily="34" charset="-122"/>
                <a:cs typeface="Arial Unicode MS" pitchFamily="34" charset="-122"/>
              </a:rPr>
              <a:t>manager m</a:t>
            </a:r>
            <a:r>
              <a:rPr lang="en-US" altLang="zh-CN" sz="2400" dirty="0" smtClean="0">
                <a:solidFill>
                  <a:schemeClr val="tx1">
                    <a:lumMod val="65000"/>
                    <a:lumOff val="35000"/>
                  </a:schemeClr>
                </a:solidFill>
                <a:latin typeface="Arial Black" pitchFamily="34" charset="0"/>
                <a:ea typeface="Arial Unicode MS" pitchFamily="34" charset="-122"/>
                <a:cs typeface="Arial Unicode MS" pitchFamily="34" charset="-122"/>
              </a:rPr>
              <a:t>(“</a:t>
            </a:r>
            <a:r>
              <a:rPr lang="en-US" altLang="zh-CN" sz="2400" dirty="0" err="1" smtClean="0">
                <a:solidFill>
                  <a:schemeClr val="tx1">
                    <a:lumMod val="65000"/>
                    <a:lumOff val="35000"/>
                  </a:schemeClr>
                </a:solidFill>
                <a:latin typeface="Arial Black" pitchFamily="34" charset="0"/>
                <a:ea typeface="Arial Unicode MS" pitchFamily="34" charset="-122"/>
                <a:cs typeface="Arial Unicode MS" pitchFamily="34" charset="-122"/>
              </a:rPr>
              <a:t>su</a:t>
            </a:r>
            <a:r>
              <a:rPr lang="en-US" altLang="zh-CN" sz="2400" dirty="0" smtClean="0">
                <a:solidFill>
                  <a:schemeClr val="tx1">
                    <a:lumMod val="65000"/>
                    <a:lumOff val="35000"/>
                  </a:schemeClr>
                </a:solidFill>
                <a:latin typeface="Arial Black" pitchFamily="34" charset="0"/>
                <a:ea typeface="Arial Unicode MS" pitchFamily="34" charset="-122"/>
                <a:cs typeface="Arial Unicode MS" pitchFamily="34" charset="-122"/>
              </a:rPr>
              <a:t> san”</a:t>
            </a:r>
            <a:r>
              <a:rPr lang="zh-CN" altLang="en-US" sz="2400" dirty="0" smtClean="0">
                <a:solidFill>
                  <a:schemeClr val="tx1">
                    <a:lumMod val="65000"/>
                    <a:lumOff val="35000"/>
                  </a:schemeClr>
                </a:solidFill>
                <a:latin typeface="Arial Black" pitchFamily="34" charset="0"/>
                <a:ea typeface="Arial Unicode MS" pitchFamily="34" charset="-122"/>
                <a:cs typeface="Arial Unicode MS" pitchFamily="34" charset="-122"/>
              </a:rPr>
              <a:t>, </a:t>
            </a:r>
            <a:r>
              <a:rPr lang="zh-CN" altLang="en-US" sz="2400" dirty="0">
                <a:solidFill>
                  <a:schemeClr val="tx1">
                    <a:lumMod val="65000"/>
                    <a:lumOff val="35000"/>
                  </a:schemeClr>
                </a:solidFill>
                <a:latin typeface="Arial Black" pitchFamily="34" charset="0"/>
                <a:ea typeface="Arial Unicode MS" pitchFamily="34" charset="-122"/>
                <a:cs typeface="Arial Unicode MS" pitchFamily="34" charset="-122"/>
              </a:rPr>
              <a:t>48, </a:t>
            </a:r>
            <a:r>
              <a:rPr lang="en-US" altLang="zh-CN" sz="2400" dirty="0">
                <a:solidFill>
                  <a:schemeClr val="tx1">
                    <a:lumMod val="65000"/>
                    <a:lumOff val="35000"/>
                  </a:schemeClr>
                </a:solidFill>
                <a:latin typeface="Arial Black" pitchFamily="34" charset="0"/>
                <a:ea typeface="Arial Unicode MS" pitchFamily="34" charset="-122"/>
                <a:cs typeface="Arial Unicode MS" pitchFamily="34" charset="-122"/>
              </a:rPr>
              <a:t>7</a:t>
            </a:r>
            <a:r>
              <a:rPr lang="en-US" altLang="zh-CN" sz="2400" dirty="0" smtClean="0">
                <a:solidFill>
                  <a:schemeClr val="tx1">
                    <a:lumMod val="65000"/>
                    <a:lumOff val="35000"/>
                  </a:schemeClr>
                </a:solidFill>
                <a:latin typeface="Arial Black" pitchFamily="34" charset="0"/>
                <a:ea typeface="Arial Unicode MS" pitchFamily="34" charset="-122"/>
                <a:cs typeface="Arial Unicode MS" pitchFamily="34" charset="-122"/>
              </a:rPr>
              <a:t>000</a:t>
            </a:r>
            <a:r>
              <a:rPr lang="en-US" altLang="zh-CN" sz="2400" dirty="0">
                <a:solidFill>
                  <a:schemeClr val="tx1">
                    <a:lumMod val="65000"/>
                    <a:lumOff val="35000"/>
                  </a:schemeClr>
                </a:solidFill>
                <a:latin typeface="Arial Black" pitchFamily="34" charset="0"/>
                <a:ea typeface="Arial Unicode MS" pitchFamily="34" charset="-122"/>
                <a:cs typeface="Arial Unicode MS" pitchFamily="34" charset="-122"/>
              </a:rPr>
              <a:t>, “Director”);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24" y="2061165"/>
            <a:ext cx="6353902" cy="4023381"/>
          </a:xfrm>
          <a:prstGeom prst="rect">
            <a:avLst/>
          </a:prstGeom>
          <a:solidFill>
            <a:schemeClr val="tx1"/>
          </a:solidFill>
          <a:ln>
            <a:noFill/>
          </a:ln>
          <a:effectLst/>
          <a:extLst/>
        </p:spPr>
      </p:pic>
    </p:spTree>
    <p:extLst>
      <p:ext uri="{BB962C8B-B14F-4D97-AF65-F5344CB8AC3E}">
        <p14:creationId xmlns:p14="http://schemas.microsoft.com/office/powerpoint/2010/main" val="16993227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286213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Verdana" panose="020B0604030504040204" pitchFamily="34" charset="0"/>
                <a:ea typeface="Arial Unicode MS" pitchFamily="34" charset="-122"/>
                <a:cs typeface="Arial Unicode MS" pitchFamily="34" charset="-122"/>
              </a:rPr>
              <a:t>When an object is created, the compiler guarantees that constructors for all of its </a:t>
            </a:r>
            <a:r>
              <a:rPr lang="en-US" altLang="zh-CN" sz="2400" dirty="0" err="1">
                <a:latin typeface="Verdana" panose="020B0604030504040204" pitchFamily="34" charset="0"/>
                <a:ea typeface="Arial Unicode MS" pitchFamily="34" charset="-122"/>
                <a:cs typeface="Arial Unicode MS" pitchFamily="34" charset="-122"/>
              </a:rPr>
              <a:t>subobjects</a:t>
            </a:r>
            <a:r>
              <a:rPr lang="en-US" altLang="zh-CN" sz="2400" dirty="0">
                <a:latin typeface="Verdana" panose="020B0604030504040204" pitchFamily="34" charset="0"/>
                <a:ea typeface="Arial Unicode MS" pitchFamily="34" charset="-122"/>
                <a:cs typeface="Arial Unicode MS" pitchFamily="34" charset="-122"/>
              </a:rPr>
              <a:t> are called. </a:t>
            </a:r>
          </a:p>
          <a:p>
            <a:pPr>
              <a:lnSpc>
                <a:spcPct val="150000"/>
              </a:lnSpc>
            </a:pPr>
            <a:r>
              <a:rPr lang="zh-CN" altLang="en-US" sz="2400" dirty="0">
                <a:latin typeface="Verdana" panose="020B0604030504040204" pitchFamily="34" charset="0"/>
                <a:ea typeface="Arial Unicode MS" pitchFamily="34" charset="-122"/>
                <a:cs typeface="Arial Unicode MS" pitchFamily="34" charset="-122"/>
              </a:rPr>
              <a:t>，</a:t>
            </a:r>
            <a:r>
              <a:rPr lang="en-US" altLang="zh-CN" sz="2400" dirty="0">
                <a:latin typeface="Verdana" panose="020B0604030504040204" pitchFamily="34" charset="0"/>
                <a:ea typeface="Arial Unicode MS" pitchFamily="34" charset="-122"/>
                <a:cs typeface="Arial Unicode MS" pitchFamily="34" charset="-122"/>
              </a:rPr>
              <a:t>The solution is simple: Call the constructor for the </a:t>
            </a:r>
            <a:r>
              <a:rPr lang="en-US" altLang="zh-CN" sz="2400" dirty="0" err="1">
                <a:latin typeface="Verdana" panose="020B0604030504040204" pitchFamily="34" charset="0"/>
                <a:ea typeface="Arial Unicode MS" pitchFamily="34" charset="-122"/>
                <a:cs typeface="Arial Unicode MS" pitchFamily="34" charset="-122"/>
              </a:rPr>
              <a:t>subobject</a:t>
            </a:r>
            <a:r>
              <a:rPr lang="en-US" altLang="zh-CN" sz="2400" dirty="0">
                <a:latin typeface="Verdana" panose="020B0604030504040204" pitchFamily="34" charset="0"/>
                <a:ea typeface="Arial Unicode MS" pitchFamily="34" charset="-122"/>
                <a:cs typeface="Arial Unicode MS" pitchFamily="34" charset="-122"/>
              </a:rPr>
              <a:t>. C++ provides a special syntax for this, </a:t>
            </a:r>
            <a:r>
              <a:rPr lang="en-US" altLang="zh-CN" sz="2400" b="1" i="1" dirty="0">
                <a:solidFill>
                  <a:srgbClr val="FFFF00"/>
                </a:solidFill>
                <a:latin typeface="Verdana" panose="020B0604030504040204" pitchFamily="34" charset="0"/>
                <a:ea typeface="微软雅黑" panose="020B0503020204020204" pitchFamily="34" charset="-122"/>
                <a:cs typeface="Arial" pitchFamily="34" charset="0"/>
              </a:rPr>
              <a:t>the constructor initializer list</a:t>
            </a:r>
            <a:r>
              <a:rPr lang="en-US" altLang="zh-CN" sz="2400" dirty="0">
                <a:solidFill>
                  <a:srgbClr val="FFFF00"/>
                </a:solidFill>
                <a:latin typeface="Verdana" panose="020B0604030504040204" pitchFamily="34" charset="0"/>
                <a:ea typeface="Arial Unicode MS" pitchFamily="34" charset="-122"/>
                <a:cs typeface="Arial Unicode MS" pitchFamily="34" charset="-122"/>
              </a:rPr>
              <a:t>.  </a:t>
            </a:r>
          </a:p>
        </p:txBody>
      </p:sp>
      <p:sp>
        <p:nvSpPr>
          <p:cNvPr id="5" name="标题 1"/>
          <p:cNvSpPr>
            <a:spLocks noGrp="1"/>
          </p:cNvSpPr>
          <p:nvPr>
            <p:ph type="ctrTitle"/>
          </p:nvPr>
        </p:nvSpPr>
        <p:spPr>
          <a:xfrm>
            <a:off x="431888" y="214241"/>
            <a:ext cx="8557236" cy="785635"/>
          </a:xfrm>
          <a:solidFill>
            <a:srgbClr val="008080"/>
          </a:solidFill>
        </p:spPr>
        <p:txBody>
          <a:bodyPr vert="horz" lIns="98262" tIns="49132" rIns="98262" bIns="49132" rtlCol="0" anchor="ctr">
            <a:noAutofit/>
          </a:bodyPr>
          <a:lstStyle/>
          <a:p>
            <a:pPr algn="l"/>
            <a:r>
              <a:rPr lang="en-US" altLang="zh-CN" sz="2800" b="1" dirty="0">
                <a:latin typeface="Arial Rounded MT Bold" panose="020F0704030504030204" pitchFamily="34" charset="0"/>
                <a:ea typeface="Arial Unicode MS" pitchFamily="34" charset="-122"/>
                <a:cs typeface="Arial Unicode MS" pitchFamily="34" charset="-122"/>
              </a:rPr>
              <a:t>Constructor and Destructor of the derived class</a:t>
            </a:r>
            <a:endParaRPr lang="zh-CN" altLang="en-US" sz="2800"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0588" y="621339"/>
            <a:ext cx="8194000" cy="2662855"/>
          </a:xfrm>
          <a:prstGeom prst="rect">
            <a:avLst/>
          </a:prstGeom>
          <a:solidFill>
            <a:schemeClr val="tx1"/>
          </a:solidFill>
          <a:ln>
            <a:noFill/>
          </a:ln>
        </p:spPr>
        <p:txBody>
          <a:bodyPr wrap="square" lIns="76782" tIns="38391" rIns="76782" bIns="38391" rtlCol="0">
            <a:spAutoFit/>
          </a:bodyPr>
          <a:lstStyle/>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  </a:t>
            </a: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public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//father Anonymity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subobject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B</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m</a:t>
            </a:r>
            <a:r>
              <a:rPr lang="en-US" altLang="zh-CN" sz="2400" i="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i="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//guest  member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subobject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a:t>
            </a:r>
          </a:p>
          <a:p>
            <a:pPr>
              <a:spcBef>
                <a:spcPct val="50000"/>
              </a:spcBef>
            </a:pP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7" name="Text Box 22"/>
          <p:cNvSpPr txBox="1">
            <a:spLocks noChangeArrowheads="1"/>
          </p:cNvSpPr>
          <p:nvPr/>
        </p:nvSpPr>
        <p:spPr bwMode="auto">
          <a:xfrm>
            <a:off x="1475656" y="3573016"/>
            <a:ext cx="7060900" cy="2478189"/>
          </a:xfrm>
          <a:prstGeom prst="rect">
            <a:avLst/>
          </a:prstGeom>
          <a:solidFill>
            <a:schemeClr val="accent6">
              <a:lumMod val="20000"/>
              <a:lumOff val="80000"/>
            </a:schemeClr>
          </a:solidFill>
          <a:ln w="12700">
            <a:noFill/>
            <a:miter lim="800000"/>
            <a:headEnd/>
            <a:tailEnd/>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a:t>
            </a:r>
            <a:r>
              <a:rPr lang="zh-CN" altLang="en-US" sz="2400" b="1" dirty="0">
                <a:solidFill>
                  <a:srgbClr val="FF0000"/>
                </a:solidFill>
                <a:latin typeface="Tahoma" panose="020B0604030504040204" pitchFamily="34" charset="0"/>
                <a:ea typeface="Arial Unicode MS" pitchFamily="34" charset="-122"/>
                <a:cs typeface="Tahoma" panose="020B0604030504040204" pitchFamily="34" charset="0"/>
              </a:rPr>
              <a:t>(</a:t>
            </a:r>
            <a:r>
              <a:rPr lang="en-US" altLang="zh-CN" sz="2000" dirty="0">
                <a:solidFill>
                  <a:schemeClr val="bg1"/>
                </a:solidFill>
                <a:latin typeface="Tahoma" panose="020B0604030504040204" pitchFamily="34" charset="0"/>
                <a:cs typeface="Tahoma" panose="020B0604030504040204" pitchFamily="34" charset="0"/>
              </a:rPr>
              <a:t>parameter list1 declarations, </a:t>
            </a:r>
          </a:p>
          <a:p>
            <a:pPr algn="l">
              <a:spcBef>
                <a:spcPct val="50000"/>
              </a:spcBef>
            </a:pPr>
            <a:r>
              <a:rPr lang="en-US" altLang="zh-CN" sz="2000" dirty="0">
                <a:solidFill>
                  <a:schemeClr val="bg1"/>
                </a:solidFill>
                <a:latin typeface="Tahoma" panose="020B0604030504040204" pitchFamily="34" charset="0"/>
                <a:cs typeface="Tahoma" panose="020B0604030504040204" pitchFamily="34" charset="0"/>
              </a:rPr>
              <a:t>     parameter list2 declarations</a:t>
            </a:r>
            <a:r>
              <a:rPr lang="zh-CN" altLang="en-US" sz="2000" dirty="0">
                <a:solidFill>
                  <a:schemeClr val="bg1"/>
                </a:solidFill>
                <a:latin typeface="Tahoma" panose="020B0604030504040204" pitchFamily="34" charset="0"/>
                <a:cs typeface="Tahoma" panose="020B0604030504040204" pitchFamily="34" charset="0"/>
              </a:rPr>
              <a:t>, </a:t>
            </a:r>
            <a:endParaRPr lang="en-US" altLang="zh-CN" sz="2000" dirty="0">
              <a:solidFill>
                <a:schemeClr val="bg1"/>
              </a:solidFill>
              <a:latin typeface="Tahoma" panose="020B0604030504040204" pitchFamily="34" charset="0"/>
              <a:cs typeface="Tahoma" panose="020B0604030504040204" pitchFamily="34" charset="0"/>
            </a:endParaRPr>
          </a:p>
          <a:p>
            <a:pPr algn="l">
              <a:spcBef>
                <a:spcPct val="50000"/>
              </a:spcBef>
            </a:pPr>
            <a:r>
              <a:rPr lang="en-US" altLang="zh-CN" sz="2000" dirty="0">
                <a:solidFill>
                  <a:schemeClr val="bg1"/>
                </a:solidFill>
                <a:latin typeface="Tahoma" panose="020B0604030504040204" pitchFamily="34" charset="0"/>
                <a:cs typeface="Tahoma" panose="020B0604030504040204" pitchFamily="34" charset="0"/>
              </a:rPr>
              <a:t>     parameter list3 declarations</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 A</a:t>
            </a:r>
            <a:r>
              <a:rPr lang="en-US" altLang="zh-CN" sz="2000" dirty="0" smtClean="0">
                <a:solidFill>
                  <a:schemeClr val="bg1"/>
                </a:solidFill>
                <a:latin typeface="Tahoma" panose="020B0604030504040204" pitchFamily="34" charset="0"/>
                <a:cs typeface="Tahoma" panose="020B0604030504040204" pitchFamily="34" charset="0"/>
              </a:rPr>
              <a:t>(parameter </a:t>
            </a:r>
            <a:r>
              <a:rPr lang="en-US" altLang="zh-CN" sz="2000" dirty="0">
                <a:solidFill>
                  <a:schemeClr val="bg1"/>
                </a:solidFill>
                <a:latin typeface="Tahoma" panose="020B0604030504040204" pitchFamily="34" charset="0"/>
                <a:cs typeface="Tahoma" panose="020B0604030504040204" pitchFamily="34" charset="0"/>
              </a:rPr>
              <a:t>list1 </a:t>
            </a:r>
            <a:r>
              <a:rPr lang="zh-CN" altLang="en-US" sz="2000" dirty="0" smtClean="0">
                <a:solidFill>
                  <a:schemeClr val="bg1"/>
                </a:solidFill>
                <a:latin typeface="Tahoma" panose="020B0604030504040204" pitchFamily="34" charset="0"/>
                <a:cs typeface="Tahoma" panose="020B0604030504040204" pitchFamily="34" charset="0"/>
              </a:rPr>
              <a:t>)</a:t>
            </a:r>
            <a:r>
              <a:rPr lang="en-US" altLang="zh-CN" sz="2000" dirty="0" smtClean="0">
                <a:solidFill>
                  <a:schemeClr val="bg1"/>
                </a:solidFill>
                <a:latin typeface="Tahoma" panose="020B0604030504040204" pitchFamily="34" charset="0"/>
                <a:cs typeface="Tahoma" panose="020B0604030504040204" pitchFamily="34" charset="0"/>
              </a:rPr>
              <a:t>,</a:t>
            </a:r>
            <a:endParaRPr lang="en-US" altLang="zh-CN" sz="2000" dirty="0">
              <a:solidFill>
                <a:schemeClr val="bg1"/>
              </a:solidFill>
              <a:latin typeface="Tahoma" panose="020B0604030504040204" pitchFamily="34" charset="0"/>
              <a:cs typeface="Tahoma" panose="020B0604030504040204" pitchFamily="34" charset="0"/>
            </a:endParaRPr>
          </a:p>
          <a:p>
            <a:pPr>
              <a:spcBef>
                <a:spcPct val="50000"/>
              </a:spcBef>
            </a:pPr>
            <a:r>
              <a:rPr lang="en-US" altLang="zh-CN" sz="2000" dirty="0">
                <a:solidFill>
                  <a:schemeClr val="bg1"/>
                </a:solidFill>
                <a:latin typeface="Tahoma" panose="020B0604030504040204" pitchFamily="34" charset="0"/>
                <a:cs typeface="Tahoma" panose="020B0604030504040204" pitchFamily="34" charset="0"/>
              </a:rPr>
              <a:t>                                          </a:t>
            </a:r>
            <a:r>
              <a:rPr lang="en-US" altLang="zh-CN" sz="2000" dirty="0" smtClean="0">
                <a:solidFill>
                  <a:schemeClr val="bg1"/>
                </a:solidFill>
                <a:latin typeface="Tahoma" panose="020B0604030504040204" pitchFamily="34" charset="0"/>
                <a:cs typeface="Tahoma" panose="020B0604030504040204" pitchFamily="34" charset="0"/>
              </a:rPr>
              <a:t>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m</a:t>
            </a:r>
            <a:r>
              <a:rPr lang="en-US" altLang="zh-CN" sz="2000" dirty="0" smtClean="0">
                <a:solidFill>
                  <a:schemeClr val="bg1"/>
                </a:solidFill>
                <a:latin typeface="Tahoma" panose="020B0604030504040204" pitchFamily="34" charset="0"/>
                <a:cs typeface="Tahoma" panose="020B0604030504040204" pitchFamily="34" charset="0"/>
              </a:rPr>
              <a:t>(parameter </a:t>
            </a:r>
            <a:r>
              <a:rPr lang="en-US" altLang="zh-CN" sz="2000" dirty="0">
                <a:solidFill>
                  <a:schemeClr val="bg1"/>
                </a:solidFill>
                <a:latin typeface="Tahoma" panose="020B0604030504040204" pitchFamily="34" charset="0"/>
                <a:cs typeface="Tahoma" panose="020B0604030504040204" pitchFamily="34" charset="0"/>
              </a:rPr>
              <a:t>list2 </a:t>
            </a:r>
            <a:r>
              <a:rPr lang="zh-CN" altLang="en-US" sz="20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000" dirty="0">
                <a:solidFill>
                  <a:schemeClr val="bg1"/>
                </a:solidFill>
                <a:latin typeface="Tahoma" panose="020B0604030504040204" pitchFamily="34" charset="0"/>
                <a:cs typeface="Tahoma" panose="020B0604030504040204" pitchFamily="34" charset="0"/>
              </a:rPr>
              <a:t>{//initialize parameter list3</a:t>
            </a:r>
            <a:r>
              <a:rPr lang="zh-CN" altLang="en-US" sz="2000" dirty="0">
                <a:solidFill>
                  <a:schemeClr val="bg1"/>
                </a:solidFill>
                <a:latin typeface="Tahoma" panose="020B0604030504040204" pitchFamily="34" charset="0"/>
                <a:cs typeface="Tahoma" panose="020B0604030504040204" pitchFamily="34" charset="0"/>
              </a:rPr>
              <a:t>；}</a:t>
            </a:r>
            <a:r>
              <a:rPr lang="zh-CN" altLang="en-US" sz="2000" b="1" dirty="0">
                <a:solidFill>
                  <a:schemeClr val="bg1"/>
                </a:solidFill>
                <a:latin typeface="Tahoma" panose="020B0604030504040204" pitchFamily="34" charset="0"/>
                <a:cs typeface="Tahoma" panose="020B0604030504040204" pitchFamily="34" charset="0"/>
              </a:rPr>
              <a:t>			</a:t>
            </a:r>
            <a:r>
              <a:rPr lang="zh-CN" altLang="en-US" sz="2000" b="1" dirty="0">
                <a:solidFill>
                  <a:schemeClr val="tx1">
                    <a:lumMod val="75000"/>
                    <a:lumOff val="25000"/>
                  </a:schemeClr>
                </a:solidFill>
                <a:latin typeface="Tahoma" panose="020B0604030504040204" pitchFamily="34" charset="0"/>
                <a:cs typeface="Tahoma" panose="020B0604030504040204" pitchFamily="34" charset="0"/>
              </a:rPr>
              <a:t>	</a:t>
            </a:r>
            <a:endParaRPr lang="en-US" altLang="zh-CN" sz="2000" b="1" dirty="0">
              <a:solidFill>
                <a:schemeClr val="tx1">
                  <a:lumMod val="75000"/>
                  <a:lumOff val="2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0588" y="621339"/>
            <a:ext cx="8194000" cy="2662855"/>
          </a:xfrm>
          <a:prstGeom prst="rect">
            <a:avLst/>
          </a:prstGeom>
          <a:solidFill>
            <a:schemeClr val="tx1"/>
          </a:solidFill>
          <a:ln>
            <a:noFill/>
          </a:ln>
        </p:spPr>
        <p:txBody>
          <a:bodyPr wrap="square" lIns="76782" tIns="38391" rIns="76782" bIns="38391" rtlCol="0">
            <a:spAutoFit/>
          </a:bodyPr>
          <a:lstStyle/>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  </a:t>
            </a: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public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//father Anonymity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subobject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B</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m</a:t>
            </a:r>
            <a:r>
              <a:rPr lang="en-US" altLang="zh-CN" sz="2400" i="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//guest  member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subobject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a:t>
            </a:r>
          </a:p>
          <a:p>
            <a:pPr>
              <a:spcBef>
                <a:spcPct val="50000"/>
              </a:spcBef>
            </a:pP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7" name="Text Box 22"/>
          <p:cNvSpPr txBox="1">
            <a:spLocks noChangeArrowheads="1"/>
          </p:cNvSpPr>
          <p:nvPr/>
        </p:nvSpPr>
        <p:spPr bwMode="auto">
          <a:xfrm>
            <a:off x="1193381" y="3501008"/>
            <a:ext cx="7631207" cy="2478189"/>
          </a:xfrm>
          <a:prstGeom prst="rect">
            <a:avLst/>
          </a:prstGeom>
          <a:solidFill>
            <a:schemeClr val="accent6">
              <a:lumMod val="20000"/>
              <a:lumOff val="80000"/>
            </a:schemeClr>
          </a:solidFill>
          <a:ln w="12700">
            <a:noFill/>
            <a:miter lim="800000"/>
            <a:headEnd/>
            <a:tailEnd/>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a:t>
            </a:r>
            <a:r>
              <a:rPr lang="zh-CN" altLang="en-US" sz="2400" b="1" dirty="0">
                <a:solidFill>
                  <a:srgbClr val="FF0000"/>
                </a:solidFill>
                <a:latin typeface="Tahoma" panose="020B0604030504040204" pitchFamily="34" charset="0"/>
                <a:ea typeface="Arial Unicode MS" pitchFamily="34" charset="-122"/>
                <a:cs typeface="Tahoma" panose="020B0604030504040204" pitchFamily="34" charset="0"/>
              </a:rPr>
              <a:t>(</a:t>
            </a:r>
            <a:r>
              <a:rPr lang="en-US" altLang="zh-CN" sz="2000" dirty="0">
                <a:solidFill>
                  <a:schemeClr val="bg1"/>
                </a:solidFill>
                <a:latin typeface="Tahoma" panose="020B0604030504040204" pitchFamily="34" charset="0"/>
                <a:cs typeface="Tahoma" panose="020B0604030504040204" pitchFamily="34" charset="0"/>
              </a:rPr>
              <a:t>parameter list1 declarations, </a:t>
            </a:r>
          </a:p>
          <a:p>
            <a:pPr algn="l">
              <a:spcBef>
                <a:spcPct val="50000"/>
              </a:spcBef>
            </a:pPr>
            <a:r>
              <a:rPr lang="en-US" altLang="zh-CN" sz="2000" dirty="0">
                <a:solidFill>
                  <a:schemeClr val="bg1"/>
                </a:solidFill>
                <a:latin typeface="Tahoma" panose="020B0604030504040204" pitchFamily="34" charset="0"/>
                <a:cs typeface="Tahoma" panose="020B0604030504040204" pitchFamily="34" charset="0"/>
              </a:rPr>
              <a:t>     parameter list2 declarations</a:t>
            </a:r>
            <a:r>
              <a:rPr lang="zh-CN" altLang="en-US" sz="2000" dirty="0">
                <a:solidFill>
                  <a:schemeClr val="bg1"/>
                </a:solidFill>
                <a:latin typeface="Tahoma" panose="020B0604030504040204" pitchFamily="34" charset="0"/>
                <a:cs typeface="Tahoma" panose="020B0604030504040204" pitchFamily="34" charset="0"/>
              </a:rPr>
              <a:t>, </a:t>
            </a:r>
            <a:endParaRPr lang="en-US" altLang="zh-CN" sz="2000" dirty="0">
              <a:solidFill>
                <a:schemeClr val="bg1"/>
              </a:solidFill>
              <a:latin typeface="Tahoma" panose="020B0604030504040204" pitchFamily="34" charset="0"/>
              <a:cs typeface="Tahoma" panose="020B0604030504040204" pitchFamily="34" charset="0"/>
            </a:endParaRPr>
          </a:p>
          <a:p>
            <a:pPr algn="l">
              <a:spcBef>
                <a:spcPct val="50000"/>
              </a:spcBef>
            </a:pPr>
            <a:r>
              <a:rPr lang="en-US" altLang="zh-CN" sz="2000" dirty="0">
                <a:solidFill>
                  <a:schemeClr val="bg1"/>
                </a:solidFill>
                <a:latin typeface="Tahoma" panose="020B0604030504040204" pitchFamily="34" charset="0"/>
                <a:cs typeface="Tahoma" panose="020B0604030504040204" pitchFamily="34" charset="0"/>
              </a:rPr>
              <a:t>     parameter list3 declarations</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a:t>
            </a:r>
            <a:r>
              <a:rPr lang="en-US" altLang="zh-CN" sz="2000" dirty="0" smtClean="0">
                <a:solidFill>
                  <a:srgbClr val="FF0000"/>
                </a:solidFill>
                <a:latin typeface="Tahoma" panose="020B0604030504040204" pitchFamily="34" charset="0"/>
                <a:cs typeface="Tahoma" panose="020B0604030504040204" pitchFamily="34" charset="0"/>
              </a:rPr>
              <a:t>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A</a:t>
            </a:r>
            <a:r>
              <a:rPr lang="en-US" altLang="zh-CN" sz="2000" dirty="0" smtClean="0">
                <a:solidFill>
                  <a:schemeClr val="bg1"/>
                </a:solidFill>
                <a:latin typeface="Tahoma" panose="020B0604030504040204" pitchFamily="34" charset="0"/>
                <a:cs typeface="Tahoma" panose="020B0604030504040204" pitchFamily="34" charset="0"/>
              </a:rPr>
              <a:t>(parameter </a:t>
            </a:r>
            <a:r>
              <a:rPr lang="en-US" altLang="zh-CN" sz="2000" dirty="0">
                <a:solidFill>
                  <a:schemeClr val="bg1"/>
                </a:solidFill>
                <a:latin typeface="Tahoma" panose="020B0604030504040204" pitchFamily="34" charset="0"/>
                <a:cs typeface="Tahoma" panose="020B0604030504040204" pitchFamily="34" charset="0"/>
              </a:rPr>
              <a:t>list2 </a:t>
            </a:r>
            <a:r>
              <a:rPr lang="zh-CN" altLang="en-US" sz="2000" dirty="0" smtClean="0">
                <a:solidFill>
                  <a:schemeClr val="bg1"/>
                </a:solidFill>
                <a:latin typeface="Tahoma" panose="020B0604030504040204" pitchFamily="34" charset="0"/>
                <a:cs typeface="Tahoma" panose="020B0604030504040204" pitchFamily="34" charset="0"/>
              </a:rPr>
              <a:t>)</a:t>
            </a:r>
            <a:r>
              <a:rPr lang="en-US" altLang="zh-CN" sz="2000" dirty="0" smtClean="0">
                <a:solidFill>
                  <a:schemeClr val="bg1"/>
                </a:solidFill>
                <a:latin typeface="Tahoma" panose="020B0604030504040204" pitchFamily="34" charset="0"/>
                <a:cs typeface="Tahoma" panose="020B0604030504040204" pitchFamily="34" charset="0"/>
              </a:rPr>
              <a:t>,</a:t>
            </a:r>
          </a:p>
          <a:p>
            <a:pPr algn="l">
              <a:spcBef>
                <a:spcPct val="50000"/>
              </a:spcBef>
            </a:pPr>
            <a:r>
              <a:rPr lang="en-US" altLang="zh-CN" sz="2000" dirty="0" smtClean="0">
                <a:solidFill>
                  <a:schemeClr val="bg1"/>
                </a:solidFill>
                <a:latin typeface="Tahoma" panose="020B0604030504040204" pitchFamily="34" charset="0"/>
                <a:cs typeface="Tahoma" panose="020B0604030504040204" pitchFamily="34" charset="0"/>
              </a:rPr>
              <a:t>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m</a:t>
            </a:r>
            <a:r>
              <a:rPr lang="en-US" altLang="zh-CN" sz="2000" dirty="0" smtClean="0">
                <a:solidFill>
                  <a:schemeClr val="bg1"/>
                </a:solidFill>
                <a:latin typeface="Tahoma" panose="020B0604030504040204" pitchFamily="34" charset="0"/>
                <a:cs typeface="Tahoma" panose="020B0604030504040204" pitchFamily="34" charset="0"/>
              </a:rPr>
              <a:t>(parameter </a:t>
            </a:r>
            <a:r>
              <a:rPr lang="en-US" altLang="zh-CN" sz="2000" dirty="0">
                <a:solidFill>
                  <a:schemeClr val="bg1"/>
                </a:solidFill>
                <a:latin typeface="Tahoma" panose="020B0604030504040204" pitchFamily="34" charset="0"/>
                <a:cs typeface="Tahoma" panose="020B0604030504040204" pitchFamily="34" charset="0"/>
              </a:rPr>
              <a:t>list1 </a:t>
            </a:r>
            <a:r>
              <a:rPr lang="zh-CN" altLang="en-US" sz="2000" dirty="0">
                <a:solidFill>
                  <a:schemeClr val="bg1"/>
                </a:solidFill>
                <a:latin typeface="Tahoma" panose="020B0604030504040204" pitchFamily="34" charset="0"/>
                <a:cs typeface="Tahoma" panose="020B0604030504040204" pitchFamily="34" charset="0"/>
              </a:rPr>
              <a:t>)</a:t>
            </a:r>
          </a:p>
          <a:p>
            <a:pPr algn="l">
              <a:spcBef>
                <a:spcPct val="50000"/>
              </a:spcBef>
            </a:pPr>
            <a:r>
              <a:rPr lang="en-US" altLang="zh-CN" sz="2000" dirty="0">
                <a:solidFill>
                  <a:schemeClr val="bg1"/>
                </a:solidFill>
                <a:latin typeface="Tahoma" panose="020B0604030504040204" pitchFamily="34" charset="0"/>
                <a:cs typeface="Tahoma" panose="020B0604030504040204" pitchFamily="34" charset="0"/>
              </a:rPr>
              <a:t>{//initialize parameter list3</a:t>
            </a:r>
            <a:r>
              <a:rPr lang="zh-CN" altLang="en-US" sz="2000" dirty="0">
                <a:solidFill>
                  <a:schemeClr val="bg1"/>
                </a:solidFill>
                <a:latin typeface="Tahoma" panose="020B0604030504040204" pitchFamily="34" charset="0"/>
                <a:cs typeface="Tahoma" panose="020B0604030504040204" pitchFamily="34" charset="0"/>
              </a:rPr>
              <a:t>；}</a:t>
            </a:r>
            <a:r>
              <a:rPr lang="zh-CN" altLang="en-US" sz="2000" b="1" dirty="0">
                <a:solidFill>
                  <a:schemeClr val="bg1"/>
                </a:solidFill>
                <a:latin typeface="Tahoma" panose="020B0604030504040204" pitchFamily="34" charset="0"/>
                <a:cs typeface="Tahoma" panose="020B0604030504040204" pitchFamily="34" charset="0"/>
              </a:rPr>
              <a:t>				</a:t>
            </a:r>
            <a:endParaRPr lang="en-US" altLang="zh-CN" sz="2000" b="1"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82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889014"/>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b="1" dirty="0">
                <a:solidFill>
                  <a:schemeClr val="tx1">
                    <a:lumMod val="65000"/>
                    <a:lumOff val="35000"/>
                  </a:schemeClr>
                </a:solidFill>
                <a:latin typeface="Verdana" panose="020B0604030504040204" pitchFamily="34" charset="0"/>
                <a:ea typeface="微软雅黑" panose="020B0503020204020204" pitchFamily="34" charset="-122"/>
                <a:cs typeface="Times New Roman" pitchFamily="18" charset="0"/>
              </a:rPr>
              <a:t>Order of constructor</a:t>
            </a:r>
          </a:p>
          <a:p>
            <a:pPr lvl="1">
              <a:lnSpc>
                <a:spcPct val="150000"/>
              </a:lnSpc>
            </a:pPr>
            <a:r>
              <a:rPr lang="en-US" altLang="zh-CN" sz="2800" b="1" dirty="0">
                <a:solidFill>
                  <a:srgbClr val="00B0F0"/>
                </a:solidFill>
                <a:latin typeface="Verdana" panose="020B0604030504040204" pitchFamily="34" charset="0"/>
                <a:ea typeface="Arial Unicode MS" pitchFamily="34" charset="-122"/>
                <a:cs typeface="Arial Unicode MS" pitchFamily="34" charset="-122"/>
              </a:rPr>
              <a:t>First</a:t>
            </a:r>
            <a:r>
              <a:rPr lang="en-US" altLang="zh-CN" sz="2800" b="1" dirty="0">
                <a:solidFill>
                  <a:srgbClr val="FFFF00"/>
                </a:solidFill>
                <a:latin typeface="Verdana" panose="020B0604030504040204" pitchFamily="34" charset="0"/>
                <a:ea typeface="Arial Unicode MS" pitchFamily="34" charset="-122"/>
                <a:cs typeface="Arial Unicode MS" pitchFamily="34" charset="-122"/>
              </a:rPr>
              <a:t> </a:t>
            </a:r>
            <a:r>
              <a:rPr lang="en-US" altLang="zh-CN" sz="2800" b="1" dirty="0" err="1">
                <a:solidFill>
                  <a:srgbClr val="FFFF00"/>
                </a:solidFill>
                <a:latin typeface="Verdana" panose="020B0604030504040204" pitchFamily="34" charset="0"/>
                <a:ea typeface="Arial Unicode MS" pitchFamily="34" charset="-122"/>
                <a:cs typeface="Arial Unicode MS" pitchFamily="34" charset="-122"/>
              </a:rPr>
              <a:t>subobject</a:t>
            </a:r>
            <a:r>
              <a:rPr lang="en-US" altLang="zh-CN" sz="2800" b="1" dirty="0">
                <a:solidFill>
                  <a:srgbClr val="FFFF00"/>
                </a:solidFill>
                <a:latin typeface="Verdana" panose="020B0604030504040204" pitchFamily="34" charset="0"/>
                <a:ea typeface="Arial Unicode MS" pitchFamily="34" charset="-122"/>
                <a:cs typeface="Arial Unicode MS" pitchFamily="34" charset="-122"/>
              </a:rPr>
              <a:t> father</a:t>
            </a:r>
            <a:r>
              <a:rPr lang="en-US" altLang="zh-CN" sz="2800" b="1" dirty="0">
                <a:solidFill>
                  <a:srgbClr val="FFFF00"/>
                </a:solidFill>
                <a:latin typeface="Verdana" panose="020B0604030504040204" pitchFamily="34" charset="0"/>
                <a:ea typeface="Arial Unicode MS" pitchFamily="34" charset="-122"/>
                <a:cs typeface="Arial Unicode MS" pitchFamily="34" charset="-122"/>
                <a:sym typeface="Wingdings" panose="05000000000000000000" pitchFamily="2" charset="2"/>
              </a:rPr>
              <a:t></a:t>
            </a:r>
          </a:p>
          <a:p>
            <a:pPr lvl="3">
              <a:lnSpc>
                <a:spcPct val="150000"/>
              </a:lnSpc>
            </a:pPr>
            <a:r>
              <a:rPr lang="en-US" altLang="zh-CN" sz="2800" b="1" dirty="0">
                <a:solidFill>
                  <a:srgbClr val="00B0F0"/>
                </a:solidFill>
                <a:latin typeface="Verdana" panose="020B0604030504040204" pitchFamily="34" charset="0"/>
                <a:ea typeface="Arial Unicode MS" pitchFamily="34" charset="-122"/>
                <a:cs typeface="Arial Unicode MS" pitchFamily="34" charset="-122"/>
              </a:rPr>
              <a:t>then</a:t>
            </a:r>
            <a:r>
              <a:rPr lang="en-US" altLang="zh-CN" sz="2800" b="1" dirty="0">
                <a:solidFill>
                  <a:srgbClr val="FFFF00"/>
                </a:solidFill>
                <a:latin typeface="Verdana" panose="020B0604030504040204" pitchFamily="34" charset="0"/>
                <a:ea typeface="Arial Unicode MS" pitchFamily="34" charset="-122"/>
                <a:cs typeface="Arial Unicode MS" pitchFamily="34" charset="-122"/>
              </a:rPr>
              <a:t> guest </a:t>
            </a:r>
            <a:r>
              <a:rPr lang="en-US" altLang="zh-CN" sz="2800" b="1" dirty="0" err="1">
                <a:solidFill>
                  <a:srgbClr val="FFFF00"/>
                </a:solidFill>
                <a:latin typeface="Verdana" panose="020B0604030504040204" pitchFamily="34" charset="0"/>
                <a:ea typeface="Arial Unicode MS" pitchFamily="34" charset="-122"/>
                <a:cs typeface="Arial Unicode MS" pitchFamily="34" charset="-122"/>
              </a:rPr>
              <a:t>subobject</a:t>
            </a:r>
            <a:r>
              <a:rPr lang="en-US" altLang="zh-CN" sz="2800" b="1" dirty="0">
                <a:solidFill>
                  <a:srgbClr val="FFFF00"/>
                </a:solidFill>
                <a:latin typeface="Verdana" panose="020B0604030504040204" pitchFamily="34" charset="0"/>
                <a:ea typeface="Arial Unicode MS" pitchFamily="34" charset="-122"/>
                <a:cs typeface="Arial Unicode MS" pitchFamily="34" charset="-122"/>
                <a:sym typeface="Wingdings" pitchFamily="2" charset="2"/>
              </a:rPr>
              <a:t></a:t>
            </a:r>
          </a:p>
          <a:p>
            <a:pPr lvl="8">
              <a:lnSpc>
                <a:spcPct val="150000"/>
              </a:lnSpc>
            </a:pPr>
            <a:r>
              <a:rPr lang="en-US" altLang="zh-CN" sz="2800" b="1" dirty="0">
                <a:solidFill>
                  <a:srgbClr val="00B0F0"/>
                </a:solidFill>
                <a:latin typeface="Verdana" panose="020B0604030504040204" pitchFamily="34" charset="0"/>
                <a:ea typeface="Arial Unicode MS" pitchFamily="34" charset="-122"/>
                <a:cs typeface="Arial Unicode MS" pitchFamily="34" charset="-122"/>
              </a:rPr>
              <a:t>finally</a:t>
            </a:r>
            <a:r>
              <a:rPr lang="en-US" altLang="zh-CN" sz="2800" b="1" dirty="0">
                <a:solidFill>
                  <a:srgbClr val="FFFF00"/>
                </a:solidFill>
                <a:latin typeface="Verdana" panose="020B0604030504040204" pitchFamily="34" charset="0"/>
                <a:ea typeface="Arial Unicode MS" pitchFamily="34" charset="-122"/>
                <a:cs typeface="Arial Unicode MS" pitchFamily="34" charset="-122"/>
              </a:rPr>
              <a:t> myself</a:t>
            </a:r>
          </a:p>
          <a:p>
            <a:pPr>
              <a:lnSpc>
                <a:spcPct val="150000"/>
              </a:lnSpc>
              <a:buFont typeface="Arial" pitchFamily="34" charset="0"/>
              <a:buChar char="•"/>
            </a:pPr>
            <a:r>
              <a:rPr lang="en-US" altLang="zh-CN" sz="2800" b="1" dirty="0">
                <a:solidFill>
                  <a:schemeClr val="tx1">
                    <a:lumMod val="65000"/>
                    <a:lumOff val="35000"/>
                  </a:schemeClr>
                </a:solidFill>
                <a:latin typeface="Verdana" panose="020B0604030504040204" pitchFamily="34" charset="0"/>
                <a:ea typeface="微软雅黑" panose="020B0503020204020204" pitchFamily="34" charset="-122"/>
                <a:cs typeface="Times New Roman" pitchFamily="18" charset="0"/>
              </a:rPr>
              <a:t>Order of destructor</a:t>
            </a:r>
          </a:p>
          <a:p>
            <a:pPr lvl="1">
              <a:lnSpc>
                <a:spcPct val="150000"/>
              </a:lnSpc>
            </a:pPr>
            <a:r>
              <a:rPr lang="en-US" altLang="zh-CN" sz="2800" b="1" dirty="0">
                <a:solidFill>
                  <a:srgbClr val="00B0F0"/>
                </a:solidFill>
                <a:latin typeface="Verdana" panose="020B0604030504040204" pitchFamily="34" charset="0"/>
                <a:ea typeface="微软雅黑" panose="020B0503020204020204" pitchFamily="34" charset="-122"/>
                <a:cs typeface="Times New Roman" pitchFamily="18" charset="0"/>
              </a:rPr>
              <a:t>Finally</a:t>
            </a:r>
            <a:r>
              <a:rPr lang="en-US" altLang="zh-CN" sz="2800" b="1" dirty="0">
                <a:solidFill>
                  <a:srgbClr val="FFFF00"/>
                </a:solidFill>
                <a:latin typeface="Verdana" panose="020B0604030504040204" pitchFamily="34" charset="0"/>
                <a:ea typeface="微软雅黑" panose="020B0503020204020204" pitchFamily="34" charset="-122"/>
                <a:cs typeface="Times New Roman" pitchFamily="18" charset="0"/>
              </a:rPr>
              <a:t> </a:t>
            </a:r>
            <a:r>
              <a:rPr lang="en-US" altLang="zh-CN" sz="2800" b="1" dirty="0" err="1">
                <a:solidFill>
                  <a:srgbClr val="FFFF00"/>
                </a:solidFill>
                <a:latin typeface="Verdana" panose="020B0604030504040204" pitchFamily="34" charset="0"/>
                <a:ea typeface="微软雅黑" panose="020B0503020204020204" pitchFamily="34" charset="-122"/>
                <a:cs typeface="Times New Roman" pitchFamily="18" charset="0"/>
              </a:rPr>
              <a:t>father</a:t>
            </a:r>
            <a:r>
              <a:rPr lang="en-US" altLang="zh-CN" sz="2800" b="1" dirty="0" err="1">
                <a:solidFill>
                  <a:srgbClr val="FFFF00"/>
                </a:solidFill>
                <a:latin typeface="Verdana" panose="020B0604030504040204" pitchFamily="34" charset="0"/>
                <a:ea typeface="微软雅黑" panose="020B0503020204020204" pitchFamily="34" charset="-122"/>
                <a:cs typeface="Times New Roman" pitchFamily="18" charset="0"/>
                <a:sym typeface="Wingdings" pitchFamily="2" charset="2"/>
              </a:rPr>
              <a:t></a:t>
            </a:r>
            <a:r>
              <a:rPr lang="en-US" altLang="zh-CN" sz="2800" b="1" dirty="0" err="1">
                <a:solidFill>
                  <a:srgbClr val="00B0F0"/>
                </a:solidFill>
                <a:latin typeface="Verdana" panose="020B0604030504040204" pitchFamily="34" charset="0"/>
                <a:ea typeface="微软雅黑" panose="020B0503020204020204" pitchFamily="34" charset="-122"/>
                <a:cs typeface="Times New Roman" pitchFamily="18" charset="0"/>
              </a:rPr>
              <a:t>then</a:t>
            </a:r>
            <a:r>
              <a:rPr lang="en-US" altLang="zh-CN" sz="2800" b="1" dirty="0">
                <a:solidFill>
                  <a:srgbClr val="FFFF00"/>
                </a:solidFill>
                <a:latin typeface="Verdana" panose="020B0604030504040204" pitchFamily="34" charset="0"/>
                <a:ea typeface="微软雅黑" panose="020B0503020204020204" pitchFamily="34" charset="-122"/>
                <a:cs typeface="Times New Roman" pitchFamily="18" charset="0"/>
              </a:rPr>
              <a:t> </a:t>
            </a:r>
            <a:r>
              <a:rPr lang="en-US" altLang="zh-CN" sz="2800" b="1" dirty="0" err="1">
                <a:solidFill>
                  <a:srgbClr val="FFFF00"/>
                </a:solidFill>
                <a:latin typeface="Verdana" panose="020B0604030504040204" pitchFamily="34" charset="0"/>
                <a:ea typeface="微软雅黑" panose="020B0503020204020204" pitchFamily="34" charset="-122"/>
                <a:cs typeface="Times New Roman" pitchFamily="18" charset="0"/>
              </a:rPr>
              <a:t>guest</a:t>
            </a:r>
            <a:r>
              <a:rPr lang="en-US" altLang="zh-CN" sz="2800" b="1" dirty="0" err="1">
                <a:solidFill>
                  <a:srgbClr val="FFFF00"/>
                </a:solidFill>
                <a:latin typeface="Verdana" panose="020B0604030504040204" pitchFamily="34" charset="0"/>
                <a:ea typeface="微软雅黑" panose="020B0503020204020204" pitchFamily="34" charset="-122"/>
                <a:cs typeface="Times New Roman" pitchFamily="18" charset="0"/>
                <a:sym typeface="Wingdings" pitchFamily="2" charset="2"/>
              </a:rPr>
              <a:t></a:t>
            </a:r>
            <a:r>
              <a:rPr lang="en-US" altLang="zh-CN" sz="2800" b="1" dirty="0" err="1">
                <a:solidFill>
                  <a:srgbClr val="00B0F0"/>
                </a:solidFill>
                <a:latin typeface="Verdana" panose="020B0604030504040204" pitchFamily="34" charset="0"/>
                <a:ea typeface="微软雅黑" panose="020B0503020204020204" pitchFamily="34" charset="-122"/>
                <a:cs typeface="Times New Roman" pitchFamily="18" charset="0"/>
                <a:sym typeface="Wingdings" pitchFamily="2" charset="2"/>
              </a:rPr>
              <a:t>first</a:t>
            </a:r>
            <a:r>
              <a:rPr lang="en-US" altLang="zh-CN" sz="2800" b="1" dirty="0">
                <a:solidFill>
                  <a:srgbClr val="00B0F0"/>
                </a:solidFill>
                <a:latin typeface="Verdana" panose="020B0604030504040204" pitchFamily="34" charset="0"/>
                <a:ea typeface="微软雅黑" panose="020B0503020204020204" pitchFamily="34" charset="-122"/>
                <a:cs typeface="Times New Roman" pitchFamily="18" charset="0"/>
                <a:sym typeface="Wingdings" pitchFamily="2" charset="2"/>
              </a:rPr>
              <a:t> </a:t>
            </a:r>
            <a:r>
              <a:rPr lang="en-US" altLang="zh-CN" sz="2800" b="1" dirty="0">
                <a:solidFill>
                  <a:srgbClr val="FFFF00"/>
                </a:solidFill>
                <a:latin typeface="Verdana" panose="020B0604030504040204" pitchFamily="34" charset="0"/>
                <a:ea typeface="微软雅黑" panose="020B0503020204020204" pitchFamily="34" charset="-122"/>
                <a:cs typeface="Times New Roman" pitchFamily="18" charset="0"/>
              </a:rPr>
              <a:t>myself</a:t>
            </a:r>
          </a:p>
        </p:txBody>
      </p:sp>
    </p:spTree>
    <p:extLst>
      <p:ext uri="{BB962C8B-B14F-4D97-AF65-F5344CB8AC3E}">
        <p14:creationId xmlns:p14="http://schemas.microsoft.com/office/powerpoint/2010/main" val="306883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426148"/>
          </a:xfrm>
          <a:prstGeom prst="rect">
            <a:avLst/>
          </a:prstGeom>
          <a:noFill/>
        </p:spPr>
        <p:txBody>
          <a:bodyPr wrap="square" lIns="91254" tIns="45625" rIns="91254" bIns="45625" rtlCol="0">
            <a:spAutoFit/>
          </a:bodyPr>
          <a:lstStyle/>
          <a:p>
            <a:pPr>
              <a:lnSpc>
                <a:spcPts val="3779"/>
              </a:lnSpc>
              <a:buFont typeface="Arial" pitchFamily="34" charset="0"/>
              <a:buChar char="•"/>
            </a:pPr>
            <a:r>
              <a:rPr lang="en-US" altLang="zh-CN" sz="2400" dirty="0">
                <a:latin typeface="Arial" pitchFamily="34" charset="0"/>
                <a:ea typeface="Arial Unicode MS" pitchFamily="34" charset="-122"/>
                <a:cs typeface="Arial" pitchFamily="34" charset="0"/>
              </a:rPr>
              <a:t>construction starts at the very root of the class hierarchy, and that at each level the base class constructor is called first, followed by the member object constructors. The destructors are called in exactly the reverse order of the constructors.</a:t>
            </a:r>
          </a:p>
          <a:p>
            <a:pPr>
              <a:lnSpc>
                <a:spcPts val="3779"/>
              </a:lnSpc>
              <a:buFont typeface="Arial" pitchFamily="34" charset="0"/>
              <a:buChar char="•"/>
            </a:pPr>
            <a:r>
              <a:rPr lang="en-US" altLang="zh-CN" sz="2400" dirty="0">
                <a:latin typeface="Arial" pitchFamily="34" charset="0"/>
                <a:ea typeface="Arial Unicode MS" pitchFamily="34" charset="-122"/>
                <a:cs typeface="Arial" pitchFamily="34" charset="0"/>
              </a:rPr>
              <a:t>the order of constructor calls for member objects is completely unaffected by the order of the calls in the constructor initializer list. The order is determined by the order that the member objects are declared in the class. </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p>
        </p:txBody>
      </p:sp>
      <p:sp>
        <p:nvSpPr>
          <p:cNvPr id="5" name="标题 1"/>
          <p:cNvSpPr>
            <a:spLocks noGrp="1"/>
          </p:cNvSpPr>
          <p:nvPr>
            <p:ph type="ctrTitle"/>
          </p:nvPr>
        </p:nvSpPr>
        <p:spPr>
          <a:xfrm>
            <a:off x="431887" y="214241"/>
            <a:ext cx="8243500" cy="785635"/>
          </a:xfrm>
          <a:solidFill>
            <a:srgbClr val="008080"/>
          </a:solidFill>
        </p:spPr>
        <p:txBody>
          <a:bodyPr vert="horz" lIns="98262" tIns="49132" rIns="98262" bIns="49132" rtlCol="0" anchor="ctr">
            <a:no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Order of constructor &amp; destructor calls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7" name="Text Box 5"/>
          <p:cNvSpPr txBox="1">
            <a:spLocks noChangeArrowheads="1"/>
          </p:cNvSpPr>
          <p:nvPr/>
        </p:nvSpPr>
        <p:spPr bwMode="auto">
          <a:xfrm>
            <a:off x="4654874" y="6467739"/>
            <a:ext cx="4420230"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Unit three/Inheritance/Order.cpp </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459337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Verdana" panose="020B0604030504040204" pitchFamily="34" charset="0"/>
                <a:ea typeface="Arial Unicode MS" pitchFamily="34" charset="-122"/>
                <a:cs typeface="Arial Unicode MS" pitchFamily="34" charset="-122"/>
              </a:rPr>
              <a:t>Automatic destructor calls</a:t>
            </a:r>
          </a:p>
          <a:p>
            <a:pPr>
              <a:lnSpc>
                <a:spcPct val="150000"/>
              </a:lnSpc>
            </a:pPr>
            <a:r>
              <a:rPr lang="en-US" altLang="zh-CN" sz="2400" dirty="0">
                <a:latin typeface="Verdana" panose="020B0604030504040204" pitchFamily="34" charset="0"/>
                <a:ea typeface="Arial Unicode MS" pitchFamily="34" charset="-122"/>
                <a:cs typeface="Arial Unicode MS" pitchFamily="34" charset="-122"/>
              </a:rPr>
              <a:t>-there’s only one destructor for any class, and it guaranteed clean up for their particular class . you never need to make explicit destructor calls</a:t>
            </a:r>
          </a:p>
          <a:p>
            <a:pPr>
              <a:lnSpc>
                <a:spcPct val="150000"/>
              </a:lnSpc>
            </a:pPr>
            <a:r>
              <a:rPr lang="en-US" altLang="zh-CN" sz="2400" dirty="0">
                <a:latin typeface="Verdana" panose="020B0604030504040204" pitchFamily="34" charset="0"/>
              </a:rPr>
              <a:t>-the compiler ensures that all destructors are called, and that means all of the destructors in the entire hierarchy, starting with the most-derived destructor and working back to the root.</a:t>
            </a:r>
            <a:r>
              <a:rPr lang="en-US" altLang="zh-CN" sz="2400" dirty="0">
                <a:solidFill>
                  <a:schemeClr val="bg1">
                    <a:lumMod val="50000"/>
                  </a:schemeClr>
                </a:solidFill>
                <a:latin typeface="Verdana" panose="020B0604030504040204" pitchFamily="34" charset="0"/>
                <a:ea typeface="Arial Unicode MS" pitchFamily="34" charset="-122"/>
                <a:cs typeface="Arial Unicode MS" pitchFamily="34" charset="-122"/>
              </a:rPr>
              <a:t> </a:t>
            </a:r>
            <a:r>
              <a:rPr lang="en-US" altLang="zh-CN" sz="2400" dirty="0">
                <a:solidFill>
                  <a:schemeClr val="tx1">
                    <a:lumMod val="95000"/>
                    <a:lumOff val="5000"/>
                  </a:schemeClr>
                </a:solidFill>
                <a:latin typeface="Verdana" panose="020B0604030504040204" pitchFamily="34" charset="0"/>
                <a:ea typeface="Arial Unicode MS" pitchFamily="34" charset="-122"/>
                <a:cs typeface="Arial Unicode MS" pitchFamily="34" charset="-122"/>
              </a:rPr>
              <a:t> </a:t>
            </a:r>
          </a:p>
        </p:txBody>
      </p:sp>
    </p:spTree>
    <p:extLst>
      <p:ext uri="{BB962C8B-B14F-4D97-AF65-F5344CB8AC3E}">
        <p14:creationId xmlns:p14="http://schemas.microsoft.com/office/powerpoint/2010/main" val="41106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71538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Clients only access public members  </a:t>
            </a:r>
          </a:p>
        </p:txBody>
      </p:sp>
      <p:sp>
        <p:nvSpPr>
          <p:cNvPr id="5" name="标题 1"/>
          <p:cNvSpPr>
            <a:spLocks noGrp="1"/>
          </p:cNvSpPr>
          <p:nvPr>
            <p:ph type="ctrTitle"/>
          </p:nvPr>
        </p:nvSpPr>
        <p:spPr>
          <a:xfrm>
            <a:off x="432000" y="214300"/>
            <a:ext cx="3995984"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 access control</a:t>
            </a:r>
            <a:endParaRPr lang="zh-CN" altLang="en-US" b="1" dirty="0">
              <a:latin typeface="Arial Rounded MT Bold" pitchFamily="34" charset="0"/>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7" y="2349140"/>
            <a:ext cx="8570742" cy="3882126"/>
          </a:xfrm>
          <a:prstGeom prst="rect">
            <a:avLst/>
          </a:prstGeom>
          <a:solidFill>
            <a:schemeClr val="tx1"/>
          </a:solidFill>
          <a:ln>
            <a:noFill/>
          </a:ln>
          <a:effectLst/>
          <a:extLst/>
        </p:spPr>
      </p:pic>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2308132"/>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rPr>
              <a:t>在继承层次中构造函数和析构函数的行为</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endParaRPr>
          </a:p>
          <a:p>
            <a:pPr>
              <a:lnSpc>
                <a:spcPct val="150000"/>
              </a:lnSpc>
              <a:buFont typeface="Arial"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rPr>
              <a:t>默认构造函数（无参构造函数）的重要性</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endParaRPr>
          </a:p>
          <a:p>
            <a:pPr>
              <a:lnSpc>
                <a:spcPct val="150000"/>
              </a:lnSpc>
              <a:buFont typeface="Arial"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rPr>
              <a:t>析构函数的调用时机</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endParaRPr>
          </a:p>
          <a:p>
            <a:pPr>
              <a:lnSpc>
                <a:spcPct val="150000"/>
              </a:lnSpc>
              <a:buFont typeface="Arial"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rPr>
              <a:t>当对象被创建和销毁时，处理内存的方式</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Arial Unicode MS" pitchFamily="34" charset="-122"/>
              </a:rPr>
              <a:t>  </a:t>
            </a:r>
          </a:p>
        </p:txBody>
      </p:sp>
      <p:sp>
        <p:nvSpPr>
          <p:cNvPr id="5" name="标题 1"/>
          <p:cNvSpPr>
            <a:spLocks noGrp="1"/>
          </p:cNvSpPr>
          <p:nvPr>
            <p:ph type="ctrTitle"/>
          </p:nvPr>
        </p:nvSpPr>
        <p:spPr>
          <a:xfrm>
            <a:off x="431887" y="214240"/>
            <a:ext cx="6012321" cy="784618"/>
          </a:xfrm>
          <a:solidFill>
            <a:srgbClr val="008080"/>
          </a:solidFill>
        </p:spPr>
        <p:txBody>
          <a:bodyPr vert="horz" lIns="91254" tIns="45625" rIns="91254" bIns="45625" rtlCol="0" anchor="ctr">
            <a:noAutofit/>
          </a:bodyPr>
          <a:lstStyle/>
          <a:p>
            <a:pPr algn="l"/>
            <a:r>
              <a:rPr lang="zh-CN" altLang="en-US" sz="3000" dirty="0">
                <a:latin typeface="微软雅黑" panose="020B0503020204020204" pitchFamily="34" charset="-122"/>
                <a:ea typeface="微软雅黑" panose="020B0503020204020204" pitchFamily="34" charset="-122"/>
              </a:rPr>
              <a:t>设计一个派生类需特别关注的地方</a:t>
            </a: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5868305"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Protected Access protection </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655" y="1485235"/>
            <a:ext cx="6843121" cy="3125386"/>
          </a:xfrm>
          <a:prstGeom prst="rect">
            <a:avLst/>
          </a:prstGeom>
          <a:solidFill>
            <a:schemeClr val="tx1"/>
          </a:solidFill>
          <a:ln>
            <a:noFill/>
          </a:ln>
          <a:effectLst/>
          <a:extLst/>
        </p:spPr>
      </p:pic>
    </p:spTree>
    <p:extLst>
      <p:ext uri="{BB962C8B-B14F-4D97-AF65-F5344CB8AC3E}">
        <p14:creationId xmlns:p14="http://schemas.microsoft.com/office/powerpoint/2010/main" val="19937953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316374"/>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Public Member</a:t>
            </a:r>
          </a:p>
          <a:p>
            <a:pPr marL="456272" lvl="3">
              <a:lnSpc>
                <a:spcPct val="150000"/>
              </a:lnSpc>
            </a:pPr>
            <a:r>
              <a:rPr lang="en-US" altLang="zh-CN" sz="2400" dirty="0">
                <a:solidFill>
                  <a:schemeClr val="tx1">
                    <a:lumMod val="95000"/>
                    <a:lumOff val="5000"/>
                  </a:schemeClr>
                </a:solidFill>
                <a:latin typeface="Verdana" panose="020B0604030504040204" pitchFamily="34" charset="0"/>
                <a:ea typeface="Arial Unicode MS" pitchFamily="34" charset="-122"/>
                <a:cs typeface="Arial Unicode MS" pitchFamily="34" charset="-122"/>
              </a:rPr>
              <a:t>visible to self and  all clients</a:t>
            </a:r>
          </a:p>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Protected Member</a:t>
            </a:r>
          </a:p>
          <a:p>
            <a:pPr marL="456272" lvl="3">
              <a:lnSpc>
                <a:spcPct val="150000"/>
              </a:lnSpc>
            </a:pPr>
            <a:r>
              <a:rPr lang="en-US" altLang="zh-CN" sz="2700" b="1" dirty="0">
                <a:solidFill>
                  <a:srgbClr val="FFFF00"/>
                </a:solidFill>
                <a:latin typeface="Verdana" panose="020B0604030504040204" pitchFamily="34" charset="0"/>
                <a:ea typeface="Arial Unicode MS" pitchFamily="34" charset="-122"/>
                <a:cs typeface="Arial Unicode MS" pitchFamily="34" charset="-122"/>
              </a:rPr>
              <a:t>visible to</a:t>
            </a:r>
            <a:r>
              <a:rPr lang="en-US" altLang="zh-CN" sz="2400" dirty="0">
                <a:solidFill>
                  <a:srgbClr val="FFFF00"/>
                </a:solidFill>
                <a:latin typeface="Verdana" panose="020B0604030504040204" pitchFamily="34" charset="0"/>
                <a:ea typeface="Arial Unicode MS" pitchFamily="34" charset="-122"/>
                <a:cs typeface="Arial Unicode MS" pitchFamily="34" charset="-122"/>
              </a:rPr>
              <a:t>  </a:t>
            </a:r>
            <a:r>
              <a:rPr lang="en-US" altLang="zh-CN" sz="2700" b="1" dirty="0">
                <a:solidFill>
                  <a:srgbClr val="FFFF00"/>
                </a:solidFill>
                <a:latin typeface="Verdana" panose="020B0604030504040204" pitchFamily="34" charset="0"/>
                <a:ea typeface="微软雅黑" panose="020B0503020204020204" pitchFamily="34" charset="-122"/>
                <a:cs typeface="Times New Roman" pitchFamily="18" charset="0"/>
              </a:rPr>
              <a:t>self </a:t>
            </a:r>
            <a:r>
              <a:rPr lang="en-US" altLang="zh-CN" sz="2400" dirty="0">
                <a:solidFill>
                  <a:srgbClr val="FFFF00"/>
                </a:solidFill>
                <a:latin typeface="Verdana" panose="020B0604030504040204" pitchFamily="34" charset="0"/>
                <a:ea typeface="Arial Unicode MS" pitchFamily="34" charset="-122"/>
                <a:cs typeface="Arial Unicode MS" pitchFamily="34" charset="-122"/>
              </a:rPr>
              <a:t> </a:t>
            </a:r>
            <a:r>
              <a:rPr lang="en-US" altLang="zh-CN" sz="2400" dirty="0">
                <a:solidFill>
                  <a:schemeClr val="tx1">
                    <a:lumMod val="95000"/>
                    <a:lumOff val="5000"/>
                  </a:schemeClr>
                </a:solidFill>
                <a:latin typeface="Verdana" panose="020B0604030504040204" pitchFamily="34" charset="0"/>
                <a:ea typeface="Arial Unicode MS" pitchFamily="34" charset="-122"/>
                <a:cs typeface="Arial Unicode MS" pitchFamily="34" charset="-122"/>
              </a:rPr>
              <a:t>and  </a:t>
            </a:r>
            <a:r>
              <a:rPr lang="en-US" altLang="zh-CN" sz="2700" b="1" dirty="0">
                <a:solidFill>
                  <a:srgbClr val="FFFF00"/>
                </a:solidFill>
                <a:latin typeface="Verdana" panose="020B0604030504040204" pitchFamily="34" charset="0"/>
                <a:ea typeface="微软雅黑" panose="020B0503020204020204" pitchFamily="34" charset="-122"/>
                <a:cs typeface="Times New Roman" pitchFamily="18" charset="0"/>
              </a:rPr>
              <a:t>classes derived from self </a:t>
            </a:r>
            <a:r>
              <a:rPr lang="en-US" altLang="zh-CN" sz="2400" dirty="0" smtClean="0">
                <a:solidFill>
                  <a:schemeClr val="tx1">
                    <a:lumMod val="95000"/>
                    <a:lumOff val="5000"/>
                  </a:schemeClr>
                </a:solidFill>
                <a:latin typeface="Verdana" panose="020B0604030504040204" pitchFamily="34" charset="0"/>
                <a:ea typeface="Arial Unicode MS" pitchFamily="34" charset="-122"/>
                <a:cs typeface="Arial Unicode MS" pitchFamily="34" charset="-122"/>
              </a:rPr>
              <a:t>and </a:t>
            </a:r>
            <a:r>
              <a:rPr lang="en-US" altLang="zh-CN" sz="2700" b="1" dirty="0">
                <a:solidFill>
                  <a:srgbClr val="FFFF00"/>
                </a:solidFill>
                <a:latin typeface="Verdana" panose="020B0604030504040204" pitchFamily="34" charset="0"/>
                <a:ea typeface="微软雅黑" panose="020B0503020204020204" pitchFamily="34" charset="-122"/>
                <a:cs typeface="Times New Roman" pitchFamily="18" charset="0"/>
              </a:rPr>
              <a:t>to friends</a:t>
            </a:r>
          </a:p>
          <a:p>
            <a:pPr marL="0" lvl="1">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Private Member</a:t>
            </a:r>
          </a:p>
          <a:p>
            <a:pPr lvl="1">
              <a:lnSpc>
                <a:spcPct val="150000"/>
              </a:lnSpc>
            </a:pPr>
            <a:r>
              <a:rPr lang="en-US" altLang="zh-CN" sz="2400" dirty="0">
                <a:solidFill>
                  <a:schemeClr val="tx1">
                    <a:lumMod val="95000"/>
                    <a:lumOff val="5000"/>
                  </a:schemeClr>
                </a:solidFill>
                <a:latin typeface="Verdana" panose="020B0604030504040204" pitchFamily="34" charset="0"/>
                <a:ea typeface="Arial Unicode MS" pitchFamily="34" charset="-122"/>
                <a:cs typeface="Arial Unicode MS" pitchFamily="34" charset="-122"/>
              </a:rPr>
              <a:t>visible only to self and to friends! </a:t>
            </a:r>
          </a:p>
        </p:txBody>
      </p:sp>
      <p:sp>
        <p:nvSpPr>
          <p:cNvPr id="5" name="标题 1"/>
          <p:cNvSpPr>
            <a:spLocks noGrp="1"/>
          </p:cNvSpPr>
          <p:nvPr>
            <p:ph type="ctrTitle"/>
          </p:nvPr>
        </p:nvSpPr>
        <p:spPr>
          <a:xfrm>
            <a:off x="431887" y="214241"/>
            <a:ext cx="4068105"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Access Protection </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1000"/>
                                        <p:tgtEl>
                                          <p:spTgt spid="6">
                                            <p:txEl>
                                              <p:pRg st="5" end="5"/>
                                            </p:txEl>
                                          </p:spTgt>
                                        </p:tgtEl>
                                      </p:cBhvr>
                                    </p:animEffect>
                                    <p:anim calcmode="lin" valueType="num">
                                      <p:cBhvr>
                                        <p:cTn id="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2987985"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Name hiding</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7" name="TextBox 6"/>
          <p:cNvSpPr txBox="1"/>
          <p:nvPr/>
        </p:nvSpPr>
        <p:spPr>
          <a:xfrm>
            <a:off x="576596" y="2182523"/>
            <a:ext cx="4715484" cy="2662855"/>
          </a:xfrm>
          <a:prstGeom prst="rect">
            <a:avLst/>
          </a:prstGeom>
          <a:solidFill>
            <a:schemeClr val="tx1"/>
          </a:solidFill>
        </p:spPr>
        <p:txBody>
          <a:bodyPr wrap="square" lIns="76782" tIns="38391" rIns="76782" bIns="38391" rtlCol="0">
            <a:spAutoFit/>
          </a:bodyPr>
          <a:lstStyle/>
          <a:p>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rgbClr val="FF0000"/>
                </a:solidFill>
                <a:latin typeface="Tahoma" panose="020B0604030504040204" pitchFamily="34" charset="0"/>
                <a:cs typeface="Tahoma" panose="020B0604030504040204" pitchFamily="34" charset="0"/>
              </a:rPr>
              <a:t>x</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//global variable</a:t>
            </a:r>
            <a:endPar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endParaRPr>
          </a:p>
          <a:p>
            <a:r>
              <a:rPr lang="en-US" altLang="zh-CN" sz="2400" dirty="0">
                <a:solidFill>
                  <a:schemeClr val="bg1"/>
                </a:solidFill>
                <a:latin typeface="Tahoma" panose="020B0604030504040204" pitchFamily="34" charset="0"/>
                <a:cs typeface="Tahoma" panose="020B0604030504040204" pitchFamily="34" charset="0"/>
              </a:rPr>
              <a:t>void </a:t>
            </a:r>
            <a:r>
              <a:rPr lang="en-US" altLang="zh-CN" sz="2400" dirty="0" err="1">
                <a:solidFill>
                  <a:schemeClr val="bg1"/>
                </a:solidFill>
                <a:latin typeface="Tahoma" panose="020B0604030504040204" pitchFamily="34" charset="0"/>
                <a:cs typeface="Tahoma" panose="020B0604030504040204" pitchFamily="34" charset="0"/>
              </a:rPr>
              <a:t>someFunc</a:t>
            </a:r>
            <a:r>
              <a:rPr lang="en-US" altLang="zh-CN" sz="2400" dirty="0">
                <a:solidFill>
                  <a:schemeClr val="bg1"/>
                </a:solidFill>
                <a:latin typeface="Tahoma" panose="020B0604030504040204" pitchFamily="34" charset="0"/>
                <a:cs typeface="Tahoma" panose="020B0604030504040204" pitchFamily="34" charset="0"/>
              </a:rPr>
              <a:t>()</a:t>
            </a:r>
          </a:p>
          <a:p>
            <a:r>
              <a:rPr lang="en-US" altLang="zh-CN" sz="2400" dirty="0">
                <a:solidFill>
                  <a:schemeClr val="bg1"/>
                </a:solidFill>
                <a:latin typeface="Tahoma" panose="020B0604030504040204" pitchFamily="34" charset="0"/>
                <a:cs typeface="Tahoma" panose="020B0604030504040204" pitchFamily="34" charset="0"/>
              </a:rPr>
              <a:t>{</a:t>
            </a:r>
          </a:p>
          <a:p>
            <a:r>
              <a:rPr lang="en-US" altLang="zh-CN" sz="2400" dirty="0">
                <a:solidFill>
                  <a:schemeClr val="bg1"/>
                </a:solidFill>
                <a:latin typeface="Tahoma" panose="020B0604030504040204" pitchFamily="34" charset="0"/>
                <a:cs typeface="Tahoma" panose="020B0604030504040204" pitchFamily="34" charset="0"/>
              </a:rPr>
              <a:t>    double</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rgbClr val="0000CC"/>
                </a:solidFill>
                <a:latin typeface="Tahoma" panose="020B0604030504040204" pitchFamily="34" charset="0"/>
                <a:cs typeface="Tahoma" panose="020B0604030504040204" pitchFamily="34" charset="0"/>
              </a:rPr>
              <a:t>x</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//local variable</a:t>
            </a:r>
          </a:p>
          <a:p>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rgbClr val="0000CC"/>
                </a:solidFill>
                <a:latin typeface="Tahoma" panose="020B0604030504040204" pitchFamily="34" charset="0"/>
                <a:cs typeface="Tahoma" panose="020B0604030504040204" pitchFamily="34" charset="0"/>
              </a:rPr>
              <a:t>x</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 100; </a:t>
            </a:r>
          </a:p>
          <a:p>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rgbClr val="FF0000"/>
                </a:solidFill>
                <a:latin typeface="Tahoma" panose="020B0604030504040204" pitchFamily="34" charset="0"/>
                <a:cs typeface="Tahoma" panose="020B0604030504040204" pitchFamily="34" charset="0"/>
              </a:rPr>
              <a:t>::x</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 200;</a:t>
            </a:r>
          </a:p>
          <a:p>
            <a:r>
              <a:rPr lang="en-US" altLang="zh-CN" sz="2400" dirty="0">
                <a:solidFill>
                  <a:schemeClr val="bg1"/>
                </a:solidFill>
                <a:latin typeface="Tahoma" panose="020B0604030504040204" pitchFamily="34" charset="0"/>
                <a:cs typeface="Tahoma" panose="020B0604030504040204" pitchFamily="34" charset="0"/>
              </a:rPr>
              <a:t>}</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724" y="2182522"/>
            <a:ext cx="3131532" cy="238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8598" y="1071547"/>
            <a:ext cx="3387514" cy="71538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 C</a:t>
            </a:r>
            <a:r>
              <a:rPr lang="en-US" altLang="zh-CN" sz="2400" dirty="0">
                <a:solidFill>
                  <a:schemeClr val="bg1">
                    <a:lumMod val="50000"/>
                  </a:schemeClr>
                </a:solidFill>
                <a:latin typeface="Frutiger LT 55 Roman" panose="02000503040000020004" pitchFamily="2" charset="0"/>
                <a:ea typeface="Arial Unicode MS" pitchFamily="34" charset="-122"/>
                <a:cs typeface="Arial Unicode MS" pitchFamily="34" charset="-122"/>
              </a:rPr>
              <a:t> </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
        <p:nvSpPr>
          <p:cNvPr id="10" name="Text Box 5"/>
          <p:cNvSpPr txBox="1">
            <a:spLocks noChangeArrowheads="1"/>
          </p:cNvSpPr>
          <p:nvPr/>
        </p:nvSpPr>
        <p:spPr bwMode="auto">
          <a:xfrm>
            <a:off x="4566581" y="6471938"/>
            <a:ext cx="4577419"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Unit three/Inheritance/NameHide.cpp</a:t>
            </a: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291829"/>
          </a:xfrm>
          <a:prstGeom prst="rect">
            <a:avLst/>
          </a:prstGeom>
          <a:noFill/>
        </p:spPr>
        <p:txBody>
          <a:bodyPr wrap="square" lIns="91254" tIns="45625" rIns="91254" bIns="45625" rtlCol="0">
            <a:spAutoFit/>
          </a:bodyPr>
          <a:lstStyle/>
          <a:p>
            <a:pPr>
              <a:lnSpc>
                <a:spcPts val="32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 C++</a:t>
            </a:r>
            <a:r>
              <a:rPr lang="zh-CN" altLang="en-US" sz="2400" dirty="0">
                <a:latin typeface="华文细黑" panose="02010600040101010101" pitchFamily="2" charset="-122"/>
                <a:ea typeface="华文细黑" panose="02010600040101010101" pitchFamily="2" charset="-122"/>
              </a:rPr>
              <a:t>，在派生类中，重定义（</a:t>
            </a:r>
            <a:r>
              <a:rPr lang="en-US" altLang="zh-CN" sz="2800" b="1" dirty="0">
                <a:solidFill>
                  <a:srgbClr val="FFFF00"/>
                </a:solidFill>
                <a:latin typeface="Arial Rounded MT Bold" panose="020F0704030504030204" pitchFamily="34" charset="0"/>
                <a:ea typeface="Arial Unicode MS" pitchFamily="34" charset="-122"/>
                <a:cs typeface="Arial Unicode MS" pitchFamily="34" charset="-122"/>
              </a:rPr>
              <a:t>redefine</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或重载（</a:t>
            </a:r>
            <a:r>
              <a:rPr lang="en-US" altLang="zh-CN" sz="2700" b="1" dirty="0">
                <a:solidFill>
                  <a:srgbClr val="FFFF00"/>
                </a:solidFill>
                <a:latin typeface="Arial Rounded MT Bold" panose="020F0704030504030204" pitchFamily="34" charset="0"/>
                <a:ea typeface="微软雅黑" panose="020B0503020204020204" pitchFamily="34" charset="-122"/>
                <a:cs typeface="Arial" pitchFamily="34" charset="0"/>
              </a:rPr>
              <a:t>overriding</a:t>
            </a:r>
            <a:r>
              <a:rPr lang="zh-CN" altLang="en-US" sz="2400" dirty="0">
                <a:latin typeface="华文细黑" panose="02010600040101010101" pitchFamily="2" charset="-122"/>
                <a:ea typeface="华文细黑" panose="02010600040101010101" pitchFamily="2" charset="-122"/>
              </a:rPr>
              <a:t>）基类的一个函数，派生类函数会掩盖所有基类版本，“本地优先”</a:t>
            </a:r>
            <a:r>
              <a:rPr lang="en-US" altLang="zh-CN" sz="2400" dirty="0">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TextBox 4"/>
          <p:cNvSpPr txBox="1"/>
          <p:nvPr/>
        </p:nvSpPr>
        <p:spPr>
          <a:xfrm>
            <a:off x="560215" y="2363376"/>
            <a:ext cx="8422743" cy="2201190"/>
          </a:xfrm>
          <a:prstGeom prst="rect">
            <a:avLst/>
          </a:prstGeom>
          <a:solidFill>
            <a:schemeClr val="tx1"/>
          </a:solidFill>
        </p:spPr>
        <p:txBody>
          <a:bodyPr wrap="square" lIns="76782" tIns="38391" rIns="76782" bIns="38391" rtlCol="0">
            <a:spAutoFit/>
          </a:bodyPr>
          <a:lstStyle/>
          <a:p>
            <a:pPr>
              <a:lnSpc>
                <a:spcPct val="150000"/>
              </a:lnSpc>
            </a:pPr>
            <a:r>
              <a:rPr lang="en-US" altLang="zh-CN" sz="2000" b="1" dirty="0">
                <a:solidFill>
                  <a:srgbClr val="00B050"/>
                </a:solidFill>
                <a:latin typeface="Arial" pitchFamily="34" charset="0"/>
                <a:ea typeface="微软雅黑" panose="020B0503020204020204" pitchFamily="34" charset="-122"/>
                <a:cs typeface="Arial" pitchFamily="34" charset="0"/>
              </a:rPr>
              <a:t>//In parent</a:t>
            </a:r>
          </a:p>
          <a:p>
            <a:pPr>
              <a:lnSpc>
                <a:spcPct val="150000"/>
              </a:lnSpc>
            </a:pPr>
            <a:r>
              <a:rPr lang="en-US" altLang="zh-CN" sz="2400" dirty="0">
                <a:solidFill>
                  <a:schemeClr val="bg1"/>
                </a:solidFill>
                <a:latin typeface="Arial" pitchFamily="34" charset="0"/>
                <a:cs typeface="Arial" pitchFamily="34" charset="0"/>
              </a:rPr>
              <a:t>void </a:t>
            </a:r>
            <a:r>
              <a:rPr lang="en-US" altLang="zh-CN" sz="2400" dirty="0" smtClean="0">
                <a:solidFill>
                  <a:schemeClr val="bg1"/>
                </a:solidFill>
                <a:latin typeface="Arial" pitchFamily="34" charset="0"/>
                <a:cs typeface="Arial" pitchFamily="34" charset="0"/>
              </a:rPr>
              <a:t>parent::f(</a:t>
            </a:r>
            <a:r>
              <a:rPr lang="en-US" altLang="zh-CN" sz="2400" dirty="0" err="1" smtClean="0">
                <a:solidFill>
                  <a:schemeClr val="bg1"/>
                </a:solidFill>
                <a:latin typeface="Arial" pitchFamily="34" charset="0"/>
                <a:cs typeface="Arial" pitchFamily="34" charset="0"/>
              </a:rPr>
              <a:t>int</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a);</a:t>
            </a:r>
          </a:p>
          <a:p>
            <a:pPr>
              <a:lnSpc>
                <a:spcPct val="150000"/>
              </a:lnSpc>
            </a:pP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parent</a:t>
            </a:r>
            <a:r>
              <a:rPr lang="en-US" altLang="zh-CN" sz="2400" dirty="0" smtClean="0">
                <a:solidFill>
                  <a:schemeClr val="bg1"/>
                </a:solidFill>
                <a:latin typeface="Arial" pitchFamily="34" charset="0"/>
                <a:cs typeface="Arial" pitchFamily="34" charset="0"/>
              </a:rPr>
              <a:t>::f(</a:t>
            </a:r>
            <a:r>
              <a:rPr lang="en-US" altLang="zh-CN" sz="2400" dirty="0" err="1" smtClean="0">
                <a:solidFill>
                  <a:schemeClr val="bg1"/>
                </a:solidFill>
                <a:latin typeface="Arial" pitchFamily="34" charset="0"/>
                <a:cs typeface="Arial" pitchFamily="34" charset="0"/>
              </a:rPr>
              <a:t>int</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a , double d);</a:t>
            </a:r>
          </a:p>
          <a:p>
            <a:pPr>
              <a:lnSpc>
                <a:spcPct val="150000"/>
              </a:lnSpc>
            </a:pPr>
            <a:r>
              <a:rPr lang="en-US" altLang="zh-CN" sz="2400" dirty="0">
                <a:solidFill>
                  <a:schemeClr val="bg1"/>
                </a:solidFill>
                <a:latin typeface="Arial" pitchFamily="34" charset="0"/>
                <a:cs typeface="Arial" pitchFamily="34" charset="0"/>
              </a:rPr>
              <a:t>void parent</a:t>
            </a:r>
            <a:r>
              <a:rPr lang="en-US" altLang="zh-CN" sz="2400" dirty="0" smtClean="0">
                <a:solidFill>
                  <a:schemeClr val="bg1"/>
                </a:solidFill>
                <a:latin typeface="Arial" pitchFamily="34" charset="0"/>
                <a:cs typeface="Arial" pitchFamily="34" charset="0"/>
              </a:rPr>
              <a:t>::f(char </a:t>
            </a:r>
            <a:r>
              <a:rPr lang="en-US" altLang="zh-CN" sz="2400" dirty="0">
                <a:solidFill>
                  <a:schemeClr val="bg1"/>
                </a:solidFill>
                <a:latin typeface="Arial" pitchFamily="34" charset="0"/>
                <a:cs typeface="Arial" pitchFamily="34" charset="0"/>
              </a:rPr>
              <a:t>c);</a:t>
            </a:r>
            <a:endParaRPr lang="zh-CN" altLang="en-US" sz="2400" dirty="0">
              <a:solidFill>
                <a:schemeClr val="bg1"/>
              </a:solidFill>
              <a:latin typeface="Arial" pitchFamily="34" charset="0"/>
              <a:ea typeface="Arial Unicode MS" panose="020B0604020202020204" pitchFamily="34" charset="-122"/>
              <a:cs typeface="Arial" pitchFamily="34" charset="0"/>
            </a:endParaRPr>
          </a:p>
        </p:txBody>
      </p:sp>
      <p:sp>
        <p:nvSpPr>
          <p:cNvPr id="7" name="TextBox 6"/>
          <p:cNvSpPr txBox="1"/>
          <p:nvPr/>
        </p:nvSpPr>
        <p:spPr>
          <a:xfrm>
            <a:off x="2807296" y="4564566"/>
            <a:ext cx="6336704" cy="1123972"/>
          </a:xfrm>
          <a:prstGeom prst="rect">
            <a:avLst/>
          </a:prstGeom>
          <a:solidFill>
            <a:schemeClr val="accent3">
              <a:lumMod val="20000"/>
              <a:lumOff val="80000"/>
            </a:schemeClr>
          </a:solidFill>
          <a:ln>
            <a:solidFill>
              <a:schemeClr val="tx2"/>
            </a:solidFill>
          </a:ln>
        </p:spPr>
        <p:txBody>
          <a:bodyPr wrap="square" lIns="76782" tIns="38391" rIns="76782" bIns="38391" rtlCol="0">
            <a:spAutoFit/>
          </a:bodyPr>
          <a:lstStyle/>
          <a:p>
            <a:r>
              <a:rPr lang="en-US" altLang="zh-CN" sz="2000" b="1" dirty="0">
                <a:solidFill>
                  <a:srgbClr val="00B16A"/>
                </a:solidFill>
                <a:latin typeface="Arial" pitchFamily="34" charset="0"/>
                <a:ea typeface="微软雅黑" panose="020B0503020204020204" pitchFamily="34" charset="-122"/>
                <a:cs typeface="Arial" pitchFamily="34" charset="0"/>
              </a:rPr>
              <a:t>//In child</a:t>
            </a:r>
          </a:p>
          <a:p>
            <a:r>
              <a:rPr lang="en-US" altLang="zh-CN" sz="2400" dirty="0">
                <a:solidFill>
                  <a:schemeClr val="bg1"/>
                </a:solidFill>
                <a:latin typeface="Arial" pitchFamily="34" charset="0"/>
                <a:cs typeface="Arial" pitchFamily="34" charset="0"/>
              </a:rPr>
              <a:t>void </a:t>
            </a:r>
            <a:r>
              <a:rPr lang="en-US" altLang="zh-CN" sz="2400" dirty="0" smtClean="0">
                <a:solidFill>
                  <a:schemeClr val="bg1"/>
                </a:solidFill>
                <a:latin typeface="Arial" pitchFamily="34" charset="0"/>
                <a:cs typeface="Arial" pitchFamily="34" charset="0"/>
              </a:rPr>
              <a:t>child::f(</a:t>
            </a:r>
            <a:r>
              <a:rPr lang="en-US" altLang="zh-CN" sz="2400" dirty="0" err="1" smtClean="0">
                <a:solidFill>
                  <a:schemeClr val="bg1"/>
                </a:solidFill>
                <a:latin typeface="Arial" pitchFamily="34" charset="0"/>
                <a:cs typeface="Arial" pitchFamily="34" charset="0"/>
              </a:rPr>
              <a:t>int</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a</a:t>
            </a:r>
            <a:r>
              <a:rPr lang="en-US" altLang="zh-CN" sz="2000" dirty="0">
                <a:solidFill>
                  <a:schemeClr val="bg1"/>
                </a:solidFill>
                <a:latin typeface="Arial" pitchFamily="34" charset="0"/>
                <a:cs typeface="Arial" pitchFamily="34" charset="0"/>
              </a:rPr>
              <a:t>);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en-US" altLang="zh-CN" sz="2000" b="1" dirty="0" err="1">
                <a:solidFill>
                  <a:srgbClr val="00B16A"/>
                </a:solidFill>
                <a:latin typeface="Arial" pitchFamily="34" charset="0"/>
                <a:ea typeface="微软雅黑" panose="020B0503020204020204" pitchFamily="34" charset="-122"/>
                <a:cs typeface="Arial" pitchFamily="34" charset="0"/>
              </a:rPr>
              <a:t>redefine,name</a:t>
            </a:r>
            <a:r>
              <a:rPr lang="en-US" altLang="zh-CN" sz="2000" b="1" dirty="0">
                <a:solidFill>
                  <a:srgbClr val="00B16A"/>
                </a:solidFill>
                <a:latin typeface="Arial" pitchFamily="34" charset="0"/>
                <a:ea typeface="微软雅黑" panose="020B0503020204020204" pitchFamily="34" charset="-122"/>
                <a:cs typeface="Arial" pitchFamily="34" charset="0"/>
              </a:rPr>
              <a:t> hiding</a:t>
            </a:r>
          </a:p>
          <a:p>
            <a:r>
              <a:rPr lang="en-US" altLang="zh-CN" sz="2400" dirty="0">
                <a:solidFill>
                  <a:schemeClr val="bg1"/>
                </a:solidFill>
                <a:latin typeface="Arial" pitchFamily="34" charset="0"/>
                <a:ea typeface="Arial Unicode MS" pitchFamily="34" charset="-122"/>
                <a:cs typeface="Arial" pitchFamily="34" charset="0"/>
              </a:rPr>
              <a:t>void </a:t>
            </a:r>
            <a:r>
              <a:rPr lang="en-US" altLang="zh-CN" sz="2400" dirty="0" smtClean="0">
                <a:solidFill>
                  <a:schemeClr val="bg1"/>
                </a:solidFill>
                <a:latin typeface="Arial" pitchFamily="34" charset="0"/>
                <a:ea typeface="Arial Unicode MS" pitchFamily="34" charset="-122"/>
                <a:cs typeface="Arial" pitchFamily="34" charset="0"/>
              </a:rPr>
              <a:t>child::f(double </a:t>
            </a:r>
            <a:r>
              <a:rPr lang="en-US" altLang="zh-CN" sz="2400" dirty="0">
                <a:solidFill>
                  <a:schemeClr val="bg1"/>
                </a:solidFill>
                <a:latin typeface="Arial" pitchFamily="34" charset="0"/>
                <a:ea typeface="Arial Unicode MS" pitchFamily="34" charset="-122"/>
                <a:cs typeface="Arial" pitchFamily="34" charset="0"/>
              </a:rPr>
              <a:t>a);  </a:t>
            </a:r>
            <a:r>
              <a:rPr lang="en-US" altLang="zh-CN" sz="2000" b="1" dirty="0">
                <a:solidFill>
                  <a:srgbClr val="00B16A"/>
                </a:solidFill>
                <a:latin typeface="Arial" pitchFamily="34" charset="0"/>
                <a:ea typeface="微软雅黑" panose="020B0503020204020204" pitchFamily="34" charset="-122"/>
                <a:cs typeface="Arial" pitchFamily="34" charset="0"/>
              </a:rPr>
              <a:t>//</a:t>
            </a:r>
            <a:r>
              <a:rPr lang="en-US" altLang="zh-CN" sz="2000" b="1" dirty="0" err="1">
                <a:solidFill>
                  <a:srgbClr val="00B16A"/>
                </a:solidFill>
                <a:latin typeface="Arial" pitchFamily="34" charset="0"/>
                <a:ea typeface="微软雅黑" panose="020B0503020204020204" pitchFamily="34" charset="-122"/>
                <a:cs typeface="Arial" pitchFamily="34" charset="0"/>
              </a:rPr>
              <a:t>overriding,name</a:t>
            </a:r>
            <a:r>
              <a:rPr lang="en-US" altLang="zh-CN" sz="2000" b="1" dirty="0">
                <a:solidFill>
                  <a:srgbClr val="00B16A"/>
                </a:solidFill>
                <a:latin typeface="Arial" pitchFamily="34" charset="0"/>
                <a:ea typeface="微软雅黑" panose="020B0503020204020204" pitchFamily="34" charset="-122"/>
                <a:cs typeface="Arial" pitchFamily="34" charset="0"/>
              </a:rPr>
              <a:t> hiding</a:t>
            </a: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166802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Name hiding  </a:t>
            </a:r>
            <a:r>
              <a:rPr lang="en-US" altLang="zh-CN" sz="3600" dirty="0">
                <a:solidFill>
                  <a:srgbClr val="FFFF00"/>
                </a:solidFill>
                <a:latin typeface="Arial Black" pitchFamily="34" charset="0"/>
                <a:ea typeface="Arial Unicode MS" pitchFamily="34" charset="-122"/>
                <a:cs typeface="Arial Unicode MS" pitchFamily="34" charset="-122"/>
              </a:rPr>
              <a:t>-- </a:t>
            </a:r>
            <a:endParaRPr lang="en-US" altLang="zh-CN" sz="3600" dirty="0" smtClean="0">
              <a:solidFill>
                <a:srgbClr val="FFFF00"/>
              </a:solidFill>
              <a:latin typeface="Arial Black" pitchFamily="34" charset="0"/>
              <a:ea typeface="Arial Unicode MS" pitchFamily="34" charset="-122"/>
              <a:cs typeface="Arial Unicode MS" pitchFamily="34" charset="-122"/>
            </a:endParaRPr>
          </a:p>
          <a:p>
            <a:pPr>
              <a:lnSpc>
                <a:spcPct val="150000"/>
              </a:lnSpc>
              <a:buFont typeface="Arial" pitchFamily="34" charset="0"/>
              <a:buChar char="•"/>
            </a:pPr>
            <a:r>
              <a:rPr lang="en-US" altLang="zh-CN" sz="3600" b="1" dirty="0" smtClean="0">
                <a:solidFill>
                  <a:srgbClr val="FFFF00"/>
                </a:solidFill>
                <a:latin typeface="Arial Black" pitchFamily="34" charset="0"/>
                <a:ea typeface="Arial Unicode MS" pitchFamily="34" charset="-122"/>
                <a:cs typeface="Arial Unicode MS" pitchFamily="34" charset="-122"/>
              </a:rPr>
              <a:t>Avoid </a:t>
            </a:r>
            <a:r>
              <a:rPr lang="en-US" altLang="zh-CN" sz="3600" b="1" dirty="0">
                <a:solidFill>
                  <a:srgbClr val="FFFF00"/>
                </a:solidFill>
                <a:latin typeface="Arial Black" pitchFamily="34" charset="0"/>
                <a:ea typeface="Arial Unicode MS" pitchFamily="34" charset="-122"/>
                <a:cs typeface="Arial Unicode MS" pitchFamily="34" charset="-122"/>
              </a:rPr>
              <a:t>hiding inherited names</a:t>
            </a:r>
          </a:p>
        </p:txBody>
      </p:sp>
    </p:spTree>
    <p:extLst>
      <p:ext uri="{BB962C8B-B14F-4D97-AF65-F5344CB8AC3E}">
        <p14:creationId xmlns:p14="http://schemas.microsoft.com/office/powerpoint/2010/main" val="10670493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72528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Unicode MS" pitchFamily="34" charset="-122"/>
              </a:rPr>
              <a:t>Not all functions </a:t>
            </a:r>
            <a:r>
              <a:rPr lang="en-US" altLang="zh-CN" sz="2400" dirty="0">
                <a:latin typeface="Arial" pitchFamily="34" charset="0"/>
                <a:ea typeface="Arial Unicode MS" pitchFamily="34" charset="-122"/>
                <a:cs typeface="Arial" pitchFamily="34" charset="0"/>
              </a:rPr>
              <a:t>are automatically inherited from the base class into the derived class. Constructors and destructors deal with the creation and destruction of an object, and they can know what to do with the aspects of the object only for their particular class, so all the constructors and destructors in the hierarchy below them must be called. Thus, constructors and destructors don’t inherit and must be created specially for each derived </a:t>
            </a:r>
            <a:r>
              <a:rPr lang="en-US" altLang="zh-CN" sz="2400" dirty="0">
                <a:latin typeface="Frutiger CE 45 Light" panose="02000403040000020004" pitchFamily="2" charset="0"/>
                <a:ea typeface="Arial Unicode MS" pitchFamily="34" charset="-122"/>
                <a:cs typeface="Arial Unicode MS" pitchFamily="34" charset="-122"/>
              </a:rPr>
              <a:t>class.</a:t>
            </a:r>
            <a:r>
              <a:rPr lang="en-US" altLang="zh-CN" sz="2400" dirty="0">
                <a:solidFill>
                  <a:schemeClr val="bg1">
                    <a:lumMod val="50000"/>
                  </a:schemeClr>
                </a:solidFill>
                <a:latin typeface="Frutiger CE 45 Light" panose="02000403040000020004" pitchFamily="2" charset="0"/>
                <a:ea typeface="Arial Unicode MS" pitchFamily="34" charset="-122"/>
                <a:cs typeface="Arial Unicode MS" pitchFamily="34" charset="-122"/>
              </a:rPr>
              <a:t> </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
        <p:nvSpPr>
          <p:cNvPr id="5" name="标题 1"/>
          <p:cNvSpPr>
            <a:spLocks noGrp="1"/>
          </p:cNvSpPr>
          <p:nvPr>
            <p:ph type="ctrTitle"/>
          </p:nvPr>
        </p:nvSpPr>
        <p:spPr>
          <a:xfrm>
            <a:off x="431888" y="214241"/>
            <a:ext cx="8557236"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Functions that don’t automatically inherit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7" name="Rectangle 9"/>
          <p:cNvSpPr>
            <a:spLocks noChangeArrowheads="1"/>
          </p:cNvSpPr>
          <p:nvPr/>
        </p:nvSpPr>
        <p:spPr bwMode="auto">
          <a:xfrm>
            <a:off x="2520306" y="1610941"/>
            <a:ext cx="5364062" cy="3843499"/>
          </a:xfrm>
          <a:prstGeom prst="rect">
            <a:avLst/>
          </a:prstGeom>
          <a:solidFill>
            <a:schemeClr val="accent4">
              <a:lumMod val="20000"/>
              <a:lumOff val="80000"/>
            </a:schemeClr>
          </a:solidFill>
          <a:ln w="12700">
            <a:noFill/>
            <a:miter lim="800000"/>
            <a:headEnd/>
            <a:tailEnd/>
          </a:ln>
        </p:spPr>
        <p:txBody>
          <a:bodyPr wrap="square" lIns="76782" tIns="38391" rIns="76782" bIns="38391" anchor="ctr">
            <a:spAutoFit/>
          </a:bodyPr>
          <a:lstStyle/>
          <a:p>
            <a:pPr algn="l">
              <a:lnSpc>
                <a:spcPct val="150000"/>
              </a:lnSpc>
            </a:pPr>
            <a:r>
              <a:rPr lang="en-US" altLang="zh-CN" sz="2000" b="1" dirty="0">
                <a:solidFill>
                  <a:schemeClr val="bg1">
                    <a:lumMod val="50000"/>
                  </a:schemeClr>
                </a:solidFill>
                <a:latin typeface="Arial" pitchFamily="34" charset="0"/>
                <a:cs typeface="Arial" pitchFamily="34" charset="0"/>
              </a:rPr>
              <a:t>①</a:t>
            </a:r>
            <a:r>
              <a:rPr lang="en-US" altLang="zh-CN" sz="3000" b="1" dirty="0">
                <a:solidFill>
                  <a:srgbClr val="F37021"/>
                </a:solidFill>
                <a:latin typeface="Arial" pitchFamily="34" charset="0"/>
                <a:ea typeface="Arial Unicode MS" pitchFamily="34" charset="-122"/>
                <a:cs typeface="Arial" pitchFamily="34" charset="0"/>
              </a:rPr>
              <a:t>constructor</a:t>
            </a:r>
            <a:endParaRPr lang="zh-CN" altLang="en-US" sz="3000" b="1" dirty="0">
              <a:solidFill>
                <a:srgbClr val="F37021"/>
              </a:solidFill>
              <a:latin typeface="Arial" pitchFamily="34" charset="0"/>
              <a:ea typeface="Arial Unicode MS" pitchFamily="34" charset="-122"/>
              <a:cs typeface="Arial" pitchFamily="34" charset="0"/>
            </a:endParaRPr>
          </a:p>
          <a:p>
            <a:pPr algn="l">
              <a:lnSpc>
                <a:spcPct val="150000"/>
              </a:lnSpc>
            </a:pPr>
            <a:r>
              <a:rPr lang="en-US" altLang="zh-CN" sz="2000" b="1" dirty="0">
                <a:solidFill>
                  <a:schemeClr val="bg1">
                    <a:lumMod val="50000"/>
                  </a:schemeClr>
                </a:solidFill>
                <a:latin typeface="Arial" pitchFamily="34" charset="0"/>
                <a:cs typeface="Arial" pitchFamily="34" charset="0"/>
              </a:rPr>
              <a:t>②</a:t>
            </a:r>
            <a:r>
              <a:rPr lang="en-US" altLang="zh-CN" sz="3000" b="1" dirty="0" err="1">
                <a:solidFill>
                  <a:srgbClr val="F37021"/>
                </a:solidFill>
                <a:latin typeface="Arial" pitchFamily="34" charset="0"/>
                <a:ea typeface="Arial Unicode MS" pitchFamily="34" charset="-122"/>
                <a:cs typeface="Arial" pitchFamily="34" charset="0"/>
              </a:rPr>
              <a:t>destuctor</a:t>
            </a:r>
            <a:endParaRPr lang="zh-CN" altLang="en-US" sz="3000" b="1" dirty="0">
              <a:solidFill>
                <a:srgbClr val="F37021"/>
              </a:solidFill>
              <a:latin typeface="Arial" pitchFamily="34" charset="0"/>
              <a:ea typeface="Arial Unicode MS" pitchFamily="34" charset="-122"/>
              <a:cs typeface="Arial" pitchFamily="34" charset="0"/>
            </a:endParaRPr>
          </a:p>
          <a:p>
            <a:pPr algn="l">
              <a:lnSpc>
                <a:spcPct val="150000"/>
              </a:lnSpc>
            </a:pPr>
            <a:r>
              <a:rPr lang="en-US" altLang="zh-CN" sz="2000" b="1" dirty="0">
                <a:solidFill>
                  <a:schemeClr val="bg1">
                    <a:lumMod val="50000"/>
                  </a:schemeClr>
                </a:solidFill>
                <a:latin typeface="Arial" pitchFamily="34" charset="0"/>
                <a:cs typeface="Arial" pitchFamily="34" charset="0"/>
              </a:rPr>
              <a:t>③</a:t>
            </a:r>
            <a:r>
              <a:rPr lang="en-US" altLang="zh-CN" sz="3000" b="1" dirty="0">
                <a:solidFill>
                  <a:srgbClr val="F37021"/>
                </a:solidFill>
                <a:latin typeface="Arial" pitchFamily="34" charset="0"/>
                <a:ea typeface="Arial Unicode MS" pitchFamily="34" charset="-122"/>
                <a:cs typeface="Arial" pitchFamily="34" charset="0"/>
              </a:rPr>
              <a:t>overloading operator new</a:t>
            </a:r>
            <a:endParaRPr lang="zh-CN" altLang="en-US" sz="3000" b="1" dirty="0">
              <a:solidFill>
                <a:srgbClr val="F37021"/>
              </a:solidFill>
              <a:latin typeface="Arial" pitchFamily="34" charset="0"/>
              <a:ea typeface="Arial Unicode MS" pitchFamily="34" charset="-122"/>
              <a:cs typeface="Arial" pitchFamily="34" charset="0"/>
            </a:endParaRPr>
          </a:p>
          <a:p>
            <a:pPr algn="l">
              <a:lnSpc>
                <a:spcPct val="150000"/>
              </a:lnSpc>
            </a:pPr>
            <a:r>
              <a:rPr lang="en-US" altLang="zh-CN" sz="2000" b="1" dirty="0">
                <a:solidFill>
                  <a:schemeClr val="bg1">
                    <a:lumMod val="50000"/>
                  </a:schemeClr>
                </a:solidFill>
                <a:latin typeface="Arial" pitchFamily="34" charset="0"/>
                <a:cs typeface="Arial" pitchFamily="34" charset="0"/>
              </a:rPr>
              <a:t>④</a:t>
            </a:r>
            <a:r>
              <a:rPr lang="en-US" altLang="zh-CN" sz="3000" b="1" dirty="0">
                <a:solidFill>
                  <a:srgbClr val="F37021"/>
                </a:solidFill>
                <a:latin typeface="Arial" pitchFamily="34" charset="0"/>
                <a:ea typeface="Arial Unicode MS" pitchFamily="34" charset="-122"/>
                <a:cs typeface="Arial" pitchFamily="34" charset="0"/>
              </a:rPr>
              <a:t>assignment operation  =</a:t>
            </a:r>
          </a:p>
          <a:p>
            <a:pPr algn="l">
              <a:lnSpc>
                <a:spcPct val="150000"/>
              </a:lnSpc>
            </a:pPr>
            <a:r>
              <a:rPr lang="en-US" altLang="zh-CN" sz="2000" b="1" dirty="0">
                <a:solidFill>
                  <a:schemeClr val="bg1">
                    <a:lumMod val="50000"/>
                  </a:schemeClr>
                </a:solidFill>
                <a:latin typeface="Arial" pitchFamily="34" charset="0"/>
                <a:cs typeface="Arial" pitchFamily="34" charset="0"/>
              </a:rPr>
              <a:t>⑤</a:t>
            </a:r>
            <a:r>
              <a:rPr lang="en-US" altLang="zh-CN" sz="3000" b="1" dirty="0">
                <a:solidFill>
                  <a:srgbClr val="F37021"/>
                </a:solidFill>
                <a:latin typeface="Arial" pitchFamily="34" charset="0"/>
                <a:ea typeface="Arial Unicode MS" pitchFamily="34" charset="-122"/>
                <a:cs typeface="Arial" pitchFamily="34" charset="0"/>
              </a:rPr>
              <a:t>friend relation		</a:t>
            </a:r>
            <a:r>
              <a:rPr lang="en-US" altLang="zh-CN" sz="1500" b="1" dirty="0">
                <a:solidFill>
                  <a:schemeClr val="accent1"/>
                </a:solidFill>
                <a:latin typeface="Arial" pitchFamily="34" charset="0"/>
                <a:cs typeface="Arial" pitchFamily="34" charset="0"/>
              </a:rPr>
              <a:t>	</a:t>
            </a:r>
            <a:endParaRPr lang="zh-CN" altLang="en-US" b="1" dirty="0">
              <a:solidFill>
                <a:srgbClr val="009900"/>
              </a:solidFill>
              <a:latin typeface="Arial" pitchFamily="34" charset="0"/>
              <a:cs typeface="Arial" pitchFamily="34" charset="0"/>
            </a:endParaRPr>
          </a:p>
        </p:txBody>
      </p:sp>
    </p:spTree>
    <p:extLst>
      <p:ext uri="{BB962C8B-B14F-4D97-AF65-F5344CB8AC3E}">
        <p14:creationId xmlns:p14="http://schemas.microsoft.com/office/powerpoint/2010/main" val="407487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811" y="1125277"/>
            <a:ext cx="6344379" cy="2767959"/>
          </a:xfrm>
          <a:prstGeom prst="rect">
            <a:avLst/>
          </a:prstGeom>
          <a:solidFill>
            <a:schemeClr val="tx1"/>
          </a:solidFill>
          <a:ln>
            <a:noFill/>
          </a:ln>
          <a:effectLst/>
          <a:extLst/>
        </p:spPr>
      </p:pic>
    </p:spTree>
    <p:extLst>
      <p:ext uri="{BB962C8B-B14F-4D97-AF65-F5344CB8AC3E}">
        <p14:creationId xmlns:p14="http://schemas.microsoft.com/office/powerpoint/2010/main" val="64218040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70879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Arial" pitchFamily="34" charset="0"/>
                <a:cs typeface="Arial" pitchFamily="34" charset="0"/>
              </a:rPr>
              <a:t>one class can derive many subclass</a:t>
            </a:r>
            <a:r>
              <a:rPr lang="zh-CN" altLang="en-US" sz="2400" dirty="0">
                <a:solidFill>
                  <a:schemeClr val="tx1">
                    <a:lumMod val="95000"/>
                    <a:lumOff val="5000"/>
                  </a:schemeClr>
                </a:solidFill>
                <a:latin typeface="Arial" pitchFamily="34" charset="0"/>
                <a:cs typeface="Arial" pitchFamily="34" charset="0"/>
              </a:rPr>
              <a:t>。</a:t>
            </a:r>
            <a:r>
              <a:rPr lang="en-US" altLang="zh-CN" sz="2400" dirty="0">
                <a:solidFill>
                  <a:schemeClr val="tx1">
                    <a:lumMod val="95000"/>
                    <a:lumOff val="5000"/>
                  </a:schemeClr>
                </a:solidFill>
                <a:latin typeface="Arial" pitchFamily="34" charset="0"/>
                <a:cs typeface="Arial" pitchFamily="34" charset="0"/>
              </a:rPr>
              <a:t>One subclass can derive continually sub-subclass……</a:t>
            </a:r>
          </a:p>
          <a:p>
            <a:pPr>
              <a:lnSpc>
                <a:spcPct val="150000"/>
              </a:lnSpc>
              <a:buFont typeface="Arial" pitchFamily="34" charset="0"/>
              <a:buChar char="•"/>
            </a:pPr>
            <a:endParaRPr lang="en-US" altLang="zh-CN" sz="2400" dirty="0">
              <a:solidFill>
                <a:schemeClr val="tx1">
                  <a:lumMod val="95000"/>
                  <a:lumOff val="5000"/>
                </a:schemeClr>
              </a:solidFill>
              <a:latin typeface="Arial" pitchFamily="34" charset="0"/>
              <a:ea typeface="Arial Unicode MS" pitchFamily="34" charset="-122"/>
              <a:cs typeface="Arial" pitchFamily="34" charset="0"/>
            </a:endParaRPr>
          </a:p>
          <a:p>
            <a:pPr>
              <a:lnSpc>
                <a:spcPct val="150000"/>
              </a:lnSpc>
              <a:buFont typeface="Arial" pitchFamily="34" charset="0"/>
              <a:buChar char="•"/>
            </a:pPr>
            <a:endParaRPr lang="en-US" altLang="zh-CN" sz="2400" dirty="0">
              <a:solidFill>
                <a:schemeClr val="tx1">
                  <a:lumMod val="95000"/>
                  <a:lumOff val="5000"/>
                </a:schemeClr>
              </a:solidFill>
              <a:latin typeface="Arial" pitchFamily="34" charset="0"/>
              <a:ea typeface="Arial Unicode MS" pitchFamily="34" charset="-122"/>
              <a:cs typeface="Arial" pitchFamily="34" charset="0"/>
            </a:endParaRPr>
          </a:p>
          <a:p>
            <a:pPr>
              <a:lnSpc>
                <a:spcPct val="150000"/>
              </a:lnSpc>
              <a:buFont typeface="Arial" pitchFamily="34" charset="0"/>
              <a:buChar char="•"/>
            </a:pPr>
            <a:endParaRPr lang="en-US" altLang="zh-CN" sz="2400" dirty="0">
              <a:solidFill>
                <a:schemeClr val="tx1">
                  <a:lumMod val="95000"/>
                  <a:lumOff val="5000"/>
                </a:schemeClr>
              </a:solidFill>
              <a:latin typeface="Arial" pitchFamily="34" charset="0"/>
              <a:ea typeface="Arial Unicode MS" pitchFamily="34" charset="-122"/>
              <a:cs typeface="Arial" pitchFamily="34" charset="0"/>
            </a:endParaRPr>
          </a:p>
          <a:p>
            <a:pPr>
              <a:lnSpc>
                <a:spcPct val="150000"/>
              </a:lnSpc>
              <a:buFont typeface="Arial" pitchFamily="34" charset="0"/>
              <a:buChar char="•"/>
            </a:pPr>
            <a:r>
              <a:rPr lang="zh-CN" altLang="en-US" sz="2000" dirty="0">
                <a:latin typeface="Arial" pitchFamily="34" charset="0"/>
                <a:ea typeface="华文细黑" panose="02010600040101010101" pitchFamily="2" charset="-122"/>
                <a:cs typeface="Arial" pitchFamily="34" charset="0"/>
              </a:rPr>
              <a:t>在继承中，派生类几乎继承了基类的所有特征，因而在定义一组类时，将其公共属性抽取出来，放在基类中，就可以避免在每个类中重写基类的代码。在派生类中利用重定义函数修改基类行为进一步增加了重用的灵活性，为重用带来了方便。</a:t>
            </a:r>
            <a:r>
              <a:rPr lang="en-US" altLang="zh-CN" sz="2000" dirty="0">
                <a:solidFill>
                  <a:schemeClr val="tx1">
                    <a:lumMod val="95000"/>
                    <a:lumOff val="5000"/>
                  </a:schemeClr>
                </a:solidFill>
                <a:latin typeface="Arial" pitchFamily="34" charset="0"/>
                <a:ea typeface="华文细黑" panose="02010600040101010101" pitchFamily="2" charset="-122"/>
                <a:cs typeface="Arial" pitchFamily="34" charset="0"/>
              </a:rPr>
              <a:t>  </a:t>
            </a:r>
          </a:p>
        </p:txBody>
      </p:sp>
      <p:sp>
        <p:nvSpPr>
          <p:cNvPr id="5" name="标题 1"/>
          <p:cNvSpPr>
            <a:spLocks noGrp="1"/>
          </p:cNvSpPr>
          <p:nvPr>
            <p:ph type="ctrTitle"/>
          </p:nvPr>
        </p:nvSpPr>
        <p:spPr>
          <a:xfrm>
            <a:off x="431887" y="214241"/>
            <a:ext cx="4500153"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Inheritance hierarchy </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1" y="2141083"/>
            <a:ext cx="5499255" cy="1755369"/>
          </a:xfrm>
          <a:prstGeom prst="rect">
            <a:avLst/>
          </a:prstGeom>
          <a:solidFill>
            <a:schemeClr val="tx1"/>
          </a:solidFill>
          <a:ln>
            <a:noFill/>
          </a:ln>
          <a:effectLs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974" y="2064176"/>
            <a:ext cx="2409414" cy="1832276"/>
          </a:xfrm>
          <a:prstGeom prst="rect">
            <a:avLst/>
          </a:prstGeom>
          <a:solidFill>
            <a:schemeClr val="tx1"/>
          </a:solidFill>
          <a:ln>
            <a:noFill/>
          </a:ln>
          <a:effectLst/>
          <a:extLst/>
        </p:spPr>
      </p:pic>
    </p:spTree>
    <p:extLst>
      <p:ext uri="{BB962C8B-B14F-4D97-AF65-F5344CB8AC3E}">
        <p14:creationId xmlns:p14="http://schemas.microsoft.com/office/powerpoint/2010/main" val="14096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323146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The act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of converting from a Derived reference or pointer to a base class reference or pointer. </a:t>
            </a:r>
          </a:p>
          <a:p>
            <a:pPr lvl="1">
              <a:lnSpc>
                <a:spcPct val="150000"/>
              </a:lnSpc>
              <a:spcBef>
                <a:spcPct val="50000"/>
              </a:spcBef>
            </a:pP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sym typeface="Wingdings" pitchFamily="2" charset="2"/>
              </a:rPr>
              <a:t>-A base pointer can points self and the derived </a:t>
            </a:r>
            <a:r>
              <a:rPr lang="en-US" altLang="zh-CN" sz="2400" dirty="0" err="1">
                <a:solidFill>
                  <a:schemeClr val="tx1">
                    <a:lumMod val="95000"/>
                    <a:lumOff val="5000"/>
                  </a:schemeClr>
                </a:solidFill>
                <a:latin typeface="Arial" panose="020B0604020202020204" pitchFamily="34" charset="0"/>
                <a:ea typeface="Arial Unicode MS" pitchFamily="34" charset="-122"/>
                <a:cs typeface="Arial" panose="020B0604020202020204" pitchFamily="34" charset="0"/>
                <a:sym typeface="Wingdings" pitchFamily="2" charset="2"/>
              </a:rPr>
              <a:t>obejct</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sym typeface="Wingdings" pitchFamily="2" charset="2"/>
              </a:rPr>
              <a:t>.</a:t>
            </a:r>
          </a:p>
          <a:p>
            <a:pPr lvl="1">
              <a:lnSpc>
                <a:spcPct val="150000"/>
              </a:lnSpc>
              <a:spcBef>
                <a:spcPct val="50000"/>
              </a:spcBef>
            </a:pP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sym typeface="Wingdings" pitchFamily="2" charset="2"/>
              </a:rPr>
              <a:t>-A base reference can refers to self and the derived object</a:t>
            </a:r>
            <a:r>
              <a:rPr lang="en-US" altLang="zh-CN" sz="2400" dirty="0" smtClean="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sym typeface="Wingdings" pitchFamily="2" charset="2"/>
              </a:rPr>
              <a:t>.</a:t>
            </a:r>
            <a:endPar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endParaRPr>
          </a:p>
        </p:txBody>
      </p:sp>
      <p:sp>
        <p:nvSpPr>
          <p:cNvPr id="5" name="标题 1"/>
          <p:cNvSpPr>
            <a:spLocks noGrp="1"/>
          </p:cNvSpPr>
          <p:nvPr>
            <p:ph type="ctrTitle"/>
          </p:nvPr>
        </p:nvSpPr>
        <p:spPr>
          <a:xfrm>
            <a:off x="431887" y="214241"/>
            <a:ext cx="2699953" cy="622471"/>
          </a:xfrm>
          <a:solidFill>
            <a:srgbClr val="008080"/>
          </a:solidFill>
        </p:spPr>
        <p:txBody>
          <a:bodyPr vert="horz" lIns="98262" tIns="49132" rIns="98262" bIns="49132"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Upcasting</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183679"/>
            <a:ext cx="6820505" cy="1834725"/>
          </a:xfrm>
          <a:prstGeom prst="rect">
            <a:avLst/>
          </a:prstGeom>
          <a:solidFill>
            <a:schemeClr val="tx1"/>
          </a:solidFill>
          <a:ln>
            <a:noFill/>
          </a:ln>
          <a:effectLst/>
          <a:extLst/>
        </p:spPr>
      </p:pic>
      <p:sp>
        <p:nvSpPr>
          <p:cNvPr id="8" name="Text Box 29"/>
          <p:cNvSpPr txBox="1">
            <a:spLocks noChangeArrowheads="1"/>
          </p:cNvSpPr>
          <p:nvPr/>
        </p:nvSpPr>
        <p:spPr bwMode="auto">
          <a:xfrm>
            <a:off x="4860032" y="6420072"/>
            <a:ext cx="4157381"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unit </a:t>
            </a:r>
            <a:r>
              <a:rPr lang="en-US" altLang="zh-CN" sz="1600" dirty="0" smtClean="0">
                <a:latin typeface="Arial" pitchFamily="34" charset="0"/>
                <a:cs typeface="Arial" pitchFamily="34" charset="0"/>
              </a:rPr>
              <a:t>three/</a:t>
            </a:r>
            <a:r>
              <a:rPr lang="en-US" altLang="zh-CN" sz="1600" dirty="0" err="1" smtClean="0">
                <a:latin typeface="Arial" pitchFamily="34" charset="0"/>
                <a:cs typeface="Arial" pitchFamily="34" charset="0"/>
              </a:rPr>
              <a:t>upcasting</a:t>
            </a:r>
            <a:r>
              <a:rPr lang="en-US" altLang="zh-CN" sz="1600" dirty="0" smtClean="0">
                <a:latin typeface="Arial" pitchFamily="34" charset="0"/>
                <a:cs typeface="Arial" pitchFamily="34" charset="0"/>
              </a:rPr>
              <a:t>/upcast.cpp</a:t>
            </a:r>
            <a:endParaRPr lang="en-US" altLang="zh-CN" sz="1600" dirty="0">
              <a:latin typeface="Arial" pitchFamily="34" charset="0"/>
              <a:cs typeface="Arial" pitchFamily="34" charset="0"/>
            </a:endParaRP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51"/>
            <a:ext cx="8452553" cy="4866974"/>
          </a:xfrm>
          <a:prstGeom prst="rect">
            <a:avLst/>
          </a:prstGeom>
          <a:noFill/>
        </p:spPr>
        <p:txBody>
          <a:bodyPr wrap="square" lIns="91254" tIns="45625" rIns="91254" bIns="45625" rtlCol="0">
            <a:spAutoFit/>
          </a:bodyPr>
          <a:lstStyle/>
          <a:p>
            <a:pPr>
              <a:lnSpc>
                <a:spcPts val="3100"/>
              </a:lnSpc>
              <a:buFont typeface="Arial" pitchFamily="34" charset="0"/>
              <a:buChar char="•"/>
            </a:pPr>
            <a:r>
              <a:rPr lang="en-US" altLang="zh-CN" sz="2800" dirty="0">
                <a:solidFill>
                  <a:srgbClr val="FFFF00"/>
                </a:solidFill>
                <a:latin typeface="Tahoma" panose="020B0604030504040204" pitchFamily="34" charset="0"/>
                <a:ea typeface="Arial Unicode MS" pitchFamily="34" charset="-122"/>
                <a:cs typeface="Tahoma" panose="020B0604030504040204" pitchFamily="34" charset="0"/>
              </a:rPr>
              <a:t>Create Object(instance</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t>
            </a:r>
          </a:p>
          <a:p>
            <a:pPr lvl="1">
              <a:lnSpc>
                <a:spcPts val="3100"/>
              </a:lnSpc>
              <a:spcBef>
                <a:spcPct val="50000"/>
              </a:spcBef>
            </a:pPr>
            <a:r>
              <a:rPr lang="en-US" altLang="zh-CN" sz="2400" dirty="0">
                <a:latin typeface="Tahoma" panose="020B0604030504040204" pitchFamily="34" charset="0"/>
                <a:ea typeface="Arial Unicode MS" pitchFamily="34" charset="-122"/>
                <a:cs typeface="Tahoma" panose="020B0604030504040204" pitchFamily="34" charset="0"/>
              </a:rPr>
              <a:t>Complex c;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just as you create a float by saying </a:t>
            </a:r>
            <a:endParaRPr lang="en-US" altLang="zh-CN" sz="2700" b="1" dirty="0">
              <a:solidFill>
                <a:srgbClr val="00B0F0"/>
              </a:solidFill>
              <a:latin typeface="Tahoma" panose="020B0604030504040204" pitchFamily="34" charset="0"/>
              <a:ea typeface="微软雅黑" panose="020B0503020204020204" pitchFamily="34" charset="-122"/>
              <a:cs typeface="Tahoma" panose="020B0604030504040204" pitchFamily="34" charset="0"/>
            </a:endParaRPr>
          </a:p>
          <a:p>
            <a:pPr>
              <a:lnSpc>
                <a:spcPts val="3100"/>
              </a:lnSpc>
              <a:spcBef>
                <a:spcPct val="50000"/>
              </a:spcBef>
            </a:pP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dirty="0">
                <a:latin typeface="Tahoma" panose="020B0604030504040204" pitchFamily="34" charset="0"/>
                <a:ea typeface="Arial Unicode MS" pitchFamily="34" charset="-122"/>
                <a:cs typeface="Tahoma" panose="020B0604030504040204" pitchFamily="34" charset="0"/>
              </a:rPr>
              <a:t>float  f;</a:t>
            </a:r>
          </a:p>
          <a:p>
            <a:pPr>
              <a:lnSpc>
                <a:spcPts val="3100"/>
              </a:lnSpc>
              <a:buFont typeface="Arial" pitchFamily="34" charset="0"/>
              <a:buChar char="•"/>
            </a:pPr>
            <a:r>
              <a:rPr lang="en-US" altLang="zh-CN" sz="2800" dirty="0">
                <a:solidFill>
                  <a:srgbClr val="FFFF00"/>
                </a:solidFill>
                <a:latin typeface="Tahoma" panose="020B0604030504040204" pitchFamily="34" charset="0"/>
                <a:ea typeface="Arial Unicode MS" pitchFamily="34" charset="-122"/>
                <a:cs typeface="Tahoma" panose="020B0604030504040204" pitchFamily="34" charset="0"/>
              </a:rPr>
              <a:t>Object  VS Class</a:t>
            </a:r>
          </a:p>
          <a:p>
            <a:pPr lvl="1">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-Object  (Complex )</a:t>
            </a:r>
          </a:p>
          <a:p>
            <a:pPr lvl="2">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Represent things, events, or concepts</a:t>
            </a:r>
          </a:p>
          <a:p>
            <a:pPr lvl="2">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Respond to messages at run-time</a:t>
            </a:r>
          </a:p>
          <a:p>
            <a:pPr lvl="1">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-Class (Complex class)</a:t>
            </a:r>
          </a:p>
          <a:p>
            <a:pPr lvl="2">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Define properties of instances</a:t>
            </a:r>
          </a:p>
          <a:p>
            <a:pPr lvl="2">
              <a:lnSpc>
                <a:spcPts val="3100"/>
              </a:lnSpc>
              <a:spcBef>
                <a:spcPct val="20000"/>
              </a:spcBef>
              <a:buClr>
                <a:schemeClr val="tx2"/>
              </a:buClr>
            </a:pPr>
            <a:r>
              <a:rPr lang="en-US" altLang="zh-CN" sz="2400" dirty="0">
                <a:latin typeface="Tahoma" panose="020B0604030504040204" pitchFamily="34" charset="0"/>
                <a:ea typeface="Arial Unicode MS" pitchFamily="34" charset="-122"/>
                <a:cs typeface="Tahoma" panose="020B0604030504040204" pitchFamily="34" charset="0"/>
              </a:rPr>
              <a:t>Act like types in C++</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
        <p:nvSpPr>
          <p:cNvPr id="5" name="标题 1"/>
          <p:cNvSpPr>
            <a:spLocks noGrp="1"/>
          </p:cNvSpPr>
          <p:nvPr>
            <p:ph type="ctrTitle"/>
          </p:nvPr>
        </p:nvSpPr>
        <p:spPr>
          <a:xfrm>
            <a:off x="432000" y="214300"/>
            <a:ext cx="2771848"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Using class</a:t>
            </a:r>
            <a:endParaRPr lang="zh-CN" altLang="en-US" b="1" dirty="0">
              <a:latin typeface="Arial Rounded MT Bold" pitchFamily="34" charset="0"/>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703" y="2565104"/>
            <a:ext cx="2753589" cy="2760346"/>
          </a:xfrm>
          <a:prstGeom prst="rect">
            <a:avLst/>
          </a:prstGeom>
          <a:solidFill>
            <a:schemeClr val="tx1"/>
          </a:solidFill>
          <a:ln>
            <a:noFill/>
          </a:ln>
          <a:effectLst/>
          <a:extLst/>
        </p:spPr>
      </p:pic>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934" y="772934"/>
            <a:ext cx="6765751" cy="5308958"/>
          </a:xfrm>
          <a:prstGeom prst="rect">
            <a:avLst/>
          </a:prstGeom>
          <a:solidFill>
            <a:schemeClr val="tx1"/>
          </a:solidFill>
          <a:ln>
            <a:noFill/>
          </a:ln>
          <a:effectLst/>
          <a:extLst/>
        </p:spPr>
      </p:pic>
    </p:spTree>
    <p:extLst>
      <p:ext uri="{BB962C8B-B14F-4D97-AF65-F5344CB8AC3E}">
        <p14:creationId xmlns:p14="http://schemas.microsoft.com/office/powerpoint/2010/main" val="330050155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1194687"/>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err="1" smtClean="0">
                <a:solidFill>
                  <a:schemeClr val="tx1">
                    <a:lumMod val="65000"/>
                    <a:lumOff val="35000"/>
                  </a:schemeClr>
                </a:solidFill>
                <a:latin typeface="Verdana" panose="020B0604030504040204" pitchFamily="34" charset="0"/>
                <a:ea typeface="Arial Unicode MS" pitchFamily="34" charset="-122"/>
                <a:cs typeface="Arial Unicode MS" pitchFamily="34" charset="-122"/>
              </a:rPr>
              <a:t>Upcasting</a:t>
            </a:r>
            <a:r>
              <a:rPr lang="en-US" altLang="zh-CN" sz="2700" dirty="0" smtClean="0">
                <a:solidFill>
                  <a:schemeClr val="tx1">
                    <a:lumMod val="65000"/>
                    <a:lumOff val="35000"/>
                  </a:schemeClr>
                </a:solidFill>
                <a:latin typeface="Verdana" panose="020B0604030504040204" pitchFamily="34" charset="0"/>
                <a:ea typeface="Arial Unicode MS" pitchFamily="34" charset="-122"/>
                <a:cs typeface="Arial Unicode MS" pitchFamily="34" charset="-122"/>
              </a:rPr>
              <a:t>-</a:t>
            </a:r>
            <a:r>
              <a:rPr lang="en-US" altLang="zh-CN" sz="2700" dirty="0">
                <a:solidFill>
                  <a:schemeClr val="tx1">
                    <a:lumMod val="65000"/>
                    <a:lumOff val="35000"/>
                  </a:schemeClr>
                </a:solidFill>
                <a:latin typeface="Verdana" panose="020B0604030504040204" pitchFamily="34" charset="0"/>
                <a:ea typeface="Arial Unicode MS" pitchFamily="34" charset="-122"/>
                <a:cs typeface="Arial Unicode MS" pitchFamily="34" charset="-122"/>
              </a:rPr>
              <a:t>-</a:t>
            </a:r>
            <a:r>
              <a:rPr lang="en-US" altLang="zh-CN" sz="2400" dirty="0">
                <a:solidFill>
                  <a:schemeClr val="tx1">
                    <a:lumMod val="95000"/>
                    <a:lumOff val="5000"/>
                  </a:schemeClr>
                </a:solidFill>
                <a:latin typeface="Verdana" panose="020B0604030504040204" pitchFamily="34" charset="0"/>
              </a:rPr>
              <a:t> </a:t>
            </a:r>
            <a:r>
              <a:rPr lang="en-US" altLang="zh-CN" sz="2400" b="1" dirty="0">
                <a:solidFill>
                  <a:srgbClr val="FFFF00"/>
                </a:solidFill>
                <a:latin typeface="Verdana" panose="020B0604030504040204" pitchFamily="34" charset="0"/>
                <a:ea typeface="Arial Unicode MS" pitchFamily="34" charset="-122"/>
                <a:cs typeface="Arial Unicode MS" pitchFamily="34" charset="-122"/>
              </a:rPr>
              <a:t>syntax is correct  and semantics is correct  too!!  </a:t>
            </a:r>
          </a:p>
        </p:txBody>
      </p:sp>
      <p:sp>
        <p:nvSpPr>
          <p:cNvPr id="5" name="标题 1"/>
          <p:cNvSpPr>
            <a:spLocks noGrp="1"/>
          </p:cNvSpPr>
          <p:nvPr>
            <p:ph type="ctrTitle"/>
          </p:nvPr>
        </p:nvSpPr>
        <p:spPr>
          <a:xfrm>
            <a:off x="431887" y="214241"/>
            <a:ext cx="2699953" cy="694479"/>
          </a:xfrm>
          <a:solidFill>
            <a:srgbClr val="008080"/>
          </a:solidFill>
        </p:spPr>
        <p:txBody>
          <a:bodyPr vert="horz" lIns="98262" tIns="49132" rIns="98262" bIns="49132"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Upcasting</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53" y="4183679"/>
            <a:ext cx="6820505" cy="1834725"/>
          </a:xfrm>
          <a:prstGeom prst="rect">
            <a:avLst/>
          </a:prstGeom>
          <a:solidFill>
            <a:schemeClr val="tx1"/>
          </a:solidFill>
          <a:ln>
            <a:noFill/>
          </a:ln>
          <a:effectLst/>
          <a:extLst/>
        </p:spPr>
      </p:pic>
    </p:spTree>
    <p:extLst>
      <p:ext uri="{BB962C8B-B14F-4D97-AF65-F5344CB8AC3E}">
        <p14:creationId xmlns:p14="http://schemas.microsoft.com/office/powerpoint/2010/main" val="37626751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5547192" cy="1754135"/>
          </a:xfrm>
          <a:prstGeom prst="rect">
            <a:avLst/>
          </a:prstGeom>
          <a:noFill/>
        </p:spPr>
        <p:txBody>
          <a:bodyPr wrap="square" lIns="91254" tIns="45625" rIns="91254" bIns="45625" rtlCol="0">
            <a:spAutoFit/>
          </a:bodyPr>
          <a:lstStyle/>
          <a:p>
            <a:pPr>
              <a:lnSpc>
                <a:spcPct val="150000"/>
              </a:lnSpc>
            </a:pPr>
            <a:r>
              <a:rPr lang="en-US" altLang="zh-CN" sz="2400" dirty="0">
                <a:solidFill>
                  <a:schemeClr val="tx1">
                    <a:lumMod val="95000"/>
                    <a:lumOff val="5000"/>
                  </a:schemeClr>
                </a:solidFill>
                <a:latin typeface="Arial" pitchFamily="34" charset="0"/>
                <a:ea typeface="Arial Unicode MS" pitchFamily="34" charset="-122"/>
                <a:cs typeface="Arial" pitchFamily="34" charset="0"/>
              </a:rPr>
              <a:t>manager </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su</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san </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48,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7000, 3);</a:t>
            </a:r>
          </a:p>
          <a:p>
            <a:pPr>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employee *</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pe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p>
          <a:p>
            <a:pPr>
              <a:spcBef>
                <a:spcPct val="50000"/>
              </a:spcBef>
            </a:pP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pe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 &amp;</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rgbClr val="FFFF00"/>
                </a:solidFill>
                <a:latin typeface="Arial" pitchFamily="34" charset="0"/>
                <a:ea typeface="微软雅黑" panose="020B0503020204020204" pitchFamily="34" charset="-122"/>
                <a:cs typeface="Arial" pitchFamily="34" charset="0"/>
              </a:rPr>
              <a:t>// </a:t>
            </a:r>
            <a:r>
              <a:rPr lang="en-US" altLang="zh-CN" sz="2400" b="1" dirty="0" err="1">
                <a:solidFill>
                  <a:srgbClr val="FFFF00"/>
                </a:solidFill>
                <a:latin typeface="Arial" pitchFamily="34" charset="0"/>
                <a:ea typeface="微软雅黑" panose="020B0503020204020204" pitchFamily="34" charset="-122"/>
                <a:cs typeface="Arial" pitchFamily="34" charset="0"/>
              </a:rPr>
              <a:t>upcasting</a:t>
            </a:r>
            <a:r>
              <a:rPr lang="en-US" altLang="zh-CN" sz="2400" b="1" dirty="0">
                <a:solidFill>
                  <a:srgbClr val="FFFF00"/>
                </a:solidFill>
                <a:latin typeface="Arial" pitchFamily="34" charset="0"/>
                <a:ea typeface="微软雅黑" panose="020B0503020204020204" pitchFamily="34" charset="-122"/>
                <a:cs typeface="Arial" pitchFamily="34" charset="0"/>
              </a:rPr>
              <a:t>    </a:t>
            </a:r>
          </a:p>
        </p:txBody>
      </p:sp>
      <p:sp>
        <p:nvSpPr>
          <p:cNvPr id="5" name="标题 1"/>
          <p:cNvSpPr txBox="1">
            <a:spLocks/>
          </p:cNvSpPr>
          <p:nvPr/>
        </p:nvSpPr>
        <p:spPr>
          <a:xfrm>
            <a:off x="431886" y="214241"/>
            <a:ext cx="6876417" cy="785635"/>
          </a:xfrm>
          <a:prstGeom prst="rect">
            <a:avLst/>
          </a:prstGeom>
          <a:solidFill>
            <a:srgbClr val="008080"/>
          </a:solidFill>
        </p:spPr>
        <p:txBody>
          <a:bodyPr vert="horz" lIns="98262" tIns="49132" rIns="98262" bIns="49132" rtlCol="0" anchor="ctr">
            <a:noAutofit/>
          </a:bodyPr>
          <a:lstStyle>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err="1">
                <a:solidFill>
                  <a:srgbClr val="FFFF00"/>
                </a:solidFill>
              </a:rPr>
              <a:t>Upcasting</a:t>
            </a:r>
            <a:r>
              <a:rPr lang="en-US" altLang="zh-CN" sz="3200" dirty="0">
                <a:solidFill>
                  <a:srgbClr val="FFFF00"/>
                </a:solidFill>
              </a:rPr>
              <a:t>-Grammatically correct</a:t>
            </a:r>
            <a:endParaRPr lang="zh-CN" altLang="en-US" sz="3200" dirty="0">
              <a:solidFill>
                <a:srgbClr val="FFFF00"/>
              </a:solidFill>
            </a:endParaRPr>
          </a:p>
        </p:txBody>
      </p:sp>
      <p:sp>
        <p:nvSpPr>
          <p:cNvPr id="8" name="Line 19"/>
          <p:cNvSpPr>
            <a:spLocks noChangeShapeType="1"/>
          </p:cNvSpPr>
          <p:nvPr/>
        </p:nvSpPr>
        <p:spPr bwMode="auto">
          <a:xfrm flipV="1">
            <a:off x="1979712" y="2099721"/>
            <a:ext cx="1906462" cy="537191"/>
          </a:xfrm>
          <a:prstGeom prst="line">
            <a:avLst/>
          </a:prstGeom>
          <a:noFill/>
          <a:ln w="76200">
            <a:solidFill>
              <a:srgbClr val="00B050"/>
            </a:solidFill>
            <a:round/>
            <a:headEnd/>
            <a:tailEnd type="triangle" w="med" len="me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
        <p:nvSpPr>
          <p:cNvPr id="9" name="AutoShape 19"/>
          <p:cNvSpPr>
            <a:spLocks noChangeArrowheads="1"/>
          </p:cNvSpPr>
          <p:nvPr/>
        </p:nvSpPr>
        <p:spPr bwMode="auto">
          <a:xfrm>
            <a:off x="1440467" y="4076922"/>
            <a:ext cx="2445705" cy="1420451"/>
          </a:xfrm>
          <a:prstGeom prst="wedgeRoundRectCallout">
            <a:avLst>
              <a:gd name="adj1" fmla="val 63175"/>
              <a:gd name="adj2" fmla="val -167335"/>
              <a:gd name="adj3" fmla="val 16667"/>
            </a:avLst>
          </a:prstGeom>
          <a:solidFill>
            <a:schemeClr val="accent6">
              <a:lumMod val="20000"/>
              <a:lumOff val="80000"/>
            </a:schemeClr>
          </a:solidFill>
          <a:ln w="12700">
            <a:noFill/>
            <a:miter lim="800000"/>
            <a:headEnd/>
            <a:tailEnd/>
          </a:ln>
        </p:spPr>
        <p:txBody>
          <a:bodyPr lIns="76782" tIns="38391" rIns="76782" bIns="38391" anchor="ctr"/>
          <a:lstStyle/>
          <a:p>
            <a:r>
              <a:rPr lang="zh-CN" altLang="en-US" sz="2000" dirty="0">
                <a:solidFill>
                  <a:srgbClr val="0000CC"/>
                </a:solidFill>
                <a:latin typeface="华文细黑" panose="02010600040101010101" pitchFamily="2" charset="-122"/>
                <a:ea typeface="华文细黑" panose="02010600040101010101" pitchFamily="2" charset="-122"/>
              </a:rPr>
              <a:t>基类匿名子对象的数据成员分配大小与顺序与基类对象一样</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630730"/>
            <a:ext cx="5688632" cy="3961483"/>
          </a:xfrm>
          <a:prstGeom prst="rect">
            <a:avLst/>
          </a:prstGeom>
          <a:solidFill>
            <a:schemeClr val="tx1"/>
          </a:solidFill>
          <a:ln>
            <a:noFill/>
          </a:ln>
          <a:effectLst/>
          <a:extLst/>
        </p:spPr>
      </p:pic>
      <p:sp>
        <p:nvSpPr>
          <p:cNvPr id="10" name="Text Box 29"/>
          <p:cNvSpPr txBox="1">
            <a:spLocks noChangeArrowheads="1"/>
          </p:cNvSpPr>
          <p:nvPr/>
        </p:nvSpPr>
        <p:spPr bwMode="auto">
          <a:xfrm>
            <a:off x="3870094" y="6509400"/>
            <a:ext cx="5150323"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b="0" dirty="0">
                <a:latin typeface="Arial" pitchFamily="34" charset="0"/>
                <a:cs typeface="Arial" pitchFamily="34" charset="0"/>
              </a:rPr>
              <a:t>unit </a:t>
            </a:r>
            <a:r>
              <a:rPr lang="en-US" altLang="zh-CN" sz="1600" b="0" dirty="0" smtClean="0">
                <a:latin typeface="Arial" pitchFamily="34" charset="0"/>
                <a:cs typeface="Arial" pitchFamily="34" charset="0"/>
              </a:rPr>
              <a:t>three/</a:t>
            </a:r>
            <a:r>
              <a:rPr lang="en-US" altLang="zh-CN" sz="1600" b="0" dirty="0" err="1" smtClean="0">
                <a:latin typeface="Arial" pitchFamily="34" charset="0"/>
                <a:cs typeface="Arial" pitchFamily="34" charset="0"/>
              </a:rPr>
              <a:t>upcasting</a:t>
            </a:r>
            <a:r>
              <a:rPr lang="en-US" altLang="zh-CN" sz="1600" b="0" dirty="0" smtClean="0">
                <a:latin typeface="Arial" pitchFamily="34" charset="0"/>
                <a:cs typeface="Arial" pitchFamily="34" charset="0"/>
              </a:rPr>
              <a:t>/upcastIninheritance.cpp</a:t>
            </a:r>
            <a:endParaRPr lang="en-US" altLang="zh-CN" sz="1600" b="0" dirty="0">
              <a:latin typeface="Arial" pitchFamily="34" charset="0"/>
              <a:cs typeface="Arial" pitchFamily="34" charset="0"/>
            </a:endParaRPr>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82"/>
                                        </p:tgtEl>
                                        <p:attrNameLst>
                                          <p:attrName>style.visibility</p:attrName>
                                        </p:attrNameLst>
                                      </p:cBhvr>
                                      <p:to>
                                        <p:strVal val="visible"/>
                                      </p:to>
                                    </p:set>
                                    <p:animEffect transition="in" filter="fade">
                                      <p:cBhvr>
                                        <p:cTn id="14" dur="1000"/>
                                        <p:tgtEl>
                                          <p:spTgt spid="20482"/>
                                        </p:tgtEl>
                                      </p:cBhvr>
                                    </p:animEffect>
                                    <p:anim calcmode="lin" valueType="num">
                                      <p:cBhvr>
                                        <p:cTn id="15" dur="1000" fill="hold"/>
                                        <p:tgtEl>
                                          <p:spTgt spid="20482"/>
                                        </p:tgtEl>
                                        <p:attrNameLst>
                                          <p:attrName>ppt_x</p:attrName>
                                        </p:attrNameLst>
                                      </p:cBhvr>
                                      <p:tavLst>
                                        <p:tav tm="0">
                                          <p:val>
                                            <p:strVal val="#ppt_x"/>
                                          </p:val>
                                        </p:tav>
                                        <p:tav tm="100000">
                                          <p:val>
                                            <p:strVal val="#ppt_x"/>
                                          </p:val>
                                        </p:tav>
                                      </p:tavLst>
                                    </p:anim>
                                    <p:anim calcmode="lin" valueType="num">
                                      <p:cBhvr>
                                        <p:cTn id="16"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31886" y="214241"/>
            <a:ext cx="6948425" cy="785635"/>
          </a:xfrm>
          <a:prstGeom prst="rect">
            <a:avLst/>
          </a:prstGeom>
          <a:solidFill>
            <a:srgbClr val="008080"/>
          </a:solidFill>
        </p:spPr>
        <p:txBody>
          <a:bodyPr vert="horz" lIns="98262" tIns="49132" rIns="98262" bIns="49132" rtlCol="0" anchor="ctr">
            <a:noAutofit/>
          </a:bodyPr>
          <a:lstStyle>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err="1">
                <a:solidFill>
                  <a:srgbClr val="FFFF00"/>
                </a:solidFill>
              </a:rPr>
              <a:t>Upcasting</a:t>
            </a:r>
            <a:r>
              <a:rPr lang="en-US" altLang="zh-CN" sz="3200" dirty="0">
                <a:solidFill>
                  <a:srgbClr val="FFFF00"/>
                </a:solidFill>
              </a:rPr>
              <a:t>-Semantically correct</a:t>
            </a:r>
            <a:endParaRPr lang="zh-CN" altLang="en-US" sz="3200" dirty="0">
              <a:solidFill>
                <a:srgbClr val="FFFF00"/>
              </a:solidFill>
            </a:endParaRPr>
          </a:p>
        </p:txBody>
      </p:sp>
      <p:sp>
        <p:nvSpPr>
          <p:cNvPr id="7" name="Text Box 30"/>
          <p:cNvSpPr txBox="1">
            <a:spLocks noChangeArrowheads="1"/>
          </p:cNvSpPr>
          <p:nvPr/>
        </p:nvSpPr>
        <p:spPr bwMode="auto">
          <a:xfrm>
            <a:off x="281654" y="1800620"/>
            <a:ext cx="6842408" cy="3801628"/>
          </a:xfrm>
          <a:prstGeom prst="rect">
            <a:avLst/>
          </a:prstGeom>
          <a:solidFill>
            <a:schemeClr val="tx2">
              <a:lumMod val="10000"/>
              <a:lumOff val="90000"/>
            </a:schemeClr>
          </a:solidFill>
          <a:ln>
            <a:noFill/>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void eat(</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Person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pe</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anyone can eat</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void study(</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Student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ps</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only students study</a:t>
            </a:r>
          </a:p>
          <a:p>
            <a:endParaRPr lang="en-US" altLang="zh-CN" sz="2200" dirty="0">
              <a:solidFill>
                <a:schemeClr val="bg1"/>
              </a:solidFill>
              <a:latin typeface="Tahoma" panose="020B0604030504040204" pitchFamily="34" charset="0"/>
              <a:ea typeface="Arial Unicode MS" pitchFamily="34" charset="-122"/>
              <a:cs typeface="Tahoma" panose="020B0604030504040204" pitchFamily="34" charset="0"/>
            </a:endParaRP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Person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wang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Student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chen</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Student</a:t>
            </a:r>
          </a:p>
          <a:p>
            <a:endPar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eat(&amp;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fine,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wang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eat(&amp;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upcasting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fine,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chen</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Student,</a:t>
            </a:r>
          </a:p>
          <a:p>
            <a:r>
              <a:rPr lang="en-US" altLang="zh-CN" sz="22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and a Student is-a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study(&amp;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fine</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study(&amp;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FF0000"/>
                </a:solidFill>
                <a:latin typeface="Tahoma" panose="020B0604030504040204" pitchFamily="34" charset="0"/>
                <a:ea typeface="Arial Unicode MS" pitchFamily="34" charset="-122"/>
                <a:cs typeface="Tahoma" panose="020B0604030504040204" pitchFamily="34" charset="0"/>
              </a:rPr>
              <a:t>// error! </a:t>
            </a:r>
            <a:r>
              <a:rPr lang="en-US" altLang="zh-CN" sz="2200" dirty="0" err="1">
                <a:solidFill>
                  <a:srgbClr val="FF0000"/>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rgbClr val="FF0000"/>
                </a:solidFill>
                <a:latin typeface="Tahoma" panose="020B0604030504040204" pitchFamily="34" charset="0"/>
                <a:ea typeface="Arial Unicode MS" pitchFamily="34" charset="-122"/>
                <a:cs typeface="Tahoma" panose="020B0604030504040204" pitchFamily="34" charset="0"/>
              </a:rPr>
              <a:t> isn't a Student</a:t>
            </a:r>
            <a:endParaRPr lang="zh-CN" altLang="en-US" sz="2200" dirty="0">
              <a:solidFill>
                <a:srgbClr val="FF0000"/>
              </a:solidFill>
              <a:latin typeface="Tahoma" panose="020B0604030504040204" pitchFamily="34" charset="0"/>
              <a:ea typeface="Arial Unicode MS" pitchFamily="34" charset="-122"/>
              <a:cs typeface="Tahoma" panose="020B0604030504040204" pitchFamily="34"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796" y="960198"/>
            <a:ext cx="2359204" cy="1334778"/>
          </a:xfrm>
          <a:prstGeom prst="rect">
            <a:avLst/>
          </a:prstGeom>
          <a:solidFill>
            <a:schemeClr val="bg2">
              <a:lumMod val="25000"/>
              <a:lumOff val="75000"/>
            </a:schemeClr>
          </a:solidFill>
          <a:ln>
            <a:noFill/>
          </a:ln>
          <a:effectLst/>
          <a:extLst/>
        </p:spPr>
      </p:pic>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fade">
                                      <p:cBhvr>
                                        <p:cTn id="48" dur="1000"/>
                                        <p:tgtEl>
                                          <p:spTgt spid="7">
                                            <p:txEl>
                                              <p:pRg st="9" end="9"/>
                                            </p:txEl>
                                          </p:spTgt>
                                        </p:tgtEl>
                                      </p:cBhvr>
                                    </p:animEffect>
                                    <p:anim calcmode="lin" valueType="num">
                                      <p:cBhvr>
                                        <p:cTn id="4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Effect transition="in" filter="fade">
                                      <p:cBhvr>
                                        <p:cTn id="53" dur="1000"/>
                                        <p:tgtEl>
                                          <p:spTgt spid="7">
                                            <p:txEl>
                                              <p:pRg st="10" end="10"/>
                                            </p:txEl>
                                          </p:spTgt>
                                        </p:tgtEl>
                                      </p:cBhvr>
                                    </p:animEffect>
                                    <p:anim calcmode="lin" valueType="num">
                                      <p:cBhvr>
                                        <p:cTn id="5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0"/>
          <p:cNvSpPr txBox="1">
            <a:spLocks noChangeArrowheads="1"/>
          </p:cNvSpPr>
          <p:nvPr/>
        </p:nvSpPr>
        <p:spPr bwMode="auto">
          <a:xfrm>
            <a:off x="251520" y="1268760"/>
            <a:ext cx="7128792" cy="3801628"/>
          </a:xfrm>
          <a:prstGeom prst="rect">
            <a:avLst/>
          </a:prstGeom>
          <a:solidFill>
            <a:schemeClr val="tx2">
              <a:lumMod val="10000"/>
              <a:lumOff val="90000"/>
            </a:schemeClr>
          </a:solidFill>
          <a:ln>
            <a:noFill/>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void eat(</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Person &amp;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pe</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anyone can eat</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void study(</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Student  &amp;</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ps</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only students study</a:t>
            </a:r>
          </a:p>
          <a:p>
            <a:endParaRPr lang="en-US" altLang="zh-CN" sz="22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Person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wang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Student </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chen</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Student</a:t>
            </a:r>
          </a:p>
          <a:p>
            <a:endPar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eat(</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 fine,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wang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eat(</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upcasting</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fine, </a:t>
            </a:r>
            <a:r>
              <a:rPr lang="en-US" altLang="zh-CN" sz="22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chen</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is a Student,</a:t>
            </a:r>
          </a:p>
          <a:p>
            <a:r>
              <a:rPr lang="en-US" altLang="zh-CN" sz="22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200"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and a Student is-a Person</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study(</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chen</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00B16A"/>
                </a:solidFill>
                <a:latin typeface="Tahoma" panose="020B0604030504040204" pitchFamily="34" charset="0"/>
                <a:ea typeface="微软雅黑" panose="020B0503020204020204" pitchFamily="34" charset="-122"/>
                <a:cs typeface="Tahoma" panose="020B0604030504040204" pitchFamily="34" charset="0"/>
              </a:rPr>
              <a:t>// fine</a:t>
            </a:r>
          </a:p>
          <a:p>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study(</a:t>
            </a:r>
            <a:r>
              <a:rPr lang="en-US" altLang="zh-CN" sz="2200" dirty="0" err="1">
                <a:solidFill>
                  <a:schemeClr val="bg1"/>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200" dirty="0">
                <a:solidFill>
                  <a:srgbClr val="FF0000"/>
                </a:solidFill>
                <a:latin typeface="Tahoma" panose="020B0604030504040204" pitchFamily="34" charset="0"/>
                <a:ea typeface="Arial Unicode MS" pitchFamily="34" charset="-122"/>
                <a:cs typeface="Tahoma" panose="020B0604030504040204" pitchFamily="34" charset="0"/>
              </a:rPr>
              <a:t>// error! </a:t>
            </a:r>
            <a:r>
              <a:rPr lang="en-US" altLang="zh-CN" sz="2200" dirty="0" err="1">
                <a:solidFill>
                  <a:srgbClr val="FF0000"/>
                </a:solidFill>
                <a:latin typeface="Tahoma" panose="020B0604030504040204" pitchFamily="34" charset="0"/>
                <a:ea typeface="Arial Unicode MS" pitchFamily="34" charset="-122"/>
                <a:cs typeface="Tahoma" panose="020B0604030504040204" pitchFamily="34" charset="0"/>
              </a:rPr>
              <a:t>wang</a:t>
            </a:r>
            <a:r>
              <a:rPr lang="en-US" altLang="zh-CN" sz="2200" dirty="0">
                <a:solidFill>
                  <a:srgbClr val="FF0000"/>
                </a:solidFill>
                <a:latin typeface="Tahoma" panose="020B0604030504040204" pitchFamily="34" charset="0"/>
                <a:ea typeface="Arial Unicode MS" pitchFamily="34" charset="-122"/>
                <a:cs typeface="Tahoma" panose="020B0604030504040204" pitchFamily="34" charset="0"/>
              </a:rPr>
              <a:t> isn't a Student</a:t>
            </a:r>
            <a:endParaRPr lang="zh-CN" altLang="en-US" sz="2200" dirty="0">
              <a:solidFill>
                <a:srgbClr val="FF0000"/>
              </a:solidFill>
              <a:latin typeface="Tahoma" panose="020B0604030504040204" pitchFamily="34" charset="0"/>
              <a:ea typeface="Arial Unicode MS" pitchFamily="34" charset="-122"/>
              <a:cs typeface="Tahoma" panose="020B060403050404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796" y="960198"/>
            <a:ext cx="2359204" cy="1334778"/>
          </a:xfrm>
          <a:prstGeom prst="rect">
            <a:avLst/>
          </a:prstGeom>
          <a:solidFill>
            <a:schemeClr val="bg2">
              <a:lumMod val="25000"/>
              <a:lumOff val="75000"/>
            </a:schemeClr>
          </a:solidFill>
          <a:ln>
            <a:noFill/>
          </a:ln>
          <a:effectLst/>
          <a:extLst/>
        </p:spPr>
      </p:pic>
    </p:spTree>
    <p:extLst>
      <p:ext uri="{BB962C8B-B14F-4D97-AF65-F5344CB8AC3E}">
        <p14:creationId xmlns:p14="http://schemas.microsoft.com/office/powerpoint/2010/main" val="230638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31887" y="214241"/>
            <a:ext cx="2483929" cy="785635"/>
          </a:xfrm>
          <a:prstGeom prst="rect">
            <a:avLst/>
          </a:prstGeom>
          <a:solidFill>
            <a:srgbClr val="008080"/>
          </a:solidFill>
        </p:spPr>
        <p:txBody>
          <a:bodyPr vert="horz" lIns="98262" tIns="49132" rIns="98262" bIns="49132" rtlCol="0" anchor="ctr">
            <a:normAutofit/>
          </a:bodyPr>
          <a:lstStyle>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err="1" smtClean="0">
                <a:solidFill>
                  <a:srgbClr val="FFFF00"/>
                </a:solidFill>
              </a:rPr>
              <a:t>Upcasting</a:t>
            </a:r>
            <a:r>
              <a:rPr lang="en-US" altLang="zh-CN" sz="3200" dirty="0" smtClean="0">
                <a:solidFill>
                  <a:srgbClr val="FFFF00"/>
                </a:solidFill>
              </a:rPr>
              <a:t> </a:t>
            </a:r>
            <a:endParaRPr lang="zh-CN" altLang="en-US" sz="3200" dirty="0">
              <a:solidFill>
                <a:srgbClr val="FFFF00"/>
              </a:solidFill>
            </a:endParaRPr>
          </a:p>
        </p:txBody>
      </p:sp>
      <p:sp>
        <p:nvSpPr>
          <p:cNvPr id="7" name="TextBox 6"/>
          <p:cNvSpPr txBox="1"/>
          <p:nvPr/>
        </p:nvSpPr>
        <p:spPr>
          <a:xfrm>
            <a:off x="428598" y="1071547"/>
            <a:ext cx="8452553" cy="119705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sym typeface="Wingdings" pitchFamily="2" charset="2"/>
              </a:rPr>
              <a:t>A base pointer(or base reference) can points(reference) self and the derived </a:t>
            </a:r>
            <a:r>
              <a:rPr lang="en-US" altLang="zh-CN" sz="2400" dirty="0" err="1">
                <a:solidFill>
                  <a:schemeClr val="tx1">
                    <a:lumMod val="95000"/>
                    <a:lumOff val="5000"/>
                  </a:schemeClr>
                </a:solidFill>
                <a:latin typeface="Arial" pitchFamily="34" charset="0"/>
                <a:ea typeface="Arial Unicode MS" pitchFamily="34" charset="-122"/>
                <a:cs typeface="Arial" pitchFamily="34" charset="0"/>
                <a:sym typeface="Wingdings" pitchFamily="2" charset="2"/>
              </a:rPr>
              <a:t>obejct</a:t>
            </a:r>
            <a:r>
              <a:rPr lang="en-US" altLang="zh-CN" sz="2400" dirty="0">
                <a:solidFill>
                  <a:schemeClr val="tx1">
                    <a:lumMod val="95000"/>
                    <a:lumOff val="5000"/>
                  </a:schemeClr>
                </a:solidFill>
                <a:latin typeface="Arial" pitchFamily="34" charset="0"/>
                <a:ea typeface="Arial Unicode MS" pitchFamily="34" charset="-122"/>
                <a:cs typeface="Arial" pitchFamily="34" charset="0"/>
                <a:sym typeface="Wingdings" pitchFamily="2" charset="2"/>
              </a:rPr>
              <a:t>  </a:t>
            </a:r>
            <a:r>
              <a:rPr lang="en-US" altLang="zh-CN" sz="2700" b="1" dirty="0">
                <a:solidFill>
                  <a:srgbClr val="FFFF00"/>
                </a:solidFill>
                <a:latin typeface="Arial" pitchFamily="34" charset="0"/>
                <a:ea typeface="Arial Unicode MS" pitchFamily="34" charset="-122"/>
                <a:cs typeface="Arial" pitchFamily="34" charset="0"/>
                <a:sym typeface="Wingdings" pitchFamily="2" charset="2"/>
              </a:rPr>
              <a:t>in  </a:t>
            </a:r>
            <a:r>
              <a:rPr lang="en-US" altLang="zh-CN" sz="2700" b="1" dirty="0">
                <a:solidFill>
                  <a:srgbClr val="FFFF00"/>
                </a:solidFill>
                <a:latin typeface="Arial" pitchFamily="34" charset="0"/>
                <a:ea typeface="Arial Unicode MS" pitchFamily="34" charset="-122"/>
                <a:cs typeface="Arial" pitchFamily="34" charset="0"/>
              </a:rPr>
              <a:t>public </a:t>
            </a:r>
            <a:r>
              <a:rPr lang="en-US" altLang="zh-CN" sz="2700" b="1" dirty="0" smtClean="0">
                <a:solidFill>
                  <a:srgbClr val="FFFF00"/>
                </a:solidFill>
                <a:latin typeface="Arial" pitchFamily="34" charset="0"/>
                <a:ea typeface="Arial Unicode MS" pitchFamily="34" charset="-122"/>
                <a:cs typeface="Arial" pitchFamily="34" charset="0"/>
              </a:rPr>
              <a:t>inheritance</a:t>
            </a:r>
            <a:endParaRPr lang="en-US" altLang="zh-CN" sz="2700" dirty="0">
              <a:solidFill>
                <a:schemeClr val="tx1">
                  <a:lumMod val="65000"/>
                  <a:lumOff val="35000"/>
                </a:schemeClr>
              </a:solidFill>
              <a:latin typeface="Arial" pitchFamily="34" charset="0"/>
              <a:ea typeface="Arial Unicode MS" pitchFamily="34" charset="-122"/>
              <a:cs typeface="Arial" pitchFamily="34" charset="0"/>
              <a:sym typeface="Wingdings"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7" y="2549641"/>
            <a:ext cx="5965336" cy="3471047"/>
          </a:xfrm>
          <a:prstGeom prst="rect">
            <a:avLst/>
          </a:prstGeom>
          <a:solidFill>
            <a:schemeClr val="tx1"/>
          </a:solidFill>
          <a:ln>
            <a:noFill/>
          </a:ln>
          <a:effectLst/>
          <a:extLst/>
        </p:spPr>
      </p:pic>
    </p:spTree>
    <p:extLst>
      <p:ext uri="{BB962C8B-B14F-4D97-AF65-F5344CB8AC3E}">
        <p14:creationId xmlns:p14="http://schemas.microsoft.com/office/powerpoint/2010/main" val="89265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2229" y="1071546"/>
            <a:ext cx="5331224" cy="3416128"/>
          </a:xfrm>
          <a:prstGeom prst="rect">
            <a:avLst/>
          </a:prstGeom>
          <a:noFill/>
        </p:spPr>
        <p:txBody>
          <a:bodyPr wrap="square" lIns="91254" tIns="45625" rIns="91254" bIns="45625" rtlCol="0">
            <a:spAutoFit/>
          </a:bodyPr>
          <a:lstStyle/>
          <a:p>
            <a:pPr>
              <a:lnSpc>
                <a:spcPct val="150000"/>
              </a:lnSpc>
            </a:pPr>
            <a:r>
              <a:rPr lang="en-US" altLang="zh-CN" sz="2400" dirty="0">
                <a:solidFill>
                  <a:schemeClr val="tx1">
                    <a:lumMod val="95000"/>
                    <a:lumOff val="5000"/>
                  </a:schemeClr>
                </a:solidFill>
                <a:latin typeface="Arial" pitchFamily="34" charset="0"/>
                <a:ea typeface="Arial Unicode MS" pitchFamily="34" charset="-122"/>
                <a:cs typeface="Arial" pitchFamily="34" charset="0"/>
              </a:rPr>
              <a:t>manager </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su</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san </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48,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7000, 3);</a:t>
            </a:r>
          </a:p>
          <a:p>
            <a:pPr>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employee *</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pe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p>
          <a:p>
            <a:pPr>
              <a:spcBef>
                <a:spcPct val="50000"/>
              </a:spcBef>
            </a:pP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pe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 &amp;</a:t>
            </a:r>
            <a:r>
              <a:rPr lang="en-US" altLang="zh-CN" sz="2400" dirty="0" err="1">
                <a:solidFill>
                  <a:schemeClr val="tx1">
                    <a:lumMod val="95000"/>
                    <a:lumOff val="5000"/>
                  </a:schemeClr>
                </a:solidFill>
                <a:latin typeface="Arial" pitchFamily="34" charset="0"/>
                <a:ea typeface="Arial Unicode MS" pitchFamily="34" charset="-122"/>
                <a:cs typeface="Arial" pitchFamily="34" charset="0"/>
              </a:rPr>
              <a:t>ss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 </a:t>
            </a:r>
            <a:r>
              <a:rPr lang="en-US" altLang="zh-CN" sz="2400" b="1" dirty="0" err="1">
                <a:solidFill>
                  <a:srgbClr val="00B16A"/>
                </a:solidFill>
                <a:latin typeface="Arial" pitchFamily="34" charset="0"/>
                <a:ea typeface="微软雅黑" panose="020B0503020204020204" pitchFamily="34" charset="-122"/>
                <a:cs typeface="Arial" pitchFamily="34" charset="0"/>
              </a:rPr>
              <a:t>upcasting</a:t>
            </a:r>
            <a:r>
              <a:rPr lang="en-US" altLang="zh-CN" sz="2400" b="1" dirty="0">
                <a:solidFill>
                  <a:srgbClr val="00B16A"/>
                </a:solidFill>
                <a:latin typeface="Arial" pitchFamily="34" charset="0"/>
                <a:ea typeface="微软雅黑" panose="020B0503020204020204" pitchFamily="34" charset="-122"/>
                <a:cs typeface="Arial" pitchFamily="34" charset="0"/>
              </a:rPr>
              <a:t> </a:t>
            </a:r>
          </a:p>
          <a:p>
            <a:pPr>
              <a:spcBef>
                <a:spcPct val="50000"/>
              </a:spcBef>
            </a:pPr>
            <a:r>
              <a:rPr lang="en-US" altLang="zh-CN" sz="2400" b="1" dirty="0" err="1">
                <a:solidFill>
                  <a:srgbClr val="FFFF00"/>
                </a:solidFill>
                <a:latin typeface="Arial" pitchFamily="34" charset="0"/>
                <a:ea typeface="Arial Unicode MS" pitchFamily="34" charset="-122"/>
                <a:cs typeface="Arial" pitchFamily="34" charset="0"/>
              </a:rPr>
              <a:t>pe</a:t>
            </a:r>
            <a:r>
              <a:rPr lang="en-US" altLang="zh-CN" sz="2400" b="1" dirty="0">
                <a:solidFill>
                  <a:srgbClr val="FFFF00"/>
                </a:solidFill>
                <a:latin typeface="Arial" pitchFamily="34" charset="0"/>
                <a:ea typeface="Arial Unicode MS" pitchFamily="34" charset="-122"/>
                <a:cs typeface="Arial" pitchFamily="34" charset="0"/>
              </a:rPr>
              <a:t>-&gt;print();  </a:t>
            </a:r>
            <a:r>
              <a:rPr lang="en-US" altLang="zh-CN" sz="2400" b="1" dirty="0">
                <a:solidFill>
                  <a:srgbClr val="00B16A"/>
                </a:solidFill>
                <a:latin typeface="Arial" pitchFamily="34" charset="0"/>
                <a:ea typeface="微软雅黑" panose="020B0503020204020204" pitchFamily="34" charset="-122"/>
                <a:cs typeface="Arial" pitchFamily="34" charset="0"/>
              </a:rPr>
              <a:t>//employee::print() </a:t>
            </a:r>
          </a:p>
          <a:p>
            <a:pPr>
              <a:spcBef>
                <a:spcPct val="50000"/>
              </a:spcBef>
            </a:pPr>
            <a:r>
              <a:rPr lang="en-US" altLang="zh-CN" sz="2400" b="1" dirty="0" err="1">
                <a:solidFill>
                  <a:srgbClr val="FFFF00"/>
                </a:solidFill>
                <a:latin typeface="Arial" pitchFamily="34" charset="0"/>
                <a:ea typeface="Arial Unicode MS" pitchFamily="34" charset="-122"/>
                <a:cs typeface="Arial" pitchFamily="34" charset="0"/>
              </a:rPr>
              <a:t>pe</a:t>
            </a:r>
            <a:r>
              <a:rPr lang="en-US" altLang="zh-CN" sz="2400" b="1" dirty="0">
                <a:solidFill>
                  <a:srgbClr val="FFFF00"/>
                </a:solidFill>
                <a:latin typeface="Arial" pitchFamily="34" charset="0"/>
                <a:ea typeface="Arial Unicode MS" pitchFamily="34" charset="-122"/>
                <a:cs typeface="Arial" pitchFamily="34" charset="0"/>
              </a:rPr>
              <a:t>-&gt;Salary(); </a:t>
            </a:r>
            <a:r>
              <a:rPr lang="en-US" altLang="zh-CN" sz="2400" b="1" dirty="0">
                <a:solidFill>
                  <a:srgbClr val="00B16A"/>
                </a:solidFill>
                <a:latin typeface="Arial" pitchFamily="34" charset="0"/>
                <a:ea typeface="微软雅黑" panose="020B0503020204020204" pitchFamily="34" charset="-122"/>
                <a:cs typeface="Arial" pitchFamily="34" charset="0"/>
              </a:rPr>
              <a:t>//employee::Salary()  </a:t>
            </a:r>
          </a:p>
          <a:p>
            <a:pPr>
              <a:spcBef>
                <a:spcPct val="50000"/>
              </a:spcBef>
            </a:pPr>
            <a:r>
              <a:rPr lang="en-US" altLang="zh-CN" sz="2400" b="1" dirty="0" err="1">
                <a:solidFill>
                  <a:srgbClr val="FFFF00"/>
                </a:solidFill>
                <a:latin typeface="Arial" pitchFamily="34" charset="0"/>
                <a:ea typeface="Arial Unicode MS" pitchFamily="34" charset="-122"/>
                <a:cs typeface="Arial" pitchFamily="34" charset="0"/>
              </a:rPr>
              <a:t>pe</a:t>
            </a:r>
            <a:r>
              <a:rPr lang="en-US" altLang="zh-CN" sz="2400" b="1" dirty="0">
                <a:solidFill>
                  <a:srgbClr val="FFFF00"/>
                </a:solidFill>
                <a:latin typeface="Arial" pitchFamily="34" charset="0"/>
                <a:ea typeface="Arial Unicode MS" pitchFamily="34" charset="-122"/>
                <a:cs typeface="Arial" pitchFamily="34" charset="0"/>
              </a:rPr>
              <a:t>-&gt;Signing();  </a:t>
            </a:r>
            <a:r>
              <a:rPr lang="en-US" altLang="zh-CN" sz="2400" b="1" dirty="0">
                <a:solidFill>
                  <a:srgbClr val="FF0000"/>
                </a:solidFill>
                <a:latin typeface="Arial" pitchFamily="34" charset="0"/>
                <a:ea typeface="Arial Unicode MS" pitchFamily="34" charset="-122"/>
                <a:cs typeface="Arial" pitchFamily="34" charset="0"/>
              </a:rPr>
              <a:t>//</a:t>
            </a:r>
            <a:r>
              <a:rPr lang="en-US" altLang="zh-CN" sz="2400" b="1" dirty="0" err="1">
                <a:solidFill>
                  <a:srgbClr val="FF0000"/>
                </a:solidFill>
                <a:latin typeface="Arial" pitchFamily="34" charset="0"/>
                <a:ea typeface="Arial Unicode MS" pitchFamily="34" charset="-122"/>
                <a:cs typeface="Arial" pitchFamily="34" charset="0"/>
              </a:rPr>
              <a:t>complie</a:t>
            </a:r>
            <a:r>
              <a:rPr lang="en-US" altLang="zh-CN" sz="2400" b="1" dirty="0">
                <a:solidFill>
                  <a:srgbClr val="FF0000"/>
                </a:solidFill>
                <a:latin typeface="Arial" pitchFamily="34" charset="0"/>
                <a:ea typeface="Arial Unicode MS" pitchFamily="34" charset="-122"/>
                <a:cs typeface="Arial" pitchFamily="34" charset="0"/>
              </a:rPr>
              <a:t>-time error</a:t>
            </a:r>
            <a:endParaRPr lang="en-US" altLang="zh-CN" sz="3400" b="1" dirty="0">
              <a:solidFill>
                <a:srgbClr val="FF0000"/>
              </a:solidFill>
              <a:latin typeface="Arial" pitchFamily="34" charset="0"/>
              <a:ea typeface="Arial Unicode MS" pitchFamily="34" charset="-122"/>
              <a:cs typeface="Arial"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935" y="1884497"/>
            <a:ext cx="6294386" cy="3961483"/>
          </a:xfrm>
          <a:prstGeom prst="rect">
            <a:avLst/>
          </a:prstGeom>
          <a:solidFill>
            <a:schemeClr val="tx1"/>
          </a:solidFill>
          <a:ln>
            <a:noFill/>
          </a:ln>
          <a:effectLst/>
          <a:extLst/>
        </p:spPr>
      </p:pic>
      <p:sp>
        <p:nvSpPr>
          <p:cNvPr id="7" name="Line 19"/>
          <p:cNvSpPr>
            <a:spLocks noChangeShapeType="1"/>
          </p:cNvSpPr>
          <p:nvPr/>
        </p:nvSpPr>
        <p:spPr bwMode="auto">
          <a:xfrm flipV="1">
            <a:off x="3654137" y="2061163"/>
            <a:ext cx="1349798" cy="1092716"/>
          </a:xfrm>
          <a:prstGeom prst="line">
            <a:avLst/>
          </a:prstGeom>
          <a:noFill/>
          <a:ln w="76200">
            <a:solidFill>
              <a:srgbClr val="00B050"/>
            </a:solidFill>
            <a:round/>
            <a:headEnd/>
            <a:tailEnd type="triangle" w="med" len="me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Tree>
    <p:extLst>
      <p:ext uri="{BB962C8B-B14F-4D97-AF65-F5344CB8AC3E}">
        <p14:creationId xmlns:p14="http://schemas.microsoft.com/office/powerpoint/2010/main" val="199379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1000"/>
                                        <p:tgtEl>
                                          <p:spTgt spid="6">
                                            <p:txEl>
                                              <p:pRg st="5" end="5"/>
                                            </p:txEl>
                                          </p:spTgt>
                                        </p:tgtEl>
                                      </p:cBhvr>
                                    </p:animEffect>
                                    <p:anim calcmode="lin" valueType="num">
                                      <p:cBhvr>
                                        <p:cTn id="2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17141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pitchFamily="34" charset="0"/>
              </a:rPr>
              <a:t>Suppose</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An enterprise there are 1,000 men</a:t>
            </a:r>
            <a:r>
              <a:rPr lang="zh-CN" altLang="en-US" sz="2400" dirty="0">
                <a:solidFill>
                  <a:schemeClr val="tx1">
                    <a:lumMod val="75000"/>
                    <a:lumOff val="25000"/>
                  </a:schemeClr>
                </a:solidFill>
                <a:latin typeface="Arial" pitchFamily="34" charset="0"/>
                <a:ea typeface="Arial Unicode MS" panose="020B0604020202020204" pitchFamily="34" charset="-122"/>
                <a:cs typeface="Arial" pitchFamily="34" charset="0"/>
              </a:rPr>
              <a:t>(</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several managers from them)，programming to print personal information </a:t>
            </a:r>
            <a:r>
              <a:rPr lang="zh-CN" altLang="en-US" sz="2400" dirty="0">
                <a:solidFill>
                  <a:schemeClr val="tx1">
                    <a:lumMod val="75000"/>
                    <a:lumOff val="25000"/>
                  </a:schemeClr>
                </a:solidFill>
                <a:latin typeface="Arial" pitchFamily="34" charset="0"/>
                <a:ea typeface="Arial Unicode MS" panose="020B0604020202020204" pitchFamily="34" charset="-122"/>
                <a:cs typeface="Arial" pitchFamily="34" charset="0"/>
              </a:rPr>
              <a:t>。</a:t>
            </a:r>
          </a:p>
          <a:p>
            <a:pPr>
              <a:lnSpc>
                <a:spcPct val="150000"/>
              </a:lnSpc>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(1) </a:t>
            </a:r>
            <a:r>
              <a:rPr lang="en-US" altLang="zh-CN" sz="2800" dirty="0">
                <a:solidFill>
                  <a:schemeClr val="tx1">
                    <a:lumMod val="65000"/>
                    <a:lumOff val="35000"/>
                  </a:schemeClr>
                </a:solidFill>
                <a:latin typeface="Arial Black" pitchFamily="34" charset="0"/>
                <a:ea typeface="Arial Unicode MS" pitchFamily="34" charset="-122"/>
                <a:cs typeface="Arial" pitchFamily="34" charset="0"/>
              </a:rPr>
              <a:t>If Using array</a:t>
            </a:r>
            <a:endParaRPr lang="zh-CN" altLang="en-US" sz="2800" dirty="0">
              <a:solidFill>
                <a:schemeClr val="tx1">
                  <a:lumMod val="65000"/>
                  <a:lumOff val="35000"/>
                </a:schemeClr>
              </a:solidFill>
              <a:latin typeface="Arial Black" pitchFamily="34" charset="0"/>
              <a:ea typeface="Arial Unicode MS" pitchFamily="34" charset="-122"/>
              <a:cs typeface="Arial" pitchFamily="34" charset="0"/>
            </a:endParaRPr>
          </a:p>
          <a:p>
            <a:pPr>
              <a:lnSpc>
                <a:spcPct val="150000"/>
              </a:lnSpc>
            </a:pPr>
            <a:r>
              <a:rPr lang="zh-CN" altLang="en-US"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FFFF00"/>
                </a:solidFill>
                <a:latin typeface="Arial" pitchFamily="34" charset="0"/>
                <a:ea typeface="微软雅黑" panose="020B0503020204020204" pitchFamily="34" charset="-122"/>
                <a:cs typeface="Arial" pitchFamily="34" charset="0"/>
              </a:rPr>
              <a:t>employee  a[1000]; </a:t>
            </a:r>
            <a:r>
              <a:rPr lang="en-US" altLang="zh-CN" sz="2400" b="1" dirty="0">
                <a:solidFill>
                  <a:srgbClr val="00B16A"/>
                </a:solidFill>
                <a:latin typeface="Arial" pitchFamily="34" charset="0"/>
                <a:ea typeface="微软雅黑" panose="020B0503020204020204" pitchFamily="34" charset="-122"/>
                <a:cs typeface="Arial" pitchFamily="34" charset="0"/>
              </a:rPr>
              <a:t>//inappropriate</a:t>
            </a:r>
          </a:p>
          <a:p>
            <a:pPr>
              <a:lnSpc>
                <a:spcPct val="150000"/>
              </a:lnSpc>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//or</a:t>
            </a:r>
          </a:p>
          <a:p>
            <a:pPr>
              <a:lnSpc>
                <a:spcPct val="150000"/>
              </a:lnSpc>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FFFF00"/>
                </a:solidFill>
                <a:latin typeface="Arial" pitchFamily="34" charset="0"/>
                <a:ea typeface="微软雅黑" panose="020B0503020204020204" pitchFamily="34" charset="-122"/>
                <a:cs typeface="Arial" pitchFamily="34" charset="0"/>
              </a:rPr>
              <a:t>manager a[1000];   </a:t>
            </a:r>
            <a:r>
              <a:rPr lang="en-US" altLang="zh-CN" sz="2400" b="1" dirty="0">
                <a:solidFill>
                  <a:srgbClr val="00B16A"/>
                </a:solidFill>
                <a:latin typeface="Arial" pitchFamily="34" charset="0"/>
                <a:ea typeface="微软雅黑" panose="020B0503020204020204" pitchFamily="34" charset="-122"/>
                <a:cs typeface="Arial" pitchFamily="34" charset="0"/>
              </a:rPr>
              <a:t>//inappropriate  </a:t>
            </a:r>
          </a:p>
        </p:txBody>
      </p:sp>
      <p:sp>
        <p:nvSpPr>
          <p:cNvPr id="5" name="标题 1"/>
          <p:cNvSpPr>
            <a:spLocks noGrp="1"/>
          </p:cNvSpPr>
          <p:nvPr>
            <p:ph type="ctrTitle"/>
          </p:nvPr>
        </p:nvSpPr>
        <p:spPr>
          <a:xfrm>
            <a:off x="431887" y="214241"/>
            <a:ext cx="3708065"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Problem analysis </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515878"/>
            <a:ext cx="8452553" cy="4293291"/>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Arial" pitchFamily="34" charset="0"/>
                <a:ea typeface="Arial Unicode MS" pitchFamily="34" charset="-122"/>
                <a:cs typeface="Arial" pitchFamily="34" charset="0"/>
              </a:rPr>
              <a:t>(</a:t>
            </a:r>
            <a:r>
              <a:rPr lang="en-US" altLang="zh-CN" sz="2400" dirty="0">
                <a:solidFill>
                  <a:schemeClr val="tx1">
                    <a:lumMod val="65000"/>
                    <a:lumOff val="35000"/>
                  </a:schemeClr>
                </a:solidFill>
                <a:latin typeface="Arial Black" pitchFamily="34" charset="0"/>
                <a:ea typeface="Arial Unicode MS" pitchFamily="34" charset="-122"/>
                <a:cs typeface="Arial" pitchFamily="34" charset="0"/>
              </a:rPr>
              <a:t>2)</a:t>
            </a:r>
            <a:r>
              <a:rPr lang="en-US" altLang="zh-CN" sz="2700" dirty="0">
                <a:solidFill>
                  <a:schemeClr val="tx1">
                    <a:lumMod val="65000"/>
                    <a:lumOff val="35000"/>
                  </a:schemeClr>
                </a:solidFill>
                <a:latin typeface="Arial Black" pitchFamily="34" charset="0"/>
                <a:ea typeface="Arial Unicode MS" pitchFamily="34" charset="-122"/>
                <a:cs typeface="Arial" pitchFamily="34" charset="0"/>
              </a:rPr>
              <a:t>Use</a:t>
            </a:r>
            <a:r>
              <a:rPr lang="en-US" altLang="zh-CN" sz="2400" dirty="0">
                <a:solidFill>
                  <a:schemeClr val="tx1">
                    <a:lumMod val="65000"/>
                    <a:lumOff val="35000"/>
                  </a:schemeClr>
                </a:solidFill>
                <a:latin typeface="Arial Black" pitchFamily="34" charset="0"/>
                <a:ea typeface="Arial Unicode MS" pitchFamily="34" charset="-122"/>
                <a:cs typeface="Arial" pitchFamily="34" charset="0"/>
              </a:rPr>
              <a:t> </a:t>
            </a:r>
            <a:r>
              <a:rPr lang="en-US" altLang="zh-CN" sz="2700" dirty="0">
                <a:solidFill>
                  <a:schemeClr val="tx1">
                    <a:lumMod val="65000"/>
                    <a:lumOff val="35000"/>
                  </a:schemeClr>
                </a:solidFill>
                <a:latin typeface="Arial Black" pitchFamily="34" charset="0"/>
                <a:ea typeface="Arial Unicode MS" pitchFamily="34" charset="-122"/>
                <a:cs typeface="Arial" pitchFamily="34" charset="0"/>
              </a:rPr>
              <a:t>pointers array</a:t>
            </a:r>
            <a:endParaRPr lang="zh-CN" altLang="en-US" sz="2700" dirty="0">
              <a:solidFill>
                <a:schemeClr val="tx1">
                  <a:lumMod val="65000"/>
                  <a:lumOff val="35000"/>
                </a:schemeClr>
              </a:solidFill>
              <a:latin typeface="Arial Black" pitchFamily="34" charset="0"/>
              <a:ea typeface="Arial Unicode MS" pitchFamily="34" charset="-122"/>
              <a:cs typeface="Arial" pitchFamily="34" charset="0"/>
            </a:endParaRPr>
          </a:p>
          <a:p>
            <a:pPr>
              <a:lnSpc>
                <a:spcPct val="150000"/>
              </a:lnSpc>
            </a:pPr>
            <a:r>
              <a:rPr lang="en-US" altLang="zh-CN" sz="27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employee *p[1000];</a:t>
            </a:r>
          </a:p>
          <a:p>
            <a:pPr>
              <a:lnSpc>
                <a:spcPct val="150000"/>
              </a:lnSpc>
            </a:pPr>
            <a:r>
              <a:rPr lang="en-US" altLang="zh-CN" sz="2400" dirty="0">
                <a:latin typeface="Arial" pitchFamily="34" charset="0"/>
                <a:ea typeface="Arial Unicode MS" panose="020B0604020202020204" pitchFamily="34" charset="-122"/>
                <a:cs typeface="Arial" pitchFamily="34" charset="0"/>
              </a:rPr>
              <a:t>   </a:t>
            </a:r>
            <a:r>
              <a:rPr lang="en-US" altLang="zh-CN" sz="2400" b="1" dirty="0">
                <a:solidFill>
                  <a:srgbClr val="FFFF00"/>
                </a:solidFill>
                <a:latin typeface="Arial" pitchFamily="34" charset="0"/>
                <a:ea typeface="微软雅黑" panose="020B0503020204020204" pitchFamily="34" charset="-122"/>
                <a:cs typeface="Arial" pitchFamily="34" charset="0"/>
              </a:rPr>
              <a:t>//p[</a:t>
            </a:r>
            <a:r>
              <a:rPr lang="en-US" altLang="zh-CN" sz="2400" b="1" dirty="0" err="1">
                <a:solidFill>
                  <a:srgbClr val="FFFF00"/>
                </a:solidFill>
                <a:latin typeface="Arial" pitchFamily="34" charset="0"/>
                <a:ea typeface="微软雅黑" panose="020B0503020204020204" pitchFamily="34" charset="-122"/>
                <a:cs typeface="Arial" pitchFamily="34" charset="0"/>
              </a:rPr>
              <a:t>i</a:t>
            </a:r>
            <a:r>
              <a:rPr lang="en-US" altLang="zh-CN" sz="2400" b="1" dirty="0">
                <a:solidFill>
                  <a:srgbClr val="FFFF00"/>
                </a:solidFill>
                <a:latin typeface="Arial" pitchFamily="34" charset="0"/>
                <a:ea typeface="微软雅黑" panose="020B0503020204020204" pitchFamily="34" charset="-122"/>
                <a:cs typeface="Arial" pitchFamily="34" charset="0"/>
              </a:rPr>
              <a:t>] pointed {</a:t>
            </a:r>
            <a:r>
              <a:rPr lang="en-US" altLang="zh-CN" sz="2400" b="1" dirty="0" err="1">
                <a:solidFill>
                  <a:srgbClr val="FFFF00"/>
                </a:solidFill>
                <a:latin typeface="Arial" pitchFamily="34" charset="0"/>
                <a:ea typeface="微软雅黑" panose="020B0503020204020204" pitchFamily="34" charset="-122"/>
                <a:cs typeface="Arial" pitchFamily="34" charset="0"/>
              </a:rPr>
              <a:t>i</a:t>
            </a:r>
            <a:r>
              <a:rPr lang="en-US" altLang="zh-CN" sz="2400" b="1" dirty="0">
                <a:solidFill>
                  <a:srgbClr val="FFFF00"/>
                </a:solidFill>
                <a:latin typeface="Arial" pitchFamily="34" charset="0"/>
                <a:ea typeface="微软雅黑" panose="020B0503020204020204" pitchFamily="34" charset="-122"/>
                <a:cs typeface="Arial" pitchFamily="34" charset="0"/>
              </a:rPr>
              <a:t>} personal  </a:t>
            </a:r>
            <a:r>
              <a:rPr lang="zh-CN" altLang="en-US" sz="2400" b="1" dirty="0">
                <a:solidFill>
                  <a:srgbClr val="FFFF00"/>
                </a:solidFill>
                <a:latin typeface="Arial" pitchFamily="34" charset="0"/>
                <a:ea typeface="微软雅黑" panose="020B0503020204020204" pitchFamily="34" charset="-122"/>
                <a:cs typeface="Arial" pitchFamily="34" charset="0"/>
              </a:rPr>
              <a:t>0&lt;=</a:t>
            </a:r>
            <a:r>
              <a:rPr lang="en-US" altLang="zh-CN" sz="2400" b="1" dirty="0" smtClean="0">
                <a:solidFill>
                  <a:srgbClr val="FFFF00"/>
                </a:solidFill>
                <a:latin typeface="Arial" pitchFamily="34" charset="0"/>
                <a:ea typeface="微软雅黑" panose="020B0503020204020204" pitchFamily="34" charset="-122"/>
                <a:cs typeface="Arial" pitchFamily="34" charset="0"/>
              </a:rPr>
              <a:t>i&lt;1000</a:t>
            </a:r>
            <a:br>
              <a:rPr lang="en-US" altLang="zh-CN" sz="2400" b="1" dirty="0" smtClean="0">
                <a:solidFill>
                  <a:srgbClr val="FFFF00"/>
                </a:solidFill>
                <a:latin typeface="Arial" pitchFamily="34" charset="0"/>
                <a:ea typeface="微软雅黑" panose="020B0503020204020204" pitchFamily="34" charset="-122"/>
                <a:cs typeface="Arial" pitchFamily="34" charset="0"/>
              </a:rPr>
            </a:br>
            <a:r>
              <a:rPr lang="en-US" altLang="zh-CN" sz="2400" b="1" dirty="0" smtClean="0">
                <a:solidFill>
                  <a:srgbClr val="FFFF00"/>
                </a:solidFill>
                <a:latin typeface="Arial" pitchFamily="34" charset="0"/>
                <a:ea typeface="微软雅黑" panose="020B0503020204020204" pitchFamily="34" charset="-122"/>
                <a:cs typeface="Arial" pitchFamily="34" charset="0"/>
              </a:rPr>
              <a:t>    </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p[i] </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 new employee </a:t>
            </a:r>
            <a:r>
              <a:rPr lang="en-US" altLang="zh-CN" sz="2400" dirty="0" err="1">
                <a:solidFill>
                  <a:schemeClr val="tx1">
                    <a:lumMod val="65000"/>
                    <a:lumOff val="35000"/>
                  </a:schemeClr>
                </a:solidFill>
                <a:latin typeface="Arial" pitchFamily="34" charset="0"/>
                <a:ea typeface="Arial Unicode MS" pitchFamily="34" charset="-122"/>
                <a:cs typeface="Arial" pitchFamily="34" charset="0"/>
              </a:rPr>
              <a:t>ls</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a:t>
            </a:r>
            <a:r>
              <a:rPr lang="zh-CN" altLang="en-US" sz="2400" dirty="0" smtClean="0">
                <a:solidFill>
                  <a:schemeClr val="tx1">
                    <a:lumMod val="65000"/>
                    <a:lumOff val="35000"/>
                  </a:schemeClr>
                </a:solidFill>
                <a:latin typeface="Arial" pitchFamily="34" charset="0"/>
                <a:ea typeface="Arial Unicode MS" pitchFamily="34" charset="-122"/>
                <a:cs typeface="Arial" pitchFamily="34" charset="0"/>
              </a:rPr>
              <a:t>李四</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29,2000);</a:t>
            </a:r>
          </a:p>
          <a:p>
            <a:r>
              <a:rPr lang="en-US" altLang="zh-CN" sz="24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or </a:t>
            </a:r>
          </a:p>
          <a:p>
            <a:r>
              <a:rPr lang="en-US" altLang="zh-CN" sz="24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   p[i] = new manage("</a:t>
            </a:r>
            <a:r>
              <a:rPr lang="zh-CN" altLang="en-US" sz="2400" dirty="0" smtClean="0">
                <a:solidFill>
                  <a:schemeClr val="tx1">
                    <a:lumMod val="65000"/>
                    <a:lumOff val="35000"/>
                  </a:schemeClr>
                </a:solidFill>
                <a:latin typeface="Arial" pitchFamily="34" charset="0"/>
                <a:ea typeface="Arial Unicode MS" pitchFamily="34" charset="-122"/>
                <a:cs typeface="Arial" pitchFamily="34" charset="0"/>
              </a:rPr>
              <a:t>张三</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29,6000,"</a:t>
            </a:r>
            <a:r>
              <a:rPr lang="zh-CN" altLang="en-US" sz="2400" dirty="0" smtClean="0">
                <a:solidFill>
                  <a:schemeClr val="tx1">
                    <a:lumMod val="65000"/>
                    <a:lumOff val="35000"/>
                  </a:schemeClr>
                </a:solidFill>
                <a:latin typeface="Arial" pitchFamily="34" charset="0"/>
                <a:ea typeface="Arial Unicode MS" pitchFamily="34" charset="-122"/>
                <a:cs typeface="Arial" pitchFamily="34" charset="0"/>
              </a:rPr>
              <a:t>科长</a:t>
            </a:r>
            <a:r>
              <a:rPr lang="en-US" altLang="zh-CN" sz="2400" dirty="0" smtClean="0">
                <a:solidFill>
                  <a:schemeClr val="tx1">
                    <a:lumMod val="65000"/>
                    <a:lumOff val="35000"/>
                  </a:schemeClr>
                </a:solidFill>
                <a:latin typeface="Arial" pitchFamily="34" charset="0"/>
                <a:ea typeface="Arial Unicode MS" pitchFamily="34" charset="-122"/>
                <a:cs typeface="Arial" pitchFamily="34" charset="0"/>
              </a:rPr>
              <a:t>");</a:t>
            </a:r>
            <a:endParaRPr lang="en-US" altLang="zh-CN" sz="2400" dirty="0">
              <a:solidFill>
                <a:schemeClr val="tx1">
                  <a:lumMod val="65000"/>
                  <a:lumOff val="35000"/>
                </a:schemeClr>
              </a:solidFill>
              <a:latin typeface="Arial" pitchFamily="34" charset="0"/>
              <a:ea typeface="Arial Unicode MS" pitchFamily="34" charset="-122"/>
              <a:cs typeface="Arial" pitchFamily="34" charset="0"/>
            </a:endParaRPr>
          </a:p>
          <a:p>
            <a:pPr>
              <a:lnSpc>
                <a:spcPct val="150000"/>
              </a:lnSpc>
            </a:pPr>
            <a:r>
              <a:rPr lang="en-US" altLang="zh-CN" sz="2400" dirty="0">
                <a:latin typeface="Arial" pitchFamily="34" charset="0"/>
                <a:ea typeface="Arial Unicode MS" panose="020B0604020202020204" pitchFamily="34" charset="-122"/>
                <a:cs typeface="Arial" pitchFamily="34" charset="0"/>
              </a:rPr>
              <a:t>   for (</a:t>
            </a:r>
            <a:r>
              <a:rPr lang="en-US" altLang="zh-CN" sz="2400" dirty="0" err="1">
                <a:latin typeface="Arial" pitchFamily="34" charset="0"/>
                <a:ea typeface="Arial Unicode MS" panose="020B0604020202020204" pitchFamily="34" charset="-122"/>
                <a:cs typeface="Arial" pitchFamily="34" charset="0"/>
              </a:rPr>
              <a:t>i</a:t>
            </a:r>
            <a:r>
              <a:rPr lang="en-US" altLang="zh-CN" sz="2400" dirty="0">
                <a:latin typeface="Arial" pitchFamily="34" charset="0"/>
                <a:ea typeface="Arial Unicode MS" panose="020B0604020202020204" pitchFamily="34" charset="-122"/>
                <a:cs typeface="Arial" pitchFamily="34" charset="0"/>
              </a:rPr>
              <a:t>=0;   </a:t>
            </a:r>
            <a:r>
              <a:rPr lang="en-US" altLang="zh-CN" sz="2400" dirty="0" err="1">
                <a:latin typeface="Arial" pitchFamily="34" charset="0"/>
                <a:ea typeface="Arial Unicode MS" panose="020B0604020202020204" pitchFamily="34" charset="-122"/>
                <a:cs typeface="Arial" pitchFamily="34" charset="0"/>
              </a:rPr>
              <a:t>i</a:t>
            </a:r>
            <a:r>
              <a:rPr lang="en-US" altLang="zh-CN" sz="2400" dirty="0">
                <a:latin typeface="Arial" pitchFamily="34" charset="0"/>
                <a:ea typeface="Arial Unicode MS" panose="020B0604020202020204" pitchFamily="34" charset="-122"/>
                <a:cs typeface="Arial" pitchFamily="34" charset="0"/>
              </a:rPr>
              <a:t>&lt;1000;   </a:t>
            </a:r>
            <a:r>
              <a:rPr lang="en-US" altLang="zh-CN" sz="2400" dirty="0" err="1">
                <a:latin typeface="Arial" pitchFamily="34" charset="0"/>
                <a:ea typeface="Arial Unicode MS" panose="020B0604020202020204" pitchFamily="34" charset="-122"/>
                <a:cs typeface="Arial" pitchFamily="34" charset="0"/>
              </a:rPr>
              <a:t>i</a:t>
            </a:r>
            <a:r>
              <a:rPr lang="en-US" altLang="zh-CN" sz="2400" dirty="0">
                <a:latin typeface="Arial" pitchFamily="34" charset="0"/>
                <a:ea typeface="Arial Unicode MS" panose="020B0604020202020204" pitchFamily="34" charset="-122"/>
                <a:cs typeface="Arial" pitchFamily="34" charset="0"/>
              </a:rPr>
              <a:t>++)</a:t>
            </a:r>
          </a:p>
          <a:p>
            <a:pPr>
              <a:lnSpc>
                <a:spcPct val="150000"/>
              </a:lnSpc>
            </a:pPr>
            <a:r>
              <a:rPr lang="en-US" altLang="zh-CN" sz="2400" dirty="0">
                <a:latin typeface="Arial" pitchFamily="34" charset="0"/>
                <a:ea typeface="Arial Unicode MS" panose="020B0604020202020204" pitchFamily="34" charset="-122"/>
                <a:cs typeface="Arial" pitchFamily="34" charset="0"/>
              </a:rPr>
              <a:t>        p[</a:t>
            </a:r>
            <a:r>
              <a:rPr lang="en-US" altLang="zh-CN" sz="2400" dirty="0" err="1">
                <a:latin typeface="Arial" pitchFamily="34" charset="0"/>
                <a:ea typeface="Arial Unicode MS" panose="020B0604020202020204" pitchFamily="34" charset="-122"/>
                <a:cs typeface="Arial" pitchFamily="34" charset="0"/>
              </a:rPr>
              <a:t>i</a:t>
            </a:r>
            <a:r>
              <a:rPr lang="en-US" altLang="zh-CN" sz="2400" dirty="0">
                <a:latin typeface="Arial" pitchFamily="34" charset="0"/>
                <a:ea typeface="Arial Unicode MS" panose="020B0604020202020204" pitchFamily="34" charset="-122"/>
                <a:cs typeface="Arial" pitchFamily="34" charset="0"/>
              </a:rPr>
              <a:t>]-&gt;print();</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p>
        </p:txBody>
      </p:sp>
      <p:sp>
        <p:nvSpPr>
          <p:cNvPr id="5" name="圆角矩形标注 4"/>
          <p:cNvSpPr/>
          <p:nvPr/>
        </p:nvSpPr>
        <p:spPr>
          <a:xfrm>
            <a:off x="3709413" y="4138262"/>
            <a:ext cx="5075242" cy="1341813"/>
          </a:xfrm>
          <a:prstGeom prst="wedgeRoundRectCallout">
            <a:avLst>
              <a:gd name="adj1" fmla="val -62647"/>
              <a:gd name="adj2" fmla="val -25754"/>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nSpc>
                <a:spcPct val="150000"/>
              </a:lnSpc>
            </a:pPr>
            <a:r>
              <a:rPr lang="en-US" altLang="zh-CN" sz="2400" dirty="0">
                <a:solidFill>
                  <a:srgbClr val="FF0000"/>
                </a:solidFill>
                <a:latin typeface="Arial Rounded MT Bold" panose="020F0704030504030204" pitchFamily="34" charset="0"/>
                <a:ea typeface="Arial Unicode MS" pitchFamily="34" charset="-122"/>
                <a:cs typeface="Arial Unicode MS" pitchFamily="34" charset="-122"/>
              </a:rPr>
              <a:t>The trouble is </a:t>
            </a:r>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 </a:t>
            </a:r>
          </a:p>
          <a:p>
            <a:pPr>
              <a:lnSpc>
                <a:spcPct val="150000"/>
              </a:lnSpc>
            </a:pPr>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       every  call employee::print()  </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90"/>
            <a:ext cx="3662378" cy="365125"/>
          </a:xfrm>
          <a:prstGeom prst="rect">
            <a:avLst/>
          </a:prstGeom>
        </p:spPr>
        <p:txBody>
          <a:bodyPr/>
          <a:lstStyle/>
          <a:p>
            <a:r>
              <a:rPr lang="en-US" altLang="zh-CN" smtClean="0"/>
              <a:t>Object-Oriented Programming</a:t>
            </a:r>
            <a:endParaRPr lang="zh-CN" altLang="en-US"/>
          </a:p>
        </p:txBody>
      </p:sp>
      <p:sp>
        <p:nvSpPr>
          <p:cNvPr id="4" name="Rectangle 27"/>
          <p:cNvSpPr>
            <a:spLocks noChangeArrowheads="1"/>
          </p:cNvSpPr>
          <p:nvPr/>
        </p:nvSpPr>
        <p:spPr bwMode="auto">
          <a:xfrm>
            <a:off x="755577" y="1271742"/>
            <a:ext cx="2562594" cy="1000862"/>
          </a:xfrm>
          <a:prstGeom prst="rect">
            <a:avLst/>
          </a:prstGeom>
          <a:solidFill>
            <a:schemeClr val="accent4">
              <a:lumMod val="20000"/>
              <a:lumOff val="80000"/>
            </a:schemeClr>
          </a:solidFill>
          <a:ln w="12700">
            <a:solidFill>
              <a:schemeClr val="tx1"/>
            </a:solidFill>
            <a:miter lim="800000"/>
            <a:headEnd/>
            <a:tailEnd/>
          </a:ln>
        </p:spPr>
        <p:txBody>
          <a:bodyPr wrap="square" lIns="76782" tIns="38391" rIns="76782" bIns="38391" anchor="ctr">
            <a:spAutoFit/>
          </a:bodyPr>
          <a:lstStyle/>
          <a:p>
            <a:pPr algn="l"/>
            <a:r>
              <a:rPr lang="en-US" altLang="zh-CN" sz="2000" b="1" dirty="0">
                <a:solidFill>
                  <a:srgbClr val="0000CC"/>
                </a:solidFill>
              </a:rPr>
              <a:t>employee::</a:t>
            </a:r>
          </a:p>
          <a:p>
            <a:pPr algn="l"/>
            <a:r>
              <a:rPr lang="en-US" altLang="zh-CN" sz="2000" b="1" dirty="0">
                <a:solidFill>
                  <a:srgbClr val="0000CC"/>
                </a:solidFill>
              </a:rPr>
              <a:t>Public: void print();</a:t>
            </a:r>
          </a:p>
          <a:p>
            <a:pPr algn="l"/>
            <a:r>
              <a:rPr lang="en-US" altLang="zh-CN" sz="2000" b="1" dirty="0">
                <a:solidFill>
                  <a:srgbClr val="0000CC"/>
                </a:solidFill>
              </a:rPr>
              <a:t>            float salary();</a:t>
            </a:r>
          </a:p>
        </p:txBody>
      </p:sp>
      <p:sp>
        <p:nvSpPr>
          <p:cNvPr id="5" name="Rectangle 29"/>
          <p:cNvSpPr>
            <a:spLocks noChangeArrowheads="1"/>
          </p:cNvSpPr>
          <p:nvPr/>
        </p:nvSpPr>
        <p:spPr bwMode="auto">
          <a:xfrm>
            <a:off x="755578" y="3144648"/>
            <a:ext cx="2562594" cy="1000862"/>
          </a:xfrm>
          <a:prstGeom prst="rect">
            <a:avLst/>
          </a:prstGeom>
          <a:solidFill>
            <a:schemeClr val="accent4">
              <a:lumMod val="20000"/>
              <a:lumOff val="80000"/>
            </a:schemeClr>
          </a:solidFill>
          <a:ln w="12700">
            <a:solidFill>
              <a:schemeClr val="tx1"/>
            </a:solidFill>
            <a:miter lim="800000"/>
            <a:headEnd/>
            <a:tailEnd/>
          </a:ln>
        </p:spPr>
        <p:txBody>
          <a:bodyPr wrap="square" lIns="76782" tIns="38391" rIns="76782" bIns="38391" anchor="ctr">
            <a:spAutoFit/>
          </a:bodyPr>
          <a:lstStyle/>
          <a:p>
            <a:pPr algn="l"/>
            <a:r>
              <a:rPr lang="en-US" altLang="zh-CN" sz="2000" b="1" dirty="0">
                <a:solidFill>
                  <a:srgbClr val="0000CC"/>
                </a:solidFill>
              </a:rPr>
              <a:t>manager::</a:t>
            </a:r>
          </a:p>
          <a:p>
            <a:pPr algn="l"/>
            <a:r>
              <a:rPr lang="en-US" altLang="zh-CN" sz="2000" b="1" dirty="0">
                <a:solidFill>
                  <a:srgbClr val="0000CC"/>
                </a:solidFill>
              </a:rPr>
              <a:t>Public: void print();</a:t>
            </a:r>
          </a:p>
          <a:p>
            <a:pPr algn="l"/>
            <a:r>
              <a:rPr lang="en-US" altLang="zh-CN" sz="2000" b="1" dirty="0">
                <a:solidFill>
                  <a:srgbClr val="0000CC"/>
                </a:solidFill>
              </a:rPr>
              <a:t>             float salary();</a:t>
            </a:r>
          </a:p>
        </p:txBody>
      </p:sp>
      <p:sp>
        <p:nvSpPr>
          <p:cNvPr id="6" name="AutoShape 30"/>
          <p:cNvSpPr>
            <a:spLocks noChangeArrowheads="1"/>
          </p:cNvSpPr>
          <p:nvPr/>
        </p:nvSpPr>
        <p:spPr bwMode="auto">
          <a:xfrm>
            <a:off x="1691680" y="2487846"/>
            <a:ext cx="228540" cy="409390"/>
          </a:xfrm>
          <a:prstGeom prst="upArrow">
            <a:avLst>
              <a:gd name="adj1" fmla="val 50000"/>
              <a:gd name="adj2" fmla="val 50000"/>
            </a:avLst>
          </a:prstGeom>
          <a:solidFill>
            <a:schemeClr val="accent1"/>
          </a:solidFill>
          <a:ln w="12700">
            <a:solidFill>
              <a:schemeClr val="tx1"/>
            </a:solidFill>
            <a:miter lim="800000"/>
            <a:headEnd/>
            <a:tailEnd/>
          </a:ln>
        </p:spPr>
        <p:txBody>
          <a:bodyPr lIns="76782" tIns="38391" rIns="76782" bIns="38391" anchor="ctr">
            <a:spAutoFit/>
          </a:bodyPr>
          <a:lstStyle/>
          <a:p>
            <a:endParaRPr lang="zh-CN" altLang="en-US"/>
          </a:p>
        </p:txBody>
      </p:sp>
      <p:sp>
        <p:nvSpPr>
          <p:cNvPr id="7" name="Text Box 31"/>
          <p:cNvSpPr txBox="1">
            <a:spLocks noChangeArrowheads="1"/>
          </p:cNvSpPr>
          <p:nvPr/>
        </p:nvSpPr>
        <p:spPr bwMode="auto">
          <a:xfrm>
            <a:off x="3534139" y="1172147"/>
            <a:ext cx="5358341" cy="3760976"/>
          </a:xfrm>
          <a:prstGeom prst="rect">
            <a:avLst/>
          </a:prstGeom>
          <a:solidFill>
            <a:schemeClr val="accent3">
              <a:lumMod val="20000"/>
              <a:lumOff val="80000"/>
            </a:schemeClr>
          </a:solidFill>
          <a:ln>
            <a:noFill/>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nSpc>
                <a:spcPct val="150000"/>
              </a:lnSpc>
            </a:pP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employee *p[1000];</a:t>
            </a:r>
          </a:p>
          <a:p>
            <a:pPr>
              <a:lnSpc>
                <a:spcPct val="150000"/>
              </a:lnSpc>
            </a:pPr>
            <a:r>
              <a:rPr lang="en-US" altLang="zh-CN"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//p[</a:t>
            </a:r>
            <a:r>
              <a:rPr lang="en-US" altLang="zh-CN" sz="1800" b="1" dirty="0" err="1">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 pointed {</a:t>
            </a:r>
            <a:r>
              <a:rPr lang="en-US" altLang="zh-CN" sz="1800" b="1" dirty="0" err="1">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a:t>
            </a:r>
            <a:r>
              <a:rPr lang="en-US" altLang="zh-CN" sz="1800"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 </a:t>
            </a:r>
            <a:r>
              <a:rPr lang="en-US" altLang="zh-CN"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personal </a:t>
            </a:r>
            <a:r>
              <a:rPr lang="zh-CN" altLang="en-US"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0&lt;=</a:t>
            </a:r>
            <a:r>
              <a:rPr lang="en-US" altLang="zh-CN" sz="1800" b="1" dirty="0" err="1">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b="1" dirty="0">
                <a:solidFill>
                  <a:srgbClr val="008000"/>
                </a:solidFill>
                <a:latin typeface="Verdana" panose="020B0604030504040204" pitchFamily="34" charset="0"/>
                <a:ea typeface="Arial Unicode MS" panose="020B0604020202020204" pitchFamily="34" charset="-122"/>
                <a:cs typeface="Arial Unicode MS" panose="020B0604020202020204" pitchFamily="34" charset="-122"/>
              </a:rPr>
              <a:t>&lt;1000</a:t>
            </a:r>
          </a:p>
          <a:p>
            <a:pPr>
              <a:lnSpc>
                <a:spcPct val="150000"/>
              </a:lnSpc>
            </a:pP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for (</a:t>
            </a:r>
            <a:r>
              <a:rPr lang="en-US" altLang="zh-CN" sz="1800" dirty="0" err="1">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=0; </a:t>
            </a:r>
            <a:r>
              <a:rPr lang="en-US" altLang="zh-CN" sz="1800" dirty="0" err="1">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&lt;1000; </a:t>
            </a:r>
            <a:r>
              <a:rPr lang="en-US" altLang="zh-CN" sz="1800" dirty="0" err="1">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a:t>
            </a:r>
          </a:p>
          <a:p>
            <a:pPr>
              <a:lnSpc>
                <a:spcPct val="150000"/>
              </a:lnSpc>
            </a:pP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     p[</a:t>
            </a:r>
            <a:r>
              <a:rPr lang="en-US" altLang="zh-CN" sz="1800" dirty="0" err="1">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dirty="0">
                <a:solidFill>
                  <a:schemeClr val="bg1"/>
                </a:solidFill>
                <a:latin typeface="Verdana" panose="020B0604030504040204" pitchFamily="34" charset="0"/>
                <a:ea typeface="Arial Unicode MS" panose="020B0604020202020204" pitchFamily="34" charset="-122"/>
                <a:cs typeface="Arial Unicode MS" panose="020B0604020202020204" pitchFamily="34" charset="-122"/>
              </a:rPr>
              <a:t>]-&gt;print();</a:t>
            </a:r>
          </a:p>
          <a:p>
            <a:pPr>
              <a:lnSpc>
                <a:spcPct val="150000"/>
              </a:lnSpc>
              <a:spcBef>
                <a:spcPct val="50000"/>
              </a:spcBef>
            </a:pPr>
            <a:r>
              <a:rPr lang="en-US" altLang="zh-CN" sz="1800" b="1" dirty="0">
                <a:solidFill>
                  <a:srgbClr val="FF0000"/>
                </a:solidFill>
                <a:latin typeface="Verdana" panose="020B0604030504040204" pitchFamily="34" charset="0"/>
                <a:ea typeface="Arial Unicode MS" panose="020B0604020202020204" pitchFamily="34" charset="-122"/>
                <a:cs typeface="Arial Unicode MS" panose="020B0604020202020204" pitchFamily="34" charset="-122"/>
              </a:rPr>
              <a:t>Hoping</a:t>
            </a:r>
            <a:r>
              <a:rPr lang="zh-CN" altLang="en-US" sz="1800" b="1" dirty="0">
                <a:solidFill>
                  <a:srgbClr val="FF0000"/>
                </a:solidFill>
                <a:latin typeface="Verdana" panose="020B0604030504040204" pitchFamily="34" charset="0"/>
                <a:ea typeface="Arial Unicode MS" panose="020B0604020202020204" pitchFamily="34" charset="-122"/>
                <a:cs typeface="Arial Unicode MS" panose="020B0604020202020204" pitchFamily="34" charset="-122"/>
              </a:rPr>
              <a:t>：</a:t>
            </a: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when p[</a:t>
            </a:r>
            <a:r>
              <a:rPr lang="en-US" altLang="zh-CN" sz="1800" b="1" dirty="0" err="1">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 is pointed employee</a:t>
            </a:r>
            <a:r>
              <a:rPr lang="zh-CN" altLang="en-US"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     </a:t>
            </a: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calling employee::print();</a:t>
            </a:r>
          </a:p>
          <a:p>
            <a:pPr>
              <a:lnSpc>
                <a:spcPct val="150000"/>
              </a:lnSpc>
              <a:spcBef>
                <a:spcPct val="50000"/>
              </a:spcBef>
            </a:pP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when p[</a:t>
            </a:r>
            <a:r>
              <a:rPr lang="en-US" altLang="zh-CN" sz="1800" b="1" dirty="0" err="1">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i</a:t>
            </a: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 is pointed manager</a:t>
            </a:r>
            <a:r>
              <a:rPr lang="zh-CN" altLang="en-US"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a:t>
            </a:r>
            <a:endPar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endParaRPr>
          </a:p>
          <a:p>
            <a:pPr>
              <a:lnSpc>
                <a:spcPct val="150000"/>
              </a:lnSpc>
              <a:spcBef>
                <a:spcPct val="50000"/>
              </a:spcBef>
            </a:pPr>
            <a:r>
              <a:rPr lang="en-US" altLang="zh-CN" sz="1800" b="1" dirty="0">
                <a:solidFill>
                  <a:srgbClr val="0000CC"/>
                </a:solidFill>
                <a:latin typeface="Verdana" panose="020B0604030504040204" pitchFamily="34" charset="0"/>
                <a:ea typeface="Arial Unicode MS" panose="020B0604020202020204" pitchFamily="34" charset="-122"/>
                <a:cs typeface="Arial Unicode MS" panose="020B0604020202020204" pitchFamily="34" charset="-122"/>
              </a:rPr>
              <a:t>calling manager::print() </a:t>
            </a:r>
          </a:p>
        </p:txBody>
      </p:sp>
    </p:spTree>
    <p:extLst>
      <p:ext uri="{BB962C8B-B14F-4D97-AF65-F5344CB8AC3E}">
        <p14:creationId xmlns:p14="http://schemas.microsoft.com/office/powerpoint/2010/main" val="9582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7" y="1071551"/>
            <a:ext cx="6573040" cy="203113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Unicode MS" pitchFamily="34" charset="-122"/>
              </a:rPr>
              <a:t>Send messages to them</a:t>
            </a:r>
          </a:p>
          <a:p>
            <a:pPr lvl="1">
              <a:lnSpc>
                <a:spcPct val="150000"/>
              </a:lnSpc>
            </a:pPr>
            <a:r>
              <a:rPr lang="en-US" altLang="zh-CN" sz="2800" dirty="0">
                <a:solidFill>
                  <a:schemeClr val="tx1">
                    <a:lumMod val="75000"/>
                    <a:lumOff val="25000"/>
                  </a:schemeClr>
                </a:solidFill>
                <a:latin typeface="Arial" pitchFamily="34" charset="0"/>
                <a:ea typeface="Arial Unicode MS" pitchFamily="34" charset="-122"/>
                <a:cs typeface="Arial" pitchFamily="34" charset="0"/>
              </a:rPr>
              <a:t>complex c; </a:t>
            </a:r>
          </a:p>
          <a:p>
            <a:pPr lvl="1">
              <a:lnSpc>
                <a:spcPct val="150000"/>
              </a:lnSpc>
            </a:pPr>
            <a:r>
              <a:rPr lang="en-US" altLang="zh-CN" sz="2800" dirty="0" err="1" smtClean="0">
                <a:solidFill>
                  <a:schemeClr val="tx1">
                    <a:lumMod val="75000"/>
                    <a:lumOff val="25000"/>
                  </a:schemeClr>
                </a:solidFill>
                <a:latin typeface="Arial" pitchFamily="34" charset="0"/>
                <a:ea typeface="Arial Unicode MS" pitchFamily="34" charset="-122"/>
                <a:cs typeface="Arial" pitchFamily="34" charset="0"/>
              </a:rPr>
              <a:t>c.print</a:t>
            </a:r>
            <a:r>
              <a:rPr lang="en-US" altLang="zh-CN" sz="2800" dirty="0" smtClean="0">
                <a:solidFill>
                  <a:schemeClr val="tx1">
                    <a:lumMod val="75000"/>
                    <a:lumOff val="25000"/>
                  </a:schemeClr>
                </a:solidFill>
                <a:latin typeface="Arial" pitchFamily="34" charset="0"/>
                <a:ea typeface="Arial Unicode MS" pitchFamily="34" charset="-122"/>
                <a:cs typeface="Arial" pitchFamily="34" charset="0"/>
              </a:rPr>
              <a:t>();</a:t>
            </a:r>
            <a:endParaRPr lang="en-US" altLang="zh-CN" sz="2800" dirty="0">
              <a:solidFill>
                <a:schemeClr val="tx1">
                  <a:lumMod val="75000"/>
                  <a:lumOff val="25000"/>
                </a:schemeClr>
              </a:solidFill>
              <a:latin typeface="Arial" pitchFamily="34" charset="0"/>
              <a:ea typeface="Arial Unicode MS" pitchFamily="34" charset="-122"/>
              <a:cs typeface="Arial" pitchFamily="34" charset="0"/>
            </a:endParaRPr>
          </a:p>
        </p:txBody>
      </p:sp>
      <p:sp>
        <p:nvSpPr>
          <p:cNvPr id="5" name="标题 1"/>
          <p:cNvSpPr>
            <a:spLocks noGrp="1"/>
          </p:cNvSpPr>
          <p:nvPr>
            <p:ph type="ctrTitle"/>
          </p:nvPr>
        </p:nvSpPr>
        <p:spPr>
          <a:xfrm>
            <a:off x="431999" y="214300"/>
            <a:ext cx="3283117"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Using Object</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7" y="1071298"/>
            <a:ext cx="8748464" cy="1739525"/>
          </a:xfrm>
          <a:prstGeom prst="rect">
            <a:avLst/>
          </a:prstGeom>
          <a:solidFill>
            <a:schemeClr val="tx1"/>
          </a:solidFill>
        </p:spPr>
        <p:txBody>
          <a:bodyPr wrap="square" lIns="76782" tIns="38391" rIns="76782" bIns="38391" rtlCol="0">
            <a:spAutoFit/>
          </a:bodyPr>
          <a:lstStyle/>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class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derivedClass</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37021"/>
                </a:solidFill>
                <a:latin typeface="Tahoma" panose="020B0604030504040204" pitchFamily="34" charset="0"/>
                <a:ea typeface="Arial Unicode MS" pitchFamily="34" charset="-122"/>
                <a:cs typeface="Tahoma" panose="020B0604030504040204" pitchFamily="34" charset="0"/>
              </a:rPr>
              <a:t>public</a:t>
            </a:r>
            <a:r>
              <a:rPr lang="en-US" altLang="zh-CN" sz="2400" dirty="0">
                <a:solidFill>
                  <a:schemeClr val="tx1">
                    <a:lumMod val="75000"/>
                    <a:lumOff val="25000"/>
                  </a:schemeClr>
                </a:solidFill>
                <a:effectLst>
                  <a:outerShdw blurRad="38100" dist="38100" dir="2700000" algn="tl">
                    <a:srgbClr val="000000"/>
                  </a:outerShdw>
                </a:effectLst>
                <a:latin typeface="Tahoma" panose="020B0604030504040204" pitchFamily="34" charset="0"/>
                <a:ea typeface="Arial Unicode MS" pitchFamily="34" charset="-122"/>
                <a:cs typeface="Tahoma" panose="020B0604030504040204" pitchFamily="34" charset="0"/>
              </a:rPr>
              <a:t>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tx1">
                    <a:lumMod val="75000"/>
                    <a:lumOff val="25000"/>
                  </a:schemeClr>
                </a:solidFill>
                <a:effectLst>
                  <a:outerShdw blurRad="38100" dist="38100" dir="2700000" algn="tl">
                    <a:srgbClr val="000000"/>
                  </a:outerShdw>
                </a:effectLst>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lumMod val="50000"/>
                  </a:schemeClr>
                </a:solidFill>
                <a:latin typeface="Tahoma" panose="020B0604030504040204" pitchFamily="34" charset="0"/>
                <a:ea typeface="Arial Unicode MS" pitchFamily="34" charset="-122"/>
                <a:cs typeface="Tahoma" panose="020B0604030504040204" pitchFamily="34" charset="0"/>
              </a:rPr>
              <a:t>protected </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bg1">
                    <a:lumMod val="50000"/>
                  </a:schemeClr>
                </a:solidFill>
                <a:effectLst>
                  <a:outerShdw blurRad="38100" dist="38100" dir="2700000" algn="tl">
                    <a:srgbClr val="000000"/>
                  </a:outerShdw>
                </a:effectLst>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lumMod val="50000"/>
                  </a:schemeClr>
                </a:solidFill>
                <a:latin typeface="Tahoma" panose="020B0604030504040204" pitchFamily="34" charset="0"/>
                <a:ea typeface="Arial Unicode MS" pitchFamily="34" charset="-122"/>
                <a:cs typeface="Tahoma" panose="020B0604030504040204" pitchFamily="34" charset="0"/>
              </a:rPr>
              <a:t>private</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baseClass</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defRPr/>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//difference parts between base and derived</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defRPr/>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   </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8" name="AutoShape 7"/>
          <p:cNvSpPr>
            <a:spLocks noChangeArrowheads="1"/>
          </p:cNvSpPr>
          <p:nvPr/>
        </p:nvSpPr>
        <p:spPr bwMode="auto">
          <a:xfrm>
            <a:off x="630589" y="3554732"/>
            <a:ext cx="8405907" cy="2127576"/>
          </a:xfrm>
          <a:prstGeom prst="wedgeRoundRectCallout">
            <a:avLst>
              <a:gd name="adj1" fmla="val -11958"/>
              <a:gd name="adj2" fmla="val -69661"/>
              <a:gd name="adj3" fmla="val 16667"/>
            </a:avLst>
          </a:prstGeom>
          <a:solidFill>
            <a:schemeClr val="accent6">
              <a:lumMod val="20000"/>
              <a:lumOff val="80000"/>
            </a:schemeClr>
          </a:solidFill>
          <a:ln w="12700">
            <a:noFill/>
            <a:miter lim="800000"/>
            <a:headEnd/>
            <a:tailEnd/>
          </a:ln>
        </p:spPr>
        <p:txBody>
          <a:bodyPr lIns="76782" tIns="38391" rIns="76782" bIns="38391" anchor="ctr"/>
          <a:lstStyle/>
          <a:p>
            <a:pPr>
              <a:lnSpc>
                <a:spcPct val="150000"/>
              </a:lnSpc>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①</a:t>
            </a:r>
            <a:r>
              <a:rPr lang="en-US" altLang="zh-CN" sz="2700" dirty="0">
                <a:solidFill>
                  <a:srgbClr val="FF0000"/>
                </a:solidFill>
                <a:latin typeface="Tahoma" panose="020B0604030504040204" pitchFamily="34" charset="0"/>
                <a:ea typeface="Arial Unicode MS" pitchFamily="34" charset="-122"/>
                <a:cs typeface="Tahoma" panose="020B0604030504040204" pitchFamily="34" charset="0"/>
              </a:rPr>
              <a:t>Adding</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data members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and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member </a:t>
            </a:r>
            <a:r>
              <a:rPr lang="en-US" altLang="zh-CN" sz="2400"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functions </a:t>
            </a:r>
            <a:r>
              <a:rPr lang="en-US" altLang="zh-CN" sz="3600"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 </a:t>
            </a:r>
            <a:endParaRPr lang="en-US" altLang="zh-CN" sz="36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lnSpc>
                <a:spcPct val="150000"/>
              </a:lnSpc>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②</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Redefining</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existing member functions</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during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inheritance </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191934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247125"/>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pitchFamily="34" charset="0"/>
              </a:rPr>
              <a:t>public inheritance</a:t>
            </a:r>
          </a:p>
          <a:p>
            <a:pPr lvl="1">
              <a:lnSpc>
                <a:spcPct val="150000"/>
              </a:lnSpc>
            </a:pPr>
            <a:r>
              <a:rPr lang="en-US" altLang="zh-CN" sz="2400" b="1" dirty="0">
                <a:latin typeface="Arial" pitchFamily="34" charset="0"/>
                <a:ea typeface="Arial Unicode MS" pitchFamily="34" charset="-122"/>
                <a:cs typeface="Arial" pitchFamily="34" charset="0"/>
              </a:rPr>
              <a:t>-</a:t>
            </a:r>
            <a:r>
              <a:rPr lang="en-US" altLang="zh-CN" sz="2400" b="1" dirty="0">
                <a:solidFill>
                  <a:schemeClr val="bg1"/>
                </a:solidFill>
                <a:latin typeface="Arial" pitchFamily="34" charset="0"/>
                <a:cs typeface="Arial" pitchFamily="34" charset="0"/>
              </a:rPr>
              <a:t> </a:t>
            </a:r>
            <a:r>
              <a:rPr lang="en-US" altLang="zh-CN" sz="2400" dirty="0">
                <a:latin typeface="Arial" pitchFamily="34" charset="0"/>
                <a:ea typeface="Arial Unicode MS" pitchFamily="34" charset="-122"/>
                <a:cs typeface="Arial" pitchFamily="34" charset="0"/>
              </a:rPr>
              <a:t>All the private elements of base are still private in derived, All the public elements of base are still public in derived. All the protected elements of base are still protected in derived. </a:t>
            </a:r>
          </a:p>
          <a:p>
            <a:pPr>
              <a:lnSpc>
                <a:spcPct val="150000"/>
              </a:lnSpc>
              <a:buFont typeface="Arial" pitchFamily="34" charset="0"/>
              <a:buChar char="•"/>
            </a:pPr>
            <a:r>
              <a:rPr lang="en-US" altLang="zh-CN" sz="2800" dirty="0">
                <a:solidFill>
                  <a:schemeClr val="tx1">
                    <a:lumMod val="50000"/>
                  </a:schemeClr>
                </a:solidFill>
                <a:latin typeface="Arial Black" pitchFamily="34" charset="0"/>
                <a:ea typeface="Arial Unicode MS" pitchFamily="34" charset="-122"/>
                <a:cs typeface="Arial" pitchFamily="34" charset="0"/>
              </a:rPr>
              <a:t>p</a:t>
            </a:r>
            <a:r>
              <a:rPr lang="en-US" altLang="zh-CN" sz="2800" dirty="0" smtClean="0">
                <a:solidFill>
                  <a:schemeClr val="tx1">
                    <a:lumMod val="50000"/>
                  </a:schemeClr>
                </a:solidFill>
                <a:latin typeface="Arial Black" pitchFamily="34" charset="0"/>
                <a:ea typeface="Arial Unicode MS" pitchFamily="34" charset="-122"/>
                <a:cs typeface="Arial" pitchFamily="34" charset="0"/>
              </a:rPr>
              <a:t>rivate </a:t>
            </a:r>
            <a:r>
              <a:rPr lang="en-US" altLang="zh-CN" sz="2800" dirty="0">
                <a:solidFill>
                  <a:schemeClr val="tx1">
                    <a:lumMod val="50000"/>
                  </a:schemeClr>
                </a:solidFill>
                <a:latin typeface="Arial Black" pitchFamily="34" charset="0"/>
                <a:ea typeface="Arial Unicode MS" pitchFamily="34" charset="-122"/>
                <a:cs typeface="Arial" pitchFamily="34" charset="0"/>
              </a:rPr>
              <a:t>inheritance</a:t>
            </a:r>
          </a:p>
          <a:p>
            <a:pPr>
              <a:lnSpc>
                <a:spcPct val="150000"/>
              </a:lnSpc>
              <a:buFont typeface="Arial" pitchFamily="34" charset="0"/>
              <a:buChar char="•"/>
            </a:pPr>
            <a:r>
              <a:rPr lang="en-US" altLang="zh-CN" sz="2800" dirty="0">
                <a:solidFill>
                  <a:schemeClr val="tx1">
                    <a:lumMod val="50000"/>
                  </a:schemeClr>
                </a:solidFill>
                <a:latin typeface="Arial Black" pitchFamily="34" charset="0"/>
                <a:ea typeface="Arial Unicode MS" pitchFamily="34" charset="-122"/>
                <a:cs typeface="Arial" pitchFamily="34" charset="0"/>
              </a:rPr>
              <a:t>p</a:t>
            </a:r>
            <a:r>
              <a:rPr lang="en-US" altLang="zh-CN" sz="2800" dirty="0" smtClean="0">
                <a:solidFill>
                  <a:schemeClr val="tx1">
                    <a:lumMod val="50000"/>
                  </a:schemeClr>
                </a:solidFill>
                <a:latin typeface="Arial Black" pitchFamily="34" charset="0"/>
                <a:ea typeface="Arial Unicode MS" pitchFamily="34" charset="-122"/>
                <a:cs typeface="Arial" pitchFamily="34" charset="0"/>
              </a:rPr>
              <a:t>rotected </a:t>
            </a:r>
            <a:r>
              <a:rPr lang="en-US" altLang="zh-CN" sz="2800" dirty="0">
                <a:solidFill>
                  <a:schemeClr val="tx1">
                    <a:lumMod val="50000"/>
                  </a:schemeClr>
                </a:solidFill>
                <a:latin typeface="Arial Black" pitchFamily="34" charset="0"/>
                <a:ea typeface="Arial Unicode MS" pitchFamily="34" charset="-122"/>
                <a:cs typeface="Arial" pitchFamily="34" charset="0"/>
              </a:rPr>
              <a:t>inheritance</a:t>
            </a:r>
          </a:p>
        </p:txBody>
      </p:sp>
      <p:sp>
        <p:nvSpPr>
          <p:cNvPr id="5" name="标题 1"/>
          <p:cNvSpPr>
            <a:spLocks noGrp="1"/>
          </p:cNvSpPr>
          <p:nvPr>
            <p:ph type="ctrTitle"/>
          </p:nvPr>
        </p:nvSpPr>
        <p:spPr>
          <a:xfrm>
            <a:off x="431887" y="214241"/>
            <a:ext cx="2699953"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Inheritance</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113715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17141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pitchFamily="34" charset="0"/>
              </a:rPr>
              <a:t>Private inheritance</a:t>
            </a:r>
          </a:p>
          <a:p>
            <a:pPr lvl="1">
              <a:lnSpc>
                <a:spcPct val="150000"/>
              </a:lnSpc>
            </a:pPr>
            <a:r>
              <a:rPr lang="en-US" altLang="zh-CN" sz="2400" b="1" dirty="0">
                <a:solidFill>
                  <a:schemeClr val="tx1">
                    <a:lumMod val="95000"/>
                    <a:lumOff val="5000"/>
                  </a:schemeClr>
                </a:solidFill>
                <a:latin typeface="Arial" pitchFamily="34" charset="0"/>
                <a:cs typeface="Arial" pitchFamily="34" charset="0"/>
              </a:rPr>
              <a:t>- All the elements(public</a:t>
            </a:r>
            <a:r>
              <a:rPr lang="zh-CN" altLang="en-US" sz="2400" b="1" dirty="0">
                <a:solidFill>
                  <a:schemeClr val="tx1">
                    <a:lumMod val="95000"/>
                    <a:lumOff val="5000"/>
                  </a:schemeClr>
                </a:solidFill>
                <a:latin typeface="Arial" pitchFamily="34" charset="0"/>
                <a:cs typeface="Arial" pitchFamily="34" charset="0"/>
              </a:rPr>
              <a:t>、</a:t>
            </a:r>
            <a:r>
              <a:rPr lang="en-US" altLang="zh-CN" sz="2400" b="1" dirty="0">
                <a:solidFill>
                  <a:schemeClr val="tx1">
                    <a:lumMod val="95000"/>
                    <a:lumOff val="5000"/>
                  </a:schemeClr>
                </a:solidFill>
                <a:latin typeface="Arial" pitchFamily="34" charset="0"/>
                <a:cs typeface="Arial" pitchFamily="34" charset="0"/>
              </a:rPr>
              <a:t>private</a:t>
            </a:r>
            <a:r>
              <a:rPr lang="zh-CN" altLang="en-US" sz="2400" b="1" dirty="0">
                <a:solidFill>
                  <a:schemeClr val="tx1">
                    <a:lumMod val="95000"/>
                    <a:lumOff val="5000"/>
                  </a:schemeClr>
                </a:solidFill>
                <a:latin typeface="Arial" pitchFamily="34" charset="0"/>
                <a:cs typeface="Arial" pitchFamily="34" charset="0"/>
              </a:rPr>
              <a:t>、</a:t>
            </a:r>
            <a:r>
              <a:rPr lang="en-US" altLang="zh-CN" sz="2400" b="1" dirty="0">
                <a:solidFill>
                  <a:schemeClr val="tx1">
                    <a:lumMod val="95000"/>
                    <a:lumOff val="5000"/>
                  </a:schemeClr>
                </a:solidFill>
                <a:latin typeface="Arial" pitchFamily="34" charset="0"/>
                <a:cs typeface="Arial" pitchFamily="34" charset="0"/>
              </a:rPr>
              <a:t>protected) of base are private in derived</a:t>
            </a:r>
          </a:p>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pitchFamily="34" charset="0"/>
              </a:rPr>
              <a:t>Protected inheritance</a:t>
            </a:r>
          </a:p>
          <a:p>
            <a:pPr lvl="1">
              <a:lnSpc>
                <a:spcPct val="150000"/>
              </a:lnSpc>
            </a:pPr>
            <a:r>
              <a:rPr lang="en-US" altLang="zh-CN" sz="2400" b="1" dirty="0">
                <a:solidFill>
                  <a:schemeClr val="tx1">
                    <a:lumMod val="95000"/>
                    <a:lumOff val="5000"/>
                  </a:schemeClr>
                </a:solidFill>
                <a:latin typeface="Arial" pitchFamily="34" charset="0"/>
                <a:cs typeface="Arial" pitchFamily="34" charset="0"/>
              </a:rPr>
              <a:t>-</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All the private elements of base are still private in derived. All the public and protected elements of base are protected in derived.   </a:t>
            </a: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938800"/>
          </a:xfrm>
          <a:prstGeom prst="rect">
            <a:avLst/>
          </a:prstGeom>
          <a:noFill/>
        </p:spPr>
        <p:txBody>
          <a:bodyPr wrap="square" lIns="91254" tIns="45625" rIns="91254" bIns="45625" rtlCol="0">
            <a:spAutoFit/>
          </a:bodyPr>
          <a:lstStyle/>
          <a:p>
            <a:pPr>
              <a:buFont typeface="Arial" pitchFamily="34" charset="0"/>
              <a:buChar char="•"/>
            </a:pPr>
            <a:r>
              <a:rPr lang="zh-CN" altLang="en-US" sz="2000" dirty="0">
                <a:latin typeface="华文细黑" panose="02010600040101010101" pitchFamily="2" charset="-122"/>
                <a:ea typeface="华文细黑" panose="02010600040101010101" pitchFamily="2" charset="-122"/>
              </a:rPr>
              <a:t>基类成员对派生类都是</a:t>
            </a:r>
            <a:r>
              <a:rPr lang="zh-CN" altLang="en-US" sz="2000" dirty="0" smtClean="0">
                <a:latin typeface="华文细黑" panose="02010600040101010101" pitchFamily="2" charset="-122"/>
                <a:ea typeface="华文细黑" panose="02010600040101010101" pitchFamily="2" charset="-122"/>
              </a:rPr>
              <a:t>：公有</a:t>
            </a:r>
            <a:r>
              <a:rPr lang="zh-CN" altLang="en-US" sz="2000" dirty="0">
                <a:latin typeface="华文细黑" panose="02010600040101010101" pitchFamily="2" charset="-122"/>
                <a:ea typeface="华文细黑" panose="02010600040101010101" pitchFamily="2" charset="-122"/>
              </a:rPr>
              <a:t>和保护的成员是可见的，私有的的成员是不可见的。</a:t>
            </a:r>
            <a:endParaRPr lang="en-US" altLang="zh-CN" sz="2000" dirty="0">
              <a:latin typeface="华文细黑" panose="02010600040101010101" pitchFamily="2" charset="-122"/>
              <a:ea typeface="华文细黑" panose="02010600040101010101" pitchFamily="2" charset="-122"/>
            </a:endParaRPr>
          </a:p>
          <a:p>
            <a:pPr>
              <a:buFont typeface="Arial" pitchFamily="34" charset="0"/>
              <a:buChar char="•"/>
            </a:pPr>
            <a:r>
              <a:rPr lang="zh-CN" altLang="en-US" sz="2000" dirty="0">
                <a:latin typeface="华文细黑" panose="02010600040101010101" pitchFamily="2" charset="-122"/>
                <a:ea typeface="华文细黑" panose="02010600040101010101" pitchFamily="2" charset="-122"/>
              </a:rPr>
              <a:t>基类成员对派生类的对象来说：要看基类的成员在派生类中变成了什么类型的成员。如：私有继承时，基类的共有成员和私有成员都变成了派生类中的私有成员，因此对于派生类中的对象来说基类的共有成员和私有成员就是不可见的。</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graphicFrame>
        <p:nvGraphicFramePr>
          <p:cNvPr id="5" name="表格 4"/>
          <p:cNvGraphicFramePr>
            <a:graphicFrameLocks noGrp="1"/>
          </p:cNvGraphicFramePr>
          <p:nvPr>
            <p:extLst>
              <p:ext uri="{D42A27DB-BD31-4B8C-83A1-F6EECF244321}">
                <p14:modId xmlns:p14="http://schemas.microsoft.com/office/powerpoint/2010/main" val="3050812641"/>
              </p:ext>
            </p:extLst>
          </p:nvPr>
        </p:nvGraphicFramePr>
        <p:xfrm>
          <a:off x="1008530" y="3069044"/>
          <a:ext cx="7523909" cy="3236217"/>
        </p:xfrm>
        <a:graphic>
          <a:graphicData uri="http://schemas.openxmlformats.org/drawingml/2006/table">
            <a:tbl>
              <a:tblPr>
                <a:tableStyleId>{5C22544A-7EE6-4342-B048-85BDC9FD1C3A}</a:tableStyleId>
              </a:tblPr>
              <a:tblGrid>
                <a:gridCol w="3081246"/>
                <a:gridCol w="1572372"/>
                <a:gridCol w="1667228"/>
                <a:gridCol w="1203063"/>
              </a:tblGrid>
              <a:tr h="647922">
                <a:tc>
                  <a:txBody>
                    <a:bodyPr/>
                    <a:lstStyle/>
                    <a:p>
                      <a:pPr algn="l" fontAlgn="t"/>
                      <a:r>
                        <a:rPr lang="zh-CN" altLang="en-US" sz="2400" b="0" u="none" strike="noStrike" dirty="0">
                          <a:effectLst/>
                          <a:latin typeface="Frutiger CE 55 Roman" panose="02000503040000020004" pitchFamily="2" charset="0"/>
                        </a:rPr>
                        <a:t>　</a:t>
                      </a:r>
                      <a:endParaRPr lang="zh-CN" alt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public</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protected</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800" b="0" u="none" strike="noStrike">
                          <a:effectLst/>
                          <a:latin typeface="Frutiger CE 55 Roman" panose="02000503040000020004" pitchFamily="2" charset="0"/>
                        </a:rPr>
                        <a:t>private</a:t>
                      </a:r>
                      <a:endParaRPr lang="en-US" sz="2800" b="0" i="0" u="none" strike="noStrike">
                        <a:solidFill>
                          <a:srgbClr val="000000"/>
                        </a:solidFill>
                        <a:effectLst/>
                        <a:latin typeface="Frutiger CE 55 Roman" panose="02000503040000020004" pitchFamily="2" charset="0"/>
                      </a:endParaRPr>
                    </a:p>
                  </a:txBody>
                  <a:tcPr marL="7142" marR="7142" marT="9523" marB="0"/>
                </a:tc>
              </a:tr>
              <a:tr h="862765">
                <a:tc>
                  <a:txBody>
                    <a:bodyPr/>
                    <a:lstStyle/>
                    <a:p>
                      <a:pPr algn="l" fontAlgn="t"/>
                      <a:r>
                        <a:rPr lang="en-US" sz="2400" b="0" u="none" strike="noStrike" dirty="0">
                          <a:effectLst/>
                          <a:latin typeface="Frutiger CE 55 Roman" panose="02000503040000020004" pitchFamily="2" charset="0"/>
                        </a:rPr>
                        <a:t>public inheritance</a:t>
                      </a:r>
                      <a:br>
                        <a:rPr lang="en-US" sz="2400" b="0" u="none" strike="noStrike" dirty="0">
                          <a:effectLst/>
                          <a:latin typeface="Frutiger CE 55 Roman" panose="02000503040000020004" pitchFamily="2" charset="0"/>
                        </a:rPr>
                      </a:b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public</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protected</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zh-CN" altLang="en-US" sz="2800" b="0" u="none" strike="noStrike" dirty="0">
                          <a:effectLst/>
                          <a:latin typeface="华文细黑" panose="02010600040101010101" pitchFamily="2" charset="-122"/>
                          <a:ea typeface="华文细黑" panose="02010600040101010101" pitchFamily="2" charset="-122"/>
                        </a:rPr>
                        <a:t>不</a:t>
                      </a:r>
                      <a:r>
                        <a:rPr lang="zh-CN" altLang="en-US" sz="2400" b="0" u="none" strike="noStrike" dirty="0">
                          <a:effectLst/>
                          <a:latin typeface="华文细黑" panose="02010600040101010101" pitchFamily="2" charset="-122"/>
                          <a:ea typeface="华文细黑" panose="02010600040101010101" pitchFamily="2" charset="-122"/>
                        </a:rPr>
                        <a:t>可见</a:t>
                      </a:r>
                      <a:endParaRPr lang="zh-CN" altLang="en-US" sz="2800" b="0" i="0" u="none" strike="noStrike" dirty="0">
                        <a:solidFill>
                          <a:srgbClr val="000000"/>
                        </a:solidFill>
                        <a:effectLst/>
                        <a:latin typeface="华文细黑" panose="02010600040101010101" pitchFamily="2" charset="-122"/>
                        <a:ea typeface="华文细黑" panose="02010600040101010101" pitchFamily="2" charset="-122"/>
                      </a:endParaRPr>
                    </a:p>
                  </a:txBody>
                  <a:tcPr marL="7142" marR="7142" marT="9523" marB="0"/>
                </a:tc>
              </a:tr>
              <a:tr h="862765">
                <a:tc>
                  <a:txBody>
                    <a:bodyPr/>
                    <a:lstStyle/>
                    <a:p>
                      <a:pPr algn="l" fontAlgn="t"/>
                      <a:r>
                        <a:rPr lang="en-US" sz="2400" b="0" u="none" strike="noStrike" dirty="0">
                          <a:effectLst/>
                          <a:latin typeface="Frutiger CE 55 Roman" panose="02000503040000020004" pitchFamily="2" charset="0"/>
                        </a:rPr>
                        <a:t>Private inheritance</a:t>
                      </a:r>
                      <a:br>
                        <a:rPr lang="en-US" sz="2400" b="0" u="none" strike="noStrike" dirty="0">
                          <a:effectLst/>
                          <a:latin typeface="Frutiger CE 55 Roman" panose="02000503040000020004" pitchFamily="2" charset="0"/>
                        </a:rPr>
                      </a:b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a:effectLst/>
                          <a:latin typeface="Frutiger CE 55 Roman" panose="02000503040000020004" pitchFamily="2" charset="0"/>
                        </a:rPr>
                        <a:t>private</a:t>
                      </a:r>
                      <a:endParaRPr lang="en-US" sz="2400" b="0" i="0" u="none" strike="noStrike">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private</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zh-CN" altLang="en-US" sz="2400" b="0" u="none" strike="noStrike" dirty="0">
                          <a:effectLst/>
                          <a:latin typeface="华文细黑" panose="02010600040101010101" pitchFamily="2" charset="-122"/>
                          <a:ea typeface="华文细黑" panose="02010600040101010101" pitchFamily="2" charset="-122"/>
                        </a:rPr>
                        <a:t>不可见</a:t>
                      </a:r>
                      <a:endParaRPr lang="zh-CN" alt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7142" marR="7142" marT="9523" marB="0"/>
                </a:tc>
              </a:tr>
              <a:tr h="862765">
                <a:tc>
                  <a:txBody>
                    <a:bodyPr/>
                    <a:lstStyle/>
                    <a:p>
                      <a:pPr algn="l" fontAlgn="t"/>
                      <a:r>
                        <a:rPr lang="en-US" sz="2400" b="0" u="none" strike="noStrike">
                          <a:effectLst/>
                          <a:latin typeface="Frutiger CE 55 Roman" panose="02000503040000020004" pitchFamily="2" charset="0"/>
                        </a:rPr>
                        <a:t>Protected inheritance</a:t>
                      </a:r>
                      <a:br>
                        <a:rPr lang="en-US" sz="2400" b="0" u="none" strike="noStrike">
                          <a:effectLst/>
                          <a:latin typeface="Frutiger CE 55 Roman" panose="02000503040000020004" pitchFamily="2" charset="0"/>
                        </a:rPr>
                      </a:br>
                      <a:endParaRPr lang="en-US" sz="2400" b="0" i="0" u="none" strike="noStrike">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protected</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en-US" sz="2400" b="0" u="none" strike="noStrike" dirty="0">
                          <a:effectLst/>
                          <a:latin typeface="Frutiger CE 55 Roman" panose="02000503040000020004" pitchFamily="2" charset="0"/>
                        </a:rPr>
                        <a:t>protected</a:t>
                      </a:r>
                      <a:endParaRPr lang="en-US" sz="2400" b="0" i="0" u="none" strike="noStrike" dirty="0">
                        <a:solidFill>
                          <a:srgbClr val="000000"/>
                        </a:solidFill>
                        <a:effectLst/>
                        <a:latin typeface="Frutiger CE 55 Roman" panose="02000503040000020004" pitchFamily="2" charset="0"/>
                      </a:endParaRPr>
                    </a:p>
                  </a:txBody>
                  <a:tcPr marL="7142" marR="7142" marT="9523" marB="0"/>
                </a:tc>
                <a:tc>
                  <a:txBody>
                    <a:bodyPr/>
                    <a:lstStyle/>
                    <a:p>
                      <a:pPr algn="l" fontAlgn="t"/>
                      <a:r>
                        <a:rPr lang="zh-CN" altLang="en-US" sz="2400" b="0" u="none" strike="noStrike" dirty="0">
                          <a:effectLst/>
                          <a:latin typeface="华文细黑" panose="02010600040101010101" pitchFamily="2" charset="-122"/>
                          <a:ea typeface="华文细黑" panose="02010600040101010101" pitchFamily="2" charset="-122"/>
                        </a:rPr>
                        <a:t>不可见 </a:t>
                      </a:r>
                      <a:endParaRPr lang="zh-CN" alt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7142" marR="7142" marT="9523" marB="0"/>
                </a:tc>
              </a:tr>
            </a:tbl>
          </a:graphicData>
        </a:graphic>
      </p:graphicFrame>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61754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Make sure public inheritance models "is-a“</a:t>
            </a:r>
          </a:p>
          <a:p>
            <a:pPr>
              <a:lnSpc>
                <a:spcPct val="150000"/>
              </a:lnSpc>
            </a:pPr>
            <a:r>
              <a:rPr lang="zh-CN" altLang="en-US" sz="2000" dirty="0">
                <a:latin typeface="华文细黑" panose="02010600040101010101" pitchFamily="2" charset="-122"/>
                <a:ea typeface="华文细黑" panose="02010600040101010101" pitchFamily="2" charset="-122"/>
              </a:rPr>
              <a:t>作为一种设计技术， 公有继承揭示了应用域概念之间的语义关系。从应用域角度而言，抽象之间的语义关系是</a:t>
            </a:r>
            <a:r>
              <a:rPr lang="zh-CN" altLang="en-US" sz="2000" b="1" dirty="0">
                <a:solidFill>
                  <a:srgbClr val="FFFF00"/>
                </a:solidFill>
                <a:latin typeface="微软雅黑" panose="020B0503020204020204" pitchFamily="34" charset="-122"/>
                <a:ea typeface="微软雅黑" panose="020B0503020204020204" pitchFamily="34" charset="-122"/>
                <a:cs typeface="Arial Unicode MS" pitchFamily="34" charset="-122"/>
              </a:rPr>
              <a:t>特殊与一般</a:t>
            </a:r>
            <a:r>
              <a:rPr lang="zh-CN" altLang="en-US" sz="2000" dirty="0">
                <a:latin typeface="华文细黑" panose="02010600040101010101" pitchFamily="2" charset="-122"/>
                <a:ea typeface="华文细黑" panose="02010600040101010101" pitchFamily="2" charset="-122"/>
              </a:rPr>
              <a:t>的关系，或称</a:t>
            </a:r>
            <a:r>
              <a:rPr lang="en-US" altLang="zh-CN" sz="2000" b="1" dirty="0">
                <a:solidFill>
                  <a:srgbClr val="FFFF00"/>
                </a:solidFill>
                <a:latin typeface="Arial Rounded MT Bold" panose="020F0704030504030204" pitchFamily="34" charset="0"/>
                <a:ea typeface="微软雅黑" panose="020B0503020204020204" pitchFamily="34" charset="-122"/>
                <a:cs typeface="Arial" pitchFamily="34" charset="0"/>
              </a:rPr>
              <a:t>IS-A</a:t>
            </a:r>
            <a:r>
              <a:rPr lang="zh-CN" altLang="en-US" sz="2000" dirty="0">
                <a:latin typeface="华文细黑" panose="02010600040101010101" pitchFamily="2" charset="-122"/>
                <a:ea typeface="华文细黑" panose="02010600040101010101" pitchFamily="2" charset="-122"/>
              </a:rPr>
              <a:t>关系。在这种关系中，描述特殊性的类是子类（父类的特化）。相反，父类描述一般性，被称为子类的泛化。从类型角度而言，这种语义关系是子类型关系，即一个子类型所定义的对象集合是一个父类型所定义的对象集合的一个子集。</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41"/>
            <a:ext cx="6875110"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When to use public inheritance?</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324839"/>
            <a:ext cx="4824536" cy="1665503"/>
          </a:xfrm>
          <a:prstGeom prst="rect">
            <a:avLst/>
          </a:prstGeom>
          <a:solidFill>
            <a:schemeClr val="tx1"/>
          </a:solidFill>
          <a:ln>
            <a:noFill/>
          </a:ln>
          <a:effectLst/>
          <a:extLst/>
        </p:spPr>
      </p:pic>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361719"/>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smtClean="0">
                <a:latin typeface="华文细黑" panose="02010600040101010101" pitchFamily="2" charset="-122"/>
                <a:ea typeface="华文细黑" panose="02010600040101010101" pitchFamily="2" charset="-122"/>
                <a:cs typeface="Tahoma" panose="020B0604030504040204" pitchFamily="34" charset="0"/>
              </a:rPr>
              <a:t>使用</a:t>
            </a:r>
            <a:r>
              <a:rPr lang="zh-CN" altLang="en-US" sz="2400" dirty="0">
                <a:latin typeface="华文细黑" panose="02010600040101010101" pitchFamily="2" charset="-122"/>
                <a:ea typeface="华文细黑" panose="02010600040101010101" pitchFamily="2" charset="-122"/>
                <a:cs typeface="Tahoma" panose="020B0604030504040204" pitchFamily="34" charset="0"/>
              </a:rPr>
              <a:t>于</a:t>
            </a:r>
            <a:r>
              <a:rPr lang="en-US" altLang="zh-CN" sz="2700" b="1" dirty="0" smtClean="0">
                <a:solidFill>
                  <a:srgbClr val="FFFF00"/>
                </a:solidFill>
                <a:latin typeface="Arial Rounded MT Bold" panose="020F0704030504030204" pitchFamily="34" charset="0"/>
                <a:ea typeface="微软雅黑" panose="020B0503020204020204" pitchFamily="34" charset="-122"/>
                <a:cs typeface="Arial" pitchFamily="34" charset="0"/>
              </a:rPr>
              <a:t>base </a:t>
            </a:r>
            <a:r>
              <a:rPr lang="en-US" altLang="zh-CN" sz="2700" b="1" dirty="0">
                <a:solidFill>
                  <a:srgbClr val="FFFF00"/>
                </a:solidFill>
                <a:latin typeface="Arial Rounded MT Bold" panose="020F0704030504030204" pitchFamily="34" charset="0"/>
                <a:ea typeface="微软雅黑" panose="020B0503020204020204" pitchFamily="34" charset="-122"/>
                <a:cs typeface="Arial" pitchFamily="34" charset="0"/>
              </a:rPr>
              <a:t>classes</a:t>
            </a:r>
            <a:r>
              <a:rPr lang="zh-CN" altLang="en-US" sz="2400" dirty="0">
                <a:latin typeface="华文细黑" panose="02010600040101010101" pitchFamily="2" charset="-122"/>
                <a:ea typeface="华文细黑" panose="02010600040101010101" pitchFamily="2" charset="-122"/>
                <a:cs typeface="Tahoma" panose="020B0604030504040204" pitchFamily="34" charset="0"/>
              </a:rPr>
              <a:t>身上的每一件事情一定也适用于</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derived classes</a:t>
            </a:r>
            <a:r>
              <a:rPr lang="zh-CN" altLang="en-US" sz="2400" dirty="0">
                <a:latin typeface="华文细黑" panose="02010600040101010101" pitchFamily="2" charset="-122"/>
                <a:ea typeface="华文细黑" panose="02010600040101010101" pitchFamily="2" charset="-122"/>
                <a:cs typeface="Tahoma" panose="020B0604030504040204" pitchFamily="34" charset="0"/>
              </a:rPr>
              <a:t>身上。</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183967"/>
          </a:xfrm>
          <a:prstGeom prst="rect">
            <a:avLst/>
          </a:prstGeom>
          <a:noFill/>
        </p:spPr>
        <p:txBody>
          <a:bodyPr wrap="square" lIns="91254" tIns="45625" rIns="91254" bIns="45625" rtlCol="0">
            <a:spAutoFit/>
          </a:bodyPr>
          <a:lstStyle/>
          <a:p>
            <a:pPr>
              <a:lnSpc>
                <a:spcPts val="3500"/>
              </a:lnSpc>
              <a:buFont typeface="Arial" pitchFamily="34" charset="0"/>
              <a:buChar char="•"/>
            </a:pPr>
            <a:r>
              <a:rPr lang="zh-CN" altLang="en-US" sz="2000" dirty="0">
                <a:latin typeface="华文细黑" panose="02010600040101010101" pitchFamily="2" charset="-122"/>
                <a:ea typeface="华文细黑" panose="02010600040101010101" pitchFamily="2" charset="-122"/>
              </a:rPr>
              <a:t>若在逻辑上</a:t>
            </a:r>
            <a:r>
              <a:rPr lang="en-US" altLang="zh-CN" sz="2000" dirty="0">
                <a:latin typeface="华文细黑" panose="02010600040101010101" pitchFamily="2" charset="-122"/>
                <a:ea typeface="华文细黑" panose="02010600040101010101" pitchFamily="2" charset="-122"/>
              </a:rPr>
              <a:t>B</a:t>
            </a:r>
            <a:r>
              <a:rPr lang="zh-CN" altLang="en-US" sz="2000" dirty="0">
                <a:latin typeface="华文细黑" panose="02010600040101010101" pitchFamily="2" charset="-122"/>
                <a:ea typeface="华文细黑" panose="02010600040101010101" pitchFamily="2" charset="-122"/>
              </a:rPr>
              <a:t>是</a:t>
            </a:r>
            <a:r>
              <a:rPr lang="en-US" altLang="zh-CN" sz="2000" dirty="0">
                <a:latin typeface="华文细黑" panose="02010600040101010101" pitchFamily="2" charset="-122"/>
                <a:ea typeface="华文细黑" panose="02010600040101010101" pitchFamily="2" charset="-122"/>
              </a:rPr>
              <a:t>A</a:t>
            </a:r>
            <a:r>
              <a:rPr lang="zh-CN" altLang="en-US" sz="2000" dirty="0">
                <a:latin typeface="华文细黑" panose="02010600040101010101" pitchFamily="2" charset="-122"/>
                <a:ea typeface="华文细黑" panose="02010600040101010101" pitchFamily="2" charset="-122"/>
              </a:rPr>
              <a:t>的“一种”（</a:t>
            </a:r>
            <a:r>
              <a:rPr lang="en-US" altLang="zh-CN" sz="2000" dirty="0">
                <a:latin typeface="华文细黑" panose="02010600040101010101" pitchFamily="2" charset="-122"/>
                <a:ea typeface="华文细黑" panose="02010600040101010101" pitchFamily="2" charset="-122"/>
              </a:rPr>
              <a:t>a kind of ），</a:t>
            </a:r>
            <a:r>
              <a:rPr lang="zh-CN" altLang="en-US" sz="2000" dirty="0">
                <a:latin typeface="华文细黑" panose="02010600040101010101" pitchFamily="2" charset="-122"/>
                <a:ea typeface="华文细黑" panose="02010600040101010101" pitchFamily="2" charset="-122"/>
              </a:rPr>
              <a:t>则允许</a:t>
            </a:r>
            <a:r>
              <a:rPr lang="en-US" altLang="zh-CN" sz="2000" dirty="0">
                <a:latin typeface="华文细黑" panose="02010600040101010101" pitchFamily="2" charset="-122"/>
                <a:ea typeface="华文细黑" panose="02010600040101010101" pitchFamily="2" charset="-122"/>
              </a:rPr>
              <a:t>B</a:t>
            </a:r>
            <a:r>
              <a:rPr lang="zh-CN" altLang="en-US" sz="2000" dirty="0">
                <a:latin typeface="华文细黑" panose="02010600040101010101" pitchFamily="2" charset="-122"/>
                <a:ea typeface="华文细黑" panose="02010600040101010101" pitchFamily="2" charset="-122"/>
              </a:rPr>
              <a:t>继承</a:t>
            </a:r>
            <a:r>
              <a:rPr lang="en-US" altLang="zh-CN" sz="2000" dirty="0">
                <a:latin typeface="华文细黑" panose="02010600040101010101" pitchFamily="2" charset="-122"/>
                <a:ea typeface="华文细黑" panose="02010600040101010101" pitchFamily="2" charset="-122"/>
              </a:rPr>
              <a:t>A</a:t>
            </a:r>
            <a:r>
              <a:rPr lang="zh-CN" altLang="en-US" sz="2000" dirty="0">
                <a:latin typeface="华文细黑" panose="02010600040101010101" pitchFamily="2" charset="-122"/>
                <a:ea typeface="华文细黑" panose="02010600040101010101" pitchFamily="2" charset="-122"/>
              </a:rPr>
              <a:t>的功能和属性。例如男人（</a:t>
            </a:r>
            <a:r>
              <a:rPr lang="en-US" altLang="zh-CN" sz="2000" dirty="0">
                <a:latin typeface="华文细黑" panose="02010600040101010101" pitchFamily="2" charset="-122"/>
                <a:ea typeface="华文细黑" panose="02010600040101010101" pitchFamily="2" charset="-122"/>
              </a:rPr>
              <a:t>Man）</a:t>
            </a:r>
            <a:r>
              <a:rPr lang="zh-CN" altLang="en-US" sz="2000" dirty="0">
                <a:latin typeface="华文细黑" panose="02010600040101010101" pitchFamily="2" charset="-122"/>
                <a:ea typeface="华文细黑" panose="02010600040101010101" pitchFamily="2" charset="-122"/>
              </a:rPr>
              <a:t>是人（</a:t>
            </a:r>
            <a:r>
              <a:rPr lang="en-US" altLang="zh-CN" sz="2000" dirty="0">
                <a:latin typeface="华文细黑" panose="02010600040101010101" pitchFamily="2" charset="-122"/>
                <a:ea typeface="华文细黑" panose="02010600040101010101" pitchFamily="2" charset="-122"/>
              </a:rPr>
              <a:t>Human）</a:t>
            </a:r>
            <a:r>
              <a:rPr lang="zh-CN" altLang="en-US" sz="2000" dirty="0">
                <a:latin typeface="华文细黑" panose="02010600040101010101" pitchFamily="2" charset="-122"/>
                <a:ea typeface="华文细黑" panose="02010600040101010101" pitchFamily="2" charset="-122"/>
              </a:rPr>
              <a:t>的一种，男孩（</a:t>
            </a:r>
            <a:r>
              <a:rPr lang="en-US" altLang="zh-CN" sz="2000" dirty="0">
                <a:latin typeface="华文细黑" panose="02010600040101010101" pitchFamily="2" charset="-122"/>
                <a:ea typeface="华文细黑" panose="02010600040101010101" pitchFamily="2" charset="-122"/>
              </a:rPr>
              <a:t>Boy）</a:t>
            </a:r>
            <a:r>
              <a:rPr lang="zh-CN" altLang="en-US" sz="2000" dirty="0">
                <a:latin typeface="华文细黑" panose="02010600040101010101" pitchFamily="2" charset="-122"/>
                <a:ea typeface="华文细黑" panose="02010600040101010101" pitchFamily="2" charset="-122"/>
              </a:rPr>
              <a:t>是男人的一种。那么类</a:t>
            </a:r>
            <a:r>
              <a:rPr lang="en-US" altLang="zh-CN" sz="2000" dirty="0">
                <a:latin typeface="华文细黑" panose="02010600040101010101" pitchFamily="2" charset="-122"/>
                <a:ea typeface="华文细黑" panose="02010600040101010101" pitchFamily="2" charset="-122"/>
              </a:rPr>
              <a:t>Man</a:t>
            </a:r>
            <a:r>
              <a:rPr lang="zh-CN" altLang="en-US" sz="2000" dirty="0">
                <a:latin typeface="华文细黑" panose="02010600040101010101" pitchFamily="2" charset="-122"/>
                <a:ea typeface="华文细黑" panose="02010600040101010101" pitchFamily="2" charset="-122"/>
              </a:rPr>
              <a:t>可以从类</a:t>
            </a:r>
            <a:r>
              <a:rPr lang="en-US" altLang="zh-CN" sz="2000" dirty="0">
                <a:latin typeface="华文细黑" panose="02010600040101010101" pitchFamily="2" charset="-122"/>
                <a:ea typeface="华文细黑" panose="02010600040101010101" pitchFamily="2" charset="-122"/>
              </a:rPr>
              <a:t>Human</a:t>
            </a:r>
            <a:r>
              <a:rPr lang="zh-CN" altLang="en-US" sz="2000" dirty="0">
                <a:latin typeface="华文细黑" panose="02010600040101010101" pitchFamily="2" charset="-122"/>
                <a:ea typeface="华文细黑" panose="02010600040101010101" pitchFamily="2" charset="-122"/>
              </a:rPr>
              <a:t>派生，类</a:t>
            </a:r>
            <a:r>
              <a:rPr lang="en-US" altLang="zh-CN" sz="2000" dirty="0">
                <a:latin typeface="华文细黑" panose="02010600040101010101" pitchFamily="2" charset="-122"/>
                <a:ea typeface="华文细黑" panose="02010600040101010101" pitchFamily="2" charset="-122"/>
              </a:rPr>
              <a:t>Boy</a:t>
            </a:r>
            <a:r>
              <a:rPr lang="zh-CN" altLang="en-US" sz="2000" dirty="0">
                <a:latin typeface="华文细黑" panose="02010600040101010101" pitchFamily="2" charset="-122"/>
                <a:ea typeface="华文细黑" panose="02010600040101010101" pitchFamily="2" charset="-122"/>
              </a:rPr>
              <a:t>可以从类</a:t>
            </a:r>
            <a:r>
              <a:rPr lang="en-US" altLang="zh-CN" sz="2000" dirty="0">
                <a:latin typeface="华文细黑" panose="02010600040101010101" pitchFamily="2" charset="-122"/>
                <a:ea typeface="华文细黑" panose="02010600040101010101" pitchFamily="2" charset="-122"/>
              </a:rPr>
              <a:t>Man</a:t>
            </a:r>
            <a:r>
              <a:rPr lang="zh-CN" altLang="en-US" sz="2000" dirty="0">
                <a:latin typeface="华文细黑" panose="02010600040101010101" pitchFamily="2" charset="-122"/>
                <a:ea typeface="华文细黑" panose="02010600040101010101" pitchFamily="2" charset="-122"/>
              </a:rPr>
              <a:t>派生。</a:t>
            </a:r>
            <a:endParaRPr lang="en-US" altLang="zh-CN" sz="2000" dirty="0">
              <a:latin typeface="华文细黑" panose="02010600040101010101" pitchFamily="2" charset="-122"/>
              <a:ea typeface="华文细黑" panose="02010600040101010101" pitchFamily="2" charset="-122"/>
            </a:endParaRPr>
          </a:p>
          <a:p>
            <a:pPr lvl="2">
              <a:lnSpc>
                <a:spcPts val="3500"/>
              </a:lnSpc>
              <a:spcBef>
                <a:spcPct val="50000"/>
              </a:spcBef>
            </a:pPr>
            <a:r>
              <a:rPr lang="en-US" altLang="zh-CN" sz="2400" dirty="0">
                <a:latin typeface="Euphemia" pitchFamily="34" charset="0"/>
                <a:ea typeface="华文细黑" panose="02010600040101010101" pitchFamily="2" charset="-122"/>
              </a:rPr>
              <a:t>class Human{//…};</a:t>
            </a:r>
          </a:p>
          <a:p>
            <a:pPr lvl="2">
              <a:lnSpc>
                <a:spcPts val="3500"/>
              </a:lnSpc>
              <a:spcBef>
                <a:spcPct val="50000"/>
              </a:spcBef>
            </a:pPr>
            <a:r>
              <a:rPr lang="en-US" altLang="zh-CN" sz="2400" dirty="0">
                <a:latin typeface="Euphemia" pitchFamily="34" charset="0"/>
                <a:ea typeface="华文细黑" panose="02010600040101010101" pitchFamily="2" charset="-122"/>
              </a:rPr>
              <a:t>class Man: public Human{//…};</a:t>
            </a:r>
          </a:p>
          <a:p>
            <a:pPr lvl="2">
              <a:lnSpc>
                <a:spcPts val="3500"/>
              </a:lnSpc>
              <a:spcBef>
                <a:spcPct val="50000"/>
              </a:spcBef>
            </a:pPr>
            <a:r>
              <a:rPr lang="en-US" altLang="zh-CN" sz="2400" dirty="0">
                <a:latin typeface="Euphemia" pitchFamily="34" charset="0"/>
                <a:ea typeface="华文细黑" panose="02010600040101010101" pitchFamily="2" charset="-122"/>
              </a:rPr>
              <a:t>class Boy: public Man{//…};  </a:t>
            </a:r>
          </a:p>
          <a:p>
            <a:pPr>
              <a:lnSpc>
                <a:spcPts val="3500"/>
              </a:lnSpc>
              <a:buFont typeface="Arial" pitchFamily="34" charset="0"/>
              <a:buChar char="•"/>
            </a:pPr>
            <a:r>
              <a:rPr lang="zh-CN" altLang="en-US" sz="2000" dirty="0">
                <a:latin typeface="华文细黑" panose="02010600040101010101" pitchFamily="2" charset="-122"/>
                <a:ea typeface="华文细黑" panose="02010600040101010101" pitchFamily="2" charset="-122"/>
              </a:rPr>
              <a:t>如果类</a:t>
            </a:r>
            <a:r>
              <a:rPr lang="en-US" altLang="zh-CN" sz="2000" dirty="0">
                <a:latin typeface="华文细黑" panose="02010600040101010101" pitchFamily="2" charset="-122"/>
                <a:ea typeface="华文细黑" panose="02010600040101010101" pitchFamily="2" charset="-122"/>
              </a:rPr>
              <a:t>A</a:t>
            </a:r>
            <a:r>
              <a:rPr lang="zh-CN" altLang="en-US" sz="2000" dirty="0">
                <a:latin typeface="华文细黑" panose="02010600040101010101" pitchFamily="2" charset="-122"/>
                <a:ea typeface="华文细黑" panose="02010600040101010101" pitchFamily="2" charset="-122"/>
              </a:rPr>
              <a:t>和类</a:t>
            </a:r>
            <a:r>
              <a:rPr lang="en-US" altLang="zh-CN" sz="2000" dirty="0">
                <a:latin typeface="华文细黑" panose="02010600040101010101" pitchFamily="2" charset="-122"/>
                <a:ea typeface="华文细黑" panose="02010600040101010101" pitchFamily="2" charset="-122"/>
              </a:rPr>
              <a:t>B</a:t>
            </a:r>
            <a:r>
              <a:rPr lang="zh-CN" altLang="en-US" sz="2000" dirty="0">
                <a:latin typeface="华文细黑" panose="02010600040101010101" pitchFamily="2" charset="-122"/>
                <a:ea typeface="华文细黑" panose="02010600040101010101" pitchFamily="2" charset="-122"/>
              </a:rPr>
              <a:t>毫不相关，不可以为了使</a:t>
            </a:r>
            <a:r>
              <a:rPr lang="en-US" altLang="zh-CN" sz="2000" dirty="0">
                <a:latin typeface="华文细黑" panose="02010600040101010101" pitchFamily="2" charset="-122"/>
                <a:ea typeface="华文细黑" panose="02010600040101010101" pitchFamily="2" charset="-122"/>
              </a:rPr>
              <a:t>B</a:t>
            </a:r>
            <a:r>
              <a:rPr lang="zh-CN" altLang="en-US" sz="2000" dirty="0">
                <a:latin typeface="华文细黑" panose="02010600040101010101" pitchFamily="2" charset="-122"/>
                <a:ea typeface="华文细黑" panose="02010600040101010101" pitchFamily="2" charset="-122"/>
              </a:rPr>
              <a:t>的功能更多些而让</a:t>
            </a:r>
            <a:r>
              <a:rPr lang="en-US" altLang="zh-CN" sz="2000" dirty="0">
                <a:latin typeface="华文细黑" panose="02010600040101010101" pitchFamily="2" charset="-122"/>
                <a:ea typeface="华文细黑" panose="02010600040101010101" pitchFamily="2" charset="-122"/>
              </a:rPr>
              <a:t>B</a:t>
            </a:r>
            <a:r>
              <a:rPr lang="zh-CN" altLang="en-US" sz="2000" dirty="0">
                <a:latin typeface="华文细黑" panose="02010600040101010101" pitchFamily="2" charset="-122"/>
                <a:ea typeface="华文细黑" panose="02010600040101010101" pitchFamily="2" charset="-122"/>
              </a:rPr>
              <a:t>公有继承</a:t>
            </a:r>
            <a:r>
              <a:rPr lang="en-US" altLang="zh-CN" sz="2000" dirty="0">
                <a:latin typeface="华文细黑" panose="02010600040101010101" pitchFamily="2" charset="-122"/>
                <a:ea typeface="华文细黑" panose="02010600040101010101" pitchFamily="2" charset="-122"/>
              </a:rPr>
              <a:t>A</a:t>
            </a:r>
            <a:r>
              <a:rPr lang="zh-CN" altLang="en-US" sz="2000" dirty="0">
                <a:latin typeface="华文细黑" panose="02010600040101010101" pitchFamily="2" charset="-122"/>
                <a:ea typeface="华文细黑" panose="02010600040101010101" pitchFamily="2" charset="-122"/>
              </a:rPr>
              <a:t>的功能和属性。</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323795"/>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公有派生体现了从普遍到特殊的过程，子类对象和父类对象的之间的(语义)关系是：普遍跟特殊的关系(</a:t>
            </a:r>
            <a:r>
              <a:rPr lang="en-US" altLang="zh-CN" sz="2000" dirty="0">
                <a:latin typeface="华文细黑" panose="02010600040101010101" pitchFamily="2" charset="-122"/>
                <a:ea typeface="华文细黑" panose="02010600040101010101" pitchFamily="2" charset="-122"/>
              </a:rPr>
              <a:t>IS_A)。</a:t>
            </a: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多层次继承反映了从抽象到具体的思维过程。当我们为基类定义一部分特征后，通过派生，不断加入新特征，最终获得所需要的类。</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在具体设计类时，要选好各个抽象层比较是比较困难的。需要积累的经验和专门的方法（《软件工程》）。判断两个类之间是否可以使用公有继承的办法之一是使用“</a:t>
            </a:r>
            <a:r>
              <a:rPr lang="en-US" altLang="zh-CN" sz="2000" dirty="0">
                <a:latin typeface="华文细黑" panose="02010600040101010101" pitchFamily="2" charset="-122"/>
                <a:ea typeface="华文细黑" panose="02010600040101010101" pitchFamily="2" charset="-122"/>
              </a:rPr>
              <a:t>in kind of”</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508461"/>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pitchFamily="34" charset="0"/>
              </a:rPr>
              <a:t>Private mean</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all of the members(including public and private and protected) of the base class would be private in the derived class. you’re creating a new class that has all of the data and functionality of the base class, but that functionality is hidden, so it’s only part of the underlying implementation.   </a:t>
            </a:r>
          </a:p>
        </p:txBody>
      </p:sp>
      <p:sp>
        <p:nvSpPr>
          <p:cNvPr id="5" name="标题 1"/>
          <p:cNvSpPr>
            <a:spLocks noGrp="1"/>
          </p:cNvSpPr>
          <p:nvPr>
            <p:ph type="ctrTitle"/>
          </p:nvPr>
        </p:nvSpPr>
        <p:spPr>
          <a:xfrm>
            <a:off x="431887" y="214241"/>
            <a:ext cx="6875110" cy="785635"/>
          </a:xfrm>
          <a:solidFill>
            <a:srgbClr val="008080"/>
          </a:solidFill>
        </p:spPr>
        <p:txBody>
          <a:bodyPr>
            <a:noAutofit/>
          </a:bodyPr>
          <a:lstStyle/>
          <a:p>
            <a:pPr algn="l"/>
            <a:r>
              <a:rPr lang="en-US" altLang="zh-CN" b="1" dirty="0">
                <a:latin typeface="Arial Rounded MT Bold" panose="020F0704030504030204" pitchFamily="34" charset="0"/>
              </a:rPr>
              <a:t>When to use private inheritance?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7" name="Text Box 3"/>
          <p:cNvSpPr txBox="1">
            <a:spLocks noChangeArrowheads="1"/>
          </p:cNvSpPr>
          <p:nvPr/>
        </p:nvSpPr>
        <p:spPr bwMode="auto">
          <a:xfrm>
            <a:off x="4723770" y="6298542"/>
            <a:ext cx="4312726"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unit three\ private inheritance</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2240806"/>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私有继承的含义不是 “是一个”，如果使类</a:t>
            </a:r>
            <a:r>
              <a:rPr lang="en-US" altLang="zh-CN" sz="2400" dirty="0">
                <a:latin typeface="华文细黑" panose="02010600040101010101" pitchFamily="2" charset="-122"/>
                <a:ea typeface="华文细黑" panose="02010600040101010101" pitchFamily="2" charset="-122"/>
              </a:rPr>
              <a:t>D</a:t>
            </a:r>
            <a:r>
              <a:rPr lang="zh-CN" altLang="en-US" sz="2400" dirty="0">
                <a:latin typeface="华文细黑" panose="02010600040101010101" pitchFamily="2" charset="-122"/>
                <a:ea typeface="华文细黑" panose="02010600040101010101" pitchFamily="2" charset="-122"/>
              </a:rPr>
              <a:t>私有继承于类</a:t>
            </a: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这样做是因为你想利用类</a:t>
            </a: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中已经存在的某些代码，而不是因为类型</a:t>
            </a: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的对象和类型</a:t>
            </a:r>
            <a:r>
              <a:rPr lang="en-US" altLang="zh-CN" sz="2400" dirty="0">
                <a:latin typeface="华文细黑" panose="02010600040101010101" pitchFamily="2" charset="-122"/>
                <a:ea typeface="华文细黑" panose="02010600040101010101" pitchFamily="2" charset="-122"/>
              </a:rPr>
              <a:t>D</a:t>
            </a:r>
            <a:r>
              <a:rPr lang="zh-CN" altLang="en-US" sz="2400" dirty="0">
                <a:latin typeface="华文细黑" panose="02010600040101010101" pitchFamily="2" charset="-122"/>
                <a:ea typeface="华文细黑" panose="02010600040101010101" pitchFamily="2" charset="-122"/>
              </a:rPr>
              <a:t>的对象之间有什么概念上的关系。因而，私有继承纯粹是一种实现技术。</a:t>
            </a:r>
          </a:p>
        </p:txBody>
      </p:sp>
      <p:sp>
        <p:nvSpPr>
          <p:cNvPr id="5" name="Text Box 3"/>
          <p:cNvSpPr txBox="1">
            <a:spLocks noChangeArrowheads="1"/>
          </p:cNvSpPr>
          <p:nvPr/>
        </p:nvSpPr>
        <p:spPr bwMode="auto">
          <a:xfrm>
            <a:off x="4723770" y="6298542"/>
            <a:ext cx="3858332"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algn="r" defTabSz="1172535">
              <a:spcBef>
                <a:spcPct val="50000"/>
              </a:spcBef>
              <a:defRPr kumimoji="0" sz="1600" b="1">
                <a:solidFill>
                  <a:schemeClr val="tx1">
                    <a:lumMod val="50000"/>
                    <a:lumOff val="50000"/>
                  </a:schemeClr>
                </a:solidFill>
                <a:latin typeface="Arial" pitchFamily="34" charset="0"/>
                <a:ea typeface="宋体" charset="-122"/>
                <a:cs typeface="Arial" pitchFamily="34" charset="0"/>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three/ private inheritance/</a:t>
            </a:r>
            <a:r>
              <a:rPr lang="zh-CN" altLang="en-US" dirty="0"/>
              <a:t>组合方法</a:t>
            </a:r>
            <a:endParaRPr lang="en-US" altLang="zh-CN" dirty="0"/>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606" y="1071553"/>
            <a:ext cx="8607890" cy="2462021"/>
          </a:xfrm>
          <a:prstGeom prst="rect">
            <a:avLst/>
          </a:prstGeom>
          <a:solidFill>
            <a:schemeClr val="tx1"/>
          </a:solidFill>
        </p:spPr>
        <p:txBody>
          <a:bodyPr wrap="square" lIns="91254" tIns="45625" rIns="91254" bIns="45625" rtlCol="0">
            <a:spAutoFit/>
          </a:bodyPr>
          <a:lstStyle/>
          <a:p>
            <a:pPr>
              <a:spcBef>
                <a:spcPct val="50000"/>
              </a:spcBef>
            </a:pPr>
            <a:r>
              <a:rPr lang="en-US" altLang="zh-CN" sz="2800" dirty="0">
                <a:solidFill>
                  <a:schemeClr val="bg1"/>
                </a:solidFill>
                <a:latin typeface="Tahoma" panose="020B0604030504040204" pitchFamily="34" charset="0"/>
                <a:ea typeface="Arial Unicode MS" pitchFamily="34" charset="-122"/>
                <a:cs typeface="Tahoma" panose="020B0604030504040204" pitchFamily="34" charset="0"/>
              </a:rPr>
              <a:t>complex a(1.1,2.2);</a:t>
            </a:r>
          </a:p>
          <a:p>
            <a:pPr>
              <a:spcBef>
                <a:spcPct val="50000"/>
              </a:spcBef>
            </a:pPr>
            <a:r>
              <a:rPr lang="en-US" altLang="zh-CN" sz="2800" dirty="0">
                <a:solidFill>
                  <a:srgbClr val="FF0000"/>
                </a:solidFill>
                <a:latin typeface="Tahoma" panose="020B0604030504040204" pitchFamily="34" charset="0"/>
                <a:cs typeface="Tahoma" panose="020B0604030504040204" pitchFamily="34" charset="0"/>
              </a:rPr>
              <a:t>complex  *p</a:t>
            </a:r>
            <a:r>
              <a:rPr lang="en-US" altLang="zh-CN" sz="2800"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800" dirty="0">
                <a:solidFill>
                  <a:srgbClr val="FF0000"/>
                </a:solidFill>
                <a:latin typeface="Tahoma" panose="020B0604030504040204" pitchFamily="34" charset="0"/>
                <a:cs typeface="Tahoma" panose="020B0604030504040204" pitchFamily="34" charset="0"/>
              </a:rPr>
              <a:t>= &amp;a;</a:t>
            </a:r>
          </a:p>
          <a:p>
            <a:pPr>
              <a:spcBef>
                <a:spcPct val="50000"/>
              </a:spcBef>
            </a:pPr>
            <a:r>
              <a:rPr lang="en-US" altLang="zh-CN" sz="2800" dirty="0">
                <a:solidFill>
                  <a:schemeClr val="bg1"/>
                </a:solidFill>
                <a:latin typeface="Tahoma" panose="020B0604030504040204" pitchFamily="34" charset="0"/>
                <a:ea typeface="Arial Unicode MS" pitchFamily="34" charset="-122"/>
                <a:cs typeface="Tahoma" panose="020B0604030504040204" pitchFamily="34" charset="0"/>
              </a:rPr>
              <a:t>p-&gt;print();</a:t>
            </a:r>
            <a:r>
              <a:rPr lang="en-US" altLang="zh-CN" sz="28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//Make the call using the object pointer</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800" dirty="0" err="1">
                <a:solidFill>
                  <a:schemeClr val="bg1"/>
                </a:solidFill>
                <a:latin typeface="Tahoma" panose="020B0604030504040204" pitchFamily="34" charset="0"/>
                <a:cs typeface="Tahoma" panose="020B0604030504040204" pitchFamily="34" charset="0"/>
              </a:rPr>
              <a:t>a.print</a:t>
            </a:r>
            <a:r>
              <a:rPr lang="en-US" altLang="zh-CN" sz="2800" dirty="0">
                <a:solidFill>
                  <a:schemeClr val="bg1"/>
                </a:solidFill>
                <a:latin typeface="Tahoma" panose="020B0604030504040204" pitchFamily="34" charset="0"/>
                <a:cs typeface="Tahoma" panose="020B0604030504040204" pitchFamily="34" charset="0"/>
              </a:rPr>
              <a:t>();   </a:t>
            </a:r>
            <a:r>
              <a:rPr lang="en-US" altLang="zh-CN" sz="28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Make the call using the object name</a:t>
            </a:r>
          </a:p>
        </p:txBody>
      </p:sp>
      <p:sp>
        <p:nvSpPr>
          <p:cNvPr id="5" name="标题 1"/>
          <p:cNvSpPr>
            <a:spLocks noGrp="1"/>
          </p:cNvSpPr>
          <p:nvPr>
            <p:ph type="ctrTitle"/>
          </p:nvPr>
        </p:nvSpPr>
        <p:spPr>
          <a:xfrm>
            <a:off x="428606" y="269660"/>
            <a:ext cx="3207290"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Object </a:t>
            </a:r>
            <a:r>
              <a:rPr lang="en-US" altLang="zh-CN" b="1" dirty="0" smtClean="0">
                <a:latin typeface="Arial Rounded MT Bold" pitchFamily="34" charset="0"/>
                <a:cs typeface="Arial Unicode MS" pitchFamily="34" charset="-122"/>
              </a:rPr>
              <a:t> pointer</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465133"/>
          </a:xfrm>
          <a:prstGeom prst="rect">
            <a:avLst/>
          </a:prstGeom>
          <a:noFill/>
        </p:spPr>
        <p:txBody>
          <a:bodyPr wrap="square" lIns="91254" tIns="45625" rIns="91254" bIns="45625" rtlCol="0">
            <a:spAutoFit/>
          </a:bodyPr>
          <a:lstStyle/>
          <a:p>
            <a:pPr>
              <a:lnSpc>
                <a:spcPts val="3107"/>
              </a:lnSpc>
              <a:buFont typeface="Arial" pitchFamily="34" charset="0"/>
              <a:buChar char="•"/>
            </a:pPr>
            <a:r>
              <a:rPr lang="zh-CN" altLang="en-US" sz="2000" dirty="0"/>
              <a:t>“</a:t>
            </a:r>
            <a:r>
              <a:rPr lang="en-US" altLang="zh-CN" sz="2000" dirty="0"/>
              <a:t>is-implemented-in-terms-of(</a:t>
            </a:r>
            <a:r>
              <a:rPr lang="zh-CN" altLang="en-US" sz="2000" dirty="0"/>
              <a:t>根据某物实现出</a:t>
            </a:r>
            <a:r>
              <a:rPr lang="en-US" altLang="zh-CN" sz="2000" dirty="0"/>
              <a:t>)</a:t>
            </a:r>
            <a:r>
              <a:rPr lang="zh-CN" altLang="en-US" sz="2000" dirty="0"/>
              <a:t>” 这一事实可以用“私有继承”和“分层” 来实现，怎么在二者之间进行选择呢？答案很简单：尽可能地使用分层，必须时才使用私有继承。什么时候必须呢？</a:t>
            </a:r>
            <a:r>
              <a:rPr lang="en-US" altLang="zh-CN" sz="2000" b="1" dirty="0">
                <a:solidFill>
                  <a:srgbClr val="009900"/>
                </a:solidFill>
              </a:rPr>
              <a:t>《Effective C++》</a:t>
            </a:r>
            <a:r>
              <a:rPr lang="zh-CN" altLang="en-US" sz="2000" b="1" dirty="0">
                <a:solidFill>
                  <a:srgbClr val="009900"/>
                </a:solidFill>
              </a:rPr>
              <a:t>条款42: 明智地使用私有继承</a:t>
            </a:r>
            <a:endParaRPr lang="en-US" altLang="zh-CN" sz="2000" dirty="0"/>
          </a:p>
          <a:p>
            <a:pPr>
              <a:lnSpc>
                <a:spcPts val="3107"/>
              </a:lnSpc>
              <a:buFont typeface="Arial" pitchFamily="34" charset="0"/>
              <a:buChar char="•"/>
            </a:pPr>
            <a:r>
              <a:rPr lang="zh-CN" altLang="en-US" sz="1700" dirty="0">
                <a:latin typeface="华文细黑" panose="02010600040101010101" pitchFamily="2" charset="-122"/>
                <a:ea typeface="华文细黑" panose="02010600040101010101" pitchFamily="2" charset="-122"/>
              </a:rPr>
              <a:t>奇异现象减少。子类从一个父类继承后，与父类在同一名字空间中的函数或函数模板的名字查找变得非常复杂，难以调用。</a:t>
            </a:r>
            <a:endParaRPr lang="en-US" altLang="zh-CN" sz="1700" dirty="0">
              <a:latin typeface="华文细黑" panose="02010600040101010101" pitchFamily="2" charset="-122"/>
              <a:ea typeface="华文细黑" panose="02010600040101010101" pitchFamily="2" charset="-122"/>
            </a:endParaRPr>
          </a:p>
          <a:p>
            <a:pPr>
              <a:lnSpc>
                <a:spcPts val="3107"/>
              </a:lnSpc>
              <a:buFont typeface="Arial" pitchFamily="34" charset="0"/>
              <a:buChar char="•"/>
            </a:pPr>
            <a:r>
              <a:rPr lang="en-US" altLang="zh-CN" sz="1700" dirty="0">
                <a:latin typeface="华文细黑" panose="02010600040101010101" pitchFamily="2" charset="-122"/>
                <a:ea typeface="华文细黑" panose="02010600040101010101" pitchFamily="2" charset="-122"/>
              </a:rPr>
              <a:t> </a:t>
            </a:r>
            <a:r>
              <a:rPr lang="zh-CN" altLang="en-US" sz="1700" dirty="0">
                <a:latin typeface="华文细黑" panose="02010600040101010101" pitchFamily="2" charset="-122"/>
                <a:ea typeface="华文细黑" panose="02010600040101010101" pitchFamily="2" charset="-122"/>
              </a:rPr>
              <a:t>更广的适用性。有些类一开始并不是想设计成基类，但大多数类都能充当一个成员的角色。</a:t>
            </a:r>
            <a:endParaRPr lang="en-US" altLang="zh-CN" sz="1700" dirty="0">
              <a:latin typeface="华文细黑" panose="02010600040101010101" pitchFamily="2" charset="-122"/>
              <a:ea typeface="华文细黑" panose="02010600040101010101" pitchFamily="2" charset="-122"/>
            </a:endParaRPr>
          </a:p>
          <a:p>
            <a:pPr>
              <a:lnSpc>
                <a:spcPts val="3107"/>
              </a:lnSpc>
              <a:buFont typeface="Arial" pitchFamily="34" charset="0"/>
              <a:buChar char="•"/>
            </a:pPr>
            <a:r>
              <a:rPr lang="en-US" altLang="zh-CN" sz="1700" dirty="0">
                <a:latin typeface="华文细黑" panose="02010600040101010101" pitchFamily="2" charset="-122"/>
                <a:ea typeface="华文细黑" panose="02010600040101010101" pitchFamily="2" charset="-122"/>
              </a:rPr>
              <a:t> </a:t>
            </a:r>
            <a:r>
              <a:rPr lang="zh-CN" altLang="en-US" sz="1700" dirty="0">
                <a:latin typeface="华文细黑" panose="02010600040101010101" pitchFamily="2" charset="-122"/>
                <a:ea typeface="华文细黑" panose="02010600040101010101" pitchFamily="2" charset="-122"/>
              </a:rPr>
              <a:t>更健壮、更安全。继承的较强耦合性命名编写没有错误的安全代码更加困难。</a:t>
            </a:r>
            <a:endParaRPr lang="en-US" altLang="zh-CN" sz="1700" dirty="0">
              <a:latin typeface="华文细黑" panose="02010600040101010101" pitchFamily="2" charset="-122"/>
              <a:ea typeface="华文细黑" panose="02010600040101010101" pitchFamily="2" charset="-122"/>
            </a:endParaRPr>
          </a:p>
          <a:p>
            <a:pPr>
              <a:lnSpc>
                <a:spcPts val="3107"/>
              </a:lnSpc>
              <a:buFont typeface="Arial" pitchFamily="34" charset="0"/>
              <a:buChar char="•"/>
            </a:pPr>
            <a:r>
              <a:rPr lang="en-US" altLang="zh-CN" sz="1700" dirty="0">
                <a:latin typeface="华文细黑" panose="02010600040101010101" pitchFamily="2" charset="-122"/>
                <a:ea typeface="华文细黑" panose="02010600040101010101" pitchFamily="2" charset="-122"/>
              </a:rPr>
              <a:t> </a:t>
            </a:r>
            <a:r>
              <a:rPr lang="zh-CN" altLang="en-US" sz="1700" dirty="0">
                <a:latin typeface="华文细黑" panose="02010600040101010101" pitchFamily="2" charset="-122"/>
                <a:ea typeface="华文细黑" panose="02010600040101010101" pitchFamily="2" charset="-122"/>
              </a:rPr>
              <a:t>复杂性和脆弱性降低。继承会带来额外的复杂性情况，如名字隐蔽。因此，</a:t>
            </a:r>
            <a:r>
              <a:rPr lang="zh-CN" altLang="en-US" dirty="0">
                <a:solidFill>
                  <a:srgbClr val="FFFF00"/>
                </a:solidFill>
                <a:latin typeface="华文细黑" panose="02010600040101010101" pitchFamily="2" charset="-122"/>
                <a:ea typeface="华文细黑" panose="02010600040101010101" pitchFamily="2" charset="-122"/>
              </a:rPr>
              <a:t>使用组合通常比使用继承更适宜，努力做到只在“</a:t>
            </a:r>
            <a:r>
              <a:rPr lang="en-US" altLang="zh-CN" dirty="0">
                <a:solidFill>
                  <a:srgbClr val="FFFF00"/>
                </a:solidFill>
                <a:latin typeface="华文细黑" panose="02010600040101010101" pitchFamily="2" charset="-122"/>
                <a:ea typeface="华文细黑" panose="02010600040101010101" pitchFamily="2" charset="-122"/>
              </a:rPr>
              <a:t>is-a”</a:t>
            </a:r>
            <a:r>
              <a:rPr lang="zh-CN" altLang="en-US" dirty="0">
                <a:solidFill>
                  <a:srgbClr val="FFFF00"/>
                </a:solidFill>
                <a:latin typeface="华文细黑" panose="02010600040101010101" pitchFamily="2" charset="-122"/>
                <a:ea typeface="华文细黑" panose="02010600040101010101" pitchFamily="2" charset="-122"/>
              </a:rPr>
              <a:t>的情况下才用继承。</a:t>
            </a:r>
            <a:r>
              <a:rPr lang="en-US" altLang="zh-CN" dirty="0">
                <a:solidFill>
                  <a:srgbClr val="FFFF00"/>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41"/>
            <a:ext cx="7271645" cy="785635"/>
          </a:xfrm>
          <a:solidFill>
            <a:srgbClr val="008080"/>
          </a:solidFill>
        </p:spPr>
        <p:txBody>
          <a:bodyPr>
            <a:noAutofit/>
          </a:bodyPr>
          <a:lstStyle/>
          <a:p>
            <a:pPr algn="l"/>
            <a:r>
              <a:rPr lang="en-US" altLang="zh-CN" b="1" dirty="0">
                <a:latin typeface="Arial Rounded MT Bold" panose="020F0704030504030204" pitchFamily="34" charset="0"/>
              </a:rPr>
              <a:t>Private inheritance VS composition</a:t>
            </a:r>
            <a:endParaRPr lang="zh-CN" altLang="en-US" b="1" dirty="0">
              <a:latin typeface="Arial Rounded MT Bold" panose="020F0704030504030204" pitchFamily="34" charset="0"/>
            </a:endParaRP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defTabSz="913936">
              <a:lnSpc>
                <a:spcPct val="150000"/>
              </a:lnSpc>
            </a:pP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3.2 Composition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3.3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Automatic type conversion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Inheritance </a:t>
            </a:r>
            <a:endPar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endParaRPr>
          </a:p>
          <a:p>
            <a:pPr>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3.6 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97689156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962705"/>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pitchFamily="34" charset="0"/>
                <a:ea typeface="Arial Unicode MS" pitchFamily="34" charset="-122"/>
                <a:cs typeface="Arial" pitchFamily="34" charset="0"/>
              </a:rPr>
              <a:t>Polymorphism</a:t>
            </a:r>
          </a:p>
          <a:p>
            <a:pPr lvl="1">
              <a:lnSpc>
                <a:spcPct val="150000"/>
              </a:lnSpc>
              <a:spcBef>
                <a:spcPct val="50000"/>
              </a:spcBef>
            </a:pPr>
            <a:r>
              <a:rPr lang="en-US" altLang="zh-CN" sz="2400" b="1" dirty="0">
                <a:latin typeface="Arial" pitchFamily="34" charset="0"/>
                <a:ea typeface="Arial Unicode MS" pitchFamily="34" charset="-122"/>
                <a:cs typeface="Arial" pitchFamily="34" charset="0"/>
              </a:rPr>
              <a:t>-</a:t>
            </a:r>
            <a:r>
              <a:rPr lang="en-US" altLang="zh-CN" sz="2400" dirty="0">
                <a:latin typeface="Arial" pitchFamily="34" charset="0"/>
                <a:ea typeface="Arial Unicode MS" pitchFamily="34" charset="-122"/>
                <a:cs typeface="Arial" pitchFamily="34" charset="0"/>
              </a:rPr>
              <a:t>Function overloading</a:t>
            </a:r>
            <a:endParaRPr lang="zh-CN" altLang="en-US" sz="2400" dirty="0">
              <a:latin typeface="Arial" pitchFamily="34" charset="0"/>
              <a:ea typeface="Arial Unicode MS" pitchFamily="34" charset="-122"/>
              <a:cs typeface="Arial" pitchFamily="34" charset="0"/>
            </a:endParaRPr>
          </a:p>
          <a:p>
            <a:pPr lvl="1">
              <a:lnSpc>
                <a:spcPct val="150000"/>
              </a:lnSpc>
              <a:spcBef>
                <a:spcPct val="50000"/>
              </a:spcBef>
            </a:pPr>
            <a:r>
              <a:rPr lang="en-US" altLang="zh-CN" sz="2400" dirty="0">
                <a:latin typeface="Arial" pitchFamily="34" charset="0"/>
                <a:ea typeface="Arial Unicode MS" pitchFamily="34" charset="-122"/>
                <a:cs typeface="Arial" pitchFamily="34" charset="0"/>
              </a:rPr>
              <a:t>-Operator overloading</a:t>
            </a:r>
            <a:endParaRPr lang="zh-CN" altLang="en-US" sz="2400" dirty="0">
              <a:latin typeface="Arial" pitchFamily="34" charset="0"/>
              <a:ea typeface="Arial Unicode MS" pitchFamily="34" charset="-122"/>
              <a:cs typeface="Arial" pitchFamily="34" charset="0"/>
            </a:endParaRPr>
          </a:p>
          <a:p>
            <a:pPr lvl="1">
              <a:lnSpc>
                <a:spcPct val="150000"/>
              </a:lnSpc>
              <a:spcBef>
                <a:spcPct val="50000"/>
              </a:spcBef>
            </a:pPr>
            <a:r>
              <a:rPr lang="en-US" altLang="zh-CN" sz="2400" dirty="0">
                <a:latin typeface="Arial" pitchFamily="34" charset="0"/>
                <a:ea typeface="Arial Unicode MS" pitchFamily="34" charset="-122"/>
                <a:cs typeface="Arial" pitchFamily="34" charset="0"/>
              </a:rPr>
              <a:t>-Polymorphic pointer(or reference) </a:t>
            </a:r>
          </a:p>
          <a:p>
            <a:pPr lvl="2">
              <a:lnSpc>
                <a:spcPct val="150000"/>
              </a:lnSpc>
              <a:spcBef>
                <a:spcPct val="50000"/>
              </a:spcBef>
            </a:pPr>
            <a:r>
              <a:rPr lang="en-US" altLang="zh-CN" sz="2400" dirty="0">
                <a:latin typeface="Arial" pitchFamily="34" charset="0"/>
                <a:ea typeface="Arial Unicode MS" pitchFamily="34" charset="-122"/>
                <a:cs typeface="Arial" pitchFamily="34" charset="0"/>
              </a:rPr>
              <a:t>-in public inheritance, base pointer(or reference)  can points </a:t>
            </a:r>
            <a:r>
              <a:rPr lang="en-US" altLang="zh-CN" sz="2400" dirty="0" smtClean="0">
                <a:latin typeface="Arial" pitchFamily="34" charset="0"/>
                <a:ea typeface="Arial Unicode MS" pitchFamily="34" charset="-122"/>
                <a:cs typeface="Arial" pitchFamily="34" charset="0"/>
              </a:rPr>
              <a:t>self and derived </a:t>
            </a:r>
            <a:r>
              <a:rPr lang="en-US" altLang="zh-CN" sz="2400" dirty="0">
                <a:latin typeface="Arial" pitchFamily="34" charset="0"/>
                <a:ea typeface="Arial Unicode MS" pitchFamily="34" charset="-122"/>
                <a:cs typeface="Arial" pitchFamily="34" charset="0"/>
              </a:rPr>
              <a:t>objects </a:t>
            </a:r>
            <a:r>
              <a:rPr lang="zh-CN" altLang="en-US" sz="2400" dirty="0">
                <a:latin typeface="Arial" pitchFamily="34" charset="0"/>
                <a:ea typeface="Arial Unicode MS" pitchFamily="34" charset="-122"/>
                <a:cs typeface="Arial" pitchFamily="34" charset="0"/>
              </a:rPr>
              <a:t>，</a:t>
            </a:r>
            <a:r>
              <a:rPr lang="en-US" altLang="zh-CN" sz="2800" b="1" dirty="0">
                <a:solidFill>
                  <a:srgbClr val="FFFF00"/>
                </a:solidFill>
                <a:latin typeface="Arial" pitchFamily="34" charset="0"/>
                <a:ea typeface="微软雅黑" panose="020B0503020204020204" pitchFamily="34" charset="-122"/>
                <a:cs typeface="Arial" pitchFamily="34" charset="0"/>
              </a:rPr>
              <a:t>dynamic polymorphism  </a:t>
            </a:r>
          </a:p>
        </p:txBody>
      </p:sp>
      <p:sp>
        <p:nvSpPr>
          <p:cNvPr id="5" name="标题 1"/>
          <p:cNvSpPr>
            <a:spLocks noGrp="1"/>
          </p:cNvSpPr>
          <p:nvPr>
            <p:ph type="ctrTitle"/>
          </p:nvPr>
        </p:nvSpPr>
        <p:spPr>
          <a:xfrm>
            <a:off x="431887" y="214242"/>
            <a:ext cx="8449264" cy="694269"/>
          </a:xfrm>
          <a:solidFill>
            <a:srgbClr val="008080"/>
          </a:solidFill>
        </p:spPr>
        <p:txBody>
          <a:bodyPr>
            <a:noAutofit/>
          </a:bodyPr>
          <a:lstStyle/>
          <a:p>
            <a:pPr algn="l"/>
            <a:r>
              <a:rPr lang="en-US" altLang="zh-CN" dirty="0">
                <a:latin typeface="Arial Rounded MT Bold" panose="020F0704030504030204" pitchFamily="34" charset="0"/>
                <a:ea typeface="Arial Unicode MS" pitchFamily="34" charset="-122"/>
                <a:cs typeface="Arial Unicode MS" pitchFamily="34" charset="-122"/>
              </a:rPr>
              <a:t>3.5 </a:t>
            </a:r>
            <a:r>
              <a:rPr lang="en-US" altLang="zh-CN" b="1" dirty="0">
                <a:latin typeface="Arial Rounded MT Bold" panose="020F0704030504030204" pitchFamily="34" charset="0"/>
              </a:rPr>
              <a:t>Polymorphism &amp; Virtual Functions </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7" name="AutoShape 33"/>
          <p:cNvSpPr>
            <a:spLocks/>
          </p:cNvSpPr>
          <p:nvPr/>
        </p:nvSpPr>
        <p:spPr bwMode="auto">
          <a:xfrm>
            <a:off x="3888526" y="2186395"/>
            <a:ext cx="296710" cy="878814"/>
          </a:xfrm>
          <a:prstGeom prst="rightBrace">
            <a:avLst>
              <a:gd name="adj1" fmla="val 21701"/>
              <a:gd name="adj2" fmla="val 50000"/>
            </a:avLst>
          </a:prstGeom>
          <a:noFill/>
          <a:ln w="762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square" lIns="76782" tIns="38391" rIns="76782" bIns="38391" anchor="ctr">
            <a:spAutoFit/>
          </a:bodyPr>
          <a:lstStyle/>
          <a:p>
            <a:endParaRPr lang="zh-CN" altLang="en-US"/>
          </a:p>
        </p:txBody>
      </p:sp>
      <p:sp>
        <p:nvSpPr>
          <p:cNvPr id="8" name="Text Box 9"/>
          <p:cNvSpPr txBox="1">
            <a:spLocks noChangeArrowheads="1"/>
          </p:cNvSpPr>
          <p:nvPr/>
        </p:nvSpPr>
        <p:spPr bwMode="auto">
          <a:xfrm>
            <a:off x="4302040" y="2283751"/>
            <a:ext cx="4211371" cy="5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800" b="1" dirty="0">
                <a:solidFill>
                  <a:srgbClr val="FFFF00"/>
                </a:solidFill>
                <a:latin typeface="Arial Rounded MT Bold" panose="020F0704030504030204" pitchFamily="34" charset="0"/>
                <a:ea typeface="微软雅黑" panose="020B0503020204020204" pitchFamily="34" charset="-122"/>
                <a:cs typeface="Arial" pitchFamily="34" charset="0"/>
              </a:rPr>
              <a:t>Static Polymorphism</a:t>
            </a:r>
            <a:endParaRPr lang="zh-CN" altLang="en-US" sz="2800" b="1" dirty="0">
              <a:solidFill>
                <a:srgbClr val="FFFF00"/>
              </a:solidFill>
              <a:latin typeface="Arial Rounded MT Bold" panose="020F0704030504030204"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12497" y="445124"/>
            <a:ext cx="3656648" cy="1431749"/>
          </a:xfrm>
          <a:prstGeom prst="rect">
            <a:avLst/>
          </a:prstGeom>
          <a:solidFill>
            <a:schemeClr val="tx1"/>
          </a:solidFill>
          <a:ln w="12700">
            <a:solidFill>
              <a:schemeClr val="tx1"/>
            </a:solidFill>
            <a:miter lim="800000"/>
            <a:headEnd/>
            <a:tailEnd/>
          </a:ln>
        </p:spPr>
        <p:txBody>
          <a:bodyPr lIns="76782" tIns="38391" rIns="76782" bIns="38391" anchor="ctr">
            <a:spAutoFit/>
          </a:bodyPr>
          <a:lstStyle/>
          <a:p>
            <a:pPr algn="l"/>
            <a:r>
              <a:rPr lang="en-US" altLang="zh-CN" sz="2200" dirty="0">
                <a:solidFill>
                  <a:schemeClr val="bg1"/>
                </a:solidFill>
                <a:latin typeface="Tahoma" panose="020B0604030504040204" pitchFamily="34" charset="0"/>
                <a:cs typeface="Tahoma" panose="020B0604030504040204" pitchFamily="34" charset="0"/>
              </a:rPr>
              <a:t>class employee{</a:t>
            </a:r>
          </a:p>
          <a:p>
            <a:pPr algn="l"/>
            <a:r>
              <a:rPr lang="en-US" altLang="zh-CN" sz="2200" dirty="0">
                <a:solidFill>
                  <a:schemeClr val="bg1"/>
                </a:solidFill>
                <a:latin typeface="Tahoma" panose="020B0604030504040204" pitchFamily="34" charset="0"/>
                <a:cs typeface="Tahoma" panose="020B0604030504040204" pitchFamily="34" charset="0"/>
              </a:rPr>
              <a:t>public: virtual void print();</a:t>
            </a:r>
          </a:p>
          <a:p>
            <a:pPr algn="l"/>
            <a:r>
              <a:rPr lang="en-US" altLang="zh-CN" sz="2200" dirty="0">
                <a:solidFill>
                  <a:schemeClr val="bg1"/>
                </a:solidFill>
                <a:latin typeface="Tahoma" panose="020B0604030504040204" pitchFamily="34" charset="0"/>
                <a:cs typeface="Tahoma" panose="020B0604030504040204" pitchFamily="34" charset="0"/>
              </a:rPr>
              <a:t>         </a:t>
            </a:r>
            <a:r>
              <a:rPr lang="en-US" altLang="zh-CN" sz="2200" dirty="0" smtClean="0">
                <a:solidFill>
                  <a:schemeClr val="bg1"/>
                </a:solidFill>
                <a:latin typeface="Tahoma" panose="020B0604030504040204" pitchFamily="34" charset="0"/>
                <a:cs typeface="Tahoma" panose="020B0604030504040204" pitchFamily="34" charset="0"/>
              </a:rPr>
              <a:t> </a:t>
            </a:r>
            <a:r>
              <a:rPr lang="en-US" altLang="zh-CN" sz="2200" dirty="0">
                <a:solidFill>
                  <a:schemeClr val="bg1"/>
                </a:solidFill>
                <a:latin typeface="Tahoma" panose="020B0604030504040204" pitchFamily="34" charset="0"/>
                <a:cs typeface="Tahoma" panose="020B0604030504040204" pitchFamily="34" charset="0"/>
              </a:rPr>
              <a:t>virtual float salary();</a:t>
            </a:r>
          </a:p>
          <a:p>
            <a:pPr algn="l"/>
            <a:r>
              <a:rPr lang="en-US" altLang="zh-CN" sz="2200" dirty="0">
                <a:solidFill>
                  <a:schemeClr val="bg1"/>
                </a:solidFill>
                <a:latin typeface="Tahoma" panose="020B0604030504040204" pitchFamily="34" charset="0"/>
                <a:cs typeface="Tahoma" panose="020B0604030504040204" pitchFamily="34" charset="0"/>
              </a:rPr>
              <a:t>};</a:t>
            </a:r>
          </a:p>
        </p:txBody>
      </p:sp>
      <p:sp>
        <p:nvSpPr>
          <p:cNvPr id="7" name="Rectangle 4"/>
          <p:cNvSpPr>
            <a:spLocks noChangeArrowheads="1"/>
          </p:cNvSpPr>
          <p:nvPr/>
        </p:nvSpPr>
        <p:spPr bwMode="auto">
          <a:xfrm>
            <a:off x="508737" y="2292203"/>
            <a:ext cx="5071373" cy="1431749"/>
          </a:xfrm>
          <a:prstGeom prst="rect">
            <a:avLst/>
          </a:prstGeom>
          <a:solidFill>
            <a:schemeClr val="tx1"/>
          </a:solidFill>
          <a:ln w="12700">
            <a:solidFill>
              <a:schemeClr val="tx1"/>
            </a:solidFill>
            <a:miter lim="800000"/>
            <a:headEnd/>
            <a:tailEnd/>
          </a:ln>
        </p:spPr>
        <p:txBody>
          <a:bodyPr wrap="square" lIns="76782" tIns="38391" rIns="76782" bIns="38391" anchor="ctr">
            <a:spAutoFit/>
          </a:bodyPr>
          <a:lstStyle/>
          <a:p>
            <a:r>
              <a:rPr lang="en-US" altLang="zh-CN" sz="2200" dirty="0">
                <a:solidFill>
                  <a:schemeClr val="bg1"/>
                </a:solidFill>
                <a:latin typeface="Tahoma" panose="020B0604030504040204" pitchFamily="34" charset="0"/>
                <a:cs typeface="Tahoma" panose="020B0604030504040204" pitchFamily="34" charset="0"/>
              </a:rPr>
              <a:t>class manager  :  public employee{</a:t>
            </a:r>
          </a:p>
          <a:p>
            <a:r>
              <a:rPr lang="en-US" altLang="zh-CN" sz="2200" dirty="0">
                <a:solidFill>
                  <a:schemeClr val="bg1"/>
                </a:solidFill>
                <a:latin typeface="Tahoma" panose="020B0604030504040204" pitchFamily="34" charset="0"/>
                <a:cs typeface="Tahoma" panose="020B0604030504040204" pitchFamily="34" charset="0"/>
              </a:rPr>
              <a:t>public: virtual void print();</a:t>
            </a:r>
          </a:p>
          <a:p>
            <a:r>
              <a:rPr lang="en-US" altLang="zh-CN" sz="2200" dirty="0">
                <a:solidFill>
                  <a:schemeClr val="bg1"/>
                </a:solidFill>
                <a:latin typeface="Tahoma" panose="020B0604030504040204" pitchFamily="34" charset="0"/>
                <a:cs typeface="Tahoma" panose="020B0604030504040204" pitchFamily="34" charset="0"/>
              </a:rPr>
              <a:t>          </a:t>
            </a:r>
            <a:r>
              <a:rPr lang="en-US" altLang="zh-CN" sz="2200" dirty="0" smtClean="0">
                <a:solidFill>
                  <a:schemeClr val="bg1"/>
                </a:solidFill>
                <a:latin typeface="Tahoma" panose="020B0604030504040204" pitchFamily="34" charset="0"/>
                <a:cs typeface="Tahoma" panose="020B0604030504040204" pitchFamily="34" charset="0"/>
              </a:rPr>
              <a:t>virtual </a:t>
            </a:r>
            <a:r>
              <a:rPr lang="en-US" altLang="zh-CN" sz="2200" dirty="0">
                <a:solidFill>
                  <a:schemeClr val="bg1"/>
                </a:solidFill>
                <a:latin typeface="Tahoma" panose="020B0604030504040204" pitchFamily="34" charset="0"/>
                <a:cs typeface="Tahoma" panose="020B0604030504040204" pitchFamily="34" charset="0"/>
              </a:rPr>
              <a:t>float salary();</a:t>
            </a:r>
          </a:p>
          <a:p>
            <a:r>
              <a:rPr lang="en-US" altLang="zh-CN" sz="2200" dirty="0">
                <a:solidFill>
                  <a:schemeClr val="bg1"/>
                </a:solidFill>
                <a:latin typeface="Tahoma" panose="020B0604030504040204" pitchFamily="34" charset="0"/>
                <a:cs typeface="Tahoma" panose="020B0604030504040204" pitchFamily="34" charset="0"/>
              </a:rPr>
              <a:t>};</a:t>
            </a:r>
          </a:p>
        </p:txBody>
      </p:sp>
      <p:sp>
        <p:nvSpPr>
          <p:cNvPr id="8" name="AutoShape 5"/>
          <p:cNvSpPr>
            <a:spLocks noChangeArrowheads="1"/>
          </p:cNvSpPr>
          <p:nvPr/>
        </p:nvSpPr>
        <p:spPr bwMode="auto">
          <a:xfrm>
            <a:off x="2312280" y="1882813"/>
            <a:ext cx="228540" cy="409390"/>
          </a:xfrm>
          <a:prstGeom prst="upArrow">
            <a:avLst>
              <a:gd name="adj1" fmla="val 50000"/>
              <a:gd name="adj2" fmla="val 50000"/>
            </a:avLst>
          </a:prstGeom>
          <a:solidFill>
            <a:schemeClr val="tx1">
              <a:lumMod val="95000"/>
            </a:schemeClr>
          </a:solidFill>
          <a:ln w="12700">
            <a:noFill/>
            <a:miter lim="800000"/>
            <a:headEnd/>
            <a:tailEnd/>
          </a:ln>
        </p:spPr>
        <p:txBody>
          <a:bodyPr lIns="76782" tIns="38391" rIns="76782" bIns="38391" anchor="ctr">
            <a:spAutoFit/>
          </a:bodyPr>
          <a:lstStyle/>
          <a:p>
            <a:endParaRPr lang="zh-CN" altLang="en-US"/>
          </a:p>
        </p:txBody>
      </p:sp>
      <p:sp>
        <p:nvSpPr>
          <p:cNvPr id="9" name="AutoShape 6"/>
          <p:cNvSpPr>
            <a:spLocks noChangeArrowheads="1"/>
          </p:cNvSpPr>
          <p:nvPr/>
        </p:nvSpPr>
        <p:spPr bwMode="auto">
          <a:xfrm>
            <a:off x="4860033" y="522512"/>
            <a:ext cx="2520280" cy="780869"/>
          </a:xfrm>
          <a:prstGeom prst="wedgeRoundRectCallout">
            <a:avLst>
              <a:gd name="adj1" fmla="val -68454"/>
              <a:gd name="adj2" fmla="val 56010"/>
              <a:gd name="adj3" fmla="val 16667"/>
            </a:avLst>
          </a:prstGeom>
          <a:solidFill>
            <a:schemeClr val="accent3">
              <a:lumMod val="20000"/>
              <a:lumOff val="80000"/>
            </a:schemeClr>
          </a:solidFill>
          <a:ln w="12700">
            <a:noFill/>
            <a:miter lim="800000"/>
            <a:headEnd/>
            <a:tailEnd/>
          </a:ln>
        </p:spPr>
        <p:txBody>
          <a:bodyPr lIns="76782" tIns="38391" rIns="76782" bIns="38391" anchor="ctr"/>
          <a:lstStyle/>
          <a:p>
            <a:r>
              <a:rPr lang="en-US" altLang="zh-CN" sz="2400" b="1" dirty="0">
                <a:solidFill>
                  <a:srgbClr val="F37021"/>
                </a:solidFill>
                <a:latin typeface="Arial Rounded MT Bold" panose="020F0704030504030204" pitchFamily="34" charset="0"/>
                <a:ea typeface="Arial Unicode MS" pitchFamily="34" charset="-122"/>
                <a:cs typeface="Arial Unicode MS" pitchFamily="34" charset="-122"/>
              </a:rPr>
              <a:t>Virtual function</a:t>
            </a:r>
            <a:endParaRPr lang="zh-CN" altLang="en-US" sz="2400" b="1" dirty="0">
              <a:solidFill>
                <a:srgbClr val="F37021"/>
              </a:solidFill>
              <a:latin typeface="Arial Rounded MT Bold" panose="020F0704030504030204" pitchFamily="34" charset="0"/>
              <a:ea typeface="Arial Unicode MS" pitchFamily="34" charset="-122"/>
              <a:cs typeface="Arial Unicode MS" pitchFamily="34" charset="-122"/>
            </a:endParaRPr>
          </a:p>
        </p:txBody>
      </p:sp>
      <p:sp>
        <p:nvSpPr>
          <p:cNvPr id="10" name="Text Box 7"/>
          <p:cNvSpPr txBox="1">
            <a:spLocks noChangeArrowheads="1"/>
          </p:cNvSpPr>
          <p:nvPr/>
        </p:nvSpPr>
        <p:spPr bwMode="auto">
          <a:xfrm>
            <a:off x="1763689" y="4149080"/>
            <a:ext cx="7045712" cy="2108857"/>
          </a:xfrm>
          <a:prstGeom prst="rect">
            <a:avLst/>
          </a:prstGeom>
          <a:solidFill>
            <a:schemeClr val="accent4">
              <a:lumMod val="20000"/>
              <a:lumOff val="80000"/>
            </a:schemeClr>
          </a:solidFill>
          <a:ln w="12700">
            <a:noFill/>
            <a:miter lim="800000"/>
            <a:headEnd/>
            <a:tailEnd/>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lnSpc>
                <a:spcPct val="150000"/>
              </a:lnSpc>
            </a:pPr>
            <a:r>
              <a:rPr lang="en-US" altLang="zh-CN" sz="2200" dirty="0">
                <a:solidFill>
                  <a:schemeClr val="bg1"/>
                </a:solidFill>
                <a:latin typeface="Tahoma" panose="020B0604030504040204" pitchFamily="34" charset="0"/>
                <a:ea typeface="Arial Unicode MS" panose="020B0604020202020204" pitchFamily="34" charset="-122"/>
                <a:cs typeface="Tahoma" panose="020B0604030504040204" pitchFamily="34" charset="0"/>
              </a:rPr>
              <a:t>employee* p = new employee("zhangsan",30,3500);</a:t>
            </a:r>
          </a:p>
          <a:p>
            <a:pPr algn="l">
              <a:lnSpc>
                <a:spcPct val="150000"/>
              </a:lnSpc>
            </a:pPr>
            <a:r>
              <a:rPr lang="en-US" altLang="zh-CN" sz="2200" dirty="0">
                <a:solidFill>
                  <a:schemeClr val="bg1"/>
                </a:solidFill>
                <a:latin typeface="Tahoma" panose="020B0604030504040204" pitchFamily="34" charset="0"/>
                <a:ea typeface="Arial Unicode MS" panose="020B0604020202020204" pitchFamily="34" charset="-122"/>
                <a:cs typeface="Tahoma" panose="020B0604030504040204" pitchFamily="34" charset="0"/>
              </a:rPr>
              <a:t>p-&gt;print();  </a:t>
            </a:r>
            <a:r>
              <a:rPr lang="en-US" altLang="zh-CN" sz="22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//call employee::print()</a:t>
            </a:r>
          </a:p>
          <a:p>
            <a:pPr algn="l">
              <a:lnSpc>
                <a:spcPct val="150000"/>
              </a:lnSpc>
            </a:pPr>
            <a:r>
              <a:rPr lang="en-US" altLang="zh-CN" sz="2200" dirty="0">
                <a:solidFill>
                  <a:schemeClr val="bg1"/>
                </a:solidFill>
                <a:latin typeface="Tahoma" panose="020B0604030504040204" pitchFamily="34" charset="0"/>
                <a:ea typeface="Arial Unicode MS" panose="020B0604020202020204" pitchFamily="34" charset="-122"/>
                <a:cs typeface="Tahoma" panose="020B0604030504040204" pitchFamily="34" charset="0"/>
              </a:rPr>
              <a:t>p = new manager("lisi",35,4500,3);</a:t>
            </a:r>
          </a:p>
          <a:p>
            <a:pPr>
              <a:lnSpc>
                <a:spcPct val="150000"/>
              </a:lnSpc>
            </a:pPr>
            <a:r>
              <a:rPr lang="en-US" altLang="zh-CN" sz="2200" dirty="0">
                <a:solidFill>
                  <a:schemeClr val="bg1"/>
                </a:solidFill>
                <a:latin typeface="Tahoma" panose="020B0604030504040204" pitchFamily="34" charset="0"/>
                <a:ea typeface="Arial Unicode MS" panose="020B0604020202020204" pitchFamily="34" charset="-122"/>
                <a:cs typeface="Tahoma" panose="020B0604030504040204" pitchFamily="34" charset="0"/>
              </a:rPr>
              <a:t>p-&gt;print();</a:t>
            </a:r>
            <a:r>
              <a:rPr lang="en-US" altLang="zh-CN" sz="2200" dirty="0">
                <a:latin typeface="Tahoma" panose="020B0604030504040204" pitchFamily="34" charset="0"/>
                <a:ea typeface="Arial Unicode MS" panose="020B0604020202020204" pitchFamily="34" charset="-122"/>
                <a:cs typeface="Tahoma" panose="020B0604030504040204" pitchFamily="34" charset="0"/>
              </a:rPr>
              <a:t> </a:t>
            </a:r>
            <a:r>
              <a:rPr lang="en-US" altLang="zh-CN" sz="22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//call manager::print()</a:t>
            </a:r>
            <a:endParaRPr lang="zh-CN" altLang="en-US" sz="22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118" y="1039243"/>
            <a:ext cx="3332882" cy="3334565"/>
          </a:xfrm>
          <a:prstGeom prst="rect">
            <a:avLst/>
          </a:prstGeom>
          <a:solidFill>
            <a:schemeClr val="bg2">
              <a:lumMod val="10000"/>
              <a:lumOff val="90000"/>
            </a:schemeClr>
          </a:solidFill>
          <a:ln>
            <a:noFill/>
          </a:ln>
          <a:effectLst/>
          <a:extLst/>
        </p:spPr>
      </p:pic>
      <p:sp>
        <p:nvSpPr>
          <p:cNvPr id="4" name="Text Box 30"/>
          <p:cNvSpPr txBox="1">
            <a:spLocks noChangeArrowheads="1"/>
          </p:cNvSpPr>
          <p:nvPr/>
        </p:nvSpPr>
        <p:spPr bwMode="auto">
          <a:xfrm>
            <a:off x="429189" y="1114108"/>
            <a:ext cx="4790714" cy="2847521"/>
          </a:xfrm>
          <a:prstGeom prst="rect">
            <a:avLst/>
          </a:prstGeom>
          <a:solidFill>
            <a:schemeClr val="tx1"/>
          </a:solidFill>
          <a:ln>
            <a:noFill/>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nSpc>
                <a:spcPct val="150000"/>
              </a:lnSpc>
            </a:pPr>
            <a:r>
              <a:rPr lang="en-US" altLang="zh-CN" sz="2400" dirty="0">
                <a:solidFill>
                  <a:schemeClr val="bg1"/>
                </a:solidFill>
                <a:latin typeface="Arial" pitchFamily="34" charset="0"/>
                <a:ea typeface="Arial Unicode MS" pitchFamily="34" charset="-122"/>
                <a:cs typeface="Arial" pitchFamily="34" charset="0"/>
              </a:rPr>
              <a:t>shape *p;</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p = new line(……);</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p-&gt;draw();   </a:t>
            </a:r>
            <a:r>
              <a:rPr lang="en-US" altLang="zh-CN" sz="2400" b="1" dirty="0">
                <a:solidFill>
                  <a:srgbClr val="00B050"/>
                </a:solidFill>
                <a:latin typeface="Arial" pitchFamily="34" charset="0"/>
                <a:ea typeface="微软雅黑" panose="020B0503020204020204" pitchFamily="34" charset="-122"/>
                <a:cs typeface="Arial" pitchFamily="34" charset="0"/>
              </a:rPr>
              <a:t>/*call line::draw()*/</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p = new circle(……);</a:t>
            </a:r>
          </a:p>
          <a:p>
            <a:pPr>
              <a:lnSpc>
                <a:spcPct val="150000"/>
              </a:lnSpc>
            </a:pPr>
            <a:r>
              <a:rPr lang="en-US" altLang="zh-CN" sz="2400" dirty="0">
                <a:solidFill>
                  <a:schemeClr val="bg1"/>
                </a:solidFill>
                <a:latin typeface="Arial" pitchFamily="34" charset="0"/>
                <a:ea typeface="Arial Unicode MS" pitchFamily="34" charset="-122"/>
                <a:cs typeface="Arial" pitchFamily="34" charset="0"/>
              </a:rPr>
              <a:t>p-&gt;draw();  </a:t>
            </a:r>
            <a:r>
              <a:rPr lang="en-US" altLang="zh-CN" sz="2400" b="1" dirty="0">
                <a:solidFill>
                  <a:srgbClr val="00B050"/>
                </a:solidFill>
                <a:latin typeface="Arial" pitchFamily="34" charset="0"/>
                <a:ea typeface="微软雅黑" panose="020B0503020204020204" pitchFamily="34" charset="-122"/>
                <a:cs typeface="Arial" pitchFamily="34" charset="0"/>
              </a:rPr>
              <a:t>/*call circle::draw()*/</a:t>
            </a:r>
            <a:endParaRPr lang="zh-CN" altLang="en-US" sz="2400" b="1" dirty="0">
              <a:solidFill>
                <a:srgbClr val="00B050"/>
              </a:solidFill>
              <a:latin typeface="Arial"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427802856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846468"/>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Verdana" panose="020B0604030504040204" pitchFamily="34" charset="0"/>
                <a:ea typeface="Arial Unicode MS" panose="020B0604020202020204" pitchFamily="34" charset="-122"/>
                <a:cs typeface="Tahoma" panose="020B0604030504040204" pitchFamily="34" charset="0"/>
              </a:rPr>
              <a:t>in public inheritance, </a:t>
            </a:r>
            <a:r>
              <a:rPr lang="en-US" altLang="zh-CN" sz="2400" dirty="0">
                <a:solidFill>
                  <a:srgbClr val="FFFF00"/>
                </a:solidFill>
                <a:latin typeface="Verdana" panose="020B0604030504040204" pitchFamily="34" charset="0"/>
                <a:ea typeface="Arial Unicode MS" panose="020B0604020202020204" pitchFamily="34" charset="-122"/>
                <a:cs typeface="Tahoma" panose="020B0604030504040204" pitchFamily="34" charset="0"/>
              </a:rPr>
              <a:t>base pointer</a:t>
            </a:r>
            <a:r>
              <a:rPr lang="en-US" altLang="zh-CN" sz="2400" dirty="0">
                <a:solidFill>
                  <a:schemeClr val="tx1">
                    <a:lumMod val="95000"/>
                    <a:lumOff val="5000"/>
                  </a:schemeClr>
                </a:solidFill>
                <a:latin typeface="Verdana" panose="020B0604030504040204" pitchFamily="34" charset="0"/>
                <a:ea typeface="Arial Unicode MS" panose="020B0604020202020204" pitchFamily="34" charset="-122"/>
                <a:cs typeface="Tahoma" panose="020B0604030504040204" pitchFamily="34" charset="0"/>
              </a:rPr>
              <a:t>(or </a:t>
            </a:r>
            <a:r>
              <a:rPr lang="en-US" altLang="zh-CN" sz="2400" dirty="0">
                <a:solidFill>
                  <a:srgbClr val="FFFF00"/>
                </a:solidFill>
                <a:latin typeface="Verdana" panose="020B0604030504040204" pitchFamily="34" charset="0"/>
                <a:ea typeface="Arial Unicode MS" panose="020B0604020202020204" pitchFamily="34" charset="-122"/>
                <a:cs typeface="Tahoma" panose="020B0604030504040204" pitchFamily="34" charset="0"/>
              </a:rPr>
              <a:t>reference</a:t>
            </a:r>
            <a:r>
              <a:rPr lang="en-US" altLang="zh-CN" sz="2400" dirty="0">
                <a:solidFill>
                  <a:schemeClr val="tx1">
                    <a:lumMod val="95000"/>
                    <a:lumOff val="5000"/>
                  </a:schemeClr>
                </a:solidFill>
                <a:latin typeface="Verdana" panose="020B0604030504040204" pitchFamily="34" charset="0"/>
                <a:ea typeface="Arial Unicode MS" panose="020B0604020202020204" pitchFamily="34" charset="-122"/>
                <a:cs typeface="Tahoma" panose="020B0604030504040204" pitchFamily="34" charset="0"/>
              </a:rPr>
              <a:t>)  can points </a:t>
            </a:r>
            <a:r>
              <a:rPr lang="en-US" altLang="zh-CN" sz="2800" dirty="0">
                <a:solidFill>
                  <a:schemeClr val="tx1">
                    <a:lumMod val="95000"/>
                    <a:lumOff val="5000"/>
                  </a:schemeClr>
                </a:solidFill>
                <a:latin typeface="Arial" pitchFamily="34" charset="0"/>
                <a:ea typeface="Arial Unicode MS" panose="020B0604020202020204" pitchFamily="34" charset="-122"/>
                <a:cs typeface="Arial" pitchFamily="34" charset="0"/>
              </a:rPr>
              <a:t>derived</a:t>
            </a:r>
            <a:r>
              <a:rPr lang="en-US" altLang="zh-CN" sz="2400" dirty="0">
                <a:solidFill>
                  <a:schemeClr val="tx1">
                    <a:lumMod val="95000"/>
                    <a:lumOff val="5000"/>
                  </a:schemeClr>
                </a:solidFill>
                <a:latin typeface="Verdana" panose="020B0604030504040204" pitchFamily="34" charset="0"/>
                <a:ea typeface="Arial Unicode MS" panose="020B0604020202020204" pitchFamily="34" charset="-122"/>
                <a:cs typeface="Tahoma" panose="020B0604030504040204" pitchFamily="34" charset="0"/>
              </a:rPr>
              <a:t> objects</a:t>
            </a:r>
          </a:p>
          <a:p>
            <a:pPr>
              <a:lnSpc>
                <a:spcPct val="150000"/>
              </a:lnSpc>
              <a:buFont typeface="Arial" pitchFamily="34" charset="0"/>
              <a:buChar char="•"/>
            </a:pPr>
            <a:r>
              <a:rPr lang="en-US" altLang="zh-CN" sz="2400" dirty="0">
                <a:solidFill>
                  <a:srgbClr val="FFFF00"/>
                </a:solidFill>
                <a:latin typeface="Verdana" panose="020B0604030504040204" pitchFamily="34" charset="0"/>
                <a:ea typeface="Arial Unicode MS" panose="020B0604020202020204" pitchFamily="34" charset="-122"/>
                <a:cs typeface="Tahoma" panose="020B0604030504040204" pitchFamily="34" charset="0"/>
              </a:rPr>
              <a:t>by the pointer(or reference) calling a virtual function</a:t>
            </a:r>
          </a:p>
        </p:txBody>
      </p:sp>
      <p:sp>
        <p:nvSpPr>
          <p:cNvPr id="5" name="标题 1"/>
          <p:cNvSpPr txBox="1">
            <a:spLocks/>
          </p:cNvSpPr>
          <p:nvPr/>
        </p:nvSpPr>
        <p:spPr>
          <a:xfrm>
            <a:off x="431887" y="214241"/>
            <a:ext cx="3852081"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Dynamic binding</a:t>
            </a:r>
          </a:p>
        </p:txBody>
      </p:sp>
      <p:sp>
        <p:nvSpPr>
          <p:cNvPr id="7" name="Text Box 9"/>
          <p:cNvSpPr txBox="1">
            <a:spLocks noChangeArrowheads="1"/>
          </p:cNvSpPr>
          <p:nvPr/>
        </p:nvSpPr>
        <p:spPr bwMode="auto">
          <a:xfrm>
            <a:off x="3590011" y="6467739"/>
            <a:ext cx="5291140"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unit three</a:t>
            </a:r>
            <a:r>
              <a:rPr lang="zh-CN" altLang="en-US" sz="1600" dirty="0">
                <a:latin typeface="Arial" pitchFamily="34" charset="0"/>
                <a:cs typeface="Arial" pitchFamily="34" charset="0"/>
              </a:rPr>
              <a:t>\</a:t>
            </a:r>
            <a:r>
              <a:rPr lang="en-US" altLang="zh-CN" sz="1600" dirty="0">
                <a:latin typeface="Arial" pitchFamily="34" charset="0"/>
                <a:cs typeface="Arial" pitchFamily="34" charset="0"/>
              </a:rPr>
              <a:t> Polymorphism\ dynamic binding</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312053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63259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19672" y="5661248"/>
            <a:ext cx="3816424" cy="461665"/>
          </a:xfrm>
          <a:prstGeom prst="rect">
            <a:avLst/>
          </a:prstGeom>
          <a:solidFill>
            <a:schemeClr val="tx1"/>
          </a:solid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组成员必须全部到场！！</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431887" y="214241"/>
            <a:ext cx="4284129"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FFFF00"/>
                </a:solidFill>
                <a:latin typeface="Arial Rounded MT Bold" panose="020F0704030504030204" pitchFamily="34" charset="0"/>
                <a:cs typeface="Tahoma" panose="020B0604030504040204" pitchFamily="34" charset="0"/>
              </a:rPr>
              <a:t>Project </a:t>
            </a:r>
            <a:r>
              <a:rPr lang="zh-CN" altLang="en-US" sz="3200" b="1" dirty="0" smtClean="0">
                <a:solidFill>
                  <a:srgbClr val="FFFF00"/>
                </a:solidFill>
                <a:latin typeface="微软雅黑" panose="020B0503020204020204" pitchFamily="34" charset="-122"/>
                <a:ea typeface="微软雅黑" panose="020B0503020204020204" pitchFamily="34" charset="-122"/>
                <a:cs typeface="Tahoma" panose="020B0604030504040204" pitchFamily="34" charset="0"/>
              </a:rPr>
              <a:t>期末验收通告</a:t>
            </a:r>
            <a:endParaRPr lang="en-US" altLang="zh-CN" sz="3200" b="1" dirty="0">
              <a:solidFill>
                <a:srgbClr val="FFFF00"/>
              </a:solidFill>
              <a:latin typeface="微软雅黑" panose="020B0503020204020204" pitchFamily="34" charset="-122"/>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37477238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680" y="1487749"/>
            <a:ext cx="140493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24722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3833"/>
            <a:ext cx="8280920" cy="6607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26533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31886" y="214241"/>
            <a:ext cx="8604609"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FFFF00"/>
                </a:solidFill>
                <a:latin typeface="Arial Rounded MT Bold" panose="020F0704030504030204" pitchFamily="34" charset="0"/>
                <a:cs typeface="Tahoma" panose="020B0604030504040204" pitchFamily="34" charset="0"/>
              </a:rPr>
              <a:t>virtual  function VS non-virtual member function </a:t>
            </a:r>
          </a:p>
        </p:txBody>
      </p:sp>
      <p:sp>
        <p:nvSpPr>
          <p:cNvPr id="7" name="TextBox 6"/>
          <p:cNvSpPr txBox="1"/>
          <p:nvPr/>
        </p:nvSpPr>
        <p:spPr>
          <a:xfrm>
            <a:off x="428598" y="1071547"/>
            <a:ext cx="8452553" cy="1836208"/>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400" dirty="0">
                <a:solidFill>
                  <a:schemeClr val="tx1">
                    <a:lumMod val="95000"/>
                    <a:lumOff val="5000"/>
                  </a:schemeClr>
                </a:solidFill>
                <a:latin typeface="Tahoma" panose="020B0604030504040204" pitchFamily="34" charset="0"/>
                <a:ea typeface="Arial Unicode MS" panose="020B0604020202020204" pitchFamily="34" charset="-122"/>
                <a:cs typeface="Tahoma" panose="020B0604030504040204" pitchFamily="34" charset="0"/>
              </a:rPr>
              <a:t>non-virtual member function:  </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anose="020B0604020202020204" pitchFamily="34" charset="-122"/>
              </a:rPr>
              <a:t>基类提供实现，派生类继承接口和实现。 </a:t>
            </a:r>
          </a:p>
          <a:p>
            <a:pPr>
              <a:lnSpc>
                <a:spcPts val="3443"/>
              </a:lnSpc>
              <a:buFont typeface="Arial" pitchFamily="34" charset="0"/>
              <a:buChar char="•"/>
            </a:pPr>
            <a:r>
              <a:rPr lang="zh-CN" altLang="en-US" sz="2400" dirty="0">
                <a:solidFill>
                  <a:schemeClr val="tx1">
                    <a:lumMod val="95000"/>
                    <a:lumOff val="5000"/>
                  </a:schemeClr>
                </a:solidFill>
                <a:latin typeface="Frutiger CE 45 Light" panose="02000403040000020004" pitchFamily="2" charset="0"/>
                <a:ea typeface="Arial Unicode MS" panose="020B0604020202020204" pitchFamily="34" charset="-122"/>
                <a:cs typeface="Arial Unicode MS" panose="020B0604020202020204" pitchFamily="34" charset="-122"/>
              </a:rPr>
              <a:t> </a:t>
            </a:r>
            <a:r>
              <a:rPr lang="en-US" altLang="zh-CN" sz="2400" dirty="0">
                <a:solidFill>
                  <a:schemeClr val="tx1">
                    <a:lumMod val="95000"/>
                    <a:lumOff val="5000"/>
                  </a:schemeClr>
                </a:solidFill>
                <a:latin typeface="Tahoma" panose="020B0604030504040204" pitchFamily="34" charset="0"/>
                <a:ea typeface="Arial Unicode MS" panose="020B0604020202020204" pitchFamily="34" charset="-122"/>
                <a:cs typeface="Tahoma" panose="020B0604030504040204" pitchFamily="34" charset="0"/>
              </a:rPr>
              <a:t>virtual function</a:t>
            </a:r>
            <a:r>
              <a:rPr lang="en-US" altLang="zh-CN" sz="2400" dirty="0">
                <a:solidFill>
                  <a:schemeClr val="tx1">
                    <a:lumMod val="95000"/>
                    <a:lumOff val="5000"/>
                  </a:schemeClr>
                </a:solidFill>
                <a:latin typeface="Frutiger CE 45 Light" panose="02000403040000020004" pitchFamily="2" charset="0"/>
                <a:ea typeface="Arial Unicode MS" panose="020B0604020202020204" pitchFamily="34" charset="-122"/>
                <a:cs typeface="Arial Unicode MS" panose="020B0604020202020204" pitchFamily="34" charset="-122"/>
              </a:rPr>
              <a:t>: </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anose="020B0604020202020204" pitchFamily="34" charset="-122"/>
              </a:rPr>
              <a:t>基类与派生类有</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itchFamily="34" charset="-122"/>
              </a:rPr>
              <a:t>同名操作</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anose="020B0604020202020204" pitchFamily="34" charset="-122"/>
              </a:rPr>
              <a:t>（继承接口），派生类可以有自己的实现，也可以没有。</a:t>
            </a:r>
            <a:endPar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8" name="Text Box 9"/>
          <p:cNvSpPr txBox="1">
            <a:spLocks noChangeArrowheads="1"/>
          </p:cNvSpPr>
          <p:nvPr/>
        </p:nvSpPr>
        <p:spPr bwMode="auto">
          <a:xfrm>
            <a:off x="4663964" y="6437368"/>
            <a:ext cx="4216918"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200" dirty="0">
                <a:latin typeface="Arial" pitchFamily="34" charset="0"/>
                <a:cs typeface="Arial" pitchFamily="34" charset="0"/>
              </a:rPr>
              <a:t>unit three</a:t>
            </a:r>
            <a:r>
              <a:rPr lang="zh-CN" altLang="en-US" sz="1200" dirty="0">
                <a:latin typeface="Arial" pitchFamily="34" charset="0"/>
                <a:cs typeface="Arial" pitchFamily="34" charset="0"/>
              </a:rPr>
              <a:t>\</a:t>
            </a:r>
            <a:r>
              <a:rPr lang="en-US" altLang="zh-CN" sz="1200" dirty="0">
                <a:latin typeface="Arial" pitchFamily="34" charset="0"/>
                <a:cs typeface="Arial" pitchFamily="34" charset="0"/>
              </a:rPr>
              <a:t> </a:t>
            </a:r>
            <a:r>
              <a:rPr lang="en-US" altLang="zh-CN" sz="1600" dirty="0">
                <a:latin typeface="Arial" pitchFamily="34" charset="0"/>
                <a:cs typeface="Arial" pitchFamily="34" charset="0"/>
              </a:rPr>
              <a:t>Polymorphism</a:t>
            </a:r>
            <a:r>
              <a:rPr lang="en-US" altLang="zh-CN" sz="1200" dirty="0">
                <a:latin typeface="Arial" pitchFamily="34" charset="0"/>
                <a:cs typeface="Arial" pitchFamily="34" charset="0"/>
              </a:rPr>
              <a:t>\ virtual function</a:t>
            </a:r>
            <a:endParaRPr lang="zh-CN" altLang="en-US" sz="1200" dirty="0">
              <a:latin typeface="Arial" pitchFamily="34" charset="0"/>
              <a:cs typeface="Arial" pitchFamily="34" charset="0"/>
            </a:endParaRPr>
          </a:p>
        </p:txBody>
      </p:sp>
      <p:sp>
        <p:nvSpPr>
          <p:cNvPr id="9" name="Rectangle 3"/>
          <p:cNvSpPr>
            <a:spLocks noChangeArrowheads="1"/>
          </p:cNvSpPr>
          <p:nvPr/>
        </p:nvSpPr>
        <p:spPr bwMode="auto">
          <a:xfrm>
            <a:off x="3078774" y="3314332"/>
            <a:ext cx="3656648" cy="1185527"/>
          </a:xfrm>
          <a:prstGeom prst="rect">
            <a:avLst/>
          </a:prstGeom>
          <a:solidFill>
            <a:schemeClr val="accent3">
              <a:lumMod val="20000"/>
              <a:lumOff val="80000"/>
            </a:schemeClr>
          </a:solidFill>
          <a:ln w="12700">
            <a:solidFill>
              <a:schemeClr val="tx1"/>
            </a:solidFill>
            <a:miter lim="800000"/>
            <a:headEnd/>
            <a:tailEnd/>
          </a:ln>
        </p:spPr>
        <p:txBody>
          <a:bodyPr lIns="76782" tIns="38391" rIns="76782" bIns="38391" anchor="ctr">
            <a:spAutoFit/>
          </a:bodyPr>
          <a:lstStyle/>
          <a:p>
            <a:r>
              <a:rPr lang="en-US" altLang="zh-CN" dirty="0">
                <a:solidFill>
                  <a:schemeClr val="bg1"/>
                </a:solidFill>
                <a:latin typeface="Tahoma" panose="020B0604030504040204" pitchFamily="34" charset="0"/>
                <a:cs typeface="Tahoma" panose="020B0604030504040204" pitchFamily="34" charset="0"/>
              </a:rPr>
              <a:t>class shape{</a:t>
            </a:r>
          </a:p>
          <a:p>
            <a:r>
              <a:rPr lang="en-US" altLang="zh-CN" dirty="0">
                <a:solidFill>
                  <a:schemeClr val="bg1"/>
                </a:solidFill>
                <a:latin typeface="Tahoma" panose="020B0604030504040204" pitchFamily="34" charset="0"/>
                <a:cs typeface="Tahoma" panose="020B0604030504040204" pitchFamily="34" charset="0"/>
              </a:rPr>
              <a:t>public: </a:t>
            </a:r>
            <a:r>
              <a:rPr lang="en-US" altLang="zh-CN" dirty="0" err="1">
                <a:solidFill>
                  <a:schemeClr val="bg1"/>
                </a:solidFill>
                <a:latin typeface="Tahoma" panose="020B0604030504040204" pitchFamily="34" charset="0"/>
                <a:cs typeface="Tahoma" panose="020B0604030504040204" pitchFamily="34" charset="0"/>
              </a:rPr>
              <a:t>int</a:t>
            </a:r>
            <a:r>
              <a:rPr lang="en-US" altLang="zh-CN" dirty="0">
                <a:solidFill>
                  <a:schemeClr val="bg1"/>
                </a:solidFill>
                <a:latin typeface="Tahoma" panose="020B0604030504040204" pitchFamily="34" charset="0"/>
                <a:cs typeface="Tahoma" panose="020B0604030504040204" pitchFamily="34" charset="0"/>
              </a:rPr>
              <a:t> </a:t>
            </a:r>
            <a:r>
              <a:rPr lang="en-US" altLang="zh-CN" dirty="0" err="1">
                <a:solidFill>
                  <a:schemeClr val="bg1"/>
                </a:solidFill>
                <a:latin typeface="Tahoma" panose="020B0604030504040204" pitchFamily="34" charset="0"/>
                <a:cs typeface="Tahoma" panose="020B0604030504040204" pitchFamily="34" charset="0"/>
              </a:rPr>
              <a:t>objectID</a:t>
            </a:r>
            <a:r>
              <a:rPr lang="en-US" altLang="zh-CN" dirty="0">
                <a:solidFill>
                  <a:schemeClr val="bg1"/>
                </a:solidFill>
                <a:latin typeface="Tahoma" panose="020B0604030504040204" pitchFamily="34" charset="0"/>
                <a:cs typeface="Tahoma" panose="020B0604030504040204" pitchFamily="34" charset="0"/>
              </a:rPr>
              <a:t>() </a:t>
            </a:r>
            <a:r>
              <a:rPr lang="en-US" altLang="zh-CN" dirty="0" err="1">
                <a:solidFill>
                  <a:schemeClr val="bg1"/>
                </a:solidFill>
                <a:latin typeface="Tahoma" panose="020B0604030504040204" pitchFamily="34" charset="0"/>
                <a:cs typeface="Tahoma" panose="020B0604030504040204" pitchFamily="34" charset="0"/>
              </a:rPr>
              <a:t>const</a:t>
            </a:r>
            <a:r>
              <a:rPr lang="en-US" altLang="zh-CN" dirty="0">
                <a:solidFill>
                  <a:schemeClr val="bg1"/>
                </a:solidFill>
                <a:latin typeface="Tahoma" panose="020B0604030504040204" pitchFamily="34" charset="0"/>
                <a:cs typeface="Tahoma" panose="020B0604030504040204" pitchFamily="34" charset="0"/>
              </a:rPr>
              <a:t>;</a:t>
            </a:r>
          </a:p>
          <a:p>
            <a:r>
              <a:rPr lang="en-US" altLang="zh-CN" dirty="0">
                <a:solidFill>
                  <a:schemeClr val="bg1"/>
                </a:solidFill>
                <a:latin typeface="Tahoma" panose="020B0604030504040204" pitchFamily="34" charset="0"/>
                <a:cs typeface="Tahoma" panose="020B0604030504040204" pitchFamily="34" charset="0"/>
              </a:rPr>
              <a:t>          </a:t>
            </a:r>
            <a:r>
              <a:rPr lang="en-US" altLang="zh-CN" dirty="0" smtClean="0">
                <a:solidFill>
                  <a:schemeClr val="bg1"/>
                </a:solidFill>
                <a:latin typeface="Tahoma" panose="020B0604030504040204" pitchFamily="34" charset="0"/>
                <a:cs typeface="Tahoma" panose="020B0604030504040204" pitchFamily="34" charset="0"/>
              </a:rPr>
              <a:t>virtual </a:t>
            </a:r>
            <a:r>
              <a:rPr lang="en-US" altLang="zh-CN" dirty="0">
                <a:solidFill>
                  <a:schemeClr val="bg1"/>
                </a:solidFill>
                <a:latin typeface="Tahoma" panose="020B0604030504040204" pitchFamily="34" charset="0"/>
                <a:cs typeface="Tahoma" panose="020B0604030504040204" pitchFamily="34" charset="0"/>
              </a:rPr>
              <a:t>void error()  </a:t>
            </a:r>
            <a:r>
              <a:rPr lang="en-US" altLang="zh-CN" dirty="0" err="1">
                <a:solidFill>
                  <a:schemeClr val="bg1"/>
                </a:solidFill>
                <a:latin typeface="Tahoma" panose="020B0604030504040204" pitchFamily="34" charset="0"/>
                <a:cs typeface="Tahoma" panose="020B0604030504040204" pitchFamily="34" charset="0"/>
              </a:rPr>
              <a:t>const</a:t>
            </a:r>
            <a:r>
              <a:rPr lang="en-US" altLang="zh-CN" dirty="0">
                <a:solidFill>
                  <a:schemeClr val="bg1"/>
                </a:solidFill>
                <a:latin typeface="Tahoma" panose="020B0604030504040204" pitchFamily="34" charset="0"/>
                <a:cs typeface="Tahoma" panose="020B0604030504040204" pitchFamily="34" charset="0"/>
              </a:rPr>
              <a:t>;</a:t>
            </a:r>
          </a:p>
          <a:p>
            <a:r>
              <a:rPr lang="en-US" altLang="zh-CN" dirty="0">
                <a:solidFill>
                  <a:schemeClr val="bg1"/>
                </a:solidFill>
                <a:latin typeface="Tahoma" panose="020B0604030504040204" pitchFamily="34" charset="0"/>
                <a:cs typeface="Tahoma" panose="020B0604030504040204" pitchFamily="34" charset="0"/>
              </a:rPr>
              <a:t>};</a:t>
            </a:r>
          </a:p>
        </p:txBody>
      </p:sp>
      <p:sp>
        <p:nvSpPr>
          <p:cNvPr id="10" name="Rectangle 4"/>
          <p:cNvSpPr>
            <a:spLocks noChangeArrowheads="1"/>
          </p:cNvSpPr>
          <p:nvPr/>
        </p:nvSpPr>
        <p:spPr bwMode="auto">
          <a:xfrm>
            <a:off x="3078775" y="5194703"/>
            <a:ext cx="3656647" cy="908529"/>
          </a:xfrm>
          <a:prstGeom prst="rect">
            <a:avLst/>
          </a:prstGeom>
          <a:solidFill>
            <a:schemeClr val="tx1"/>
          </a:solidFill>
          <a:ln w="12700">
            <a:solidFill>
              <a:schemeClr val="tx1"/>
            </a:solidFill>
            <a:miter lim="800000"/>
            <a:headEnd/>
            <a:tailEnd/>
          </a:ln>
        </p:spPr>
        <p:txBody>
          <a:bodyPr wrap="square" lIns="76782" tIns="38391" rIns="76782" bIns="38391" anchor="ctr">
            <a:spAutoFit/>
          </a:bodyPr>
          <a:lstStyle/>
          <a:p>
            <a:r>
              <a:rPr lang="en-US" altLang="zh-CN" dirty="0">
                <a:solidFill>
                  <a:schemeClr val="bg1"/>
                </a:solidFill>
                <a:latin typeface="Tahoma" panose="020B0604030504040204" pitchFamily="34" charset="0"/>
                <a:cs typeface="Tahoma" panose="020B0604030504040204" pitchFamily="34" charset="0"/>
              </a:rPr>
              <a:t>class Rectangle  :  public shape{</a:t>
            </a:r>
          </a:p>
          <a:p>
            <a:r>
              <a:rPr lang="en-US" altLang="zh-CN" dirty="0">
                <a:solidFill>
                  <a:schemeClr val="bg1"/>
                </a:solidFill>
                <a:latin typeface="Tahoma" panose="020B0604030504040204" pitchFamily="34" charset="0"/>
                <a:cs typeface="Tahoma" panose="020B0604030504040204" pitchFamily="34" charset="0"/>
              </a:rPr>
              <a:t>public: virtual void error()  </a:t>
            </a:r>
            <a:r>
              <a:rPr lang="en-US" altLang="zh-CN" dirty="0" err="1">
                <a:solidFill>
                  <a:schemeClr val="bg1"/>
                </a:solidFill>
                <a:latin typeface="Tahoma" panose="020B0604030504040204" pitchFamily="34" charset="0"/>
                <a:cs typeface="Tahoma" panose="020B0604030504040204" pitchFamily="34" charset="0"/>
              </a:rPr>
              <a:t>const</a:t>
            </a:r>
            <a:r>
              <a:rPr lang="en-US" altLang="zh-CN" dirty="0">
                <a:solidFill>
                  <a:schemeClr val="bg1"/>
                </a:solidFill>
                <a:latin typeface="Tahoma" panose="020B0604030504040204" pitchFamily="34" charset="0"/>
                <a:cs typeface="Tahoma" panose="020B0604030504040204" pitchFamily="34" charset="0"/>
              </a:rPr>
              <a:t>;</a:t>
            </a:r>
          </a:p>
          <a:p>
            <a:r>
              <a:rPr lang="en-US" altLang="zh-CN" dirty="0">
                <a:solidFill>
                  <a:schemeClr val="bg1"/>
                </a:solidFill>
                <a:latin typeface="Tahoma" panose="020B0604030504040204" pitchFamily="34" charset="0"/>
                <a:cs typeface="Tahoma" panose="020B0604030504040204" pitchFamily="34" charset="0"/>
              </a:rPr>
              <a:t>};</a:t>
            </a:r>
          </a:p>
        </p:txBody>
      </p:sp>
      <p:sp>
        <p:nvSpPr>
          <p:cNvPr id="11" name="AutoShape 5"/>
          <p:cNvSpPr>
            <a:spLocks noChangeArrowheads="1"/>
          </p:cNvSpPr>
          <p:nvPr/>
        </p:nvSpPr>
        <p:spPr bwMode="auto">
          <a:xfrm>
            <a:off x="4792828" y="4515328"/>
            <a:ext cx="427244" cy="646987"/>
          </a:xfrm>
          <a:prstGeom prst="upArrow">
            <a:avLst>
              <a:gd name="adj1" fmla="val 50000"/>
              <a:gd name="adj2" fmla="val 50000"/>
            </a:avLst>
          </a:prstGeom>
          <a:solidFill>
            <a:schemeClr val="accent3">
              <a:lumMod val="40000"/>
              <a:lumOff val="60000"/>
            </a:schemeClr>
          </a:solidFill>
          <a:ln w="57150">
            <a:noFill/>
            <a:tailEnd type="arrow"/>
          </a:ln>
        </p:spPr>
        <p:style>
          <a:lnRef idx="1">
            <a:schemeClr val="accent1"/>
          </a:lnRef>
          <a:fillRef idx="0">
            <a:schemeClr val="accent1"/>
          </a:fillRef>
          <a:effectRef idx="0">
            <a:schemeClr val="accent1"/>
          </a:effectRef>
          <a:fontRef idx="minor">
            <a:schemeClr val="tx1"/>
          </a:fontRef>
        </p:style>
        <p:txBody>
          <a:bodyPr wrap="square" lIns="76782" tIns="38391" rIns="76782" bIns="38391" anchor="ctr">
            <a:spAutoFit/>
          </a:bodyPr>
          <a:lstStyle/>
          <a:p>
            <a:endParaRPr lang="zh-CN" altLang="en-US"/>
          </a:p>
        </p:txBody>
      </p:sp>
      <p:sp>
        <p:nvSpPr>
          <p:cNvPr id="12" name="Rectangle 4"/>
          <p:cNvSpPr>
            <a:spLocks noChangeArrowheads="1"/>
          </p:cNvSpPr>
          <p:nvPr/>
        </p:nvSpPr>
        <p:spPr bwMode="auto">
          <a:xfrm>
            <a:off x="6948264" y="5162316"/>
            <a:ext cx="3323932" cy="908529"/>
          </a:xfrm>
          <a:prstGeom prst="rect">
            <a:avLst/>
          </a:prstGeom>
          <a:solidFill>
            <a:schemeClr val="tx1"/>
          </a:solidFill>
          <a:ln w="12700">
            <a:solidFill>
              <a:schemeClr val="tx1"/>
            </a:solidFill>
            <a:miter lim="800000"/>
            <a:headEnd/>
            <a:tailEnd/>
          </a:ln>
        </p:spPr>
        <p:txBody>
          <a:bodyPr wrap="square" lIns="76782" tIns="38391" rIns="76782" bIns="38391" anchor="ctr">
            <a:spAutoFit/>
          </a:bodyPr>
          <a:lstStyle/>
          <a:p>
            <a:r>
              <a:rPr lang="en-US" altLang="zh-CN" dirty="0">
                <a:solidFill>
                  <a:schemeClr val="bg1"/>
                </a:solidFill>
                <a:latin typeface="Tahoma" panose="020B0604030504040204" pitchFamily="34" charset="0"/>
                <a:cs typeface="Tahoma" panose="020B0604030504040204" pitchFamily="34" charset="0"/>
              </a:rPr>
              <a:t>class Ellipse  :  public shape{</a:t>
            </a:r>
          </a:p>
          <a:p>
            <a:r>
              <a:rPr lang="en-US" altLang="zh-CN" dirty="0">
                <a:solidFill>
                  <a:schemeClr val="bg1"/>
                </a:solidFill>
                <a:latin typeface="Tahoma" panose="020B0604030504040204" pitchFamily="34" charset="0"/>
                <a:cs typeface="Tahoma" panose="020B0604030504040204" pitchFamily="34" charset="0"/>
              </a:rPr>
              <a:t>public:</a:t>
            </a:r>
          </a:p>
          <a:p>
            <a:r>
              <a:rPr lang="en-US" altLang="zh-CN" dirty="0">
                <a:solidFill>
                  <a:schemeClr val="bg1"/>
                </a:solidFill>
                <a:latin typeface="Tahoma" panose="020B0604030504040204" pitchFamily="34" charset="0"/>
                <a:cs typeface="Tahoma" panose="020B0604030504040204" pitchFamily="34" charset="0"/>
              </a:rPr>
              <a:t>};</a:t>
            </a:r>
          </a:p>
        </p:txBody>
      </p:sp>
      <p:cxnSp>
        <p:nvCxnSpPr>
          <p:cNvPr id="15" name="肘形连接符 14"/>
          <p:cNvCxnSpPr>
            <a:stCxn id="12" idx="0"/>
          </p:cNvCxnSpPr>
          <p:nvPr/>
        </p:nvCxnSpPr>
        <p:spPr>
          <a:xfrm rot="16200000" flipV="1">
            <a:off x="7266080" y="3818166"/>
            <a:ext cx="813495" cy="1874806"/>
          </a:xfrm>
          <a:prstGeom prst="bentConnector2">
            <a:avLst/>
          </a:prstGeom>
          <a:ln w="76200">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2644" y="2925061"/>
            <a:ext cx="2699597" cy="2847521"/>
          </a:xfrm>
          <a:prstGeom prst="rect">
            <a:avLst/>
          </a:prstGeom>
          <a:noFill/>
        </p:spPr>
        <p:txBody>
          <a:bodyPr wrap="square" lIns="76782" tIns="38391" rIns="76782" bIns="38391" rtlCol="0">
            <a:spAutoFit/>
          </a:bodyPr>
          <a:lstStyle/>
          <a:p>
            <a:pPr marL="287933" indent="-287933">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每个派生类都可以支持一个“当遇上错误时可调用”的函数，每个派生类可自由处理错误。</a:t>
            </a:r>
            <a:endParaRPr lang="en-US" altLang="zh-CN" dirty="0">
              <a:latin typeface="微软雅黑" panose="020B0503020204020204" pitchFamily="34" charset="-122"/>
              <a:ea typeface="微软雅黑" panose="020B0503020204020204" pitchFamily="34" charset="-122"/>
            </a:endParaRPr>
          </a:p>
          <a:p>
            <a:pPr marL="287933" indent="-287933">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如果某个派生类不想针对错误做出任何特殊行为，它可以退回到基类</a:t>
            </a:r>
            <a:r>
              <a:rPr lang="en-US" altLang="zh-CN" dirty="0">
                <a:latin typeface="微软雅黑" panose="020B0503020204020204" pitchFamily="34" charset="-122"/>
                <a:ea typeface="微软雅黑" panose="020B0503020204020204" pitchFamily="34" charset="-122"/>
              </a:rPr>
              <a:t>shape</a:t>
            </a:r>
            <a:r>
              <a:rPr lang="zh-CN" altLang="en-US" dirty="0">
                <a:latin typeface="微软雅黑" panose="020B0503020204020204" pitchFamily="34" charset="-122"/>
                <a:ea typeface="微软雅黑" panose="020B0503020204020204" pitchFamily="34" charset="-122"/>
              </a:rPr>
              <a:t>提供的缺省错误处理行为。</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6973406"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2824163"/>
            <a:ext cx="8411518" cy="1684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66735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12497" y="895508"/>
            <a:ext cx="3656648" cy="1431749"/>
          </a:xfrm>
          <a:prstGeom prst="rect">
            <a:avLst/>
          </a:prstGeom>
          <a:solidFill>
            <a:schemeClr val="tx1"/>
          </a:solidFill>
          <a:ln w="12700">
            <a:solidFill>
              <a:schemeClr val="tx1"/>
            </a:solidFill>
            <a:miter lim="800000"/>
            <a:headEnd/>
            <a:tailEnd/>
          </a:ln>
        </p:spPr>
        <p:txBody>
          <a:bodyPr lIns="76782" tIns="38391" rIns="76782" bIns="38391" anchor="ctr">
            <a:spAutoFit/>
          </a:bodyPr>
          <a:lstStyle/>
          <a:p>
            <a:pPr algn="l"/>
            <a:r>
              <a:rPr lang="en-US" altLang="zh-CN" sz="2200" dirty="0">
                <a:solidFill>
                  <a:schemeClr val="bg1"/>
                </a:solidFill>
                <a:latin typeface="Tahoma" panose="020B0604030504040204" pitchFamily="34" charset="0"/>
                <a:cs typeface="Tahoma" panose="020B0604030504040204" pitchFamily="34" charset="0"/>
              </a:rPr>
              <a:t>class employee{</a:t>
            </a:r>
          </a:p>
          <a:p>
            <a:pPr algn="l"/>
            <a:r>
              <a:rPr lang="en-US" altLang="zh-CN" sz="2200" dirty="0">
                <a:solidFill>
                  <a:schemeClr val="bg1"/>
                </a:solidFill>
                <a:latin typeface="Tahoma" panose="020B0604030504040204" pitchFamily="34" charset="0"/>
                <a:cs typeface="Tahoma" panose="020B0604030504040204" pitchFamily="34" charset="0"/>
              </a:rPr>
              <a:t>public: virtual void print();</a:t>
            </a:r>
          </a:p>
          <a:p>
            <a:pPr algn="l"/>
            <a:r>
              <a:rPr lang="en-US" altLang="zh-CN" sz="2200" dirty="0">
                <a:solidFill>
                  <a:schemeClr val="bg1"/>
                </a:solidFill>
                <a:latin typeface="Tahoma" panose="020B0604030504040204" pitchFamily="34" charset="0"/>
                <a:cs typeface="Tahoma" panose="020B0604030504040204" pitchFamily="34" charset="0"/>
              </a:rPr>
              <a:t>         </a:t>
            </a:r>
            <a:r>
              <a:rPr lang="en-US" altLang="zh-CN" sz="2200" dirty="0" smtClean="0">
                <a:solidFill>
                  <a:schemeClr val="bg1"/>
                </a:solidFill>
                <a:latin typeface="Tahoma" panose="020B0604030504040204" pitchFamily="34" charset="0"/>
                <a:cs typeface="Tahoma" panose="020B0604030504040204" pitchFamily="34" charset="0"/>
              </a:rPr>
              <a:t> </a:t>
            </a:r>
            <a:r>
              <a:rPr lang="en-US" altLang="zh-CN" sz="2200" dirty="0">
                <a:solidFill>
                  <a:schemeClr val="bg1"/>
                </a:solidFill>
                <a:latin typeface="Tahoma" panose="020B0604030504040204" pitchFamily="34" charset="0"/>
                <a:cs typeface="Tahoma" panose="020B0604030504040204" pitchFamily="34" charset="0"/>
              </a:rPr>
              <a:t>virtual float salary();</a:t>
            </a:r>
          </a:p>
          <a:p>
            <a:pPr algn="l"/>
            <a:r>
              <a:rPr lang="en-US" altLang="zh-CN" sz="2200" dirty="0">
                <a:solidFill>
                  <a:schemeClr val="bg1"/>
                </a:solidFill>
                <a:latin typeface="Tahoma" panose="020B0604030504040204" pitchFamily="34" charset="0"/>
                <a:cs typeface="Tahoma" panose="020B0604030504040204" pitchFamily="34" charset="0"/>
              </a:rPr>
              <a:t>};</a:t>
            </a:r>
          </a:p>
        </p:txBody>
      </p:sp>
      <p:sp>
        <p:nvSpPr>
          <p:cNvPr id="3" name="Rectangle 4"/>
          <p:cNvSpPr>
            <a:spLocks noChangeArrowheads="1"/>
          </p:cNvSpPr>
          <p:nvPr/>
        </p:nvSpPr>
        <p:spPr bwMode="auto">
          <a:xfrm>
            <a:off x="508737" y="2742587"/>
            <a:ext cx="5071373" cy="1431749"/>
          </a:xfrm>
          <a:prstGeom prst="rect">
            <a:avLst/>
          </a:prstGeom>
          <a:solidFill>
            <a:schemeClr val="tx1"/>
          </a:solidFill>
          <a:ln w="12700">
            <a:solidFill>
              <a:schemeClr val="tx1"/>
            </a:solidFill>
            <a:miter lim="800000"/>
            <a:headEnd/>
            <a:tailEnd/>
          </a:ln>
        </p:spPr>
        <p:txBody>
          <a:bodyPr wrap="square" lIns="76782" tIns="38391" rIns="76782" bIns="38391" anchor="ctr">
            <a:spAutoFit/>
          </a:bodyPr>
          <a:lstStyle/>
          <a:p>
            <a:r>
              <a:rPr lang="en-US" altLang="zh-CN" sz="2200" dirty="0">
                <a:solidFill>
                  <a:schemeClr val="bg1"/>
                </a:solidFill>
                <a:latin typeface="Tahoma" panose="020B0604030504040204" pitchFamily="34" charset="0"/>
                <a:cs typeface="Tahoma" panose="020B0604030504040204" pitchFamily="34" charset="0"/>
              </a:rPr>
              <a:t>class manager  :  public employee{</a:t>
            </a:r>
          </a:p>
          <a:p>
            <a:r>
              <a:rPr lang="en-US" altLang="zh-CN" sz="2200" dirty="0">
                <a:solidFill>
                  <a:schemeClr val="bg1"/>
                </a:solidFill>
                <a:latin typeface="Tahoma" panose="020B0604030504040204" pitchFamily="34" charset="0"/>
                <a:cs typeface="Tahoma" panose="020B0604030504040204" pitchFamily="34" charset="0"/>
              </a:rPr>
              <a:t>public: virtual void print();</a:t>
            </a:r>
          </a:p>
          <a:p>
            <a:r>
              <a:rPr lang="en-US" altLang="zh-CN" sz="2200" dirty="0">
                <a:solidFill>
                  <a:schemeClr val="bg1"/>
                </a:solidFill>
                <a:latin typeface="Tahoma" panose="020B0604030504040204" pitchFamily="34" charset="0"/>
                <a:cs typeface="Tahoma" panose="020B0604030504040204" pitchFamily="34" charset="0"/>
              </a:rPr>
              <a:t>          </a:t>
            </a:r>
            <a:r>
              <a:rPr lang="en-US" altLang="zh-CN" sz="2200" dirty="0" smtClean="0">
                <a:solidFill>
                  <a:schemeClr val="bg1"/>
                </a:solidFill>
                <a:latin typeface="Tahoma" panose="020B0604030504040204" pitchFamily="34" charset="0"/>
                <a:cs typeface="Tahoma" panose="020B0604030504040204" pitchFamily="34" charset="0"/>
              </a:rPr>
              <a:t>virtual </a:t>
            </a:r>
            <a:r>
              <a:rPr lang="en-US" altLang="zh-CN" sz="2200" dirty="0">
                <a:solidFill>
                  <a:schemeClr val="bg1"/>
                </a:solidFill>
                <a:latin typeface="Tahoma" panose="020B0604030504040204" pitchFamily="34" charset="0"/>
                <a:cs typeface="Tahoma" panose="020B0604030504040204" pitchFamily="34" charset="0"/>
              </a:rPr>
              <a:t>float salary();</a:t>
            </a:r>
          </a:p>
          <a:p>
            <a:r>
              <a:rPr lang="en-US" altLang="zh-CN" sz="2200" dirty="0">
                <a:solidFill>
                  <a:schemeClr val="bg1"/>
                </a:solidFill>
                <a:latin typeface="Tahoma" panose="020B0604030504040204" pitchFamily="34" charset="0"/>
                <a:cs typeface="Tahoma" panose="020B0604030504040204" pitchFamily="34" charset="0"/>
              </a:rPr>
              <a:t>};</a:t>
            </a:r>
          </a:p>
        </p:txBody>
      </p:sp>
      <p:sp>
        <p:nvSpPr>
          <p:cNvPr id="4" name="AutoShape 5"/>
          <p:cNvSpPr>
            <a:spLocks noChangeArrowheads="1"/>
          </p:cNvSpPr>
          <p:nvPr/>
        </p:nvSpPr>
        <p:spPr bwMode="auto">
          <a:xfrm>
            <a:off x="2312280" y="2333197"/>
            <a:ext cx="228540" cy="409390"/>
          </a:xfrm>
          <a:prstGeom prst="upArrow">
            <a:avLst>
              <a:gd name="adj1" fmla="val 50000"/>
              <a:gd name="adj2" fmla="val 50000"/>
            </a:avLst>
          </a:prstGeom>
          <a:solidFill>
            <a:schemeClr val="tx1">
              <a:lumMod val="95000"/>
            </a:schemeClr>
          </a:solidFill>
          <a:ln w="12700">
            <a:noFill/>
            <a:miter lim="800000"/>
            <a:headEnd/>
            <a:tailEnd/>
          </a:ln>
        </p:spPr>
        <p:txBody>
          <a:bodyPr lIns="76782" tIns="38391" rIns="76782" bIns="38391" anchor="ctr">
            <a:spAutoFit/>
          </a:bodyPr>
          <a:lstStyle/>
          <a:p>
            <a:endParaRPr lang="zh-CN" altLang="en-US"/>
          </a:p>
        </p:txBody>
      </p:sp>
      <p:sp>
        <p:nvSpPr>
          <p:cNvPr id="5" name="TextBox 4"/>
          <p:cNvSpPr txBox="1"/>
          <p:nvPr/>
        </p:nvSpPr>
        <p:spPr>
          <a:xfrm>
            <a:off x="5864106" y="2060848"/>
            <a:ext cx="3024336" cy="2226197"/>
          </a:xfrm>
          <a:prstGeom prst="rect">
            <a:avLst/>
          </a:prstGeom>
          <a:solidFill>
            <a:schemeClr val="tx1">
              <a:lumMod val="95000"/>
            </a:schemeClr>
          </a:solidFill>
        </p:spPr>
        <p:txBody>
          <a:bodyPr wrap="square" lIns="76782" tIns="38391" rIns="76782" bIns="38391" rtlCol="0">
            <a:spAutoFit/>
          </a:bodyPr>
          <a:lstStyle/>
          <a:p>
            <a:pPr>
              <a:lnSpc>
                <a:spcPct val="150000"/>
              </a:lnSpc>
            </a:pPr>
            <a:r>
              <a:rPr lang="zh-CN" altLang="en-US" sz="2400" dirty="0" smtClean="0">
                <a:solidFill>
                  <a:srgbClr val="C00000"/>
                </a:solidFill>
                <a:latin typeface="华文细黑" pitchFamily="2" charset="-122"/>
                <a:ea typeface="华文细黑" pitchFamily="2" charset="-122"/>
              </a:rPr>
              <a:t>根据语义环境，派生类</a:t>
            </a:r>
            <a:r>
              <a:rPr lang="en-US" altLang="zh-CN" sz="2400" dirty="0" smtClean="0">
                <a:solidFill>
                  <a:srgbClr val="C00000"/>
                </a:solidFill>
                <a:latin typeface="华文细黑" pitchFamily="2" charset="-122"/>
                <a:ea typeface="华文细黑" pitchFamily="2" charset="-122"/>
              </a:rPr>
              <a:t>manager</a:t>
            </a:r>
            <a:r>
              <a:rPr lang="zh-CN" altLang="en-US" sz="2400" dirty="0" smtClean="0">
                <a:solidFill>
                  <a:srgbClr val="C00000"/>
                </a:solidFill>
                <a:latin typeface="华文细黑" pitchFamily="2" charset="-122"/>
                <a:ea typeface="华文细黑" pitchFamily="2" charset="-122"/>
              </a:rPr>
              <a:t>必须有自己的</a:t>
            </a:r>
            <a:r>
              <a:rPr lang="en-US" altLang="zh-CN" sz="2400" dirty="0" smtClean="0">
                <a:solidFill>
                  <a:srgbClr val="C00000"/>
                </a:solidFill>
                <a:latin typeface="华文细黑" pitchFamily="2" charset="-122"/>
                <a:ea typeface="华文细黑" pitchFamily="2" charset="-122"/>
              </a:rPr>
              <a:t>print()</a:t>
            </a:r>
            <a:r>
              <a:rPr lang="zh-CN" altLang="en-US" sz="2400" dirty="0" smtClean="0">
                <a:solidFill>
                  <a:srgbClr val="C00000"/>
                </a:solidFill>
                <a:latin typeface="华文细黑" pitchFamily="2" charset="-122"/>
                <a:ea typeface="华文细黑" pitchFamily="2" charset="-122"/>
              </a:rPr>
              <a:t>操作和</a:t>
            </a:r>
            <a:r>
              <a:rPr lang="en-US" altLang="zh-CN" sz="2400" dirty="0" smtClean="0">
                <a:solidFill>
                  <a:srgbClr val="C00000"/>
                </a:solidFill>
                <a:latin typeface="华文细黑" pitchFamily="2" charset="-122"/>
                <a:ea typeface="华文细黑" pitchFamily="2" charset="-122"/>
              </a:rPr>
              <a:t>salary()</a:t>
            </a:r>
            <a:r>
              <a:rPr lang="zh-CN" altLang="en-US" sz="2400" dirty="0" smtClean="0">
                <a:solidFill>
                  <a:srgbClr val="C00000"/>
                </a:solidFill>
                <a:latin typeface="华文细黑" pitchFamily="2" charset="-122"/>
                <a:ea typeface="华文细黑" pitchFamily="2" charset="-122"/>
              </a:rPr>
              <a:t>。</a:t>
            </a:r>
            <a:endParaRPr lang="en-US" altLang="zh-CN" sz="2400"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61510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1" y="1071546"/>
            <a:ext cx="6624736" cy="2677464"/>
          </a:xfrm>
          <a:prstGeom prst="rect">
            <a:avLst/>
          </a:prstGeom>
          <a:solidFill>
            <a:schemeClr val="tx1"/>
          </a:solidFill>
        </p:spPr>
        <p:txBody>
          <a:bodyPr wrap="square" lIns="91254" tIns="45625" rIns="91254" bIns="45625" rtlCol="0">
            <a:spAutoFit/>
          </a:bodyPr>
          <a:lstStyle/>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 *pa;</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 = new C;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pa-&gt;f();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dynamic binding ,call C::f()</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 = new B;</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pa-&gt;f();</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dynamic binding ,call A::f()</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320" y="1071546"/>
            <a:ext cx="1956878" cy="4461430"/>
          </a:xfrm>
          <a:prstGeom prst="rect">
            <a:avLst/>
          </a:prstGeom>
          <a:solidFill>
            <a:schemeClr val="tx1"/>
          </a:solidFill>
          <a:ln>
            <a:noFill/>
          </a:ln>
          <a:effectLst/>
          <a:extLst/>
        </p:spPr>
      </p:pic>
    </p:spTree>
    <p:extLst>
      <p:ext uri="{BB962C8B-B14F-4D97-AF65-F5344CB8AC3E}">
        <p14:creationId xmlns:p14="http://schemas.microsoft.com/office/powerpoint/2010/main" val="330003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607898"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Constructor can’t be Virtual</a:t>
            </a:r>
          </a:p>
          <a:p>
            <a:pPr>
              <a:lnSpc>
                <a:spcPct val="150000"/>
              </a:lnSpc>
              <a:buFont typeface="Arial" pitchFamily="34" charset="0"/>
              <a:buChar char="•"/>
            </a:pPr>
            <a:r>
              <a:rPr lang="en-US" altLang="zh-CN" sz="2400" dirty="0">
                <a:solidFill>
                  <a:schemeClr val="tx1">
                    <a:lumMod val="95000"/>
                    <a:lumOff val="5000"/>
                  </a:schemeClr>
                </a:solidFill>
                <a:latin typeface="Arial" panose="020B0604020202020204" pitchFamily="34" charset="0"/>
                <a:cs typeface="Arial" panose="020B0604020202020204" pitchFamily="34" charset="0"/>
              </a:rPr>
              <a:t>Destructor is often virtual function –</a:t>
            </a:r>
          </a:p>
          <a:p>
            <a:pPr lvl="1">
              <a:lnSpc>
                <a:spcPct val="150000"/>
              </a:lnSpc>
            </a:pPr>
            <a:r>
              <a:rPr lang="en-US" altLang="zh-CN" sz="2700" dirty="0">
                <a:solidFill>
                  <a:srgbClr val="FFFF00"/>
                </a:solidFill>
                <a:latin typeface="Arial" panose="020B0604020202020204" pitchFamily="34" charset="0"/>
                <a:cs typeface="Arial" panose="020B0604020202020204" pitchFamily="34" charset="0"/>
              </a:rPr>
              <a:t>virtual destructor function</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Tahoma" panose="020B0604030504040204" pitchFamily="34" charset="0"/>
              </a:rPr>
              <a:t>编译器自动生成的析构函数不是虚函数</a:t>
            </a:r>
            <a:endParaRPr lang="en-US" altLang="zh-CN" sz="2400" dirty="0">
              <a:latin typeface="华文细黑" panose="02010600040101010101" pitchFamily="2" charset="-122"/>
              <a:ea typeface="华文细黑" panose="02010600040101010101" pitchFamily="2" charset="-122"/>
              <a:cs typeface="Tahoma" panose="020B0604030504040204" pitchFamily="34" charset="0"/>
            </a:endParaRPr>
          </a:p>
        </p:txBody>
      </p:sp>
      <p:sp>
        <p:nvSpPr>
          <p:cNvPr id="5" name="标题 1"/>
          <p:cNvSpPr txBox="1">
            <a:spLocks/>
          </p:cNvSpPr>
          <p:nvPr/>
        </p:nvSpPr>
        <p:spPr>
          <a:xfrm>
            <a:off x="431887" y="214241"/>
            <a:ext cx="5796297"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FFFF00"/>
                </a:solidFill>
                <a:latin typeface="Arial Rounded MT Bold" panose="020F0704030504030204" pitchFamily="34" charset="0"/>
                <a:cs typeface="Tahoma" panose="020B0604030504040204" pitchFamily="34" charset="0"/>
              </a:rPr>
              <a:t>virtual  destructor function </a:t>
            </a:r>
            <a:endParaRPr lang="en-US" altLang="zh-CN" sz="3200" b="1" dirty="0">
              <a:solidFill>
                <a:srgbClr val="FFFF00"/>
              </a:solidFill>
              <a:latin typeface="Arial Rounded MT Bold" panose="020F0704030504030204" pitchFamily="34" charset="0"/>
              <a:cs typeface="Tahoma" panose="020B0604030504040204" pitchFamily="34" charset="0"/>
            </a:endParaRPr>
          </a:p>
        </p:txBody>
      </p:sp>
      <p:sp>
        <p:nvSpPr>
          <p:cNvPr id="8" name="Text Box 9"/>
          <p:cNvSpPr txBox="1">
            <a:spLocks noChangeArrowheads="1"/>
          </p:cNvSpPr>
          <p:nvPr/>
        </p:nvSpPr>
        <p:spPr bwMode="auto">
          <a:xfrm>
            <a:off x="3731424" y="6478297"/>
            <a:ext cx="5436351"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unit three</a:t>
            </a:r>
            <a:r>
              <a:rPr lang="zh-CN" altLang="en-US" sz="1600" dirty="0">
                <a:latin typeface="Arial" pitchFamily="34" charset="0"/>
                <a:cs typeface="Arial" pitchFamily="34" charset="0"/>
              </a:rPr>
              <a:t>\</a:t>
            </a:r>
            <a:r>
              <a:rPr lang="en-US" altLang="zh-CN" sz="1600" dirty="0">
                <a:latin typeface="Arial" pitchFamily="34" charset="0"/>
                <a:cs typeface="Arial" pitchFamily="34" charset="0"/>
              </a:rPr>
              <a:t> Polymorphism\ virtual destructor.cpp</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331914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31887" y="214241"/>
            <a:ext cx="8351483" cy="982511"/>
          </a:xfrm>
          <a:prstGeom prst="rect">
            <a:avLst/>
          </a:prstGeom>
          <a:solidFill>
            <a:srgbClr val="008080"/>
          </a:solidFill>
        </p:spPr>
        <p:txBody>
          <a:bodyPr lIns="76782" tIns="38391" rIns="76782" bIns="3839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FFFF00"/>
                </a:solidFill>
                <a:latin typeface="Arial Rounded MT Bold" panose="020F0704030504030204" pitchFamily="34" charset="0"/>
                <a:cs typeface="Tahoma" panose="020B0604030504040204" pitchFamily="34" charset="0"/>
              </a:rPr>
              <a:t>How C++ implements dynamic binding (late binding)?</a:t>
            </a:r>
          </a:p>
        </p:txBody>
      </p:sp>
      <p:sp>
        <p:nvSpPr>
          <p:cNvPr id="7" name="TextBox 6"/>
          <p:cNvSpPr txBox="1"/>
          <p:nvPr/>
        </p:nvSpPr>
        <p:spPr>
          <a:xfrm>
            <a:off x="428598" y="1071547"/>
            <a:ext cx="8452553" cy="397012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All the work goes on behind the scenes by the compiler, which installs the necessary late-binding mechanism when you ask it to (you ask by creating virtual functions). </a:t>
            </a:r>
          </a:p>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To accomplish this, the typical compiler creates a single table (called the </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VTABLE</a:t>
            </a:r>
            <a:r>
              <a:rPr lang="en-US" altLang="zh-CN" sz="2400" dirty="0">
                <a:latin typeface="Tahoma" panose="020B0604030504040204" pitchFamily="34" charset="0"/>
                <a:ea typeface="Arial Unicode MS" pitchFamily="34" charset="-122"/>
                <a:cs typeface="Tahoma" panose="020B0604030504040204" pitchFamily="34" charset="0"/>
              </a:rPr>
              <a:t>) for each class that contains virtual functions. The compiler places the addresses of the virtual functions for that particular class in the VTABLE. </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382922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286213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In each class with virtual functions, it secretly places a pointer, called the </a:t>
            </a:r>
            <a:r>
              <a:rPr lang="en-US" altLang="zh-CN" sz="2400" i="1" dirty="0" err="1">
                <a:latin typeface="Tahoma" panose="020B0604030504040204" pitchFamily="34" charset="0"/>
                <a:ea typeface="Arial Unicode MS" pitchFamily="34" charset="-122"/>
                <a:cs typeface="Tahoma" panose="020B0604030504040204" pitchFamily="34" charset="0"/>
              </a:rPr>
              <a:t>vpointer</a:t>
            </a:r>
            <a:r>
              <a:rPr lang="en-US" altLang="zh-CN" sz="2400" dirty="0">
                <a:latin typeface="Tahoma" panose="020B0604030504040204" pitchFamily="34" charset="0"/>
                <a:ea typeface="Arial Unicode MS" pitchFamily="34" charset="-122"/>
                <a:cs typeface="Tahoma" panose="020B0604030504040204" pitchFamily="34" charset="0"/>
              </a:rPr>
              <a:t> (abbreviated as </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VPTR</a:t>
            </a:r>
            <a:r>
              <a:rPr lang="en-US" altLang="zh-CN" sz="2400" dirty="0">
                <a:latin typeface="Tahoma" panose="020B0604030504040204" pitchFamily="34" charset="0"/>
                <a:ea typeface="Arial Unicode MS" pitchFamily="34" charset="-122"/>
                <a:cs typeface="Tahoma" panose="020B0604030504040204" pitchFamily="34" charset="0"/>
              </a:rPr>
              <a:t>), which points to the </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VTABLE</a:t>
            </a:r>
            <a:r>
              <a:rPr lang="en-US" altLang="zh-CN" sz="2400" dirty="0">
                <a:latin typeface="Tahoma" panose="020B0604030504040204" pitchFamily="34" charset="0"/>
                <a:ea typeface="Arial Unicode MS" pitchFamily="34" charset="-122"/>
                <a:cs typeface="Tahoma" panose="020B0604030504040204" pitchFamily="34" charset="0"/>
              </a:rPr>
              <a:t> for that object. </a:t>
            </a:r>
          </a:p>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The compiler secretly inserts code into the beginning of the constructor that initializes the VPTR. </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263728"/>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when you make a polymorphic call, the compiler quietly inserts code to fetch the VPTR and look up the function address in the VTABLE, thus calling the correct function and causing late binding to take place.</a:t>
            </a:r>
          </a:p>
          <a:p>
            <a:pPr>
              <a:lnSpc>
                <a:spcPct val="150000"/>
              </a:lnSpc>
              <a:buFont typeface="Arial" pitchFamily="34" charset="0"/>
              <a:buChar char="•"/>
            </a:pPr>
            <a:r>
              <a:rPr lang="en-US" altLang="zh-CN" sz="2000" dirty="0">
                <a:latin typeface="华文细黑" panose="02010600040101010101" pitchFamily="2" charset="-122"/>
                <a:ea typeface="华文细黑" panose="02010600040101010101" pitchFamily="2" charset="-122"/>
                <a:cs typeface="Arial Unicode MS" pitchFamily="34" charset="-122"/>
              </a:rPr>
              <a:t>C++</a:t>
            </a:r>
            <a:r>
              <a:rPr lang="zh-CN" altLang="en-US" sz="2000" dirty="0">
                <a:latin typeface="华文细黑" panose="02010600040101010101" pitchFamily="2" charset="-122"/>
                <a:ea typeface="华文细黑" panose="02010600040101010101" pitchFamily="2" charset="-122"/>
                <a:cs typeface="Arial Unicode MS" pitchFamily="34" charset="-122"/>
              </a:rPr>
              <a:t>编译器为每个包含虚函数的类生成一个虚函数表(</a:t>
            </a:r>
            <a:r>
              <a:rPr lang="en-US" altLang="zh-CN" sz="2000" dirty="0">
                <a:latin typeface="华文细黑" panose="02010600040101010101" pitchFamily="2" charset="-122"/>
                <a:ea typeface="华文细黑" panose="02010600040101010101" pitchFamily="2" charset="-122"/>
                <a:cs typeface="Arial Unicode MS" pitchFamily="34" charset="-122"/>
              </a:rPr>
              <a:t>VTABLE)，</a:t>
            </a:r>
            <a:r>
              <a:rPr lang="zh-CN" altLang="en-US" sz="2000" dirty="0">
                <a:latin typeface="华文细黑" panose="02010600040101010101" pitchFamily="2" charset="-122"/>
                <a:ea typeface="华文细黑" panose="02010600040101010101" pitchFamily="2" charset="-122"/>
                <a:cs typeface="Arial Unicode MS" pitchFamily="34" charset="-122"/>
              </a:rPr>
              <a:t>每个虚函数表中存储有相应的虚函数地址。当建立该类的一个对象时，对象中含有一个隐含的指针(</a:t>
            </a:r>
            <a:r>
              <a:rPr lang="en-US" altLang="zh-CN" sz="2000" dirty="0" err="1">
                <a:latin typeface="华文细黑" panose="02010600040101010101" pitchFamily="2" charset="-122"/>
                <a:ea typeface="华文细黑" panose="02010600040101010101" pitchFamily="2" charset="-122"/>
                <a:cs typeface="Arial Unicode MS" pitchFamily="34" charset="-122"/>
              </a:rPr>
              <a:t>vpointer</a:t>
            </a:r>
            <a:r>
              <a:rPr lang="en-US" altLang="zh-CN" sz="2000" dirty="0">
                <a:latin typeface="华文细黑" panose="02010600040101010101" pitchFamily="2" charset="-122"/>
                <a:ea typeface="华文细黑" panose="02010600040101010101" pitchFamily="2" charset="-122"/>
                <a:cs typeface="Arial Unicode MS" pitchFamily="34" charset="-122"/>
              </a:rPr>
              <a:t>)</a:t>
            </a:r>
            <a:r>
              <a:rPr lang="zh-CN" altLang="en-US" sz="2000" dirty="0">
                <a:latin typeface="华文细黑" panose="02010600040101010101" pitchFamily="2" charset="-122"/>
                <a:ea typeface="华文细黑" panose="02010600040101010101" pitchFamily="2" charset="-122"/>
                <a:cs typeface="Arial Unicode MS" pitchFamily="34" charset="-122"/>
              </a:rPr>
              <a:t>数据成员，该指针指向该类的虚函数表。该指针数据成员由</a:t>
            </a:r>
            <a:r>
              <a:rPr lang="en-US" altLang="zh-CN" sz="2000" dirty="0">
                <a:latin typeface="华文细黑" panose="02010600040101010101" pitchFamily="2" charset="-122"/>
                <a:ea typeface="华文细黑" panose="02010600040101010101" pitchFamily="2" charset="-122"/>
                <a:cs typeface="Arial Unicode MS" pitchFamily="34" charset="-122"/>
              </a:rPr>
              <a:t>C++</a:t>
            </a:r>
            <a:r>
              <a:rPr lang="zh-CN" altLang="en-US" sz="2000" dirty="0">
                <a:latin typeface="华文细黑" panose="02010600040101010101" pitchFamily="2" charset="-122"/>
                <a:ea typeface="华文细黑" panose="02010600040101010101" pitchFamily="2" charset="-122"/>
                <a:cs typeface="Arial Unicode MS" pitchFamily="34" charset="-122"/>
              </a:rPr>
              <a:t>编译器自动为这个类定义并在构造函数中初始化。</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3595"/>
            <a:ext cx="8415045" cy="6584405"/>
          </a:xfrm>
          <a:prstGeom prst="rect">
            <a:avLst/>
          </a:prstGeom>
          <a:solidFill>
            <a:schemeClr val="tx1"/>
          </a:solidFill>
          <a:ln>
            <a:noFill/>
          </a:ln>
          <a:effectLst/>
          <a:extLst/>
        </p:spPr>
      </p:pic>
    </p:spTree>
    <p:extLst>
      <p:ext uri="{BB962C8B-B14F-4D97-AF65-F5344CB8AC3E}">
        <p14:creationId xmlns:p14="http://schemas.microsoft.com/office/powerpoint/2010/main" val="174775139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4039376"/>
          </a:xfrm>
          <a:prstGeom prst="rect">
            <a:avLst/>
          </a:prstGeom>
          <a:solidFill>
            <a:schemeClr val="tx1"/>
          </a:solidFill>
        </p:spPr>
        <p:txBody>
          <a:bodyPr wrap="square" lIns="91254" tIns="45625" rIns="91254" bIns="45625" rtlCol="0">
            <a:spAutoFit/>
          </a:bodyPr>
          <a:lstStyle/>
          <a:p>
            <a:pPr>
              <a:lnSpc>
                <a:spcPct val="150000"/>
              </a:lnSpc>
              <a:buFont typeface="Arial" pitchFamily="34" charset="0"/>
              <a:buChar char="•"/>
            </a:pPr>
            <a:r>
              <a:rPr lang="en-US" altLang="zh-CN" sz="2400" b="1" dirty="0">
                <a:solidFill>
                  <a:schemeClr val="bg1"/>
                </a:solidFill>
                <a:latin typeface="Tahoma" panose="020B0604030504040204" pitchFamily="34" charset="0"/>
                <a:cs typeface="Tahoma" panose="020B0604030504040204" pitchFamily="34" charset="0"/>
              </a:rPr>
              <a:t>A * p = new C;  //….</a:t>
            </a:r>
          </a:p>
          <a:p>
            <a:pPr>
              <a:spcBef>
                <a:spcPct val="50000"/>
              </a:spcBef>
            </a:pP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p-&gt;h(5);</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//due to h() is a virtual function</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when compiling generate: </a:t>
            </a:r>
          </a:p>
          <a:p>
            <a:pPr>
              <a:spcBef>
                <a:spcPct val="50000"/>
              </a:spcBef>
            </a:pPr>
            <a:r>
              <a:rPr lang="zh-CN" altLang="en-US" sz="2800" b="1" dirty="0">
                <a:solidFill>
                  <a:srgbClr val="C00000"/>
                </a:solidFill>
                <a:latin typeface="Tahoma" panose="020B0604030504040204" pitchFamily="34" charset="0"/>
                <a:ea typeface="Arial Unicode MS" pitchFamily="34" charset="-122"/>
                <a:cs typeface="Tahoma" panose="020B0604030504040204" pitchFamily="34" charset="0"/>
              </a:rPr>
              <a:t>( </a:t>
            </a:r>
            <a:r>
              <a:rPr lang="en-US" altLang="zh-CN" sz="2800" b="1" dirty="0" err="1">
                <a:solidFill>
                  <a:srgbClr val="C00000"/>
                </a:solidFill>
                <a:latin typeface="Tahoma" panose="020B0604030504040204" pitchFamily="34" charset="0"/>
                <a:ea typeface="Arial Unicode MS" pitchFamily="34" charset="-122"/>
                <a:cs typeface="Tahoma" panose="020B0604030504040204" pitchFamily="34" charset="0"/>
              </a:rPr>
              <a:t>vptr</a:t>
            </a:r>
            <a:r>
              <a:rPr lang="en-US" altLang="zh-CN" sz="2800" b="1" dirty="0">
                <a:solidFill>
                  <a:srgbClr val="C00000"/>
                </a:solidFill>
                <a:latin typeface="Tahoma" panose="020B0604030504040204" pitchFamily="34" charset="0"/>
                <a:ea typeface="Arial Unicode MS" pitchFamily="34" charset="-122"/>
                <a:cs typeface="Tahoma" panose="020B0604030504040204" pitchFamily="34" charset="0"/>
              </a:rPr>
              <a:t> [ 2 ] )( p , 5 );</a:t>
            </a:r>
          </a:p>
          <a:p>
            <a:pPr>
              <a:spcBef>
                <a:spcPct val="50000"/>
              </a:spcBef>
            </a:pPr>
            <a:r>
              <a:rPr lang="en-US" altLang="zh-CN" sz="2400" b="1" dirty="0">
                <a:solidFill>
                  <a:schemeClr val="bg1"/>
                </a:solidFill>
                <a:latin typeface="Tahoma" panose="020B0604030504040204" pitchFamily="34" charset="0"/>
                <a:cs typeface="Tahoma" panose="020B0604030504040204" pitchFamily="34" charset="0"/>
              </a:rPr>
              <a:t>When program runtime </a:t>
            </a:r>
            <a:r>
              <a:rPr lang="zh-CN" altLang="en-US" sz="2400" b="1" dirty="0">
                <a:solidFill>
                  <a:schemeClr val="bg1"/>
                </a:solidFill>
                <a:latin typeface="Tahoma" panose="020B0604030504040204" pitchFamily="34" charset="0"/>
                <a:cs typeface="Tahoma" panose="020B0604030504040204" pitchFamily="34" charset="0"/>
              </a:rPr>
              <a:t>，</a:t>
            </a:r>
            <a:r>
              <a:rPr lang="en-US" altLang="zh-CN" sz="2400" b="1" dirty="0">
                <a:solidFill>
                  <a:schemeClr val="bg1"/>
                </a:solidFill>
                <a:latin typeface="Tahoma" panose="020B0604030504040204" pitchFamily="34" charset="0"/>
                <a:cs typeface="Tahoma" panose="020B0604030504040204" pitchFamily="34" charset="0"/>
              </a:rPr>
              <a:t>if p points an object of B</a:t>
            </a:r>
            <a:r>
              <a:rPr lang="zh-CN" altLang="en-US" sz="2400" b="1" dirty="0">
                <a:solidFill>
                  <a:schemeClr val="bg1"/>
                </a:solidFill>
                <a:latin typeface="Tahoma" panose="020B0604030504040204" pitchFamily="34" charset="0"/>
                <a:cs typeface="Tahoma" panose="020B0604030504040204" pitchFamily="34" charset="0"/>
              </a:rPr>
              <a:t>，</a:t>
            </a:r>
            <a:r>
              <a:rPr lang="en-US" altLang="zh-CN" sz="2400" b="1" dirty="0">
                <a:solidFill>
                  <a:schemeClr val="bg1"/>
                </a:solidFill>
                <a:latin typeface="Tahoma" panose="020B0604030504040204" pitchFamily="34" charset="0"/>
                <a:cs typeface="Tahoma" panose="020B0604030504040204" pitchFamily="34" charset="0"/>
              </a:rPr>
              <a:t>call </a:t>
            </a:r>
            <a:r>
              <a:rPr lang="en-US" altLang="zh-CN" sz="2400" b="1" dirty="0" smtClean="0">
                <a:solidFill>
                  <a:schemeClr val="bg1"/>
                </a:solidFill>
                <a:latin typeface="Tahoma" panose="020B0604030504040204" pitchFamily="34" charset="0"/>
                <a:cs typeface="Tahoma" panose="020B0604030504040204" pitchFamily="34" charset="0"/>
              </a:rPr>
              <a:t>A::</a:t>
            </a:r>
            <a:r>
              <a:rPr lang="en-US" altLang="zh-CN" sz="2400" b="1" dirty="0">
                <a:solidFill>
                  <a:schemeClr val="bg1"/>
                </a:solidFill>
                <a:latin typeface="Tahoma" panose="020B0604030504040204" pitchFamily="34" charset="0"/>
                <a:cs typeface="Tahoma" panose="020B0604030504040204" pitchFamily="34" charset="0"/>
              </a:rPr>
              <a:t>h()；if points </a:t>
            </a:r>
            <a:r>
              <a:rPr lang="en-US" altLang="zh-CN" sz="2400" b="1" dirty="0" smtClean="0">
                <a:solidFill>
                  <a:schemeClr val="bg1"/>
                </a:solidFill>
                <a:latin typeface="Tahoma" panose="020B0604030504040204" pitchFamily="34" charset="0"/>
                <a:cs typeface="Tahoma" panose="020B0604030504040204" pitchFamily="34" charset="0"/>
              </a:rPr>
              <a:t>an object of C, call C::h()</a:t>
            </a:r>
            <a:r>
              <a:rPr lang="en-US" altLang="zh-CN" sz="2400" b="1" dirty="0" smtClean="0">
                <a:solidFill>
                  <a:schemeClr val="tx1">
                    <a:lumMod val="75000"/>
                    <a:lumOff val="25000"/>
                  </a:schemeClr>
                </a:solidFill>
                <a:latin typeface="Tahoma" panose="020B0604030504040204" pitchFamily="34" charset="0"/>
                <a:cs typeface="Tahoma" panose="020B0604030504040204" pitchFamily="34" charset="0"/>
              </a:rPr>
              <a:t>an </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object of C</a:t>
            </a:r>
            <a:r>
              <a:rPr lang="zh-CN" altLang="en-US" sz="2400" b="1" dirty="0">
                <a:solidFill>
                  <a:schemeClr val="tx1">
                    <a:lumMod val="75000"/>
                    <a:lumOff val="25000"/>
                  </a:schemeClr>
                </a:solidFill>
                <a:latin typeface="Tahoma" panose="020B0604030504040204" pitchFamily="34" charset="0"/>
                <a:cs typeface="Tahoma" panose="020B0604030504040204" pitchFamily="34" charset="0"/>
              </a:rPr>
              <a:t>，</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call C::h()。</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485378"/>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Independence</a:t>
            </a:r>
          </a:p>
          <a:p>
            <a:pPr>
              <a:lnSpc>
                <a:spcPct val="150000"/>
              </a:lnSpc>
              <a:buFont typeface="Arial" pitchFamily="34" charset="0"/>
              <a:buChar char="•"/>
            </a:pPr>
            <a:r>
              <a:rPr lang="en-US" altLang="zh-CN" dirty="0">
                <a:solidFill>
                  <a:schemeClr val="accent1"/>
                </a:solidFill>
              </a:rPr>
              <a:t> </a:t>
            </a:r>
            <a:r>
              <a:rPr lang="en-US" altLang="zh-CN" sz="2000" dirty="0">
                <a:latin typeface="华文细黑" panose="02010600040101010101" pitchFamily="2" charset="-122"/>
                <a:ea typeface="华文细黑" panose="02010600040101010101" pitchFamily="2" charset="-122"/>
              </a:rPr>
              <a:t>picture</a:t>
            </a:r>
            <a:r>
              <a:rPr lang="zh-CN" altLang="en-US" sz="2000" dirty="0">
                <a:latin typeface="华文细黑" panose="02010600040101010101" pitchFamily="2" charset="-122"/>
                <a:ea typeface="华文细黑" panose="02010600040101010101" pitchFamily="2" charset="-122"/>
              </a:rPr>
              <a:t>模块只操纵</a:t>
            </a:r>
            <a:r>
              <a:rPr lang="en-US" altLang="zh-CN" sz="2000" dirty="0">
                <a:latin typeface="华文细黑" panose="02010600040101010101" pitchFamily="2" charset="-122"/>
                <a:ea typeface="华文细黑" panose="02010600040101010101" pitchFamily="2" charset="-122"/>
              </a:rPr>
              <a:t>shape</a:t>
            </a:r>
            <a:r>
              <a:rPr lang="zh-CN" altLang="en-US" sz="2000" dirty="0">
                <a:latin typeface="华文细黑" panose="02010600040101010101" pitchFamily="2" charset="-122"/>
                <a:ea typeface="华文细黑" panose="02010600040101010101" pitchFamily="2" charset="-122"/>
              </a:rPr>
              <a:t>基类，具体类的</a:t>
            </a:r>
            <a:r>
              <a:rPr lang="en-US" altLang="zh-CN" sz="2000" dirty="0">
                <a:latin typeface="华文细黑" panose="02010600040101010101" pitchFamily="2" charset="-122"/>
                <a:ea typeface="华文细黑" panose="02010600040101010101" pitchFamily="2" charset="-122"/>
              </a:rPr>
              <a:t>draw()</a:t>
            </a:r>
            <a:r>
              <a:rPr lang="zh-CN" altLang="en-US" sz="2000" dirty="0">
                <a:latin typeface="华文细黑" panose="02010600040101010101" pitchFamily="2" charset="-122"/>
                <a:ea typeface="华文细黑" panose="02010600040101010101" pitchFamily="2" charset="-122"/>
              </a:rPr>
              <a:t>操作由编译器选择，这时，</a:t>
            </a:r>
            <a:r>
              <a:rPr lang="en-US" altLang="zh-CN" sz="2000" dirty="0">
                <a:latin typeface="华文细黑" panose="02010600040101010101" pitchFamily="2" charset="-122"/>
                <a:ea typeface="华文细黑" panose="02010600040101010101" pitchFamily="2" charset="-122"/>
              </a:rPr>
              <a:t>picture</a:t>
            </a:r>
            <a:r>
              <a:rPr lang="zh-CN" altLang="en-US" sz="2000" dirty="0">
                <a:latin typeface="华文细黑" panose="02010600040101010101" pitchFamily="2" charset="-122"/>
                <a:ea typeface="华文细黑" panose="02010600040101010101" pitchFamily="2" charset="-122"/>
              </a:rPr>
              <a:t>模块需要了解的只是</a:t>
            </a:r>
            <a:r>
              <a:rPr lang="en-US" altLang="zh-CN" sz="2000" dirty="0">
                <a:latin typeface="华文细黑" panose="02010600040101010101" pitchFamily="2" charset="-122"/>
                <a:ea typeface="华文细黑" panose="02010600040101010101" pitchFamily="2" charset="-122"/>
              </a:rPr>
              <a:t>shape</a:t>
            </a:r>
            <a:r>
              <a:rPr lang="zh-CN" altLang="en-US" sz="2000" dirty="0">
                <a:latin typeface="华文细黑" panose="02010600040101010101" pitchFamily="2" charset="-122"/>
                <a:ea typeface="华文细黑" panose="02010600040101010101" pitchFamily="2" charset="-122"/>
              </a:rPr>
              <a:t>基类，它不与</a:t>
            </a:r>
            <a:r>
              <a:rPr lang="en-US" altLang="zh-CN" sz="2000" dirty="0">
                <a:latin typeface="华文细黑" panose="02010600040101010101" pitchFamily="2" charset="-122"/>
                <a:ea typeface="华文细黑" panose="02010600040101010101" pitchFamily="2" charset="-122"/>
              </a:rPr>
              <a:t>shape</a:t>
            </a:r>
            <a:r>
              <a:rPr lang="zh-CN" altLang="en-US" sz="2000" dirty="0">
                <a:latin typeface="华文细黑" panose="02010600040101010101" pitchFamily="2" charset="-122"/>
                <a:ea typeface="华文细黑" panose="02010600040101010101" pitchFamily="2" charset="-122"/>
              </a:rPr>
              <a:t>组的其它模块有关。即</a:t>
            </a:r>
            <a:r>
              <a:rPr lang="en-US" altLang="zh-CN" sz="2000" dirty="0">
                <a:latin typeface="华文细黑" panose="02010600040101010101" pitchFamily="2" charset="-122"/>
                <a:ea typeface="华文细黑" panose="02010600040101010101" pitchFamily="2" charset="-122"/>
              </a:rPr>
              <a:t>picture</a:t>
            </a:r>
            <a:r>
              <a:rPr lang="zh-CN" altLang="en-US" sz="2000" dirty="0">
                <a:latin typeface="华文细黑" panose="02010600040101010101" pitchFamily="2" charset="-122"/>
                <a:ea typeface="华文细黑" panose="02010600040101010101" pitchFamily="2" charset="-122"/>
              </a:rPr>
              <a:t>与</a:t>
            </a:r>
            <a:r>
              <a:rPr lang="en-US" altLang="zh-CN" sz="2000" dirty="0" err="1">
                <a:latin typeface="华文细黑" panose="02010600040101010101" pitchFamily="2" charset="-122"/>
                <a:ea typeface="华文细黑" panose="02010600040101010101" pitchFamily="2" charset="-122"/>
              </a:rPr>
              <a:t>line、circle、rectangle、square</a:t>
            </a:r>
            <a:r>
              <a:rPr lang="zh-CN" altLang="en-US" sz="2000" dirty="0">
                <a:latin typeface="华文细黑" panose="02010600040101010101" pitchFamily="2" charset="-122"/>
                <a:ea typeface="华文细黑" panose="02010600040101010101" pitchFamily="2" charset="-122"/>
              </a:rPr>
              <a:t>等相互独立。</a:t>
            </a:r>
            <a:endParaRPr lang="en-US" altLang="zh-CN" sz="2000" dirty="0">
              <a:latin typeface="华文细黑" panose="02010600040101010101" pitchFamily="2" charset="-122"/>
              <a:ea typeface="华文细黑" panose="02010600040101010101" pitchFamily="2" charset="-122"/>
            </a:endParaRPr>
          </a:p>
          <a:p>
            <a:pPr marL="0" lvl="1">
              <a:lnSpc>
                <a:spcPct val="150000"/>
              </a:lnSpc>
              <a:buFont typeface="Arial" pitchFamily="34" charset="0"/>
              <a:buChar char="•"/>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在开发程序时，只要指定了</a:t>
            </a:r>
            <a:r>
              <a:rPr lang="en-US" altLang="zh-CN" sz="2000" dirty="0">
                <a:latin typeface="华文细黑" panose="02010600040101010101" pitchFamily="2" charset="-122"/>
                <a:ea typeface="华文细黑" panose="02010600040101010101" pitchFamily="2" charset="-122"/>
              </a:rPr>
              <a:t>shape</a:t>
            </a:r>
            <a:r>
              <a:rPr lang="zh-CN" altLang="en-US" sz="2000" dirty="0">
                <a:latin typeface="华文细黑" panose="02010600040101010101" pitchFamily="2" charset="-122"/>
                <a:ea typeface="华文细黑" panose="02010600040101010101" pitchFamily="2" charset="-122"/>
              </a:rPr>
              <a:t>基类的接口。可以把</a:t>
            </a:r>
            <a:r>
              <a:rPr lang="en-US" altLang="zh-CN" sz="2000" dirty="0">
                <a:latin typeface="华文细黑" panose="02010600040101010101" pitchFamily="2" charset="-122"/>
                <a:ea typeface="华文细黑" panose="02010600040101010101" pitchFamily="2" charset="-122"/>
              </a:rPr>
              <a:t>picture</a:t>
            </a:r>
            <a:r>
              <a:rPr lang="zh-CN" altLang="en-US" sz="2000" dirty="0">
                <a:latin typeface="华文细黑" panose="02010600040101010101" pitchFamily="2" charset="-122"/>
                <a:ea typeface="华文细黑" panose="02010600040101010101" pitchFamily="2" charset="-122"/>
              </a:rPr>
              <a:t>模块和</a:t>
            </a:r>
            <a:r>
              <a:rPr lang="en-US" altLang="zh-CN" sz="2000" dirty="0">
                <a:latin typeface="华文细黑" panose="02010600040101010101" pitchFamily="2" charset="-122"/>
                <a:ea typeface="华文细黑" panose="02010600040101010101" pitchFamily="2" charset="-122"/>
              </a:rPr>
              <a:t>shape</a:t>
            </a:r>
            <a:r>
              <a:rPr lang="zh-CN" altLang="en-US" sz="2000" dirty="0">
                <a:latin typeface="华文细黑" panose="02010600040101010101" pitchFamily="2" charset="-122"/>
                <a:ea typeface="华文细黑" panose="02010600040101010101" pitchFamily="2" charset="-122"/>
              </a:rPr>
              <a:t>模块各个不同的小组开发。开发过程中，不必协调交换相互之间的信息，任何一方的任何变动都不相互影响。</a:t>
            </a:r>
            <a:endParaRPr lang="en-US" altLang="zh-CN" sz="2000" dirty="0">
              <a:latin typeface="华文细黑" panose="02010600040101010101" pitchFamily="2" charset="-122"/>
              <a:ea typeface="华文细黑" panose="02010600040101010101" pitchFamily="2" charset="-122"/>
            </a:endParaRPr>
          </a:p>
        </p:txBody>
      </p:sp>
      <p:sp>
        <p:nvSpPr>
          <p:cNvPr id="5" name="标题 1"/>
          <p:cNvSpPr>
            <a:spLocks noGrp="1"/>
          </p:cNvSpPr>
          <p:nvPr>
            <p:ph type="ctrTitle"/>
          </p:nvPr>
        </p:nvSpPr>
        <p:spPr>
          <a:xfrm>
            <a:off x="431887" y="214241"/>
            <a:ext cx="6875110" cy="785635"/>
          </a:xfrm>
          <a:solidFill>
            <a:srgbClr val="008080"/>
          </a:solidFill>
        </p:spPr>
        <p:txBody>
          <a:bodyPr>
            <a:noAutofit/>
          </a:bodyPr>
          <a:lstStyle/>
          <a:p>
            <a:pPr algn="l"/>
            <a:r>
              <a:rPr lang="en-US" altLang="zh-CN" b="1" dirty="0">
                <a:latin typeface="Arial Rounded MT Bold" panose="020F0704030504030204" pitchFamily="34" charset="0"/>
                <a:ea typeface="+mn-ea"/>
                <a:cs typeface="+mn-cs"/>
              </a:rPr>
              <a:t>Benefits of using virtual functions</a:t>
            </a:r>
          </a:p>
        </p:txBody>
      </p:sp>
      <p:sp>
        <p:nvSpPr>
          <p:cNvPr id="7" name="TextBox 6"/>
          <p:cNvSpPr txBox="1"/>
          <p:nvPr/>
        </p:nvSpPr>
        <p:spPr>
          <a:xfrm>
            <a:off x="3265034" y="6333059"/>
            <a:ext cx="3456582" cy="354531"/>
          </a:xfrm>
          <a:prstGeom prst="rect">
            <a:avLst/>
          </a:prstGeom>
          <a:noFill/>
        </p:spPr>
        <p:txBody>
          <a:bodyPr wrap="square" lIns="76782" tIns="38391" rIns="76782" bIns="38391" rtlCol="0">
            <a:spAutoFit/>
          </a:bodyPr>
          <a:lstStyle/>
          <a:p>
            <a:r>
              <a:rPr lang="en-US" altLang="zh-CN" b="1" dirty="0" smtClean="0">
                <a:solidFill>
                  <a:srgbClr val="008000"/>
                </a:solidFill>
              </a:rPr>
              <a:t>OOP/</a:t>
            </a:r>
            <a:r>
              <a:rPr lang="en-US" altLang="zh-CN" b="1" dirty="0" err="1" smtClean="0">
                <a:solidFill>
                  <a:srgbClr val="008000"/>
                </a:solidFill>
              </a:rPr>
              <a:t>MiniCAD</a:t>
            </a:r>
            <a:endParaRPr lang="zh-CN" altLang="en-US" b="1" dirty="0">
              <a:solidFill>
                <a:srgbClr val="008000"/>
              </a:solidFill>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034" y="4868827"/>
            <a:ext cx="4649370" cy="1279229"/>
          </a:xfrm>
          <a:prstGeom prst="rect">
            <a:avLst/>
          </a:prstGeom>
          <a:solidFill>
            <a:schemeClr val="tx1"/>
          </a:solidFill>
          <a:ln>
            <a:noFill/>
          </a:ln>
          <a:effectLst/>
          <a:extLst/>
        </p:spPr>
      </p:pic>
    </p:spTree>
    <p:extLst>
      <p:ext uri="{BB962C8B-B14F-4D97-AF65-F5344CB8AC3E}">
        <p14:creationId xmlns:p14="http://schemas.microsoft.com/office/powerpoint/2010/main" val="174775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61754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Independence</a:t>
            </a:r>
          </a:p>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Information hiding</a:t>
            </a:r>
          </a:p>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Extensibility</a:t>
            </a:r>
          </a:p>
          <a:p>
            <a:pPr lvl="1">
              <a:lnSpc>
                <a:spcPct val="150000"/>
              </a:lnSpc>
            </a:pPr>
            <a:r>
              <a:rPr lang="en-US" altLang="zh-CN" sz="2400" dirty="0">
                <a:solidFill>
                  <a:schemeClr val="bg1"/>
                </a:solidFill>
                <a:latin typeface="Verdana" pitchFamily="34" charset="0"/>
              </a:rPr>
              <a:t>-</a:t>
            </a:r>
            <a:r>
              <a:rPr lang="en-US" altLang="zh-CN" sz="2400" dirty="0">
                <a:latin typeface="Tahoma" panose="020B0604030504040204" pitchFamily="34" charset="0"/>
                <a:ea typeface="Arial Unicode MS" pitchFamily="34" charset="-122"/>
                <a:cs typeface="Tahoma" panose="020B0604030504040204" pitchFamily="34" charset="0"/>
              </a:rPr>
              <a:t>you can add as many new types as you want without changing the base class(shape module) and other program(picture module).</a:t>
            </a:r>
            <a:r>
              <a:rPr lang="en-US" altLang="zh-CN" sz="2400" b="1" dirty="0">
                <a:latin typeface="Tahoma" panose="020B0604030504040204" pitchFamily="34" charset="0"/>
                <a:ea typeface="Arial Unicode MS" pitchFamily="34" charset="-122"/>
                <a:cs typeface="Tahoma" panose="020B0604030504040204" pitchFamily="34" charset="0"/>
              </a:rPr>
              <a:t> </a:t>
            </a:r>
            <a:endParaRPr lang="zh-CN" altLang="en-US" sz="2400" b="1"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6900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6"/>
            <a:ext cx="8452553" cy="2272368"/>
          </a:xfrm>
          <a:prstGeom prst="rect">
            <a:avLst/>
          </a:prstGeom>
          <a:noFill/>
        </p:spPr>
        <p:txBody>
          <a:bodyPr wrap="square" lIns="91254" tIns="45625" rIns="91254" bIns="45625" rtlCol="0">
            <a:spAutoFit/>
          </a:bodyPr>
          <a:lstStyle/>
          <a:p>
            <a:pPr>
              <a:lnSpc>
                <a:spcPts val="3443"/>
              </a:lnSpc>
              <a:buFont typeface="Arial" pitchFamily="34" charset="0"/>
              <a:buChar char="•"/>
            </a:pP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当创建</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complex</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类的对象</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a</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时，以</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complex</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类定义为样板建立</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a</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的相应的数据成员，但它并不为对象</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a</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从</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complex</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类定义中拷贝所定义的操作代码</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也就是： </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rPr>
              <a:t>complex</a:t>
            </a:r>
            <a:r>
              <a:rPr lang="zh-CN" altLang="en-US" sz="2400" dirty="0">
                <a:solidFill>
                  <a:schemeClr val="tx1">
                    <a:lumMod val="65000"/>
                    <a:lumOff val="35000"/>
                  </a:schemeClr>
                </a:solidFill>
                <a:latin typeface="华文细黑" panose="02010600040101010101" pitchFamily="2" charset="-122"/>
                <a:ea typeface="华文细黑" panose="02010600040101010101" pitchFamily="2" charset="-122"/>
              </a:rPr>
              <a:t>类定义中的成员函数代码存储在某块公用的存储空间中，供该类的所有对象共享---代码共享。</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2000" y="214300"/>
            <a:ext cx="7092328"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How to create an object(instance)?</a:t>
            </a:r>
            <a:endParaRPr lang="zh-CN" altLang="en-US" b="1" dirty="0">
              <a:latin typeface="Arial Rounded MT Bold" pitchFamily="34" charset="0"/>
              <a:cs typeface="Arial Unicode MS" pitchFamily="34" charset="-122"/>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138" y="3331999"/>
            <a:ext cx="4498201" cy="1103058"/>
          </a:xfrm>
          <a:prstGeom prst="rect">
            <a:avLst/>
          </a:prstGeom>
          <a:solidFill>
            <a:schemeClr val="tx1"/>
          </a:solidFill>
          <a:ln>
            <a:noFill/>
          </a:ln>
          <a:effectLs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129" y="4644606"/>
            <a:ext cx="4502962" cy="1103058"/>
          </a:xfrm>
          <a:prstGeom prst="rect">
            <a:avLst/>
          </a:prstGeom>
          <a:solidFill>
            <a:schemeClr val="tx1"/>
          </a:solidFill>
          <a:ln>
            <a:noFill/>
          </a:ln>
          <a:effectLst/>
          <a:extLst/>
        </p:spPr>
      </p:pic>
      <p:sp>
        <p:nvSpPr>
          <p:cNvPr id="2" name="TextBox 1"/>
          <p:cNvSpPr txBox="1"/>
          <p:nvPr/>
        </p:nvSpPr>
        <p:spPr>
          <a:xfrm>
            <a:off x="458467" y="3862786"/>
            <a:ext cx="3249437" cy="508302"/>
          </a:xfrm>
          <a:prstGeom prst="rect">
            <a:avLst/>
          </a:prstGeom>
          <a:noFill/>
        </p:spPr>
        <p:txBody>
          <a:bodyPr wrap="square" lIns="76665" tIns="38333" rIns="76665" bIns="38333" rtlCol="0">
            <a:spAutoFit/>
          </a:bodyPr>
          <a:lstStyle/>
          <a:p>
            <a:r>
              <a:rPr lang="en-US" altLang="zh-CN" sz="2800" dirty="0">
                <a:latin typeface="Arial Black" pitchFamily="34" charset="0"/>
              </a:rPr>
              <a:t>Complex  a,  b;</a:t>
            </a:r>
            <a:endParaRPr lang="zh-CN" altLang="en-US" sz="2800" dirty="0">
              <a:latin typeface="Arial Black" pitchFamily="34" charset="0"/>
            </a:endParaRP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animEffect transition="in" filter="fade">
                                      <p:cBhvr>
                                        <p:cTn id="21" dur="1000"/>
                                        <p:tgtEl>
                                          <p:spTgt spid="9218"/>
                                        </p:tgtEl>
                                      </p:cBhvr>
                                    </p:animEffect>
                                    <p:anim calcmode="lin" valueType="num">
                                      <p:cBhvr>
                                        <p:cTn id="22" dur="1000" fill="hold"/>
                                        <p:tgtEl>
                                          <p:spTgt spid="9218"/>
                                        </p:tgtEl>
                                        <p:attrNameLst>
                                          <p:attrName>ppt_x</p:attrName>
                                        </p:attrNameLst>
                                      </p:cBhvr>
                                      <p:tavLst>
                                        <p:tav tm="0">
                                          <p:val>
                                            <p:strVal val="#ppt_x"/>
                                          </p:val>
                                        </p:tav>
                                        <p:tav tm="100000">
                                          <p:val>
                                            <p:strVal val="#ppt_x"/>
                                          </p:val>
                                        </p:tav>
                                      </p:tavLst>
                                    </p:anim>
                                    <p:anim calcmode="lin" valueType="num">
                                      <p:cBhvr>
                                        <p:cTn id="23"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4837030"/>
          </a:xfrm>
          <a:prstGeom prst="rect">
            <a:avLst/>
          </a:prstGeom>
          <a:noFill/>
        </p:spPr>
        <p:txBody>
          <a:bodyPr wrap="square" lIns="91254" tIns="45625" rIns="91254" bIns="45625" rtlCol="0">
            <a:spAutoFit/>
          </a:bodyPr>
          <a:lstStyle/>
          <a:p>
            <a:pPr>
              <a:lnSpc>
                <a:spcPts val="3107"/>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Independence</a:t>
            </a:r>
          </a:p>
          <a:p>
            <a:pPr>
              <a:lnSpc>
                <a:spcPts val="3107"/>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Information hiding</a:t>
            </a:r>
          </a:p>
          <a:p>
            <a:pPr>
              <a:lnSpc>
                <a:spcPts val="3107"/>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Extensibility</a:t>
            </a:r>
          </a:p>
          <a:p>
            <a:pPr>
              <a:lnSpc>
                <a:spcPts val="3107"/>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Maintenance</a:t>
            </a:r>
          </a:p>
          <a:p>
            <a:pPr>
              <a:lnSpc>
                <a:spcPts val="3107"/>
              </a:lnSpc>
              <a:buFont typeface="Arial" pitchFamily="34" charset="0"/>
              <a:buChar char="•"/>
            </a:pP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rPr>
              <a:t>防止组合爆炸</a:t>
            </a:r>
          </a:p>
          <a:p>
            <a:pPr lvl="1">
              <a:lnSpc>
                <a:spcPts val="3107"/>
              </a:lnSpc>
              <a:spcBef>
                <a:spcPct val="50000"/>
              </a:spcBef>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rPr>
              <a:t>对象的类型识别工作由程序员来做的话，其工作量是可想而知的。如，</a:t>
            </a:r>
          </a:p>
          <a:p>
            <a:pPr>
              <a:lnSpc>
                <a:spcPts val="3107"/>
              </a:lnSpc>
              <a:spcBef>
                <a:spcPct val="50000"/>
              </a:spcBef>
            </a:pP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rPr>
              <a:t>    </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rPr>
              <a:t>switch(p-&gt;</a:t>
            </a:r>
            <a:r>
              <a:rPr lang="en-US" altLang="zh-CN" sz="2000" b="1" dirty="0" err="1">
                <a:solidFill>
                  <a:schemeClr val="tx1">
                    <a:lumMod val="75000"/>
                    <a:lumOff val="25000"/>
                  </a:schemeClr>
                </a:solidFill>
                <a:latin typeface="华文细黑" panose="02010600040101010101" pitchFamily="2" charset="-122"/>
                <a:ea typeface="华文细黑" panose="02010600040101010101" pitchFamily="2" charset="-122"/>
              </a:rPr>
              <a:t>get_type</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rPr>
              <a:t>()){</a:t>
            </a:r>
          </a:p>
          <a:p>
            <a:pPr>
              <a:lnSpc>
                <a:spcPts val="3107"/>
              </a:lnSpc>
              <a:spcBef>
                <a:spcPct val="5000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rPr>
              <a:t>          case:</a:t>
            </a:r>
          </a:p>
          <a:p>
            <a:pPr>
              <a:lnSpc>
                <a:spcPts val="3107"/>
              </a:lnSpc>
              <a:spcBef>
                <a:spcPct val="5000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rPr>
              <a:t>          case:</a:t>
            </a:r>
          </a:p>
          <a:p>
            <a:pPr>
              <a:lnSpc>
                <a:spcPts val="3107"/>
              </a:lnSpc>
              <a:spcBef>
                <a:spcPct val="5000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15979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27762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Independence</a:t>
            </a:r>
          </a:p>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Information hiding</a:t>
            </a:r>
          </a:p>
          <a:p>
            <a:pPr marL="168339" lvl="2">
              <a:lnSpc>
                <a:spcPct val="150000"/>
              </a:lnSpc>
            </a:pP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a:t>
            </a:r>
            <a:r>
              <a:rPr lang="zh-CN" altLang="en-US" sz="20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通过构造基类抽象接口</a:t>
            </a:r>
            <a:r>
              <a:rPr lang="zh-CN" altLang="en-US" sz="2000" dirty="0">
                <a:latin typeface="华文细黑" panose="02010600040101010101" pitchFamily="2" charset="-122"/>
                <a:ea typeface="华文细黑" panose="02010600040101010101" pitchFamily="2" charset="-122"/>
              </a:rPr>
              <a:t>而实现信息隐藏。在</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中，信息隐藏体现在：</a:t>
            </a:r>
          </a:p>
          <a:p>
            <a:pPr lvl="2">
              <a:lnSpc>
                <a:spcPct val="150000"/>
              </a:lnSpc>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类中</a:t>
            </a:r>
            <a:r>
              <a:rPr lang="en-US" altLang="zh-CN" sz="2000" dirty="0">
                <a:latin typeface="华文细黑" panose="02010600040101010101" pitchFamily="2" charset="-122"/>
                <a:ea typeface="华文细黑" panose="02010600040101010101" pitchFamily="2" charset="-122"/>
              </a:rPr>
              <a:t>private/protected</a:t>
            </a:r>
          </a:p>
          <a:p>
            <a:pPr lvl="2">
              <a:lnSpc>
                <a:spcPct val="150000"/>
              </a:lnSpc>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隐藏几个派生类，用基类提供的接口来操纵它们。 </a:t>
            </a:r>
          </a:p>
          <a:p>
            <a:pPr>
              <a:lnSpc>
                <a:spcPct val="150000"/>
              </a:lnSpc>
              <a:buFont typeface="Arial" pitchFamily="34" charset="0"/>
              <a:buChar char="•"/>
            </a:pPr>
            <a:endParaRPr lang="en-US" altLang="zh-CN" sz="2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30696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4016292"/>
          </a:xfrm>
          <a:prstGeom prst="rect">
            <a:avLst/>
          </a:prstGeom>
          <a:noFill/>
        </p:spPr>
        <p:txBody>
          <a:bodyPr wrap="square" lIns="91254" tIns="45625" rIns="91254" bIns="45625" rtlCol="0">
            <a:spAutoFit/>
          </a:bodyPr>
          <a:lstStyle/>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多态性提高了代码的组织性和可读性。</a:t>
            </a:r>
            <a:endParaRPr lang="zh-CN" altLang="en-US" sz="2000" dirty="0">
              <a:latin typeface="华文细黑" panose="02010600040101010101" pitchFamily="2" charset="-122"/>
              <a:ea typeface="华文细黑" panose="02010600040101010101" pitchFamily="2" charset="-122"/>
              <a:sym typeface="Wingdings 2" pitchFamily="18" charset="2"/>
            </a:endParaRPr>
          </a:p>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它使得程序模块间的独立性加强。</a:t>
            </a:r>
            <a:endParaRPr lang="zh-CN" altLang="en-US" sz="2000" dirty="0">
              <a:latin typeface="华文细黑" panose="02010600040101010101" pitchFamily="2" charset="-122"/>
              <a:ea typeface="华文细黑" panose="02010600040101010101" pitchFamily="2" charset="-122"/>
              <a:sym typeface="Wingdings 2" pitchFamily="18" charset="2"/>
            </a:endParaRPr>
          </a:p>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增加了程序的易维护性。</a:t>
            </a:r>
            <a:endParaRPr lang="zh-CN" altLang="en-US" sz="2000" dirty="0">
              <a:latin typeface="华文细黑" panose="02010600040101010101" pitchFamily="2" charset="-122"/>
              <a:ea typeface="华文细黑" panose="02010600040101010101" pitchFamily="2" charset="-122"/>
              <a:sym typeface="Wingdings 2" pitchFamily="18" charset="2"/>
            </a:endParaRPr>
          </a:p>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它提供了与具体实现相隔离的另一类接口，即把“</a:t>
            </a:r>
            <a:r>
              <a:rPr lang="en-US" altLang="zh-CN" sz="2000" dirty="0">
                <a:latin typeface="华文细黑" panose="02010600040101010101" pitchFamily="2" charset="-122"/>
                <a:ea typeface="华文细黑" panose="02010600040101010101" pitchFamily="2" charset="-122"/>
              </a:rPr>
              <a:t>what”</a:t>
            </a:r>
            <a:r>
              <a:rPr lang="zh-CN" altLang="en-US" sz="2000" dirty="0">
                <a:latin typeface="华文细黑" panose="02010600040101010101" pitchFamily="2" charset="-122"/>
                <a:ea typeface="华文细黑" panose="02010600040101010101" pitchFamily="2" charset="-122"/>
              </a:rPr>
              <a:t>从“</a:t>
            </a:r>
            <a:r>
              <a:rPr lang="en-US" altLang="zh-CN" sz="2000" dirty="0">
                <a:latin typeface="华文细黑" panose="02010600040101010101" pitchFamily="2" charset="-122"/>
                <a:ea typeface="华文细黑" panose="02010600040101010101" pitchFamily="2" charset="-122"/>
              </a:rPr>
              <a:t>how”</a:t>
            </a:r>
            <a:r>
              <a:rPr lang="zh-CN" altLang="en-US" sz="2000" dirty="0">
                <a:latin typeface="华文细黑" panose="02010600040101010101" pitchFamily="2" charset="-122"/>
                <a:ea typeface="华文细黑" panose="02010600040101010101" pitchFamily="2" charset="-122"/>
              </a:rPr>
              <a:t>分离开来 ，即进一步实现信息隐藏。</a:t>
            </a:r>
            <a:endParaRPr lang="zh-CN" altLang="en-US" sz="2000" dirty="0">
              <a:latin typeface="华文细黑" panose="02010600040101010101" pitchFamily="2" charset="-122"/>
              <a:ea typeface="华文细黑" panose="02010600040101010101" pitchFamily="2" charset="-122"/>
              <a:sym typeface="Wingdings 2" pitchFamily="18" charset="2"/>
            </a:endParaRPr>
          </a:p>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可使得程序具有可生长性，这个生长性不仅指在项目的最初创建期可“长”，而且希望项目具有新的性能时也能“生长”。</a:t>
            </a:r>
            <a:endParaRPr lang="zh-CN" altLang="en-US" sz="2000" dirty="0">
              <a:latin typeface="华文细黑" panose="02010600040101010101" pitchFamily="2" charset="-122"/>
              <a:ea typeface="华文细黑" panose="02010600040101010101" pitchFamily="2" charset="-122"/>
              <a:sym typeface="Wingdings 2" pitchFamily="18" charset="2"/>
            </a:endParaRPr>
          </a:p>
          <a:p>
            <a:pPr>
              <a:lnSpc>
                <a:spcPts val="3443"/>
              </a:lnSpc>
            </a:pPr>
            <a:r>
              <a:rPr lang="zh-CN" altLang="en-US" sz="2000" dirty="0">
                <a:latin typeface="华文细黑" panose="02010600040101010101" pitchFamily="2" charset="-122"/>
                <a:ea typeface="华文细黑" panose="02010600040101010101" pitchFamily="2" charset="-122"/>
                <a:sym typeface="Wingdings 2" pitchFamily="18" charset="2"/>
              </a:rPr>
              <a:t></a:t>
            </a:r>
            <a:r>
              <a:rPr lang="zh-CN" altLang="en-US" sz="2000" dirty="0">
                <a:latin typeface="华文细黑" panose="02010600040101010101" pitchFamily="2" charset="-122"/>
                <a:ea typeface="华文细黑" panose="02010600040101010101" pitchFamily="2" charset="-122"/>
              </a:rPr>
              <a:t>对于许多语言它是可选的，因为它不是相当高效率的，在程序中设置虚函数既需要额外的代码空间，又需要额外的执行时间。</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txBox="1">
            <a:spLocks/>
          </p:cNvSpPr>
          <p:nvPr/>
        </p:nvSpPr>
        <p:spPr>
          <a:xfrm>
            <a:off x="431887" y="214241"/>
            <a:ext cx="3636057" cy="785635"/>
          </a:xfrm>
          <a:prstGeom prst="rect">
            <a:avLst/>
          </a:prstGeom>
          <a:solidFill>
            <a:srgbClr val="008080"/>
          </a:solidFill>
        </p:spPr>
        <p:txBody>
          <a:bodyPr vert="horz" lIns="91254" tIns="45625" rIns="91254" bIns="45625" rtlCol="0" anchor="ctr">
            <a:noAutofit/>
          </a:bodyPr>
          <a:lstStyle>
            <a:lvl1pPr algn="ctr" defTabSz="1086752" rtl="0" eaLnBrk="1" latinLnBrk="0" hangingPunct="1">
              <a:spcBef>
                <a:spcPct val="0"/>
              </a:spcBef>
              <a:buNone/>
              <a:defRPr sz="5200" kern="1200">
                <a:solidFill>
                  <a:schemeClr val="tx1"/>
                </a:solidFill>
                <a:latin typeface="+mj-lt"/>
                <a:ea typeface="+mj-ea"/>
                <a:cs typeface="+mj-cs"/>
              </a:defRPr>
            </a:lvl1pPr>
          </a:lstStyle>
          <a:p>
            <a:pPr algn="l">
              <a:spcBef>
                <a:spcPct val="50000"/>
              </a:spcBef>
            </a:pPr>
            <a:r>
              <a:rPr lang="zh-CN" altLang="zh-CN" sz="3200" b="1" dirty="0">
                <a:solidFill>
                  <a:srgbClr val="FFFF00"/>
                </a:solidFill>
                <a:latin typeface="微软雅黑" panose="020B0503020204020204" pitchFamily="34" charset="-122"/>
                <a:ea typeface="微软雅黑" panose="020B0503020204020204" pitchFamily="34" charset="-122"/>
              </a:rPr>
              <a:t>使用</a:t>
            </a:r>
            <a:r>
              <a:rPr lang="zh-CN" altLang="en-US" sz="3200" b="1" dirty="0">
                <a:solidFill>
                  <a:srgbClr val="FFFF00"/>
                </a:solidFill>
                <a:latin typeface="微软雅黑" panose="020B0503020204020204" pitchFamily="34" charset="-122"/>
                <a:ea typeface="微软雅黑" panose="020B0503020204020204" pitchFamily="34" charset="-122"/>
              </a:rPr>
              <a:t>虚函数的利弊</a:t>
            </a:r>
          </a:p>
        </p:txBody>
      </p:sp>
    </p:spTree>
    <p:extLst>
      <p:ext uri="{BB962C8B-B14F-4D97-AF65-F5344CB8AC3E}">
        <p14:creationId xmlns:p14="http://schemas.microsoft.com/office/powerpoint/2010/main" val="148544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4226277" cy="2031133"/>
          </a:xfrm>
          <a:prstGeom prst="rect">
            <a:avLst/>
          </a:prstGeom>
          <a:solidFill>
            <a:schemeClr val="accent4">
              <a:lumMod val="20000"/>
              <a:lumOff val="80000"/>
            </a:schemeClr>
          </a:solidFill>
        </p:spPr>
        <p:txBody>
          <a:bodyPr wrap="square" lIns="91254" tIns="45625" rIns="91254" bIns="45625" rtlCol="0">
            <a:spAutoFit/>
          </a:bodyPr>
          <a:lstStyle/>
          <a:p>
            <a:pPr>
              <a:lnSpc>
                <a:spcPct val="150000"/>
              </a:lnSpc>
            </a:pPr>
            <a:r>
              <a:rPr lang="en-US" altLang="zh-CN" sz="2800" dirty="0">
                <a:solidFill>
                  <a:schemeClr val="bg1"/>
                </a:solidFill>
                <a:latin typeface="Tahoma" panose="020B0604030504040204" pitchFamily="34" charset="0"/>
                <a:ea typeface="Arial Unicode MS" panose="020B0604020202020204" pitchFamily="34" charset="-122"/>
                <a:cs typeface="Tahoma" panose="020B0604030504040204" pitchFamily="34" charset="0"/>
              </a:rPr>
              <a:t>shape s;</a:t>
            </a:r>
          </a:p>
          <a:p>
            <a:pPr>
              <a:spcBef>
                <a:spcPct val="50000"/>
              </a:spcBef>
            </a:pPr>
            <a:r>
              <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syntax is correct</a:t>
            </a:r>
            <a:r>
              <a:rPr lang="zh-CN" altLang="en-US"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a:t>
            </a:r>
            <a:endPar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800" dirty="0">
                <a:solidFill>
                  <a:srgbClr val="FF0000"/>
                </a:solidFill>
                <a:latin typeface="Tahoma" panose="020B0604030504040204" pitchFamily="34" charset="0"/>
                <a:ea typeface="Arial Unicode MS" panose="020B0604020202020204" pitchFamily="34" charset="-122"/>
                <a:cs typeface="Tahoma" panose="020B0604030504040204" pitchFamily="34" charset="0"/>
              </a:rPr>
              <a:t>But</a:t>
            </a:r>
            <a:r>
              <a:rPr lang="zh-CN" altLang="en-US" sz="2800" dirty="0">
                <a:solidFill>
                  <a:srgbClr val="FF0000"/>
                </a:solidFill>
                <a:latin typeface="Tahoma" panose="020B0604030504040204" pitchFamily="34" charset="0"/>
                <a:ea typeface="Arial Unicode MS" panose="020B0604020202020204" pitchFamily="34" charset="-122"/>
                <a:cs typeface="Tahoma" panose="020B0604030504040204" pitchFamily="34" charset="0"/>
              </a:rPr>
              <a:t> </a:t>
            </a:r>
            <a:r>
              <a:rPr lang="en-US" altLang="zh-CN" sz="2800" dirty="0">
                <a:solidFill>
                  <a:srgbClr val="FF0000"/>
                </a:solidFill>
                <a:latin typeface="Tahoma" panose="020B0604030504040204" pitchFamily="34" charset="0"/>
                <a:ea typeface="Arial Unicode MS" pitchFamily="34" charset="-122"/>
                <a:cs typeface="Tahoma" panose="020B0604030504040204" pitchFamily="34" charset="0"/>
              </a:rPr>
              <a:t>semantic is wrong  </a:t>
            </a:r>
            <a:endParaRPr lang="en-US" altLang="zh-CN" sz="3200" dirty="0">
              <a:solidFill>
                <a:srgbClr val="FF0000"/>
              </a:solidFill>
              <a:latin typeface="Tahoma" panose="020B0604030504040204" pitchFamily="34" charset="0"/>
              <a:ea typeface="Arial Unicode MS" pitchFamily="34" charset="-122"/>
              <a:cs typeface="Tahoma" panose="020B0604030504040204" pitchFamily="34" charset="0"/>
            </a:endParaRPr>
          </a:p>
        </p:txBody>
      </p:sp>
      <p:sp>
        <p:nvSpPr>
          <p:cNvPr id="5" name="标题 1"/>
          <p:cNvSpPr txBox="1">
            <a:spLocks/>
          </p:cNvSpPr>
          <p:nvPr/>
        </p:nvSpPr>
        <p:spPr>
          <a:xfrm>
            <a:off x="431888" y="214241"/>
            <a:ext cx="2844305"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Parsing code</a:t>
            </a:r>
            <a:endParaRPr lang="zh-CN" altLang="en-US" sz="3200" b="1" dirty="0">
              <a:solidFill>
                <a:srgbClr val="FFFF00"/>
              </a:solidFill>
              <a:latin typeface="Arial Rounded MT Bold" panose="020F0704030504030204" pitchFamily="34" charset="0"/>
              <a:ea typeface="Arial Unicode MS" pitchFamily="34" charset="-122"/>
              <a:cs typeface="Tahoma" panose="020B0604030504040204" pitchFamily="34" charset="0"/>
            </a:endParaRPr>
          </a:p>
        </p:txBody>
      </p:sp>
      <p:sp>
        <p:nvSpPr>
          <p:cNvPr id="7" name="Text Box 9"/>
          <p:cNvSpPr txBox="1">
            <a:spLocks noChangeArrowheads="1"/>
          </p:cNvSpPr>
          <p:nvPr/>
        </p:nvSpPr>
        <p:spPr bwMode="auto">
          <a:xfrm>
            <a:off x="3276193" y="6298542"/>
            <a:ext cx="5867807"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unit three</a:t>
            </a:r>
            <a:r>
              <a:rPr lang="zh-CN" altLang="en-US" sz="1600" dirty="0">
                <a:latin typeface="Arial" pitchFamily="34" charset="0"/>
                <a:cs typeface="Arial" pitchFamily="34" charset="0"/>
              </a:rPr>
              <a:t>\</a:t>
            </a:r>
            <a:r>
              <a:rPr lang="en-US" altLang="zh-CN" sz="1600" dirty="0">
                <a:latin typeface="Arial" pitchFamily="34" charset="0"/>
                <a:cs typeface="Arial" pitchFamily="34" charset="0"/>
              </a:rPr>
              <a:t> Polymorphism\ pure virtual functions.cpp</a:t>
            </a:r>
            <a:endParaRPr lang="zh-CN" altLang="en-US" sz="1600" dirty="0">
              <a:latin typeface="Arial" pitchFamily="34" charset="0"/>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903" y="1071547"/>
            <a:ext cx="3332882" cy="3334565"/>
          </a:xfrm>
          <a:prstGeom prst="rect">
            <a:avLst/>
          </a:prstGeom>
          <a:solidFill>
            <a:schemeClr val="tx1"/>
          </a:solidFill>
          <a:ln>
            <a:noFill/>
          </a:ln>
          <a:effectLst/>
          <a:extLst/>
        </p:spPr>
      </p:pic>
    </p:spTree>
    <p:extLst>
      <p:ext uri="{BB962C8B-B14F-4D97-AF65-F5344CB8AC3E}">
        <p14:creationId xmlns:p14="http://schemas.microsoft.com/office/powerpoint/2010/main" val="148544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175850" cy="2923685"/>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800" dirty="0">
                <a:latin typeface="Arial" panose="020B0604020202020204" pitchFamily="34" charset="0"/>
                <a:ea typeface="Arial Unicode MS" pitchFamily="34" charset="-122"/>
                <a:cs typeface="Arial" panose="020B0604020202020204" pitchFamily="34" charset="0"/>
              </a:rPr>
              <a:t>draw() is a </a:t>
            </a:r>
            <a:r>
              <a:rPr lang="en-US" altLang="zh-CN" sz="2800" dirty="0">
                <a:solidFill>
                  <a:srgbClr val="FFFF00"/>
                </a:solidFill>
                <a:latin typeface="Arial" panose="020B0604020202020204" pitchFamily="34" charset="0"/>
                <a:ea typeface="Arial Unicode MS" pitchFamily="34" charset="-122"/>
                <a:cs typeface="Arial" panose="020B0604020202020204" pitchFamily="34" charset="0"/>
              </a:rPr>
              <a:t>pure virtual function</a:t>
            </a:r>
          </a:p>
          <a:p>
            <a:pPr>
              <a:lnSpc>
                <a:spcPts val="3443"/>
              </a:lnSpc>
              <a:buFont typeface="Arial" pitchFamily="34" charset="0"/>
              <a:buChar char="•"/>
            </a:pPr>
            <a:r>
              <a:rPr lang="en-US" altLang="zh-CN" sz="2800" dirty="0">
                <a:solidFill>
                  <a:srgbClr val="FFFF00"/>
                </a:solidFill>
                <a:latin typeface="Arial" panose="020B0604020202020204" pitchFamily="34" charset="0"/>
                <a:ea typeface="Arial Unicode MS" pitchFamily="34" charset="-122"/>
                <a:cs typeface="Arial" panose="020B0604020202020204" pitchFamily="34" charset="0"/>
              </a:rPr>
              <a:t>Abstract class,</a:t>
            </a:r>
            <a:r>
              <a:rPr lang="en-US" altLang="zh-CN" sz="2400" dirty="0">
                <a:latin typeface="Arial" panose="020B0604020202020204" pitchFamily="34" charset="0"/>
                <a:ea typeface="Arial Unicode MS" pitchFamily="34" charset="-122"/>
                <a:cs typeface="Arial" panose="020B0604020202020204" pitchFamily="34" charset="0"/>
              </a:rPr>
              <a:t> which happens if you give it at least one pure virtual function. </a:t>
            </a:r>
          </a:p>
          <a:p>
            <a:pPr>
              <a:lnSpc>
                <a:spcPts val="3443"/>
              </a:lnSpc>
              <a:buFont typeface="Arial" pitchFamily="34" charset="0"/>
              <a:buChar char="•"/>
            </a:pPr>
            <a:r>
              <a:rPr lang="en-US" altLang="zh-CN" sz="2400" dirty="0">
                <a:latin typeface="Arial" panose="020B0604020202020204" pitchFamily="34" charset="0"/>
                <a:ea typeface="Arial Unicode MS" pitchFamily="34" charset="-122"/>
                <a:cs typeface="Arial" panose="020B0604020202020204" pitchFamily="34" charset="0"/>
              </a:rPr>
              <a:t>If anyone tries to make an object of an abstract class, the compiler prevents them. </a:t>
            </a:r>
          </a:p>
          <a:p>
            <a:pPr>
              <a:lnSpc>
                <a:spcPts val="3443"/>
              </a:lnSpc>
              <a:spcBef>
                <a:spcPct val="50000"/>
              </a:spcBef>
            </a:pPr>
            <a:r>
              <a:rPr lang="en-US" altLang="zh-CN" sz="2800" dirty="0">
                <a:solidFill>
                  <a:srgbClr val="FFFF00"/>
                </a:solidFill>
                <a:latin typeface="Arial" panose="020B0604020202020204" pitchFamily="34" charset="0"/>
                <a:ea typeface="微软雅黑" panose="020B0503020204020204" pitchFamily="34" charset="-122"/>
                <a:cs typeface="Arial" panose="020B0604020202020204" pitchFamily="34" charset="0"/>
              </a:rPr>
              <a:t>shape s;</a:t>
            </a:r>
            <a:r>
              <a:rPr lang="en-US" altLang="zh-CN" sz="2400" dirty="0">
                <a:latin typeface="Arial" panose="020B0604020202020204" pitchFamily="34" charset="0"/>
                <a:ea typeface="Arial Unicode MS" pitchFamily="34" charset="-122"/>
                <a:cs typeface="Arial" panose="020B0604020202020204" pitchFamily="34" charset="0"/>
              </a:rPr>
              <a:t>  </a:t>
            </a:r>
            <a:r>
              <a:rPr lang="en-US" altLang="zh-CN" sz="2400" dirty="0">
                <a:solidFill>
                  <a:srgbClr val="FF0000"/>
                </a:solidFill>
                <a:latin typeface="Tahoma" panose="020B0604030504040204" pitchFamily="34" charset="0"/>
                <a:ea typeface="Arial Unicode MS" pitchFamily="34" charset="-122"/>
                <a:cs typeface="Tahoma" panose="020B0604030504040204" pitchFamily="34" charset="0"/>
              </a:rPr>
              <a:t>//compile-time error</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
        <p:nvSpPr>
          <p:cNvPr id="5" name="标题 1"/>
          <p:cNvSpPr txBox="1">
            <a:spLocks/>
          </p:cNvSpPr>
          <p:nvPr/>
        </p:nvSpPr>
        <p:spPr>
          <a:xfrm>
            <a:off x="431888" y="214241"/>
            <a:ext cx="8388584"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Pure virtual functions and Abstract class</a:t>
            </a:r>
            <a:endParaRPr lang="zh-CN" altLang="en-US" sz="3200" b="1" dirty="0">
              <a:solidFill>
                <a:srgbClr val="FFFF00"/>
              </a:solidFill>
              <a:latin typeface="Arial Rounded MT Bold" panose="020F0704030504030204" pitchFamily="34" charset="0"/>
              <a:ea typeface="Arial Unicode MS" pitchFamily="34" charset="-122"/>
              <a:cs typeface="Tahoma" panose="020B060403050404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139" y="2996952"/>
            <a:ext cx="4006861" cy="3321868"/>
          </a:xfrm>
          <a:prstGeom prst="rect">
            <a:avLst/>
          </a:prstGeom>
          <a:solidFill>
            <a:schemeClr val="tx1"/>
          </a:solidFill>
          <a:ln>
            <a:noFill/>
          </a:ln>
          <a:effectLst/>
          <a:extLst/>
        </p:spPr>
      </p:pic>
    </p:spTree>
    <p:extLst>
      <p:ext uri="{BB962C8B-B14F-4D97-AF65-F5344CB8AC3E}">
        <p14:creationId xmlns:p14="http://schemas.microsoft.com/office/powerpoint/2010/main" val="29047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38480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Pure virtual </a:t>
            </a:r>
            <a:r>
              <a:rPr lang="en-US" altLang="zh-CN" sz="2800" dirty="0" smtClean="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function</a:t>
            </a:r>
            <a:endParaRPr lang="en-US" altLang="zh-CN" sz="2400" dirty="0">
              <a:latin typeface="Arial" panose="020B0604020202020204" pitchFamily="34" charset="0"/>
              <a:ea typeface="华文细黑" panose="02010600040101010101" pitchFamily="2" charset="-122"/>
              <a:cs typeface="Arial" panose="020B0604020202020204" pitchFamily="34" charset="0"/>
            </a:endParaRPr>
          </a:p>
          <a:p>
            <a:pPr>
              <a:lnSpc>
                <a:spcPct val="150000"/>
              </a:lnSpc>
              <a:buFont typeface="Arial" pitchFamily="34" charset="0"/>
              <a:buChar char="•"/>
            </a:pPr>
            <a:r>
              <a:rPr lang="en-US" altLang="zh-CN" sz="2400" dirty="0" smtClean="0">
                <a:latin typeface="Arial" panose="020B0604020202020204" pitchFamily="34" charset="0"/>
                <a:ea typeface="华文细黑" panose="02010600040101010101" pitchFamily="2" charset="-122"/>
                <a:cs typeface="Arial" panose="020B0604020202020204" pitchFamily="34" charset="0"/>
              </a:rPr>
              <a:t>derived </a:t>
            </a:r>
            <a:r>
              <a:rPr lang="en-US" altLang="zh-CN" sz="2400" dirty="0">
                <a:latin typeface="Arial" panose="020B0604020202020204" pitchFamily="34" charset="0"/>
                <a:ea typeface="华文细黑" panose="02010600040101010101" pitchFamily="2" charset="-122"/>
                <a:cs typeface="Arial" panose="020B0604020202020204" pitchFamily="34" charset="0"/>
              </a:rPr>
              <a:t>class </a:t>
            </a:r>
            <a:r>
              <a:rPr lang="en-US" altLang="zh-CN" sz="2800" dirty="0">
                <a:solidFill>
                  <a:srgbClr val="FFFF00"/>
                </a:solidFill>
                <a:latin typeface="Arial" panose="020B0604020202020204" pitchFamily="34" charset="0"/>
                <a:ea typeface="Arial Unicode MS" pitchFamily="34" charset="-122"/>
                <a:cs typeface="Arial" panose="020B0604020202020204" pitchFamily="34" charset="0"/>
              </a:rPr>
              <a:t>must be redefined</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（派生类必须重新实现）。</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5" name="标题 1"/>
          <p:cNvSpPr txBox="1">
            <a:spLocks/>
          </p:cNvSpPr>
          <p:nvPr/>
        </p:nvSpPr>
        <p:spPr>
          <a:xfrm>
            <a:off x="431887" y="214241"/>
            <a:ext cx="6300353"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Details of pure virtual function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602" y="2709087"/>
            <a:ext cx="6596726" cy="2656860"/>
          </a:xfrm>
          <a:prstGeom prst="rect">
            <a:avLst/>
          </a:prstGeom>
          <a:solidFill>
            <a:schemeClr val="tx1"/>
          </a:solidFill>
          <a:ln>
            <a:noFill/>
          </a:ln>
          <a:effectLst/>
          <a:extLst/>
        </p:spPr>
      </p:pic>
    </p:spTree>
    <p:extLst>
      <p:ext uri="{BB962C8B-B14F-4D97-AF65-F5344CB8AC3E}">
        <p14:creationId xmlns:p14="http://schemas.microsoft.com/office/powerpoint/2010/main" val="29047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823922"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Pure virtual function</a:t>
            </a:r>
          </a:p>
          <a:p>
            <a:pPr lvl="1">
              <a:lnSpc>
                <a:spcPct val="150000"/>
              </a:lnSpc>
            </a:pP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-pure virtual Function of the base class is not implemented</a:t>
            </a:r>
          </a:p>
          <a:p>
            <a:pPr lvl="1">
              <a:lnSpc>
                <a:spcPct val="150000"/>
              </a:lnSpc>
            </a:pP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-pure virtual </a:t>
            </a:r>
            <a:r>
              <a:rPr lang="en-US" altLang="zh-CN" sz="2400" dirty="0" err="1">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functiogn</a:t>
            </a: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of the base class  is implemente</a:t>
            </a:r>
            <a:r>
              <a:rPr lang="en-US" altLang="zh-CN" sz="2400" dirty="0">
                <a:solidFill>
                  <a:schemeClr val="tx1">
                    <a:lumMod val="95000"/>
                    <a:lumOff val="5000"/>
                  </a:schemeClr>
                </a:solidFill>
                <a:latin typeface="Frutiger CE 45 Light" panose="02000403040000020004" pitchFamily="2" charset="0"/>
                <a:ea typeface="Arial Unicode MS" panose="020B0604020202020204" pitchFamily="34" charset="-122"/>
                <a:cs typeface="Arial Unicode MS" panose="020B0604020202020204" pitchFamily="34" charset="-122"/>
              </a:rPr>
              <a:t>d</a:t>
            </a: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析构函数不能是纯虚函数</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endPar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endParaRPr>
          </a:p>
        </p:txBody>
      </p:sp>
      <p:sp>
        <p:nvSpPr>
          <p:cNvPr id="5" name="标题 1"/>
          <p:cNvSpPr txBox="1">
            <a:spLocks/>
          </p:cNvSpPr>
          <p:nvPr/>
        </p:nvSpPr>
        <p:spPr>
          <a:xfrm>
            <a:off x="431887" y="214241"/>
            <a:ext cx="6300353"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Details of pure virtual function</a:t>
            </a:r>
          </a:p>
        </p:txBody>
      </p:sp>
    </p:spTree>
    <p:extLst>
      <p:ext uri="{BB962C8B-B14F-4D97-AF65-F5344CB8AC3E}">
        <p14:creationId xmlns:p14="http://schemas.microsoft.com/office/powerpoint/2010/main" val="29047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9255970" cy="3670044"/>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Pure virtual function</a:t>
            </a:r>
          </a:p>
          <a:p>
            <a:pPr lvl="1">
              <a:lnSpc>
                <a:spcPct val="150000"/>
              </a:lnSpc>
            </a:pP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-pure virtual Function of the base class is not implemented</a:t>
            </a:r>
          </a:p>
          <a:p>
            <a:pPr lvl="1">
              <a:lnSpc>
                <a:spcPct val="150000"/>
              </a:lnSpc>
            </a:pP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-pure virtual </a:t>
            </a:r>
            <a:r>
              <a:rPr lang="en-US" altLang="zh-CN" sz="2400" dirty="0" err="1">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functiogn</a:t>
            </a:r>
            <a:r>
              <a:rPr lang="en-US" altLang="zh-CN" sz="2400" dirty="0">
                <a:solidFill>
                  <a:schemeClr val="tx1">
                    <a:lumMod val="95000"/>
                    <a:lumOff val="5000"/>
                  </a:schemeClr>
                </a:solidFill>
                <a:latin typeface="Arial" panose="020B0604020202020204" pitchFamily="34" charset="0"/>
                <a:ea typeface="Arial Unicode MS" panose="020B0604020202020204" pitchFamily="34" charset="-122"/>
                <a:cs typeface="Arial" panose="020B0604020202020204" pitchFamily="34" charset="0"/>
              </a:rPr>
              <a:t> of the base class  is implemented</a:t>
            </a:r>
            <a:endParaRPr lang="en-US" altLang="zh-CN" sz="27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析构函数不能是纯虚函数</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p>
          <a:p>
            <a:pPr>
              <a:lnSpc>
                <a:spcPct val="150000"/>
              </a:lnSpc>
              <a:buFont typeface="Arial" pitchFamily="34" charset="0"/>
              <a:buChar char="•"/>
            </a:pPr>
            <a:r>
              <a:rPr lang="en-US" altLang="zh-CN" sz="2800" b="1" dirty="0">
                <a:solidFill>
                  <a:srgbClr val="FFFF00"/>
                </a:solidFill>
                <a:latin typeface="Arial" panose="020B0604020202020204" pitchFamily="34" charset="0"/>
                <a:ea typeface="Arial Unicode MS" pitchFamily="34" charset="-122"/>
                <a:cs typeface="Arial" panose="020B0604020202020204" pitchFamily="34" charset="0"/>
              </a:rPr>
              <a:t>Pure virtual function VS impure function</a:t>
            </a:r>
          </a:p>
          <a:p>
            <a:pPr>
              <a:lnSpc>
                <a:spcPct val="150000"/>
              </a:lnSpc>
              <a:buFont typeface="Arial" pitchFamily="34" charset="0"/>
              <a:buChar char="•"/>
            </a:pPr>
            <a:r>
              <a:rPr lang="en-US" altLang="zh-CN" sz="2800" b="1" dirty="0">
                <a:solidFill>
                  <a:srgbClr val="FFFF00"/>
                </a:solidFill>
                <a:latin typeface="Arial" panose="020B0604020202020204" pitchFamily="34" charset="0"/>
                <a:ea typeface="Arial Unicode MS" pitchFamily="34" charset="-122"/>
                <a:cs typeface="Arial" panose="020B0604020202020204" pitchFamily="34" charset="0"/>
              </a:rPr>
              <a:t>Abstract class </a:t>
            </a:r>
          </a:p>
        </p:txBody>
      </p:sp>
      <p:sp>
        <p:nvSpPr>
          <p:cNvPr id="5" name="标题 1"/>
          <p:cNvSpPr txBox="1">
            <a:spLocks/>
          </p:cNvSpPr>
          <p:nvPr/>
        </p:nvSpPr>
        <p:spPr>
          <a:xfrm>
            <a:off x="431887" y="214241"/>
            <a:ext cx="6372361" cy="785635"/>
          </a:xfrm>
          <a:prstGeom prst="rect">
            <a:avLst/>
          </a:prstGeom>
          <a:solidFill>
            <a:srgbClr val="008080"/>
          </a:solidFill>
        </p:spPr>
        <p:txBody>
          <a:bodyPr lIns="76782" tIns="38391" rIns="76782" bIns="3839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Details of pure virtual function</a:t>
            </a:r>
          </a:p>
        </p:txBody>
      </p:sp>
    </p:spTree>
    <p:extLst>
      <p:ext uri="{BB962C8B-B14F-4D97-AF65-F5344CB8AC3E}">
        <p14:creationId xmlns:p14="http://schemas.microsoft.com/office/powerpoint/2010/main" val="409940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63259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19672" y="5661248"/>
            <a:ext cx="3816424" cy="461665"/>
          </a:xfrm>
          <a:prstGeom prst="rect">
            <a:avLst/>
          </a:prstGeom>
          <a:solidFill>
            <a:schemeClr val="tx1"/>
          </a:solid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组成员必须全部到场！！</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431887" y="214241"/>
            <a:ext cx="4284129"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FFFF00"/>
                </a:solidFill>
                <a:latin typeface="Arial Rounded MT Bold" panose="020F0704030504030204" pitchFamily="34" charset="0"/>
                <a:cs typeface="Tahoma" panose="020B0604030504040204" pitchFamily="34" charset="0"/>
              </a:rPr>
              <a:t>Project </a:t>
            </a:r>
            <a:r>
              <a:rPr lang="zh-CN" altLang="en-US" sz="3200" b="1" dirty="0" smtClean="0">
                <a:solidFill>
                  <a:srgbClr val="FFFF00"/>
                </a:solidFill>
                <a:latin typeface="微软雅黑" panose="020B0503020204020204" pitchFamily="34" charset="-122"/>
                <a:ea typeface="微软雅黑" panose="020B0503020204020204" pitchFamily="34" charset="-122"/>
                <a:cs typeface="Tahoma" panose="020B0604030504040204" pitchFamily="34" charset="0"/>
              </a:rPr>
              <a:t>期末验收通告</a:t>
            </a:r>
            <a:endParaRPr lang="en-US" altLang="zh-CN" sz="3200" b="1" dirty="0">
              <a:solidFill>
                <a:srgbClr val="FFFF00"/>
              </a:solidFill>
              <a:latin typeface="微软雅黑" panose="020B0503020204020204" pitchFamily="34" charset="-122"/>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31694567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3563"/>
            <a:ext cx="142684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904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6"/>
            <a:ext cx="8452553" cy="466262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b="1" dirty="0">
                <a:solidFill>
                  <a:srgbClr val="FFFF00"/>
                </a:solidFill>
                <a:latin typeface="Tahoma" panose="020B0604030504040204" pitchFamily="34" charset="0"/>
                <a:cs typeface="Tahoma" panose="020B0604030504040204" pitchFamily="34" charset="0"/>
              </a:rPr>
              <a:t>this</a:t>
            </a:r>
            <a:r>
              <a:rPr lang="zh-CN" altLang="en-US" sz="2700" b="1" dirty="0">
                <a:latin typeface="Tahoma" panose="020B0604030504040204" pitchFamily="34" charset="0"/>
                <a:cs typeface="Tahoma" panose="020B0604030504040204" pitchFamily="34" charset="0"/>
              </a:rPr>
              <a:t>：</a:t>
            </a:r>
            <a:r>
              <a:rPr lang="en-US" altLang="zh-CN" sz="2700" b="1" dirty="0">
                <a:solidFill>
                  <a:srgbClr val="FFFF00"/>
                </a:solidFill>
                <a:latin typeface="Tahoma" panose="020B0604030504040204" pitchFamily="34" charset="0"/>
                <a:cs typeface="Tahoma" panose="020B0604030504040204" pitchFamily="34" charset="0"/>
              </a:rPr>
              <a:t> </a:t>
            </a:r>
            <a:r>
              <a:rPr lang="en-US" altLang="zh-CN" sz="2400" dirty="0">
                <a:latin typeface="Tahoma" panose="020B0604030504040204" pitchFamily="34" charset="0"/>
                <a:ea typeface="Arial Unicode MS" pitchFamily="34" charset="-122"/>
                <a:cs typeface="Tahoma" panose="020B0604030504040204" pitchFamily="34" charset="0"/>
              </a:rPr>
              <a:t>the address of the object for which it is being called.</a:t>
            </a:r>
          </a:p>
          <a:p>
            <a:pPr lvl="1">
              <a:lnSpc>
                <a:spcPct val="150000"/>
              </a:lnSpc>
            </a:pPr>
            <a:r>
              <a:rPr lang="en-US" altLang="zh-CN" sz="2700" dirty="0">
                <a:latin typeface="Tahoma" panose="020B0604030504040204" pitchFamily="34" charset="0"/>
                <a:ea typeface="Arial Unicode MS" pitchFamily="34" charset="-122"/>
                <a:cs typeface="Tahoma" panose="020B0604030504040204" pitchFamily="34" charset="0"/>
              </a:rPr>
              <a:t>complex  a; </a:t>
            </a:r>
          </a:p>
          <a:p>
            <a:pPr>
              <a:lnSpc>
                <a:spcPct val="150000"/>
              </a:lnSpc>
              <a:buFont typeface="Arial" pitchFamily="34" charset="0"/>
              <a:buChar cha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分两步：</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2400" dirty="0">
                <a:latin typeface="华文细黑" panose="02010600040101010101" pitchFamily="2" charset="-122"/>
                <a:ea typeface="华文细黑" panose="02010600040101010101" pitchFamily="2" charset="-122"/>
              </a:rPr>
              <a:t>首先，编译器为</a:t>
            </a: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分配</a:t>
            </a:r>
            <a:r>
              <a:rPr lang="en-US" altLang="zh-CN" sz="2400" dirty="0" err="1">
                <a:latin typeface="华文细黑" panose="02010600040101010101" pitchFamily="2" charset="-122"/>
                <a:ea typeface="华文细黑" panose="02010600040101010101" pitchFamily="2" charset="-122"/>
              </a:rPr>
              <a:t>sizeof</a:t>
            </a:r>
            <a:r>
              <a:rPr lang="en-US" altLang="zh-CN" sz="2400" dirty="0">
                <a:latin typeface="华文细黑" panose="02010600040101010101" pitchFamily="2" charset="-122"/>
                <a:ea typeface="华文细黑" panose="02010600040101010101" pitchFamily="2" charset="-122"/>
              </a:rPr>
              <a:t>(Complex)</a:t>
            </a:r>
            <a:r>
              <a:rPr lang="zh-CN" altLang="en-US" sz="2400" dirty="0">
                <a:latin typeface="华文细黑" panose="02010600040101010101" pitchFamily="2" charset="-122"/>
                <a:ea typeface="华文细黑" panose="02010600040101010101" pitchFamily="2" charset="-122"/>
              </a:rPr>
              <a:t>大小的存储空间，得到</a:t>
            </a:r>
            <a:r>
              <a:rPr lang="en-US" altLang="zh-CN" sz="2400" dirty="0">
                <a:latin typeface="华文细黑" panose="02010600040101010101" pitchFamily="2" charset="-122"/>
                <a:ea typeface="华文细黑" panose="02010600040101010101" pitchFamily="2" charset="-122"/>
              </a:rPr>
              <a:t>this</a:t>
            </a:r>
            <a:r>
              <a:rPr lang="zh-CN" altLang="en-US" sz="2400" dirty="0">
                <a:latin typeface="华文细黑" panose="02010600040101010101" pitchFamily="2" charset="-122"/>
                <a:ea typeface="华文细黑" panose="02010600040101010101" pitchFamily="2" charset="-122"/>
              </a:rPr>
              <a:t>值(为</a:t>
            </a: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对象的起始地址),但此时</a:t>
            </a:r>
            <a:r>
              <a:rPr lang="en-US" altLang="zh-CN" sz="2400" dirty="0">
                <a:latin typeface="华文细黑" panose="02010600040101010101" pitchFamily="2" charset="-122"/>
                <a:ea typeface="华文细黑" panose="02010600040101010101" pitchFamily="2" charset="-122"/>
              </a:rPr>
              <a:t>this</a:t>
            </a:r>
            <a:r>
              <a:rPr lang="zh-CN" altLang="en-US" sz="2400" dirty="0">
                <a:latin typeface="华文细黑" panose="02010600040101010101" pitchFamily="2" charset="-122"/>
                <a:ea typeface="华文细黑" panose="02010600040101010101" pitchFamily="2" charset="-122"/>
              </a:rPr>
              <a:t>指向的是一片未初始化的空间。</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zh-CN" altLang="en-US" sz="2400" dirty="0">
                <a:latin typeface="华文细黑" panose="02010600040101010101" pitchFamily="2" charset="-122"/>
                <a:ea typeface="华文细黑" panose="02010600040101010101" pitchFamily="2" charset="-122"/>
              </a:rPr>
              <a:t>第二步，调用构造函数</a:t>
            </a:r>
            <a:r>
              <a:rPr lang="en-US" altLang="zh-CN" sz="2400" dirty="0">
                <a:latin typeface="华文细黑" panose="02010600040101010101" pitchFamily="2" charset="-122"/>
                <a:ea typeface="华文细黑" panose="02010600040101010101" pitchFamily="2" charset="-122"/>
              </a:rPr>
              <a:t>Complex()</a:t>
            </a:r>
            <a:r>
              <a:rPr lang="zh-CN" altLang="en-US" sz="2400" dirty="0">
                <a:latin typeface="华文细黑" panose="02010600040101010101" pitchFamily="2" charset="-122"/>
                <a:ea typeface="华文细黑" panose="02010600040101010101" pitchFamily="2" charset="-122"/>
              </a:rPr>
              <a:t>来初始化</a:t>
            </a:r>
            <a:r>
              <a:rPr lang="en-US" altLang="zh-CN" sz="2400" dirty="0">
                <a:latin typeface="华文细黑" panose="02010600040101010101" pitchFamily="2" charset="-122"/>
                <a:ea typeface="华文细黑" panose="02010600040101010101" pitchFamily="2" charset="-122"/>
              </a:rPr>
              <a:t>this</a:t>
            </a:r>
            <a:r>
              <a:rPr lang="zh-CN" altLang="en-US" sz="2400" dirty="0">
                <a:latin typeface="华文细黑" panose="02010600040101010101" pitchFamily="2" charset="-122"/>
                <a:ea typeface="华文细黑" panose="02010600040101010101" pitchFamily="2" charset="-122"/>
              </a:rPr>
              <a:t>指向的区域，也就是对象</a:t>
            </a: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50"/>
            <a:ext cx="2771961"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this pointer</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9175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323795"/>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至少含有一个纯虚函数的类__抽象类。</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抽象类只能用作其它类的基类。不能创建实例，不能用作函数参数、函数返回类型以及显式转换的类型。</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可以声明抽象类的指针和引用，此指针指向派生类对象，实现动态束定。</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纯虚</a:t>
            </a:r>
            <a:r>
              <a:rPr lang="zh-CN" altLang="en-US" sz="2000" dirty="0" smtClean="0">
                <a:latin typeface="华文细黑" panose="02010600040101010101" pitchFamily="2" charset="-122"/>
                <a:ea typeface="华文细黑" panose="02010600040101010101" pitchFamily="2" charset="-122"/>
              </a:rPr>
              <a:t>函数</a:t>
            </a:r>
            <a:r>
              <a:rPr lang="zh-CN" altLang="en-US" sz="2000" dirty="0">
                <a:latin typeface="华文细黑" panose="02010600040101010101" pitchFamily="2" charset="-122"/>
                <a:ea typeface="华文细黑" panose="02010600040101010101" pitchFamily="2" charset="-122"/>
              </a:rPr>
              <a:t>、</a:t>
            </a:r>
            <a:r>
              <a:rPr lang="zh-CN" altLang="en-US" sz="2000" dirty="0" smtClean="0">
                <a:latin typeface="华文细黑" panose="02010600040101010101" pitchFamily="2" charset="-122"/>
                <a:ea typeface="华文细黑" panose="02010600040101010101" pitchFamily="2" charset="-122"/>
              </a:rPr>
              <a:t>空函数、</a:t>
            </a:r>
            <a:r>
              <a:rPr lang="zh-CN" altLang="en-US" sz="2000" dirty="0">
                <a:latin typeface="华文细黑" panose="02010600040101010101" pitchFamily="2" charset="-122"/>
                <a:ea typeface="华文细黑" panose="02010600040101010101" pitchFamily="2" charset="-122"/>
              </a:rPr>
              <a:t>不提供</a:t>
            </a:r>
            <a:r>
              <a:rPr lang="zh-CN" altLang="en-US" sz="2000" dirty="0" smtClean="0">
                <a:latin typeface="华文细黑" panose="02010600040101010101" pitchFamily="2" charset="-122"/>
                <a:ea typeface="华文细黑" panose="02010600040101010101" pitchFamily="2" charset="-122"/>
              </a:rPr>
              <a:t>函数体。</a:t>
            </a:r>
            <a:endParaRPr lang="en-US" altLang="zh-CN" sz="20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000" dirty="0">
                <a:latin typeface="华文细黑" panose="02010600040101010101" pitchFamily="2" charset="-122"/>
                <a:ea typeface="华文细黑" panose="02010600040101010101" pitchFamily="2" charset="-122"/>
              </a:rPr>
              <a:t>如果派生类中没有给出基类的全部纯虚函数的实现代码，它继承基类的这些没有实现的纯虚函数，则派生类还是一个抽象类。</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2" name="TextBox 1"/>
          <p:cNvSpPr txBox="1"/>
          <p:nvPr/>
        </p:nvSpPr>
        <p:spPr>
          <a:xfrm>
            <a:off x="6444208" y="4339237"/>
            <a:ext cx="2160240" cy="707886"/>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C00000"/>
                </a:solidFill>
              </a:rPr>
              <a:t>A</a:t>
            </a:r>
            <a:r>
              <a:rPr lang="zh-CN" altLang="en-US" sz="2000" dirty="0" smtClean="0">
                <a:solidFill>
                  <a:srgbClr val="C00000"/>
                </a:solidFill>
              </a:rPr>
              <a:t>：： </a:t>
            </a:r>
            <a:r>
              <a:rPr lang="en-US" altLang="zh-CN" sz="2000" dirty="0" smtClean="0">
                <a:solidFill>
                  <a:srgbClr val="C00000"/>
                </a:solidFill>
              </a:rPr>
              <a:t>V </a:t>
            </a:r>
            <a:r>
              <a:rPr lang="zh-CN" altLang="en-US" sz="2000" dirty="0">
                <a:solidFill>
                  <a:srgbClr val="C00000"/>
                </a:solidFill>
              </a:rPr>
              <a:t> </a:t>
            </a:r>
            <a:r>
              <a:rPr lang="en-US" altLang="zh-CN" sz="2000" dirty="0" smtClean="0">
                <a:solidFill>
                  <a:srgbClr val="C00000"/>
                </a:solidFill>
              </a:rPr>
              <a:t>f() = 0</a:t>
            </a:r>
          </a:p>
          <a:p>
            <a:r>
              <a:rPr lang="en-US" altLang="zh-CN" sz="2000" dirty="0">
                <a:solidFill>
                  <a:srgbClr val="C00000"/>
                </a:solidFill>
              </a:rPr>
              <a:t> </a:t>
            </a:r>
            <a:r>
              <a:rPr lang="en-US" altLang="zh-CN" sz="2000" dirty="0" smtClean="0">
                <a:solidFill>
                  <a:srgbClr val="C00000"/>
                </a:solidFill>
              </a:rPr>
              <a:t>           V g() = 0</a:t>
            </a:r>
          </a:p>
        </p:txBody>
      </p:sp>
      <p:sp>
        <p:nvSpPr>
          <p:cNvPr id="4" name="TextBox 3"/>
          <p:cNvSpPr txBox="1"/>
          <p:nvPr/>
        </p:nvSpPr>
        <p:spPr>
          <a:xfrm>
            <a:off x="6444208" y="5445224"/>
            <a:ext cx="1728192" cy="400110"/>
          </a:xfrm>
          <a:prstGeom prst="rect">
            <a:avLst/>
          </a:prstGeom>
          <a:solidFill>
            <a:schemeClr val="accent1">
              <a:lumMod val="20000"/>
              <a:lumOff val="80000"/>
            </a:schemeClr>
          </a:solidFill>
        </p:spPr>
        <p:txBody>
          <a:bodyPr wrap="square" rtlCol="0">
            <a:spAutoFit/>
          </a:bodyPr>
          <a:lstStyle/>
          <a:p>
            <a:r>
              <a:rPr lang="en-US" altLang="zh-CN" sz="2000" dirty="0">
                <a:solidFill>
                  <a:srgbClr val="C00000"/>
                </a:solidFill>
              </a:rPr>
              <a:t>B</a:t>
            </a:r>
            <a:r>
              <a:rPr lang="zh-CN" altLang="en-US" sz="2000" dirty="0" smtClean="0">
                <a:solidFill>
                  <a:srgbClr val="C00000"/>
                </a:solidFill>
              </a:rPr>
              <a:t>：： </a:t>
            </a:r>
            <a:r>
              <a:rPr lang="en-US" altLang="zh-CN" sz="2000" dirty="0" smtClean="0">
                <a:solidFill>
                  <a:srgbClr val="C00000"/>
                </a:solidFill>
              </a:rPr>
              <a:t>V </a:t>
            </a:r>
            <a:r>
              <a:rPr lang="zh-CN" altLang="en-US" sz="2000" dirty="0">
                <a:solidFill>
                  <a:srgbClr val="C00000"/>
                </a:solidFill>
              </a:rPr>
              <a:t> </a:t>
            </a:r>
            <a:r>
              <a:rPr lang="en-US" altLang="zh-CN" sz="2000" dirty="0" smtClean="0">
                <a:solidFill>
                  <a:srgbClr val="C00000"/>
                </a:solidFill>
              </a:rPr>
              <a:t>f()</a:t>
            </a:r>
          </a:p>
        </p:txBody>
      </p:sp>
      <p:sp>
        <p:nvSpPr>
          <p:cNvPr id="3" name="上箭头 2"/>
          <p:cNvSpPr/>
          <p:nvPr/>
        </p:nvSpPr>
        <p:spPr>
          <a:xfrm>
            <a:off x="7164288" y="4985568"/>
            <a:ext cx="144016" cy="45965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156176" y="4985568"/>
            <a:ext cx="864096" cy="369332"/>
          </a:xfrm>
          <a:prstGeom prst="rect">
            <a:avLst/>
          </a:prstGeom>
          <a:noFill/>
        </p:spPr>
        <p:txBody>
          <a:bodyPr wrap="square" rtlCol="0">
            <a:spAutoFit/>
          </a:bodyPr>
          <a:lstStyle/>
          <a:p>
            <a:r>
              <a:rPr lang="en-US" altLang="zh-CN" dirty="0" smtClean="0"/>
              <a:t>public</a:t>
            </a:r>
            <a:endParaRPr lang="zh-CN" altLang="en-US" dirty="0"/>
          </a:p>
        </p:txBody>
      </p:sp>
      <p:sp>
        <p:nvSpPr>
          <p:cNvPr id="7" name="TextBox 6"/>
          <p:cNvSpPr txBox="1"/>
          <p:nvPr/>
        </p:nvSpPr>
        <p:spPr>
          <a:xfrm>
            <a:off x="3707904" y="5354900"/>
            <a:ext cx="2016224" cy="830997"/>
          </a:xfrm>
          <a:prstGeom prst="rect">
            <a:avLst/>
          </a:prstGeom>
          <a:solidFill>
            <a:schemeClr val="accent6">
              <a:lumMod val="20000"/>
              <a:lumOff val="80000"/>
            </a:schemeClr>
          </a:solidFill>
        </p:spPr>
        <p:txBody>
          <a:bodyPr wrap="square" rtlCol="0">
            <a:spAutoFit/>
          </a:bodyPr>
          <a:lstStyle/>
          <a:p>
            <a:r>
              <a:rPr lang="en-US" altLang="zh-CN" sz="2400" dirty="0" smtClean="0">
                <a:solidFill>
                  <a:srgbClr val="C00000"/>
                </a:solidFill>
              </a:rPr>
              <a:t>A </a:t>
            </a:r>
            <a:r>
              <a:rPr lang="en-US" altLang="zh-CN" sz="2400" dirty="0" err="1" smtClean="0">
                <a:solidFill>
                  <a:srgbClr val="C00000"/>
                </a:solidFill>
              </a:rPr>
              <a:t>a</a:t>
            </a:r>
            <a:r>
              <a:rPr lang="en-US" altLang="zh-CN" sz="2400" dirty="0" smtClean="0">
                <a:solidFill>
                  <a:srgbClr val="C00000"/>
                </a:solidFill>
              </a:rPr>
              <a:t>;  //×</a:t>
            </a:r>
          </a:p>
          <a:p>
            <a:r>
              <a:rPr lang="en-US" altLang="zh-CN" sz="2400" dirty="0" smtClean="0">
                <a:solidFill>
                  <a:srgbClr val="C00000"/>
                </a:solidFill>
              </a:rPr>
              <a:t>B </a:t>
            </a:r>
            <a:r>
              <a:rPr lang="en-US" altLang="zh-CN" sz="2400" dirty="0" err="1" smtClean="0">
                <a:solidFill>
                  <a:srgbClr val="C00000"/>
                </a:solidFill>
              </a:rPr>
              <a:t>b</a:t>
            </a:r>
            <a:r>
              <a:rPr lang="en-US" altLang="zh-CN" sz="2400" dirty="0" smtClean="0">
                <a:solidFill>
                  <a:srgbClr val="C00000"/>
                </a:solidFill>
              </a:rPr>
              <a:t>;  //×</a:t>
            </a:r>
            <a:endParaRPr lang="zh-CN" altLang="en-US" sz="2400" dirty="0">
              <a:solidFill>
                <a:srgbClr val="C00000"/>
              </a:solidFill>
            </a:endParaRPr>
          </a:p>
        </p:txBody>
      </p:sp>
    </p:spTree>
    <p:extLst>
      <p:ext uri="{BB962C8B-B14F-4D97-AF65-F5344CB8AC3E}">
        <p14:creationId xmlns:p14="http://schemas.microsoft.com/office/powerpoint/2010/main" val="29047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8452553" cy="1200137"/>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Must be in public inheritance hierarchy</a:t>
            </a:r>
          </a:p>
          <a:p>
            <a:pPr>
              <a:lnSpc>
                <a:spcPct val="150000"/>
              </a:lnSpc>
              <a:buFont typeface="Arial" pitchFamily="34" charset="0"/>
              <a:buChar char="•"/>
            </a:pPr>
            <a:r>
              <a:rPr lang="en-US" altLang="zh-CN" sz="2400" dirty="0" err="1">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Upcasting</a:t>
            </a:r>
            <a:r>
              <a:rPr lang="en-US" altLang="zh-CN" sz="24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 is always safe, </a:t>
            </a:r>
            <a:r>
              <a:rPr lang="en-US" altLang="zh-CN" sz="2400" b="1" dirty="0" err="1">
                <a:solidFill>
                  <a:srgbClr val="FFFF00"/>
                </a:solidFill>
                <a:latin typeface="Arial" panose="020B0604020202020204" pitchFamily="34" charset="0"/>
                <a:ea typeface="Arial Unicode MS" pitchFamily="34" charset="-122"/>
                <a:cs typeface="Arial" panose="020B0604020202020204" pitchFamily="34" charset="0"/>
              </a:rPr>
              <a:t>Downcasting</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 is not always safe</a:t>
            </a:r>
            <a:r>
              <a:rPr lang="en-US" altLang="zh-CN" sz="2400" dirty="0">
                <a:solidFill>
                  <a:srgbClr val="FFFF00"/>
                </a:solidFill>
                <a:latin typeface="Arial" panose="020B0604020202020204" pitchFamily="34" charset="0"/>
                <a:ea typeface="Arial Unicode MS" pitchFamily="34" charset="-122"/>
                <a:cs typeface="Arial" panose="020B0604020202020204" pitchFamily="34" charset="0"/>
              </a:rPr>
              <a:t> </a:t>
            </a:r>
          </a:p>
        </p:txBody>
      </p:sp>
      <p:sp>
        <p:nvSpPr>
          <p:cNvPr id="5" name="标题 1"/>
          <p:cNvSpPr txBox="1">
            <a:spLocks/>
          </p:cNvSpPr>
          <p:nvPr/>
        </p:nvSpPr>
        <p:spPr>
          <a:xfrm>
            <a:off x="431887" y="214241"/>
            <a:ext cx="5652281"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err="1">
                <a:solidFill>
                  <a:srgbClr val="FFFF00"/>
                </a:solidFill>
                <a:latin typeface="Arial Rounded MT Bold" panose="020F0704030504030204" pitchFamily="34" charset="0"/>
                <a:cs typeface="Tahoma" panose="020B0604030504040204" pitchFamily="34" charset="0"/>
              </a:rPr>
              <a:t>upcasting</a:t>
            </a:r>
            <a:r>
              <a:rPr lang="en-US" altLang="zh-CN" sz="3200" b="1" dirty="0">
                <a:solidFill>
                  <a:srgbClr val="FFFF00"/>
                </a:solidFill>
                <a:latin typeface="Arial Rounded MT Bold" panose="020F0704030504030204" pitchFamily="34" charset="0"/>
                <a:cs typeface="Tahoma" panose="020B0604030504040204" pitchFamily="34" charset="0"/>
              </a:rPr>
              <a:t> VS </a:t>
            </a:r>
            <a:r>
              <a:rPr lang="en-US" altLang="zh-CN" sz="3200" b="1" dirty="0" err="1">
                <a:solidFill>
                  <a:srgbClr val="FFFF00"/>
                </a:solidFill>
                <a:latin typeface="Arial Rounded MT Bold" panose="020F0704030504030204" pitchFamily="34" charset="0"/>
                <a:cs typeface="Tahoma" panose="020B0604030504040204" pitchFamily="34" charset="0"/>
              </a:rPr>
              <a:t>downcasting</a:t>
            </a:r>
            <a:endParaRPr lang="en-US" altLang="zh-CN" sz="3200" b="1" dirty="0">
              <a:solidFill>
                <a:srgbClr val="FFFF00"/>
              </a:solidFill>
              <a:latin typeface="Arial Rounded MT Bold" panose="020F0704030504030204" pitchFamily="34" charset="0"/>
              <a:cs typeface="Tahoma" panose="020B0604030504040204" pitchFamily="34" charset="0"/>
            </a:endParaRPr>
          </a:p>
        </p:txBody>
      </p:sp>
      <p:sp>
        <p:nvSpPr>
          <p:cNvPr id="7" name="Text Box 29"/>
          <p:cNvSpPr txBox="1">
            <a:spLocks noChangeArrowheads="1"/>
          </p:cNvSpPr>
          <p:nvPr/>
        </p:nvSpPr>
        <p:spPr bwMode="auto">
          <a:xfrm>
            <a:off x="4495463" y="6483128"/>
            <a:ext cx="4110120"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unit three/cast/downcasting.cpp</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685" y="2276696"/>
            <a:ext cx="1956878" cy="4021846"/>
          </a:xfrm>
          <a:prstGeom prst="rect">
            <a:avLst/>
          </a:prstGeom>
          <a:solidFill>
            <a:schemeClr val="tx1"/>
          </a:solidFill>
          <a:ln>
            <a:noFill/>
          </a:ln>
          <a:effectLst/>
          <a:extLst/>
        </p:spPr>
      </p:pic>
      <p:sp>
        <p:nvSpPr>
          <p:cNvPr id="9" name="TextBox 8"/>
          <p:cNvSpPr txBox="1"/>
          <p:nvPr/>
        </p:nvSpPr>
        <p:spPr>
          <a:xfrm>
            <a:off x="571396" y="3212976"/>
            <a:ext cx="5979127" cy="2862130"/>
          </a:xfrm>
          <a:prstGeom prst="rect">
            <a:avLst/>
          </a:prstGeom>
          <a:solidFill>
            <a:schemeClr val="accent4">
              <a:lumMod val="20000"/>
              <a:lumOff val="80000"/>
            </a:schemeClr>
          </a:solidFill>
        </p:spPr>
        <p:txBody>
          <a:bodyPr wrap="square" lIns="91254" tIns="45625" rIns="91254" bIns="45625" rtlCol="0">
            <a:spAutoFit/>
          </a:bodyPr>
          <a:lstStyle/>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 *pa;</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pa = new C;     </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dirty="0" err="1">
                <a:solidFill>
                  <a:srgbClr val="00B16A"/>
                </a:solidFill>
                <a:latin typeface="Tahoma" panose="020B0604030504040204" pitchFamily="34" charset="0"/>
                <a:ea typeface="微软雅黑" panose="020B0503020204020204" pitchFamily="34" charset="-122"/>
                <a:cs typeface="Tahoma" panose="020B0604030504040204" pitchFamily="34" charset="0"/>
              </a:rPr>
              <a:t>Upcasting</a:t>
            </a:r>
            <a:endPar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pa-&gt;f();                </a:t>
            </a:r>
            <a:r>
              <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rPr>
              <a:t>//fine</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(C*)pa-&gt; h();        </a:t>
            </a:r>
            <a:r>
              <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rPr>
              <a:t>//security</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(D*)(pa</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)-&gt;e();     </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//insecurity  </a:t>
            </a:r>
          </a:p>
        </p:txBody>
      </p:sp>
    </p:spTree>
    <p:extLst>
      <p:ext uri="{BB962C8B-B14F-4D97-AF65-F5344CB8AC3E}">
        <p14:creationId xmlns:p14="http://schemas.microsoft.com/office/powerpoint/2010/main" val="40597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57765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b="1" dirty="0">
                <a:latin typeface="Arial" panose="020B0604020202020204" pitchFamily="34" charset="0"/>
                <a:ea typeface="Arial Unicode MS" pitchFamily="34" charset="-122"/>
                <a:cs typeface="Arial" panose="020B0604020202020204" pitchFamily="34" charset="0"/>
              </a:rPr>
              <a:t>In </a:t>
            </a:r>
            <a:r>
              <a:rPr lang="en-US" altLang="zh-CN" sz="2400" b="1" dirty="0" err="1">
                <a:latin typeface="Arial" panose="020B0604020202020204" pitchFamily="34" charset="0"/>
                <a:ea typeface="Arial Unicode MS" pitchFamily="34" charset="-122"/>
                <a:cs typeface="Arial" panose="020B0604020202020204" pitchFamily="34" charset="0"/>
              </a:rPr>
              <a:t>downcasting</a:t>
            </a:r>
            <a:r>
              <a:rPr lang="en-US" altLang="zh-CN" sz="2400" b="1" dirty="0">
                <a:latin typeface="Arial" panose="020B0604020202020204" pitchFamily="34" charset="0"/>
                <a:ea typeface="Arial Unicode MS" pitchFamily="34" charset="-122"/>
                <a:cs typeface="Arial" panose="020B0604020202020204" pitchFamily="34" charset="0"/>
              </a:rPr>
              <a:t> using </a:t>
            </a:r>
            <a:r>
              <a:rPr lang="en-US" altLang="zh-CN" sz="2400" b="1" dirty="0" err="1">
                <a:solidFill>
                  <a:srgbClr val="FFFF00"/>
                </a:solidFill>
                <a:latin typeface="Arial" panose="020B0604020202020204" pitchFamily="34" charset="0"/>
                <a:ea typeface="微软雅黑" panose="020B0503020204020204" pitchFamily="34" charset="-122"/>
                <a:cs typeface="Arial" panose="020B0604020202020204" pitchFamily="34" charset="0"/>
              </a:rPr>
              <a:t>dynamic_cast</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 </a:t>
            </a:r>
            <a:r>
              <a:rPr lang="en-US" altLang="zh-CN" sz="2400" b="1" dirty="0">
                <a:solidFill>
                  <a:srgbClr val="F37021"/>
                </a:solidFill>
                <a:latin typeface="Arial" panose="020B0604020202020204" pitchFamily="34" charset="0"/>
                <a:ea typeface="Arial Unicode MS" pitchFamily="34" charset="-122"/>
                <a:cs typeface="Arial" panose="020B0604020202020204" pitchFamily="34" charset="0"/>
              </a:rPr>
              <a: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661" y="1412886"/>
            <a:ext cx="1956878" cy="4021846"/>
          </a:xfrm>
          <a:prstGeom prst="rect">
            <a:avLst/>
          </a:prstGeom>
          <a:solidFill>
            <a:schemeClr val="tx1"/>
          </a:solidFill>
          <a:ln>
            <a:noFill/>
          </a:ln>
          <a:effectLst/>
          <a:extLst/>
        </p:spPr>
      </p:pic>
      <p:sp>
        <p:nvSpPr>
          <p:cNvPr id="9" name="TextBox 8"/>
          <p:cNvSpPr txBox="1"/>
          <p:nvPr/>
        </p:nvSpPr>
        <p:spPr>
          <a:xfrm>
            <a:off x="507794" y="1989174"/>
            <a:ext cx="5144045" cy="2862130"/>
          </a:xfrm>
          <a:prstGeom prst="rect">
            <a:avLst/>
          </a:prstGeom>
          <a:solidFill>
            <a:schemeClr val="tx1"/>
          </a:solidFill>
        </p:spPr>
        <p:txBody>
          <a:bodyPr wrap="square" lIns="91254" tIns="45625" rIns="91254" bIns="45625" rtlCol="0">
            <a:spAutoFit/>
          </a:bodyPr>
          <a:lstStyle/>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 *pa;</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pa = new C;        </a:t>
            </a:r>
            <a:r>
              <a:rPr lang="en-US" altLang="zh-CN" sz="2400" dirty="0">
                <a:solidFill>
                  <a:srgbClr val="00B050"/>
                </a:solidFill>
                <a:latin typeface="Tahoma" panose="020B0604030504040204" pitchFamily="34" charset="0"/>
                <a:ea typeface="微软雅黑" panose="020B0503020204020204" pitchFamily="34" charset="-122"/>
                <a:cs typeface="Tahoma" panose="020B0604030504040204" pitchFamily="34" charset="0"/>
              </a:rPr>
              <a:t>//</a:t>
            </a:r>
            <a:r>
              <a:rPr lang="en-US" altLang="zh-CN" sz="2400" dirty="0" err="1">
                <a:solidFill>
                  <a:srgbClr val="00B050"/>
                </a:solidFill>
                <a:latin typeface="Tahoma" panose="020B0604030504040204" pitchFamily="34" charset="0"/>
                <a:ea typeface="微软雅黑" panose="020B0503020204020204" pitchFamily="34" charset="-122"/>
                <a:cs typeface="Tahoma" panose="020B0604030504040204" pitchFamily="34" charset="0"/>
              </a:rPr>
              <a:t>Upcasting</a:t>
            </a:r>
            <a:endParaRPr lang="en-US" altLang="zh-CN" sz="2400" dirty="0">
              <a:solidFill>
                <a:srgbClr val="00B050"/>
              </a:solidFill>
              <a:latin typeface="Tahoma" panose="020B0604030504040204" pitchFamily="34" charset="0"/>
              <a:ea typeface="微软雅黑" panose="020B0503020204020204" pitchFamily="34" charset="-122"/>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D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pd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dynamic_cast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&lt;D*&gt;(p);</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if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pd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NULL)</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pd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&gt;e();</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13178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300781" cy="5170454"/>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000" b="1" dirty="0" smtClean="0">
                <a:latin typeface="微软雅黑" panose="020B0503020204020204" pitchFamily="34" charset="-122"/>
                <a:ea typeface="微软雅黑" panose="020B0503020204020204" pitchFamily="34" charset="-122"/>
              </a:rPr>
              <a:t>构造</a:t>
            </a:r>
            <a:r>
              <a:rPr lang="zh-CN" altLang="en-US" sz="2000" b="1" dirty="0">
                <a:latin typeface="微软雅黑" panose="020B0503020204020204" pitchFamily="34" charset="-122"/>
                <a:ea typeface="微软雅黑" panose="020B0503020204020204" pitchFamily="34" charset="-122"/>
              </a:rPr>
              <a:t>函数中的虚函数</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cpp</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华文细黑" panose="02010600040101010101" pitchFamily="2" charset="-122"/>
                <a:ea typeface="华文细黑" panose="02010600040101010101" pitchFamily="2" charset="-122"/>
              </a:rPr>
              <a:t>     对于在构造函数中调用一个虚函数的情况，被调用的只是这个函数的本地版本。也就是说，</a:t>
            </a:r>
            <a:r>
              <a:rPr lang="zh-CN" altLang="en-US" sz="2000" b="1" dirty="0">
                <a:solidFill>
                  <a:srgbClr val="FFFF00"/>
                </a:solidFill>
                <a:latin typeface="华文细黑" panose="02010600040101010101" pitchFamily="2" charset="-122"/>
                <a:ea typeface="华文细黑" panose="02010600040101010101" pitchFamily="2" charset="-122"/>
              </a:rPr>
              <a:t>虚机制在构造函数中不工作</a:t>
            </a:r>
            <a:r>
              <a:rPr lang="zh-CN" altLang="en-US" sz="2000" dirty="0">
                <a:latin typeface="华文细黑" panose="02010600040101010101" pitchFamily="2" charset="-122"/>
                <a:ea typeface="华文细黑" panose="02010600040101010101" pitchFamily="2" charset="-122"/>
              </a:rPr>
              <a:t>。因为构造函数的工作是把对象变成合理的存在物。在任何构造函数中，对象可能只是部分被形成</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我们只能知道基类已被初始化了，如果允许在构造函数中实行虚机制，那么所调用的函数可能操作还没有被初始化的成员，这将导致灾难的发生。 </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endParaRPr lang="en-US" altLang="zh-CN" sz="20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zh-CN" altLang="en-US" sz="2000" b="1" dirty="0">
                <a:latin typeface="微软雅黑" panose="020B0503020204020204" pitchFamily="34" charset="-122"/>
                <a:ea typeface="微软雅黑" panose="020B0503020204020204" pitchFamily="34" charset="-122"/>
              </a:rPr>
              <a:t>成员函数中的虚函数</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cpp</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华文细黑" panose="02010600040101010101" pitchFamily="2" charset="-122"/>
                <a:ea typeface="华文细黑" panose="02010600040101010101" pitchFamily="2" charset="-122"/>
              </a:rPr>
              <a:t>     对于普通成员函数中的虚函数的调用是在运行时决定的，这是因为编译时并不能知道这个对象是属于这个成员函数所在的类，还是属于由它派生出来的类</a:t>
            </a:r>
            <a:r>
              <a:rPr lang="zh-CN" altLang="en-US" sz="2000" dirty="0" smtClean="0">
                <a:latin typeface="华文细黑" panose="02010600040101010101" pitchFamily="2" charset="-122"/>
                <a:ea typeface="华文细黑" panose="02010600040101010101" pitchFamily="2" charset="-122"/>
              </a:rPr>
              <a:t>。</a:t>
            </a:r>
            <a:endParaRPr lang="en-US" altLang="zh-CN" sz="2000" b="1" dirty="0">
              <a:latin typeface="华文细黑" panose="02010600040101010101" pitchFamily="2" charset="-122"/>
              <a:ea typeface="华文细黑" panose="02010600040101010101" pitchFamily="2" charset="-122"/>
            </a:endParaRPr>
          </a:p>
        </p:txBody>
      </p:sp>
      <p:sp>
        <p:nvSpPr>
          <p:cNvPr id="5" name="标题 1"/>
          <p:cNvSpPr txBox="1">
            <a:spLocks/>
          </p:cNvSpPr>
          <p:nvPr/>
        </p:nvSpPr>
        <p:spPr>
          <a:xfrm>
            <a:off x="431887" y="214241"/>
            <a:ext cx="2987985"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cs typeface="Tahoma" panose="020B0604030504040204" pitchFamily="34" charset="0"/>
              </a:rPr>
              <a:t>Special  Case</a:t>
            </a:r>
          </a:p>
        </p:txBody>
      </p:sp>
      <p:sp>
        <p:nvSpPr>
          <p:cNvPr id="7" name="Text Box 9"/>
          <p:cNvSpPr txBox="1">
            <a:spLocks noChangeArrowheads="1"/>
          </p:cNvSpPr>
          <p:nvPr/>
        </p:nvSpPr>
        <p:spPr bwMode="auto">
          <a:xfrm>
            <a:off x="3860042" y="6447368"/>
            <a:ext cx="4869337"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a:t>
            </a:r>
            <a:r>
              <a:rPr lang="en-US" altLang="zh-CN" sz="1600" dirty="0" smtClean="0">
                <a:latin typeface="Arial" pitchFamily="34" charset="0"/>
                <a:cs typeface="Arial" pitchFamily="34" charset="0"/>
              </a:rPr>
              <a:t>Polymorphism/virtual destructor/</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29047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31887" y="214241"/>
            <a:ext cx="4572161" cy="785635"/>
          </a:xfrm>
          <a:prstGeom prst="rect">
            <a:avLst/>
          </a:prstGeom>
          <a:solidFill>
            <a:srgbClr val="008080"/>
          </a:solidFill>
        </p:spPr>
        <p:txBody>
          <a:bodyPr lIns="76782" tIns="38391" rIns="76782" bIns="3839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US" altLang="zh-CN" sz="3200" b="1" dirty="0">
                <a:solidFill>
                  <a:srgbClr val="FFFF00"/>
                </a:solidFill>
                <a:latin typeface="微软雅黑" pitchFamily="34" charset="-122"/>
                <a:ea typeface="微软雅黑" pitchFamily="34" charset="-122"/>
                <a:cs typeface="Arial" pitchFamily="34" charset="0"/>
              </a:rPr>
              <a:t>Heterogeneous list</a:t>
            </a:r>
            <a:endParaRPr lang="zh-CN" altLang="en-US" sz="3200" b="1" dirty="0">
              <a:solidFill>
                <a:srgbClr val="FFFF00"/>
              </a:solidFill>
              <a:latin typeface="微软雅黑" pitchFamily="34" charset="-122"/>
              <a:ea typeface="微软雅黑" pitchFamily="34" charset="-122"/>
              <a:cs typeface="Arial" pitchFamily="34" charset="0"/>
            </a:endParaRPr>
          </a:p>
        </p:txBody>
      </p:sp>
      <p:sp>
        <p:nvSpPr>
          <p:cNvPr id="8" name="Text Box 5"/>
          <p:cNvSpPr txBox="1">
            <a:spLocks noChangeArrowheads="1"/>
          </p:cNvSpPr>
          <p:nvPr/>
        </p:nvSpPr>
        <p:spPr bwMode="auto">
          <a:xfrm>
            <a:off x="5292080" y="6319114"/>
            <a:ext cx="3481468"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Three/Heterogeneous list/</a:t>
            </a:r>
            <a:endParaRPr lang="zh-CN" altLang="en-US" sz="1600" dirty="0">
              <a:latin typeface="Arial" pitchFamily="34" charset="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520" y="1268760"/>
            <a:ext cx="6957391" cy="4864561"/>
          </a:xfrm>
          <a:prstGeom prst="rect">
            <a:avLst/>
          </a:prstGeom>
          <a:solidFill>
            <a:schemeClr val="tx1"/>
          </a:solidFill>
          <a:ln>
            <a:noFill/>
          </a:ln>
          <a:effectLst/>
          <a:extLst/>
        </p:spPr>
      </p:pic>
    </p:spTree>
    <p:extLst>
      <p:ext uri="{BB962C8B-B14F-4D97-AF65-F5344CB8AC3E}">
        <p14:creationId xmlns:p14="http://schemas.microsoft.com/office/powerpoint/2010/main" val="29047444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520" y="995133"/>
            <a:ext cx="6957391" cy="4864561"/>
          </a:xfrm>
          <a:prstGeom prst="rect">
            <a:avLst/>
          </a:prstGeom>
          <a:solidFill>
            <a:schemeClr val="tx1"/>
          </a:solidFill>
          <a:ln>
            <a:noFill/>
          </a:ln>
          <a:effectLst/>
          <a:extLst/>
        </p:spPr>
      </p:pic>
    </p:spTree>
    <p:extLst>
      <p:ext uri="{BB962C8B-B14F-4D97-AF65-F5344CB8AC3E}">
        <p14:creationId xmlns:p14="http://schemas.microsoft.com/office/powerpoint/2010/main" val="290474441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475" y="557085"/>
            <a:ext cx="6308670" cy="5742245"/>
          </a:xfrm>
          <a:prstGeom prst="rect">
            <a:avLst/>
          </a:prstGeom>
          <a:solidFill>
            <a:schemeClr val="tx1"/>
          </a:solidFill>
          <a:ln>
            <a:noFill/>
          </a:ln>
          <a:effectLst/>
          <a:extLst/>
        </p:spPr>
      </p:pic>
      <p:sp>
        <p:nvSpPr>
          <p:cNvPr id="2" name="圆角矩形 1"/>
          <p:cNvSpPr/>
          <p:nvPr/>
        </p:nvSpPr>
        <p:spPr>
          <a:xfrm>
            <a:off x="4427983" y="692696"/>
            <a:ext cx="3297161"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public:</a:t>
            </a:r>
          </a:p>
          <a:p>
            <a:r>
              <a:rPr lang="en-US" altLang="zh-CN" dirty="0">
                <a:solidFill>
                  <a:schemeClr val="bg1"/>
                </a:solidFill>
              </a:rPr>
              <a:t>    void </a:t>
            </a:r>
            <a:r>
              <a:rPr lang="en-US" altLang="zh-CN" dirty="0" err="1" smtClean="0">
                <a:solidFill>
                  <a:schemeClr val="bg1"/>
                </a:solidFill>
              </a:rPr>
              <a:t>linkTo</a:t>
            </a:r>
            <a:r>
              <a:rPr lang="en-US" altLang="zh-CN" dirty="0" smtClean="0">
                <a:solidFill>
                  <a:schemeClr val="bg1"/>
                </a:solidFill>
              </a:rPr>
              <a:t>(Node </a:t>
            </a:r>
            <a:r>
              <a:rPr lang="en-US" altLang="zh-CN" dirty="0">
                <a:solidFill>
                  <a:schemeClr val="bg1"/>
                </a:solidFill>
              </a:rPr>
              <a:t>*p);</a:t>
            </a:r>
          </a:p>
          <a:p>
            <a:r>
              <a:rPr lang="en-US" altLang="zh-CN" dirty="0">
                <a:solidFill>
                  <a:schemeClr val="bg1"/>
                </a:solidFill>
              </a:rPr>
              <a:t>    </a:t>
            </a:r>
            <a:r>
              <a:rPr lang="en-US" altLang="zh-CN" dirty="0" smtClean="0">
                <a:solidFill>
                  <a:schemeClr val="bg1"/>
                </a:solidFill>
              </a:rPr>
              <a:t>Node*&amp; </a:t>
            </a:r>
            <a:r>
              <a:rPr lang="en-US" altLang="zh-CN" dirty="0">
                <a:solidFill>
                  <a:schemeClr val="bg1"/>
                </a:solidFill>
              </a:rPr>
              <a:t>next();</a:t>
            </a:r>
          </a:p>
          <a:p>
            <a:r>
              <a:rPr lang="en-US" altLang="zh-CN" dirty="0">
                <a:solidFill>
                  <a:schemeClr val="bg1"/>
                </a:solidFill>
              </a:rPr>
              <a:t>    virtual </a:t>
            </a:r>
            <a:r>
              <a:rPr lang="en-US" altLang="zh-CN" dirty="0" smtClean="0">
                <a:solidFill>
                  <a:schemeClr val="bg1"/>
                </a:solidFill>
              </a:rPr>
              <a:t>~Node(){}</a:t>
            </a:r>
            <a:endParaRPr lang="en-US" altLang="zh-CN" dirty="0">
              <a:solidFill>
                <a:schemeClr val="bg1"/>
              </a:solidFill>
            </a:endParaRPr>
          </a:p>
          <a:p>
            <a:r>
              <a:rPr lang="en-US" altLang="zh-CN" dirty="0">
                <a:solidFill>
                  <a:schemeClr val="bg1"/>
                </a:solidFill>
              </a:rPr>
              <a:t>    virtual void print() </a:t>
            </a:r>
            <a:r>
              <a:rPr lang="en-US" altLang="zh-CN" dirty="0" err="1">
                <a:solidFill>
                  <a:schemeClr val="bg1"/>
                </a:solidFill>
              </a:rPr>
              <a:t>const</a:t>
            </a:r>
            <a:r>
              <a:rPr lang="en-US" altLang="zh-CN" dirty="0">
                <a:solidFill>
                  <a:schemeClr val="bg1"/>
                </a:solidFill>
              </a:rPr>
              <a:t> = 0;</a:t>
            </a:r>
            <a:endParaRPr lang="zh-CN" altLang="en-US" dirty="0">
              <a:solidFill>
                <a:schemeClr val="bg1"/>
              </a:solidFill>
            </a:endParaRPr>
          </a:p>
        </p:txBody>
      </p:sp>
    </p:spTree>
    <p:extLst>
      <p:ext uri="{BB962C8B-B14F-4D97-AF65-F5344CB8AC3E}">
        <p14:creationId xmlns:p14="http://schemas.microsoft.com/office/powerpoint/2010/main" val="290474441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734320" y="332656"/>
            <a:ext cx="6448193" cy="5824064"/>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a:t>
            </a:r>
            <a:r>
              <a:rPr lang="en-US" altLang="zh-CN" sz="2400" dirty="0">
                <a:solidFill>
                  <a:srgbClr val="FFFF00"/>
                </a:solidFill>
                <a:latin typeface="Arial Rounded MT Bold" panose="020F0704030504030204" pitchFamily="34" charset="0"/>
              </a:rPr>
              <a:t>15 Inheritance and </a:t>
            </a:r>
            <a:r>
              <a:rPr lang="en-US" altLang="zh-CN" sz="2400" dirty="0" smtClean="0">
                <a:solidFill>
                  <a:srgbClr val="FFFF00"/>
                </a:solidFill>
                <a:latin typeface="Arial Rounded MT Bold" panose="020F0704030504030204" pitchFamily="34" charset="0"/>
              </a:rPr>
              <a:t>Polymorphism</a:t>
            </a:r>
          </a:p>
          <a:p>
            <a:pPr>
              <a:lnSpc>
                <a:spcPct val="150000"/>
              </a:lnSpc>
            </a:pPr>
            <a:endParaRPr lang="en-US" altLang="zh-CN" sz="2400" dirty="0">
              <a:solidFill>
                <a:srgbClr val="FFFF00"/>
              </a:solidFill>
              <a:latin typeface="Arial Rounded MT Bold" panose="020F0704030504030204" pitchFamily="34" charset="0"/>
            </a:endParaRPr>
          </a:p>
          <a:p>
            <a:pPr>
              <a:lnSpc>
                <a:spcPct val="150000"/>
              </a:lnSpc>
            </a:pPr>
            <a:r>
              <a:rPr lang="en-US" altLang="zh-CN" sz="2000" dirty="0">
                <a:latin typeface="Arial Rounded MT Bold" panose="020F0704030504030204" pitchFamily="34" charset="0"/>
              </a:rPr>
              <a:t>15.1 Introduction</a:t>
            </a:r>
          </a:p>
          <a:p>
            <a:pPr>
              <a:lnSpc>
                <a:spcPct val="150000"/>
              </a:lnSpc>
            </a:pPr>
            <a:r>
              <a:rPr lang="en-US" altLang="zh-CN" sz="2000" dirty="0">
                <a:latin typeface="Arial Rounded MT Bold" panose="020F0704030504030204" pitchFamily="34" charset="0"/>
              </a:rPr>
              <a:t>15.2 Base Classes and Derived Classes</a:t>
            </a:r>
          </a:p>
          <a:p>
            <a:pPr>
              <a:lnSpc>
                <a:spcPct val="150000"/>
              </a:lnSpc>
            </a:pPr>
            <a:r>
              <a:rPr lang="en-US" altLang="zh-CN" sz="2000" dirty="0">
                <a:latin typeface="Arial Rounded MT Bold" panose="020F0704030504030204" pitchFamily="34" charset="0"/>
              </a:rPr>
              <a:t>15.3 Generic Programming</a:t>
            </a:r>
          </a:p>
          <a:p>
            <a:pPr>
              <a:lnSpc>
                <a:spcPct val="150000"/>
              </a:lnSpc>
            </a:pPr>
            <a:r>
              <a:rPr lang="en-US" altLang="zh-CN" sz="2000" dirty="0">
                <a:latin typeface="Arial Rounded MT Bold" panose="020F0704030504030204" pitchFamily="34" charset="0"/>
              </a:rPr>
              <a:t>15.4 Constructors and Destructors</a:t>
            </a:r>
          </a:p>
          <a:p>
            <a:pPr>
              <a:lnSpc>
                <a:spcPct val="150000"/>
              </a:lnSpc>
            </a:pPr>
            <a:r>
              <a:rPr lang="en-US" altLang="zh-CN" sz="2000" dirty="0">
                <a:latin typeface="Arial Rounded MT Bold" panose="020F0704030504030204" pitchFamily="34" charset="0"/>
              </a:rPr>
              <a:t>15.5 Redefining Functions</a:t>
            </a:r>
          </a:p>
          <a:p>
            <a:pPr>
              <a:lnSpc>
                <a:spcPct val="150000"/>
              </a:lnSpc>
            </a:pPr>
            <a:r>
              <a:rPr lang="en-US" altLang="zh-CN" sz="2000" dirty="0">
                <a:latin typeface="Arial Rounded MT Bold" panose="020F0704030504030204" pitchFamily="34" charset="0"/>
              </a:rPr>
              <a:t>15.6 Polymorphism</a:t>
            </a:r>
          </a:p>
          <a:p>
            <a:pPr>
              <a:lnSpc>
                <a:spcPct val="150000"/>
              </a:lnSpc>
            </a:pPr>
            <a:r>
              <a:rPr lang="en-US" altLang="zh-CN" sz="2000" dirty="0">
                <a:latin typeface="Arial Rounded MT Bold" panose="020F0704030504030204" pitchFamily="34" charset="0"/>
              </a:rPr>
              <a:t>15.7 Virtual Functions and Dynamic Binding</a:t>
            </a:r>
          </a:p>
          <a:p>
            <a:pPr>
              <a:lnSpc>
                <a:spcPct val="150000"/>
              </a:lnSpc>
            </a:pPr>
            <a:r>
              <a:rPr lang="en-US" altLang="zh-CN" sz="2000" dirty="0">
                <a:latin typeface="Arial Rounded MT Bold" panose="020F0704030504030204" pitchFamily="34" charset="0"/>
              </a:rPr>
              <a:t>15.8 The protected Keyword</a:t>
            </a:r>
          </a:p>
          <a:p>
            <a:pPr>
              <a:lnSpc>
                <a:spcPct val="150000"/>
              </a:lnSpc>
            </a:pPr>
            <a:r>
              <a:rPr lang="en-US" altLang="zh-CN" sz="2000" dirty="0">
                <a:latin typeface="Arial Rounded MT Bold" panose="020F0704030504030204" pitchFamily="34" charset="0"/>
              </a:rPr>
              <a:t>15.9 Abstract Classes and Pure Virtual Functions</a:t>
            </a:r>
          </a:p>
          <a:p>
            <a:pPr>
              <a:lnSpc>
                <a:spcPct val="150000"/>
              </a:lnSpc>
            </a:pPr>
            <a:r>
              <a:rPr lang="en-US" altLang="zh-CN" sz="2000" dirty="0">
                <a:latin typeface="Arial Rounded MT Bold" panose="020F0704030504030204" pitchFamily="34" charset="0"/>
              </a:rPr>
              <a:t>15.10 Casting: </a:t>
            </a:r>
            <a:r>
              <a:rPr lang="en-US" altLang="zh-CN" sz="2000" dirty="0" err="1">
                <a:latin typeface="Arial Rounded MT Bold" panose="020F0704030504030204" pitchFamily="34" charset="0"/>
              </a:rPr>
              <a:t>static_cast</a:t>
            </a:r>
            <a:r>
              <a:rPr lang="en-US" altLang="zh-CN" sz="2000" dirty="0">
                <a:latin typeface="Arial Rounded MT Bold" panose="020F0704030504030204" pitchFamily="34" charset="0"/>
              </a:rPr>
              <a:t> versus </a:t>
            </a:r>
            <a:r>
              <a:rPr lang="en-US" altLang="zh-CN" sz="2000" dirty="0" err="1">
                <a:latin typeface="Arial Rounded MT Bold" panose="020F0704030504030204" pitchFamily="34" charset="0"/>
              </a:rPr>
              <a:t>dynamic_cast</a:t>
            </a:r>
            <a:endParaRPr lang="en-US" altLang="zh-CN" sz="2000" dirty="0">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807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55"/>
            <a:ext cx="8452553" cy="3748527"/>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pitchFamily="34" charset="0"/>
                <a:ea typeface="Arial Unicode MS" pitchFamily="34" charset="-122"/>
                <a:cs typeface="Arial" pitchFamily="34" charset="0"/>
              </a:rPr>
              <a:t>The answer </a:t>
            </a:r>
            <a:r>
              <a:rPr lang="en-US" altLang="zh-CN" sz="2800" dirty="0">
                <a:solidFill>
                  <a:schemeClr val="tx1">
                    <a:lumMod val="95000"/>
                    <a:lumOff val="5000"/>
                  </a:schemeClr>
                </a:solidFill>
                <a:latin typeface="Arial" pitchFamily="34" charset="0"/>
                <a:ea typeface="Arial Unicode MS" pitchFamily="34" charset="-122"/>
                <a:cs typeface="Arial" pitchFamily="34" charset="0"/>
              </a:rPr>
              <a:t>is “about what you expect from a C </a:t>
            </a:r>
            <a:r>
              <a:rPr lang="en-US" altLang="zh-CN" sz="2800" dirty="0" err="1">
                <a:solidFill>
                  <a:schemeClr val="tx1">
                    <a:lumMod val="95000"/>
                    <a:lumOff val="5000"/>
                  </a:schemeClr>
                </a:solidFill>
                <a:latin typeface="Arial" pitchFamily="34" charset="0"/>
                <a:ea typeface="Arial Unicode MS" pitchFamily="34" charset="-122"/>
                <a:cs typeface="Arial" pitchFamily="34" charset="0"/>
              </a:rPr>
              <a:t>struct</a:t>
            </a:r>
            <a:r>
              <a:rPr lang="en-US" altLang="zh-CN" sz="2800" dirty="0">
                <a:solidFill>
                  <a:schemeClr val="tx1">
                    <a:lumMod val="95000"/>
                    <a:lumOff val="5000"/>
                  </a:schemeClr>
                </a:solidFill>
                <a:latin typeface="Arial" pitchFamily="34" charset="0"/>
                <a:ea typeface="Arial Unicode MS" pitchFamily="34" charset="-122"/>
                <a:cs typeface="Arial" pitchFamily="34" charset="0"/>
              </a:rPr>
              <a:t>.”</a:t>
            </a:r>
          </a:p>
          <a:p>
            <a:pPr lvl="1">
              <a:lnSpc>
                <a:spcPct val="150000"/>
              </a:lnSpc>
              <a:spcBef>
                <a:spcPct val="20000"/>
              </a:spcBef>
              <a:buClr>
                <a:schemeClr val="folHlink"/>
              </a:buClr>
              <a:buSzPct val="60000"/>
              <a:buFont typeface="Wingdings" pitchFamily="2" charset="2"/>
              <a:buChar char="Ø"/>
            </a:pPr>
            <a:r>
              <a:rPr lang="en-US" altLang="zh-CN" sz="2400" b="1" dirty="0">
                <a:solidFill>
                  <a:srgbClr val="FFFF00"/>
                </a:solidFill>
                <a:latin typeface="Arial" pitchFamily="34" charset="0"/>
                <a:cs typeface="Arial" pitchFamily="34" charset="0"/>
              </a:rPr>
              <a:t>The size of a object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is the </a:t>
            </a:r>
            <a:r>
              <a:rPr lang="en-US" altLang="zh-CN" sz="2400" dirty="0">
                <a:solidFill>
                  <a:srgbClr val="FFFF00"/>
                </a:solidFill>
                <a:latin typeface="Arial" pitchFamily="34" charset="0"/>
                <a:cs typeface="Arial" pitchFamily="34" charset="0"/>
              </a:rPr>
              <a:t>combined size of all of its members</a:t>
            </a:r>
            <a:r>
              <a:rPr lang="en-US" altLang="zh-CN" sz="2400" dirty="0">
                <a:solidFill>
                  <a:srgbClr val="FFFF00"/>
                </a:solidFill>
                <a:latin typeface="Arial" pitchFamily="34" charset="0"/>
                <a:ea typeface="Arial Unicode MS" pitchFamily="34" charset="-122"/>
                <a:cs typeface="Arial" pitchFamily="34" charset="0"/>
              </a:rPr>
              <a:t>.</a:t>
            </a:r>
          </a:p>
          <a:p>
            <a:pPr lvl="1">
              <a:lnSpc>
                <a:spcPct val="150000"/>
              </a:lnSpc>
              <a:spcBef>
                <a:spcPct val="20000"/>
              </a:spcBef>
              <a:buClr>
                <a:schemeClr val="folHlink"/>
              </a:buClr>
              <a:buSzPct val="60000"/>
              <a:buFont typeface="Wingdings" pitchFamily="2" charset="2"/>
              <a:buChar char="Ø"/>
            </a:pPr>
            <a:r>
              <a:rPr lang="en-US" altLang="zh-CN" sz="2400" dirty="0">
                <a:solidFill>
                  <a:schemeClr val="tx1">
                    <a:lumMod val="95000"/>
                    <a:lumOff val="5000"/>
                  </a:schemeClr>
                </a:solidFill>
                <a:latin typeface="Arial" pitchFamily="34" charset="0"/>
                <a:ea typeface="Arial Unicode MS" pitchFamily="34" charset="-122"/>
                <a:cs typeface="Arial" pitchFamily="34" charset="0"/>
              </a:rPr>
              <a:t>You can determine the size of an object using the </a:t>
            </a:r>
            <a:r>
              <a:rPr lang="en-US" altLang="zh-CN" sz="2400" dirty="0" err="1">
                <a:solidFill>
                  <a:srgbClr val="FFFF00"/>
                </a:solidFill>
                <a:latin typeface="Arial" pitchFamily="34" charset="0"/>
                <a:cs typeface="Arial" pitchFamily="34" charset="0"/>
              </a:rPr>
              <a:t>sizeof</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operator. </a:t>
            </a:r>
          </a:p>
        </p:txBody>
      </p:sp>
      <p:sp>
        <p:nvSpPr>
          <p:cNvPr id="5" name="标题 1"/>
          <p:cNvSpPr>
            <a:spLocks noGrp="1"/>
          </p:cNvSpPr>
          <p:nvPr>
            <p:ph type="ctrTitle"/>
          </p:nvPr>
        </p:nvSpPr>
        <p:spPr>
          <a:xfrm>
            <a:off x="432000" y="214300"/>
            <a:ext cx="6588272"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How big is an object(instance)?</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5" name="标题 1"/>
          <p:cNvSpPr>
            <a:spLocks noGrp="1"/>
          </p:cNvSpPr>
          <p:nvPr>
            <p:ph type="ctrTitle"/>
          </p:nvPr>
        </p:nvSpPr>
        <p:spPr>
          <a:xfrm>
            <a:off x="432000" y="214300"/>
            <a:ext cx="4860080"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Initialization &amp; Cleanup</a:t>
            </a:r>
            <a:endParaRPr lang="zh-CN" altLang="en-US" b="1" dirty="0">
              <a:latin typeface="Arial Rounded MT Bold" pitchFamily="34" charset="0"/>
              <a:cs typeface="Arial Unicode MS" pitchFamily="34" charset="-122"/>
            </a:endParaRPr>
          </a:p>
        </p:txBody>
      </p:sp>
      <p:sp>
        <p:nvSpPr>
          <p:cNvPr id="7" name="TextBox 6"/>
          <p:cNvSpPr txBox="1"/>
          <p:nvPr/>
        </p:nvSpPr>
        <p:spPr>
          <a:xfrm>
            <a:off x="1187624" y="1340768"/>
            <a:ext cx="6534851" cy="4437583"/>
          </a:xfrm>
          <a:prstGeom prst="rect">
            <a:avLst/>
          </a:prstGeom>
          <a:solidFill>
            <a:schemeClr val="tx1"/>
          </a:solidFill>
        </p:spPr>
        <p:txBody>
          <a:bodyPr wrap="square" lIns="76665" tIns="38333" rIns="76665" bIns="38333" rtlCol="0">
            <a:spAutoFit/>
          </a:bodyPr>
          <a:lstStyle/>
          <a:p>
            <a:pPr>
              <a:lnSpc>
                <a:spcPts val="344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complex::initialize(double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rp,double</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ip</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3443"/>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3443"/>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real_part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rp</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3443"/>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imaginary_part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ip</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3443"/>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3443"/>
              </a:lnSpc>
            </a:pP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lnSpc>
                <a:spcPts val="3443"/>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complex c;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//declaring object</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lnSpc>
                <a:spcPts val="3443"/>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c.initialize</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(1.1,2.2);</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//initializing object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dirty="0">
                <a:solidFill>
                  <a:srgbClr val="FF0000"/>
                </a:solidFill>
                <a:latin typeface="Tahoma" panose="020B0604030504040204" pitchFamily="34" charset="0"/>
                <a:cs typeface="Tahoma" panose="020B0604030504040204" pitchFamily="34" charset="0"/>
              </a:rPr>
              <a:t>forget??</a:t>
            </a:r>
          </a:p>
          <a:p>
            <a:pPr>
              <a:lnSpc>
                <a:spcPts val="3443"/>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c.print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//using object</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026478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defTabSz="913936">
              <a:lnSpc>
                <a:spcPct val="150000"/>
              </a:lnSpc>
            </a:pP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3.2 Composition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3.3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Automatic type conversion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Inheritance </a:t>
            </a:r>
            <a:endPar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endParaRP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3.6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15253478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0"/>
            <a:ext cx="8452553" cy="3323795"/>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 constructor is a special member function</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Same name as its class</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No return type</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Invoked implicitly when instance is created</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can be overloading  </a:t>
            </a:r>
          </a:p>
        </p:txBody>
      </p:sp>
      <p:sp>
        <p:nvSpPr>
          <p:cNvPr id="5" name="标题 1"/>
          <p:cNvSpPr>
            <a:spLocks noGrp="1"/>
          </p:cNvSpPr>
          <p:nvPr>
            <p:ph type="ctrTitle"/>
          </p:nvPr>
        </p:nvSpPr>
        <p:spPr>
          <a:xfrm>
            <a:off x="432000" y="214300"/>
            <a:ext cx="2987872"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Constructors</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7" y="1071552"/>
            <a:ext cx="8516750" cy="112479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In C/C++,</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the data that </a:t>
            </a:r>
            <a:r>
              <a:rPr lang="en-US" altLang="zh-CN" sz="2400" dirty="0" err="1">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storaged</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in </a:t>
            </a:r>
            <a:r>
              <a:rPr lang="en-US" altLang="zh-CN" sz="2400" b="1" dirty="0">
                <a:solidFill>
                  <a:srgbClr val="FFFF00"/>
                </a:solidFill>
                <a:latin typeface="Tahoma" panose="020B0604030504040204" pitchFamily="34" charset="0"/>
                <a:cs typeface="Tahoma" panose="020B0604030504040204" pitchFamily="34" charset="0"/>
              </a:rPr>
              <a:t>stack</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and </a:t>
            </a:r>
            <a:r>
              <a:rPr lang="en-US" altLang="zh-CN" sz="2400" b="1" dirty="0">
                <a:solidFill>
                  <a:srgbClr val="FFFF00"/>
                </a:solidFill>
                <a:latin typeface="Tahoma" panose="020B0604030504040204" pitchFamily="34" charset="0"/>
                <a:cs typeface="Tahoma" panose="020B0604030504040204" pitchFamily="34" charset="0"/>
              </a:rPr>
              <a:t>static store </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are </a:t>
            </a:r>
            <a:r>
              <a:rPr lang="en-US" altLang="zh-CN" sz="2400" dirty="0">
                <a:solidFill>
                  <a:srgbClr val="FFFF00"/>
                </a:solidFill>
                <a:latin typeface="Tahoma" panose="020B0604030504040204" pitchFamily="34" charset="0"/>
                <a:cs typeface="Tahoma" panose="020B0604030504040204" pitchFamily="34" charset="0"/>
              </a:rPr>
              <a:t>released by system</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  </a:t>
            </a:r>
          </a:p>
        </p:txBody>
      </p:sp>
      <p:sp>
        <p:nvSpPr>
          <p:cNvPr id="5" name="标题 1"/>
          <p:cNvSpPr>
            <a:spLocks noGrp="1"/>
          </p:cNvSpPr>
          <p:nvPr>
            <p:ph type="ctrTitle"/>
          </p:nvPr>
        </p:nvSpPr>
        <p:spPr>
          <a:xfrm>
            <a:off x="432000" y="214300"/>
            <a:ext cx="5292128" cy="785817"/>
          </a:xfrm>
          <a:solidFill>
            <a:srgbClr val="008080"/>
          </a:solidFill>
        </p:spPr>
        <p:txBody>
          <a:bodyPr vert="horz" lIns="71225" tIns="35612" rIns="71225" bIns="35612" rtlCol="0" anchor="ctr">
            <a:normAutofit/>
          </a:bodyPr>
          <a:lstStyle/>
          <a:p>
            <a:pPr lvl="8"/>
            <a:r>
              <a:rPr lang="en-US" altLang="zh-CN" sz="3200" dirty="0">
                <a:solidFill>
                  <a:srgbClr val="FFFF00"/>
                </a:solidFill>
                <a:latin typeface="Arial Rounded MT Bold" pitchFamily="34" charset="0"/>
              </a:rPr>
              <a:t>How to cleanup an object</a:t>
            </a:r>
            <a:endParaRPr lang="zh-CN" altLang="en-US" sz="3200" dirty="0">
              <a:solidFill>
                <a:srgbClr val="FFFF00"/>
              </a:solidFill>
              <a:latin typeface="Arial Rounded MT Bold" pitchFamily="34" charset="0"/>
            </a:endParaRPr>
          </a:p>
        </p:txBody>
      </p:sp>
      <p:sp>
        <p:nvSpPr>
          <p:cNvPr id="7" name="TextBox 6"/>
          <p:cNvSpPr txBox="1"/>
          <p:nvPr/>
        </p:nvSpPr>
        <p:spPr>
          <a:xfrm>
            <a:off x="1403648" y="2348880"/>
            <a:ext cx="6768752" cy="3729697"/>
          </a:xfrm>
          <a:prstGeom prst="rect">
            <a:avLst/>
          </a:prstGeom>
          <a:solidFill>
            <a:schemeClr val="tx1"/>
          </a:solidFill>
        </p:spPr>
        <p:txBody>
          <a:bodyPr wrap="square" lIns="76665" tIns="38333" rIns="76665" bIns="38333" rtlCol="0">
            <a:spAutoFit/>
          </a:bodyPr>
          <a:lstStyle/>
          <a:p>
            <a:pPr>
              <a:lnSpc>
                <a:spcPts val="2266"/>
              </a:lnSpc>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a:t>
            </a:r>
            <a:r>
              <a:rPr lang="zh-CN"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global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object</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k;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//static global object</a:t>
            </a:r>
          </a:p>
          <a:p>
            <a:pPr>
              <a:lnSpc>
                <a:spcPts val="2266"/>
              </a:lnSpc>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temp = i*2;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//local object</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g;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//static local object</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temp;</a:t>
            </a:r>
          </a:p>
          <a:p>
            <a:pPr>
              <a:lnSpc>
                <a:spcPts val="2266"/>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90"/>
            <a:ext cx="3662378" cy="365125"/>
          </a:xfrm>
          <a:prstGeom prst="rect">
            <a:avLst/>
          </a:prstGeom>
        </p:spPr>
        <p:txBody>
          <a:bodyPr/>
          <a:lstStyle/>
          <a:p>
            <a:r>
              <a:rPr lang="en-US" altLang="zh-CN" smtClean="0"/>
              <a:t>Object-Oriented Programming</a:t>
            </a: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82446"/>
            <a:ext cx="6408712" cy="5089934"/>
          </a:xfrm>
          <a:prstGeom prst="rect">
            <a:avLst/>
          </a:prstGeom>
          <a:solidFill>
            <a:schemeClr val="tx1"/>
          </a:solidFill>
          <a:ln>
            <a:noFill/>
          </a:ln>
          <a:effectLst/>
          <a:extLst/>
        </p:spPr>
      </p:pic>
    </p:spTree>
    <p:extLst>
      <p:ext uri="{BB962C8B-B14F-4D97-AF65-F5344CB8AC3E}">
        <p14:creationId xmlns:p14="http://schemas.microsoft.com/office/powerpoint/2010/main" val="3560594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52"/>
            <a:ext cx="8452553" cy="112479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In C/C++:</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the data that </a:t>
            </a:r>
            <a:r>
              <a:rPr lang="en-US" altLang="zh-CN" sz="2400" dirty="0" err="1">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storaged</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in </a:t>
            </a:r>
            <a:r>
              <a:rPr lang="en-US" altLang="zh-CN" sz="2400" b="1" dirty="0" smtClean="0">
                <a:solidFill>
                  <a:srgbClr val="FFFF00"/>
                </a:solidFill>
                <a:latin typeface="Tahoma" panose="020B0604030504040204" pitchFamily="34" charset="0"/>
                <a:cs typeface="Tahoma" panose="020B0604030504040204" pitchFamily="34" charset="0"/>
              </a:rPr>
              <a:t>heap</a:t>
            </a:r>
            <a:r>
              <a:rPr lang="en-US" altLang="zh-CN" sz="2400" dirty="0" smtClean="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are </a:t>
            </a:r>
            <a:r>
              <a:rPr lang="en-US" altLang="zh-CN" sz="2400" dirty="0">
                <a:solidFill>
                  <a:srgbClr val="FFFF00"/>
                </a:solidFill>
                <a:latin typeface="Tahoma" panose="020B0604030504040204" pitchFamily="34" charset="0"/>
                <a:cs typeface="Tahoma" panose="020B0604030504040204" pitchFamily="34" charset="0"/>
              </a:rPr>
              <a:t>released by programmer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0" y="2671281"/>
            <a:ext cx="4280580" cy="3514852"/>
          </a:xfrm>
          <a:prstGeom prst="rect">
            <a:avLst/>
          </a:prstGeom>
          <a:solidFill>
            <a:schemeClr val="tx1">
              <a:lumMod val="75000"/>
            </a:schemeClr>
          </a:solidFill>
          <a:ln>
            <a:noFill/>
          </a:ln>
          <a:effectLst/>
          <a:extLst/>
        </p:spPr>
      </p:pic>
      <p:sp>
        <p:nvSpPr>
          <p:cNvPr id="5" name="Text Box 3"/>
          <p:cNvSpPr txBox="1">
            <a:spLocks noChangeArrowheads="1"/>
          </p:cNvSpPr>
          <p:nvPr/>
        </p:nvSpPr>
        <p:spPr bwMode="auto">
          <a:xfrm>
            <a:off x="3203848" y="2663955"/>
            <a:ext cx="5940152" cy="3632234"/>
          </a:xfrm>
          <a:prstGeom prst="rect">
            <a:avLst/>
          </a:prstGeom>
          <a:solidFill>
            <a:schemeClr val="tx1"/>
          </a:solidFill>
          <a:ln>
            <a:noFill/>
          </a:ln>
          <a:extLst/>
        </p:spPr>
        <p:txBody>
          <a:bodyPr wrap="square" lIns="76665" tIns="38333" rIns="76665" bIns="38333">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nSpc>
                <a:spcPts val="1763"/>
              </a:lnSpc>
              <a:spcBef>
                <a:spcPct val="50000"/>
              </a:spcBef>
            </a:pP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main()</a:t>
            </a:r>
          </a:p>
          <a:p>
            <a:pPr>
              <a:lnSpc>
                <a:spcPts val="1763"/>
              </a:lnSpc>
              <a:spcBef>
                <a:spcPct val="50000"/>
              </a:spcBef>
            </a:pPr>
            <a:r>
              <a:rPr lang="en-US" altLang="zh-CN" sz="2400" dirty="0">
                <a:solidFill>
                  <a:schemeClr val="bg1"/>
                </a:solidFill>
                <a:latin typeface="Arial" pitchFamily="34" charset="0"/>
                <a:cs typeface="Arial" pitchFamily="34" charset="0"/>
              </a:rPr>
              <a:t>{    </a:t>
            </a:r>
          </a:p>
          <a:p>
            <a:pPr>
              <a:lnSpc>
                <a:spcPts val="1763"/>
              </a:lnSpc>
              <a:spcBef>
                <a:spcPct val="50000"/>
              </a:spcBef>
            </a:pPr>
            <a:r>
              <a:rPr lang="en-US" altLang="zh-CN" sz="2400" dirty="0">
                <a:solidFill>
                  <a:schemeClr val="bg1"/>
                </a:solidFill>
                <a:latin typeface="Arial" pitchFamily="34" charset="0"/>
                <a:ea typeface="Arial Unicode MS" pitchFamily="34" charset="-122"/>
                <a:cs typeface="Arial" pitchFamily="34" charset="0"/>
              </a:rPr>
              <a:t>    char* p = (char*)</a:t>
            </a:r>
            <a:r>
              <a:rPr lang="en-US" altLang="zh-CN" sz="2400" dirty="0" err="1">
                <a:solidFill>
                  <a:schemeClr val="bg1"/>
                </a:solidFill>
                <a:latin typeface="Arial" pitchFamily="34" charset="0"/>
                <a:ea typeface="Arial Unicode MS" pitchFamily="34" charset="-122"/>
                <a:cs typeface="Arial" pitchFamily="34" charset="0"/>
              </a:rPr>
              <a:t>malloc</a:t>
            </a:r>
            <a:r>
              <a:rPr lang="en-US" altLang="zh-CN" sz="2400" dirty="0">
                <a:solidFill>
                  <a:schemeClr val="bg1"/>
                </a:solidFill>
                <a:latin typeface="Arial" pitchFamily="34" charset="0"/>
                <a:ea typeface="Arial Unicode MS" pitchFamily="34" charset="-122"/>
                <a:cs typeface="Arial" pitchFamily="34" charset="0"/>
              </a:rPr>
              <a:t>(200);</a:t>
            </a:r>
          </a:p>
          <a:p>
            <a:pPr>
              <a:lnSpc>
                <a:spcPts val="1763"/>
              </a:lnSpc>
              <a:spcBef>
                <a:spcPct val="50000"/>
              </a:spcBef>
            </a:pPr>
            <a:r>
              <a:rPr lang="en-US" altLang="zh-CN" sz="2400" dirty="0">
                <a:solidFill>
                  <a:schemeClr val="bg1"/>
                </a:solidFill>
                <a:latin typeface="Arial" pitchFamily="34" charset="0"/>
                <a:ea typeface="Arial Unicode MS" pitchFamily="34" charset="-122"/>
                <a:cs typeface="Arial" pitchFamily="34" charset="0"/>
              </a:rPr>
              <a:t>     …</a:t>
            </a:r>
          </a:p>
          <a:p>
            <a:pPr>
              <a:lnSpc>
                <a:spcPts val="1763"/>
              </a:lnSpc>
              <a:spcBef>
                <a:spcPct val="50000"/>
              </a:spcBef>
            </a:pPr>
            <a:r>
              <a:rPr lang="en-US" altLang="zh-CN" sz="2400" dirty="0">
                <a:solidFill>
                  <a:schemeClr val="bg1"/>
                </a:solidFill>
                <a:latin typeface="Arial" pitchFamily="34" charset="0"/>
                <a:ea typeface="Arial Unicode MS" pitchFamily="34" charset="-122"/>
                <a:cs typeface="Arial" pitchFamily="34" charset="0"/>
              </a:rPr>
              <a:t>     free(p);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000" b="1" dirty="0">
                <a:solidFill>
                  <a:srgbClr val="00B050"/>
                </a:solidFill>
                <a:latin typeface="Tahoma" panose="020B0604030504040204" pitchFamily="34" charset="0"/>
                <a:ea typeface="微软雅黑" panose="020B0503020204020204" pitchFamily="34" charset="-122"/>
                <a:cs typeface="Tahoma" panose="020B0604030504040204" pitchFamily="34" charset="0"/>
              </a:rPr>
              <a:t>// released by programmer</a:t>
            </a:r>
          </a:p>
          <a:p>
            <a:pPr>
              <a:lnSpc>
                <a:spcPts val="1763"/>
              </a:lnSpc>
              <a:spcBef>
                <a:spcPct val="50000"/>
              </a:spcBef>
            </a:pPr>
            <a:r>
              <a:rPr lang="en-US" altLang="zh-CN" sz="2400" dirty="0">
                <a:solidFill>
                  <a:schemeClr val="bg1"/>
                </a:solidFill>
                <a:latin typeface="Arial" pitchFamily="34" charset="0"/>
                <a:cs typeface="Arial" pitchFamily="34" charset="0"/>
              </a:rPr>
              <a:t>     File </a:t>
            </a:r>
            <a:r>
              <a:rPr lang="en-US" altLang="zh-CN" sz="2400" dirty="0" err="1">
                <a:solidFill>
                  <a:schemeClr val="bg1"/>
                </a:solidFill>
                <a:latin typeface="Arial" pitchFamily="34" charset="0"/>
                <a:cs typeface="Arial" pitchFamily="34" charset="0"/>
              </a:rPr>
              <a:t>fp</a:t>
            </a:r>
            <a:r>
              <a:rPr lang="en-US" altLang="zh-CN" sz="2400" dirty="0">
                <a:solidFill>
                  <a:schemeClr val="bg1"/>
                </a:solidFill>
                <a:latin typeface="Arial" pitchFamily="34" charset="0"/>
                <a:cs typeface="Arial" pitchFamily="34" charset="0"/>
              </a:rPr>
              <a:t> = </a:t>
            </a:r>
            <a:r>
              <a:rPr lang="en-US" altLang="zh-CN" sz="2400" dirty="0" err="1">
                <a:solidFill>
                  <a:schemeClr val="bg1"/>
                </a:solidFill>
                <a:latin typeface="Arial" pitchFamily="34" charset="0"/>
                <a:cs typeface="Arial" pitchFamily="34" charset="0"/>
              </a:rPr>
              <a:t>fopen</a:t>
            </a:r>
            <a:r>
              <a:rPr lang="en-US" altLang="zh-CN" sz="2400" dirty="0">
                <a:solidFill>
                  <a:schemeClr val="bg1"/>
                </a:solidFill>
                <a:latin typeface="Arial" pitchFamily="34" charset="0"/>
                <a:cs typeface="Arial" pitchFamily="34" charset="0"/>
              </a:rPr>
              <a:t>(“myfile.txt”);</a:t>
            </a:r>
          </a:p>
          <a:p>
            <a:pPr>
              <a:lnSpc>
                <a:spcPts val="1763"/>
              </a:lnSpc>
              <a:spcBef>
                <a:spcPct val="50000"/>
              </a:spcBef>
            </a:pPr>
            <a:r>
              <a:rPr lang="en-US" altLang="zh-CN" sz="2400" dirty="0">
                <a:solidFill>
                  <a:schemeClr val="bg1"/>
                </a:solidFill>
                <a:latin typeface="Arial" pitchFamily="34" charset="0"/>
                <a:cs typeface="Arial" pitchFamily="34" charset="0"/>
              </a:rPr>
              <a:t>     …</a:t>
            </a:r>
          </a:p>
          <a:p>
            <a:pPr>
              <a:lnSpc>
                <a:spcPts val="1763"/>
              </a:lnSpc>
              <a:spcBef>
                <a:spcPct val="50000"/>
              </a:spcBef>
            </a:pP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fclose</a:t>
            </a:r>
            <a:r>
              <a:rPr lang="en-US" altLang="zh-CN" sz="2400" dirty="0">
                <a:solidFill>
                  <a:schemeClr val="bg1"/>
                </a:solidFill>
                <a:latin typeface="Arial" pitchFamily="34" charset="0"/>
                <a:cs typeface="Arial" pitchFamily="34" charset="0"/>
              </a:rPr>
              <a:t>(</a:t>
            </a:r>
            <a:r>
              <a:rPr lang="en-US" altLang="zh-CN" sz="2400" dirty="0" err="1">
                <a:solidFill>
                  <a:schemeClr val="bg1"/>
                </a:solidFill>
                <a:latin typeface="Arial" pitchFamily="34" charset="0"/>
                <a:cs typeface="Arial" pitchFamily="34" charset="0"/>
              </a:rPr>
              <a:t>fp</a:t>
            </a:r>
            <a:r>
              <a:rPr lang="en-US" altLang="zh-CN" sz="2400" dirty="0">
                <a:solidFill>
                  <a:schemeClr val="bg1"/>
                </a:solidFill>
                <a:latin typeface="Arial" pitchFamily="34" charset="0"/>
                <a:cs typeface="Arial" pitchFamily="34" charset="0"/>
              </a:rPr>
              <a:t>); </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000" b="1" dirty="0">
                <a:solidFill>
                  <a:srgbClr val="00B050"/>
                </a:solidFill>
                <a:latin typeface="Tahoma" panose="020B0604030504040204" pitchFamily="34" charset="0"/>
                <a:ea typeface="微软雅黑" panose="020B0503020204020204" pitchFamily="34" charset="-122"/>
                <a:cs typeface="Tahoma" panose="020B0604030504040204" pitchFamily="34" charset="0"/>
              </a:rPr>
              <a:t>//released by programmer</a:t>
            </a:r>
          </a:p>
          <a:p>
            <a:pPr>
              <a:lnSpc>
                <a:spcPts val="1763"/>
              </a:lnSpc>
              <a:spcBef>
                <a:spcPct val="50000"/>
              </a:spcBef>
            </a:pPr>
            <a:r>
              <a:rPr lang="en-US" altLang="zh-CN" sz="2400"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5096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429188" y="1071547"/>
            <a:ext cx="8463292" cy="2662738"/>
          </a:xfrm>
          <a:prstGeom prst="rect">
            <a:avLst/>
          </a:prstGeom>
          <a:solidFill>
            <a:schemeClr val="tx1"/>
          </a:solidFill>
          <a:ln>
            <a:noFill/>
          </a:ln>
          <a:extLst/>
        </p:spPr>
        <p:txBody>
          <a:bodyPr wrap="square" lIns="76665" tIns="38333" rIns="76665" bIns="38333">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main()</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complex a(1.1, 2.2);</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complex *p =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new complex(1.1 , 2.2);  </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free(p);</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圆角矩形标注 7"/>
          <p:cNvSpPr/>
          <p:nvPr/>
        </p:nvSpPr>
        <p:spPr>
          <a:xfrm>
            <a:off x="4949943" y="4006698"/>
            <a:ext cx="3438481" cy="1079870"/>
          </a:xfrm>
          <a:prstGeom prst="wedgeRoundRectCallout">
            <a:avLst>
              <a:gd name="adj1" fmla="val -22174"/>
              <a:gd name="adj2" fmla="val -118127"/>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665" tIns="38333" rIns="76665" bIns="38333" rtlCol="0" anchor="ctr"/>
          <a:lstStyle/>
          <a:p>
            <a:r>
              <a:rPr lang="en-US" altLang="zh-CN" sz="2400" b="1" dirty="0">
                <a:solidFill>
                  <a:srgbClr val="FF0000"/>
                </a:solidFill>
                <a:latin typeface="Tahoma" panose="020B0604030504040204" pitchFamily="34" charset="0"/>
                <a:cs typeface="Tahoma" panose="020B0604030504040204" pitchFamily="34" charset="0"/>
              </a:rPr>
              <a:t>a and p </a:t>
            </a:r>
            <a:r>
              <a:rPr lang="en-US" altLang="zh-CN" sz="2400" b="1" dirty="0">
                <a:solidFill>
                  <a:srgbClr val="FF0000"/>
                </a:solidFill>
                <a:latin typeface="Tahoma" panose="020B0604030504040204" pitchFamily="34" charset="0"/>
                <a:ea typeface="楷体_GB2312" pitchFamily="49" charset="-122"/>
                <a:cs typeface="Tahoma" panose="020B0604030504040204" pitchFamily="34" charset="0"/>
              </a:rPr>
              <a:t>itself </a:t>
            </a:r>
            <a:r>
              <a:rPr lang="en-US" altLang="zh-CN" sz="2400" dirty="0">
                <a:solidFill>
                  <a:schemeClr val="bg1">
                    <a:lumMod val="95000"/>
                    <a:lumOff val="5000"/>
                  </a:schemeClr>
                </a:solidFill>
                <a:latin typeface="Tahoma" panose="020B0604030504040204" pitchFamily="34" charset="0"/>
                <a:ea typeface="楷体_GB2312" pitchFamily="49" charset="-122"/>
                <a:cs typeface="Tahoma" panose="020B0604030504040204" pitchFamily="34" charset="0"/>
              </a:rPr>
              <a:t>are released by system</a:t>
            </a:r>
            <a:endParaRPr lang="zh-CN" altLang="en-US" sz="1700" dirty="0">
              <a:solidFill>
                <a:schemeClr val="bg1">
                  <a:lumMod val="95000"/>
                  <a:lumOff val="5000"/>
                </a:schemeClr>
              </a:solidFill>
              <a:latin typeface="Tahoma" panose="020B0604030504040204" pitchFamily="34" charset="0"/>
              <a:cs typeface="Tahoma" panose="020B0604030504040204" pitchFamily="34" charset="0"/>
            </a:endParaRPr>
          </a:p>
        </p:txBody>
      </p:sp>
      <p:sp>
        <p:nvSpPr>
          <p:cNvPr id="9" name="圆角矩形标注 8"/>
          <p:cNvSpPr/>
          <p:nvPr/>
        </p:nvSpPr>
        <p:spPr>
          <a:xfrm>
            <a:off x="755576" y="4546633"/>
            <a:ext cx="3492473" cy="1613146"/>
          </a:xfrm>
          <a:prstGeom prst="wedgeRoundRectCallout">
            <a:avLst>
              <a:gd name="adj1" fmla="val -16868"/>
              <a:gd name="adj2" fmla="val -110709"/>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665" tIns="38333" rIns="76665" bIns="38333" rtlCol="0" anchor="ctr"/>
          <a:lstStyle/>
          <a:p>
            <a:r>
              <a:rPr lang="en-US" altLang="zh-CN" sz="2400" dirty="0">
                <a:solidFill>
                  <a:srgbClr val="0000CC"/>
                </a:solidFill>
                <a:latin typeface="Tahoma" panose="020B0604030504040204" pitchFamily="34" charset="0"/>
                <a:cs typeface="Tahoma" panose="020B0604030504040204" pitchFamily="34" charset="0"/>
              </a:rPr>
              <a:t>Anonymity complex </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in heap is released by programmer</a:t>
            </a:r>
            <a:endParaRPr lang="zh-CN" altLang="en-US" sz="2400" dirty="0">
              <a:solidFill>
                <a:schemeClr val="bg1"/>
              </a:solidFill>
              <a:latin typeface="Tahoma" panose="020B0604030504040204" pitchFamily="34" charset="0"/>
              <a:ea typeface="楷体_GB2312" pitchFamily="49" charset="-122"/>
              <a:cs typeface="Tahoma" panose="020B0604030504040204" pitchFamily="34" charset="0"/>
            </a:endParaRPr>
          </a:p>
        </p:txBody>
      </p:sp>
    </p:spTree>
    <p:extLst>
      <p:ext uri="{BB962C8B-B14F-4D97-AF65-F5344CB8AC3E}">
        <p14:creationId xmlns:p14="http://schemas.microsoft.com/office/powerpoint/2010/main" val="365107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344538" y="6298545"/>
            <a:ext cx="3779436" cy="63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665" tIns="38333" rIns="76665" bIns="38333">
            <a:spAutoFit/>
          </a:bodyPr>
          <a:lstStyle>
            <a:lvl1pPr marL="342900" indent="-342900">
              <a:defRPr sz="1400">
                <a:solidFill>
                  <a:schemeClr val="tx1"/>
                </a:solidFill>
                <a:latin typeface="Times New Roman" pitchFamily="18" charset="0"/>
                <a:ea typeface="宋体" pitchFamily="2" charset="-122"/>
              </a:defRPr>
            </a:lvl1pPr>
            <a:lvl2pPr>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lvl="1" algn="r">
              <a:spcBef>
                <a:spcPct val="50000"/>
              </a:spcBef>
              <a:buFont typeface="Wingdings" pitchFamily="2" charset="2"/>
              <a:buNone/>
            </a:pPr>
            <a:r>
              <a:rPr lang="en-US" altLang="zh-CN" sz="1800" b="1" dirty="0">
                <a:solidFill>
                  <a:schemeClr val="tx1">
                    <a:lumMod val="50000"/>
                    <a:lumOff val="50000"/>
                  </a:schemeClr>
                </a:solidFill>
                <a:latin typeface="Arial" panose="020B0604020202020204" pitchFamily="34" charset="0"/>
                <a:ea typeface="宋体" charset="-122"/>
                <a:cs typeface="Arial" panose="020B0604020202020204" pitchFamily="34" charset="0"/>
              </a:rPr>
              <a:t>unit three</a:t>
            </a:r>
            <a:r>
              <a:rPr lang="zh-CN" altLang="en-US" sz="1800" b="1" dirty="0">
                <a:solidFill>
                  <a:schemeClr val="tx1">
                    <a:lumMod val="50000"/>
                    <a:lumOff val="50000"/>
                  </a:schemeClr>
                </a:solidFill>
                <a:latin typeface="Arial" panose="020B0604020202020204" pitchFamily="34" charset="0"/>
                <a:ea typeface="宋体" charset="-122"/>
                <a:cs typeface="Arial" panose="020B0604020202020204" pitchFamily="34" charset="0"/>
              </a:rPr>
              <a:t>：</a:t>
            </a:r>
            <a:r>
              <a:rPr lang="en-US" altLang="zh-CN" sz="1800" b="1" dirty="0">
                <a:solidFill>
                  <a:schemeClr val="tx1">
                    <a:lumMod val="50000"/>
                    <a:lumOff val="50000"/>
                  </a:schemeClr>
                </a:solidFill>
                <a:latin typeface="Arial" panose="020B0604020202020204" pitchFamily="34" charset="0"/>
                <a:ea typeface="宋体" charset="-122"/>
                <a:cs typeface="Arial" panose="020B0604020202020204" pitchFamily="34" charset="0"/>
              </a:rPr>
              <a:t>student.dsw	</a:t>
            </a:r>
            <a:endParaRPr lang="zh-CN" altLang="en-US" sz="1800" b="1" dirty="0">
              <a:solidFill>
                <a:schemeClr val="tx1">
                  <a:lumMod val="50000"/>
                  <a:lumOff val="50000"/>
                </a:schemeClr>
              </a:solidFill>
              <a:latin typeface="Arial" panose="020B0604020202020204" pitchFamily="34" charset="0"/>
              <a:ea typeface="宋体" charset="-122"/>
              <a:cs typeface="Arial" panose="020B060402020202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786" y="782457"/>
            <a:ext cx="6678858" cy="5289912"/>
          </a:xfrm>
          <a:prstGeom prst="rect">
            <a:avLst/>
          </a:prstGeom>
          <a:solidFill>
            <a:schemeClr val="tx1"/>
          </a:solidFill>
          <a:ln>
            <a:noFill/>
          </a:ln>
          <a:effectLst/>
          <a:extLst/>
        </p:spPr>
      </p:pic>
    </p:spTree>
    <p:extLst>
      <p:ext uri="{BB962C8B-B14F-4D97-AF65-F5344CB8AC3E}">
        <p14:creationId xmlns:p14="http://schemas.microsoft.com/office/powerpoint/2010/main" val="1485449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7" name="Text Box 2"/>
          <p:cNvSpPr txBox="1">
            <a:spLocks noChangeArrowheads="1"/>
          </p:cNvSpPr>
          <p:nvPr/>
        </p:nvSpPr>
        <p:spPr bwMode="auto">
          <a:xfrm>
            <a:off x="431888" y="215950"/>
            <a:ext cx="5584958" cy="892345"/>
          </a:xfrm>
          <a:prstGeom prst="rect">
            <a:avLst/>
          </a:prstGeom>
          <a:solidFill>
            <a:srgbClr val="008080"/>
          </a:solidFill>
          <a:extLst/>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How to cleanup an object</a:t>
            </a:r>
            <a:endParaRPr lang="zh-CN" altLang="en-US" dirty="0"/>
          </a:p>
        </p:txBody>
      </p:sp>
      <p:sp>
        <p:nvSpPr>
          <p:cNvPr id="5" name="Text Box 3"/>
          <p:cNvSpPr txBox="1">
            <a:spLocks noChangeArrowheads="1"/>
          </p:cNvSpPr>
          <p:nvPr/>
        </p:nvSpPr>
        <p:spPr bwMode="auto">
          <a:xfrm>
            <a:off x="429189" y="1072555"/>
            <a:ext cx="5438617" cy="2662738"/>
          </a:xfrm>
          <a:prstGeom prst="rect">
            <a:avLst/>
          </a:prstGeom>
          <a:solidFill>
            <a:schemeClr val="tx1">
              <a:lumMod val="85000"/>
            </a:schemeClr>
          </a:solidFill>
          <a:ln w="12700">
            <a:noFill/>
            <a:miter lim="800000"/>
            <a:headEnd/>
            <a:tailEnd/>
          </a:ln>
          <a:extLst/>
        </p:spPr>
        <p:txBody>
          <a:bodyPr wrap="square" lIns="76665" tIns="38333" rIns="76665" bIns="38333">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Student::~Student()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//destructor</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if (name != NULL)</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free(name);</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Text Box 5"/>
          <p:cNvSpPr txBox="1">
            <a:spLocks noChangeArrowheads="1"/>
          </p:cNvSpPr>
          <p:nvPr/>
        </p:nvSpPr>
        <p:spPr bwMode="auto">
          <a:xfrm>
            <a:off x="3142119" y="3429000"/>
            <a:ext cx="5723595" cy="2662738"/>
          </a:xfrm>
          <a:prstGeom prst="rect">
            <a:avLst/>
          </a:prstGeom>
          <a:solidFill>
            <a:schemeClr val="tx1"/>
          </a:solidFill>
          <a:ln w="12700">
            <a:solidFill>
              <a:srgbClr val="FFFFFF"/>
            </a:solidFill>
            <a:miter lim="800000"/>
            <a:headEnd/>
            <a:tailEnd/>
          </a:ln>
          <a:extLst/>
        </p:spPr>
        <p:txBody>
          <a:bodyPr wrap="square" lIns="76665" tIns="38333" rIns="76665" bIns="38333">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main()</a:t>
            </a:r>
          </a:p>
          <a:p>
            <a:pPr algn="l"/>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gn="l"/>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Student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zhangsan</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张三</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",22,"</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男</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gn="l"/>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gn="l"/>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mn-ea"/>
                <a:cs typeface="Tahoma" panose="020B0604030504040204" pitchFamily="34" charset="0"/>
              </a:rPr>
              <a:t>destructor</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is </a:t>
            </a:r>
            <a:r>
              <a:rPr lang="en-US" altLang="zh-CN" sz="2400" dirty="0">
                <a:solidFill>
                  <a:schemeClr val="bg1"/>
                </a:solidFill>
                <a:latin typeface="Tahoma" panose="020B0604030504040204" pitchFamily="34" charset="0"/>
                <a:ea typeface="+mn-ea"/>
                <a:cs typeface="Tahoma" panose="020B0604030504040204" pitchFamily="34" charset="0"/>
              </a:rPr>
              <a:t>called automatically by the compiler</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when the object </a:t>
            </a:r>
            <a:r>
              <a:rPr lang="en-US" altLang="zh-CN" sz="2400" dirty="0">
                <a:solidFill>
                  <a:schemeClr val="bg1"/>
                </a:solidFill>
                <a:latin typeface="Tahoma" panose="020B0604030504040204" pitchFamily="34" charset="0"/>
                <a:ea typeface="+mn-ea"/>
                <a:cs typeface="Tahoma" panose="020B0604030504040204" pitchFamily="34" charset="0"/>
              </a:rPr>
              <a:t>goes out of scope.</a:t>
            </a:r>
            <a:endParaRPr lang="zh-CN" altLang="en-US" sz="2400" dirty="0">
              <a:solidFill>
                <a:schemeClr val="bg1"/>
              </a:solidFill>
              <a:latin typeface="Tahoma" panose="020B0604030504040204" pitchFamily="34" charset="0"/>
              <a:ea typeface="+mn-ea"/>
              <a:cs typeface="Tahoma" panose="020B0604030504040204" pitchFamily="34" charset="0"/>
            </a:endParaRPr>
          </a:p>
        </p:txBody>
      </p:sp>
    </p:spTree>
    <p:extLst>
      <p:ext uri="{BB962C8B-B14F-4D97-AF65-F5344CB8AC3E}">
        <p14:creationId xmlns:p14="http://schemas.microsoft.com/office/powerpoint/2010/main" val="148544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0"/>
            <a:ext cx="8452553" cy="3323795"/>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Called when an instance is </a:t>
            </a:r>
            <a:r>
              <a:rPr lang="en-US" altLang="zh-CN" sz="2800" dirty="0" err="1">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deallocated</a:t>
            </a:r>
            <a:endPar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Name is ~</a:t>
            </a:r>
            <a:r>
              <a:rPr lang="en-US" altLang="zh-CN" sz="2800" dirty="0" err="1">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Classname</a:t>
            </a:r>
            <a:endPar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Does not take any arguments</a:t>
            </a:r>
            <a:endParaRPr lang="en-US" altLang="zh-CN" sz="28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Does not declare a return type</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Can’t be overloading  </a:t>
            </a:r>
          </a:p>
        </p:txBody>
      </p:sp>
      <p:sp>
        <p:nvSpPr>
          <p:cNvPr id="5" name="标题 1"/>
          <p:cNvSpPr>
            <a:spLocks noGrp="1"/>
          </p:cNvSpPr>
          <p:nvPr>
            <p:ph type="ctrTitle"/>
          </p:nvPr>
        </p:nvSpPr>
        <p:spPr>
          <a:xfrm>
            <a:off x="431887" y="214250"/>
            <a:ext cx="2627945"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Destructor</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6"/>
            <a:ext cx="8452553" cy="138480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Requires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the user to </a:t>
            </a:r>
            <a:r>
              <a:rPr lang="en-US" altLang="zh-CN" sz="2800"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re-write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destructor in complex class ?  </a:t>
            </a:r>
          </a:p>
        </p:txBody>
      </p:sp>
      <p:sp>
        <p:nvSpPr>
          <p:cNvPr id="5" name="标题 1"/>
          <p:cNvSpPr txBox="1">
            <a:spLocks/>
          </p:cNvSpPr>
          <p:nvPr/>
        </p:nvSpPr>
        <p:spPr>
          <a:xfrm>
            <a:off x="431890" y="214250"/>
            <a:ext cx="8351471" cy="857305"/>
          </a:xfrm>
          <a:prstGeom prst="rect">
            <a:avLst/>
          </a:prstGeom>
          <a:solidFill>
            <a:srgbClr val="008080"/>
          </a:solidFill>
        </p:spPr>
        <p:txBody>
          <a:bodyPr vert="horz" lIns="71225" tIns="35612" rIns="71225" bIns="35612" rtlCol="0" anchor="ctr">
            <a:normAutofit fontScale="92500"/>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Default constructor and default destructor</a:t>
            </a:r>
            <a:endParaRPr lang="zh-CN" altLang="en-US" dirty="0"/>
          </a:p>
        </p:txBody>
      </p:sp>
      <p:sp>
        <p:nvSpPr>
          <p:cNvPr id="7" name="TextBox 6"/>
          <p:cNvSpPr txBox="1"/>
          <p:nvPr/>
        </p:nvSpPr>
        <p:spPr>
          <a:xfrm>
            <a:off x="428598" y="2708920"/>
            <a:ext cx="3865224" cy="2293406"/>
          </a:xfrm>
          <a:prstGeom prst="rect">
            <a:avLst/>
          </a:prstGeom>
          <a:solidFill>
            <a:schemeClr val="tx1"/>
          </a:solidFill>
        </p:spPr>
        <p:txBody>
          <a:bodyPr wrap="square" lIns="76665" tIns="38333" rIns="76665" bIns="38333">
            <a:spAutoFit/>
          </a:bodyPr>
          <a:lstStyle/>
          <a:p>
            <a:pPr>
              <a:defRPr/>
            </a:pPr>
            <a:r>
              <a:rPr lang="en-US" altLang="zh-CN" sz="2400" dirty="0">
                <a:solidFill>
                  <a:schemeClr val="bg1"/>
                </a:solidFill>
                <a:latin typeface="Tahoma" panose="020B0604030504040204" pitchFamily="34" charset="0"/>
                <a:cs typeface="Tahoma" panose="020B0604030504040204" pitchFamily="34" charset="0"/>
              </a:rPr>
              <a:t>class Student{</a:t>
            </a:r>
          </a:p>
          <a:p>
            <a:pPr>
              <a:defRPr/>
            </a:pPr>
            <a:r>
              <a:rPr lang="en-US" altLang="zh-CN" sz="2400" dirty="0">
                <a:solidFill>
                  <a:schemeClr val="bg1"/>
                </a:solidFill>
                <a:latin typeface="Tahoma" panose="020B0604030504040204" pitchFamily="34" charset="0"/>
                <a:cs typeface="Tahoma" panose="020B0604030504040204" pitchFamily="34" charset="0"/>
              </a:rPr>
              <a:t>private:</a:t>
            </a:r>
          </a:p>
          <a:p>
            <a:pPr>
              <a:defRPr/>
            </a:pPr>
            <a:r>
              <a:rPr lang="en-US" altLang="zh-CN" sz="2400" dirty="0">
                <a:solidFill>
                  <a:schemeClr val="bg1"/>
                </a:solidFill>
                <a:latin typeface="Tahoma" panose="020B0604030504040204" pitchFamily="34" charset="0"/>
                <a:cs typeface="Tahoma" panose="020B0604030504040204" pitchFamily="34" charset="0"/>
              </a:rPr>
              <a:t>    char  name[20];</a:t>
            </a:r>
          </a:p>
          <a:p>
            <a:pPr>
              <a:defRPr/>
            </a:pPr>
            <a:r>
              <a:rPr lang="en-US" altLang="zh-CN" sz="2400" dirty="0">
                <a:solidFill>
                  <a:schemeClr val="bg1"/>
                </a:solidFill>
                <a:latin typeface="Tahoma" panose="020B0604030504040204" pitchFamily="34" charset="0"/>
                <a:cs typeface="Tahoma" panose="020B0604030504040204" pitchFamily="34" charset="0"/>
              </a:rPr>
              <a:t>    short age;</a:t>
            </a:r>
          </a:p>
          <a:p>
            <a:pPr>
              <a:defRPr/>
            </a:pPr>
            <a:r>
              <a:rPr lang="en-US" altLang="zh-CN" sz="2400" dirty="0">
                <a:solidFill>
                  <a:schemeClr val="bg1"/>
                </a:solidFill>
                <a:latin typeface="Tahoma" panose="020B0604030504040204" pitchFamily="34" charset="0"/>
                <a:cs typeface="Tahoma" panose="020B0604030504040204" pitchFamily="34" charset="0"/>
              </a:rPr>
              <a:t>    char sex[3];</a:t>
            </a:r>
          </a:p>
          <a:p>
            <a:pPr>
              <a:defRPr/>
            </a:pPr>
            <a:r>
              <a:rPr lang="en-US" altLang="zh-CN" sz="2400" dirty="0">
                <a:solidFill>
                  <a:schemeClr val="bg1"/>
                </a:solidFill>
                <a:latin typeface="Tahoma" panose="020B0604030504040204" pitchFamily="34" charset="0"/>
                <a:cs typeface="Tahoma" panose="020B0604030504040204" pitchFamily="34" charset="0"/>
              </a:rPr>
              <a:t>}; </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8" name="圆角矩形标注 7"/>
          <p:cNvSpPr/>
          <p:nvPr/>
        </p:nvSpPr>
        <p:spPr>
          <a:xfrm>
            <a:off x="4753670" y="3240578"/>
            <a:ext cx="4390330" cy="935887"/>
          </a:xfrm>
          <a:prstGeom prst="wedgeRoundRectCallout">
            <a:avLst>
              <a:gd name="adj1" fmla="val -79848"/>
              <a:gd name="adj2" fmla="val -23392"/>
              <a:gd name="adj3" fmla="val 1666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665" tIns="38333" rIns="76665" bIns="38333" rtlCol="0" anchor="ctr"/>
          <a:lstStyle/>
          <a:p>
            <a:r>
              <a:rPr lang="en-US" altLang="zh-CN" sz="2400" dirty="0">
                <a:solidFill>
                  <a:srgbClr val="FF0000"/>
                </a:solidFill>
                <a:latin typeface="Tahoma" panose="020B0604030504040204" pitchFamily="34" charset="0"/>
                <a:cs typeface="Tahoma" panose="020B0604030504040204" pitchFamily="34" charset="0"/>
              </a:rPr>
              <a:t>requires  to </a:t>
            </a:r>
            <a:r>
              <a:rPr lang="en-US" altLang="zh-CN" sz="2400" dirty="0" smtClean="0">
                <a:solidFill>
                  <a:srgbClr val="FF0000"/>
                </a:solidFill>
                <a:latin typeface="Tahoma" panose="020B0604030504040204" pitchFamily="34" charset="0"/>
                <a:cs typeface="Tahoma" panose="020B0604030504040204" pitchFamily="34" charset="0"/>
              </a:rPr>
              <a:t>re-write </a:t>
            </a:r>
            <a:r>
              <a:rPr lang="en-US" altLang="zh-CN" sz="2400" dirty="0">
                <a:solidFill>
                  <a:srgbClr val="FF0000"/>
                </a:solidFill>
                <a:latin typeface="Tahoma" panose="020B0604030504040204" pitchFamily="34" charset="0"/>
                <a:cs typeface="Tahoma" panose="020B0604030504040204" pitchFamily="34" charset="0"/>
              </a:rPr>
              <a:t>destructor?</a:t>
            </a:r>
            <a:endParaRPr lang="zh-CN" altLang="en-US" sz="2400" dirty="0">
              <a:solidFill>
                <a:srgbClr val="FF00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136171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Local lifetime </a:t>
            </a:r>
          </a:p>
          <a:p>
            <a:pPr>
              <a:lnSpc>
                <a:spcPct val="150000"/>
              </a:lnSpc>
              <a:buFont typeface="Arial" pitchFamily="34" charset="0"/>
              <a:buChar char="•"/>
            </a:pPr>
            <a:r>
              <a:rPr lang="en-US" altLang="zh-CN" sz="2800" dirty="0" smtClean="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Global lifetime</a:t>
            </a:r>
            <a:endPar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p:txBody>
      </p:sp>
      <p:sp>
        <p:nvSpPr>
          <p:cNvPr id="5" name="Text Box 2"/>
          <p:cNvSpPr txBox="1">
            <a:spLocks noChangeArrowheads="1"/>
          </p:cNvSpPr>
          <p:nvPr/>
        </p:nvSpPr>
        <p:spPr bwMode="auto">
          <a:xfrm>
            <a:off x="431887" y="215950"/>
            <a:ext cx="3924089" cy="855596"/>
          </a:xfrm>
          <a:prstGeom prst="rect">
            <a:avLst/>
          </a:prstGeom>
          <a:solidFill>
            <a:srgbClr val="008080"/>
          </a:solidFill>
          <a:extLst/>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Object  Lifetime</a:t>
            </a:r>
            <a:r>
              <a:rPr lang="zh-CN" altLang="en-US" dirty="0"/>
              <a:t>     </a:t>
            </a:r>
            <a:r>
              <a:rPr lang="en-US" altLang="zh-CN" dirty="0"/>
              <a:t>	</a:t>
            </a:r>
            <a:endParaRPr lang="zh-CN" altLang="en-US" dirty="0"/>
          </a:p>
        </p:txBody>
      </p:sp>
      <p:sp>
        <p:nvSpPr>
          <p:cNvPr id="7" name="TextBox 6"/>
          <p:cNvSpPr txBox="1"/>
          <p:nvPr/>
        </p:nvSpPr>
        <p:spPr>
          <a:xfrm>
            <a:off x="4723769" y="6298545"/>
            <a:ext cx="4157381" cy="35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665" tIns="38333" rIns="76665" bIns="38333">
            <a:spAutoFit/>
          </a:bodyPr>
          <a:lstStyle>
            <a:defPPr>
              <a:defRPr lang="zh-CN"/>
            </a:defPPr>
            <a:lvl1pPr marL="342900" indent="-342900">
              <a:defRPr sz="1400">
                <a:latin typeface="Times New Roman" pitchFamily="18" charset="0"/>
                <a:ea typeface="宋体" pitchFamily="2" charset="-122"/>
              </a:defRPr>
            </a:lvl1pPr>
            <a:lvl2pPr lvl="1">
              <a:spcBef>
                <a:spcPct val="50000"/>
              </a:spcBef>
              <a:buFont typeface="Wingdings" pitchFamily="2" charset="2"/>
              <a:buNone/>
              <a:defRPr b="1">
                <a:solidFill>
                  <a:schemeClr val="tx1">
                    <a:lumMod val="50000"/>
                    <a:lumOff val="50000"/>
                  </a:schemeClr>
                </a:solidFill>
                <a:latin typeface="Diavlo Light" pitchFamily="50" charset="0"/>
                <a:ea typeface="宋体" charset="-122"/>
              </a:defRPr>
            </a:lvl2pPr>
            <a:lvl3pPr marL="1143000" indent="-228600">
              <a:defRPr sz="1400">
                <a:latin typeface="Times New Roman" pitchFamily="18" charset="0"/>
                <a:ea typeface="宋体" pitchFamily="2" charset="-122"/>
              </a:defRPr>
            </a:lvl3pPr>
            <a:lvl4pPr marL="1600200" indent="-228600">
              <a:defRPr sz="1400">
                <a:latin typeface="Times New Roman" pitchFamily="18" charset="0"/>
                <a:ea typeface="宋体" pitchFamily="2" charset="-122"/>
              </a:defRPr>
            </a:lvl4pPr>
            <a:lvl5pPr marL="2057400" indent="-228600">
              <a:defRPr sz="1400">
                <a:latin typeface="Times New Roman" pitchFamily="18" charset="0"/>
                <a:ea typeface="宋体" pitchFamily="2" charset="-122"/>
              </a:defRPr>
            </a:lvl5pPr>
            <a:lvl6pPr marL="2514600" indent="-228600" algn="ctr" eaLnBrk="0" fontAlgn="base" hangingPunct="0">
              <a:spcBef>
                <a:spcPct val="0"/>
              </a:spcBef>
              <a:spcAft>
                <a:spcPct val="0"/>
              </a:spcAft>
              <a:defRPr sz="1400">
                <a:latin typeface="Times New Roman" pitchFamily="18" charset="0"/>
                <a:ea typeface="宋体" pitchFamily="2" charset="-122"/>
              </a:defRPr>
            </a:lvl6pPr>
            <a:lvl7pPr marL="2971800" indent="-228600" algn="ctr" eaLnBrk="0" fontAlgn="base" hangingPunct="0">
              <a:spcBef>
                <a:spcPct val="0"/>
              </a:spcBef>
              <a:spcAft>
                <a:spcPct val="0"/>
              </a:spcAft>
              <a:defRPr sz="1400">
                <a:latin typeface="Times New Roman" pitchFamily="18" charset="0"/>
                <a:ea typeface="宋体" pitchFamily="2" charset="-122"/>
              </a:defRPr>
            </a:lvl7pPr>
            <a:lvl8pPr marL="3429000" indent="-228600" algn="ctr" eaLnBrk="0" fontAlgn="base" hangingPunct="0">
              <a:spcBef>
                <a:spcPct val="0"/>
              </a:spcBef>
              <a:spcAft>
                <a:spcPct val="0"/>
              </a:spcAft>
              <a:defRPr sz="1400">
                <a:latin typeface="Times New Roman" pitchFamily="18" charset="0"/>
                <a:ea typeface="宋体" pitchFamily="2" charset="-122"/>
              </a:defRPr>
            </a:lvl8pPr>
            <a:lvl9pPr marL="3886200" indent="-228600" algn="ctr" eaLnBrk="0" fontAlgn="base" hangingPunct="0">
              <a:spcBef>
                <a:spcPct val="0"/>
              </a:spcBef>
              <a:spcAft>
                <a:spcPct val="0"/>
              </a:spcAft>
              <a:defRPr sz="1400">
                <a:latin typeface="Times New Roman" pitchFamily="18" charset="0"/>
                <a:ea typeface="宋体" pitchFamily="2" charset="-122"/>
              </a:defRPr>
            </a:lvl9pPr>
          </a:lstStyle>
          <a:p>
            <a:pPr algn="r"/>
            <a:r>
              <a:rPr lang="en-US" altLang="zh-CN" sz="1800" b="1" dirty="0">
                <a:solidFill>
                  <a:schemeClr val="tx1">
                    <a:lumMod val="50000"/>
                    <a:lumOff val="50000"/>
                  </a:schemeClr>
                </a:solidFill>
                <a:latin typeface="Diavlo Light" pitchFamily="50" charset="0"/>
                <a:ea typeface="宋体" charset="-122"/>
              </a:rPr>
              <a:t>unit</a:t>
            </a:r>
            <a:r>
              <a:rPr lang="en-US" altLang="zh-CN" dirty="0"/>
              <a:t> </a:t>
            </a:r>
            <a:r>
              <a:rPr lang="en-US" altLang="zh-CN" sz="1800" b="1" dirty="0">
                <a:solidFill>
                  <a:schemeClr val="tx1">
                    <a:lumMod val="50000"/>
                    <a:lumOff val="50000"/>
                  </a:schemeClr>
                </a:solidFill>
                <a:latin typeface="Diavlo Light" pitchFamily="50" charset="0"/>
                <a:ea typeface="宋体" charset="-122"/>
              </a:rPr>
              <a:t>three/</a:t>
            </a:r>
            <a:r>
              <a:rPr lang="en-US" altLang="zh-CN" sz="1800" b="1" dirty="0" err="1">
                <a:solidFill>
                  <a:schemeClr val="tx1">
                    <a:lumMod val="50000"/>
                    <a:lumOff val="50000"/>
                  </a:schemeClr>
                </a:solidFill>
                <a:latin typeface="Diavlo Light" pitchFamily="50" charset="0"/>
                <a:ea typeface="宋体" charset="-122"/>
              </a:rPr>
              <a:t>object_scope</a:t>
            </a:r>
            <a:endParaRPr lang="zh-CN" altLang="en-US" sz="1800" b="1" dirty="0">
              <a:solidFill>
                <a:schemeClr val="tx1">
                  <a:lumMod val="50000"/>
                  <a:lumOff val="50000"/>
                </a:schemeClr>
              </a:solidFill>
              <a:latin typeface="Diavlo Light" pitchFamily="50" charset="0"/>
              <a:ea typeface="宋体" charset="-122"/>
            </a:endParaRPr>
          </a:p>
        </p:txBody>
      </p:sp>
      <p:sp>
        <p:nvSpPr>
          <p:cNvPr id="8" name="Text Box 7"/>
          <p:cNvSpPr txBox="1">
            <a:spLocks noChangeArrowheads="1"/>
          </p:cNvSpPr>
          <p:nvPr/>
        </p:nvSpPr>
        <p:spPr bwMode="auto">
          <a:xfrm>
            <a:off x="1619672" y="2433266"/>
            <a:ext cx="7380312" cy="3539382"/>
          </a:xfrm>
          <a:prstGeom prst="rect">
            <a:avLst/>
          </a:prstGeom>
          <a:solidFill>
            <a:schemeClr val="bg2">
              <a:lumMod val="10000"/>
              <a:lumOff val="90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1800" dirty="0">
                <a:solidFill>
                  <a:schemeClr val="bg1"/>
                </a:solidFill>
                <a:latin typeface="Arial Unicode MS" pitchFamily="34" charset="-122"/>
                <a:ea typeface="Arial Unicode MS" pitchFamily="34" charset="-122"/>
                <a:cs typeface="Arial Unicode MS" pitchFamily="34" charset="-122"/>
              </a:rPr>
              <a:t>	</a:t>
            </a:r>
            <a:r>
              <a:rPr lang="en-US" altLang="zh-CN" sz="2800" dirty="0">
                <a:solidFill>
                  <a:srgbClr val="0000CC"/>
                </a:solidFill>
                <a:latin typeface="Tahoma" panose="020B0604030504040204" pitchFamily="34" charset="0"/>
                <a:ea typeface="Arial Unicode MS" pitchFamily="34" charset="-122"/>
                <a:cs typeface="Tahoma" panose="020B0604030504040204" pitchFamily="34" charset="0"/>
              </a:rPr>
              <a:t>Local object</a:t>
            </a:r>
          </a:p>
          <a:p>
            <a:pPr algn="l">
              <a:spcBef>
                <a:spcPct val="50000"/>
              </a:spcBef>
            </a:pPr>
            <a:r>
              <a:rPr lang="en-US" altLang="zh-CN" sz="2800" dirty="0">
                <a:solidFill>
                  <a:srgbClr val="0000CC"/>
                </a:solidFill>
                <a:latin typeface="Tahoma" panose="020B0604030504040204" pitchFamily="34" charset="0"/>
                <a:ea typeface="Arial Unicode MS" pitchFamily="34" charset="-122"/>
                <a:cs typeface="Tahoma" panose="020B0604030504040204" pitchFamily="34" charset="0"/>
              </a:rPr>
              <a:t>	Global object</a:t>
            </a:r>
          </a:p>
          <a:p>
            <a:pPr algn="l">
              <a:spcBef>
                <a:spcPct val="50000"/>
              </a:spcBef>
            </a:pPr>
            <a:r>
              <a:rPr lang="en-US" altLang="zh-CN" sz="2800" dirty="0">
                <a:solidFill>
                  <a:srgbClr val="0000CC"/>
                </a:solidFill>
                <a:latin typeface="Tahoma" panose="020B0604030504040204" pitchFamily="34" charset="0"/>
                <a:ea typeface="Arial Unicode MS" pitchFamily="34" charset="-122"/>
                <a:cs typeface="Tahoma" panose="020B0604030504040204" pitchFamily="34" charset="0"/>
              </a:rPr>
              <a:t>	Static local object</a:t>
            </a:r>
          </a:p>
          <a:p>
            <a:pPr algn="l">
              <a:spcBef>
                <a:spcPct val="50000"/>
              </a:spcBef>
            </a:pPr>
            <a:r>
              <a:rPr lang="en-US" altLang="zh-CN" sz="2800" dirty="0">
                <a:solidFill>
                  <a:srgbClr val="0000CC"/>
                </a:solidFill>
                <a:latin typeface="Tahoma" panose="020B0604030504040204" pitchFamily="34" charset="0"/>
                <a:ea typeface="Arial Unicode MS" pitchFamily="34" charset="-122"/>
                <a:cs typeface="Tahoma" panose="020B0604030504040204" pitchFamily="34" charset="0"/>
              </a:rPr>
              <a:t>	Static global object</a:t>
            </a:r>
          </a:p>
          <a:p>
            <a:pPr algn="l">
              <a:spcBef>
                <a:spcPct val="50000"/>
              </a:spcBef>
            </a:pPr>
            <a:r>
              <a:rPr lang="en-US" altLang="zh-CN" sz="2800" b="1" dirty="0">
                <a:solidFill>
                  <a:srgbClr val="FF0000"/>
                </a:solidFill>
                <a:latin typeface="Diavlo Bold" pitchFamily="50" charset="0"/>
                <a:ea typeface="Arial Unicode MS" pitchFamily="34" charset="-122"/>
                <a:cs typeface="Arial Unicode MS" pitchFamily="34" charset="-122"/>
              </a:rPr>
              <a:t>Where and when</a:t>
            </a:r>
            <a:r>
              <a:rPr lang="en-US" altLang="zh-CN" sz="2800" dirty="0">
                <a:solidFill>
                  <a:srgbClr val="FF0000"/>
                </a:solidFill>
                <a:latin typeface="Diavlo Bold" pitchFamily="50" charset="0"/>
                <a:ea typeface="Arial Unicode MS" pitchFamily="34" charset="-122"/>
                <a:cs typeface="Arial Unicode MS" pitchFamily="34" charset="-122"/>
              </a:rPr>
              <a:t> </a:t>
            </a:r>
            <a:r>
              <a:rPr lang="en-US" altLang="zh-CN" sz="2800" b="1" dirty="0">
                <a:solidFill>
                  <a:srgbClr val="FF0000"/>
                </a:solidFill>
                <a:latin typeface="Diavlo Bold" pitchFamily="50" charset="0"/>
                <a:ea typeface="Arial Unicode MS" pitchFamily="34" charset="-122"/>
                <a:cs typeface="Arial Unicode MS" pitchFamily="34" charset="-122"/>
              </a:rPr>
              <a:t>the constructor / destructor gets called ?</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9" y="214300"/>
            <a:ext cx="2123767"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3.1 Class</a:t>
            </a:r>
            <a:endParaRPr lang="zh-CN" altLang="en-US" b="1" dirty="0">
              <a:latin typeface="Arial Rounded MT Bold" pitchFamily="34" charset="0"/>
              <a:cs typeface="Arial Unicode MS" pitchFamily="34" charset="-122"/>
            </a:endParaRPr>
          </a:p>
        </p:txBody>
      </p:sp>
      <p:sp>
        <p:nvSpPr>
          <p:cNvPr id="12" name="页脚占位符 1"/>
          <p:cNvSpPr>
            <a:spLocks noGrp="1"/>
          </p:cNvSpPr>
          <p:nvPr>
            <p:ph type="ftr" sz="quarter" idx="4294967295"/>
          </p:nvPr>
        </p:nvSpPr>
        <p:spPr>
          <a:xfrm>
            <a:off x="0" y="6475413"/>
            <a:ext cx="3662363" cy="365125"/>
          </a:xfrm>
          <a:prstGeom prst="rect">
            <a:avLst/>
          </a:prstGeom>
        </p:spPr>
        <p:txBody>
          <a:bodyPr vert="horz" lIns="98294" tIns="49148" rIns="98294" bIns="49148" rtlCol="0" anchor="ctr"/>
          <a:lstStyle/>
          <a:p>
            <a:r>
              <a:rPr lang="en-US" altLang="zh-CN" sz="1900" dirty="0"/>
              <a:t>Object-Oriented Programming</a:t>
            </a:r>
            <a:endParaRPr lang="zh-CN" altLang="en-US" sz="1900" dirty="0"/>
          </a:p>
        </p:txBody>
      </p:sp>
      <p:sp>
        <p:nvSpPr>
          <p:cNvPr id="7" name="Oval 222"/>
          <p:cNvSpPr>
            <a:spLocks noChangeArrowheads="1"/>
          </p:cNvSpPr>
          <p:nvPr/>
        </p:nvSpPr>
        <p:spPr bwMode="auto">
          <a:xfrm>
            <a:off x="4428693" y="2979729"/>
            <a:ext cx="2959100" cy="1543050"/>
          </a:xfrm>
          <a:prstGeom prst="ellipse">
            <a:avLst/>
          </a:prstGeom>
          <a:solidFill>
            <a:srgbClr val="CCECFF"/>
          </a:solidFill>
          <a:ln w="12700">
            <a:solidFill>
              <a:schemeClr val="tx1"/>
            </a:solidFill>
            <a:round/>
            <a:headEnd/>
            <a:tailEnd/>
          </a:ln>
          <a:effectLst>
            <a:outerShdw dist="107763" dir="2700000" algn="ctr" rotWithShape="0">
              <a:srgbClr val="009688"/>
            </a:outerShdw>
          </a:effectLst>
        </p:spPr>
        <p:txBody>
          <a:bodyPr wrap="none" lIns="94651" tIns="47326" rIns="94651" bIns="47326" anchor="ctr"/>
          <a:lstStyle/>
          <a:p>
            <a:pPr>
              <a:defRPr/>
            </a:pPr>
            <a:endParaRPr lang="zh-CN" altLang="en-US"/>
          </a:p>
        </p:txBody>
      </p:sp>
      <p:sp>
        <p:nvSpPr>
          <p:cNvPr id="8" name="Oval 223"/>
          <p:cNvSpPr>
            <a:spLocks noChangeArrowheads="1"/>
          </p:cNvSpPr>
          <p:nvPr/>
        </p:nvSpPr>
        <p:spPr bwMode="auto">
          <a:xfrm>
            <a:off x="5114496" y="3168643"/>
            <a:ext cx="1511300" cy="647700"/>
          </a:xfrm>
          <a:prstGeom prst="ellipse">
            <a:avLst/>
          </a:prstGeom>
          <a:solidFill>
            <a:srgbClr val="777777"/>
          </a:solidFill>
          <a:ln w="12700">
            <a:solidFill>
              <a:schemeClr val="tx1"/>
            </a:solidFill>
            <a:round/>
            <a:headEnd/>
            <a:tailEnd/>
          </a:ln>
          <a:effectLst>
            <a:outerShdw dist="107763" dir="2700000" algn="ctr" rotWithShape="0">
              <a:schemeClr val="accent2"/>
            </a:outerShdw>
          </a:effectLst>
        </p:spPr>
        <p:txBody>
          <a:bodyPr wrap="none" lIns="95310" tIns="47656" rIns="95310" bIns="47656" anchor="ctr"/>
          <a:lstStyle/>
          <a:p>
            <a:pPr>
              <a:defRPr/>
            </a:pPr>
            <a:r>
              <a:rPr lang="en-US" altLang="zh-CN" sz="2500" dirty="0">
                <a:solidFill>
                  <a:srgbClr val="FFFF00"/>
                </a:solidFill>
                <a:latin typeface="Arial Unicode MS" pitchFamily="34" charset="-122"/>
                <a:ea typeface="Arial Unicode MS" pitchFamily="34" charset="-122"/>
                <a:cs typeface="Arial Unicode MS" pitchFamily="34" charset="-122"/>
              </a:rPr>
              <a:t>Data</a:t>
            </a:r>
          </a:p>
        </p:txBody>
      </p:sp>
      <p:sp>
        <p:nvSpPr>
          <p:cNvPr id="9" name="Rectangle 224"/>
          <p:cNvSpPr>
            <a:spLocks noChangeArrowheads="1"/>
          </p:cNvSpPr>
          <p:nvPr/>
        </p:nvSpPr>
        <p:spPr bwMode="auto">
          <a:xfrm>
            <a:off x="5114498" y="3816347"/>
            <a:ext cx="1862939" cy="54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310" tIns="47656" rIns="95310" bIns="47656">
            <a:spAutoFit/>
          </a:bodyPr>
          <a:lstStyle/>
          <a:p>
            <a:pPr algn="l"/>
            <a:r>
              <a:rPr lang="en-US" altLang="zh-CN" sz="2900" dirty="0">
                <a:solidFill>
                  <a:srgbClr val="0000CC"/>
                </a:solidFill>
              </a:rPr>
              <a:t>Operations</a:t>
            </a:r>
          </a:p>
        </p:txBody>
      </p:sp>
      <p:sp>
        <p:nvSpPr>
          <p:cNvPr id="10" name="TextBox 9"/>
          <p:cNvSpPr txBox="1"/>
          <p:nvPr/>
        </p:nvSpPr>
        <p:spPr>
          <a:xfrm>
            <a:off x="428598" y="1071548"/>
            <a:ext cx="8452553" cy="200805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b="1" dirty="0">
                <a:solidFill>
                  <a:srgbClr val="FFFF00"/>
                </a:solidFill>
                <a:latin typeface="Arial" panose="020B0604020202020204" pitchFamily="34" charset="0"/>
                <a:ea typeface="Arial Unicode MS" pitchFamily="34" charset="-122"/>
                <a:cs typeface="Arial" panose="020B0604020202020204" pitchFamily="34" charset="0"/>
              </a:rPr>
              <a:t>Object</a:t>
            </a:r>
            <a:r>
              <a:rPr lang="en-US" altLang="zh-CN" sz="2400" dirty="0">
                <a:solidFill>
                  <a:srgbClr val="FFFF00"/>
                </a:solidFill>
                <a:latin typeface="Arial" panose="020B0604020202020204" pitchFamily="34" charset="0"/>
                <a:ea typeface="Arial Unicode MS" pitchFamily="34" charset="-122"/>
                <a:cs typeface="Arial" panose="020B0604020202020204" pitchFamily="34" charset="0"/>
              </a:rPr>
              <a:t> </a:t>
            </a:r>
            <a:r>
              <a:rPr lang="en-US" altLang="zh-CN" sz="2400" dirty="0">
                <a:solidFill>
                  <a:srgbClr val="FFFF00"/>
                </a:solidFill>
                <a:latin typeface="Frutiger CE 45 Light" panose="02000403040000020004" pitchFamily="2" charset="0"/>
                <a:ea typeface="Arial Unicode MS" pitchFamily="34" charset="-122"/>
                <a:cs typeface="Arial Unicode MS" pitchFamily="34" charset="-122"/>
              </a:rPr>
              <a:t> </a:t>
            </a:r>
            <a:endParaRPr lang="en-US" altLang="zh-CN" sz="2400" dirty="0" smtClean="0">
              <a:solidFill>
                <a:srgbClr val="FFFF00"/>
              </a:solidFill>
              <a:latin typeface="Frutiger CE 45 Light" panose="02000403040000020004" pitchFamily="2" charset="0"/>
              <a:ea typeface="Arial Unicode MS" pitchFamily="34" charset="-122"/>
              <a:cs typeface="Arial Unicode MS" pitchFamily="34" charset="-122"/>
            </a:endParaRPr>
          </a:p>
          <a:p>
            <a:pPr lvl="1">
              <a:lnSpc>
                <a:spcPct val="150000"/>
              </a:lnSpc>
            </a:pPr>
            <a:r>
              <a:rPr lang="en-US" altLang="zh-CN" sz="2400" dirty="0" smtClean="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Object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Entity</a:t>
            </a:r>
          </a:p>
          <a:p>
            <a:pPr>
              <a:lnSpc>
                <a:spcPct val="150000"/>
              </a:lnSpc>
              <a:spcBef>
                <a:spcPct val="50000"/>
              </a:spcBef>
            </a:pP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a:t>
            </a:r>
            <a:r>
              <a:rPr lang="en-US" altLang="zh-CN" sz="2400" dirty="0" smtClean="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Object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Attributes + Service </a:t>
            </a:r>
          </a:p>
        </p:txBody>
      </p:sp>
    </p:spTree>
    <p:extLst>
      <p:ext uri="{BB962C8B-B14F-4D97-AF65-F5344CB8AC3E}">
        <p14:creationId xmlns:p14="http://schemas.microsoft.com/office/powerpoint/2010/main" val="12681476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505915"/>
            <a:ext cx="8452553" cy="4016292"/>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When designing a class</a:t>
            </a:r>
            <a:r>
              <a:rPr lang="en-US" altLang="zh-CN" sz="2400" dirty="0">
                <a:latin typeface="Tahoma" panose="020B0604030504040204" pitchFamily="34" charset="0"/>
                <a:cs typeface="Tahoma" panose="020B0604030504040204" pitchFamily="34" charset="0"/>
              </a:rPr>
              <a:t>, as </a:t>
            </a:r>
            <a:r>
              <a:rPr lang="en-US" altLang="zh-CN" sz="2400" dirty="0" smtClean="0">
                <a:latin typeface="Tahoma" panose="020B0604030504040204" pitchFamily="34" charset="0"/>
                <a:cs typeface="Tahoma" panose="020B0604030504040204" pitchFamily="34" charset="0"/>
              </a:rPr>
              <a:t> a </a:t>
            </a:r>
            <a:r>
              <a:rPr lang="en-US" altLang="zh-CN" sz="2400" dirty="0">
                <a:latin typeface="Tahoma" panose="020B0604030504040204" pitchFamily="34" charset="0"/>
                <a:cs typeface="Tahoma" panose="020B0604030504040204" pitchFamily="34" charset="0"/>
              </a:rPr>
              <a:t>rule</a:t>
            </a:r>
            <a:r>
              <a:rPr lang="en-US" altLang="zh-CN" sz="2400" dirty="0" smtClean="0">
                <a:latin typeface="Tahoma" panose="020B0604030504040204" pitchFamily="34" charset="0"/>
                <a:cs typeface="Tahoma" panose="020B0604030504040204" pitchFamily="34" charset="0"/>
              </a:rPr>
              <a:t>,   an </a:t>
            </a:r>
            <a:r>
              <a:rPr lang="en-US" altLang="zh-CN" sz="2400" dirty="0">
                <a:latin typeface="Tahoma" panose="020B0604030504040204" pitchFamily="34" charset="0"/>
                <a:cs typeface="Tahoma" panose="020B0604030504040204" pitchFamily="34" charset="0"/>
              </a:rPr>
              <a:t>intact interface includes:</a:t>
            </a:r>
          </a:p>
          <a:p>
            <a:pPr lvl="1">
              <a:lnSpc>
                <a:spcPts val="3443"/>
              </a:lnSpc>
            </a:pPr>
            <a:r>
              <a:rPr lang="en-US" altLang="zh-CN" sz="2400" b="1" dirty="0">
                <a:solidFill>
                  <a:srgbClr val="FFFF00"/>
                </a:solidFill>
                <a:latin typeface="Tahoma" panose="020B0604030504040204" pitchFamily="34" charset="0"/>
                <a:cs typeface="Tahoma" panose="020B0604030504040204" pitchFamily="34" charset="0"/>
              </a:rPr>
              <a:t>constructor</a:t>
            </a:r>
            <a:r>
              <a:rPr lang="en-US" altLang="zh-CN" sz="2400" dirty="0">
                <a:solidFill>
                  <a:srgbClr val="FFFF00"/>
                </a:solidFill>
                <a:latin typeface="Tahoma" panose="020B0604030504040204" pitchFamily="34" charset="0"/>
                <a:cs typeface="Tahoma" panose="020B0604030504040204" pitchFamily="34" charset="0"/>
              </a:rPr>
              <a:t>(several?)</a:t>
            </a:r>
          </a:p>
          <a:p>
            <a:pPr lvl="1">
              <a:lnSpc>
                <a:spcPts val="3443"/>
              </a:lnSpc>
            </a:pPr>
            <a:r>
              <a:rPr lang="en-US" altLang="zh-CN" sz="2400" b="1" dirty="0">
                <a:solidFill>
                  <a:srgbClr val="FFFF00"/>
                </a:solidFill>
                <a:latin typeface="Tahoma" panose="020B0604030504040204" pitchFamily="34" charset="0"/>
                <a:cs typeface="Tahoma" panose="020B0604030504040204" pitchFamily="34" charset="0"/>
              </a:rPr>
              <a:t>destructor</a:t>
            </a:r>
            <a:r>
              <a:rPr lang="en-US" altLang="zh-CN" sz="2400" dirty="0">
                <a:solidFill>
                  <a:srgbClr val="FFFF00"/>
                </a:solidFill>
                <a:latin typeface="Tahoma" panose="020B0604030504040204" pitchFamily="34" charset="0"/>
                <a:cs typeface="Tahoma" panose="020B0604030504040204" pitchFamily="34" charset="0"/>
              </a:rPr>
              <a:t>(Need to do?)</a:t>
            </a:r>
          </a:p>
          <a:p>
            <a:pPr lvl="1">
              <a:lnSpc>
                <a:spcPts val="3443"/>
              </a:lnSpc>
            </a:pPr>
            <a:r>
              <a:rPr lang="en-US" altLang="zh-CN" sz="2400" b="1" dirty="0" err="1">
                <a:solidFill>
                  <a:srgbClr val="FFFF00"/>
                </a:solidFill>
                <a:latin typeface="Tahoma" panose="020B0604030504040204" pitchFamily="34" charset="0"/>
                <a:cs typeface="Tahoma" panose="020B0604030504040204" pitchFamily="34" charset="0"/>
              </a:rPr>
              <a:t>operetor</a:t>
            </a:r>
            <a:r>
              <a:rPr lang="en-US" altLang="zh-CN" sz="2400" b="1" dirty="0">
                <a:solidFill>
                  <a:srgbClr val="FFFF00"/>
                </a:solidFill>
                <a:latin typeface="Tahoma" panose="020B0604030504040204" pitchFamily="34" charset="0"/>
                <a:cs typeface="Tahoma" panose="020B0604030504040204" pitchFamily="34" charset="0"/>
              </a:rPr>
              <a:t>=</a:t>
            </a:r>
          </a:p>
          <a:p>
            <a:pPr lvl="1">
              <a:lnSpc>
                <a:spcPts val="3443"/>
              </a:lnSpc>
            </a:pPr>
            <a:r>
              <a:rPr lang="en-US" altLang="zh-CN" sz="2400" b="1" dirty="0">
                <a:solidFill>
                  <a:srgbClr val="FFFF00"/>
                </a:solidFill>
                <a:latin typeface="Tahoma" panose="020B0604030504040204" pitchFamily="34" charset="0"/>
                <a:cs typeface="Tahoma" panose="020B0604030504040204" pitchFamily="34" charset="0"/>
              </a:rPr>
              <a:t>access functions</a:t>
            </a:r>
            <a:r>
              <a:rPr lang="en-US" altLang="zh-CN" sz="2400" dirty="0">
                <a:latin typeface="Tahoma" panose="020B0604030504040204" pitchFamily="34" charset="0"/>
                <a:cs typeface="Tahoma" panose="020B0604030504040204" pitchFamily="34" charset="0"/>
              </a:rPr>
              <a:t>(set or get private data member</a:t>
            </a:r>
            <a:r>
              <a:rPr lang="zh-CN" altLang="en-US" sz="2400" dirty="0">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etc.</a:t>
            </a:r>
          </a:p>
          <a:p>
            <a:pPr marL="766652" lvl="1" indent="-383326">
              <a:lnSpc>
                <a:spcPts val="3443"/>
              </a:lnSpc>
              <a:buFontTx/>
              <a:buChar char="-"/>
            </a:pPr>
            <a:r>
              <a:rPr lang="en-US" altLang="zh-CN" sz="2400" dirty="0">
                <a:latin typeface="Tahoma" panose="020B0604030504040204" pitchFamily="34" charset="0"/>
                <a:cs typeface="Tahoma" panose="020B0604030504040204" pitchFamily="34" charset="0"/>
              </a:rPr>
              <a:t>get</a:t>
            </a:r>
            <a:r>
              <a:rPr kumimoji="1" lang="zh-CN" altLang="en-US" sz="2400" dirty="0">
                <a:latin typeface="华文细黑" panose="02010600040101010101" pitchFamily="2" charset="-122"/>
                <a:ea typeface="华文细黑" panose="02010600040101010101" pitchFamily="2" charset="-122"/>
              </a:rPr>
              <a:t>方法可以控制返回给客户的数据格式。</a:t>
            </a:r>
            <a:endParaRPr kumimoji="1" lang="en-US" altLang="zh-CN" sz="2400" dirty="0">
              <a:latin typeface="华文细黑" panose="02010600040101010101" pitchFamily="2" charset="-122"/>
              <a:ea typeface="华文细黑" panose="02010600040101010101" pitchFamily="2" charset="-122"/>
            </a:endParaRPr>
          </a:p>
          <a:p>
            <a:pPr marL="670821" lvl="1" indent="-287494">
              <a:lnSpc>
                <a:spcPts val="3443"/>
              </a:lnSpc>
              <a:buFontTx/>
              <a:buChar char="-"/>
            </a:pPr>
            <a:r>
              <a:rPr lang="en-US" altLang="zh-CN" sz="2400" dirty="0">
                <a:latin typeface="Tahoma" panose="020B0604030504040204" pitchFamily="34" charset="0"/>
                <a:cs typeface="Tahoma" panose="020B0604030504040204" pitchFamily="34" charset="0"/>
              </a:rPr>
              <a:t>set</a:t>
            </a:r>
            <a:r>
              <a:rPr kumimoji="1" lang="zh-CN" altLang="en-US" sz="2400" dirty="0">
                <a:latin typeface="华文细黑" panose="02010600040101010101" pitchFamily="2" charset="-122"/>
                <a:ea typeface="华文细黑" panose="02010600040101010101" pitchFamily="2" charset="-122"/>
              </a:rPr>
              <a:t>方法可以检查对</a:t>
            </a:r>
            <a:r>
              <a:rPr kumimoji="1" lang="en-US" altLang="zh-CN" sz="2400" dirty="0">
                <a:latin typeface="华文细黑" panose="02010600040101010101" pitchFamily="2" charset="-122"/>
                <a:ea typeface="华文细黑" panose="02010600040101010101" pitchFamily="2" charset="-122"/>
              </a:rPr>
              <a:t>private</a:t>
            </a:r>
            <a:r>
              <a:rPr kumimoji="1" lang="zh-CN" altLang="en-US" sz="2400" dirty="0">
                <a:latin typeface="华文细黑" panose="02010600040101010101" pitchFamily="2" charset="-122"/>
                <a:ea typeface="华文细黑" panose="02010600040101010101" pitchFamily="2" charset="-122"/>
              </a:rPr>
              <a:t>变量值进行修改的企图，确保新值对那个数据成员来说是合适的、完整的、一致的。</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323916" y="214240"/>
            <a:ext cx="8820085" cy="1558165"/>
          </a:xfrm>
        </p:spPr>
        <p:txBody>
          <a:bodyPr vert="horz" lIns="91254" tIns="45625" rIns="91254" bIns="45625" rtlCol="0" anchor="ctr">
            <a:normAutofit/>
          </a:bodyPr>
          <a:lstStyle/>
          <a:p>
            <a:pPr algn="l"/>
            <a:r>
              <a:rPr lang="en-US" altLang="zh-CN" sz="2700" dirty="0">
                <a:latin typeface="Arial Rounded MT Bold" panose="020F0704030504030204" pitchFamily="34" charset="0"/>
              </a:rPr>
              <a:t>item</a:t>
            </a:r>
            <a:r>
              <a:rPr lang="zh-CN" altLang="en-US" sz="2700" dirty="0">
                <a:latin typeface="Arial Rounded MT Bold" panose="020F0704030504030204" pitchFamily="34" charset="0"/>
              </a:rPr>
              <a:t>18: </a:t>
            </a:r>
            <a:r>
              <a:rPr lang="en-US" altLang="zh-CN" sz="2700" dirty="0">
                <a:latin typeface="Arial Rounded MT Bold" panose="020F0704030504030204" pitchFamily="34" charset="0"/>
              </a:rPr>
              <a:t>to make the class interface is complete and </a:t>
            </a:r>
            <a:br>
              <a:rPr lang="en-US" altLang="zh-CN" sz="2700" dirty="0">
                <a:latin typeface="Arial Rounded MT Bold" panose="020F0704030504030204" pitchFamily="34" charset="0"/>
              </a:rPr>
            </a:br>
            <a:r>
              <a:rPr lang="en-US" altLang="zh-CN" sz="2700" dirty="0">
                <a:latin typeface="Arial Rounded MT Bold" panose="020F0704030504030204" pitchFamily="34" charset="0"/>
              </a:rPr>
              <a:t>minimal</a:t>
            </a:r>
            <a:r>
              <a:rPr lang="zh-CN" altLang="en-US" sz="2700" dirty="0">
                <a:solidFill>
                  <a:schemeClr val="tx1"/>
                </a:solidFill>
                <a:latin typeface="Arial Rounded MT Bold" panose="020F0704030504030204" pitchFamily="34" charset="0"/>
              </a:rPr>
              <a:t>（</a:t>
            </a:r>
            <a:r>
              <a:rPr lang="en-US" altLang="zh-CN" sz="2700" dirty="0">
                <a:solidFill>
                  <a:schemeClr val="tx1"/>
                </a:solidFill>
                <a:latin typeface="Arial Rounded MT Bold" panose="020F0704030504030204" pitchFamily="34" charset="0"/>
              </a:rPr>
              <a:t>Effective C++</a:t>
            </a:r>
            <a:r>
              <a:rPr lang="zh-CN" altLang="en-US" sz="2700"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90"/>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428598" y="1071547"/>
            <a:ext cx="8452553" cy="4524124"/>
          </a:xfrm>
          <a:prstGeom prst="rect">
            <a:avLst/>
          </a:prstGeom>
          <a:noFill/>
        </p:spPr>
        <p:txBody>
          <a:bodyPr wrap="square" lIns="91254" tIns="45625" rIns="91254" bIns="45625" rtlCol="0">
            <a:spAutoFit/>
          </a:bodyPr>
          <a:lstStyle/>
          <a:p>
            <a:pPr>
              <a:lnSpc>
                <a:spcPct val="150000"/>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它使程序从软件工程的角度看显得更具有吸引力。</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marL="0" lvl="1">
              <a:lnSpc>
                <a:spcPct val="150000"/>
              </a:lnSpc>
              <a:buFont typeface="Arial" pitchFamily="34" charset="0"/>
              <a:buChar char="•"/>
            </a:pPr>
            <a:r>
              <a:rPr kumimoji="1" lang="en-US" altLang="zh-CN" sz="2400" dirty="0">
                <a:latin typeface="华文细黑" panose="02010600040101010101" pitchFamily="2" charset="-122"/>
                <a:ea typeface="华文细黑" panose="02010600040101010101" pitchFamily="2" charset="-122"/>
              </a:rPr>
              <a:t>set</a:t>
            </a:r>
            <a:r>
              <a:rPr kumimoji="1" lang="zh-CN" altLang="en-US" sz="2400" dirty="0">
                <a:latin typeface="华文细黑" panose="02010600040101010101" pitchFamily="2" charset="-122"/>
                <a:ea typeface="华文细黑" panose="02010600040101010101" pitchFamily="2" charset="-122"/>
              </a:rPr>
              <a:t>和</a:t>
            </a:r>
            <a:r>
              <a:rPr kumimoji="1" lang="en-US" altLang="zh-CN" sz="2400" dirty="0">
                <a:latin typeface="华文细黑" panose="02010600040101010101" pitchFamily="2" charset="-122"/>
                <a:ea typeface="华文细黑" panose="02010600040101010101" pitchFamily="2" charset="-122"/>
              </a:rPr>
              <a:t>get</a:t>
            </a:r>
            <a:r>
              <a:rPr kumimoji="1" lang="zh-CN" altLang="en-US" sz="2400" dirty="0">
                <a:latin typeface="华文细黑" panose="02010600040101010101" pitchFamily="2" charset="-122"/>
                <a:ea typeface="华文细黑" panose="02010600040101010101" pitchFamily="2" charset="-122"/>
              </a:rPr>
              <a:t>方法虽然提供了对</a:t>
            </a:r>
            <a:r>
              <a:rPr kumimoji="1" lang="en-US" altLang="zh-CN" sz="2400" dirty="0">
                <a:latin typeface="华文细黑" panose="02010600040101010101" pitchFamily="2" charset="-122"/>
                <a:ea typeface="华文细黑" panose="02010600040101010101" pitchFamily="2" charset="-122"/>
              </a:rPr>
              <a:t>private</a:t>
            </a:r>
            <a:r>
              <a:rPr kumimoji="1" lang="zh-CN" altLang="en-US" sz="2400" dirty="0">
                <a:latin typeface="华文细黑" panose="02010600040101010101" pitchFamily="2" charset="-122"/>
                <a:ea typeface="华文细黑" panose="02010600040101010101" pitchFamily="2" charset="-122"/>
              </a:rPr>
              <a:t>数据的访问渠道，但通过控制这些访问器的实现，就能控制客户代码能对数据进行什么操作。</a:t>
            </a:r>
            <a:endParaRPr kumimoji="1" lang="en-US" altLang="zh-CN" sz="2400" dirty="0">
              <a:latin typeface="华文细黑" panose="02010600040101010101" pitchFamily="2" charset="-122"/>
              <a:ea typeface="华文细黑" panose="02010600040101010101" pitchFamily="2" charset="-122"/>
            </a:endParaRPr>
          </a:p>
          <a:p>
            <a:pPr marL="0" lvl="1">
              <a:lnSpc>
                <a:spcPct val="150000"/>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能在类的客户面前隐藏数据成员的内部表示方式。因此，如果数据的表示方式发生改变（通常是为了减少所需的存储空间，或者为了改进性能），那么只需修改方法的实现，客户端的实现则无需更改---只要方法提供的接口予以保留。 </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32660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995936" y="1423987"/>
            <a:ext cx="6120680" cy="4439069"/>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9 </a:t>
            </a:r>
            <a:r>
              <a:rPr lang="en-US" altLang="zh-CN" sz="2400" dirty="0">
                <a:solidFill>
                  <a:srgbClr val="FFFF00"/>
                </a:solidFill>
                <a:latin typeface="Arial Rounded MT Bold" panose="020F0704030504030204" pitchFamily="34" charset="0"/>
              </a:rPr>
              <a:t>Objects and classes </a:t>
            </a:r>
            <a:r>
              <a:rPr lang="en-US" altLang="zh-CN" sz="2800" dirty="0"/>
              <a:t/>
            </a:r>
            <a:br>
              <a:rPr lang="en-US" altLang="zh-CN" sz="2800" dirty="0"/>
            </a:br>
            <a:r>
              <a:rPr lang="en-US" altLang="zh-CN" sz="3200" dirty="0" smtClean="0">
                <a:solidFill>
                  <a:schemeClr val="tx1">
                    <a:lumMod val="50000"/>
                    <a:lumOff val="50000"/>
                  </a:schemeClr>
                </a:solidFill>
                <a:latin typeface="Arial Rounded MT Bold" panose="020F0704030504030204" pitchFamily="34" charset="0"/>
              </a:rPr>
              <a:t> </a:t>
            </a:r>
            <a:r>
              <a:rPr lang="en-US" altLang="zh-CN" sz="2800" dirty="0" smtClean="0"/>
              <a:t>9.4 </a:t>
            </a:r>
            <a:r>
              <a:rPr lang="en-US" altLang="zh-CN" sz="2800" dirty="0"/>
              <a:t>Constructors </a:t>
            </a:r>
            <a:br>
              <a:rPr lang="en-US" altLang="zh-CN" sz="2800" dirty="0"/>
            </a:br>
            <a:r>
              <a:rPr lang="en-US" altLang="zh-CN" sz="2800" dirty="0" smtClean="0"/>
              <a:t> </a:t>
            </a:r>
            <a:r>
              <a:rPr lang="en-US" altLang="zh-CN" sz="2800" dirty="0"/>
              <a:t>9.5 Constructing and Using Objects </a:t>
            </a:r>
            <a:endParaRPr lang="en-US" altLang="zh-CN" sz="2800" dirty="0" smtClean="0"/>
          </a:p>
          <a:p>
            <a:pPr>
              <a:lnSpc>
                <a:spcPct val="150000"/>
              </a:lnSpc>
            </a:pPr>
            <a:r>
              <a:rPr lang="en-US" altLang="zh-CN" sz="2400" dirty="0">
                <a:solidFill>
                  <a:srgbClr val="FFFF00"/>
                </a:solidFill>
                <a:latin typeface="Arial Rounded MT Bold" panose="020F0704030504030204" pitchFamily="34" charset="0"/>
              </a:rPr>
              <a:t>Chapter 11 Pointers and dynamic memory </a:t>
            </a:r>
            <a:r>
              <a:rPr lang="en-US" altLang="zh-CN" sz="2400" dirty="0" smtClean="0">
                <a:solidFill>
                  <a:srgbClr val="FFFF00"/>
                </a:solidFill>
                <a:latin typeface="Arial Rounded MT Bold" panose="020F0704030504030204" pitchFamily="34" charset="0"/>
              </a:rPr>
              <a:t>management</a:t>
            </a:r>
            <a:endParaRPr lang="en-US" altLang="zh-CN" sz="2400" dirty="0">
              <a:solidFill>
                <a:srgbClr val="FFFF00"/>
              </a:solidFill>
              <a:latin typeface="Arial Rounded MT Bold" panose="020F0704030504030204" pitchFamily="34" charset="0"/>
            </a:endParaRPr>
          </a:p>
          <a:p>
            <a:pPr>
              <a:lnSpc>
                <a:spcPct val="150000"/>
              </a:lnSpc>
            </a:pPr>
            <a:r>
              <a:rPr lang="en-US" altLang="zh-CN" sz="2800" dirty="0"/>
              <a:t>11.11 The </a:t>
            </a:r>
            <a:r>
              <a:rPr lang="en-US" altLang="zh-CN" sz="2800" b="1" dirty="0"/>
              <a:t>this </a:t>
            </a:r>
            <a:r>
              <a:rPr lang="en-US" altLang="zh-CN" sz="2800" dirty="0"/>
              <a:t>Pointer </a:t>
            </a:r>
            <a:endParaRPr lang="en-US" altLang="zh-CN" sz="2800" dirty="0" smtClean="0"/>
          </a:p>
          <a:p>
            <a:pPr>
              <a:lnSpc>
                <a:spcPct val="150000"/>
              </a:lnSpc>
            </a:pPr>
            <a:r>
              <a:rPr lang="en-US" altLang="zh-CN" sz="2800" dirty="0"/>
              <a:t>11.12 Destructors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2061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a:lnSpc>
                <a:spcPts val="4115"/>
              </a:lnSpc>
            </a:pPr>
            <a:r>
              <a:rPr lang="en-US" altLang="zh-CN" sz="2800" b="1" dirty="0">
                <a:solidFill>
                  <a:srgbClr val="FFFF00"/>
                </a:solidFill>
                <a:latin typeface="Tahoma" panose="020B0604030504040204" pitchFamily="34" charset="0"/>
                <a:ea typeface="华文中宋" panose="02010600040101010101" pitchFamily="2" charset="-122"/>
                <a:cs typeface="Tahoma" panose="020B0604030504040204" pitchFamily="34" charset="0"/>
              </a:rPr>
              <a:t>3.2 Composition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3.3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Automatic type conversion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Inheritance </a:t>
            </a:r>
            <a:endPar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endParaRP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3.6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645027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Black" pitchFamily="34" charset="0"/>
                <a:ea typeface="Arial Unicode MS" pitchFamily="34" charset="-122"/>
                <a:cs typeface="Arial Unicode MS" pitchFamily="34" charset="-122"/>
              </a:rPr>
              <a:t>In C</a:t>
            </a:r>
            <a:r>
              <a:rPr lang="en-US" altLang="zh-CN" sz="2700" dirty="0" smtClean="0">
                <a:solidFill>
                  <a:schemeClr val="tx1">
                    <a:lumMod val="65000"/>
                    <a:lumOff val="35000"/>
                  </a:schemeClr>
                </a:solidFill>
                <a:latin typeface="Arial Black" pitchFamily="34" charset="0"/>
                <a:ea typeface="Arial Unicode MS" pitchFamily="34" charset="-122"/>
                <a:cs typeface="Arial Unicode MS" pitchFamily="34" charset="-122"/>
              </a:rPr>
              <a:t>++, Code </a:t>
            </a:r>
            <a:r>
              <a:rPr lang="en-US" altLang="zh-CN" sz="2700" dirty="0">
                <a:solidFill>
                  <a:schemeClr val="tx1">
                    <a:lumMod val="65000"/>
                    <a:lumOff val="35000"/>
                  </a:schemeClr>
                </a:solidFill>
                <a:latin typeface="Arial Black" pitchFamily="34" charset="0"/>
                <a:ea typeface="Arial Unicode MS" pitchFamily="34" charset="-122"/>
                <a:cs typeface="Arial Unicode MS" pitchFamily="34" charset="-122"/>
              </a:rPr>
              <a:t>Reuse</a:t>
            </a:r>
          </a:p>
          <a:p>
            <a:pPr lvl="1">
              <a:lnSpc>
                <a:spcPct val="150000"/>
              </a:lnSpc>
            </a:pPr>
            <a:r>
              <a:rPr lang="en-US" altLang="zh-CN" sz="2400" dirty="0">
                <a:latin typeface="Arial Black" pitchFamily="34" charset="0"/>
                <a:ea typeface="Arial Unicode MS" pitchFamily="34" charset="-122"/>
                <a:cs typeface="Arial Unicode MS" pitchFamily="34" charset="-122"/>
              </a:rPr>
              <a:t>-instance reuse</a:t>
            </a:r>
          </a:p>
          <a:p>
            <a:pPr lvl="1">
              <a:lnSpc>
                <a:spcPct val="150000"/>
              </a:lnSpc>
            </a:pPr>
            <a:r>
              <a:rPr lang="en-US" altLang="zh-CN" sz="2400" dirty="0">
                <a:latin typeface="Arial Black" pitchFamily="34" charset="0"/>
                <a:ea typeface="Arial Unicode MS" pitchFamily="34" charset="-122"/>
                <a:cs typeface="Arial Unicode MS" pitchFamily="34" charset="-122"/>
              </a:rPr>
              <a:t>-object </a:t>
            </a:r>
            <a:r>
              <a:rPr lang="en-US" altLang="zh-CN" sz="2400" dirty="0" smtClean="0">
                <a:latin typeface="Arial Black" pitchFamily="34" charset="0"/>
                <a:ea typeface="Arial Unicode MS" pitchFamily="34" charset="-122"/>
                <a:cs typeface="Arial Unicode MS" pitchFamily="34" charset="-122"/>
              </a:rPr>
              <a:t>member---entrust </a:t>
            </a:r>
            <a:endParaRPr lang="en-US" altLang="zh-CN" sz="2400" dirty="0">
              <a:latin typeface="Arial Black" pitchFamily="34" charset="0"/>
              <a:ea typeface="Arial Unicode MS" pitchFamily="34" charset="-122"/>
              <a:cs typeface="Arial Unicode MS" pitchFamily="34" charset="-122"/>
            </a:endParaRPr>
          </a:p>
          <a:p>
            <a:pPr lvl="1">
              <a:lnSpc>
                <a:spcPct val="150000"/>
              </a:lnSpc>
            </a:pPr>
            <a:r>
              <a:rPr lang="en-US" altLang="zh-CN" sz="2400" dirty="0">
                <a:latin typeface="Arial Black" pitchFamily="34" charset="0"/>
                <a:ea typeface="Arial Unicode MS" pitchFamily="34" charset="-122"/>
                <a:cs typeface="Arial Unicode MS" pitchFamily="34" charset="-122"/>
              </a:rPr>
              <a:t>-inheritance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266" y="3644974"/>
            <a:ext cx="5887298" cy="1353824"/>
          </a:xfrm>
          <a:prstGeom prst="rect">
            <a:avLst/>
          </a:prstGeom>
          <a:solidFill>
            <a:schemeClr val="tx1"/>
          </a:solidFill>
          <a:ln>
            <a:noFill/>
          </a:ln>
          <a:effectLst/>
          <a:extLst/>
        </p:spPr>
      </p:pic>
      <p:sp>
        <p:nvSpPr>
          <p:cNvPr id="7" name="Text Box 12"/>
          <p:cNvSpPr txBox="1">
            <a:spLocks noChangeArrowheads="1"/>
          </p:cNvSpPr>
          <p:nvPr/>
        </p:nvSpPr>
        <p:spPr bwMode="auto">
          <a:xfrm>
            <a:off x="4211960" y="6433720"/>
            <a:ext cx="4776217"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err="1">
                <a:latin typeface="Arial" pitchFamily="34" charset="0"/>
                <a:cs typeface="Arial" pitchFamily="34" charset="0"/>
              </a:rPr>
              <a:t>trhee</a:t>
            </a:r>
            <a:r>
              <a:rPr lang="en-US" altLang="zh-CN" sz="1600" dirty="0">
                <a:latin typeface="Arial" pitchFamily="34" charset="0"/>
                <a:cs typeface="Arial" pitchFamily="34" charset="0"/>
              </a:rPr>
              <a:t>/Composition/consign1.cpp~consign3.cpp</a:t>
            </a:r>
          </a:p>
        </p:txBody>
      </p:sp>
      <p:sp>
        <p:nvSpPr>
          <p:cNvPr id="8" name="标题 1"/>
          <p:cNvSpPr txBox="1">
            <a:spLocks/>
          </p:cNvSpPr>
          <p:nvPr/>
        </p:nvSpPr>
        <p:spPr>
          <a:xfrm>
            <a:off x="431887" y="214250"/>
            <a:ext cx="3636057" cy="785635"/>
          </a:xfrm>
          <a:prstGeom prst="rect">
            <a:avLst/>
          </a:prstGeom>
          <a:solidFill>
            <a:srgbClr val="008080"/>
          </a:solidFill>
        </p:spPr>
        <p:txBody>
          <a:bodyPr vert="horz" lIns="71225" tIns="35612" rIns="71225" bIns="35612" rtlCol="0" anchor="ctr">
            <a:normAutofit/>
          </a:bodyPr>
          <a:lstStyle>
            <a:lvl1pPr algn="l" defTabSz="91254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pPr>
              <a:lnSpc>
                <a:spcPts val="4115"/>
              </a:lnSpc>
            </a:pPr>
            <a:r>
              <a:rPr lang="en-US" altLang="zh-CN" b="1" dirty="0" smtClean="0">
                <a:latin typeface="Arial Rounded MT Bold" pitchFamily="34" charset="0"/>
                <a:cs typeface="Arial Unicode MS" pitchFamily="34" charset="-122"/>
              </a:rPr>
              <a:t>3.2 </a:t>
            </a:r>
            <a:r>
              <a:rPr lang="en-US" altLang="zh-CN" b="1" dirty="0" smtClean="0">
                <a:latin typeface="Tahoma" panose="020B0604030504040204" pitchFamily="34" charset="0"/>
                <a:ea typeface="华文中宋" panose="02010600040101010101" pitchFamily="2" charset="-122"/>
                <a:cs typeface="Tahoma" panose="020B0604030504040204" pitchFamily="34" charset="0"/>
              </a:rPr>
              <a:t>Composition</a:t>
            </a:r>
            <a:endParaRPr lang="en-US" altLang="zh-CN" b="1" dirty="0">
              <a:latin typeface="Tahoma" panose="020B0604030504040204" pitchFamily="34" charset="0"/>
              <a:ea typeface="华文中宋" panose="02010600040101010101" pitchFamily="2" charset="-122"/>
              <a:cs typeface="Tahoma" panose="020B0604030504040204" pitchFamily="34" charset="0"/>
            </a:endParaRPr>
          </a:p>
        </p:txBody>
      </p:sp>
    </p:spTree>
    <p:extLst>
      <p:ext uri="{BB962C8B-B14F-4D97-AF65-F5344CB8AC3E}">
        <p14:creationId xmlns:p14="http://schemas.microsoft.com/office/powerpoint/2010/main" val="168749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00063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smtClean="0">
                <a:solidFill>
                  <a:schemeClr val="tx1">
                    <a:lumMod val="65000"/>
                    <a:lumOff val="35000"/>
                  </a:schemeClr>
                </a:solidFill>
                <a:latin typeface="Verdana" panose="020B0604030504040204" pitchFamily="34" charset="0"/>
                <a:ea typeface="Arial Unicode MS" pitchFamily="34" charset="-122"/>
                <a:cs typeface="Arial Unicode MS" pitchFamily="34" charset="-122"/>
              </a:rPr>
              <a:t>Sub object</a:t>
            </a:r>
            <a:endParaRPr lang="en-US" altLang="zh-CN" sz="2700" dirty="0">
              <a:solidFill>
                <a:schemeClr val="tx1">
                  <a:lumMod val="65000"/>
                  <a:lumOff val="35000"/>
                </a:schemeClr>
              </a:solidFill>
              <a:latin typeface="Verdana" panose="020B0604030504040204" pitchFamily="34" charset="0"/>
              <a:ea typeface="Arial Unicode MS" pitchFamily="34" charset="-122"/>
              <a:cs typeface="Arial Unicode MS" pitchFamily="34" charset="-122"/>
            </a:endParaRPr>
          </a:p>
          <a:p>
            <a:pPr lvl="1">
              <a:lnSpc>
                <a:spcPct val="150000"/>
              </a:lnSpc>
            </a:pPr>
            <a:r>
              <a:rPr lang="en-US" altLang="zh-CN" sz="2400" dirty="0" smtClean="0">
                <a:latin typeface="Verdana" panose="020B0604030504040204" pitchFamily="34" charset="0"/>
                <a:ea typeface="Arial Unicode MS" panose="020B0604020202020204" pitchFamily="34" charset="-122"/>
                <a:cs typeface="Arial Unicode MS" panose="020B0604020202020204" pitchFamily="34" charset="-122"/>
              </a:rPr>
              <a:t>-When </a:t>
            </a:r>
            <a:r>
              <a:rPr lang="en-US" altLang="zh-CN" sz="2400" dirty="0">
                <a:latin typeface="Verdana" panose="020B0604030504040204" pitchFamily="34" charset="0"/>
                <a:ea typeface="Arial Unicode MS" panose="020B0604020202020204" pitchFamily="34" charset="-122"/>
                <a:cs typeface="Arial Unicode MS" panose="020B0604020202020204" pitchFamily="34" charset="-122"/>
              </a:rPr>
              <a:t>an object is created, the </a:t>
            </a:r>
            <a:r>
              <a:rPr lang="en-US" altLang="zh-CN" sz="2400" b="1"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compiler</a:t>
            </a:r>
            <a:r>
              <a:rPr lang="en-US" altLang="zh-CN" sz="2400"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 </a:t>
            </a:r>
            <a:r>
              <a:rPr lang="en-US" altLang="zh-CN" sz="2400" b="1"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guarantees</a:t>
            </a:r>
            <a:r>
              <a:rPr lang="en-US" altLang="zh-CN" sz="2400"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 </a:t>
            </a:r>
            <a:r>
              <a:rPr lang="en-US" altLang="zh-CN" sz="2400" dirty="0">
                <a:latin typeface="Verdana" panose="020B0604030504040204" pitchFamily="34" charset="0"/>
                <a:ea typeface="Arial Unicode MS" panose="020B0604020202020204" pitchFamily="34" charset="-122"/>
                <a:cs typeface="Arial Unicode MS" panose="020B0604020202020204" pitchFamily="34" charset="-122"/>
              </a:rPr>
              <a:t>that </a:t>
            </a:r>
            <a:r>
              <a:rPr lang="en-US" altLang="zh-CN" sz="2400" b="1"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constructors for all of its </a:t>
            </a:r>
            <a:r>
              <a:rPr lang="en-US" altLang="zh-CN" sz="2400" b="1" dirty="0" err="1">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subobjects</a:t>
            </a:r>
            <a:r>
              <a:rPr lang="en-US" altLang="zh-CN" sz="2400" b="1" dirty="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 are </a:t>
            </a:r>
            <a:r>
              <a:rPr lang="en-US" altLang="zh-CN" sz="2400" b="1" dirty="0" smtClean="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called</a:t>
            </a:r>
            <a:r>
              <a:rPr lang="en-US" altLang="zh-CN" sz="2400" dirty="0" smtClean="0">
                <a:solidFill>
                  <a:srgbClr val="FFFF00"/>
                </a:solidFill>
                <a:latin typeface="Verdana" panose="020B0604030504040204" pitchFamily="34" charset="0"/>
                <a:ea typeface="Arial Unicode MS" panose="020B0604020202020204" pitchFamily="34" charset="-122"/>
                <a:cs typeface="Arial Unicode MS" panose="020B0604020202020204" pitchFamily="34" charset="-122"/>
              </a:rPr>
              <a:t>.</a:t>
            </a:r>
          </a:p>
          <a:p>
            <a:pPr>
              <a:lnSpc>
                <a:spcPct val="150000"/>
              </a:lnSpc>
              <a:buFont typeface="Arial" pitchFamily="34" charset="0"/>
              <a:buChar char="•"/>
            </a:pPr>
            <a:r>
              <a:rPr lang="en-US" altLang="zh-CN" sz="2700" dirty="0" err="1">
                <a:solidFill>
                  <a:schemeClr val="tx1">
                    <a:lumMod val="65000"/>
                    <a:lumOff val="35000"/>
                  </a:schemeClr>
                </a:solidFill>
                <a:latin typeface="Verdana" panose="020B0604030504040204" pitchFamily="34" charset="0"/>
                <a:ea typeface="Arial Unicode MS" pitchFamily="34" charset="-122"/>
                <a:cs typeface="Arial Unicode MS" pitchFamily="34" charset="-122"/>
              </a:rPr>
              <a:t>M</a:t>
            </a:r>
            <a:r>
              <a:rPr lang="en-US" altLang="zh-CN" sz="2700" dirty="0" err="1" smtClean="0">
                <a:solidFill>
                  <a:schemeClr val="tx1">
                    <a:lumMod val="65000"/>
                    <a:lumOff val="35000"/>
                  </a:schemeClr>
                </a:solidFill>
                <a:latin typeface="Verdana" panose="020B0604030504040204" pitchFamily="34" charset="0"/>
                <a:ea typeface="Arial Unicode MS" pitchFamily="34" charset="-122"/>
                <a:cs typeface="Arial Unicode MS" pitchFamily="34" charset="-122"/>
              </a:rPr>
              <a:t>emberwise</a:t>
            </a:r>
            <a:r>
              <a:rPr lang="en-US" altLang="zh-CN" sz="2700" dirty="0" smtClean="0">
                <a:solidFill>
                  <a:schemeClr val="tx1">
                    <a:lumMod val="65000"/>
                    <a:lumOff val="35000"/>
                  </a:schemeClr>
                </a:solidFill>
                <a:latin typeface="Verdana" panose="020B0604030504040204" pitchFamily="34" charset="0"/>
                <a:ea typeface="Arial Unicode MS" pitchFamily="34" charset="-122"/>
                <a:cs typeface="Arial Unicode MS" pitchFamily="34" charset="-122"/>
              </a:rPr>
              <a:t> </a:t>
            </a:r>
            <a:r>
              <a:rPr lang="en-US" altLang="zh-CN" sz="2700" dirty="0">
                <a:solidFill>
                  <a:schemeClr val="tx1">
                    <a:lumMod val="65000"/>
                    <a:lumOff val="35000"/>
                  </a:schemeClr>
                </a:solidFill>
                <a:latin typeface="Verdana" panose="020B0604030504040204" pitchFamily="34" charset="0"/>
                <a:ea typeface="Arial Unicode MS" pitchFamily="34" charset="-122"/>
                <a:cs typeface="Arial Unicode MS" pitchFamily="34" charset="-122"/>
              </a:rPr>
              <a:t>initializing</a:t>
            </a:r>
          </a:p>
        </p:txBody>
      </p:sp>
      <p:sp>
        <p:nvSpPr>
          <p:cNvPr id="5" name="标题 1"/>
          <p:cNvSpPr>
            <a:spLocks noGrp="1"/>
          </p:cNvSpPr>
          <p:nvPr>
            <p:ph type="ctrTitle"/>
          </p:nvPr>
        </p:nvSpPr>
        <p:spPr>
          <a:xfrm>
            <a:off x="431887" y="214241"/>
            <a:ext cx="6012321"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Composition-</a:t>
            </a:r>
            <a:r>
              <a:rPr lang="en-US" altLang="zh-CN" b="1" dirty="0">
                <a:latin typeface="Arial Rounded MT Bold" panose="020F0704030504030204" pitchFamily="34" charset="0"/>
                <a:ea typeface="Arial Unicode MS" pitchFamily="34" charset="-122"/>
                <a:cs typeface="Arial Unicode MS" pitchFamily="34" charset="-122"/>
                <a:sym typeface="Wingdings 2" pitchFamily="18" charset="2"/>
              </a:rPr>
              <a:t>Member Object </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750" y="3429000"/>
            <a:ext cx="1951299" cy="156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4660715" y="6483128"/>
            <a:ext cx="4406546" cy="36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three/Composition/object</a:t>
            </a:r>
            <a:r>
              <a:rPr lang="en-US" altLang="zh-CN" dirty="0"/>
              <a:t> member.cpp</a:t>
            </a:r>
          </a:p>
        </p:txBody>
      </p:sp>
    </p:spTree>
    <p:extLst>
      <p:ext uri="{BB962C8B-B14F-4D97-AF65-F5344CB8AC3E}">
        <p14:creationId xmlns:p14="http://schemas.microsoft.com/office/powerpoint/2010/main" val="14287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689" y="1339540"/>
            <a:ext cx="6656242" cy="4175746"/>
          </a:xfrm>
          <a:prstGeom prst="rect">
            <a:avLst/>
          </a:prstGeom>
          <a:solidFill>
            <a:schemeClr val="tx1"/>
          </a:solidFill>
          <a:ln>
            <a:noFill/>
          </a:ln>
          <a:effectLst/>
          <a:extLst/>
        </p:spPr>
      </p:pic>
    </p:spTree>
    <p:extLst>
      <p:ext uri="{BB962C8B-B14F-4D97-AF65-F5344CB8AC3E}">
        <p14:creationId xmlns:p14="http://schemas.microsoft.com/office/powerpoint/2010/main" val="2082637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65720" y="1708926"/>
            <a:ext cx="7186600" cy="2693633"/>
          </a:xfrm>
          <a:prstGeom prst="rect">
            <a:avLst/>
          </a:prstGeom>
          <a:solidFill>
            <a:schemeClr val="tx1"/>
          </a:solidFill>
          <a:ln>
            <a:solidFill>
              <a:schemeClr val="accent3">
                <a:lumMod val="20000"/>
                <a:lumOff val="80000"/>
              </a:schemeClr>
            </a:solidFill>
          </a:ln>
          <a:extLst/>
        </p:spPr>
        <p:txBody>
          <a:bodyPr wrap="square" lIns="76782" tIns="38391" rIns="76782" bIns="38391" anchor="ctr">
            <a:spAutoFit/>
          </a:bodyPr>
          <a:lstStyle/>
          <a:p>
            <a:pPr>
              <a:lnSpc>
                <a:spcPts val="3443"/>
              </a:lnSpc>
            </a:pPr>
            <a:r>
              <a:rPr lang="en-US" altLang="zh-CN" sz="2400" dirty="0">
                <a:solidFill>
                  <a:schemeClr val="bg1"/>
                </a:solidFill>
                <a:latin typeface="Arial" pitchFamily="34" charset="0"/>
                <a:cs typeface="Arial" pitchFamily="34" charset="0"/>
              </a:rPr>
              <a:t>class B{</a:t>
            </a:r>
          </a:p>
          <a:p>
            <a:pPr>
              <a:lnSpc>
                <a:spcPts val="3443"/>
              </a:lnSpc>
            </a:pPr>
            <a:r>
              <a:rPr lang="en-US" altLang="zh-CN" sz="2400" dirty="0">
                <a:solidFill>
                  <a:schemeClr val="bg1"/>
                </a:solidFill>
                <a:latin typeface="Arial" pitchFamily="34" charset="0"/>
                <a:cs typeface="Arial" pitchFamily="34" charset="0"/>
              </a:rPr>
              <a:t>   private: float z;</a:t>
            </a:r>
          </a:p>
          <a:p>
            <a:pPr>
              <a:lnSpc>
                <a:spcPts val="3443"/>
              </a:lnSpc>
            </a:pPr>
            <a:r>
              <a:rPr lang="en-US" altLang="zh-CN" sz="2400" dirty="0">
                <a:solidFill>
                  <a:schemeClr val="bg1"/>
                </a:solidFill>
                <a:latin typeface="Arial" pitchFamily="34" charset="0"/>
                <a:cs typeface="Arial" pitchFamily="34" charset="0"/>
              </a:rPr>
              <a:t>               </a:t>
            </a:r>
            <a:r>
              <a:rPr lang="en-US" altLang="zh-CN" sz="2400" dirty="0" smtClean="0">
                <a:solidFill>
                  <a:schemeClr val="bg1"/>
                </a:solidFill>
                <a:latin typeface="Arial" pitchFamily="34" charset="0"/>
                <a:cs typeface="Arial" pitchFamily="34" charset="0"/>
              </a:rPr>
              <a:t>A </a:t>
            </a:r>
            <a:r>
              <a:rPr lang="en-US" altLang="zh-CN" sz="2400" dirty="0">
                <a:solidFill>
                  <a:schemeClr val="bg1"/>
                </a:solidFill>
                <a:latin typeface="Arial" pitchFamily="34" charset="0"/>
                <a:cs typeface="Arial" pitchFamily="34" charset="0"/>
              </a:rPr>
              <a:t>m;	</a:t>
            </a:r>
            <a:r>
              <a:rPr lang="en-US" altLang="zh-CN" sz="2400" b="1" dirty="0">
                <a:solidFill>
                  <a:schemeClr val="bg1"/>
                </a:solidFill>
                <a:latin typeface="Arial" pitchFamily="34" charset="0"/>
                <a:ea typeface="微软雅黑" panose="020B0503020204020204"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 //member </a:t>
            </a:r>
            <a:r>
              <a:rPr lang="en-US" altLang="zh-CN" sz="2400" b="1" dirty="0" err="1">
                <a:solidFill>
                  <a:srgbClr val="00B16A"/>
                </a:solidFill>
                <a:latin typeface="Arial" pitchFamily="34" charset="0"/>
                <a:ea typeface="微软雅黑" panose="020B0503020204020204" pitchFamily="34" charset="-122"/>
                <a:cs typeface="Arial" pitchFamily="34" charset="0"/>
              </a:rPr>
              <a:t>subobject</a:t>
            </a:r>
            <a:r>
              <a:rPr lang="zh-CN" altLang="en-US" sz="2400" b="1" dirty="0">
                <a:solidFill>
                  <a:srgbClr val="00B16A"/>
                </a:solidFill>
                <a:latin typeface="Arial" pitchFamily="34" charset="0"/>
                <a:ea typeface="微软雅黑" panose="020B0503020204020204" pitchFamily="34" charset="-122"/>
                <a:cs typeface="Arial" pitchFamily="34" charset="0"/>
              </a:rPr>
              <a:t> </a:t>
            </a:r>
          </a:p>
          <a:p>
            <a:pPr>
              <a:lnSpc>
                <a:spcPts val="3443"/>
              </a:lnSpc>
            </a:pPr>
            <a:r>
              <a:rPr lang="zh-CN" altLang="en-US" sz="2400" dirty="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public: B(</a:t>
            </a: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r1,int r2,float r)</a:t>
            </a:r>
            <a:r>
              <a:rPr lang="en-US" altLang="zh-CN" sz="2400" b="1" dirty="0">
                <a:solidFill>
                  <a:srgbClr val="FF0000"/>
                </a:solidFill>
                <a:latin typeface="Arial" pitchFamily="34" charset="0"/>
                <a:ea typeface="Arial Unicode MS" pitchFamily="34" charset="-122"/>
                <a:cs typeface="Arial" pitchFamily="34" charset="0"/>
              </a:rPr>
              <a:t>：m(r1,r2)</a:t>
            </a:r>
          </a:p>
          <a:p>
            <a:pPr>
              <a:lnSpc>
                <a:spcPts val="3443"/>
              </a:lnSpc>
            </a:pPr>
            <a:r>
              <a:rPr lang="en-US" altLang="zh-CN" sz="2400" dirty="0">
                <a:solidFill>
                  <a:schemeClr val="bg1"/>
                </a:solidFill>
                <a:latin typeface="Arial" pitchFamily="34" charset="0"/>
                <a:cs typeface="Arial" pitchFamily="34" charset="0"/>
              </a:rPr>
              <a:t>                {  z = r; }</a:t>
            </a:r>
          </a:p>
          <a:p>
            <a:pPr>
              <a:lnSpc>
                <a:spcPts val="3443"/>
              </a:lnSpc>
            </a:pPr>
            <a:r>
              <a:rPr lang="en-US" altLang="zh-CN" sz="2400" dirty="0">
                <a:solidFill>
                  <a:schemeClr val="bg1"/>
                </a:solidFill>
                <a:latin typeface="Arial" pitchFamily="34" charset="0"/>
                <a:cs typeface="Arial" pitchFamily="34" charset="0"/>
              </a:rPr>
              <a:t>};</a:t>
            </a:r>
          </a:p>
        </p:txBody>
      </p:sp>
      <p:sp>
        <p:nvSpPr>
          <p:cNvPr id="4" name="Text Box 6"/>
          <p:cNvSpPr txBox="1">
            <a:spLocks noChangeArrowheads="1"/>
          </p:cNvSpPr>
          <p:nvPr/>
        </p:nvSpPr>
        <p:spPr bwMode="auto">
          <a:xfrm>
            <a:off x="2838598" y="4121264"/>
            <a:ext cx="4757738" cy="446864"/>
          </a:xfrm>
          <a:prstGeom prst="rect">
            <a:avLst/>
          </a:prstGeom>
          <a:solidFill>
            <a:schemeClr val="accent1">
              <a:lumMod val="20000"/>
              <a:lumOff val="80000"/>
            </a:schemeClr>
          </a:solidFill>
          <a:ln w="12700">
            <a:noFill/>
            <a:miter lim="800000"/>
            <a:headEnd/>
            <a:tailEnd/>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400" b="1" dirty="0">
                <a:solidFill>
                  <a:srgbClr val="FF0000"/>
                </a:solidFill>
                <a:latin typeface="Arial Rounded MT Bold" panose="020F0704030504030204" pitchFamily="34" charset="0"/>
                <a:ea typeface="微软雅黑" panose="020B0503020204020204" pitchFamily="34" charset="-122"/>
                <a:cs typeface="Arial" pitchFamily="34" charset="0"/>
              </a:rPr>
              <a:t>Constructor initialization list</a:t>
            </a:r>
            <a:endParaRPr lang="zh-CN" altLang="en-US" sz="2400" b="1" dirty="0">
              <a:solidFill>
                <a:srgbClr val="FF0000"/>
              </a:solidFill>
              <a:latin typeface="Arial Rounded MT Bold" panose="020F0704030504030204" pitchFamily="34" charset="0"/>
              <a:ea typeface="微软雅黑" panose="020B0503020204020204" pitchFamily="34" charset="-122"/>
              <a:cs typeface="Arial" pitchFamily="34" charset="0"/>
            </a:endParaRPr>
          </a:p>
        </p:txBody>
      </p:sp>
      <p:sp>
        <p:nvSpPr>
          <p:cNvPr id="5" name="AutoShape 7"/>
          <p:cNvSpPr>
            <a:spLocks noChangeArrowheads="1"/>
          </p:cNvSpPr>
          <p:nvPr/>
        </p:nvSpPr>
        <p:spPr bwMode="auto">
          <a:xfrm flipH="1">
            <a:off x="4194056" y="3711221"/>
            <a:ext cx="114270" cy="416248"/>
          </a:xfrm>
          <a:prstGeom prst="upArrow">
            <a:avLst>
              <a:gd name="adj1" fmla="val 50000"/>
              <a:gd name="adj2" fmla="val 112500"/>
            </a:avLst>
          </a:prstGeom>
          <a:solidFill>
            <a:srgbClr val="800080"/>
          </a:solidFill>
          <a:ln w="12700">
            <a:solidFill>
              <a:schemeClr val="accent6">
                <a:lumMod val="50000"/>
              </a:schemeClr>
            </a:solidFill>
            <a:miter lim="800000"/>
            <a:headEnd/>
            <a:tailEnd/>
          </a:ln>
        </p:spPr>
        <p:txBody>
          <a:bodyPr lIns="76782" tIns="38391" rIns="76782" bIns="38391" anchor="ctr">
            <a:spAutoFit/>
          </a:bodyPr>
          <a:lstStyle/>
          <a:p>
            <a:endParaRPr lang="zh-CN" altLang="en-US"/>
          </a:p>
        </p:txBody>
      </p:sp>
      <p:sp>
        <p:nvSpPr>
          <p:cNvPr id="7" name="TextBox 6"/>
          <p:cNvSpPr txBox="1"/>
          <p:nvPr/>
        </p:nvSpPr>
        <p:spPr>
          <a:xfrm>
            <a:off x="3515744" y="5280821"/>
            <a:ext cx="4080592" cy="816196"/>
          </a:xfrm>
          <a:prstGeom prst="rect">
            <a:avLst/>
          </a:prstGeom>
          <a:solidFill>
            <a:schemeClr val="tx1"/>
          </a:solidFill>
          <a:ln>
            <a:solidFill>
              <a:schemeClr val="tx1"/>
            </a:solidFill>
          </a:ln>
        </p:spPr>
        <p:txBody>
          <a:bodyPr wrap="square" lIns="76782" tIns="38391" rIns="76782" bIns="38391" rtlCol="0">
            <a:spAutoFit/>
          </a:bodyPr>
          <a:lstStyle/>
          <a:p>
            <a:r>
              <a:rPr lang="en-US" altLang="zh-CN" sz="2400" dirty="0">
                <a:solidFill>
                  <a:schemeClr val="bg1"/>
                </a:solidFill>
                <a:latin typeface="Arial" pitchFamily="34" charset="0"/>
                <a:cs typeface="Arial" pitchFamily="34" charset="0"/>
              </a:rPr>
              <a:t> </a:t>
            </a:r>
            <a:r>
              <a:rPr lang="en-US" altLang="zh-CN" sz="2400" dirty="0" smtClean="0">
                <a:solidFill>
                  <a:schemeClr val="bg1"/>
                </a:solidFill>
                <a:latin typeface="Arial" pitchFamily="34" charset="0"/>
                <a:cs typeface="Arial" pitchFamily="34" charset="0"/>
              </a:rPr>
              <a:t>B b(1,2, 3.3); </a:t>
            </a:r>
          </a:p>
          <a:p>
            <a:r>
              <a:rPr lang="en-US" altLang="zh-CN" sz="2400" dirty="0" smtClean="0">
                <a:solidFill>
                  <a:schemeClr val="bg1"/>
                </a:solidFill>
                <a:latin typeface="Arial" pitchFamily="34" charset="0"/>
                <a:cs typeface="Arial" pitchFamily="34" charset="0"/>
              </a:rPr>
              <a:t>call A(1,2)--&gt;</a:t>
            </a:r>
            <a:r>
              <a:rPr lang="en-US" altLang="zh-CN" sz="2400" dirty="0">
                <a:solidFill>
                  <a:schemeClr val="bg1"/>
                </a:solidFill>
                <a:latin typeface="Arial" pitchFamily="34" charset="0"/>
                <a:cs typeface="Arial" pitchFamily="34" charset="0"/>
              </a:rPr>
              <a:t>call </a:t>
            </a:r>
            <a:r>
              <a:rPr lang="en-US" altLang="zh-CN" sz="2400" dirty="0" smtClean="0">
                <a:solidFill>
                  <a:schemeClr val="bg1"/>
                </a:solidFill>
                <a:latin typeface="Arial" pitchFamily="34" charset="0"/>
                <a:cs typeface="Arial" pitchFamily="34" charset="0"/>
              </a:rPr>
              <a:t>B(1,2,3.3)</a:t>
            </a:r>
            <a:endParaRPr lang="en-US" altLang="zh-CN"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983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65720" y="1490918"/>
            <a:ext cx="7186600" cy="3129649"/>
          </a:xfrm>
          <a:prstGeom prst="rect">
            <a:avLst/>
          </a:prstGeom>
          <a:solidFill>
            <a:schemeClr val="tx1"/>
          </a:solidFill>
          <a:ln>
            <a:solidFill>
              <a:schemeClr val="accent3">
                <a:lumMod val="20000"/>
                <a:lumOff val="80000"/>
              </a:schemeClr>
            </a:solidFill>
          </a:ln>
          <a:extLst/>
        </p:spPr>
        <p:txBody>
          <a:bodyPr wrap="square" lIns="76782" tIns="38391" rIns="76782" bIns="38391" anchor="ctr">
            <a:spAutoFit/>
          </a:bodyPr>
          <a:lstStyle/>
          <a:p>
            <a:pPr>
              <a:lnSpc>
                <a:spcPts val="3443"/>
              </a:lnSpc>
            </a:pPr>
            <a:r>
              <a:rPr lang="en-US" altLang="zh-CN" sz="2400" dirty="0">
                <a:solidFill>
                  <a:schemeClr val="bg1"/>
                </a:solidFill>
                <a:latin typeface="Arial" pitchFamily="34" charset="0"/>
                <a:cs typeface="Arial" pitchFamily="34" charset="0"/>
              </a:rPr>
              <a:t>class B{</a:t>
            </a:r>
          </a:p>
          <a:p>
            <a:pPr>
              <a:lnSpc>
                <a:spcPts val="3443"/>
              </a:lnSpc>
            </a:pPr>
            <a:r>
              <a:rPr lang="en-US" altLang="zh-CN" sz="2400" dirty="0">
                <a:solidFill>
                  <a:schemeClr val="bg1"/>
                </a:solidFill>
                <a:latin typeface="Arial" pitchFamily="34" charset="0"/>
                <a:cs typeface="Arial" pitchFamily="34" charset="0"/>
              </a:rPr>
              <a:t>   private: float z;</a:t>
            </a:r>
          </a:p>
          <a:p>
            <a:pPr>
              <a:lnSpc>
                <a:spcPts val="3443"/>
              </a:lnSpc>
            </a:pPr>
            <a:r>
              <a:rPr lang="en-US" altLang="zh-CN" sz="2400" dirty="0">
                <a:solidFill>
                  <a:schemeClr val="bg1"/>
                </a:solidFill>
                <a:latin typeface="Arial" pitchFamily="34" charset="0"/>
                <a:cs typeface="Arial" pitchFamily="34" charset="0"/>
              </a:rPr>
              <a:t>               </a:t>
            </a:r>
            <a:r>
              <a:rPr lang="en-US" altLang="zh-CN" sz="2400" dirty="0" smtClean="0">
                <a:solidFill>
                  <a:schemeClr val="bg1"/>
                </a:solidFill>
                <a:latin typeface="Arial" pitchFamily="34" charset="0"/>
                <a:cs typeface="Arial" pitchFamily="34" charset="0"/>
              </a:rPr>
              <a:t>A </a:t>
            </a:r>
            <a:r>
              <a:rPr lang="en-US" altLang="zh-CN" sz="2400" dirty="0">
                <a:solidFill>
                  <a:schemeClr val="bg1"/>
                </a:solidFill>
                <a:latin typeface="Arial" pitchFamily="34" charset="0"/>
                <a:cs typeface="Arial" pitchFamily="34" charset="0"/>
              </a:rPr>
              <a:t>m;	</a:t>
            </a:r>
            <a:r>
              <a:rPr lang="en-US" altLang="zh-CN" sz="2400" b="1" dirty="0">
                <a:solidFill>
                  <a:schemeClr val="bg1"/>
                </a:solidFill>
                <a:latin typeface="Arial" pitchFamily="34" charset="0"/>
                <a:ea typeface="微软雅黑" panose="020B0503020204020204"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 //member </a:t>
            </a:r>
            <a:r>
              <a:rPr lang="en-US" altLang="zh-CN" sz="2400" b="1" dirty="0" err="1">
                <a:solidFill>
                  <a:srgbClr val="00B16A"/>
                </a:solidFill>
                <a:latin typeface="Arial" pitchFamily="34" charset="0"/>
                <a:ea typeface="微软雅黑" panose="020B0503020204020204" pitchFamily="34" charset="-122"/>
                <a:cs typeface="Arial" pitchFamily="34" charset="0"/>
              </a:rPr>
              <a:t>subobject</a:t>
            </a:r>
            <a:r>
              <a:rPr lang="zh-CN" altLang="en-US" sz="2400" b="1" dirty="0">
                <a:solidFill>
                  <a:srgbClr val="00B16A"/>
                </a:solidFill>
                <a:latin typeface="Arial" pitchFamily="34" charset="0"/>
                <a:ea typeface="微软雅黑" panose="020B0503020204020204" pitchFamily="34" charset="-122"/>
                <a:cs typeface="Arial" pitchFamily="34" charset="0"/>
              </a:rPr>
              <a:t> </a:t>
            </a:r>
          </a:p>
          <a:p>
            <a:pPr>
              <a:lnSpc>
                <a:spcPts val="3443"/>
              </a:lnSpc>
            </a:pPr>
            <a:r>
              <a:rPr lang="zh-CN" altLang="en-US" sz="2400" dirty="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public: B(</a:t>
            </a: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r1,int r2,float r)</a:t>
            </a:r>
            <a:r>
              <a:rPr lang="en-US" altLang="zh-CN" sz="2400" b="1" dirty="0">
                <a:solidFill>
                  <a:srgbClr val="FF0000"/>
                </a:solidFill>
                <a:latin typeface="Arial" pitchFamily="34" charset="0"/>
                <a:ea typeface="Arial Unicode MS" pitchFamily="34" charset="-122"/>
                <a:cs typeface="Arial" pitchFamily="34" charset="0"/>
              </a:rPr>
              <a:t>：m(r1,r2)</a:t>
            </a:r>
          </a:p>
          <a:p>
            <a:pPr>
              <a:lnSpc>
                <a:spcPts val="3443"/>
              </a:lnSpc>
            </a:pPr>
            <a:r>
              <a:rPr lang="en-US" altLang="zh-CN" sz="2400" dirty="0">
                <a:solidFill>
                  <a:schemeClr val="bg1"/>
                </a:solidFill>
                <a:latin typeface="Arial" pitchFamily="34" charset="0"/>
                <a:cs typeface="Arial" pitchFamily="34" charset="0"/>
              </a:rPr>
              <a:t>                {  z = r; </a:t>
            </a:r>
            <a:r>
              <a:rPr lang="en-US" altLang="zh-CN" sz="2400" dirty="0" smtClean="0">
                <a:solidFill>
                  <a:schemeClr val="bg1"/>
                </a:solidFill>
                <a:latin typeface="Arial" pitchFamily="34" charset="0"/>
                <a:cs typeface="Arial" pitchFamily="34" charset="0"/>
              </a:rPr>
              <a:t>}</a:t>
            </a:r>
          </a:p>
          <a:p>
            <a:pPr>
              <a:lnSpc>
                <a:spcPts val="3443"/>
              </a:lnSpc>
            </a:pPr>
            <a:r>
              <a:rPr lang="en-US" altLang="zh-CN" sz="2400" dirty="0" smtClean="0">
                <a:solidFill>
                  <a:schemeClr val="bg1"/>
                </a:solidFill>
                <a:latin typeface="Arial" pitchFamily="34" charset="0"/>
                <a:cs typeface="Arial" pitchFamily="34" charset="0"/>
              </a:rPr>
              <a:t>               B</a:t>
            </a:r>
            <a:r>
              <a:rPr lang="en-US" altLang="zh-CN" sz="2400" dirty="0">
                <a:solidFill>
                  <a:schemeClr val="bg1"/>
                </a:solidFill>
                <a:latin typeface="Arial" pitchFamily="34" charset="0"/>
                <a:cs typeface="Arial" pitchFamily="34" charset="0"/>
              </a:rPr>
              <a:t>()  {z = 0.0;}</a:t>
            </a:r>
          </a:p>
          <a:p>
            <a:pPr>
              <a:lnSpc>
                <a:spcPts val="3443"/>
              </a:lnSpc>
            </a:pPr>
            <a:r>
              <a:rPr lang="en-US" altLang="zh-CN" sz="2400" dirty="0">
                <a:solidFill>
                  <a:schemeClr val="bg1"/>
                </a:solidFill>
                <a:latin typeface="Arial" pitchFamily="34" charset="0"/>
                <a:cs typeface="Arial" pitchFamily="34" charset="0"/>
              </a:rPr>
              <a:t>};</a:t>
            </a:r>
          </a:p>
        </p:txBody>
      </p:sp>
      <p:sp>
        <p:nvSpPr>
          <p:cNvPr id="6" name="AutoShape 11"/>
          <p:cNvSpPr>
            <a:spLocks noChangeArrowheads="1"/>
          </p:cNvSpPr>
          <p:nvPr/>
        </p:nvSpPr>
        <p:spPr bwMode="auto">
          <a:xfrm>
            <a:off x="1710426" y="4459875"/>
            <a:ext cx="4589765" cy="1085599"/>
          </a:xfrm>
          <a:prstGeom prst="wedgeRoundRectCallout">
            <a:avLst>
              <a:gd name="adj1" fmla="val -26529"/>
              <a:gd name="adj2" fmla="val -71062"/>
              <a:gd name="adj3" fmla="val 16667"/>
            </a:avLst>
          </a:prstGeom>
          <a:solidFill>
            <a:schemeClr val="accent2">
              <a:lumMod val="20000"/>
              <a:lumOff val="80000"/>
            </a:schemeClr>
          </a:solidFill>
          <a:ln w="12700">
            <a:noFill/>
            <a:miter lim="800000"/>
            <a:headEnd/>
            <a:tailEnd/>
          </a:ln>
        </p:spPr>
        <p:txBody>
          <a:bodyPr lIns="76782" tIns="38391" rIns="76782" bIns="38391" anchor="ctr"/>
          <a:lstStyle/>
          <a:p>
            <a:r>
              <a:rPr lang="en-US" altLang="zh-CN" sz="2400" dirty="0">
                <a:solidFill>
                  <a:schemeClr val="bg1"/>
                </a:solidFill>
                <a:latin typeface="Arial" pitchFamily="34" charset="0"/>
                <a:cs typeface="Arial" pitchFamily="34" charset="0"/>
              </a:rPr>
              <a:t>B( )</a:t>
            </a:r>
            <a:r>
              <a:rPr lang="en-US" altLang="zh-CN" sz="2400" b="1" dirty="0">
                <a:solidFill>
                  <a:schemeClr val="bg1"/>
                </a:solidFill>
                <a:latin typeface="Arial" pitchFamily="34" charset="0"/>
                <a:ea typeface="Arial Unicode MS" pitchFamily="34" charset="-122"/>
                <a:cs typeface="Arial" pitchFamily="34" charset="0"/>
              </a:rPr>
              <a:t>  </a:t>
            </a:r>
            <a:r>
              <a:rPr lang="en-US" altLang="zh-CN" sz="2400" b="1" dirty="0">
                <a:solidFill>
                  <a:srgbClr val="FF0000"/>
                </a:solidFill>
                <a:latin typeface="Arial" pitchFamily="34" charset="0"/>
                <a:ea typeface="Arial Unicode MS" pitchFamily="34" charset="-122"/>
                <a:cs typeface="Arial" pitchFamily="34" charset="0"/>
              </a:rPr>
              <a:t> :  m( )</a:t>
            </a:r>
            <a:r>
              <a:rPr lang="en-US" altLang="zh-CN" sz="2400" b="1" dirty="0">
                <a:solidFill>
                  <a:srgbClr val="F37021"/>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//leave out</a:t>
            </a:r>
            <a:r>
              <a:rPr lang="zh-CN" altLang="en-US" sz="2400" b="1" dirty="0">
                <a:solidFill>
                  <a:srgbClr val="00B16A"/>
                </a:solidFill>
                <a:latin typeface="Arial" pitchFamily="34" charset="0"/>
                <a:ea typeface="微软雅黑" panose="020B0503020204020204" pitchFamily="34" charset="-122"/>
                <a:cs typeface="Arial" pitchFamily="34" charset="0"/>
              </a:rPr>
              <a:t>：</a:t>
            </a:r>
            <a:r>
              <a:rPr lang="en-US" altLang="zh-CN" sz="2400" b="1" dirty="0">
                <a:solidFill>
                  <a:srgbClr val="00B16A"/>
                </a:solidFill>
                <a:latin typeface="Arial" pitchFamily="34" charset="0"/>
                <a:ea typeface="微软雅黑" panose="020B0503020204020204" pitchFamily="34" charset="-122"/>
                <a:cs typeface="Arial" pitchFamily="34" charset="0"/>
              </a:rPr>
              <a:t>m()</a:t>
            </a:r>
          </a:p>
          <a:p>
            <a:pPr algn="l"/>
            <a:r>
              <a:rPr lang="zh-CN" altLang="en-US" sz="2400" dirty="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z = 0.0;}</a:t>
            </a:r>
          </a:p>
        </p:txBody>
      </p:sp>
      <p:sp>
        <p:nvSpPr>
          <p:cNvPr id="8" name="TextBox 7"/>
          <p:cNvSpPr txBox="1"/>
          <p:nvPr/>
        </p:nvSpPr>
        <p:spPr>
          <a:xfrm>
            <a:off x="3515744" y="5280821"/>
            <a:ext cx="4080592" cy="816196"/>
          </a:xfrm>
          <a:prstGeom prst="rect">
            <a:avLst/>
          </a:prstGeom>
          <a:solidFill>
            <a:schemeClr val="accent4">
              <a:lumMod val="20000"/>
              <a:lumOff val="80000"/>
            </a:schemeClr>
          </a:solidFill>
          <a:ln>
            <a:solidFill>
              <a:schemeClr val="tx1"/>
            </a:solidFill>
          </a:ln>
        </p:spPr>
        <p:txBody>
          <a:bodyPr wrap="square" lIns="76782" tIns="38391" rIns="76782" bIns="38391" rtlCol="0">
            <a:spAutoFit/>
          </a:bodyPr>
          <a:lstStyle/>
          <a:p>
            <a:r>
              <a:rPr lang="en-US" altLang="zh-CN" sz="2400" dirty="0">
                <a:solidFill>
                  <a:schemeClr val="bg1"/>
                </a:solidFill>
                <a:latin typeface="Arial" pitchFamily="34" charset="0"/>
                <a:cs typeface="Arial" pitchFamily="34" charset="0"/>
              </a:rPr>
              <a:t> </a:t>
            </a:r>
            <a:r>
              <a:rPr lang="en-US" altLang="zh-CN" sz="2400" dirty="0" smtClean="0">
                <a:solidFill>
                  <a:schemeClr val="bg1"/>
                </a:solidFill>
                <a:latin typeface="Arial" pitchFamily="34" charset="0"/>
                <a:cs typeface="Arial" pitchFamily="34" charset="0"/>
              </a:rPr>
              <a:t>B </a:t>
            </a:r>
            <a:r>
              <a:rPr lang="en-US" altLang="zh-CN" sz="2400" dirty="0" err="1" smtClean="0">
                <a:solidFill>
                  <a:schemeClr val="bg1"/>
                </a:solidFill>
                <a:latin typeface="Arial" pitchFamily="34" charset="0"/>
                <a:cs typeface="Arial" pitchFamily="34" charset="0"/>
              </a:rPr>
              <a:t>b</a:t>
            </a:r>
            <a:r>
              <a:rPr lang="en-US" altLang="zh-CN" sz="2400" dirty="0" smtClean="0">
                <a:solidFill>
                  <a:schemeClr val="bg1"/>
                </a:solidFill>
                <a:latin typeface="Arial" pitchFamily="34" charset="0"/>
                <a:cs typeface="Arial" pitchFamily="34" charset="0"/>
              </a:rPr>
              <a:t>;</a:t>
            </a:r>
          </a:p>
          <a:p>
            <a:r>
              <a:rPr lang="en-US" altLang="zh-CN" sz="2400" dirty="0" smtClean="0">
                <a:solidFill>
                  <a:schemeClr val="bg1"/>
                </a:solidFill>
                <a:latin typeface="Arial" pitchFamily="34" charset="0"/>
                <a:cs typeface="Arial" pitchFamily="34" charset="0"/>
              </a:rPr>
              <a:t>call A()--&gt;</a:t>
            </a:r>
            <a:r>
              <a:rPr lang="en-US" altLang="zh-CN" sz="2400" dirty="0">
                <a:solidFill>
                  <a:schemeClr val="bg1"/>
                </a:solidFill>
                <a:latin typeface="Arial" pitchFamily="34" charset="0"/>
                <a:cs typeface="Arial" pitchFamily="34" charset="0"/>
              </a:rPr>
              <a:t>call </a:t>
            </a:r>
            <a:r>
              <a:rPr lang="en-US" altLang="zh-CN" sz="2400" dirty="0" smtClean="0">
                <a:solidFill>
                  <a:schemeClr val="bg1"/>
                </a:solidFill>
                <a:latin typeface="Arial" pitchFamily="34" charset="0"/>
                <a:cs typeface="Arial" pitchFamily="34" charset="0"/>
              </a:rPr>
              <a:t>B()</a:t>
            </a:r>
            <a:endParaRPr lang="en-US" altLang="zh-CN"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42045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177875"/>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Verdana" panose="020B0604030504040204" pitchFamily="34" charset="0"/>
                <a:cs typeface="Tahoma" panose="020B0604030504040204" pitchFamily="34" charset="0"/>
              </a:rPr>
              <a:t>This is especially critical when initializing </a:t>
            </a:r>
            <a:r>
              <a:rPr lang="en-US" altLang="zh-CN" sz="2700" b="1" dirty="0" err="1">
                <a:solidFill>
                  <a:srgbClr val="FFFF00"/>
                </a:solidFill>
                <a:latin typeface="Verdana" panose="020B0604030504040204" pitchFamily="34" charset="0"/>
                <a:ea typeface="Arial Unicode MS" pitchFamily="34" charset="-122"/>
                <a:cs typeface="Tahoma" panose="020B0604030504040204" pitchFamily="34" charset="0"/>
              </a:rPr>
              <a:t>const</a:t>
            </a:r>
            <a:r>
              <a:rPr lang="en-US" altLang="zh-CN" sz="2700" b="1" dirty="0">
                <a:solidFill>
                  <a:srgbClr val="FFFF00"/>
                </a:solidFill>
                <a:latin typeface="Verdana" panose="020B0604030504040204" pitchFamily="34" charset="0"/>
                <a:ea typeface="Arial Unicode MS" pitchFamily="34" charset="-122"/>
                <a:cs typeface="Tahoma" panose="020B0604030504040204" pitchFamily="34" charset="0"/>
              </a:rPr>
              <a:t> and reference </a:t>
            </a:r>
            <a:r>
              <a:rPr lang="en-US" altLang="zh-CN" sz="2700" b="1" dirty="0">
                <a:solidFill>
                  <a:srgbClr val="FFFF00"/>
                </a:solidFill>
                <a:latin typeface="Verdana" panose="020B0604030504040204" pitchFamily="34" charset="0"/>
                <a:ea typeface="微软雅黑" panose="020B0503020204020204" pitchFamily="34" charset="-122"/>
                <a:cs typeface="Tahoma" panose="020B0604030504040204" pitchFamily="34" charset="0"/>
              </a:rPr>
              <a:t>data members </a:t>
            </a:r>
            <a:r>
              <a:rPr lang="en-US" altLang="zh-CN" sz="2400" dirty="0">
                <a:solidFill>
                  <a:schemeClr val="tx1">
                    <a:lumMod val="75000"/>
                    <a:lumOff val="25000"/>
                  </a:schemeClr>
                </a:solidFill>
                <a:latin typeface="Verdana" panose="020B0604030504040204" pitchFamily="34" charset="0"/>
                <a:cs typeface="Tahoma" panose="020B0604030504040204" pitchFamily="34" charset="0"/>
              </a:rPr>
              <a:t>because they must be initialized before the function body is entered.</a:t>
            </a:r>
          </a:p>
          <a:p>
            <a:pPr>
              <a:lnSpc>
                <a:spcPct val="150000"/>
              </a:lnSpc>
              <a:buFont typeface="Arial" pitchFamily="34" charset="0"/>
              <a:buChar char="•"/>
            </a:pPr>
            <a:r>
              <a:rPr lang="en-US" altLang="zh-CN" sz="2400" dirty="0">
                <a:solidFill>
                  <a:schemeClr val="tx1">
                    <a:lumMod val="75000"/>
                    <a:lumOff val="25000"/>
                  </a:schemeClr>
                </a:solidFill>
                <a:latin typeface="Verdana" panose="020B0604030504040204" pitchFamily="34" charset="0"/>
                <a:cs typeface="Tahoma" panose="020B0604030504040204" pitchFamily="34" charset="0"/>
              </a:rPr>
              <a:t>To make the syntax consistent, you are allowed to treat </a:t>
            </a:r>
            <a:r>
              <a:rPr lang="en-US" altLang="zh-CN" sz="2700" b="1" dirty="0">
                <a:solidFill>
                  <a:srgbClr val="FFFF00"/>
                </a:solidFill>
                <a:latin typeface="Verdana" panose="020B0604030504040204" pitchFamily="34" charset="0"/>
                <a:ea typeface="微软雅黑" panose="020B0503020204020204" pitchFamily="34" charset="-122"/>
                <a:cs typeface="Tahoma" panose="020B0604030504040204" pitchFamily="34" charset="0"/>
              </a:rPr>
              <a:t>built-in types</a:t>
            </a:r>
            <a:r>
              <a:rPr lang="en-US" altLang="zh-CN" sz="2400" dirty="0">
                <a:solidFill>
                  <a:schemeClr val="tx1">
                    <a:lumMod val="75000"/>
                    <a:lumOff val="25000"/>
                  </a:schemeClr>
                </a:solidFill>
                <a:latin typeface="Verdana" panose="020B0604030504040204" pitchFamily="34" charset="0"/>
                <a:cs typeface="Tahoma" panose="020B0604030504040204" pitchFamily="34" charset="0"/>
              </a:rPr>
              <a:t> as if they have a single constructor, Thus, you can say:</a:t>
            </a:r>
            <a:r>
              <a:rPr lang="en-US" altLang="zh-CN" sz="2400" dirty="0">
                <a:solidFill>
                  <a:schemeClr val="tx1">
                    <a:lumMod val="75000"/>
                    <a:lumOff val="25000"/>
                  </a:schemeClr>
                </a:solidFill>
                <a:latin typeface="Verdana" panose="020B0604030504040204" pitchFamily="34" charset="0"/>
                <a:ea typeface="Arial Unicode MS" pitchFamily="34" charset="-122"/>
                <a:cs typeface="Tahoma" panose="020B0604030504040204" pitchFamily="34" charset="0"/>
              </a:rPr>
              <a:t>  </a:t>
            </a:r>
          </a:p>
        </p:txBody>
      </p:sp>
      <p:sp>
        <p:nvSpPr>
          <p:cNvPr id="5" name="标题 1"/>
          <p:cNvSpPr>
            <a:spLocks noGrp="1"/>
          </p:cNvSpPr>
          <p:nvPr>
            <p:ph type="ctrTitle"/>
          </p:nvPr>
        </p:nvSpPr>
        <p:spPr>
          <a:xfrm>
            <a:off x="431886" y="214241"/>
            <a:ext cx="7164449" cy="785635"/>
          </a:xfrm>
          <a:solidFill>
            <a:srgbClr val="008080"/>
          </a:solidFill>
        </p:spPr>
        <p:txBody>
          <a:bodyPr vert="horz" lIns="98262" tIns="49132" rIns="98262" bIns="49132" rtlCol="0" anchor="ctr">
            <a:no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About Constructor initialization list</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1701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8597" y="1071549"/>
            <a:ext cx="8408766" cy="4016292"/>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700" b="1"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Abstraction</a:t>
            </a:r>
            <a:r>
              <a:rPr lang="en-US" altLang="zh-CN" sz="2700" b="1"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From the problem space to the solution one.</a:t>
            </a:r>
          </a:p>
          <a:p>
            <a:pPr>
              <a:lnSpc>
                <a:spcPts val="3443"/>
              </a:lnSpc>
              <a:buFont typeface="Arial" pitchFamily="34" charset="0"/>
              <a:buChar char="•"/>
            </a:pP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a:p>
            <a:pPr>
              <a:lnSpc>
                <a:spcPts val="3443"/>
              </a:lnSpc>
              <a:buFont typeface="Arial" pitchFamily="34" charset="0"/>
              <a:buChar char="•"/>
            </a:pPr>
            <a:endParaRPr lang="en-US" altLang="zh-CN" sz="2400" dirty="0" smtClean="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a:p>
            <a:pPr>
              <a:lnSpc>
                <a:spcPts val="3443"/>
              </a:lnSpc>
              <a:buFont typeface="Arial" pitchFamily="34" charset="0"/>
              <a:buChar char="•"/>
            </a:pP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a:p>
            <a:pPr>
              <a:lnSpc>
                <a:spcPts val="3443"/>
              </a:lnSpc>
            </a:pP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a:p>
            <a:pPr>
              <a:lnSpc>
                <a:spcPts val="3443"/>
              </a:lnSpc>
              <a:buFont typeface="Arial" pitchFamily="34" charset="0"/>
              <a:buChar char="•"/>
            </a:pPr>
            <a:r>
              <a:rPr lang="en-US" altLang="zh-CN" sz="2700" b="1"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Abstraction data type( Class )</a:t>
            </a:r>
          </a:p>
          <a:p>
            <a:pPr>
              <a:lnSpc>
                <a:spcPts val="3443"/>
              </a:lnSpc>
            </a:pP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The ability to package data with functions allows you to create a </a:t>
            </a:r>
            <a:r>
              <a:rPr lang="en-US" altLang="zh-CN" sz="2400" b="1" dirty="0">
                <a:solidFill>
                  <a:srgbClr val="FFFF00"/>
                </a:solidFill>
                <a:latin typeface="Arial" panose="020B0604020202020204" pitchFamily="34" charset="0"/>
                <a:cs typeface="Arial" panose="020B0604020202020204" pitchFamily="34" charset="0"/>
              </a:rPr>
              <a:t>new data type</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This is often called </a:t>
            </a:r>
            <a:r>
              <a:rPr lang="en-US" altLang="zh-CN" sz="2400" dirty="0">
                <a:solidFill>
                  <a:srgbClr val="FFFF00"/>
                </a:solidFill>
                <a:latin typeface="Arial" panose="020B0604020202020204" pitchFamily="34" charset="0"/>
                <a:cs typeface="Arial" panose="020B0604020202020204" pitchFamily="34" charset="0"/>
              </a:rPr>
              <a:t>encapsulation</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This new data type is called “</a:t>
            </a:r>
            <a:r>
              <a:rPr lang="en-US" altLang="zh-CN" sz="2400" dirty="0">
                <a:solidFill>
                  <a:srgbClr val="FFFF00"/>
                </a:solidFill>
                <a:latin typeface="Arial" panose="020B0604020202020204" pitchFamily="34" charset="0"/>
                <a:cs typeface="Arial" panose="020B0604020202020204" pitchFamily="34" charset="0"/>
              </a:rPr>
              <a:t>abstraction data type</a:t>
            </a:r>
            <a:r>
              <a:rPr lang="en-US" altLang="zh-CN" sz="2400" dirty="0">
                <a:solidFill>
                  <a:schemeClr val="accent1"/>
                </a:solidFill>
                <a:latin typeface="Arial" panose="020B0604020202020204" pitchFamily="34" charset="0"/>
                <a:cs typeface="Arial" panose="020B0604020202020204" pitchFamily="34" charset="0"/>
              </a:rPr>
              <a:t>”</a:t>
            </a:r>
            <a:r>
              <a:rPr lang="en-US" altLang="zh-CN" sz="2400" dirty="0">
                <a:solidFill>
                  <a:schemeClr val="tx1">
                    <a:lumMod val="95000"/>
                    <a:lumOff val="5000"/>
                  </a:schemeClr>
                </a:solidFill>
                <a:latin typeface="Arial" panose="020B0604020202020204" pitchFamily="34" charset="0"/>
                <a:ea typeface="Arial Unicode MS" pitchFamily="34" charset="-122"/>
                <a:cs typeface="Arial" panose="020B0604020202020204" pitchFamily="34" charset="0"/>
              </a:rPr>
              <a:t>. </a:t>
            </a:r>
            <a:r>
              <a:rPr lang="en-US" altLang="zh-CN" sz="24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rPr>
              <a:t> </a:t>
            </a:r>
          </a:p>
        </p:txBody>
      </p:sp>
      <p:sp>
        <p:nvSpPr>
          <p:cNvPr id="10" name="Oval 7"/>
          <p:cNvSpPr>
            <a:spLocks noChangeArrowheads="1"/>
          </p:cNvSpPr>
          <p:nvPr/>
        </p:nvSpPr>
        <p:spPr bwMode="auto">
          <a:xfrm>
            <a:off x="641165" y="2061446"/>
            <a:ext cx="2438400" cy="1162050"/>
          </a:xfrm>
          <a:prstGeom prst="ellipse">
            <a:avLst/>
          </a:prstGeom>
          <a:solidFill>
            <a:schemeClr val="accent3">
              <a:lumMod val="20000"/>
              <a:lumOff val="80000"/>
            </a:schemeClr>
          </a:solidFill>
          <a:ln w="9525">
            <a:noFill/>
            <a:miter lim="800000"/>
            <a:headEnd/>
            <a:tailEnd/>
          </a:ln>
        </p:spPr>
        <p:txBody>
          <a:bodyPr wrap="none" lIns="94651" tIns="47326" rIns="94651" bIns="47326" anchor="ctr"/>
          <a:lstStyle/>
          <a:p>
            <a:pPr eaLnBrk="1" hangingPunct="1">
              <a:spcBef>
                <a:spcPct val="50000"/>
              </a:spcBef>
            </a:pPr>
            <a:r>
              <a:rPr lang="en-US" altLang="zh-CN" sz="2000" b="1" dirty="0">
                <a:solidFill>
                  <a:srgbClr val="0000CC"/>
                </a:solidFill>
                <a:latin typeface="Arial Rounded MT Bold" panose="020F0704030504030204" pitchFamily="34" charset="0"/>
                <a:cs typeface="Arial" pitchFamily="34" charset="0"/>
              </a:rPr>
              <a:t>Problem space</a:t>
            </a:r>
            <a:endParaRPr lang="zh-CN" altLang="en-US" sz="2000" b="1" dirty="0">
              <a:solidFill>
                <a:srgbClr val="0000CC"/>
              </a:solidFill>
              <a:latin typeface="Arial Rounded MT Bold" panose="020F0704030504030204" pitchFamily="34" charset="0"/>
              <a:cs typeface="Arial" pitchFamily="34" charset="0"/>
            </a:endParaRPr>
          </a:p>
        </p:txBody>
      </p:sp>
      <p:sp>
        <p:nvSpPr>
          <p:cNvPr id="11" name="Oval 8"/>
          <p:cNvSpPr>
            <a:spLocks noChangeArrowheads="1"/>
          </p:cNvSpPr>
          <p:nvPr/>
        </p:nvSpPr>
        <p:spPr bwMode="auto">
          <a:xfrm>
            <a:off x="5670366" y="1967794"/>
            <a:ext cx="2514600" cy="1252537"/>
          </a:xfrm>
          <a:prstGeom prst="ellipse">
            <a:avLst/>
          </a:prstGeom>
          <a:solidFill>
            <a:schemeClr val="accent6">
              <a:lumMod val="20000"/>
              <a:lumOff val="80000"/>
            </a:schemeClr>
          </a:solidFill>
          <a:ln w="9525">
            <a:noFill/>
            <a:miter lim="800000"/>
            <a:headEnd/>
            <a:tailEnd/>
          </a:ln>
        </p:spPr>
        <p:txBody>
          <a:bodyPr wrap="none" lIns="94651" tIns="47326" rIns="94651" bIns="47326" anchor="ctr"/>
          <a:lstStyle/>
          <a:p>
            <a:pPr eaLnBrk="1" hangingPunct="1">
              <a:spcBef>
                <a:spcPct val="50000"/>
              </a:spcBef>
            </a:pPr>
            <a:r>
              <a:rPr lang="en-US" altLang="zh-CN" sz="2000" dirty="0">
                <a:solidFill>
                  <a:schemeClr val="accent1"/>
                </a:solidFill>
                <a:latin typeface="Arial Rounded MT Bold" panose="020F0704030504030204" pitchFamily="34" charset="0"/>
                <a:cs typeface="Arial" charset="0"/>
              </a:rPr>
              <a:t>Solution space</a:t>
            </a:r>
            <a:endParaRPr lang="zh-CN" altLang="en-US" sz="2000" dirty="0">
              <a:solidFill>
                <a:schemeClr val="accent1"/>
              </a:solidFill>
              <a:latin typeface="Arial Rounded MT Bold" panose="020F0704030504030204" pitchFamily="34" charset="0"/>
              <a:cs typeface="Arial" charset="0"/>
            </a:endParaRPr>
          </a:p>
        </p:txBody>
      </p:sp>
      <p:sp>
        <p:nvSpPr>
          <p:cNvPr id="12" name="Text Box 10"/>
          <p:cNvSpPr txBox="1">
            <a:spLocks noChangeArrowheads="1"/>
          </p:cNvSpPr>
          <p:nvPr/>
        </p:nvSpPr>
        <p:spPr bwMode="auto">
          <a:xfrm>
            <a:off x="3460564" y="1949729"/>
            <a:ext cx="1676400" cy="61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51" tIns="47326" rIns="94651" bIns="47326">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eaLnBrk="1" hangingPunct="1">
              <a:spcBef>
                <a:spcPct val="50000"/>
              </a:spcBef>
            </a:pPr>
            <a:r>
              <a:rPr kumimoji="1" lang="en-US" altLang="zh-CN" sz="3400" b="1" dirty="0">
                <a:solidFill>
                  <a:schemeClr val="accent3">
                    <a:lumMod val="60000"/>
                    <a:lumOff val="40000"/>
                  </a:schemeClr>
                </a:solidFill>
                <a:latin typeface="Tahoma" pitchFamily="34" charset="0"/>
              </a:rPr>
              <a:t>map</a:t>
            </a:r>
          </a:p>
        </p:txBody>
      </p:sp>
      <p:sp>
        <p:nvSpPr>
          <p:cNvPr id="13" name="Line 9"/>
          <p:cNvSpPr>
            <a:spLocks noChangeShapeType="1"/>
          </p:cNvSpPr>
          <p:nvPr/>
        </p:nvSpPr>
        <p:spPr bwMode="auto">
          <a:xfrm>
            <a:off x="3079564" y="2518646"/>
            <a:ext cx="2590800" cy="0"/>
          </a:xfrm>
          <a:prstGeom prst="line">
            <a:avLst/>
          </a:prstGeom>
          <a:noFill/>
          <a:ln w="76200">
            <a:solidFill>
              <a:srgbClr val="00B0F0"/>
            </a:solidFill>
            <a:prstDash val="sysDot"/>
            <a:miter lim="800000"/>
            <a:headEnd/>
            <a:tailEnd/>
          </a:ln>
          <a:extLst>
            <a:ext uri="{909E8E84-426E-40DD-AFC4-6F175D3DCCD1}">
              <a14:hiddenFill xmlns:a14="http://schemas.microsoft.com/office/drawing/2010/main">
                <a:noFill/>
              </a14:hiddenFill>
            </a:ext>
          </a:extLst>
        </p:spPr>
        <p:txBody>
          <a:bodyPr wrap="none" lIns="94651" tIns="47326" rIns="94651" bIns="47326"/>
          <a:lstStyle/>
          <a:p>
            <a:endParaRPr lang="zh-CN" altLang="en-US"/>
          </a:p>
        </p:txBody>
      </p:sp>
      <p:sp>
        <p:nvSpPr>
          <p:cNvPr id="14" name="页脚占位符 1"/>
          <p:cNvSpPr>
            <a:spLocks noGrp="1"/>
          </p:cNvSpPr>
          <p:nvPr>
            <p:ph type="ftr" sz="quarter" idx="4294967295"/>
          </p:nvPr>
        </p:nvSpPr>
        <p:spPr>
          <a:xfrm>
            <a:off x="-14317" y="6474790"/>
            <a:ext cx="3662378" cy="365125"/>
          </a:xfrm>
          <a:prstGeom prst="rect">
            <a:avLst/>
          </a:prstGeom>
        </p:spPr>
        <p:txBody>
          <a:bodyPr vert="horz" lIns="98294" tIns="49148" rIns="98294" bIns="49148" rtlCol="0" anchor="ctr"/>
          <a:lstStyle/>
          <a:p>
            <a:r>
              <a:rPr lang="en-US" altLang="zh-CN" sz="1900" dirty="0"/>
              <a:t>Object-Oriented Programming</a:t>
            </a:r>
            <a:endParaRPr lang="zh-CN" altLang="en-US" sz="1900" dirty="0"/>
          </a:p>
        </p:txBody>
      </p:sp>
    </p:spTree>
    <p:extLst>
      <p:ext uri="{BB962C8B-B14F-4D97-AF65-F5344CB8AC3E}">
        <p14:creationId xmlns:p14="http://schemas.microsoft.com/office/powerpoint/2010/main" val="127361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1000"/>
                                        <p:tgtEl>
                                          <p:spTgt spid="9">
                                            <p:txEl>
                                              <p:pRg st="5" end="5"/>
                                            </p:txEl>
                                          </p:spTgt>
                                        </p:tgtEl>
                                      </p:cBhvr>
                                    </p:animEffect>
                                    <p:anim calcmode="lin" valueType="num">
                                      <p:cBhvr>
                                        <p:cTn id="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fade">
                                      <p:cBhvr>
                                        <p:cTn id="12" dur="1000"/>
                                        <p:tgtEl>
                                          <p:spTgt spid="9">
                                            <p:txEl>
                                              <p:pRg st="6" end="6"/>
                                            </p:txEl>
                                          </p:spTgt>
                                        </p:tgtEl>
                                      </p:cBhvr>
                                    </p:animEffect>
                                    <p:anim calcmode="lin" valueType="num">
                                      <p:cBhvr>
                                        <p:cTn id="1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51520" y="1072552"/>
            <a:ext cx="8892480" cy="4862821"/>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435"/>
              </a:lnSpc>
              <a:spcBef>
                <a:spcPct val="50000"/>
              </a:spcBef>
            </a:pPr>
            <a:r>
              <a:rPr lang="en-US" altLang="zh-CN" sz="2400" b="1" dirty="0">
                <a:solidFill>
                  <a:schemeClr val="bg1"/>
                </a:solidFill>
                <a:latin typeface="Arial" pitchFamily="34" charset="0"/>
                <a:cs typeface="Arial" pitchFamily="34" charset="0"/>
              </a:rPr>
              <a:t>class C{</a:t>
            </a:r>
          </a:p>
          <a:p>
            <a:pPr>
              <a:lnSpc>
                <a:spcPts val="2435"/>
              </a:lnSpc>
              <a:spcBef>
                <a:spcPct val="50000"/>
              </a:spcBef>
            </a:pPr>
            <a:r>
              <a:rPr lang="en-US" altLang="zh-CN" sz="2400" b="1" dirty="0">
                <a:solidFill>
                  <a:schemeClr val="bg1"/>
                </a:solidFill>
                <a:latin typeface="Arial" pitchFamily="34" charset="0"/>
                <a:cs typeface="Arial" pitchFamily="34" charset="0"/>
              </a:rPr>
              <a:t>    private:    </a:t>
            </a: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n;</a:t>
            </a: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const</a:t>
            </a: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cint</a:t>
            </a:r>
            <a:r>
              <a:rPr lang="en-US" altLang="zh-CN" sz="2400" b="1" dirty="0" smtClean="0">
                <a:solidFill>
                  <a:schemeClr val="bg1"/>
                </a:solidFill>
                <a:latin typeface="Arial" pitchFamily="34" charset="0"/>
                <a:cs typeface="Arial" pitchFamily="34" charset="0"/>
              </a:rPr>
              <a:t>;   </a:t>
            </a:r>
            <a:r>
              <a:rPr lang="en-US" altLang="zh-CN" sz="2400" b="1" dirty="0" smtClean="0">
                <a:solidFill>
                  <a:srgbClr val="00B050"/>
                </a:solidFill>
                <a:latin typeface="Arial" pitchFamily="34" charset="0"/>
                <a:cs typeface="Arial" pitchFamily="34" charset="0"/>
              </a:rPr>
              <a:t>//</a:t>
            </a:r>
            <a:r>
              <a:rPr lang="en-US" altLang="zh-CN" sz="2400" b="1" dirty="0" err="1" smtClean="0">
                <a:solidFill>
                  <a:srgbClr val="00B050"/>
                </a:solidFill>
                <a:latin typeface="Arial" pitchFamily="34" charset="0"/>
                <a:cs typeface="Arial" pitchFamily="34" charset="0"/>
              </a:rPr>
              <a:t>const</a:t>
            </a:r>
            <a:r>
              <a:rPr lang="en-US" altLang="zh-CN" sz="2400" b="1" dirty="0" smtClean="0">
                <a:solidFill>
                  <a:srgbClr val="00B050"/>
                </a:solidFill>
                <a:latin typeface="Arial" pitchFamily="34" charset="0"/>
                <a:cs typeface="Arial" pitchFamily="34" charset="0"/>
              </a:rPr>
              <a:t> data member</a:t>
            </a:r>
            <a:endParaRPr lang="en-US" altLang="zh-CN" sz="2400" b="1" dirty="0">
              <a:solidFill>
                <a:srgbClr val="00B050"/>
              </a:solidFill>
              <a:latin typeface="Arial" pitchFamily="34" charset="0"/>
              <a:cs typeface="Arial" pitchFamily="34" charset="0"/>
            </a:endParaRP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&amp; </a:t>
            </a:r>
            <a:r>
              <a:rPr lang="en-US" altLang="zh-CN" sz="2400" b="1" dirty="0" err="1">
                <a:solidFill>
                  <a:schemeClr val="bg1"/>
                </a:solidFill>
                <a:latin typeface="Arial" pitchFamily="34" charset="0"/>
                <a:cs typeface="Arial" pitchFamily="34" charset="0"/>
              </a:rPr>
              <a:t>rint</a:t>
            </a:r>
            <a:r>
              <a:rPr lang="en-US" altLang="zh-CN" sz="2400" b="1" dirty="0" smtClean="0">
                <a:solidFill>
                  <a:schemeClr val="bg1"/>
                </a:solidFill>
                <a:latin typeface="Arial" pitchFamily="34" charset="0"/>
                <a:cs typeface="Arial" pitchFamily="34" charset="0"/>
              </a:rPr>
              <a:t>;           </a:t>
            </a:r>
            <a:r>
              <a:rPr lang="en-US" altLang="zh-CN" sz="2400" b="1" dirty="0">
                <a:solidFill>
                  <a:srgbClr val="00B050"/>
                </a:solidFill>
                <a:latin typeface="Arial" pitchFamily="34" charset="0"/>
                <a:cs typeface="Arial" pitchFamily="34" charset="0"/>
              </a:rPr>
              <a:t>//reference data member</a:t>
            </a: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smtClean="0">
                <a:solidFill>
                  <a:schemeClr val="bg1"/>
                </a:solidFill>
                <a:latin typeface="Arial" pitchFamily="34" charset="0"/>
                <a:cs typeface="Arial" pitchFamily="34" charset="0"/>
              </a:rPr>
              <a:t>              A m;                  </a:t>
            </a:r>
            <a:r>
              <a:rPr lang="en-US" altLang="zh-CN" sz="2400" b="1" dirty="0" smtClean="0">
                <a:solidFill>
                  <a:srgbClr val="00B050"/>
                </a:solidFill>
                <a:latin typeface="Arial" pitchFamily="34" charset="0"/>
                <a:cs typeface="Arial" pitchFamily="34" charset="0"/>
              </a:rPr>
              <a:t>//object </a:t>
            </a:r>
            <a:r>
              <a:rPr lang="en-US" altLang="zh-CN" sz="2400" b="1" dirty="0">
                <a:solidFill>
                  <a:srgbClr val="00B050"/>
                </a:solidFill>
                <a:latin typeface="Arial" pitchFamily="34" charset="0"/>
                <a:cs typeface="Arial" pitchFamily="34" charset="0"/>
              </a:rPr>
              <a:t>member</a:t>
            </a:r>
          </a:p>
          <a:p>
            <a:pPr>
              <a:lnSpc>
                <a:spcPts val="2435"/>
              </a:lnSpc>
              <a:spcBef>
                <a:spcPct val="50000"/>
              </a:spcBef>
            </a:pPr>
            <a:r>
              <a:rPr lang="en-US" altLang="zh-CN" sz="2400" b="1" dirty="0">
                <a:solidFill>
                  <a:schemeClr val="bg1"/>
                </a:solidFill>
                <a:latin typeface="Arial" pitchFamily="34" charset="0"/>
                <a:cs typeface="Arial" pitchFamily="34" charset="0"/>
              </a:rPr>
              <a:t>    public:   </a:t>
            </a: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smtClean="0">
                <a:solidFill>
                  <a:schemeClr val="bg1"/>
                </a:solidFill>
                <a:latin typeface="Arial" pitchFamily="34" charset="0"/>
                <a:ea typeface="微软雅黑" panose="020B0503020204020204" pitchFamily="34" charset="-122"/>
                <a:cs typeface="Arial" pitchFamily="34" charset="0"/>
              </a:rPr>
              <a:t>C(</a:t>
            </a:r>
            <a:r>
              <a:rPr lang="en-US" altLang="zh-CN" sz="2400" b="1" dirty="0" err="1" smtClean="0">
                <a:solidFill>
                  <a:schemeClr val="bg1"/>
                </a:solidFill>
                <a:latin typeface="Arial" pitchFamily="34" charset="0"/>
                <a:ea typeface="微软雅黑" panose="020B0503020204020204" pitchFamily="34" charset="-122"/>
                <a:cs typeface="Arial" pitchFamily="34" charset="0"/>
              </a:rPr>
              <a:t>int</a:t>
            </a:r>
            <a:r>
              <a:rPr lang="en-US" altLang="zh-CN" sz="2400" b="1" dirty="0" smtClean="0">
                <a:solidFill>
                  <a:schemeClr val="bg1"/>
                </a:solidFill>
                <a:latin typeface="Arial" pitchFamily="34" charset="0"/>
                <a:ea typeface="微软雅黑" panose="020B0503020204020204" pitchFamily="34" charset="-122"/>
                <a:cs typeface="Arial" pitchFamily="34" charset="0"/>
              </a:rPr>
              <a:t>  </a:t>
            </a:r>
            <a:r>
              <a:rPr lang="en-US" altLang="zh-CN" sz="2400" b="1" dirty="0" err="1">
                <a:solidFill>
                  <a:schemeClr val="bg1"/>
                </a:solidFill>
                <a:latin typeface="Arial" pitchFamily="34" charset="0"/>
                <a:ea typeface="微软雅黑" panose="020B0503020204020204" pitchFamily="34" charset="-122"/>
                <a:cs typeface="Arial" pitchFamily="34" charset="0"/>
              </a:rPr>
              <a:t>param</a:t>
            </a:r>
            <a:r>
              <a:rPr lang="en-US" altLang="zh-CN" sz="2400" b="1" dirty="0">
                <a:solidFill>
                  <a:schemeClr val="bg1"/>
                </a:solidFill>
                <a:latin typeface="Arial" pitchFamily="34" charset="0"/>
                <a:ea typeface="微软雅黑" panose="020B0503020204020204" pitchFamily="34" charset="-122"/>
                <a:cs typeface="Arial" pitchFamily="34" charset="0"/>
              </a:rPr>
              <a:t>)  </a:t>
            </a:r>
            <a:r>
              <a:rPr lang="en-US" altLang="zh-CN" sz="2800" b="1" dirty="0">
                <a:solidFill>
                  <a:srgbClr val="FF0000"/>
                </a:solidFill>
                <a:latin typeface="Arial" pitchFamily="34" charset="0"/>
                <a:ea typeface="+mn-ea"/>
                <a:cs typeface="Arial" pitchFamily="34" charset="0"/>
              </a:rPr>
              <a:t>:</a:t>
            </a:r>
            <a:r>
              <a:rPr lang="en-US" altLang="zh-CN" sz="2800" b="1" dirty="0">
                <a:solidFill>
                  <a:schemeClr val="accent1"/>
                </a:solidFill>
                <a:latin typeface="Arial" pitchFamily="34" charset="0"/>
                <a:ea typeface="+mn-ea"/>
                <a:cs typeface="Arial" pitchFamily="34" charset="0"/>
              </a:rPr>
              <a:t>  n(</a:t>
            </a:r>
            <a:r>
              <a:rPr lang="en-US" altLang="zh-CN" sz="2800" b="1" dirty="0" err="1">
                <a:solidFill>
                  <a:schemeClr val="accent1"/>
                </a:solidFill>
                <a:latin typeface="Arial" pitchFamily="34" charset="0"/>
                <a:ea typeface="+mn-ea"/>
                <a:cs typeface="Arial" pitchFamily="34" charset="0"/>
              </a:rPr>
              <a:t>param</a:t>
            </a:r>
            <a:r>
              <a:rPr lang="en-US" altLang="zh-CN" sz="2800" b="1" dirty="0">
                <a:solidFill>
                  <a:schemeClr val="accent1"/>
                </a:solidFill>
                <a:latin typeface="Arial" pitchFamily="34" charset="0"/>
                <a:ea typeface="+mn-ea"/>
                <a:cs typeface="Arial" pitchFamily="34" charset="0"/>
              </a:rPr>
              <a:t>),  </a:t>
            </a:r>
            <a:r>
              <a:rPr lang="en-US" altLang="zh-CN" sz="2800" b="1" dirty="0" err="1">
                <a:solidFill>
                  <a:srgbClr val="FF0000"/>
                </a:solidFill>
                <a:latin typeface="Arial" pitchFamily="34" charset="0"/>
                <a:ea typeface="+mn-ea"/>
                <a:cs typeface="Arial" pitchFamily="34" charset="0"/>
              </a:rPr>
              <a:t>cint</a:t>
            </a:r>
            <a:r>
              <a:rPr lang="en-US" altLang="zh-CN" sz="2800" b="1" dirty="0">
                <a:solidFill>
                  <a:srgbClr val="FF0000"/>
                </a:solidFill>
                <a:latin typeface="Arial" pitchFamily="34" charset="0"/>
                <a:ea typeface="+mn-ea"/>
                <a:cs typeface="Arial" pitchFamily="34" charset="0"/>
              </a:rPr>
              <a:t>(5),  </a:t>
            </a:r>
            <a:r>
              <a:rPr lang="en-US" altLang="zh-CN" sz="2800" b="1" dirty="0" err="1">
                <a:solidFill>
                  <a:srgbClr val="FF0000"/>
                </a:solidFill>
                <a:latin typeface="Arial" pitchFamily="34" charset="0"/>
                <a:ea typeface="+mn-ea"/>
                <a:cs typeface="Arial" pitchFamily="34" charset="0"/>
              </a:rPr>
              <a:t>rint</a:t>
            </a:r>
            <a:r>
              <a:rPr lang="en-US" altLang="zh-CN" sz="2800" b="1" dirty="0">
                <a:solidFill>
                  <a:srgbClr val="FF0000"/>
                </a:solidFill>
                <a:latin typeface="Arial" pitchFamily="34" charset="0"/>
                <a:ea typeface="+mn-ea"/>
                <a:cs typeface="Arial" pitchFamily="34" charset="0"/>
              </a:rPr>
              <a:t>(n</a:t>
            </a:r>
            <a:r>
              <a:rPr lang="en-US" altLang="zh-CN" sz="2800" b="1" dirty="0" smtClean="0">
                <a:solidFill>
                  <a:srgbClr val="FF0000"/>
                </a:solidFill>
                <a:latin typeface="Arial" pitchFamily="34" charset="0"/>
                <a:ea typeface="+mn-ea"/>
                <a:cs typeface="Arial" pitchFamily="34" charset="0"/>
              </a:rPr>
              <a:t>), </a:t>
            </a:r>
            <a:r>
              <a:rPr lang="en-US" altLang="zh-CN" sz="2800" b="1" dirty="0">
                <a:solidFill>
                  <a:srgbClr val="FF0000"/>
                </a:solidFill>
                <a:latin typeface="Arial" pitchFamily="34" charset="0"/>
                <a:ea typeface="+mn-ea"/>
                <a:cs typeface="Arial" pitchFamily="34" charset="0"/>
              </a:rPr>
              <a:t>m</a:t>
            </a:r>
            <a:r>
              <a:rPr lang="en-US" altLang="zh-CN" sz="2800" b="1" dirty="0" smtClean="0">
                <a:solidFill>
                  <a:srgbClr val="FF0000"/>
                </a:solidFill>
                <a:latin typeface="Arial" pitchFamily="34" charset="0"/>
                <a:ea typeface="+mn-ea"/>
                <a:cs typeface="Arial" pitchFamily="34" charset="0"/>
              </a:rPr>
              <a:t>(…)</a:t>
            </a:r>
            <a:endParaRPr lang="en-US" altLang="zh-CN" sz="2800" b="1" dirty="0">
              <a:solidFill>
                <a:srgbClr val="FF0000"/>
              </a:solidFill>
              <a:latin typeface="Arial" pitchFamily="34" charset="0"/>
              <a:ea typeface="+mn-ea"/>
              <a:cs typeface="Arial" pitchFamily="34" charset="0"/>
            </a:endParaRPr>
          </a:p>
          <a:p>
            <a:pPr>
              <a:lnSpc>
                <a:spcPts val="2435"/>
              </a:lnSpc>
              <a:spcBef>
                <a:spcPct val="50000"/>
              </a:spcBef>
            </a:pPr>
            <a:r>
              <a:rPr lang="en-US" altLang="zh-CN" sz="2400" b="1" dirty="0">
                <a:solidFill>
                  <a:schemeClr val="bg1"/>
                </a:solidFill>
                <a:latin typeface="Arial" pitchFamily="34" charset="0"/>
                <a:cs typeface="Arial" pitchFamily="34" charset="0"/>
              </a:rPr>
              <a:t>    </a:t>
            </a:r>
            <a:r>
              <a:rPr lang="en-US" altLang="zh-CN" sz="2400" b="1" dirty="0" smtClean="0">
                <a:solidFill>
                  <a:schemeClr val="bg1"/>
                </a:solidFill>
                <a:latin typeface="Arial" pitchFamily="34" charset="0"/>
                <a:cs typeface="Arial" pitchFamily="34" charset="0"/>
              </a:rPr>
              <a:t>{</a:t>
            </a:r>
            <a:r>
              <a:rPr lang="en-US" altLang="zh-CN" sz="2400" b="1" dirty="0">
                <a:solidFill>
                  <a:schemeClr val="bg1"/>
                </a:solidFill>
                <a:latin typeface="Arial" pitchFamily="34" charset="0"/>
                <a:cs typeface="Arial" pitchFamily="34" charset="0"/>
              </a:rPr>
              <a:t>	}</a:t>
            </a:r>
          </a:p>
          <a:p>
            <a:pPr>
              <a:lnSpc>
                <a:spcPts val="2435"/>
              </a:lnSpc>
              <a:spcBef>
                <a:spcPct val="50000"/>
              </a:spcBef>
            </a:pPr>
            <a:r>
              <a:rPr lang="en-US" altLang="zh-CN" sz="2400" b="1"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33532950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04679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Arial" pitchFamily="34" charset="0"/>
                <a:ea typeface="Arial Unicode MS" pitchFamily="34" charset="-122"/>
                <a:cs typeface="Arial" pitchFamily="34" charset="0"/>
              </a:rPr>
              <a:t>Member object initialization sequence </a:t>
            </a:r>
            <a:r>
              <a:rPr lang="en-US" altLang="zh-CN" sz="2400" dirty="0">
                <a:latin typeface="Arial" pitchFamily="34" charset="0"/>
                <a:ea typeface="Arial Unicode MS" panose="020B0604020202020204" pitchFamily="34" charset="-122"/>
                <a:cs typeface="Arial" pitchFamily="34" charset="0"/>
              </a:rPr>
              <a:t>is consistent with their declared order in the class. has nothing to do with listed order in the constructor initialization list.</a:t>
            </a:r>
            <a:endParaRPr lang="zh-CN" altLang="en-US" sz="2400" dirty="0">
              <a:latin typeface="Arial" pitchFamily="34" charset="0"/>
              <a:ea typeface="Arial Unicode MS" panose="020B0604020202020204" pitchFamily="34" charset="-122"/>
              <a:cs typeface="Arial" pitchFamily="34" charset="0"/>
            </a:endParaRPr>
          </a:p>
          <a:p>
            <a:pPr lvl="1">
              <a:spcBef>
                <a:spcPct val="50000"/>
              </a:spcBef>
            </a:pPr>
            <a:r>
              <a:rPr lang="en-US" altLang="zh-CN" sz="2400" dirty="0">
                <a:latin typeface="Arial" pitchFamily="34" charset="0"/>
                <a:cs typeface="Arial" pitchFamily="34" charset="0"/>
              </a:rPr>
              <a:t> </a:t>
            </a:r>
            <a:r>
              <a:rPr lang="en-US" altLang="zh-CN" sz="2400" b="1" dirty="0">
                <a:solidFill>
                  <a:srgbClr val="008000"/>
                </a:solidFill>
                <a:latin typeface="Arial" pitchFamily="34" charset="0"/>
                <a:cs typeface="Arial" pitchFamily="34" charset="0"/>
              </a:rPr>
              <a:t>to see:&lt;effective C++&gt;item 13</a:t>
            </a:r>
          </a:p>
          <a:p>
            <a:pPr>
              <a:lnSpc>
                <a:spcPct val="150000"/>
              </a:lnSpc>
              <a:buFont typeface="Arial" pitchFamily="34" charset="0"/>
              <a:buChar char="•"/>
            </a:pPr>
            <a:r>
              <a:rPr lang="en-US" altLang="zh-CN" sz="2800" dirty="0">
                <a:solidFill>
                  <a:srgbClr val="FFFF00"/>
                </a:solidFill>
                <a:latin typeface="Arial" pitchFamily="34" charset="0"/>
                <a:ea typeface="Arial Unicode MS" pitchFamily="34" charset="-122"/>
                <a:cs typeface="Arial" pitchFamily="34" charset="0"/>
              </a:rPr>
              <a:t>Use Constructor initialization list if you can.  </a:t>
            </a:r>
          </a:p>
        </p:txBody>
      </p:sp>
    </p:spTree>
    <p:extLst>
      <p:ext uri="{BB962C8B-B14F-4D97-AF65-F5344CB8AC3E}">
        <p14:creationId xmlns:p14="http://schemas.microsoft.com/office/powerpoint/2010/main" val="399814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995936" y="1423987"/>
            <a:ext cx="5040560" cy="1853746"/>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10 </a:t>
            </a:r>
            <a:r>
              <a:rPr lang="en-US" altLang="zh-CN" sz="2400" dirty="0">
                <a:solidFill>
                  <a:srgbClr val="FFFF00"/>
                </a:solidFill>
                <a:latin typeface="Arial Rounded MT Bold" panose="020F0704030504030204" pitchFamily="34" charset="0"/>
              </a:rPr>
              <a:t>object-oriented thinking  </a:t>
            </a:r>
            <a:r>
              <a:rPr lang="en-US" altLang="zh-CN" sz="2800" dirty="0"/>
              <a:t/>
            </a:r>
            <a:br>
              <a:rPr lang="en-US" altLang="zh-CN" sz="2800" dirty="0"/>
            </a:br>
            <a:r>
              <a:rPr lang="en-US" altLang="zh-CN" sz="2800" dirty="0" smtClean="0"/>
              <a:t>10.8 </a:t>
            </a:r>
            <a:r>
              <a:rPr lang="en-US" altLang="zh-CN" sz="2800" dirty="0"/>
              <a:t>Object Composition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2083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a:lnSpc>
                <a:spcPts val="4115"/>
              </a:lnSpc>
            </a:pP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3.2 Composition</a:t>
            </a:r>
          </a:p>
          <a:p>
            <a:pPr defTabSz="913936">
              <a:lnSpc>
                <a:spcPct val="150000"/>
              </a:lnSpc>
            </a:pP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3.3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Automatic type conversion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Inheritance </a:t>
            </a:r>
            <a:endPar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endParaRP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3.6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1498632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9"/>
            <a:ext cx="8452553" cy="4177875"/>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一般说来，</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C++ </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预定义类型</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a:t>
            </a:r>
            <a:r>
              <a:rPr lang="en-US" altLang="zh-CN" sz="2400" dirty="0" err="1">
                <a:solidFill>
                  <a:schemeClr val="tx1">
                    <a:lumMod val="75000"/>
                    <a:lumOff val="25000"/>
                  </a:schemeClr>
                </a:solidFill>
                <a:latin typeface="华文细黑" panose="02010600040101010101" pitchFamily="2" charset="-122"/>
                <a:ea typeface="华文细黑" panose="02010600040101010101" pitchFamily="2" charset="-122"/>
              </a:rPr>
              <a:t>char、int、float</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等)的操作用运算符来表示，其调用形式是表达式，</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中缀性式</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a:t>
            </a: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a+b</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 ，</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前缀形式</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a:t>
            </a:r>
            <a:r>
              <a:rPr lang="zh-CN" altLang="en-US" sz="2700" b="1"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a</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后缀形式</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a++</a:t>
            </a:r>
            <a:r>
              <a:rPr lang="en-US" altLang="zh-CN" sz="2400" dirty="0">
                <a:solidFill>
                  <a:srgbClr val="FFFF00"/>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用户定义的类型的操作</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则用</a:t>
            </a:r>
            <a:r>
              <a:rPr lang="zh-CN" altLang="en-US" sz="2700" b="1" dirty="0">
                <a:solidFill>
                  <a:srgbClr val="FFFF00"/>
                </a:solidFill>
                <a:latin typeface="微软雅黑" panose="020B0503020204020204" pitchFamily="34" charset="-122"/>
                <a:ea typeface="微软雅黑" panose="020B0503020204020204" pitchFamily="34" charset="-122"/>
                <a:cs typeface="Arial Unicode MS" pitchFamily="34" charset="-122"/>
              </a:rPr>
              <a:t>函数</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表示，对它采用显式调用。为了使用户定义的类型与系统预定义类型相一致，也允许对用户定义的类型使用运算符来表示操作，如</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set1+set2，matrix1*matrix2。</a:t>
            </a:r>
            <a:r>
              <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rPr>
              <a:t>这种一致性还表现在可以为用户定义的类型提供初始化、赋值以及转换规则等。</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50"/>
            <a:ext cx="5587821"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smtClean="0">
                <a:latin typeface="Arial Rounded MT Bold" pitchFamily="34" charset="0"/>
                <a:cs typeface="Arial Unicode MS" pitchFamily="34" charset="-122"/>
              </a:rPr>
              <a:t>3.3 </a:t>
            </a:r>
            <a:r>
              <a:rPr lang="en-US" altLang="zh-CN" b="1" dirty="0">
                <a:latin typeface="Arial Rounded MT Bold" pitchFamily="34" charset="0"/>
                <a:cs typeface="Arial Unicode MS" pitchFamily="34" charset="-122"/>
              </a:rPr>
              <a:t>Operator overloading</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5"/>
            <a:ext cx="8452553" cy="293152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Defining an overloaded operator is like defining a function, but the </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name of that function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is </a:t>
            </a:r>
            <a:r>
              <a:rPr lang="en-US" altLang="zh-CN" sz="2800" b="1" dirty="0">
                <a:solidFill>
                  <a:srgbClr val="FFFF00"/>
                </a:solidFill>
                <a:latin typeface="Tahoma" panose="020B0604030504040204" pitchFamily="34" charset="0"/>
                <a:ea typeface="微软雅黑" panose="020B0503020204020204" pitchFamily="34" charset="-122"/>
                <a:cs typeface="Tahoma" panose="020B0604030504040204" pitchFamily="34" charset="0"/>
              </a:rPr>
              <a:t>operator@</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in which @ represents the operator that’s being overloaded. The number of arguments in the overloaded operator’s argument list depends on two factors:  </a:t>
            </a:r>
          </a:p>
        </p:txBody>
      </p:sp>
      <p:sp>
        <p:nvSpPr>
          <p:cNvPr id="5" name="标题 1"/>
          <p:cNvSpPr>
            <a:spLocks noGrp="1"/>
          </p:cNvSpPr>
          <p:nvPr>
            <p:ph type="ctrTitle"/>
          </p:nvPr>
        </p:nvSpPr>
        <p:spPr>
          <a:xfrm>
            <a:off x="431887" y="214250"/>
            <a:ext cx="1763849"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Syntax</a:t>
            </a:r>
            <a:endParaRPr lang="zh-CN" altLang="en-US" b="1" dirty="0">
              <a:latin typeface="Arial Rounded MT Bold" pitchFamily="34" charset="0"/>
              <a:cs typeface="Arial Unicode MS" pitchFamily="34" charset="-122"/>
            </a:endParaRPr>
          </a:p>
        </p:txBody>
      </p:sp>
      <p:sp>
        <p:nvSpPr>
          <p:cNvPr id="7" name="TextBox 6"/>
          <p:cNvSpPr txBox="1"/>
          <p:nvPr/>
        </p:nvSpPr>
        <p:spPr>
          <a:xfrm>
            <a:off x="5724128" y="6310490"/>
            <a:ext cx="3293508" cy="4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nSpc>
                <a:spcPts val="840"/>
              </a:lnSpc>
            </a:pPr>
            <a:r>
              <a:rPr lang="zh-CN" altLang="en-US" dirty="0"/>
              <a:t>成员函数版_</a:t>
            </a:r>
            <a:r>
              <a:rPr lang="en-US" altLang="zh-CN" dirty="0"/>
              <a:t>complex </a:t>
            </a:r>
            <a:r>
              <a:rPr lang="zh-CN" altLang="en-US" dirty="0"/>
              <a:t>      </a:t>
            </a:r>
            <a:endParaRPr lang="en-US" altLang="zh-CN" dirty="0"/>
          </a:p>
          <a:p>
            <a:pPr>
              <a:lnSpc>
                <a:spcPts val="840"/>
              </a:lnSpc>
            </a:pPr>
            <a:r>
              <a:rPr lang="zh-CN" altLang="en-US" dirty="0"/>
              <a:t>友员函数版_</a:t>
            </a:r>
            <a:r>
              <a:rPr lang="en-US" altLang="zh-CN" dirty="0"/>
              <a:t>complex </a:t>
            </a:r>
            <a:r>
              <a:rPr lang="zh-CN" altLang="en-US" dirty="0"/>
              <a:t>     </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51"/>
            <a:ext cx="8452553" cy="3416128"/>
          </a:xfrm>
          <a:prstGeom prst="rect">
            <a:avLst/>
          </a:prstGeom>
          <a:noFill/>
        </p:spPr>
        <p:txBody>
          <a:bodyPr wrap="square" lIns="91254" tIns="45625" rIns="91254" bIns="45625" rtlCol="0">
            <a:spAutoFit/>
          </a:bodyPr>
          <a:lstStyle/>
          <a:p>
            <a:pPr marL="0" lvl="1">
              <a:lnSpc>
                <a:spcPct val="150000"/>
              </a:lnSpc>
              <a:buFont typeface="Arial" pitchFamily="34" charset="0"/>
              <a:buChar char="•"/>
            </a:pP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Whether it’s a </a:t>
            </a:r>
            <a:r>
              <a:rPr lang="en-US" altLang="zh-CN" sz="2400" b="1" dirty="0">
                <a:solidFill>
                  <a:srgbClr val="14A2D4"/>
                </a:solidFill>
                <a:latin typeface="Calibri" pitchFamily="34" charset="0"/>
                <a:ea typeface="微软雅黑" panose="020B0503020204020204" pitchFamily="34" charset="-122"/>
                <a:cs typeface="Arial" pitchFamily="34" charset="0"/>
              </a:rPr>
              <a:t>unary operator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a:t>
            </a:r>
            <a:r>
              <a:rPr lang="en-US" altLang="zh-CN" sz="2400" b="1" dirty="0">
                <a:solidFill>
                  <a:srgbClr val="FFFF00"/>
                </a:solidFill>
                <a:latin typeface="Calibri" pitchFamily="34" charset="0"/>
                <a:ea typeface="Arial Unicode MS" pitchFamily="34" charset="-122"/>
                <a:cs typeface="Arial Unicode MS" pitchFamily="34" charset="-122"/>
              </a:rPr>
              <a:t>one argument</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or a </a:t>
            </a:r>
            <a:r>
              <a:rPr lang="en-US" altLang="zh-CN" sz="2400" b="1" dirty="0">
                <a:solidFill>
                  <a:srgbClr val="14A2D4"/>
                </a:solidFill>
                <a:latin typeface="Calibri" pitchFamily="34" charset="0"/>
                <a:ea typeface="微软雅黑" panose="020B0503020204020204" pitchFamily="34" charset="-122"/>
                <a:cs typeface="Arial" pitchFamily="34" charset="0"/>
              </a:rPr>
              <a:t>binary operator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a:t>
            </a:r>
            <a:r>
              <a:rPr lang="en-US" altLang="zh-CN" sz="2400" b="1" dirty="0">
                <a:solidFill>
                  <a:srgbClr val="FFFF00"/>
                </a:solidFill>
                <a:latin typeface="Calibri" pitchFamily="34" charset="0"/>
                <a:ea typeface="Arial Unicode MS" pitchFamily="34" charset="-122"/>
                <a:cs typeface="Arial Unicode MS" pitchFamily="34" charset="-122"/>
              </a:rPr>
              <a:t>two arguments</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a:t>
            </a:r>
          </a:p>
          <a:p>
            <a:pPr marL="0" lvl="1">
              <a:lnSpc>
                <a:spcPct val="150000"/>
              </a:lnSpc>
              <a:buFont typeface="Arial" pitchFamily="34" charset="0"/>
              <a:buChar char="•"/>
            </a:pP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Whether the operator is defined as a </a:t>
            </a:r>
            <a:r>
              <a:rPr lang="en-US" altLang="zh-CN" sz="2400" b="1" dirty="0">
                <a:solidFill>
                  <a:srgbClr val="14A2D4"/>
                </a:solidFill>
                <a:latin typeface="Calibri" pitchFamily="34" charset="0"/>
                <a:ea typeface="微软雅黑" panose="020B0503020204020204" pitchFamily="34" charset="-122"/>
                <a:cs typeface="Arial" pitchFamily="34" charset="0"/>
              </a:rPr>
              <a:t>global function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a:t>
            </a:r>
            <a:r>
              <a:rPr lang="en-US" altLang="zh-CN" sz="2400" b="1" dirty="0">
                <a:solidFill>
                  <a:srgbClr val="FFFF00"/>
                </a:solidFill>
                <a:latin typeface="Calibri" pitchFamily="34" charset="0"/>
                <a:ea typeface="Arial Unicode MS" pitchFamily="34" charset="-122"/>
                <a:cs typeface="Arial Unicode MS" pitchFamily="34" charset="-122"/>
              </a:rPr>
              <a:t>one argument for unary, two for binary)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or a </a:t>
            </a:r>
            <a:r>
              <a:rPr lang="en-US" altLang="zh-CN" sz="2400" b="1" dirty="0">
                <a:solidFill>
                  <a:srgbClr val="14A2D4"/>
                </a:solidFill>
                <a:latin typeface="Calibri" pitchFamily="34" charset="0"/>
                <a:ea typeface="微软雅黑" panose="020B0503020204020204" pitchFamily="34" charset="-122"/>
                <a:cs typeface="Arial" pitchFamily="34" charset="0"/>
              </a:rPr>
              <a:t>member function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a:t>
            </a:r>
            <a:r>
              <a:rPr lang="en-US" altLang="zh-CN" sz="2400" b="1" dirty="0">
                <a:solidFill>
                  <a:srgbClr val="FFFF00"/>
                </a:solidFill>
                <a:latin typeface="Calibri" pitchFamily="34" charset="0"/>
                <a:ea typeface="Arial Unicode MS" pitchFamily="34" charset="-122"/>
                <a:cs typeface="Arial Unicode MS" pitchFamily="34" charset="-122"/>
              </a:rPr>
              <a:t>zero arguments for unary, one for binary</a:t>
            </a:r>
            <a:r>
              <a:rPr lang="en-US" altLang="zh-CN" sz="2400" b="1" dirty="0">
                <a:solidFill>
                  <a:srgbClr val="F37021"/>
                </a:solidFill>
                <a:latin typeface="Calibri" pitchFamily="34" charset="0"/>
                <a:ea typeface="Arial Unicode MS" pitchFamily="34" charset="-122"/>
                <a:cs typeface="Arial Unicode MS" pitchFamily="34" charset="-122"/>
              </a:rPr>
              <a:t>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the object becomes the left-hand argument).  </a:t>
            </a:r>
          </a:p>
        </p:txBody>
      </p:sp>
    </p:spTree>
    <p:extLst>
      <p:ext uri="{BB962C8B-B14F-4D97-AF65-F5344CB8AC3E}">
        <p14:creationId xmlns:p14="http://schemas.microsoft.com/office/powerpoint/2010/main" val="22113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6"/>
            <a:ext cx="8452553"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pitchFamily="34" charset="0"/>
              </a:rPr>
              <a:t>Declare</a:t>
            </a:r>
            <a:r>
              <a:rPr lang="en-US" altLang="zh-CN" sz="2400" dirty="0">
                <a:latin typeface="Arial" pitchFamily="34" charset="0"/>
                <a:cs typeface="Arial" pitchFamily="34" charset="0"/>
              </a:rPr>
              <a:t> non-member functions when type conversions should apply to all parameters.</a:t>
            </a:r>
          </a:p>
          <a:p>
            <a:pPr lvl="1">
              <a:lnSpc>
                <a:spcPct val="150000"/>
              </a:lnSpc>
            </a:pPr>
            <a:r>
              <a:rPr lang="en-US" altLang="zh-CN" sz="2000" dirty="0">
                <a:latin typeface="+mn-ea"/>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若所有参数皆需类型转换，请为此采用</a:t>
            </a:r>
            <a:r>
              <a:rPr lang="en-US" altLang="zh-CN" sz="2400" dirty="0">
                <a:latin typeface="华文细黑" panose="02010600040101010101" pitchFamily="2" charset="-122"/>
                <a:ea typeface="华文细黑" panose="02010600040101010101" pitchFamily="2" charset="-122"/>
                <a:cs typeface="Arial Unicode MS" pitchFamily="34" charset="-122"/>
              </a:rPr>
              <a:t>non-member</a:t>
            </a:r>
            <a:r>
              <a:rPr lang="zh-CN" altLang="en-US" sz="2400" dirty="0">
                <a:latin typeface="华文细黑" panose="02010600040101010101" pitchFamily="2" charset="-122"/>
                <a:ea typeface="华文细黑" panose="02010600040101010101" pitchFamily="2" charset="-122"/>
                <a:cs typeface="Arial Unicode MS" pitchFamily="34" charset="-122"/>
              </a:rPr>
              <a:t>函数重载</a:t>
            </a:r>
            <a:r>
              <a:rPr lang="en-US" altLang="zh-CN" sz="2000" dirty="0">
                <a:latin typeface="+mn-ea"/>
                <a:cs typeface="Arial Unicode MS" pitchFamily="34" charset="-122"/>
              </a:rPr>
              <a:t>]</a:t>
            </a:r>
            <a:r>
              <a:rPr lang="en-US" altLang="zh-CN" sz="2400" dirty="0">
                <a:solidFill>
                  <a:schemeClr val="bg1">
                    <a:lumMod val="50000"/>
                  </a:schemeClr>
                </a:solidFill>
                <a:latin typeface="Frutiger LT 55 Roman" panose="02000503040000020004" pitchFamily="2" charset="0"/>
                <a:ea typeface="Arial Unicode MS" pitchFamily="34" charset="-122"/>
                <a:cs typeface="Arial Unicode MS" pitchFamily="34" charset="-122"/>
              </a:rPr>
              <a:t> </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
        <p:nvSpPr>
          <p:cNvPr id="5" name="标题 1"/>
          <p:cNvSpPr txBox="1">
            <a:spLocks/>
          </p:cNvSpPr>
          <p:nvPr/>
        </p:nvSpPr>
        <p:spPr>
          <a:xfrm>
            <a:off x="431888" y="214250"/>
            <a:ext cx="8557234" cy="785635"/>
          </a:xfrm>
          <a:prstGeom prst="rect">
            <a:avLst/>
          </a:prstGeom>
          <a:solidFill>
            <a:srgbClr val="008080"/>
          </a:solidFill>
        </p:spPr>
        <p:txBody>
          <a:bodyPr vert="horz" lIns="71225" tIns="35612" rIns="71225" bIns="35612" rtlCol="0" anchor="ctr">
            <a:normAutofit fontScale="92500"/>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Member function  VS  non-member function </a:t>
            </a:r>
            <a:endParaRPr lang="zh-CN" altLang="en-US" dirty="0"/>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3"/>
            <a:ext cx="8452553" cy="230813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中的友员相当于为封装隐藏这堵不透明的墙开了一个小孔，任何该类的朋友可以通过这个小孔窥视该类的私有数据。</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marL="0" lvl="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注意友员函数与成员函数的区别：友员函数在类中声明，但不是该类的成员函数，不能通过</a:t>
            </a:r>
            <a:r>
              <a:rPr lang="en-US" altLang="zh-CN" sz="2400" dirty="0">
                <a:latin typeface="华文细黑" panose="02010600040101010101" pitchFamily="2" charset="-122"/>
                <a:ea typeface="华文细黑" panose="02010600040101010101" pitchFamily="2" charset="-122"/>
              </a:rPr>
              <a:t>this</a:t>
            </a:r>
            <a:r>
              <a:rPr lang="zh-CN" altLang="en-US" sz="2400" dirty="0">
                <a:latin typeface="华文细黑" panose="02010600040101010101" pitchFamily="2" charset="-122"/>
                <a:ea typeface="华文细黑" panose="02010600040101010101" pitchFamily="2" charset="-122"/>
              </a:rPr>
              <a:t>指针调用。</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50"/>
            <a:ext cx="1547825"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friend</a:t>
            </a:r>
            <a:endParaRPr lang="zh-CN" altLang="en-US" b="1" dirty="0">
              <a:latin typeface="Arial Rounded MT Bold" pitchFamily="34" charset="0"/>
              <a:cs typeface="Arial Unicode MS"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127" y="3428206"/>
            <a:ext cx="3645150" cy="2809106"/>
          </a:xfrm>
          <a:prstGeom prst="rect">
            <a:avLst/>
          </a:prstGeom>
          <a:solidFill>
            <a:schemeClr val="tx1"/>
          </a:solidFill>
          <a:ln>
            <a:noFill/>
          </a:ln>
          <a:effectLst/>
          <a:extLst/>
        </p:spPr>
      </p:pic>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7" y="764704"/>
            <a:ext cx="8452553" cy="4456797"/>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使用全局友员函数是不恰当的。它破坏了面向对象程序设计风格的一致性，使数据封装性受到削弱，导致程序的可维护性变差。在以下情况发生，考虑使用友员函数：</a:t>
            </a:r>
          </a:p>
          <a:p>
            <a:pPr lvl="1">
              <a:lnSpc>
                <a:spcPct val="150000"/>
              </a:lnSpc>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在类的设计中没有为类定义完整的操作集，将友员函数作为对类的操作的一种补充形式。</a:t>
            </a: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rPr>
              <a:t>考虑运行效率。</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marL="0" lvl="1">
              <a:lnSpc>
                <a:spcPct val="150000"/>
              </a:lnSpc>
              <a:buFont typeface="Arial" pitchFamily="34" charset="0"/>
              <a:buChar char="•"/>
            </a:pPr>
            <a:r>
              <a:rPr lang="en-US" altLang="zh-CN" sz="2400" dirty="0">
                <a:latin typeface="华文细黑" panose="02010600040101010101" pitchFamily="2" charset="-122"/>
                <a:ea typeface="华文细黑" panose="02010600040101010101" pitchFamily="2" charset="-122"/>
                <a:cs typeface="Arial Unicode MS" pitchFamily="34" charset="-122"/>
              </a:rPr>
              <a:t>Friend</a:t>
            </a:r>
          </a:p>
          <a:p>
            <a:pPr lvl="2" indent="-383326">
              <a:lnSpc>
                <a:spcPct val="150000"/>
              </a:lnSpc>
            </a:pP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友元函数  </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友元成员函数   </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友元类</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246688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222874" cy="784800"/>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 Access Control</a:t>
            </a:r>
            <a:endParaRPr lang="zh-CN" altLang="en-US" b="1" dirty="0">
              <a:latin typeface="Arial Rounded MT Bold" pitchFamily="34" charset="0"/>
              <a:cs typeface="Arial Unicode MS" pitchFamily="34" charset="-122"/>
            </a:endParaRPr>
          </a:p>
        </p:txBody>
      </p:sp>
      <p:sp>
        <p:nvSpPr>
          <p:cNvPr id="6" name="TextBox 5"/>
          <p:cNvSpPr txBox="1"/>
          <p:nvPr/>
        </p:nvSpPr>
        <p:spPr>
          <a:xfrm>
            <a:off x="428598" y="1071546"/>
            <a:ext cx="8452553" cy="5452583"/>
          </a:xfrm>
          <a:prstGeom prst="rect">
            <a:avLst/>
          </a:prstGeom>
          <a:noFill/>
        </p:spPr>
        <p:txBody>
          <a:bodyPr wrap="square" lIns="91254" tIns="45625" rIns="91254" bIns="45625" rtlCol="0">
            <a:spAutoFit/>
          </a:bodyPr>
          <a:lstStyle/>
          <a:p>
            <a:pPr>
              <a:lnSpc>
                <a:spcPts val="3779"/>
              </a:lnSpc>
            </a:pPr>
            <a:r>
              <a:rPr lang="en-US" altLang="zh-CN" sz="2400" dirty="0">
                <a:latin typeface="Arial" panose="020B0604020202020204" pitchFamily="34" charset="0"/>
                <a:cs typeface="Arial" panose="020B0604020202020204" pitchFamily="34" charset="0"/>
              </a:rPr>
              <a:t>C++ introduces three new keywords to set the boundaries in a structure: </a:t>
            </a:r>
            <a:r>
              <a:rPr lang="en-US" altLang="zh-CN" sz="2400" b="1" dirty="0">
                <a:solidFill>
                  <a:srgbClr val="FFFF00"/>
                </a:solidFill>
                <a:latin typeface="Arial" panose="020B0604020202020204" pitchFamily="34" charset="0"/>
                <a:cs typeface="Arial" panose="020B0604020202020204" pitchFamily="34" charset="0"/>
              </a:rPr>
              <a:t>public, private, </a:t>
            </a:r>
            <a:r>
              <a:rPr lang="en-US" altLang="zh-CN" sz="2400" dirty="0">
                <a:latin typeface="Arial" panose="020B0604020202020204" pitchFamily="34" charset="0"/>
                <a:cs typeface="Arial" panose="020B0604020202020204" pitchFamily="34" charset="0"/>
              </a:rPr>
              <a:t>and </a:t>
            </a:r>
            <a:r>
              <a:rPr lang="en-US" altLang="zh-CN" sz="2400" b="1" dirty="0">
                <a:solidFill>
                  <a:srgbClr val="FFFF00"/>
                </a:solidFill>
                <a:latin typeface="Arial" panose="020B0604020202020204" pitchFamily="34" charset="0"/>
                <a:cs typeface="Arial" panose="020B0604020202020204" pitchFamily="34" charset="0"/>
              </a:rPr>
              <a:t>protected.</a:t>
            </a:r>
          </a:p>
          <a:p>
            <a:pPr>
              <a:lnSpc>
                <a:spcPts val="3779"/>
              </a:lnSpc>
              <a:buFont typeface="Arial" pitchFamily="34" charset="0"/>
              <a:buChar char="•"/>
            </a:pPr>
            <a:r>
              <a:rPr lang="en-US" altLang="zh-CN" sz="2700" b="1" dirty="0">
                <a:solidFill>
                  <a:srgbClr val="FFFF00"/>
                </a:solidFill>
                <a:latin typeface="Arial" panose="020B0604020202020204" pitchFamily="34" charset="0"/>
                <a:ea typeface="Arial Unicode MS" pitchFamily="34" charset="-122"/>
                <a:cs typeface="Arial" panose="020B0604020202020204" pitchFamily="34" charset="0"/>
              </a:rPr>
              <a:t>public: </a:t>
            </a:r>
            <a:r>
              <a:rPr lang="en-US" altLang="zh-CN" sz="2400" dirty="0">
                <a:latin typeface="Tahoma" panose="020B0604030504040204" pitchFamily="34" charset="0"/>
                <a:ea typeface="Arial Unicode MS" pitchFamily="34" charset="-122"/>
                <a:cs typeface="Tahoma" panose="020B0604030504040204" pitchFamily="34" charset="0"/>
              </a:rPr>
              <a:t>means all member declarations that follow are available to everyone. public members are like </a:t>
            </a:r>
            <a:r>
              <a:rPr lang="en-US" altLang="zh-CN" sz="2400" dirty="0" err="1">
                <a:latin typeface="Tahoma" panose="020B0604030504040204" pitchFamily="34" charset="0"/>
                <a:ea typeface="Arial Unicode MS" pitchFamily="34" charset="-122"/>
                <a:cs typeface="Tahoma" panose="020B0604030504040204" pitchFamily="34" charset="0"/>
              </a:rPr>
              <a:t>struct</a:t>
            </a:r>
            <a:r>
              <a:rPr lang="en-US" altLang="zh-CN" sz="2400" dirty="0">
                <a:latin typeface="Tahoma" panose="020B0604030504040204" pitchFamily="34" charset="0"/>
                <a:ea typeface="Arial Unicode MS" pitchFamily="34" charset="-122"/>
                <a:cs typeface="Tahoma" panose="020B0604030504040204" pitchFamily="34" charset="0"/>
              </a:rPr>
              <a:t> members. </a:t>
            </a:r>
          </a:p>
          <a:p>
            <a:pPr>
              <a:lnSpc>
                <a:spcPts val="3779"/>
              </a:lnSpc>
              <a:buFont typeface="Arial" pitchFamily="34" charset="0"/>
              <a:buChar char="•"/>
            </a:pPr>
            <a:r>
              <a:rPr lang="en-US" altLang="zh-CN" sz="2700" b="1" dirty="0">
                <a:solidFill>
                  <a:srgbClr val="FFFF00"/>
                </a:solidFill>
                <a:latin typeface="Arial" panose="020B0604020202020204" pitchFamily="34" charset="0"/>
                <a:ea typeface="Arial Unicode MS" pitchFamily="34" charset="-122"/>
                <a:cs typeface="Arial" panose="020B0604020202020204" pitchFamily="34" charset="0"/>
              </a:rPr>
              <a:t>private:  </a:t>
            </a:r>
            <a:r>
              <a:rPr lang="en-US" altLang="zh-CN" sz="2400" dirty="0">
                <a:latin typeface="Tahoma" panose="020B0604030504040204" pitchFamily="34" charset="0"/>
                <a:ea typeface="Arial Unicode MS" pitchFamily="34" charset="-122"/>
                <a:cs typeface="Tahoma" panose="020B0604030504040204" pitchFamily="34" charset="0"/>
              </a:rPr>
              <a:t>means that no one can access that member except you, the creator of the type, inside function members of that type。</a:t>
            </a:r>
          </a:p>
          <a:p>
            <a:pPr lvl="1">
              <a:lnSpc>
                <a:spcPts val="3779"/>
              </a:lnSpc>
            </a:pPr>
            <a:r>
              <a:rPr lang="en-US" altLang="zh-CN" sz="2400" dirty="0">
                <a:latin typeface="Tahoma" panose="020B0604030504040204" pitchFamily="34" charset="0"/>
                <a:ea typeface="Arial Unicode MS" pitchFamily="34" charset="-122"/>
                <a:cs typeface="Tahoma" panose="020B0604030504040204" pitchFamily="34" charset="0"/>
              </a:rPr>
              <a:t>is a brick wall between you and the client programmer; if someone tries to access a private member, they’ll get a compile-time error.   </a:t>
            </a:r>
          </a:p>
        </p:txBody>
      </p:sp>
    </p:spTree>
    <p:extLst>
      <p:ext uri="{BB962C8B-B14F-4D97-AF65-F5344CB8AC3E}">
        <p14:creationId xmlns:p14="http://schemas.microsoft.com/office/powerpoint/2010/main" val="212177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53"/>
            <a:ext cx="8452553" cy="3552512"/>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Although you can overload almost all the operators available in C, the use of operator overloading is fairly restrictive. In particular, you </a:t>
            </a:r>
            <a:r>
              <a:rPr lang="en-US" altLang="zh-CN" sz="2400" b="1" dirty="0">
                <a:solidFill>
                  <a:srgbClr val="14A2D4"/>
                </a:solidFill>
                <a:latin typeface="Calibri" pitchFamily="34" charset="0"/>
                <a:ea typeface="微软雅黑" panose="020B0503020204020204" pitchFamily="34" charset="-122"/>
                <a:cs typeface="Arial" pitchFamily="34" charset="0"/>
              </a:rPr>
              <a:t>cannot combine operators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that currently have no meaning in C (such as ** to represent exponentiation), you </a:t>
            </a:r>
            <a:r>
              <a:rPr lang="en-US" altLang="zh-CN" sz="2700" b="1" dirty="0">
                <a:solidFill>
                  <a:srgbClr val="F37021"/>
                </a:solidFill>
                <a:latin typeface="Calibri" pitchFamily="34" charset="0"/>
                <a:ea typeface="Arial Unicode MS" pitchFamily="34" charset="-122"/>
                <a:cs typeface="Arial Unicode MS" pitchFamily="34" charset="-122"/>
              </a:rPr>
              <a:t>cannot change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the </a:t>
            </a:r>
            <a:r>
              <a:rPr lang="en-US" altLang="zh-CN" sz="2400" b="1" dirty="0">
                <a:solidFill>
                  <a:srgbClr val="14A2D4"/>
                </a:solidFill>
                <a:latin typeface="Calibri" pitchFamily="34" charset="0"/>
                <a:ea typeface="微软雅黑" panose="020B0503020204020204" pitchFamily="34" charset="-122"/>
                <a:cs typeface="Arial" pitchFamily="34" charset="0"/>
              </a:rPr>
              <a:t>evaluation precedence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of operators, and you cannot change </a:t>
            </a:r>
            <a:r>
              <a:rPr lang="en-US" altLang="zh-CN" sz="2400" b="1" dirty="0">
                <a:solidFill>
                  <a:srgbClr val="14A2D4"/>
                </a:solidFill>
                <a:latin typeface="Calibri" pitchFamily="34" charset="0"/>
                <a:ea typeface="微软雅黑" panose="020B0503020204020204" pitchFamily="34" charset="-122"/>
                <a:cs typeface="Arial" pitchFamily="34" charset="0"/>
              </a:rPr>
              <a:t>the number of arguments</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required by an operator. This makes sense – all of these actions would produce operators that confuse meaning rather than clarify it.  </a:t>
            </a:r>
          </a:p>
        </p:txBody>
      </p:sp>
      <p:sp>
        <p:nvSpPr>
          <p:cNvPr id="5" name="标题 1"/>
          <p:cNvSpPr>
            <a:spLocks noGrp="1"/>
          </p:cNvSpPr>
          <p:nvPr>
            <p:ph type="ctrTitle"/>
          </p:nvPr>
        </p:nvSpPr>
        <p:spPr>
          <a:xfrm>
            <a:off x="431887" y="214250"/>
            <a:ext cx="4932201"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err="1">
                <a:latin typeface="Arial Rounded MT Bold" pitchFamily="34" charset="0"/>
                <a:cs typeface="Arial Unicode MS" pitchFamily="34" charset="-122"/>
              </a:rPr>
              <a:t>Overloadable</a:t>
            </a:r>
            <a:r>
              <a:rPr lang="en-US" altLang="zh-CN" b="1" dirty="0">
                <a:latin typeface="Arial Rounded MT Bold" pitchFamily="34" charset="0"/>
                <a:cs typeface="Arial Unicode MS" pitchFamily="34" charset="-122"/>
              </a:rPr>
              <a:t> operators</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0"/>
            <a:ext cx="8452553" cy="300063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There are certain operators </a:t>
            </a:r>
            <a:r>
              <a:rPr lang="en-US" altLang="zh-CN" sz="2400" dirty="0">
                <a:solidFill>
                  <a:schemeClr val="tx1">
                    <a:lumMod val="95000"/>
                    <a:lumOff val="5000"/>
                  </a:schemeClr>
                </a:solidFill>
                <a:latin typeface="Calibri" pitchFamily="34" charset="0"/>
              </a:rPr>
              <a:t>in the available set that </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cannot be overloaded</a:t>
            </a:r>
            <a:r>
              <a:rPr lang="en-US" altLang="zh-CN" sz="2400" dirty="0">
                <a:solidFill>
                  <a:schemeClr val="tx1">
                    <a:lumMod val="95000"/>
                    <a:lumOff val="5000"/>
                  </a:schemeClr>
                </a:solidFill>
                <a:latin typeface="Frutiger CE 45 Light" panose="02000403040000020004" pitchFamily="2" charset="0"/>
              </a:rPr>
              <a:t>. </a:t>
            </a:r>
            <a:r>
              <a:rPr lang="en-US" altLang="zh-CN" sz="2400" dirty="0">
                <a:solidFill>
                  <a:schemeClr val="tx1">
                    <a:lumMod val="95000"/>
                    <a:lumOff val="5000"/>
                  </a:schemeClr>
                </a:solidFill>
                <a:latin typeface="Calibri" pitchFamily="34" charset="0"/>
              </a:rPr>
              <a:t>The general reason for the restriction is safety. If these operators were </a:t>
            </a:r>
            <a:r>
              <a:rPr lang="en-US" altLang="zh-CN" sz="2400" dirty="0" err="1">
                <a:solidFill>
                  <a:schemeClr val="tx1">
                    <a:lumMod val="95000"/>
                    <a:lumOff val="5000"/>
                  </a:schemeClr>
                </a:solidFill>
                <a:latin typeface="Calibri" pitchFamily="34" charset="0"/>
              </a:rPr>
              <a:t>overloadable</a:t>
            </a:r>
            <a:r>
              <a:rPr lang="en-US" altLang="zh-CN" sz="2400" dirty="0">
                <a:solidFill>
                  <a:schemeClr val="tx1">
                    <a:lumMod val="95000"/>
                    <a:lumOff val="5000"/>
                  </a:schemeClr>
                </a:solidFill>
                <a:latin typeface="Calibri" pitchFamily="34" charset="0"/>
              </a:rPr>
              <a:t>, it would somehow jeopardize or break safety mechanisms, make things harder, or confuse existing practice.</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a:t>
            </a:r>
          </a:p>
        </p:txBody>
      </p:sp>
      <p:sp>
        <p:nvSpPr>
          <p:cNvPr id="5" name="标题 1"/>
          <p:cNvSpPr>
            <a:spLocks noGrp="1"/>
          </p:cNvSpPr>
          <p:nvPr>
            <p:ph type="ctrTitle"/>
          </p:nvPr>
        </p:nvSpPr>
        <p:spPr>
          <a:xfrm>
            <a:off x="431887" y="214250"/>
            <a:ext cx="6532299"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Operators you can’t overload</a:t>
            </a:r>
            <a:endParaRPr lang="zh-CN" altLang="en-US" b="1" dirty="0">
              <a:latin typeface="Arial Rounded MT Bold" pitchFamily="34" charset="0"/>
              <a:cs typeface="Arial Unicode MS" pitchFamily="34" charset="-122"/>
            </a:endParaRPr>
          </a:p>
        </p:txBody>
      </p:sp>
      <p:sp>
        <p:nvSpPr>
          <p:cNvPr id="7" name="TextBox 6"/>
          <p:cNvSpPr txBox="1"/>
          <p:nvPr/>
        </p:nvSpPr>
        <p:spPr>
          <a:xfrm>
            <a:off x="1905303" y="4436876"/>
            <a:ext cx="6047097" cy="1308521"/>
          </a:xfrm>
          <a:prstGeom prst="rect">
            <a:avLst/>
          </a:prstGeom>
          <a:solidFill>
            <a:schemeClr val="tx1"/>
          </a:solidFill>
        </p:spPr>
        <p:txBody>
          <a:bodyPr wrap="square" lIns="76665" tIns="38333" rIns="76665" bIns="38333" rtlCol="0">
            <a:spAutoFit/>
          </a:bodyPr>
          <a:lstStyle/>
          <a:p>
            <a:r>
              <a:rPr lang="zh-CN" altLang="en-US" sz="4000" b="1" dirty="0">
                <a:solidFill>
                  <a:schemeClr val="bg1"/>
                </a:solidFill>
                <a:latin typeface="Tahoma" panose="020B0604030504040204" pitchFamily="34" charset="0"/>
                <a:ea typeface="Arial Unicode MS" pitchFamily="34" charset="-122"/>
                <a:cs typeface="Tahoma" panose="020B0604030504040204" pitchFamily="34" charset="0"/>
              </a:rPr>
              <a:t>·        *       ::       :?       </a:t>
            </a:r>
            <a:r>
              <a:rPr lang="en-US" altLang="zh-CN" sz="4000" b="1" dirty="0" err="1">
                <a:solidFill>
                  <a:schemeClr val="bg1"/>
                </a:solidFill>
                <a:latin typeface="Tahoma" panose="020B0604030504040204" pitchFamily="34" charset="0"/>
                <a:ea typeface="Arial Unicode MS" pitchFamily="34" charset="-122"/>
                <a:cs typeface="Tahoma" panose="020B0604030504040204" pitchFamily="34" charset="0"/>
              </a:rPr>
              <a:t>sizeof</a:t>
            </a:r>
            <a:endParaRPr lang="zh-CN" altLang="en-US" sz="40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90"/>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428598" y="1071555"/>
            <a:ext cx="8452553" cy="300077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Unary Operators</a:t>
            </a:r>
          </a:p>
          <a:p>
            <a:pPr marL="0" lvl="2">
              <a:lnSpc>
                <a:spcPct val="150000"/>
              </a:lnSpc>
            </a:pPr>
            <a:r>
              <a:rPr lang="en-US" altLang="zh-CN" sz="2400" dirty="0">
                <a:latin typeface="Frutiger CE 45 Light" panose="02000403040000020004" pitchFamily="2" charset="0"/>
              </a:rPr>
              <a:t>     </a:t>
            </a:r>
            <a:r>
              <a:rPr lang="en-US" altLang="zh-CN" sz="2400" dirty="0">
                <a:latin typeface="Calibri" pitchFamily="34" charset="0"/>
              </a:rPr>
              <a:t>to overload all the unary operators, in the form of both global functions (non-member friend functions) and as member functions.   </a:t>
            </a:r>
            <a:endParaRPr lang="en-US" altLang="zh-CN" sz="2700" dirty="0">
              <a:solidFill>
                <a:schemeClr val="tx1">
                  <a:lumMod val="65000"/>
                  <a:lumOff val="35000"/>
                </a:schemeClr>
              </a:solidFill>
              <a:latin typeface="Calibri" pitchFamily="34" charset="0"/>
              <a:ea typeface="Arial Unicode MS" pitchFamily="34" charset="-122"/>
              <a:cs typeface="Arial Unicode MS" pitchFamily="34" charset="-122"/>
            </a:endParaRPr>
          </a:p>
          <a:p>
            <a:pPr marL="0" lvl="1">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Binary Operators  </a:t>
            </a:r>
          </a:p>
        </p:txBody>
      </p:sp>
      <p:sp>
        <p:nvSpPr>
          <p:cNvPr id="4" name="TextBox 3"/>
          <p:cNvSpPr txBox="1"/>
          <p:nvPr/>
        </p:nvSpPr>
        <p:spPr>
          <a:xfrm>
            <a:off x="3492170" y="5770787"/>
            <a:ext cx="5544326" cy="908411"/>
          </a:xfrm>
          <a:prstGeom prst="rect">
            <a:avLst/>
          </a:prstGeom>
          <a:noFill/>
        </p:spPr>
        <p:txBody>
          <a:bodyPr wrap="square" lIns="76665" tIns="38333" rIns="76665" bIns="38333" rtlCol="0">
            <a:spAutoFit/>
          </a:bodyPr>
          <a:lstStyle/>
          <a:p>
            <a:r>
              <a:rPr lang="en-US" altLang="zh-CN" b="1" dirty="0">
                <a:solidFill>
                  <a:schemeClr val="tx1">
                    <a:lumMod val="50000"/>
                    <a:lumOff val="50000"/>
                  </a:schemeClr>
                </a:solidFill>
                <a:latin typeface="Diavlo Light" pitchFamily="50" charset="0"/>
                <a:ea typeface="宋体" charset="-122"/>
              </a:rPr>
              <a:t>C12: Byte.cpp</a:t>
            </a:r>
            <a:r>
              <a:rPr lang="en-US" altLang="zh-CN" b="1" dirty="0" smtClean="0">
                <a:solidFill>
                  <a:srgbClr val="008000"/>
                </a:solidFill>
              </a:rPr>
              <a:t>  </a:t>
            </a:r>
            <a:r>
              <a:rPr lang="zh-CN" altLang="en-US" b="1" dirty="0">
                <a:solidFill>
                  <a:schemeClr val="tx1">
                    <a:lumMod val="50000"/>
                    <a:lumOff val="50000"/>
                  </a:schemeClr>
                </a:solidFill>
                <a:latin typeface="Diavlo Light" pitchFamily="50" charset="0"/>
                <a:ea typeface="宋体" charset="-122"/>
              </a:rPr>
              <a:t>成员函数版</a:t>
            </a:r>
            <a:r>
              <a:rPr lang="en-US" altLang="zh-CN" b="1" dirty="0">
                <a:solidFill>
                  <a:schemeClr val="tx1">
                    <a:lumMod val="50000"/>
                    <a:lumOff val="50000"/>
                  </a:schemeClr>
                </a:solidFill>
                <a:latin typeface="Diavlo Light" pitchFamily="50" charset="0"/>
                <a:ea typeface="宋体" charset="-122"/>
              </a:rPr>
              <a:t>/Unary.cpp </a:t>
            </a:r>
            <a:r>
              <a:rPr lang="zh-CN" altLang="en-US" b="1" dirty="0">
                <a:solidFill>
                  <a:schemeClr val="tx1">
                    <a:lumMod val="50000"/>
                    <a:lumOff val="50000"/>
                  </a:schemeClr>
                </a:solidFill>
                <a:latin typeface="Diavlo Light" pitchFamily="50" charset="0"/>
                <a:ea typeface="宋体" charset="-122"/>
              </a:rPr>
              <a:t>友员</a:t>
            </a:r>
            <a:r>
              <a:rPr lang="zh-CN" altLang="en-US" b="1" dirty="0" smtClean="0">
                <a:solidFill>
                  <a:schemeClr val="tx1">
                    <a:lumMod val="50000"/>
                    <a:lumOff val="50000"/>
                  </a:schemeClr>
                </a:solidFill>
                <a:latin typeface="Diavlo Light" pitchFamily="50" charset="0"/>
                <a:ea typeface="宋体" charset="-122"/>
              </a:rPr>
              <a:t>版</a:t>
            </a:r>
            <a:endParaRPr lang="en-US" altLang="zh-CN" b="1" dirty="0" smtClean="0">
              <a:solidFill>
                <a:schemeClr val="tx1">
                  <a:lumMod val="50000"/>
                  <a:lumOff val="50000"/>
                </a:schemeClr>
              </a:solidFill>
              <a:latin typeface="Diavlo Light" pitchFamily="50" charset="0"/>
              <a:ea typeface="宋体" charset="-122"/>
            </a:endParaRPr>
          </a:p>
          <a:p>
            <a:r>
              <a:rPr lang="en-US" altLang="zh-CN" b="1" dirty="0">
                <a:solidFill>
                  <a:schemeClr val="tx1">
                    <a:lumMod val="50000"/>
                    <a:lumOff val="50000"/>
                  </a:schemeClr>
                </a:solidFill>
                <a:latin typeface="Diavlo Light" pitchFamily="50" charset="0"/>
                <a:ea typeface="宋体" charset="-122"/>
              </a:rPr>
              <a:t>C12:Integer.h/Integer.cpp/IntegerTest.cpp</a:t>
            </a:r>
            <a:r>
              <a:rPr lang="zh-CN" altLang="en-US" b="1" dirty="0">
                <a:solidFill>
                  <a:schemeClr val="tx1">
                    <a:lumMod val="50000"/>
                    <a:lumOff val="50000"/>
                  </a:schemeClr>
                </a:solidFill>
                <a:latin typeface="Diavlo Light" pitchFamily="50" charset="0"/>
                <a:ea typeface="宋体" charset="-122"/>
              </a:rPr>
              <a:t>友员版 </a:t>
            </a:r>
            <a:r>
              <a:rPr lang="en-US" altLang="zh-CN" b="1" dirty="0">
                <a:solidFill>
                  <a:schemeClr val="tx1">
                    <a:lumMod val="50000"/>
                    <a:lumOff val="50000"/>
                  </a:schemeClr>
                </a:solidFill>
                <a:latin typeface="Diavlo Light" pitchFamily="50" charset="0"/>
                <a:ea typeface="宋体" charset="-122"/>
              </a:rPr>
              <a:t>              </a:t>
            </a:r>
            <a:r>
              <a:rPr lang="en-US" altLang="zh-CN" b="1" dirty="0" err="1">
                <a:solidFill>
                  <a:schemeClr val="tx1">
                    <a:lumMod val="50000"/>
                    <a:lumOff val="50000"/>
                  </a:schemeClr>
                </a:solidFill>
                <a:latin typeface="Diavlo Light" pitchFamily="50" charset="0"/>
                <a:ea typeface="宋体" charset="-122"/>
              </a:rPr>
              <a:t>Byte.h</a:t>
            </a:r>
            <a:r>
              <a:rPr lang="zh-CN" altLang="en-US" b="1" dirty="0">
                <a:solidFill>
                  <a:schemeClr val="tx1">
                    <a:lumMod val="50000"/>
                    <a:lumOff val="50000"/>
                  </a:schemeClr>
                </a:solidFill>
                <a:latin typeface="Diavlo Light" pitchFamily="50" charset="0"/>
                <a:ea typeface="宋体" charset="-122"/>
              </a:rPr>
              <a:t>成员函数版 </a:t>
            </a:r>
            <a:endParaRPr lang="en-US" altLang="zh-CN" b="1" dirty="0">
              <a:solidFill>
                <a:schemeClr val="tx1">
                  <a:lumMod val="50000"/>
                  <a:lumOff val="50000"/>
                </a:schemeClr>
              </a:solidFill>
              <a:latin typeface="Diavlo Light" pitchFamily="50" charset="0"/>
              <a:ea typeface="宋体" charset="-122"/>
            </a:endParaRPr>
          </a:p>
        </p:txBody>
      </p:sp>
    </p:spTree>
    <p:extLst>
      <p:ext uri="{BB962C8B-B14F-4D97-AF65-F5344CB8AC3E}">
        <p14:creationId xmlns:p14="http://schemas.microsoft.com/office/powerpoint/2010/main" val="116265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9"/>
            <a:ext cx="8452553" cy="4108625"/>
          </a:xfrm>
          <a:prstGeom prst="rect">
            <a:avLst/>
          </a:prstGeom>
          <a:noFill/>
        </p:spPr>
        <p:txBody>
          <a:bodyPr wrap="square" lIns="91254" tIns="45625" rIns="91254" bIns="45625" rtlCol="0">
            <a:spAutoFit/>
          </a:bodyPr>
          <a:lstStyle/>
          <a:p>
            <a:pPr>
              <a:lnSpc>
                <a:spcPct val="150000"/>
              </a:lnSpc>
            </a:pPr>
            <a:r>
              <a:rPr lang="en-US" altLang="zh-CN" sz="2400" dirty="0">
                <a:latin typeface="Calibri" pitchFamily="34" charset="0"/>
              </a:rPr>
              <a:t>In some of the previous examples, the operators may be members or non-members.   </a:t>
            </a:r>
            <a:endParaRPr lang="en-US" altLang="zh-CN" sz="2400" dirty="0">
              <a:solidFill>
                <a:schemeClr val="tx1">
                  <a:lumMod val="65000"/>
                  <a:lumOff val="35000"/>
                </a:schemeClr>
              </a:solidFill>
              <a:latin typeface="Calibri" pitchFamily="34" charset="0"/>
              <a:ea typeface="Arial Unicode MS" pitchFamily="34" charset="-122"/>
              <a:cs typeface="Arial Unicode MS" pitchFamily="34" charset="-122"/>
            </a:endParaRPr>
          </a:p>
          <a:p>
            <a:pPr marL="0" lvl="1">
              <a:lnSpc>
                <a:spcPct val="150000"/>
              </a:lnSpc>
              <a:buFont typeface="Arial" pitchFamily="34" charset="0"/>
              <a:buChar char="•"/>
            </a:pP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Which should I choose?</a:t>
            </a:r>
          </a:p>
          <a:p>
            <a:pPr marL="0" lvl="1" indent="-72947">
              <a:lnSpc>
                <a:spcPct val="150000"/>
              </a:lnSpc>
            </a:pPr>
            <a:r>
              <a:rPr lang="en-US" altLang="zh-CN" sz="2400" b="1" dirty="0">
                <a:latin typeface="Frutiger CE 45 Light" panose="02000403040000020004" pitchFamily="2" charset="0"/>
                <a:ea typeface="Arial Unicode MS" pitchFamily="34" charset="-122"/>
                <a:cs typeface="Arial Unicode MS" pitchFamily="34" charset="-122"/>
              </a:rPr>
              <a:t>     </a:t>
            </a:r>
            <a:r>
              <a:rPr lang="en-US" altLang="zh-CN" sz="2400" dirty="0">
                <a:latin typeface="Calibri" pitchFamily="34" charset="0"/>
              </a:rPr>
              <a:t>In general, if it doesn’t make any difference, they </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should be </a:t>
            </a:r>
            <a:r>
              <a:rPr lang="en-US" altLang="zh-CN" sz="2400" b="1" dirty="0">
                <a:solidFill>
                  <a:srgbClr val="FFFF00"/>
                </a:solidFill>
                <a:latin typeface="Arial Rounded MT Bold" panose="020F0704030504030204" pitchFamily="34" charset="0"/>
                <a:ea typeface="微软雅黑" panose="020B0503020204020204" pitchFamily="34" charset="-122"/>
                <a:cs typeface="Arial" pitchFamily="34" charset="0"/>
              </a:rPr>
              <a:t>members</a:t>
            </a:r>
            <a:r>
              <a:rPr lang="en-US" altLang="zh-CN" sz="2400" dirty="0">
                <a:latin typeface="Frutiger CE 45 Light" panose="02000403040000020004" pitchFamily="2" charset="0"/>
              </a:rPr>
              <a:t>, </a:t>
            </a:r>
            <a:r>
              <a:rPr lang="en-US" altLang="zh-CN" sz="2400" dirty="0">
                <a:latin typeface="Calibri" pitchFamily="34" charset="0"/>
              </a:rPr>
              <a:t>to emphasize the association between the operator and its class. When the left-hand operand is always an object of the current class, this works fine.</a:t>
            </a:r>
            <a:r>
              <a:rPr lang="en-US" altLang="zh-CN" sz="2400" dirty="0">
                <a:solidFill>
                  <a:schemeClr val="bg1">
                    <a:lumMod val="50000"/>
                  </a:schemeClr>
                </a:solidFill>
                <a:latin typeface="Calibri" pitchFamily="34" charset="0"/>
                <a:ea typeface="Arial Unicode MS" pitchFamily="34" charset="-122"/>
                <a:cs typeface="Arial Unicode MS" pitchFamily="34" charset="-122"/>
              </a:rPr>
              <a:t>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a:t>
            </a:r>
          </a:p>
        </p:txBody>
      </p:sp>
      <p:sp>
        <p:nvSpPr>
          <p:cNvPr id="5" name="标题 1"/>
          <p:cNvSpPr>
            <a:spLocks noGrp="1"/>
          </p:cNvSpPr>
          <p:nvPr>
            <p:ph type="ctrTitle"/>
          </p:nvPr>
        </p:nvSpPr>
        <p:spPr>
          <a:xfrm>
            <a:off x="431887" y="214250"/>
            <a:ext cx="3492041"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Basic guidelines</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90"/>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428598" y="1071556"/>
            <a:ext cx="8452553" cy="345615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Calibri" pitchFamily="34" charset="0"/>
              </a:rPr>
              <a:t>However, sometimes you want the left-hand operand to be an object of some other class. A common place you’ll see this is when the operators &lt;&lt; and &gt;&gt; are overloaded for </a:t>
            </a:r>
            <a:r>
              <a:rPr lang="en-US" altLang="zh-CN" sz="2400" dirty="0" err="1">
                <a:latin typeface="Calibri" pitchFamily="34" charset="0"/>
              </a:rPr>
              <a:t>iostreams</a:t>
            </a:r>
            <a:r>
              <a:rPr lang="en-US" altLang="zh-CN" sz="2400" dirty="0">
                <a:latin typeface="Calibri" pitchFamily="34" charset="0"/>
              </a:rPr>
              <a:t>. Since </a:t>
            </a:r>
            <a:r>
              <a:rPr lang="en-US" altLang="zh-CN" sz="2400" dirty="0" err="1">
                <a:latin typeface="Calibri" pitchFamily="34" charset="0"/>
              </a:rPr>
              <a:t>iostreams</a:t>
            </a:r>
            <a:r>
              <a:rPr lang="en-US" altLang="zh-CN" sz="2400" dirty="0">
                <a:latin typeface="Calibri" pitchFamily="34" charset="0"/>
              </a:rPr>
              <a:t> is a fundamental C++ library, you’ll probably want to overload these operators for most of your classes, so the process is worth memorizing</a:t>
            </a:r>
            <a:r>
              <a:rPr lang="en-US" altLang="zh-CN" sz="2400" dirty="0">
                <a:solidFill>
                  <a:schemeClr val="bg1">
                    <a:lumMod val="50000"/>
                  </a:schemeClr>
                </a:solidFill>
                <a:latin typeface="Calibri" pitchFamily="34" charset="0"/>
                <a:ea typeface="Arial Unicode MS" pitchFamily="34" charset="-122"/>
                <a:cs typeface="Arial Unicode MS" pitchFamily="34" charset="-122"/>
              </a:rPr>
              <a:t> </a:t>
            </a:r>
            <a:r>
              <a:rPr lang="en-US" altLang="zh-CN" sz="2400" dirty="0">
                <a:solidFill>
                  <a:schemeClr val="tx1">
                    <a:lumMod val="95000"/>
                    <a:lumOff val="5000"/>
                  </a:schemeClr>
                </a:solidFill>
                <a:latin typeface="Calibri" pitchFamily="34" charset="0"/>
                <a:ea typeface="Arial Unicode MS" pitchFamily="34" charset="-122"/>
                <a:cs typeface="Arial Unicode MS" pitchFamily="34" charset="-122"/>
              </a:rPr>
              <a:t> </a:t>
            </a:r>
          </a:p>
        </p:txBody>
      </p:sp>
    </p:spTree>
    <p:extLst>
      <p:ext uri="{BB962C8B-B14F-4D97-AF65-F5344CB8AC3E}">
        <p14:creationId xmlns:p14="http://schemas.microsoft.com/office/powerpoint/2010/main" val="207937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50"/>
            <a:ext cx="2411921"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Suggests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085850"/>
            <a:ext cx="7529513" cy="3956050"/>
          </a:xfrm>
          <a:prstGeom prst="rect">
            <a:avLst/>
          </a:prstGeom>
          <a:solidFill>
            <a:schemeClr val="tx1"/>
          </a:solidFill>
          <a:ln>
            <a:noFill/>
          </a:ln>
          <a:effectLst/>
        </p:spPr>
      </p:pic>
    </p:spTree>
    <p:extLst>
      <p:ext uri="{BB962C8B-B14F-4D97-AF65-F5344CB8AC3E}">
        <p14:creationId xmlns:p14="http://schemas.microsoft.com/office/powerpoint/2010/main" val="38142941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593373"/>
          </a:xfrm>
          <a:prstGeom prst="rect">
            <a:avLst/>
          </a:prstGeom>
          <a:noFill/>
        </p:spPr>
        <p:txBody>
          <a:bodyPr wrap="square" lIns="91254" tIns="45625" rIns="91254" bIns="45625" rtlCol="0">
            <a:spAutoFit/>
          </a:bodyPr>
          <a:lstStyle/>
          <a:p>
            <a:pPr>
              <a:lnSpc>
                <a:spcPts val="3107"/>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Increment &amp; decrement </a:t>
            </a:r>
            <a:r>
              <a:rPr lang="en-US" altLang="zh-CN" sz="2700" b="1" dirty="0">
                <a:solidFill>
                  <a:srgbClr val="14A2D4"/>
                </a:solidFill>
                <a:latin typeface="Arial Rounded MT Bold" panose="020F0704030504030204" pitchFamily="34" charset="0"/>
                <a:ea typeface="微软雅黑" panose="020B0503020204020204" pitchFamily="34" charset="-122"/>
                <a:cs typeface="Arial" pitchFamily="34" charset="0"/>
              </a:rPr>
              <a:t>(</a:t>
            </a:r>
            <a:r>
              <a:rPr lang="en-US" altLang="zh-CN" sz="2700" b="1" dirty="0">
                <a:solidFill>
                  <a:srgbClr val="FFFF00"/>
                </a:solidFill>
                <a:latin typeface="Arial Rounded MT Bold" panose="020F0704030504030204" pitchFamily="34" charset="0"/>
                <a:ea typeface="微软雅黑" panose="020B0503020204020204" pitchFamily="34" charset="-122"/>
                <a:cs typeface="Arial" pitchFamily="34" charset="0"/>
              </a:rPr>
              <a:t>++ / - -</a:t>
            </a:r>
            <a:r>
              <a:rPr lang="en-US" altLang="zh-CN" sz="2700" b="1" dirty="0">
                <a:solidFill>
                  <a:srgbClr val="14A2D4"/>
                </a:solidFill>
                <a:latin typeface="Arial Rounded MT Bold" panose="020F0704030504030204" pitchFamily="34" charset="0"/>
                <a:ea typeface="微软雅黑" panose="020B0503020204020204" pitchFamily="34" charset="-122"/>
                <a:cs typeface="Arial" pitchFamily="34" charset="0"/>
              </a:rPr>
              <a:t>)</a:t>
            </a:r>
          </a:p>
          <a:p>
            <a:pPr>
              <a:lnSpc>
                <a:spcPts val="3107"/>
              </a:lnSpc>
              <a:spcBef>
                <a:spcPct val="50000"/>
              </a:spcBef>
            </a:pPr>
            <a:r>
              <a:rPr lang="zh-CN" altLang="en-US" sz="2400" dirty="0">
                <a:latin typeface="华文细黑" panose="02010600040101010101" pitchFamily="2" charset="-122"/>
                <a:ea typeface="华文细黑" panose="02010600040101010101" pitchFamily="2" charset="-122"/>
              </a:rPr>
              <a:t>    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中，单目前缀增（减）和后缀增（减）都用</a:t>
            </a:r>
            <a:r>
              <a:rPr lang="en-US" altLang="zh-CN" sz="2400" dirty="0" smtClean="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运算符</a:t>
            </a:r>
            <a:r>
              <a:rPr lang="zh-CN" altLang="en-US" sz="2400" dirty="0">
                <a:latin typeface="华文细黑" panose="02010600040101010101" pitchFamily="2" charset="-122"/>
                <a:ea typeface="华文细黑" panose="02010600040101010101" pitchFamily="2" charset="-122"/>
              </a:rPr>
              <a:t>来表示，编译器为了区分它们规定：</a:t>
            </a:r>
            <a:r>
              <a:rPr lang="zh-CN" altLang="en-US" sz="2200" b="1" dirty="0">
                <a:solidFill>
                  <a:srgbClr val="FFFF00"/>
                </a:solidFill>
                <a:latin typeface="微软雅黑" panose="020B0503020204020204" pitchFamily="34" charset="-122"/>
                <a:ea typeface="微软雅黑" panose="020B0503020204020204" pitchFamily="34" charset="-122"/>
                <a:cs typeface="Arial Unicode MS" pitchFamily="34" charset="-122"/>
              </a:rPr>
              <a:t>后缀增（减）函数应带有一整型量</a:t>
            </a:r>
            <a:r>
              <a:rPr lang="zh-CN" altLang="en-US" sz="2400" dirty="0">
                <a:latin typeface="华文细黑" panose="02010600040101010101" pitchFamily="2" charset="-122"/>
                <a:ea typeface="华文细黑" panose="02010600040101010101" pitchFamily="2" charset="-122"/>
              </a:rPr>
              <a:t>，这种参量仅仅用来区分前后缀，调用时，不必显式给出，它的缺省值为0。</a:t>
            </a:r>
          </a:p>
          <a:p>
            <a:pPr>
              <a:lnSpc>
                <a:spcPts val="3107"/>
              </a:lnSpc>
              <a:spcBef>
                <a:spcPct val="50000"/>
              </a:spcBef>
            </a:pPr>
            <a:r>
              <a:rPr lang="en-US" altLang="zh-CN" sz="2400" b="1"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前缀</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   </a:t>
            </a:r>
            <a:r>
              <a:rPr lang="en-US" altLang="zh-CN" sz="2400" dirty="0">
                <a:latin typeface="Arial Black" pitchFamily="34" charset="0"/>
                <a:ea typeface="华文细黑" panose="02010600040101010101" pitchFamily="2" charset="-122"/>
              </a:rPr>
              <a:t>++a </a:t>
            </a:r>
            <a:r>
              <a:rPr lang="en-US" altLang="zh-CN" sz="2400" dirty="0" smtClean="0">
                <a:latin typeface="Arial Black" pitchFamily="34" charset="0"/>
                <a:ea typeface="华文细黑" panose="02010600040101010101" pitchFamily="2" charset="-122"/>
              </a:rPr>
              <a:t>&lt;==&gt; </a:t>
            </a:r>
            <a:r>
              <a:rPr lang="en-US" altLang="zh-CN" sz="2400" dirty="0" err="1" smtClean="0">
                <a:latin typeface="Arial Black" pitchFamily="34" charset="0"/>
                <a:ea typeface="华文细黑" panose="02010600040101010101" pitchFamily="2" charset="-122"/>
              </a:rPr>
              <a:t>a.operator</a:t>
            </a:r>
            <a:r>
              <a:rPr lang="en-US" altLang="zh-CN" sz="2400" dirty="0" smtClean="0">
                <a:latin typeface="Arial Black" pitchFamily="34" charset="0"/>
                <a:ea typeface="华文细黑" panose="02010600040101010101" pitchFamily="2" charset="-122"/>
              </a:rPr>
              <a:t> </a:t>
            </a:r>
            <a:r>
              <a:rPr lang="en-US" altLang="zh-CN" sz="2400" dirty="0">
                <a:latin typeface="Arial Black" pitchFamily="34" charset="0"/>
                <a:ea typeface="华文细黑" panose="02010600040101010101" pitchFamily="2" charset="-122"/>
              </a:rPr>
              <a:t>++() </a:t>
            </a:r>
            <a:r>
              <a:rPr lang="en-US" altLang="zh-CN" sz="2400" dirty="0">
                <a:latin typeface="Diavlo Bold" pitchFamily="50" charset="0"/>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 </a:t>
            </a:r>
            <a:r>
              <a:rPr lang="en-US" altLang="zh-CN" sz="2000" b="1" dirty="0">
                <a:solidFill>
                  <a:srgbClr val="FFFF00"/>
                </a:solidFill>
                <a:latin typeface="Frutiger CE 45 Light" panose="02000403040000020004" pitchFamily="2" charset="0"/>
                <a:ea typeface="微软雅黑" panose="020B0503020204020204" pitchFamily="34" charset="-122"/>
                <a:cs typeface="Arial Unicode MS" pitchFamily="34" charset="-122"/>
              </a:rPr>
              <a:t>//</a:t>
            </a:r>
            <a:r>
              <a:rPr lang="zh-CN" altLang="en-US" sz="2000" b="1" dirty="0">
                <a:solidFill>
                  <a:srgbClr val="FFFF00"/>
                </a:solidFill>
                <a:latin typeface="Frutiger CE 45 Light" panose="02000403040000020004" pitchFamily="2" charset="0"/>
                <a:ea typeface="微软雅黑" panose="020B0503020204020204" pitchFamily="34" charset="-122"/>
                <a:cs typeface="Arial Unicode MS" pitchFamily="34" charset="-122"/>
              </a:rPr>
              <a:t>前缀增函数</a:t>
            </a:r>
            <a:endParaRPr lang="en-US" altLang="zh-CN" sz="2000" b="1" dirty="0">
              <a:solidFill>
                <a:srgbClr val="FFFF00"/>
              </a:solidFill>
              <a:latin typeface="Frutiger CE 45 Light" panose="02000403040000020004" pitchFamily="2" charset="0"/>
              <a:ea typeface="微软雅黑" panose="020B0503020204020204" pitchFamily="34" charset="-122"/>
              <a:cs typeface="Arial Unicode MS" pitchFamily="34" charset="-122"/>
            </a:endParaRPr>
          </a:p>
          <a:p>
            <a:pPr>
              <a:lnSpc>
                <a:spcPts val="3107"/>
              </a:lnSpc>
              <a:spcBef>
                <a:spcPct val="50000"/>
              </a:spcBef>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后缀</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   </a:t>
            </a:r>
            <a:r>
              <a:rPr lang="en-US" altLang="zh-CN" sz="2400" dirty="0">
                <a:latin typeface="Arial Black" pitchFamily="34" charset="0"/>
                <a:ea typeface="华文细黑" panose="02010600040101010101" pitchFamily="2" charset="-122"/>
              </a:rPr>
              <a:t>a++ &lt;==&gt; </a:t>
            </a:r>
            <a:r>
              <a:rPr lang="en-US" altLang="zh-CN" sz="2400" dirty="0" err="1">
                <a:latin typeface="Arial Black" pitchFamily="34" charset="0"/>
                <a:ea typeface="华文细黑" panose="02010600040101010101" pitchFamily="2" charset="-122"/>
              </a:rPr>
              <a:t>a.operator</a:t>
            </a:r>
            <a:r>
              <a:rPr lang="en-US" altLang="zh-CN" sz="2400" dirty="0">
                <a:latin typeface="Arial Black" pitchFamily="34" charset="0"/>
                <a:ea typeface="华文细黑" panose="02010600040101010101" pitchFamily="2" charset="-122"/>
              </a:rPr>
              <a:t> ++(</a:t>
            </a:r>
            <a:r>
              <a:rPr lang="en-US" altLang="zh-CN" sz="2400" dirty="0">
                <a:solidFill>
                  <a:srgbClr val="FFFF00"/>
                </a:solidFill>
                <a:latin typeface="Arial Black" pitchFamily="34" charset="0"/>
                <a:ea typeface="华文细黑" panose="02010600040101010101" pitchFamily="2" charset="-122"/>
              </a:rPr>
              <a:t>0</a:t>
            </a:r>
            <a:r>
              <a:rPr lang="en-US" altLang="zh-CN" sz="2400" dirty="0">
                <a:latin typeface="Arial Black" pitchFamily="34" charset="0"/>
                <a:ea typeface="华文细黑" panose="02010600040101010101" pitchFamily="2" charset="-122"/>
              </a:rPr>
              <a:t>)</a:t>
            </a:r>
            <a:r>
              <a:rPr lang="en-US" altLang="zh-CN" sz="2400" dirty="0">
                <a:latin typeface="Diavlo Bold" pitchFamily="50" charset="0"/>
                <a:ea typeface="华文细黑" panose="02010600040101010101" pitchFamily="2" charset="-122"/>
              </a:rPr>
              <a:t>	</a:t>
            </a:r>
            <a:r>
              <a:rPr lang="en-US" altLang="zh-CN" sz="2400" dirty="0">
                <a:solidFill>
                  <a:srgbClr val="FFFF00"/>
                </a:solidFill>
                <a:latin typeface="华文细黑" panose="02010600040101010101" pitchFamily="2" charset="-122"/>
                <a:ea typeface="华文细黑" panose="02010600040101010101" pitchFamily="2" charset="-122"/>
              </a:rPr>
              <a:t> </a:t>
            </a:r>
            <a:r>
              <a:rPr lang="en-US" altLang="zh-CN" sz="2000" b="1" dirty="0">
                <a:solidFill>
                  <a:srgbClr val="FFFF00"/>
                </a:solidFill>
                <a:latin typeface="Frutiger CE 45 Light" panose="02000403040000020004" pitchFamily="2" charset="0"/>
                <a:ea typeface="微软雅黑" panose="020B0503020204020204" pitchFamily="34" charset="-122"/>
                <a:cs typeface="Arial Unicode MS" pitchFamily="34" charset="-122"/>
              </a:rPr>
              <a:t>//</a:t>
            </a:r>
            <a:r>
              <a:rPr lang="zh-CN" altLang="en-US" sz="2000" b="1" dirty="0">
                <a:solidFill>
                  <a:srgbClr val="FFFF00"/>
                </a:solidFill>
                <a:latin typeface="Frutiger CE 45 Light" panose="02000403040000020004" pitchFamily="2" charset="0"/>
                <a:ea typeface="微软雅黑" panose="020B0503020204020204" pitchFamily="34" charset="-122"/>
                <a:cs typeface="Arial Unicode MS" pitchFamily="34" charset="-122"/>
              </a:rPr>
              <a:t>后缀增函数</a:t>
            </a:r>
            <a:endParaRPr lang="en-US" altLang="zh-CN" sz="2400" b="1" dirty="0">
              <a:solidFill>
                <a:srgbClr val="FFFF00"/>
              </a:solidFill>
              <a:latin typeface="Frutiger CE 45 Light" panose="02000403040000020004" pitchFamily="2" charset="0"/>
              <a:ea typeface="微软雅黑" panose="020B0503020204020204" pitchFamily="34" charset="-122"/>
              <a:cs typeface="Arial Unicode MS" pitchFamily="34" charset="-122"/>
            </a:endParaRPr>
          </a:p>
          <a:p>
            <a:pPr>
              <a:lnSpc>
                <a:spcPts val="3107"/>
              </a:lnSpc>
              <a:spcBef>
                <a:spcPct val="50000"/>
              </a:spcBef>
            </a:pPr>
            <a:r>
              <a:rPr lang="zh-CN" altLang="en-US" sz="2400" dirty="0">
                <a:latin typeface="华文细黑" panose="02010600040101010101" pitchFamily="2" charset="-122"/>
                <a:ea typeface="华文细黑" panose="02010600040101010101" pitchFamily="2" charset="-122"/>
              </a:rPr>
              <a:t>   前缀--：     </a:t>
            </a:r>
            <a:r>
              <a:rPr lang="en-US" altLang="zh-CN" sz="2400" dirty="0">
                <a:latin typeface="Arial Black" pitchFamily="34" charset="0"/>
                <a:ea typeface="华文细黑" panose="02010600040101010101" pitchFamily="2" charset="-122"/>
              </a:rPr>
              <a:t>--a &lt;==&gt; </a:t>
            </a:r>
            <a:r>
              <a:rPr lang="en-US" altLang="zh-CN" sz="2400" dirty="0" err="1">
                <a:latin typeface="Arial Black" pitchFamily="34" charset="0"/>
                <a:ea typeface="华文细黑" panose="02010600040101010101" pitchFamily="2" charset="-122"/>
              </a:rPr>
              <a:t>a.operator</a:t>
            </a:r>
            <a:r>
              <a:rPr lang="en-US" altLang="zh-CN" sz="2400" dirty="0">
                <a:latin typeface="Arial Black" pitchFamily="34" charset="0"/>
                <a:ea typeface="华文细黑" panose="02010600040101010101" pitchFamily="2" charset="-122"/>
              </a:rPr>
              <a:t> --()</a:t>
            </a:r>
          </a:p>
          <a:p>
            <a:pPr>
              <a:lnSpc>
                <a:spcPts val="3107"/>
              </a:lnSpc>
              <a:spcBef>
                <a:spcPct val="50000"/>
              </a:spcBef>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后缀</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 </a:t>
            </a:r>
            <a:r>
              <a:rPr lang="en-US" altLang="zh-CN" sz="2400" dirty="0">
                <a:latin typeface="Arial Black" pitchFamily="34" charset="0"/>
                <a:ea typeface="华文细黑" panose="02010600040101010101" pitchFamily="2" charset="-122"/>
              </a:rPr>
              <a:t>a-- &lt;==&gt; </a:t>
            </a:r>
            <a:r>
              <a:rPr lang="en-US" altLang="zh-CN" sz="2400" dirty="0" err="1">
                <a:latin typeface="Arial Black" pitchFamily="34" charset="0"/>
                <a:ea typeface="华文细黑" panose="02010600040101010101" pitchFamily="2" charset="-122"/>
              </a:rPr>
              <a:t>a.operator</a:t>
            </a:r>
            <a:r>
              <a:rPr lang="en-US" altLang="zh-CN" sz="2400" dirty="0">
                <a:latin typeface="Arial Black" pitchFamily="34" charset="0"/>
                <a:ea typeface="华文细黑" panose="02010600040101010101" pitchFamily="2" charset="-122"/>
              </a:rPr>
              <a:t> --(</a:t>
            </a:r>
            <a:r>
              <a:rPr lang="en-US" altLang="zh-CN" sz="2400" dirty="0">
                <a:solidFill>
                  <a:srgbClr val="FFFF00"/>
                </a:solidFill>
                <a:latin typeface="Arial Black" pitchFamily="34" charset="0"/>
                <a:ea typeface="华文细黑" panose="02010600040101010101" pitchFamily="2" charset="-122"/>
              </a:rPr>
              <a:t>0</a:t>
            </a:r>
            <a:r>
              <a:rPr lang="en-US" altLang="zh-CN" sz="2400" dirty="0">
                <a:latin typeface="Arial Black" pitchFamily="34" charset="0"/>
                <a:ea typeface="华文细黑" panose="02010600040101010101" pitchFamily="2" charset="-122"/>
              </a:rPr>
              <a:t>)           </a:t>
            </a:r>
          </a:p>
        </p:txBody>
      </p:sp>
      <p:sp>
        <p:nvSpPr>
          <p:cNvPr id="5" name="标题 1"/>
          <p:cNvSpPr>
            <a:spLocks noGrp="1"/>
          </p:cNvSpPr>
          <p:nvPr>
            <p:ph type="ctrTitle"/>
          </p:nvPr>
        </p:nvSpPr>
        <p:spPr>
          <a:xfrm>
            <a:off x="431887" y="214250"/>
            <a:ext cx="6532299"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Unusual operators overloading</a:t>
            </a:r>
            <a:endParaRPr lang="zh-CN" altLang="en-US" b="1" dirty="0">
              <a:latin typeface="Arial Rounded MT Bold" pitchFamily="34" charset="0"/>
              <a:cs typeface="Arial Unicode MS" pitchFamily="34" charset="-122"/>
            </a:endParaRPr>
          </a:p>
        </p:txBody>
      </p:sp>
      <p:sp>
        <p:nvSpPr>
          <p:cNvPr id="7" name="Text Box 3"/>
          <p:cNvSpPr txBox="1">
            <a:spLocks noChangeArrowheads="1"/>
          </p:cNvSpPr>
          <p:nvPr/>
        </p:nvSpPr>
        <p:spPr bwMode="auto">
          <a:xfrm>
            <a:off x="3563887" y="6456477"/>
            <a:ext cx="5400601"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latin typeface="Arial" pitchFamily="34" charset="0"/>
                <a:cs typeface="Arial" pitchFamily="34" charset="0"/>
              </a:rPr>
              <a:t>operator overloading/increment decrement/counter</a:t>
            </a: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8" y="1071546"/>
            <a:ext cx="8452553" cy="2041393"/>
          </a:xfrm>
          <a:prstGeom prst="rect">
            <a:avLst/>
          </a:prstGeom>
          <a:noFill/>
        </p:spPr>
        <p:txBody>
          <a:bodyPr wrap="square" lIns="91254" tIns="45625" rIns="91254" bIns="45625" rtlCol="0">
            <a:spAutoFit/>
          </a:bodyPr>
          <a:lstStyle/>
          <a:p>
            <a:pPr marL="0" lvl="1">
              <a:lnSpc>
                <a:spcPts val="3779"/>
              </a:lnSpc>
              <a:buFont typeface="Arial" pitchFamily="34" charset="0"/>
              <a:buChar char="•"/>
            </a:pPr>
            <a:r>
              <a:rPr lang="zh-CN" altLang="en-US" sz="2800" b="1" dirty="0">
                <a:solidFill>
                  <a:srgbClr val="FFFF00"/>
                </a:solidFill>
                <a:latin typeface="Arial Rounded MT Bold" panose="020F0704030504030204" pitchFamily="34" charset="0"/>
                <a:ea typeface="微软雅黑" panose="020B0503020204020204" pitchFamily="34" charset="-122"/>
                <a:cs typeface="Arial" pitchFamily="34" charset="0"/>
              </a:rPr>
              <a:t>[]</a:t>
            </a:r>
            <a:r>
              <a:rPr lang="en-US" altLang="zh-CN" sz="2800" b="1" dirty="0">
                <a:solidFill>
                  <a:srgbClr val="FFFF00"/>
                </a:solidFill>
                <a:latin typeface="Arial Rounded MT Bold" panose="020F0704030504030204" pitchFamily="34" charset="0"/>
                <a:ea typeface="微软雅黑" panose="020B0503020204020204" pitchFamily="34" charset="-122"/>
                <a:cs typeface="Arial" pitchFamily="34" charset="0"/>
              </a:rPr>
              <a:t>   =   </a:t>
            </a:r>
            <a:r>
              <a:rPr lang="zh-CN" altLang="en-US" sz="2800" b="1" dirty="0">
                <a:solidFill>
                  <a:srgbClr val="FFFF00"/>
                </a:solidFill>
                <a:latin typeface="Arial Rounded MT Bold" panose="020F0704030504030204" pitchFamily="34" charset="0"/>
                <a:ea typeface="微软雅黑" panose="020B0503020204020204" pitchFamily="34" charset="-122"/>
                <a:cs typeface="Arial" pitchFamily="34" charset="0"/>
              </a:rPr>
              <a:t>()    </a:t>
            </a:r>
            <a:r>
              <a:rPr lang="en-US" altLang="zh-CN" sz="2800" b="1" dirty="0">
                <a:solidFill>
                  <a:srgbClr val="FFFF00"/>
                </a:solidFill>
                <a:latin typeface="Arial Rounded MT Bold" panose="020F0704030504030204" pitchFamily="34" charset="0"/>
                <a:ea typeface="微软雅黑" panose="020B0503020204020204" pitchFamily="34" charset="-122"/>
                <a:cs typeface="Arial" pitchFamily="34" charset="0"/>
              </a:rPr>
              <a:t>-&gt;  </a:t>
            </a: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must be overloaded as a member function</a:t>
            </a:r>
            <a:endParaRPr lang="en-US" altLang="zh-CN" sz="2800" b="1" dirty="0">
              <a:solidFill>
                <a:srgbClr val="14A2D4"/>
              </a:solidFill>
              <a:latin typeface="Arial Rounded MT Bold" panose="020F0704030504030204" pitchFamily="34" charset="0"/>
              <a:ea typeface="微软雅黑" panose="020B0503020204020204" pitchFamily="34" charset="-122"/>
              <a:cs typeface="Arial" pitchFamily="34" charset="0"/>
            </a:endParaRPr>
          </a:p>
          <a:p>
            <a:pPr marL="456274" lvl="2">
              <a:lnSpc>
                <a:spcPts val="3779"/>
              </a:lnSpc>
              <a:buFont typeface="Arial" pitchFamily="34" charset="0"/>
              <a:buChar char="•"/>
            </a:pPr>
            <a:r>
              <a:rPr lang="zh-CN" altLang="en-US" sz="2400" dirty="0">
                <a:latin typeface="微软雅黑" panose="020B0503020204020204" pitchFamily="34" charset="-122"/>
                <a:ea typeface="微软雅黑" panose="020B0503020204020204" pitchFamily="34" charset="-122"/>
              </a:rPr>
              <a:t>二目运算符</a:t>
            </a:r>
            <a:r>
              <a:rPr lang="zh-CN" altLang="en-US" sz="2700" b="1" dirty="0">
                <a:solidFill>
                  <a:srgbClr val="FFFF00"/>
                </a:solidFill>
                <a:latin typeface="Arial Rounded MT Bold" panose="020F0704030504030204" pitchFamily="34" charset="0"/>
                <a:ea typeface="微软雅黑" panose="020B0503020204020204" pitchFamily="34" charset="-122"/>
                <a:cs typeface="Arial Unicode MS" pitchFamily="34" charset="-122"/>
              </a:rPr>
              <a:t>[ ]</a:t>
            </a:r>
            <a:r>
              <a:rPr lang="zh-CN" altLang="en-US" sz="2400" dirty="0">
                <a:latin typeface="微软雅黑" panose="020B0503020204020204" pitchFamily="34" charset="-122"/>
                <a:ea typeface="微软雅黑" panose="020B0503020204020204" pitchFamily="34" charset="-122"/>
              </a:rPr>
              <a:t>，通常用它来定义对象的下标操作，第一个操作数必须是该类的对象。故只能重载为类的成员对象。</a:t>
            </a:r>
            <a:endParaRPr lang="en-US" altLang="zh-CN" sz="2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4723770" y="6298538"/>
            <a:ext cx="4312726" cy="36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Three/operator=/int-Array.cpp</a:t>
            </a: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54"/>
            <a:ext cx="8948684" cy="403937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Because assigning an object to another object of the same type is an activity most people expect to be possible, the compiler will automatically create </a:t>
            </a:r>
          </a:p>
          <a:p>
            <a:pPr>
              <a:lnSpc>
                <a:spcPct val="150000"/>
              </a:lnSpc>
            </a:pP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r>
              <a:rPr lang="en-US" altLang="zh-CN" sz="2000" dirty="0" err="1">
                <a:solidFill>
                  <a:srgbClr val="FFFF00"/>
                </a:solidFill>
                <a:latin typeface="Arial Black" pitchFamily="34" charset="0"/>
                <a:ea typeface="Arial Unicode MS" pitchFamily="34" charset="-122"/>
                <a:cs typeface="Arial" pitchFamily="34" charset="0"/>
              </a:rPr>
              <a:t>className</a:t>
            </a:r>
            <a:r>
              <a:rPr lang="en-US" altLang="zh-CN" sz="2000" dirty="0">
                <a:solidFill>
                  <a:srgbClr val="FFFF00"/>
                </a:solidFill>
                <a:latin typeface="Arial Black" pitchFamily="34" charset="0"/>
                <a:ea typeface="Arial Unicode MS" pitchFamily="34" charset="-122"/>
                <a:cs typeface="Arial" pitchFamily="34" charset="0"/>
              </a:rPr>
              <a:t>&amp;  </a:t>
            </a:r>
            <a:r>
              <a:rPr lang="en-US" altLang="zh-CN" sz="2000" dirty="0" err="1">
                <a:solidFill>
                  <a:srgbClr val="FFFF00"/>
                </a:solidFill>
                <a:latin typeface="Arial Black" pitchFamily="34" charset="0"/>
                <a:ea typeface="Arial Unicode MS" pitchFamily="34" charset="-122"/>
                <a:cs typeface="Arial" pitchFamily="34" charset="0"/>
              </a:rPr>
              <a:t>className</a:t>
            </a:r>
            <a:r>
              <a:rPr lang="en-US" altLang="zh-CN" sz="2000" dirty="0">
                <a:solidFill>
                  <a:srgbClr val="FFFF00"/>
                </a:solidFill>
                <a:latin typeface="Arial Black" pitchFamily="34" charset="0"/>
                <a:ea typeface="Arial Unicode MS" pitchFamily="34" charset="-122"/>
                <a:cs typeface="Arial" pitchFamily="34" charset="0"/>
              </a:rPr>
              <a:t>::operator=(</a:t>
            </a:r>
            <a:r>
              <a:rPr lang="en-US" altLang="zh-CN" sz="2000" dirty="0" err="1">
                <a:solidFill>
                  <a:srgbClr val="FFFF00"/>
                </a:solidFill>
                <a:latin typeface="Arial Black" pitchFamily="34" charset="0"/>
                <a:ea typeface="Arial Unicode MS" pitchFamily="34" charset="-122"/>
                <a:cs typeface="Arial" pitchFamily="34" charset="0"/>
              </a:rPr>
              <a:t>const</a:t>
            </a:r>
            <a:r>
              <a:rPr lang="en-US" altLang="zh-CN" sz="2000" dirty="0">
                <a:solidFill>
                  <a:srgbClr val="FFFF00"/>
                </a:solidFill>
                <a:latin typeface="Arial Black" pitchFamily="34" charset="0"/>
                <a:ea typeface="Arial Unicode MS" pitchFamily="34" charset="-122"/>
                <a:cs typeface="Arial" pitchFamily="34" charset="0"/>
              </a:rPr>
              <a:t> </a:t>
            </a:r>
            <a:r>
              <a:rPr lang="en-US" altLang="zh-CN" sz="2000" dirty="0" err="1">
                <a:solidFill>
                  <a:srgbClr val="FFFF00"/>
                </a:solidFill>
                <a:latin typeface="Arial Black" pitchFamily="34" charset="0"/>
                <a:ea typeface="Arial Unicode MS" pitchFamily="34" charset="-122"/>
                <a:cs typeface="Arial" pitchFamily="34" charset="0"/>
              </a:rPr>
              <a:t>className</a:t>
            </a:r>
            <a:r>
              <a:rPr lang="en-US" altLang="zh-CN" sz="2000" dirty="0">
                <a:solidFill>
                  <a:srgbClr val="FFFF00"/>
                </a:solidFill>
                <a:latin typeface="Arial Black" pitchFamily="34" charset="0"/>
                <a:ea typeface="Arial Unicode MS" pitchFamily="34" charset="-122"/>
                <a:cs typeface="Arial" pitchFamily="34" charset="0"/>
              </a:rPr>
              <a:t>&amp;) ;</a:t>
            </a:r>
          </a:p>
          <a:p>
            <a:pPr>
              <a:lnSpc>
                <a:spcPct val="150000"/>
              </a:lnSpc>
              <a:buFont typeface="Arial" pitchFamily="34" charset="0"/>
              <a:buChar char="•"/>
            </a:pPr>
            <a:r>
              <a:rPr lang="en-US" altLang="zh-CN" sz="2700" dirty="0">
                <a:solidFill>
                  <a:schemeClr val="tx1">
                    <a:lumMod val="65000"/>
                    <a:lumOff val="35000"/>
                  </a:schemeClr>
                </a:solidFill>
                <a:latin typeface="Arial" pitchFamily="34" charset="0"/>
                <a:ea typeface="Arial Unicode MS" pitchFamily="34" charset="-122"/>
                <a:cs typeface="Arial" pitchFamily="34" charset="0"/>
              </a:rPr>
              <a:t>Default Policy: </a:t>
            </a:r>
            <a:r>
              <a:rPr lang="en-US" altLang="zh-CN" sz="2700" b="1" dirty="0" err="1">
                <a:solidFill>
                  <a:srgbClr val="14A2D4"/>
                </a:solidFill>
                <a:latin typeface="Arial" pitchFamily="34" charset="0"/>
                <a:ea typeface="微软雅黑" panose="020B0503020204020204" pitchFamily="34" charset="-122"/>
                <a:cs typeface="Arial" pitchFamily="34" charset="0"/>
              </a:rPr>
              <a:t>bitcopy</a:t>
            </a:r>
            <a:endParaRPr lang="en-US" altLang="zh-CN" sz="2700" b="1" dirty="0">
              <a:solidFill>
                <a:srgbClr val="14A2D4"/>
              </a:solidFill>
              <a:latin typeface="Arial" pitchFamily="34" charset="0"/>
              <a:ea typeface="微软雅黑" panose="020B0503020204020204" pitchFamily="34" charset="-122"/>
              <a:cs typeface="Arial" pitchFamily="34" charset="0"/>
            </a:endParaRPr>
          </a:p>
          <a:p>
            <a:pPr marL="0" lvl="1" indent="-72947">
              <a:lnSpc>
                <a:spcPct val="150000"/>
              </a:lnSpc>
            </a:pPr>
            <a:r>
              <a:rPr lang="en-US" altLang="zh-CN" sz="2400" dirty="0">
                <a:latin typeface="Arial" pitchFamily="34" charset="0"/>
                <a:ea typeface="Arial Unicode MS" panose="020B0604020202020204" pitchFamily="34" charset="-122"/>
                <a:cs typeface="Arial" pitchFamily="34" charset="0"/>
              </a:rPr>
              <a:t>     If you don’t make one. The behavior of this operator mimics that </a:t>
            </a:r>
            <a:r>
              <a:rPr lang="en-US" altLang="zh-CN" sz="2400" dirty="0" smtClean="0">
                <a:latin typeface="Arial" pitchFamily="34" charset="0"/>
                <a:ea typeface="Arial Unicode MS" panose="020B0604020202020204" pitchFamily="34" charset="-122"/>
                <a:cs typeface="Arial" pitchFamily="34" charset="0"/>
              </a:rPr>
              <a:t>of  </a:t>
            </a:r>
            <a:r>
              <a:rPr lang="en-US" altLang="zh-CN" sz="2400" dirty="0">
                <a:latin typeface="Arial" pitchFamily="34" charset="0"/>
                <a:ea typeface="Arial Unicode MS" panose="020B0604020202020204" pitchFamily="34" charset="-122"/>
                <a:cs typeface="Arial" pitchFamily="34" charset="0"/>
              </a:rPr>
              <a:t>the automatically created copy-constructor;</a:t>
            </a:r>
            <a:r>
              <a:rPr lang="en-US" altLang="zh-CN" sz="2400" dirty="0">
                <a:solidFill>
                  <a:schemeClr val="tx1">
                    <a:lumMod val="65000"/>
                    <a:lumOff val="35000"/>
                  </a:schemeClr>
                </a:solidFill>
                <a:latin typeface="Arial" pitchFamily="34" charset="0"/>
                <a:ea typeface="Arial Unicode MS" pitchFamily="34" charset="-122"/>
                <a:cs typeface="Arial" pitchFamily="34" charset="0"/>
              </a:rPr>
              <a:t>  </a:t>
            </a:r>
          </a:p>
        </p:txBody>
      </p:sp>
      <p:sp>
        <p:nvSpPr>
          <p:cNvPr id="5" name="标题 1"/>
          <p:cNvSpPr>
            <a:spLocks noGrp="1"/>
          </p:cNvSpPr>
          <p:nvPr>
            <p:ph type="ctrTitle"/>
          </p:nvPr>
        </p:nvSpPr>
        <p:spPr>
          <a:xfrm>
            <a:off x="431888" y="214250"/>
            <a:ext cx="7308464"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Assignment operator = overloading</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99" y="691201"/>
            <a:ext cx="6339600" cy="4645407"/>
          </a:xfrm>
          <a:prstGeom prst="rect">
            <a:avLst/>
          </a:prstGeom>
          <a:solidFill>
            <a:schemeClr val="tx1"/>
          </a:solidFill>
          <a:ln>
            <a:noFill/>
          </a:ln>
          <a:effectLst/>
          <a:extLst/>
        </p:spPr>
      </p:pic>
    </p:spTree>
    <p:extLst>
      <p:ext uri="{BB962C8B-B14F-4D97-AF65-F5344CB8AC3E}">
        <p14:creationId xmlns:p14="http://schemas.microsoft.com/office/powerpoint/2010/main" val="3814294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6"/>
            <a:ext cx="8452553"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b="1" dirty="0">
                <a:solidFill>
                  <a:srgbClr val="FFFF00"/>
                </a:solidFill>
                <a:latin typeface="Arial" panose="020B0604020202020204" pitchFamily="34" charset="0"/>
                <a:ea typeface="Arial Unicode MS" pitchFamily="34" charset="-122"/>
                <a:cs typeface="Arial" panose="020B0604020202020204" pitchFamily="34" charset="0"/>
              </a:rPr>
              <a:t>protected: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acts just like </a:t>
            </a:r>
            <a:r>
              <a:rPr lang="en-US" altLang="zh-CN" sz="2400" dirty="0">
                <a:solidFill>
                  <a:srgbClr val="FFFF00"/>
                </a:solidFill>
                <a:latin typeface="Tahoma" panose="020B0604030504040204" pitchFamily="34" charset="0"/>
                <a:cs typeface="Tahoma" panose="020B0604030504040204" pitchFamily="34" charset="0"/>
              </a:rPr>
              <a:t>private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with one exception that we can’t really talk about right now: “Inherited” structures (which cannot access </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private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members) are granted access to </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protected</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members.   </a:t>
            </a:r>
          </a:p>
        </p:txBody>
      </p:sp>
    </p:spTree>
    <p:extLst>
      <p:ext uri="{BB962C8B-B14F-4D97-AF65-F5344CB8AC3E}">
        <p14:creationId xmlns:p14="http://schemas.microsoft.com/office/powerpoint/2010/main" val="299303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692696"/>
            <a:ext cx="6338453" cy="5282509"/>
          </a:xfrm>
          <a:prstGeom prst="rect">
            <a:avLst/>
          </a:prstGeom>
          <a:solidFill>
            <a:schemeClr val="tx1"/>
          </a:solidFill>
          <a:ln>
            <a:noFill/>
          </a:ln>
          <a:effectLst/>
          <a:extLst/>
        </p:spPr>
      </p:pic>
    </p:spTree>
    <p:extLst>
      <p:ext uri="{BB962C8B-B14F-4D97-AF65-F5344CB8AC3E}">
        <p14:creationId xmlns:p14="http://schemas.microsoft.com/office/powerpoint/2010/main" val="23543461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691200"/>
            <a:ext cx="6339600" cy="4658114"/>
          </a:xfrm>
          <a:prstGeom prst="rect">
            <a:avLst/>
          </a:prstGeom>
          <a:solidFill>
            <a:schemeClr val="tx1"/>
          </a:solidFill>
          <a:ln>
            <a:noFill/>
          </a:ln>
          <a:effectLst/>
          <a:extLst/>
        </p:spPr>
      </p:pic>
    </p:spTree>
    <p:extLst>
      <p:ext uri="{BB962C8B-B14F-4D97-AF65-F5344CB8AC3E}">
        <p14:creationId xmlns:p14="http://schemas.microsoft.com/office/powerpoint/2010/main" val="1903120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691200"/>
            <a:ext cx="6339600" cy="5266435"/>
          </a:xfrm>
          <a:prstGeom prst="rect">
            <a:avLst/>
          </a:prstGeom>
          <a:solidFill>
            <a:schemeClr val="tx1"/>
          </a:solidFill>
          <a:ln>
            <a:noFill/>
          </a:ln>
          <a:effectLst/>
          <a:extLst/>
        </p:spPr>
      </p:pic>
    </p:spTree>
    <p:extLst>
      <p:ext uri="{BB962C8B-B14F-4D97-AF65-F5344CB8AC3E}">
        <p14:creationId xmlns:p14="http://schemas.microsoft.com/office/powerpoint/2010/main" val="30508825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00" y="691200"/>
            <a:ext cx="6339600" cy="5266435"/>
          </a:xfrm>
          <a:prstGeom prst="rect">
            <a:avLst/>
          </a:prstGeom>
          <a:solidFill>
            <a:schemeClr val="tx1"/>
          </a:solidFill>
          <a:ln>
            <a:noFill/>
          </a:ln>
          <a:effectLst/>
          <a:extLst/>
        </p:spPr>
      </p:pic>
    </p:spTree>
    <p:extLst>
      <p:ext uri="{BB962C8B-B14F-4D97-AF65-F5344CB8AC3E}">
        <p14:creationId xmlns:p14="http://schemas.microsoft.com/office/powerpoint/2010/main" val="2969435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000630"/>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err="1">
                <a:solidFill>
                  <a:schemeClr val="tx1">
                    <a:lumMod val="65000"/>
                    <a:lumOff val="35000"/>
                  </a:schemeClr>
                </a:solidFill>
                <a:latin typeface="Arial Black" pitchFamily="34" charset="0"/>
                <a:ea typeface="Arial Unicode MS" pitchFamily="34" charset="-122"/>
                <a:cs typeface="Arial" pitchFamily="34" charset="0"/>
              </a:rPr>
              <a:t>Memberwise</a:t>
            </a:r>
            <a:r>
              <a:rPr lang="en-US" altLang="zh-CN" sz="2400" dirty="0">
                <a:solidFill>
                  <a:srgbClr val="0000CC"/>
                </a:solidFill>
                <a:latin typeface="Arial Black" pitchFamily="34" charset="0"/>
                <a:ea typeface="Arial Unicode MS" panose="020B0604020202020204" pitchFamily="34" charset="-122"/>
                <a:cs typeface="Arial" pitchFamily="34" charset="0"/>
              </a:rPr>
              <a:t> </a:t>
            </a:r>
            <a:r>
              <a:rPr lang="en-US" altLang="zh-CN" sz="2700" dirty="0">
                <a:solidFill>
                  <a:schemeClr val="tx1">
                    <a:lumMod val="65000"/>
                    <a:lumOff val="35000"/>
                  </a:schemeClr>
                </a:solidFill>
                <a:latin typeface="Arial Black" pitchFamily="34" charset="0"/>
                <a:ea typeface="Arial Unicode MS" pitchFamily="34" charset="-122"/>
                <a:cs typeface="Arial" pitchFamily="34" charset="0"/>
              </a:rPr>
              <a:t>Assignment</a:t>
            </a:r>
            <a:r>
              <a:rPr lang="en-US" altLang="zh-CN" sz="2400" b="1" dirty="0" smtClean="0">
                <a:solidFill>
                  <a:srgbClr val="FFFF00"/>
                </a:solidFill>
                <a:latin typeface="Arial" pitchFamily="34" charset="0"/>
                <a:ea typeface="微软雅黑" panose="020B0503020204020204" pitchFamily="34" charset="-122"/>
                <a:cs typeface="Arial" pitchFamily="34" charset="0"/>
              </a:rPr>
              <a:t>(</a:t>
            </a:r>
            <a:r>
              <a:rPr lang="zh-CN" altLang="en-US" sz="2400" b="1" dirty="0" smtClean="0">
                <a:solidFill>
                  <a:srgbClr val="FFFF00"/>
                </a:solidFill>
                <a:latin typeface="Arial" pitchFamily="34" charset="0"/>
                <a:ea typeface="微软雅黑" panose="020B0503020204020204" pitchFamily="34" charset="-122"/>
                <a:cs typeface="Arial" pitchFamily="34" charset="0"/>
              </a:rPr>
              <a:t>成员</a:t>
            </a:r>
            <a:r>
              <a:rPr lang="zh-CN" altLang="en-US" sz="2400" b="1" dirty="0">
                <a:solidFill>
                  <a:srgbClr val="FFFF00"/>
                </a:solidFill>
                <a:latin typeface="Arial" pitchFamily="34" charset="0"/>
                <a:ea typeface="微软雅黑" panose="020B0503020204020204" pitchFamily="34" charset="-122"/>
                <a:cs typeface="Arial" pitchFamily="34" charset="0"/>
              </a:rPr>
              <a:t>赋值</a:t>
            </a:r>
            <a:r>
              <a:rPr lang="en-US" altLang="zh-CN" sz="2400" dirty="0">
                <a:solidFill>
                  <a:srgbClr val="FFFF00"/>
                </a:solidFill>
                <a:latin typeface="Arial" pitchFamily="34" charset="0"/>
                <a:ea typeface="Arial Unicode MS" panose="020B0604020202020204" pitchFamily="34" charset="-122"/>
                <a:cs typeface="Arial" pitchFamily="34" charset="0"/>
              </a:rPr>
              <a:t>)</a:t>
            </a:r>
          </a:p>
          <a:p>
            <a:pPr>
              <a:lnSpc>
                <a:spcPct val="150000"/>
              </a:lnSpc>
            </a:pPr>
            <a:r>
              <a:rPr lang="en-US" altLang="zh-CN" sz="2400" dirty="0">
                <a:latin typeface="Arial" pitchFamily="34" charset="0"/>
                <a:cs typeface="Arial" pitchFamily="34" charset="0"/>
              </a:rPr>
              <a:t>      if the class contains </a:t>
            </a:r>
            <a:r>
              <a:rPr lang="en-US" altLang="zh-CN" sz="2400" dirty="0" err="1">
                <a:latin typeface="Arial" pitchFamily="34" charset="0"/>
                <a:cs typeface="Arial" pitchFamily="34" charset="0"/>
              </a:rPr>
              <a:t>subobjects</a:t>
            </a:r>
            <a:r>
              <a:rPr lang="en-US" altLang="zh-CN" sz="2400" dirty="0">
                <a:latin typeface="Arial" pitchFamily="34" charset="0"/>
                <a:cs typeface="Arial" pitchFamily="34" charset="0"/>
              </a:rPr>
              <a:t> (or is inherited from another class), the operator= for those </a:t>
            </a:r>
            <a:r>
              <a:rPr lang="en-US" altLang="zh-CN" sz="2400" dirty="0" err="1">
                <a:latin typeface="Arial" pitchFamily="34" charset="0"/>
                <a:cs typeface="Arial" pitchFamily="34" charset="0"/>
              </a:rPr>
              <a:t>subobjects</a:t>
            </a:r>
            <a:r>
              <a:rPr lang="en-US" altLang="zh-CN" sz="2400" dirty="0">
                <a:latin typeface="Arial" pitchFamily="34" charset="0"/>
                <a:cs typeface="Arial" pitchFamily="34" charset="0"/>
              </a:rPr>
              <a:t> is called recursively. This is called </a:t>
            </a:r>
            <a:r>
              <a:rPr lang="en-US" altLang="zh-CN" sz="2400" dirty="0" err="1">
                <a:latin typeface="Arial" pitchFamily="34" charset="0"/>
                <a:cs typeface="Arial" pitchFamily="34" charset="0"/>
              </a:rPr>
              <a:t>memberwise</a:t>
            </a:r>
            <a:r>
              <a:rPr lang="en-US" altLang="zh-CN" sz="2400" dirty="0">
                <a:latin typeface="Arial" pitchFamily="34" charset="0"/>
                <a:cs typeface="Arial" pitchFamily="34" charset="0"/>
              </a:rPr>
              <a:t> assignment. </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endParaRPr lang="en-US" altLang="zh-CN" sz="2400" dirty="0">
              <a:solidFill>
                <a:srgbClr val="0000CC"/>
              </a:solidFill>
              <a:latin typeface="Arial" pitchFamily="34" charset="0"/>
              <a:ea typeface="Arial Unicode MS" panose="020B0604020202020204" pitchFamily="34" charset="-122"/>
              <a:cs typeface="Arial" pitchFamily="34" charset="0"/>
            </a:endParaRPr>
          </a:p>
          <a:p>
            <a:pPr marL="0" lvl="1">
              <a:lnSpc>
                <a:spcPct val="150000"/>
              </a:lnSpc>
              <a:buFont typeface="Arial" pitchFamily="34" charset="0"/>
              <a:buChar char="•"/>
            </a:pPr>
            <a:r>
              <a:rPr lang="en-US" altLang="zh-CN" sz="2700" dirty="0">
                <a:solidFill>
                  <a:schemeClr val="tx1">
                    <a:lumMod val="65000"/>
                    <a:lumOff val="35000"/>
                  </a:schemeClr>
                </a:solidFill>
                <a:latin typeface="Arial Black" pitchFamily="34" charset="0"/>
                <a:ea typeface="Arial Unicode MS" pitchFamily="34" charset="-122"/>
                <a:cs typeface="Arial" pitchFamily="34" charset="0"/>
              </a:rPr>
              <a:t>Handle assignment to self in operator=</a:t>
            </a:r>
          </a:p>
        </p:txBody>
      </p:sp>
      <p:sp>
        <p:nvSpPr>
          <p:cNvPr id="5" name="标题 1"/>
          <p:cNvSpPr>
            <a:spLocks noGrp="1"/>
          </p:cNvSpPr>
          <p:nvPr>
            <p:ph type="ctrTitle"/>
          </p:nvPr>
        </p:nvSpPr>
        <p:spPr>
          <a:xfrm>
            <a:off x="431887" y="214250"/>
            <a:ext cx="2987985"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err="1">
                <a:latin typeface="Arial Rounded MT Bold" pitchFamily="34" charset="0"/>
                <a:cs typeface="Arial Unicode MS" pitchFamily="34" charset="-122"/>
              </a:rPr>
              <a:t>Memberwise</a:t>
            </a:r>
            <a:endParaRPr lang="zh-CN" altLang="en-US" b="1" dirty="0">
              <a:latin typeface="Arial Rounded MT Bold" pitchFamily="34" charset="0"/>
              <a:cs typeface="Arial Unicode MS"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258" y="4504698"/>
            <a:ext cx="4662464" cy="1615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42"/>
                                        </p:tgtEl>
                                        <p:attrNameLst>
                                          <p:attrName>style.visibility</p:attrName>
                                        </p:attrNameLst>
                                      </p:cBhvr>
                                      <p:to>
                                        <p:strVal val="visible"/>
                                      </p:to>
                                    </p:set>
                                    <p:animEffect transition="in" filter="fade">
                                      <p:cBhvr>
                                        <p:cTn id="26" dur="1000"/>
                                        <p:tgtEl>
                                          <p:spTgt spid="10242"/>
                                        </p:tgtEl>
                                      </p:cBhvr>
                                    </p:animEffect>
                                    <p:anim calcmode="lin" valueType="num">
                                      <p:cBhvr>
                                        <p:cTn id="27" dur="1000" fill="hold"/>
                                        <p:tgtEl>
                                          <p:spTgt spid="10242"/>
                                        </p:tgtEl>
                                        <p:attrNameLst>
                                          <p:attrName>ppt_x</p:attrName>
                                        </p:attrNameLst>
                                      </p:cBhvr>
                                      <p:tavLst>
                                        <p:tav tm="0">
                                          <p:val>
                                            <p:strVal val="#ppt_x"/>
                                          </p:val>
                                        </p:tav>
                                        <p:tav tm="100000">
                                          <p:val>
                                            <p:strVal val="#ppt_x"/>
                                          </p:val>
                                        </p:tav>
                                      </p:tavLst>
                                    </p:anim>
                                    <p:anim calcmode="lin" valueType="num">
                                      <p:cBhvr>
                                        <p:cTn id="2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4062459"/>
          </a:xfrm>
          <a:prstGeom prst="rect">
            <a:avLst/>
          </a:prstGeom>
          <a:noFill/>
        </p:spPr>
        <p:txBody>
          <a:bodyPr wrap="square" lIns="91254" tIns="45625" rIns="91254" bIns="45625" rtlCol="0">
            <a:spAutoFit/>
          </a:bodyPr>
          <a:lstStyle/>
          <a:p>
            <a:pPr>
              <a:lnSpc>
                <a:spcPts val="2603"/>
              </a:lnSpc>
              <a:buFont typeface="Arial" pitchFamily="34" charset="0"/>
              <a:buChar char="•"/>
            </a:pPr>
            <a:r>
              <a:rPr lang="zh-CN" altLang="en-US" sz="2400" dirty="0">
                <a:latin typeface="华文细黑" panose="02010600040101010101" pitchFamily="2" charset="-122"/>
                <a:ea typeface="华文细黑" panose="02010600040101010101" pitchFamily="2" charset="-122"/>
              </a:rPr>
              <a:t>拷贝构造函数和赋值函数非常容易混淆，常导致错写、错用。拷贝构造函数是在对象被创建时调用的，而赋值函数只能被已经存在了的对象调用。 </a:t>
            </a:r>
          </a:p>
          <a:p>
            <a:pPr lvl="1" algn="just">
              <a:lnSpc>
                <a:spcPts val="2603"/>
              </a:lnSpc>
              <a:spcBef>
                <a:spcPct val="50000"/>
              </a:spcBef>
            </a:pPr>
            <a:r>
              <a:rPr lang="en-US" altLang="zh-CN" sz="2400" dirty="0">
                <a:latin typeface="华文细黑" panose="02010600040101010101" pitchFamily="2" charset="-122"/>
                <a:ea typeface="华文细黑" panose="02010600040101010101" pitchFamily="2" charset="-122"/>
                <a:cs typeface="Times New Roman" pitchFamily="18" charset="0"/>
              </a:rPr>
              <a:t>String  a(“hello”);</a:t>
            </a:r>
          </a:p>
          <a:p>
            <a:pPr lvl="1" algn="just">
              <a:lnSpc>
                <a:spcPts val="2603"/>
              </a:lnSpc>
              <a:spcBef>
                <a:spcPct val="50000"/>
              </a:spcBef>
            </a:pPr>
            <a:r>
              <a:rPr lang="en-US" altLang="zh-CN" sz="2400" dirty="0">
                <a:latin typeface="华文细黑" panose="02010600040101010101" pitchFamily="2" charset="-122"/>
                <a:ea typeface="华文细黑" panose="02010600040101010101" pitchFamily="2" charset="-122"/>
                <a:cs typeface="Times New Roman" pitchFamily="18" charset="0"/>
              </a:rPr>
              <a:t>String  b(“world”);</a:t>
            </a:r>
          </a:p>
          <a:p>
            <a:pPr lvl="1" algn="just">
              <a:lnSpc>
                <a:spcPts val="2603"/>
              </a:lnSpc>
              <a:spcBef>
                <a:spcPct val="50000"/>
              </a:spcBef>
            </a:pPr>
            <a:r>
              <a:rPr lang="en-US" altLang="zh-CN" sz="2800" b="1" dirty="0">
                <a:solidFill>
                  <a:srgbClr val="FFFF00"/>
                </a:solidFill>
                <a:latin typeface="Arial Rounded MT Bold" panose="020F0704030504030204" pitchFamily="34" charset="0"/>
                <a:ea typeface="Arial Unicode MS" pitchFamily="34" charset="-122"/>
                <a:cs typeface="Arial Unicode MS" pitchFamily="34" charset="-122"/>
              </a:rPr>
              <a:t>String  c = a;</a:t>
            </a:r>
            <a:r>
              <a:rPr lang="en-US" altLang="zh-CN" sz="2400" dirty="0">
                <a:solidFill>
                  <a:srgbClr val="FFFF00"/>
                </a:solidFill>
                <a:latin typeface="华文细黑" panose="02010600040101010101" pitchFamily="2" charset="-122"/>
                <a:ea typeface="华文细黑" panose="02010600040101010101" pitchFamily="2" charset="-122"/>
                <a:cs typeface="Times New Roman" pitchFamily="18" charset="0"/>
              </a:rPr>
              <a:t>	</a:t>
            </a:r>
            <a:r>
              <a:rPr lang="en-US" altLang="zh-CN" sz="2000" b="1" dirty="0">
                <a:latin typeface="Frutiger CE 45 Light" panose="02000403040000020004" pitchFamily="2" charset="0"/>
                <a:ea typeface="微软雅黑" panose="020B0503020204020204" pitchFamily="34" charset="-122"/>
                <a:cs typeface="Arial Unicode MS" pitchFamily="34" charset="-122"/>
              </a:rPr>
              <a:t>// </a:t>
            </a:r>
            <a:r>
              <a:rPr lang="zh-CN" altLang="en-US" sz="2000" b="1" dirty="0">
                <a:latin typeface="Frutiger CE 45 Light" panose="02000403040000020004" pitchFamily="2" charset="0"/>
                <a:ea typeface="微软雅黑" panose="020B0503020204020204" pitchFamily="34" charset="-122"/>
                <a:cs typeface="Arial Unicode MS" pitchFamily="34" charset="-122"/>
              </a:rPr>
              <a:t>调用了拷贝构造函数，最好写成 </a:t>
            </a:r>
            <a:r>
              <a:rPr lang="en-US" altLang="zh-CN" sz="2400" b="1" dirty="0">
                <a:latin typeface="Arial Black" pitchFamily="34" charset="0"/>
                <a:ea typeface="微软雅黑" panose="020B0503020204020204" pitchFamily="34" charset="-122"/>
                <a:cs typeface="Arial Unicode MS" pitchFamily="34" charset="-122"/>
              </a:rPr>
              <a:t>c(a);</a:t>
            </a:r>
          </a:p>
          <a:p>
            <a:pPr lvl="1" algn="just">
              <a:lnSpc>
                <a:spcPts val="2603"/>
              </a:lnSpc>
              <a:spcBef>
                <a:spcPct val="50000"/>
              </a:spcBef>
            </a:pPr>
            <a:r>
              <a:rPr lang="en-US" altLang="zh-CN" sz="2800" b="1" dirty="0">
                <a:solidFill>
                  <a:srgbClr val="FFFF00"/>
                </a:solidFill>
                <a:latin typeface="Arial Rounded MT Bold" panose="020F0704030504030204" pitchFamily="34" charset="0"/>
                <a:ea typeface="微软雅黑" panose="020B0503020204020204" pitchFamily="34" charset="-122"/>
                <a:cs typeface="Arial" pitchFamily="34" charset="0"/>
              </a:rPr>
              <a:t>c = b; </a:t>
            </a:r>
            <a:r>
              <a:rPr lang="en-US" altLang="zh-CN" sz="2400" dirty="0">
                <a:latin typeface="华文细黑" panose="02010600040101010101" pitchFamily="2" charset="-122"/>
                <a:ea typeface="华文细黑" panose="02010600040101010101" pitchFamily="2" charset="-122"/>
                <a:cs typeface="Times New Roman" pitchFamily="18" charset="0"/>
              </a:rPr>
              <a:t>	    </a:t>
            </a:r>
            <a:r>
              <a:rPr lang="en-US" altLang="zh-CN" sz="2000" b="1" dirty="0">
                <a:latin typeface="Frutiger CE 45 Light" panose="02000403040000020004" pitchFamily="2" charset="0"/>
                <a:ea typeface="微软雅黑" panose="020B0503020204020204" pitchFamily="34" charset="-122"/>
                <a:cs typeface="Arial Unicode MS" pitchFamily="34" charset="-122"/>
              </a:rPr>
              <a:t>// </a:t>
            </a:r>
            <a:r>
              <a:rPr lang="zh-CN" altLang="en-US" sz="2000" b="1" dirty="0">
                <a:latin typeface="Frutiger CE 45 Light" panose="02000403040000020004" pitchFamily="2" charset="0"/>
                <a:ea typeface="微软雅黑" panose="020B0503020204020204" pitchFamily="34" charset="-122"/>
                <a:cs typeface="Arial Unicode MS" pitchFamily="34" charset="-122"/>
              </a:rPr>
              <a:t>调用了赋值函数</a:t>
            </a:r>
          </a:p>
          <a:p>
            <a:pPr>
              <a:lnSpc>
                <a:spcPts val="2603"/>
              </a:lnSpc>
              <a:spcBef>
                <a:spcPct val="50000"/>
              </a:spcBef>
            </a:pPr>
            <a:r>
              <a:rPr lang="zh-CN" altLang="en-US" sz="2400" dirty="0">
                <a:latin typeface="华文细黑" panose="02010600040101010101" pitchFamily="2" charset="-122"/>
                <a:ea typeface="华文细黑" panose="02010600040101010101" pitchFamily="2" charset="-122"/>
              </a:rPr>
              <a:t>本例中第三个语句的风格较差，宜改写成</a:t>
            </a:r>
            <a:r>
              <a:rPr lang="en-US" altLang="zh-CN" sz="2400" dirty="0">
                <a:latin typeface="华文细黑" panose="02010600040101010101" pitchFamily="2" charset="-122"/>
                <a:ea typeface="华文细黑" panose="02010600040101010101" pitchFamily="2" charset="-122"/>
                <a:cs typeface="Times New Roman" pitchFamily="18" charset="0"/>
              </a:rPr>
              <a:t>String c(a) </a:t>
            </a:r>
            <a:r>
              <a:rPr lang="zh-CN" altLang="en-US" sz="2400" dirty="0">
                <a:latin typeface="华文细黑" panose="02010600040101010101" pitchFamily="2" charset="-122"/>
                <a:ea typeface="华文细黑" panose="02010600040101010101" pitchFamily="2" charset="-122"/>
              </a:rPr>
              <a:t>以区别于第四个语句。 </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8" y="214241"/>
            <a:ext cx="7045603"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Copy constructor VS operator= </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3416128"/>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编译器生成缺省函数时</a:t>
            </a:r>
            <a:r>
              <a:rPr lang="zh-CN" altLang="en-US" sz="2400" dirty="0" smtClean="0">
                <a:latin typeface="华文细黑" panose="02010600040101010101" pitchFamily="2" charset="-122"/>
                <a:ea typeface="华文细黑" panose="02010600040101010101" pitchFamily="2" charset="-122"/>
              </a:rPr>
              <a:t>，产生</a:t>
            </a:r>
            <a:r>
              <a:rPr lang="zh-CN" altLang="en-US" sz="2400" dirty="0">
                <a:solidFill>
                  <a:srgbClr val="FFFF00"/>
                </a:solidFill>
                <a:latin typeface="微软雅黑" panose="020B0503020204020204" pitchFamily="34" charset="-122"/>
                <a:ea typeface="微软雅黑" panose="020B0503020204020204" pitchFamily="34" charset="-122"/>
              </a:rPr>
              <a:t>优良</a:t>
            </a:r>
            <a:r>
              <a:rPr lang="zh-CN" altLang="en-US" sz="2400" dirty="0" smtClean="0">
                <a:solidFill>
                  <a:srgbClr val="FFFF00"/>
                </a:solidFill>
                <a:latin typeface="微软雅黑" panose="020B0503020204020204" pitchFamily="34" charset="-122"/>
                <a:ea typeface="微软雅黑" panose="020B0503020204020204" pitchFamily="34" charset="-122"/>
              </a:rPr>
              <a:t>代码</a:t>
            </a:r>
            <a:r>
              <a:rPr lang="zh-CN" altLang="en-US" sz="2400" dirty="0" smtClean="0">
                <a:latin typeface="华文细黑" panose="02010600040101010101" pitchFamily="2" charset="-122"/>
                <a:ea typeface="华文细黑" panose="02010600040101010101" pitchFamily="2" charset="-122"/>
              </a:rPr>
              <a:t>。这种</a:t>
            </a:r>
            <a:r>
              <a:rPr lang="zh-CN" altLang="en-US" sz="2400" dirty="0">
                <a:latin typeface="华文细黑" panose="02010600040101010101" pitchFamily="2" charset="-122"/>
                <a:ea typeface="华文细黑" panose="02010600040101010101" pitchFamily="2" charset="-122"/>
              </a:rPr>
              <a:t>代码通常比用户编写的代码的执行速度快，原因是编译器可以利用汇编级功能的优点，而程序员则不能利用该功能的优点。</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solidFill>
                  <a:srgbClr val="FFFF00"/>
                </a:solidFill>
                <a:latin typeface="微软雅黑" panose="020B0503020204020204" pitchFamily="34" charset="-122"/>
                <a:ea typeface="微软雅黑" panose="020B0503020204020204" pitchFamily="34" charset="-122"/>
              </a:rPr>
              <a:t>缺省函数是内联函数</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lvl="1">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例如</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定义</a:t>
            </a:r>
            <a:r>
              <a:rPr lang="en-US" altLang="zh-CN" sz="2400" dirty="0" smtClean="0">
                <a:latin typeface="华文细黑" panose="02010600040101010101" pitchFamily="2" charset="-122"/>
                <a:ea typeface="华文细黑" panose="02010600040101010101" pitchFamily="2" charset="-122"/>
              </a:rPr>
              <a:t>fraction</a:t>
            </a:r>
            <a:r>
              <a:rPr lang="zh-CN" altLang="en-US" sz="2400" dirty="0">
                <a:latin typeface="华文细黑" panose="02010600040101010101" pitchFamily="2" charset="-122"/>
                <a:ea typeface="华文细黑" panose="02010600040101010101" pitchFamily="2" charset="-122"/>
              </a:rPr>
              <a:t> </a:t>
            </a:r>
            <a:r>
              <a:rPr lang="en-US" altLang="zh-CN" sz="2400" dirty="0" smtClean="0">
                <a:latin typeface="华文细黑" panose="02010600040101010101" pitchFamily="2" charset="-122"/>
                <a:ea typeface="华文细黑" panose="02010600040101010101" pitchFamily="2" charset="-122"/>
              </a:rPr>
              <a:t>class</a:t>
            </a:r>
            <a:r>
              <a:rPr lang="zh-CN" altLang="en-US" sz="2400" dirty="0" smtClean="0">
                <a:latin typeface="华文细黑" panose="02010600040101010101" pitchFamily="2" charset="-122"/>
                <a:ea typeface="华文细黑" panose="02010600040101010101" pitchFamily="2" charset="-122"/>
              </a:rPr>
              <a:t>、</a:t>
            </a:r>
            <a:r>
              <a:rPr lang="en-US" altLang="zh-CN" sz="2400" dirty="0" err="1" smtClean="0">
                <a:latin typeface="华文细黑" panose="02010600040101010101" pitchFamily="2" charset="-122"/>
                <a:ea typeface="华文细黑" panose="02010600040101010101" pitchFamily="2" charset="-122"/>
              </a:rPr>
              <a:t>conplex</a:t>
            </a:r>
            <a:r>
              <a:rPr lang="zh-CN" altLang="en-US" sz="2400" dirty="0">
                <a:latin typeface="华文细黑" panose="02010600040101010101" pitchFamily="2" charset="-122"/>
                <a:ea typeface="华文细黑" panose="02010600040101010101" pitchFamily="2" charset="-122"/>
              </a:rPr>
              <a:t> </a:t>
            </a:r>
            <a:r>
              <a:rPr lang="en-US" altLang="zh-CN" sz="2400" dirty="0" smtClean="0">
                <a:latin typeface="华文细黑" panose="02010600040101010101" pitchFamily="2" charset="-122"/>
                <a:ea typeface="华文细黑" panose="02010600040101010101" pitchFamily="2" charset="-122"/>
              </a:rPr>
              <a:t>class,</a:t>
            </a:r>
            <a:r>
              <a:rPr lang="zh-CN" altLang="en-US" sz="2400" dirty="0">
                <a:latin typeface="华文细黑" panose="02010600040101010101" pitchFamily="2" charset="-122"/>
                <a:ea typeface="华文细黑" panose="02010600040101010101" pitchFamily="2" charset="-122"/>
              </a:rPr>
              <a:t>使用编译器生成的赋值操作，拷贝操作，缺省析构函数。</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323915" y="214241"/>
            <a:ext cx="7649576" cy="785635"/>
          </a:xfrm>
          <a:solidFill>
            <a:srgbClr val="008080"/>
          </a:solidFill>
        </p:spPr>
        <p:txBody>
          <a:bodyPr vert="horz" lIns="71225" tIns="35612" rIns="71225" bIns="35612" rtlCol="0" anchor="ctr">
            <a:normAutofit fontScale="90000"/>
          </a:bodyPr>
          <a:lstStyle/>
          <a:p>
            <a:pPr defTabSz="913936" eaLnBrk="0" fontAlgn="base" hangingPunct="0">
              <a:spcAft>
                <a:spcPct val="0"/>
              </a:spcAft>
            </a:pPr>
            <a:r>
              <a:rPr lang="en-US" altLang="zh-CN" b="1" dirty="0">
                <a:latin typeface="Arial Rounded MT Bold" pitchFamily="34" charset="0"/>
                <a:cs typeface="Arial Unicode MS" pitchFamily="34" charset="-122"/>
              </a:rPr>
              <a:t>【</a:t>
            </a:r>
            <a:r>
              <a:rPr lang="zh-CN" altLang="en-US" b="1" dirty="0">
                <a:latin typeface="Arial Rounded MT Bold" pitchFamily="34" charset="0"/>
                <a:cs typeface="Arial Unicode MS" pitchFamily="34" charset="-122"/>
              </a:rPr>
              <a:t>规则</a:t>
            </a:r>
            <a:r>
              <a:rPr lang="en-US" altLang="zh-CN" b="1" dirty="0">
                <a:latin typeface="Arial Rounded MT Bold" pitchFamily="34" charset="0"/>
                <a:cs typeface="Arial Unicode MS" pitchFamily="34" charset="-122"/>
              </a:rPr>
              <a:t>】</a:t>
            </a:r>
            <a:r>
              <a:rPr lang="zh-CN" altLang="en-US" b="1" dirty="0">
                <a:latin typeface="Arial Rounded MT Bold" pitchFamily="34" charset="0"/>
                <a:cs typeface="Arial Unicode MS" pitchFamily="34" charset="-122"/>
              </a:rPr>
              <a:t>尽可能使用编译器隐式生成的函数</a:t>
            </a:r>
            <a:r>
              <a:rPr lang="en-US" altLang="zh-CN" b="1" dirty="0">
                <a:latin typeface="Arial Rounded MT Bold" pitchFamily="34" charset="0"/>
                <a:cs typeface="Arial Unicode MS" pitchFamily="34" charset="-122"/>
              </a:rPr>
              <a:t>  </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4456797"/>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rPr>
              <a: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规则</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rPr>
              <a:t>】</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rPr>
              <a:t>为需要动态分配内存的类重载声明拷贝构造函数，析构函数和赋值运算符重载</a:t>
            </a:r>
            <a:endPar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endParaRPr>
          </a:p>
          <a:p>
            <a:pPr marL="456272" lvl="2">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只要类里有指针时，就要写自己版本的拷贝构造函数和赋值运算符重载。在这些函数里，你可以拷贝那些被指向的数据结构，从而使每个对象都有自己的拷贝。 </a:t>
            </a:r>
            <a:endParaRPr lang="en-US" altLang="zh-CN" sz="2400" dirty="0">
              <a:latin typeface="华文细黑" panose="02010600040101010101" pitchFamily="2" charset="-122"/>
              <a:ea typeface="华文细黑" panose="02010600040101010101" pitchFamily="2" charset="-122"/>
            </a:endParaRPr>
          </a:p>
          <a:p>
            <a:pPr marL="456272" lvl="2">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对于有些类，根据实际应用，可以确定程序中不会做拷贝和赋值操作的时候，可以只声明这些函数（声明为</a:t>
            </a:r>
            <a:r>
              <a:rPr lang="en-US" altLang="zh-CN" sz="2400" dirty="0">
                <a:latin typeface="华文细黑" panose="02010600040101010101" pitchFamily="2" charset="-122"/>
                <a:ea typeface="华文细黑" panose="02010600040101010101" pitchFamily="2" charset="-122"/>
              </a:rPr>
              <a:t>private</a:t>
            </a:r>
            <a:r>
              <a:rPr lang="zh-CN" altLang="en-US" sz="2400" dirty="0">
                <a:latin typeface="华文细黑" panose="02010600040101010101" pitchFamily="2" charset="-122"/>
                <a:ea typeface="华文细黑" panose="02010600040101010101" pitchFamily="2" charset="-122"/>
              </a:rPr>
              <a:t>成员）而不去定义（实现）它们。  </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3144259"/>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Overloading global new and delete</a:t>
            </a:r>
          </a:p>
          <a:p>
            <a:pPr lvl="1">
              <a:lnSpc>
                <a:spcPts val="3443"/>
              </a:lnSpc>
            </a:pPr>
            <a:r>
              <a:rPr lang="en-US" altLang="zh-CN" sz="2400" b="1" dirty="0">
                <a:solidFill>
                  <a:srgbClr val="14A2D4"/>
                </a:solidFill>
                <a:latin typeface="Arial" pitchFamily="34" charset="0"/>
                <a:ea typeface="微软雅黑" panose="020B0503020204020204" pitchFamily="34" charset="-122"/>
                <a:cs typeface="Arial" pitchFamily="34" charset="0"/>
              </a:rPr>
              <a:t>Object *p = new Object;   </a:t>
            </a:r>
            <a:r>
              <a:rPr lang="en-US" altLang="zh-CN" sz="2000" b="1" dirty="0">
                <a:solidFill>
                  <a:srgbClr val="00B16A"/>
                </a:solidFill>
                <a:latin typeface="Arial" pitchFamily="34" charset="0"/>
                <a:ea typeface="微软雅黑" panose="020B0503020204020204" pitchFamily="34" charset="-122"/>
                <a:cs typeface="Arial" pitchFamily="34" charset="0"/>
              </a:rPr>
              <a:t>// two things occur. </a:t>
            </a:r>
          </a:p>
          <a:p>
            <a:pPr lvl="1">
              <a:lnSpc>
                <a:spcPts val="3443"/>
              </a:lnSpc>
            </a:pPr>
            <a:r>
              <a:rPr lang="en-US" altLang="zh-CN" sz="2400" dirty="0">
                <a:latin typeface="Arial" pitchFamily="34" charset="0"/>
                <a:ea typeface="华文细黑" panose="02010600040101010101" pitchFamily="2" charset="-122"/>
                <a:cs typeface="Arial" pitchFamily="34" charset="0"/>
              </a:rPr>
              <a:t>First, storage is allocated using the </a:t>
            </a:r>
            <a:r>
              <a:rPr lang="en-US" altLang="zh-CN" sz="2400" b="1" dirty="0">
                <a:solidFill>
                  <a:srgbClr val="F37021"/>
                </a:solidFill>
                <a:latin typeface="Arial" pitchFamily="34" charset="0"/>
                <a:ea typeface="Arial Unicode MS" pitchFamily="34" charset="-122"/>
                <a:cs typeface="Arial" pitchFamily="34" charset="0"/>
              </a:rPr>
              <a:t>operator new, </a:t>
            </a:r>
          </a:p>
          <a:p>
            <a:pPr lvl="1">
              <a:lnSpc>
                <a:spcPts val="3443"/>
              </a:lnSpc>
            </a:pPr>
            <a:r>
              <a:rPr lang="en-US" altLang="zh-CN" sz="2400" b="1" dirty="0">
                <a:latin typeface="Arial" pitchFamily="34" charset="0"/>
                <a:ea typeface="Arial Unicode MS" pitchFamily="34" charset="-122"/>
                <a:cs typeface="Arial" pitchFamily="34" charset="0"/>
              </a:rPr>
              <a:t>then the constructor is called.</a:t>
            </a:r>
          </a:p>
          <a:p>
            <a:pPr lvl="1">
              <a:lnSpc>
                <a:spcPts val="3443"/>
              </a:lnSpc>
            </a:pPr>
            <a:r>
              <a:rPr lang="en-US" altLang="zh-CN" sz="2400" b="1" dirty="0">
                <a:solidFill>
                  <a:srgbClr val="14A2D4"/>
                </a:solidFill>
                <a:latin typeface="Arial" pitchFamily="34" charset="0"/>
                <a:ea typeface="微软雅黑" panose="020B0503020204020204" pitchFamily="34" charset="-122"/>
                <a:cs typeface="Arial" pitchFamily="34" charset="0"/>
              </a:rPr>
              <a:t>delete p;</a:t>
            </a:r>
            <a:r>
              <a:rPr lang="en-US" altLang="zh-CN" sz="2400" b="1" dirty="0">
                <a:latin typeface="Arial" pitchFamily="34" charset="0"/>
                <a:ea typeface="华文细黑" panose="02010600040101010101" pitchFamily="2"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 two things occur. </a:t>
            </a:r>
            <a:endParaRPr lang="en-US" altLang="zh-CN" sz="2400" b="1" dirty="0">
              <a:latin typeface="Arial" pitchFamily="34" charset="0"/>
              <a:ea typeface="华文细黑" panose="02010600040101010101" pitchFamily="2" charset="-122"/>
              <a:cs typeface="Arial" pitchFamily="34" charset="0"/>
            </a:endParaRPr>
          </a:p>
          <a:p>
            <a:pPr lvl="1">
              <a:lnSpc>
                <a:spcPts val="3443"/>
              </a:lnSpc>
            </a:pPr>
            <a:r>
              <a:rPr lang="en-US" altLang="zh-CN" sz="2400" dirty="0">
                <a:latin typeface="Arial" pitchFamily="34" charset="0"/>
                <a:ea typeface="华文细黑" panose="02010600040101010101" pitchFamily="2" charset="-122"/>
                <a:cs typeface="Arial" pitchFamily="34" charset="0"/>
              </a:rPr>
              <a:t>First</a:t>
            </a:r>
            <a:r>
              <a:rPr lang="en-US" altLang="zh-CN" sz="2400" dirty="0">
                <a:solidFill>
                  <a:srgbClr val="C00000"/>
                </a:solidFill>
                <a:latin typeface="Arial" pitchFamily="34" charset="0"/>
                <a:ea typeface="华文细黑" panose="02010600040101010101" pitchFamily="2" charset="-122"/>
                <a:cs typeface="Arial" pitchFamily="34" charset="0"/>
              </a:rPr>
              <a:t>, </a:t>
            </a:r>
            <a:r>
              <a:rPr lang="en-US" altLang="zh-CN" sz="2400" b="1" dirty="0">
                <a:latin typeface="Arial" pitchFamily="34" charset="0"/>
                <a:ea typeface="Arial Unicode MS" pitchFamily="34" charset="-122"/>
                <a:cs typeface="Arial" pitchFamily="34" charset="0"/>
              </a:rPr>
              <a:t>the destructor is called, </a:t>
            </a:r>
          </a:p>
          <a:p>
            <a:pPr lvl="1">
              <a:lnSpc>
                <a:spcPts val="3443"/>
              </a:lnSpc>
            </a:pPr>
            <a:r>
              <a:rPr lang="en-US" altLang="zh-CN" sz="2400" dirty="0">
                <a:latin typeface="Arial" pitchFamily="34" charset="0"/>
                <a:ea typeface="华文细黑" panose="02010600040101010101" pitchFamily="2" charset="-122"/>
                <a:cs typeface="Arial" pitchFamily="34" charset="0"/>
              </a:rPr>
              <a:t>then storage is </a:t>
            </a:r>
            <a:r>
              <a:rPr lang="en-US" altLang="zh-CN" sz="2400" dirty="0" err="1">
                <a:latin typeface="Arial" pitchFamily="34" charset="0"/>
                <a:ea typeface="华文细黑" panose="02010600040101010101" pitchFamily="2" charset="-122"/>
                <a:cs typeface="Arial" pitchFamily="34" charset="0"/>
              </a:rPr>
              <a:t>deallocated</a:t>
            </a:r>
            <a:r>
              <a:rPr lang="en-US" altLang="zh-CN" sz="2400" dirty="0">
                <a:latin typeface="Arial" pitchFamily="34" charset="0"/>
                <a:ea typeface="华文细黑" panose="02010600040101010101" pitchFamily="2" charset="-122"/>
                <a:cs typeface="Arial" pitchFamily="34" charset="0"/>
              </a:rPr>
              <a:t> using the </a:t>
            </a:r>
            <a:r>
              <a:rPr lang="en-US" altLang="zh-CN" sz="2400" b="1" dirty="0">
                <a:solidFill>
                  <a:srgbClr val="F37021"/>
                </a:solidFill>
                <a:latin typeface="Arial" pitchFamily="34" charset="0"/>
                <a:ea typeface="Arial Unicode MS" pitchFamily="34" charset="-122"/>
                <a:cs typeface="Arial" pitchFamily="34" charset="0"/>
              </a:rPr>
              <a:t>operator delete</a:t>
            </a:r>
            <a:r>
              <a:rPr lang="en-US" altLang="zh-CN" sz="2400" dirty="0">
                <a:latin typeface="Arial" pitchFamily="34" charset="0"/>
                <a:ea typeface="华文细黑" panose="02010600040101010101" pitchFamily="2" charset="-122"/>
                <a:cs typeface="Arial" pitchFamily="34" charset="0"/>
              </a:rPr>
              <a:t>. </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p>
        </p:txBody>
      </p:sp>
      <p:sp>
        <p:nvSpPr>
          <p:cNvPr id="5" name="标题 1"/>
          <p:cNvSpPr>
            <a:spLocks noGrp="1"/>
          </p:cNvSpPr>
          <p:nvPr>
            <p:ph type="ctrTitle"/>
          </p:nvPr>
        </p:nvSpPr>
        <p:spPr>
          <a:xfrm>
            <a:off x="431887" y="214240"/>
            <a:ext cx="5796297" cy="784618"/>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Overloading new and delete</a:t>
            </a:r>
            <a:endParaRPr lang="zh-CN" altLang="en-US" b="1" dirty="0">
              <a:latin typeface="Arial Rounded MT Bold" pitchFamily="34" charset="0"/>
              <a:cs typeface="Arial Unicode MS" pitchFamily="34" charset="-122"/>
            </a:endParaRPr>
          </a:p>
        </p:txBody>
      </p:sp>
      <p:sp>
        <p:nvSpPr>
          <p:cNvPr id="7" name="圆角矩形标注 6"/>
          <p:cNvSpPr/>
          <p:nvPr/>
        </p:nvSpPr>
        <p:spPr>
          <a:xfrm>
            <a:off x="3266131" y="5155998"/>
            <a:ext cx="4059457" cy="1080664"/>
          </a:xfrm>
          <a:prstGeom prst="wedgeRoundRectCallout">
            <a:avLst>
              <a:gd name="adj1" fmla="val -26576"/>
              <a:gd name="adj2" fmla="val -63391"/>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r>
              <a:rPr lang="en-US" altLang="zh-CN" sz="2400" dirty="0">
                <a:solidFill>
                  <a:schemeClr val="bg1"/>
                </a:solidFill>
                <a:latin typeface="Tahoma" panose="020B0604030504040204" pitchFamily="34" charset="0"/>
                <a:ea typeface="华文细黑" panose="02010600040101010101" pitchFamily="2" charset="-122"/>
                <a:cs typeface="Tahoma" panose="020B0604030504040204" pitchFamily="34" charset="0"/>
              </a:rPr>
              <a:t>The constructor and destructor calls are never under your control,</a:t>
            </a:r>
            <a:endParaRPr lang="zh-CN" altLang="en-US" sz="2400"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7"/>
            <a:ext cx="8452553"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Overloading global new and delete</a:t>
            </a:r>
          </a:p>
          <a:p>
            <a:pPr lvl="1">
              <a:lnSpc>
                <a:spcPct val="150000"/>
              </a:lnSpc>
            </a:pPr>
            <a:r>
              <a:rPr lang="en-US" altLang="zh-CN" sz="2400" b="1" dirty="0">
                <a:solidFill>
                  <a:srgbClr val="FFFF00"/>
                </a:solidFill>
                <a:latin typeface="Arial" pitchFamily="34" charset="0"/>
                <a:ea typeface="Arial Unicode MS" pitchFamily="34" charset="-122"/>
                <a:cs typeface="Arial" pitchFamily="34" charset="0"/>
              </a:rPr>
              <a:t>The constructor and destructor calls are never under your control</a:t>
            </a:r>
            <a:r>
              <a:rPr lang="en-US" altLang="zh-CN" sz="2400" b="1" dirty="0">
                <a:solidFill>
                  <a:srgbClr val="F37021"/>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华文细黑" panose="02010600040101010101" pitchFamily="2" charset="-122"/>
                <a:cs typeface="Arial" pitchFamily="34" charset="0"/>
              </a:rPr>
              <a:t>but you can change the storage</a:t>
            </a:r>
          </a:p>
          <a:p>
            <a:pPr lvl="1">
              <a:lnSpc>
                <a:spcPct val="150000"/>
              </a:lnSpc>
            </a:pPr>
            <a:r>
              <a:rPr lang="en-US" altLang="zh-CN" sz="2400" dirty="0">
                <a:solidFill>
                  <a:schemeClr val="tx1">
                    <a:lumMod val="95000"/>
                    <a:lumOff val="5000"/>
                  </a:schemeClr>
                </a:solidFill>
                <a:latin typeface="Arial" pitchFamily="34" charset="0"/>
                <a:ea typeface="华文细黑" panose="02010600040101010101" pitchFamily="2" charset="-122"/>
                <a:cs typeface="Arial" pitchFamily="34" charset="0"/>
              </a:rPr>
              <a:t>allocation functions operator new and operator delete.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p>
        </p:txBody>
      </p:sp>
      <p:sp>
        <p:nvSpPr>
          <p:cNvPr id="5" name="TextBox 4"/>
          <p:cNvSpPr txBox="1"/>
          <p:nvPr/>
        </p:nvSpPr>
        <p:spPr>
          <a:xfrm>
            <a:off x="4283969" y="6298542"/>
            <a:ext cx="4597182"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smtClean="0"/>
              <a:t>Operator new/GlobalOperatorNew.cpp </a:t>
            </a:r>
            <a:endParaRPr lang="zh-CN" altLang="en-US" sz="1600" dirty="0"/>
          </a:p>
        </p:txBody>
      </p:sp>
      <p:sp>
        <p:nvSpPr>
          <p:cNvPr id="7" name="TextBox 6"/>
          <p:cNvSpPr txBox="1"/>
          <p:nvPr/>
        </p:nvSpPr>
        <p:spPr>
          <a:xfrm>
            <a:off x="429188" y="3824618"/>
            <a:ext cx="6534851" cy="700779"/>
          </a:xfrm>
          <a:prstGeom prst="rect">
            <a:avLst/>
          </a:prstGeom>
          <a:noFill/>
        </p:spPr>
        <p:txBody>
          <a:bodyPr wrap="square" lIns="76782" tIns="38391" rIns="76782" bIns="38391"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overloading new &amp; delete for a class</a:t>
            </a: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851968" cy="784800"/>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Information hiding</a:t>
            </a:r>
            <a:endParaRPr lang="zh-CN" altLang="en-US" b="1" dirty="0">
              <a:latin typeface="Arial Rounded MT Bold" pitchFamily="34" charset="0"/>
              <a:cs typeface="Arial Unicode MS" pitchFamily="34" charset="-122"/>
            </a:endParaRPr>
          </a:p>
        </p:txBody>
      </p:sp>
      <p:sp>
        <p:nvSpPr>
          <p:cNvPr id="4" name="页脚占位符 3"/>
          <p:cNvSpPr>
            <a:spLocks noGrp="1"/>
          </p:cNvSpPr>
          <p:nvPr>
            <p:ph type="ftr" sz="quarter" idx="4294967295"/>
          </p:nvPr>
        </p:nvSpPr>
        <p:spPr>
          <a:xfrm>
            <a:off x="-870" y="6474790"/>
            <a:ext cx="3662378" cy="365125"/>
          </a:xfrm>
          <a:prstGeom prst="rect">
            <a:avLst/>
          </a:prstGeom>
        </p:spPr>
        <p:txBody>
          <a:bodyPr/>
          <a:lstStyle/>
          <a:p>
            <a:r>
              <a:rPr lang="en-US" altLang="zh-CN" smtClean="0"/>
              <a:t>Object-Oriented Programming</a:t>
            </a:r>
            <a:endParaRPr lang="zh-CN" altLang="en-US" dirty="0"/>
          </a:p>
        </p:txBody>
      </p:sp>
      <p:sp>
        <p:nvSpPr>
          <p:cNvPr id="6" name="TextBox 5"/>
          <p:cNvSpPr txBox="1"/>
          <p:nvPr/>
        </p:nvSpPr>
        <p:spPr>
          <a:xfrm>
            <a:off x="428598" y="1071546"/>
            <a:ext cx="8452553" cy="1717201"/>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Information hiding</a:t>
            </a:r>
            <a:r>
              <a:rPr lang="en-US" altLang="zh-CN" sz="3200" dirty="0">
                <a:latin typeface="Arial Unicode MS" pitchFamily="34" charset="-122"/>
                <a:ea typeface="Arial Unicode MS" pitchFamily="34" charset="-122"/>
                <a:cs typeface="Arial Unicode MS" pitchFamily="34" charset="-122"/>
              </a:rPr>
              <a:t> </a:t>
            </a:r>
            <a:r>
              <a:rPr lang="en-US" altLang="zh-CN" sz="2400" dirty="0">
                <a:latin typeface="Tahoma" panose="020B0604030504040204" pitchFamily="34" charset="0"/>
                <a:ea typeface="Arial Unicode MS" pitchFamily="34" charset="-122"/>
                <a:cs typeface="Tahoma" panose="020B0604030504040204" pitchFamily="34" charset="0"/>
              </a:rPr>
              <a:t>is a design strategy</a:t>
            </a:r>
          </a:p>
          <a:p>
            <a:pPr lvl="1">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-Hide details that may change</a:t>
            </a:r>
          </a:p>
          <a:p>
            <a:pPr lvl="1">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-Expose interfaces that will be constant (relatively)</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469" y="3285018"/>
            <a:ext cx="6056323" cy="1652204"/>
          </a:xfrm>
          <a:prstGeom prst="rect">
            <a:avLst/>
          </a:prstGeom>
          <a:solidFill>
            <a:schemeClr val="tx1"/>
          </a:solidFill>
          <a:ln>
            <a:noFill/>
          </a:ln>
          <a:effectLst/>
          <a:extLst/>
        </p:spPr>
      </p:pic>
    </p:spTree>
    <p:extLst>
      <p:ext uri="{BB962C8B-B14F-4D97-AF65-F5344CB8AC3E}">
        <p14:creationId xmlns:p14="http://schemas.microsoft.com/office/powerpoint/2010/main" val="318090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720156" y="764704"/>
            <a:ext cx="8064896" cy="4808401"/>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14 </a:t>
            </a:r>
            <a:r>
              <a:rPr lang="en-US" altLang="zh-CN" sz="2400" dirty="0">
                <a:solidFill>
                  <a:srgbClr val="FFFF00"/>
                </a:solidFill>
                <a:latin typeface="Arial Rounded MT Bold" panose="020F0704030504030204" pitchFamily="34" charset="0"/>
              </a:rPr>
              <a:t>operator overloading </a:t>
            </a:r>
            <a:endParaRPr lang="en-US" altLang="zh-CN" sz="2400" dirty="0" smtClean="0">
              <a:solidFill>
                <a:srgbClr val="FFFF00"/>
              </a:solidFill>
              <a:latin typeface="Arial Rounded MT Bold" panose="020F0704030504030204" pitchFamily="34" charset="0"/>
            </a:endParaRPr>
          </a:p>
          <a:p>
            <a:pPr>
              <a:lnSpc>
                <a:spcPct val="150000"/>
              </a:lnSpc>
            </a:pPr>
            <a:r>
              <a:rPr lang="en-US" altLang="zh-CN" sz="2000" dirty="0" smtClean="0">
                <a:latin typeface="Arial Rounded MT Bold" panose="020F0704030504030204" pitchFamily="34" charset="0"/>
              </a:rPr>
              <a:t>14.1 </a:t>
            </a:r>
            <a:r>
              <a:rPr lang="en-US" altLang="zh-CN" sz="2000" dirty="0">
                <a:latin typeface="Arial Rounded MT Bold" panose="020F0704030504030204" pitchFamily="34" charset="0"/>
              </a:rPr>
              <a:t>Introduction </a:t>
            </a:r>
          </a:p>
          <a:p>
            <a:pPr>
              <a:lnSpc>
                <a:spcPct val="150000"/>
              </a:lnSpc>
            </a:pPr>
            <a:r>
              <a:rPr lang="en-US" altLang="zh-CN" sz="2000" dirty="0">
                <a:latin typeface="Arial Rounded MT Bold" panose="020F0704030504030204" pitchFamily="34" charset="0"/>
              </a:rPr>
              <a:t>14.2 The Rational Class </a:t>
            </a:r>
          </a:p>
          <a:p>
            <a:pPr>
              <a:lnSpc>
                <a:spcPct val="150000"/>
              </a:lnSpc>
            </a:pPr>
            <a:r>
              <a:rPr lang="en-US" altLang="zh-CN" sz="2000" dirty="0">
                <a:latin typeface="Arial Rounded MT Bold" panose="020F0704030504030204" pitchFamily="34" charset="0"/>
              </a:rPr>
              <a:t>14.3 Operator </a:t>
            </a:r>
            <a:r>
              <a:rPr lang="en-US" altLang="zh-CN" sz="2000" dirty="0" smtClean="0">
                <a:latin typeface="Arial Rounded MT Bold" panose="020F0704030504030204" pitchFamily="34" charset="0"/>
              </a:rPr>
              <a:t>Functions</a:t>
            </a:r>
            <a:endParaRPr lang="en-US" altLang="zh-CN" sz="2000" dirty="0">
              <a:latin typeface="Arial Rounded MT Bold" panose="020F0704030504030204" pitchFamily="34" charset="0"/>
            </a:endParaRPr>
          </a:p>
          <a:p>
            <a:pPr>
              <a:lnSpc>
                <a:spcPct val="150000"/>
              </a:lnSpc>
            </a:pPr>
            <a:r>
              <a:rPr lang="en-US" altLang="zh-CN" sz="2000" dirty="0">
                <a:latin typeface="Arial Rounded MT Bold" panose="020F0704030504030204" pitchFamily="34" charset="0"/>
              </a:rPr>
              <a:t>14.4 Overloading the Subscript Operator [] </a:t>
            </a:r>
          </a:p>
          <a:p>
            <a:pPr>
              <a:lnSpc>
                <a:spcPct val="150000"/>
              </a:lnSpc>
            </a:pPr>
            <a:r>
              <a:rPr lang="en-US" altLang="zh-CN" sz="2000" dirty="0">
                <a:latin typeface="Arial Rounded MT Bold" panose="020F0704030504030204" pitchFamily="34" charset="0"/>
              </a:rPr>
              <a:t>14.5 Overloading Augmented Assignment Operators </a:t>
            </a:r>
          </a:p>
          <a:p>
            <a:pPr>
              <a:lnSpc>
                <a:spcPct val="150000"/>
              </a:lnSpc>
            </a:pPr>
            <a:r>
              <a:rPr lang="en-US" altLang="zh-CN" sz="2000" dirty="0">
                <a:latin typeface="Arial Rounded MT Bold" panose="020F0704030504030204" pitchFamily="34" charset="0"/>
              </a:rPr>
              <a:t>14.6 Overloading the Unary Operators </a:t>
            </a:r>
          </a:p>
          <a:p>
            <a:pPr>
              <a:lnSpc>
                <a:spcPct val="150000"/>
              </a:lnSpc>
            </a:pPr>
            <a:r>
              <a:rPr lang="en-US" altLang="zh-CN" sz="2000" dirty="0">
                <a:latin typeface="Arial Rounded MT Bold" panose="020F0704030504030204" pitchFamily="34" charset="0"/>
              </a:rPr>
              <a:t>14.7 Overloading the ++ and –– </a:t>
            </a:r>
            <a:r>
              <a:rPr lang="en-US" altLang="zh-CN" sz="2000" dirty="0" smtClean="0">
                <a:latin typeface="Arial Rounded MT Bold" panose="020F0704030504030204" pitchFamily="34" charset="0"/>
              </a:rPr>
              <a:t>Operators</a:t>
            </a:r>
            <a:endParaRPr lang="en-US" altLang="zh-CN" sz="2000" dirty="0">
              <a:latin typeface="Arial Rounded MT Bold" panose="020F0704030504030204" pitchFamily="34" charset="0"/>
            </a:endParaRPr>
          </a:p>
          <a:p>
            <a:pPr>
              <a:lnSpc>
                <a:spcPct val="150000"/>
              </a:lnSpc>
            </a:pPr>
            <a:r>
              <a:rPr lang="en-US" altLang="zh-CN" sz="2000" dirty="0">
                <a:latin typeface="Arial Rounded MT Bold" panose="020F0704030504030204" pitchFamily="34" charset="0"/>
              </a:rPr>
              <a:t>14.8 friend Functions and friend Classes </a:t>
            </a:r>
          </a:p>
          <a:p>
            <a:pPr>
              <a:lnSpc>
                <a:spcPct val="150000"/>
              </a:lnSpc>
            </a:pPr>
            <a:r>
              <a:rPr lang="en-US" altLang="zh-CN" sz="2000" dirty="0">
                <a:latin typeface="Arial Rounded MT Bold" panose="020F0704030504030204" pitchFamily="34" charset="0"/>
              </a:rPr>
              <a:t>14.9 Overloading the &lt;&lt; and &gt;&gt; </a:t>
            </a:r>
            <a:r>
              <a:rPr lang="en-US" altLang="zh-CN" sz="2000" dirty="0" smtClean="0">
                <a:latin typeface="Arial Rounded MT Bold" panose="020F0704030504030204" pitchFamily="34" charset="0"/>
              </a:rPr>
              <a:t>Operators</a:t>
            </a:r>
            <a:endParaRPr lang="en-US" altLang="zh-CN" sz="2000" dirty="0">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3862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a:lnSpc>
                <a:spcPts val="4115"/>
              </a:lnSpc>
            </a:pP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3.2 Composition</a:t>
            </a:r>
          </a:p>
          <a:p>
            <a:pPr defTabSz="913936">
              <a:lnSpc>
                <a:spcPct val="150000"/>
              </a:lnSpc>
            </a:pPr>
            <a:r>
              <a:rPr lang="en-US" altLang="zh-CN" sz="2800" b="1" dirty="0" smtClean="0">
                <a:latin typeface="Tahoma" panose="020B0604030504040204" pitchFamily="34" charset="0"/>
                <a:ea typeface="Arial Unicode MS" pitchFamily="34" charset="-122"/>
                <a:cs typeface="Tahoma" panose="020B0604030504040204" pitchFamily="34" charset="0"/>
              </a:rPr>
              <a:t>3.3 </a:t>
            </a:r>
            <a:r>
              <a:rPr lang="en-US" altLang="zh-CN" sz="2800" b="1" dirty="0">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Automatic type conversion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Inheritance </a:t>
            </a:r>
            <a:endPar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endParaRP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3.6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35738861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6532299"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3.3 Automatic type conversion</a:t>
            </a:r>
            <a:endParaRPr lang="zh-CN" altLang="en-US" b="1" dirty="0">
              <a:latin typeface="Arial Rounded MT Bold" pitchFamily="34" charset="0"/>
              <a:cs typeface="Arial Unicode MS" pitchFamily="34" charset="-122"/>
            </a:endParaRPr>
          </a:p>
        </p:txBody>
      </p:sp>
      <p:sp>
        <p:nvSpPr>
          <p:cNvPr id="7" name="Text Box 7"/>
          <p:cNvSpPr txBox="1">
            <a:spLocks noChangeArrowheads="1"/>
          </p:cNvSpPr>
          <p:nvPr/>
        </p:nvSpPr>
        <p:spPr bwMode="auto">
          <a:xfrm>
            <a:off x="4723770" y="6298542"/>
            <a:ext cx="4024694" cy="36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a:t>three/cast/cast.cpp</a:t>
            </a:r>
            <a:endParaRPr lang="zh-CN" altLang="en-US" dirty="0"/>
          </a:p>
        </p:txBody>
      </p:sp>
      <p:sp>
        <p:nvSpPr>
          <p:cNvPr id="11" name="椭圆 10"/>
          <p:cNvSpPr/>
          <p:nvPr/>
        </p:nvSpPr>
        <p:spPr>
          <a:xfrm>
            <a:off x="683568" y="2564904"/>
            <a:ext cx="2312010" cy="735747"/>
          </a:xfrm>
          <a:prstGeom prst="ellipse">
            <a:avLst/>
          </a:prstGeom>
          <a:solidFill>
            <a:schemeClr val="tx1">
              <a:lumMod val="95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Built-in</a:t>
            </a:r>
            <a:endParaRPr lang="zh-CN" altLang="en-US"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12" name="圆角矩形 11"/>
          <p:cNvSpPr/>
          <p:nvPr/>
        </p:nvSpPr>
        <p:spPr>
          <a:xfrm>
            <a:off x="4370732" y="1916832"/>
            <a:ext cx="3297612" cy="1055608"/>
          </a:xfrm>
          <a:prstGeom prst="roundRect">
            <a:avLst/>
          </a:prstGeom>
          <a:solidFill>
            <a:schemeClr val="accent3">
              <a:lumMod val="20000"/>
              <a:lumOff val="80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abstract data types</a:t>
            </a:r>
          </a:p>
        </p:txBody>
      </p:sp>
      <p:sp>
        <p:nvSpPr>
          <p:cNvPr id="13" name="圆角矩形 12"/>
          <p:cNvSpPr/>
          <p:nvPr/>
        </p:nvSpPr>
        <p:spPr>
          <a:xfrm>
            <a:off x="4342132" y="4149080"/>
            <a:ext cx="3297612" cy="1055608"/>
          </a:xfrm>
          <a:prstGeom prst="roundRect">
            <a:avLst/>
          </a:prstGeom>
          <a:solidFill>
            <a:schemeClr val="accent3">
              <a:lumMod val="20000"/>
              <a:lumOff val="80000"/>
            </a:schemeClr>
          </a:solidFill>
        </p:spPr>
        <p:txBody>
          <a:bodyPr wrap="square">
            <a:spAutoFit/>
          </a:bodyPr>
          <a:lstStyle/>
          <a:p>
            <a:pPr algn="ct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Other abstract </a:t>
            </a: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data </a:t>
            </a: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type</a:t>
            </a:r>
            <a:endPar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cxnSp>
        <p:nvCxnSpPr>
          <p:cNvPr id="20" name="直接箭头连接符 19"/>
          <p:cNvCxnSpPr>
            <a:endCxn id="12" idx="1"/>
          </p:cNvCxnSpPr>
          <p:nvPr/>
        </p:nvCxnSpPr>
        <p:spPr>
          <a:xfrm flipV="1">
            <a:off x="2567193" y="2444636"/>
            <a:ext cx="1803539" cy="264284"/>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1" idx="6"/>
          </p:cNvCxnSpPr>
          <p:nvPr/>
        </p:nvCxnSpPr>
        <p:spPr>
          <a:xfrm flipH="1">
            <a:off x="2995578" y="2708920"/>
            <a:ext cx="1375154" cy="22385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2"/>
          </p:cNvCxnSpPr>
          <p:nvPr/>
        </p:nvCxnSpPr>
        <p:spPr>
          <a:xfrm>
            <a:off x="6019538" y="2972440"/>
            <a:ext cx="208646" cy="117664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4860032" y="2972440"/>
            <a:ext cx="288032" cy="1121981"/>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2941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8"/>
            <a:ext cx="7959826" cy="3434082"/>
          </a:xfrm>
          <a:prstGeom prst="rect">
            <a:avLst/>
          </a:prstGeom>
          <a:noFill/>
        </p:spPr>
        <p:txBody>
          <a:bodyPr wrap="square" lIns="91254" tIns="45625" rIns="91254" bIns="45625" rtlCol="0">
            <a:spAutoFit/>
          </a:bodyPr>
          <a:lstStyle/>
          <a:p>
            <a:pPr>
              <a:lnSpc>
                <a:spcPts val="2939"/>
              </a:lnSpc>
            </a:pPr>
            <a:r>
              <a:rPr lang="en-US" altLang="zh-CN" sz="24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Implicit </a:t>
            </a:r>
            <a:r>
              <a:rPr lang="en-US" altLang="zh-CN" sz="24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type conversion </a:t>
            </a:r>
          </a:p>
          <a:p>
            <a:pPr>
              <a:lnSpc>
                <a:spcPts val="2939"/>
              </a:lnSpc>
              <a:spcBef>
                <a:spcPct val="50000"/>
              </a:spcBef>
            </a:pPr>
            <a:r>
              <a:rPr lang="en-US" altLang="zh-CN" sz="2400" b="1" dirty="0">
                <a:solidFill>
                  <a:srgbClr val="FFCC00"/>
                </a:solidFill>
                <a:latin typeface="Arial" pitchFamily="34" charset="0"/>
                <a:cs typeface="Arial" pitchFamily="34" charset="0"/>
              </a:rPr>
              <a:t>       </a:t>
            </a:r>
            <a:r>
              <a:rPr lang="en-US" altLang="zh-CN" sz="2400" dirty="0">
                <a:latin typeface="Arial" pitchFamily="34" charset="0"/>
                <a:cs typeface="Arial" pitchFamily="34" charset="0"/>
              </a:rPr>
              <a:t>l-value </a:t>
            </a:r>
            <a:r>
              <a:rPr lang="en-US" altLang="zh-CN" sz="2400" dirty="0">
                <a:solidFill>
                  <a:srgbClr val="FFFF00"/>
                </a:solidFill>
                <a:latin typeface="Arial" pitchFamily="34" charset="0"/>
                <a:cs typeface="Arial" pitchFamily="34" charset="0"/>
              </a:rPr>
              <a:t>= expression</a:t>
            </a:r>
            <a:r>
              <a:rPr lang="en-US" altLang="zh-CN" sz="2400" dirty="0">
                <a:latin typeface="Arial" pitchFamily="34" charset="0"/>
                <a:cs typeface="Arial" pitchFamily="34" charset="0"/>
              </a:rPr>
              <a:t>;</a:t>
            </a:r>
          </a:p>
          <a:p>
            <a:pPr lvl="1">
              <a:lnSpc>
                <a:spcPts val="2939"/>
              </a:lnSpc>
              <a:spcBef>
                <a:spcPct val="50000"/>
              </a:spcBef>
            </a:pPr>
            <a:r>
              <a:rPr lang="en-US" altLang="zh-CN" sz="2400" dirty="0">
                <a:latin typeface="Arial" pitchFamily="34" charset="0"/>
                <a:cs typeface="Arial" pitchFamily="34" charset="0"/>
              </a:rPr>
              <a:t>Actual parameters</a:t>
            </a:r>
            <a:r>
              <a:rPr lang="zh-CN" altLang="en-US" sz="2400" dirty="0">
                <a:latin typeface="Arial" pitchFamily="34" charset="0"/>
                <a:cs typeface="Arial" pitchFamily="34" charset="0"/>
              </a:rPr>
              <a:t>   </a:t>
            </a:r>
            <a:r>
              <a:rPr lang="en-US" altLang="zh-CN" sz="2400" b="1" dirty="0">
                <a:solidFill>
                  <a:srgbClr val="FFFF00"/>
                </a:solidFill>
                <a:latin typeface="Arial" pitchFamily="34" charset="0"/>
                <a:cs typeface="Arial" pitchFamily="34" charset="0"/>
              </a:rPr>
              <a:t>--&gt;</a:t>
            </a:r>
            <a:r>
              <a:rPr lang="zh-CN" altLang="en-US" sz="2400" dirty="0">
                <a:latin typeface="Arial" pitchFamily="34" charset="0"/>
                <a:cs typeface="Arial" pitchFamily="34" charset="0"/>
              </a:rPr>
              <a:t>  </a:t>
            </a:r>
            <a:r>
              <a:rPr lang="en-US" altLang="zh-CN" sz="2400" dirty="0">
                <a:latin typeface="Arial" pitchFamily="34" charset="0"/>
                <a:cs typeface="Arial" pitchFamily="34" charset="0"/>
              </a:rPr>
              <a:t>Formal parameters</a:t>
            </a:r>
            <a:endParaRPr lang="en-US" altLang="zh-CN" sz="2400" dirty="0">
              <a:latin typeface="Arial" pitchFamily="34" charset="0"/>
              <a:ea typeface="Arial Unicode MS" pitchFamily="34" charset="-122"/>
              <a:cs typeface="Arial" pitchFamily="34" charset="0"/>
            </a:endParaRPr>
          </a:p>
          <a:p>
            <a:pPr>
              <a:lnSpc>
                <a:spcPts val="2939"/>
              </a:lnSpc>
            </a:pPr>
            <a:endParaRPr lang="en-US" altLang="zh-CN" sz="24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2939"/>
              </a:lnSpc>
            </a:pPr>
            <a:r>
              <a:rPr lang="en-US" altLang="zh-CN" sz="24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Explicit </a:t>
            </a:r>
            <a:r>
              <a:rPr lang="en-US" altLang="zh-CN" sz="24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type conversion </a:t>
            </a:r>
          </a:p>
          <a:p>
            <a:pPr lvl="1">
              <a:lnSpc>
                <a:spcPts val="2939"/>
              </a:lnSpc>
              <a:spcBef>
                <a:spcPct val="50000"/>
              </a:spcBef>
            </a:pPr>
            <a:r>
              <a:rPr lang="en-US" altLang="zh-CN" sz="2400" b="1" dirty="0">
                <a:latin typeface="Arial" pitchFamily="34" charset="0"/>
                <a:cs typeface="Arial" pitchFamily="34" charset="0"/>
              </a:rPr>
              <a:t> l-value = ( type ) expression ; </a:t>
            </a:r>
          </a:p>
          <a:p>
            <a:pPr lvl="1">
              <a:lnSpc>
                <a:spcPts val="2939"/>
              </a:lnSpc>
              <a:spcBef>
                <a:spcPct val="50000"/>
              </a:spcBef>
            </a:pPr>
            <a:r>
              <a:rPr lang="en-US" altLang="zh-CN" sz="2400" b="1" dirty="0">
                <a:solidFill>
                  <a:srgbClr val="FFCC00"/>
                </a:solidFill>
                <a:latin typeface="Arial" pitchFamily="34" charset="0"/>
                <a:cs typeface="Arial" pitchFamily="34" charset="0"/>
              </a:rPr>
              <a:t> </a:t>
            </a:r>
            <a:r>
              <a:rPr lang="en-US" altLang="zh-CN" sz="2400" b="1" dirty="0">
                <a:solidFill>
                  <a:srgbClr val="FFFF00"/>
                </a:solidFill>
                <a:latin typeface="Arial" pitchFamily="34" charset="0"/>
                <a:cs typeface="Arial" pitchFamily="34" charset="0"/>
              </a:rPr>
              <a:t>l-value = type( expression );     </a:t>
            </a:r>
          </a:p>
        </p:txBody>
      </p:sp>
      <p:sp>
        <p:nvSpPr>
          <p:cNvPr id="5" name="标题 1"/>
          <p:cNvSpPr>
            <a:spLocks noGrp="1"/>
          </p:cNvSpPr>
          <p:nvPr>
            <p:ph type="ctrTitle"/>
          </p:nvPr>
        </p:nvSpPr>
        <p:spPr>
          <a:xfrm>
            <a:off x="431887" y="214241"/>
            <a:ext cx="3420033"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Old style </a:t>
            </a:r>
            <a:r>
              <a:rPr lang="en-US" altLang="zh-CN" b="1" dirty="0" smtClean="0">
                <a:latin typeface="Arial Rounded MT Bold" pitchFamily="34" charset="0"/>
                <a:cs typeface="Arial Unicode MS" pitchFamily="34" charset="-122"/>
              </a:rPr>
              <a:t>casts</a:t>
            </a:r>
            <a:endParaRPr lang="zh-CN" altLang="en-US" b="1" dirty="0">
              <a:latin typeface="Arial Rounded MT Bold" pitchFamily="34" charset="0"/>
              <a:cs typeface="Arial Unicode MS" pitchFamily="34" charset="-122"/>
            </a:endParaRPr>
          </a:p>
        </p:txBody>
      </p:sp>
      <p:sp>
        <p:nvSpPr>
          <p:cNvPr id="7" name="Text Box 7"/>
          <p:cNvSpPr txBox="1">
            <a:spLocks noChangeArrowheads="1"/>
          </p:cNvSpPr>
          <p:nvPr/>
        </p:nvSpPr>
        <p:spPr bwMode="auto">
          <a:xfrm>
            <a:off x="4723770" y="6298542"/>
            <a:ext cx="4024694" cy="36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a:t>three/cast/cast.cpp</a:t>
            </a:r>
            <a:endParaRPr lang="zh-CN" altLang="en-US" dirty="0"/>
          </a:p>
        </p:txBody>
      </p:sp>
      <p:sp>
        <p:nvSpPr>
          <p:cNvPr id="8" name="矩形 7"/>
          <p:cNvSpPr/>
          <p:nvPr/>
        </p:nvSpPr>
        <p:spPr>
          <a:xfrm>
            <a:off x="6083774" y="1826548"/>
            <a:ext cx="3060226" cy="2201190"/>
          </a:xfrm>
          <a:prstGeom prst="rect">
            <a:avLst/>
          </a:prstGeom>
          <a:solidFill>
            <a:schemeClr val="accent4">
              <a:lumMod val="20000"/>
              <a:lumOff val="80000"/>
            </a:schemeClr>
          </a:solidFill>
        </p:spPr>
        <p:txBody>
          <a:bodyPr wrap="square" lIns="76782" tIns="38391" rIns="76782" bIns="38391">
            <a:spAutoFit/>
          </a:bodyPr>
          <a:lstStyle/>
          <a:p>
            <a:pPr marL="0" lvl="1">
              <a:lnSpc>
                <a:spcPct val="150000"/>
              </a:lnSpc>
              <a:buFont typeface="Arial" pitchFamily="34" charset="0"/>
              <a:buChar char="•"/>
            </a:pPr>
            <a:r>
              <a:rPr lang="zh-CN" altLang="en-US" sz="2000" b="1" dirty="0">
                <a:solidFill>
                  <a:srgbClr val="14A2D4"/>
                </a:solidFill>
                <a:latin typeface="微软雅黑" panose="020B0503020204020204" pitchFamily="34" charset="-122"/>
                <a:ea typeface="微软雅黑" panose="020B0503020204020204" pitchFamily="34" charset="-122"/>
                <a:cs typeface="Arial" pitchFamily="34" charset="0"/>
              </a:rPr>
              <a:t>扩大转换</a:t>
            </a:r>
            <a:r>
              <a:rPr lang="en-US" altLang="zh-CN" sz="2000" b="1" dirty="0">
                <a:solidFill>
                  <a:srgbClr val="14A2D4"/>
                </a:solidFill>
                <a:latin typeface="微软雅黑" panose="020B0503020204020204" pitchFamily="34" charset="-122"/>
                <a:ea typeface="微软雅黑" panose="020B0503020204020204" pitchFamily="34" charset="-122"/>
                <a:cs typeface="Arial" pitchFamily="34" charset="0"/>
              </a:rPr>
              <a:t>:</a:t>
            </a:r>
            <a:r>
              <a:rPr kumimoji="1" lang="zh-CN" altLang="en-US" dirty="0">
                <a:solidFill>
                  <a:srgbClr val="0000CC"/>
                </a:solidFill>
                <a:latin typeface="华文细黑" panose="02010600040101010101" pitchFamily="2" charset="-122"/>
                <a:ea typeface="华文细黑" panose="02010600040101010101" pitchFamily="2" charset="-122"/>
              </a:rPr>
              <a:t>从一种类型转换成另一种类型时，如果后者至少能存储和前者相同范围的值，发生的就是“扩大转换”。</a:t>
            </a:r>
            <a:endParaRPr lang="en-US" altLang="zh-CN" sz="2400" dirty="0">
              <a:solidFill>
                <a:srgbClr val="0000CC"/>
              </a:solidFill>
              <a:latin typeface="华文细黑" panose="02010600040101010101" pitchFamily="2" charset="-122"/>
              <a:ea typeface="华文细黑" panose="02010600040101010101" pitchFamily="2" charset="-122"/>
            </a:endParaRPr>
          </a:p>
        </p:txBody>
      </p:sp>
      <p:sp>
        <p:nvSpPr>
          <p:cNvPr id="9" name="矩形 8"/>
          <p:cNvSpPr/>
          <p:nvPr/>
        </p:nvSpPr>
        <p:spPr>
          <a:xfrm>
            <a:off x="6067499" y="3988893"/>
            <a:ext cx="3060226" cy="1324027"/>
          </a:xfrm>
          <a:prstGeom prst="rect">
            <a:avLst/>
          </a:prstGeom>
          <a:solidFill>
            <a:schemeClr val="accent4">
              <a:lumMod val="20000"/>
              <a:lumOff val="80000"/>
            </a:schemeClr>
          </a:solidFill>
        </p:spPr>
        <p:txBody>
          <a:bodyPr wrap="square" lIns="76782" tIns="38391" rIns="76782" bIns="38391">
            <a:spAutoFit/>
          </a:bodyPr>
          <a:lstStyle/>
          <a:p>
            <a:pPr marL="0" lvl="1">
              <a:lnSpc>
                <a:spcPct val="150000"/>
              </a:lnSpc>
              <a:buFont typeface="Arial" pitchFamily="34" charset="0"/>
              <a:buChar char="•"/>
            </a:pPr>
            <a:r>
              <a:rPr lang="zh-CN" altLang="en-US" sz="2000" b="1" dirty="0">
                <a:solidFill>
                  <a:srgbClr val="14A2D4"/>
                </a:solidFill>
                <a:latin typeface="微软雅黑" panose="020B0503020204020204" pitchFamily="34" charset="-122"/>
                <a:ea typeface="微软雅黑" panose="020B0503020204020204" pitchFamily="34" charset="-122"/>
                <a:cs typeface="Arial" pitchFamily="34" charset="0"/>
              </a:rPr>
              <a:t>收缩转换：</a:t>
            </a:r>
            <a:r>
              <a:rPr kumimoji="1" lang="zh-CN" altLang="en-US" dirty="0">
                <a:solidFill>
                  <a:srgbClr val="0000CC"/>
                </a:solidFill>
                <a:latin typeface="华文细黑" panose="02010600040101010101" pitchFamily="2" charset="-122"/>
                <a:ea typeface="华文细黑" panose="02010600040101010101" pitchFamily="2" charset="-122"/>
              </a:rPr>
              <a:t>如果后者能存储的值的范围小于前者，发生的是“收缩转换”</a:t>
            </a:r>
            <a:endParaRPr kumimoji="1" lang="en-US" altLang="zh-CN" dirty="0">
              <a:solidFill>
                <a:srgbClr val="0000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318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485378"/>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rgbClr val="FFFF00"/>
                </a:solidFill>
                <a:latin typeface="Tahoma" panose="020B0604030504040204" pitchFamily="34" charset="0"/>
                <a:ea typeface="Arial Unicode MS" pitchFamily="34" charset="-122"/>
                <a:cs typeface="Tahoma" panose="020B0604030504040204" pitchFamily="34" charset="0"/>
              </a:rPr>
              <a:t>Explicit Casts should be used carefully</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t>
            </a:r>
            <a:r>
              <a:rPr kumimoji="1" lang="en-US" altLang="zh-CN" sz="2400" dirty="0">
                <a:latin typeface="Tahoma" panose="020B0604030504040204" pitchFamily="34" charset="0"/>
                <a:cs typeface="Tahoma" panose="020B0604030504040204" pitchFamily="34" charset="0"/>
              </a:rPr>
              <a:t> because what you are actually doing is saying to the compiler “</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Forget type checking</a:t>
            </a:r>
            <a:r>
              <a:rPr lang="en-US" altLang="zh-CN" sz="2400" b="1" dirty="0">
                <a:solidFill>
                  <a:srgbClr val="F37021"/>
                </a:solidFill>
                <a:latin typeface="Tahoma" panose="020B0604030504040204" pitchFamily="34" charset="0"/>
                <a:ea typeface="Arial Unicode MS" pitchFamily="34" charset="-122"/>
                <a:cs typeface="Tahoma" panose="020B0604030504040204" pitchFamily="34" charset="0"/>
              </a:rPr>
              <a:t> </a:t>
            </a:r>
            <a:r>
              <a:rPr kumimoji="1" lang="en-US" altLang="zh-CN" sz="2400" dirty="0">
                <a:latin typeface="Tahoma" panose="020B0604030504040204" pitchFamily="34" charset="0"/>
                <a:cs typeface="Tahoma" panose="020B0604030504040204" pitchFamily="34" charset="0"/>
              </a:rPr>
              <a:t>– treat it as this other type instead.” That is, you’re introducing a hole in the C++ type system and preventing the compiler from telling you that you’re doing something wrong with a type</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
        <p:nvSpPr>
          <p:cNvPr id="3" name="TextBox 2"/>
          <p:cNvSpPr txBox="1"/>
          <p:nvPr/>
        </p:nvSpPr>
        <p:spPr>
          <a:xfrm>
            <a:off x="874454" y="4797152"/>
            <a:ext cx="7560840" cy="1000862"/>
          </a:xfrm>
          <a:prstGeom prst="rect">
            <a:avLst/>
          </a:prstGeom>
          <a:solidFill>
            <a:schemeClr val="tx1"/>
          </a:solidFill>
        </p:spPr>
        <p:txBody>
          <a:bodyPr wrap="square" lIns="76782" tIns="38391" rIns="76782" bIns="38391" rtlCol="0">
            <a:spAutoFit/>
          </a:bodyPr>
          <a:lstStyle>
            <a:defPPr>
              <a:defRPr lang="zh-CN"/>
            </a:defPPr>
            <a:lvl1pPr>
              <a:spcBef>
                <a:spcPct val="50000"/>
              </a:spcBef>
              <a:defRPr sz="2800">
                <a:solidFill>
                  <a:srgbClr val="0000CC"/>
                </a:solidFill>
                <a:latin typeface="Comic Sans MS" panose="030F0702030302020204" pitchFamily="66" charset="0"/>
              </a:defRPr>
            </a:lvl1pPr>
            <a:lvl2pPr marL="0" lvl="1" indent="-72361">
              <a:lnSpc>
                <a:spcPct val="150000"/>
              </a:lnSpc>
              <a:defRPr sz="2800">
                <a:solidFill>
                  <a:srgbClr val="0000CC"/>
                </a:solidFill>
                <a:latin typeface="Comic Sans MS" panose="030F0702030302020204" pitchFamily="66" charset="0"/>
              </a:defRPr>
            </a:lvl2pPr>
          </a:lstStyle>
          <a:p>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 *pi = (</a:t>
            </a:r>
            <a:r>
              <a:rPr lang="en-US" altLang="zh-CN" sz="2400" dirty="0" err="1">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FF0000"/>
                </a:solidFill>
              </a:rPr>
              <a:t>//</a:t>
            </a:r>
            <a:r>
              <a:rPr lang="en-US" altLang="zh-CN" sz="2400" b="1" dirty="0">
                <a:solidFill>
                  <a:srgbClr val="FF0000"/>
                </a:solidFill>
              </a:rPr>
              <a:t> not </a:t>
            </a:r>
            <a:r>
              <a:rPr lang="en-US" altLang="zh-CN" sz="2400" b="1" dirty="0" smtClean="0">
                <a:solidFill>
                  <a:srgbClr val="FF0000"/>
                </a:solidFill>
              </a:rPr>
              <a:t>recommended</a:t>
            </a:r>
            <a:endParaRPr lang="en-US" altLang="zh-CN" sz="2400" dirty="0">
              <a:solidFill>
                <a:srgbClr val="FF0000"/>
              </a:solidFill>
            </a:endParaRPr>
          </a:p>
          <a:p>
            <a:r>
              <a:rPr lang="en-US" altLang="zh-CN" sz="2400" dirty="0"/>
              <a:t> </a:t>
            </a:r>
            <a:r>
              <a:rPr lang="en-US" altLang="zh-CN" sz="2400" dirty="0" err="1">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 *pi = </a:t>
            </a:r>
            <a:r>
              <a:rPr lang="en-US" altLang="zh-CN" sz="2400" dirty="0" err="1">
                <a:latin typeface="Arial" panose="020B0604020202020204" pitchFamily="34" charset="0"/>
                <a:cs typeface="Arial" panose="020B0604020202020204" pitchFamily="34" charset="0"/>
              </a:rPr>
              <a:t>static_cast</a:t>
            </a:r>
            <a:r>
              <a:rPr lang="en-US" altLang="zh-CN" sz="2400" dirty="0">
                <a:latin typeface="Arial" panose="020B0604020202020204" pitchFamily="34" charset="0"/>
                <a:cs typeface="Arial" panose="020B0604020202020204" pitchFamily="34" charset="0"/>
              </a:rPr>
              <a:t>&lt;</a:t>
            </a:r>
            <a:r>
              <a:rPr lang="en-US" altLang="zh-CN" sz="2400" dirty="0" err="1">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*&gt;(</a:t>
            </a:r>
            <a:r>
              <a:rPr lang="en-US" altLang="zh-CN" sz="2400" dirty="0" err="1">
                <a:latin typeface="Arial" panose="020B0604020202020204" pitchFamily="34" charset="0"/>
                <a:cs typeface="Arial" panose="020B0604020202020204" pitchFamily="34" charset="0"/>
              </a:rPr>
              <a:t>i</a:t>
            </a:r>
            <a:r>
              <a:rPr lang="en-US" altLang="zh-CN" sz="2400" dirty="0" smtClean="0">
                <a:latin typeface="Arial" panose="020B0604020202020204" pitchFamily="34" charset="0"/>
                <a:cs typeface="Arial" panose="020B0604020202020204" pitchFamily="34" charset="0"/>
              </a:rPr>
              <a:t>); </a:t>
            </a:r>
            <a:r>
              <a:rPr lang="en-US" altLang="zh-CN" sz="2400" dirty="0" smtClean="0">
                <a:solidFill>
                  <a:srgbClr val="00B050"/>
                </a:solidFill>
              </a:rPr>
              <a:t>//</a:t>
            </a:r>
            <a:r>
              <a:rPr lang="en-US" altLang="zh-CN" sz="2400" dirty="0">
                <a:solidFill>
                  <a:srgbClr val="00B050"/>
                </a:solidFill>
              </a:rPr>
              <a:t>compile-time error</a:t>
            </a:r>
            <a:r>
              <a:rPr lang="zh-CN" altLang="en-US" sz="2400" dirty="0">
                <a:solidFill>
                  <a:srgbClr val="00B050"/>
                </a:solidFill>
              </a:rPr>
              <a:t>！</a:t>
            </a:r>
          </a:p>
        </p:txBody>
      </p:sp>
    </p:spTree>
    <p:extLst>
      <p:ext uri="{BB962C8B-B14F-4D97-AF65-F5344CB8AC3E}">
        <p14:creationId xmlns:p14="http://schemas.microsoft.com/office/powerpoint/2010/main" val="38142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119404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Standard C++ </a:t>
            </a:r>
            <a:r>
              <a:rPr lang="en-US" altLang="zh-CN" sz="2400" dirty="0">
                <a:latin typeface="Tahoma" panose="020B0604030504040204" pitchFamily="34" charset="0"/>
                <a:cs typeface="Tahoma" panose="020B0604030504040204" pitchFamily="34" charset="0"/>
              </a:rPr>
              <a:t>includes an explicit cast syntax that can be used to completely replace the old C-style casts .</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
        <p:nvSpPr>
          <p:cNvPr id="5" name="标题 1"/>
          <p:cNvSpPr>
            <a:spLocks noGrp="1"/>
          </p:cNvSpPr>
          <p:nvPr>
            <p:ph type="ctrTitle"/>
          </p:nvPr>
        </p:nvSpPr>
        <p:spPr>
          <a:xfrm>
            <a:off x="431887" y="214241"/>
            <a:ext cx="3564049"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 Style Casts</a:t>
            </a:r>
            <a:endParaRPr lang="zh-CN" altLang="en-US" b="1" dirty="0">
              <a:latin typeface="Arial Rounded MT Bold" pitchFamily="34" charset="0"/>
              <a:cs typeface="Arial Unicode MS" pitchFamily="34" charset="-122"/>
            </a:endParaRPr>
          </a:p>
        </p:txBody>
      </p:sp>
      <p:sp>
        <p:nvSpPr>
          <p:cNvPr id="2" name="TextBox 1"/>
          <p:cNvSpPr txBox="1"/>
          <p:nvPr/>
        </p:nvSpPr>
        <p:spPr>
          <a:xfrm>
            <a:off x="1763688" y="2839842"/>
            <a:ext cx="3455484" cy="2662855"/>
          </a:xfrm>
          <a:prstGeom prst="rect">
            <a:avLst/>
          </a:prstGeom>
          <a:solidFill>
            <a:schemeClr val="tx1"/>
          </a:solidFill>
        </p:spPr>
        <p:txBody>
          <a:bodyPr wrap="square" lIns="76782" tIns="38391" rIns="76782" bIns="38391" rtlCol="0">
            <a:spAutoFit/>
          </a:bodyPr>
          <a:lstStyle/>
          <a:p>
            <a:pPr marL="0" lvl="1" indent="-72361">
              <a:lnSpc>
                <a:spcPct val="150000"/>
              </a:lnSpc>
            </a:pPr>
            <a:r>
              <a:rPr lang="en-US" altLang="zh-CN" sz="2800" dirty="0" err="1">
                <a:solidFill>
                  <a:srgbClr val="FF0000"/>
                </a:solidFill>
                <a:latin typeface="Comic Sans MS" panose="030F0702030302020204" pitchFamily="66" charset="0"/>
              </a:rPr>
              <a:t>static_cast</a:t>
            </a:r>
            <a:endParaRPr lang="en-US" altLang="zh-CN" sz="2800" dirty="0">
              <a:solidFill>
                <a:srgbClr val="FF0000"/>
              </a:solidFill>
              <a:latin typeface="Comic Sans MS" panose="030F0702030302020204" pitchFamily="66" charset="0"/>
            </a:endParaRPr>
          </a:p>
          <a:p>
            <a:pPr>
              <a:spcBef>
                <a:spcPct val="50000"/>
              </a:spcBef>
            </a:pPr>
            <a:r>
              <a:rPr lang="en-US" altLang="zh-CN" sz="2800" dirty="0" err="1">
                <a:solidFill>
                  <a:srgbClr val="FF0000"/>
                </a:solidFill>
                <a:latin typeface="Comic Sans MS" panose="030F0702030302020204" pitchFamily="66" charset="0"/>
              </a:rPr>
              <a:t>dynamic_cast</a:t>
            </a:r>
            <a:endParaRPr lang="en-US" altLang="zh-CN" sz="2800" dirty="0">
              <a:solidFill>
                <a:srgbClr val="FF0000"/>
              </a:solidFill>
              <a:latin typeface="Comic Sans MS" panose="030F0702030302020204" pitchFamily="66" charset="0"/>
            </a:endParaRPr>
          </a:p>
          <a:p>
            <a:pPr>
              <a:spcBef>
                <a:spcPct val="50000"/>
              </a:spcBef>
            </a:pPr>
            <a:r>
              <a:rPr lang="en-US" altLang="zh-CN" sz="2800" dirty="0" err="1">
                <a:solidFill>
                  <a:srgbClr val="0000CC"/>
                </a:solidFill>
                <a:latin typeface="Comic Sans MS" panose="030F0702030302020204" pitchFamily="66" charset="0"/>
              </a:rPr>
              <a:t>const_cast</a:t>
            </a:r>
            <a:endParaRPr lang="en-US" altLang="zh-CN" sz="2800" dirty="0">
              <a:solidFill>
                <a:srgbClr val="0000CC"/>
              </a:solidFill>
              <a:latin typeface="Comic Sans MS" panose="030F0702030302020204" pitchFamily="66" charset="0"/>
            </a:endParaRPr>
          </a:p>
          <a:p>
            <a:pPr>
              <a:spcBef>
                <a:spcPct val="50000"/>
              </a:spcBef>
            </a:pPr>
            <a:r>
              <a:rPr lang="en-US" altLang="zh-CN" sz="2800" dirty="0" err="1">
                <a:solidFill>
                  <a:srgbClr val="0000CC"/>
                </a:solidFill>
                <a:latin typeface="Comic Sans MS" panose="030F0702030302020204" pitchFamily="66" charset="0"/>
              </a:rPr>
              <a:t>reinterpret_cast</a:t>
            </a:r>
            <a:endParaRPr lang="en-US" altLang="zh-CN" sz="2800" dirty="0">
              <a:solidFill>
                <a:srgbClr val="0000CC"/>
              </a:solidFill>
              <a:latin typeface="Comic Sans MS" panose="030F0702030302020204" pitchFamily="66" charset="0"/>
            </a:endParaRPr>
          </a:p>
        </p:txBody>
      </p:sp>
    </p:spTree>
    <p:extLst>
      <p:ext uri="{BB962C8B-B14F-4D97-AF65-F5344CB8AC3E}">
        <p14:creationId xmlns:p14="http://schemas.microsoft.com/office/powerpoint/2010/main" val="29547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8"/>
            <a:ext cx="8452553" cy="4452309"/>
          </a:xfrm>
          <a:prstGeom prst="rect">
            <a:avLst/>
          </a:prstGeom>
          <a:noFill/>
        </p:spPr>
        <p:txBody>
          <a:bodyPr wrap="square" lIns="91254" tIns="45625" rIns="91254" bIns="45625" rtlCol="0">
            <a:spAutoFit/>
          </a:bodyPr>
          <a:lstStyle/>
          <a:p>
            <a:pPr>
              <a:lnSpc>
                <a:spcPts val="3443"/>
              </a:lnSpc>
              <a:buFont typeface="Arial" pitchFamily="34" charset="0"/>
              <a:buChar char="•"/>
            </a:pPr>
            <a:r>
              <a:rPr lang="en-US" altLang="zh-CN" sz="2700" dirty="0" err="1">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static_cast</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&lt;T&gt;(v)</a:t>
            </a:r>
          </a:p>
          <a:p>
            <a:pPr marL="383911" lvl="2">
              <a:lnSpc>
                <a:spcPts val="3443"/>
              </a:lnSpc>
            </a:pPr>
            <a:r>
              <a:rPr lang="zh-CN" altLang="en-US" sz="2400" dirty="0">
                <a:latin typeface="华文细黑" panose="02010600040101010101" pitchFamily="2" charset="-122"/>
                <a:ea typeface="华文细黑" panose="02010600040101010101" pitchFamily="2" charset="-122"/>
              </a:rPr>
              <a:t>将表达式 </a:t>
            </a:r>
            <a:r>
              <a:rPr lang="en-US" altLang="zh-CN" sz="2400" i="1" dirty="0">
                <a:latin typeface="华文细黑" panose="02010600040101010101" pitchFamily="2" charset="-122"/>
                <a:ea typeface="华文细黑" panose="02010600040101010101" pitchFamily="2" charset="-122"/>
              </a:rPr>
              <a:t>v </a:t>
            </a:r>
            <a:r>
              <a:rPr lang="zh-CN" altLang="en-US" sz="2400" dirty="0">
                <a:latin typeface="华文细黑" panose="02010600040101010101" pitchFamily="2" charset="-122"/>
                <a:ea typeface="华文细黑" panose="02010600040101010101" pitchFamily="2" charset="-122"/>
              </a:rPr>
              <a:t>的值转换为 </a:t>
            </a:r>
            <a:r>
              <a:rPr lang="en-US" altLang="zh-CN" sz="2400" i="1" dirty="0">
                <a:latin typeface="华文细黑" panose="02010600040101010101" pitchFamily="2" charset="-122"/>
                <a:ea typeface="华文细黑" panose="02010600040101010101" pitchFamily="2" charset="-122"/>
              </a:rPr>
              <a:t>T </a:t>
            </a:r>
            <a:r>
              <a:rPr lang="zh-CN" altLang="en-US" sz="2400" dirty="0">
                <a:latin typeface="华文细黑" panose="02010600040101010101" pitchFamily="2" charset="-122"/>
                <a:ea typeface="华文细黑" panose="02010600040101010101" pitchFamily="2" charset="-122"/>
              </a:rPr>
              <a:t>类型。该表达式可用于任何隐式允许的转换类型。如果类型转换与旧样式一样合法，则任何隐式转换都可以反向转换</a:t>
            </a:r>
            <a:r>
              <a:rPr lang="zh-CN" altLang="en-US" sz="2400" dirty="0" smtClean="0">
                <a:latin typeface="华文细黑" panose="02010600040101010101" pitchFamily="2" charset="-122"/>
                <a:ea typeface="华文细黑" panose="02010600040101010101" pitchFamily="2" charset="-122"/>
              </a:rPr>
              <a:t>。</a:t>
            </a:r>
            <a:endParaRPr lang="en-US" altLang="zh-CN" sz="2400" dirty="0" smtClean="0">
              <a:latin typeface="华文细黑" panose="02010600040101010101" pitchFamily="2" charset="-122"/>
              <a:ea typeface="华文细黑" panose="02010600040101010101" pitchFamily="2" charset="-122"/>
            </a:endParaRPr>
          </a:p>
          <a:p>
            <a:pPr marL="383911" lvl="2">
              <a:lnSpc>
                <a:spcPts val="3443"/>
              </a:lnSpc>
            </a:pPr>
            <a:r>
              <a:rPr lang="en-US" altLang="zh-CN" sz="2400" dirty="0">
                <a:latin typeface="华文细黑" panose="02010600040101010101" pitchFamily="2" charset="-122"/>
                <a:ea typeface="华文细黑" panose="02010600040101010101" pitchFamily="2" charset="-122"/>
              </a:rPr>
              <a:t>The </a:t>
            </a:r>
            <a:r>
              <a:rPr lang="en-US" altLang="zh-CN" sz="2400" dirty="0" err="1">
                <a:latin typeface="华文细黑" panose="02010600040101010101" pitchFamily="2" charset="-122"/>
                <a:ea typeface="华文细黑" panose="02010600040101010101" pitchFamily="2" charset="-122"/>
              </a:rPr>
              <a:t>static_cast</a:t>
            </a:r>
            <a:r>
              <a:rPr lang="en-US" altLang="zh-CN" sz="2400" dirty="0">
                <a:latin typeface="华文细黑" panose="02010600040101010101" pitchFamily="2" charset="-122"/>
                <a:ea typeface="华文细黑" panose="02010600040101010101" pitchFamily="2" charset="-122"/>
              </a:rPr>
              <a:t>&lt;&gt; operator is more </a:t>
            </a:r>
            <a:r>
              <a:rPr lang="en-US" altLang="zh-CN" sz="2400" dirty="0" smtClean="0">
                <a:latin typeface="华文细黑" panose="02010600040101010101" pitchFamily="2" charset="-122"/>
                <a:ea typeface="华文细黑" panose="02010600040101010101" pitchFamily="2" charset="-122"/>
              </a:rPr>
              <a:t>restrictive than </a:t>
            </a:r>
            <a:r>
              <a:rPr lang="en-US" altLang="zh-CN" sz="2400" dirty="0">
                <a:latin typeface="华文细黑" panose="02010600040101010101" pitchFamily="2" charset="-122"/>
                <a:ea typeface="华文细黑" panose="02010600040101010101" pitchFamily="2" charset="-122"/>
              </a:rPr>
              <a:t>the traditional type cast.</a:t>
            </a:r>
          </a:p>
          <a:p>
            <a:pPr marL="0" lvl="1">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rPr>
              <a:t>For example</a:t>
            </a:r>
          </a:p>
          <a:p>
            <a:pPr lvl="1">
              <a:lnSpc>
                <a:spcPts val="3443"/>
              </a:lnSpc>
            </a:pPr>
            <a:r>
              <a:rPr lang="en-US" altLang="zh-CN" sz="2400" dirty="0" err="1">
                <a:latin typeface="Arial" pitchFamily="34" charset="0"/>
                <a:cs typeface="Arial" pitchFamily="34" charset="0"/>
              </a:rPr>
              <a:t>enum</a:t>
            </a:r>
            <a:r>
              <a:rPr lang="en-US" altLang="zh-CN" sz="2400" dirty="0">
                <a:latin typeface="Arial" pitchFamily="34" charset="0"/>
                <a:cs typeface="Arial" pitchFamily="34" charset="0"/>
              </a:rPr>
              <a:t> E { first=1, second=2, third=3 };</a:t>
            </a:r>
          </a:p>
          <a:p>
            <a:pPr lvl="1">
              <a:lnSpc>
                <a:spcPts val="3443"/>
              </a:lnSpc>
            </a:pP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 = second; // </a:t>
            </a:r>
            <a:r>
              <a:rPr lang="zh-CN" altLang="en-US" sz="2400" dirty="0">
                <a:latin typeface="Arial" pitchFamily="34" charset="0"/>
                <a:cs typeface="Arial" pitchFamily="34" charset="0"/>
              </a:rPr>
              <a:t>隐式转换</a:t>
            </a:r>
          </a:p>
          <a:p>
            <a:pPr lvl="1">
              <a:lnSpc>
                <a:spcPts val="3443"/>
              </a:lnSpc>
            </a:pPr>
            <a:r>
              <a:rPr lang="en-US" altLang="zh-CN" sz="2400" dirty="0">
                <a:latin typeface="Arial" pitchFamily="34" charset="0"/>
                <a:cs typeface="Arial" pitchFamily="34" charset="0"/>
              </a:rPr>
              <a:t>E </a:t>
            </a:r>
            <a:r>
              <a:rPr lang="en-US" altLang="zh-CN" sz="2400" dirty="0" err="1">
                <a:latin typeface="Arial" pitchFamily="34" charset="0"/>
                <a:cs typeface="Arial" pitchFamily="34" charset="0"/>
              </a:rPr>
              <a:t>e</a:t>
            </a:r>
            <a:r>
              <a:rPr lang="en-US" altLang="zh-CN" sz="2400" dirty="0">
                <a:latin typeface="Arial" pitchFamily="34" charset="0"/>
                <a:cs typeface="Arial" pitchFamily="34" charset="0"/>
              </a:rPr>
              <a:t> = </a:t>
            </a:r>
            <a:r>
              <a:rPr lang="en-US" altLang="zh-CN" sz="2400" dirty="0" err="1">
                <a:latin typeface="Arial" pitchFamily="34" charset="0"/>
                <a:cs typeface="Arial" pitchFamily="34" charset="0"/>
              </a:rPr>
              <a:t>static_cast</a:t>
            </a:r>
            <a:r>
              <a:rPr lang="en-US" altLang="zh-CN" sz="2400" dirty="0">
                <a:latin typeface="Arial" pitchFamily="34" charset="0"/>
                <a:cs typeface="Arial" pitchFamily="34" charset="0"/>
              </a:rPr>
              <a:t>&lt;E&gt;(</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 // </a:t>
            </a:r>
            <a:r>
              <a:rPr lang="zh-CN" altLang="en-US" sz="2400" dirty="0">
                <a:latin typeface="Arial" pitchFamily="34" charset="0"/>
                <a:cs typeface="Arial" pitchFamily="34" charset="0"/>
              </a:rPr>
              <a:t>反向隐式转换</a:t>
            </a:r>
            <a:r>
              <a:rPr lang="en-US" altLang="zh-CN" sz="2400" dirty="0">
                <a:solidFill>
                  <a:schemeClr val="bg1">
                    <a:lumMod val="50000"/>
                  </a:schemeClr>
                </a:solidFill>
                <a:latin typeface="Arial" pitchFamily="34" charset="0"/>
                <a:ea typeface="Arial Unicode MS" pitchFamily="34" charset="-122"/>
                <a:cs typeface="Arial" pitchFamily="34" charset="0"/>
              </a:rPr>
              <a:t>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a:t>
            </a:r>
          </a:p>
        </p:txBody>
      </p:sp>
    </p:spTree>
    <p:extLst>
      <p:ext uri="{BB962C8B-B14F-4D97-AF65-F5344CB8AC3E}">
        <p14:creationId xmlns:p14="http://schemas.microsoft.com/office/powerpoint/2010/main" val="20726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287905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err="1">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const_cast</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&lt;T&gt;(v)</a:t>
            </a:r>
          </a:p>
          <a:p>
            <a:pPr lvl="1"/>
            <a:r>
              <a:rPr lang="zh-CN" altLang="en-US" sz="2400" dirty="0">
                <a:latin typeface="华文细黑" panose="02010600040101010101" pitchFamily="2" charset="-122"/>
                <a:ea typeface="华文细黑" panose="02010600040101010101" pitchFamily="2" charset="-122"/>
              </a:rPr>
              <a:t>可用于更改指针或引用的 </a:t>
            </a:r>
            <a:r>
              <a:rPr lang="en-US" altLang="zh-CN" sz="2400" dirty="0" err="1">
                <a:latin typeface="华文细黑" panose="02010600040101010101" pitchFamily="2" charset="-122"/>
                <a:ea typeface="华文细黑" panose="02010600040101010101" pitchFamily="2" charset="-122"/>
              </a:rPr>
              <a:t>const</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或 </a:t>
            </a:r>
            <a:r>
              <a:rPr lang="en-US" altLang="zh-CN" sz="2400" dirty="0">
                <a:latin typeface="华文细黑" panose="02010600040101010101" pitchFamily="2" charset="-122"/>
                <a:ea typeface="华文细黑" panose="02010600040101010101" pitchFamily="2" charset="-122"/>
              </a:rPr>
              <a:t>volatile </a:t>
            </a:r>
            <a:r>
              <a:rPr lang="zh-CN" altLang="en-US" sz="2400" dirty="0">
                <a:latin typeface="华文细黑" panose="02010600040101010101" pitchFamily="2" charset="-122"/>
                <a:ea typeface="华文细黑" panose="02010600040101010101" pitchFamily="2" charset="-122"/>
              </a:rPr>
              <a:t>限定符。（在新样式的类型转换中，只有 </a:t>
            </a:r>
            <a:r>
              <a:rPr lang="en-US" altLang="zh-CN" sz="2400" dirty="0" err="1">
                <a:latin typeface="华文细黑" panose="02010600040101010101" pitchFamily="2" charset="-122"/>
                <a:ea typeface="华文细黑" panose="02010600040101010101" pitchFamily="2" charset="-122"/>
              </a:rPr>
              <a:t>const_cast</a:t>
            </a:r>
            <a:r>
              <a:rPr lang="en-US" altLang="zh-CN" sz="2400" dirty="0">
                <a:latin typeface="华文细黑" panose="02010600040101010101" pitchFamily="2" charset="-122"/>
                <a:ea typeface="华文细黑" panose="02010600040101010101" pitchFamily="2" charset="-122"/>
              </a:rPr>
              <a:t>&lt;&gt; </a:t>
            </a:r>
            <a:r>
              <a:rPr lang="zh-CN" altLang="en-US" sz="2400" dirty="0">
                <a:latin typeface="华文细黑" panose="02010600040101010101" pitchFamily="2" charset="-122"/>
                <a:ea typeface="华文细黑" panose="02010600040101010101" pitchFamily="2" charset="-122"/>
              </a:rPr>
              <a:t>可以去掉 </a:t>
            </a:r>
            <a:r>
              <a:rPr lang="en-US" altLang="zh-CN" sz="2400" dirty="0" err="1">
                <a:latin typeface="华文细黑" panose="02010600040101010101" pitchFamily="2" charset="-122"/>
                <a:ea typeface="华文细黑" panose="02010600040101010101" pitchFamily="2" charset="-122"/>
              </a:rPr>
              <a:t>const</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限定符。）</a:t>
            </a:r>
            <a:endParaRPr lang="en-US" altLang="zh-CN" sz="2400" dirty="0">
              <a:latin typeface="华文细黑" panose="02010600040101010101" pitchFamily="2" charset="-122"/>
              <a:ea typeface="华文细黑" panose="02010600040101010101" pitchFamily="2" charset="-122"/>
            </a:endParaRPr>
          </a:p>
          <a:p>
            <a:pPr lvl="1"/>
            <a:r>
              <a:rPr lang="en-US" altLang="zh-CN" sz="2400" i="1" dirty="0">
                <a:latin typeface="华文细黑" panose="02010600040101010101" pitchFamily="2" charset="-122"/>
                <a:ea typeface="华文细黑" panose="02010600040101010101" pitchFamily="2" charset="-122"/>
              </a:rPr>
              <a:t>T</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必须是指针、</a:t>
            </a:r>
            <a:r>
              <a:rPr lang="zh-CN" altLang="en-US" sz="2400" dirty="0" smtClean="0">
                <a:latin typeface="华文细黑" panose="02010600040101010101" pitchFamily="2" charset="-122"/>
                <a:ea typeface="华文细黑" panose="02010600040101010101" pitchFamily="2" charset="-122"/>
              </a:rPr>
              <a:t>引用的</a:t>
            </a:r>
            <a:r>
              <a:rPr lang="zh-CN" altLang="en-US" sz="2400" dirty="0">
                <a:latin typeface="华文细黑" panose="02010600040101010101" pitchFamily="2" charset="-122"/>
                <a:ea typeface="华文细黑" panose="02010600040101010101" pitchFamily="2" charset="-122"/>
              </a:rPr>
              <a:t>类型。</a:t>
            </a:r>
          </a:p>
          <a:p>
            <a:pPr marL="0" lvl="1">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For example</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Tree>
    <p:extLst>
      <p:ext uri="{BB962C8B-B14F-4D97-AF65-F5344CB8AC3E}">
        <p14:creationId xmlns:p14="http://schemas.microsoft.com/office/powerpoint/2010/main" val="19588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5537" y="548554"/>
            <a:ext cx="8280920" cy="4745476"/>
          </a:xfrm>
          <a:prstGeom prst="rect">
            <a:avLst/>
          </a:prstGeom>
          <a:solidFill>
            <a:schemeClr val="accent4">
              <a:lumMod val="20000"/>
              <a:lumOff val="80000"/>
            </a:schemeClr>
          </a:solidFill>
          <a:ln w="12700">
            <a:solidFill>
              <a:schemeClr val="bg1"/>
            </a:solidFill>
            <a:miter lim="800000"/>
            <a:headEnd/>
            <a:tailEnd/>
          </a:ln>
          <a:extLst/>
        </p:spPr>
        <p:txBody>
          <a:bodyPr wrap="square" lIns="76782" tIns="38391" rIns="76782" bIns="38391">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nSpc>
                <a:spcPts val="2603"/>
              </a:lnSpc>
            </a:pPr>
            <a:r>
              <a:rPr lang="en-US" altLang="zh-CN" sz="2400" dirty="0">
                <a:solidFill>
                  <a:schemeClr val="bg1"/>
                </a:solidFill>
                <a:latin typeface="Tahoma" panose="020B0604030504040204" pitchFamily="34" charset="0"/>
                <a:cs typeface="Tahoma" panose="020B0604030504040204" pitchFamily="34" charset="0"/>
              </a:rPr>
              <a:t>class A</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public:</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        void f();</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i;</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extern </a:t>
            </a:r>
            <a:r>
              <a:rPr lang="en-US" altLang="zh-CN" sz="2400" dirty="0" err="1">
                <a:solidFill>
                  <a:schemeClr val="bg1"/>
                </a:solidFill>
                <a:latin typeface="Tahoma" panose="020B0604030504040204" pitchFamily="34" charset="0"/>
                <a:cs typeface="Tahoma" panose="020B0604030504040204" pitchFamily="34" charset="0"/>
              </a:rPr>
              <a:t>const</a:t>
            </a:r>
            <a:r>
              <a:rPr lang="en-US" altLang="zh-CN" sz="2400" dirty="0">
                <a:solidFill>
                  <a:schemeClr val="bg1"/>
                </a:solidFill>
                <a:latin typeface="Tahoma" panose="020B0604030504040204" pitchFamily="34" charset="0"/>
                <a:cs typeface="Tahoma" panose="020B0604030504040204" pitchFamily="34" charset="0"/>
              </a:rPr>
              <a:t> volatile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cvip</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extern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ip</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void </a:t>
            </a:r>
            <a:r>
              <a:rPr lang="en-US" altLang="zh-CN" sz="2400" dirty="0" err="1">
                <a:solidFill>
                  <a:schemeClr val="bg1"/>
                </a:solidFill>
                <a:latin typeface="Tahoma" panose="020B0604030504040204" pitchFamily="34" charset="0"/>
                <a:cs typeface="Tahoma" panose="020B0604030504040204" pitchFamily="34" charset="0"/>
              </a:rPr>
              <a:t>use_of_const_cast</a:t>
            </a:r>
            <a:r>
              <a:rPr lang="en-US" altLang="zh-CN" sz="2400" dirty="0">
                <a:solidFill>
                  <a:schemeClr val="bg1"/>
                </a:solidFill>
                <a:latin typeface="Tahoma" panose="020B0604030504040204" pitchFamily="34" charset="0"/>
                <a:cs typeface="Tahoma" panose="020B0604030504040204" pitchFamily="34" charset="0"/>
              </a:rPr>
              <a:t>( )</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const</a:t>
            </a:r>
            <a:r>
              <a:rPr lang="en-US" altLang="zh-CN" sz="2400" dirty="0">
                <a:solidFill>
                  <a:schemeClr val="bg1"/>
                </a:solidFill>
                <a:latin typeface="Tahoma" panose="020B0604030504040204" pitchFamily="34" charset="0"/>
                <a:cs typeface="Tahoma" panose="020B0604030504040204" pitchFamily="34" charset="0"/>
              </a:rPr>
              <a:t> A a1;</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const_cast</a:t>
            </a:r>
            <a:r>
              <a:rPr lang="en-US" altLang="zh-CN" sz="2400" dirty="0">
                <a:solidFill>
                  <a:schemeClr val="bg1"/>
                </a:solidFill>
                <a:latin typeface="Tahoma" panose="020B0604030504040204" pitchFamily="34" charset="0"/>
                <a:cs typeface="Tahoma" panose="020B0604030504040204" pitchFamily="34" charset="0"/>
              </a:rPr>
              <a:t>&lt;A&amp;&gt;(a1).f( ); </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去掉</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const</a:t>
            </a:r>
          </a:p>
          <a:p>
            <a:pPr>
              <a:lnSpc>
                <a:spcPts val="2603"/>
              </a:lnSpc>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ip</a:t>
            </a:r>
            <a:r>
              <a:rPr lang="en-US" altLang="zh-CN" sz="2400" dirty="0">
                <a:solidFill>
                  <a:schemeClr val="bg1"/>
                </a:solidFill>
                <a:latin typeface="Tahoma" panose="020B0604030504040204" pitchFamily="34" charset="0"/>
                <a:cs typeface="Tahoma" panose="020B0604030504040204" pitchFamily="34" charset="0"/>
              </a:rPr>
              <a:t> = </a:t>
            </a:r>
            <a:r>
              <a:rPr lang="en-US" altLang="zh-CN" sz="2400" dirty="0" err="1">
                <a:solidFill>
                  <a:schemeClr val="bg1"/>
                </a:solidFill>
                <a:latin typeface="Tahoma" panose="020B0604030504040204" pitchFamily="34" charset="0"/>
                <a:cs typeface="Tahoma" panose="020B0604030504040204" pitchFamily="34" charset="0"/>
              </a:rPr>
              <a:t>const_cast</a:t>
            </a:r>
            <a:r>
              <a:rPr lang="en-US" altLang="zh-CN" sz="2400" dirty="0">
                <a:solidFill>
                  <a:schemeClr val="bg1"/>
                </a:solidFill>
                <a:latin typeface="Tahoma" panose="020B0604030504040204" pitchFamily="34" charset="0"/>
                <a:cs typeface="Tahoma" panose="020B0604030504040204" pitchFamily="34" charset="0"/>
              </a:rPr>
              <a:t>&lt;</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*&gt; (</a:t>
            </a:r>
            <a:r>
              <a:rPr lang="en-US" altLang="zh-CN" sz="2400" dirty="0" err="1">
                <a:solidFill>
                  <a:schemeClr val="bg1"/>
                </a:solidFill>
                <a:latin typeface="Tahoma" panose="020B0604030504040204" pitchFamily="34" charset="0"/>
                <a:cs typeface="Tahoma" panose="020B0604030504040204" pitchFamily="34" charset="0"/>
              </a:rPr>
              <a:t>cvip</a:t>
            </a:r>
            <a:r>
              <a:rPr lang="en-US" altLang="zh-CN" sz="2400" dirty="0">
                <a:solidFill>
                  <a:schemeClr val="bg1"/>
                </a:solidFill>
                <a:latin typeface="Tahoma" panose="020B0604030504040204" pitchFamily="34" charset="0"/>
                <a:cs typeface="Tahoma" panose="020B0604030504040204" pitchFamily="34" charset="0"/>
              </a:rPr>
              <a:t>); </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去掉 </a:t>
            </a:r>
            <a:r>
              <a:rPr lang="en-US" altLang="zh-CN" sz="20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和 </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volatile</a:t>
            </a:r>
          </a:p>
          <a:p>
            <a:pPr>
              <a:lnSpc>
                <a:spcPts val="2603"/>
              </a:lnSpc>
            </a:pPr>
            <a:r>
              <a:rPr lang="en-US" altLang="zh-CN" sz="2400" dirty="0">
                <a:solidFill>
                  <a:schemeClr val="bg1"/>
                </a:solidFill>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9917716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400249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volatile</a:t>
            </a:r>
            <a:r>
              <a:rPr lang="zh-CN" altLang="en-US" sz="2400" dirty="0">
                <a:latin typeface="华文细黑" panose="02010600040101010101" pitchFamily="2" charset="-122"/>
                <a:ea typeface="华文细黑" panose="02010600040101010101" pitchFamily="2" charset="-122"/>
              </a:rPr>
              <a:t>修饰符告诉编译程序不要对该变量所参与的操作进行优化</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在两种特殊的情况下需要使用</a:t>
            </a:r>
            <a:r>
              <a:rPr lang="en-US" altLang="zh-CN" sz="2400" dirty="0">
                <a:latin typeface="华文细黑" panose="02010600040101010101" pitchFamily="2" charset="-122"/>
                <a:ea typeface="华文细黑" panose="02010600040101010101" pitchFamily="2" charset="-122"/>
              </a:rPr>
              <a:t>volatile</a:t>
            </a:r>
            <a:r>
              <a:rPr lang="zh-CN" altLang="en-US" sz="2400" dirty="0">
                <a:latin typeface="华文细黑" panose="02010600040101010101" pitchFamily="2" charset="-122"/>
                <a:ea typeface="华文细黑" panose="02010600040101010101" pitchFamily="2" charset="-122"/>
              </a:rPr>
              <a:t>修饰符</a:t>
            </a:r>
            <a:r>
              <a:rPr lang="en-US" altLang="zh-CN" sz="2400" dirty="0">
                <a:latin typeface="华文细黑" panose="02010600040101010101" pitchFamily="2" charset="-122"/>
                <a:ea typeface="华文细黑" panose="02010600040101010101" pitchFamily="2" charset="-122"/>
              </a:rPr>
              <a:t>:</a:t>
            </a:r>
          </a:p>
          <a:p>
            <a:pPr marL="383911" lvl="2">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第一种情况涉及到内存映射硬件</a:t>
            </a:r>
            <a:r>
              <a:rPr lang="en-US" altLang="zh-CN" sz="2400" dirty="0">
                <a:latin typeface="华文细黑" panose="02010600040101010101" pitchFamily="2" charset="-122"/>
                <a:ea typeface="华文细黑" panose="02010600040101010101" pitchFamily="2" charset="-122"/>
              </a:rPr>
              <a:t>(memory-mapped hardware,</a:t>
            </a:r>
            <a:r>
              <a:rPr lang="zh-CN" altLang="en-US" sz="2400" dirty="0">
                <a:latin typeface="华文细黑" panose="02010600040101010101" pitchFamily="2" charset="-122"/>
                <a:ea typeface="华文细黑" panose="02010600040101010101" pitchFamily="2" charset="-122"/>
              </a:rPr>
              <a:t>如图形适配器</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这类设备对计算机来说就好象是内存的一部分一样</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marL="383911" lvl="2">
              <a:lnSpc>
                <a:spcPct val="1500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第二种情况涉及到共享内存</a:t>
            </a:r>
            <a:r>
              <a:rPr lang="en-US" altLang="zh-CN" sz="2400" dirty="0">
                <a:latin typeface="华文细黑" panose="02010600040101010101" pitchFamily="2" charset="-122"/>
                <a:ea typeface="华文细黑" panose="02010600040101010101" pitchFamily="2" charset="-122"/>
              </a:rPr>
              <a:t>(shared memory,</a:t>
            </a:r>
            <a:r>
              <a:rPr lang="zh-CN" altLang="en-US" sz="2400" dirty="0">
                <a:latin typeface="华文细黑" panose="02010600040101010101" pitchFamily="2" charset="-122"/>
                <a:ea typeface="华文细黑" panose="02010600040101010101" pitchFamily="2" charset="-122"/>
              </a:rPr>
              <a:t>既被两个以上同时运行的程序所使用的内存</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1958877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6"/>
            <a:ext cx="8452553" cy="71538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Declarations </a:t>
            </a:r>
            <a:r>
              <a:rPr lang="en-US" altLang="zh-CN" sz="2700" dirty="0">
                <a:latin typeface="Arial Rounded MT Bold" panose="020F0704030504030204" pitchFamily="34" charset="0"/>
                <a:ea typeface="Arial Unicode MS" pitchFamily="34" charset="-122"/>
                <a:cs typeface="Arial Unicode MS" pitchFamily="34" charset="-122"/>
              </a:rPr>
              <a:t>part</a:t>
            </a:r>
            <a:r>
              <a:rPr lang="en-US" altLang="zh-CN" sz="2700"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700" b="1" dirty="0">
                <a:solidFill>
                  <a:srgbClr val="FFFF00"/>
                </a:solidFill>
                <a:latin typeface="Arial Rounded MT Bold" panose="020F0704030504030204" pitchFamily="34" charset="0"/>
                <a:cs typeface="Arial" pitchFamily="34" charset="0"/>
              </a:rPr>
              <a:t>head file</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 </a:t>
            </a:r>
          </a:p>
        </p:txBody>
      </p:sp>
      <p:sp>
        <p:nvSpPr>
          <p:cNvPr id="7" name="标题 1"/>
          <p:cNvSpPr>
            <a:spLocks noGrp="1"/>
          </p:cNvSpPr>
          <p:nvPr>
            <p:ph type="ctrTitle"/>
          </p:nvPr>
        </p:nvSpPr>
        <p:spPr>
          <a:xfrm>
            <a:off x="432000" y="214300"/>
            <a:ext cx="4554744" cy="785817"/>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How to define a class</a:t>
            </a:r>
            <a:endParaRPr lang="zh-CN" altLang="en-US" b="1" dirty="0">
              <a:latin typeface="Arial Rounded MT Bold" pitchFamily="34" charset="0"/>
              <a:cs typeface="Arial Unicode MS" pitchFamily="34" charset="-122"/>
            </a:endParaRPr>
          </a:p>
        </p:txBody>
      </p:sp>
      <p:sp>
        <p:nvSpPr>
          <p:cNvPr id="8" name="Text Box 3"/>
          <p:cNvSpPr txBox="1">
            <a:spLocks noChangeArrowheads="1"/>
          </p:cNvSpPr>
          <p:nvPr/>
        </p:nvSpPr>
        <p:spPr bwMode="auto">
          <a:xfrm>
            <a:off x="428606" y="2061168"/>
            <a:ext cx="4226277" cy="2788365"/>
          </a:xfrm>
          <a:prstGeom prst="rect">
            <a:avLst/>
          </a:prstGeom>
          <a:solidFill>
            <a:schemeClr val="accent4">
              <a:lumMod val="20000"/>
              <a:lumOff val="80000"/>
            </a:schemeClr>
          </a:solidFill>
          <a:ln>
            <a:noFill/>
          </a:ln>
          <a:extLst/>
        </p:spPr>
        <p:txBody>
          <a:bodyPr wrap="square" lIns="94651" tIns="47326" rIns="94651" bIns="47326">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lnSpc>
                <a:spcPct val="150000"/>
              </a:lnSpc>
              <a:spcBef>
                <a:spcPct val="50000"/>
              </a:spcBef>
            </a:pPr>
            <a:r>
              <a:rPr lang="en-US" altLang="zh-CN" sz="2400" b="1" dirty="0">
                <a:solidFill>
                  <a:srgbClr val="0000CC"/>
                </a:solidFill>
                <a:latin typeface="Tahoma" panose="020B0604030504040204" pitchFamily="34" charset="0"/>
                <a:ea typeface="+mn-ea"/>
                <a:cs typeface="Tahoma" panose="020B0604030504040204" pitchFamily="34" charset="0"/>
              </a:rPr>
              <a:t>class</a:t>
            </a:r>
            <a:r>
              <a:rPr lang="en-US" altLang="zh-CN" sz="2400" dirty="0">
                <a:solidFill>
                  <a:schemeClr val="tx1">
                    <a:lumMod val="75000"/>
                    <a:lumOff val="25000"/>
                  </a:schemeClr>
                </a:solidFill>
                <a:latin typeface="Tahoma" panose="020B0604030504040204" pitchFamily="34" charset="0"/>
                <a:ea typeface="方正姚体" panose="02010601030101010101" pitchFamily="2" charset="-122"/>
                <a:cs typeface="Tahoma" panose="020B0604030504040204" pitchFamily="34" charset="0"/>
              </a:rPr>
              <a:t>  </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class-name</a:t>
            </a:r>
            <a:r>
              <a:rPr lang="en-US" altLang="zh-CN" sz="2400" dirty="0">
                <a:solidFill>
                  <a:schemeClr val="tx1">
                    <a:lumMod val="75000"/>
                    <a:lumOff val="25000"/>
                  </a:schemeClr>
                </a:solidFill>
                <a:latin typeface="Tahoma" panose="020B0604030504040204" pitchFamily="34" charset="0"/>
                <a:ea typeface="方正姚体" panose="02010601030101010101" pitchFamily="2" charset="-122"/>
                <a:cs typeface="Tahoma" panose="020B0604030504040204" pitchFamily="34" charset="0"/>
              </a:rPr>
              <a:t> </a:t>
            </a:r>
            <a:r>
              <a:rPr lang="zh-CN" altLang="en-US" sz="2400" b="1" dirty="0">
                <a:solidFill>
                  <a:srgbClr val="0000CC"/>
                </a:solidFill>
                <a:latin typeface="Tahoma" panose="020B0604030504040204" pitchFamily="34" charset="0"/>
                <a:ea typeface="+mn-ea"/>
                <a:cs typeface="Tahoma" panose="020B0604030504040204" pitchFamily="34" charset="0"/>
              </a:rPr>
              <a:t>{</a:t>
            </a:r>
          </a:p>
          <a:p>
            <a:pPr algn="l">
              <a:lnSpc>
                <a:spcPct val="150000"/>
              </a:lnSpc>
              <a:spcBef>
                <a:spcPct val="50000"/>
              </a:spcBef>
            </a:pPr>
            <a:r>
              <a:rPr lang="en-US" altLang="zh-CN" sz="2400" b="1" dirty="0">
                <a:solidFill>
                  <a:srgbClr val="0000CC"/>
                </a:solidFill>
                <a:latin typeface="Tahoma" panose="020B0604030504040204" pitchFamily="34" charset="0"/>
                <a:ea typeface="+mn-ea"/>
                <a:cs typeface="Tahoma" panose="020B0604030504040204" pitchFamily="34" charset="0"/>
              </a:rPr>
              <a:t>private:</a:t>
            </a:r>
            <a:r>
              <a:rPr lang="en-US" altLang="zh-CN" sz="2400" b="1" dirty="0">
                <a:solidFill>
                  <a:srgbClr val="14A2D4"/>
                </a:solidFill>
                <a:latin typeface="Tahoma" panose="020B0604030504040204" pitchFamily="34" charset="0"/>
                <a:ea typeface="+mn-ea"/>
                <a:cs typeface="Tahoma" panose="020B0604030504040204" pitchFamily="34" charset="0"/>
              </a:rPr>
              <a:t>  </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private member</a:t>
            </a:r>
            <a:endParaRPr lang="zh-CN" altLang="en-US" sz="2400" dirty="0">
              <a:solidFill>
                <a:schemeClr val="bg1"/>
              </a:solidFill>
              <a:latin typeface="Tahoma" panose="020B0604030504040204" pitchFamily="34" charset="0"/>
              <a:ea typeface="方正姚体" panose="02010601030101010101" pitchFamily="2" charset="-122"/>
              <a:cs typeface="Tahoma" panose="020B0604030504040204" pitchFamily="34" charset="0"/>
            </a:endParaRPr>
          </a:p>
          <a:p>
            <a:pPr algn="l">
              <a:lnSpc>
                <a:spcPct val="150000"/>
              </a:lnSpc>
              <a:spcBef>
                <a:spcPct val="50000"/>
              </a:spcBef>
            </a:pPr>
            <a:r>
              <a:rPr lang="en-US" altLang="zh-CN" sz="2400" b="1" dirty="0">
                <a:solidFill>
                  <a:srgbClr val="0000CC"/>
                </a:solidFill>
                <a:latin typeface="Tahoma" panose="020B0604030504040204" pitchFamily="34" charset="0"/>
                <a:ea typeface="+mn-ea"/>
                <a:cs typeface="Tahoma" panose="020B0604030504040204" pitchFamily="34" charset="0"/>
              </a:rPr>
              <a:t>public:   </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public member</a:t>
            </a:r>
            <a:endParaRPr lang="zh-CN" altLang="en-US" sz="2400" dirty="0">
              <a:solidFill>
                <a:schemeClr val="bg1"/>
              </a:solidFill>
              <a:latin typeface="Tahoma" panose="020B0604030504040204" pitchFamily="34" charset="0"/>
              <a:ea typeface="方正姚体" panose="02010601030101010101" pitchFamily="2" charset="-122"/>
              <a:cs typeface="Tahoma" panose="020B0604030504040204" pitchFamily="34" charset="0"/>
            </a:endParaRPr>
          </a:p>
          <a:p>
            <a:pPr algn="l">
              <a:lnSpc>
                <a:spcPct val="150000"/>
              </a:lnSpc>
              <a:spcBef>
                <a:spcPct val="50000"/>
              </a:spcBef>
            </a:pPr>
            <a:r>
              <a:rPr lang="zh-CN" altLang="en-US" sz="2400" b="1" dirty="0">
                <a:solidFill>
                  <a:srgbClr val="0000CC"/>
                </a:solidFill>
                <a:latin typeface="Tahoma" panose="020B0604030504040204" pitchFamily="34" charset="0"/>
                <a:ea typeface="+mn-ea"/>
                <a:cs typeface="Tahoma" panose="020B0604030504040204" pitchFamily="34" charset="0"/>
              </a:rPr>
              <a:t>}；</a:t>
            </a:r>
          </a:p>
        </p:txBody>
      </p:sp>
      <p:sp>
        <p:nvSpPr>
          <p:cNvPr id="9" name="AutoShape 4"/>
          <p:cNvSpPr>
            <a:spLocks/>
          </p:cNvSpPr>
          <p:nvPr/>
        </p:nvSpPr>
        <p:spPr bwMode="auto">
          <a:xfrm>
            <a:off x="5717367" y="3143424"/>
            <a:ext cx="320299" cy="933648"/>
          </a:xfrm>
          <a:prstGeom prst="leftBrace">
            <a:avLst>
              <a:gd name="adj1" fmla="val 27778"/>
              <a:gd name="adj2" fmla="val 50000"/>
            </a:avLst>
          </a:prstGeom>
          <a:noFill/>
          <a:ln w="57150">
            <a:solidFill>
              <a:srgbClr val="00B0F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94651" tIns="47326" rIns="94651" bIns="47326" anchor="ctr">
            <a:spAutoFit/>
          </a:bodyPr>
          <a:lstStyle/>
          <a:p>
            <a:endParaRPr lang="zh-CN" altLang="en-US"/>
          </a:p>
        </p:txBody>
      </p:sp>
      <p:sp>
        <p:nvSpPr>
          <p:cNvPr id="10" name="Text Box 5"/>
          <p:cNvSpPr txBox="1">
            <a:spLocks noChangeArrowheads="1"/>
          </p:cNvSpPr>
          <p:nvPr/>
        </p:nvSpPr>
        <p:spPr bwMode="auto">
          <a:xfrm>
            <a:off x="6060008" y="2880192"/>
            <a:ext cx="2981114" cy="526464"/>
          </a:xfrm>
          <a:prstGeom prst="rect">
            <a:avLst/>
          </a:prstGeom>
          <a:solidFill>
            <a:schemeClr val="accent3">
              <a:lumMod val="20000"/>
              <a:lumOff val="80000"/>
            </a:schemeClr>
          </a:solidFill>
          <a:ln w="12700">
            <a:noFill/>
            <a:miter lim="800000"/>
            <a:headEnd/>
            <a:tailEnd/>
          </a:ln>
          <a:extLst/>
        </p:spPr>
        <p:txBody>
          <a:bodyPr wrap="square" lIns="94651" tIns="47326" rIns="94651" bIns="47326">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l">
              <a:spcBef>
                <a:spcPct val="50000"/>
              </a:spcBef>
            </a:pPr>
            <a:r>
              <a:rPr lang="en-US" altLang="zh-CN" sz="2800" dirty="0">
                <a:solidFill>
                  <a:schemeClr val="bg1"/>
                </a:solidFill>
                <a:latin typeface="Tahoma" panose="020B0604030504040204" pitchFamily="34" charset="0"/>
                <a:ea typeface="+mn-ea"/>
                <a:cs typeface="Tahoma" panose="020B0604030504040204" pitchFamily="34" charset="0"/>
              </a:rPr>
              <a:t>Data member</a:t>
            </a:r>
            <a:endParaRPr lang="zh-CN" altLang="en-US" sz="2800" dirty="0">
              <a:solidFill>
                <a:schemeClr val="bg1"/>
              </a:solidFill>
              <a:latin typeface="Tahoma" panose="020B0604030504040204" pitchFamily="34" charset="0"/>
              <a:ea typeface="+mn-ea"/>
              <a:cs typeface="Tahoma" panose="020B0604030504040204" pitchFamily="34" charset="0"/>
            </a:endParaRPr>
          </a:p>
        </p:txBody>
      </p:sp>
      <p:sp>
        <p:nvSpPr>
          <p:cNvPr id="11" name="Text Box 6"/>
          <p:cNvSpPr txBox="1">
            <a:spLocks noChangeArrowheads="1"/>
          </p:cNvSpPr>
          <p:nvPr/>
        </p:nvSpPr>
        <p:spPr bwMode="auto">
          <a:xfrm>
            <a:off x="6037666" y="3672092"/>
            <a:ext cx="2981114" cy="526464"/>
          </a:xfrm>
          <a:prstGeom prst="rect">
            <a:avLst/>
          </a:prstGeom>
          <a:solidFill>
            <a:schemeClr val="accent3">
              <a:lumMod val="20000"/>
              <a:lumOff val="80000"/>
            </a:schemeClr>
          </a:solidFill>
          <a:ln w="12700">
            <a:noFill/>
            <a:miter lim="800000"/>
            <a:headEnd/>
            <a:tailEnd/>
          </a:ln>
          <a:extLst/>
        </p:spPr>
        <p:txBody>
          <a:bodyPr wrap="square" lIns="94651" tIns="47326" rIns="94651" bIns="47326">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spcBef>
                <a:spcPct val="50000"/>
              </a:spcBef>
            </a:pPr>
            <a:r>
              <a:rPr lang="en-US" altLang="zh-CN" sz="2800" dirty="0">
                <a:solidFill>
                  <a:schemeClr val="bg1"/>
                </a:solidFill>
                <a:latin typeface="Tahoma" panose="020B0604030504040204" pitchFamily="34" charset="0"/>
                <a:ea typeface="+mn-ea"/>
                <a:cs typeface="Tahoma" panose="020B0604030504040204" pitchFamily="34" charset="0"/>
              </a:rPr>
              <a:t>Member function</a:t>
            </a:r>
            <a:endParaRPr lang="zh-CN" altLang="en-US" sz="2800" dirty="0">
              <a:solidFill>
                <a:schemeClr val="bg1"/>
              </a:solidFill>
              <a:latin typeface="Tahoma" panose="020B0604030504040204" pitchFamily="34" charset="0"/>
              <a:ea typeface="+mn-ea"/>
              <a:cs typeface="Tahoma" panose="020B0604030504040204" pitchFamily="34" charset="0"/>
            </a:endParaRPr>
          </a:p>
        </p:txBody>
      </p:sp>
      <p:sp>
        <p:nvSpPr>
          <p:cNvPr id="12" name="Line 7"/>
          <p:cNvSpPr>
            <a:spLocks noChangeShapeType="1"/>
          </p:cNvSpPr>
          <p:nvPr/>
        </p:nvSpPr>
        <p:spPr bwMode="auto">
          <a:xfrm>
            <a:off x="4135796" y="3294056"/>
            <a:ext cx="1701896" cy="606645"/>
          </a:xfrm>
          <a:prstGeom prst="line">
            <a:avLst/>
          </a:prstGeom>
          <a:noFill/>
          <a:ln w="57150">
            <a:solidFill>
              <a:srgbClr val="00B0F0"/>
            </a:solidFill>
            <a:prstDash val="sysDot"/>
            <a:round/>
            <a:headEnd/>
            <a:tailEnd type="triangle" w="med" len="med"/>
          </a:ln>
          <a:extLst>
            <a:ext uri="{909E8E84-426E-40DD-AFC4-6F175D3DCCD1}">
              <a14:hiddenFill xmlns:a14="http://schemas.microsoft.com/office/drawing/2010/main">
                <a:noFill/>
              </a14:hiddenFill>
            </a:ext>
          </a:extLst>
        </p:spPr>
        <p:txBody>
          <a:bodyPr wrap="square" lIns="94651" tIns="47326" rIns="94651" bIns="47326" anchor="ctr">
            <a:spAutoFit/>
          </a:bodyPr>
          <a:lstStyle/>
          <a:p>
            <a:endParaRPr lang="zh-CN" altLang="en-US"/>
          </a:p>
        </p:txBody>
      </p:sp>
      <p:sp>
        <p:nvSpPr>
          <p:cNvPr id="13" name="Line 8"/>
          <p:cNvSpPr>
            <a:spLocks noChangeShapeType="1"/>
          </p:cNvSpPr>
          <p:nvPr/>
        </p:nvSpPr>
        <p:spPr bwMode="auto">
          <a:xfrm flipV="1">
            <a:off x="4135796" y="3183336"/>
            <a:ext cx="1724239" cy="0"/>
          </a:xfrm>
          <a:prstGeom prst="line">
            <a:avLst/>
          </a:prstGeom>
          <a:noFill/>
          <a:ln w="57150">
            <a:solidFill>
              <a:srgbClr val="00B0F0"/>
            </a:solidFill>
            <a:prstDash val="sysDot"/>
            <a:round/>
            <a:headEnd/>
            <a:tailEnd type="triangle" w="med" len="med"/>
          </a:ln>
          <a:extLst>
            <a:ext uri="{909E8E84-426E-40DD-AFC4-6F175D3DCCD1}">
              <a14:hiddenFill xmlns:a14="http://schemas.microsoft.com/office/drawing/2010/main">
                <a:noFill/>
              </a14:hiddenFill>
            </a:ext>
          </a:extLst>
        </p:spPr>
        <p:txBody>
          <a:bodyPr wrap="square" lIns="94651" tIns="47326" rIns="94651" bIns="47326" anchor="ctr">
            <a:spAutoFit/>
          </a:bodyPr>
          <a:lstStyle/>
          <a:p>
            <a:endParaRPr lang="zh-CN" altLang="en-US"/>
          </a:p>
        </p:txBody>
      </p:sp>
      <p:sp>
        <p:nvSpPr>
          <p:cNvPr id="14" name="Line 9"/>
          <p:cNvSpPr>
            <a:spLocks noChangeShapeType="1"/>
          </p:cNvSpPr>
          <p:nvPr/>
        </p:nvSpPr>
        <p:spPr bwMode="auto">
          <a:xfrm flipV="1">
            <a:off x="4163404" y="3183336"/>
            <a:ext cx="1674288" cy="717356"/>
          </a:xfrm>
          <a:prstGeom prst="line">
            <a:avLst/>
          </a:prstGeom>
          <a:noFill/>
          <a:ln w="57150">
            <a:solidFill>
              <a:schemeClr val="accent4">
                <a:lumMod val="75000"/>
              </a:schemeClr>
            </a:solidFill>
            <a:prstDash val="sysDot"/>
            <a:round/>
            <a:headEnd/>
            <a:tailEnd type="triangle" w="med" len="med"/>
          </a:ln>
          <a:extLst>
            <a:ext uri="{909E8E84-426E-40DD-AFC4-6F175D3DCCD1}">
              <a14:hiddenFill xmlns:a14="http://schemas.microsoft.com/office/drawing/2010/main">
                <a:noFill/>
              </a14:hiddenFill>
            </a:ext>
          </a:extLst>
        </p:spPr>
        <p:txBody>
          <a:bodyPr wrap="square" lIns="94651" tIns="47326" rIns="94651" bIns="47326" anchor="ctr">
            <a:spAutoFit/>
          </a:bodyPr>
          <a:lstStyle/>
          <a:p>
            <a:endParaRPr lang="zh-CN" altLang="en-US"/>
          </a:p>
        </p:txBody>
      </p:sp>
      <p:sp>
        <p:nvSpPr>
          <p:cNvPr id="15" name="Line 10"/>
          <p:cNvSpPr>
            <a:spLocks noChangeShapeType="1"/>
          </p:cNvSpPr>
          <p:nvPr/>
        </p:nvSpPr>
        <p:spPr bwMode="auto">
          <a:xfrm flipV="1">
            <a:off x="4113454" y="3975241"/>
            <a:ext cx="1724239" cy="0"/>
          </a:xfrm>
          <a:prstGeom prst="line">
            <a:avLst/>
          </a:prstGeom>
          <a:noFill/>
          <a:ln w="57150">
            <a:solidFill>
              <a:srgbClr val="00B0F0"/>
            </a:solidFill>
            <a:prstDash val="sysDot"/>
            <a:round/>
            <a:headEnd/>
            <a:tailEnd type="triangle" w="med" len="med"/>
          </a:ln>
          <a:extLst>
            <a:ext uri="{909E8E84-426E-40DD-AFC4-6F175D3DCCD1}">
              <a14:hiddenFill xmlns:a14="http://schemas.microsoft.com/office/drawing/2010/main">
                <a:noFill/>
              </a14:hiddenFill>
            </a:ext>
          </a:extLst>
        </p:spPr>
        <p:txBody>
          <a:bodyPr wrap="square" lIns="94651" tIns="47326" rIns="94651" bIns="47326" anchor="ctr">
            <a:spAutoFit/>
          </a:bodyPr>
          <a:lstStyle/>
          <a:p>
            <a:endParaRPr lang="zh-CN" altLang="en-US"/>
          </a:p>
        </p:txBody>
      </p:sp>
    </p:spTree>
    <p:extLst>
      <p:ext uri="{BB962C8B-B14F-4D97-AF65-F5344CB8AC3E}">
        <p14:creationId xmlns:p14="http://schemas.microsoft.com/office/powerpoint/2010/main" val="18150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P spid="11" grpId="0" animBg="1" autoUpdateAnimBg="0"/>
      <p:bldP spid="12" grpId="0" animBg="1"/>
      <p:bldP spid="13" grpId="0" animBg="1"/>
      <p:bldP spid="14"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4824206"/>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err="1">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reinterpret_cast</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&lt;T&gt;(v)</a:t>
            </a:r>
          </a:p>
          <a:p>
            <a:pPr lvl="1"/>
            <a:r>
              <a:rPr lang="zh-CN" altLang="en-US" sz="2400" dirty="0">
                <a:latin typeface="华文细黑" panose="02010600040101010101" pitchFamily="2" charset="-122"/>
                <a:ea typeface="华文细黑" panose="02010600040101010101" pitchFamily="2" charset="-122"/>
              </a:rPr>
              <a:t>把数据</a:t>
            </a:r>
            <a:r>
              <a:rPr lang="en-US" altLang="zh-CN" sz="2400" dirty="0">
                <a:latin typeface="华文细黑" panose="02010600040101010101" pitchFamily="2" charset="-122"/>
                <a:ea typeface="华文细黑" panose="02010600040101010101" pitchFamily="2" charset="-122"/>
              </a:rPr>
              <a:t>v</a:t>
            </a:r>
            <a:r>
              <a:rPr lang="zh-CN" altLang="en-US" sz="2400" dirty="0">
                <a:latin typeface="华文细黑" panose="02010600040101010101" pitchFamily="2" charset="-122"/>
                <a:ea typeface="华文细黑" panose="02010600040101010101" pitchFamily="2" charset="-122"/>
              </a:rPr>
              <a:t>以二进制存在的形式，重新解释成另一种类型</a:t>
            </a:r>
            <a:r>
              <a:rPr lang="en-US" altLang="zh-CN" sz="2400" dirty="0">
                <a:latin typeface="华文细黑" panose="02010600040101010101" pitchFamily="2" charset="-122"/>
                <a:ea typeface="华文细黑" panose="02010600040101010101" pitchFamily="2" charset="-122"/>
              </a:rPr>
              <a:t>T</a:t>
            </a:r>
            <a:r>
              <a:rPr lang="zh-CN" altLang="en-US" sz="2400" dirty="0">
                <a:latin typeface="华文细黑" panose="02010600040101010101" pitchFamily="2" charset="-122"/>
                <a:ea typeface="华文细黑" panose="02010600040101010101" pitchFamily="2" charset="-122"/>
              </a:rPr>
              <a:t>的值。</a:t>
            </a:r>
            <a:r>
              <a:rPr lang="en-US" altLang="zh-CN" sz="2400" dirty="0" err="1">
                <a:latin typeface="华文细黑" panose="02010600040101010101" pitchFamily="2" charset="-122"/>
                <a:ea typeface="华文细黑" panose="02010600040101010101" pitchFamily="2" charset="-122"/>
              </a:rPr>
              <a:t>reinterpret_cast</a:t>
            </a:r>
            <a:r>
              <a:rPr lang="zh-CN" altLang="en-US" sz="2400" dirty="0">
                <a:latin typeface="华文细黑" panose="02010600040101010101" pitchFamily="2" charset="-122"/>
                <a:ea typeface="华文细黑" panose="02010600040101010101" pitchFamily="2" charset="-122"/>
              </a:rPr>
              <a:t>允许任意的类型装换，包括将指针转换为整数，将整数转换为指针，以及将常量转换为非常量等</a:t>
            </a:r>
          </a:p>
          <a:p>
            <a:pPr marL="0" lvl="1">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For</a:t>
            </a:r>
            <a:r>
              <a:rPr lang="en-US" altLang="zh-CN" sz="2000" dirty="0">
                <a:solidFill>
                  <a:srgbClr val="0000CC"/>
                </a:solidFill>
                <a:latin typeface="宋体" pitchFamily="2" charset="-122"/>
              </a:rPr>
              <a:t> </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example</a:t>
            </a:r>
          </a:p>
          <a:p>
            <a:pPr marL="383911" lvl="2"/>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*pi = </a:t>
            </a:r>
            <a:r>
              <a:rPr lang="en-US" altLang="zh-CN" sz="2400" dirty="0" err="1">
                <a:latin typeface="华文细黑" panose="02010600040101010101" pitchFamily="2" charset="-122"/>
                <a:ea typeface="华文细黑" panose="02010600040101010101" pitchFamily="2" charset="-122"/>
              </a:rPr>
              <a:t>reinterpret_cast</a:t>
            </a:r>
            <a:r>
              <a:rPr lang="en-US" altLang="zh-CN" sz="2400" dirty="0">
                <a:latin typeface="华文细黑" panose="02010600040101010101" pitchFamily="2" charset="-122"/>
                <a:ea typeface="华文细黑" panose="02010600040101010101" pitchFamily="2" charset="-122"/>
              </a:rPr>
              <a:t>&lt;</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*&gt;(</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a:t>
            </a:r>
          </a:p>
          <a:p>
            <a:pPr marL="383911" lvl="2"/>
            <a:r>
              <a:rPr lang="zh-CN" altLang="en-US" sz="2400" dirty="0">
                <a:latin typeface="华文细黑" panose="02010600040101010101" pitchFamily="2" charset="-122"/>
                <a:ea typeface="华文细黑" panose="02010600040101010101" pitchFamily="2" charset="-122"/>
              </a:rPr>
              <a:t>将整数</a:t>
            </a:r>
            <a:r>
              <a:rPr lang="en-US" altLang="zh-CN" sz="2400" dirty="0" err="1">
                <a:latin typeface="华文细黑" panose="02010600040101010101" pitchFamily="2" charset="-122"/>
                <a:ea typeface="华文细黑" panose="02010600040101010101" pitchFamily="2" charset="-122"/>
              </a:rPr>
              <a:t>i</a:t>
            </a:r>
            <a:r>
              <a:rPr lang="zh-CN" altLang="en-US" sz="2400" dirty="0">
                <a:latin typeface="华文细黑" panose="02010600040101010101" pitchFamily="2" charset="-122"/>
                <a:ea typeface="华文细黑" panose="02010600040101010101" pitchFamily="2" charset="-122"/>
              </a:rPr>
              <a:t>的值以二进制</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位模式</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的方式被解释为整数指针，并赋给</a:t>
            </a:r>
            <a:r>
              <a:rPr lang="en-US" altLang="zh-CN" sz="2400" dirty="0">
                <a:latin typeface="华文细黑" panose="02010600040101010101" pitchFamily="2" charset="-122"/>
                <a:ea typeface="华文细黑" panose="02010600040101010101" pitchFamily="2" charset="-122"/>
              </a:rPr>
              <a:t>pi</a:t>
            </a:r>
          </a:p>
          <a:p>
            <a:pPr marL="383911" lvl="2"/>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j = </a:t>
            </a:r>
            <a:r>
              <a:rPr lang="en-US" altLang="zh-CN" sz="2400" dirty="0" err="1">
                <a:latin typeface="华文细黑" panose="02010600040101010101" pitchFamily="2" charset="-122"/>
                <a:ea typeface="华文细黑" panose="02010600040101010101" pitchFamily="2" charset="-122"/>
              </a:rPr>
              <a:t>reinterpret_cast</a:t>
            </a:r>
            <a:r>
              <a:rPr lang="en-US" altLang="zh-CN" sz="2400" dirty="0">
                <a:latin typeface="华文细黑" panose="02010600040101010101" pitchFamily="2" charset="-122"/>
                <a:ea typeface="华文细黑" panose="02010600040101010101" pitchFamily="2" charset="-122"/>
              </a:rPr>
              <a:t>&lt;</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&gt;(pi);</a:t>
            </a:r>
          </a:p>
          <a:p>
            <a:pPr marL="383911" lvl="2"/>
            <a:r>
              <a:rPr lang="zh-CN" altLang="en-US" sz="2400" dirty="0">
                <a:latin typeface="华文细黑" panose="02010600040101010101" pitchFamily="2" charset="-122"/>
                <a:ea typeface="华文细黑" panose="02010600040101010101" pitchFamily="2" charset="-122"/>
              </a:rPr>
              <a:t>将指针</a:t>
            </a:r>
            <a:r>
              <a:rPr lang="en-US" altLang="zh-CN" sz="2400" dirty="0">
                <a:latin typeface="华文细黑" panose="02010600040101010101" pitchFamily="2" charset="-122"/>
                <a:ea typeface="华文细黑" panose="02010600040101010101" pitchFamily="2" charset="-122"/>
              </a:rPr>
              <a:t>pi</a:t>
            </a:r>
            <a:r>
              <a:rPr lang="zh-CN" altLang="en-US" sz="2400" dirty="0">
                <a:latin typeface="华文细黑" panose="02010600040101010101" pitchFamily="2" charset="-122"/>
                <a:ea typeface="华文细黑" panose="02010600040101010101" pitchFamily="2" charset="-122"/>
              </a:rPr>
              <a:t>的值以二进制（位模式）的方式被解释为整型，并赋给</a:t>
            </a:r>
            <a:r>
              <a:rPr lang="en-US" altLang="zh-CN" sz="2400" dirty="0">
                <a:latin typeface="华文细黑" panose="02010600040101010101" pitchFamily="2" charset="-122"/>
                <a:ea typeface="华文细黑" panose="02010600040101010101" pitchFamily="2" charset="-122"/>
              </a:rPr>
              <a:t>j</a:t>
            </a:r>
          </a:p>
        </p:txBody>
      </p:sp>
    </p:spTree>
    <p:extLst>
      <p:ext uri="{BB962C8B-B14F-4D97-AF65-F5344CB8AC3E}">
        <p14:creationId xmlns:p14="http://schemas.microsoft.com/office/powerpoint/2010/main" val="7619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230813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Tahoma" panose="020B0604030504040204" pitchFamily="34" charset="0"/>
                <a:cs typeface="Tahoma" panose="020B0604030504040204" pitchFamily="34" charset="0"/>
              </a:rPr>
              <a:t>If you define a constructor that takes as its single argument an object (or reference) of another type, that constructor allows the compiler to perform an automatic type conversion</a:t>
            </a:r>
            <a:r>
              <a:rPr lang="en-US" altLang="zh-CN" sz="2400" dirty="0" smtClean="0">
                <a:latin typeface="Tahoma" panose="020B0604030504040204" pitchFamily="34" charset="0"/>
                <a:cs typeface="Tahoma" panose="020B0604030504040204" pitchFamily="34" charset="0"/>
              </a:rPr>
              <a:t>.</a:t>
            </a:r>
          </a:p>
          <a:p>
            <a:pPr>
              <a:lnSpc>
                <a:spcPct val="150000"/>
              </a:lnSpc>
              <a:buFont typeface="Arial" pitchFamily="34" charset="0"/>
              <a:buChar char="•"/>
            </a:pPr>
            <a:r>
              <a:rPr lang="en-US" altLang="zh-CN" sz="2400" b="1" dirty="0">
                <a:solidFill>
                  <a:srgbClr val="FFFF00"/>
                </a:solidFill>
                <a:latin typeface="Arial Rounded MT Bold" pitchFamily="34" charset="0"/>
                <a:cs typeface="Arial Unicode MS" pitchFamily="34" charset="-122"/>
              </a:rPr>
              <a:t>e</a:t>
            </a:r>
            <a:r>
              <a:rPr lang="en-US" altLang="zh-CN" sz="2400" b="1" dirty="0" smtClean="0">
                <a:solidFill>
                  <a:srgbClr val="FFFF00"/>
                </a:solidFill>
                <a:latin typeface="Arial Rounded MT Bold" pitchFamily="34" charset="0"/>
                <a:cs typeface="Arial Unicode MS" pitchFamily="34" charset="-122"/>
              </a:rPr>
              <a:t>xplicit   </a:t>
            </a:r>
            <a:r>
              <a:rPr lang="en-US" altLang="zh-CN" sz="2400" b="1" dirty="0" smtClean="0">
                <a:latin typeface="Arial Rounded MT Bold" pitchFamily="34" charset="0"/>
                <a:cs typeface="Arial Unicode MS" pitchFamily="34" charset="-122"/>
              </a:rPr>
              <a:t>keyword</a:t>
            </a:r>
            <a:r>
              <a:rPr lang="en-US" altLang="zh-CN" sz="2400" dirty="0" smtClean="0">
                <a:latin typeface="Tahoma" panose="020B0604030504040204" pitchFamily="34" charset="0"/>
                <a:cs typeface="Tahoma" panose="020B0604030504040204" pitchFamily="34" charset="0"/>
              </a:rPr>
              <a:t> </a:t>
            </a:r>
            <a:endParaRPr lang="en-US" altLang="zh-CN" sz="2000" dirty="0">
              <a:latin typeface="Tahoma" panose="020B0604030504040204" pitchFamily="34" charset="0"/>
              <a:cs typeface="Tahoma" panose="020B0604030504040204" pitchFamily="34" charset="0"/>
            </a:endParaRPr>
          </a:p>
        </p:txBody>
      </p:sp>
      <p:sp>
        <p:nvSpPr>
          <p:cNvPr id="5" name="标题 1"/>
          <p:cNvSpPr>
            <a:spLocks noGrp="1"/>
          </p:cNvSpPr>
          <p:nvPr>
            <p:ph type="ctrTitle"/>
          </p:nvPr>
        </p:nvSpPr>
        <p:spPr>
          <a:xfrm>
            <a:off x="431887" y="214241"/>
            <a:ext cx="4860193"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Constructor conversion</a:t>
            </a:r>
            <a:endParaRPr lang="zh-CN" altLang="en-US" b="1" dirty="0">
              <a:latin typeface="Arial Rounded MT Bold" pitchFamily="34" charset="0"/>
              <a:cs typeface="Arial Unicode MS" pitchFamily="34" charset="-122"/>
            </a:endParaRPr>
          </a:p>
        </p:txBody>
      </p:sp>
      <p:sp>
        <p:nvSpPr>
          <p:cNvPr id="7" name="Text Box 7"/>
          <p:cNvSpPr txBox="1">
            <a:spLocks noChangeArrowheads="1"/>
          </p:cNvSpPr>
          <p:nvPr/>
        </p:nvSpPr>
        <p:spPr bwMode="auto">
          <a:xfrm>
            <a:off x="4744687" y="6467739"/>
            <a:ext cx="4312726"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three/cast/AutomaticTypeConversion.cpp</a:t>
            </a:r>
            <a:endParaRPr lang="zh-CN" altLang="en-US" sz="1600" dirty="0">
              <a:latin typeface="Arial" pitchFamily="34" charset="0"/>
              <a:cs typeface="Arial" pitchFamily="34" charset="0"/>
            </a:endParaRPr>
          </a:p>
        </p:txBody>
      </p:sp>
      <p:sp>
        <p:nvSpPr>
          <p:cNvPr id="8" name="椭圆 7"/>
          <p:cNvSpPr/>
          <p:nvPr/>
        </p:nvSpPr>
        <p:spPr>
          <a:xfrm>
            <a:off x="1057523" y="4437112"/>
            <a:ext cx="2312010" cy="735747"/>
          </a:xfrm>
          <a:prstGeom prst="ellipse">
            <a:avLst/>
          </a:prstGeom>
          <a:solidFill>
            <a:schemeClr val="tx1">
              <a:lumMod val="95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Built-in</a:t>
            </a:r>
            <a:endParaRPr lang="zh-CN" altLang="en-US"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9" name="圆角矩形 8"/>
          <p:cNvSpPr/>
          <p:nvPr/>
        </p:nvSpPr>
        <p:spPr>
          <a:xfrm>
            <a:off x="4744687" y="3789040"/>
            <a:ext cx="3297612" cy="1055608"/>
          </a:xfrm>
          <a:prstGeom prst="roundRect">
            <a:avLst/>
          </a:prstGeom>
          <a:solidFill>
            <a:schemeClr val="accent3">
              <a:lumMod val="20000"/>
              <a:lumOff val="80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abstract data types</a:t>
            </a:r>
          </a:p>
        </p:txBody>
      </p:sp>
      <p:cxnSp>
        <p:nvCxnSpPr>
          <p:cNvPr id="10" name="直接箭头连接符 9"/>
          <p:cNvCxnSpPr>
            <a:endCxn id="9" idx="1"/>
          </p:cNvCxnSpPr>
          <p:nvPr/>
        </p:nvCxnSpPr>
        <p:spPr>
          <a:xfrm flipV="1">
            <a:off x="2941148" y="4316844"/>
            <a:ext cx="1803539" cy="264284"/>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 name="椭圆形标注 1"/>
          <p:cNvSpPr/>
          <p:nvPr/>
        </p:nvSpPr>
        <p:spPr>
          <a:xfrm>
            <a:off x="3369533" y="5172859"/>
            <a:ext cx="2570619" cy="848429"/>
          </a:xfrm>
          <a:prstGeom prst="wedgeEllipseCallout">
            <a:avLst>
              <a:gd name="adj1" fmla="val -23124"/>
              <a:gd name="adj2" fmla="val -133749"/>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Arial Rounded MT Bold" pitchFamily="34" charset="0"/>
                <a:cs typeface="Arial Unicode MS" pitchFamily="34" charset="-122"/>
              </a:rPr>
              <a:t>Constructor conversion</a:t>
            </a:r>
            <a:endParaRPr lang="zh-CN" altLang="en-US" sz="2000" dirty="0">
              <a:solidFill>
                <a:schemeClr val="bg1"/>
              </a:solidFill>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2828" y="2276872"/>
            <a:ext cx="2312010" cy="735747"/>
          </a:xfrm>
          <a:prstGeom prst="ellipse">
            <a:avLst/>
          </a:prstGeom>
          <a:solidFill>
            <a:schemeClr val="tx1">
              <a:lumMod val="95000"/>
            </a:schemeClr>
          </a:solidFill>
        </p:spPr>
        <p:txBody>
          <a:bodyPr wrap="square">
            <a:spAutoFit/>
          </a:bodyPr>
          <a:lstStyle/>
          <a:p>
            <a:pPr algn="ct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double</a:t>
            </a:r>
            <a:endParaRPr lang="zh-CN" altLang="en-US"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9" name="圆角矩形 8"/>
          <p:cNvSpPr/>
          <p:nvPr/>
        </p:nvSpPr>
        <p:spPr>
          <a:xfrm>
            <a:off x="4499992" y="1628800"/>
            <a:ext cx="3297612" cy="578882"/>
          </a:xfrm>
          <a:prstGeom prst="roundRect">
            <a:avLst/>
          </a:prstGeom>
          <a:solidFill>
            <a:schemeClr val="accent3">
              <a:lumMod val="20000"/>
              <a:lumOff val="80000"/>
            </a:schemeClr>
          </a:solidFill>
        </p:spPr>
        <p:txBody>
          <a:bodyPr wrap="square">
            <a:spAutoFit/>
          </a:bodyPr>
          <a:lstStyle/>
          <a:p>
            <a:pPr algn="ct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complex</a:t>
            </a:r>
            <a:endPar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cxnSp>
        <p:nvCxnSpPr>
          <p:cNvPr id="10" name="直接箭头连接符 9"/>
          <p:cNvCxnSpPr>
            <a:endCxn id="9" idx="1"/>
          </p:cNvCxnSpPr>
          <p:nvPr/>
        </p:nvCxnSpPr>
        <p:spPr>
          <a:xfrm flipV="1">
            <a:off x="2696453" y="1918241"/>
            <a:ext cx="1803539" cy="502647"/>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 name="圆角矩形标注 3"/>
          <p:cNvSpPr/>
          <p:nvPr/>
        </p:nvSpPr>
        <p:spPr>
          <a:xfrm>
            <a:off x="4139952" y="3012619"/>
            <a:ext cx="4320480" cy="2130805"/>
          </a:xfrm>
          <a:prstGeom prst="wedgeRoundRectCallout">
            <a:avLst>
              <a:gd name="adj1" fmla="val -51789"/>
              <a:gd name="adj2" fmla="val -66240"/>
              <a:gd name="adj3" fmla="val 16667"/>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bg1"/>
                </a:solidFill>
                <a:latin typeface="Arial" panose="020B0604020202020204" pitchFamily="34" charset="0"/>
                <a:cs typeface="Arial" panose="020B0604020202020204" pitchFamily="34" charset="0"/>
              </a:rPr>
              <a:t>complex::complex(double d) </a:t>
            </a:r>
          </a:p>
          <a:p>
            <a:r>
              <a:rPr lang="en-US" altLang="zh-CN" sz="2400" dirty="0">
                <a:solidFill>
                  <a:schemeClr val="bg1"/>
                </a:solidFill>
                <a:latin typeface="Arial" panose="020B0604020202020204" pitchFamily="34" charset="0"/>
                <a:cs typeface="Arial" panose="020B0604020202020204" pitchFamily="34" charset="0"/>
              </a:rPr>
              <a:t>{</a:t>
            </a:r>
          </a:p>
          <a:p>
            <a:r>
              <a:rPr lang="en-US" altLang="zh-CN" sz="2400" dirty="0" smtClean="0">
                <a:solidFill>
                  <a:schemeClr val="bg1"/>
                </a:solidFill>
                <a:latin typeface="Arial" panose="020B0604020202020204" pitchFamily="34" charset="0"/>
                <a:cs typeface="Arial" panose="020B0604020202020204" pitchFamily="34" charset="0"/>
              </a:rPr>
              <a:t>    </a:t>
            </a:r>
            <a:r>
              <a:rPr lang="en-US" altLang="zh-CN" sz="2400" dirty="0" err="1" smtClean="0">
                <a:solidFill>
                  <a:schemeClr val="bg1"/>
                </a:solidFill>
                <a:latin typeface="Arial" panose="020B0604020202020204" pitchFamily="34" charset="0"/>
                <a:cs typeface="Arial" panose="020B0604020202020204" pitchFamily="34" charset="0"/>
              </a:rPr>
              <a:t>rpart</a:t>
            </a:r>
            <a:r>
              <a:rPr lang="en-US" altLang="zh-CN" sz="2400" dirty="0" smtClean="0">
                <a:solidFill>
                  <a:schemeClr val="bg1"/>
                </a:solidFill>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 d</a:t>
            </a:r>
            <a:r>
              <a:rPr lang="en-US" altLang="zh-CN" sz="2400" dirty="0" smtClean="0">
                <a:solidFill>
                  <a:schemeClr val="bg1"/>
                </a:solidFill>
                <a:latin typeface="Arial" panose="020B0604020202020204" pitchFamily="34" charset="0"/>
                <a:cs typeface="Arial" panose="020B0604020202020204" pitchFamily="34" charset="0"/>
              </a:rPr>
              <a:t>; </a:t>
            </a:r>
            <a:endParaRPr lang="en-US" altLang="zh-CN" sz="2400" dirty="0">
              <a:solidFill>
                <a:schemeClr val="bg1"/>
              </a:solidFill>
              <a:latin typeface="Arial" panose="020B0604020202020204" pitchFamily="34" charset="0"/>
              <a:cs typeface="Arial" panose="020B0604020202020204" pitchFamily="34" charset="0"/>
            </a:endParaRPr>
          </a:p>
          <a:p>
            <a:r>
              <a:rPr lang="en-US" altLang="zh-CN" sz="2400" dirty="0" smtClean="0">
                <a:solidFill>
                  <a:schemeClr val="bg1"/>
                </a:solidFill>
                <a:latin typeface="Arial" panose="020B0604020202020204" pitchFamily="34" charset="0"/>
                <a:cs typeface="Arial" panose="020B0604020202020204" pitchFamily="34" charset="0"/>
              </a:rPr>
              <a:t>    </a:t>
            </a:r>
            <a:r>
              <a:rPr lang="en-US" altLang="zh-CN" sz="2400" dirty="0" err="1" smtClean="0">
                <a:solidFill>
                  <a:schemeClr val="bg1"/>
                </a:solidFill>
                <a:latin typeface="Arial" panose="020B0604020202020204" pitchFamily="34" charset="0"/>
                <a:cs typeface="Arial" panose="020B0604020202020204" pitchFamily="34" charset="0"/>
              </a:rPr>
              <a:t>ipart</a:t>
            </a:r>
            <a:r>
              <a:rPr lang="en-US" altLang="zh-CN" sz="2400" dirty="0" smtClean="0">
                <a:solidFill>
                  <a:schemeClr val="bg1"/>
                </a:solidFill>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 0.0;</a:t>
            </a:r>
          </a:p>
          <a:p>
            <a:r>
              <a:rPr lang="en-US" altLang="zh-CN" sz="2400" dirty="0" smtClean="0">
                <a:solidFill>
                  <a:schemeClr val="bg1"/>
                </a:solidFill>
                <a:latin typeface="Arial" panose="020B0604020202020204" pitchFamily="34" charset="0"/>
                <a:cs typeface="Arial" panose="020B0604020202020204" pitchFamily="34" charset="0"/>
              </a:rPr>
              <a:t>}</a:t>
            </a:r>
            <a:endParaRPr lang="en-US" altLang="zh-C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1644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8" y="214241"/>
            <a:ext cx="4140112"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“explicit” key word</a:t>
            </a:r>
            <a:endParaRPr lang="zh-CN" altLang="en-US" b="1" dirty="0">
              <a:latin typeface="Arial Rounded MT Bold" pitchFamily="34" charset="0"/>
              <a:cs typeface="Arial Unicode MS" pitchFamily="34" charset="-122"/>
            </a:endParaRPr>
          </a:p>
        </p:txBody>
      </p:sp>
      <p:sp>
        <p:nvSpPr>
          <p:cNvPr id="7" name="TextBox 6"/>
          <p:cNvSpPr txBox="1"/>
          <p:nvPr/>
        </p:nvSpPr>
        <p:spPr>
          <a:xfrm>
            <a:off x="899592" y="1484784"/>
            <a:ext cx="7371882" cy="3401519"/>
          </a:xfrm>
          <a:prstGeom prst="rect">
            <a:avLst/>
          </a:prstGeom>
          <a:solidFill>
            <a:schemeClr val="tx1"/>
          </a:solidFill>
        </p:spPr>
        <p:txBody>
          <a:bodyPr wrap="square" lIns="76782" tIns="38391" rIns="76782" bIns="38391" rtlCol="0">
            <a:spAutoFit/>
          </a:bodyPr>
          <a:lstStyle/>
          <a:p>
            <a:pPr>
              <a:lnSpc>
                <a:spcPct val="150000"/>
              </a:lnSpc>
            </a:pPr>
            <a:r>
              <a:rPr lang="en-US" altLang="zh-CN" sz="2400" b="1" dirty="0">
                <a:solidFill>
                  <a:srgbClr val="F37021"/>
                </a:solidFill>
                <a:latin typeface="Tahoma" panose="020B0604030504040204" pitchFamily="34" charset="0"/>
                <a:ea typeface="Arial Unicode MS" pitchFamily="34" charset="-122"/>
                <a:cs typeface="Tahoma" panose="020B0604030504040204" pitchFamily="34" charset="0"/>
              </a:rPr>
              <a:t>explicit </a:t>
            </a:r>
            <a:r>
              <a:rPr lang="en-US" altLang="zh-CN" sz="2400" dirty="0">
                <a:solidFill>
                  <a:schemeClr val="bg1"/>
                </a:solidFill>
                <a:latin typeface="Tahoma" panose="020B0604030504040204" pitchFamily="34" charset="0"/>
                <a:cs typeface="Tahoma" panose="020B0604030504040204" pitchFamily="34" charset="0"/>
              </a:rPr>
              <a:t>complex(double </a:t>
            </a:r>
            <a:r>
              <a:rPr lang="en-US" altLang="zh-CN" sz="2400" dirty="0" err="1">
                <a:solidFill>
                  <a:schemeClr val="bg1"/>
                </a:solidFill>
                <a:latin typeface="Tahoma" panose="020B0604030504040204" pitchFamily="34" charset="0"/>
                <a:cs typeface="Tahoma" panose="020B0604030504040204" pitchFamily="34" charset="0"/>
              </a:rPr>
              <a:t>rp</a:t>
            </a:r>
            <a:r>
              <a:rPr lang="en-US" altLang="zh-CN" sz="2400" dirty="0">
                <a:solidFill>
                  <a:schemeClr val="bg1"/>
                </a:solidFill>
                <a:latin typeface="Tahoma" panose="020B0604030504040204" pitchFamily="34" charset="0"/>
                <a:cs typeface="Tahoma" panose="020B0604030504040204" pitchFamily="34" charset="0"/>
              </a:rPr>
              <a:t>) : </a:t>
            </a:r>
            <a:r>
              <a:rPr lang="en-US" altLang="zh-CN" sz="2400" dirty="0" err="1">
                <a:solidFill>
                  <a:schemeClr val="bg1"/>
                </a:solidFill>
                <a:latin typeface="Tahoma" panose="020B0604030504040204" pitchFamily="34" charset="0"/>
                <a:cs typeface="Tahoma" panose="020B0604030504040204" pitchFamily="34" charset="0"/>
              </a:rPr>
              <a:t>rpart</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rp</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ipart</a:t>
            </a:r>
            <a:r>
              <a:rPr lang="en-US" altLang="zh-CN" sz="2400" dirty="0">
                <a:solidFill>
                  <a:schemeClr val="bg1"/>
                </a:solidFill>
                <a:latin typeface="Tahoma" panose="020B0604030504040204" pitchFamily="34" charset="0"/>
                <a:cs typeface="Tahoma" panose="020B0604030504040204" pitchFamily="34" charset="0"/>
              </a:rPr>
              <a:t>(0)</a:t>
            </a: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  </a:t>
            </a: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"I am in complex(double </a:t>
            </a:r>
            <a:r>
              <a:rPr lang="en-US" altLang="zh-CN" sz="2400" dirty="0" err="1">
                <a:solidFill>
                  <a:schemeClr val="bg1"/>
                </a:solidFill>
                <a:latin typeface="Tahoma" panose="020B0604030504040204" pitchFamily="34" charset="0"/>
                <a:cs typeface="Tahoma" panose="020B0604030504040204" pitchFamily="34" charset="0"/>
              </a:rPr>
              <a:t>rp</a:t>
            </a:r>
            <a:r>
              <a:rPr lang="en-US" altLang="zh-CN" sz="2400" dirty="0">
                <a:solidFill>
                  <a:schemeClr val="bg1"/>
                </a:solidFill>
                <a:latin typeface="Tahoma" panose="020B0604030504040204" pitchFamily="34" charset="0"/>
                <a:cs typeface="Tahoma" panose="020B0604030504040204" pitchFamily="34" charset="0"/>
              </a:rPr>
              <a:t>)." &lt;&lt; </a:t>
            </a:r>
            <a:r>
              <a:rPr lang="en-US" altLang="zh-CN" sz="2400" dirty="0" err="1">
                <a:solidFill>
                  <a:schemeClr val="bg1"/>
                </a:solidFill>
                <a:latin typeface="Tahoma" panose="020B0604030504040204" pitchFamily="34" charset="0"/>
                <a:cs typeface="Tahoma" panose="020B0604030504040204" pitchFamily="34" charset="0"/>
              </a:rPr>
              <a:t>endl</a:t>
            </a:r>
            <a:r>
              <a:rPr lang="en-US" altLang="zh-CN" sz="2400" dirty="0">
                <a:solidFill>
                  <a:schemeClr val="bg1"/>
                </a:solidFill>
                <a:latin typeface="Tahoma" panose="020B0604030504040204" pitchFamily="34" charset="0"/>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c = a + 4; </a:t>
            </a:r>
            <a:r>
              <a:rPr lang="en-US" altLang="zh-CN" sz="2400" dirty="0">
                <a:latin typeface="Tahoma" panose="020B0604030504040204" pitchFamily="34" charset="0"/>
                <a:cs typeface="Tahoma" panose="020B0604030504040204" pitchFamily="34" charset="0"/>
              </a:rPr>
              <a:t>  </a:t>
            </a:r>
            <a:r>
              <a:rPr lang="en-US" altLang="zh-CN" sz="2400" dirty="0">
                <a:solidFill>
                  <a:srgbClr val="C00000"/>
                </a:solidFill>
                <a:latin typeface="Tahoma" panose="020B0604030504040204" pitchFamily="34" charset="0"/>
                <a:cs typeface="Tahoma" panose="020B0604030504040204" pitchFamily="34" charset="0"/>
              </a:rPr>
              <a:t>//compile-time error </a:t>
            </a:r>
          </a:p>
          <a:p>
            <a:pPr>
              <a:lnSpc>
                <a:spcPct val="150000"/>
              </a:lnSpc>
            </a:pP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c = a + complex(4);</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4291883"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Operator conversion</a:t>
            </a:r>
            <a:endParaRPr lang="zh-CN" altLang="en-US" b="1" dirty="0">
              <a:latin typeface="Arial Rounded MT Bold" pitchFamily="34" charset="0"/>
              <a:cs typeface="Arial Unicode MS" pitchFamily="34" charset="-122"/>
            </a:endParaRPr>
          </a:p>
        </p:txBody>
      </p:sp>
      <p:sp>
        <p:nvSpPr>
          <p:cNvPr id="7" name="Text Box 7"/>
          <p:cNvSpPr txBox="1">
            <a:spLocks noChangeArrowheads="1"/>
          </p:cNvSpPr>
          <p:nvPr/>
        </p:nvSpPr>
        <p:spPr bwMode="auto">
          <a:xfrm>
            <a:off x="4723770" y="6298542"/>
            <a:ext cx="4240718"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t>three/cast/OperatorConversion.cpp</a:t>
            </a:r>
            <a:endParaRPr lang="zh-CN" altLang="en-US" sz="1600" dirty="0"/>
          </a:p>
        </p:txBody>
      </p:sp>
      <p:sp>
        <p:nvSpPr>
          <p:cNvPr id="6" name="椭圆 5"/>
          <p:cNvSpPr/>
          <p:nvPr/>
        </p:nvSpPr>
        <p:spPr>
          <a:xfrm>
            <a:off x="1057523" y="2791534"/>
            <a:ext cx="2312010" cy="735747"/>
          </a:xfrm>
          <a:prstGeom prst="ellipse">
            <a:avLst/>
          </a:prstGeom>
          <a:solidFill>
            <a:schemeClr val="tx1">
              <a:lumMod val="95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Built-in</a:t>
            </a:r>
            <a:endParaRPr lang="zh-CN" altLang="en-US"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8" name="圆角矩形 7"/>
          <p:cNvSpPr/>
          <p:nvPr/>
        </p:nvSpPr>
        <p:spPr>
          <a:xfrm>
            <a:off x="4744687" y="2143462"/>
            <a:ext cx="3297612" cy="1055608"/>
          </a:xfrm>
          <a:prstGeom prst="roundRect">
            <a:avLst/>
          </a:prstGeom>
          <a:solidFill>
            <a:schemeClr val="accent3">
              <a:lumMod val="20000"/>
              <a:lumOff val="80000"/>
            </a:schemeClr>
          </a:solidFill>
        </p:spPr>
        <p:txBody>
          <a:bodyPr wrap="square">
            <a:spAutoFit/>
          </a:bodyPr>
          <a:lstStyle/>
          <a:p>
            <a:pPr algn="ctr"/>
            <a:r>
              <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rPr>
              <a:t>abstract data types</a:t>
            </a:r>
          </a:p>
        </p:txBody>
      </p:sp>
      <p:cxnSp>
        <p:nvCxnSpPr>
          <p:cNvPr id="9" name="直接箭头连接符 8"/>
          <p:cNvCxnSpPr/>
          <p:nvPr/>
        </p:nvCxnSpPr>
        <p:spPr>
          <a:xfrm flipH="1">
            <a:off x="3369533" y="2492896"/>
            <a:ext cx="1375154" cy="50405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椭圆形标注 9"/>
          <p:cNvSpPr/>
          <p:nvPr/>
        </p:nvSpPr>
        <p:spPr>
          <a:xfrm>
            <a:off x="3369533" y="3527281"/>
            <a:ext cx="2570619" cy="848429"/>
          </a:xfrm>
          <a:prstGeom prst="wedgeEllipseCallout">
            <a:avLst>
              <a:gd name="adj1" fmla="val -23124"/>
              <a:gd name="adj2" fmla="val -133749"/>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Rounded MT Bold" pitchFamily="34" charset="0"/>
                <a:cs typeface="Arial Unicode MS" pitchFamily="34" charset="-122"/>
              </a:rPr>
              <a:t>operator </a:t>
            </a:r>
            <a:r>
              <a:rPr lang="en-US" altLang="zh-CN" sz="2400" b="1" dirty="0">
                <a:solidFill>
                  <a:schemeClr val="bg1"/>
                </a:solidFill>
                <a:latin typeface="Arial Rounded MT Bold" pitchFamily="34" charset="0"/>
                <a:cs typeface="Arial Unicode MS" pitchFamily="34" charset="-122"/>
              </a:rPr>
              <a:t>conversion</a:t>
            </a:r>
            <a:endParaRPr lang="zh-CN" altLang="en-US" sz="2400" dirty="0">
              <a:solidFill>
                <a:schemeClr val="bg1"/>
              </a:solidFill>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2828" y="2276872"/>
            <a:ext cx="2312010" cy="735747"/>
          </a:xfrm>
          <a:prstGeom prst="ellipse">
            <a:avLst/>
          </a:prstGeom>
          <a:solidFill>
            <a:schemeClr val="tx1">
              <a:lumMod val="95000"/>
            </a:schemeClr>
          </a:solidFill>
        </p:spPr>
        <p:txBody>
          <a:bodyPr wrap="square">
            <a:spAutoFit/>
          </a:bodyPr>
          <a:lstStyle/>
          <a:p>
            <a:pPr algn="ct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double</a:t>
            </a:r>
            <a:endParaRPr lang="zh-CN" altLang="en-US"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9" name="圆角矩形 8"/>
          <p:cNvSpPr/>
          <p:nvPr/>
        </p:nvSpPr>
        <p:spPr>
          <a:xfrm>
            <a:off x="4499992" y="1628800"/>
            <a:ext cx="3297612" cy="578882"/>
          </a:xfrm>
          <a:prstGeom prst="roundRect">
            <a:avLst/>
          </a:prstGeom>
          <a:solidFill>
            <a:schemeClr val="accent3">
              <a:lumMod val="20000"/>
              <a:lumOff val="80000"/>
            </a:schemeClr>
          </a:solidFill>
        </p:spPr>
        <p:txBody>
          <a:bodyPr wrap="square">
            <a:spAutoFit/>
          </a:bodyPr>
          <a:lstStyle/>
          <a:p>
            <a:pPr algn="ctr"/>
            <a:r>
              <a:rPr lang="en-US" altLang="zh-CN" sz="2800" b="1" dirty="0" smtClean="0">
                <a:solidFill>
                  <a:srgbClr val="0000CC"/>
                </a:solidFill>
                <a:latin typeface="Tahoma" panose="020B0604030504040204" pitchFamily="34" charset="0"/>
                <a:ea typeface="Arial Unicode MS" pitchFamily="34" charset="-122"/>
                <a:cs typeface="Tahoma" panose="020B0604030504040204" pitchFamily="34" charset="0"/>
              </a:rPr>
              <a:t>complex</a:t>
            </a:r>
            <a:endParaRPr lang="en-US" altLang="zh-CN" sz="28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4" name="圆角矩形标注 3"/>
          <p:cNvSpPr/>
          <p:nvPr/>
        </p:nvSpPr>
        <p:spPr>
          <a:xfrm>
            <a:off x="3635896" y="3356992"/>
            <a:ext cx="5328592" cy="2130805"/>
          </a:xfrm>
          <a:prstGeom prst="wedgeRoundRectCallout">
            <a:avLst>
              <a:gd name="adj1" fmla="val -46923"/>
              <a:gd name="adj2" fmla="val -93141"/>
              <a:gd name="adj3" fmla="val 16667"/>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bg1"/>
                </a:solidFill>
                <a:latin typeface="Arial" panose="020B0604020202020204" pitchFamily="34" charset="0"/>
                <a:cs typeface="Arial" panose="020B0604020202020204" pitchFamily="34" charset="0"/>
              </a:rPr>
              <a:t>c</a:t>
            </a:r>
            <a:r>
              <a:rPr lang="en-US" altLang="zh-CN" sz="2400" dirty="0" smtClean="0">
                <a:solidFill>
                  <a:schemeClr val="bg1"/>
                </a:solidFill>
                <a:latin typeface="Arial" panose="020B0604020202020204" pitchFamily="34" charset="0"/>
                <a:cs typeface="Arial" panose="020B0604020202020204" pitchFamily="34" charset="0"/>
              </a:rPr>
              <a:t>omplex::operator </a:t>
            </a:r>
            <a:r>
              <a:rPr lang="en-US" altLang="zh-CN" sz="2400" dirty="0">
                <a:solidFill>
                  <a:schemeClr val="bg1"/>
                </a:solidFill>
                <a:latin typeface="Arial" panose="020B0604020202020204" pitchFamily="34" charset="0"/>
                <a:cs typeface="Arial" panose="020B0604020202020204" pitchFamily="34" charset="0"/>
              </a:rPr>
              <a:t>double() </a:t>
            </a:r>
            <a:r>
              <a:rPr lang="en-US" altLang="zh-CN" sz="2400" dirty="0" err="1">
                <a:solidFill>
                  <a:schemeClr val="bg1"/>
                </a:solidFill>
                <a:latin typeface="Arial" panose="020B0604020202020204" pitchFamily="34" charset="0"/>
                <a:cs typeface="Arial" panose="020B0604020202020204" pitchFamily="34" charset="0"/>
              </a:rPr>
              <a:t>const</a:t>
            </a:r>
            <a:endParaRPr lang="en-US" altLang="zh-CN" sz="2400" dirty="0">
              <a:solidFill>
                <a:schemeClr val="bg1"/>
              </a:solidFill>
              <a:latin typeface="Arial" panose="020B0604020202020204" pitchFamily="34" charset="0"/>
              <a:cs typeface="Arial" panose="020B0604020202020204" pitchFamily="34" charset="0"/>
            </a:endParaRPr>
          </a:p>
          <a:p>
            <a:r>
              <a:rPr lang="en-US" altLang="zh-CN" sz="2400" dirty="0">
                <a:solidFill>
                  <a:schemeClr val="bg1"/>
                </a:solidFill>
                <a:latin typeface="Arial" panose="020B0604020202020204" pitchFamily="34" charset="0"/>
                <a:cs typeface="Arial" panose="020B0604020202020204" pitchFamily="34" charset="0"/>
              </a:rPr>
              <a:t>{</a:t>
            </a:r>
            <a:endParaRPr lang="zh-CN" altLang="en-US" sz="2400" dirty="0">
              <a:solidFill>
                <a:schemeClr val="bg1"/>
              </a:solidFill>
              <a:latin typeface="Arial" panose="020B0604020202020204" pitchFamily="34" charset="0"/>
              <a:cs typeface="Arial" panose="020B0604020202020204" pitchFamily="34" charset="0"/>
            </a:endParaRPr>
          </a:p>
          <a:p>
            <a:r>
              <a:rPr lang="en-US" altLang="zh-CN" sz="2400" dirty="0" smtClean="0">
                <a:solidFill>
                  <a:schemeClr val="bg1"/>
                </a:solidFill>
                <a:latin typeface="Arial" panose="020B0604020202020204" pitchFamily="34" charset="0"/>
                <a:cs typeface="Arial" panose="020B0604020202020204" pitchFamily="34" charset="0"/>
              </a:rPr>
              <a:t>    return </a:t>
            </a:r>
            <a:r>
              <a:rPr lang="en-US" altLang="zh-CN" sz="2400" dirty="0" err="1">
                <a:solidFill>
                  <a:schemeClr val="bg1"/>
                </a:solidFill>
                <a:latin typeface="Arial" panose="020B0604020202020204" pitchFamily="34" charset="0"/>
                <a:cs typeface="Arial" panose="020B0604020202020204" pitchFamily="34" charset="0"/>
              </a:rPr>
              <a:t>sqrt</a:t>
            </a:r>
            <a:r>
              <a:rPr lang="en-US" altLang="zh-CN" sz="2400" dirty="0">
                <a:solidFill>
                  <a:schemeClr val="bg1"/>
                </a:solidFill>
                <a:latin typeface="Arial" panose="020B0604020202020204" pitchFamily="34" charset="0"/>
                <a:cs typeface="Arial" panose="020B0604020202020204" pitchFamily="34" charset="0"/>
              </a:rPr>
              <a:t>(</a:t>
            </a:r>
            <a:r>
              <a:rPr lang="en-US" altLang="zh-CN" sz="2400" dirty="0" err="1">
                <a:solidFill>
                  <a:schemeClr val="bg1"/>
                </a:solidFill>
                <a:latin typeface="Arial" panose="020B0604020202020204" pitchFamily="34" charset="0"/>
                <a:cs typeface="Arial" panose="020B0604020202020204" pitchFamily="34" charset="0"/>
              </a:rPr>
              <a:t>rpart</a:t>
            </a:r>
            <a:r>
              <a:rPr lang="en-US" altLang="zh-CN" sz="2400" dirty="0">
                <a:solidFill>
                  <a:schemeClr val="bg1"/>
                </a:solidFill>
                <a:latin typeface="Arial" panose="020B0604020202020204" pitchFamily="34" charset="0"/>
                <a:cs typeface="Arial" panose="020B0604020202020204" pitchFamily="34" charset="0"/>
              </a:rPr>
              <a:t>*</a:t>
            </a:r>
            <a:r>
              <a:rPr lang="en-US" altLang="zh-CN" sz="2400" dirty="0" err="1">
                <a:solidFill>
                  <a:schemeClr val="bg1"/>
                </a:solidFill>
                <a:latin typeface="Arial" panose="020B0604020202020204" pitchFamily="34" charset="0"/>
                <a:cs typeface="Arial" panose="020B0604020202020204" pitchFamily="34" charset="0"/>
              </a:rPr>
              <a:t>rpart+ipart</a:t>
            </a:r>
            <a:r>
              <a:rPr lang="en-US" altLang="zh-CN" sz="2400" dirty="0">
                <a:solidFill>
                  <a:schemeClr val="bg1"/>
                </a:solidFill>
                <a:latin typeface="Arial" panose="020B0604020202020204" pitchFamily="34" charset="0"/>
                <a:cs typeface="Arial" panose="020B0604020202020204" pitchFamily="34" charset="0"/>
              </a:rPr>
              <a:t>*</a:t>
            </a:r>
            <a:r>
              <a:rPr lang="en-US" altLang="zh-CN" sz="2400" dirty="0" err="1">
                <a:solidFill>
                  <a:schemeClr val="bg1"/>
                </a:solidFill>
                <a:latin typeface="Arial" panose="020B0604020202020204" pitchFamily="34" charset="0"/>
                <a:cs typeface="Arial" panose="020B0604020202020204" pitchFamily="34" charset="0"/>
              </a:rPr>
              <a:t>ipart</a:t>
            </a:r>
            <a:r>
              <a:rPr lang="en-US" altLang="zh-CN" sz="2400" dirty="0">
                <a:solidFill>
                  <a:schemeClr val="bg1"/>
                </a:solidFill>
                <a:latin typeface="Arial" panose="020B0604020202020204" pitchFamily="34" charset="0"/>
                <a:cs typeface="Arial" panose="020B0604020202020204" pitchFamily="34" charset="0"/>
              </a:rPr>
              <a:t>);</a:t>
            </a:r>
          </a:p>
          <a:p>
            <a:r>
              <a:rPr lang="en-US" altLang="zh-CN" sz="2400" dirty="0">
                <a:solidFill>
                  <a:schemeClr val="bg1"/>
                </a:solidFill>
                <a:latin typeface="Arial" panose="020B0604020202020204" pitchFamily="34" charset="0"/>
                <a:cs typeface="Arial" panose="020B0604020202020204" pitchFamily="34" charset="0"/>
              </a:rPr>
              <a:t>}</a:t>
            </a:r>
          </a:p>
        </p:txBody>
      </p:sp>
      <p:cxnSp>
        <p:nvCxnSpPr>
          <p:cNvPr id="6" name="直接箭头连接符 5"/>
          <p:cNvCxnSpPr/>
          <p:nvPr/>
        </p:nvCxnSpPr>
        <p:spPr>
          <a:xfrm flipH="1">
            <a:off x="3124838" y="1955654"/>
            <a:ext cx="1375154" cy="504056"/>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581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431887" y="214241"/>
            <a:ext cx="4291883"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en-US" altLang="zh-CN" b="1" dirty="0">
                <a:latin typeface="Arial Rounded MT Bold" pitchFamily="34" charset="0"/>
                <a:cs typeface="Arial Unicode MS" pitchFamily="34" charset="-122"/>
              </a:rPr>
              <a:t>Operator conversion</a:t>
            </a:r>
            <a:endParaRPr lang="zh-CN" altLang="en-US" b="1" dirty="0">
              <a:latin typeface="Arial Rounded MT Bold" pitchFamily="34" charset="0"/>
              <a:cs typeface="Arial Unicode MS" pitchFamily="34" charset="-122"/>
            </a:endParaRPr>
          </a:p>
        </p:txBody>
      </p:sp>
      <p:sp>
        <p:nvSpPr>
          <p:cNvPr id="7" name="Text Box 7"/>
          <p:cNvSpPr txBox="1">
            <a:spLocks noChangeArrowheads="1"/>
          </p:cNvSpPr>
          <p:nvPr/>
        </p:nvSpPr>
        <p:spPr bwMode="auto">
          <a:xfrm>
            <a:off x="4723770" y="6298542"/>
            <a:ext cx="4240718"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t>three/cast/OperatorConversion.cpp</a:t>
            </a:r>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5837305" cy="2407679"/>
          </a:xfrm>
          <a:prstGeom prst="rect">
            <a:avLst/>
          </a:prstGeom>
          <a:solidFill>
            <a:schemeClr val="tx1"/>
          </a:solidFill>
          <a:ln>
            <a:noFill/>
          </a:ln>
          <a:effectLst/>
          <a:extLst/>
        </p:spPr>
      </p:pic>
    </p:spTree>
    <p:extLst>
      <p:ext uri="{BB962C8B-B14F-4D97-AF65-F5344CB8AC3E}">
        <p14:creationId xmlns:p14="http://schemas.microsoft.com/office/powerpoint/2010/main" val="14669420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8"/>
            <a:ext cx="8452553" cy="45872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400" dirty="0">
                <a:latin typeface="Tahoma" panose="020B0604030504040204" pitchFamily="34" charset="0"/>
                <a:cs typeface="Tahoma" panose="020B0604030504040204" pitchFamily="34" charset="0"/>
              </a:rPr>
              <a:t>The second way to produce </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automatic </a:t>
            </a:r>
            <a:r>
              <a:rPr lang="en-US" altLang="zh-CN" sz="2400" dirty="0">
                <a:latin typeface="Tahoma" panose="020B0604030504040204" pitchFamily="34" charset="0"/>
                <a:cs typeface="Tahoma" panose="020B0604030504040204" pitchFamily="34" charset="0"/>
              </a:rPr>
              <a:t>type conversion is through </a:t>
            </a:r>
            <a:r>
              <a:rPr lang="en-US" altLang="zh-CN" sz="2700" b="1" dirty="0">
                <a:solidFill>
                  <a:srgbClr val="FFFF00"/>
                </a:solidFill>
                <a:latin typeface="Tahoma" panose="020B0604030504040204" pitchFamily="34" charset="0"/>
                <a:ea typeface="Arial Unicode MS" pitchFamily="34" charset="-122"/>
                <a:cs typeface="Tahoma" panose="020B0604030504040204" pitchFamily="34" charset="0"/>
              </a:rPr>
              <a:t>operator conversion</a:t>
            </a:r>
            <a:r>
              <a:rPr lang="en-US" altLang="zh-CN" sz="2400" dirty="0">
                <a:latin typeface="Tahoma" panose="020B0604030504040204" pitchFamily="34" charset="0"/>
                <a:cs typeface="Tahoma" panose="020B0604030504040204" pitchFamily="34" charset="0"/>
              </a:rPr>
              <a:t>. You can create a member function that takes the current type and converts it to the desired type using the operator keyword followed by the type you want to convert to. This form of operator overloading is unique because you don’t appear to specify a return type – the return type is the </a:t>
            </a:r>
            <a:r>
              <a:rPr lang="en-US" altLang="zh-CN" sz="2400" i="1" dirty="0">
                <a:latin typeface="Tahoma" panose="020B0604030504040204" pitchFamily="34" charset="0"/>
                <a:cs typeface="Tahoma" panose="020B0604030504040204" pitchFamily="34" charset="0"/>
              </a:rPr>
              <a:t>name</a:t>
            </a:r>
            <a:r>
              <a:rPr lang="en-US" altLang="zh-CN" sz="2400" dirty="0">
                <a:latin typeface="Tahoma" panose="020B0604030504040204" pitchFamily="34" charset="0"/>
                <a:cs typeface="Tahoma" panose="020B0604030504040204" pitchFamily="34" charset="0"/>
              </a:rPr>
              <a:t> of the operator you’re overloading. </a:t>
            </a:r>
            <a:r>
              <a:rPr lang="en-US" altLang="zh-CN" sz="24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39553774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323915" y="214241"/>
            <a:ext cx="7848485" cy="785635"/>
          </a:xfrm>
          <a:solidFill>
            <a:srgbClr val="008080"/>
          </a:solidFill>
        </p:spPr>
        <p:txBody>
          <a:bodyPr vert="horz" lIns="71225" tIns="35612" rIns="71225" bIns="35612" rtlCol="0" anchor="ctr">
            <a:noAutofit/>
          </a:bodyPr>
          <a:lstStyle/>
          <a:p>
            <a:pPr defTabSz="913936" eaLnBrk="0" fontAlgn="base" hangingPunct="0">
              <a:spcAft>
                <a:spcPct val="0"/>
              </a:spcAft>
            </a:pPr>
            <a:r>
              <a:rPr lang="zh-CN" altLang="en-US" b="1" dirty="0">
                <a:latin typeface="Arial Rounded MT Bold" pitchFamily="34" charset="0"/>
                <a:cs typeface="Arial Unicode MS" pitchFamily="34" charset="-122"/>
              </a:rPr>
              <a:t>实现自动类型转换要注意的问题：二义性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74" y="1395091"/>
            <a:ext cx="7349266" cy="441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3410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5924" y="3428206"/>
            <a:ext cx="3941412" cy="2377382"/>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Solution </a:t>
            </a:r>
            <a:r>
              <a:rPr lang="zh-CN" altLang="en-US"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tx1">
                    <a:lumMod val="95000"/>
                    <a:lumOff val="5000"/>
                  </a:schemeClr>
                </a:solidFill>
                <a:latin typeface="Tahoma" panose="020B0604030504040204" pitchFamily="34" charset="0"/>
                <a:cs typeface="Tahoma" panose="020B0604030504040204" pitchFamily="34" charset="0"/>
              </a:rPr>
              <a:t>Just provide a single path for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automatic</a:t>
            </a:r>
            <a:r>
              <a:rPr lang="en-US" altLang="zh-CN" sz="2400" dirty="0">
                <a:solidFill>
                  <a:schemeClr val="tx1">
                    <a:lumMod val="95000"/>
                    <a:lumOff val="5000"/>
                  </a:schemeClr>
                </a:solidFill>
                <a:latin typeface="Tahoma" panose="020B0604030504040204" pitchFamily="34" charset="0"/>
                <a:cs typeface="Tahoma" panose="020B0604030504040204" pitchFamily="34" charset="0"/>
              </a:rPr>
              <a:t> conversion from one type to another</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sp>
        <p:nvSpPr>
          <p:cNvPr id="5" name="标题 1"/>
          <p:cNvSpPr>
            <a:spLocks noGrp="1"/>
          </p:cNvSpPr>
          <p:nvPr>
            <p:ph type="ctrTitle"/>
          </p:nvPr>
        </p:nvSpPr>
        <p:spPr>
          <a:xfrm>
            <a:off x="323916" y="214241"/>
            <a:ext cx="7200412" cy="785635"/>
          </a:xfrm>
          <a:solidFill>
            <a:srgbClr val="008080"/>
          </a:solidFill>
        </p:spPr>
        <p:txBody>
          <a:bodyPr vert="horz" lIns="71225" tIns="35612" rIns="71225" bIns="35612" rtlCol="0" anchor="ctr">
            <a:normAutofit fontScale="90000"/>
          </a:bodyPr>
          <a:lstStyle/>
          <a:p>
            <a:pPr defTabSz="913936" eaLnBrk="0" fontAlgn="base" hangingPunct="0">
              <a:spcAft>
                <a:spcPct val="0"/>
              </a:spcAft>
            </a:pPr>
            <a:r>
              <a:rPr lang="zh-CN" altLang="en-US" b="1" dirty="0">
                <a:latin typeface="Arial Rounded MT Bold" pitchFamily="34" charset="0"/>
                <a:cs typeface="Arial Unicode MS" pitchFamily="34" charset="-122"/>
              </a:rPr>
              <a:t>实现自动类型</a:t>
            </a:r>
            <a:r>
              <a:rPr lang="zh-CN" altLang="en-US" sz="3600" b="1" dirty="0">
                <a:latin typeface="Arial Rounded MT Bold" pitchFamily="34" charset="0"/>
                <a:cs typeface="Arial Unicode MS" pitchFamily="34" charset="-122"/>
              </a:rPr>
              <a:t>转换</a:t>
            </a:r>
            <a:r>
              <a:rPr lang="zh-CN" altLang="en-US" b="1" dirty="0">
                <a:latin typeface="Arial Rounded MT Bold" pitchFamily="34" charset="0"/>
                <a:cs typeface="Arial Unicode MS" pitchFamily="34" charset="-122"/>
              </a:rPr>
              <a:t>要注意的问题：二义性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37" y="1395090"/>
            <a:ext cx="6774083" cy="406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4679984" y="2493113"/>
            <a:ext cx="22966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6"/>
            <a:ext cx="8452553" cy="715389"/>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Implementation </a:t>
            </a:r>
            <a:r>
              <a:rPr lang="en-US" altLang="zh-CN" sz="2700" dirty="0">
                <a:solidFill>
                  <a:srgbClr val="FFFF00"/>
                </a:solidFill>
                <a:latin typeface="Arial Rounded MT Bold" panose="020F0704030504030204" pitchFamily="34" charset="0"/>
                <a:ea typeface="Arial Unicode MS" pitchFamily="34" charset="-122"/>
                <a:cs typeface="Arial Unicode MS" pitchFamily="34" charset="-122"/>
              </a:rPr>
              <a:t>part(</a:t>
            </a:r>
            <a:r>
              <a:rPr lang="en-US" altLang="zh-CN" sz="2700" b="1" dirty="0">
                <a:solidFill>
                  <a:srgbClr val="FFFF00"/>
                </a:solidFill>
                <a:latin typeface="Arial Rounded MT Bold" panose="020F0704030504030204" pitchFamily="34" charset="0"/>
                <a:cs typeface="Arial" pitchFamily="34" charset="0"/>
              </a:rPr>
              <a:t>member function definition</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a:t>
            </a:r>
            <a:endParaRPr lang="zh-CN" altLang="en-US"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p:txBody>
      </p:sp>
      <p:sp>
        <p:nvSpPr>
          <p:cNvPr id="5" name="Text Box 3"/>
          <p:cNvSpPr txBox="1">
            <a:spLocks noChangeArrowheads="1"/>
          </p:cNvSpPr>
          <p:nvPr/>
        </p:nvSpPr>
        <p:spPr bwMode="auto">
          <a:xfrm>
            <a:off x="428598" y="2061172"/>
            <a:ext cx="8452553" cy="2865565"/>
          </a:xfrm>
          <a:prstGeom prst="rect">
            <a:avLst/>
          </a:prstGeom>
          <a:solidFill>
            <a:schemeClr val="accent4">
              <a:lumMod val="20000"/>
              <a:lumOff val="80000"/>
            </a:schemeClr>
          </a:solidFill>
          <a:ln>
            <a:noFill/>
          </a:ln>
          <a:extLst/>
        </p:spPr>
        <p:txBody>
          <a:bodyPr wrap="square" lIns="94651" tIns="47326" rIns="94651" bIns="47326">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nSpc>
                <a:spcPct val="150000"/>
              </a:lnSpc>
              <a:spcBef>
                <a:spcPct val="50000"/>
              </a:spcBef>
            </a:pPr>
            <a:r>
              <a:rPr lang="zh-CN" altLang="en-US" sz="2400" dirty="0">
                <a:solidFill>
                  <a:srgbClr val="0000CC"/>
                </a:solidFill>
                <a:latin typeface="Tahoma" panose="020B0604030504040204" pitchFamily="34" charset="0"/>
                <a:ea typeface="方正姚体" panose="02010601030101010101" pitchFamily="2" charset="-122"/>
                <a:cs typeface="Tahoma" panose="020B0604030504040204" pitchFamily="34" charset="0"/>
              </a:rPr>
              <a:t>[</a:t>
            </a:r>
            <a:r>
              <a:rPr lang="en-US" altLang="zh-CN" sz="2400" dirty="0">
                <a:solidFill>
                  <a:srgbClr val="0000CC"/>
                </a:solidFill>
                <a:latin typeface="Tahoma" panose="020B0604030504040204" pitchFamily="34" charset="0"/>
                <a:ea typeface="方正姚体" panose="02010601030101010101" pitchFamily="2" charset="-122"/>
                <a:cs typeface="Tahoma" panose="020B0604030504040204" pitchFamily="34" charset="0"/>
              </a:rPr>
              <a:t>inline] </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type </a:t>
            </a:r>
            <a:r>
              <a:rPr lang="en-US" altLang="zh-CN" sz="2400" dirty="0" err="1">
                <a:solidFill>
                  <a:schemeClr val="bg1"/>
                </a:solidFill>
                <a:latin typeface="Tahoma" panose="020B0604030504040204" pitchFamily="34" charset="0"/>
                <a:ea typeface="方正姚体" panose="02010601030101010101" pitchFamily="2" charset="-122"/>
                <a:cs typeface="Tahoma" panose="020B0604030504040204" pitchFamily="34" charset="0"/>
              </a:rPr>
              <a:t>className</a:t>
            </a:r>
            <a:r>
              <a:rPr lang="zh-CN" altLang="en-US" sz="2400" dirty="0">
                <a:solidFill>
                  <a:schemeClr val="bg1"/>
                </a:solidFill>
                <a:latin typeface="Tahoma" panose="020B0604030504040204" pitchFamily="34" charset="0"/>
                <a:ea typeface="方正姚体" panose="02010601030101010101" pitchFamily="2" charset="-122"/>
                <a:cs typeface="Tahoma" panose="020B0604030504040204" pitchFamily="34" charset="0"/>
              </a:rPr>
              <a:t>::</a:t>
            </a:r>
            <a:r>
              <a:rPr lang="en-US" altLang="zh-CN" sz="2400" dirty="0" err="1">
                <a:solidFill>
                  <a:schemeClr val="bg1"/>
                </a:solidFill>
                <a:latin typeface="Tahoma" panose="020B0604030504040204" pitchFamily="34" charset="0"/>
                <a:ea typeface="方正姚体" panose="02010601030101010101" pitchFamily="2" charset="-122"/>
                <a:cs typeface="Tahoma" panose="020B0604030504040204" pitchFamily="34" charset="0"/>
              </a:rPr>
              <a:t>function_name</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a:t>
            </a:r>
            <a:r>
              <a:rPr lang="zh-CN" altLang="en-US" sz="2400" dirty="0">
                <a:solidFill>
                  <a:schemeClr val="bg1"/>
                </a:solidFill>
                <a:latin typeface="Tahoma" panose="020B0604030504040204" pitchFamily="34" charset="0"/>
                <a:ea typeface="方正姚体" panose="02010601030101010101" pitchFamily="2" charset="-122"/>
                <a:cs typeface="Tahoma" panose="020B0604030504040204" pitchFamily="34" charset="0"/>
              </a:rPr>
              <a:t> </a:t>
            </a: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parameter list)</a:t>
            </a:r>
          </a:p>
          <a:p>
            <a:pPr>
              <a:lnSpc>
                <a:spcPct val="150000"/>
              </a:lnSpc>
              <a:spcBef>
                <a:spcPct val="50000"/>
              </a:spcBef>
            </a:pPr>
            <a:r>
              <a:rPr lang="zh-CN" altLang="en-US" sz="2400" dirty="0">
                <a:solidFill>
                  <a:srgbClr val="0000CC"/>
                </a:solidFill>
                <a:latin typeface="Tahoma" panose="020B0604030504040204" pitchFamily="34" charset="0"/>
                <a:ea typeface="方正姚体" panose="02010601030101010101" pitchFamily="2" charset="-122"/>
                <a:cs typeface="Tahoma" panose="020B0604030504040204" pitchFamily="34" charset="0"/>
              </a:rPr>
              <a:t>{</a:t>
            </a:r>
          </a:p>
          <a:p>
            <a:pPr>
              <a:lnSpc>
                <a:spcPct val="150000"/>
              </a:lnSpc>
              <a:spcBef>
                <a:spcPct val="50000"/>
              </a:spcBef>
            </a:pPr>
            <a:r>
              <a:rPr lang="en-US" altLang="zh-CN" sz="2400" dirty="0">
                <a:solidFill>
                  <a:schemeClr val="bg1"/>
                </a:solidFill>
                <a:latin typeface="Tahoma" panose="020B0604030504040204" pitchFamily="34" charset="0"/>
                <a:ea typeface="方正姚体" panose="02010601030101010101" pitchFamily="2" charset="-122"/>
                <a:cs typeface="Tahoma" panose="020B0604030504040204" pitchFamily="34" charset="0"/>
              </a:rPr>
              <a:t>    function body</a:t>
            </a:r>
            <a:endParaRPr lang="zh-CN" altLang="en-US" sz="2400" dirty="0">
              <a:solidFill>
                <a:schemeClr val="bg1"/>
              </a:solidFill>
              <a:latin typeface="Tahoma" panose="020B0604030504040204" pitchFamily="34" charset="0"/>
              <a:ea typeface="方正姚体" panose="02010601030101010101" pitchFamily="2" charset="-122"/>
              <a:cs typeface="Tahoma" panose="020B0604030504040204" pitchFamily="34" charset="0"/>
            </a:endParaRPr>
          </a:p>
          <a:p>
            <a:pPr>
              <a:lnSpc>
                <a:spcPct val="150000"/>
              </a:lnSpc>
              <a:spcBef>
                <a:spcPct val="50000"/>
              </a:spcBef>
            </a:pPr>
            <a:r>
              <a:rPr lang="zh-CN" altLang="en-US" sz="2400" dirty="0">
                <a:solidFill>
                  <a:srgbClr val="0000CC"/>
                </a:solidFill>
                <a:latin typeface="Tahoma" panose="020B0604030504040204" pitchFamily="34" charset="0"/>
                <a:ea typeface="方正姚体" panose="02010601030101010101" pitchFamily="2" charset="-122"/>
                <a:cs typeface="Tahoma" panose="020B0604030504040204" pitchFamily="34" charset="0"/>
              </a:rPr>
              <a:t>}</a:t>
            </a:r>
          </a:p>
        </p:txBody>
      </p:sp>
      <p:sp>
        <p:nvSpPr>
          <p:cNvPr id="6" name="TextBox 12"/>
          <p:cNvSpPr txBox="1">
            <a:spLocks noChangeArrowheads="1"/>
          </p:cNvSpPr>
          <p:nvPr/>
        </p:nvSpPr>
        <p:spPr bwMode="auto">
          <a:xfrm>
            <a:off x="4723770" y="6298543"/>
            <a:ext cx="4312726" cy="30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400" dirty="0"/>
              <a:t>unit three\complex\simple complex\</a:t>
            </a:r>
          </a:p>
        </p:txBody>
      </p:sp>
    </p:spTree>
    <p:extLst>
      <p:ext uri="{BB962C8B-B14F-4D97-AF65-F5344CB8AC3E}">
        <p14:creationId xmlns:p14="http://schemas.microsoft.com/office/powerpoint/2010/main" val="34261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1269386"/>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如果要实现从用户定义类型向内置类型转换，必须使用</a:t>
            </a: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Operator conversion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90" y="2658239"/>
            <a:ext cx="6376517" cy="2974286"/>
          </a:xfrm>
          <a:prstGeom prst="rect">
            <a:avLst/>
          </a:prstGeom>
          <a:solidFill>
            <a:schemeClr val="tx1"/>
          </a:solidFill>
          <a:ln>
            <a:noFill/>
          </a:ln>
          <a:effectLst/>
          <a:extLst/>
        </p:spPr>
      </p:pic>
      <p:sp>
        <p:nvSpPr>
          <p:cNvPr id="2" name="TextBox 1"/>
          <p:cNvSpPr txBox="1"/>
          <p:nvPr/>
        </p:nvSpPr>
        <p:spPr>
          <a:xfrm>
            <a:off x="5796136" y="6309320"/>
            <a:ext cx="2952328" cy="369332"/>
          </a:xfrm>
          <a:prstGeom prst="rect">
            <a:avLst/>
          </a:prstGeom>
          <a:noFill/>
        </p:spPr>
        <p:txBody>
          <a:bodyPr wrap="square" rtlCol="0">
            <a:spAutoFit/>
          </a:bodyPr>
          <a:lstStyle/>
          <a:p>
            <a:pPr algn="r"/>
            <a:r>
              <a:rPr lang="zh-CN" altLang="en-US" dirty="0"/>
              <a:t>友员函数版_</a:t>
            </a:r>
            <a:r>
              <a:rPr lang="en-US" altLang="zh-CN" dirty="0"/>
              <a:t>complex </a:t>
            </a:r>
            <a:r>
              <a:rPr lang="zh-CN" altLang="en-US" dirty="0"/>
              <a:t>     </a:t>
            </a:r>
          </a:p>
        </p:txBody>
      </p:sp>
    </p:spTree>
    <p:extLst>
      <p:ext uri="{BB962C8B-B14F-4D97-AF65-F5344CB8AC3E}">
        <p14:creationId xmlns:p14="http://schemas.microsoft.com/office/powerpoint/2010/main" val="311249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740431" y="1363721"/>
            <a:ext cx="5423844" cy="2038412"/>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14 </a:t>
            </a:r>
            <a:r>
              <a:rPr lang="en-US" altLang="zh-CN" sz="2400" dirty="0">
                <a:solidFill>
                  <a:srgbClr val="FFFF00"/>
                </a:solidFill>
                <a:latin typeface="Arial Rounded MT Bold" panose="020F0704030504030204" pitchFamily="34" charset="0"/>
              </a:rPr>
              <a:t>operator overloading </a:t>
            </a:r>
            <a:endParaRPr lang="en-US" altLang="zh-CN" sz="2400" dirty="0" smtClean="0">
              <a:solidFill>
                <a:srgbClr val="FFFF00"/>
              </a:solidFill>
              <a:latin typeface="Arial Rounded MT Bold" panose="020F0704030504030204" pitchFamily="34" charset="0"/>
            </a:endParaRPr>
          </a:p>
          <a:p>
            <a:pPr>
              <a:lnSpc>
                <a:spcPct val="150000"/>
              </a:lnSpc>
            </a:pPr>
            <a:endParaRPr lang="en-US" altLang="zh-CN" sz="2000" dirty="0" smtClean="0">
              <a:latin typeface="Arial Rounded MT Bold" panose="020F0704030504030204" pitchFamily="34" charset="0"/>
            </a:endParaRPr>
          </a:p>
          <a:p>
            <a:pPr>
              <a:lnSpc>
                <a:spcPct val="150000"/>
              </a:lnSpc>
            </a:pPr>
            <a:r>
              <a:rPr lang="en-US" altLang="zh-CN" sz="2000" dirty="0" smtClean="0">
                <a:latin typeface="Arial Rounded MT Bold" panose="020F0704030504030204" pitchFamily="34" charset="0"/>
              </a:rPr>
              <a:t>14.10 </a:t>
            </a:r>
            <a:r>
              <a:rPr lang="en-US" altLang="zh-CN" sz="2000" dirty="0">
                <a:latin typeface="Arial Rounded MT Bold" panose="020F0704030504030204" pitchFamily="34" charset="0"/>
              </a:rPr>
              <a:t>Automatic Type Conversions </a:t>
            </a:r>
            <a:br>
              <a:rPr lang="en-US" altLang="zh-CN" sz="2000" dirty="0">
                <a:latin typeface="Arial Rounded MT Bold" panose="020F0704030504030204" pitchFamily="34" charset="0"/>
              </a:rPr>
            </a:br>
            <a:endParaRPr lang="en-US" altLang="zh-CN" sz="2000" dirty="0">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574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2954463"/>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尽量使用引用</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&amp;</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传递对象</a:t>
            </a:r>
            <a:r>
              <a:rPr lang="en-US" altLang="zh-CN" sz="2400" dirty="0">
                <a:latin typeface="华文细黑" panose="02010600040101010101" pitchFamily="2" charset="-122"/>
                <a:ea typeface="华文细黑" panose="02010600040101010101" pitchFamily="2" charset="-122"/>
                <a:cs typeface="Arial Unicode MS" pitchFamily="34" charset="-122"/>
              </a:rPr>
              <a:t> </a:t>
            </a:r>
          </a:p>
          <a:p>
            <a:pPr marL="0" lvl="1">
              <a:lnSpc>
                <a:spcPct val="20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恰当使用</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inline</a:t>
            </a:r>
            <a:r>
              <a:rPr lang="zh-CN" altLang="en-US" sz="2400" dirty="0">
                <a:latin typeface="华文细黑" panose="02010600040101010101" pitchFamily="2" charset="-122"/>
                <a:ea typeface="华文细黑" panose="02010600040101010101" pitchFamily="2" charset="-122"/>
                <a:cs typeface="Arial Unicode MS" pitchFamily="34" charset="-122"/>
              </a:rPr>
              <a:t>函数</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marL="0" lvl="1">
              <a:lnSpc>
                <a:spcPct val="200000"/>
              </a:lnSpc>
              <a:buFont typeface="Arial" pitchFamily="34" charset="0"/>
              <a:buChar char="•"/>
            </a:pPr>
            <a:r>
              <a:rPr lang="zh-CN" altLang="zh-CN" sz="2400" b="1" dirty="0">
                <a:solidFill>
                  <a:schemeClr val="tx1">
                    <a:lumMod val="65000"/>
                    <a:lumOff val="35000"/>
                  </a:schemeClr>
                </a:solidFill>
                <a:latin typeface="华文细黑" panose="02010600040101010101" pitchFamily="2" charset="-122"/>
                <a:ea typeface="华文细黑" panose="02010600040101010101" pitchFamily="2" charset="-122"/>
              </a:rPr>
              <a:t>避免</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rPr>
              <a:t>匿名(</a:t>
            </a:r>
            <a:r>
              <a:rPr lang="zh-CN" altLang="zh-CN" sz="2400" b="1" dirty="0">
                <a:solidFill>
                  <a:schemeClr val="tx1">
                    <a:lumMod val="65000"/>
                    <a:lumOff val="35000"/>
                  </a:schemeClr>
                </a:solidFill>
                <a:latin typeface="华文细黑" panose="02010600040101010101" pitchFamily="2" charset="-122"/>
                <a:ea typeface="华文细黑" panose="02010600040101010101" pitchFamily="2" charset="-122"/>
              </a:rPr>
              <a:t>临时</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rPr>
              <a:t>)</a:t>
            </a:r>
            <a:r>
              <a:rPr lang="zh-CN" altLang="zh-CN" sz="2400" b="1" dirty="0">
                <a:solidFill>
                  <a:schemeClr val="tx1">
                    <a:lumMod val="65000"/>
                    <a:lumOff val="35000"/>
                  </a:schemeClr>
                </a:solidFill>
                <a:latin typeface="华文细黑" panose="02010600040101010101" pitchFamily="2" charset="-122"/>
                <a:ea typeface="华文细黑" panose="02010600040101010101" pitchFamily="2" charset="-122"/>
              </a:rPr>
              <a:t>对象</a:t>
            </a:r>
            <a:endParaRPr lang="en-US" altLang="zh-CN" sz="2400" b="1" dirty="0">
              <a:solidFill>
                <a:schemeClr val="tx1">
                  <a:lumMod val="65000"/>
                  <a:lumOff val="35000"/>
                </a:schemeClr>
              </a:solidFill>
              <a:latin typeface="华文细黑" panose="02010600040101010101" pitchFamily="2" charset="-122"/>
              <a:ea typeface="华文细黑" panose="02010600040101010101" pitchFamily="2" charset="-122"/>
            </a:endParaRPr>
          </a:p>
          <a:p>
            <a:pPr marL="0" lvl="1">
              <a:lnSpc>
                <a:spcPct val="200000"/>
              </a:lnSpc>
              <a:buFont typeface="Arial" pitchFamily="34" charset="0"/>
              <a:buChar char="•"/>
            </a:pP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rPr>
              <a:t>使用</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The return optimization</a:t>
            </a:r>
            <a:r>
              <a:rPr lang="en-US" altLang="zh-CN" sz="2400" b="1" dirty="0">
                <a:solidFill>
                  <a:schemeClr val="tx1">
                    <a:lumMod val="65000"/>
                    <a:lumOff val="35000"/>
                  </a:schemeClr>
                </a:solidFill>
                <a:latin typeface="华文细黑" panose="02010600040101010101" pitchFamily="2" charset="-122"/>
                <a:ea typeface="华文细黑" panose="02010600040101010101" pitchFamily="2" charset="-122"/>
              </a:rPr>
              <a:t>(</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rPr>
              <a:t>返回效率</a:t>
            </a:r>
            <a:r>
              <a:rPr lang="en-US" altLang="zh-CN" sz="2400" b="1" dirty="0">
                <a:solidFill>
                  <a:schemeClr val="tx1">
                    <a:lumMod val="65000"/>
                    <a:lumOff val="35000"/>
                  </a:schemeClr>
                </a:solidFill>
                <a:latin typeface="华文细黑" panose="02010600040101010101" pitchFamily="2" charset="-122"/>
                <a:ea typeface="华文细黑" panose="02010600040101010101" pitchFamily="2" charset="-122"/>
              </a:rPr>
              <a:t>)</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41"/>
            <a:ext cx="2483929" cy="785635"/>
          </a:xfrm>
          <a:solidFill>
            <a:srgbClr val="008080"/>
          </a:solidFill>
        </p:spPr>
        <p:txBody>
          <a:bodyPr vert="horz" lIns="71225" tIns="35612" rIns="71225" bIns="35612" rtlCol="0" anchor="ctr">
            <a:normAutofit fontScale="90000"/>
          </a:bodyPr>
          <a:lstStyle/>
          <a:p>
            <a:pPr defTabSz="913936" eaLnBrk="0" fontAlgn="base" hangingPunct="0">
              <a:spcAft>
                <a:spcPct val="0"/>
              </a:spcAft>
            </a:pPr>
            <a:r>
              <a:rPr lang="zh-CN" altLang="en-US" b="1" dirty="0">
                <a:latin typeface="Arial Rounded MT Bold" pitchFamily="34" charset="0"/>
                <a:cs typeface="Arial Unicode MS" pitchFamily="34" charset="-122"/>
              </a:rPr>
              <a:t>提高程序性能</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554509"/>
          </a:xfrm>
          <a:prstGeom prst="rect">
            <a:avLst/>
          </a:prstGeom>
          <a:noFill/>
        </p:spPr>
        <p:txBody>
          <a:bodyPr wrap="square" lIns="91254" tIns="45625" rIns="91254" bIns="45625" rtlCol="0">
            <a:spAutoFit/>
          </a:bodyPr>
          <a:lstStyle/>
          <a:p>
            <a:pPr marL="0" lvl="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代码中真正的临时对象是看不见的，它们不出现在你的源代码中。这种未命名的对象通常在两种条件下产生：为了使函数成功调用而进行隐式类型转换和函数返回对象时。理解如何和为什么建立这些临时对象是很重要的，因为构造和释放它们的开销对于程序的性能来说有着不可忽视的影响。 </a:t>
            </a:r>
          </a:p>
          <a:p>
            <a:pPr marL="0" lvl="1">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通常有两个方法可以消除它。一种是重新设计你的代码，不让发生这种类型转换。另一种方法是通过修改软件而不再需要类型转换。</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标题 1"/>
          <p:cNvSpPr>
            <a:spLocks noGrp="1"/>
          </p:cNvSpPr>
          <p:nvPr>
            <p:ph type="ctrTitle"/>
          </p:nvPr>
        </p:nvSpPr>
        <p:spPr>
          <a:xfrm>
            <a:off x="431887" y="214241"/>
            <a:ext cx="4068105" cy="785635"/>
          </a:xfrm>
          <a:solidFill>
            <a:srgbClr val="008080"/>
          </a:solidFill>
        </p:spPr>
        <p:txBody>
          <a:bodyPr vert="horz" lIns="71225" tIns="35612" rIns="71225" bIns="35612" rtlCol="0" anchor="ctr">
            <a:normAutofit/>
          </a:bodyPr>
          <a:lstStyle/>
          <a:p>
            <a:pPr defTabSz="913936" eaLnBrk="0" fontAlgn="base" hangingPunct="0">
              <a:spcAft>
                <a:spcPct val="0"/>
              </a:spcAft>
            </a:pPr>
            <a:r>
              <a:rPr lang="zh-CN" altLang="zh-CN" b="1" dirty="0">
                <a:latin typeface="Arial Rounded MT Bold" pitchFamily="34" charset="0"/>
                <a:cs typeface="Arial Unicode MS" pitchFamily="34" charset="-122"/>
              </a:rPr>
              <a:t>避免</a:t>
            </a:r>
            <a:r>
              <a:rPr lang="zh-CN" altLang="en-US" b="1" dirty="0">
                <a:latin typeface="Arial Rounded MT Bold" pitchFamily="34" charset="0"/>
                <a:cs typeface="Arial Unicode MS" pitchFamily="34" charset="-122"/>
              </a:rPr>
              <a:t>匿名(</a:t>
            </a:r>
            <a:r>
              <a:rPr lang="zh-CN" altLang="zh-CN" b="1" dirty="0">
                <a:latin typeface="Arial Rounded MT Bold" pitchFamily="34" charset="0"/>
                <a:cs typeface="Arial Unicode MS" pitchFamily="34" charset="-122"/>
              </a:rPr>
              <a:t>临时</a:t>
            </a:r>
            <a:r>
              <a:rPr lang="zh-CN" altLang="en-US" b="1" dirty="0">
                <a:latin typeface="Arial Rounded MT Bold" pitchFamily="34" charset="0"/>
                <a:cs typeface="Arial Unicode MS" pitchFamily="34" charset="-122"/>
              </a:rPr>
              <a:t>)</a:t>
            </a:r>
            <a:r>
              <a:rPr lang="zh-CN" altLang="zh-CN" b="1" dirty="0">
                <a:latin typeface="Arial Rounded MT Bold" pitchFamily="34" charset="0"/>
                <a:cs typeface="Arial Unicode MS" pitchFamily="34" charset="-122"/>
              </a:rPr>
              <a:t>对象</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5078121"/>
          </a:xfrm>
          <a:prstGeom prst="rect">
            <a:avLst/>
          </a:prstGeom>
          <a:noFill/>
        </p:spPr>
        <p:txBody>
          <a:bodyPr wrap="square" lIns="91254" tIns="45625" rIns="91254" bIns="45625"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在代码中，临时对象的创建和销毁会占用很多处理时间和内存。您编写的函数要将临时对象的数目减少到理解程序所需的最小数目。这些技术包括：</a:t>
            </a:r>
          </a:p>
          <a:p>
            <a:pPr>
              <a:lnSpc>
                <a:spcPct val="150000"/>
              </a:lnSpc>
            </a:pPr>
            <a:r>
              <a:rPr lang="zh-CN" altLang="en-US" sz="2400" dirty="0">
                <a:latin typeface="华文细黑" panose="02010600040101010101" pitchFamily="2" charset="-122"/>
                <a:ea typeface="华文细黑" panose="02010600040101010101" pitchFamily="2" charset="-122"/>
              </a:rPr>
              <a:t>        使用显式变量而不使用隐式临时对象；</a:t>
            </a:r>
            <a:r>
              <a:rPr lang="zh-CN" altLang="en-US" sz="2400" dirty="0">
                <a:solidFill>
                  <a:srgbClr val="FFFF00"/>
                </a:solidFill>
                <a:latin typeface="微软雅黑" pitchFamily="34" charset="-122"/>
                <a:ea typeface="微软雅黑" pitchFamily="34" charset="-122"/>
              </a:rPr>
              <a:t>使用引用参数而不使用值参数</a:t>
            </a:r>
            <a:r>
              <a:rPr lang="zh-CN" altLang="en-US" sz="2400" dirty="0">
                <a:latin typeface="华文细黑" panose="02010600040101010101" pitchFamily="2" charset="-122"/>
                <a:ea typeface="华文细黑" panose="02010600040101010101" pitchFamily="2" charset="-122"/>
              </a:rPr>
              <a:t>；</a:t>
            </a:r>
            <a:r>
              <a:rPr lang="zh-CN" altLang="en-US" sz="2400" dirty="0">
                <a:solidFill>
                  <a:srgbClr val="FFFF00"/>
                </a:solidFill>
                <a:latin typeface="微软雅黑" pitchFamily="34" charset="-122"/>
                <a:ea typeface="微软雅黑" pitchFamily="34" charset="-122"/>
              </a:rPr>
              <a:t>使用返回值优化技术</a:t>
            </a:r>
            <a:r>
              <a:rPr lang="zh-CN" altLang="en-US" sz="2400" dirty="0">
                <a:latin typeface="华文细黑" panose="02010600040101010101" pitchFamily="2" charset="-122"/>
                <a:ea typeface="华文细黑" panose="02010600040101010101" pitchFamily="2" charset="-122"/>
              </a:rPr>
              <a:t>；另外一种技术是</a:t>
            </a:r>
            <a:r>
              <a:rPr lang="zh-CN" altLang="en-US" sz="2400" dirty="0">
                <a:solidFill>
                  <a:srgbClr val="FFFF00"/>
                </a:solidFill>
                <a:latin typeface="微软雅黑" pitchFamily="34" charset="-122"/>
                <a:ea typeface="微软雅黑" pitchFamily="34" charset="-122"/>
              </a:rPr>
              <a:t>实现和使用诸如 </a:t>
            </a:r>
            <a:r>
              <a:rPr lang="en-US" altLang="zh-CN" sz="2400" dirty="0">
                <a:solidFill>
                  <a:srgbClr val="FFFF00"/>
                </a:solidFill>
                <a:latin typeface="微软雅黑" pitchFamily="34" charset="-122"/>
                <a:ea typeface="微软雅黑" pitchFamily="34" charset="-122"/>
              </a:rPr>
              <a:t>+= </a:t>
            </a:r>
            <a:r>
              <a:rPr lang="zh-CN" altLang="en-US" sz="2400" dirty="0">
                <a:solidFill>
                  <a:srgbClr val="FFFF00"/>
                </a:solidFill>
                <a:latin typeface="微软雅黑" pitchFamily="34" charset="-122"/>
                <a:ea typeface="微软雅黑" pitchFamily="34" charset="-122"/>
              </a:rPr>
              <a:t>这样的操作</a:t>
            </a:r>
            <a:r>
              <a:rPr lang="zh-CN" altLang="en-US" sz="2400" dirty="0">
                <a:latin typeface="华文细黑" panose="02010600040101010101" pitchFamily="2" charset="-122"/>
                <a:ea typeface="华文细黑" panose="02010600040101010101" pitchFamily="2" charset="-122"/>
              </a:rPr>
              <a:t>，而不实现和使用只包含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和 </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的操作。例如，下面的第一行引入了 </a:t>
            </a:r>
            <a:r>
              <a:rPr lang="en-US" altLang="zh-CN" sz="2400" dirty="0">
                <a:latin typeface="华文细黑" panose="02010600040101010101" pitchFamily="2" charset="-122"/>
                <a:ea typeface="华文细黑" panose="02010600040101010101" pitchFamily="2" charset="-122"/>
              </a:rPr>
              <a:t>a + b </a:t>
            </a:r>
            <a:r>
              <a:rPr lang="zh-CN" altLang="en-US" sz="2400" dirty="0">
                <a:latin typeface="华文细黑" panose="02010600040101010101" pitchFamily="2" charset="-122"/>
                <a:ea typeface="华文细黑" panose="02010600040101010101" pitchFamily="2" charset="-122"/>
              </a:rPr>
              <a:t>结果的临时对象，而第二行则不是。     </a:t>
            </a:r>
            <a:r>
              <a:rPr lang="en-US" altLang="zh-CN" sz="2400" dirty="0">
                <a:latin typeface="华文细黑" panose="02010600040101010101" pitchFamily="2" charset="-122"/>
                <a:ea typeface="华文细黑" panose="02010600040101010101" pitchFamily="2" charset="-122"/>
              </a:rPr>
              <a:t>complex x = a + b </a:t>
            </a:r>
            <a:r>
              <a:rPr lang="zh-CN" altLang="en-US" sz="2400" dirty="0">
                <a:latin typeface="华文细黑" panose="02010600040101010101" pitchFamily="2" charset="-122"/>
                <a:ea typeface="华文细黑" panose="02010600040101010101" pitchFamily="2" charset="-122"/>
              </a:rPr>
              <a:t>；</a:t>
            </a:r>
          </a:p>
          <a:p>
            <a:pPr>
              <a:lnSpc>
                <a:spcPct val="150000"/>
              </a:lnSpc>
            </a:pPr>
            <a:r>
              <a:rPr lang="en-US" altLang="zh-CN" sz="2400" dirty="0">
                <a:latin typeface="华文细黑" panose="02010600040101010101" pitchFamily="2" charset="-122"/>
                <a:ea typeface="华文细黑" panose="02010600040101010101" pitchFamily="2" charset="-122"/>
              </a:rPr>
              <a:t>              complex x( a ) </a:t>
            </a: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x += b </a:t>
            </a:r>
            <a:r>
              <a:rPr lang="zh-CN" altLang="en-US" sz="2400" dirty="0">
                <a:latin typeface="华文细黑" panose="02010600040101010101" pitchFamily="2" charset="-122"/>
                <a:ea typeface="华文细黑" panose="02010600040101010101" pitchFamily="2" charset="-122"/>
              </a:rPr>
              <a:t>；</a:t>
            </a:r>
            <a:r>
              <a:rPr lang="en-US" altLang="zh-CN" sz="2400" dirty="0">
                <a:solidFill>
                  <a:schemeClr val="bg1">
                    <a:lumMod val="50000"/>
                  </a:schemeClr>
                </a:solidFill>
                <a:latin typeface="华文细黑" panose="02010600040101010101" pitchFamily="2" charset="-122"/>
                <a:ea typeface="华文细黑" panose="02010600040101010101" pitchFamily="2" charset="-122"/>
                <a:cs typeface="Arial Unicode MS" pitchFamily="34" charset="-122"/>
              </a:rPr>
              <a:t> </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 </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5093510"/>
          </a:xfrm>
          <a:prstGeom prst="rect">
            <a:avLst/>
          </a:prstGeom>
          <a:noFill/>
        </p:spPr>
        <p:txBody>
          <a:bodyPr wrap="square" lIns="91254" tIns="45625" rIns="91254" bIns="45625" rtlCol="0">
            <a:spAutoFit/>
          </a:bodyPr>
          <a:lstStyle/>
          <a:p>
            <a:pPr>
              <a:lnSpc>
                <a:spcPts val="3900"/>
              </a:lnSpc>
              <a:buFont typeface="Arial" pitchFamily="34" charset="0"/>
              <a:buChar char="•"/>
            </a:pPr>
            <a:r>
              <a:rPr lang="en-US" altLang="zh-CN" sz="2800" dirty="0">
                <a:solidFill>
                  <a:srgbClr val="FFFF00"/>
                </a:solidFill>
                <a:latin typeface="Arial Black" pitchFamily="34" charset="0"/>
                <a:ea typeface="Arial Unicode MS" pitchFamily="34" charset="-122"/>
                <a:cs typeface="Arial Unicode MS" pitchFamily="34" charset="-122"/>
              </a:rPr>
              <a:t>Code </a:t>
            </a:r>
            <a:r>
              <a:rPr lang="en-US" altLang="zh-CN" sz="2800" dirty="0" smtClean="0">
                <a:solidFill>
                  <a:srgbClr val="FFFF00"/>
                </a:solidFill>
                <a:latin typeface="Arial Black" pitchFamily="34" charset="0"/>
                <a:ea typeface="Arial Unicode MS" pitchFamily="34" charset="-122"/>
                <a:cs typeface="Arial Unicode MS" pitchFamily="34" charset="-122"/>
              </a:rPr>
              <a:t>analysis</a:t>
            </a: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lvl="1">
              <a:lnSpc>
                <a:spcPts val="3900"/>
              </a:lnSpc>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lvl="1">
              <a:lnSpc>
                <a:spcPts val="3900"/>
              </a:lnSpc>
            </a:pPr>
            <a:r>
              <a:rPr lang="en-US" altLang="zh-CN" sz="2400" dirty="0" smtClean="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首先， </a:t>
            </a:r>
            <a:r>
              <a:rPr lang="en-US" altLang="zh-CN" sz="2400" dirty="0">
                <a:latin typeface="华文细黑" panose="02010600040101010101" pitchFamily="2" charset="-122"/>
                <a:ea typeface="华文细黑" panose="02010600040101010101" pitchFamily="2" charset="-122"/>
              </a:rPr>
              <a:t>temp</a:t>
            </a:r>
            <a:r>
              <a:rPr lang="zh-CN" altLang="en-US" sz="2400" dirty="0">
                <a:latin typeface="华文细黑" panose="02010600040101010101" pitchFamily="2" charset="-122"/>
                <a:ea typeface="华文细黑" panose="02010600040101010101" pitchFamily="2" charset="-122"/>
              </a:rPr>
              <a:t>对象被创建，与此同时它的</a:t>
            </a:r>
            <a:r>
              <a:rPr lang="zh-CN" altLang="en-US" sz="2400" b="1" dirty="0">
                <a:solidFill>
                  <a:srgbClr val="FFFF00"/>
                </a:solidFill>
                <a:latin typeface="Frutiger LT 55 Roman" panose="02000503040000020004" pitchFamily="2" charset="0"/>
                <a:ea typeface="微软雅黑" panose="020B0503020204020204" pitchFamily="34" charset="-122"/>
                <a:cs typeface="Arial" pitchFamily="34" charset="0"/>
              </a:rPr>
              <a:t>构造函数</a:t>
            </a:r>
            <a:r>
              <a:rPr lang="zh-CN" altLang="en-US" sz="2400" dirty="0">
                <a:latin typeface="华文细黑" panose="02010600040101010101" pitchFamily="2" charset="-122"/>
                <a:ea typeface="华文细黑" panose="02010600040101010101" pitchFamily="2" charset="-122"/>
              </a:rPr>
              <a:t>被调用。</a:t>
            </a:r>
            <a:endParaRPr lang="en-US" altLang="zh-CN" sz="2400" dirty="0">
              <a:latin typeface="华文细黑" panose="02010600040101010101" pitchFamily="2" charset="-122"/>
              <a:ea typeface="华文细黑" panose="02010600040101010101" pitchFamily="2" charset="-122"/>
            </a:endParaRPr>
          </a:p>
          <a:p>
            <a:pPr marL="383911" lvl="2">
              <a:lnSpc>
                <a:spcPts val="39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然后，</a:t>
            </a:r>
            <a:r>
              <a:rPr lang="zh-CN" altLang="en-US" sz="2400" b="1" dirty="0">
                <a:solidFill>
                  <a:srgbClr val="FFFF00"/>
                </a:solidFill>
                <a:latin typeface="Frutiger LT 55 Roman" panose="02000503040000020004" pitchFamily="2" charset="0"/>
                <a:ea typeface="微软雅黑" panose="020B0503020204020204" pitchFamily="34" charset="-122"/>
                <a:cs typeface="Arial" pitchFamily="34" charset="0"/>
              </a:rPr>
              <a:t>拷贝构造函数</a:t>
            </a:r>
            <a:r>
              <a:rPr lang="zh-CN" altLang="en-US" sz="2400" dirty="0">
                <a:latin typeface="华文细黑" panose="02010600040101010101" pitchFamily="2" charset="-122"/>
                <a:ea typeface="华文细黑" panose="02010600040101010101" pitchFamily="2" charset="-122"/>
              </a:rPr>
              <a:t>把</a:t>
            </a:r>
            <a:r>
              <a:rPr lang="en-US" altLang="zh-CN" sz="2400" dirty="0">
                <a:latin typeface="华文细黑" panose="02010600040101010101" pitchFamily="2" charset="-122"/>
                <a:ea typeface="华文细黑" panose="02010600040101010101" pitchFamily="2" charset="-122"/>
              </a:rPr>
              <a:t>temp</a:t>
            </a:r>
            <a:r>
              <a:rPr lang="zh-CN" altLang="en-US" sz="2400" dirty="0">
                <a:latin typeface="华文细黑" panose="02010600040101010101" pitchFamily="2" charset="-122"/>
                <a:ea typeface="华文细黑" panose="02010600040101010101" pitchFamily="2" charset="-122"/>
              </a:rPr>
              <a:t>拷贝到返回值外部</a:t>
            </a:r>
            <a:r>
              <a:rPr lang="zh-CN" altLang="en-US" sz="2400" dirty="0" smtClean="0">
                <a:latin typeface="华文细黑" panose="02010600040101010101" pitchFamily="2" charset="-122"/>
                <a:ea typeface="华文细黑" panose="02010600040101010101" pitchFamily="2" charset="-122"/>
              </a:rPr>
              <a:t>存储单元</a:t>
            </a:r>
            <a:r>
              <a:rPr lang="en-US" altLang="zh-CN" sz="2400" dirty="0" smtClean="0">
                <a:latin typeface="华文细黑" panose="02010600040101010101" pitchFamily="2" charset="-122"/>
                <a:ea typeface="华文细黑" panose="02010600040101010101" pitchFamily="2" charset="-122"/>
              </a:rPr>
              <a:t>(</a:t>
            </a:r>
            <a:r>
              <a:rPr lang="zh-CN" altLang="en-US" sz="2400" b="1" dirty="0">
                <a:solidFill>
                  <a:srgbClr val="00B0F0"/>
                </a:solidFill>
                <a:latin typeface="Frutiger LT 55 Roman" panose="02000503040000020004" pitchFamily="2" charset="0"/>
                <a:ea typeface="微软雅黑" panose="020B0503020204020204" pitchFamily="34" charset="-122"/>
                <a:cs typeface="Arial" pitchFamily="34" charset="0"/>
              </a:rPr>
              <a:t>匿名对象</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marL="383911" lvl="2">
              <a:lnSpc>
                <a:spcPts val="3900"/>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最后，当</a:t>
            </a:r>
            <a:r>
              <a:rPr lang="en-US" altLang="zh-CN" sz="2400" dirty="0">
                <a:latin typeface="华文细黑" panose="02010600040101010101" pitchFamily="2" charset="-122"/>
                <a:ea typeface="华文细黑" panose="02010600040101010101" pitchFamily="2" charset="-122"/>
              </a:rPr>
              <a:t>temp</a:t>
            </a:r>
            <a:r>
              <a:rPr lang="zh-CN" altLang="en-US" sz="2400" dirty="0">
                <a:latin typeface="华文细黑" panose="02010600040101010101" pitchFamily="2" charset="-122"/>
                <a:ea typeface="华文细黑" panose="02010600040101010101" pitchFamily="2" charset="-122"/>
              </a:rPr>
              <a:t>在作用域的结尾时调用</a:t>
            </a:r>
            <a:r>
              <a:rPr lang="zh-CN" altLang="en-US" sz="2400" b="1" dirty="0">
                <a:solidFill>
                  <a:srgbClr val="FFFF00"/>
                </a:solidFill>
                <a:latin typeface="Frutiger LT 55 Roman" panose="02000503040000020004" pitchFamily="2" charset="0"/>
                <a:ea typeface="微软雅黑" panose="020B0503020204020204" pitchFamily="34" charset="-122"/>
                <a:cs typeface="Arial" pitchFamily="34" charset="0"/>
              </a:rPr>
              <a:t>析构函数</a:t>
            </a:r>
            <a:r>
              <a:rPr lang="zh-CN" altLang="en-US" sz="2400" dirty="0">
                <a:latin typeface="华文细黑" panose="02010600040101010101" pitchFamily="2" charset="-122"/>
                <a:ea typeface="华文细黑" panose="02010600040101010101" pitchFamily="2" charset="-122"/>
              </a:rPr>
              <a:t>。</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2" name="TextBox 1"/>
          <p:cNvSpPr txBox="1"/>
          <p:nvPr/>
        </p:nvSpPr>
        <p:spPr>
          <a:xfrm>
            <a:off x="428598" y="1820735"/>
            <a:ext cx="8715402" cy="2293523"/>
          </a:xfrm>
          <a:prstGeom prst="rect">
            <a:avLst/>
          </a:prstGeom>
          <a:solidFill>
            <a:schemeClr val="tx1"/>
          </a:solidFill>
        </p:spPr>
        <p:txBody>
          <a:bodyPr wrap="square" lIns="76782" tIns="38391" rIns="76782" bIns="38391" rtlCol="0" anchor="ctr">
            <a:spAutoFit/>
          </a:bodyPr>
          <a:lstStyle/>
          <a:p>
            <a:pPr marL="0" lvl="1">
              <a:lnSpc>
                <a:spcPct val="150000"/>
              </a:lnSpc>
            </a:pP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 operator+( </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complex&amp; x, </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complex&amp; y) </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complex temp(</a:t>
            </a:r>
            <a:r>
              <a:rPr lang="en-US" altLang="zh-CN" sz="2400" dirty="0" err="1">
                <a:solidFill>
                  <a:schemeClr val="bg1"/>
                </a:solidFill>
                <a:latin typeface="Arial" pitchFamily="34" charset="0"/>
                <a:cs typeface="Arial" pitchFamily="34" charset="0"/>
              </a:rPr>
              <a:t>x.rpart</a:t>
            </a:r>
            <a:r>
              <a:rPr lang="en-US" altLang="zh-CN" sz="2400" dirty="0">
                <a:solidFill>
                  <a:schemeClr val="bg1"/>
                </a:solidFill>
                <a:latin typeface="Arial" pitchFamily="34" charset="0"/>
                <a:cs typeface="Arial" pitchFamily="34" charset="0"/>
              </a:rPr>
              <a:t> + </a:t>
            </a:r>
            <a:r>
              <a:rPr lang="en-US" altLang="zh-CN" sz="2400" dirty="0" err="1">
                <a:solidFill>
                  <a:schemeClr val="bg1"/>
                </a:solidFill>
                <a:latin typeface="Arial" pitchFamily="34" charset="0"/>
                <a:cs typeface="Arial" pitchFamily="34" charset="0"/>
              </a:rPr>
              <a:t>y.rpart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x.ipart</a:t>
            </a:r>
            <a:r>
              <a:rPr lang="en-US" altLang="zh-CN" sz="2400" dirty="0">
                <a:solidFill>
                  <a:schemeClr val="bg1"/>
                </a:solidFill>
                <a:latin typeface="Arial" pitchFamily="34" charset="0"/>
                <a:cs typeface="Arial" pitchFamily="34" charset="0"/>
              </a:rPr>
              <a:t> + </a:t>
            </a:r>
            <a:r>
              <a:rPr lang="en-US" altLang="zh-CN" sz="2400" dirty="0" err="1">
                <a:solidFill>
                  <a:schemeClr val="bg1"/>
                </a:solidFill>
                <a:latin typeface="Arial" pitchFamily="34" charset="0"/>
                <a:cs typeface="Arial" pitchFamily="34" charset="0"/>
              </a:rPr>
              <a:t>y.ipart</a:t>
            </a:r>
            <a:r>
              <a:rPr lang="en-US" altLang="zh-CN" sz="2400" dirty="0">
                <a:solidFill>
                  <a:schemeClr val="bg1"/>
                </a:solidFill>
                <a:latin typeface="Arial" pitchFamily="34" charset="0"/>
                <a:cs typeface="Arial" pitchFamily="34" charset="0"/>
              </a:rPr>
              <a:t>);</a:t>
            </a:r>
          </a:p>
          <a:p>
            <a:pPr marL="0" lvl="1">
              <a:lnSpc>
                <a:spcPct val="150000"/>
              </a:lnSpc>
            </a:pPr>
            <a:r>
              <a:rPr lang="en-US" altLang="zh-CN" sz="2400" dirty="0">
                <a:solidFill>
                  <a:schemeClr val="bg1"/>
                </a:solidFill>
                <a:latin typeface="Arial" pitchFamily="34" charset="0"/>
                <a:cs typeface="Arial" pitchFamily="34" charset="0"/>
              </a:rPr>
              <a:t>    return temp;</a:t>
            </a:r>
          </a:p>
          <a:p>
            <a:pPr marL="0" lvl="1">
              <a:lnSpc>
                <a:spcPct val="150000"/>
              </a:lnSpc>
            </a:pPr>
            <a:r>
              <a:rPr lang="en-US" altLang="zh-CN" sz="2400"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3484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6" end="6"/>
                                            </p:txEl>
                                          </p:spTgt>
                                        </p:tgtEl>
                                        <p:attrNameLst>
                                          <p:attrName>style.visibility</p:attrName>
                                        </p:attrNameLst>
                                      </p:cBhvr>
                                      <p:to>
                                        <p:strVal val="visible"/>
                                      </p:to>
                                    </p:set>
                                    <p:animEffect transition="in" filter="fade">
                                      <p:cBhvr>
                                        <p:cTn id="14" dur="1000"/>
                                        <p:tgtEl>
                                          <p:spTgt spid="6">
                                            <p:txEl>
                                              <p:pRg st="6" end="6"/>
                                            </p:txEl>
                                          </p:spTgt>
                                        </p:tgtEl>
                                      </p:cBhvr>
                                    </p:animEffect>
                                    <p:anim calcmode="lin" valueType="num">
                                      <p:cBhvr>
                                        <p:cTn id="1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1000"/>
                                        <p:tgtEl>
                                          <p:spTgt spid="6">
                                            <p:txEl>
                                              <p:pRg st="7" end="7"/>
                                            </p:txEl>
                                          </p:spTgt>
                                        </p:tgtEl>
                                      </p:cBhvr>
                                    </p:animEffect>
                                    <p:anim calcmode="lin" valueType="num">
                                      <p:cBhvr>
                                        <p:cTn id="2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1000"/>
                                        <p:tgtEl>
                                          <p:spTgt spid="6">
                                            <p:txEl>
                                              <p:pRg st="8" end="8"/>
                                            </p:txEl>
                                          </p:spTgt>
                                        </p:tgtEl>
                                      </p:cBhvr>
                                    </p:animEffect>
                                    <p:anim calcmode="lin" valueType="num">
                                      <p:cBhvr>
                                        <p:cTn id="29"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4593373"/>
          </a:xfrm>
          <a:prstGeom prst="rect">
            <a:avLst/>
          </a:prstGeom>
          <a:noFill/>
        </p:spPr>
        <p:txBody>
          <a:bodyPr wrap="square" lIns="91254" tIns="45625" rIns="91254" bIns="45625" rtlCol="0">
            <a:spAutoFit/>
          </a:bodyPr>
          <a:lstStyle/>
          <a:p>
            <a:pPr>
              <a:lnSpc>
                <a:spcPts val="3900"/>
              </a:lnSpc>
              <a:buFont typeface="Arial" pitchFamily="34" charset="0"/>
              <a:buChar char="•"/>
            </a:pPr>
            <a:r>
              <a:rPr lang="en-US" altLang="zh-CN" sz="2800" dirty="0">
                <a:solidFill>
                  <a:srgbClr val="FFFF00"/>
                </a:solidFill>
                <a:latin typeface="Arial Black" pitchFamily="34" charset="0"/>
                <a:ea typeface="Arial Unicode MS" pitchFamily="34" charset="-122"/>
                <a:cs typeface="Arial Unicode MS" pitchFamily="34" charset="-122"/>
              </a:rPr>
              <a:t>Code </a:t>
            </a:r>
            <a:r>
              <a:rPr lang="en-US" altLang="zh-CN" sz="2800" dirty="0" smtClean="0">
                <a:solidFill>
                  <a:srgbClr val="FFFF00"/>
                </a:solidFill>
                <a:latin typeface="Arial Black" pitchFamily="34" charset="0"/>
                <a:ea typeface="Arial Unicode MS" pitchFamily="34" charset="-122"/>
                <a:cs typeface="Arial Unicode MS" pitchFamily="34" charset="-122"/>
              </a:rPr>
              <a:t>analysis</a:t>
            </a: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3900"/>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lvl="1">
              <a:lnSpc>
                <a:spcPts val="3900"/>
              </a:lnSpc>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lvl="1">
              <a:lnSpc>
                <a:spcPts val="3900"/>
              </a:lnSpc>
            </a:pPr>
            <a:endParaRPr lang="en-US" altLang="zh-CN" sz="2400" dirty="0">
              <a:latin typeface="华文细黑" panose="02010600040101010101" pitchFamily="2" charset="-122"/>
              <a:ea typeface="华文细黑" panose="02010600040101010101" pitchFamily="2" charset="-122"/>
            </a:endParaRPr>
          </a:p>
          <a:p>
            <a:pPr lvl="1">
              <a:lnSpc>
                <a:spcPts val="3900"/>
              </a:lnSpc>
            </a:pPr>
            <a:r>
              <a:rPr lang="en-US" altLang="zh-CN" sz="2800" b="1"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c</a:t>
            </a:r>
            <a:r>
              <a:rPr lang="en-US" altLang="zh-CN" sz="2800" b="1" dirty="0" smtClean="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 a + b;  </a:t>
            </a: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匿名对象赋值给</a:t>
            </a:r>
            <a:r>
              <a:rPr lang="en-US" altLang="zh-CN" sz="2400" b="1"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c</a:t>
            </a: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，然后调用析构函数释放匿名对象</a:t>
            </a:r>
            <a:endParaRPr lang="en-US" altLang="zh-CN" sz="2400" b="1"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endParaRPr>
          </a:p>
        </p:txBody>
      </p:sp>
      <p:sp>
        <p:nvSpPr>
          <p:cNvPr id="2" name="TextBox 1"/>
          <p:cNvSpPr txBox="1"/>
          <p:nvPr/>
        </p:nvSpPr>
        <p:spPr>
          <a:xfrm>
            <a:off x="428598" y="1820735"/>
            <a:ext cx="8715402" cy="2293523"/>
          </a:xfrm>
          <a:prstGeom prst="rect">
            <a:avLst/>
          </a:prstGeom>
          <a:solidFill>
            <a:schemeClr val="tx1"/>
          </a:solidFill>
        </p:spPr>
        <p:txBody>
          <a:bodyPr wrap="square" lIns="76782" tIns="38391" rIns="76782" bIns="38391" rtlCol="0" anchor="ctr">
            <a:spAutoFit/>
          </a:bodyPr>
          <a:lstStyle/>
          <a:p>
            <a:pPr marL="0" lvl="1">
              <a:lnSpc>
                <a:spcPct val="150000"/>
              </a:lnSpc>
            </a:pP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 operator+( </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complex&amp; x, </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complex&amp; y) </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complex temp(</a:t>
            </a:r>
            <a:r>
              <a:rPr lang="en-US" altLang="zh-CN" sz="2400" dirty="0" err="1">
                <a:solidFill>
                  <a:schemeClr val="bg1"/>
                </a:solidFill>
                <a:latin typeface="Arial" pitchFamily="34" charset="0"/>
                <a:cs typeface="Arial" pitchFamily="34" charset="0"/>
              </a:rPr>
              <a:t>x.rpart</a:t>
            </a:r>
            <a:r>
              <a:rPr lang="en-US" altLang="zh-CN" sz="2400" dirty="0">
                <a:solidFill>
                  <a:schemeClr val="bg1"/>
                </a:solidFill>
                <a:latin typeface="Arial" pitchFamily="34" charset="0"/>
                <a:cs typeface="Arial" pitchFamily="34" charset="0"/>
              </a:rPr>
              <a:t> + </a:t>
            </a:r>
            <a:r>
              <a:rPr lang="en-US" altLang="zh-CN" sz="2400" dirty="0" err="1">
                <a:solidFill>
                  <a:schemeClr val="bg1"/>
                </a:solidFill>
                <a:latin typeface="Arial" pitchFamily="34" charset="0"/>
                <a:cs typeface="Arial" pitchFamily="34" charset="0"/>
              </a:rPr>
              <a:t>y.rpart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x.ipart</a:t>
            </a:r>
            <a:r>
              <a:rPr lang="en-US" altLang="zh-CN" sz="2400" dirty="0">
                <a:solidFill>
                  <a:schemeClr val="bg1"/>
                </a:solidFill>
                <a:latin typeface="Arial" pitchFamily="34" charset="0"/>
                <a:cs typeface="Arial" pitchFamily="34" charset="0"/>
              </a:rPr>
              <a:t> + </a:t>
            </a:r>
            <a:r>
              <a:rPr lang="en-US" altLang="zh-CN" sz="2400" dirty="0" err="1">
                <a:solidFill>
                  <a:schemeClr val="bg1"/>
                </a:solidFill>
                <a:latin typeface="Arial" pitchFamily="34" charset="0"/>
                <a:cs typeface="Arial" pitchFamily="34" charset="0"/>
              </a:rPr>
              <a:t>y.ipart</a:t>
            </a:r>
            <a:r>
              <a:rPr lang="en-US" altLang="zh-CN" sz="2400" dirty="0">
                <a:solidFill>
                  <a:schemeClr val="bg1"/>
                </a:solidFill>
                <a:latin typeface="Arial" pitchFamily="34" charset="0"/>
                <a:cs typeface="Arial" pitchFamily="34" charset="0"/>
              </a:rPr>
              <a:t>);</a:t>
            </a:r>
          </a:p>
          <a:p>
            <a:pPr marL="0" lvl="1">
              <a:lnSpc>
                <a:spcPct val="150000"/>
              </a:lnSpc>
            </a:pPr>
            <a:r>
              <a:rPr lang="en-US" altLang="zh-CN" sz="2400" dirty="0">
                <a:solidFill>
                  <a:schemeClr val="bg1"/>
                </a:solidFill>
                <a:latin typeface="Arial" pitchFamily="34" charset="0"/>
                <a:cs typeface="Arial" pitchFamily="34" charset="0"/>
              </a:rPr>
              <a:t>    return temp;</a:t>
            </a:r>
          </a:p>
          <a:p>
            <a:pPr marL="0" lvl="1">
              <a:lnSpc>
                <a:spcPct val="150000"/>
              </a:lnSpc>
            </a:pPr>
            <a:r>
              <a:rPr lang="en-US" altLang="zh-CN" sz="2400"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39153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8" y="1071547"/>
            <a:ext cx="8452553" cy="4939622"/>
          </a:xfrm>
          <a:prstGeom prst="rect">
            <a:avLst/>
          </a:prstGeom>
          <a:noFill/>
        </p:spPr>
        <p:txBody>
          <a:bodyPr wrap="square" lIns="91254" tIns="45625" rIns="91254" bIns="45625" rtlCol="0">
            <a:spAutoFit/>
          </a:bodyPr>
          <a:lstStyle/>
          <a:p>
            <a:pPr>
              <a:lnSpc>
                <a:spcPts val="4199"/>
              </a:lnSpc>
              <a:buFont typeface="Arial" pitchFamily="34" charset="0"/>
              <a:buChar char="•"/>
            </a:pPr>
            <a:r>
              <a:rPr lang="en-US" altLang="zh-CN" sz="2800" dirty="0">
                <a:solidFill>
                  <a:srgbClr val="FFFF00"/>
                </a:solidFill>
                <a:latin typeface="Arial Black" pitchFamily="34" charset="0"/>
                <a:ea typeface="Arial Unicode MS" pitchFamily="34" charset="-122"/>
                <a:cs typeface="Arial Unicode MS" pitchFamily="34" charset="-122"/>
              </a:rPr>
              <a:t>Code </a:t>
            </a:r>
            <a:r>
              <a:rPr lang="en-US" altLang="zh-CN" sz="2800" dirty="0" smtClean="0">
                <a:solidFill>
                  <a:srgbClr val="FFFF00"/>
                </a:solidFill>
                <a:latin typeface="Arial Black" pitchFamily="34" charset="0"/>
                <a:ea typeface="Arial Unicode MS" pitchFamily="34" charset="-122"/>
                <a:cs typeface="Arial Unicode MS" pitchFamily="34" charset="-122"/>
              </a:rPr>
              <a:t>analysis</a:t>
            </a:r>
          </a:p>
          <a:p>
            <a:pPr>
              <a:lnSpc>
                <a:spcPts val="4199"/>
              </a:lnSpc>
              <a:buFont typeface="Arial" pitchFamily="34" charset="0"/>
              <a:buChar char="•"/>
            </a:pPr>
            <a:endParaRPr lang="en-US" altLang="zh-CN" sz="2800" dirty="0">
              <a:solidFill>
                <a:srgbClr val="FFFF00"/>
              </a:solidFill>
              <a:latin typeface="Arial Black" pitchFamily="34" charset="0"/>
              <a:ea typeface="Arial Unicode MS" pitchFamily="34" charset="-122"/>
              <a:cs typeface="Arial Unicode MS" pitchFamily="34" charset="-122"/>
            </a:endParaRPr>
          </a:p>
          <a:p>
            <a:pPr>
              <a:lnSpc>
                <a:spcPts val="4199"/>
              </a:lnSpc>
              <a:buFont typeface="Arial" pitchFamily="34" charset="0"/>
              <a:buChar char="•"/>
            </a:pPr>
            <a:endParaRPr lang="en-US" altLang="zh-CN" sz="2800" dirty="0" smtClean="0">
              <a:solidFill>
                <a:srgbClr val="FFFF00"/>
              </a:solidFill>
              <a:latin typeface="Arial Black" pitchFamily="34" charset="0"/>
              <a:ea typeface="Arial Unicode MS" pitchFamily="34" charset="-122"/>
              <a:cs typeface="Arial Unicode MS" pitchFamily="34" charset="-122"/>
            </a:endParaRPr>
          </a:p>
          <a:p>
            <a:pPr>
              <a:lnSpc>
                <a:spcPts val="4199"/>
              </a:lnSpc>
              <a:buFont typeface="Arial" pitchFamily="34" charset="0"/>
              <a:buChar char="•"/>
            </a:pPr>
            <a:endParaRPr lang="en-US" altLang="zh-CN" sz="2800" dirty="0">
              <a:solidFill>
                <a:srgbClr val="FFFF00"/>
              </a:solidFill>
              <a:latin typeface="Arial Black" pitchFamily="34" charset="0"/>
              <a:ea typeface="Arial Unicode MS" pitchFamily="34" charset="-122"/>
              <a:cs typeface="Arial Unicode MS" pitchFamily="34" charset="-122"/>
            </a:endParaRPr>
          </a:p>
          <a:p>
            <a:pPr>
              <a:lnSpc>
                <a:spcPts val="4199"/>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a:lnSpc>
                <a:spcPts val="4199"/>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a:p>
            <a:pPr marL="383911" lvl="2">
              <a:lnSpc>
                <a:spcPts val="4199"/>
              </a:lnSpc>
            </a:pP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编译器直接地把这个对象创建在返回值</a:t>
            </a:r>
            <a:r>
              <a:rPr lang="zh-CN" altLang="en-US" sz="2400" dirty="0" smtClean="0">
                <a:latin typeface="华文细黑" panose="02010600040101010101" pitchFamily="2" charset="-122"/>
                <a:ea typeface="华文细黑" panose="02010600040101010101" pitchFamily="2" charset="-122"/>
              </a:rPr>
              <a:t>外部内存</a:t>
            </a:r>
            <a:r>
              <a:rPr lang="zh-CN" altLang="en-US" sz="2400" dirty="0">
                <a:latin typeface="华文细黑" panose="02010600040101010101" pitchFamily="2" charset="-122"/>
                <a:ea typeface="华文细黑" panose="02010600040101010101" pitchFamily="2" charset="-122"/>
              </a:rPr>
              <a:t>单元。因为不是真正创建一个局部对象，所以仅需要</a:t>
            </a:r>
            <a:r>
              <a:rPr lang="zh-CN" altLang="en-US" sz="2400" b="1" dirty="0">
                <a:solidFill>
                  <a:srgbClr val="FFFF00"/>
                </a:solidFill>
                <a:latin typeface="Frutiger LT 55 Roman" panose="02000503040000020004" pitchFamily="2" charset="0"/>
                <a:ea typeface="微软雅黑" panose="020B0503020204020204" pitchFamily="34" charset="-122"/>
                <a:cs typeface="Arial" pitchFamily="34" charset="0"/>
              </a:rPr>
              <a:t>带参构造函数</a:t>
            </a:r>
            <a:r>
              <a:rPr lang="zh-CN" altLang="en-US" sz="2400" dirty="0">
                <a:latin typeface="华文细黑" panose="02010600040101010101" pitchFamily="2" charset="-122"/>
                <a:ea typeface="华文细黑" panose="02010600040101010101" pitchFamily="2" charset="-122"/>
              </a:rPr>
              <a:t>调用（不是拷贝构造函数），效率提高了。</a:t>
            </a:r>
            <a:endParaRPr lang="en-US" altLang="zh-CN" sz="2400" dirty="0">
              <a:latin typeface="华文细黑" panose="02010600040101010101" pitchFamily="2" charset="-122"/>
              <a:ea typeface="华文细黑" panose="02010600040101010101" pitchFamily="2" charset="-122"/>
            </a:endParaRPr>
          </a:p>
        </p:txBody>
      </p:sp>
      <p:sp>
        <p:nvSpPr>
          <p:cNvPr id="4" name="TextBox 3"/>
          <p:cNvSpPr txBox="1"/>
          <p:nvPr/>
        </p:nvSpPr>
        <p:spPr>
          <a:xfrm>
            <a:off x="428598" y="1739149"/>
            <a:ext cx="8715402" cy="2293523"/>
          </a:xfrm>
          <a:prstGeom prst="rect">
            <a:avLst/>
          </a:prstGeom>
          <a:solidFill>
            <a:schemeClr val="tx1"/>
          </a:solidFill>
        </p:spPr>
        <p:txBody>
          <a:bodyPr wrap="square" lIns="76782" tIns="38391" rIns="76782" bIns="38391" rtlCol="0" anchor="ctr">
            <a:spAutoFit/>
          </a:bodyPr>
          <a:lstStyle>
            <a:defPPr>
              <a:defRPr lang="zh-CN"/>
            </a:defPPr>
            <a:lvl1pPr>
              <a:lnSpc>
                <a:spcPct val="150000"/>
              </a:lnSpc>
              <a:defRPr sz="2400">
                <a:solidFill>
                  <a:schemeClr val="bg1"/>
                </a:solidFill>
                <a:latin typeface="Tahoma" panose="020B0604030504040204" pitchFamily="34" charset="0"/>
                <a:cs typeface="Tahoma" panose="020B0604030504040204" pitchFamily="34" charset="0"/>
              </a:defRPr>
            </a:lvl1pPr>
            <a:lvl2pPr marL="0" lvl="1">
              <a:lnSpc>
                <a:spcPct val="150000"/>
              </a:lnSpc>
              <a:defRPr sz="2400">
                <a:solidFill>
                  <a:schemeClr val="bg1"/>
                </a:solidFill>
                <a:latin typeface="Tahoma" panose="020B0604030504040204" pitchFamily="34" charset="0"/>
                <a:cs typeface="Tahoma" panose="020B0604030504040204" pitchFamily="34" charset="0"/>
              </a:defRPr>
            </a:lvl2pPr>
          </a:lstStyle>
          <a:p>
            <a:pPr lvl="1"/>
            <a:r>
              <a:rPr lang="en-US" altLang="zh-CN" dirty="0" err="1">
                <a:latin typeface="Arial" pitchFamily="34" charset="0"/>
                <a:cs typeface="Arial" pitchFamily="34" charset="0"/>
              </a:rPr>
              <a:t>const</a:t>
            </a:r>
            <a:r>
              <a:rPr lang="en-US" altLang="zh-CN" dirty="0">
                <a:latin typeface="Arial" pitchFamily="34" charset="0"/>
                <a:cs typeface="Arial" pitchFamily="34" charset="0"/>
              </a:rPr>
              <a:t> complex operator+( </a:t>
            </a:r>
            <a:r>
              <a:rPr lang="en-US" altLang="zh-CN" dirty="0" err="1">
                <a:latin typeface="Arial" pitchFamily="34" charset="0"/>
                <a:cs typeface="Arial" pitchFamily="34" charset="0"/>
              </a:rPr>
              <a:t>const</a:t>
            </a:r>
            <a:r>
              <a:rPr lang="en-US" altLang="zh-CN" dirty="0">
                <a:latin typeface="Arial" pitchFamily="34" charset="0"/>
                <a:cs typeface="Arial" pitchFamily="34" charset="0"/>
              </a:rPr>
              <a:t> complex&amp; x, </a:t>
            </a:r>
            <a:r>
              <a:rPr lang="en-US" altLang="zh-CN" dirty="0" err="1">
                <a:latin typeface="Arial" pitchFamily="34" charset="0"/>
                <a:cs typeface="Arial" pitchFamily="34" charset="0"/>
              </a:rPr>
              <a:t>const</a:t>
            </a:r>
            <a:r>
              <a:rPr lang="en-US" altLang="zh-CN" dirty="0">
                <a:latin typeface="Arial" pitchFamily="34" charset="0"/>
                <a:cs typeface="Arial" pitchFamily="34" charset="0"/>
              </a:rPr>
              <a:t> complex&amp; y) { </a:t>
            </a:r>
            <a:endParaRPr lang="en-US" altLang="zh-CN" dirty="0" smtClean="0">
              <a:latin typeface="Arial" pitchFamily="34" charset="0"/>
              <a:cs typeface="Arial" pitchFamily="34" charset="0"/>
            </a:endParaRPr>
          </a:p>
          <a:p>
            <a:pPr lvl="1"/>
            <a:r>
              <a:rPr lang="en-US" altLang="zh-CN" dirty="0" smtClean="0">
                <a:latin typeface="Arial" pitchFamily="34" charset="0"/>
                <a:cs typeface="Arial" pitchFamily="34" charset="0"/>
              </a:rPr>
              <a:t>    return </a:t>
            </a:r>
            <a:r>
              <a:rPr lang="en-US" altLang="zh-CN" dirty="0">
                <a:latin typeface="Arial" pitchFamily="34" charset="0"/>
                <a:cs typeface="Arial" pitchFamily="34" charset="0"/>
              </a:rPr>
              <a:t>complex(</a:t>
            </a:r>
            <a:r>
              <a:rPr lang="en-US" altLang="zh-CN" dirty="0" err="1">
                <a:latin typeface="Arial" pitchFamily="34" charset="0"/>
                <a:cs typeface="Arial" pitchFamily="34" charset="0"/>
              </a:rPr>
              <a:t>x.rpart+y.rpart,x.ipart+y.ipart</a:t>
            </a:r>
            <a:r>
              <a:rPr lang="en-US" altLang="zh-CN" dirty="0" smtClean="0">
                <a:latin typeface="Arial" pitchFamily="34" charset="0"/>
                <a:cs typeface="Arial" pitchFamily="34" charset="0"/>
              </a:rPr>
              <a:t>);</a:t>
            </a:r>
          </a:p>
          <a:p>
            <a:pPr lvl="1"/>
            <a:r>
              <a:rPr lang="en-US" altLang="zh-CN" dirty="0">
                <a:latin typeface="Arial" pitchFamily="34" charset="0"/>
                <a:cs typeface="Arial" pitchFamily="34" charset="0"/>
              </a:rPr>
              <a:t>}</a:t>
            </a:r>
          </a:p>
        </p:txBody>
      </p:sp>
      <p:sp>
        <p:nvSpPr>
          <p:cNvPr id="2" name="圆角矩形标注 1"/>
          <p:cNvSpPr/>
          <p:nvPr/>
        </p:nvSpPr>
        <p:spPr>
          <a:xfrm>
            <a:off x="5463516" y="1235093"/>
            <a:ext cx="3707904" cy="504056"/>
          </a:xfrm>
          <a:prstGeom prst="wedgeRoundRectCallout">
            <a:avLst>
              <a:gd name="adj1" fmla="val -29161"/>
              <a:gd name="adj2" fmla="val 311884"/>
              <a:gd name="adj3"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Arial" pitchFamily="34" charset="0"/>
                <a:cs typeface="Arial" pitchFamily="34" charset="0"/>
              </a:rPr>
              <a:t>The return optimization</a:t>
            </a:r>
            <a:endParaRPr lang="zh-CN" altLang="en-US" sz="2400" dirty="0">
              <a:solidFill>
                <a:srgbClr val="C00000"/>
              </a:solidFill>
              <a:latin typeface="Arial" pitchFamily="34" charset="0"/>
              <a:cs typeface="Arial" pitchFamily="34" charset="0"/>
            </a:endParaRPr>
          </a:p>
        </p:txBody>
      </p:sp>
      <p:sp>
        <p:nvSpPr>
          <p:cNvPr id="5" name="标题 1"/>
          <p:cNvSpPr txBox="1">
            <a:spLocks/>
          </p:cNvSpPr>
          <p:nvPr/>
        </p:nvSpPr>
        <p:spPr>
          <a:xfrm>
            <a:off x="431887" y="214241"/>
            <a:ext cx="6948426" cy="785635"/>
          </a:xfrm>
          <a:prstGeom prst="rect">
            <a:avLst/>
          </a:prstGeom>
          <a:solidFill>
            <a:srgbClr val="008080"/>
          </a:solidFill>
        </p:spPr>
        <p:txBody>
          <a:bodyPr vert="horz" lIns="71225" tIns="35612" rIns="71225" bIns="35612" rtlCol="0" anchor="ctr">
            <a:normAutofit/>
          </a:bodyPr>
          <a:lstStyle>
            <a:lvl1pPr algn="l" defTabSz="91254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pPr defTabSz="913936" eaLnBrk="0" fontAlgn="base" hangingPunct="0">
              <a:spcAft>
                <a:spcPct val="0"/>
              </a:spcAft>
            </a:pPr>
            <a:r>
              <a:rPr lang="en-US" altLang="zh-CN" b="1" smtClean="0">
                <a:latin typeface="Arial Rounded MT Bold" pitchFamily="34" charset="0"/>
                <a:cs typeface="Arial Unicode MS" pitchFamily="34" charset="-122"/>
              </a:rPr>
              <a:t>The return optimization(</a:t>
            </a:r>
            <a:r>
              <a:rPr lang="zh-CN" altLang="zh-CN" b="1" smtClean="0">
                <a:latin typeface="Arial Rounded MT Bold" pitchFamily="34" charset="0"/>
                <a:cs typeface="Arial Unicode MS" pitchFamily="34" charset="-122"/>
              </a:rPr>
              <a:t>返回效率</a:t>
            </a:r>
            <a:r>
              <a:rPr lang="en-US" altLang="zh-CN" b="1" smtClean="0">
                <a:latin typeface="Arial Rounded MT Bold" pitchFamily="34" charset="0"/>
                <a:cs typeface="Arial Unicode MS" pitchFamily="34" charset="-122"/>
              </a:rPr>
              <a:t>)</a:t>
            </a:r>
            <a:endParaRPr lang="zh-CN" altLang="en-US" b="1" dirty="0">
              <a:latin typeface="Arial Rounded MT Bold" pitchFamily="34" charset="0"/>
              <a:cs typeface="Arial Unicode MS" pitchFamily="34" charset="-122"/>
            </a:endParaRPr>
          </a:p>
        </p:txBody>
      </p:sp>
    </p:spTree>
    <p:extLst>
      <p:ext uri="{BB962C8B-B14F-4D97-AF65-F5344CB8AC3E}">
        <p14:creationId xmlns:p14="http://schemas.microsoft.com/office/powerpoint/2010/main" val="13637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14317" y="6474781"/>
            <a:ext cx="3662378" cy="365125"/>
          </a:xfrm>
          <a:prstGeom prst="rect">
            <a:avLst/>
          </a:prstGeom>
        </p:spPr>
        <p:txBody>
          <a:bodyPr/>
          <a:lstStyle/>
          <a:p>
            <a:r>
              <a:rPr lang="en-US" altLang="zh-CN" smtClean="0"/>
              <a:t>Object-Oriented Programming</a:t>
            </a:r>
            <a:endParaRPr lang="zh-CN" altLang="en-US"/>
          </a:p>
        </p:txBody>
      </p:sp>
      <p:sp>
        <p:nvSpPr>
          <p:cNvPr id="3" name="TextBox 2"/>
          <p:cNvSpPr txBox="1"/>
          <p:nvPr/>
        </p:nvSpPr>
        <p:spPr>
          <a:xfrm>
            <a:off x="755576" y="1086803"/>
            <a:ext cx="8136904" cy="3970269"/>
          </a:xfrm>
          <a:prstGeom prst="rect">
            <a:avLst/>
          </a:prstGeom>
          <a:noFill/>
        </p:spPr>
        <p:txBody>
          <a:bodyPr wrap="square" lIns="91395" tIns="45696" rIns="91395" bIns="45696" rtlCol="0">
            <a:spAutoFit/>
          </a:bodyPr>
          <a:lstStyle/>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3.1 Class</a:t>
            </a:r>
          </a:p>
          <a:p>
            <a:pPr defTabSz="913936">
              <a:lnSpc>
                <a:spcPct val="150000"/>
              </a:lnSpc>
            </a:pP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3.2 Composition</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3.3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Operator overloading</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3.4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Automatic type </a:t>
            </a: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conversion</a:t>
            </a:r>
          </a:p>
          <a:p>
            <a:pPr defTabSz="913936">
              <a:lnSpc>
                <a:spcPct val="150000"/>
              </a:lnSpc>
            </a:pP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3.5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Inheritance </a:t>
            </a:r>
          </a:p>
          <a:p>
            <a:pPr defTabSz="913936">
              <a:lnSpc>
                <a:spcPct val="150000"/>
              </a:lnSpc>
            </a:pPr>
            <a:r>
              <a:rPr lang="en-US" altLang="zh-CN" sz="2800" b="1" dirty="0" smtClean="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3.6 </a:t>
            </a:r>
            <a:r>
              <a:rPr lang="en-US" altLang="zh-CN" sz="2800" b="1" dirty="0">
                <a:solidFill>
                  <a:prstClr val="white">
                    <a:lumMod val="95000"/>
                    <a:lumOff val="5000"/>
                  </a:prstClr>
                </a:solidFill>
                <a:latin typeface="Tahoma" panose="020B0604030504040204" pitchFamily="34" charset="0"/>
                <a:ea typeface="Arial Unicode MS" pitchFamily="34" charset="-122"/>
                <a:cs typeface="Tahoma" panose="020B0604030504040204" pitchFamily="34" charset="0"/>
              </a:rPr>
              <a:t>Polymorphism &amp; Virtual Functions </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71225" tIns="35612" rIns="71225" bIns="35612" rtlCol="0" anchor="ctr">
            <a:normAutofit/>
          </a:bodyPr>
          <a:lstStyle>
            <a:lvl1pPr defTabSz="913936" eaLnBrk="0" fontAlgn="base" hangingPunct="0">
              <a:spcBef>
                <a:spcPct val="0"/>
              </a:spcBef>
              <a:spcAft>
                <a:spcPct val="0"/>
              </a:spcAft>
              <a:buNone/>
              <a:defRPr sz="3200" b="1">
                <a:solidFill>
                  <a:srgbClr val="FFFF00"/>
                </a:solidFill>
                <a:latin typeface="Arial Rounded MT Bold" pitchFamily="34" charset="0"/>
                <a:ea typeface="微软雅黑" panose="020B0503020204020204" pitchFamily="34" charset="-122"/>
                <a:cs typeface="Arial Unicode MS" pitchFamily="34" charset="-122"/>
              </a:defRPr>
            </a:lvl1pPr>
          </a:lstStyle>
          <a:p>
            <a:r>
              <a:rPr lang="en-US" altLang="zh-CN" dirty="0"/>
              <a:t>The C in C++</a:t>
            </a:r>
            <a:endParaRPr lang="zh-CN" altLang="en-US" dirty="0"/>
          </a:p>
        </p:txBody>
      </p:sp>
    </p:spTree>
    <p:extLst>
      <p:ext uri="{BB962C8B-B14F-4D97-AF65-F5344CB8AC3E}">
        <p14:creationId xmlns:p14="http://schemas.microsoft.com/office/powerpoint/2010/main" val="7289080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8" y="1071547"/>
            <a:ext cx="8452553" cy="3092963"/>
          </a:xfrm>
          <a:prstGeom prst="rect">
            <a:avLst/>
          </a:prstGeom>
          <a:noFill/>
        </p:spPr>
        <p:txBody>
          <a:bodyPr wrap="square" lIns="91254" tIns="45625" rIns="91254" bIns="45625"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Arial Black" pitchFamily="34" charset="0"/>
                <a:ea typeface="Arial Unicode MS" pitchFamily="34" charset="-122"/>
                <a:cs typeface="Arial Unicode MS" pitchFamily="34" charset="-122"/>
              </a:rPr>
              <a:t>Inheritance: </a:t>
            </a:r>
            <a:r>
              <a:rPr lang="en-US" altLang="zh-CN" sz="2400" dirty="0">
                <a:latin typeface="Arial" pitchFamily="34" charset="0"/>
                <a:cs typeface="Arial" pitchFamily="34" charset="0"/>
              </a:rPr>
              <a:t>A mechanism express a particular layer of the objects and other objects. </a:t>
            </a:r>
          </a:p>
          <a:p>
            <a:pPr>
              <a:lnSpc>
                <a:spcPct val="150000"/>
              </a:lnSpc>
              <a:buFont typeface="Arial" pitchFamily="34" charset="0"/>
              <a:buChar char="•"/>
            </a:pPr>
            <a:r>
              <a:rPr lang="en-US" altLang="zh-CN" sz="2700" b="1" dirty="0">
                <a:solidFill>
                  <a:srgbClr val="FFFF00"/>
                </a:solidFill>
                <a:latin typeface="Arial Black" pitchFamily="34" charset="0"/>
                <a:ea typeface="Arial Unicode MS" pitchFamily="34" charset="-122"/>
                <a:cs typeface="Arial Unicode MS" pitchFamily="34" charset="-122"/>
              </a:rPr>
              <a:t>Automatic inherit </a:t>
            </a:r>
            <a:r>
              <a:rPr lang="en-US" altLang="zh-CN" sz="2400" dirty="0">
                <a:latin typeface="Arial" pitchFamily="34" charset="0"/>
                <a:cs typeface="Arial" pitchFamily="34" charset="0"/>
              </a:rPr>
              <a:t>the </a:t>
            </a:r>
            <a:r>
              <a:rPr lang="en-US" altLang="zh-CN" sz="2700" b="1" dirty="0">
                <a:solidFill>
                  <a:srgbClr val="FFFF00"/>
                </a:solidFill>
                <a:latin typeface="Arial Black" pitchFamily="34" charset="0"/>
                <a:ea typeface="Arial Unicode MS" pitchFamily="34" charset="-122"/>
                <a:cs typeface="Arial Unicode MS" pitchFamily="34" charset="-122"/>
              </a:rPr>
              <a:t>father operations  </a:t>
            </a:r>
            <a:r>
              <a:rPr lang="en-US" altLang="zh-CN" sz="2400" dirty="0">
                <a:latin typeface="Arial" pitchFamily="34" charset="0"/>
                <a:cs typeface="Arial" pitchFamily="34" charset="0"/>
              </a:rPr>
              <a:t>and</a:t>
            </a:r>
            <a:r>
              <a:rPr lang="en-US" altLang="zh-CN" sz="2700" b="1" dirty="0">
                <a:solidFill>
                  <a:srgbClr val="14A2D4"/>
                </a:solidFill>
                <a:latin typeface="Arial Rounded MT Bold" panose="020F0704030504030204" pitchFamily="34" charset="0"/>
                <a:ea typeface="微软雅黑" panose="020B0503020204020204" pitchFamily="34" charset="-122"/>
                <a:cs typeface="Arial" pitchFamily="34" charset="0"/>
              </a:rPr>
              <a:t> </a:t>
            </a:r>
            <a:r>
              <a:rPr lang="en-US" altLang="zh-CN" sz="2700" b="1" dirty="0" err="1">
                <a:solidFill>
                  <a:srgbClr val="FFFF00"/>
                </a:solidFill>
                <a:latin typeface="Arial Black" pitchFamily="34" charset="0"/>
                <a:ea typeface="Arial Unicode MS" pitchFamily="34" charset="-122"/>
                <a:cs typeface="Arial Unicode MS" pitchFamily="34" charset="-122"/>
              </a:rPr>
              <a:t>datas</a:t>
            </a:r>
            <a:endParaRPr lang="en-US" altLang="zh-CN" sz="2700" b="1" dirty="0">
              <a:solidFill>
                <a:srgbClr val="FFFF00"/>
              </a:solidFill>
              <a:latin typeface="Arial Black" pitchFamily="34" charset="0"/>
              <a:ea typeface="Arial Unicode MS" pitchFamily="34" charset="-122"/>
              <a:cs typeface="Arial Unicode MS" pitchFamily="34" charset="-122"/>
            </a:endParaRPr>
          </a:p>
          <a:p>
            <a:pPr>
              <a:lnSpc>
                <a:spcPct val="150000"/>
              </a:lnSpc>
              <a:buFont typeface="Arial" pitchFamily="34" charset="0"/>
              <a:buChar char="•"/>
            </a:pPr>
            <a:r>
              <a:rPr lang="en-US" altLang="zh-CN" sz="2400" dirty="0">
                <a:latin typeface="Arial" pitchFamily="34" charset="0"/>
                <a:cs typeface="Arial" pitchFamily="34" charset="0"/>
              </a:rPr>
              <a:t>support incremental development  </a:t>
            </a:r>
          </a:p>
        </p:txBody>
      </p:sp>
      <p:sp>
        <p:nvSpPr>
          <p:cNvPr id="5" name="标题 1"/>
          <p:cNvSpPr>
            <a:spLocks noGrp="1"/>
          </p:cNvSpPr>
          <p:nvPr>
            <p:ph type="ctrTitle"/>
          </p:nvPr>
        </p:nvSpPr>
        <p:spPr>
          <a:xfrm>
            <a:off x="431887" y="214241"/>
            <a:ext cx="2555937" cy="785635"/>
          </a:xfrm>
          <a:solidFill>
            <a:srgbClr val="008080"/>
          </a:solidFill>
        </p:spPr>
        <p:txBody>
          <a:bodyPr vert="horz" lIns="98262" tIns="49132" rIns="98262" bIns="49132"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Inheritance</a:t>
            </a:r>
            <a:endParaRPr lang="zh-CN" altLang="en-US" b="1" dirty="0">
              <a:latin typeface="Arial Rounded MT Bold" panose="020F0704030504030204" pitchFamily="34" charset="0"/>
              <a:ea typeface="Arial Unicode MS" pitchFamily="34" charset="-122"/>
              <a:cs typeface="Arial Unicode MS"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363" y="4205902"/>
            <a:ext cx="6340808" cy="1725214"/>
          </a:xfrm>
          <a:prstGeom prst="rect">
            <a:avLst/>
          </a:prstGeom>
          <a:solidFill>
            <a:schemeClr val="tx1"/>
          </a:solidFill>
          <a:ln>
            <a:noFill/>
          </a:ln>
          <a:effectLst/>
          <a:extLst/>
        </p:spPr>
      </p:pic>
      <p:sp>
        <p:nvSpPr>
          <p:cNvPr id="7" name="Text Box 13"/>
          <p:cNvSpPr txBox="1">
            <a:spLocks noChangeArrowheads="1"/>
          </p:cNvSpPr>
          <p:nvPr/>
        </p:nvSpPr>
        <p:spPr bwMode="auto">
          <a:xfrm>
            <a:off x="5799284" y="6461015"/>
            <a:ext cx="3327548" cy="3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5" tIns="45641" rIns="91285" bIns="45641">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itchFamily="34" charset="0"/>
                <a:cs typeface="Arial" pitchFamily="34" charset="0"/>
              </a:rPr>
              <a:t>Unit three/employee</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16993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9220</TotalTime>
  <Words>8672</Words>
  <Application>Microsoft Office PowerPoint</Application>
  <PresentationFormat>全屏显示(4:3)</PresentationFormat>
  <Paragraphs>967</Paragraphs>
  <Slides>177</Slides>
  <Notes>5</Notes>
  <HiddenSlides>0</HiddenSlides>
  <MMClips>0</MMClips>
  <ScaleCrop>false</ScaleCrop>
  <HeadingPairs>
    <vt:vector size="4" baseType="variant">
      <vt:variant>
        <vt:lpstr>主题</vt:lpstr>
      </vt:variant>
      <vt:variant>
        <vt:i4>2</vt:i4>
      </vt:variant>
      <vt:variant>
        <vt:lpstr>幻灯片标题</vt:lpstr>
      </vt:variant>
      <vt:variant>
        <vt:i4>177</vt:i4>
      </vt:variant>
    </vt:vector>
  </HeadingPairs>
  <TitlesOfParts>
    <vt:vector size="179" baseType="lpstr">
      <vt:lpstr>Office 主题</vt:lpstr>
      <vt:lpstr>1_Office 主题</vt:lpstr>
      <vt:lpstr>Course Outline</vt:lpstr>
      <vt:lpstr>PowerPoint 演示文稿</vt:lpstr>
      <vt:lpstr>3.1 Class</vt:lpstr>
      <vt:lpstr>PowerPoint 演示文稿</vt:lpstr>
      <vt:lpstr>C++ Access Control</vt:lpstr>
      <vt:lpstr>PowerPoint 演示文稿</vt:lpstr>
      <vt:lpstr>Information hiding</vt:lpstr>
      <vt:lpstr>How to define a class</vt:lpstr>
      <vt:lpstr>PowerPoint 演示文稿</vt:lpstr>
      <vt:lpstr>Control Access</vt:lpstr>
      <vt:lpstr>C++ access control</vt:lpstr>
      <vt:lpstr>Using class</vt:lpstr>
      <vt:lpstr>Using Object</vt:lpstr>
      <vt:lpstr>Object  pointer</vt:lpstr>
      <vt:lpstr>PowerPoint 演示文稿</vt:lpstr>
      <vt:lpstr>How to create an object(instance)?</vt:lpstr>
      <vt:lpstr>this pointer</vt:lpstr>
      <vt:lpstr>How big is an object(instance)?</vt:lpstr>
      <vt:lpstr>Initialization &amp; Cleanup</vt:lpstr>
      <vt:lpstr>Constructors</vt:lpstr>
      <vt:lpstr>How to cleanup an object</vt:lpstr>
      <vt:lpstr>PowerPoint 演示文稿</vt:lpstr>
      <vt:lpstr>PowerPoint 演示文稿</vt:lpstr>
      <vt:lpstr>PowerPoint 演示文稿</vt:lpstr>
      <vt:lpstr>PowerPoint 演示文稿</vt:lpstr>
      <vt:lpstr>PowerPoint 演示文稿</vt:lpstr>
      <vt:lpstr>Destructor</vt:lpstr>
      <vt:lpstr>PowerPoint 演示文稿</vt:lpstr>
      <vt:lpstr>PowerPoint 演示文稿</vt:lpstr>
      <vt:lpstr>item18: to make the class interface is complete and  minimal（Effective C++）</vt:lpstr>
      <vt:lpstr>PowerPoint 演示文稿</vt:lpstr>
      <vt:lpstr>PowerPoint 演示文稿</vt:lpstr>
      <vt:lpstr>PowerPoint 演示文稿</vt:lpstr>
      <vt:lpstr>PowerPoint 演示文稿</vt:lpstr>
      <vt:lpstr>Composition-Member Object </vt:lpstr>
      <vt:lpstr>PowerPoint 演示文稿</vt:lpstr>
      <vt:lpstr>PowerPoint 演示文稿</vt:lpstr>
      <vt:lpstr>PowerPoint 演示文稿</vt:lpstr>
      <vt:lpstr>About Constructor initialization list</vt:lpstr>
      <vt:lpstr>PowerPoint 演示文稿</vt:lpstr>
      <vt:lpstr>PowerPoint 演示文稿</vt:lpstr>
      <vt:lpstr>PowerPoint 演示文稿</vt:lpstr>
      <vt:lpstr>PowerPoint 演示文稿</vt:lpstr>
      <vt:lpstr>3.3 Operator overloading</vt:lpstr>
      <vt:lpstr>Syntax</vt:lpstr>
      <vt:lpstr>PowerPoint 演示文稿</vt:lpstr>
      <vt:lpstr>PowerPoint 演示文稿</vt:lpstr>
      <vt:lpstr>friend</vt:lpstr>
      <vt:lpstr>PowerPoint 演示文稿</vt:lpstr>
      <vt:lpstr>Overloadable operators</vt:lpstr>
      <vt:lpstr>Operators you can’t overload</vt:lpstr>
      <vt:lpstr>PowerPoint 演示文稿</vt:lpstr>
      <vt:lpstr>Basic guidelines</vt:lpstr>
      <vt:lpstr>PowerPoint 演示文稿</vt:lpstr>
      <vt:lpstr>Suggests</vt:lpstr>
      <vt:lpstr>Unusual operators overloading</vt:lpstr>
      <vt:lpstr>PowerPoint 演示文稿</vt:lpstr>
      <vt:lpstr>Assignment operator = overloading</vt:lpstr>
      <vt:lpstr>PowerPoint 演示文稿</vt:lpstr>
      <vt:lpstr>PowerPoint 演示文稿</vt:lpstr>
      <vt:lpstr>PowerPoint 演示文稿</vt:lpstr>
      <vt:lpstr>PowerPoint 演示文稿</vt:lpstr>
      <vt:lpstr>PowerPoint 演示文稿</vt:lpstr>
      <vt:lpstr>Memberwise</vt:lpstr>
      <vt:lpstr>Copy constructor VS operator= </vt:lpstr>
      <vt:lpstr>【规则】尽可能使用编译器隐式生成的函数  </vt:lpstr>
      <vt:lpstr>PowerPoint 演示文稿</vt:lpstr>
      <vt:lpstr>Overloading new and delete</vt:lpstr>
      <vt:lpstr>PowerPoint 演示文稿</vt:lpstr>
      <vt:lpstr>PowerPoint 演示文稿</vt:lpstr>
      <vt:lpstr>PowerPoint 演示文稿</vt:lpstr>
      <vt:lpstr>3.3 Automatic type conversion</vt:lpstr>
      <vt:lpstr>Old style casts</vt:lpstr>
      <vt:lpstr>PowerPoint 演示文稿</vt:lpstr>
      <vt:lpstr>C++ Style Casts</vt:lpstr>
      <vt:lpstr>PowerPoint 演示文稿</vt:lpstr>
      <vt:lpstr>PowerPoint 演示文稿</vt:lpstr>
      <vt:lpstr>PowerPoint 演示文稿</vt:lpstr>
      <vt:lpstr>PowerPoint 演示文稿</vt:lpstr>
      <vt:lpstr>PowerPoint 演示文稿</vt:lpstr>
      <vt:lpstr>Constructor conversion</vt:lpstr>
      <vt:lpstr>PowerPoint 演示文稿</vt:lpstr>
      <vt:lpstr>“explicit” key word</vt:lpstr>
      <vt:lpstr>Operator conversion</vt:lpstr>
      <vt:lpstr>PowerPoint 演示文稿</vt:lpstr>
      <vt:lpstr>Operator conversion</vt:lpstr>
      <vt:lpstr>PowerPoint 演示文稿</vt:lpstr>
      <vt:lpstr>实现自动类型转换要注意的问题：二义性 </vt:lpstr>
      <vt:lpstr>实现自动类型转换要注意的问题：二义性 </vt:lpstr>
      <vt:lpstr>PowerPoint 演示文稿</vt:lpstr>
      <vt:lpstr>PowerPoint 演示文稿</vt:lpstr>
      <vt:lpstr>提高程序性能</vt:lpstr>
      <vt:lpstr>避免匿名(临时)对象</vt:lpstr>
      <vt:lpstr>PowerPoint 演示文稿</vt:lpstr>
      <vt:lpstr>PowerPoint 演示文稿</vt:lpstr>
      <vt:lpstr>PowerPoint 演示文稿</vt:lpstr>
      <vt:lpstr>PowerPoint 演示文稿</vt:lpstr>
      <vt:lpstr>PowerPoint 演示文稿</vt:lpstr>
      <vt:lpstr>Inheritance</vt:lpstr>
      <vt:lpstr>PowerPoint 演示文稿</vt:lpstr>
      <vt:lpstr>PowerPoint 演示文稿</vt:lpstr>
      <vt:lpstr>Inheritance syntax</vt:lpstr>
      <vt:lpstr>PowerPoint 演示文稿</vt:lpstr>
      <vt:lpstr>Constructor and Destructor of the derived class</vt:lpstr>
      <vt:lpstr>PowerPoint 演示文稿</vt:lpstr>
      <vt:lpstr>PowerPoint 演示文稿</vt:lpstr>
      <vt:lpstr>PowerPoint 演示文稿</vt:lpstr>
      <vt:lpstr>Order of constructor &amp; destructor calls</vt:lpstr>
      <vt:lpstr>PowerPoint 演示文稿</vt:lpstr>
      <vt:lpstr>设计一个派生类需特别关注的地方</vt:lpstr>
      <vt:lpstr>Protected Access protection </vt:lpstr>
      <vt:lpstr>Access Protection </vt:lpstr>
      <vt:lpstr>Name hiding</vt:lpstr>
      <vt:lpstr>PowerPoint 演示文稿</vt:lpstr>
      <vt:lpstr>PowerPoint 演示文稿</vt:lpstr>
      <vt:lpstr>Functions that don’t automatically inherit</vt:lpstr>
      <vt:lpstr>PowerPoint 演示文稿</vt:lpstr>
      <vt:lpstr>Inheritance hierarchy </vt:lpstr>
      <vt:lpstr>Upcasting</vt:lpstr>
      <vt:lpstr>PowerPoint 演示文稿</vt:lpstr>
      <vt:lpstr>Upcasting</vt:lpstr>
      <vt:lpstr>PowerPoint 演示文稿</vt:lpstr>
      <vt:lpstr>PowerPoint 演示文稿</vt:lpstr>
      <vt:lpstr>PowerPoint 演示文稿</vt:lpstr>
      <vt:lpstr>PowerPoint 演示文稿</vt:lpstr>
      <vt:lpstr>PowerPoint 演示文稿</vt:lpstr>
      <vt:lpstr>Problem analysis </vt:lpstr>
      <vt:lpstr>PowerPoint 演示文稿</vt:lpstr>
      <vt:lpstr>PowerPoint 演示文稿</vt:lpstr>
      <vt:lpstr>PowerPoint 演示文稿</vt:lpstr>
      <vt:lpstr>Inheritance</vt:lpstr>
      <vt:lpstr>PowerPoint 演示文稿</vt:lpstr>
      <vt:lpstr>PowerPoint 演示文稿</vt:lpstr>
      <vt:lpstr>When to use public inheritance?</vt:lpstr>
      <vt:lpstr>PowerPoint 演示文稿</vt:lpstr>
      <vt:lpstr>PowerPoint 演示文稿</vt:lpstr>
      <vt:lpstr>PowerPoint 演示文稿</vt:lpstr>
      <vt:lpstr>When to use private inheritance?</vt:lpstr>
      <vt:lpstr>PowerPoint 演示文稿</vt:lpstr>
      <vt:lpstr>Private inheritance VS composition</vt:lpstr>
      <vt:lpstr>PowerPoint 演示文稿</vt:lpstr>
      <vt:lpstr>3.5 Polymorphism &amp; Virtual Functions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Benefits of using virtual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1257</cp:revision>
  <dcterms:created xsi:type="dcterms:W3CDTF">2011-07-25T05:31:53Z</dcterms:created>
  <dcterms:modified xsi:type="dcterms:W3CDTF">2018-12-26T02:39:55Z</dcterms:modified>
</cp:coreProperties>
</file>