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58"/>
  </p:notesMasterIdLst>
  <p:sldIdLst>
    <p:sldId id="656" r:id="rId2"/>
    <p:sldId id="746" r:id="rId3"/>
    <p:sldId id="637" r:id="rId4"/>
    <p:sldId id="527" r:id="rId5"/>
    <p:sldId id="528" r:id="rId6"/>
    <p:sldId id="529" r:id="rId7"/>
    <p:sldId id="530" r:id="rId8"/>
    <p:sldId id="531" r:id="rId9"/>
    <p:sldId id="415" r:id="rId10"/>
    <p:sldId id="419" r:id="rId11"/>
    <p:sldId id="719" r:id="rId12"/>
    <p:sldId id="532" r:id="rId13"/>
    <p:sldId id="747" r:id="rId14"/>
    <p:sldId id="638" r:id="rId15"/>
    <p:sldId id="533" r:id="rId16"/>
    <p:sldId id="534" r:id="rId17"/>
    <p:sldId id="697" r:id="rId18"/>
    <p:sldId id="701" r:id="rId19"/>
    <p:sldId id="700" r:id="rId20"/>
    <p:sldId id="425" r:id="rId21"/>
    <p:sldId id="661" r:id="rId22"/>
    <p:sldId id="664" r:id="rId23"/>
    <p:sldId id="710" r:id="rId24"/>
    <p:sldId id="662" r:id="rId25"/>
    <p:sldId id="665" r:id="rId26"/>
    <p:sldId id="631" r:id="rId27"/>
    <p:sldId id="602" r:id="rId28"/>
    <p:sldId id="718" r:id="rId29"/>
    <p:sldId id="536" r:id="rId30"/>
    <p:sldId id="543" r:id="rId31"/>
    <p:sldId id="537" r:id="rId32"/>
    <p:sldId id="708" r:id="rId33"/>
    <p:sldId id="666" r:id="rId34"/>
    <p:sldId id="546" r:id="rId35"/>
    <p:sldId id="547" r:id="rId36"/>
    <p:sldId id="548" r:id="rId37"/>
    <p:sldId id="549" r:id="rId38"/>
    <p:sldId id="704" r:id="rId39"/>
    <p:sldId id="720" r:id="rId40"/>
    <p:sldId id="550" r:id="rId41"/>
    <p:sldId id="703" r:id="rId42"/>
    <p:sldId id="552" r:id="rId43"/>
    <p:sldId id="553" r:id="rId44"/>
    <p:sldId id="640" r:id="rId45"/>
    <p:sldId id="667" r:id="rId46"/>
    <p:sldId id="721" r:id="rId47"/>
    <p:sldId id="620" r:id="rId48"/>
    <p:sldId id="668" r:id="rId49"/>
    <p:sldId id="619" r:id="rId50"/>
    <p:sldId id="621" r:id="rId51"/>
    <p:sldId id="454" r:id="rId52"/>
    <p:sldId id="455" r:id="rId53"/>
    <p:sldId id="615" r:id="rId54"/>
    <p:sldId id="749" r:id="rId55"/>
    <p:sldId id="555" r:id="rId56"/>
    <p:sldId id="556" r:id="rId57"/>
    <p:sldId id="557" r:id="rId58"/>
    <p:sldId id="558" r:id="rId59"/>
    <p:sldId id="623" r:id="rId60"/>
    <p:sldId id="624" r:id="rId61"/>
    <p:sldId id="605" r:id="rId62"/>
    <p:sldId id="730" r:id="rId63"/>
    <p:sldId id="731" r:id="rId64"/>
    <p:sldId id="732" r:id="rId65"/>
    <p:sldId id="642" r:id="rId66"/>
    <p:sldId id="722" r:id="rId67"/>
    <p:sldId id="626" r:id="rId68"/>
    <p:sldId id="750" r:id="rId69"/>
    <p:sldId id="561" r:id="rId70"/>
    <p:sldId id="711" r:id="rId71"/>
    <p:sldId id="466" r:id="rId72"/>
    <p:sldId id="671" r:id="rId73"/>
    <p:sldId id="672" r:id="rId74"/>
    <p:sldId id="673" r:id="rId75"/>
    <p:sldId id="565" r:id="rId76"/>
    <p:sldId id="674" r:id="rId77"/>
    <p:sldId id="713" r:id="rId78"/>
    <p:sldId id="475" r:id="rId79"/>
    <p:sldId id="702" r:id="rId80"/>
    <p:sldId id="736" r:id="rId81"/>
    <p:sldId id="751" r:id="rId82"/>
    <p:sldId id="752" r:id="rId83"/>
    <p:sldId id="706" r:id="rId84"/>
    <p:sldId id="635" r:id="rId85"/>
    <p:sldId id="473" r:id="rId86"/>
    <p:sldId id="724" r:id="rId87"/>
    <p:sldId id="567" r:id="rId88"/>
    <p:sldId id="476" r:id="rId89"/>
    <p:sldId id="675" r:id="rId90"/>
    <p:sldId id="600" r:id="rId91"/>
    <p:sldId id="737" r:id="rId92"/>
    <p:sldId id="597" r:id="rId93"/>
    <p:sldId id="714" r:id="rId94"/>
    <p:sldId id="570" r:id="rId95"/>
    <p:sldId id="571" r:id="rId96"/>
    <p:sldId id="754" r:id="rId97"/>
    <p:sldId id="709" r:id="rId98"/>
    <p:sldId id="572" r:id="rId99"/>
    <p:sldId id="573" r:id="rId100"/>
    <p:sldId id="488" r:id="rId101"/>
    <p:sldId id="744" r:id="rId102"/>
    <p:sldId id="699" r:id="rId103"/>
    <p:sldId id="698" r:id="rId104"/>
    <p:sldId id="575" r:id="rId105"/>
    <p:sldId id="492" r:id="rId106"/>
    <p:sldId id="609" r:id="rId107"/>
    <p:sldId id="725" r:id="rId108"/>
    <p:sldId id="576" r:id="rId109"/>
    <p:sldId id="495" r:id="rId110"/>
    <p:sldId id="577" r:id="rId111"/>
    <p:sldId id="578" r:id="rId112"/>
    <p:sldId id="726" r:id="rId113"/>
    <p:sldId id="579" r:id="rId114"/>
    <p:sldId id="679" r:id="rId115"/>
    <p:sldId id="580" r:id="rId116"/>
    <p:sldId id="680" r:id="rId117"/>
    <p:sldId id="681" r:id="rId118"/>
    <p:sldId id="745" r:id="rId119"/>
    <p:sldId id="682" r:id="rId120"/>
    <p:sldId id="683" r:id="rId121"/>
    <p:sldId id="581" r:id="rId122"/>
    <p:sldId id="738" r:id="rId123"/>
    <p:sldId id="739" r:id="rId124"/>
    <p:sldId id="740" r:id="rId125"/>
    <p:sldId id="582" r:id="rId126"/>
    <p:sldId id="742" r:id="rId127"/>
    <p:sldId id="743" r:id="rId128"/>
    <p:sldId id="610" r:id="rId129"/>
    <p:sldId id="606" r:id="rId130"/>
    <p:sldId id="607" r:id="rId131"/>
    <p:sldId id="505" r:id="rId132"/>
    <p:sldId id="611" r:id="rId133"/>
    <p:sldId id="583" r:id="rId134"/>
    <p:sldId id="727" r:id="rId135"/>
    <p:sldId id="584" r:id="rId136"/>
    <p:sldId id="685" r:id="rId137"/>
    <p:sldId id="686" r:id="rId138"/>
    <p:sldId id="587" r:id="rId139"/>
    <p:sldId id="586" r:id="rId140"/>
    <p:sldId id="588" r:id="rId141"/>
    <p:sldId id="516" r:id="rId142"/>
    <p:sldId id="687" r:id="rId143"/>
    <p:sldId id="689" r:id="rId144"/>
    <p:sldId id="652" r:id="rId145"/>
    <p:sldId id="627" r:id="rId146"/>
    <p:sldId id="630" r:id="rId147"/>
    <p:sldId id="728" r:id="rId148"/>
    <p:sldId id="589" r:id="rId149"/>
    <p:sldId id="692" r:id="rId150"/>
    <p:sldId id="693" r:id="rId151"/>
    <p:sldId id="694" r:id="rId152"/>
    <p:sldId id="592" r:id="rId153"/>
    <p:sldId id="643" r:id="rId154"/>
    <p:sldId id="729" r:id="rId155"/>
    <p:sldId id="614" r:id="rId156"/>
    <p:sldId id="525" r:id="rId157"/>
  </p:sldIdLst>
  <p:sldSz cx="9144000" cy="6858000" type="screen4x3"/>
  <p:notesSz cx="6858000" cy="9144000"/>
  <p:defaultTextStyle>
    <a:defPPr>
      <a:defRPr lang="zh-CN"/>
    </a:defPPr>
    <a:lvl1pPr marL="0" algn="l" defTabSz="913936" rtl="0" eaLnBrk="1" latinLnBrk="0" hangingPunct="1">
      <a:defRPr sz="1800" kern="1200">
        <a:solidFill>
          <a:schemeClr val="tx1"/>
        </a:solidFill>
        <a:latin typeface="+mn-lt"/>
        <a:ea typeface="+mn-ea"/>
        <a:cs typeface="+mn-cs"/>
      </a:defRPr>
    </a:lvl1pPr>
    <a:lvl2pPr marL="456967" algn="l" defTabSz="913936" rtl="0" eaLnBrk="1" latinLnBrk="0" hangingPunct="1">
      <a:defRPr sz="1800" kern="1200">
        <a:solidFill>
          <a:schemeClr val="tx1"/>
        </a:solidFill>
        <a:latin typeface="+mn-lt"/>
        <a:ea typeface="+mn-ea"/>
        <a:cs typeface="+mn-cs"/>
      </a:defRPr>
    </a:lvl2pPr>
    <a:lvl3pPr marL="913936" algn="l" defTabSz="913936" rtl="0" eaLnBrk="1" latinLnBrk="0" hangingPunct="1">
      <a:defRPr sz="1800" kern="1200">
        <a:solidFill>
          <a:schemeClr val="tx1"/>
        </a:solidFill>
        <a:latin typeface="+mn-lt"/>
        <a:ea typeface="+mn-ea"/>
        <a:cs typeface="+mn-cs"/>
      </a:defRPr>
    </a:lvl3pPr>
    <a:lvl4pPr marL="1370904" algn="l" defTabSz="913936" rtl="0" eaLnBrk="1" latinLnBrk="0" hangingPunct="1">
      <a:defRPr sz="1800" kern="1200">
        <a:solidFill>
          <a:schemeClr val="tx1"/>
        </a:solidFill>
        <a:latin typeface="+mn-lt"/>
        <a:ea typeface="+mn-ea"/>
        <a:cs typeface="+mn-cs"/>
      </a:defRPr>
    </a:lvl4pPr>
    <a:lvl5pPr marL="1827872" algn="l" defTabSz="913936" rtl="0" eaLnBrk="1" latinLnBrk="0" hangingPunct="1">
      <a:defRPr sz="1800" kern="1200">
        <a:solidFill>
          <a:schemeClr val="tx1"/>
        </a:solidFill>
        <a:latin typeface="+mn-lt"/>
        <a:ea typeface="+mn-ea"/>
        <a:cs typeface="+mn-cs"/>
      </a:defRPr>
    </a:lvl5pPr>
    <a:lvl6pPr marL="2284840" algn="l" defTabSz="913936" rtl="0" eaLnBrk="1" latinLnBrk="0" hangingPunct="1">
      <a:defRPr sz="1800" kern="1200">
        <a:solidFill>
          <a:schemeClr val="tx1"/>
        </a:solidFill>
        <a:latin typeface="+mn-lt"/>
        <a:ea typeface="+mn-ea"/>
        <a:cs typeface="+mn-cs"/>
      </a:defRPr>
    </a:lvl6pPr>
    <a:lvl7pPr marL="2741808" algn="l" defTabSz="913936" rtl="0" eaLnBrk="1" latinLnBrk="0" hangingPunct="1">
      <a:defRPr sz="1800" kern="1200">
        <a:solidFill>
          <a:schemeClr val="tx1"/>
        </a:solidFill>
        <a:latin typeface="+mn-lt"/>
        <a:ea typeface="+mn-ea"/>
        <a:cs typeface="+mn-cs"/>
      </a:defRPr>
    </a:lvl7pPr>
    <a:lvl8pPr marL="3198776" algn="l" defTabSz="913936" rtl="0" eaLnBrk="1" latinLnBrk="0" hangingPunct="1">
      <a:defRPr sz="1800" kern="1200">
        <a:solidFill>
          <a:schemeClr val="tx1"/>
        </a:solidFill>
        <a:latin typeface="+mn-lt"/>
        <a:ea typeface="+mn-ea"/>
        <a:cs typeface="+mn-cs"/>
      </a:defRPr>
    </a:lvl8pPr>
    <a:lvl9pPr marL="3655743" algn="l" defTabSz="91393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8000"/>
    <a:srgbClr val="FF3300"/>
    <a:srgbClr val="0000CC"/>
    <a:srgbClr val="66FF33"/>
    <a:srgbClr val="FF66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48" autoAdjust="0"/>
    <p:restoredTop sz="86433" autoAdjust="0"/>
  </p:normalViewPr>
  <p:slideViewPr>
    <p:cSldViewPr>
      <p:cViewPr>
        <p:scale>
          <a:sx n="70" d="100"/>
          <a:sy n="70" d="100"/>
        </p:scale>
        <p:origin x="-2790"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4-24T08:40:36.934"/>
    </inkml:context>
    <inkml:brush xml:id="br0">
      <inkml:brushProperty name="width" value="0.05292" units="cm"/>
      <inkml:brushProperty name="height" value="0.05292" units="cm"/>
      <inkml:brushProperty name="color" value="#FF0000"/>
    </inkml:brush>
  </inkml:definitions>
  <inkml:trace contextRef="#ctx0" brushRef="#br0">7257 4896,'-39'0,"18"0,2 27,-1-27,0 0,20 0,-40 0,-19 0,59 0,-40 0,40 0,-39 0,-21 0,60 0,-40 0,40 0,0 0,-40 0,21 0,-1 0,0 0,20 0,-40 0,40 0,-19 0,-21 0,40 0,-20 0,20 0,-20 0,20 0,-40 0,40 0,-20 0,20 0,-40 0,21 0,-1 0,20 0,-20 0,1 0,19 0,-21 0,2 0,19 0,-40 0,20 0,0 0,0 0,1 0,-2 0,2 0,-1 0,0 0,1 0,-2 0,2 0,-1 0,-20 0,20 0,0 0,20 0,-40 0,40 0,-19 0,19 0,-20 0,0 0,1 0,-21 0,40 0,-40 0,20 0,-20 0,40 0,-39 0,19 0,20 0,-40 0,20 0,1 0,-21 0,40 0,0 0,-40 0,21 0,-2 0,2 0,-1 0,0 0,-20 0,20 0,-39 0,59 0,-40 0,0 0,21 0,-1 0,-20 0,20 0,0 0,1 0,-2 0,2 0,-21 0,40 0,-40 0,40 0,-19 0,-21 0,20 0,-20 0,40 0,-40 0,1 0,19 0,-20 0,1 0,-1 0,0 0,21 0,-1 0,-40 0,60 0,-19 0,-1 0,0 0,0 0,-20 0,40 0,-40 0,21 0,-1 0,0 0,0 0,-39 0,39 0,0 0,-20 0,0 0,1 0,-1 0,40 0,-40 0,21 0,19 0,-21 0,2 0,-1 0,0 0,-20 0,1 0,39 0,-20 0,-20 0,40 0,-20 0,-20 0,40 0,-39 0,0 0,39 0,-40 0,0 0,0 0,40 0,-20 0,1 0,-2 0,2 0,19 0,-40 0,1 0,-1 0,20 0,0 0,1 0,-2 0,2 0,-1 0,0 0,0 0,0 0,20 0,-39 0,-1 0,20 0,0 0,-39 0,59 0,-20 0,0 0,0 0,20 0,-20 0,20 0,-39 0,19 0,0 0,20 0,-40 0,21 0,-2 0,21 0,-19 0,-1 0,0 0,0 0,0 0,0 0,20 0,0 26,-19-26,19 0,-21 0,2 0,-1 0,20 0,-39 0,18 0,2 0,19 0,0 0,-40 0,40 0,-20 0,0 0,0 0,20 0,-59 0,59 0,0 0,-59-26,38 26,21 0</inkml:trace>
  <inkml:trace contextRef="#ctx0" brushRef="#br0" timeOffset="1781.2614">2494 4764,'-19'0,"-2"0,21 0,-39 0,19 0,0 0,20 0,0 0,-20 26,0-26,20 27,-40-27,40 0,-39 0,39 0,-20 0,20 0,-19 0,19 0,-40 0,40 0,-20 0,0 0,20 26,0-26,0 27,-20-27,20 0,0 26,0-26,0 0,0 27,20-27,-20 26,0-26,0 0,0 27,0-27,20 26,-20-26,0 0,0 0,0 27,20-27,-20 0,0 26,19-26,-19 0,0 0,0 0,0 27,0-27,21 26,-21-26,0 26,19 1,-19-27,20 26,0-26,-20 27,19-1,-19-26,40 27,-40-27,20 0,0 26,0-26</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08.417"/>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24771 7066,'0'0,"20"0,0 0,0 0,-20 0,19 0,-19 0,40 0,-40 0,20 0,-20 0,20 0,-20 0,20 0,0 0,-20 0,20 0,0 0,-20 0,19 0,1 0,-20 0,20 0,-20 0,20 0,-1 0,2 0,-21 27,19-27,1 0,0 0,-20 0,20 0,0 0,-20 0,20 0,0 0,-20 0,20 0,-1 0,1 0,0 0,-20 0,19 0,-19 0,40 0,-40 0,20 0,-20 0,20 0,0 0,-20 0,20 0,-20 0,20 0,-20 0,20 0,0 0,-20 26,19-26,2 0,-21 0,19 0,0 0,2 0,-21 0,19 0,1 0,0 0,-20 0,20 0,-20 0,20 0,0 0,-20 0,20 0,0 0,-20 0,19 0,2 0,-2 0,-19 0,20 0,-20 0,39 0,-39 0,20 0,-20 0,40 0,-40 0,20 0,-20 0,20 0,-20 0,20 0,0 0,-1 0,-19 0,21 0,-2 0,-19 0,20 0,0 0,-20 0,19 0,1 0,20-26,-40-1,0 27,-20 0,0 0,20-26,-20-1,20 27,-19 0,19 0,-20 0,0 0,20 0,-19 0,19 0,-40 0,40 0,-20 0,20 0,-20 0,0 0,0 0,20 0,-20 0,20 0,-20 0,20 0,-39 0,39 0,-20 0,20 0,-20 0,1 0,-2 0,21 0,-19 0,19 0,-20 0,0 0,20 0,-20 0,20 0,-20 0,20 0,-20 0,0 0,20 0,-20 0,20 0,-19 0,19 0,-40 0,40 0,-19 0,19 0,-21 0,21 27,-19-27,-1 0,20 0,-20 0,-20 0,40 0,-40 0,40 0,-20 0,20 0,-19 0,19 0,-21 0,2 0,19 0,-20 0,20 26,-20-26,20 0,-19 0,19 0,-20 0,0 0,20 0</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2.292"/>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24851 7437,'0'0,"19"0,2 0,-21 0,39 0,-39 0,20 0,-20 0,20 0,0 0,0 0,-20 0,20 0,-1 0,1 0,-20 0,20 0,0 0,-20 0,19 0,2 0,-2 0,-19 0,20 0,-20 0,20 0,0 0,-20 0,20 0,0 0,0 0,-20 0,20 0,-20 0,19 0,-19 0,20 0,0 0,-1 0,-19 0,21 0,-21 0,39 0,-19 0,0 0,0 0,-20 0,20 0,-20 0,20 0,0 0,-20 0,19 0,-19 0,21 0,-2 0,0 0,-19 0,21 0,-2 0,1 0,-20 0,20 0,0 0,-20 0,20 0,0 0,0 0,-20 0,20 0,-20 0,19 0,2 0,-21 0,19 0,1 0,0 0,-20 0,19 0,1 0,-20 0,20 0,0 0,0 0,-20 0,20 0,0 0,0 0,-20 0,19 0,-19 0,40 0,-40 0,20 0,-20 0,20 0,-20 0,19 0,1 0,-20 0,20 0,-20 0,20 0,-20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6.479"/>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24844 7357,'-20'0,"20"0,0 27,0-27,0 26,0-26,0 27,0-27,0 26,0 1,0-27,0 26</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42" units="1/cm"/>
          <inkml:channelProperty channel="Y" name="resolution" value="44" units="1/cm"/>
        </inkml:channelProperties>
      </inkml:inkSource>
      <inkml:timestamp xml:id="ts0" timeString="2015-05-08T01:49:18.417"/>
    </inkml:context>
    <inkml:brush xml:id="br0">
      <inkml:brushProperty name="width" value="0.08819" units="cm"/>
      <inkml:brushProperty name="height" value="0.35278" units="cm"/>
      <inkml:brushProperty name="color" value="#4583B8"/>
      <inkml:brushProperty name="tip" value="rectangle"/>
      <inkml:brushProperty name="rasterOp" value="maskPen"/>
    </inkml:brush>
  </inkml:definitions>
  <inkml:trace contextRef="#ctx0" brushRef="#br0">24877 7040,'0'0,"20"0,0 0,0 0,-1 0,-19 0,21 0,-2 0,-19 0,20 0,0 0,-1 0,-19 0,21 0,-2 0,1 0,-20 0,20 0,0 0,-1 0,-19 0,21 0,-2 0,1 0,-20 0,20 0,0 0,-20 0,20 0,0 0,-1 0,-19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EDE3F-4AC2-45A9-9F4D-5C7FEF111F1C}" type="datetimeFigureOut">
              <a:rPr lang="zh-CN" altLang="en-US" smtClean="0"/>
              <a:pPr/>
              <a:t>2018/11/15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CF221-3527-44EE-88D4-30F149253768}" type="slidenum">
              <a:rPr lang="zh-CN" altLang="en-US" smtClean="0"/>
              <a:pPr/>
              <a:t>‹#›</a:t>
            </a:fld>
            <a:endParaRPr lang="zh-CN" altLang="en-US"/>
          </a:p>
        </p:txBody>
      </p:sp>
    </p:spTree>
    <p:extLst>
      <p:ext uri="{BB962C8B-B14F-4D97-AF65-F5344CB8AC3E}">
        <p14:creationId xmlns:p14="http://schemas.microsoft.com/office/powerpoint/2010/main" val="1741802762"/>
      </p:ext>
    </p:extLst>
  </p:cSld>
  <p:clrMap bg1="lt1" tx1="dk1" bg2="lt2" tx2="dk2" accent1="accent1" accent2="accent2" accent3="accent3" accent4="accent4" accent5="accent5" accent6="accent6" hlink="hlink" folHlink="folHlink"/>
  <p:notesStyle>
    <a:lvl1pPr marL="0" algn="l" defTabSz="913936" rtl="0" eaLnBrk="1" latinLnBrk="0" hangingPunct="1">
      <a:defRPr sz="1200" kern="1200">
        <a:solidFill>
          <a:schemeClr val="tx1"/>
        </a:solidFill>
        <a:latin typeface="+mn-lt"/>
        <a:ea typeface="+mn-ea"/>
        <a:cs typeface="+mn-cs"/>
      </a:defRPr>
    </a:lvl1pPr>
    <a:lvl2pPr marL="456967" algn="l" defTabSz="913936" rtl="0" eaLnBrk="1" latinLnBrk="0" hangingPunct="1">
      <a:defRPr sz="1200" kern="1200">
        <a:solidFill>
          <a:schemeClr val="tx1"/>
        </a:solidFill>
        <a:latin typeface="+mn-lt"/>
        <a:ea typeface="+mn-ea"/>
        <a:cs typeface="+mn-cs"/>
      </a:defRPr>
    </a:lvl2pPr>
    <a:lvl3pPr marL="913936" algn="l" defTabSz="913936" rtl="0" eaLnBrk="1" latinLnBrk="0" hangingPunct="1">
      <a:defRPr sz="1200" kern="1200">
        <a:solidFill>
          <a:schemeClr val="tx1"/>
        </a:solidFill>
        <a:latin typeface="+mn-lt"/>
        <a:ea typeface="+mn-ea"/>
        <a:cs typeface="+mn-cs"/>
      </a:defRPr>
    </a:lvl3pPr>
    <a:lvl4pPr marL="1370904" algn="l" defTabSz="913936" rtl="0" eaLnBrk="1" latinLnBrk="0" hangingPunct="1">
      <a:defRPr sz="1200" kern="1200">
        <a:solidFill>
          <a:schemeClr val="tx1"/>
        </a:solidFill>
        <a:latin typeface="+mn-lt"/>
        <a:ea typeface="+mn-ea"/>
        <a:cs typeface="+mn-cs"/>
      </a:defRPr>
    </a:lvl4pPr>
    <a:lvl5pPr marL="1827872" algn="l" defTabSz="913936" rtl="0" eaLnBrk="1" latinLnBrk="0" hangingPunct="1">
      <a:defRPr sz="1200" kern="1200">
        <a:solidFill>
          <a:schemeClr val="tx1"/>
        </a:solidFill>
        <a:latin typeface="+mn-lt"/>
        <a:ea typeface="+mn-ea"/>
        <a:cs typeface="+mn-cs"/>
      </a:defRPr>
    </a:lvl5pPr>
    <a:lvl6pPr marL="2284840" algn="l" defTabSz="913936" rtl="0" eaLnBrk="1" latinLnBrk="0" hangingPunct="1">
      <a:defRPr sz="1200" kern="1200">
        <a:solidFill>
          <a:schemeClr val="tx1"/>
        </a:solidFill>
        <a:latin typeface="+mn-lt"/>
        <a:ea typeface="+mn-ea"/>
        <a:cs typeface="+mn-cs"/>
      </a:defRPr>
    </a:lvl6pPr>
    <a:lvl7pPr marL="2741808" algn="l" defTabSz="913936" rtl="0" eaLnBrk="1" latinLnBrk="0" hangingPunct="1">
      <a:defRPr sz="1200" kern="1200">
        <a:solidFill>
          <a:schemeClr val="tx1"/>
        </a:solidFill>
        <a:latin typeface="+mn-lt"/>
        <a:ea typeface="+mn-ea"/>
        <a:cs typeface="+mn-cs"/>
      </a:defRPr>
    </a:lvl7pPr>
    <a:lvl8pPr marL="3198776" algn="l" defTabSz="913936" rtl="0" eaLnBrk="1" latinLnBrk="0" hangingPunct="1">
      <a:defRPr sz="1200" kern="1200">
        <a:solidFill>
          <a:schemeClr val="tx1"/>
        </a:solidFill>
        <a:latin typeface="+mn-lt"/>
        <a:ea typeface="+mn-ea"/>
        <a:cs typeface="+mn-cs"/>
      </a:defRPr>
    </a:lvl8pPr>
    <a:lvl9pPr marL="3655743" algn="l" defTabSz="91393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latin typeface="Arial Unicode MS" pitchFamily="34" charset="-122"/>
                <a:ea typeface="Arial Unicode MS" pitchFamily="34" charset="-122"/>
                <a:cs typeface="Arial Unicode MS" pitchFamily="34" charset="-122"/>
              </a:rPr>
              <a:t>typedef</a:t>
            </a:r>
            <a:r>
              <a:rPr lang="zh-CN" altLang="en-US" sz="1200" dirty="0" smtClean="0"/>
              <a:t>说明符并不会为对象预留内存空间。之所以将它称为存储类说明符，是为了语法描述上的方便。</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8</a:t>
            </a:fld>
            <a:endParaRPr lang="zh-CN" altLang="en-US"/>
          </a:p>
        </p:txBody>
      </p:sp>
    </p:spTree>
    <p:extLst>
      <p:ext uri="{BB962C8B-B14F-4D97-AF65-F5344CB8AC3E}">
        <p14:creationId xmlns:p14="http://schemas.microsoft.com/office/powerpoint/2010/main" val="793701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67</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xfrm>
            <a:off x="1143000" y="685800"/>
            <a:ext cx="4572000" cy="3429000"/>
          </a:xfrm>
          <a:ln/>
        </p:spPr>
      </p:sp>
      <p:sp>
        <p:nvSpPr>
          <p:cNvPr id="1259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dirty="0" smtClean="0">
                <a:ea typeface="宋体" charset="-122"/>
              </a:rPr>
              <a:t>全局对象、全局函数、用</a:t>
            </a:r>
            <a:r>
              <a:rPr lang="en-US" altLang="zh-CN" dirty="0" smtClean="0">
                <a:ea typeface="宋体" charset="-122"/>
              </a:rPr>
              <a:t>define</a:t>
            </a:r>
            <a:r>
              <a:rPr lang="zh-CN" altLang="en-US" dirty="0" smtClean="0">
                <a:ea typeface="宋体" charset="-122"/>
              </a:rPr>
              <a:t>定义的常量具有</a:t>
            </a:r>
            <a:r>
              <a:rPr lang="en-US" altLang="zh-CN" dirty="0" smtClean="0">
                <a:ea typeface="宋体" charset="-122"/>
              </a:rPr>
              <a:t>: external linkage</a:t>
            </a:r>
            <a:endParaRPr lang="zh-CN" altLang="en-US" dirty="0" smtClean="0">
              <a:ea typeface="宋体" charset="-122"/>
            </a:endParaRPr>
          </a:p>
        </p:txBody>
      </p:sp>
      <p:sp>
        <p:nvSpPr>
          <p:cNvPr id="12595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fld id="{915C37D5-30D7-44B6-A6E1-4B813667912C}" type="slidenum">
              <a:rPr lang="zh-CN" altLang="en-US" sz="1200" smtClean="0"/>
              <a:pPr/>
              <a:t>71</a:t>
            </a:fld>
            <a:endParaRPr lang="en-US" altLang="zh-CN" sz="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constant pointer</a:t>
            </a:r>
            <a:r>
              <a:rPr lang="en-US" altLang="zh-CN" dirty="0" smtClean="0"/>
              <a:t> </a:t>
            </a:r>
            <a:br>
              <a:rPr lang="en-US" altLang="zh-CN" dirty="0" smtClean="0"/>
            </a:b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81</a:t>
            </a:fld>
            <a:endParaRPr lang="zh-CN" altLang="en-US"/>
          </a:p>
        </p:txBody>
      </p:sp>
    </p:spTree>
    <p:extLst>
      <p:ext uri="{BB962C8B-B14F-4D97-AF65-F5344CB8AC3E}">
        <p14:creationId xmlns:p14="http://schemas.microsoft.com/office/powerpoint/2010/main" val="1016727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118</a:t>
            </a:fld>
            <a:endParaRPr lang="zh-CN" altLang="en-US"/>
          </a:p>
        </p:txBody>
      </p:sp>
    </p:spTree>
    <p:extLst>
      <p:ext uri="{BB962C8B-B14F-4D97-AF65-F5344CB8AC3E}">
        <p14:creationId xmlns:p14="http://schemas.microsoft.com/office/powerpoint/2010/main" val="1594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119</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129</a:t>
            </a:fld>
            <a:endParaRPr lang="zh-CN" altLang="en-US"/>
          </a:p>
        </p:txBody>
      </p:sp>
    </p:spTree>
    <p:extLst>
      <p:ext uri="{BB962C8B-B14F-4D97-AF65-F5344CB8AC3E}">
        <p14:creationId xmlns:p14="http://schemas.microsoft.com/office/powerpoint/2010/main" val="635728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140</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dirty="0" smtClean="0">
                <a:solidFill>
                  <a:schemeClr val="tx1"/>
                </a:solidFill>
                <a:latin typeface="+mn-lt"/>
                <a:ea typeface="+mn-ea"/>
                <a:cs typeface="+mn-cs"/>
              </a:rPr>
              <a:t>码的可读性，相比按引用传递，跟踪按值传递的对象更加困难。</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144</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145</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大量的类并不需要可拷贝的功能，也不需要一个拷贝构造函数或赋值</a:t>
            </a:r>
          </a:p>
          <a:p>
            <a:r>
              <a:rPr lang="zh-CN" altLang="en-US" sz="1200" b="0" i="0" u="none" strike="noStrike" kern="1200" baseline="0" dirty="0" smtClean="0">
                <a:solidFill>
                  <a:schemeClr val="tx1"/>
                </a:solidFill>
                <a:latin typeface="+mn-lt"/>
                <a:ea typeface="+mn-ea"/>
                <a:cs typeface="+mn-cs"/>
              </a:rPr>
              <a:t>操作，不幸的是，不主动声明它们，编译器会自动生成，而且是</a:t>
            </a:r>
            <a:r>
              <a:rPr lang="en-US" altLang="zh-CN" sz="1200" b="0" i="0" u="none" strike="noStrike" kern="1200" baseline="0" dirty="0" smtClean="0">
                <a:solidFill>
                  <a:schemeClr val="tx1"/>
                </a:solidFill>
                <a:latin typeface="+mn-lt"/>
                <a:ea typeface="+mn-ea"/>
                <a:cs typeface="+mn-cs"/>
              </a:rPr>
              <a:t>public </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C++</a:t>
            </a:r>
          </a:p>
          <a:p>
            <a:r>
              <a:rPr lang="zh-CN" altLang="en-US" sz="1200" b="0" i="0" u="none" strike="noStrike" kern="1200" baseline="0" dirty="0" smtClean="0">
                <a:solidFill>
                  <a:schemeClr val="tx1"/>
                </a:solidFill>
                <a:latin typeface="+mn-lt"/>
                <a:ea typeface="+mn-ea"/>
                <a:cs typeface="+mn-cs"/>
              </a:rPr>
              <a:t>中对象的隐式拷贝是导致很多性能问题和</a:t>
            </a:r>
            <a:r>
              <a:rPr lang="en-US" altLang="zh-CN" sz="1200" b="0" i="0" u="none" strike="noStrike" kern="1200" baseline="0" dirty="0" smtClean="0">
                <a:solidFill>
                  <a:schemeClr val="tx1"/>
                </a:solidFill>
                <a:latin typeface="+mn-lt"/>
                <a:ea typeface="+mn-ea"/>
                <a:cs typeface="+mn-cs"/>
              </a:rPr>
              <a:t>bugs </a:t>
            </a:r>
            <a:r>
              <a:rPr lang="zh-CN" altLang="en-US" sz="1200" b="0" i="0" u="none" strike="noStrike" kern="1200" baseline="0" dirty="0" smtClean="0">
                <a:solidFill>
                  <a:schemeClr val="tx1"/>
                </a:solidFill>
                <a:latin typeface="+mn-lt"/>
                <a:ea typeface="+mn-ea"/>
                <a:cs typeface="+mn-cs"/>
              </a:rPr>
              <a:t>的根源，拷贝构造函数降低了代</a:t>
            </a:r>
          </a:p>
          <a:p>
            <a:r>
              <a:rPr lang="zh-CN" altLang="en-US" sz="1200" b="0" i="0" u="none" strike="noStrike" kern="1200" baseline="0" smtClean="0">
                <a:solidFill>
                  <a:schemeClr val="tx1"/>
                </a:solidFill>
                <a:latin typeface="+mn-lt"/>
                <a:ea typeface="+mn-ea"/>
                <a:cs typeface="+mn-cs"/>
              </a:rPr>
              <a:t>码的可读性，相比按引用传递，跟踪按值传递的对象更加困难。</a:t>
            </a:r>
            <a:endParaRPr lang="zh-CN" altLang="en-US"/>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146</a:t>
            </a:fld>
            <a:endParaRPr lang="zh-CN" altLang="en-US"/>
          </a:p>
        </p:txBody>
      </p:sp>
    </p:spTree>
    <p:extLst>
      <p:ext uri="{BB962C8B-B14F-4D97-AF65-F5344CB8AC3E}">
        <p14:creationId xmlns:p14="http://schemas.microsoft.com/office/powerpoint/2010/main" val="79246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22</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23</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1088408" rtl="0" eaLnBrk="1" fontAlgn="auto" latinLnBrk="0" hangingPunct="1">
              <a:lnSpc>
                <a:spcPct val="100000"/>
              </a:lnSpc>
              <a:spcBef>
                <a:spcPts val="0"/>
              </a:spcBef>
              <a:spcAft>
                <a:spcPts val="0"/>
              </a:spcAft>
              <a:buClrTx/>
              <a:buSzTx/>
              <a:buFontTx/>
              <a:buNone/>
              <a:tabLst/>
              <a:defRPr/>
            </a:pPr>
            <a:r>
              <a:rPr lang="en-US" altLang="zh-CN" sz="1400" dirty="0" smtClean="0">
                <a:latin typeface="Frutiger CE 45 Light" panose="02000403040000020004" pitchFamily="2" charset="0"/>
                <a:ea typeface="Arial Unicode MS" pitchFamily="34" charset="-122"/>
                <a:cs typeface="Arial Unicode MS" pitchFamily="34" charset="-122"/>
              </a:rPr>
              <a:t>Not mandatory for all functions are declared before use.</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  for all the functions that are not declared, </a:t>
            </a:r>
            <a:r>
              <a:rPr lang="en-US" altLang="zh-CN" sz="1400" dirty="0" smtClean="0">
                <a:latin typeface="Frutiger CE 45 Light" panose="02000403040000020004" pitchFamily="2" charset="0"/>
                <a:ea typeface="Arial Unicode MS" pitchFamily="34" charset="-122"/>
                <a:cs typeface="Arial Unicode MS" pitchFamily="34" charset="-122"/>
              </a:rPr>
              <a:t>if you leave off the function declaration,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Compiler roughly </a:t>
            </a:r>
            <a:r>
              <a:rPr lang="en-US" altLang="zh-CN" sz="1400" dirty="0" smtClean="0">
                <a:latin typeface="Frutiger CE 45 Light" panose="02000403040000020004" pitchFamily="2" charset="0"/>
                <a:ea typeface="Arial Unicode MS" pitchFamily="34" charset="-122"/>
                <a:cs typeface="Arial Unicode MS" pitchFamily="34" charset="-122"/>
              </a:rPr>
              <a:t>defaults : </a:t>
            </a:r>
            <a:r>
              <a:rPr lang="en-US" altLang="zh-CN" sz="1400" dirty="0" smtClean="0">
                <a:latin typeface="Frutiger CE 45 Light" panose="02000403040000020004" pitchFamily="2" charset="0"/>
                <a:ea typeface="Arial Unicode MS" pitchFamily="34" charset="-122"/>
                <a:cs typeface="Arial Unicode MS" pitchFamily="34" charset="-122"/>
                <a:sym typeface="Wingdings" pitchFamily="2" charset="2"/>
              </a:rPr>
              <a:t>that return value type is integer.</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24</a:t>
            </a:fld>
            <a:endParaRPr lang="zh-CN" altLang="en-US"/>
          </a:p>
        </p:txBody>
      </p:sp>
    </p:spTree>
    <p:extLst>
      <p:ext uri="{BB962C8B-B14F-4D97-AF65-F5344CB8AC3E}">
        <p14:creationId xmlns:p14="http://schemas.microsoft.com/office/powerpoint/2010/main" val="255910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lvl="1" indent="0" algn="l" defTabSz="1088408" rtl="0" eaLnBrk="1" fontAlgn="auto" latinLnBrk="0" hangingPunct="1">
              <a:lnSpc>
                <a:spcPct val="100000"/>
              </a:lnSpc>
              <a:spcBef>
                <a:spcPts val="0"/>
              </a:spcBef>
              <a:spcAft>
                <a:spcPts val="0"/>
              </a:spcAft>
              <a:buClrTx/>
              <a:buSzTx/>
              <a:buFontTx/>
              <a:buNone/>
              <a:tabLst/>
              <a:defRPr/>
            </a:pPr>
            <a:r>
              <a:rPr lang="zh-CN" altLang="en-US" sz="3300" dirty="0" smtClean="0">
                <a:latin typeface="+mn-ea"/>
              </a:rPr>
              <a:t>在</a:t>
            </a:r>
            <a:r>
              <a:rPr lang="en-US" altLang="zh-CN" sz="3300" dirty="0" smtClean="0">
                <a:latin typeface="+mn-ea"/>
              </a:rPr>
              <a:t>C++</a:t>
            </a:r>
            <a:r>
              <a:rPr lang="zh-CN" altLang="en-US" sz="3300" dirty="0" smtClean="0">
                <a:latin typeface="+mn-ea"/>
              </a:rPr>
              <a:t>强调声明与实现分离，在头文件声明，具体实现代码在实现文件中。头文件对编译器</a:t>
            </a:r>
            <a:r>
              <a:rPr lang="en-US" altLang="zh-CN" sz="3300" dirty="0" smtClean="0">
                <a:latin typeface="+mn-ea"/>
              </a:rPr>
              <a:t>complier</a:t>
            </a:r>
            <a:r>
              <a:rPr lang="zh-CN" altLang="en-US" sz="3300" dirty="0" smtClean="0">
                <a:latin typeface="+mn-ea"/>
              </a:rPr>
              <a:t>和用户</a:t>
            </a:r>
            <a:r>
              <a:rPr lang="en-US" altLang="zh-CN" sz="3300" dirty="0" smtClean="0">
                <a:latin typeface="+mn-ea"/>
              </a:rPr>
              <a:t>user</a:t>
            </a:r>
            <a:r>
              <a:rPr lang="zh-CN" altLang="en-US" sz="3300" dirty="0" smtClean="0">
                <a:latin typeface="+mn-ea"/>
              </a:rPr>
              <a:t>有用，而实现文件对连接器</a:t>
            </a:r>
            <a:r>
              <a:rPr lang="en-US" altLang="zh-CN" sz="3300" dirty="0" smtClean="0">
                <a:latin typeface="+mn-ea"/>
              </a:rPr>
              <a:t>linker</a:t>
            </a:r>
            <a:r>
              <a:rPr lang="zh-CN" altLang="en-US" sz="3300" dirty="0" smtClean="0">
                <a:latin typeface="+mn-ea"/>
              </a:rPr>
              <a:t>有用。</a:t>
            </a:r>
            <a:endParaRPr lang="en-US" altLang="zh-CN" sz="33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26</a:t>
            </a:fld>
            <a:endParaRPr lang="zh-CN" altLang="en-US"/>
          </a:p>
        </p:txBody>
      </p:sp>
    </p:spTree>
    <p:extLst>
      <p:ext uri="{BB962C8B-B14F-4D97-AF65-F5344CB8AC3E}">
        <p14:creationId xmlns:p14="http://schemas.microsoft.com/office/powerpoint/2010/main" val="94480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8000"/>
                </a:solidFill>
                <a:latin typeface="+mn-ea"/>
                <a:cs typeface="Arial Unicode MS" pitchFamily="34" charset="-122"/>
              </a:rPr>
              <a:t>用来替换以下函数，用以提高程序运行效率</a:t>
            </a:r>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55</a:t>
            </a:fld>
            <a:endParaRPr lang="zh-CN" altLang="en-US"/>
          </a:p>
        </p:txBody>
      </p:sp>
    </p:spTree>
    <p:extLst>
      <p:ext uri="{BB962C8B-B14F-4D97-AF65-F5344CB8AC3E}">
        <p14:creationId xmlns:p14="http://schemas.microsoft.com/office/powerpoint/2010/main" val="355277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#define MAX(</a:t>
            </a:r>
            <a:r>
              <a:rPr lang="en-US" altLang="zh-CN" dirty="0" err="1" smtClean="0"/>
              <a:t>a,b</a:t>
            </a:r>
            <a:r>
              <a:rPr lang="en-US" altLang="zh-CN" dirty="0" smtClean="0"/>
              <a:t>) (((a)&gt;(b)) ? (a) : (b))</a:t>
            </a:r>
          </a:p>
          <a:p>
            <a:r>
              <a:rPr lang="en-US" altLang="zh-CN" dirty="0" smtClean="0"/>
              <a:t>/*...*/</a:t>
            </a:r>
          </a:p>
          <a:p>
            <a:r>
              <a:rPr lang="en-US" altLang="zh-CN" dirty="0" smtClean="0"/>
              <a:t>z = MAX(i++, j);</a:t>
            </a:r>
          </a:p>
          <a:p>
            <a:r>
              <a:rPr lang="zh-CN" altLang="en-US" dirty="0" smtClean="0"/>
              <a:t>当</a:t>
            </a:r>
            <a:r>
              <a:rPr lang="en-US" altLang="zh-CN" dirty="0" smtClean="0"/>
              <a:t>a&gt;b</a:t>
            </a:r>
            <a:r>
              <a:rPr lang="zh-CN" altLang="en-US" dirty="0" smtClean="0"/>
              <a:t>时，该定义计算了两次第一个参数而在</a:t>
            </a:r>
            <a:r>
              <a:rPr lang="en-US" altLang="zh-CN" dirty="0" smtClean="0"/>
              <a:t>a&lt;=b</a:t>
            </a:r>
            <a:r>
              <a:rPr lang="zh-CN" altLang="en-US" dirty="0" smtClean="0"/>
              <a:t>时只计算了一次。这样宏调用根据</a:t>
            </a:r>
            <a:r>
              <a:rPr lang="en-US" altLang="zh-CN" dirty="0" smtClean="0"/>
              <a:t>i</a:t>
            </a:r>
            <a:r>
              <a:rPr lang="zh-CN" altLang="en-US" dirty="0" smtClean="0"/>
              <a:t>和</a:t>
            </a:r>
            <a:r>
              <a:rPr lang="en-US" altLang="zh-CN" dirty="0" smtClean="0"/>
              <a:t>j</a:t>
            </a:r>
            <a:r>
              <a:rPr lang="zh-CN" altLang="en-US" dirty="0" smtClean="0"/>
              <a:t>的值，对</a:t>
            </a:r>
            <a:r>
              <a:rPr lang="en-US" altLang="zh-CN" dirty="0" smtClean="0"/>
              <a:t>i</a:t>
            </a:r>
            <a:r>
              <a:rPr lang="zh-CN" altLang="en-US" dirty="0" smtClean="0"/>
              <a:t>憎加了一次或两次。</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56</a:t>
            </a:fld>
            <a:endParaRPr lang="zh-CN" altLang="en-US"/>
          </a:p>
        </p:txBody>
      </p:sp>
    </p:spTree>
    <p:extLst>
      <p:ext uri="{BB962C8B-B14F-4D97-AF65-F5344CB8AC3E}">
        <p14:creationId xmlns:p14="http://schemas.microsoft.com/office/powerpoint/2010/main" val="205204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63</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dirty="0" smtClean="0"/>
              <a:t>一个好的编译器将会根据函数的定义体，自动地取消不值得的内联（这进一步说明了</a:t>
            </a:r>
            <a:r>
              <a:rPr lang="en-US" altLang="zh-CN" sz="1200" dirty="0" smtClean="0"/>
              <a:t>inline </a:t>
            </a:r>
            <a:r>
              <a:rPr lang="zh-CN" altLang="en-US" sz="1200" dirty="0" smtClean="0"/>
              <a:t>不应该出现在函数的声明中）。 </a:t>
            </a:r>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pPr/>
              <a:t>64</a:t>
            </a:fld>
            <a:endParaRPr lang="zh-CN" altLang="en-US"/>
          </a:p>
        </p:txBody>
      </p:sp>
    </p:spTree>
    <p:extLst>
      <p:ext uri="{BB962C8B-B14F-4D97-AF65-F5344CB8AC3E}">
        <p14:creationId xmlns:p14="http://schemas.microsoft.com/office/powerpoint/2010/main" val="405348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6000"/>
            <a:ext cx="5220120" cy="1470025"/>
          </a:xfrm>
        </p:spPr>
        <p:txBody>
          <a:bodyPr/>
          <a:lstStyle>
            <a:lvl1pPr>
              <a:defRPr>
                <a:solidFill>
                  <a:srgbClr val="FFFF00"/>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67" indent="0" algn="ctr">
              <a:buNone/>
              <a:defRPr>
                <a:solidFill>
                  <a:schemeClr val="tx1">
                    <a:tint val="75000"/>
                  </a:schemeClr>
                </a:solidFill>
              </a:defRPr>
            </a:lvl2pPr>
            <a:lvl3pPr marL="913936" indent="0" algn="ctr">
              <a:buNone/>
              <a:defRPr>
                <a:solidFill>
                  <a:schemeClr val="tx1">
                    <a:tint val="75000"/>
                  </a:schemeClr>
                </a:solidFill>
              </a:defRPr>
            </a:lvl3pPr>
            <a:lvl4pPr marL="1370904" indent="0" algn="ctr">
              <a:buNone/>
              <a:defRPr>
                <a:solidFill>
                  <a:schemeClr val="tx1">
                    <a:tint val="75000"/>
                  </a:schemeClr>
                </a:solidFill>
              </a:defRPr>
            </a:lvl4pPr>
            <a:lvl5pPr marL="1827872" indent="0" algn="ctr">
              <a:buNone/>
              <a:defRPr>
                <a:solidFill>
                  <a:schemeClr val="tx1">
                    <a:tint val="75000"/>
                  </a:schemeClr>
                </a:solidFill>
              </a:defRPr>
            </a:lvl5pPr>
            <a:lvl6pPr marL="2284840" indent="0" algn="ctr">
              <a:buNone/>
              <a:defRPr>
                <a:solidFill>
                  <a:schemeClr val="tx1">
                    <a:tint val="75000"/>
                  </a:schemeClr>
                </a:solidFill>
              </a:defRPr>
            </a:lvl6pPr>
            <a:lvl7pPr marL="2741808" indent="0" algn="ctr">
              <a:buNone/>
              <a:defRPr>
                <a:solidFill>
                  <a:schemeClr val="tx1">
                    <a:tint val="75000"/>
                  </a:schemeClr>
                </a:solidFill>
              </a:defRPr>
            </a:lvl7pPr>
            <a:lvl8pPr marL="3198776" indent="0" algn="ctr">
              <a:buNone/>
              <a:defRPr>
                <a:solidFill>
                  <a:schemeClr val="tx1">
                    <a:tint val="75000"/>
                  </a:schemeClr>
                </a:solidFill>
              </a:defRPr>
            </a:lvl8pPr>
            <a:lvl9pPr marL="3655743"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a:xfrm>
            <a:off x="-870" y="6474781"/>
            <a:ext cx="3662378" cy="365125"/>
          </a:xfrm>
        </p:spPr>
        <p:txBody>
          <a:bodyPr/>
          <a:lstStyle>
            <a:lvl1pPr algn="l">
              <a:defRPr sz="1500">
                <a:latin typeface="Arial" panose="020B0604020202020204" pitchFamily="34" charset="0"/>
                <a:cs typeface="Arial" panose="020B0604020202020204" pitchFamily="34" charset="0"/>
              </a:defRPr>
            </a:lvl1pPr>
          </a:lstStyle>
          <a:p>
            <a:r>
              <a:rPr lang="en-US" altLang="zh-CN" smtClean="0"/>
              <a:t>Object-Oriented Programming</a:t>
            </a:r>
            <a:endParaRPr lang="zh-CN" altLang="en-US" dirty="0"/>
          </a:p>
        </p:txBody>
      </p:sp>
      <p:sp>
        <p:nvSpPr>
          <p:cNvPr id="7" name="标题 1"/>
          <p:cNvSpPr txBox="1">
            <a:spLocks/>
          </p:cNvSpPr>
          <p:nvPr userDrawn="1"/>
        </p:nvSpPr>
        <p:spPr>
          <a:xfrm>
            <a:off x="428596" y="214293"/>
            <a:ext cx="5857884" cy="785817"/>
          </a:xfrm>
          <a:prstGeom prst="rect">
            <a:avLst/>
          </a:prstGeom>
        </p:spPr>
        <p:txBody>
          <a:bodyPr vert="horz" lIns="91395" tIns="45696" rIns="91395" bIns="45696" rtlCol="0" anchor="ctr">
            <a:normAutofit/>
          </a:bodyPr>
          <a:lstStyle/>
          <a:p>
            <a:pPr marL="0" marR="0" lvl="0" indent="0" algn="l" defTabSz="913936" rtl="0" eaLnBrk="1" fontAlgn="auto" latinLnBrk="0" hangingPunct="1">
              <a:lnSpc>
                <a:spcPct val="100000"/>
              </a:lnSpc>
              <a:spcBef>
                <a:spcPct val="0"/>
              </a:spcBef>
              <a:spcAft>
                <a:spcPts val="0"/>
              </a:spcAft>
              <a:buClrTx/>
              <a:buSzTx/>
              <a:buFontTx/>
              <a:buNone/>
              <a:tabLst/>
              <a:defRPr/>
            </a:pPr>
            <a:endParaRPr kumimoji="0" lang="zh-CN" altLang="en-US" sz="4400" b="1" i="0" u="none" strike="noStrike" kern="1200" cap="none" spc="0" normalizeH="0" baseline="0" noProof="0" dirty="0">
              <a:ln>
                <a:noFill/>
              </a:ln>
              <a:solidFill>
                <a:srgbClr val="0000CC"/>
              </a:solidFill>
              <a:effectLst/>
              <a:uLnTx/>
              <a:uFillTx/>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1" y="6356350"/>
            <a:ext cx="2133600" cy="365125"/>
          </a:xfrm>
          <a:prstGeom prst="rect">
            <a:avLst/>
          </a:prstGeom>
        </p:spPr>
        <p:txBody>
          <a:bodyPr lIns="91395" tIns="45696" rIns="91395" bIns="45696"/>
          <a:lstStyle/>
          <a:p>
            <a:fld id="{09E82C59-D3B3-42B8-9A63-0007B11E5093}" type="datetime1">
              <a:rPr lang="zh-CN" altLang="en-US" smtClean="0"/>
              <a:pPr/>
              <a:t>2018/11/15</a:t>
            </a:fld>
            <a:endParaRPr lang="zh-CN" altLang="en-US"/>
          </a:p>
        </p:txBody>
      </p:sp>
      <p:sp>
        <p:nvSpPr>
          <p:cNvPr id="3" name="页脚占位符 2"/>
          <p:cNvSpPr>
            <a:spLocks noGrp="1"/>
          </p:cNvSpPr>
          <p:nvPr>
            <p:ph type="ftr" sz="quarter" idx="11"/>
          </p:nvPr>
        </p:nvSpPr>
        <p:spPr/>
        <p:txBody>
          <a:bodyPr/>
          <a:lstStyle>
            <a:lvl1pPr algn="l">
              <a:defRPr sz="1500">
                <a:latin typeface="Arial" panose="020B0604020202020204" pitchFamily="34" charset="0"/>
                <a:cs typeface="Arial" panose="020B0604020202020204" pitchFamily="34" charset="0"/>
              </a:defRPr>
            </a:lvl1pPr>
          </a:lstStyle>
          <a:p>
            <a:r>
              <a:rPr lang="en-US" altLang="zh-CN" smtClean="0"/>
              <a:t>Object-Oriented Programming</a:t>
            </a: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lIns="91395" tIns="45696" rIns="91395" bIns="45696"/>
          <a:lstStyle/>
          <a:p>
            <a:fld id="{7DF859CE-AB55-441F-BC7F-70B570F7EE4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2000" y="216000"/>
            <a:ext cx="8244456" cy="1143000"/>
          </a:xfrm>
          <a:prstGeom prst="rect">
            <a:avLst/>
          </a:prstGeom>
          <a:solidFill>
            <a:schemeClr val="bg1">
              <a:lumMod val="65000"/>
              <a:lumOff val="35000"/>
            </a:schemeClr>
          </a:solidFill>
        </p:spPr>
        <p:txBody>
          <a:bodyPr vert="horz" lIns="91395" tIns="45696" rIns="91395" bIns="4569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3"/>
            <a:ext cx="8229600" cy="4525963"/>
          </a:xfrm>
          <a:prstGeom prst="rect">
            <a:avLst/>
          </a:prstGeom>
        </p:spPr>
        <p:txBody>
          <a:bodyPr vert="horz" lIns="91395" tIns="45696" rIns="91395" bIns="4569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14317" y="6474781"/>
            <a:ext cx="3662378" cy="365125"/>
          </a:xfrm>
          <a:prstGeom prst="rect">
            <a:avLst/>
          </a:prstGeom>
        </p:spPr>
        <p:txBody>
          <a:bodyPr vert="horz" lIns="91395" tIns="45696" rIns="91395" bIns="45696" rtlCol="0" anchor="ctr"/>
          <a:lstStyle>
            <a:lvl1pPr algn="ctr">
              <a:defRPr sz="1800">
                <a:solidFill>
                  <a:srgbClr val="C00000"/>
                </a:solidFill>
                <a:latin typeface="Verdana" pitchFamily="34" charset="0"/>
              </a:defRPr>
            </a:lvl1pPr>
          </a:lstStyle>
          <a:p>
            <a:r>
              <a:rPr lang="en-US" altLang="zh-CN" smtClean="0"/>
              <a:t>Object-Oriented Programming</a:t>
            </a:r>
            <a:endParaRPr lang="zh-CN" altLang="en-US" dirty="0"/>
          </a:p>
        </p:txBody>
      </p:sp>
    </p:spTree>
  </p:cSld>
  <p:clrMap bg1="dk1" tx1="lt1" bg2="dk2" tx2="lt2" accent1="accent1" accent2="accent2" accent3="accent3" accent4="accent4" accent5="accent5" accent6="accent6" hlink="hlink" folHlink="folHlink"/>
  <p:sldLayoutIdLst>
    <p:sldLayoutId id="2147483733" r:id="rId1"/>
    <p:sldLayoutId id="2147483739" r:id="rId2"/>
  </p:sldLayoutIdLst>
  <p:timing>
    <p:tnLst>
      <p:par>
        <p:cTn id="1" dur="indefinite" restart="never" nodeType="tmRoot"/>
      </p:par>
    </p:tnLst>
  </p:timing>
  <p:hf sldNum="0" hdr="0" dt="0"/>
  <p:txStyles>
    <p:title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p:titleStyle>
    <p:bodyStyle>
      <a:lvl1pPr marL="342726" indent="-342726"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1pPr>
      <a:lvl2pPr marL="742574" indent="-285605"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2pPr>
      <a:lvl3pPr marL="1142419"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3pPr>
      <a:lvl4pPr marL="1599388"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4pPr>
      <a:lvl5pPr marL="2056356" indent="-228484" algn="l" defTabSz="913936" rtl="0" eaLnBrk="1" latinLnBrk="0" hangingPunct="1">
        <a:spcBef>
          <a:spcPct val="20000"/>
        </a:spcBef>
        <a:buFont typeface="Arial" pitchFamily="34" charset="0"/>
        <a:buChar char="»"/>
        <a:defRPr sz="2400" kern="1200">
          <a:solidFill>
            <a:schemeClr val="tx1"/>
          </a:solidFill>
          <a:latin typeface="华文细黑" panose="02010600040101010101" pitchFamily="2" charset="-122"/>
          <a:ea typeface="华文细黑" panose="02010600040101010101" pitchFamily="2" charset="-122"/>
          <a:cs typeface="+mn-cs"/>
        </a:defRPr>
      </a:lvl5pPr>
      <a:lvl6pPr marL="2513324"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291"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260"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228" indent="-228484" algn="l" defTabSz="91393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936" rtl="0" eaLnBrk="1" latinLnBrk="0" hangingPunct="1">
        <a:defRPr sz="1800" kern="1200">
          <a:solidFill>
            <a:schemeClr val="tx1"/>
          </a:solidFill>
          <a:latin typeface="+mn-lt"/>
          <a:ea typeface="+mn-ea"/>
          <a:cs typeface="+mn-cs"/>
        </a:defRPr>
      </a:lvl1pPr>
      <a:lvl2pPr marL="456967" algn="l" defTabSz="913936" rtl="0" eaLnBrk="1" latinLnBrk="0" hangingPunct="1">
        <a:defRPr sz="1800" kern="1200">
          <a:solidFill>
            <a:schemeClr val="tx1"/>
          </a:solidFill>
          <a:latin typeface="+mn-lt"/>
          <a:ea typeface="+mn-ea"/>
          <a:cs typeface="+mn-cs"/>
        </a:defRPr>
      </a:lvl2pPr>
      <a:lvl3pPr marL="913936" algn="l" defTabSz="913936" rtl="0" eaLnBrk="1" latinLnBrk="0" hangingPunct="1">
        <a:defRPr sz="1800" kern="1200">
          <a:solidFill>
            <a:schemeClr val="tx1"/>
          </a:solidFill>
          <a:latin typeface="+mn-lt"/>
          <a:ea typeface="+mn-ea"/>
          <a:cs typeface="+mn-cs"/>
        </a:defRPr>
      </a:lvl3pPr>
      <a:lvl4pPr marL="1370904" algn="l" defTabSz="913936" rtl="0" eaLnBrk="1" latinLnBrk="0" hangingPunct="1">
        <a:defRPr sz="1800" kern="1200">
          <a:solidFill>
            <a:schemeClr val="tx1"/>
          </a:solidFill>
          <a:latin typeface="+mn-lt"/>
          <a:ea typeface="+mn-ea"/>
          <a:cs typeface="+mn-cs"/>
        </a:defRPr>
      </a:lvl4pPr>
      <a:lvl5pPr marL="1827872" algn="l" defTabSz="913936" rtl="0" eaLnBrk="1" latinLnBrk="0" hangingPunct="1">
        <a:defRPr sz="1800" kern="1200">
          <a:solidFill>
            <a:schemeClr val="tx1"/>
          </a:solidFill>
          <a:latin typeface="+mn-lt"/>
          <a:ea typeface="+mn-ea"/>
          <a:cs typeface="+mn-cs"/>
        </a:defRPr>
      </a:lvl5pPr>
      <a:lvl6pPr marL="2284840" algn="l" defTabSz="913936" rtl="0" eaLnBrk="1" latinLnBrk="0" hangingPunct="1">
        <a:defRPr sz="1800" kern="1200">
          <a:solidFill>
            <a:schemeClr val="tx1"/>
          </a:solidFill>
          <a:latin typeface="+mn-lt"/>
          <a:ea typeface="+mn-ea"/>
          <a:cs typeface="+mn-cs"/>
        </a:defRPr>
      </a:lvl6pPr>
      <a:lvl7pPr marL="2741808" algn="l" defTabSz="913936" rtl="0" eaLnBrk="1" latinLnBrk="0" hangingPunct="1">
        <a:defRPr sz="1800" kern="1200">
          <a:solidFill>
            <a:schemeClr val="tx1"/>
          </a:solidFill>
          <a:latin typeface="+mn-lt"/>
          <a:ea typeface="+mn-ea"/>
          <a:cs typeface="+mn-cs"/>
        </a:defRPr>
      </a:lvl7pPr>
      <a:lvl8pPr marL="3198776" algn="l" defTabSz="913936" rtl="0" eaLnBrk="1" latinLnBrk="0" hangingPunct="1">
        <a:defRPr sz="1800" kern="1200">
          <a:solidFill>
            <a:schemeClr val="tx1"/>
          </a:solidFill>
          <a:latin typeface="+mn-lt"/>
          <a:ea typeface="+mn-ea"/>
          <a:cs typeface="+mn-cs"/>
        </a:defRPr>
      </a:lvl8pPr>
      <a:lvl9pPr marL="3655743" algn="l" defTabSz="91393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3.xml"/><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customXml" Target="../ink/ink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23976" cy="784800"/>
          </a:xfrm>
          <a:solidFill>
            <a:srgbClr val="008080"/>
          </a:solidFill>
        </p:spPr>
        <p:txBody>
          <a:bodyPr lIns="71225" tIns="35612" rIns="71225" bIns="35612" anchor="ctr">
            <a:normAutofit/>
          </a:bodyPr>
          <a:lstStyle/>
          <a:p>
            <a:pPr eaLnBrk="0" fontAlgn="base" hangingPunct="0">
              <a:spcAft>
                <a:spcPct val="0"/>
              </a:spcAft>
            </a:pPr>
            <a:r>
              <a:rPr lang="en-US" altLang="zh-CN" b="1" dirty="0">
                <a:latin typeface="Arial Rounded MT Bold" pitchFamily="34" charset="0"/>
                <a:cs typeface="Arial Unicode MS" pitchFamily="34" charset="-122"/>
                <a:sym typeface="Calibri" pitchFamily="34" charset="0"/>
              </a:rPr>
              <a:t>Course Outline</a:t>
            </a:r>
            <a:endParaRPr lang="zh-CN" altLang="en-US" b="1" dirty="0">
              <a:latin typeface="Arial Rounded MT Bold" pitchFamily="34" charset="0"/>
              <a:cs typeface="Arial Unicode MS" pitchFamily="34" charset="-122"/>
              <a:sym typeface="Calibri" pitchFamily="34" charset="0"/>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899592" y="1342800"/>
            <a:ext cx="7704856" cy="3331039"/>
          </a:xfrm>
          <a:prstGeom prst="rect">
            <a:avLst/>
          </a:prstGeom>
          <a:noFill/>
        </p:spPr>
        <p:txBody>
          <a:bodyPr wrap="square" lIns="98425" tIns="49212" rIns="98425" bIns="49212" rtlCol="0">
            <a:spAutoFit/>
          </a:bodyPr>
          <a:lstStyle/>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1  Getting Started </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2  Thinking in Object-</a:t>
            </a:r>
            <a:r>
              <a:rPr lang="en-US" altLang="zh-CN" sz="2800" dirty="0" err="1">
                <a:latin typeface="Tahoma" panose="020B0604030504040204" pitchFamily="34" charset="0"/>
                <a:ea typeface="Arial Unicode MS" pitchFamily="34" charset="-122"/>
                <a:cs typeface="Tahoma" panose="020B0604030504040204" pitchFamily="34" charset="0"/>
              </a:rPr>
              <a:t>Oriended</a:t>
            </a:r>
            <a:r>
              <a:rPr lang="en-US" altLang="zh-CN" sz="2800" dirty="0">
                <a:latin typeface="Tahoma" panose="020B0604030504040204" pitchFamily="34" charset="0"/>
                <a:ea typeface="Arial Unicode MS" pitchFamily="34" charset="-122"/>
                <a:cs typeface="Tahoma" panose="020B0604030504040204" pitchFamily="34" charset="0"/>
              </a:rPr>
              <a:t> </a:t>
            </a:r>
            <a:r>
              <a:rPr lang="en-US" altLang="zh-CN" sz="2800" dirty="0" err="1">
                <a:latin typeface="Tahoma" panose="020B0604030504040204" pitchFamily="34" charset="0"/>
                <a:ea typeface="Arial Unicode MS" pitchFamily="34" charset="-122"/>
                <a:cs typeface="Tahoma" panose="020B0604030504040204" pitchFamily="34" charset="0"/>
              </a:rPr>
              <a:t>Progarmming</a:t>
            </a:r>
            <a:r>
              <a:rPr lang="en-US" altLang="zh-CN" sz="2800" dirty="0">
                <a:latin typeface="Tahoma" panose="020B0604030504040204" pitchFamily="34" charset="0"/>
                <a:ea typeface="Arial Unicode MS" pitchFamily="34" charset="-122"/>
                <a:cs typeface="Tahoma" panose="020B0604030504040204" pitchFamily="34" charset="0"/>
              </a:rPr>
              <a:t> </a:t>
            </a:r>
          </a:p>
          <a:p>
            <a:pPr defTabSz="984244">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3  The C in C++</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4  The basics of C++  </a:t>
            </a:r>
          </a:p>
          <a:p>
            <a:pPr defTabSz="984244">
              <a:lnSpc>
                <a:spcPct val="150000"/>
              </a:lnSpc>
            </a:pPr>
            <a:r>
              <a:rPr lang="en-US" altLang="zh-CN" sz="2800" dirty="0">
                <a:latin typeface="Tahoma" panose="020B0604030504040204" pitchFamily="34" charset="0"/>
                <a:ea typeface="Arial Unicode MS" pitchFamily="34" charset="-122"/>
                <a:cs typeface="Tahoma" panose="020B0604030504040204" pitchFamily="34" charset="0"/>
              </a:rPr>
              <a:t>5  More advanced topics of C++</a:t>
            </a:r>
            <a:endParaRPr lang="zh-CN" altLang="en-US" sz="28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209926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7"/>
          <p:cNvSpPr txBox="1">
            <a:spLocks noChangeArrowheads="1"/>
          </p:cNvSpPr>
          <p:nvPr/>
        </p:nvSpPr>
        <p:spPr bwMode="auto">
          <a:xfrm>
            <a:off x="827089" y="908053"/>
            <a:ext cx="7794307" cy="4247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3200" b="1" dirty="0" smtClean="0">
                <a:solidFill>
                  <a:srgbClr val="FFFF00"/>
                </a:solidFill>
                <a:latin typeface="Arial Rounded MT Bold" panose="020F0704030504030204" pitchFamily="34" charset="0"/>
                <a:ea typeface="Arial Unicode MS" pitchFamily="34" charset="-122"/>
                <a:cs typeface="Arial Unicode MS" pitchFamily="34" charset="-122"/>
              </a:rPr>
              <a:t>About  </a:t>
            </a:r>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Object </a:t>
            </a:r>
            <a:r>
              <a:rPr lang="en-US" altLang="zh-CN" sz="3200" b="1" dirty="0" smtClean="0">
                <a:solidFill>
                  <a:srgbClr val="FFFF00"/>
                </a:solidFill>
                <a:latin typeface="Arial Rounded MT Bold" panose="020F0704030504030204" pitchFamily="34" charset="0"/>
                <a:ea typeface="Arial Unicode MS" pitchFamily="34" charset="-122"/>
                <a:cs typeface="Arial Unicode MS" pitchFamily="34" charset="-122"/>
              </a:rPr>
              <a:t>  lifetime</a:t>
            </a:r>
            <a:endPar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endParaRPr>
          </a:p>
          <a:p>
            <a:pPr algn="l">
              <a:spcBef>
                <a:spcPct val="50000"/>
              </a:spcBef>
            </a:pPr>
            <a:r>
              <a:rPr lang="en-US" altLang="zh-CN" sz="1800" dirty="0">
                <a:solidFill>
                  <a:schemeClr val="bg1"/>
                </a:solidFill>
                <a:latin typeface="Arial Unicode MS" pitchFamily="34" charset="-122"/>
                <a:ea typeface="Arial Unicode MS" pitchFamily="34" charset="-122"/>
                <a:cs typeface="Arial Unicode MS" pitchFamily="34" charset="-122"/>
              </a:rPr>
              <a:t>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Local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Global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Static local object</a:t>
            </a:r>
          </a:p>
          <a:p>
            <a:pPr algn="l">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Static global object</a:t>
            </a:r>
          </a:p>
          <a:p>
            <a:pPr algn="l">
              <a:spcBef>
                <a:spcPct val="50000"/>
              </a:spcBef>
            </a:pPr>
            <a:r>
              <a:rPr lang="en-US" altLang="zh-CN" sz="2800" b="1" dirty="0">
                <a:solidFill>
                  <a:srgbClr val="FFFF00"/>
                </a:solidFill>
                <a:latin typeface="Diavlo Bold" pitchFamily="50" charset="0"/>
                <a:ea typeface="Arial Unicode MS" pitchFamily="34" charset="-122"/>
                <a:cs typeface="Arial Unicode MS" pitchFamily="34" charset="-122"/>
              </a:rPr>
              <a:t>Where and when</a:t>
            </a:r>
            <a:r>
              <a:rPr lang="en-US" altLang="zh-CN" sz="2800" dirty="0">
                <a:solidFill>
                  <a:srgbClr val="FFFF00"/>
                </a:solidFill>
                <a:latin typeface="Diavlo Bold" pitchFamily="50" charset="0"/>
                <a:ea typeface="Arial Unicode MS" pitchFamily="34" charset="-122"/>
                <a:cs typeface="Arial Unicode MS" pitchFamily="34" charset="-122"/>
              </a:rPr>
              <a:t> </a:t>
            </a:r>
            <a:r>
              <a:rPr lang="en-US" altLang="zh-CN" sz="2800" b="1" dirty="0">
                <a:solidFill>
                  <a:srgbClr val="FFFF00"/>
                </a:solidFill>
                <a:latin typeface="Diavlo Bold" pitchFamily="50" charset="0"/>
                <a:ea typeface="Arial Unicode MS" pitchFamily="34" charset="-122"/>
                <a:cs typeface="Arial Unicode MS" pitchFamily="34" charset="-122"/>
              </a:rPr>
              <a:t>the constructor / destructor gets called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Box 3"/>
          <p:cNvSpPr txBox="1"/>
          <p:nvPr/>
        </p:nvSpPr>
        <p:spPr>
          <a:xfrm>
            <a:off x="6228184" y="6381328"/>
            <a:ext cx="2808312" cy="369332"/>
          </a:xfrm>
          <a:prstGeom prst="rect">
            <a:avLst/>
          </a:prstGeom>
          <a:noFill/>
        </p:spPr>
        <p:txBody>
          <a:bodyPr wrap="square" rtlCol="0">
            <a:spAutoFit/>
          </a:bodyPr>
          <a:lstStyle/>
          <a:p>
            <a:pPr algn="r"/>
            <a:r>
              <a:rPr lang="en-US" altLang="zh-CN" dirty="0"/>
              <a:t>unit three/</a:t>
            </a:r>
            <a:r>
              <a:rPr lang="en-US" altLang="zh-CN" dirty="0" err="1"/>
              <a:t>object_scope</a:t>
            </a:r>
            <a:endParaRPr lang="zh-CN" altLang="en-US" dirty="0"/>
          </a:p>
        </p:txBody>
      </p:sp>
    </p:spTree>
    <p:extLst>
      <p:ext uri="{BB962C8B-B14F-4D97-AF65-F5344CB8AC3E}">
        <p14:creationId xmlns:p14="http://schemas.microsoft.com/office/powerpoint/2010/main" val="37464034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xEl>
                                              <p:pRg st="5" end="5"/>
                                            </p:txEl>
                                          </p:spTgt>
                                        </p:tgtEl>
                                        <p:attrNameLst>
                                          <p:attrName>style.visibility</p:attrName>
                                        </p:attrNameLst>
                                      </p:cBhvr>
                                      <p:to>
                                        <p:strVal val="visible"/>
                                      </p:to>
                                    </p:set>
                                    <p:animEffect transition="in" filter="fade">
                                      <p:cBhvr>
                                        <p:cTn id="7" dur="1000"/>
                                        <p:tgtEl>
                                          <p:spTgt spid="11266">
                                            <p:txEl>
                                              <p:pRg st="5" end="5"/>
                                            </p:txEl>
                                          </p:spTgt>
                                        </p:tgtEl>
                                      </p:cBhvr>
                                    </p:animEffect>
                                    <p:anim calcmode="lin" valueType="num">
                                      <p:cBhvr>
                                        <p:cTn id="8" dur="10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126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51520" y="1072552"/>
            <a:ext cx="8892480" cy="4362684"/>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C{</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private: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&amp; </a:t>
            </a:r>
            <a:r>
              <a:rPr lang="en-US" altLang="zh-CN" sz="2400" b="1" dirty="0" err="1">
                <a:solidFill>
                  <a:schemeClr val="bg1"/>
                </a:solidFill>
                <a:latin typeface="Tahoma" panose="020B0604030504040204" pitchFamily="34" charset="0"/>
                <a:cs typeface="Tahoma" panose="020B0604030504040204" pitchFamily="34" charset="0"/>
              </a:rPr>
              <a:t>rint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public: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C(</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param</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FF0000"/>
                </a:solidFill>
                <a:latin typeface="Tahoma" panose="020B0604030504040204" pitchFamily="34" charset="0"/>
                <a:ea typeface="+mn-ea"/>
                <a:cs typeface="Tahoma" panose="020B0604030504040204" pitchFamily="34" charset="0"/>
              </a:rPr>
              <a:t>:  </a:t>
            </a:r>
            <a:r>
              <a:rPr lang="en-US" altLang="zh-CN" sz="2700" b="1" dirty="0" err="1" smtClean="0">
                <a:solidFill>
                  <a:srgbClr val="C00000"/>
                </a:solidFill>
                <a:latin typeface="Tahoma" panose="020B0604030504040204" pitchFamily="34" charset="0"/>
                <a:ea typeface="+mn-ea"/>
                <a:cs typeface="Tahoma" panose="020B0604030504040204" pitchFamily="34" charset="0"/>
              </a:rPr>
              <a:t>cint</a:t>
            </a:r>
            <a:r>
              <a:rPr lang="en-US" altLang="zh-CN" sz="2700" b="1" dirty="0" smtClean="0">
                <a:solidFill>
                  <a:srgbClr val="C00000"/>
                </a:solidFill>
                <a:latin typeface="Tahoma" panose="020B0604030504040204" pitchFamily="34" charset="0"/>
                <a:ea typeface="+mn-ea"/>
                <a:cs typeface="Tahoma" panose="020B0604030504040204" pitchFamily="34" charset="0"/>
              </a:rPr>
              <a:t>(5</a:t>
            </a:r>
            <a:r>
              <a:rPr lang="en-US" altLang="zh-CN" sz="2700" b="1" dirty="0">
                <a:solidFill>
                  <a:srgbClr val="C00000"/>
                </a:solidFill>
                <a:latin typeface="Tahoma" panose="020B0604030504040204" pitchFamily="34" charset="0"/>
                <a:ea typeface="+mn-ea"/>
                <a:cs typeface="Tahoma" panose="020B0604030504040204" pitchFamily="34" charset="0"/>
              </a:rPr>
              <a:t>),  </a:t>
            </a:r>
            <a:r>
              <a:rPr lang="en-US" altLang="zh-CN" sz="2700" b="1" dirty="0" err="1">
                <a:solidFill>
                  <a:srgbClr val="C00000"/>
                </a:solidFill>
                <a:latin typeface="Tahoma" panose="020B0604030504040204" pitchFamily="34" charset="0"/>
                <a:ea typeface="+mn-ea"/>
                <a:cs typeface="Tahoma" panose="020B0604030504040204" pitchFamily="34" charset="0"/>
              </a:rPr>
              <a:t>rint</a:t>
            </a:r>
            <a:r>
              <a:rPr lang="en-US" altLang="zh-CN" sz="2700" b="1" dirty="0">
                <a:solidFill>
                  <a:srgbClr val="C00000"/>
                </a:solidFill>
                <a:latin typeface="Tahoma" panose="020B0604030504040204" pitchFamily="34" charset="0"/>
                <a:ea typeface="+mn-ea"/>
                <a:cs typeface="Tahoma" panose="020B0604030504040204" pitchFamily="34" charset="0"/>
              </a:rPr>
              <a:t>(n)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smtClean="0">
                <a:solidFill>
                  <a:schemeClr val="bg1"/>
                </a:solidFill>
                <a:latin typeface="Tahoma" panose="020B0604030504040204" pitchFamily="34" charset="0"/>
                <a:cs typeface="Tahoma" panose="020B0604030504040204" pitchFamily="34" charset="0"/>
              </a:rPr>
              <a:t>{ </a:t>
            </a:r>
            <a:r>
              <a:rPr lang="en-US" altLang="zh-CN" sz="2400" b="1" dirty="0" smtClean="0">
                <a:solidFill>
                  <a:srgbClr val="3333FF"/>
                </a:solidFill>
                <a:latin typeface="Tahoma" panose="020B0604030504040204" pitchFamily="34" charset="0"/>
                <a:cs typeface="Tahoma" panose="020B0604030504040204" pitchFamily="34" charset="0"/>
              </a:rPr>
              <a:t>n = </a:t>
            </a:r>
            <a:r>
              <a:rPr lang="en-US" altLang="zh-CN" sz="2400" b="1" dirty="0" err="1" smtClean="0">
                <a:solidFill>
                  <a:srgbClr val="3333FF"/>
                </a:solidFill>
                <a:latin typeface="Tahoma" panose="020B0604030504040204" pitchFamily="34" charset="0"/>
                <a:cs typeface="Tahoma" panose="020B0604030504040204" pitchFamily="34" charset="0"/>
              </a:rPr>
              <a:t>param</a:t>
            </a:r>
            <a:r>
              <a:rPr lang="en-US" altLang="zh-CN" sz="2400" b="1" dirty="0" smtClean="0">
                <a:solidFill>
                  <a:srgbClr val="3333FF"/>
                </a:solidFill>
                <a:latin typeface="Tahoma" panose="020B0604030504040204" pitchFamily="34" charset="0"/>
                <a:cs typeface="Tahoma" panose="020B0604030504040204" pitchFamily="34" charset="0"/>
              </a:rPr>
              <a:t>;</a:t>
            </a:r>
            <a:r>
              <a:rPr lang="en-US" altLang="zh-CN" sz="2400" b="1" dirty="0">
                <a:solidFill>
                  <a:schemeClr val="bg1"/>
                </a:solidFill>
                <a:latin typeface="Tahoma" panose="020B0604030504040204" pitchFamily="34" charset="0"/>
                <a:cs typeface="Tahoma" panose="020B0604030504040204" pitchFamily="34" charset="0"/>
              </a:rPr>
              <a:t>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p:txBody>
      </p:sp>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Tree>
    <p:extLst>
      <p:ext uri="{BB962C8B-B14F-4D97-AF65-F5344CB8AC3E}">
        <p14:creationId xmlns:p14="http://schemas.microsoft.com/office/powerpoint/2010/main" val="7379059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251520" y="1072552"/>
            <a:ext cx="8892480" cy="4362684"/>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C{</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private: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cint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&amp; </a:t>
            </a:r>
            <a:r>
              <a:rPr lang="en-US" altLang="zh-CN" sz="2400" b="1" dirty="0" err="1">
                <a:solidFill>
                  <a:schemeClr val="bg1"/>
                </a:solidFill>
                <a:latin typeface="Tahoma" panose="020B0604030504040204" pitchFamily="34" charset="0"/>
                <a:cs typeface="Tahoma" panose="020B0604030504040204" pitchFamily="34" charset="0"/>
              </a:rPr>
              <a:t>rint</a:t>
            </a:r>
            <a:r>
              <a:rPr lang="en-US" altLang="zh-CN" sz="2400" b="1" dirty="0">
                <a:solidFill>
                  <a:schemeClr val="bg1"/>
                </a:solidFill>
                <a:latin typeface="Tahoma" panose="020B0604030504040204" pitchFamily="34" charset="0"/>
                <a:cs typeface="Tahoma" panose="020B0604030504040204" pitchFamily="34" charset="0"/>
              </a:rPr>
              <a:t>;</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public: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C(</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微软雅黑" panose="020B0503020204020204" pitchFamily="34" charset="-122"/>
                <a:cs typeface="Tahoma" panose="020B0604030504040204" pitchFamily="34" charset="0"/>
              </a:rPr>
              <a:t>param</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C00000"/>
                </a:solidFill>
                <a:latin typeface="Tahoma" panose="020B0604030504040204" pitchFamily="34" charset="0"/>
                <a:ea typeface="+mn-ea"/>
                <a:cs typeface="Tahoma" panose="020B0604030504040204" pitchFamily="34" charset="0"/>
              </a:rPr>
              <a:t>:</a:t>
            </a:r>
            <a:r>
              <a:rPr lang="en-US" altLang="zh-CN" sz="2700" b="1" dirty="0">
                <a:solidFill>
                  <a:schemeClr val="accent1"/>
                </a:solidFill>
                <a:latin typeface="Tahoma" panose="020B0604030504040204" pitchFamily="34" charset="0"/>
                <a:ea typeface="+mn-ea"/>
                <a:cs typeface="Tahoma" panose="020B0604030504040204" pitchFamily="34" charset="0"/>
              </a:rPr>
              <a:t>  </a:t>
            </a:r>
            <a:r>
              <a:rPr lang="en-US" altLang="zh-CN" sz="2700" b="1" dirty="0">
                <a:solidFill>
                  <a:srgbClr val="3333FF"/>
                </a:solidFill>
                <a:latin typeface="Tahoma" panose="020B0604030504040204" pitchFamily="34" charset="0"/>
                <a:ea typeface="+mn-ea"/>
                <a:cs typeface="Tahoma" panose="020B0604030504040204" pitchFamily="34" charset="0"/>
              </a:rPr>
              <a:t>n(</a:t>
            </a:r>
            <a:r>
              <a:rPr lang="en-US" altLang="zh-CN" sz="2700" b="1" dirty="0" err="1">
                <a:solidFill>
                  <a:srgbClr val="3333FF"/>
                </a:solidFill>
                <a:latin typeface="Tahoma" panose="020B0604030504040204" pitchFamily="34" charset="0"/>
                <a:ea typeface="+mn-ea"/>
                <a:cs typeface="Tahoma" panose="020B0604030504040204" pitchFamily="34" charset="0"/>
              </a:rPr>
              <a:t>param</a:t>
            </a:r>
            <a:r>
              <a:rPr lang="en-US" altLang="zh-CN" sz="2700" b="1" dirty="0">
                <a:solidFill>
                  <a:srgbClr val="3333FF"/>
                </a:solidFill>
                <a:latin typeface="Tahoma" panose="020B0604030504040204" pitchFamily="34" charset="0"/>
                <a:ea typeface="+mn-ea"/>
                <a:cs typeface="Tahoma" panose="020B0604030504040204" pitchFamily="34" charset="0"/>
              </a:rPr>
              <a:t>),  </a:t>
            </a:r>
            <a:r>
              <a:rPr lang="en-US" altLang="zh-CN" sz="2700" b="1" dirty="0" err="1">
                <a:solidFill>
                  <a:srgbClr val="C00000"/>
                </a:solidFill>
                <a:latin typeface="Tahoma" panose="020B0604030504040204" pitchFamily="34" charset="0"/>
                <a:ea typeface="+mn-ea"/>
                <a:cs typeface="Tahoma" panose="020B0604030504040204" pitchFamily="34" charset="0"/>
              </a:rPr>
              <a:t>cint</a:t>
            </a:r>
            <a:r>
              <a:rPr lang="en-US" altLang="zh-CN" sz="2700" b="1" dirty="0">
                <a:solidFill>
                  <a:srgbClr val="C00000"/>
                </a:solidFill>
                <a:latin typeface="Tahoma" panose="020B0604030504040204" pitchFamily="34" charset="0"/>
                <a:ea typeface="+mn-ea"/>
                <a:cs typeface="Tahoma" panose="020B0604030504040204" pitchFamily="34" charset="0"/>
              </a:rPr>
              <a:t>(5),  </a:t>
            </a:r>
            <a:r>
              <a:rPr lang="en-US" altLang="zh-CN" sz="2700" b="1" dirty="0" err="1">
                <a:solidFill>
                  <a:srgbClr val="C00000"/>
                </a:solidFill>
                <a:latin typeface="Tahoma" panose="020B0604030504040204" pitchFamily="34" charset="0"/>
                <a:ea typeface="+mn-ea"/>
                <a:cs typeface="Tahoma" panose="020B0604030504040204" pitchFamily="34" charset="0"/>
              </a:rPr>
              <a:t>rint</a:t>
            </a:r>
            <a:r>
              <a:rPr lang="en-US" altLang="zh-CN" sz="2700" b="1" dirty="0">
                <a:solidFill>
                  <a:srgbClr val="C00000"/>
                </a:solidFill>
                <a:latin typeface="Tahoma" panose="020B0604030504040204" pitchFamily="34" charset="0"/>
                <a:ea typeface="+mn-ea"/>
                <a:cs typeface="Tahoma" panose="020B0604030504040204" pitchFamily="34" charset="0"/>
              </a:rPr>
              <a:t>(n)</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	}</a:t>
            </a:r>
          </a:p>
          <a:p>
            <a:pPr>
              <a:lnSpc>
                <a:spcPts val="2435"/>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p:txBody>
      </p:sp>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Tree>
    <p:extLst>
      <p:ext uri="{BB962C8B-B14F-4D97-AF65-F5344CB8AC3E}">
        <p14:creationId xmlns:p14="http://schemas.microsoft.com/office/powerpoint/2010/main" val="2869260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7976831" cy="1840520"/>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err="1">
                <a:solidFill>
                  <a:srgbClr val="FFFF00"/>
                </a:solidFill>
                <a:latin typeface="Tahoma" panose="020B0604030504040204" pitchFamily="34" charset="0"/>
                <a:cs typeface="Tahoma" panose="020B0604030504040204" pitchFamily="34" charset="0"/>
              </a:rPr>
              <a:t>const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int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bufsize</a:t>
            </a:r>
            <a:r>
              <a:rPr lang="en-US" altLang="zh-CN" sz="2800" b="1" dirty="0">
                <a:solidFill>
                  <a:srgbClr val="FFFF00"/>
                </a:solidFill>
                <a:latin typeface="Tahoma" panose="020B0604030504040204" pitchFamily="34" charset="0"/>
                <a:cs typeface="Tahoma" panose="020B0604030504040204" pitchFamily="34" charset="0"/>
              </a:rPr>
              <a:t>=100; </a:t>
            </a:r>
            <a:endPar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Normally</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bufsize</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is only a symbol</a:t>
            </a:r>
            <a:r>
              <a:rPr lang="zh-CN" altLang="en-US"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no storage space, be a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compile-time constant</a:t>
            </a:r>
          </a:p>
        </p:txBody>
      </p:sp>
      <p:sp>
        <p:nvSpPr>
          <p:cNvPr id="4" name="TextBox 3"/>
          <p:cNvSpPr txBox="1"/>
          <p:nvPr/>
        </p:nvSpPr>
        <p:spPr>
          <a:xfrm>
            <a:off x="428596" y="3572982"/>
            <a:ext cx="3009573" cy="1924191"/>
          </a:xfrm>
          <a:prstGeom prst="rect">
            <a:avLst/>
          </a:prstGeom>
          <a:solidFill>
            <a:schemeClr val="tx1"/>
          </a:solidFill>
        </p:spPr>
        <p:txBody>
          <a:bodyPr wrap="square" lIns="76782" tIns="38391" rIns="76782" bIns="38391"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&amp;&amp; C++</a:t>
            </a:r>
          </a:p>
          <a:p>
            <a:pPr>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 20;</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//error</a:t>
            </a:r>
          </a:p>
        </p:txBody>
      </p:sp>
      <p:sp>
        <p:nvSpPr>
          <p:cNvPr id="5" name="Text Box 5"/>
          <p:cNvSpPr txBox="1">
            <a:spLocks noChangeArrowheads="1"/>
          </p:cNvSpPr>
          <p:nvPr/>
        </p:nvSpPr>
        <p:spPr bwMode="auto">
          <a:xfrm>
            <a:off x="3978088" y="3561948"/>
            <a:ext cx="4265363" cy="1938944"/>
          </a:xfrm>
          <a:prstGeom prst="rect">
            <a:avLst/>
          </a:prstGeom>
          <a:solidFill>
            <a:schemeClr val="tx1"/>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size is a compile-time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l">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 20;</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//ok</a:t>
            </a:r>
            <a:endPar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
        <p:nvSpPr>
          <p:cNvPr id="6" name="标题 1"/>
          <p:cNvSpPr txBox="1">
            <a:spLocks/>
          </p:cNvSpPr>
          <p:nvPr/>
        </p:nvSpPr>
        <p:spPr>
          <a:xfrm>
            <a:off x="432000" y="214289"/>
            <a:ext cx="3546088"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Review </a:t>
            </a:r>
            <a:r>
              <a:rPr lang="en-US" altLang="zh-CN" sz="3200" b="1" dirty="0" err="1">
                <a:solidFill>
                  <a:srgbClr val="FFFF00"/>
                </a:solidFill>
                <a:latin typeface="Arial Rounded MT Bold" panose="020F0704030504030204" pitchFamily="34" charset="0"/>
                <a:ea typeface="Arial Unicode MS" pitchFamily="34" charset="-122"/>
                <a:cs typeface="Arial Unicode MS" pitchFamily="34" charset="-122"/>
              </a:rPr>
              <a:t>Const</a:t>
            </a:r>
            <a:endPar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110007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4629331" cy="2862274"/>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  bob{</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20</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array[size];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sym typeface="Wingdings 2" pitchFamily="18" charset="2"/>
              </a:rPr>
              <a: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4" name="TextBox 3"/>
          <p:cNvSpPr txBox="1"/>
          <p:nvPr/>
        </p:nvSpPr>
        <p:spPr>
          <a:xfrm>
            <a:off x="1691680" y="3788022"/>
            <a:ext cx="4148818" cy="2721209"/>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lnSpc>
                <a:spcPts val="4100"/>
              </a:lnSpc>
              <a:defRPr sz="2800">
                <a:solidFill>
                  <a:schemeClr val="tx1">
                    <a:lumMod val="75000"/>
                    <a:lumOff val="25000"/>
                  </a:schemeClr>
                </a:solidFill>
                <a:latin typeface="Frutiger LT 55 Roman" panose="02000503040000020004" pitchFamily="2" charset="0"/>
                <a:ea typeface="宋体" charset="-122"/>
                <a:cs typeface="Arial" panose="020B0604020202020204" pitchFamily="34" charset="0"/>
              </a:defRPr>
            </a:lvl1pPr>
            <a:lvl2pPr marL="0" lvl="1" indent="0">
              <a:lnSpc>
                <a:spcPts val="4100"/>
              </a:lnSpc>
              <a:defRPr sz="2800" b="1">
                <a:solidFill>
                  <a:srgbClr val="00B16A"/>
                </a:solidFill>
                <a:latin typeface="Frutiger LT 55 Roman" panose="02000503040000020004" pitchFamily="2" charset="0"/>
                <a:ea typeface="微软雅黑" panose="020B0503020204020204" pitchFamily="34" charset="-122"/>
                <a:cs typeface="Arial Unicode MS" pitchFamily="34" charset="-122"/>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class bob{</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private:   </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enum</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size = 20</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array[size];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//ok</a:t>
            </a:r>
          </a:p>
          <a:p>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AutoShape 3"/>
          <p:cNvSpPr>
            <a:spLocks noChangeArrowheads="1"/>
          </p:cNvSpPr>
          <p:nvPr/>
        </p:nvSpPr>
        <p:spPr bwMode="auto">
          <a:xfrm>
            <a:off x="4410024" y="693329"/>
            <a:ext cx="3202115" cy="1439827"/>
          </a:xfrm>
          <a:prstGeom prst="wedgeRoundRectCallout">
            <a:avLst>
              <a:gd name="adj1" fmla="val -71933"/>
              <a:gd name="adj2" fmla="val 55782"/>
              <a:gd name="adj3" fmla="val 16667"/>
            </a:avLst>
          </a:prstGeom>
          <a:solidFill>
            <a:schemeClr val="tx1">
              <a:lumMod val="65000"/>
            </a:schemeClr>
          </a:solidFill>
          <a:ln w="12700">
            <a:noFill/>
            <a:miter lim="800000"/>
            <a:headEnd/>
            <a:tailEnd/>
          </a:ln>
        </p:spPr>
        <p:txBody>
          <a:bodyPr lIns="91395" tIns="45696" rIns="91395" bIns="45696" anchor="ctr"/>
          <a:lstStyle/>
          <a:p>
            <a:pPr algn="l"/>
            <a:r>
              <a:rPr lang="en-US" altLang="zh-CN" sz="2400" b="1" dirty="0">
                <a:solidFill>
                  <a:srgbClr val="0000CC"/>
                </a:solidFill>
                <a:latin typeface="Arial Black" pitchFamily="34" charset="0"/>
              </a:rPr>
              <a:t>Hope </a:t>
            </a:r>
            <a:r>
              <a:rPr lang="en-US" altLang="zh-CN" sz="2700" b="1" dirty="0">
                <a:solidFill>
                  <a:srgbClr val="0000CC"/>
                </a:solidFill>
                <a:latin typeface="Arial Black" pitchFamily="34" charset="0"/>
                <a:cs typeface="Arial" charset="0"/>
              </a:rPr>
              <a:t>size</a:t>
            </a:r>
            <a:r>
              <a:rPr lang="en-US" altLang="zh-CN" sz="2400" b="1" dirty="0">
                <a:solidFill>
                  <a:srgbClr val="0000CC"/>
                </a:solidFill>
                <a:latin typeface="Arial Black" pitchFamily="34" charset="0"/>
              </a:rPr>
              <a:t> is a </a:t>
            </a:r>
            <a:r>
              <a:rPr lang="en-US" altLang="zh-CN" sz="2400" b="1" dirty="0">
                <a:solidFill>
                  <a:srgbClr val="0000CC"/>
                </a:solidFill>
                <a:latin typeface="Arial Black" pitchFamily="34" charset="0"/>
                <a:ea typeface="微软雅黑" panose="020B0503020204020204" pitchFamily="34" charset="-122"/>
                <a:cs typeface="Arial" pitchFamily="34" charset="0"/>
              </a:rPr>
              <a:t>constant at compile time</a:t>
            </a:r>
            <a:endParaRPr lang="zh-CN" altLang="en-US" sz="2400" b="1" dirty="0">
              <a:solidFill>
                <a:srgbClr val="0000CC"/>
              </a:solidFill>
              <a:latin typeface="Arial Black" pitchFamily="34" charset="0"/>
              <a:ea typeface="微软雅黑" panose="020B0503020204020204" pitchFamily="34" charset="-122"/>
              <a:cs typeface="Arial" pitchFamily="34" charset="0"/>
            </a:endParaRPr>
          </a:p>
        </p:txBody>
      </p:sp>
      <p:sp>
        <p:nvSpPr>
          <p:cNvPr id="6" name="AutoShape 5"/>
          <p:cNvSpPr>
            <a:spLocks noChangeArrowheads="1"/>
          </p:cNvSpPr>
          <p:nvPr/>
        </p:nvSpPr>
        <p:spPr bwMode="auto">
          <a:xfrm>
            <a:off x="5994947" y="2725498"/>
            <a:ext cx="3234383" cy="2125048"/>
          </a:xfrm>
          <a:prstGeom prst="wedgeRoundRectCallout">
            <a:avLst>
              <a:gd name="adj1" fmla="val -58954"/>
              <a:gd name="adj2" fmla="val 83460"/>
              <a:gd name="adj3" fmla="val 16667"/>
            </a:avLst>
          </a:prstGeom>
          <a:solidFill>
            <a:schemeClr val="tx2">
              <a:lumMod val="90000"/>
            </a:schemeClr>
          </a:solidFill>
          <a:ln w="12700">
            <a:noFill/>
            <a:miter lim="800000"/>
            <a:headEnd/>
            <a:tailEnd/>
          </a:ln>
        </p:spPr>
        <p:txBody>
          <a:bodyPr lIns="91395" tIns="45696" rIns="91395" bIns="45696" anchor="ctr"/>
          <a:lstStyle/>
          <a:p>
            <a:pPr algn="l"/>
            <a:r>
              <a:rPr lang="zh-CN" altLang="en-US" sz="2400" dirty="0">
                <a:solidFill>
                  <a:srgbClr val="0000CC"/>
                </a:solidFill>
                <a:latin typeface="华文细黑" panose="02010600040101010101" pitchFamily="2" charset="-122"/>
                <a:ea typeface="华文细黑" panose="02010600040101010101" pitchFamily="2" charset="-122"/>
              </a:rPr>
              <a:t>使用</a:t>
            </a:r>
            <a:r>
              <a:rPr lang="en-US" altLang="zh-CN" sz="2400" dirty="0" err="1">
                <a:solidFill>
                  <a:srgbClr val="0000CC"/>
                </a:solidFill>
                <a:latin typeface="华文细黑" panose="02010600040101010101" pitchFamily="2" charset="-122"/>
                <a:ea typeface="华文细黑" panose="02010600040101010101" pitchFamily="2" charset="-122"/>
              </a:rPr>
              <a:t>enum</a:t>
            </a:r>
            <a:r>
              <a:rPr lang="zh-CN" altLang="en-US" sz="2400" dirty="0">
                <a:solidFill>
                  <a:srgbClr val="0000CC"/>
                </a:solidFill>
                <a:latin typeface="华文细黑" panose="02010600040101010101" pitchFamily="2" charset="-122"/>
                <a:ea typeface="华文细黑" panose="02010600040101010101" pitchFamily="2" charset="-122"/>
              </a:rPr>
              <a:t>不占用对象的存储空间，枚举常量在编译期间被求值</a:t>
            </a:r>
          </a:p>
        </p:txBody>
      </p:sp>
    </p:spTree>
    <p:extLst>
      <p:ext uri="{BB962C8B-B14F-4D97-AF65-F5344CB8AC3E}">
        <p14:creationId xmlns:p14="http://schemas.microsoft.com/office/powerpoint/2010/main" val="234237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712000" cy="784800"/>
          </a:xfrm>
          <a:solidFill>
            <a:srgbClr val="008080"/>
          </a:solidFill>
        </p:spPr>
        <p:txBody>
          <a:bodyPr vert="horz" lIns="98409" tIns="49204" rIns="98409" bIns="49204" rtlCol="0" anchor="ctr">
            <a:normAutofit fontScale="90000"/>
          </a:bodyPr>
          <a:lstStyle/>
          <a:p>
            <a:pPr algn="l"/>
            <a:r>
              <a:rPr lang="en-US" altLang="zh-CN" sz="3400" b="1" dirty="0" err="1">
                <a:latin typeface="Arial Rounded MT Bold" panose="020F0704030504030204" pitchFamily="34" charset="0"/>
                <a:ea typeface="Arial Unicode MS" pitchFamily="34" charset="-122"/>
                <a:cs typeface="Arial Unicode MS" pitchFamily="34" charset="-122"/>
              </a:rPr>
              <a:t>c</a:t>
            </a:r>
            <a:r>
              <a:rPr lang="en-US" altLang="zh-CN" sz="3400" b="1" dirty="0" err="1" smtClean="0">
                <a:latin typeface="Arial Rounded MT Bold" panose="020F0704030504030204" pitchFamily="34" charset="0"/>
                <a:ea typeface="Arial Unicode MS" pitchFamily="34" charset="-122"/>
                <a:cs typeface="Arial Unicode MS" pitchFamily="34" charset="-122"/>
              </a:rPr>
              <a:t>onst</a:t>
            </a:r>
            <a:r>
              <a:rPr lang="en-US" altLang="zh-CN" sz="3400" b="1" dirty="0" smtClean="0">
                <a:latin typeface="Arial Rounded MT Bold" panose="020F0704030504030204" pitchFamily="34" charset="0"/>
                <a:ea typeface="Arial Unicode MS" pitchFamily="34" charset="-122"/>
                <a:cs typeface="Arial Unicode MS" pitchFamily="34" charset="-122"/>
              </a:rPr>
              <a:t> </a:t>
            </a:r>
            <a:r>
              <a:rPr lang="en-US" altLang="zh-CN" sz="3400" b="1" dirty="0">
                <a:latin typeface="Arial Rounded MT Bold" panose="020F0704030504030204" pitchFamily="34" charset="0"/>
                <a:ea typeface="Arial Unicode MS" pitchFamily="34" charset="-122"/>
                <a:cs typeface="Arial Unicode MS" pitchFamily="34" charset="-122"/>
              </a:rPr>
              <a:t>objects  and  </a:t>
            </a:r>
            <a:r>
              <a:rPr lang="en-US" altLang="zh-CN" sz="3400" b="1" dirty="0" err="1">
                <a:latin typeface="Arial Rounded MT Bold" panose="020F0704030504030204" pitchFamily="34" charset="0"/>
                <a:ea typeface="Arial Unicode MS" pitchFamily="34" charset="-122"/>
                <a:cs typeface="Arial Unicode MS" pitchFamily="34" charset="-122"/>
              </a:rPr>
              <a:t>const</a:t>
            </a:r>
            <a:r>
              <a:rPr lang="en-US" altLang="zh-CN" sz="3400" b="1" dirty="0">
                <a:latin typeface="Arial Rounded MT Bold" panose="020F0704030504030204" pitchFamily="34" charset="0"/>
                <a:ea typeface="Arial Unicode MS" pitchFamily="34" charset="-122"/>
                <a:cs typeface="Arial Unicode MS" pitchFamily="34" charset="-122"/>
              </a:rPr>
              <a:t> </a:t>
            </a:r>
            <a:r>
              <a:rPr lang="en-US" altLang="zh-CN" sz="3400" b="1" dirty="0" smtClean="0">
                <a:latin typeface="Arial Rounded MT Bold" panose="020F0704030504030204" pitchFamily="34" charset="0"/>
                <a:ea typeface="Arial Unicode MS" pitchFamily="34" charset="-122"/>
                <a:cs typeface="Arial Unicode MS" pitchFamily="34" charset="-122"/>
              </a:rPr>
              <a:t> member </a:t>
            </a:r>
            <a:r>
              <a:rPr lang="en-US" altLang="zh-CN" sz="3400" b="1" dirty="0">
                <a:latin typeface="Arial Rounded MT Bold" panose="020F0704030504030204" pitchFamily="34" charset="0"/>
                <a:ea typeface="Arial Unicode MS" pitchFamily="34" charset="-122"/>
                <a:cs typeface="Arial Unicode MS" pitchFamily="34" charset="-122"/>
              </a:rPr>
              <a:t>functions</a:t>
            </a:r>
            <a:r>
              <a:rPr lang="zh-CN" altLang="en-US" sz="3400" b="1" dirty="0">
                <a:latin typeface="Arial Rounded MT Bold" panose="020F0704030504030204" pitchFamily="34" charset="0"/>
                <a:ea typeface="Arial Unicode MS" pitchFamily="34" charset="-122"/>
                <a:cs typeface="Arial Unicode MS" pitchFamily="34" charset="-122"/>
              </a:rPr>
              <a:t>  </a:t>
            </a:r>
            <a:endParaRPr lang="en-US" altLang="zh-CN"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354775" cy="3990788"/>
          </a:xfrm>
          <a:prstGeom prst="rect">
            <a:avLst/>
          </a:prstGeom>
          <a:noFill/>
        </p:spPr>
        <p:txBody>
          <a:bodyPr wrap="square" lIns="91395" tIns="45696" rIns="91395" bIns="45696" rtlCol="0">
            <a:spAutoFit/>
          </a:bodyPr>
          <a:lstStyle/>
          <a:p>
            <a:pPr>
              <a:lnSpc>
                <a:spcPts val="3779"/>
              </a:lnSpc>
              <a:buFont typeface="Arial" pitchFamily="34" charset="0"/>
              <a:buChar char="•"/>
            </a:pPr>
            <a:r>
              <a:rPr lang="en-US" altLang="zh-CN" sz="2700" b="1" dirty="0" err="1">
                <a:solidFill>
                  <a:srgbClr val="FFFF00"/>
                </a:solidFill>
                <a:latin typeface="Tahoma" panose="020B0604030504040204" pitchFamily="34" charset="0"/>
                <a:cs typeface="Tahoma" panose="020B0604030504040204" pitchFamily="34" charset="0"/>
              </a:rPr>
              <a:t>const</a:t>
            </a:r>
            <a:r>
              <a:rPr lang="en-US" altLang="zh-CN" sz="2700"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Array   b(10);</a:t>
            </a:r>
          </a:p>
          <a:p>
            <a:pPr>
              <a:lnSpc>
                <a:spcPts val="3779"/>
              </a:lnSpc>
              <a:buFont typeface="Arial" pitchFamily="34" charset="0"/>
              <a:buChar char="•"/>
            </a:pPr>
            <a:r>
              <a:rPr lang="en-US" altLang="zh-CN" sz="2700" dirty="0" err="1">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b.print</a:t>
            </a: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700" dirty="0">
                <a:solidFill>
                  <a:srgbClr val="FF66FF"/>
                </a:solidFill>
                <a:latin typeface="Tahoma" panose="020B0604030504040204" pitchFamily="34" charset="0"/>
                <a:ea typeface="Arial Unicode MS" pitchFamily="34" charset="-122"/>
                <a:cs typeface="Tahoma" panose="020B0604030504040204" pitchFamily="34" charset="0"/>
              </a:rPr>
              <a:t>//</a:t>
            </a:r>
            <a:r>
              <a:rPr lang="en-US" altLang="zh-CN" sz="2700" dirty="0" err="1" smtClean="0">
                <a:solidFill>
                  <a:srgbClr val="FF66FF"/>
                </a:solidFill>
                <a:latin typeface="Tahoma" panose="020B0604030504040204" pitchFamily="34" charset="0"/>
                <a:ea typeface="Arial Unicode MS" pitchFamily="34" charset="-122"/>
                <a:cs typeface="Tahoma" panose="020B0604030504040204" pitchFamily="34" charset="0"/>
              </a:rPr>
              <a:t>complie</a:t>
            </a:r>
            <a:r>
              <a:rPr lang="en-US" altLang="zh-CN" sz="2700" dirty="0" smtClean="0">
                <a:solidFill>
                  <a:srgbClr val="FF66FF"/>
                </a:solidFill>
                <a:latin typeface="Tahoma" panose="020B0604030504040204" pitchFamily="34" charset="0"/>
                <a:ea typeface="Arial Unicode MS" pitchFamily="34" charset="-122"/>
                <a:cs typeface="Tahoma" panose="020B0604030504040204" pitchFamily="34" charset="0"/>
              </a:rPr>
              <a:t>-time </a:t>
            </a:r>
            <a:r>
              <a:rPr lang="en-US" altLang="zh-CN" sz="2700" dirty="0">
                <a:solidFill>
                  <a:srgbClr val="FF66FF"/>
                </a:solidFill>
                <a:latin typeface="Tahoma" panose="020B0604030504040204" pitchFamily="34" charset="0"/>
                <a:ea typeface="Arial Unicode MS" pitchFamily="34" charset="-122"/>
                <a:cs typeface="Tahoma" panose="020B0604030504040204" pitchFamily="34" charset="0"/>
              </a:rPr>
              <a:t>error</a:t>
            </a:r>
          </a:p>
          <a:p>
            <a:pPr>
              <a:lnSpc>
                <a:spcPts val="3779"/>
              </a:lnSpc>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Here, b is a </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object of type Array. For the compiler to </a:t>
            </a:r>
            <a:r>
              <a:rPr lang="en-US" altLang="zh-CN" sz="2700" b="1" dirty="0">
                <a:solidFill>
                  <a:srgbClr val="FFFF00"/>
                </a:solidFill>
                <a:latin typeface="Tahoma" panose="020B0604030504040204" pitchFamily="34" charset="0"/>
                <a:cs typeface="Tahoma" panose="020B0604030504040204" pitchFamily="34" charset="0"/>
              </a:rPr>
              <a:t>enforce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constness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it must ensure that no data members of the object are changed during the object’s lifetime. but how is it to know which member functions will change the data and which ones are “safe” for a </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object?</a:t>
            </a:r>
          </a:p>
        </p:txBody>
      </p:sp>
    </p:spTree>
    <p:extLst>
      <p:ext uri="{BB962C8B-B14F-4D97-AF65-F5344CB8AC3E}">
        <p14:creationId xmlns:p14="http://schemas.microsoft.com/office/powerpoint/2010/main" val="427951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029"/>
          <p:cNvSpPr txBox="1">
            <a:spLocks noChangeArrowheads="1"/>
          </p:cNvSpPr>
          <p:nvPr/>
        </p:nvSpPr>
        <p:spPr bwMode="auto">
          <a:xfrm>
            <a:off x="228600" y="304802"/>
            <a:ext cx="7010400" cy="447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267"/>
              </a:lnSpc>
              <a:spcBef>
                <a:spcPct val="50000"/>
              </a:spcBef>
            </a:pPr>
            <a:r>
              <a:rPr lang="en-US" altLang="zh-CN" sz="2800" b="1" dirty="0">
                <a:solidFill>
                  <a:srgbClr val="FFFF00"/>
                </a:solidFill>
                <a:latin typeface="Verdana" pitchFamily="34" charset="0"/>
              </a:rPr>
              <a:t>Point out faults</a:t>
            </a:r>
            <a:r>
              <a:rPr lang="zh-CN" altLang="en-US" sz="2800" b="1" dirty="0">
                <a:solidFill>
                  <a:srgbClr val="FFFF00"/>
                </a:solidFill>
                <a:latin typeface="Impact" pitchFamily="34" charset="0"/>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class A{</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private:int</a:t>
            </a:r>
            <a:r>
              <a:rPr lang="en-US" altLang="zh-CN" sz="2800" dirty="0">
                <a:latin typeface="Arial Unicode MS" pitchFamily="34" charset="-122"/>
                <a:ea typeface="Arial Unicode MS" pitchFamily="34" charset="-122"/>
                <a:cs typeface="Arial Unicode MS" pitchFamily="34" charset="-122"/>
              </a:rPr>
              <a:t> k;</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public: </a:t>
            </a:r>
            <a:r>
              <a:rPr lang="en-US" altLang="zh-CN" sz="2800" dirty="0" err="1">
                <a:latin typeface="Arial Unicode MS" pitchFamily="34" charset="-122"/>
                <a:ea typeface="Arial Unicode MS" pitchFamily="34" charset="-122"/>
                <a:cs typeface="Arial Unicode MS" pitchFamily="34" charset="-122"/>
              </a:rPr>
              <a:t>int</a:t>
            </a: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getk</a:t>
            </a:r>
            <a:r>
              <a:rPr lang="en-US" altLang="zh-CN" sz="2800" dirty="0">
                <a:latin typeface="Arial Unicode MS" pitchFamily="34" charset="-122"/>
                <a:ea typeface="Arial Unicode MS" pitchFamily="34" charset="-122"/>
                <a:cs typeface="Arial Unicode MS" pitchFamily="34" charset="-122"/>
              </a:rPr>
              <a:t>() {return k;}</a:t>
            </a:r>
          </a:p>
          <a:p>
            <a:pPr lvl="1">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void fun(</a:t>
            </a:r>
            <a:r>
              <a:rPr lang="en-US" altLang="zh-CN" sz="2800" dirty="0" err="1">
                <a:latin typeface="Arial Unicode MS" pitchFamily="34" charset="-122"/>
                <a:ea typeface="Arial Unicode MS" pitchFamily="34" charset="-122"/>
                <a:cs typeface="Arial Unicode MS" pitchFamily="34" charset="-122"/>
              </a:rPr>
              <a:t>const</a:t>
            </a:r>
            <a:r>
              <a:rPr lang="en-US" altLang="zh-CN" sz="2800" dirty="0">
                <a:latin typeface="Arial Unicode MS" pitchFamily="34" charset="-122"/>
                <a:ea typeface="Arial Unicode MS" pitchFamily="34" charset="-122"/>
                <a:cs typeface="Arial Unicode MS" pitchFamily="34" charset="-122"/>
              </a:rPr>
              <a:t> A&amp; m)</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       </a:t>
            </a:r>
            <a:r>
              <a:rPr lang="en-US" altLang="zh-CN" sz="2800" dirty="0" err="1">
                <a:latin typeface="Arial Unicode MS" pitchFamily="34" charset="-122"/>
                <a:ea typeface="Arial Unicode MS" pitchFamily="34" charset="-122"/>
                <a:cs typeface="Arial Unicode MS" pitchFamily="34" charset="-122"/>
              </a:rPr>
              <a:t>cout</a:t>
            </a:r>
            <a:r>
              <a:rPr lang="en-US" altLang="zh-CN" sz="2800" dirty="0">
                <a:latin typeface="Arial Unicode MS" pitchFamily="34" charset="-122"/>
                <a:ea typeface="Arial Unicode MS" pitchFamily="34" charset="-122"/>
                <a:cs typeface="Arial Unicode MS" pitchFamily="34" charset="-122"/>
              </a:rPr>
              <a:t>&lt;&lt;</a:t>
            </a:r>
            <a:r>
              <a:rPr lang="en-US" altLang="zh-CN" sz="2800" dirty="0" err="1">
                <a:latin typeface="Arial Unicode MS" pitchFamily="34" charset="-122"/>
                <a:ea typeface="Arial Unicode MS" pitchFamily="34" charset="-122"/>
                <a:cs typeface="Arial Unicode MS" pitchFamily="34" charset="-122"/>
              </a:rPr>
              <a:t>m.getk</a:t>
            </a:r>
            <a:r>
              <a:rPr lang="en-US" altLang="zh-CN" sz="2800" dirty="0">
                <a:latin typeface="Arial Unicode MS" pitchFamily="34" charset="-122"/>
                <a:ea typeface="Arial Unicode MS" pitchFamily="34" charset="-122"/>
                <a:cs typeface="Arial Unicode MS" pitchFamily="34" charset="-122"/>
              </a:rPr>
              <a:t>()&lt;&lt;</a:t>
            </a:r>
            <a:r>
              <a:rPr lang="en-US" altLang="zh-CN" sz="2800" dirty="0" err="1">
                <a:latin typeface="Arial Unicode MS" pitchFamily="34" charset="-122"/>
                <a:ea typeface="Arial Unicode MS" pitchFamily="34" charset="-122"/>
                <a:cs typeface="Arial Unicode MS" pitchFamily="34" charset="-122"/>
              </a:rPr>
              <a:t>endl</a:t>
            </a:r>
            <a:r>
              <a:rPr lang="en-US" altLang="zh-CN" sz="2800" dirty="0">
                <a:latin typeface="Arial Unicode MS" pitchFamily="34" charset="-122"/>
                <a:ea typeface="Arial Unicode MS" pitchFamily="34" charset="-122"/>
                <a:cs typeface="Arial Unicode MS" pitchFamily="34" charset="-122"/>
              </a:rPr>
              <a:t>;</a:t>
            </a:r>
          </a:p>
          <a:p>
            <a:pPr>
              <a:lnSpc>
                <a:spcPts val="2267"/>
              </a:lnSpc>
              <a:spcBef>
                <a:spcPct val="50000"/>
              </a:spcBef>
            </a:pPr>
            <a:r>
              <a:rPr lang="en-US" altLang="zh-CN" sz="2800" dirty="0">
                <a:latin typeface="Arial Unicode MS" pitchFamily="34" charset="-122"/>
                <a:ea typeface="Arial Unicode MS" pitchFamily="34" charset="-122"/>
                <a:cs typeface="Arial Unicode MS" pitchFamily="34" charset="-122"/>
              </a:rPr>
              <a:t>}</a:t>
            </a:r>
          </a:p>
        </p:txBody>
      </p:sp>
      <p:sp>
        <p:nvSpPr>
          <p:cNvPr id="327686" name="AutoShape 1030"/>
          <p:cNvSpPr>
            <a:spLocks noChangeArrowheads="1"/>
          </p:cNvSpPr>
          <p:nvPr/>
        </p:nvSpPr>
        <p:spPr bwMode="auto">
          <a:xfrm>
            <a:off x="4800601" y="3657600"/>
            <a:ext cx="3429000" cy="1219200"/>
          </a:xfrm>
          <a:prstGeom prst="wedgeRoundRectCallout">
            <a:avLst>
              <a:gd name="adj1" fmla="val -68472"/>
              <a:gd name="adj2" fmla="val -46875"/>
              <a:gd name="adj3" fmla="val 16667"/>
            </a:avLst>
          </a:prstGeom>
          <a:solidFill>
            <a:srgbClr val="CCECFF"/>
          </a:solidFill>
          <a:ln w="12700">
            <a:noFill/>
            <a:miter lim="800000"/>
            <a:headEnd/>
            <a:tailEnd/>
          </a:ln>
        </p:spPr>
        <p:txBody>
          <a:bodyPr lIns="91395" tIns="45696" rIns="91395" bIns="45696" anchor="ctr"/>
          <a:lstStyle/>
          <a:p>
            <a:pPr algn="l"/>
            <a:r>
              <a:rPr lang="en-US" altLang="zh-CN" sz="2400" b="1" dirty="0">
                <a:solidFill>
                  <a:schemeClr val="accent1"/>
                </a:solidFill>
                <a:latin typeface="Verdana" pitchFamily="34" charset="0"/>
              </a:rPr>
              <a:t>Second :</a:t>
            </a:r>
            <a:endParaRPr lang="zh-CN" altLang="en-US" sz="2400" b="1" dirty="0">
              <a:solidFill>
                <a:schemeClr val="accent1"/>
              </a:solidFill>
              <a:latin typeface="Verdana" pitchFamily="34" charset="0"/>
            </a:endParaRPr>
          </a:p>
          <a:p>
            <a:pPr algn="l"/>
            <a:r>
              <a:rPr lang="en-US" altLang="zh-CN" sz="2400" b="1" dirty="0">
                <a:solidFill>
                  <a:schemeClr val="accent1"/>
                </a:solidFill>
                <a:latin typeface="Verdana" pitchFamily="34" charset="0"/>
              </a:rPr>
              <a:t>void fun(A&amp; m)</a:t>
            </a:r>
          </a:p>
          <a:p>
            <a:pPr algn="l"/>
            <a:r>
              <a:rPr lang="en-US" altLang="zh-CN" sz="2400" b="1" dirty="0">
                <a:solidFill>
                  <a:schemeClr val="accent1"/>
                </a:solidFill>
                <a:latin typeface="Verdana" pitchFamily="34" charset="0"/>
              </a:rPr>
              <a:t>{   //…};</a:t>
            </a:r>
          </a:p>
        </p:txBody>
      </p:sp>
      <p:sp>
        <p:nvSpPr>
          <p:cNvPr id="327687" name="AutoShape 1031"/>
          <p:cNvSpPr>
            <a:spLocks noChangeArrowheads="1"/>
          </p:cNvSpPr>
          <p:nvPr/>
        </p:nvSpPr>
        <p:spPr bwMode="auto">
          <a:xfrm>
            <a:off x="5638800" y="609600"/>
            <a:ext cx="3352800" cy="1371600"/>
          </a:xfrm>
          <a:prstGeom prst="wedgeRoundRectCallout">
            <a:avLst>
              <a:gd name="adj1" fmla="val -64347"/>
              <a:gd name="adj2" fmla="val 57639"/>
              <a:gd name="adj3" fmla="val 16667"/>
            </a:avLst>
          </a:prstGeom>
          <a:solidFill>
            <a:srgbClr val="CCECFF"/>
          </a:solidFill>
          <a:ln w="12700">
            <a:noFill/>
            <a:miter lim="800000"/>
            <a:headEnd/>
            <a:tailEnd/>
          </a:ln>
        </p:spPr>
        <p:txBody>
          <a:bodyPr lIns="91395" tIns="45696" rIns="91395" bIns="45696" anchor="ctr"/>
          <a:lstStyle/>
          <a:p>
            <a:pPr algn="l"/>
            <a:r>
              <a:rPr lang="en-US" altLang="zh-CN" sz="2400" b="1" dirty="0">
                <a:solidFill>
                  <a:schemeClr val="accent1"/>
                </a:solidFill>
                <a:latin typeface="Verdana" pitchFamily="34" charset="0"/>
              </a:rPr>
              <a:t>first :</a:t>
            </a:r>
            <a:endParaRPr lang="zh-CN" altLang="en-US" sz="2400" b="1" dirty="0">
              <a:solidFill>
                <a:schemeClr val="accent1"/>
              </a:solidFill>
              <a:latin typeface="Verdana" pitchFamily="34" charset="0"/>
            </a:endParaRPr>
          </a:p>
          <a:p>
            <a:pPr algn="l"/>
            <a:r>
              <a:rPr lang="en-US" altLang="zh-CN" sz="2400" b="1" dirty="0" err="1">
                <a:solidFill>
                  <a:schemeClr val="accent1"/>
                </a:solidFill>
                <a:latin typeface="Verdana" pitchFamily="34" charset="0"/>
              </a:rPr>
              <a:t>int</a:t>
            </a:r>
            <a:r>
              <a:rPr lang="en-US" altLang="zh-CN" sz="2400" b="1" dirty="0">
                <a:solidFill>
                  <a:schemeClr val="accent1"/>
                </a:solidFill>
                <a:latin typeface="Verdana" pitchFamily="34" charset="0"/>
              </a:rPr>
              <a:t> </a:t>
            </a:r>
            <a:r>
              <a:rPr lang="en-US" altLang="zh-CN" sz="2400" b="1" dirty="0" err="1">
                <a:solidFill>
                  <a:schemeClr val="accent1"/>
                </a:solidFill>
                <a:latin typeface="Verdana" pitchFamily="34" charset="0"/>
              </a:rPr>
              <a:t>getk</a:t>
            </a:r>
            <a:r>
              <a:rPr lang="en-US" altLang="zh-CN" sz="2400" b="1" dirty="0">
                <a:solidFill>
                  <a:schemeClr val="accent1"/>
                </a:solidFill>
                <a:latin typeface="Verdana" pitchFamily="34" charset="0"/>
              </a:rPr>
              <a:t>() </a:t>
            </a:r>
            <a:r>
              <a:rPr lang="en-US" altLang="zh-CN" sz="2400" b="1" dirty="0" err="1">
                <a:solidFill>
                  <a:schemeClr val="accent1"/>
                </a:solidFill>
                <a:latin typeface="Verdana" pitchFamily="34" charset="0"/>
              </a:rPr>
              <a:t>const</a:t>
            </a:r>
            <a:endParaRPr lang="en-US" altLang="zh-CN" sz="2400" b="1" dirty="0">
              <a:solidFill>
                <a:schemeClr val="accent1"/>
              </a:solidFill>
              <a:latin typeface="Verdana" pitchFamily="34" charset="0"/>
            </a:endParaRPr>
          </a:p>
          <a:p>
            <a:pPr algn="l"/>
            <a:r>
              <a:rPr lang="en-US" altLang="zh-CN" sz="2400" b="1" dirty="0">
                <a:solidFill>
                  <a:schemeClr val="accent1"/>
                </a:solidFill>
                <a:latin typeface="Verdana" pitchFamily="34" charset="0"/>
              </a:rPr>
              <a:t>{   return k};</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48033695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7"/>
                                        </p:tgtEl>
                                        <p:attrNameLst>
                                          <p:attrName>style.visibility</p:attrName>
                                        </p:attrNameLst>
                                      </p:cBhvr>
                                      <p:to>
                                        <p:strVal val="visible"/>
                                      </p:to>
                                    </p:set>
                                    <p:anim calcmode="lin" valueType="num">
                                      <p:cBhvr additive="base">
                                        <p:cTn id="7" dur="500" fill="hold"/>
                                        <p:tgtEl>
                                          <p:spTgt spid="327687"/>
                                        </p:tgtEl>
                                        <p:attrNameLst>
                                          <p:attrName>ppt_x</p:attrName>
                                        </p:attrNameLst>
                                      </p:cBhvr>
                                      <p:tavLst>
                                        <p:tav tm="0">
                                          <p:val>
                                            <p:strVal val="0-#ppt_w/2"/>
                                          </p:val>
                                        </p:tav>
                                        <p:tav tm="100000">
                                          <p:val>
                                            <p:strVal val="#ppt_x"/>
                                          </p:val>
                                        </p:tav>
                                      </p:tavLst>
                                    </p:anim>
                                    <p:anim calcmode="lin" valueType="num">
                                      <p:cBhvr additive="base">
                                        <p:cTn id="8" dur="500" fill="hold"/>
                                        <p:tgtEl>
                                          <p:spTgt spid="3276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686"/>
                                        </p:tgtEl>
                                        <p:attrNameLst>
                                          <p:attrName>style.visibility</p:attrName>
                                        </p:attrNameLst>
                                      </p:cBhvr>
                                      <p:to>
                                        <p:strVal val="visible"/>
                                      </p:to>
                                    </p:set>
                                    <p:anim calcmode="lin" valueType="num">
                                      <p:cBhvr additive="base">
                                        <p:cTn id="13" dur="500" fill="hold"/>
                                        <p:tgtEl>
                                          <p:spTgt spid="327686"/>
                                        </p:tgtEl>
                                        <p:attrNameLst>
                                          <p:attrName>ppt_x</p:attrName>
                                        </p:attrNameLst>
                                      </p:cBhvr>
                                      <p:tavLst>
                                        <p:tav tm="0">
                                          <p:val>
                                            <p:strVal val="0-#ppt_w/2"/>
                                          </p:val>
                                        </p:tav>
                                        <p:tav tm="100000">
                                          <p:val>
                                            <p:strVal val="#ppt_x"/>
                                          </p:val>
                                        </p:tav>
                                      </p:tavLst>
                                    </p:anim>
                                    <p:anim calcmode="lin" valueType="num">
                                      <p:cBhvr additive="base">
                                        <p:cTn id="14" dur="500" fill="hold"/>
                                        <p:tgtEl>
                                          <p:spTgt spid="327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autoUpdateAnimBg="0"/>
      <p:bldP spid="327687"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4788072" cy="784800"/>
          </a:xfrm>
          <a:solidFill>
            <a:srgbClr val="008080"/>
          </a:solidFill>
        </p:spPr>
        <p:txBody>
          <a:bodyPr>
            <a:noAutofit/>
          </a:bodyPr>
          <a:lstStyle/>
          <a:p>
            <a:pPr algn="l">
              <a:spcBef>
                <a:spcPct val="50000"/>
              </a:spcBef>
            </a:pPr>
            <a:r>
              <a:rPr lang="en-US" altLang="zh-CN" b="1" dirty="0">
                <a:latin typeface="Arial Rounded MT Bold" panose="020F0704030504030204" pitchFamily="34" charset="0"/>
                <a:ea typeface="Arial Unicode MS" pitchFamily="34" charset="-122"/>
                <a:cs typeface="Arial Unicode MS" pitchFamily="34" charset="-122"/>
              </a:rPr>
              <a:t>Effective C++: item 21:</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1600390"/>
          </a:xfrm>
          <a:prstGeom prst="rect">
            <a:avLst/>
          </a:prstGeom>
          <a:noFill/>
        </p:spPr>
        <p:txBody>
          <a:bodyPr wrap="square" lIns="91395" tIns="45696" rIns="91395" bIns="45696" rtlCol="0">
            <a:spAutoFit/>
          </a:bodyPr>
          <a:lstStyle/>
          <a:p>
            <a:pPr>
              <a:lnSpc>
                <a:spcPct val="150000"/>
              </a:lnSpc>
              <a:spcBef>
                <a:spcPct val="50000"/>
              </a:spcBef>
            </a:pPr>
            <a:r>
              <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as possible  using </a:t>
            </a:r>
            <a:r>
              <a:rPr lang="en-US" altLang="zh-CN" sz="2800" b="1" dirty="0" err="1">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const</a:t>
            </a:r>
            <a:endPar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endParaRPr>
          </a:p>
          <a:p>
            <a:pPr>
              <a:lnSpc>
                <a:spcPct val="150000"/>
              </a:lnSpc>
              <a:spcBef>
                <a:spcPct val="50000"/>
              </a:spcBef>
            </a:pPr>
            <a:r>
              <a:rPr lang="en-US" altLang="zh-CN" sz="2800" b="1" dirty="0">
                <a:solidFill>
                  <a:schemeClr val="tx1">
                    <a:lumMod val="95000"/>
                    <a:lumOff val="5000"/>
                  </a:schemeClr>
                </a:solidFill>
                <a:latin typeface="Tahoma" panose="020B0604030504040204" pitchFamily="34" charset="0"/>
                <a:ea typeface="方正黑体_GBK" pitchFamily="65" charset="-122"/>
                <a:cs typeface="Tahoma" panose="020B0604030504040204" pitchFamily="34" charset="0"/>
              </a:rPr>
              <a:t>As possible using The constructor initializer list</a:t>
            </a:r>
          </a:p>
        </p:txBody>
      </p:sp>
    </p:spTree>
    <p:extLst>
      <p:ext uri="{BB962C8B-B14F-4D97-AF65-F5344CB8AC3E}">
        <p14:creationId xmlns:p14="http://schemas.microsoft.com/office/powerpoint/2010/main" val="24103077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1229472"/>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10 </a:t>
            </a:r>
            <a:r>
              <a:rPr lang="en-US" altLang="zh-CN" sz="2400" dirty="0" smtClean="0"/>
              <a:t>Object-Oriented thinking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800" dirty="0" smtClean="0"/>
              <a:t>10.6 </a:t>
            </a:r>
            <a:r>
              <a:rPr lang="en-US" altLang="zh-CN" sz="2800" dirty="0"/>
              <a:t>Constant Member Functions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1781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2.4 About static elements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7706872" cy="267760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Static elements from C</a:t>
            </a:r>
            <a:endParaRPr lang="zh-CN" altLang="en-US" sz="2800" dirty="0">
              <a:solidFill>
                <a:schemeClr val="tx1">
                  <a:lumMod val="65000"/>
                  <a:lumOff val="35000"/>
                </a:schemeClr>
              </a:solidFill>
              <a:latin typeface="Tahoma" panose="020B0604030504040204" pitchFamily="34" charset="0"/>
              <a:cs typeface="Tahoma" panose="020B0604030504040204" pitchFamily="34" charset="0"/>
            </a:endParaRPr>
          </a:p>
          <a:p>
            <a:pPr lvl="1">
              <a:spcBef>
                <a:spcPct val="50000"/>
              </a:spcBef>
            </a:pPr>
            <a:r>
              <a:rPr lang="en-US" altLang="zh-CN" sz="2800" dirty="0">
                <a:latin typeface="Tahoma" panose="020B0604030504040204" pitchFamily="34" charset="0"/>
                <a:cs typeface="Tahoma" panose="020B0604030504040204" pitchFamily="34" charset="0"/>
              </a:rPr>
              <a:t>-</a:t>
            </a:r>
            <a:r>
              <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Static</a:t>
            </a:r>
            <a:r>
              <a:rPr lang="en-US" altLang="zh-CN" sz="2800" dirty="0">
                <a:latin typeface="Tahoma" panose="020B0604030504040204" pitchFamily="34" charset="0"/>
                <a:cs typeface="Tahoma" panose="020B0604030504040204" pitchFamily="34" charset="0"/>
              </a:rPr>
              <a:t> </a:t>
            </a:r>
            <a:r>
              <a:rPr lang="en-US" altLang="zh-CN" sz="2800" dirty="0">
                <a:solidFill>
                  <a:srgbClr val="FFFF00"/>
                </a:solidFill>
                <a:latin typeface="Tahoma" panose="020B0604030504040204" pitchFamily="34" charset="0"/>
                <a:cs typeface="Tahoma" panose="020B0604030504040204" pitchFamily="34" charset="0"/>
              </a:rPr>
              <a:t>variables</a:t>
            </a:r>
            <a:r>
              <a:rPr lang="en-US" altLang="zh-CN" sz="2800" dirty="0">
                <a:latin typeface="Tahoma" panose="020B0604030504040204" pitchFamily="34" charset="0"/>
                <a:cs typeface="Tahoma" panose="020B0604030504040204" pitchFamily="34" charset="0"/>
              </a:rPr>
              <a:t> inside function</a:t>
            </a:r>
          </a:p>
          <a:p>
            <a:pPr lvl="1">
              <a:spcBef>
                <a:spcPct val="50000"/>
              </a:spcBef>
            </a:pPr>
            <a:r>
              <a:rPr lang="en-US" altLang="zh-CN" sz="2800" dirty="0">
                <a:latin typeface="Tahoma" panose="020B0604030504040204" pitchFamily="34" charset="0"/>
                <a:cs typeface="Tahoma" panose="020B0604030504040204" pitchFamily="34" charset="0"/>
              </a:rPr>
              <a:t>-</a:t>
            </a:r>
            <a:r>
              <a:rPr lang="en-US" altLang="zh-CN" sz="2800" dirty="0">
                <a:solidFill>
                  <a:srgbClr val="14A2D4"/>
                </a:solidFill>
                <a:latin typeface="Tahoma" panose="020B0604030504040204" pitchFamily="34" charset="0"/>
                <a:ea typeface="微软雅黑" panose="020B0503020204020204" pitchFamily="34" charset="-122"/>
                <a:cs typeface="Tahoma" panose="020B0604030504040204" pitchFamily="34" charset="0"/>
              </a:rPr>
              <a:t>Static</a:t>
            </a:r>
            <a:r>
              <a:rPr lang="en-US" altLang="zh-CN" sz="2800" dirty="0">
                <a:latin typeface="Tahoma" panose="020B0604030504040204" pitchFamily="34" charset="0"/>
                <a:cs typeface="Tahoma" panose="020B0604030504040204" pitchFamily="34" charset="0"/>
              </a:rPr>
              <a:t> </a:t>
            </a:r>
            <a:r>
              <a:rPr lang="en-US" altLang="zh-CN" sz="2800" dirty="0">
                <a:solidFill>
                  <a:srgbClr val="FFFF00"/>
                </a:solidFill>
                <a:latin typeface="Tahoma" panose="020B0604030504040204" pitchFamily="34" charset="0"/>
                <a:cs typeface="Tahoma" panose="020B0604030504040204" pitchFamily="34" charset="0"/>
              </a:rPr>
              <a:t>class objects</a:t>
            </a:r>
          </a:p>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Static members in C++</a:t>
            </a:r>
            <a:endParaRPr lang="zh-CN" altLang="en-US" sz="2800" dirty="0">
              <a:solidFill>
                <a:schemeClr val="tx1">
                  <a:lumMod val="65000"/>
                  <a:lumOff val="35000"/>
                </a:schemeClr>
              </a:solidFill>
              <a:latin typeface="Tahoma" panose="020B0604030504040204" pitchFamily="34" charset="0"/>
              <a:cs typeface="Tahoma" panose="020B0604030504040204" pitchFamily="34" charset="0"/>
            </a:endParaRPr>
          </a:p>
        </p:txBody>
      </p:sp>
      <p:sp>
        <p:nvSpPr>
          <p:cNvPr id="5" name="Text Box 22"/>
          <p:cNvSpPr txBox="1">
            <a:spLocks noChangeArrowheads="1"/>
          </p:cNvSpPr>
          <p:nvPr/>
        </p:nvSpPr>
        <p:spPr bwMode="auto">
          <a:xfrm>
            <a:off x="3769196" y="5963188"/>
            <a:ext cx="5374804" cy="72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err="1" smtClean="0">
                <a:latin typeface="Arial" pitchFamily="34" charset="0"/>
                <a:cs typeface="Arial" pitchFamily="34" charset="0"/>
              </a:rPr>
              <a:t>staticGrammer</a:t>
            </a:r>
            <a:r>
              <a:rPr lang="en-US" altLang="zh-CN" sz="1600" dirty="0" smtClean="0">
                <a:latin typeface="Arial" pitchFamily="34" charset="0"/>
                <a:cs typeface="Arial" pitchFamily="34" charset="0"/>
              </a:rPr>
              <a:t>\StaticInC.cpp</a:t>
            </a:r>
            <a:endParaRPr lang="en-US" altLang="zh-CN" sz="1600" dirty="0">
              <a:latin typeface="Arial" pitchFamily="34" charset="0"/>
              <a:cs typeface="Arial" pitchFamily="34" charset="0"/>
            </a:endParaRPr>
          </a:p>
          <a:p>
            <a:pPr algn="r"/>
            <a:r>
              <a:rPr lang="en-US" altLang="zh-CN" sz="1600" dirty="0">
                <a:latin typeface="Arial" pitchFamily="34" charset="0"/>
                <a:cs typeface="Arial" pitchFamily="34" charset="0"/>
              </a:rPr>
              <a:t>                       </a:t>
            </a:r>
            <a:r>
              <a:rPr lang="en-US" altLang="zh-CN" sz="1600" dirty="0" smtClean="0">
                <a:latin typeface="Arial" pitchFamily="34" charset="0"/>
                <a:cs typeface="Arial" pitchFamily="34" charset="0"/>
              </a:rPr>
              <a:t>StaticObjects.cpp</a:t>
            </a:r>
            <a:endParaRPr lang="zh-CN" altLang="en-US" sz="1600" dirty="0">
              <a:latin typeface="Arial" pitchFamily="34" charset="0"/>
              <a:cs typeface="Arial" pitchFamily="34" charset="0"/>
            </a:endParaRPr>
          </a:p>
        </p:txBody>
      </p:sp>
    </p:spTree>
    <p:extLst>
      <p:ext uri="{BB962C8B-B14F-4D97-AF65-F5344CB8AC3E}">
        <p14:creationId xmlns:p14="http://schemas.microsoft.com/office/powerpoint/2010/main" val="402573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4" name="Text Box 22"/>
          <p:cNvSpPr txBox="1">
            <a:spLocks noChangeArrowheads="1"/>
          </p:cNvSpPr>
          <p:nvPr/>
        </p:nvSpPr>
        <p:spPr bwMode="auto">
          <a:xfrm>
            <a:off x="3995938" y="6255671"/>
            <a:ext cx="5148062" cy="60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1600" b="1">
                <a:solidFill>
                  <a:schemeClr val="tx1">
                    <a:lumMod val="50000"/>
                    <a:lumOff val="50000"/>
                  </a:schemeClr>
                </a:solidFill>
                <a:latin typeface="Arial" pitchFamily="34" charset="0"/>
                <a:ea typeface="宋体" charset="-122"/>
                <a:cs typeface="Arial" pitchFamily="34" charset="0"/>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err="1"/>
              <a:t>staticGrammer</a:t>
            </a:r>
            <a:r>
              <a:rPr lang="en-US" altLang="zh-CN" dirty="0"/>
              <a:t>\</a:t>
            </a:r>
            <a:r>
              <a:rPr lang="en-US" altLang="zh-CN" dirty="0" err="1"/>
              <a:t>student.h</a:t>
            </a:r>
            <a:r>
              <a:rPr lang="en-US" altLang="zh-CN" dirty="0"/>
              <a:t> student.cpp                                                   testusingstatic.cpp</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700088"/>
            <a:ext cx="8248650" cy="5456237"/>
          </a:xfrm>
          <a:prstGeom prst="rect">
            <a:avLst/>
          </a:prstGeom>
          <a:solidFill>
            <a:schemeClr val="tx1"/>
          </a:solidFill>
          <a:ln>
            <a:noFill/>
          </a:ln>
          <a:effectLst/>
        </p:spPr>
      </p:pic>
    </p:spTree>
    <p:extLst>
      <p:ext uri="{BB962C8B-B14F-4D97-AF65-F5344CB8AC3E}">
        <p14:creationId xmlns:p14="http://schemas.microsoft.com/office/powerpoint/2010/main" val="39419596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6120680" cy="1393556"/>
          </a:xfrm>
          <a:prstGeom prst="rect">
            <a:avLst/>
          </a:prstGeom>
          <a:noFill/>
        </p:spPr>
        <p:txBody>
          <a:bodyPr wrap="square" lIns="98458" tIns="49229" rIns="98458" bIns="49229" rtlCol="0">
            <a:spAutoFit/>
          </a:bodyPr>
          <a:lstStyle/>
          <a:p>
            <a:pPr>
              <a:lnSpc>
                <a:spcPct val="150000"/>
              </a:lnSpc>
            </a:pPr>
            <a:r>
              <a:rPr lang="en-US" altLang="zh-CN" sz="2800" dirty="0" smtClean="0">
                <a:solidFill>
                  <a:schemeClr val="tx1">
                    <a:lumMod val="50000"/>
                    <a:lumOff val="50000"/>
                  </a:schemeClr>
                </a:solidFill>
                <a:latin typeface="Arial Rounded MT Bold" panose="020F0704030504030204" pitchFamily="34" charset="0"/>
              </a:rPr>
              <a:t>Chapter 9 </a:t>
            </a:r>
            <a:r>
              <a:rPr lang="en-US" altLang="zh-CN" sz="2800" dirty="0">
                <a:solidFill>
                  <a:schemeClr val="tx1">
                    <a:lumMod val="50000"/>
                    <a:lumOff val="50000"/>
                  </a:schemeClr>
                </a:solidFill>
                <a:latin typeface="Arial Rounded MT Bold" panose="020F0704030504030204" pitchFamily="34" charset="0"/>
              </a:rPr>
              <a:t>Objects and classes </a:t>
            </a:r>
            <a:r>
              <a:rPr lang="en-US" altLang="zh-CN" sz="2800" dirty="0"/>
              <a:t/>
            </a:r>
            <a:br>
              <a:rPr lang="en-US" altLang="zh-CN" sz="2800" dirty="0"/>
            </a:br>
            <a:r>
              <a:rPr lang="en-US" altLang="zh-CN" sz="3200" dirty="0" smtClean="0">
                <a:solidFill>
                  <a:schemeClr val="tx1">
                    <a:lumMod val="50000"/>
                    <a:lumOff val="50000"/>
                  </a:schemeClr>
                </a:solidFill>
                <a:latin typeface="Arial Rounded MT Bold" panose="020F0704030504030204" pitchFamily="34" charset="0"/>
              </a:rPr>
              <a:t> </a:t>
            </a:r>
            <a:r>
              <a:rPr lang="en-US" altLang="zh-CN" sz="2800" dirty="0" smtClean="0"/>
              <a:t>9.10 </a:t>
            </a:r>
            <a:r>
              <a:rPr lang="en-US" altLang="zh-CN" sz="2800" dirty="0"/>
              <a:t>The Scope of Variables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46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7404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static members of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18745"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静态成员是局部于该类的全局变量。为该类所有的对象所共享。不论创建多少个该类的对象，静态数据成员在内存中只有一个拷贝。</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静态数据成员只是在类中声明，必须在类外其它地方初始化，因为它是该类的全局变量。</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静态成员与运行的程序有相同的生存期，即使不创建该类的对象，它亦存在。</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526077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49" y="1067356"/>
            <a:ext cx="8219360" cy="3416271"/>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通常将静态数据成员声明成私有的。在该类的公有区声明一个静态的成员函数，让外界通过该静态成员函数来访问该类的静态数据。</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静态成员函数是局部于该类的一个全局函数，只能访问类的静态数据</a:t>
            </a:r>
            <a:r>
              <a:rPr lang="zh-CN" altLang="en-US" sz="2400" dirty="0" smtClean="0">
                <a:latin typeface="华文细黑" panose="02010600040101010101" pitchFamily="2" charset="-122"/>
                <a:ea typeface="华文细黑" panose="02010600040101010101" pitchFamily="2" charset="-122"/>
              </a:rPr>
              <a:t>成员，</a:t>
            </a:r>
            <a:r>
              <a:rPr lang="zh-CN" altLang="en-US" sz="2400" dirty="0">
                <a:latin typeface="华文细黑" panose="02010600040101010101" pitchFamily="2" charset="-122"/>
                <a:ea typeface="华文细黑" panose="02010600040101010101" pitchFamily="2" charset="-122"/>
              </a:rPr>
              <a:t>但它不是该类的成员</a:t>
            </a:r>
            <a:r>
              <a:rPr lang="zh-CN" altLang="en-US" sz="2400" dirty="0" smtClean="0">
                <a:latin typeface="华文细黑" panose="02010600040101010101" pitchFamily="2" charset="-122"/>
                <a:ea typeface="华文细黑" panose="02010600040101010101" pitchFamily="2" charset="-122"/>
              </a:rPr>
              <a:t>函数</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没有</a:t>
            </a:r>
            <a:r>
              <a:rPr lang="en-US" altLang="zh-CN" sz="2400" b="1" dirty="0" smtClean="0">
                <a:solidFill>
                  <a:srgbClr val="FFFF00"/>
                </a:solidFill>
                <a:latin typeface="微软雅黑" panose="020B0503020204020204" pitchFamily="34" charset="-122"/>
                <a:ea typeface="微软雅黑" panose="020B0503020204020204" pitchFamily="34" charset="-122"/>
              </a:rPr>
              <a:t>this</a:t>
            </a:r>
            <a:r>
              <a:rPr lang="zh-CN" altLang="en-US" sz="2400" dirty="0" smtClean="0">
                <a:latin typeface="华文细黑" panose="02010600040101010101" pitchFamily="2" charset="-122"/>
                <a:ea typeface="华文细黑" panose="02010600040101010101" pitchFamily="2" charset="-122"/>
              </a:rPr>
              <a:t>指针</a:t>
            </a:r>
            <a:r>
              <a:rPr lang="en-US" altLang="zh-CN" sz="2400" dirty="0" smtClean="0">
                <a:latin typeface="华文细黑" panose="02010600040101010101" pitchFamily="2" charset="-122"/>
                <a:ea typeface="华文细黑" panose="02010600040101010101" pitchFamily="2" charset="-122"/>
              </a:rPr>
              <a:t>)</a:t>
            </a:r>
            <a:r>
              <a:rPr lang="zh-CN" altLang="en-US" sz="2400" dirty="0" smtClean="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它同友员函数一样，在类中只有语法上的作用。</a:t>
            </a:r>
          </a:p>
        </p:txBody>
      </p:sp>
    </p:spTree>
    <p:extLst>
      <p:ext uri="{BB962C8B-B14F-4D97-AF65-F5344CB8AC3E}">
        <p14:creationId xmlns:p14="http://schemas.microsoft.com/office/powerpoint/2010/main" val="151999422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1207415"/>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10 </a:t>
            </a:r>
            <a:r>
              <a:rPr lang="en-US" altLang="zh-CN" sz="2400" dirty="0" smtClean="0"/>
              <a:t>Object-Oriented thinking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10.5 </a:t>
            </a:r>
            <a:r>
              <a:rPr lang="en-US" altLang="zh-CN" sz="2400" dirty="0"/>
              <a:t>Instance and Static Members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40523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459355" cy="784800"/>
          </a:xfrm>
          <a:solidFill>
            <a:srgbClr val="008080"/>
          </a:solidFill>
        </p:spPr>
        <p:txBody>
          <a:bodyPr>
            <a:normAutofit fontScale="90000"/>
          </a:bodyPr>
          <a:lstStyle/>
          <a:p>
            <a:pPr algn="l"/>
            <a:r>
              <a:rPr lang="en-US" altLang="zh-CN" sz="3400" dirty="0">
                <a:latin typeface="Arial Rounded MT Bold" panose="020F0704030504030204" pitchFamily="34" charset="0"/>
                <a:ea typeface="Arial Unicode MS" pitchFamily="34" charset="-122"/>
                <a:cs typeface="Arial Unicode MS" pitchFamily="34" charset="-122"/>
              </a:rPr>
              <a:t>2.5</a:t>
            </a:r>
            <a:r>
              <a:rPr lang="en-US" altLang="zh-CN" sz="3400" b="1" dirty="0">
                <a:latin typeface="Arial Rounded MT Bold" panose="020F0704030504030204" pitchFamily="34" charset="0"/>
                <a:ea typeface="Arial Unicode MS" pitchFamily="34" charset="-122"/>
                <a:cs typeface="Arial Unicode MS" pitchFamily="34" charset="-122"/>
              </a:rPr>
              <a:t> References and The copy-constructor </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1361863"/>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700" dirty="0">
                <a:solidFill>
                  <a:schemeClr val="tx1">
                    <a:lumMod val="85000"/>
                    <a:lumOff val="15000"/>
                  </a:schemeClr>
                </a:solidFill>
                <a:latin typeface="Arial Rounded MT Bold" panose="020F0704030504030204" pitchFamily="34" charset="0"/>
                <a:ea typeface="Arial Unicode MS" pitchFamily="34" charset="-122"/>
                <a:cs typeface="Arial Unicode MS" pitchFamily="34" charset="-122"/>
              </a:rPr>
              <a:t>References</a:t>
            </a:r>
          </a:p>
          <a:p>
            <a:pPr lvl="1">
              <a:lnSpc>
                <a:spcPct val="150000"/>
              </a:lnSpc>
            </a:pPr>
            <a:r>
              <a:rPr lang="en-US" altLang="zh-CN" sz="2800" dirty="0">
                <a:latin typeface="Arial" pitchFamily="34" charset="0"/>
                <a:cs typeface="Arial" pitchFamily="34" charset="0"/>
              </a:rPr>
              <a:t>a reference is just a </a:t>
            </a:r>
            <a:r>
              <a:rPr lang="en-US" altLang="zh-CN" sz="2800" b="1" dirty="0">
                <a:solidFill>
                  <a:srgbClr val="14A2D4"/>
                </a:solidFill>
                <a:latin typeface="Arial" pitchFamily="34" charset="0"/>
                <a:ea typeface="微软雅黑" panose="020B0503020204020204" pitchFamily="34" charset="-122"/>
                <a:cs typeface="Arial" pitchFamily="34" charset="0"/>
              </a:rPr>
              <a:t>alias</a:t>
            </a:r>
            <a:r>
              <a:rPr lang="en-US" altLang="zh-CN" sz="2800" dirty="0">
                <a:latin typeface="Arial" pitchFamily="34" charset="0"/>
                <a:cs typeface="Arial" pitchFamily="34" charset="0"/>
              </a:rPr>
              <a:t> of </a:t>
            </a:r>
            <a:r>
              <a:rPr lang="en-US" altLang="zh-CN" sz="2800" b="1" dirty="0">
                <a:solidFill>
                  <a:schemeClr val="accent1"/>
                </a:solidFill>
                <a:latin typeface="Arial" pitchFamily="34" charset="0"/>
                <a:cs typeface="Arial" pitchFamily="34" charset="0"/>
              </a:rPr>
              <a:t>an exist object</a:t>
            </a:r>
            <a:r>
              <a:rPr lang="en-US" altLang="zh-CN" sz="2800" dirty="0">
                <a:latin typeface="Arial" pitchFamily="34" charset="0"/>
                <a:cs typeface="Arial" pitchFamily="34" charset="0"/>
              </a:rPr>
              <a:t>.</a:t>
            </a:r>
          </a:p>
        </p:txBody>
      </p:sp>
      <p:sp>
        <p:nvSpPr>
          <p:cNvPr id="8" name="TextBox 7"/>
          <p:cNvSpPr txBox="1"/>
          <p:nvPr/>
        </p:nvSpPr>
        <p:spPr>
          <a:xfrm>
            <a:off x="1798403" y="2853070"/>
            <a:ext cx="5547194" cy="2192860"/>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count = 0;</a:t>
            </a:r>
          </a:p>
          <a:p>
            <a:pPr>
              <a:spcBef>
                <a:spcPct val="50000"/>
              </a:spcBef>
            </a:pPr>
            <a:r>
              <a:rPr lang="en-US" altLang="zh-CN" sz="2400" dirty="0" err="1">
                <a:solidFill>
                  <a:schemeClr val="bg1"/>
                </a:solidFill>
                <a:latin typeface="Arial" pitchFamily="34" charset="0"/>
                <a:cs typeface="Arial" pitchFamily="34" charset="0"/>
              </a:rPr>
              <a:t>int</a:t>
            </a:r>
            <a:r>
              <a:rPr lang="en-US" altLang="zh-CN" sz="2400" b="1" dirty="0">
                <a:solidFill>
                  <a:srgbClr val="FF0000"/>
                </a:solidFill>
                <a:latin typeface="Arial" pitchFamily="34" charset="0"/>
                <a:cs typeface="Arial" pitchFamily="34" charset="0"/>
              </a:rPr>
              <a:t>&amp;</a:t>
            </a:r>
            <a:r>
              <a:rPr lang="en-US" altLang="zh-CN" sz="2400" dirty="0">
                <a:solidFill>
                  <a:schemeClr val="tx1">
                    <a:lumMod val="75000"/>
                    <a:lumOff val="25000"/>
                  </a:schemeClr>
                </a:solidFill>
                <a:latin typeface="Arial" pitchFamily="34" charset="0"/>
                <a:cs typeface="Arial" pitchFamily="34" charset="0"/>
              </a:rPr>
              <a:t> </a:t>
            </a:r>
            <a:r>
              <a:rPr lang="en-US" altLang="zh-CN" sz="2400" b="1" dirty="0" err="1">
                <a:solidFill>
                  <a:srgbClr val="14A2D4"/>
                </a:solidFill>
                <a:latin typeface="Arial" pitchFamily="34" charset="0"/>
                <a:ea typeface="微软雅黑" panose="020B0503020204020204" pitchFamily="34" charset="-122"/>
                <a:cs typeface="Arial" pitchFamily="34" charset="0"/>
              </a:rPr>
              <a:t>refcount</a:t>
            </a:r>
            <a:r>
              <a:rPr lang="en-US" altLang="zh-CN" sz="2400" b="1" dirty="0">
                <a:solidFill>
                  <a:srgbClr val="14A2D4"/>
                </a:solidFill>
                <a:latin typeface="Arial" pitchFamily="34" charset="0"/>
                <a:ea typeface="微软雅黑" panose="020B0503020204020204" pitchFamily="34" charset="-122"/>
                <a:cs typeface="Arial" pitchFamily="34" charset="0"/>
              </a:rPr>
              <a:t> </a:t>
            </a:r>
            <a:r>
              <a:rPr lang="en-US" altLang="zh-CN" sz="2400" b="1" dirty="0">
                <a:solidFill>
                  <a:schemeClr val="bg1"/>
                </a:solidFill>
                <a:latin typeface="Arial" pitchFamily="34" charset="0"/>
                <a:cs typeface="Arial" pitchFamily="34" charset="0"/>
              </a:rPr>
              <a:t>=</a:t>
            </a:r>
            <a:r>
              <a:rPr lang="en-US" altLang="zh-CN" sz="2400" b="1" dirty="0">
                <a:solidFill>
                  <a:schemeClr val="accent1"/>
                </a:solidFill>
                <a:latin typeface="Arial" pitchFamily="34" charset="0"/>
                <a:cs typeface="Arial" pitchFamily="34" charset="0"/>
              </a:rPr>
              <a:t> </a:t>
            </a:r>
            <a:r>
              <a:rPr lang="en-US" altLang="zh-CN" sz="2400" b="1" dirty="0" smtClean="0">
                <a:solidFill>
                  <a:schemeClr val="accent1"/>
                </a:solidFill>
                <a:latin typeface="Arial" pitchFamily="34" charset="0"/>
                <a:cs typeface="Arial" pitchFamily="34" charset="0"/>
              </a:rPr>
              <a:t>count</a:t>
            </a:r>
            <a:r>
              <a:rPr lang="en-US" altLang="zh-CN" sz="2400" b="1" dirty="0" smtClean="0">
                <a:solidFill>
                  <a:schemeClr val="bg1"/>
                </a:solidFill>
                <a:latin typeface="Arial" pitchFamily="34" charset="0"/>
                <a:cs typeface="Arial" pitchFamily="34" charset="0"/>
              </a:rPr>
              <a:t>;</a:t>
            </a:r>
            <a:endParaRPr lang="en-US" altLang="zh-CN" sz="2400" dirty="0">
              <a:solidFill>
                <a:schemeClr val="bg1"/>
              </a:solidFill>
              <a:latin typeface="Arial" pitchFamily="34" charset="0"/>
              <a:cs typeface="Arial" pitchFamily="34" charset="0"/>
            </a:endParaRPr>
          </a:p>
          <a:p>
            <a:pPr>
              <a:spcBef>
                <a:spcPct val="50000"/>
              </a:spcBef>
            </a:pPr>
            <a:r>
              <a:rPr lang="en-US" altLang="zh-CN" sz="2400" dirty="0" err="1">
                <a:solidFill>
                  <a:schemeClr val="bg1"/>
                </a:solidFill>
                <a:latin typeface="Arial" pitchFamily="34" charset="0"/>
                <a:cs typeface="Arial" pitchFamily="34" charset="0"/>
              </a:rPr>
              <a:t>refcount</a:t>
            </a:r>
            <a:r>
              <a:rPr lang="en-US" altLang="zh-CN" sz="2400" dirty="0">
                <a:solidFill>
                  <a:schemeClr val="bg1"/>
                </a:solidFill>
                <a:latin typeface="Arial" pitchFamily="34" charset="0"/>
                <a:cs typeface="Arial" pitchFamily="34" charset="0"/>
              </a:rPr>
              <a:t> = 1;   </a:t>
            </a:r>
            <a:r>
              <a:rPr lang="en-US" altLang="zh-CN" sz="2400" b="1" dirty="0">
                <a:solidFill>
                  <a:srgbClr val="00B16A"/>
                </a:solidFill>
                <a:latin typeface="Arial" pitchFamily="34" charset="0"/>
                <a:ea typeface="微软雅黑" panose="020B0503020204020204" pitchFamily="34" charset="-122"/>
                <a:cs typeface="Arial" pitchFamily="34" charset="0"/>
              </a:rPr>
              <a:t>//</a:t>
            </a:r>
            <a:r>
              <a:rPr lang="en-US" altLang="zh-CN" sz="2400" b="1" dirty="0" err="1">
                <a:solidFill>
                  <a:srgbClr val="00B16A"/>
                </a:solidFill>
                <a:latin typeface="Arial" pitchFamily="34" charset="0"/>
                <a:ea typeface="微软雅黑" panose="020B0503020204020204" pitchFamily="34" charset="-122"/>
                <a:cs typeface="Arial" pitchFamily="34" charset="0"/>
              </a:rPr>
              <a:t>here，count</a:t>
            </a:r>
            <a:r>
              <a:rPr lang="en-US" altLang="zh-CN" sz="2400" b="1" dirty="0">
                <a:solidFill>
                  <a:srgbClr val="00B16A"/>
                </a:solidFill>
                <a:latin typeface="Arial" pitchFamily="34" charset="0"/>
                <a:ea typeface="微软雅黑" panose="020B0503020204020204" pitchFamily="34" charset="-122"/>
                <a:cs typeface="Arial" pitchFamily="34" charset="0"/>
              </a:rPr>
              <a:t>=1</a:t>
            </a:r>
          </a:p>
          <a:p>
            <a:pPr>
              <a:spcBef>
                <a:spcPct val="50000"/>
              </a:spcBef>
            </a:pPr>
            <a:r>
              <a:rPr lang="en-US" altLang="zh-CN" sz="2400" dirty="0">
                <a:solidFill>
                  <a:schemeClr val="bg1"/>
                </a:solidFill>
                <a:latin typeface="Arial" pitchFamily="34" charset="0"/>
                <a:cs typeface="Arial" pitchFamily="34" charset="0"/>
              </a:rPr>
              <a:t>count++;      </a:t>
            </a:r>
            <a:r>
              <a:rPr lang="en-US" altLang="zh-CN" sz="2400" dirty="0">
                <a:solidFill>
                  <a:schemeClr val="tx1">
                    <a:lumMod val="75000"/>
                    <a:lumOff val="25000"/>
                  </a:schemeClr>
                </a:solidFill>
                <a:latin typeface="Arial" pitchFamily="34" charset="0"/>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a:t>
            </a:r>
            <a:r>
              <a:rPr lang="en-US" altLang="zh-CN" sz="2400" b="1" dirty="0" err="1">
                <a:solidFill>
                  <a:srgbClr val="00B16A"/>
                </a:solidFill>
                <a:latin typeface="Arial" pitchFamily="34" charset="0"/>
                <a:ea typeface="微软雅黑" panose="020B0503020204020204" pitchFamily="34" charset="-122"/>
                <a:cs typeface="Arial" pitchFamily="34" charset="0"/>
              </a:rPr>
              <a:t>here，refcount</a:t>
            </a:r>
            <a:r>
              <a:rPr lang="en-US" altLang="zh-CN" sz="2400" b="1" dirty="0">
                <a:solidFill>
                  <a:srgbClr val="00B16A"/>
                </a:solidFill>
                <a:latin typeface="Arial" pitchFamily="34" charset="0"/>
                <a:ea typeface="微软雅黑" panose="020B0503020204020204" pitchFamily="34" charset="-122"/>
                <a:cs typeface="Arial" pitchFamily="34" charset="0"/>
              </a:rPr>
              <a:t>=2</a:t>
            </a:r>
          </a:p>
        </p:txBody>
      </p:sp>
      <p:sp>
        <p:nvSpPr>
          <p:cNvPr id="9" name="AutoShape 3"/>
          <p:cNvSpPr>
            <a:spLocks noChangeArrowheads="1"/>
          </p:cNvSpPr>
          <p:nvPr/>
        </p:nvSpPr>
        <p:spPr bwMode="auto">
          <a:xfrm>
            <a:off x="179512" y="4581525"/>
            <a:ext cx="3373596" cy="1223189"/>
          </a:xfrm>
          <a:prstGeom prst="wedgeRoundRectCallout">
            <a:avLst>
              <a:gd name="adj1" fmla="val 14246"/>
              <a:gd name="adj2" fmla="val -96208"/>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lgn="l"/>
            <a:r>
              <a:rPr lang="en-US" altLang="zh-CN" sz="2400" b="1" dirty="0" err="1">
                <a:solidFill>
                  <a:srgbClr val="14A2D4"/>
                </a:solidFill>
                <a:latin typeface="Arial" pitchFamily="34" charset="0"/>
                <a:ea typeface="微软雅黑" panose="020B0503020204020204" pitchFamily="34" charset="-122"/>
                <a:cs typeface="Arial" pitchFamily="34" charset="0"/>
              </a:rPr>
              <a:t>refcount</a:t>
            </a:r>
            <a:r>
              <a:rPr lang="en-US" altLang="zh-CN" sz="2400" dirty="0">
                <a:solidFill>
                  <a:schemeClr val="tx1">
                    <a:lumMod val="75000"/>
                    <a:lumOff val="25000"/>
                  </a:schemeClr>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is a reference of an </a:t>
            </a:r>
            <a:r>
              <a:rPr lang="en-US" altLang="zh-CN" sz="2400" dirty="0" err="1">
                <a:solidFill>
                  <a:schemeClr val="bg1"/>
                </a:solidFill>
                <a:latin typeface="Arial" pitchFamily="34" charset="0"/>
                <a:cs typeface="Arial" pitchFamily="34" charset="0"/>
              </a:rPr>
              <a:t>int</a:t>
            </a:r>
            <a:endParaRPr lang="zh-CN" altLang="en-US" sz="2400" dirty="0">
              <a:solidFill>
                <a:schemeClr val="bg1"/>
              </a:solidFill>
              <a:latin typeface="Arial" pitchFamily="34" charset="0"/>
              <a:cs typeface="Arial" pitchFamily="34" charset="0"/>
            </a:endParaRPr>
          </a:p>
        </p:txBody>
      </p:sp>
      <p:sp>
        <p:nvSpPr>
          <p:cNvPr id="10" name="AutoShape 4"/>
          <p:cNvSpPr>
            <a:spLocks noChangeArrowheads="1"/>
          </p:cNvSpPr>
          <p:nvPr/>
        </p:nvSpPr>
        <p:spPr bwMode="auto">
          <a:xfrm>
            <a:off x="3553108" y="1667811"/>
            <a:ext cx="4475276" cy="990600"/>
          </a:xfrm>
          <a:prstGeom prst="wedgeRoundRectCallout">
            <a:avLst>
              <a:gd name="adj1" fmla="val -34591"/>
              <a:gd name="adj2" fmla="val 139092"/>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Arial" pitchFamily="34" charset="0"/>
                <a:cs typeface="Arial" pitchFamily="34" charset="0"/>
              </a:rPr>
              <a:t>Which </a:t>
            </a:r>
            <a:r>
              <a:rPr lang="en-US" altLang="zh-CN" sz="2400" dirty="0" err="1">
                <a:solidFill>
                  <a:schemeClr val="bg1"/>
                </a:solidFill>
                <a:latin typeface="Arial" pitchFamily="34" charset="0"/>
                <a:cs typeface="Arial" pitchFamily="34" charset="0"/>
              </a:rPr>
              <a:t>int</a:t>
            </a:r>
            <a:r>
              <a:rPr lang="en-US" altLang="zh-CN" sz="2400" dirty="0">
                <a:solidFill>
                  <a:schemeClr val="bg1"/>
                </a:solidFill>
                <a:latin typeface="Arial" pitchFamily="34" charset="0"/>
                <a:cs typeface="Arial" pitchFamily="34" charset="0"/>
              </a:rPr>
              <a:t> to reference exactly</a:t>
            </a:r>
            <a:r>
              <a:rPr lang="zh-CN" altLang="en-US" sz="2400" dirty="0" smtClean="0">
                <a:solidFill>
                  <a:schemeClr val="bg1"/>
                </a:solidFill>
                <a:latin typeface="Arial" pitchFamily="34" charset="0"/>
                <a:cs typeface="Arial" pitchFamily="34" charset="0"/>
              </a:rPr>
              <a:t>？</a:t>
            </a:r>
            <a:r>
              <a:rPr lang="en-US" altLang="zh-CN" sz="2400" dirty="0">
                <a:solidFill>
                  <a:schemeClr val="bg1"/>
                </a:solidFill>
                <a:latin typeface="Arial" pitchFamily="34" charset="0"/>
                <a:cs typeface="Arial" pitchFamily="34" charset="0"/>
              </a:rPr>
              <a:t>i</a:t>
            </a:r>
            <a:r>
              <a:rPr lang="en-US" altLang="zh-CN" sz="2400" dirty="0" smtClean="0">
                <a:solidFill>
                  <a:schemeClr val="bg1"/>
                </a:solidFill>
                <a:latin typeface="Arial" pitchFamily="34" charset="0"/>
                <a:cs typeface="Arial" pitchFamily="34" charset="0"/>
              </a:rPr>
              <a:t>s </a:t>
            </a:r>
            <a:r>
              <a:rPr lang="en-US" altLang="zh-CN" sz="2700" b="1" dirty="0">
                <a:solidFill>
                  <a:schemeClr val="accent1"/>
                </a:solidFill>
                <a:latin typeface="Arial" pitchFamily="34" charset="0"/>
                <a:cs typeface="Arial" pitchFamily="34" charset="0"/>
              </a:rPr>
              <a:t>count</a:t>
            </a:r>
          </a:p>
        </p:txBody>
      </p:sp>
    </p:spTree>
    <p:extLst>
      <p:ext uri="{BB962C8B-B14F-4D97-AF65-F5344CB8AC3E}">
        <p14:creationId xmlns:p14="http://schemas.microsoft.com/office/powerpoint/2010/main" val="350788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7"/>
            <a:ext cx="8354775" cy="267760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Arial" pitchFamily="34" charset="0"/>
                <a:ea typeface="Arial Unicode MS" pitchFamily="34" charset="-122"/>
                <a:cs typeface="Arial" pitchFamily="34" charset="0"/>
              </a:rPr>
              <a:t>when</a:t>
            </a:r>
            <a:r>
              <a:rPr lang="en-US" altLang="zh-CN" sz="2800" dirty="0">
                <a:solidFill>
                  <a:srgbClr val="0000CC"/>
                </a:solidFill>
                <a:latin typeface="Arial" pitchFamily="34" charset="0"/>
                <a:ea typeface="Arial Unicode MS" pitchFamily="34" charset="-122"/>
                <a:cs typeface="Arial" pitchFamily="34" charset="0"/>
              </a:rPr>
              <a:t>, </a:t>
            </a:r>
            <a:r>
              <a:rPr lang="en-US" altLang="zh-CN" sz="2800" b="1" dirty="0">
                <a:solidFill>
                  <a:srgbClr val="FFFF00"/>
                </a:solidFill>
                <a:latin typeface="Arial" pitchFamily="34" charset="0"/>
                <a:ea typeface="Arial Unicode MS" pitchFamily="34" charset="-122"/>
                <a:cs typeface="Arial" pitchFamily="34" charset="0"/>
              </a:rPr>
              <a:t>why</a:t>
            </a:r>
            <a:r>
              <a:rPr lang="en-US" altLang="zh-CN" sz="2800" dirty="0">
                <a:solidFill>
                  <a:schemeClr val="tx1">
                    <a:lumMod val="95000"/>
                    <a:lumOff val="5000"/>
                  </a:schemeClr>
                </a:solidFill>
                <a:latin typeface="Arial" pitchFamily="34" charset="0"/>
                <a:ea typeface="Arial Unicode MS" pitchFamily="34" charset="-122"/>
                <a:cs typeface="Arial" pitchFamily="34" charset="0"/>
              </a:rPr>
              <a:t> and </a:t>
            </a:r>
            <a:r>
              <a:rPr lang="en-US" altLang="zh-CN" sz="2800" b="1" dirty="0">
                <a:solidFill>
                  <a:srgbClr val="FFFF00"/>
                </a:solidFill>
                <a:latin typeface="Arial" pitchFamily="34" charset="0"/>
                <a:ea typeface="Arial Unicode MS" pitchFamily="34" charset="-122"/>
                <a:cs typeface="Arial" pitchFamily="34" charset="0"/>
              </a:rPr>
              <a:t>how</a:t>
            </a:r>
            <a:r>
              <a:rPr lang="en-US" altLang="zh-CN" sz="2800" dirty="0">
                <a:solidFill>
                  <a:schemeClr val="tx1">
                    <a:lumMod val="95000"/>
                    <a:lumOff val="5000"/>
                  </a:schemeClr>
                </a:solidFill>
                <a:latin typeface="Arial" pitchFamily="34" charset="0"/>
                <a:ea typeface="Arial Unicode MS" pitchFamily="34" charset="-122"/>
                <a:cs typeface="Arial" pitchFamily="34" charset="0"/>
              </a:rPr>
              <a:t> to use </a:t>
            </a:r>
            <a:r>
              <a:rPr lang="en-US" altLang="zh-CN" sz="2800" dirty="0">
                <a:latin typeface="Arial" pitchFamily="34" charset="0"/>
                <a:ea typeface="Arial Unicode MS" pitchFamily="34" charset="-122"/>
                <a:cs typeface="Arial" pitchFamily="34" charset="0"/>
              </a:rPr>
              <a:t>the </a:t>
            </a:r>
            <a:r>
              <a:rPr lang="en-US" altLang="zh-CN" sz="2800" b="1" dirty="0">
                <a:solidFill>
                  <a:srgbClr val="FFFF00"/>
                </a:solidFill>
                <a:latin typeface="Arial" pitchFamily="34" charset="0"/>
                <a:cs typeface="Arial" pitchFamily="34" charset="0"/>
              </a:rPr>
              <a:t>references(&amp;) </a:t>
            </a:r>
            <a:r>
              <a:rPr lang="en-US" altLang="zh-CN" sz="2800" dirty="0">
                <a:latin typeface="Arial" pitchFamily="34" charset="0"/>
                <a:ea typeface="Arial Unicode MS" pitchFamily="34" charset="-122"/>
                <a:cs typeface="Arial" pitchFamily="34" charset="0"/>
              </a:rPr>
              <a:t>in </a:t>
            </a:r>
            <a:r>
              <a:rPr lang="en-US" altLang="zh-CN" sz="2800" dirty="0" err="1">
                <a:latin typeface="Arial" pitchFamily="34" charset="0"/>
                <a:ea typeface="Arial Unicode MS" pitchFamily="34" charset="-122"/>
                <a:cs typeface="Arial" pitchFamily="34" charset="0"/>
              </a:rPr>
              <a:t>c++</a:t>
            </a:r>
            <a:r>
              <a:rPr lang="en-US" altLang="zh-CN" sz="2800" dirty="0">
                <a:latin typeface="Arial" pitchFamily="34" charset="0"/>
                <a:ea typeface="Arial Unicode MS" pitchFamily="34" charset="-122"/>
                <a:cs typeface="Arial" pitchFamily="34" charset="0"/>
              </a:rPr>
              <a:t> programming?</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In function: function arguments, function return types</a:t>
            </a:r>
          </a:p>
        </p:txBody>
      </p:sp>
    </p:spTree>
    <p:extLst>
      <p:ext uri="{BB962C8B-B14F-4D97-AF65-F5344CB8AC3E}">
        <p14:creationId xmlns:p14="http://schemas.microsoft.com/office/powerpoint/2010/main" val="240450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0040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References in functions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a:xfrm>
            <a:off x="179512" y="6237315"/>
            <a:ext cx="3662378" cy="365125"/>
          </a:xfrm>
        </p:spPr>
        <p:txBody>
          <a:bodyPr/>
          <a:lstStyle/>
          <a:p>
            <a:r>
              <a:rPr lang="en-US" altLang="zh-CN" smtClean="0"/>
              <a:t>Object-Oriented Programming</a:t>
            </a:r>
            <a:endParaRPr lang="zh-CN" altLang="en-US" dirty="0"/>
          </a:p>
        </p:txBody>
      </p:sp>
      <p:sp>
        <p:nvSpPr>
          <p:cNvPr id="6" name="TextBox 5"/>
          <p:cNvSpPr txBox="1"/>
          <p:nvPr/>
        </p:nvSpPr>
        <p:spPr>
          <a:xfrm>
            <a:off x="402650" y="1067354"/>
            <a:ext cx="8270646" cy="4093380"/>
          </a:xfrm>
          <a:prstGeom prst="rect">
            <a:avLst/>
          </a:prstGeom>
          <a:noFill/>
        </p:spPr>
        <p:txBody>
          <a:bodyPr wrap="square" lIns="91395" tIns="45696" rIns="91395" bIns="45696" rtlCol="0">
            <a:spAutoFit/>
          </a:bodyPr>
          <a:lstStyle/>
          <a:p>
            <a:pPr>
              <a:lnSpc>
                <a:spcPts val="3947"/>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The most common place you’ll see references is as </a:t>
            </a:r>
            <a:r>
              <a:rPr lang="en-US" altLang="zh-CN" sz="2400" b="1" dirty="0">
                <a:solidFill>
                  <a:srgbClr val="FFFF00"/>
                </a:solidFill>
                <a:latin typeface="Arial Black" pitchFamily="34" charset="0"/>
                <a:ea typeface="微软雅黑" panose="020B0503020204020204" pitchFamily="34" charset="-122"/>
                <a:cs typeface="Arial" pitchFamily="34" charset="0"/>
              </a:rPr>
              <a:t>function arguments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and </a:t>
            </a:r>
            <a:r>
              <a:rPr lang="en-US" altLang="zh-CN" sz="2400" b="1" dirty="0">
                <a:solidFill>
                  <a:srgbClr val="FFFF00"/>
                </a:solidFill>
                <a:latin typeface="Arial Black" pitchFamily="34" charset="0"/>
                <a:ea typeface="微软雅黑" panose="020B0503020204020204" pitchFamily="34" charset="-122"/>
                <a:cs typeface="Arial" pitchFamily="34" charset="0"/>
              </a:rPr>
              <a:t>return values</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When a reference is used as a function argument, any modification to the reference </a:t>
            </a:r>
            <a:r>
              <a:rPr lang="en-US" altLang="zh-CN" sz="2400" i="1" dirty="0">
                <a:solidFill>
                  <a:schemeClr val="tx1">
                    <a:lumMod val="95000"/>
                    <a:lumOff val="5000"/>
                  </a:schemeClr>
                </a:solidFill>
                <a:latin typeface="Arial" pitchFamily="34" charset="0"/>
                <a:ea typeface="Arial Unicode MS" pitchFamily="34" charset="-122"/>
                <a:cs typeface="Arial" pitchFamily="34" charset="0"/>
              </a:rPr>
              <a:t>inside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the function will cause changes to the argument </a:t>
            </a:r>
            <a:r>
              <a:rPr lang="en-US" altLang="zh-CN" sz="2400" i="1" dirty="0">
                <a:solidFill>
                  <a:schemeClr val="tx1">
                    <a:lumMod val="95000"/>
                    <a:lumOff val="5000"/>
                  </a:schemeClr>
                </a:solidFill>
                <a:latin typeface="Arial" pitchFamily="34" charset="0"/>
                <a:ea typeface="Arial Unicode MS" pitchFamily="34" charset="-122"/>
                <a:cs typeface="Arial" pitchFamily="34" charset="0"/>
              </a:rPr>
              <a:t>outside</a:t>
            </a:r>
            <a:r>
              <a:rPr lang="en-US" altLang="zh-CN" sz="2400" dirty="0">
                <a:solidFill>
                  <a:schemeClr val="tx1">
                    <a:lumMod val="95000"/>
                    <a:lumOff val="5000"/>
                  </a:schemeClr>
                </a:solidFill>
                <a:latin typeface="Arial" pitchFamily="34" charset="0"/>
                <a:ea typeface="Arial Unicode MS" pitchFamily="34" charset="-122"/>
                <a:cs typeface="Arial" pitchFamily="34" charset="0"/>
              </a:rPr>
              <a:t> the function. Of course, you could do the same thing by passing a pointer, but a reference has much cleaner syntax. (You can think of a reference as nothing more than a syntax convenience, if you want.)</a:t>
            </a:r>
          </a:p>
        </p:txBody>
      </p:sp>
      <p:sp>
        <p:nvSpPr>
          <p:cNvPr id="3" name="TextBox 2"/>
          <p:cNvSpPr txBox="1"/>
          <p:nvPr/>
        </p:nvSpPr>
        <p:spPr>
          <a:xfrm>
            <a:off x="4723770" y="6298542"/>
            <a:ext cx="3293563"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two/Reference</a:t>
            </a:r>
            <a:r>
              <a:rPr lang="en-US" altLang="zh-CN" dirty="0"/>
              <a:t>/</a:t>
            </a:r>
            <a:r>
              <a:rPr lang="zh-CN" altLang="en-US" dirty="0"/>
              <a:t>引用.</a:t>
            </a:r>
            <a:r>
              <a:rPr lang="en-US" altLang="zh-CN" dirty="0" err="1"/>
              <a:t>cpp</a:t>
            </a:r>
            <a:r>
              <a:rPr lang="en-US" altLang="zh-CN" dirty="0"/>
              <a:t> </a:t>
            </a:r>
            <a:endParaRPr lang="zh-CN" altLang="en-US" dirty="0"/>
          </a:p>
        </p:txBody>
      </p:sp>
    </p:spTree>
    <p:extLst>
      <p:ext uri="{BB962C8B-B14F-4D97-AF65-F5344CB8AC3E}">
        <p14:creationId xmlns:p14="http://schemas.microsoft.com/office/powerpoint/2010/main" val="29189383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354775" cy="3236094"/>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When passing an argument to a function should be to pass by:</a:t>
            </a: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a:t>
            </a:r>
            <a:r>
              <a:rPr lang="en-US" altLang="zh-CN" sz="2800" dirty="0" err="1">
                <a:latin typeface="Tahoma" panose="020B0604030504040204" pitchFamily="34" charset="0"/>
                <a:ea typeface="Arial Unicode MS" pitchFamily="34" charset="-122"/>
                <a:cs typeface="Tahoma" panose="020B0604030504040204" pitchFamily="34" charset="0"/>
              </a:rPr>
              <a:t>valus</a:t>
            </a:r>
            <a:endParaRPr lang="en-US" altLang="zh-CN" sz="2800" dirty="0">
              <a:latin typeface="Tahoma" panose="020B0604030504040204" pitchFamily="34" charset="0"/>
              <a:ea typeface="Arial Unicode MS" pitchFamily="34" charset="-122"/>
              <a:cs typeface="Tahoma" panose="020B0604030504040204" pitchFamily="34" charset="0"/>
            </a:endParaRP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address</a:t>
            </a:r>
          </a:p>
          <a:p>
            <a:pPr marL="840878" lvl="1" indent="-383911">
              <a:lnSpc>
                <a:spcPct val="150000"/>
              </a:lnSpc>
              <a:buFont typeface="Arial" panose="020B0604020202020204"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argument-</a:t>
            </a:r>
            <a:r>
              <a:rPr lang="en-US" altLang="zh-CN" sz="2800" dirty="0" err="1">
                <a:latin typeface="Tahoma" panose="020B0604030504040204" pitchFamily="34" charset="0"/>
                <a:ea typeface="Arial Unicode MS" pitchFamily="34" charset="-122"/>
                <a:cs typeface="Tahoma" panose="020B0604030504040204" pitchFamily="34" charset="0"/>
              </a:rPr>
              <a:t>passsing</a:t>
            </a:r>
            <a:r>
              <a:rPr lang="en-US" altLang="zh-CN" sz="2800" dirty="0">
                <a:latin typeface="Tahoma" panose="020B0604030504040204" pitchFamily="34" charset="0"/>
                <a:ea typeface="Arial Unicode MS" pitchFamily="34" charset="-122"/>
                <a:cs typeface="Tahoma" panose="020B0604030504040204" pitchFamily="34" charset="0"/>
              </a:rPr>
              <a:t>  by reference</a:t>
            </a:r>
          </a:p>
        </p:txBody>
      </p:sp>
      <p:sp>
        <p:nvSpPr>
          <p:cNvPr id="4" name="标题 1"/>
          <p:cNvSpPr txBox="1">
            <a:spLocks/>
          </p:cNvSpPr>
          <p:nvPr/>
        </p:nvSpPr>
        <p:spPr>
          <a:xfrm>
            <a:off x="432000" y="214289"/>
            <a:ext cx="6876304"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References in function arguments </a:t>
            </a:r>
            <a:endParaRPr lang="zh-CN" altLang="en-US"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6857921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 Box 8"/>
          <p:cNvSpPr txBox="1">
            <a:spLocks noChangeArrowheads="1"/>
          </p:cNvSpPr>
          <p:nvPr/>
        </p:nvSpPr>
        <p:spPr bwMode="auto">
          <a:xfrm>
            <a:off x="414621" y="549347"/>
            <a:ext cx="5289582" cy="3785603"/>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//argument-</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passsing</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by values</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void f1(</a:t>
            </a: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Object   </a:t>
            </a:r>
            <a:r>
              <a:rPr lang="en-US" altLang="zh-CN" sz="2400" dirty="0" err="1" smtClean="0">
                <a:solidFill>
                  <a:schemeClr val="bg1"/>
                </a:solidFill>
                <a:latin typeface="Tahoma" panose="020B0604030504040204" pitchFamily="34" charset="0"/>
                <a:cs typeface="Tahoma" panose="020B0604030504040204" pitchFamily="34" charset="0"/>
              </a:rPr>
              <a:t>obj</a:t>
            </a:r>
            <a:r>
              <a:rPr lang="en-US" altLang="zh-CN" sz="2400" i="1" dirty="0">
                <a:solidFill>
                  <a:schemeClr val="bg1"/>
                </a:solidFill>
                <a:latin typeface="Tahoma" panose="020B0604030504040204" pitchFamily="34" charset="0"/>
                <a:cs typeface="Tahoma" panose="020B0604030504040204" pitchFamily="34" charset="0"/>
              </a:rPr>
              <a:t> </a:t>
            </a:r>
            <a:r>
              <a:rPr lang="en-US" altLang="zh-CN" sz="2400" dirty="0" smtClean="0">
                <a:solidFill>
                  <a:schemeClr val="bg1"/>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  }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Object m;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/*when call, compiler allocate storage for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obj</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to pass an argument by value requires a constructor*/</a:t>
            </a:r>
            <a:endParaRPr lang="en-US" altLang="zh-CN" sz="2400" dirty="0">
              <a:solidFill>
                <a:schemeClr val="tx1">
                  <a:lumMod val="75000"/>
                  <a:lumOff val="25000"/>
                </a:schemeClr>
              </a:solidFill>
              <a:latin typeface="Tahoma" panose="020B0604030504040204" pitchFamily="34" charset="0"/>
              <a:cs typeface="Tahoma" panose="020B0604030504040204" pitchFamily="34" charset="0"/>
            </a:endParaRPr>
          </a:p>
          <a:p>
            <a:pPr>
              <a:spcBef>
                <a:spcPct val="50000"/>
              </a:spcBef>
              <a:buFont typeface="Wingdings" pitchFamily="2" charset="2"/>
              <a:buNone/>
            </a:pPr>
            <a:r>
              <a:rPr lang="en-US" altLang="zh-CN" sz="2400" dirty="0">
                <a:solidFill>
                  <a:schemeClr val="bg1"/>
                </a:solidFill>
                <a:latin typeface="Tahoma" panose="020B0604030504040204" pitchFamily="34" charset="0"/>
                <a:cs typeface="Tahoma" panose="020B0604030504040204" pitchFamily="34" charset="0"/>
              </a:rPr>
              <a:t>f1(m); </a:t>
            </a:r>
            <a:endPar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endParaRPr>
          </a:p>
        </p:txBody>
      </p:sp>
      <p:sp>
        <p:nvSpPr>
          <p:cNvPr id="4" name="Text Box 8"/>
          <p:cNvSpPr txBox="1">
            <a:spLocks noChangeArrowheads="1"/>
          </p:cNvSpPr>
          <p:nvPr/>
        </p:nvSpPr>
        <p:spPr bwMode="auto">
          <a:xfrm>
            <a:off x="4194057" y="3501008"/>
            <a:ext cx="4904767" cy="2677608"/>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pPr>
            <a:r>
              <a:rPr lang="en-US" altLang="zh-CN" sz="2800" dirty="0">
                <a:solidFill>
                  <a:srgbClr val="0000CC"/>
                </a:solidFill>
                <a:latin typeface="Arial" pitchFamily="34" charset="0"/>
                <a:cs typeface="Arial" pitchFamily="34" charset="0"/>
              </a:rPr>
              <a:t>void f1(</a:t>
            </a:r>
            <a:r>
              <a:rPr lang="en-US" altLang="zh-CN" sz="2800" b="1" dirty="0" err="1">
                <a:solidFill>
                  <a:srgbClr val="0000CC"/>
                </a:solidFill>
                <a:latin typeface="Arial" pitchFamily="34" charset="0"/>
                <a:ea typeface="微软雅黑" panose="020B0503020204020204" pitchFamily="34" charset="-122"/>
                <a:cs typeface="Arial" pitchFamily="34" charset="0"/>
              </a:rPr>
              <a:t>const</a:t>
            </a:r>
            <a:r>
              <a:rPr lang="en-US" altLang="zh-CN" sz="2800" dirty="0">
                <a:solidFill>
                  <a:srgbClr val="0000CC"/>
                </a:solidFill>
                <a:latin typeface="Arial" pitchFamily="34" charset="0"/>
                <a:cs typeface="Arial" pitchFamily="34" charset="0"/>
              </a:rPr>
              <a:t> </a:t>
            </a:r>
            <a:r>
              <a:rPr lang="en-US" altLang="zh-CN" sz="2800" b="1" dirty="0">
                <a:solidFill>
                  <a:srgbClr val="0000CC"/>
                </a:solidFill>
                <a:latin typeface="Arial" pitchFamily="34" charset="0"/>
                <a:ea typeface="+mn-ea"/>
                <a:cs typeface="Arial" pitchFamily="34" charset="0"/>
              </a:rPr>
              <a:t>Object&amp;</a:t>
            </a:r>
            <a:r>
              <a:rPr lang="en-US" altLang="zh-CN" sz="2800" dirty="0">
                <a:solidFill>
                  <a:srgbClr val="0000CC"/>
                </a:solidFill>
                <a:latin typeface="Arial" pitchFamily="34" charset="0"/>
                <a:cs typeface="Arial" pitchFamily="34" charset="0"/>
              </a:rPr>
              <a:t> </a:t>
            </a:r>
            <a:r>
              <a:rPr lang="en-US" altLang="zh-CN" sz="2800" dirty="0" err="1">
                <a:solidFill>
                  <a:srgbClr val="0000CC"/>
                </a:solidFill>
                <a:latin typeface="Arial" pitchFamily="34" charset="0"/>
                <a:cs typeface="Arial" pitchFamily="34" charset="0"/>
              </a:rPr>
              <a:t>obj</a:t>
            </a:r>
            <a:r>
              <a:rPr lang="en-US" altLang="zh-CN" sz="2800" dirty="0">
                <a:solidFill>
                  <a:srgbClr val="0000CC"/>
                </a:solidFill>
                <a:latin typeface="Arial" pitchFamily="34" charset="0"/>
                <a:cs typeface="Arial" pitchFamily="34" charset="0"/>
              </a:rPr>
              <a:t>) {  //… } </a:t>
            </a:r>
          </a:p>
          <a:p>
            <a:pPr algn="l">
              <a:lnSpc>
                <a:spcPct val="150000"/>
              </a:lnSpc>
            </a:pPr>
            <a:r>
              <a:rPr lang="en-US" altLang="zh-CN" sz="2800" dirty="0">
                <a:solidFill>
                  <a:srgbClr val="0000CC"/>
                </a:solidFill>
                <a:latin typeface="Arial" pitchFamily="34" charset="0"/>
                <a:cs typeface="Arial" pitchFamily="34" charset="0"/>
              </a:rPr>
              <a:t>Object m; </a:t>
            </a:r>
          </a:p>
          <a:p>
            <a:pPr algn="l">
              <a:lnSpc>
                <a:spcPct val="150000"/>
              </a:lnSpc>
            </a:pPr>
            <a:r>
              <a:rPr lang="en-US" altLang="zh-CN" sz="2800" dirty="0">
                <a:solidFill>
                  <a:srgbClr val="0000CC"/>
                </a:solidFill>
                <a:latin typeface="Arial" pitchFamily="34" charset="0"/>
                <a:cs typeface="Arial" pitchFamily="34" charset="0"/>
              </a:rPr>
              <a:t>f1(m);</a:t>
            </a:r>
          </a:p>
        </p:txBody>
      </p:sp>
      <p:cxnSp>
        <p:nvCxnSpPr>
          <p:cNvPr id="6" name="直接箭头连接符 5"/>
          <p:cNvCxnSpPr/>
          <p:nvPr/>
        </p:nvCxnSpPr>
        <p:spPr>
          <a:xfrm flipV="1">
            <a:off x="1008532" y="1510708"/>
            <a:ext cx="2537621" cy="2375714"/>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7192" y="1695006"/>
            <a:ext cx="3587029" cy="446864"/>
          </a:xfrm>
          <a:prstGeom prst="rect">
            <a:avLst/>
          </a:prstGeom>
          <a:noFill/>
        </p:spPr>
        <p:txBody>
          <a:bodyPr wrap="square" lIns="76782" tIns="38391" rIns="76782" bIns="38391" rtlCol="0">
            <a:spAutoFit/>
          </a:bodyPr>
          <a:lstStyle/>
          <a:p>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Call </a:t>
            </a:r>
            <a:r>
              <a:rPr lang="en-US" altLang="zh-CN" sz="2400" dirty="0">
                <a:solidFill>
                  <a:srgbClr val="FF0000"/>
                </a:solidFill>
              </a:rPr>
              <a:t> </a:t>
            </a:r>
            <a:r>
              <a:rPr lang="en-US" altLang="zh-CN" sz="2400" b="1" dirty="0">
                <a:solidFill>
                  <a:srgbClr val="FF0000"/>
                </a:solidFill>
                <a:latin typeface="Arial Rounded MT Bold" panose="020F0704030504030204" pitchFamily="34" charset="0"/>
                <a:ea typeface="Arial Unicode MS" pitchFamily="34" charset="-122"/>
                <a:cs typeface="Arial Unicode MS" pitchFamily="34" charset="-122"/>
              </a:rPr>
              <a:t>copy-constructor </a:t>
            </a:r>
            <a:r>
              <a:rPr lang="en-US" altLang="zh-CN" sz="2400" dirty="0">
                <a:solidFill>
                  <a:srgbClr val="FF0000"/>
                </a:solidFill>
              </a:rPr>
              <a:t>  </a:t>
            </a:r>
            <a:endParaRPr lang="zh-CN" altLang="en-US" sz="2400" dirty="0">
              <a:solidFill>
                <a:srgbClr val="FF0000"/>
              </a:solidFill>
            </a:endParaRPr>
          </a:p>
        </p:txBody>
      </p:sp>
    </p:spTree>
    <p:extLst>
      <p:ext uri="{BB962C8B-B14F-4D97-AF65-F5344CB8AC3E}">
        <p14:creationId xmlns:p14="http://schemas.microsoft.com/office/powerpoint/2010/main" val="427032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043608" y="836712"/>
            <a:ext cx="7128792" cy="2585323"/>
          </a:xfrm>
          <a:prstGeom prst="rect">
            <a:avLst/>
          </a:prstGeom>
          <a:solidFill>
            <a:schemeClr val="bg1">
              <a:lumMod val="50000"/>
              <a:lumOff val="50000"/>
            </a:schemeClr>
          </a:solidFill>
        </p:spPr>
        <p:txBody>
          <a:bodyPr wrap="square" rtlCol="0">
            <a:sp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1835696" y="2564904"/>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a;</a:t>
            </a:r>
            <a:endParaRPr lang="zh-CN" altLang="en-US" sz="2400" dirty="0">
              <a:solidFill>
                <a:srgbClr val="0000CC"/>
              </a:solidFill>
              <a:latin typeface="Arial" pitchFamily="34" charset="0"/>
              <a:cs typeface="Arial" pitchFamily="34" charset="0"/>
            </a:endParaRPr>
          </a:p>
        </p:txBody>
      </p:sp>
      <p:sp>
        <p:nvSpPr>
          <p:cNvPr id="4" name="TextBox 3"/>
          <p:cNvSpPr txBox="1"/>
          <p:nvPr/>
        </p:nvSpPr>
        <p:spPr>
          <a:xfrm>
            <a:off x="1835696" y="1412776"/>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*pa1 = &amp;a;</a:t>
            </a:r>
            <a:endParaRPr lang="zh-CN" altLang="en-US" sz="2400" dirty="0">
              <a:solidFill>
                <a:srgbClr val="0000CC"/>
              </a:solidFill>
              <a:latin typeface="Arial" pitchFamily="34" charset="0"/>
              <a:cs typeface="Arial" pitchFamily="34" charset="0"/>
            </a:endParaRPr>
          </a:p>
        </p:txBody>
      </p:sp>
      <p:cxnSp>
        <p:nvCxnSpPr>
          <p:cNvPr id="6" name="直接箭头连接符 5"/>
          <p:cNvCxnSpPr>
            <a:stCxn id="4" idx="2"/>
            <a:endCxn id="3" idx="0"/>
          </p:cNvCxnSpPr>
          <p:nvPr/>
        </p:nvCxnSpPr>
        <p:spPr>
          <a:xfrm>
            <a:off x="2807804" y="1874441"/>
            <a:ext cx="0" cy="690463"/>
          </a:xfrm>
          <a:prstGeom prst="straightConnector1">
            <a:avLst/>
          </a:prstGeom>
          <a:ln w="571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4007" y="2564904"/>
            <a:ext cx="3240361"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c</a:t>
            </a:r>
            <a:r>
              <a:rPr lang="en-US" altLang="zh-CN" sz="2400" dirty="0" err="1" smtClean="0">
                <a:solidFill>
                  <a:srgbClr val="0000CC"/>
                </a:solidFill>
                <a:latin typeface="Arial" pitchFamily="34" charset="0"/>
                <a:cs typeface="Arial" pitchFamily="34" charset="0"/>
              </a:rPr>
              <a:t>onst</a:t>
            </a:r>
            <a:r>
              <a:rPr lang="en-US" altLang="zh-CN" sz="2400" dirty="0" smtClean="0">
                <a:solidFill>
                  <a:srgbClr val="0000CC"/>
                </a:solidFill>
                <a:latin typeface="Arial" pitchFamily="34" charset="0"/>
                <a:cs typeface="Arial" pitchFamily="34" charset="0"/>
              </a:rPr>
              <a:t> </a:t>
            </a:r>
            <a:r>
              <a:rPr lang="en-US" altLang="zh-CN" sz="2400" dirty="0" err="1" smtClean="0">
                <a:solidFill>
                  <a:srgbClr val="0000CC"/>
                </a:solidFill>
                <a:latin typeface="Arial" pitchFamily="34" charset="0"/>
                <a:cs typeface="Arial" pitchFamily="34" charset="0"/>
              </a:rPr>
              <a:t>int</a:t>
            </a:r>
            <a:r>
              <a:rPr lang="en-US" altLang="zh-CN" sz="2400" dirty="0" smtClean="0">
                <a:solidFill>
                  <a:srgbClr val="0000CC"/>
                </a:solidFill>
                <a:latin typeface="Arial" pitchFamily="34" charset="0"/>
                <a:cs typeface="Arial" pitchFamily="34" charset="0"/>
              </a:rPr>
              <a:t> *pa2 = &amp;a;</a:t>
            </a:r>
            <a:endParaRPr lang="zh-CN" altLang="en-US" sz="2400" dirty="0">
              <a:solidFill>
                <a:srgbClr val="0000CC"/>
              </a:solidFill>
              <a:latin typeface="Arial" pitchFamily="34" charset="0"/>
              <a:cs typeface="Arial" pitchFamily="34" charset="0"/>
            </a:endParaRPr>
          </a:p>
        </p:txBody>
      </p:sp>
      <p:cxnSp>
        <p:nvCxnSpPr>
          <p:cNvPr id="9" name="直接箭头连接符 8"/>
          <p:cNvCxnSpPr>
            <a:stCxn id="7" idx="1"/>
            <a:endCxn id="3" idx="3"/>
          </p:cNvCxnSpPr>
          <p:nvPr/>
        </p:nvCxnSpPr>
        <p:spPr>
          <a:xfrm flipH="1">
            <a:off x="3779912" y="2795737"/>
            <a:ext cx="864095" cy="0"/>
          </a:xfrm>
          <a:prstGeom prst="straightConnector1">
            <a:avLst/>
          </a:prstGeom>
          <a:ln w="57150">
            <a:solidFill>
              <a:srgbClr val="00B05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2987" y="4941168"/>
            <a:ext cx="1944216" cy="461665"/>
          </a:xfrm>
          <a:prstGeom prst="rect">
            <a:avLst/>
          </a:prstGeom>
          <a:solidFill>
            <a:schemeClr val="tx2"/>
          </a:solidFill>
        </p:spPr>
        <p:txBody>
          <a:bodyPr wrap="square" rtlCol="0">
            <a:spAutoFit/>
          </a:bodyPr>
          <a:lstStyle/>
          <a:p>
            <a:r>
              <a:rPr lang="en-US" altLang="zh-CN" sz="2400" dirty="0" err="1">
                <a:solidFill>
                  <a:srgbClr val="0000CC"/>
                </a:solidFill>
                <a:latin typeface="Arial" pitchFamily="34" charset="0"/>
                <a:cs typeface="Arial" pitchFamily="34" charset="0"/>
              </a:rPr>
              <a:t>i</a:t>
            </a:r>
            <a:r>
              <a:rPr lang="en-US" altLang="zh-CN" sz="2400" dirty="0" err="1" smtClean="0">
                <a:solidFill>
                  <a:srgbClr val="0000CC"/>
                </a:solidFill>
                <a:latin typeface="Arial" pitchFamily="34" charset="0"/>
                <a:cs typeface="Arial" pitchFamily="34" charset="0"/>
              </a:rPr>
              <a:t>nt</a:t>
            </a:r>
            <a:r>
              <a:rPr lang="en-US" altLang="zh-CN" sz="2400" dirty="0" smtClean="0">
                <a:solidFill>
                  <a:srgbClr val="0000CC"/>
                </a:solidFill>
                <a:latin typeface="Arial" pitchFamily="34" charset="0"/>
                <a:cs typeface="Arial" pitchFamily="34" charset="0"/>
              </a:rPr>
              <a:t> a;</a:t>
            </a:r>
            <a:endParaRPr lang="zh-CN" altLang="en-US" sz="2400" dirty="0">
              <a:solidFill>
                <a:srgbClr val="0000CC"/>
              </a:solidFill>
              <a:latin typeface="Arial" pitchFamily="34" charset="0"/>
              <a:cs typeface="Arial" pitchFamily="34" charset="0"/>
            </a:endParaRPr>
          </a:p>
        </p:txBody>
      </p:sp>
      <p:sp>
        <p:nvSpPr>
          <p:cNvPr id="11" name="TextBox 10"/>
          <p:cNvSpPr txBox="1"/>
          <p:nvPr/>
        </p:nvSpPr>
        <p:spPr>
          <a:xfrm>
            <a:off x="1932987" y="3789040"/>
            <a:ext cx="1944216" cy="461665"/>
          </a:xfrm>
          <a:prstGeom prst="rect">
            <a:avLst/>
          </a:prstGeom>
          <a:noFill/>
          <a:effectLst/>
        </p:spPr>
        <p:txBody>
          <a:bodyPr wrap="square" rtlCol="0">
            <a:spAutoFit/>
          </a:bodyPr>
          <a:lstStyle/>
          <a:p>
            <a:r>
              <a:rPr lang="en-US" altLang="zh-CN" sz="2400" dirty="0" err="1">
                <a:latin typeface="Arial" pitchFamily="34" charset="0"/>
                <a:cs typeface="Arial" pitchFamily="34" charset="0"/>
              </a:rPr>
              <a:t>i</a:t>
            </a:r>
            <a:r>
              <a:rPr lang="en-US" altLang="zh-CN" sz="2400" dirty="0" err="1" smtClean="0">
                <a:latin typeface="Arial" pitchFamily="34" charset="0"/>
                <a:cs typeface="Arial" pitchFamily="34" charset="0"/>
              </a:rPr>
              <a:t>nt</a:t>
            </a:r>
            <a:r>
              <a:rPr lang="en-US" altLang="zh-CN" sz="2400" dirty="0" smtClean="0">
                <a:latin typeface="Arial" pitchFamily="34" charset="0"/>
                <a:cs typeface="Arial" pitchFamily="34" charset="0"/>
              </a:rPr>
              <a:t>&amp; ra1 = a;</a:t>
            </a:r>
            <a:endParaRPr lang="zh-CN" altLang="en-US" sz="2400" dirty="0">
              <a:latin typeface="Arial" pitchFamily="34" charset="0"/>
              <a:cs typeface="Arial" pitchFamily="34" charset="0"/>
            </a:endParaRPr>
          </a:p>
        </p:txBody>
      </p:sp>
      <p:cxnSp>
        <p:nvCxnSpPr>
          <p:cNvPr id="12" name="直接箭头连接符 11"/>
          <p:cNvCxnSpPr>
            <a:stCxn id="11" idx="2"/>
            <a:endCxn id="10" idx="0"/>
          </p:cNvCxnSpPr>
          <p:nvPr/>
        </p:nvCxnSpPr>
        <p:spPr>
          <a:xfrm>
            <a:off x="2905095" y="4250705"/>
            <a:ext cx="0" cy="690463"/>
          </a:xfrm>
          <a:prstGeom prst="straightConnector1">
            <a:avLst/>
          </a:prstGeom>
          <a:ln w="57150">
            <a:solidFill>
              <a:schemeClr val="accent1">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1299" y="4941168"/>
            <a:ext cx="3143070" cy="461665"/>
          </a:xfrm>
          <a:prstGeom prst="rect">
            <a:avLst/>
          </a:prstGeom>
          <a:noFill/>
        </p:spPr>
        <p:txBody>
          <a:bodyPr wrap="square" rtlCol="0">
            <a:spAutoFit/>
          </a:bodyPr>
          <a:lstStyle/>
          <a:p>
            <a:r>
              <a:rPr lang="en-US" altLang="zh-CN" sz="2400" dirty="0" err="1">
                <a:latin typeface="Arial" pitchFamily="34" charset="0"/>
                <a:cs typeface="Arial" pitchFamily="34" charset="0"/>
              </a:rPr>
              <a:t>c</a:t>
            </a:r>
            <a:r>
              <a:rPr lang="en-US" altLang="zh-CN" sz="2400" dirty="0" err="1" smtClean="0">
                <a:latin typeface="Arial" pitchFamily="34" charset="0"/>
                <a:cs typeface="Arial" pitchFamily="34" charset="0"/>
              </a:rPr>
              <a:t>onst</a:t>
            </a:r>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int</a:t>
            </a:r>
            <a:r>
              <a:rPr lang="en-US" altLang="zh-CN" sz="2400" dirty="0" smtClean="0">
                <a:latin typeface="Arial" pitchFamily="34" charset="0"/>
                <a:cs typeface="Arial" pitchFamily="34" charset="0"/>
              </a:rPr>
              <a:t> &amp; ra2 = a;</a:t>
            </a:r>
            <a:endParaRPr lang="zh-CN" altLang="en-US" sz="2400" dirty="0">
              <a:latin typeface="Arial" pitchFamily="34" charset="0"/>
              <a:cs typeface="Arial" pitchFamily="34" charset="0"/>
            </a:endParaRPr>
          </a:p>
        </p:txBody>
      </p:sp>
      <p:cxnSp>
        <p:nvCxnSpPr>
          <p:cNvPr id="14" name="直接箭头连接符 13"/>
          <p:cNvCxnSpPr>
            <a:stCxn id="13" idx="1"/>
            <a:endCxn id="10" idx="3"/>
          </p:cNvCxnSpPr>
          <p:nvPr/>
        </p:nvCxnSpPr>
        <p:spPr>
          <a:xfrm flipH="1">
            <a:off x="3877203" y="5172001"/>
            <a:ext cx="864096" cy="0"/>
          </a:xfrm>
          <a:prstGeom prst="straightConnector1">
            <a:avLst/>
          </a:prstGeom>
          <a:ln w="57150">
            <a:solidFill>
              <a:srgbClr val="00B050"/>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7024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9188" y="1072552"/>
            <a:ext cx="8714812" cy="4170324"/>
          </a:xfrm>
          <a:prstGeom prst="rect">
            <a:avLst/>
          </a:prstGeom>
          <a:noFill/>
        </p:spPr>
        <p:txBody>
          <a:bodyPr wrap="square" lIns="91395" tIns="45696" rIns="91395" bIns="45696" rtlCol="0">
            <a:spAutoFit/>
          </a:bodyPr>
          <a:lstStyle/>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prototyping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t</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ype-safe</a:t>
            </a: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Default arguments</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code-shorter</a:t>
            </a:r>
            <a:endParaRPr lang="zh-CN" altLang="en-US" sz="30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Overloading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solidFill>
                  <a:srgbClr val="0000CC"/>
                </a:solidFill>
                <a:latin typeface="Tahoma" panose="020B0604030504040204" pitchFamily="34" charset="0"/>
                <a:cs typeface="Tahoma" panose="020B0604030504040204" pitchFamily="34" charset="0"/>
                <a:sym typeface="Wingdings" pitchFamily="2" charset="2"/>
              </a:rPr>
              <a:t> </a:t>
            </a:r>
            <a:r>
              <a:rPr lang="zh-CN" altLang="en-US" sz="2400" b="1" dirty="0">
                <a:solidFill>
                  <a:srgbClr val="0000CC"/>
                </a:solidFill>
                <a:latin typeface="Tahoma" panose="020B0604030504040204" pitchFamily="34" charset="0"/>
                <a:cs typeface="Tahoma" panose="020B0604030504040204" pitchFamily="34" charset="0"/>
              </a:rPr>
              <a:t> </a:t>
            </a:r>
            <a:r>
              <a:rPr lang="en-US" altLang="zh-CN" sz="30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Eazy</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to read</a:t>
            </a:r>
          </a:p>
          <a:p>
            <a:pPr>
              <a:lnSpc>
                <a:spcPts val="4115"/>
              </a:lnSpc>
              <a:spcBef>
                <a:spcPct val="50000"/>
              </a:spcBef>
            </a:pPr>
            <a:r>
              <a:rPr lang="en-US" altLang="zh-CN"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inline</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30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Founction</a:t>
            </a:r>
            <a:r>
              <a:rPr lang="zh-CN" altLang="en-US" sz="30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3000" b="1" dirty="0">
                <a:latin typeface="Tahoma" panose="020B0604030504040204" pitchFamily="34" charset="0"/>
                <a:cs typeface="Tahoma" panose="020B0604030504040204" pitchFamily="34" charset="0"/>
              </a:rPr>
              <a:t>and &amp;</a:t>
            </a:r>
            <a:r>
              <a:rPr lang="zh-CN" altLang="en-US" sz="3000" b="1" dirty="0">
                <a:solidFill>
                  <a:srgbClr val="FFFF00"/>
                </a:solidFill>
                <a:latin typeface="Tahoma" panose="020B0604030504040204" pitchFamily="34" charset="0"/>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400" b="1" dirty="0">
                <a:solidFill>
                  <a:srgbClr val="FFFF00"/>
                </a:solidFill>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rPr>
              <a:t>Improve performance</a:t>
            </a:r>
          </a:p>
          <a:p>
            <a:pPr>
              <a:lnSpc>
                <a:spcPts val="4115"/>
              </a:lnSpc>
              <a:spcBef>
                <a:spcPct val="50000"/>
              </a:spcBef>
            </a:pPr>
            <a:r>
              <a:rPr lang="en-US" altLang="zh-CN" sz="30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700" b="1" dirty="0">
                <a:solidFill>
                  <a:srgbClr val="0000CC"/>
                </a:solidFill>
                <a:latin typeface="Tahoma" panose="020B0604030504040204" pitchFamily="34" charset="0"/>
                <a:cs typeface="Tahoma" panose="020B0604030504040204" pitchFamily="34" charset="0"/>
              </a:rPr>
              <a:t> </a:t>
            </a:r>
            <a:r>
              <a:rPr lang="en-US" altLang="zh-CN" sz="27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700" b="1" dirty="0">
                <a:latin typeface="Tahoma" panose="020B0604030504040204" pitchFamily="34" charset="0"/>
                <a:cs typeface="Tahoma" panose="020B0604030504040204" pitchFamily="34" charset="0"/>
                <a:sym typeface="Wingdings" pitchFamily="2" charset="2"/>
              </a:rPr>
              <a:t> </a:t>
            </a:r>
            <a:r>
              <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Improve program robustness</a:t>
            </a:r>
            <a:endParaRPr lang="en-US" altLang="zh-CN" sz="30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118048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23398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Data type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570743" cy="4452452"/>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Built-in :</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 </a:t>
            </a:r>
            <a:r>
              <a:rPr lang="en-US" altLang="zh-CN" sz="2400" b="1" dirty="0">
                <a:solidFill>
                  <a:srgbClr val="14A2D4"/>
                </a:solidFill>
                <a:latin typeface="Tahoma" panose="020B0604030504040204" pitchFamily="34" charset="0"/>
                <a:cs typeface="Tahoma" panose="020B0604030504040204" pitchFamily="34" charset="0"/>
              </a:rPr>
              <a:t>built-in data type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is one that the compiler intrinsically understands, one that is wired directly into the compiler. The types of built-in data are almost </a:t>
            </a:r>
            <a:r>
              <a:rPr lang="en-US" altLang="zh-CN" sz="2400" b="1" dirty="0">
                <a:solidFill>
                  <a:srgbClr val="FFFF00"/>
                </a:solidFill>
                <a:latin typeface="Tahoma" panose="020B0604030504040204" pitchFamily="34" charset="0"/>
                <a:cs typeface="Tahoma" panose="020B0604030504040204" pitchFamily="34" charset="0"/>
              </a:rPr>
              <a:t>identical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in C and C++.</a:t>
            </a: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p>
          <a:p>
            <a:pPr>
              <a:lnSpc>
                <a:spcPts val="3443"/>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Abstract :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 </a:t>
            </a:r>
            <a:r>
              <a:rPr lang="en-US" altLang="zh-CN" sz="2400" b="1" dirty="0">
                <a:solidFill>
                  <a:srgbClr val="FFFF00"/>
                </a:solidFill>
                <a:latin typeface="Tahoma" panose="020B0604030504040204" pitchFamily="34" charset="0"/>
                <a:cs typeface="Tahoma" panose="020B0604030504040204" pitchFamily="34" charset="0"/>
              </a:rPr>
              <a:t>user-defined data type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is one that you or another programmer create as a </a:t>
            </a:r>
            <a:r>
              <a:rPr lang="en-US" altLang="zh-CN" sz="2400" b="1" dirty="0">
                <a:solidFill>
                  <a:srgbClr val="FFFF00"/>
                </a:solidFill>
                <a:latin typeface="Tahoma" panose="020B0604030504040204" pitchFamily="34" charset="0"/>
                <a:cs typeface="Tahoma" panose="020B0604030504040204" pitchFamily="34" charset="0"/>
              </a:rPr>
              <a:t>class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These are commonly referred to as abstract data types. The compiler knows how to handle built-in types when it starts up; it “learns” how to handle abstract data types by reading header files containing class declarations. </a:t>
            </a:r>
            <a:endParaRPr lang="en-US" altLang="zh-CN" sz="2400" dirty="0">
              <a:solidFill>
                <a:schemeClr val="tx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32000" y="214289"/>
            <a:ext cx="7703468" cy="784800"/>
          </a:xfrm>
          <a:prstGeom prst="rect">
            <a:avLst/>
          </a:prstGeom>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400" b="1" dirty="0">
                <a:latin typeface="Arial Rounded MT Bold" panose="020F0704030504030204" pitchFamily="34" charset="0"/>
                <a:ea typeface="Arial Unicode MS" pitchFamily="34" charset="-122"/>
                <a:cs typeface="Arial Unicode MS" pitchFamily="34" charset="-122"/>
              </a:rPr>
              <a:t>References in function return value </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2281735" y="6445056"/>
            <a:ext cx="2268252"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two/Array.cpp </a:t>
            </a:r>
            <a:endParaRPr lang="zh-CN" altLang="en-US" dirty="0"/>
          </a:p>
        </p:txBody>
      </p:sp>
      <p:sp>
        <p:nvSpPr>
          <p:cNvPr id="5" name="Text Box 4"/>
          <p:cNvSpPr txBox="1">
            <a:spLocks noChangeArrowheads="1"/>
          </p:cNvSpPr>
          <p:nvPr/>
        </p:nvSpPr>
        <p:spPr bwMode="auto">
          <a:xfrm>
            <a:off x="5597847" y="4922373"/>
            <a:ext cx="3546153" cy="1569612"/>
          </a:xfrm>
          <a:prstGeom prst="rect">
            <a:avLst/>
          </a:prstGeom>
          <a:solidFill>
            <a:schemeClr val="accent4">
              <a:lumMod val="20000"/>
              <a:lumOff val="80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Array a(20);</a:t>
            </a:r>
          </a:p>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for (</a:t>
            </a: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i=0; i&lt;20; i++)</a:t>
            </a:r>
          </a:p>
          <a:p>
            <a:pPr algn="l">
              <a:spcBef>
                <a:spcPct val="50000"/>
              </a:spcBef>
            </a:pPr>
            <a:r>
              <a:rPr lang="en-US" altLang="zh-CN" sz="2400" dirty="0">
                <a:solidFill>
                  <a:schemeClr val="bg1"/>
                </a:solidFill>
                <a:latin typeface="Tahoma" panose="020B0604030504040204" pitchFamily="34" charset="0"/>
                <a:cs typeface="Tahoma" panose="020B0604030504040204" pitchFamily="34" charset="0"/>
              </a:rPr>
              <a:t>     a[i] = i;</a:t>
            </a:r>
          </a:p>
        </p:txBody>
      </p:sp>
      <p:sp>
        <p:nvSpPr>
          <p:cNvPr id="6" name="Text Box 14"/>
          <p:cNvSpPr txBox="1">
            <a:spLocks noChangeArrowheads="1"/>
          </p:cNvSpPr>
          <p:nvPr/>
        </p:nvSpPr>
        <p:spPr bwMode="auto">
          <a:xfrm>
            <a:off x="110432" y="3573016"/>
            <a:ext cx="6610859" cy="1246447"/>
          </a:xfrm>
          <a:prstGeom prst="rect">
            <a:avLst/>
          </a:prstGeom>
          <a:solidFill>
            <a:schemeClr val="accent6">
              <a:lumMod val="20000"/>
              <a:lumOff val="80000"/>
            </a:schemeClr>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a:t>
            </a:r>
            <a:r>
              <a:rPr lang="en-US" altLang="zh-CN" sz="2400" dirty="0" smtClean="0">
                <a:solidFill>
                  <a:schemeClr val="bg1"/>
                </a:solidFill>
                <a:latin typeface="Tahoma" panose="020B0604030504040204" pitchFamily="34" charset="0"/>
                <a:ea typeface="楷体_GB2312" pitchFamily="49" charset="-122"/>
                <a:cs typeface="Tahoma" panose="020B0604030504040204" pitchFamily="34" charset="0"/>
              </a:rPr>
              <a:t>eturn </a:t>
            </a:r>
            <a:r>
              <a:rPr lang="en-US" altLang="zh-CN" sz="3000" b="1" dirty="0" err="1">
                <a:solidFill>
                  <a:schemeClr val="accent1"/>
                </a:solidFill>
                <a:latin typeface="Tahoma" panose="020B0604030504040204" pitchFamily="34" charset="0"/>
                <a:ea typeface="+mn-ea"/>
                <a:cs typeface="Tahoma" panose="020B0604030504040204" pitchFamily="34" charset="0"/>
              </a:rPr>
              <a:t>int</a:t>
            </a:r>
            <a:r>
              <a:rPr lang="en-US" altLang="zh-CN" sz="3000" b="1" dirty="0">
                <a:solidFill>
                  <a:schemeClr val="accent1"/>
                </a:solidFill>
                <a:latin typeface="Tahoma" panose="020B0604030504040204" pitchFamily="34" charset="0"/>
                <a:ea typeface="+mn-ea"/>
                <a:cs typeface="Tahoma" panose="020B0604030504040204" pitchFamily="34" charset="0"/>
              </a:rPr>
              <a:t>&amp;</a:t>
            </a:r>
            <a:r>
              <a:rPr lang="zh-CN" altLang="en-US" sz="2400" dirty="0">
                <a:solidFill>
                  <a:schemeClr val="bg1"/>
                </a:solidFill>
                <a:latin typeface="Tahoma" panose="020B0604030504040204" pitchFamily="34" charset="0"/>
                <a:ea typeface="楷体_GB2312" pitchFamily="49" charset="-122"/>
                <a:cs typeface="Tahoma" panose="020B0604030504040204" pitchFamily="34" charset="0"/>
              </a:rPr>
              <a:t>：</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returns the p[</a:t>
            </a:r>
            <a:r>
              <a:rPr lang="en-US" altLang="zh-CN" sz="2400" dirty="0" err="1">
                <a:solidFill>
                  <a:schemeClr val="bg1"/>
                </a:solidFill>
                <a:latin typeface="Tahoma" panose="020B0604030504040204" pitchFamily="34" charset="0"/>
                <a:ea typeface="楷体_GB2312" pitchFamily="49" charset="-122"/>
                <a:cs typeface="Tahoma" panose="020B0604030504040204" pitchFamily="34" charset="0"/>
              </a:rPr>
              <a:t>i</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 unit itself</a:t>
            </a:r>
            <a:endParaRPr lang="zh-CN" altLang="en-US" sz="2400" dirty="0">
              <a:solidFill>
                <a:schemeClr val="bg1"/>
              </a:solidFill>
              <a:latin typeface="Tahoma" panose="020B0604030504040204" pitchFamily="34" charset="0"/>
              <a:ea typeface="楷体_GB2312" pitchFamily="49"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a:t>
            </a:r>
            <a:r>
              <a:rPr lang="en-US" altLang="zh-CN" sz="2400" dirty="0" smtClean="0">
                <a:solidFill>
                  <a:schemeClr val="bg1"/>
                </a:solidFill>
                <a:latin typeface="Tahoma" panose="020B0604030504040204" pitchFamily="34" charset="0"/>
                <a:ea typeface="楷体_GB2312" pitchFamily="49" charset="-122"/>
                <a:cs typeface="Tahoma" panose="020B0604030504040204" pitchFamily="34" charset="0"/>
              </a:rPr>
              <a:t>eturn</a:t>
            </a:r>
            <a:r>
              <a:rPr lang="en-US" altLang="zh-CN" sz="2400" dirty="0" smtClean="0">
                <a:solidFill>
                  <a:schemeClr val="tx1">
                    <a:lumMod val="95000"/>
                    <a:lumOff val="5000"/>
                  </a:schemeClr>
                </a:solidFill>
                <a:latin typeface="Tahoma" panose="020B0604030504040204" pitchFamily="34" charset="0"/>
                <a:ea typeface="楷体_GB2312" pitchFamily="49" charset="-122"/>
                <a:cs typeface="Tahoma" panose="020B0604030504040204" pitchFamily="34" charset="0"/>
              </a:rPr>
              <a:t> </a:t>
            </a:r>
            <a:r>
              <a:rPr lang="en-US" altLang="zh-CN" sz="30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int</a:t>
            </a:r>
            <a:r>
              <a:rPr lang="zh-CN" altLang="en-US" sz="2400" dirty="0">
                <a:solidFill>
                  <a:schemeClr val="bg1"/>
                </a:solidFill>
                <a:latin typeface="Tahoma" panose="020B0604030504040204" pitchFamily="34" charset="0"/>
                <a:ea typeface="楷体_GB2312" pitchFamily="49" charset="-122"/>
                <a:cs typeface="Tahoma" panose="020B0604030504040204" pitchFamily="34" charset="0"/>
              </a:rPr>
              <a:t>：</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returns the value of the p[</a:t>
            </a:r>
            <a:r>
              <a:rPr lang="en-US" altLang="zh-CN" sz="2400" dirty="0" err="1">
                <a:solidFill>
                  <a:schemeClr val="bg1"/>
                </a:solidFill>
                <a:latin typeface="Tahoma" panose="020B0604030504040204" pitchFamily="34" charset="0"/>
                <a:ea typeface="楷体_GB2312" pitchFamily="49" charset="-122"/>
                <a:cs typeface="Tahoma" panose="020B0604030504040204" pitchFamily="34" charset="0"/>
              </a:rPr>
              <a:t>i</a:t>
            </a:r>
            <a:r>
              <a:rPr lang="en-US" altLang="zh-CN" sz="2400" dirty="0">
                <a:solidFill>
                  <a:schemeClr val="bg1"/>
                </a:solidFill>
                <a:latin typeface="Tahoma" panose="020B0604030504040204" pitchFamily="34" charset="0"/>
                <a:ea typeface="楷体_GB2312" pitchFamily="49" charset="-122"/>
                <a:cs typeface="Tahoma" panose="020B0604030504040204" pitchFamily="34" charset="0"/>
              </a:rPr>
              <a:t>] unit</a:t>
            </a:r>
          </a:p>
        </p:txBody>
      </p:sp>
      <p:sp>
        <p:nvSpPr>
          <p:cNvPr id="7" name="TextBox 6"/>
          <p:cNvSpPr txBox="1"/>
          <p:nvPr/>
        </p:nvSpPr>
        <p:spPr>
          <a:xfrm>
            <a:off x="402650" y="1067355"/>
            <a:ext cx="6652979" cy="64628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cs typeface="Arial" pitchFamily="34" charset="0"/>
              </a:rPr>
              <a:t>Return a reference  </a:t>
            </a:r>
            <a:r>
              <a:rPr lang="en-US" altLang="zh-CN" sz="2400" dirty="0" smtClean="0">
                <a:latin typeface="Arial" pitchFamily="34" charset="0"/>
                <a:cs typeface="Arial" pitchFamily="34" charset="0"/>
              </a:rPr>
              <a:t>from </a:t>
            </a:r>
            <a:r>
              <a:rPr lang="en-US" altLang="zh-CN" sz="2400" dirty="0">
                <a:latin typeface="Arial" pitchFamily="34" charset="0"/>
                <a:cs typeface="Arial" pitchFamily="34" charset="0"/>
              </a:rPr>
              <a:t>a function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976" y="1629217"/>
            <a:ext cx="6115839" cy="1749020"/>
          </a:xfrm>
          <a:prstGeom prst="rect">
            <a:avLst/>
          </a:prstGeom>
          <a:solidFill>
            <a:schemeClr val="tx1"/>
          </a:solidFill>
          <a:ln>
            <a:noFill/>
          </a:ln>
          <a:effectLst/>
          <a:extLst/>
        </p:spPr>
      </p:pic>
      <mc:AlternateContent xmlns:mc="http://schemas.openxmlformats.org/markup-compatibility/2006" xmlns:p14="http://schemas.microsoft.com/office/powerpoint/2010/main">
        <mc:Choice Requires="p14">
          <p:contentPart p14:bwMode="auto" r:id="rId3">
            <p14:nvContentPartPr>
              <p14:cNvPr id="8" name="墨迹 7"/>
              <p14:cNvContentPartPr/>
              <p14:nvPr/>
            </p14:nvContentPartPr>
            <p14:xfrm>
              <a:off x="6686429" y="2524096"/>
              <a:ext cx="529062" cy="38511"/>
            </p14:xfrm>
          </p:contentPart>
        </mc:Choice>
        <mc:Fallback xmlns="">
          <p:pic>
            <p:nvPicPr>
              <p:cNvPr id="8" name="墨迹 7"/>
              <p:cNvPicPr/>
              <p:nvPr/>
            </p:nvPicPr>
            <p:blipFill>
              <a:blip r:embed="rId4"/>
              <a:stretch>
                <a:fillRect/>
              </a:stretch>
            </p:blipFill>
            <p:spPr>
              <a:xfrm>
                <a:off x="8901720" y="2461320"/>
                <a:ext cx="7372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p14:cNvContentPartPr/>
              <p14:nvPr/>
            </p14:nvContentPartPr>
            <p14:xfrm>
              <a:off x="6708023" y="2676700"/>
              <a:ext cx="507468" cy="360"/>
            </p14:xfrm>
          </p:contentPart>
        </mc:Choice>
        <mc:Fallback xmlns="">
          <p:pic>
            <p:nvPicPr>
              <p:cNvPr id="9" name="墨迹 8"/>
              <p:cNvPicPr/>
              <p:nvPr/>
            </p:nvPicPr>
            <p:blipFill>
              <a:blip r:embed="rId6"/>
              <a:stretch>
                <a:fillRect/>
              </a:stretch>
            </p:blipFill>
            <p:spPr>
              <a:xfrm>
                <a:off x="8930520" y="2613600"/>
                <a:ext cx="708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p14:cNvContentPartPr/>
              <p14:nvPr/>
            </p14:nvContentPartPr>
            <p14:xfrm>
              <a:off x="6700735" y="2647907"/>
              <a:ext cx="7558" cy="57587"/>
            </p14:xfrm>
          </p:contentPart>
        </mc:Choice>
        <mc:Fallback xmlns="">
          <p:pic>
            <p:nvPicPr>
              <p:cNvPr id="10" name="墨迹 9"/>
              <p:cNvPicPr/>
              <p:nvPr/>
            </p:nvPicPr>
            <p:blipFill>
              <a:blip r:embed="rId8"/>
              <a:stretch>
                <a:fillRect/>
              </a:stretch>
            </p:blipFill>
            <p:spPr>
              <a:xfrm>
                <a:off x="8920800" y="2585160"/>
                <a:ext cx="417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墨迹 10"/>
              <p14:cNvContentPartPr/>
              <p14:nvPr/>
            </p14:nvContentPartPr>
            <p14:xfrm>
              <a:off x="6715041" y="2533813"/>
              <a:ext cx="164657" cy="360"/>
            </p14:xfrm>
          </p:contentPart>
        </mc:Choice>
        <mc:Fallback xmlns="">
          <p:pic>
            <p:nvPicPr>
              <p:cNvPr id="11" name="墨迹 10"/>
              <p:cNvPicPr/>
              <p:nvPr/>
            </p:nvPicPr>
            <p:blipFill>
              <a:blip r:embed="rId10"/>
              <a:stretch>
                <a:fillRect/>
              </a:stretch>
            </p:blipFill>
            <p:spPr>
              <a:xfrm>
                <a:off x="8939880" y="2470680"/>
                <a:ext cx="251280" cy="127440"/>
              </a:xfrm>
              <a:prstGeom prst="rect">
                <a:avLst/>
              </a:prstGeom>
            </p:spPr>
          </p:pic>
        </mc:Fallback>
      </mc:AlternateContent>
    </p:spTree>
    <p:extLst>
      <p:ext uri="{BB962C8B-B14F-4D97-AF65-F5344CB8AC3E}">
        <p14:creationId xmlns:p14="http://schemas.microsoft.com/office/powerpoint/2010/main" val="7825569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326729" cy="4183148"/>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a:latin typeface="Arial" pitchFamily="34" charset="0"/>
                <a:cs typeface="Arial" pitchFamily="34" charset="0"/>
              </a:rPr>
              <a:t>A reference must be initialized when it is created. (Pointers can be initialized at any time.)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 i;</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a:t>
            </a:r>
            <a:r>
              <a:rPr lang="en-US" altLang="zh-CN" sz="2400" b="1" dirty="0">
                <a:solidFill>
                  <a:srgbClr val="FF0000"/>
                </a:solidFill>
                <a:latin typeface="Arial" pitchFamily="34" charset="0"/>
                <a:cs typeface="Arial" pitchFamily="34" charset="0"/>
              </a:rPr>
              <a:t>//×</a:t>
            </a:r>
            <a:endParaRPr lang="en-US" altLang="zh-CN" sz="2400" dirty="0">
              <a:solidFill>
                <a:srgbClr val="FF0000"/>
              </a:solidFill>
              <a:latin typeface="Arial" pitchFamily="34" charset="0"/>
              <a:cs typeface="Arial" pitchFamily="34" charset="0"/>
            </a:endParaRPr>
          </a:p>
          <a:p>
            <a:pPr>
              <a:lnSpc>
                <a:spcPts val="2939"/>
              </a:lnSpc>
            </a:pPr>
            <a:r>
              <a:rPr lang="en-US" altLang="zh-CN" sz="2400" dirty="0">
                <a:latin typeface="Arial" pitchFamily="34" charset="0"/>
                <a:cs typeface="Arial" pitchFamily="34" charset="0"/>
              </a:rPr>
              <a:t>     		j = </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a:t>
            </a:r>
          </a:p>
          <a:p>
            <a:pPr>
              <a:lnSpc>
                <a:spcPts val="2939"/>
              </a:lnSpc>
              <a:buFont typeface="Arial" pitchFamily="34" charset="0"/>
              <a:buChar char="•"/>
            </a:pPr>
            <a:r>
              <a:rPr lang="en-US" altLang="zh-CN" sz="2400" dirty="0">
                <a:latin typeface="Arial" pitchFamily="34" charset="0"/>
                <a:cs typeface="Arial" pitchFamily="34" charset="0"/>
              </a:rPr>
              <a:t>Once a reference is initialized to an object, it cannot be changed to refer to another object. (Pointers can be pointed to another object at any time.)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a:t>
            </a:r>
            <a:r>
              <a:rPr lang="en-US" altLang="zh-CN" sz="2400" dirty="0">
                <a:latin typeface="Arial" pitchFamily="34" charset="0"/>
                <a:cs typeface="Arial" pitchFamily="34" charset="0"/>
              </a:rPr>
              <a:t>,  k;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 i; </a:t>
            </a:r>
          </a:p>
          <a:p>
            <a:pPr>
              <a:lnSpc>
                <a:spcPts val="2939"/>
              </a:lnSpc>
            </a:pPr>
            <a:r>
              <a:rPr lang="en-US" altLang="zh-CN" sz="2400" dirty="0">
                <a:latin typeface="Arial" pitchFamily="34" charset="0"/>
                <a:cs typeface="Arial" pitchFamily="34" charset="0"/>
              </a:rPr>
              <a:t>			 </a:t>
            </a:r>
            <a:r>
              <a:rPr lang="en-US" altLang="zh-CN" sz="2400" dirty="0" err="1">
                <a:latin typeface="Arial" pitchFamily="34" charset="0"/>
                <a:cs typeface="Arial" pitchFamily="34" charset="0"/>
              </a:rPr>
              <a:t>int</a:t>
            </a:r>
            <a:r>
              <a:rPr lang="en-US" altLang="zh-CN" sz="2400" dirty="0">
                <a:latin typeface="Arial" pitchFamily="34" charset="0"/>
                <a:cs typeface="Arial" pitchFamily="34" charset="0"/>
              </a:rPr>
              <a:t>&amp; j = k;</a:t>
            </a:r>
            <a:r>
              <a:rPr lang="en-US" altLang="zh-CN" sz="2400" dirty="0">
                <a:solidFill>
                  <a:schemeClr val="bg1"/>
                </a:solidFill>
                <a:latin typeface="Arial" pitchFamily="34" charset="0"/>
                <a:cs typeface="Arial" pitchFamily="34" charset="0"/>
              </a:rPr>
              <a:t> </a:t>
            </a:r>
            <a:r>
              <a:rPr lang="en-US" altLang="zh-CN" sz="2400" b="1" dirty="0">
                <a:solidFill>
                  <a:srgbClr val="CC3300"/>
                </a:solidFill>
                <a:latin typeface="Arial" pitchFamily="34" charset="0"/>
                <a:cs typeface="Arial" pitchFamily="34" charset="0"/>
              </a:rPr>
              <a:t>//×</a:t>
            </a:r>
            <a:endParaRPr lang="en-US" altLang="zh-CN"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32056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1000"/>
                                        <p:tgtEl>
                                          <p:spTgt spid="6">
                                            <p:txEl>
                                              <p:pRg st="5" end="5"/>
                                            </p:txEl>
                                          </p:spTgt>
                                        </p:tgtEl>
                                      </p:cBhvr>
                                    </p:animEffect>
                                    <p:anim calcmode="lin" valueType="num">
                                      <p:cBhvr>
                                        <p:cTn id="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1000"/>
                                        <p:tgtEl>
                                          <p:spTgt spid="6">
                                            <p:txEl>
                                              <p:pRg st="6" end="6"/>
                                            </p:txEl>
                                          </p:spTgt>
                                        </p:tgtEl>
                                      </p:cBhvr>
                                    </p:animEffect>
                                    <p:anim calcmode="lin" valueType="num">
                                      <p:cBhvr>
                                        <p:cTn id="1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1000"/>
                                        <p:tgtEl>
                                          <p:spTgt spid="6">
                                            <p:txEl>
                                              <p:pRg st="7" end="7"/>
                                            </p:txEl>
                                          </p:spTgt>
                                        </p:tgtEl>
                                      </p:cBhvr>
                                    </p:animEffect>
                                    <p:anim calcmode="lin" valueType="num">
                                      <p:cBhvr>
                                        <p:cTn id="2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326729" cy="1185020"/>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a:latin typeface="Arial" pitchFamily="34" charset="0"/>
                <a:cs typeface="Arial" pitchFamily="34" charset="0"/>
              </a:rPr>
              <a:t>A reference </a:t>
            </a:r>
            <a:r>
              <a:rPr lang="en-US" altLang="zh-CN" sz="2400" dirty="0" smtClean="0">
                <a:latin typeface="Arial" pitchFamily="34" charset="0"/>
                <a:cs typeface="Arial" pitchFamily="34" charset="0"/>
              </a:rPr>
              <a:t>and referenced </a:t>
            </a:r>
            <a:r>
              <a:rPr lang="en-US" altLang="zh-CN" sz="2400" dirty="0">
                <a:latin typeface="Arial" pitchFamily="34" charset="0"/>
                <a:cs typeface="Arial" pitchFamily="34" charset="0"/>
              </a:rPr>
              <a:t>object </a:t>
            </a:r>
            <a:r>
              <a:rPr lang="en-US" altLang="zh-CN" sz="2400" dirty="0" smtClean="0">
                <a:latin typeface="Arial" pitchFamily="34" charset="0"/>
                <a:cs typeface="Arial" pitchFamily="34" charset="0"/>
              </a:rPr>
              <a:t>must have </a:t>
            </a:r>
            <a:r>
              <a:rPr lang="en-US" altLang="zh-CN" sz="2400" dirty="0">
                <a:latin typeface="Arial" pitchFamily="34" charset="0"/>
                <a:cs typeface="Arial" pitchFamily="34" charset="0"/>
              </a:rPr>
              <a:t>the same type. </a:t>
            </a:r>
            <a:r>
              <a:rPr lang="en-US" altLang="zh-CN" sz="2400" dirty="0"/>
              <a:t/>
            </a:r>
            <a:br>
              <a:rPr lang="en-US" altLang="zh-CN" sz="2400" dirty="0"/>
            </a:br>
            <a:endParaRPr lang="en-US" altLang="zh-CN" sz="2400" dirty="0">
              <a:latin typeface="Arial" pitchFamily="34" charset="0"/>
              <a:cs typeface="Arial" pitchFamily="34" charset="0"/>
            </a:endParaRPr>
          </a:p>
        </p:txBody>
      </p:sp>
      <p:sp>
        <p:nvSpPr>
          <p:cNvPr id="3" name="TextBox 2"/>
          <p:cNvSpPr txBox="1"/>
          <p:nvPr/>
        </p:nvSpPr>
        <p:spPr>
          <a:xfrm>
            <a:off x="539551" y="2348880"/>
            <a:ext cx="8189827" cy="2308324"/>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smtClean="0">
                <a:solidFill>
                  <a:srgbClr val="3333FF"/>
                </a:solidFill>
                <a:latin typeface="Arial" panose="020B0604020202020204" pitchFamily="34" charset="0"/>
                <a:cs typeface="Arial" panose="020B0604020202020204" pitchFamily="34" charset="0"/>
              </a:rPr>
              <a:t>int</a:t>
            </a:r>
            <a:r>
              <a:rPr lang="en-US" altLang="zh-CN" sz="2400" dirty="0" smtClean="0">
                <a:solidFill>
                  <a:srgbClr val="3333FF"/>
                </a:solidFill>
                <a:latin typeface="Arial" panose="020B0604020202020204" pitchFamily="34" charset="0"/>
                <a:cs typeface="Arial" panose="020B0604020202020204" pitchFamily="34" charset="0"/>
              </a:rPr>
              <a:t> </a:t>
            </a:r>
            <a:r>
              <a:rPr lang="en-US" altLang="zh-CN" sz="2400" dirty="0">
                <a:solidFill>
                  <a:srgbClr val="3333FF"/>
                </a:solidFill>
                <a:latin typeface="Arial" panose="020B0604020202020204" pitchFamily="34" charset="0"/>
                <a:cs typeface="Arial" panose="020B0604020202020204" pitchFamily="34" charset="0"/>
              </a:rPr>
              <a:t>a</a:t>
            </a:r>
            <a:r>
              <a:rPr lang="en-US" altLang="zh-CN" sz="2400" dirty="0" smtClean="0">
                <a:solidFill>
                  <a:srgbClr val="3333FF"/>
                </a:solidFill>
                <a:latin typeface="Arial" panose="020B0604020202020204" pitchFamily="34" charset="0"/>
                <a:cs typeface="Arial" panose="020B0604020202020204" pitchFamily="34" charset="0"/>
              </a:rPr>
              <a:t> </a:t>
            </a:r>
            <a:r>
              <a:rPr lang="en-US" altLang="zh-CN" sz="2400" dirty="0">
                <a:solidFill>
                  <a:srgbClr val="3333FF"/>
                </a:solidFill>
                <a:latin typeface="Arial" panose="020B0604020202020204" pitchFamily="34" charset="0"/>
                <a:cs typeface="Arial" panose="020B0604020202020204" pitchFamily="34" charset="0"/>
              </a:rPr>
              <a:t>= 1;</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long </a:t>
            </a: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smtClean="0">
                <a:solidFill>
                  <a:srgbClr val="3333FF"/>
                </a:solidFill>
                <a:latin typeface="Arial" panose="020B0604020202020204" pitchFamily="34" charset="0"/>
                <a:cs typeface="Arial" panose="020B0604020202020204" pitchFamily="34" charset="0"/>
              </a:rPr>
              <a:t> &amp;&amp; la </a:t>
            </a:r>
            <a:r>
              <a:rPr lang="en-US" altLang="zh-CN" sz="2400" dirty="0">
                <a:solidFill>
                  <a:srgbClr val="3333FF"/>
                </a:solidFill>
                <a:latin typeface="Arial" panose="020B0604020202020204" pitchFamily="34" charset="0"/>
                <a:cs typeface="Arial" panose="020B0604020202020204" pitchFamily="34" charset="0"/>
              </a:rPr>
              <a:t>= a;/*</a:t>
            </a:r>
            <a:r>
              <a:rPr lang="en-US" altLang="zh-CN" sz="2400" dirty="0">
                <a:solidFill>
                  <a:srgbClr val="FF0000"/>
                </a:solidFill>
                <a:latin typeface="Arial" panose="020B0604020202020204" pitchFamily="34" charset="0"/>
                <a:cs typeface="Arial" panose="020B0604020202020204" pitchFamily="34" charset="0"/>
              </a:rPr>
              <a:t>error C2440: “</a:t>
            </a:r>
            <a:r>
              <a:rPr lang="zh-CN" altLang="en-US" sz="2400" dirty="0">
                <a:solidFill>
                  <a:srgbClr val="FF0000"/>
                </a:solidFill>
                <a:latin typeface="Arial" panose="020B0604020202020204" pitchFamily="34" charset="0"/>
                <a:cs typeface="Arial" panose="020B0604020202020204" pitchFamily="34" charset="0"/>
              </a:rPr>
              <a:t>初始化”</a:t>
            </a:r>
            <a:r>
              <a:rPr lang="en-US" altLang="zh-CN" sz="2400" dirty="0">
                <a:solidFill>
                  <a:srgbClr val="FF0000"/>
                </a:solidFill>
                <a:latin typeface="Arial" panose="020B0604020202020204" pitchFamily="34" charset="0"/>
                <a:cs typeface="Arial" panose="020B0604020202020204" pitchFamily="34" charset="0"/>
              </a:rPr>
              <a:t>: </a:t>
            </a:r>
            <a:r>
              <a:rPr lang="zh-CN" altLang="en-US" sz="2400" dirty="0">
                <a:solidFill>
                  <a:srgbClr val="FF0000"/>
                </a:solidFill>
                <a:latin typeface="Arial" panose="020B0604020202020204" pitchFamily="34" charset="0"/>
                <a:cs typeface="Arial" panose="020B0604020202020204" pitchFamily="34" charset="0"/>
              </a:rPr>
              <a:t>无法从“</a:t>
            </a:r>
            <a:r>
              <a:rPr lang="en-US" altLang="zh-CN" sz="2400" dirty="0" err="1">
                <a:solidFill>
                  <a:srgbClr val="FF0000"/>
                </a:solidFill>
                <a:latin typeface="Arial" panose="020B0604020202020204" pitchFamily="34" charset="0"/>
                <a:cs typeface="Arial" panose="020B0604020202020204" pitchFamily="34" charset="0"/>
              </a:rPr>
              <a:t>int</a:t>
            </a:r>
            <a:r>
              <a:rPr lang="en-US" altLang="zh-CN" sz="2400" dirty="0">
                <a:solidFill>
                  <a:srgbClr val="FF0000"/>
                </a:solidFill>
                <a:latin typeface="Arial" panose="020B0604020202020204" pitchFamily="34" charset="0"/>
                <a:cs typeface="Arial" panose="020B0604020202020204" pitchFamily="34" charset="0"/>
              </a:rPr>
              <a:t>”</a:t>
            </a:r>
            <a:r>
              <a:rPr lang="zh-CN" altLang="en-US" sz="2400" dirty="0">
                <a:solidFill>
                  <a:srgbClr val="FF0000"/>
                </a:solidFill>
                <a:latin typeface="Arial" panose="020B0604020202020204" pitchFamily="34" charset="0"/>
                <a:cs typeface="Arial" panose="020B0604020202020204" pitchFamily="34" charset="0"/>
              </a:rPr>
              <a:t>转换为“</a:t>
            </a:r>
            <a:r>
              <a:rPr lang="en-US" altLang="zh-CN" sz="2400" dirty="0">
                <a:solidFill>
                  <a:srgbClr val="FF0000"/>
                </a:solidFill>
                <a:latin typeface="Arial" panose="020B0604020202020204" pitchFamily="34" charset="0"/>
                <a:cs typeface="Arial" panose="020B0604020202020204" pitchFamily="34" charset="0"/>
              </a:rPr>
              <a:t>long </a:t>
            </a:r>
            <a:r>
              <a:rPr lang="en-US" altLang="zh-CN" sz="2400" dirty="0" smtClean="0">
                <a:solidFill>
                  <a:srgbClr val="FF0000"/>
                </a:solidFill>
                <a:latin typeface="Arial" panose="020B0604020202020204" pitchFamily="34" charset="0"/>
                <a:cs typeface="Arial" panose="020B0604020202020204" pitchFamily="34" charset="0"/>
              </a:rPr>
              <a:t>&amp;&amp;”</a:t>
            </a:r>
          </a:p>
          <a:p>
            <a:pPr>
              <a:lnSpc>
                <a:spcPct val="150000"/>
              </a:lnSpc>
            </a:pPr>
            <a:r>
              <a:rPr lang="en-US" altLang="zh-CN" sz="2400" dirty="0" smtClean="0">
                <a:solidFill>
                  <a:srgbClr val="FF0000"/>
                </a:solidFill>
                <a:latin typeface="Arial" panose="020B0604020202020204" pitchFamily="34" charset="0"/>
                <a:cs typeface="Arial" panose="020B0604020202020204" pitchFamily="34" charset="0"/>
              </a:rPr>
              <a:t>         </a:t>
            </a:r>
            <a:r>
              <a:rPr lang="zh-CN" altLang="en-US" sz="2400" dirty="0">
                <a:solidFill>
                  <a:srgbClr val="FF0000"/>
                </a:solidFill>
                <a:latin typeface="Arial" panose="020B0604020202020204" pitchFamily="34" charset="0"/>
                <a:cs typeface="Arial" panose="020B0604020202020204" pitchFamily="34" charset="0"/>
              </a:rPr>
              <a:t>无法将左值绑定到右值引用</a:t>
            </a:r>
            <a:r>
              <a:rPr lang="en-US" altLang="zh-CN" sz="2400" dirty="0" smtClean="0">
                <a:solidFill>
                  <a:srgbClr val="3333FF"/>
                </a:solidFill>
                <a:latin typeface="Arial" panose="020B0604020202020204" pitchFamily="34" charset="0"/>
                <a:cs typeface="Arial" panose="020B0604020202020204" pitchFamily="34" charset="0"/>
              </a:rPr>
              <a:t>*/</a:t>
            </a:r>
            <a:endParaRPr lang="zh-CN" altLang="en-US" sz="2400" dirty="0">
              <a:solidFill>
                <a:srgbClr val="3333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895266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741350" cy="223979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smtClean="0">
                <a:latin typeface="Arial" pitchFamily="34" charset="0"/>
                <a:cs typeface="Arial" pitchFamily="34" charset="0"/>
              </a:rPr>
              <a:t>When </a:t>
            </a:r>
            <a:r>
              <a:rPr lang="en-US" altLang="zh-CN" sz="2400" dirty="0">
                <a:latin typeface="Arial" pitchFamily="34" charset="0"/>
                <a:cs typeface="Arial" pitchFamily="34" charset="0"/>
              </a:rPr>
              <a:t>you </a:t>
            </a:r>
            <a:r>
              <a:rPr lang="en-US" altLang="zh-CN" sz="2400" dirty="0" smtClean="0">
                <a:latin typeface="Arial" pitchFamily="34" charset="0"/>
                <a:cs typeface="Arial" pitchFamily="34" charset="0"/>
              </a:rPr>
              <a:t>pass an </a:t>
            </a:r>
            <a:r>
              <a:rPr lang="en-US" altLang="zh-CN" sz="2400" dirty="0">
                <a:latin typeface="Arial" pitchFamily="34" charset="0"/>
                <a:cs typeface="Arial" pitchFamily="34" charset="0"/>
              </a:rPr>
              <a:t>argument by value, the argument can be a literal, a </a:t>
            </a:r>
            <a:r>
              <a:rPr lang="en-US" altLang="zh-CN" sz="2400" dirty="0" smtClean="0">
                <a:latin typeface="Arial" pitchFamily="34" charset="0"/>
                <a:cs typeface="Arial" pitchFamily="34" charset="0"/>
              </a:rPr>
              <a:t>variable(may be other type), </a:t>
            </a:r>
            <a:r>
              <a:rPr lang="en-US" altLang="zh-CN" sz="2400" dirty="0">
                <a:latin typeface="Arial" pitchFamily="34" charset="0"/>
                <a:cs typeface="Arial" pitchFamily="34" charset="0"/>
              </a:rPr>
              <a:t>an expression, or even </a:t>
            </a:r>
            <a:r>
              <a:rPr lang="en-US" altLang="zh-CN" sz="2400" dirty="0" smtClean="0">
                <a:latin typeface="Arial" pitchFamily="34" charset="0"/>
                <a:cs typeface="Arial" pitchFamily="34" charset="0"/>
              </a:rPr>
              <a:t>the return </a:t>
            </a:r>
            <a:r>
              <a:rPr lang="en-US" altLang="zh-CN" sz="2400" dirty="0">
                <a:latin typeface="Arial" pitchFamily="34" charset="0"/>
                <a:cs typeface="Arial" pitchFamily="34" charset="0"/>
              </a:rPr>
              <a:t>value of another function. </a:t>
            </a:r>
            <a:r>
              <a:rPr lang="en-US" altLang="zh-CN" sz="2400" dirty="0"/>
              <a:t/>
            </a:r>
            <a:br>
              <a:rPr lang="en-US" altLang="zh-CN" sz="2400" dirty="0"/>
            </a:br>
            <a:endParaRPr lang="en-US" altLang="zh-CN" sz="2400" dirty="0">
              <a:latin typeface="Arial" pitchFamily="34" charset="0"/>
              <a:cs typeface="Arial" pitchFamily="34" charset="0"/>
            </a:endParaRPr>
          </a:p>
        </p:txBody>
      </p:sp>
      <p:sp>
        <p:nvSpPr>
          <p:cNvPr id="3" name="TextBox 2"/>
          <p:cNvSpPr txBox="1"/>
          <p:nvPr/>
        </p:nvSpPr>
        <p:spPr>
          <a:xfrm>
            <a:off x="382768" y="3645024"/>
            <a:ext cx="274907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a:solidFill>
                  <a:srgbClr val="3333FF"/>
                </a:solidFill>
                <a:latin typeface="Arial" panose="020B0604020202020204" pitchFamily="34" charset="0"/>
                <a:cs typeface="Arial" panose="020B0604020202020204" pitchFamily="34" charset="0"/>
              </a:rPr>
              <a:t>void </a:t>
            </a:r>
            <a:r>
              <a:rPr lang="en-US" altLang="zh-CN" sz="2400" dirty="0" err="1" smtClean="0">
                <a:solidFill>
                  <a:srgbClr val="3333FF"/>
                </a:solidFill>
                <a:latin typeface="Arial" panose="020B0604020202020204" pitchFamily="34" charset="0"/>
                <a:cs typeface="Arial" panose="020B0604020202020204" pitchFamily="34" charset="0"/>
              </a:rPr>
              <a:t>inc</a:t>
            </a:r>
            <a:r>
              <a:rPr lang="en-US" altLang="zh-CN" sz="2400" dirty="0" smtClean="0">
                <a:solidFill>
                  <a:srgbClr val="3333FF"/>
                </a:solidFill>
                <a:latin typeface="Arial" panose="020B0604020202020204" pitchFamily="34" charset="0"/>
                <a:cs typeface="Arial" panose="020B0604020202020204" pitchFamily="34" charset="0"/>
              </a:rPr>
              <a:t>(double n)</a:t>
            </a:r>
            <a:endParaRPr lang="en-US" altLang="zh-CN" sz="2400" dirty="0">
              <a:solidFill>
                <a:srgbClr val="3333FF"/>
              </a:solidFill>
              <a:latin typeface="Arial" panose="020B0604020202020204" pitchFamily="34" charset="0"/>
              <a:cs typeface="Arial" panose="020B0604020202020204" pitchFamily="34" charset="0"/>
            </a:endParaRP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    n++;</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a:t>
            </a:r>
          </a:p>
        </p:txBody>
      </p:sp>
      <p:sp>
        <p:nvSpPr>
          <p:cNvPr id="5" name="TextBox 4"/>
          <p:cNvSpPr txBox="1"/>
          <p:nvPr/>
        </p:nvSpPr>
        <p:spPr>
          <a:xfrm>
            <a:off x="3791344" y="2924944"/>
            <a:ext cx="4608512" cy="3785652"/>
          </a:xfrm>
          <a:prstGeom prst="rect">
            <a:avLst/>
          </a:prstGeom>
          <a:solidFill>
            <a:schemeClr val="accent6">
              <a:lumMod val="20000"/>
              <a:lumOff val="80000"/>
            </a:schemeClr>
          </a:solidFill>
        </p:spPr>
        <p:txBody>
          <a:bodyPr wrap="square" rtlCol="0">
            <a:spAutoFit/>
          </a:bodyPr>
          <a:lstStyle>
            <a:defPPr>
              <a:defRPr lang="zh-CN"/>
            </a:defPPr>
            <a:lvl1pPr>
              <a:lnSpc>
                <a:spcPct val="150000"/>
              </a:lnSpc>
              <a:defRPr sz="2400">
                <a:solidFill>
                  <a:srgbClr val="3333FF"/>
                </a:solidFill>
                <a:latin typeface="Arial" panose="020B0604020202020204" pitchFamily="34" charset="0"/>
                <a:cs typeface="Arial" panose="020B0604020202020204" pitchFamily="34" charset="0"/>
              </a:defRPr>
            </a:lvl1pPr>
          </a:lstStyle>
          <a:p>
            <a:pPr>
              <a:lnSpc>
                <a:spcPct val="100000"/>
              </a:lnSpc>
            </a:pPr>
            <a:r>
              <a:rPr lang="en-US" altLang="zh-CN" dirty="0" err="1"/>
              <a:t>int</a:t>
            </a:r>
            <a:r>
              <a:rPr lang="en-US" altLang="zh-CN" dirty="0"/>
              <a:t> main()</a:t>
            </a:r>
          </a:p>
          <a:p>
            <a:pPr>
              <a:lnSpc>
                <a:spcPct val="100000"/>
              </a:lnSpc>
            </a:pPr>
            <a:r>
              <a:rPr lang="en-US" altLang="zh-CN" dirty="0"/>
              <a:t>{</a:t>
            </a:r>
          </a:p>
          <a:p>
            <a:pPr>
              <a:lnSpc>
                <a:spcPct val="100000"/>
              </a:lnSpc>
            </a:pPr>
            <a:r>
              <a:rPr lang="en-US" altLang="zh-CN" dirty="0"/>
              <a:t>    double x = 1;</a:t>
            </a:r>
          </a:p>
          <a:p>
            <a:pPr>
              <a:lnSpc>
                <a:spcPct val="100000"/>
              </a:lnSpc>
            </a:pPr>
            <a:r>
              <a:rPr lang="en-US" altLang="zh-CN" dirty="0"/>
              <a:t>    </a:t>
            </a:r>
            <a:r>
              <a:rPr lang="en-US" altLang="zh-CN" dirty="0" err="1"/>
              <a:t>int</a:t>
            </a:r>
            <a:r>
              <a:rPr lang="en-US" altLang="zh-CN" dirty="0"/>
              <a:t> y = 1;</a:t>
            </a:r>
          </a:p>
          <a:p>
            <a:pPr>
              <a:lnSpc>
                <a:spcPct val="100000"/>
              </a:lnSpc>
            </a:pPr>
            <a:r>
              <a:rPr lang="en-US" altLang="zh-CN" dirty="0" smtClean="0"/>
              <a:t>    </a:t>
            </a:r>
            <a:r>
              <a:rPr lang="en-US" altLang="zh-CN" dirty="0" err="1" smtClean="0"/>
              <a:t>inc</a:t>
            </a:r>
            <a:r>
              <a:rPr lang="en-US" altLang="zh-CN" dirty="0" smtClean="0"/>
              <a:t>(y</a:t>
            </a:r>
            <a:r>
              <a:rPr lang="en-US" altLang="zh-CN" dirty="0"/>
              <a:t>);</a:t>
            </a:r>
          </a:p>
          <a:p>
            <a:pPr>
              <a:lnSpc>
                <a:spcPct val="100000"/>
              </a:lnSpc>
            </a:pPr>
            <a:r>
              <a:rPr lang="en-US" altLang="zh-CN" dirty="0"/>
              <a:t>    </a:t>
            </a:r>
            <a:r>
              <a:rPr lang="en-US" altLang="zh-CN" dirty="0" err="1"/>
              <a:t>inc</a:t>
            </a:r>
            <a:r>
              <a:rPr lang="en-US" altLang="zh-CN" dirty="0"/>
              <a:t>(x);</a:t>
            </a:r>
          </a:p>
          <a:p>
            <a:pPr>
              <a:lnSpc>
                <a:spcPct val="100000"/>
              </a:lnSpc>
            </a:pPr>
            <a:r>
              <a:rPr lang="en-US" altLang="zh-CN" dirty="0"/>
              <a:t>    </a:t>
            </a:r>
            <a:r>
              <a:rPr lang="en-US" altLang="zh-CN" dirty="0" err="1"/>
              <a:t>inc</a:t>
            </a:r>
            <a:r>
              <a:rPr lang="en-US" altLang="zh-CN" dirty="0"/>
              <a:t>(20);</a:t>
            </a:r>
          </a:p>
          <a:p>
            <a:pPr>
              <a:lnSpc>
                <a:spcPct val="100000"/>
              </a:lnSpc>
            </a:pPr>
            <a:r>
              <a:rPr lang="en-US" altLang="zh-CN" dirty="0" smtClean="0"/>
              <a:t>    </a:t>
            </a:r>
            <a:r>
              <a:rPr lang="en-US" altLang="zh-CN" dirty="0" err="1" smtClean="0"/>
              <a:t>inc</a:t>
            </a:r>
            <a:r>
              <a:rPr lang="en-US" altLang="zh-CN" dirty="0" smtClean="0"/>
              <a:t>(20+x</a:t>
            </a:r>
            <a:r>
              <a:rPr lang="en-US" altLang="zh-CN" dirty="0"/>
              <a:t>);</a:t>
            </a:r>
          </a:p>
          <a:p>
            <a:pPr>
              <a:lnSpc>
                <a:spcPct val="100000"/>
              </a:lnSpc>
            </a:pPr>
            <a:r>
              <a:rPr lang="en-US" altLang="zh-CN" dirty="0"/>
              <a:t>    return 0;</a:t>
            </a:r>
          </a:p>
          <a:p>
            <a:pPr>
              <a:lnSpc>
                <a:spcPct val="100000"/>
              </a:lnSpc>
            </a:pPr>
            <a:r>
              <a:rPr lang="en-US" altLang="zh-CN" dirty="0"/>
              <a:t>}</a:t>
            </a:r>
          </a:p>
        </p:txBody>
      </p:sp>
    </p:spTree>
    <p:extLst>
      <p:ext uri="{BB962C8B-B14F-4D97-AF65-F5344CB8AC3E}">
        <p14:creationId xmlns:p14="http://schemas.microsoft.com/office/powerpoint/2010/main" val="28671324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80429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using references: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7"/>
            <a:ext cx="8741350" cy="836078"/>
          </a:xfrm>
          <a:prstGeom prst="rect">
            <a:avLst/>
          </a:prstGeom>
          <a:noFill/>
        </p:spPr>
        <p:txBody>
          <a:bodyPr wrap="square" lIns="91395" tIns="45696" rIns="91395" bIns="45696" rtlCol="0">
            <a:spAutoFit/>
          </a:bodyPr>
          <a:lstStyle/>
          <a:p>
            <a:pPr>
              <a:lnSpc>
                <a:spcPts val="2939"/>
              </a:lnSpc>
              <a:buFont typeface="Arial" pitchFamily="34" charset="0"/>
              <a:buChar char="•"/>
            </a:pPr>
            <a:r>
              <a:rPr lang="en-US" altLang="zh-CN" sz="2400" dirty="0" smtClean="0">
                <a:latin typeface="Arial" pitchFamily="34" charset="0"/>
                <a:cs typeface="Arial" pitchFamily="34" charset="0"/>
              </a:rPr>
              <a:t>When </a:t>
            </a:r>
            <a:r>
              <a:rPr lang="en-US" altLang="zh-CN" sz="2400" dirty="0">
                <a:latin typeface="Arial" pitchFamily="34" charset="0"/>
                <a:cs typeface="Arial" pitchFamily="34" charset="0"/>
              </a:rPr>
              <a:t>you pass an argument by reference, the argument must be a variable. </a:t>
            </a:r>
          </a:p>
        </p:txBody>
      </p:sp>
      <p:sp>
        <p:nvSpPr>
          <p:cNvPr id="3" name="TextBox 2"/>
          <p:cNvSpPr txBox="1"/>
          <p:nvPr/>
        </p:nvSpPr>
        <p:spPr>
          <a:xfrm>
            <a:off x="402650" y="2492896"/>
            <a:ext cx="274907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a:solidFill>
                  <a:srgbClr val="3333FF"/>
                </a:solidFill>
                <a:latin typeface="Arial" panose="020B0604020202020204" pitchFamily="34" charset="0"/>
                <a:cs typeface="Arial" panose="020B0604020202020204" pitchFamily="34" charset="0"/>
              </a:rPr>
              <a:t>void </a:t>
            </a:r>
            <a:r>
              <a:rPr lang="en-US" altLang="zh-CN" sz="2400" dirty="0" err="1" smtClean="0">
                <a:solidFill>
                  <a:srgbClr val="3333FF"/>
                </a:solidFill>
                <a:latin typeface="Arial" panose="020B0604020202020204" pitchFamily="34" charset="0"/>
                <a:cs typeface="Arial" panose="020B0604020202020204" pitchFamily="34" charset="0"/>
              </a:rPr>
              <a:t>inc</a:t>
            </a:r>
            <a:r>
              <a:rPr lang="en-US" altLang="zh-CN" sz="2400" dirty="0" smtClean="0">
                <a:solidFill>
                  <a:srgbClr val="3333FF"/>
                </a:solidFill>
                <a:latin typeface="Arial" panose="020B0604020202020204" pitchFamily="34" charset="0"/>
                <a:cs typeface="Arial" panose="020B0604020202020204" pitchFamily="34" charset="0"/>
              </a:rPr>
              <a:t>(double&amp; n)</a:t>
            </a:r>
            <a:endParaRPr lang="en-US" altLang="zh-CN" sz="2400" dirty="0">
              <a:solidFill>
                <a:srgbClr val="3333FF"/>
              </a:solidFill>
              <a:latin typeface="Arial" panose="020B0604020202020204" pitchFamily="34" charset="0"/>
              <a:cs typeface="Arial" panose="020B0604020202020204" pitchFamily="34" charset="0"/>
            </a:endParaRP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    n++;</a:t>
            </a:r>
          </a:p>
          <a:p>
            <a:pPr>
              <a:lnSpc>
                <a:spcPct val="150000"/>
              </a:lnSpc>
            </a:pPr>
            <a:r>
              <a:rPr lang="en-US" altLang="zh-CN" sz="2400" dirty="0">
                <a:solidFill>
                  <a:srgbClr val="3333FF"/>
                </a:solidFill>
                <a:latin typeface="Arial" panose="020B0604020202020204" pitchFamily="34" charset="0"/>
                <a:cs typeface="Arial" panose="020B0604020202020204" pitchFamily="34" charset="0"/>
              </a:rPr>
              <a:t>}</a:t>
            </a:r>
          </a:p>
        </p:txBody>
      </p:sp>
      <p:sp>
        <p:nvSpPr>
          <p:cNvPr id="5" name="TextBox 4"/>
          <p:cNvSpPr txBox="1"/>
          <p:nvPr/>
        </p:nvSpPr>
        <p:spPr>
          <a:xfrm>
            <a:off x="3779912" y="2488770"/>
            <a:ext cx="4608512" cy="3785652"/>
          </a:xfrm>
          <a:prstGeom prst="rect">
            <a:avLst/>
          </a:prstGeom>
          <a:solidFill>
            <a:schemeClr val="accent6">
              <a:lumMod val="20000"/>
              <a:lumOff val="80000"/>
            </a:schemeClr>
          </a:solidFill>
        </p:spPr>
        <p:txBody>
          <a:bodyPr wrap="square" rtlCol="0">
            <a:spAutoFit/>
          </a:bodyPr>
          <a:lstStyle>
            <a:defPPr>
              <a:defRPr lang="zh-CN"/>
            </a:defPPr>
            <a:lvl1pPr>
              <a:lnSpc>
                <a:spcPct val="150000"/>
              </a:lnSpc>
              <a:defRPr sz="2400">
                <a:solidFill>
                  <a:srgbClr val="3333FF"/>
                </a:solidFill>
                <a:latin typeface="Arial" panose="020B0604020202020204" pitchFamily="34" charset="0"/>
                <a:cs typeface="Arial" panose="020B0604020202020204" pitchFamily="34" charset="0"/>
              </a:defRPr>
            </a:lvl1pPr>
          </a:lstStyle>
          <a:p>
            <a:pPr>
              <a:lnSpc>
                <a:spcPct val="100000"/>
              </a:lnSpc>
            </a:pPr>
            <a:r>
              <a:rPr lang="en-US" altLang="zh-CN" dirty="0" err="1"/>
              <a:t>int</a:t>
            </a:r>
            <a:r>
              <a:rPr lang="en-US" altLang="zh-CN" dirty="0"/>
              <a:t> main()</a:t>
            </a:r>
          </a:p>
          <a:p>
            <a:pPr>
              <a:lnSpc>
                <a:spcPct val="100000"/>
              </a:lnSpc>
            </a:pPr>
            <a:r>
              <a:rPr lang="en-US" altLang="zh-CN" dirty="0"/>
              <a:t>{</a:t>
            </a:r>
          </a:p>
          <a:p>
            <a:pPr>
              <a:lnSpc>
                <a:spcPct val="100000"/>
              </a:lnSpc>
            </a:pPr>
            <a:r>
              <a:rPr lang="en-US" altLang="zh-CN" dirty="0"/>
              <a:t>    double x = 1;</a:t>
            </a:r>
          </a:p>
          <a:p>
            <a:pPr>
              <a:lnSpc>
                <a:spcPct val="100000"/>
              </a:lnSpc>
            </a:pPr>
            <a:r>
              <a:rPr lang="en-US" altLang="zh-CN" dirty="0"/>
              <a:t>    </a:t>
            </a:r>
            <a:r>
              <a:rPr lang="en-US" altLang="zh-CN" dirty="0" err="1"/>
              <a:t>int</a:t>
            </a:r>
            <a:r>
              <a:rPr lang="en-US" altLang="zh-CN" dirty="0"/>
              <a:t> y = 1</a:t>
            </a:r>
            <a:r>
              <a:rPr lang="en-US" altLang="zh-CN" dirty="0" smtClean="0"/>
              <a:t>;</a:t>
            </a:r>
          </a:p>
          <a:p>
            <a:pPr>
              <a:lnSpc>
                <a:spcPct val="100000"/>
              </a:lnSpc>
            </a:pPr>
            <a:r>
              <a:rPr lang="en-US" altLang="zh-CN" dirty="0"/>
              <a:t> </a:t>
            </a:r>
            <a:r>
              <a:rPr lang="en-US" altLang="zh-CN" dirty="0" smtClean="0"/>
              <a:t>   </a:t>
            </a:r>
            <a:r>
              <a:rPr lang="en-US" altLang="zh-CN" dirty="0" err="1" smtClean="0"/>
              <a:t>inc</a:t>
            </a:r>
            <a:r>
              <a:rPr lang="en-US" altLang="zh-CN" dirty="0" smtClean="0"/>
              <a:t>(x</a:t>
            </a:r>
            <a:r>
              <a:rPr lang="en-US" altLang="zh-CN" dirty="0"/>
              <a:t>);</a:t>
            </a:r>
          </a:p>
          <a:p>
            <a:pPr>
              <a:lnSpc>
                <a:spcPct val="100000"/>
              </a:lnSpc>
            </a:pPr>
            <a:r>
              <a:rPr lang="en-US" altLang="zh-CN" dirty="0" smtClean="0"/>
              <a:t>    </a:t>
            </a:r>
            <a:r>
              <a:rPr lang="en-US" altLang="zh-CN" dirty="0" err="1" smtClean="0">
                <a:solidFill>
                  <a:srgbClr val="FF0000"/>
                </a:solidFill>
              </a:rPr>
              <a:t>inc</a:t>
            </a:r>
            <a:r>
              <a:rPr lang="en-US" altLang="zh-CN" dirty="0" smtClean="0">
                <a:solidFill>
                  <a:srgbClr val="FF0000"/>
                </a:solidFill>
              </a:rPr>
              <a:t>(y);       /*error*/</a:t>
            </a:r>
            <a:endParaRPr lang="en-US" altLang="zh-CN" dirty="0">
              <a:solidFill>
                <a:srgbClr val="FF0000"/>
              </a:solidFill>
            </a:endParaRPr>
          </a:p>
          <a:p>
            <a:pPr>
              <a:lnSpc>
                <a:spcPct val="100000"/>
              </a:lnSpc>
            </a:pPr>
            <a:r>
              <a:rPr lang="en-US" altLang="zh-CN" dirty="0" smtClean="0">
                <a:solidFill>
                  <a:srgbClr val="FF0000"/>
                </a:solidFill>
              </a:rPr>
              <a:t>    </a:t>
            </a:r>
            <a:r>
              <a:rPr lang="en-US" altLang="zh-CN" dirty="0" err="1" smtClean="0">
                <a:solidFill>
                  <a:srgbClr val="FF0000"/>
                </a:solidFill>
              </a:rPr>
              <a:t>inc</a:t>
            </a:r>
            <a:r>
              <a:rPr lang="en-US" altLang="zh-CN" dirty="0" smtClean="0">
                <a:solidFill>
                  <a:srgbClr val="FF0000"/>
                </a:solidFill>
              </a:rPr>
              <a:t>(20);     /*</a:t>
            </a:r>
            <a:r>
              <a:rPr lang="en-US" altLang="zh-CN" dirty="0">
                <a:solidFill>
                  <a:srgbClr val="FF0000"/>
                </a:solidFill>
              </a:rPr>
              <a:t>error</a:t>
            </a:r>
            <a:r>
              <a:rPr lang="en-US" altLang="zh-CN" dirty="0" smtClean="0">
                <a:solidFill>
                  <a:srgbClr val="FF0000"/>
                </a:solidFill>
              </a:rPr>
              <a:t>*/</a:t>
            </a:r>
            <a:endParaRPr lang="en-US" altLang="zh-CN" dirty="0">
              <a:solidFill>
                <a:srgbClr val="FF0000"/>
              </a:solidFill>
            </a:endParaRPr>
          </a:p>
          <a:p>
            <a:pPr>
              <a:lnSpc>
                <a:spcPct val="100000"/>
              </a:lnSpc>
            </a:pPr>
            <a:r>
              <a:rPr lang="en-US" altLang="zh-CN" dirty="0" smtClean="0">
                <a:solidFill>
                  <a:srgbClr val="FF0000"/>
                </a:solidFill>
              </a:rPr>
              <a:t>    </a:t>
            </a:r>
            <a:r>
              <a:rPr lang="en-US" altLang="zh-CN" dirty="0" err="1" smtClean="0">
                <a:solidFill>
                  <a:srgbClr val="FF0000"/>
                </a:solidFill>
              </a:rPr>
              <a:t>inc</a:t>
            </a:r>
            <a:r>
              <a:rPr lang="en-US" altLang="zh-CN" dirty="0" smtClean="0">
                <a:solidFill>
                  <a:srgbClr val="FF0000"/>
                </a:solidFill>
              </a:rPr>
              <a:t>(20+x); </a:t>
            </a:r>
            <a:r>
              <a:rPr lang="en-US" altLang="zh-CN" dirty="0">
                <a:solidFill>
                  <a:srgbClr val="FF0000"/>
                </a:solidFill>
              </a:rPr>
              <a:t>/*error</a:t>
            </a:r>
            <a:r>
              <a:rPr lang="en-US" altLang="zh-CN" dirty="0" smtClean="0">
                <a:solidFill>
                  <a:srgbClr val="FF0000"/>
                </a:solidFill>
              </a:rPr>
              <a:t>*/</a:t>
            </a:r>
            <a:endParaRPr lang="en-US" altLang="zh-CN" dirty="0"/>
          </a:p>
          <a:p>
            <a:pPr>
              <a:lnSpc>
                <a:spcPct val="100000"/>
              </a:lnSpc>
            </a:pPr>
            <a:r>
              <a:rPr lang="en-US" altLang="zh-CN" dirty="0"/>
              <a:t>    return 0;</a:t>
            </a:r>
          </a:p>
          <a:p>
            <a:pPr>
              <a:lnSpc>
                <a:spcPct val="100000"/>
              </a:lnSpc>
            </a:pPr>
            <a:r>
              <a:rPr lang="en-US" altLang="zh-CN" dirty="0"/>
              <a:t>}</a:t>
            </a:r>
          </a:p>
        </p:txBody>
      </p:sp>
    </p:spTree>
    <p:extLst>
      <p:ext uri="{BB962C8B-B14F-4D97-AF65-F5344CB8AC3E}">
        <p14:creationId xmlns:p14="http://schemas.microsoft.com/office/powerpoint/2010/main" val="270056858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715404" cy="168579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ea typeface="Arial Unicode MS" pitchFamily="34" charset="-122"/>
                <a:cs typeface="Arial" pitchFamily="34" charset="0"/>
              </a:rPr>
              <a:t>You cannot have NULL references. You must always be able to assume that a reference is</a:t>
            </a:r>
            <a:r>
              <a:rPr lang="en-US" altLang="zh-CN" sz="2400" b="1" dirty="0">
                <a:latin typeface="Arial" pitchFamily="34" charset="0"/>
                <a:ea typeface="Arial Unicode MS" pitchFamily="34" charset="-122"/>
                <a:cs typeface="Arial" pitchFamily="34" charset="0"/>
              </a:rPr>
              <a:t> </a:t>
            </a:r>
            <a:r>
              <a:rPr lang="en-US" altLang="zh-CN" sz="2400" dirty="0">
                <a:latin typeface="Arial" pitchFamily="34" charset="0"/>
                <a:ea typeface="Arial Unicode MS" pitchFamily="34" charset="-122"/>
                <a:cs typeface="Arial" pitchFamily="34" charset="0"/>
              </a:rPr>
              <a:t>connected to a legitimate piece of storage</a:t>
            </a:r>
            <a:r>
              <a:rPr lang="en-US" altLang="zh-CN" sz="2400" dirty="0" smtClean="0">
                <a:latin typeface="Arial" pitchFamily="34" charset="0"/>
                <a:ea typeface="Arial Unicode MS" pitchFamily="34" charset="-122"/>
                <a:cs typeface="Arial" pitchFamily="34" charset="0"/>
              </a:rPr>
              <a:t>.</a:t>
            </a:r>
            <a:endParaRPr lang="en-US" altLang="zh-CN" sz="2400" dirty="0">
              <a:latin typeface="Arial" pitchFamily="34" charset="0"/>
              <a:ea typeface="Arial Unicode MS" pitchFamily="34" charset="-122"/>
              <a:cs typeface="Arial" pitchFamily="34" charset="0"/>
            </a:endParaRPr>
          </a:p>
        </p:txBody>
      </p:sp>
      <p:sp>
        <p:nvSpPr>
          <p:cNvPr id="5" name="TextBox 4"/>
          <p:cNvSpPr txBox="1"/>
          <p:nvPr/>
        </p:nvSpPr>
        <p:spPr>
          <a:xfrm>
            <a:off x="1979712" y="2789451"/>
            <a:ext cx="6408712" cy="1754326"/>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a=1;</a:t>
            </a: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a:t>
            </a:r>
            <a:r>
              <a:rPr lang="en-US" altLang="zh-CN" sz="2400" dirty="0" err="1" smtClean="0">
                <a:solidFill>
                  <a:srgbClr val="3333FF"/>
                </a:solidFill>
                <a:latin typeface="Arial" panose="020B0604020202020204" pitchFamily="34" charset="0"/>
                <a:cs typeface="Arial" panose="020B0604020202020204" pitchFamily="34" charset="0"/>
              </a:rPr>
              <a:t>nt</a:t>
            </a:r>
            <a:r>
              <a:rPr lang="en-US" altLang="zh-CN" sz="2400" dirty="0" smtClean="0">
                <a:solidFill>
                  <a:srgbClr val="3333FF"/>
                </a:solidFill>
                <a:latin typeface="Arial" panose="020B0604020202020204" pitchFamily="34" charset="0"/>
                <a:cs typeface="Arial" panose="020B0604020202020204" pitchFamily="34" charset="0"/>
              </a:rPr>
              <a:t> &amp;refint1 </a:t>
            </a:r>
            <a:r>
              <a:rPr lang="en-US" altLang="zh-CN" sz="2400" dirty="0">
                <a:solidFill>
                  <a:srgbClr val="3333FF"/>
                </a:solidFill>
                <a:latin typeface="Arial" panose="020B0604020202020204" pitchFamily="34" charset="0"/>
                <a:cs typeface="Arial" panose="020B0604020202020204" pitchFamily="34" charset="0"/>
              </a:rPr>
              <a:t>= NULL; </a:t>
            </a:r>
            <a:r>
              <a:rPr lang="en-US" altLang="zh-CN" sz="2400" dirty="0">
                <a:solidFill>
                  <a:srgbClr val="FF0000"/>
                </a:solidFill>
                <a:latin typeface="Arial" pitchFamily="34" charset="0"/>
                <a:ea typeface="Arial Unicode MS" pitchFamily="34" charset="-122"/>
                <a:cs typeface="Arial" pitchFamily="34" charset="0"/>
              </a:rPr>
              <a:t>//×</a:t>
            </a: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i</a:t>
            </a:r>
            <a:r>
              <a:rPr lang="en-US" altLang="zh-CN" sz="2400" dirty="0" err="1" smtClean="0">
                <a:solidFill>
                  <a:srgbClr val="3333FF"/>
                </a:solidFill>
                <a:latin typeface="Arial" panose="020B0604020202020204" pitchFamily="34" charset="0"/>
                <a:cs typeface="Arial" panose="020B0604020202020204" pitchFamily="34" charset="0"/>
              </a:rPr>
              <a:t>nt</a:t>
            </a:r>
            <a:r>
              <a:rPr lang="en-US" altLang="zh-CN" sz="2400" dirty="0" smtClean="0">
                <a:solidFill>
                  <a:srgbClr val="3333FF"/>
                </a:solidFill>
                <a:latin typeface="Arial" panose="020B0604020202020204" pitchFamily="34" charset="0"/>
                <a:cs typeface="Arial" panose="020B0604020202020204" pitchFamily="34" charset="0"/>
              </a:rPr>
              <a:t> &amp;refint2 </a:t>
            </a:r>
            <a:r>
              <a:rPr lang="en-US" altLang="zh-CN" sz="2400" dirty="0">
                <a:solidFill>
                  <a:srgbClr val="3333FF"/>
                </a:solidFill>
                <a:latin typeface="Arial" panose="020B0604020202020204" pitchFamily="34" charset="0"/>
                <a:cs typeface="Arial" panose="020B0604020202020204" pitchFamily="34" charset="0"/>
              </a:rPr>
              <a:t>= 5; </a:t>
            </a:r>
            <a:r>
              <a:rPr lang="en-US" altLang="zh-CN" sz="2400" dirty="0">
                <a:solidFill>
                  <a:srgbClr val="FF0000"/>
                </a:solidFill>
                <a:latin typeface="Arial" pitchFamily="34" charset="0"/>
                <a:ea typeface="Arial Unicode MS" pitchFamily="34" charset="-122"/>
                <a:cs typeface="Arial" pitchFamily="34" charset="0"/>
              </a:rPr>
              <a:t>//× </a:t>
            </a:r>
            <a:r>
              <a:rPr lang="en-US" altLang="zh-CN" sz="2400" dirty="0">
                <a:solidFill>
                  <a:srgbClr val="3333FF"/>
                </a:solidFill>
                <a:latin typeface="Arial" panose="020B0604020202020204" pitchFamily="34" charset="0"/>
                <a:cs typeface="Arial" panose="020B0604020202020204" pitchFamily="34" charset="0"/>
              </a:rPr>
              <a:t>because 5 is constant</a:t>
            </a:r>
            <a:endParaRPr lang="zh-CN" altLang="en-US" sz="2400" dirty="0">
              <a:solidFill>
                <a:srgbClr val="3333FF"/>
              </a:solidFill>
              <a:latin typeface="Arial" panose="020B0604020202020204" pitchFamily="34" charset="0"/>
              <a:cs typeface="Arial" panose="020B0604020202020204" pitchFamily="34" charset="0"/>
            </a:endParaRPr>
          </a:p>
        </p:txBody>
      </p:sp>
      <p:sp>
        <p:nvSpPr>
          <p:cNvPr id="7" name="TextBox 6"/>
          <p:cNvSpPr txBox="1"/>
          <p:nvPr/>
        </p:nvSpPr>
        <p:spPr>
          <a:xfrm>
            <a:off x="1944360" y="4662816"/>
            <a:ext cx="6408712" cy="1200329"/>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const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err="1" smtClean="0">
                <a:solidFill>
                  <a:srgbClr val="3333FF"/>
                </a:solidFill>
                <a:latin typeface="Arial" panose="020B0604020202020204" pitchFamily="34" charset="0"/>
                <a:cs typeface="Arial" panose="020B0604020202020204" pitchFamily="34" charset="0"/>
              </a:rPr>
              <a:t>int</a:t>
            </a:r>
            <a:r>
              <a:rPr lang="en-US" altLang="zh-CN" sz="2400" dirty="0" smtClean="0">
                <a:solidFill>
                  <a:srgbClr val="3333FF"/>
                </a:solidFill>
                <a:latin typeface="Arial" panose="020B0604020202020204" pitchFamily="34" charset="0"/>
                <a:cs typeface="Arial" panose="020B0604020202020204" pitchFamily="34" charset="0"/>
              </a:rPr>
              <a:t> &amp;refint2 </a:t>
            </a:r>
            <a:r>
              <a:rPr lang="en-US" altLang="zh-CN" sz="2400" dirty="0">
                <a:solidFill>
                  <a:srgbClr val="3333FF"/>
                </a:solidFill>
                <a:latin typeface="Arial" panose="020B0604020202020204" pitchFamily="34" charset="0"/>
                <a:cs typeface="Arial" panose="020B0604020202020204" pitchFamily="34" charset="0"/>
              </a:rPr>
              <a:t>= 5;  </a:t>
            </a:r>
            <a:r>
              <a:rPr lang="en-US" altLang="zh-CN" sz="2400" b="1" dirty="0">
                <a:solidFill>
                  <a:srgbClr val="008000"/>
                </a:solidFill>
                <a:latin typeface="Arial" pitchFamily="34" charset="0"/>
                <a:ea typeface="Arial Unicode MS" pitchFamily="34" charset="-122"/>
                <a:cs typeface="Arial" pitchFamily="34" charset="0"/>
              </a:rPr>
              <a:t>//</a:t>
            </a:r>
            <a:r>
              <a:rPr lang="zh-CN" altLang="en-US" sz="2400" b="1" dirty="0">
                <a:solidFill>
                  <a:srgbClr val="008000"/>
                </a:solidFill>
                <a:latin typeface="Arial" pitchFamily="34" charset="0"/>
                <a:ea typeface="Arial Unicode MS" pitchFamily="34" charset="-122"/>
                <a:cs typeface="Arial" pitchFamily="34" charset="0"/>
              </a:rPr>
              <a:t>√</a:t>
            </a:r>
            <a:endParaRPr lang="en-US" altLang="zh-CN" sz="2400" b="1" dirty="0">
              <a:solidFill>
                <a:srgbClr val="008000"/>
              </a:solidFill>
              <a:latin typeface="Arial" pitchFamily="34" charset="0"/>
              <a:ea typeface="Arial Unicode MS" pitchFamily="34" charset="-122"/>
              <a:cs typeface="Arial" pitchFamily="34" charset="0"/>
            </a:endParaRPr>
          </a:p>
          <a:p>
            <a:pPr>
              <a:lnSpc>
                <a:spcPct val="150000"/>
              </a:lnSpc>
            </a:pPr>
            <a:r>
              <a:rPr lang="en-US" altLang="zh-CN" sz="2400" dirty="0" err="1">
                <a:solidFill>
                  <a:srgbClr val="3333FF"/>
                </a:solidFill>
                <a:latin typeface="Arial" panose="020B0604020202020204" pitchFamily="34" charset="0"/>
                <a:cs typeface="Arial" panose="020B0604020202020204" pitchFamily="34" charset="0"/>
              </a:rPr>
              <a:t>const</a:t>
            </a:r>
            <a:r>
              <a:rPr lang="en-US" altLang="zh-CN" sz="2400" dirty="0">
                <a:solidFill>
                  <a:srgbClr val="3333FF"/>
                </a:solidFill>
                <a:latin typeface="Arial" panose="020B0604020202020204" pitchFamily="34" charset="0"/>
                <a:cs typeface="Arial" panose="020B0604020202020204" pitchFamily="34" charset="0"/>
              </a:rPr>
              <a:t> </a:t>
            </a:r>
            <a:r>
              <a:rPr lang="en-US" altLang="zh-CN" sz="2400" dirty="0" err="1">
                <a:solidFill>
                  <a:srgbClr val="3333FF"/>
                </a:solidFill>
                <a:latin typeface="Arial" panose="020B0604020202020204" pitchFamily="34" charset="0"/>
                <a:cs typeface="Arial" panose="020B0604020202020204" pitchFamily="34" charset="0"/>
              </a:rPr>
              <a:t>int</a:t>
            </a:r>
            <a:r>
              <a:rPr lang="en-US" altLang="zh-CN" sz="2400" dirty="0">
                <a:solidFill>
                  <a:srgbClr val="3333FF"/>
                </a:solidFill>
                <a:latin typeface="Arial" panose="020B0604020202020204" pitchFamily="34" charset="0"/>
                <a:cs typeface="Arial" panose="020B0604020202020204" pitchFamily="34" charset="0"/>
              </a:rPr>
              <a:t> &amp;refint3 = a;   //</a:t>
            </a:r>
            <a:r>
              <a:rPr lang="zh-CN" altLang="en-US" sz="2400" dirty="0">
                <a:solidFill>
                  <a:srgbClr val="3333FF"/>
                </a:solidFill>
                <a:latin typeface="Arial" panose="020B0604020202020204" pitchFamily="34" charset="0"/>
                <a:cs typeface="Arial" panose="020B0604020202020204" pitchFamily="34" charset="0"/>
              </a:rPr>
              <a:t>能理解吗</a:t>
            </a:r>
            <a:endParaRPr lang="en-US" altLang="zh-CN" sz="2400" dirty="0">
              <a:solidFill>
                <a:srgbClr val="3333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59113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6"/>
            <a:ext cx="8741350" cy="2862274"/>
          </a:xfrm>
          <a:prstGeom prst="rect">
            <a:avLst/>
          </a:prstGeom>
          <a:solidFill>
            <a:schemeClr val="tx1"/>
          </a:solidFill>
          <a:ln>
            <a:noFill/>
          </a:ln>
        </p:spPr>
        <p:txBody>
          <a:bodyPr wrap="square" lIns="91395" tIns="45696" rIns="91395" bIns="45696" rtlCol="0">
            <a:spAutoFit/>
          </a:bodyPr>
          <a:lstStyle/>
          <a:p>
            <a:pPr>
              <a:lnSpc>
                <a:spcPct val="150000"/>
              </a:lnSpc>
            </a:pP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process(</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zh-CN" altLang="en-US" sz="24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float process(</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const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error</a:t>
            </a:r>
          </a:p>
          <a:p>
            <a:pPr>
              <a:lnSpc>
                <a:spcPct val="150000"/>
              </a:lnSpc>
            </a:pPr>
            <a:endPar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endParaRPr>
          </a:p>
          <a:p>
            <a:pPr>
              <a:lnSpc>
                <a:spcPct val="150000"/>
              </a:lnSpc>
            </a:pPr>
            <a:r>
              <a:rPr lang="en-US" altLang="zh-CN" sz="2400" b="1" dirty="0" err="1">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process(</a:t>
            </a:r>
            <a:r>
              <a:rPr lang="en-US" altLang="zh-CN" sz="2400" b="1" dirty="0" err="1" smtClean="0">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&amp;)   </a:t>
            </a:r>
            <a:r>
              <a:rPr lang="zh-CN" altLang="en-US" sz="24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float </a:t>
            </a:r>
            <a:r>
              <a:rPr lang="en-US" altLang="zh-CN" sz="2400" b="1" dirty="0" smtClean="0">
                <a:solidFill>
                  <a:srgbClr val="3333FF"/>
                </a:solidFill>
                <a:latin typeface="Arial" panose="020B0604020202020204" pitchFamily="34" charset="0"/>
                <a:ea typeface="Arial Unicode MS" pitchFamily="34" charset="-122"/>
                <a:cs typeface="Arial" panose="020B0604020202020204" pitchFamily="34" charset="0"/>
              </a:rPr>
              <a:t>process(</a:t>
            </a:r>
            <a:r>
              <a:rPr lang="en-US" altLang="zh-CN" sz="2400" b="1" dirty="0" err="1" smtClean="0">
                <a:solidFill>
                  <a:srgbClr val="3333FF"/>
                </a:solidFill>
                <a:latin typeface="Arial" panose="020B0604020202020204" pitchFamily="34" charset="0"/>
                <a:ea typeface="Arial Unicode MS" pitchFamily="34" charset="-122"/>
                <a:cs typeface="Arial" panose="020B0604020202020204" pitchFamily="34" charset="0"/>
              </a:rPr>
              <a:t>int</a:t>
            </a:r>
            <a:r>
              <a:rPr lang="en-US" altLang="zh-CN" sz="24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a:t>
            </a:r>
            <a:r>
              <a:rPr lang="en-US" altLang="zh-CN" sz="2400" b="1" dirty="0" smtClean="0">
                <a:solidFill>
                  <a:srgbClr val="FF0000"/>
                </a:solidFill>
                <a:latin typeface="Tahoma" panose="020B0604030504040204" pitchFamily="34" charset="0"/>
                <a:ea typeface="Arial Unicode MS" pitchFamily="34" charset="-122"/>
                <a:cs typeface="Tahoma" panose="020B0604030504040204" pitchFamily="34" charset="0"/>
              </a:rPr>
              <a:t>error</a:t>
            </a:r>
            <a:endParaRPr lang="en-US" altLang="zh-CN" sz="2400" b="1"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88523388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85640" y="1302177"/>
            <a:ext cx="7587853" cy="4339601"/>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relation</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foo(A&amp;);</a:t>
            </a:r>
            <a:endParaRPr lang="en-US" altLang="zh-CN" sz="2400" b="1" dirty="0">
              <a:solidFill>
                <a:schemeClr val="bg1"/>
              </a:solidFill>
              <a:latin typeface="Tahoma" panose="020B0604030504040204" pitchFamily="34" charset="0"/>
              <a:ea typeface="Arial Unicode MS" pitchFamily="34" charset="-122"/>
              <a:cs typeface="Tahoma" panose="020B0604030504040204" pitchFamily="34" charset="0"/>
            </a:endParaRP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A&amp;);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relation</a:t>
            </a:r>
            <a:endPar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p:sp>
        <p:nvSpPr>
          <p:cNvPr id="4" name="TextBox 3"/>
          <p:cNvSpPr txBox="1"/>
          <p:nvPr/>
        </p:nvSpPr>
        <p:spPr>
          <a:xfrm>
            <a:off x="402650" y="654105"/>
            <a:ext cx="1577062" cy="523172"/>
          </a:xfrm>
          <a:prstGeom prst="rect">
            <a:avLst/>
          </a:prstGeom>
          <a:solidFill>
            <a:schemeClr val="tx1"/>
          </a:solidFill>
        </p:spPr>
        <p:txBody>
          <a:bodyPr wrap="square" lIns="91395" tIns="45696" rIns="91395" bIns="45696" rtlCol="0">
            <a:spAutoFit/>
          </a:bodyPr>
          <a:lstStyle/>
          <a:p>
            <a:r>
              <a:rPr lang="en-US" altLang="zh-CN" sz="2800" b="1" dirty="0">
                <a:solidFill>
                  <a:srgbClr val="C00000"/>
                </a:solidFill>
                <a:latin typeface="Arial" pitchFamily="34" charset="0"/>
                <a:cs typeface="Arial" pitchFamily="34" charset="0"/>
              </a:rPr>
              <a:t>BUT:</a:t>
            </a:r>
            <a:endParaRPr lang="zh-CN" altLang="en-US" sz="28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6267935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72737" cy="2879266"/>
          </a:xfrm>
          <a:prstGeom prst="rect">
            <a:avLst/>
          </a:prstGeom>
          <a:noFill/>
        </p:spPr>
        <p:txBody>
          <a:bodyPr wrap="square" lIns="91395" tIns="45696" rIns="91395" bIns="45696" rtlCol="0">
            <a:spAutoFit/>
          </a:bodyPr>
          <a:lstStyle/>
          <a:p>
            <a:pPr marL="0" lvl="1">
              <a:lnSpc>
                <a:spcPct val="150000"/>
              </a:lnSpc>
              <a:buFont typeface="Arial" pitchFamily="34" charset="0"/>
              <a:buChar char="•"/>
            </a:pPr>
            <a:r>
              <a:rPr lang="en-US" altLang="zh-CN" sz="2400" dirty="0">
                <a:latin typeface="Tahoma" panose="020B0604030504040204" pitchFamily="34" charset="0"/>
                <a:cs typeface="Tahoma" panose="020B0604030504040204" pitchFamily="34" charset="0"/>
              </a:rPr>
              <a:t>If you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return a reference </a:t>
            </a:r>
            <a:r>
              <a:rPr lang="en-US" altLang="zh-CN" sz="2400" dirty="0">
                <a:latin typeface="Tahoma" panose="020B0604030504040204" pitchFamily="34" charset="0"/>
                <a:cs typeface="Tahoma" panose="020B0604030504040204" pitchFamily="34" charset="0"/>
              </a:rPr>
              <a:t>from a function, you must </a:t>
            </a:r>
            <a:r>
              <a:rPr lang="en-US" altLang="zh-CN" sz="2800" b="1" dirty="0">
                <a:solidFill>
                  <a:srgbClr val="FFFF00"/>
                </a:solidFill>
                <a:latin typeface="Tahoma" panose="020B0604030504040204" pitchFamily="34" charset="0"/>
                <a:cs typeface="Tahoma" panose="020B0604030504040204" pitchFamily="34" charset="0"/>
              </a:rPr>
              <a:t>take the same care</a:t>
            </a:r>
            <a:r>
              <a:rPr lang="en-US" altLang="zh-CN" sz="2800" b="1" dirty="0">
                <a:solidFill>
                  <a:schemeClr val="accent1"/>
                </a:solidFill>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as if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you return a pointer from a function</a:t>
            </a:r>
            <a:r>
              <a:rPr lang="en-US" altLang="zh-CN" sz="2400" dirty="0">
                <a:latin typeface="Tahoma" panose="020B0604030504040204" pitchFamily="34" charset="0"/>
                <a:cs typeface="Tahoma" panose="020B0604030504040204" pitchFamily="34" charset="0"/>
              </a:rPr>
              <a:t>. Whatever the reference is connected to shouldn’t go away when the function returns, otherwise you’ll be referring to unknown memory.</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21886280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67357"/>
            <a:ext cx="4841959" cy="3439355"/>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fn1(void)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99;</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(&amp;x);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fn2(</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TextBox 4"/>
          <p:cNvSpPr txBox="1"/>
          <p:nvPr/>
        </p:nvSpPr>
        <p:spPr>
          <a:xfrm>
            <a:off x="4841958" y="476672"/>
            <a:ext cx="4554577" cy="2323665"/>
          </a:xfrm>
          <a:prstGeom prst="rect">
            <a:avLst/>
          </a:prstGeom>
          <a:solidFill>
            <a:schemeClr val="accent6">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fn5(void)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0;</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(&amp;x);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Compliant </a:t>
            </a:r>
          </a:p>
          <a:p>
            <a:pPr>
              <a:lnSpc>
                <a:spcPts val="2939"/>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*(fn5()) = 10;</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4841958" y="2997053"/>
            <a:ext cx="4554577" cy="3067458"/>
          </a:xfrm>
          <a:prstGeom prst="rect">
            <a:avLst/>
          </a:prstGeom>
          <a:solidFill>
            <a:schemeClr val="tx2">
              <a:lumMod val="10000"/>
              <a:lumOff val="90000"/>
            </a:schemeClr>
          </a:solidFill>
          <a:ln>
            <a:noFill/>
          </a:ln>
        </p:spPr>
        <p:txBody>
          <a:bodyPr wrap="square" lIns="91395" tIns="45696" rIns="91395" bIns="45696" rtlCol="0">
            <a:spAutoFit/>
          </a:bodyPr>
          <a:lstStyle/>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fn7(void)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p;</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 = 99;</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p = &amp;y;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endParaRPr lang="zh-CN" altLang="en-US"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86182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692696"/>
            <a:ext cx="913637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338054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06" y="1086962"/>
            <a:ext cx="4673406" cy="3439355"/>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fn3(void)</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x;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fn4(</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(y);   </a:t>
            </a:r>
            <a:r>
              <a:rPr lang="en-US" altLang="zh-CN" sz="2400" b="1" dirty="0">
                <a:solidFill>
                  <a:schemeClr val="accent1"/>
                </a:solidFill>
                <a:latin typeface="Arial Rounded MT Bold" panose="020F0704030504030204" pitchFamily="34" charset="0"/>
                <a:cs typeface="Arial" charset="0"/>
              </a:rPr>
              <a:t>//Non-compliant</a:t>
            </a:r>
          </a:p>
          <a:p>
            <a:pPr>
              <a:lnSpc>
                <a:spcPts val="2939"/>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5" name="TextBox 4"/>
          <p:cNvSpPr txBox="1"/>
          <p:nvPr/>
        </p:nvSpPr>
        <p:spPr>
          <a:xfrm>
            <a:off x="4860032" y="1067355"/>
            <a:ext cx="3869347" cy="3970269"/>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fn5(void)</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static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 = 0;</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(x);    </a:t>
            </a:r>
            <a:r>
              <a:rPr lang="en-US" altLang="zh-CN" sz="2400" b="1" dirty="0">
                <a:solidFill>
                  <a:srgbClr val="00B050"/>
                </a:solidFill>
                <a:latin typeface="Tahoma" panose="020B0604030504040204" pitchFamily="34" charset="0"/>
                <a:ea typeface="微软雅黑" panose="020B0503020204020204" pitchFamily="34" charset="-122"/>
                <a:cs typeface="Tahoma" panose="020B0604030504040204" pitchFamily="34" charset="0"/>
              </a:rPr>
              <a:t>//Compliant </a:t>
            </a:r>
          </a:p>
          <a:p>
            <a:pPr>
              <a:lnSpc>
                <a:spcPct val="150000"/>
              </a:lnSpc>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n5() = 10;</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10168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 Box 8"/>
          <p:cNvSpPr txBox="1">
            <a:spLocks noChangeArrowheads="1"/>
          </p:cNvSpPr>
          <p:nvPr/>
        </p:nvSpPr>
        <p:spPr bwMode="auto">
          <a:xfrm>
            <a:off x="0" y="621339"/>
            <a:ext cx="5059109" cy="3093106"/>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dirty="0">
                <a:solidFill>
                  <a:schemeClr val="bg1"/>
                </a:solidFill>
                <a:latin typeface="Tahoma" panose="020B0604030504040204" pitchFamily="34" charset="0"/>
                <a:cs typeface="Tahoma" panose="020B0604030504040204" pitchFamily="34" charset="0"/>
              </a:rPr>
              <a:t>#include&lt;</a:t>
            </a:r>
            <a:r>
              <a:rPr lang="en-US" altLang="zh-CN" sz="2400" dirty="0" err="1">
                <a:solidFill>
                  <a:schemeClr val="bg1"/>
                </a:solidFill>
                <a:latin typeface="Tahoma" panose="020B0604030504040204" pitchFamily="34" charset="0"/>
                <a:cs typeface="Tahoma" panose="020B0604030504040204" pitchFamily="34" charset="0"/>
              </a:rPr>
              <a:t>iostream</a:t>
            </a:r>
            <a:r>
              <a:rPr lang="en-US" altLang="zh-CN" sz="2400" dirty="0">
                <a:solidFill>
                  <a:schemeClr val="bg1"/>
                </a:solidFill>
                <a:latin typeface="Tahoma" panose="020B0604030504040204" pitchFamily="34" charset="0"/>
                <a:cs typeface="Tahoma" panose="020B0604030504040204" pitchFamily="34" charset="0"/>
              </a:rPr>
              <a:t>&gt;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char *f();</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char *f1();</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main()</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f() &lt;&lt;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endl</a:t>
            </a: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f1() &lt;&lt; </a:t>
            </a:r>
            <a:r>
              <a:rPr lang="en-US" altLang="zh-CN" sz="2400" dirty="0" err="1">
                <a:solidFill>
                  <a:schemeClr val="bg1"/>
                </a:solidFill>
                <a:latin typeface="Tahoma" panose="020B0604030504040204" pitchFamily="34" charset="0"/>
                <a:cs typeface="Tahoma" panose="020B0604030504040204" pitchFamily="34" charset="0"/>
              </a:rPr>
              <a:t>std</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endl</a:t>
            </a: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return 0;</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3" name="TextBox 2"/>
          <p:cNvSpPr txBox="1"/>
          <p:nvPr/>
        </p:nvSpPr>
        <p:spPr>
          <a:xfrm>
            <a:off x="5059109" y="592808"/>
            <a:ext cx="4193411" cy="3785603"/>
          </a:xfrm>
          <a:prstGeom prst="rect">
            <a:avLst/>
          </a:prstGeom>
          <a:solidFill>
            <a:schemeClr val="accent6">
              <a:lumMod val="20000"/>
              <a:lumOff val="80000"/>
            </a:schemeClr>
          </a:solidFill>
        </p:spPr>
        <p:txBody>
          <a:bodyPr wrap="square" lIns="91395" tIns="45696" rIns="91395" bIns="45696" rtlCol="0">
            <a:spAutoFit/>
          </a:bodyPr>
          <a:lstStyle/>
          <a:p>
            <a:pPr marL="0" lvl="1"/>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char* f()</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char s[] = "Hello";</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s;</a:t>
            </a:r>
            <a:b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b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marL="0" lvl="1"/>
            <a:r>
              <a:rPr lang="en-US" altLang="zh-CN" sz="2400" dirty="0">
                <a:solidFill>
                  <a:schemeClr val="bg1"/>
                </a:solidFill>
                <a:latin typeface="Tahoma" panose="020B0604030504040204" pitchFamily="34" charset="0"/>
                <a:cs typeface="Tahoma" panose="020B0604030504040204" pitchFamily="34" charset="0"/>
              </a:rPr>
              <a:t>char* f1()</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static char s[] = "World" ;</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    return s;</a:t>
            </a:r>
            <a:br>
              <a:rPr lang="en-US" altLang="zh-CN" sz="2400" dirty="0">
                <a:solidFill>
                  <a:schemeClr val="bg1"/>
                </a:solidFill>
                <a:latin typeface="Tahoma" panose="020B0604030504040204" pitchFamily="34" charset="0"/>
                <a:cs typeface="Tahoma" panose="020B0604030504040204" pitchFamily="34" charset="0"/>
              </a:rPr>
            </a:br>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6" name="TextBox 5"/>
          <p:cNvSpPr txBox="1"/>
          <p:nvPr/>
        </p:nvSpPr>
        <p:spPr>
          <a:xfrm>
            <a:off x="328798" y="4344100"/>
            <a:ext cx="4891105" cy="1569612"/>
          </a:xfrm>
          <a:prstGeom prst="rect">
            <a:avLst/>
          </a:prstGeom>
          <a:noFill/>
          <a:ln>
            <a:noFill/>
          </a:ln>
        </p:spPr>
        <p:txBody>
          <a:bodyPr wrap="square" lIns="91395" tIns="45696" rIns="91395" bIns="45696" rtlCol="0">
            <a:spAutoFit/>
          </a:bodyPr>
          <a:lstStyle/>
          <a:p>
            <a:r>
              <a:rPr lang="zh-CN" altLang="en-US" sz="2400" dirty="0">
                <a:latin typeface="华文细黑" panose="02010600040101010101" pitchFamily="2" charset="-122"/>
                <a:ea typeface="华文细黑" panose="02010600040101010101" pitchFamily="2" charset="-122"/>
              </a:rPr>
              <a:t>第一个打印的是乱码，因为</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是局部变量，离开</a:t>
            </a:r>
            <a:r>
              <a:rPr lang="en-US" altLang="zh-CN" sz="2400" dirty="0">
                <a:latin typeface="华文细黑" panose="02010600040101010101" pitchFamily="2" charset="-122"/>
                <a:ea typeface="华文细黑" panose="02010600040101010101" pitchFamily="2" charset="-122"/>
              </a:rPr>
              <a:t>f</a:t>
            </a:r>
            <a:r>
              <a:rPr lang="zh-CN" altLang="en-US" sz="2400" dirty="0">
                <a:latin typeface="华文细黑" panose="02010600040101010101" pitchFamily="2" charset="-122"/>
                <a:ea typeface="华文细黑" panose="02010600040101010101" pitchFamily="2" charset="-122"/>
              </a:rPr>
              <a:t>则释放空间</a:t>
            </a:r>
            <a:br>
              <a:rPr lang="zh-CN" altLang="en-US" sz="2400" dirty="0">
                <a:latin typeface="华文细黑" panose="02010600040101010101" pitchFamily="2" charset="-122"/>
                <a:ea typeface="华文细黑" panose="02010600040101010101" pitchFamily="2" charset="-122"/>
              </a:rPr>
            </a:br>
            <a:r>
              <a:rPr lang="zh-CN" altLang="en-US" sz="2400" dirty="0">
                <a:latin typeface="华文细黑" panose="02010600040101010101" pitchFamily="2" charset="-122"/>
                <a:ea typeface="华文细黑" panose="02010600040101010101" pitchFamily="2" charset="-122"/>
              </a:rPr>
              <a:t>第二个打印正确，因为</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是静态变量，整个文件范围类都存在</a:t>
            </a:r>
          </a:p>
        </p:txBody>
      </p:sp>
    </p:spTree>
    <p:extLst>
      <p:ext uri="{BB962C8B-B14F-4D97-AF65-F5344CB8AC3E}">
        <p14:creationId xmlns:p14="http://schemas.microsoft.com/office/powerpoint/2010/main" val="7043409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2" name="TextBox 1"/>
          <p:cNvSpPr txBox="1"/>
          <p:nvPr/>
        </p:nvSpPr>
        <p:spPr>
          <a:xfrm>
            <a:off x="388366" y="1125791"/>
            <a:ext cx="5047730" cy="3785603"/>
          </a:xfrm>
          <a:prstGeom prst="rect">
            <a:avLst/>
          </a:prstGeom>
          <a:solidFill>
            <a:schemeClr val="accent4">
              <a:lumMod val="20000"/>
              <a:lumOff val="80000"/>
            </a:schemeClr>
          </a:solidFill>
        </p:spPr>
        <p:txBody>
          <a:bodyPr wrap="square" lIns="91395" tIns="45696" rIns="91395" bIns="45696" rtlCol="0">
            <a:spAutoFit/>
          </a:bodyPr>
          <a:lstStyle/>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class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Obj</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public: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&amp;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getA</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accent1"/>
                </a:solidFill>
                <a:latin typeface="Tahoma" panose="020B0604030504040204" pitchFamily="34" charset="0"/>
                <a:cs typeface="Tahoma" panose="020B0604030504040204" pitchFamily="34" charset="0"/>
              </a:rPr>
              <a:t>//Non-compliant</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a;</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private:</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a:t>
            </a:r>
          </a:p>
          <a:p>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3" name="TextBox 2"/>
          <p:cNvSpPr txBox="1"/>
          <p:nvPr/>
        </p:nvSpPr>
        <p:spPr>
          <a:xfrm>
            <a:off x="3203849" y="3213026"/>
            <a:ext cx="5832648" cy="2308276"/>
          </a:xfrm>
          <a:prstGeom prst="rect">
            <a:avLst/>
          </a:prstGeom>
          <a:solidFill>
            <a:schemeClr val="tx1"/>
          </a:solidFill>
          <a:ln>
            <a:noFill/>
          </a:ln>
        </p:spPr>
        <p:txBody>
          <a:bodyPr wrap="square" lIns="91395" tIns="45696" rIns="91395" bIns="45696" rtlCol="0">
            <a:spAutoFit/>
          </a:bodyPr>
          <a:lstStyle/>
          <a:p>
            <a:r>
              <a:rPr lang="en-US" altLang="zh-CN" sz="2400" dirty="0">
                <a:solidFill>
                  <a:srgbClr val="0000CC"/>
                </a:solidFill>
                <a:latin typeface="Arial" pitchFamily="34" charset="0"/>
                <a:ea typeface="Arial Unicode MS" pitchFamily="34" charset="-122"/>
                <a:cs typeface="Arial" pitchFamily="34" charset="0"/>
              </a:rPr>
              <a:t>void </a:t>
            </a:r>
            <a:r>
              <a:rPr lang="en-US" altLang="zh-CN" sz="2400" dirty="0" err="1">
                <a:solidFill>
                  <a:srgbClr val="0000CC"/>
                </a:solidFill>
                <a:latin typeface="Arial" pitchFamily="34" charset="0"/>
                <a:ea typeface="Arial Unicode MS" pitchFamily="34" charset="-122"/>
                <a:cs typeface="Arial" pitchFamily="34" charset="0"/>
              </a:rPr>
              <a:t>fn</a:t>
            </a:r>
            <a:r>
              <a:rPr lang="en-US" altLang="zh-CN" sz="2400" dirty="0">
                <a:solidFill>
                  <a:srgbClr val="0000CC"/>
                </a:solidFill>
                <a:latin typeface="Arial" pitchFamily="34" charset="0"/>
                <a:ea typeface="Arial Unicode MS" pitchFamily="34" charset="-122"/>
                <a:cs typeface="Arial" pitchFamily="34" charset="0"/>
              </a:rPr>
              <a:t>(</a:t>
            </a:r>
            <a:r>
              <a:rPr lang="en-US" altLang="zh-CN" sz="2400" dirty="0" err="1">
                <a:solidFill>
                  <a:srgbClr val="0000CC"/>
                </a:solidFill>
                <a:latin typeface="Arial" pitchFamily="34" charset="0"/>
                <a:ea typeface="Arial Unicode MS" pitchFamily="34" charset="-122"/>
                <a:cs typeface="Arial" pitchFamily="34" charset="0"/>
              </a:rPr>
              <a:t>Obj</a:t>
            </a:r>
            <a:r>
              <a:rPr lang="en-US" altLang="zh-CN" sz="2400" dirty="0">
                <a:solidFill>
                  <a:srgbClr val="0000CC"/>
                </a:solidFill>
                <a:latin typeface="Arial" pitchFamily="34" charset="0"/>
                <a:ea typeface="Arial Unicode MS" pitchFamily="34" charset="-122"/>
                <a:cs typeface="Arial" pitchFamily="34" charset="0"/>
              </a:rPr>
              <a:t>&amp; m)</a:t>
            </a:r>
          </a:p>
          <a:p>
            <a:r>
              <a:rPr lang="en-US" altLang="zh-CN" sz="2400" dirty="0">
                <a:solidFill>
                  <a:srgbClr val="0000CC"/>
                </a:solidFill>
                <a:latin typeface="Arial" pitchFamily="34" charset="0"/>
                <a:ea typeface="Arial Unicode MS" pitchFamily="34" charset="-122"/>
                <a:cs typeface="Arial" pitchFamily="34" charset="0"/>
              </a:rPr>
              <a:t>{</a:t>
            </a:r>
          </a:p>
          <a:p>
            <a:r>
              <a:rPr lang="en-US" altLang="zh-CN" sz="2400" dirty="0">
                <a:solidFill>
                  <a:srgbClr val="0000CC"/>
                </a:solidFill>
                <a:latin typeface="Arial" pitchFamily="34" charset="0"/>
                <a:ea typeface="Arial Unicode MS" pitchFamily="34" charset="-122"/>
                <a:cs typeface="Arial" pitchFamily="34" charset="0"/>
              </a:rPr>
              <a:t>      </a:t>
            </a:r>
            <a:r>
              <a:rPr lang="en-US" altLang="zh-CN" sz="2400" dirty="0" err="1">
                <a:solidFill>
                  <a:srgbClr val="0000CC"/>
                </a:solidFill>
                <a:latin typeface="Arial" pitchFamily="34" charset="0"/>
                <a:ea typeface="Arial Unicode MS" pitchFamily="34" charset="-122"/>
                <a:cs typeface="Arial" pitchFamily="34" charset="0"/>
              </a:rPr>
              <a:t>int</a:t>
            </a:r>
            <a:r>
              <a:rPr lang="en-US" altLang="zh-CN" sz="2400" dirty="0">
                <a:solidFill>
                  <a:srgbClr val="0000CC"/>
                </a:solidFill>
                <a:latin typeface="Arial" pitchFamily="34" charset="0"/>
                <a:ea typeface="Arial Unicode MS" pitchFamily="34" charset="-122"/>
                <a:cs typeface="Arial" pitchFamily="34" charset="0"/>
              </a:rPr>
              <a:t>&amp; </a:t>
            </a:r>
            <a:r>
              <a:rPr lang="en-US" altLang="zh-CN" sz="2400" dirty="0" err="1">
                <a:solidFill>
                  <a:srgbClr val="0000CC"/>
                </a:solidFill>
                <a:latin typeface="Arial" pitchFamily="34" charset="0"/>
                <a:ea typeface="Arial Unicode MS" pitchFamily="34" charset="-122"/>
                <a:cs typeface="Arial" pitchFamily="34" charset="0"/>
              </a:rPr>
              <a:t>a_ref</a:t>
            </a:r>
            <a:r>
              <a:rPr lang="en-US" altLang="zh-CN" sz="2400" dirty="0">
                <a:solidFill>
                  <a:srgbClr val="0000CC"/>
                </a:solidFill>
                <a:latin typeface="Arial" pitchFamily="34" charset="0"/>
                <a:ea typeface="Arial Unicode MS" pitchFamily="34" charset="-122"/>
                <a:cs typeface="Arial" pitchFamily="34" charset="0"/>
              </a:rPr>
              <a:t> = </a:t>
            </a:r>
            <a:r>
              <a:rPr lang="en-US" altLang="zh-CN" sz="2400" dirty="0" err="1">
                <a:solidFill>
                  <a:srgbClr val="0000CC"/>
                </a:solidFill>
                <a:latin typeface="Arial" pitchFamily="34" charset="0"/>
                <a:ea typeface="Arial Unicode MS" pitchFamily="34" charset="-122"/>
                <a:cs typeface="Arial" pitchFamily="34" charset="0"/>
              </a:rPr>
              <a:t>m.getA</a:t>
            </a:r>
            <a:r>
              <a:rPr lang="en-US" altLang="zh-CN" sz="2400" dirty="0">
                <a:solidFill>
                  <a:srgbClr val="0000CC"/>
                </a:solidFill>
                <a:latin typeface="Arial" pitchFamily="34" charset="0"/>
                <a:ea typeface="Arial Unicode MS" pitchFamily="34" charset="-122"/>
                <a:cs typeface="Arial" pitchFamily="34" charset="0"/>
              </a:rPr>
              <a:t>();</a:t>
            </a:r>
          </a:p>
          <a:p>
            <a:r>
              <a:rPr lang="en-US" altLang="zh-CN" sz="2400" dirty="0">
                <a:solidFill>
                  <a:srgbClr val="0000CC"/>
                </a:solidFill>
                <a:latin typeface="Arial" pitchFamily="34" charset="0"/>
                <a:ea typeface="Arial Unicode MS" pitchFamily="34" charset="-122"/>
                <a:cs typeface="Arial" pitchFamily="34" charset="0"/>
              </a:rPr>
              <a:t>      </a:t>
            </a:r>
            <a:r>
              <a:rPr lang="en-US" altLang="zh-CN" sz="2400" dirty="0" err="1">
                <a:solidFill>
                  <a:srgbClr val="0000CC"/>
                </a:solidFill>
                <a:latin typeface="Arial" pitchFamily="34" charset="0"/>
                <a:ea typeface="Arial Unicode MS" pitchFamily="34" charset="-122"/>
                <a:cs typeface="Arial" pitchFamily="34" charset="0"/>
              </a:rPr>
              <a:t>a_ref</a:t>
            </a:r>
            <a:r>
              <a:rPr lang="en-US" altLang="zh-CN" sz="2400" dirty="0">
                <a:solidFill>
                  <a:srgbClr val="0000CC"/>
                </a:solidFill>
                <a:latin typeface="Arial" pitchFamily="34" charset="0"/>
                <a:ea typeface="Arial Unicode MS" pitchFamily="34" charset="-122"/>
                <a:cs typeface="Arial" pitchFamily="34" charset="0"/>
              </a:rPr>
              <a:t> = 0;   </a:t>
            </a:r>
          </a:p>
          <a:p>
            <a:r>
              <a:rPr lang="en-US" altLang="zh-CN" sz="2400" dirty="0">
                <a:solidFill>
                  <a:srgbClr val="FF0000"/>
                </a:solidFill>
                <a:latin typeface="Arial" pitchFamily="34" charset="0"/>
                <a:ea typeface="Arial Unicode MS" pitchFamily="34" charset="-122"/>
                <a:cs typeface="Arial" pitchFamily="34" charset="0"/>
              </a:rPr>
              <a:t>  </a:t>
            </a:r>
            <a:r>
              <a:rPr lang="en-US" altLang="zh-CN" sz="2400" b="1" dirty="0">
                <a:solidFill>
                  <a:srgbClr val="FF0000"/>
                </a:solidFill>
                <a:latin typeface="Arial" pitchFamily="34" charset="0"/>
                <a:ea typeface="微软雅黑" panose="020B0503020204020204" pitchFamily="34" charset="-122"/>
                <a:cs typeface="Arial" pitchFamily="34" charset="0"/>
              </a:rPr>
              <a:t>//External modification of private </a:t>
            </a:r>
            <a:r>
              <a:rPr lang="en-US" altLang="zh-CN" sz="2400" b="1" dirty="0" err="1" smtClean="0">
                <a:solidFill>
                  <a:srgbClr val="FF0000"/>
                </a:solidFill>
                <a:latin typeface="Arial" pitchFamily="34" charset="0"/>
                <a:ea typeface="微软雅黑" panose="020B0503020204020204" pitchFamily="34" charset="-122"/>
                <a:cs typeface="Arial" pitchFamily="34" charset="0"/>
              </a:rPr>
              <a:t>m.a</a:t>
            </a:r>
            <a:endParaRPr lang="en-US" altLang="zh-CN" sz="2400" b="1" dirty="0">
              <a:solidFill>
                <a:srgbClr val="FF0000"/>
              </a:solidFill>
              <a:latin typeface="Arial" pitchFamily="34" charset="0"/>
              <a:ea typeface="微软雅黑" panose="020B0503020204020204" pitchFamily="34" charset="-122"/>
              <a:cs typeface="Arial" pitchFamily="34" charset="0"/>
            </a:endParaRPr>
          </a:p>
          <a:p>
            <a:r>
              <a:rPr lang="en-US" altLang="zh-CN" sz="2400" dirty="0">
                <a:solidFill>
                  <a:srgbClr val="0000CC"/>
                </a:solidFill>
                <a:latin typeface="Arial" pitchFamily="34" charset="0"/>
                <a:ea typeface="Arial Unicode MS" pitchFamily="34" charset="-122"/>
                <a:cs typeface="Arial" pitchFamily="34" charset="0"/>
              </a:rPr>
              <a:t>}</a:t>
            </a:r>
            <a:endParaRPr lang="zh-CN" altLang="en-US" sz="2400" dirty="0">
              <a:solidFill>
                <a:srgbClr val="0000CC"/>
              </a:solidFill>
              <a:latin typeface="Arial" pitchFamily="34" charset="0"/>
              <a:ea typeface="Arial Unicode MS" pitchFamily="34" charset="-122"/>
              <a:cs typeface="Arial" pitchFamily="34" charset="0"/>
            </a:endParaRPr>
          </a:p>
        </p:txBody>
      </p:sp>
      <p:sp>
        <p:nvSpPr>
          <p:cNvPr id="7"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Autofit/>
          </a:bodyPr>
          <a:lstStyle/>
          <a:p>
            <a:pPr lvl="1" algn="l" defTabSz="913936" rtl="0">
              <a:spcBef>
                <a:spcPct val="0"/>
              </a:spcBef>
            </a:pPr>
            <a:r>
              <a:rPr lang="en-US" altLang="zh-CN" sz="2400" dirty="0">
                <a:solidFill>
                  <a:srgbClr val="FFFF00"/>
                </a:solidFill>
                <a:latin typeface="Arial Rounded MT Bold" panose="020F0704030504030204" pitchFamily="34" charset="0"/>
              </a:rPr>
              <a:t>Member functions shall not return non-</a:t>
            </a:r>
            <a:r>
              <a:rPr lang="en-US" altLang="zh-CN" sz="2400" dirty="0" err="1">
                <a:solidFill>
                  <a:srgbClr val="FFFF00"/>
                </a:solidFill>
                <a:latin typeface="Arial Rounded MT Bold" panose="020F0704030504030204" pitchFamily="34" charset="0"/>
              </a:rPr>
              <a:t>const</a:t>
            </a:r>
            <a:r>
              <a:rPr lang="en-US" altLang="zh-CN" sz="2400" dirty="0">
                <a:solidFill>
                  <a:srgbClr val="FFFF00"/>
                </a:solidFill>
                <a:latin typeface="Arial Rounded MT Bold" panose="020F0704030504030204" pitchFamily="34" charset="0"/>
              </a:rPr>
              <a:t> handles to class-data</a:t>
            </a:r>
            <a:endParaRPr lang="zh-CN" altLang="en-US" sz="3400" b="1" dirty="0">
              <a:solidFill>
                <a:srgbClr val="FFFF00"/>
              </a:solidFill>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420705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Pointers  vs. References</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02650" y="1067355"/>
            <a:ext cx="8715404" cy="1200280"/>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Impact" pitchFamily="34" charset="0"/>
              </a:rPr>
              <a:t> </a:t>
            </a:r>
            <a:r>
              <a:rPr lang="en-US" altLang="zh-CN" sz="2400" dirty="0">
                <a:latin typeface="Verdana" pitchFamily="34" charset="0"/>
              </a:rPr>
              <a:t>to see More Effective C++ (WQ version) :  item 1</a:t>
            </a:r>
            <a:r>
              <a:rPr lang="zh-CN" altLang="en-US" sz="2400" dirty="0">
                <a:latin typeface="Verdana" pitchFamily="34" charset="0"/>
              </a:rPr>
              <a:t>指针与引用的区别 </a:t>
            </a:r>
            <a:r>
              <a:rPr lang="en-US" altLang="zh-CN" sz="2400" dirty="0">
                <a:latin typeface="Verdana" pitchFamily="34" charset="0"/>
              </a:rPr>
              <a:t>  </a:t>
            </a:r>
          </a:p>
        </p:txBody>
      </p:sp>
    </p:spTree>
    <p:extLst>
      <p:ext uri="{BB962C8B-B14F-4D97-AF65-F5344CB8AC3E}">
        <p14:creationId xmlns:p14="http://schemas.microsoft.com/office/powerpoint/2010/main" val="168926462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16624" cy="2869409"/>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Rounded MT Bold" panose="020F0704030504030204" pitchFamily="34" charset="0"/>
              </a:rPr>
              <a:t>Chapter 6 </a:t>
            </a:r>
            <a:r>
              <a:rPr lang="en-US" altLang="zh-CN" sz="2400" dirty="0" smtClean="0"/>
              <a:t>Functions</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6.12 </a:t>
            </a:r>
            <a:r>
              <a:rPr lang="en-US" altLang="zh-CN" sz="2400" dirty="0"/>
              <a:t>Passing Arguments by </a:t>
            </a:r>
            <a:r>
              <a:rPr lang="en-US" altLang="zh-CN" sz="2400" dirty="0" smtClean="0"/>
              <a:t>Reference</a:t>
            </a:r>
          </a:p>
          <a:p>
            <a:pPr>
              <a:lnSpc>
                <a:spcPct val="150000"/>
              </a:lnSpc>
            </a:pPr>
            <a:r>
              <a:rPr lang="en-US" altLang="zh-CN" sz="2400" dirty="0" smtClean="0"/>
              <a:t>  6.13 </a:t>
            </a:r>
            <a:r>
              <a:rPr lang="en-US" altLang="zh-CN" sz="2400" dirty="0"/>
              <a:t>Constant Reference Parameters </a:t>
            </a:r>
            <a:br>
              <a:rPr lang="en-US" altLang="zh-CN" sz="2400" dirty="0"/>
            </a:br>
            <a:r>
              <a:rPr lang="en-US" altLang="zh-CN" sz="2400" dirty="0"/>
              <a:t> </a:t>
            </a:r>
            <a:br>
              <a:rPr lang="en-US" altLang="zh-CN" sz="2400" dirty="0"/>
            </a:br>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640972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78807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The copy-constructor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5" name="Text Box 3"/>
          <p:cNvSpPr txBox="1">
            <a:spLocks noChangeArrowheads="1"/>
          </p:cNvSpPr>
          <p:nvPr/>
        </p:nvSpPr>
        <p:spPr bwMode="auto">
          <a:xfrm>
            <a:off x="453778" y="2620481"/>
            <a:ext cx="3578302" cy="2308276"/>
          </a:xfrm>
          <a:prstGeom prst="rect">
            <a:avLst/>
          </a:prstGeom>
          <a:solidFill>
            <a:schemeClr val="accent4">
              <a:lumMod val="20000"/>
              <a:lumOff val="80000"/>
            </a:schemeClr>
          </a:solidFill>
          <a:ln w="12700">
            <a:solidFill>
              <a:schemeClr val="bg2"/>
            </a:solidFill>
            <a:miter lim="800000"/>
            <a:headEnd/>
            <a:tailEnd/>
          </a:ln>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a:defRPr sz="1600">
                <a:solidFill>
                  <a:schemeClr val="tx1"/>
                </a:solidFill>
                <a:latin typeface="Times New Roman" pitchFamily="18" charset="0"/>
                <a:ea typeface="宋体" charset="-122"/>
              </a:defRPr>
            </a:lvl5pPr>
            <a:lvl6pPr algn="ctr" eaLnBrk="0" fontAlgn="base" hangingPunct="0">
              <a:spcBef>
                <a:spcPct val="0"/>
              </a:spcBef>
              <a:spcAft>
                <a:spcPct val="0"/>
              </a:spcAft>
              <a:defRPr sz="1600">
                <a:solidFill>
                  <a:schemeClr val="tx1"/>
                </a:solidFill>
                <a:latin typeface="Times New Roman" pitchFamily="18" charset="0"/>
                <a:ea typeface="宋体" charset="-122"/>
              </a:defRPr>
            </a:lvl6pPr>
            <a:lvl7pPr algn="ctr" eaLnBrk="0" fontAlgn="base" hangingPunct="0">
              <a:spcBef>
                <a:spcPct val="0"/>
              </a:spcBef>
              <a:spcAft>
                <a:spcPct val="0"/>
              </a:spcAft>
              <a:defRPr sz="1600">
                <a:solidFill>
                  <a:schemeClr val="tx1"/>
                </a:solidFill>
                <a:latin typeface="Times New Roman" pitchFamily="18" charset="0"/>
                <a:ea typeface="宋体" charset="-122"/>
              </a:defRPr>
            </a:lvl7pPr>
            <a:lvl8pPr algn="ctr" eaLnBrk="0" fontAlgn="base" hangingPunct="0">
              <a:spcBef>
                <a:spcPct val="0"/>
              </a:spcBef>
              <a:spcAft>
                <a:spcPct val="0"/>
              </a:spcAft>
              <a:defRPr sz="1600">
                <a:solidFill>
                  <a:schemeClr val="tx1"/>
                </a:solidFill>
                <a:latin typeface="Times New Roman" pitchFamily="18" charset="0"/>
                <a:ea typeface="宋体" charset="-122"/>
              </a:defRPr>
            </a:lvl8pPr>
            <a:lvl9pPr algn="ctr" eaLnBrk="0" fontAlgn="base" hangingPunct="0">
              <a:spcBef>
                <a:spcPct val="0"/>
              </a:spcBef>
              <a:spcAft>
                <a:spcPct val="0"/>
              </a:spcAft>
              <a:defRPr sz="1600">
                <a:solidFill>
                  <a:schemeClr val="tx1"/>
                </a:solidFill>
                <a:latin typeface="Times New Roman" pitchFamily="18" charset="0"/>
                <a:ea typeface="宋体" charset="-122"/>
              </a:defRPr>
            </a:lvl9pPr>
          </a:lstStyle>
          <a:p>
            <a:r>
              <a:rPr lang="en-US" altLang="zh-CN" sz="2400" b="1" dirty="0">
                <a:solidFill>
                  <a:schemeClr val="bg1"/>
                </a:solidFill>
                <a:latin typeface="Tahoma" panose="020B0604030504040204" pitchFamily="34" charset="0"/>
                <a:cs typeface="Tahoma" panose="020B0604030504040204" pitchFamily="34" charset="0"/>
              </a:rPr>
              <a:t>Object fun(Object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m</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     Object temp;</a:t>
            </a:r>
          </a:p>
          <a:p>
            <a:r>
              <a:rPr lang="en-US" altLang="zh-CN" sz="2400" b="1" dirty="0">
                <a:solidFill>
                  <a:schemeClr val="bg1"/>
                </a:solidFill>
                <a:latin typeface="Tahoma" panose="020B0604030504040204" pitchFamily="34" charset="0"/>
                <a:cs typeface="Tahoma" panose="020B0604030504040204" pitchFamily="34" charset="0"/>
              </a:rPr>
              <a:t>     //…</a:t>
            </a:r>
          </a:p>
          <a:p>
            <a:r>
              <a:rPr lang="en-US" altLang="zh-CN" sz="2400" b="1" dirty="0">
                <a:solidFill>
                  <a:schemeClr val="bg1"/>
                </a:solidFill>
                <a:latin typeface="Tahoma" panose="020B0604030504040204" pitchFamily="34" charset="0"/>
                <a:cs typeface="Tahoma" panose="020B0604030504040204" pitchFamily="34" charset="0"/>
              </a:rPr>
              <a:t>     return</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temp</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endParaRPr lang="zh-CN" altLang="en-US" sz="2400" b="1" dirty="0">
              <a:solidFill>
                <a:schemeClr val="bg1"/>
              </a:solidFill>
              <a:latin typeface="Tahoma" panose="020B0604030504040204" pitchFamily="34" charset="0"/>
              <a:cs typeface="Tahoma" panose="020B0604030504040204" pitchFamily="34" charset="0"/>
            </a:endParaRPr>
          </a:p>
        </p:txBody>
      </p:sp>
      <p:sp>
        <p:nvSpPr>
          <p:cNvPr id="7" name="Text Box 4"/>
          <p:cNvSpPr txBox="1">
            <a:spLocks noChangeArrowheads="1"/>
          </p:cNvSpPr>
          <p:nvPr/>
        </p:nvSpPr>
        <p:spPr bwMode="auto">
          <a:xfrm>
            <a:off x="5003935" y="2640180"/>
            <a:ext cx="2771775" cy="1084864"/>
          </a:xfrm>
          <a:prstGeom prst="rect">
            <a:avLst/>
          </a:prstGeom>
          <a:solidFill>
            <a:schemeClr val="tx1"/>
          </a:solidFill>
          <a:ln>
            <a:noFill/>
          </a:ln>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Object </a:t>
            </a:r>
            <a:r>
              <a:rPr lang="en-US" altLang="zh-CN" sz="2400" b="1" dirty="0" err="1">
                <a:solidFill>
                  <a:schemeClr val="bg1"/>
                </a:solidFill>
                <a:latin typeface="Tahoma" panose="020B0604030504040204" pitchFamily="34" charset="0"/>
                <a:cs typeface="Tahoma" panose="020B0604030504040204" pitchFamily="34" charset="0"/>
              </a:rPr>
              <a:t>a,b</a:t>
            </a:r>
            <a:r>
              <a:rPr lang="en-US" altLang="zh-CN" sz="2400" b="1" dirty="0">
                <a:solidFill>
                  <a:schemeClr val="bg1"/>
                </a:solidFill>
                <a:latin typeface="Tahoma" panose="020B0604030504040204" pitchFamily="34" charset="0"/>
                <a:cs typeface="Tahoma" panose="020B0604030504040204" pitchFamily="34" charset="0"/>
              </a:rPr>
              <a:t>;</a:t>
            </a:r>
          </a:p>
          <a:p>
            <a:pPr algn="l">
              <a:spcBef>
                <a:spcPct val="50000"/>
              </a:spcBef>
            </a:pPr>
            <a:r>
              <a:rPr lang="en-US" altLang="zh-CN" sz="2700" b="1" dirty="0">
                <a:solidFill>
                  <a:schemeClr val="bg1"/>
                </a:solidFill>
                <a:latin typeface="Tahoma" panose="020B0604030504040204" pitchFamily="34" charset="0"/>
                <a:ea typeface="+mn-ea"/>
                <a:cs typeface="Tahoma" panose="020B0604030504040204" pitchFamily="34" charset="0"/>
              </a:rPr>
              <a:t>b</a:t>
            </a:r>
            <a:r>
              <a:rPr lang="en-US" altLang="zh-CN" sz="2400" b="1" dirty="0">
                <a:solidFill>
                  <a:schemeClr val="bg1"/>
                </a:solidFill>
                <a:latin typeface="Tahoma" panose="020B0604030504040204" pitchFamily="34" charset="0"/>
                <a:cs typeface="Tahoma" panose="020B0604030504040204" pitchFamily="34" charset="0"/>
              </a:rPr>
              <a:t> = fun(</a:t>
            </a:r>
            <a:r>
              <a:rPr lang="en-US" altLang="zh-CN" sz="2700" b="1" dirty="0">
                <a:solidFill>
                  <a:srgbClr val="C00000"/>
                </a:solidFill>
                <a:latin typeface="Tahoma" panose="020B0604030504040204" pitchFamily="34" charset="0"/>
                <a:ea typeface="+mn-ea"/>
                <a:cs typeface="Tahoma" panose="020B0604030504040204" pitchFamily="34" charset="0"/>
              </a:rPr>
              <a:t>a</a:t>
            </a:r>
            <a:r>
              <a:rPr lang="en-US" altLang="zh-CN" sz="2400" b="1" dirty="0">
                <a:solidFill>
                  <a:schemeClr val="bg1"/>
                </a:solidFill>
                <a:latin typeface="Tahoma" panose="020B0604030504040204" pitchFamily="34" charset="0"/>
                <a:cs typeface="Tahoma" panose="020B0604030504040204" pitchFamily="34" charset="0"/>
              </a:rPr>
              <a:t>)</a:t>
            </a:r>
            <a:r>
              <a:rPr lang="en-US" altLang="zh-CN" sz="2400" b="1" dirty="0">
                <a:solidFill>
                  <a:schemeClr val="bg1"/>
                </a:solidFill>
                <a:latin typeface="Frutiger LT 55 Roman" panose="02000503040000020004" pitchFamily="2" charset="0"/>
              </a:rPr>
              <a:t>;</a:t>
            </a:r>
          </a:p>
        </p:txBody>
      </p:sp>
      <p:sp>
        <p:nvSpPr>
          <p:cNvPr id="8" name="TextBox 7"/>
          <p:cNvSpPr txBox="1"/>
          <p:nvPr/>
        </p:nvSpPr>
        <p:spPr>
          <a:xfrm>
            <a:off x="428596" y="1071547"/>
            <a:ext cx="8354775" cy="1048765"/>
          </a:xfrm>
          <a:prstGeom prst="rect">
            <a:avLst/>
          </a:prstGeom>
          <a:noFill/>
        </p:spPr>
        <p:txBody>
          <a:bodyPr wrap="square" lIns="91395" tIns="45696" rIns="91395" bIns="45696" rtlCol="0">
            <a:spAutoFit/>
          </a:bodyPr>
          <a:lstStyle/>
          <a:p>
            <a:pPr>
              <a:lnSpc>
                <a:spcPts val="3947"/>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How passing</a:t>
            </a:r>
            <a:r>
              <a:rPr lang="zh-CN" altLang="en-US"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a:t>
            </a: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returning</a:t>
            </a:r>
            <a:r>
              <a:rPr lang="en-US" altLang="zh-CN"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of</a:t>
            </a:r>
            <a:r>
              <a:rPr lang="en-US" altLang="zh-CN" sz="2800" dirty="0">
                <a:solidFill>
                  <a:schemeClr val="bg1">
                    <a:lumMod val="50000"/>
                  </a:schemeClr>
                </a:solidFill>
                <a:latin typeface="Tahoma" panose="020B0604030504040204" pitchFamily="34" charset="0"/>
                <a:ea typeface="Arial Unicode MS" pitchFamily="34" charset="-122"/>
                <a:cs typeface="Tahoma" panose="020B0604030504040204" pitchFamily="34" charset="0"/>
              </a:rPr>
              <a:t> </a:t>
            </a:r>
            <a:r>
              <a:rPr lang="en-US" altLang="zh-CN" sz="2800" b="1" dirty="0">
                <a:solidFill>
                  <a:srgbClr val="FFFF00"/>
                </a:solidFill>
                <a:latin typeface="Tahoma" panose="020B0604030504040204" pitchFamily="34" charset="0"/>
                <a:cs typeface="Tahoma" panose="020B0604030504040204" pitchFamily="34" charset="0"/>
              </a:rPr>
              <a:t>user-defined types </a:t>
            </a: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by value during function calls ? </a:t>
            </a:r>
          </a:p>
        </p:txBody>
      </p:sp>
    </p:spTree>
    <p:extLst>
      <p:ext uri="{BB962C8B-B14F-4D97-AF65-F5344CB8AC3E}">
        <p14:creationId xmlns:p14="http://schemas.microsoft.com/office/powerpoint/2010/main" val="199200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7217540" cy="784800"/>
          </a:xfrm>
          <a:prstGeom prst="rect">
            <a:avLst/>
          </a:prstGeom>
          <a:solidFill>
            <a:srgbClr val="008080"/>
          </a:solidFill>
        </p:spPr>
        <p:txBody>
          <a:bodyPr vert="horz" lIns="98409" tIns="49204" rIns="98409" bIns="49204" rtlCol="0" anchor="ctr">
            <a:norm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3200" b="1" dirty="0">
                <a:solidFill>
                  <a:srgbClr val="FFFF00"/>
                </a:solidFill>
                <a:latin typeface="Arial Rounded MT Bold" panose="020F0704030504030204" pitchFamily="34" charset="0"/>
                <a:ea typeface="Arial Unicode MS" pitchFamily="34" charset="-122"/>
                <a:cs typeface="Arial Unicode MS" pitchFamily="34" charset="-122"/>
              </a:rPr>
              <a:t>Passing &amp; returning by value in C</a:t>
            </a:r>
            <a:endParaRPr lang="zh-CN" altLang="en-US" sz="3200" b="1" dirty="0">
              <a:solidFill>
                <a:srgbClr val="FFFF00"/>
              </a:solidFill>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402650" y="1067354"/>
            <a:ext cx="6275036" cy="2308276"/>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Tahoma" panose="020B0604030504040204" pitchFamily="34" charset="0"/>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If you declare a function and make a function call:</a:t>
            </a:r>
          </a:p>
          <a:p>
            <a:pPr>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f(</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smtClean="0">
                <a:latin typeface="Tahoma" panose="020B0604030504040204" pitchFamily="34" charset="0"/>
                <a:ea typeface="Arial Unicode MS" pitchFamily="34" charset="-122"/>
                <a:cs typeface="Tahoma" panose="020B0604030504040204" pitchFamily="34" charset="0"/>
              </a:rPr>
              <a:t>d, </a:t>
            </a:r>
            <a:r>
              <a:rPr lang="en-US" altLang="zh-CN" sz="2400" b="1" dirty="0">
                <a:latin typeface="Tahoma" panose="020B0604030504040204" pitchFamily="34" charset="0"/>
                <a:ea typeface="Arial Unicode MS" pitchFamily="34" charset="-122"/>
                <a:cs typeface="Tahoma" panose="020B0604030504040204" pitchFamily="34" charset="0"/>
              </a:rPr>
              <a:t>char </a:t>
            </a:r>
            <a:r>
              <a:rPr lang="en-US" altLang="zh-CN" sz="2400" b="1" dirty="0" smtClean="0">
                <a:latin typeface="Tahoma" panose="020B0604030504040204" pitchFamily="34" charset="0"/>
                <a:ea typeface="Arial Unicode MS" pitchFamily="34" charset="-122"/>
                <a:cs typeface="Tahoma" panose="020B0604030504040204" pitchFamily="34" charset="0"/>
              </a:rPr>
              <a:t>c); </a:t>
            </a:r>
            <a:endParaRPr lang="en-US" altLang="zh-CN" sz="2400" b="1" dirty="0">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g = f(a, b);</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209" y="1917182"/>
            <a:ext cx="5975791" cy="3663102"/>
          </a:xfrm>
          <a:prstGeom prst="rect">
            <a:avLst/>
          </a:prstGeom>
          <a:solidFill>
            <a:schemeClr val="tx1">
              <a:lumMod val="75000"/>
            </a:schemeClr>
          </a:solidFill>
          <a:ln>
            <a:noFill/>
          </a:ln>
          <a:effectLst/>
          <a:extLst/>
        </p:spPr>
      </p:pic>
    </p:spTree>
    <p:extLst>
      <p:ext uri="{BB962C8B-B14F-4D97-AF65-F5344CB8AC3E}">
        <p14:creationId xmlns:p14="http://schemas.microsoft.com/office/powerpoint/2010/main" val="123893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1000"/>
                                        <p:tgtEl>
                                          <p:spTgt spid="5123"/>
                                        </p:tgtEl>
                                      </p:cBhvr>
                                    </p:animEffect>
                                    <p:anim calcmode="lin" valueType="num">
                                      <p:cBhvr>
                                        <p:cTn id="8" dur="1000" fill="hold"/>
                                        <p:tgtEl>
                                          <p:spTgt spid="5123"/>
                                        </p:tgtEl>
                                        <p:attrNameLst>
                                          <p:attrName>ppt_x</p:attrName>
                                        </p:attrNameLst>
                                      </p:cBhvr>
                                      <p:tavLst>
                                        <p:tav tm="0">
                                          <p:val>
                                            <p:strVal val="#ppt_x"/>
                                          </p:val>
                                        </p:tav>
                                        <p:tav tm="100000">
                                          <p:val>
                                            <p:strVal val="#ppt_x"/>
                                          </p:val>
                                        </p:tav>
                                      </p:tavLst>
                                    </p:anim>
                                    <p:anim calcmode="lin" valueType="num">
                                      <p:cBhvr>
                                        <p:cTn id="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 Box 17"/>
          <p:cNvSpPr txBox="1">
            <a:spLocks noChangeArrowheads="1"/>
          </p:cNvSpPr>
          <p:nvPr/>
        </p:nvSpPr>
        <p:spPr bwMode="auto">
          <a:xfrm>
            <a:off x="179362" y="2325271"/>
            <a:ext cx="3960589" cy="178505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solidFill>
                  <a:srgbClr val="0000CC"/>
                </a:solidFill>
                <a:latin typeface="Arial" pitchFamily="34" charset="0"/>
                <a:cs typeface="Arial" pitchFamily="34" charset="0"/>
              </a:rPr>
              <a:t>Object </a:t>
            </a:r>
            <a:r>
              <a:rPr lang="en-US" altLang="zh-CN" sz="2400" b="1" dirty="0" err="1">
                <a:solidFill>
                  <a:srgbClr val="0000CC"/>
                </a:solidFill>
                <a:latin typeface="Arial" pitchFamily="34" charset="0"/>
                <a:cs typeface="Arial" pitchFamily="34" charset="0"/>
              </a:rPr>
              <a:t>a,b</a:t>
            </a:r>
            <a:r>
              <a:rPr lang="en-US" altLang="zh-CN" sz="2400" b="1" dirty="0">
                <a:solidFill>
                  <a:srgbClr val="0000CC"/>
                </a:solidFill>
                <a:latin typeface="Arial" pitchFamily="34" charset="0"/>
                <a:cs typeface="Arial" pitchFamily="34" charset="0"/>
              </a:rPr>
              <a:t>;</a:t>
            </a:r>
          </a:p>
          <a:p>
            <a:pPr>
              <a:spcBef>
                <a:spcPct val="50000"/>
              </a:spcBef>
            </a:pP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实参对象</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a:t>
            </a:r>
            <a:r>
              <a:rPr lang="zh-CN" altLang="en-US"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传递给形参对象</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m,</a:t>
            </a:r>
            <a:r>
              <a:rPr lang="zh-CN" altLang="en-US"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调用</a:t>
            </a:r>
            <a:r>
              <a:rPr lang="en-US" altLang="zh-CN"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Object(</a:t>
            </a:r>
            <a:r>
              <a:rPr lang="en-US" altLang="zh-CN" sz="2000" b="1" dirty="0" err="1" smtClean="0">
                <a:solidFill>
                  <a:srgbClr val="00B16A"/>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0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000" b="1" dirty="0" err="1" smtClean="0">
                <a:solidFill>
                  <a:srgbClr val="00B16A"/>
                </a:solidFill>
                <a:latin typeface="Tahoma" panose="020B0604030504040204" pitchFamily="34" charset="0"/>
                <a:ea typeface="微软雅黑" panose="020B0503020204020204" pitchFamily="34" charset="-122"/>
                <a:cs typeface="Tahoma" panose="020B0604030504040204" pitchFamily="34" charset="0"/>
              </a:rPr>
              <a:t>bject</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&amp;)*/</a:t>
            </a:r>
            <a:endParaRPr lang="en-US" altLang="zh-CN" sz="2000" b="1" dirty="0">
              <a:solidFill>
                <a:schemeClr val="tx1">
                  <a:lumMod val="75000"/>
                  <a:lumOff val="25000"/>
                </a:schemeClr>
              </a:solidFill>
              <a:latin typeface="Tahoma" panose="020B0604030504040204" pitchFamily="34" charset="0"/>
              <a:cs typeface="Tahoma" panose="020B0604030504040204" pitchFamily="34" charset="0"/>
            </a:endParaRPr>
          </a:p>
          <a:p>
            <a:pPr>
              <a:spcBef>
                <a:spcPct val="50000"/>
              </a:spcBef>
            </a:pPr>
            <a:r>
              <a:rPr lang="en-US" altLang="zh-CN" sz="2400" b="1" dirty="0">
                <a:solidFill>
                  <a:srgbClr val="0000CC"/>
                </a:solidFill>
                <a:latin typeface="Arial" pitchFamily="34" charset="0"/>
                <a:cs typeface="Arial" pitchFamily="34" charset="0"/>
              </a:rPr>
              <a:t>b = fun(a);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438" y="1072800"/>
            <a:ext cx="5087658" cy="3185127"/>
          </a:xfrm>
          <a:prstGeom prst="rect">
            <a:avLst/>
          </a:prstGeom>
          <a:solidFill>
            <a:schemeClr val="tx1"/>
          </a:solidFill>
          <a:ln>
            <a:noFill/>
          </a:ln>
          <a:effectLst/>
          <a:extLst/>
        </p:spPr>
      </p:pic>
      <p:sp>
        <p:nvSpPr>
          <p:cNvPr id="5" name="TextBox 3"/>
          <p:cNvSpPr txBox="1">
            <a:spLocks noChangeArrowheads="1"/>
          </p:cNvSpPr>
          <p:nvPr/>
        </p:nvSpPr>
        <p:spPr bwMode="auto">
          <a:xfrm>
            <a:off x="4480797" y="6206315"/>
            <a:ext cx="4697299" cy="52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marL="0" lvl="1"/>
            <a:r>
              <a:rPr lang="en-US" altLang="zh-CN" sz="1400" b="1" dirty="0">
                <a:solidFill>
                  <a:schemeClr val="tx1">
                    <a:lumMod val="50000"/>
                    <a:lumOff val="50000"/>
                  </a:schemeClr>
                </a:solidFill>
                <a:latin typeface="Arial" pitchFamily="34" charset="0"/>
                <a:cs typeface="Arial" pitchFamily="34" charset="0"/>
              </a:rPr>
              <a:t>two/</a:t>
            </a:r>
            <a:r>
              <a:rPr lang="en-US" altLang="zh-CN" sz="1400" b="1" dirty="0" err="1">
                <a:solidFill>
                  <a:schemeClr val="tx1">
                    <a:lumMod val="50000"/>
                    <a:lumOff val="50000"/>
                  </a:schemeClr>
                </a:solidFill>
                <a:latin typeface="Arial" pitchFamily="34" charset="0"/>
                <a:cs typeface="Arial" pitchFamily="34" charset="0"/>
              </a:rPr>
              <a:t>copyConstrutor</a:t>
            </a:r>
            <a:r>
              <a:rPr lang="en-US" altLang="zh-CN" sz="1400" b="1" dirty="0">
                <a:solidFill>
                  <a:schemeClr val="tx1">
                    <a:lumMod val="50000"/>
                    <a:lumOff val="50000"/>
                  </a:schemeClr>
                </a:solidFill>
                <a:latin typeface="Arial" pitchFamily="34" charset="0"/>
                <a:cs typeface="Arial" pitchFamily="34" charset="0"/>
              </a:rPr>
              <a:t>/PassingBigStructures2.cpp PassingBigStructures3.cpp </a:t>
            </a:r>
          </a:p>
        </p:txBody>
      </p:sp>
      <p:sp>
        <p:nvSpPr>
          <p:cNvPr id="6" name="Text Box 3"/>
          <p:cNvSpPr txBox="1">
            <a:spLocks noChangeArrowheads="1"/>
          </p:cNvSpPr>
          <p:nvPr/>
        </p:nvSpPr>
        <p:spPr bwMode="auto">
          <a:xfrm>
            <a:off x="0" y="4549724"/>
            <a:ext cx="3578302" cy="2308276"/>
          </a:xfrm>
          <a:prstGeom prst="rect">
            <a:avLst/>
          </a:prstGeom>
          <a:solidFill>
            <a:schemeClr val="accent4">
              <a:lumMod val="20000"/>
              <a:lumOff val="80000"/>
            </a:schemeClr>
          </a:solidFill>
          <a:ln w="12700">
            <a:solidFill>
              <a:schemeClr val="bg2"/>
            </a:solidFill>
            <a:miter lim="800000"/>
            <a:headEnd/>
            <a:tailEnd/>
          </a:ln>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a:defRPr sz="1600">
                <a:solidFill>
                  <a:schemeClr val="tx1"/>
                </a:solidFill>
                <a:latin typeface="Times New Roman" pitchFamily="18" charset="0"/>
                <a:ea typeface="宋体" charset="-122"/>
              </a:defRPr>
            </a:lvl5pPr>
            <a:lvl6pPr algn="ctr" eaLnBrk="0" fontAlgn="base" hangingPunct="0">
              <a:spcBef>
                <a:spcPct val="0"/>
              </a:spcBef>
              <a:spcAft>
                <a:spcPct val="0"/>
              </a:spcAft>
              <a:defRPr sz="1600">
                <a:solidFill>
                  <a:schemeClr val="tx1"/>
                </a:solidFill>
                <a:latin typeface="Times New Roman" pitchFamily="18" charset="0"/>
                <a:ea typeface="宋体" charset="-122"/>
              </a:defRPr>
            </a:lvl6pPr>
            <a:lvl7pPr algn="ctr" eaLnBrk="0" fontAlgn="base" hangingPunct="0">
              <a:spcBef>
                <a:spcPct val="0"/>
              </a:spcBef>
              <a:spcAft>
                <a:spcPct val="0"/>
              </a:spcAft>
              <a:defRPr sz="1600">
                <a:solidFill>
                  <a:schemeClr val="tx1"/>
                </a:solidFill>
                <a:latin typeface="Times New Roman" pitchFamily="18" charset="0"/>
                <a:ea typeface="宋体" charset="-122"/>
              </a:defRPr>
            </a:lvl7pPr>
            <a:lvl8pPr algn="ctr" eaLnBrk="0" fontAlgn="base" hangingPunct="0">
              <a:spcBef>
                <a:spcPct val="0"/>
              </a:spcBef>
              <a:spcAft>
                <a:spcPct val="0"/>
              </a:spcAft>
              <a:defRPr sz="1600">
                <a:solidFill>
                  <a:schemeClr val="tx1"/>
                </a:solidFill>
                <a:latin typeface="Times New Roman" pitchFamily="18" charset="0"/>
                <a:ea typeface="宋体" charset="-122"/>
              </a:defRPr>
            </a:lvl8pPr>
            <a:lvl9pPr algn="ctr" eaLnBrk="0" fontAlgn="base" hangingPunct="0">
              <a:spcBef>
                <a:spcPct val="0"/>
              </a:spcBef>
              <a:spcAft>
                <a:spcPct val="0"/>
              </a:spcAft>
              <a:defRPr sz="1600">
                <a:solidFill>
                  <a:schemeClr val="tx1"/>
                </a:solidFill>
                <a:latin typeface="Times New Roman" pitchFamily="18" charset="0"/>
                <a:ea typeface="宋体" charset="-122"/>
              </a:defRPr>
            </a:lvl9pPr>
          </a:lstStyle>
          <a:p>
            <a:r>
              <a:rPr lang="en-US" altLang="zh-CN" sz="2400" b="1" dirty="0">
                <a:solidFill>
                  <a:schemeClr val="bg1"/>
                </a:solidFill>
                <a:latin typeface="Tahoma" panose="020B0604030504040204" pitchFamily="34" charset="0"/>
                <a:cs typeface="Tahoma" panose="020B0604030504040204" pitchFamily="34" charset="0"/>
              </a:rPr>
              <a:t>Object fun(Object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m</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     Object temp;</a:t>
            </a:r>
          </a:p>
          <a:p>
            <a:r>
              <a:rPr lang="en-US" altLang="zh-CN" sz="2400" b="1" dirty="0">
                <a:solidFill>
                  <a:schemeClr val="bg1"/>
                </a:solidFill>
                <a:latin typeface="Tahoma" panose="020B0604030504040204" pitchFamily="34" charset="0"/>
                <a:cs typeface="Tahoma" panose="020B0604030504040204" pitchFamily="34" charset="0"/>
              </a:rPr>
              <a:t>     //…</a:t>
            </a:r>
          </a:p>
          <a:p>
            <a:r>
              <a:rPr lang="en-US" altLang="zh-CN" sz="2400" b="1" dirty="0">
                <a:solidFill>
                  <a:schemeClr val="bg1"/>
                </a:solidFill>
                <a:latin typeface="Tahoma" panose="020B0604030504040204" pitchFamily="34" charset="0"/>
                <a:cs typeface="Tahoma" panose="020B0604030504040204" pitchFamily="34" charset="0"/>
              </a:rPr>
              <a:t>     return</a:t>
            </a:r>
            <a:r>
              <a:rPr lang="en-US" altLang="zh-CN" sz="2400" b="1"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temp</a:t>
            </a:r>
            <a:r>
              <a:rPr lang="en-US" altLang="zh-CN" sz="2400" b="1" dirty="0">
                <a:solidFill>
                  <a:schemeClr val="bg1"/>
                </a:solidFill>
                <a:latin typeface="Tahoma" panose="020B0604030504040204" pitchFamily="34" charset="0"/>
                <a:cs typeface="Tahoma" panose="020B0604030504040204" pitchFamily="34" charset="0"/>
              </a:rPr>
              <a:t>;</a:t>
            </a:r>
          </a:p>
          <a:p>
            <a:r>
              <a:rPr lang="en-US" altLang="zh-CN" sz="2400" b="1" dirty="0">
                <a:solidFill>
                  <a:schemeClr val="bg1"/>
                </a:solidFill>
                <a:latin typeface="Tahoma" panose="020B0604030504040204" pitchFamily="34" charset="0"/>
                <a:cs typeface="Tahoma" panose="020B0604030504040204" pitchFamily="34" charset="0"/>
              </a:rPr>
              <a:t>}</a:t>
            </a:r>
            <a:endParaRPr lang="zh-CN" altLang="en-US" sz="2400" b="1"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080511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5"/>
            <a:ext cx="8218745" cy="3534573"/>
          </a:xfrm>
          <a:prstGeom prst="rect">
            <a:avLst/>
          </a:prstGeom>
          <a:noFill/>
        </p:spPr>
        <p:txBody>
          <a:bodyPr wrap="square" lIns="91395" tIns="45696" rIns="91395" bIns="45696" rtlCol="0">
            <a:spAutoFit/>
          </a:bodyPr>
          <a:lstStyle/>
          <a:p>
            <a:pPr marL="0" lvl="1">
              <a:lnSpc>
                <a:spcPts val="3443"/>
              </a:lnSpc>
            </a:pPr>
            <a:r>
              <a:rPr lang="en-US" altLang="zh-CN" sz="2400" dirty="0">
                <a:latin typeface="Tahoma" panose="020B0604030504040204" pitchFamily="34" charset="0"/>
                <a:ea typeface="Arial Unicode MS" pitchFamily="34" charset="-122"/>
                <a:cs typeface="Tahoma" panose="020B0604030504040204" pitchFamily="34" charset="0"/>
              </a:rPr>
              <a:t>The complier is done:</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pushing the arguments onto the stack (the entire contents of m is pushed on the stack.)</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push the address of the return value’s destination on the stack as one of the function arguments (the registers aren’t large enough to hold the return value. )</a:t>
            </a:r>
          </a:p>
          <a:p>
            <a:pPr>
              <a:lnSpc>
                <a:spcPts val="3443"/>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let the function copy the return information directly into the destination </a:t>
            </a:r>
          </a:p>
        </p:txBody>
      </p:sp>
      <p:sp>
        <p:nvSpPr>
          <p:cNvPr id="16" name="Text Box 12"/>
          <p:cNvSpPr txBox="1">
            <a:spLocks noChangeArrowheads="1"/>
          </p:cNvSpPr>
          <p:nvPr/>
        </p:nvSpPr>
        <p:spPr bwMode="auto">
          <a:xfrm>
            <a:off x="1322387" y="3068638"/>
            <a:ext cx="1562100" cy="33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Tree>
    <p:extLst>
      <p:ext uri="{BB962C8B-B14F-4D97-AF65-F5344CB8AC3E}">
        <p14:creationId xmlns:p14="http://schemas.microsoft.com/office/powerpoint/2010/main" val="21925611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72448"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Passing &amp; returning by Object in C++</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380721" cy="2325268"/>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b="1" dirty="0">
                <a:latin typeface="Tahoma" panose="020B0604030504040204" pitchFamily="34" charset="0"/>
                <a:cs typeface="Tahoma" panose="020B0604030504040204" pitchFamily="34" charset="0"/>
              </a:rPr>
              <a:t> </a:t>
            </a:r>
            <a:r>
              <a:rPr lang="en-US" altLang="zh-CN" sz="2400" dirty="0">
                <a:latin typeface="Tahoma" panose="020B0604030504040204" pitchFamily="34" charset="0"/>
                <a:cs typeface="Tahoma" panose="020B0604030504040204" pitchFamily="34" charset="0"/>
              </a:rPr>
              <a:t>a special constructor (requiring references) that makes a new object from an existing object of the same type. The </a:t>
            </a:r>
            <a:r>
              <a:rPr lang="en-US" altLang="zh-CN" sz="2800" b="1" dirty="0">
                <a:solidFill>
                  <a:srgbClr val="FFFF00"/>
                </a:solidFill>
                <a:latin typeface="Arial" panose="020B0604020202020204" pitchFamily="34" charset="0"/>
                <a:cs typeface="Arial" panose="020B0604020202020204" pitchFamily="34" charset="0"/>
              </a:rPr>
              <a:t>copy-constructor</a:t>
            </a:r>
            <a:r>
              <a:rPr lang="en-US" altLang="zh-CN" sz="2400" b="1" dirty="0">
                <a:solidFill>
                  <a:srgbClr val="FFC000"/>
                </a:solidFill>
                <a:latin typeface="Arial" panose="020B0604020202020204" pitchFamily="34" charset="0"/>
                <a:cs typeface="Arial" panose="020B0604020202020204" pitchFamily="34" charset="0"/>
              </a:rPr>
              <a:t> </a:t>
            </a:r>
            <a:r>
              <a:rPr lang="en-US" altLang="zh-CN" sz="2400" dirty="0">
                <a:latin typeface="Tahoma" panose="020B0604030504040204" pitchFamily="34" charset="0"/>
                <a:cs typeface="Tahoma" panose="020B0604030504040204" pitchFamily="34" charset="0"/>
              </a:rPr>
              <a:t>is used by the compiler to pass and return objects by value into and out of functions. </a:t>
            </a:r>
          </a:p>
        </p:txBody>
      </p:sp>
      <p:sp>
        <p:nvSpPr>
          <p:cNvPr id="16" name="Text Box 12"/>
          <p:cNvSpPr txBox="1">
            <a:spLocks noChangeArrowheads="1"/>
          </p:cNvSpPr>
          <p:nvPr/>
        </p:nvSpPr>
        <p:spPr bwMode="auto">
          <a:xfrm>
            <a:off x="1322387" y="3068638"/>
            <a:ext cx="1562100" cy="33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3" name="TextBox 2"/>
          <p:cNvSpPr txBox="1"/>
          <p:nvPr/>
        </p:nvSpPr>
        <p:spPr>
          <a:xfrm>
            <a:off x="2884487" y="3645024"/>
            <a:ext cx="3343697" cy="2677656"/>
          </a:xfrm>
          <a:prstGeom prst="rect">
            <a:avLst/>
          </a:prstGeom>
          <a:solidFill>
            <a:schemeClr val="tx1"/>
          </a:solidFill>
        </p:spPr>
        <p:txBody>
          <a:bodyPr wrap="square" rtlCol="0">
            <a:spAutoFit/>
          </a:bodyPr>
          <a:lstStyle/>
          <a:p>
            <a:pPr>
              <a:lnSpc>
                <a:spcPct val="150000"/>
              </a:lnSpc>
            </a:pPr>
            <a:r>
              <a:rPr lang="en-US" altLang="zh-CN" sz="2800" b="1" dirty="0">
                <a:solidFill>
                  <a:srgbClr val="3333FF"/>
                </a:solidFill>
                <a:latin typeface="Arial" panose="020B0604020202020204" pitchFamily="34" charset="0"/>
                <a:cs typeface="Arial" panose="020B0604020202020204" pitchFamily="34" charset="0"/>
              </a:rPr>
              <a:t>x::x(const x&amp;)</a:t>
            </a:r>
          </a:p>
          <a:p>
            <a:pPr>
              <a:lnSpc>
                <a:spcPct val="150000"/>
              </a:lnSpc>
            </a:pPr>
            <a:r>
              <a:rPr lang="en-US" altLang="zh-CN" sz="2800" b="1" dirty="0">
                <a:solidFill>
                  <a:srgbClr val="3333FF"/>
                </a:solidFill>
                <a:latin typeface="Arial" panose="020B0604020202020204" pitchFamily="34" charset="0"/>
                <a:ea typeface="Arial Unicode MS" pitchFamily="34" charset="-122"/>
                <a:cs typeface="Arial" panose="020B0604020202020204" pitchFamily="34" charset="0"/>
              </a:rPr>
              <a:t>{</a:t>
            </a:r>
          </a:p>
          <a:p>
            <a:pPr>
              <a:lnSpc>
                <a:spcPct val="150000"/>
              </a:lnSpc>
            </a:pPr>
            <a:r>
              <a:rPr lang="en-US" altLang="zh-CN" sz="2800" b="1" dirty="0">
                <a:solidFill>
                  <a:srgbClr val="3333FF"/>
                </a:solidFill>
                <a:latin typeface="Arial" panose="020B0604020202020204" pitchFamily="34" charset="0"/>
                <a:ea typeface="Arial Unicode MS" pitchFamily="34" charset="-122"/>
                <a:cs typeface="Arial" panose="020B0604020202020204" pitchFamily="34" charset="0"/>
              </a:rPr>
              <a:t>      </a:t>
            </a:r>
            <a:r>
              <a:rPr lang="en-US" altLang="zh-CN" sz="2800" b="1" dirty="0" smtClean="0">
                <a:solidFill>
                  <a:srgbClr val="3333FF"/>
                </a:solidFill>
                <a:latin typeface="Arial" panose="020B0604020202020204" pitchFamily="34" charset="0"/>
                <a:ea typeface="Arial Unicode MS" pitchFamily="34" charset="-122"/>
                <a:cs typeface="Arial" panose="020B0604020202020204" pitchFamily="34" charset="0"/>
              </a:rPr>
              <a:t>//…               </a:t>
            </a:r>
            <a:endParaRPr lang="en-US" altLang="zh-CN" sz="2800" b="1" dirty="0">
              <a:solidFill>
                <a:srgbClr val="3333FF"/>
              </a:solidFill>
              <a:latin typeface="Arial" panose="020B0604020202020204" pitchFamily="34" charset="0"/>
              <a:ea typeface="Arial Unicode MS" pitchFamily="34" charset="-122"/>
              <a:cs typeface="Arial" panose="020B0604020202020204" pitchFamily="34" charset="0"/>
            </a:endParaRPr>
          </a:p>
          <a:p>
            <a:pPr>
              <a:lnSpc>
                <a:spcPct val="150000"/>
              </a:lnSpc>
            </a:pPr>
            <a:r>
              <a:rPr lang="en-US" altLang="zh-CN" sz="2800" b="1" dirty="0" smtClean="0">
                <a:solidFill>
                  <a:srgbClr val="3333FF"/>
                </a:solidFill>
                <a:latin typeface="Arial" panose="020B0604020202020204" pitchFamily="34" charset="0"/>
                <a:ea typeface="Arial Unicode MS" pitchFamily="34" charset="-122"/>
                <a:cs typeface="Arial" panose="020B0604020202020204" pitchFamily="34" charset="0"/>
              </a:rPr>
              <a:t>}</a:t>
            </a:r>
            <a:endParaRPr lang="en-US" altLang="zh-CN" sz="2800" b="1" dirty="0">
              <a:solidFill>
                <a:srgbClr val="3333FF"/>
              </a:solidFill>
              <a:latin typeface="Arial" panose="020B0604020202020204" pitchFamily="34" charset="0"/>
              <a:ea typeface="Arial Unicode MS" pitchFamily="34" charset="-122"/>
              <a:cs typeface="Arial" panose="020B0604020202020204" pitchFamily="34" charset="0"/>
            </a:endParaRPr>
          </a:p>
        </p:txBody>
      </p:sp>
    </p:spTree>
    <p:extLst>
      <p:ext uri="{BB962C8B-B14F-4D97-AF65-F5344CB8AC3E}">
        <p14:creationId xmlns:p14="http://schemas.microsoft.com/office/powerpoint/2010/main" val="748029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3046940"/>
          </a:xfrm>
          <a:prstGeom prst="rect">
            <a:avLst/>
          </a:prstGeom>
          <a:noFill/>
        </p:spPr>
        <p:txBody>
          <a:bodyPr wrap="square" lIns="91395" tIns="45696" rIns="91395" bIns="45696" rtlCol="0">
            <a:spAutoFit/>
          </a:bodyPr>
          <a:lstStyle/>
          <a:p>
            <a:pPr>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As far as possible consistent-abstract data types</a:t>
            </a:r>
            <a:r>
              <a:rPr lang="zh-CN" altLang="en-US"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and built-in</a:t>
            </a: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code written style</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Initialization method</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Assignment </a:t>
            </a:r>
            <a:r>
              <a:rPr lang="en-US" altLang="zh-CN" sz="2400" b="1" dirty="0" err="1">
                <a:latin typeface="Tahoma" panose="020B0604030504040204" pitchFamily="34" charset="0"/>
                <a:ea typeface="微软雅黑" panose="020B0503020204020204" pitchFamily="34" charset="-122"/>
                <a:cs typeface="Tahoma" panose="020B0604030504040204" pitchFamily="34" charset="0"/>
              </a:rPr>
              <a:t>mothod</a:t>
            </a:r>
            <a:r>
              <a:rPr lang="en-US" altLang="zh-CN" sz="2400" b="1" dirty="0">
                <a:latin typeface="Tahoma" panose="020B0604030504040204" pitchFamily="34" charset="0"/>
                <a:ea typeface="微软雅黑" panose="020B0503020204020204" pitchFamily="34" charset="-122"/>
                <a:cs typeface="Tahoma" panose="020B0604030504040204" pitchFamily="34" charset="0"/>
              </a:rPr>
              <a:t> </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a:p>
            <a:pPr lvl="1">
              <a:spcBef>
                <a:spcPct val="50000"/>
              </a:spcBef>
            </a:pPr>
            <a:r>
              <a:rPr lang="en-US" altLang="zh-CN" sz="2400" b="1" dirty="0">
                <a:latin typeface="Tahoma" panose="020B0604030504040204" pitchFamily="34" charset="0"/>
                <a:ea typeface="微软雅黑" panose="020B0503020204020204" pitchFamily="34" charset="-122"/>
                <a:cs typeface="Tahoma" panose="020B0604030504040204" pitchFamily="34" charset="0"/>
              </a:rPr>
              <a:t>- Conversion method</a:t>
            </a:r>
            <a:r>
              <a:rPr lang="zh-CN" altLang="en-US" sz="2400" b="1" dirty="0">
                <a:latin typeface="Tahoma" panose="020B0604030504040204" pitchFamily="34" charset="0"/>
                <a:ea typeface="微软雅黑" panose="020B0503020204020204" pitchFamily="34" charset="-122"/>
                <a:cs typeface="Tahoma" panose="020B0604030504040204" pitchFamily="34" charset="0"/>
              </a:rPr>
              <a:t>；….</a:t>
            </a:r>
            <a:endParaRPr lang="en-US" altLang="zh-CN" sz="2400" b="1" dirty="0">
              <a:latin typeface="Tahoma" panose="020B0604030504040204" pitchFamily="34" charset="0"/>
              <a:ea typeface="微软雅黑" panose="020B0503020204020204" pitchFamily="34" charset="-122"/>
              <a:cs typeface="Tahoma" panose="020B0604030504040204" pitchFamily="34" charset="0"/>
            </a:endParaRPr>
          </a:p>
        </p:txBody>
      </p:sp>
      <p:sp>
        <p:nvSpPr>
          <p:cNvPr id="7" name="Text Box 4"/>
          <p:cNvSpPr txBox="1">
            <a:spLocks noChangeArrowheads="1"/>
          </p:cNvSpPr>
          <p:nvPr/>
        </p:nvSpPr>
        <p:spPr bwMode="auto">
          <a:xfrm>
            <a:off x="5254770" y="1779237"/>
            <a:ext cx="2232025" cy="1461890"/>
          </a:xfrm>
          <a:prstGeom prst="rect">
            <a:avLst/>
          </a:prstGeom>
          <a:solidFill>
            <a:schemeClr val="accent4">
              <a:lumMod val="20000"/>
              <a:lumOff val="80000"/>
            </a:schemeClr>
          </a:solidFill>
          <a:ln w="12700">
            <a:noFill/>
            <a:miter lim="800000"/>
            <a:headEnd/>
            <a:tailEnd/>
          </a:ln>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cin</a:t>
            </a:r>
            <a:r>
              <a:rPr lang="en-US" altLang="zh-CN" sz="2400" dirty="0">
                <a:solidFill>
                  <a:schemeClr val="bg1"/>
                </a:solidFill>
                <a:latin typeface="Tahoma" panose="020B0604030504040204" pitchFamily="34" charset="0"/>
                <a:cs typeface="Tahoma" panose="020B0604030504040204" pitchFamily="34" charset="0"/>
              </a:rPr>
              <a:t> &gt;&gt;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p>
        </p:txBody>
      </p:sp>
      <p:sp>
        <p:nvSpPr>
          <p:cNvPr id="8" name="Text Box 5"/>
          <p:cNvSpPr txBox="1">
            <a:spLocks noChangeArrowheads="1"/>
          </p:cNvSpPr>
          <p:nvPr/>
        </p:nvSpPr>
        <p:spPr bwMode="auto">
          <a:xfrm>
            <a:off x="5254770" y="3991510"/>
            <a:ext cx="2232025" cy="1979981"/>
          </a:xfrm>
          <a:prstGeom prst="rect">
            <a:avLst/>
          </a:prstGeom>
          <a:solidFill>
            <a:schemeClr val="accent5">
              <a:lumMod val="20000"/>
              <a:lumOff val="80000"/>
            </a:schemeClr>
          </a:solidFill>
          <a:ln w="12700">
            <a:noFill/>
            <a:miter lim="800000"/>
            <a:headEnd/>
            <a:tailEnd/>
          </a:ln>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2603"/>
              </a:lnSpc>
              <a:spcBef>
                <a:spcPct val="50000"/>
              </a:spcBef>
            </a:pPr>
            <a:r>
              <a:rPr lang="en-US" altLang="zh-CN" sz="2400" b="1" dirty="0">
                <a:solidFill>
                  <a:srgbClr val="C00000"/>
                </a:solidFill>
                <a:latin typeface="Tahoma" panose="020B0604030504040204" pitchFamily="34" charset="0"/>
                <a:ea typeface="微软雅黑" panose="020B0503020204020204" pitchFamily="34" charset="-122"/>
                <a:cs typeface="Tahoma" panose="020B0604030504040204" pitchFamily="34" charset="0"/>
              </a:rPr>
              <a:t>hoping:</a:t>
            </a:r>
          </a:p>
          <a:p>
            <a:pPr>
              <a:lnSpc>
                <a:spcPts val="2603"/>
              </a:lnSpc>
              <a:spcBef>
                <a:spcPct val="50000"/>
              </a:spcBef>
            </a:pPr>
            <a:r>
              <a:rPr lang="en-US" altLang="zh-CN" sz="2400" dirty="0">
                <a:solidFill>
                  <a:schemeClr val="bg1"/>
                </a:solidFill>
                <a:latin typeface="Tahoma" panose="020B0604030504040204" pitchFamily="34" charset="0"/>
                <a:cs typeface="Tahoma" panose="020B0604030504040204" pitchFamily="34" charset="0"/>
              </a:rPr>
              <a:t>Student s;</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cin</a:t>
            </a:r>
            <a:r>
              <a:rPr lang="en-US" altLang="zh-CN" sz="2400" dirty="0">
                <a:solidFill>
                  <a:schemeClr val="bg1"/>
                </a:solidFill>
                <a:latin typeface="Tahoma" panose="020B0604030504040204" pitchFamily="34" charset="0"/>
                <a:cs typeface="Tahoma" panose="020B0604030504040204" pitchFamily="34" charset="0"/>
              </a:rPr>
              <a:t> &gt;&gt; s;</a:t>
            </a:r>
          </a:p>
          <a:p>
            <a:pPr>
              <a:lnSpc>
                <a:spcPts val="2603"/>
              </a:lnSpc>
              <a:spcBef>
                <a:spcPct val="50000"/>
              </a:spcBef>
            </a:pPr>
            <a:r>
              <a:rPr lang="en-US" altLang="zh-CN" sz="2400" dirty="0" err="1">
                <a:solidFill>
                  <a:schemeClr val="bg1"/>
                </a:solidFill>
                <a:latin typeface="Tahoma" panose="020B0604030504040204" pitchFamily="34" charset="0"/>
                <a:cs typeface="Tahoma" panose="020B0604030504040204" pitchFamily="34" charset="0"/>
              </a:rPr>
              <a:t>cout</a:t>
            </a:r>
            <a:r>
              <a:rPr lang="en-US" altLang="zh-CN" sz="2400" dirty="0">
                <a:solidFill>
                  <a:schemeClr val="bg1"/>
                </a:solidFill>
                <a:latin typeface="Tahoma" panose="020B0604030504040204" pitchFamily="34" charset="0"/>
                <a:cs typeface="Tahoma" panose="020B0604030504040204" pitchFamily="34" charset="0"/>
              </a:rPr>
              <a:t> &lt;&lt; s;</a:t>
            </a:r>
          </a:p>
        </p:txBody>
      </p:sp>
    </p:spTree>
    <p:extLst>
      <p:ext uri="{BB962C8B-B14F-4D97-AF65-F5344CB8AC3E}">
        <p14:creationId xmlns:p14="http://schemas.microsoft.com/office/powerpoint/2010/main" val="16748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copy-constructor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02650" y="1067355"/>
            <a:ext cx="8715404" cy="1951448"/>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800" dirty="0">
                <a:latin typeface="Arial" pitchFamily="34" charset="0"/>
                <a:ea typeface="Arial Unicode MS" pitchFamily="34" charset="-122"/>
                <a:cs typeface="Arial" pitchFamily="34" charset="0"/>
              </a:rPr>
              <a:t> </a:t>
            </a:r>
            <a:r>
              <a:rPr lang="en-US" altLang="zh-CN" sz="2800" dirty="0">
                <a:latin typeface="Arial" pitchFamily="34" charset="0"/>
                <a:ea typeface="Arial Unicode MS" pitchFamily="34" charset="-122"/>
                <a:cs typeface="Arial" pitchFamily="34" charset="0"/>
              </a:rPr>
              <a:t>The compiler will </a:t>
            </a:r>
            <a:r>
              <a:rPr lang="en-US" altLang="zh-CN" sz="2800" b="1" dirty="0">
                <a:solidFill>
                  <a:srgbClr val="FFFF00"/>
                </a:solidFill>
                <a:latin typeface="Arial" pitchFamily="34" charset="0"/>
                <a:cs typeface="Arial" pitchFamily="34" charset="0"/>
              </a:rPr>
              <a:t>automatically synthesize </a:t>
            </a:r>
            <a:r>
              <a:rPr lang="en-US" altLang="zh-CN" sz="2800" dirty="0">
                <a:latin typeface="Arial" pitchFamily="34" charset="0"/>
                <a:ea typeface="Arial Unicode MS" pitchFamily="34" charset="-122"/>
                <a:cs typeface="Arial" pitchFamily="34" charset="0"/>
              </a:rPr>
              <a:t>a </a:t>
            </a:r>
            <a:r>
              <a:rPr lang="en-US" altLang="zh-CN" sz="2800" b="1" dirty="0">
                <a:solidFill>
                  <a:srgbClr val="14A2D4"/>
                </a:solidFill>
                <a:latin typeface="Arial" pitchFamily="34" charset="0"/>
                <a:ea typeface="微软雅黑" panose="020B0503020204020204" pitchFamily="34" charset="-122"/>
                <a:cs typeface="Arial" pitchFamily="34" charset="0"/>
              </a:rPr>
              <a:t>copy-constructor    </a:t>
            </a:r>
            <a:r>
              <a:rPr lang="en-US" altLang="zh-CN" sz="2800" dirty="0">
                <a:latin typeface="Arial" pitchFamily="34" charset="0"/>
                <a:ea typeface="Arial Unicode MS" pitchFamily="34" charset="-122"/>
                <a:cs typeface="Arial" pitchFamily="34" charset="0"/>
              </a:rPr>
              <a:t>if you don’t provide one yourself. However, the default primitive behavior: </a:t>
            </a:r>
            <a:r>
              <a:rPr lang="en-US" altLang="zh-CN" sz="2800" b="1" dirty="0">
                <a:solidFill>
                  <a:srgbClr val="FFFF00"/>
                </a:solidFill>
                <a:latin typeface="Arial" pitchFamily="34" charset="0"/>
                <a:ea typeface="微软雅黑" panose="020B0503020204020204" pitchFamily="34" charset="-122"/>
                <a:cs typeface="Arial" pitchFamily="34" charset="0"/>
              </a:rPr>
              <a:t>a </a:t>
            </a:r>
            <a:r>
              <a:rPr lang="en-US" altLang="zh-CN" sz="2800" b="1" dirty="0" err="1">
                <a:solidFill>
                  <a:srgbClr val="FFFF00"/>
                </a:solidFill>
                <a:latin typeface="Arial" pitchFamily="34" charset="0"/>
                <a:ea typeface="微软雅黑" panose="020B0503020204020204" pitchFamily="34" charset="-122"/>
                <a:cs typeface="Arial" pitchFamily="34" charset="0"/>
              </a:rPr>
              <a:t>bitcopy</a:t>
            </a:r>
            <a:r>
              <a:rPr lang="en-US" altLang="zh-CN" sz="2800" b="1" dirty="0">
                <a:solidFill>
                  <a:srgbClr val="14A2D4"/>
                </a:solidFill>
                <a:latin typeface="Arial" pitchFamily="34" charset="0"/>
                <a:ea typeface="微软雅黑" panose="020B0503020204020204" pitchFamily="34" charset="-122"/>
                <a:cs typeface="Arial" pitchFamily="34" charset="0"/>
              </a:rPr>
              <a:t>.</a:t>
            </a:r>
          </a:p>
        </p:txBody>
      </p:sp>
      <p:sp>
        <p:nvSpPr>
          <p:cNvPr id="28" name="TextBox 3"/>
          <p:cNvSpPr txBox="1">
            <a:spLocks noChangeArrowheads="1"/>
          </p:cNvSpPr>
          <p:nvPr/>
        </p:nvSpPr>
        <p:spPr bwMode="auto">
          <a:xfrm>
            <a:off x="4139952" y="6050276"/>
            <a:ext cx="4736576" cy="64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5" tIns="45696" rIns="91395" bIns="45696">
            <a:spAutoFit/>
          </a:bodyPr>
          <a:lstStyle>
            <a:lvl1pPr marL="342900" indent="-342900">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1800" b="1" dirty="0">
                <a:solidFill>
                  <a:schemeClr val="tx1">
                    <a:lumMod val="50000"/>
                    <a:lumOff val="50000"/>
                  </a:schemeClr>
                </a:solidFill>
                <a:latin typeface="Arial" pitchFamily="34" charset="0"/>
                <a:cs typeface="Arial" pitchFamily="34" charset="0"/>
              </a:rPr>
              <a:t>two/</a:t>
            </a:r>
            <a:r>
              <a:rPr lang="en-US" altLang="zh-CN" sz="1800" b="1" dirty="0" err="1">
                <a:solidFill>
                  <a:schemeClr val="tx1">
                    <a:lumMod val="50000"/>
                    <a:lumOff val="50000"/>
                  </a:schemeClr>
                </a:solidFill>
                <a:latin typeface="Arial" pitchFamily="34" charset="0"/>
                <a:cs typeface="Arial" pitchFamily="34" charset="0"/>
              </a:rPr>
              <a:t>copyConstrutor</a:t>
            </a:r>
            <a:r>
              <a:rPr lang="en-US" altLang="zh-CN" sz="1800" b="1" dirty="0">
                <a:solidFill>
                  <a:schemeClr val="tx1">
                    <a:lumMod val="50000"/>
                    <a:lumOff val="50000"/>
                  </a:schemeClr>
                </a:solidFill>
                <a:latin typeface="Arial" pitchFamily="34" charset="0"/>
                <a:cs typeface="Arial" pitchFamily="34" charset="0"/>
              </a:rPr>
              <a:t>/DefaultCopyConstructor.cpp</a:t>
            </a:r>
          </a:p>
        </p:txBody>
      </p:sp>
    </p:spTree>
    <p:extLst>
      <p:ext uri="{BB962C8B-B14F-4D97-AF65-F5344CB8AC3E}">
        <p14:creationId xmlns:p14="http://schemas.microsoft.com/office/powerpoint/2010/main" val="120733590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405" y="1341251"/>
            <a:ext cx="7304035" cy="2598221"/>
          </a:xfrm>
          <a:prstGeom prst="rect">
            <a:avLst/>
          </a:prstGeom>
          <a:solidFill>
            <a:schemeClr val="tx1"/>
          </a:solidFill>
          <a:ln>
            <a:noFill/>
          </a:ln>
          <a:effectLst/>
          <a:extLst/>
        </p:spPr>
      </p:pic>
    </p:spTree>
    <p:extLst>
      <p:ext uri="{BB962C8B-B14F-4D97-AF65-F5344CB8AC3E}">
        <p14:creationId xmlns:p14="http://schemas.microsoft.com/office/powerpoint/2010/main" val="33445280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852" y="765322"/>
            <a:ext cx="6683619" cy="4791553"/>
          </a:xfrm>
          <a:prstGeom prst="rect">
            <a:avLst/>
          </a:prstGeom>
          <a:solidFill>
            <a:schemeClr val="tx1"/>
          </a:solidFill>
          <a:ln>
            <a:noFill/>
          </a:ln>
          <a:effectLst/>
          <a:extLst/>
        </p:spPr>
      </p:pic>
    </p:spTree>
    <p:extLst>
      <p:ext uri="{BB962C8B-B14F-4D97-AF65-F5344CB8AC3E}">
        <p14:creationId xmlns:p14="http://schemas.microsoft.com/office/powerpoint/2010/main" val="28421641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932" y="1031637"/>
            <a:ext cx="6714567" cy="4791553"/>
          </a:xfrm>
          <a:prstGeom prst="rect">
            <a:avLst/>
          </a:prstGeom>
          <a:solidFill>
            <a:schemeClr val="tx1"/>
          </a:solidFill>
          <a:ln>
            <a:noFill/>
          </a:ln>
          <a:effectLst/>
          <a:extLst/>
        </p:spPr>
      </p:pic>
    </p:spTree>
    <p:extLst>
      <p:ext uri="{BB962C8B-B14F-4D97-AF65-F5344CB8AC3E}">
        <p14:creationId xmlns:p14="http://schemas.microsoft.com/office/powerpoint/2010/main" val="24151906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532488" cy="784800"/>
          </a:xfrm>
          <a:solidFill>
            <a:srgbClr val="008080"/>
          </a:solidFill>
        </p:spPr>
        <p:txBody>
          <a:bodyPr>
            <a:noAutofit/>
          </a:bodyPr>
          <a:lstStyle/>
          <a:p>
            <a:pPr algn="l"/>
            <a:r>
              <a:rPr lang="en-US" altLang="zh-CN" sz="3200" b="1" dirty="0">
                <a:latin typeface="Verdana" pitchFamily="34" charset="0"/>
              </a:rPr>
              <a:t>Preventing automatically synthesize </a:t>
            </a:r>
            <a:endParaRPr lang="zh-CN" altLang="en-US" sz="3200" b="1" dirty="0">
              <a:latin typeface="Verdana" pitchFamily="34" charset="0"/>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4"/>
            <a:ext cx="8715404" cy="2862274"/>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Explicitly disallow the use of compiler-generated functions you do not want</a:t>
            </a:r>
          </a:p>
          <a:p>
            <a:pPr lvl="1">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Preventing pass-by-value</a:t>
            </a:r>
          </a:p>
          <a:p>
            <a:pPr>
              <a:lnSpc>
                <a:spcPct val="1500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There’s a simple technique for preventing pass-by-value: declare a private copy-constructor.</a:t>
            </a:r>
          </a:p>
        </p:txBody>
      </p:sp>
      <p:sp>
        <p:nvSpPr>
          <p:cNvPr id="5" name="TextBox 4"/>
          <p:cNvSpPr txBox="1"/>
          <p:nvPr/>
        </p:nvSpPr>
        <p:spPr>
          <a:xfrm>
            <a:off x="3707904" y="3929676"/>
            <a:ext cx="4896544" cy="2308276"/>
          </a:xfrm>
          <a:prstGeom prst="rect">
            <a:avLst/>
          </a:prstGeom>
          <a:solidFill>
            <a:schemeClr val="accent3">
              <a:lumMod val="20000"/>
              <a:lumOff val="80000"/>
            </a:schemeClr>
          </a:solidFill>
        </p:spPr>
        <p:txBody>
          <a:bodyPr wrap="square" lIns="91395" tIns="45696" rIns="91395" bIns="45696" rtlCol="0">
            <a:spAutoFit/>
          </a:bodyPr>
          <a:lstStyle/>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class A</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private:</a:t>
            </a:r>
          </a:p>
          <a:p>
            <a:r>
              <a:rPr lang="zh-CN" altLang="en-US" sz="2400" b="1"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a:t>
            </a:r>
            <a:r>
              <a:rPr lang="en-US" altLang="zh-CN" sz="2400" b="1"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 operator=(</a:t>
            </a:r>
            <a:r>
              <a:rPr lang="en-US" altLang="zh-CN" sz="2400" b="1"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A&amp;);</a:t>
            </a:r>
          </a:p>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383036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89395"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DISALLOW_COPY_AND_ASSIGN macro</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4"/>
            <a:ext cx="8741350" cy="1686952"/>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Arial Unicode MS" pitchFamily="34" charset="-122"/>
                <a:ea typeface="Arial Unicode MS" pitchFamily="34" charset="-122"/>
                <a:cs typeface="Arial Unicode MS" pitchFamily="34" charset="-122"/>
              </a:rPr>
              <a:t> </a:t>
            </a:r>
            <a:r>
              <a:rPr lang="zh-CN" altLang="en-US" sz="2400" dirty="0">
                <a:latin typeface="华文细黑" panose="02010600040101010101" pitchFamily="2" charset="-122"/>
                <a:ea typeface="华文细黑" panose="02010600040101010101" pitchFamily="2" charset="-122"/>
                <a:cs typeface="Arial Unicode MS" pitchFamily="34" charset="-122"/>
              </a:rPr>
              <a:t>参考</a:t>
            </a:r>
            <a:r>
              <a:rPr lang="en-US" altLang="zh-CN" sz="2400" dirty="0">
                <a:latin typeface="华文细黑" panose="02010600040101010101" pitchFamily="2" charset="-122"/>
                <a:ea typeface="华文细黑" panose="02010600040101010101" pitchFamily="2" charset="-122"/>
                <a:cs typeface="Arial Unicode MS" pitchFamily="34" charset="-122"/>
              </a:rPr>
              <a:t>Google C++ Coding Style</a:t>
            </a:r>
            <a:r>
              <a:rPr lang="zh-CN" altLang="en-US" sz="2400" dirty="0">
                <a:latin typeface="华文细黑" panose="02010600040101010101" pitchFamily="2" charset="-122"/>
                <a:ea typeface="华文细黑" panose="02010600040101010101" pitchFamily="2" charset="-122"/>
                <a:cs typeface="Arial Unicode MS" pitchFamily="34" charset="-122"/>
              </a:rPr>
              <a:t>，用来限制类型复制和拷贝等对</a:t>
            </a:r>
            <a:r>
              <a:rPr lang="en-US" altLang="zh-CN" sz="2400" dirty="0">
                <a:latin typeface="华文细黑" panose="02010600040101010101" pitchFamily="2" charset="-122"/>
                <a:ea typeface="华文细黑" panose="02010600040101010101" pitchFamily="2" charset="-122"/>
                <a:cs typeface="Arial Unicode MS" pitchFamily="34" charset="-122"/>
              </a:rPr>
              <a:t>class</a:t>
            </a:r>
            <a:r>
              <a:rPr lang="zh-CN" altLang="en-US" sz="2400" dirty="0">
                <a:latin typeface="华文细黑" panose="02010600040101010101" pitchFamily="2" charset="-122"/>
                <a:ea typeface="华文细黑" panose="02010600040101010101" pitchFamily="2" charset="-122"/>
                <a:cs typeface="Arial Unicode MS" pitchFamily="34" charset="-122"/>
              </a:rPr>
              <a:t>类型变量的误操作，也可以提高性能，减少编译器自作主张为我们生成一些无法预料的代码</a:t>
            </a:r>
            <a:r>
              <a:rPr lang="zh-CN" altLang="en-US" sz="2400" dirty="0" smtClean="0">
                <a:latin typeface="华文细黑" panose="02010600040101010101" pitchFamily="2" charset="-122"/>
                <a:ea typeface="华文细黑" panose="02010600040101010101" pitchFamily="2" charset="-122"/>
                <a:cs typeface="Arial Unicode MS" pitchFamily="34" charset="-122"/>
              </a:rPr>
              <a:t>。</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
        <p:nvSpPr>
          <p:cNvPr id="5" name="TextBox 4"/>
          <p:cNvSpPr txBox="1"/>
          <p:nvPr/>
        </p:nvSpPr>
        <p:spPr>
          <a:xfrm>
            <a:off x="251520" y="2872386"/>
            <a:ext cx="8741350" cy="1685798"/>
          </a:xfrm>
          <a:prstGeom prst="rect">
            <a:avLst/>
          </a:prstGeom>
          <a:solidFill>
            <a:schemeClr val="tx1"/>
          </a:solidFill>
        </p:spPr>
        <p:txBody>
          <a:bodyPr wrap="square" lIns="91395" tIns="45696" rIns="91395" bIns="45696" rtlCol="0">
            <a:spAutoFit/>
          </a:bodyPr>
          <a:lstStyle/>
          <a:p>
            <a:pPr>
              <a:lnSpc>
                <a:spcPct val="150000"/>
              </a:lnSpc>
            </a:pPr>
            <a:r>
              <a:rPr lang="en-US" altLang="zh-CN" sz="2400" dirty="0" smtClean="0">
                <a:solidFill>
                  <a:srgbClr val="0000CC"/>
                </a:solidFill>
                <a:latin typeface="Arial" pitchFamily="34" charset="0"/>
                <a:ea typeface="Arial Unicode MS" pitchFamily="34" charset="-122"/>
                <a:cs typeface="Arial" pitchFamily="34" charset="0"/>
              </a:rPr>
              <a:t>#</a:t>
            </a:r>
            <a:r>
              <a:rPr lang="en-US" altLang="zh-CN" sz="2400" dirty="0">
                <a:solidFill>
                  <a:srgbClr val="0000CC"/>
                </a:solidFill>
                <a:latin typeface="Arial" pitchFamily="34" charset="0"/>
                <a:ea typeface="Arial Unicode MS" pitchFamily="34" charset="-122"/>
                <a:cs typeface="Arial" pitchFamily="34" charset="0"/>
              </a:rPr>
              <a:t>define</a:t>
            </a:r>
            <a:r>
              <a:rPr lang="en-US" altLang="zh-CN" sz="2400" dirty="0">
                <a:solidFill>
                  <a:schemeClr val="bg1"/>
                </a:solidFill>
                <a:latin typeface="Arial" pitchFamily="34" charset="0"/>
                <a:ea typeface="Arial Unicode MS" pitchFamily="34" charset="-122"/>
                <a:cs typeface="Arial" pitchFamily="34" charset="0"/>
              </a:rPr>
              <a:t> </a:t>
            </a:r>
            <a:r>
              <a:rPr lang="en-US" altLang="zh-CN" sz="2400" b="1" dirty="0">
                <a:solidFill>
                  <a:schemeClr val="bg1"/>
                </a:solidFill>
                <a:latin typeface="Arial" pitchFamily="34" charset="0"/>
                <a:ea typeface="微软雅黑" panose="020B0503020204020204" pitchFamily="34" charset="-122"/>
                <a:cs typeface="Arial" pitchFamily="34" charset="0"/>
              </a:rPr>
              <a:t>DISALLOW_COPY_AND_ASSIGN </a:t>
            </a:r>
            <a:r>
              <a:rPr lang="en-US" altLang="zh-CN" sz="2400" dirty="0">
                <a:solidFill>
                  <a:schemeClr val="bg1"/>
                </a:solidFill>
                <a:latin typeface="Arial" pitchFamily="34" charset="0"/>
                <a:cs typeface="Arial" pitchFamily="34" charset="0"/>
              </a:rPr>
              <a:t>(</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   \</a:t>
            </a:r>
            <a:br>
              <a:rPr lang="en-US" altLang="zh-CN" sz="2400" dirty="0">
                <a:solidFill>
                  <a:schemeClr val="bg1"/>
                </a:solidFill>
                <a:latin typeface="Arial" pitchFamily="34" charset="0"/>
                <a:cs typeface="Arial" pitchFamily="34" charset="0"/>
              </a:rPr>
            </a:b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   </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smtClean="0">
                <a:solidFill>
                  <a:schemeClr val="bg1"/>
                </a:solidFill>
                <a:latin typeface="Arial" pitchFamily="34" charset="0"/>
                <a:cs typeface="Arial" pitchFamily="34" charset="0"/>
              </a:rPr>
              <a:t>      </a:t>
            </a:r>
            <a:r>
              <a:rPr lang="en-US" altLang="zh-CN" sz="2400" dirty="0">
                <a:solidFill>
                  <a:schemeClr val="bg1"/>
                </a:solidFill>
                <a:latin typeface="Arial" pitchFamily="34" charset="0"/>
                <a:cs typeface="Arial" pitchFamily="34" charset="0"/>
              </a:rPr>
              <a:t>\</a:t>
            </a:r>
            <a:r>
              <a:rPr lang="en-US" altLang="zh-CN" sz="2400" dirty="0">
                <a:solidFill>
                  <a:schemeClr val="bg1"/>
                </a:solidFill>
                <a:latin typeface="Arial" pitchFamily="34" charset="0"/>
                <a:ea typeface="Arial Unicode MS" pitchFamily="34" charset="-122"/>
                <a:cs typeface="Arial" pitchFamily="34" charset="0"/>
              </a:rPr>
              <a:t/>
            </a:r>
            <a:br>
              <a:rPr lang="en-US" altLang="zh-CN" sz="2400" dirty="0">
                <a:solidFill>
                  <a:schemeClr val="bg1"/>
                </a:solidFill>
                <a:latin typeface="Arial" pitchFamily="34" charset="0"/>
                <a:ea typeface="Arial Unicode MS" pitchFamily="34" charset="-122"/>
                <a:cs typeface="Arial" pitchFamily="34" charset="0"/>
              </a:rPr>
            </a:b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   operator=(</a:t>
            </a:r>
            <a:r>
              <a:rPr lang="en-US" altLang="zh-CN" sz="2400" dirty="0" err="1">
                <a:solidFill>
                  <a:schemeClr val="bg1"/>
                </a:solidFill>
                <a:latin typeface="Arial" pitchFamily="34" charset="0"/>
                <a:cs typeface="Arial" pitchFamily="34" charset="0"/>
              </a:rPr>
              <a:t>const</a:t>
            </a:r>
            <a:r>
              <a:rPr lang="en-US" altLang="zh-CN" sz="2400" dirty="0">
                <a:solidFill>
                  <a:schemeClr val="bg1"/>
                </a:solidFill>
                <a:latin typeface="Arial" pitchFamily="34" charset="0"/>
                <a:cs typeface="Arial" pitchFamily="34" charset="0"/>
              </a:rPr>
              <a:t>   </a:t>
            </a:r>
            <a:r>
              <a:rPr lang="en-US" altLang="zh-CN" sz="2400" dirty="0" err="1">
                <a:solidFill>
                  <a:schemeClr val="bg1"/>
                </a:solidFill>
                <a:latin typeface="Arial" pitchFamily="34" charset="0"/>
                <a:cs typeface="Arial" pitchFamily="34" charset="0"/>
              </a:rPr>
              <a:t>TypeName</a:t>
            </a:r>
            <a:r>
              <a:rPr lang="en-US" altLang="zh-CN" sz="2400" dirty="0">
                <a:solidFill>
                  <a:schemeClr val="bg1"/>
                </a:solidFill>
                <a:latin typeface="Arial" pitchFamily="34" charset="0"/>
                <a:cs typeface="Arial" pitchFamily="34" charset="0"/>
              </a:rPr>
              <a:t>&amp;);</a:t>
            </a:r>
          </a:p>
        </p:txBody>
      </p:sp>
    </p:spTree>
    <p:extLst>
      <p:ext uri="{BB962C8B-B14F-4D97-AF65-F5344CB8AC3E}">
        <p14:creationId xmlns:p14="http://schemas.microsoft.com/office/powerpoint/2010/main" val="223893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715404" cy="2492942"/>
          </a:xfrm>
          <a:prstGeom prst="rect">
            <a:avLst/>
          </a:prstGeom>
          <a:solidFill>
            <a:schemeClr val="accent3">
              <a:lumMod val="20000"/>
              <a:lumOff val="80000"/>
            </a:schemeClr>
          </a:solidFill>
        </p:spPr>
        <p:txBody>
          <a:bodyPr wrap="square" lIns="91395" tIns="45696" rIns="91395" bIns="45696" rtlCol="0">
            <a:spAutoFit/>
          </a:bodyPr>
          <a:lstStyle/>
          <a:p>
            <a:pPr>
              <a:lnSpc>
                <a:spcPct val="150000"/>
              </a:lnSpc>
              <a:buFont typeface="Arial" pitchFamily="34" charset="0"/>
              <a:buChar char="•"/>
            </a:pPr>
            <a:r>
              <a:rPr lang="zh-CN" altLang="en-US" sz="2400" dirty="0">
                <a:solidFill>
                  <a:srgbClr val="0000CC"/>
                </a:solidFill>
                <a:latin typeface="Arial Unicode MS" pitchFamily="34" charset="-122"/>
                <a:ea typeface="Arial Unicode MS" pitchFamily="34" charset="-122"/>
                <a:cs typeface="Arial Unicode MS" pitchFamily="34" charset="-122"/>
              </a:rPr>
              <a:t> </a:t>
            </a:r>
            <a:r>
              <a:rPr lang="zh-CN" altLang="en-US" sz="2400" dirty="0" smtClean="0">
                <a:solidFill>
                  <a:srgbClr val="0000CC"/>
                </a:solidFill>
                <a:latin typeface="Arial Unicode MS" pitchFamily="34" charset="-122"/>
                <a:ea typeface="Arial Unicode MS" pitchFamily="34" charset="-122"/>
                <a:cs typeface="Arial Unicode MS" pitchFamily="34" charset="-122"/>
              </a:rPr>
              <a:t>使用</a:t>
            </a:r>
            <a:r>
              <a:rPr lang="zh-CN" altLang="en-US" sz="2400" dirty="0">
                <a:solidFill>
                  <a:srgbClr val="0000CC"/>
                </a:solidFill>
                <a:latin typeface="Arial Unicode MS" pitchFamily="34" charset="-122"/>
                <a:ea typeface="Arial Unicode MS" pitchFamily="34" charset="-122"/>
                <a:cs typeface="Arial Unicode MS" pitchFamily="34" charset="-122"/>
              </a:rPr>
              <a:t>时，请在</a:t>
            </a:r>
            <a:r>
              <a:rPr lang="en-US" altLang="zh-CN" sz="2400" dirty="0">
                <a:solidFill>
                  <a:srgbClr val="0000CC"/>
                </a:solidFill>
                <a:latin typeface="Arial Unicode MS" pitchFamily="34" charset="-122"/>
                <a:ea typeface="Arial Unicode MS" pitchFamily="34" charset="-122"/>
                <a:cs typeface="Arial Unicode MS" pitchFamily="34" charset="-122"/>
              </a:rPr>
              <a:t>class</a:t>
            </a:r>
            <a:r>
              <a:rPr lang="zh-CN" altLang="en-US" sz="2400" dirty="0">
                <a:solidFill>
                  <a:srgbClr val="0000CC"/>
                </a:solidFill>
                <a:latin typeface="Arial Unicode MS" pitchFamily="34" charset="-122"/>
                <a:ea typeface="Arial Unicode MS" pitchFamily="34" charset="-122"/>
                <a:cs typeface="Arial Unicode MS" pitchFamily="34" charset="-122"/>
              </a:rPr>
              <a:t>的</a:t>
            </a:r>
            <a:r>
              <a:rPr lang="en-US" altLang="zh-CN" sz="2400" dirty="0">
                <a:solidFill>
                  <a:srgbClr val="0000CC"/>
                </a:solidFill>
                <a:latin typeface="Arial Unicode MS" pitchFamily="34" charset="-122"/>
                <a:ea typeface="Arial Unicode MS" pitchFamily="34" charset="-122"/>
                <a:cs typeface="Arial Unicode MS" pitchFamily="34" charset="-122"/>
              </a:rPr>
              <a:t>private</a:t>
            </a:r>
            <a:r>
              <a:rPr lang="zh-CN" altLang="en-US" sz="2400" dirty="0">
                <a:solidFill>
                  <a:srgbClr val="0000CC"/>
                </a:solidFill>
                <a:latin typeface="Arial Unicode MS" pitchFamily="34" charset="-122"/>
                <a:ea typeface="Arial Unicode MS" pitchFamily="34" charset="-122"/>
                <a:cs typeface="Arial Unicode MS" pitchFamily="34" charset="-122"/>
              </a:rPr>
              <a:t>声明区中加入以下的代码：</a:t>
            </a:r>
          </a:p>
          <a:p>
            <a:pPr lvl="1"/>
            <a:r>
              <a:rPr lang="en-US" altLang="zh-CN" sz="2400" dirty="0">
                <a:solidFill>
                  <a:srgbClr val="0000CC"/>
                </a:solidFill>
                <a:latin typeface="Arial Unicode MS" pitchFamily="34" charset="-122"/>
                <a:ea typeface="Arial Unicode MS" pitchFamily="34" charset="-122"/>
                <a:cs typeface="Arial Unicode MS" pitchFamily="34" charset="-122"/>
              </a:rPr>
              <a:t>class A</a:t>
            </a:r>
          </a:p>
          <a:p>
            <a:pPr lvl="1"/>
            <a:r>
              <a:rPr lang="en-US" altLang="zh-CN" sz="2400" dirty="0">
                <a:solidFill>
                  <a:srgbClr val="0000CC"/>
                </a:solidFill>
                <a:latin typeface="Arial Unicode MS" pitchFamily="34" charset="-122"/>
                <a:ea typeface="Arial Unicode MS" pitchFamily="34" charset="-122"/>
                <a:cs typeface="Arial Unicode MS" pitchFamily="34" charset="-122"/>
              </a:rPr>
              <a:t>{</a:t>
            </a:r>
          </a:p>
          <a:p>
            <a:pPr lvl="1"/>
            <a:r>
              <a:rPr lang="en-US" altLang="zh-CN" sz="2400" dirty="0">
                <a:solidFill>
                  <a:srgbClr val="0000CC"/>
                </a:solidFill>
                <a:latin typeface="Arial Unicode MS" pitchFamily="34" charset="-122"/>
                <a:ea typeface="Arial Unicode MS" pitchFamily="34" charset="-122"/>
                <a:cs typeface="Arial Unicode MS" pitchFamily="34" charset="-122"/>
              </a:rPr>
              <a:t>private:</a:t>
            </a:r>
          </a:p>
          <a:p>
            <a:pPr lvl="1"/>
            <a:r>
              <a:rPr lang="zh-CN" altLang="en-US" sz="2400" dirty="0">
                <a:solidFill>
                  <a:srgbClr val="0000CC"/>
                </a:solidFill>
                <a:latin typeface="Arial Unicode MS" pitchFamily="34" charset="-122"/>
                <a:ea typeface="Arial Unicode MS" pitchFamily="34" charset="-122"/>
                <a:cs typeface="Arial Unicode MS" pitchFamily="34" charset="-122"/>
              </a:rPr>
              <a:t>　　</a:t>
            </a:r>
            <a:r>
              <a:rPr lang="en-US" altLang="zh-CN" sz="2400" dirty="0">
                <a:solidFill>
                  <a:srgbClr val="0000CC"/>
                </a:solidFill>
                <a:latin typeface="Arial Unicode MS" pitchFamily="34" charset="-122"/>
                <a:ea typeface="Arial Unicode MS" pitchFamily="34" charset="-122"/>
                <a:cs typeface="Arial Unicode MS" pitchFamily="34" charset="-122"/>
              </a:rPr>
              <a:t>DISALLOW_COPY_AND_ASSIGN(A)</a:t>
            </a:r>
          </a:p>
          <a:p>
            <a:pPr lvl="1"/>
            <a:r>
              <a:rPr lang="en-US" altLang="zh-CN" sz="2400" dirty="0">
                <a:solidFill>
                  <a:srgbClr val="0000CC"/>
                </a:solidFill>
                <a:latin typeface="Arial Unicode MS" pitchFamily="34" charset="-122"/>
                <a:ea typeface="Arial Unicode MS" pitchFamily="34" charset="-122"/>
                <a:cs typeface="Arial Unicode MS" pitchFamily="34" charset="-122"/>
              </a:rPr>
              <a:t>} ;</a:t>
            </a:r>
          </a:p>
        </p:txBody>
      </p:sp>
      <p:sp>
        <p:nvSpPr>
          <p:cNvPr id="7" name="TextBox 6"/>
          <p:cNvSpPr txBox="1"/>
          <p:nvPr/>
        </p:nvSpPr>
        <p:spPr>
          <a:xfrm>
            <a:off x="3995936" y="3717034"/>
            <a:ext cx="4896544" cy="2308276"/>
          </a:xfrm>
          <a:prstGeom prst="rect">
            <a:avLst/>
          </a:prstGeom>
          <a:solidFill>
            <a:schemeClr val="accent2">
              <a:lumMod val="20000"/>
              <a:lumOff val="80000"/>
            </a:schemeClr>
          </a:solidFill>
        </p:spPr>
        <p:txBody>
          <a:bodyPr wrap="square" lIns="91395" tIns="45696" rIns="91395" bIns="45696" rtlCol="0">
            <a:spAutoFit/>
          </a:bodyPr>
          <a:lstStyle/>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class A</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private:</a:t>
            </a:r>
          </a:p>
          <a:p>
            <a:pPr lvl="1"/>
            <a:r>
              <a:rPr lang="zh-CN" altLang="en-US"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 operator=(</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A&amp;);</a:t>
            </a:r>
          </a:p>
          <a:p>
            <a:pPr lvl="1"/>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p>
        </p:txBody>
      </p:sp>
      <p:cxnSp>
        <p:nvCxnSpPr>
          <p:cNvPr id="8" name="肘形连接符 7"/>
          <p:cNvCxnSpPr/>
          <p:nvPr/>
        </p:nvCxnSpPr>
        <p:spPr>
          <a:xfrm>
            <a:off x="2574298" y="3717034"/>
            <a:ext cx="1421638" cy="1296143"/>
          </a:xfrm>
          <a:prstGeom prst="bentConnector3">
            <a:avLst>
              <a:gd name="adj1" fmla="val 50000"/>
            </a:avLst>
          </a:prstGeom>
          <a:ln w="76200">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99592" y="4183363"/>
            <a:ext cx="2699792" cy="461616"/>
          </a:xfrm>
          <a:prstGeom prst="rect">
            <a:avLst/>
          </a:prstGeom>
          <a:noFill/>
        </p:spPr>
        <p:txBody>
          <a:bodyPr wrap="square" lIns="91395" tIns="45696" rIns="91395" bIns="45696" rtlCol="0">
            <a:spAutoFit/>
          </a:bodyPr>
          <a:lstStyle/>
          <a:p>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After Precompiled</a:t>
            </a:r>
          </a:p>
        </p:txBody>
      </p:sp>
    </p:spTree>
    <p:extLst>
      <p:ext uri="{BB962C8B-B14F-4D97-AF65-F5344CB8AC3E}">
        <p14:creationId xmlns:p14="http://schemas.microsoft.com/office/powerpoint/2010/main" val="40963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148064" cy="4531402"/>
          </a:xfrm>
          <a:prstGeom prst="rect">
            <a:avLst/>
          </a:prstGeom>
          <a:noFill/>
        </p:spPr>
        <p:txBody>
          <a:bodyPr wrap="square" lIns="98458" tIns="49229" rIns="98458" bIns="49229" rtlCol="0">
            <a:spAutoFit/>
          </a:bodyPr>
          <a:lstStyle/>
          <a:p>
            <a:pPr>
              <a:lnSpc>
                <a:spcPct val="150000"/>
              </a:lnSpc>
            </a:pPr>
            <a:r>
              <a:rPr lang="en-US" altLang="zh-CN" sz="2400" dirty="0">
                <a:latin typeface="Arial" panose="020B0604020202020204" pitchFamily="34" charset="0"/>
                <a:cs typeface="Arial" panose="020B0604020202020204" pitchFamily="34" charset="0"/>
              </a:rPr>
              <a:t>Chapter 11 Pointers </a:t>
            </a:r>
            <a:r>
              <a:rPr lang="en-US" altLang="zh-CN" sz="2400" dirty="0" smtClean="0">
                <a:latin typeface="Arial" panose="020B0604020202020204" pitchFamily="34" charset="0"/>
                <a:cs typeface="Arial" panose="020B0604020202020204" pitchFamily="34" charset="0"/>
              </a:rPr>
              <a:t>and dynamic </a:t>
            </a:r>
          </a:p>
          <a:p>
            <a:pPr>
              <a:lnSpc>
                <a:spcPct val="150000"/>
              </a:lnSpc>
            </a:pPr>
            <a:r>
              <a:rPr lang="en-US" altLang="zh-CN" sz="2400" dirty="0" smtClean="0">
                <a:latin typeface="Arial" panose="020B0604020202020204" pitchFamily="34" charset="0"/>
                <a:cs typeface="Arial" panose="020B0604020202020204" pitchFamily="34" charset="0"/>
              </a:rPr>
              <a:t>Memory management </a:t>
            </a:r>
            <a:r>
              <a:rPr lang="en-US" altLang="zh-CN" sz="2400" dirty="0"/>
              <a:t/>
            </a:r>
            <a:br>
              <a:rPr lang="en-US" altLang="zh-CN" sz="2400" dirty="0"/>
            </a:br>
            <a:r>
              <a:rPr lang="en-US" altLang="zh-CN" sz="2400" dirty="0" smtClean="0">
                <a:solidFill>
                  <a:schemeClr val="tx1">
                    <a:lumMod val="50000"/>
                    <a:lumOff val="50000"/>
                  </a:schemeClr>
                </a:solidFill>
                <a:latin typeface="Arial Rounded MT Bold" panose="020F0704030504030204" pitchFamily="34" charset="0"/>
              </a:rPr>
              <a:t>  </a:t>
            </a:r>
            <a:r>
              <a:rPr lang="en-US" altLang="zh-CN" sz="2400" dirty="0" smtClean="0"/>
              <a:t>  </a:t>
            </a:r>
            <a:r>
              <a:rPr lang="en-US" altLang="zh-CN" sz="2400" dirty="0"/>
              <a:t>11.14 Copy </a:t>
            </a:r>
            <a:r>
              <a:rPr lang="en-US" altLang="zh-CN" sz="2400" dirty="0" smtClean="0"/>
              <a:t>Constructors</a:t>
            </a:r>
          </a:p>
          <a:p>
            <a:pPr>
              <a:lnSpc>
                <a:spcPct val="150000"/>
              </a:lnSpc>
            </a:pPr>
            <a:r>
              <a:rPr lang="en-US" altLang="zh-CN" sz="2400" dirty="0" smtClean="0"/>
              <a:t>    11.15 </a:t>
            </a:r>
            <a:r>
              <a:rPr lang="en-US" altLang="zh-CN" sz="2400" dirty="0"/>
              <a:t>Customizing Copy Constructors </a:t>
            </a:r>
            <a:br>
              <a:rPr lang="en-US" altLang="zh-CN" sz="2400" dirty="0"/>
            </a:br>
            <a:r>
              <a:rPr lang="en-US" altLang="zh-CN" sz="2400" dirty="0"/>
              <a:t> </a:t>
            </a:r>
            <a:br>
              <a:rPr lang="en-US" altLang="zh-CN" sz="2400" dirty="0"/>
            </a:br>
            <a:r>
              <a:rPr lang="en-US" altLang="zh-CN" sz="2400" dirty="0"/>
              <a:t/>
            </a:r>
            <a:br>
              <a:rPr lang="en-US" altLang="zh-CN" sz="2400" dirty="0"/>
            </a:br>
            <a:r>
              <a:rPr lang="en-US" altLang="zh-CN" sz="2400" dirty="0"/>
              <a:t> </a:t>
            </a:r>
            <a:br>
              <a:rPr lang="en-US" altLang="zh-CN" sz="2400" dirty="0"/>
            </a:br>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94538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860080" cy="784800"/>
          </a:xfrm>
          <a:solidFill>
            <a:srgbClr val="008080"/>
          </a:solidFill>
        </p:spPr>
        <p:txBody>
          <a:bodyPr vert="horz" lIns="91395" tIns="45696" rIns="91395" bIns="45696" rtlCol="0" anchor="ctr">
            <a:noAutofit/>
          </a:bodyPr>
          <a:lstStyle/>
          <a:p>
            <a:r>
              <a:rPr lang="en-US" altLang="zh-CN" b="1" dirty="0">
                <a:latin typeface="Verdana" pitchFamily="34" charset="0"/>
              </a:rPr>
              <a:t>2.6 Memory manage</a:t>
            </a:r>
            <a:endParaRPr lang="zh-CN" altLang="en-US" b="1" dirty="0">
              <a:latin typeface="Verdana" pitchFamily="34" charset="0"/>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408568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ea typeface="Arial Unicode MS" pitchFamily="34" charset="-122"/>
                <a:cs typeface="Arial" pitchFamily="34" charset="0"/>
                <a:sym typeface="Wingdings 2" pitchFamily="18" charset="2"/>
              </a:rPr>
              <a:t>there are three memory allocation means:</a:t>
            </a:r>
            <a:endParaRPr lang="zh-CN" altLang="en-US" sz="2400" dirty="0">
              <a:latin typeface="Arial" pitchFamily="34" charset="0"/>
              <a:ea typeface="Arial Unicode MS" pitchFamily="34" charset="-122"/>
              <a:cs typeface="Arial" pitchFamily="34" charset="0"/>
              <a:sym typeface="Wingdings 2" pitchFamily="18" charset="2"/>
            </a:endParaRPr>
          </a:p>
          <a:p>
            <a:pPr lvl="1">
              <a:spcBef>
                <a:spcPct val="50000"/>
              </a:spcBef>
            </a:pPr>
            <a:r>
              <a:rPr lang="en-US" altLang="zh-CN" sz="2400" b="1" i="1" dirty="0">
                <a:solidFill>
                  <a:srgbClr val="0000CC"/>
                </a:solidFill>
                <a:latin typeface="Arial" pitchFamily="34" charset="0"/>
                <a:ea typeface="Arial Unicode MS" pitchFamily="34" charset="-122"/>
                <a:cs typeface="Arial" pitchFamily="34" charset="0"/>
                <a:sym typeface="Wingdings 2" pitchFamily="18" charset="2"/>
              </a:rPr>
              <a:t> </a:t>
            </a: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-static memory allocation </a:t>
            </a:r>
          </a:p>
          <a:p>
            <a:pPr lvl="1">
              <a:spcBef>
                <a:spcPct val="50000"/>
              </a:spcBef>
            </a:pP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 -automatic memory allocation</a:t>
            </a:r>
          </a:p>
          <a:p>
            <a:pPr lvl="1">
              <a:spcBef>
                <a:spcPct val="50000"/>
              </a:spcBef>
            </a:pPr>
            <a:r>
              <a:rPr lang="en-US" altLang="zh-CN" sz="2400" b="1" dirty="0">
                <a:solidFill>
                  <a:srgbClr val="FFFF00"/>
                </a:solidFill>
                <a:latin typeface="Arial" pitchFamily="34" charset="0"/>
                <a:ea typeface="微软雅黑" panose="020B0503020204020204" pitchFamily="34" charset="-122"/>
                <a:cs typeface="Arial" pitchFamily="34" charset="0"/>
                <a:sym typeface="Wingdings 2" pitchFamily="18" charset="2"/>
              </a:rPr>
              <a:t> -dynamic memory allocation</a:t>
            </a:r>
          </a:p>
          <a:p>
            <a:pPr>
              <a:spcBef>
                <a:spcPct val="50000"/>
              </a:spcBef>
            </a:pPr>
            <a:r>
              <a:rPr lang="en-US" altLang="zh-CN" sz="2400" b="1" dirty="0">
                <a:latin typeface="Arial" pitchFamily="34" charset="0"/>
                <a:ea typeface="Arial Unicode MS" pitchFamily="34" charset="-122"/>
                <a:cs typeface="Arial" pitchFamily="34" charset="0"/>
                <a:sym typeface="Wingdings 2" pitchFamily="18" charset="2"/>
              </a:rPr>
              <a:t>   </a:t>
            </a:r>
            <a:r>
              <a:rPr lang="en-US" altLang="zh-CN" sz="2400" dirty="0">
                <a:latin typeface="Arial" pitchFamily="34" charset="0"/>
                <a:ea typeface="Arial Unicode MS" pitchFamily="34" charset="-122"/>
                <a:cs typeface="Arial" pitchFamily="34" charset="0"/>
                <a:sym typeface="Wingdings 2" pitchFamily="18" charset="2"/>
              </a:rPr>
              <a:t>C has always provided the functions : </a:t>
            </a:r>
            <a:r>
              <a:rPr lang="en-US" altLang="zh-CN" sz="2700" b="1" dirty="0" err="1">
                <a:solidFill>
                  <a:srgbClr val="FFFF00"/>
                </a:solidFill>
                <a:latin typeface="Arial" pitchFamily="34" charset="0"/>
                <a:cs typeface="Arial" pitchFamily="34" charset="0"/>
                <a:sym typeface="Wingdings 2" pitchFamily="18" charset="2"/>
              </a:rPr>
              <a:t>malloc</a:t>
            </a:r>
            <a:r>
              <a:rPr lang="en-US" altLang="zh-CN" sz="2700" b="1" dirty="0">
                <a:solidFill>
                  <a:srgbClr val="FFFF00"/>
                </a:solidFill>
                <a:latin typeface="Arial" pitchFamily="34" charset="0"/>
                <a:cs typeface="Arial" pitchFamily="34" charset="0"/>
                <a:sym typeface="Wingdings 2" pitchFamily="18" charset="2"/>
              </a:rPr>
              <a:t>( ) and free( ) </a:t>
            </a:r>
            <a:r>
              <a:rPr lang="en-US" altLang="zh-CN" sz="2400" dirty="0">
                <a:latin typeface="Arial" pitchFamily="34" charset="0"/>
                <a:ea typeface="Arial Unicode MS" pitchFamily="34" charset="-122"/>
                <a:cs typeface="Arial" pitchFamily="34" charset="0"/>
                <a:sym typeface="Wingdings 2" pitchFamily="18" charset="2"/>
              </a:rPr>
              <a:t>(along with variants of </a:t>
            </a:r>
            <a:r>
              <a:rPr lang="en-US" altLang="zh-CN" sz="2400" dirty="0" err="1">
                <a:latin typeface="Arial" pitchFamily="34" charset="0"/>
                <a:ea typeface="Arial Unicode MS" pitchFamily="34" charset="-122"/>
                <a:cs typeface="Arial" pitchFamily="34" charset="0"/>
                <a:sym typeface="Wingdings 2" pitchFamily="18" charset="2"/>
              </a:rPr>
              <a:t>malloc</a:t>
            </a:r>
            <a:r>
              <a:rPr lang="en-US" altLang="zh-CN" sz="2400" dirty="0">
                <a:latin typeface="Arial" pitchFamily="34" charset="0"/>
                <a:ea typeface="Arial Unicode MS" pitchFamily="34" charset="-122"/>
                <a:cs typeface="Arial" pitchFamily="34" charset="0"/>
                <a:sym typeface="Wingdings 2" pitchFamily="18" charset="2"/>
              </a:rPr>
              <a:t>( ) </a:t>
            </a:r>
            <a:r>
              <a:rPr lang="zh-CN" altLang="en-US" sz="2400" dirty="0">
                <a:latin typeface="Arial" pitchFamily="34" charset="0"/>
                <a:ea typeface="Arial Unicode MS" pitchFamily="34" charset="-122"/>
                <a:cs typeface="Arial" pitchFamily="34" charset="0"/>
                <a:sym typeface="Wingdings 2" pitchFamily="18" charset="2"/>
              </a:rPr>
              <a:t>：</a:t>
            </a:r>
            <a:r>
              <a:rPr lang="en-US" altLang="zh-CN" sz="2800" b="1" dirty="0" err="1">
                <a:solidFill>
                  <a:srgbClr val="FFFF00"/>
                </a:solidFill>
                <a:latin typeface="Arial" pitchFamily="34" charset="0"/>
                <a:cs typeface="Arial" pitchFamily="34" charset="0"/>
                <a:sym typeface="Wingdings 2" pitchFamily="18" charset="2"/>
              </a:rPr>
              <a:t>alloc</a:t>
            </a:r>
            <a:r>
              <a:rPr lang="en-US" altLang="zh-CN" sz="2400" dirty="0">
                <a:latin typeface="Arial" pitchFamily="34" charset="0"/>
                <a:ea typeface="Arial Unicode MS" pitchFamily="34" charset="-122"/>
                <a:cs typeface="Arial" pitchFamily="34" charset="0"/>
                <a:sym typeface="Wingdings 2" pitchFamily="18" charset="2"/>
              </a:rPr>
              <a:t> and </a:t>
            </a:r>
            <a:r>
              <a:rPr lang="en-US" altLang="zh-CN" sz="2800" b="1" dirty="0" err="1">
                <a:solidFill>
                  <a:srgbClr val="FFFF00"/>
                </a:solidFill>
                <a:latin typeface="Arial" pitchFamily="34" charset="0"/>
                <a:cs typeface="Arial" pitchFamily="34" charset="0"/>
                <a:sym typeface="Wingdings 2" pitchFamily="18" charset="2"/>
              </a:rPr>
              <a:t>realoc</a:t>
            </a:r>
            <a:r>
              <a:rPr lang="en-US" altLang="zh-CN" sz="2400" dirty="0">
                <a:latin typeface="Arial" pitchFamily="34" charset="0"/>
                <a:ea typeface="Arial Unicode MS" pitchFamily="34" charset="-122"/>
                <a:cs typeface="Arial" pitchFamily="34" charset="0"/>
                <a:sym typeface="Wingdings 2" pitchFamily="18" charset="2"/>
              </a:rPr>
              <a:t>) that allocate storage from the </a:t>
            </a:r>
            <a:r>
              <a:rPr lang="en-US" altLang="zh-CN" sz="2400" i="1" dirty="0">
                <a:latin typeface="Arial" pitchFamily="34" charset="0"/>
                <a:ea typeface="Arial Unicode MS" pitchFamily="34" charset="-122"/>
                <a:cs typeface="Arial" pitchFamily="34" charset="0"/>
                <a:sym typeface="Wingdings 2" pitchFamily="18" charset="2"/>
              </a:rPr>
              <a:t>heap</a:t>
            </a:r>
            <a:r>
              <a:rPr lang="en-US" altLang="zh-CN" sz="2400" dirty="0">
                <a:latin typeface="Arial" pitchFamily="34" charset="0"/>
                <a:ea typeface="Arial Unicode MS" pitchFamily="34" charset="-122"/>
                <a:cs typeface="Arial" pitchFamily="34" charset="0"/>
                <a:sym typeface="Wingdings 2" pitchFamily="18" charset="2"/>
              </a:rPr>
              <a:t> (also called the </a:t>
            </a:r>
            <a:r>
              <a:rPr lang="en-US" altLang="zh-CN" sz="2400" i="1" dirty="0">
                <a:latin typeface="Arial" pitchFamily="34" charset="0"/>
                <a:ea typeface="Arial Unicode MS" pitchFamily="34" charset="-122"/>
                <a:cs typeface="Arial" pitchFamily="34" charset="0"/>
                <a:sym typeface="Wingdings 2" pitchFamily="18" charset="2"/>
              </a:rPr>
              <a:t>free store</a:t>
            </a:r>
            <a:r>
              <a:rPr lang="en-US" altLang="zh-CN" sz="2400" dirty="0">
                <a:latin typeface="Arial" pitchFamily="34" charset="0"/>
                <a:ea typeface="Arial Unicode MS" pitchFamily="34" charset="-122"/>
                <a:cs typeface="Arial" pitchFamily="34" charset="0"/>
                <a:sym typeface="Wingdings 2" pitchFamily="18" charset="2"/>
              </a:rPr>
              <a:t>) at runtime</a:t>
            </a:r>
            <a:endParaRPr lang="en-US" altLang="zh-CN" sz="17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38269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36" y="548680"/>
            <a:ext cx="8939900" cy="5112568"/>
          </a:xfrm>
          <a:prstGeom prst="rect">
            <a:avLst/>
          </a:prstGeom>
          <a:solidFill>
            <a:schemeClr val="tx1"/>
          </a:solidFill>
          <a:ln>
            <a:noFill/>
          </a:ln>
          <a:effectLst/>
          <a:extLst/>
        </p:spPr>
      </p:pic>
    </p:spTree>
    <p:extLst>
      <p:ext uri="{BB962C8B-B14F-4D97-AF65-F5344CB8AC3E}">
        <p14:creationId xmlns:p14="http://schemas.microsoft.com/office/powerpoint/2010/main" val="27217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275904"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Pointer in C++</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2492896"/>
            <a:ext cx="8391876" cy="2462164"/>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800" dirty="0">
                <a:solidFill>
                  <a:schemeClr val="bg1"/>
                </a:solidFill>
                <a:latin typeface="Arial" pitchFamily="34" charset="0"/>
                <a:ea typeface="Arial Unicode MS" pitchFamily="34" charset="-122"/>
                <a:cs typeface="Arial" pitchFamily="34" charset="0"/>
              </a:rPr>
              <a:t>Student </a:t>
            </a:r>
            <a:r>
              <a:rPr lang="en-US" altLang="zh-CN" sz="2800" dirty="0" err="1">
                <a:solidFill>
                  <a:schemeClr val="bg1"/>
                </a:solidFill>
                <a:latin typeface="Arial" pitchFamily="34" charset="0"/>
                <a:ea typeface="Arial Unicode MS" pitchFamily="34" charset="-122"/>
                <a:cs typeface="Arial" pitchFamily="34" charset="0"/>
              </a:rPr>
              <a:t>zhangsan</a:t>
            </a:r>
            <a:r>
              <a:rPr lang="en-US" altLang="zh-CN" sz="2800" dirty="0">
                <a:solidFill>
                  <a:schemeClr val="bg1"/>
                </a:solidFill>
                <a:latin typeface="Arial" pitchFamily="34" charset="0"/>
                <a:ea typeface="Arial Unicode MS" pitchFamily="34" charset="-122"/>
                <a:cs typeface="Arial" pitchFamily="34" charset="0"/>
              </a:rPr>
              <a:t>(“</a:t>
            </a:r>
            <a:r>
              <a:rPr lang="en-US" altLang="zh-CN" sz="2800" dirty="0" err="1">
                <a:solidFill>
                  <a:schemeClr val="bg1"/>
                </a:solidFill>
                <a:latin typeface="Arial" pitchFamily="34" charset="0"/>
                <a:ea typeface="Arial Unicode MS" pitchFamily="34" charset="-122"/>
                <a:cs typeface="Arial" pitchFamily="34" charset="0"/>
              </a:rPr>
              <a:t>zhang</a:t>
            </a:r>
            <a:r>
              <a:rPr lang="en-US" altLang="zh-CN" sz="2800" dirty="0">
                <a:solidFill>
                  <a:schemeClr val="bg1"/>
                </a:solidFill>
                <a:latin typeface="Arial" pitchFamily="34" charset="0"/>
                <a:ea typeface="Arial Unicode MS" pitchFamily="34" charset="-122"/>
                <a:cs typeface="Arial" pitchFamily="34" charset="0"/>
              </a:rPr>
              <a:t> san</a:t>
            </a:r>
            <a:r>
              <a:rPr lang="zh-CN" altLang="en-US" sz="2800" dirty="0">
                <a:solidFill>
                  <a:schemeClr val="bg1"/>
                </a:solidFill>
                <a:latin typeface="Arial" pitchFamily="34" charset="0"/>
                <a:ea typeface="Arial Unicode MS" pitchFamily="34" charset="-122"/>
                <a:cs typeface="Arial" pitchFamily="34" charset="0"/>
              </a:rPr>
              <a:t> ”</a:t>
            </a:r>
            <a:r>
              <a:rPr lang="en-US" altLang="zh-CN" sz="2800" dirty="0">
                <a:solidFill>
                  <a:schemeClr val="bg1"/>
                </a:solidFill>
                <a:latin typeface="Arial" pitchFamily="34" charset="0"/>
                <a:ea typeface="Arial Unicode MS" pitchFamily="34" charset="-122"/>
                <a:cs typeface="Arial" pitchFamily="34" charset="0"/>
              </a:rPr>
              <a:t>,22,”Male</a:t>
            </a:r>
            <a:r>
              <a:rPr lang="zh-CN" altLang="en-US" sz="2800" dirty="0">
                <a:solidFill>
                  <a:schemeClr val="bg1"/>
                </a:solidFill>
                <a:latin typeface="Arial" pitchFamily="34" charset="0"/>
                <a:ea typeface="Arial Unicode MS" pitchFamily="34" charset="-122"/>
                <a:cs typeface="Arial" pitchFamily="34" charset="0"/>
              </a:rPr>
              <a:t>”</a:t>
            </a:r>
            <a:r>
              <a:rPr lang="en-US" altLang="zh-CN" sz="2800" dirty="0">
                <a:solidFill>
                  <a:schemeClr val="bg1"/>
                </a:solidFill>
                <a:latin typeface="Arial" pitchFamily="34" charset="0"/>
                <a:ea typeface="Arial Unicode MS" pitchFamily="34" charset="-122"/>
                <a:cs typeface="Arial" pitchFamily="34" charset="0"/>
              </a:rPr>
              <a:t>);</a:t>
            </a:r>
          </a:p>
          <a:p>
            <a:pPr>
              <a:spcBef>
                <a:spcPct val="50000"/>
              </a:spcBef>
            </a:pPr>
            <a:r>
              <a:rPr lang="en-US" altLang="zh-CN" sz="2800" dirty="0" err="1">
                <a:solidFill>
                  <a:schemeClr val="bg1"/>
                </a:solidFill>
                <a:latin typeface="Arial" pitchFamily="34" charset="0"/>
                <a:ea typeface="Arial Unicode MS" pitchFamily="34" charset="-122"/>
                <a:cs typeface="Arial" pitchFamily="34" charset="0"/>
              </a:rPr>
              <a:t>zhangsan.print</a:t>
            </a:r>
            <a:r>
              <a:rPr lang="en-US" altLang="zh-CN" sz="2800" dirty="0">
                <a:solidFill>
                  <a:schemeClr val="bg1"/>
                </a:solidFill>
                <a:latin typeface="Arial" pitchFamily="34" charset="0"/>
                <a:ea typeface="Arial Unicode MS" pitchFamily="34" charset="-122"/>
                <a:cs typeface="Arial" pitchFamily="34" charset="0"/>
              </a:rPr>
              <a:t>()</a:t>
            </a:r>
          </a:p>
          <a:p>
            <a:pPr>
              <a:spcBef>
                <a:spcPct val="50000"/>
              </a:spcBef>
            </a:pPr>
            <a:r>
              <a:rPr lang="en-US" altLang="zh-CN" sz="2800" b="1" dirty="0">
                <a:solidFill>
                  <a:srgbClr val="14A2D4"/>
                </a:solidFill>
                <a:latin typeface="Arial Rounded MT Bold" panose="020F0704030504030204" pitchFamily="34" charset="0"/>
                <a:cs typeface="Arial" pitchFamily="34" charset="0"/>
              </a:rPr>
              <a:t>Student*  p =</a:t>
            </a:r>
            <a:r>
              <a:rPr lang="en-US" altLang="zh-CN" sz="2800" dirty="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rPr>
              <a:t> </a:t>
            </a:r>
            <a:r>
              <a:rPr lang="en-US" altLang="zh-CN" sz="2800" b="1" dirty="0">
                <a:solidFill>
                  <a:srgbClr val="14A2D4"/>
                </a:solidFill>
                <a:latin typeface="Arial Rounded MT Bold" panose="020F0704030504030204" pitchFamily="34" charset="0"/>
                <a:cs typeface="Arial" pitchFamily="34" charset="0"/>
              </a:rPr>
              <a:t>&amp;</a:t>
            </a:r>
            <a:r>
              <a:rPr lang="en-US" altLang="zh-CN" sz="2800" b="1" dirty="0" err="1">
                <a:solidFill>
                  <a:srgbClr val="14A2D4"/>
                </a:solidFill>
                <a:latin typeface="Arial Rounded MT Bold" panose="020F0704030504030204" pitchFamily="34" charset="0"/>
                <a:cs typeface="Arial" pitchFamily="34" charset="0"/>
              </a:rPr>
              <a:t>zhangsan</a:t>
            </a:r>
            <a:r>
              <a:rPr lang="en-US" altLang="zh-CN" sz="2800" dirty="0" smtClean="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rPr>
              <a:t>;;</a:t>
            </a:r>
            <a:endParaRPr lang="en-US" altLang="zh-CN" sz="2800" dirty="0">
              <a:solidFill>
                <a:schemeClr val="tx1">
                  <a:lumMod val="75000"/>
                  <a:lumOff val="25000"/>
                </a:schemeClr>
              </a:solidFill>
              <a:latin typeface="Frutiger LT 55 Roman" panose="02000503040000020004" pitchFamily="2" charset="0"/>
              <a:ea typeface="Arial Unicode MS" pitchFamily="34" charset="-122"/>
              <a:cs typeface="Arial Unicode MS" pitchFamily="34" charset="-122"/>
            </a:endParaRPr>
          </a:p>
          <a:p>
            <a:pPr>
              <a:spcBef>
                <a:spcPct val="50000"/>
              </a:spcBef>
            </a:pPr>
            <a:r>
              <a:rPr lang="en-US" altLang="zh-CN" sz="2800" dirty="0">
                <a:solidFill>
                  <a:schemeClr val="bg1"/>
                </a:solidFill>
                <a:latin typeface="Arial" pitchFamily="34" charset="0"/>
                <a:ea typeface="Arial Unicode MS" pitchFamily="34" charset="-122"/>
                <a:cs typeface="Arial" pitchFamily="34" charset="0"/>
              </a:rPr>
              <a:t>p-&gt;print();</a:t>
            </a:r>
          </a:p>
        </p:txBody>
      </p:sp>
      <p:sp>
        <p:nvSpPr>
          <p:cNvPr id="5" name="TextBox 4"/>
          <p:cNvSpPr txBox="1"/>
          <p:nvPr/>
        </p:nvSpPr>
        <p:spPr>
          <a:xfrm>
            <a:off x="428597" y="1071548"/>
            <a:ext cx="3999388" cy="50105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b="1" dirty="0" smtClean="0">
                <a:latin typeface="Arial" panose="020B0604020202020204" pitchFamily="34" charset="0"/>
                <a:ea typeface="Arial Unicode MS" pitchFamily="34" charset="-122"/>
                <a:cs typeface="Arial" panose="020B0604020202020204" pitchFamily="34" charset="0"/>
              </a:rPr>
              <a:t>object </a:t>
            </a:r>
            <a:r>
              <a:rPr lang="en-US" altLang="zh-CN" sz="2800" b="1" dirty="0">
                <a:latin typeface="Arial" panose="020B0604020202020204" pitchFamily="34" charset="0"/>
                <a:ea typeface="Arial Unicode MS" pitchFamily="34" charset="-122"/>
                <a:cs typeface="Arial" panose="020B0604020202020204" pitchFamily="34" charset="0"/>
              </a:rPr>
              <a:t>pointer</a:t>
            </a: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8621331" cy="784800"/>
          </a:xfrm>
          <a:prstGeom prst="rect">
            <a:avLst/>
          </a:prstGeom>
          <a:solidFill>
            <a:srgbClr val="008080"/>
          </a:solidFill>
        </p:spPr>
        <p:txBody>
          <a:bodyPr vert="horz" lIns="98409" tIns="49204" rIns="98409" bIns="49204" rtlCol="0" anchor="ctr">
            <a:noAutofit/>
          </a:bodyPr>
          <a:lstStyle>
            <a:lvl1pPr algn="ctr" defTabSz="1088408" rtl="0" eaLnBrk="1" latinLnBrk="0" hangingPunct="1">
              <a:spcBef>
                <a:spcPct val="0"/>
              </a:spcBef>
              <a:buNone/>
              <a:defRPr sz="5200" kern="1200">
                <a:solidFill>
                  <a:schemeClr val="tx1"/>
                </a:solidFill>
                <a:latin typeface="+mj-lt"/>
                <a:ea typeface="+mj-ea"/>
                <a:cs typeface="+mj-cs"/>
              </a:defRPr>
            </a:lvl1pPr>
          </a:lstStyle>
          <a:p>
            <a:pPr algn="l"/>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Create and Destroy objects(user define type) at heap </a:t>
            </a:r>
            <a:endParaRPr lang="zh-CN" altLang="en-US" sz="2800" b="1" dirty="0">
              <a:solidFill>
                <a:srgbClr val="FFFF00"/>
              </a:solidFill>
              <a:latin typeface="Tahoma" panose="020B0604030504040204" pitchFamily="34" charset="0"/>
              <a:ea typeface="Arial Unicode MS" pitchFamily="34" charset="-122"/>
              <a:cs typeface="Tahoma" panose="020B0604030504040204" pitchFamily="34" charset="0"/>
            </a:endParaRPr>
          </a:p>
        </p:txBody>
      </p:sp>
      <p:sp>
        <p:nvSpPr>
          <p:cNvPr id="5" name="TextBox 4"/>
          <p:cNvSpPr txBox="1"/>
          <p:nvPr/>
        </p:nvSpPr>
        <p:spPr>
          <a:xfrm>
            <a:off x="428596" y="1071546"/>
            <a:ext cx="8354775"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C’s approach to the heap</a:t>
            </a: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p:txBody>
      </p:sp>
      <p:sp>
        <p:nvSpPr>
          <p:cNvPr id="6" name="TextBox 5"/>
          <p:cNvSpPr txBox="1"/>
          <p:nvPr/>
        </p:nvSpPr>
        <p:spPr>
          <a:xfrm>
            <a:off x="429188" y="1917182"/>
            <a:ext cx="5210204" cy="3600937"/>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a:solidFill>
                  <a:schemeClr val="bg1"/>
                </a:solidFill>
                <a:latin typeface="Tahoma" panose="020B0604030504040204" pitchFamily="34" charset="0"/>
                <a:cs typeface="Tahoma" panose="020B0604030504040204" pitchFamily="34" charset="0"/>
              </a:rPr>
              <a:t>class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 p = ( A* ) </a:t>
            </a:r>
            <a:r>
              <a:rPr lang="en-US" altLang="zh-CN" sz="2400" dirty="0" err="1">
                <a:solidFill>
                  <a:schemeClr val="bg1"/>
                </a:solidFill>
                <a:latin typeface="Tahoma" panose="020B0604030504040204" pitchFamily="34" charset="0"/>
                <a:cs typeface="Tahoma" panose="020B0604030504040204" pitchFamily="34" charset="0"/>
              </a:rPr>
              <a:t>malloc</a:t>
            </a:r>
            <a:r>
              <a:rPr lang="en-US" altLang="zh-CN" sz="2400" dirty="0">
                <a:solidFill>
                  <a:schemeClr val="bg1"/>
                </a:solidFill>
                <a:latin typeface="Tahoma" panose="020B0604030504040204" pitchFamily="34" charset="0"/>
                <a:cs typeface="Tahoma" panose="020B0604030504040204" pitchFamily="34" charset="0"/>
              </a:rPr>
              <a:t> ( </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 A ) );</a:t>
            </a:r>
          </a:p>
          <a:p>
            <a:pPr>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chemeClr val="accent1"/>
                </a:solidFill>
                <a:latin typeface="Tahoma" panose="020B0604030504040204" pitchFamily="34" charset="0"/>
                <a:cs typeface="Tahoma" panose="020B0604030504040204" pitchFamily="34" charset="0"/>
              </a:rPr>
              <a:t>p-&gt;A();</a:t>
            </a:r>
          </a:p>
          <a:p>
            <a:pPr>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//manager *p ... sometime later </a:t>
            </a:r>
          </a:p>
          <a:p>
            <a:pPr>
              <a:spcBef>
                <a:spcPct val="50000"/>
              </a:spcBef>
            </a:pPr>
            <a:r>
              <a:rPr lang="en-US" altLang="zh-CN" sz="2400" b="1" dirty="0">
                <a:solidFill>
                  <a:schemeClr val="accent1"/>
                </a:solidFill>
                <a:latin typeface="Tahoma" panose="020B0604030504040204" pitchFamily="34" charset="0"/>
                <a:cs typeface="Tahoma" panose="020B0604030504040204" pitchFamily="34" charset="0"/>
              </a:rPr>
              <a:t>p-&gt;~A();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free( p );</a:t>
            </a:r>
          </a:p>
        </p:txBody>
      </p:sp>
      <p:sp>
        <p:nvSpPr>
          <p:cNvPr id="7" name="AutoShape 5"/>
          <p:cNvSpPr>
            <a:spLocks noChangeArrowheads="1"/>
          </p:cNvSpPr>
          <p:nvPr/>
        </p:nvSpPr>
        <p:spPr bwMode="auto">
          <a:xfrm>
            <a:off x="5661955" y="1909024"/>
            <a:ext cx="3505200" cy="3391751"/>
          </a:xfrm>
          <a:prstGeom prst="wedgeRoundRectCallout">
            <a:avLst>
              <a:gd name="adj1" fmla="val -66024"/>
              <a:gd name="adj2" fmla="val 16520"/>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nSpc>
                <a:spcPts val="3443"/>
              </a:lnSpc>
              <a:spcBef>
                <a:spcPct val="50000"/>
              </a:spcBef>
            </a:pPr>
            <a:r>
              <a:rPr lang="en-US" altLang="zh-CN" sz="2400" dirty="0">
                <a:solidFill>
                  <a:schemeClr val="bg1"/>
                </a:solidFill>
                <a:latin typeface="Tahoma" panose="020B0604030504040204" pitchFamily="34" charset="0"/>
                <a:cs typeface="Tahoma" panose="020B0604030504040204" pitchFamily="34" charset="0"/>
              </a:rPr>
              <a:t>C++’s new and delete elegantly solve this problem by safely creating objects on the </a:t>
            </a:r>
            <a:r>
              <a:rPr lang="en-US" altLang="zh-CN" sz="2400" dirty="0" err="1">
                <a:solidFill>
                  <a:schemeClr val="bg1"/>
                </a:solidFill>
                <a:latin typeface="Tahoma" panose="020B0604030504040204" pitchFamily="34" charset="0"/>
                <a:cs typeface="Tahoma" panose="020B0604030504040204" pitchFamily="34" charset="0"/>
              </a:rPr>
              <a:t>heap:</a:t>
            </a:r>
            <a:r>
              <a:rPr lang="en-US" altLang="zh-CN" sz="2400" dirty="0" err="1">
                <a:solidFill>
                  <a:srgbClr val="CC3300"/>
                </a:solidFill>
                <a:latin typeface="Tahoma" panose="020B0604030504040204" pitchFamily="34" charset="0"/>
                <a:cs typeface="Tahoma" panose="020B0604030504040204" pitchFamily="34" charset="0"/>
              </a:rPr>
              <a:t>distribute</a:t>
            </a:r>
            <a:r>
              <a:rPr lang="en-US" altLang="zh-CN" sz="2400" dirty="0">
                <a:solidFill>
                  <a:srgbClr val="CC3300"/>
                </a:solidFill>
                <a:latin typeface="Tahoma" panose="020B0604030504040204" pitchFamily="34" charset="0"/>
                <a:cs typeface="Tahoma" panose="020B0604030504040204" pitchFamily="34" charset="0"/>
              </a:rPr>
              <a:t> storage and </a:t>
            </a:r>
            <a:r>
              <a:rPr lang="en-US" altLang="zh-CN" sz="2400" dirty="0" err="1">
                <a:solidFill>
                  <a:srgbClr val="CC3300"/>
                </a:solidFill>
                <a:latin typeface="Tahoma" panose="020B0604030504040204" pitchFamily="34" charset="0"/>
                <a:cs typeface="Tahoma" panose="020B0604030504040204" pitchFamily="34" charset="0"/>
              </a:rPr>
              <a:t>initializtion</a:t>
            </a:r>
            <a:endParaRPr lang="zh-CN" altLang="en-US" sz="2400" dirty="0">
              <a:solidFill>
                <a:srgbClr val="CC3300"/>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110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354775"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C++’s approach to the heap</a:t>
            </a:r>
            <a:endPar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endParaRPr>
          </a:p>
        </p:txBody>
      </p:sp>
      <p:sp>
        <p:nvSpPr>
          <p:cNvPr id="4" name="TextBox 3"/>
          <p:cNvSpPr txBox="1"/>
          <p:nvPr/>
        </p:nvSpPr>
        <p:spPr>
          <a:xfrm>
            <a:off x="429188" y="1917182"/>
            <a:ext cx="2954989" cy="3231605"/>
          </a:xfrm>
          <a:prstGeom prst="rect">
            <a:avLst/>
          </a:prstGeom>
          <a:solidFill>
            <a:schemeClr val="accent4">
              <a:lumMod val="20000"/>
              <a:lumOff val="80000"/>
            </a:schemeClr>
          </a:solidFill>
        </p:spPr>
        <p:txBody>
          <a:bodyPr wrap="square" lIns="91395" tIns="45696" rIns="91395" bIns="45696" rtlCol="0">
            <a:spAutoFit/>
          </a:bodyPr>
          <a:lstStyle/>
          <a:p>
            <a:pPr>
              <a:spcBef>
                <a:spcPct val="50000"/>
              </a:spcBef>
            </a:pPr>
            <a:r>
              <a:rPr lang="en-US" altLang="zh-CN" sz="2400" dirty="0" err="1">
                <a:solidFill>
                  <a:schemeClr val="bg1"/>
                </a:solidFill>
                <a:latin typeface="Tahoma" panose="020B0604030504040204" pitchFamily="34" charset="0"/>
                <a:cs typeface="Tahoma" panose="020B0604030504040204" pitchFamily="34" charset="0"/>
              </a:rPr>
              <a:t>calss</a:t>
            </a:r>
            <a:r>
              <a:rPr lang="en-US" altLang="zh-CN" sz="2400" dirty="0">
                <a:solidFill>
                  <a:schemeClr val="bg1"/>
                </a:solidFill>
                <a:latin typeface="Tahoma" panose="020B0604030504040204" pitchFamily="34" charset="0"/>
                <a:cs typeface="Tahoma" panose="020B0604030504040204" pitchFamily="34" charset="0"/>
              </a:rPr>
              <a:t>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 p = new A;</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 q = new A( 10 );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//sometime later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delete p;</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delete q;</a:t>
            </a:r>
          </a:p>
        </p:txBody>
      </p:sp>
      <p:sp>
        <p:nvSpPr>
          <p:cNvPr id="5" name="AutoShape 1029"/>
          <p:cNvSpPr>
            <a:spLocks noChangeArrowheads="1"/>
          </p:cNvSpPr>
          <p:nvPr/>
        </p:nvSpPr>
        <p:spPr bwMode="auto">
          <a:xfrm>
            <a:off x="4073989" y="1616851"/>
            <a:ext cx="4876800" cy="1655763"/>
          </a:xfrm>
          <a:prstGeom prst="wedgeRoundRectCallout">
            <a:avLst>
              <a:gd name="adj1" fmla="val -84210"/>
              <a:gd name="adj2" fmla="val 27292"/>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Tahoma" panose="020B0604030504040204" pitchFamily="34" charset="0"/>
                <a:cs typeface="Tahoma" panose="020B0604030504040204" pitchFamily="34" charset="0"/>
              </a:rPr>
              <a:t>allocates enough storage on the heap to hold the object and calls the A::A() for that storage.</a:t>
            </a:r>
          </a:p>
        </p:txBody>
      </p:sp>
      <p:sp>
        <p:nvSpPr>
          <p:cNvPr id="6" name="AutoShape 1030"/>
          <p:cNvSpPr>
            <a:spLocks noChangeArrowheads="1"/>
          </p:cNvSpPr>
          <p:nvPr/>
        </p:nvSpPr>
        <p:spPr bwMode="auto">
          <a:xfrm>
            <a:off x="4073988" y="3209726"/>
            <a:ext cx="4876800" cy="1871663"/>
          </a:xfrm>
          <a:prstGeom prst="wedgeRoundRectCallout">
            <a:avLst>
              <a:gd name="adj1" fmla="val -71945"/>
              <a:gd name="adj2" fmla="val -35576"/>
              <a:gd name="adj3" fmla="val 16667"/>
            </a:avLst>
          </a:prstGeom>
          <a:solidFill>
            <a:schemeClr val="accent5">
              <a:lumMod val="20000"/>
              <a:lumOff val="80000"/>
            </a:schemeClr>
          </a:solidFill>
          <a:ln w="12700">
            <a:noFill/>
            <a:miter lim="800000"/>
            <a:headEnd/>
            <a:tailEnd/>
          </a:ln>
        </p:spPr>
        <p:txBody>
          <a:bodyPr lIns="91395" tIns="45696" rIns="91395" bIns="45696" anchor="ctr"/>
          <a:lstStyle/>
          <a:p>
            <a:r>
              <a:rPr lang="en-US" altLang="zh-CN" sz="2400" dirty="0">
                <a:solidFill>
                  <a:schemeClr val="bg1"/>
                </a:solidFill>
                <a:latin typeface="Tahoma" panose="020B0604030504040204" pitchFamily="34" charset="0"/>
                <a:cs typeface="Tahoma" panose="020B0604030504040204" pitchFamily="34" charset="0"/>
              </a:rPr>
              <a:t>allocates enough storage on the heap to hold the object and calls the A::A(int) for that storage.</a:t>
            </a:r>
          </a:p>
        </p:txBody>
      </p:sp>
      <p:sp>
        <p:nvSpPr>
          <p:cNvPr id="7" name="AutoShape 1031"/>
          <p:cNvSpPr>
            <a:spLocks noChangeArrowheads="1"/>
          </p:cNvSpPr>
          <p:nvPr/>
        </p:nvSpPr>
        <p:spPr bwMode="auto">
          <a:xfrm>
            <a:off x="4067945" y="4797152"/>
            <a:ext cx="4882842" cy="1584325"/>
          </a:xfrm>
          <a:prstGeom prst="wedgeRoundRectCallout">
            <a:avLst>
              <a:gd name="adj1" fmla="val -94580"/>
              <a:gd name="adj2" fmla="val -70357"/>
              <a:gd name="adj3" fmla="val 16667"/>
            </a:avLst>
          </a:prstGeom>
          <a:solidFill>
            <a:schemeClr val="accent2">
              <a:lumMod val="20000"/>
              <a:lumOff val="80000"/>
            </a:schemeClr>
          </a:solidFill>
          <a:ln w="12700">
            <a:noFill/>
            <a:miter lim="800000"/>
            <a:headEnd/>
            <a:tailEnd/>
          </a:ln>
        </p:spPr>
        <p:txBody>
          <a:bodyPr lIns="91395" tIns="45696" rIns="91395" bIns="45696" anchor="ctr"/>
          <a:lstStyle/>
          <a:p>
            <a:r>
              <a:rPr lang="en-US" altLang="zh-CN" sz="2400" dirty="0">
                <a:solidFill>
                  <a:schemeClr val="bg1"/>
                </a:solidFill>
                <a:latin typeface="Tahoma" panose="020B0604030504040204" pitchFamily="34" charset="0"/>
                <a:cs typeface="Tahoma" panose="020B0604030504040204" pitchFamily="34" charset="0"/>
              </a:rPr>
              <a:t>first calls the destructor and then releases the memory (often with a call to free( )). </a:t>
            </a:r>
          </a:p>
        </p:txBody>
      </p:sp>
    </p:spTree>
    <p:extLst>
      <p:ext uri="{BB962C8B-B14F-4D97-AF65-F5344CB8AC3E}">
        <p14:creationId xmlns:p14="http://schemas.microsoft.com/office/powerpoint/2010/main" val="370455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36413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operator new and delete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4197396" cy="1754278"/>
          </a:xfrm>
          <a:prstGeom prst="rect">
            <a:avLst/>
          </a:prstGeom>
          <a:solidFill>
            <a:schemeClr val="accent4">
              <a:lumMod val="20000"/>
              <a:lumOff val="80000"/>
            </a:schemeClr>
          </a:solidFill>
        </p:spPr>
        <p:txBody>
          <a:bodyPr wrap="square" lIns="91395" tIns="45696" rIns="91395" bIns="45696" rtlCol="0">
            <a:spAutoFit/>
          </a:bodyPr>
          <a:lstStyle/>
          <a:p>
            <a:pPr>
              <a:lnSpc>
                <a:spcPct val="150000"/>
              </a:lnSpc>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char *pc1 = new char(‘a’);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delete pc1; //sometime later </a:t>
            </a:r>
            <a:endParaRPr lang="en-US" altLang="zh-CN" sz="2400" dirty="0">
              <a:solidFill>
                <a:schemeClr val="bg1"/>
              </a:solidFill>
              <a:latin typeface="Tahoma" panose="020B0604030504040204" pitchFamily="34" charset="0"/>
              <a:cs typeface="Tahoma" panose="020B0604030504040204" pitchFamily="34" charset="0"/>
            </a:endParaRPr>
          </a:p>
        </p:txBody>
      </p:sp>
      <p:sp>
        <p:nvSpPr>
          <p:cNvPr id="5" name="TextBox 4"/>
          <p:cNvSpPr txBox="1"/>
          <p:nvPr/>
        </p:nvSpPr>
        <p:spPr>
          <a:xfrm>
            <a:off x="414620" y="3572983"/>
            <a:ext cx="4211371" cy="2694602"/>
          </a:xfrm>
          <a:prstGeom prst="rect">
            <a:avLst/>
          </a:prstGeom>
          <a:solidFill>
            <a:schemeClr val="accent6">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*pi = new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*pi = 30;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delete pi;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//sometime later</a:t>
            </a:r>
          </a:p>
        </p:txBody>
      </p:sp>
      <p:sp>
        <p:nvSpPr>
          <p:cNvPr id="7" name="TextBox 6"/>
          <p:cNvSpPr txBox="1"/>
          <p:nvPr/>
        </p:nvSpPr>
        <p:spPr>
          <a:xfrm>
            <a:off x="4730637" y="3577976"/>
            <a:ext cx="4413363" cy="2308276"/>
          </a:xfrm>
          <a:prstGeom prst="rect">
            <a:avLst/>
          </a:prstGeom>
          <a:solidFill>
            <a:schemeClr val="accent1">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*pi = new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[10]; </a:t>
            </a:r>
            <a:r>
              <a:rPr lang="en-US" altLang="zh-CN" sz="2400" b="1" dirty="0">
                <a:solidFill>
                  <a:srgbClr val="00B16A"/>
                </a:solidFill>
                <a:latin typeface="Frutiger LT 55 Roman" panose="02000503040000020004" pitchFamily="2" charset="0"/>
                <a:ea typeface="微软雅黑" panose="020B0503020204020204" pitchFamily="34" charset="-122"/>
                <a:cs typeface="Arial Unicode MS" pitchFamily="34" charset="-122"/>
              </a:rPr>
              <a:t>//array</a:t>
            </a:r>
          </a:p>
          <a:p>
            <a:pPr>
              <a:spcBef>
                <a:spcPct val="50000"/>
              </a:spcBef>
            </a:pPr>
            <a:r>
              <a:rPr lang="en-US" altLang="zh-CN" sz="2400" b="1" dirty="0">
                <a:solidFill>
                  <a:srgbClr val="00B16A"/>
                </a:solidFill>
                <a:latin typeface="Frutiger LT 55 Roman" panose="02000503040000020004" pitchFamily="2" charset="0"/>
                <a:ea typeface="微软雅黑" panose="020B0503020204020204" pitchFamily="34" charset="-122"/>
                <a:cs typeface="Arial Unicode MS" pitchFamily="34" charset="-122"/>
              </a:rPr>
              <a:t>//sometime later 	</a:t>
            </a:r>
            <a:r>
              <a:rPr lang="en-US" altLang="zh-CN" sz="2400" dirty="0">
                <a:solidFill>
                  <a:schemeClr val="tx1">
                    <a:lumMod val="75000"/>
                    <a:lumOff val="25000"/>
                  </a:schemeClr>
                </a:solidFill>
                <a:latin typeface="Frutiger LT 55 Roman" panose="02000503040000020004" pitchFamily="2"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delete[] pi;</a:t>
            </a:r>
          </a:p>
        </p:txBody>
      </p:sp>
    </p:spTree>
    <p:extLst>
      <p:ext uri="{BB962C8B-B14F-4D97-AF65-F5344CB8AC3E}">
        <p14:creationId xmlns:p14="http://schemas.microsoft.com/office/powerpoint/2010/main" val="41287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243387" cy="784800"/>
          </a:xfrm>
          <a:solidFill>
            <a:srgbClr val="008080"/>
          </a:solidFill>
        </p:spPr>
        <p:txBody>
          <a:bodyPr vert="horz" lIns="98409" tIns="49204" rIns="98409" bIns="49204" rtlCol="0" anchor="ctr">
            <a:noAutofit/>
          </a:bodyPr>
          <a:lstStyle/>
          <a:p>
            <a:r>
              <a:rPr lang="zh-CN" altLang="en-US" sz="2400" b="1" dirty="0">
                <a:cs typeface="Arial Unicode MS" pitchFamily="34" charset="-122"/>
              </a:rPr>
              <a:t>规则</a:t>
            </a:r>
            <a:r>
              <a:rPr lang="en-US" altLang="zh-CN" sz="2400" b="1" dirty="0">
                <a:cs typeface="Arial Unicode MS" pitchFamily="34" charset="-122"/>
              </a:rPr>
              <a:t>(</a:t>
            </a:r>
            <a:r>
              <a:rPr lang="zh-CN" altLang="en-US" sz="2400" b="1" dirty="0">
                <a:cs typeface="Arial Unicode MS" pitchFamily="34" charset="-122"/>
              </a:rPr>
              <a:t>强制</a:t>
            </a:r>
            <a:r>
              <a:rPr lang="en-US" altLang="zh-CN" sz="2400" b="1" dirty="0">
                <a:cs typeface="Arial Unicode MS" pitchFamily="34" charset="-122"/>
              </a:rPr>
              <a:t>):  </a:t>
            </a:r>
            <a:r>
              <a:rPr lang="zh-CN" altLang="en-US" sz="2400" b="1" dirty="0">
                <a:cs typeface="Arial Unicode MS" pitchFamily="34" charset="-122"/>
              </a:rPr>
              <a:t>在安全系统中不能使用动态堆的内存分配。</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246791" cy="50782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排除了</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中的函数</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alloc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malloc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realoc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和</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free</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的使用；</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C++</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中的运算符</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new</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和</a:t>
            </a:r>
            <a:r>
              <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rPr>
              <a:t>delete</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的使用。</a:t>
            </a:r>
            <a:endParaRPr lang="en-US" altLang="zh-CN" sz="2400" dirty="0">
              <a:latin typeface="华文细黑" panose="02010600040101010101" pitchFamily="2" charset="-122"/>
              <a:ea typeface="华文细黑" panose="02010600040101010101" pitchFamily="2" charset="-122"/>
              <a:cs typeface="Arial Unicode MS" pitchFamily="34" charset="-122"/>
              <a:sym typeface="Wingdings 2" pitchFamily="18" charset="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涉及动态内存分配时，存在整个范围内的未指定的、未定义的和实现定义的行为，以及其他大量的潜在缺陷。动态堆内存分配能够导致</a:t>
            </a:r>
            <a:r>
              <a:rPr lang="zh-CN" altLang="en-US" sz="2400" dirty="0">
                <a:solidFill>
                  <a:srgbClr val="FFFF00"/>
                </a:solidFill>
                <a:latin typeface="华文细黑" panose="02010600040101010101" pitchFamily="2" charset="-122"/>
                <a:ea typeface="华文细黑" panose="02010600040101010101" pitchFamily="2" charset="-122"/>
                <a:cs typeface="Arial Unicode MS" pitchFamily="34" charset="-122"/>
                <a:sym typeface="Wingdings 2" pitchFamily="18" charset="2"/>
              </a:rPr>
              <a:t>内存泄漏、数据不一致、内存耗尽和不确定的行为。</a:t>
            </a: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 注意，某些实现可能会使用动态堆内存的分配以实现其他函数，如</a:t>
            </a:r>
            <a:r>
              <a:rPr lang="en-US" altLang="zh-CN" sz="2400" dirty="0" err="1">
                <a:latin typeface="华文细黑" panose="02010600040101010101" pitchFamily="2" charset="-122"/>
                <a:ea typeface="华文细黑" panose="02010600040101010101" pitchFamily="2" charset="-122"/>
                <a:cs typeface="Arial Unicode MS" pitchFamily="34" charset="-122"/>
                <a:sym typeface="Wingdings 2" pitchFamily="18" charset="2"/>
              </a:rPr>
              <a:t>string.h</a:t>
            </a:r>
            <a:r>
              <a:rPr lang="zh-CN" altLang="en-US" sz="2400" dirty="0">
                <a:latin typeface="华文细黑" panose="02010600040101010101" pitchFamily="2" charset="-122"/>
                <a:ea typeface="华文细黑" panose="02010600040101010101" pitchFamily="2" charset="-122"/>
                <a:cs typeface="Arial Unicode MS" pitchFamily="34" charset="-122"/>
                <a:sym typeface="Wingdings 2" pitchFamily="18" charset="2"/>
              </a:rPr>
              <a:t>中的函数。如果这种情况发生，也需要避免使用这些函数。</a:t>
            </a:r>
          </a:p>
        </p:txBody>
      </p:sp>
    </p:spTree>
    <p:extLst>
      <p:ext uri="{BB962C8B-B14F-4D97-AF65-F5344CB8AC3E}">
        <p14:creationId xmlns:p14="http://schemas.microsoft.com/office/powerpoint/2010/main" val="292962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148064" cy="2315411"/>
          </a:xfrm>
          <a:prstGeom prst="rect">
            <a:avLst/>
          </a:prstGeom>
          <a:noFill/>
        </p:spPr>
        <p:txBody>
          <a:bodyPr wrap="square" lIns="98458" tIns="49229" rIns="98458" bIns="49229" rtlCol="0">
            <a:spAutoFit/>
          </a:bodyPr>
          <a:lstStyle/>
          <a:p>
            <a:pPr>
              <a:lnSpc>
                <a:spcPct val="150000"/>
              </a:lnSpc>
            </a:pPr>
            <a:r>
              <a:rPr lang="en-US" altLang="zh-CN" sz="2400" dirty="0">
                <a:latin typeface="Arial" panose="020B0604020202020204" pitchFamily="34" charset="0"/>
                <a:cs typeface="Arial" panose="020B0604020202020204" pitchFamily="34" charset="0"/>
              </a:rPr>
              <a:t>Chapter 11 Pointers </a:t>
            </a:r>
            <a:r>
              <a:rPr lang="en-US" altLang="zh-CN" sz="2400" dirty="0" smtClean="0">
                <a:latin typeface="Arial" panose="020B0604020202020204" pitchFamily="34" charset="0"/>
                <a:cs typeface="Arial" panose="020B0604020202020204" pitchFamily="34" charset="0"/>
              </a:rPr>
              <a:t>and dynamic </a:t>
            </a:r>
          </a:p>
          <a:p>
            <a:pPr>
              <a:lnSpc>
                <a:spcPct val="150000"/>
              </a:lnSpc>
            </a:pPr>
            <a:r>
              <a:rPr lang="en-US" altLang="zh-CN" sz="2400" dirty="0" smtClean="0">
                <a:latin typeface="Arial" panose="020B0604020202020204" pitchFamily="34" charset="0"/>
                <a:cs typeface="Arial" panose="020B0604020202020204" pitchFamily="34" charset="0"/>
              </a:rPr>
              <a:t>Memory management </a:t>
            </a:r>
            <a:r>
              <a:rPr lang="en-US" altLang="zh-CN" sz="2400" dirty="0"/>
              <a:t/>
            </a:r>
            <a:br>
              <a:rPr lang="en-US" altLang="zh-CN" sz="2400" dirty="0"/>
            </a:br>
            <a:r>
              <a:rPr lang="en-US" altLang="zh-CN" sz="2400" dirty="0" smtClean="0"/>
              <a:t>11.10 </a:t>
            </a:r>
            <a:r>
              <a:rPr lang="en-US" altLang="zh-CN" sz="2400" dirty="0"/>
              <a:t>Creating and Accessing Dynamic Objects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10718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588272" cy="784800"/>
          </a:xfrm>
          <a:solidFill>
            <a:srgbClr val="008080"/>
          </a:solidFill>
        </p:spPr>
        <p:txBody>
          <a:bodyPr vert="horz" lIns="98409" tIns="49204" rIns="98409" bIns="49204" rtlCol="0" anchor="ctr">
            <a:normAutofit/>
          </a:bodyPr>
          <a:lstStyle/>
          <a:p>
            <a:r>
              <a:rPr lang="en-US" altLang="zh-CN" b="1" dirty="0">
                <a:latin typeface="Arial Rounded MT Bold" panose="020F0704030504030204" pitchFamily="34" charset="0"/>
                <a:ea typeface="Arial Unicode MS" pitchFamily="34" charset="-122"/>
                <a:cs typeface="Arial Unicode MS" pitchFamily="34" charset="-122"/>
              </a:rPr>
              <a:t>2.7 Reading and writing files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3485521"/>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latin typeface="Arial" pitchFamily="34" charset="0"/>
                <a:cs typeface="Arial" pitchFamily="34" charset="0"/>
              </a:rPr>
              <a:t>In C, the process of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opening</a:t>
            </a:r>
            <a:r>
              <a:rPr lang="en-US" altLang="zh-CN" sz="2400" dirty="0">
                <a:latin typeface="Arial" pitchFamily="34" charset="0"/>
                <a:cs typeface="Arial" pitchFamily="34" charset="0"/>
              </a:rPr>
              <a:t> and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manipulating</a:t>
            </a:r>
            <a:r>
              <a:rPr lang="en-US" altLang="zh-CN" sz="2400" dirty="0">
                <a:latin typeface="Arial" pitchFamily="34" charset="0"/>
                <a:cs typeface="Arial" pitchFamily="34" charset="0"/>
              </a:rPr>
              <a:t> </a:t>
            </a:r>
            <a:r>
              <a:rPr lang="en-US" altLang="zh-CN" sz="2700" dirty="0">
                <a:solidFill>
                  <a:schemeClr val="tx1">
                    <a:lumMod val="65000"/>
                    <a:lumOff val="35000"/>
                  </a:schemeClr>
                </a:solidFill>
                <a:latin typeface="Arial" pitchFamily="34" charset="0"/>
                <a:ea typeface="Arial Unicode MS" pitchFamily="34" charset="-122"/>
                <a:cs typeface="Arial" pitchFamily="34" charset="0"/>
              </a:rPr>
              <a:t>files </a:t>
            </a:r>
            <a:r>
              <a:rPr lang="en-US" altLang="zh-CN" sz="2400" dirty="0">
                <a:latin typeface="Arial" pitchFamily="34" charset="0"/>
                <a:cs typeface="Arial" pitchFamily="34" charset="0"/>
              </a:rPr>
              <a:t>requires a lot of language background to prepare you for the complexity of the operations. However, the C++ </a:t>
            </a:r>
            <a:r>
              <a:rPr lang="en-US" altLang="zh-CN" sz="2400" dirty="0" err="1">
                <a:latin typeface="Arial" pitchFamily="34" charset="0"/>
                <a:cs typeface="Arial" pitchFamily="34" charset="0"/>
              </a:rPr>
              <a:t>iostream</a:t>
            </a:r>
            <a:r>
              <a:rPr lang="en-US" altLang="zh-CN" sz="2400" dirty="0">
                <a:latin typeface="Arial" pitchFamily="34" charset="0"/>
                <a:cs typeface="Arial" pitchFamily="34" charset="0"/>
              </a:rPr>
              <a:t> library provides a simple way to manipulate files, and so this functionality can be introduced much earlier than it would be in C.</a:t>
            </a:r>
            <a:endParaRPr lang="zh-CN" altLang="en-US" sz="2400" dirty="0">
              <a:latin typeface="Arial" pitchFamily="34" charset="0"/>
              <a:cs typeface="Arial" pitchFamily="34" charset="0"/>
            </a:endParaRPr>
          </a:p>
        </p:txBody>
      </p:sp>
    </p:spTree>
    <p:extLst>
      <p:ext uri="{BB962C8B-B14F-4D97-AF65-F5344CB8AC3E}">
        <p14:creationId xmlns:p14="http://schemas.microsoft.com/office/powerpoint/2010/main" val="13022146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5"/>
          <p:cNvSpPr>
            <a:spLocks noChangeArrowheads="1"/>
          </p:cNvSpPr>
          <p:nvPr/>
        </p:nvSpPr>
        <p:spPr bwMode="auto">
          <a:xfrm>
            <a:off x="3200402" y="1643680"/>
            <a:ext cx="1558990" cy="584727"/>
          </a:xfrm>
          <a:prstGeom prst="rect">
            <a:avLst/>
          </a:prstGeom>
          <a:solidFill>
            <a:srgbClr val="CCECFF"/>
          </a:solidFill>
          <a:ln w="12700">
            <a:solidFill>
              <a:schemeClr val="tx1"/>
            </a:solidFill>
            <a:miter lim="800000"/>
            <a:headEnd/>
            <a:tailEnd/>
          </a:ln>
        </p:spPr>
        <p:txBody>
          <a:bodyPr wrap="none" lIns="91395" tIns="45696" rIns="91395" bIns="45696" anchor="ctr">
            <a:spAutoFit/>
          </a:bodyPr>
          <a:lstStyle/>
          <a:p>
            <a:r>
              <a:rPr lang="en-US" altLang="zh-CN" sz="3200" dirty="0" err="1">
                <a:solidFill>
                  <a:srgbClr val="0000CC"/>
                </a:solidFill>
              </a:rPr>
              <a:t>ifstream</a:t>
            </a:r>
            <a:endParaRPr lang="en-US" altLang="zh-CN" sz="3200" dirty="0">
              <a:solidFill>
                <a:srgbClr val="0000CC"/>
              </a:solidFill>
            </a:endParaRPr>
          </a:p>
        </p:txBody>
      </p:sp>
      <p:sp>
        <p:nvSpPr>
          <p:cNvPr id="119812" name="Rectangle 6"/>
          <p:cNvSpPr>
            <a:spLocks noChangeArrowheads="1"/>
          </p:cNvSpPr>
          <p:nvPr/>
        </p:nvSpPr>
        <p:spPr bwMode="auto">
          <a:xfrm>
            <a:off x="5248669" y="1603609"/>
            <a:ext cx="1491921" cy="523172"/>
          </a:xfrm>
          <a:prstGeom prst="rect">
            <a:avLst/>
          </a:prstGeom>
          <a:solidFill>
            <a:srgbClr val="CCECFF"/>
          </a:solidFill>
          <a:ln w="12700">
            <a:solidFill>
              <a:schemeClr val="tx1"/>
            </a:solidFill>
            <a:miter lim="800000"/>
            <a:headEnd/>
            <a:tailEnd/>
          </a:ln>
        </p:spPr>
        <p:txBody>
          <a:bodyPr wrap="none" lIns="91395" tIns="45696" rIns="91395" bIns="45696" anchor="ctr">
            <a:spAutoFit/>
          </a:bodyPr>
          <a:lstStyle/>
          <a:p>
            <a:r>
              <a:rPr lang="en-US" altLang="zh-CN" sz="2800">
                <a:solidFill>
                  <a:srgbClr val="0000CC"/>
                </a:solidFill>
              </a:rPr>
              <a:t>ofstream</a:t>
            </a:r>
          </a:p>
        </p:txBody>
      </p:sp>
      <p:sp>
        <p:nvSpPr>
          <p:cNvPr id="119813" name="Rectangle 7"/>
          <p:cNvSpPr>
            <a:spLocks noChangeArrowheads="1"/>
          </p:cNvSpPr>
          <p:nvPr/>
        </p:nvSpPr>
        <p:spPr bwMode="auto">
          <a:xfrm>
            <a:off x="4260451" y="3100030"/>
            <a:ext cx="1734222" cy="523172"/>
          </a:xfrm>
          <a:prstGeom prst="rect">
            <a:avLst/>
          </a:prstGeom>
          <a:solidFill>
            <a:srgbClr val="CCECFF"/>
          </a:solidFill>
          <a:ln w="12700">
            <a:solidFill>
              <a:schemeClr val="tx1"/>
            </a:solidFill>
            <a:miter lim="800000"/>
            <a:headEnd/>
            <a:tailEnd/>
          </a:ln>
        </p:spPr>
        <p:txBody>
          <a:bodyPr wrap="square" lIns="91395" tIns="45696" rIns="91395" bIns="45696" anchor="ctr">
            <a:spAutoFit/>
          </a:bodyPr>
          <a:lstStyle/>
          <a:p>
            <a:pPr algn="ctr"/>
            <a:r>
              <a:rPr lang="en-US" altLang="zh-CN" sz="2800" dirty="0" err="1">
                <a:solidFill>
                  <a:srgbClr val="0000CC"/>
                </a:solidFill>
              </a:rPr>
              <a:t>fstream</a:t>
            </a:r>
            <a:endParaRPr lang="en-US" altLang="zh-CN" sz="2800" dirty="0">
              <a:solidFill>
                <a:srgbClr val="0000CC"/>
              </a:solidFill>
            </a:endParaRPr>
          </a:p>
        </p:txBody>
      </p:sp>
      <p:sp>
        <p:nvSpPr>
          <p:cNvPr id="119814" name="AutoShape 9"/>
          <p:cNvSpPr>
            <a:spLocks noChangeArrowheads="1"/>
          </p:cNvSpPr>
          <p:nvPr/>
        </p:nvSpPr>
        <p:spPr bwMode="auto">
          <a:xfrm>
            <a:off x="1" y="764707"/>
            <a:ext cx="2743200" cy="2596911"/>
          </a:xfrm>
          <a:prstGeom prst="wedgeRoundRectCallout">
            <a:avLst>
              <a:gd name="adj1" fmla="val 65232"/>
              <a:gd name="adj2" fmla="val -2703"/>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a file for reading, you create an </a:t>
            </a:r>
            <a:r>
              <a:rPr lang="en-US" altLang="zh-CN" sz="2400" b="1" dirty="0" err="1">
                <a:solidFill>
                  <a:srgbClr val="C00000"/>
                </a:solidFill>
                <a:latin typeface="Arial Unicode MS" pitchFamily="34" charset="-122"/>
                <a:ea typeface="Arial Unicode MS" pitchFamily="34" charset="-122"/>
                <a:cs typeface="Arial Unicode MS" pitchFamily="34" charset="-122"/>
              </a:rPr>
              <a:t>ifstream</a:t>
            </a:r>
            <a:r>
              <a:rPr lang="en-US" altLang="zh-CN" sz="2400" dirty="0">
                <a:solidFill>
                  <a:srgbClr val="0000CC"/>
                </a:solidFill>
                <a:latin typeface="Arial Unicode MS" pitchFamily="34" charset="-122"/>
                <a:ea typeface="Arial Unicode MS" pitchFamily="34" charset="-122"/>
                <a:cs typeface="Arial Unicode MS" pitchFamily="34" charset="-122"/>
              </a:rPr>
              <a:t> object, which then behaves like </a:t>
            </a:r>
            <a:r>
              <a:rPr lang="en-US" altLang="zh-CN" sz="2400" b="1" dirty="0" err="1">
                <a:solidFill>
                  <a:srgbClr val="0000CC"/>
                </a:solidFill>
                <a:latin typeface="Arial Unicode MS" pitchFamily="34" charset="-122"/>
                <a:ea typeface="Arial Unicode MS" pitchFamily="34" charset="-122"/>
                <a:cs typeface="Arial Unicode MS" pitchFamily="34" charset="-122"/>
              </a:rPr>
              <a:t>cin</a:t>
            </a:r>
            <a:r>
              <a:rPr lang="en-US" altLang="zh-CN" sz="2400" dirty="0">
                <a:solidFill>
                  <a:srgbClr val="0000CC"/>
                </a:solidFill>
                <a:latin typeface="Arial Unicode MS" pitchFamily="34" charset="-122"/>
                <a:ea typeface="Arial Unicode MS" pitchFamily="34" charset="-122"/>
                <a:cs typeface="Arial Unicode MS" pitchFamily="34" charset="-122"/>
              </a:rPr>
              <a:t>.</a:t>
            </a:r>
            <a:endParaRPr lang="zh-CN" altLang="en-US" sz="2400" dirty="0">
              <a:solidFill>
                <a:srgbClr val="0000CC"/>
              </a:solidFill>
              <a:latin typeface="Arial Unicode MS" pitchFamily="34" charset="-122"/>
              <a:ea typeface="Arial Unicode MS" pitchFamily="34" charset="-122"/>
              <a:cs typeface="Arial Unicode MS" pitchFamily="34" charset="-122"/>
            </a:endParaRPr>
          </a:p>
        </p:txBody>
      </p:sp>
      <p:sp>
        <p:nvSpPr>
          <p:cNvPr id="119815" name="AutoShape 10"/>
          <p:cNvSpPr>
            <a:spLocks noChangeArrowheads="1"/>
          </p:cNvSpPr>
          <p:nvPr/>
        </p:nvSpPr>
        <p:spPr bwMode="auto">
          <a:xfrm>
            <a:off x="6299742" y="2283302"/>
            <a:ext cx="2614736" cy="2867000"/>
          </a:xfrm>
          <a:prstGeom prst="wedgeRoundRectCallout">
            <a:avLst>
              <a:gd name="adj1" fmla="val -55094"/>
              <a:gd name="adj2" fmla="val -52986"/>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a file for writing, you create an </a:t>
            </a:r>
            <a:r>
              <a:rPr lang="en-US" altLang="zh-CN" sz="2400" b="1" dirty="0" err="1">
                <a:solidFill>
                  <a:srgbClr val="C00000"/>
                </a:solidFill>
                <a:latin typeface="Arial Unicode MS" pitchFamily="34" charset="-122"/>
                <a:ea typeface="Arial Unicode MS" pitchFamily="34" charset="-122"/>
                <a:cs typeface="Arial Unicode MS" pitchFamily="34" charset="-122"/>
              </a:rPr>
              <a:t>ofstream</a:t>
            </a:r>
            <a:r>
              <a:rPr lang="en-US" altLang="zh-CN" sz="2400" dirty="0">
                <a:solidFill>
                  <a:srgbClr val="0000CC"/>
                </a:solidFill>
                <a:latin typeface="Arial Unicode MS" pitchFamily="34" charset="-122"/>
                <a:ea typeface="Arial Unicode MS" pitchFamily="34" charset="-122"/>
                <a:cs typeface="Arial Unicode MS" pitchFamily="34" charset="-122"/>
              </a:rPr>
              <a:t> object, which then behaves like </a:t>
            </a:r>
            <a:r>
              <a:rPr lang="en-US" altLang="zh-CN" sz="2400" b="1" dirty="0" err="1">
                <a:solidFill>
                  <a:srgbClr val="0000CC"/>
                </a:solidFill>
                <a:latin typeface="Arial Unicode MS" pitchFamily="34" charset="-122"/>
                <a:ea typeface="Arial Unicode MS" pitchFamily="34" charset="-122"/>
                <a:cs typeface="Arial Unicode MS" pitchFamily="34" charset="-122"/>
              </a:rPr>
              <a:t>cout</a:t>
            </a:r>
            <a:r>
              <a:rPr lang="en-US" altLang="zh-CN" sz="2400" dirty="0">
                <a:solidFill>
                  <a:srgbClr val="0000CC"/>
                </a:solidFill>
                <a:latin typeface="Arial Unicode MS" pitchFamily="34" charset="-122"/>
                <a:ea typeface="Arial Unicode MS" pitchFamily="34" charset="-122"/>
                <a:cs typeface="Arial Unicode MS" pitchFamily="34" charset="-122"/>
              </a:rPr>
              <a:t> .</a:t>
            </a:r>
            <a:endParaRPr lang="zh-CN" altLang="en-US" sz="2400" dirty="0">
              <a:solidFill>
                <a:srgbClr val="0000CC"/>
              </a:solidFill>
              <a:latin typeface="Arial Unicode MS" pitchFamily="34" charset="-122"/>
              <a:ea typeface="Arial Unicode MS" pitchFamily="34" charset="-122"/>
              <a:cs typeface="Arial Unicode MS" pitchFamily="34" charset="-122"/>
            </a:endParaRPr>
          </a:p>
        </p:txBody>
      </p:sp>
      <p:cxnSp>
        <p:nvCxnSpPr>
          <p:cNvPr id="119816" name="AutoShape 11"/>
          <p:cNvCxnSpPr>
            <a:cxnSpLocks noChangeShapeType="1"/>
            <a:stCxn id="119811" idx="2"/>
            <a:endCxn id="119812" idx="2"/>
          </p:cNvCxnSpPr>
          <p:nvPr/>
        </p:nvCxnSpPr>
        <p:spPr bwMode="auto">
          <a:xfrm rot="5400000" flipH="1" flipV="1">
            <a:off x="4936450" y="1170227"/>
            <a:ext cx="101626" cy="2014733"/>
          </a:xfrm>
          <a:prstGeom prst="bentConnector3">
            <a:avLst>
              <a:gd name="adj1" fmla="val -224942"/>
            </a:avLst>
          </a:prstGeom>
          <a:noFill/>
          <a:ln w="57150">
            <a:solidFill>
              <a:srgbClr val="FFC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9817" name="Line 12"/>
          <p:cNvSpPr>
            <a:spLocks noChangeShapeType="1"/>
          </p:cNvSpPr>
          <p:nvPr/>
        </p:nvSpPr>
        <p:spPr bwMode="auto">
          <a:xfrm flipH="1" flipV="1">
            <a:off x="4911879" y="2494597"/>
            <a:ext cx="0" cy="605408"/>
          </a:xfrm>
          <a:prstGeom prst="line">
            <a:avLst/>
          </a:prstGeom>
          <a:noFill/>
          <a:ln w="57150">
            <a:solidFill>
              <a:srgbClr val="FFC000"/>
            </a:solidFill>
            <a:round/>
            <a:headEnd/>
            <a:tailEnd/>
          </a:ln>
          <a:extLst>
            <a:ext uri="{909E8E84-426E-40DD-AFC4-6F175D3DCCD1}">
              <a14:hiddenFill xmlns:a14="http://schemas.microsoft.com/office/drawing/2010/main">
                <a:noFill/>
              </a14:hiddenFill>
            </a:ext>
          </a:extLst>
        </p:spPr>
        <p:txBody>
          <a:bodyPr wrap="square" lIns="91395" tIns="45696" rIns="91395" bIns="45696" anchor="ctr">
            <a:spAutoFit/>
          </a:bodyPr>
          <a:lstStyle/>
          <a:p>
            <a:endParaRPr lang="zh-CN" altLang="en-US"/>
          </a:p>
        </p:txBody>
      </p:sp>
      <p:sp>
        <p:nvSpPr>
          <p:cNvPr id="119818" name="AutoShape 13"/>
          <p:cNvSpPr>
            <a:spLocks noChangeArrowheads="1"/>
          </p:cNvSpPr>
          <p:nvPr/>
        </p:nvSpPr>
        <p:spPr bwMode="auto">
          <a:xfrm>
            <a:off x="846556" y="3795701"/>
            <a:ext cx="3182888" cy="2021396"/>
          </a:xfrm>
          <a:prstGeom prst="wedgeRoundRectCallout">
            <a:avLst>
              <a:gd name="adj1" fmla="val 57150"/>
              <a:gd name="adj2" fmla="val -56413"/>
              <a:gd name="adj3" fmla="val 16667"/>
            </a:avLst>
          </a:prstGeom>
          <a:solidFill>
            <a:schemeClr val="tx1"/>
          </a:solidFill>
          <a:ln w="12700">
            <a:solidFill>
              <a:schemeClr val="tx1"/>
            </a:solidFill>
            <a:miter lim="800000"/>
            <a:headEnd/>
            <a:tailEnd/>
          </a:ln>
        </p:spPr>
        <p:txBody>
          <a:bodyPr lIns="91395" tIns="45696" rIns="91395" bIns="45696" anchor="ctr"/>
          <a:lstStyle/>
          <a:p>
            <a:pPr algn="l"/>
            <a:r>
              <a:rPr lang="en-US" altLang="zh-CN" sz="2400" dirty="0">
                <a:solidFill>
                  <a:srgbClr val="0000CC"/>
                </a:solidFill>
                <a:latin typeface="Arial Unicode MS" pitchFamily="34" charset="-122"/>
                <a:ea typeface="Arial Unicode MS" pitchFamily="34" charset="-122"/>
                <a:cs typeface="Arial Unicode MS" pitchFamily="34" charset="-122"/>
              </a:rPr>
              <a:t>To open files for reading and writing, you must include </a:t>
            </a:r>
            <a:r>
              <a:rPr lang="en-US" altLang="zh-CN" sz="2400" b="1" dirty="0">
                <a:solidFill>
                  <a:srgbClr val="0000CC"/>
                </a:solidFill>
                <a:latin typeface="Arial Unicode MS" pitchFamily="34" charset="-122"/>
                <a:ea typeface="Arial Unicode MS" pitchFamily="34" charset="-122"/>
                <a:cs typeface="Arial Unicode MS" pitchFamily="34" charset="-122"/>
              </a:rPr>
              <a:t>&lt;</a:t>
            </a:r>
            <a:r>
              <a:rPr lang="en-US" altLang="zh-CN" sz="2400" b="1" dirty="0" err="1">
                <a:solidFill>
                  <a:srgbClr val="0000CC"/>
                </a:solidFill>
                <a:latin typeface="Arial Unicode MS" pitchFamily="34" charset="-122"/>
                <a:ea typeface="Arial Unicode MS" pitchFamily="34" charset="-122"/>
                <a:cs typeface="Arial Unicode MS" pitchFamily="34" charset="-122"/>
              </a:rPr>
              <a:t>fstream</a:t>
            </a:r>
            <a:r>
              <a:rPr lang="en-US" altLang="zh-CN" sz="2400" b="1" dirty="0">
                <a:solidFill>
                  <a:srgbClr val="0000CC"/>
                </a:solidFill>
                <a:latin typeface="Arial Unicode MS" pitchFamily="34" charset="-122"/>
                <a:ea typeface="Arial Unicode MS" pitchFamily="34" charset="-122"/>
                <a:cs typeface="Arial Unicode MS" pitchFamily="34" charset="-122"/>
              </a:rPr>
              <a:t>&gt;</a:t>
            </a:r>
            <a:r>
              <a:rPr lang="en-US" altLang="zh-CN" sz="2400" dirty="0">
                <a:solidFill>
                  <a:srgbClr val="0000CC"/>
                </a:solidFill>
                <a:latin typeface="Arial Unicode MS" pitchFamily="34" charset="-122"/>
                <a:ea typeface="Arial Unicode MS" pitchFamily="34" charset="-122"/>
                <a:cs typeface="Arial Unicode MS" pitchFamily="34" charset="-122"/>
              </a:rPr>
              <a:t>. </a:t>
            </a:r>
          </a:p>
        </p:txBody>
      </p:sp>
      <p:sp>
        <p:nvSpPr>
          <p:cNvPr id="119819" name="Text Box 14"/>
          <p:cNvSpPr txBox="1">
            <a:spLocks noChangeArrowheads="1"/>
          </p:cNvSpPr>
          <p:nvPr/>
        </p:nvSpPr>
        <p:spPr bwMode="auto">
          <a:xfrm>
            <a:off x="4723770" y="6298541"/>
            <a:ext cx="2057400"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1800" b="1" dirty="0">
                <a:solidFill>
                  <a:schemeClr val="tx1">
                    <a:lumMod val="50000"/>
                    <a:lumOff val="50000"/>
                  </a:schemeClr>
                </a:solidFill>
                <a:latin typeface="Diavlo Light" pitchFamily="50" charset="0"/>
              </a:rPr>
              <a:t>C02:Scopy.cpp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34158970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fade">
                                      <p:cBhvr>
                                        <p:cTn id="7" dur="1000"/>
                                        <p:tgtEl>
                                          <p:spTgt spid="119814"/>
                                        </p:tgtEl>
                                      </p:cBhvr>
                                    </p:animEffect>
                                    <p:anim calcmode="lin" valueType="num">
                                      <p:cBhvr>
                                        <p:cTn id="8" dur="1000" fill="hold"/>
                                        <p:tgtEl>
                                          <p:spTgt spid="119814"/>
                                        </p:tgtEl>
                                        <p:attrNameLst>
                                          <p:attrName>ppt_x</p:attrName>
                                        </p:attrNameLst>
                                      </p:cBhvr>
                                      <p:tavLst>
                                        <p:tav tm="0">
                                          <p:val>
                                            <p:strVal val="#ppt_x"/>
                                          </p:val>
                                        </p:tav>
                                        <p:tav tm="100000">
                                          <p:val>
                                            <p:strVal val="#ppt_x"/>
                                          </p:val>
                                        </p:tav>
                                      </p:tavLst>
                                    </p:anim>
                                    <p:anim calcmode="lin" valueType="num">
                                      <p:cBhvr>
                                        <p:cTn id="9" dur="1000" fill="hold"/>
                                        <p:tgtEl>
                                          <p:spTgt spid="1198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9815"/>
                                        </p:tgtEl>
                                        <p:attrNameLst>
                                          <p:attrName>style.visibility</p:attrName>
                                        </p:attrNameLst>
                                      </p:cBhvr>
                                      <p:to>
                                        <p:strVal val="visible"/>
                                      </p:to>
                                    </p:set>
                                    <p:animEffect transition="in" filter="fade">
                                      <p:cBhvr>
                                        <p:cTn id="14" dur="1000"/>
                                        <p:tgtEl>
                                          <p:spTgt spid="119815"/>
                                        </p:tgtEl>
                                      </p:cBhvr>
                                    </p:animEffect>
                                    <p:anim calcmode="lin" valueType="num">
                                      <p:cBhvr>
                                        <p:cTn id="15" dur="1000" fill="hold"/>
                                        <p:tgtEl>
                                          <p:spTgt spid="119815"/>
                                        </p:tgtEl>
                                        <p:attrNameLst>
                                          <p:attrName>ppt_x</p:attrName>
                                        </p:attrNameLst>
                                      </p:cBhvr>
                                      <p:tavLst>
                                        <p:tav tm="0">
                                          <p:val>
                                            <p:strVal val="#ppt_x"/>
                                          </p:val>
                                        </p:tav>
                                        <p:tav tm="100000">
                                          <p:val>
                                            <p:strVal val="#ppt_x"/>
                                          </p:val>
                                        </p:tav>
                                      </p:tavLst>
                                    </p:anim>
                                    <p:anim calcmode="lin" valueType="num">
                                      <p:cBhvr>
                                        <p:cTn id="16" dur="1000" fill="hold"/>
                                        <p:tgtEl>
                                          <p:spTgt spid="1198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9818"/>
                                        </p:tgtEl>
                                        <p:attrNameLst>
                                          <p:attrName>style.visibility</p:attrName>
                                        </p:attrNameLst>
                                      </p:cBhvr>
                                      <p:to>
                                        <p:strVal val="visible"/>
                                      </p:to>
                                    </p:set>
                                    <p:animEffect transition="in" filter="fade">
                                      <p:cBhvr>
                                        <p:cTn id="21" dur="1000"/>
                                        <p:tgtEl>
                                          <p:spTgt spid="119818"/>
                                        </p:tgtEl>
                                      </p:cBhvr>
                                    </p:animEffect>
                                    <p:anim calcmode="lin" valueType="num">
                                      <p:cBhvr>
                                        <p:cTn id="22" dur="1000" fill="hold"/>
                                        <p:tgtEl>
                                          <p:spTgt spid="119818"/>
                                        </p:tgtEl>
                                        <p:attrNameLst>
                                          <p:attrName>ppt_x</p:attrName>
                                        </p:attrNameLst>
                                      </p:cBhvr>
                                      <p:tavLst>
                                        <p:tav tm="0">
                                          <p:val>
                                            <p:strVal val="#ppt_x"/>
                                          </p:val>
                                        </p:tav>
                                        <p:tav tm="100000">
                                          <p:val>
                                            <p:strVal val="#ppt_x"/>
                                          </p:val>
                                        </p:tav>
                                      </p:tavLst>
                                    </p:anim>
                                    <p:anim calcmode="lin" valueType="num">
                                      <p:cBhvr>
                                        <p:cTn id="23" dur="1000" fill="hold"/>
                                        <p:tgtEl>
                                          <p:spTgt spid="1198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nimBg="1"/>
      <p:bldP spid="119815" grpId="0" animBg="1"/>
      <p:bldP spid="1198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172448" cy="784800"/>
          </a:xfrm>
          <a:solidFill>
            <a:srgbClr val="008080"/>
          </a:solidFill>
        </p:spPr>
        <p:txBody>
          <a:bodyPr vert="horz" lIns="98409" tIns="49204" rIns="98409" bIns="49204" rtlCol="0" anchor="ctr">
            <a:normAutofit/>
          </a:bodyPr>
          <a:lstStyle/>
          <a:p>
            <a:pPr algn="l"/>
            <a:r>
              <a:rPr lang="en-US" altLang="zh-CN" sz="3000" b="1" dirty="0">
                <a:latin typeface="Arial Rounded MT Bold" panose="020F0704030504030204" pitchFamily="34" charset="0"/>
                <a:ea typeface="Arial Unicode MS" pitchFamily="34" charset="-122"/>
                <a:cs typeface="Arial Unicode MS" pitchFamily="34" charset="-122"/>
              </a:rPr>
              <a:t>Difference between pointer in C and in C++</a:t>
            </a:r>
            <a:endParaRPr lang="zh-CN" altLang="en-US" sz="3000"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28595" y="1071549"/>
            <a:ext cx="6789009" cy="4390897"/>
          </a:xfrm>
          <a:prstGeom prst="rect">
            <a:avLst/>
          </a:prstGeom>
          <a:solidFill>
            <a:schemeClr val="accent6">
              <a:lumMod val="20000"/>
              <a:lumOff val="80000"/>
            </a:schemeClr>
          </a:solidFill>
          <a:ln>
            <a:noFill/>
          </a:ln>
        </p:spPr>
        <p:txBody>
          <a:bodyPr wrap="square" lIns="91395" tIns="45696" rIns="91395" bIns="45696" rtlCol="0">
            <a:spAutoFit/>
          </a:bodyPr>
          <a:lstStyle/>
          <a:p>
            <a:pPr>
              <a:lnSpc>
                <a:spcPts val="2435"/>
              </a:lnSpc>
              <a:spcBef>
                <a:spcPct val="50000"/>
              </a:spcBef>
            </a:pPr>
            <a:r>
              <a:rPr lang="en-US" altLang="zh-CN" sz="2400" b="1" dirty="0">
                <a:solidFill>
                  <a:srgbClr val="002060"/>
                </a:solidFill>
                <a:latin typeface="Arial" pitchFamily="34" charset="0"/>
                <a:ea typeface="微软雅黑" panose="020B0503020204020204" pitchFamily="34" charset="-122"/>
                <a:cs typeface="Arial" pitchFamily="34" charset="0"/>
              </a:rPr>
              <a:t>In C: </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int i=1;    double d=1.0;</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int* pi= &amp;i;</a:t>
            </a:r>
          </a:p>
          <a:p>
            <a:pPr lvl="1">
              <a:lnSpc>
                <a:spcPts val="2435"/>
              </a:lnSpc>
              <a:spcBef>
                <a:spcPct val="50000"/>
              </a:spcBef>
            </a:pPr>
            <a:r>
              <a:rPr lang="fr-FR" altLang="zh-CN" sz="2400" dirty="0">
                <a:solidFill>
                  <a:schemeClr val="bg1"/>
                </a:solidFill>
                <a:latin typeface="Arial" pitchFamily="34" charset="0"/>
                <a:ea typeface="Arial Unicode MS" pitchFamily="34" charset="-122"/>
                <a:cs typeface="Arial" pitchFamily="34" charset="0"/>
              </a:rPr>
              <a:t>double* pd= &amp;d</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a:latin typeface="Arial" pitchFamily="34" charset="0"/>
                <a:ea typeface="Arial Unicode MS" pitchFamily="34" charset="-122"/>
                <a:cs typeface="Arial" pitchFamily="34" charset="0"/>
              </a:rPr>
              <a:t>	      		</a:t>
            </a:r>
          </a:p>
          <a:p>
            <a:pPr marL="456969" lvl="2">
              <a:lnSpc>
                <a:spcPts val="2603"/>
              </a:lnSpc>
              <a:spcBef>
                <a:spcPct val="50000"/>
              </a:spcBef>
            </a:pPr>
            <a:r>
              <a:rPr lang="en-US" altLang="zh-CN" sz="2400" dirty="0">
                <a:solidFill>
                  <a:schemeClr val="accent1"/>
                </a:solidFill>
                <a:latin typeface="Arial Black" pitchFamily="34" charset="0"/>
                <a:cs typeface="Arial" pitchFamily="34" charset="0"/>
              </a:rPr>
              <a:t>pi = </a:t>
            </a:r>
            <a:r>
              <a:rPr lang="en-US" altLang="zh-CN" sz="2400" dirty="0" err="1">
                <a:solidFill>
                  <a:schemeClr val="accent1"/>
                </a:solidFill>
                <a:latin typeface="Arial Black" pitchFamily="34" charset="0"/>
                <a:cs typeface="Arial" pitchFamily="34" charset="0"/>
              </a:rPr>
              <a:t>pd</a:t>
            </a:r>
            <a:r>
              <a:rPr lang="en-US" altLang="zh-CN" sz="2400" dirty="0">
                <a:solidFill>
                  <a:schemeClr val="accent1"/>
                </a:solidFill>
                <a:latin typeface="Arial Black" pitchFamily="34" charset="0"/>
                <a:cs typeface="Arial" pitchFamily="34" charset="0"/>
              </a:rPr>
              <a:t>; //or </a:t>
            </a:r>
            <a:r>
              <a:rPr lang="en-US" altLang="zh-CN" sz="2400" dirty="0" err="1">
                <a:solidFill>
                  <a:schemeClr val="accent1"/>
                </a:solidFill>
                <a:latin typeface="Arial Black" pitchFamily="34" charset="0"/>
                <a:cs typeface="Arial" pitchFamily="34" charset="0"/>
              </a:rPr>
              <a:t>pd</a:t>
            </a:r>
            <a:r>
              <a:rPr lang="en-US" altLang="zh-CN" sz="2400" dirty="0">
                <a:solidFill>
                  <a:schemeClr val="accent1"/>
                </a:solidFill>
                <a:latin typeface="Arial Black" pitchFamily="34" charset="0"/>
                <a:cs typeface="Arial" pitchFamily="34" charset="0"/>
              </a:rPr>
              <a:t> = pi; </a:t>
            </a:r>
            <a:r>
              <a:rPr lang="en-US" altLang="zh-CN" sz="2400" b="1" dirty="0" err="1" smtClean="0">
                <a:solidFill>
                  <a:srgbClr val="FF0000"/>
                </a:solidFill>
                <a:latin typeface="Arial" pitchFamily="34" charset="0"/>
                <a:ea typeface="微软雅黑" panose="020B0503020204020204" pitchFamily="34" charset="-122"/>
                <a:cs typeface="Arial" pitchFamily="34" charset="0"/>
              </a:rPr>
              <a:t>complie</a:t>
            </a:r>
            <a:r>
              <a:rPr lang="en-US" altLang="zh-CN" sz="2400" b="1" dirty="0" smtClean="0">
                <a:solidFill>
                  <a:srgbClr val="FF0000"/>
                </a:solidFill>
                <a:latin typeface="Arial" pitchFamily="34" charset="0"/>
                <a:ea typeface="微软雅黑" panose="020B0503020204020204" pitchFamily="34" charset="-122"/>
                <a:cs typeface="Arial" pitchFamily="34" charset="0"/>
              </a:rPr>
              <a:t>-time error</a:t>
            </a:r>
          </a:p>
          <a:p>
            <a:pPr marL="456969" lvl="2">
              <a:lnSpc>
                <a:spcPts val="2603"/>
              </a:lnSpc>
              <a:spcBef>
                <a:spcPct val="50000"/>
              </a:spcBef>
            </a:pPr>
            <a:r>
              <a:rPr lang="en-US" altLang="zh-CN" sz="2400" b="1" dirty="0" smtClean="0">
                <a:solidFill>
                  <a:srgbClr val="00B16A"/>
                </a:solidFill>
                <a:latin typeface="Arial" pitchFamily="34" charset="0"/>
                <a:ea typeface="微软雅黑" panose="020B0503020204020204" pitchFamily="34" charset="-122"/>
                <a:cs typeface="Arial" pitchFamily="34" charset="0"/>
              </a:rPr>
              <a:t>but</a:t>
            </a:r>
            <a:endParaRPr lang="en-US" altLang="zh-CN" sz="2400" b="1" dirty="0">
              <a:solidFill>
                <a:srgbClr val="00B16A"/>
              </a:solidFill>
              <a:latin typeface="Arial" pitchFamily="34" charset="0"/>
              <a:ea typeface="微软雅黑" panose="020B0503020204020204" pitchFamily="34" charset="-122"/>
              <a:cs typeface="Arial" pitchFamily="34" charset="0"/>
            </a:endParaRPr>
          </a:p>
          <a:p>
            <a:pPr lvl="1">
              <a:lnSpc>
                <a:spcPts val="2435"/>
              </a:lnSpc>
              <a:spcBef>
                <a:spcPct val="50000"/>
              </a:spcBef>
            </a:pPr>
            <a:r>
              <a:rPr lang="en-US" altLang="zh-CN" sz="2400" dirty="0">
                <a:solidFill>
                  <a:schemeClr val="bg1"/>
                </a:solidFill>
                <a:latin typeface="Arial" pitchFamily="34" charset="0"/>
                <a:ea typeface="Arial Unicode MS" pitchFamily="34" charset="-122"/>
                <a:cs typeface="Arial" pitchFamily="34" charset="0"/>
              </a:rPr>
              <a:t>void* </a:t>
            </a: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a:t>
            </a:r>
          </a:p>
          <a:p>
            <a:pPr lvl="1">
              <a:lnSpc>
                <a:spcPts val="2435"/>
              </a:lnSpc>
              <a:spcBef>
                <a:spcPct val="50000"/>
              </a:spcBef>
            </a:pP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 pi;  </a:t>
            </a:r>
            <a:r>
              <a:rPr lang="en-US" altLang="zh-CN" sz="2400" b="1" dirty="0">
                <a:solidFill>
                  <a:srgbClr val="00B16A"/>
                </a:solidFill>
                <a:latin typeface="Arial" pitchFamily="34" charset="0"/>
                <a:ea typeface="微软雅黑" panose="020B0503020204020204" pitchFamily="34" charset="-122"/>
                <a:cs typeface="Arial" pitchFamily="34" charset="0"/>
              </a:rPr>
              <a:t>//ok </a:t>
            </a:r>
            <a:r>
              <a:rPr lang="en-US" altLang="zh-CN" sz="2400" dirty="0">
                <a:latin typeface="Arial" pitchFamily="34" charset="0"/>
                <a:ea typeface="Arial Unicode MS" pitchFamily="34" charset="-122"/>
                <a:cs typeface="Arial" pitchFamily="34" charset="0"/>
              </a:rPr>
              <a:t>		</a:t>
            </a:r>
          </a:p>
          <a:p>
            <a:pPr lvl="1">
              <a:lnSpc>
                <a:spcPts val="2435"/>
              </a:lnSpc>
              <a:spcBef>
                <a:spcPct val="50000"/>
              </a:spcBef>
            </a:pPr>
            <a:r>
              <a:rPr lang="en-US" altLang="zh-CN" sz="2400" dirty="0" err="1">
                <a:solidFill>
                  <a:schemeClr val="bg1"/>
                </a:solidFill>
                <a:latin typeface="Arial" pitchFamily="34" charset="0"/>
                <a:ea typeface="Arial Unicode MS" pitchFamily="34" charset="-122"/>
                <a:cs typeface="Arial" pitchFamily="34" charset="0"/>
              </a:rPr>
              <a:t>pd</a:t>
            </a:r>
            <a:r>
              <a:rPr lang="en-US" altLang="zh-CN" sz="2400" dirty="0">
                <a:solidFill>
                  <a:schemeClr val="bg1"/>
                </a:solidFill>
                <a:latin typeface="Arial" pitchFamily="34" charset="0"/>
                <a:ea typeface="Arial Unicode MS" pitchFamily="34" charset="-122"/>
                <a:cs typeface="Arial" pitchFamily="34" charset="0"/>
              </a:rPr>
              <a:t> = </a:t>
            </a: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//ok</a:t>
            </a:r>
          </a:p>
        </p:txBody>
      </p:sp>
      <p:sp>
        <p:nvSpPr>
          <p:cNvPr id="5" name="TextBox 4"/>
          <p:cNvSpPr txBox="1"/>
          <p:nvPr/>
        </p:nvSpPr>
        <p:spPr>
          <a:xfrm>
            <a:off x="5900468" y="1071548"/>
            <a:ext cx="2953764" cy="1508057"/>
          </a:xfrm>
          <a:prstGeom prst="rect">
            <a:avLst/>
          </a:prstGeom>
          <a:solidFill>
            <a:schemeClr val="accent4">
              <a:lumMod val="20000"/>
              <a:lumOff val="80000"/>
            </a:schemeClr>
          </a:solidFill>
          <a:ln>
            <a:noFill/>
          </a:ln>
        </p:spPr>
        <p:txBody>
          <a:bodyPr wrap="square" lIns="91395" tIns="45696" rIns="91395" bIns="45696" rtlCol="0">
            <a:spAutoFit/>
          </a:bodyPr>
          <a:lstStyle/>
          <a:p>
            <a:pPr>
              <a:lnSpc>
                <a:spcPts val="2435"/>
              </a:lnSpc>
              <a:spcBef>
                <a:spcPct val="50000"/>
              </a:spcBef>
            </a:pPr>
            <a:r>
              <a:rPr lang="en-US" altLang="zh-CN" sz="2400" b="1" dirty="0">
                <a:solidFill>
                  <a:srgbClr val="002060"/>
                </a:solidFill>
                <a:latin typeface="Arial" pitchFamily="34" charset="0"/>
                <a:ea typeface="微软雅黑" panose="020B0503020204020204" pitchFamily="34" charset="-122"/>
                <a:cs typeface="Arial" pitchFamily="34" charset="0"/>
              </a:rPr>
              <a:t>In C++: </a:t>
            </a:r>
          </a:p>
          <a:p>
            <a:pPr lvl="1">
              <a:spcBef>
                <a:spcPct val="50000"/>
              </a:spcBef>
            </a:pPr>
            <a:r>
              <a:rPr lang="en-US" altLang="zh-CN" sz="2400" dirty="0" err="1">
                <a:solidFill>
                  <a:schemeClr val="bg1"/>
                </a:solidFill>
                <a:latin typeface="Arial" pitchFamily="34" charset="0"/>
                <a:ea typeface="Arial Unicode MS" pitchFamily="34" charset="-122"/>
                <a:cs typeface="Arial" pitchFamily="34" charset="0"/>
              </a:rPr>
              <a:t>pv</a:t>
            </a:r>
            <a:r>
              <a:rPr lang="en-US" altLang="zh-CN" sz="2400" dirty="0">
                <a:solidFill>
                  <a:schemeClr val="bg1"/>
                </a:solidFill>
                <a:latin typeface="Arial" pitchFamily="34" charset="0"/>
                <a:ea typeface="Arial Unicode MS" pitchFamily="34" charset="-122"/>
                <a:cs typeface="Arial" pitchFamily="34" charset="0"/>
              </a:rPr>
              <a:t> = </a:t>
            </a:r>
            <a:r>
              <a:rPr lang="en-US" altLang="zh-CN" sz="2400" dirty="0" err="1">
                <a:solidFill>
                  <a:schemeClr val="bg1"/>
                </a:solidFill>
                <a:latin typeface="Arial" pitchFamily="34" charset="0"/>
                <a:ea typeface="Arial Unicode MS" pitchFamily="34" charset="-122"/>
                <a:cs typeface="Arial" pitchFamily="34" charset="0"/>
              </a:rPr>
              <a:t>pd</a:t>
            </a:r>
            <a:r>
              <a:rPr lang="en-US" altLang="zh-CN" sz="2400" dirty="0">
                <a:solidFill>
                  <a:schemeClr val="bg1"/>
                </a:solidFill>
                <a:latin typeface="Arial" pitchFamily="34" charset="0"/>
                <a:ea typeface="Arial Unicode MS" pitchFamily="34" charset="-122"/>
                <a:cs typeface="Arial" pitchFamily="34" charset="0"/>
              </a:rPr>
              <a:t>; </a:t>
            </a:r>
            <a:r>
              <a:rPr lang="en-US" altLang="zh-CN" sz="2400" dirty="0">
                <a:solidFill>
                  <a:srgbClr val="008000"/>
                </a:solidFill>
                <a:latin typeface="Arial" pitchFamily="34" charset="0"/>
                <a:ea typeface="Arial Unicode MS" pitchFamily="34" charset="-122"/>
                <a:cs typeface="Arial" pitchFamily="34" charset="0"/>
              </a:rPr>
              <a:t>//ok </a:t>
            </a:r>
          </a:p>
          <a:p>
            <a:pPr>
              <a:spcBef>
                <a:spcPct val="50000"/>
              </a:spcBef>
            </a:pPr>
            <a:r>
              <a:rPr lang="en-US" altLang="zh-CN" sz="2400" dirty="0">
                <a:latin typeface="Arial" pitchFamily="34" charset="0"/>
                <a:ea typeface="Arial Unicode MS" pitchFamily="34" charset="-122"/>
                <a:cs typeface="Arial" pitchFamily="34" charset="0"/>
              </a:rPr>
              <a:t>     </a:t>
            </a:r>
            <a:r>
              <a:rPr lang="en-US" altLang="zh-CN" sz="2400" dirty="0">
                <a:solidFill>
                  <a:schemeClr val="accent1"/>
                </a:solidFill>
                <a:latin typeface="Arial Black" pitchFamily="34" charset="0"/>
                <a:cs typeface="Arial" pitchFamily="34" charset="0"/>
              </a:rPr>
              <a:t>pi  = </a:t>
            </a:r>
            <a:r>
              <a:rPr lang="en-US" altLang="zh-CN" sz="2400" dirty="0" err="1">
                <a:solidFill>
                  <a:schemeClr val="accent1"/>
                </a:solidFill>
                <a:latin typeface="Arial Black" pitchFamily="34" charset="0"/>
                <a:cs typeface="Arial" pitchFamily="34" charset="0"/>
              </a:rPr>
              <a:t>pv</a:t>
            </a:r>
            <a:r>
              <a:rPr lang="en-US" altLang="zh-CN" sz="2400" dirty="0">
                <a:solidFill>
                  <a:schemeClr val="accent1"/>
                </a:solidFill>
                <a:latin typeface="Arial Black" pitchFamily="34" charset="0"/>
                <a:cs typeface="Arial" pitchFamily="34" charset="0"/>
              </a:rPr>
              <a:t>;</a:t>
            </a:r>
            <a:r>
              <a:rPr lang="en-US" altLang="zh-CN" sz="2400" dirty="0">
                <a:solidFill>
                  <a:srgbClr val="FF0000"/>
                </a:solidFill>
                <a:latin typeface="Arial Black" pitchFamily="34" charset="0"/>
                <a:ea typeface="Arial Unicode MS" pitchFamily="34" charset="-122"/>
                <a:cs typeface="Arial" pitchFamily="34" charset="0"/>
              </a:rPr>
              <a:t> </a:t>
            </a:r>
            <a:r>
              <a:rPr lang="en-US" altLang="zh-CN" sz="2400" dirty="0">
                <a:solidFill>
                  <a:srgbClr val="FF0000"/>
                </a:solidFill>
                <a:latin typeface="Arial" pitchFamily="34" charset="0"/>
                <a:ea typeface="Arial Unicode MS" pitchFamily="34" charset="-122"/>
                <a:cs typeface="Arial" pitchFamily="34" charset="0"/>
              </a:rPr>
              <a:t>//</a:t>
            </a:r>
            <a:r>
              <a:rPr lang="en-US" altLang="zh-CN" sz="2400" dirty="0">
                <a:solidFill>
                  <a:srgbClr val="FF0000"/>
                </a:solidFill>
                <a:latin typeface="Arial" pitchFamily="34" charset="0"/>
                <a:ea typeface="Arial Unicode MS" pitchFamily="34" charset="-122"/>
                <a:cs typeface="Arial" pitchFamily="34" charset="0"/>
                <a:sym typeface="Wingdings 2" pitchFamily="18" charset="2"/>
              </a:rPr>
              <a:t></a:t>
            </a:r>
            <a:r>
              <a:rPr lang="en-US" altLang="zh-CN" sz="2400" dirty="0">
                <a:solidFill>
                  <a:srgbClr val="FF0000"/>
                </a:solidFill>
                <a:latin typeface="Arial" pitchFamily="34" charset="0"/>
                <a:ea typeface="Arial Unicode MS" pitchFamily="34" charset="-122"/>
                <a:cs typeface="Arial" pitchFamily="34" charset="0"/>
              </a:rPr>
              <a:t> </a:t>
            </a:r>
          </a:p>
        </p:txBody>
      </p:sp>
      <p:sp>
        <p:nvSpPr>
          <p:cNvPr id="7" name="Text Box 6"/>
          <p:cNvSpPr txBox="1">
            <a:spLocks noChangeArrowheads="1"/>
          </p:cNvSpPr>
          <p:nvPr/>
        </p:nvSpPr>
        <p:spPr bwMode="auto">
          <a:xfrm>
            <a:off x="1907705" y="6421695"/>
            <a:ext cx="7236296"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smtClean="0">
                <a:latin typeface="Arial" pitchFamily="34" charset="0"/>
                <a:cs typeface="Arial" pitchFamily="34" charset="0"/>
              </a:rPr>
              <a:t>pointers/difference </a:t>
            </a:r>
            <a:r>
              <a:rPr lang="en-US" altLang="zh-CN" sz="1600" dirty="0">
                <a:latin typeface="Arial" pitchFamily="34" charset="0"/>
                <a:cs typeface="Arial" pitchFamily="34" charset="0"/>
              </a:rPr>
              <a:t>between pointers in C and in C++.cpp</a:t>
            </a:r>
            <a:endParaRPr lang="zh-CN" altLang="en-US" sz="1600" dirty="0">
              <a:latin typeface="Arial" pitchFamily="34" charset="0"/>
              <a:cs typeface="Arial" pitchFamily="34" charset="0"/>
            </a:endParaRPr>
          </a:p>
        </p:txBody>
      </p:sp>
      <p:cxnSp>
        <p:nvCxnSpPr>
          <p:cNvPr id="4" name="直接箭头连接符 3"/>
          <p:cNvCxnSpPr/>
          <p:nvPr/>
        </p:nvCxnSpPr>
        <p:spPr>
          <a:xfrm flipH="1">
            <a:off x="1331640" y="4797152"/>
            <a:ext cx="288032" cy="288032"/>
          </a:xfrm>
          <a:prstGeom prst="straightConnector1">
            <a:avLst/>
          </a:prstGeom>
          <a:ln w="38100">
            <a:solidFill>
              <a:srgbClr val="FF33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anim calcmode="lin" valueType="num">
                                      <p:cBhvr>
                                        <p:cTn id="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1000"/>
                                        <p:tgtEl>
                                          <p:spTgt spid="6">
                                            <p:txEl>
                                              <p:pRg st="7" end="7"/>
                                            </p:txEl>
                                          </p:spTgt>
                                        </p:tgtEl>
                                      </p:cBhvr>
                                    </p:animEffect>
                                    <p:anim calcmode="lin" valueType="num">
                                      <p:cBhvr>
                                        <p:cTn id="2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anim calcmode="lin" valueType="num">
                                      <p:cBhvr>
                                        <p:cTn id="3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a:off x="2268539" y="2060573"/>
            <a:ext cx="1008061" cy="1905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66FF33"/>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3" name="Text Box 10"/>
          <p:cNvSpPr txBox="1">
            <a:spLocks noChangeArrowheads="1"/>
          </p:cNvSpPr>
          <p:nvPr/>
        </p:nvSpPr>
        <p:spPr bwMode="auto">
          <a:xfrm>
            <a:off x="1331914" y="2924176"/>
            <a:ext cx="5561740" cy="2123642"/>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rgbClr val="002060"/>
                </a:solidFill>
                <a:latin typeface="Arial Black" pitchFamily="34" charset="0"/>
                <a:ea typeface="Arial Unicode MS" pitchFamily="34" charset="-122"/>
                <a:cs typeface="Arial Unicode MS" pitchFamily="34" charset="-122"/>
              </a:rPr>
              <a:t>In C:</a:t>
            </a:r>
          </a:p>
          <a:p>
            <a:pPr algn="l">
              <a:spcBef>
                <a:spcPct val="50000"/>
              </a:spcBef>
            </a:pPr>
            <a:r>
              <a:rPr lang="en-US" altLang="zh-CN" sz="2400" dirty="0">
                <a:solidFill>
                  <a:schemeClr val="bg1"/>
                </a:solidFill>
                <a:latin typeface="Arial Black" pitchFamily="34" charset="0"/>
                <a:ea typeface="Arial Unicode MS" pitchFamily="34" charset="-122"/>
                <a:cs typeface="Arial Unicode MS" pitchFamily="34" charset="-122"/>
              </a:rPr>
              <a:t>void *</a:t>
            </a: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a:t>
            </a:r>
          </a:p>
          <a:p>
            <a:pPr algn="l">
              <a:spcBef>
                <a:spcPct val="50000"/>
              </a:spcBef>
            </a:pP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 = pi;</a:t>
            </a:r>
          </a:p>
          <a:p>
            <a:pPr algn="l">
              <a:spcBef>
                <a:spcPct val="50000"/>
              </a:spcBef>
            </a:pPr>
            <a:r>
              <a:rPr lang="en-US" altLang="zh-CN" sz="2400" dirty="0" err="1">
                <a:solidFill>
                  <a:schemeClr val="bg1"/>
                </a:solidFill>
                <a:latin typeface="Arial Black" pitchFamily="34" charset="0"/>
                <a:ea typeface="Arial Unicode MS" pitchFamily="34" charset="-122"/>
                <a:cs typeface="Arial Unicode MS" pitchFamily="34" charset="-122"/>
              </a:rPr>
              <a:t>pd</a:t>
            </a:r>
            <a:r>
              <a:rPr lang="en-US" altLang="zh-CN" sz="2400" dirty="0">
                <a:solidFill>
                  <a:schemeClr val="bg1"/>
                </a:solidFill>
                <a:latin typeface="Arial Black" pitchFamily="34" charset="0"/>
                <a:ea typeface="Arial Unicode MS" pitchFamily="34" charset="-122"/>
                <a:cs typeface="Arial Unicode MS" pitchFamily="34" charset="-122"/>
              </a:rPr>
              <a:t> = </a:t>
            </a:r>
            <a:r>
              <a:rPr lang="en-US" altLang="zh-CN" sz="2400" dirty="0" err="1">
                <a:solidFill>
                  <a:schemeClr val="bg1"/>
                </a:solidFill>
                <a:latin typeface="Arial Black" pitchFamily="34" charset="0"/>
                <a:ea typeface="Arial Unicode MS" pitchFamily="34" charset="-122"/>
                <a:cs typeface="Arial Unicode MS" pitchFamily="34" charset="-122"/>
              </a:rPr>
              <a:t>pv</a:t>
            </a:r>
            <a:r>
              <a:rPr lang="en-US" altLang="zh-CN" sz="2400" dirty="0">
                <a:solidFill>
                  <a:schemeClr val="bg1"/>
                </a:solidFill>
                <a:latin typeface="Arial Black" pitchFamily="34" charset="0"/>
                <a:ea typeface="Arial Unicode MS" pitchFamily="34" charset="-122"/>
                <a:cs typeface="Arial Unicode MS" pitchFamily="34" charset="-122"/>
              </a:rPr>
              <a:t>; </a:t>
            </a:r>
            <a:r>
              <a:rPr lang="en-US" altLang="zh-CN" sz="2400" dirty="0">
                <a:latin typeface="Arial Black" pitchFamily="34" charset="0"/>
                <a:ea typeface="Arial Unicode MS" pitchFamily="34" charset="-122"/>
                <a:cs typeface="Arial Unicode MS" pitchFamily="34" charset="-122"/>
              </a:rPr>
              <a:t> </a:t>
            </a:r>
            <a:r>
              <a:rPr lang="en-US" altLang="zh-CN" sz="2400" b="1" dirty="0">
                <a:solidFill>
                  <a:srgbClr val="00B16A"/>
                </a:solidFill>
                <a:latin typeface="Arial Black" pitchFamily="34" charset="0"/>
                <a:ea typeface="微软雅黑" panose="020B0503020204020204" pitchFamily="34" charset="-122"/>
                <a:cs typeface="Arial Unicode MS" pitchFamily="34" charset="-122"/>
              </a:rPr>
              <a:t>//or: </a:t>
            </a:r>
            <a:r>
              <a:rPr lang="en-US" altLang="zh-CN" sz="2400" b="1" dirty="0" err="1">
                <a:solidFill>
                  <a:srgbClr val="00B16A"/>
                </a:solidFill>
                <a:latin typeface="Arial Black" pitchFamily="34" charset="0"/>
                <a:ea typeface="微软雅黑" panose="020B0503020204020204" pitchFamily="34" charset="-122"/>
                <a:cs typeface="Arial Unicode MS" pitchFamily="34" charset="-122"/>
              </a:rPr>
              <a:t>pd</a:t>
            </a:r>
            <a:r>
              <a:rPr lang="en-US" altLang="zh-CN" sz="2400" b="1" dirty="0">
                <a:solidFill>
                  <a:srgbClr val="00B16A"/>
                </a:solidFill>
                <a:latin typeface="Arial Black" pitchFamily="34" charset="0"/>
                <a:ea typeface="微软雅黑" panose="020B0503020204020204" pitchFamily="34" charset="-122"/>
                <a:cs typeface="Arial Unicode MS" pitchFamily="34" charset="-122"/>
              </a:rPr>
              <a:t> = (double*)pi;</a:t>
            </a:r>
          </a:p>
        </p:txBody>
      </p:sp>
    </p:spTree>
    <p:extLst>
      <p:ext uri="{BB962C8B-B14F-4D97-AF65-F5344CB8AC3E}">
        <p14:creationId xmlns:p14="http://schemas.microsoft.com/office/powerpoint/2010/main" val="23917904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flipV="1">
            <a:off x="2285984" y="1339851"/>
            <a:ext cx="882225" cy="588951"/>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66FF33"/>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3" name="Text Box 10"/>
          <p:cNvSpPr txBox="1">
            <a:spLocks noChangeArrowheads="1"/>
          </p:cNvSpPr>
          <p:nvPr/>
        </p:nvSpPr>
        <p:spPr bwMode="auto">
          <a:xfrm>
            <a:off x="1331914" y="2924176"/>
            <a:ext cx="5561740" cy="2123642"/>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In C:</a:t>
            </a:r>
          </a:p>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void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 pi;</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pd</a:t>
            </a:r>
            <a:r>
              <a:rPr lang="en-US" altLang="zh-CN" sz="2400" dirty="0">
                <a:solidFill>
                  <a:schemeClr val="bg1"/>
                </a:solidFill>
                <a:latin typeface="Arial Black" pitchFamily="34" charset="0"/>
                <a:ea typeface="Arial Unicode MS" pitchFamily="34" charset="-122"/>
                <a:cs typeface="Tahoma" panose="020B0604030504040204" pitchFamily="34" charset="0"/>
              </a:rPr>
              <a:t> =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//or: </a:t>
            </a:r>
            <a:r>
              <a:rPr lang="en-US" altLang="zh-CN" sz="2400" b="1" dirty="0" err="1">
                <a:solidFill>
                  <a:srgbClr val="00B16A"/>
                </a:solidFill>
                <a:latin typeface="Arial Black" pitchFamily="34" charset="0"/>
                <a:ea typeface="微软雅黑" panose="020B0503020204020204" pitchFamily="34" charset="-122"/>
                <a:cs typeface="Tahoma" panose="020B0604030504040204" pitchFamily="34" charset="0"/>
              </a:rPr>
              <a:t>pd</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 = (double*)pi;</a:t>
            </a:r>
          </a:p>
        </p:txBody>
      </p:sp>
    </p:spTree>
    <p:extLst>
      <p:ext uri="{BB962C8B-B14F-4D97-AF65-F5344CB8AC3E}">
        <p14:creationId xmlns:p14="http://schemas.microsoft.com/office/powerpoint/2010/main" val="40783124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1168400" y="929638"/>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a:solidFill>
                  <a:schemeClr val="bg1"/>
                </a:solidFill>
                <a:latin typeface="Arial Black" pitchFamily="34" charset="0"/>
                <a:ea typeface="Arial Unicode MS" pitchFamily="34" charset="-122"/>
                <a:cs typeface="Arial Unicode MS" pitchFamily="34" charset="-122"/>
              </a:rPr>
              <a:t>pi</a:t>
            </a:r>
          </a:p>
        </p:txBody>
      </p:sp>
      <p:sp>
        <p:nvSpPr>
          <p:cNvPr id="16387" name="Rectangle 5"/>
          <p:cNvSpPr>
            <a:spLocks noChangeArrowheads="1"/>
          </p:cNvSpPr>
          <p:nvPr/>
        </p:nvSpPr>
        <p:spPr bwMode="auto">
          <a:xfrm>
            <a:off x="1187451" y="1848800"/>
            <a:ext cx="1100138" cy="461649"/>
          </a:xfrm>
          <a:prstGeom prst="rect">
            <a:avLst/>
          </a:prstGeom>
          <a:solidFill>
            <a:schemeClr val="tx2">
              <a:lumMod val="25000"/>
              <a:lumOff val="75000"/>
            </a:schemeClr>
          </a:solidFill>
          <a:ln w="12700">
            <a:noFill/>
            <a:miter lim="800000"/>
            <a:headEnd/>
            <a:tailEnd/>
          </a:ln>
        </p:spPr>
        <p:txBody>
          <a:bodyPr lIns="91425" tIns="45712" rIns="91425" bIns="45712" anchor="ctr">
            <a:spAutoFit/>
          </a:bodyPr>
          <a:lstStyle/>
          <a:p>
            <a:r>
              <a:rPr lang="en-US" altLang="zh-CN" sz="2400" dirty="0" err="1">
                <a:solidFill>
                  <a:schemeClr val="bg1"/>
                </a:solidFill>
                <a:latin typeface="Arial Black" pitchFamily="34" charset="0"/>
                <a:ea typeface="Arial Unicode MS" pitchFamily="34" charset="-122"/>
                <a:cs typeface="Arial Unicode MS" pitchFamily="34" charset="-122"/>
              </a:rPr>
              <a:t>pd</a:t>
            </a:r>
            <a:endParaRPr lang="en-US" altLang="zh-CN" sz="2400" dirty="0">
              <a:solidFill>
                <a:schemeClr val="bg1"/>
              </a:solidFill>
              <a:latin typeface="Arial Black" pitchFamily="34" charset="0"/>
              <a:ea typeface="Arial Unicode MS" pitchFamily="34" charset="-122"/>
              <a:cs typeface="Arial Unicode MS" pitchFamily="34" charset="-122"/>
            </a:endParaRPr>
          </a:p>
        </p:txBody>
      </p:sp>
      <p:sp>
        <p:nvSpPr>
          <p:cNvPr id="16388" name="Rectangle 6"/>
          <p:cNvSpPr>
            <a:spLocks noChangeArrowheads="1"/>
          </p:cNvSpPr>
          <p:nvPr/>
        </p:nvSpPr>
        <p:spPr bwMode="auto">
          <a:xfrm>
            <a:off x="3276600" y="939292"/>
            <a:ext cx="2447925"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89" name="Rectangle 7"/>
          <p:cNvSpPr>
            <a:spLocks noChangeArrowheads="1"/>
          </p:cNvSpPr>
          <p:nvPr/>
        </p:nvSpPr>
        <p:spPr bwMode="auto">
          <a:xfrm>
            <a:off x="3276600" y="1875917"/>
            <a:ext cx="5111750" cy="369316"/>
          </a:xfrm>
          <a:prstGeom prst="rect">
            <a:avLst/>
          </a:prstGeom>
          <a:solidFill>
            <a:schemeClr val="tx1">
              <a:lumMod val="85000"/>
            </a:schemeClr>
          </a:solidFill>
          <a:ln w="12700">
            <a:solidFill>
              <a:schemeClr val="tx1"/>
            </a:solidFill>
            <a:miter lim="800000"/>
            <a:headEnd/>
            <a:tailEnd/>
          </a:ln>
        </p:spPr>
        <p:txBody>
          <a:bodyPr lIns="91425" tIns="45712" rIns="91425" bIns="45712" anchor="ctr">
            <a:spAutoFit/>
          </a:bodyPr>
          <a:lstStyle/>
          <a:p>
            <a:endParaRPr lang="zh-CN" altLang="en-US"/>
          </a:p>
        </p:txBody>
      </p:sp>
      <p:sp>
        <p:nvSpPr>
          <p:cNvPr id="16390" name="Line 8"/>
          <p:cNvSpPr>
            <a:spLocks noChangeShapeType="1"/>
          </p:cNvSpPr>
          <p:nvPr/>
        </p:nvSpPr>
        <p:spPr bwMode="auto">
          <a:xfrm flipV="1">
            <a:off x="2285985" y="1123949"/>
            <a:ext cx="990616" cy="4571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3" name="Line 12"/>
          <p:cNvSpPr>
            <a:spLocks noChangeShapeType="1"/>
          </p:cNvSpPr>
          <p:nvPr/>
        </p:nvSpPr>
        <p:spPr bwMode="auto">
          <a:xfrm flipV="1">
            <a:off x="2285984" y="1268412"/>
            <a:ext cx="1062054" cy="660389"/>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wrap="square" lIns="91425" tIns="45712" rIns="91425" bIns="45712" anchor="ctr">
            <a:spAutoFit/>
          </a:bodyPr>
          <a:lstStyle/>
          <a:p>
            <a:endParaRPr lang="zh-CN" altLang="en-US"/>
          </a:p>
        </p:txBody>
      </p:sp>
      <p:sp>
        <p:nvSpPr>
          <p:cNvPr id="16394" name="Rectangle 13"/>
          <p:cNvSpPr>
            <a:spLocks noChangeArrowheads="1"/>
          </p:cNvSpPr>
          <p:nvPr/>
        </p:nvSpPr>
        <p:spPr bwMode="auto">
          <a:xfrm>
            <a:off x="5724525" y="939388"/>
            <a:ext cx="2663825" cy="369316"/>
          </a:xfrm>
          <a:prstGeom prst="rect">
            <a:avLst/>
          </a:prstGeom>
          <a:solidFill>
            <a:srgbClr val="FF3300"/>
          </a:solidFill>
          <a:ln w="12700">
            <a:solidFill>
              <a:schemeClr val="tx1"/>
            </a:solidFill>
            <a:miter lim="800000"/>
            <a:headEnd/>
            <a:tailEnd/>
          </a:ln>
        </p:spPr>
        <p:txBody>
          <a:bodyPr wrap="square" lIns="91425" tIns="45712" rIns="91425" bIns="45712" anchor="ctr">
            <a:spAutoFit/>
          </a:bodyPr>
          <a:lstStyle/>
          <a:p>
            <a:endParaRPr lang="zh-CN" altLang="en-US"/>
          </a:p>
        </p:txBody>
      </p:sp>
      <p:sp>
        <p:nvSpPr>
          <p:cNvPr id="16395" name="Text Box 14"/>
          <p:cNvSpPr txBox="1">
            <a:spLocks noChangeArrowheads="1"/>
          </p:cNvSpPr>
          <p:nvPr/>
        </p:nvSpPr>
        <p:spPr bwMode="auto">
          <a:xfrm>
            <a:off x="5003801" y="2924175"/>
            <a:ext cx="3384550"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endParaRPr lang="zh-CN" altLang="en-US"/>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271242" y="2400972"/>
            <a:ext cx="3419475" cy="523204"/>
          </a:xfrm>
          <a:prstGeom prst="rect">
            <a:avLst/>
          </a:prstGeom>
          <a:noFill/>
        </p:spPr>
        <p:txBody>
          <a:bodyPr wrap="square" lIns="91425" tIns="45712" rIns="91425" bIns="45712" rtlCol="0">
            <a:spAutoFit/>
          </a:bodyPr>
          <a:lstStyle/>
          <a:p>
            <a:r>
              <a:rPr lang="en-US" altLang="zh-CN" sz="2800" dirty="0">
                <a:solidFill>
                  <a:srgbClr val="FFFF00"/>
                </a:solidFill>
              </a:rPr>
              <a:t>RESOURCE_LEAK</a:t>
            </a:r>
            <a:endParaRPr lang="zh-CN" altLang="en-US" sz="2800" dirty="0">
              <a:solidFill>
                <a:srgbClr val="FFFF00"/>
              </a:solidFill>
            </a:endParaRPr>
          </a:p>
        </p:txBody>
      </p:sp>
      <p:sp>
        <p:nvSpPr>
          <p:cNvPr id="13" name="Text Box 10"/>
          <p:cNvSpPr txBox="1">
            <a:spLocks noChangeArrowheads="1"/>
          </p:cNvSpPr>
          <p:nvPr/>
        </p:nvSpPr>
        <p:spPr bwMode="auto">
          <a:xfrm>
            <a:off x="1331914" y="2924176"/>
            <a:ext cx="7344542" cy="2677640"/>
          </a:xfrm>
          <a:prstGeom prst="rect">
            <a:avLst/>
          </a:prstGeom>
          <a:solidFill>
            <a:schemeClr val="tx2">
              <a:lumMod val="10000"/>
              <a:lumOff val="90000"/>
            </a:schemeClr>
          </a:solidFill>
          <a:ln>
            <a:noFill/>
          </a:ln>
          <a:extLst/>
        </p:spPr>
        <p:txBody>
          <a:bodyPr wrap="square" lIns="91425" tIns="45712" rIns="91425" bIns="45712">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In C:</a:t>
            </a:r>
          </a:p>
          <a:p>
            <a:pPr algn="l">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void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bg1"/>
                </a:solidFill>
                <a:latin typeface="Arial Black" pitchFamily="34" charset="0"/>
                <a:ea typeface="Arial Unicode MS" pitchFamily="34" charset="-122"/>
                <a:cs typeface="Tahoma" panose="020B0604030504040204" pitchFamily="34" charset="0"/>
              </a:rPr>
              <a:t> = pi;</a:t>
            </a:r>
          </a:p>
          <a:p>
            <a:pPr algn="l">
              <a:spcBef>
                <a:spcPct val="50000"/>
              </a:spcBef>
            </a:pPr>
            <a:r>
              <a:rPr lang="en-US" altLang="zh-CN" sz="2400" dirty="0" err="1">
                <a:solidFill>
                  <a:schemeClr val="bg1"/>
                </a:solidFill>
                <a:latin typeface="Arial Black" pitchFamily="34" charset="0"/>
                <a:ea typeface="Arial Unicode MS" pitchFamily="34" charset="-122"/>
                <a:cs typeface="Tahoma" panose="020B0604030504040204" pitchFamily="34" charset="0"/>
              </a:rPr>
              <a:t>pd</a:t>
            </a:r>
            <a:r>
              <a:rPr lang="en-US" altLang="zh-CN" sz="2400" dirty="0">
                <a:solidFill>
                  <a:schemeClr val="bg1"/>
                </a:solidFill>
                <a:latin typeface="Arial Black" pitchFamily="34" charset="0"/>
                <a:ea typeface="Arial Unicode MS" pitchFamily="34" charset="-122"/>
                <a:cs typeface="Tahoma" panose="020B0604030504040204" pitchFamily="34" charset="0"/>
              </a:rPr>
              <a:t> = </a:t>
            </a:r>
            <a:r>
              <a:rPr lang="en-US" altLang="zh-CN" sz="2400" dirty="0" err="1">
                <a:solidFill>
                  <a:schemeClr val="bg1"/>
                </a:solidFill>
                <a:latin typeface="Arial Black" pitchFamily="34" charset="0"/>
                <a:ea typeface="Arial Unicode MS" pitchFamily="34" charset="-122"/>
                <a:cs typeface="Tahoma" panose="020B0604030504040204" pitchFamily="34" charset="0"/>
              </a:rPr>
              <a:t>pv</a:t>
            </a:r>
            <a:r>
              <a:rPr lang="en-US" altLang="zh-CN" sz="24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//or: </a:t>
            </a:r>
            <a:r>
              <a:rPr lang="en-US" altLang="zh-CN" sz="2400" b="1" dirty="0" err="1">
                <a:solidFill>
                  <a:srgbClr val="00B16A"/>
                </a:solidFill>
                <a:latin typeface="Arial Black" pitchFamily="34" charset="0"/>
                <a:ea typeface="微软雅黑" panose="020B0503020204020204" pitchFamily="34" charset="-122"/>
                <a:cs typeface="Tahoma" panose="020B0604030504040204" pitchFamily="34" charset="0"/>
              </a:rPr>
              <a:t>pd</a:t>
            </a:r>
            <a:r>
              <a:rPr lang="en-US" altLang="zh-CN" sz="2400" b="1" dirty="0">
                <a:solidFill>
                  <a:srgbClr val="00B16A"/>
                </a:solidFill>
                <a:latin typeface="Arial Black" pitchFamily="34" charset="0"/>
                <a:ea typeface="微软雅黑" panose="020B0503020204020204" pitchFamily="34" charset="-122"/>
                <a:cs typeface="Tahoma" panose="020B0604030504040204" pitchFamily="34" charset="0"/>
              </a:rPr>
              <a:t> = (double*)pi;</a:t>
            </a:r>
          </a:p>
          <a:p>
            <a:pPr>
              <a:spcBef>
                <a:spcPct val="50000"/>
              </a:spcBef>
            </a:pPr>
            <a:r>
              <a:rPr lang="en-US" altLang="zh-CN" sz="2400" dirty="0">
                <a:solidFill>
                  <a:schemeClr val="bg1"/>
                </a:solidFill>
                <a:latin typeface="Arial Black" pitchFamily="34" charset="0"/>
                <a:ea typeface="Arial Unicode MS" pitchFamily="34" charset="-122"/>
                <a:cs typeface="Tahoma" panose="020B0604030504040204" pitchFamily="34" charset="0"/>
              </a:rPr>
              <a:t>*</a:t>
            </a:r>
            <a:r>
              <a:rPr lang="en-US" altLang="zh-CN" sz="2400" dirty="0" err="1" smtClean="0">
                <a:solidFill>
                  <a:schemeClr val="bg1"/>
                </a:solidFill>
                <a:latin typeface="Arial Black" pitchFamily="34" charset="0"/>
                <a:ea typeface="Arial Unicode MS" pitchFamily="34" charset="-122"/>
                <a:cs typeface="Tahoma" panose="020B0604030504040204" pitchFamily="34" charset="0"/>
              </a:rPr>
              <a:t>pd</a:t>
            </a:r>
            <a:r>
              <a:rPr lang="en-US" altLang="zh-CN" sz="2400" dirty="0" smtClean="0">
                <a:solidFill>
                  <a:schemeClr val="bg1"/>
                </a:solidFill>
                <a:latin typeface="Arial Black" pitchFamily="34" charset="0"/>
                <a:ea typeface="Arial Unicode MS" pitchFamily="34" charset="-122"/>
                <a:cs typeface="Tahoma" panose="020B0604030504040204" pitchFamily="34" charset="0"/>
              </a:rPr>
              <a:t> </a:t>
            </a:r>
            <a:r>
              <a:rPr lang="en-US" altLang="zh-CN" sz="2400" dirty="0">
                <a:solidFill>
                  <a:schemeClr val="bg1"/>
                </a:solidFill>
                <a:latin typeface="Arial Black" pitchFamily="34" charset="0"/>
                <a:ea typeface="Arial Unicode MS" pitchFamily="34" charset="-122"/>
                <a:cs typeface="Tahoma" panose="020B0604030504040204" pitchFamily="34" charset="0"/>
              </a:rPr>
              <a:t>= 0;  </a:t>
            </a:r>
            <a:r>
              <a:rPr lang="en-US" altLang="zh-CN" sz="24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400" dirty="0">
                <a:solidFill>
                  <a:srgbClr val="FF0000"/>
                </a:solidFill>
                <a:latin typeface="Arial Black" pitchFamily="34" charset="0"/>
                <a:ea typeface="Arial Unicode MS" pitchFamily="34" charset="-122"/>
                <a:cs typeface="Tahoma" panose="020B0604030504040204" pitchFamily="34" charset="0"/>
              </a:rPr>
              <a:t>//Illegal memory write operation</a:t>
            </a:r>
          </a:p>
        </p:txBody>
      </p:sp>
    </p:spTree>
    <p:extLst>
      <p:ext uri="{BB962C8B-B14F-4D97-AF65-F5344CB8AC3E}">
        <p14:creationId xmlns:p14="http://schemas.microsoft.com/office/powerpoint/2010/main" val="3505037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870" y="6474781"/>
            <a:ext cx="3662378" cy="365125"/>
          </a:xfrm>
          <a:prstGeom prst="rect">
            <a:avLst/>
          </a:prstGeom>
        </p:spPr>
        <p:txBody>
          <a:bodyPr/>
          <a:lstStyle/>
          <a:p>
            <a:r>
              <a:rPr lang="en-US" altLang="zh-CN" smtClean="0"/>
              <a:t>Object-Oriented Programming</a:t>
            </a:r>
            <a:endParaRPr lang="zh-CN" altLang="en-US" dirty="0"/>
          </a:p>
        </p:txBody>
      </p:sp>
      <p:sp>
        <p:nvSpPr>
          <p:cNvPr id="5" name="TextBox 4"/>
          <p:cNvSpPr txBox="1"/>
          <p:nvPr/>
        </p:nvSpPr>
        <p:spPr>
          <a:xfrm>
            <a:off x="3995936" y="1423987"/>
            <a:ext cx="6120680" cy="4439069"/>
          </a:xfrm>
          <a:prstGeom prst="rect">
            <a:avLst/>
          </a:prstGeom>
          <a:noFill/>
        </p:spPr>
        <p:txBody>
          <a:bodyPr wrap="square" lIns="98458" tIns="49229" rIns="98458" bIns="49229" rtlCol="0">
            <a:spAutoFit/>
          </a:bodyPr>
          <a:lstStyle/>
          <a:p>
            <a:pPr>
              <a:lnSpc>
                <a:spcPct val="150000"/>
              </a:lnSpc>
            </a:pPr>
            <a:r>
              <a:rPr lang="en-US" altLang="zh-CN" sz="2400" dirty="0" smtClean="0">
                <a:solidFill>
                  <a:srgbClr val="FFFF00"/>
                </a:solidFill>
                <a:latin typeface="Arial Rounded MT Bold" panose="020F0704030504030204" pitchFamily="34" charset="0"/>
              </a:rPr>
              <a:t>Chapter 9 </a:t>
            </a:r>
            <a:r>
              <a:rPr lang="en-US" altLang="zh-CN" sz="2400" dirty="0">
                <a:solidFill>
                  <a:srgbClr val="FFFF00"/>
                </a:solidFill>
                <a:latin typeface="Arial Rounded MT Bold" panose="020F0704030504030204" pitchFamily="34" charset="0"/>
              </a:rPr>
              <a:t>Objects and classes </a:t>
            </a:r>
            <a:r>
              <a:rPr lang="en-US" altLang="zh-CN" sz="2800" dirty="0"/>
              <a:t/>
            </a:r>
            <a:br>
              <a:rPr lang="en-US" altLang="zh-CN" sz="2800" dirty="0"/>
            </a:br>
            <a:r>
              <a:rPr lang="en-US" altLang="zh-CN" sz="3200" dirty="0" smtClean="0">
                <a:solidFill>
                  <a:schemeClr val="tx1">
                    <a:lumMod val="50000"/>
                    <a:lumOff val="50000"/>
                  </a:schemeClr>
                </a:solidFill>
                <a:latin typeface="Arial Rounded MT Bold" panose="020F0704030504030204" pitchFamily="34" charset="0"/>
              </a:rPr>
              <a:t> </a:t>
            </a:r>
            <a:r>
              <a:rPr lang="en-US" altLang="zh-CN" sz="2800" dirty="0" smtClean="0"/>
              <a:t>9.4 </a:t>
            </a:r>
            <a:r>
              <a:rPr lang="en-US" altLang="zh-CN" sz="2800" dirty="0"/>
              <a:t>Constructors </a:t>
            </a:r>
            <a:br>
              <a:rPr lang="en-US" altLang="zh-CN" sz="2800" dirty="0"/>
            </a:br>
            <a:r>
              <a:rPr lang="en-US" altLang="zh-CN" sz="2800" dirty="0" smtClean="0"/>
              <a:t> </a:t>
            </a:r>
            <a:r>
              <a:rPr lang="en-US" altLang="zh-CN" sz="2800" dirty="0"/>
              <a:t>9.5 Constructing and Using Objects </a:t>
            </a:r>
            <a:endParaRPr lang="en-US" altLang="zh-CN" sz="2800" dirty="0" smtClean="0"/>
          </a:p>
          <a:p>
            <a:pPr>
              <a:lnSpc>
                <a:spcPct val="150000"/>
              </a:lnSpc>
            </a:pPr>
            <a:r>
              <a:rPr lang="en-US" altLang="zh-CN" sz="2400" dirty="0">
                <a:solidFill>
                  <a:srgbClr val="FFFF00"/>
                </a:solidFill>
                <a:latin typeface="Arial Rounded MT Bold" panose="020F0704030504030204" pitchFamily="34" charset="0"/>
              </a:rPr>
              <a:t>Chapter 11 Pointers and dynamic memory </a:t>
            </a:r>
            <a:r>
              <a:rPr lang="en-US" altLang="zh-CN" sz="2400" dirty="0" smtClean="0">
                <a:solidFill>
                  <a:srgbClr val="FFFF00"/>
                </a:solidFill>
                <a:latin typeface="Arial Rounded MT Bold" panose="020F0704030504030204" pitchFamily="34" charset="0"/>
              </a:rPr>
              <a:t>management</a:t>
            </a:r>
            <a:endParaRPr lang="en-US" altLang="zh-CN" sz="2400" dirty="0">
              <a:solidFill>
                <a:srgbClr val="FFFF00"/>
              </a:solidFill>
              <a:latin typeface="Arial Rounded MT Bold" panose="020F0704030504030204" pitchFamily="34" charset="0"/>
            </a:endParaRPr>
          </a:p>
          <a:p>
            <a:pPr>
              <a:lnSpc>
                <a:spcPct val="150000"/>
              </a:lnSpc>
            </a:pPr>
            <a:r>
              <a:rPr lang="en-US" altLang="zh-CN" sz="2800" dirty="0"/>
              <a:t>11.11 The </a:t>
            </a:r>
            <a:r>
              <a:rPr lang="en-US" altLang="zh-CN" sz="2800" b="1" dirty="0"/>
              <a:t>this </a:t>
            </a:r>
            <a:r>
              <a:rPr lang="en-US" altLang="zh-CN" sz="2800" dirty="0"/>
              <a:t>Pointer </a:t>
            </a:r>
            <a:endParaRPr lang="en-US" altLang="zh-CN" sz="2800" dirty="0" smtClean="0"/>
          </a:p>
          <a:p>
            <a:pPr>
              <a:lnSpc>
                <a:spcPct val="150000"/>
              </a:lnSpc>
            </a:pPr>
            <a:r>
              <a:rPr lang="en-US" altLang="zh-CN" sz="2800" dirty="0"/>
              <a:t>11.12 Destructors </a:t>
            </a:r>
            <a:endParaRPr lang="en-US" altLang="zh-CN" sz="28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77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Box 3"/>
          <p:cNvSpPr txBox="1"/>
          <p:nvPr/>
        </p:nvSpPr>
        <p:spPr>
          <a:xfrm>
            <a:off x="611560" y="1071546"/>
            <a:ext cx="8352928" cy="2585275"/>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pPr>
            <a:r>
              <a:rPr lang="en-US" altLang="zh-CN" sz="2800" b="1" dirty="0">
                <a:solidFill>
                  <a:srgbClr val="00B16A"/>
                </a:solidFill>
                <a:latin typeface="Arial" pitchFamily="34" charset="0"/>
                <a:ea typeface="微软雅黑" panose="020B0503020204020204" pitchFamily="34" charset="-122"/>
                <a:cs typeface="Arial" pitchFamily="34" charset="0"/>
              </a:rPr>
              <a:t>//in C/C++, you can say:</a:t>
            </a:r>
          </a:p>
          <a:p>
            <a:pPr>
              <a:lnSpc>
                <a:spcPct val="150000"/>
              </a:lnSpc>
            </a:pPr>
            <a:r>
              <a:rPr lang="en-US" altLang="zh-CN" sz="2800" dirty="0" err="1">
                <a:solidFill>
                  <a:schemeClr val="bg1"/>
                </a:solidFill>
                <a:latin typeface="Arial" pitchFamily="34" charset="0"/>
                <a:ea typeface="Arial Unicode MS" pitchFamily="34" charset="-122"/>
                <a:cs typeface="Arial" pitchFamily="34" charset="0"/>
              </a:rPr>
              <a:t>pd</a:t>
            </a:r>
            <a:r>
              <a:rPr lang="en-US" altLang="zh-CN" sz="2800" dirty="0">
                <a:solidFill>
                  <a:schemeClr val="bg1"/>
                </a:solidFill>
                <a:latin typeface="Arial" pitchFamily="34" charset="0"/>
                <a:ea typeface="Arial Unicode MS" pitchFamily="34" charset="-122"/>
                <a:cs typeface="Arial" pitchFamily="34" charset="0"/>
              </a:rPr>
              <a:t> = (double*)</a:t>
            </a:r>
            <a:r>
              <a:rPr lang="en-US" altLang="zh-CN" sz="2800" dirty="0" err="1">
                <a:solidFill>
                  <a:schemeClr val="bg1"/>
                </a:solidFill>
                <a:latin typeface="Arial" pitchFamily="34" charset="0"/>
                <a:ea typeface="Arial Unicode MS" pitchFamily="34" charset="-122"/>
                <a:cs typeface="Arial" pitchFamily="34" charset="0"/>
              </a:rPr>
              <a:t>pv</a:t>
            </a:r>
            <a:r>
              <a:rPr lang="en-US" altLang="zh-CN" sz="2800" dirty="0">
                <a:solidFill>
                  <a:schemeClr val="bg1"/>
                </a:solidFill>
                <a:latin typeface="Arial" pitchFamily="34" charset="0"/>
                <a:ea typeface="Arial Unicode MS" pitchFamily="34" charset="-122"/>
                <a:cs typeface="Arial" pitchFamily="34" charset="0"/>
              </a:rPr>
              <a:t>; </a:t>
            </a:r>
            <a:r>
              <a:rPr lang="en-US" altLang="zh-CN" sz="2800" dirty="0">
                <a:solidFill>
                  <a:schemeClr val="tx1">
                    <a:lumMod val="75000"/>
                    <a:lumOff val="25000"/>
                  </a:schemeClr>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//compiled </a:t>
            </a:r>
            <a:r>
              <a:rPr lang="en-US" altLang="zh-CN" sz="2400" b="1" dirty="0" err="1">
                <a:solidFill>
                  <a:srgbClr val="00B16A"/>
                </a:solidFill>
                <a:latin typeface="Arial" pitchFamily="34" charset="0"/>
                <a:ea typeface="微软雅黑" panose="020B0503020204020204" pitchFamily="34" charset="-122"/>
                <a:cs typeface="Arial" pitchFamily="34" charset="0"/>
              </a:rPr>
              <a:t>ok，Unsafe</a:t>
            </a:r>
            <a:r>
              <a:rPr lang="en-US" altLang="zh-CN" sz="2400" b="1" dirty="0">
                <a:solidFill>
                  <a:srgbClr val="00B16A"/>
                </a:solidFill>
                <a:latin typeface="Arial" pitchFamily="34" charset="0"/>
                <a:ea typeface="微软雅黑" panose="020B0503020204020204" pitchFamily="34" charset="-122"/>
                <a:cs typeface="Arial" pitchFamily="34" charset="0"/>
              </a:rPr>
              <a:t> Code</a:t>
            </a:r>
            <a:endParaRPr lang="zh-CN" altLang="en-US" sz="2400" b="1" dirty="0">
              <a:solidFill>
                <a:srgbClr val="00B16A"/>
              </a:solidFill>
              <a:latin typeface="Arial" pitchFamily="34" charset="0"/>
              <a:ea typeface="微软雅黑" panose="020B0503020204020204" pitchFamily="34" charset="-122"/>
              <a:cs typeface="Arial" pitchFamily="34" charset="0"/>
            </a:endParaRPr>
          </a:p>
          <a:p>
            <a:pPr>
              <a:lnSpc>
                <a:spcPct val="150000"/>
              </a:lnSpc>
            </a:pPr>
            <a:r>
              <a:rPr lang="en-US" altLang="zh-CN" sz="2400" b="1" dirty="0">
                <a:solidFill>
                  <a:srgbClr val="00B16A"/>
                </a:solidFill>
                <a:latin typeface="Arial" pitchFamily="34" charset="0"/>
                <a:ea typeface="微软雅黑" panose="020B0503020204020204" pitchFamily="34" charset="-122"/>
                <a:cs typeface="Arial" pitchFamily="34" charset="0"/>
              </a:rPr>
              <a:t>//in C++, you can say:</a:t>
            </a:r>
          </a:p>
          <a:p>
            <a:pPr>
              <a:lnSpc>
                <a:spcPct val="150000"/>
              </a:lnSpc>
            </a:pPr>
            <a:r>
              <a:rPr lang="en-US" altLang="zh-CN" sz="2800" dirty="0" err="1">
                <a:solidFill>
                  <a:schemeClr val="bg1"/>
                </a:solidFill>
                <a:latin typeface="Arial" pitchFamily="34" charset="0"/>
                <a:ea typeface="Arial Unicode MS" pitchFamily="34" charset="-122"/>
                <a:cs typeface="Arial" pitchFamily="34" charset="0"/>
              </a:rPr>
              <a:t>pd</a:t>
            </a:r>
            <a:r>
              <a:rPr lang="en-US" altLang="zh-CN" sz="2800" dirty="0">
                <a:solidFill>
                  <a:schemeClr val="bg1"/>
                </a:solidFill>
                <a:latin typeface="Arial" pitchFamily="34" charset="0"/>
                <a:ea typeface="Arial Unicode MS" pitchFamily="34" charset="-122"/>
                <a:cs typeface="Arial" pitchFamily="34" charset="0"/>
              </a:rPr>
              <a:t>  = </a:t>
            </a:r>
            <a:r>
              <a:rPr lang="en-US" altLang="zh-CN" sz="2800" dirty="0" err="1">
                <a:solidFill>
                  <a:schemeClr val="bg1"/>
                </a:solidFill>
                <a:latin typeface="Arial" pitchFamily="34" charset="0"/>
                <a:ea typeface="Arial Unicode MS" pitchFamily="34" charset="-122"/>
                <a:cs typeface="Arial" pitchFamily="34" charset="0"/>
              </a:rPr>
              <a:t>static_cast</a:t>
            </a:r>
            <a:r>
              <a:rPr lang="en-US" altLang="zh-CN" sz="2800" dirty="0">
                <a:solidFill>
                  <a:schemeClr val="bg1"/>
                </a:solidFill>
                <a:latin typeface="Arial" pitchFamily="34" charset="0"/>
                <a:ea typeface="Arial Unicode MS" pitchFamily="34" charset="-122"/>
                <a:cs typeface="Arial" pitchFamily="34" charset="0"/>
              </a:rPr>
              <a:t>&lt;double*&gt;(</a:t>
            </a:r>
            <a:r>
              <a:rPr lang="en-US" altLang="zh-CN" sz="2800" dirty="0" err="1">
                <a:solidFill>
                  <a:schemeClr val="bg1"/>
                </a:solidFill>
                <a:latin typeface="Arial" pitchFamily="34" charset="0"/>
                <a:ea typeface="Arial Unicode MS" pitchFamily="34" charset="-122"/>
                <a:cs typeface="Arial" pitchFamily="34" charset="0"/>
              </a:rPr>
              <a:t>pv</a:t>
            </a:r>
            <a:r>
              <a:rPr lang="en-US" altLang="zh-CN" sz="2800" dirty="0">
                <a:solidFill>
                  <a:schemeClr val="bg1"/>
                </a:solidFill>
                <a:latin typeface="Arial" pitchFamily="34" charset="0"/>
                <a:ea typeface="Arial Unicode MS" pitchFamily="34" charset="-122"/>
                <a:cs typeface="Arial" pitchFamily="34" charset="0"/>
              </a:rPr>
              <a:t> );  </a:t>
            </a:r>
            <a:r>
              <a:rPr lang="en-US" altLang="zh-CN" sz="2400" b="1" dirty="0">
                <a:solidFill>
                  <a:srgbClr val="00B16A"/>
                </a:solidFill>
                <a:latin typeface="Arial" pitchFamily="34" charset="0"/>
                <a:ea typeface="微软雅黑" panose="020B0503020204020204" pitchFamily="34" charset="-122"/>
                <a:cs typeface="Arial" pitchFamily="34" charset="0"/>
              </a:rPr>
              <a:t>//best use-pattern</a:t>
            </a:r>
            <a:endParaRPr lang="zh-CN" altLang="en-US" sz="2800" b="1" dirty="0">
              <a:solidFill>
                <a:srgbClr val="00B16A"/>
              </a:solidFill>
              <a:latin typeface="Arial"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35025117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356024"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2.2 About functions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4536771"/>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rgbClr val="FFFF00"/>
                </a:solidFill>
                <a:latin typeface="Arial" pitchFamily="34" charset="0"/>
                <a:ea typeface="Arial Unicode MS" pitchFamily="34" charset="-122"/>
                <a:cs typeface="Arial" pitchFamily="34" charset="0"/>
              </a:rPr>
              <a:t>function prototype </a:t>
            </a:r>
          </a:p>
          <a:p>
            <a:pPr marL="383911" lvl="1" indent="-383911">
              <a:lnSpc>
                <a:spcPct val="150000"/>
              </a:lnSpc>
              <a:buFont typeface="Wingdings" panose="05000000000000000000" pitchFamily="2" charset="2"/>
              <a:buChar char="Ø"/>
            </a:pPr>
            <a:r>
              <a:rPr lang="en-US" altLang="zh-CN" sz="2800" dirty="0">
                <a:latin typeface="Arial" pitchFamily="34" charset="0"/>
                <a:ea typeface="Arial Unicode MS" pitchFamily="34" charset="-122"/>
                <a:cs typeface="Arial" pitchFamily="34" charset="0"/>
              </a:rPr>
              <a:t>Before using ,all functions must be declared.</a:t>
            </a:r>
          </a:p>
          <a:p>
            <a:pPr marL="383911" indent="-383911">
              <a:lnSpc>
                <a:spcPct val="150000"/>
              </a:lnSpc>
              <a:buFont typeface="Wingdings" panose="05000000000000000000" pitchFamily="2" charset="2"/>
              <a:buChar char="Ø"/>
            </a:pPr>
            <a:r>
              <a:rPr lang="en-US" altLang="zh-CN" sz="2800" dirty="0">
                <a:latin typeface="Arial" pitchFamily="34" charset="0"/>
                <a:ea typeface="Arial Unicode MS" pitchFamily="34" charset="-122"/>
                <a:cs typeface="Arial" pitchFamily="34" charset="0"/>
              </a:rPr>
              <a:t>Standard C and C++ use a feature called function prototyping. With function prototyping, you must use a </a:t>
            </a:r>
            <a:r>
              <a:rPr lang="en-US" altLang="zh-CN" sz="2800" dirty="0">
                <a:solidFill>
                  <a:srgbClr val="FFFF00"/>
                </a:solidFill>
                <a:latin typeface="Arial" pitchFamily="34" charset="0"/>
                <a:cs typeface="Arial" pitchFamily="34" charset="0"/>
              </a:rPr>
              <a:t>description</a:t>
            </a:r>
            <a:r>
              <a:rPr lang="en-US" altLang="zh-CN" sz="2800" dirty="0">
                <a:solidFill>
                  <a:srgbClr val="FFFF00"/>
                </a:solidFill>
                <a:latin typeface="Arial" pitchFamily="34" charset="0"/>
                <a:ea typeface="Arial Unicode MS" pitchFamily="34" charset="-122"/>
                <a:cs typeface="Arial" pitchFamily="34" charset="0"/>
              </a:rPr>
              <a:t> </a:t>
            </a:r>
            <a:r>
              <a:rPr lang="en-US" altLang="zh-CN" sz="2800" dirty="0">
                <a:solidFill>
                  <a:srgbClr val="FFFF00"/>
                </a:solidFill>
                <a:latin typeface="Arial" pitchFamily="34" charset="0"/>
                <a:cs typeface="Arial" pitchFamily="34" charset="0"/>
              </a:rPr>
              <a:t>of</a:t>
            </a:r>
            <a:r>
              <a:rPr lang="en-US" altLang="zh-CN" sz="2800" dirty="0">
                <a:solidFill>
                  <a:srgbClr val="FFFF00"/>
                </a:solidFill>
                <a:latin typeface="Arial" pitchFamily="34" charset="0"/>
                <a:ea typeface="Arial Unicode MS" pitchFamily="34" charset="-122"/>
                <a:cs typeface="Arial" pitchFamily="34" charset="0"/>
              </a:rPr>
              <a:t> </a:t>
            </a:r>
            <a:r>
              <a:rPr lang="en-US" altLang="zh-CN" sz="2800" dirty="0">
                <a:solidFill>
                  <a:srgbClr val="FFFF00"/>
                </a:solidFill>
                <a:latin typeface="Arial" pitchFamily="34" charset="0"/>
                <a:cs typeface="Arial" pitchFamily="34" charset="0"/>
              </a:rPr>
              <a:t>the types of arguments </a:t>
            </a:r>
            <a:r>
              <a:rPr lang="en-US" altLang="zh-CN" sz="2800" dirty="0">
                <a:latin typeface="Arial" pitchFamily="34" charset="0"/>
                <a:ea typeface="Arial Unicode MS" pitchFamily="34" charset="-122"/>
                <a:cs typeface="Arial" pitchFamily="34" charset="0"/>
              </a:rPr>
              <a:t>when </a:t>
            </a:r>
            <a:r>
              <a:rPr lang="en-US" altLang="zh-CN" sz="2800" dirty="0">
                <a:solidFill>
                  <a:schemeClr val="accent3">
                    <a:lumMod val="40000"/>
                    <a:lumOff val="60000"/>
                  </a:schemeClr>
                </a:solidFill>
                <a:latin typeface="Arial" pitchFamily="34" charset="0"/>
                <a:cs typeface="Arial" pitchFamily="34" charset="0"/>
              </a:rPr>
              <a:t>declaring and defining a function</a:t>
            </a:r>
            <a:r>
              <a:rPr lang="en-US" altLang="zh-CN" sz="2800" dirty="0">
                <a:solidFill>
                  <a:schemeClr val="accent3">
                    <a:lumMod val="40000"/>
                    <a:lumOff val="60000"/>
                  </a:schemeClr>
                </a:solidFill>
                <a:latin typeface="Arial" pitchFamily="34" charset="0"/>
                <a:ea typeface="Arial Unicode MS" pitchFamily="34" charset="-122"/>
                <a:cs typeface="Arial" pitchFamily="34" charset="0"/>
              </a:rPr>
              <a:t>. </a:t>
            </a:r>
          </a:p>
        </p:txBody>
      </p:sp>
      <p:sp>
        <p:nvSpPr>
          <p:cNvPr id="6" name="Text Box 5"/>
          <p:cNvSpPr txBox="1">
            <a:spLocks noChangeArrowheads="1"/>
          </p:cNvSpPr>
          <p:nvPr/>
        </p:nvSpPr>
        <p:spPr bwMode="auto">
          <a:xfrm>
            <a:off x="4067944" y="6298541"/>
            <a:ext cx="4813205"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two\</a:t>
            </a:r>
            <a:r>
              <a:rPr lang="en-US" altLang="zh-CN" sz="1600" b="0" dirty="0" err="1" smtClean="0">
                <a:latin typeface="Arial" panose="020B0604020202020204" pitchFamily="34" charset="0"/>
                <a:cs typeface="Arial" panose="020B0604020202020204" pitchFamily="34" charset="0"/>
              </a:rPr>
              <a:t>function_overloading</a:t>
            </a:r>
            <a:r>
              <a:rPr lang="en-US" altLang="zh-CN" sz="1600" b="0" dirty="0" smtClean="0">
                <a:latin typeface="Arial" panose="020B0604020202020204" pitchFamily="34" charset="0"/>
                <a:cs typeface="Arial" panose="020B0604020202020204" pitchFamily="34" charset="0"/>
              </a:rPr>
              <a:t>\</a:t>
            </a:r>
            <a:r>
              <a:rPr lang="en-US" altLang="zh-CN" sz="1600" b="0" dirty="0" err="1" smtClean="0">
                <a:latin typeface="Arial" panose="020B0604020202020204" pitchFamily="34" charset="0"/>
                <a:cs typeface="Arial" panose="020B0604020202020204" pitchFamily="34" charset="0"/>
              </a:rPr>
              <a:t>functionPrototype.c</a:t>
            </a:r>
            <a:r>
              <a:rPr lang="en-US" altLang="zh-CN" sz="1600" b="0" dirty="0" smtClean="0">
                <a:latin typeface="Arial" panose="020B0604020202020204" pitchFamily="34" charset="0"/>
                <a:cs typeface="Arial" panose="020B0604020202020204" pitchFamily="34" charset="0"/>
              </a:rPr>
              <a:t> </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829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5331226"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In old (pre-Standard) C</a:t>
            </a:r>
          </a:p>
        </p:txBody>
      </p:sp>
      <p:sp>
        <p:nvSpPr>
          <p:cNvPr id="6" name="TextBox 5"/>
          <p:cNvSpPr txBox="1"/>
          <p:nvPr/>
        </p:nvSpPr>
        <p:spPr>
          <a:xfrm>
            <a:off x="0" y="1889929"/>
            <a:ext cx="6444208"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function definition：</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t>
            </a: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vector_sum</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(float vector[], </a:t>
            </a: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 size</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TextBox 7"/>
          <p:cNvSpPr txBox="1"/>
          <p:nvPr/>
        </p:nvSpPr>
        <p:spPr>
          <a:xfrm>
            <a:off x="4427984" y="2924944"/>
            <a:ext cx="4499992" cy="3231605"/>
          </a:xfrm>
          <a:prstGeom prst="rect">
            <a:avLst/>
          </a:prstGeom>
          <a:solidFill>
            <a:schemeClr val="bg2">
              <a:lumMod val="10000"/>
              <a:lumOff val="90000"/>
            </a:schemeClr>
          </a:solidFill>
        </p:spPr>
        <p:txBody>
          <a:bodyPr wrap="square" lIns="91395" tIns="45696" rIns="91395" bIns="45696" rtlCol="0">
            <a:spAutoFit/>
          </a:bodyPr>
          <a:lstStyle/>
          <a:p>
            <a:pPr>
              <a:spcBef>
                <a:spcPct val="50000"/>
              </a:spcBef>
            </a:pPr>
            <a:r>
              <a:rPr lang="en-US" altLang="zh-CN" sz="2400" dirty="0" smtClean="0">
                <a:solidFill>
                  <a:schemeClr val="bg1"/>
                </a:solidFill>
                <a:latin typeface="Arial" panose="020B0604020202020204" pitchFamily="34" charset="0"/>
                <a:ea typeface="Arial Unicode MS" pitchFamily="34" charset="-122"/>
                <a:cs typeface="Arial" panose="020B0604020202020204" pitchFamily="34" charset="0"/>
              </a:rPr>
              <a:t>float </a:t>
            </a:r>
            <a:r>
              <a:rPr lang="en-US" altLang="zh-CN" sz="2400" dirty="0" err="1">
                <a:solidFill>
                  <a:schemeClr val="bg1"/>
                </a:solidFill>
                <a:latin typeface="Arial" panose="020B0604020202020204" pitchFamily="34" charset="0"/>
                <a:ea typeface="Arial Unicode MS" pitchFamily="34" charset="-122"/>
                <a:cs typeface="Arial" panose="020B0604020202020204" pitchFamily="34" charset="0"/>
              </a:rPr>
              <a:t>vector_sum</a:t>
            </a: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(vector, size)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float vector[];</a:t>
            </a:r>
          </a:p>
          <a:p>
            <a:pPr>
              <a:spcBef>
                <a:spcPct val="50000"/>
              </a:spcBef>
            </a:pPr>
            <a:r>
              <a:rPr lang="en-US" altLang="zh-CN" sz="2400" dirty="0" err="1">
                <a:solidFill>
                  <a:schemeClr val="bg1"/>
                </a:solidFill>
                <a:latin typeface="Arial" panose="020B0604020202020204" pitchFamily="34" charset="0"/>
                <a:ea typeface="Arial Unicode MS" pitchFamily="34" charset="-122"/>
                <a:cs typeface="Arial" panose="020B0604020202020204" pitchFamily="34" charset="0"/>
              </a:rPr>
              <a:t>int</a:t>
            </a: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 size;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    //function code</a:t>
            </a:r>
          </a:p>
          <a:p>
            <a:pPr>
              <a:spcBef>
                <a:spcPct val="50000"/>
              </a:spcBef>
            </a:pPr>
            <a:r>
              <a:rPr lang="en-US" altLang="zh-CN" sz="2400" dirty="0">
                <a:solidFill>
                  <a:schemeClr val="bg1"/>
                </a:solidFill>
                <a:latin typeface="Arial" panose="020B0604020202020204" pitchFamily="34" charset="0"/>
                <a:ea typeface="Arial Unicode MS" pitchFamily="34" charset="-122"/>
                <a:cs typeface="Arial" panose="020B0604020202020204" pitchFamily="34" charset="0"/>
              </a:rPr>
              <a:t>}</a:t>
            </a:r>
          </a:p>
        </p:txBody>
      </p:sp>
    </p:spTree>
    <p:extLst>
      <p:ext uri="{BB962C8B-B14F-4D97-AF65-F5344CB8AC3E}">
        <p14:creationId xmlns:p14="http://schemas.microsoft.com/office/powerpoint/2010/main" val="4034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2687867"/>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800" dirty="0" smtClean="0">
                <a:latin typeface="Arial" panose="020B0604020202020204" pitchFamily="34" charset="0"/>
                <a:ea typeface="Arial Unicode MS" pitchFamily="34" charset="-122"/>
                <a:cs typeface="Arial" panose="020B0604020202020204" pitchFamily="34" charset="0"/>
              </a:rPr>
              <a:t>Before </a:t>
            </a:r>
            <a:r>
              <a:rPr lang="en-US" altLang="zh-CN" sz="2800" dirty="0">
                <a:latin typeface="Arial" panose="020B0604020202020204" pitchFamily="34" charset="0"/>
                <a:ea typeface="Arial Unicode MS" pitchFamily="34" charset="-122"/>
                <a:cs typeface="Arial" panose="020B0604020202020204" pitchFamily="34" charset="0"/>
              </a:rPr>
              <a:t>using </a:t>
            </a:r>
            <a:r>
              <a:rPr lang="en-US" altLang="zh-CN" sz="2800" dirty="0" smtClean="0">
                <a:latin typeface="Arial" panose="020B0604020202020204" pitchFamily="34" charset="0"/>
                <a:ea typeface="Arial Unicode MS" pitchFamily="34" charset="-122"/>
                <a:cs typeface="Arial" panose="020B0604020202020204" pitchFamily="34" charset="0"/>
              </a:rPr>
              <a:t>a  </a:t>
            </a:r>
            <a:r>
              <a:rPr lang="en-US" altLang="zh-CN" sz="2800" dirty="0">
                <a:latin typeface="Arial" panose="020B0604020202020204" pitchFamily="34" charset="0"/>
                <a:ea typeface="Arial Unicode MS" pitchFamily="34" charset="-122"/>
                <a:cs typeface="Arial" panose="020B0604020202020204" pitchFamily="34" charset="0"/>
              </a:rPr>
              <a:t>function:</a:t>
            </a:r>
          </a:p>
          <a:p>
            <a:pPr marL="383911" indent="-383911">
              <a:spcBef>
                <a:spcPct val="50000"/>
              </a:spcBef>
              <a:buFont typeface="Wingdings" panose="05000000000000000000" pitchFamily="2" charset="2"/>
              <a:buChar char="Ø"/>
            </a:pPr>
            <a:r>
              <a:rPr lang="en-US" altLang="zh-CN" sz="2800" dirty="0">
                <a:latin typeface="Arial" panose="020B0604020202020204" pitchFamily="34" charset="0"/>
                <a:ea typeface="Arial Unicode MS" pitchFamily="34" charset="-122"/>
                <a:cs typeface="Arial" panose="020B0604020202020204" pitchFamily="34" charset="0"/>
              </a:rPr>
              <a:t>the function that are not declared</a:t>
            </a:r>
          </a:p>
          <a:p>
            <a:pPr marL="383911" indent="-383911">
              <a:spcBef>
                <a:spcPct val="50000"/>
              </a:spcBef>
              <a:buFont typeface="Wingdings" panose="05000000000000000000" pitchFamily="2" charset="2"/>
              <a:buChar char="Ø"/>
            </a:pPr>
            <a:r>
              <a:rPr lang="en-US" altLang="zh-CN" sz="2800" dirty="0">
                <a:latin typeface="Arial" panose="020B0604020202020204" pitchFamily="34" charset="0"/>
                <a:ea typeface="Arial Unicode MS" pitchFamily="34" charset="-122"/>
                <a:cs typeface="Arial" panose="020B0604020202020204" pitchFamily="34" charset="0"/>
              </a:rPr>
              <a:t>when function declaring</a:t>
            </a:r>
            <a:r>
              <a:rPr lang="zh-CN" altLang="en-US" sz="2800" dirty="0">
                <a:latin typeface="Arial" panose="020B0604020202020204" pitchFamily="34" charset="0"/>
                <a:ea typeface="Arial Unicode MS" pitchFamily="34" charset="-122"/>
                <a:cs typeface="Arial" panose="020B0604020202020204" pitchFamily="34" charset="0"/>
              </a:rPr>
              <a:t>，</a:t>
            </a:r>
            <a:r>
              <a:rPr lang="en-US" altLang="zh-CN" sz="2800" dirty="0">
                <a:latin typeface="Arial" panose="020B0604020202020204" pitchFamily="34" charset="0"/>
                <a:ea typeface="Arial Unicode MS" pitchFamily="34" charset="-122"/>
                <a:cs typeface="Arial" panose="020B0604020202020204" pitchFamily="34" charset="0"/>
              </a:rPr>
              <a:t>No arguments Information</a:t>
            </a:r>
          </a:p>
          <a:p>
            <a:pPr>
              <a:lnSpc>
                <a:spcPts val="3443"/>
              </a:lnSpc>
              <a:buFont typeface="Arial" pitchFamily="34" charset="0"/>
              <a:buChar char="•"/>
            </a:pPr>
            <a:endParaRPr lang="en-US" altLang="zh-CN" sz="2800" dirty="0">
              <a:latin typeface="Arial" panose="020B0604020202020204" pitchFamily="34" charset="0"/>
              <a:ea typeface="Arial Unicode MS" pitchFamily="34" charset="-122"/>
              <a:cs typeface="Arial" panose="020B0604020202020204" pitchFamily="34" charset="0"/>
            </a:endParaRPr>
          </a:p>
        </p:txBody>
      </p:sp>
      <p:sp>
        <p:nvSpPr>
          <p:cNvPr id="7" name="TextBox 6"/>
          <p:cNvSpPr txBox="1"/>
          <p:nvPr/>
        </p:nvSpPr>
        <p:spPr>
          <a:xfrm>
            <a:off x="1691680" y="3573016"/>
            <a:ext cx="5698302" cy="1292613"/>
          </a:xfrm>
          <a:prstGeom prst="rect">
            <a:avLst/>
          </a:prstGeom>
          <a:solidFill>
            <a:schemeClr val="tx1"/>
          </a:solidFill>
        </p:spPr>
        <p:txBody>
          <a:bodyPr wrap="square" lIns="91395" tIns="45696" rIns="91395" bIns="45696" rtlCol="0">
            <a:spAutoFit/>
          </a:bodyPr>
          <a:lstStyle/>
          <a:p>
            <a:pPr>
              <a:spcBef>
                <a:spcPct val="50000"/>
              </a:spcBef>
            </a:pPr>
            <a:r>
              <a:rPr lang="en-US" altLang="zh-CN" sz="2800" dirty="0" smtClean="0">
                <a:solidFill>
                  <a:srgbClr val="0000CC"/>
                </a:solidFill>
                <a:latin typeface="Arial" panose="020B0604020202020204" pitchFamily="34" charset="0"/>
                <a:cs typeface="Arial" panose="020B0604020202020204" pitchFamily="34" charset="0"/>
              </a:rPr>
              <a:t>float </a:t>
            </a:r>
            <a:r>
              <a:rPr lang="en-US" altLang="zh-CN" sz="2800" dirty="0" err="1">
                <a:solidFill>
                  <a:srgbClr val="0000CC"/>
                </a:solidFill>
                <a:latin typeface="Arial" panose="020B0604020202020204" pitchFamily="34" charset="0"/>
                <a:cs typeface="Arial" panose="020B0604020202020204" pitchFamily="34" charset="0"/>
              </a:rPr>
              <a:t>vector_sum</a:t>
            </a:r>
            <a:r>
              <a:rPr lang="en-US" altLang="zh-CN" sz="2800" dirty="0">
                <a:solidFill>
                  <a:srgbClr val="0000CC"/>
                </a:solidFill>
                <a:latin typeface="Arial" panose="020B0604020202020204" pitchFamily="34" charset="0"/>
                <a:cs typeface="Arial" panose="020B0604020202020204" pitchFamily="34" charset="0"/>
              </a:rPr>
              <a:t>(); </a:t>
            </a:r>
          </a:p>
          <a:p>
            <a:pPr>
              <a:spcBef>
                <a:spcPct val="50000"/>
              </a:spcBef>
            </a:pPr>
            <a:r>
              <a:rPr lang="en-US" altLang="zh-CN" sz="2000" b="1" dirty="0">
                <a:solidFill>
                  <a:srgbClr val="00B16A"/>
                </a:solidFill>
                <a:latin typeface="Arial" panose="020B0604020202020204" pitchFamily="34" charset="0"/>
                <a:ea typeface="微软雅黑" panose="020B0503020204020204" pitchFamily="34" charset="-122"/>
                <a:cs typeface="Arial" panose="020B0604020202020204" pitchFamily="34" charset="0"/>
              </a:rPr>
              <a:t>/*In C it means “an indeterminate number of arguments */</a:t>
            </a:r>
          </a:p>
        </p:txBody>
      </p:sp>
    </p:spTree>
    <p:extLst>
      <p:ext uri="{BB962C8B-B14F-4D97-AF65-F5344CB8AC3E}">
        <p14:creationId xmlns:p14="http://schemas.microsoft.com/office/powerpoint/2010/main" val="32480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5331226" cy="528301"/>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In C++</a:t>
            </a:r>
          </a:p>
        </p:txBody>
      </p:sp>
      <p:sp>
        <p:nvSpPr>
          <p:cNvPr id="6" name="TextBox 5"/>
          <p:cNvSpPr txBox="1"/>
          <p:nvPr/>
        </p:nvSpPr>
        <p:spPr>
          <a:xfrm>
            <a:off x="0" y="1889929"/>
            <a:ext cx="6156176"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definition：</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vector_sum</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vector[],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a:t>
            </a:r>
          </a:p>
          <a:p>
            <a:pPr>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a:t>
            </a: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   </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endParaRPr lang="en-US" altLang="zh-CN" sz="2400"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2123728" y="3228733"/>
            <a:ext cx="7020273" cy="2677608"/>
          </a:xfrm>
          <a:prstGeom prst="rect">
            <a:avLst/>
          </a:prstGeom>
          <a:solidFill>
            <a:schemeClr val="tx1"/>
          </a:solidFill>
        </p:spPr>
        <p:txBody>
          <a:bodyPr wrap="square" lIns="91395" tIns="45696" rIns="91395" bIns="45696" rtlCol="0">
            <a:spAutoFit/>
          </a:bodyPr>
          <a:lstStyle/>
          <a:p>
            <a:pPr>
              <a:spcBef>
                <a:spcPct val="50000"/>
              </a:spcBef>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Before using this function:</a:t>
            </a:r>
          </a:p>
          <a:p>
            <a:pPr marL="383911" indent="-383911">
              <a:spcBef>
                <a:spcPct val="50000"/>
              </a:spcBef>
              <a:buFont typeface="Wingdings" panose="05000000000000000000" pitchFamily="2" charset="2"/>
              <a:buChar char="Ø"/>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the function must be declared</a:t>
            </a:r>
          </a:p>
          <a:p>
            <a:pPr lvl="1">
              <a:spcBef>
                <a:spcPct val="50000"/>
              </a:spcBef>
            </a:pPr>
            <a:r>
              <a:rPr lang="en-US" altLang="zh-CN" sz="2400" b="1" dirty="0">
                <a:solidFill>
                  <a:srgbClr val="14A2D4"/>
                </a:solidFill>
                <a:latin typeface="Tahoma" panose="020B0604030504040204" pitchFamily="34" charset="0"/>
                <a:cs typeface="Tahoma" panose="020B0604030504040204" pitchFamily="34" charset="0"/>
              </a:rPr>
              <a:t>float </a:t>
            </a:r>
            <a:r>
              <a:rPr lang="en-US" altLang="zh-CN" sz="2400" b="1" dirty="0" err="1">
                <a:solidFill>
                  <a:srgbClr val="14A2D4"/>
                </a:solidFill>
                <a:latin typeface="Tahoma" panose="020B0604030504040204" pitchFamily="34" charset="0"/>
                <a:cs typeface="Tahoma" panose="020B0604030504040204" pitchFamily="34" charset="0"/>
              </a:rPr>
              <a:t>vector_sum</a:t>
            </a:r>
            <a:r>
              <a:rPr lang="en-US" altLang="zh-CN" sz="2400" b="1" dirty="0">
                <a:solidFill>
                  <a:srgbClr val="14A2D4"/>
                </a:solidFill>
                <a:latin typeface="Tahoma" panose="020B0604030504040204" pitchFamily="34" charset="0"/>
                <a:cs typeface="Tahoma" panose="020B0604030504040204" pitchFamily="34" charset="0"/>
              </a:rPr>
              <a:t>(float vector[], </a:t>
            </a:r>
            <a:r>
              <a:rPr lang="en-US" altLang="zh-CN" sz="2400" b="1" dirty="0" err="1">
                <a:solidFill>
                  <a:srgbClr val="14A2D4"/>
                </a:solidFill>
                <a:latin typeface="Tahoma" panose="020B0604030504040204" pitchFamily="34" charset="0"/>
                <a:cs typeface="Tahoma" panose="020B0604030504040204" pitchFamily="34" charset="0"/>
              </a:rPr>
              <a:t>int</a:t>
            </a:r>
            <a:r>
              <a:rPr lang="en-US" altLang="zh-CN" sz="2400" b="1" dirty="0">
                <a:solidFill>
                  <a:srgbClr val="14A2D4"/>
                </a:solidFill>
                <a:latin typeface="Tahoma" panose="020B0604030504040204" pitchFamily="34" charset="0"/>
                <a:cs typeface="Tahoma" panose="020B0604030504040204" pitchFamily="34" charset="0"/>
              </a:rPr>
              <a:t> size);</a:t>
            </a:r>
          </a:p>
          <a:p>
            <a:pPr>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cs typeface="Tahoma" panose="020B0604030504040204" pitchFamily="34" charset="0"/>
              </a:rPr>
              <a:t>float </a:t>
            </a:r>
            <a:r>
              <a:rPr lang="en-US" altLang="zh-CN" sz="2400" b="1" dirty="0" err="1">
                <a:solidFill>
                  <a:schemeClr val="bg1"/>
                </a:solidFill>
                <a:latin typeface="Tahoma" panose="020B0604030504040204" pitchFamily="34" charset="0"/>
                <a:cs typeface="Tahoma" panose="020B0604030504040204" pitchFamily="34" charset="0"/>
              </a:rPr>
              <a:t>vector_sum</a:t>
            </a:r>
            <a:r>
              <a:rPr lang="en-US" altLang="zh-CN" sz="2400" b="1" dirty="0">
                <a:solidFill>
                  <a:schemeClr val="bg1"/>
                </a:solidFill>
                <a:latin typeface="Tahoma" panose="020B0604030504040204" pitchFamily="34" charset="0"/>
                <a:cs typeface="Tahoma" panose="020B0604030504040204" pitchFamily="34" charset="0"/>
              </a:rPr>
              <a:t>(float [],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8000"/>
                </a:solidFill>
                <a:latin typeface="Tahoma" panose="020B0604030504040204" pitchFamily="34" charset="0"/>
                <a:cs typeface="Tahoma" panose="020B0604030504040204" pitchFamily="34" charset="0"/>
              </a:rPr>
              <a:t>//bad coding style</a:t>
            </a:r>
            <a:endParaRPr lang="zh-CN" altLang="en-US" sz="2400" b="1" dirty="0">
              <a:solidFill>
                <a:srgbClr val="008000"/>
              </a:solidFill>
              <a:latin typeface="Tahoma" panose="020B0604030504040204" pitchFamily="34" charset="0"/>
              <a:cs typeface="Tahoma" panose="020B0604030504040204" pitchFamily="34" charset="0"/>
            </a:endParaRPr>
          </a:p>
        </p:txBody>
      </p:sp>
      <p:sp>
        <p:nvSpPr>
          <p:cNvPr id="8" name="标题 1"/>
          <p:cNvSpPr>
            <a:spLocks noGrp="1"/>
          </p:cNvSpPr>
          <p:nvPr>
            <p:ph type="ctrTitle"/>
          </p:nvPr>
        </p:nvSpPr>
        <p:spPr>
          <a:xfrm>
            <a:off x="432000" y="214289"/>
            <a:ext cx="4356024" cy="784800"/>
          </a:xfrm>
          <a:solidFill>
            <a:srgbClr val="008080"/>
          </a:solidFill>
        </p:spPr>
        <p:txBody>
          <a:bodyPr vert="horz" lIns="98409" tIns="49204" rIns="98409" bIns="49204" rtlCol="0" anchor="ctr">
            <a:normAutofit/>
          </a:bodyPr>
          <a:lstStyle/>
          <a:p>
            <a:r>
              <a:rPr lang="en-US" altLang="zh-CN" b="1" dirty="0" smtClean="0">
                <a:latin typeface="Arial Rounded MT Bold" panose="020F0704030504030204" pitchFamily="34" charset="0"/>
                <a:ea typeface="Arial Unicode MS" pitchFamily="34" charset="-122"/>
                <a:cs typeface="Arial Unicode MS" pitchFamily="34" charset="-122"/>
              </a:rPr>
              <a:t>Function </a:t>
            </a:r>
            <a:r>
              <a:rPr lang="en-US" altLang="zh-CN" b="1" dirty="0">
                <a:latin typeface="Arial Rounded MT Bold" panose="020F0704030504030204" pitchFamily="34" charset="0"/>
                <a:ea typeface="Arial Unicode MS" pitchFamily="34" charset="-122"/>
                <a:cs typeface="Arial Unicode MS" pitchFamily="34" charset="-122"/>
              </a:rPr>
              <a:t>prototype  </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311957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535892" cy="1400335"/>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400" b="1" dirty="0">
                <a:solidFill>
                  <a:srgbClr val="FFFF00"/>
                </a:solidFill>
                <a:latin typeface="Arial Rounded MT Bold" panose="020F0704030504030204" pitchFamily="34" charset="0"/>
                <a:ea typeface="Arial Unicode MS" pitchFamily="34" charset="-122"/>
                <a:cs typeface="Arial Unicode MS" pitchFamily="34" charset="-122"/>
              </a:rPr>
              <a:t>Rules (mandatory) </a:t>
            </a:r>
            <a:r>
              <a:rPr lang="zh-CN" altLang="en-US" sz="2400" b="1"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400" dirty="0">
                <a:latin typeface="Arial" pitchFamily="34" charset="0"/>
                <a:cs typeface="Arial" pitchFamily="34" charset="0"/>
              </a:rPr>
              <a:t>With no arguments should be declared to have a parameter of type void.</a:t>
            </a:r>
          </a:p>
          <a:p>
            <a:pPr>
              <a:lnSpc>
                <a:spcPts val="3443"/>
              </a:lnSpc>
              <a:buFont typeface="Arial" pitchFamily="34" charset="0"/>
              <a:buChar char="•"/>
            </a:pPr>
            <a:endParaRPr lang="en-US" altLang="zh-CN" sz="27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p:txBody>
      </p:sp>
      <p:sp>
        <p:nvSpPr>
          <p:cNvPr id="4" name="TextBox 3"/>
          <p:cNvSpPr txBox="1"/>
          <p:nvPr/>
        </p:nvSpPr>
        <p:spPr>
          <a:xfrm>
            <a:off x="445542" y="2493113"/>
            <a:ext cx="3694409" cy="2492942"/>
          </a:xfrm>
          <a:prstGeom prst="rect">
            <a:avLst/>
          </a:prstGeom>
          <a:solidFill>
            <a:schemeClr val="accent3">
              <a:lumMod val="20000"/>
              <a:lumOff val="80000"/>
            </a:schemeClr>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declaration: which tells the compiler there are exactly zero arguments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func</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a:t>
            </a:r>
          </a:p>
        </p:txBody>
      </p:sp>
      <p:sp>
        <p:nvSpPr>
          <p:cNvPr id="5" name="TextBox 4"/>
          <p:cNvSpPr txBox="1"/>
          <p:nvPr/>
        </p:nvSpPr>
        <p:spPr>
          <a:xfrm>
            <a:off x="4427984" y="2476869"/>
            <a:ext cx="4320480" cy="3416271"/>
          </a:xfrm>
          <a:prstGeom prst="rect">
            <a:avLst/>
          </a:prstGeom>
          <a:solidFill>
            <a:schemeClr val="tx1"/>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function definition: In both C and C++,  means an empty argument list.*/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func</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p:txBody>
      </p:sp>
    </p:spTree>
    <p:extLst>
      <p:ext uri="{BB962C8B-B14F-4D97-AF65-F5344CB8AC3E}">
        <p14:creationId xmlns:p14="http://schemas.microsoft.com/office/powerpoint/2010/main" val="27844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325524"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Benefits of the function prototype</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7" name="TextBox 6"/>
          <p:cNvSpPr txBox="1"/>
          <p:nvPr/>
        </p:nvSpPr>
        <p:spPr>
          <a:xfrm>
            <a:off x="428596" y="1071546"/>
            <a:ext cx="8354775" cy="4888469"/>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Type safety</a:t>
            </a:r>
          </a:p>
          <a:p>
            <a:pPr>
              <a:lnSpc>
                <a:spcPts val="3443"/>
              </a:lnSpc>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When the function is called, the compiler uses the </a:t>
            </a:r>
            <a:r>
              <a:rPr lang="en-US" altLang="zh-CN" sz="2400" b="1" dirty="0">
                <a:solidFill>
                  <a:srgbClr val="14A2D4"/>
                </a:solidFill>
                <a:latin typeface="Tahoma" panose="020B0604030504040204" pitchFamily="34" charset="0"/>
                <a:cs typeface="Tahoma" panose="020B0604030504040204" pitchFamily="34" charset="0"/>
              </a:rPr>
              <a:t>prototype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to </a:t>
            </a:r>
            <a:r>
              <a:rPr lang="en-US" altLang="zh-CN" sz="2400" dirty="0">
                <a:solidFill>
                  <a:srgbClr val="FFFF00"/>
                </a:solidFill>
                <a:latin typeface="Tahoma" panose="020B0604030504040204" pitchFamily="34" charset="0"/>
                <a:cs typeface="Tahoma" panose="020B0604030504040204" pitchFamily="34" charset="0"/>
              </a:rPr>
              <a:t>ensure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that the </a:t>
            </a:r>
            <a:r>
              <a:rPr lang="en-US" altLang="zh-CN" sz="2400" b="1" dirty="0">
                <a:solidFill>
                  <a:srgbClr val="14A2D4"/>
                </a:solidFill>
                <a:latin typeface="Tahoma" panose="020B0604030504040204" pitchFamily="34" charset="0"/>
                <a:cs typeface="Tahoma" panose="020B0604030504040204" pitchFamily="34" charset="0"/>
              </a:rPr>
              <a:t>proper arguments </a:t>
            </a:r>
            <a:r>
              <a:rPr lang="en-US" altLang="zh-CN" sz="2400" dirty="0">
                <a:solidFill>
                  <a:srgbClr val="FFFF00"/>
                </a:solidFill>
                <a:latin typeface="Tahoma" panose="020B0604030504040204" pitchFamily="34" charset="0"/>
                <a:cs typeface="Tahoma" panose="020B0604030504040204" pitchFamily="34" charset="0"/>
              </a:rPr>
              <a:t>are passed in</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and that the </a:t>
            </a:r>
            <a:r>
              <a:rPr lang="en-US" altLang="zh-CN" sz="2400" b="1" dirty="0">
                <a:solidFill>
                  <a:srgbClr val="14A2D4"/>
                </a:solidFill>
                <a:latin typeface="Tahoma" panose="020B0604030504040204" pitchFamily="34" charset="0"/>
                <a:cs typeface="Tahoma" panose="020B0604030504040204" pitchFamily="34" charset="0"/>
              </a:rPr>
              <a:t>return value </a:t>
            </a:r>
            <a:r>
              <a:rPr lang="en-US" altLang="zh-CN" sz="2400" dirty="0">
                <a:solidFill>
                  <a:srgbClr val="FFFF00"/>
                </a:solidFill>
                <a:latin typeface="Tahoma" panose="020B0604030504040204" pitchFamily="34" charset="0"/>
                <a:cs typeface="Tahoma" panose="020B0604030504040204" pitchFamily="34" charset="0"/>
              </a:rPr>
              <a:t>is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treated </a:t>
            </a:r>
            <a:r>
              <a:rPr lang="en-US" altLang="zh-CN" sz="2400" dirty="0">
                <a:solidFill>
                  <a:srgbClr val="FFFF00"/>
                </a:solidFill>
                <a:latin typeface="Tahoma" panose="020B0604030504040204" pitchFamily="34" charset="0"/>
                <a:cs typeface="Tahoma" panose="020B0604030504040204" pitchFamily="34" charset="0"/>
              </a:rPr>
              <a:t>correctly</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If the programmer makes a mistake when calling the function, the </a:t>
            </a:r>
            <a:r>
              <a:rPr lang="en-US" altLang="zh-CN" sz="2400" b="1" dirty="0">
                <a:solidFill>
                  <a:srgbClr val="14A2D4"/>
                </a:solidFill>
                <a:latin typeface="Tahoma" panose="020B0604030504040204" pitchFamily="34" charset="0"/>
                <a:cs typeface="Tahoma" panose="020B0604030504040204" pitchFamily="34" charset="0"/>
              </a:rPr>
              <a:t>compiler</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dirty="0">
                <a:solidFill>
                  <a:srgbClr val="FFFF00"/>
                </a:solidFill>
                <a:latin typeface="Tahoma" panose="020B0604030504040204" pitchFamily="34" charset="0"/>
                <a:cs typeface="Tahoma" panose="020B0604030504040204" pitchFamily="34" charset="0"/>
              </a:rPr>
              <a:t>catches</a:t>
            </a:r>
            <a:r>
              <a:rPr lang="en-US" altLang="zh-CN" sz="2400"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the mistake.</a:t>
            </a:r>
            <a:endPar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Implementation hiding </a:t>
            </a:r>
          </a:p>
          <a:p>
            <a:pPr>
              <a:lnSpc>
                <a:spcPts val="3443"/>
              </a:lnSpc>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The</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header file </a:t>
            </a:r>
            <a:r>
              <a:rPr lang="en-US" altLang="zh-CN" sz="2400" dirty="0">
                <a:solidFill>
                  <a:srgbClr val="FFFF00"/>
                </a:solidFill>
                <a:latin typeface="Tahoma" panose="020B0604030504040204" pitchFamily="34" charset="0"/>
                <a:cs typeface="Tahoma" panose="020B0604030504040204" pitchFamily="34" charset="0"/>
              </a:rPr>
              <a:t>containing</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the function prototype. If you make a mistake, the compiler will discover it by comparing your function call to the function prototype in the header and tell you about your error. </a:t>
            </a:r>
            <a:endPar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753601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316464" cy="784800"/>
          </a:xfrm>
        </p:spPr>
        <p:txBody>
          <a:bodyPr>
            <a:noAutofit/>
          </a:bodyPr>
          <a:lstStyle/>
          <a:p>
            <a:pPr algn="l"/>
            <a:r>
              <a:rPr lang="zh-CN" altLang="en-US" sz="2400" b="1" dirty="0">
                <a:latin typeface="微软雅黑" panose="020B0503020204020204" pitchFamily="34" charset="-122"/>
                <a:ea typeface="微软雅黑" panose="020B0503020204020204" pitchFamily="34" charset="-122"/>
                <a:cs typeface="Arial Unicode MS" pitchFamily="34" charset="-122"/>
              </a:rPr>
              <a:t>规则</a:t>
            </a:r>
            <a:r>
              <a:rPr lang="en-US" altLang="zh-CN" sz="2400" b="1" dirty="0">
                <a:latin typeface="微软雅黑" panose="020B0503020204020204" pitchFamily="34" charset="-122"/>
                <a:ea typeface="微软雅黑" panose="020B0503020204020204" pitchFamily="34" charset="-122"/>
                <a:cs typeface="Arial Unicode MS" pitchFamily="34" charset="-122"/>
              </a:rPr>
              <a:t>(</a:t>
            </a:r>
            <a:r>
              <a:rPr lang="zh-CN" altLang="en-US" sz="2400" b="1" dirty="0">
                <a:latin typeface="微软雅黑" panose="020B0503020204020204" pitchFamily="34" charset="-122"/>
                <a:ea typeface="微软雅黑" panose="020B0503020204020204" pitchFamily="34" charset="-122"/>
                <a:cs typeface="Arial Unicode MS" pitchFamily="34" charset="-122"/>
              </a:rPr>
              <a:t>强制</a:t>
            </a:r>
            <a:r>
              <a:rPr lang="en-US" altLang="zh-CN" sz="2400" b="1" dirty="0">
                <a:latin typeface="微软雅黑" panose="020B0503020204020204" pitchFamily="34" charset="-122"/>
                <a:ea typeface="微软雅黑" panose="020B0503020204020204" pitchFamily="34" charset="-122"/>
                <a:cs typeface="Arial Unicode MS" pitchFamily="34" charset="-122"/>
              </a:rPr>
              <a:t>)</a:t>
            </a:r>
            <a:r>
              <a:rPr lang="zh-CN" altLang="en-US" sz="2400" b="1" dirty="0">
                <a:latin typeface="微软雅黑" panose="020B0503020204020204" pitchFamily="34" charset="-122"/>
                <a:ea typeface="微软雅黑" panose="020B0503020204020204" pitchFamily="34" charset="-122"/>
                <a:cs typeface="Arial Unicode MS" pitchFamily="34" charset="-122"/>
              </a:rPr>
              <a:t>：函数应当具有原型声明，且原型在函数的定义和调用范围内都是可见的。</a:t>
            </a: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715404" cy="4524267"/>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原型的使用使得编译器能够检查函数定义和函数调用的完整性</a:t>
            </a:r>
            <a:r>
              <a:rPr lang="en-US" altLang="zh-CN" sz="2400" dirty="0">
                <a:latin typeface="华文细黑" panose="02010600040101010101" pitchFamily="2" charset="-122"/>
                <a:ea typeface="华文细黑" panose="02010600040101010101" pitchFamily="2" charset="-122"/>
                <a:cs typeface="Arial Unicode MS" pitchFamily="34" charset="-122"/>
              </a:rPr>
              <a:t>/</a:t>
            </a:r>
            <a:r>
              <a:rPr lang="zh-CN" altLang="en-US" sz="2400" dirty="0">
                <a:latin typeface="华文细黑" panose="02010600040101010101" pitchFamily="2" charset="-122"/>
                <a:ea typeface="华文细黑" panose="02010600040101010101" pitchFamily="2" charset="-122"/>
                <a:cs typeface="Arial Unicode MS" pitchFamily="34" charset="-122"/>
              </a:rPr>
              <a:t>正确性。如果没有函数原型，就不会迫使编译器检查出函数调用当中的若干错误（比如，函数体具有不同的参数数目，调用和定义之间参数类型的不匹配）。事实证明，函数接口是相当多问题的肇因。</a:t>
            </a:r>
            <a:endParaRPr lang="en-US" altLang="zh-CN" sz="2400" dirty="0">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cs typeface="Arial Unicode MS" pitchFamily="34" charset="-122"/>
              </a:rPr>
              <a:t>对外部函数来说，建议采用如下方法，在头文件中声明函数（亦即给出其原型），并在所有需要该函数原型的代码文件中包含这个头文件。</a:t>
            </a:r>
            <a:endParaRPr lang="en-US" altLang="zh-CN" sz="2400" dirty="0">
              <a:latin typeface="华文细黑" panose="02010600040101010101" pitchFamily="2" charset="-122"/>
              <a:ea typeface="华文细黑" panose="02010600040101010101" pitchFamily="2" charset="-122"/>
              <a:cs typeface="Arial Unicode MS" pitchFamily="34" charset="-122"/>
            </a:endParaRPr>
          </a:p>
        </p:txBody>
      </p:sp>
    </p:spTree>
    <p:extLst>
      <p:ext uri="{BB962C8B-B14F-4D97-AF65-F5344CB8AC3E}">
        <p14:creationId xmlns:p14="http://schemas.microsoft.com/office/powerpoint/2010/main" val="392568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4896544" cy="1576747"/>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6.8 </a:t>
            </a:r>
            <a:r>
              <a:rPr lang="en-US" altLang="zh-CN" sz="3200" dirty="0"/>
              <a:t>Function Prototypes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503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42803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Signature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462759" cy="4478101"/>
          </a:xfrm>
          <a:prstGeom prst="rect">
            <a:avLst/>
          </a:prstGeom>
          <a:noFill/>
        </p:spPr>
        <p:txBody>
          <a:bodyPr wrap="square" lIns="91395" tIns="45696" rIns="91395" bIns="45696" rtlCol="0">
            <a:spAutoFit/>
          </a:bodyPr>
          <a:lstStyle/>
          <a:p>
            <a:pPr>
              <a:lnSpc>
                <a:spcPts val="3779"/>
              </a:lnSpc>
              <a:buFont typeface="Arial" pitchFamily="34" charset="0"/>
              <a:buChar char="•"/>
            </a:pPr>
            <a:r>
              <a:rPr lang="en-US" altLang="zh-CN" sz="2700" dirty="0">
                <a:solidFill>
                  <a:srgbClr val="FFFF00"/>
                </a:solidFill>
                <a:latin typeface="Arial Rounded MT Bold" panose="020F0704030504030204" pitchFamily="34" charset="0"/>
                <a:ea typeface="Arial Unicode MS" pitchFamily="34" charset="-122"/>
                <a:cs typeface="Arial Unicode MS" pitchFamily="34" charset="-122"/>
              </a:rPr>
              <a:t>Signature</a:t>
            </a:r>
            <a:r>
              <a:rPr lang="en-US" altLang="zh-CN" sz="2400" dirty="0">
                <a:latin typeface="+mn-ea"/>
              </a:rPr>
              <a:t>，</a:t>
            </a:r>
            <a:r>
              <a:rPr lang="zh-CN" altLang="en-US" sz="2400" dirty="0">
                <a:latin typeface="华文细黑" panose="02010600040101010101" pitchFamily="2" charset="-122"/>
                <a:ea typeface="华文细黑" panose="02010600040101010101" pitchFamily="2" charset="-122"/>
              </a:rPr>
              <a:t>顾名思义，是用来进行身份识别的一种手段。在编程语言的设计中，必须定义出识别两个不同实体的规则，这种规则也被称作签名规则。比如，</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通过函数名来区别两个函数，所以，不允许在同一个编译/链接单元内出现两个同名的函数。到了</a:t>
            </a:r>
            <a:r>
              <a:rPr lang="en-US" altLang="zh-CN" sz="2400" dirty="0">
                <a:latin typeface="华文细黑" panose="02010600040101010101" pitchFamily="2" charset="-122"/>
                <a:ea typeface="华文细黑" panose="02010600040101010101" pitchFamily="2" charset="-122"/>
              </a:rPr>
              <a:t>C++/Java，</a:t>
            </a:r>
            <a:r>
              <a:rPr lang="zh-CN" altLang="en-US" sz="2400" dirty="0">
                <a:latin typeface="华文细黑" panose="02010600040101010101" pitchFamily="2" charset="-122"/>
                <a:ea typeface="华文细黑" panose="02010600040101010101" pitchFamily="2" charset="-122"/>
              </a:rPr>
              <a:t>由于它们支持函数重载，一个函数名可以被赋予不同语义，提供不同的实现，所以它们对函数（方法）的签名规则扩展为：</a:t>
            </a:r>
            <a:endParaRPr lang="en-US" altLang="zh-CN" sz="2400" dirty="0">
              <a:latin typeface="华文细黑" panose="02010600040101010101" pitchFamily="2" charset="-122"/>
              <a:ea typeface="华文细黑" panose="02010600040101010101" pitchFamily="2" charset="-122"/>
            </a:endParaRPr>
          </a:p>
          <a:p>
            <a:pPr lvl="1">
              <a:lnSpc>
                <a:spcPts val="3779"/>
              </a:lnSpc>
            </a:pPr>
            <a:r>
              <a:rPr lang="en-US" altLang="zh-CN" sz="2400" dirty="0">
                <a:solidFill>
                  <a:schemeClr val="bg1"/>
                </a:solidFill>
                <a:latin typeface="华文细黑" panose="02010600040101010101" pitchFamily="2" charset="-122"/>
                <a:ea typeface="华文细黑" panose="02010600040101010101" pitchFamily="2" charset="-122"/>
              </a:rPr>
              <a:t>-</a:t>
            </a:r>
            <a:r>
              <a:rPr lang="zh-CN" altLang="en-US" sz="2400" b="1" dirty="0">
                <a:solidFill>
                  <a:srgbClr val="FFFF00"/>
                </a:solidFill>
                <a:latin typeface="Arial Rounded MT Bold" panose="020F0704030504030204" pitchFamily="34" charset="0"/>
                <a:cs typeface="Arial" pitchFamily="34" charset="0"/>
              </a:rPr>
              <a:t>函数名   </a:t>
            </a:r>
            <a:r>
              <a:rPr lang="en-US" altLang="zh-CN" sz="2400" b="1" dirty="0">
                <a:solidFill>
                  <a:srgbClr val="FFFF00"/>
                </a:solidFill>
                <a:latin typeface="Arial Rounded MT Bold" panose="020F0704030504030204" pitchFamily="34" charset="0"/>
                <a:cs typeface="Arial" pitchFamily="34" charset="0"/>
              </a:rPr>
              <a:t>-</a:t>
            </a:r>
            <a:r>
              <a:rPr lang="zh-CN" altLang="en-US" sz="2400" b="1" dirty="0">
                <a:solidFill>
                  <a:srgbClr val="FFFF00"/>
                </a:solidFill>
                <a:latin typeface="Arial Rounded MT Bold" panose="020F0704030504030204" pitchFamily="34" charset="0"/>
                <a:cs typeface="Arial" pitchFamily="34" charset="0"/>
              </a:rPr>
              <a:t>参数数量</a:t>
            </a:r>
            <a:br>
              <a:rPr lang="zh-CN" altLang="en-US" sz="2400" b="1" dirty="0">
                <a:solidFill>
                  <a:srgbClr val="FFFF00"/>
                </a:solidFill>
                <a:latin typeface="Arial Rounded MT Bold" panose="020F0704030504030204" pitchFamily="34" charset="0"/>
                <a:cs typeface="Arial" pitchFamily="34" charset="0"/>
              </a:rPr>
            </a:br>
            <a:r>
              <a:rPr lang="en-US" altLang="zh-CN" sz="2400" b="1" dirty="0">
                <a:solidFill>
                  <a:srgbClr val="FFFF00"/>
                </a:solidFill>
                <a:latin typeface="Arial Rounded MT Bold" panose="020F0704030504030204" pitchFamily="34" charset="0"/>
                <a:cs typeface="Arial" pitchFamily="34" charset="0"/>
              </a:rPr>
              <a:t>-</a:t>
            </a:r>
            <a:r>
              <a:rPr lang="zh-CN" altLang="en-US" sz="2400" b="1" dirty="0">
                <a:solidFill>
                  <a:srgbClr val="FFFF00"/>
                </a:solidFill>
                <a:latin typeface="Arial Rounded MT Bold" panose="020F0704030504030204" pitchFamily="34" charset="0"/>
                <a:cs typeface="Arial" pitchFamily="34" charset="0"/>
              </a:rPr>
              <a:t>按照顺序，每一个参数的类型（包括类型修饰符）</a:t>
            </a:r>
            <a:r>
              <a:rPr lang="zh-CN" altLang="en-US" sz="2400" dirty="0">
                <a:solidFill>
                  <a:srgbClr val="FFFF00"/>
                </a:solidFill>
                <a:latin typeface="华文细黑" panose="02010600040101010101" pitchFamily="2" charset="-122"/>
                <a:ea typeface="华文细黑" panose="02010600040101010101" pitchFamily="2" charset="-122"/>
              </a:rPr>
              <a:t>。</a:t>
            </a:r>
            <a:endParaRPr lang="en-US" altLang="zh-CN" sz="2400" dirty="0">
              <a:solidFill>
                <a:srgbClr val="FFFF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55576" y="1086803"/>
            <a:ext cx="8136904" cy="4616600"/>
          </a:xfrm>
          <a:prstGeom prst="rect">
            <a:avLst/>
          </a:prstGeom>
          <a:noFill/>
        </p:spPr>
        <p:txBody>
          <a:bodyPr wrap="square" lIns="91395" tIns="45696" rIns="91395" bIns="45696" rtlCol="0">
            <a:spAutoFit/>
          </a:bodyPr>
          <a:lstStyle/>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.1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variable and type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functions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.3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constant </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.4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static elements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.5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References and The copy-constructor</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2.6 Memory manage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2.7 Reading and writing files</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98409" tIns="49204" rIns="98409" bIns="49204" rtlCol="0" anchor="ctr">
            <a:normAutofit/>
          </a:bodyPr>
          <a:lstStyle>
            <a:lvl1pPr>
              <a:spcBef>
                <a:spcPct val="0"/>
              </a:spcBef>
              <a:buNone/>
              <a:defRPr sz="4000" b="1">
                <a:solidFill>
                  <a:srgbClr val="0000CC"/>
                </a:solidFill>
                <a:latin typeface="AvantGarde Md BT" panose="020B0602020202020204" pitchFamily="34" charset="0"/>
                <a:ea typeface="Arial Unicode MS" pitchFamily="34" charset="-122"/>
                <a:cs typeface="Arial Unicode MS" pitchFamily="34" charset="-122"/>
              </a:defRPr>
            </a:lvl1pPr>
          </a:lstStyle>
          <a:p>
            <a:r>
              <a:rPr lang="en-US" altLang="zh-CN" dirty="0">
                <a:solidFill>
                  <a:srgbClr val="FFFF00"/>
                </a:solidFill>
                <a:latin typeface="Arial Rounded MT Bold" panose="020F0704030504030204" pitchFamily="34" charset="0"/>
              </a:rPr>
              <a:t>The C in C++</a:t>
            </a:r>
            <a:endParaRPr lang="zh-CN" altLang="en-US"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655535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00098" y="1071551"/>
            <a:ext cx="7743804" cy="4603904"/>
          </a:xfrm>
          <a:prstGeom prst="rect">
            <a:avLst/>
          </a:prstGeom>
          <a:solidFill>
            <a:schemeClr val="tx1"/>
          </a:solidFill>
          <a:ln>
            <a:noFill/>
          </a:ln>
        </p:spPr>
        <p:txBody>
          <a:bodyPr wrap="square" lIns="91395" tIns="45696" rIns="91395" bIns="45696" rtlCol="0">
            <a:spAutoFit/>
          </a:bodyPr>
          <a:lstStyle/>
          <a:p>
            <a:pPr>
              <a:lnSpc>
                <a:spcPts val="3300"/>
              </a:lnSpc>
              <a:spcBef>
                <a:spcPct val="50000"/>
              </a:spcBef>
            </a:pPr>
            <a:r>
              <a:rPr lang="en-US" altLang="zh-CN" sz="2400" dirty="0">
                <a:solidFill>
                  <a:schemeClr val="bg1"/>
                </a:solidFill>
                <a:latin typeface="Arial" pitchFamily="34" charset="0"/>
                <a:ea typeface="Arial Unicode MS" panose="020B0604020202020204" pitchFamily="34" charset="-122"/>
                <a:cs typeface="Arial" pitchFamily="34" charset="0"/>
              </a:rPr>
              <a:t>class Foo</a:t>
            </a:r>
            <a:br>
              <a:rPr lang="en-US" altLang="zh-CN" sz="2400" dirty="0">
                <a:solidFill>
                  <a:schemeClr val="bg1"/>
                </a:solidFill>
                <a:latin typeface="Arial" pitchFamily="34" charset="0"/>
                <a:ea typeface="Arial Unicode MS" panose="020B0604020202020204" pitchFamily="34" charset="-122"/>
                <a:cs typeface="Arial" pitchFamily="34" charset="0"/>
              </a:rPr>
            </a:br>
            <a:r>
              <a:rPr lang="en-US" altLang="zh-CN" sz="2400" dirty="0">
                <a:solidFill>
                  <a:schemeClr val="bg1"/>
                </a:solidFill>
                <a:latin typeface="Arial" pitchFamily="34" charset="0"/>
                <a:ea typeface="Arial Unicode MS" panose="020B0604020202020204" pitchFamily="34" charset="-122"/>
                <a:cs typeface="Arial" pitchFamily="34" charset="0"/>
              </a:rPr>
              <a:t>{  public: </a:t>
            </a:r>
          </a:p>
          <a:p>
            <a:pPr>
              <a:lnSpc>
                <a:spcPts val="3300"/>
              </a:lnSpc>
              <a:spcBef>
                <a:spcPct val="50000"/>
              </a:spcBef>
            </a:pPr>
            <a:r>
              <a:rPr lang="en-US" altLang="zh-CN" sz="2400" dirty="0">
                <a:solidFill>
                  <a:schemeClr val="bg1"/>
                </a:solidFill>
                <a:latin typeface="Arial" pitchFamily="34" charset="0"/>
                <a:ea typeface="Arial Unicode MS" panose="020B0604020202020204" pitchFamily="34" charset="-122"/>
                <a:cs typeface="Arial" pitchFamily="34" charset="0"/>
              </a:rPr>
              <a:t>            void foo(void) { ... }</a:t>
            </a:r>
          </a:p>
          <a:p>
            <a:pPr>
              <a:lnSpc>
                <a:spcPts val="3300"/>
              </a:lnSpc>
              <a:spcBef>
                <a:spcPct val="50000"/>
              </a:spcBef>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the function signature may be </a:t>
            </a:r>
            <a:r>
              <a:rPr lang="en-US" altLang="zh-CN" sz="2400" dirty="0" err="1">
                <a:solidFill>
                  <a:schemeClr val="accent1"/>
                </a:solidFill>
                <a:latin typeface="Arial" pitchFamily="34" charset="0"/>
                <a:ea typeface="Arial Unicode MS" panose="020B0604020202020204" pitchFamily="34" charset="-122"/>
                <a:cs typeface="Arial" pitchFamily="34" charset="0"/>
              </a:rPr>
              <a:t>Foo_foo</a:t>
            </a:r>
            <a:endParaRPr lang="en-US" altLang="zh-CN" sz="2400" dirty="0">
              <a:solidFill>
                <a:schemeClr val="accent1"/>
              </a:solidFill>
              <a:latin typeface="Arial" pitchFamily="34" charset="0"/>
              <a:ea typeface="Arial Unicode MS" panose="020B0604020202020204" pitchFamily="34" charset="-122"/>
              <a:cs typeface="Arial" pitchFamily="34" charset="0"/>
            </a:endParaRPr>
          </a:p>
          <a:p>
            <a:pPr>
              <a:lnSpc>
                <a:spcPts val="3300"/>
              </a:lnSpc>
              <a:spcBef>
                <a:spcPct val="50000"/>
              </a:spcBef>
            </a:pPr>
            <a:r>
              <a:rPr lang="zh-CN" altLang="en-US"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zh-CN" altLang="en-US" sz="2400" dirty="0">
                <a:solidFill>
                  <a:schemeClr val="bg1"/>
                </a:solidFill>
                <a:latin typeface="Arial" pitchFamily="34" charset="0"/>
                <a:ea typeface="Arial Unicode MS" panose="020B0604020202020204" pitchFamily="34" charset="-122"/>
                <a:cs typeface="Arial" pitchFamily="34" charset="0"/>
              </a:rPr>
              <a:t> </a:t>
            </a:r>
            <a:r>
              <a:rPr lang="en-US" altLang="zh-CN" sz="2400" dirty="0">
                <a:solidFill>
                  <a:schemeClr val="bg1"/>
                </a:solidFill>
                <a:latin typeface="Arial" pitchFamily="34" charset="0"/>
                <a:ea typeface="Arial Unicode MS" panose="020B0604020202020204" pitchFamily="34" charset="-122"/>
                <a:cs typeface="Arial" pitchFamily="34" charset="0"/>
              </a:rPr>
              <a:t>          void foo(</a:t>
            </a:r>
            <a:r>
              <a:rPr lang="en-US" altLang="zh-CN" sz="2400" dirty="0" err="1">
                <a:solidFill>
                  <a:schemeClr val="bg1"/>
                </a:solidFill>
                <a:latin typeface="Arial" pitchFamily="34" charset="0"/>
                <a:ea typeface="Arial Unicode MS" panose="020B0604020202020204" pitchFamily="34" charset="-122"/>
                <a:cs typeface="Arial" pitchFamily="34" charset="0"/>
              </a:rPr>
              <a:t>int</a:t>
            </a:r>
            <a:r>
              <a:rPr lang="en-US" altLang="zh-CN" sz="2400" dirty="0">
                <a:solidFill>
                  <a:schemeClr val="bg1"/>
                </a:solidFill>
                <a:latin typeface="Arial" pitchFamily="34" charset="0"/>
                <a:ea typeface="Arial Unicode MS" panose="020B0604020202020204" pitchFamily="34" charset="-122"/>
                <a:cs typeface="Arial" pitchFamily="34" charset="0"/>
              </a:rPr>
              <a:t> a) { ... }</a:t>
            </a:r>
          </a:p>
          <a:p>
            <a:pPr>
              <a:lnSpc>
                <a:spcPts val="3300"/>
              </a:lnSpc>
              <a:spcBef>
                <a:spcPct val="50000"/>
              </a:spcBef>
            </a:pP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the function signature may be </a:t>
            </a:r>
            <a:r>
              <a:rPr lang="en-US" altLang="zh-CN" sz="2400" dirty="0" err="1">
                <a:solidFill>
                  <a:schemeClr val="accent1"/>
                </a:solidFill>
                <a:latin typeface="Arial" pitchFamily="34" charset="0"/>
                <a:ea typeface="Arial Unicode MS" panose="020B0604020202020204" pitchFamily="34" charset="-122"/>
                <a:cs typeface="Arial" pitchFamily="34" charset="0"/>
              </a:rPr>
              <a:t>Foo_foo_int</a:t>
            </a:r>
            <a:r>
              <a:rPr lang="zh-CN" altLang="en-US" sz="2400" b="1" dirty="0">
                <a:solidFill>
                  <a:srgbClr val="00B16A"/>
                </a:solidFill>
                <a:latin typeface="Arial" pitchFamily="34" charset="0"/>
                <a:ea typeface="Arial Unicode MS" panose="020B0604020202020204" pitchFamily="34" charset="-122"/>
                <a:cs typeface="Arial" pitchFamily="34" charset="0"/>
              </a:rPr>
              <a:t> </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r>
            <a:b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br>
            <a:r>
              <a:rPr lang="en-US" altLang="zh-CN" sz="2400" dirty="0" smtClean="0">
                <a:solidFill>
                  <a:schemeClr val="bg1"/>
                </a:solidFill>
                <a:latin typeface="Arial" pitchFamily="34" charset="0"/>
                <a:ea typeface="Arial Unicode MS" panose="020B0604020202020204" pitchFamily="34" charset="-122"/>
                <a:cs typeface="Arial" pitchFamily="34" charset="0"/>
              </a:rPr>
              <a:t>};    Foo m;</a:t>
            </a:r>
            <a:endParaRPr lang="en-US" altLang="zh-CN" sz="2400" dirty="0">
              <a:solidFill>
                <a:schemeClr val="bg1"/>
              </a:solidFill>
              <a:latin typeface="Arial" pitchFamily="34" charset="0"/>
              <a:ea typeface="Arial Unicode MS" panose="020B0604020202020204" pitchFamily="34" charset="-122"/>
              <a:cs typeface="Arial" pitchFamily="34" charset="0"/>
            </a:endParaRPr>
          </a:p>
          <a:p>
            <a:pPr>
              <a:lnSpc>
                <a:spcPts val="3300"/>
              </a:lnSpc>
            </a:pPr>
            <a:r>
              <a:rPr lang="en-US" altLang="zh-CN" sz="2400" dirty="0" err="1" smtClean="0">
                <a:solidFill>
                  <a:schemeClr val="bg1"/>
                </a:solidFill>
                <a:latin typeface="Arial" pitchFamily="34" charset="0"/>
                <a:ea typeface="Arial Unicode MS" panose="020B0604020202020204" pitchFamily="34" charset="-122"/>
                <a:cs typeface="Arial" pitchFamily="34" charset="0"/>
              </a:rPr>
              <a:t>m.foo</a:t>
            </a:r>
            <a:r>
              <a:rPr lang="en-US" altLang="zh-CN" sz="2400" dirty="0">
                <a:solidFill>
                  <a:schemeClr val="bg1"/>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link to </a:t>
            </a:r>
            <a:r>
              <a:rPr lang="en-US" altLang="zh-CN" sz="2400" dirty="0">
                <a:solidFill>
                  <a:schemeClr val="accent1"/>
                </a:solidFill>
                <a:latin typeface="Arial" pitchFamily="34" charset="0"/>
                <a:ea typeface="Arial Unicode MS" panose="020B0604020202020204" pitchFamily="34" charset="-122"/>
                <a:cs typeface="Arial" pitchFamily="34" charset="0"/>
              </a:rPr>
              <a:t>Foo::foo(void)</a:t>
            </a:r>
            <a:r>
              <a:rPr lang="en-US" altLang="zh-CN" sz="2400" b="1" dirty="0">
                <a:solidFill>
                  <a:srgbClr val="00B16A"/>
                </a:solidFill>
                <a:latin typeface="Arial" pitchFamily="34" charset="0"/>
                <a:ea typeface="Arial Unicode MS" panose="020B0604020202020204" pitchFamily="34" charset="-122"/>
                <a:cs typeface="Arial" pitchFamily="34" charset="0"/>
              </a:rPr>
              <a:t> bodies.</a:t>
            </a:r>
          </a:p>
          <a:p>
            <a:pPr>
              <a:lnSpc>
                <a:spcPts val="3300"/>
              </a:lnSpc>
            </a:pPr>
            <a:r>
              <a:rPr lang="en-US" altLang="zh-CN" sz="2400" dirty="0" err="1" smtClean="0">
                <a:solidFill>
                  <a:schemeClr val="bg1"/>
                </a:solidFill>
                <a:latin typeface="Arial" pitchFamily="34" charset="0"/>
                <a:ea typeface="Arial Unicode MS" panose="020B0604020202020204" pitchFamily="34" charset="-122"/>
                <a:cs typeface="Arial" pitchFamily="34" charset="0"/>
              </a:rPr>
              <a:t>m.foo</a:t>
            </a:r>
            <a:r>
              <a:rPr lang="en-US" altLang="zh-CN" sz="2400" dirty="0" smtClean="0">
                <a:solidFill>
                  <a:schemeClr val="bg1"/>
                </a:solidFill>
                <a:latin typeface="Arial" pitchFamily="34" charset="0"/>
                <a:ea typeface="Arial Unicode MS" panose="020B0604020202020204" pitchFamily="34" charset="-122"/>
                <a:cs typeface="Arial" pitchFamily="34" charset="0"/>
              </a:rPr>
              <a:t>(10</a:t>
            </a:r>
            <a:r>
              <a:rPr lang="en-US" altLang="zh-CN" sz="2400" dirty="0">
                <a:solidFill>
                  <a:schemeClr val="bg1"/>
                </a:solidFill>
                <a:latin typeface="Arial" pitchFamily="34" charset="0"/>
                <a:ea typeface="Arial Unicode MS" panose="020B0604020202020204" pitchFamily="34" charset="-122"/>
                <a:cs typeface="Arial" pitchFamily="34" charset="0"/>
              </a:rPr>
              <a:t>);</a:t>
            </a:r>
            <a:r>
              <a:rPr lang="en-US" altLang="zh-CN" sz="2400" dirty="0">
                <a:solidFill>
                  <a:schemeClr val="tx1">
                    <a:lumMod val="75000"/>
                    <a:lumOff val="25000"/>
                  </a:schemeClr>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 link to </a:t>
            </a:r>
            <a:r>
              <a:rPr lang="en-US" altLang="zh-CN" sz="2400" dirty="0">
                <a:solidFill>
                  <a:schemeClr val="accent1"/>
                </a:solidFill>
                <a:latin typeface="Arial" pitchFamily="34" charset="0"/>
                <a:ea typeface="Arial Unicode MS" panose="020B0604020202020204" pitchFamily="34" charset="-122"/>
                <a:cs typeface="Arial" pitchFamily="34" charset="0"/>
              </a:rPr>
              <a:t>Foo::foo(</a:t>
            </a:r>
            <a:r>
              <a:rPr lang="en-US" altLang="zh-CN" sz="2400" dirty="0" err="1">
                <a:solidFill>
                  <a:schemeClr val="accent1"/>
                </a:solidFill>
                <a:latin typeface="Arial" pitchFamily="34" charset="0"/>
                <a:ea typeface="Arial Unicode MS" panose="020B0604020202020204" pitchFamily="34" charset="-122"/>
                <a:cs typeface="Arial" pitchFamily="34" charset="0"/>
              </a:rPr>
              <a:t>int</a:t>
            </a:r>
            <a:r>
              <a:rPr lang="en-US" altLang="zh-CN" sz="2400" dirty="0">
                <a:solidFill>
                  <a:schemeClr val="accent1"/>
                </a:solidFill>
                <a:latin typeface="Arial" pitchFamily="34" charset="0"/>
                <a:ea typeface="Arial Unicode MS" panose="020B0604020202020204" pitchFamily="34" charset="-122"/>
                <a:cs typeface="Arial" pitchFamily="34" charset="0"/>
              </a:rPr>
              <a:t>) </a:t>
            </a:r>
            <a:r>
              <a:rPr lang="en-US" altLang="zh-CN" sz="2400" b="1" dirty="0">
                <a:solidFill>
                  <a:srgbClr val="00B16A"/>
                </a:solidFill>
                <a:latin typeface="Arial" pitchFamily="34" charset="0"/>
                <a:ea typeface="Arial Unicode MS" panose="020B0604020202020204" pitchFamily="34" charset="-122"/>
                <a:cs typeface="Arial" pitchFamily="34" charset="0"/>
              </a:rPr>
              <a:t>bodies.</a:t>
            </a:r>
          </a:p>
        </p:txBody>
      </p:sp>
    </p:spTree>
    <p:extLst>
      <p:ext uri="{BB962C8B-B14F-4D97-AF65-F5344CB8AC3E}">
        <p14:creationId xmlns:p14="http://schemas.microsoft.com/office/powerpoint/2010/main" val="45197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973427" cy="694431"/>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How to use C library in C++ program?</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2918699"/>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800" dirty="0">
                <a:solidFill>
                  <a:srgbClr val="FFFF00"/>
                </a:solidFill>
                <a:latin typeface="微软雅黑" pitchFamily="34" charset="-122"/>
                <a:ea typeface="微软雅黑" pitchFamily="34" charset="-122"/>
                <a:cs typeface="Arial Unicode MS" pitchFamily="34" charset="-122"/>
              </a:rPr>
              <a:t>问题提出</a:t>
            </a:r>
            <a:r>
              <a:rPr kumimoji="1" lang="zh-CN" altLang="en-US" sz="2400" dirty="0" smtClean="0">
                <a:latin typeface="华文细黑" panose="02010600040101010101" pitchFamily="2" charset="-122"/>
                <a:ea typeface="华文细黑" panose="02010600040101010101" pitchFamily="2" charset="-122"/>
              </a:rPr>
              <a:t>：有</a:t>
            </a:r>
            <a:r>
              <a:rPr kumimoji="1" lang="en-US" altLang="zh-CN" sz="2400" dirty="0" smtClean="0">
                <a:latin typeface="华文细黑" panose="02010600040101010101" pitchFamily="2" charset="-122"/>
                <a:ea typeface="华文细黑" panose="02010600040101010101" pitchFamily="2" charset="-122"/>
              </a:rPr>
              <a:t>C</a:t>
            </a:r>
            <a:r>
              <a:rPr kumimoji="1" lang="zh-CN" altLang="en-US" sz="2400" dirty="0" smtClean="0">
                <a:latin typeface="华文细黑" panose="02010600040101010101" pitchFamily="2" charset="-122"/>
                <a:ea typeface="华文细黑" panose="02010600040101010101" pitchFamily="2" charset="-122"/>
              </a:rPr>
              <a:t>实现的组件， </a:t>
            </a:r>
            <a:r>
              <a:rPr kumimoji="1" lang="en-US" altLang="zh-CN" sz="2400" dirty="0" err="1" smtClean="0">
                <a:latin typeface="华文细黑" panose="02010600040101010101" pitchFamily="2" charset="-122"/>
                <a:ea typeface="华文细黑" panose="02010600040101010101" pitchFamily="2" charset="-122"/>
              </a:rPr>
              <a:t>grap.h</a:t>
            </a:r>
            <a:r>
              <a:rPr kumimoji="1" lang="en-US" altLang="zh-CN" sz="2400" dirty="0" smtClean="0">
                <a:latin typeface="华文细黑" panose="02010600040101010101" pitchFamily="2" charset="-122"/>
                <a:ea typeface="华文细黑" panose="02010600040101010101" pitchFamily="2" charset="-122"/>
              </a:rPr>
              <a:t>/grap.obj</a:t>
            </a:r>
            <a:r>
              <a:rPr kumimoji="1" lang="zh-CN" altLang="en-US" sz="2400" dirty="0" smtClean="0">
                <a:latin typeface="华文细黑" panose="02010600040101010101" pitchFamily="2" charset="-122"/>
                <a:ea typeface="华文细黑" panose="02010600040101010101" pitchFamily="2" charset="-122"/>
              </a:rPr>
              <a:t>。</a:t>
            </a:r>
            <a:r>
              <a:rPr kumimoji="1" lang="zh-CN" altLang="en-US"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在用</a:t>
            </a:r>
            <a:r>
              <a:rPr kumimoji="1" lang="en-US" altLang="zh-CN"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C++</a:t>
            </a:r>
            <a:r>
              <a:rPr kumimoji="1" lang="zh-CN" altLang="en-US" sz="2400" dirty="0" smtClean="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rPr>
              <a:t>实现的应用程序中使用上面组件代码。</a:t>
            </a:r>
            <a:endParaRPr kumimoji="1" lang="en-US" altLang="zh-CN" sz="2400" dirty="0">
              <a:solidFill>
                <a:schemeClr val="tx1">
                  <a:lumMod val="95000"/>
                  <a:lumOff val="5000"/>
                </a:schemeClr>
              </a:solidFill>
              <a:latin typeface="华文细黑" panose="02010600040101010101" pitchFamily="2" charset="-122"/>
              <a:ea typeface="华文细黑" panose="02010600040101010101" pitchFamily="2" charset="-122"/>
              <a:cs typeface="Arial Unicode MS" pitchFamily="34" charset="-122"/>
            </a:endParaRPr>
          </a:p>
          <a:p>
            <a:pPr>
              <a:lnSpc>
                <a:spcPct val="150000"/>
              </a:lnSpc>
              <a:buFont typeface="Arial" pitchFamily="34" charset="0"/>
              <a:buChar char="•"/>
            </a:pPr>
            <a:r>
              <a:rPr kumimoji="1" lang="zh-CN" altLang="en-US" sz="2400" dirty="0" smtClean="0">
                <a:latin typeface="华文细黑" panose="02010600040101010101" pitchFamily="2" charset="-122"/>
                <a:ea typeface="华文细黑" panose="02010600040101010101" pitchFamily="2" charset="-122"/>
              </a:rPr>
              <a:t>在你</a:t>
            </a:r>
            <a:r>
              <a:rPr kumimoji="1" lang="zh-CN" altLang="en-US" sz="2400" dirty="0">
                <a:latin typeface="华文细黑" panose="02010600040101010101" pitchFamily="2" charset="-122"/>
                <a:ea typeface="华文细黑" panose="02010600040101010101" pitchFamily="2" charset="-122"/>
              </a:rPr>
              <a:t>的</a:t>
            </a:r>
            <a:r>
              <a:rPr kumimoji="1" lang="zh-CN" altLang="zh-CN" sz="2400" dirty="0">
                <a:latin typeface="华文细黑" panose="02010600040101010101" pitchFamily="2" charset="-122"/>
                <a:ea typeface="华文细黑" panose="02010600040101010101" pitchFamily="2" charset="-122"/>
              </a:rPr>
              <a:t>C</a:t>
            </a:r>
            <a:r>
              <a:rPr kumimoji="1" lang="zh-CN" altLang="zh-CN" sz="2400" dirty="0" smtClean="0">
                <a:latin typeface="华文细黑" panose="02010600040101010101" pitchFamily="2" charset="-122"/>
                <a:ea typeface="华文细黑" panose="02010600040101010101" pitchFamily="2" charset="-122"/>
              </a:rPr>
              <a:t>++</a:t>
            </a:r>
            <a:r>
              <a:rPr kumimoji="1" lang="zh-CN" altLang="en-US" sz="2400" dirty="0" smtClean="0">
                <a:latin typeface="华文细黑" panose="02010600040101010101" pitchFamily="2" charset="-122"/>
                <a:ea typeface="华文细黑" panose="02010600040101010101" pitchFamily="2" charset="-122"/>
              </a:rPr>
              <a:t>实现文件中使用函数原型，申明</a:t>
            </a:r>
            <a:r>
              <a:rPr kumimoji="1" lang="zh-CN" altLang="en-US" sz="2400" dirty="0">
                <a:latin typeface="华文细黑" panose="02010600040101010101" pitchFamily="2" charset="-122"/>
                <a:ea typeface="华文细黑" panose="02010600040101010101" pitchFamily="2" charset="-122"/>
              </a:rPr>
              <a:t>为</a:t>
            </a:r>
            <a:r>
              <a:rPr kumimoji="1" lang="zh-CN" altLang="zh-CN" sz="2400" dirty="0">
                <a:latin typeface="华文细黑" panose="02010600040101010101" pitchFamily="2" charset="-122"/>
                <a:ea typeface="华文细黑" panose="02010600040101010101" pitchFamily="2" charset="-122"/>
              </a:rPr>
              <a:t>:</a:t>
            </a:r>
            <a:r>
              <a:rPr kumimoji="1" lang="en-US" altLang="zh-CN" sz="2400" dirty="0">
                <a:latin typeface="华文细黑" panose="02010600040101010101" pitchFamily="2" charset="-122"/>
                <a:ea typeface="华文细黑" panose="02010600040101010101" pitchFamily="2" charset="-122"/>
              </a:rPr>
              <a:t>  </a:t>
            </a:r>
            <a:endParaRPr kumimoji="1" lang="en-US" altLang="zh-CN" sz="2400" dirty="0" smtClean="0">
              <a:latin typeface="华文细黑" panose="02010600040101010101" pitchFamily="2" charset="-122"/>
              <a:ea typeface="华文细黑" panose="02010600040101010101" pitchFamily="2" charset="-122"/>
            </a:endParaRPr>
          </a:p>
          <a:p>
            <a:pPr lvl="2">
              <a:lnSpc>
                <a:spcPct val="150000"/>
              </a:lnSpc>
            </a:pPr>
            <a:r>
              <a:rPr lang="zh-CN" altLang="zh-CN" sz="2400" b="1" dirty="0" smtClean="0">
                <a:solidFill>
                  <a:srgbClr val="FFFF00"/>
                </a:solidFill>
                <a:latin typeface="Arial Rounded MT Bold" panose="020F0704030504030204" pitchFamily="34" charset="0"/>
                <a:cs typeface="Arial" pitchFamily="34" charset="0"/>
              </a:rPr>
              <a:t>void </a:t>
            </a:r>
            <a:r>
              <a:rPr lang="zh-CN" altLang="zh-CN" sz="2400" b="1" dirty="0">
                <a:solidFill>
                  <a:srgbClr val="FFFF00"/>
                </a:solidFill>
                <a:latin typeface="Arial Rounded MT Bold" panose="020F0704030504030204" pitchFamily="34" charset="0"/>
                <a:cs typeface="Arial" pitchFamily="34" charset="0"/>
              </a:rPr>
              <a:t>drawLine(int x1, int y1, int x2, int y2);</a:t>
            </a:r>
            <a:r>
              <a:rPr lang="en-US" altLang="zh-CN" sz="2400" b="1" dirty="0">
                <a:solidFill>
                  <a:srgbClr val="FFFF00"/>
                </a:solidFill>
                <a:latin typeface="Arial Rounded MT Bold" panose="020F0704030504030204" pitchFamily="34" charset="0"/>
                <a:cs typeface="Arial" pitchFamily="34" charset="0"/>
              </a:rPr>
              <a:t>   </a:t>
            </a: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先申明</a:t>
            </a:r>
          </a:p>
          <a:p>
            <a:pPr lvl="2">
              <a:lnSpc>
                <a:spcPts val="2603"/>
              </a:lnSpc>
              <a:spcBef>
                <a:spcPct val="50000"/>
              </a:spcBef>
            </a:pPr>
            <a:r>
              <a:rPr lang="zh-CN" altLang="zh-CN" sz="2400" b="1" dirty="0">
                <a:latin typeface="Arial Rounded MT Bold" panose="020F0704030504030204" pitchFamily="34" charset="0"/>
                <a:cs typeface="Arial" pitchFamily="34" charset="0"/>
              </a:rPr>
              <a:t>drawLine(</a:t>
            </a:r>
            <a:r>
              <a:rPr lang="en-US" altLang="zh-CN" sz="2400" b="1" dirty="0" err="1">
                <a:latin typeface="Arial Rounded MT Bold" panose="020F0704030504030204" pitchFamily="34" charset="0"/>
                <a:cs typeface="Arial" pitchFamily="34" charset="0"/>
              </a:rPr>
              <a:t>beginX</a:t>
            </a:r>
            <a:r>
              <a:rPr lang="zh-CN" altLang="zh-CN" sz="2400" b="1" dirty="0">
                <a:latin typeface="Arial Rounded MT Bold" panose="020F0704030504030204" pitchFamily="34" charset="0"/>
                <a:cs typeface="Arial" pitchFamily="34" charset="0"/>
              </a:rPr>
              <a:t>, b</a:t>
            </a:r>
            <a:r>
              <a:rPr lang="en-US" altLang="zh-CN" sz="2400" b="1" dirty="0" err="1">
                <a:latin typeface="Arial Rounded MT Bold" panose="020F0704030504030204" pitchFamily="34" charset="0"/>
                <a:cs typeface="Arial" pitchFamily="34" charset="0"/>
              </a:rPr>
              <a:t>eginY</a:t>
            </a:r>
            <a:r>
              <a:rPr lang="zh-CN" altLang="zh-CN" sz="2400" b="1" dirty="0">
                <a:latin typeface="Arial Rounded MT Bold" panose="020F0704030504030204" pitchFamily="34" charset="0"/>
                <a:cs typeface="Arial" pitchFamily="34" charset="0"/>
              </a:rPr>
              <a:t>, </a:t>
            </a:r>
            <a:r>
              <a:rPr lang="en-US" altLang="zh-CN" sz="2400" b="1" dirty="0" err="1">
                <a:latin typeface="Arial Rounded MT Bold" panose="020F0704030504030204" pitchFamily="34" charset="0"/>
                <a:cs typeface="Arial" pitchFamily="34" charset="0"/>
              </a:rPr>
              <a:t>endX</a:t>
            </a:r>
            <a:r>
              <a:rPr lang="zh-CN" altLang="zh-CN" sz="2400" b="1" dirty="0">
                <a:latin typeface="Arial Rounded MT Bold" panose="020F0704030504030204" pitchFamily="34" charset="0"/>
                <a:cs typeface="Arial" pitchFamily="34" charset="0"/>
              </a:rPr>
              <a:t>, </a:t>
            </a:r>
            <a:r>
              <a:rPr lang="en-US" altLang="zh-CN" sz="2400" b="1" dirty="0">
                <a:latin typeface="Arial Rounded MT Bold" panose="020F0704030504030204" pitchFamily="34" charset="0"/>
                <a:cs typeface="Arial" pitchFamily="34" charset="0"/>
              </a:rPr>
              <a:t>en</a:t>
            </a:r>
            <a:r>
              <a:rPr lang="zh-CN" altLang="zh-CN" sz="2400" b="1" dirty="0">
                <a:latin typeface="Arial Rounded MT Bold" panose="020F0704030504030204" pitchFamily="34" charset="0"/>
                <a:cs typeface="Arial" pitchFamily="34" charset="0"/>
              </a:rPr>
              <a:t>d</a:t>
            </a:r>
            <a:r>
              <a:rPr lang="en-US" altLang="zh-CN" sz="2400" b="1" dirty="0">
                <a:latin typeface="Arial Rounded MT Bold" panose="020F0704030504030204" pitchFamily="34" charset="0"/>
                <a:cs typeface="Arial" pitchFamily="34" charset="0"/>
              </a:rPr>
              <a:t>Y</a:t>
            </a:r>
            <a:r>
              <a:rPr lang="zh-CN" altLang="zh-CN" sz="2400" b="1" dirty="0">
                <a:latin typeface="Arial Rounded MT Bold" panose="020F0704030504030204" pitchFamily="34" charset="0"/>
                <a:cs typeface="Arial" pitchFamily="34" charset="0"/>
              </a:rPr>
              <a:t>);   </a:t>
            </a:r>
            <a:r>
              <a:rPr lang="en-US" altLang="zh-CN" sz="2400" b="1" dirty="0">
                <a:latin typeface="Arial Rounded MT Bold" panose="020F0704030504030204" pitchFamily="34" charset="0"/>
                <a:cs typeface="Arial" pitchFamily="34" charset="0"/>
              </a:rPr>
              <a:t> </a:t>
            </a: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后</a:t>
            </a:r>
            <a:r>
              <a:rPr lang="zh-CN" altLang="en-US" sz="2000" b="1" dirty="0" smtClean="0">
                <a:solidFill>
                  <a:srgbClr val="00B16A"/>
                </a:solidFill>
                <a:latin typeface="Frutiger LT 55 Roman" panose="02000503040000020004" pitchFamily="2" charset="0"/>
                <a:ea typeface="微软雅黑" panose="020B0503020204020204" pitchFamily="34" charset="-122"/>
                <a:cs typeface="Arial Unicode MS" pitchFamily="34" charset="-122"/>
              </a:rPr>
              <a:t>使用</a:t>
            </a:r>
            <a:endParaRPr lang="zh-CN" altLang="en-US" sz="2000" b="1" dirty="0">
              <a:solidFill>
                <a:srgbClr val="00B16A"/>
              </a:solidFill>
              <a:latin typeface="Frutiger LT 55 Roman" panose="02000503040000020004" pitchFamily="2" charset="0"/>
              <a:ea typeface="微软雅黑" panose="020B0503020204020204" pitchFamily="34" charset="-122"/>
              <a:cs typeface="Arial Unicode MS" pitchFamily="34" charset="-122"/>
            </a:endParaRPr>
          </a:p>
        </p:txBody>
      </p:sp>
      <p:sp>
        <p:nvSpPr>
          <p:cNvPr id="3" name="圆角矩形标注 2"/>
          <p:cNvSpPr/>
          <p:nvPr/>
        </p:nvSpPr>
        <p:spPr>
          <a:xfrm>
            <a:off x="2627784" y="4509120"/>
            <a:ext cx="3816424" cy="1224136"/>
          </a:xfrm>
          <a:prstGeom prst="wedgeRoundRectCallout">
            <a:avLst>
              <a:gd name="adj1" fmla="val -24052"/>
              <a:gd name="adj2" fmla="val -63483"/>
              <a:gd name="adj3" fmla="val 1666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00B050"/>
                </a:solidFill>
                <a:latin typeface="微软雅黑" pitchFamily="34" charset="-122"/>
                <a:ea typeface="微软雅黑" pitchFamily="34" charset="-122"/>
              </a:rPr>
              <a:t>编译通过</a:t>
            </a:r>
            <a:r>
              <a:rPr lang="zh-CN" altLang="en-US" sz="2400" dirty="0" smtClean="0">
                <a:solidFill>
                  <a:srgbClr val="FF0000"/>
                </a:solidFill>
                <a:latin typeface="微软雅黑" pitchFamily="34" charset="-122"/>
                <a:ea typeface="微软雅黑" pitchFamily="34" charset="-122"/>
              </a:rPr>
              <a:t>，链接错误！</a:t>
            </a:r>
            <a:endParaRPr lang="zh-CN" altLang="en-US"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973427" cy="694431"/>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How to use C library in C++ program?</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715404" cy="3785603"/>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zh-CN" altLang="zh-CN" sz="2400" dirty="0" smtClean="0">
                <a:latin typeface="华文细黑" panose="02010600040101010101" pitchFamily="2" charset="-122"/>
                <a:ea typeface="华文细黑" panose="02010600040101010101" pitchFamily="2" charset="-122"/>
              </a:rPr>
              <a:t>C</a:t>
            </a:r>
            <a:r>
              <a:rPr kumimoji="1" lang="zh-CN" altLang="zh-CN" sz="2400" dirty="0">
                <a:latin typeface="华文细黑" panose="02010600040101010101" pitchFamily="2" charset="-122"/>
                <a:ea typeface="华文细黑" panose="02010600040101010101" pitchFamily="2" charset="-122"/>
              </a:rPr>
              <a:t>++ obj</a:t>
            </a:r>
            <a:r>
              <a:rPr kumimoji="1" lang="zh-CN" altLang="en-US" sz="2400" dirty="0">
                <a:latin typeface="华文细黑" panose="02010600040101010101" pitchFamily="2" charset="-122"/>
                <a:ea typeface="华文细黑" panose="02010600040101010101" pitchFamily="2" charset="-122"/>
              </a:rPr>
              <a:t>文件中</a:t>
            </a:r>
            <a:r>
              <a:rPr kumimoji="1" lang="zh-CN"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被</a:t>
            </a:r>
            <a:r>
              <a:rPr kumimoji="1" lang="en-US" altLang="zh-CN" sz="2400" dirty="0" err="1">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编译后)代码可能是：</a:t>
            </a:r>
            <a:endParaRPr kumimoji="1" lang="en-US" altLang="zh-CN" sz="2400" dirty="0">
              <a:latin typeface="华文细黑" panose="02010600040101010101" pitchFamily="2" charset="-122"/>
              <a:ea typeface="华文细黑" panose="02010600040101010101" pitchFamily="2" charset="-122"/>
            </a:endParaRPr>
          </a:p>
          <a:p>
            <a:pPr>
              <a:lnSpc>
                <a:spcPct val="150000"/>
              </a:lnSpc>
              <a:spcBef>
                <a:spcPct val="50000"/>
              </a:spcBef>
            </a:pPr>
            <a:r>
              <a:rPr lang="en-US" altLang="zh-CN" sz="2400" dirty="0" err="1" smtClean="0">
                <a:solidFill>
                  <a:srgbClr val="FFFF00"/>
                </a:solidFill>
                <a:latin typeface="Arial Rounded MT Bold" panose="020F0704030504030204" pitchFamily="34" charset="0"/>
                <a:cs typeface="Arial" charset="0"/>
              </a:rPr>
              <a:t>drawLine_int_int_int_int</a:t>
            </a:r>
            <a:r>
              <a:rPr lang="en-US" altLang="zh-CN" sz="2400" dirty="0" smtClean="0">
                <a:solidFill>
                  <a:srgbClr val="FFFF00"/>
                </a:solidFill>
                <a:latin typeface="Arial Rounded MT Bold" panose="020F0704030504030204" pitchFamily="34" charset="0"/>
                <a:cs typeface="Arial" charset="0"/>
              </a:rPr>
              <a:t>(</a:t>
            </a:r>
            <a:r>
              <a:rPr lang="en-US" altLang="zh-CN" sz="2400" dirty="0" err="1" smtClean="0">
                <a:solidFill>
                  <a:srgbClr val="FFFF00"/>
                </a:solidFill>
                <a:latin typeface="Arial Rounded MT Bold" panose="020F0704030504030204" pitchFamily="34" charset="0"/>
                <a:cs typeface="Arial" charset="0"/>
              </a:rPr>
              <a:t>beginX</a:t>
            </a:r>
            <a:r>
              <a:rPr lang="zh-CN" altLang="zh-CN" sz="2400" dirty="0" smtClean="0">
                <a:solidFill>
                  <a:srgbClr val="FFFF00"/>
                </a:solidFill>
                <a:latin typeface="Arial Rounded MT Bold" panose="020F0704030504030204" pitchFamily="34" charset="0"/>
                <a:cs typeface="Arial" charset="0"/>
              </a:rPr>
              <a:t>, b</a:t>
            </a:r>
            <a:r>
              <a:rPr lang="en-US" altLang="zh-CN" sz="2400" dirty="0" err="1" smtClean="0">
                <a:solidFill>
                  <a:srgbClr val="FFFF00"/>
                </a:solidFill>
                <a:latin typeface="Arial Rounded MT Bold" panose="020F0704030504030204" pitchFamily="34" charset="0"/>
                <a:cs typeface="Arial" charset="0"/>
              </a:rPr>
              <a:t>eginY</a:t>
            </a:r>
            <a:r>
              <a:rPr lang="zh-CN" altLang="zh-CN" sz="2400" dirty="0" smtClean="0">
                <a:solidFill>
                  <a:srgbClr val="FFFF00"/>
                </a:solidFill>
                <a:latin typeface="Arial Rounded MT Bold" panose="020F0704030504030204" pitchFamily="34" charset="0"/>
                <a:cs typeface="Arial" charset="0"/>
              </a:rPr>
              <a:t>, </a:t>
            </a:r>
            <a:r>
              <a:rPr lang="en-US" altLang="zh-CN" sz="2400" dirty="0" err="1" smtClean="0">
                <a:solidFill>
                  <a:srgbClr val="FFFF00"/>
                </a:solidFill>
                <a:latin typeface="Arial Rounded MT Bold" panose="020F0704030504030204" pitchFamily="34" charset="0"/>
                <a:cs typeface="Arial" charset="0"/>
              </a:rPr>
              <a:t>endX</a:t>
            </a:r>
            <a:r>
              <a:rPr lang="zh-CN" altLang="zh-CN" sz="2400" dirty="0" smtClean="0">
                <a:solidFill>
                  <a:srgbClr val="FFFF00"/>
                </a:solidFill>
                <a:latin typeface="Arial Rounded MT Bold" panose="020F0704030504030204" pitchFamily="34" charset="0"/>
                <a:cs typeface="Arial" charset="0"/>
              </a:rPr>
              <a:t>, </a:t>
            </a:r>
            <a:r>
              <a:rPr lang="en-US" altLang="zh-CN" sz="2400" dirty="0" smtClean="0">
                <a:solidFill>
                  <a:srgbClr val="FFFF00"/>
                </a:solidFill>
                <a:latin typeface="Arial Rounded MT Bold" panose="020F0704030504030204" pitchFamily="34" charset="0"/>
                <a:cs typeface="Arial" charset="0"/>
              </a:rPr>
              <a:t>en</a:t>
            </a:r>
            <a:r>
              <a:rPr lang="zh-CN" altLang="zh-CN" sz="2400" dirty="0" smtClean="0">
                <a:solidFill>
                  <a:srgbClr val="FFFF00"/>
                </a:solidFill>
                <a:latin typeface="Arial Rounded MT Bold" panose="020F0704030504030204" pitchFamily="34" charset="0"/>
                <a:cs typeface="Arial" charset="0"/>
              </a:rPr>
              <a:t>d</a:t>
            </a:r>
            <a:r>
              <a:rPr lang="en-US" altLang="zh-CN" sz="2400" dirty="0" smtClean="0">
                <a:solidFill>
                  <a:srgbClr val="FFFF00"/>
                </a:solidFill>
                <a:latin typeface="Arial Rounded MT Bold" panose="020F0704030504030204" pitchFamily="34" charset="0"/>
                <a:cs typeface="Arial" charset="0"/>
              </a:rPr>
              <a:t>Y);</a:t>
            </a:r>
          </a:p>
          <a:p>
            <a:pPr>
              <a:lnSpc>
                <a:spcPct val="150000"/>
              </a:lnSpc>
              <a:spcBef>
                <a:spcPct val="50000"/>
              </a:spcBef>
            </a:pPr>
            <a:r>
              <a:rPr kumimoji="1" lang="zh-CN" altLang="en-US" sz="2400" dirty="0" smtClean="0">
                <a:latin typeface="华文细黑" panose="02010600040101010101" pitchFamily="2" charset="-122"/>
                <a:ea typeface="华文细黑" panose="02010600040101010101" pitchFamily="2" charset="-122"/>
              </a:rPr>
              <a:t>但</a:t>
            </a:r>
            <a:r>
              <a:rPr kumimoji="1" lang="zh-CN" altLang="zh-CN" sz="2400" dirty="0">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是一个</a:t>
            </a:r>
            <a:r>
              <a:rPr kumimoji="1" lang="zh-CN" altLang="zh-CN" sz="2400" dirty="0">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函数</a:t>
            </a:r>
            <a:r>
              <a:rPr kumimoji="1" lang="zh-CN" altLang="en-US" sz="2400" dirty="0" smtClean="0">
                <a:latin typeface="华文细黑" panose="02010600040101010101" pitchFamily="2" charset="-122"/>
                <a:ea typeface="华文细黑" panose="02010600040101010101" pitchFamily="2" charset="-122"/>
              </a:rPr>
              <a:t>，</a:t>
            </a:r>
            <a:r>
              <a:rPr kumimoji="1" lang="en-US" altLang="zh-CN" sz="2400" dirty="0" smtClean="0">
                <a:latin typeface="华文细黑" panose="02010600040101010101" pitchFamily="2" charset="-122"/>
                <a:ea typeface="华文细黑" panose="02010600040101010101" pitchFamily="2" charset="-122"/>
              </a:rPr>
              <a:t>grap.obj</a:t>
            </a:r>
            <a:r>
              <a:rPr kumimoji="1" lang="zh-CN" altLang="en-US" sz="2400" dirty="0" smtClean="0">
                <a:latin typeface="华文细黑" panose="02010600040101010101" pitchFamily="2" charset="-122"/>
                <a:ea typeface="华文细黑" panose="02010600040101010101" pitchFamily="2" charset="-122"/>
              </a:rPr>
              <a:t>中</a:t>
            </a:r>
            <a:r>
              <a:rPr kumimoji="1" lang="zh-CN" altLang="zh-CN" sz="2400" dirty="0" smtClean="0">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函数仍然叫</a:t>
            </a:r>
            <a:r>
              <a:rPr kumimoji="1" lang="zh-CN" altLang="zh-CN" sz="2400" b="1" dirty="0">
                <a:solidFill>
                  <a:srgbClr val="FFFF00"/>
                </a:solidFill>
                <a:latin typeface="华文细黑" panose="02010600040101010101" pitchFamily="2" charset="-122"/>
                <a:ea typeface="华文细黑" panose="02010600040101010101" pitchFamily="2" charset="-122"/>
              </a:rPr>
              <a:t>drawLine</a:t>
            </a:r>
            <a:r>
              <a:rPr kumimoji="1" lang="zh-CN" altLang="en-US" sz="2400" dirty="0">
                <a:latin typeface="华文细黑" panose="02010600040101010101" pitchFamily="2" charset="-122"/>
                <a:ea typeface="华文细黑" panose="02010600040101010101" pitchFamily="2" charset="-122"/>
              </a:rPr>
              <a:t>。当你试图将</a:t>
            </a:r>
            <a:r>
              <a:rPr kumimoji="1" lang="zh-CN" altLang="zh-CN" sz="2400" dirty="0">
                <a:latin typeface="华文细黑" panose="02010600040101010101" pitchFamily="2" charset="-122"/>
                <a:ea typeface="华文细黑" panose="02010600040101010101" pitchFamily="2" charset="-122"/>
              </a:rPr>
              <a:t>obj</a:t>
            </a:r>
            <a:r>
              <a:rPr kumimoji="1" lang="zh-CN" altLang="en-US" sz="2400" dirty="0">
                <a:latin typeface="华文细黑" panose="02010600040101010101" pitchFamily="2" charset="-122"/>
                <a:ea typeface="华文细黑" panose="02010600040101010101" pitchFamily="2" charset="-122"/>
              </a:rPr>
              <a:t>文件</a:t>
            </a:r>
            <a:r>
              <a:rPr kumimoji="1" lang="zh-CN" altLang="en-US" sz="2400" b="1" dirty="0">
                <a:solidFill>
                  <a:srgbClr val="FFFF00"/>
                </a:solidFill>
                <a:latin typeface="华文细黑" panose="02010600040101010101" pitchFamily="2" charset="-122"/>
                <a:ea typeface="华文细黑" panose="02010600040101010101" pitchFamily="2" charset="-122"/>
              </a:rPr>
              <a:t>链接</a:t>
            </a:r>
            <a:r>
              <a:rPr kumimoji="1" lang="zh-CN" altLang="en-US" sz="2400" dirty="0" smtClean="0">
                <a:latin typeface="华文细黑" panose="02010600040101010101" pitchFamily="2" charset="-122"/>
                <a:ea typeface="华文细黑" panose="02010600040101010101" pitchFamily="2" charset="-122"/>
              </a:rPr>
              <a:t>为可执行程序</a:t>
            </a:r>
            <a:r>
              <a:rPr kumimoji="1" lang="zh-CN" altLang="en-US" sz="2400" dirty="0">
                <a:latin typeface="华文细黑" panose="02010600040101010101" pitchFamily="2" charset="-122"/>
                <a:ea typeface="华文细黑" panose="02010600040101010101" pitchFamily="2" charset="-122"/>
              </a:rPr>
              <a:t>时，将得到一个</a:t>
            </a:r>
            <a:r>
              <a:rPr kumimoji="1" lang="zh-CN" altLang="en-US" sz="2400" b="1" dirty="0">
                <a:solidFill>
                  <a:srgbClr val="FFFF00"/>
                </a:solidFill>
                <a:latin typeface="华文细黑" panose="02010600040101010101" pitchFamily="2" charset="-122"/>
                <a:ea typeface="华文细黑" panose="02010600040101010101" pitchFamily="2" charset="-122"/>
              </a:rPr>
              <a:t>错误</a:t>
            </a:r>
            <a:r>
              <a:rPr kumimoji="1" lang="zh-CN" altLang="en-US" sz="2400" dirty="0">
                <a:latin typeface="华文细黑" panose="02010600040101010101" pitchFamily="2" charset="-122"/>
                <a:ea typeface="华文细黑" panose="02010600040101010101" pitchFamily="2" charset="-122"/>
              </a:rPr>
              <a:t>，因为链接程序在寻找一个叫</a:t>
            </a:r>
            <a:r>
              <a:rPr kumimoji="1" lang="en-US" altLang="zh-CN" sz="2400" dirty="0" err="1">
                <a:latin typeface="华文细黑" panose="02010600040101010101" pitchFamily="2" charset="-122"/>
                <a:ea typeface="华文细黑" panose="02010600040101010101" pitchFamily="2" charset="-122"/>
              </a:rPr>
              <a:t>drawLine_int_int_int_int</a:t>
            </a:r>
            <a:r>
              <a:rPr kumimoji="1" lang="zh-CN" altLang="en-US" sz="2400" dirty="0">
                <a:latin typeface="华文细黑" panose="02010600040101010101" pitchFamily="2" charset="-122"/>
                <a:ea typeface="华文细黑" panose="02010600040101010101" pitchFamily="2" charset="-122"/>
              </a:rPr>
              <a:t>的函数，而没有这样的函数存在。 </a:t>
            </a:r>
            <a:r>
              <a:rPr lang="en-US" altLang="zh-CN" sz="2400" dirty="0">
                <a:solidFill>
                  <a:schemeClr val="tx1">
                    <a:lumMod val="95000"/>
                    <a:lumOff val="5000"/>
                  </a:schemeClr>
                </a:solidFill>
                <a:latin typeface="Frutiger CE 45 Light" panose="02000403040000020004" pitchFamily="2" charset="0"/>
                <a:ea typeface="Arial Unicode MS" pitchFamily="34" charset="-122"/>
                <a:cs typeface="Arial Unicode MS" pitchFamily="34" charset="-122"/>
              </a:rPr>
              <a:t>      </a:t>
            </a:r>
          </a:p>
        </p:txBody>
      </p:sp>
    </p:spTree>
    <p:extLst>
      <p:ext uri="{BB962C8B-B14F-4D97-AF65-F5344CB8AC3E}">
        <p14:creationId xmlns:p14="http://schemas.microsoft.com/office/powerpoint/2010/main" val="277181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964318"/>
          </a:xfrm>
          <a:prstGeom prst="rect">
            <a:avLst/>
          </a:prstGeom>
          <a:noFill/>
        </p:spPr>
        <p:txBody>
          <a:bodyPr wrap="square" lIns="91395" tIns="45696" rIns="91395" bIns="45696" rtlCol="0">
            <a:spAutoFit/>
          </a:bodyPr>
          <a:lstStyle/>
          <a:p>
            <a:pPr>
              <a:lnSpc>
                <a:spcPts val="3443"/>
              </a:lnSpc>
              <a:buFont typeface="Arial" pitchFamily="34" charset="0"/>
              <a:buChar char="•"/>
            </a:pPr>
            <a:r>
              <a:rPr kumimoji="1" lang="zh-CN" altLang="zh-CN"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要解决这个问题，你需要一种方法来告诉C++编译器不要在这个函数上进行function </a:t>
            </a:r>
            <a:r>
              <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rPr>
              <a:t>Signature</a:t>
            </a:r>
            <a:r>
              <a:rPr kumimoji="1" lang="zh-CN" altLang="zh-CN" sz="2400" dirty="0">
                <a:solidFill>
                  <a:schemeClr val="tx1">
                    <a:lumMod val="75000"/>
                    <a:lumOff val="25000"/>
                  </a:schemeClr>
                </a:solidFill>
                <a:latin typeface="华文细黑" panose="02010600040101010101" pitchFamily="2" charset="-122"/>
                <a:ea typeface="华文细黑" panose="02010600040101010101" pitchFamily="2" charset="-122"/>
                <a:cs typeface="Times New Roman" pitchFamily="18" charset="0"/>
              </a:rPr>
              <a:t> 。</a:t>
            </a:r>
            <a:endParaRPr lang="en-US" altLang="zh-CN" sz="2400" dirty="0">
              <a:solidFill>
                <a:schemeClr val="tx1">
                  <a:lumMod val="75000"/>
                  <a:lumOff val="25000"/>
                </a:schemeClr>
              </a:solidFill>
              <a:latin typeface="华文细黑" panose="02010600040101010101" pitchFamily="2" charset="-122"/>
              <a:ea typeface="华文细黑" panose="02010600040101010101" pitchFamily="2" charset="-122"/>
              <a:cs typeface="Arial Unicode MS" pitchFamily="34" charset="-122"/>
            </a:endParaRPr>
          </a:p>
        </p:txBody>
      </p:sp>
      <p:sp>
        <p:nvSpPr>
          <p:cNvPr id="6" name="TextBox 5"/>
          <p:cNvSpPr txBox="1"/>
          <p:nvPr/>
        </p:nvSpPr>
        <p:spPr>
          <a:xfrm>
            <a:off x="1278492" y="2349130"/>
            <a:ext cx="6893907" cy="3559900"/>
          </a:xfrm>
          <a:prstGeom prst="rect">
            <a:avLst/>
          </a:prstGeom>
          <a:solidFill>
            <a:schemeClr val="tx1"/>
          </a:solidFill>
          <a:ln>
            <a:noFill/>
          </a:ln>
        </p:spPr>
        <p:txBody>
          <a:bodyPr wrap="square" lIns="91395" tIns="45696" rIns="91395" bIns="45696" rtlCol="0">
            <a:spAutoFit/>
          </a:bodyPr>
          <a:lstStyle/>
          <a:p>
            <a:pPr algn="just">
              <a:lnSpc>
                <a:spcPts val="2267"/>
              </a:lnSpc>
              <a:spcBef>
                <a:spcPct val="50000"/>
              </a:spcBef>
            </a:pPr>
            <a:r>
              <a:rPr lang="zh-CN" altLang="zh-CN" sz="2000" b="1" dirty="0">
                <a:solidFill>
                  <a:srgbClr val="00B16A"/>
                </a:solidFill>
                <a:latin typeface="Frutiger LT 55 Roman" panose="02000503040000020004" pitchFamily="2" charset="0"/>
                <a:ea typeface="微软雅黑" panose="020B0503020204020204" pitchFamily="34" charset="-122"/>
                <a:cs typeface="Arial Unicode MS" pitchFamily="34" charset="-122"/>
              </a:rPr>
              <a:t>/</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disable name mangling for all the following function</a:t>
            </a:r>
            <a:r>
              <a:rPr lang="en-US" altLang="zh-CN" sz="20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just">
              <a:lnSpc>
                <a:spcPts val="2267"/>
              </a:lnSpc>
              <a:spcBef>
                <a:spcPct val="50000"/>
              </a:spcBef>
            </a:pPr>
            <a:r>
              <a:rPr kumimoji="1"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extern "C" {</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drawLine</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x1,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y1,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x2,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y2);</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twiddleBits</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(unsigned char bits);</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void simulate(</a:t>
            </a:r>
            <a:r>
              <a:rPr kumimoji="1"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iterations);</a:t>
            </a:r>
          </a:p>
          <a:p>
            <a:pPr algn="just">
              <a:lnSpc>
                <a:spcPts val="2267"/>
              </a:lnSpc>
              <a:spcBef>
                <a:spcPct val="50000"/>
              </a:spcBef>
            </a:pPr>
            <a:r>
              <a:rPr kumimoji="1"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gn="just">
              <a:lnSpc>
                <a:spcPts val="2267"/>
              </a:lnSpc>
              <a:spcBef>
                <a:spcPct val="50000"/>
              </a:spcBef>
            </a:pPr>
            <a:r>
              <a:rPr kumimoji="1"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a:t>
            </a:r>
          </a:p>
        </p:txBody>
      </p:sp>
    </p:spTree>
    <p:extLst>
      <p:ext uri="{BB962C8B-B14F-4D97-AF65-F5344CB8AC3E}">
        <p14:creationId xmlns:p14="http://schemas.microsoft.com/office/powerpoint/2010/main" val="177703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2397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Default arguments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28596" y="1071546"/>
            <a:ext cx="8715404" cy="112493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latin typeface="Tahoma" panose="020B0604030504040204" pitchFamily="34" charset="0"/>
                <a:ea typeface="Arial Unicode MS" pitchFamily="34" charset="-122"/>
                <a:cs typeface="Tahoma" panose="020B0604030504040204" pitchFamily="34" charset="0"/>
              </a:rPr>
              <a:t>in C++</a:t>
            </a:r>
            <a:r>
              <a:rPr lang="zh-CN" altLang="en-US" sz="2400" b="1" dirty="0">
                <a:latin typeface="Tahoma" panose="020B0604030504040204" pitchFamily="34" charset="0"/>
                <a:ea typeface="Arial Unicode MS" pitchFamily="34" charset="-122"/>
                <a:cs typeface="Tahoma" panose="020B0604030504040204" pitchFamily="34" charset="0"/>
              </a:rPr>
              <a:t>，</a:t>
            </a:r>
            <a:r>
              <a:rPr lang="en-US" altLang="zh-CN" sz="2400" b="1" dirty="0">
                <a:latin typeface="Tahoma" panose="020B0604030504040204" pitchFamily="34" charset="0"/>
                <a:ea typeface="Arial Unicode MS" pitchFamily="34" charset="-122"/>
                <a:cs typeface="Tahoma" panose="020B0604030504040204" pitchFamily="34" charset="0"/>
              </a:rPr>
              <a:t>when function declaring</a:t>
            </a:r>
            <a:r>
              <a:rPr lang="zh-CN" altLang="en-US" sz="2400" b="1" dirty="0">
                <a:latin typeface="Tahoma" panose="020B0604030504040204" pitchFamily="34" charset="0"/>
                <a:ea typeface="Arial Unicode MS" pitchFamily="34" charset="-122"/>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Parameters can have default values.</a:t>
            </a:r>
            <a:endParaRPr lang="zh-CN" altLang="en-US" sz="2400" b="1" dirty="0">
              <a:latin typeface="Tahoma" panose="020B0604030504040204" pitchFamily="34" charset="0"/>
              <a:ea typeface="Arial Unicode MS" pitchFamily="34" charset="-122"/>
              <a:cs typeface="Tahoma" panose="020B0604030504040204" pitchFamily="34" charset="0"/>
            </a:endParaRPr>
          </a:p>
        </p:txBody>
      </p:sp>
      <p:sp>
        <p:nvSpPr>
          <p:cNvPr id="7" name="TextBox 6"/>
          <p:cNvSpPr txBox="1"/>
          <p:nvPr/>
        </p:nvSpPr>
        <p:spPr>
          <a:xfrm>
            <a:off x="1538" y="2564904"/>
            <a:ext cx="4014544" cy="2677608"/>
          </a:xfrm>
          <a:prstGeom prst="rect">
            <a:avLst/>
          </a:prstGeom>
          <a:solidFill>
            <a:schemeClr val="accent3">
              <a:lumMod val="20000"/>
              <a:lumOff val="80000"/>
            </a:schemeClr>
          </a:solidFill>
        </p:spPr>
        <p:txBody>
          <a:bodyPr wrap="square" lIns="91395" tIns="45696" rIns="91395" bIns="45696" rtlCol="0">
            <a:spAutoFit/>
          </a:bodyPr>
          <a:lstStyle/>
          <a:p>
            <a:pPr>
              <a:spcBef>
                <a:spcPct val="50000"/>
              </a:spcBef>
            </a:pPr>
            <a:r>
              <a:rPr lang="en-US" altLang="zh-CN" sz="2400"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definition</a:t>
            </a:r>
            <a:endParaRPr lang="zh-CN" altLang="en-US" sz="2400"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void delay(</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k,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time )</a:t>
            </a:r>
            <a:endParaRPr lang="zh-CN" altLang="en-US" sz="2400" dirty="0">
              <a:solidFill>
                <a:schemeClr val="bg1"/>
              </a:solidFill>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//function code body</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p:txBody>
      </p:sp>
      <p:sp>
        <p:nvSpPr>
          <p:cNvPr id="8" name="TextBox 7"/>
          <p:cNvSpPr txBox="1"/>
          <p:nvPr/>
        </p:nvSpPr>
        <p:spPr>
          <a:xfrm>
            <a:off x="3707904" y="2564904"/>
            <a:ext cx="5688632" cy="2677608"/>
          </a:xfrm>
          <a:prstGeom prst="rect">
            <a:avLst/>
          </a:prstGeom>
          <a:solidFill>
            <a:schemeClr val="tx1"/>
          </a:solidFill>
          <a:ln>
            <a:noFill/>
          </a:ln>
        </p:spPr>
        <p:txBody>
          <a:bodyPr wrap="square" lIns="91395" tIns="45696" rIns="91395" bIns="45696" rtlCol="0">
            <a:spAutoFit/>
          </a:bodyPr>
          <a:lstStyle/>
          <a:p>
            <a:pPr>
              <a:spcBef>
                <a:spcPct val="50000"/>
              </a:spcBef>
            </a:pP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declaration</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delay(</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k,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time </a:t>
            </a:r>
            <a:r>
              <a:rPr lang="en-US" altLang="zh-CN" sz="2400" b="1" dirty="0">
                <a:solidFill>
                  <a:schemeClr val="accent1"/>
                </a:solidFill>
                <a:latin typeface="Tahoma" panose="020B0604030504040204" pitchFamily="34" charset="0"/>
                <a:cs typeface="Tahoma" panose="020B0604030504040204" pitchFamily="34" charset="0"/>
              </a:rPr>
              <a:t>= </a:t>
            </a:r>
            <a:r>
              <a:rPr lang="en-US" altLang="zh-CN" sz="2400" b="1" dirty="0" smtClean="0">
                <a:solidFill>
                  <a:schemeClr val="accent1"/>
                </a:solidFill>
                <a:latin typeface="Tahoma" panose="020B0604030504040204" pitchFamily="34" charset="0"/>
                <a:cs typeface="Tahoma" panose="020B0604030504040204" pitchFamily="34" charset="0"/>
              </a:rPr>
              <a:t>300</a:t>
            </a:r>
            <a:r>
              <a:rPr lang="en-US" altLang="zh-CN" sz="2400" b="1" dirty="0" smtClean="0">
                <a:solidFill>
                  <a:schemeClr val="bg1"/>
                </a:solidFill>
                <a:latin typeface="Tahoma" panose="020B0604030504040204" pitchFamily="34" charset="0"/>
                <a:cs typeface="Tahoma" panose="020B0604030504040204" pitchFamily="34" charset="0"/>
              </a:rPr>
              <a:t>);</a:t>
            </a:r>
            <a:r>
              <a:rPr lang="en-US" altLang="zh-CN" sz="2400" b="1" dirty="0" smtClean="0">
                <a:latin typeface="Tahoma" panose="020B0604030504040204" pitchFamily="34" charset="0"/>
                <a:ea typeface="Arial Unicode MS" pitchFamily="34" charset="-122"/>
                <a:cs typeface="Tahoma" panose="020B0604030504040204" pitchFamily="34" charset="0"/>
              </a:rPr>
              <a:t>);</a:t>
            </a:r>
            <a:endParaRPr lang="en-US" altLang="zh-CN" sz="2400" b="1" dirty="0">
              <a:latin typeface="Tahoma" panose="020B0604030504040204" pitchFamily="34" charset="0"/>
              <a:ea typeface="Arial Unicode MS" pitchFamily="34" charset="-122"/>
              <a:cs typeface="Tahoma" panose="020B0604030504040204" pitchFamily="34" charset="0"/>
            </a:endParaRP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//function call</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delay(5);      </a:t>
            </a:r>
          </a:p>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be equivalent to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delay(5,300</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p:txBody>
      </p:sp>
    </p:spTree>
    <p:extLst>
      <p:ext uri="{BB962C8B-B14F-4D97-AF65-F5344CB8AC3E}">
        <p14:creationId xmlns:p14="http://schemas.microsoft.com/office/powerpoint/2010/main" val="18721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02032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Default arguments inside classes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 Box 3"/>
          <p:cNvSpPr txBox="1">
            <a:spLocks noChangeArrowheads="1"/>
          </p:cNvSpPr>
          <p:nvPr/>
        </p:nvSpPr>
        <p:spPr bwMode="auto">
          <a:xfrm>
            <a:off x="4283968" y="6231067"/>
            <a:ext cx="471601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210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800" dirty="0"/>
              <a:t> code/unit </a:t>
            </a:r>
            <a:r>
              <a:rPr lang="en-US" altLang="zh-CN" sz="1800" dirty="0" smtClean="0"/>
              <a:t>two</a:t>
            </a:r>
            <a:r>
              <a:rPr lang="en-US" altLang="zh-CN" sz="1800" dirty="0"/>
              <a:t>/Default arguments</a:t>
            </a:r>
          </a:p>
        </p:txBody>
      </p:sp>
    </p:spTree>
    <p:extLst>
      <p:ext uri="{BB962C8B-B14F-4D97-AF65-F5344CB8AC3E}">
        <p14:creationId xmlns:p14="http://schemas.microsoft.com/office/powerpoint/2010/main" val="305701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30835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the default arguments </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26573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Default arguments </a:t>
            </a:r>
            <a:r>
              <a:rPr lang="en-US" altLang="zh-CN" sz="2400" b="1" dirty="0">
                <a:latin typeface="Tahoma" panose="020B0604030504040204" pitchFamily="34" charset="0"/>
                <a:ea typeface="Arial Unicode MS" pitchFamily="34" charset="-122"/>
                <a:cs typeface="Tahoma" panose="020B0604030504040204" pitchFamily="34" charset="0"/>
              </a:rPr>
              <a:t>are only placed in the declaration of a function (typically placed in a header file). </a:t>
            </a:r>
          </a:p>
          <a:p>
            <a:pPr>
              <a:lnSpc>
                <a:spcPct val="150000"/>
              </a:lnSpc>
              <a:buFont typeface="Arial" pitchFamily="34" charset="0"/>
              <a:buChar char="•"/>
            </a:pPr>
            <a:r>
              <a:rPr lang="en-US" altLang="zh-CN" sz="24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At call</a:t>
            </a:r>
            <a:r>
              <a:rPr lang="en-US" altLang="zh-CN" sz="2400" b="1" dirty="0">
                <a:latin typeface="Tahoma" panose="020B0604030504040204" pitchFamily="34" charset="0"/>
                <a:ea typeface="Arial Unicode MS" pitchFamily="34" charset="-122"/>
                <a:cs typeface="Tahoma" panose="020B0604030504040204" pitchFamily="34" charset="0"/>
              </a:rPr>
              <a:t>, values are bound left-to-right</a:t>
            </a:r>
          </a:p>
          <a:p>
            <a:pPr lvl="1">
              <a:lnSpc>
                <a:spcPct val="150000"/>
              </a:lnSpc>
              <a:spcBef>
                <a:spcPct val="20000"/>
              </a:spcBef>
              <a:buClr>
                <a:schemeClr val="hlink"/>
              </a:buClr>
              <a:buSzPct val="55000"/>
            </a:pP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f(</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3,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4); </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f(1, 2, 3);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4th argument defaults to 4</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f(1, 2);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3rd &amp; 4th arguments default</a:t>
            </a:r>
          </a:p>
          <a:p>
            <a:pPr lvl="1">
              <a:lnSpc>
                <a:spcPct val="150000"/>
              </a:lnSpc>
              <a:spcBef>
                <a:spcPct val="20000"/>
              </a:spcBef>
              <a:buClr>
                <a:schemeClr val="hlink"/>
              </a:buClr>
              <a:buSzPct val="55000"/>
            </a:pPr>
            <a:r>
              <a:rPr lang="en-US" altLang="zh-CN" sz="2400" b="1" dirty="0">
                <a:latin typeface="Tahoma" panose="020B0604030504040204" pitchFamily="34" charset="0"/>
                <a:ea typeface="Arial Unicode MS" pitchFamily="34" charset="-122"/>
                <a:cs typeface="Tahoma" panose="020B0604030504040204" pitchFamily="34" charset="0"/>
              </a:rPr>
              <a:t>f(2, 4, 6, 8);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no defaults used</a:t>
            </a:r>
          </a:p>
        </p:txBody>
      </p:sp>
    </p:spTree>
    <p:extLst>
      <p:ext uri="{BB962C8B-B14F-4D97-AF65-F5344CB8AC3E}">
        <p14:creationId xmlns:p14="http://schemas.microsoft.com/office/powerpoint/2010/main" val="398322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anim calcmode="lin" valueType="num">
                                      <p:cBhvr>
                                        <p:cTn id="2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4750419"/>
          </a:xfrm>
          <a:prstGeom prst="rect">
            <a:avLst/>
          </a:prstGeom>
          <a:noFill/>
        </p:spPr>
        <p:txBody>
          <a:bodyPr wrap="square" lIns="91395" tIns="45696" rIns="91395" bIns="45696" rtlCol="0">
            <a:spAutoFit/>
          </a:bodyPr>
          <a:lstStyle/>
          <a:p>
            <a:pPr>
              <a:lnSpc>
                <a:spcPts val="3700"/>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Can't intermix </a:t>
            </a:r>
            <a:r>
              <a:rPr lang="en-US" altLang="zh-CN" sz="2400" dirty="0">
                <a:latin typeface="Tahoma" panose="020B0604030504040204" pitchFamily="34" charset="0"/>
                <a:ea typeface="Arial Unicode MS" pitchFamily="34" charset="-122"/>
                <a:cs typeface="Tahoma" panose="020B0604030504040204" pitchFamily="34" charset="0"/>
              </a:rPr>
              <a:t>default and required parameters</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-Required parameters come first in list</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-Default parameters come last in list</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3,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4);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RIGHT!</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3,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4);   </a:t>
            </a:r>
            <a:r>
              <a:rPr lang="en-US" altLang="zh-CN" sz="2400" b="1" dirty="0">
                <a:solidFill>
                  <a:srgbClr val="FF66FF"/>
                </a:solidFill>
                <a:latin typeface="Tahoma" panose="020B0604030504040204" pitchFamily="34" charset="0"/>
                <a:ea typeface="微软雅黑" panose="020B0503020204020204" pitchFamily="34" charset="-122"/>
                <a:cs typeface="Tahoma" panose="020B0604030504040204" pitchFamily="34" charset="0"/>
              </a:rPr>
              <a:t>// WRONG</a:t>
            </a:r>
          </a:p>
          <a:p>
            <a:pPr>
              <a:lnSpc>
                <a:spcPts val="3700"/>
              </a:lnSpc>
              <a:buFont typeface="Arial" pitchFamily="34" charset="0"/>
              <a:buChar char="•"/>
            </a:pPr>
            <a:r>
              <a:rPr lang="en-US" altLang="zh-CN" sz="2400" dirty="0">
                <a:latin typeface="Tahoma" panose="020B0604030504040204" pitchFamily="34" charset="0"/>
                <a:ea typeface="Arial Unicode MS" pitchFamily="34" charset="-122"/>
                <a:cs typeface="Tahoma" panose="020B0604030504040204" pitchFamily="34" charset="0"/>
              </a:rPr>
              <a:t>Default value cannot depend on the values of other </a:t>
            </a:r>
            <a:r>
              <a:rPr lang="en-US" altLang="zh-CN" sz="2400" dirty="0" err="1">
                <a:latin typeface="Tahoma" panose="020B0604030504040204" pitchFamily="34" charset="0"/>
                <a:ea typeface="Arial Unicode MS" pitchFamily="34" charset="-122"/>
                <a:cs typeface="Tahoma" panose="020B0604030504040204" pitchFamily="34" charset="0"/>
              </a:rPr>
              <a:t>arguments,but</a:t>
            </a:r>
            <a:r>
              <a:rPr lang="en-US" altLang="zh-CN" sz="2400" dirty="0">
                <a:latin typeface="Tahoma" panose="020B0604030504040204" pitchFamily="34" charset="0"/>
                <a:ea typeface="Arial Unicode MS" pitchFamily="34" charset="-122"/>
                <a:cs typeface="Tahoma" panose="020B0604030504040204" pitchFamily="34" charset="0"/>
              </a:rPr>
              <a:t> can be complicated expression or function call</a:t>
            </a:r>
          </a:p>
          <a:p>
            <a:pPr lvl="1">
              <a:lnSpc>
                <a:spcPts val="3700"/>
              </a:lnSpc>
              <a:spcBef>
                <a:spcPct val="20000"/>
              </a:spcBef>
              <a:buClr>
                <a:schemeClr val="hlink"/>
              </a:buClr>
              <a:buSzPct val="55000"/>
            </a:pP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h(</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i,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 i * 5);    </a:t>
            </a:r>
            <a:r>
              <a:rPr lang="en-US" altLang="zh-CN" sz="2400" b="1" dirty="0">
                <a:solidFill>
                  <a:srgbClr val="FF66FF"/>
                </a:solidFill>
                <a:latin typeface="Tahoma" panose="020B0604030504040204" pitchFamily="34" charset="0"/>
                <a:ea typeface="微软雅黑" panose="020B0503020204020204" pitchFamily="34" charset="-122"/>
                <a:cs typeface="Tahoma" panose="020B0604030504040204" pitchFamily="34" charset="0"/>
              </a:rPr>
              <a:t>// ILLEGAL!</a:t>
            </a:r>
          </a:p>
          <a:p>
            <a:pPr lvl="1">
              <a:lnSpc>
                <a:spcPts val="3700"/>
              </a:lnSpc>
              <a:spcBef>
                <a:spcPct val="20000"/>
              </a:spcBef>
              <a:buClr>
                <a:schemeClr val="hlink"/>
              </a:buClr>
              <a:buSzPct val="55000"/>
            </a:pPr>
            <a:r>
              <a:rPr lang="en-US" altLang="zh-CN" sz="2400" dirty="0">
                <a:latin typeface="Tahoma" panose="020B0604030504040204" pitchFamily="34" charset="0"/>
                <a:ea typeface="Arial Unicode MS" pitchFamily="34" charset="-122"/>
                <a:cs typeface="Tahoma" panose="020B0604030504040204" pitchFamily="34" charset="0"/>
              </a:rPr>
              <a:t>void delay(</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k, </a:t>
            </a:r>
            <a:r>
              <a:rPr lang="en-US" altLang="zh-CN" sz="2400" dirty="0" err="1">
                <a:latin typeface="Tahoma" panose="020B0604030504040204" pitchFamily="34" charset="0"/>
                <a:ea typeface="Arial Unicode MS" pitchFamily="34" charset="-122"/>
                <a:cs typeface="Tahoma" panose="020B0604030504040204" pitchFamily="34" charset="0"/>
              </a:rPr>
              <a:t>int</a:t>
            </a:r>
            <a:r>
              <a:rPr lang="en-US" altLang="zh-CN" sz="2400" dirty="0">
                <a:latin typeface="Tahoma" panose="020B0604030504040204" pitchFamily="34" charset="0"/>
                <a:ea typeface="Arial Unicode MS" pitchFamily="34" charset="-122"/>
                <a:cs typeface="Tahoma" panose="020B0604030504040204" pitchFamily="34" charset="0"/>
              </a:rPr>
              <a:t> time=f(5));  </a:t>
            </a:r>
            <a:r>
              <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//f(5) is function call</a:t>
            </a:r>
            <a:r>
              <a:rPr lang="zh-CN" altLang="en-US" sz="2400" b="1" dirty="0">
                <a:solidFill>
                  <a:srgbClr val="00B0F0"/>
                </a:solidFill>
                <a:latin typeface="Tahoma" panose="020B0604030504040204" pitchFamily="34" charset="0"/>
                <a:ea typeface="微软雅黑" panose="020B0503020204020204" pitchFamily="34" charset="-122"/>
                <a:cs typeface="Tahoma" panose="020B0604030504040204" pitchFamily="34" charset="0"/>
              </a:rPr>
              <a:t> </a:t>
            </a:r>
            <a:endParaRPr lang="en-US" altLang="zh-CN" sz="2400" b="1" dirty="0">
              <a:solidFill>
                <a:srgbClr val="00B0F0"/>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9057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anim calcmode="lin" valueType="num">
                                      <p:cBhvr>
                                        <p:cTn id="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1000"/>
                                        <p:tgtEl>
                                          <p:spTgt spid="6">
                                            <p:txEl>
                                              <p:pRg st="6" end="6"/>
                                            </p:txEl>
                                          </p:spTgt>
                                        </p:tgtEl>
                                      </p:cBhvr>
                                    </p:animEffect>
                                    <p:anim calcmode="lin" valueType="num">
                                      <p:cBhvr>
                                        <p:cTn id="1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fade">
                                      <p:cBhvr>
                                        <p:cTn id="17" dur="1000"/>
                                        <p:tgtEl>
                                          <p:spTgt spid="6">
                                            <p:txEl>
                                              <p:pRg st="7" end="7"/>
                                            </p:txEl>
                                          </p:spTgt>
                                        </p:tgtEl>
                                      </p:cBhvr>
                                    </p:animEffect>
                                    <p:anim calcmode="lin" valueType="num">
                                      <p:cBhvr>
                                        <p:cTn id="18"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400" y="1072800"/>
            <a:ext cx="8136904" cy="3348945"/>
          </a:xfrm>
          <a:prstGeom prst="rect">
            <a:avLst/>
          </a:prstGeom>
          <a:noFill/>
          <a:ln>
            <a:noFill/>
          </a:ln>
        </p:spPr>
        <p:txBody>
          <a:bodyPr wrap="square" lIns="91395" tIns="45696" rIns="91395" bIns="45696" rtlCol="0">
            <a:spAutoFit/>
          </a:bodyPr>
          <a:lstStyle/>
          <a:p>
            <a:pPr>
              <a:lnSpc>
                <a:spcPct val="150000"/>
              </a:lnSpc>
            </a:pP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说明</a:t>
            </a:r>
            <a:r>
              <a:rPr lang="en-US" altLang="zh-CN" sz="2400" dirty="0">
                <a:latin typeface="华文细黑" pitchFamily="2" charset="-122"/>
                <a:ea typeface="华文细黑" pitchFamily="2" charset="-122"/>
              </a:rPr>
              <a:t>】 C++</a:t>
            </a:r>
            <a:r>
              <a:rPr lang="zh-CN" altLang="en-US" sz="2400" dirty="0">
                <a:latin typeface="华文细黑" pitchFamily="2" charset="-122"/>
                <a:ea typeface="华文细黑" pitchFamily="2" charset="-122"/>
              </a:rPr>
              <a:t>语言可以给函数中的形式参数指定缺省值，但使用缺省值给程序员和修改者增加了不必要的记忆负担，其实这也是</a:t>
            </a:r>
            <a:r>
              <a:rPr lang="en-US" altLang="zh-CN" sz="2400" dirty="0">
                <a:latin typeface="华文细黑" pitchFamily="2" charset="-122"/>
                <a:ea typeface="华文细黑" pitchFamily="2" charset="-122"/>
              </a:rPr>
              <a:t>C++</a:t>
            </a:r>
            <a:r>
              <a:rPr lang="zh-CN" altLang="en-US" sz="2400" dirty="0">
                <a:latin typeface="华文细黑" pitchFamily="2" charset="-122"/>
                <a:ea typeface="华文细黑" pitchFamily="2" charset="-122"/>
              </a:rPr>
              <a:t>特性臃肿的一种表现，限制这些不必要的特性能使代码简化，避免可能导致的各种问题，还可以让</a:t>
            </a:r>
            <a:r>
              <a:rPr lang="zh-CN" altLang="en-US" sz="2400" dirty="0" smtClean="0">
                <a:latin typeface="华文细黑" pitchFamily="2" charset="-122"/>
                <a:ea typeface="华文细黑" pitchFamily="2" charset="-122"/>
              </a:rPr>
              <a:t>程序员明确</a:t>
            </a:r>
            <a:r>
              <a:rPr lang="zh-CN" altLang="en-US" sz="2400" dirty="0">
                <a:latin typeface="华文细黑" pitchFamily="2" charset="-122"/>
                <a:ea typeface="华文细黑" pitchFamily="2" charset="-122"/>
              </a:rPr>
              <a:t>每一个参数的作用，不必担心调用的函数会由于参数的多少而产生不必要的麻烦。</a:t>
            </a:r>
          </a:p>
        </p:txBody>
      </p:sp>
      <p:sp>
        <p:nvSpPr>
          <p:cNvPr id="4" name="标题 1"/>
          <p:cNvSpPr txBox="1">
            <a:spLocks/>
          </p:cNvSpPr>
          <p:nvPr/>
        </p:nvSpPr>
        <p:spPr>
          <a:xfrm>
            <a:off x="432001" y="214289"/>
            <a:ext cx="7164336" cy="784800"/>
          </a:xfrm>
          <a:prstGeom prst="rect">
            <a:avLst/>
          </a:prstGeom>
          <a:solidFill>
            <a:srgbClr val="008080"/>
          </a:solidFill>
        </p:spPr>
        <p:txBody>
          <a:bodyPr vert="horz" lIns="98409" tIns="49204" rIns="98409" bIns="49204" rtlCol="0" anchor="ctr">
            <a:noAutofit/>
          </a:bodyPr>
          <a:lst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pPr>
              <a:lnSpc>
                <a:spcPts val="3443"/>
              </a:lnSpc>
            </a:pPr>
            <a:r>
              <a:rPr lang="en-US" altLang="zh-CN" sz="2400" dirty="0" smtClean="0"/>
              <a:t>【Standard </a:t>
            </a:r>
            <a:r>
              <a:rPr lang="en-US" altLang="zh-CN" sz="2400" dirty="0"/>
              <a:t>】</a:t>
            </a:r>
            <a:r>
              <a:rPr lang="zh-CN" altLang="en-US" sz="2400" b="1" dirty="0"/>
              <a:t>（强制） </a:t>
            </a:r>
            <a:endParaRPr lang="en-US" altLang="zh-CN" sz="2400" b="1" dirty="0" smtClean="0"/>
          </a:p>
          <a:p>
            <a:pPr>
              <a:lnSpc>
                <a:spcPts val="3443"/>
              </a:lnSpc>
            </a:pPr>
            <a:r>
              <a:rPr lang="en-US" altLang="zh-CN" sz="2400" b="1" dirty="0"/>
              <a:t> </a:t>
            </a:r>
            <a:r>
              <a:rPr lang="en-US" altLang="zh-CN" sz="2400" b="1" dirty="0" smtClean="0"/>
              <a:t>         </a:t>
            </a:r>
            <a:r>
              <a:rPr lang="zh-CN" altLang="en-US" sz="2400" b="1" dirty="0" smtClean="0"/>
              <a:t>函数</a:t>
            </a:r>
            <a:r>
              <a:rPr lang="zh-CN" altLang="en-US" sz="2400" b="1" dirty="0"/>
              <a:t>的声明、定义和调用都不采用缺省参数。</a:t>
            </a:r>
          </a:p>
        </p:txBody>
      </p:sp>
    </p:spTree>
    <p:extLst>
      <p:ext uri="{BB962C8B-B14F-4D97-AF65-F5344CB8AC3E}">
        <p14:creationId xmlns:p14="http://schemas.microsoft.com/office/powerpoint/2010/main" val="2323726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4896544" cy="1576747"/>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6.9 </a:t>
            </a:r>
            <a:r>
              <a:rPr lang="en-US" altLang="zh-CN" sz="3200" dirty="0"/>
              <a:t>Default Arguments </a:t>
            </a:r>
            <a:r>
              <a:rPr lang="en-US" altLang="zh-CN" sz="3200" dirty="0" smtClean="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04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9402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2.1 About variable and type</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715404" cy="5032098"/>
          </a:xfrm>
          <a:prstGeom prst="rect">
            <a:avLst/>
          </a:prstGeom>
          <a:noFill/>
        </p:spPr>
        <p:txBody>
          <a:bodyPr wrap="square" lIns="91395" tIns="45696" rIns="91395" bIns="45696" rtlCol="0">
            <a:spAutoFit/>
          </a:bodyPr>
          <a:lstStyle/>
          <a:p>
            <a:pPr>
              <a:lnSpc>
                <a:spcPts val="4100"/>
              </a:lnSpc>
              <a:buFont typeface="Arial" pitchFamily="34" charset="0"/>
              <a:buChar char="•"/>
            </a:pPr>
            <a:r>
              <a:rPr lang="en-US" altLang="zh-CN" sz="2400" b="1" dirty="0" smtClean="0">
                <a:latin typeface="Tahoma" panose="020B0604030504040204" pitchFamily="34" charset="0"/>
                <a:ea typeface="Arial Unicode MS" pitchFamily="34" charset="-122"/>
                <a:cs typeface="Tahoma" panose="020B0604030504040204" pitchFamily="34" charset="0"/>
              </a:rPr>
              <a:t>Both </a:t>
            </a:r>
            <a:r>
              <a:rPr lang="en-US" altLang="zh-CN" sz="2400" b="1" dirty="0">
                <a:latin typeface="Tahoma" panose="020B0604030504040204" pitchFamily="34" charset="0"/>
                <a:ea typeface="Arial Unicode MS" pitchFamily="34" charset="-122"/>
                <a:cs typeface="Tahoma" panose="020B0604030504040204" pitchFamily="34" charset="0"/>
              </a:rPr>
              <a:t>languages </a:t>
            </a:r>
            <a:r>
              <a:rPr lang="en-US" altLang="zh-CN" sz="2700" b="1" dirty="0">
                <a:solidFill>
                  <a:srgbClr val="00B0F0"/>
                </a:solidFill>
                <a:latin typeface="Tahoma" panose="020B0604030504040204" pitchFamily="34" charset="0"/>
                <a:ea typeface="Arial Unicode MS" pitchFamily="34" charset="-122"/>
                <a:cs typeface="Tahoma" panose="020B0604030504040204" pitchFamily="34" charset="0"/>
              </a:rPr>
              <a:t>require</a:t>
            </a:r>
            <a:r>
              <a:rPr lang="en-US" altLang="zh-CN" sz="2400" b="1" dirty="0">
                <a:latin typeface="Tahoma" panose="020B0604030504040204" pitchFamily="34" charset="0"/>
                <a:ea typeface="Arial Unicode MS" pitchFamily="34" charset="-122"/>
                <a:cs typeface="Tahoma" panose="020B0604030504040204" pitchFamily="34" charset="0"/>
              </a:rPr>
              <a:t> that </a:t>
            </a:r>
            <a:r>
              <a:rPr lang="en-US" altLang="zh-CN" sz="2700" b="1" dirty="0">
                <a:solidFill>
                  <a:srgbClr val="FFFF00"/>
                </a:solidFill>
                <a:latin typeface="Tahoma" panose="020B0604030504040204" pitchFamily="34" charset="0"/>
                <a:ea typeface="微软雅黑" panose="020B0503020204020204" pitchFamily="34" charset="-122"/>
                <a:cs typeface="Tahoma" panose="020B0604030504040204" pitchFamily="34" charset="0"/>
              </a:rPr>
              <a:t>variables</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700" b="1" dirty="0">
                <a:solidFill>
                  <a:srgbClr val="FFFF00"/>
                </a:solidFill>
                <a:latin typeface="Tahoma" panose="020B0604030504040204" pitchFamily="34" charset="0"/>
                <a:ea typeface="微软雅黑" panose="020B0503020204020204" pitchFamily="34" charset="-122"/>
                <a:cs typeface="Tahoma" panose="020B0604030504040204" pitchFamily="34" charset="0"/>
              </a:rPr>
              <a:t>be defined </a:t>
            </a:r>
            <a:r>
              <a:rPr lang="en-US" altLang="zh-CN" sz="2400" b="1" dirty="0">
                <a:latin typeface="Tahoma" panose="020B0604030504040204" pitchFamily="34" charset="0"/>
                <a:ea typeface="Arial Unicode MS" pitchFamily="34" charset="-122"/>
                <a:cs typeface="Tahoma" panose="020B0604030504040204" pitchFamily="34" charset="0"/>
              </a:rPr>
              <a:t>before they are </a:t>
            </a:r>
            <a:r>
              <a:rPr lang="en-US" altLang="zh-CN" sz="2400" b="1" dirty="0" smtClean="0">
                <a:latin typeface="Tahoma" panose="020B0604030504040204" pitchFamily="34" charset="0"/>
                <a:ea typeface="Arial Unicode MS" pitchFamily="34" charset="-122"/>
                <a:cs typeface="Tahoma" panose="020B0604030504040204" pitchFamily="34" charset="0"/>
              </a:rPr>
              <a:t>used</a:t>
            </a:r>
          </a:p>
          <a:p>
            <a:pPr>
              <a:lnSpc>
                <a:spcPts val="4100"/>
              </a:lnSpc>
              <a:buFont typeface="Arial" pitchFamily="34" charset="0"/>
              <a:buChar char="•"/>
            </a:pPr>
            <a:r>
              <a:rPr lang="en-US" altLang="zh-CN" sz="2700" b="1" dirty="0">
                <a:solidFill>
                  <a:srgbClr val="FFFF00"/>
                </a:solidFill>
                <a:latin typeface="Tahoma" panose="020B0604030504040204" pitchFamily="34" charset="0"/>
                <a:ea typeface="Arial Unicode MS" pitchFamily="34" charset="-122"/>
                <a:cs typeface="Tahoma" panose="020B0604030504040204" pitchFamily="34" charset="0"/>
              </a:rPr>
              <a:t>difference</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between C and C++ when defining variables </a:t>
            </a:r>
          </a:p>
          <a:p>
            <a:pPr lvl="1">
              <a:lnSpc>
                <a:spcPts val="4100"/>
              </a:lnSpc>
            </a:pPr>
            <a:r>
              <a:rPr lang="en-US" altLang="zh-CN" sz="2400" b="1" dirty="0" smtClean="0">
                <a:latin typeface="Tahoma" panose="020B0604030504040204" pitchFamily="34" charset="0"/>
                <a:ea typeface="Arial Unicode MS" pitchFamily="34" charset="-122"/>
                <a:cs typeface="Tahoma" panose="020B0604030504040204" pitchFamily="34" charset="0"/>
              </a:rPr>
              <a:t>-</a:t>
            </a:r>
            <a:r>
              <a:rPr lang="en-US" altLang="zh-CN" sz="2400" b="1" dirty="0">
                <a:latin typeface="Tahoma" panose="020B0604030504040204" pitchFamily="34" charset="0"/>
                <a:ea typeface="Arial Unicode MS" pitchFamily="34" charset="-122"/>
                <a:cs typeface="Tahoma" panose="020B0604030504040204" pitchFamily="34" charset="0"/>
              </a:rPr>
              <a:t>C  forces you to define all the variables at the beginning of a scope </a:t>
            </a:r>
          </a:p>
          <a:p>
            <a:pPr lvl="1">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-C++ (not C) allows you to define variables anywhere in a scope</a:t>
            </a:r>
          </a:p>
          <a:p>
            <a:pPr lvl="2">
              <a:lnSpc>
                <a:spcPts val="4100"/>
              </a:lnSpc>
              <a:spcBef>
                <a:spcPct val="50000"/>
              </a:spcBef>
            </a:pPr>
            <a:r>
              <a:rPr lang="en-US" altLang="zh-CN" sz="2400" b="1" dirty="0">
                <a:latin typeface="Tahoma" panose="020B0604030504040204" pitchFamily="34" charset="0"/>
                <a:ea typeface="Arial Unicode MS" pitchFamily="34" charset="-122"/>
                <a:cs typeface="Tahoma" panose="020B0604030504040204" pitchFamily="34" charset="0"/>
              </a:rPr>
              <a:t>for (</a:t>
            </a:r>
            <a:r>
              <a:rPr lang="en-US" altLang="zh-CN" sz="2700" b="1" dirty="0" err="1">
                <a:solidFill>
                  <a:srgbClr val="FFFF00"/>
                </a:solidFill>
                <a:latin typeface="Tahoma" panose="020B0604030504040204" pitchFamily="34" charset="0"/>
                <a:cs typeface="Tahoma" panose="020B0604030504040204" pitchFamily="34" charset="0"/>
              </a:rPr>
              <a:t>int</a:t>
            </a:r>
            <a:r>
              <a:rPr lang="en-US" altLang="zh-CN" sz="2700" b="1" dirty="0">
                <a:solidFill>
                  <a:srgbClr val="14A2D4"/>
                </a:solidFill>
                <a:latin typeface="Tahoma" panose="020B0604030504040204" pitchFamily="34" charset="0"/>
                <a:cs typeface="Tahoma" panose="020B0604030504040204" pitchFamily="34" charset="0"/>
              </a:rPr>
              <a:t> </a:t>
            </a:r>
            <a:r>
              <a:rPr lang="en-US" altLang="zh-CN" sz="2400" b="1" dirty="0">
                <a:latin typeface="Tahoma" panose="020B0604030504040204" pitchFamily="34" charset="0"/>
                <a:ea typeface="Arial Unicode MS" pitchFamily="34" charset="-122"/>
                <a:cs typeface="Tahoma" panose="020B0604030504040204" pitchFamily="34" charset="0"/>
              </a:rPr>
              <a:t>i = 0; i &lt; 100; i++)</a:t>
            </a:r>
            <a:endParaRPr lang="en-US" altLang="zh-CN" sz="2700" b="1" dirty="0">
              <a:latin typeface="Tahoma" panose="020B0604030504040204" pitchFamily="34" charset="0"/>
              <a:ea typeface="Arial Unicode MS" pitchFamily="34" charset="-122"/>
              <a:cs typeface="Tahoma" panose="020B0604030504040204" pitchFamily="34" charset="0"/>
            </a:endParaRPr>
          </a:p>
        </p:txBody>
      </p:sp>
      <p:sp>
        <p:nvSpPr>
          <p:cNvPr id="5" name="Text Box 5"/>
          <p:cNvSpPr txBox="1">
            <a:spLocks noChangeArrowheads="1"/>
          </p:cNvSpPr>
          <p:nvPr/>
        </p:nvSpPr>
        <p:spPr bwMode="auto">
          <a:xfrm>
            <a:off x="4283968" y="6298541"/>
            <a:ext cx="4597181"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a:t>
            </a:r>
            <a:r>
              <a:rPr lang="en-US" altLang="zh-CN" sz="1600" b="0" dirty="0">
                <a:latin typeface="Arial" panose="020B0604020202020204" pitchFamily="34" charset="0"/>
                <a:cs typeface="Arial" panose="020B0604020202020204" pitchFamily="34" charset="0"/>
              </a:rPr>
              <a:t>two\Declarations vs. </a:t>
            </a:r>
            <a:r>
              <a:rPr lang="en-US" altLang="zh-CN" sz="1600" b="0" dirty="0" smtClean="0">
                <a:latin typeface="Arial" panose="020B0604020202020204" pitchFamily="34" charset="0"/>
                <a:cs typeface="Arial" panose="020B0604020202020204" pitchFamily="34" charset="0"/>
              </a:rPr>
              <a:t>definitions\</a:t>
            </a:r>
            <a:r>
              <a:rPr lang="en-US" altLang="zh-CN" sz="1600" b="0" dirty="0" err="1" smtClean="0">
                <a:latin typeface="Arial" panose="020B0604020202020204" pitchFamily="34" charset="0"/>
                <a:cs typeface="Arial" panose="020B0604020202020204" pitchFamily="34" charset="0"/>
              </a:rPr>
              <a:t>def_dec.c</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478807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Overloading</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408767" cy="4893599"/>
          </a:xfrm>
          <a:prstGeom prst="rect">
            <a:avLst/>
          </a:prstGeom>
          <a:noFill/>
        </p:spPr>
        <p:txBody>
          <a:bodyPr wrap="square" lIns="91395" tIns="45696" rIns="91395" bIns="45696" rtlCol="0">
            <a:spAutoFit/>
          </a:bodyPr>
          <a:lstStyle/>
          <a:p>
            <a:pPr>
              <a:lnSpc>
                <a:spcPts val="3611"/>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In C, every function has a unique name, C++ allows several functions with the same name.</a:t>
            </a:r>
            <a:r>
              <a:rPr lang="zh-CN" altLang="en-US" sz="2800" b="1" dirty="0">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because</a:t>
            </a:r>
            <a:r>
              <a:rPr lang="en-US" altLang="zh-CN" sz="2800" b="1" dirty="0">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FF00"/>
                </a:solidFill>
                <a:latin typeface="Tahoma" panose="020B0604030504040204" pitchFamily="34" charset="0"/>
                <a:cs typeface="Tahoma" panose="020B0604030504040204" pitchFamily="34" charset="0"/>
              </a:rPr>
              <a:t>“Function Signature”</a:t>
            </a:r>
          </a:p>
          <a:p>
            <a:pPr marL="0" lvl="1">
              <a:lnSpc>
                <a:spcPts val="3611"/>
              </a:lnSpc>
              <a:buFont typeface="Arial" pitchFamily="34" charset="0"/>
              <a:buChar char="•"/>
            </a:pP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Function call binding</a:t>
            </a: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Connecting a function call to a function body is called </a:t>
            </a:r>
            <a:r>
              <a:rPr lang="en-US" altLang="zh-CN" sz="2400" b="1" dirty="0">
                <a:solidFill>
                  <a:srgbClr val="FFFF00"/>
                </a:solidFill>
                <a:latin typeface="Tahoma" panose="020B0604030504040204" pitchFamily="34" charset="0"/>
                <a:cs typeface="Tahoma" panose="020B0604030504040204" pitchFamily="34" charset="0"/>
              </a:rPr>
              <a:t>binding</a:t>
            </a:r>
            <a:r>
              <a:rPr lang="en-US" altLang="zh-CN" sz="2800" dirty="0">
                <a:latin typeface="Tahoma" panose="020B0604030504040204" pitchFamily="34" charset="0"/>
                <a:ea typeface="Arial Unicode MS" pitchFamily="34" charset="-122"/>
                <a:cs typeface="Tahoma" panose="020B0604030504040204" pitchFamily="34" charset="0"/>
              </a:rPr>
              <a:t>.</a:t>
            </a:r>
          </a:p>
          <a:p>
            <a:pPr marL="840878" lvl="1" indent="-383911">
              <a:lnSpc>
                <a:spcPts val="3611"/>
              </a:lnSpc>
              <a:buFont typeface="Wingdings" panose="05000000000000000000" pitchFamily="2" charset="2"/>
              <a:buChar char="Ø"/>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early binding </a:t>
            </a:r>
            <a:r>
              <a:rPr lang="en-US" altLang="zh-CN" sz="2400" dirty="0">
                <a:latin typeface="Tahoma" panose="020B0604030504040204" pitchFamily="34" charset="0"/>
                <a:ea typeface="Arial Unicode MS" pitchFamily="34" charset="-122"/>
                <a:cs typeface="Tahoma" panose="020B0604030504040204" pitchFamily="34" charset="0"/>
              </a:rPr>
              <a:t>: When binding is performed before the program is run (by the compiler and linker) </a:t>
            </a:r>
          </a:p>
          <a:p>
            <a:pPr marL="840878" lvl="1" indent="-383911">
              <a:lnSpc>
                <a:spcPts val="3611"/>
              </a:lnSpc>
              <a:spcBef>
                <a:spcPct val="50000"/>
              </a:spcBef>
              <a:buFont typeface="Wingdings" panose="05000000000000000000" pitchFamily="2" charset="2"/>
              <a:buChar char="Ø"/>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late binding </a:t>
            </a:r>
            <a:r>
              <a:rPr lang="en-US" altLang="zh-CN" sz="2400" dirty="0">
                <a:latin typeface="Tahoma" panose="020B0604030504040204" pitchFamily="34" charset="0"/>
                <a:ea typeface="Arial Unicode MS" pitchFamily="34" charset="-122"/>
                <a:cs typeface="Tahoma" panose="020B0604030504040204" pitchFamily="34" charset="0"/>
              </a:rPr>
              <a:t>: the binding occurs at runtime, based on the type of the object. Late binding is also called </a:t>
            </a:r>
            <a:r>
              <a:rPr lang="en-US" altLang="zh-CN" sz="2400" b="1" dirty="0">
                <a:solidFill>
                  <a:srgbClr val="14A2D4"/>
                </a:solidFill>
                <a:latin typeface="Tahoma" panose="020B0604030504040204" pitchFamily="34" charset="0"/>
                <a:cs typeface="Tahoma" panose="020B0604030504040204" pitchFamily="34" charset="0"/>
              </a:rPr>
              <a:t>dynamic binding </a:t>
            </a:r>
            <a:r>
              <a:rPr lang="en-US" altLang="zh-CN" sz="2400" dirty="0">
                <a:latin typeface="Tahoma" panose="020B0604030504040204" pitchFamily="34" charset="0"/>
                <a:ea typeface="Arial Unicode MS" pitchFamily="34" charset="-122"/>
                <a:cs typeface="Tahoma" panose="020B0604030504040204" pitchFamily="34" charset="0"/>
              </a:rPr>
              <a:t>or</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14A2D4"/>
                </a:solidFill>
                <a:latin typeface="Tahoma" panose="020B0604030504040204" pitchFamily="34" charset="0"/>
                <a:cs typeface="Tahoma" panose="020B0604030504040204" pitchFamily="34" charset="0"/>
              </a:rPr>
              <a:t>runtime binding.</a:t>
            </a:r>
            <a:endParaRPr lang="en-US" altLang="zh-CN" sz="2400" dirty="0">
              <a:solidFill>
                <a:schemeClr val="accent1"/>
              </a:solidFill>
              <a:latin typeface="Tahoma" panose="020B0604030504040204" pitchFamily="34" charset="0"/>
              <a:cs typeface="Tahoma" panose="020B0604030504040204" pitchFamily="34" charset="0"/>
            </a:endParaRPr>
          </a:p>
        </p:txBody>
      </p:sp>
      <p:sp>
        <p:nvSpPr>
          <p:cNvPr id="3" name="TextBox 2"/>
          <p:cNvSpPr txBox="1"/>
          <p:nvPr/>
        </p:nvSpPr>
        <p:spPr>
          <a:xfrm>
            <a:off x="4723770" y="6298542"/>
            <a:ext cx="442023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unit two\</a:t>
            </a:r>
            <a:r>
              <a:rPr lang="en-US" altLang="zh-CN" dirty="0" err="1"/>
              <a:t>function_overloading</a:t>
            </a:r>
            <a:endParaRPr lang="zh-CN" altLang="en-US" dirty="0"/>
          </a:p>
        </p:txBody>
      </p:sp>
    </p:spTree>
    <p:extLst>
      <p:ext uri="{BB962C8B-B14F-4D97-AF65-F5344CB8AC3E}">
        <p14:creationId xmlns:p14="http://schemas.microsoft.com/office/powerpoint/2010/main" val="37938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408767" cy="533174"/>
          </a:xfrm>
          <a:prstGeom prst="rect">
            <a:avLst/>
          </a:prstGeom>
          <a:noFill/>
        </p:spPr>
        <p:txBody>
          <a:bodyPr wrap="square" lIns="91395" tIns="45696" rIns="91395" bIns="45696" rtlCol="0">
            <a:spAutoFit/>
          </a:bodyPr>
          <a:lstStyle/>
          <a:p>
            <a:pPr>
              <a:lnSpc>
                <a:spcPts val="3611"/>
              </a:lnSpc>
              <a:buFont typeface="Arial" pitchFamily="34" charset="0"/>
              <a:buChar char="•"/>
            </a:pPr>
            <a:r>
              <a:rPr lang="en-US" altLang="zh-CN" sz="2800" b="1" dirty="0" smtClean="0">
                <a:latin typeface="Arial Black" pitchFamily="34" charset="0"/>
                <a:ea typeface="Arial Unicode MS" pitchFamily="34" charset="-122"/>
                <a:cs typeface="Arial Unicode MS" pitchFamily="34" charset="-122"/>
              </a:rPr>
              <a:t>Overloaded </a:t>
            </a:r>
            <a:r>
              <a:rPr lang="en-US" altLang="zh-CN" sz="2800" dirty="0" smtClean="0">
                <a:latin typeface="Arial Black" pitchFamily="34" charset="0"/>
                <a:ea typeface="Arial Unicode MS" pitchFamily="34" charset="-122"/>
                <a:cs typeface="Tahoma" panose="020B0604030504040204" pitchFamily="34" charset="0"/>
              </a:rPr>
              <a:t>function call is </a:t>
            </a:r>
            <a:r>
              <a:rPr lang="en-US" altLang="zh-CN" sz="2800" b="1" dirty="0" smtClean="0">
                <a:latin typeface="Arial Black" pitchFamily="34" charset="0"/>
                <a:cs typeface="Tahoma" panose="020B0604030504040204" pitchFamily="34" charset="0"/>
              </a:rPr>
              <a:t>static binding</a:t>
            </a:r>
            <a:endParaRPr lang="en-US" altLang="zh-CN" sz="2800" dirty="0">
              <a:latin typeface="Arial Black" pitchFamily="34" charset="0"/>
              <a:cs typeface="Tahoma" panose="020B0604030504040204" pitchFamily="34" charset="0"/>
            </a:endParaRPr>
          </a:p>
        </p:txBody>
      </p:sp>
    </p:spTree>
    <p:extLst>
      <p:ext uri="{BB962C8B-B14F-4D97-AF65-F5344CB8AC3E}">
        <p14:creationId xmlns:p14="http://schemas.microsoft.com/office/powerpoint/2010/main" val="780321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88441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the function Overloading</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AutoShape 3"/>
          <p:cNvSpPr>
            <a:spLocks noChangeArrowheads="1"/>
          </p:cNvSpPr>
          <p:nvPr/>
        </p:nvSpPr>
        <p:spPr bwMode="auto">
          <a:xfrm>
            <a:off x="5941066" y="1799915"/>
            <a:ext cx="3123644" cy="576064"/>
          </a:xfrm>
          <a:prstGeom prst="wedgeRoundRectCallout">
            <a:avLst>
              <a:gd name="adj1" fmla="val -78583"/>
              <a:gd name="adj2" fmla="val 76250"/>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b="1" dirty="0">
                <a:solidFill>
                  <a:srgbClr val="FF3300"/>
                </a:solidFill>
                <a:latin typeface="Arial" pitchFamily="34" charset="0"/>
                <a:cs typeface="Arial" pitchFamily="34" charset="0"/>
              </a:rPr>
              <a:t>Ambiguous Error</a:t>
            </a:r>
          </a:p>
        </p:txBody>
      </p:sp>
      <p:sp>
        <p:nvSpPr>
          <p:cNvPr id="7" name="TextBox 6"/>
          <p:cNvSpPr txBox="1"/>
          <p:nvPr/>
        </p:nvSpPr>
        <p:spPr>
          <a:xfrm>
            <a:off x="428596" y="1071546"/>
            <a:ext cx="8895932" cy="4298564"/>
          </a:xfrm>
          <a:prstGeom prst="rect">
            <a:avLst/>
          </a:prstGeom>
          <a:noFill/>
        </p:spPr>
        <p:txBody>
          <a:bodyPr wrap="square" lIns="91395" tIns="45696" rIns="91395" bIns="45696" rtlCol="0">
            <a:spAutoFit/>
          </a:bodyPr>
          <a:lstStyle/>
          <a:p>
            <a:pPr>
              <a:lnSpc>
                <a:spcPts val="41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Ensure the argument lists are different</a:t>
            </a:r>
          </a:p>
          <a:p>
            <a:pPr lvl="2">
              <a:lnSpc>
                <a:spcPts val="4100"/>
              </a:lnSpc>
            </a:pPr>
            <a:r>
              <a:rPr lang="en-US" altLang="zh-CN" sz="2400" b="1" dirty="0" err="1">
                <a:latin typeface="Tahoma" panose="020B0604030504040204" pitchFamily="34" charset="0"/>
                <a:ea typeface="Arial Unicode MS" pitchFamily="34" charset="-122"/>
                <a:cs typeface="Tahoma" panose="020B0604030504040204" pitchFamily="34" charset="0"/>
              </a:rPr>
              <a:t>typedef</a:t>
            </a:r>
            <a:r>
              <a:rPr lang="en-US" altLang="zh-CN" sz="2400" b="1" dirty="0">
                <a:latin typeface="Tahoma" panose="020B0604030504040204" pitchFamily="34" charset="0"/>
                <a:ea typeface="Arial Unicode MS" pitchFamily="34" charset="-122"/>
                <a:cs typeface="Tahoma" panose="020B0604030504040204" pitchFamily="34" charset="0"/>
              </a:rPr>
              <a:t>  float  real;</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float  abs(float)  {//……}</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real   abs(real)   {//……}</a:t>
            </a:r>
            <a:endPar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endParaRPr>
          </a:p>
          <a:p>
            <a:pPr>
              <a:lnSpc>
                <a:spcPts val="41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Return values don’t distinguish overloaded functions</a:t>
            </a:r>
          </a:p>
          <a:p>
            <a:pPr lvl="2">
              <a:lnSpc>
                <a:spcPts val="4100"/>
              </a:lnSpc>
            </a:pP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process(</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a:t>
            </a:r>
          </a:p>
          <a:p>
            <a:pPr lvl="2">
              <a:lnSpc>
                <a:spcPts val="4100"/>
              </a:lnSpc>
            </a:pPr>
            <a:r>
              <a:rPr lang="en-US" altLang="zh-CN" sz="2400" b="1" dirty="0">
                <a:latin typeface="Tahoma" panose="020B0604030504040204" pitchFamily="34" charset="0"/>
                <a:ea typeface="Arial Unicode MS" pitchFamily="34" charset="-122"/>
                <a:cs typeface="Tahoma" panose="020B0604030504040204" pitchFamily="34" charset="0"/>
              </a:rPr>
              <a:t>float process(</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  </a:t>
            </a:r>
            <a:r>
              <a:rPr lang="en-US" altLang="zh-CN" sz="2400" b="1" dirty="0" smtClean="0">
                <a:solidFill>
                  <a:srgbClr val="FF66FF"/>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66FF"/>
                </a:solidFill>
                <a:latin typeface="Tahoma" panose="020B0604030504040204" pitchFamily="34" charset="0"/>
                <a:ea typeface="Arial Unicode MS" pitchFamily="34" charset="-122"/>
                <a:cs typeface="Tahoma" panose="020B0604030504040204" pitchFamily="34" charset="0"/>
              </a:rPr>
              <a:t>compile-time error</a:t>
            </a:r>
          </a:p>
        </p:txBody>
      </p:sp>
    </p:spTree>
    <p:extLst>
      <p:ext uri="{BB962C8B-B14F-4D97-AF65-F5344CB8AC3E}">
        <p14:creationId xmlns:p14="http://schemas.microsoft.com/office/powerpoint/2010/main" val="11419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1000"/>
                                        <p:tgtEl>
                                          <p:spTgt spid="7">
                                            <p:txEl>
                                              <p:pRg st="4" end="4"/>
                                            </p:txEl>
                                          </p:spTgt>
                                        </p:tgtEl>
                                      </p:cBhvr>
                                    </p:animEffect>
                                    <p:anim calcmode="lin" valueType="num">
                                      <p:cBhvr>
                                        <p:cTn id="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6" name="TextBox 5"/>
          <p:cNvSpPr txBox="1"/>
          <p:nvPr/>
        </p:nvSpPr>
        <p:spPr>
          <a:xfrm>
            <a:off x="402650" y="1067356"/>
            <a:ext cx="8741350" cy="1200280"/>
          </a:xfrm>
          <a:prstGeom prst="rect">
            <a:avLst/>
          </a:prstGeom>
          <a:solidFill>
            <a:schemeClr val="tx1"/>
          </a:solidFill>
          <a:ln>
            <a:noFill/>
          </a:ln>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process(</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zh-CN" altLang="en-US" sz="2400" b="1" dirty="0">
                <a:solidFill>
                  <a:schemeClr val="bg1"/>
                </a:solidFill>
                <a:latin typeface="Tahoma" panose="020B0604030504040204" pitchFamily="34" charset="0"/>
                <a:ea typeface="Arial Unicode MS" pitchFamily="34" charset="-122"/>
                <a:cs typeface="Tahoma" panose="020B0604030504040204" pitchFamily="34" charset="0"/>
              </a:rPr>
              <a:t>{//……}</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float process(</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 </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//compile-time error</a:t>
            </a:r>
            <a:endParaRPr lang="en-US" altLang="zh-CN" sz="2400" b="1" dirty="0">
              <a:latin typeface="Tahoma" panose="020B0604030504040204" pitchFamily="34" charset="0"/>
              <a:ea typeface="Arial Unicode MS" pitchFamily="34" charset="-122"/>
              <a:cs typeface="Tahoma" panose="020B0604030504040204" pitchFamily="34" charset="0"/>
            </a:endParaRPr>
          </a:p>
        </p:txBody>
      </p:sp>
      <p:sp>
        <p:nvSpPr>
          <p:cNvPr id="5" name="TextBox 4"/>
          <p:cNvSpPr txBox="1"/>
          <p:nvPr/>
        </p:nvSpPr>
        <p:spPr>
          <a:xfrm>
            <a:off x="385640" y="3429001"/>
            <a:ext cx="7587853" cy="2123610"/>
          </a:xfrm>
          <a:prstGeom prst="rect">
            <a:avLst/>
          </a:prstGeom>
          <a:solidFill>
            <a:schemeClr val="accent6">
              <a:lumMod val="20000"/>
              <a:lumOff val="80000"/>
            </a:schemeClr>
          </a:solidFill>
          <a:ln>
            <a:noFill/>
          </a:ln>
        </p:spPr>
        <p:txBody>
          <a:bodyPr wrap="square" lIns="91395" tIns="45696" rIns="91395" bIns="45696" rtlCol="0">
            <a:spAutoFit/>
          </a:bodyPr>
          <a:lstStyle/>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a:t>
            </a:r>
          </a:p>
          <a:p>
            <a:pPr>
              <a:lnSpc>
                <a:spcPct val="150000"/>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foo(</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 </a:t>
            </a:r>
          </a:p>
          <a:p>
            <a:pPr>
              <a:lnSpc>
                <a:spcPct val="150000"/>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Above functions are overloaded relation</a:t>
            </a:r>
          </a:p>
        </p:txBody>
      </p:sp>
      <p:sp>
        <p:nvSpPr>
          <p:cNvPr id="2" name="TextBox 1"/>
          <p:cNvSpPr txBox="1"/>
          <p:nvPr/>
        </p:nvSpPr>
        <p:spPr>
          <a:xfrm>
            <a:off x="402650" y="2780929"/>
            <a:ext cx="1577062" cy="523172"/>
          </a:xfrm>
          <a:prstGeom prst="rect">
            <a:avLst/>
          </a:prstGeom>
          <a:solidFill>
            <a:schemeClr val="tx1"/>
          </a:solidFill>
        </p:spPr>
        <p:txBody>
          <a:bodyPr wrap="square" lIns="91395" tIns="45696" rIns="91395" bIns="45696" rtlCol="0">
            <a:spAutoFit/>
          </a:bodyPr>
          <a:lstStyle/>
          <a:p>
            <a:r>
              <a:rPr lang="en-US" altLang="zh-CN" sz="2800" b="1" dirty="0">
                <a:solidFill>
                  <a:srgbClr val="C00000"/>
                </a:solidFill>
                <a:latin typeface="Arial" pitchFamily="34" charset="0"/>
                <a:cs typeface="Arial" pitchFamily="34" charset="0"/>
              </a:rPr>
              <a:t>BUT:</a:t>
            </a:r>
            <a:endParaRPr lang="zh-CN" altLang="en-US" sz="28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1346088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51"/>
            <a:ext cx="6950985" cy="4224185"/>
          </a:xfrm>
          <a:prstGeom prst="rect">
            <a:avLst/>
          </a:prstGeom>
          <a:solidFill>
            <a:schemeClr val="accent3">
              <a:lumMod val="20000"/>
              <a:lumOff val="80000"/>
            </a:schemeClr>
          </a:solidFill>
          <a:ln>
            <a:noFill/>
          </a:ln>
        </p:spPr>
        <p:txBody>
          <a:bodyPr wrap="square" lIns="91395" tIns="45696" rIns="91395" bIns="45696" rtlCol="0">
            <a:spAutoFit/>
          </a:bodyPr>
          <a:lstStyle/>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Class A{</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public:</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void foo();</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      void foo()   </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a:t>
            </a:r>
          </a:p>
          <a:p>
            <a:pPr>
              <a:lnSpc>
                <a:spcPts val="2267"/>
              </a:lnSpc>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//Above functions are overloaded relation. </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void foo(A*);</a:t>
            </a:r>
          </a:p>
          <a:p>
            <a:pPr>
              <a:lnSpc>
                <a:spcPts val="2267"/>
              </a:lnSpc>
              <a:spcBef>
                <a:spcPct val="50000"/>
              </a:spcBef>
            </a:pPr>
            <a:r>
              <a:rPr lang="en-US" altLang="zh-CN" sz="2400" b="1" dirty="0">
                <a:solidFill>
                  <a:schemeClr val="bg1"/>
                </a:solidFill>
                <a:latin typeface="Tahoma" panose="020B0604030504040204" pitchFamily="34" charset="0"/>
                <a:cs typeface="Tahoma" panose="020B0604030504040204" pitchFamily="34" charset="0"/>
              </a:rPr>
              <a:t>void foo(</a:t>
            </a:r>
            <a:r>
              <a:rPr lang="en-US" altLang="zh-CN" sz="2400" b="1" dirty="0" err="1">
                <a:solidFill>
                  <a:schemeClr val="bg1"/>
                </a:solidFill>
                <a:latin typeface="Tahoma" panose="020B0604030504040204" pitchFamily="34" charset="0"/>
                <a:cs typeface="Tahoma" panose="020B0604030504040204" pitchFamily="34" charset="0"/>
              </a:rPr>
              <a:t>const</a:t>
            </a:r>
            <a:r>
              <a:rPr lang="en-US" altLang="zh-CN" sz="2400" b="1" dirty="0">
                <a:solidFill>
                  <a:schemeClr val="bg1"/>
                </a:solidFill>
                <a:latin typeface="Tahoma" panose="020B0604030504040204" pitchFamily="34" charset="0"/>
                <a:cs typeface="Tahoma" panose="020B0604030504040204" pitchFamily="34" charset="0"/>
              </a:rPr>
              <a:t> A*);</a:t>
            </a:r>
          </a:p>
        </p:txBody>
      </p:sp>
      <p:sp>
        <p:nvSpPr>
          <p:cNvPr id="4" name="圆角矩形标注 3"/>
          <p:cNvSpPr/>
          <p:nvPr/>
        </p:nvSpPr>
        <p:spPr>
          <a:xfrm>
            <a:off x="5796136" y="1057247"/>
            <a:ext cx="3384517" cy="1584176"/>
          </a:xfrm>
          <a:prstGeom prst="wedgeRoundRectCallout">
            <a:avLst>
              <a:gd name="adj1" fmla="val -69650"/>
              <a:gd name="adj2" fmla="val 37591"/>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The </a:t>
            </a:r>
            <a:r>
              <a:rPr lang="en-US" altLang="zh-CN" sz="2400" b="1" dirty="0" err="1">
                <a:solidFill>
                  <a:srgbClr val="C00000"/>
                </a:solidFill>
                <a:latin typeface="Tahoma" panose="020B0604030504040204" pitchFamily="34" charset="0"/>
                <a:cs typeface="Tahoma" panose="020B0604030504040204" pitchFamily="34" charset="0"/>
              </a:rPr>
              <a:t>const</a:t>
            </a:r>
            <a:r>
              <a:rPr lang="en-US" altLang="zh-CN" sz="2400" b="1" dirty="0">
                <a:solidFill>
                  <a:srgbClr val="C00000"/>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becomes part of the function signature</a:t>
            </a:r>
            <a:endParaRPr lang="zh-CN" altLang="en-US" sz="2400" b="1" dirty="0">
              <a:solidFill>
                <a:srgbClr val="0000CC"/>
              </a:solidFill>
              <a:latin typeface="Tahoma" panose="020B0604030504040204" pitchFamily="34" charset="0"/>
              <a:ea typeface="Arial Unicode MS" pitchFamily="34" charset="-122"/>
              <a:cs typeface="Tahoma" panose="020B0604030504040204" pitchFamily="34" charset="0"/>
            </a:endParaRPr>
          </a:p>
        </p:txBody>
      </p:sp>
      <p:sp>
        <p:nvSpPr>
          <p:cNvPr id="5" name="右大括号 4"/>
          <p:cNvSpPr/>
          <p:nvPr/>
        </p:nvSpPr>
        <p:spPr>
          <a:xfrm>
            <a:off x="3491880" y="4437484"/>
            <a:ext cx="288032" cy="720080"/>
          </a:xfrm>
          <a:prstGeom prst="rightBrac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lIns="91395" tIns="45696" rIns="91395" bIns="45696" rtlCol="0" anchor="ctr"/>
          <a:lstStyle/>
          <a:p>
            <a:pPr algn="ctr"/>
            <a:endParaRPr lang="zh-CN" altLang="en-US"/>
          </a:p>
        </p:txBody>
      </p:sp>
      <p:sp>
        <p:nvSpPr>
          <p:cNvPr id="6" name="TextBox 5"/>
          <p:cNvSpPr txBox="1"/>
          <p:nvPr/>
        </p:nvSpPr>
        <p:spPr>
          <a:xfrm>
            <a:off x="4211960" y="4566716"/>
            <a:ext cx="4104456" cy="461616"/>
          </a:xfrm>
          <a:prstGeom prst="rect">
            <a:avLst/>
          </a:prstGeom>
          <a:solidFill>
            <a:schemeClr val="tx1"/>
          </a:solidFill>
        </p:spPr>
        <p:txBody>
          <a:bodyPr wrap="square" lIns="91395" tIns="45696" rIns="91395" bIns="45696" rtlCol="0">
            <a:spAutoFit/>
          </a:bodyPr>
          <a:lstStyle/>
          <a:p>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Also  overloaded relation</a:t>
            </a:r>
            <a:endParaRPr lang="zh-CN" altLang="en-US" sz="2400" b="1" dirty="0">
              <a:solidFill>
                <a:srgbClr val="0000CC"/>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1249590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623629"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Function overloading in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354775" cy="1674128"/>
          </a:xfrm>
          <a:prstGeom prst="rect">
            <a:avLst/>
          </a:prstGeom>
          <a:noFill/>
        </p:spPr>
        <p:txBody>
          <a:bodyPr wrap="square" lIns="91395" tIns="45696" rIns="91395" bIns="45696" rtlCol="0">
            <a:spAutoFit/>
          </a:bodyPr>
          <a:lstStyle/>
          <a:p>
            <a:pPr>
              <a:lnSpc>
                <a:spcPct val="200000"/>
              </a:lnSpc>
              <a:buFont typeface="Arial" pitchFamily="34" charset="0"/>
              <a:buChar char="•"/>
            </a:pPr>
            <a:r>
              <a:rPr lang="en-US" altLang="zh-CN" sz="28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constructors overloading</a:t>
            </a:r>
          </a:p>
          <a:p>
            <a:pPr>
              <a:lnSpc>
                <a:spcPct val="200000"/>
              </a:lnSpc>
              <a:buFont typeface="Arial" pitchFamily="34" charset="0"/>
              <a:buChar char="•"/>
            </a:pPr>
            <a:r>
              <a:rPr lang="en-US" altLang="zh-CN" sz="28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member functions overloading </a:t>
            </a:r>
          </a:p>
        </p:txBody>
      </p:sp>
    </p:spTree>
    <p:extLst>
      <p:ext uri="{BB962C8B-B14F-4D97-AF65-F5344CB8AC3E}">
        <p14:creationId xmlns:p14="http://schemas.microsoft.com/office/powerpoint/2010/main" val="40414161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6.7 </a:t>
            </a:r>
            <a:r>
              <a:rPr lang="en-US" altLang="zh-CN" sz="3200" dirty="0"/>
              <a:t>Overloading Functions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39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1" y="214289"/>
            <a:ext cx="730835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Overloading VS. Default arguments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3600937"/>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Tahoma" panose="020B0604030504040204" pitchFamily="34" charset="0"/>
                <a:cs typeface="Tahoma" panose="020B0604030504040204" pitchFamily="34" charset="0"/>
              </a:rPr>
              <a:t>it can seem confusing at times to know which technique to use.</a:t>
            </a:r>
            <a:endParaRPr lang="zh-CN" altLang="en-US" sz="2800" b="1" dirty="0">
              <a:solidFill>
                <a:srgbClr val="FFFF00"/>
              </a:solidFill>
              <a:latin typeface="Tahoma" panose="020B0604030504040204" pitchFamily="34" charset="0"/>
              <a:cs typeface="Tahoma" panose="020B0604030504040204" pitchFamily="34" charset="0"/>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答案取决于另外两个问题。第一，确实有那么一个值可以作为缺省吗？第二，要用到多少种算法？一般来说，如果可以选择一个合适的缺省值并且只是用到一种算法，就使用缺省参数. 否则，就使用函数重载。</a:t>
            </a:r>
          </a:p>
        </p:txBody>
      </p:sp>
      <p:sp>
        <p:nvSpPr>
          <p:cNvPr id="7" name="Text Box 3"/>
          <p:cNvSpPr txBox="1">
            <a:spLocks noChangeArrowheads="1"/>
          </p:cNvSpPr>
          <p:nvPr/>
        </p:nvSpPr>
        <p:spPr bwMode="auto">
          <a:xfrm>
            <a:off x="4283968" y="6231067"/>
            <a:ext cx="471601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algn="r" defTabSz="1172535">
              <a:spcBef>
                <a:spcPct val="50000"/>
              </a:spcBef>
              <a:defRPr kumimoji="0" sz="210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800" dirty="0"/>
              <a:t> code/unit </a:t>
            </a:r>
            <a:r>
              <a:rPr lang="en-US" altLang="zh-CN" sz="1800" dirty="0" smtClean="0"/>
              <a:t>two</a:t>
            </a:r>
            <a:r>
              <a:rPr lang="en-US" altLang="zh-CN" sz="1800" dirty="0"/>
              <a:t>/Default arguments</a:t>
            </a:r>
          </a:p>
        </p:txBody>
      </p:sp>
    </p:spTree>
    <p:extLst>
      <p:ext uri="{BB962C8B-B14F-4D97-AF65-F5344CB8AC3E}">
        <p14:creationId xmlns:p14="http://schemas.microsoft.com/office/powerpoint/2010/main" val="21139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892528" cy="784800"/>
          </a:xfrm>
          <a:solidFill>
            <a:srgbClr val="008080"/>
          </a:solidFill>
        </p:spPr>
        <p:txBody>
          <a:bodyPr vert="horz" lIns="98409" tIns="49204" rIns="98409" bIns="49204" rtlCol="0" anchor="ctr">
            <a:noAutofit/>
          </a:bodyPr>
          <a:lstStyle/>
          <a:p>
            <a:r>
              <a:rPr lang="en-US" altLang="zh-CN" sz="2800" b="1" dirty="0">
                <a:cs typeface="Arial Unicode MS" pitchFamily="34" charset="-122"/>
              </a:rPr>
              <a:t>Problem1:</a:t>
            </a:r>
            <a:r>
              <a:rPr lang="zh-CN" altLang="en-US" sz="2800" b="1" dirty="0">
                <a:cs typeface="Arial Unicode MS" pitchFamily="34" charset="-122"/>
              </a:rPr>
              <a:t>实现最多可以计算</a:t>
            </a:r>
            <a:r>
              <a:rPr lang="en-US" altLang="zh-CN" sz="2800" b="1" dirty="0">
                <a:cs typeface="Arial Unicode MS" pitchFamily="34" charset="-122"/>
              </a:rPr>
              <a:t>5</a:t>
            </a:r>
            <a:r>
              <a:rPr lang="zh-CN" altLang="en-US" sz="2800" b="1" dirty="0">
                <a:cs typeface="Arial Unicode MS" pitchFamily="34" charset="-122"/>
              </a:rPr>
              <a:t>个整数的最大值的函数</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7163" y="1071546"/>
            <a:ext cx="7978264" cy="3970269"/>
          </a:xfrm>
          <a:prstGeom prst="rect">
            <a:avLst/>
          </a:prstGeom>
          <a:solidFill>
            <a:schemeClr val="accent3">
              <a:lumMod val="20000"/>
              <a:lumOff val="80000"/>
            </a:schemeClr>
          </a:solidFill>
        </p:spPr>
        <p:txBody>
          <a:bodyPr wrap="square" lIns="91395" tIns="45696" rIns="91395" bIns="45696" rtlCol="0">
            <a:spAutoFit/>
          </a:bodyPr>
          <a:lstStyle/>
          <a:p>
            <a:pPr>
              <a:lnSpc>
                <a:spcPct val="150000"/>
              </a:lnSpc>
            </a:pP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max(</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b </a:t>
            </a:r>
            <a:r>
              <a:rPr lang="en-US" altLang="zh-CN" sz="2400" b="1" dirty="0">
                <a:solidFill>
                  <a:srgbClr val="0000CC"/>
                </a:solidFill>
                <a:latin typeface="Tahoma" panose="020B0604030504040204" pitchFamily="34" charset="0"/>
                <a:cs typeface="Tahoma" panose="020B0604030504040204" pitchFamily="34" charset="0"/>
              </a:rPr>
              <a:t>=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a:t>
            </a:r>
            <a:r>
              <a:rPr lang="en-US" altLang="zh-CN" sz="2400" b="1" dirty="0">
                <a:solidFill>
                  <a:schemeClr val="bg1"/>
                </a:solidFill>
                <a:latin typeface="Tahoma" panose="020B0604030504040204" pitchFamily="34" charset="0"/>
                <a:cs typeface="Tahoma" panose="020B0604030504040204" pitchFamily="34" charset="0"/>
              </a:rPr>
              <a:t>,</a:t>
            </a:r>
            <a:r>
              <a:rPr lang="en-US" altLang="zh-CN" sz="2400" dirty="0">
                <a:solidFill>
                  <a:srgbClr val="00B0F0"/>
                </a:solidFill>
                <a:latin typeface="Tahoma" panose="020B0604030504040204" pitchFamily="34" charset="0"/>
                <a:cs typeface="Tahoma" panose="020B0604030504040204" pitchFamily="34" charset="0"/>
              </a:rPr>
              <a:t> </a:t>
            </a:r>
          </a:p>
          <a:p>
            <a:pPr>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c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a:p>
            <a:pPr>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d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a:p>
            <a:pPr>
              <a:spcBef>
                <a:spcPct val="50000"/>
              </a:spcBef>
            </a:pPr>
            <a:r>
              <a:rPr lang="en-US" altLang="zh-CN" sz="2400" dirty="0">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e = </a:t>
            </a:r>
            <a:r>
              <a:rPr lang="en-US" altLang="zh-CN" sz="2400" b="1" dirty="0" err="1">
                <a:solidFill>
                  <a:srgbClr val="0000CC"/>
                </a:solidFill>
                <a:latin typeface="Tahoma" panose="020B0604030504040204" pitchFamily="34" charset="0"/>
                <a:cs typeface="Tahoma" panose="020B0604030504040204" pitchFamily="34" charset="0"/>
              </a:rPr>
              <a:t>std</a:t>
            </a:r>
            <a:r>
              <a:rPr lang="en-US" altLang="zh-CN" sz="2400" b="1" dirty="0">
                <a:solidFill>
                  <a:srgbClr val="0000CC"/>
                </a:solidFill>
                <a:latin typeface="Tahoma" panose="020B0604030504040204" pitchFamily="34" charset="0"/>
                <a:cs typeface="Tahoma" panose="020B0604030504040204" pitchFamily="34" charset="0"/>
              </a:rPr>
              <a:t>::</a:t>
            </a:r>
            <a:r>
              <a:rPr lang="en-US" altLang="zh-CN" sz="2400" b="1" dirty="0" err="1">
                <a:solidFill>
                  <a:srgbClr val="0000CC"/>
                </a:solidFill>
                <a:latin typeface="Tahoma" panose="020B0604030504040204" pitchFamily="34" charset="0"/>
                <a:cs typeface="Tahoma" panose="020B0604030504040204" pitchFamily="34" charset="0"/>
              </a:rPr>
              <a:t>numeric_limits</a:t>
            </a:r>
            <a:r>
              <a:rPr lang="en-US" altLang="zh-CN" sz="2400" b="1" dirty="0">
                <a:solidFill>
                  <a:srgbClr val="0000CC"/>
                </a:solidFill>
                <a:latin typeface="Tahoma" panose="020B0604030504040204" pitchFamily="34" charset="0"/>
                <a:cs typeface="Tahoma" panose="020B0604030504040204" pitchFamily="34" charset="0"/>
              </a:rPr>
              <a:t>&lt;</a:t>
            </a:r>
            <a:r>
              <a:rPr lang="en-US" altLang="zh-CN" sz="2400" b="1" dirty="0" err="1">
                <a:solidFill>
                  <a:srgbClr val="0000CC"/>
                </a:solidFill>
                <a:latin typeface="Tahoma" panose="020B0604030504040204" pitchFamily="34" charset="0"/>
                <a:cs typeface="Tahoma" panose="020B0604030504040204" pitchFamily="34" charset="0"/>
              </a:rPr>
              <a:t>int</a:t>
            </a:r>
            <a:r>
              <a:rPr lang="en-US" altLang="zh-CN" sz="2400" b="1" dirty="0">
                <a:solidFill>
                  <a:srgbClr val="0000CC"/>
                </a:solidFill>
                <a:latin typeface="Tahoma" panose="020B0604030504040204" pitchFamily="34" charset="0"/>
                <a:cs typeface="Tahoma" panose="020B0604030504040204" pitchFamily="34" charset="0"/>
              </a:rPr>
              <a:t>&gt;::min()); </a:t>
            </a:r>
          </a:p>
        </p:txBody>
      </p:sp>
      <p:sp>
        <p:nvSpPr>
          <p:cNvPr id="6" name="AutoShape 5"/>
          <p:cNvSpPr>
            <a:spLocks noChangeArrowheads="1"/>
          </p:cNvSpPr>
          <p:nvPr/>
        </p:nvSpPr>
        <p:spPr bwMode="auto">
          <a:xfrm>
            <a:off x="4716016" y="3056680"/>
            <a:ext cx="3929058" cy="1571636"/>
          </a:xfrm>
          <a:prstGeom prst="wedgeRoundRectCallout">
            <a:avLst>
              <a:gd name="adj1" fmla="val -50050"/>
              <a:gd name="adj2" fmla="val -100525"/>
              <a:gd name="adj3" fmla="val 16667"/>
            </a:avLst>
          </a:prstGeom>
          <a:solidFill>
            <a:schemeClr val="tx1"/>
          </a:solidFill>
          <a:ln w="12700">
            <a:noFill/>
            <a:miter lim="800000"/>
            <a:headEnd/>
            <a:tailEnd/>
          </a:ln>
        </p:spPr>
        <p:txBody>
          <a:bodyPr lIns="91395" tIns="45696" rIns="91395" bIns="45696" anchor="ctr"/>
          <a:lstStyle/>
          <a:p>
            <a:pPr algn="l">
              <a:lnSpc>
                <a:spcPct val="150000"/>
              </a:lnSpc>
              <a:spcBef>
                <a:spcPct val="50000"/>
              </a:spcBef>
            </a:pPr>
            <a:r>
              <a:rPr lang="en-US" altLang="zh-CN" sz="2400" b="1" dirty="0" err="1">
                <a:solidFill>
                  <a:srgbClr val="C00000"/>
                </a:solidFill>
                <a:latin typeface="Tahoma" panose="020B0604030504040204" pitchFamily="34" charset="0"/>
                <a:cs typeface="Tahoma" panose="020B0604030504040204" pitchFamily="34" charset="0"/>
              </a:rPr>
              <a:t>c++</a:t>
            </a:r>
            <a:r>
              <a:rPr lang="zh-CN" altLang="en-US" sz="2400" dirty="0">
                <a:solidFill>
                  <a:srgbClr val="0000CC"/>
                </a:solidFill>
                <a:latin typeface="华文细黑" panose="02010600040101010101" pitchFamily="2" charset="-122"/>
                <a:ea typeface="华文细黑" panose="02010600040101010101" pitchFamily="2" charset="-122"/>
              </a:rPr>
              <a:t>标准库用一种特有的新方法所表示的一个在</a:t>
            </a:r>
            <a:r>
              <a:rPr lang="en-US" altLang="zh-CN" sz="2400" dirty="0">
                <a:solidFill>
                  <a:srgbClr val="0000CC"/>
                </a:solidFill>
                <a:latin typeface="华文细黑" panose="02010600040101010101" pitchFamily="2" charset="-122"/>
                <a:ea typeface="华文细黑" panose="02010600040101010101" pitchFamily="2" charset="-122"/>
              </a:rPr>
              <a:t>c</a:t>
            </a:r>
            <a:r>
              <a:rPr lang="zh-CN" altLang="en-US" sz="2400" dirty="0">
                <a:solidFill>
                  <a:srgbClr val="0000CC"/>
                </a:solidFill>
                <a:latin typeface="华文细黑" panose="02010600040101010101" pitchFamily="2" charset="-122"/>
                <a:ea typeface="华文细黑" panose="02010600040101010101" pitchFamily="2" charset="-122"/>
              </a:rPr>
              <a:t>里已经定义了的东西</a:t>
            </a:r>
            <a:endParaRPr lang="en-US" altLang="zh-CN" sz="2400" dirty="0">
              <a:solidFill>
                <a:srgbClr val="0000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8360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395288" y="836613"/>
            <a:ext cx="6264943" cy="3785603"/>
          </a:xfrm>
          <a:prstGeom prst="rect">
            <a:avLst/>
          </a:prstGeom>
          <a:solidFill>
            <a:schemeClr val="accent3">
              <a:lumMod val="20000"/>
              <a:lumOff val="80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max(</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a,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b,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c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d,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e)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r>
              <a:rPr lang="en-US" altLang="zh-CN" sz="2400" b="1" dirty="0" err="1">
                <a:solidFill>
                  <a:schemeClr val="bg1"/>
                </a:solidFill>
                <a:latin typeface="Tahoma" panose="020B0604030504040204" pitchFamily="34" charset="0"/>
                <a:cs typeface="Tahoma" panose="020B0604030504040204" pitchFamily="34" charset="0"/>
              </a:rPr>
              <a:t>int</a:t>
            </a:r>
            <a:r>
              <a:rPr lang="en-US" altLang="zh-CN" sz="2400" b="1" dirty="0">
                <a:solidFill>
                  <a:schemeClr val="bg1"/>
                </a:solidFill>
                <a:latin typeface="Tahoma" panose="020B0604030504040204" pitchFamily="34" charset="0"/>
                <a:cs typeface="Tahoma" panose="020B0604030504040204" pitchFamily="34" charset="0"/>
              </a:rPr>
              <a:t> temp = a &gt; b ? a : b;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temp = temp &gt; c ? temp : c;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temp = temp &gt; d ? temp : d;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return temp &gt; e ? temp : e; </a:t>
            </a:r>
          </a:p>
          <a:p>
            <a:pPr algn="l">
              <a:spcBef>
                <a:spcPct val="50000"/>
              </a:spcBef>
            </a:pPr>
            <a:r>
              <a:rPr lang="en-US" altLang="zh-CN" sz="2400" b="1" dirty="0">
                <a:solidFill>
                  <a:schemeClr val="bg1"/>
                </a:solidFill>
                <a:latin typeface="Tahoma" panose="020B0604030504040204" pitchFamily="34" charset="0"/>
                <a:cs typeface="Tahoma" panose="020B0604030504040204" pitchFamily="34" charset="0"/>
              </a:rPr>
              <a:t>} </a:t>
            </a:r>
          </a:p>
        </p:txBody>
      </p:sp>
      <p:sp>
        <p:nvSpPr>
          <p:cNvPr id="368644" name="Text Box 4"/>
          <p:cNvSpPr txBox="1">
            <a:spLocks noChangeArrowheads="1"/>
          </p:cNvSpPr>
          <p:nvPr/>
        </p:nvSpPr>
        <p:spPr bwMode="auto">
          <a:xfrm>
            <a:off x="4786314" y="1285860"/>
            <a:ext cx="4357686" cy="4247268"/>
          </a:xfrm>
          <a:prstGeom prst="rect">
            <a:avLst/>
          </a:prstGeom>
          <a:solidFill>
            <a:schemeClr val="accent6">
              <a:lumMod val="20000"/>
              <a:lumOff val="80000"/>
            </a:schemeClr>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ts val="3600"/>
              </a:lnSpc>
              <a:spcBef>
                <a:spcPct val="50000"/>
              </a:spcBef>
            </a:pPr>
            <a:r>
              <a:rPr lang="zh-CN" altLang="en-US" sz="2400" dirty="0">
                <a:solidFill>
                  <a:schemeClr val="bg1"/>
                </a:solidFill>
                <a:latin typeface="华文细黑" panose="02010600040101010101" pitchFamily="2" charset="-122"/>
                <a:ea typeface="华文细黑" panose="02010600040101010101" pitchFamily="2" charset="-122"/>
              </a:rPr>
              <a:t>最关键的一点是，不管函数的调用者提供几个参数，</a:t>
            </a:r>
            <a:r>
              <a:rPr lang="en-US" altLang="zh-CN" sz="2400" dirty="0">
                <a:solidFill>
                  <a:schemeClr val="bg1"/>
                </a:solidFill>
                <a:latin typeface="华文细黑" panose="02010600040101010101" pitchFamily="2" charset="-122"/>
                <a:ea typeface="华文细黑" panose="02010600040101010101" pitchFamily="2" charset="-122"/>
              </a:rPr>
              <a:t>max</a:t>
            </a:r>
            <a:r>
              <a:rPr lang="zh-CN" altLang="en-US" sz="2400" dirty="0">
                <a:solidFill>
                  <a:schemeClr val="bg1"/>
                </a:solidFill>
                <a:latin typeface="华文细黑" panose="02010600040101010101" pitchFamily="2" charset="-122"/>
                <a:ea typeface="华文细黑" panose="02010600040101010101" pitchFamily="2" charset="-122"/>
              </a:rPr>
              <a:t>计算时采用的是</a:t>
            </a:r>
            <a:r>
              <a:rPr lang="zh-CN" altLang="en-US" sz="2400" dirty="0" smtClean="0">
                <a:solidFill>
                  <a:schemeClr val="bg1"/>
                </a:solidFill>
                <a:latin typeface="华文细黑" panose="02010600040101010101" pitchFamily="2" charset="-122"/>
                <a:ea typeface="华文细黑" panose="02010600040101010101" pitchFamily="2" charset="-122"/>
              </a:rPr>
              <a:t>相同的</a:t>
            </a:r>
            <a:r>
              <a:rPr lang="zh-CN" altLang="en-US" sz="2400" dirty="0">
                <a:solidFill>
                  <a:schemeClr val="bg1"/>
                </a:solidFill>
                <a:latin typeface="华文细黑" panose="02010600040101010101" pitchFamily="2" charset="-122"/>
                <a:ea typeface="华文细黑" panose="02010600040101010101" pitchFamily="2" charset="-122"/>
              </a:rPr>
              <a:t>算法。在函数内部任何地方都不用在意哪些参数是“真”的，哪些是缺省值；而且，所选用的缺省值不可能影响到所采用的算法计算的正确性。这就是使用缺省参数值的方案可行的原因。</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16889510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4"/>
                                        </p:tgtEl>
                                        <p:attrNameLst>
                                          <p:attrName>style.visibility</p:attrName>
                                        </p:attrNameLst>
                                      </p:cBhvr>
                                      <p:to>
                                        <p:strVal val="visible"/>
                                      </p:to>
                                    </p:set>
                                    <p:anim calcmode="lin" valueType="num">
                                      <p:cBhvr additive="base">
                                        <p:cTn id="7" dur="500" fill="hold"/>
                                        <p:tgtEl>
                                          <p:spTgt spid="368644"/>
                                        </p:tgtEl>
                                        <p:attrNameLst>
                                          <p:attrName>ppt_x</p:attrName>
                                        </p:attrNameLst>
                                      </p:cBhvr>
                                      <p:tavLst>
                                        <p:tav tm="0">
                                          <p:val>
                                            <p:strVal val="#ppt_x"/>
                                          </p:val>
                                        </p:tav>
                                        <p:tav tm="100000">
                                          <p:val>
                                            <p:strVal val="#ppt_x"/>
                                          </p:val>
                                        </p:tav>
                                      </p:tavLst>
                                    </p:anim>
                                    <p:anim calcmode="lin" valueType="num">
                                      <p:cBhvr additive="base">
                                        <p:cTn id="8" dur="500" fill="hold"/>
                                        <p:tgtEl>
                                          <p:spTgt spid="368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71553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enum</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r>
              <a:rPr lang="zh-CN" altLang="en-US" sz="2700" b="1" dirty="0">
                <a:solidFill>
                  <a:srgbClr val="FFFF00"/>
                </a:solidFill>
                <a:latin typeface="Arial Rounded MT Bold" panose="020F0704030504030204" pitchFamily="34" charset="0"/>
                <a:ea typeface="Arial Unicode MS" pitchFamily="34" charset="-122"/>
                <a:cs typeface="Arial Unicode MS" pitchFamily="34" charset="-122"/>
              </a:rPr>
              <a:t>、</a:t>
            </a:r>
            <a:r>
              <a:rPr lang="en-US" altLang="zh-CN" sz="2700" b="1" dirty="0" err="1">
                <a:solidFill>
                  <a:srgbClr val="FFFF00"/>
                </a:solidFill>
                <a:latin typeface="Arial Rounded MT Bold" panose="020F0704030504030204" pitchFamily="34" charset="0"/>
                <a:ea typeface="Arial Unicode MS" pitchFamily="34" charset="-122"/>
                <a:cs typeface="Arial Unicode MS" pitchFamily="34" charset="-122"/>
              </a:rPr>
              <a:t>struct</a:t>
            </a:r>
            <a:r>
              <a:rPr lang="en-US" altLang="zh-CN" sz="2700" b="1"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700" b="1" dirty="0">
                <a:solidFill>
                  <a:schemeClr val="tx1">
                    <a:lumMod val="75000"/>
                    <a:lumOff val="25000"/>
                  </a:schemeClr>
                </a:solidFill>
                <a:latin typeface="Arial Rounded MT Bold" panose="020F0704030504030204" pitchFamily="34" charset="0"/>
                <a:ea typeface="Arial Unicode MS" pitchFamily="34" charset="-122"/>
                <a:cs typeface="Arial Unicode MS" pitchFamily="34" charset="-122"/>
              </a:rPr>
              <a:t>Variable Declarations</a:t>
            </a:r>
          </a:p>
        </p:txBody>
      </p:sp>
      <p:sp>
        <p:nvSpPr>
          <p:cNvPr id="7" name="Rectangle 4"/>
          <p:cNvSpPr>
            <a:spLocks noChangeArrowheads="1"/>
          </p:cNvSpPr>
          <p:nvPr/>
        </p:nvSpPr>
        <p:spPr bwMode="auto">
          <a:xfrm>
            <a:off x="214282" y="2027483"/>
            <a:ext cx="8715436" cy="2031277"/>
          </a:xfrm>
          <a:prstGeom prst="rect">
            <a:avLst/>
          </a:prstGeom>
          <a:solidFill>
            <a:schemeClr val="bg1"/>
          </a:solidFill>
          <a:ln w="12700">
            <a:solidFill>
              <a:schemeClr val="tx1"/>
            </a:solidFill>
            <a:miter lim="800000"/>
            <a:headEnd/>
            <a:tailEnd/>
          </a:ln>
        </p:spPr>
        <p:txBody>
          <a:bodyPr wrap="square" lIns="91395" tIns="45696" rIns="91395" bIns="45696" anchor="ctr">
            <a:sp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8" name="Line 5"/>
          <p:cNvSpPr>
            <a:spLocks noChangeShapeType="1"/>
          </p:cNvSpPr>
          <p:nvPr/>
        </p:nvSpPr>
        <p:spPr bwMode="auto">
          <a:xfrm>
            <a:off x="3714744" y="2085964"/>
            <a:ext cx="0" cy="18732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395" tIns="45696" rIns="91395" bIns="45696" anchor="ctr">
            <a:spAutoFit/>
          </a:bodyPr>
          <a:lstStyle/>
          <a:p>
            <a:endParaRPr lang="zh-CN" altLang="en-US"/>
          </a:p>
        </p:txBody>
      </p:sp>
      <p:sp>
        <p:nvSpPr>
          <p:cNvPr id="9" name="Text Box 6"/>
          <p:cNvSpPr txBox="1">
            <a:spLocks noChangeArrowheads="1"/>
          </p:cNvSpPr>
          <p:nvPr/>
        </p:nvSpPr>
        <p:spPr bwMode="auto">
          <a:xfrm>
            <a:off x="214282" y="2217166"/>
            <a:ext cx="3702050" cy="1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tx1">
                    <a:lumMod val="75000"/>
                    <a:lumOff val="25000"/>
                  </a:schemeClr>
                </a:solidFill>
                <a:latin typeface="Tahoma" panose="020B0604030504040204" pitchFamily="34" charset="0"/>
                <a:cs typeface="Tahoma" panose="020B0604030504040204" pitchFamily="34" charset="0"/>
              </a:rPr>
              <a:t>In C </a:t>
            </a:r>
            <a:r>
              <a:rPr lang="zh-CN" altLang="en-US" sz="2400" dirty="0">
                <a:solidFill>
                  <a:schemeClr val="tx1">
                    <a:lumMod val="75000"/>
                    <a:lumOff val="25000"/>
                  </a:schemeClr>
                </a:solidFill>
                <a:latin typeface="Tahoma" panose="020B0604030504040204" pitchFamily="34" charset="0"/>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BOOL{</a:t>
            </a: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false,true</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cs typeface="Tahoma" panose="020B0604030504040204" pitchFamily="34" charset="0"/>
              </a:rPr>
              <a:t> BOOL  a;</a:t>
            </a:r>
          </a:p>
        </p:txBody>
      </p:sp>
      <p:sp>
        <p:nvSpPr>
          <p:cNvPr id="10" name="Text Box 7"/>
          <p:cNvSpPr txBox="1">
            <a:spLocks noChangeArrowheads="1"/>
          </p:cNvSpPr>
          <p:nvPr/>
        </p:nvSpPr>
        <p:spPr bwMode="auto">
          <a:xfrm>
            <a:off x="3762742" y="2206999"/>
            <a:ext cx="5286380" cy="156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In C++</a:t>
            </a:r>
            <a:r>
              <a:rPr lang="zh-CN" altLang="en-US"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a:t>
            </a:r>
          </a:p>
          <a:p>
            <a:pPr algn="l">
              <a:spcBef>
                <a:spcPct val="50000"/>
              </a:spcBef>
            </a:pP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enum</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DATATYPE{INT,DOUBLE,CHAR};</a:t>
            </a:r>
          </a:p>
          <a:p>
            <a:pPr algn="l">
              <a:spcBef>
                <a:spcPct val="50000"/>
              </a:spcBef>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DATATYPE  a;</a:t>
            </a:r>
            <a:endParaRPr lang="zh-CN" altLang="en-US"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
        <p:nvSpPr>
          <p:cNvPr id="12" name="Text Box 9"/>
          <p:cNvSpPr txBox="1">
            <a:spLocks noChangeArrowheads="1"/>
          </p:cNvSpPr>
          <p:nvPr/>
        </p:nvSpPr>
        <p:spPr bwMode="auto">
          <a:xfrm>
            <a:off x="1851025" y="4437112"/>
            <a:ext cx="7078693" cy="1569612"/>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In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C:</a:t>
            </a:r>
          </a:p>
          <a:p>
            <a:pPr algn="l">
              <a:spcBef>
                <a:spcPct val="50000"/>
              </a:spcBef>
            </a:pPr>
            <a:r>
              <a:rPr lang="en-US" altLang="zh-CN" sz="2400" dirty="0" err="1" smtClean="0">
                <a:solidFill>
                  <a:schemeClr val="bg1"/>
                </a:solidFill>
                <a:latin typeface="Tahoma" panose="020B0604030504040204" pitchFamily="34" charset="0"/>
                <a:ea typeface="Arial Unicode MS" pitchFamily="34" charset="-122"/>
                <a:cs typeface="Tahoma" panose="020B0604030504040204" pitchFamily="34" charset="0"/>
              </a:rPr>
              <a:t>typedef</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FF0000"/>
                </a:solidFill>
                <a:latin typeface="Tahoma" panose="020B0604030504040204" pitchFamily="34" charset="0"/>
                <a:ea typeface="Arial Unicode MS" pitchFamily="34" charset="-122"/>
                <a:cs typeface="Tahoma" panose="020B0604030504040204" pitchFamily="34" charset="0"/>
              </a:rPr>
              <a:t>enum</a:t>
            </a:r>
            <a:r>
              <a:rPr lang="en-US" altLang="zh-CN" sz="2400" dirty="0">
                <a:solidFill>
                  <a:srgbClr val="FF0000"/>
                </a:solidFill>
                <a:latin typeface="Tahoma" panose="020B0604030504040204" pitchFamily="34" charset="0"/>
                <a:ea typeface="Arial Unicode MS" pitchFamily="34" charset="-122"/>
                <a:cs typeface="Tahoma" panose="020B0604030504040204" pitchFamily="34" charset="0"/>
              </a:rPr>
              <a:t> { INT,DOUBLE,CHAR} </a:t>
            </a:r>
            <a:r>
              <a:rPr lang="en-US" altLang="zh-CN" sz="2400" dirty="0" smtClean="0">
                <a:solidFill>
                  <a:srgbClr val="0000CC"/>
                </a:solidFill>
                <a:latin typeface="Tahoma" panose="020B0604030504040204" pitchFamily="34" charset="0"/>
                <a:ea typeface="Arial Unicode MS" pitchFamily="34" charset="-122"/>
                <a:cs typeface="Tahoma" panose="020B0604030504040204" pitchFamily="34" charset="0"/>
              </a:rPr>
              <a:t>DATATYPE;</a:t>
            </a:r>
          </a:p>
          <a:p>
            <a:pPr>
              <a:spcBef>
                <a:spcPct val="50000"/>
              </a:spcBef>
            </a:pPr>
            <a:r>
              <a:rPr lang="en-US" altLang="zh-CN" sz="2400" dirty="0" smtClean="0">
                <a:solidFill>
                  <a:srgbClr val="0000CC"/>
                </a:solidFill>
                <a:latin typeface="Tahoma" panose="020B0604030504040204" pitchFamily="34" charset="0"/>
                <a:ea typeface="Arial Unicode MS" pitchFamily="34" charset="-122"/>
                <a:cs typeface="Tahoma" panose="020B0604030504040204" pitchFamily="34" charset="0"/>
              </a:rPr>
              <a:t>DATATYPE </a:t>
            </a:r>
            <a:r>
              <a:rPr lang="en-US" altLang="zh-CN" sz="2400" dirty="0" smtClean="0">
                <a:solidFill>
                  <a:schemeClr val="bg1"/>
                </a:solidFill>
                <a:latin typeface="Tahoma" panose="020B0604030504040204" pitchFamily="34" charset="0"/>
                <a:ea typeface="Arial Unicode MS" pitchFamily="34" charset="-122"/>
                <a:cs typeface="Tahoma" panose="020B0604030504040204" pitchFamily="34" charset="0"/>
              </a:rPr>
              <a:t>a;</a:t>
            </a:r>
            <a:r>
              <a:rPr lang="en-US" altLang="zh-CN" sz="2400" dirty="0" smtClean="0">
                <a:latin typeface="Tahoma" panose="020B0604030504040204" pitchFamily="34" charset="0"/>
                <a:ea typeface="Arial Unicode MS" pitchFamily="34" charset="-122"/>
                <a:cs typeface="Tahoma" panose="020B0604030504040204" pitchFamily="34" charset="0"/>
              </a:rPr>
              <a:t>;</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00427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additive="base">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Autofit/>
          </a:bodyPr>
          <a:lstStyle/>
          <a:p>
            <a:r>
              <a:rPr lang="en-US" altLang="zh-CN" sz="2800" b="1" dirty="0">
                <a:cs typeface="Arial Unicode MS" pitchFamily="34" charset="-122"/>
              </a:rPr>
              <a:t>Problem2:</a:t>
            </a:r>
            <a:r>
              <a:rPr lang="zh-CN" altLang="en-US" sz="2800" b="1" dirty="0">
                <a:cs typeface="Arial Unicode MS" pitchFamily="34" charset="-122"/>
              </a:rPr>
              <a:t>实现最多可以计算</a:t>
            </a:r>
            <a:r>
              <a:rPr lang="en-US" altLang="zh-CN" sz="2800" b="1" dirty="0">
                <a:cs typeface="Arial Unicode MS" pitchFamily="34" charset="-122"/>
              </a:rPr>
              <a:t>5</a:t>
            </a:r>
            <a:r>
              <a:rPr lang="zh-CN" altLang="en-US" sz="2800" b="1" dirty="0">
                <a:cs typeface="Arial Unicode MS" pitchFamily="34" charset="-122"/>
              </a:rPr>
              <a:t>个整数的平均值的函数  </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7"/>
            <a:ext cx="8300783"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对很多函数来说，会找不到合适的缺省值。例如，假设想写一个函数来计算最多可达5个</a:t>
            </a:r>
            <a:r>
              <a:rPr lang="en-US" altLang="zh-CN" sz="2400" dirty="0" err="1">
                <a:latin typeface="华文细黑" panose="02010600040101010101" pitchFamily="2" charset="-122"/>
                <a:ea typeface="华文细黑" panose="02010600040101010101" pitchFamily="2" charset="-122"/>
              </a:rPr>
              <a:t>int</a:t>
            </a:r>
            <a:r>
              <a:rPr lang="zh-CN" altLang="en-US" sz="2400" dirty="0">
                <a:latin typeface="华文细黑" panose="02010600040101010101" pitchFamily="2" charset="-122"/>
                <a:ea typeface="华文细黑" panose="02010600040101010101" pitchFamily="2" charset="-122"/>
              </a:rPr>
              <a:t>的平均值。这里就不能用缺省参数，因为函数的结果取决于传入的参数的个数：如果传入3个值，就要将总数除以3；如果传入5个值，就要将总数除以5。另外，假如用户没有提供某个参数时，没有一个“神奇的数字”可以作为缺省值，因为所有可能的</a:t>
            </a:r>
            <a:r>
              <a:rPr lang="en-US" altLang="zh-CN" sz="2400" dirty="0" err="1">
                <a:latin typeface="华文细黑" panose="02010600040101010101" pitchFamily="2" charset="-122"/>
                <a:ea typeface="华文细黑" panose="02010600040101010101" pitchFamily="2" charset="-122"/>
              </a:rPr>
              <a:t>int</a:t>
            </a:r>
            <a:r>
              <a:rPr lang="zh-CN" altLang="en-US" sz="2400" dirty="0">
                <a:latin typeface="华文细黑" panose="02010600040101010101" pitchFamily="2" charset="-122"/>
                <a:ea typeface="华文细黑" panose="02010600040101010101" pitchFamily="2" charset="-122"/>
              </a:rPr>
              <a:t>都可以是有效参数。这种情况下就别无选择：必须重载函数：</a:t>
            </a:r>
          </a:p>
        </p:txBody>
      </p:sp>
    </p:spTree>
    <p:extLst>
      <p:ext uri="{BB962C8B-B14F-4D97-AF65-F5344CB8AC3E}">
        <p14:creationId xmlns:p14="http://schemas.microsoft.com/office/powerpoint/2010/main" val="211392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611188" y="836612"/>
            <a:ext cx="7777162" cy="3253278"/>
          </a:xfrm>
          <a:prstGeom prst="rect">
            <a:avLst/>
          </a:prstGeom>
          <a:solidFill>
            <a:schemeClr val="tx1"/>
          </a:solidFill>
          <a:ln>
            <a:noFill/>
          </a:ln>
          <a:extLst/>
        </p:spPr>
        <p:txBody>
          <a:bodyPr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p>
          <a:p>
            <a:pPr algn="l">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d); </a:t>
            </a:r>
          </a:p>
          <a:p>
            <a:pPr algn="l">
              <a:lnSpc>
                <a:spcPct val="150000"/>
              </a:lnSpc>
              <a:spcBef>
                <a:spcPct val="50000"/>
              </a:spcBef>
            </a:pPr>
            <a:r>
              <a:rPr lang="en-US" altLang="zh-CN" sz="2800" dirty="0">
                <a:solidFill>
                  <a:schemeClr val="bg1"/>
                </a:solidFill>
                <a:latin typeface="Tahoma" panose="020B0604030504040204" pitchFamily="34" charset="0"/>
                <a:cs typeface="Tahoma" panose="020B0604030504040204" pitchFamily="34" charset="0"/>
              </a:rPr>
              <a:t>double </a:t>
            </a:r>
            <a:r>
              <a:rPr lang="en-US" altLang="zh-CN" sz="2800" dirty="0" err="1">
                <a:solidFill>
                  <a:schemeClr val="bg1"/>
                </a:solidFill>
                <a:latin typeface="Tahoma" panose="020B0604030504040204" pitchFamily="34" charset="0"/>
                <a:cs typeface="Tahoma" panose="020B0604030504040204" pitchFamily="34" charset="0"/>
              </a:rPr>
              <a:t>avg</a:t>
            </a:r>
            <a:r>
              <a:rPr lang="en-US" altLang="zh-CN" sz="2800" dirty="0">
                <a:solidFill>
                  <a:schemeClr val="bg1"/>
                </a:solidFill>
                <a:latin typeface="Tahoma" panose="020B0604030504040204" pitchFamily="34" charset="0"/>
                <a:cs typeface="Tahoma" panose="020B0604030504040204" pitchFamily="34" charset="0"/>
              </a:rPr>
              <a:t>(</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a,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b,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c,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d, </a:t>
            </a:r>
            <a:r>
              <a:rPr lang="en-US" altLang="zh-CN" sz="2800" dirty="0" err="1">
                <a:solidFill>
                  <a:schemeClr val="bg1"/>
                </a:solidFill>
                <a:latin typeface="Tahoma" panose="020B0604030504040204" pitchFamily="34" charset="0"/>
                <a:cs typeface="Tahoma" panose="020B0604030504040204" pitchFamily="34" charset="0"/>
              </a:rPr>
              <a:t>int</a:t>
            </a:r>
            <a:r>
              <a:rPr lang="en-US" altLang="zh-CN" sz="2800" dirty="0">
                <a:solidFill>
                  <a:schemeClr val="bg1"/>
                </a:solidFill>
                <a:latin typeface="Tahoma" panose="020B0604030504040204" pitchFamily="34" charset="0"/>
                <a:cs typeface="Tahoma" panose="020B0604030504040204" pitchFamily="34" charset="0"/>
              </a:rPr>
              <a:t> e); </a:t>
            </a: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668293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7452368"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Overloading VS. Default arguments</a:t>
            </a:r>
            <a:endParaRPr lang="zh-CN" altLang="en-US" sz="3200" dirty="0">
              <a:solidFill>
                <a:srgbClr val="FFFF00"/>
              </a:solidFill>
            </a:endParaRPr>
          </a:p>
        </p:txBody>
      </p:sp>
      <p:sp>
        <p:nvSpPr>
          <p:cNvPr id="5" name="TextBox 4"/>
          <p:cNvSpPr txBox="1"/>
          <p:nvPr/>
        </p:nvSpPr>
        <p:spPr>
          <a:xfrm>
            <a:off x="428596" y="1071547"/>
            <a:ext cx="8501122" cy="2308276"/>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另一种必须使用重载函数的情况是：想完成一项特殊的任务，但算法取决于给定的输入值。这种情况对于构造函数很常见：“缺省”构造函数是凭空（没有输入）构造一个对象，而拷贝构造函数是根据一个已存在的对象构造一个对象。</a:t>
            </a: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4" name="Text Box 3"/>
          <p:cNvSpPr txBox="1">
            <a:spLocks noChangeArrowheads="1"/>
          </p:cNvSpPr>
          <p:nvPr/>
        </p:nvSpPr>
        <p:spPr bwMode="auto">
          <a:xfrm>
            <a:off x="179515" y="836616"/>
            <a:ext cx="3888581" cy="3231605"/>
          </a:xfrm>
          <a:prstGeom prst="rect">
            <a:avLst/>
          </a:prstGeom>
          <a:solidFill>
            <a:schemeClr val="tx1">
              <a:lumMod val="95000"/>
            </a:schemeClr>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//default constructor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complex::complex()</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 0.0;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 = 0.0;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t>
            </a:r>
          </a:p>
        </p:txBody>
      </p:sp>
      <p:sp>
        <p:nvSpPr>
          <p:cNvPr id="5" name="Text Box 3"/>
          <p:cNvSpPr txBox="1">
            <a:spLocks noChangeArrowheads="1"/>
          </p:cNvSpPr>
          <p:nvPr/>
        </p:nvSpPr>
        <p:spPr bwMode="auto">
          <a:xfrm>
            <a:off x="3419872" y="2780931"/>
            <a:ext cx="5724128" cy="3231605"/>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//copy constructor</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complex::complex(const complex&amp; </a:t>
            </a:r>
            <a:r>
              <a:rPr lang="en-US" altLang="zh-CN" sz="2400" dirty="0" err="1">
                <a:solidFill>
                  <a:schemeClr val="bg1"/>
                </a:solidFill>
                <a:latin typeface="Tahoma" panose="020B0604030504040204" pitchFamily="34" charset="0"/>
                <a:cs typeface="Tahoma" panose="020B0604030504040204" pitchFamily="34" charset="0"/>
              </a:rPr>
              <a:t>obj</a:t>
            </a: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 obj. </a:t>
            </a:r>
            <a:r>
              <a:rPr lang="en-US" altLang="zh-CN" sz="2400" dirty="0" err="1">
                <a:solidFill>
                  <a:schemeClr val="bg1"/>
                </a:solidFill>
                <a:latin typeface="Tahoma" panose="020B0604030504040204" pitchFamily="34" charset="0"/>
                <a:cs typeface="Tahoma" panose="020B0604030504040204" pitchFamily="34" charset="0"/>
              </a:rPr>
              <a:t>realPart</a:t>
            </a:r>
            <a:r>
              <a:rPr lang="en-US" altLang="zh-CN" sz="2400" dirty="0">
                <a:solidFill>
                  <a:schemeClr val="bg1"/>
                </a:solidFill>
                <a:latin typeface="Tahoma" panose="020B0604030504040204" pitchFamily="34" charset="0"/>
                <a:cs typeface="Tahoma" panose="020B0604030504040204" pitchFamily="34" charset="0"/>
              </a:rPr>
              <a:t> ;</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 = obj. </a:t>
            </a:r>
            <a:r>
              <a:rPr lang="en-US" altLang="zh-CN" sz="2400" dirty="0" err="1">
                <a:solidFill>
                  <a:schemeClr val="bg1"/>
                </a:solidFill>
                <a:latin typeface="Tahoma" panose="020B0604030504040204" pitchFamily="34" charset="0"/>
                <a:cs typeface="Tahoma" panose="020B0604030504040204" pitchFamily="34" charset="0"/>
              </a:rPr>
              <a:t>maginaryPart</a:t>
            </a:r>
            <a:r>
              <a:rPr lang="en-US" altLang="zh-CN" sz="2400" dirty="0">
                <a:solidFill>
                  <a:schemeClr val="bg1"/>
                </a:solidFill>
                <a:latin typeface="Tahoma" panose="020B0604030504040204" pitchFamily="34" charset="0"/>
                <a:cs typeface="Tahoma" panose="020B0604030504040204" pitchFamily="34" charset="0"/>
              </a:rPr>
              <a:t>;</a:t>
            </a:r>
          </a:p>
          <a:p>
            <a:pPr>
              <a:spcBef>
                <a:spcPct val="50000"/>
              </a:spcBef>
            </a:pPr>
            <a:r>
              <a:rPr lang="en-US" altLang="zh-CN" sz="2400" dirty="0">
                <a:solidFill>
                  <a:schemeClr val="bg1"/>
                </a:solidFill>
                <a:latin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4029182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6.9</a:t>
            </a:r>
            <a:r>
              <a:rPr lang="en-US" altLang="zh-CN" sz="3200" dirty="0"/>
              <a:t> </a:t>
            </a:r>
            <a:r>
              <a:rPr lang="en-US" altLang="zh-CN" sz="3200" dirty="0" smtClean="0"/>
              <a:t>Default </a:t>
            </a:r>
            <a:r>
              <a:rPr lang="en-US" altLang="zh-CN" sz="3200" dirty="0"/>
              <a:t>Arguments </a:t>
            </a:r>
            <a:r>
              <a:rPr lang="en-US" altLang="zh-CN" sz="3200" dirty="0" smtClean="0"/>
              <a:t> </a:t>
            </a:r>
            <a:r>
              <a:rPr lang="en-US" altLang="zh-CN" sz="3200" dirty="0"/>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77996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1938944"/>
          </a:xfrm>
          <a:prstGeom prst="rect">
            <a:avLst/>
          </a:prstGeom>
          <a:noFill/>
        </p:spPr>
        <p:txBody>
          <a:bodyPr wrap="square" lIns="91395" tIns="45696" rIns="91395" bIns="45696" rtlCol="0">
            <a:spAutoFit/>
          </a:bodyPr>
          <a:lstStyle/>
          <a:p>
            <a:pPr>
              <a:buFont typeface="Arial" pitchFamily="34" charset="0"/>
              <a:buChar char="•"/>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In C, one of the ways to preserve efficiency is through the use of with parameter macros</a:t>
            </a:r>
          </a:p>
          <a:p>
            <a:pPr>
              <a:spcBef>
                <a:spcPct val="50000"/>
              </a:spcBef>
            </a:pPr>
            <a:r>
              <a:rPr lang="zh-CN" altLang="en-US" sz="2400" b="1" dirty="0">
                <a:solidFill>
                  <a:srgbClr val="FFFF00"/>
                </a:solidFill>
                <a:latin typeface="Tahoma" panose="020B0604030504040204" pitchFamily="34" charset="0"/>
                <a:cs typeface="Tahoma" panose="020B0604030504040204" pitchFamily="34" charset="0"/>
              </a:rPr>
              <a:t>#</a:t>
            </a:r>
            <a:r>
              <a:rPr lang="en-US" altLang="zh-CN" sz="2400" b="1" dirty="0">
                <a:solidFill>
                  <a:srgbClr val="FFFF00"/>
                </a:solidFill>
                <a:latin typeface="Tahoma" panose="020B0604030504040204" pitchFamily="34" charset="0"/>
                <a:cs typeface="Tahoma" panose="020B0604030504040204" pitchFamily="34" charset="0"/>
              </a:rPr>
              <a:t>define MAX 25</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0F0"/>
                </a:solidFill>
                <a:latin typeface="Tahoma" panose="020B0604030504040204" pitchFamily="34" charset="0"/>
                <a:ea typeface="宋体" charset="-122"/>
                <a:cs typeface="Tahoma" panose="020B0604030504040204" pitchFamily="34" charset="0"/>
              </a:rPr>
              <a:t>//without parameter macro</a:t>
            </a:r>
            <a:endParaRPr lang="zh-CN" altLang="en-US" sz="2400" b="1" dirty="0">
              <a:solidFill>
                <a:srgbClr val="00B0F0"/>
              </a:solidFill>
              <a:latin typeface="Tahoma" panose="020B0604030504040204" pitchFamily="34" charset="0"/>
              <a:ea typeface="宋体" charset="-122"/>
              <a:cs typeface="Tahoma" panose="020B0604030504040204" pitchFamily="34" charset="0"/>
            </a:endParaRPr>
          </a:p>
          <a:p>
            <a:pPr>
              <a:spcBef>
                <a:spcPct val="50000"/>
              </a:spcBef>
            </a:pPr>
            <a:r>
              <a:rPr lang="en-US" altLang="zh-CN" sz="2400" b="1" dirty="0">
                <a:solidFill>
                  <a:srgbClr val="FFFF00"/>
                </a:solidFill>
                <a:latin typeface="Tahoma" panose="020B0604030504040204" pitchFamily="34" charset="0"/>
                <a:cs typeface="Tahoma" panose="020B0604030504040204" pitchFamily="34" charset="0"/>
              </a:rPr>
              <a:t>#define POWER(X)  (X)*(X)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rgbClr val="00B0F0"/>
                </a:solidFill>
                <a:latin typeface="Tahoma" panose="020B0604030504040204" pitchFamily="34" charset="0"/>
                <a:ea typeface="宋体" charset="-122"/>
                <a:cs typeface="Tahoma" panose="020B0604030504040204" pitchFamily="34" charset="0"/>
              </a:rPr>
              <a:t>//with parameter macro</a:t>
            </a:r>
            <a:endParaRPr lang="zh-CN" altLang="en-US" sz="2400" b="1" dirty="0">
              <a:solidFill>
                <a:srgbClr val="00B0F0"/>
              </a:solidFill>
              <a:latin typeface="Tahoma" panose="020B0604030504040204" pitchFamily="34" charset="0"/>
              <a:ea typeface="宋体" charset="-122"/>
              <a:cs typeface="Tahoma" panose="020B0604030504040204" pitchFamily="34" charset="0"/>
            </a:endParaRPr>
          </a:p>
        </p:txBody>
      </p:sp>
      <p:sp>
        <p:nvSpPr>
          <p:cNvPr id="7" name="Text Box 6"/>
          <p:cNvSpPr txBox="1">
            <a:spLocks noChangeArrowheads="1"/>
          </p:cNvSpPr>
          <p:nvPr/>
        </p:nvSpPr>
        <p:spPr bwMode="auto">
          <a:xfrm>
            <a:off x="1066800" y="3657603"/>
            <a:ext cx="2785120" cy="2123610"/>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power(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x)</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return x*x;</a:t>
            </a:r>
          </a:p>
          <a:p>
            <a:pPr algn="l">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a:t>
            </a:r>
            <a:endParaRPr lang="zh-CN" altLang="en-US" sz="2400" b="1" dirty="0">
              <a:solidFill>
                <a:schemeClr val="bg1"/>
              </a:solidFill>
              <a:latin typeface="Tahoma" panose="020B0604030504040204" pitchFamily="34" charset="0"/>
              <a:ea typeface="Arial Unicode MS" pitchFamily="34" charset="-122"/>
              <a:cs typeface="Tahoma" panose="020B0604030504040204" pitchFamily="34" charset="0"/>
            </a:endParaRPr>
          </a:p>
        </p:txBody>
      </p:sp>
      <p:sp>
        <p:nvSpPr>
          <p:cNvPr id="8" name="AutoShape 7"/>
          <p:cNvSpPr>
            <a:spLocks noChangeArrowheads="1"/>
          </p:cNvSpPr>
          <p:nvPr/>
        </p:nvSpPr>
        <p:spPr bwMode="auto">
          <a:xfrm>
            <a:off x="4419602" y="3212976"/>
            <a:ext cx="4469109" cy="2952328"/>
          </a:xfrm>
          <a:prstGeom prst="wedgeRoundRectCallout">
            <a:avLst>
              <a:gd name="adj1" fmla="val -59959"/>
              <a:gd name="adj2" fmla="val -14155"/>
              <a:gd name="adj3" fmla="val 16667"/>
            </a:avLst>
          </a:prstGeom>
          <a:solidFill>
            <a:srgbClr val="CCECFF"/>
          </a:solidFill>
          <a:ln w="12700">
            <a:noFill/>
            <a:miter lim="800000"/>
            <a:headEnd/>
            <a:tailEnd/>
          </a:ln>
        </p:spPr>
        <p:txBody>
          <a:bodyPr lIns="91395" tIns="45696" rIns="91395" bIns="45696" anchor="ctr"/>
          <a:lstStyle/>
          <a:p>
            <a:pPr algn="l"/>
            <a:r>
              <a:rPr lang="en-US" altLang="zh-CN" sz="2400" dirty="0">
                <a:solidFill>
                  <a:srgbClr val="0000CC"/>
                </a:solidFill>
                <a:latin typeface="Tahoma" panose="020B0604030504040204" pitchFamily="34" charset="0"/>
                <a:cs typeface="Tahoma" panose="020B0604030504040204" pitchFamily="34" charset="0"/>
              </a:rPr>
              <a:t>function call need costs : involved from pushing arguments, making an assembly-language CALL, returning arguments, and performing an assembly-language RETURN</a:t>
            </a:r>
          </a:p>
        </p:txBody>
      </p:sp>
      <p:sp>
        <p:nvSpPr>
          <p:cNvPr id="9" name="Text Box 8"/>
          <p:cNvSpPr txBox="1">
            <a:spLocks noChangeArrowheads="1"/>
          </p:cNvSpPr>
          <p:nvPr/>
        </p:nvSpPr>
        <p:spPr bwMode="auto">
          <a:xfrm>
            <a:off x="6091650" y="6445056"/>
            <a:ext cx="3087746"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a:t>inline</a:t>
            </a:r>
            <a:r>
              <a:rPr lang="zh-CN" altLang="en-US" dirty="0"/>
              <a:t>全局函数</a:t>
            </a:r>
            <a:r>
              <a:rPr lang="en-US" altLang="zh-CN" dirty="0"/>
              <a:t>.</a:t>
            </a:r>
            <a:r>
              <a:rPr lang="en-US" altLang="zh-CN" dirty="0" err="1"/>
              <a:t>cpp</a:t>
            </a:r>
            <a:endParaRPr lang="en-US" altLang="zh-CN" dirty="0"/>
          </a:p>
        </p:txBody>
      </p:sp>
    </p:spTree>
    <p:extLst>
      <p:ext uri="{BB962C8B-B14F-4D97-AF65-F5344CB8AC3E}">
        <p14:creationId xmlns:p14="http://schemas.microsoft.com/office/powerpoint/2010/main" val="11011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649476" cy="784800"/>
          </a:xfrm>
          <a:solidFill>
            <a:srgbClr val="008080"/>
          </a:solidFill>
        </p:spPr>
        <p:txBody>
          <a:bodyPr vert="horz" lIns="98409" tIns="49204" rIns="98409" bIns="49204" rtlCol="0" anchor="ctr">
            <a:normAutofit fontScale="90000"/>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Problems of the with parameter macro</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607900" cy="4593517"/>
          </a:xfrm>
          <a:prstGeom prst="rect">
            <a:avLst/>
          </a:prstGeom>
          <a:noFill/>
        </p:spPr>
        <p:txBody>
          <a:bodyPr wrap="square" lIns="91395" tIns="45696" rIns="91395" bIns="45696" rtlCol="0">
            <a:spAutoFit/>
          </a:bodyPr>
          <a:lstStyle/>
          <a:p>
            <a:pPr>
              <a:lnSpc>
                <a:spcPts val="3900"/>
              </a:lnSpc>
              <a:buFont typeface="Arial" pitchFamily="34" charset="0"/>
              <a:buChar char="•"/>
            </a:pPr>
            <a:r>
              <a:rPr lang="en-US" altLang="zh-CN" sz="2700" b="1" dirty="0">
                <a:solidFill>
                  <a:srgbClr val="FFFF00"/>
                </a:solidFill>
                <a:latin typeface="Tahoma" panose="020B0604030504040204" pitchFamily="34" charset="0"/>
                <a:ea typeface="Arial Unicode MS" pitchFamily="34" charset="-122"/>
                <a:cs typeface="Tahoma" panose="020B0604030504040204" pitchFamily="34" charset="0"/>
              </a:rPr>
              <a:t>The first is also true with C: </a:t>
            </a:r>
            <a:r>
              <a:rPr lang="en-US" altLang="zh-CN" sz="2400" dirty="0">
                <a:latin typeface="Tahoma" panose="020B0604030504040204" pitchFamily="34" charset="0"/>
                <a:ea typeface="Arial Unicode MS" pitchFamily="34" charset="-122"/>
                <a:cs typeface="Tahoma" panose="020B0604030504040204" pitchFamily="34" charset="0"/>
              </a:rPr>
              <a:t>a macro looks like a function call, but doesn’t always act like one. This can bury difficult-to-find bugs(no type checking</a:t>
            </a:r>
            <a:r>
              <a:rPr lang="zh-CN" altLang="en-US" sz="2400" dirty="0">
                <a:latin typeface="Tahoma" panose="020B0604030504040204" pitchFamily="34" charset="0"/>
                <a:ea typeface="Arial Unicode MS" pitchFamily="34" charset="-122"/>
                <a:cs typeface="Tahoma" panose="020B0604030504040204" pitchFamily="34" charset="0"/>
              </a:rPr>
              <a:t>、</a:t>
            </a:r>
            <a:r>
              <a:rPr lang="en-US" altLang="zh-CN" sz="2400" dirty="0">
                <a:latin typeface="Tahoma" panose="020B0604030504040204" pitchFamily="34" charset="0"/>
                <a:ea typeface="Arial Unicode MS" pitchFamily="34" charset="-122"/>
                <a:cs typeface="Tahoma" panose="020B0604030504040204" pitchFamily="34" charset="0"/>
              </a:rPr>
              <a:t>side effect </a:t>
            </a:r>
            <a:r>
              <a:rPr lang="en-US" altLang="zh-CN" sz="2400" dirty="0" err="1">
                <a:latin typeface="Tahoma" panose="020B0604030504040204" pitchFamily="34" charset="0"/>
                <a:ea typeface="Arial Unicode MS" pitchFamily="34" charset="-122"/>
                <a:cs typeface="Tahoma" panose="020B0604030504040204" pitchFamily="34" charset="0"/>
              </a:rPr>
              <a:t>erc</a:t>
            </a:r>
            <a:r>
              <a:rPr lang="en-US" altLang="zh-CN" sz="2400" dirty="0">
                <a:latin typeface="Tahoma" panose="020B0604030504040204" pitchFamily="34" charset="0"/>
                <a:ea typeface="Arial Unicode MS" pitchFamily="34" charset="-122"/>
                <a:cs typeface="Tahoma" panose="020B0604030504040204" pitchFamily="34" charset="0"/>
              </a:rPr>
              <a:t>). </a:t>
            </a:r>
          </a:p>
          <a:p>
            <a:pPr>
              <a:lnSpc>
                <a:spcPts val="3900"/>
              </a:lnSpc>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x = 10;</a:t>
            </a:r>
          </a:p>
          <a:p>
            <a:pPr>
              <a:lnSpc>
                <a:spcPts val="3900"/>
              </a:lnSpc>
            </a:pP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400" b="1" dirty="0" err="1">
                <a:latin typeface="Tahoma" panose="020B0604030504040204" pitchFamily="34" charset="0"/>
                <a:ea typeface="Arial Unicode MS" pitchFamily="34" charset="-122"/>
                <a:cs typeface="Tahoma" panose="020B0604030504040204" pitchFamily="34" charset="0"/>
              </a:rPr>
              <a:t>int</a:t>
            </a:r>
            <a:r>
              <a:rPr lang="en-US" altLang="zh-CN" sz="2400" b="1" dirty="0">
                <a:latin typeface="Tahoma" panose="020B0604030504040204" pitchFamily="34" charset="0"/>
                <a:ea typeface="Arial Unicode MS" pitchFamily="34" charset="-122"/>
                <a:cs typeface="Tahoma" panose="020B0604030504040204" pitchFamily="34" charset="0"/>
              </a:rPr>
              <a:t> i = </a:t>
            </a:r>
            <a:r>
              <a:rPr lang="en-US" altLang="zh-CN" sz="2400" b="1" dirty="0">
                <a:solidFill>
                  <a:srgbClr val="FF66FF"/>
                </a:solidFill>
                <a:latin typeface="Tahoma" panose="020B0604030504040204" pitchFamily="34" charset="0"/>
                <a:cs typeface="Tahoma" panose="020B0604030504040204" pitchFamily="34" charset="0"/>
              </a:rPr>
              <a:t>POWER(x++)</a:t>
            </a:r>
            <a:r>
              <a:rPr lang="en-US" altLang="zh-CN" sz="2400" b="1" dirty="0">
                <a:latin typeface="Tahoma" panose="020B0604030504040204" pitchFamily="34" charset="0"/>
                <a:ea typeface="Arial Unicode MS" pitchFamily="34" charset="-122"/>
                <a:cs typeface="Tahoma" panose="020B0604030504040204" pitchFamily="34" charset="0"/>
              </a:rPr>
              <a:t>;  </a:t>
            </a:r>
            <a:r>
              <a:rPr lang="en-US" altLang="zh-CN" sz="2000" b="1" dirty="0">
                <a:solidFill>
                  <a:srgbClr val="00B0F0"/>
                </a:solidFill>
                <a:latin typeface="Tahoma" panose="020B0604030504040204" pitchFamily="34" charset="0"/>
                <a:ea typeface="微软雅黑" panose="020B0503020204020204" pitchFamily="34" charset="-122"/>
                <a:cs typeface="Tahoma" panose="020B0604030504040204" pitchFamily="34" charset="0"/>
              </a:rPr>
              <a:t>//replaced:   </a:t>
            </a:r>
            <a:r>
              <a:rPr lang="en-US" altLang="zh-CN" sz="2000" b="1" dirty="0" smtClean="0">
                <a:solidFill>
                  <a:srgbClr val="FFFF00"/>
                </a:solidFill>
                <a:latin typeface="Tahoma" panose="020B0604030504040204" pitchFamily="34" charset="0"/>
                <a:ea typeface="微软雅黑" panose="020B0503020204020204" pitchFamily="34" charset="-122"/>
                <a:cs typeface="Tahoma" panose="020B0604030504040204" pitchFamily="34" charset="0"/>
              </a:rPr>
              <a:t>(x</a:t>
            </a:r>
            <a:r>
              <a:rPr lang="en-US" altLang="zh-CN" sz="2000" b="1" dirty="0">
                <a:solidFill>
                  <a:srgbClr val="FFFF00"/>
                </a:solidFill>
                <a:latin typeface="Tahoma" panose="020B0604030504040204" pitchFamily="34" charset="0"/>
                <a:ea typeface="微软雅黑" panose="020B0503020204020204" pitchFamily="34" charset="-122"/>
                <a:cs typeface="Tahoma" panose="020B0604030504040204" pitchFamily="34" charset="0"/>
              </a:rPr>
              <a:t>++)*(x++);</a:t>
            </a:r>
          </a:p>
          <a:p>
            <a:pPr>
              <a:lnSpc>
                <a:spcPts val="39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The second problem is specific to C++: </a:t>
            </a:r>
            <a:r>
              <a:rPr lang="en-US" altLang="zh-CN" sz="2400" dirty="0">
                <a:latin typeface="Tahoma" panose="020B0604030504040204" pitchFamily="34" charset="0"/>
                <a:ea typeface="Arial Unicode MS" pitchFamily="34" charset="-122"/>
                <a:cs typeface="Tahoma" panose="020B0604030504040204" pitchFamily="34" charset="0"/>
              </a:rPr>
              <a:t>the preprocessor has no permission to access class member data. This means preprocessor macros cannot be used as class member functions. </a:t>
            </a:r>
          </a:p>
        </p:txBody>
      </p:sp>
    </p:spTree>
    <p:extLst>
      <p:ext uri="{BB962C8B-B14F-4D97-AF65-F5344CB8AC3E}">
        <p14:creationId xmlns:p14="http://schemas.microsoft.com/office/powerpoint/2010/main" val="155403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476675"/>
            <a:ext cx="5295532" cy="5088524"/>
          </a:xfrm>
          <a:prstGeom prst="rect">
            <a:avLst/>
          </a:prstGeom>
          <a:solidFill>
            <a:schemeClr val="tx1"/>
          </a:solidFill>
          <a:ln>
            <a:noFill/>
          </a:ln>
        </p:spPr>
        <p:txBody>
          <a:bodyPr wrap="square" lIns="91395" tIns="45696" rIns="91395" bIns="45696" rtlCol="0">
            <a:spAutoFit/>
          </a:bodyPr>
          <a:lstStyle/>
          <a:p>
            <a:pPr>
              <a:lnSpc>
                <a:spcPts val="2603"/>
              </a:lnSpc>
              <a:spcBef>
                <a:spcPct val="50000"/>
              </a:spcBef>
            </a:pPr>
            <a:r>
              <a:rPr lang="zh-CN" altLang="en-US"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include &lt;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iostream</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&gt;</a:t>
            </a:r>
          </a:p>
          <a:p>
            <a:pPr>
              <a:lnSpc>
                <a:spcPts val="2603"/>
              </a:lnSpc>
              <a:spcBef>
                <a:spcPct val="50000"/>
              </a:spcBef>
            </a:pPr>
            <a:r>
              <a:rPr lang="en-US" altLang="zh-CN" sz="2400" b="1" dirty="0">
                <a:solidFill>
                  <a:srgbClr val="FF0000"/>
                </a:solidFill>
                <a:latin typeface="Tahoma" panose="020B0604030504040204" pitchFamily="34" charset="0"/>
                <a:cs typeface="Tahoma" panose="020B0604030504040204" pitchFamily="34" charset="0"/>
              </a:rPr>
              <a:t>inline</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float power(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x)</a:t>
            </a:r>
          </a:p>
          <a:p>
            <a:pPr>
              <a:lnSpc>
                <a:spcPts val="2603"/>
              </a:lnSpc>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return x*x; }</a:t>
            </a:r>
          </a:p>
          <a:p>
            <a:pPr>
              <a:lnSpc>
                <a:spcPts val="2603"/>
              </a:lnSpc>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main()</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 2;</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j =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power(i++)</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std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cout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&lt;&lt; I &lt;&lt; j &lt;&lt;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std</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endl</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return 0;</a:t>
            </a:r>
          </a:p>
          <a:p>
            <a:pPr>
              <a:lnSpc>
                <a:spcPts val="2603"/>
              </a:lnSpc>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p>
        </p:txBody>
      </p:sp>
      <p:sp>
        <p:nvSpPr>
          <p:cNvPr id="5" name="AutoShape 15"/>
          <p:cNvSpPr>
            <a:spLocks noChangeArrowheads="1"/>
          </p:cNvSpPr>
          <p:nvPr/>
        </p:nvSpPr>
        <p:spPr bwMode="auto">
          <a:xfrm>
            <a:off x="5724128" y="731176"/>
            <a:ext cx="2667000" cy="685800"/>
          </a:xfrm>
          <a:prstGeom prst="wedgeRoundRectCallout">
            <a:avLst>
              <a:gd name="adj1" fmla="val -66069"/>
              <a:gd name="adj2" fmla="val 31019"/>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dirty="0">
                <a:solidFill>
                  <a:srgbClr val="C00000"/>
                </a:solidFill>
                <a:latin typeface="Arial Black" pitchFamily="34" charset="0"/>
              </a:rPr>
              <a:t>inline function</a:t>
            </a:r>
          </a:p>
        </p:txBody>
      </p:sp>
      <p:sp>
        <p:nvSpPr>
          <p:cNvPr id="7" name="AutoShape 16"/>
          <p:cNvSpPr>
            <a:spLocks noChangeArrowheads="1"/>
          </p:cNvSpPr>
          <p:nvPr/>
        </p:nvSpPr>
        <p:spPr bwMode="auto">
          <a:xfrm>
            <a:off x="4283968" y="2060848"/>
            <a:ext cx="5029200" cy="3336282"/>
          </a:xfrm>
          <a:prstGeom prst="wedgeRoundRectCallout">
            <a:avLst>
              <a:gd name="adj1" fmla="val -58214"/>
              <a:gd name="adj2" fmla="val 1446"/>
              <a:gd name="adj3" fmla="val 16667"/>
            </a:avLst>
          </a:prstGeom>
          <a:solidFill>
            <a:schemeClr val="accent3">
              <a:lumMod val="20000"/>
              <a:lumOff val="80000"/>
            </a:schemeClr>
          </a:solidFill>
          <a:ln w="12700">
            <a:noFill/>
            <a:miter lim="800000"/>
            <a:headEnd/>
            <a:tailEnd/>
          </a:ln>
        </p:spPr>
        <p:txBody>
          <a:bodyPr lIns="91395" tIns="45696" rIns="91395" bIns="45696" anchor="ctr"/>
          <a:lstStyle/>
          <a:p>
            <a:r>
              <a:rPr lang="en-US" altLang="zh-CN" sz="2400" dirty="0">
                <a:solidFill>
                  <a:srgbClr val="0000CC"/>
                </a:solidFill>
                <a:latin typeface="Arial" pitchFamily="34" charset="0"/>
                <a:cs typeface="Arial" pitchFamily="34" charset="0"/>
              </a:rPr>
              <a:t>How to work the inline function?</a:t>
            </a:r>
          </a:p>
          <a:p>
            <a:pPr>
              <a:buFont typeface="Wingdings" pitchFamily="2" charset="2"/>
              <a:buNone/>
            </a:pPr>
            <a:r>
              <a:rPr lang="en-US" altLang="zh-CN" sz="2400" dirty="0">
                <a:solidFill>
                  <a:srgbClr val="0000CC"/>
                </a:solidFill>
                <a:latin typeface="Arial" pitchFamily="34" charset="0"/>
                <a:cs typeface="Arial" pitchFamily="34" charset="0"/>
              </a:rPr>
              <a:t> When you use the function, the compiler checks to ensure the call is correct and the return value is being used correctly, and then substitutes the function body for the function call, thus eliminating the function call overhead.</a:t>
            </a:r>
          </a:p>
        </p:txBody>
      </p:sp>
    </p:spTree>
    <p:extLst>
      <p:ext uri="{BB962C8B-B14F-4D97-AF65-F5344CB8AC3E}">
        <p14:creationId xmlns:p14="http://schemas.microsoft.com/office/powerpoint/2010/main" val="281765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6300240" cy="784800"/>
          </a:xfrm>
          <a:solidFill>
            <a:srgbClr val="008080"/>
          </a:solidFill>
        </p:spPr>
        <p:txBody>
          <a:bodyPr vert="horz" lIns="98409" tIns="49204" rIns="98409" bIns="49204" rtlCol="0" anchor="ctr">
            <a:normAutofit/>
          </a:bodyPr>
          <a:lstStyle/>
          <a:p>
            <a:pPr algn="l"/>
            <a:r>
              <a:rPr lang="en-US" altLang="zh-CN" sz="3400" b="1" dirty="0">
                <a:latin typeface="Arial Rounded MT Bold" panose="020F0704030504030204" pitchFamily="34" charset="0"/>
                <a:ea typeface="Arial Unicode MS" pitchFamily="34" charset="-122"/>
                <a:cs typeface="Arial Unicode MS" pitchFamily="34" charset="-122"/>
              </a:rPr>
              <a:t>Key points of inline function</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272737" cy="463314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中，用</a:t>
            </a:r>
            <a:r>
              <a:rPr lang="en-US" altLang="zh-CN" sz="2400" dirty="0">
                <a:latin typeface="华文细黑" panose="02010600040101010101" pitchFamily="2" charset="-122"/>
                <a:ea typeface="华文细黑" panose="02010600040101010101" pitchFamily="2" charset="-122"/>
              </a:rPr>
              <a:t>inline function</a:t>
            </a:r>
            <a:r>
              <a:rPr lang="zh-CN" altLang="en-US" sz="2400" dirty="0">
                <a:latin typeface="华文细黑" panose="02010600040101010101" pitchFamily="2" charset="-122"/>
                <a:ea typeface="华文细黑" panose="02010600040101010101" pitchFamily="2" charset="-122"/>
              </a:rPr>
              <a:t>来替换带参宏的使用。</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的内联机制和</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中的带参宏定义都是为了获得较高的运行速度。使用宏和内联函数增加了代码空间，但减少了程序执行时间 。因为不再有函数调用开销。但</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的内联机制比</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中的带参宏定义更安全。</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参数的类型和函数返回值的类型都在函数声明中进行明确的指定。这便于编译器发现函数调用中的类型不一致的错误。</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如果传入函数的是表达式，则此表达式仅求值一次。</a:t>
            </a:r>
            <a:endParaRPr lang="en-US" altLang="zh-CN" sz="24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7095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5940200"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Key points of inline function</a:t>
            </a:r>
            <a:endParaRPr lang="zh-CN" altLang="en-US" sz="3200" dirty="0">
              <a:solidFill>
                <a:srgbClr val="FFFF00"/>
              </a:solidFill>
            </a:endParaRPr>
          </a:p>
        </p:txBody>
      </p:sp>
      <p:sp>
        <p:nvSpPr>
          <p:cNvPr id="5" name="TextBox 4"/>
          <p:cNvSpPr txBox="1"/>
          <p:nvPr/>
        </p:nvSpPr>
        <p:spPr>
          <a:xfrm>
            <a:off x="428596" y="1071547"/>
            <a:ext cx="8501122" cy="3986965"/>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内联能提高函数的执行效率，为什么不把所有的函数都定义成内联函数？</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内联是以</a:t>
            </a:r>
            <a:r>
              <a:rPr lang="zh-CN" altLang="en-US" sz="2400" b="1" dirty="0">
                <a:solidFill>
                  <a:srgbClr val="FFFF00"/>
                </a:solidFill>
                <a:latin typeface="微软雅黑" panose="020B0503020204020204" pitchFamily="34" charset="-122"/>
                <a:ea typeface="微软雅黑" panose="020B0503020204020204" pitchFamily="34" charset="-122"/>
                <a:cs typeface="Arial" charset="0"/>
              </a:rPr>
              <a:t>代码膨胀</a:t>
            </a:r>
            <a:r>
              <a:rPr lang="zh-CN" altLang="en-US" sz="2400" dirty="0">
                <a:latin typeface="华文细黑" panose="02010600040101010101" pitchFamily="2" charset="-122"/>
                <a:ea typeface="华文细黑" panose="02010600040101010101" pitchFamily="2" charset="-122"/>
              </a:rPr>
              <a:t>（复制）为代价，仅仅</a:t>
            </a:r>
            <a:r>
              <a:rPr lang="zh-CN" altLang="en-US" sz="2400" b="1" dirty="0">
                <a:solidFill>
                  <a:srgbClr val="14A2D4"/>
                </a:solidFill>
                <a:latin typeface="微软雅黑" panose="020B0503020204020204" pitchFamily="34" charset="-122"/>
                <a:ea typeface="微软雅黑" panose="020B0503020204020204" pitchFamily="34" charset="-122"/>
                <a:cs typeface="Arial" pitchFamily="34" charset="0"/>
              </a:rPr>
              <a:t>省去了函数调用的开销</a:t>
            </a:r>
            <a:r>
              <a:rPr lang="zh-CN" altLang="en-US" sz="2400" dirty="0">
                <a:latin typeface="华文细黑" panose="02010600040101010101" pitchFamily="2" charset="-122"/>
                <a:ea typeface="华文细黑" panose="02010600040101010101" pitchFamily="2" charset="-122"/>
              </a:rPr>
              <a:t>，从而提高函数的执行效率。如果</a:t>
            </a:r>
            <a:r>
              <a:rPr lang="zh-CN" altLang="en-US" sz="2400" b="1" dirty="0">
                <a:solidFill>
                  <a:srgbClr val="FFFF00"/>
                </a:solidFill>
                <a:latin typeface="微软雅黑" panose="020B0503020204020204" pitchFamily="34" charset="-122"/>
                <a:ea typeface="微软雅黑" panose="020B0503020204020204" pitchFamily="34" charset="-122"/>
                <a:cs typeface="Arial" charset="0"/>
              </a:rPr>
              <a:t>执行函数体内代码的时间</a:t>
            </a:r>
            <a:r>
              <a:rPr lang="zh-CN" altLang="en-US" sz="2400" dirty="0">
                <a:latin typeface="华文细黑" panose="02010600040101010101" pitchFamily="2" charset="-122"/>
                <a:ea typeface="华文细黑" panose="02010600040101010101" pitchFamily="2" charset="-122"/>
              </a:rPr>
              <a:t>，相比于函数调用的开销较大，那么效率的收获会很少。另一方面，每一处内联函数的调用都要复制代码，将使程序的总代码量增大，消耗更多的内存空间。</a:t>
            </a: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58016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Declaration vs. Definition</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7" y="1071546"/>
            <a:ext cx="8452553" cy="3502513"/>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Declaration </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introduces a name – an identifier – to the compiler. It tells the compiler “This function or this variable exists somewhere, and here is what it should look like.” </a:t>
            </a: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Definition</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says: “Make this variable here” or “Make this function here.”</a:t>
            </a:r>
          </a:p>
        </p:txBody>
      </p:sp>
      <p:sp>
        <p:nvSpPr>
          <p:cNvPr id="5" name="Text Box 5"/>
          <p:cNvSpPr txBox="1">
            <a:spLocks noChangeArrowheads="1"/>
          </p:cNvSpPr>
          <p:nvPr/>
        </p:nvSpPr>
        <p:spPr bwMode="auto">
          <a:xfrm>
            <a:off x="4723770" y="6298541"/>
            <a:ext cx="4157379" cy="3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12" rIns="91425" bIns="45712">
            <a:spAutoFit/>
          </a:bodyPr>
          <a:lstStyle>
            <a:defPPr>
              <a:defRPr lang="zh-CN"/>
            </a:defPPr>
            <a:lvl1pPr algn="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l"/>
            <a:r>
              <a:rPr lang="en-US" altLang="zh-CN" sz="1600" b="0" dirty="0" smtClean="0">
                <a:latin typeface="Arial" panose="020B0604020202020204" pitchFamily="34" charset="0"/>
                <a:cs typeface="Arial" panose="020B0604020202020204" pitchFamily="34" charset="0"/>
              </a:rPr>
              <a:t>unit </a:t>
            </a:r>
            <a:r>
              <a:rPr lang="en-US" altLang="zh-CN" sz="1600" b="0" dirty="0">
                <a:latin typeface="Arial" panose="020B0604020202020204" pitchFamily="34" charset="0"/>
                <a:cs typeface="Arial" panose="020B0604020202020204" pitchFamily="34" charset="0"/>
              </a:rPr>
              <a:t>two\Declarations vs. definitions</a:t>
            </a:r>
            <a:endParaRPr lang="zh-CN" altLang="en-US" sz="16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9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dirty="0" smtClean="0"/>
              <a:t>Object-Oriented Programming</a:t>
            </a:r>
            <a:endParaRPr lang="zh-CN" altLang="en-US" dirty="0"/>
          </a:p>
        </p:txBody>
      </p:sp>
      <p:sp>
        <p:nvSpPr>
          <p:cNvPr id="4" name="标题 1"/>
          <p:cNvSpPr txBox="1">
            <a:spLocks/>
          </p:cNvSpPr>
          <p:nvPr/>
        </p:nvSpPr>
        <p:spPr>
          <a:xfrm>
            <a:off x="432000" y="214289"/>
            <a:ext cx="5724176"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Key points of inline function</a:t>
            </a:r>
            <a:endParaRPr lang="zh-CN" altLang="en-US" sz="3200" dirty="0">
              <a:solidFill>
                <a:srgbClr val="FFFF00"/>
              </a:solidFill>
            </a:endParaRPr>
          </a:p>
        </p:txBody>
      </p:sp>
      <p:sp>
        <p:nvSpPr>
          <p:cNvPr id="5" name="TextBox 4"/>
          <p:cNvSpPr txBox="1"/>
          <p:nvPr/>
        </p:nvSpPr>
        <p:spPr>
          <a:xfrm>
            <a:off x="428596" y="1071546"/>
            <a:ext cx="8501122" cy="3883066"/>
          </a:xfrm>
          <a:prstGeom prst="rect">
            <a:avLst/>
          </a:prstGeom>
          <a:noFill/>
        </p:spPr>
        <p:txBody>
          <a:bodyPr wrap="square" lIns="91395" tIns="45696" rIns="91395" bIns="45696" rtlCol="0">
            <a:spAutoFit/>
          </a:bodyPr>
          <a:lstStyle/>
          <a:p>
            <a:pPr>
              <a:lnSpc>
                <a:spcPts val="3443"/>
              </a:lnSpc>
              <a:buFont typeface="Arial" pitchFamily="34" charset="0"/>
              <a:buChar char="•"/>
            </a:pPr>
            <a:r>
              <a:rPr lang="zh-CN" altLang="en-US" sz="2400" dirty="0">
                <a:latin typeface="华文细黑" panose="02010600040101010101" pitchFamily="2" charset="-122"/>
                <a:ea typeface="华文细黑" panose="02010600040101010101" pitchFamily="2" charset="-122"/>
              </a:rPr>
              <a:t>以下情况不宜使用内联:</a:t>
            </a: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a)</a:t>
            </a:r>
            <a:r>
              <a:rPr lang="zh-CN" altLang="en-US" sz="2400" dirty="0">
                <a:latin typeface="华文细黑" panose="02010600040101010101" pitchFamily="2" charset="-122"/>
                <a:ea typeface="华文细黑" panose="02010600040101010101" pitchFamily="2" charset="-122"/>
              </a:rPr>
              <a:t>如果函数体内的代码比较长（超过</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行），使用内联将导致内存消耗代价较高；</a:t>
            </a:r>
            <a:endParaRPr lang="en-US" altLang="zh-CN" sz="2400" dirty="0">
              <a:latin typeface="华文细黑" panose="02010600040101010101" pitchFamily="2" charset="-122"/>
              <a:ea typeface="华文细黑" panose="02010600040101010101" pitchFamily="2" charset="-122"/>
            </a:endParaRP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b)</a:t>
            </a:r>
            <a:r>
              <a:rPr lang="zh-CN" altLang="en-US" sz="2400" dirty="0">
                <a:latin typeface="华文细黑" panose="02010600040101010101" pitchFamily="2" charset="-122"/>
                <a:ea typeface="华文细黑" panose="02010600040101010101" pitchFamily="2" charset="-122"/>
              </a:rPr>
              <a:t>如果函数体内出现循环、</a:t>
            </a:r>
            <a:r>
              <a:rPr lang="en-US" altLang="zh-CN" sz="2400" dirty="0">
                <a:latin typeface="华文细黑" panose="02010600040101010101" pitchFamily="2" charset="-122"/>
                <a:ea typeface="华文细黑" panose="02010600040101010101" pitchFamily="2" charset="-122"/>
              </a:rPr>
              <a:t>switch</a:t>
            </a:r>
            <a:r>
              <a:rPr lang="zh-CN" altLang="en-US" sz="2400" dirty="0">
                <a:latin typeface="华文细黑" panose="02010600040101010101" pitchFamily="2" charset="-122"/>
                <a:ea typeface="华文细黑" panose="02010600040101010101" pitchFamily="2" charset="-122"/>
              </a:rPr>
              <a:t>，那么执行函数体内代码的时间要比函数调用的开销大；</a:t>
            </a:r>
            <a:endParaRPr lang="en-US" altLang="zh-CN" sz="2400" dirty="0">
              <a:latin typeface="华文细黑" panose="02010600040101010101" pitchFamily="2" charset="-122"/>
              <a:ea typeface="华文细黑" panose="02010600040101010101" pitchFamily="2" charset="-122"/>
            </a:endParaRP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假如在程序中,隐含或显式取该函数的地址,则……</a:t>
            </a:r>
          </a:p>
          <a:p>
            <a:pPr lvl="1">
              <a:lnSpc>
                <a:spcPts val="3443"/>
              </a:lnSpc>
              <a:spcBef>
                <a:spcPct val="50000"/>
              </a:spcBef>
            </a:pPr>
            <a:r>
              <a:rPr lang="en-US" altLang="zh-CN" sz="2400" dirty="0">
                <a:latin typeface="华文细黑" panose="02010600040101010101" pitchFamily="2" charset="-122"/>
                <a:ea typeface="华文细黑" panose="02010600040101010101" pitchFamily="2" charset="-122"/>
              </a:rPr>
              <a:t>d)</a:t>
            </a:r>
            <a:r>
              <a:rPr lang="zh-CN" altLang="en-US" sz="2400" dirty="0">
                <a:latin typeface="华文细黑" panose="02010600040101010101" pitchFamily="2" charset="-122"/>
                <a:ea typeface="华文细黑" panose="02010600040101010101" pitchFamily="2" charset="-122"/>
              </a:rPr>
              <a:t>在程序的</a:t>
            </a:r>
            <a:r>
              <a:rPr lang="en-US" altLang="zh-CN" sz="2400" dirty="0">
                <a:latin typeface="华文细黑" panose="02010600040101010101" pitchFamily="2" charset="-122"/>
                <a:ea typeface="华文细黑" panose="02010600040101010101" pitchFamily="2" charset="-122"/>
              </a:rPr>
              <a:t>Debug</a:t>
            </a:r>
            <a:r>
              <a:rPr lang="zh-CN" altLang="en-US" sz="2400" dirty="0">
                <a:latin typeface="华文细黑" panose="02010600040101010101" pitchFamily="2" charset="-122"/>
                <a:ea typeface="华文细黑" panose="02010600040101010101" pitchFamily="2" charset="-122"/>
              </a:rPr>
              <a:t>版本,不执行内联</a:t>
            </a:r>
          </a:p>
        </p:txBody>
      </p:sp>
      <p:sp>
        <p:nvSpPr>
          <p:cNvPr id="6" name="TextBox 5"/>
          <p:cNvSpPr txBox="1"/>
          <p:nvPr/>
        </p:nvSpPr>
        <p:spPr>
          <a:xfrm>
            <a:off x="4353409" y="5934670"/>
            <a:ext cx="4357702" cy="369283"/>
          </a:xfrm>
          <a:prstGeom prst="rect">
            <a:avLst/>
          </a:prstGeom>
          <a:noFill/>
        </p:spPr>
        <p:txBody>
          <a:bodyPr wrap="square" lIns="91395" tIns="45696" rIns="91395" bIns="45696" rtlCol="0">
            <a:spAutoFit/>
          </a:bodyPr>
          <a:lstStyle/>
          <a:p>
            <a:r>
              <a:rPr lang="en-US" altLang="zh-CN" dirty="0" smtClean="0">
                <a:solidFill>
                  <a:srgbClr val="008000"/>
                </a:solidFill>
                <a:latin typeface="Arial Unicode MS" pitchFamily="34" charset="-122"/>
                <a:ea typeface="Arial Unicode MS" pitchFamily="34" charset="-122"/>
                <a:cs typeface="Arial Unicode MS" pitchFamily="34" charset="-122"/>
              </a:rPr>
              <a:t>Lesson note-(5)</a:t>
            </a:r>
            <a:endParaRPr lang="en-US" altLang="zh-CN" dirty="0">
              <a:solidFill>
                <a:srgbClr val="008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440035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标题 1"/>
          <p:cNvSpPr txBox="1">
            <a:spLocks/>
          </p:cNvSpPr>
          <p:nvPr/>
        </p:nvSpPr>
        <p:spPr>
          <a:xfrm>
            <a:off x="432000" y="214289"/>
            <a:ext cx="4341325"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About header files</a:t>
            </a:r>
            <a:endParaRPr lang="zh-CN" altLang="en-US" sz="3200" dirty="0">
              <a:solidFill>
                <a:srgbClr val="FFFF00"/>
              </a:solidFill>
            </a:endParaRPr>
          </a:p>
        </p:txBody>
      </p:sp>
      <p:sp>
        <p:nvSpPr>
          <p:cNvPr id="4" name="TextBox 3"/>
          <p:cNvSpPr txBox="1"/>
          <p:nvPr/>
        </p:nvSpPr>
        <p:spPr>
          <a:xfrm>
            <a:off x="402650" y="1067355"/>
            <a:ext cx="8741350" cy="4616600"/>
          </a:xfrm>
          <a:prstGeom prst="rect">
            <a:avLst/>
          </a:prstGeom>
          <a:noFill/>
        </p:spPr>
        <p:txBody>
          <a:bodyPr wrap="square" lIns="91395" tIns="45696" rIns="91395" bIns="45696" rtlCol="0">
            <a:spAutoFit/>
          </a:bodyPr>
          <a:lstStyle>
            <a:defPPr>
              <a:defRPr lang="zh-CN"/>
            </a:defPPr>
            <a:lvl1pPr>
              <a:lnSpc>
                <a:spcPct val="150000"/>
              </a:lnSpc>
              <a:buFont typeface="Arial" pitchFamily="34" charset="0"/>
              <a:buChar char="•"/>
              <a:defRPr sz="2800" b="1">
                <a:solidFill>
                  <a:srgbClr val="14A2D4"/>
                </a:solidFill>
                <a:latin typeface="Arial Rounded MT Bold" panose="020F0704030504030204" pitchFamily="34" charset="0"/>
                <a:ea typeface="微软雅黑" panose="020B0503020204020204" pitchFamily="34" charset="-122"/>
                <a:cs typeface="Arial" pitchFamily="34" charset="0"/>
              </a:defRPr>
            </a:lvl1pPr>
          </a:lstStyle>
          <a:p>
            <a:r>
              <a:rPr lang="en-US" altLang="zh-CN" dirty="0">
                <a:latin typeface="Tahoma" panose="020B0604030504040204" pitchFamily="34" charset="0"/>
                <a:cs typeface="Tahoma" panose="020B0604030504040204" pitchFamily="34" charset="0"/>
              </a:rPr>
              <a:t>Header files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should be used to </a:t>
            </a:r>
            <a:r>
              <a:rPr lang="en-US" altLang="zh-CN" dirty="0">
                <a:latin typeface="Tahoma" panose="020B0604030504040204" pitchFamily="34" charset="0"/>
                <a:cs typeface="Tahoma" panose="020B0604030504040204" pitchFamily="34" charset="0"/>
              </a:rPr>
              <a:t>declare</a:t>
            </a:r>
            <a:r>
              <a:rPr lang="en-US" altLang="zh-CN" b="0" dirty="0">
                <a:solidFill>
                  <a:schemeClr val="tx1">
                    <a:lumMod val="95000"/>
                    <a:lumOff val="5000"/>
                  </a:schemeClr>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objects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functions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inline</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smtClean="0">
                <a:solidFill>
                  <a:srgbClr val="FFFF00"/>
                </a:solidFill>
                <a:latin typeface="Tahoma" panose="020B0604030504040204" pitchFamily="34" charset="0"/>
                <a:ea typeface="+mn-ea"/>
                <a:cs typeface="Tahoma" panose="020B0604030504040204" pitchFamily="34" charset="0"/>
              </a:rPr>
              <a:t>functions </a:t>
            </a:r>
            <a:r>
              <a:rPr lang="en-US" altLang="zh-CN" dirty="0" err="1" smtClean="0">
                <a:solidFill>
                  <a:srgbClr val="FFFF00"/>
                </a:solidFill>
                <a:latin typeface="Tahoma" panose="020B0604030504040204" pitchFamily="34" charset="0"/>
                <a:ea typeface="+mn-ea"/>
                <a:cs typeface="Tahoma" panose="020B0604030504040204" pitchFamily="34" charset="0"/>
              </a:rPr>
              <a:t>defination</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function templates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err="1">
                <a:solidFill>
                  <a:srgbClr val="FFFF00"/>
                </a:solidFill>
                <a:latin typeface="Tahoma" panose="020B0604030504040204" pitchFamily="34" charset="0"/>
                <a:ea typeface="+mn-ea"/>
                <a:cs typeface="Tahoma" panose="020B0604030504040204" pitchFamily="34" charset="0"/>
              </a:rPr>
              <a:t>typedef</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macros</a:t>
            </a:r>
            <a:r>
              <a:rPr lang="en-US" altLang="zh-CN" b="0" dirty="0" smtClean="0">
                <a:solidFill>
                  <a:srgbClr val="FFFF00"/>
                </a:solidFill>
                <a:latin typeface="Tahoma" panose="020B0604030504040204" pitchFamily="34" charset="0"/>
                <a:cs typeface="Tahoma" panose="020B0604030504040204" pitchFamily="34" charset="0"/>
              </a:rPr>
              <a:t>, </a:t>
            </a:r>
            <a:r>
              <a:rPr lang="en-US" altLang="zh-CN" dirty="0">
                <a:solidFill>
                  <a:srgbClr val="FFFF00"/>
                </a:solidFill>
                <a:latin typeface="Tahoma" panose="020B0604030504040204" pitchFamily="34" charset="0"/>
                <a:ea typeface="+mn-ea"/>
                <a:cs typeface="Tahoma" panose="020B0604030504040204" pitchFamily="34" charset="0"/>
              </a:rPr>
              <a:t>classes</a:t>
            </a:r>
            <a:r>
              <a:rPr lang="en-US" altLang="zh-CN" b="0" dirty="0" smtClean="0">
                <a:solidFill>
                  <a:srgbClr val="FFFF00"/>
                </a:solidFill>
                <a:latin typeface="Tahoma" panose="020B0604030504040204" pitchFamily="34" charset="0"/>
                <a:cs typeface="Tahoma" panose="020B0604030504040204" pitchFamily="34" charset="0"/>
              </a:rPr>
              <a:t> and </a:t>
            </a:r>
            <a:r>
              <a:rPr lang="en-US" altLang="zh-CN" dirty="0">
                <a:solidFill>
                  <a:srgbClr val="FFFF00"/>
                </a:solidFill>
                <a:latin typeface="Tahoma" panose="020B0604030504040204" pitchFamily="34" charset="0"/>
                <a:ea typeface="+mn-ea"/>
                <a:cs typeface="Tahoma" panose="020B0604030504040204" pitchFamily="34" charset="0"/>
              </a:rPr>
              <a:t>class </a:t>
            </a:r>
            <a:r>
              <a:rPr lang="en-US" altLang="zh-CN" dirty="0" err="1">
                <a:solidFill>
                  <a:srgbClr val="FFFF00"/>
                </a:solidFill>
                <a:latin typeface="Tahoma" panose="020B0604030504040204" pitchFamily="34" charset="0"/>
                <a:ea typeface="+mn-ea"/>
                <a:cs typeface="Tahoma" panose="020B0604030504040204" pitchFamily="34" charset="0"/>
              </a:rPr>
              <a:t>templeates</a:t>
            </a:r>
            <a:r>
              <a:rPr lang="en-US" altLang="zh-CN" dirty="0">
                <a:solidFill>
                  <a:srgbClr val="FFFF00"/>
                </a:solidFill>
                <a:latin typeface="Tahoma" panose="020B0604030504040204" pitchFamily="34" charset="0"/>
                <a:ea typeface="+mn-ea"/>
                <a:cs typeface="Tahoma" panose="020B0604030504040204" pitchFamily="34" charset="0"/>
              </a:rPr>
              <a:t> </a:t>
            </a:r>
            <a:r>
              <a:rPr lang="en-US" altLang="zh-CN" b="0" dirty="0" smtClean="0">
                <a:solidFill>
                  <a:srgbClr val="FFFF00"/>
                </a:solidFill>
                <a:latin typeface="Tahoma" panose="020B0604030504040204" pitchFamily="34" charset="0"/>
                <a:cs typeface="Tahoma" panose="020B0604030504040204" pitchFamily="34" charset="0"/>
              </a:rPr>
              <a:t>.</a:t>
            </a:r>
          </a:p>
          <a:p>
            <a:r>
              <a:rPr lang="en-US" altLang="zh-CN" dirty="0" smtClean="0">
                <a:latin typeface="Tahoma" panose="020B0604030504040204" pitchFamily="34" charset="0"/>
                <a:cs typeface="Tahoma" panose="020B0604030504040204" pitchFamily="34" charset="0"/>
              </a:rPr>
              <a:t>Header </a:t>
            </a:r>
            <a:r>
              <a:rPr lang="en-US" altLang="zh-CN" dirty="0">
                <a:latin typeface="Tahoma" panose="020B0604030504040204" pitchFamily="34" charset="0"/>
                <a:cs typeface="Tahoma" panose="020B0604030504040204" pitchFamily="34" charset="0"/>
              </a:rPr>
              <a:t>files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should be used to </a:t>
            </a:r>
            <a:r>
              <a:rPr lang="en-US" altLang="zh-CN" dirty="0">
                <a:solidFill>
                  <a:srgbClr val="FFFF00"/>
                </a:solidFill>
                <a:latin typeface="Tahoma" panose="020B0604030504040204" pitchFamily="34" charset="0"/>
                <a:ea typeface="+mn-ea"/>
                <a:cs typeface="Tahoma" panose="020B0604030504040204" pitchFamily="34" charset="0"/>
              </a:rPr>
              <a:t>define inline functions</a:t>
            </a:r>
            <a:r>
              <a:rPr lang="en-US" altLang="zh-CN" dirty="0">
                <a:solidFill>
                  <a:schemeClr val="accent1"/>
                </a:solidFill>
                <a:latin typeface="Tahoma" panose="020B0604030504040204" pitchFamily="34" charset="0"/>
                <a:ea typeface="+mn-ea"/>
                <a:cs typeface="Tahoma" panose="020B0604030504040204" pitchFamily="34" charset="0"/>
              </a:rPr>
              <a:t> </a:t>
            </a:r>
            <a:r>
              <a:rPr lang="en-US" altLang="zh-CN" b="0" dirty="0" smtClean="0">
                <a:solidFill>
                  <a:schemeClr val="tx1">
                    <a:lumMod val="95000"/>
                    <a:lumOff val="5000"/>
                  </a:schemeClr>
                </a:solidFill>
                <a:latin typeface="Tahoma" panose="020B0604030504040204" pitchFamily="34" charset="0"/>
                <a:cs typeface="Tahoma" panose="020B0604030504040204" pitchFamily="34" charset="0"/>
              </a:rPr>
              <a:t>and </a:t>
            </a:r>
            <a:r>
              <a:rPr lang="en-US" altLang="zh-CN" b="0" dirty="0">
                <a:solidFill>
                  <a:schemeClr val="tx1">
                    <a:lumMod val="95000"/>
                    <a:lumOff val="5000"/>
                  </a:schemeClr>
                </a:solidFill>
                <a:latin typeface="Tahoma" panose="020B0604030504040204" pitchFamily="34" charset="0"/>
                <a:cs typeface="Tahoma" panose="020B0604030504040204" pitchFamily="34" charset="0"/>
              </a:rPr>
              <a:t>shall not contain or produce definitions of objects or functions that occupy storage.</a:t>
            </a:r>
          </a:p>
        </p:txBody>
      </p:sp>
    </p:spTree>
    <p:extLst>
      <p:ext uri="{BB962C8B-B14F-4D97-AF65-F5344CB8AC3E}">
        <p14:creationId xmlns:p14="http://schemas.microsoft.com/office/powerpoint/2010/main" val="74563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716064"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Inlines</a:t>
            </a:r>
            <a:r>
              <a:rPr lang="en-US" altLang="zh-CN" b="1" dirty="0">
                <a:latin typeface="Arial Rounded MT Bold" panose="020F0704030504030204" pitchFamily="34" charset="0"/>
                <a:ea typeface="Arial Unicode MS" pitchFamily="34" charset="-122"/>
                <a:cs typeface="Arial Unicode MS" pitchFamily="34" charset="-122"/>
              </a:rPr>
              <a:t> inside classes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3" name="TextBox 2"/>
          <p:cNvSpPr txBox="1"/>
          <p:nvPr/>
        </p:nvSpPr>
        <p:spPr>
          <a:xfrm>
            <a:off x="4283968" y="6298542"/>
            <a:ext cx="4680520" cy="35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sz="1600" dirty="0"/>
              <a:t>unit </a:t>
            </a:r>
            <a:r>
              <a:rPr lang="en-US" altLang="zh-CN" sz="1600" dirty="0" smtClean="0"/>
              <a:t>two\inline\</a:t>
            </a:r>
            <a:r>
              <a:rPr lang="en-US" altLang="zh-CN" sz="1600" dirty="0" err="1" smtClean="0"/>
              <a:t>complex.h</a:t>
            </a:r>
            <a:r>
              <a:rPr lang="en-US" altLang="zh-CN" sz="1600" dirty="0" smtClean="0"/>
              <a:t> test.cpp </a:t>
            </a:r>
            <a:endParaRPr lang="en-US" altLang="zh-CN" sz="1600" dirty="0"/>
          </a:p>
        </p:txBody>
      </p:sp>
      <p:sp>
        <p:nvSpPr>
          <p:cNvPr id="7" name="TextBox 6"/>
          <p:cNvSpPr txBox="1"/>
          <p:nvPr/>
        </p:nvSpPr>
        <p:spPr>
          <a:xfrm>
            <a:off x="428596" y="1071547"/>
            <a:ext cx="8354775" cy="397026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a:solidFill>
                  <a:srgbClr val="FFFF00"/>
                </a:solidFill>
                <a:latin typeface="Arial" pitchFamily="34" charset="0"/>
                <a:ea typeface="微软雅黑" panose="020B0503020204020204" pitchFamily="34" charset="-122"/>
                <a:cs typeface="Arial" pitchFamily="34" charset="0"/>
              </a:rPr>
              <a:t>Any function</a:t>
            </a:r>
            <a:r>
              <a:rPr lang="en-US" altLang="zh-CN" sz="2400" b="1" dirty="0">
                <a:solidFill>
                  <a:srgbClr val="FFFF00"/>
                </a:solidFill>
                <a:latin typeface="Arial" pitchFamily="34" charset="0"/>
                <a:ea typeface="Arial Unicode MS" pitchFamily="34" charset="-122"/>
                <a:cs typeface="Arial" pitchFamily="34" charset="0"/>
              </a:rPr>
              <a:t> </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you define </a:t>
            </a:r>
            <a:r>
              <a:rPr lang="en-US" altLang="zh-CN" sz="2400" b="1" dirty="0">
                <a:solidFill>
                  <a:srgbClr val="14A2D4"/>
                </a:solidFill>
                <a:latin typeface="Arial" pitchFamily="34" charset="0"/>
                <a:ea typeface="微软雅黑" panose="020B0503020204020204" pitchFamily="34" charset="-122"/>
                <a:cs typeface="Arial" pitchFamily="34" charset="0"/>
              </a:rPr>
              <a:t>inside a class definition </a:t>
            </a:r>
            <a:r>
              <a:rPr lang="en-US" altLang="zh-CN" sz="2400" b="1" dirty="0">
                <a:solidFill>
                  <a:srgbClr val="FFFF00"/>
                </a:solidFill>
                <a:latin typeface="Arial" pitchFamily="34" charset="0"/>
                <a:ea typeface="微软雅黑" panose="020B0503020204020204" pitchFamily="34" charset="-122"/>
                <a:cs typeface="Arial" pitchFamily="34" charset="0"/>
              </a:rPr>
              <a:t>is</a:t>
            </a:r>
            <a:r>
              <a:rPr lang="en-US" altLang="zh-CN" sz="2400" b="1" dirty="0">
                <a:solidFill>
                  <a:srgbClr val="14A2D4"/>
                </a:solidFill>
                <a:latin typeface="Arial" pitchFamily="34" charset="0"/>
                <a:ea typeface="微软雅黑" panose="020B0503020204020204" pitchFamily="34" charset="-122"/>
                <a:cs typeface="Arial" pitchFamily="34" charset="0"/>
              </a:rPr>
              <a:t> </a:t>
            </a:r>
            <a:r>
              <a:rPr lang="en-US" altLang="zh-CN" sz="2400" b="1" dirty="0">
                <a:solidFill>
                  <a:srgbClr val="FFFF00"/>
                </a:solidFill>
                <a:latin typeface="Arial" pitchFamily="34" charset="0"/>
                <a:ea typeface="微软雅黑" panose="020B0503020204020204" pitchFamily="34" charset="-122"/>
                <a:cs typeface="Arial" pitchFamily="34" charset="0"/>
              </a:rPr>
              <a:t>automatically an inline</a:t>
            </a:r>
            <a:r>
              <a:rPr lang="zh-CN" altLang="en-US" sz="2400" b="1" dirty="0">
                <a:solidFill>
                  <a:srgbClr val="14A2D4"/>
                </a:solidFill>
                <a:latin typeface="Arial" pitchFamily="34" charset="0"/>
                <a:ea typeface="微软雅黑" panose="020B0503020204020204" pitchFamily="34" charset="-122"/>
                <a:cs typeface="Arial" pitchFamily="34" charset="0"/>
              </a:rPr>
              <a: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but you can also make a function defined out of class inline by preceding it with the inline keyword. However, for it to have any effect, you must include the function body with the declaration, otherwise the compiler will treat it as an ordinary function declaration. </a:t>
            </a:r>
          </a:p>
        </p:txBody>
      </p:sp>
    </p:spTree>
    <p:extLst>
      <p:ext uri="{BB962C8B-B14F-4D97-AF65-F5344CB8AC3E}">
        <p14:creationId xmlns:p14="http://schemas.microsoft.com/office/powerpoint/2010/main" val="41218509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6"/>
            <a:ext cx="8272737" cy="3667622"/>
          </a:xfrm>
          <a:prstGeom prst="rect">
            <a:avLst/>
          </a:prstGeom>
          <a:noFill/>
        </p:spPr>
        <p:txBody>
          <a:bodyPr wrap="square" lIns="91395" tIns="45696" rIns="91395" bIns="45696" rtlCol="0">
            <a:spAutoFit/>
          </a:bodyPr>
          <a:lstStyle/>
          <a:p>
            <a:pPr>
              <a:lnSpc>
                <a:spcPts val="3443"/>
              </a:lnSpc>
              <a:buFont typeface="Arial" pitchFamily="34" charset="0"/>
              <a:buChar char="•"/>
            </a:pPr>
            <a:r>
              <a:rPr lang="zh-CN" altLang="en-US" sz="2400" b="1" dirty="0">
                <a:latin typeface="华文细黑" panose="02010600040101010101" pitchFamily="2" charset="-122"/>
                <a:ea typeface="华文细黑" panose="02010600040101010101" pitchFamily="2" charset="-122"/>
              </a:rPr>
              <a:t>以下情况不宜使用内联:</a:t>
            </a:r>
          </a:p>
          <a:p>
            <a:pPr lvl="1">
              <a:lnSpc>
                <a:spcPct val="200000"/>
              </a:lnSpc>
              <a:spcBef>
                <a:spcPct val="50000"/>
              </a:spcBef>
            </a:pPr>
            <a:r>
              <a:rPr lang="en-US" altLang="zh-CN" sz="2400" dirty="0">
                <a:latin typeface="华文细黑" panose="02010600040101010101" pitchFamily="2" charset="-122"/>
                <a:ea typeface="华文细黑" panose="02010600040101010101" pitchFamily="2" charset="-122"/>
              </a:rPr>
              <a:t>e)</a:t>
            </a:r>
            <a:r>
              <a:rPr lang="zh-CN" altLang="en-US" sz="2400" dirty="0">
                <a:latin typeface="华文细黑" panose="02010600040101010101" pitchFamily="2" charset="-122"/>
                <a:ea typeface="华文细黑" panose="02010600040101010101" pitchFamily="2" charset="-122"/>
              </a:rPr>
              <a:t>类的构造函数和析构函数容易让人误解成使用内联更有效。要当心构造函数和析构函数可能会隐藏一些行为，如“偷偷地”执行了基类或成员对象的构造函数和析构函数。</a:t>
            </a:r>
            <a:br>
              <a:rPr lang="zh-CN" altLang="en-US" sz="2400" dirty="0">
                <a:latin typeface="华文细黑" panose="02010600040101010101" pitchFamily="2" charset="-122"/>
                <a:ea typeface="华文细黑" panose="02010600040101010101" pitchFamily="2" charset="-122"/>
              </a:rPr>
            </a:br>
            <a:r>
              <a:rPr lang="zh-CN" altLang="en-US" sz="2400" dirty="0">
                <a:latin typeface="华文细黑" panose="02010600040101010101" pitchFamily="2" charset="-122"/>
                <a:ea typeface="华文细黑" panose="02010600040101010101" pitchFamily="2" charset="-122"/>
              </a:rPr>
              <a:t>所以不要随便地将构造函数和析构函数的定义体放在类中。</a:t>
            </a:r>
            <a:endParaRPr lang="en-US" altLang="zh-CN" sz="2400" dirty="0">
              <a:latin typeface="华文细黑" panose="02010600040101010101" pitchFamily="2" charset="-122"/>
              <a:ea typeface="华文细黑" panose="02010600040101010101" pitchFamily="2" charset="-122"/>
            </a:endParaRPr>
          </a:p>
        </p:txBody>
      </p:sp>
      <p:sp>
        <p:nvSpPr>
          <p:cNvPr id="5" name="标题 1"/>
          <p:cNvSpPr>
            <a:spLocks noGrp="1"/>
          </p:cNvSpPr>
          <p:nvPr>
            <p:ph type="ctrTitle"/>
          </p:nvPr>
        </p:nvSpPr>
        <p:spPr>
          <a:xfrm>
            <a:off x="432000" y="214289"/>
            <a:ext cx="572417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Outlines of 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40943642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02650" y="1067354"/>
            <a:ext cx="8434713" cy="3416271"/>
          </a:xfrm>
          <a:prstGeom prst="rect">
            <a:avLst/>
          </a:prstGeom>
          <a:noFill/>
        </p:spPr>
        <p:txBody>
          <a:bodyPr wrap="square" lIns="91395" tIns="45696" rIns="91395" bIns="45696" rtlCol="0">
            <a:spAutoFit/>
          </a:bodyPr>
          <a:lstStyle/>
          <a:p>
            <a:pPr>
              <a:lnSpc>
                <a:spcPct val="150000"/>
              </a:lnSpc>
              <a:buFont typeface="Arial" pitchFamily="34" charset="0"/>
              <a:buChar char="•"/>
            </a:pPr>
            <a:r>
              <a:rPr lang="zh-CN" altLang="en-US" sz="2400" dirty="0">
                <a:latin typeface="华文细黑" panose="02010600040101010101" pitchFamily="2" charset="-122"/>
                <a:ea typeface="华文细黑" panose="02010600040101010101" pitchFamily="2" charset="-122"/>
              </a:rPr>
              <a:t>在项目实现过程中什么时间决定一个函数最好是内联函数？</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en-US" altLang="zh-CN" sz="2400" b="1" dirty="0">
                <a:solidFill>
                  <a:srgbClr val="FFFF00"/>
                </a:solidFill>
                <a:latin typeface="微软雅黑" panose="020B0503020204020204" pitchFamily="34" charset="-122"/>
                <a:ea typeface="微软雅黑" panose="020B0503020204020204" pitchFamily="34" charset="-122"/>
                <a:cs typeface="Arial" pitchFamily="34" charset="0"/>
              </a:rPr>
              <a:t>80</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a:t>
            </a:r>
            <a:r>
              <a:rPr lang="en-US" altLang="zh-CN" sz="2400" b="1" dirty="0">
                <a:solidFill>
                  <a:srgbClr val="FFFF00"/>
                </a:solidFill>
                <a:latin typeface="微软雅黑" panose="020B0503020204020204" pitchFamily="34" charset="-122"/>
                <a:ea typeface="微软雅黑" panose="020B0503020204020204" pitchFamily="34" charset="-122"/>
                <a:cs typeface="Arial" pitchFamily="34" charset="0"/>
              </a:rPr>
              <a:t>20</a:t>
            </a: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准则</a:t>
            </a:r>
            <a:r>
              <a:rPr lang="zh-CN" altLang="en-US" sz="2400" dirty="0">
                <a:latin typeface="华文细黑" panose="02010600040101010101" pitchFamily="2" charset="-122"/>
                <a:ea typeface="华文细黑" panose="02010600040101010101" pitchFamily="2" charset="-122"/>
              </a:rPr>
              <a:t>说的是大约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％的代码使用了</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％的程序资源；大约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的代码耗用了大约</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％的运行时间；大约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％的代码使用了</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％的内存；大约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％的代码执行</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％的磁盘访问；</a:t>
            </a:r>
            <a:r>
              <a:rPr lang="en-US" altLang="zh-CN" sz="2400" dirty="0">
                <a:latin typeface="华文细黑" panose="02010600040101010101" pitchFamily="2" charset="-122"/>
                <a:ea typeface="华文细黑" panose="02010600040101010101" pitchFamily="2" charset="-122"/>
              </a:rPr>
              <a:t>80</a:t>
            </a:r>
            <a:r>
              <a:rPr lang="zh-CN" altLang="en-US" sz="2400" dirty="0">
                <a:latin typeface="华文细黑" panose="02010600040101010101" pitchFamily="2" charset="-122"/>
                <a:ea typeface="华文细黑" panose="02010600040101010101" pitchFamily="2" charset="-122"/>
              </a:rPr>
              <a:t>％的维护投入于大约</a:t>
            </a:r>
            <a:r>
              <a:rPr lang="en-US" altLang="zh-CN" sz="2400" dirty="0">
                <a:latin typeface="华文细黑" panose="02010600040101010101" pitchFamily="2" charset="-122"/>
                <a:ea typeface="华文细黑" panose="02010600040101010101" pitchFamily="2" charset="-122"/>
              </a:rPr>
              <a:t>20</a:t>
            </a:r>
            <a:r>
              <a:rPr lang="zh-CN" altLang="en-US" sz="2400" dirty="0">
                <a:latin typeface="华文细黑" panose="02010600040101010101" pitchFamily="2" charset="-122"/>
                <a:ea typeface="华文细黑" panose="02010600040101010101" pitchFamily="2" charset="-122"/>
              </a:rPr>
              <a:t>％的代码上；</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pitchFamily="34" charset="0"/>
              </a:rPr>
              <a:t>观点：</a:t>
            </a:r>
            <a:r>
              <a:rPr lang="zh-CN" altLang="en-US" sz="2400" dirty="0">
                <a:latin typeface="华文细黑" panose="02010600040101010101" pitchFamily="2" charset="-122"/>
                <a:ea typeface="华文细黑" panose="02010600040101010101" pitchFamily="2" charset="-122"/>
              </a:rPr>
              <a:t>软件整体的性能取决于代码组成中的一小部分。 </a:t>
            </a:r>
          </a:p>
        </p:txBody>
      </p:sp>
      <p:sp>
        <p:nvSpPr>
          <p:cNvPr id="5" name="标题 1"/>
          <p:cNvSpPr>
            <a:spLocks noGrp="1"/>
          </p:cNvSpPr>
          <p:nvPr>
            <p:ph type="ctrTitle"/>
          </p:nvPr>
        </p:nvSpPr>
        <p:spPr>
          <a:xfrm>
            <a:off x="432000" y="214289"/>
            <a:ext cx="594020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Key points of inline function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2268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9189" y="1072552"/>
            <a:ext cx="8568952" cy="4571642"/>
          </a:xfrm>
          <a:prstGeom prst="rect">
            <a:avLst/>
          </a:prstGeom>
          <a:noFill/>
        </p:spPr>
        <p:txBody>
          <a:bodyPr wrap="square" lIns="91395" tIns="45696" rIns="91395" bIns="45696" rtlCol="0">
            <a:spAutoFit/>
          </a:bodyPr>
          <a:lstStyle/>
          <a:p>
            <a:r>
              <a:rPr lang="en-US" altLang="zh-CN" sz="2400" dirty="0"/>
              <a:t>【</a:t>
            </a:r>
            <a:r>
              <a:rPr lang="zh-CN" altLang="en-US" sz="2400" dirty="0"/>
              <a:t>规则</a:t>
            </a:r>
            <a:r>
              <a:rPr lang="en-US" altLang="zh-CN" sz="2400" dirty="0"/>
              <a:t>5.4.1】</a:t>
            </a:r>
            <a:r>
              <a:rPr lang="zh-CN" altLang="en-US" sz="2400" dirty="0"/>
              <a:t>（强制） 不要内联超过</a:t>
            </a:r>
            <a:r>
              <a:rPr lang="en-US" altLang="zh-CN" sz="2400" dirty="0"/>
              <a:t>20 </a:t>
            </a:r>
            <a:r>
              <a:rPr lang="zh-CN" altLang="en-US" sz="2400" dirty="0"/>
              <a:t>行的函数。</a:t>
            </a:r>
          </a:p>
          <a:p>
            <a:r>
              <a:rPr lang="en-US" altLang="zh-CN" sz="2400" dirty="0"/>
              <a:t>【</a:t>
            </a:r>
            <a:r>
              <a:rPr lang="zh-CN" altLang="en-US" sz="2400" dirty="0"/>
              <a:t>规则</a:t>
            </a:r>
            <a:r>
              <a:rPr lang="en-US" altLang="zh-CN" sz="2400" dirty="0"/>
              <a:t>5.4.2】</a:t>
            </a:r>
            <a:r>
              <a:rPr lang="zh-CN" altLang="en-US" sz="2400" dirty="0"/>
              <a:t>（强制） 不应内联那些包含循环或</a:t>
            </a:r>
            <a:r>
              <a:rPr lang="en-US" altLang="zh-CN" sz="2400" dirty="0"/>
              <a:t>switch </a:t>
            </a:r>
            <a:r>
              <a:rPr lang="zh-CN" altLang="en-US" sz="2400" dirty="0"/>
              <a:t>语句的函数。</a:t>
            </a:r>
          </a:p>
          <a:p>
            <a:r>
              <a:rPr lang="en-US" altLang="zh-CN" sz="2400" dirty="0"/>
              <a:t>【</a:t>
            </a:r>
            <a:r>
              <a:rPr lang="zh-CN" altLang="en-US" sz="2400" dirty="0"/>
              <a:t>规则</a:t>
            </a:r>
            <a:r>
              <a:rPr lang="en-US" altLang="zh-CN" sz="2400" dirty="0"/>
              <a:t>5.4.3】</a:t>
            </a:r>
            <a:r>
              <a:rPr lang="zh-CN" altLang="en-US" sz="2400" dirty="0"/>
              <a:t>（推荐）对于将析构函数定义为内联函数应慎重对待，析构函数往往比其表面看起来要长，因为可能会有一些隐式成员和基类的析构函数被调用。</a:t>
            </a:r>
          </a:p>
          <a:p>
            <a:endParaRPr lang="en-US" altLang="zh-CN" sz="2400" dirty="0"/>
          </a:p>
          <a:p>
            <a:r>
              <a:rPr lang="en-US" altLang="zh-CN" sz="2400" dirty="0"/>
              <a:t>【</a:t>
            </a:r>
            <a:r>
              <a:rPr lang="zh-CN" altLang="en-US" sz="2400" dirty="0"/>
              <a:t>说明</a:t>
            </a:r>
            <a:r>
              <a:rPr lang="en-US" altLang="zh-CN" sz="2400" dirty="0"/>
              <a:t>】 </a:t>
            </a:r>
            <a:r>
              <a:rPr lang="zh-CN" altLang="en-US" sz="2400" dirty="0"/>
              <a:t>滥用内联将导致程序变慢，内联有可能使目标代码量或增或减，这取决于被内联的函数的大小。内联较短小的存取函数通常会减少代码量，但内联一个很大的函数将显著增加代码量。在现代处理上，由于更好的利用指令缓存，小巧的代码往往执行更快。</a:t>
            </a:r>
          </a:p>
        </p:txBody>
      </p:sp>
    </p:spTree>
    <p:extLst>
      <p:ext uri="{BB962C8B-B14F-4D97-AF65-F5344CB8AC3E}">
        <p14:creationId xmlns:p14="http://schemas.microsoft.com/office/powerpoint/2010/main" val="39908202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256584" cy="2315411"/>
          </a:xfrm>
          <a:prstGeom prst="rect">
            <a:avLst/>
          </a:prstGeom>
          <a:noFill/>
        </p:spPr>
        <p:txBody>
          <a:bodyPr wrap="square" lIns="98458" tIns="49229" rIns="98458" bIns="49229" rtlCol="0">
            <a:spAutoFit/>
          </a:bodyPr>
          <a:lstStyle/>
          <a:p>
            <a:pPr>
              <a:lnSpc>
                <a:spcPct val="150000"/>
              </a:lnSpc>
            </a:pPr>
            <a:r>
              <a:rPr lang="en-US" altLang="zh-CN" sz="3200" dirty="0" smtClean="0">
                <a:solidFill>
                  <a:schemeClr val="tx1">
                    <a:lumMod val="50000"/>
                    <a:lumOff val="50000"/>
                  </a:schemeClr>
                </a:solidFill>
                <a:latin typeface="Arial Rounded MT Bold" panose="020F0704030504030204" pitchFamily="34" charset="0"/>
              </a:rPr>
              <a:t>Chapter 6 </a:t>
            </a:r>
            <a:r>
              <a:rPr lang="en-US" altLang="zh-CN" sz="3200" dirty="0">
                <a:solidFill>
                  <a:schemeClr val="tx1">
                    <a:lumMod val="50000"/>
                    <a:lumOff val="50000"/>
                  </a:schemeClr>
                </a:solidFill>
                <a:latin typeface="Arial Rounded MT Bold" panose="020F0704030504030204" pitchFamily="34" charset="0"/>
              </a:rPr>
              <a:t>Functions </a:t>
            </a:r>
          </a:p>
          <a:p>
            <a:pPr lvl="1">
              <a:lnSpc>
                <a:spcPct val="150000"/>
              </a:lnSpc>
            </a:pPr>
            <a:r>
              <a:rPr lang="en-US" altLang="zh-CN" sz="3200" dirty="0" smtClean="0"/>
              <a:t>6.10 </a:t>
            </a:r>
            <a:r>
              <a:rPr lang="en-US" altLang="zh-CN" sz="3200" dirty="0"/>
              <a:t>Inline </a:t>
            </a:r>
            <a:r>
              <a:rPr lang="en-US" altLang="zh-CN" sz="3200" dirty="0" smtClean="0"/>
              <a:t>Functions </a:t>
            </a:r>
            <a:r>
              <a:rPr lang="en-US" altLang="zh-CN" sz="3200" dirty="0"/>
              <a:t/>
            </a:r>
            <a:br>
              <a:rPr lang="en-US" altLang="zh-CN" sz="3200" dirty="0"/>
            </a:br>
            <a:r>
              <a:rPr lang="en-US" altLang="zh-CN" sz="3200" dirty="0"/>
              <a:t>  </a:t>
            </a:r>
            <a:endParaRPr lang="en-US" altLang="zh-CN" sz="3200" dirty="0">
              <a:solidFill>
                <a:schemeClr val="tx1">
                  <a:lumMod val="50000"/>
                  <a:lumOff val="50000"/>
                </a:schemeClr>
              </a:solidFill>
              <a:latin typeface="Arial Rounded MT Bold" panose="020F07040305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3140968"/>
            <a:ext cx="5734050"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200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9188" y="1072551"/>
            <a:ext cx="8391283" cy="3323938"/>
          </a:xfrm>
          <a:prstGeom prst="rect">
            <a:avLst/>
          </a:prstGeom>
          <a:noFill/>
        </p:spPr>
        <p:txBody>
          <a:bodyPr wrap="square" lIns="91395" tIns="45696" rIns="91395" bIns="45696" rtlCol="0">
            <a:spAutoFit/>
          </a:bodyPr>
          <a:lstStyle/>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prototyping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ype-safe</a:t>
            </a: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Default arguments</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code-shorter</a:t>
            </a:r>
            <a:endParaRPr lang="zh-CN" altLang="en-US" sz="2800" b="1" dirty="0">
              <a:solidFill>
                <a:srgbClr val="14A2D4"/>
              </a:solidFill>
              <a:latin typeface="Tahoma" panose="020B0604030504040204" pitchFamily="34" charset="0"/>
              <a:ea typeface="微软雅黑" panose="020B0503020204020204" pitchFamily="34" charset="-122"/>
              <a:cs typeface="Tahoma" panose="020B0604030504040204" pitchFamily="34" charset="0"/>
            </a:endParaRP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Function Overloading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solidFill>
                  <a:srgbClr val="0000CC"/>
                </a:solidFill>
                <a:latin typeface="Tahoma" panose="020B0604030504040204" pitchFamily="34" charset="0"/>
                <a:cs typeface="Tahoma" panose="020B0604030504040204" pitchFamily="34" charset="0"/>
                <a:sym typeface="Wingdings" pitchFamily="2" charset="2"/>
              </a:rPr>
              <a:t> </a:t>
            </a:r>
            <a:r>
              <a:rPr lang="zh-CN" altLang="en-US" sz="2800" b="1" dirty="0">
                <a:solidFill>
                  <a:srgbClr val="0000CC"/>
                </a:solidFill>
                <a:latin typeface="Tahoma" panose="020B0604030504040204" pitchFamily="34" charset="0"/>
                <a:cs typeface="Tahoma" panose="020B0604030504040204" pitchFamily="34" charset="0"/>
              </a:rPr>
              <a:t> </a:t>
            </a: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Eazy</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to read</a:t>
            </a:r>
          </a:p>
          <a:p>
            <a:pPr>
              <a:lnSpc>
                <a:spcPct val="150000"/>
              </a:lnSpc>
              <a:spcBef>
                <a:spcPct val="50000"/>
              </a:spcBef>
            </a:pPr>
            <a:r>
              <a:rPr lang="en-US" altLang="zh-CN"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inline</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err="1">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Founction</a:t>
            </a:r>
            <a:r>
              <a:rPr lang="zh-CN" altLang="en-US" sz="2800" b="1" dirty="0">
                <a:solidFill>
                  <a:schemeClr val="tx1">
                    <a:lumMod val="65000"/>
                    <a:lumOff val="35000"/>
                  </a:schemeClr>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a:solidFill>
                  <a:srgbClr val="F37021"/>
                </a:solidFill>
                <a:latin typeface="Tahoma" panose="020B0604030504040204" pitchFamily="34" charset="0"/>
                <a:ea typeface="微软雅黑" panose="020B0503020204020204" pitchFamily="34" charset="-122"/>
                <a:cs typeface="Tahoma" panose="020B0604030504040204" pitchFamily="34" charset="0"/>
                <a:sym typeface="Wingdings" pitchFamily="2" charset="2"/>
              </a:rPr>
              <a:t></a:t>
            </a:r>
            <a:r>
              <a:rPr lang="en-US" altLang="zh-CN" sz="2800" b="1" dirty="0">
                <a:solidFill>
                  <a:srgbClr val="FFFF00"/>
                </a:solidFill>
                <a:latin typeface="Tahoma" panose="020B0604030504040204" pitchFamily="34" charset="0"/>
                <a:cs typeface="Tahoma" panose="020B0604030504040204" pitchFamily="34" charset="0"/>
                <a:sym typeface="Wingdings" pitchFamily="2" charset="2"/>
              </a:rPr>
              <a:t> </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Improve performance</a:t>
            </a:r>
          </a:p>
        </p:txBody>
      </p:sp>
    </p:spTree>
    <p:extLst>
      <p:ext uri="{BB962C8B-B14F-4D97-AF65-F5344CB8AC3E}">
        <p14:creationId xmlns:p14="http://schemas.microsoft.com/office/powerpoint/2010/main" val="146650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755576" y="1086803"/>
            <a:ext cx="8136904" cy="4616600"/>
          </a:xfrm>
          <a:prstGeom prst="rect">
            <a:avLst/>
          </a:prstGeom>
          <a:noFill/>
        </p:spPr>
        <p:txBody>
          <a:bodyPr wrap="square" lIns="91395" tIns="45696" rIns="91395" bIns="45696" rtlCol="0">
            <a:spAutoFit/>
          </a:bodyPr>
          <a:lstStyle/>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.1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variable and type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functions</a:t>
            </a:r>
          </a:p>
          <a:p>
            <a:pPr>
              <a:lnSpc>
                <a:spcPct val="150000"/>
              </a:lnSpc>
            </a:pP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rgbClr val="FFFF00"/>
                </a:solidFill>
                <a:latin typeface="Tahoma" panose="020B0604030504040204" pitchFamily="34" charset="0"/>
                <a:ea typeface="Arial Unicode MS" pitchFamily="34" charset="-122"/>
                <a:cs typeface="Tahoma" panose="020B0604030504040204" pitchFamily="34" charset="0"/>
              </a:rPr>
              <a:t>.3 </a:t>
            </a:r>
            <a:r>
              <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rPr>
              <a:t>About constant </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.4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About static elements</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a:t>
            </a:r>
            <a:r>
              <a:rPr lang="en-US" altLang="zh-CN" sz="2800" b="1"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.5 </a:t>
            </a: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References and The copy-constructor</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2.6 Memory manage</a:t>
            </a:r>
          </a:p>
          <a:p>
            <a:pPr>
              <a:lnSpc>
                <a:spcPct val="150000"/>
              </a:lnSpc>
            </a:pPr>
            <a:r>
              <a:rPr lang="en-US" altLang="zh-CN" sz="28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2.7 Reading and writing files</a:t>
            </a:r>
          </a:p>
        </p:txBody>
      </p:sp>
      <p:sp>
        <p:nvSpPr>
          <p:cNvPr id="4" name="标题 1"/>
          <p:cNvSpPr txBox="1">
            <a:spLocks/>
          </p:cNvSpPr>
          <p:nvPr/>
        </p:nvSpPr>
        <p:spPr>
          <a:xfrm>
            <a:off x="432000" y="214289"/>
            <a:ext cx="3491928" cy="784800"/>
          </a:xfrm>
          <a:prstGeom prst="rect">
            <a:avLst/>
          </a:prstGeom>
          <a:solidFill>
            <a:srgbClr val="008080"/>
          </a:solidFill>
        </p:spPr>
        <p:txBody>
          <a:bodyPr vert="horz" lIns="98409" tIns="49204" rIns="98409" bIns="49204" rtlCol="0" anchor="ctr">
            <a:normAutofit/>
          </a:bodyPr>
          <a:lstStyle>
            <a:lvl1pPr>
              <a:spcBef>
                <a:spcPct val="0"/>
              </a:spcBef>
              <a:buNone/>
              <a:defRPr sz="4000" b="1">
                <a:solidFill>
                  <a:srgbClr val="0000CC"/>
                </a:solidFill>
                <a:latin typeface="AvantGarde Md BT" panose="020B0602020202020204" pitchFamily="34" charset="0"/>
                <a:ea typeface="Arial Unicode MS" pitchFamily="34" charset="-122"/>
                <a:cs typeface="Arial Unicode MS" pitchFamily="34" charset="-122"/>
              </a:defRPr>
            </a:lvl1pPr>
          </a:lstStyle>
          <a:p>
            <a:r>
              <a:rPr lang="en-US" altLang="zh-CN" dirty="0">
                <a:solidFill>
                  <a:srgbClr val="FFFF00"/>
                </a:solidFill>
                <a:latin typeface="Arial Rounded MT Bold" panose="020F0704030504030204" pitchFamily="34" charset="0"/>
              </a:rPr>
              <a:t>The C in C++</a:t>
            </a:r>
            <a:endParaRPr lang="zh-CN" altLang="en-US"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37188570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2.3 About constant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224185"/>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C</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编码规范</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a:t>
            </a:r>
            <a:r>
              <a:rPr lang="zh-CN" altLang="en-US" sz="2400" b="1" dirty="0">
                <a:solidFill>
                  <a:srgbClr val="FFC000"/>
                </a:solidFill>
                <a:latin typeface="微软雅黑" panose="020B0503020204020204" pitchFamily="34" charset="-122"/>
                <a:ea typeface="微软雅黑" panose="020B0503020204020204" pitchFamily="34" charset="-122"/>
                <a:cs typeface="Tahoma" panose="020B0604030504040204" pitchFamily="34" charset="0"/>
              </a:rPr>
              <a:t>强制</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Tahoma" panose="020B0604030504040204" pitchFamily="34" charset="0"/>
              </a:rPr>
              <a:t>】</a:t>
            </a:r>
          </a:p>
          <a:p>
            <a:pPr lvl="1">
              <a:lnSpc>
                <a:spcPct val="150000"/>
              </a:lnSpc>
              <a:buFont typeface="Arial" pitchFamily="34" charset="0"/>
              <a:buChar char="•"/>
            </a:pP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要</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避免在代码中使用</a:t>
            </a:r>
            <a:r>
              <a:rPr lang="zh-CN" altLang="en-US"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诸如</a:t>
            </a:r>
            <a:r>
              <a:rPr lang="en-US" altLang="zh-CN"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3.1415926</a:t>
            </a:r>
            <a:r>
              <a:rPr lang="zh-CN" altLang="en-US" sz="2400" b="1" dirty="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这样的字面常量，而应该用符号名称和表达式替换它们，如</a:t>
            </a:r>
            <a:r>
              <a:rPr lang="en-US" altLang="zh-CN" sz="2400" b="1" dirty="0" smtClean="0">
                <a:solidFill>
                  <a:schemeClr val="tx1">
                    <a:lumMod val="65000"/>
                    <a:lumOff val="35000"/>
                  </a:schemeClr>
                </a:solidFill>
                <a:latin typeface="华文细黑" panose="02010600040101010101" pitchFamily="2" charset="-122"/>
                <a:ea typeface="华文细黑" panose="02010600040101010101" pitchFamily="2" charset="-122"/>
                <a:cs typeface="Tahoma" panose="020B0604030504040204" pitchFamily="34" charset="0"/>
              </a:rPr>
              <a:t>PI * radius * height</a:t>
            </a:r>
          </a:p>
          <a:p>
            <a:pPr>
              <a:lnSpc>
                <a:spcPct val="150000"/>
              </a:lnSpc>
              <a:buFont typeface="Arial" pitchFamily="34" charset="0"/>
              <a:buChar char="•"/>
            </a:pPr>
            <a:r>
              <a:rPr lang="en-US" altLang="zh-CN" sz="2700" b="1" dirty="0" smtClean="0">
                <a:solidFill>
                  <a:schemeClr val="tx1">
                    <a:lumMod val="65000"/>
                    <a:lumOff val="35000"/>
                  </a:schemeClr>
                </a:solidFill>
                <a:latin typeface="Tahoma" panose="020B0604030504040204" pitchFamily="34" charset="0"/>
                <a:cs typeface="Tahoma" panose="020B0604030504040204" pitchFamily="34" charset="0"/>
              </a:rPr>
              <a:t>Constant </a:t>
            </a:r>
            <a:r>
              <a:rPr lang="en-US" altLang="zh-CN" sz="2700" b="1" dirty="0">
                <a:solidFill>
                  <a:schemeClr val="tx1">
                    <a:lumMod val="65000"/>
                    <a:lumOff val="35000"/>
                  </a:schemeClr>
                </a:solidFill>
                <a:latin typeface="Tahoma" panose="020B0604030504040204" pitchFamily="34" charset="0"/>
                <a:cs typeface="Tahoma" panose="020B0604030504040204" pitchFamily="34" charset="0"/>
              </a:rPr>
              <a:t>in </a:t>
            </a:r>
            <a:r>
              <a:rPr lang="en-US" altLang="zh-CN" sz="2700" b="1" dirty="0" smtClean="0">
                <a:solidFill>
                  <a:schemeClr val="tx1">
                    <a:lumMod val="65000"/>
                    <a:lumOff val="35000"/>
                  </a:schemeClr>
                </a:solidFill>
                <a:latin typeface="Tahoma" panose="020B0604030504040204" pitchFamily="34" charset="0"/>
                <a:cs typeface="Tahoma" panose="020B0604030504040204" pitchFamily="34" charset="0"/>
              </a:rPr>
              <a:t>C </a:t>
            </a:r>
          </a:p>
          <a:p>
            <a:pPr lvl="1">
              <a:lnSpc>
                <a:spcPct val="150000"/>
              </a:lnSpc>
            </a:pPr>
            <a:r>
              <a:rPr lang="en-US" altLang="zh-CN" sz="2800" b="1" dirty="0" smtClean="0">
                <a:solidFill>
                  <a:srgbClr val="FFFF00"/>
                </a:solidFill>
                <a:latin typeface="Tahoma" panose="020B0604030504040204" pitchFamily="34" charset="0"/>
                <a:cs typeface="Tahoma" panose="020B0604030504040204" pitchFamily="34" charset="0"/>
              </a:rPr>
              <a:t>#</a:t>
            </a:r>
            <a:r>
              <a:rPr lang="en-US" altLang="zh-CN" sz="2800" b="1" dirty="0">
                <a:solidFill>
                  <a:srgbClr val="FFFF00"/>
                </a:solidFill>
                <a:latin typeface="Tahoma" panose="020B0604030504040204" pitchFamily="34" charset="0"/>
                <a:cs typeface="Tahoma" panose="020B0604030504040204" pitchFamily="34" charset="0"/>
              </a:rPr>
              <a:t>define </a:t>
            </a:r>
            <a:r>
              <a:rPr lang="en-US" altLang="zh-CN" sz="2800" b="1" dirty="0" smtClean="0">
                <a:solidFill>
                  <a:srgbClr val="FFFF00"/>
                </a:solidFill>
                <a:latin typeface="Tahoma" panose="020B0604030504040204" pitchFamily="34" charset="0"/>
                <a:cs typeface="Tahoma" panose="020B0604030504040204" pitchFamily="34" charset="0"/>
              </a:rPr>
              <a:t> PI  3.1415926</a:t>
            </a:r>
            <a:r>
              <a:rPr lang="en-US" altLang="zh-CN" sz="3200" dirty="0" smtClean="0">
                <a:solidFill>
                  <a:srgbClr val="FFFF00"/>
                </a:solidFill>
                <a:latin typeface="Tahoma" panose="020B0604030504040204" pitchFamily="34" charset="0"/>
                <a:ea typeface="Arial Unicode MS" pitchFamily="34" charset="-122"/>
                <a:cs typeface="Tahoma" panose="020B0604030504040204" pitchFamily="34" charset="0"/>
              </a:rPr>
              <a:t> </a:t>
            </a:r>
            <a:endParaRPr lang="en-US" altLang="zh-CN" sz="2700" b="1" dirty="0">
              <a:solidFill>
                <a:schemeClr val="tx1">
                  <a:lumMod val="65000"/>
                  <a:lumOff val="35000"/>
                </a:schemeClr>
              </a:solidFill>
              <a:latin typeface="Tahoma" panose="020B0604030504040204" pitchFamily="34" charset="0"/>
              <a:cs typeface="Tahoma" panose="020B0604030504040204" pitchFamily="34" charset="0"/>
            </a:endParaRPr>
          </a:p>
          <a:p>
            <a:pPr lvl="1">
              <a:lnSpc>
                <a:spcPct val="150000"/>
              </a:lnSpc>
            </a:pPr>
            <a:r>
              <a:rPr lang="en-US" altLang="zh-CN" sz="2400" dirty="0">
                <a:latin typeface="Tahoma" panose="020B0604030504040204" pitchFamily="34" charset="0"/>
                <a:ea typeface="Arial Unicode MS" pitchFamily="34" charset="-122"/>
                <a:cs typeface="Tahoma" panose="020B0604030504040204" pitchFamily="34" charset="0"/>
              </a:rPr>
              <a:t>When programming in C, the </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preprocessor </a:t>
            </a:r>
            <a:r>
              <a:rPr lang="en-US" altLang="zh-CN" sz="2400" dirty="0">
                <a:latin typeface="Tahoma" panose="020B0604030504040204" pitchFamily="34" charset="0"/>
                <a:ea typeface="Arial Unicode MS" pitchFamily="34" charset="-122"/>
                <a:cs typeface="Tahoma" panose="020B0604030504040204" pitchFamily="34" charset="0"/>
              </a:rPr>
              <a:t>is used to using macros  to create constant. </a:t>
            </a:r>
            <a:r>
              <a:rPr lang="en-US" altLang="zh-CN" sz="2400" b="1" dirty="0" smtClean="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Value </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substitution </a:t>
            </a:r>
          </a:p>
        </p:txBody>
      </p:sp>
    </p:spTree>
    <p:extLst>
      <p:ext uri="{BB962C8B-B14F-4D97-AF65-F5344CB8AC3E}">
        <p14:creationId xmlns:p14="http://schemas.microsoft.com/office/powerpoint/2010/main" val="86488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50004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Scope and Visibility</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354775" cy="4960284"/>
          </a:xfrm>
          <a:prstGeom prst="rect">
            <a:avLst/>
          </a:prstGeom>
          <a:noFill/>
        </p:spPr>
        <p:txBody>
          <a:bodyPr wrap="square" lIns="91395" tIns="45696" rIns="91395" bIns="45696" rtlCol="0">
            <a:spAutoFit/>
          </a:bodyPr>
          <a:lstStyle/>
          <a:p>
            <a:pPr>
              <a:lnSpc>
                <a:spcPts val="2500"/>
              </a:lnSpc>
              <a:buFont typeface="Arial" pitchFamily="34" charset="0"/>
              <a:buChar char="•"/>
            </a:pPr>
            <a:r>
              <a:rPr lang="en-US" altLang="zh-CN" sz="2400" dirty="0">
                <a:solidFill>
                  <a:schemeClr val="tx1">
                    <a:lumMod val="95000"/>
                    <a:lumOff val="5000"/>
                  </a:schemeClr>
                </a:solidFill>
                <a:latin typeface="Arial" pitchFamily="34" charset="0"/>
                <a:ea typeface="Arial Unicode MS" pitchFamily="34" charset="-122"/>
                <a:cs typeface="Arial" pitchFamily="34" charset="0"/>
              </a:rPr>
              <a:t>The scope of  C++ identifier</a:t>
            </a: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-Block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Local Objects</a:t>
            </a: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-File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static Global Objects</a:t>
            </a:r>
            <a:r>
              <a:rPr lang="en-US" altLang="zh-CN" sz="2400" b="1" dirty="0">
                <a:solidFill>
                  <a:srgbClr val="00B16A"/>
                </a:solidFill>
                <a:latin typeface="Arial" pitchFamily="34" charset="0"/>
                <a:ea typeface="微软雅黑" panose="020B0503020204020204" pitchFamily="34" charset="-122"/>
                <a:cs typeface="Arial" pitchFamily="34" charset="0"/>
              </a:rPr>
              <a:t>[c03-static.cpp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dirty="0" smtClean="0">
                <a:solidFill>
                  <a:schemeClr val="tx1">
                    <a:lumMod val="50000"/>
                    <a:lumOff val="50000"/>
                  </a:schemeClr>
                </a:solidFill>
                <a:latin typeface="Arial" pitchFamily="34" charset="0"/>
                <a:ea typeface="Arial Unicode MS" pitchFamily="34" charset="-122"/>
                <a:cs typeface="Arial" pitchFamily="34" charset="0"/>
              </a:rPr>
              <a:t>            </a:t>
            </a:r>
          </a:p>
          <a:p>
            <a:pPr lvl="1">
              <a:lnSpc>
                <a:spcPts val="2500"/>
              </a:lnSpc>
              <a:spcBef>
                <a:spcPct val="50000"/>
              </a:spcBef>
            </a:pPr>
            <a:r>
              <a:rPr lang="en-US" altLang="zh-CN" sz="2400" b="1"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rgbClr val="00B16A"/>
                </a:solidFill>
                <a:latin typeface="Arial" pitchFamily="34" charset="0"/>
                <a:ea typeface="微软雅黑" panose="020B0503020204020204" pitchFamily="34" charset="-122"/>
                <a:cs typeface="Arial" pitchFamily="34" charset="0"/>
              </a:rPr>
              <a:t>file_static.cpp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endParaRPr lang="zh-CN" altLang="en-US" sz="2400" dirty="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dirty="0">
                <a:solidFill>
                  <a:schemeClr val="tx1">
                    <a:lumMod val="95000"/>
                    <a:lumOff val="5000"/>
                  </a:schemeClr>
                </a:solidFill>
                <a:latin typeface="Arial" pitchFamily="34" charset="0"/>
                <a:ea typeface="Arial Unicode MS" pitchFamily="34" charset="-122"/>
                <a:cs typeface="Arial" pitchFamily="34" charset="0"/>
              </a:rPr>
              <a:t>-Global scope</a:t>
            </a:r>
            <a:r>
              <a:rPr lang="zh-CN" altLang="en-US" sz="2400" dirty="0">
                <a:solidFill>
                  <a:schemeClr val="tx1">
                    <a:lumMod val="95000"/>
                    <a:lumOff val="5000"/>
                  </a:schemeClr>
                </a:solidFill>
                <a:latin typeface="Arial" pitchFamily="34" charset="0"/>
                <a:ea typeface="Arial Unicode MS" pitchFamily="34" charset="-122"/>
                <a:cs typeface="Arial" pitchFamily="34" charset="0"/>
              </a:rPr>
              <a:t> ： </a:t>
            </a:r>
            <a:r>
              <a:rPr lang="en-US" altLang="zh-CN" sz="2400" dirty="0">
                <a:solidFill>
                  <a:schemeClr val="tx1">
                    <a:lumMod val="95000"/>
                    <a:lumOff val="5000"/>
                  </a:schemeClr>
                </a:solidFill>
                <a:latin typeface="Arial" pitchFamily="34" charset="0"/>
                <a:ea typeface="Arial Unicode MS" pitchFamily="34" charset="-122"/>
                <a:cs typeface="Arial" pitchFamily="34" charset="0"/>
              </a:rPr>
              <a:t>Global Objects</a:t>
            </a:r>
            <a:r>
              <a:rPr lang="en-US" altLang="zh-CN" sz="2400" b="1" dirty="0">
                <a:solidFill>
                  <a:srgbClr val="00B16A"/>
                </a:solidFill>
                <a:latin typeface="Arial" pitchFamily="34" charset="0"/>
                <a:ea typeface="微软雅黑" panose="020B0503020204020204" pitchFamily="34" charset="-122"/>
                <a:cs typeface="Arial" pitchFamily="34" charset="0"/>
              </a:rPr>
              <a:t>[c03-global.cpp</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 </a:t>
            </a:r>
            <a:endParaRPr lang="en-US" altLang="zh-CN" sz="2400" dirty="0" smtClean="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b="1" dirty="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b="1" dirty="0" smtClean="0">
                <a:solidFill>
                  <a:srgbClr val="00B16A"/>
                </a:solidFill>
                <a:latin typeface="Arial" pitchFamily="34" charset="0"/>
                <a:ea typeface="微软雅黑" panose="020B0503020204020204" pitchFamily="34" charset="-122"/>
                <a:cs typeface="Arial" pitchFamily="34" charset="0"/>
              </a:rPr>
              <a:t>Global2.cpp</a:t>
            </a:r>
            <a:r>
              <a:rPr lang="en-US" altLang="zh-CN" sz="2400" dirty="0" smtClean="0">
                <a:solidFill>
                  <a:schemeClr val="tx1">
                    <a:lumMod val="50000"/>
                    <a:lumOff val="50000"/>
                  </a:schemeClr>
                </a:solidFill>
                <a:latin typeface="Arial" pitchFamily="34" charset="0"/>
                <a:ea typeface="Arial Unicode MS" pitchFamily="34" charset="-122"/>
                <a:cs typeface="Arial" pitchFamily="34" charset="0"/>
              </a:rPr>
              <a:t> </a:t>
            </a: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endParaRPr lang="zh-CN" altLang="en-US" sz="2400" dirty="0">
              <a:solidFill>
                <a:schemeClr val="tx1">
                  <a:lumMod val="50000"/>
                  <a:lumOff val="50000"/>
                </a:schemeClr>
              </a:solidFill>
              <a:latin typeface="Arial" pitchFamily="34" charset="0"/>
              <a:ea typeface="Arial Unicode MS" pitchFamily="34" charset="-122"/>
              <a:cs typeface="Arial" pitchFamily="34" charset="0"/>
            </a:endParaRPr>
          </a:p>
          <a:p>
            <a:pPr lvl="1">
              <a:lnSpc>
                <a:spcPts val="2500"/>
              </a:lnSpc>
              <a:spcBef>
                <a:spcPct val="50000"/>
              </a:spcBef>
            </a:pPr>
            <a:r>
              <a:rPr lang="en-US" altLang="zh-CN" sz="2400" dirty="0">
                <a:solidFill>
                  <a:schemeClr val="tx1">
                    <a:lumMod val="50000"/>
                    <a:lumOff val="50000"/>
                  </a:schemeClr>
                </a:solidFill>
                <a:latin typeface="Arial" pitchFamily="34" charset="0"/>
                <a:ea typeface="Arial Unicode MS" pitchFamily="34" charset="-122"/>
                <a:cs typeface="Arial" pitchFamily="34" charset="0"/>
              </a:rPr>
              <a: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Class scope</a:t>
            </a:r>
            <a:r>
              <a:rPr lang="zh-CN" altLang="en-US"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class A{ </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private</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err="1">
                <a:solidFill>
                  <a:schemeClr val="tx1">
                    <a:lumMod val="95000"/>
                    <a:lumOff val="5000"/>
                  </a:schemeClr>
                </a:solidFill>
                <a:latin typeface="Arial" pitchFamily="34" charset="0"/>
                <a:ea typeface="Arial Unicode MS" pitchFamily="34" charset="-122"/>
                <a:cs typeface="Arial" pitchFamily="34" charset="0"/>
              </a:rPr>
              <a:t>int</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 i</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a:t>
            </a:r>
          </a:p>
          <a:p>
            <a:pPr lvl="1">
              <a:lnSpc>
                <a:spcPts val="2500"/>
              </a:lnSpc>
              <a:spcBef>
                <a:spcPct val="50000"/>
              </a:spcBef>
            </a:pPr>
            <a:r>
              <a:rPr lang="en-US" altLang="zh-CN" sz="2400" b="1" dirty="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smtClean="0">
                <a:solidFill>
                  <a:schemeClr val="tx1">
                    <a:lumMod val="95000"/>
                    <a:lumOff val="5000"/>
                  </a:schemeClr>
                </a:solidFill>
                <a:latin typeface="Arial" pitchFamily="34" charset="0"/>
                <a:ea typeface="Arial Unicode MS" pitchFamily="34" charset="-122"/>
                <a:cs typeface="Arial" pitchFamily="34" charset="0"/>
              </a:rPr>
              <a:t>                                </a:t>
            </a:r>
            <a:r>
              <a:rPr lang="en-US" altLang="zh-CN" sz="2400" b="1" dirty="0">
                <a:solidFill>
                  <a:schemeClr val="tx1">
                    <a:lumMod val="95000"/>
                    <a:lumOff val="5000"/>
                  </a:schemeClr>
                </a:solidFill>
                <a:latin typeface="Arial" pitchFamily="34" charset="0"/>
                <a:ea typeface="Arial Unicode MS" pitchFamily="34" charset="-122"/>
                <a:cs typeface="Arial" pitchFamily="34" charset="0"/>
              </a:rPr>
              <a:t>};</a:t>
            </a:r>
          </a:p>
        </p:txBody>
      </p:sp>
      <p:sp>
        <p:nvSpPr>
          <p:cNvPr id="3" name="圆角矩形标注 2"/>
          <p:cNvSpPr/>
          <p:nvPr/>
        </p:nvSpPr>
        <p:spPr>
          <a:xfrm>
            <a:off x="5183560" y="5324071"/>
            <a:ext cx="3960440" cy="621791"/>
          </a:xfrm>
          <a:prstGeom prst="wedgeRoundRectCallout">
            <a:avLst>
              <a:gd name="adj1" fmla="val -50266"/>
              <a:gd name="adj2" fmla="val -105982"/>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Arial" pitchFamily="34" charset="0"/>
                <a:ea typeface="Arial Unicode MS" pitchFamily="34" charset="-122"/>
                <a:cs typeface="Arial" pitchFamily="34" charset="0"/>
              </a:rPr>
              <a:t>Members see all members  </a:t>
            </a:r>
          </a:p>
        </p:txBody>
      </p:sp>
    </p:spTree>
    <p:extLst>
      <p:ext uri="{BB962C8B-B14F-4D97-AF65-F5344CB8AC3E}">
        <p14:creationId xmlns:p14="http://schemas.microsoft.com/office/powerpoint/2010/main" val="81883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5436144" cy="784800"/>
          </a:xfrm>
          <a:solidFill>
            <a:srgbClr val="008080"/>
          </a:solidFill>
        </p:spPr>
        <p:txBody>
          <a:bodyPr vert="horz" lIns="98409" tIns="49204" rIns="98409" bIns="49204" rtlCol="0" anchor="ctr">
            <a:normAutofit/>
          </a:bodyPr>
          <a:lstStyle/>
          <a:p>
            <a:r>
              <a:rPr lang="en-US" altLang="zh-CN" b="1" dirty="0">
                <a:latin typeface="Tahoma" panose="020B0604030504040204" pitchFamily="34" charset="0"/>
                <a:cs typeface="Tahoma" panose="020B0604030504040204" pitchFamily="34" charset="0"/>
              </a:rPr>
              <a:t>#define </a:t>
            </a:r>
            <a:r>
              <a:rPr lang="en-US" altLang="zh-CN" b="1" dirty="0" smtClean="0">
                <a:latin typeface="Tahoma" panose="020B0604030504040204" pitchFamily="34" charset="0"/>
                <a:cs typeface="Tahoma" panose="020B0604030504040204" pitchFamily="34" charset="0"/>
              </a:rPr>
              <a:t>  PI   3.1415926</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6"/>
            <a:ext cx="8715404" cy="4062602"/>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smtClean="0">
                <a:solidFill>
                  <a:schemeClr val="tx1">
                    <a:lumMod val="65000"/>
                    <a:lumOff val="35000"/>
                  </a:schemeClr>
                </a:solidFill>
                <a:latin typeface="Arial" panose="020B0604020202020204" pitchFamily="34" charset="0"/>
                <a:cs typeface="Arial" panose="020B0604020202020204" pitchFamily="34" charset="0"/>
              </a:rPr>
              <a:t>Problems</a:t>
            </a:r>
            <a:endParaRPr lang="en-US" altLang="zh-CN" sz="2800" dirty="0">
              <a:solidFill>
                <a:schemeClr val="tx1">
                  <a:lumMod val="65000"/>
                  <a:lumOff val="35000"/>
                </a:schemeClr>
              </a:solidFill>
              <a:latin typeface="Arial" panose="020B0604020202020204" pitchFamily="34" charset="0"/>
              <a:ea typeface="Arial Unicode MS" pitchFamily="34" charset="-122"/>
              <a:cs typeface="Arial" panose="020B0604020202020204" pitchFamily="34" charset="0"/>
            </a:endParaRP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PI </a:t>
            </a:r>
            <a:r>
              <a:rPr lang="en-US" altLang="zh-CN" sz="2400" dirty="0">
                <a:latin typeface="Arial" panose="020B0604020202020204" pitchFamily="34" charset="0"/>
                <a:ea typeface="Arial Unicode MS" pitchFamily="34" charset="-122"/>
                <a:cs typeface="Arial" panose="020B0604020202020204" pitchFamily="34" charset="0"/>
              </a:rPr>
              <a:t>is only a </a:t>
            </a:r>
            <a:r>
              <a:rPr lang="en-US" altLang="zh-CN" sz="2400" dirty="0" smtClean="0">
                <a:latin typeface="Arial" panose="020B0604020202020204" pitchFamily="34" charset="0"/>
                <a:ea typeface="Arial Unicode MS" pitchFamily="34" charset="-122"/>
                <a:cs typeface="Arial" panose="020B0604020202020204" pitchFamily="34" charset="0"/>
              </a:rPr>
              <a:t>symbol</a:t>
            </a:r>
            <a:endParaRPr lang="en-US" altLang="zh-CN" sz="2400" dirty="0">
              <a:latin typeface="Arial" panose="020B0604020202020204" pitchFamily="34" charset="0"/>
              <a:ea typeface="Arial Unicode MS" pitchFamily="34" charset="-122"/>
              <a:cs typeface="Arial" panose="020B0604020202020204" pitchFamily="34" charset="0"/>
            </a:endParaRP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have </a:t>
            </a:r>
            <a:r>
              <a:rPr lang="en-US" altLang="zh-CN" sz="2400" dirty="0">
                <a:latin typeface="Arial" panose="020B0604020202020204" pitchFamily="34" charset="0"/>
                <a:ea typeface="Arial Unicode MS" pitchFamily="34" charset="-122"/>
                <a:cs typeface="Arial" panose="020B0604020202020204" pitchFamily="34" charset="0"/>
              </a:rPr>
              <a:t>no storage </a:t>
            </a:r>
            <a:r>
              <a:rPr lang="en-US" altLang="zh-CN" sz="2400" dirty="0" smtClean="0">
                <a:latin typeface="Arial" panose="020B0604020202020204" pitchFamily="34" charset="0"/>
                <a:ea typeface="Arial Unicode MS" pitchFamily="34" charset="-122"/>
                <a:cs typeface="Arial" panose="020B0604020202020204" pitchFamily="34" charset="0"/>
              </a:rPr>
              <a:t>space.</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no </a:t>
            </a:r>
            <a:r>
              <a:rPr lang="en-US" altLang="zh-CN" sz="2400" dirty="0">
                <a:latin typeface="Arial" panose="020B0604020202020204" pitchFamily="34" charset="0"/>
                <a:ea typeface="Arial Unicode MS" pitchFamily="34" charset="-122"/>
                <a:cs typeface="Arial" panose="020B0604020202020204" pitchFamily="34" charset="0"/>
              </a:rPr>
              <a:t>concept nor facility for type </a:t>
            </a:r>
            <a:r>
              <a:rPr lang="en-US" altLang="zh-CN" sz="2400" dirty="0" smtClean="0">
                <a:latin typeface="Arial" panose="020B0604020202020204" pitchFamily="34" charset="0"/>
                <a:ea typeface="Arial Unicode MS" pitchFamily="34" charset="-122"/>
                <a:cs typeface="Arial" panose="020B0604020202020204" pitchFamily="34" charset="0"/>
              </a:rPr>
              <a:t>checking,</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preprocessor </a:t>
            </a:r>
            <a:r>
              <a:rPr lang="en-US" altLang="zh-CN" sz="2400" dirty="0">
                <a:latin typeface="Arial" panose="020B0604020202020204" pitchFamily="34" charset="0"/>
                <a:ea typeface="Arial Unicode MS" pitchFamily="34" charset="-122"/>
                <a:cs typeface="Arial" panose="020B0604020202020204" pitchFamily="34" charset="0"/>
              </a:rPr>
              <a:t>value substitution introduces subtle problems </a:t>
            </a:r>
          </a:p>
          <a:p>
            <a:pPr marL="799867" lvl="1" indent="-342900">
              <a:lnSpc>
                <a:spcPct val="150000"/>
              </a:lnSpc>
              <a:buFont typeface="Wingdings" panose="05000000000000000000" pitchFamily="2" charset="2"/>
              <a:buChar char="Ø"/>
            </a:pPr>
            <a:r>
              <a:rPr lang="en-US" altLang="zh-CN" sz="2400" dirty="0" smtClean="0">
                <a:latin typeface="Arial" panose="020B0604020202020204" pitchFamily="34" charset="0"/>
                <a:ea typeface="Arial Unicode MS" pitchFamily="34" charset="-122"/>
                <a:cs typeface="Arial" panose="020B0604020202020204" pitchFamily="34" charset="0"/>
              </a:rPr>
              <a:t>macro </a:t>
            </a:r>
            <a:r>
              <a:rPr lang="en-US" altLang="zh-CN" sz="2400" dirty="0">
                <a:latin typeface="Arial" panose="020B0604020202020204" pitchFamily="34" charset="0"/>
                <a:ea typeface="Arial Unicode MS" pitchFamily="34" charset="-122"/>
                <a:cs typeface="Arial" panose="020B0604020202020204" pitchFamily="34" charset="0"/>
              </a:rPr>
              <a:t>constants have  global scope, </a:t>
            </a:r>
            <a:r>
              <a:rPr lang="en-US" altLang="zh-CN" sz="2400" b="1" dirty="0">
                <a:solidFill>
                  <a:srgbClr val="FFFF00"/>
                </a:solidFill>
                <a:latin typeface="Arial" panose="020B0604020202020204" pitchFamily="34" charset="0"/>
                <a:ea typeface="Arial Unicode MS" pitchFamily="34" charset="-122"/>
                <a:cs typeface="Arial" panose="020B0604020202020204" pitchFamily="34" charset="0"/>
              </a:rPr>
              <a:t>external  linkage</a:t>
            </a:r>
          </a:p>
        </p:txBody>
      </p:sp>
    </p:spTree>
    <p:extLst>
      <p:ext uri="{BB962C8B-B14F-4D97-AF65-F5344CB8AC3E}">
        <p14:creationId xmlns:p14="http://schemas.microsoft.com/office/powerpoint/2010/main" val="401640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4"/>
          <p:cNvSpPr txBox="1">
            <a:spLocks noChangeArrowheads="1"/>
          </p:cNvSpPr>
          <p:nvPr/>
        </p:nvSpPr>
        <p:spPr bwMode="auto">
          <a:xfrm>
            <a:off x="3275856" y="6298542"/>
            <a:ext cx="5868143" cy="356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sz="1600" dirty="0">
                <a:latin typeface="Arial" panose="020B0604020202020204" pitchFamily="34" charset="0"/>
                <a:cs typeface="Arial" panose="020B0604020202020204" pitchFamily="34" charset="0"/>
              </a:rPr>
              <a:t> unit </a:t>
            </a:r>
            <a:r>
              <a:rPr lang="en-US" altLang="zh-CN" sz="1600" dirty="0" smtClean="0">
                <a:latin typeface="Arial" panose="020B0604020202020204" pitchFamily="34" charset="0"/>
                <a:cs typeface="Arial" panose="020B0604020202020204" pitchFamily="34" charset="0"/>
              </a:rPr>
              <a:t>two\</a:t>
            </a:r>
            <a:r>
              <a:rPr lang="en-US" altLang="zh-CN" sz="1600" dirty="0" err="1" smtClean="0">
                <a:latin typeface="Arial" panose="020B0604020202020204" pitchFamily="34" charset="0"/>
                <a:cs typeface="Arial" panose="020B0604020202020204" pitchFamily="34" charset="0"/>
              </a:rPr>
              <a:t>const_linkage</a:t>
            </a:r>
            <a:r>
              <a:rPr lang="en-US" altLang="zh-CN" sz="1600" dirty="0" smtClean="0">
                <a:latin typeface="Arial" panose="020B0604020202020204" pitchFamily="34" charset="0"/>
                <a:cs typeface="Arial" panose="020B0604020202020204" pitchFamily="34" charset="0"/>
              </a:rPr>
              <a:t>\thefile.cpp otherfile.cpp </a:t>
            </a:r>
            <a:r>
              <a:rPr lang="en-US" altLang="zh-CN" sz="1600" dirty="0" err="1">
                <a:latin typeface="Arial" panose="020B0604020202020204" pitchFamily="34" charset="0"/>
                <a:cs typeface="Arial" panose="020B0604020202020204" pitchFamily="34" charset="0"/>
              </a:rPr>
              <a:t>sigh.h</a:t>
            </a:r>
            <a:endParaRPr lang="en-US" altLang="zh-CN" sz="1600" dirty="0">
              <a:latin typeface="Arial" panose="020B0604020202020204" pitchFamily="34" charset="0"/>
              <a:cs typeface="Arial" panose="020B0604020202020204" pitchFamily="34" charset="0"/>
            </a:endParaRPr>
          </a:p>
        </p:txBody>
      </p:sp>
      <p:sp>
        <p:nvSpPr>
          <p:cNvPr id="4" name="TextBox 3"/>
          <p:cNvSpPr txBox="1"/>
          <p:nvPr/>
        </p:nvSpPr>
        <p:spPr>
          <a:xfrm>
            <a:off x="428596" y="1071546"/>
            <a:ext cx="8715404" cy="2031277"/>
          </a:xfrm>
          <a:prstGeom prst="rect">
            <a:avLst/>
          </a:prstGeom>
          <a:noFill/>
        </p:spPr>
        <p:txBody>
          <a:bodyPr wrap="square" lIns="91395" tIns="45696" rIns="91395" bIns="45696" rtlCol="0">
            <a:spAutoFit/>
          </a:bodyPr>
          <a:lstStyle>
            <a:defPPr>
              <a:defRPr lang="zh-CN"/>
            </a:defPPr>
            <a:lvl1pPr>
              <a:lnSpc>
                <a:spcPct val="150000"/>
              </a:lnSpc>
              <a:spcBef>
                <a:spcPct val="50000"/>
              </a:spcBef>
              <a:defRPr sz="3600" b="1">
                <a:solidFill>
                  <a:schemeClr val="tx1">
                    <a:lumMod val="65000"/>
                    <a:lumOff val="35000"/>
                  </a:schemeClr>
                </a:solidFill>
                <a:latin typeface="Diavlo Black" pitchFamily="50" charset="0"/>
                <a:ea typeface="微软雅黑" panose="020B0503020204020204" pitchFamily="34" charset="-122"/>
                <a:cs typeface="Times New Roman" pitchFamily="18" charset="0"/>
              </a:defRPr>
            </a:lvl1pPr>
          </a:lstStyle>
          <a:p>
            <a:r>
              <a:rPr lang="en-US" altLang="zh-CN" dirty="0"/>
              <a:t>External Linkage</a:t>
            </a:r>
          </a:p>
          <a:p>
            <a:r>
              <a:rPr lang="en-US" altLang="zh-CN" dirty="0"/>
              <a:t>Internal Linkage</a:t>
            </a:r>
          </a:p>
        </p:txBody>
      </p:sp>
    </p:spTree>
    <p:extLst>
      <p:ext uri="{BB962C8B-B14F-4D97-AF65-F5344CB8AC3E}">
        <p14:creationId xmlns:p14="http://schemas.microsoft.com/office/powerpoint/2010/main" val="1339536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985011"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Constant </a:t>
            </a:r>
            <a:r>
              <a:rPr lang="en-US" altLang="zh-CN" b="1" dirty="0" smtClean="0">
                <a:latin typeface="Arial Rounded MT Bold" panose="020F0704030504030204" pitchFamily="34" charset="0"/>
                <a:ea typeface="Arial Unicode MS" pitchFamily="34" charset="-122"/>
                <a:cs typeface="Arial Unicode MS" pitchFamily="34" charset="-122"/>
              </a:rPr>
              <a:t> in  C</a:t>
            </a:r>
            <a:r>
              <a:rPr lang="en-US" altLang="zh-CN" b="1" dirty="0">
                <a:latin typeface="Arial Rounded MT Bold" panose="020F0704030504030204" pitchFamily="34" charset="0"/>
                <a:ea typeface="Arial Unicode MS" pitchFamily="34" charset="-122"/>
                <a:cs typeface="Arial Unicode MS" pitchFamily="34" charset="-122"/>
              </a:rPr>
              <a: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463884" cy="3985658"/>
          </a:xfrm>
          <a:prstGeom prst="rect">
            <a:avLst/>
          </a:prstGeom>
          <a:noFill/>
        </p:spPr>
        <p:txBody>
          <a:bodyPr wrap="square" lIns="91395" tIns="45696" rIns="91395" bIns="45696" rtlCol="0">
            <a:spAutoFit/>
          </a:bodyPr>
          <a:lstStyle/>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you can say:</a:t>
            </a:r>
          </a:p>
          <a:p>
            <a:pPr marL="913937" lvl="3">
              <a:lnSpc>
                <a:spcPts val="3443"/>
              </a:lnSpc>
            </a:pPr>
            <a:r>
              <a:rPr lang="en-US" altLang="zh-CN" sz="2400" b="1" dirty="0" err="1">
                <a:solidFill>
                  <a:srgbClr val="FFFF00"/>
                </a:solidFill>
                <a:latin typeface="Tahoma" panose="020B0604030504040204" pitchFamily="34" charset="0"/>
                <a:cs typeface="Tahoma" panose="020B0604030504040204" pitchFamily="34" charset="0"/>
              </a:rPr>
              <a:t>const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int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bufsize</a:t>
            </a:r>
            <a:r>
              <a:rPr lang="en-US" altLang="zh-CN" sz="2400" b="1" dirty="0">
                <a:solidFill>
                  <a:srgbClr val="FFFF00"/>
                </a:solidFill>
                <a:latin typeface="Tahoma" panose="020B0604030504040204" pitchFamily="34" charset="0"/>
                <a:cs typeface="Tahoma" panose="020B0604030504040204" pitchFamily="34" charset="0"/>
              </a:rPr>
              <a:t> = 100; </a:t>
            </a:r>
            <a:endParaRPr lang="en-US" altLang="zh-CN" sz="2700" dirty="0">
              <a:solidFill>
                <a:srgbClr val="FFFF00"/>
              </a:solidFill>
              <a:latin typeface="Tahoma" panose="020B0604030504040204" pitchFamily="34" charset="0"/>
              <a:ea typeface="Arial Unicode MS" pitchFamily="34" charset="-122"/>
              <a:cs typeface="Tahoma" panose="020B0604030504040204" pitchFamily="34" charset="0"/>
            </a:endParaRPr>
          </a:p>
          <a:p>
            <a:pPr>
              <a:lnSpc>
                <a:spcPts val="3443"/>
              </a:lnSpc>
              <a:buFont typeface="Arial" pitchFamily="34" charset="0"/>
              <a:buChar char="•"/>
            </a:pPr>
            <a:r>
              <a:rPr lang="en-US" altLang="zh-CN" sz="27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Outline:</a:t>
            </a:r>
          </a:p>
          <a:p>
            <a:pPr lvl="1">
              <a:spcBef>
                <a:spcPct val="50000"/>
              </a:spcBef>
            </a:pP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type information</a:t>
            </a:r>
          </a:p>
          <a:p>
            <a:pPr lvl="1">
              <a:spcBef>
                <a:spcPct val="50000"/>
              </a:spcBef>
            </a:pPr>
            <a:r>
              <a:rPr lang="en-US" altLang="zh-CN" sz="2400" dirty="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-Compiler </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won't let you change it</a:t>
            </a:r>
          </a:p>
          <a:p>
            <a:pPr lvl="1">
              <a:spcBef>
                <a:spcPct val="50000"/>
              </a:spcBef>
            </a:pPr>
            <a:r>
              <a:rPr lang="en-US" altLang="zh-CN" sz="2400" smtClean="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FF00"/>
                </a:solidFill>
                <a:latin typeface="Tahoma" panose="020B0604030504040204" pitchFamily="34" charset="0"/>
                <a:ea typeface="Arial Unicode MS" pitchFamily="34" charset="-122"/>
                <a:cs typeface="Tahoma" panose="020B0604030504040204" pitchFamily="34" charset="0"/>
              </a:rPr>
              <a:t>internal </a:t>
            </a:r>
            <a:r>
              <a:rPr lang="en-US" altLang="zh-CN" sz="2400" b="1" dirty="0" err="1">
                <a:solidFill>
                  <a:srgbClr val="FFFF00"/>
                </a:solidFill>
                <a:latin typeface="Tahoma" panose="020B0604030504040204" pitchFamily="34" charset="0"/>
                <a:ea typeface="Arial Unicode MS" pitchFamily="34" charset="-122"/>
                <a:cs typeface="Tahoma" panose="020B0604030504040204" pitchFamily="34" charset="0"/>
              </a:rPr>
              <a:t>linkage</a:t>
            </a:r>
            <a:r>
              <a:rPr lang="en-US" altLang="zh-CN" sz="2400"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,unless</a:t>
            </a:r>
            <a:r>
              <a:rPr lang="en-US" altLang="zh-CN" sz="24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you make an explicit extern declaration:</a:t>
            </a:r>
          </a:p>
          <a:p>
            <a:pPr lvl="2">
              <a:spcBef>
                <a:spcPct val="50000"/>
              </a:spcBef>
            </a:pPr>
            <a:r>
              <a:rPr lang="en-US" altLang="zh-CN" sz="2400" b="1" dirty="0">
                <a:solidFill>
                  <a:srgbClr val="FFFF00"/>
                </a:solidFill>
                <a:latin typeface="Tahoma" panose="020B0604030504040204" pitchFamily="34" charset="0"/>
                <a:cs typeface="Tahoma" panose="020B0604030504040204" pitchFamily="34" charset="0"/>
              </a:rPr>
              <a:t>extern </a:t>
            </a:r>
            <a:r>
              <a:rPr lang="en-US" altLang="zh-CN" sz="2400" b="1" dirty="0" err="1">
                <a:solidFill>
                  <a:srgbClr val="FFFF00"/>
                </a:solidFill>
                <a:latin typeface="Tahoma" panose="020B0604030504040204" pitchFamily="34" charset="0"/>
                <a:cs typeface="Tahoma" panose="020B0604030504040204" pitchFamily="34" charset="0"/>
              </a:rPr>
              <a:t>const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int</a:t>
            </a:r>
            <a:r>
              <a:rPr lang="en-US" altLang="zh-CN" sz="2400" b="1" dirty="0">
                <a:solidFill>
                  <a:srgbClr val="FFFF00"/>
                </a:solidFill>
                <a:latin typeface="Tahoma" panose="020B0604030504040204" pitchFamily="34" charset="0"/>
                <a:cs typeface="Tahoma" panose="020B0604030504040204" pitchFamily="34" charset="0"/>
              </a:rPr>
              <a:t> </a:t>
            </a:r>
            <a:r>
              <a:rPr lang="en-US" altLang="zh-CN" sz="2400" b="1" dirty="0" err="1">
                <a:solidFill>
                  <a:srgbClr val="FFFF00"/>
                </a:solidFill>
                <a:latin typeface="Tahoma" panose="020B0604030504040204" pitchFamily="34" charset="0"/>
                <a:cs typeface="Tahoma" panose="020B0604030504040204" pitchFamily="34" charset="0"/>
              </a:rPr>
              <a:t>bufsize</a:t>
            </a:r>
            <a:r>
              <a:rPr lang="en-US" altLang="zh-CN" sz="2400" b="1" dirty="0">
                <a:solidFill>
                  <a:srgbClr val="FFFF00"/>
                </a:solidFill>
                <a:latin typeface="Tahoma" panose="020B0604030504040204" pitchFamily="34" charset="0"/>
                <a:cs typeface="Tahoma" panose="020B0604030504040204" pitchFamily="34" charset="0"/>
              </a:rPr>
              <a:t> = 100;</a:t>
            </a:r>
          </a:p>
        </p:txBody>
      </p:sp>
    </p:spTree>
    <p:extLst>
      <p:ext uri="{BB962C8B-B14F-4D97-AF65-F5344CB8AC3E}">
        <p14:creationId xmlns:p14="http://schemas.microsoft.com/office/powerpoint/2010/main" val="6759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anim calcmode="lin" valueType="num">
                                      <p:cBhvr>
                                        <p:cTn id="2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7976831" cy="246985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b="1" dirty="0" err="1" smtClean="0">
                <a:solidFill>
                  <a:srgbClr val="FFFF00"/>
                </a:solidFill>
                <a:latin typeface="Tahoma" panose="020B0604030504040204" pitchFamily="34" charset="0"/>
                <a:cs typeface="Tahoma" panose="020B0604030504040204" pitchFamily="34" charset="0"/>
              </a:rPr>
              <a:t>const</a:t>
            </a:r>
            <a:r>
              <a:rPr lang="en-US" altLang="zh-CN" sz="2800" b="1" dirty="0" smtClean="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int</a:t>
            </a:r>
            <a:r>
              <a:rPr lang="en-US" altLang="zh-CN" sz="2800" b="1" dirty="0">
                <a:solidFill>
                  <a:srgbClr val="FFFF00"/>
                </a:solidFill>
                <a:latin typeface="Tahoma" panose="020B0604030504040204" pitchFamily="34" charset="0"/>
                <a:cs typeface="Tahoma" panose="020B0604030504040204" pitchFamily="34" charset="0"/>
              </a:rPr>
              <a:t> </a:t>
            </a:r>
            <a:r>
              <a:rPr lang="en-US" altLang="zh-CN" sz="2800" b="1" dirty="0" err="1">
                <a:solidFill>
                  <a:srgbClr val="FFFF00"/>
                </a:solidFill>
                <a:latin typeface="Tahoma" panose="020B0604030504040204" pitchFamily="34" charset="0"/>
                <a:cs typeface="Tahoma" panose="020B0604030504040204" pitchFamily="34" charset="0"/>
              </a:rPr>
              <a:t>bufsize</a:t>
            </a:r>
            <a:r>
              <a:rPr lang="en-US" altLang="zh-CN" sz="2800" b="1" dirty="0">
                <a:solidFill>
                  <a:srgbClr val="FFFF00"/>
                </a:solidFill>
                <a:latin typeface="Tahoma" panose="020B0604030504040204" pitchFamily="34" charset="0"/>
                <a:cs typeface="Tahoma" panose="020B0604030504040204" pitchFamily="34" charset="0"/>
              </a:rPr>
              <a:t>=100; </a:t>
            </a:r>
            <a:endParaRPr lang="en-US" altLang="zh-CN" sz="2800" b="1" dirty="0">
              <a:solidFill>
                <a:srgbClr val="FFFF00"/>
              </a:solidFill>
              <a:latin typeface="Tahoma" panose="020B0604030504040204" pitchFamily="34" charset="0"/>
              <a:ea typeface="Arial Unicode MS" pitchFamily="34" charset="-122"/>
              <a:cs typeface="Tahoma" panose="020B0604030504040204" pitchFamily="34" charset="0"/>
            </a:endParaRPr>
          </a:p>
          <a:p>
            <a:pPr>
              <a:lnSpc>
                <a:spcPct val="150000"/>
              </a:lnSpc>
              <a:buFont typeface="Arial" pitchFamily="34" charset="0"/>
              <a:buChar char="•"/>
            </a:pPr>
            <a:r>
              <a:rPr lang="en-US" altLang="zh-CN" sz="2700" b="1"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Outline:</a:t>
            </a:r>
          </a:p>
          <a:p>
            <a:pPr lvl="1">
              <a:lnSpc>
                <a:spcPct val="150000"/>
              </a:lnSpc>
            </a:pP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-Normally, </a:t>
            </a:r>
            <a:r>
              <a:rPr lang="en-US" altLang="zh-CN" sz="2400" b="1" dirty="0" err="1">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bufsize</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 is only a symbol</a:t>
            </a:r>
            <a:r>
              <a:rPr lang="zh-CN" altLang="en-US"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400" b="1"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have no storage space, be a </a:t>
            </a:r>
            <a:r>
              <a:rPr lang="en-US" altLang="zh-CN" sz="2400" b="1" dirty="0">
                <a:solidFill>
                  <a:srgbClr val="FFFF00"/>
                </a:solidFill>
                <a:latin typeface="Tahoma" panose="020B0604030504040204" pitchFamily="34" charset="0"/>
                <a:ea typeface="微软雅黑" panose="020B0503020204020204" pitchFamily="34" charset="-122"/>
                <a:cs typeface="Tahoma" panose="020B0604030504040204" pitchFamily="34" charset="0"/>
              </a:rPr>
              <a:t>compile-time constant</a:t>
            </a:r>
          </a:p>
        </p:txBody>
      </p:sp>
      <p:sp>
        <p:nvSpPr>
          <p:cNvPr id="4" name="TextBox 3"/>
          <p:cNvSpPr txBox="1"/>
          <p:nvPr/>
        </p:nvSpPr>
        <p:spPr>
          <a:xfrm>
            <a:off x="428596" y="3572982"/>
            <a:ext cx="3009573" cy="1924191"/>
          </a:xfrm>
          <a:prstGeom prst="rect">
            <a:avLst/>
          </a:prstGeom>
          <a:solidFill>
            <a:schemeClr val="tx1"/>
          </a:solidFill>
        </p:spPr>
        <p:txBody>
          <a:bodyPr wrap="square" lIns="76782" tIns="38391" rIns="76782" bIns="38391"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&amp;&amp; C++</a:t>
            </a:r>
          </a:p>
          <a:p>
            <a:pPr>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 = 20;</a:t>
            </a:r>
          </a:p>
          <a:p>
            <a:pPr>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//error</a:t>
            </a:r>
          </a:p>
        </p:txBody>
      </p:sp>
      <p:sp>
        <p:nvSpPr>
          <p:cNvPr id="5" name="Text Box 5"/>
          <p:cNvSpPr txBox="1">
            <a:spLocks noChangeArrowheads="1"/>
          </p:cNvSpPr>
          <p:nvPr/>
        </p:nvSpPr>
        <p:spPr bwMode="auto">
          <a:xfrm>
            <a:off x="3978088" y="3561948"/>
            <a:ext cx="4265363" cy="1938944"/>
          </a:xfrm>
          <a:prstGeom prst="rect">
            <a:avLst/>
          </a:prstGeom>
          <a:solidFill>
            <a:schemeClr val="accent6">
              <a:lumMod val="20000"/>
              <a:lumOff val="80000"/>
            </a:schemeClr>
          </a:solidFill>
          <a:ln w="12700">
            <a:no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C++, size is a compile-time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p>
          <a:p>
            <a:pPr algn="l">
              <a:spcBef>
                <a:spcPct val="50000"/>
              </a:spcBef>
            </a:pP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 size = 20;</a:t>
            </a:r>
          </a:p>
          <a:p>
            <a:pPr algn="l">
              <a:spcBef>
                <a:spcPct val="50000"/>
              </a:spcBef>
            </a:pPr>
            <a:r>
              <a:rPr lang="en-US" altLang="zh-CN" sz="2400" dirty="0">
                <a:solidFill>
                  <a:schemeClr val="bg1"/>
                </a:solidFill>
                <a:latin typeface="Tahoma" panose="020B0604030504040204" pitchFamily="34" charset="0"/>
                <a:ea typeface="Arial Unicode MS" pitchFamily="34" charset="-122"/>
                <a:cs typeface="Tahoma" panose="020B0604030504040204" pitchFamily="34" charset="0"/>
              </a:rPr>
              <a:t>float a[size]; </a:t>
            </a:r>
            <a:r>
              <a:rPr lang="en-US" altLang="zh-CN" sz="2400" b="1" dirty="0">
                <a:solidFill>
                  <a:schemeClr val="bg1"/>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//ok</a:t>
            </a:r>
            <a:endPar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392070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6"/>
            <a:ext cx="8535892" cy="3970269"/>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solidFill>
                  <a:srgbClr val="FFFF00"/>
                </a:solidFill>
                <a:latin typeface="Arial Black" pitchFamily="34" charset="0"/>
                <a:ea typeface="Arial Unicode MS" pitchFamily="34" charset="-122"/>
                <a:cs typeface="Arial" pitchFamily="34" charset="0"/>
              </a:rPr>
              <a:t>when, why</a:t>
            </a:r>
            <a:r>
              <a:rPr lang="en-US" altLang="zh-CN" sz="2800" dirty="0">
                <a:solidFill>
                  <a:srgbClr val="0000CC"/>
                </a:solidFill>
                <a:latin typeface="Arial Black" pitchFamily="34" charset="0"/>
                <a:ea typeface="Arial Unicode MS" pitchFamily="34" charset="-122"/>
                <a:cs typeface="Arial" pitchFamily="34" charset="0"/>
              </a:rPr>
              <a:t> </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and</a:t>
            </a:r>
            <a:r>
              <a:rPr lang="en-US" altLang="zh-CN" sz="2800" dirty="0">
                <a:solidFill>
                  <a:srgbClr val="0000CC"/>
                </a:solidFill>
                <a:latin typeface="Arial" pitchFamily="34" charset="0"/>
                <a:ea typeface="Arial Unicode MS" pitchFamily="34" charset="-122"/>
                <a:cs typeface="Arial" pitchFamily="34" charset="0"/>
              </a:rPr>
              <a:t> </a:t>
            </a:r>
            <a:r>
              <a:rPr lang="en-US" altLang="zh-CN" sz="2800" dirty="0">
                <a:solidFill>
                  <a:srgbClr val="FFFF00"/>
                </a:solidFill>
                <a:latin typeface="Arial Black" pitchFamily="34" charset="0"/>
                <a:ea typeface="Arial Unicode MS" pitchFamily="34" charset="-122"/>
                <a:cs typeface="Arial" pitchFamily="34" charset="0"/>
              </a:rPr>
              <a:t>how</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 </a:t>
            </a:r>
            <a:r>
              <a:rPr lang="en-US" altLang="zh-CN" sz="2800" dirty="0">
                <a:latin typeface="Arial" pitchFamily="34" charset="0"/>
                <a:ea typeface="Arial Unicode MS" pitchFamily="34" charset="-122"/>
                <a:cs typeface="Arial" pitchFamily="34" charset="0"/>
              </a:rPr>
              <a:t>to use </a:t>
            </a:r>
            <a:r>
              <a:rPr lang="en-US" altLang="zh-CN" sz="2800" dirty="0">
                <a:solidFill>
                  <a:schemeClr val="tx1">
                    <a:lumMod val="65000"/>
                    <a:lumOff val="35000"/>
                  </a:schemeClr>
                </a:solidFill>
                <a:latin typeface="Arial" pitchFamily="34" charset="0"/>
                <a:ea typeface="Arial Unicode MS" pitchFamily="34" charset="-122"/>
                <a:cs typeface="Arial" pitchFamily="34" charset="0"/>
              </a:rPr>
              <a:t>the</a:t>
            </a:r>
            <a:r>
              <a:rPr lang="en-US" altLang="zh-CN" sz="2800" dirty="0">
                <a:latin typeface="Arial" pitchFamily="34" charset="0"/>
                <a:ea typeface="Arial Unicode MS" pitchFamily="34" charset="-122"/>
                <a:cs typeface="Arial" pitchFamily="34" charset="0"/>
              </a:rPr>
              <a:t> </a:t>
            </a:r>
            <a:r>
              <a:rPr lang="en-US" altLang="zh-CN" sz="2800" dirty="0" err="1">
                <a:solidFill>
                  <a:srgbClr val="FFFF00"/>
                </a:solidFill>
                <a:latin typeface="Arial Black" pitchFamily="34" charset="0"/>
                <a:ea typeface="Arial Unicode MS" pitchFamily="34" charset="-122"/>
                <a:cs typeface="Arial" pitchFamily="34" charset="0"/>
              </a:rPr>
              <a:t>const</a:t>
            </a:r>
            <a:r>
              <a:rPr lang="en-US" altLang="zh-CN" sz="2800" dirty="0">
                <a:solidFill>
                  <a:srgbClr val="0000CC"/>
                </a:solidFill>
                <a:latin typeface="Arial" pitchFamily="34" charset="0"/>
                <a:ea typeface="Arial Unicode MS" pitchFamily="34" charset="-122"/>
                <a:cs typeface="Arial" pitchFamily="34" charset="0"/>
              </a:rPr>
              <a:t> </a:t>
            </a:r>
            <a:r>
              <a:rPr lang="en-US" altLang="zh-CN" sz="2800" dirty="0" smtClean="0">
                <a:solidFill>
                  <a:srgbClr val="0000CC"/>
                </a:solidFill>
                <a:latin typeface="Arial" pitchFamily="34" charset="0"/>
                <a:ea typeface="Arial Unicode MS" pitchFamily="34" charset="-122"/>
                <a:cs typeface="Arial" pitchFamily="34" charset="0"/>
              </a:rPr>
              <a:t> </a:t>
            </a:r>
            <a:r>
              <a:rPr lang="en-US" altLang="zh-CN" sz="2800" dirty="0" smtClean="0">
                <a:latin typeface="Arial" pitchFamily="34" charset="0"/>
                <a:ea typeface="Arial Unicode MS" pitchFamily="34" charset="-122"/>
                <a:cs typeface="Arial" pitchFamily="34" charset="0"/>
              </a:rPr>
              <a:t>keyword </a:t>
            </a:r>
            <a:r>
              <a:rPr lang="en-US" altLang="zh-CN" sz="2800" dirty="0">
                <a:latin typeface="Arial" pitchFamily="34" charset="0"/>
                <a:ea typeface="Arial Unicode MS" pitchFamily="34" charset="-122"/>
                <a:cs typeface="Arial" pitchFamily="34" charset="0"/>
              </a:rPr>
              <a:t>in </a:t>
            </a:r>
            <a:r>
              <a:rPr lang="en-US" altLang="zh-CN" sz="2800" dirty="0" err="1">
                <a:latin typeface="Arial" pitchFamily="34" charset="0"/>
                <a:ea typeface="Arial Unicode MS" pitchFamily="34" charset="-122"/>
                <a:cs typeface="Arial" pitchFamily="34" charset="0"/>
              </a:rPr>
              <a:t>c++</a:t>
            </a:r>
            <a:r>
              <a:rPr lang="en-US" altLang="zh-CN" sz="2800" dirty="0">
                <a:latin typeface="Arial" pitchFamily="34" charset="0"/>
                <a:ea typeface="Arial Unicode MS" pitchFamily="34" charset="-122"/>
                <a:cs typeface="Arial" pitchFamily="34" charset="0"/>
              </a:rPr>
              <a:t> programming? </a:t>
            </a:r>
            <a:r>
              <a:rPr lang="en-US" altLang="zh-CN" sz="2800" dirty="0" err="1">
                <a:latin typeface="Arial" pitchFamily="34" charset="0"/>
                <a:ea typeface="Arial Unicode MS" pitchFamily="34" charset="-122"/>
                <a:cs typeface="Arial" pitchFamily="34" charset="0"/>
              </a:rPr>
              <a:t>const</a:t>
            </a:r>
            <a:r>
              <a:rPr lang="en-US" altLang="zh-CN" sz="2800" dirty="0">
                <a:latin typeface="Arial" pitchFamily="34" charset="0"/>
                <a:ea typeface="Arial Unicode MS" pitchFamily="34" charset="-122"/>
                <a:cs typeface="Arial" pitchFamily="34" charset="0"/>
              </a:rPr>
              <a:t> has been put to use for </a:t>
            </a:r>
            <a:r>
              <a:rPr lang="zh-CN" altLang="en-US" sz="2800" dirty="0">
                <a:latin typeface="Arial" pitchFamily="34" charset="0"/>
                <a:ea typeface="Arial Unicode MS" pitchFamily="34" charset="-122"/>
                <a:cs typeface="Arial" pitchFamily="34" charset="0"/>
              </a:rPr>
              <a:t>：</a:t>
            </a:r>
            <a:endParaRPr lang="en-US" altLang="zh-CN" sz="2800" dirty="0">
              <a:latin typeface="Arial" pitchFamily="34" charset="0"/>
              <a:ea typeface="Arial Unicode MS" pitchFamily="34" charset="-122"/>
              <a:cs typeface="Arial" pitchFamily="34" charset="0"/>
            </a:endParaRP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Pointers</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function arguments, function return types</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class data members and member functions </a:t>
            </a:r>
          </a:p>
          <a:p>
            <a:pPr marL="840878" lvl="1" indent="-383911">
              <a:lnSpc>
                <a:spcPct val="150000"/>
              </a:lnSpc>
              <a:buFont typeface="Arial" panose="020B0604020202020204" pitchFamily="34" charset="0"/>
              <a:buChar char="•"/>
            </a:pPr>
            <a:r>
              <a:rPr lang="en-US" altLang="zh-CN" sz="2800" dirty="0">
                <a:latin typeface="Arial" pitchFamily="34" charset="0"/>
                <a:ea typeface="Arial Unicode MS" pitchFamily="34" charset="-122"/>
                <a:cs typeface="Arial" pitchFamily="34" charset="0"/>
              </a:rPr>
              <a:t>class objects </a:t>
            </a:r>
            <a:r>
              <a:rPr lang="en-US" altLang="zh-CN" sz="2800" dirty="0" smtClean="0">
                <a:latin typeface="Arial" pitchFamily="34" charset="0"/>
                <a:ea typeface="Arial Unicode MS" pitchFamily="34" charset="-122"/>
                <a:cs typeface="Arial" pitchFamily="34" charset="0"/>
              </a:rPr>
              <a:t>– </a:t>
            </a:r>
            <a:r>
              <a:rPr lang="en-US" altLang="zh-CN" sz="2800" dirty="0" err="1" smtClean="0">
                <a:solidFill>
                  <a:srgbClr val="FFFF00"/>
                </a:solidFill>
                <a:latin typeface="Arial" pitchFamily="34" charset="0"/>
                <a:ea typeface="Arial Unicode MS" pitchFamily="34" charset="-122"/>
                <a:cs typeface="Arial" pitchFamily="34" charset="0"/>
              </a:rPr>
              <a:t>const</a:t>
            </a:r>
            <a:r>
              <a:rPr lang="en-US" altLang="zh-CN" sz="2800" dirty="0" smtClean="0">
                <a:solidFill>
                  <a:srgbClr val="FFFF00"/>
                </a:solidFill>
                <a:latin typeface="Arial" pitchFamily="34" charset="0"/>
                <a:ea typeface="Arial Unicode MS" pitchFamily="34" charset="-122"/>
                <a:cs typeface="Arial" pitchFamily="34" charset="0"/>
              </a:rPr>
              <a:t> complex m(1.1,2.2);</a:t>
            </a:r>
            <a:r>
              <a:rPr lang="en-US" altLang="zh-CN" sz="2800" dirty="0" smtClean="0">
                <a:latin typeface="Arial" pitchFamily="34" charset="0"/>
                <a:ea typeface="Arial Unicode MS" pitchFamily="34" charset="-122"/>
                <a:cs typeface="Arial" pitchFamily="34" charset="0"/>
              </a:rPr>
              <a:t> </a:t>
            </a:r>
            <a:endParaRPr lang="en-US" altLang="zh-CN" sz="2800" dirty="0">
              <a:latin typeface="Arial" pitchFamily="34" charset="0"/>
              <a:ea typeface="Arial Unicode MS" pitchFamily="34" charset="-122"/>
              <a:cs typeface="Arial" pitchFamily="34" charset="0"/>
            </a:endParaRPr>
          </a:p>
        </p:txBody>
      </p:sp>
      <p:sp>
        <p:nvSpPr>
          <p:cNvPr id="4" name="标题 1"/>
          <p:cNvSpPr txBox="1">
            <a:spLocks/>
          </p:cNvSpPr>
          <p:nvPr/>
        </p:nvSpPr>
        <p:spPr>
          <a:xfrm>
            <a:off x="432000" y="214289"/>
            <a:ext cx="3985011" cy="784800"/>
          </a:xfrm>
          <a:prstGeom prst="rect">
            <a:avLst/>
          </a:prstGeom>
          <a:solidFill>
            <a:srgbClr val="008080"/>
          </a:solidFill>
        </p:spPr>
        <p:txBody>
          <a:bodyPr vert="horz" lIns="98409" tIns="49204" rIns="98409" bIns="49204" rtlCol="0" anchor="ctr">
            <a:normAutofit/>
          </a:bodyPr>
          <a:lstStyle>
            <a:lvl1pPr algn="l" defTabSz="913936" rtl="0" eaLnBrk="1" latinLnBrk="0" hangingPunct="1">
              <a:spcBef>
                <a:spcPct val="0"/>
              </a:spcBef>
              <a:buNone/>
              <a:defRPr sz="3200" kern="1200">
                <a:solidFill>
                  <a:srgbClr val="FFFF00"/>
                </a:solidFill>
                <a:latin typeface="微软雅黑" panose="020B0503020204020204" pitchFamily="34" charset="-122"/>
                <a:ea typeface="微软雅黑" panose="020B0503020204020204" pitchFamily="34" charset="-122"/>
                <a:cs typeface="+mj-cs"/>
              </a:defRPr>
            </a:lvl1pPr>
          </a:lstStyle>
          <a:p>
            <a:r>
              <a:rPr lang="en-US" altLang="zh-CN" b="1" dirty="0" smtClean="0">
                <a:latin typeface="Arial Rounded MT Bold" panose="020F0704030504030204" pitchFamily="34" charset="0"/>
                <a:ea typeface="Arial Unicode MS" pitchFamily="34" charset="-122"/>
                <a:cs typeface="Arial Unicode MS" pitchFamily="34" charset="-122"/>
              </a:rPr>
              <a:t>"</a:t>
            </a:r>
            <a:r>
              <a:rPr lang="en-US" altLang="zh-CN" b="1" dirty="0" err="1" smtClean="0">
                <a:latin typeface="Arial Rounded MT Bold" panose="020F0704030504030204" pitchFamily="34" charset="0"/>
                <a:ea typeface="Arial Unicode MS" pitchFamily="34" charset="-122"/>
                <a:cs typeface="Arial Unicode MS" pitchFamily="34" charset="-122"/>
              </a:rPr>
              <a:t>const</a:t>
            </a:r>
            <a:r>
              <a:rPr lang="en-US" altLang="zh-CN" b="1" dirty="0" smtClean="0">
                <a:latin typeface="Arial Rounded MT Bold" panose="020F0704030504030204" pitchFamily="34" charset="0"/>
                <a:ea typeface="Arial Unicode MS" pitchFamily="34" charset="-122"/>
                <a:cs typeface="Arial Unicode MS" pitchFamily="34" charset="-122"/>
              </a:rPr>
              <a:t>"  usage</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3536153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419920"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Pointer to </a:t>
            </a:r>
            <a:r>
              <a:rPr lang="en-US" altLang="zh-CN" b="1" dirty="0" err="1">
                <a:latin typeface="Arial Rounded MT Bold" panose="020F0704030504030204" pitchFamily="34" charset="0"/>
                <a:ea typeface="Arial Unicode MS" pitchFamily="34" charset="-122"/>
                <a:cs typeface="Arial Unicode MS" pitchFamily="34" charset="-122"/>
              </a:rPr>
              <a:t>const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9"/>
            <a:ext cx="8715404" cy="1600390"/>
          </a:xfrm>
          <a:prstGeom prst="rect">
            <a:avLst/>
          </a:prstGeom>
          <a:noFill/>
          <a:ln>
            <a:noFill/>
          </a:ln>
        </p:spPr>
        <p:txBody>
          <a:bodyPr wrap="square" lIns="91395" tIns="45696" rIns="91395" bIns="45696" rtlCol="0">
            <a:spAutoFit/>
          </a:bodyPr>
          <a:lstStyle/>
          <a:p>
            <a:pPr>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spcBef>
                <a:spcPct val="50000"/>
              </a:spcBef>
            </a:pPr>
            <a:r>
              <a:rPr lang="en-US" altLang="zh-CN" sz="2800" b="1" dirty="0">
                <a:latin typeface="Tahoma" panose="020B0604030504040204" pitchFamily="34" charset="0"/>
                <a:ea typeface="Arial Unicode MS" pitchFamily="34" charset="-122"/>
                <a:cs typeface="Tahoma" panose="020B0604030504040204" pitchFamily="34" charset="0"/>
              </a:rPr>
              <a: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read ：“p is a pointer, which points to a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int.” </a:t>
            </a:r>
          </a:p>
        </p:txBody>
      </p:sp>
      <p:sp>
        <p:nvSpPr>
          <p:cNvPr id="3" name="圆角矩形标注 2"/>
          <p:cNvSpPr/>
          <p:nvPr/>
        </p:nvSpPr>
        <p:spPr>
          <a:xfrm>
            <a:off x="6470310" y="2847146"/>
            <a:ext cx="2736304" cy="1224136"/>
          </a:xfrm>
          <a:prstGeom prst="wedgeRoundRectCallout">
            <a:avLst>
              <a:gd name="adj1" fmla="val -67132"/>
              <a:gd name="adj2" fmla="val -92046"/>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r>
              <a:rPr lang="en-US" altLang="zh-CN" sz="2400" b="1" dirty="0">
                <a:solidFill>
                  <a:srgbClr val="14A2D4"/>
                </a:solidFill>
                <a:latin typeface="Arial Rounded MT Bold" panose="020F0704030504030204" pitchFamily="34" charset="0"/>
                <a:ea typeface="微软雅黑" panose="020B0503020204020204" pitchFamily="34" charset="-122"/>
                <a:cs typeface="Arial" pitchFamily="34" charset="0"/>
              </a:rPr>
              <a:t>Here’s the mildly confusing part.</a:t>
            </a:r>
            <a:endParaRPr lang="zh-CN" altLang="en-US" sz="2400" b="1" dirty="0">
              <a:solidFill>
                <a:srgbClr val="14A2D4"/>
              </a:solidFill>
              <a:latin typeface="Arial Rounded MT Bold" panose="020F0704030504030204" pitchFamily="34" charset="0"/>
              <a:ea typeface="微软雅黑" panose="020B0503020204020204" pitchFamily="34" charset="-122"/>
              <a:cs typeface="Arial" pitchFamily="34" charset="0"/>
            </a:endParaRPr>
          </a:p>
        </p:txBody>
      </p:sp>
      <p:sp>
        <p:nvSpPr>
          <p:cNvPr id="7" name="TextBox 6"/>
          <p:cNvSpPr txBox="1"/>
          <p:nvPr/>
        </p:nvSpPr>
        <p:spPr>
          <a:xfrm>
            <a:off x="179512" y="2847146"/>
            <a:ext cx="6416933" cy="2677608"/>
          </a:xfrm>
          <a:prstGeom prst="rect">
            <a:avLst/>
          </a:prstGeom>
          <a:solidFill>
            <a:schemeClr val="accent4">
              <a:lumMod val="20000"/>
              <a:lumOff val="80000"/>
            </a:schemeClr>
          </a:solidFill>
          <a:ln>
            <a:noFill/>
          </a:ln>
        </p:spPr>
        <p:txBody>
          <a:bodyPr wrap="square" lIns="91395" tIns="45696" rIns="91395" bIns="45696" rtlCol="0">
            <a:spAutoFit/>
          </a:bodyPr>
          <a:lstStyle/>
          <a:p>
            <a:pPr>
              <a:spcBef>
                <a:spcPct val="50000"/>
              </a:spcBef>
            </a:pP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//Usually</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int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 = 10;  </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a:t>
            </a: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int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*p = &amp;a;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//p points to an </a:t>
            </a:r>
            <a:r>
              <a:rPr lang="en-US" altLang="zh-CN" sz="2400" b="1" dirty="0" err="1">
                <a:solidFill>
                  <a:srgbClr val="00B16A"/>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a:t>
            </a:r>
          </a:p>
          <a:p>
            <a:pPr>
              <a:spcBef>
                <a:spcPct val="50000"/>
              </a:spcBef>
            </a:pPr>
            <a:r>
              <a:rPr lang="en-US" altLang="zh-CN" sz="2400" dirty="0" err="1">
                <a:solidFill>
                  <a:srgbClr val="0000CC"/>
                </a:solidFill>
                <a:latin typeface="Tahoma" panose="020B0604030504040204" pitchFamily="34" charset="0"/>
                <a:ea typeface="Arial Unicode MS" pitchFamily="34" charset="-122"/>
                <a:cs typeface="Tahoma" panose="020B0604030504040204" pitchFamily="34" charset="0"/>
              </a:rPr>
              <a:t>cout</a:t>
            </a:r>
            <a:r>
              <a:rPr lang="en-US" altLang="zh-CN" sz="2400" dirty="0">
                <a:solidFill>
                  <a:srgbClr val="0000CC"/>
                </a:solidFill>
                <a:latin typeface="Tahoma" panose="020B0604030504040204" pitchFamily="34" charset="0"/>
                <a:ea typeface="Arial Unicode MS" pitchFamily="34" charset="-122"/>
                <a:cs typeface="Tahoma" panose="020B0604030504040204" pitchFamily="34" charset="0"/>
              </a:rPr>
              <a:t> &lt;&lt; *p;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//only read by p, </a:t>
            </a:r>
          </a:p>
          <a:p>
            <a:pPr>
              <a:spcBef>
                <a:spcPct val="50000"/>
              </a:spcBef>
            </a:pPr>
            <a:r>
              <a:rPr lang="zh-CN" altLang="en-US" sz="2400" b="1" dirty="0">
                <a:solidFill>
                  <a:srgbClr val="FF0000"/>
                </a:solidFill>
                <a:latin typeface="Tahoma" panose="020B0604030504040204" pitchFamily="34" charset="0"/>
                <a:ea typeface="Arial Unicode MS" pitchFamily="34" charset="-122"/>
                <a:cs typeface="Tahoma" panose="020B0604030504040204" pitchFamily="34" charset="0"/>
              </a:rPr>
              <a:t>*</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p = 1;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//compile-time error</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571441" y="1714643"/>
              <a:ext cx="1850638" cy="190756"/>
            </p14:xfrm>
          </p:contentPart>
        </mc:Choice>
        <mc:Fallback xmlns="">
          <p:pic>
            <p:nvPicPr>
              <p:cNvPr id="5" name="墨迹 4"/>
              <p:cNvPicPr/>
              <p:nvPr/>
            </p:nvPicPr>
            <p:blipFill>
              <a:blip r:embed="rId3"/>
              <a:stretch>
                <a:fillRect/>
              </a:stretch>
            </p:blipFill>
            <p:spPr>
              <a:xfrm>
                <a:off x="752760" y="1705680"/>
                <a:ext cx="2486880" cy="209520"/>
              </a:xfrm>
              <a:prstGeom prst="rect">
                <a:avLst/>
              </a:prstGeom>
            </p:spPr>
          </p:pic>
        </mc:Fallback>
      </mc:AlternateContent>
    </p:spTree>
    <p:extLst>
      <p:ext uri="{BB962C8B-B14F-4D97-AF65-F5344CB8AC3E}">
        <p14:creationId xmlns:p14="http://schemas.microsoft.com/office/powerpoint/2010/main" val="27787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851968"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Pointer to </a:t>
            </a:r>
            <a:r>
              <a:rPr lang="en-US" altLang="zh-CN" b="1" dirty="0" err="1">
                <a:latin typeface="Arial Rounded MT Bold" panose="020F0704030504030204" pitchFamily="34" charset="0"/>
                <a:ea typeface="Arial Unicode MS" pitchFamily="34" charset="-122"/>
                <a:cs typeface="Arial Unicode MS" pitchFamily="34" charset="-122"/>
              </a:rPr>
              <a:t>const</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6" name="TextBox 5"/>
          <p:cNvSpPr txBox="1"/>
          <p:nvPr/>
        </p:nvSpPr>
        <p:spPr>
          <a:xfrm>
            <a:off x="428596" y="1071549"/>
            <a:ext cx="8715404" cy="2893051"/>
          </a:xfrm>
          <a:prstGeom prst="rect">
            <a:avLst/>
          </a:prstGeom>
          <a:noFill/>
          <a:ln>
            <a:noFill/>
          </a:ln>
        </p:spPr>
        <p:txBody>
          <a:bodyPr wrap="square" lIns="91395" tIns="45696" rIns="91395" bIns="45696" rtlCol="0">
            <a:spAutoFit/>
          </a:bodyPr>
          <a:lstStyle/>
          <a:p>
            <a:pPr>
              <a:lnSpc>
                <a:spcPct val="1500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endParaRPr lang="en-US" altLang="zh-CN" sz="2800" b="1" dirty="0" smtClean="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ct val="1500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smtClean="0">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is a pointer, which points to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int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 by p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can’t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change</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it(</a:t>
            </a:r>
            <a:r>
              <a:rPr lang="en-US" altLang="zh-CN" sz="2800" dirty="0"/>
              <a:t>the data pointed to by </a:t>
            </a:r>
            <a:r>
              <a:rPr lang="en-US" altLang="zh-CN" sz="2800" b="1" dirty="0"/>
              <a:t>p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 </a:t>
            </a:r>
            <a:r>
              <a:rPr lang="en-US" altLang="zh-CN" sz="2800" dirty="0"/>
              <a:t/>
            </a:r>
            <a:br>
              <a:rPr lang="en-US" altLang="zh-CN" sz="2800" dirty="0"/>
            </a:br>
            <a:endParaRPr lang="en-US" altLang="zh-CN" sz="2800" b="1" dirty="0">
              <a:solidFill>
                <a:schemeClr val="tx1">
                  <a:lumMod val="65000"/>
                  <a:lumOff val="35000"/>
                </a:schemeClr>
              </a:solidFill>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4159815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4458" y="548680"/>
            <a:ext cx="5307251" cy="1685798"/>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buFont typeface="Wingdings" pitchFamily="2" charset="2"/>
              <a:buNone/>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p)  {   *p = *p+1;   } </a:t>
            </a:r>
          </a:p>
          <a:p>
            <a:pPr algn="l">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p>
          <a:p>
            <a:pPr algn="l">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5" name="TextBox 4"/>
          <p:cNvSpPr txBox="1"/>
          <p:nvPr/>
        </p:nvSpPr>
        <p:spPr>
          <a:xfrm>
            <a:off x="250842" y="2420888"/>
            <a:ext cx="5238287" cy="2893051"/>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a:t>
            </a:r>
            <a:r>
              <a:rPr lang="en-US" altLang="zh-CN" sz="2800" dirty="0" smtClean="0">
                <a:solidFill>
                  <a:srgbClr val="0000CC"/>
                </a:solidFill>
                <a:latin typeface="Arial" pitchFamily="34" charset="0"/>
                <a:cs typeface="Arial" pitchFamily="34" charset="0"/>
              </a:rPr>
              <a:t>sum(</a:t>
            </a:r>
            <a:r>
              <a:rPr lang="en-US" altLang="zh-CN" sz="2800" dirty="0" err="1" smtClean="0">
                <a:solidFill>
                  <a:srgbClr val="0000CC"/>
                </a:solidFill>
                <a:latin typeface="Arial" pitchFamily="34" charset="0"/>
                <a:cs typeface="Arial" pitchFamily="34" charset="0"/>
              </a:rPr>
              <a:t>int</a:t>
            </a:r>
            <a:r>
              <a:rPr lang="en-US" altLang="zh-CN" sz="2800" dirty="0" smtClean="0">
                <a:solidFill>
                  <a:srgbClr val="0000CC"/>
                </a:solidFill>
                <a:latin typeface="Arial" pitchFamily="34" charset="0"/>
                <a:cs typeface="Arial" pitchFamily="34" charset="0"/>
              </a:rPr>
              <a:t> *p,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size)</a:t>
            </a:r>
          </a:p>
          <a:p>
            <a:r>
              <a:rPr lang="en-US" altLang="zh-CN" sz="2800" dirty="0">
                <a:solidFill>
                  <a:srgbClr val="0000CC"/>
                </a:solidFill>
                <a:latin typeface="Arial" pitchFamily="34" charset="0"/>
                <a:cs typeface="Arial" pitchFamily="34" charset="0"/>
              </a:rPr>
              <a:t>{</a:t>
            </a:r>
          </a:p>
          <a:p>
            <a:r>
              <a:rPr lang="en-US" altLang="zh-CN" sz="2800" b="0" dirty="0" smtClean="0">
                <a:solidFill>
                  <a:srgbClr val="0000CC"/>
                </a:solidFill>
                <a:latin typeface="Arial" pitchFamily="34" charset="0"/>
                <a:cs typeface="Arial" pitchFamily="34" charset="0"/>
              </a:rPr>
              <a:t>    </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total = 0;</a:t>
            </a:r>
          </a:p>
          <a:p>
            <a:pPr>
              <a:lnSpc>
                <a:spcPct val="150000"/>
              </a:lnSpc>
            </a:pP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 ……</a:t>
            </a:r>
            <a:endParaRPr lang="en-US" altLang="zh-CN" sz="2800" b="0" dirty="0">
              <a:solidFill>
                <a:srgbClr val="0000CC"/>
              </a:solidFill>
              <a:latin typeface="Arial" pitchFamily="34" charset="0"/>
              <a:cs typeface="Arial" pitchFamily="34" charset="0"/>
            </a:endParaRPr>
          </a:p>
          <a:p>
            <a:r>
              <a:rPr lang="en-US" altLang="zh-CN" sz="2800" b="0" dirty="0">
                <a:solidFill>
                  <a:srgbClr val="0000CC"/>
                </a:solidFill>
                <a:latin typeface="Arial" pitchFamily="34" charset="0"/>
                <a:cs typeface="Arial" pitchFamily="34" charset="0"/>
              </a:rPr>
              <a:t>    return total;</a:t>
            </a:r>
          </a:p>
          <a:p>
            <a:r>
              <a:rPr lang="en-US" altLang="zh-CN" sz="2800" dirty="0">
                <a:solidFill>
                  <a:srgbClr val="0000CC"/>
                </a:solidFill>
                <a:latin typeface="Arial" pitchFamily="34" charset="0"/>
                <a:cs typeface="Arial" pitchFamily="34" charset="0"/>
              </a:rPr>
              <a:t>}</a:t>
            </a:r>
            <a:endParaRPr lang="zh-CN" altLang="en-US" sz="2800" dirty="0">
              <a:solidFill>
                <a:srgbClr val="0000CC"/>
              </a:solidFill>
              <a:latin typeface="Arial" pitchFamily="34" charset="0"/>
              <a:cs typeface="Arial" pitchFamily="34" charset="0"/>
            </a:endParaRPr>
          </a:p>
        </p:txBody>
      </p:sp>
      <p:sp>
        <p:nvSpPr>
          <p:cNvPr id="6" name="Text Box 2"/>
          <p:cNvSpPr txBox="1">
            <a:spLocks noChangeArrowheads="1"/>
          </p:cNvSpPr>
          <p:nvPr/>
        </p:nvSpPr>
        <p:spPr bwMode="auto">
          <a:xfrm>
            <a:off x="4427984" y="3933056"/>
            <a:ext cx="4392488" cy="1678937"/>
          </a:xfrm>
          <a:prstGeom prst="rect">
            <a:avLst/>
          </a:prstGeom>
          <a:solidFill>
            <a:schemeClr val="accent3">
              <a:lumMod val="20000"/>
              <a:lumOff val="80000"/>
            </a:schemeClr>
          </a:solidFill>
          <a:ln w="12700">
            <a:solidFill>
              <a:schemeClr val="bg1"/>
            </a:solidFill>
            <a:miter lim="800000"/>
            <a:headEnd/>
            <a:tailEnd/>
          </a:ln>
          <a:extLst/>
        </p:spPr>
        <p:txBody>
          <a:bodyPr wrap="square" lIns="91395" tIns="45696" rIns="91395" bIns="45696">
            <a:spAutoFit/>
          </a:bodyPr>
          <a:lstStyle>
            <a:defPPr>
              <a:defRPr lang="zh-CN"/>
            </a:defPPr>
            <a:lvl1pPr>
              <a:defRPr sz="2400" b="0">
                <a:latin typeface="Arial" panose="020B0604020202020204" pitchFamily="34" charset="0"/>
                <a:ea typeface="宋体" charset="-122"/>
                <a:cs typeface="Arial" panose="020B0604020202020204" pitchFamily="34" charset="0"/>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b="1" dirty="0">
                <a:solidFill>
                  <a:schemeClr val="bg1">
                    <a:lumMod val="95000"/>
                    <a:lumOff val="5000"/>
                  </a:schemeClr>
                </a:solidFill>
                <a:latin typeface="Tahoma" panose="020B0604030504040204" pitchFamily="34" charset="0"/>
                <a:cs typeface="Tahoma" panose="020B0604030504040204" pitchFamily="34" charset="0"/>
              </a:rPr>
              <a:t> a[10] = {1,2,3,4,5,6,7,8,9,10};</a:t>
            </a:r>
          </a:p>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cout</a:t>
            </a:r>
            <a:r>
              <a:rPr lang="en-US" altLang="zh-CN" b="1" dirty="0">
                <a:solidFill>
                  <a:schemeClr val="bg1">
                    <a:lumMod val="95000"/>
                    <a:lumOff val="5000"/>
                  </a:schemeClr>
                </a:solidFill>
                <a:latin typeface="Tahoma" panose="020B0604030504040204" pitchFamily="34" charset="0"/>
                <a:cs typeface="Tahoma" panose="020B0604030504040204" pitchFamily="34" charset="0"/>
              </a:rPr>
              <a:t> &lt;&lt; sum(a,10);</a:t>
            </a:r>
          </a:p>
        </p:txBody>
      </p:sp>
      <p:sp>
        <p:nvSpPr>
          <p:cNvPr id="7" name="圆角矩形标注 6"/>
          <p:cNvSpPr/>
          <p:nvPr/>
        </p:nvSpPr>
        <p:spPr>
          <a:xfrm>
            <a:off x="5652120" y="2420888"/>
            <a:ext cx="2736304" cy="1224136"/>
          </a:xfrm>
          <a:prstGeom prst="wedgeRoundRectCallout">
            <a:avLst>
              <a:gd name="adj1" fmla="val -62231"/>
              <a:gd name="adj2" fmla="val -1048"/>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FF0000"/>
                </a:solidFill>
                <a:latin typeface="Arial" panose="020B0604020202020204" pitchFamily="34" charset="0"/>
                <a:cs typeface="Arial" panose="020B0604020202020204" pitchFamily="34" charset="0"/>
              </a:rPr>
              <a:t>Hoping : </a:t>
            </a:r>
            <a:r>
              <a:rPr lang="en-US" altLang="zh-CN" sz="2400" b="1" dirty="0">
                <a:solidFill>
                  <a:srgbClr val="FF0000"/>
                </a:solidFill>
                <a:latin typeface="Arial" pitchFamily="34" charset="0"/>
                <a:ea typeface="Arial Unicode MS" pitchFamily="34" charset="-122"/>
                <a:cs typeface="Arial" pitchFamily="34" charset="0"/>
              </a:rPr>
              <a:t>by p can’t </a:t>
            </a:r>
            <a:r>
              <a:rPr lang="en-US" altLang="zh-CN" sz="2400" b="1" dirty="0" smtClean="0">
                <a:solidFill>
                  <a:srgbClr val="FF0000"/>
                </a:solidFill>
                <a:latin typeface="Arial" pitchFamily="34" charset="0"/>
                <a:ea typeface="Arial Unicode MS" pitchFamily="34" charset="-122"/>
                <a:cs typeface="Arial" pitchFamily="34" charset="0"/>
              </a:rPr>
              <a:t>change it</a:t>
            </a:r>
            <a:r>
              <a:rPr lang="en-US" altLang="zh-CN" sz="2400" b="1" dirty="0">
                <a:solidFill>
                  <a:srgbClr val="FF0000"/>
                </a:solidFill>
                <a:latin typeface="Arial" pitchFamily="34" charset="0"/>
                <a:ea typeface="Arial Unicode MS" pitchFamily="34" charset="-122"/>
                <a:cs typeface="Arial" pitchFamily="34" charset="0"/>
              </a:rPr>
              <a:t>.</a:t>
            </a:r>
            <a:endParaRPr lang="zh-CN" altLang="en-US" sz="2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188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24458" y="548680"/>
            <a:ext cx="5307251" cy="1685798"/>
          </a:xfrm>
          <a:prstGeom prst="rect">
            <a:avLst/>
          </a:prstGeom>
          <a:solidFill>
            <a:schemeClr val="accent4">
              <a:lumMod val="20000"/>
              <a:lumOff val="80000"/>
            </a:schemeClr>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buFont typeface="Wingdings" pitchFamily="2" charset="2"/>
              <a:buNone/>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p)  {   *p = *p+1;   } </a:t>
            </a:r>
          </a:p>
          <a:p>
            <a:pPr algn="l">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p>
          <a:p>
            <a:pPr algn="l">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68611" name="Text Box 8"/>
          <p:cNvSpPr txBox="1">
            <a:spLocks noChangeArrowheads="1"/>
          </p:cNvSpPr>
          <p:nvPr/>
        </p:nvSpPr>
        <p:spPr bwMode="auto">
          <a:xfrm>
            <a:off x="251520" y="2711697"/>
            <a:ext cx="6098920" cy="2931523"/>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nSpc>
                <a:spcPct val="150000"/>
              </a:lnSpc>
              <a:spcBef>
                <a:spcPct val="50000"/>
              </a:spcBef>
            </a:pPr>
            <a:r>
              <a:rPr lang="en-US" altLang="zh-CN" sz="2400" b="1" dirty="0">
                <a:solidFill>
                  <a:schemeClr val="bg1"/>
                </a:solidFill>
                <a:latin typeface="Arial" pitchFamily="34" charset="0"/>
                <a:cs typeface="Arial" pitchFamily="34" charset="0"/>
              </a:rPr>
              <a:t>void f1(</a:t>
            </a:r>
            <a:r>
              <a:rPr lang="en-US" altLang="zh-CN" sz="2400" b="1" dirty="0" err="1">
                <a:solidFill>
                  <a:schemeClr val="bg1"/>
                </a:solidFill>
                <a:latin typeface="Arial" pitchFamily="34" charset="0"/>
                <a:cs typeface="Arial" pitchFamily="34" charset="0"/>
              </a:rPr>
              <a:t>const</a:t>
            </a:r>
            <a:r>
              <a:rPr lang="en-US" altLang="zh-CN" sz="2400" b="1" dirty="0">
                <a:solidFill>
                  <a:schemeClr val="bg1"/>
                </a:solidFill>
                <a:latin typeface="Arial" pitchFamily="34" charset="0"/>
                <a:cs typeface="Arial" pitchFamily="34" charset="0"/>
              </a:rPr>
              <a:t> </a:t>
            </a: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t>
            </a:r>
            <a:r>
              <a:rPr lang="en-US" altLang="zh-CN" sz="2700" b="1" dirty="0">
                <a:solidFill>
                  <a:schemeClr val="bg1"/>
                </a:solidFill>
                <a:latin typeface="Arial" pitchFamily="34" charset="0"/>
                <a:ea typeface="+mn-ea"/>
                <a:cs typeface="Arial" pitchFamily="34" charset="0"/>
              </a:rPr>
              <a:t>p</a:t>
            </a:r>
            <a:r>
              <a:rPr lang="en-US" altLang="zh-CN" sz="2400" b="1" dirty="0" smtClean="0">
                <a:solidFill>
                  <a:schemeClr val="bg1"/>
                </a:solidFill>
                <a:latin typeface="Arial" pitchFamily="34" charset="0"/>
                <a:cs typeface="Arial" pitchFamily="34" charset="0"/>
              </a:rPr>
              <a:t>) { </a:t>
            </a:r>
            <a:endParaRPr lang="en-US" altLang="zh-CN" sz="2400" b="1" dirty="0">
              <a:solidFill>
                <a:schemeClr val="bg1"/>
              </a:solidFill>
              <a:latin typeface="Arial" pitchFamily="34" charset="0"/>
              <a:cs typeface="Arial" pitchFamily="34" charset="0"/>
            </a:endParaRPr>
          </a:p>
          <a:p>
            <a:pPr>
              <a:lnSpc>
                <a:spcPct val="150000"/>
              </a:lnSpc>
            </a:pPr>
            <a:r>
              <a:rPr lang="en-US" altLang="zh-CN" sz="2400" b="1" dirty="0">
                <a:solidFill>
                  <a:schemeClr val="bg1"/>
                </a:solidFill>
                <a:latin typeface="Arial" pitchFamily="34" charset="0"/>
                <a:cs typeface="Arial" pitchFamily="34" charset="0"/>
              </a:rPr>
              <a:t>    *p = 0;   </a:t>
            </a:r>
            <a:r>
              <a:rPr lang="en-US" altLang="zh-CN" sz="2400" b="1" dirty="0">
                <a:solidFill>
                  <a:srgbClr val="FF0000"/>
                </a:solidFill>
                <a:latin typeface="Arial" pitchFamily="34" charset="0"/>
                <a:ea typeface="微软雅黑" panose="020B0503020204020204" pitchFamily="34" charset="-122"/>
                <a:cs typeface="Arial" pitchFamily="34" charset="0"/>
              </a:rPr>
              <a:t>// </a:t>
            </a:r>
            <a:r>
              <a:rPr lang="en-US" altLang="zh-CN" sz="2400" b="1" dirty="0">
                <a:solidFill>
                  <a:srgbClr val="FF0000"/>
                </a:solidFill>
                <a:latin typeface="Arial" pitchFamily="34" charset="0"/>
                <a:ea typeface="微软雅黑" panose="020B0503020204020204" pitchFamily="34" charset="-122"/>
                <a:cs typeface="Arial" pitchFamily="34" charset="0"/>
                <a:sym typeface="Wingdings 2" pitchFamily="18" charset="2"/>
              </a:rPr>
              <a:t></a:t>
            </a:r>
            <a:r>
              <a:rPr lang="en-US" altLang="zh-CN" sz="2400" b="1" dirty="0">
                <a:solidFill>
                  <a:srgbClr val="FF0000"/>
                </a:solidFill>
                <a:latin typeface="Arial" pitchFamily="34" charset="0"/>
                <a:ea typeface="微软雅黑" panose="020B0503020204020204" pitchFamily="34" charset="-122"/>
                <a:cs typeface="Arial" pitchFamily="34" charset="0"/>
              </a:rPr>
              <a:t> compile-time error</a:t>
            </a:r>
          </a:p>
          <a:p>
            <a:pPr>
              <a:lnSpc>
                <a:spcPct val="150000"/>
              </a:lnSpc>
            </a:pPr>
            <a:r>
              <a:rPr lang="en-US" altLang="zh-CN" sz="2400" b="1" dirty="0">
                <a:solidFill>
                  <a:schemeClr val="bg1"/>
                </a:solidFill>
                <a:latin typeface="Arial" pitchFamily="34" charset="0"/>
                <a:cs typeface="Arial" pitchFamily="34" charset="0"/>
              </a:rPr>
              <a:t>} </a:t>
            </a:r>
          </a:p>
          <a:p>
            <a:pPr>
              <a:lnSpc>
                <a:spcPct val="150000"/>
              </a:lnSpc>
            </a:pPr>
            <a:r>
              <a:rPr lang="en-US" altLang="zh-CN" sz="2400" b="1" dirty="0" err="1">
                <a:solidFill>
                  <a:schemeClr val="bg1"/>
                </a:solidFill>
                <a:latin typeface="Arial" pitchFamily="34" charset="0"/>
                <a:cs typeface="Arial" pitchFamily="34" charset="0"/>
              </a:rPr>
              <a:t>int</a:t>
            </a:r>
            <a:r>
              <a:rPr lang="en-US" altLang="zh-CN" sz="2400" b="1" dirty="0">
                <a:solidFill>
                  <a:schemeClr val="bg1"/>
                </a:solidFill>
                <a:latin typeface="Arial" pitchFamily="34" charset="0"/>
                <a:cs typeface="Arial" pitchFamily="34" charset="0"/>
              </a:rPr>
              <a:t> a = 20;  </a:t>
            </a:r>
            <a:r>
              <a:rPr lang="en-US" altLang="zh-CN" sz="2400" b="1" dirty="0">
                <a:solidFill>
                  <a:srgbClr val="00B0F0"/>
                </a:solidFill>
                <a:latin typeface="Arial" pitchFamily="34" charset="0"/>
                <a:ea typeface="微软雅黑" panose="020B0503020204020204" pitchFamily="34" charset="-122"/>
                <a:cs typeface="Arial" pitchFamily="34" charset="0"/>
              </a:rPr>
              <a:t>//or </a:t>
            </a:r>
            <a:r>
              <a:rPr lang="en-US" altLang="zh-CN" sz="2400" b="1" dirty="0" err="1">
                <a:solidFill>
                  <a:srgbClr val="00B0F0"/>
                </a:solidFill>
                <a:latin typeface="Arial" pitchFamily="34" charset="0"/>
                <a:ea typeface="微软雅黑" panose="020B0503020204020204" pitchFamily="34" charset="-122"/>
                <a:cs typeface="Arial" pitchFamily="34" charset="0"/>
              </a:rPr>
              <a:t>const</a:t>
            </a:r>
            <a:r>
              <a:rPr lang="en-US" altLang="zh-CN" sz="2400" b="1" dirty="0">
                <a:solidFill>
                  <a:srgbClr val="00B0F0"/>
                </a:solidFill>
                <a:latin typeface="Arial" pitchFamily="34" charset="0"/>
                <a:ea typeface="微软雅黑" panose="020B0503020204020204" pitchFamily="34" charset="-122"/>
                <a:cs typeface="Arial" pitchFamily="34" charset="0"/>
              </a:rPr>
              <a:t> </a:t>
            </a:r>
            <a:r>
              <a:rPr lang="en-US" altLang="zh-CN" sz="2400" b="1" dirty="0" err="1">
                <a:solidFill>
                  <a:srgbClr val="00B0F0"/>
                </a:solidFill>
                <a:latin typeface="Arial" pitchFamily="34" charset="0"/>
                <a:ea typeface="微软雅黑" panose="020B0503020204020204" pitchFamily="34" charset="-122"/>
                <a:cs typeface="Arial" pitchFamily="34" charset="0"/>
              </a:rPr>
              <a:t>int</a:t>
            </a:r>
            <a:r>
              <a:rPr lang="en-US" altLang="zh-CN" sz="2400" b="1" dirty="0">
                <a:solidFill>
                  <a:srgbClr val="00B0F0"/>
                </a:solidFill>
                <a:latin typeface="Arial" pitchFamily="34" charset="0"/>
                <a:ea typeface="微软雅黑" panose="020B0503020204020204" pitchFamily="34" charset="-122"/>
                <a:cs typeface="Arial" pitchFamily="34" charset="0"/>
              </a:rPr>
              <a:t> a=20;</a:t>
            </a:r>
          </a:p>
          <a:p>
            <a:pPr>
              <a:lnSpc>
                <a:spcPct val="150000"/>
              </a:lnSpc>
            </a:pPr>
            <a:r>
              <a:rPr lang="en-US" altLang="zh-CN" sz="2400" b="1" dirty="0">
                <a:solidFill>
                  <a:schemeClr val="bg1"/>
                </a:solidFill>
                <a:latin typeface="Arial" pitchFamily="34" charset="0"/>
                <a:cs typeface="Arial" pitchFamily="34" charset="0"/>
              </a:rPr>
              <a:t>f1(&amp;a);</a:t>
            </a:r>
            <a:endParaRPr lang="en-US" altLang="zh-CN" sz="2700" b="1" dirty="0">
              <a:solidFill>
                <a:schemeClr val="bg1"/>
              </a:solidFill>
              <a:latin typeface="Arial" pitchFamily="34" charset="0"/>
              <a:cs typeface="Arial" pitchFamily="34" charset="0"/>
            </a:endParaRPr>
          </a:p>
        </p:txBody>
      </p:sp>
      <p:sp>
        <p:nvSpPr>
          <p:cNvPr id="3" name="圆角矩形标注 2"/>
          <p:cNvSpPr/>
          <p:nvPr/>
        </p:nvSpPr>
        <p:spPr>
          <a:xfrm>
            <a:off x="5652120" y="2532960"/>
            <a:ext cx="3491880" cy="1976160"/>
          </a:xfrm>
          <a:prstGeom prst="wedgeRoundRectCallout">
            <a:avLst>
              <a:gd name="adj1" fmla="val -68243"/>
              <a:gd name="adj2" fmla="val -20619"/>
              <a:gd name="adj3" fmla="val 16667"/>
            </a:avLst>
          </a:prstGeom>
          <a:solidFill>
            <a:schemeClr val="accent3">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95" tIns="45696" rIns="91395" bIns="45696" rtlCol="0" anchor="ctr"/>
          <a:lstStyle/>
          <a:p>
            <a:pPr>
              <a:spcBef>
                <a:spcPct val="50000"/>
              </a:spcBef>
            </a:pPr>
            <a:r>
              <a:rPr lang="en-US" altLang="zh-CN" sz="2700" b="1" dirty="0" smtClean="0">
                <a:solidFill>
                  <a:srgbClr val="0000CC"/>
                </a:solidFill>
                <a:latin typeface="Tahoma" panose="020B0604030504040204" pitchFamily="34" charset="0"/>
                <a:cs typeface="Tahoma" panose="020B0604030504040204" pitchFamily="34" charset="0"/>
              </a:rPr>
              <a:t>p</a:t>
            </a:r>
            <a:r>
              <a:rPr lang="en-US" altLang="zh-CN" sz="2400" dirty="0" smtClean="0">
                <a:solidFill>
                  <a:srgbClr val="0000CC"/>
                </a:solidFill>
                <a:latin typeface="Tahoma" panose="020B0604030504040204" pitchFamily="34" charset="0"/>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cs typeface="Tahoma" panose="020B0604030504040204" pitchFamily="34" charset="0"/>
              </a:rPr>
              <a:t>can be a </a:t>
            </a:r>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constant object's address</a:t>
            </a:r>
            <a:r>
              <a:rPr lang="en-US" altLang="zh-CN" sz="2400" dirty="0">
                <a:solidFill>
                  <a:srgbClr val="0000CC"/>
                </a:solidFill>
                <a:latin typeface="Tahoma" panose="020B0604030504040204" pitchFamily="34" charset="0"/>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cs typeface="Tahoma" panose="020B0604030504040204" pitchFamily="34" charset="0"/>
              </a:rPr>
              <a:t>or the </a:t>
            </a:r>
            <a:r>
              <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address of ordinary objects</a:t>
            </a:r>
            <a:r>
              <a:rPr lang="zh-CN" altLang="en-US" sz="2400" b="1" dirty="0">
                <a:solidFill>
                  <a:srgbClr val="0000CC"/>
                </a:solidFill>
                <a:latin typeface="Tahoma" panose="020B0604030504040204" pitchFamily="34" charset="0"/>
                <a:ea typeface="微软雅黑" panose="020B0503020204020204" pitchFamily="34" charset="-122"/>
                <a:cs typeface="Tahoma" panose="020B0604030504040204" pitchFamily="34" charset="0"/>
              </a:rPr>
              <a:t> </a:t>
            </a:r>
            <a:endParaRPr lang="en-US" altLang="zh-CN" sz="2400" b="1" dirty="0">
              <a:solidFill>
                <a:srgbClr val="0000CC"/>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4399246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980728"/>
            <a:ext cx="7919501" cy="4339601"/>
          </a:xfrm>
          <a:prstGeom prst="rect">
            <a:avLst/>
          </a:prstGeom>
          <a:solidFill>
            <a:schemeClr val="tx1"/>
          </a:solidFill>
          <a:ln>
            <a:noFill/>
          </a:ln>
        </p:spPr>
        <p:txBody>
          <a:bodyPr wrap="square" lIns="91395" tIns="45696" rIns="91395" bIns="45696" rtlCol="0">
            <a:spAutoFit/>
          </a:bodyPr>
          <a:lstStyle/>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a:t>
            </a:r>
            <a:r>
              <a:rPr lang="en-US" altLang="zh-CN" sz="2400" b="1" dirty="0" err="1" smtClean="0">
                <a:solidFill>
                  <a:schemeClr val="bg1"/>
                </a:solidFill>
                <a:latin typeface="Arial" pitchFamily="34" charset="0"/>
                <a:ea typeface="Arial Unicode MS" pitchFamily="34" charset="-122"/>
                <a:cs typeface="Arial" pitchFamily="34" charset="0"/>
              </a:rPr>
              <a:t>onst</a:t>
            </a:r>
            <a:r>
              <a:rPr lang="en-US" altLang="zh-CN" sz="2400" b="1" dirty="0" smtClean="0">
                <a:solidFill>
                  <a:schemeClr val="bg1"/>
                </a:solidFill>
                <a:latin typeface="Arial" pitchFamily="34" charset="0"/>
                <a:ea typeface="Arial Unicode MS" pitchFamily="34" charset="-122"/>
                <a:cs typeface="Arial" pitchFamily="34" charset="0"/>
              </a:rPr>
              <a:t> </a:t>
            </a:r>
            <a:r>
              <a:rPr lang="en-US" altLang="zh-CN" sz="2400" b="1" dirty="0" err="1" smtClean="0">
                <a:solidFill>
                  <a:schemeClr val="bg1"/>
                </a:solidFill>
                <a:latin typeface="Arial" pitchFamily="34" charset="0"/>
                <a:ea typeface="Arial Unicode MS" pitchFamily="34" charset="-122"/>
                <a:cs typeface="Arial" pitchFamily="34" charset="0"/>
              </a:rPr>
              <a:t>int</a:t>
            </a:r>
            <a:r>
              <a:rPr lang="en-US" altLang="zh-CN" sz="2400" b="1" dirty="0" smtClean="0">
                <a:solidFill>
                  <a:schemeClr val="bg1"/>
                </a:solidFill>
                <a:latin typeface="Arial" pitchFamily="34" charset="0"/>
                <a:ea typeface="Arial Unicode MS" pitchFamily="34" charset="-122"/>
                <a:cs typeface="Arial" pitchFamily="34" charset="0"/>
              </a:rPr>
              <a:t> b = 10;</a:t>
            </a:r>
          </a:p>
          <a:p>
            <a:pPr>
              <a:spcBef>
                <a:spcPct val="50000"/>
              </a:spcBef>
            </a:pPr>
            <a:r>
              <a:rPr lang="en-US" altLang="zh-CN" sz="2400" b="1" dirty="0" err="1" smtClean="0">
                <a:solidFill>
                  <a:schemeClr val="bg1"/>
                </a:solidFill>
                <a:latin typeface="Arial" pitchFamily="34" charset="0"/>
                <a:ea typeface="Arial Unicode MS" pitchFamily="34" charset="-122"/>
                <a:cs typeface="Arial" pitchFamily="34" charset="0"/>
              </a:rPr>
              <a:t>int</a:t>
            </a:r>
            <a:r>
              <a:rPr lang="en-US" altLang="zh-CN" sz="2400" b="1" dirty="0" smtClean="0">
                <a:solidFill>
                  <a:schemeClr val="bg1"/>
                </a:solidFill>
                <a:latin typeface="Arial" pitchFamily="34" charset="0"/>
                <a:ea typeface="Arial Unicode MS" pitchFamily="34" charset="-122"/>
                <a:cs typeface="Arial" pitchFamily="34" charset="0"/>
              </a:rPr>
              <a:t> a = 20;  </a:t>
            </a:r>
            <a:endParaRPr lang="en-US" altLang="zh-CN" sz="2400" b="1" dirty="0">
              <a:solidFill>
                <a:schemeClr val="bg1"/>
              </a:solidFill>
              <a:latin typeface="Arial" pitchFamily="34" charset="0"/>
              <a:ea typeface="Arial Unicode MS" pitchFamily="34" charset="-122"/>
              <a:cs typeface="Arial" pitchFamily="34" charset="0"/>
            </a:endParaRP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const</a:t>
            </a:r>
            <a:r>
              <a:rPr lang="en-US" altLang="zh-CN" sz="2400" b="1" dirty="0">
                <a:solidFill>
                  <a:schemeClr val="bg1"/>
                </a:solidFill>
                <a:latin typeface="Arial" pitchFamily="34" charset="0"/>
                <a:ea typeface="Arial Unicode MS" pitchFamily="34" charset="-122"/>
                <a:cs typeface="Arial" pitchFamily="34" charset="0"/>
              </a:rPr>
              <a:t> </a:t>
            </a:r>
            <a:r>
              <a:rPr lang="en-US" altLang="zh-CN" sz="2400" b="1" dirty="0" err="1">
                <a:solidFill>
                  <a:schemeClr val="bg1"/>
                </a:solidFill>
                <a:latin typeface="Arial" pitchFamily="34" charset="0"/>
                <a:ea typeface="Arial Unicode MS" pitchFamily="34" charset="-122"/>
                <a:cs typeface="Arial" pitchFamily="34" charset="0"/>
              </a:rPr>
              <a:t>int</a:t>
            </a:r>
            <a:r>
              <a:rPr lang="en-US" altLang="zh-CN" sz="2400" b="1" dirty="0">
                <a:solidFill>
                  <a:schemeClr val="bg1"/>
                </a:solidFill>
                <a:latin typeface="Arial" pitchFamily="34" charset="0"/>
                <a:ea typeface="Arial Unicode MS" pitchFamily="34" charset="-122"/>
                <a:cs typeface="Arial" pitchFamily="34" charset="0"/>
              </a:rPr>
              <a:t> *p = </a:t>
            </a:r>
            <a:r>
              <a:rPr lang="en-US" altLang="zh-CN" sz="2400" b="1" dirty="0" smtClean="0">
                <a:solidFill>
                  <a:schemeClr val="bg1"/>
                </a:solidFill>
                <a:latin typeface="Arial" pitchFamily="34" charset="0"/>
                <a:ea typeface="Arial Unicode MS" pitchFamily="34" charset="-122"/>
                <a:cs typeface="Arial" pitchFamily="34" charset="0"/>
              </a:rPr>
              <a:t>&amp;b;</a:t>
            </a:r>
            <a:r>
              <a:rPr lang="en-US" altLang="zh-CN" sz="2400" dirty="0" smtClean="0">
                <a:solidFill>
                  <a:schemeClr val="tx1">
                    <a:lumMod val="75000"/>
                    <a:lumOff val="25000"/>
                  </a:schemeClr>
                </a:solidFill>
                <a:latin typeface="Arial" pitchFamily="34" charset="0"/>
                <a:ea typeface="Arial Unicode MS" pitchFamily="34" charset="-122"/>
                <a:cs typeface="Arial" pitchFamily="34" charset="0"/>
              </a:rPr>
              <a:t>   </a:t>
            </a:r>
            <a:r>
              <a:rPr lang="en-US" altLang="zh-CN" sz="2400" b="1" dirty="0">
                <a:solidFill>
                  <a:srgbClr val="00B16A"/>
                </a:solidFill>
                <a:latin typeface="Arial" pitchFamily="34" charset="0"/>
                <a:ea typeface="微软雅黑" panose="020B0503020204020204" pitchFamily="34" charset="-122"/>
                <a:cs typeface="Arial" pitchFamily="34" charset="0"/>
              </a:rPr>
              <a:t>//p points to </a:t>
            </a:r>
            <a:r>
              <a:rPr lang="en-US" altLang="zh-CN" sz="2400" b="1" dirty="0" err="1">
                <a:solidFill>
                  <a:srgbClr val="00B16A"/>
                </a:solidFill>
                <a:latin typeface="Arial" pitchFamily="34" charset="0"/>
                <a:ea typeface="微软雅黑" panose="020B0503020204020204" pitchFamily="34" charset="-122"/>
                <a:cs typeface="Arial" pitchFamily="34" charset="0"/>
              </a:rPr>
              <a:t>int</a:t>
            </a:r>
            <a:r>
              <a:rPr lang="en-US" altLang="zh-CN" sz="2400" b="1" dirty="0">
                <a:solidFill>
                  <a:srgbClr val="00B16A"/>
                </a:solidFill>
                <a:latin typeface="Arial" pitchFamily="34" charset="0"/>
                <a:ea typeface="微软雅黑" panose="020B0503020204020204" pitchFamily="34" charset="-122"/>
                <a:cs typeface="Arial" pitchFamily="34" charset="0"/>
              </a:rPr>
              <a:t> or </a:t>
            </a:r>
            <a:r>
              <a:rPr lang="en-US" altLang="zh-CN" sz="2400" b="1" dirty="0" err="1">
                <a:solidFill>
                  <a:srgbClr val="00B16A"/>
                </a:solidFill>
                <a:latin typeface="Arial" pitchFamily="34" charset="0"/>
                <a:ea typeface="微软雅黑" panose="020B0503020204020204" pitchFamily="34" charset="-122"/>
                <a:cs typeface="Arial" pitchFamily="34" charset="0"/>
              </a:rPr>
              <a:t>const</a:t>
            </a:r>
            <a:r>
              <a:rPr lang="en-US" altLang="zh-CN" sz="2400" b="1" dirty="0">
                <a:solidFill>
                  <a:srgbClr val="00B16A"/>
                </a:solidFill>
                <a:latin typeface="Arial" pitchFamily="34" charset="0"/>
                <a:ea typeface="微软雅黑" panose="020B0503020204020204" pitchFamily="34" charset="-122"/>
                <a:cs typeface="Arial" pitchFamily="34" charset="0"/>
              </a:rPr>
              <a:t> </a:t>
            </a:r>
            <a:r>
              <a:rPr lang="en-US" altLang="zh-CN" sz="2400" b="1" dirty="0" err="1">
                <a:solidFill>
                  <a:srgbClr val="00B16A"/>
                </a:solidFill>
                <a:latin typeface="Arial" pitchFamily="34" charset="0"/>
                <a:ea typeface="微软雅黑" panose="020B0503020204020204" pitchFamily="34" charset="-122"/>
                <a:cs typeface="Arial" pitchFamily="34" charset="0"/>
              </a:rPr>
              <a:t>int</a:t>
            </a:r>
            <a:endParaRPr lang="en-US" altLang="zh-CN" sz="2400" b="1" dirty="0">
              <a:solidFill>
                <a:srgbClr val="00B16A"/>
              </a:solidFill>
              <a:latin typeface="Arial" pitchFamily="34" charset="0"/>
              <a:ea typeface="微软雅黑" panose="020B0503020204020204" pitchFamily="34" charset="-122"/>
              <a:cs typeface="Arial" pitchFamily="34" charset="0"/>
            </a:endParaRP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cout</a:t>
            </a:r>
            <a:r>
              <a:rPr lang="en-US" altLang="zh-CN" sz="2400" b="1" dirty="0">
                <a:solidFill>
                  <a:schemeClr val="bg1"/>
                </a:solidFill>
                <a:latin typeface="Arial" pitchFamily="34" charset="0"/>
                <a:ea typeface="Arial Unicode MS" pitchFamily="34" charset="-122"/>
                <a:cs typeface="Arial" pitchFamily="34" charset="0"/>
              </a:rPr>
              <a:t> &lt;&lt; *p;            </a:t>
            </a:r>
            <a:r>
              <a:rPr lang="en-US" altLang="zh-CN" sz="2400" b="1" dirty="0">
                <a:solidFill>
                  <a:srgbClr val="00B16A"/>
                </a:solidFill>
                <a:latin typeface="Arial" pitchFamily="34" charset="0"/>
                <a:ea typeface="微软雅黑" panose="020B0503020204020204" pitchFamily="34" charset="-122"/>
                <a:cs typeface="Arial" pitchFamily="34" charset="0"/>
              </a:rPr>
              <a:t>//only read by p, </a:t>
            </a:r>
          </a:p>
          <a:p>
            <a:pPr>
              <a:spcBef>
                <a:spcPct val="50000"/>
              </a:spcBef>
            </a:pPr>
            <a:r>
              <a:rPr lang="zh-CN" altLang="en-US" sz="2400" b="1" dirty="0">
                <a:solidFill>
                  <a:srgbClr val="FF0000"/>
                </a:solidFill>
                <a:latin typeface="Arial" pitchFamily="34" charset="0"/>
                <a:ea typeface="Arial Unicode MS" pitchFamily="34" charset="-122"/>
                <a:cs typeface="Arial" pitchFamily="34" charset="0"/>
              </a:rPr>
              <a:t>*</a:t>
            </a:r>
            <a:r>
              <a:rPr lang="en-US" altLang="zh-CN" sz="2400" b="1" dirty="0">
                <a:solidFill>
                  <a:srgbClr val="FF0000"/>
                </a:solidFill>
                <a:latin typeface="Arial" pitchFamily="34" charset="0"/>
                <a:ea typeface="Arial Unicode MS" pitchFamily="34" charset="-122"/>
                <a:cs typeface="Arial" pitchFamily="34" charset="0"/>
              </a:rPr>
              <a:t>p = 1;       </a:t>
            </a:r>
            <a:r>
              <a:rPr lang="en-US" altLang="zh-CN" sz="2400" b="1" dirty="0">
                <a:solidFill>
                  <a:srgbClr val="FF0000"/>
                </a:solidFill>
                <a:latin typeface="Arial" pitchFamily="34" charset="0"/>
                <a:ea typeface="微软雅黑" panose="020B0503020204020204" pitchFamily="34" charset="-122"/>
                <a:cs typeface="Arial" pitchFamily="34" charset="0"/>
              </a:rPr>
              <a:t>//can’t write it. Compile-time </a:t>
            </a:r>
            <a:r>
              <a:rPr lang="en-US" altLang="zh-CN" sz="2400" b="1" dirty="0" smtClean="0">
                <a:solidFill>
                  <a:srgbClr val="FF0000"/>
                </a:solidFill>
                <a:latin typeface="Arial" pitchFamily="34" charset="0"/>
                <a:ea typeface="微软雅黑" panose="020B0503020204020204" pitchFamily="34" charset="-122"/>
                <a:cs typeface="Arial" pitchFamily="34" charset="0"/>
              </a:rPr>
              <a:t>error</a:t>
            </a:r>
          </a:p>
          <a:p>
            <a:pPr>
              <a:spcBef>
                <a:spcPct val="50000"/>
              </a:spcBef>
            </a:pPr>
            <a:r>
              <a:rPr lang="en-US" altLang="zh-CN" sz="2400" b="1" dirty="0" smtClean="0">
                <a:solidFill>
                  <a:schemeClr val="bg1"/>
                </a:solidFill>
                <a:latin typeface="Arial" pitchFamily="34" charset="0"/>
                <a:ea typeface="微软雅黑" panose="020B0503020204020204" pitchFamily="34" charset="-122"/>
                <a:cs typeface="Arial" pitchFamily="34" charset="0"/>
              </a:rPr>
              <a:t>p = &amp;a;</a:t>
            </a:r>
          </a:p>
          <a:p>
            <a:pPr>
              <a:spcBef>
                <a:spcPct val="50000"/>
              </a:spcBef>
            </a:pPr>
            <a:r>
              <a:rPr lang="en-US" altLang="zh-CN" sz="2400" b="1" dirty="0" err="1">
                <a:solidFill>
                  <a:schemeClr val="bg1"/>
                </a:solidFill>
                <a:latin typeface="Arial" pitchFamily="34" charset="0"/>
                <a:ea typeface="Arial Unicode MS" pitchFamily="34" charset="-122"/>
                <a:cs typeface="Arial" pitchFamily="34" charset="0"/>
              </a:rPr>
              <a:t>cout</a:t>
            </a:r>
            <a:r>
              <a:rPr lang="en-US" altLang="zh-CN" sz="2400" b="1" dirty="0">
                <a:solidFill>
                  <a:schemeClr val="bg1"/>
                </a:solidFill>
                <a:latin typeface="Arial" pitchFamily="34" charset="0"/>
                <a:ea typeface="Arial Unicode MS" pitchFamily="34" charset="-122"/>
                <a:cs typeface="Arial" pitchFamily="34" charset="0"/>
              </a:rPr>
              <a:t> &lt;&lt; *p;            </a:t>
            </a:r>
            <a:r>
              <a:rPr lang="en-US" altLang="zh-CN" sz="2400" b="1" dirty="0">
                <a:solidFill>
                  <a:srgbClr val="00B16A"/>
                </a:solidFill>
                <a:latin typeface="Arial" pitchFamily="34" charset="0"/>
                <a:ea typeface="微软雅黑" panose="020B0503020204020204" pitchFamily="34" charset="-122"/>
                <a:cs typeface="Arial" pitchFamily="34" charset="0"/>
              </a:rPr>
              <a:t>//only read by p, </a:t>
            </a:r>
          </a:p>
          <a:p>
            <a:pPr>
              <a:spcBef>
                <a:spcPct val="50000"/>
              </a:spcBef>
            </a:pPr>
            <a:r>
              <a:rPr lang="zh-CN" altLang="en-US" sz="2400" b="1" dirty="0">
                <a:solidFill>
                  <a:srgbClr val="FF0000"/>
                </a:solidFill>
                <a:latin typeface="Arial" pitchFamily="34" charset="0"/>
                <a:ea typeface="Arial Unicode MS" pitchFamily="34" charset="-122"/>
                <a:cs typeface="Arial" pitchFamily="34" charset="0"/>
              </a:rPr>
              <a:t>*</a:t>
            </a:r>
            <a:r>
              <a:rPr lang="en-US" altLang="zh-CN" sz="2400" b="1" dirty="0">
                <a:solidFill>
                  <a:srgbClr val="FF0000"/>
                </a:solidFill>
                <a:latin typeface="Arial" pitchFamily="34" charset="0"/>
                <a:ea typeface="Arial Unicode MS" pitchFamily="34" charset="-122"/>
                <a:cs typeface="Arial" pitchFamily="34" charset="0"/>
              </a:rPr>
              <a:t>p = 1;       </a:t>
            </a:r>
            <a:r>
              <a:rPr lang="en-US" altLang="zh-CN" sz="2400" b="1" dirty="0">
                <a:solidFill>
                  <a:srgbClr val="FF0000"/>
                </a:solidFill>
                <a:latin typeface="Arial" pitchFamily="34" charset="0"/>
                <a:ea typeface="微软雅黑" panose="020B0503020204020204" pitchFamily="34" charset="-122"/>
                <a:cs typeface="Arial" pitchFamily="34" charset="0"/>
              </a:rPr>
              <a:t>//can’t write it. Compile-time </a:t>
            </a:r>
            <a:r>
              <a:rPr lang="en-US" altLang="zh-CN" sz="2400" b="1" dirty="0" smtClean="0">
                <a:solidFill>
                  <a:srgbClr val="FF0000"/>
                </a:solidFill>
                <a:latin typeface="Arial" pitchFamily="34" charset="0"/>
                <a:ea typeface="微软雅黑" panose="020B0503020204020204" pitchFamily="34" charset="-122"/>
                <a:cs typeface="Arial" pitchFamily="34" charset="0"/>
              </a:rPr>
              <a:t>error</a:t>
            </a:r>
            <a:endParaRPr lang="en-US" altLang="zh-CN" sz="2400" b="1" dirty="0">
              <a:solidFill>
                <a:srgbClr val="FF0000"/>
              </a:solidFill>
              <a:latin typeface="Arial" pitchFamily="34" charset="0"/>
              <a:ea typeface="微软雅黑" panose="020B0503020204020204" pitchFamily="34" charset="-122"/>
              <a:cs typeface="Arial" pitchFamily="34" charset="0"/>
            </a:endParaRPr>
          </a:p>
        </p:txBody>
      </p:sp>
      <p:sp>
        <p:nvSpPr>
          <p:cNvPr id="4" name="Text Box 9"/>
          <p:cNvSpPr txBox="1">
            <a:spLocks noChangeArrowheads="1"/>
          </p:cNvSpPr>
          <p:nvPr/>
        </p:nvSpPr>
        <p:spPr bwMode="auto">
          <a:xfrm>
            <a:off x="3851920" y="6298542"/>
            <a:ext cx="529208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a:t>unit two/pointers/constpointers.cpp</a:t>
            </a:r>
            <a:endParaRPr lang="zh-CN" altLang="en-US" dirty="0"/>
          </a:p>
        </p:txBody>
      </p:sp>
    </p:spTree>
    <p:extLst>
      <p:ext uri="{BB962C8B-B14F-4D97-AF65-F5344CB8AC3E}">
        <p14:creationId xmlns:p14="http://schemas.microsoft.com/office/powerpoint/2010/main" val="409688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452368"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storage-class-</a:t>
            </a:r>
            <a:r>
              <a:rPr lang="en-US" altLang="zh-CN" b="1" dirty="0" err="1">
                <a:latin typeface="Arial Rounded MT Bold" panose="020F0704030504030204" pitchFamily="34" charset="0"/>
                <a:ea typeface="Arial Unicode MS" pitchFamily="34" charset="-122"/>
                <a:cs typeface="Arial Unicode MS" pitchFamily="34" charset="-122"/>
              </a:rPr>
              <a:t>specifier</a:t>
            </a:r>
            <a:r>
              <a:rPr lang="en-US" altLang="zh-CN" b="1" dirty="0">
                <a:latin typeface="Arial Rounded MT Bold" panose="020F0704030504030204" pitchFamily="34" charset="0"/>
                <a:ea typeface="Arial Unicode MS" pitchFamily="34" charset="-122"/>
                <a:cs typeface="Arial Unicode MS" pitchFamily="34" charset="-122"/>
              </a:rPr>
              <a:t>  and lifetime </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084815" cy="3750337"/>
          </a:xfrm>
          <a:prstGeom prst="rect">
            <a:avLst/>
          </a:prstGeom>
          <a:noFill/>
        </p:spPr>
        <p:txBody>
          <a:bodyPr wrap="square" lIns="91395" tIns="45696" rIns="91395" bIns="45696" rtlCol="0">
            <a:spAutoFit/>
          </a:bodyPr>
          <a:lstStyle/>
          <a:p>
            <a:pPr>
              <a:lnSpc>
                <a:spcPts val="3359"/>
              </a:lnSpc>
              <a:buFont typeface="Arial" pitchFamily="34" charset="0"/>
              <a:buChar char="•"/>
            </a:pPr>
            <a:r>
              <a:rPr lang="en-US" altLang="zh-CN" sz="2800" dirty="0">
                <a:solidFill>
                  <a:schemeClr val="tx1">
                    <a:lumMod val="65000"/>
                    <a:lumOff val="35000"/>
                  </a:schemeClr>
                </a:solidFill>
                <a:latin typeface="Tahoma" panose="020B0604030504040204" pitchFamily="34" charset="0"/>
                <a:cs typeface="Tahoma" panose="020B0604030504040204" pitchFamily="34" charset="0"/>
              </a:rPr>
              <a:t>storage-class-</a:t>
            </a:r>
            <a:r>
              <a:rPr lang="en-US" altLang="zh-CN" sz="2800" dirty="0" err="1">
                <a:solidFill>
                  <a:schemeClr val="tx1">
                    <a:lumMod val="65000"/>
                    <a:lumOff val="35000"/>
                  </a:schemeClr>
                </a:solidFill>
                <a:latin typeface="Tahoma" panose="020B0604030504040204" pitchFamily="34" charset="0"/>
                <a:cs typeface="Tahoma" panose="020B0604030504040204" pitchFamily="34" charset="0"/>
              </a:rPr>
              <a:t>specifier</a:t>
            </a:r>
            <a:r>
              <a:rPr lang="en-US" altLang="zh-CN" sz="2800" dirty="0">
                <a:solidFill>
                  <a:schemeClr val="tx1">
                    <a:lumMod val="65000"/>
                    <a:lumOff val="35000"/>
                  </a:schemeClr>
                </a:solidFill>
                <a:latin typeface="Tahoma" panose="020B0604030504040204" pitchFamily="34" charset="0"/>
                <a:cs typeface="Tahoma" panose="020B0604030504040204" pitchFamily="34" charset="0"/>
              </a:rPr>
              <a:t> of an object in C and C++</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ea typeface="Arial Unicode MS" pitchFamily="34" charset="-122"/>
                <a:cs typeface="Tahoma" panose="020B0604030504040204" pitchFamily="34" charset="0"/>
              </a:rPr>
              <a:t>-</a:t>
            </a:r>
            <a:r>
              <a:rPr lang="en-US" altLang="zh-CN" sz="2800" dirty="0">
                <a:solidFill>
                  <a:schemeClr val="tx1">
                    <a:lumMod val="95000"/>
                    <a:lumOff val="5000"/>
                  </a:schemeClr>
                </a:solidFill>
                <a:latin typeface="Tahoma" panose="020B0604030504040204" pitchFamily="34" charset="0"/>
                <a:cs typeface="Tahoma" panose="020B0604030504040204" pitchFamily="34" charset="0"/>
              </a:rPr>
              <a:t>auto</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-register</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-static</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-extern </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[c03-forward.cpp]</a:t>
            </a:r>
            <a:r>
              <a:rPr lang="en-US" altLang="zh-CN" sz="2800" dirty="0">
                <a:solidFill>
                  <a:schemeClr val="tx1">
                    <a:lumMod val="50000"/>
                    <a:lumOff val="50000"/>
                  </a:schemeClr>
                </a:solidFill>
                <a:latin typeface="Tahoma" panose="020B0604030504040204" pitchFamily="34" charset="0"/>
                <a:cs typeface="Tahoma" panose="020B0604030504040204" pitchFamily="34" charset="0"/>
              </a:rPr>
              <a:t> </a:t>
            </a:r>
          </a:p>
          <a:p>
            <a:pPr lvl="1">
              <a:lnSpc>
                <a:spcPts val="3359"/>
              </a:lnSpc>
              <a:spcBef>
                <a:spcPct val="50000"/>
              </a:spcBef>
            </a:pPr>
            <a:r>
              <a:rPr lang="en-US" altLang="zh-CN" sz="2800" dirty="0">
                <a:solidFill>
                  <a:schemeClr val="tx1">
                    <a:lumMod val="95000"/>
                    <a:lumOff val="5000"/>
                  </a:schemeClr>
                </a:solidFill>
                <a:latin typeface="Tahoma" panose="020B0604030504040204" pitchFamily="34" charset="0"/>
                <a:cs typeface="Tahoma" panose="020B0604030504040204" pitchFamily="34" charset="0"/>
              </a:rPr>
              <a:t>-</a:t>
            </a:r>
            <a:r>
              <a:rPr lang="en-US" altLang="zh-CN" sz="2800" dirty="0" err="1">
                <a:solidFill>
                  <a:schemeClr val="tx1">
                    <a:lumMod val="95000"/>
                    <a:lumOff val="5000"/>
                  </a:schemeClr>
                </a:solidFill>
                <a:latin typeface="Tahoma" panose="020B0604030504040204" pitchFamily="34" charset="0"/>
                <a:cs typeface="Tahoma" panose="020B0604030504040204" pitchFamily="34" charset="0"/>
              </a:rPr>
              <a:t>typedef</a:t>
            </a:r>
            <a:endParaRPr lang="zh-CN" altLang="en-US" sz="2800" dirty="0">
              <a:solidFill>
                <a:schemeClr val="tx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06212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3232573" y="2887161"/>
            <a:ext cx="1512168" cy="369332"/>
          </a:xfrm>
          <a:prstGeom prst="rect">
            <a:avLst/>
          </a:prstGeom>
          <a:solidFill>
            <a:schemeClr val="accent1">
              <a:lumMod val="20000"/>
              <a:lumOff val="80000"/>
            </a:schemeClr>
          </a:solidFill>
        </p:spPr>
        <p:txBody>
          <a:bodyPr wrap="square" rtlCol="0">
            <a:spAutoFit/>
          </a:bodyPr>
          <a:lstStyle/>
          <a:p>
            <a:r>
              <a:rPr lang="en-US" altLang="zh-CN" dirty="0" smtClean="0">
                <a:solidFill>
                  <a:srgbClr val="FF0000"/>
                </a:solidFill>
              </a:rPr>
              <a:t>10</a:t>
            </a:r>
            <a:endParaRPr lang="zh-CN" altLang="en-US" dirty="0">
              <a:solidFill>
                <a:srgbClr val="FF0000"/>
              </a:solidFill>
            </a:endParaRPr>
          </a:p>
        </p:txBody>
      </p:sp>
      <p:sp>
        <p:nvSpPr>
          <p:cNvPr id="4" name="TextBox 3"/>
          <p:cNvSpPr txBox="1"/>
          <p:nvPr/>
        </p:nvSpPr>
        <p:spPr>
          <a:xfrm>
            <a:off x="1072333" y="2893465"/>
            <a:ext cx="1440160" cy="400110"/>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0000CC"/>
                </a:solidFill>
              </a:rPr>
              <a:t>0x0001100</a:t>
            </a:r>
            <a:endParaRPr lang="zh-CN" altLang="en-US" sz="2000" dirty="0">
              <a:solidFill>
                <a:srgbClr val="0000CC"/>
              </a:solidFill>
            </a:endParaRPr>
          </a:p>
        </p:txBody>
      </p:sp>
      <p:sp>
        <p:nvSpPr>
          <p:cNvPr id="5" name="TextBox 4"/>
          <p:cNvSpPr txBox="1"/>
          <p:nvPr/>
        </p:nvSpPr>
        <p:spPr>
          <a:xfrm>
            <a:off x="5608837" y="2904740"/>
            <a:ext cx="1348126" cy="400110"/>
          </a:xfrm>
          <a:prstGeom prst="rect">
            <a:avLst/>
          </a:prstGeom>
          <a:solidFill>
            <a:schemeClr val="accent1">
              <a:lumMod val="20000"/>
              <a:lumOff val="80000"/>
            </a:schemeClr>
          </a:solidFill>
        </p:spPr>
        <p:txBody>
          <a:bodyPr wrap="square" rtlCol="0">
            <a:spAutoFit/>
          </a:bodyPr>
          <a:lstStyle/>
          <a:p>
            <a:r>
              <a:rPr lang="en-US" altLang="zh-CN" sz="2000" dirty="0" smtClean="0">
                <a:solidFill>
                  <a:srgbClr val="0000CC"/>
                </a:solidFill>
              </a:rPr>
              <a:t>0x0001100</a:t>
            </a:r>
            <a:endParaRPr lang="zh-CN" altLang="en-US" sz="2000" dirty="0">
              <a:solidFill>
                <a:srgbClr val="0000CC"/>
              </a:solidFill>
            </a:endParaRPr>
          </a:p>
        </p:txBody>
      </p:sp>
      <p:sp>
        <p:nvSpPr>
          <p:cNvPr id="6" name="TextBox 5"/>
          <p:cNvSpPr txBox="1"/>
          <p:nvPr/>
        </p:nvSpPr>
        <p:spPr>
          <a:xfrm>
            <a:off x="3419872" y="1794951"/>
            <a:ext cx="1728192" cy="830997"/>
          </a:xfrm>
          <a:prstGeom prst="rect">
            <a:avLst/>
          </a:prstGeom>
          <a:solidFill>
            <a:schemeClr val="tx1"/>
          </a:solidFill>
        </p:spPr>
        <p:txBody>
          <a:bodyPr wrap="square" rtlCol="0">
            <a:spAutoFit/>
          </a:bodyPr>
          <a:lstStyle/>
          <a:p>
            <a:r>
              <a:rPr lang="en-US" altLang="zh-CN" sz="2400" dirty="0" err="1">
                <a:solidFill>
                  <a:srgbClr val="0070C0"/>
                </a:solidFill>
                <a:latin typeface="Arial" panose="020B0604020202020204" pitchFamily="34" charset="0"/>
                <a:cs typeface="Arial" panose="020B0604020202020204" pitchFamily="34" charset="0"/>
              </a:rPr>
              <a:t>i</a:t>
            </a:r>
            <a:r>
              <a:rPr lang="en-US" altLang="zh-CN" sz="2400" dirty="0" err="1" smtClean="0">
                <a:solidFill>
                  <a:srgbClr val="0070C0"/>
                </a:solidFill>
                <a:latin typeface="Arial" panose="020B0604020202020204" pitchFamily="34" charset="0"/>
                <a:cs typeface="Arial" panose="020B0604020202020204" pitchFamily="34" charset="0"/>
              </a:rPr>
              <a:t>nt</a:t>
            </a:r>
            <a:r>
              <a:rPr lang="en-US" altLang="zh-CN" sz="2400" dirty="0" smtClean="0">
                <a:solidFill>
                  <a:srgbClr val="0070C0"/>
                </a:solidFill>
                <a:latin typeface="Arial" panose="020B0604020202020204" pitchFamily="34" charset="0"/>
                <a:cs typeface="Arial" panose="020B0604020202020204" pitchFamily="34" charset="0"/>
              </a:rPr>
              <a:t> a = 10;</a:t>
            </a:r>
          </a:p>
          <a:p>
            <a:r>
              <a:rPr lang="en-US" altLang="zh-CN" sz="2400" dirty="0">
                <a:solidFill>
                  <a:srgbClr val="0070C0"/>
                </a:solidFill>
                <a:latin typeface="Arial" panose="020B0604020202020204" pitchFamily="34" charset="0"/>
                <a:cs typeface="Arial" panose="020B0604020202020204" pitchFamily="34" charset="0"/>
              </a:rPr>
              <a:t>a</a:t>
            </a:r>
            <a:r>
              <a:rPr lang="en-US" altLang="zh-CN" sz="2400" dirty="0" smtClean="0">
                <a:solidFill>
                  <a:srgbClr val="0070C0"/>
                </a:solidFill>
                <a:latin typeface="Arial" panose="020B0604020202020204" pitchFamily="34" charset="0"/>
                <a:cs typeface="Arial" panose="020B0604020202020204" pitchFamily="34" charset="0"/>
              </a:rPr>
              <a:t> = a + 1;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7" name="TextBox 6"/>
          <p:cNvSpPr txBox="1"/>
          <p:nvPr/>
        </p:nvSpPr>
        <p:spPr>
          <a:xfrm>
            <a:off x="3232573" y="2887161"/>
            <a:ext cx="1512168" cy="461665"/>
          </a:xfrm>
          <a:prstGeom prst="rect">
            <a:avLst/>
          </a:prstGeom>
          <a:solidFill>
            <a:schemeClr val="accent1">
              <a:lumMod val="20000"/>
              <a:lumOff val="80000"/>
            </a:schemeClr>
          </a:solidFill>
        </p:spPr>
        <p:txBody>
          <a:bodyPr wrap="square" rtlCol="0">
            <a:spAutoFit/>
          </a:bodyPr>
          <a:lstStyle/>
          <a:p>
            <a:r>
              <a:rPr lang="en-US" altLang="zh-CN" sz="2400" dirty="0" smtClean="0">
                <a:solidFill>
                  <a:srgbClr val="FF0000"/>
                </a:solidFill>
              </a:rPr>
              <a:t>00001010</a:t>
            </a:r>
            <a:endParaRPr lang="zh-CN" altLang="en-US" dirty="0">
              <a:solidFill>
                <a:srgbClr val="FF0000"/>
              </a:solidFill>
            </a:endParaRPr>
          </a:p>
        </p:txBody>
      </p:sp>
      <p:sp>
        <p:nvSpPr>
          <p:cNvPr id="8" name="TextBox 7"/>
          <p:cNvSpPr txBox="1"/>
          <p:nvPr/>
        </p:nvSpPr>
        <p:spPr>
          <a:xfrm>
            <a:off x="1072333" y="1794951"/>
            <a:ext cx="1728192" cy="830997"/>
          </a:xfrm>
          <a:prstGeom prst="rect">
            <a:avLst/>
          </a:prstGeom>
          <a:solidFill>
            <a:schemeClr val="tx1"/>
          </a:solidFill>
        </p:spPr>
        <p:txBody>
          <a:bodyPr wrap="square" rtlCol="0">
            <a:spAutoFit/>
          </a:bodyPr>
          <a:lstStyle/>
          <a:p>
            <a:r>
              <a:rPr lang="en-US" altLang="zh-CN" sz="2400" dirty="0" err="1" smtClean="0">
                <a:solidFill>
                  <a:srgbClr val="0070C0"/>
                </a:solidFill>
                <a:latin typeface="Arial" panose="020B0604020202020204" pitchFamily="34" charset="0"/>
                <a:cs typeface="Arial" panose="020B0604020202020204" pitchFamily="34" charset="0"/>
              </a:rPr>
              <a:t>int</a:t>
            </a:r>
            <a:r>
              <a:rPr lang="en-US" altLang="zh-CN" sz="2400" dirty="0" smtClean="0">
                <a:solidFill>
                  <a:srgbClr val="0070C0"/>
                </a:solidFill>
                <a:latin typeface="Arial" panose="020B0604020202020204" pitchFamily="34" charset="0"/>
                <a:cs typeface="Arial" panose="020B0604020202020204" pitchFamily="34" charset="0"/>
              </a:rPr>
              <a:t> *p = &amp;a;</a:t>
            </a:r>
          </a:p>
          <a:p>
            <a:r>
              <a:rPr lang="en-US" altLang="zh-CN" sz="2400" dirty="0" smtClean="0">
                <a:solidFill>
                  <a:srgbClr val="0070C0"/>
                </a:solidFill>
                <a:latin typeface="Arial" panose="020B0604020202020204" pitchFamily="34" charset="0"/>
                <a:cs typeface="Arial" panose="020B0604020202020204" pitchFamily="34" charset="0"/>
              </a:rPr>
              <a:t>*p = *p + 1;</a:t>
            </a:r>
            <a:endParaRPr lang="zh-CN" altLang="en-US" sz="2400" dirty="0">
              <a:solidFill>
                <a:srgbClr val="0070C0"/>
              </a:solidFill>
              <a:latin typeface="Arial" panose="020B0604020202020204" pitchFamily="34" charset="0"/>
              <a:cs typeface="Arial" panose="020B0604020202020204" pitchFamily="34" charset="0"/>
            </a:endParaRPr>
          </a:p>
        </p:txBody>
      </p:sp>
      <p:cxnSp>
        <p:nvCxnSpPr>
          <p:cNvPr id="10" name="直接箭头连接符 9"/>
          <p:cNvCxnSpPr>
            <a:stCxn id="4" idx="3"/>
            <a:endCxn id="7" idx="1"/>
          </p:cNvCxnSpPr>
          <p:nvPr/>
        </p:nvCxnSpPr>
        <p:spPr>
          <a:xfrm>
            <a:off x="2512493" y="3093520"/>
            <a:ext cx="720080" cy="24474"/>
          </a:xfrm>
          <a:prstGeom prst="straightConnector1">
            <a:avLst/>
          </a:prstGeom>
          <a:ln w="57150">
            <a:solidFill>
              <a:srgbClr val="008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88811" y="1531852"/>
            <a:ext cx="2736304" cy="1200329"/>
          </a:xfrm>
          <a:prstGeom prst="rect">
            <a:avLst/>
          </a:prstGeom>
          <a:solidFill>
            <a:schemeClr val="tx1"/>
          </a:solidFill>
        </p:spPr>
        <p:txBody>
          <a:bodyPr wrap="square" rtlCol="0">
            <a:spAutoFit/>
          </a:bodyPr>
          <a:lstStyle/>
          <a:p>
            <a:r>
              <a:rPr lang="en-US" altLang="zh-CN" sz="2400" dirty="0" err="1">
                <a:solidFill>
                  <a:srgbClr val="0070C0"/>
                </a:solidFill>
                <a:latin typeface="Arial" panose="020B0604020202020204" pitchFamily="34" charset="0"/>
                <a:cs typeface="Arial" panose="020B0604020202020204" pitchFamily="34" charset="0"/>
              </a:rPr>
              <a:t>c</a:t>
            </a:r>
            <a:r>
              <a:rPr lang="en-US" altLang="zh-CN" sz="2400" dirty="0" err="1" smtClean="0">
                <a:solidFill>
                  <a:srgbClr val="0070C0"/>
                </a:solidFill>
                <a:latin typeface="Arial" panose="020B0604020202020204" pitchFamily="34" charset="0"/>
                <a:cs typeface="Arial" panose="020B0604020202020204" pitchFamily="34" charset="0"/>
              </a:rPr>
              <a:t>onst</a:t>
            </a:r>
            <a:r>
              <a:rPr lang="en-US" altLang="zh-CN" sz="2400" dirty="0" smtClean="0">
                <a:solidFill>
                  <a:srgbClr val="0070C0"/>
                </a:solidFill>
                <a:latin typeface="Arial" panose="020B0604020202020204" pitchFamily="34" charset="0"/>
                <a:cs typeface="Arial" panose="020B0604020202020204" pitchFamily="34" charset="0"/>
              </a:rPr>
              <a:t> </a:t>
            </a:r>
            <a:r>
              <a:rPr lang="en-US" altLang="zh-CN" sz="2400" dirty="0" err="1" smtClean="0">
                <a:solidFill>
                  <a:srgbClr val="0070C0"/>
                </a:solidFill>
                <a:latin typeface="Arial" panose="020B0604020202020204" pitchFamily="34" charset="0"/>
                <a:cs typeface="Arial" panose="020B0604020202020204" pitchFamily="34" charset="0"/>
              </a:rPr>
              <a:t>int</a:t>
            </a:r>
            <a:r>
              <a:rPr lang="en-US" altLang="zh-CN" sz="2400" dirty="0" smtClean="0">
                <a:solidFill>
                  <a:srgbClr val="0070C0"/>
                </a:solidFill>
                <a:latin typeface="Arial" panose="020B0604020202020204" pitchFamily="34" charset="0"/>
                <a:cs typeface="Arial" panose="020B0604020202020204" pitchFamily="34" charset="0"/>
              </a:rPr>
              <a:t> *q = &amp;a;</a:t>
            </a:r>
          </a:p>
          <a:p>
            <a:r>
              <a:rPr lang="en-US" altLang="zh-CN" sz="2400" dirty="0" err="1">
                <a:solidFill>
                  <a:srgbClr val="0070C0"/>
                </a:solidFill>
                <a:latin typeface="Arial" panose="020B0604020202020204" pitchFamily="34" charset="0"/>
                <a:cs typeface="Arial" panose="020B0604020202020204" pitchFamily="34" charset="0"/>
              </a:rPr>
              <a:t>c</a:t>
            </a:r>
            <a:r>
              <a:rPr lang="en-US" altLang="zh-CN" sz="2400" dirty="0" err="1" smtClean="0">
                <a:solidFill>
                  <a:srgbClr val="0070C0"/>
                </a:solidFill>
                <a:latin typeface="Arial" panose="020B0604020202020204" pitchFamily="34" charset="0"/>
                <a:cs typeface="Arial" panose="020B0604020202020204" pitchFamily="34" charset="0"/>
              </a:rPr>
              <a:t>out</a:t>
            </a:r>
            <a:r>
              <a:rPr lang="en-US" altLang="zh-CN" sz="2400" dirty="0" smtClean="0">
                <a:solidFill>
                  <a:srgbClr val="0070C0"/>
                </a:solidFill>
                <a:latin typeface="Arial" panose="020B0604020202020204" pitchFamily="34" charset="0"/>
                <a:cs typeface="Arial" panose="020B0604020202020204" pitchFamily="34" charset="0"/>
              </a:rPr>
              <a:t> &lt;&lt;  *q;</a:t>
            </a:r>
          </a:p>
          <a:p>
            <a:r>
              <a:rPr lang="en-US" altLang="zh-CN" sz="2400" dirty="0" smtClean="0">
                <a:solidFill>
                  <a:srgbClr val="0070C0"/>
                </a:solidFill>
                <a:latin typeface="Arial" panose="020B0604020202020204" pitchFamily="34" charset="0"/>
                <a:cs typeface="Arial" panose="020B0604020202020204" pitchFamily="34" charset="0"/>
              </a:rPr>
              <a:t>*q = 1; </a:t>
            </a:r>
            <a:r>
              <a:rPr lang="en-US" altLang="zh-CN" sz="2400" dirty="0" smtClean="0">
                <a:solidFill>
                  <a:srgbClr val="FF0000"/>
                </a:solidFill>
                <a:latin typeface="Arial" panose="020B0604020202020204" pitchFamily="34" charset="0"/>
                <a:cs typeface="Arial" panose="020B0604020202020204" pitchFamily="34" charset="0"/>
              </a:rPr>
              <a:t>//×</a:t>
            </a:r>
            <a:endParaRPr lang="zh-CN" altLang="en-US" sz="2400" dirty="0">
              <a:solidFill>
                <a:srgbClr val="FF0000"/>
              </a:solidFill>
              <a:latin typeface="Arial" panose="020B0604020202020204" pitchFamily="34" charset="0"/>
              <a:cs typeface="Arial" panose="020B0604020202020204" pitchFamily="34" charset="0"/>
            </a:endParaRPr>
          </a:p>
        </p:txBody>
      </p:sp>
      <p:cxnSp>
        <p:nvCxnSpPr>
          <p:cNvPr id="15" name="直接箭头连接符 14"/>
          <p:cNvCxnSpPr>
            <a:stCxn id="5" idx="1"/>
            <a:endCxn id="7" idx="3"/>
          </p:cNvCxnSpPr>
          <p:nvPr/>
        </p:nvCxnSpPr>
        <p:spPr>
          <a:xfrm flipH="1">
            <a:off x="4744741" y="3104795"/>
            <a:ext cx="864096" cy="13199"/>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58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067992"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c</a:t>
            </a:r>
            <a:r>
              <a:rPr lang="en-US" altLang="zh-CN" b="1" dirty="0" smtClean="0">
                <a:latin typeface="Arial Rounded MT Bold" panose="020F0704030504030204" pitchFamily="34" charset="0"/>
                <a:ea typeface="Arial Unicode MS" pitchFamily="34" charset="-122"/>
                <a:cs typeface="Arial Unicode MS" pitchFamily="34" charset="-122"/>
              </a:rPr>
              <a:t>onstant </a:t>
            </a:r>
            <a:r>
              <a:rPr lang="zh-CN" altLang="en-US" b="1" dirty="0" smtClean="0">
                <a:latin typeface="Arial Rounded MT Bold" panose="020F0704030504030204" pitchFamily="34" charset="0"/>
                <a:ea typeface="Arial Unicode MS" pitchFamily="34" charset="-122"/>
                <a:cs typeface="Arial Unicode MS" pitchFamily="34" charset="-122"/>
              </a:rPr>
              <a:t>   </a:t>
            </a:r>
            <a:r>
              <a:rPr lang="en-US" altLang="zh-CN" b="1" dirty="0" smtClean="0">
                <a:latin typeface="Arial Rounded MT Bold" panose="020F0704030504030204" pitchFamily="34" charset="0"/>
                <a:ea typeface="Arial Unicode MS" pitchFamily="34" charset="-122"/>
                <a:cs typeface="Arial Unicode MS" pitchFamily="34" charset="-122"/>
              </a:rPr>
              <a:t>pointer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3246994"/>
          </a:xfrm>
          <a:prstGeom prst="rect">
            <a:avLst/>
          </a:prstGeom>
          <a:noFill/>
          <a:ln>
            <a:noFill/>
          </a:ln>
        </p:spPr>
        <p:txBody>
          <a:bodyPr wrap="square" lIns="91395" tIns="45696" rIns="91395" bIns="45696" rtlCol="0">
            <a:spAutoFit/>
          </a:bodyPr>
          <a:lstStyle/>
          <a:p>
            <a:pPr>
              <a:lnSpc>
                <a:spcPts val="27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d = 1;</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lnSpc>
                <a:spcPts val="27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 = &amp;</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d;</a:t>
            </a:r>
            <a:endPar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ts val="27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a:solidFill>
                  <a:srgbClr val="FFFF00"/>
                </a:solidFill>
                <a:latin typeface="Arial" pitchFamily="34" charset="0"/>
                <a:cs typeface="Arial" pitchFamily="34" charset="0"/>
              </a:rPr>
              <a:t>：</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is a pointer, which is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that </a:t>
            </a:r>
            <a:endParaRPr lang="en-US" altLang="zh-CN" sz="2800" b="1" dirty="0" smtClean="0">
              <a:solidFill>
                <a:schemeClr val="tx1">
                  <a:lumMod val="65000"/>
                  <a:lumOff val="35000"/>
                </a:schemeClr>
              </a:solidFill>
              <a:latin typeface="Arial" pitchFamily="34" charset="0"/>
              <a:ea typeface="Arial Unicode MS" pitchFamily="34" charset="-122"/>
              <a:cs typeface="Arial" pitchFamily="34" charset="0"/>
            </a:endParaRPr>
          </a:p>
          <a:p>
            <a:pPr>
              <a:lnSpc>
                <a:spcPts val="2700"/>
              </a:lnSpc>
              <a:spcBef>
                <a:spcPct val="50000"/>
              </a:spcBef>
            </a:pP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points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to an int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a:t>
            </a:r>
          </a:p>
          <a:p>
            <a:pPr>
              <a:lnSpc>
                <a:spcPts val="2700"/>
              </a:lnSpc>
              <a:spcBef>
                <a:spcPct val="50000"/>
              </a:spcBef>
            </a:pPr>
            <a:r>
              <a:rPr lang="zh-CN" altLang="en-US" sz="2800" b="1"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 = *p + 1;</a:t>
            </a:r>
          </a:p>
          <a:p>
            <a:pPr>
              <a:lnSpc>
                <a:spcPts val="2700"/>
              </a:lnSpc>
              <a:spcBef>
                <a:spcPct val="50000"/>
              </a:spcBef>
            </a:pPr>
            <a:r>
              <a:rPr lang="en-US" altLang="zh-CN" sz="2800" b="1" dirty="0">
                <a:solidFill>
                  <a:schemeClr val="accent3">
                    <a:lumMod val="40000"/>
                    <a:lumOff val="60000"/>
                  </a:schemeClr>
                </a:solidFill>
                <a:latin typeface="Arial" pitchFamily="34" charset="0"/>
                <a:ea typeface="Arial Unicode MS" pitchFamily="34" charset="-122"/>
                <a:cs typeface="Arial" pitchFamily="34" charset="0"/>
              </a:rPr>
              <a:t>p</a:t>
            </a:r>
            <a:r>
              <a:rPr lang="en-US" altLang="zh-CN" sz="2800" b="1" dirty="0" smtClean="0">
                <a:solidFill>
                  <a:schemeClr val="accent3">
                    <a:lumMod val="40000"/>
                    <a:lumOff val="60000"/>
                  </a:schemeClr>
                </a:solidFill>
                <a:latin typeface="Arial" pitchFamily="34" charset="0"/>
                <a:ea typeface="Arial Unicode MS" pitchFamily="34" charset="-122"/>
                <a:cs typeface="Arial" pitchFamily="34" charset="0"/>
              </a:rPr>
              <a:t> = new </a:t>
            </a:r>
            <a:r>
              <a:rPr lang="en-US" altLang="zh-CN" sz="2800" b="1" dirty="0" err="1" smtClean="0">
                <a:solidFill>
                  <a:schemeClr val="accent3">
                    <a:lumMod val="40000"/>
                    <a:lumOff val="60000"/>
                  </a:schemeClr>
                </a:solidFill>
                <a:latin typeface="Arial" pitchFamily="34" charset="0"/>
                <a:ea typeface="Arial Unicode MS" pitchFamily="34" charset="-122"/>
                <a:cs typeface="Arial" pitchFamily="34" charset="0"/>
              </a:rPr>
              <a:t>int</a:t>
            </a:r>
            <a:r>
              <a:rPr lang="en-US" altLang="zh-CN" sz="2800" b="1" dirty="0" smtClean="0">
                <a:solidFill>
                  <a:schemeClr val="accent3">
                    <a:lumMod val="40000"/>
                    <a:lumOff val="60000"/>
                  </a:schemeClr>
                </a:solidFill>
                <a:latin typeface="Arial" pitchFamily="34" charset="0"/>
                <a:ea typeface="Arial Unicode MS" pitchFamily="34" charset="-122"/>
                <a:cs typeface="Arial" pitchFamily="34" charset="0"/>
              </a:rPr>
              <a:t>; </a:t>
            </a:r>
            <a:r>
              <a:rPr lang="en-US" altLang="zh-CN" sz="2800" b="1" dirty="0" smtClean="0">
                <a:solidFill>
                  <a:srgbClr val="FF0000"/>
                </a:solidFill>
                <a:latin typeface="Arial" pitchFamily="34" charset="0"/>
                <a:ea typeface="Arial Unicode MS" pitchFamily="34" charset="-122"/>
                <a:cs typeface="Arial" pitchFamily="34" charset="0"/>
              </a:rPr>
              <a:t>//compile-time error</a:t>
            </a:r>
            <a:endParaRPr lang="en-US" altLang="zh-CN" sz="2800" b="1" dirty="0">
              <a:solidFill>
                <a:srgbClr val="FF0000"/>
              </a:solidFill>
              <a:latin typeface="Arial" pitchFamily="34" charset="0"/>
              <a:ea typeface="Arial Unicode MS" pitchFamily="34" charset="-122"/>
              <a:cs typeface="Arial" pitchFamily="34" charset="0"/>
            </a:endParaRPr>
          </a:p>
        </p:txBody>
      </p:sp>
      <p:sp>
        <p:nvSpPr>
          <p:cNvPr id="6" name="TextBox 5"/>
          <p:cNvSpPr txBox="1"/>
          <p:nvPr/>
        </p:nvSpPr>
        <p:spPr>
          <a:xfrm>
            <a:off x="822496" y="4365104"/>
            <a:ext cx="7959828" cy="2055130"/>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 </a:t>
            </a:r>
            <a:r>
              <a:rPr lang="en-US" altLang="zh-CN" b="0" dirty="0">
                <a:solidFill>
                  <a:srgbClr val="0000CC"/>
                </a:solidFill>
                <a:latin typeface="Arial" pitchFamily="34" charset="0"/>
                <a:cs typeface="Arial" pitchFamily="34" charset="0"/>
              </a:rPr>
              <a:t>* </a:t>
            </a:r>
            <a:r>
              <a:rPr lang="en-US" altLang="zh-CN" b="0" dirty="0" smtClean="0">
                <a:solidFill>
                  <a:srgbClr val="0000CC"/>
                </a:solidFill>
                <a:latin typeface="Arial" pitchFamily="34" charset="0"/>
                <a:cs typeface="Arial" pitchFamily="34" charset="0"/>
              </a:rPr>
              <a:t>p </a:t>
            </a:r>
            <a:r>
              <a:rPr lang="en-US" altLang="zh-CN" b="0" dirty="0">
                <a:solidFill>
                  <a:srgbClr val="0000CC"/>
                </a:solidFill>
                <a:latin typeface="Arial" pitchFamily="34" charset="0"/>
                <a:cs typeface="Arial" pitchFamily="34" charset="0"/>
              </a:rPr>
              <a:t>= </a:t>
            </a:r>
            <a:r>
              <a:rPr lang="en-US" altLang="zh-CN" b="0" dirty="0" smtClean="0">
                <a:solidFill>
                  <a:srgbClr val="0000CC"/>
                </a:solidFill>
                <a:latin typeface="Arial" pitchFamily="34" charset="0"/>
                <a:cs typeface="Arial" pitchFamily="34" charset="0"/>
              </a:rPr>
              <a:t>(</a:t>
            </a:r>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 </a:t>
            </a:r>
            <a:r>
              <a:rPr lang="en-US" altLang="zh-CN" b="0" dirty="0" err="1" smtClean="0">
                <a:solidFill>
                  <a:srgbClr val="0000CC"/>
                </a:solidFill>
                <a:latin typeface="Arial" pitchFamily="34" charset="0"/>
                <a:cs typeface="Arial" pitchFamily="34" charset="0"/>
              </a:rPr>
              <a:t>malloc</a:t>
            </a:r>
            <a:r>
              <a:rPr lang="en-US" altLang="zh-CN" b="0" dirty="0" smtClean="0">
                <a:solidFill>
                  <a:srgbClr val="0000CC"/>
                </a:solidFill>
                <a:latin typeface="Arial" pitchFamily="34" charset="0"/>
                <a:cs typeface="Arial" pitchFamily="34" charset="0"/>
              </a:rPr>
              <a:t>(10*</a:t>
            </a:r>
            <a:r>
              <a:rPr lang="en-US" altLang="zh-CN" b="0" dirty="0" err="1" smtClean="0">
                <a:solidFill>
                  <a:srgbClr val="0000CC"/>
                </a:solidFill>
                <a:latin typeface="Arial" pitchFamily="34" charset="0"/>
                <a:cs typeface="Arial" pitchFamily="34" charset="0"/>
              </a:rPr>
              <a:t>sizeof</a:t>
            </a:r>
            <a:r>
              <a:rPr lang="en-US" altLang="zh-CN" b="0" dirty="0" smtClean="0">
                <a:solidFill>
                  <a:srgbClr val="0000CC"/>
                </a:solidFill>
                <a:latin typeface="Arial" pitchFamily="34" charset="0"/>
                <a:cs typeface="Arial" pitchFamily="34" charset="0"/>
              </a:rPr>
              <a:t>(</a:t>
            </a:r>
            <a:r>
              <a:rPr lang="en-US" altLang="zh-CN" b="0" dirty="0" err="1" smtClean="0">
                <a:solidFill>
                  <a:srgbClr val="0000CC"/>
                </a:solidFill>
                <a:latin typeface="Arial" pitchFamily="34" charset="0"/>
                <a:cs typeface="Arial" pitchFamily="34" charset="0"/>
              </a:rPr>
              <a:t>int</a:t>
            </a:r>
            <a:r>
              <a:rPr lang="en-US" altLang="zh-CN" b="0" dirty="0" smtClean="0">
                <a:solidFill>
                  <a:srgbClr val="0000CC"/>
                </a:solidFill>
                <a:latin typeface="Arial" pitchFamily="34" charset="0"/>
                <a:cs typeface="Arial" pitchFamily="34" charset="0"/>
              </a:rPr>
              <a:t>));</a:t>
            </a:r>
          </a:p>
          <a:p>
            <a:pPr>
              <a:lnSpc>
                <a:spcPct val="150000"/>
              </a:lnSpc>
            </a:pPr>
            <a:r>
              <a:rPr lang="en-US" altLang="zh-CN" b="0" dirty="0" smtClean="0">
                <a:solidFill>
                  <a:srgbClr val="0000CC"/>
                </a:solidFill>
                <a:latin typeface="Arial" pitchFamily="34" charset="0"/>
                <a:cs typeface="Arial" pitchFamily="34" charset="0"/>
              </a:rPr>
              <a:t>//</a:t>
            </a:r>
            <a:r>
              <a:rPr lang="zh-CN" altLang="en-US" b="0" dirty="0" smtClean="0">
                <a:solidFill>
                  <a:srgbClr val="0000CC"/>
                </a:solidFill>
                <a:latin typeface="Arial" pitchFamily="34" charset="0"/>
                <a:cs typeface="Arial" pitchFamily="34" charset="0"/>
              </a:rPr>
              <a:t>通过</a:t>
            </a:r>
            <a:r>
              <a:rPr lang="en-US" altLang="zh-CN" b="0" dirty="0" smtClean="0">
                <a:solidFill>
                  <a:srgbClr val="0000CC"/>
                </a:solidFill>
                <a:latin typeface="Arial" pitchFamily="34" charset="0"/>
                <a:cs typeface="Arial" pitchFamily="34" charset="0"/>
              </a:rPr>
              <a:t>p</a:t>
            </a:r>
            <a:r>
              <a:rPr lang="zh-CN" altLang="en-US" b="0" dirty="0" smtClean="0">
                <a:solidFill>
                  <a:srgbClr val="0000CC"/>
                </a:solidFill>
                <a:latin typeface="Arial" pitchFamily="34" charset="0"/>
                <a:cs typeface="Arial" pitchFamily="34" charset="0"/>
              </a:rPr>
              <a:t>遍历堆中的</a:t>
            </a:r>
            <a:r>
              <a:rPr lang="en-US" altLang="zh-CN" b="0" dirty="0" smtClean="0">
                <a:solidFill>
                  <a:srgbClr val="0000CC"/>
                </a:solidFill>
                <a:latin typeface="Arial" pitchFamily="34" charset="0"/>
                <a:cs typeface="Arial" pitchFamily="34" charset="0"/>
              </a:rPr>
              <a:t>10</a:t>
            </a:r>
            <a:r>
              <a:rPr lang="zh-CN" altLang="en-US" b="0" dirty="0" smtClean="0">
                <a:solidFill>
                  <a:srgbClr val="0000CC"/>
                </a:solidFill>
                <a:latin typeface="Arial" pitchFamily="34" charset="0"/>
                <a:cs typeface="Arial" pitchFamily="34" charset="0"/>
              </a:rPr>
              <a:t>个整数</a:t>
            </a:r>
            <a:endParaRPr lang="en-US" altLang="zh-CN" b="0" dirty="0" smtClean="0">
              <a:solidFill>
                <a:srgbClr val="0000CC"/>
              </a:solidFill>
              <a:latin typeface="Arial" pitchFamily="34" charset="0"/>
              <a:cs typeface="Arial" pitchFamily="34" charset="0"/>
            </a:endParaRPr>
          </a:p>
          <a:p>
            <a:pPr>
              <a:lnSpc>
                <a:spcPct val="150000"/>
              </a:lnSpc>
            </a:pPr>
            <a:r>
              <a:rPr lang="en-US" altLang="zh-CN" b="0" dirty="0">
                <a:solidFill>
                  <a:srgbClr val="0000CC"/>
                </a:solidFill>
                <a:latin typeface="Arial" pitchFamily="34" charset="0"/>
                <a:cs typeface="Arial" pitchFamily="34" charset="0"/>
              </a:rPr>
              <a:t>p++;</a:t>
            </a:r>
            <a:r>
              <a:rPr lang="en-US" altLang="zh-CN" b="0" dirty="0" smtClean="0">
                <a:solidFill>
                  <a:srgbClr val="FF0000"/>
                </a:solidFill>
                <a:latin typeface="Arial" pitchFamily="34" charset="0"/>
                <a:cs typeface="Arial" pitchFamily="34" charset="0"/>
              </a:rPr>
              <a:t> </a:t>
            </a:r>
          </a:p>
          <a:p>
            <a:pPr>
              <a:lnSpc>
                <a:spcPct val="150000"/>
              </a:lnSpc>
            </a:pPr>
            <a:r>
              <a:rPr lang="en-US" altLang="zh-CN" b="0" dirty="0" smtClean="0">
                <a:solidFill>
                  <a:srgbClr val="0000CC"/>
                </a:solidFill>
                <a:latin typeface="Arial" pitchFamily="34" charset="0"/>
                <a:cs typeface="Arial" pitchFamily="34" charset="0"/>
              </a:rPr>
              <a:t>free(p); </a:t>
            </a:r>
            <a:r>
              <a:rPr lang="en-US" altLang="zh-CN" dirty="0">
                <a:solidFill>
                  <a:srgbClr val="FF0000"/>
                </a:solidFill>
                <a:latin typeface="Arial" pitchFamily="34" charset="0"/>
                <a:ea typeface="微软雅黑" panose="020B0503020204020204" pitchFamily="34" charset="-122"/>
                <a:cs typeface="Arial" pitchFamily="34" charset="0"/>
              </a:rPr>
              <a:t>// </a:t>
            </a:r>
            <a:r>
              <a:rPr lang="en-US" altLang="zh-CN" dirty="0" smtClean="0">
                <a:solidFill>
                  <a:srgbClr val="FF0000"/>
                </a:solidFill>
                <a:latin typeface="Arial" pitchFamily="34" charset="0"/>
                <a:ea typeface="微软雅黑" panose="020B0503020204020204" pitchFamily="34" charset="-122"/>
                <a:cs typeface="Arial" pitchFamily="34" charset="0"/>
              </a:rPr>
              <a:t>RESOURCE_LEAK</a:t>
            </a:r>
            <a:endParaRPr lang="zh-CN" altLang="en-US"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405221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400" y="1072800"/>
            <a:ext cx="8392072" cy="4832044"/>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const</a:t>
            </a: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 p </a:t>
            </a:r>
            <a:r>
              <a:rPr lang="en-US" altLang="zh-CN" sz="2800" b="0" dirty="0">
                <a:solidFill>
                  <a:srgbClr val="0000CC"/>
                </a:solidFill>
                <a:latin typeface="Arial" pitchFamily="34" charset="0"/>
                <a:cs typeface="Arial" pitchFamily="34" charset="0"/>
              </a:rPr>
              <a:t>= </a:t>
            </a:r>
            <a:r>
              <a:rPr lang="en-US" altLang="zh-CN" sz="2800" b="0" dirty="0" smtClean="0">
                <a:solidFill>
                  <a:srgbClr val="0000CC"/>
                </a:solidFill>
                <a:latin typeface="Arial" pitchFamily="34" charset="0"/>
                <a:cs typeface="Arial" pitchFamily="34" charset="0"/>
              </a:rPr>
              <a:t>(</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 </a:t>
            </a:r>
            <a:r>
              <a:rPr lang="en-US" altLang="zh-CN" sz="2800" b="0" dirty="0" err="1" smtClean="0">
                <a:solidFill>
                  <a:srgbClr val="0000CC"/>
                </a:solidFill>
                <a:latin typeface="Arial" pitchFamily="34" charset="0"/>
                <a:cs typeface="Arial" pitchFamily="34" charset="0"/>
              </a:rPr>
              <a:t>malloc</a:t>
            </a:r>
            <a:r>
              <a:rPr lang="en-US" altLang="zh-CN" sz="2800" b="0" dirty="0" smtClean="0">
                <a:solidFill>
                  <a:srgbClr val="0000CC"/>
                </a:solidFill>
                <a:latin typeface="Arial" pitchFamily="34" charset="0"/>
                <a:cs typeface="Arial" pitchFamily="34" charset="0"/>
              </a:rPr>
              <a:t>(10*</a:t>
            </a:r>
            <a:r>
              <a:rPr lang="en-US" altLang="zh-CN" sz="2800" b="0" dirty="0" err="1" smtClean="0">
                <a:solidFill>
                  <a:srgbClr val="0000CC"/>
                </a:solidFill>
                <a:latin typeface="Arial" pitchFamily="34" charset="0"/>
                <a:cs typeface="Arial" pitchFamily="34" charset="0"/>
              </a:rPr>
              <a:t>sizeof</a:t>
            </a:r>
            <a:r>
              <a:rPr lang="en-US" altLang="zh-CN" sz="2800" b="0" dirty="0" smtClean="0">
                <a:solidFill>
                  <a:srgbClr val="0000CC"/>
                </a:solidFill>
                <a:latin typeface="Arial" pitchFamily="34" charset="0"/>
                <a:cs typeface="Arial" pitchFamily="34" charset="0"/>
              </a:rPr>
              <a:t>(</a:t>
            </a:r>
            <a:r>
              <a:rPr lang="en-US" altLang="zh-CN" sz="2800" b="0" dirty="0" err="1" smtClean="0">
                <a:solidFill>
                  <a:srgbClr val="0000CC"/>
                </a:solidFill>
                <a:latin typeface="Arial" pitchFamily="34" charset="0"/>
                <a:cs typeface="Arial" pitchFamily="34" charset="0"/>
              </a:rPr>
              <a:t>int</a:t>
            </a:r>
            <a:r>
              <a:rPr lang="en-US" altLang="zh-CN" sz="2800" b="0" dirty="0" smtClean="0">
                <a:solidFill>
                  <a:srgbClr val="0000CC"/>
                </a:solidFill>
                <a:latin typeface="Arial" pitchFamily="34" charset="0"/>
                <a:cs typeface="Arial" pitchFamily="34" charset="0"/>
              </a:rPr>
              <a:t>));</a:t>
            </a:r>
          </a:p>
          <a:p>
            <a:r>
              <a:rPr lang="en-US" altLang="zh-CN" sz="2800" b="0" dirty="0" err="1">
                <a:solidFill>
                  <a:srgbClr val="0000CC"/>
                </a:solidFill>
                <a:latin typeface="Arial" pitchFamily="34" charset="0"/>
                <a:cs typeface="Arial" pitchFamily="34" charset="0"/>
              </a:rPr>
              <a:t>i</a:t>
            </a:r>
            <a:r>
              <a:rPr lang="en-US" altLang="zh-CN" sz="2800" b="0" dirty="0" err="1" smtClean="0">
                <a:solidFill>
                  <a:srgbClr val="0000CC"/>
                </a:solidFill>
                <a:latin typeface="Arial" pitchFamily="34" charset="0"/>
                <a:cs typeface="Arial" pitchFamily="34" charset="0"/>
              </a:rPr>
              <a:t>nt</a:t>
            </a:r>
            <a:r>
              <a:rPr lang="en-US" altLang="zh-CN" sz="2800" b="0" dirty="0" smtClean="0">
                <a:solidFill>
                  <a:srgbClr val="0000CC"/>
                </a:solidFill>
                <a:latin typeface="Arial" pitchFamily="34" charset="0"/>
                <a:cs typeface="Arial" pitchFamily="34" charset="0"/>
              </a:rPr>
              <a:t> * q = p;</a:t>
            </a:r>
            <a:endParaRPr lang="en-US" altLang="zh-CN" sz="2800" b="0" dirty="0">
              <a:solidFill>
                <a:srgbClr val="0000CC"/>
              </a:solidFill>
              <a:latin typeface="Arial" pitchFamily="34" charset="0"/>
              <a:cs typeface="Arial" pitchFamily="34" charset="0"/>
            </a:endParaRPr>
          </a:p>
          <a:p>
            <a:pPr>
              <a:lnSpc>
                <a:spcPct val="150000"/>
              </a:lnSpc>
            </a:pPr>
            <a:r>
              <a:rPr lang="en-US" altLang="zh-CN" sz="2800" b="0" dirty="0" smtClean="0">
                <a:solidFill>
                  <a:srgbClr val="00B050"/>
                </a:solidFill>
                <a:latin typeface="Arial" pitchFamily="34" charset="0"/>
                <a:cs typeface="Arial" pitchFamily="34" charset="0"/>
              </a:rPr>
              <a:t>//</a:t>
            </a:r>
            <a:r>
              <a:rPr lang="zh-CN" altLang="en-US" sz="2800" b="0" dirty="0" smtClean="0">
                <a:solidFill>
                  <a:srgbClr val="00B050"/>
                </a:solidFill>
                <a:latin typeface="Arial" pitchFamily="34" charset="0"/>
                <a:cs typeface="Arial" pitchFamily="34" charset="0"/>
              </a:rPr>
              <a:t>通过</a:t>
            </a:r>
            <a:r>
              <a:rPr lang="en-US" altLang="zh-CN" sz="2800" b="0" dirty="0">
                <a:solidFill>
                  <a:srgbClr val="00B050"/>
                </a:solidFill>
                <a:latin typeface="Arial" pitchFamily="34" charset="0"/>
                <a:cs typeface="Arial" pitchFamily="34" charset="0"/>
              </a:rPr>
              <a:t>q</a:t>
            </a:r>
            <a:r>
              <a:rPr lang="zh-CN" altLang="en-US" sz="2800" b="0" dirty="0" smtClean="0">
                <a:solidFill>
                  <a:srgbClr val="00B050"/>
                </a:solidFill>
                <a:latin typeface="Arial" pitchFamily="34" charset="0"/>
                <a:cs typeface="Arial" pitchFamily="34" charset="0"/>
              </a:rPr>
              <a:t>遍历堆中的</a:t>
            </a:r>
            <a:r>
              <a:rPr lang="en-US" altLang="zh-CN" sz="2800" b="0" dirty="0" smtClean="0">
                <a:solidFill>
                  <a:srgbClr val="00B050"/>
                </a:solidFill>
                <a:latin typeface="Arial" pitchFamily="34" charset="0"/>
                <a:cs typeface="Arial" pitchFamily="34" charset="0"/>
              </a:rPr>
              <a:t>10</a:t>
            </a:r>
            <a:r>
              <a:rPr lang="zh-CN" altLang="en-US" sz="2800" b="0" dirty="0" smtClean="0">
                <a:solidFill>
                  <a:srgbClr val="00B050"/>
                </a:solidFill>
                <a:latin typeface="Arial" pitchFamily="34" charset="0"/>
                <a:cs typeface="Arial" pitchFamily="34" charset="0"/>
              </a:rPr>
              <a:t>个整数</a:t>
            </a:r>
            <a:endParaRPr lang="en-US" altLang="zh-CN" sz="2800" b="0" dirty="0" smtClean="0">
              <a:solidFill>
                <a:srgbClr val="00B050"/>
              </a:solidFill>
              <a:latin typeface="Arial" pitchFamily="34" charset="0"/>
              <a:cs typeface="Arial" pitchFamily="34" charset="0"/>
            </a:endParaRPr>
          </a:p>
          <a:p>
            <a:pPr>
              <a:lnSpc>
                <a:spcPct val="150000"/>
              </a:lnSpc>
            </a:pPr>
            <a:r>
              <a:rPr lang="en-US" altLang="zh-CN" sz="2800" b="0" dirty="0">
                <a:solidFill>
                  <a:srgbClr val="FF0000"/>
                </a:solidFill>
                <a:latin typeface="Arial" pitchFamily="34" charset="0"/>
                <a:cs typeface="Arial" pitchFamily="34" charset="0"/>
              </a:rPr>
              <a:t>p</a:t>
            </a:r>
            <a:r>
              <a:rPr lang="en-US" altLang="zh-CN" sz="2800" b="0" dirty="0" smtClean="0">
                <a:solidFill>
                  <a:srgbClr val="FF0000"/>
                </a:solidFill>
                <a:latin typeface="Arial" pitchFamily="34" charset="0"/>
                <a:cs typeface="Arial" pitchFamily="34" charset="0"/>
              </a:rPr>
              <a:t>++; </a:t>
            </a:r>
            <a:r>
              <a:rPr lang="en-US" altLang="zh-CN" sz="2800" dirty="0">
                <a:solidFill>
                  <a:srgbClr val="FF0000"/>
                </a:solidFill>
                <a:latin typeface="Arial" pitchFamily="34" charset="0"/>
                <a:cs typeface="Arial" pitchFamily="34" charset="0"/>
              </a:rPr>
              <a:t> </a:t>
            </a:r>
            <a:r>
              <a:rPr lang="en-US" altLang="zh-CN" sz="2800" dirty="0" smtClean="0">
                <a:solidFill>
                  <a:srgbClr val="FF0000"/>
                </a:solidFill>
                <a:latin typeface="Arial" pitchFamily="34" charset="0"/>
                <a:cs typeface="Arial" pitchFamily="34" charset="0"/>
              </a:rPr>
              <a:t> </a:t>
            </a:r>
            <a:r>
              <a:rPr lang="en-US" altLang="zh-CN" sz="2800" dirty="0">
                <a:solidFill>
                  <a:srgbClr val="FF0000"/>
                </a:solidFill>
                <a:latin typeface="Arial" pitchFamily="34" charset="0"/>
                <a:ea typeface="微软雅黑" panose="020B0503020204020204" pitchFamily="34" charset="-122"/>
                <a:cs typeface="Arial" pitchFamily="34" charset="0"/>
              </a:rPr>
              <a:t>// </a:t>
            </a:r>
            <a:r>
              <a:rPr lang="en-US" altLang="zh-CN" sz="2800" dirty="0">
                <a:solidFill>
                  <a:srgbClr val="FF0000"/>
                </a:solidFill>
                <a:latin typeface="Arial" pitchFamily="34" charset="0"/>
                <a:ea typeface="微软雅黑" panose="020B0503020204020204" pitchFamily="34" charset="-122"/>
                <a:cs typeface="Arial" pitchFamily="34" charset="0"/>
                <a:sym typeface="Wingdings 2" pitchFamily="18" charset="2"/>
              </a:rPr>
              <a:t></a:t>
            </a:r>
            <a:r>
              <a:rPr lang="en-US" altLang="zh-CN" sz="2800" dirty="0">
                <a:solidFill>
                  <a:srgbClr val="FF0000"/>
                </a:solidFill>
                <a:latin typeface="Arial" pitchFamily="34" charset="0"/>
                <a:ea typeface="微软雅黑" panose="020B0503020204020204" pitchFamily="34" charset="-122"/>
                <a:cs typeface="Arial" pitchFamily="34" charset="0"/>
              </a:rPr>
              <a:t> compile-time </a:t>
            </a:r>
            <a:r>
              <a:rPr lang="en-US" altLang="zh-CN" sz="2800" dirty="0" smtClean="0">
                <a:solidFill>
                  <a:srgbClr val="FF0000"/>
                </a:solidFill>
                <a:latin typeface="Arial" pitchFamily="34" charset="0"/>
                <a:ea typeface="微软雅黑" panose="020B0503020204020204" pitchFamily="34" charset="-122"/>
                <a:cs typeface="Arial" pitchFamily="34" charset="0"/>
              </a:rPr>
              <a:t>error</a:t>
            </a:r>
          </a:p>
          <a:p>
            <a:pPr>
              <a:lnSpc>
                <a:spcPct val="150000"/>
              </a:lnSpc>
            </a:pPr>
            <a:r>
              <a:rPr lang="en-US" altLang="zh-CN" sz="2800" b="0" dirty="0">
                <a:solidFill>
                  <a:srgbClr val="0000CC"/>
                </a:solidFill>
                <a:latin typeface="Arial" pitchFamily="34" charset="0"/>
                <a:cs typeface="Arial" pitchFamily="34" charset="0"/>
              </a:rPr>
              <a:t>q++;</a:t>
            </a:r>
          </a:p>
          <a:p>
            <a:pPr>
              <a:lnSpc>
                <a:spcPct val="150000"/>
              </a:lnSpc>
            </a:pPr>
            <a:r>
              <a:rPr lang="en-US" altLang="zh-CN" sz="2800" b="0" dirty="0">
                <a:solidFill>
                  <a:srgbClr val="0000CC"/>
                </a:solidFill>
                <a:latin typeface="Arial" pitchFamily="34" charset="0"/>
                <a:cs typeface="Arial" pitchFamily="34" charset="0"/>
              </a:rPr>
              <a:t>*p = 10</a:t>
            </a:r>
            <a:r>
              <a:rPr lang="en-US" altLang="zh-CN" sz="2800" b="0" dirty="0" smtClean="0">
                <a:solidFill>
                  <a:srgbClr val="0000CC"/>
                </a:solidFill>
                <a:latin typeface="Arial" pitchFamily="34" charset="0"/>
                <a:cs typeface="Arial" pitchFamily="34" charset="0"/>
              </a:rPr>
              <a:t>;</a:t>
            </a:r>
          </a:p>
          <a:p>
            <a:pPr>
              <a:lnSpc>
                <a:spcPct val="150000"/>
              </a:lnSpc>
            </a:pPr>
            <a:r>
              <a:rPr lang="en-US" altLang="zh-CN" sz="2800" b="0" dirty="0" smtClean="0">
                <a:solidFill>
                  <a:srgbClr val="0000CC"/>
                </a:solidFill>
                <a:latin typeface="Arial" pitchFamily="34" charset="0"/>
                <a:cs typeface="Arial" pitchFamily="34" charset="0"/>
              </a:rPr>
              <a:t>*p = *p + 1;</a:t>
            </a:r>
            <a:endParaRPr lang="en-US" altLang="zh-CN" sz="2800" b="0" dirty="0">
              <a:solidFill>
                <a:srgbClr val="0000CC"/>
              </a:solidFill>
              <a:latin typeface="Arial" pitchFamily="34" charset="0"/>
              <a:cs typeface="Arial" pitchFamily="34" charset="0"/>
            </a:endParaRPr>
          </a:p>
          <a:p>
            <a:pPr>
              <a:lnSpc>
                <a:spcPct val="150000"/>
              </a:lnSpc>
            </a:pPr>
            <a:r>
              <a:rPr lang="en-US" altLang="zh-CN" sz="2800" b="0" dirty="0">
                <a:solidFill>
                  <a:srgbClr val="0000CC"/>
                </a:solidFill>
                <a:latin typeface="Arial" pitchFamily="34" charset="0"/>
                <a:cs typeface="Arial" pitchFamily="34" charset="0"/>
              </a:rPr>
              <a:t>f</a:t>
            </a:r>
            <a:r>
              <a:rPr lang="en-US" altLang="zh-CN" sz="2800" b="0" dirty="0" smtClean="0">
                <a:solidFill>
                  <a:srgbClr val="0000CC"/>
                </a:solidFill>
                <a:latin typeface="Arial" pitchFamily="34" charset="0"/>
                <a:cs typeface="Arial" pitchFamily="34" charset="0"/>
              </a:rPr>
              <a:t>ree(p); </a:t>
            </a:r>
            <a:endParaRPr lang="zh-CN" altLang="en-US" sz="2800"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5392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2021018"/>
          </a:xfrm>
          <a:prstGeom prst="rect">
            <a:avLst/>
          </a:prstGeom>
          <a:noFill/>
          <a:ln>
            <a:noFill/>
          </a:ln>
        </p:spPr>
        <p:txBody>
          <a:bodyPr wrap="square" lIns="91395" tIns="45696" rIns="91395" bIns="45696" rtlCol="0">
            <a:spAutoFit/>
          </a:bodyPr>
          <a:lstStyle/>
          <a:p>
            <a:pPr>
              <a:lnSpc>
                <a:spcPts val="25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d = 1;</a:t>
            </a:r>
            <a:r>
              <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p>
          <a:p>
            <a:pPr>
              <a:lnSpc>
                <a:spcPts val="2500"/>
              </a:lnSpc>
              <a:spcBef>
                <a:spcPct val="50000"/>
              </a:spcBef>
            </a:pP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a:t>
            </a:r>
            <a:r>
              <a:rPr lang="en-US" altLang="zh-CN" sz="2800" dirty="0" err="1" smtClean="0">
                <a:solidFill>
                  <a:schemeClr val="tx1">
                    <a:lumMod val="75000"/>
                    <a:lumOff val="25000"/>
                  </a:schemeClr>
                </a:solidFill>
                <a:latin typeface="Arial Black" pitchFamily="34" charset="0"/>
                <a:ea typeface="Arial Unicode MS" pitchFamily="34" charset="-122"/>
                <a:cs typeface="Tahoma" panose="020B0604030504040204" pitchFamily="34" charset="0"/>
              </a:rPr>
              <a:t>onst</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smtClean="0">
                <a:solidFill>
                  <a:schemeClr val="tx1">
                    <a:lumMod val="75000"/>
                    <a:lumOff val="25000"/>
                  </a:schemeClr>
                </a:solidFill>
                <a:latin typeface="Arial Black" pitchFamily="34" charset="0"/>
                <a:ea typeface="Arial Unicode MS" pitchFamily="34" charset="-122"/>
                <a:cs typeface="Tahoma" panose="020B0604030504040204" pitchFamily="34" charset="0"/>
              </a:rPr>
              <a:t>int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a:t>
            </a:r>
            <a:r>
              <a:rPr lang="en-US" altLang="zh-CN" sz="2800" dirty="0" err="1">
                <a:solidFill>
                  <a:schemeClr val="tx1">
                    <a:lumMod val="75000"/>
                    <a:lumOff val="25000"/>
                  </a:schemeClr>
                </a:solidFill>
                <a:latin typeface="Arial Black" pitchFamily="34" charset="0"/>
                <a:ea typeface="Arial Unicode MS" pitchFamily="34" charset="-122"/>
                <a:cs typeface="Tahoma" panose="020B0604030504040204" pitchFamily="34" charset="0"/>
              </a:rPr>
              <a:t>const</a:t>
            </a:r>
            <a:r>
              <a:rPr lang="en-US" altLang="zh-CN" sz="2800" dirty="0">
                <a:solidFill>
                  <a:schemeClr val="tx1">
                    <a:lumMod val="75000"/>
                    <a:lumOff val="25000"/>
                  </a:schemeClr>
                </a:solidFill>
                <a:latin typeface="Arial Black" pitchFamily="34" charset="0"/>
                <a:ea typeface="Arial Unicode MS" pitchFamily="34" charset="-122"/>
                <a:cs typeface="Tahoma" panose="020B0604030504040204" pitchFamily="34" charset="0"/>
              </a:rPr>
              <a:t> p = &amp;</a:t>
            </a:r>
            <a:r>
              <a:rPr lang="en-US" altLang="zh-CN" sz="2800" dirty="0" smtClean="0">
                <a:solidFill>
                  <a:schemeClr val="tx1">
                    <a:lumMod val="75000"/>
                    <a:lumOff val="25000"/>
                  </a:schemeClr>
                </a:solidFill>
                <a:latin typeface="Arial Black" pitchFamily="34" charset="0"/>
                <a:ea typeface="Arial Unicode MS" pitchFamily="34" charset="-122"/>
                <a:cs typeface="Tahoma" panose="020B0604030504040204" pitchFamily="34" charset="0"/>
              </a:rPr>
              <a:t>d;</a:t>
            </a:r>
            <a:endParaRPr lang="en-US" altLang="zh-CN" sz="2800" b="1" dirty="0">
              <a:solidFill>
                <a:schemeClr val="tx1">
                  <a:lumMod val="75000"/>
                  <a:lumOff val="25000"/>
                </a:schemeClr>
              </a:solidFill>
              <a:latin typeface="Arial Black" pitchFamily="34" charset="0"/>
              <a:ea typeface="Arial Unicode MS" pitchFamily="34" charset="-122"/>
              <a:cs typeface="Tahoma" panose="020B0604030504040204" pitchFamily="34" charset="0"/>
            </a:endParaRPr>
          </a:p>
          <a:p>
            <a:pPr>
              <a:lnSpc>
                <a:spcPts val="2500"/>
              </a:lnSpc>
              <a:spcBef>
                <a:spcPct val="50000"/>
              </a:spcBef>
            </a:pPr>
            <a:r>
              <a:rPr lang="en-US" altLang="zh-CN" sz="2800" b="1" dirty="0" err="1" smtClean="0">
                <a:solidFill>
                  <a:srgbClr val="FFFF00"/>
                </a:solidFill>
                <a:latin typeface="Arial" pitchFamily="34" charset="0"/>
                <a:cs typeface="Arial" pitchFamily="34" charset="0"/>
              </a:rPr>
              <a:t>meaning</a:t>
            </a:r>
            <a:r>
              <a:rPr lang="en-US" altLang="zh-CN" sz="2800" b="1" dirty="0" err="1">
                <a:solidFill>
                  <a:srgbClr val="FFFF00"/>
                </a:solidFill>
                <a:latin typeface="Arial" pitchFamily="34" charset="0"/>
                <a:cs typeface="Arial" pitchFamily="34" charset="0"/>
              </a:rPr>
              <a:t>：</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“p</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is a pointer, which is </a:t>
            </a:r>
            <a:r>
              <a:rPr lang="en-US" altLang="zh-CN" sz="2800" b="1" dirty="0" err="1">
                <a:solidFill>
                  <a:schemeClr val="tx1">
                    <a:lumMod val="65000"/>
                    <a:lumOff val="35000"/>
                  </a:schemeClr>
                </a:solidFill>
                <a:latin typeface="Arial" pitchFamily="34" charset="0"/>
                <a:ea typeface="Arial Unicode MS" pitchFamily="34" charset="-122"/>
                <a:cs typeface="Arial" pitchFamily="34" charset="0"/>
              </a:rPr>
              <a:t>const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that </a:t>
            </a:r>
            <a:endParaRPr lang="en-US" altLang="zh-CN" sz="2800" b="1" dirty="0" smtClean="0">
              <a:solidFill>
                <a:schemeClr val="tx1">
                  <a:lumMod val="65000"/>
                  <a:lumOff val="35000"/>
                </a:schemeClr>
              </a:solidFill>
              <a:latin typeface="Arial" pitchFamily="34" charset="0"/>
              <a:ea typeface="Arial Unicode MS" pitchFamily="34" charset="-122"/>
              <a:cs typeface="Arial" pitchFamily="34" charset="0"/>
            </a:endParaRPr>
          </a:p>
          <a:p>
            <a:pPr>
              <a:lnSpc>
                <a:spcPts val="2500"/>
              </a:lnSpc>
              <a:spcBef>
                <a:spcPct val="50000"/>
              </a:spcBef>
            </a:pP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points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to an </a:t>
            </a:r>
            <a:r>
              <a:rPr lang="en-US" altLang="zh-CN" sz="2800" b="1" dirty="0" err="1" smtClean="0">
                <a:solidFill>
                  <a:schemeClr val="tx1">
                    <a:lumMod val="65000"/>
                    <a:lumOff val="35000"/>
                  </a:schemeClr>
                </a:solidFill>
                <a:latin typeface="Arial" pitchFamily="34" charset="0"/>
                <a:ea typeface="Arial Unicode MS" pitchFamily="34" charset="-122"/>
                <a:cs typeface="Arial" pitchFamily="34" charset="0"/>
              </a:rPr>
              <a:t>int</a:t>
            </a:r>
            <a:r>
              <a:rPr lang="zh-CN" altLang="en-US" sz="2800" b="1" dirty="0" smtClean="0">
                <a:solidFill>
                  <a:schemeClr val="tx1">
                    <a:lumMod val="65000"/>
                    <a:lumOff val="35000"/>
                  </a:schemeClr>
                </a:solidFill>
                <a:latin typeface="Arial" pitchFamily="34" charset="0"/>
                <a:ea typeface="Arial Unicode MS" pitchFamily="34" charset="-122"/>
                <a:cs typeface="Arial" pitchFamily="34" charset="0"/>
              </a:rPr>
              <a:t>，</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by </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p can’t </a:t>
            </a:r>
            <a:r>
              <a:rPr lang="en-US" altLang="zh-CN" sz="2800" b="1" dirty="0" smtClean="0">
                <a:solidFill>
                  <a:schemeClr val="tx1">
                    <a:lumMod val="65000"/>
                    <a:lumOff val="35000"/>
                  </a:schemeClr>
                </a:solidFill>
                <a:latin typeface="Arial" pitchFamily="34" charset="0"/>
                <a:ea typeface="Arial Unicode MS" pitchFamily="34" charset="-122"/>
                <a:cs typeface="Arial" pitchFamily="34" charset="0"/>
              </a:rPr>
              <a:t>change it</a:t>
            </a:r>
            <a:r>
              <a:rPr lang="en-US" altLang="zh-CN" sz="2800" b="1" dirty="0">
                <a:solidFill>
                  <a:schemeClr val="tx1">
                    <a:lumMod val="65000"/>
                    <a:lumOff val="35000"/>
                  </a:schemeClr>
                </a:solidFill>
                <a:latin typeface="Arial" pitchFamily="34" charset="0"/>
                <a:ea typeface="Arial Unicode MS" pitchFamily="34" charset="-122"/>
                <a:cs typeface="Arial" pitchFamily="34" charset="0"/>
              </a:rPr>
              <a:t>.” </a:t>
            </a:r>
          </a:p>
        </p:txBody>
      </p:sp>
    </p:spTree>
    <p:extLst>
      <p:ext uri="{BB962C8B-B14F-4D97-AF65-F5344CB8AC3E}">
        <p14:creationId xmlns:p14="http://schemas.microsoft.com/office/powerpoint/2010/main" val="30770059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67544" y="620690"/>
            <a:ext cx="5238287" cy="4616600"/>
          </a:xfrm>
          <a:prstGeom prst="rect">
            <a:avLst/>
          </a:prstGeom>
          <a:solidFill>
            <a:schemeClr val="tx1"/>
          </a:solidFill>
          <a:ln w="12700">
            <a:solidFill>
              <a:schemeClr val="bg1"/>
            </a:solidFill>
            <a:miter lim="800000"/>
            <a:headEnd/>
            <a:tailEnd/>
          </a:ln>
        </p:spPr>
        <p:txBody>
          <a:bodyPr wrap="square" lIns="91395" tIns="45696" rIns="91395" bIns="45696">
            <a:spAutoFit/>
          </a:bodyPr>
          <a:lstStyle>
            <a:defPPr>
              <a:defRPr lang="zh-CN"/>
            </a:defPPr>
            <a:lvl1pPr>
              <a:defRPr sz="2400" b="1">
                <a:latin typeface="Verdana" pitchFamily="34" charset="0"/>
                <a:ea typeface="宋体" charset="-122"/>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sum(</a:t>
            </a:r>
            <a:r>
              <a:rPr lang="en-US" altLang="zh-CN" sz="2800" dirty="0" err="1">
                <a:solidFill>
                  <a:srgbClr val="0000CC"/>
                </a:solidFill>
                <a:latin typeface="Arial" pitchFamily="34" charset="0"/>
                <a:cs typeface="Arial" pitchFamily="34" charset="0"/>
              </a:rPr>
              <a:t>const</a:t>
            </a:r>
            <a:r>
              <a:rPr lang="en-US" altLang="zh-CN" sz="2800" dirty="0">
                <a:solidFill>
                  <a:srgbClr val="0000CC"/>
                </a:solidFill>
                <a:latin typeface="Arial" pitchFamily="34" charset="0"/>
                <a:cs typeface="Arial" pitchFamily="34" charset="0"/>
              </a:rPr>
              <a:t>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*a, </a:t>
            </a:r>
            <a:r>
              <a:rPr lang="en-US" altLang="zh-CN" sz="2800" dirty="0" err="1">
                <a:solidFill>
                  <a:srgbClr val="0000CC"/>
                </a:solidFill>
                <a:latin typeface="Arial" pitchFamily="34" charset="0"/>
                <a:cs typeface="Arial" pitchFamily="34" charset="0"/>
              </a:rPr>
              <a:t>int</a:t>
            </a:r>
            <a:r>
              <a:rPr lang="en-US" altLang="zh-CN" sz="2800" dirty="0">
                <a:solidFill>
                  <a:srgbClr val="0000CC"/>
                </a:solidFill>
                <a:latin typeface="Arial" pitchFamily="34" charset="0"/>
                <a:cs typeface="Arial" pitchFamily="34" charset="0"/>
              </a:rPr>
              <a:t> size)</a:t>
            </a:r>
          </a:p>
          <a:p>
            <a:r>
              <a:rPr lang="en-US" altLang="zh-CN" sz="2800" dirty="0">
                <a:solidFill>
                  <a:srgbClr val="0000CC"/>
                </a:solidFill>
                <a:latin typeface="Arial" pitchFamily="34" charset="0"/>
                <a:cs typeface="Arial" pitchFamily="34" charset="0"/>
              </a:rPr>
              <a:t>{</a:t>
            </a:r>
          </a:p>
          <a:p>
            <a:r>
              <a:rPr lang="en-US" altLang="zh-CN" sz="2800" dirty="0">
                <a:solidFill>
                  <a:srgbClr val="0000CC"/>
                </a:solidFill>
                <a:latin typeface="Arial" pitchFamily="34" charset="0"/>
                <a:cs typeface="Arial" pitchFamily="34" charset="0"/>
              </a:rPr>
              <a:t>   </a:t>
            </a:r>
            <a:r>
              <a:rPr lang="en-US" altLang="zh-CN" sz="2800" dirty="0">
                <a:solidFill>
                  <a:srgbClr val="C00000"/>
                </a:solidFill>
                <a:latin typeface="Arial" pitchFamily="34" charset="0"/>
                <a:cs typeface="Arial" pitchFamily="34" charset="0"/>
              </a:rPr>
              <a:t> </a:t>
            </a:r>
            <a:r>
              <a:rPr lang="en-US" altLang="zh-CN" sz="2800" b="0" dirty="0" err="1">
                <a:solidFill>
                  <a:srgbClr val="C00000"/>
                </a:solidFill>
                <a:latin typeface="Arial" pitchFamily="34" charset="0"/>
                <a:cs typeface="Arial" pitchFamily="34" charset="0"/>
              </a:rPr>
              <a:t>const</a:t>
            </a:r>
            <a:r>
              <a:rPr lang="en-US" altLang="zh-CN" sz="2800" b="0" dirty="0">
                <a:solidFill>
                  <a:srgbClr val="C00000"/>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int</a:t>
            </a:r>
            <a:r>
              <a:rPr lang="en-US" altLang="zh-CN" sz="2800" b="0" dirty="0">
                <a:solidFill>
                  <a:srgbClr val="0000CC"/>
                </a:solidFill>
                <a:latin typeface="Arial" pitchFamily="34" charset="0"/>
                <a:cs typeface="Arial" pitchFamily="34" charset="0"/>
              </a:rPr>
              <a:t> * </a:t>
            </a:r>
            <a:r>
              <a:rPr lang="en-US" altLang="zh-CN" sz="2800" b="0" dirty="0" err="1">
                <a:solidFill>
                  <a:srgbClr val="C00000"/>
                </a:solidFill>
                <a:latin typeface="Arial" pitchFamily="34" charset="0"/>
                <a:cs typeface="Arial" pitchFamily="34" charset="0"/>
              </a:rPr>
              <a:t>const</a:t>
            </a:r>
            <a:r>
              <a:rPr lang="en-US" altLang="zh-CN" sz="2800" b="0" dirty="0">
                <a:solidFill>
                  <a:srgbClr val="0000CC"/>
                </a:solidFill>
                <a:latin typeface="Arial" pitchFamily="34" charset="0"/>
                <a:cs typeface="Arial" pitchFamily="34" charset="0"/>
              </a:rPr>
              <a:t> p = a + size;</a:t>
            </a:r>
          </a:p>
          <a:p>
            <a:r>
              <a:rPr lang="en-US" altLang="zh-CN" sz="2800" b="0" dirty="0">
                <a:solidFill>
                  <a:srgbClr val="0000CC"/>
                </a:solidFill>
                <a:latin typeface="Arial" pitchFamily="34" charset="0"/>
                <a:cs typeface="Arial" pitchFamily="34" charset="0"/>
              </a:rPr>
              <a:t>    </a:t>
            </a:r>
            <a:r>
              <a:rPr lang="en-US" altLang="zh-CN" sz="2800" b="0" dirty="0" err="1">
                <a:solidFill>
                  <a:srgbClr val="0000CC"/>
                </a:solidFill>
                <a:latin typeface="Arial" pitchFamily="34" charset="0"/>
                <a:cs typeface="Arial" pitchFamily="34" charset="0"/>
              </a:rPr>
              <a:t>int</a:t>
            </a:r>
            <a:r>
              <a:rPr lang="en-US" altLang="zh-CN" sz="2800" b="0" dirty="0">
                <a:solidFill>
                  <a:srgbClr val="0000CC"/>
                </a:solidFill>
                <a:latin typeface="Arial" pitchFamily="34" charset="0"/>
                <a:cs typeface="Arial" pitchFamily="34" charset="0"/>
              </a:rPr>
              <a:t> total = 0;</a:t>
            </a:r>
          </a:p>
          <a:p>
            <a:pPr>
              <a:lnSpc>
                <a:spcPct val="150000"/>
              </a:lnSpc>
            </a:pPr>
            <a:r>
              <a:rPr lang="en-US" altLang="zh-CN" sz="2800" b="0" dirty="0">
                <a:solidFill>
                  <a:srgbClr val="0000CC"/>
                </a:solidFill>
                <a:latin typeface="Arial" pitchFamily="34" charset="0"/>
                <a:cs typeface="Arial" pitchFamily="34" charset="0"/>
              </a:rPr>
              <a:t>    for ( ; a &lt;= p; a++)</a:t>
            </a:r>
          </a:p>
          <a:p>
            <a:r>
              <a:rPr lang="en-US" altLang="zh-CN" sz="2800" b="0" dirty="0">
                <a:solidFill>
                  <a:srgbClr val="0000CC"/>
                </a:solidFill>
                <a:latin typeface="Arial" pitchFamily="34" charset="0"/>
                <a:cs typeface="Arial" pitchFamily="34" charset="0"/>
              </a:rPr>
              <a:t>    {</a:t>
            </a:r>
          </a:p>
          <a:p>
            <a:r>
              <a:rPr lang="en-US" altLang="zh-CN" sz="2800" b="0" dirty="0">
                <a:solidFill>
                  <a:srgbClr val="0000CC"/>
                </a:solidFill>
                <a:latin typeface="Arial" pitchFamily="34" charset="0"/>
                <a:cs typeface="Arial" pitchFamily="34" charset="0"/>
              </a:rPr>
              <a:t>        total += *a;</a:t>
            </a:r>
          </a:p>
          <a:p>
            <a:r>
              <a:rPr lang="zh-CN" altLang="en-US" sz="2800" b="0" dirty="0">
                <a:solidFill>
                  <a:srgbClr val="0000CC"/>
                </a:solidFill>
                <a:latin typeface="Arial" pitchFamily="34" charset="0"/>
                <a:cs typeface="Arial" pitchFamily="34" charset="0"/>
              </a:rPr>
              <a:t>    </a:t>
            </a:r>
            <a:r>
              <a:rPr lang="en-US" altLang="zh-CN" sz="2800" b="0" dirty="0">
                <a:solidFill>
                  <a:srgbClr val="0000CC"/>
                </a:solidFill>
                <a:latin typeface="Arial" pitchFamily="34" charset="0"/>
                <a:cs typeface="Arial" pitchFamily="34" charset="0"/>
              </a:rPr>
              <a:t>}</a:t>
            </a:r>
          </a:p>
          <a:p>
            <a:r>
              <a:rPr lang="en-US" altLang="zh-CN" sz="2800" b="0" dirty="0">
                <a:solidFill>
                  <a:srgbClr val="0000CC"/>
                </a:solidFill>
                <a:latin typeface="Arial" pitchFamily="34" charset="0"/>
                <a:cs typeface="Arial" pitchFamily="34" charset="0"/>
              </a:rPr>
              <a:t>    return total;</a:t>
            </a:r>
          </a:p>
          <a:p>
            <a:r>
              <a:rPr lang="en-US" altLang="zh-CN" sz="2800" dirty="0">
                <a:solidFill>
                  <a:srgbClr val="0000CC"/>
                </a:solidFill>
                <a:latin typeface="Arial" pitchFamily="34" charset="0"/>
                <a:cs typeface="Arial" pitchFamily="34" charset="0"/>
              </a:rPr>
              <a:t>}</a:t>
            </a:r>
            <a:endParaRPr lang="zh-CN" altLang="en-US" sz="2800" dirty="0">
              <a:solidFill>
                <a:srgbClr val="0000CC"/>
              </a:solidFill>
              <a:latin typeface="Arial" pitchFamily="34" charset="0"/>
              <a:cs typeface="Arial" pitchFamily="34" charset="0"/>
            </a:endParaRPr>
          </a:p>
        </p:txBody>
      </p:sp>
      <p:sp>
        <p:nvSpPr>
          <p:cNvPr id="4" name="Text Box 2"/>
          <p:cNvSpPr txBox="1">
            <a:spLocks noChangeArrowheads="1"/>
          </p:cNvSpPr>
          <p:nvPr/>
        </p:nvSpPr>
        <p:spPr bwMode="auto">
          <a:xfrm>
            <a:off x="4427984" y="3933056"/>
            <a:ext cx="4392488" cy="1678937"/>
          </a:xfrm>
          <a:prstGeom prst="rect">
            <a:avLst/>
          </a:prstGeom>
          <a:solidFill>
            <a:schemeClr val="accent3">
              <a:lumMod val="20000"/>
              <a:lumOff val="80000"/>
            </a:schemeClr>
          </a:solidFill>
          <a:ln w="12700">
            <a:solidFill>
              <a:schemeClr val="bg1"/>
            </a:solidFill>
            <a:miter lim="800000"/>
            <a:headEnd/>
            <a:tailEnd/>
          </a:ln>
          <a:extLst/>
        </p:spPr>
        <p:txBody>
          <a:bodyPr wrap="square" lIns="91395" tIns="45696" rIns="91395" bIns="45696">
            <a:spAutoFit/>
          </a:bodyPr>
          <a:lstStyle>
            <a:defPPr>
              <a:defRPr lang="zh-CN"/>
            </a:defPPr>
            <a:lvl1pPr>
              <a:defRPr sz="2400" b="0">
                <a:latin typeface="Arial" panose="020B0604020202020204" pitchFamily="34" charset="0"/>
                <a:ea typeface="宋体" charset="-122"/>
                <a:cs typeface="Arial" panose="020B0604020202020204" pitchFamily="34" charset="0"/>
              </a:defRPr>
            </a:lvl1pPr>
            <a:lvl2pPr lvl="1">
              <a:spcBef>
                <a:spcPct val="50000"/>
              </a:spcBef>
              <a:defRPr sz="2400" b="1">
                <a:solidFill>
                  <a:srgbClr val="0000CC"/>
                </a:solidFill>
                <a:latin typeface="Arial" pitchFamily="34" charset="0"/>
                <a:ea typeface="宋体" charset="-122"/>
                <a:cs typeface="Arial" pitchFamily="34" charset="0"/>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b="1" dirty="0">
                <a:solidFill>
                  <a:schemeClr val="bg1">
                    <a:lumMod val="95000"/>
                    <a:lumOff val="5000"/>
                  </a:schemeClr>
                </a:solidFill>
                <a:latin typeface="Tahoma" panose="020B0604030504040204" pitchFamily="34" charset="0"/>
                <a:cs typeface="Tahoma" panose="020B0604030504040204" pitchFamily="34" charset="0"/>
              </a:rPr>
              <a:t> a[10] = {1,2,3,4,5,6,7,8,9,10};</a:t>
            </a:r>
          </a:p>
          <a:p>
            <a:pPr>
              <a:lnSpc>
                <a:spcPct val="150000"/>
              </a:lnSpc>
            </a:pPr>
            <a:r>
              <a:rPr lang="en-US" altLang="zh-CN" b="1" dirty="0" err="1">
                <a:solidFill>
                  <a:schemeClr val="bg1">
                    <a:lumMod val="95000"/>
                    <a:lumOff val="5000"/>
                  </a:schemeClr>
                </a:solidFill>
                <a:latin typeface="Tahoma" panose="020B0604030504040204" pitchFamily="34" charset="0"/>
                <a:cs typeface="Tahoma" panose="020B0604030504040204" pitchFamily="34" charset="0"/>
              </a:rPr>
              <a:t>cout</a:t>
            </a:r>
            <a:r>
              <a:rPr lang="en-US" altLang="zh-CN" b="1" dirty="0">
                <a:solidFill>
                  <a:schemeClr val="bg1">
                    <a:lumMod val="95000"/>
                    <a:lumOff val="5000"/>
                  </a:schemeClr>
                </a:solidFill>
                <a:latin typeface="Tahoma" panose="020B0604030504040204" pitchFamily="34" charset="0"/>
                <a:cs typeface="Tahoma" panose="020B0604030504040204" pitchFamily="34" charset="0"/>
              </a:rPr>
              <a:t> &lt;&lt; sum(a,10);</a:t>
            </a:r>
          </a:p>
        </p:txBody>
      </p:sp>
    </p:spTree>
    <p:extLst>
      <p:ext uri="{BB962C8B-B14F-4D97-AF65-F5344CB8AC3E}">
        <p14:creationId xmlns:p14="http://schemas.microsoft.com/office/powerpoint/2010/main" val="101461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p:cNvSpPr txBox="1">
            <a:spLocks noChangeArrowheads="1"/>
          </p:cNvSpPr>
          <p:nvPr/>
        </p:nvSpPr>
        <p:spPr bwMode="auto">
          <a:xfrm>
            <a:off x="381000" y="304803"/>
            <a:ext cx="8871520" cy="586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800" b="1" dirty="0">
                <a:solidFill>
                  <a:srgbClr val="FFFF00"/>
                </a:solidFill>
                <a:latin typeface="Verdana" pitchFamily="34" charset="0"/>
              </a:rPr>
              <a:t>Character array literals</a:t>
            </a:r>
          </a:p>
          <a:p>
            <a:pPr algn="l">
              <a:spcBef>
                <a:spcPct val="50000"/>
              </a:spcBef>
            </a:pPr>
            <a:r>
              <a:rPr lang="en-US" altLang="zh-CN" sz="1800" dirty="0">
                <a:solidFill>
                  <a:schemeClr val="bg1"/>
                </a:solidFill>
                <a:latin typeface="Verdana" pitchFamily="34" charset="0"/>
              </a:rPr>
              <a:t>     </a:t>
            </a:r>
            <a:r>
              <a:rPr lang="en-US" altLang="zh-CN" sz="2800" dirty="0">
                <a:latin typeface="Verdana" pitchFamily="34" charset="0"/>
              </a:rPr>
              <a:t>char* </a:t>
            </a:r>
            <a:r>
              <a:rPr lang="en-US" altLang="zh-CN" sz="2800" dirty="0" err="1">
                <a:latin typeface="Verdana" pitchFamily="34" charset="0"/>
              </a:rPr>
              <a:t>cp</a:t>
            </a:r>
            <a:r>
              <a:rPr lang="en-US" altLang="zh-CN" sz="2800" dirty="0">
                <a:latin typeface="Verdana" pitchFamily="34" charset="0"/>
              </a:rPr>
              <a:t> = "howdy";  </a:t>
            </a:r>
            <a:r>
              <a:rPr lang="en-US" altLang="zh-CN" sz="2800" dirty="0">
                <a:solidFill>
                  <a:srgbClr val="66FF33"/>
                </a:solidFill>
                <a:latin typeface="Verdana" pitchFamily="34" charset="0"/>
              </a:rPr>
              <a:t>//correct : </a:t>
            </a:r>
            <a:r>
              <a:rPr lang="en-US" altLang="zh-CN" sz="2800" dirty="0" err="1">
                <a:solidFill>
                  <a:srgbClr val="66FF33"/>
                </a:solidFill>
                <a:latin typeface="Verdana" pitchFamily="34" charset="0"/>
              </a:rPr>
              <a:t>const</a:t>
            </a:r>
            <a:r>
              <a:rPr lang="en-US" altLang="zh-CN" sz="2800" dirty="0">
                <a:solidFill>
                  <a:srgbClr val="66FF33"/>
                </a:solidFill>
                <a:latin typeface="Verdana" pitchFamily="34" charset="0"/>
              </a:rPr>
              <a:t> char* </a:t>
            </a:r>
            <a:r>
              <a:rPr lang="en-US" altLang="zh-CN" sz="2800" dirty="0" err="1">
                <a:solidFill>
                  <a:srgbClr val="66FF33"/>
                </a:solidFill>
                <a:latin typeface="Verdana" pitchFamily="34" charset="0"/>
              </a:rPr>
              <a:t>cp</a:t>
            </a:r>
            <a:r>
              <a:rPr lang="en-US" altLang="zh-CN" sz="2800" dirty="0">
                <a:solidFill>
                  <a:srgbClr val="66FF33"/>
                </a:solidFill>
                <a:latin typeface="Verdana" pitchFamily="34" charset="0"/>
              </a:rPr>
              <a:t>=“howdy”;</a:t>
            </a:r>
          </a:p>
          <a:p>
            <a:pPr algn="l">
              <a:spcBef>
                <a:spcPct val="50000"/>
              </a:spcBef>
            </a:pPr>
            <a:r>
              <a:rPr lang="en-US" altLang="zh-CN" sz="2800" dirty="0">
                <a:solidFill>
                  <a:schemeClr val="bg1"/>
                </a:solidFill>
                <a:latin typeface="Verdana" pitchFamily="34" charset="0"/>
              </a:rPr>
              <a:t>    </a:t>
            </a:r>
            <a:r>
              <a:rPr lang="en-US" altLang="zh-CN" sz="2800" dirty="0">
                <a:latin typeface="Verdana" pitchFamily="34" charset="0"/>
              </a:rPr>
              <a:t>*</a:t>
            </a:r>
            <a:r>
              <a:rPr lang="en-US" altLang="zh-CN" sz="2800" dirty="0" err="1">
                <a:latin typeface="Verdana" pitchFamily="34" charset="0"/>
              </a:rPr>
              <a:t>cp</a:t>
            </a:r>
            <a:r>
              <a:rPr lang="en-US" altLang="zh-CN" sz="2800" dirty="0">
                <a:latin typeface="Verdana" pitchFamily="34" charset="0"/>
              </a:rPr>
              <a:t> = ‘a’;</a:t>
            </a:r>
            <a:r>
              <a:rPr lang="en-US" altLang="zh-CN" sz="2800" b="1" dirty="0">
                <a:solidFill>
                  <a:srgbClr val="CC3300"/>
                </a:solidFill>
                <a:latin typeface="Verdana" pitchFamily="34" charset="0"/>
              </a:rPr>
              <a:t>//</a:t>
            </a:r>
            <a:r>
              <a:rPr lang="en-US" altLang="zh-CN" sz="2800" b="1" dirty="0">
                <a:solidFill>
                  <a:srgbClr val="CC3300"/>
                </a:solidFill>
                <a:latin typeface="Verdana" pitchFamily="34" charset="0"/>
                <a:sym typeface="Wingdings 2" pitchFamily="18" charset="2"/>
              </a:rPr>
              <a:t></a:t>
            </a:r>
            <a:endParaRPr lang="en-US" altLang="zh-CN" sz="2800" b="1" dirty="0">
              <a:solidFill>
                <a:srgbClr val="CC3300"/>
              </a:solidFill>
              <a:latin typeface="Verdana" pitchFamily="34" charset="0"/>
            </a:endParaRPr>
          </a:p>
          <a:p>
            <a:pPr algn="l">
              <a:spcBef>
                <a:spcPct val="50000"/>
              </a:spcBef>
            </a:pPr>
            <a:r>
              <a:rPr lang="en-US" altLang="zh-CN" sz="1800" dirty="0">
                <a:solidFill>
                  <a:schemeClr val="bg1"/>
                </a:solidFill>
                <a:latin typeface="Verdana" pitchFamily="34" charset="0"/>
              </a:rPr>
              <a:t>    </a:t>
            </a:r>
            <a:r>
              <a:rPr lang="en-US" altLang="zh-CN" sz="1800" dirty="0">
                <a:latin typeface="Verdana" pitchFamily="34" charset="0"/>
              </a:rPr>
              <a:t>This is technically an error because a character array literal (“howdy” in this case) is created by the compiler as a constant character array, and the result of the quoted character array is its starting address in memory. Modifying any of the characters in the array is a runtime error, although not all compilers enforce this correctly.</a:t>
            </a:r>
            <a:br>
              <a:rPr lang="en-US" altLang="zh-CN" sz="1800" dirty="0">
                <a:latin typeface="Verdana" pitchFamily="34" charset="0"/>
              </a:rPr>
            </a:br>
            <a:r>
              <a:rPr lang="en-US" altLang="zh-CN" sz="1800" dirty="0">
                <a:latin typeface="Verdana" pitchFamily="34" charset="0"/>
              </a:rPr>
              <a:t>       So character array literals are actually constant character arrays. Of course, the compiler lets you get away with treating them as non-</a:t>
            </a:r>
            <a:r>
              <a:rPr lang="en-US" altLang="zh-CN" sz="1800" dirty="0" err="1">
                <a:latin typeface="Verdana" pitchFamily="34" charset="0"/>
              </a:rPr>
              <a:t>const</a:t>
            </a:r>
            <a:r>
              <a:rPr lang="en-US" altLang="zh-CN" sz="1800" dirty="0">
                <a:latin typeface="Verdana" pitchFamily="34" charset="0"/>
              </a:rPr>
              <a:t> because there’s so much existing C code that relies on this. However, if you try to change the values in a character array literal, the behavior is undefined, although it will probably work on many machines.</a:t>
            </a:r>
            <a:br>
              <a:rPr lang="en-US" altLang="zh-CN" sz="1800" dirty="0">
                <a:latin typeface="Verdana" pitchFamily="34" charset="0"/>
              </a:rPr>
            </a:br>
            <a:r>
              <a:rPr lang="en-US" altLang="zh-CN" sz="1800" dirty="0">
                <a:latin typeface="Verdana" pitchFamily="34" charset="0"/>
              </a:rPr>
              <a:t>If you want to be able to modify the string, put it in an array:</a:t>
            </a:r>
            <a:br>
              <a:rPr lang="en-US" altLang="zh-CN" sz="1800" dirty="0">
                <a:latin typeface="Verdana" pitchFamily="34" charset="0"/>
              </a:rPr>
            </a:br>
            <a:r>
              <a:rPr lang="en-US" altLang="zh-CN" sz="2800" dirty="0">
                <a:latin typeface="Verdana" pitchFamily="34" charset="0"/>
              </a:rPr>
              <a:t>char </a:t>
            </a:r>
            <a:r>
              <a:rPr lang="en-US" altLang="zh-CN" sz="2800" dirty="0" err="1">
                <a:latin typeface="Verdana" pitchFamily="34" charset="0"/>
              </a:rPr>
              <a:t>cp</a:t>
            </a:r>
            <a:r>
              <a:rPr lang="en-US" altLang="zh-CN" sz="2800" dirty="0">
                <a:latin typeface="Verdana" pitchFamily="34" charset="0"/>
              </a:rPr>
              <a:t>[] = "howdy";</a:t>
            </a:r>
            <a:r>
              <a:rPr lang="en-US" altLang="zh-CN" sz="1800" dirty="0">
                <a:latin typeface="Verdana" pitchFamily="34" charset="0"/>
              </a:rPr>
              <a:t>      </a:t>
            </a:r>
            <a:r>
              <a:rPr lang="en-US" altLang="zh-CN" sz="1400" b="1" dirty="0">
                <a:solidFill>
                  <a:srgbClr val="006666"/>
                </a:solidFill>
                <a:latin typeface="Verdana" pitchFamily="34" charset="0"/>
              </a:rPr>
              <a:t>For </a:t>
            </a:r>
            <a:r>
              <a:rPr lang="en-US" altLang="zh-CN" sz="1400" b="1" dirty="0" err="1" smtClean="0">
                <a:solidFill>
                  <a:srgbClr val="006666"/>
                </a:solidFill>
                <a:latin typeface="Verdana" pitchFamily="34" charset="0"/>
              </a:rPr>
              <a:t>example:character_array.cpp</a:t>
            </a:r>
            <a:r>
              <a:rPr lang="en-US" altLang="zh-CN" sz="1400" b="1" dirty="0" smtClean="0">
                <a:solidFill>
                  <a:srgbClr val="006666"/>
                </a:solidFill>
                <a:latin typeface="Verdana" pitchFamily="34" charset="0"/>
              </a:rPr>
              <a:t> </a:t>
            </a:r>
            <a:endParaRPr lang="zh-CN" altLang="en-US" sz="1400" b="1" dirty="0">
              <a:solidFill>
                <a:srgbClr val="006666"/>
              </a:solidFill>
              <a:latin typeface="Verdana" pitchFamily="34" charset="0"/>
            </a:endParaRP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26602098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3995936" y="1423987"/>
            <a:ext cx="5688632" cy="1701205"/>
          </a:xfrm>
          <a:prstGeom prst="rect">
            <a:avLst/>
          </a:prstGeom>
          <a:noFill/>
        </p:spPr>
        <p:txBody>
          <a:bodyPr wrap="square" lIns="98458" tIns="49229" rIns="98458" bIns="49229" rtlCol="0">
            <a:spAutoFit/>
          </a:bodyPr>
          <a:lstStyle/>
          <a:p>
            <a:pPr>
              <a:lnSpc>
                <a:spcPct val="150000"/>
              </a:lnSpc>
            </a:pP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Chapter 11 Pointers </a:t>
            </a:r>
            <a:r>
              <a:rPr lang="en-US" altLang="zh-CN" sz="2400" dirty="0">
                <a:solidFill>
                  <a:schemeClr val="tx1">
                    <a:lumMod val="50000"/>
                    <a:lumOff val="50000"/>
                  </a:schemeClr>
                </a:solidFill>
                <a:latin typeface="Arial" panose="020B0604020202020204" pitchFamily="34" charset="0"/>
                <a:cs typeface="Arial" panose="020B0604020202020204" pitchFamily="34" charset="0"/>
              </a:rPr>
              <a:t>and</a:t>
            </a:r>
            <a:br>
              <a:rPr lang="en-US" altLang="zh-CN" sz="2400" dirty="0">
                <a:solidFill>
                  <a:schemeClr val="tx1">
                    <a:lumMod val="50000"/>
                    <a:lumOff val="50000"/>
                  </a:schemeClr>
                </a:solidFill>
                <a:latin typeface="Arial" panose="020B0604020202020204" pitchFamily="34" charset="0"/>
                <a:cs typeface="Arial" panose="020B0604020202020204" pitchFamily="34" charset="0"/>
              </a:rPr>
            </a:br>
            <a:r>
              <a:rPr lang="en-US" altLang="zh-CN" sz="2400" dirty="0">
                <a:solidFill>
                  <a:schemeClr val="tx1">
                    <a:lumMod val="50000"/>
                    <a:lumOff val="50000"/>
                  </a:schemeClr>
                </a:solidFill>
                <a:latin typeface="Arial" panose="020B0604020202020204" pitchFamily="34" charset="0"/>
                <a:cs typeface="Arial" panose="020B0604020202020204" pitchFamily="34" charset="0"/>
              </a:rPr>
              <a:t>dynamic </a:t>
            </a: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memory </a:t>
            </a:r>
            <a:r>
              <a:rPr lang="en-US" altLang="zh-CN" sz="2400" dirty="0" smtClean="0">
                <a:latin typeface="Arial" panose="020B0604020202020204" pitchFamily="34" charset="0"/>
                <a:cs typeface="Arial" panose="020B0604020202020204" pitchFamily="34" charset="0"/>
              </a:rPr>
              <a:t>management </a:t>
            </a:r>
            <a:r>
              <a:rPr lang="en-US" altLang="zh-CN" sz="2400" dirty="0">
                <a:latin typeface="Arial" panose="020B0604020202020204" pitchFamily="34" charset="0"/>
                <a:cs typeface="Arial" panose="020B0604020202020204" pitchFamily="34" charset="0"/>
              </a:rPr>
              <a:t/>
            </a:r>
            <a:br>
              <a:rPr lang="en-US" altLang="zh-CN" sz="2400" dirty="0">
                <a:latin typeface="Arial" panose="020B0604020202020204" pitchFamily="34" charset="0"/>
                <a:cs typeface="Arial" panose="020B0604020202020204" pitchFamily="34" charset="0"/>
              </a:rPr>
            </a:br>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11.4 </a:t>
            </a:r>
            <a:r>
              <a:rPr lang="en-US" altLang="zh-CN" sz="2400" dirty="0">
                <a:latin typeface="Arial" panose="020B0604020202020204" pitchFamily="34" charset="0"/>
                <a:cs typeface="Arial" panose="020B0604020202020204" pitchFamily="34" charset="0"/>
              </a:rPr>
              <a:t>Using </a:t>
            </a:r>
            <a:r>
              <a:rPr lang="en-US" altLang="zh-CN" sz="2400" b="1" dirty="0" err="1">
                <a:latin typeface="Arial" panose="020B0604020202020204" pitchFamily="34" charset="0"/>
                <a:cs typeface="Arial" panose="020B0604020202020204" pitchFamily="34" charset="0"/>
              </a:rPr>
              <a:t>const</a:t>
            </a:r>
            <a:r>
              <a:rPr lang="en-US" altLang="zh-CN" sz="2400" b="1"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with Pointers </a:t>
            </a:r>
            <a:endParaRPr lang="en-US" altLang="zh-CN" sz="2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40" y="1423987"/>
            <a:ext cx="3228975"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7678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8964536" cy="784800"/>
          </a:xfrm>
          <a:solidFill>
            <a:srgbClr val="008080"/>
          </a:solidFill>
        </p:spPr>
        <p:txBody>
          <a:bodyPr vert="horz" lIns="98409" tIns="49204" rIns="98409" bIns="49204" rtlCol="0" anchor="ctr">
            <a:normAutofit fontScale="90000"/>
          </a:bodyPr>
          <a:lstStyle/>
          <a:p>
            <a:pPr algn="l"/>
            <a:r>
              <a:rPr lang="en-US" altLang="zh-CN" sz="3400" b="1" dirty="0" err="1">
                <a:latin typeface="Arial Rounded MT Bold" panose="020F0704030504030204" pitchFamily="34" charset="0"/>
                <a:ea typeface="Arial Unicode MS" pitchFamily="34" charset="-122"/>
                <a:cs typeface="Arial Unicode MS" pitchFamily="34" charset="-122"/>
              </a:rPr>
              <a:t>const</a:t>
            </a:r>
            <a:r>
              <a:rPr lang="zh-CN" altLang="en-US" sz="3400" b="1" dirty="0">
                <a:latin typeface="Arial Rounded MT Bold" panose="020F0704030504030204" pitchFamily="34" charset="0"/>
                <a:ea typeface="Arial Unicode MS" pitchFamily="34" charset="-122"/>
                <a:cs typeface="Arial Unicode MS" pitchFamily="34" charset="-122"/>
              </a:rPr>
              <a:t> </a:t>
            </a:r>
            <a:r>
              <a:rPr lang="en-US" altLang="zh-CN" sz="3400" b="1" dirty="0">
                <a:latin typeface="Arial Rounded MT Bold" panose="020F0704030504030204" pitchFamily="34" charset="0"/>
                <a:ea typeface="Arial Unicode MS" pitchFamily="34" charset="-122"/>
                <a:cs typeface="Arial Unicode MS" pitchFamily="34" charset="-122"/>
              </a:rPr>
              <a:t>in Function arguments &amp; return values</a:t>
            </a:r>
            <a:endParaRPr lang="zh-CN" altLang="en-US" sz="3400"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7"/>
            <a:ext cx="4629331" cy="2862274"/>
          </a:xfrm>
          <a:prstGeom prst="rect">
            <a:avLst/>
          </a:prstGeom>
          <a:solidFill>
            <a:schemeClr val="accent4">
              <a:lumMod val="20000"/>
              <a:lumOff val="80000"/>
            </a:schemeClr>
          </a:solidFill>
        </p:spPr>
        <p:txBody>
          <a:bodyPr wrap="square" lIns="91395" tIns="45696" rIns="91395" bIns="45696" rtlCol="0">
            <a:spAutoFit/>
          </a:bodyPr>
          <a:lstStyle/>
          <a:p>
            <a:pPr>
              <a:lnSpc>
                <a:spcPct val="150000"/>
              </a:lnSpc>
              <a:buFont typeface="Arial" pitchFamily="34" charset="0"/>
              <a:buChar char="•"/>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Passing by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value</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void f1(</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i) </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p>
          <a:p>
            <a:pPr>
              <a:spcBef>
                <a:spcPct val="50000"/>
              </a:spcBef>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rgbClr val="FF0000"/>
                </a:solidFill>
                <a:latin typeface="Tahoma" panose="020B0604030504040204" pitchFamily="34" charset="0"/>
                <a:ea typeface="Arial Unicode MS" pitchFamily="34" charset="-122"/>
                <a:cs typeface="Tahoma" panose="020B0604030504040204" pitchFamily="34" charset="0"/>
              </a:rPr>
              <a:t>i</a:t>
            </a:r>
            <a:r>
              <a:rPr lang="en-US" altLang="zh-CN" sz="2400" b="1" dirty="0">
                <a:solidFill>
                  <a:srgbClr val="FF0000"/>
                </a:solidFill>
                <a:latin typeface="Tahoma" panose="020B0604030504040204" pitchFamily="34" charset="0"/>
                <a:ea typeface="Arial Unicode MS" pitchFamily="34" charset="-122"/>
                <a:cs typeface="Tahoma" panose="020B0604030504040204" pitchFamily="34" charset="0"/>
              </a:rPr>
              <a:t>++; </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sym typeface="Wingdings 2" pitchFamily="18" charset="2"/>
              </a:rPr>
              <a:t></a:t>
            </a:r>
            <a:r>
              <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rPr>
              <a:t>  compile-time error</a:t>
            </a:r>
          </a:p>
          <a:p>
            <a:pPr>
              <a:spcBef>
                <a:spcPct val="50000"/>
              </a:spcBef>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p>
        </p:txBody>
      </p:sp>
      <p:sp>
        <p:nvSpPr>
          <p:cNvPr id="7" name="AutoShape 4"/>
          <p:cNvSpPr>
            <a:spLocks noChangeArrowheads="1"/>
          </p:cNvSpPr>
          <p:nvPr/>
        </p:nvSpPr>
        <p:spPr bwMode="auto">
          <a:xfrm>
            <a:off x="5242779" y="1055634"/>
            <a:ext cx="3924097" cy="5181830"/>
          </a:xfrm>
          <a:prstGeom prst="wedgeRoundRectCallout">
            <a:avLst>
              <a:gd name="adj1" fmla="val -63343"/>
              <a:gd name="adj2" fmla="val 6868"/>
              <a:gd name="adj3" fmla="val 16667"/>
            </a:avLst>
          </a:prstGeom>
          <a:solidFill>
            <a:schemeClr val="accent6">
              <a:lumMod val="20000"/>
              <a:lumOff val="80000"/>
            </a:schemeClr>
          </a:solidFill>
          <a:ln w="12700">
            <a:noFill/>
            <a:miter lim="800000"/>
            <a:headEnd/>
            <a:tailEnd/>
          </a:ln>
        </p:spPr>
        <p:txBody>
          <a:bodyPr lIns="91395" tIns="45696" rIns="91395" bIns="45696" anchor="ctr"/>
          <a:lstStyle/>
          <a:p>
            <a:pPr algn="l"/>
            <a:r>
              <a:rPr lang="en-US" altLang="zh-CN" sz="2400" dirty="0">
                <a:solidFill>
                  <a:schemeClr val="bg1"/>
                </a:solidFill>
                <a:latin typeface="Tahoma" panose="020B0604030504040204" pitchFamily="34" charset="0"/>
                <a:cs typeface="Tahoma" panose="020B0604030504040204" pitchFamily="34" charset="0"/>
              </a:rPr>
              <a:t>You’re making a promise that the original value of the variable will not be changed by the function f1( ). However, because the </a:t>
            </a:r>
            <a:r>
              <a:rPr lang="en-US" altLang="zh-CN" sz="2700" b="1" dirty="0">
                <a:solidFill>
                  <a:schemeClr val="accent1"/>
                </a:solidFill>
                <a:latin typeface="Tahoma" panose="020B0604030504040204" pitchFamily="34" charset="0"/>
                <a:cs typeface="Tahoma" panose="020B0604030504040204" pitchFamily="34" charset="0"/>
              </a:rPr>
              <a:t>argument is passed by value</a:t>
            </a:r>
            <a:r>
              <a:rPr lang="en-US" altLang="zh-CN" sz="2400" dirty="0">
                <a:solidFill>
                  <a:schemeClr val="tx1">
                    <a:lumMod val="95000"/>
                    <a:lumOff val="5000"/>
                  </a:schemeClr>
                </a:solidFill>
                <a:latin typeface="Tahoma" panose="020B0604030504040204" pitchFamily="34" charset="0"/>
                <a:cs typeface="Tahoma" panose="020B0604030504040204" pitchFamily="34" charset="0"/>
              </a:rPr>
              <a:t>, </a:t>
            </a:r>
            <a:r>
              <a:rPr lang="en-US" altLang="zh-CN" sz="2400" dirty="0">
                <a:solidFill>
                  <a:schemeClr val="bg1"/>
                </a:solidFill>
                <a:latin typeface="Tahoma" panose="020B0604030504040204" pitchFamily="34" charset="0"/>
                <a:cs typeface="Tahoma" panose="020B0604030504040204" pitchFamily="34" charset="0"/>
              </a:rPr>
              <a:t>you immediately make a copy of the original variable, so the promise to the client is implicitly kept.</a:t>
            </a:r>
            <a:endParaRPr lang="zh-CN" altLang="en-US" sz="2400" dirty="0">
              <a:solidFill>
                <a:schemeClr val="bg1"/>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6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827584" y="1072552"/>
            <a:ext cx="7920880" cy="4016436"/>
          </a:xfrm>
          <a:prstGeom prst="rect">
            <a:avLst/>
          </a:prstGeom>
          <a:solidFill>
            <a:schemeClr val="tx1"/>
          </a:solidFill>
          <a:ln w="12700">
            <a:solidFill>
              <a:schemeClr val="bg1"/>
            </a:solidFill>
            <a:miter lim="800000"/>
            <a:headEnd/>
            <a:tailEnd/>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marL="0" lvl="1" indent="0">
              <a:lnSpc>
                <a:spcPts val="3443"/>
              </a:lnSpc>
            </a:pPr>
            <a:r>
              <a:rPr lang="en-US" altLang="zh-CN" sz="2800" b="1" dirty="0" smtClean="0">
                <a:solidFill>
                  <a:srgbClr val="00B16A"/>
                </a:solidFill>
                <a:latin typeface="Arial" pitchFamily="34" charset="0"/>
                <a:ea typeface="微软雅黑" panose="020B0503020204020204" pitchFamily="34" charset="-122"/>
                <a:cs typeface="Arial" pitchFamily="34" charset="0"/>
              </a:rPr>
              <a:t>/*p </a:t>
            </a:r>
            <a:r>
              <a:rPr lang="en-US" altLang="zh-CN" sz="2800" b="1" dirty="0">
                <a:solidFill>
                  <a:srgbClr val="00B16A"/>
                </a:solidFill>
                <a:latin typeface="Arial" pitchFamily="34" charset="0"/>
                <a:ea typeface="微软雅黑" panose="020B0503020204020204" pitchFamily="34" charset="-122"/>
                <a:cs typeface="Arial" pitchFamily="34" charset="0"/>
              </a:rPr>
              <a:t>can pointed a </a:t>
            </a:r>
            <a:r>
              <a:rPr lang="en-US" altLang="zh-CN" sz="2800" b="1" dirty="0" smtClean="0">
                <a:solidFill>
                  <a:srgbClr val="00B16A"/>
                </a:solidFill>
                <a:latin typeface="Arial" pitchFamily="34" charset="0"/>
                <a:ea typeface="微软雅黑" panose="020B0503020204020204" pitchFamily="34" charset="-122"/>
                <a:cs typeface="Arial" pitchFamily="34" charset="0"/>
              </a:rPr>
              <a:t>constant </a:t>
            </a:r>
            <a:r>
              <a:rPr lang="en-US" altLang="zh-CN" sz="2800" b="1" dirty="0">
                <a:solidFill>
                  <a:srgbClr val="00B16A"/>
                </a:solidFill>
                <a:latin typeface="Arial" pitchFamily="34" charset="0"/>
                <a:ea typeface="微软雅黑" panose="020B0503020204020204" pitchFamily="34" charset="-122"/>
                <a:cs typeface="Arial" pitchFamily="34" charset="0"/>
              </a:rPr>
              <a:t>, or not constant object.*/</a:t>
            </a:r>
          </a:p>
          <a:p>
            <a:pPr>
              <a:lnSpc>
                <a:spcPts val="3443"/>
              </a:lnSpc>
            </a:pPr>
            <a:r>
              <a:rPr lang="en-US" altLang="zh-CN" sz="2800" dirty="0">
                <a:solidFill>
                  <a:schemeClr val="bg1">
                    <a:lumMod val="95000"/>
                    <a:lumOff val="5000"/>
                  </a:schemeClr>
                </a:solidFill>
                <a:latin typeface="Arial" pitchFamily="34" charset="0"/>
                <a:cs typeface="Arial" pitchFamily="34" charset="0"/>
              </a:rPr>
              <a:t>void g(</a:t>
            </a:r>
            <a:r>
              <a:rPr lang="en-US" altLang="zh-CN" sz="2800" dirty="0" err="1">
                <a:solidFill>
                  <a:schemeClr val="bg1">
                    <a:lumMod val="95000"/>
                    <a:lumOff val="5000"/>
                  </a:schemeClr>
                </a:solidFill>
                <a:latin typeface="Arial" pitchFamily="34" charset="0"/>
                <a:cs typeface="Arial" pitchFamily="34" charset="0"/>
              </a:rPr>
              <a:t>const</a:t>
            </a:r>
            <a:r>
              <a:rPr lang="en-US" altLang="zh-CN" sz="2800" dirty="0">
                <a:solidFill>
                  <a:schemeClr val="bg1">
                    <a:lumMod val="95000"/>
                    <a:lumOff val="5000"/>
                  </a:schemeClr>
                </a:solidFill>
                <a:latin typeface="Arial" pitchFamily="34" charset="0"/>
                <a:cs typeface="Arial" pitchFamily="34" charset="0"/>
              </a:rPr>
              <a:t>  object  *p)	</a:t>
            </a:r>
            <a:endParaRPr lang="zh-CN" altLang="en-US" sz="2800" dirty="0">
              <a:solidFill>
                <a:schemeClr val="bg1">
                  <a:lumMod val="95000"/>
                  <a:lumOff val="5000"/>
                </a:schemeClr>
              </a:solidFill>
              <a:latin typeface="Arial" pitchFamily="34" charset="0"/>
              <a:cs typeface="Arial" pitchFamily="34" charset="0"/>
            </a:endParaRPr>
          </a:p>
          <a:p>
            <a:pPr>
              <a:lnSpc>
                <a:spcPts val="3443"/>
              </a:lnSpc>
            </a:pPr>
            <a:r>
              <a:rPr lang="en-US" altLang="zh-CN" sz="2800" dirty="0">
                <a:solidFill>
                  <a:schemeClr val="bg1">
                    <a:lumMod val="95000"/>
                    <a:lumOff val="5000"/>
                  </a:schemeClr>
                </a:solidFill>
                <a:latin typeface="Arial" pitchFamily="34" charset="0"/>
                <a:cs typeface="Arial" pitchFamily="34" charset="0"/>
              </a:rPr>
              <a:t> { </a:t>
            </a:r>
          </a:p>
          <a:p>
            <a:pPr>
              <a:lnSpc>
                <a:spcPts val="3443"/>
              </a:lnSpc>
            </a:pPr>
            <a:r>
              <a:rPr lang="en-US" altLang="zh-CN" sz="2800" dirty="0">
                <a:solidFill>
                  <a:schemeClr val="tx1">
                    <a:lumMod val="75000"/>
                    <a:lumOff val="25000"/>
                  </a:schemeClr>
                </a:solidFill>
                <a:latin typeface="Arial" pitchFamily="34" charset="0"/>
                <a:cs typeface="Arial" pitchFamily="34" charset="0"/>
              </a:rPr>
              <a:t>       </a:t>
            </a:r>
            <a:r>
              <a:rPr lang="en-US" altLang="zh-CN" sz="2800" b="1" dirty="0">
                <a:solidFill>
                  <a:srgbClr val="00B16A"/>
                </a:solidFill>
                <a:latin typeface="Arial" pitchFamily="34" charset="0"/>
                <a:ea typeface="微软雅黑" panose="020B0503020204020204" pitchFamily="34" charset="-122"/>
                <a:cs typeface="Arial" pitchFamily="34" charset="0"/>
              </a:rPr>
              <a:t>/*Guaranteed by the compiler: The object pointed to by the p has not been modified.*/</a:t>
            </a:r>
            <a:endParaRPr lang="en-US" altLang="zh-CN" sz="2800" b="1" dirty="0">
              <a:solidFill>
                <a:schemeClr val="bg1">
                  <a:lumMod val="95000"/>
                  <a:lumOff val="5000"/>
                </a:schemeClr>
              </a:solidFill>
              <a:latin typeface="Arial" pitchFamily="34" charset="0"/>
              <a:ea typeface="微软雅黑" panose="020B0503020204020204" pitchFamily="34" charset="-122"/>
              <a:cs typeface="Arial" pitchFamily="34" charset="0"/>
            </a:endParaRPr>
          </a:p>
          <a:p>
            <a:pPr>
              <a:lnSpc>
                <a:spcPts val="3443"/>
              </a:lnSpc>
            </a:pPr>
            <a:r>
              <a:rPr lang="en-US" altLang="zh-CN" sz="2800" dirty="0">
                <a:solidFill>
                  <a:schemeClr val="bg1">
                    <a:lumMod val="95000"/>
                    <a:lumOff val="5000"/>
                  </a:schemeClr>
                </a:solidFill>
                <a:latin typeface="Arial" pitchFamily="34" charset="0"/>
                <a:cs typeface="Arial" pitchFamily="34" charset="0"/>
              </a:rPr>
              <a:t> }</a:t>
            </a:r>
          </a:p>
          <a:p>
            <a:pPr>
              <a:lnSpc>
                <a:spcPts val="3443"/>
              </a:lnSpc>
            </a:pPr>
            <a:r>
              <a:rPr lang="en-US" altLang="zh-CN" sz="2800" dirty="0">
                <a:solidFill>
                  <a:schemeClr val="bg1"/>
                </a:solidFill>
                <a:latin typeface="Arial" pitchFamily="34" charset="0"/>
                <a:cs typeface="Arial" pitchFamily="34" charset="0"/>
              </a:rPr>
              <a:t> object  m;    </a:t>
            </a:r>
            <a:r>
              <a:rPr lang="en-US" altLang="zh-CN" sz="2800" b="1" dirty="0">
                <a:solidFill>
                  <a:srgbClr val="00B16A"/>
                </a:solidFill>
                <a:latin typeface="Arial" pitchFamily="34" charset="0"/>
                <a:ea typeface="微软雅黑" panose="020B0503020204020204" pitchFamily="34" charset="-122"/>
                <a:cs typeface="Arial" pitchFamily="34" charset="0"/>
              </a:rPr>
              <a:t>//or </a:t>
            </a:r>
            <a:r>
              <a:rPr lang="en-US" altLang="zh-CN" sz="2800" b="1" dirty="0" err="1">
                <a:solidFill>
                  <a:srgbClr val="00B16A"/>
                </a:solidFill>
                <a:latin typeface="Arial" pitchFamily="34" charset="0"/>
                <a:ea typeface="微软雅黑" panose="020B0503020204020204" pitchFamily="34" charset="-122"/>
                <a:cs typeface="Arial" pitchFamily="34" charset="0"/>
              </a:rPr>
              <a:t>const</a:t>
            </a:r>
            <a:r>
              <a:rPr lang="en-US" altLang="zh-CN" sz="2800" b="1" dirty="0">
                <a:solidFill>
                  <a:srgbClr val="00B16A"/>
                </a:solidFill>
                <a:latin typeface="Arial" pitchFamily="34" charset="0"/>
                <a:ea typeface="微软雅黑" panose="020B0503020204020204" pitchFamily="34" charset="-122"/>
                <a:cs typeface="Arial" pitchFamily="34" charset="0"/>
              </a:rPr>
              <a:t> object m;</a:t>
            </a:r>
          </a:p>
          <a:p>
            <a:pPr>
              <a:lnSpc>
                <a:spcPts val="3443"/>
              </a:lnSpc>
            </a:pPr>
            <a:r>
              <a:rPr lang="en-US" altLang="zh-CN" sz="2800" dirty="0">
                <a:solidFill>
                  <a:schemeClr val="bg1">
                    <a:lumMod val="95000"/>
                    <a:lumOff val="5000"/>
                  </a:schemeClr>
                </a:solidFill>
                <a:latin typeface="Arial" pitchFamily="34" charset="0"/>
                <a:cs typeface="Arial" pitchFamily="34" charset="0"/>
              </a:rPr>
              <a:t> g(&amp;m);</a:t>
            </a:r>
            <a:endParaRPr lang="zh-CN" altLang="en-US" sz="2800" dirty="0">
              <a:solidFill>
                <a:schemeClr val="bg1">
                  <a:lumMod val="95000"/>
                  <a:lumOff val="5000"/>
                </a:schemeClr>
              </a:solidFill>
              <a:latin typeface="Arial" pitchFamily="34" charset="0"/>
              <a:cs typeface="Arial" pitchFamily="34" charset="0"/>
            </a:endParaRPr>
          </a:p>
        </p:txBody>
      </p:sp>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Tree>
    <p:extLst>
      <p:ext uri="{BB962C8B-B14F-4D97-AF65-F5344CB8AC3E}">
        <p14:creationId xmlns:p14="http://schemas.microsoft.com/office/powerpoint/2010/main" val="39832448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3" name="TextBox 2"/>
          <p:cNvSpPr txBox="1"/>
          <p:nvPr/>
        </p:nvSpPr>
        <p:spPr>
          <a:xfrm>
            <a:off x="428596" y="1071547"/>
            <a:ext cx="4629331" cy="2769941"/>
          </a:xfrm>
          <a:prstGeom prst="rect">
            <a:avLst/>
          </a:prstGeom>
          <a:solidFill>
            <a:schemeClr val="tx1"/>
          </a:solidFill>
        </p:spPr>
        <p:txBody>
          <a:bodyPr wrap="square" lIns="91395" tIns="45696" rIns="91395" bIns="45696" rtlCol="0">
            <a:spAutoFit/>
          </a:bodyPr>
          <a:lstStyle/>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Returning by </a:t>
            </a:r>
            <a:r>
              <a:rPr lang="en-US" altLang="zh-CN" sz="2400" dirty="0" err="1">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value </a:t>
            </a:r>
          </a:p>
          <a:p>
            <a:pPr>
              <a:lnSpc>
                <a:spcPct val="150000"/>
              </a:lnSpc>
            </a:pP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int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g()</a:t>
            </a:r>
          </a:p>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a:t>
            </a:r>
          </a:p>
          <a:p>
            <a:pPr>
              <a:lnSpc>
                <a:spcPct val="150000"/>
              </a:lnSpc>
            </a:pPr>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    return 1;  </a:t>
            </a:r>
          </a:p>
          <a:p>
            <a:r>
              <a:rPr lang="en-US" altLang="zh-CN" sz="2400" dirty="0">
                <a:solidFill>
                  <a:schemeClr val="bg1">
                    <a:lumMod val="95000"/>
                    <a:lumOff val="5000"/>
                  </a:schemeClr>
                </a:solidFill>
                <a:latin typeface="Tahoma" panose="020B0604030504040204" pitchFamily="34" charset="0"/>
                <a:ea typeface="Arial Unicode MS" pitchFamily="34" charset="-122"/>
                <a:cs typeface="Tahoma" panose="020B0604030504040204" pitchFamily="34" charset="0"/>
              </a:rPr>
              <a:t>}</a:t>
            </a:r>
          </a:p>
        </p:txBody>
      </p:sp>
      <p:sp>
        <p:nvSpPr>
          <p:cNvPr id="4" name="TextBox 3"/>
          <p:cNvSpPr txBox="1"/>
          <p:nvPr/>
        </p:nvSpPr>
        <p:spPr>
          <a:xfrm>
            <a:off x="2719585" y="2440643"/>
            <a:ext cx="6424415" cy="3246994"/>
          </a:xfrm>
          <a:prstGeom prst="rect">
            <a:avLst/>
          </a:prstGeom>
          <a:solidFill>
            <a:schemeClr val="accent6">
              <a:lumMod val="20000"/>
              <a:lumOff val="80000"/>
            </a:schemeClr>
          </a:solidFill>
          <a:ln w="12700">
            <a:solidFill>
              <a:schemeClr val="bg1"/>
            </a:solidFill>
            <a:miter lim="800000"/>
            <a:headEnd/>
            <a:tailEnd/>
          </a:ln>
        </p:spPr>
        <p:txBody>
          <a:bodyPr wrap="square" lIns="91395" tIns="45696" rIns="91395" bIns="45696">
            <a:spAutoFit/>
          </a:bodyPr>
          <a:lstStyle>
            <a:defPPr>
              <a:defRPr lang="zh-CN"/>
            </a:defPPr>
            <a:lvl1pPr>
              <a:lnSpc>
                <a:spcPts val="4100"/>
              </a:lnSpc>
              <a:defRPr sz="2800">
                <a:solidFill>
                  <a:schemeClr val="tx1">
                    <a:lumMod val="75000"/>
                    <a:lumOff val="25000"/>
                  </a:schemeClr>
                </a:solidFill>
                <a:latin typeface="Frutiger LT 55 Roman" panose="02000503040000020004" pitchFamily="2" charset="0"/>
                <a:ea typeface="宋体" charset="-122"/>
                <a:cs typeface="Arial" panose="020B0604020202020204" pitchFamily="34" charset="0"/>
              </a:defRPr>
            </a:lvl1pPr>
            <a:lvl2pPr marL="0" lvl="1" indent="0">
              <a:lnSpc>
                <a:spcPts val="4100"/>
              </a:lnSpc>
              <a:defRPr sz="2800" b="1">
                <a:solidFill>
                  <a:srgbClr val="00B16A"/>
                </a:solidFill>
                <a:latin typeface="Frutiger LT 55 Roman" panose="02000503040000020004" pitchFamily="2" charset="0"/>
                <a:ea typeface="微软雅黑" panose="020B0503020204020204" pitchFamily="34" charset="-122"/>
                <a:cs typeface="Arial Unicode MS" pitchFamily="34" charset="-122"/>
              </a:defRPr>
            </a:lvl2pPr>
            <a:lvl3pPr marL="1143000" indent="-228600">
              <a:defRPr sz="1600">
                <a:latin typeface="Times New Roman" pitchFamily="18" charset="0"/>
                <a:ea typeface="宋体" charset="-122"/>
              </a:defRPr>
            </a:lvl3pPr>
            <a:lvl4pPr marL="1600200" indent="-228600">
              <a:defRPr sz="1600">
                <a:latin typeface="Times New Roman" pitchFamily="18" charset="0"/>
                <a:ea typeface="宋体" charset="-122"/>
              </a:defRPr>
            </a:lvl4pPr>
            <a:lvl5pPr marL="2057400" indent="-228600">
              <a:defRPr sz="1600">
                <a:latin typeface="Times New Roman" pitchFamily="18" charset="0"/>
                <a:ea typeface="宋体" charset="-122"/>
              </a:defRPr>
            </a:lvl5pPr>
            <a:lvl6pPr marL="2514600" indent="-228600" algn="ctr" eaLnBrk="0" fontAlgn="base" hangingPunct="0">
              <a:spcBef>
                <a:spcPct val="0"/>
              </a:spcBef>
              <a:spcAft>
                <a:spcPct val="0"/>
              </a:spcAft>
              <a:defRPr sz="1600">
                <a:latin typeface="Times New Roman" pitchFamily="18" charset="0"/>
                <a:ea typeface="宋体" charset="-122"/>
              </a:defRPr>
            </a:lvl6pPr>
            <a:lvl7pPr marL="2971800" indent="-228600" algn="ctr" eaLnBrk="0" fontAlgn="base" hangingPunct="0">
              <a:spcBef>
                <a:spcPct val="0"/>
              </a:spcBef>
              <a:spcAft>
                <a:spcPct val="0"/>
              </a:spcAft>
              <a:defRPr sz="1600">
                <a:latin typeface="Times New Roman" pitchFamily="18" charset="0"/>
                <a:ea typeface="宋体" charset="-122"/>
              </a:defRPr>
            </a:lvl7pPr>
            <a:lvl8pPr marL="3429000" indent="-228600" algn="ctr" eaLnBrk="0" fontAlgn="base" hangingPunct="0">
              <a:spcBef>
                <a:spcPct val="0"/>
              </a:spcBef>
              <a:spcAft>
                <a:spcPct val="0"/>
              </a:spcAft>
              <a:defRPr sz="1600">
                <a:latin typeface="Times New Roman" pitchFamily="18" charset="0"/>
                <a:ea typeface="宋体" charset="-122"/>
              </a:defRPr>
            </a:lvl8pPr>
            <a:lvl9pPr marL="3886200" indent="-228600" algn="ctr" eaLnBrk="0" fontAlgn="base" hangingPunct="0">
              <a:spcBef>
                <a:spcPct val="0"/>
              </a:spcBef>
              <a:spcAft>
                <a:spcPct val="0"/>
              </a:spcAft>
              <a:defRPr sz="1600">
                <a:latin typeface="Times New Roman" pitchFamily="18" charset="0"/>
                <a:ea typeface="宋体" charset="-122"/>
              </a:defRPr>
            </a:lvl9pPr>
          </a:lstStyle>
          <a:p>
            <a:r>
              <a:rPr lang="en-US" altLang="zh-CN"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b="1" dirty="0">
                <a:solidFill>
                  <a:srgbClr val="14A2D4"/>
                </a:solidFill>
                <a:latin typeface="Tahoma" panose="020B0604030504040204" pitchFamily="34" charset="0"/>
                <a:ea typeface="微软雅黑" panose="020B0503020204020204" pitchFamily="34" charset="-122"/>
                <a:cs typeface="Tahoma" panose="020B0604030504040204" pitchFamily="34" charset="0"/>
              </a:rPr>
              <a:t> char* </a:t>
            </a:r>
            <a:r>
              <a:rPr lang="en-US" altLang="zh-CN"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dirty="0" smtClean="0">
                <a:solidFill>
                  <a:schemeClr val="bg1">
                    <a:lumMod val="95000"/>
                    <a:lumOff val="5000"/>
                  </a:schemeClr>
                </a:solidFill>
                <a:latin typeface="Tahoma" panose="020B0604030504040204" pitchFamily="34" charset="0"/>
                <a:cs typeface="Tahoma" panose="020B0604030504040204" pitchFamily="34" charset="0"/>
              </a:rPr>
              <a:t>v</a:t>
            </a:r>
            <a:r>
              <a:rPr lang="en-US" altLang="zh-CN" dirty="0">
                <a:solidFill>
                  <a:schemeClr val="bg1">
                    <a:lumMod val="95000"/>
                    <a:lumOff val="5000"/>
                  </a:schemeClr>
                </a:solidFill>
                <a:latin typeface="Tahoma" panose="020B0604030504040204" pitchFamily="34" charset="0"/>
                <a:cs typeface="Tahoma" panose="020B0604030504040204" pitchFamily="34" charset="0"/>
              </a:rPr>
              <a:t>() </a:t>
            </a: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 </a:t>
            </a:r>
            <a:r>
              <a:rPr lang="en-US" altLang="zh-CN" dirty="0">
                <a:solidFill>
                  <a:schemeClr val="bg1">
                    <a:lumMod val="95000"/>
                    <a:lumOff val="5000"/>
                  </a:schemeClr>
                </a:solidFill>
                <a:latin typeface="Tahoma" panose="020B0604030504040204" pitchFamily="34" charset="0"/>
                <a:cs typeface="Tahoma" panose="020B0604030504040204" pitchFamily="34" charset="0"/>
              </a:rPr>
              <a:t>{  	</a:t>
            </a: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    return </a:t>
            </a:r>
            <a:r>
              <a:rPr lang="en-US" altLang="zh-CN" dirty="0">
                <a:solidFill>
                  <a:schemeClr val="bg1">
                    <a:lumMod val="95000"/>
                    <a:lumOff val="5000"/>
                  </a:schemeClr>
                </a:solidFill>
                <a:latin typeface="Tahoma" panose="020B0604030504040204" pitchFamily="34" charset="0"/>
                <a:cs typeface="Tahoma" panose="020B0604030504040204" pitchFamily="34" charset="0"/>
              </a:rPr>
              <a:t>"result of function v()";  </a:t>
            </a:r>
          </a:p>
          <a:p>
            <a:r>
              <a:rPr lang="en-US" altLang="zh-CN" dirty="0" smtClean="0">
                <a:latin typeface="Tahoma" panose="020B0604030504040204" pitchFamily="34" charset="0"/>
                <a:cs typeface="Tahoma" panose="020B0604030504040204" pitchFamily="34" charset="0"/>
              </a:rPr>
              <a:t>   </a:t>
            </a:r>
            <a:r>
              <a:rPr lang="en-US" altLang="zh-CN" b="1" dirty="0">
                <a:solidFill>
                  <a:srgbClr val="00B16A"/>
                </a:solidFill>
                <a:latin typeface="Tahoma" panose="020B0604030504040204" pitchFamily="34" charset="0"/>
                <a:ea typeface="微软雅黑" panose="020B0503020204020204" pitchFamily="34" charset="-122"/>
                <a:cs typeface="Tahoma" panose="020B0604030504040204" pitchFamily="34" charset="0"/>
              </a:rPr>
              <a:t>// Returns address of static character </a:t>
            </a:r>
            <a:r>
              <a:rPr lang="en-US" altLang="zh-CN"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array</a:t>
            </a:r>
            <a:endParaRPr lang="en-US" altLang="zh-CN"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r>
              <a:rPr lang="en-US" altLang="zh-CN" dirty="0" smtClean="0">
                <a:solidFill>
                  <a:schemeClr val="bg1">
                    <a:lumMod val="95000"/>
                    <a:lumOff val="5000"/>
                  </a:schemeClr>
                </a:solidFill>
                <a:latin typeface="Tahoma" panose="020B0604030504040204" pitchFamily="34" charset="0"/>
                <a:cs typeface="Tahoma" panose="020B0604030504040204" pitchFamily="34" charset="0"/>
              </a:rPr>
              <a:t>}</a:t>
            </a:r>
            <a:endParaRPr lang="en-US" altLang="zh-CN" dirty="0">
              <a:solidFill>
                <a:schemeClr val="bg1">
                  <a:lumMod val="95000"/>
                  <a:lumOff val="5000"/>
                </a:schemeClr>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2825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smtClean="0"/>
              <a:t>Object-Oriented Programming</a:t>
            </a:r>
            <a:endParaRPr lang="zh-CN" altLang="en-US"/>
          </a:p>
        </p:txBody>
      </p:sp>
      <p:sp>
        <p:nvSpPr>
          <p:cNvPr id="18" name="标题 1"/>
          <p:cNvSpPr txBox="1">
            <a:spLocks/>
          </p:cNvSpPr>
          <p:nvPr/>
        </p:nvSpPr>
        <p:spPr>
          <a:xfrm>
            <a:off x="432000" y="214289"/>
            <a:ext cx="2339800" cy="784800"/>
          </a:xfrm>
          <a:prstGeom prst="rect">
            <a:avLst/>
          </a:prstGeom>
          <a:solidFill>
            <a:srgbClr val="008080"/>
          </a:solidFill>
        </p:spPr>
        <p:txBody>
          <a:bodyPr vert="horz" lIns="98409" tIns="49204" rIns="98409" bIns="49204" rtlCol="0" anchor="ctr">
            <a:normAutofit/>
          </a:bodyPr>
          <a:lstStyle>
            <a:defPPr>
              <a:defRPr lang="zh-CN"/>
            </a:defPPr>
            <a:lvl1pPr>
              <a:spcBef>
                <a:spcPct val="0"/>
              </a:spcBef>
              <a:buNone/>
              <a:defRPr sz="4000" b="1">
                <a:latin typeface="Arial Rounded MT Bold" panose="020F0704030504030204" pitchFamily="34" charset="0"/>
                <a:ea typeface="Arial Unicode MS" pitchFamily="34" charset="-122"/>
                <a:cs typeface="Arial Unicode MS" pitchFamily="34" charset="-122"/>
              </a:defRPr>
            </a:lvl1pPr>
          </a:lstStyle>
          <a:p>
            <a:r>
              <a:rPr lang="en-US" altLang="zh-CN" sz="3200" dirty="0">
                <a:solidFill>
                  <a:srgbClr val="FFFF00"/>
                </a:solidFill>
              </a:rPr>
              <a:t>Lifetime</a:t>
            </a:r>
            <a:endParaRPr lang="zh-CN" altLang="en-US" sz="3200" dirty="0">
              <a:solidFill>
                <a:srgbClr val="FFFF00"/>
              </a:solidFill>
            </a:endParaRPr>
          </a:p>
        </p:txBody>
      </p:sp>
      <p:sp>
        <p:nvSpPr>
          <p:cNvPr id="19" name="TextBox 18"/>
          <p:cNvSpPr txBox="1"/>
          <p:nvPr/>
        </p:nvSpPr>
        <p:spPr>
          <a:xfrm>
            <a:off x="428596" y="1071546"/>
            <a:ext cx="6663684" cy="3093106"/>
          </a:xfrm>
          <a:prstGeom prst="rect">
            <a:avLst/>
          </a:prstGeom>
          <a:noFill/>
        </p:spPr>
        <p:txBody>
          <a:bodyPr wrap="square" lIns="91395" tIns="45696" rIns="91395" bIns="45696" rtlCol="0">
            <a:spAutoFit/>
          </a:bodyPr>
          <a:lstStyle/>
          <a:p>
            <a:pPr>
              <a:lnSpc>
                <a:spcPts val="3863"/>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Local lifetime</a:t>
            </a:r>
          </a:p>
          <a:p>
            <a:pPr lvl="1">
              <a:lnSpc>
                <a:spcPts val="3863"/>
              </a:lnSpc>
            </a:pPr>
            <a:r>
              <a:rPr lang="en-US" altLang="zh-CN" sz="2400" dirty="0">
                <a:latin typeface="Tahoma" panose="020B0604030504040204" pitchFamily="34" charset="0"/>
                <a:ea typeface="Arial Unicode MS" pitchFamily="34" charset="-122"/>
                <a:cs typeface="Tahoma" panose="020B0604030504040204" pitchFamily="34" charset="0"/>
              </a:rPr>
              <a:t>Items declared with the </a:t>
            </a:r>
            <a:r>
              <a:rPr lang="en-US" altLang="zh-CN" sz="2400" b="1" dirty="0">
                <a:solidFill>
                  <a:srgbClr val="FFFF00"/>
                </a:solidFill>
                <a:latin typeface="Tahoma" panose="020B0604030504040204" pitchFamily="34" charset="0"/>
                <a:cs typeface="Tahoma" panose="020B0604030504040204" pitchFamily="34" charset="0"/>
              </a:rPr>
              <a:t>auto</a:t>
            </a:r>
            <a:r>
              <a:rPr lang="en-US" altLang="zh-CN" sz="2400" dirty="0">
                <a:latin typeface="Tahoma" panose="020B0604030504040204" pitchFamily="34" charset="0"/>
                <a:ea typeface="Arial Unicode MS" pitchFamily="34" charset="-122"/>
                <a:cs typeface="Tahoma" panose="020B0604030504040204" pitchFamily="34" charset="0"/>
              </a:rPr>
              <a:t> or </a:t>
            </a:r>
            <a:r>
              <a:rPr lang="en-US" altLang="zh-CN" sz="2400" b="1" dirty="0">
                <a:solidFill>
                  <a:srgbClr val="FFFF00"/>
                </a:solidFill>
                <a:latin typeface="Tahoma" panose="020B0604030504040204" pitchFamily="34" charset="0"/>
                <a:cs typeface="Tahoma" panose="020B0604030504040204" pitchFamily="34" charset="0"/>
              </a:rPr>
              <a:t>register</a:t>
            </a:r>
            <a:r>
              <a:rPr lang="en-US" altLang="zh-CN" sz="2400" b="1" dirty="0">
                <a:solidFill>
                  <a:srgbClr val="14A2D4"/>
                </a:solidFill>
                <a:latin typeface="Tahoma" panose="020B0604030504040204" pitchFamily="34" charset="0"/>
                <a:cs typeface="Tahoma" panose="020B0604030504040204" pitchFamily="34" charset="0"/>
              </a:rPr>
              <a:t> </a:t>
            </a:r>
          </a:p>
          <a:p>
            <a:pPr lvl="1">
              <a:lnSpc>
                <a:spcPts val="3863"/>
              </a:lnSpc>
            </a:pPr>
            <a:r>
              <a:rPr lang="en-US" altLang="zh-CN" sz="2400" dirty="0" err="1">
                <a:latin typeface="Tahoma" panose="020B0604030504040204" pitchFamily="34" charset="0"/>
                <a:ea typeface="Arial Unicode MS" pitchFamily="34" charset="-122"/>
                <a:cs typeface="Tahoma" panose="020B0604030504040204" pitchFamily="34" charset="0"/>
              </a:rPr>
              <a:t>specifier</a:t>
            </a:r>
            <a:r>
              <a:rPr lang="en-US" altLang="zh-CN" sz="2400" dirty="0">
                <a:latin typeface="Tahoma" panose="020B0604030504040204" pitchFamily="34" charset="0"/>
                <a:ea typeface="Arial Unicode MS" pitchFamily="34" charset="-122"/>
                <a:cs typeface="Tahoma" panose="020B0604030504040204" pitchFamily="34" charset="0"/>
              </a:rPr>
              <a:t> have local lifetime.</a:t>
            </a:r>
            <a:endParaRPr lang="en-US" altLang="zh-CN" sz="2400" dirty="0">
              <a:solidFill>
                <a:srgbClr val="0000CC"/>
              </a:solidFill>
              <a:latin typeface="Tahoma" panose="020B0604030504040204" pitchFamily="34" charset="0"/>
              <a:ea typeface="Arial Unicode MS" pitchFamily="34" charset="-122"/>
              <a:cs typeface="Tahoma" panose="020B0604030504040204" pitchFamily="34" charset="0"/>
            </a:endParaRPr>
          </a:p>
          <a:p>
            <a:pPr>
              <a:lnSpc>
                <a:spcPts val="3863"/>
              </a:lnSpc>
              <a:buFont typeface="Arial" pitchFamily="34" charset="0"/>
              <a:buChar char="•"/>
            </a:pPr>
            <a:r>
              <a:rPr lang="en-US" altLang="zh-CN" sz="2400" dirty="0">
                <a:solidFill>
                  <a:schemeClr val="tx1">
                    <a:lumMod val="65000"/>
                    <a:lumOff val="35000"/>
                  </a:schemeClr>
                </a:solidFill>
                <a:latin typeface="Tahoma" panose="020B0604030504040204" pitchFamily="34" charset="0"/>
                <a:ea typeface="Arial Unicode MS" pitchFamily="34" charset="-122"/>
                <a:cs typeface="Tahoma" panose="020B0604030504040204" pitchFamily="34" charset="0"/>
              </a:rPr>
              <a:t>Global lifetime</a:t>
            </a:r>
          </a:p>
          <a:p>
            <a:pPr lvl="1">
              <a:lnSpc>
                <a:spcPts val="3863"/>
              </a:lnSpc>
            </a:pPr>
            <a:r>
              <a:rPr lang="en-US" altLang="zh-CN" sz="2400" dirty="0">
                <a:latin typeface="Tahoma" panose="020B0604030504040204" pitchFamily="34" charset="0"/>
                <a:ea typeface="Arial Unicode MS" pitchFamily="34" charset="-122"/>
                <a:cs typeface="Tahoma" panose="020B0604030504040204" pitchFamily="34" charset="0"/>
              </a:rPr>
              <a:t>Items declared with  the </a:t>
            </a:r>
            <a:r>
              <a:rPr lang="en-US" altLang="zh-CN" sz="2400" b="1" dirty="0">
                <a:solidFill>
                  <a:srgbClr val="FFFF00"/>
                </a:solidFill>
                <a:latin typeface="Tahoma" panose="020B0604030504040204" pitchFamily="34" charset="0"/>
                <a:cs typeface="Tahoma" panose="020B0604030504040204" pitchFamily="34" charset="0"/>
              </a:rPr>
              <a:t>static</a:t>
            </a:r>
            <a:r>
              <a:rPr lang="en-US" altLang="zh-CN" sz="2400" dirty="0">
                <a:latin typeface="Tahoma" panose="020B0604030504040204" pitchFamily="34" charset="0"/>
                <a:ea typeface="Arial Unicode MS" pitchFamily="34" charset="-122"/>
                <a:cs typeface="Tahoma" panose="020B0604030504040204" pitchFamily="34" charset="0"/>
              </a:rPr>
              <a:t> or </a:t>
            </a:r>
            <a:r>
              <a:rPr lang="en-US" altLang="zh-CN" sz="2400" b="1" dirty="0">
                <a:solidFill>
                  <a:srgbClr val="FFFF00"/>
                </a:solidFill>
                <a:latin typeface="Tahoma" panose="020B0604030504040204" pitchFamily="34" charset="0"/>
                <a:cs typeface="Tahoma" panose="020B0604030504040204" pitchFamily="34" charset="0"/>
              </a:rPr>
              <a:t>extern</a:t>
            </a:r>
            <a:r>
              <a:rPr lang="en-US" altLang="zh-CN" sz="2400" dirty="0">
                <a:latin typeface="Tahoma" panose="020B0604030504040204" pitchFamily="34" charset="0"/>
                <a:ea typeface="Arial Unicode MS" pitchFamily="34" charset="-122"/>
                <a:cs typeface="Tahoma" panose="020B0604030504040204" pitchFamily="34" charset="0"/>
              </a:rPr>
              <a:t> </a:t>
            </a:r>
          </a:p>
          <a:p>
            <a:pPr lvl="1">
              <a:lnSpc>
                <a:spcPts val="3863"/>
              </a:lnSpc>
            </a:pPr>
            <a:r>
              <a:rPr lang="en-US" altLang="zh-CN" sz="2400" dirty="0" err="1">
                <a:latin typeface="Tahoma" panose="020B0604030504040204" pitchFamily="34" charset="0"/>
                <a:ea typeface="Arial Unicode MS" pitchFamily="34" charset="-122"/>
                <a:cs typeface="Tahoma" panose="020B0604030504040204" pitchFamily="34" charset="0"/>
              </a:rPr>
              <a:t>specifier</a:t>
            </a:r>
            <a:r>
              <a:rPr lang="en-US" altLang="zh-CN" sz="2400" dirty="0">
                <a:latin typeface="Tahoma" panose="020B0604030504040204" pitchFamily="34" charset="0"/>
                <a:ea typeface="Arial Unicode MS" pitchFamily="34" charset="-122"/>
                <a:cs typeface="Tahoma" panose="020B0604030504040204" pitchFamily="34" charset="0"/>
              </a:rPr>
              <a:t> have global lifetime.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200866"/>
            <a:ext cx="2966265" cy="4480476"/>
          </a:xfrm>
          <a:prstGeom prst="rect">
            <a:avLst/>
          </a:prstGeom>
          <a:solidFill>
            <a:schemeClr val="tx1">
              <a:lumMod val="95000"/>
            </a:schemeClr>
          </a:solidFill>
          <a:ln>
            <a:noFill/>
          </a:ln>
          <a:effectLst/>
          <a:extLst/>
        </p:spPr>
      </p:pic>
    </p:spTree>
    <p:extLst>
      <p:ext uri="{BB962C8B-B14F-4D97-AF65-F5344CB8AC3E}">
        <p14:creationId xmlns:p14="http://schemas.microsoft.com/office/powerpoint/2010/main" val="909097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175852" cy="175427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For built-in types, it doesn’t matter whether you return by value as a const. Returning by value as a </a:t>
            </a: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becomes important when you’re dealing with user-defined types. </a:t>
            </a:r>
          </a:p>
        </p:txBody>
      </p:sp>
      <p:sp>
        <p:nvSpPr>
          <p:cNvPr id="2" name="TextBox 1"/>
          <p:cNvSpPr txBox="1"/>
          <p:nvPr/>
        </p:nvSpPr>
        <p:spPr>
          <a:xfrm>
            <a:off x="428596" y="3213026"/>
            <a:ext cx="8715403" cy="2377525"/>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smtClean="0">
                <a:solidFill>
                  <a:srgbClr val="14A2D4"/>
                </a:solidFill>
                <a:latin typeface="Tahoma" panose="020B0604030504040204" pitchFamily="34" charset="0"/>
                <a:ea typeface="微软雅黑" panose="020B0503020204020204" pitchFamily="34" charset="-122"/>
                <a:cs typeface="Tahoma" panose="020B0604030504040204" pitchFamily="34" charset="0"/>
              </a:rPr>
              <a:t>complex</a:t>
            </a:r>
            <a:r>
              <a:rPr lang="en-US" altLang="zh-CN" sz="2400" b="1" dirty="0"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operator+(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complex&amp; l,</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complex&amp; r);</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  =  a  +  b;</a:t>
            </a:r>
          </a:p>
          <a:p>
            <a:pPr>
              <a:lnSpc>
                <a:spcPct val="150000"/>
              </a:lnSpc>
            </a:pPr>
            <a:r>
              <a:rPr lang="en-US" altLang="zh-CN" sz="2700" b="1" dirty="0">
                <a:solidFill>
                  <a:srgbClr val="FF0000"/>
                </a:solidFill>
                <a:latin typeface="Tahoma" panose="020B0604030504040204" pitchFamily="34" charset="0"/>
                <a:cs typeface="Tahoma" panose="020B0604030504040204" pitchFamily="34" charset="0"/>
              </a:rPr>
              <a:t>a + b = c;    </a:t>
            </a:r>
            <a:r>
              <a:rPr lang="en-US" altLang="zh-CN" sz="2400" b="1" dirty="0" smtClean="0">
                <a:solidFill>
                  <a:srgbClr val="00B16A"/>
                </a:solidFill>
                <a:latin typeface="Tahoma" panose="020B0604030504040204" pitchFamily="34" charset="0"/>
                <a:ea typeface="微软雅黑" panose="020B0503020204020204" pitchFamily="34" charset="-122"/>
                <a:cs typeface="Tahoma" panose="020B0604030504040204" pitchFamily="34" charset="0"/>
              </a:rPr>
              <a:t>//Hey</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 It compiles!</a:t>
            </a:r>
          </a:p>
        </p:txBody>
      </p:sp>
    </p:spTree>
    <p:extLst>
      <p:ext uri="{BB962C8B-B14F-4D97-AF65-F5344CB8AC3E}">
        <p14:creationId xmlns:p14="http://schemas.microsoft.com/office/powerpoint/2010/main" val="269012118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dirty="0" smtClean="0"/>
              <a:t>Object-Oriented Programming</a:t>
            </a:r>
            <a:endParaRPr lang="zh-CN" altLang="en-US" dirty="0"/>
          </a:p>
        </p:txBody>
      </p:sp>
      <p:sp>
        <p:nvSpPr>
          <p:cNvPr id="5" name="TextBox 4"/>
          <p:cNvSpPr txBox="1"/>
          <p:nvPr/>
        </p:nvSpPr>
        <p:spPr>
          <a:xfrm>
            <a:off x="428596" y="1071546"/>
            <a:ext cx="8175852" cy="175427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For built-in types, it doesn’t matter whether you return by value as a const. Returning by value as a </a:t>
            </a:r>
            <a:r>
              <a:rPr lang="en-US" altLang="zh-CN" sz="2400" dirty="0" err="1">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const</a:t>
            </a:r>
            <a:r>
              <a:rPr lang="en-US" altLang="zh-CN" sz="2400"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becomes important when you’re dealing with user-defined types. </a:t>
            </a:r>
          </a:p>
        </p:txBody>
      </p:sp>
      <p:sp>
        <p:nvSpPr>
          <p:cNvPr id="2" name="TextBox 1"/>
          <p:cNvSpPr txBox="1"/>
          <p:nvPr/>
        </p:nvSpPr>
        <p:spPr>
          <a:xfrm>
            <a:off x="428596" y="3213026"/>
            <a:ext cx="8715403" cy="2377525"/>
          </a:xfrm>
          <a:prstGeom prst="rect">
            <a:avLst/>
          </a:prstGeom>
          <a:solidFill>
            <a:schemeClr val="tx1"/>
          </a:solidFill>
        </p:spPr>
        <p:txBody>
          <a:bodyPr wrap="square" lIns="91395" tIns="45696" rIns="91395" bIns="45696" rtlCol="0">
            <a:spAutoFit/>
          </a:bodyPr>
          <a:lstStyle/>
          <a:p>
            <a:pPr>
              <a:lnSpc>
                <a:spcPct val="150000"/>
              </a:lnSpc>
            </a:pPr>
            <a:r>
              <a:rPr lang="en-US" altLang="zh-CN" sz="2400" b="1" dirty="0" err="1">
                <a:solidFill>
                  <a:srgbClr val="14A2D4"/>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4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complex</a:t>
            </a: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operator+(</a:t>
            </a:r>
            <a:r>
              <a:rPr lang="en-US" altLang="zh-CN" sz="2400" b="1" dirty="0" err="1">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complex&amp; l,</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1"/>
                </a:solidFill>
                <a:latin typeface="Tahoma" panose="020B0604030504040204" pitchFamily="34" charset="0"/>
                <a:ea typeface="Arial Unicode MS" pitchFamily="34" charset="-122"/>
                <a:cs typeface="Tahoma" panose="020B0604030504040204" pitchFamily="34" charset="0"/>
              </a:rPr>
              <a:t>const</a:t>
            </a:r>
            <a:r>
              <a:rPr lang="en-US" altLang="zh-CN" sz="2400" b="1" dirty="0" smtClean="0">
                <a:solidFill>
                  <a:schemeClr val="bg1"/>
                </a:solidFill>
                <a:latin typeface="Tahoma" panose="020B0604030504040204" pitchFamily="34" charset="0"/>
                <a:ea typeface="Arial Unicode MS" pitchFamily="34" charset="-122"/>
                <a:cs typeface="Tahoma" panose="020B0604030504040204" pitchFamily="34" charset="0"/>
              </a:rPr>
              <a:t>  </a:t>
            </a: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complex&amp; r);</a:t>
            </a:r>
          </a:p>
          <a:p>
            <a:pPr>
              <a:lnSpc>
                <a:spcPct val="150000"/>
              </a:lnSpc>
            </a:pPr>
            <a:r>
              <a:rPr lang="en-US" altLang="zh-CN" sz="2400" b="1" dirty="0">
                <a:solidFill>
                  <a:schemeClr val="bg1"/>
                </a:solidFill>
                <a:latin typeface="Tahoma" panose="020B0604030504040204" pitchFamily="34" charset="0"/>
                <a:ea typeface="Arial Unicode MS" pitchFamily="34" charset="-122"/>
                <a:cs typeface="Tahoma" panose="020B0604030504040204" pitchFamily="34" charset="0"/>
              </a:rPr>
              <a:t>c  =  a  +  b;</a:t>
            </a:r>
          </a:p>
          <a:p>
            <a:pPr>
              <a:lnSpc>
                <a:spcPct val="150000"/>
              </a:lnSpc>
            </a:pPr>
            <a:r>
              <a:rPr lang="en-US" altLang="zh-CN" sz="2700" b="1" dirty="0">
                <a:solidFill>
                  <a:srgbClr val="FF0000"/>
                </a:solidFill>
                <a:latin typeface="Tahoma" panose="020B0604030504040204" pitchFamily="34" charset="0"/>
                <a:cs typeface="Tahoma" panose="020B0604030504040204" pitchFamily="34" charset="0"/>
              </a:rPr>
              <a:t>a + b = c;    </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err="1" smtClean="0">
                <a:solidFill>
                  <a:srgbClr val="FF0000"/>
                </a:solidFill>
                <a:latin typeface="Tahoma" panose="020B0604030504040204" pitchFamily="34" charset="0"/>
                <a:ea typeface="微软雅黑" panose="020B0503020204020204" pitchFamily="34" charset="-122"/>
                <a:cs typeface="Tahoma" panose="020B0604030504040204" pitchFamily="34" charset="0"/>
              </a:rPr>
              <a:t>complie</a:t>
            </a:r>
            <a:r>
              <a:rPr lang="en-US" altLang="zh-CN" sz="2400" b="1" dirty="0" smtClean="0">
                <a:solidFill>
                  <a:srgbClr val="FF0000"/>
                </a:solidFill>
                <a:latin typeface="Tahoma" panose="020B0604030504040204" pitchFamily="34" charset="0"/>
                <a:ea typeface="微软雅黑" panose="020B0503020204020204" pitchFamily="34" charset="-122"/>
                <a:cs typeface="Tahoma" panose="020B0604030504040204" pitchFamily="34" charset="0"/>
              </a:rPr>
              <a:t>-time error </a:t>
            </a:r>
            <a:endParaRPr lang="en-US" altLang="zh-CN" sz="2400" b="1" dirty="0">
              <a:solidFill>
                <a:srgbClr val="FF0000"/>
              </a:solidFill>
              <a:latin typeface="Tahoma" panose="020B0604030504040204" pitchFamily="34" charset="0"/>
              <a:ea typeface="微软雅黑" panose="020B0503020204020204" pitchFamily="34" charset="-122"/>
              <a:cs typeface="Tahoma" panose="020B0604030504040204" pitchFamily="34" charset="0"/>
            </a:endParaRPr>
          </a:p>
        </p:txBody>
      </p:sp>
    </p:spTree>
    <p:extLst>
      <p:ext uri="{BB962C8B-B14F-4D97-AF65-F5344CB8AC3E}">
        <p14:creationId xmlns:p14="http://schemas.microsoft.com/office/powerpoint/2010/main" val="26731885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3347912"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const</a:t>
            </a:r>
            <a:r>
              <a:rPr lang="en-US" altLang="zh-CN" b="1" dirty="0">
                <a:latin typeface="Arial Rounded MT Bold" panose="020F0704030504030204" pitchFamily="34" charset="0"/>
                <a:ea typeface="Arial Unicode MS" pitchFamily="34" charset="-122"/>
                <a:cs typeface="Arial Unicode MS" pitchFamily="34" charset="-122"/>
              </a:rPr>
              <a:t>  in Class</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655580"/>
          </a:xfrm>
          <a:prstGeom prst="rect">
            <a:avLst/>
          </a:prstGeom>
          <a:noFill/>
        </p:spPr>
        <p:txBody>
          <a:bodyPr wrap="square" lIns="91395" tIns="45696" rIns="91395" bIns="45696" rtlCol="0">
            <a:spAutoFit/>
          </a:bodyPr>
          <a:lstStyle/>
          <a:p>
            <a:pPr marL="0" lvl="1">
              <a:lnSpc>
                <a:spcPct val="150000"/>
              </a:lnSpc>
              <a:buFont typeface="Arial" pitchFamily="34" charset="0"/>
              <a:buChar char="•"/>
            </a:pPr>
            <a:r>
              <a:rPr lang="en-US" altLang="zh-CN" sz="2800" b="1" dirty="0" err="1">
                <a:solidFill>
                  <a:srgbClr val="FFFF00"/>
                </a:solidFill>
                <a:latin typeface="Arial Rounded MT Bold" panose="020F0704030504030204" pitchFamily="34" charset="0"/>
                <a:cs typeface="Arial" charset="0"/>
              </a:rPr>
              <a:t>const</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smtClean="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data </a:t>
            </a: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member and </a:t>
            </a:r>
            <a:r>
              <a:rPr lang="en-US" altLang="zh-CN" sz="2800" b="1" dirty="0" err="1">
                <a:solidFill>
                  <a:srgbClr val="FFFF00"/>
                </a:solidFill>
                <a:latin typeface="Arial Rounded MT Bold" panose="020F0704030504030204" pitchFamily="34" charset="0"/>
                <a:cs typeface="Arial" charset="0"/>
              </a:rPr>
              <a:t>const</a:t>
            </a:r>
            <a:r>
              <a:rPr lang="en-US" altLang="zh-CN" sz="2800" dirty="0">
                <a:solidFill>
                  <a:srgbClr val="FFFF00"/>
                </a:solidFill>
                <a:latin typeface="Arial Rounded MT Bold" panose="020F0704030504030204" pitchFamily="34" charset="0"/>
                <a:ea typeface="Arial Unicode MS" pitchFamily="34" charset="-122"/>
                <a:cs typeface="Arial Unicode MS" pitchFamily="34" charset="-122"/>
              </a:rPr>
              <a:t> </a:t>
            </a:r>
            <a:r>
              <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 member </a:t>
            </a:r>
            <a:r>
              <a:rPr lang="en-US" altLang="zh-CN" sz="28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function</a:t>
            </a:r>
            <a:endParaRPr lang="en-US" altLang="zh-CN" sz="28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endParaRPr>
          </a:p>
        </p:txBody>
      </p:sp>
      <p:sp>
        <p:nvSpPr>
          <p:cNvPr id="3" name="TextBox 2"/>
          <p:cNvSpPr txBox="1"/>
          <p:nvPr/>
        </p:nvSpPr>
        <p:spPr>
          <a:xfrm>
            <a:off x="1259632" y="2420888"/>
            <a:ext cx="7272808" cy="2862322"/>
          </a:xfrm>
          <a:prstGeom prst="rect">
            <a:avLst/>
          </a:prstGeom>
          <a:solidFill>
            <a:schemeClr val="tx1"/>
          </a:solidFill>
        </p:spPr>
        <p:txBody>
          <a:bodyPr wrap="square" rtlCol="0">
            <a:spAutoFit/>
          </a:bodyPr>
          <a:lstStyle/>
          <a:p>
            <a:pPr>
              <a:lnSpc>
                <a:spcPct val="150000"/>
              </a:lnSpc>
            </a:pP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class </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smtClean="0">
                <a:solidFill>
                  <a:srgbClr val="0000CC"/>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smtClean="0">
                <a:solidFill>
                  <a:srgbClr val="0000CC"/>
                </a:solidFill>
                <a:latin typeface="Arial" panose="020B0604020202020204" pitchFamily="34" charset="0"/>
                <a:ea typeface="微软雅黑" panose="020B0503020204020204" pitchFamily="34" charset="-122"/>
                <a:cs typeface="Arial" panose="020B0604020202020204" pitchFamily="34" charset="0"/>
              </a:rPr>
              <a:t>int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size;   </a:t>
            </a:r>
            <a:r>
              <a:rPr lang="en-US" altLang="zh-CN" sz="2400" b="1"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a:t>
            </a:r>
            <a:r>
              <a:rPr lang="en-US" altLang="zh-CN" sz="2400" b="1" dirty="0" err="1" smtClean="0">
                <a:solidFill>
                  <a:srgbClr val="00B050"/>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B050"/>
                </a:solidFill>
                <a:latin typeface="Arial" panose="020B0604020202020204" pitchFamily="34" charset="0"/>
                <a:ea typeface="微软雅黑" panose="020B0503020204020204" pitchFamily="34" charset="-122"/>
                <a:cs typeface="Arial" panose="020B0604020202020204" pitchFamily="34" charset="0"/>
              </a:rPr>
              <a:t> data member</a:t>
            </a:r>
          </a:p>
          <a:p>
            <a:pPr>
              <a:lnSpc>
                <a:spcPct val="150000"/>
              </a:lnSpc>
            </a:pP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public</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a:solidFill>
                  <a:srgbClr val="0000CC"/>
                </a:solidFill>
                <a:latin typeface="Arial" panose="020B0604020202020204" pitchFamily="34" charset="0"/>
                <a:ea typeface="微软雅黑" panose="020B0503020204020204" pitchFamily="34" charset="-122"/>
                <a:cs typeface="Arial" panose="020B0604020202020204" pitchFamily="34" charset="0"/>
              </a:rPr>
              <a:t>int</a:t>
            </a: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 sum() </a:t>
            </a:r>
            <a:r>
              <a:rPr lang="en-US" altLang="zh-CN" sz="2400" b="1" dirty="0" err="1">
                <a:solidFill>
                  <a:srgbClr val="0000CC"/>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smtClean="0">
                <a:solidFill>
                  <a:srgbClr val="0000CC"/>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a:solidFill>
                  <a:srgbClr val="00B050"/>
                </a:solidFill>
                <a:latin typeface="Arial" panose="020B0604020202020204" pitchFamily="34" charset="0"/>
                <a:ea typeface="微软雅黑" panose="020B0503020204020204" pitchFamily="34" charset="-122"/>
                <a:cs typeface="Arial" panose="020B0604020202020204" pitchFamily="34" charset="0"/>
              </a:rPr>
              <a:t>// </a:t>
            </a:r>
            <a:r>
              <a:rPr lang="en-US" altLang="zh-CN" sz="2400" b="1" dirty="0" err="1">
                <a:solidFill>
                  <a:srgbClr val="00B050"/>
                </a:solidFill>
                <a:latin typeface="Arial" panose="020B0604020202020204" pitchFamily="34" charset="0"/>
                <a:ea typeface="微软雅黑" panose="020B0503020204020204" pitchFamily="34" charset="-122"/>
                <a:cs typeface="Arial" panose="020B0604020202020204" pitchFamily="34" charset="0"/>
              </a:rPr>
              <a:t>const</a:t>
            </a:r>
            <a:r>
              <a:rPr lang="en-US" altLang="zh-CN" sz="2400" b="1" dirty="0">
                <a:solidFill>
                  <a:srgbClr val="00B050"/>
                </a:solidFill>
                <a:latin typeface="Arial" panose="020B0604020202020204" pitchFamily="34" charset="0"/>
                <a:ea typeface="微软雅黑" panose="020B0503020204020204" pitchFamily="34" charset="-122"/>
                <a:cs typeface="Arial" panose="020B0604020202020204" pitchFamily="34" charset="0"/>
              </a:rPr>
              <a:t>  member function</a:t>
            </a:r>
          </a:p>
          <a:p>
            <a:pPr>
              <a:lnSpc>
                <a:spcPct val="150000"/>
              </a:lnSpc>
            </a:pPr>
            <a:r>
              <a:rPr lang="en-US" altLang="zh-CN" sz="2400" b="1" dirty="0">
                <a:solidFill>
                  <a:srgbClr val="0000CC"/>
                </a:solidFill>
                <a:latin typeface="Arial" panose="020B0604020202020204" pitchFamily="34" charset="0"/>
                <a:ea typeface="微软雅黑" panose="020B0503020204020204" pitchFamily="34" charset="-122"/>
                <a:cs typeface="Arial" panose="020B0604020202020204" pitchFamily="34" charset="0"/>
              </a:rPr>
              <a:t>};</a:t>
            </a:r>
            <a:endParaRPr lang="zh-CN" altLang="en-US" sz="2400" b="1" dirty="0">
              <a:solidFill>
                <a:srgbClr val="0000CC"/>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3876127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6" name="TextBox 5"/>
          <p:cNvSpPr txBox="1"/>
          <p:nvPr/>
        </p:nvSpPr>
        <p:spPr>
          <a:xfrm>
            <a:off x="428596" y="1071548"/>
            <a:ext cx="8715404" cy="4524267"/>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400" dirty="0" smtClean="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Array</a:t>
            </a:r>
            <a:r>
              <a:rPr lang="zh-CN" altLang="en-US" sz="2400" dirty="0">
                <a:solidFill>
                  <a:schemeClr val="tx1">
                    <a:lumMod val="65000"/>
                    <a:lumOff val="35000"/>
                  </a:schemeClr>
                </a:solidFill>
                <a:latin typeface="Arial Rounded MT Bold" panose="020F0704030504030204" pitchFamily="34" charset="0"/>
                <a:ea typeface="Arial Unicode MS" pitchFamily="34" charset="-122"/>
                <a:cs typeface="Arial Unicode MS" pitchFamily="34" charset="-122"/>
              </a:rPr>
              <a:t>： </a:t>
            </a:r>
            <a:r>
              <a:rPr kumimoji="1" lang="en-US" altLang="zh-CN" sz="2400" dirty="0">
                <a:latin typeface="华文细黑" panose="02010600040101010101" pitchFamily="2" charset="-122"/>
                <a:ea typeface="华文细黑" panose="02010600040101010101" pitchFamily="2" charset="-122"/>
              </a:rPr>
              <a:t>C/C++</a:t>
            </a:r>
            <a:r>
              <a:rPr kumimoji="1" lang="zh-CN" altLang="en-US" sz="2400" dirty="0">
                <a:latin typeface="华文细黑" panose="02010600040101010101" pitchFamily="2" charset="-122"/>
                <a:ea typeface="华文细黑" panose="02010600040101010101" pitchFamily="2" charset="-122"/>
              </a:rPr>
              <a:t>对数组的处理是非常有效的。数组和指针能非常和谐地在一起工作，使用指针要比使用数组下标快两倍。</a:t>
            </a:r>
            <a:endParaRPr kumimoji="1" lang="en-US" altLang="zh-CN" sz="2400" dirty="0">
              <a:latin typeface="华文细黑" panose="02010600040101010101" pitchFamily="2" charset="-122"/>
              <a:ea typeface="华文细黑" panose="02010600040101010101" pitchFamily="2" charset="-122"/>
            </a:endParaRPr>
          </a:p>
          <a:p>
            <a:pPr>
              <a:lnSpc>
                <a:spcPct val="150000"/>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很多编译器</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如</a:t>
            </a:r>
            <a:r>
              <a:rPr kumimoji="1" lang="en-US" altLang="zh-CN" sz="2400" dirty="0">
                <a:latin typeface="华文细黑" panose="02010600040101010101" pitchFamily="2" charset="-122"/>
                <a:ea typeface="华文细黑" panose="02010600040101010101" pitchFamily="2" charset="-122"/>
              </a:rPr>
              <a:t>ANSI/ISO C)</a:t>
            </a:r>
            <a:r>
              <a:rPr kumimoji="1" lang="zh-CN" altLang="en-US" sz="2400" dirty="0">
                <a:latin typeface="华文细黑" panose="02010600040101010101" pitchFamily="2" charset="-122"/>
                <a:ea typeface="华文细黑" panose="02010600040101010101" pitchFamily="2" charset="-122"/>
              </a:rPr>
              <a:t>没有对使用越界下标的行为作出定义。一个越界下标有可能导致：</a:t>
            </a:r>
          </a:p>
          <a:p>
            <a:pPr lvl="1">
              <a:spcBef>
                <a:spcPct val="50000"/>
              </a:spcBef>
            </a:pPr>
            <a:r>
              <a:rPr kumimoji="1" lang="en-US" altLang="zh-CN" sz="2400" dirty="0">
                <a:latin typeface="华文细黑" panose="02010600040101010101" pitchFamily="2" charset="-122"/>
                <a:ea typeface="华文细黑" panose="02010600040101010101" pitchFamily="2" charset="-122"/>
              </a:rPr>
              <a:t>a)</a:t>
            </a:r>
            <a:r>
              <a:rPr kumimoji="1" lang="zh-CN" altLang="en-US" sz="2400" dirty="0">
                <a:latin typeface="华文细黑" panose="02010600040101010101" pitchFamily="2" charset="-122"/>
                <a:ea typeface="华文细黑" panose="02010600040101010101" pitchFamily="2" charset="-122"/>
              </a:rPr>
              <a:t>程序仍能正确运行；</a:t>
            </a:r>
          </a:p>
          <a:p>
            <a:pPr lvl="1">
              <a:spcBef>
                <a:spcPct val="50000"/>
              </a:spcBef>
            </a:pPr>
            <a:r>
              <a:rPr kumimoji="1" lang="en-US" altLang="zh-CN" sz="2400" dirty="0">
                <a:latin typeface="华文细黑" panose="02010600040101010101" pitchFamily="2" charset="-122"/>
                <a:ea typeface="华文细黑" panose="02010600040101010101" pitchFamily="2" charset="-122"/>
              </a:rPr>
              <a:t>b)</a:t>
            </a:r>
            <a:r>
              <a:rPr kumimoji="1" lang="zh-CN" altLang="en-US" sz="2400" dirty="0">
                <a:latin typeface="华文细黑" panose="02010600040101010101" pitchFamily="2" charset="-122"/>
                <a:ea typeface="华文细黑" panose="02010600040101010101" pitchFamily="2" charset="-122"/>
              </a:rPr>
              <a:t>程序会异常终止或崩溃；</a:t>
            </a:r>
          </a:p>
          <a:p>
            <a:pPr lvl="1">
              <a:spcBef>
                <a:spcPct val="50000"/>
              </a:spcBef>
            </a:pPr>
            <a:r>
              <a:rPr kumimoji="1" lang="en-US" altLang="zh-CN" sz="2400" dirty="0">
                <a:latin typeface="华文细黑" panose="02010600040101010101" pitchFamily="2" charset="-122"/>
                <a:ea typeface="华文细黑" panose="02010600040101010101" pitchFamily="2" charset="-122"/>
              </a:rPr>
              <a:t>c)</a:t>
            </a:r>
            <a:r>
              <a:rPr kumimoji="1" lang="zh-CN" altLang="en-US" sz="2400" dirty="0">
                <a:latin typeface="华文细黑" panose="02010600040101010101" pitchFamily="2" charset="-122"/>
                <a:ea typeface="华文细黑" panose="02010600040101010101" pitchFamily="2" charset="-122"/>
              </a:rPr>
              <a:t>程序仍能运行，但无法得出正确的结果；</a:t>
            </a:r>
            <a:endParaRPr kumimoji="1" lang="en-US" altLang="zh-CN" sz="2400" dirty="0">
              <a:latin typeface="华文细黑" panose="02010600040101010101" pitchFamily="2" charset="-122"/>
              <a:ea typeface="华文细黑" panose="02010600040101010101" pitchFamily="2" charset="-122"/>
            </a:endParaRPr>
          </a:p>
          <a:p>
            <a:pPr lvl="1">
              <a:spcBef>
                <a:spcPct val="50000"/>
              </a:spcBef>
            </a:pPr>
            <a:r>
              <a:rPr kumimoji="1" lang="en-US" altLang="zh-CN" sz="2400" dirty="0">
                <a:latin typeface="华文细黑" panose="02010600040101010101" pitchFamily="2" charset="-122"/>
                <a:ea typeface="华文细黑" panose="02010600040101010101" pitchFamily="2" charset="-122"/>
              </a:rPr>
              <a:t>d)</a:t>
            </a:r>
            <a:r>
              <a:rPr kumimoji="1" lang="zh-CN" altLang="en-US" sz="2400" dirty="0">
                <a:latin typeface="华文细黑" panose="02010600040101010101" pitchFamily="2" charset="-122"/>
                <a:ea typeface="华文细黑" panose="02010600040101010101" pitchFamily="2" charset="-122"/>
              </a:rPr>
              <a:t>其它情况；</a:t>
            </a:r>
            <a:r>
              <a:rPr lang="en-US" altLang="zh-CN" sz="2400" dirty="0">
                <a:solidFill>
                  <a:schemeClr val="tx1">
                    <a:lumMod val="65000"/>
                    <a:lumOff val="35000"/>
                  </a:schemeClr>
                </a:solidFill>
                <a:latin typeface="华文细黑" panose="02010600040101010101" pitchFamily="2" charset="-122"/>
                <a:ea typeface="华文细黑" panose="02010600040101010101" pitchFamily="2" charset="-122"/>
                <a:cs typeface="Arial Unicode MS" pitchFamily="34" charset="-122"/>
              </a:rPr>
              <a:t> </a:t>
            </a:r>
          </a:p>
        </p:txBody>
      </p:sp>
      <p:sp>
        <p:nvSpPr>
          <p:cNvPr id="5" name="Text Box 4"/>
          <p:cNvSpPr txBox="1">
            <a:spLocks noChangeArrowheads="1"/>
          </p:cNvSpPr>
          <p:nvPr/>
        </p:nvSpPr>
        <p:spPr bwMode="auto">
          <a:xfrm>
            <a:off x="4723770" y="6298542"/>
            <a:ext cx="4168710"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pPr algn="r"/>
            <a:r>
              <a:rPr lang="en-US" altLang="zh-CN" dirty="0"/>
              <a:t>two/pointers/</a:t>
            </a:r>
            <a:r>
              <a:rPr lang="zh-CN" altLang="en-US" dirty="0"/>
              <a:t>指针和数组</a:t>
            </a:r>
            <a:r>
              <a:rPr lang="en-US" altLang="zh-CN" dirty="0"/>
              <a:t>.</a:t>
            </a:r>
            <a:r>
              <a:rPr lang="en-US" altLang="zh-CN" dirty="0" err="1"/>
              <a:t>cpp</a:t>
            </a:r>
            <a:endParaRPr lang="en-US" altLang="zh-CN" dirty="0"/>
          </a:p>
        </p:txBody>
      </p:sp>
      <p:sp>
        <p:nvSpPr>
          <p:cNvPr id="7" name="标题 1"/>
          <p:cNvSpPr>
            <a:spLocks noGrp="1"/>
          </p:cNvSpPr>
          <p:nvPr>
            <p:ph type="ctrTitle"/>
          </p:nvPr>
        </p:nvSpPr>
        <p:spPr>
          <a:xfrm>
            <a:off x="432001" y="214289"/>
            <a:ext cx="5076104"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Introducing a question</a:t>
            </a:r>
            <a:endParaRPr lang="zh-CN" altLang="en-US" b="1" dirty="0">
              <a:latin typeface="Arial Rounded MT Bold" panose="020F0704030504030204" pitchFamily="34" charset="0"/>
              <a:ea typeface="Arial Unicode MS" pitchFamily="34" charset="-122"/>
              <a:cs typeface="Arial Unicode MS" pitchFamily="34" charset="-122"/>
            </a:endParaRPr>
          </a:p>
        </p:txBody>
      </p:sp>
    </p:spTree>
    <p:extLst>
      <p:ext uri="{BB962C8B-B14F-4D97-AF65-F5344CB8AC3E}">
        <p14:creationId xmlns:p14="http://schemas.microsoft.com/office/powerpoint/2010/main" val="241581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300783" cy="4452452"/>
          </a:xfrm>
          <a:prstGeom prst="rect">
            <a:avLst/>
          </a:prstGeom>
          <a:noFill/>
        </p:spPr>
        <p:txBody>
          <a:bodyPr wrap="square" lIns="91395" tIns="45696" rIns="91395" bIns="45696" rtlCol="0">
            <a:spAutoFit/>
          </a:bodyPr>
          <a:lstStyle/>
          <a:p>
            <a:pPr>
              <a:lnSpc>
                <a:spcPts val="3443"/>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小心使用数组最后一个元素的地址。</a:t>
            </a:r>
          </a:p>
          <a:p>
            <a:pPr>
              <a:lnSpc>
                <a:spcPts val="3443"/>
              </a:lnSpc>
              <a:buFont typeface="Arial" pitchFamily="34" charset="0"/>
              <a:buChar char="•"/>
            </a:pPr>
            <a:r>
              <a:rPr kumimoji="1" lang="zh-CN" altLang="en-US" sz="2400" dirty="0">
                <a:latin typeface="华文细黑" panose="02010600040101010101" pitchFamily="2" charset="-122"/>
                <a:ea typeface="华文细黑" panose="02010600040101010101" pitchFamily="2" charset="-122"/>
              </a:rPr>
              <a:t>当把数组作为函数的参数时</a:t>
            </a:r>
            <a:r>
              <a:rPr kumimoji="1" lang="en-US" altLang="zh-CN" sz="2400" dirty="0">
                <a:latin typeface="华文细黑" panose="02010600040101010101" pitchFamily="2" charset="-122"/>
                <a:ea typeface="华文细黑" panose="02010600040101010101" pitchFamily="2" charset="-122"/>
              </a:rPr>
              <a:t>,</a:t>
            </a:r>
            <a:r>
              <a:rPr kumimoji="1" lang="zh-CN" altLang="en-US" sz="2400" dirty="0">
                <a:latin typeface="华文细黑" panose="02010600040101010101" pitchFamily="2" charset="-122"/>
                <a:ea typeface="华文细黑" panose="02010600040101010101" pitchFamily="2" charset="-122"/>
              </a:rPr>
              <a:t>必须采取适当的机制告诉函数数组参数的大小。</a:t>
            </a:r>
            <a:endParaRPr kumimoji="1" lang="en-US" altLang="zh-CN" sz="2400" dirty="0">
              <a:latin typeface="华文细黑" panose="02010600040101010101" pitchFamily="2" charset="-122"/>
              <a:ea typeface="华文细黑" panose="02010600040101010101" pitchFamily="2" charset="-122"/>
            </a:endParaRPr>
          </a:p>
          <a:p>
            <a:pPr>
              <a:lnSpc>
                <a:spcPts val="3443"/>
              </a:lnSpc>
            </a:pPr>
            <a:r>
              <a:rPr kumimoji="1" lang="en-US" altLang="zh-CN" sz="2400" dirty="0">
                <a:latin typeface="华文细黑" panose="02010600040101010101" pitchFamily="2" charset="-122"/>
                <a:ea typeface="华文细黑" panose="02010600040101010101" pitchFamily="2" charset="-122"/>
              </a:rPr>
              <a:t>    </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void sort(</a:t>
            </a:r>
            <a:r>
              <a:rPr lang="en-US" altLang="zh-CN" sz="2400" b="1" dirty="0" err="1">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 b[], </a:t>
            </a:r>
            <a:r>
              <a:rPr lang="en-US" altLang="zh-CN" sz="2400" b="1" dirty="0" err="1">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rPr>
              <a:t> size);</a:t>
            </a:r>
            <a:endParaRPr lang="zh-CN" altLang="en-US" sz="2400" b="1" dirty="0">
              <a:solidFill>
                <a:schemeClr val="accent3">
                  <a:lumMod val="40000"/>
                  <a:lumOff val="60000"/>
                </a:schemeClr>
              </a:solidFill>
              <a:latin typeface="Tahoma" panose="020B0604030504040204" pitchFamily="34" charset="0"/>
              <a:ea typeface="微软雅黑" panose="020B0503020204020204" pitchFamily="34" charset="-122"/>
              <a:cs typeface="Tahoma" panose="020B0604030504040204" pitchFamily="34" charset="0"/>
            </a:endParaRPr>
          </a:p>
          <a:p>
            <a:pPr>
              <a:lnSpc>
                <a:spcPts val="3443"/>
              </a:lnSpc>
            </a:pPr>
            <a:r>
              <a:rPr kumimoji="1" lang="zh-CN" altLang="en-US" sz="2400" dirty="0">
                <a:latin typeface="华文细黑" panose="02010600040101010101" pitchFamily="2" charset="-122"/>
                <a:ea typeface="华文细黑" panose="02010600040101010101" pitchFamily="2" charset="-122"/>
              </a:rPr>
              <a:t>函数的数组参数仅相当于指向该数组第一个元素的指针，即与</a:t>
            </a:r>
          </a:p>
          <a:p>
            <a:pPr>
              <a:lnSpc>
                <a:spcPts val="3443"/>
              </a:lnSpc>
            </a:pPr>
            <a:r>
              <a:rPr kumimoji="1" lang="en-US" altLang="zh-CN" sz="2400" dirty="0">
                <a:latin typeface="华文细黑" panose="02010600040101010101" pitchFamily="2" charset="-122"/>
                <a:ea typeface="华文细黑" panose="02010600040101010101" pitchFamily="2" charset="-122"/>
              </a:rPr>
              <a:t>    </a:t>
            </a:r>
            <a:r>
              <a:rPr lang="en-US" altLang="zh-CN" sz="2700" b="1" dirty="0">
                <a:solidFill>
                  <a:srgbClr val="FFFF00"/>
                </a:solidFill>
                <a:latin typeface="Arial Rounded MT Bold" panose="020F0704030504030204" pitchFamily="34" charset="0"/>
                <a:cs typeface="Arial" charset="0"/>
              </a:rPr>
              <a:t>void sort(</a:t>
            </a:r>
            <a:r>
              <a:rPr lang="en-US" altLang="zh-CN" sz="2700" b="1" dirty="0" err="1">
                <a:solidFill>
                  <a:srgbClr val="FFFF00"/>
                </a:solidFill>
                <a:latin typeface="Arial Rounded MT Bold" panose="020F0704030504030204" pitchFamily="34" charset="0"/>
                <a:cs typeface="Arial" charset="0"/>
              </a:rPr>
              <a:t>int</a:t>
            </a:r>
            <a:r>
              <a:rPr lang="en-US" altLang="zh-CN" sz="2700" b="1" dirty="0">
                <a:solidFill>
                  <a:srgbClr val="FFFF00"/>
                </a:solidFill>
                <a:latin typeface="Arial Rounded MT Bold" panose="020F0704030504030204" pitchFamily="34" charset="0"/>
                <a:cs typeface="Arial" charset="0"/>
              </a:rPr>
              <a:t> *p, </a:t>
            </a:r>
            <a:r>
              <a:rPr lang="en-US" altLang="zh-CN" sz="2700" b="1" dirty="0" err="1">
                <a:solidFill>
                  <a:srgbClr val="FFFF00"/>
                </a:solidFill>
                <a:latin typeface="Arial Rounded MT Bold" panose="020F0704030504030204" pitchFamily="34" charset="0"/>
                <a:cs typeface="Arial" charset="0"/>
              </a:rPr>
              <a:t>int</a:t>
            </a:r>
            <a:r>
              <a:rPr lang="en-US" altLang="zh-CN" sz="2700" b="1" dirty="0">
                <a:solidFill>
                  <a:srgbClr val="FFFF00"/>
                </a:solidFill>
                <a:latin typeface="Arial Rounded MT Bold" panose="020F0704030504030204" pitchFamily="34" charset="0"/>
                <a:cs typeface="Arial" charset="0"/>
              </a:rPr>
              <a:t> size);</a:t>
            </a:r>
            <a:r>
              <a:rPr kumimoji="1" lang="zh-CN" altLang="en-US" sz="2400" dirty="0">
                <a:latin typeface="华文细黑" panose="02010600040101010101" pitchFamily="2" charset="-122"/>
                <a:ea typeface="华文细黑" panose="02010600040101010101" pitchFamily="2" charset="-122"/>
              </a:rPr>
              <a:t>等价</a:t>
            </a:r>
          </a:p>
          <a:p>
            <a:pPr>
              <a:lnSpc>
                <a:spcPts val="3443"/>
              </a:lnSpc>
            </a:pPr>
            <a:r>
              <a:rPr kumimoji="1" lang="zh-CN" altLang="en-US" sz="2400" dirty="0">
                <a:latin typeface="华文细黑" panose="02010600040101010101" pitchFamily="2" charset="-122"/>
                <a:ea typeface="华文细黑" panose="02010600040101010101" pitchFamily="2" charset="-122"/>
              </a:rPr>
              <a:t>数组传递就是地址传递。</a:t>
            </a:r>
            <a:endParaRPr kumimoji="1" lang="en-US" altLang="zh-CN" sz="2400" dirty="0">
              <a:latin typeface="华文细黑" panose="02010600040101010101" pitchFamily="2" charset="-122"/>
              <a:ea typeface="华文细黑" panose="02010600040101010101" pitchFamily="2" charset="-122"/>
            </a:endParaRPr>
          </a:p>
          <a:p>
            <a:pPr indent="-342726">
              <a:lnSpc>
                <a:spcPts val="3443"/>
              </a:lnSpc>
              <a:buFont typeface="Arial" pitchFamily="34" charset="0"/>
              <a:buChar char="•"/>
            </a:pPr>
            <a:r>
              <a:rPr kumimoji="1" lang="en-US" altLang="zh-CN" sz="2400" dirty="0">
                <a:latin typeface="华文细黑" panose="02010600040101010101" pitchFamily="2" charset="-122"/>
                <a:ea typeface="华文细黑" panose="02010600040101010101" pitchFamily="2" charset="-122"/>
              </a:rPr>
              <a:t>But</a:t>
            </a:r>
          </a:p>
          <a:p>
            <a:pPr>
              <a:lnSpc>
                <a:spcPts val="3443"/>
              </a:lnSpc>
            </a:pPr>
            <a:r>
              <a:rPr kumimoji="1" lang="en-US" altLang="zh-CN" sz="2400" dirty="0">
                <a:latin typeface="华文细黑" panose="02010600040101010101" pitchFamily="2" charset="-122"/>
                <a:ea typeface="华文细黑" panose="02010600040101010101" pitchFamily="2" charset="-122"/>
              </a:rPr>
              <a:t>   </a:t>
            </a:r>
            <a:r>
              <a:rPr kumimoji="1" lang="en-US" altLang="zh-CN" sz="2400" dirty="0" err="1">
                <a:latin typeface="华文细黑" panose="02010600040101010101" pitchFamily="2" charset="-122"/>
                <a:ea typeface="华文细黑" panose="02010600040101010101" pitchFamily="2" charset="-122"/>
              </a:rPr>
              <a:t>int</a:t>
            </a:r>
            <a:r>
              <a:rPr kumimoji="1" lang="en-US" altLang="zh-CN" sz="2400" dirty="0">
                <a:latin typeface="华文细黑" panose="02010600040101010101" pitchFamily="2" charset="-122"/>
                <a:ea typeface="华文细黑" panose="02010600040101010101" pitchFamily="2" charset="-122"/>
              </a:rPr>
              <a:t> </a:t>
            </a:r>
            <a:r>
              <a:rPr kumimoji="1" lang="en-US" altLang="zh-CN" sz="2400" dirty="0" err="1">
                <a:latin typeface="华文细黑" panose="02010600040101010101" pitchFamily="2" charset="-122"/>
                <a:ea typeface="华文细黑" panose="02010600040101010101" pitchFamily="2" charset="-122"/>
              </a:rPr>
              <a:t>strlen</a:t>
            </a:r>
            <a:r>
              <a:rPr kumimoji="1" lang="en-US" altLang="zh-CN" sz="2400" dirty="0">
                <a:latin typeface="华文细黑" panose="02010600040101010101" pitchFamily="2" charset="-122"/>
                <a:ea typeface="华文细黑" panose="02010600040101010101" pitchFamily="2" charset="-122"/>
              </a:rPr>
              <a:t>(char s[]);</a:t>
            </a:r>
          </a:p>
        </p:txBody>
      </p:sp>
      <p:sp>
        <p:nvSpPr>
          <p:cNvPr id="2" name="TextBox 1"/>
          <p:cNvSpPr txBox="1"/>
          <p:nvPr/>
        </p:nvSpPr>
        <p:spPr>
          <a:xfrm>
            <a:off x="2850829" y="5524001"/>
            <a:ext cx="6264696" cy="461665"/>
          </a:xfrm>
          <a:prstGeom prst="rect">
            <a:avLst/>
          </a:prstGeom>
          <a:solidFill>
            <a:schemeClr val="tx1"/>
          </a:solidFill>
        </p:spPr>
        <p:txBody>
          <a:bodyPr wrap="square" rtlCol="0">
            <a:spAutoFit/>
          </a:bodyPr>
          <a:lstStyle/>
          <a:p>
            <a:r>
              <a:rPr lang="en-US" altLang="zh-CN" sz="2400" b="1" dirty="0">
                <a:solidFill>
                  <a:srgbClr val="0070C0"/>
                </a:solidFill>
                <a:latin typeface="Arial Rounded MT Bold" panose="020F0704030504030204" pitchFamily="34" charset="0"/>
                <a:cs typeface="Arial" charset="0"/>
              </a:rPr>
              <a:t>void </a:t>
            </a:r>
            <a:r>
              <a:rPr lang="en-US" altLang="zh-CN" sz="2400" b="1" dirty="0" smtClean="0">
                <a:solidFill>
                  <a:srgbClr val="0070C0"/>
                </a:solidFill>
                <a:latin typeface="Arial Rounded MT Bold" panose="020F0704030504030204" pitchFamily="34" charset="0"/>
                <a:cs typeface="Arial" charset="0"/>
              </a:rPr>
              <a:t>sort(</a:t>
            </a:r>
            <a:r>
              <a:rPr lang="en-US" altLang="zh-CN" sz="2400" b="1" dirty="0" err="1" smtClean="0">
                <a:solidFill>
                  <a:srgbClr val="0070C0"/>
                </a:solidFill>
                <a:latin typeface="Arial Rounded MT Bold" panose="020F0704030504030204" pitchFamily="34" charset="0"/>
                <a:cs typeface="Arial" charset="0"/>
              </a:rPr>
              <a:t>const</a:t>
            </a:r>
            <a:r>
              <a:rPr lang="en-US" altLang="zh-CN" sz="2400" b="1" dirty="0" smtClean="0">
                <a:solidFill>
                  <a:srgbClr val="0070C0"/>
                </a:solidFill>
                <a:latin typeface="Arial Rounded MT Bold" panose="020F0704030504030204" pitchFamily="34" charset="0"/>
                <a:cs typeface="Arial" charset="0"/>
              </a:rPr>
              <a:t> </a:t>
            </a:r>
            <a:r>
              <a:rPr lang="en-US" altLang="zh-CN" sz="2400" b="1" dirty="0" err="1" smtClean="0">
                <a:solidFill>
                  <a:srgbClr val="0070C0"/>
                </a:solidFill>
                <a:latin typeface="Arial Rounded MT Bold" panose="020F0704030504030204" pitchFamily="34" charset="0"/>
                <a:cs typeface="Arial" charset="0"/>
              </a:rPr>
              <a:t>int</a:t>
            </a:r>
            <a:r>
              <a:rPr lang="en-US" altLang="zh-CN" sz="2400" b="1" dirty="0" smtClean="0">
                <a:solidFill>
                  <a:srgbClr val="0070C0"/>
                </a:solidFill>
                <a:latin typeface="Arial Rounded MT Bold" panose="020F0704030504030204" pitchFamily="34" charset="0"/>
                <a:cs typeface="Arial" charset="0"/>
              </a:rPr>
              <a:t> </a:t>
            </a:r>
            <a:r>
              <a:rPr lang="en-US" altLang="zh-CN" sz="2400" b="1" dirty="0">
                <a:solidFill>
                  <a:srgbClr val="0070C0"/>
                </a:solidFill>
                <a:latin typeface="Arial Rounded MT Bold" panose="020F0704030504030204" pitchFamily="34" charset="0"/>
                <a:cs typeface="Arial" charset="0"/>
              </a:rPr>
              <a:t>*p, </a:t>
            </a:r>
            <a:r>
              <a:rPr lang="en-US" altLang="zh-CN" sz="2400" b="1" dirty="0" err="1" smtClean="0">
                <a:solidFill>
                  <a:srgbClr val="0070C0"/>
                </a:solidFill>
                <a:latin typeface="Arial Rounded MT Bold" panose="020F0704030504030204" pitchFamily="34" charset="0"/>
                <a:cs typeface="Arial" charset="0"/>
              </a:rPr>
              <a:t>const</a:t>
            </a:r>
            <a:r>
              <a:rPr lang="en-US" altLang="zh-CN" sz="2400" b="1" dirty="0" smtClean="0">
                <a:solidFill>
                  <a:srgbClr val="0070C0"/>
                </a:solidFill>
                <a:latin typeface="Arial Rounded MT Bold" panose="020F0704030504030204" pitchFamily="34" charset="0"/>
                <a:cs typeface="Arial" charset="0"/>
              </a:rPr>
              <a:t> </a:t>
            </a:r>
            <a:r>
              <a:rPr lang="en-US" altLang="zh-CN" sz="2400" b="1" dirty="0" err="1" smtClean="0">
                <a:solidFill>
                  <a:srgbClr val="0070C0"/>
                </a:solidFill>
                <a:latin typeface="Arial Rounded MT Bold" panose="020F0704030504030204" pitchFamily="34" charset="0"/>
                <a:cs typeface="Arial" charset="0"/>
              </a:rPr>
              <a:t>int</a:t>
            </a:r>
            <a:r>
              <a:rPr lang="en-US" altLang="zh-CN" sz="2400" b="1" dirty="0" smtClean="0">
                <a:solidFill>
                  <a:srgbClr val="0070C0"/>
                </a:solidFill>
                <a:latin typeface="Arial Rounded MT Bold" panose="020F0704030504030204" pitchFamily="34" charset="0"/>
                <a:cs typeface="Arial" charset="0"/>
              </a:rPr>
              <a:t> </a:t>
            </a:r>
            <a:r>
              <a:rPr lang="en-US" altLang="zh-CN" sz="2400" b="1" dirty="0">
                <a:solidFill>
                  <a:srgbClr val="0070C0"/>
                </a:solidFill>
                <a:latin typeface="Arial Rounded MT Bold" panose="020F0704030504030204" pitchFamily="34" charset="0"/>
                <a:cs typeface="Arial" charset="0"/>
              </a:rPr>
              <a:t>size);</a:t>
            </a:r>
            <a:endParaRPr lang="zh-CN" altLang="en-US" sz="2400" dirty="0">
              <a:solidFill>
                <a:srgbClr val="0070C0"/>
              </a:solidFill>
            </a:endParaRPr>
          </a:p>
        </p:txBody>
      </p:sp>
    </p:spTree>
    <p:extLst>
      <p:ext uri="{BB962C8B-B14F-4D97-AF65-F5344CB8AC3E}">
        <p14:creationId xmlns:p14="http://schemas.microsoft.com/office/powerpoint/2010/main" val="287970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5724374" cy="738615"/>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a:t>
            </a:r>
            <a:r>
              <a:rPr kumimoji="1" lang="en-US" altLang="zh-CN" sz="2800" dirty="0" smtClean="0">
                <a:solidFill>
                  <a:schemeClr val="tx1">
                    <a:lumMod val="65000"/>
                    <a:lumOff val="35000"/>
                  </a:schemeClr>
                </a:solidFill>
                <a:latin typeface="Arial" pitchFamily="34" charset="0"/>
                <a:cs typeface="Arial" pitchFamily="34" charset="0"/>
              </a:rPr>
              <a:t>class</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
        <p:nvSpPr>
          <p:cNvPr id="7" name="标题 1"/>
          <p:cNvSpPr>
            <a:spLocks noGrp="1"/>
          </p:cNvSpPr>
          <p:nvPr>
            <p:ph type="ctrTitle"/>
          </p:nvPr>
        </p:nvSpPr>
        <p:spPr>
          <a:xfrm>
            <a:off x="432001" y="214289"/>
            <a:ext cx="2411807"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Our  Goal</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8" name="Text Box 7"/>
          <p:cNvSpPr txBox="1">
            <a:spLocks noChangeArrowheads="1"/>
          </p:cNvSpPr>
          <p:nvPr/>
        </p:nvSpPr>
        <p:spPr bwMode="auto">
          <a:xfrm>
            <a:off x="454114" y="3528293"/>
            <a:ext cx="227848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latin typeface="Tahoma" panose="020B0604030504040204" pitchFamily="34" charset="0"/>
                <a:cs typeface="Tahoma" panose="020B0604030504040204" pitchFamily="34" charset="0"/>
              </a:rPr>
              <a:t>Array a(20);</a:t>
            </a:r>
          </a:p>
        </p:txBody>
      </p:sp>
      <p:sp>
        <p:nvSpPr>
          <p:cNvPr id="9" name="TextBox 9"/>
          <p:cNvSpPr txBox="1">
            <a:spLocks noChangeArrowheads="1"/>
          </p:cNvSpPr>
          <p:nvPr/>
        </p:nvSpPr>
        <p:spPr bwMode="auto">
          <a:xfrm>
            <a:off x="428596" y="4410708"/>
            <a:ext cx="8319276" cy="138494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lnSpc>
                <a:spcPct val="150000"/>
              </a:lnSpc>
            </a:pPr>
            <a:r>
              <a:rPr lang="en-US" altLang="zh-CN" sz="2800" dirty="0">
                <a:solidFill>
                  <a:srgbClr val="C00000"/>
                </a:solidFill>
                <a:latin typeface="Tahoma" panose="020B0604030504040204" pitchFamily="34" charset="0"/>
                <a:cs typeface="Tahoma" panose="020B0604030504040204" pitchFamily="34" charset="0"/>
              </a:rPr>
              <a:t>Hoping: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size and p are constant</a:t>
            </a:r>
          </a:p>
          <a:p>
            <a:pPr>
              <a:lnSpc>
                <a:spcPct val="150000"/>
              </a:lnSpc>
            </a:pPr>
            <a:r>
              <a:rPr lang="en-US" altLang="zh-CN" sz="2800" dirty="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The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initial value of the array elements are </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0</a:t>
            </a:r>
            <a:endParaRPr lang="zh-CN" altLang="en-US" sz="2800" dirty="0">
              <a:solidFill>
                <a:schemeClr val="bg1">
                  <a:lumMod val="95000"/>
                  <a:lumOff val="5000"/>
                </a:schemeClr>
              </a:solidFill>
              <a:latin typeface="Tahoma" panose="020B0604030504040204" pitchFamily="34" charset="0"/>
              <a:cs typeface="Tahoma" panose="020B0604030504040204" pitchFamily="34" charset="0"/>
            </a:endParaRPr>
          </a:p>
        </p:txBody>
      </p:sp>
      <p:sp>
        <p:nvSpPr>
          <p:cNvPr id="10" name="Rectangle 5"/>
          <p:cNvSpPr>
            <a:spLocks noChangeArrowheads="1"/>
          </p:cNvSpPr>
          <p:nvPr/>
        </p:nvSpPr>
        <p:spPr bwMode="auto">
          <a:xfrm>
            <a:off x="613820" y="2105145"/>
            <a:ext cx="1924054" cy="1041106"/>
          </a:xfrm>
          <a:prstGeom prst="rect">
            <a:avLst/>
          </a:prstGeom>
          <a:solidFill>
            <a:schemeClr val="tx1">
              <a:lumMod val="50000"/>
              <a:lumOff val="50000"/>
            </a:schemeClr>
          </a:solidFill>
          <a:ln w="12700">
            <a:solidFill>
              <a:schemeClr val="tx1"/>
            </a:solidFill>
            <a:miter lim="800000"/>
            <a:headEnd/>
            <a:tailEnd/>
          </a:ln>
        </p:spPr>
        <p:txBody>
          <a:bodyPr wrap="square" lIns="76782" tIns="38391" rIns="76782" bIns="38391" anchor="ctr">
            <a:spAutoFit/>
          </a:bodyPr>
          <a:lstStyle/>
          <a:p>
            <a:endParaRPr lang="zh-CN" altLang="en-US"/>
          </a:p>
        </p:txBody>
      </p:sp>
      <p:sp>
        <p:nvSpPr>
          <p:cNvPr id="11" name="Line 6"/>
          <p:cNvSpPr>
            <a:spLocks noChangeShapeType="1"/>
          </p:cNvSpPr>
          <p:nvPr/>
        </p:nvSpPr>
        <p:spPr bwMode="auto">
          <a:xfrm flipV="1">
            <a:off x="648844" y="2669543"/>
            <a:ext cx="18540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
        <p:nvSpPr>
          <p:cNvPr id="12" name="Text Box 8"/>
          <p:cNvSpPr txBox="1">
            <a:spLocks noChangeArrowheads="1"/>
          </p:cNvSpPr>
          <p:nvPr/>
        </p:nvSpPr>
        <p:spPr bwMode="auto">
          <a:xfrm>
            <a:off x="1107710" y="2177053"/>
            <a:ext cx="971297"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P</a:t>
            </a:r>
          </a:p>
        </p:txBody>
      </p:sp>
      <p:sp>
        <p:nvSpPr>
          <p:cNvPr id="13" name="Text Box 9"/>
          <p:cNvSpPr txBox="1">
            <a:spLocks noChangeArrowheads="1"/>
          </p:cNvSpPr>
          <p:nvPr/>
        </p:nvSpPr>
        <p:spPr bwMode="auto">
          <a:xfrm>
            <a:off x="648844" y="2699387"/>
            <a:ext cx="1889030"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size(20)</a:t>
            </a:r>
          </a:p>
        </p:txBody>
      </p:sp>
      <p:sp>
        <p:nvSpPr>
          <p:cNvPr id="14" name="Rectangle 10"/>
          <p:cNvSpPr>
            <a:spLocks noChangeArrowheads="1"/>
          </p:cNvSpPr>
          <p:nvPr/>
        </p:nvSpPr>
        <p:spPr bwMode="auto">
          <a:xfrm>
            <a:off x="3131840" y="2479638"/>
            <a:ext cx="7516908" cy="446864"/>
          </a:xfrm>
          <a:prstGeom prst="rect">
            <a:avLst/>
          </a:prstGeom>
          <a:solidFill>
            <a:schemeClr val="accent3">
              <a:lumMod val="60000"/>
              <a:lumOff val="40000"/>
            </a:schemeClr>
          </a:solidFill>
          <a:ln w="12700">
            <a:solidFill>
              <a:schemeClr val="tx1"/>
            </a:solidFill>
            <a:miter lim="800000"/>
            <a:headEnd/>
            <a:tailEnd/>
          </a:ln>
        </p:spPr>
        <p:txBody>
          <a:bodyPr wrap="square" lIns="76782" tIns="38391" rIns="76782" bIns="38391" anchor="ctr">
            <a:spAutoFit/>
          </a:bodyPr>
          <a:lstStyle/>
          <a:p>
            <a:r>
              <a:rPr lang="en-US" altLang="zh-CN" sz="2400" dirty="0">
                <a:latin typeface="Tahoma" panose="020B0604030504040204" pitchFamily="34" charset="0"/>
                <a:cs typeface="Tahoma" panose="020B0604030504040204" pitchFamily="34" charset="0"/>
              </a:rPr>
              <a:t>0  0  0  0  0  0  0  0  0  0  0  0  0  0  0  0  0  0  0  0</a:t>
            </a:r>
            <a:endParaRPr lang="zh-CN" altLang="en-US" sz="2400" dirty="0">
              <a:latin typeface="Tahoma" panose="020B0604030504040204" pitchFamily="34" charset="0"/>
              <a:cs typeface="Tahoma" panose="020B0604030504040204" pitchFamily="34" charset="0"/>
            </a:endParaRPr>
          </a:p>
        </p:txBody>
      </p:sp>
      <p:cxnSp>
        <p:nvCxnSpPr>
          <p:cNvPr id="15" name="AutoShape 11"/>
          <p:cNvCxnSpPr>
            <a:cxnSpLocks noChangeShapeType="1"/>
            <a:stCxn id="12" idx="3"/>
            <a:endCxn id="14" idx="1"/>
          </p:cNvCxnSpPr>
          <p:nvPr/>
        </p:nvCxnSpPr>
        <p:spPr bwMode="auto">
          <a:xfrm>
            <a:off x="2079007" y="2400485"/>
            <a:ext cx="1052833" cy="302585"/>
          </a:xfrm>
          <a:prstGeom prst="bentConnector3">
            <a:avLst>
              <a:gd name="adj1" fmla="val 50000"/>
            </a:avLst>
          </a:prstGeom>
          <a:noFill/>
          <a:ln w="57150">
            <a:solidFill>
              <a:srgbClr val="FF99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p:cNvSpPr txBox="1">
            <a:spLocks noChangeArrowheads="1"/>
          </p:cNvSpPr>
          <p:nvPr/>
        </p:nvSpPr>
        <p:spPr bwMode="auto">
          <a:xfrm>
            <a:off x="3186596" y="3267581"/>
            <a:ext cx="3347072" cy="4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err="1">
                <a:solidFill>
                  <a:schemeClr val="tx1">
                    <a:lumMod val="65000"/>
                    <a:lumOff val="35000"/>
                  </a:schemeClr>
                </a:solidFill>
                <a:latin typeface="Arial Rounded MT Bold" panose="020F0704030504030204" pitchFamily="34" charset="0"/>
              </a:rPr>
              <a:t>Heap:sizeof</a:t>
            </a:r>
            <a:r>
              <a:rPr lang="en-US" altLang="zh-CN" sz="2400" dirty="0">
                <a:solidFill>
                  <a:schemeClr val="tx1">
                    <a:lumMod val="65000"/>
                    <a:lumOff val="35000"/>
                  </a:schemeClr>
                </a:solidFill>
                <a:latin typeface="Arial Rounded MT Bold" panose="020F0704030504030204" pitchFamily="34" charset="0"/>
              </a:rPr>
              <a:t>(</a:t>
            </a:r>
            <a:r>
              <a:rPr lang="en-US" altLang="zh-CN" sz="2400" dirty="0" err="1">
                <a:solidFill>
                  <a:schemeClr val="tx1">
                    <a:lumMod val="65000"/>
                    <a:lumOff val="35000"/>
                  </a:schemeClr>
                </a:solidFill>
                <a:latin typeface="Arial Rounded MT Bold" panose="020F0704030504030204" pitchFamily="34" charset="0"/>
              </a:rPr>
              <a:t>int</a:t>
            </a:r>
            <a:r>
              <a:rPr lang="en-US" altLang="zh-CN" sz="2400" dirty="0">
                <a:solidFill>
                  <a:schemeClr val="tx1">
                    <a:lumMod val="65000"/>
                    <a:lumOff val="35000"/>
                  </a:schemeClr>
                </a:solidFill>
                <a:latin typeface="Arial Rounded MT Bold" panose="020F0704030504030204" pitchFamily="34" charset="0"/>
              </a:rPr>
              <a:t>)*size</a:t>
            </a:r>
          </a:p>
        </p:txBody>
      </p:sp>
    </p:spTree>
    <p:extLst>
      <p:ext uri="{BB962C8B-B14F-4D97-AF65-F5344CB8AC3E}">
        <p14:creationId xmlns:p14="http://schemas.microsoft.com/office/powerpoint/2010/main" val="16123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5724374" cy="738615"/>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a:t>
            </a:r>
            <a:r>
              <a:rPr kumimoji="1" lang="en-US" altLang="zh-CN" sz="2800" dirty="0" smtClean="0">
                <a:solidFill>
                  <a:schemeClr val="tx1">
                    <a:lumMod val="65000"/>
                    <a:lumOff val="35000"/>
                  </a:schemeClr>
                </a:solidFill>
                <a:latin typeface="Arial" pitchFamily="34" charset="0"/>
                <a:cs typeface="Arial" pitchFamily="34" charset="0"/>
              </a:rPr>
              <a:t>class</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
        <p:nvSpPr>
          <p:cNvPr id="7" name="标题 1"/>
          <p:cNvSpPr>
            <a:spLocks noGrp="1"/>
          </p:cNvSpPr>
          <p:nvPr>
            <p:ph type="ctrTitle"/>
          </p:nvPr>
        </p:nvSpPr>
        <p:spPr>
          <a:xfrm>
            <a:off x="432001" y="214289"/>
            <a:ext cx="2411807" cy="784800"/>
          </a:xfrm>
          <a:solidFill>
            <a:srgbClr val="008080"/>
          </a:solidFill>
        </p:spPr>
        <p:txBody>
          <a:bodyPr vert="horz" lIns="98409" tIns="49204" rIns="98409" bIns="49204" rtlCol="0" anchor="ctr">
            <a:normAutofit/>
          </a:bodyPr>
          <a:lstStyle/>
          <a:p>
            <a:pPr algn="l"/>
            <a:r>
              <a:rPr lang="en-US" altLang="zh-CN" b="1" dirty="0" smtClean="0">
                <a:latin typeface="Arial Rounded MT Bold" panose="020F0704030504030204" pitchFamily="34" charset="0"/>
                <a:ea typeface="Arial Unicode MS" pitchFamily="34" charset="-122"/>
                <a:cs typeface="Arial Unicode MS" pitchFamily="34" charset="-122"/>
              </a:rPr>
              <a:t>Our  Goal</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8" name="Text Box 7"/>
          <p:cNvSpPr txBox="1">
            <a:spLocks noChangeArrowheads="1"/>
          </p:cNvSpPr>
          <p:nvPr/>
        </p:nvSpPr>
        <p:spPr bwMode="auto">
          <a:xfrm>
            <a:off x="454114" y="3528293"/>
            <a:ext cx="2278489" cy="4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spcBef>
                <a:spcPct val="50000"/>
              </a:spcBef>
            </a:pPr>
            <a:r>
              <a:rPr lang="en-US" altLang="zh-CN" sz="2400" b="1" dirty="0">
                <a:latin typeface="Tahoma" panose="020B0604030504040204" pitchFamily="34" charset="0"/>
                <a:cs typeface="Tahoma" panose="020B0604030504040204" pitchFamily="34" charset="0"/>
              </a:rPr>
              <a:t>Array a(20);</a:t>
            </a:r>
          </a:p>
        </p:txBody>
      </p:sp>
      <p:sp>
        <p:nvSpPr>
          <p:cNvPr id="9" name="TextBox 9"/>
          <p:cNvSpPr txBox="1">
            <a:spLocks noChangeArrowheads="1"/>
          </p:cNvSpPr>
          <p:nvPr/>
        </p:nvSpPr>
        <p:spPr bwMode="auto">
          <a:xfrm>
            <a:off x="428596" y="4410708"/>
            <a:ext cx="8319276" cy="1384946"/>
          </a:xfrm>
          <a:prstGeom prst="rect">
            <a:avLst/>
          </a:prstGeom>
          <a:solidFill>
            <a:schemeClr val="tx1"/>
          </a:solidFill>
          <a:ln>
            <a:noFill/>
          </a:ln>
          <a:extLst/>
        </p:spPr>
        <p:txBody>
          <a:bodyPr wrap="square" lIns="91395" tIns="45696" rIns="91395" bIns="45696">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lgn="l">
              <a:lnSpc>
                <a:spcPct val="150000"/>
              </a:lnSpc>
            </a:pPr>
            <a:r>
              <a:rPr lang="en-US" altLang="zh-CN" sz="2800" dirty="0">
                <a:solidFill>
                  <a:srgbClr val="C00000"/>
                </a:solidFill>
                <a:latin typeface="Tahoma" panose="020B0604030504040204" pitchFamily="34" charset="0"/>
                <a:cs typeface="Tahoma" panose="020B0604030504040204" pitchFamily="34" charset="0"/>
              </a:rPr>
              <a:t>Hoping</a:t>
            </a:r>
            <a:r>
              <a:rPr lang="en-US" altLang="zh-CN" sz="2800" dirty="0" smtClean="0">
                <a:solidFill>
                  <a:srgbClr val="C00000"/>
                </a:solidFill>
                <a:latin typeface="Tahoma" panose="020B0604030504040204" pitchFamily="34" charset="0"/>
                <a:cs typeface="Tahoma" panose="020B0604030504040204" pitchFamily="34" charset="0"/>
              </a:rPr>
              <a:t>: </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for(</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int</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 =0;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&lt;</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a.getsize</a:t>
            </a:r>
            <a:r>
              <a:rPr lang="en-US" altLang="zh-CN" sz="2800" dirty="0" smtClean="0">
                <a:solidFill>
                  <a:schemeClr val="bg1">
                    <a:lumMod val="95000"/>
                    <a:lumOff val="5000"/>
                  </a:schemeClr>
                </a:solidFill>
                <a:latin typeface="Tahoma" panose="020B0604030504040204" pitchFamily="34" charset="0"/>
                <a:cs typeface="Tahoma" panose="020B0604030504040204" pitchFamily="34" charset="0"/>
              </a:rPr>
              <a:t>(); </a:t>
            </a:r>
            <a:r>
              <a:rPr lang="en-US" altLang="zh-CN" sz="2800" dirty="0" err="1" smtClean="0">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a:t>
            </a:r>
          </a:p>
          <a:p>
            <a:pPr algn="l">
              <a:lnSpc>
                <a:spcPct val="150000"/>
              </a:lnSpc>
            </a:pPr>
            <a:r>
              <a:rPr lang="en-US" altLang="zh-CN" sz="2800" dirty="0">
                <a:solidFill>
                  <a:schemeClr val="bg1">
                    <a:lumMod val="95000"/>
                    <a:lumOff val="5000"/>
                  </a:schemeClr>
                </a:solidFill>
                <a:latin typeface="Tahoma" panose="020B0604030504040204" pitchFamily="34" charset="0"/>
                <a:cs typeface="Tahoma" panose="020B0604030504040204" pitchFamily="34" charset="0"/>
              </a:rPr>
              <a:t>                  a[</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 = </a:t>
            </a:r>
            <a:r>
              <a:rPr lang="en-US" altLang="zh-CN" sz="2800" dirty="0" err="1">
                <a:solidFill>
                  <a:schemeClr val="bg1">
                    <a:lumMod val="95000"/>
                    <a:lumOff val="5000"/>
                  </a:schemeClr>
                </a:solidFill>
                <a:latin typeface="Tahoma" panose="020B0604030504040204" pitchFamily="34" charset="0"/>
                <a:cs typeface="Tahoma" panose="020B0604030504040204" pitchFamily="34" charset="0"/>
              </a:rPr>
              <a:t>i</a:t>
            </a:r>
            <a:r>
              <a:rPr lang="en-US" altLang="zh-CN" sz="2800" dirty="0">
                <a:solidFill>
                  <a:schemeClr val="bg1">
                    <a:lumMod val="95000"/>
                    <a:lumOff val="5000"/>
                  </a:schemeClr>
                </a:solidFill>
                <a:latin typeface="Tahoma" panose="020B0604030504040204" pitchFamily="34" charset="0"/>
                <a:cs typeface="Tahoma" panose="020B0604030504040204" pitchFamily="34" charset="0"/>
              </a:rPr>
              <a:t>;</a:t>
            </a:r>
            <a:endParaRPr lang="zh-CN" altLang="en-US" sz="2800" dirty="0">
              <a:solidFill>
                <a:schemeClr val="bg1">
                  <a:lumMod val="95000"/>
                  <a:lumOff val="5000"/>
                </a:schemeClr>
              </a:solidFill>
              <a:latin typeface="Tahoma" panose="020B0604030504040204" pitchFamily="34" charset="0"/>
              <a:cs typeface="Tahoma" panose="020B0604030504040204" pitchFamily="34" charset="0"/>
            </a:endParaRPr>
          </a:p>
        </p:txBody>
      </p:sp>
      <p:sp>
        <p:nvSpPr>
          <p:cNvPr id="10" name="Rectangle 5"/>
          <p:cNvSpPr>
            <a:spLocks noChangeArrowheads="1"/>
          </p:cNvSpPr>
          <p:nvPr/>
        </p:nvSpPr>
        <p:spPr bwMode="auto">
          <a:xfrm>
            <a:off x="613820" y="2105145"/>
            <a:ext cx="1924054" cy="1041106"/>
          </a:xfrm>
          <a:prstGeom prst="rect">
            <a:avLst/>
          </a:prstGeom>
          <a:solidFill>
            <a:schemeClr val="tx1">
              <a:lumMod val="50000"/>
              <a:lumOff val="50000"/>
            </a:schemeClr>
          </a:solidFill>
          <a:ln w="12700">
            <a:solidFill>
              <a:schemeClr val="tx1"/>
            </a:solidFill>
            <a:miter lim="800000"/>
            <a:headEnd/>
            <a:tailEnd/>
          </a:ln>
        </p:spPr>
        <p:txBody>
          <a:bodyPr wrap="square" lIns="76782" tIns="38391" rIns="76782" bIns="38391" anchor="ctr">
            <a:spAutoFit/>
          </a:bodyPr>
          <a:lstStyle/>
          <a:p>
            <a:endParaRPr lang="zh-CN" altLang="en-US"/>
          </a:p>
        </p:txBody>
      </p:sp>
      <p:sp>
        <p:nvSpPr>
          <p:cNvPr id="11" name="Line 6"/>
          <p:cNvSpPr>
            <a:spLocks noChangeShapeType="1"/>
          </p:cNvSpPr>
          <p:nvPr/>
        </p:nvSpPr>
        <p:spPr bwMode="auto">
          <a:xfrm flipV="1">
            <a:off x="648844" y="2669543"/>
            <a:ext cx="18540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76782" tIns="38391" rIns="76782" bIns="38391" anchor="ctr">
            <a:spAutoFit/>
          </a:bodyPr>
          <a:lstStyle/>
          <a:p>
            <a:endParaRPr lang="zh-CN" altLang="en-US"/>
          </a:p>
        </p:txBody>
      </p:sp>
      <p:sp>
        <p:nvSpPr>
          <p:cNvPr id="12" name="Text Box 8"/>
          <p:cNvSpPr txBox="1">
            <a:spLocks noChangeArrowheads="1"/>
          </p:cNvSpPr>
          <p:nvPr/>
        </p:nvSpPr>
        <p:spPr bwMode="auto">
          <a:xfrm>
            <a:off x="1107710" y="2177053"/>
            <a:ext cx="971297"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P</a:t>
            </a:r>
          </a:p>
        </p:txBody>
      </p:sp>
      <p:sp>
        <p:nvSpPr>
          <p:cNvPr id="13" name="Text Box 9"/>
          <p:cNvSpPr txBox="1">
            <a:spLocks noChangeArrowheads="1"/>
          </p:cNvSpPr>
          <p:nvPr/>
        </p:nvSpPr>
        <p:spPr bwMode="auto">
          <a:xfrm>
            <a:off x="648844" y="2699387"/>
            <a:ext cx="1889030" cy="446864"/>
          </a:xfrm>
          <a:prstGeom prst="rect">
            <a:avLst/>
          </a:prstGeom>
          <a:solidFill>
            <a:schemeClr val="tx1"/>
          </a:solidFill>
          <a:ln>
            <a:noFill/>
          </a:ln>
          <a:extLst/>
        </p:spPr>
        <p:txBody>
          <a:bodyPr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b="1" dirty="0">
                <a:solidFill>
                  <a:schemeClr val="bg1"/>
                </a:solidFill>
                <a:latin typeface="Verdana" pitchFamily="34" charset="0"/>
              </a:rPr>
              <a:t>size(20)</a:t>
            </a:r>
          </a:p>
        </p:txBody>
      </p:sp>
      <p:sp>
        <p:nvSpPr>
          <p:cNvPr id="14" name="Rectangle 10"/>
          <p:cNvSpPr>
            <a:spLocks noChangeArrowheads="1"/>
          </p:cNvSpPr>
          <p:nvPr/>
        </p:nvSpPr>
        <p:spPr bwMode="auto">
          <a:xfrm>
            <a:off x="3131840" y="2479638"/>
            <a:ext cx="7516908" cy="446864"/>
          </a:xfrm>
          <a:prstGeom prst="rect">
            <a:avLst/>
          </a:prstGeom>
          <a:solidFill>
            <a:schemeClr val="accent3">
              <a:lumMod val="60000"/>
              <a:lumOff val="40000"/>
            </a:schemeClr>
          </a:solidFill>
          <a:ln w="12700">
            <a:solidFill>
              <a:schemeClr val="tx1"/>
            </a:solidFill>
            <a:miter lim="800000"/>
            <a:headEnd/>
            <a:tailEnd/>
          </a:ln>
        </p:spPr>
        <p:txBody>
          <a:bodyPr wrap="square" lIns="76782" tIns="38391" rIns="76782" bIns="38391" anchor="ctr">
            <a:spAutoFit/>
          </a:bodyPr>
          <a:lstStyle/>
          <a:p>
            <a:r>
              <a:rPr lang="en-US" altLang="zh-CN" sz="2400" dirty="0">
                <a:latin typeface="Tahoma" panose="020B0604030504040204" pitchFamily="34" charset="0"/>
                <a:cs typeface="Tahoma" panose="020B0604030504040204" pitchFamily="34" charset="0"/>
              </a:rPr>
              <a:t>0  0  0  0  0  0  0  0  0  0  0  0  0  0  0  0  0  0  0  0</a:t>
            </a:r>
            <a:endParaRPr lang="zh-CN" altLang="en-US" sz="2400" dirty="0">
              <a:latin typeface="Tahoma" panose="020B0604030504040204" pitchFamily="34" charset="0"/>
              <a:cs typeface="Tahoma" panose="020B0604030504040204" pitchFamily="34" charset="0"/>
            </a:endParaRPr>
          </a:p>
        </p:txBody>
      </p:sp>
      <p:cxnSp>
        <p:nvCxnSpPr>
          <p:cNvPr id="15" name="AutoShape 11"/>
          <p:cNvCxnSpPr>
            <a:cxnSpLocks noChangeShapeType="1"/>
            <a:stCxn id="12" idx="3"/>
            <a:endCxn id="14" idx="1"/>
          </p:cNvCxnSpPr>
          <p:nvPr/>
        </p:nvCxnSpPr>
        <p:spPr bwMode="auto">
          <a:xfrm>
            <a:off x="2079007" y="2400485"/>
            <a:ext cx="1052833" cy="302585"/>
          </a:xfrm>
          <a:prstGeom prst="bentConnector3">
            <a:avLst>
              <a:gd name="adj1" fmla="val 50000"/>
            </a:avLst>
          </a:prstGeom>
          <a:noFill/>
          <a:ln w="57150">
            <a:solidFill>
              <a:srgbClr val="FF9900"/>
            </a:solidFill>
            <a:miter lim="800000"/>
            <a:headEnd/>
            <a:tailEnd type="triangle" w="med" len="med"/>
          </a:ln>
          <a:extLst>
            <a:ext uri="{909E8E84-426E-40DD-AFC4-6F175D3DCCD1}">
              <a14:hiddenFill xmlns:a14="http://schemas.microsoft.com/office/drawing/2010/main">
                <a:noFill/>
              </a14:hiddenFill>
            </a:ext>
          </a:extLst>
        </p:spPr>
      </p:cxnSp>
      <p:sp>
        <p:nvSpPr>
          <p:cNvPr id="16" name="Text Box 13"/>
          <p:cNvSpPr txBox="1">
            <a:spLocks noChangeArrowheads="1"/>
          </p:cNvSpPr>
          <p:nvPr/>
        </p:nvSpPr>
        <p:spPr bwMode="auto">
          <a:xfrm>
            <a:off x="3186596" y="3267581"/>
            <a:ext cx="3347072" cy="4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76782" tIns="38391" rIns="76782" bIns="38391">
            <a:spAutoFit/>
          </a:bodyPr>
          <a:lstStyle>
            <a:lvl1pPr>
              <a:defRPr sz="1600">
                <a:solidFill>
                  <a:schemeClr val="tx1"/>
                </a:solidFill>
                <a:latin typeface="Times New Roman" pitchFamily="18" charset="0"/>
                <a:ea typeface="宋体" charset="-122"/>
              </a:defRPr>
            </a:lvl1pPr>
            <a:lvl2pPr marL="742950" indent="-285750">
              <a:defRPr sz="1600">
                <a:solidFill>
                  <a:schemeClr val="tx1"/>
                </a:solidFill>
                <a:latin typeface="Times New Roman" pitchFamily="18" charset="0"/>
                <a:ea typeface="宋体" charset="-122"/>
              </a:defRPr>
            </a:lvl2pPr>
            <a:lvl3pPr marL="1143000" indent="-228600">
              <a:defRPr sz="1600">
                <a:solidFill>
                  <a:schemeClr val="tx1"/>
                </a:solidFill>
                <a:latin typeface="Times New Roman" pitchFamily="18" charset="0"/>
                <a:ea typeface="宋体" charset="-122"/>
              </a:defRPr>
            </a:lvl3pPr>
            <a:lvl4pPr marL="1600200" indent="-228600">
              <a:defRPr sz="1600">
                <a:solidFill>
                  <a:schemeClr val="tx1"/>
                </a:solidFill>
                <a:latin typeface="Times New Roman" pitchFamily="18" charset="0"/>
                <a:ea typeface="宋体" charset="-122"/>
              </a:defRPr>
            </a:lvl4pPr>
            <a:lvl5pPr marL="2057400" indent="-228600">
              <a:defRPr sz="16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sz="16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sz="16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sz="16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sz="1600">
                <a:solidFill>
                  <a:schemeClr val="tx1"/>
                </a:solidFill>
                <a:latin typeface="Times New Roman" pitchFamily="18" charset="0"/>
                <a:ea typeface="宋体" charset="-122"/>
              </a:defRPr>
            </a:lvl9pPr>
          </a:lstStyle>
          <a:p>
            <a:pPr>
              <a:spcBef>
                <a:spcPct val="50000"/>
              </a:spcBef>
            </a:pPr>
            <a:r>
              <a:rPr lang="en-US" altLang="zh-CN" sz="2400" dirty="0" err="1">
                <a:solidFill>
                  <a:schemeClr val="tx1">
                    <a:lumMod val="65000"/>
                    <a:lumOff val="35000"/>
                  </a:schemeClr>
                </a:solidFill>
                <a:latin typeface="Arial Rounded MT Bold" panose="020F0704030504030204" pitchFamily="34" charset="0"/>
              </a:rPr>
              <a:t>Heap:sizeof</a:t>
            </a:r>
            <a:r>
              <a:rPr lang="en-US" altLang="zh-CN" sz="2400" dirty="0">
                <a:solidFill>
                  <a:schemeClr val="tx1">
                    <a:lumMod val="65000"/>
                    <a:lumOff val="35000"/>
                  </a:schemeClr>
                </a:solidFill>
                <a:latin typeface="Arial Rounded MT Bold" panose="020F0704030504030204" pitchFamily="34" charset="0"/>
              </a:rPr>
              <a:t>(</a:t>
            </a:r>
            <a:r>
              <a:rPr lang="en-US" altLang="zh-CN" sz="2400" dirty="0" err="1">
                <a:solidFill>
                  <a:schemeClr val="tx1">
                    <a:lumMod val="65000"/>
                    <a:lumOff val="35000"/>
                  </a:schemeClr>
                </a:solidFill>
                <a:latin typeface="Arial Rounded MT Bold" panose="020F0704030504030204" pitchFamily="34" charset="0"/>
              </a:rPr>
              <a:t>int</a:t>
            </a:r>
            <a:r>
              <a:rPr lang="en-US" altLang="zh-CN" sz="2400" dirty="0">
                <a:solidFill>
                  <a:schemeClr val="tx1">
                    <a:lumMod val="65000"/>
                    <a:lumOff val="35000"/>
                  </a:schemeClr>
                </a:solidFill>
                <a:latin typeface="Arial Rounded MT Bold" panose="020F0704030504030204" pitchFamily="34" charset="0"/>
              </a:rPr>
              <a:t>)*size</a:t>
            </a:r>
          </a:p>
        </p:txBody>
      </p:sp>
    </p:spTree>
    <p:extLst>
      <p:ext uri="{BB962C8B-B14F-4D97-AF65-F5344CB8AC3E}">
        <p14:creationId xmlns:p14="http://schemas.microsoft.com/office/powerpoint/2010/main" val="156528304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9"/>
            <a:ext cx="8715404" cy="3600937"/>
          </a:xfrm>
          <a:prstGeom prst="rect">
            <a:avLst/>
          </a:prstGeom>
          <a:noFill/>
        </p:spPr>
        <p:txBody>
          <a:bodyPr wrap="square" lIns="91395" tIns="45696" rIns="91395" bIns="45696" rtlCol="0">
            <a:spAutoFit/>
          </a:bodyPr>
          <a:lstStyle/>
          <a:p>
            <a:pPr>
              <a:lnSpc>
                <a:spcPct val="150000"/>
              </a:lnSpc>
              <a:buFont typeface="Arial" pitchFamily="34" charset="0"/>
              <a:buChar char="•"/>
            </a:pPr>
            <a:r>
              <a:rPr kumimoji="1" lang="en-US" altLang="zh-CN" sz="2800" dirty="0">
                <a:solidFill>
                  <a:schemeClr val="tx1">
                    <a:lumMod val="65000"/>
                    <a:lumOff val="35000"/>
                  </a:schemeClr>
                </a:solidFill>
                <a:latin typeface="Arial" pitchFamily="34" charset="0"/>
                <a:cs typeface="Arial" pitchFamily="34" charset="0"/>
              </a:rPr>
              <a:t>Create an integer array class</a:t>
            </a:r>
            <a:r>
              <a:rPr kumimoji="1" lang="en-US" altLang="zh-CN" sz="2800" dirty="0">
                <a:latin typeface="Arial" pitchFamily="34" charset="0"/>
                <a:cs typeface="Arial" pitchFamily="34" charset="0"/>
              </a:rPr>
              <a:t>  with two data members:</a:t>
            </a:r>
          </a:p>
          <a:p>
            <a:pPr>
              <a:lnSpc>
                <a:spcPct val="150000"/>
              </a:lnSpc>
            </a:pPr>
            <a:r>
              <a:rPr kumimoji="1" lang="en-US" altLang="zh-CN" sz="2400" dirty="0">
                <a:latin typeface="Arial" pitchFamily="34" charset="0"/>
                <a:cs typeface="Arial" pitchFamily="34" charset="0"/>
              </a:rPr>
              <a:t>1) </a:t>
            </a:r>
            <a:r>
              <a:rPr lang="en-US" altLang="zh-CN" sz="2400" b="1" dirty="0" err="1">
                <a:solidFill>
                  <a:srgbClr val="FFFF00"/>
                </a:solidFill>
                <a:latin typeface="Arial" pitchFamily="34" charset="0"/>
                <a:cs typeface="Arial" pitchFamily="34" charset="0"/>
              </a:rPr>
              <a:t>const</a:t>
            </a:r>
            <a:r>
              <a:rPr lang="en-US" altLang="zh-CN" sz="2400" b="1" dirty="0">
                <a:solidFill>
                  <a:srgbClr val="FFFF00"/>
                </a:solidFill>
                <a:latin typeface="Arial" pitchFamily="34" charset="0"/>
                <a:cs typeface="Arial" pitchFamily="34" charset="0"/>
              </a:rPr>
              <a:t> pointer  p </a:t>
            </a:r>
            <a:r>
              <a:rPr kumimoji="1" lang="en-US" altLang="zh-CN" sz="2400" dirty="0">
                <a:latin typeface="Arial" pitchFamily="34" charset="0"/>
                <a:cs typeface="Arial" pitchFamily="34" charset="0"/>
              </a:rPr>
              <a:t>that points to the beginning of the array;            </a:t>
            </a:r>
          </a:p>
          <a:p>
            <a:pPr>
              <a:lnSpc>
                <a:spcPct val="150000"/>
              </a:lnSpc>
            </a:pPr>
            <a:r>
              <a:rPr lang="en-US" altLang="zh-CN" sz="2400" b="1" dirty="0">
                <a:solidFill>
                  <a:schemeClr val="accent1"/>
                </a:solidFill>
                <a:latin typeface="Arial" pitchFamily="34" charset="0"/>
                <a:cs typeface="Arial" pitchFamily="34" charset="0"/>
              </a:rPr>
              <a:t>    </a:t>
            </a:r>
            <a:r>
              <a:rPr lang="en-US" altLang="zh-CN" sz="2400" b="1" dirty="0" err="1">
                <a:solidFill>
                  <a:srgbClr val="FFFF00"/>
                </a:solidFill>
                <a:latin typeface="Arial" pitchFamily="34" charset="0"/>
                <a:cs typeface="Arial" pitchFamily="34" charset="0"/>
              </a:rPr>
              <a:t>const</a:t>
            </a:r>
            <a:r>
              <a:rPr lang="en-US" altLang="zh-CN" sz="2400" b="1" dirty="0">
                <a:solidFill>
                  <a:srgbClr val="FFFF00"/>
                </a:solidFill>
                <a:latin typeface="Arial" pitchFamily="34" charset="0"/>
                <a:cs typeface="Arial" pitchFamily="34" charset="0"/>
              </a:rPr>
              <a:t> </a:t>
            </a:r>
            <a:r>
              <a:rPr lang="en-US" altLang="zh-CN" sz="2400" b="1" dirty="0" err="1">
                <a:solidFill>
                  <a:srgbClr val="FFFF00"/>
                </a:solidFill>
                <a:latin typeface="Arial" pitchFamily="34" charset="0"/>
                <a:cs typeface="Arial" pitchFamily="34" charset="0"/>
              </a:rPr>
              <a:t>int</a:t>
            </a:r>
            <a:r>
              <a:rPr lang="en-US" altLang="zh-CN" sz="2400" b="1" dirty="0">
                <a:solidFill>
                  <a:srgbClr val="FFFF00"/>
                </a:solidFill>
                <a:latin typeface="Arial" pitchFamily="34" charset="0"/>
                <a:cs typeface="Arial" pitchFamily="34" charset="0"/>
              </a:rPr>
              <a:t> size  </a:t>
            </a:r>
            <a:r>
              <a:rPr kumimoji="1" lang="en-US" altLang="zh-CN" sz="2400" dirty="0">
                <a:latin typeface="Arial" pitchFamily="34" charset="0"/>
                <a:cs typeface="Arial" pitchFamily="34" charset="0"/>
              </a:rPr>
              <a:t>that </a:t>
            </a:r>
            <a:r>
              <a:rPr kumimoji="1" lang="en-US" altLang="zh-CN" sz="2400" dirty="0" smtClean="0">
                <a:latin typeface="Arial" pitchFamily="34" charset="0"/>
                <a:cs typeface="Arial" pitchFamily="34" charset="0"/>
              </a:rPr>
              <a:t>indicates </a:t>
            </a:r>
            <a:r>
              <a:rPr kumimoji="1" lang="en-US" altLang="zh-CN" sz="2400" dirty="0">
                <a:latin typeface="Arial" pitchFamily="34" charset="0"/>
                <a:cs typeface="Arial" pitchFamily="34" charset="0"/>
              </a:rPr>
              <a:t>the size of the array.</a:t>
            </a:r>
          </a:p>
          <a:p>
            <a:pPr>
              <a:lnSpc>
                <a:spcPct val="150000"/>
              </a:lnSpc>
            </a:pPr>
            <a:r>
              <a:rPr kumimoji="1" lang="en-US" altLang="zh-CN" sz="2400" dirty="0">
                <a:latin typeface="Arial" pitchFamily="34" charset="0"/>
                <a:cs typeface="Arial" pitchFamily="34" charset="0"/>
              </a:rPr>
              <a:t>2) when accessing the array , The </a:t>
            </a:r>
            <a:r>
              <a:rPr lang="en-US" altLang="zh-CN" sz="2400" b="1" dirty="0">
                <a:solidFill>
                  <a:srgbClr val="14A2D4"/>
                </a:solidFill>
                <a:latin typeface="Arial" pitchFamily="34" charset="0"/>
                <a:ea typeface="微软雅黑" panose="020B0503020204020204" pitchFamily="34" charset="-122"/>
                <a:cs typeface="Arial" pitchFamily="34" charset="0"/>
              </a:rPr>
              <a:t>compiler</a:t>
            </a:r>
            <a:r>
              <a:rPr kumimoji="1" lang="en-US" altLang="zh-CN" sz="2400" dirty="0">
                <a:latin typeface="Arial" pitchFamily="34" charset="0"/>
                <a:cs typeface="Arial" pitchFamily="34" charset="0"/>
              </a:rPr>
              <a:t> can </a:t>
            </a:r>
            <a:r>
              <a:rPr lang="en-US" altLang="zh-CN" sz="2400" b="1" dirty="0">
                <a:solidFill>
                  <a:srgbClr val="FFFF00"/>
                </a:solidFill>
                <a:latin typeface="Arial" pitchFamily="34" charset="0"/>
                <a:cs typeface="Arial" pitchFamily="34" charset="0"/>
              </a:rPr>
              <a:t>perform</a:t>
            </a:r>
            <a:r>
              <a:rPr kumimoji="1" lang="en-US" altLang="zh-CN" sz="2400" dirty="0">
                <a:latin typeface="Arial" pitchFamily="34" charset="0"/>
                <a:cs typeface="Arial" pitchFamily="34" charset="0"/>
              </a:rPr>
              <a:t> </a:t>
            </a:r>
            <a:r>
              <a:rPr lang="en-US" altLang="zh-CN" sz="2400" b="1" dirty="0">
                <a:solidFill>
                  <a:srgbClr val="14A2D4"/>
                </a:solidFill>
                <a:latin typeface="Arial" pitchFamily="34" charset="0"/>
                <a:ea typeface="微软雅黑" panose="020B0503020204020204" pitchFamily="34" charset="-122"/>
                <a:cs typeface="Arial" pitchFamily="34" charset="0"/>
              </a:rPr>
              <a:t>subscript bounds </a:t>
            </a:r>
            <a:r>
              <a:rPr lang="en-US" altLang="zh-CN" sz="2400" b="1" dirty="0">
                <a:solidFill>
                  <a:srgbClr val="FFFF00"/>
                </a:solidFill>
                <a:latin typeface="Arial" pitchFamily="34" charset="0"/>
                <a:cs typeface="Arial" pitchFamily="34" charset="0"/>
              </a:rPr>
              <a:t>checking</a:t>
            </a:r>
            <a:r>
              <a:rPr kumimoji="1" lang="zh-CN" altLang="en-US" sz="2400" dirty="0">
                <a:latin typeface="Arial" pitchFamily="34" charset="0"/>
                <a:cs typeface="Arial" pitchFamily="34" charset="0"/>
              </a:rPr>
              <a:t>。</a:t>
            </a:r>
            <a:endParaRPr kumimoji="1" lang="en-US" altLang="zh-CN" sz="2400" dirty="0">
              <a:latin typeface="Arial" pitchFamily="34" charset="0"/>
              <a:cs typeface="Arial" pitchFamily="34" charset="0"/>
            </a:endParaRPr>
          </a:p>
        </p:txBody>
      </p:sp>
      <p:sp>
        <p:nvSpPr>
          <p:cNvPr id="6" name="Text Box 4"/>
          <p:cNvSpPr txBox="1">
            <a:spLocks noChangeArrowheads="1"/>
          </p:cNvSpPr>
          <p:nvPr/>
        </p:nvSpPr>
        <p:spPr bwMode="auto">
          <a:xfrm>
            <a:off x="6152970" y="6253434"/>
            <a:ext cx="2825708" cy="3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23" tIns="54412" rIns="108823" bIns="54412">
            <a:spAutoFit/>
          </a:bodyPr>
          <a:lstStyle>
            <a:defPPr>
              <a:defRPr lang="zh-CN"/>
            </a:defPPr>
            <a:lvl1pPr defTabSz="1172535">
              <a:spcBef>
                <a:spcPct val="50000"/>
              </a:spcBef>
              <a:defRPr kumimoji="0" b="1">
                <a:solidFill>
                  <a:schemeClr val="tx1">
                    <a:lumMod val="50000"/>
                    <a:lumOff val="50000"/>
                  </a:schemeClr>
                </a:solidFill>
                <a:latin typeface="Diavlo Light" pitchFamily="50" charset="0"/>
                <a:ea typeface="宋体" charset="-122"/>
              </a:defRPr>
            </a:lvl1pPr>
            <a:lvl2pPr marL="742950" indent="-285750" defTabSz="1172535" eaLnBrk="0" hangingPunct="0">
              <a:defRPr kumimoji="1" sz="6600" b="1">
                <a:solidFill>
                  <a:srgbClr val="FF3300"/>
                </a:solidFill>
                <a:latin typeface="Verdana" pitchFamily="34" charset="0"/>
                <a:ea typeface="隶书" pitchFamily="49" charset="-122"/>
              </a:defRPr>
            </a:lvl2pPr>
            <a:lvl3pPr marL="1143000" indent="-228600" defTabSz="1172535" eaLnBrk="0" hangingPunct="0">
              <a:defRPr kumimoji="1" sz="6600" b="1">
                <a:solidFill>
                  <a:srgbClr val="FF3300"/>
                </a:solidFill>
                <a:latin typeface="Verdana" pitchFamily="34" charset="0"/>
                <a:ea typeface="隶书" pitchFamily="49" charset="-122"/>
              </a:defRPr>
            </a:lvl3pPr>
            <a:lvl4pPr marL="1600200" indent="-228600" defTabSz="1172535" eaLnBrk="0" hangingPunct="0">
              <a:defRPr kumimoji="1" sz="6600" b="1">
                <a:solidFill>
                  <a:srgbClr val="FF3300"/>
                </a:solidFill>
                <a:latin typeface="Verdana" pitchFamily="34" charset="0"/>
                <a:ea typeface="隶书" pitchFamily="49" charset="-122"/>
              </a:defRPr>
            </a:lvl4pPr>
            <a:lvl5pPr marL="2057400" indent="-228600" defTabSz="1172535" eaLnBrk="0" hangingPunct="0">
              <a:defRPr kumimoji="1" sz="6600" b="1">
                <a:solidFill>
                  <a:srgbClr val="FF3300"/>
                </a:solidFill>
                <a:latin typeface="Verdana" pitchFamily="34" charset="0"/>
                <a:ea typeface="隶书" pitchFamily="49" charset="-122"/>
              </a:defRPr>
            </a:lvl5pPr>
            <a:lvl6pPr marL="25146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6pPr>
            <a:lvl7pPr marL="29718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7pPr>
            <a:lvl8pPr marL="34290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8pPr>
            <a:lvl9pPr marL="3886200" indent="-228600" defTabSz="1172535" eaLnBrk="0" fontAlgn="base" hangingPunct="0">
              <a:spcBef>
                <a:spcPct val="0"/>
              </a:spcBef>
              <a:spcAft>
                <a:spcPct val="0"/>
              </a:spcAft>
              <a:defRPr kumimoji="1" sz="6600" b="1">
                <a:solidFill>
                  <a:srgbClr val="FF3300"/>
                </a:solidFill>
                <a:latin typeface="Verdana" pitchFamily="34" charset="0"/>
                <a:ea typeface="隶书" pitchFamily="49" charset="-122"/>
              </a:defRPr>
            </a:lvl9pPr>
          </a:lstStyle>
          <a:p>
            <a:r>
              <a:rPr lang="en-US" altLang="zh-CN" dirty="0" smtClean="0"/>
              <a:t>Unit two\Array.cpp </a:t>
            </a:r>
            <a:endParaRPr lang="en-US" altLang="zh-CN" dirty="0"/>
          </a:p>
        </p:txBody>
      </p:sp>
    </p:spTree>
    <p:extLst>
      <p:ext uri="{BB962C8B-B14F-4D97-AF65-F5344CB8AC3E}">
        <p14:creationId xmlns:p14="http://schemas.microsoft.com/office/powerpoint/2010/main" val="18286798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4354298" cy="784800"/>
          </a:xfrm>
          <a:solidFill>
            <a:srgbClr val="008080"/>
          </a:solidFill>
        </p:spPr>
        <p:txBody>
          <a:bodyPr vert="horz" lIns="98409" tIns="49204" rIns="98409" bIns="49204" rtlCol="0" anchor="ctr">
            <a:normAutofit/>
          </a:bodyPr>
          <a:lstStyle/>
          <a:p>
            <a:pPr algn="l"/>
            <a:r>
              <a:rPr lang="en-US" altLang="zh-CN" b="1" dirty="0" err="1">
                <a:latin typeface="Arial Rounded MT Bold" panose="020F0704030504030204" pitchFamily="34" charset="0"/>
                <a:ea typeface="Arial Unicode MS" pitchFamily="34" charset="-122"/>
                <a:cs typeface="Arial Unicode MS" pitchFamily="34" charset="-122"/>
              </a:rPr>
              <a:t>Const</a:t>
            </a:r>
            <a:r>
              <a:rPr lang="zh-CN" altLang="en-US" b="1" dirty="0">
                <a:latin typeface="Arial Rounded MT Bold" panose="020F0704030504030204" pitchFamily="34" charset="0"/>
                <a:ea typeface="Arial Unicode MS" pitchFamily="34" charset="-122"/>
                <a:cs typeface="Arial Unicode MS" pitchFamily="34" charset="-122"/>
              </a:rPr>
              <a:t> </a:t>
            </a:r>
            <a:r>
              <a:rPr lang="en-US" altLang="zh-CN" b="1" dirty="0">
                <a:latin typeface="Arial Rounded MT Bold" panose="020F0704030504030204" pitchFamily="34" charset="0"/>
                <a:ea typeface="Arial Unicode MS" pitchFamily="34" charset="-122"/>
                <a:cs typeface="Arial Unicode MS" pitchFamily="34" charset="-122"/>
              </a:rPr>
              <a:t>Data member</a:t>
            </a:r>
            <a:endParaRPr lang="zh-CN" altLang="en-US" b="1" dirty="0">
              <a:latin typeface="Arial Rounded MT Bold" panose="020F0704030504030204" pitchFamily="34" charset="0"/>
              <a:ea typeface="Arial Unicode MS" pitchFamily="34" charset="-122"/>
              <a:cs typeface="Arial Unicode MS" pitchFamily="34" charset="-122"/>
            </a:endParaRP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50"/>
            <a:ext cx="8715404" cy="4570433"/>
          </a:xfrm>
          <a:prstGeom prst="rect">
            <a:avLst/>
          </a:prstGeom>
          <a:solidFill>
            <a:schemeClr val="tx1"/>
          </a:solidFill>
        </p:spPr>
        <p:txBody>
          <a:bodyPr wrap="square" lIns="91395" tIns="45696" rIns="91395" bIns="45696" rtlCol="0">
            <a:spAutoFit/>
          </a:bodyPr>
          <a:lstStyle/>
          <a:p>
            <a:pPr>
              <a:lnSpc>
                <a:spcPts val="2939"/>
              </a:lnSpc>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class array{</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public:</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array(</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z)  </a:t>
            </a:r>
            <a:r>
              <a:rPr lang="en-US" altLang="zh-CN" sz="2700" b="1" dirty="0">
                <a:solidFill>
                  <a:srgbClr val="FF0000"/>
                </a:solidFill>
                <a:latin typeface="Tahoma" panose="020B0604030504040204" pitchFamily="34" charset="0"/>
                <a:cs typeface="Tahoma" panose="020B0604030504040204" pitchFamily="34" charset="0"/>
              </a:rPr>
              <a:t>:  size(z) </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 //… }</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private:</a:t>
            </a:r>
          </a:p>
          <a:p>
            <a:pPr>
              <a:lnSpc>
                <a:spcPts val="2939"/>
              </a:lnSpc>
              <a:spcBef>
                <a:spcPct val="50000"/>
              </a:spcBef>
            </a:pP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const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a:solidFill>
                  <a:schemeClr val="bg2"/>
                </a:solidFill>
                <a:latin typeface="Tahoma" panose="020B0604030504040204" pitchFamily="34" charset="0"/>
                <a:ea typeface="Arial Unicode MS" pitchFamily="34" charset="-122"/>
                <a:cs typeface="Tahoma" panose="020B0604030504040204" pitchFamily="34" charset="0"/>
              </a:rPr>
              <a:t>int</a:t>
            </a:r>
            <a:r>
              <a:rPr lang="en-US" altLang="zh-CN" sz="2400" b="1" dirty="0">
                <a:solidFill>
                  <a:schemeClr val="bg2"/>
                </a:solidFill>
                <a:latin typeface="Tahoma" panose="020B0604030504040204" pitchFamily="34" charset="0"/>
                <a:ea typeface="Arial Unicode MS" pitchFamily="34" charset="-122"/>
                <a:cs typeface="Tahoma" panose="020B0604030504040204" pitchFamily="34" charset="0"/>
              </a:rPr>
              <a:t> </a:t>
            </a:r>
            <a:r>
              <a:rPr lang="en-US" altLang="zh-CN" sz="2400" b="1" dirty="0" err="1" smtClean="0">
                <a:solidFill>
                  <a:schemeClr val="bg2"/>
                </a:solidFill>
                <a:latin typeface="Tahoma" panose="020B0604030504040204" pitchFamily="34" charset="0"/>
                <a:ea typeface="Arial Unicode MS" pitchFamily="34" charset="-122"/>
                <a:cs typeface="Tahoma" panose="020B0604030504040204" pitchFamily="34" charset="0"/>
              </a:rPr>
              <a:t>size</a:t>
            </a:r>
            <a:r>
              <a:rPr lang="en-US" altLang="zh-CN" sz="2400" b="1" dirty="0" err="1" smtClean="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e</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;//in one object lifetime</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this data member is constant</a:t>
            </a:r>
            <a:r>
              <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a:solidFill>
                  <a:srgbClr val="00B16A"/>
                </a:solidFill>
                <a:latin typeface="Tahoma" panose="020B0604030504040204" pitchFamily="34" charset="0"/>
                <a:ea typeface="微软雅黑" panose="020B0503020204020204" pitchFamily="34" charset="-122"/>
                <a:cs typeface="Tahoma" panose="020B0604030504040204" pitchFamily="34" charset="0"/>
              </a:rPr>
              <a:t>per object has a different constant value</a:t>
            </a:r>
            <a:endParaRPr lang="zh-CN" altLang="en-US" sz="2400" b="1" dirty="0">
              <a:solidFill>
                <a:srgbClr val="00B16A"/>
              </a:solidFill>
              <a:latin typeface="Tahoma" panose="020B0604030504040204" pitchFamily="34" charset="0"/>
              <a:ea typeface="微软雅黑" panose="020B0503020204020204" pitchFamily="34" charset="-122"/>
              <a:cs typeface="Tahoma" panose="020B0604030504040204" pitchFamily="34" charset="0"/>
            </a:endParaRPr>
          </a:p>
          <a:p>
            <a:pPr>
              <a:lnSpc>
                <a:spcPts val="2939"/>
              </a:lnSpc>
              <a:spcBef>
                <a:spcPct val="50000"/>
              </a:spcBef>
            </a:pPr>
            <a:r>
              <a:rPr lang="en-US" altLang="zh-CN" sz="2400" b="1" dirty="0">
                <a:solidFill>
                  <a:schemeClr val="tx1">
                    <a:lumMod val="75000"/>
                    <a:lumOff val="25000"/>
                  </a:schemeClr>
                </a:solidFill>
                <a:latin typeface="Tahoma" panose="020B0604030504040204" pitchFamily="34" charset="0"/>
                <a:ea typeface="Arial Unicode MS" pitchFamily="34" charset="-122"/>
                <a:cs typeface="Tahoma" panose="020B0604030504040204" pitchFamily="34" charset="0"/>
              </a:rPr>
              <a:t>};  </a:t>
            </a:r>
          </a:p>
        </p:txBody>
      </p:sp>
      <p:sp>
        <p:nvSpPr>
          <p:cNvPr id="8" name="AutoShape 3"/>
          <p:cNvSpPr>
            <a:spLocks noChangeArrowheads="1"/>
          </p:cNvSpPr>
          <p:nvPr/>
        </p:nvSpPr>
        <p:spPr bwMode="auto">
          <a:xfrm>
            <a:off x="4356032" y="1485234"/>
            <a:ext cx="4787968" cy="755973"/>
          </a:xfrm>
          <a:prstGeom prst="wedgeRoundRectCallout">
            <a:avLst>
              <a:gd name="adj1" fmla="val -40290"/>
              <a:gd name="adj2" fmla="val 70600"/>
              <a:gd name="adj3" fmla="val 16667"/>
            </a:avLst>
          </a:prstGeom>
          <a:solidFill>
            <a:schemeClr val="accent5">
              <a:lumMod val="20000"/>
              <a:lumOff val="80000"/>
            </a:schemeClr>
          </a:solidFill>
          <a:ln w="12700">
            <a:noFill/>
            <a:miter lim="800000"/>
            <a:headEnd/>
            <a:tailEnd/>
          </a:ln>
        </p:spPr>
        <p:txBody>
          <a:bodyPr lIns="91395" tIns="45696" rIns="91395" bIns="45696" anchor="ctr"/>
          <a:lstStyle/>
          <a:p>
            <a:pPr>
              <a:spcBef>
                <a:spcPct val="50000"/>
              </a:spcBef>
            </a:pPr>
            <a:r>
              <a:rPr lang="en-US" altLang="zh-CN" sz="2400" b="1" dirty="0">
                <a:solidFill>
                  <a:srgbClr val="0000CC"/>
                </a:solidFill>
                <a:latin typeface="Tahoma" panose="020B0604030504040204" pitchFamily="34" charset="0"/>
                <a:ea typeface="Arial Unicode MS" pitchFamily="34" charset="-122"/>
                <a:cs typeface="Tahoma" panose="020B0604030504040204" pitchFamily="34" charset="0"/>
              </a:rPr>
              <a:t>The constructor initializer list</a:t>
            </a:r>
            <a:endParaRPr lang="zh-CN" altLang="en-US" sz="2400" dirty="0">
              <a:solidFill>
                <a:srgbClr val="0000CC"/>
              </a:solidFill>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478837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32000" y="214289"/>
            <a:ext cx="7379516" cy="784800"/>
          </a:xfrm>
          <a:solidFill>
            <a:srgbClr val="008080"/>
          </a:solidFill>
        </p:spPr>
        <p:txBody>
          <a:bodyPr vert="horz" lIns="98409" tIns="49204" rIns="98409" bIns="49204" rtlCol="0" anchor="ctr">
            <a:normAutofit/>
          </a:bodyPr>
          <a:lstStyle/>
          <a:p>
            <a:pPr algn="l"/>
            <a:r>
              <a:rPr lang="en-US" altLang="zh-CN" b="1" dirty="0">
                <a:latin typeface="Arial Rounded MT Bold" panose="020F0704030504030204" pitchFamily="34" charset="0"/>
                <a:ea typeface="Arial Unicode MS" pitchFamily="34" charset="-122"/>
                <a:cs typeface="Arial Unicode MS" pitchFamily="34" charset="-122"/>
              </a:rPr>
              <a:t>The constructor initializer list</a:t>
            </a:r>
          </a:p>
        </p:txBody>
      </p:sp>
      <p:sp>
        <p:nvSpPr>
          <p:cNvPr id="4" name="页脚占位符 3"/>
          <p:cNvSpPr>
            <a:spLocks noGrp="1"/>
          </p:cNvSpPr>
          <p:nvPr>
            <p:ph type="ftr" sz="quarter" idx="11"/>
          </p:nvPr>
        </p:nvSpPr>
        <p:spPr/>
        <p:txBody>
          <a:bodyPr/>
          <a:lstStyle/>
          <a:p>
            <a:r>
              <a:rPr lang="en-US" altLang="zh-CN" smtClean="0"/>
              <a:t>Object-Oriented Programming</a:t>
            </a:r>
            <a:endParaRPr lang="zh-CN" altLang="en-US" dirty="0"/>
          </a:p>
        </p:txBody>
      </p:sp>
      <p:sp>
        <p:nvSpPr>
          <p:cNvPr id="5" name="TextBox 4"/>
          <p:cNvSpPr txBox="1"/>
          <p:nvPr/>
        </p:nvSpPr>
        <p:spPr>
          <a:xfrm>
            <a:off x="428596" y="1071546"/>
            <a:ext cx="8516751" cy="3323938"/>
          </a:xfrm>
          <a:prstGeom prst="rect">
            <a:avLst/>
          </a:prstGeom>
          <a:noFill/>
        </p:spPr>
        <p:txBody>
          <a:bodyPr wrap="square" lIns="91395" tIns="45696" rIns="91395" bIns="45696" rtlCol="0">
            <a:spAutoFit/>
          </a:bodyPr>
          <a:lstStyle/>
          <a:p>
            <a:pPr>
              <a:lnSpc>
                <a:spcPct val="150000"/>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This is to remind you that </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the initialization </a:t>
            </a:r>
            <a:r>
              <a:rPr lang="en-US" altLang="zh-CN" sz="2800" dirty="0">
                <a:latin typeface="Tahoma" panose="020B0604030504040204" pitchFamily="34" charset="0"/>
                <a:ea typeface="Arial Unicode MS" pitchFamily="34" charset="-122"/>
                <a:cs typeface="Tahoma" panose="020B0604030504040204" pitchFamily="34" charset="0"/>
              </a:rPr>
              <a:t>in the list </a:t>
            </a:r>
            <a:r>
              <a:rPr lang="en-US" altLang="zh-CN" sz="2800" b="1" dirty="0">
                <a:solidFill>
                  <a:srgbClr val="FFFF00"/>
                </a:solidFill>
                <a:latin typeface="Tahoma" panose="020B0604030504040204" pitchFamily="34" charset="0"/>
                <a:cs typeface="Tahoma" panose="020B0604030504040204" pitchFamily="34" charset="0"/>
              </a:rPr>
              <a:t>occurs before </a:t>
            </a:r>
            <a:r>
              <a:rPr lang="en-US" altLang="zh-CN" sz="2800" dirty="0">
                <a:latin typeface="Tahoma" panose="020B0604030504040204" pitchFamily="34" charset="0"/>
                <a:ea typeface="Arial Unicode MS" pitchFamily="34" charset="-122"/>
                <a:cs typeface="Tahoma" panose="020B0604030504040204" pitchFamily="34" charset="0"/>
              </a:rPr>
              <a:t>any of the main constructor code is executed. </a:t>
            </a:r>
          </a:p>
          <a:p>
            <a:pPr>
              <a:lnSpc>
                <a:spcPct val="150000"/>
              </a:lnSpc>
              <a:buFont typeface="Arial" pitchFamily="34" charset="0"/>
              <a:buChar char="•"/>
            </a:pPr>
            <a:r>
              <a:rPr lang="en-US" altLang="zh-CN" sz="2800" dirty="0">
                <a:latin typeface="Tahoma" panose="020B0604030504040204" pitchFamily="34" charset="0"/>
                <a:ea typeface="Arial Unicode MS" pitchFamily="34" charset="-122"/>
                <a:cs typeface="Tahoma" panose="020B0604030504040204" pitchFamily="34" charset="0"/>
              </a:rPr>
              <a:t>Must using </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the constructor initializer list</a:t>
            </a:r>
            <a:r>
              <a:rPr lang="en-US" altLang="zh-CN" sz="2800" b="1" dirty="0">
                <a:solidFill>
                  <a:srgbClr val="14A2D4"/>
                </a:solidFill>
                <a:latin typeface="Tahoma" panose="020B0604030504040204" pitchFamily="34" charset="0"/>
                <a:ea typeface="微软雅黑" panose="020B0503020204020204" pitchFamily="34" charset="-122"/>
                <a:cs typeface="Tahoma" panose="020B0604030504040204" pitchFamily="34" charset="0"/>
              </a:rPr>
              <a:t> </a:t>
            </a:r>
            <a:r>
              <a:rPr lang="en-US" altLang="zh-CN" sz="2800" dirty="0">
                <a:latin typeface="Tahoma" panose="020B0604030504040204" pitchFamily="34" charset="0"/>
                <a:ea typeface="Arial Unicode MS" pitchFamily="34" charset="-122"/>
                <a:cs typeface="Tahoma" panose="020B0604030504040204" pitchFamily="34" charset="0"/>
              </a:rPr>
              <a:t>to </a:t>
            </a:r>
            <a:r>
              <a:rPr lang="en-US" altLang="zh-CN" sz="2800" b="1" dirty="0">
                <a:solidFill>
                  <a:srgbClr val="FFFF00"/>
                </a:solidFill>
                <a:latin typeface="Tahoma" panose="020B0604030504040204" pitchFamily="34" charset="0"/>
                <a:cs typeface="Tahoma" panose="020B0604030504040204" pitchFamily="34" charset="0"/>
              </a:rPr>
              <a:t>initialize</a:t>
            </a:r>
            <a:r>
              <a:rPr lang="en-US" altLang="zh-CN" sz="2800" dirty="0">
                <a:latin typeface="Tahoma" panose="020B0604030504040204" pitchFamily="34" charset="0"/>
                <a:ea typeface="Arial Unicode MS" pitchFamily="34" charset="-122"/>
                <a:cs typeface="Tahoma" panose="020B0604030504040204" pitchFamily="34" charset="0"/>
              </a:rPr>
              <a:t> the </a:t>
            </a:r>
            <a:r>
              <a:rPr lang="en-US" altLang="zh-CN" sz="2800" b="1" dirty="0" err="1">
                <a:solidFill>
                  <a:srgbClr val="66FF33"/>
                </a:solidFill>
                <a:latin typeface="Tahoma" panose="020B0604030504040204" pitchFamily="34" charset="0"/>
                <a:ea typeface="微软雅黑" panose="020B0503020204020204" pitchFamily="34" charset="-122"/>
                <a:cs typeface="Tahoma" panose="020B0604030504040204" pitchFamily="34" charset="0"/>
              </a:rPr>
              <a:t>const</a:t>
            </a:r>
            <a:r>
              <a:rPr lang="en-US" altLang="zh-CN" sz="2800" b="1" dirty="0">
                <a:solidFill>
                  <a:srgbClr val="66FF33"/>
                </a:solidFill>
                <a:latin typeface="Tahoma" panose="020B0604030504040204" pitchFamily="34" charset="0"/>
                <a:ea typeface="微软雅黑" panose="020B0503020204020204" pitchFamily="34" charset="-122"/>
                <a:cs typeface="Tahoma" panose="020B0604030504040204" pitchFamily="34" charset="0"/>
              </a:rPr>
              <a:t> data member</a:t>
            </a:r>
            <a:r>
              <a:rPr lang="en-US" altLang="zh-CN" sz="2800" dirty="0">
                <a:latin typeface="Tahoma" panose="020B0604030504040204" pitchFamily="34" charset="0"/>
                <a:ea typeface="Arial Unicode MS" pitchFamily="34" charset="-122"/>
                <a:cs typeface="Tahoma" panose="020B0604030504040204" pitchFamily="34" charset="0"/>
              </a:rPr>
              <a:t>.</a:t>
            </a:r>
            <a:endParaRPr lang="en-US" altLang="zh-CN" sz="2400" dirty="0">
              <a:latin typeface="Tahoma" panose="020B0604030504040204" pitchFamily="34" charset="0"/>
              <a:ea typeface="Arial Unicode MS" pitchFamily="34" charset="-122"/>
              <a:cs typeface="Tahoma" panose="020B0604030504040204" pitchFamily="34" charset="0"/>
            </a:endParaRPr>
          </a:p>
        </p:txBody>
      </p:sp>
    </p:spTree>
    <p:extLst>
      <p:ext uri="{BB962C8B-B14F-4D97-AF65-F5344CB8AC3E}">
        <p14:creationId xmlns:p14="http://schemas.microsoft.com/office/powerpoint/2010/main" val="75958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8463</TotalTime>
  <Words>8877</Words>
  <Application>Microsoft Office PowerPoint</Application>
  <PresentationFormat>全屏显示(4:3)</PresentationFormat>
  <Paragraphs>1200</Paragraphs>
  <Slides>156</Slides>
  <Notes>19</Notes>
  <HiddenSlides>0</HiddenSlides>
  <MMClips>0</MMClips>
  <ScaleCrop>false</ScaleCrop>
  <HeadingPairs>
    <vt:vector size="4" baseType="variant">
      <vt:variant>
        <vt:lpstr>主题</vt:lpstr>
      </vt:variant>
      <vt:variant>
        <vt:i4>1</vt:i4>
      </vt:variant>
      <vt:variant>
        <vt:lpstr>幻灯片标题</vt:lpstr>
      </vt:variant>
      <vt:variant>
        <vt:i4>156</vt:i4>
      </vt:variant>
    </vt:vector>
  </HeadingPairs>
  <TitlesOfParts>
    <vt:vector size="157" baseType="lpstr">
      <vt:lpstr>Office 主题</vt:lpstr>
      <vt:lpstr>Course Outline</vt:lpstr>
      <vt:lpstr>PowerPoint 演示文稿</vt:lpstr>
      <vt:lpstr>PowerPoint 演示文稿</vt:lpstr>
      <vt:lpstr>2.1 About variable and type</vt:lpstr>
      <vt:lpstr>PowerPoint 演示文稿</vt:lpstr>
      <vt:lpstr>Declaration vs. Definition</vt:lpstr>
      <vt:lpstr>Scope and Visibility</vt:lpstr>
      <vt:lpstr>storage-class-specifier  and lifetime </vt:lpstr>
      <vt:lpstr>PowerPoint 演示文稿</vt:lpstr>
      <vt:lpstr>PowerPoint 演示文稿</vt:lpstr>
      <vt:lpstr>PowerPoint 演示文稿</vt:lpstr>
      <vt:lpstr>Data type</vt:lpstr>
      <vt:lpstr>PowerPoint 演示文稿</vt:lpstr>
      <vt:lpstr>PowerPoint 演示文稿</vt:lpstr>
      <vt:lpstr>Pointer in C++</vt:lpstr>
      <vt:lpstr>Difference between pointer in C and in C++</vt:lpstr>
      <vt:lpstr>PowerPoint 演示文稿</vt:lpstr>
      <vt:lpstr>PowerPoint 演示文稿</vt:lpstr>
      <vt:lpstr>PowerPoint 演示文稿</vt:lpstr>
      <vt:lpstr>PowerPoint 演示文稿</vt:lpstr>
      <vt:lpstr>2.2 About functions</vt:lpstr>
      <vt:lpstr>PowerPoint 演示文稿</vt:lpstr>
      <vt:lpstr>PowerPoint 演示文稿</vt:lpstr>
      <vt:lpstr>Function prototype  </vt:lpstr>
      <vt:lpstr>PowerPoint 演示文稿</vt:lpstr>
      <vt:lpstr>Benefits of the function prototype</vt:lpstr>
      <vt:lpstr>规则(强制)：函数应当具有原型声明，且原型在函数的定义和调用范围内都是可见的。</vt:lpstr>
      <vt:lpstr>PowerPoint 演示文稿</vt:lpstr>
      <vt:lpstr>Function Signature</vt:lpstr>
      <vt:lpstr>PowerPoint 演示文稿</vt:lpstr>
      <vt:lpstr>How to use C library in C++ program?</vt:lpstr>
      <vt:lpstr>How to use C library in C++ program?</vt:lpstr>
      <vt:lpstr>PowerPoint 演示文稿</vt:lpstr>
      <vt:lpstr>Default arguments</vt:lpstr>
      <vt:lpstr>Default arguments inside classes</vt:lpstr>
      <vt:lpstr>Key points of the default arguments </vt:lpstr>
      <vt:lpstr>PowerPoint 演示文稿</vt:lpstr>
      <vt:lpstr>PowerPoint 演示文稿</vt:lpstr>
      <vt:lpstr>PowerPoint 演示文稿</vt:lpstr>
      <vt:lpstr>Function Overloading</vt:lpstr>
      <vt:lpstr>PowerPoint 演示文稿</vt:lpstr>
      <vt:lpstr>Key points of the function Overloading</vt:lpstr>
      <vt:lpstr>PowerPoint 演示文稿</vt:lpstr>
      <vt:lpstr>PowerPoint 演示文稿</vt:lpstr>
      <vt:lpstr>Function overloading in class</vt:lpstr>
      <vt:lpstr>PowerPoint 演示文稿</vt:lpstr>
      <vt:lpstr>Overloading VS. Default arguments</vt:lpstr>
      <vt:lpstr>Problem1:实现最多可以计算5个整数的最大值的函数</vt:lpstr>
      <vt:lpstr>PowerPoint 演示文稿</vt:lpstr>
      <vt:lpstr>Problem2:实现最多可以计算5个整数的平均值的函数  </vt:lpstr>
      <vt:lpstr>PowerPoint 演示文稿</vt:lpstr>
      <vt:lpstr>PowerPoint 演示文稿</vt:lpstr>
      <vt:lpstr>PowerPoint 演示文稿</vt:lpstr>
      <vt:lpstr>PowerPoint 演示文稿</vt:lpstr>
      <vt:lpstr>Inline  Function</vt:lpstr>
      <vt:lpstr>Problems of the with parameter macro</vt:lpstr>
      <vt:lpstr>PowerPoint 演示文稿</vt:lpstr>
      <vt:lpstr>Key points of inline function</vt:lpstr>
      <vt:lpstr>PowerPoint 演示文稿</vt:lpstr>
      <vt:lpstr>PowerPoint 演示文稿</vt:lpstr>
      <vt:lpstr>PowerPoint 演示文稿</vt:lpstr>
      <vt:lpstr>Inlines inside classes</vt:lpstr>
      <vt:lpstr>Outlines of inline function</vt:lpstr>
      <vt:lpstr>Key points of inline function</vt:lpstr>
      <vt:lpstr>PowerPoint 演示文稿</vt:lpstr>
      <vt:lpstr>PowerPoint 演示文稿</vt:lpstr>
      <vt:lpstr>PowerPoint 演示文稿</vt:lpstr>
      <vt:lpstr>PowerPoint 演示文稿</vt:lpstr>
      <vt:lpstr>2.3 About constant</vt:lpstr>
      <vt:lpstr>#define   PI   3.1415926</vt:lpstr>
      <vt:lpstr>PowerPoint 演示文稿</vt:lpstr>
      <vt:lpstr>Constant  in  C++</vt:lpstr>
      <vt:lpstr>PowerPoint 演示文稿</vt:lpstr>
      <vt:lpstr>PowerPoint 演示文稿</vt:lpstr>
      <vt:lpstr>Pointer to const</vt:lpstr>
      <vt:lpstr>Pointer to const</vt:lpstr>
      <vt:lpstr>PowerPoint 演示文稿</vt:lpstr>
      <vt:lpstr>PowerPoint 演示文稿</vt:lpstr>
      <vt:lpstr>PowerPoint 演示文稿</vt:lpstr>
      <vt:lpstr>PowerPoint 演示文稿</vt:lpstr>
      <vt:lpstr>constant    pointer</vt:lpstr>
      <vt:lpstr>PowerPoint 演示文稿</vt:lpstr>
      <vt:lpstr>PowerPoint 演示文稿</vt:lpstr>
      <vt:lpstr>PowerPoint 演示文稿</vt:lpstr>
      <vt:lpstr>PowerPoint 演示文稿</vt:lpstr>
      <vt:lpstr>PowerPoint 演示文稿</vt:lpstr>
      <vt:lpstr>const in Function arguments &amp; return values</vt:lpstr>
      <vt:lpstr>PowerPoint 演示文稿</vt:lpstr>
      <vt:lpstr>PowerPoint 演示文稿</vt:lpstr>
      <vt:lpstr>PowerPoint 演示文稿</vt:lpstr>
      <vt:lpstr>PowerPoint 演示文稿</vt:lpstr>
      <vt:lpstr>const  in Class</vt:lpstr>
      <vt:lpstr>Introducing a question</vt:lpstr>
      <vt:lpstr>PowerPoint 演示文稿</vt:lpstr>
      <vt:lpstr>Our  Goal</vt:lpstr>
      <vt:lpstr>Our  Goal</vt:lpstr>
      <vt:lpstr>PowerPoint 演示文稿</vt:lpstr>
      <vt:lpstr>Const Data member</vt:lpstr>
      <vt:lpstr>The constructor initializer list</vt:lpstr>
      <vt:lpstr>PowerPoint 演示文稿</vt:lpstr>
      <vt:lpstr>PowerPoint 演示文稿</vt:lpstr>
      <vt:lpstr>PowerPoint 演示文稿</vt:lpstr>
      <vt:lpstr>PowerPoint 演示文稿</vt:lpstr>
      <vt:lpstr>const objects  and  const  member functions  </vt:lpstr>
      <vt:lpstr>PowerPoint 演示文稿</vt:lpstr>
      <vt:lpstr>Effective C++: item 21:</vt:lpstr>
      <vt:lpstr>PowerPoint 演示文稿</vt:lpstr>
      <vt:lpstr>2.4 About static elements</vt:lpstr>
      <vt:lpstr>PowerPoint 演示文稿</vt:lpstr>
      <vt:lpstr>Key points of static members of class</vt:lpstr>
      <vt:lpstr>PowerPoint 演示文稿</vt:lpstr>
      <vt:lpstr>PowerPoint 演示文稿</vt:lpstr>
      <vt:lpstr>2.5 References and The copy-constructor </vt:lpstr>
      <vt:lpstr>PowerPoint 演示文稿</vt:lpstr>
      <vt:lpstr>References in functions</vt:lpstr>
      <vt:lpstr>PowerPoint 演示文稿</vt:lpstr>
      <vt:lpstr>PowerPoint 演示文稿</vt:lpstr>
      <vt:lpstr>PowerPoint 演示文稿</vt:lpstr>
      <vt:lpstr>PowerPoint 演示文稿</vt:lpstr>
      <vt:lpstr>PowerPoint 演示文稿</vt:lpstr>
      <vt:lpstr>Key points of using references:</vt:lpstr>
      <vt:lpstr>Key points of using references:</vt:lpstr>
      <vt:lpstr>Key points of using references:</vt:lpstr>
      <vt:lpstr>Key points of using references: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Member functions shall not return non-const handles to class-data</vt:lpstr>
      <vt:lpstr>Pointers  vs. References</vt:lpstr>
      <vt:lpstr>PowerPoint 演示文稿</vt:lpstr>
      <vt:lpstr>The copy-constructor</vt:lpstr>
      <vt:lpstr>PowerPoint 演示文稿</vt:lpstr>
      <vt:lpstr>PowerPoint 演示文稿</vt:lpstr>
      <vt:lpstr>PowerPoint 演示文稿</vt:lpstr>
      <vt:lpstr>Passing &amp; returning by Object in C++</vt:lpstr>
      <vt:lpstr>copy-constructor</vt:lpstr>
      <vt:lpstr>PowerPoint 演示文稿</vt:lpstr>
      <vt:lpstr>PowerPoint 演示文稿</vt:lpstr>
      <vt:lpstr>PowerPoint 演示文稿</vt:lpstr>
      <vt:lpstr>Preventing automatically synthesize </vt:lpstr>
      <vt:lpstr>DISALLOW_COPY_AND_ASSIGN macro</vt:lpstr>
      <vt:lpstr>PowerPoint 演示文稿</vt:lpstr>
      <vt:lpstr>PowerPoint 演示文稿</vt:lpstr>
      <vt:lpstr>2.6 Memory manage</vt:lpstr>
      <vt:lpstr>PowerPoint 演示文稿</vt:lpstr>
      <vt:lpstr>PowerPoint 演示文稿</vt:lpstr>
      <vt:lpstr>PowerPoint 演示文稿</vt:lpstr>
      <vt:lpstr>operator new and delete</vt:lpstr>
      <vt:lpstr>规则(强制):  在安全系统中不能使用动态堆的内存分配。</vt:lpstr>
      <vt:lpstr>PowerPoint 演示文稿</vt:lpstr>
      <vt:lpstr>2.7 Reading and writing files</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1125</cp:revision>
  <dcterms:created xsi:type="dcterms:W3CDTF">2011-07-25T05:31:53Z</dcterms:created>
  <dcterms:modified xsi:type="dcterms:W3CDTF">2018-11-15T08:46:09Z</dcterms:modified>
</cp:coreProperties>
</file>