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59" r:id="rId4"/>
    <p:sldId id="257" r:id="rId5"/>
    <p:sldId id="271" r:id="rId6"/>
    <p:sldId id="269" r:id="rId7"/>
    <p:sldId id="281" r:id="rId8"/>
    <p:sldId id="279" r:id="rId9"/>
    <p:sldId id="268" r:id="rId10"/>
    <p:sldId id="275" r:id="rId11"/>
    <p:sldId id="274" r:id="rId12"/>
    <p:sldId id="282" r:id="rId13"/>
    <p:sldId id="283" r:id="rId14"/>
    <p:sldId id="262" r:id="rId15"/>
  </p:sldIdLst>
  <p:sldSz cx="12192000" cy="6858000"/>
  <p:notesSz cx="6858000" cy="9144000"/>
  <p:embeddedFontLst>
    <p:embeddedFont>
      <p:font typeface="Candara" pitchFamily="34" charset="0"/>
      <p:regular r:id="rId16"/>
      <p:bold r:id="rId17"/>
      <p:italic r:id="rId18"/>
      <p:boldItalic r:id="rId19"/>
    </p:embeddedFont>
    <p:embeddedFont>
      <p:font typeface="华文楷体" pitchFamily="2" charset="-122"/>
      <p:regular r:id="rId20"/>
    </p:embeddedFont>
    <p:embeddedFont>
      <p:font typeface="Segoe UI Light" pitchFamily="34" charset="0"/>
      <p:regular r:id="rId21"/>
      <p:italic r:id="rId22"/>
    </p:embeddedFont>
    <p:embeddedFont>
      <p:font typeface="Segoe UI" pitchFamily="34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404040"/>
    <a:srgbClr val="7F7F7F"/>
    <a:srgbClr val="BFBFBF"/>
    <a:srgbClr val="444444"/>
    <a:srgbClr val="595959"/>
    <a:srgbClr val="FFC715"/>
    <a:srgbClr val="232825"/>
    <a:srgbClr val="FED75C"/>
    <a:srgbClr val="FFD44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25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8E64-6979-4507-8475-08D738DD616D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A97-22AF-42F0-928D-CC3551CB27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6372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8E64-6979-4507-8475-08D738DD616D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A97-22AF-42F0-928D-CC3551CB27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584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8E64-6979-4507-8475-08D738DD616D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A97-22AF-42F0-928D-CC3551CB27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5572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8E64-6979-4507-8475-08D738DD616D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A97-22AF-42F0-928D-CC3551CB27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988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8E64-6979-4507-8475-08D738DD616D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A97-22AF-42F0-928D-CC3551CB27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0231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8E64-6979-4507-8475-08D738DD616D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A97-22AF-42F0-928D-CC3551CB27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7242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8E64-6979-4507-8475-08D738DD616D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A97-22AF-42F0-928D-CC3551CB27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26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8E64-6979-4507-8475-08D738DD616D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A97-22AF-42F0-928D-CC3551CB27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982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8E64-6979-4507-8475-08D738DD616D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A97-22AF-42F0-928D-CC3551CB27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3309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8E64-6979-4507-8475-08D738DD616D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A97-22AF-42F0-928D-CC3551CB27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2901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8E64-6979-4507-8475-08D738DD616D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A97-22AF-42F0-928D-CC3551CB27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760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fld id="{BACA8E64-6979-4507-8475-08D738DD616D}" type="datetimeFigureOut">
              <a:rPr lang="zh-CN" altLang="en-US" smtClean="0"/>
              <a:pPr/>
              <a:t>2018/5/23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fld id="{84FEEA97-22AF-42F0-928D-CC3551CB27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2050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华文楷体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华文楷体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86285" y="268941"/>
            <a:ext cx="11528612" cy="5898776"/>
          </a:xfrm>
          <a:custGeom>
            <a:avLst/>
            <a:gdLst>
              <a:gd name="connsiteX0" fmla="*/ 0 w 3314024"/>
              <a:gd name="connsiteY0" fmla="*/ 0 h 5048561"/>
              <a:gd name="connsiteX1" fmla="*/ 3314024 w 3314024"/>
              <a:gd name="connsiteY1" fmla="*/ 0 h 5048561"/>
              <a:gd name="connsiteX2" fmla="*/ 3229234 w 3314024"/>
              <a:gd name="connsiteY2" fmla="*/ 305327 h 5048561"/>
              <a:gd name="connsiteX3" fmla="*/ 27719 w 3314024"/>
              <a:gd name="connsiteY3" fmla="*/ 5033291 h 5048561"/>
              <a:gd name="connsiteX4" fmla="*/ 0 w 3314024"/>
              <a:gd name="connsiteY4" fmla="*/ 5048561 h 504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FFD44B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31694" y="268941"/>
            <a:ext cx="8479763" cy="5922358"/>
          </a:xfrm>
          <a:custGeom>
            <a:avLst/>
            <a:gdLst>
              <a:gd name="connsiteX0" fmla="*/ 0 w 3314024"/>
              <a:gd name="connsiteY0" fmla="*/ 0 h 5048561"/>
              <a:gd name="connsiteX1" fmla="*/ 3314024 w 3314024"/>
              <a:gd name="connsiteY1" fmla="*/ 0 h 5048561"/>
              <a:gd name="connsiteX2" fmla="*/ 3229234 w 3314024"/>
              <a:gd name="connsiteY2" fmla="*/ 305327 h 5048561"/>
              <a:gd name="connsiteX3" fmla="*/ 27719 w 3314024"/>
              <a:gd name="connsiteY3" fmla="*/ 5033291 h 5048561"/>
              <a:gd name="connsiteX4" fmla="*/ 0 w 3314024"/>
              <a:gd name="connsiteY4" fmla="*/ 5048561 h 504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FFC71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1694" y="268941"/>
            <a:ext cx="3029344" cy="5898776"/>
          </a:xfrm>
          <a:custGeom>
            <a:avLst/>
            <a:gdLst>
              <a:gd name="connsiteX0" fmla="*/ 0 w 3314024"/>
              <a:gd name="connsiteY0" fmla="*/ 0 h 5048561"/>
              <a:gd name="connsiteX1" fmla="*/ 3314024 w 3314024"/>
              <a:gd name="connsiteY1" fmla="*/ 0 h 5048561"/>
              <a:gd name="connsiteX2" fmla="*/ 3229234 w 3314024"/>
              <a:gd name="connsiteY2" fmla="*/ 305327 h 5048561"/>
              <a:gd name="connsiteX3" fmla="*/ 27719 w 3314024"/>
              <a:gd name="connsiteY3" fmla="*/ 5033291 h 5048561"/>
              <a:gd name="connsiteX4" fmla="*/ 0 w 3314024"/>
              <a:gd name="connsiteY4" fmla="*/ 5048561 h 504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FED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483893" y="707083"/>
            <a:ext cx="71650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程序设计专题</a:t>
            </a:r>
            <a:r>
              <a:rPr lang="en-US" altLang="zh-CN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project</a:t>
            </a:r>
            <a:r>
              <a: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报告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813600" y="3110272"/>
            <a:ext cx="456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66228" y="3842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报告人：</a:t>
            </a:r>
          </a:p>
        </p:txBody>
      </p:sp>
      <p:sp>
        <p:nvSpPr>
          <p:cNvPr id="31" name="矩形 30"/>
          <p:cNvSpPr/>
          <p:nvPr/>
        </p:nvSpPr>
        <p:spPr>
          <a:xfrm>
            <a:off x="5655516" y="384267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彭子帆     陈稼诚</a:t>
            </a:r>
          </a:p>
        </p:txBody>
      </p:sp>
      <p:sp>
        <p:nvSpPr>
          <p:cNvPr id="32" name="矩形 31"/>
          <p:cNvSpPr/>
          <p:nvPr/>
        </p:nvSpPr>
        <p:spPr>
          <a:xfrm>
            <a:off x="5426586" y="500519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2018.05.27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43840" y="6191299"/>
            <a:ext cx="117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58855" y="2866030"/>
            <a:ext cx="1733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专题二</a:t>
            </a:r>
            <a:endParaRPr lang="zh-CN" altLang="en-US" sz="2400" dirty="0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374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974870">
            <a:off x="863963" y="1630882"/>
            <a:ext cx="1798174" cy="350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390" y="1"/>
            <a:ext cx="4019379" cy="2330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5880" y="443406"/>
            <a:ext cx="21258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3800" spc="600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02</a:t>
            </a:r>
            <a:endParaRPr lang="zh-CN" altLang="en-US" sz="13800" spc="600" dirty="0">
              <a:solidFill>
                <a:schemeClr val="tx1">
                  <a:lumMod val="65000"/>
                  <a:lumOff val="3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86634" y="675946"/>
            <a:ext cx="3520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4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前期思考和设计</a:t>
            </a:r>
            <a:endParaRPr lang="zh-CN" altLang="en-US" sz="3200" dirty="0">
              <a:solidFill>
                <a:schemeClr val="accent4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4924" y="2990270"/>
            <a:ext cx="403368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在落实程序之前，我们先将问题进行分块处理</a:t>
            </a:r>
          </a:p>
        </p:txBody>
      </p:sp>
      <p:sp>
        <p:nvSpPr>
          <p:cNvPr id="9" name="矩形 8"/>
          <p:cNvSpPr/>
          <p:nvPr/>
        </p:nvSpPr>
        <p:spPr>
          <a:xfrm>
            <a:off x="861390" y="4018825"/>
            <a:ext cx="401937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FC38B8-48FE-4630-9582-F6B0655B73A2}"/>
              </a:ext>
            </a:extLst>
          </p:cNvPr>
          <p:cNvGrpSpPr/>
          <p:nvPr/>
        </p:nvGrpSpPr>
        <p:grpSpPr>
          <a:xfrm>
            <a:off x="5296980" y="1902525"/>
            <a:ext cx="9221664" cy="4089955"/>
            <a:chOff x="1580502" y="1065166"/>
            <a:chExt cx="8945295" cy="4737384"/>
          </a:xfrm>
        </p:grpSpPr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B02F8EEF-EF82-4884-8411-627CF0C507DE}"/>
                </a:ext>
              </a:extLst>
            </p:cNvPr>
            <p:cNvSpPr/>
            <p:nvPr/>
          </p:nvSpPr>
          <p:spPr>
            <a:xfrm rot="21413822">
              <a:off x="1586015" y="1158244"/>
              <a:ext cx="920599" cy="2286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="" xmlns:a16="http://schemas.microsoft.com/office/drawing/2014/main" id="{E555254C-5C9E-4538-8340-557905FEFA25}"/>
                </a:ext>
              </a:extLst>
            </p:cNvPr>
            <p:cNvSpPr/>
            <p:nvPr/>
          </p:nvSpPr>
          <p:spPr bwMode="auto">
            <a:xfrm>
              <a:off x="1612602" y="1614915"/>
              <a:ext cx="1235298" cy="131769"/>
            </a:xfrm>
            <a:prstGeom prst="rect">
              <a:avLst/>
            </a:prstGeom>
            <a:solidFill>
              <a:srgbClr val="23282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67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ight Triangle 9">
              <a:extLst>
                <a:ext uri="{FF2B5EF4-FFF2-40B4-BE49-F238E27FC236}">
                  <a16:creationId xmlns="" xmlns:a16="http://schemas.microsoft.com/office/drawing/2014/main" id="{16890198-A1E8-488B-892B-E91377866D5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 rot="10800000" flipH="1" flipV="1">
              <a:off x="2847901" y="1065166"/>
              <a:ext cx="676538" cy="681518"/>
            </a:xfrm>
            <a:prstGeom prst="rtTriangle">
              <a:avLst/>
            </a:prstGeom>
            <a:solidFill>
              <a:srgbClr val="23282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5131" tIns="47565" rIns="95131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671"/>
              <a:endParaRPr lang="en-US" dirty="0">
                <a:ln>
                  <a:solidFill>
                    <a:schemeClr val="tx1">
                      <a:alpha val="9900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0">
              <a:extLst>
                <a:ext uri="{FF2B5EF4-FFF2-40B4-BE49-F238E27FC236}">
                  <a16:creationId xmlns="" xmlns:a16="http://schemas.microsoft.com/office/drawing/2014/main" id="{A566936F-8DE2-4F4F-A30F-83AEBA1DE7F8}"/>
                </a:ext>
              </a:extLst>
            </p:cNvPr>
            <p:cNvSpPr/>
            <p:nvPr/>
          </p:nvSpPr>
          <p:spPr>
            <a:xfrm>
              <a:off x="1580502" y="1217075"/>
              <a:ext cx="1370927" cy="306906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72494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rgbClr val="232825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="" xmlns:a16="http://schemas.microsoft.com/office/drawing/2014/main" id="{85B1CE89-7F9B-4935-8AD3-3140997B12DA}"/>
                </a:ext>
              </a:extLst>
            </p:cNvPr>
            <p:cNvSpPr/>
            <p:nvPr/>
          </p:nvSpPr>
          <p:spPr bwMode="auto">
            <a:xfrm>
              <a:off x="3674237" y="1614918"/>
              <a:ext cx="1235298" cy="131770"/>
            </a:xfrm>
            <a:prstGeom prst="rect">
              <a:avLst/>
            </a:prstGeom>
            <a:solidFill>
              <a:srgbClr val="23282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67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ight Triangle 14">
              <a:extLst>
                <a:ext uri="{FF2B5EF4-FFF2-40B4-BE49-F238E27FC236}">
                  <a16:creationId xmlns="" xmlns:a16="http://schemas.microsoft.com/office/drawing/2014/main" id="{B4C2C1A5-1004-40A5-9B4C-D9159A4ED35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 rot="10800000" flipH="1" flipV="1">
              <a:off x="4909536" y="1065170"/>
              <a:ext cx="676538" cy="681518"/>
            </a:xfrm>
            <a:prstGeom prst="rtTriangle">
              <a:avLst/>
            </a:prstGeom>
            <a:solidFill>
              <a:srgbClr val="23282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5131" tIns="47565" rIns="95131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671"/>
              <a:endParaRPr lang="en-US" dirty="0">
                <a:ln>
                  <a:solidFill>
                    <a:schemeClr val="tx1">
                      <a:alpha val="9900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="" xmlns:a16="http://schemas.microsoft.com/office/drawing/2014/main" id="{14E56909-9F77-4B7B-8552-98487F67317F}"/>
                </a:ext>
              </a:extLst>
            </p:cNvPr>
            <p:cNvSpPr/>
            <p:nvPr/>
          </p:nvSpPr>
          <p:spPr bwMode="auto">
            <a:xfrm>
              <a:off x="5735865" y="1614919"/>
              <a:ext cx="1235298" cy="131769"/>
            </a:xfrm>
            <a:prstGeom prst="rect">
              <a:avLst/>
            </a:prstGeom>
            <a:solidFill>
              <a:srgbClr val="23282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67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ght Triangle 18">
              <a:extLst>
                <a:ext uri="{FF2B5EF4-FFF2-40B4-BE49-F238E27FC236}">
                  <a16:creationId xmlns="" xmlns:a16="http://schemas.microsoft.com/office/drawing/2014/main" id="{81B3E642-95B3-4815-A0E1-C3C6BE3F930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auto">
            <a:xfrm rot="10800000" flipH="1" flipV="1">
              <a:off x="6971164" y="1065170"/>
              <a:ext cx="676538" cy="681518"/>
            </a:xfrm>
            <a:prstGeom prst="rtTriangle">
              <a:avLst/>
            </a:prstGeom>
            <a:solidFill>
              <a:srgbClr val="23282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5131" tIns="47565" rIns="95131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671"/>
              <a:endParaRPr lang="en-US" dirty="0">
                <a:ln>
                  <a:solidFill>
                    <a:schemeClr val="tx1">
                      <a:alpha val="9900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2" name="Picture 68" descr="C:\Users\mflorida.REDMOND\AppData\Local\Microsoft\Windows\Temporary Internet Files\Content.Outlook\CJ3SCPD3\SysCnt12-ConfigMgr_h_rgb_r.png">
              <a:extLst>
                <a:ext uri="{FF2B5EF4-FFF2-40B4-BE49-F238E27FC236}">
                  <a16:creationId xmlns="" xmlns:a16="http://schemas.microsoft.com/office/drawing/2014/main" id="{0B6FAF11-F493-4B8B-81DA-A86A743C90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biLevel thresh="25000"/>
              <a:extLst>
                <a:ext uri="{BEBA8EAE-BF5A-486C-A8C5-ECC9F3942E4B}">
                  <a14:imgProps xmlns=""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584498" y="1877947"/>
              <a:ext cx="1653613" cy="439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4">
              <a:extLst>
                <a:ext uri="{FF2B5EF4-FFF2-40B4-BE49-F238E27FC236}">
                  <a16:creationId xmlns="" xmlns:a16="http://schemas.microsoft.com/office/drawing/2014/main" id="{9F339572-95B9-41B9-8057-7B44301BBEF6}"/>
                </a:ext>
              </a:extLst>
            </p:cNvPr>
            <p:cNvSpPr/>
            <p:nvPr/>
          </p:nvSpPr>
          <p:spPr>
            <a:xfrm>
              <a:off x="10152361" y="2107317"/>
              <a:ext cx="373436" cy="302980"/>
            </a:xfrm>
            <a:prstGeom prst="rect">
              <a:avLst/>
            </a:prstGeom>
          </p:spPr>
          <p:txBody>
            <a:bodyPr wrap="none" lIns="91406" tIns="45702" rIns="91406" bIns="45702">
              <a:spAutoFit/>
            </a:bodyPr>
            <a:lstStyle/>
            <a:p>
              <a:r>
                <a:rPr lang="en-US" sz="1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SP1</a:t>
              </a:r>
              <a:endParaRPr lang="en-US" sz="1100" dirty="0">
                <a:ea typeface="华文楷体" panose="02010600040101010101" pitchFamily="2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B5E74B0C-78B3-4106-AE8E-BCA7A3092753}"/>
                </a:ext>
              </a:extLst>
            </p:cNvPr>
            <p:cNvGrpSpPr/>
            <p:nvPr/>
          </p:nvGrpSpPr>
          <p:grpSpPr>
            <a:xfrm>
              <a:off x="1612601" y="1837618"/>
              <a:ext cx="1970447" cy="1321644"/>
              <a:chOff x="1634467" y="1572541"/>
              <a:chExt cx="1970447" cy="1321644"/>
            </a:xfrm>
          </p:grpSpPr>
          <p:grpSp>
            <p:nvGrpSpPr>
              <p:cNvPr id="49" name="Group 3">
                <a:extLst>
                  <a:ext uri="{FF2B5EF4-FFF2-40B4-BE49-F238E27FC236}">
                    <a16:creationId xmlns="" xmlns:a16="http://schemas.microsoft.com/office/drawing/2014/main" id="{C6FE7E03-A533-4BC8-91AC-1700D61E8C0D}"/>
                  </a:ext>
                </a:extLst>
              </p:cNvPr>
              <p:cNvGrpSpPr/>
              <p:nvPr/>
            </p:nvGrpSpPr>
            <p:grpSpPr>
              <a:xfrm>
                <a:off x="1634467" y="1572541"/>
                <a:ext cx="1911837" cy="1321644"/>
                <a:chOff x="127767" y="2171253"/>
                <a:chExt cx="2168262" cy="1295847"/>
              </a:xfrm>
            </p:grpSpPr>
            <p:sp>
              <p:nvSpPr>
                <p:cNvPr id="52" name="Rectangle 30">
                  <a:extLst>
                    <a:ext uri="{FF2B5EF4-FFF2-40B4-BE49-F238E27FC236}">
                      <a16:creationId xmlns="" xmlns:a16="http://schemas.microsoft.com/office/drawing/2014/main" id="{1657842A-2CA2-4425-893F-58A9E106CA71}"/>
                    </a:ext>
                  </a:extLst>
                </p:cNvPr>
                <p:cNvSpPr/>
                <p:nvPr/>
              </p:nvSpPr>
              <p:spPr bwMode="auto">
                <a:xfrm>
                  <a:off x="127767" y="2171253"/>
                  <a:ext cx="2168262" cy="129584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60" tIns="93260" rIns="93260" bIns="9326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21386" indent="-121386" defTabSz="950671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ts val="612"/>
                    </a:spcAft>
                    <a:buFont typeface="Arial" panose="020B0604020202020204" pitchFamily="34" charset="0"/>
                    <a:buChar char="•"/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" name="Rectangle 46">
                  <a:extLst>
                    <a:ext uri="{FF2B5EF4-FFF2-40B4-BE49-F238E27FC236}">
                      <a16:creationId xmlns="" xmlns:a16="http://schemas.microsoft.com/office/drawing/2014/main" id="{E7F604F7-BA6C-435F-A99B-3476369C5042}"/>
                    </a:ext>
                  </a:extLst>
                </p:cNvPr>
                <p:cNvSpPr/>
                <p:nvPr/>
              </p:nvSpPr>
              <p:spPr bwMode="auto">
                <a:xfrm>
                  <a:off x="127767" y="2171253"/>
                  <a:ext cx="2168262" cy="478283"/>
                </a:xfrm>
                <a:prstGeom prst="rect">
                  <a:avLst/>
                </a:prstGeom>
                <a:solidFill>
                  <a:srgbClr val="23282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60" tIns="93260" rIns="93260" bIns="9326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50671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ts val="612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50" name="矩形 49">
                <a:extLst>
                  <a:ext uri="{FF2B5EF4-FFF2-40B4-BE49-F238E27FC236}">
                    <a16:creationId xmlns="" xmlns:a16="http://schemas.microsoft.com/office/drawing/2014/main" id="{C342DDC8-8B7A-4E5E-83C7-7E3F2C639A89}"/>
                  </a:ext>
                </a:extLst>
              </p:cNvPr>
              <p:cNvSpPr/>
              <p:nvPr/>
            </p:nvSpPr>
            <p:spPr>
              <a:xfrm>
                <a:off x="1634467" y="1608050"/>
                <a:ext cx="838435" cy="427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ea typeface="华文楷体" panose="02010600040101010101" pitchFamily="2" charset="-122"/>
                  </a:rPr>
                  <a:t>阶段</a:t>
                </a:r>
                <a:r>
                  <a:rPr lang="en-US" altLang="zh-CN" dirty="0">
                    <a:solidFill>
                      <a:schemeClr val="bg1"/>
                    </a:solidFill>
                    <a:ea typeface="华文楷体" panose="02010600040101010101" pitchFamily="2" charset="-122"/>
                  </a:rPr>
                  <a:t>1.1</a:t>
                </a:r>
                <a:endParaRPr lang="zh-CN" altLang="en-US" dirty="0">
                  <a:solidFill>
                    <a:schemeClr val="bg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="" xmlns:a16="http://schemas.microsoft.com/office/drawing/2014/main" id="{D175B179-70B9-4B38-BCF2-CD965462754D}"/>
                  </a:ext>
                </a:extLst>
              </p:cNvPr>
              <p:cNvSpPr/>
              <p:nvPr/>
            </p:nvSpPr>
            <p:spPr>
              <a:xfrm>
                <a:off x="1634467" y="2127477"/>
                <a:ext cx="1970447" cy="748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232825"/>
                    </a:solidFill>
                    <a:ea typeface="华文楷体" panose="02010600040101010101" pitchFamily="2" charset="-122"/>
                  </a:rPr>
                  <a:t>将存储的字符数组</a:t>
                </a:r>
                <a:endParaRPr lang="en-US" altLang="zh-CN" dirty="0">
                  <a:solidFill>
                    <a:srgbClr val="232825"/>
                  </a:solidFill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solidFill>
                      <a:srgbClr val="232825"/>
                    </a:solidFill>
                    <a:ea typeface="华文楷体" panose="02010600040101010101" pitchFamily="2" charset="-122"/>
                  </a:rPr>
                  <a:t>倒置直接对比。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="" xmlns:a16="http://schemas.microsoft.com/office/drawing/2014/main" id="{E9F4A139-D2CF-4984-BA83-EBA7BA672E2F}"/>
                </a:ext>
              </a:extLst>
            </p:cNvPr>
            <p:cNvGrpSpPr/>
            <p:nvPr/>
          </p:nvGrpSpPr>
          <p:grpSpPr>
            <a:xfrm>
              <a:off x="3674237" y="3159262"/>
              <a:ext cx="1911837" cy="1321644"/>
              <a:chOff x="1634467" y="1572541"/>
              <a:chExt cx="1911837" cy="1321644"/>
            </a:xfrm>
          </p:grpSpPr>
          <p:grpSp>
            <p:nvGrpSpPr>
              <p:cNvPr id="44" name="Group 3">
                <a:extLst>
                  <a:ext uri="{FF2B5EF4-FFF2-40B4-BE49-F238E27FC236}">
                    <a16:creationId xmlns="" xmlns:a16="http://schemas.microsoft.com/office/drawing/2014/main" id="{2952581D-0716-4C58-B76C-E50D1FC6C151}"/>
                  </a:ext>
                </a:extLst>
              </p:cNvPr>
              <p:cNvGrpSpPr/>
              <p:nvPr/>
            </p:nvGrpSpPr>
            <p:grpSpPr>
              <a:xfrm>
                <a:off x="1634467" y="1572541"/>
                <a:ext cx="1911837" cy="1321644"/>
                <a:chOff x="127767" y="2171253"/>
                <a:chExt cx="2168262" cy="1295847"/>
              </a:xfrm>
            </p:grpSpPr>
            <p:sp>
              <p:nvSpPr>
                <p:cNvPr id="47" name="Rectangle 30">
                  <a:extLst>
                    <a:ext uri="{FF2B5EF4-FFF2-40B4-BE49-F238E27FC236}">
                      <a16:creationId xmlns="" xmlns:a16="http://schemas.microsoft.com/office/drawing/2014/main" id="{DC051CEB-6F49-4C19-A637-5814BC60F780}"/>
                    </a:ext>
                  </a:extLst>
                </p:cNvPr>
                <p:cNvSpPr/>
                <p:nvPr/>
              </p:nvSpPr>
              <p:spPr bwMode="auto">
                <a:xfrm>
                  <a:off x="127767" y="2171253"/>
                  <a:ext cx="2168262" cy="129584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60" tIns="93260" rIns="93260" bIns="9326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21386" indent="-121386" defTabSz="950671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ts val="612"/>
                    </a:spcAft>
                    <a:buFont typeface="Arial" panose="020B0604020202020204" pitchFamily="34" charset="0"/>
                    <a:buChar char="•"/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Rectangle 46">
                  <a:extLst>
                    <a:ext uri="{FF2B5EF4-FFF2-40B4-BE49-F238E27FC236}">
                      <a16:creationId xmlns="" xmlns:a16="http://schemas.microsoft.com/office/drawing/2014/main" id="{C5298F04-51A8-4E96-9F57-50CB4BE1D454}"/>
                    </a:ext>
                  </a:extLst>
                </p:cNvPr>
                <p:cNvSpPr/>
                <p:nvPr/>
              </p:nvSpPr>
              <p:spPr bwMode="auto">
                <a:xfrm>
                  <a:off x="127767" y="2171253"/>
                  <a:ext cx="2168262" cy="478283"/>
                </a:xfrm>
                <a:prstGeom prst="rect">
                  <a:avLst/>
                </a:prstGeom>
                <a:solidFill>
                  <a:srgbClr val="23282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60" tIns="93260" rIns="93260" bIns="9326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50671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ts val="612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5" name="矩形 44">
                <a:extLst>
                  <a:ext uri="{FF2B5EF4-FFF2-40B4-BE49-F238E27FC236}">
                    <a16:creationId xmlns="" xmlns:a16="http://schemas.microsoft.com/office/drawing/2014/main" id="{4D9FCB93-247A-46FF-A778-B07E15727457}"/>
                  </a:ext>
                </a:extLst>
              </p:cNvPr>
              <p:cNvSpPr/>
              <p:nvPr/>
            </p:nvSpPr>
            <p:spPr>
              <a:xfrm>
                <a:off x="1634467" y="1608050"/>
                <a:ext cx="864870" cy="427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ea typeface="华文楷体" panose="02010600040101010101" pitchFamily="2" charset="-122"/>
                  </a:rPr>
                  <a:t>阶段</a:t>
                </a:r>
                <a:r>
                  <a:rPr lang="en-US" altLang="zh-CN" dirty="0">
                    <a:solidFill>
                      <a:schemeClr val="bg1"/>
                    </a:solidFill>
                    <a:ea typeface="华文楷体" panose="02010600040101010101" pitchFamily="2" charset="-122"/>
                  </a:rPr>
                  <a:t>1.2</a:t>
                </a:r>
                <a:endParaRPr lang="zh-CN" altLang="en-US" dirty="0">
                  <a:solidFill>
                    <a:schemeClr val="bg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="" xmlns:a16="http://schemas.microsoft.com/office/drawing/2014/main" id="{99E8E2EF-56FA-4863-A206-F7AB4576304B}"/>
                  </a:ext>
                </a:extLst>
              </p:cNvPr>
              <p:cNvSpPr/>
              <p:nvPr/>
            </p:nvSpPr>
            <p:spPr>
              <a:xfrm>
                <a:off x="1634467" y="2127477"/>
                <a:ext cx="1746533" cy="748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232825"/>
                    </a:solidFill>
                    <a:ea typeface="华文楷体" panose="02010600040101010101" pitchFamily="2" charset="-122"/>
                  </a:rPr>
                  <a:t>分别建立链表后</a:t>
                </a:r>
                <a:endParaRPr lang="en-US" altLang="zh-CN" dirty="0">
                  <a:solidFill>
                    <a:srgbClr val="232825"/>
                  </a:solidFill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solidFill>
                      <a:srgbClr val="232825"/>
                    </a:solidFill>
                    <a:ea typeface="华文楷体" panose="02010600040101010101" pitchFamily="2" charset="-122"/>
                  </a:rPr>
                  <a:t>再进行拼接。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28977DBD-713A-4150-B728-F6305B2054EE}"/>
                </a:ext>
              </a:extLst>
            </p:cNvPr>
            <p:cNvGrpSpPr/>
            <p:nvPr/>
          </p:nvGrpSpPr>
          <p:grpSpPr>
            <a:xfrm>
              <a:off x="5735865" y="4480906"/>
              <a:ext cx="1970447" cy="1321644"/>
              <a:chOff x="1634467" y="1572541"/>
              <a:chExt cx="1970447" cy="1321644"/>
            </a:xfrm>
          </p:grpSpPr>
          <p:grpSp>
            <p:nvGrpSpPr>
              <p:cNvPr id="39" name="Group 3">
                <a:extLst>
                  <a:ext uri="{FF2B5EF4-FFF2-40B4-BE49-F238E27FC236}">
                    <a16:creationId xmlns="" xmlns:a16="http://schemas.microsoft.com/office/drawing/2014/main" id="{803C47CF-2448-46B7-AD1B-C55D8B4BF67A}"/>
                  </a:ext>
                </a:extLst>
              </p:cNvPr>
              <p:cNvGrpSpPr/>
              <p:nvPr/>
            </p:nvGrpSpPr>
            <p:grpSpPr>
              <a:xfrm>
                <a:off x="1634467" y="1572541"/>
                <a:ext cx="1911837" cy="1321644"/>
                <a:chOff x="127767" y="2171253"/>
                <a:chExt cx="2168262" cy="1295847"/>
              </a:xfrm>
            </p:grpSpPr>
            <p:sp>
              <p:nvSpPr>
                <p:cNvPr id="42" name="Rectangle 30">
                  <a:extLst>
                    <a:ext uri="{FF2B5EF4-FFF2-40B4-BE49-F238E27FC236}">
                      <a16:creationId xmlns="" xmlns:a16="http://schemas.microsoft.com/office/drawing/2014/main" id="{1824E3A1-F69E-4C68-BE53-3785CF85AB19}"/>
                    </a:ext>
                  </a:extLst>
                </p:cNvPr>
                <p:cNvSpPr/>
                <p:nvPr/>
              </p:nvSpPr>
              <p:spPr bwMode="auto">
                <a:xfrm>
                  <a:off x="127767" y="2171253"/>
                  <a:ext cx="2168262" cy="129584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60" tIns="93260" rIns="93260" bIns="9326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21386" indent="-121386" defTabSz="950671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ts val="612"/>
                    </a:spcAft>
                    <a:buFont typeface="Arial" panose="020B0604020202020204" pitchFamily="34" charset="0"/>
                    <a:buChar char="•"/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6">
                  <a:extLst>
                    <a:ext uri="{FF2B5EF4-FFF2-40B4-BE49-F238E27FC236}">
                      <a16:creationId xmlns="" xmlns:a16="http://schemas.microsoft.com/office/drawing/2014/main" id="{FB5B896D-EB9B-47F5-845A-A3A86CDA6555}"/>
                    </a:ext>
                  </a:extLst>
                </p:cNvPr>
                <p:cNvSpPr/>
                <p:nvPr/>
              </p:nvSpPr>
              <p:spPr bwMode="auto">
                <a:xfrm>
                  <a:off x="127767" y="2171253"/>
                  <a:ext cx="2168262" cy="478283"/>
                </a:xfrm>
                <a:prstGeom prst="rect">
                  <a:avLst/>
                </a:prstGeom>
                <a:solidFill>
                  <a:srgbClr val="23282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60" tIns="93260" rIns="93260" bIns="9326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50671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ts val="612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0" name="矩形 39">
                <a:extLst>
                  <a:ext uri="{FF2B5EF4-FFF2-40B4-BE49-F238E27FC236}">
                    <a16:creationId xmlns="" xmlns:a16="http://schemas.microsoft.com/office/drawing/2014/main" id="{94F15045-CB04-4214-87D7-23C60C02EB97}"/>
                  </a:ext>
                </a:extLst>
              </p:cNvPr>
              <p:cNvSpPr/>
              <p:nvPr/>
            </p:nvSpPr>
            <p:spPr>
              <a:xfrm>
                <a:off x="1634467" y="1608050"/>
                <a:ext cx="869534" cy="427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ea typeface="华文楷体" panose="02010600040101010101" pitchFamily="2" charset="-122"/>
                  </a:rPr>
                  <a:t>阶段</a:t>
                </a:r>
                <a:r>
                  <a:rPr lang="en-US" altLang="zh-CN" dirty="0">
                    <a:solidFill>
                      <a:schemeClr val="bg1"/>
                    </a:solidFill>
                    <a:ea typeface="华文楷体" panose="02010600040101010101" pitchFamily="2" charset="-122"/>
                  </a:rPr>
                  <a:t>1.3</a:t>
                </a:r>
                <a:endParaRPr lang="zh-CN" altLang="en-US" dirty="0">
                  <a:solidFill>
                    <a:schemeClr val="bg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="" xmlns:a16="http://schemas.microsoft.com/office/drawing/2014/main" id="{322D4298-97BE-474C-BD65-625A4A25F5F6}"/>
                  </a:ext>
                </a:extLst>
              </p:cNvPr>
              <p:cNvSpPr/>
              <p:nvPr/>
            </p:nvSpPr>
            <p:spPr>
              <a:xfrm>
                <a:off x="1634467" y="2127477"/>
                <a:ext cx="1970447" cy="748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232825"/>
                    </a:solidFill>
                    <a:ea typeface="华文楷体" panose="02010600040101010101" pitchFamily="2" charset="-122"/>
                  </a:rPr>
                  <a:t>在建立链表的同时</a:t>
                </a:r>
                <a:endParaRPr lang="en-US" altLang="zh-CN" dirty="0">
                  <a:solidFill>
                    <a:srgbClr val="232825"/>
                  </a:solidFill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solidFill>
                      <a:srgbClr val="232825"/>
                    </a:solidFill>
                    <a:ea typeface="华文楷体" panose="02010600040101010101" pitchFamily="2" charset="-122"/>
                  </a:rPr>
                  <a:t>进行计数</a:t>
                </a:r>
                <a:endParaRPr lang="en-US" altLang="zh-CN" dirty="0">
                  <a:solidFill>
                    <a:srgbClr val="232825"/>
                  </a:solidFill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="" xmlns:a16="http://schemas.microsoft.com/office/drawing/2014/main" id="{2AC2100E-82EA-4A7E-9966-0FB2292E2CF6}"/>
                </a:ext>
              </a:extLst>
            </p:cNvPr>
            <p:cNvGrpSpPr/>
            <p:nvPr/>
          </p:nvGrpSpPr>
          <p:grpSpPr>
            <a:xfrm>
              <a:off x="8623834" y="1908636"/>
              <a:ext cx="731143" cy="947223"/>
              <a:chOff x="1634467" y="1608050"/>
              <a:chExt cx="731143" cy="947223"/>
            </a:xfrm>
          </p:grpSpPr>
          <p:sp>
            <p:nvSpPr>
              <p:cNvPr id="35" name="矩形 34">
                <a:extLst>
                  <a:ext uri="{FF2B5EF4-FFF2-40B4-BE49-F238E27FC236}">
                    <a16:creationId xmlns="" xmlns:a16="http://schemas.microsoft.com/office/drawing/2014/main" id="{752DA8A1-A8B4-4C58-86FB-7E750AE52B5F}"/>
                  </a:ext>
                </a:extLst>
              </p:cNvPr>
              <p:cNvSpPr/>
              <p:nvPr/>
            </p:nvSpPr>
            <p:spPr>
              <a:xfrm>
                <a:off x="1634467" y="1608050"/>
                <a:ext cx="731143" cy="427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ea typeface="华文楷体" panose="02010600040101010101" pitchFamily="2" charset="-122"/>
                  </a:rPr>
                  <a:t>阶段</a:t>
                </a:r>
                <a:r>
                  <a:rPr lang="en-US" altLang="zh-CN" dirty="0">
                    <a:solidFill>
                      <a:schemeClr val="bg1"/>
                    </a:solidFill>
                    <a:ea typeface="华文楷体" panose="02010600040101010101" pitchFamily="2" charset="-122"/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="" xmlns:a16="http://schemas.microsoft.com/office/drawing/2014/main" id="{C955FC49-9480-4770-8707-1965C3DF913D}"/>
                  </a:ext>
                </a:extLst>
              </p:cNvPr>
              <p:cNvSpPr/>
              <p:nvPr/>
            </p:nvSpPr>
            <p:spPr>
              <a:xfrm>
                <a:off x="1634467" y="2127477"/>
                <a:ext cx="227336" cy="427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232825"/>
                    </a:solidFill>
                    <a:ea typeface="华文楷体" panose="02010600040101010101" pitchFamily="2" charset="-122"/>
                  </a:rPr>
                  <a:t> </a:t>
                </a:r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CA67F6D6-E2F4-4E18-BF0B-4C899DD8C666}"/>
                </a:ext>
              </a:extLst>
            </p:cNvPr>
            <p:cNvSpPr/>
            <p:nvPr/>
          </p:nvSpPr>
          <p:spPr>
            <a:xfrm rot="21413822">
              <a:off x="3647135" y="1206218"/>
              <a:ext cx="920599" cy="2286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="" xmlns:a16="http://schemas.microsoft.com/office/drawing/2014/main" id="{B18121F0-50A4-4972-B87A-614968EA1EE1}"/>
                </a:ext>
              </a:extLst>
            </p:cNvPr>
            <p:cNvSpPr/>
            <p:nvPr/>
          </p:nvSpPr>
          <p:spPr>
            <a:xfrm>
              <a:off x="3531520" y="1196497"/>
              <a:ext cx="1370927" cy="306906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72494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solidFill>
                    <a:srgbClr val="232825"/>
                  </a:solidFill>
                  <a:ea typeface="华文楷体" panose="02010600040101010101" pitchFamily="2" charset="-122"/>
                </a:rPr>
                <a:t>创建公共链表</a:t>
              </a:r>
              <a:endParaRPr lang="en-US" dirty="0">
                <a:solidFill>
                  <a:srgbClr val="232825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B61C8B00-09C0-4A0F-997C-97079A4A04D5}"/>
                </a:ext>
              </a:extLst>
            </p:cNvPr>
            <p:cNvSpPr/>
            <p:nvPr/>
          </p:nvSpPr>
          <p:spPr>
            <a:xfrm rot="21413822">
              <a:off x="5608922" y="1210412"/>
              <a:ext cx="920599" cy="2286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1" name="Rectangle 10">
              <a:extLst>
                <a:ext uri="{FF2B5EF4-FFF2-40B4-BE49-F238E27FC236}">
                  <a16:creationId xmlns="" xmlns:a16="http://schemas.microsoft.com/office/drawing/2014/main" id="{3E4C1264-480E-4811-985A-EAB6D4A85210}"/>
                </a:ext>
              </a:extLst>
            </p:cNvPr>
            <p:cNvSpPr/>
            <p:nvPr/>
          </p:nvSpPr>
          <p:spPr>
            <a:xfrm>
              <a:off x="5575361" y="1207779"/>
              <a:ext cx="1370927" cy="306906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72494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solidFill>
                    <a:srgbClr val="232825"/>
                  </a:solidFill>
                  <a:ea typeface="华文楷体" panose="02010600040101010101" pitchFamily="2" charset="-122"/>
                </a:rPr>
                <a:t>判断其位置</a:t>
              </a:r>
              <a:endParaRPr lang="en-US" dirty="0">
                <a:solidFill>
                  <a:srgbClr val="232825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="" xmlns:a16="http://schemas.microsoft.com/office/drawing/2014/main" id="{54CC4220-950F-4ED8-9C03-E6C7D7C927ED}"/>
                </a:ext>
              </a:extLst>
            </p:cNvPr>
            <p:cNvSpPr/>
            <p:nvPr/>
          </p:nvSpPr>
          <p:spPr>
            <a:xfrm>
              <a:off x="8617315" y="1217075"/>
              <a:ext cx="1370927" cy="306906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72494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solidFill>
                    <a:srgbClr val="232825"/>
                  </a:solidFill>
                  <a:ea typeface="华文楷体" panose="02010600040101010101" pitchFamily="2" charset="-122"/>
                </a:rPr>
                <a:t>   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91A5373-6F4D-49F6-8AD9-1D5BD48E0C4B}"/>
              </a:ext>
            </a:extLst>
          </p:cNvPr>
          <p:cNvSpPr txBox="1"/>
          <p:nvPr/>
        </p:nvSpPr>
        <p:spPr>
          <a:xfrm>
            <a:off x="5132965" y="1896913"/>
            <a:ext cx="15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寻找公共部分</a:t>
            </a:r>
          </a:p>
        </p:txBody>
      </p:sp>
    </p:spTree>
    <p:extLst>
      <p:ext uri="{BB962C8B-B14F-4D97-AF65-F5344CB8AC3E}">
        <p14:creationId xmlns="" xmlns:p14="http://schemas.microsoft.com/office/powerpoint/2010/main" val="144884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974870">
            <a:off x="863963" y="1630882"/>
            <a:ext cx="1798174" cy="350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390" y="1"/>
            <a:ext cx="4019379" cy="2330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4924" y="430306"/>
            <a:ext cx="21551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3800" spc="600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03</a:t>
            </a:r>
            <a:endParaRPr lang="zh-CN" altLang="en-US" sz="13800" spc="600" dirty="0">
              <a:solidFill>
                <a:schemeClr val="tx1">
                  <a:lumMod val="65000"/>
                  <a:lumOff val="3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93239" y="1180503"/>
            <a:ext cx="1844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accent4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zh-CN" altLang="en-US" sz="3200" dirty="0">
              <a:solidFill>
                <a:schemeClr val="accent4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089" y="2430272"/>
            <a:ext cx="403368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请在这里输入该部分的简介，以让观众有大概的了解，长短则建议如此文本框，作者多次试验，这样效果最好。</a:t>
            </a:r>
          </a:p>
        </p:txBody>
      </p:sp>
      <p:sp>
        <p:nvSpPr>
          <p:cNvPr id="9" name="矩形 8"/>
          <p:cNvSpPr/>
          <p:nvPr/>
        </p:nvSpPr>
        <p:spPr>
          <a:xfrm>
            <a:off x="861390" y="4018825"/>
            <a:ext cx="401937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="" xmlns:a16="http://schemas.microsoft.com/office/drawing/2014/main" id="{41EA26C3-AC69-4E4D-8AEA-1752A3E45428}"/>
              </a:ext>
            </a:extLst>
          </p:cNvPr>
          <p:cNvSpPr/>
          <p:nvPr/>
        </p:nvSpPr>
        <p:spPr>
          <a:xfrm>
            <a:off x="6428936" y="928468"/>
            <a:ext cx="1969476" cy="10550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a typeface="华文楷体" panose="02010600040101010101" pitchFamily="2" charset="-122"/>
              </a:rPr>
              <a:t>倒转字符串</a:t>
            </a:r>
          </a:p>
        </p:txBody>
      </p:sp>
      <p:sp>
        <p:nvSpPr>
          <p:cNvPr id="13" name="圆角矩形 20">
            <a:extLst>
              <a:ext uri="{FF2B5EF4-FFF2-40B4-BE49-F238E27FC236}">
                <a16:creationId xmlns="" xmlns:a16="http://schemas.microsoft.com/office/drawing/2014/main" id="{A78FB4BA-BFEC-4793-9B7F-CFA510B5BC01}"/>
              </a:ext>
            </a:extLst>
          </p:cNvPr>
          <p:cNvSpPr/>
          <p:nvPr/>
        </p:nvSpPr>
        <p:spPr>
          <a:xfrm>
            <a:off x="6669663" y="2897945"/>
            <a:ext cx="1438086" cy="85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华文楷体" panose="02010600040101010101" pitchFamily="2" charset="-122"/>
              </a:rPr>
              <a:t>逐个对比字符串元素</a:t>
            </a:r>
          </a:p>
        </p:txBody>
      </p:sp>
      <p:sp>
        <p:nvSpPr>
          <p:cNvPr id="14" name="下箭头 24">
            <a:extLst>
              <a:ext uri="{FF2B5EF4-FFF2-40B4-BE49-F238E27FC236}">
                <a16:creationId xmlns="" xmlns:a16="http://schemas.microsoft.com/office/drawing/2014/main" id="{236751BE-3F01-4E0B-A927-42B38378D187}"/>
              </a:ext>
            </a:extLst>
          </p:cNvPr>
          <p:cNvSpPr/>
          <p:nvPr/>
        </p:nvSpPr>
        <p:spPr>
          <a:xfrm>
            <a:off x="7208954" y="3756074"/>
            <a:ext cx="298937" cy="8440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15" name="曲线连接符 33">
            <a:extLst>
              <a:ext uri="{FF2B5EF4-FFF2-40B4-BE49-F238E27FC236}">
                <a16:creationId xmlns="" xmlns:a16="http://schemas.microsoft.com/office/drawing/2014/main" id="{2C393445-EF3D-45C0-893C-1B7FADB75909}"/>
              </a:ext>
            </a:extLst>
          </p:cNvPr>
          <p:cNvCxnSpPr>
            <a:cxnSpLocks/>
            <a:stCxn id="18" idx="1"/>
            <a:endCxn id="32" idx="2"/>
          </p:cNvCxnSpPr>
          <p:nvPr/>
        </p:nvCxnSpPr>
        <p:spPr>
          <a:xfrm rot="10800000">
            <a:off x="5586521" y="3767072"/>
            <a:ext cx="871484" cy="140280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39">
            <a:extLst>
              <a:ext uri="{FF2B5EF4-FFF2-40B4-BE49-F238E27FC236}">
                <a16:creationId xmlns="" xmlns:a16="http://schemas.microsoft.com/office/drawing/2014/main" id="{6CF20C6D-6197-4577-BA78-72489DB044E5}"/>
              </a:ext>
            </a:extLst>
          </p:cNvPr>
          <p:cNvCxnSpPr>
            <a:cxnSpLocks/>
            <a:stCxn id="18" idx="3"/>
            <a:endCxn id="41" idx="1"/>
          </p:cNvCxnSpPr>
          <p:nvPr/>
        </p:nvCxnSpPr>
        <p:spPr>
          <a:xfrm flipV="1">
            <a:off x="8258670" y="1471178"/>
            <a:ext cx="949571" cy="3698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41">
            <a:extLst>
              <a:ext uri="{FF2B5EF4-FFF2-40B4-BE49-F238E27FC236}">
                <a16:creationId xmlns="" xmlns:a16="http://schemas.microsoft.com/office/drawing/2014/main" id="{079CA125-6A8A-4985-9797-07EC4D761590}"/>
              </a:ext>
            </a:extLst>
          </p:cNvPr>
          <p:cNvSpPr txBox="1"/>
          <p:nvPr/>
        </p:nvSpPr>
        <p:spPr>
          <a:xfrm>
            <a:off x="8482819" y="41499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否</a:t>
            </a:r>
          </a:p>
        </p:txBody>
      </p:sp>
      <p:sp>
        <p:nvSpPr>
          <p:cNvPr id="18" name="流程图: 决策 17">
            <a:extLst>
              <a:ext uri="{FF2B5EF4-FFF2-40B4-BE49-F238E27FC236}">
                <a16:creationId xmlns="" xmlns:a16="http://schemas.microsoft.com/office/drawing/2014/main" id="{A26AF419-E57C-4665-AF94-69142E1EC193}"/>
              </a:ext>
            </a:extLst>
          </p:cNvPr>
          <p:cNvSpPr/>
          <p:nvPr/>
        </p:nvSpPr>
        <p:spPr>
          <a:xfrm>
            <a:off x="6458005" y="4600136"/>
            <a:ext cx="1800665" cy="1139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华文楷体" panose="02010600040101010101" pitchFamily="2" charset="-122"/>
              </a:rPr>
              <a:t>相同</a:t>
            </a:r>
          </a:p>
        </p:txBody>
      </p:sp>
      <p:sp>
        <p:nvSpPr>
          <p:cNvPr id="20" name="下箭头 12">
            <a:extLst>
              <a:ext uri="{FF2B5EF4-FFF2-40B4-BE49-F238E27FC236}">
                <a16:creationId xmlns="" xmlns:a16="http://schemas.microsoft.com/office/drawing/2014/main" id="{8AF34CF7-8CCA-448F-8899-7D67099D6A0A}"/>
              </a:ext>
            </a:extLst>
          </p:cNvPr>
          <p:cNvSpPr/>
          <p:nvPr/>
        </p:nvSpPr>
        <p:spPr>
          <a:xfrm>
            <a:off x="7216728" y="1997612"/>
            <a:ext cx="379828" cy="900333"/>
          </a:xfrm>
          <a:prstGeom prst="downArrow">
            <a:avLst>
              <a:gd name="adj1" fmla="val 42592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9994092-886F-4FDA-841C-4C31DB7F1F1B}"/>
              </a:ext>
            </a:extLst>
          </p:cNvPr>
          <p:cNvSpPr txBox="1"/>
          <p:nvPr/>
        </p:nvSpPr>
        <p:spPr>
          <a:xfrm>
            <a:off x="6291092" y="206834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指向下格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A6999B02-1E01-43F6-B8D1-A5753311E396}"/>
              </a:ext>
            </a:extLst>
          </p:cNvPr>
          <p:cNvSpPr txBox="1"/>
          <p:nvPr/>
        </p:nvSpPr>
        <p:spPr>
          <a:xfrm>
            <a:off x="7121525" y="3892550"/>
            <a:ext cx="25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AAC9CDFD-46B5-422D-8C93-D8BC014D1256}"/>
              </a:ext>
            </a:extLst>
          </p:cNvPr>
          <p:cNvSpPr txBox="1"/>
          <p:nvPr/>
        </p:nvSpPr>
        <p:spPr>
          <a:xfrm>
            <a:off x="5567801" y="4800546"/>
            <a:ext cx="121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</a:p>
        </p:txBody>
      </p:sp>
      <p:sp>
        <p:nvSpPr>
          <p:cNvPr id="32" name="圆角矩形 20">
            <a:extLst>
              <a:ext uri="{FF2B5EF4-FFF2-40B4-BE49-F238E27FC236}">
                <a16:creationId xmlns="" xmlns:a16="http://schemas.microsoft.com/office/drawing/2014/main" id="{7D46C4EF-336A-4AB7-8024-ED4B66180363}"/>
              </a:ext>
            </a:extLst>
          </p:cNvPr>
          <p:cNvSpPr/>
          <p:nvPr/>
        </p:nvSpPr>
        <p:spPr>
          <a:xfrm>
            <a:off x="4867478" y="2908942"/>
            <a:ext cx="1438086" cy="85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华文楷体" panose="02010600040101010101" pitchFamily="2" charset="-122"/>
              </a:rPr>
              <a:t>插入公共链表</a:t>
            </a:r>
            <a:endParaRPr lang="en-US" altLang="zh-CN" dirty="0">
              <a:ea typeface="华文楷体" panose="02010600040101010101" pitchFamily="2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="" xmlns:a16="http://schemas.microsoft.com/office/drawing/2014/main" id="{44998D7B-98E5-4ACC-AD04-49991AC368FE}"/>
              </a:ext>
            </a:extLst>
          </p:cNvPr>
          <p:cNvCxnSpPr>
            <a:cxnSpLocks/>
            <a:stCxn id="32" idx="3"/>
            <a:endCxn id="13" idx="1"/>
          </p:cNvCxnSpPr>
          <p:nvPr/>
        </p:nvCxnSpPr>
        <p:spPr>
          <a:xfrm flipV="1">
            <a:off x="6305564" y="3327010"/>
            <a:ext cx="364099" cy="1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圆角矩形 20">
            <a:extLst>
              <a:ext uri="{FF2B5EF4-FFF2-40B4-BE49-F238E27FC236}">
                <a16:creationId xmlns="" xmlns:a16="http://schemas.microsoft.com/office/drawing/2014/main" id="{737DFC2C-A71E-48DA-888E-8DA75C5209EC}"/>
              </a:ext>
            </a:extLst>
          </p:cNvPr>
          <p:cNvSpPr/>
          <p:nvPr/>
        </p:nvSpPr>
        <p:spPr>
          <a:xfrm>
            <a:off x="9208241" y="1042113"/>
            <a:ext cx="1438086" cy="85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华文楷体" panose="02010600040101010101" pitchFamily="2" charset="-122"/>
              </a:rPr>
              <a:t>分别将剩余部分插入独有链表</a:t>
            </a:r>
          </a:p>
        </p:txBody>
      </p:sp>
      <p:sp>
        <p:nvSpPr>
          <p:cNvPr id="47" name="圆角矩形 20">
            <a:extLst>
              <a:ext uri="{FF2B5EF4-FFF2-40B4-BE49-F238E27FC236}">
                <a16:creationId xmlns="" xmlns:a16="http://schemas.microsoft.com/office/drawing/2014/main" id="{B12CD77F-667D-4FD0-84E1-1AC5C063DE16}"/>
              </a:ext>
            </a:extLst>
          </p:cNvPr>
          <p:cNvSpPr/>
          <p:nvPr/>
        </p:nvSpPr>
        <p:spPr>
          <a:xfrm>
            <a:off x="9218440" y="2897945"/>
            <a:ext cx="1438086" cy="85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华文楷体" panose="02010600040101010101" pitchFamily="2" charset="-122"/>
              </a:rPr>
              <a:t>拼接链表</a:t>
            </a:r>
          </a:p>
        </p:txBody>
      </p:sp>
      <p:sp>
        <p:nvSpPr>
          <p:cNvPr id="48" name="圆角矩形 20">
            <a:extLst>
              <a:ext uri="{FF2B5EF4-FFF2-40B4-BE49-F238E27FC236}">
                <a16:creationId xmlns="" xmlns:a16="http://schemas.microsoft.com/office/drawing/2014/main" id="{A2908652-144E-4959-9546-9079C383BBEF}"/>
              </a:ext>
            </a:extLst>
          </p:cNvPr>
          <p:cNvSpPr/>
          <p:nvPr/>
        </p:nvSpPr>
        <p:spPr>
          <a:xfrm>
            <a:off x="9218440" y="4753777"/>
            <a:ext cx="1438086" cy="85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华文楷体" panose="02010600040101010101" pitchFamily="2" charset="-122"/>
              </a:rPr>
              <a:t>计算位置并输出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="" xmlns:a16="http://schemas.microsoft.com/office/drawing/2014/main" id="{CAD7ACEE-7018-4137-BC36-C4F03A4A07E7}"/>
              </a:ext>
            </a:extLst>
          </p:cNvPr>
          <p:cNvCxnSpPr>
            <a:stCxn id="41" idx="2"/>
            <a:endCxn id="47" idx="0"/>
          </p:cNvCxnSpPr>
          <p:nvPr/>
        </p:nvCxnSpPr>
        <p:spPr>
          <a:xfrm>
            <a:off x="9927284" y="1900242"/>
            <a:ext cx="10199" cy="99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="" xmlns:a16="http://schemas.microsoft.com/office/drawing/2014/main" id="{C2A62006-CEF1-4991-BBEF-243154CD7D9B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9937483" y="3756074"/>
            <a:ext cx="0" cy="99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4884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974870">
            <a:off x="863963" y="1630882"/>
            <a:ext cx="1798174" cy="350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390" y="1"/>
            <a:ext cx="4019379" cy="2330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0844" y="430306"/>
            <a:ext cx="22420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3800" spc="600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04</a:t>
            </a:r>
            <a:endParaRPr lang="zh-CN" altLang="en-US" sz="13800" spc="600" dirty="0">
              <a:solidFill>
                <a:schemeClr val="tx1">
                  <a:lumMod val="65000"/>
                  <a:lumOff val="3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86635" y="675946"/>
            <a:ext cx="1844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accent4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函数分块</a:t>
            </a:r>
          </a:p>
        </p:txBody>
      </p:sp>
      <p:sp>
        <p:nvSpPr>
          <p:cNvPr id="8" name="矩形 7"/>
          <p:cNvSpPr/>
          <p:nvPr/>
        </p:nvSpPr>
        <p:spPr>
          <a:xfrm>
            <a:off x="847089" y="2430272"/>
            <a:ext cx="4033680" cy="1373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1.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共享子串（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main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2.function</a:t>
            </a:r>
          </a:p>
        </p:txBody>
      </p:sp>
      <p:sp>
        <p:nvSpPr>
          <p:cNvPr id="9" name="矩形 8"/>
          <p:cNvSpPr/>
          <p:nvPr/>
        </p:nvSpPr>
        <p:spPr>
          <a:xfrm>
            <a:off x="861390" y="4722210"/>
            <a:ext cx="401937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5889" y="6246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30518" y="6334780"/>
            <a:ext cx="263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华文楷体" panose="02010600040101010101" pitchFamily="2" charset="-122"/>
              </a:rPr>
              <a:t> </a:t>
            </a:r>
            <a:endParaRPr lang="zh-CN" altLang="en-US" sz="2800" dirty="0"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F6BC57C-AC85-440A-9758-392C300FC6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84" y="430306"/>
            <a:ext cx="4373880" cy="46939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C8670959-C056-45DC-B7C4-91692C2DBC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620" y="973030"/>
            <a:ext cx="4373880" cy="4610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937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974870">
            <a:off x="863963" y="1630882"/>
            <a:ext cx="1798174" cy="350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390" y="1"/>
            <a:ext cx="4019379" cy="2330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0844" y="430306"/>
            <a:ext cx="22420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3800" spc="600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05</a:t>
            </a:r>
            <a:endParaRPr lang="zh-CN" altLang="en-US" sz="13800" spc="600" dirty="0">
              <a:solidFill>
                <a:schemeClr val="tx1">
                  <a:lumMod val="65000"/>
                  <a:lumOff val="3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79011" y="907986"/>
            <a:ext cx="236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accent4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过程中的问题</a:t>
            </a:r>
          </a:p>
        </p:txBody>
      </p:sp>
      <p:sp>
        <p:nvSpPr>
          <p:cNvPr id="9" name="矩形 8"/>
          <p:cNvSpPr/>
          <p:nvPr/>
        </p:nvSpPr>
        <p:spPr>
          <a:xfrm>
            <a:off x="861390" y="4722210"/>
            <a:ext cx="401937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5889" y="6246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30518" y="6334780"/>
            <a:ext cx="263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华文楷体" panose="02010600040101010101" pitchFamily="2" charset="-122"/>
              </a:rPr>
              <a:t> </a:t>
            </a:r>
            <a:endParaRPr lang="zh-CN" altLang="en-US" sz="2800" dirty="0"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F4DB84F-F153-4985-A380-834C2232B6C0}"/>
              </a:ext>
            </a:extLst>
          </p:cNvPr>
          <p:cNvSpPr txBox="1"/>
          <p:nvPr/>
        </p:nvSpPr>
        <p:spPr>
          <a:xfrm>
            <a:off x="6626723" y="2690336"/>
            <a:ext cx="3671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因为两个链表是连接在一起的，直接释放节点会重复释放共享链表使程序错误。因此最后选择在程序最后将共享链表拆分成两个链表以解决问题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0E21027F-9CF6-4788-9BD3-24C4B3F242B0}"/>
              </a:ext>
            </a:extLst>
          </p:cNvPr>
          <p:cNvSpPr/>
          <p:nvPr/>
        </p:nvSpPr>
        <p:spPr>
          <a:xfrm>
            <a:off x="847089" y="2825479"/>
            <a:ext cx="4033680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Free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（）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50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1694" y="268940"/>
            <a:ext cx="11528612" cy="5898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31694" y="268941"/>
            <a:ext cx="11528612" cy="5898776"/>
          </a:xfrm>
          <a:custGeom>
            <a:avLst/>
            <a:gdLst>
              <a:gd name="connsiteX0" fmla="*/ 0 w 3314024"/>
              <a:gd name="connsiteY0" fmla="*/ 0 h 5048561"/>
              <a:gd name="connsiteX1" fmla="*/ 3314024 w 3314024"/>
              <a:gd name="connsiteY1" fmla="*/ 0 h 5048561"/>
              <a:gd name="connsiteX2" fmla="*/ 3229234 w 3314024"/>
              <a:gd name="connsiteY2" fmla="*/ 305327 h 5048561"/>
              <a:gd name="connsiteX3" fmla="*/ 27719 w 3314024"/>
              <a:gd name="connsiteY3" fmla="*/ 5033291 h 5048561"/>
              <a:gd name="connsiteX4" fmla="*/ 0 w 3314024"/>
              <a:gd name="connsiteY4" fmla="*/ 5048561 h 504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FFD44B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31694" y="268941"/>
            <a:ext cx="8479763" cy="5922358"/>
          </a:xfrm>
          <a:custGeom>
            <a:avLst/>
            <a:gdLst>
              <a:gd name="connsiteX0" fmla="*/ 0 w 3314024"/>
              <a:gd name="connsiteY0" fmla="*/ 0 h 5048561"/>
              <a:gd name="connsiteX1" fmla="*/ 3314024 w 3314024"/>
              <a:gd name="connsiteY1" fmla="*/ 0 h 5048561"/>
              <a:gd name="connsiteX2" fmla="*/ 3229234 w 3314024"/>
              <a:gd name="connsiteY2" fmla="*/ 305327 h 5048561"/>
              <a:gd name="connsiteX3" fmla="*/ 27719 w 3314024"/>
              <a:gd name="connsiteY3" fmla="*/ 5033291 h 5048561"/>
              <a:gd name="connsiteX4" fmla="*/ 0 w 3314024"/>
              <a:gd name="connsiteY4" fmla="*/ 5048561 h 504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FFC71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1694" y="268941"/>
            <a:ext cx="3029344" cy="5898776"/>
          </a:xfrm>
          <a:custGeom>
            <a:avLst/>
            <a:gdLst>
              <a:gd name="connsiteX0" fmla="*/ 0 w 3314024"/>
              <a:gd name="connsiteY0" fmla="*/ 0 h 5048561"/>
              <a:gd name="connsiteX1" fmla="*/ 3314024 w 3314024"/>
              <a:gd name="connsiteY1" fmla="*/ 0 h 5048561"/>
              <a:gd name="connsiteX2" fmla="*/ 3229234 w 3314024"/>
              <a:gd name="connsiteY2" fmla="*/ 305327 h 5048561"/>
              <a:gd name="connsiteX3" fmla="*/ 27719 w 3314024"/>
              <a:gd name="connsiteY3" fmla="*/ 5033291 h 5048561"/>
              <a:gd name="connsiteX4" fmla="*/ 0 w 3314024"/>
              <a:gd name="connsiteY4" fmla="*/ 5048561 h 504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FED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94781" y="1983286"/>
            <a:ext cx="48024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Thanks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813600" y="3001090"/>
            <a:ext cx="456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 Your Attention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088068" y="3842678"/>
            <a:ext cx="2330054" cy="369333"/>
            <a:chOff x="4821088" y="3515002"/>
            <a:chExt cx="2330054" cy="369333"/>
          </a:xfrm>
        </p:grpSpPr>
        <p:sp>
          <p:nvSpPr>
            <p:cNvPr id="29" name="文本框 28"/>
            <p:cNvSpPr txBox="1"/>
            <p:nvPr/>
          </p:nvSpPr>
          <p:spPr>
            <a:xfrm>
              <a:off x="4821088" y="35150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作者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5523773" y="3515002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彭子帆 陈稼诚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43840" y="6191299"/>
            <a:ext cx="117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PowerPoint leads to a better me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420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20152" y="1191367"/>
            <a:ext cx="5846648" cy="4242824"/>
            <a:chOff x="3039238" y="1301880"/>
            <a:chExt cx="5846648" cy="4242824"/>
          </a:xfrm>
        </p:grpSpPr>
        <p:grpSp>
          <p:nvGrpSpPr>
            <p:cNvPr id="2" name="组合 1"/>
            <p:cNvGrpSpPr/>
            <p:nvPr/>
          </p:nvGrpSpPr>
          <p:grpSpPr>
            <a:xfrm>
              <a:off x="4412616" y="1746709"/>
              <a:ext cx="3366769" cy="3364583"/>
              <a:chOff x="4665883" y="2301176"/>
              <a:chExt cx="2462737" cy="2461138"/>
            </a:xfrm>
          </p:grpSpPr>
          <p:sp>
            <p:nvSpPr>
              <p:cNvPr id="3" name="燕尾形 3"/>
              <p:cNvSpPr/>
              <p:nvPr/>
            </p:nvSpPr>
            <p:spPr>
              <a:xfrm rot="16200000">
                <a:off x="5618503" y="2301176"/>
                <a:ext cx="557087" cy="557087"/>
              </a:xfrm>
              <a:custGeom>
                <a:avLst/>
                <a:gdLst>
                  <a:gd name="connsiteX0" fmla="*/ 0 w 1368152"/>
                  <a:gd name="connsiteY0" fmla="*/ 0 h 1368152"/>
                  <a:gd name="connsiteX1" fmla="*/ 684076 w 1368152"/>
                  <a:gd name="connsiteY1" fmla="*/ 0 h 1368152"/>
                  <a:gd name="connsiteX2" fmla="*/ 1368152 w 1368152"/>
                  <a:gd name="connsiteY2" fmla="*/ 684076 h 1368152"/>
                  <a:gd name="connsiteX3" fmla="*/ 684076 w 1368152"/>
                  <a:gd name="connsiteY3" fmla="*/ 1368152 h 1368152"/>
                  <a:gd name="connsiteX4" fmla="*/ 0 w 1368152"/>
                  <a:gd name="connsiteY4" fmla="*/ 1368152 h 1368152"/>
                  <a:gd name="connsiteX5" fmla="*/ 684076 w 1368152"/>
                  <a:gd name="connsiteY5" fmla="*/ 684076 h 1368152"/>
                  <a:gd name="connsiteX6" fmla="*/ 0 w 1368152"/>
                  <a:gd name="connsiteY6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684076 w 1368152"/>
                  <a:gd name="connsiteY2" fmla="*/ 1368152 h 1368152"/>
                  <a:gd name="connsiteX3" fmla="*/ 0 w 1368152"/>
                  <a:gd name="connsiteY3" fmla="*/ 1368152 h 1368152"/>
                  <a:gd name="connsiteX4" fmla="*/ 684076 w 1368152"/>
                  <a:gd name="connsiteY4" fmla="*/ 684076 h 1368152"/>
                  <a:gd name="connsiteX5" fmla="*/ 0 w 1368152"/>
                  <a:gd name="connsiteY5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0 w 1368152"/>
                  <a:gd name="connsiteY2" fmla="*/ 1368152 h 1368152"/>
                  <a:gd name="connsiteX3" fmla="*/ 684076 w 1368152"/>
                  <a:gd name="connsiteY3" fmla="*/ 684076 h 1368152"/>
                  <a:gd name="connsiteX4" fmla="*/ 0 w 1368152"/>
                  <a:gd name="connsiteY4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1368152">
                    <a:moveTo>
                      <a:pt x="0" y="0"/>
                    </a:moveTo>
                    <a:lnTo>
                      <a:pt x="1368152" y="684076"/>
                    </a:lnTo>
                    <a:lnTo>
                      <a:pt x="0" y="1368152"/>
                    </a:lnTo>
                    <a:lnTo>
                      <a:pt x="684076" y="684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4" name="燕尾形 3"/>
              <p:cNvSpPr/>
              <p:nvPr/>
            </p:nvSpPr>
            <p:spPr>
              <a:xfrm>
                <a:off x="6571533" y="3254220"/>
                <a:ext cx="557087" cy="557087"/>
              </a:xfrm>
              <a:custGeom>
                <a:avLst/>
                <a:gdLst>
                  <a:gd name="connsiteX0" fmla="*/ 0 w 1368152"/>
                  <a:gd name="connsiteY0" fmla="*/ 0 h 1368152"/>
                  <a:gd name="connsiteX1" fmla="*/ 684076 w 1368152"/>
                  <a:gd name="connsiteY1" fmla="*/ 0 h 1368152"/>
                  <a:gd name="connsiteX2" fmla="*/ 1368152 w 1368152"/>
                  <a:gd name="connsiteY2" fmla="*/ 684076 h 1368152"/>
                  <a:gd name="connsiteX3" fmla="*/ 684076 w 1368152"/>
                  <a:gd name="connsiteY3" fmla="*/ 1368152 h 1368152"/>
                  <a:gd name="connsiteX4" fmla="*/ 0 w 1368152"/>
                  <a:gd name="connsiteY4" fmla="*/ 1368152 h 1368152"/>
                  <a:gd name="connsiteX5" fmla="*/ 684076 w 1368152"/>
                  <a:gd name="connsiteY5" fmla="*/ 684076 h 1368152"/>
                  <a:gd name="connsiteX6" fmla="*/ 0 w 1368152"/>
                  <a:gd name="connsiteY6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684076 w 1368152"/>
                  <a:gd name="connsiteY2" fmla="*/ 1368152 h 1368152"/>
                  <a:gd name="connsiteX3" fmla="*/ 0 w 1368152"/>
                  <a:gd name="connsiteY3" fmla="*/ 1368152 h 1368152"/>
                  <a:gd name="connsiteX4" fmla="*/ 684076 w 1368152"/>
                  <a:gd name="connsiteY4" fmla="*/ 684076 h 1368152"/>
                  <a:gd name="connsiteX5" fmla="*/ 0 w 1368152"/>
                  <a:gd name="connsiteY5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0 w 1368152"/>
                  <a:gd name="connsiteY2" fmla="*/ 1368152 h 1368152"/>
                  <a:gd name="connsiteX3" fmla="*/ 684076 w 1368152"/>
                  <a:gd name="connsiteY3" fmla="*/ 684076 h 1368152"/>
                  <a:gd name="connsiteX4" fmla="*/ 0 w 1368152"/>
                  <a:gd name="connsiteY4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1368152">
                    <a:moveTo>
                      <a:pt x="0" y="0"/>
                    </a:moveTo>
                    <a:lnTo>
                      <a:pt x="1368152" y="684076"/>
                    </a:lnTo>
                    <a:lnTo>
                      <a:pt x="0" y="1368152"/>
                    </a:lnTo>
                    <a:lnTo>
                      <a:pt x="684076" y="684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5" name="燕尾形 3"/>
              <p:cNvSpPr/>
              <p:nvPr/>
            </p:nvSpPr>
            <p:spPr>
              <a:xfrm rot="16200000" flipH="1" flipV="1">
                <a:off x="5618503" y="4205227"/>
                <a:ext cx="557087" cy="557087"/>
              </a:xfrm>
              <a:custGeom>
                <a:avLst/>
                <a:gdLst>
                  <a:gd name="connsiteX0" fmla="*/ 0 w 1368152"/>
                  <a:gd name="connsiteY0" fmla="*/ 0 h 1368152"/>
                  <a:gd name="connsiteX1" fmla="*/ 684076 w 1368152"/>
                  <a:gd name="connsiteY1" fmla="*/ 0 h 1368152"/>
                  <a:gd name="connsiteX2" fmla="*/ 1368152 w 1368152"/>
                  <a:gd name="connsiteY2" fmla="*/ 684076 h 1368152"/>
                  <a:gd name="connsiteX3" fmla="*/ 684076 w 1368152"/>
                  <a:gd name="connsiteY3" fmla="*/ 1368152 h 1368152"/>
                  <a:gd name="connsiteX4" fmla="*/ 0 w 1368152"/>
                  <a:gd name="connsiteY4" fmla="*/ 1368152 h 1368152"/>
                  <a:gd name="connsiteX5" fmla="*/ 684076 w 1368152"/>
                  <a:gd name="connsiteY5" fmla="*/ 684076 h 1368152"/>
                  <a:gd name="connsiteX6" fmla="*/ 0 w 1368152"/>
                  <a:gd name="connsiteY6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684076 w 1368152"/>
                  <a:gd name="connsiteY2" fmla="*/ 1368152 h 1368152"/>
                  <a:gd name="connsiteX3" fmla="*/ 0 w 1368152"/>
                  <a:gd name="connsiteY3" fmla="*/ 1368152 h 1368152"/>
                  <a:gd name="connsiteX4" fmla="*/ 684076 w 1368152"/>
                  <a:gd name="connsiteY4" fmla="*/ 684076 h 1368152"/>
                  <a:gd name="connsiteX5" fmla="*/ 0 w 1368152"/>
                  <a:gd name="connsiteY5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0 w 1368152"/>
                  <a:gd name="connsiteY2" fmla="*/ 1368152 h 1368152"/>
                  <a:gd name="connsiteX3" fmla="*/ 684076 w 1368152"/>
                  <a:gd name="connsiteY3" fmla="*/ 684076 h 1368152"/>
                  <a:gd name="connsiteX4" fmla="*/ 0 w 1368152"/>
                  <a:gd name="connsiteY4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1368152">
                    <a:moveTo>
                      <a:pt x="0" y="0"/>
                    </a:moveTo>
                    <a:lnTo>
                      <a:pt x="1368152" y="684076"/>
                    </a:lnTo>
                    <a:lnTo>
                      <a:pt x="0" y="1368152"/>
                    </a:lnTo>
                    <a:lnTo>
                      <a:pt x="684076" y="684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6" name="燕尾形 3"/>
              <p:cNvSpPr/>
              <p:nvPr/>
            </p:nvSpPr>
            <p:spPr>
              <a:xfrm flipH="1">
                <a:off x="4665883" y="3252182"/>
                <a:ext cx="557087" cy="557087"/>
              </a:xfrm>
              <a:custGeom>
                <a:avLst/>
                <a:gdLst>
                  <a:gd name="connsiteX0" fmla="*/ 0 w 1368152"/>
                  <a:gd name="connsiteY0" fmla="*/ 0 h 1368152"/>
                  <a:gd name="connsiteX1" fmla="*/ 684076 w 1368152"/>
                  <a:gd name="connsiteY1" fmla="*/ 0 h 1368152"/>
                  <a:gd name="connsiteX2" fmla="*/ 1368152 w 1368152"/>
                  <a:gd name="connsiteY2" fmla="*/ 684076 h 1368152"/>
                  <a:gd name="connsiteX3" fmla="*/ 684076 w 1368152"/>
                  <a:gd name="connsiteY3" fmla="*/ 1368152 h 1368152"/>
                  <a:gd name="connsiteX4" fmla="*/ 0 w 1368152"/>
                  <a:gd name="connsiteY4" fmla="*/ 1368152 h 1368152"/>
                  <a:gd name="connsiteX5" fmla="*/ 684076 w 1368152"/>
                  <a:gd name="connsiteY5" fmla="*/ 684076 h 1368152"/>
                  <a:gd name="connsiteX6" fmla="*/ 0 w 1368152"/>
                  <a:gd name="connsiteY6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684076 w 1368152"/>
                  <a:gd name="connsiteY2" fmla="*/ 1368152 h 1368152"/>
                  <a:gd name="connsiteX3" fmla="*/ 0 w 1368152"/>
                  <a:gd name="connsiteY3" fmla="*/ 1368152 h 1368152"/>
                  <a:gd name="connsiteX4" fmla="*/ 684076 w 1368152"/>
                  <a:gd name="connsiteY4" fmla="*/ 684076 h 1368152"/>
                  <a:gd name="connsiteX5" fmla="*/ 0 w 1368152"/>
                  <a:gd name="connsiteY5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0 w 1368152"/>
                  <a:gd name="connsiteY2" fmla="*/ 1368152 h 1368152"/>
                  <a:gd name="connsiteX3" fmla="*/ 684076 w 1368152"/>
                  <a:gd name="connsiteY3" fmla="*/ 684076 h 1368152"/>
                  <a:gd name="connsiteX4" fmla="*/ 0 w 1368152"/>
                  <a:gd name="connsiteY4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1368152">
                    <a:moveTo>
                      <a:pt x="0" y="0"/>
                    </a:moveTo>
                    <a:lnTo>
                      <a:pt x="1368152" y="684076"/>
                    </a:lnTo>
                    <a:lnTo>
                      <a:pt x="0" y="1368152"/>
                    </a:lnTo>
                    <a:lnTo>
                      <a:pt x="684076" y="684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7" name="燕尾形 3"/>
              <p:cNvSpPr/>
              <p:nvPr/>
            </p:nvSpPr>
            <p:spPr>
              <a:xfrm rot="13500000">
                <a:off x="4944427" y="2578623"/>
                <a:ext cx="557087" cy="557087"/>
              </a:xfrm>
              <a:custGeom>
                <a:avLst/>
                <a:gdLst>
                  <a:gd name="connsiteX0" fmla="*/ 0 w 1368152"/>
                  <a:gd name="connsiteY0" fmla="*/ 0 h 1368152"/>
                  <a:gd name="connsiteX1" fmla="*/ 684076 w 1368152"/>
                  <a:gd name="connsiteY1" fmla="*/ 0 h 1368152"/>
                  <a:gd name="connsiteX2" fmla="*/ 1368152 w 1368152"/>
                  <a:gd name="connsiteY2" fmla="*/ 684076 h 1368152"/>
                  <a:gd name="connsiteX3" fmla="*/ 684076 w 1368152"/>
                  <a:gd name="connsiteY3" fmla="*/ 1368152 h 1368152"/>
                  <a:gd name="connsiteX4" fmla="*/ 0 w 1368152"/>
                  <a:gd name="connsiteY4" fmla="*/ 1368152 h 1368152"/>
                  <a:gd name="connsiteX5" fmla="*/ 684076 w 1368152"/>
                  <a:gd name="connsiteY5" fmla="*/ 684076 h 1368152"/>
                  <a:gd name="connsiteX6" fmla="*/ 0 w 1368152"/>
                  <a:gd name="connsiteY6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684076 w 1368152"/>
                  <a:gd name="connsiteY2" fmla="*/ 1368152 h 1368152"/>
                  <a:gd name="connsiteX3" fmla="*/ 0 w 1368152"/>
                  <a:gd name="connsiteY3" fmla="*/ 1368152 h 1368152"/>
                  <a:gd name="connsiteX4" fmla="*/ 684076 w 1368152"/>
                  <a:gd name="connsiteY4" fmla="*/ 684076 h 1368152"/>
                  <a:gd name="connsiteX5" fmla="*/ 0 w 1368152"/>
                  <a:gd name="connsiteY5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0 w 1368152"/>
                  <a:gd name="connsiteY2" fmla="*/ 1368152 h 1368152"/>
                  <a:gd name="connsiteX3" fmla="*/ 684076 w 1368152"/>
                  <a:gd name="connsiteY3" fmla="*/ 684076 h 1368152"/>
                  <a:gd name="connsiteX4" fmla="*/ 0 w 1368152"/>
                  <a:gd name="connsiteY4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1368152">
                    <a:moveTo>
                      <a:pt x="0" y="0"/>
                    </a:moveTo>
                    <a:lnTo>
                      <a:pt x="1368152" y="684076"/>
                    </a:lnTo>
                    <a:lnTo>
                      <a:pt x="0" y="1368152"/>
                    </a:lnTo>
                    <a:lnTo>
                      <a:pt x="684076" y="684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82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8" name="燕尾形 3"/>
              <p:cNvSpPr/>
              <p:nvPr/>
            </p:nvSpPr>
            <p:spPr>
              <a:xfrm rot="8100000" flipH="1">
                <a:off x="6290967" y="2579718"/>
                <a:ext cx="557087" cy="557087"/>
              </a:xfrm>
              <a:custGeom>
                <a:avLst/>
                <a:gdLst>
                  <a:gd name="connsiteX0" fmla="*/ 0 w 1368152"/>
                  <a:gd name="connsiteY0" fmla="*/ 0 h 1368152"/>
                  <a:gd name="connsiteX1" fmla="*/ 684076 w 1368152"/>
                  <a:gd name="connsiteY1" fmla="*/ 0 h 1368152"/>
                  <a:gd name="connsiteX2" fmla="*/ 1368152 w 1368152"/>
                  <a:gd name="connsiteY2" fmla="*/ 684076 h 1368152"/>
                  <a:gd name="connsiteX3" fmla="*/ 684076 w 1368152"/>
                  <a:gd name="connsiteY3" fmla="*/ 1368152 h 1368152"/>
                  <a:gd name="connsiteX4" fmla="*/ 0 w 1368152"/>
                  <a:gd name="connsiteY4" fmla="*/ 1368152 h 1368152"/>
                  <a:gd name="connsiteX5" fmla="*/ 684076 w 1368152"/>
                  <a:gd name="connsiteY5" fmla="*/ 684076 h 1368152"/>
                  <a:gd name="connsiteX6" fmla="*/ 0 w 1368152"/>
                  <a:gd name="connsiteY6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684076 w 1368152"/>
                  <a:gd name="connsiteY2" fmla="*/ 1368152 h 1368152"/>
                  <a:gd name="connsiteX3" fmla="*/ 0 w 1368152"/>
                  <a:gd name="connsiteY3" fmla="*/ 1368152 h 1368152"/>
                  <a:gd name="connsiteX4" fmla="*/ 684076 w 1368152"/>
                  <a:gd name="connsiteY4" fmla="*/ 684076 h 1368152"/>
                  <a:gd name="connsiteX5" fmla="*/ 0 w 1368152"/>
                  <a:gd name="connsiteY5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0 w 1368152"/>
                  <a:gd name="connsiteY2" fmla="*/ 1368152 h 1368152"/>
                  <a:gd name="connsiteX3" fmla="*/ 684076 w 1368152"/>
                  <a:gd name="connsiteY3" fmla="*/ 684076 h 1368152"/>
                  <a:gd name="connsiteX4" fmla="*/ 0 w 1368152"/>
                  <a:gd name="connsiteY4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1368152">
                    <a:moveTo>
                      <a:pt x="0" y="0"/>
                    </a:moveTo>
                    <a:lnTo>
                      <a:pt x="1368152" y="684076"/>
                    </a:lnTo>
                    <a:lnTo>
                      <a:pt x="0" y="1368152"/>
                    </a:lnTo>
                    <a:lnTo>
                      <a:pt x="684076" y="684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825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9" name="燕尾形 3"/>
              <p:cNvSpPr/>
              <p:nvPr/>
            </p:nvSpPr>
            <p:spPr>
              <a:xfrm rot="8100000" flipV="1">
                <a:off x="4944427" y="3926682"/>
                <a:ext cx="557087" cy="557087"/>
              </a:xfrm>
              <a:custGeom>
                <a:avLst/>
                <a:gdLst>
                  <a:gd name="connsiteX0" fmla="*/ 0 w 1368152"/>
                  <a:gd name="connsiteY0" fmla="*/ 0 h 1368152"/>
                  <a:gd name="connsiteX1" fmla="*/ 684076 w 1368152"/>
                  <a:gd name="connsiteY1" fmla="*/ 0 h 1368152"/>
                  <a:gd name="connsiteX2" fmla="*/ 1368152 w 1368152"/>
                  <a:gd name="connsiteY2" fmla="*/ 684076 h 1368152"/>
                  <a:gd name="connsiteX3" fmla="*/ 684076 w 1368152"/>
                  <a:gd name="connsiteY3" fmla="*/ 1368152 h 1368152"/>
                  <a:gd name="connsiteX4" fmla="*/ 0 w 1368152"/>
                  <a:gd name="connsiteY4" fmla="*/ 1368152 h 1368152"/>
                  <a:gd name="connsiteX5" fmla="*/ 684076 w 1368152"/>
                  <a:gd name="connsiteY5" fmla="*/ 684076 h 1368152"/>
                  <a:gd name="connsiteX6" fmla="*/ 0 w 1368152"/>
                  <a:gd name="connsiteY6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684076 w 1368152"/>
                  <a:gd name="connsiteY2" fmla="*/ 1368152 h 1368152"/>
                  <a:gd name="connsiteX3" fmla="*/ 0 w 1368152"/>
                  <a:gd name="connsiteY3" fmla="*/ 1368152 h 1368152"/>
                  <a:gd name="connsiteX4" fmla="*/ 684076 w 1368152"/>
                  <a:gd name="connsiteY4" fmla="*/ 684076 h 1368152"/>
                  <a:gd name="connsiteX5" fmla="*/ 0 w 1368152"/>
                  <a:gd name="connsiteY5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0 w 1368152"/>
                  <a:gd name="connsiteY2" fmla="*/ 1368152 h 1368152"/>
                  <a:gd name="connsiteX3" fmla="*/ 684076 w 1368152"/>
                  <a:gd name="connsiteY3" fmla="*/ 684076 h 1368152"/>
                  <a:gd name="connsiteX4" fmla="*/ 0 w 1368152"/>
                  <a:gd name="connsiteY4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1368152">
                    <a:moveTo>
                      <a:pt x="0" y="0"/>
                    </a:moveTo>
                    <a:lnTo>
                      <a:pt x="1368152" y="684076"/>
                    </a:lnTo>
                    <a:lnTo>
                      <a:pt x="0" y="1368152"/>
                    </a:lnTo>
                    <a:lnTo>
                      <a:pt x="684076" y="684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82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10" name="燕尾形 3"/>
              <p:cNvSpPr/>
              <p:nvPr/>
            </p:nvSpPr>
            <p:spPr>
              <a:xfrm rot="13500000" flipH="1" flipV="1">
                <a:off x="6290967" y="3926683"/>
                <a:ext cx="557087" cy="557087"/>
              </a:xfrm>
              <a:custGeom>
                <a:avLst/>
                <a:gdLst>
                  <a:gd name="connsiteX0" fmla="*/ 0 w 1368152"/>
                  <a:gd name="connsiteY0" fmla="*/ 0 h 1368152"/>
                  <a:gd name="connsiteX1" fmla="*/ 684076 w 1368152"/>
                  <a:gd name="connsiteY1" fmla="*/ 0 h 1368152"/>
                  <a:gd name="connsiteX2" fmla="*/ 1368152 w 1368152"/>
                  <a:gd name="connsiteY2" fmla="*/ 684076 h 1368152"/>
                  <a:gd name="connsiteX3" fmla="*/ 684076 w 1368152"/>
                  <a:gd name="connsiteY3" fmla="*/ 1368152 h 1368152"/>
                  <a:gd name="connsiteX4" fmla="*/ 0 w 1368152"/>
                  <a:gd name="connsiteY4" fmla="*/ 1368152 h 1368152"/>
                  <a:gd name="connsiteX5" fmla="*/ 684076 w 1368152"/>
                  <a:gd name="connsiteY5" fmla="*/ 684076 h 1368152"/>
                  <a:gd name="connsiteX6" fmla="*/ 0 w 1368152"/>
                  <a:gd name="connsiteY6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684076 w 1368152"/>
                  <a:gd name="connsiteY2" fmla="*/ 1368152 h 1368152"/>
                  <a:gd name="connsiteX3" fmla="*/ 0 w 1368152"/>
                  <a:gd name="connsiteY3" fmla="*/ 1368152 h 1368152"/>
                  <a:gd name="connsiteX4" fmla="*/ 684076 w 1368152"/>
                  <a:gd name="connsiteY4" fmla="*/ 684076 h 1368152"/>
                  <a:gd name="connsiteX5" fmla="*/ 0 w 1368152"/>
                  <a:gd name="connsiteY5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0 w 1368152"/>
                  <a:gd name="connsiteY2" fmla="*/ 1368152 h 1368152"/>
                  <a:gd name="connsiteX3" fmla="*/ 684076 w 1368152"/>
                  <a:gd name="connsiteY3" fmla="*/ 684076 h 1368152"/>
                  <a:gd name="connsiteX4" fmla="*/ 0 w 1368152"/>
                  <a:gd name="connsiteY4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1368152">
                    <a:moveTo>
                      <a:pt x="0" y="0"/>
                    </a:moveTo>
                    <a:lnTo>
                      <a:pt x="1368152" y="684076"/>
                    </a:lnTo>
                    <a:lnTo>
                      <a:pt x="0" y="1368152"/>
                    </a:lnTo>
                    <a:lnTo>
                      <a:pt x="684076" y="684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825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5629366" y="3198168"/>
              <a:ext cx="9332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 smtClean="0">
                  <a:ea typeface="华文楷体" panose="02010600040101010101" pitchFamily="2" charset="-122"/>
                </a:rPr>
                <a:t>CAD</a:t>
              </a:r>
              <a:endParaRPr lang="zh-CN" altLang="en-US" sz="3200" b="1" dirty="0">
                <a:ea typeface="华文楷体" panose="0201060004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86153" y="1301880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ea typeface="华文楷体" panose="02010600040101010101" pitchFamily="2" charset="-122"/>
                </a:rPr>
                <a:t>实现功能以及运行结果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942999" y="3232627"/>
              <a:ext cx="942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ea typeface="华文楷体" panose="02010600040101010101" pitchFamily="2" charset="-122"/>
                </a:rPr>
                <a:t>UI</a:t>
              </a:r>
              <a:r>
                <a:rPr lang="zh-CN" altLang="en-US" sz="2000" dirty="0" smtClean="0">
                  <a:ea typeface="华文楷体" panose="02010600040101010101" pitchFamily="2" charset="-122"/>
                </a:rPr>
                <a:t>界面</a:t>
              </a:r>
              <a:endParaRPr lang="zh-CN" altLang="en-US" sz="2000" dirty="0">
                <a:ea typeface="华文楷体" panose="0201060004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73179" y="514459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ea typeface="华文楷体" panose="02010600040101010101" pitchFamily="2" charset="-122"/>
                </a:rPr>
                <a:t>函数</a:t>
              </a:r>
              <a:endParaRPr lang="zh-CN" altLang="en-US" sz="2000" dirty="0">
                <a:ea typeface="华文楷体" panose="0201060004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39238" y="324777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ea typeface="华文楷体" panose="02010600040101010101" pitchFamily="2" charset="-122"/>
                </a:rPr>
                <a:t>回</a:t>
              </a:r>
              <a:r>
                <a:rPr lang="zh-CN" altLang="en-US" sz="2000" dirty="0" smtClean="0">
                  <a:ea typeface="华文楷体" panose="02010600040101010101" pitchFamily="2" charset="-122"/>
                </a:rPr>
                <a:t>调函数</a:t>
              </a:r>
              <a:endParaRPr lang="zh-CN" altLang="en-US" sz="2000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0" y="1797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288371" y="2073463"/>
            <a:ext cx="2740838" cy="830997"/>
            <a:chOff x="364647" y="5723242"/>
            <a:chExt cx="2740838" cy="830997"/>
          </a:xfrm>
        </p:grpSpPr>
        <p:sp>
          <p:nvSpPr>
            <p:cNvPr id="25" name="矩形 24"/>
            <p:cNvSpPr/>
            <p:nvPr/>
          </p:nvSpPr>
          <p:spPr>
            <a:xfrm rot="21413822">
              <a:off x="381164" y="5953741"/>
              <a:ext cx="2393118" cy="2075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4647" y="5723242"/>
              <a:ext cx="27408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800" dirty="0">
                  <a:ea typeface="华文楷体" panose="02010600040101010101" pitchFamily="2" charset="-122"/>
                </a:rPr>
                <a:t>Project1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6137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 rot="21413822">
            <a:off x="4537433" y="1059733"/>
            <a:ext cx="3117134" cy="1989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797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6822" y="879423"/>
            <a:ext cx="3085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项目包括的文件</a:t>
            </a:r>
          </a:p>
        </p:txBody>
      </p:sp>
      <p:sp>
        <p:nvSpPr>
          <p:cNvPr id="66" name="矩形 65"/>
          <p:cNvSpPr/>
          <p:nvPr/>
        </p:nvSpPr>
        <p:spPr>
          <a:xfrm rot="21413822">
            <a:off x="1621815" y="4585708"/>
            <a:ext cx="740547" cy="219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3" name="Oval 5574"/>
          <p:cNvSpPr>
            <a:spLocks noChangeArrowheads="1"/>
          </p:cNvSpPr>
          <p:nvPr/>
        </p:nvSpPr>
        <p:spPr bwMode="auto">
          <a:xfrm>
            <a:off x="8992555" y="2739552"/>
            <a:ext cx="384896" cy="384896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4" name="Freeform 5575"/>
          <p:cNvSpPr>
            <a:spLocks/>
          </p:cNvSpPr>
          <p:nvPr/>
        </p:nvSpPr>
        <p:spPr bwMode="auto">
          <a:xfrm>
            <a:off x="9207915" y="2175956"/>
            <a:ext cx="435300" cy="426136"/>
          </a:xfrm>
          <a:custGeom>
            <a:avLst/>
            <a:gdLst>
              <a:gd name="T0" fmla="*/ 36 w 44"/>
              <a:gd name="T1" fmla="*/ 36 h 43"/>
              <a:gd name="T2" fmla="*/ 8 w 44"/>
              <a:gd name="T3" fmla="*/ 36 h 43"/>
              <a:gd name="T4" fmla="*/ 8 w 44"/>
              <a:gd name="T5" fmla="*/ 8 h 43"/>
              <a:gd name="T6" fmla="*/ 36 w 44"/>
              <a:gd name="T7" fmla="*/ 8 h 43"/>
              <a:gd name="T8" fmla="*/ 36 w 44"/>
              <a:gd name="T9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36" y="36"/>
                </a:moveTo>
                <a:cubicBezTo>
                  <a:pt x="28" y="43"/>
                  <a:pt x="16" y="43"/>
                  <a:pt x="8" y="36"/>
                </a:cubicBezTo>
                <a:cubicBezTo>
                  <a:pt x="0" y="28"/>
                  <a:pt x="0" y="15"/>
                  <a:pt x="8" y="8"/>
                </a:cubicBezTo>
                <a:cubicBezTo>
                  <a:pt x="16" y="0"/>
                  <a:pt x="28" y="0"/>
                  <a:pt x="36" y="8"/>
                </a:cubicBezTo>
                <a:cubicBezTo>
                  <a:pt x="44" y="15"/>
                  <a:pt x="44" y="28"/>
                  <a:pt x="36" y="3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5" name="Oval 5576"/>
          <p:cNvSpPr>
            <a:spLocks noChangeArrowheads="1"/>
          </p:cNvSpPr>
          <p:nvPr/>
        </p:nvSpPr>
        <p:spPr bwMode="auto">
          <a:xfrm>
            <a:off x="9785259" y="1978925"/>
            <a:ext cx="394060" cy="39406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6" name="Freeform 5577"/>
          <p:cNvSpPr>
            <a:spLocks/>
          </p:cNvSpPr>
          <p:nvPr/>
        </p:nvSpPr>
        <p:spPr bwMode="auto">
          <a:xfrm>
            <a:off x="10307617" y="2208030"/>
            <a:ext cx="435300" cy="421553"/>
          </a:xfrm>
          <a:custGeom>
            <a:avLst/>
            <a:gdLst>
              <a:gd name="T0" fmla="*/ 8 w 44"/>
              <a:gd name="T1" fmla="*/ 35 h 43"/>
              <a:gd name="T2" fmla="*/ 8 w 44"/>
              <a:gd name="T3" fmla="*/ 7 h 43"/>
              <a:gd name="T4" fmla="*/ 36 w 44"/>
              <a:gd name="T5" fmla="*/ 7 h 43"/>
              <a:gd name="T6" fmla="*/ 36 w 44"/>
              <a:gd name="T7" fmla="*/ 35 h 43"/>
              <a:gd name="T8" fmla="*/ 8 w 44"/>
              <a:gd name="T9" fmla="*/ 3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8" y="35"/>
                </a:moveTo>
                <a:cubicBezTo>
                  <a:pt x="0" y="28"/>
                  <a:pt x="0" y="15"/>
                  <a:pt x="8" y="7"/>
                </a:cubicBezTo>
                <a:cubicBezTo>
                  <a:pt x="16" y="0"/>
                  <a:pt x="28" y="0"/>
                  <a:pt x="36" y="7"/>
                </a:cubicBezTo>
                <a:cubicBezTo>
                  <a:pt x="44" y="15"/>
                  <a:pt x="44" y="28"/>
                  <a:pt x="36" y="35"/>
                </a:cubicBezTo>
                <a:cubicBezTo>
                  <a:pt x="28" y="43"/>
                  <a:pt x="16" y="43"/>
                  <a:pt x="8" y="3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Oval 5578"/>
          <p:cNvSpPr>
            <a:spLocks noChangeArrowheads="1"/>
          </p:cNvSpPr>
          <p:nvPr/>
        </p:nvSpPr>
        <p:spPr bwMode="auto">
          <a:xfrm>
            <a:off x="10545886" y="2780793"/>
            <a:ext cx="384896" cy="384896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8" name="Freeform 5579"/>
          <p:cNvSpPr>
            <a:spLocks/>
          </p:cNvSpPr>
          <p:nvPr/>
        </p:nvSpPr>
        <p:spPr bwMode="auto">
          <a:xfrm>
            <a:off x="10289289" y="3303151"/>
            <a:ext cx="426136" cy="426136"/>
          </a:xfrm>
          <a:custGeom>
            <a:avLst/>
            <a:gdLst>
              <a:gd name="T0" fmla="*/ 7 w 43"/>
              <a:gd name="T1" fmla="*/ 8 h 43"/>
              <a:gd name="T2" fmla="*/ 35 w 43"/>
              <a:gd name="T3" fmla="*/ 8 h 43"/>
              <a:gd name="T4" fmla="*/ 35 w 43"/>
              <a:gd name="T5" fmla="*/ 35 h 43"/>
              <a:gd name="T6" fmla="*/ 7 w 43"/>
              <a:gd name="T7" fmla="*/ 35 h 43"/>
              <a:gd name="T8" fmla="*/ 7 w 43"/>
              <a:gd name="T9" fmla="*/ 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7" y="8"/>
                </a:moveTo>
                <a:cubicBezTo>
                  <a:pt x="15" y="0"/>
                  <a:pt x="28" y="0"/>
                  <a:pt x="35" y="8"/>
                </a:cubicBezTo>
                <a:cubicBezTo>
                  <a:pt x="43" y="15"/>
                  <a:pt x="43" y="28"/>
                  <a:pt x="35" y="35"/>
                </a:cubicBezTo>
                <a:cubicBezTo>
                  <a:pt x="28" y="43"/>
                  <a:pt x="15" y="43"/>
                  <a:pt x="7" y="35"/>
                </a:cubicBezTo>
                <a:cubicBezTo>
                  <a:pt x="0" y="28"/>
                  <a:pt x="0" y="15"/>
                  <a:pt x="7" y="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9" name="Oval 5580"/>
          <p:cNvSpPr>
            <a:spLocks noChangeArrowheads="1"/>
          </p:cNvSpPr>
          <p:nvPr/>
        </p:nvSpPr>
        <p:spPr bwMode="auto">
          <a:xfrm>
            <a:off x="9744018" y="3532256"/>
            <a:ext cx="394060" cy="39406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0" name="Freeform 5581"/>
          <p:cNvSpPr>
            <a:spLocks/>
          </p:cNvSpPr>
          <p:nvPr/>
        </p:nvSpPr>
        <p:spPr bwMode="auto">
          <a:xfrm>
            <a:off x="9180422" y="3275659"/>
            <a:ext cx="435300" cy="426136"/>
          </a:xfrm>
          <a:custGeom>
            <a:avLst/>
            <a:gdLst>
              <a:gd name="T0" fmla="*/ 36 w 44"/>
              <a:gd name="T1" fmla="*/ 8 h 43"/>
              <a:gd name="T2" fmla="*/ 36 w 44"/>
              <a:gd name="T3" fmla="*/ 36 h 43"/>
              <a:gd name="T4" fmla="*/ 8 w 44"/>
              <a:gd name="T5" fmla="*/ 36 h 43"/>
              <a:gd name="T6" fmla="*/ 8 w 44"/>
              <a:gd name="T7" fmla="*/ 8 h 43"/>
              <a:gd name="T8" fmla="*/ 36 w 44"/>
              <a:gd name="T9" fmla="*/ 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36" y="8"/>
                </a:moveTo>
                <a:cubicBezTo>
                  <a:pt x="44" y="15"/>
                  <a:pt x="44" y="28"/>
                  <a:pt x="36" y="36"/>
                </a:cubicBezTo>
                <a:cubicBezTo>
                  <a:pt x="28" y="43"/>
                  <a:pt x="16" y="43"/>
                  <a:pt x="8" y="36"/>
                </a:cubicBezTo>
                <a:cubicBezTo>
                  <a:pt x="0" y="28"/>
                  <a:pt x="0" y="15"/>
                  <a:pt x="8" y="8"/>
                </a:cubicBezTo>
                <a:cubicBezTo>
                  <a:pt x="16" y="0"/>
                  <a:pt x="28" y="0"/>
                  <a:pt x="36" y="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98014" y="2764353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32825"/>
                </a:solidFill>
                <a:ea typeface="华文楷体" panose="02010600040101010101" pitchFamily="2" charset="-122"/>
              </a:rPr>
              <a:t>4</a:t>
            </a:r>
            <a:endParaRPr lang="zh-CN" altLang="en-US" sz="1600" dirty="0">
              <a:solidFill>
                <a:srgbClr val="232825"/>
              </a:solidFill>
              <a:ea typeface="华文楷体" panose="0201060004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658607" y="442860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楷体" panose="02010600040101010101" pitchFamily="2" charset="-122"/>
              </a:rPr>
              <a:t>Main.c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597780" y="4886634"/>
            <a:ext cx="800219" cy="371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主函数</a:t>
            </a:r>
          </a:p>
        </p:txBody>
      </p:sp>
      <p:sp>
        <p:nvSpPr>
          <p:cNvPr id="67" name="矩形 66"/>
          <p:cNvSpPr/>
          <p:nvPr/>
        </p:nvSpPr>
        <p:spPr>
          <a:xfrm rot="21413822">
            <a:off x="4177830" y="4585708"/>
            <a:ext cx="740547" cy="219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5" name="Oval 5586"/>
          <p:cNvSpPr>
            <a:spLocks noChangeArrowheads="1"/>
          </p:cNvSpPr>
          <p:nvPr/>
        </p:nvSpPr>
        <p:spPr bwMode="auto">
          <a:xfrm>
            <a:off x="6259625" y="2725904"/>
            <a:ext cx="384896" cy="384896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6" name="Freeform 5587"/>
          <p:cNvSpPr>
            <a:spLocks/>
          </p:cNvSpPr>
          <p:nvPr/>
        </p:nvSpPr>
        <p:spPr bwMode="auto">
          <a:xfrm>
            <a:off x="6479565" y="2162308"/>
            <a:ext cx="426136" cy="426136"/>
          </a:xfrm>
          <a:custGeom>
            <a:avLst/>
            <a:gdLst>
              <a:gd name="T0" fmla="*/ 36 w 43"/>
              <a:gd name="T1" fmla="*/ 36 h 43"/>
              <a:gd name="T2" fmla="*/ 8 w 43"/>
              <a:gd name="T3" fmla="*/ 36 h 43"/>
              <a:gd name="T4" fmla="*/ 8 w 43"/>
              <a:gd name="T5" fmla="*/ 8 h 43"/>
              <a:gd name="T6" fmla="*/ 36 w 43"/>
              <a:gd name="T7" fmla="*/ 8 h 43"/>
              <a:gd name="T8" fmla="*/ 36 w 43"/>
              <a:gd name="T9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36" y="36"/>
                </a:moveTo>
                <a:cubicBezTo>
                  <a:pt x="28" y="43"/>
                  <a:pt x="15" y="43"/>
                  <a:pt x="8" y="36"/>
                </a:cubicBezTo>
                <a:cubicBezTo>
                  <a:pt x="0" y="28"/>
                  <a:pt x="0" y="15"/>
                  <a:pt x="8" y="8"/>
                </a:cubicBezTo>
                <a:cubicBezTo>
                  <a:pt x="15" y="0"/>
                  <a:pt x="28" y="0"/>
                  <a:pt x="36" y="8"/>
                </a:cubicBezTo>
                <a:cubicBezTo>
                  <a:pt x="43" y="15"/>
                  <a:pt x="43" y="28"/>
                  <a:pt x="36" y="3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7" name="Oval 5588"/>
          <p:cNvSpPr>
            <a:spLocks noChangeArrowheads="1"/>
          </p:cNvSpPr>
          <p:nvPr/>
        </p:nvSpPr>
        <p:spPr bwMode="auto">
          <a:xfrm>
            <a:off x="7052328" y="1965277"/>
            <a:ext cx="394060" cy="39406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8" name="Freeform 5589"/>
          <p:cNvSpPr>
            <a:spLocks/>
          </p:cNvSpPr>
          <p:nvPr/>
        </p:nvSpPr>
        <p:spPr bwMode="auto">
          <a:xfrm>
            <a:off x="7574687" y="2194382"/>
            <a:ext cx="435300" cy="421553"/>
          </a:xfrm>
          <a:custGeom>
            <a:avLst/>
            <a:gdLst>
              <a:gd name="T0" fmla="*/ 8 w 44"/>
              <a:gd name="T1" fmla="*/ 35 h 43"/>
              <a:gd name="T2" fmla="*/ 8 w 44"/>
              <a:gd name="T3" fmla="*/ 7 h 43"/>
              <a:gd name="T4" fmla="*/ 36 w 44"/>
              <a:gd name="T5" fmla="*/ 7 h 43"/>
              <a:gd name="T6" fmla="*/ 36 w 44"/>
              <a:gd name="T7" fmla="*/ 35 h 43"/>
              <a:gd name="T8" fmla="*/ 8 w 44"/>
              <a:gd name="T9" fmla="*/ 3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8" y="35"/>
                </a:moveTo>
                <a:cubicBezTo>
                  <a:pt x="0" y="28"/>
                  <a:pt x="0" y="15"/>
                  <a:pt x="8" y="7"/>
                </a:cubicBezTo>
                <a:cubicBezTo>
                  <a:pt x="16" y="0"/>
                  <a:pt x="28" y="0"/>
                  <a:pt x="36" y="7"/>
                </a:cubicBezTo>
                <a:cubicBezTo>
                  <a:pt x="44" y="15"/>
                  <a:pt x="44" y="28"/>
                  <a:pt x="36" y="35"/>
                </a:cubicBezTo>
                <a:cubicBezTo>
                  <a:pt x="28" y="43"/>
                  <a:pt x="16" y="43"/>
                  <a:pt x="8" y="35"/>
                </a:cubicBezTo>
                <a:close/>
              </a:path>
            </a:pathLst>
          </a:custGeom>
          <a:solidFill>
            <a:srgbClr val="2328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9" name="Oval 5590"/>
          <p:cNvSpPr>
            <a:spLocks noChangeArrowheads="1"/>
          </p:cNvSpPr>
          <p:nvPr/>
        </p:nvSpPr>
        <p:spPr bwMode="auto">
          <a:xfrm>
            <a:off x="7812956" y="2767145"/>
            <a:ext cx="384896" cy="384896"/>
          </a:xfrm>
          <a:prstGeom prst="ellipse">
            <a:avLst/>
          </a:prstGeom>
          <a:solidFill>
            <a:srgbClr val="2328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0" name="Freeform 5591"/>
          <p:cNvSpPr>
            <a:spLocks/>
          </p:cNvSpPr>
          <p:nvPr/>
        </p:nvSpPr>
        <p:spPr bwMode="auto">
          <a:xfrm>
            <a:off x="7547195" y="3289503"/>
            <a:ext cx="435300" cy="426136"/>
          </a:xfrm>
          <a:custGeom>
            <a:avLst/>
            <a:gdLst>
              <a:gd name="T0" fmla="*/ 8 w 44"/>
              <a:gd name="T1" fmla="*/ 8 h 43"/>
              <a:gd name="T2" fmla="*/ 36 w 44"/>
              <a:gd name="T3" fmla="*/ 8 h 43"/>
              <a:gd name="T4" fmla="*/ 36 w 44"/>
              <a:gd name="T5" fmla="*/ 35 h 43"/>
              <a:gd name="T6" fmla="*/ 8 w 44"/>
              <a:gd name="T7" fmla="*/ 35 h 43"/>
              <a:gd name="T8" fmla="*/ 8 w 44"/>
              <a:gd name="T9" fmla="*/ 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8" y="8"/>
                </a:moveTo>
                <a:cubicBezTo>
                  <a:pt x="16" y="0"/>
                  <a:pt x="28" y="0"/>
                  <a:pt x="36" y="8"/>
                </a:cubicBezTo>
                <a:cubicBezTo>
                  <a:pt x="44" y="15"/>
                  <a:pt x="44" y="28"/>
                  <a:pt x="36" y="35"/>
                </a:cubicBezTo>
                <a:cubicBezTo>
                  <a:pt x="28" y="43"/>
                  <a:pt x="16" y="43"/>
                  <a:pt x="8" y="35"/>
                </a:cubicBezTo>
                <a:cubicBezTo>
                  <a:pt x="0" y="28"/>
                  <a:pt x="0" y="15"/>
                  <a:pt x="8" y="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1" name="Oval 5592"/>
          <p:cNvSpPr>
            <a:spLocks noChangeArrowheads="1"/>
          </p:cNvSpPr>
          <p:nvPr/>
        </p:nvSpPr>
        <p:spPr bwMode="auto">
          <a:xfrm>
            <a:off x="7011088" y="3518608"/>
            <a:ext cx="398644" cy="39406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2" name="Freeform 5593"/>
          <p:cNvSpPr>
            <a:spLocks/>
          </p:cNvSpPr>
          <p:nvPr/>
        </p:nvSpPr>
        <p:spPr bwMode="auto">
          <a:xfrm>
            <a:off x="6447492" y="3262011"/>
            <a:ext cx="435300" cy="426136"/>
          </a:xfrm>
          <a:custGeom>
            <a:avLst/>
            <a:gdLst>
              <a:gd name="T0" fmla="*/ 36 w 44"/>
              <a:gd name="T1" fmla="*/ 8 h 43"/>
              <a:gd name="T2" fmla="*/ 36 w 44"/>
              <a:gd name="T3" fmla="*/ 36 h 43"/>
              <a:gd name="T4" fmla="*/ 8 w 44"/>
              <a:gd name="T5" fmla="*/ 36 h 43"/>
              <a:gd name="T6" fmla="*/ 8 w 44"/>
              <a:gd name="T7" fmla="*/ 8 h 43"/>
              <a:gd name="T8" fmla="*/ 36 w 44"/>
              <a:gd name="T9" fmla="*/ 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36" y="8"/>
                </a:moveTo>
                <a:cubicBezTo>
                  <a:pt x="44" y="15"/>
                  <a:pt x="44" y="28"/>
                  <a:pt x="36" y="36"/>
                </a:cubicBezTo>
                <a:cubicBezTo>
                  <a:pt x="28" y="43"/>
                  <a:pt x="16" y="43"/>
                  <a:pt x="8" y="36"/>
                </a:cubicBezTo>
                <a:cubicBezTo>
                  <a:pt x="0" y="28"/>
                  <a:pt x="0" y="15"/>
                  <a:pt x="8" y="8"/>
                </a:cubicBezTo>
                <a:cubicBezTo>
                  <a:pt x="16" y="0"/>
                  <a:pt x="28" y="0"/>
                  <a:pt x="36" y="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55229" y="2764353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32825"/>
                </a:solidFill>
                <a:ea typeface="华文楷体" panose="02010600040101010101" pitchFamily="2" charset="-122"/>
              </a:rPr>
              <a:t>3</a:t>
            </a:r>
            <a:endParaRPr lang="zh-CN" altLang="en-US" sz="1600" dirty="0">
              <a:solidFill>
                <a:srgbClr val="232825"/>
              </a:solidFill>
              <a:ea typeface="华文楷体" panose="0201060004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891986" y="4455900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楷体" panose="02010600040101010101" pitchFamily="2" charset="-122"/>
              </a:rPr>
              <a:t>myheadfile.h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119697" y="4872986"/>
            <a:ext cx="800219" cy="371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头文件</a:t>
            </a:r>
          </a:p>
        </p:txBody>
      </p:sp>
      <p:sp>
        <p:nvSpPr>
          <p:cNvPr id="68" name="矩形 67"/>
          <p:cNvSpPr/>
          <p:nvPr/>
        </p:nvSpPr>
        <p:spPr>
          <a:xfrm rot="21413822">
            <a:off x="6899914" y="4585708"/>
            <a:ext cx="740547" cy="219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9" name="Oval 5552"/>
          <p:cNvSpPr>
            <a:spLocks noChangeArrowheads="1"/>
          </p:cNvSpPr>
          <p:nvPr/>
        </p:nvSpPr>
        <p:spPr bwMode="auto">
          <a:xfrm>
            <a:off x="3681689" y="2793924"/>
            <a:ext cx="398644" cy="384896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0" name="Freeform 5553"/>
          <p:cNvSpPr>
            <a:spLocks/>
          </p:cNvSpPr>
          <p:nvPr/>
        </p:nvSpPr>
        <p:spPr bwMode="auto">
          <a:xfrm>
            <a:off x="3910793" y="2230328"/>
            <a:ext cx="426136" cy="426136"/>
          </a:xfrm>
          <a:custGeom>
            <a:avLst/>
            <a:gdLst>
              <a:gd name="T0" fmla="*/ 35 w 43"/>
              <a:gd name="T1" fmla="*/ 36 h 43"/>
              <a:gd name="T2" fmla="*/ 8 w 43"/>
              <a:gd name="T3" fmla="*/ 36 h 43"/>
              <a:gd name="T4" fmla="*/ 8 w 43"/>
              <a:gd name="T5" fmla="*/ 8 h 43"/>
              <a:gd name="T6" fmla="*/ 35 w 43"/>
              <a:gd name="T7" fmla="*/ 8 h 43"/>
              <a:gd name="T8" fmla="*/ 35 w 43"/>
              <a:gd name="T9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35" y="36"/>
                </a:moveTo>
                <a:cubicBezTo>
                  <a:pt x="28" y="43"/>
                  <a:pt x="15" y="43"/>
                  <a:pt x="8" y="36"/>
                </a:cubicBezTo>
                <a:cubicBezTo>
                  <a:pt x="0" y="28"/>
                  <a:pt x="0" y="15"/>
                  <a:pt x="8" y="8"/>
                </a:cubicBezTo>
                <a:cubicBezTo>
                  <a:pt x="15" y="0"/>
                  <a:pt x="28" y="0"/>
                  <a:pt x="35" y="8"/>
                </a:cubicBezTo>
                <a:cubicBezTo>
                  <a:pt x="43" y="15"/>
                  <a:pt x="43" y="28"/>
                  <a:pt x="35" y="3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1" name="Oval 5554"/>
          <p:cNvSpPr>
            <a:spLocks noChangeArrowheads="1"/>
          </p:cNvSpPr>
          <p:nvPr/>
        </p:nvSpPr>
        <p:spPr bwMode="auto">
          <a:xfrm>
            <a:off x="4483556" y="2033297"/>
            <a:ext cx="384896" cy="39406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2" name="Freeform 5555"/>
          <p:cNvSpPr>
            <a:spLocks/>
          </p:cNvSpPr>
          <p:nvPr/>
        </p:nvSpPr>
        <p:spPr bwMode="auto">
          <a:xfrm>
            <a:off x="5010496" y="2262402"/>
            <a:ext cx="421553" cy="421553"/>
          </a:xfrm>
          <a:custGeom>
            <a:avLst/>
            <a:gdLst>
              <a:gd name="T0" fmla="*/ 8 w 43"/>
              <a:gd name="T1" fmla="*/ 35 h 43"/>
              <a:gd name="T2" fmla="*/ 8 w 43"/>
              <a:gd name="T3" fmla="*/ 7 h 43"/>
              <a:gd name="T4" fmla="*/ 36 w 43"/>
              <a:gd name="T5" fmla="*/ 7 h 43"/>
              <a:gd name="T6" fmla="*/ 36 w 43"/>
              <a:gd name="T7" fmla="*/ 35 h 43"/>
              <a:gd name="T8" fmla="*/ 8 w 43"/>
              <a:gd name="T9" fmla="*/ 3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8" y="35"/>
                </a:moveTo>
                <a:cubicBezTo>
                  <a:pt x="0" y="28"/>
                  <a:pt x="0" y="15"/>
                  <a:pt x="8" y="7"/>
                </a:cubicBezTo>
                <a:cubicBezTo>
                  <a:pt x="15" y="0"/>
                  <a:pt x="28" y="0"/>
                  <a:pt x="36" y="7"/>
                </a:cubicBezTo>
                <a:cubicBezTo>
                  <a:pt x="43" y="15"/>
                  <a:pt x="43" y="28"/>
                  <a:pt x="36" y="35"/>
                </a:cubicBezTo>
                <a:cubicBezTo>
                  <a:pt x="28" y="43"/>
                  <a:pt x="15" y="43"/>
                  <a:pt x="8" y="35"/>
                </a:cubicBezTo>
                <a:close/>
              </a:path>
            </a:pathLst>
          </a:custGeom>
          <a:solidFill>
            <a:srgbClr val="2328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3" name="Oval 5556"/>
          <p:cNvSpPr>
            <a:spLocks noChangeArrowheads="1"/>
          </p:cNvSpPr>
          <p:nvPr/>
        </p:nvSpPr>
        <p:spPr bwMode="auto">
          <a:xfrm>
            <a:off x="5244184" y="2835165"/>
            <a:ext cx="389479" cy="384896"/>
          </a:xfrm>
          <a:prstGeom prst="ellipse">
            <a:avLst/>
          </a:prstGeom>
          <a:solidFill>
            <a:srgbClr val="2328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4" name="Freeform 5557"/>
          <p:cNvSpPr>
            <a:spLocks/>
          </p:cNvSpPr>
          <p:nvPr/>
        </p:nvSpPr>
        <p:spPr bwMode="auto">
          <a:xfrm>
            <a:off x="4978422" y="3357523"/>
            <a:ext cx="435300" cy="426136"/>
          </a:xfrm>
          <a:custGeom>
            <a:avLst/>
            <a:gdLst>
              <a:gd name="T0" fmla="*/ 8 w 44"/>
              <a:gd name="T1" fmla="*/ 8 h 43"/>
              <a:gd name="T2" fmla="*/ 36 w 44"/>
              <a:gd name="T3" fmla="*/ 8 h 43"/>
              <a:gd name="T4" fmla="*/ 36 w 44"/>
              <a:gd name="T5" fmla="*/ 35 h 43"/>
              <a:gd name="T6" fmla="*/ 8 w 44"/>
              <a:gd name="T7" fmla="*/ 35 h 43"/>
              <a:gd name="T8" fmla="*/ 8 w 44"/>
              <a:gd name="T9" fmla="*/ 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8" y="8"/>
                </a:moveTo>
                <a:cubicBezTo>
                  <a:pt x="16" y="0"/>
                  <a:pt x="28" y="0"/>
                  <a:pt x="36" y="8"/>
                </a:cubicBezTo>
                <a:cubicBezTo>
                  <a:pt x="44" y="15"/>
                  <a:pt x="44" y="28"/>
                  <a:pt x="36" y="35"/>
                </a:cubicBezTo>
                <a:cubicBezTo>
                  <a:pt x="28" y="43"/>
                  <a:pt x="16" y="43"/>
                  <a:pt x="8" y="35"/>
                </a:cubicBezTo>
                <a:cubicBezTo>
                  <a:pt x="0" y="28"/>
                  <a:pt x="0" y="15"/>
                  <a:pt x="8" y="8"/>
                </a:cubicBezTo>
                <a:close/>
              </a:path>
            </a:pathLst>
          </a:custGeom>
          <a:solidFill>
            <a:srgbClr val="2328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5" name="Oval 5558"/>
          <p:cNvSpPr>
            <a:spLocks noChangeArrowheads="1"/>
          </p:cNvSpPr>
          <p:nvPr/>
        </p:nvSpPr>
        <p:spPr bwMode="auto">
          <a:xfrm>
            <a:off x="4446900" y="3586628"/>
            <a:ext cx="384896" cy="394060"/>
          </a:xfrm>
          <a:prstGeom prst="ellipse">
            <a:avLst/>
          </a:prstGeom>
          <a:solidFill>
            <a:srgbClr val="2328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6" name="Freeform 5559"/>
          <p:cNvSpPr>
            <a:spLocks/>
          </p:cNvSpPr>
          <p:nvPr/>
        </p:nvSpPr>
        <p:spPr bwMode="auto">
          <a:xfrm>
            <a:off x="3878720" y="3330031"/>
            <a:ext cx="426136" cy="426136"/>
          </a:xfrm>
          <a:custGeom>
            <a:avLst/>
            <a:gdLst>
              <a:gd name="T0" fmla="*/ 36 w 43"/>
              <a:gd name="T1" fmla="*/ 8 h 43"/>
              <a:gd name="T2" fmla="*/ 36 w 43"/>
              <a:gd name="T3" fmla="*/ 36 h 43"/>
              <a:gd name="T4" fmla="*/ 8 w 43"/>
              <a:gd name="T5" fmla="*/ 36 h 43"/>
              <a:gd name="T6" fmla="*/ 8 w 43"/>
              <a:gd name="T7" fmla="*/ 8 h 43"/>
              <a:gd name="T8" fmla="*/ 36 w 43"/>
              <a:gd name="T9" fmla="*/ 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36" y="8"/>
                </a:moveTo>
                <a:cubicBezTo>
                  <a:pt x="43" y="15"/>
                  <a:pt x="43" y="28"/>
                  <a:pt x="36" y="36"/>
                </a:cubicBezTo>
                <a:cubicBezTo>
                  <a:pt x="28" y="43"/>
                  <a:pt x="15" y="43"/>
                  <a:pt x="8" y="36"/>
                </a:cubicBezTo>
                <a:cubicBezTo>
                  <a:pt x="0" y="28"/>
                  <a:pt x="0" y="15"/>
                  <a:pt x="8" y="8"/>
                </a:cubicBezTo>
                <a:cubicBezTo>
                  <a:pt x="15" y="0"/>
                  <a:pt x="28" y="0"/>
                  <a:pt x="36" y="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10979" y="280693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32825"/>
                </a:solidFill>
                <a:ea typeface="华文楷体" panose="02010600040101010101" pitchFamily="2" charset="-122"/>
              </a:rPr>
              <a:t>2</a:t>
            </a:r>
            <a:endParaRPr lang="zh-CN" altLang="en-US" sz="1600" dirty="0">
              <a:solidFill>
                <a:srgbClr val="232825"/>
              </a:solidFill>
              <a:ea typeface="华文楷体" panose="0201060004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214963" y="4510491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华文楷体" panose="02010600040101010101" pitchFamily="2" charset="-122"/>
              </a:rPr>
              <a:t>各种消息回调函数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华文楷体" panose="02010600040101010101" pitchFamily="2" charset="-122"/>
              </a:rPr>
              <a:t>.c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517466" y="4872986"/>
            <a:ext cx="1620957" cy="370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华文楷体" panose="02010600040101010101" pitchFamily="2" charset="-122"/>
              </a:rPr>
              <a:t>简单的基本函数</a:t>
            </a:r>
          </a:p>
        </p:txBody>
      </p:sp>
      <p:sp>
        <p:nvSpPr>
          <p:cNvPr id="69" name="矩形 68"/>
          <p:cNvSpPr/>
          <p:nvPr/>
        </p:nvSpPr>
        <p:spPr>
          <a:xfrm rot="21413822">
            <a:off x="9433041" y="4585708"/>
            <a:ext cx="740547" cy="219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1" name="Oval 5563"/>
          <p:cNvSpPr>
            <a:spLocks noChangeArrowheads="1"/>
          </p:cNvSpPr>
          <p:nvPr/>
        </p:nvSpPr>
        <p:spPr bwMode="auto">
          <a:xfrm>
            <a:off x="1203677" y="2739333"/>
            <a:ext cx="394060" cy="384896"/>
          </a:xfrm>
          <a:prstGeom prst="ellipse">
            <a:avLst/>
          </a:prstGeom>
          <a:solidFill>
            <a:srgbClr val="2328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2" name="Freeform 5564"/>
          <p:cNvSpPr>
            <a:spLocks/>
          </p:cNvSpPr>
          <p:nvPr/>
        </p:nvSpPr>
        <p:spPr bwMode="auto">
          <a:xfrm>
            <a:off x="1428198" y="2175737"/>
            <a:ext cx="426136" cy="426136"/>
          </a:xfrm>
          <a:custGeom>
            <a:avLst/>
            <a:gdLst>
              <a:gd name="T0" fmla="*/ 35 w 43"/>
              <a:gd name="T1" fmla="*/ 36 h 43"/>
              <a:gd name="T2" fmla="*/ 7 w 43"/>
              <a:gd name="T3" fmla="*/ 36 h 43"/>
              <a:gd name="T4" fmla="*/ 7 w 43"/>
              <a:gd name="T5" fmla="*/ 8 h 43"/>
              <a:gd name="T6" fmla="*/ 35 w 43"/>
              <a:gd name="T7" fmla="*/ 8 h 43"/>
              <a:gd name="T8" fmla="*/ 35 w 43"/>
              <a:gd name="T9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35" y="36"/>
                </a:moveTo>
                <a:cubicBezTo>
                  <a:pt x="28" y="43"/>
                  <a:pt x="15" y="43"/>
                  <a:pt x="7" y="36"/>
                </a:cubicBezTo>
                <a:cubicBezTo>
                  <a:pt x="0" y="28"/>
                  <a:pt x="0" y="15"/>
                  <a:pt x="7" y="8"/>
                </a:cubicBezTo>
                <a:cubicBezTo>
                  <a:pt x="15" y="0"/>
                  <a:pt x="28" y="0"/>
                  <a:pt x="35" y="8"/>
                </a:cubicBezTo>
                <a:cubicBezTo>
                  <a:pt x="43" y="15"/>
                  <a:pt x="43" y="28"/>
                  <a:pt x="35" y="3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3" name="Oval 5565"/>
          <p:cNvSpPr>
            <a:spLocks noChangeArrowheads="1"/>
          </p:cNvSpPr>
          <p:nvPr/>
        </p:nvSpPr>
        <p:spPr bwMode="auto">
          <a:xfrm>
            <a:off x="2000961" y="1978706"/>
            <a:ext cx="389479" cy="39406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4" name="Freeform 5566"/>
          <p:cNvSpPr>
            <a:spLocks/>
          </p:cNvSpPr>
          <p:nvPr/>
        </p:nvSpPr>
        <p:spPr bwMode="auto">
          <a:xfrm>
            <a:off x="2527900" y="2207811"/>
            <a:ext cx="426136" cy="421553"/>
          </a:xfrm>
          <a:custGeom>
            <a:avLst/>
            <a:gdLst>
              <a:gd name="T0" fmla="*/ 7 w 43"/>
              <a:gd name="T1" fmla="*/ 35 h 43"/>
              <a:gd name="T2" fmla="*/ 7 w 43"/>
              <a:gd name="T3" fmla="*/ 7 h 43"/>
              <a:gd name="T4" fmla="*/ 35 w 43"/>
              <a:gd name="T5" fmla="*/ 7 h 43"/>
              <a:gd name="T6" fmla="*/ 35 w 43"/>
              <a:gd name="T7" fmla="*/ 35 h 43"/>
              <a:gd name="T8" fmla="*/ 7 w 43"/>
              <a:gd name="T9" fmla="*/ 3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7" y="35"/>
                </a:moveTo>
                <a:cubicBezTo>
                  <a:pt x="0" y="28"/>
                  <a:pt x="0" y="15"/>
                  <a:pt x="7" y="7"/>
                </a:cubicBezTo>
                <a:cubicBezTo>
                  <a:pt x="15" y="0"/>
                  <a:pt x="28" y="0"/>
                  <a:pt x="35" y="7"/>
                </a:cubicBezTo>
                <a:cubicBezTo>
                  <a:pt x="43" y="15"/>
                  <a:pt x="43" y="28"/>
                  <a:pt x="35" y="35"/>
                </a:cubicBezTo>
                <a:cubicBezTo>
                  <a:pt x="28" y="43"/>
                  <a:pt x="15" y="43"/>
                  <a:pt x="7" y="35"/>
                </a:cubicBezTo>
                <a:close/>
              </a:path>
            </a:pathLst>
          </a:custGeom>
          <a:solidFill>
            <a:srgbClr val="2328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5" name="Oval 5567"/>
          <p:cNvSpPr>
            <a:spLocks noChangeArrowheads="1"/>
          </p:cNvSpPr>
          <p:nvPr/>
        </p:nvSpPr>
        <p:spPr bwMode="auto">
          <a:xfrm>
            <a:off x="2752424" y="2780574"/>
            <a:ext cx="398644" cy="384896"/>
          </a:xfrm>
          <a:prstGeom prst="ellipse">
            <a:avLst/>
          </a:prstGeom>
          <a:solidFill>
            <a:srgbClr val="2328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6" name="Freeform 5568"/>
          <p:cNvSpPr>
            <a:spLocks/>
          </p:cNvSpPr>
          <p:nvPr/>
        </p:nvSpPr>
        <p:spPr bwMode="auto">
          <a:xfrm>
            <a:off x="2495827" y="3302932"/>
            <a:ext cx="426136" cy="426136"/>
          </a:xfrm>
          <a:custGeom>
            <a:avLst/>
            <a:gdLst>
              <a:gd name="T0" fmla="*/ 8 w 43"/>
              <a:gd name="T1" fmla="*/ 8 h 43"/>
              <a:gd name="T2" fmla="*/ 36 w 43"/>
              <a:gd name="T3" fmla="*/ 8 h 43"/>
              <a:gd name="T4" fmla="*/ 36 w 43"/>
              <a:gd name="T5" fmla="*/ 35 h 43"/>
              <a:gd name="T6" fmla="*/ 8 w 43"/>
              <a:gd name="T7" fmla="*/ 35 h 43"/>
              <a:gd name="T8" fmla="*/ 8 w 43"/>
              <a:gd name="T9" fmla="*/ 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8" y="8"/>
                </a:moveTo>
                <a:cubicBezTo>
                  <a:pt x="15" y="0"/>
                  <a:pt x="28" y="0"/>
                  <a:pt x="36" y="8"/>
                </a:cubicBezTo>
                <a:cubicBezTo>
                  <a:pt x="43" y="15"/>
                  <a:pt x="43" y="28"/>
                  <a:pt x="36" y="35"/>
                </a:cubicBezTo>
                <a:cubicBezTo>
                  <a:pt x="28" y="43"/>
                  <a:pt x="15" y="43"/>
                  <a:pt x="8" y="35"/>
                </a:cubicBezTo>
                <a:cubicBezTo>
                  <a:pt x="0" y="28"/>
                  <a:pt x="0" y="15"/>
                  <a:pt x="8" y="8"/>
                </a:cubicBezTo>
                <a:close/>
              </a:path>
            </a:pathLst>
          </a:custGeom>
          <a:solidFill>
            <a:srgbClr val="2328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7" name="Oval 5569"/>
          <p:cNvSpPr>
            <a:spLocks noChangeArrowheads="1"/>
          </p:cNvSpPr>
          <p:nvPr/>
        </p:nvSpPr>
        <p:spPr bwMode="auto">
          <a:xfrm>
            <a:off x="1964304" y="3532037"/>
            <a:ext cx="384896" cy="394060"/>
          </a:xfrm>
          <a:prstGeom prst="ellipse">
            <a:avLst/>
          </a:prstGeom>
          <a:solidFill>
            <a:srgbClr val="2328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8" name="Freeform 5570"/>
          <p:cNvSpPr>
            <a:spLocks/>
          </p:cNvSpPr>
          <p:nvPr/>
        </p:nvSpPr>
        <p:spPr bwMode="auto">
          <a:xfrm>
            <a:off x="1400706" y="3275440"/>
            <a:ext cx="426136" cy="426136"/>
          </a:xfrm>
          <a:custGeom>
            <a:avLst/>
            <a:gdLst>
              <a:gd name="T0" fmla="*/ 35 w 43"/>
              <a:gd name="T1" fmla="*/ 8 h 43"/>
              <a:gd name="T2" fmla="*/ 35 w 43"/>
              <a:gd name="T3" fmla="*/ 36 h 43"/>
              <a:gd name="T4" fmla="*/ 8 w 43"/>
              <a:gd name="T5" fmla="*/ 36 h 43"/>
              <a:gd name="T6" fmla="*/ 8 w 43"/>
              <a:gd name="T7" fmla="*/ 8 h 43"/>
              <a:gd name="T8" fmla="*/ 35 w 43"/>
              <a:gd name="T9" fmla="*/ 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35" y="8"/>
                </a:moveTo>
                <a:cubicBezTo>
                  <a:pt x="43" y="15"/>
                  <a:pt x="43" y="28"/>
                  <a:pt x="35" y="36"/>
                </a:cubicBezTo>
                <a:cubicBezTo>
                  <a:pt x="28" y="43"/>
                  <a:pt x="15" y="43"/>
                  <a:pt x="8" y="36"/>
                </a:cubicBezTo>
                <a:cubicBezTo>
                  <a:pt x="0" y="28"/>
                  <a:pt x="0" y="15"/>
                  <a:pt x="8" y="8"/>
                </a:cubicBezTo>
                <a:cubicBezTo>
                  <a:pt x="15" y="0"/>
                  <a:pt x="28" y="0"/>
                  <a:pt x="35" y="8"/>
                </a:cubicBezTo>
                <a:close/>
              </a:path>
            </a:pathLst>
          </a:custGeom>
          <a:solidFill>
            <a:srgbClr val="2328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57681" y="2753538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32825"/>
                </a:solidFill>
                <a:ea typeface="华文楷体" panose="02010600040101010101" pitchFamily="2" charset="-122"/>
              </a:rPr>
              <a:t>1</a:t>
            </a:r>
            <a:endParaRPr lang="zh-CN" altLang="en-US" sz="1600" dirty="0">
              <a:solidFill>
                <a:srgbClr val="232825"/>
              </a:solidFill>
              <a:ea typeface="华文楷体" panose="02010600040101010101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776460" y="44695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华文楷体" panose="02010600040101010101" pitchFamily="2" charset="-122"/>
              </a:rPr>
              <a:t>画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华文楷体" panose="02010600040101010101" pitchFamily="2" charset="-122"/>
              </a:rPr>
              <a:t>矩形和判断框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华文楷体" panose="02010600040101010101" pitchFamily="2" charset="-122"/>
              </a:rPr>
              <a:t>.c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431274" y="4859338"/>
            <a:ext cx="1104798" cy="37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华文楷体" panose="02010600040101010101" pitchFamily="2" charset="-122"/>
              </a:rPr>
              <a:t>重要函数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2515533" y="6282703"/>
            <a:ext cx="7160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注：该页用于展示该模版的使用时的排版方式，具体使用时请替换文字内容。</a:t>
            </a:r>
          </a:p>
        </p:txBody>
      </p:sp>
    </p:spTree>
    <p:extLst>
      <p:ext uri="{BB962C8B-B14F-4D97-AF65-F5344CB8AC3E}">
        <p14:creationId xmlns="" xmlns:p14="http://schemas.microsoft.com/office/powerpoint/2010/main" val="401031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-1"/>
            <a:ext cx="12168188" cy="68714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rot="20974870">
            <a:off x="863963" y="1630882"/>
            <a:ext cx="1798174" cy="350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390" y="1"/>
            <a:ext cx="4019379" cy="2330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4924" y="430306"/>
            <a:ext cx="20479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3800" spc="600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01</a:t>
            </a:r>
            <a:endParaRPr lang="zh-CN" altLang="en-US" sz="13800" spc="600" dirty="0">
              <a:solidFill>
                <a:schemeClr val="tx1">
                  <a:lumMod val="65000"/>
                  <a:lumOff val="3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7452" y="716890"/>
            <a:ext cx="2804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accent4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实现功能以及运行结果</a:t>
            </a:r>
          </a:p>
        </p:txBody>
      </p:sp>
      <p:sp>
        <p:nvSpPr>
          <p:cNvPr id="8" name="矩形 7"/>
          <p:cNvSpPr/>
          <p:nvPr/>
        </p:nvSpPr>
        <p:spPr>
          <a:xfrm>
            <a:off x="847089" y="2430272"/>
            <a:ext cx="403368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实现功能即为计算出两个多项式的加法，减法，乘法。并将其结果输出，如图所示：</a:t>
            </a:r>
          </a:p>
        </p:txBody>
      </p:sp>
      <p:sp>
        <p:nvSpPr>
          <p:cNvPr id="9" name="矩形 8"/>
          <p:cNvSpPr/>
          <p:nvPr/>
        </p:nvSpPr>
        <p:spPr>
          <a:xfrm>
            <a:off x="861390" y="4319076"/>
            <a:ext cx="401937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7" y="0"/>
            <a:ext cx="8628063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01804" y="3811012"/>
            <a:ext cx="10633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其中</a:t>
            </a:r>
            <a:endParaRPr lang="en-US" altLang="zh-CN" sz="3200" dirty="0" smtClean="0"/>
          </a:p>
          <a:p>
            <a:r>
              <a:rPr lang="en-US" altLang="zh-CN" sz="3200" dirty="0" smtClean="0"/>
              <a:t>·   Choose</a:t>
            </a:r>
            <a:r>
              <a:rPr lang="zh-CN" altLang="en-US" sz="3200" dirty="0" smtClean="0"/>
              <a:t>状态下左键可以拖动鼠标附近的图形和文字，右键可以放大和缩小图片。</a:t>
            </a:r>
            <a:endParaRPr lang="en-US" altLang="zh-CN" sz="3200" dirty="0" smtClean="0"/>
          </a:p>
          <a:p>
            <a:r>
              <a:rPr lang="en-US" altLang="zh-CN" sz="3200" dirty="0" smtClean="0"/>
              <a:t>·Delete</a:t>
            </a:r>
            <a:r>
              <a:rPr lang="zh-CN" altLang="en-US" sz="3200" dirty="0" smtClean="0"/>
              <a:t>状态下可以通过单击左键删除图片和文字。</a:t>
            </a:r>
            <a:endParaRPr lang="en-US" altLang="zh-CN" sz="3200" dirty="0" smtClean="0"/>
          </a:p>
          <a:p>
            <a:r>
              <a:rPr lang="en-US" altLang="zh-CN" sz="3200" dirty="0" smtClean="0"/>
              <a:t>·Line , Ellipse, Rectangle, Text</a:t>
            </a:r>
            <a:r>
              <a:rPr lang="zh-CN" altLang="en-US" sz="3200" dirty="0" smtClean="0"/>
              <a:t>状态下分别画线、画椭圆、画矩形和插入文本。并实现光标闪烁和删除键左右键等。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44884857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-1"/>
            <a:ext cx="12168188" cy="68714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rot="20974870">
            <a:off x="863963" y="1630882"/>
            <a:ext cx="1798174" cy="350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390" y="1"/>
            <a:ext cx="4019379" cy="2330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5094" y="430306"/>
            <a:ext cx="21777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3800" spc="600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02</a:t>
            </a:r>
            <a:endParaRPr lang="zh-CN" altLang="en-US" sz="13800" spc="600" dirty="0">
              <a:solidFill>
                <a:schemeClr val="tx1">
                  <a:lumMod val="65000"/>
                  <a:lumOff val="3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30363" y="675946"/>
            <a:ext cx="2487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accent4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前期思考及设计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847089" y="2430272"/>
            <a:ext cx="4033680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、像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里面一样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实现直线、椭圆、矩形和文本插入并可以拖动和删除改变大小。通过定义一系列布尔变量来记录当前所选择的状态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使用结构体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picture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记录每个图形的起始位置和末位置坐标以及该图形的类型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2916" y="5003563"/>
            <a:ext cx="401937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2102" y="562342"/>
            <a:ext cx="8189913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2982" y="1808431"/>
            <a:ext cx="7980363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75899" y="3777615"/>
            <a:ext cx="36195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4884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-1"/>
            <a:ext cx="12168188" cy="68714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rot="20974870">
            <a:off x="863963" y="1630882"/>
            <a:ext cx="1798174" cy="350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390" y="1"/>
            <a:ext cx="4019379" cy="2330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6776" y="430306"/>
            <a:ext cx="22560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3800" spc="600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03</a:t>
            </a:r>
            <a:endParaRPr lang="zh-CN" altLang="en-US" sz="13800" spc="600" dirty="0">
              <a:solidFill>
                <a:schemeClr val="tx1">
                  <a:lumMod val="65000"/>
                  <a:lumOff val="3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86635" y="957300"/>
            <a:ext cx="1844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accent4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主要算法</a:t>
            </a:r>
          </a:p>
        </p:txBody>
      </p:sp>
      <p:sp>
        <p:nvSpPr>
          <p:cNvPr id="8" name="矩形 7"/>
          <p:cNvSpPr/>
          <p:nvPr/>
        </p:nvSpPr>
        <p:spPr>
          <a:xfrm>
            <a:off x="1255052" y="2725694"/>
            <a:ext cx="2655766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画图平移以及改变图形大小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1390" y="4018825"/>
            <a:ext cx="401937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1237" y="494714"/>
            <a:ext cx="737076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3030" y="241129"/>
            <a:ext cx="5379866" cy="556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9498" y="502627"/>
            <a:ext cx="7067706" cy="515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4884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1218" y="1191367"/>
            <a:ext cx="5839612" cy="4311277"/>
            <a:chOff x="3110304" y="1301880"/>
            <a:chExt cx="5839612" cy="4311277"/>
          </a:xfrm>
        </p:grpSpPr>
        <p:grpSp>
          <p:nvGrpSpPr>
            <p:cNvPr id="2" name="组合 1"/>
            <p:cNvGrpSpPr/>
            <p:nvPr/>
          </p:nvGrpSpPr>
          <p:grpSpPr>
            <a:xfrm>
              <a:off x="4412616" y="1746709"/>
              <a:ext cx="3366769" cy="3364583"/>
              <a:chOff x="4665883" y="2301176"/>
              <a:chExt cx="2462737" cy="2461138"/>
            </a:xfrm>
          </p:grpSpPr>
          <p:sp>
            <p:nvSpPr>
              <p:cNvPr id="3" name="燕尾形 3"/>
              <p:cNvSpPr/>
              <p:nvPr/>
            </p:nvSpPr>
            <p:spPr>
              <a:xfrm rot="16200000">
                <a:off x="5618503" y="2301176"/>
                <a:ext cx="557087" cy="557087"/>
              </a:xfrm>
              <a:custGeom>
                <a:avLst/>
                <a:gdLst>
                  <a:gd name="connsiteX0" fmla="*/ 0 w 1368152"/>
                  <a:gd name="connsiteY0" fmla="*/ 0 h 1368152"/>
                  <a:gd name="connsiteX1" fmla="*/ 684076 w 1368152"/>
                  <a:gd name="connsiteY1" fmla="*/ 0 h 1368152"/>
                  <a:gd name="connsiteX2" fmla="*/ 1368152 w 1368152"/>
                  <a:gd name="connsiteY2" fmla="*/ 684076 h 1368152"/>
                  <a:gd name="connsiteX3" fmla="*/ 684076 w 1368152"/>
                  <a:gd name="connsiteY3" fmla="*/ 1368152 h 1368152"/>
                  <a:gd name="connsiteX4" fmla="*/ 0 w 1368152"/>
                  <a:gd name="connsiteY4" fmla="*/ 1368152 h 1368152"/>
                  <a:gd name="connsiteX5" fmla="*/ 684076 w 1368152"/>
                  <a:gd name="connsiteY5" fmla="*/ 684076 h 1368152"/>
                  <a:gd name="connsiteX6" fmla="*/ 0 w 1368152"/>
                  <a:gd name="connsiteY6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684076 w 1368152"/>
                  <a:gd name="connsiteY2" fmla="*/ 1368152 h 1368152"/>
                  <a:gd name="connsiteX3" fmla="*/ 0 w 1368152"/>
                  <a:gd name="connsiteY3" fmla="*/ 1368152 h 1368152"/>
                  <a:gd name="connsiteX4" fmla="*/ 684076 w 1368152"/>
                  <a:gd name="connsiteY4" fmla="*/ 684076 h 1368152"/>
                  <a:gd name="connsiteX5" fmla="*/ 0 w 1368152"/>
                  <a:gd name="connsiteY5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0 w 1368152"/>
                  <a:gd name="connsiteY2" fmla="*/ 1368152 h 1368152"/>
                  <a:gd name="connsiteX3" fmla="*/ 684076 w 1368152"/>
                  <a:gd name="connsiteY3" fmla="*/ 684076 h 1368152"/>
                  <a:gd name="connsiteX4" fmla="*/ 0 w 1368152"/>
                  <a:gd name="connsiteY4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1368152">
                    <a:moveTo>
                      <a:pt x="0" y="0"/>
                    </a:moveTo>
                    <a:lnTo>
                      <a:pt x="1368152" y="684076"/>
                    </a:lnTo>
                    <a:lnTo>
                      <a:pt x="0" y="1368152"/>
                    </a:lnTo>
                    <a:lnTo>
                      <a:pt x="684076" y="684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4" name="燕尾形 3"/>
              <p:cNvSpPr/>
              <p:nvPr/>
            </p:nvSpPr>
            <p:spPr>
              <a:xfrm>
                <a:off x="6571533" y="3254220"/>
                <a:ext cx="557087" cy="557087"/>
              </a:xfrm>
              <a:custGeom>
                <a:avLst/>
                <a:gdLst>
                  <a:gd name="connsiteX0" fmla="*/ 0 w 1368152"/>
                  <a:gd name="connsiteY0" fmla="*/ 0 h 1368152"/>
                  <a:gd name="connsiteX1" fmla="*/ 684076 w 1368152"/>
                  <a:gd name="connsiteY1" fmla="*/ 0 h 1368152"/>
                  <a:gd name="connsiteX2" fmla="*/ 1368152 w 1368152"/>
                  <a:gd name="connsiteY2" fmla="*/ 684076 h 1368152"/>
                  <a:gd name="connsiteX3" fmla="*/ 684076 w 1368152"/>
                  <a:gd name="connsiteY3" fmla="*/ 1368152 h 1368152"/>
                  <a:gd name="connsiteX4" fmla="*/ 0 w 1368152"/>
                  <a:gd name="connsiteY4" fmla="*/ 1368152 h 1368152"/>
                  <a:gd name="connsiteX5" fmla="*/ 684076 w 1368152"/>
                  <a:gd name="connsiteY5" fmla="*/ 684076 h 1368152"/>
                  <a:gd name="connsiteX6" fmla="*/ 0 w 1368152"/>
                  <a:gd name="connsiteY6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684076 w 1368152"/>
                  <a:gd name="connsiteY2" fmla="*/ 1368152 h 1368152"/>
                  <a:gd name="connsiteX3" fmla="*/ 0 w 1368152"/>
                  <a:gd name="connsiteY3" fmla="*/ 1368152 h 1368152"/>
                  <a:gd name="connsiteX4" fmla="*/ 684076 w 1368152"/>
                  <a:gd name="connsiteY4" fmla="*/ 684076 h 1368152"/>
                  <a:gd name="connsiteX5" fmla="*/ 0 w 1368152"/>
                  <a:gd name="connsiteY5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0 w 1368152"/>
                  <a:gd name="connsiteY2" fmla="*/ 1368152 h 1368152"/>
                  <a:gd name="connsiteX3" fmla="*/ 684076 w 1368152"/>
                  <a:gd name="connsiteY3" fmla="*/ 684076 h 1368152"/>
                  <a:gd name="connsiteX4" fmla="*/ 0 w 1368152"/>
                  <a:gd name="connsiteY4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1368152">
                    <a:moveTo>
                      <a:pt x="0" y="0"/>
                    </a:moveTo>
                    <a:lnTo>
                      <a:pt x="1368152" y="684076"/>
                    </a:lnTo>
                    <a:lnTo>
                      <a:pt x="0" y="1368152"/>
                    </a:lnTo>
                    <a:lnTo>
                      <a:pt x="684076" y="684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5" name="燕尾形 3"/>
              <p:cNvSpPr/>
              <p:nvPr/>
            </p:nvSpPr>
            <p:spPr>
              <a:xfrm rot="16200000" flipH="1" flipV="1">
                <a:off x="5618503" y="4205227"/>
                <a:ext cx="557087" cy="557087"/>
              </a:xfrm>
              <a:custGeom>
                <a:avLst/>
                <a:gdLst>
                  <a:gd name="connsiteX0" fmla="*/ 0 w 1368152"/>
                  <a:gd name="connsiteY0" fmla="*/ 0 h 1368152"/>
                  <a:gd name="connsiteX1" fmla="*/ 684076 w 1368152"/>
                  <a:gd name="connsiteY1" fmla="*/ 0 h 1368152"/>
                  <a:gd name="connsiteX2" fmla="*/ 1368152 w 1368152"/>
                  <a:gd name="connsiteY2" fmla="*/ 684076 h 1368152"/>
                  <a:gd name="connsiteX3" fmla="*/ 684076 w 1368152"/>
                  <a:gd name="connsiteY3" fmla="*/ 1368152 h 1368152"/>
                  <a:gd name="connsiteX4" fmla="*/ 0 w 1368152"/>
                  <a:gd name="connsiteY4" fmla="*/ 1368152 h 1368152"/>
                  <a:gd name="connsiteX5" fmla="*/ 684076 w 1368152"/>
                  <a:gd name="connsiteY5" fmla="*/ 684076 h 1368152"/>
                  <a:gd name="connsiteX6" fmla="*/ 0 w 1368152"/>
                  <a:gd name="connsiteY6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684076 w 1368152"/>
                  <a:gd name="connsiteY2" fmla="*/ 1368152 h 1368152"/>
                  <a:gd name="connsiteX3" fmla="*/ 0 w 1368152"/>
                  <a:gd name="connsiteY3" fmla="*/ 1368152 h 1368152"/>
                  <a:gd name="connsiteX4" fmla="*/ 684076 w 1368152"/>
                  <a:gd name="connsiteY4" fmla="*/ 684076 h 1368152"/>
                  <a:gd name="connsiteX5" fmla="*/ 0 w 1368152"/>
                  <a:gd name="connsiteY5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0 w 1368152"/>
                  <a:gd name="connsiteY2" fmla="*/ 1368152 h 1368152"/>
                  <a:gd name="connsiteX3" fmla="*/ 684076 w 1368152"/>
                  <a:gd name="connsiteY3" fmla="*/ 684076 h 1368152"/>
                  <a:gd name="connsiteX4" fmla="*/ 0 w 1368152"/>
                  <a:gd name="connsiteY4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1368152">
                    <a:moveTo>
                      <a:pt x="0" y="0"/>
                    </a:moveTo>
                    <a:lnTo>
                      <a:pt x="1368152" y="684076"/>
                    </a:lnTo>
                    <a:lnTo>
                      <a:pt x="0" y="1368152"/>
                    </a:lnTo>
                    <a:lnTo>
                      <a:pt x="684076" y="684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6" name="燕尾形 3"/>
              <p:cNvSpPr/>
              <p:nvPr/>
            </p:nvSpPr>
            <p:spPr>
              <a:xfrm flipH="1">
                <a:off x="4665883" y="3252182"/>
                <a:ext cx="557087" cy="557087"/>
              </a:xfrm>
              <a:custGeom>
                <a:avLst/>
                <a:gdLst>
                  <a:gd name="connsiteX0" fmla="*/ 0 w 1368152"/>
                  <a:gd name="connsiteY0" fmla="*/ 0 h 1368152"/>
                  <a:gd name="connsiteX1" fmla="*/ 684076 w 1368152"/>
                  <a:gd name="connsiteY1" fmla="*/ 0 h 1368152"/>
                  <a:gd name="connsiteX2" fmla="*/ 1368152 w 1368152"/>
                  <a:gd name="connsiteY2" fmla="*/ 684076 h 1368152"/>
                  <a:gd name="connsiteX3" fmla="*/ 684076 w 1368152"/>
                  <a:gd name="connsiteY3" fmla="*/ 1368152 h 1368152"/>
                  <a:gd name="connsiteX4" fmla="*/ 0 w 1368152"/>
                  <a:gd name="connsiteY4" fmla="*/ 1368152 h 1368152"/>
                  <a:gd name="connsiteX5" fmla="*/ 684076 w 1368152"/>
                  <a:gd name="connsiteY5" fmla="*/ 684076 h 1368152"/>
                  <a:gd name="connsiteX6" fmla="*/ 0 w 1368152"/>
                  <a:gd name="connsiteY6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684076 w 1368152"/>
                  <a:gd name="connsiteY2" fmla="*/ 1368152 h 1368152"/>
                  <a:gd name="connsiteX3" fmla="*/ 0 w 1368152"/>
                  <a:gd name="connsiteY3" fmla="*/ 1368152 h 1368152"/>
                  <a:gd name="connsiteX4" fmla="*/ 684076 w 1368152"/>
                  <a:gd name="connsiteY4" fmla="*/ 684076 h 1368152"/>
                  <a:gd name="connsiteX5" fmla="*/ 0 w 1368152"/>
                  <a:gd name="connsiteY5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0 w 1368152"/>
                  <a:gd name="connsiteY2" fmla="*/ 1368152 h 1368152"/>
                  <a:gd name="connsiteX3" fmla="*/ 684076 w 1368152"/>
                  <a:gd name="connsiteY3" fmla="*/ 684076 h 1368152"/>
                  <a:gd name="connsiteX4" fmla="*/ 0 w 1368152"/>
                  <a:gd name="connsiteY4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1368152">
                    <a:moveTo>
                      <a:pt x="0" y="0"/>
                    </a:moveTo>
                    <a:lnTo>
                      <a:pt x="1368152" y="684076"/>
                    </a:lnTo>
                    <a:lnTo>
                      <a:pt x="0" y="1368152"/>
                    </a:lnTo>
                    <a:lnTo>
                      <a:pt x="684076" y="684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7" name="燕尾形 3"/>
              <p:cNvSpPr/>
              <p:nvPr/>
            </p:nvSpPr>
            <p:spPr>
              <a:xfrm rot="13500000">
                <a:off x="4944427" y="2578623"/>
                <a:ext cx="557087" cy="557087"/>
              </a:xfrm>
              <a:custGeom>
                <a:avLst/>
                <a:gdLst>
                  <a:gd name="connsiteX0" fmla="*/ 0 w 1368152"/>
                  <a:gd name="connsiteY0" fmla="*/ 0 h 1368152"/>
                  <a:gd name="connsiteX1" fmla="*/ 684076 w 1368152"/>
                  <a:gd name="connsiteY1" fmla="*/ 0 h 1368152"/>
                  <a:gd name="connsiteX2" fmla="*/ 1368152 w 1368152"/>
                  <a:gd name="connsiteY2" fmla="*/ 684076 h 1368152"/>
                  <a:gd name="connsiteX3" fmla="*/ 684076 w 1368152"/>
                  <a:gd name="connsiteY3" fmla="*/ 1368152 h 1368152"/>
                  <a:gd name="connsiteX4" fmla="*/ 0 w 1368152"/>
                  <a:gd name="connsiteY4" fmla="*/ 1368152 h 1368152"/>
                  <a:gd name="connsiteX5" fmla="*/ 684076 w 1368152"/>
                  <a:gd name="connsiteY5" fmla="*/ 684076 h 1368152"/>
                  <a:gd name="connsiteX6" fmla="*/ 0 w 1368152"/>
                  <a:gd name="connsiteY6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684076 w 1368152"/>
                  <a:gd name="connsiteY2" fmla="*/ 1368152 h 1368152"/>
                  <a:gd name="connsiteX3" fmla="*/ 0 w 1368152"/>
                  <a:gd name="connsiteY3" fmla="*/ 1368152 h 1368152"/>
                  <a:gd name="connsiteX4" fmla="*/ 684076 w 1368152"/>
                  <a:gd name="connsiteY4" fmla="*/ 684076 h 1368152"/>
                  <a:gd name="connsiteX5" fmla="*/ 0 w 1368152"/>
                  <a:gd name="connsiteY5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0 w 1368152"/>
                  <a:gd name="connsiteY2" fmla="*/ 1368152 h 1368152"/>
                  <a:gd name="connsiteX3" fmla="*/ 684076 w 1368152"/>
                  <a:gd name="connsiteY3" fmla="*/ 684076 h 1368152"/>
                  <a:gd name="connsiteX4" fmla="*/ 0 w 1368152"/>
                  <a:gd name="connsiteY4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1368152">
                    <a:moveTo>
                      <a:pt x="0" y="0"/>
                    </a:moveTo>
                    <a:lnTo>
                      <a:pt x="1368152" y="684076"/>
                    </a:lnTo>
                    <a:lnTo>
                      <a:pt x="0" y="1368152"/>
                    </a:lnTo>
                    <a:lnTo>
                      <a:pt x="684076" y="684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82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8" name="燕尾形 3"/>
              <p:cNvSpPr/>
              <p:nvPr/>
            </p:nvSpPr>
            <p:spPr>
              <a:xfrm rot="8100000" flipH="1">
                <a:off x="6290967" y="2579718"/>
                <a:ext cx="557087" cy="557087"/>
              </a:xfrm>
              <a:custGeom>
                <a:avLst/>
                <a:gdLst>
                  <a:gd name="connsiteX0" fmla="*/ 0 w 1368152"/>
                  <a:gd name="connsiteY0" fmla="*/ 0 h 1368152"/>
                  <a:gd name="connsiteX1" fmla="*/ 684076 w 1368152"/>
                  <a:gd name="connsiteY1" fmla="*/ 0 h 1368152"/>
                  <a:gd name="connsiteX2" fmla="*/ 1368152 w 1368152"/>
                  <a:gd name="connsiteY2" fmla="*/ 684076 h 1368152"/>
                  <a:gd name="connsiteX3" fmla="*/ 684076 w 1368152"/>
                  <a:gd name="connsiteY3" fmla="*/ 1368152 h 1368152"/>
                  <a:gd name="connsiteX4" fmla="*/ 0 w 1368152"/>
                  <a:gd name="connsiteY4" fmla="*/ 1368152 h 1368152"/>
                  <a:gd name="connsiteX5" fmla="*/ 684076 w 1368152"/>
                  <a:gd name="connsiteY5" fmla="*/ 684076 h 1368152"/>
                  <a:gd name="connsiteX6" fmla="*/ 0 w 1368152"/>
                  <a:gd name="connsiteY6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684076 w 1368152"/>
                  <a:gd name="connsiteY2" fmla="*/ 1368152 h 1368152"/>
                  <a:gd name="connsiteX3" fmla="*/ 0 w 1368152"/>
                  <a:gd name="connsiteY3" fmla="*/ 1368152 h 1368152"/>
                  <a:gd name="connsiteX4" fmla="*/ 684076 w 1368152"/>
                  <a:gd name="connsiteY4" fmla="*/ 684076 h 1368152"/>
                  <a:gd name="connsiteX5" fmla="*/ 0 w 1368152"/>
                  <a:gd name="connsiteY5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0 w 1368152"/>
                  <a:gd name="connsiteY2" fmla="*/ 1368152 h 1368152"/>
                  <a:gd name="connsiteX3" fmla="*/ 684076 w 1368152"/>
                  <a:gd name="connsiteY3" fmla="*/ 684076 h 1368152"/>
                  <a:gd name="connsiteX4" fmla="*/ 0 w 1368152"/>
                  <a:gd name="connsiteY4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1368152">
                    <a:moveTo>
                      <a:pt x="0" y="0"/>
                    </a:moveTo>
                    <a:lnTo>
                      <a:pt x="1368152" y="684076"/>
                    </a:lnTo>
                    <a:lnTo>
                      <a:pt x="0" y="1368152"/>
                    </a:lnTo>
                    <a:lnTo>
                      <a:pt x="684076" y="684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825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9" name="燕尾形 3"/>
              <p:cNvSpPr/>
              <p:nvPr/>
            </p:nvSpPr>
            <p:spPr>
              <a:xfrm rot="8100000" flipV="1">
                <a:off x="4944427" y="3926682"/>
                <a:ext cx="557087" cy="557087"/>
              </a:xfrm>
              <a:custGeom>
                <a:avLst/>
                <a:gdLst>
                  <a:gd name="connsiteX0" fmla="*/ 0 w 1368152"/>
                  <a:gd name="connsiteY0" fmla="*/ 0 h 1368152"/>
                  <a:gd name="connsiteX1" fmla="*/ 684076 w 1368152"/>
                  <a:gd name="connsiteY1" fmla="*/ 0 h 1368152"/>
                  <a:gd name="connsiteX2" fmla="*/ 1368152 w 1368152"/>
                  <a:gd name="connsiteY2" fmla="*/ 684076 h 1368152"/>
                  <a:gd name="connsiteX3" fmla="*/ 684076 w 1368152"/>
                  <a:gd name="connsiteY3" fmla="*/ 1368152 h 1368152"/>
                  <a:gd name="connsiteX4" fmla="*/ 0 w 1368152"/>
                  <a:gd name="connsiteY4" fmla="*/ 1368152 h 1368152"/>
                  <a:gd name="connsiteX5" fmla="*/ 684076 w 1368152"/>
                  <a:gd name="connsiteY5" fmla="*/ 684076 h 1368152"/>
                  <a:gd name="connsiteX6" fmla="*/ 0 w 1368152"/>
                  <a:gd name="connsiteY6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684076 w 1368152"/>
                  <a:gd name="connsiteY2" fmla="*/ 1368152 h 1368152"/>
                  <a:gd name="connsiteX3" fmla="*/ 0 w 1368152"/>
                  <a:gd name="connsiteY3" fmla="*/ 1368152 h 1368152"/>
                  <a:gd name="connsiteX4" fmla="*/ 684076 w 1368152"/>
                  <a:gd name="connsiteY4" fmla="*/ 684076 h 1368152"/>
                  <a:gd name="connsiteX5" fmla="*/ 0 w 1368152"/>
                  <a:gd name="connsiteY5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0 w 1368152"/>
                  <a:gd name="connsiteY2" fmla="*/ 1368152 h 1368152"/>
                  <a:gd name="connsiteX3" fmla="*/ 684076 w 1368152"/>
                  <a:gd name="connsiteY3" fmla="*/ 684076 h 1368152"/>
                  <a:gd name="connsiteX4" fmla="*/ 0 w 1368152"/>
                  <a:gd name="connsiteY4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1368152">
                    <a:moveTo>
                      <a:pt x="0" y="0"/>
                    </a:moveTo>
                    <a:lnTo>
                      <a:pt x="1368152" y="684076"/>
                    </a:lnTo>
                    <a:lnTo>
                      <a:pt x="0" y="1368152"/>
                    </a:lnTo>
                    <a:lnTo>
                      <a:pt x="684076" y="684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82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" name="燕尾形 3"/>
              <p:cNvSpPr/>
              <p:nvPr/>
            </p:nvSpPr>
            <p:spPr>
              <a:xfrm rot="13500000" flipH="1" flipV="1">
                <a:off x="6290967" y="3926683"/>
                <a:ext cx="557087" cy="557087"/>
              </a:xfrm>
              <a:custGeom>
                <a:avLst/>
                <a:gdLst>
                  <a:gd name="connsiteX0" fmla="*/ 0 w 1368152"/>
                  <a:gd name="connsiteY0" fmla="*/ 0 h 1368152"/>
                  <a:gd name="connsiteX1" fmla="*/ 684076 w 1368152"/>
                  <a:gd name="connsiteY1" fmla="*/ 0 h 1368152"/>
                  <a:gd name="connsiteX2" fmla="*/ 1368152 w 1368152"/>
                  <a:gd name="connsiteY2" fmla="*/ 684076 h 1368152"/>
                  <a:gd name="connsiteX3" fmla="*/ 684076 w 1368152"/>
                  <a:gd name="connsiteY3" fmla="*/ 1368152 h 1368152"/>
                  <a:gd name="connsiteX4" fmla="*/ 0 w 1368152"/>
                  <a:gd name="connsiteY4" fmla="*/ 1368152 h 1368152"/>
                  <a:gd name="connsiteX5" fmla="*/ 684076 w 1368152"/>
                  <a:gd name="connsiteY5" fmla="*/ 684076 h 1368152"/>
                  <a:gd name="connsiteX6" fmla="*/ 0 w 1368152"/>
                  <a:gd name="connsiteY6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684076 w 1368152"/>
                  <a:gd name="connsiteY2" fmla="*/ 1368152 h 1368152"/>
                  <a:gd name="connsiteX3" fmla="*/ 0 w 1368152"/>
                  <a:gd name="connsiteY3" fmla="*/ 1368152 h 1368152"/>
                  <a:gd name="connsiteX4" fmla="*/ 684076 w 1368152"/>
                  <a:gd name="connsiteY4" fmla="*/ 684076 h 1368152"/>
                  <a:gd name="connsiteX5" fmla="*/ 0 w 1368152"/>
                  <a:gd name="connsiteY5" fmla="*/ 0 h 1368152"/>
                  <a:gd name="connsiteX0" fmla="*/ 0 w 1368152"/>
                  <a:gd name="connsiteY0" fmla="*/ 0 h 1368152"/>
                  <a:gd name="connsiteX1" fmla="*/ 1368152 w 1368152"/>
                  <a:gd name="connsiteY1" fmla="*/ 684076 h 1368152"/>
                  <a:gd name="connsiteX2" fmla="*/ 0 w 1368152"/>
                  <a:gd name="connsiteY2" fmla="*/ 1368152 h 1368152"/>
                  <a:gd name="connsiteX3" fmla="*/ 684076 w 1368152"/>
                  <a:gd name="connsiteY3" fmla="*/ 684076 h 1368152"/>
                  <a:gd name="connsiteX4" fmla="*/ 0 w 1368152"/>
                  <a:gd name="connsiteY4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8152" h="1368152">
                    <a:moveTo>
                      <a:pt x="0" y="0"/>
                    </a:moveTo>
                    <a:lnTo>
                      <a:pt x="1368152" y="684076"/>
                    </a:lnTo>
                    <a:lnTo>
                      <a:pt x="0" y="1368152"/>
                    </a:lnTo>
                    <a:lnTo>
                      <a:pt x="684076" y="684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825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华文楷体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5182931" y="3198168"/>
              <a:ext cx="182614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共享子串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86153" y="1301880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实现功能以及运行结果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739328" y="319906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华文楷体" panose="02010600040101010101" pitchFamily="2" charset="-122"/>
                  <a:cs typeface="+mn-cs"/>
                </a:rPr>
                <a:t>前期思考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661528" y="505263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华文楷体" panose="02010600040101010101" pitchFamily="2" charset="-122"/>
                  <a:cs typeface="+mn-cs"/>
                </a:rPr>
                <a:t>算法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10304" y="322605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华文楷体" panose="02010600040101010101" pitchFamily="2" charset="-122"/>
                  <a:cs typeface="+mn-cs"/>
                </a:rPr>
                <a:t>函数分块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755144" y="5213047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华文楷体" panose="02010600040101010101" pitchFamily="2" charset="-122"/>
                  <a:cs typeface="+mn-cs"/>
                </a:rPr>
                <a:t> 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817299" y="4598683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华文楷体" panose="0201060004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376703" y="3226058"/>
              <a:ext cx="704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华文楷体" panose="02010600040101010101" pitchFamily="2" charset="-122"/>
                  <a:cs typeface="+mn-cs"/>
                </a:rPr>
                <a:t> 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751156" y="1927446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prstClr val="black"/>
                  </a:solidFill>
                  <a:latin typeface="Segoe UI Light"/>
                  <a:ea typeface="华文楷体" panose="02010600040101010101" pitchFamily="2" charset="-122"/>
                </a:rPr>
                <a:t> 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0" y="1797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262971" y="2039756"/>
            <a:ext cx="2740838" cy="830997"/>
            <a:chOff x="364647" y="5723242"/>
            <a:chExt cx="2740838" cy="830997"/>
          </a:xfrm>
        </p:grpSpPr>
        <p:sp>
          <p:nvSpPr>
            <p:cNvPr id="25" name="矩形 24"/>
            <p:cNvSpPr/>
            <p:nvPr/>
          </p:nvSpPr>
          <p:spPr>
            <a:xfrm rot="21413822">
              <a:off x="381164" y="5953741"/>
              <a:ext cx="2393118" cy="2075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4647" y="5723242"/>
              <a:ext cx="27408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华文楷体" panose="02010600040101010101" pitchFamily="2" charset="-122"/>
                  <a:cs typeface="+mn-cs"/>
                </a:rPr>
                <a:t>project2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华文楷体" panose="0201060004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940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-1"/>
            <a:ext cx="12168188" cy="68714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rot="20974870">
            <a:off x="863963" y="1630882"/>
            <a:ext cx="1798174" cy="350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390" y="1"/>
            <a:ext cx="4019379" cy="2330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4924" y="430306"/>
            <a:ext cx="20479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3800" spc="600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01</a:t>
            </a:r>
            <a:endParaRPr lang="zh-CN" altLang="en-US" sz="13800" spc="600" dirty="0">
              <a:solidFill>
                <a:schemeClr val="tx1">
                  <a:lumMod val="65000"/>
                  <a:lumOff val="3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86635" y="839719"/>
            <a:ext cx="264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accent4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实现功能以及运行结果</a:t>
            </a:r>
          </a:p>
        </p:txBody>
      </p:sp>
      <p:sp>
        <p:nvSpPr>
          <p:cNvPr id="8" name="矩形 7"/>
          <p:cNvSpPr/>
          <p:nvPr/>
        </p:nvSpPr>
        <p:spPr>
          <a:xfrm>
            <a:off x="847089" y="2430272"/>
            <a:ext cx="4033680" cy="126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由用户输入两个英文单词，程序创建共享链表并输出公共部分首字母以及其在二单词中的位置。</a:t>
            </a:r>
          </a:p>
        </p:txBody>
      </p:sp>
      <p:sp>
        <p:nvSpPr>
          <p:cNvPr id="9" name="矩形 8"/>
          <p:cNvSpPr/>
          <p:nvPr/>
        </p:nvSpPr>
        <p:spPr>
          <a:xfrm>
            <a:off x="861390" y="4018825"/>
            <a:ext cx="401937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A6CF2644-0F72-443A-8966-80A6BCFCF7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63" y="430306"/>
            <a:ext cx="4389120" cy="48234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884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 rot="21413822">
            <a:off x="4537433" y="1059733"/>
            <a:ext cx="3117134" cy="1989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797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21272" y="85933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包含的文件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 rot="21413822">
            <a:off x="2203084" y="4553133"/>
            <a:ext cx="740547" cy="219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129968" y="4426949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华文楷体" panose="02010600040101010101" pitchFamily="2" charset="-122"/>
              </a:rPr>
              <a:t>共享子串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华文楷体" panose="02010600040101010101" pitchFamily="2" charset="-122"/>
              </a:rPr>
              <a:t>.c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455805" y="4992581"/>
            <a:ext cx="319318" cy="3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华文楷体" panose="02010600040101010101" pitchFamily="2" charset="-122"/>
              </a:rPr>
              <a:t>  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BA0264A4-58AD-48FD-9F56-FFE48387E26E}"/>
              </a:ext>
            </a:extLst>
          </p:cNvPr>
          <p:cNvGrpSpPr/>
          <p:nvPr/>
        </p:nvGrpSpPr>
        <p:grpSpPr>
          <a:xfrm>
            <a:off x="4921006" y="1993339"/>
            <a:ext cx="1951974" cy="3303272"/>
            <a:chOff x="3681689" y="2033297"/>
            <a:chExt cx="1951974" cy="3303272"/>
          </a:xfrm>
        </p:grpSpPr>
        <p:sp>
          <p:nvSpPr>
            <p:cNvPr id="67" name="矩形 66"/>
            <p:cNvSpPr/>
            <p:nvPr/>
          </p:nvSpPr>
          <p:spPr>
            <a:xfrm rot="21413822">
              <a:off x="4177830" y="4585708"/>
              <a:ext cx="740547" cy="2197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923955" y="4497273"/>
              <a:ext cx="1273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华文楷体" panose="02010600040101010101" pitchFamily="2" charset="-122"/>
                </a:rPr>
                <a:t>function.c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718928" y="4968520"/>
              <a:ext cx="229550" cy="368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华文楷体" panose="02010600040101010101" pitchFamily="2" charset="-122"/>
                </a:rPr>
                <a:t> 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9" name="Oval 5552"/>
            <p:cNvSpPr>
              <a:spLocks noChangeArrowheads="1"/>
            </p:cNvSpPr>
            <p:nvPr/>
          </p:nvSpPr>
          <p:spPr bwMode="auto">
            <a:xfrm>
              <a:off x="3681689" y="2793924"/>
              <a:ext cx="398644" cy="3848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0" name="Freeform 5553"/>
            <p:cNvSpPr>
              <a:spLocks/>
            </p:cNvSpPr>
            <p:nvPr/>
          </p:nvSpPr>
          <p:spPr bwMode="auto">
            <a:xfrm>
              <a:off x="3910793" y="2230328"/>
              <a:ext cx="426136" cy="426136"/>
            </a:xfrm>
            <a:custGeom>
              <a:avLst/>
              <a:gdLst>
                <a:gd name="T0" fmla="*/ 35 w 43"/>
                <a:gd name="T1" fmla="*/ 36 h 43"/>
                <a:gd name="T2" fmla="*/ 8 w 43"/>
                <a:gd name="T3" fmla="*/ 36 h 43"/>
                <a:gd name="T4" fmla="*/ 8 w 43"/>
                <a:gd name="T5" fmla="*/ 8 h 43"/>
                <a:gd name="T6" fmla="*/ 35 w 43"/>
                <a:gd name="T7" fmla="*/ 8 h 43"/>
                <a:gd name="T8" fmla="*/ 35 w 43"/>
                <a:gd name="T9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5" y="36"/>
                  </a:moveTo>
                  <a:cubicBezTo>
                    <a:pt x="28" y="43"/>
                    <a:pt x="15" y="43"/>
                    <a:pt x="8" y="36"/>
                  </a:cubicBezTo>
                  <a:cubicBezTo>
                    <a:pt x="0" y="28"/>
                    <a:pt x="0" y="15"/>
                    <a:pt x="8" y="8"/>
                  </a:cubicBezTo>
                  <a:cubicBezTo>
                    <a:pt x="15" y="0"/>
                    <a:pt x="28" y="0"/>
                    <a:pt x="35" y="8"/>
                  </a:cubicBezTo>
                  <a:cubicBezTo>
                    <a:pt x="43" y="15"/>
                    <a:pt x="43" y="28"/>
                    <a:pt x="35" y="3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1" name="Oval 5554"/>
            <p:cNvSpPr>
              <a:spLocks noChangeArrowheads="1"/>
            </p:cNvSpPr>
            <p:nvPr/>
          </p:nvSpPr>
          <p:spPr bwMode="auto">
            <a:xfrm>
              <a:off x="4483556" y="2033297"/>
              <a:ext cx="384896" cy="3940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2" name="Freeform 5555"/>
            <p:cNvSpPr>
              <a:spLocks/>
            </p:cNvSpPr>
            <p:nvPr/>
          </p:nvSpPr>
          <p:spPr bwMode="auto">
            <a:xfrm>
              <a:off x="5010496" y="2262402"/>
              <a:ext cx="421553" cy="42155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7 h 43"/>
                <a:gd name="T4" fmla="*/ 36 w 43"/>
                <a:gd name="T5" fmla="*/ 7 h 43"/>
                <a:gd name="T6" fmla="*/ 36 w 43"/>
                <a:gd name="T7" fmla="*/ 35 h 43"/>
                <a:gd name="T8" fmla="*/ 8 w 43"/>
                <a:gd name="T9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0" y="28"/>
                    <a:pt x="0" y="15"/>
                    <a:pt x="8" y="7"/>
                  </a:cubicBezTo>
                  <a:cubicBezTo>
                    <a:pt x="15" y="0"/>
                    <a:pt x="28" y="0"/>
                    <a:pt x="36" y="7"/>
                  </a:cubicBezTo>
                  <a:cubicBezTo>
                    <a:pt x="43" y="15"/>
                    <a:pt x="43" y="28"/>
                    <a:pt x="36" y="35"/>
                  </a:cubicBezTo>
                  <a:cubicBezTo>
                    <a:pt x="28" y="43"/>
                    <a:pt x="15" y="43"/>
                    <a:pt x="8" y="35"/>
                  </a:cubicBezTo>
                  <a:close/>
                </a:path>
              </a:pathLst>
            </a:custGeom>
            <a:solidFill>
              <a:srgbClr val="2328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3" name="Oval 5556"/>
            <p:cNvSpPr>
              <a:spLocks noChangeArrowheads="1"/>
            </p:cNvSpPr>
            <p:nvPr/>
          </p:nvSpPr>
          <p:spPr bwMode="auto">
            <a:xfrm>
              <a:off x="5244184" y="2835165"/>
              <a:ext cx="389479" cy="384896"/>
            </a:xfrm>
            <a:prstGeom prst="ellipse">
              <a:avLst/>
            </a:prstGeom>
            <a:solidFill>
              <a:srgbClr val="2328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4" name="Freeform 5557"/>
            <p:cNvSpPr>
              <a:spLocks/>
            </p:cNvSpPr>
            <p:nvPr/>
          </p:nvSpPr>
          <p:spPr bwMode="auto">
            <a:xfrm>
              <a:off x="4978422" y="3357523"/>
              <a:ext cx="435300" cy="426136"/>
            </a:xfrm>
            <a:custGeom>
              <a:avLst/>
              <a:gdLst>
                <a:gd name="T0" fmla="*/ 8 w 44"/>
                <a:gd name="T1" fmla="*/ 8 h 43"/>
                <a:gd name="T2" fmla="*/ 36 w 44"/>
                <a:gd name="T3" fmla="*/ 8 h 43"/>
                <a:gd name="T4" fmla="*/ 36 w 44"/>
                <a:gd name="T5" fmla="*/ 35 h 43"/>
                <a:gd name="T6" fmla="*/ 8 w 44"/>
                <a:gd name="T7" fmla="*/ 35 h 43"/>
                <a:gd name="T8" fmla="*/ 8 w 44"/>
                <a:gd name="T9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3">
                  <a:moveTo>
                    <a:pt x="8" y="8"/>
                  </a:moveTo>
                  <a:cubicBezTo>
                    <a:pt x="16" y="0"/>
                    <a:pt x="28" y="0"/>
                    <a:pt x="36" y="8"/>
                  </a:cubicBezTo>
                  <a:cubicBezTo>
                    <a:pt x="44" y="15"/>
                    <a:pt x="44" y="28"/>
                    <a:pt x="36" y="35"/>
                  </a:cubicBezTo>
                  <a:cubicBezTo>
                    <a:pt x="28" y="43"/>
                    <a:pt x="16" y="43"/>
                    <a:pt x="8" y="35"/>
                  </a:cubicBezTo>
                  <a:cubicBezTo>
                    <a:pt x="0" y="28"/>
                    <a:pt x="0" y="15"/>
                    <a:pt x="8" y="8"/>
                  </a:cubicBezTo>
                  <a:close/>
                </a:path>
              </a:pathLst>
            </a:custGeom>
            <a:solidFill>
              <a:srgbClr val="2328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5" name="Oval 5558"/>
            <p:cNvSpPr>
              <a:spLocks noChangeArrowheads="1"/>
            </p:cNvSpPr>
            <p:nvPr/>
          </p:nvSpPr>
          <p:spPr bwMode="auto">
            <a:xfrm>
              <a:off x="4446900" y="3586628"/>
              <a:ext cx="384896" cy="394060"/>
            </a:xfrm>
            <a:prstGeom prst="ellipse">
              <a:avLst/>
            </a:prstGeom>
            <a:solidFill>
              <a:srgbClr val="2328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6" name="Freeform 5559"/>
            <p:cNvSpPr>
              <a:spLocks/>
            </p:cNvSpPr>
            <p:nvPr/>
          </p:nvSpPr>
          <p:spPr bwMode="auto">
            <a:xfrm>
              <a:off x="3878720" y="3330031"/>
              <a:ext cx="426136" cy="426136"/>
            </a:xfrm>
            <a:custGeom>
              <a:avLst/>
              <a:gdLst>
                <a:gd name="T0" fmla="*/ 36 w 43"/>
                <a:gd name="T1" fmla="*/ 8 h 43"/>
                <a:gd name="T2" fmla="*/ 36 w 43"/>
                <a:gd name="T3" fmla="*/ 36 h 43"/>
                <a:gd name="T4" fmla="*/ 8 w 43"/>
                <a:gd name="T5" fmla="*/ 36 h 43"/>
                <a:gd name="T6" fmla="*/ 8 w 43"/>
                <a:gd name="T7" fmla="*/ 8 h 43"/>
                <a:gd name="T8" fmla="*/ 36 w 43"/>
                <a:gd name="T9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6" y="8"/>
                  </a:moveTo>
                  <a:cubicBezTo>
                    <a:pt x="43" y="15"/>
                    <a:pt x="43" y="28"/>
                    <a:pt x="36" y="36"/>
                  </a:cubicBezTo>
                  <a:cubicBezTo>
                    <a:pt x="28" y="43"/>
                    <a:pt x="15" y="43"/>
                    <a:pt x="8" y="36"/>
                  </a:cubicBezTo>
                  <a:cubicBezTo>
                    <a:pt x="0" y="28"/>
                    <a:pt x="0" y="15"/>
                    <a:pt x="8" y="8"/>
                  </a:cubicBezTo>
                  <a:cubicBezTo>
                    <a:pt x="15" y="0"/>
                    <a:pt x="28" y="0"/>
                    <a:pt x="36" y="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91402" y="2805661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232825"/>
                  </a:solidFill>
                  <a:ea typeface="华文楷体" panose="02010600040101010101" pitchFamily="2" charset="-122"/>
                </a:rPr>
                <a:t>2</a:t>
              </a:r>
              <a:endParaRPr lang="zh-CN" altLang="en-US" sz="1600" dirty="0">
                <a:solidFill>
                  <a:srgbClr val="232825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4A01E018-863B-42B3-BF54-D12AA69CDD00}"/>
              </a:ext>
            </a:extLst>
          </p:cNvPr>
          <p:cNvGrpSpPr/>
          <p:nvPr/>
        </p:nvGrpSpPr>
        <p:grpSpPr>
          <a:xfrm>
            <a:off x="1692379" y="2023606"/>
            <a:ext cx="1947391" cy="1947391"/>
            <a:chOff x="1203677" y="1978706"/>
            <a:chExt cx="1947391" cy="1947391"/>
          </a:xfrm>
        </p:grpSpPr>
        <p:sp>
          <p:nvSpPr>
            <p:cNvPr id="41" name="Oval 5563"/>
            <p:cNvSpPr>
              <a:spLocks noChangeArrowheads="1"/>
            </p:cNvSpPr>
            <p:nvPr/>
          </p:nvSpPr>
          <p:spPr bwMode="auto">
            <a:xfrm>
              <a:off x="1203677" y="2739333"/>
              <a:ext cx="394060" cy="384896"/>
            </a:xfrm>
            <a:prstGeom prst="ellipse">
              <a:avLst/>
            </a:prstGeom>
            <a:solidFill>
              <a:srgbClr val="2328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2" name="Freeform 5564"/>
            <p:cNvSpPr>
              <a:spLocks/>
            </p:cNvSpPr>
            <p:nvPr/>
          </p:nvSpPr>
          <p:spPr bwMode="auto">
            <a:xfrm>
              <a:off x="1428198" y="2175737"/>
              <a:ext cx="426136" cy="426136"/>
            </a:xfrm>
            <a:custGeom>
              <a:avLst/>
              <a:gdLst>
                <a:gd name="T0" fmla="*/ 35 w 43"/>
                <a:gd name="T1" fmla="*/ 36 h 43"/>
                <a:gd name="T2" fmla="*/ 7 w 43"/>
                <a:gd name="T3" fmla="*/ 36 h 43"/>
                <a:gd name="T4" fmla="*/ 7 w 43"/>
                <a:gd name="T5" fmla="*/ 8 h 43"/>
                <a:gd name="T6" fmla="*/ 35 w 43"/>
                <a:gd name="T7" fmla="*/ 8 h 43"/>
                <a:gd name="T8" fmla="*/ 35 w 43"/>
                <a:gd name="T9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5" y="36"/>
                  </a:moveTo>
                  <a:cubicBezTo>
                    <a:pt x="28" y="43"/>
                    <a:pt x="15" y="43"/>
                    <a:pt x="7" y="36"/>
                  </a:cubicBezTo>
                  <a:cubicBezTo>
                    <a:pt x="0" y="28"/>
                    <a:pt x="0" y="15"/>
                    <a:pt x="7" y="8"/>
                  </a:cubicBezTo>
                  <a:cubicBezTo>
                    <a:pt x="15" y="0"/>
                    <a:pt x="28" y="0"/>
                    <a:pt x="35" y="8"/>
                  </a:cubicBezTo>
                  <a:cubicBezTo>
                    <a:pt x="43" y="15"/>
                    <a:pt x="43" y="28"/>
                    <a:pt x="35" y="3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3" name="Oval 5565"/>
            <p:cNvSpPr>
              <a:spLocks noChangeArrowheads="1"/>
            </p:cNvSpPr>
            <p:nvPr/>
          </p:nvSpPr>
          <p:spPr bwMode="auto">
            <a:xfrm>
              <a:off x="2000961" y="1978706"/>
              <a:ext cx="389479" cy="3940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4" name="Freeform 5566"/>
            <p:cNvSpPr>
              <a:spLocks/>
            </p:cNvSpPr>
            <p:nvPr/>
          </p:nvSpPr>
          <p:spPr bwMode="auto">
            <a:xfrm>
              <a:off x="2527900" y="2207811"/>
              <a:ext cx="426136" cy="421553"/>
            </a:xfrm>
            <a:custGeom>
              <a:avLst/>
              <a:gdLst>
                <a:gd name="T0" fmla="*/ 7 w 43"/>
                <a:gd name="T1" fmla="*/ 35 h 43"/>
                <a:gd name="T2" fmla="*/ 7 w 43"/>
                <a:gd name="T3" fmla="*/ 7 h 43"/>
                <a:gd name="T4" fmla="*/ 35 w 43"/>
                <a:gd name="T5" fmla="*/ 7 h 43"/>
                <a:gd name="T6" fmla="*/ 35 w 43"/>
                <a:gd name="T7" fmla="*/ 35 h 43"/>
                <a:gd name="T8" fmla="*/ 7 w 43"/>
                <a:gd name="T9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7" y="35"/>
                  </a:moveTo>
                  <a:cubicBezTo>
                    <a:pt x="0" y="28"/>
                    <a:pt x="0" y="15"/>
                    <a:pt x="7" y="7"/>
                  </a:cubicBezTo>
                  <a:cubicBezTo>
                    <a:pt x="15" y="0"/>
                    <a:pt x="28" y="0"/>
                    <a:pt x="35" y="7"/>
                  </a:cubicBezTo>
                  <a:cubicBezTo>
                    <a:pt x="43" y="15"/>
                    <a:pt x="43" y="28"/>
                    <a:pt x="35" y="35"/>
                  </a:cubicBezTo>
                  <a:cubicBezTo>
                    <a:pt x="28" y="43"/>
                    <a:pt x="15" y="43"/>
                    <a:pt x="7" y="35"/>
                  </a:cubicBezTo>
                  <a:close/>
                </a:path>
              </a:pathLst>
            </a:custGeom>
            <a:solidFill>
              <a:srgbClr val="2328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5" name="Oval 5567"/>
            <p:cNvSpPr>
              <a:spLocks noChangeArrowheads="1"/>
            </p:cNvSpPr>
            <p:nvPr/>
          </p:nvSpPr>
          <p:spPr bwMode="auto">
            <a:xfrm>
              <a:off x="2752424" y="2780574"/>
              <a:ext cx="398644" cy="384896"/>
            </a:xfrm>
            <a:prstGeom prst="ellipse">
              <a:avLst/>
            </a:prstGeom>
            <a:solidFill>
              <a:srgbClr val="2328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6" name="Freeform 5568"/>
            <p:cNvSpPr>
              <a:spLocks/>
            </p:cNvSpPr>
            <p:nvPr/>
          </p:nvSpPr>
          <p:spPr bwMode="auto">
            <a:xfrm>
              <a:off x="2495827" y="3302932"/>
              <a:ext cx="426136" cy="426136"/>
            </a:xfrm>
            <a:custGeom>
              <a:avLst/>
              <a:gdLst>
                <a:gd name="T0" fmla="*/ 8 w 43"/>
                <a:gd name="T1" fmla="*/ 8 h 43"/>
                <a:gd name="T2" fmla="*/ 36 w 43"/>
                <a:gd name="T3" fmla="*/ 8 h 43"/>
                <a:gd name="T4" fmla="*/ 36 w 43"/>
                <a:gd name="T5" fmla="*/ 35 h 43"/>
                <a:gd name="T6" fmla="*/ 8 w 43"/>
                <a:gd name="T7" fmla="*/ 35 h 43"/>
                <a:gd name="T8" fmla="*/ 8 w 43"/>
                <a:gd name="T9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8" y="8"/>
                  </a:moveTo>
                  <a:cubicBezTo>
                    <a:pt x="15" y="0"/>
                    <a:pt x="28" y="0"/>
                    <a:pt x="36" y="8"/>
                  </a:cubicBezTo>
                  <a:cubicBezTo>
                    <a:pt x="43" y="15"/>
                    <a:pt x="43" y="28"/>
                    <a:pt x="36" y="35"/>
                  </a:cubicBezTo>
                  <a:cubicBezTo>
                    <a:pt x="28" y="43"/>
                    <a:pt x="15" y="43"/>
                    <a:pt x="8" y="35"/>
                  </a:cubicBezTo>
                  <a:cubicBezTo>
                    <a:pt x="0" y="28"/>
                    <a:pt x="0" y="15"/>
                    <a:pt x="8" y="8"/>
                  </a:cubicBezTo>
                  <a:close/>
                </a:path>
              </a:pathLst>
            </a:custGeom>
            <a:solidFill>
              <a:srgbClr val="2328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7" name="Oval 5569"/>
            <p:cNvSpPr>
              <a:spLocks noChangeArrowheads="1"/>
            </p:cNvSpPr>
            <p:nvPr/>
          </p:nvSpPr>
          <p:spPr bwMode="auto">
            <a:xfrm>
              <a:off x="1964304" y="3532037"/>
              <a:ext cx="384896" cy="394060"/>
            </a:xfrm>
            <a:prstGeom prst="ellipse">
              <a:avLst/>
            </a:prstGeom>
            <a:solidFill>
              <a:srgbClr val="2328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8" name="Freeform 5570"/>
            <p:cNvSpPr>
              <a:spLocks/>
            </p:cNvSpPr>
            <p:nvPr/>
          </p:nvSpPr>
          <p:spPr bwMode="auto">
            <a:xfrm>
              <a:off x="1400706" y="3275440"/>
              <a:ext cx="426136" cy="426136"/>
            </a:xfrm>
            <a:custGeom>
              <a:avLst/>
              <a:gdLst>
                <a:gd name="T0" fmla="*/ 35 w 43"/>
                <a:gd name="T1" fmla="*/ 8 h 43"/>
                <a:gd name="T2" fmla="*/ 35 w 43"/>
                <a:gd name="T3" fmla="*/ 36 h 43"/>
                <a:gd name="T4" fmla="*/ 8 w 43"/>
                <a:gd name="T5" fmla="*/ 36 h 43"/>
                <a:gd name="T6" fmla="*/ 8 w 43"/>
                <a:gd name="T7" fmla="*/ 8 h 43"/>
                <a:gd name="T8" fmla="*/ 35 w 43"/>
                <a:gd name="T9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5" y="8"/>
                  </a:moveTo>
                  <a:cubicBezTo>
                    <a:pt x="43" y="15"/>
                    <a:pt x="43" y="28"/>
                    <a:pt x="35" y="36"/>
                  </a:cubicBezTo>
                  <a:cubicBezTo>
                    <a:pt x="28" y="43"/>
                    <a:pt x="15" y="43"/>
                    <a:pt x="8" y="36"/>
                  </a:cubicBezTo>
                  <a:cubicBezTo>
                    <a:pt x="0" y="28"/>
                    <a:pt x="0" y="15"/>
                    <a:pt x="8" y="8"/>
                  </a:cubicBezTo>
                  <a:cubicBezTo>
                    <a:pt x="15" y="0"/>
                    <a:pt x="28" y="0"/>
                    <a:pt x="35" y="8"/>
                  </a:cubicBezTo>
                  <a:close/>
                </a:path>
              </a:pathLst>
            </a:custGeom>
            <a:solidFill>
              <a:srgbClr val="2328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25386" y="2751734"/>
              <a:ext cx="276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232825"/>
                  </a:solidFill>
                  <a:ea typeface="华文楷体" panose="02010600040101010101" pitchFamily="2" charset="-122"/>
                </a:rPr>
                <a:t>1</a:t>
              </a:r>
              <a:endParaRPr lang="zh-CN" altLang="en-US" sz="1600" dirty="0">
                <a:solidFill>
                  <a:srgbClr val="232825"/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2515533" y="6282703"/>
            <a:ext cx="7160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华文楷体" panose="02010600040101010101" pitchFamily="2" charset="-122"/>
              </a:rPr>
              <a:t>注：该页用于展示该模版的使用时的排版方式，具体使用时请替换文字内容。</a:t>
            </a:r>
          </a:p>
        </p:txBody>
      </p:sp>
      <p:sp>
        <p:nvSpPr>
          <p:cNvPr id="71" name="Oval 5574">
            <a:extLst>
              <a:ext uri="{FF2B5EF4-FFF2-40B4-BE49-F238E27FC236}">
                <a16:creationId xmlns="" xmlns:a16="http://schemas.microsoft.com/office/drawing/2014/main" id="{E4116A63-7040-4567-96E9-B8860337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734" y="2732680"/>
            <a:ext cx="384896" cy="384896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72" name="Freeform 5575">
            <a:extLst>
              <a:ext uri="{FF2B5EF4-FFF2-40B4-BE49-F238E27FC236}">
                <a16:creationId xmlns="" xmlns:a16="http://schemas.microsoft.com/office/drawing/2014/main" id="{C40BF460-F5CC-484C-AD07-6A71EFB5E3D0}"/>
              </a:ext>
            </a:extLst>
          </p:cNvPr>
          <p:cNvSpPr>
            <a:spLocks/>
          </p:cNvSpPr>
          <p:nvPr/>
        </p:nvSpPr>
        <p:spPr bwMode="auto">
          <a:xfrm>
            <a:off x="8595094" y="2169084"/>
            <a:ext cx="435300" cy="426136"/>
          </a:xfrm>
          <a:custGeom>
            <a:avLst/>
            <a:gdLst>
              <a:gd name="T0" fmla="*/ 36 w 44"/>
              <a:gd name="T1" fmla="*/ 36 h 43"/>
              <a:gd name="T2" fmla="*/ 8 w 44"/>
              <a:gd name="T3" fmla="*/ 36 h 43"/>
              <a:gd name="T4" fmla="*/ 8 w 44"/>
              <a:gd name="T5" fmla="*/ 8 h 43"/>
              <a:gd name="T6" fmla="*/ 36 w 44"/>
              <a:gd name="T7" fmla="*/ 8 h 43"/>
              <a:gd name="T8" fmla="*/ 36 w 44"/>
              <a:gd name="T9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36" y="36"/>
                </a:moveTo>
                <a:cubicBezTo>
                  <a:pt x="28" y="43"/>
                  <a:pt x="16" y="43"/>
                  <a:pt x="8" y="36"/>
                </a:cubicBezTo>
                <a:cubicBezTo>
                  <a:pt x="0" y="28"/>
                  <a:pt x="0" y="15"/>
                  <a:pt x="8" y="8"/>
                </a:cubicBezTo>
                <a:cubicBezTo>
                  <a:pt x="16" y="0"/>
                  <a:pt x="28" y="0"/>
                  <a:pt x="36" y="8"/>
                </a:cubicBezTo>
                <a:cubicBezTo>
                  <a:pt x="44" y="15"/>
                  <a:pt x="44" y="28"/>
                  <a:pt x="36" y="3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73" name="Oval 5576">
            <a:extLst>
              <a:ext uri="{FF2B5EF4-FFF2-40B4-BE49-F238E27FC236}">
                <a16:creationId xmlns="" xmlns:a16="http://schemas.microsoft.com/office/drawing/2014/main" id="{02125A40-AEA4-4520-8366-225C399AD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438" y="1972053"/>
            <a:ext cx="394060" cy="39406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74" name="Freeform 5577">
            <a:extLst>
              <a:ext uri="{FF2B5EF4-FFF2-40B4-BE49-F238E27FC236}">
                <a16:creationId xmlns="" xmlns:a16="http://schemas.microsoft.com/office/drawing/2014/main" id="{F290EE5A-128E-4B7C-B1BA-EE7050CFF727}"/>
              </a:ext>
            </a:extLst>
          </p:cNvPr>
          <p:cNvSpPr>
            <a:spLocks/>
          </p:cNvSpPr>
          <p:nvPr/>
        </p:nvSpPr>
        <p:spPr bwMode="auto">
          <a:xfrm>
            <a:off x="9694796" y="2201158"/>
            <a:ext cx="435300" cy="421553"/>
          </a:xfrm>
          <a:custGeom>
            <a:avLst/>
            <a:gdLst>
              <a:gd name="T0" fmla="*/ 8 w 44"/>
              <a:gd name="T1" fmla="*/ 35 h 43"/>
              <a:gd name="T2" fmla="*/ 8 w 44"/>
              <a:gd name="T3" fmla="*/ 7 h 43"/>
              <a:gd name="T4" fmla="*/ 36 w 44"/>
              <a:gd name="T5" fmla="*/ 7 h 43"/>
              <a:gd name="T6" fmla="*/ 36 w 44"/>
              <a:gd name="T7" fmla="*/ 35 h 43"/>
              <a:gd name="T8" fmla="*/ 8 w 44"/>
              <a:gd name="T9" fmla="*/ 3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8" y="35"/>
                </a:moveTo>
                <a:cubicBezTo>
                  <a:pt x="0" y="28"/>
                  <a:pt x="0" y="15"/>
                  <a:pt x="8" y="7"/>
                </a:cubicBezTo>
                <a:cubicBezTo>
                  <a:pt x="16" y="0"/>
                  <a:pt x="28" y="0"/>
                  <a:pt x="36" y="7"/>
                </a:cubicBezTo>
                <a:cubicBezTo>
                  <a:pt x="44" y="15"/>
                  <a:pt x="44" y="28"/>
                  <a:pt x="36" y="35"/>
                </a:cubicBezTo>
                <a:cubicBezTo>
                  <a:pt x="28" y="43"/>
                  <a:pt x="16" y="43"/>
                  <a:pt x="8" y="3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75" name="Oval 5578">
            <a:extLst>
              <a:ext uri="{FF2B5EF4-FFF2-40B4-BE49-F238E27FC236}">
                <a16:creationId xmlns="" xmlns:a16="http://schemas.microsoft.com/office/drawing/2014/main" id="{AA903357-DEB3-4F63-9B97-66F8E892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065" y="2773921"/>
            <a:ext cx="384896" cy="384896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76" name="Freeform 5579">
            <a:extLst>
              <a:ext uri="{FF2B5EF4-FFF2-40B4-BE49-F238E27FC236}">
                <a16:creationId xmlns="" xmlns:a16="http://schemas.microsoft.com/office/drawing/2014/main" id="{622A2278-2F4E-4641-B088-BA8EBBE6C8FD}"/>
              </a:ext>
            </a:extLst>
          </p:cNvPr>
          <p:cNvSpPr>
            <a:spLocks/>
          </p:cNvSpPr>
          <p:nvPr/>
        </p:nvSpPr>
        <p:spPr bwMode="auto">
          <a:xfrm>
            <a:off x="9676468" y="3296279"/>
            <a:ext cx="426136" cy="426136"/>
          </a:xfrm>
          <a:custGeom>
            <a:avLst/>
            <a:gdLst>
              <a:gd name="T0" fmla="*/ 7 w 43"/>
              <a:gd name="T1" fmla="*/ 8 h 43"/>
              <a:gd name="T2" fmla="*/ 35 w 43"/>
              <a:gd name="T3" fmla="*/ 8 h 43"/>
              <a:gd name="T4" fmla="*/ 35 w 43"/>
              <a:gd name="T5" fmla="*/ 35 h 43"/>
              <a:gd name="T6" fmla="*/ 7 w 43"/>
              <a:gd name="T7" fmla="*/ 35 h 43"/>
              <a:gd name="T8" fmla="*/ 7 w 43"/>
              <a:gd name="T9" fmla="*/ 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7" y="8"/>
                </a:moveTo>
                <a:cubicBezTo>
                  <a:pt x="15" y="0"/>
                  <a:pt x="28" y="0"/>
                  <a:pt x="35" y="8"/>
                </a:cubicBezTo>
                <a:cubicBezTo>
                  <a:pt x="43" y="15"/>
                  <a:pt x="43" y="28"/>
                  <a:pt x="35" y="35"/>
                </a:cubicBezTo>
                <a:cubicBezTo>
                  <a:pt x="28" y="43"/>
                  <a:pt x="15" y="43"/>
                  <a:pt x="7" y="35"/>
                </a:cubicBezTo>
                <a:cubicBezTo>
                  <a:pt x="0" y="28"/>
                  <a:pt x="0" y="15"/>
                  <a:pt x="7" y="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77" name="Oval 5580">
            <a:extLst>
              <a:ext uri="{FF2B5EF4-FFF2-40B4-BE49-F238E27FC236}">
                <a16:creationId xmlns="" xmlns:a16="http://schemas.microsoft.com/office/drawing/2014/main" id="{EE023B30-FB16-4E71-A1E4-1DCE95C3E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197" y="3525384"/>
            <a:ext cx="394060" cy="39406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78" name="Freeform 5581">
            <a:extLst>
              <a:ext uri="{FF2B5EF4-FFF2-40B4-BE49-F238E27FC236}">
                <a16:creationId xmlns="" xmlns:a16="http://schemas.microsoft.com/office/drawing/2014/main" id="{9C17C6F7-523E-4A03-80C6-F9A47C1EC68D}"/>
              </a:ext>
            </a:extLst>
          </p:cNvPr>
          <p:cNvSpPr>
            <a:spLocks/>
          </p:cNvSpPr>
          <p:nvPr/>
        </p:nvSpPr>
        <p:spPr bwMode="auto">
          <a:xfrm>
            <a:off x="8567601" y="3268787"/>
            <a:ext cx="435300" cy="426136"/>
          </a:xfrm>
          <a:custGeom>
            <a:avLst/>
            <a:gdLst>
              <a:gd name="T0" fmla="*/ 36 w 44"/>
              <a:gd name="T1" fmla="*/ 8 h 43"/>
              <a:gd name="T2" fmla="*/ 36 w 44"/>
              <a:gd name="T3" fmla="*/ 36 h 43"/>
              <a:gd name="T4" fmla="*/ 8 w 44"/>
              <a:gd name="T5" fmla="*/ 36 h 43"/>
              <a:gd name="T6" fmla="*/ 8 w 44"/>
              <a:gd name="T7" fmla="*/ 8 h 43"/>
              <a:gd name="T8" fmla="*/ 36 w 44"/>
              <a:gd name="T9" fmla="*/ 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36" y="8"/>
                </a:moveTo>
                <a:cubicBezTo>
                  <a:pt x="44" y="15"/>
                  <a:pt x="44" y="28"/>
                  <a:pt x="36" y="36"/>
                </a:cubicBezTo>
                <a:cubicBezTo>
                  <a:pt x="28" y="43"/>
                  <a:pt x="16" y="43"/>
                  <a:pt x="8" y="36"/>
                </a:cubicBezTo>
                <a:cubicBezTo>
                  <a:pt x="0" y="28"/>
                  <a:pt x="0" y="15"/>
                  <a:pt x="8" y="8"/>
                </a:cubicBezTo>
                <a:cubicBezTo>
                  <a:pt x="16" y="0"/>
                  <a:pt x="28" y="0"/>
                  <a:pt x="36" y="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="" xmlns:a16="http://schemas.microsoft.com/office/drawing/2014/main" id="{A3E7CC8F-CA9B-4801-A528-0A0864506384}"/>
              </a:ext>
            </a:extLst>
          </p:cNvPr>
          <p:cNvSpPr txBox="1"/>
          <p:nvPr/>
        </p:nvSpPr>
        <p:spPr>
          <a:xfrm>
            <a:off x="9185193" y="275748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32825"/>
                </a:solidFill>
                <a:ea typeface="华文楷体" panose="02010600040101010101" pitchFamily="2" charset="-122"/>
              </a:rPr>
              <a:t>3</a:t>
            </a:r>
            <a:endParaRPr lang="zh-CN" altLang="en-US" sz="1600" dirty="0">
              <a:solidFill>
                <a:srgbClr val="232825"/>
              </a:solidFill>
              <a:ea typeface="华文楷体" panose="02010600040101010101" pitchFamily="2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="" xmlns:a16="http://schemas.microsoft.com/office/drawing/2014/main" id="{C3DE1F9D-BB0C-4D2B-AF45-93A13B49B75F}"/>
              </a:ext>
            </a:extLst>
          </p:cNvPr>
          <p:cNvSpPr/>
          <p:nvPr/>
        </p:nvSpPr>
        <p:spPr>
          <a:xfrm rot="21413822">
            <a:off x="8820220" y="4578836"/>
            <a:ext cx="740547" cy="219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="" xmlns:a16="http://schemas.microsoft.com/office/drawing/2014/main" id="{C5E6040F-1ABD-41B1-80D8-D469F00DA6C7}"/>
              </a:ext>
            </a:extLst>
          </p:cNvPr>
          <p:cNvSpPr txBox="1"/>
          <p:nvPr/>
        </p:nvSpPr>
        <p:spPr>
          <a:xfrm>
            <a:off x="9002901" y="4392684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楷体" panose="02010600040101010101" pitchFamily="2" charset="-122"/>
              </a:rPr>
              <a:t>function.h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="" xmlns:a16="http://schemas.microsoft.com/office/drawing/2014/main" id="{5E65CA5C-0A8E-4FAF-A0E6-DB51AF3EA163}"/>
              </a:ext>
            </a:extLst>
          </p:cNvPr>
          <p:cNvSpPr txBox="1"/>
          <p:nvPr/>
        </p:nvSpPr>
        <p:spPr>
          <a:xfrm>
            <a:off x="9206379" y="4852466"/>
            <a:ext cx="229550" cy="3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华文楷体" panose="02010600040101010101" pitchFamily="2" charset="-122"/>
              </a:rPr>
              <a:t>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03163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e85a6e45c7955b81ff37b53560cbb367f3aec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oKvR_s20S_sEfbKhL.0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oKvR_s20S_sEfbKhL.0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oKvR_s20S_sEfbKhL.0g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538</Words>
  <Application>Microsoft Office PowerPoint</Application>
  <PresentationFormat>自定义</PresentationFormat>
  <Paragraphs>113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Candara</vt:lpstr>
      <vt:lpstr>华文楷体</vt:lpstr>
      <vt:lpstr>Segoe UI Light</vt:lpstr>
      <vt:lpstr>Segoe UI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Windows 用户</cp:lastModifiedBy>
  <cp:revision>80</cp:revision>
  <dcterms:created xsi:type="dcterms:W3CDTF">2014-02-22T11:57:37Z</dcterms:created>
  <dcterms:modified xsi:type="dcterms:W3CDTF">2018-05-23T08:02:55Z</dcterms:modified>
</cp:coreProperties>
</file>