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70" r:id="rId2"/>
    <p:sldId id="533" r:id="rId3"/>
    <p:sldId id="428" r:id="rId4"/>
    <p:sldId id="520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4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69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70" r:id="rId36"/>
    <p:sldId id="549" r:id="rId37"/>
    <p:sldId id="548" r:id="rId38"/>
    <p:sldId id="550" r:id="rId39"/>
    <p:sldId id="557" r:id="rId40"/>
    <p:sldId id="551" r:id="rId41"/>
    <p:sldId id="552" r:id="rId42"/>
    <p:sldId id="553" r:id="rId43"/>
    <p:sldId id="554" r:id="rId44"/>
    <p:sldId id="555" r:id="rId45"/>
    <p:sldId id="558" r:id="rId46"/>
    <p:sldId id="556" r:id="rId47"/>
    <p:sldId id="517" r:id="rId4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6" d="100"/>
          <a:sy n="106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FCC061D-AE2E-4460-BD4F-40B9BE25C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542A5-FB5C-47A7-806E-8AD0D373CBE8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D235F-0AA4-4512-BEF6-F02B3848AFDE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10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B8FD4-D5C1-4E86-B7C6-317F00B3AFCE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11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BE9E9-E737-4D74-9497-03FDAB4A7C41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12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40A46-5543-41C0-A5BB-78BE62465A4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0D4BB-089C-426D-87D2-79D8E5193709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18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911B0-ED62-4D31-8705-A9C10D8F7954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20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DF31E-66A9-4E12-82A8-F5D9F7B75B15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68525-2A36-40C2-A53B-1347B88A922A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24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C5A5-EFEA-40F3-A547-E3BD4F473B2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25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A6D7A-C865-4D7E-8598-4ABD6996F96F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36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DCA49-A7D9-42B6-BE9E-09914A8F6A9C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B9067-95C1-4356-B2D6-EFCA5A530A4D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37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A41AD-E072-4303-83EE-59F6E8A37F1C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38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83FFE-8BCC-4D83-B2F6-1810633FAA30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39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C25F1-AD0D-4BE7-A125-F309BCCB7A76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40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8B1D93-F187-48D9-BD86-22BF6A6EE6DD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41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54F85-8F8F-4967-9CF0-F106241C447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42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066AA-2736-41AC-BB83-B71BEEAA0477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5207-F463-470D-B9C5-FEDC1AABFE4C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44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91C05-4D30-4151-A46F-0B5B43436CE6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45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8313-49B8-43BB-9D30-02567EF654E3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46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7012D-8F3F-4B44-B9ED-BD1FAE9AE8D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55AE3-708D-4424-9F13-6C7A2013909B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47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220DB-ADF1-4DFD-A140-3E0201B9506D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D9F04-ACF1-4774-AD6A-EF9773858D1F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5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2DD18-B0CB-48FE-ABF9-CB59B0F4924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6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67C42-CDF4-4F2F-A4AE-3346EC1B49D8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7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53213-39A3-446F-B638-7B3E1EF511EF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8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F435E-1A92-40A9-BB0E-4E27A0AC8B27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9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5E8AA-7A0C-4B41-B34A-40BEA39F8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CE772-4AF5-4A9A-9718-592EDF189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62607-3E72-42D0-ABB3-C3AF07BF3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863F-1F33-46F5-B0CF-A558F19EE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91D0-6D64-4F09-BC79-D0439CB6F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2ABAD-C982-479E-AAD8-3F317EBCB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AAFA9-E1AF-48D0-A130-1EE9F690B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D395C-71DF-4FAF-A82B-8171ECEB4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3800-5D7A-44FE-9966-948AD1A7A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5350F-58E2-481C-85B9-7D5E5415F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1117D-8E91-4483-BF77-6852C038B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0826-8FEB-4B05-B0D0-8149854A7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FEC5E4E-47F6-4444-8785-33AD2062B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8" y="26368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专题三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图形程序设计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文本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常用的</a:t>
            </a:r>
            <a:r>
              <a:rPr lang="en-US" altLang="zh-CN" sz="2800" b="0">
                <a:ea typeface="ＭＳ Ｐゴシック" pitchFamily="34" charset="-128"/>
              </a:rPr>
              <a:t>printf</a:t>
            </a:r>
            <a:r>
              <a:rPr lang="zh-CN" altLang="en-US" sz="2800" b="0">
                <a:ea typeface="ＭＳ Ｐゴシック" pitchFamily="34" charset="-128"/>
              </a:rPr>
              <a:t>用于标准输出（控制台窗口）输出格式化数据，不能用于在图形窗口输出文本。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图形库提供了专门用于图形窗口输出文本的函数</a:t>
            </a:r>
            <a:r>
              <a:rPr lang="en-US" altLang="zh-CN" sz="2800" b="0">
                <a:ea typeface="ＭＳ Ｐゴシック" pitchFamily="34" charset="-128"/>
              </a:rPr>
              <a:t>: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DrawTextString(string);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从当前位置开始输出文本（字符串）</a:t>
            </a:r>
            <a:r>
              <a:rPr lang="en-US" altLang="zh-CN" sz="2800" b="0">
                <a:ea typeface="ＭＳ Ｐゴシック" pitchFamily="34" charset="-128"/>
              </a:rPr>
              <a:t>string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string </a:t>
            </a:r>
            <a:r>
              <a:rPr lang="zh-CN" altLang="en-US" sz="2800" b="0">
                <a:ea typeface="ＭＳ Ｐゴシック" pitchFamily="34" charset="-128"/>
              </a:rPr>
              <a:t>是字符串指针。</a:t>
            </a: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sprintf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DrawTextString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函数只能输出文本（字符串），不能直接输出格式化数据。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可将格式化数据输出到一个缓冲区中，形成一个字符串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(string, “format string”, values…);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的用法同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():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printf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将结果输出到标准输出设备上（显示终端）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将结果输出（保存）到内存缓冲区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基本图形绘制示例：画房子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341438"/>
            <a:ext cx="6656388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8" y="26368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交互图形编程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064500" cy="51831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输入一组整数，按照要求分别对其按照从小到大和从大到小的顺序进行排序（用“冒泡法”）。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“冒泡法”排序基本原理（假设有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个数）：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分别对这组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个数做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轮扫描：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每一轮扫描，分别比较相邻两个数，若前一个数大于（或小于）后一个数，则将此相邻两个数交换位置。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每一轮比较，都会将当前最大的整数调整到后面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“冒”出来。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经过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轮后，所有的整数都被调整到它们应该在的位置上。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580438" cy="54737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n);  /*</a:t>
            </a:r>
            <a:r>
              <a:rPr lang="zh-CN" altLang="en-US" sz="2000" dirty="0" smtClean="0">
                <a:latin typeface="+mn-ea"/>
                <a:ea typeface="+mn-ea"/>
              </a:rPr>
              <a:t>升序</a:t>
            </a:r>
            <a:r>
              <a:rPr lang="zh-CN" altLang="en-US" sz="2000" dirty="0">
                <a:latin typeface="+mn-ea"/>
              </a:rPr>
              <a:t>排序函数</a:t>
            </a:r>
            <a:r>
              <a:rPr lang="en-US" altLang="zh-CN" sz="2000" dirty="0" smtClean="0">
                <a:latin typeface="+mn-ea"/>
                <a:ea typeface="+mn-ea"/>
              </a:rPr>
              <a:t>*/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BubbleB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array[ ],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n);  </a:t>
            </a:r>
            <a:r>
              <a:rPr lang="en-US" altLang="zh-CN" sz="2000" dirty="0" smtClean="0">
                <a:latin typeface="+mn-ea"/>
              </a:rPr>
              <a:t>/*</a:t>
            </a:r>
            <a:r>
              <a:rPr lang="zh-CN" altLang="en-US" sz="2000" dirty="0" smtClean="0">
                <a:latin typeface="+mn-ea"/>
              </a:rPr>
              <a:t>降序排序函数</a:t>
            </a:r>
            <a:r>
              <a:rPr lang="en-US" altLang="zh-CN" sz="2000" dirty="0" smtClean="0">
                <a:latin typeface="+mn-ea"/>
              </a:rPr>
              <a:t>*/ 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main()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k;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(“Ascending(0)  or </a:t>
            </a:r>
            <a:r>
              <a:rPr lang="en-US" altLang="zh-CN" sz="2000" dirty="0" smtClean="0">
                <a:latin typeface="+mn-ea"/>
              </a:rPr>
              <a:t>Descending(1) </a:t>
            </a:r>
            <a:r>
              <a:rPr lang="en-US" altLang="zh-CN" sz="2000" dirty="0" smtClean="0">
                <a:latin typeface="+mn-ea"/>
                <a:ea typeface="+mn-ea"/>
              </a:rPr>
              <a:t>order? “);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scanf</a:t>
            </a:r>
            <a:r>
              <a:rPr lang="en-US" altLang="zh-CN" sz="2000" dirty="0" smtClean="0">
                <a:latin typeface="+mn-ea"/>
                <a:ea typeface="+mn-ea"/>
              </a:rPr>
              <a:t>(“%d”, &amp;k);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if (k == 0)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else if (k == 1)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BubbleB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for (k=0; k&lt;10; k++)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(“%d “, array[k]);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3671888" cy="54737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array[i+1])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冒泡排序函数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463" y="1268413"/>
            <a:ext cx="3671887" cy="547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void BubbleB(int array[ ], int n)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int i, j, t;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for (j = 0; j &lt; n-1; j++)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for (i = 0; i &lt; n-1-j; i++)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if (</a:t>
            </a:r>
            <a:r>
              <a:rPr lang="en-US" altLang="zh-CN" sz="2000" b="0">
                <a:solidFill>
                  <a:srgbClr val="FF0000"/>
                </a:solidFill>
                <a:ea typeface="ＭＳ Ｐゴシック" pitchFamily="34" charset="-128"/>
              </a:rPr>
              <a:t>array[i]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zh-CN" sz="2000" b="0">
                <a:solidFill>
                  <a:srgbClr val="FF0000"/>
                </a:solidFill>
                <a:ea typeface="ＭＳ Ｐゴシック" pitchFamily="34" charset="-128"/>
              </a:rPr>
              <a:t> array[i+1]</a:t>
            </a:r>
            <a:r>
              <a:rPr lang="en-US" altLang="zh-CN" sz="2000" b="0">
                <a:ea typeface="ＭＳ Ｐゴシック" pitchFamily="34" charset="-128"/>
              </a:rPr>
              <a:t>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    t = array[i];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    array[i] = array[i+1];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    array[i+1] = 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73977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能否只定义一个排序函数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4608512" cy="5472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compare(array[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8263" y="1196975"/>
            <a:ext cx="3887787" cy="1008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int Large(int a, int b)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 return (a&gt;=b);    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13338" y="2349500"/>
            <a:ext cx="3889375" cy="93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int Less(int a, int b)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 return (a&lt;b);   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13338" y="3429000"/>
            <a:ext cx="3889375" cy="316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main()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</a:t>
            </a:r>
            <a:r>
              <a:rPr lang="en-US" altLang="zh-CN" sz="2000">
                <a:ea typeface="ＭＳ Ｐゴシック" pitchFamily="34" charset="-128"/>
              </a:rPr>
              <a:t>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</a:t>
            </a:r>
            <a:r>
              <a:rPr lang="en-US" altLang="zh-CN" sz="2000">
                <a:ea typeface="ＭＳ Ｐゴシック" pitchFamily="34" charset="-128"/>
              </a:rPr>
              <a:t>if (flag == 0)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Large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else if (flag == 1)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Less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65638" y="1963738"/>
            <a:ext cx="3706812" cy="1465262"/>
          </a:xfrm>
          <a:prstGeom prst="wedgeRoundRectCallout">
            <a:avLst>
              <a:gd name="adj1" fmla="val -66340"/>
              <a:gd name="adj2" fmla="val -833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关键问题是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: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如何定义排序函数的形参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  <a:endParaRPr lang="zh-CN" altLang="en-US" sz="24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8175" y="5661025"/>
            <a:ext cx="5149850" cy="70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答案是肯定的</a:t>
            </a:r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  <a:endParaRPr lang="zh-CN" altLang="en-US" sz="40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函数指针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8" y="1052513"/>
            <a:ext cx="8497887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函数名是什么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fi-FI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int  f(int a, int b);</a:t>
            </a:r>
          </a:p>
          <a:p>
            <a:pPr marL="914400" lvl="1" indent="-457200" algn="just" eaLnBrk="0" hangingPunct="0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函数名是一个地址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(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常量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914400" lvl="1" indent="-457200" algn="just" eaLnBrk="0" hangingPunct="0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是一个指针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如何定义一个指向函数的指针变量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                   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b);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(*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)(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b);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ＭＳ Ｐゴシック" charset="0"/>
              </a:rPr>
              <a:t>?  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</a:p>
          <a:p>
            <a:pPr marL="342900" lvl="1" indent="-342900" algn="just" ea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如果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: </a:t>
            </a:r>
            <a:r>
              <a:rPr lang="fi-FI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= f;  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则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(*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)(a, b) ;   &lt;==&gt;  f(a, b);</a:t>
            </a:r>
          </a:p>
          <a:p>
            <a:pPr marL="342900" lvl="1" indent="-342900" algn="just" eaLnBrk="0" hangingPunct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这是什么意思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(*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[5])(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b);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?</a:t>
            </a:r>
          </a:p>
          <a:p>
            <a:pPr marL="0" lvl="1" algn="just" ea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i-FI" altLang="zh-CN" sz="28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kumimoji="1" lang="en-US" altLang="zh-CN" sz="3600" dirty="0">
              <a:solidFill>
                <a:srgbClr val="FF0000"/>
              </a:solidFill>
              <a:ea typeface="宋体" pitchFamily="2" charset="-122"/>
              <a:sym typeface="Monotype Sorts" pitchFamily="2" charset="2"/>
            </a:endParaRP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fi-FI" altLang="zh-CN" sz="2800" b="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486275"/>
            <a:ext cx="60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0413" y="5073650"/>
            <a:ext cx="571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933825"/>
            <a:ext cx="60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73977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函数指针做形参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594725" cy="5472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(*compare)(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b)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(*compare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92725" y="3679825"/>
            <a:ext cx="3841750" cy="316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main()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</a:t>
            </a:r>
            <a:r>
              <a:rPr lang="en-US" altLang="zh-CN" sz="2000">
                <a:ea typeface="ＭＳ Ｐゴシック" pitchFamily="34" charset="-128"/>
              </a:rPr>
              <a:t>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</a:t>
            </a:r>
            <a:r>
              <a:rPr lang="en-US" altLang="zh-CN" sz="2000">
                <a:ea typeface="ＭＳ Ｐゴシック" pitchFamily="34" charset="-128"/>
              </a:rPr>
              <a:t>if (flag == 0)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Large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else if (flag == 1)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Less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8" y="26368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基本图形编程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值调用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1125538"/>
            <a:ext cx="3887788" cy="304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if ( a==0 )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	a0();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else if ( a==1 )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	a1();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else if ( a== 2 )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	a2();</a:t>
            </a:r>
            <a:endParaRPr lang="zh-CN" alt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0588" y="1165225"/>
            <a:ext cx="4103687" cy="2959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switch ( a ) {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case 0: a0();break;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case 1: a1();break;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case 2: a2();break;}</a:t>
            </a:r>
            <a:endParaRPr lang="zh-CN" alt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1813" y="4437063"/>
            <a:ext cx="8337550" cy="15700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i-FI" altLang="zh-CN" sz="3200">
                <a:ea typeface="ＭＳ Ｐゴシック" pitchFamily="34" charset="-128"/>
              </a:rPr>
              <a:t>void (*fa[])() = {a0,a1,a2};</a:t>
            </a:r>
          </a:p>
          <a:p>
            <a:pPr eaLnBrk="0" hangingPunct="0"/>
            <a:r>
              <a:rPr lang="fi-FI" altLang="zh-CN" sz="3200">
                <a:ea typeface="ＭＳ Ｐゴシック" pitchFamily="34" charset="-128"/>
              </a:rPr>
              <a:t>if ( a&gt;=0 &amp;&amp; a &lt; sizeof(fa)/sizeof(fa[0]))</a:t>
            </a:r>
          </a:p>
          <a:p>
            <a:pPr eaLnBrk="0" hangingPunct="0"/>
            <a:r>
              <a:rPr lang="fi-FI" altLang="zh-CN" sz="3200">
                <a:ea typeface="ＭＳ Ｐゴシック" pitchFamily="34" charset="-128"/>
              </a:rPr>
              <a:t>	(*fa [a])();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064500" cy="54737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string.h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Large(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Less(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>
                <a:latin typeface="+mn-ea"/>
                <a:ea typeface="+mn-ea"/>
              </a:rPr>
              <a:t>typedef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struct</a:t>
            </a:r>
            <a:r>
              <a:rPr lang="en-US" altLang="zh-CN" sz="2000" dirty="0">
                <a:latin typeface="+mn-ea"/>
                <a:ea typeface="+mn-ea"/>
              </a:rPr>
              <a:t> 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char</a:t>
            </a:r>
            <a:r>
              <a:rPr lang="en-US" altLang="zh-CN" sz="2000" dirty="0">
                <a:latin typeface="+mn-ea"/>
                <a:ea typeface="+mn-ea"/>
              </a:rPr>
              <a:t>* name;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void</a:t>
            </a:r>
            <a:r>
              <a:rPr lang="en-US" altLang="zh-CN" sz="2000" dirty="0">
                <a:latin typeface="+mn-ea"/>
                <a:ea typeface="+mn-ea"/>
              </a:rPr>
              <a:t> (*</a:t>
            </a:r>
            <a:r>
              <a:rPr lang="en-US" altLang="zh-CN" sz="2000" dirty="0" err="1">
                <a:latin typeface="+mn-ea"/>
                <a:ea typeface="+mn-ea"/>
              </a:rPr>
              <a:t>cmd</a:t>
            </a:r>
            <a:r>
              <a:rPr lang="en-US" altLang="zh-CN" sz="2000" dirty="0">
                <a:latin typeface="+mn-ea"/>
                <a:ea typeface="+mn-ea"/>
              </a:rPr>
              <a:t>)();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} SC;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SC </a:t>
            </a:r>
            <a:r>
              <a:rPr lang="en-US" altLang="zh-CN" sz="2000" dirty="0" err="1">
                <a:latin typeface="+mn-ea"/>
                <a:ea typeface="+mn-ea"/>
              </a:rPr>
              <a:t>cmds</a:t>
            </a:r>
            <a:r>
              <a:rPr lang="en-US" altLang="zh-CN" sz="2000" dirty="0">
                <a:latin typeface="+mn-ea"/>
                <a:ea typeface="+mn-ea"/>
              </a:rPr>
              <a:t>[] = 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{“Ascending", Large},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{“Descending", Less}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cmdstring</a:t>
            </a:r>
            <a:r>
              <a:rPr lang="en-US" altLang="zh-CN" sz="2000" dirty="0" smtClean="0">
                <a:latin typeface="+mn-ea"/>
                <a:ea typeface="+mn-ea"/>
              </a:rPr>
              <a:t>[20];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8850" cy="739775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main: </a:t>
            </a:r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使用函数指针数组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8850" cy="739775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main: </a:t>
            </a:r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使用函数指针数组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268413"/>
            <a:ext cx="8569325" cy="547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main()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int k;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printf("Ascending or Descending? 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scanf("%s", cmdstring);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for (k = 0; k &lt; sizeof(cmds)/sizeof(cmds[0]); k++)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if (strcmp(cmdstring, cmds[k].name) == 0)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Bubble(array, 10, cmds[k].cmd);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for (k=0; k&lt;10; k++) printf("%d ", array[k]);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printf("\n");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system("pause");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typedef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5538"/>
            <a:ext cx="829151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将</a:t>
            </a:r>
            <a:r>
              <a:rPr lang="en-US" altLang="zh-CN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C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语言中的已有类型（包括已定义过的自定义类型）重新命名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新的名称可以代替已有数据类型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已有类型名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 &lt;</a:t>
            </a:r>
            <a:r>
              <a:rPr lang="zh-CN" altLang="en-US" b="0" kern="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/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INTEGER 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  <a:r>
              <a:rPr lang="en-US" altLang="zh-CN" dirty="0" smtClean="0"/>
              <a:t>&lt;====&gt;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 smtClean="0"/>
              <a:t>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char*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</a:t>
            </a:r>
            <a:r>
              <a:rPr lang="en-US" altLang="zh-CN" dirty="0" smtClean="0"/>
              <a:t>string  </a:t>
            </a:r>
            <a:r>
              <a:rPr lang="en-US" altLang="zh-CN" dirty="0"/>
              <a:t>p1;       &lt;====&gt;    </a:t>
            </a:r>
            <a:r>
              <a:rPr lang="en-US" altLang="zh-CN" dirty="0" smtClean="0"/>
              <a:t>char  *p1</a:t>
            </a:r>
            <a:r>
              <a:rPr lang="en-US" altLang="zh-CN" dirty="0"/>
              <a:t>; 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3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typedef</a:t>
            </a:r>
            <a:r>
              <a:rPr lang="zh-CN" altLang="en-US" sz="3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定义新类型名的一般步骤：</a:t>
            </a:r>
            <a:endParaRPr lang="en-US" altLang="zh-CN" sz="360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196975"/>
            <a:ext cx="82819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定义变量       　　　　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int  i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；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变量名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  <a:sym typeface="Wingdings" pitchFamily="2" charset="2"/>
              </a:rPr>
              <a:t>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新类型名　　   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 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  <a:sym typeface="Wingdings" pitchFamily="2" charset="2"/>
              </a:rPr>
              <a:t>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 INTEGER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；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加上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typedef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　         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typedef 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　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int  INTEGER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；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用新类型名定义变量     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INTEGER  i;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黑体" pitchFamily="49" charset="-122"/>
              <a:cs typeface="ＭＳ Ｐゴシック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定义一个具有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10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个整型元素的数组类型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NUM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：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int num[10]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endParaRPr lang="en-US" altLang="zh-CN" sz="2400" b="0">
              <a:ea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int NUM[10]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endParaRPr lang="en-US" altLang="zh-CN" sz="2400" b="0">
              <a:ea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typedef   int  NUM[10]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endParaRPr lang="en-US" altLang="zh-CN" sz="2400" b="0">
              <a:ea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NUM   a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r>
              <a:rPr lang="en-US" altLang="zh-CN" sz="2400" b="0">
                <a:ea typeface="ＭＳ Ｐゴシック" pitchFamily="34" charset="-128"/>
              </a:rPr>
              <a:t>  &lt;===&gt;  int a[10]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5705475"/>
            <a:ext cx="82819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思考：用</a:t>
            </a:r>
            <a:r>
              <a:rPr lang="it-IT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typedef 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写出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表示含有</a:t>
            </a:r>
            <a:r>
              <a:rPr lang="it-IT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个元素的整型指针数组类型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typedef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8291512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如何定义如下函数的指针类型 </a:t>
            </a:r>
            <a:r>
              <a:rPr lang="en-US" altLang="zh-CN" sz="32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FunPtr</a:t>
            </a:r>
            <a:r>
              <a:rPr lang="zh-CN" altLang="en-US" sz="32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？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0">
                <a:solidFill>
                  <a:srgbClr val="CC0066"/>
                </a:solidFill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      void fun(int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     typedef void (*FunPtr)(int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zh-CN" sz="3200" b="0">
              <a:solidFill>
                <a:srgbClr val="FF0000"/>
              </a:solidFill>
              <a:ea typeface="黑体" pitchFamily="49" charset="-122"/>
              <a:cs typeface="ＭＳ Ｐゴシック" pitchFamily="34" charset="-128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void (*fptr)(int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void (*FunPtr)(int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typedef void (*FunPtr)(int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  FunPtr fptr; </a:t>
            </a: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  <a:sym typeface="Wingdings" pitchFamily="2" charset="2"/>
              </a:rPr>
              <a:t>&lt;==&gt;  void (*fptr)(int a,int b);</a:t>
            </a:r>
            <a:endParaRPr lang="en-US" altLang="zh-CN" sz="3200" b="0">
              <a:solidFill>
                <a:srgbClr val="FF0000"/>
              </a:solidFill>
              <a:ea typeface="黑体" pitchFamily="49" charset="-122"/>
              <a:cs typeface="ＭＳ Ｐゴシック" pitchFamily="34" charset="-128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endParaRPr lang="en-US" altLang="zh-CN" sz="3200" b="0">
              <a:solidFill>
                <a:srgbClr val="CC0066"/>
              </a:solidFill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ＭＳ Ｐゴシック" pitchFamily="34" charset="-128"/>
              </a:rPr>
              <a:t>Win</a:t>
            </a:r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编程的一些基本概念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事件</a:t>
            </a:r>
            <a:r>
              <a:rPr lang="zh-CN" altLang="en-US" sz="2400" b="1" smtClean="0">
                <a:ea typeface="宋体" charset="-122"/>
              </a:rPr>
              <a:t>：</a:t>
            </a:r>
            <a:r>
              <a:rPr lang="zh-CN" altLang="en-US" sz="2400" smtClean="0">
                <a:ea typeface="宋体" charset="-122"/>
              </a:rPr>
              <a:t>按下鼠标，按下键盘，按下游戏手柄，将</a:t>
            </a:r>
            <a:r>
              <a:rPr lang="en-US" altLang="zh-CN" sz="2400" smtClean="0">
                <a:ea typeface="宋体" charset="-122"/>
              </a:rPr>
              <a:t>U</a:t>
            </a:r>
            <a:r>
              <a:rPr lang="zh-CN" altLang="en-US" sz="2400" smtClean="0">
                <a:ea typeface="宋体" charset="-122"/>
              </a:rPr>
              <a:t>盘插入</a:t>
            </a:r>
            <a:r>
              <a:rPr lang="en-US" altLang="zh-CN" sz="2400" smtClean="0">
                <a:ea typeface="宋体" charset="-122"/>
              </a:rPr>
              <a:t>USB</a:t>
            </a:r>
            <a:r>
              <a:rPr lang="zh-CN" altLang="en-US" sz="2400" smtClean="0">
                <a:ea typeface="宋体" charset="-122"/>
              </a:rPr>
              <a:t>接口，都将产生事件。比如说按下鼠标左键，将产生鼠标左键被按下的事件。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消息</a:t>
            </a:r>
            <a:r>
              <a:rPr lang="zh-CN" altLang="en-US" sz="2400" b="1" smtClean="0">
                <a:ea typeface="宋体" charset="-122"/>
              </a:rPr>
              <a:t>：</a:t>
            </a:r>
            <a:r>
              <a:rPr lang="zh-CN" altLang="en-US" sz="2400" smtClean="0">
                <a:ea typeface="宋体" charset="-122"/>
              </a:rPr>
              <a:t>当鼠标被按下，产生了鼠标按下事件，</a:t>
            </a:r>
            <a:r>
              <a:rPr lang="en-US" altLang="zh-CN" sz="2400" smtClean="0">
                <a:ea typeface="宋体" charset="-122"/>
              </a:rPr>
              <a:t>windows</a:t>
            </a:r>
            <a:r>
              <a:rPr lang="zh-CN" altLang="en-US" sz="2400" smtClean="0">
                <a:ea typeface="宋体" charset="-122"/>
              </a:rPr>
              <a:t>侦测到这一事件的发生，随即发出鼠标被按下的消息到消息队列中，这消息附带了一系列相关的事件信息，比如鼠标哪个键被按了，在哪个窗口被按的，按下点的坐标是多少？如此等等。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句柄</a:t>
            </a:r>
            <a:r>
              <a:rPr lang="zh-CN" altLang="en-US" sz="2400" b="1" smtClean="0">
                <a:ea typeface="宋体" charset="-122"/>
              </a:rPr>
              <a:t>：</a:t>
            </a:r>
            <a:r>
              <a:rPr lang="zh-CN" altLang="en-US" sz="2400" smtClean="0">
                <a:ea typeface="宋体" charset="-122"/>
              </a:rPr>
              <a:t>句柄是一个无符号整数值，操作系统用来标识各种对象。应用程序可以通过句柄来控制这些对象。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ＭＳ Ｐゴシック" pitchFamily="34" charset="-128"/>
              </a:rPr>
              <a:t>打开</a:t>
            </a:r>
            <a:r>
              <a:rPr lang="en-US" altLang="zh-CN" smtClean="0">
                <a:ea typeface="ＭＳ Ｐゴシック" pitchFamily="34" charset="-128"/>
              </a:rPr>
              <a:t>dev-c++</a:t>
            </a:r>
            <a:r>
              <a:rPr lang="zh-CN" altLang="en-US" smtClean="0">
                <a:ea typeface="ＭＳ Ｐゴシック" pitchFamily="34" charset="-128"/>
              </a:rPr>
              <a:t>新建</a:t>
            </a:r>
            <a:r>
              <a:rPr lang="en-US" altLang="zh-CN" smtClean="0">
                <a:ea typeface="ＭＳ Ｐゴシック" pitchFamily="34" charset="-128"/>
              </a:rPr>
              <a:t>-&gt;</a:t>
            </a:r>
            <a:r>
              <a:rPr lang="zh-CN" altLang="en-US" smtClean="0">
                <a:ea typeface="ＭＳ Ｐゴシック" pitchFamily="34" charset="-128"/>
              </a:rPr>
              <a:t>项目</a:t>
            </a:r>
            <a:r>
              <a:rPr lang="en-US" altLang="zh-CN" smtClean="0">
                <a:ea typeface="ＭＳ Ｐゴシック" pitchFamily="34" charset="-128"/>
              </a:rPr>
              <a:t>-&gt;windows application</a:t>
            </a:r>
            <a:r>
              <a:rPr lang="zh-CN" altLang="en-US" smtClean="0">
                <a:ea typeface="ＭＳ Ｐゴシック" pitchFamily="34" charset="-128"/>
              </a:rPr>
              <a:t>会自动出现一段六十多行的程序。这个程序可以看成是所有</a:t>
            </a:r>
            <a:r>
              <a:rPr lang="en-US" altLang="zh-CN" smtClean="0">
                <a:ea typeface="ＭＳ Ｐゴシック" pitchFamily="34" charset="-128"/>
              </a:rPr>
              <a:t>Win32</a:t>
            </a:r>
            <a:r>
              <a:rPr lang="zh-CN" altLang="en-US" smtClean="0">
                <a:ea typeface="ＭＳ Ｐゴシック" pitchFamily="34" charset="-128"/>
              </a:rPr>
              <a:t>应用程序的框架，在以后所有的程序中，你会发现它们都是在这个程序的基础之上再添加代码。 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ＭＳ Ｐゴシック" pitchFamily="34" charset="-128"/>
              </a:rPr>
              <a:t>winAPI</a:t>
            </a:r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编程基础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WinMain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函数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608513"/>
          </a:xfrm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WinMain()</a:t>
            </a:r>
            <a:r>
              <a:rPr lang="zh-CN" altLang="en-US" smtClean="0">
                <a:ea typeface="ＭＳ Ｐゴシック" pitchFamily="34" charset="-128"/>
              </a:rPr>
              <a:t>函数是执行时的入口点，它与</a:t>
            </a:r>
            <a:r>
              <a:rPr lang="en-US" altLang="zh-CN" smtClean="0">
                <a:ea typeface="ＭＳ Ｐゴシック" pitchFamily="34" charset="-128"/>
              </a:rPr>
              <a:t>DOS</a:t>
            </a:r>
            <a:r>
              <a:rPr lang="zh-CN" altLang="en-US" smtClean="0">
                <a:ea typeface="ＭＳ Ｐゴシック" pitchFamily="34" charset="-128"/>
              </a:rPr>
              <a:t>程序的</a:t>
            </a:r>
            <a:r>
              <a:rPr lang="en-US" altLang="zh-CN" smtClean="0">
                <a:ea typeface="ＭＳ Ｐゴシック" pitchFamily="34" charset="-128"/>
              </a:rPr>
              <a:t>main()</a:t>
            </a:r>
            <a:r>
              <a:rPr lang="zh-CN" altLang="en-US" smtClean="0">
                <a:ea typeface="ＭＳ Ｐゴシック" pitchFamily="34" charset="-128"/>
              </a:rPr>
              <a:t>函数起同样的作用，有一点不同的是，</a:t>
            </a:r>
            <a:r>
              <a:rPr lang="en-US" altLang="zh-CN" smtClean="0">
                <a:ea typeface="ＭＳ Ｐゴシック" pitchFamily="34" charset="-128"/>
              </a:rPr>
              <a:t>WinMain()</a:t>
            </a:r>
            <a:r>
              <a:rPr lang="zh-CN" altLang="en-US" smtClean="0">
                <a:ea typeface="ＭＳ Ｐゴシック" pitchFamily="34" charset="-128"/>
              </a:rPr>
              <a:t>函数必须带有四个参数，它们是系统传递给它的。</a:t>
            </a:r>
          </a:p>
          <a:p>
            <a:pPr>
              <a:buFontTx/>
              <a:buNone/>
            </a:pPr>
            <a:endParaRPr lang="zh-CN" altLang="en-US" smtClean="0">
              <a:ea typeface="ＭＳ Ｐゴシック" pitchFamily="34" charset="-128"/>
            </a:endParaRPr>
          </a:p>
        </p:txBody>
      </p:sp>
      <p:pic>
        <p:nvPicPr>
          <p:cNvPr id="60419" name="Picture 5" descr="QQ图片20170216233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4292600"/>
            <a:ext cx="4392612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注册窗口类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一个应用程序可以有许多窗口，但只有一个是主窗口，它是与该应用程序的实例句柄唯一关联的。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  <a:p>
            <a:r>
              <a:rPr lang="zh-CN" altLang="en-US" smtClean="0">
                <a:ea typeface="宋体" charset="-122"/>
              </a:rPr>
              <a:t>通常要对填充一个窗口类结构</a:t>
            </a:r>
            <a:r>
              <a:rPr lang="en-US" altLang="zh-CN" smtClean="0">
                <a:ea typeface="宋体" charset="-122"/>
              </a:rPr>
              <a:t>WNDCLASS</a:t>
            </a:r>
            <a:r>
              <a:rPr lang="zh-CN" altLang="en-US" smtClean="0">
                <a:ea typeface="宋体" charset="-122"/>
              </a:rPr>
              <a:t>，然后调用</a:t>
            </a:r>
            <a:r>
              <a:rPr lang="en-US" altLang="zh-CN" smtClean="0">
                <a:ea typeface="宋体" charset="-122"/>
              </a:rPr>
              <a:t>RegisterClass()</a:t>
            </a:r>
            <a:r>
              <a:rPr lang="zh-CN" altLang="en-US" smtClean="0">
                <a:ea typeface="宋体" charset="-122"/>
              </a:rPr>
              <a:t>对该窗口类进行注册。</a:t>
            </a:r>
          </a:p>
          <a:p>
            <a:endParaRPr lang="zh-CN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图形坐标系、像素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125538"/>
            <a:ext cx="548005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创建窗口类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3889375" cy="4114800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当窗口类注册完毕之后，通过调用 </a:t>
            </a:r>
            <a:r>
              <a:rPr lang="en-US" altLang="zh-CN" smtClean="0">
                <a:ea typeface="宋体" charset="-122"/>
              </a:rPr>
              <a:t>CreateWindow()</a:t>
            </a:r>
            <a:r>
              <a:rPr lang="zh-CN" altLang="en-US" smtClean="0">
                <a:ea typeface="宋体" charset="-122"/>
              </a:rPr>
              <a:t>函数完成窗口创建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62467" name="Picture 5" descr="QQ图片201702162351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844675"/>
            <a:ext cx="35290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消息循环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Win32</a:t>
            </a:r>
            <a:r>
              <a:rPr lang="zh-CN" altLang="en-US" smtClean="0">
                <a:ea typeface="宋体" charset="-122"/>
              </a:rPr>
              <a:t>编程中，消息循环是相当重要的一个概念。在</a:t>
            </a:r>
            <a:r>
              <a:rPr lang="en-US" altLang="zh-CN" smtClean="0">
                <a:ea typeface="宋体" charset="-122"/>
              </a:rPr>
              <a:t>WinMain()</a:t>
            </a:r>
            <a:r>
              <a:rPr lang="zh-CN" altLang="en-US" smtClean="0">
                <a:ea typeface="宋体" charset="-122"/>
              </a:rPr>
              <a:t>函数中，创建了主窗口之后，就要启动消息循环，其代码如下：</a:t>
            </a:r>
          </a:p>
          <a:p>
            <a:pPr>
              <a:buFontTx/>
              <a:buNone/>
            </a:pPr>
            <a:r>
              <a:rPr lang="en-US" altLang="zh-CN" sz="2000" smtClean="0">
                <a:ea typeface="ＭＳ Ｐゴシック" pitchFamily="34" charset="-128"/>
              </a:rPr>
              <a:t>      while (GetMessage(&amp;msg, NULL, 0, 0)&gt;0)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 {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	TranslateMessage(&amp;msg);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	DispatchMessage(&amp;msg);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 }</a:t>
            </a:r>
          </a:p>
          <a:p>
            <a:pPr>
              <a:buFontTx/>
              <a:buNone/>
            </a:pPr>
            <a:endParaRPr lang="zh-CN" altLang="en-US" sz="200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24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Windows</a:t>
            </a:r>
            <a:r>
              <a:rPr lang="zh-CN" altLang="en-US" smtClean="0">
                <a:ea typeface="ＭＳ Ｐゴシック" pitchFamily="34" charset="-128"/>
              </a:rPr>
              <a:t>系统自动监控所有的输入设备，并将其消息放入该应用程序的消息队列中。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GetMessage()</a:t>
            </a:r>
            <a:r>
              <a:rPr lang="zh-CN" altLang="en-US" smtClean="0">
                <a:ea typeface="ＭＳ Ｐゴシック" pitchFamily="34" charset="-128"/>
              </a:rPr>
              <a:t>函数的用途就是从消息队列中取消息。当且仅当</a:t>
            </a:r>
            <a:r>
              <a:rPr lang="en-US" altLang="zh-CN" smtClean="0">
                <a:ea typeface="ＭＳ Ｐゴシック" pitchFamily="34" charset="-128"/>
              </a:rPr>
              <a:t>GetMessage()</a:t>
            </a:r>
            <a:r>
              <a:rPr lang="zh-CN" altLang="en-US" smtClean="0">
                <a:ea typeface="ＭＳ Ｐゴシック" pitchFamily="34" charset="-128"/>
              </a:rPr>
              <a:t>函数在获取到</a:t>
            </a:r>
            <a:r>
              <a:rPr lang="en-US" altLang="zh-CN" smtClean="0">
                <a:ea typeface="ＭＳ Ｐゴシック" pitchFamily="34" charset="-128"/>
              </a:rPr>
              <a:t>WM_QUIT</a:t>
            </a:r>
            <a:r>
              <a:rPr lang="zh-CN" altLang="en-US" smtClean="0">
                <a:ea typeface="ＭＳ Ｐゴシック" pitchFamily="34" charset="-128"/>
              </a:rPr>
              <a:t>消息后，将返回</a:t>
            </a:r>
            <a:r>
              <a:rPr lang="en-US" altLang="zh-CN" smtClean="0">
                <a:ea typeface="ＭＳ Ｐゴシック" pitchFamily="34" charset="-128"/>
              </a:rPr>
              <a:t>0</a:t>
            </a:r>
            <a:r>
              <a:rPr lang="zh-CN" altLang="en-US" smtClean="0">
                <a:ea typeface="ＭＳ Ｐゴシック" pitchFamily="34" charset="-128"/>
              </a:rPr>
              <a:t>值，于是程序退出消息循环。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TranslateMessage()</a:t>
            </a:r>
            <a:r>
              <a:rPr lang="zh-CN" altLang="en-US" smtClean="0">
                <a:ea typeface="ＭＳ Ｐゴシック" pitchFamily="34" charset="-128"/>
              </a:rPr>
              <a:t>函数的作用是把虚拟键消息转换到字符消息，以满足键盘输入的需要。</a:t>
            </a:r>
            <a:r>
              <a:rPr lang="en-US" altLang="zh-CN" smtClean="0">
                <a:ea typeface="ＭＳ Ｐゴシック" pitchFamily="34" charset="-128"/>
              </a:rPr>
              <a:t>DispatchMessage()</a:t>
            </a:r>
            <a:r>
              <a:rPr lang="zh-CN" altLang="en-US" smtClean="0">
                <a:ea typeface="ＭＳ Ｐゴシック" pitchFamily="34" charset="-128"/>
              </a:rPr>
              <a:t>函数所完成的工作是把当前的消息发送到对应的窗口过程中去。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消息处理函数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ＭＳ Ｐゴシック" pitchFamily="34" charset="-128"/>
              </a:rPr>
              <a:t>消息处理函数又叫窗口过程，。函数原型如下：</a:t>
            </a:r>
          </a:p>
          <a:p>
            <a:pPr>
              <a:buFontTx/>
              <a:buNone/>
            </a:pPr>
            <a:r>
              <a:rPr lang="en-US" altLang="zh-CN" sz="2000" smtClean="0">
                <a:ea typeface="ＭＳ Ｐゴシック" pitchFamily="34" charset="-128"/>
              </a:rPr>
              <a:t>      LRESULT CALLBACK WindowProc( 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	HWND hwnd, //</a:t>
            </a:r>
            <a:r>
              <a:rPr lang="zh-CN" altLang="en-US" sz="2000" smtClean="0">
                <a:ea typeface="ＭＳ Ｐゴシック" pitchFamily="34" charset="-128"/>
              </a:rPr>
              <a:t>接收消息窗口的句柄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en-US" altLang="zh-CN" sz="2000" smtClean="0">
                <a:ea typeface="ＭＳ Ｐゴシック" pitchFamily="34" charset="-128"/>
              </a:rPr>
              <a:t>UINT uMsg, //</a:t>
            </a:r>
            <a:r>
              <a:rPr lang="zh-CN" altLang="en-US" sz="2000" smtClean="0">
                <a:ea typeface="ＭＳ Ｐゴシック" pitchFamily="34" charset="-128"/>
              </a:rPr>
              <a:t>主消息值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en-US" altLang="zh-CN" sz="2000" smtClean="0">
                <a:ea typeface="ＭＳ Ｐゴシック" pitchFamily="34" charset="-128"/>
              </a:rPr>
              <a:t>WPARAM wParam, //</a:t>
            </a:r>
            <a:r>
              <a:rPr lang="zh-CN" altLang="en-US" sz="2000" smtClean="0">
                <a:ea typeface="ＭＳ Ｐゴシック" pitchFamily="34" charset="-128"/>
              </a:rPr>
              <a:t>副消息值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en-US" altLang="zh-CN" sz="2000" smtClean="0">
                <a:ea typeface="ＭＳ Ｐゴシック" pitchFamily="34" charset="-128"/>
              </a:rPr>
              <a:t>LPARAM lParam //</a:t>
            </a:r>
            <a:r>
              <a:rPr lang="zh-CN" altLang="en-US" sz="2000" smtClean="0">
                <a:ea typeface="ＭＳ Ｐゴシック" pitchFamily="34" charset="-128"/>
              </a:rPr>
              <a:t>副消息值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);</a:t>
            </a:r>
          </a:p>
          <a:p>
            <a:pPr>
              <a:buFontTx/>
              <a:buNone/>
            </a:pP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zh-CN" altLang="en-US" smtClean="0">
                <a:ea typeface="ＭＳ Ｐゴシック" pitchFamily="34" charset="-128"/>
              </a:rPr>
              <a:t>对接收到的不同的消息，可以用</a:t>
            </a:r>
            <a:r>
              <a:rPr lang="en-US" altLang="zh-CN" smtClean="0">
                <a:ea typeface="ＭＳ Ｐゴシック" pitchFamily="34" charset="-128"/>
              </a:rPr>
              <a:t>switch</a:t>
            </a:r>
            <a:r>
              <a:rPr lang="zh-CN" altLang="en-US" smtClean="0">
                <a:ea typeface="ＭＳ Ｐゴシック" pitchFamily="34" charset="-128"/>
              </a:rPr>
              <a:t>语句进行不同的处理。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结束消息循环</a:t>
            </a:r>
            <a:r>
              <a:rPr lang="zh-CN" altLang="en-US" smtClean="0">
                <a:ea typeface="宋体" charset="-122"/>
              </a:rPr>
              <a:t> 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charset="-122"/>
              </a:rPr>
              <a:t>当用户按</a:t>
            </a:r>
            <a:r>
              <a:rPr lang="en-US" altLang="zh-CN" smtClean="0">
                <a:ea typeface="宋体" charset="-122"/>
              </a:rPr>
              <a:t>Alt+F4</a:t>
            </a:r>
            <a:r>
              <a:rPr lang="zh-CN" altLang="en-US" smtClean="0">
                <a:ea typeface="宋体" charset="-122"/>
              </a:rPr>
              <a:t>或单击窗口右上角的退出按钮，系统就向应用程序发送一条</a:t>
            </a:r>
            <a:r>
              <a:rPr lang="en-US" altLang="zh-CN" smtClean="0">
                <a:ea typeface="宋体" charset="-122"/>
              </a:rPr>
              <a:t>WM_DESTROY</a:t>
            </a:r>
            <a:r>
              <a:rPr lang="zh-CN" altLang="en-US" smtClean="0">
                <a:ea typeface="宋体" charset="-122"/>
              </a:rPr>
              <a:t>的消息。在处理此消息时，调用了 </a:t>
            </a:r>
            <a:r>
              <a:rPr lang="en-US" altLang="zh-CN" smtClean="0">
                <a:ea typeface="宋体" charset="-122"/>
              </a:rPr>
              <a:t>PostQuitMessage()</a:t>
            </a:r>
            <a:r>
              <a:rPr lang="zh-CN" altLang="en-US" smtClean="0">
                <a:ea typeface="宋体" charset="-122"/>
              </a:rPr>
              <a:t>函数，该函数会给窗口的消息队列中发送一条</a:t>
            </a:r>
            <a:r>
              <a:rPr lang="en-US" altLang="zh-CN" smtClean="0">
                <a:ea typeface="宋体" charset="-122"/>
              </a:rPr>
              <a:t>WM_QUIT</a:t>
            </a:r>
            <a:r>
              <a:rPr lang="zh-CN" altLang="en-US" smtClean="0">
                <a:ea typeface="宋体" charset="-122"/>
              </a:rPr>
              <a:t>的消息。在消息循环中，</a:t>
            </a:r>
            <a:r>
              <a:rPr lang="en-US" altLang="zh-CN" smtClean="0">
                <a:ea typeface="宋体" charset="-122"/>
              </a:rPr>
              <a:t>GetMessage()</a:t>
            </a:r>
            <a:r>
              <a:rPr lang="zh-CN" altLang="en-US" smtClean="0">
                <a:ea typeface="宋体" charset="-122"/>
              </a:rPr>
              <a:t>函数一旦检索到这条消息，就会返回</a:t>
            </a:r>
            <a:r>
              <a:rPr lang="en-US" altLang="zh-CN" smtClean="0">
                <a:ea typeface="宋体" charset="-122"/>
              </a:rPr>
              <a:t>FALSE</a:t>
            </a:r>
            <a:r>
              <a:rPr lang="zh-CN" altLang="en-US" smtClean="0">
                <a:ea typeface="宋体" charset="-122"/>
              </a:rPr>
              <a:t>，从而结束消息循环，随后，程序也结束。 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总结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Windows</a:t>
            </a:r>
            <a:r>
              <a:rPr lang="zh-CN" altLang="en-US" smtClean="0">
                <a:ea typeface="ＭＳ Ｐゴシック" pitchFamily="34" charset="-128"/>
              </a:rPr>
              <a:t>程序就是通过以上消息循环来实现事件驱动的。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mtClean="0">
                <a:ea typeface="ＭＳ Ｐゴシック" pitchFamily="34" charset="-128"/>
              </a:rPr>
              <a:t>为了方面初学者使用，在第三方图形库中，已实现了通用的</a:t>
            </a:r>
            <a:r>
              <a:rPr lang="en-US" altLang="zh-CN" smtClean="0">
                <a:ea typeface="ＭＳ Ｐゴシック" pitchFamily="34" charset="-128"/>
              </a:rPr>
              <a:t>WinMain()</a:t>
            </a:r>
            <a:r>
              <a:rPr lang="zh-CN" altLang="en-US" smtClean="0">
                <a:ea typeface="ＭＳ Ｐゴシック" pitchFamily="34" charset="-128"/>
              </a:rPr>
              <a:t>基本功能。并且可以通过在</a:t>
            </a:r>
            <a:r>
              <a:rPr lang="en-US" altLang="zh-CN" smtClean="0">
                <a:ea typeface="ＭＳ Ｐゴシック" pitchFamily="34" charset="-128"/>
              </a:rPr>
              <a:t>Main</a:t>
            </a:r>
            <a:r>
              <a:rPr lang="zh-CN" altLang="en-US" smtClean="0">
                <a:ea typeface="ＭＳ Ｐゴシック" pitchFamily="34" charset="-128"/>
              </a:rPr>
              <a:t>中编写回调函数的方式来实现事件驱动（注：无需关注其内部如何实现，只需要理解了事件驱动以后会自己编写回调函数即可）。</a:t>
            </a:r>
            <a:endParaRPr lang="en-US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回调函数</a:t>
            </a:r>
            <a:r>
              <a:rPr lang="en-US" altLang="zh-CN" smtClean="0">
                <a:solidFill>
                  <a:schemeClr val="tx1"/>
                </a:solidFill>
                <a:ea typeface="ＭＳ Ｐゴシック" pitchFamily="34" charset="-128"/>
              </a:rPr>
              <a:t>(callback)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>
                <a:ea typeface="ＭＳ Ｐゴシック" pitchFamily="34" charset="-128"/>
              </a:rPr>
              <a:t>当事件发生时，回过来调用我的函数</a:t>
            </a:r>
            <a:endParaRPr lang="en-US" altLang="zh-CN" sz="3200" b="0">
              <a:ea typeface="ＭＳ Ｐゴシック" pitchFamily="34" charset="-128"/>
            </a:endParaRP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>
                <a:ea typeface="ＭＳ Ｐゴシック" pitchFamily="34" charset="-128"/>
              </a:rPr>
              <a:t>1. </a:t>
            </a:r>
            <a:r>
              <a:rPr lang="zh-CN" altLang="en-US" sz="2800" b="0">
                <a:ea typeface="ＭＳ Ｐゴシック" pitchFamily="34" charset="-128"/>
              </a:rPr>
              <a:t>给将来会发生事件的地方注册一个回调函数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>
                <a:ea typeface="ＭＳ Ｐゴシック" pitchFamily="34" charset="-128"/>
              </a:rPr>
              <a:t>2. </a:t>
            </a:r>
            <a:r>
              <a:rPr lang="zh-CN" altLang="en-US" sz="2800" b="0">
                <a:ea typeface="ＭＳ Ｐゴシック" pitchFamily="34" charset="-128"/>
              </a:rPr>
              <a:t>当事件发生时，该回调函数被调用（执行）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>
                <a:ea typeface="ＭＳ Ｐゴシック" pitchFamily="34" charset="-128"/>
              </a:rPr>
              <a:t>回调函数经常用于事务处理（</a:t>
            </a:r>
            <a:r>
              <a:rPr lang="en-US" altLang="zh-CN" sz="3200">
                <a:solidFill>
                  <a:srgbClr val="FF0000"/>
                </a:solidFill>
                <a:ea typeface="ＭＳ Ｐゴシック" pitchFamily="34" charset="-128"/>
              </a:rPr>
              <a:t> event handling </a:t>
            </a:r>
            <a:r>
              <a:rPr lang="zh-CN" altLang="en-US" sz="3200" b="0">
                <a:ea typeface="ＭＳ Ｐゴシック" pitchFamily="34" charset="-128"/>
              </a:rPr>
              <a:t>），譬如：当按下键盘、移动鼠标等事件发生时，就调用相应的回调函数去处理这些操作</a:t>
            </a:r>
            <a:r>
              <a:rPr lang="en-US" altLang="zh-CN" sz="32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>
                <a:ea typeface="ＭＳ Ｐゴシック" pitchFamily="34" charset="-128"/>
              </a:rPr>
              <a:t>可在回调函数中实现对图形的交互。</a:t>
            </a:r>
            <a:endParaRPr lang="en-US" altLang="zh-CN" sz="32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新的编程模型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313"/>
            <a:ext cx="24336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老的程序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当程序有需要时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等待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用户的输入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事件驱动程序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当有用户输入时就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响应</a:t>
            </a:r>
            <a:endParaRPr lang="en-US" altLang="zh-CN" sz="28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系统会捕获事件并把消息发给相关应用程序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052513"/>
            <a:ext cx="5761038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关于交互的四类回调函数原型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键盘消息回调函数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KeyboardEventProcess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key,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event);</a:t>
            </a:r>
          </a:p>
          <a:p>
            <a:pPr lvl="1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/*key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表示哪个键，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event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表示按下或松开等事件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*/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字符消息回调函数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CharEventProcess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(char c);/*c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表示按键的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ASCII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码*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鼠标消息回调函数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void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MouseEventProcess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x,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y,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button,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 /*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x,y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位置坐标，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button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哪个键，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event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按下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松开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移动等事件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*/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定时器消息回调函数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TimerEventProcess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timerID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/*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timerID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定时器号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-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哪个定时器触发了消息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*/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回调函数类型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388" y="1125538"/>
            <a:ext cx="87852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定义键盘消息回调函数指针类型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key,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 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定义字符消息回调函数指针类型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key);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定义鼠标消息回调函数指针类型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MouseEventCallback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x,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y,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button,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定义定时器消息回调函数指针类型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TimerEventCallback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第三方图形库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C</a:t>
            </a:r>
            <a:r>
              <a:rPr lang="zh-CN" altLang="en-US" sz="2800" b="0">
                <a:ea typeface="ＭＳ Ｐゴシック" pitchFamily="34" charset="-128"/>
              </a:rPr>
              <a:t>语言本身不提供图形绘制功能。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借助于第三方提供的图形库，可实现图形的绘制。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图形库以</a:t>
            </a:r>
            <a:r>
              <a:rPr lang="en-US" altLang="zh-CN" sz="2800" b="0">
                <a:ea typeface="ＭＳ Ｐゴシック" pitchFamily="34" charset="-128"/>
              </a:rPr>
              <a:t>C</a:t>
            </a:r>
            <a:r>
              <a:rPr lang="zh-CN" altLang="en-US" sz="2800" b="0">
                <a:ea typeface="ＭＳ Ｐゴシック" pitchFamily="34" charset="-128"/>
              </a:rPr>
              <a:t>原码形式，或者以二进制目标码形式提供。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在应用第三方图形库时，不需要了解其具体的实现，只需了解其基本功能和图形绘制流程。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直接调用相关图形库函数来实现具体的图形绘制。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注意：图形库接口</a:t>
            </a:r>
            <a:r>
              <a:rPr lang="en-US" altLang="zh-CN" sz="2800" b="0">
                <a:ea typeface="ＭＳ Ｐゴシック" pitchFamily="34" charset="-128"/>
              </a:rPr>
              <a:t>——</a:t>
            </a:r>
            <a:r>
              <a:rPr lang="zh-CN" altLang="en-US" sz="2800" b="0">
                <a:ea typeface="ＭＳ Ｐゴシック" pitchFamily="34" charset="-128"/>
              </a:rPr>
              <a:t>头文件应当被包含到源文件中。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头文件包含了相关图形库函数的原型。</a:t>
            </a: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Keyboard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155700"/>
            <a:ext cx="8785225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key,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registerKeyboardEvent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注册键盘消息回调函数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告诉系统用哪个函数来处理键盘   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enum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{ /*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键盘按键状态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KEY_DOWN,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KEY_UP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}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ACL_Keyboard_Event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Keyboard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155700"/>
            <a:ext cx="8785225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key,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registerKeyboardEvent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(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enum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{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KEY_DOWN,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KEY_UP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}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ACL_Keyboard_Event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  <p:pic>
        <p:nvPicPr>
          <p:cNvPr id="77827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052513"/>
            <a:ext cx="8785225" cy="55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Char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06525"/>
            <a:ext cx="86614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CharEventCallback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key);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注册字符消息回调函数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告诉系统用哪个函数来处理字符   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registerCharEvent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CharEventCallback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Mouse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463" y="1155700"/>
            <a:ext cx="9126537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MouseEventCallback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x,int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y,int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button,int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RegisterMouseEvent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MouseEventCallback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注册鼠标消息回调函数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告诉系统用哪个函数来处理鼠标   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矩形 1"/>
          <p:cNvSpPr>
            <a:spLocks noChangeArrowheads="1"/>
          </p:cNvSpPr>
          <p:nvPr/>
        </p:nvSpPr>
        <p:spPr bwMode="auto">
          <a:xfrm>
            <a:off x="539750" y="3500438"/>
            <a:ext cx="37449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ea typeface="ＭＳ Ｐゴシック" pitchFamily="34" charset="-128"/>
              </a:rPr>
              <a:t>typedef enum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{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NO_BUTTON = 0,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LEFT_BUTTON,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MIDDLE_BUTTON,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RIGHT_BUTTON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} ACL_Mouse_Button;</a:t>
            </a:r>
            <a:endParaRPr lang="zh-CN" altLang="en-US" sz="2400">
              <a:ea typeface="ＭＳ Ｐゴシック" pitchFamily="34" charset="-128"/>
            </a:endParaRPr>
          </a:p>
        </p:txBody>
      </p:sp>
      <p:sp>
        <p:nvSpPr>
          <p:cNvPr id="81924" name="矩形 2"/>
          <p:cNvSpPr>
            <a:spLocks noChangeArrowheads="1"/>
          </p:cNvSpPr>
          <p:nvPr/>
        </p:nvSpPr>
        <p:spPr bwMode="auto">
          <a:xfrm>
            <a:off x="4067175" y="3429000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ea typeface="ＭＳ Ｐゴシック" pitchFamily="34" charset="-128"/>
              </a:rPr>
              <a:t>typedef enum 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{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BUTTON_DOWN,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BUTTON_DOUBLECLICK,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BUTTON_UP,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ROLL_UP,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ROLL_DOWN,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MOUSEMOVE	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} ACL_Mouse_Event;</a:t>
            </a:r>
            <a:endParaRPr lang="zh-CN" altLang="en-US" sz="240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ea typeface="ＭＳ Ｐゴシック" pitchFamily="34" charset="-128"/>
              </a:rPr>
              <a:t>定时器（</a:t>
            </a:r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Timer</a:t>
            </a:r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）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950" y="1557338"/>
            <a:ext cx="89281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RegisterTimerEvent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注册定时器消息回调函数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定时器消息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startTimer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timeinterval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/*</a:t>
            </a:r>
            <a:r>
              <a:rPr lang="zh-CN" altLang="en-US" sz="2200" b="0" dirty="0">
                <a:latin typeface="Times New Roman" charset="0"/>
                <a:ea typeface="ＭＳ Ｐゴシック" charset="0"/>
                <a:cs typeface="ＭＳ Ｐゴシック" charset="0"/>
              </a:rPr>
              <a:t>启动定时器，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zh-CN" altLang="en-US" sz="2200" b="0" dirty="0">
                <a:latin typeface="Times New Roman" charset="0"/>
                <a:ea typeface="ＭＳ Ｐゴシック" charset="0"/>
                <a:cs typeface="ＭＳ Ｐゴシック" charset="0"/>
              </a:rPr>
              <a:t>表示某个定时器，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timeinterval</a:t>
            </a:r>
            <a:r>
              <a:rPr lang="zh-CN" altLang="en-US" sz="2200" b="0" dirty="0">
                <a:latin typeface="Times New Roman" charset="0"/>
                <a:ea typeface="ＭＳ Ｐゴシック" charset="0"/>
                <a:cs typeface="ＭＳ Ｐゴシック" charset="0"/>
              </a:rPr>
              <a:t>表示定时间隔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cancelTimer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关闭某个定时器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相关说明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950" y="1557338"/>
            <a:ext cx="89281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注册函数已在系统中定义，直接调用即可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registerKeyboardEvent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KeyboardEventProcess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registerCharEvent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CharEventProcess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）；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registerMouseEvent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MouseEventProcess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registerTimerEvent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TimerEventProcess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 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startTimer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timeinterval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cancelTimer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回调函数需要自己写。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参考资料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213" y="1412875"/>
            <a:ext cx="75596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查阅图形接口文件</a:t>
            </a:r>
            <a:r>
              <a:rPr lang="en-US" altLang="zh-CN" sz="2800" b="0">
                <a:ea typeface="ＭＳ Ｐゴシック" pitchFamily="34" charset="-128"/>
              </a:rPr>
              <a:t>graphics.h</a:t>
            </a:r>
            <a:r>
              <a:rPr lang="zh-CN" altLang="en-US" sz="2800" b="0">
                <a:ea typeface="ＭＳ Ｐゴシック" pitchFamily="34" charset="-128"/>
              </a:rPr>
              <a:t>和</a:t>
            </a:r>
            <a:r>
              <a:rPr lang="en-US" altLang="zh-CN" sz="2800" b="0">
                <a:ea typeface="ＭＳ Ｐゴシック" pitchFamily="34" charset="-128"/>
              </a:rPr>
              <a:t>extgraph.h</a:t>
            </a:r>
            <a:r>
              <a:rPr lang="zh-CN" altLang="en-US" sz="2800" b="0">
                <a:ea typeface="ＭＳ Ｐゴシック" pitchFamily="34" charset="-128"/>
              </a:rPr>
              <a:t>中的介绍</a:t>
            </a:r>
            <a:r>
              <a:rPr lang="en-US" altLang="zh-CN" sz="2800" b="0">
                <a:ea typeface="ＭＳ Ｐゴシック" pitchFamily="34" charset="-128"/>
              </a:rPr>
              <a:t>,</a:t>
            </a:r>
            <a:r>
              <a:rPr lang="zh-CN" altLang="en-US" sz="2800" b="0">
                <a:ea typeface="ＭＳ Ｐゴシック" pitchFamily="34" charset="-128"/>
              </a:rPr>
              <a:t>理解相关意思和用法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参考交互图形程序示例：</a:t>
            </a:r>
            <a:r>
              <a:rPr lang="en-US" altLang="zh-CN" sz="2800" b="0">
                <a:ea typeface="ＭＳ Ｐゴシック" pitchFamily="34" charset="-128"/>
              </a:rPr>
              <a:t> igp.c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r>
              <a:rPr lang="en-US" altLang="zh-CN" sz="3600" smtClean="0">
                <a:solidFill>
                  <a:srgbClr val="FF0000"/>
                </a:solidFill>
                <a:ea typeface="ＭＳ Ｐゴシック" pitchFamily="34" charset="-128"/>
              </a:rPr>
              <a:t>The End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基本图形函数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1196975"/>
          <a:ext cx="8496300" cy="540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6120680"/>
              </a:tblGrid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InitGraphics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Initializes the graphics package, open</a:t>
                      </a:r>
                      <a:r>
                        <a:rPr lang="en-US" altLang="zh-CN" baseline="0" dirty="0" smtClean="0"/>
                        <a:t> the window for rendering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MovePen</a:t>
                      </a:r>
                      <a:r>
                        <a:rPr lang="en-US" altLang="zh-CN" dirty="0" smtClean="0"/>
                        <a:t>(x, 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Moves the pen to an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absolute position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DrawLine</a:t>
                      </a:r>
                      <a:r>
                        <a:rPr lang="en-US" altLang="zh-CN" dirty="0" smtClean="0"/>
                        <a:t>(dx, </a:t>
                      </a:r>
                      <a:r>
                        <a:rPr lang="en-US" altLang="zh-CN" dirty="0" err="1" smtClean="0"/>
                        <a:t>dy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 line from current position</a:t>
                      </a:r>
                      <a:r>
                        <a:rPr lang="en-US" altLang="zh-CN" baseline="0" dirty="0" smtClean="0"/>
                        <a:t> to 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relative coordinates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DrawArc</a:t>
                      </a:r>
                      <a:r>
                        <a:rPr lang="en-US" altLang="zh-CN" dirty="0" smtClean="0"/>
                        <a:t>(r, start, sweep)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an arc specified by a radius and two angles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GetWindowWidth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width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GetWindowHeight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height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x-coordinate of the pen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y-coordinate of the pen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初始化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本课程采用的第三方图形库是基于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windows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系统的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基于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Win32API.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在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Win32API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中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第一个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函数是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WinMain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(),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而不是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main()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，且要遵循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windows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编程规范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这需要花很多时间去学习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为了方面初学者使用，在第三方图形库中，已实现了通用的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WinMain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基本功能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而应用程序所要做的相关初始化工作只需写在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Main()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函数中即可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在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Main()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函数中，首先要调用</a:t>
            </a:r>
            <a:r>
              <a:rPr lang="en-US" altLang="zh-CN" sz="2800" dirty="0" err="1">
                <a:latin typeface="Times New Roman" charset="0"/>
                <a:ea typeface="ＭＳ Ｐゴシック" charset="0"/>
                <a:cs typeface="ＭＳ Ｐゴシック" charset="0"/>
              </a:rPr>
              <a:t>InitGraphics</a:t>
            </a:r>
            <a:r>
              <a:rPr lang="en-US" altLang="zh-CN" sz="280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来初始化图形窗口，以便绘制图形。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画笔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可以想象在图形窗口里有一只虚拟的画笔存在</a:t>
            </a:r>
            <a:r>
              <a:rPr lang="en-US" altLang="zh-CN" sz="2800" b="0">
                <a:ea typeface="ＭＳ Ｐゴシック" pitchFamily="34" charset="-128"/>
              </a:rPr>
              <a:t>. 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设定画笔的位置（坐标）</a:t>
            </a:r>
            <a:r>
              <a:rPr lang="en-US" altLang="zh-CN" sz="2800" b="0">
                <a:ea typeface="ＭＳ Ｐゴシック" pitchFamily="34" charset="-128"/>
              </a:rPr>
              <a:t>: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MovePen(x, y);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坐标</a:t>
            </a:r>
            <a:r>
              <a:rPr lang="en-US" altLang="zh-CN" sz="2800" b="0">
                <a:ea typeface="ＭＳ Ｐゴシック" pitchFamily="34" charset="-128"/>
              </a:rPr>
              <a:t>x</a:t>
            </a:r>
            <a:r>
              <a:rPr lang="zh-CN" altLang="en-US" sz="2800" b="0">
                <a:ea typeface="ＭＳ Ｐゴシック" pitchFamily="34" charset="-128"/>
              </a:rPr>
              <a:t>和</a:t>
            </a:r>
            <a:r>
              <a:rPr lang="en-US" altLang="zh-CN" sz="2800" b="0">
                <a:ea typeface="ＭＳ Ｐゴシック" pitchFamily="34" charset="-128"/>
              </a:rPr>
              <a:t>y</a:t>
            </a:r>
            <a:r>
              <a:rPr lang="zh-CN" altLang="en-US" sz="2800" b="0">
                <a:ea typeface="ＭＳ Ｐゴシック" pitchFamily="34" charset="-128"/>
              </a:rPr>
              <a:t>是图形窗口的绝对坐标（单位：英寸）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MovePen(x, y)</a:t>
            </a:r>
            <a:r>
              <a:rPr lang="zh-CN" altLang="en-US" sz="2800" b="0">
                <a:ea typeface="ＭＳ Ｐゴシック" pitchFamily="34" charset="-128"/>
              </a:rPr>
              <a:t>将把画笔移到</a:t>
            </a:r>
            <a:r>
              <a:rPr lang="en-US" altLang="zh-CN" sz="2800" b="0">
                <a:ea typeface="ＭＳ Ｐゴシック" pitchFamily="34" charset="-128"/>
              </a:rPr>
              <a:t>(x,y)——</a:t>
            </a:r>
            <a:r>
              <a:rPr lang="zh-CN" altLang="en-US" sz="2800" b="0">
                <a:ea typeface="ＭＳ Ｐゴシック" pitchFamily="34" charset="-128"/>
              </a:rPr>
              <a:t>画笔当前位置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接下来的图形绘制都是从该位置开始的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有的绘图函数可以更改画笔当前位置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直线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画直线函数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DrawLine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(dx,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其中，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dx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和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dy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是相对于画笔当前位置的偏移量。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假设画笔当前位置是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x,y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，则该函数从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x,y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到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x+dx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y+dy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画一条直线。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画完直线后，画笔当前位置移到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x+dx,y+dy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画一个矩形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492500" y="4652963"/>
            <a:ext cx="23415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>
                <a:ea typeface="ＭＳ Ｐゴシック" pitchFamily="34" charset="-128"/>
              </a:rPr>
              <a:t>MovePen(0.5, 0.5);</a:t>
            </a:r>
          </a:p>
          <a:p>
            <a:pPr eaLnBrk="0" hangingPunct="0"/>
            <a:r>
              <a:rPr kumimoji="1" lang="en-US" altLang="zh-CN" sz="2000">
                <a:ea typeface="ＭＳ Ｐゴシック" pitchFamily="34" charset="-128"/>
              </a:rPr>
              <a:t>DrawLine(0.0, 1.0);</a:t>
            </a:r>
          </a:p>
          <a:p>
            <a:pPr eaLnBrk="0" hangingPunct="0"/>
            <a:r>
              <a:rPr kumimoji="1" lang="en-US" altLang="zh-CN" sz="2000">
                <a:ea typeface="ＭＳ Ｐゴシック" pitchFamily="34" charset="-128"/>
              </a:rPr>
              <a:t>DrawLine(1.0,0.0);</a:t>
            </a:r>
          </a:p>
          <a:p>
            <a:pPr eaLnBrk="0" hangingPunct="0"/>
            <a:r>
              <a:rPr kumimoji="1" lang="en-US" altLang="zh-CN" sz="2000">
                <a:ea typeface="ＭＳ Ｐゴシック" pitchFamily="34" charset="-128"/>
              </a:rPr>
              <a:t>DrawLine(0.0,-1.0);</a:t>
            </a:r>
          </a:p>
          <a:p>
            <a:pPr eaLnBrk="0" hangingPunct="0"/>
            <a:r>
              <a:rPr kumimoji="1" lang="en-US" altLang="zh-CN" sz="2000">
                <a:ea typeface="ＭＳ Ｐゴシック" pitchFamily="34" charset="-128"/>
              </a:rPr>
              <a:t>DrawLine(-1.0,0.0);</a:t>
            </a:r>
            <a:endParaRPr kumimoji="1" lang="zh-CN" altLang="en-US" sz="200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圆与圆弧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313"/>
            <a:ext cx="8128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>
                <a:ea typeface="ＭＳ Ｐゴシック" pitchFamily="34" charset="-128"/>
              </a:rPr>
              <a:t>DrawArc(r, start, sweep)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以画笔当前位置作为圆弧所在圆的</a:t>
            </a:r>
            <a:r>
              <a:rPr lang="en-US" altLang="zh-CN" sz="2800" b="0">
                <a:ea typeface="ＭＳ Ｐゴシック" pitchFamily="34" charset="-128"/>
              </a:rPr>
              <a:t>X</a:t>
            </a:r>
            <a:r>
              <a:rPr lang="zh-CN" altLang="en-US" sz="2800" b="0">
                <a:ea typeface="ＭＳ Ｐゴシック" pitchFamily="34" charset="-128"/>
              </a:rPr>
              <a:t>轴上右起点，画一段圆弧</a:t>
            </a:r>
            <a:r>
              <a:rPr lang="en-US" altLang="zh-CN" sz="2800" b="0">
                <a:ea typeface="ＭＳ Ｐゴシック" pitchFamily="34" charset="-128"/>
              </a:rPr>
              <a:t>. 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圆弧的半径为</a:t>
            </a:r>
            <a:r>
              <a:rPr lang="en-US" altLang="zh-CN" sz="2800" b="0">
                <a:ea typeface="ＭＳ Ｐゴシック" pitchFamily="34" charset="-128"/>
              </a:rPr>
              <a:t>r, </a:t>
            </a:r>
            <a:r>
              <a:rPr lang="zh-CN" altLang="en-US" sz="2800" b="0">
                <a:ea typeface="ＭＳ Ｐゴシック" pitchFamily="34" charset="-128"/>
              </a:rPr>
              <a:t>起始角度为</a:t>
            </a:r>
            <a:r>
              <a:rPr lang="en-US" altLang="zh-CN" sz="2800" b="0">
                <a:ea typeface="ＭＳ Ｐゴシック" pitchFamily="34" charset="-128"/>
              </a:rPr>
              <a:t>start</a:t>
            </a:r>
            <a:r>
              <a:rPr lang="zh-CN" altLang="en-US" sz="2800" b="0">
                <a:ea typeface="ＭＳ Ｐゴシック" pitchFamily="34" charset="-128"/>
              </a:rPr>
              <a:t>（单位：度，相对于</a:t>
            </a:r>
            <a:r>
              <a:rPr lang="en-US" altLang="zh-CN" sz="2800" b="0">
                <a:ea typeface="ＭＳ Ｐゴシック" pitchFamily="34" charset="-128"/>
              </a:rPr>
              <a:t>X</a:t>
            </a:r>
            <a:r>
              <a:rPr lang="zh-CN" altLang="en-US" sz="2800" b="0">
                <a:ea typeface="ＭＳ Ｐゴシック" pitchFamily="34" charset="-128"/>
              </a:rPr>
              <a:t>轴方向逆时针为正）</a:t>
            </a:r>
            <a:r>
              <a:rPr lang="en-US" altLang="zh-CN" sz="2800" b="0">
                <a:ea typeface="ＭＳ Ｐゴシック" pitchFamily="34" charset="-128"/>
              </a:rPr>
              <a:t>, </a:t>
            </a:r>
            <a:r>
              <a:rPr lang="zh-CN" altLang="en-US" sz="2800" b="0">
                <a:ea typeface="ＭＳ Ｐゴシック" pitchFamily="34" charset="-128"/>
              </a:rPr>
              <a:t>弧度为</a:t>
            </a:r>
            <a:r>
              <a:rPr lang="en-US" altLang="zh-CN" sz="2800" b="0">
                <a:ea typeface="ＭＳ Ｐゴシック" pitchFamily="34" charset="-128"/>
              </a:rPr>
              <a:t>sweep.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19237</TotalTime>
  <Words>3393</Words>
  <Application>Microsoft Office PowerPoint</Application>
  <PresentationFormat>全屏显示(4:3)</PresentationFormat>
  <Paragraphs>443</Paragraphs>
  <Slides>47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Times New Roman</vt:lpstr>
      <vt:lpstr>宋体</vt:lpstr>
      <vt:lpstr>Arial</vt:lpstr>
      <vt:lpstr>ＭＳ Ｐゴシック</vt:lpstr>
      <vt:lpstr>黑体</vt:lpstr>
      <vt:lpstr>Adobe Gothic Std B</vt:lpstr>
      <vt:lpstr>Monotype Sorts</vt:lpstr>
      <vt:lpstr>Wingdings</vt:lpstr>
      <vt:lpstr>Blank Presentation</vt:lpstr>
      <vt:lpstr>Blank Presentation</vt:lpstr>
      <vt:lpstr>专题三:  图形程序设计</vt:lpstr>
      <vt:lpstr>Part I:  基本图形编程</vt:lpstr>
      <vt:lpstr>图形坐标系、像素</vt:lpstr>
      <vt:lpstr>第三方图形库</vt:lpstr>
      <vt:lpstr>基本图形函数</vt:lpstr>
      <vt:lpstr>初始化</vt:lpstr>
      <vt:lpstr>画笔</vt:lpstr>
      <vt:lpstr>直线</vt:lpstr>
      <vt:lpstr>圆与圆弧</vt:lpstr>
      <vt:lpstr>文本</vt:lpstr>
      <vt:lpstr>sprintf</vt:lpstr>
      <vt:lpstr>基本图形绘制示例：画房子</vt:lpstr>
      <vt:lpstr>Part II:  交互图形编程</vt:lpstr>
      <vt:lpstr>问题</vt:lpstr>
      <vt:lpstr>主函数</vt:lpstr>
      <vt:lpstr>冒泡排序函数</vt:lpstr>
      <vt:lpstr>能否只定义一个排序函数?</vt:lpstr>
      <vt:lpstr>函数指针</vt:lpstr>
      <vt:lpstr>函数指针做形参!</vt:lpstr>
      <vt:lpstr>值调用</vt:lpstr>
      <vt:lpstr>main: 使用函数指针数组</vt:lpstr>
      <vt:lpstr>main: 使用函数指针数组</vt:lpstr>
      <vt:lpstr>typedef</vt:lpstr>
      <vt:lpstr>用typedef定义新类型名的一般步骤：</vt:lpstr>
      <vt:lpstr>typedef</vt:lpstr>
      <vt:lpstr>Win编程的一些基本概念</vt:lpstr>
      <vt:lpstr>winAPI编程基础</vt:lpstr>
      <vt:lpstr>WinMain函数</vt:lpstr>
      <vt:lpstr>注册窗口类</vt:lpstr>
      <vt:lpstr>创建窗口类</vt:lpstr>
      <vt:lpstr>消息循环</vt:lpstr>
      <vt:lpstr>幻灯片 32</vt:lpstr>
      <vt:lpstr>消息处理函数 </vt:lpstr>
      <vt:lpstr>结束消息循环  </vt:lpstr>
      <vt:lpstr>总结</vt:lpstr>
      <vt:lpstr>回调函数(callback)</vt:lpstr>
      <vt:lpstr>新的编程模型</vt:lpstr>
      <vt:lpstr>关于交互的四类回调函数原型</vt:lpstr>
      <vt:lpstr>回调函数类型</vt:lpstr>
      <vt:lpstr>Keyboard</vt:lpstr>
      <vt:lpstr>Keyboard</vt:lpstr>
      <vt:lpstr>Char</vt:lpstr>
      <vt:lpstr>Mouse</vt:lpstr>
      <vt:lpstr>定时器（Timer）</vt:lpstr>
      <vt:lpstr>相关说明</vt:lpstr>
      <vt:lpstr>参考资料</vt:lpstr>
      <vt:lpstr>The End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>xdq</dc:creator>
  <cp:lastModifiedBy>AutoBVT</cp:lastModifiedBy>
  <cp:revision>220</cp:revision>
  <dcterms:modified xsi:type="dcterms:W3CDTF">2017-02-17T05:38:15Z</dcterms:modified>
</cp:coreProperties>
</file>