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494" r:id="rId2"/>
    <p:sldId id="495" r:id="rId3"/>
    <p:sldId id="589" r:id="rId4"/>
    <p:sldId id="590" r:id="rId5"/>
    <p:sldId id="591" r:id="rId6"/>
    <p:sldId id="612" r:id="rId7"/>
    <p:sldId id="592" r:id="rId8"/>
    <p:sldId id="613" r:id="rId9"/>
    <p:sldId id="593" r:id="rId10"/>
    <p:sldId id="594" r:id="rId11"/>
    <p:sldId id="595" r:id="rId12"/>
    <p:sldId id="596" r:id="rId13"/>
    <p:sldId id="597" r:id="rId14"/>
    <p:sldId id="598" r:id="rId15"/>
    <p:sldId id="512" r:id="rId16"/>
    <p:sldId id="600" r:id="rId17"/>
    <p:sldId id="601" r:id="rId18"/>
    <p:sldId id="602" r:id="rId19"/>
    <p:sldId id="605" r:id="rId20"/>
    <p:sldId id="606" r:id="rId21"/>
    <p:sldId id="614" r:id="rId22"/>
    <p:sldId id="607" r:id="rId23"/>
    <p:sldId id="608" r:id="rId24"/>
    <p:sldId id="609" r:id="rId25"/>
    <p:sldId id="610" r:id="rId26"/>
    <p:sldId id="550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80"/>
    <a:srgbClr val="FF3300"/>
    <a:srgbClr val="FF9966"/>
    <a:srgbClr val="FF9933"/>
    <a:srgbClr val="D60093"/>
    <a:srgbClr val="33CC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94643" autoAdjust="0"/>
  </p:normalViewPr>
  <p:slideViewPr>
    <p:cSldViewPr>
      <p:cViewPr>
        <p:scale>
          <a:sx n="70" d="100"/>
          <a:sy n="70" d="100"/>
        </p:scale>
        <p:origin x="-92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07111B-F2DE-4BF2-8867-97D2DC84C7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248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6B79624-BA1D-4C0B-AA24-4F68C2074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5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7B268D-9786-4A88-A50E-24F41EE730E3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9DA0F3-8FD0-4C10-99D1-E739FC65DEF4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FDE1D9-A1DE-4D3A-AA46-2444A12EBAA5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62860A-7036-4F15-9310-A98DC7B12D0C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12691DA-B442-4153-BBC9-B8AF0DCF4D75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8F3909-5950-4C8A-8EB9-E1B177FFD885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203C43-BD9A-4FE0-9087-13F3AF718192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122951-C6D8-4325-9834-435371D7CC42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475E89-8AE5-4361-BAE5-BA53293255AB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178EEA-1757-4198-A322-F88099EC1084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9EC0C-84AA-4598-A2E0-1BBBB16F2874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188BBE-1F41-4ED2-B09C-D697B11E1870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273FC5-36F5-43CB-AB43-6F4DD58A760B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37E06F-6172-42A3-8645-D816A06085CF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726794-C0D9-4743-92FE-D3197082ECFD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4857A3-2438-4C1F-8869-DF1F5113A4BE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29CE41-6C69-4501-8D5A-570C5D59F78E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6E9285-B0F2-4965-8314-77641E88171C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5F4A1B-240D-404C-8CC3-92AA6846D4C8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ADC0A7-3C43-4A03-B1FE-3180F11B9226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="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defRPr/>
                </a:pPr>
                <a:endParaRPr kumimoji="0" lang="zh-CN" altLang="en-US" b="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10551-3CA5-44BF-867B-E9353AA8A4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5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F7A7D-87B1-468F-801F-825A29072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7682-700F-4F35-867C-0A976F35FF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6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FC67B-6B82-4F15-B8E8-B06A79611C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2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094F-7336-49BD-8523-1C135C76C8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B49A-E9E7-44CC-8DC1-56A580AF1F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3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C7130-2135-4293-B487-9439A3510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8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16A47-A941-4B52-9F67-E4135A711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8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AA8EF-83DB-422C-A4BB-EDEA4299B0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9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6EA70-9780-4C73-9D9E-7F10CF7EA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2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84411-2E0F-4C3C-B1BA-2B9A83F3B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15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875BF87-8C9E-442A-AE23-F73CF0B11D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="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z="1800" b="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z="1800" b="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z="1800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z="1800" b="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="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z="1800" b="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z="1800" b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1916113"/>
            <a:ext cx="8642350" cy="2012950"/>
          </a:xfrm>
        </p:spPr>
        <p:txBody>
          <a:bodyPr rtlCol="0">
            <a:normAutofit fontScale="90000"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53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专题研讨课之四：</a:t>
            </a:r>
            <a:r>
              <a:rPr lang="en-US" altLang="zh-CN" sz="53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      </a:t>
            </a:r>
            <a:r>
              <a:rPr lang="zh-CN" altLang="en-US" sz="67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文件的使用</a:t>
            </a:r>
            <a:r>
              <a:rPr lang="en-US" altLang="zh-CN" sz="67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67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endParaRPr lang="zh-CN" altLang="en-US" sz="6700" b="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331913" y="4652963"/>
            <a:ext cx="6286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068B011-C1DD-4040-ABF6-57BD7854C2E0}" type="datetime1">
              <a:rPr lang="en-US" altLang="zh-CN" sz="4800">
                <a:latin typeface="黑体" pitchFamily="2" charset="-122"/>
                <a:ea typeface="黑体" pitchFamily="2" charset="-122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12/27/2015</a:t>
            </a:fld>
            <a:endParaRPr lang="zh-CN" altLang="en-US" sz="4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BE3FF64-52E4-4D26-BBF9-0A56E98B33B2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35975" cy="4886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所有文件操作都通过</a:t>
            </a:r>
            <a:r>
              <a:rPr lang="zh-CN" altLang="en-US" smtClean="0">
                <a:solidFill>
                  <a:schemeClr val="bg2"/>
                </a:solidFill>
              </a:rPr>
              <a:t>函数调用</a:t>
            </a:r>
            <a:r>
              <a:rPr lang="zh-CN" altLang="en-US" smtClean="0"/>
              <a:t>方式实现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bg2"/>
                </a:solidFill>
              </a:rPr>
              <a:t>使用登记</a:t>
            </a:r>
            <a:r>
              <a:rPr lang="zh-CN" altLang="en-US" smtClean="0"/>
              <a:t>：</a:t>
            </a:r>
            <a:r>
              <a:rPr lang="zh-CN" altLang="en-US" sz="2800" smtClean="0"/>
              <a:t>通知操作系统（</a:t>
            </a:r>
            <a:r>
              <a:rPr lang="en-US" altLang="zh-CN" sz="2800" smtClean="0"/>
              <a:t>fopen/fclose</a:t>
            </a:r>
            <a:r>
              <a:rPr lang="zh-CN" altLang="en-US" smtClean="0"/>
              <a:t>）</a:t>
            </a:r>
          </a:p>
          <a:p>
            <a:r>
              <a:rPr lang="zh-CN" altLang="en-US" smtClean="0">
                <a:solidFill>
                  <a:schemeClr val="bg2"/>
                </a:solidFill>
              </a:rPr>
              <a:t>数据读写</a:t>
            </a:r>
            <a:r>
              <a:rPr lang="zh-CN" altLang="en-US" smtClean="0"/>
              <a:t>：</a:t>
            </a:r>
            <a:r>
              <a:rPr lang="zh-CN" altLang="en-US" sz="2800" smtClean="0"/>
              <a:t>具体读写操作</a:t>
            </a:r>
            <a:r>
              <a:rPr lang="en-US" altLang="zh-CN" sz="2800" smtClean="0"/>
              <a:t>(</a:t>
            </a:r>
            <a:r>
              <a:rPr lang="zh-CN" altLang="en-US" sz="2800" smtClean="0"/>
              <a:t>四对常用的读写函数）</a:t>
            </a:r>
            <a:endParaRPr lang="en-US" altLang="zh-CN" sz="2800" smtClean="0"/>
          </a:p>
          <a:p>
            <a:pPr lvl="1"/>
            <a:r>
              <a:rPr lang="en-US" altLang="zh-CN" sz="2000" smtClean="0"/>
              <a:t>fgetc/fputc</a:t>
            </a:r>
          </a:p>
          <a:p>
            <a:pPr lvl="1"/>
            <a:r>
              <a:rPr lang="en-US" altLang="zh-CN" sz="2000" smtClean="0"/>
              <a:t>fgets/fputs</a:t>
            </a:r>
          </a:p>
          <a:p>
            <a:pPr lvl="1"/>
            <a:r>
              <a:rPr lang="en-US" altLang="zh-CN" sz="2000" smtClean="0"/>
              <a:t>fscanf/fprintf</a:t>
            </a:r>
          </a:p>
          <a:p>
            <a:pPr lvl="1"/>
            <a:r>
              <a:rPr lang="en-US" altLang="zh-CN" sz="2000" smtClean="0"/>
              <a:t>fread/fwrite</a:t>
            </a:r>
            <a:endParaRPr lang="zh-CN" altLang="en-US" sz="2000" smtClean="0"/>
          </a:p>
          <a:p>
            <a:r>
              <a:rPr lang="zh-CN" altLang="en-US" smtClean="0">
                <a:solidFill>
                  <a:schemeClr val="bg2"/>
                </a:solidFill>
              </a:rPr>
              <a:t>访问定位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z="2400" smtClean="0"/>
              <a:t>默认方式是顺序读写</a:t>
            </a:r>
          </a:p>
          <a:p>
            <a:pPr lvl="1"/>
            <a:r>
              <a:rPr lang="zh-CN" altLang="en-US" sz="2400" smtClean="0"/>
              <a:t>要跳跃读写需要应用程序自己定位（</a:t>
            </a:r>
            <a:r>
              <a:rPr lang="en-US" altLang="zh-CN" sz="2400" smtClean="0"/>
              <a:t>fseek)</a:t>
            </a:r>
          </a:p>
          <a:p>
            <a:r>
              <a:rPr lang="zh-CN" altLang="en-US" smtClean="0">
                <a:solidFill>
                  <a:schemeClr val="bg2"/>
                </a:solidFill>
              </a:rPr>
              <a:t>状态判断</a:t>
            </a:r>
            <a:r>
              <a:rPr lang="zh-CN" altLang="en-US" smtClean="0"/>
              <a:t>：</a:t>
            </a:r>
            <a:r>
              <a:rPr lang="zh-CN" altLang="en-US" sz="2800" smtClean="0"/>
              <a:t>判别当前文件读写的状态</a:t>
            </a:r>
          </a:p>
        </p:txBody>
      </p:sp>
      <p:sp>
        <p:nvSpPr>
          <p:cNvPr id="1229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153EF6-62B9-49BF-9CCE-690BC971546B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964612" cy="53006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打开文件：操作系统为相应文件建立缓冲区信息表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 *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fopen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文件名，打开方式）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关闭文件：释放缓冲区资源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fclose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文件指针）</a:t>
            </a:r>
          </a:p>
          <a:p>
            <a:pPr>
              <a:lnSpc>
                <a:spcPct val="80000"/>
              </a:lnSpc>
              <a:defRPr/>
            </a:pP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：结构类型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 </a:t>
            </a: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定义，</a:t>
            </a: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 err="1">
                <a:solidFill>
                  <a:srgbClr val="CC0066"/>
                </a:solidFill>
              </a:rPr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short                	level;        	/* </a:t>
            </a:r>
            <a:r>
              <a:rPr lang="zh-CN" altLang="en-US" sz="1600" dirty="0"/>
              <a:t>缓冲区使用量 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unsigned       	flags;        	/* </a:t>
            </a:r>
            <a:r>
              <a:rPr lang="zh-CN" altLang="en-US" sz="1600" dirty="0"/>
              <a:t>文件状态标志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char                 	</a:t>
            </a:r>
            <a:r>
              <a:rPr lang="en-US" altLang="zh-CN" sz="1600" dirty="0" err="1"/>
              <a:t>fd</a:t>
            </a:r>
            <a:r>
              <a:rPr lang="en-US" altLang="zh-CN" sz="1600" dirty="0"/>
              <a:t>;           	</a:t>
            </a:r>
            <a:r>
              <a:rPr lang="en-US" altLang="zh-CN" sz="1600" dirty="0" smtClean="0"/>
              <a:t>                /* </a:t>
            </a:r>
            <a:r>
              <a:rPr lang="zh-CN" altLang="en-US" sz="1600" dirty="0"/>
              <a:t>文件描述符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short                	</a:t>
            </a:r>
            <a:r>
              <a:rPr lang="en-US" altLang="zh-CN" sz="1600" dirty="0" err="1"/>
              <a:t>bsize</a:t>
            </a:r>
            <a:r>
              <a:rPr lang="en-US" altLang="zh-CN" sz="1600" dirty="0"/>
              <a:t>;        	/* </a:t>
            </a:r>
            <a:r>
              <a:rPr lang="zh-CN" altLang="en-US" sz="1600" dirty="0"/>
              <a:t>缓冲区大小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unsigned char   	*buffer;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	/* </a:t>
            </a:r>
            <a:r>
              <a:rPr lang="zh-CN" altLang="en-US" sz="1600" dirty="0"/>
              <a:t>文件缓冲区的首地址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unsigned char  	*</a:t>
            </a:r>
            <a:r>
              <a:rPr lang="en-US" altLang="zh-CN" sz="1600" dirty="0" err="1"/>
              <a:t>curp</a:t>
            </a:r>
            <a:r>
              <a:rPr lang="en-US" altLang="zh-CN" sz="1600" dirty="0"/>
              <a:t>;  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/* </a:t>
            </a:r>
            <a:r>
              <a:rPr lang="zh-CN" altLang="en-US" sz="1600" dirty="0"/>
              <a:t>指向文件缓冲区的工作指针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unsigned char   	hold;         	/* </a:t>
            </a:r>
            <a:r>
              <a:rPr lang="zh-CN" altLang="en-US" sz="1600" dirty="0"/>
              <a:t>其他信息 *</a:t>
            </a:r>
            <a:r>
              <a:rPr lang="en-US" altLang="zh-CN" sz="1600" dirty="0"/>
              <a:t>/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unsigned        	</a:t>
            </a:r>
            <a:r>
              <a:rPr lang="en-US" altLang="zh-CN" sz="1600" dirty="0" err="1"/>
              <a:t>istemp</a:t>
            </a:r>
            <a:r>
              <a:rPr lang="en-US" altLang="zh-CN" sz="1600" dirty="0"/>
              <a:t>;   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short      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	token;    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} </a:t>
            </a:r>
            <a:r>
              <a:rPr lang="en-US" altLang="zh-CN" sz="1600" dirty="0">
                <a:solidFill>
                  <a:schemeClr val="bg2"/>
                </a:solidFill>
              </a:rPr>
              <a:t>FILE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5903913" cy="935038"/>
          </a:xfrm>
        </p:spPr>
        <p:txBody>
          <a:bodyPr/>
          <a:lstStyle/>
          <a:p>
            <a:r>
              <a:rPr lang="zh-CN" altLang="en-US" smtClean="0"/>
              <a:t>使用登记</a:t>
            </a: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DF221F-3493-4223-B254-48DEAB057813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333375"/>
            <a:ext cx="3467100" cy="739775"/>
          </a:xfrm>
        </p:spPr>
        <p:txBody>
          <a:bodyPr/>
          <a:lstStyle/>
          <a:p>
            <a:r>
              <a:rPr lang="zh-CN" altLang="en-US" sz="4000" smtClean="0"/>
              <a:t>文件打开方式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5040312" cy="1152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fp = fopen("f.txt", "r")</a:t>
            </a:r>
            <a:endParaRPr lang="zh-CN" altLang="en-US" smtClean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mtClean="0"/>
              <a:t>文件打开方式参数表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84213" y="1844675"/>
          <a:ext cx="79248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文档" r:id="rId4" imgW="5532162" imgH="2210222" progId="Word.Document.8">
                  <p:embed/>
                </p:oleObj>
              </mc:Choice>
              <mc:Fallback>
                <p:oleObj name="文档" r:id="rId4" imgW="5532162" imgH="221022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9248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211"/>
          <p:cNvSpPr txBox="1">
            <a:spLocks noChangeArrowheads="1"/>
          </p:cNvSpPr>
          <p:nvPr/>
        </p:nvSpPr>
        <p:spPr bwMode="auto">
          <a:xfrm>
            <a:off x="755650" y="4868863"/>
            <a:ext cx="77771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不同打开方式，文件读写起始位置不同：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/>
              <a:t>文件头：</a:t>
            </a:r>
            <a:r>
              <a:rPr lang="en-US" altLang="zh-CN" sz="2000"/>
              <a:t>r/r+, w/w+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/>
              <a:t>文件尾：</a:t>
            </a:r>
            <a:r>
              <a:rPr lang="en-US" altLang="zh-CN" sz="2000"/>
              <a:t>a/a+</a:t>
            </a:r>
          </a:p>
        </p:txBody>
      </p:sp>
      <p:sp>
        <p:nvSpPr>
          <p:cNvPr id="1434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7AD906-AE20-4E06-9E9B-7D8B9D6D4F00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r>
              <a:rPr lang="zh-CN" altLang="en-US" sz="4000" smtClean="0"/>
              <a:t>文件读写函数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07375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字符读写函数</a:t>
            </a:r>
            <a:r>
              <a:rPr lang="en-US" altLang="zh-CN" sz="2400" smtClean="0"/>
              <a:t>:  </a:t>
            </a:r>
            <a:r>
              <a:rPr lang="zh-CN" altLang="en-US" sz="2400" b="0" smtClean="0"/>
              <a:t>文本文件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字符， 字符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文本文件</a:t>
            </a:r>
            <a:endParaRPr lang="zh-CN" altLang="en-US" sz="2400" b="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 int fgetc(FILE *fp)                 </a:t>
            </a:r>
            <a:r>
              <a:rPr lang="en-US" altLang="zh-CN" sz="2000" smtClean="0">
                <a:solidFill>
                  <a:srgbClr val="FF0000"/>
                </a:solidFill>
              </a:rPr>
              <a:t>int getc(FILE *fp</a:t>
            </a:r>
            <a:r>
              <a:rPr lang="en-US" altLang="zh-CN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 int fputc(int c, FILE *fp);      </a:t>
            </a:r>
            <a:r>
              <a:rPr lang="en-US" altLang="zh-CN" sz="2000" smtClean="0">
                <a:solidFill>
                  <a:srgbClr val="FF0000"/>
                </a:solidFill>
              </a:rPr>
              <a:t>int putc(int c, FILE *fp)</a:t>
            </a:r>
            <a:r>
              <a:rPr lang="en-US" altLang="zh-CN" sz="200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字符串读写函数：</a:t>
            </a:r>
            <a:r>
              <a:rPr lang="zh-CN" altLang="en-US" sz="2400" b="0" smtClean="0"/>
              <a:t>文本文件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字符串（字符数组）， 字符串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文本文件</a:t>
            </a:r>
            <a:endParaRPr lang="zh-CN" altLang="en-US" sz="2400" b="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 fgets(char *string, int n, FILE *fp);/*</a:t>
            </a:r>
            <a:r>
              <a:rPr lang="zh-CN" altLang="en-US" sz="2000" smtClean="0"/>
              <a:t>读入一行，包括</a:t>
            </a:r>
            <a:r>
              <a:rPr lang="en-US" altLang="zh-CN" sz="2000" smtClean="0"/>
              <a:t>’\n’*/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 fputs(char *string, int n, FILE *fp);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格式化读写函数：</a:t>
            </a:r>
            <a:r>
              <a:rPr lang="zh-CN" altLang="en-US" sz="2400" b="0" smtClean="0"/>
              <a:t>文本文件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不同类型变量，不同类型变量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文本文件</a:t>
            </a:r>
            <a:endParaRPr lang="zh-CN" altLang="en-US" sz="2400" b="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 fscanf(FILE *fp, char *format, …);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 fprintf(FILE *fp, char *format, …);</a:t>
            </a:r>
          </a:p>
          <a:p>
            <a:pPr>
              <a:lnSpc>
                <a:spcPct val="9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二进制读写函数</a:t>
            </a:r>
            <a:r>
              <a:rPr lang="zh-CN" altLang="en-US" sz="2400" smtClean="0"/>
              <a:t>：</a:t>
            </a:r>
            <a:r>
              <a:rPr lang="zh-CN" altLang="en-US" sz="2400" b="0" smtClean="0"/>
              <a:t>二进制文件</a:t>
            </a:r>
            <a:r>
              <a:rPr lang="en-US" altLang="zh-CN" sz="2400" b="0" smtClean="0">
                <a:sym typeface="Wingdings" pitchFamily="2" charset="2"/>
              </a:rPr>
              <a:t></a:t>
            </a:r>
            <a:r>
              <a:rPr lang="zh-CN" altLang="en-US" sz="2400" b="0" smtClean="0">
                <a:sym typeface="Wingdings" pitchFamily="2" charset="2"/>
              </a:rPr>
              <a:t>内存（变量），内存（变量）</a:t>
            </a:r>
            <a:r>
              <a:rPr lang="en-US" altLang="zh-CN" sz="2400" b="0" smtClean="0">
                <a:sym typeface="Wingdings" pitchFamily="2" charset="2"/>
              </a:rPr>
              <a:t>--&gt;</a:t>
            </a:r>
            <a:r>
              <a:rPr lang="zh-CN" altLang="en-US" sz="2400" b="0" smtClean="0"/>
              <a:t>二进制文件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 fread(char *buffer, int size, int count, FILE *fp);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 fwrite(char *buffer, int size, int count, FILE *fp)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30DE19D-DA1D-4897-ADDA-BE1AA8B07ADD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文件定位的函数</a:t>
            </a:r>
            <a:r>
              <a:rPr lang="en-US" altLang="zh-CN" sz="280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fseek(FILE *fp, long off, int start);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/>
              <a:t>SEEK_SET        /*0</a:t>
            </a:r>
            <a:r>
              <a:rPr lang="zh-CN" altLang="en-US" sz="2000" smtClean="0"/>
              <a:t>：文件开头 *</a:t>
            </a:r>
            <a:r>
              <a:rPr lang="en-US" altLang="zh-CN" sz="2000" smtClean="0"/>
              <a:t>/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/>
              <a:t>SEEK_CUR       /*1</a:t>
            </a:r>
            <a:r>
              <a:rPr lang="zh-CN" altLang="en-US" sz="2000" smtClean="0"/>
              <a:t>：文件当前位置 *</a:t>
            </a:r>
            <a:r>
              <a:rPr lang="en-US" altLang="zh-CN" sz="2000" smtClean="0"/>
              <a:t>/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/>
              <a:t>SEEK_END       /*2</a:t>
            </a:r>
            <a:r>
              <a:rPr lang="zh-CN" altLang="en-US" sz="2000" smtClean="0"/>
              <a:t>：文件末尾 *</a:t>
            </a:r>
            <a:r>
              <a:rPr lang="en-US" altLang="zh-CN" sz="2000" smtClean="0"/>
              <a:t>/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rewind(FILE *fp);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ftell(FILE *fp)</a:t>
            </a:r>
            <a:r>
              <a:rPr lang="zh-CN" altLang="en-US" sz="2400" smtClean="0"/>
              <a:t>；</a:t>
            </a:r>
          </a:p>
          <a:p>
            <a:pPr lvl="1">
              <a:lnSpc>
                <a:spcPct val="80000"/>
              </a:lnSpc>
            </a:pP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zh-CN" altLang="en-US" sz="2800" smtClean="0"/>
              <a:t>状态检测：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检测文件结尾函数</a:t>
            </a:r>
            <a:r>
              <a:rPr lang="en-US" altLang="zh-CN" sz="2400" smtClean="0"/>
              <a:t>feof(FILE *fp) 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检测文件读写出错函数</a:t>
            </a:r>
            <a:r>
              <a:rPr lang="en-US" altLang="zh-CN" sz="2400" smtClean="0"/>
              <a:t>ferror(FILE *fp);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清除末尾标志和出错标志函数</a:t>
            </a:r>
            <a:r>
              <a:rPr lang="en-US" altLang="zh-CN" sz="2400" smtClean="0"/>
              <a:t>clearerr(FILE *fp)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endParaRPr lang="zh-CN" altLang="en-US" sz="2400" smtClean="0"/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C020F8-5E21-469F-9F43-AD5B2C9F3088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1916113"/>
            <a:ext cx="8640762" cy="2786062"/>
          </a:xfrm>
        </p:spPr>
        <p:txBody>
          <a:bodyPr rtlCol="0">
            <a:normAutofit fontScale="90000"/>
          </a:bodyPr>
          <a:lstStyle/>
          <a:p>
            <a:pPr marL="342900" indent="-342900" algn="ct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75000"/>
              <a:defRPr/>
            </a:pP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Part II </a:t>
            </a:r>
            <a:r>
              <a:rPr lang="zh-CN" altLang="en-US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问题研讨</a:t>
            </a:r>
            <a: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741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AE0B19-7492-4FA8-9F22-D315CBC3EB19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Q1: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57338"/>
            <a:ext cx="8697912" cy="26003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400" smtClean="0"/>
              <a:t>已知函数原型</a:t>
            </a:r>
            <a:r>
              <a:rPr lang="en-US" altLang="zh-CN" sz="2400" smtClean="0"/>
              <a:t>void print(FILE *input, char *output);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其中：</a:t>
            </a:r>
            <a:r>
              <a:rPr lang="en-US" altLang="zh-CN" sz="2400" smtClean="0"/>
              <a:t>input</a:t>
            </a:r>
            <a:r>
              <a:rPr lang="zh-CN" altLang="en-US" sz="2400" smtClean="0"/>
              <a:t>为输入流，</a:t>
            </a:r>
            <a:r>
              <a:rPr lang="en-US" altLang="zh-CN" sz="2400" smtClean="0"/>
              <a:t>output</a:t>
            </a:r>
            <a:r>
              <a:rPr lang="zh-CN" altLang="en-US" sz="2400" smtClean="0"/>
              <a:t>为输出文件名</a:t>
            </a:r>
            <a:endParaRPr lang="en-US" altLang="zh-CN" sz="2400" smtClean="0"/>
          </a:p>
          <a:p>
            <a:pPr marL="609600" indent="-609600">
              <a:buFont typeface="Wingdings" pitchFamily="2" charset="2"/>
              <a:buNone/>
            </a:pPr>
            <a:endParaRPr lang="zh-CN" altLang="en-US" smtClean="0"/>
          </a:p>
          <a:p>
            <a:pPr marL="609600" indent="-609600">
              <a:buFont typeface="Wingdings" pitchFamily="2" charset="2"/>
              <a:buNone/>
            </a:pPr>
            <a:r>
              <a:rPr lang="zh-CN" altLang="en-US" smtClean="0"/>
              <a:t>问：</a:t>
            </a:r>
            <a:r>
              <a:rPr lang="zh-CN" altLang="en-US" sz="2800" smtClean="0"/>
              <a:t>将标准输入流（</a:t>
            </a:r>
            <a:r>
              <a:rPr lang="en-US" altLang="zh-CN" sz="2800" smtClean="0"/>
              <a:t>stdin</a:t>
            </a:r>
            <a:r>
              <a:rPr lang="zh-CN" altLang="en-US" sz="2800" smtClean="0"/>
              <a:t>）内容传到文件</a:t>
            </a:r>
            <a:r>
              <a:rPr lang="en-US" altLang="zh-CN" sz="2800" smtClean="0"/>
              <a:t>"temp.txt"</a:t>
            </a:r>
            <a:r>
              <a:rPr lang="zh-CN" altLang="en-US" sz="2800" smtClean="0"/>
              <a:t>的语句是？</a:t>
            </a:r>
            <a:endParaRPr lang="en-US" altLang="zh-CN" sz="2800" smtClean="0"/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1331913" y="4365625"/>
            <a:ext cx="6911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print(stdin, “temp.txt”);</a:t>
            </a:r>
            <a:endParaRPr lang="zh-CN" altLang="en-US" sz="2400"/>
          </a:p>
        </p:txBody>
      </p:sp>
      <p:sp>
        <p:nvSpPr>
          <p:cNvPr id="1843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97CE8FA-11F9-4D90-B975-478F9112F551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0725"/>
          </a:xfrm>
        </p:spPr>
        <p:txBody>
          <a:bodyPr/>
          <a:lstStyle/>
          <a:p>
            <a:r>
              <a:rPr lang="en-US" altLang="zh-CN" sz="4000" smtClean="0"/>
              <a:t>Q2</a:t>
            </a:r>
            <a:r>
              <a:rPr lang="zh-CN" altLang="en-US" sz="4000" smtClean="0"/>
              <a:t>：</a:t>
            </a:r>
            <a:r>
              <a:rPr lang="zh-CN" altLang="en-US" sz="2400" smtClean="0"/>
              <a:t>将</a:t>
            </a:r>
            <a:r>
              <a:rPr lang="en-US" altLang="zh-CN" sz="2400" smtClean="0"/>
              <a:t>a.txt</a:t>
            </a:r>
            <a:r>
              <a:rPr lang="zh-CN" altLang="en-US" sz="2400" smtClean="0"/>
              <a:t>文件中的小写字母转大写，存入</a:t>
            </a:r>
            <a:r>
              <a:rPr lang="en-US" altLang="zh-CN" sz="2400" smtClean="0"/>
              <a:t>b.txt</a:t>
            </a:r>
            <a:r>
              <a:rPr lang="zh-CN" altLang="en-US" sz="2400" smtClean="0"/>
              <a:t>中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3276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main()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{ 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char c;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FILE *f1, *f2;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if ((f1 = fopen("a.txt","r")) == NULL)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printf("Can't open a.txt");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exit(0);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if ((f2 = fopen("b.txt","w")) == NULL)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printf("Can't open b.txt");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exit(0);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</a:t>
            </a:r>
            <a:r>
              <a:rPr lang="en-US" altLang="zh-CN" sz="1800" smtClean="0">
                <a:solidFill>
                  <a:srgbClr val="0000CC"/>
                </a:solidFill>
              </a:rPr>
              <a:t>while ((c=fgetc(f1))!=EOF)  fputc(toupper(c), f2)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altLang="zh-CN" sz="180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fclose(f1);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fclose(f2);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}</a:t>
            </a:r>
            <a:endParaRPr lang="zh-CN" altLang="en-US" sz="180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32138" y="4581525"/>
            <a:ext cx="575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</a:t>
            </a:r>
          </a:p>
        </p:txBody>
      </p:sp>
      <p:sp>
        <p:nvSpPr>
          <p:cNvPr id="519173" name="AutoShape 5"/>
          <p:cNvSpPr>
            <a:spLocks noChangeArrowheads="1"/>
          </p:cNvSpPr>
          <p:nvPr/>
        </p:nvSpPr>
        <p:spPr bwMode="auto">
          <a:xfrm>
            <a:off x="4140200" y="3357563"/>
            <a:ext cx="4822825" cy="1406525"/>
          </a:xfrm>
          <a:prstGeom prst="wedgeRectCallout">
            <a:avLst>
              <a:gd name="adj1" fmla="val -76065"/>
              <a:gd name="adj2" fmla="val 7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While (!feof(f1))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fputc(toupper(</a:t>
            </a:r>
            <a:r>
              <a:rPr lang="en-US" altLang="zh-CN" sz="2400">
                <a:solidFill>
                  <a:srgbClr val="FF0000"/>
                </a:solidFill>
              </a:rPr>
              <a:t>fgetc(f1)</a:t>
            </a:r>
            <a:r>
              <a:rPr lang="en-US" altLang="zh-CN" sz="2400"/>
              <a:t>), f2);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1946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3AA63F8-F12E-4599-A6F5-06C28F9AF8B8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9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9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9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9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9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  <p:bldP spid="5191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62950" cy="503238"/>
          </a:xfrm>
        </p:spPr>
        <p:txBody>
          <a:bodyPr/>
          <a:lstStyle/>
          <a:p>
            <a:r>
              <a:rPr lang="en-US" altLang="zh-CN" sz="4000" smtClean="0"/>
              <a:t>Q3</a:t>
            </a:r>
            <a:r>
              <a:rPr lang="zh-CN" altLang="en-US" sz="4000" smtClean="0"/>
              <a:t>：分析程序输出</a:t>
            </a:r>
            <a:endParaRPr lang="zh-CN" altLang="en-US" sz="2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686800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a.txt: one?two?1234?output?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b.txt: one?two?1204?input?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程序输出为</a:t>
            </a:r>
            <a:r>
              <a:rPr lang="en-US" altLang="zh-CN" sz="1800" smtClean="0"/>
              <a:t>____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{      int count;        char ch1,ch2;      FILE *f1, *f2;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if ((f1 = fopen("a.txt","r")) == NULL) {printf("Can't open a.txt"); exit(0);}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if ((f2 = fopen("b.txt","r")) == NULL) {printf("Can't open b.txt"); exit(0);}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count=0;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while (!feof(f1)||!feof(f2)){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  ch1=fgetc(f1);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       ch2=fgetc(f2);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       if(ch1!=ch2){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                     printf("%c#%c#",ch1,ch2);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              printf("%d#", count);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              </a:t>
            </a:r>
            <a:r>
              <a:rPr lang="en-US" altLang="zh-CN" sz="1800" smtClean="0">
                <a:solidFill>
                  <a:srgbClr val="FF0000"/>
                </a:solidFill>
              </a:rPr>
              <a:t>break</a:t>
            </a:r>
            <a:r>
              <a:rPr lang="en-US" altLang="zh-CN" sz="1800" smtClean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        if(ch1=='?') count++;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fclose(f1);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  fclose(f2);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}</a:t>
            </a:r>
            <a:endParaRPr lang="zh-CN" altLang="en-US" sz="1800" smtClean="0"/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427538" y="1196975"/>
            <a:ext cx="1944687" cy="647700"/>
          </a:xfrm>
          <a:prstGeom prst="wedgeRoundRectCallout">
            <a:avLst>
              <a:gd name="adj1" fmla="val -174329"/>
              <a:gd name="adj2" fmla="val 25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3#0#2#</a:t>
            </a: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B6E0202-A990-4BFB-BD44-2B8B936299EF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820150" cy="595313"/>
          </a:xfrm>
        </p:spPr>
        <p:txBody>
          <a:bodyPr/>
          <a:lstStyle/>
          <a:p>
            <a:r>
              <a:rPr lang="en-US" altLang="zh-CN" sz="2400" smtClean="0"/>
              <a:t>Q4</a:t>
            </a:r>
            <a:r>
              <a:rPr lang="zh-CN" altLang="en-US" sz="2400" smtClean="0"/>
              <a:t>：从文本文件</a:t>
            </a:r>
            <a:r>
              <a:rPr lang="en-US" altLang="zh-CN" sz="2400" smtClean="0"/>
              <a:t>in.txt</a:t>
            </a:r>
            <a:r>
              <a:rPr lang="zh-CN" altLang="en-US" sz="2400" smtClean="0"/>
              <a:t>中读入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个整数，从小到大排序后输出到二进制文件</a:t>
            </a:r>
            <a:r>
              <a:rPr lang="en-US" altLang="zh-CN" sz="2400" smtClean="0"/>
              <a:t>out.dat</a:t>
            </a:r>
            <a:r>
              <a:rPr lang="zh-CN" altLang="en-US" sz="2400" smtClean="0"/>
              <a:t>中去。</a:t>
            </a:r>
          </a:p>
        </p:txBody>
      </p:sp>
      <p:sp>
        <p:nvSpPr>
          <p:cNvPr id="547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229600" cy="2159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程序基本结构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变量定义（含数组</a:t>
            </a:r>
            <a:r>
              <a:rPr lang="en-US" altLang="zh-CN" sz="2400" smtClean="0"/>
              <a:t>input</a:t>
            </a:r>
            <a:r>
              <a:rPr lang="zh-CN" altLang="en-US" sz="2400" smtClean="0"/>
              <a:t>，两个文件指针）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从文件中读入数据</a:t>
            </a:r>
            <a:r>
              <a:rPr lang="en-US" altLang="zh-CN" sz="2400" smtClean="0">
                <a:sym typeface="Wingdings" pitchFamily="2" charset="2"/>
              </a:rPr>
              <a:t></a:t>
            </a:r>
            <a:r>
              <a:rPr lang="zh-CN" altLang="en-US" sz="2400" smtClean="0">
                <a:sym typeface="Wingdings" pitchFamily="2" charset="2"/>
              </a:rPr>
              <a:t>数组</a:t>
            </a:r>
            <a:r>
              <a:rPr lang="en-US" altLang="zh-CN" sz="2400" smtClean="0">
                <a:sym typeface="Wingdings" pitchFamily="2" charset="2"/>
              </a:rPr>
              <a:t>input</a:t>
            </a:r>
            <a:r>
              <a:rPr lang="zh-CN" altLang="en-US" sz="2400" smtClean="0">
                <a:sym typeface="Wingdings" pitchFamily="2" charset="2"/>
              </a:rPr>
              <a:t>（用</a:t>
            </a:r>
            <a:r>
              <a:rPr lang="en-US" altLang="zh-CN" sz="2400" smtClean="0">
                <a:sym typeface="Wingdings" pitchFamily="2" charset="2"/>
              </a:rPr>
              <a:t>fscanf</a:t>
            </a:r>
            <a:r>
              <a:rPr lang="zh-CN" altLang="en-US" sz="2400" smtClean="0">
                <a:sym typeface="Wingdings" pitchFamily="2" charset="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对数组排序（可设计为函数）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将</a:t>
            </a:r>
            <a:r>
              <a:rPr lang="en-US" altLang="zh-CN" sz="2400" smtClean="0">
                <a:sym typeface="Wingdings" pitchFamily="2" charset="2"/>
              </a:rPr>
              <a:t>input</a:t>
            </a:r>
            <a:r>
              <a:rPr lang="zh-CN" altLang="en-US" sz="2400" smtClean="0">
                <a:sym typeface="Wingdings" pitchFamily="2" charset="2"/>
              </a:rPr>
              <a:t>输出到文件中（用</a:t>
            </a:r>
            <a:r>
              <a:rPr lang="en-US" altLang="zh-CN" sz="2400" smtClean="0">
                <a:sym typeface="Wingdings" pitchFamily="2" charset="2"/>
              </a:rPr>
              <a:t>fwrite</a:t>
            </a:r>
            <a:r>
              <a:rPr lang="zh-CN" altLang="en-US" sz="2400" smtClean="0">
                <a:sym typeface="Wingdings" pitchFamily="2" charset="2"/>
              </a:rPr>
              <a:t>）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323850" y="4508500"/>
            <a:ext cx="8229600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+mn-lt"/>
                <a:ea typeface="+mn-ea"/>
              </a:rPr>
              <a:t>排序函数</a:t>
            </a:r>
            <a:r>
              <a:rPr lang="zh-CN" altLang="en-US" sz="2800" dirty="0" smtClean="0">
                <a:latin typeface="+mn-lt"/>
                <a:ea typeface="+mn-ea"/>
              </a:rPr>
              <a:t>（选择法排序）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21509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973AAFC-F9BF-472D-8905-775BA4114C73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5" grpId="0" build="p"/>
      <p:bldP spid="5478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1916113"/>
            <a:ext cx="8640762" cy="2786062"/>
          </a:xfrm>
        </p:spPr>
        <p:txBody>
          <a:bodyPr rtlCol="0">
            <a:normAutofit fontScale="90000"/>
          </a:bodyPr>
          <a:lstStyle/>
          <a:p>
            <a:pPr marL="342900" indent="-342900" algn="ct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75000"/>
              <a:defRPr/>
            </a:pP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Part I </a:t>
            </a:r>
            <a:r>
              <a:rPr lang="zh-CN" altLang="en-US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要点提示</a:t>
            </a:r>
            <a: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3CDD34B-ADB6-4339-B098-15D0FC057FE4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595313"/>
          </a:xfrm>
        </p:spPr>
        <p:txBody>
          <a:bodyPr/>
          <a:lstStyle/>
          <a:p>
            <a:r>
              <a:rPr lang="zh-CN" altLang="en-US" sz="2800" smtClean="0"/>
              <a:t>源程序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36600"/>
            <a:ext cx="8435975" cy="5645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smtClean="0"/>
          </a:p>
          <a:p>
            <a:pPr marL="0" lvl="2" indent="0" algn="just">
              <a:buSzPct val="75000"/>
              <a:buFont typeface="Wingdings" pitchFamily="2" charset="2"/>
              <a:buNone/>
            </a:pPr>
            <a:r>
              <a:rPr lang="en-US" altLang="zh-CN" sz="1600" smtClean="0">
                <a:ea typeface="黑体" pitchFamily="2" charset="-122"/>
              </a:rPr>
              <a:t>void SortArray(int array[ ], int n); /*</a:t>
            </a:r>
            <a:r>
              <a:rPr lang="zh-CN" altLang="en-US" sz="1600" smtClean="0">
                <a:ea typeface="黑体" pitchFamily="2" charset="-122"/>
              </a:rPr>
              <a:t>选择法排序函数</a:t>
            </a:r>
            <a:r>
              <a:rPr lang="en-US" altLang="zh-CN" sz="1600" smtClean="0">
                <a:ea typeface="黑体" pitchFamily="2" charset="-122"/>
              </a:rPr>
              <a:t>*/</a:t>
            </a:r>
          </a:p>
          <a:p>
            <a:pPr marL="0" lvl="2" indent="0" algn="just">
              <a:buSzPct val="75000"/>
              <a:buFont typeface="Wingdings" pitchFamily="2" charset="2"/>
              <a:buNone/>
            </a:pPr>
            <a:r>
              <a:rPr lang="en-US" altLang="zh-CN" sz="1600" smtClean="0">
                <a:ea typeface="黑体" pitchFamily="2" charset="-122"/>
              </a:rPr>
              <a:t>int FindMinIndex(int array[ ], int sIndex, int n);</a:t>
            </a:r>
          </a:p>
          <a:p>
            <a:pPr marL="0" lvl="2" indent="0" algn="just">
              <a:buSzPct val="75000"/>
              <a:buFont typeface="Wingdings" pitchFamily="2" charset="2"/>
              <a:buNone/>
            </a:pPr>
            <a:r>
              <a:rPr lang="en-US" altLang="zh-CN" sz="1600" smtClean="0">
                <a:ea typeface="黑体" pitchFamily="2" charset="-122"/>
              </a:rPr>
              <a:t>void SwapArrayElements(int array[ ], int i, int j);</a:t>
            </a:r>
          </a:p>
          <a:p>
            <a:pPr marL="0" lvl="2" indent="0" algn="just">
              <a:buSzPct val="75000"/>
              <a:buFont typeface="Wingdings" pitchFamily="2" charset="2"/>
              <a:buNone/>
            </a:pPr>
            <a:endParaRPr lang="en-US" altLang="zh-CN" sz="1600" smtClean="0"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{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      int input[10],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FILE *fpin, *fpout;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      if ((fpin=fopen("in.dat", "r"))==NULL)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printf("Can not open file in.dat\n");     exit(-1);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for(i=0; i&lt;10; i++)                                              /*</a:t>
            </a:r>
            <a:r>
              <a:rPr lang="zh-CN" altLang="en-US" sz="1600" smtClean="0"/>
              <a:t>循环读，每次一个整数</a:t>
            </a:r>
            <a:r>
              <a:rPr lang="en-US" altLang="zh-CN" sz="1600" smtClean="0"/>
              <a:t>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 fscanf(fpin, "%d", &amp;input[i]);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SortArray(input, 10);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if ((fpout=fopen("out.dat", "wb"))==NULL)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printf("Can not open file in\n");       exit(-1);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      </a:t>
            </a:r>
            <a:r>
              <a:rPr lang="en-US" altLang="zh-CN" sz="2000" smtClean="0">
                <a:solidFill>
                  <a:srgbClr val="FF0000"/>
                </a:solidFill>
              </a:rPr>
              <a:t>fwrite(input, sizeof(int), 10, fpout);                </a:t>
            </a:r>
            <a:r>
              <a:rPr lang="en-US" altLang="zh-CN" sz="1600" smtClean="0"/>
              <a:t>/*input</a:t>
            </a:r>
            <a:r>
              <a:rPr lang="zh-CN" altLang="en-US" sz="1600" smtClean="0"/>
              <a:t>数组一次性写出去*</a:t>
            </a:r>
            <a:r>
              <a:rPr lang="en-US" altLang="zh-CN" sz="1600" smtClean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      fclose(fpin); fclose(fpout);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smtClean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C5BF3AA-D877-4EDA-9693-C115352FC397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964453-2ECD-4C00-9D0F-71A4E70709DB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 b="0" smtClean="0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2425" y="476250"/>
            <a:ext cx="8643938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void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SortArray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 array[ ],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 n) /*</a:t>
            </a:r>
            <a:r>
              <a:rPr lang="zh-CN" altLang="en-US" sz="1600" kern="0" dirty="0">
                <a:latin typeface="+mn-lt"/>
                <a:ea typeface="黑体" pitchFamily="2" charset="-122"/>
              </a:rPr>
              <a:t>选择法排序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*/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{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      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 k;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      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mIndex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; /*</a:t>
            </a:r>
            <a:r>
              <a:rPr lang="zh-CN" altLang="en-US" sz="1600" kern="0" dirty="0">
                <a:latin typeface="+mn-lt"/>
                <a:ea typeface="黑体" pitchFamily="2" charset="-122"/>
              </a:rPr>
              <a:t>当前比较轮次的最小值下标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*/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       for (k = 0; k &lt; n-1; k++) {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            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mIndex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 =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FindMinIndex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(array, k, n); </a:t>
            </a:r>
            <a:r>
              <a:rPr lang="en-US" altLang="zh-CN" sz="16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/*</a:t>
            </a:r>
            <a:r>
              <a:rPr lang="zh-CN" altLang="en-US" sz="16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从</a:t>
            </a:r>
            <a:r>
              <a:rPr lang="en-US" altLang="zh-CN" sz="16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k~n-1</a:t>
            </a:r>
            <a:r>
              <a:rPr lang="zh-CN" altLang="en-US" sz="16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找最小值的下标</a:t>
            </a:r>
            <a:r>
              <a:rPr lang="en-US" altLang="zh-CN" sz="16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*/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             if (k!=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mIndex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)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SwapArrayElements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(array, </a:t>
            </a:r>
            <a:r>
              <a:rPr lang="en-US" altLang="zh-CN" sz="1600" kern="0" dirty="0" err="1">
                <a:latin typeface="+mn-lt"/>
                <a:ea typeface="黑体" pitchFamily="2" charset="-122"/>
              </a:rPr>
              <a:t>mIndex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, k);/*</a:t>
            </a:r>
            <a:r>
              <a:rPr lang="zh-CN" altLang="en-US" sz="1600" kern="0" dirty="0">
                <a:latin typeface="+mn-lt"/>
                <a:ea typeface="黑体" pitchFamily="2" charset="-122"/>
              </a:rPr>
              <a:t>交换</a:t>
            </a:r>
            <a:r>
              <a:rPr lang="en-US" altLang="zh-CN" sz="1600" kern="0" dirty="0">
                <a:latin typeface="+mn-lt"/>
                <a:ea typeface="黑体" pitchFamily="2" charset="-122"/>
              </a:rPr>
              <a:t>*/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        }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+mn-lt"/>
                <a:ea typeface="黑体" pitchFamily="2" charset="-122"/>
              </a:rPr>
              <a:t>}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endParaRPr lang="en-US" altLang="zh-CN" sz="1600" kern="0" dirty="0">
              <a:ea typeface="黑体" pitchFamily="2" charset="-122"/>
            </a:endParaRP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 err="1">
                <a:ea typeface="黑体" pitchFamily="2" charset="-122"/>
              </a:rPr>
              <a:t>int</a:t>
            </a:r>
            <a:r>
              <a:rPr lang="en-US" altLang="zh-CN" sz="1600" kern="0" dirty="0">
                <a:ea typeface="黑体" pitchFamily="2" charset="-122"/>
              </a:rPr>
              <a:t> </a:t>
            </a:r>
            <a:r>
              <a:rPr lang="en-US" altLang="zh-CN" sz="1600" kern="0" dirty="0" err="1">
                <a:ea typeface="黑体" pitchFamily="2" charset="-122"/>
              </a:rPr>
              <a:t>FindMinIndex</a:t>
            </a:r>
            <a:r>
              <a:rPr lang="en-US" altLang="zh-CN" sz="1600" kern="0" dirty="0">
                <a:ea typeface="黑体" pitchFamily="2" charset="-122"/>
              </a:rPr>
              <a:t>(</a:t>
            </a:r>
            <a:r>
              <a:rPr lang="en-US" altLang="zh-CN" sz="1600" kern="0" dirty="0" err="1">
                <a:ea typeface="黑体" pitchFamily="2" charset="-122"/>
              </a:rPr>
              <a:t>int</a:t>
            </a:r>
            <a:r>
              <a:rPr lang="en-US" altLang="zh-CN" sz="1600" kern="0" dirty="0">
                <a:ea typeface="黑体" pitchFamily="2" charset="-122"/>
              </a:rPr>
              <a:t> array[ ], </a:t>
            </a:r>
            <a:r>
              <a:rPr lang="en-US" altLang="zh-CN" sz="1600" kern="0" dirty="0" err="1">
                <a:ea typeface="黑体" pitchFamily="2" charset="-122"/>
              </a:rPr>
              <a:t>int</a:t>
            </a:r>
            <a:r>
              <a:rPr lang="en-US" altLang="zh-CN" sz="1600" kern="0" dirty="0">
                <a:ea typeface="黑体" pitchFamily="2" charset="-122"/>
              </a:rPr>
              <a:t> </a:t>
            </a:r>
            <a:r>
              <a:rPr lang="en-US" altLang="zh-CN" sz="1600" kern="0" dirty="0" err="1">
                <a:ea typeface="黑体" pitchFamily="2" charset="-122"/>
              </a:rPr>
              <a:t>sIndex</a:t>
            </a:r>
            <a:r>
              <a:rPr lang="en-US" altLang="zh-CN" sz="1600" kern="0" dirty="0">
                <a:ea typeface="黑体" pitchFamily="2" charset="-122"/>
              </a:rPr>
              <a:t>, </a:t>
            </a:r>
            <a:r>
              <a:rPr lang="en-US" altLang="zh-CN" sz="1600" kern="0" dirty="0" err="1">
                <a:ea typeface="黑体" pitchFamily="2" charset="-122"/>
              </a:rPr>
              <a:t>int</a:t>
            </a:r>
            <a:r>
              <a:rPr lang="en-US" altLang="zh-CN" sz="1600" kern="0" dirty="0">
                <a:ea typeface="黑体" pitchFamily="2" charset="-122"/>
              </a:rPr>
              <a:t> n)</a:t>
            </a:r>
            <a:r>
              <a:rPr lang="en-US" altLang="zh-CN" sz="1600" kern="0" dirty="0">
                <a:solidFill>
                  <a:srgbClr val="FF0000"/>
                </a:solidFill>
                <a:ea typeface="黑体" pitchFamily="2" charset="-122"/>
              </a:rPr>
              <a:t> /*</a:t>
            </a:r>
            <a:r>
              <a:rPr lang="zh-CN" altLang="en-US" sz="1600" kern="0" dirty="0">
                <a:solidFill>
                  <a:srgbClr val="FF0000"/>
                </a:solidFill>
                <a:ea typeface="黑体" pitchFamily="2" charset="-122"/>
              </a:rPr>
              <a:t>从</a:t>
            </a:r>
            <a:r>
              <a:rPr lang="en-US" altLang="zh-CN" sz="1600" kern="0" dirty="0">
                <a:solidFill>
                  <a:srgbClr val="FF0000"/>
                </a:solidFill>
                <a:ea typeface="黑体" pitchFamily="2" charset="-122"/>
              </a:rPr>
              <a:t>k~n-1</a:t>
            </a:r>
            <a:r>
              <a:rPr lang="zh-CN" altLang="en-US" sz="1600" kern="0" dirty="0">
                <a:solidFill>
                  <a:srgbClr val="FF0000"/>
                </a:solidFill>
                <a:ea typeface="黑体" pitchFamily="2" charset="-122"/>
              </a:rPr>
              <a:t>找最小值下标</a:t>
            </a:r>
            <a:r>
              <a:rPr lang="en-US" altLang="zh-CN" sz="1600" kern="0" dirty="0">
                <a:solidFill>
                  <a:srgbClr val="FF0000"/>
                </a:solidFill>
                <a:ea typeface="黑体" pitchFamily="2" charset="-122"/>
              </a:rPr>
              <a:t>*/</a:t>
            </a:r>
            <a:endParaRPr lang="en-US" altLang="zh-CN" sz="1600" kern="0" dirty="0">
              <a:ea typeface="黑体" pitchFamily="2" charset="-122"/>
            </a:endParaRP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{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       </a:t>
            </a:r>
            <a:r>
              <a:rPr lang="en-US" altLang="zh-CN" sz="1600" kern="0" dirty="0" err="1">
                <a:ea typeface="黑体" pitchFamily="2" charset="-122"/>
              </a:rPr>
              <a:t>int</a:t>
            </a:r>
            <a:r>
              <a:rPr lang="en-US" altLang="zh-CN" sz="1600" kern="0" dirty="0">
                <a:ea typeface="黑体" pitchFamily="2" charset="-122"/>
              </a:rPr>
              <a:t> k, </a:t>
            </a:r>
            <a:r>
              <a:rPr lang="en-US" altLang="zh-CN" sz="1600" kern="0" dirty="0" err="1">
                <a:ea typeface="黑体" pitchFamily="2" charset="-122"/>
              </a:rPr>
              <a:t>mIndex</a:t>
            </a:r>
            <a:r>
              <a:rPr lang="en-US" altLang="zh-CN" sz="1600" kern="0" dirty="0">
                <a:ea typeface="黑体" pitchFamily="2" charset="-122"/>
              </a:rPr>
              <a:t>;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       </a:t>
            </a:r>
            <a:r>
              <a:rPr lang="en-US" altLang="zh-CN" sz="1600" kern="0" dirty="0" err="1">
                <a:ea typeface="黑体" pitchFamily="2" charset="-122"/>
              </a:rPr>
              <a:t>mIndex</a:t>
            </a:r>
            <a:r>
              <a:rPr lang="en-US" altLang="zh-CN" sz="1600" kern="0" dirty="0">
                <a:ea typeface="黑体" pitchFamily="2" charset="-122"/>
              </a:rPr>
              <a:t> = </a:t>
            </a:r>
            <a:r>
              <a:rPr lang="en-US" altLang="zh-CN" sz="1600" kern="0" dirty="0" err="1">
                <a:ea typeface="黑体" pitchFamily="2" charset="-122"/>
              </a:rPr>
              <a:t>sIndex</a:t>
            </a:r>
            <a:r>
              <a:rPr lang="en-US" altLang="zh-CN" sz="1600" kern="0" dirty="0">
                <a:ea typeface="黑体" pitchFamily="2" charset="-122"/>
              </a:rPr>
              <a:t>;  /*</a:t>
            </a:r>
            <a:r>
              <a:rPr lang="zh-CN" altLang="en-US" sz="1600" kern="0" dirty="0">
                <a:ea typeface="黑体" pitchFamily="2" charset="-122"/>
              </a:rPr>
              <a:t>假设</a:t>
            </a:r>
            <a:r>
              <a:rPr lang="en-US" altLang="zh-CN" sz="1600" kern="0" dirty="0" err="1">
                <a:ea typeface="黑体" pitchFamily="2" charset="-122"/>
              </a:rPr>
              <a:t>sIndex</a:t>
            </a:r>
            <a:r>
              <a:rPr lang="zh-CN" altLang="en-US" sz="1600" kern="0" dirty="0">
                <a:ea typeface="黑体" pitchFamily="2" charset="-122"/>
              </a:rPr>
              <a:t>为最小值下标</a:t>
            </a:r>
            <a:r>
              <a:rPr lang="en-US" altLang="zh-CN" sz="1600" kern="0" dirty="0">
                <a:ea typeface="黑体" pitchFamily="2" charset="-122"/>
              </a:rPr>
              <a:t>*/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       for (k = sIndex+1; k &lt; n; k++) {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             if (array[k] &lt; list[</a:t>
            </a:r>
            <a:r>
              <a:rPr lang="en-US" altLang="zh-CN" sz="1600" kern="0" dirty="0" err="1">
                <a:ea typeface="黑体" pitchFamily="2" charset="-122"/>
              </a:rPr>
              <a:t>mIndex</a:t>
            </a:r>
            <a:r>
              <a:rPr lang="en-US" altLang="zh-CN" sz="1600" kern="0" dirty="0">
                <a:ea typeface="黑体" pitchFamily="2" charset="-122"/>
              </a:rPr>
              <a:t>])  </a:t>
            </a:r>
            <a:r>
              <a:rPr lang="en-US" altLang="zh-CN" sz="1600" kern="0" dirty="0" err="1">
                <a:ea typeface="黑体" pitchFamily="2" charset="-122"/>
              </a:rPr>
              <a:t>mIndex</a:t>
            </a:r>
            <a:r>
              <a:rPr lang="en-US" altLang="zh-CN" sz="1600" kern="0" dirty="0">
                <a:ea typeface="黑体" pitchFamily="2" charset="-122"/>
              </a:rPr>
              <a:t> = k; /*</a:t>
            </a:r>
            <a:r>
              <a:rPr lang="zh-CN" altLang="en-US" sz="1600" kern="0" dirty="0">
                <a:ea typeface="黑体" pitchFamily="2" charset="-122"/>
              </a:rPr>
              <a:t>修正最小值下标</a:t>
            </a:r>
            <a:r>
              <a:rPr lang="en-US" altLang="zh-CN" sz="1600" kern="0" dirty="0">
                <a:ea typeface="黑体" pitchFamily="2" charset="-122"/>
              </a:rPr>
              <a:t>*/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        }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        return </a:t>
            </a:r>
            <a:r>
              <a:rPr lang="en-US" altLang="zh-CN" sz="1600" kern="0" dirty="0" err="1">
                <a:ea typeface="黑体" pitchFamily="2" charset="-122"/>
              </a:rPr>
              <a:t>mIndex</a:t>
            </a:r>
            <a:r>
              <a:rPr lang="en-US" altLang="zh-CN" sz="1600" kern="0" dirty="0">
                <a:ea typeface="黑体" pitchFamily="2" charset="-122"/>
              </a:rPr>
              <a:t>;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ea typeface="黑体" pitchFamily="2" charset="-122"/>
              </a:rPr>
              <a:t>}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endParaRPr lang="en-US" altLang="zh-CN" sz="1600" kern="0" dirty="0">
              <a:ea typeface="黑体" pitchFamily="2" charset="-122"/>
            </a:endParaRP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void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SwapArrayElements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(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array[ ],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,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j)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{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     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tmp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;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     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tmp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 = array[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]; array[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i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] = array[j]; array[j] = </a:t>
            </a:r>
            <a:r>
              <a:rPr lang="en-US" altLang="zh-CN" sz="1600" kern="0" dirty="0" err="1">
                <a:latin typeface="Arial" pitchFamily="34" charset="0"/>
                <a:ea typeface="黑体" pitchFamily="2" charset="-122"/>
              </a:rPr>
              <a:t>tmp</a:t>
            </a: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; 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r>
              <a:rPr lang="en-US" altLang="zh-CN" sz="1600" kern="0" dirty="0">
                <a:latin typeface="Arial" pitchFamily="34" charset="0"/>
                <a:ea typeface="黑体" pitchFamily="2" charset="-122"/>
              </a:rPr>
              <a:t>}</a:t>
            </a:r>
          </a:p>
          <a:p>
            <a:pPr marL="0" lvl="2" algn="just">
              <a:buClr>
                <a:schemeClr val="bg2"/>
              </a:buClr>
              <a:buSzPct val="75000"/>
              <a:defRPr/>
            </a:pPr>
            <a:endParaRPr lang="en-US" altLang="zh-CN" sz="1600" kern="0" dirty="0">
              <a:latin typeface="+mn-lt"/>
              <a:ea typeface="黑体" pitchFamily="2" charset="-122"/>
            </a:endParaRPr>
          </a:p>
          <a:p>
            <a:pPr marL="0" lvl="2" algn="just">
              <a:buClr>
                <a:schemeClr val="bg2"/>
              </a:buClr>
              <a:buSzPct val="75000"/>
              <a:defRPr/>
            </a:pPr>
            <a:endParaRPr lang="en-US" altLang="zh-CN" sz="3100" kern="0" dirty="0"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686800" cy="5102225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hlink"/>
                </a:solidFill>
              </a:rPr>
              <a:t>Q4</a:t>
            </a:r>
            <a:r>
              <a:rPr lang="zh-CN" altLang="en-US" sz="3600" smtClean="0">
                <a:solidFill>
                  <a:schemeClr val="hlink"/>
                </a:solidFill>
              </a:rPr>
              <a:t>：进一步思考</a:t>
            </a: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。如果不是要求读入指定的整数个数（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个），而要求读入文件中的所有整数（但不知个数），</a:t>
            </a:r>
            <a:r>
              <a:rPr lang="zh-CN" altLang="en-US" sz="2400" smtClean="0">
                <a:solidFill>
                  <a:srgbClr val="0000CC"/>
                </a:solidFill>
              </a:rPr>
              <a:t>怎么办？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endParaRPr lang="zh-CN" altLang="en-US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。如果对输入</a:t>
            </a:r>
            <a:r>
              <a:rPr lang="en-US" altLang="zh-CN" sz="2400" smtClean="0"/>
              <a:t>/</a:t>
            </a:r>
            <a:r>
              <a:rPr lang="zh-CN" altLang="en-US" sz="2400" smtClean="0"/>
              <a:t>输出文件类型有以下要求，</a:t>
            </a:r>
            <a:r>
              <a:rPr lang="zh-CN" altLang="en-US" sz="2400" smtClean="0">
                <a:solidFill>
                  <a:srgbClr val="0000CC"/>
                </a:solidFill>
              </a:rPr>
              <a:t>程序有什么区别？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）从文本文件中输入，输出到文本文件</a:t>
            </a:r>
            <a:br>
              <a:rPr lang="zh-CN" altLang="en-US" sz="2400" smtClean="0"/>
            </a:b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）从文本文件中输入，输出到二进制文件</a:t>
            </a:r>
            <a:br>
              <a:rPr lang="zh-CN" altLang="en-US" sz="2400" smtClean="0"/>
            </a:b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）从二进制文件中输入，输出到文本文件</a:t>
            </a:r>
            <a:br>
              <a:rPr lang="zh-CN" altLang="en-US" sz="2400" smtClean="0"/>
            </a:br>
            <a:endParaRPr lang="zh-CN" altLang="en-US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。打开输出文件（二进制）时，用“</a:t>
            </a:r>
            <a:r>
              <a:rPr lang="en-US" altLang="zh-CN" sz="2400" smtClean="0"/>
              <a:t>wb”</a:t>
            </a:r>
            <a:r>
              <a:rPr lang="zh-CN" altLang="en-US" sz="2400" smtClean="0"/>
              <a:t>。用 </a:t>
            </a:r>
            <a:r>
              <a:rPr lang="en-US" altLang="zh-CN" sz="2400" smtClean="0"/>
              <a:t>“w”</a:t>
            </a:r>
            <a:r>
              <a:rPr lang="zh-CN" altLang="en-US" sz="2400" smtClean="0"/>
              <a:t>行吗？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831353-0EFC-4A3D-8120-371F25BF9109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435975" cy="623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关于输入整数个数的处理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  <a:p>
            <a:r>
              <a:rPr lang="zh-CN" altLang="en-US" sz="2000" smtClean="0"/>
              <a:t>如果从文本文件中输入</a:t>
            </a:r>
            <a:r>
              <a:rPr lang="zh-CN" altLang="en-US" sz="2000" smtClean="0">
                <a:solidFill>
                  <a:srgbClr val="FF0000"/>
                </a:solidFill>
              </a:rPr>
              <a:t>指定数目</a:t>
            </a:r>
            <a:r>
              <a:rPr lang="zh-CN" altLang="en-US" sz="2000" smtClean="0"/>
              <a:t>的整数：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</a:t>
            </a:r>
            <a:r>
              <a:rPr lang="en-US" altLang="zh-CN" sz="2000" b="0" smtClean="0"/>
              <a:t>for(i=0; i&lt;10; i++)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smtClean="0"/>
              <a:t>		 fscanf(fpin, "%d", &amp;input[i]);</a:t>
            </a:r>
          </a:p>
          <a:p>
            <a:pPr>
              <a:buFont typeface="Wingdings" pitchFamily="2" charset="2"/>
              <a:buNone/>
            </a:pPr>
            <a:endParaRPr lang="zh-CN" altLang="en-US" sz="2000" b="0" smtClean="0"/>
          </a:p>
          <a:p>
            <a:r>
              <a:rPr lang="zh-CN" altLang="en-US" sz="2000" smtClean="0"/>
              <a:t>如果从文本文件中输入不确定数目的所有整数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b="0" smtClean="0"/>
              <a:t>while (fscanf(fpin, “%d”, &amp;input[i++])==1);/*fscanf</a:t>
            </a:r>
            <a:r>
              <a:rPr lang="zh-CN" altLang="en-US" sz="2000" smtClean="0"/>
              <a:t>返回读入</a:t>
            </a:r>
            <a:r>
              <a:rPr lang="zh-CN" altLang="en-US" sz="2000" smtClean="0">
                <a:solidFill>
                  <a:srgbClr val="FF0000"/>
                </a:solidFill>
              </a:rPr>
              <a:t>整数</a:t>
            </a:r>
            <a:r>
              <a:rPr lang="zh-CN" altLang="en-US" sz="2000" smtClean="0"/>
              <a:t>的个数</a:t>
            </a:r>
            <a:r>
              <a:rPr lang="en-US" altLang="zh-CN" sz="2000" b="0" smtClean="0"/>
              <a:t>*/</a:t>
            </a:r>
          </a:p>
          <a:p>
            <a:pPr>
              <a:buFont typeface="Wingdings" pitchFamily="2" charset="2"/>
              <a:buNone/>
            </a:pPr>
            <a:endParaRPr lang="en-US" altLang="zh-CN" sz="2000" b="0" smtClean="0"/>
          </a:p>
          <a:p>
            <a:r>
              <a:rPr lang="zh-CN" altLang="en-US" sz="2000" smtClean="0"/>
              <a:t>如果从二进制文件中输入指定数目的整数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</a:t>
            </a:r>
            <a:r>
              <a:rPr lang="en-US" altLang="zh-CN" sz="2000" b="0" smtClean="0"/>
              <a:t>fread(input, sizeof(int), 10, fpin);</a:t>
            </a:r>
          </a:p>
          <a:p>
            <a:pPr>
              <a:buFont typeface="Wingdings" pitchFamily="2" charset="2"/>
              <a:buNone/>
            </a:pPr>
            <a:endParaRPr lang="en-US" altLang="zh-CN" sz="2000" b="0" smtClean="0"/>
          </a:p>
          <a:p>
            <a:r>
              <a:rPr lang="zh-CN" altLang="en-US" sz="2000" smtClean="0"/>
              <a:t>如果从二进制文件中输入不确定数目的整数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b="0" smtClean="0"/>
              <a:t>for(</a:t>
            </a:r>
            <a:r>
              <a:rPr lang="en-US" altLang="zh-CN" sz="1800" b="0" smtClean="0"/>
              <a:t>i=0; (k=fread(input+i, sizeof(int), 10, fpin))==10); i=i+k);</a:t>
            </a:r>
            <a:r>
              <a:rPr lang="en-US" altLang="zh-CN" sz="2000" b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smtClean="0"/>
              <a:t>     /*fread</a:t>
            </a:r>
            <a:r>
              <a:rPr lang="zh-CN" altLang="en-US" sz="2000" smtClean="0"/>
              <a:t>返回读入</a:t>
            </a:r>
            <a:r>
              <a:rPr lang="zh-CN" altLang="en-US" sz="2000" smtClean="0">
                <a:solidFill>
                  <a:srgbClr val="FF0000"/>
                </a:solidFill>
              </a:rPr>
              <a:t>整数</a:t>
            </a:r>
            <a:r>
              <a:rPr lang="zh-CN" altLang="en-US" sz="2000" smtClean="0"/>
              <a:t>的个数</a:t>
            </a:r>
            <a:r>
              <a:rPr lang="en-US" altLang="zh-CN" sz="2000" b="0" smtClean="0"/>
              <a:t>*/</a:t>
            </a:r>
          </a:p>
          <a:p>
            <a:pPr>
              <a:buFont typeface="Wingdings" pitchFamily="2" charset="2"/>
              <a:buNone/>
            </a:pPr>
            <a:endParaRPr lang="en-US" altLang="zh-CN" sz="2000" b="0" smtClean="0"/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</a:t>
            </a:r>
          </a:p>
        </p:txBody>
      </p:sp>
      <p:sp>
        <p:nvSpPr>
          <p:cNvPr id="2560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A32938-CB07-402E-B2F9-F2AE7ECBA30F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027113"/>
          </a:xfrm>
        </p:spPr>
        <p:txBody>
          <a:bodyPr/>
          <a:lstStyle/>
          <a:p>
            <a:r>
              <a:rPr lang="en-US" altLang="zh-CN" smtClean="0"/>
              <a:t>Q5</a:t>
            </a:r>
            <a:r>
              <a:rPr lang="zh-CN" altLang="en-US" smtClean="0"/>
              <a:t>：</a:t>
            </a:r>
            <a:r>
              <a:rPr lang="zh-CN" altLang="en-US" sz="3200" smtClean="0"/>
              <a:t>将文本文件</a:t>
            </a:r>
            <a:r>
              <a:rPr lang="en-US" altLang="zh-CN" sz="3200" smtClean="0"/>
              <a:t>a.txt</a:t>
            </a:r>
            <a:r>
              <a:rPr lang="zh-CN" altLang="en-US" sz="3200" smtClean="0"/>
              <a:t>中的每一行内容倒转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29600" cy="3886200"/>
          </a:xfrm>
        </p:spPr>
        <p:txBody>
          <a:bodyPr/>
          <a:lstStyle/>
          <a:p>
            <a:r>
              <a:rPr lang="zh-CN" altLang="en-US" smtClean="0"/>
              <a:t>方法一（参考教材示例）：</a:t>
            </a:r>
          </a:p>
          <a:p>
            <a:pPr lvl="1"/>
            <a:r>
              <a:rPr lang="en-US" altLang="zh-CN" smtClean="0"/>
              <a:t>fgets(s,n,fp)</a:t>
            </a:r>
            <a:r>
              <a:rPr lang="zh-CN" altLang="en-US" smtClean="0"/>
              <a:t> 读到</a:t>
            </a:r>
            <a:r>
              <a:rPr lang="en-US" altLang="zh-CN" smtClean="0"/>
              <a:t>s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/>
            <a:r>
              <a:rPr lang="zh-CN" altLang="en-US" smtClean="0"/>
              <a:t>倒转</a:t>
            </a:r>
            <a:r>
              <a:rPr lang="en-US" altLang="zh-CN" smtClean="0"/>
              <a:t>s</a:t>
            </a:r>
          </a:p>
          <a:p>
            <a:pPr lvl="1"/>
            <a:r>
              <a:rPr lang="zh-CN" altLang="en-US" smtClean="0"/>
              <a:t>写到临时文件中</a:t>
            </a:r>
          </a:p>
          <a:p>
            <a:pPr lvl="1"/>
            <a:r>
              <a:rPr lang="zh-CN" altLang="en-US" smtClean="0"/>
              <a:t>最后拷贝临时文件到</a:t>
            </a:r>
            <a:r>
              <a:rPr lang="en-US" altLang="zh-CN" smtClean="0"/>
              <a:t>a.txt</a:t>
            </a:r>
            <a:r>
              <a:rPr lang="zh-CN" altLang="en-US" smtClean="0"/>
              <a:t>中</a:t>
            </a:r>
          </a:p>
          <a:p>
            <a:pPr lvl="1"/>
            <a:endParaRPr lang="zh-CN" altLang="en-US" smtClean="0"/>
          </a:p>
          <a:p>
            <a:r>
              <a:rPr lang="zh-CN" altLang="en-US" smtClean="0"/>
              <a:t>方法二：直接在原文件上做</a:t>
            </a:r>
            <a:r>
              <a:rPr lang="en-US" altLang="zh-CN" smtClean="0"/>
              <a:t>(</a:t>
            </a:r>
            <a:r>
              <a:rPr lang="zh-CN" altLang="en-US" smtClean="0"/>
              <a:t>用</a:t>
            </a:r>
            <a:r>
              <a:rPr lang="en-US" altLang="zh-CN" smtClean="0"/>
              <a:t>fseek)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499A03-5578-4667-8A00-60CB31B169AE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260350"/>
            <a:ext cx="4537075" cy="766763"/>
          </a:xfrm>
        </p:spPr>
        <p:txBody>
          <a:bodyPr/>
          <a:lstStyle/>
          <a:p>
            <a:r>
              <a:rPr lang="zh-CN" altLang="en-US" sz="2400" smtClean="0"/>
              <a:t>源程序（使用方法</a:t>
            </a:r>
            <a:r>
              <a:rPr lang="en-US" altLang="zh-CN" sz="2400" smtClean="0"/>
              <a:t>2—</a:t>
            </a:r>
            <a:r>
              <a:rPr lang="zh-CN" altLang="en-US" sz="2400" smtClean="0"/>
              <a:t>有难度）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42350" cy="62372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#include &lt;string.h&gt;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void swap(int *pa, int *pb)  { int t = *pa; *pa = *pb; *pb=t;}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void reverse(char *s)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{   int i, 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    for(i=0, j=strlen(s)-2; i&lt;j;  i++,j--)  swap(&amp;s[i], &amp;s[j]);        /* notice: ‘\n’ in 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{	FILE *fp;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char s[260];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long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i=0;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if ((fp=fopen("a.txt","r+"))==NULL) exit(0);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while (fgets(s,260,fp)!=0) { /* include ‘\n’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reverse(s);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fseek(fp, i, SEEK_SET);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fputs(s, fp);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i=i+strlen(s)+1;                         /* ‘\n’ </a:t>
            </a:r>
            <a:r>
              <a:rPr lang="en-US" altLang="zh-CN" sz="1600" smtClean="0">
                <a:sym typeface="Wingdings" pitchFamily="2" charset="2"/>
              </a:rPr>
              <a:t></a:t>
            </a:r>
            <a:r>
              <a:rPr lang="en-US" altLang="zh-CN" sz="1600" smtClean="0"/>
              <a:t> </a:t>
            </a:r>
            <a:r>
              <a:rPr lang="zh-CN" altLang="en-US" sz="1600" smtClean="0"/>
              <a:t> </a:t>
            </a:r>
            <a:r>
              <a:rPr lang="en-US" altLang="zh-CN" sz="1600" smtClean="0"/>
              <a:t>‘\r’ ‘\n’ ---- 2 bytes in file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fseek(fp, i, SEEK_SET);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fclose(fp);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}</a:t>
            </a:r>
            <a:endParaRPr lang="zh-CN" altLang="en-US" sz="1600" smtClean="0"/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A47C84-1D03-49F9-A00D-B58CDBE4B48D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2492375"/>
            <a:ext cx="864393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 algn="just">
              <a:buClr>
                <a:schemeClr val="bg2"/>
              </a:buClr>
              <a:buSzPct val="75000"/>
              <a:defRPr/>
            </a:pPr>
            <a:endParaRPr lang="en-US" altLang="zh-CN" sz="1800" kern="0" dirty="0">
              <a:ea typeface="黑体" pitchFamily="2" charset="-122"/>
            </a:endParaRPr>
          </a:p>
          <a:p>
            <a:pPr marL="0" lvl="2">
              <a:buClr>
                <a:schemeClr val="bg2"/>
              </a:buClr>
              <a:buSzPct val="75000"/>
              <a:defRPr/>
            </a:pPr>
            <a:r>
              <a:rPr lang="en-US" altLang="zh-CN" sz="6600" kern="0" dirty="0">
                <a:solidFill>
                  <a:srgbClr val="FF0000"/>
                </a:solidFill>
                <a:ea typeface="黑体" pitchFamily="2" charset="-122"/>
              </a:rPr>
              <a:t>The End!</a:t>
            </a:r>
          </a:p>
        </p:txBody>
      </p:sp>
      <p:sp>
        <p:nvSpPr>
          <p:cNvPr id="2867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B703AC-913E-4CEF-92F0-3999F34ED76A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28875"/>
            <a:ext cx="8229600" cy="1371600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一、什么是文件</a:t>
            </a:r>
          </a:p>
        </p:txBody>
      </p:sp>
      <p:sp>
        <p:nvSpPr>
          <p:cNvPr id="512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93C702C-4312-493A-8EA0-AD566052F471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357188" y="765175"/>
            <a:ext cx="84963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为什么要使用文件</a:t>
            </a:r>
          </a:p>
          <a:p>
            <a:pPr lvl="1" eaLnBrk="1" hangingPunct="1"/>
            <a:r>
              <a:rPr lang="zh-CN" altLang="en-US"/>
              <a:t>数据如何长久保存？</a:t>
            </a:r>
            <a:endParaRPr lang="zh-CN" altLang="en-US">
              <a:solidFill>
                <a:schemeClr val="bg2"/>
              </a:solidFill>
            </a:endParaRPr>
          </a:p>
          <a:p>
            <a:pPr lvl="2" eaLnBrk="1" hangingPunct="1"/>
            <a:r>
              <a:rPr lang="zh-CN" altLang="en-US">
                <a:solidFill>
                  <a:schemeClr val="bg2"/>
                </a:solidFill>
              </a:rPr>
              <a:t>数组、结构、链表等是内存数据存储的方式，不能长久保存；</a:t>
            </a:r>
          </a:p>
          <a:p>
            <a:pPr lvl="2" eaLnBrk="1" hangingPunct="1"/>
            <a:r>
              <a:rPr lang="zh-CN" altLang="en-US">
                <a:solidFill>
                  <a:schemeClr val="bg2"/>
                </a:solidFill>
              </a:rPr>
              <a:t>程序计算结果如何长久保存？</a:t>
            </a:r>
          </a:p>
          <a:p>
            <a:pPr lvl="2" eaLnBrk="1" hangingPunct="1"/>
            <a:r>
              <a:rPr lang="zh-CN" altLang="en-US">
                <a:solidFill>
                  <a:schemeClr val="bg2"/>
                </a:solidFill>
              </a:rPr>
              <a:t>大规模输入数据如何保存？如何输入程序？</a:t>
            </a:r>
          </a:p>
          <a:p>
            <a:pPr lvl="1" eaLnBrk="1" hangingPunct="1"/>
            <a:r>
              <a:rPr lang="zh-CN" altLang="en-US"/>
              <a:t>不同程序之间如何交换数据？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468313" y="4508500"/>
            <a:ext cx="8351837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/>
              <a:t>文件：</a:t>
            </a:r>
            <a:r>
              <a:rPr lang="zh-CN" altLang="en-US" sz="2800"/>
              <a:t>保存在</a:t>
            </a:r>
            <a:r>
              <a:rPr lang="zh-CN" altLang="en-US" sz="2800">
                <a:solidFill>
                  <a:srgbClr val="FF0000"/>
                </a:solidFill>
              </a:rPr>
              <a:t>外存储器</a:t>
            </a:r>
            <a:r>
              <a:rPr lang="zh-CN" altLang="en-US" sz="2800"/>
              <a:t>上的一组数据的</a:t>
            </a:r>
            <a:r>
              <a:rPr lang="zh-CN" altLang="en-US" sz="2800">
                <a:solidFill>
                  <a:srgbClr val="FF0000"/>
                </a:solidFill>
              </a:rPr>
              <a:t>有序集合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B49AE-61D4-4305-976A-9B913190855D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218488" cy="2808287"/>
          </a:xfrm>
        </p:spPr>
        <p:txBody>
          <a:bodyPr/>
          <a:lstStyle/>
          <a:p>
            <a:pPr marL="88900" indent="-88900"/>
            <a:r>
              <a:rPr lang="zh-CN" altLang="en-US" sz="4000" smtClean="0"/>
              <a:t>文件如何组织</a:t>
            </a:r>
          </a:p>
          <a:p>
            <a:pPr marL="387350" lvl="1" indent="-107950"/>
            <a:r>
              <a:rPr lang="zh-CN" altLang="en-US" smtClean="0"/>
              <a:t>Ｃ语言中的文件是数据流（字节流）</a:t>
            </a:r>
          </a:p>
          <a:p>
            <a:pPr marL="387350" lvl="1" indent="-107950"/>
            <a:endParaRPr lang="zh-CN" altLang="en-US" smtClean="0"/>
          </a:p>
          <a:p>
            <a:pPr marL="387350" lvl="1" indent="-107950"/>
            <a:r>
              <a:rPr lang="zh-CN" altLang="en-US" smtClean="0"/>
              <a:t>操作系统：负责文件的整体管理和数据的存取</a:t>
            </a:r>
          </a:p>
          <a:p>
            <a:pPr marL="387350" lvl="1" indent="-107950"/>
            <a:r>
              <a:rPr lang="zh-CN" altLang="en-US" smtClean="0"/>
              <a:t>应用程序：负责文件数据的解释与使用</a:t>
            </a:r>
          </a:p>
          <a:p>
            <a:pPr marL="88900" indent="-88900"/>
            <a:endParaRPr lang="zh-CN" altLang="en-US" smtClean="0"/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900113" y="1654175"/>
            <a:ext cx="7067550" cy="479425"/>
            <a:chOff x="919" y="3821"/>
            <a:chExt cx="4452" cy="302"/>
          </a:xfrm>
        </p:grpSpPr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3509" y="3840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>
                  <a:solidFill>
                    <a:srgbClr val="000000"/>
                  </a:solidFill>
                  <a:latin typeface="宋体" charset="-122"/>
                </a:rPr>
                <a:t>字节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909" y="3881"/>
              <a:ext cx="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3984" y="3840"/>
              <a:ext cx="7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500">
                  <a:solidFill>
                    <a:srgbClr val="000000"/>
                  </a:solidFill>
                  <a:latin typeface="Times New Roman" pitchFamily="18" charset="0"/>
                </a:rPr>
                <a:t>. . . . . . . 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299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>
                  <a:solidFill>
                    <a:srgbClr val="000000"/>
                  </a:solidFill>
                  <a:latin typeface="宋体" charset="-122"/>
                </a:rPr>
                <a:t>字节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181" name="Rectangle 12"/>
            <p:cNvSpPr>
              <a:spLocks noChangeArrowheads="1"/>
            </p:cNvSpPr>
            <p:nvPr/>
          </p:nvSpPr>
          <p:spPr bwMode="auto">
            <a:xfrm>
              <a:off x="2482" y="3847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>
                  <a:solidFill>
                    <a:srgbClr val="000000"/>
                  </a:solidFill>
                  <a:latin typeface="宋体" charset="-122"/>
                </a:rPr>
                <a:t>字节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183" name="Rectangle 14"/>
            <p:cNvSpPr>
              <a:spLocks noChangeArrowheads="1"/>
            </p:cNvSpPr>
            <p:nvPr/>
          </p:nvSpPr>
          <p:spPr bwMode="auto">
            <a:xfrm>
              <a:off x="1968" y="3849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500">
                  <a:solidFill>
                    <a:srgbClr val="000000"/>
                  </a:solidFill>
                  <a:latin typeface="宋体" charset="-122"/>
                </a:rPr>
                <a:t>字节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1455" y="3845"/>
              <a:ext cx="386" cy="2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charset="-122"/>
                </a:rPr>
                <a:t>字节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>
              <a:off x="941" y="3845"/>
              <a:ext cx="386" cy="2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charset="-122"/>
                </a:rPr>
                <a:t>字节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457748" name="Text Box 20"/>
          <p:cNvSpPr txBox="1">
            <a:spLocks noChangeArrowheads="1"/>
          </p:cNvSpPr>
          <p:nvPr/>
        </p:nvSpPr>
        <p:spPr bwMode="auto">
          <a:xfrm>
            <a:off x="395288" y="3357563"/>
            <a:ext cx="8497887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/>
              <a:t>文件的两种数据形式：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chemeClr val="bg2"/>
                </a:solidFill>
              </a:rPr>
              <a:t>ASCII</a:t>
            </a:r>
            <a:r>
              <a:rPr lang="zh-CN" altLang="en-US" sz="2400">
                <a:solidFill>
                  <a:schemeClr val="bg2"/>
                </a:solidFill>
              </a:rPr>
              <a:t>码</a:t>
            </a:r>
            <a:r>
              <a:rPr lang="zh-CN" altLang="en-US" sz="2400"/>
              <a:t> （文本文件 </a:t>
            </a:r>
            <a:r>
              <a:rPr lang="en-US" altLang="zh-CN" sz="2400"/>
              <a:t>text stream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chemeClr val="bg2"/>
                </a:solidFill>
              </a:rPr>
              <a:t>字符流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zh-CN" altLang="en-US" sz="2400">
                <a:solidFill>
                  <a:schemeClr val="bg2"/>
                </a:solidFill>
              </a:rPr>
              <a:t>二进制码</a:t>
            </a:r>
            <a:r>
              <a:rPr lang="zh-CN" altLang="en-US" sz="2400"/>
              <a:t>（二进制文件 </a:t>
            </a:r>
            <a:r>
              <a:rPr lang="en-US" altLang="zh-CN"/>
              <a:t>binary</a:t>
            </a:r>
            <a:r>
              <a:rPr lang="en-US" altLang="zh-CN" sz="2400"/>
              <a:t> stream</a:t>
            </a:r>
            <a:r>
              <a:rPr lang="zh-CN" altLang="en-US" sz="2400"/>
              <a:t>）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   二进制文件是直接把内存数据以二进制形式保存。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例如，整数</a:t>
            </a:r>
            <a:r>
              <a:rPr lang="en-US" altLang="zh-CN" sz="2400"/>
              <a:t>12345</a:t>
            </a:r>
            <a:r>
              <a:rPr lang="zh-CN" altLang="en-US" sz="2400"/>
              <a:t>（假设</a:t>
            </a:r>
            <a:r>
              <a:rPr lang="en-US" altLang="zh-CN" sz="2400"/>
              <a:t>int</a:t>
            </a:r>
            <a:r>
              <a:rPr lang="zh-CN" altLang="en-US" sz="2400"/>
              <a:t>型占</a:t>
            </a:r>
            <a:r>
              <a:rPr lang="en-US" altLang="zh-CN" sz="2400"/>
              <a:t>4</a:t>
            </a:r>
            <a:r>
              <a:rPr lang="zh-CN" altLang="en-US" sz="2400"/>
              <a:t>个字节）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文本文件保存：</a:t>
            </a:r>
            <a:r>
              <a:rPr lang="en-US" altLang="zh-CN" sz="2400"/>
              <a:t>49 50 51 52 53</a:t>
            </a: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个字符，</a:t>
            </a:r>
            <a:r>
              <a:rPr lang="en-US" altLang="zh-CN" sz="2400"/>
              <a:t>ASCII</a:t>
            </a:r>
            <a:r>
              <a:rPr lang="zh-CN" altLang="en-US" sz="2400"/>
              <a:t>码）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二进制文件保存： </a:t>
            </a:r>
            <a:r>
              <a:rPr lang="en-US" altLang="zh-CN" sz="2400"/>
              <a:t>00 00 30 39 </a:t>
            </a:r>
            <a:r>
              <a:rPr lang="zh-CN" altLang="en-US" sz="2400"/>
              <a:t>（</a:t>
            </a:r>
            <a:r>
              <a:rPr lang="en-US" altLang="zh-CN" sz="2400"/>
              <a:t>12345</a:t>
            </a:r>
            <a:r>
              <a:rPr lang="zh-CN" altLang="en-US" sz="2400"/>
              <a:t>的十六进制表示 ）</a:t>
            </a: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88B5436-378A-45E9-84AD-1BEBB1B1A35C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75163" cy="95567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缓冲文件系统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81525"/>
            <a:ext cx="1882775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bg2"/>
                </a:solidFill>
              </a:rPr>
              <a:t> 内存单元  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162800" y="2895600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5562600" y="358140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90150" name="AutoShape 6"/>
          <p:cNvSpPr>
            <a:spLocks noChangeArrowheads="1"/>
          </p:cNvSpPr>
          <p:nvPr/>
        </p:nvSpPr>
        <p:spPr bwMode="auto">
          <a:xfrm>
            <a:off x="2743200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524000" y="29289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数据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524000" y="38687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524000" y="339407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73914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文件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5867400" y="2349500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由操作系统自动完成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2819400" y="2590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程序控制</a:t>
            </a:r>
          </a:p>
        </p:txBody>
      </p:sp>
      <p:sp>
        <p:nvSpPr>
          <p:cNvPr id="390160" name="AutoShape 16"/>
          <p:cNvSpPr>
            <a:spLocks noChangeArrowheads="1"/>
          </p:cNvSpPr>
          <p:nvPr/>
        </p:nvSpPr>
        <p:spPr bwMode="auto">
          <a:xfrm>
            <a:off x="2819400" y="3429000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2627313" y="1412875"/>
            <a:ext cx="43926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由于磁盘速度慢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直接把数据写到磁盘效率很低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143375" y="2947988"/>
            <a:ext cx="1714500" cy="2200275"/>
            <a:chOff x="4143375" y="2947988"/>
            <a:chExt cx="1714500" cy="2200275"/>
          </a:xfrm>
        </p:grpSpPr>
        <p:grpSp>
          <p:nvGrpSpPr>
            <p:cNvPr id="8210" name="组合 1"/>
            <p:cNvGrpSpPr>
              <a:grpSpLocks/>
            </p:cNvGrpSpPr>
            <p:nvPr/>
          </p:nvGrpSpPr>
          <p:grpSpPr bwMode="auto">
            <a:xfrm>
              <a:off x="4267200" y="2947988"/>
              <a:ext cx="1219200" cy="1374775"/>
              <a:chOff x="4267200" y="2947988"/>
              <a:chExt cx="1219200" cy="1374775"/>
            </a:xfrm>
          </p:grpSpPr>
          <p:sp>
            <p:nvSpPr>
              <p:cNvPr id="8212" name="Text Box 10"/>
              <p:cNvSpPr txBox="1">
                <a:spLocks noChangeArrowheads="1"/>
              </p:cNvSpPr>
              <p:nvPr/>
            </p:nvSpPr>
            <p:spPr bwMode="auto">
              <a:xfrm>
                <a:off x="4267200" y="2947988"/>
                <a:ext cx="12192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latin typeface="Times New Roman" pitchFamily="18" charset="0"/>
                  </a:rPr>
                  <a:t>缓冲器</a:t>
                </a:r>
              </a:p>
            </p:txBody>
          </p:sp>
          <p:sp>
            <p:nvSpPr>
              <p:cNvPr id="8213" name="Text Box 11"/>
              <p:cNvSpPr txBox="1">
                <a:spLocks noChangeArrowheads="1"/>
              </p:cNvSpPr>
              <p:nvPr/>
            </p:nvSpPr>
            <p:spPr bwMode="auto">
              <a:xfrm>
                <a:off x="4267200" y="3886200"/>
                <a:ext cx="1219200" cy="436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200">
                    <a:solidFill>
                      <a:schemeClr val="bg2"/>
                    </a:solidFill>
                    <a:latin typeface="Times New Roman" pitchFamily="18" charset="0"/>
                  </a:rPr>
                  <a:t>512</a:t>
                </a:r>
                <a:r>
                  <a:rPr lang="zh-CN" altLang="en-US" sz="2200">
                    <a:solidFill>
                      <a:schemeClr val="bg2"/>
                    </a:solidFill>
                    <a:latin typeface="Times New Roman" pitchFamily="18" charset="0"/>
                  </a:rPr>
                  <a:t>字节</a:t>
                </a:r>
              </a:p>
            </p:txBody>
          </p:sp>
          <p:sp>
            <p:nvSpPr>
              <p:cNvPr id="8214" name="Text Box 12"/>
              <p:cNvSpPr txBox="1">
                <a:spLocks noChangeArrowheads="1"/>
              </p:cNvSpPr>
              <p:nvPr/>
            </p:nvSpPr>
            <p:spPr bwMode="auto">
              <a:xfrm>
                <a:off x="4267200" y="3411538"/>
                <a:ext cx="1219200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Times New Roman" pitchFamily="18" charset="0"/>
                  </a:rPr>
                  <a:t>……</a:t>
                </a:r>
              </a:p>
            </p:txBody>
          </p:sp>
        </p:grp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4143375" y="4572000"/>
              <a:ext cx="1714500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zh-CN" altLang="en-US" sz="2800" kern="0" dirty="0">
                  <a:solidFill>
                    <a:schemeClr val="bg2"/>
                  </a:solidFill>
                  <a:latin typeface="+mn-lt"/>
                  <a:ea typeface="+mn-ea"/>
                </a:rPr>
                <a:t>内存单元</a:t>
              </a: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0" y="4500563"/>
            <a:ext cx="18827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     磁盘  </a:t>
            </a:r>
          </a:p>
        </p:txBody>
      </p:sp>
      <p:sp>
        <p:nvSpPr>
          <p:cNvPr id="8209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A655726-5396-45C6-896A-76C2EDB85D63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 animBg="1"/>
      <p:bldP spid="390158" grpId="0"/>
      <p:bldP spid="390159" grpId="0"/>
      <p:bldP spid="390160" grpId="0" animBg="1"/>
      <p:bldP spid="3901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3600" smtClean="0"/>
              <a:t> </a:t>
            </a:r>
            <a:r>
              <a:rPr lang="zh-CN" altLang="en-US" sz="3600" smtClean="0"/>
              <a:t>缓冲文件系统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424862" cy="2273300"/>
          </a:xfrm>
        </p:spPr>
        <p:txBody>
          <a:bodyPr/>
          <a:lstStyle/>
          <a:p>
            <a:pPr lvl="1"/>
            <a:r>
              <a:rPr lang="zh-CN" altLang="en-US" smtClean="0"/>
              <a:t>向磁盘输出数据：数据               缓冲区，装满缓冲区后 （或文件关闭）               磁盘文件。</a:t>
            </a:r>
          </a:p>
          <a:p>
            <a:pPr lvl="1"/>
            <a:r>
              <a:rPr lang="zh-CN" altLang="en-US" smtClean="0"/>
              <a:t>从磁盘读入数据：先</a:t>
            </a:r>
            <a:r>
              <a:rPr lang="zh-CN" altLang="en-US" smtClean="0">
                <a:solidFill>
                  <a:schemeClr val="bg2"/>
                </a:solidFill>
              </a:rPr>
              <a:t>一次性</a:t>
            </a:r>
            <a:r>
              <a:rPr lang="zh-CN" altLang="en-US" smtClean="0"/>
              <a:t>从磁盘文件将</a:t>
            </a:r>
            <a:r>
              <a:rPr lang="zh-CN" altLang="en-US" smtClean="0">
                <a:solidFill>
                  <a:schemeClr val="bg2"/>
                </a:solidFill>
              </a:rPr>
              <a:t>一批数据输入</a:t>
            </a:r>
            <a:r>
              <a:rPr lang="zh-CN" altLang="en-US" smtClean="0"/>
              <a:t>到缓冲区，然后再从缓冲区</a:t>
            </a:r>
            <a:r>
              <a:rPr lang="zh-CN" altLang="en-US" smtClean="0">
                <a:solidFill>
                  <a:schemeClr val="bg2"/>
                </a:solidFill>
              </a:rPr>
              <a:t>逐个</a:t>
            </a:r>
            <a:r>
              <a:rPr lang="zh-CN" altLang="en-US" smtClean="0"/>
              <a:t>读入数据到变量</a:t>
            </a:r>
            <a:r>
              <a:rPr lang="zh-CN" altLang="en-US" sz="2400" smtClean="0"/>
              <a:t>。</a:t>
            </a:r>
            <a:endParaRPr lang="zh-CN" altLang="en-US" sz="240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accent2"/>
                </a:solidFill>
              </a:rPr>
              <a:t>          </a:t>
            </a:r>
            <a:endParaRPr lang="zh-CN" altLang="en-US" sz="2800" smtClean="0">
              <a:solidFill>
                <a:schemeClr val="hlink"/>
              </a:solidFill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162800" y="3814763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516563" y="447675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743200" y="3967163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524000" y="38481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数据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524000" y="47879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524000" y="43132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267200" y="386715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缓冲器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267200" y="4805363"/>
            <a:ext cx="1219200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latin typeface="Times New Roman" pitchFamily="18" charset="0"/>
              </a:rPr>
              <a:t>512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267200" y="43307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391400" y="44243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文件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791200" y="3357563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由操作系统自动完成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819400" y="41957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程序控制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5003800" y="16287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148263" y="20605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6" name="AutoShape 18"/>
          <p:cNvSpPr>
            <a:spLocks noChangeArrowheads="1"/>
          </p:cNvSpPr>
          <p:nvPr/>
        </p:nvSpPr>
        <p:spPr bwMode="auto">
          <a:xfrm>
            <a:off x="7010400" y="5338763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文件名</a:t>
            </a:r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1331913" y="5411788"/>
            <a:ext cx="46799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1187" name="AutoShape 19"/>
          <p:cNvSpPr>
            <a:spLocks noChangeArrowheads="1"/>
          </p:cNvSpPr>
          <p:nvPr/>
        </p:nvSpPr>
        <p:spPr bwMode="auto">
          <a:xfrm>
            <a:off x="3276600" y="5414963"/>
            <a:ext cx="1943100" cy="533400"/>
          </a:xfrm>
          <a:prstGeom prst="wedgeRectCallout">
            <a:avLst>
              <a:gd name="adj1" fmla="val 42329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用什么标识？</a:t>
            </a:r>
          </a:p>
        </p:txBody>
      </p:sp>
      <p:sp>
        <p:nvSpPr>
          <p:cNvPr id="923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B5E999-3770-4A1B-B16F-F5CF16EE9652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6" grpId="0" animBg="1" autoUpdateAnimBg="0"/>
      <p:bldP spid="39118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04813"/>
            <a:ext cx="6694488" cy="820737"/>
          </a:xfrm>
        </p:spPr>
        <p:txBody>
          <a:bodyPr/>
          <a:lstStyle/>
          <a:p>
            <a:r>
              <a:rPr lang="zh-CN" altLang="en-US" sz="3600" smtClean="0"/>
              <a:t>缓冲文件与文件类型指针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524000"/>
          </a:xfrm>
        </p:spPr>
        <p:txBody>
          <a:bodyPr/>
          <a:lstStyle/>
          <a:p>
            <a:pPr marL="387350" lvl="1" indent="-1079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用文件指针指示文件缓冲区</a:t>
            </a:r>
          </a:p>
          <a:p>
            <a:pPr marL="387350" lvl="1" indent="-1079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FILE</a:t>
            </a:r>
            <a:r>
              <a:rPr lang="en-US" altLang="zh-CN" smtClean="0"/>
              <a:t>   *</a:t>
            </a:r>
            <a:r>
              <a:rPr lang="en-US" altLang="zh-CN" smtClean="0">
                <a:solidFill>
                  <a:schemeClr val="bg2"/>
                </a:solidFill>
              </a:rPr>
              <a:t>fp</a:t>
            </a:r>
            <a:r>
              <a:rPr lang="en-US" altLang="zh-CN" smtClean="0"/>
              <a:t>;</a:t>
            </a:r>
            <a:endParaRPr lang="en-US" altLang="zh-CN" sz="2000" smtClean="0">
              <a:solidFill>
                <a:srgbClr val="0000FF"/>
              </a:solidFill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524000" y="2286000"/>
            <a:ext cx="6858000" cy="1897063"/>
            <a:chOff x="960" y="1440"/>
            <a:chExt cx="4320" cy="1195"/>
          </a:xfrm>
        </p:grpSpPr>
        <p:sp>
          <p:nvSpPr>
            <p:cNvPr id="10249" name="AutoShape 5"/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0" name="AutoShape 6"/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1" name="AutoShape 7"/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数据</a:t>
              </a:r>
              <a:endParaRPr lang="zh-CN" altLang="en-US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254" name="Text Box 10"/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缓冲器</a:t>
              </a:r>
            </a:p>
          </p:txBody>
        </p:sp>
        <p:sp>
          <p:nvSpPr>
            <p:cNvPr id="10256" name="Text Box 12"/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512</a:t>
              </a:r>
              <a:r>
                <a:rPr lang="zh-CN" altLang="en-US" sz="2200">
                  <a:latin typeface="Times New Roman" pitchFamily="18" charset="0"/>
                </a:rPr>
                <a:t>字节</a:t>
              </a:r>
            </a:p>
          </p:txBody>
        </p:sp>
        <p:sp>
          <p:nvSpPr>
            <p:cNvPr id="10257" name="Text Box 13"/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0258" name="Text Box 14"/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文件</a:t>
              </a:r>
            </a:p>
          </p:txBody>
        </p:sp>
        <p:sp>
          <p:nvSpPr>
            <p:cNvPr id="10259" name="Text Box 15"/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由操作系统自动完成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程序控制</a:t>
              </a:r>
            </a:p>
          </p:txBody>
        </p:sp>
      </p:grpSp>
      <p:sp>
        <p:nvSpPr>
          <p:cNvPr id="458769" name="Text Box 17"/>
          <p:cNvSpPr txBox="1">
            <a:spLocks noChangeArrowheads="1"/>
          </p:cNvSpPr>
          <p:nvPr/>
        </p:nvSpPr>
        <p:spPr bwMode="auto">
          <a:xfrm>
            <a:off x="39624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609600" y="4495800"/>
            <a:ext cx="8001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lang="zh-CN" altLang="en-US" sz="2800">
                <a:sym typeface="Webdings" pitchFamily="18" charset="2"/>
              </a:rPr>
              <a:t>同时使用多个文件时，每个文件都有缓冲区，用不同的文件指针分别指示。</a:t>
            </a:r>
          </a:p>
        </p:txBody>
      </p:sp>
      <p:sp>
        <p:nvSpPr>
          <p:cNvPr id="2" name="爆炸形 1 1"/>
          <p:cNvSpPr>
            <a:spLocks noChangeArrowheads="1"/>
          </p:cNvSpPr>
          <p:nvPr/>
        </p:nvSpPr>
        <p:spPr bwMode="auto">
          <a:xfrm>
            <a:off x="652463" y="1125538"/>
            <a:ext cx="7915275" cy="5513387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</a:rPr>
              <a:t> </a:t>
            </a:r>
            <a:endParaRPr lang="en-US" altLang="zh-CN" sz="36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500">
                <a:solidFill>
                  <a:srgbClr val="FFFF00"/>
                </a:solidFill>
              </a:rPr>
              <a:t>思考：为什么往</a:t>
            </a:r>
            <a:r>
              <a:rPr lang="en-US" altLang="zh-CN" sz="3500">
                <a:solidFill>
                  <a:srgbClr val="FFFF00"/>
                </a:solidFill>
              </a:rPr>
              <a:t>U</a:t>
            </a:r>
            <a:r>
              <a:rPr lang="zh-CN" altLang="en-US" sz="3500">
                <a:solidFill>
                  <a:srgbClr val="FFFF00"/>
                </a:solidFill>
              </a:rPr>
              <a:t>盘拷完</a:t>
            </a:r>
            <a:endParaRPr lang="en-US" altLang="zh-CN" sz="3500">
              <a:solidFill>
                <a:srgbClr val="FFFF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500">
                <a:solidFill>
                  <a:srgbClr val="FFFF00"/>
                </a:solidFill>
              </a:rPr>
              <a:t>数据后直接拔下来可能会</a:t>
            </a:r>
            <a:endParaRPr lang="en-US" altLang="zh-CN" sz="3500">
              <a:solidFill>
                <a:srgbClr val="FFFF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500">
                <a:solidFill>
                  <a:srgbClr val="FFFF00"/>
                </a:solidFill>
              </a:rPr>
              <a:t>导致数据错误？</a:t>
            </a:r>
          </a:p>
        </p:txBody>
      </p:sp>
      <p:sp>
        <p:nvSpPr>
          <p:cNvPr id="1024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D9FA3E-5F33-4595-ABC0-22B2C9A69E5F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28875"/>
            <a:ext cx="8229600" cy="1371600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二、如何操作文件</a:t>
            </a:r>
          </a:p>
        </p:txBody>
      </p:sp>
      <p:sp>
        <p:nvSpPr>
          <p:cNvPr id="1126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496B8C-A9E6-469B-948D-202195E811F3}" type="slidenum">
              <a:rPr lang="zh-CN" altLang="en-US" sz="1200" b="0" smtClean="0">
                <a:latin typeface="Arial Black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b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9331</TotalTime>
  <Words>1523</Words>
  <Application>Microsoft Office PowerPoint</Application>
  <PresentationFormat>全屏显示(4:3)</PresentationFormat>
  <Paragraphs>356</Paragraphs>
  <Slides>26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Arial Black</vt:lpstr>
      <vt:lpstr>黑体</vt:lpstr>
      <vt:lpstr>Webdings</vt:lpstr>
      <vt:lpstr>幼圆</vt:lpstr>
      <vt:lpstr>Pixel</vt:lpstr>
      <vt:lpstr>Microsoft Word 文档</vt:lpstr>
      <vt:lpstr>专题研讨课之四：        文件的使用 </vt:lpstr>
      <vt:lpstr> Part I 要点提示 </vt:lpstr>
      <vt:lpstr>一、什么是文件</vt:lpstr>
      <vt:lpstr>PowerPoint 演示文稿</vt:lpstr>
      <vt:lpstr>PowerPoint 演示文稿</vt:lpstr>
      <vt:lpstr>缓冲文件系统</vt:lpstr>
      <vt:lpstr> 缓冲文件系统</vt:lpstr>
      <vt:lpstr>缓冲文件与文件类型指针</vt:lpstr>
      <vt:lpstr>二、如何操作文件</vt:lpstr>
      <vt:lpstr>PowerPoint 演示文稿</vt:lpstr>
      <vt:lpstr>使用登记</vt:lpstr>
      <vt:lpstr>文件打开方式</vt:lpstr>
      <vt:lpstr>文件读写函数</vt:lpstr>
      <vt:lpstr>PowerPoint 演示文稿</vt:lpstr>
      <vt:lpstr> Part II 问题研讨 </vt:lpstr>
      <vt:lpstr>Q1:</vt:lpstr>
      <vt:lpstr>Q2：将a.txt文件中的小写字母转大写，存入b.txt中</vt:lpstr>
      <vt:lpstr>Q3：分析程序输出</vt:lpstr>
      <vt:lpstr>Q4：从文本文件in.txt中读入10个整数，从小到大排序后输出到二进制文件out.dat中去。</vt:lpstr>
      <vt:lpstr>源程序</vt:lpstr>
      <vt:lpstr>PowerPoint 演示文稿</vt:lpstr>
      <vt:lpstr>PowerPoint 演示文稿</vt:lpstr>
      <vt:lpstr>PowerPoint 演示文稿</vt:lpstr>
      <vt:lpstr>Q5：将文本文件a.txt中的每一行内容倒转</vt:lpstr>
      <vt:lpstr>源程序（使用方法2—有难度）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xdq</cp:lastModifiedBy>
  <cp:revision>1214</cp:revision>
  <dcterms:created xsi:type="dcterms:W3CDTF">1998-02-11T08:33:02Z</dcterms:created>
  <dcterms:modified xsi:type="dcterms:W3CDTF">2015-12-27T14:37:21Z</dcterms:modified>
</cp:coreProperties>
</file>