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519" r:id="rId3"/>
    <p:sldId id="370" r:id="rId5"/>
    <p:sldId id="545" r:id="rId6"/>
    <p:sldId id="546" r:id="rId7"/>
    <p:sldId id="428" r:id="rId8"/>
    <p:sldId id="429" r:id="rId9"/>
    <p:sldId id="430" r:id="rId10"/>
    <p:sldId id="520" r:id="rId11"/>
    <p:sldId id="521" r:id="rId12"/>
    <p:sldId id="547" r:id="rId13"/>
    <p:sldId id="398" r:id="rId14"/>
    <p:sldId id="456" r:id="rId15"/>
    <p:sldId id="548" r:id="rId16"/>
    <p:sldId id="457" r:id="rId17"/>
    <p:sldId id="458" r:id="rId18"/>
    <p:sldId id="459" r:id="rId19"/>
    <p:sldId id="432" r:id="rId20"/>
    <p:sldId id="433" r:id="rId21"/>
    <p:sldId id="434" r:id="rId22"/>
    <p:sldId id="435" r:id="rId23"/>
    <p:sldId id="436" r:id="rId24"/>
    <p:sldId id="437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399" r:id="rId37"/>
    <p:sldId id="400" r:id="rId38"/>
    <p:sldId id="438" r:id="rId39"/>
    <p:sldId id="439" r:id="rId40"/>
    <p:sldId id="440" r:id="rId41"/>
    <p:sldId id="441" r:id="rId42"/>
    <p:sldId id="442" r:id="rId43"/>
    <p:sldId id="443" r:id="rId44"/>
    <p:sldId id="444" r:id="rId45"/>
    <p:sldId id="445" r:id="rId46"/>
    <p:sldId id="401" r:id="rId47"/>
    <p:sldId id="402" r:id="rId48"/>
    <p:sldId id="403" r:id="rId49"/>
    <p:sldId id="446" r:id="rId50"/>
    <p:sldId id="549" r:id="rId51"/>
    <p:sldId id="447" r:id="rId52"/>
    <p:sldId id="448" r:id="rId53"/>
    <p:sldId id="449" r:id="rId54"/>
    <p:sldId id="404" r:id="rId55"/>
    <p:sldId id="405" r:id="rId56"/>
    <p:sldId id="406" r:id="rId57"/>
    <p:sldId id="450" r:id="rId58"/>
    <p:sldId id="452" r:id="rId59"/>
    <p:sldId id="453" r:id="rId60"/>
    <p:sldId id="454" r:id="rId61"/>
    <p:sldId id="455" r:id="rId62"/>
    <p:sldId id="474" r:id="rId63"/>
    <p:sldId id="476" r:id="rId64"/>
    <p:sldId id="477" r:id="rId65"/>
    <p:sldId id="551" r:id="rId66"/>
    <p:sldId id="552" r:id="rId67"/>
    <p:sldId id="518" r:id="rId68"/>
    <p:sldId id="522" r:id="rId69"/>
    <p:sldId id="550" r:id="rId70"/>
    <p:sldId id="524" r:id="rId71"/>
    <p:sldId id="525" r:id="rId72"/>
    <p:sldId id="526" r:id="rId73"/>
    <p:sldId id="527" r:id="rId74"/>
    <p:sldId id="528" r:id="rId75"/>
    <p:sldId id="529" r:id="rId76"/>
    <p:sldId id="530" r:id="rId77"/>
    <p:sldId id="531" r:id="rId78"/>
    <p:sldId id="533" r:id="rId79"/>
    <p:sldId id="534" r:id="rId80"/>
    <p:sldId id="535" r:id="rId81"/>
    <p:sldId id="536" r:id="rId82"/>
    <p:sldId id="537" r:id="rId83"/>
    <p:sldId id="538" r:id="rId84"/>
    <p:sldId id="539" r:id="rId85"/>
    <p:sldId id="540" r:id="rId86"/>
    <p:sldId id="541" r:id="rId87"/>
    <p:sldId id="542" r:id="rId88"/>
    <p:sldId id="543" r:id="rId89"/>
    <p:sldId id="554" r:id="rId90"/>
    <p:sldId id="544" r:id="rId91"/>
    <p:sldId id="517" r:id="rId92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1400" b="1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sz="1400" b="1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sz="1400" b="1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sz="1400" b="1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FF66"/>
    <a:srgbClr val="969696"/>
    <a:srgbClr val="FFFF66"/>
    <a:srgbClr val="CCFFCC"/>
    <a:srgbClr val="FFCC99"/>
    <a:srgbClr val="FF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0" d="100"/>
          <a:sy n="70" d="100"/>
        </p:scale>
        <p:origin x="-8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Times New Roman" panose="020206030504050203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Times New Roman" panose="020206030504050203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Times New Roman" panose="020206030504050203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39D1863E-9211-AF4B-A884-EE1E539DF08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234AFD3B-8448-354B-913C-CC441208B0EF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1863E-9211-AF4B-A884-EE1E539DF08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234AFD3B-8448-354B-913C-CC441208B0EF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1863E-9211-AF4B-A884-EE1E539DF08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可以用</a:t>
            </a:r>
            <a:r>
              <a:rPr lang="en-US" altLang="zh-CN" dirty="0" err="1" smtClean="0">
                <a:ea typeface="MS PGothic" panose="020B0600070205080204" charset="-128"/>
                <a:cs typeface="MS PGothic" panose="020B0600070205080204" charset="-128"/>
              </a:rPr>
              <a:t>sizeof</a:t>
            </a:r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来检查数组参数的实际类型</a:t>
            </a:r>
            <a:endParaRPr lang="zh-CN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可以用</a:t>
            </a:r>
            <a:r>
              <a:rPr lang="en-US" altLang="zh-CN" dirty="0" err="1" smtClean="0">
                <a:ea typeface="MS PGothic" panose="020B0600070205080204" charset="-128"/>
                <a:cs typeface="MS PGothic" panose="020B0600070205080204" charset="-128"/>
              </a:rPr>
              <a:t>sizeof</a:t>
            </a:r>
            <a:r>
              <a:rPr lang="zh-CN" altLang="en-US" smtClean="0">
                <a:ea typeface="MS PGothic" panose="020B0600070205080204" charset="-128"/>
                <a:cs typeface="MS PGothic" panose="020B0600070205080204" charset="-128"/>
              </a:rPr>
              <a:t>来检查数组参数的实际类型</a:t>
            </a:r>
            <a:endParaRPr lang="zh-CN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可以用</a:t>
            </a:r>
            <a:r>
              <a:rPr lang="en-US" altLang="zh-CN" dirty="0" err="1" smtClean="0">
                <a:ea typeface="MS PGothic" panose="020B0600070205080204" charset="-128"/>
                <a:cs typeface="MS PGothic" panose="020B0600070205080204" charset="-128"/>
              </a:rPr>
              <a:t>sizeof</a:t>
            </a:r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来检查数组参数的实际类型</a:t>
            </a:r>
            <a:endParaRPr lang="zh-CN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可以用</a:t>
            </a:r>
            <a:r>
              <a:rPr lang="en-US" altLang="zh-CN" dirty="0" err="1" smtClean="0">
                <a:ea typeface="MS PGothic" panose="020B0600070205080204" charset="-128"/>
                <a:cs typeface="MS PGothic" panose="020B0600070205080204" charset="-128"/>
              </a:rPr>
              <a:t>sizeof</a:t>
            </a:r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来检查数组参数的实际类型</a:t>
            </a:r>
            <a:endParaRPr lang="zh-CN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可以用</a:t>
            </a:r>
            <a:r>
              <a:rPr lang="en-US" altLang="zh-CN" dirty="0" err="1" smtClean="0">
                <a:ea typeface="MS PGothic" panose="020B0600070205080204" charset="-128"/>
                <a:cs typeface="MS PGothic" panose="020B0600070205080204" charset="-128"/>
              </a:rPr>
              <a:t>sizeof</a:t>
            </a:r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来检查数组参数的实际类型</a:t>
            </a:r>
            <a:endParaRPr lang="zh-CN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可以用</a:t>
            </a:r>
            <a:r>
              <a:rPr lang="en-US" altLang="zh-CN" dirty="0" err="1" smtClean="0">
                <a:ea typeface="MS PGothic" panose="020B0600070205080204" charset="-128"/>
                <a:cs typeface="MS PGothic" panose="020B0600070205080204" charset="-128"/>
              </a:rPr>
              <a:t>sizeof</a:t>
            </a:r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来检查数组参数的实际类型</a:t>
            </a:r>
            <a:endParaRPr lang="zh-CN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可以用</a:t>
            </a:r>
            <a:r>
              <a:rPr lang="en-US" altLang="zh-CN" dirty="0" err="1" smtClean="0">
                <a:ea typeface="MS PGothic" panose="020B0600070205080204" charset="-128"/>
                <a:cs typeface="MS PGothic" panose="020B0600070205080204" charset="-128"/>
              </a:rPr>
              <a:t>sizeof</a:t>
            </a:r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来检查数组参数的实际类型</a:t>
            </a:r>
            <a:endParaRPr lang="zh-CN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可以用</a:t>
            </a:r>
            <a:r>
              <a:rPr lang="en-US" altLang="zh-CN" dirty="0" err="1" smtClean="0">
                <a:ea typeface="MS PGothic" panose="020B0600070205080204" charset="-128"/>
                <a:cs typeface="MS PGothic" panose="020B0600070205080204" charset="-128"/>
              </a:rPr>
              <a:t>sizeof</a:t>
            </a:r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来检查数组参数的实际类型</a:t>
            </a:r>
            <a:endParaRPr lang="zh-CN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234AFD3B-8448-354B-913C-CC441208B0EF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可以用</a:t>
            </a:r>
            <a:r>
              <a:rPr lang="en-US" altLang="zh-CN" dirty="0" err="1" smtClean="0">
                <a:ea typeface="MS PGothic" panose="020B0600070205080204" charset="-128"/>
                <a:cs typeface="MS PGothic" panose="020B0600070205080204" charset="-128"/>
              </a:rPr>
              <a:t>sizeof</a:t>
            </a:r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来检查数组参数的实际类型</a:t>
            </a:r>
            <a:endParaRPr lang="zh-CN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可以用</a:t>
            </a:r>
            <a:r>
              <a:rPr lang="en-US" altLang="zh-CN" dirty="0" err="1" smtClean="0">
                <a:ea typeface="MS PGothic" panose="020B0600070205080204" charset="-128"/>
                <a:cs typeface="MS PGothic" panose="020B0600070205080204" charset="-128"/>
              </a:rPr>
              <a:t>sizeof</a:t>
            </a:r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来检查数组参数的实际类型</a:t>
            </a:r>
            <a:endParaRPr lang="zh-CN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可以用</a:t>
            </a:r>
            <a:r>
              <a:rPr lang="en-US" altLang="zh-CN" dirty="0" err="1" smtClean="0">
                <a:ea typeface="MS PGothic" panose="020B0600070205080204" charset="-128"/>
                <a:cs typeface="MS PGothic" panose="020B0600070205080204" charset="-128"/>
              </a:rPr>
              <a:t>sizeof</a:t>
            </a:r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来检查数组参数的实际类型</a:t>
            </a:r>
            <a:endParaRPr lang="zh-CN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可以用</a:t>
            </a:r>
            <a:r>
              <a:rPr lang="en-US" altLang="zh-CN" dirty="0" err="1" smtClean="0">
                <a:ea typeface="MS PGothic" panose="020B0600070205080204" charset="-128"/>
                <a:cs typeface="MS PGothic" panose="020B0600070205080204" charset="-128"/>
              </a:rPr>
              <a:t>sizeof</a:t>
            </a:r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来检查数组参数的实际类型</a:t>
            </a:r>
            <a:endParaRPr lang="zh-CN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可以用</a:t>
            </a:r>
            <a:r>
              <a:rPr lang="en-US" altLang="zh-CN" dirty="0" err="1" smtClean="0">
                <a:ea typeface="MS PGothic" panose="020B0600070205080204" charset="-128"/>
                <a:cs typeface="MS PGothic" panose="020B0600070205080204" charset="-128"/>
              </a:rPr>
              <a:t>sizeof</a:t>
            </a:r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来检查数组参数的实际类型</a:t>
            </a:r>
            <a:endParaRPr lang="zh-CN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可以用</a:t>
            </a:r>
            <a:r>
              <a:rPr lang="en-US" altLang="zh-CN" dirty="0" err="1" smtClean="0">
                <a:ea typeface="MS PGothic" panose="020B0600070205080204" charset="-128"/>
                <a:cs typeface="MS PGothic" panose="020B0600070205080204" charset="-128"/>
              </a:rPr>
              <a:t>sizeof</a:t>
            </a:r>
            <a:r>
              <a:rPr lang="zh-CN" altLang="en-US" dirty="0" smtClean="0">
                <a:ea typeface="MS PGothic" panose="020B0600070205080204" charset="-128"/>
                <a:cs typeface="MS PGothic" panose="020B0600070205080204" charset="-128"/>
              </a:rPr>
              <a:t>来检查数组参数的实际类型</a:t>
            </a:r>
            <a:endParaRPr lang="zh-CN" dirty="0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35DEF645-22E5-D442-90FB-C6971F9DC36B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7C60BA0C-35E8-C54A-90DD-7FEB3C2B496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42EF4-7235-6346-9236-5054D5A5E32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CF8DC-8E33-FE43-A041-13D74C068E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DD462-6543-024E-AE14-5F940380C9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DB6FF-40C1-B643-AE46-37D85F5A128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2F581-EBC8-8845-85F4-AC8FE77C77C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250B9-7F57-AF41-9C51-015FF4FD96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81F13-94D5-064D-AFE1-F54787D880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88AA0-A62B-044E-865B-F0AB239218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ED6F1-22F5-214E-A362-6195537163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57D8C-95FB-C940-9237-E077EA0AF4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E6BF8-2CBC-344E-AE6A-25C2E084D5A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b="0" smtClean="0">
                <a:latin typeface="Times New Roman" panose="020206030504050203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b="0" smtClean="0">
                <a:latin typeface="Times New Roman" panose="02020603050405020304" charset="0"/>
                <a:ea typeface="MS PGothic" panose="020B060007020508020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b="0"/>
            </a:lvl1pPr>
          </a:lstStyle>
          <a:p>
            <a:fld id="{32F86516-6FD5-034F-980B-BA933B4D528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MS PGothic" panose="020B0600070205080204" charset="-128"/>
          <a:cs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MS PGothic" panose="020B0600070205080204" charset="-128"/>
          <a:cs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MS PGothic" panose="020B0600070205080204" charset="-128"/>
          <a:cs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MS PGothic" panose="020B0600070205080204" charset="-128"/>
          <a:cs typeface="MS PGothic" panose="020B060007020508020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810" y="2276872"/>
            <a:ext cx="9144000" cy="1143000"/>
          </a:xfrm>
        </p:spPr>
        <p:txBody>
          <a:bodyPr/>
          <a:lstStyle/>
          <a:p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Chapter 7</a:t>
            </a:r>
            <a:br>
              <a:rPr lang="en-US" altLang="zh-CN" sz="6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</a:br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Pointers and Strings</a:t>
            </a:r>
            <a:br>
              <a:rPr lang="en-US" altLang="zh-CN" sz="6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</a:br>
            <a:endParaRPr lang="en-US" altLang="zh-CN" sz="4000" dirty="0">
              <a:solidFill>
                <a:srgbClr val="FF0000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376535" y="980728"/>
            <a:ext cx="83592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800" b="0" dirty="0" smtClean="0">
                <a:solidFill>
                  <a:srgbClr val="FF0000"/>
                </a:solidFill>
              </a:rPr>
              <a:t>Are all pointers to items of different types the same? </a:t>
            </a:r>
            <a:endParaRPr lang="zh-CN" altLang="en-US" sz="2800" b="0" dirty="0">
              <a:solidFill>
                <a:srgbClr val="FF0000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705746" y="1704111"/>
            <a:ext cx="4946374" cy="2244624"/>
            <a:chOff x="271" y="1547"/>
            <a:chExt cx="5136" cy="46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71" y="1547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1600">
                <a:latin typeface="Courier New" panose="02070309020205020404" pitchFamily="84" charset="0"/>
                <a:ea typeface="MS PGothic" panose="020B0600070205080204" charset="-128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79" y="1547"/>
              <a:ext cx="4944" cy="4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 smtClean="0">
                  <a:latin typeface="+mn-lt"/>
                </a:rPr>
                <a:t>Given:</a:t>
              </a:r>
              <a:endParaRPr lang="en-US" altLang="zh-CN" sz="2000" dirty="0" smtClean="0">
                <a:latin typeface="+mn-lt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  <a:latin typeface="+mn-lt"/>
                </a:rPr>
                <a:t>char</a:t>
              </a:r>
              <a:r>
                <a:rPr lang="en-US" altLang="zh-CN" sz="2000" dirty="0" smtClean="0">
                  <a:latin typeface="+mn-lt"/>
                </a:rPr>
                <a:t>  </a:t>
              </a:r>
              <a:r>
                <a:rPr lang="en-US" altLang="zh-CN" sz="2000" dirty="0" err="1" smtClean="0">
                  <a:latin typeface="+mn-lt"/>
                </a:rPr>
                <a:t>ch</a:t>
              </a:r>
              <a:r>
                <a:rPr lang="en-US" altLang="zh-CN" sz="2000" dirty="0" smtClean="0">
                  <a:latin typeface="+mn-lt"/>
                </a:rPr>
                <a:t> </a:t>
              </a:r>
              <a:r>
                <a:rPr lang="en-US" altLang="zh-CN" sz="2000" dirty="0">
                  <a:latin typeface="+mn-lt"/>
                </a:rPr>
                <a:t>= ‘A</a:t>
              </a:r>
              <a:r>
                <a:rPr lang="en-US" altLang="zh-CN" sz="2000" dirty="0" smtClean="0">
                  <a:latin typeface="+mn-lt"/>
                </a:rPr>
                <a:t>’;</a:t>
              </a:r>
              <a:endParaRPr lang="en-US" altLang="zh-CN" sz="2000" dirty="0" smtClean="0">
                <a:latin typeface="+mn-lt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 err="1">
                  <a:solidFill>
                    <a:srgbClr val="FF0000"/>
                  </a:solidFill>
                </a:rPr>
                <a:t>int</a:t>
              </a:r>
              <a:r>
                <a:rPr lang="en-US" altLang="zh-CN" sz="2000" dirty="0"/>
                <a:t>  </a:t>
              </a:r>
              <a:r>
                <a:rPr lang="en-US" altLang="zh-CN" sz="2000" dirty="0" err="1"/>
                <a:t>i</a:t>
              </a:r>
              <a:r>
                <a:rPr lang="en-US" altLang="zh-CN" sz="2000" dirty="0"/>
                <a:t> = 10;</a:t>
              </a:r>
              <a:endParaRPr lang="en-US" altLang="zh-CN" sz="2000" dirty="0"/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rgbClr val="FF0000"/>
                  </a:solidFill>
                </a:rPr>
                <a:t>double</a:t>
              </a:r>
              <a:r>
                <a:rPr lang="en-US" altLang="zh-CN" sz="2000" dirty="0"/>
                <a:t>  f = 12.5</a:t>
              </a:r>
              <a:r>
                <a:rPr lang="en-US" altLang="zh-CN" sz="2000" dirty="0" smtClean="0"/>
                <a:t>;</a:t>
              </a:r>
              <a:endParaRPr lang="en-US" altLang="zh-CN" sz="2000" dirty="0"/>
            </a:p>
            <a:p>
              <a:pPr>
                <a:spcBef>
                  <a:spcPct val="50000"/>
                </a:spcBef>
                <a:defRPr/>
              </a:pPr>
              <a:endParaRPr lang="en-US" altLang="zh-CN" sz="2000" dirty="0" smtClean="0">
                <a:latin typeface="+mn-lt"/>
              </a:endParaRPr>
            </a:p>
          </p:txBody>
        </p:sp>
      </p:grpSp>
      <p:sp>
        <p:nvSpPr>
          <p:cNvPr id="144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2B6C49-8734-4E61-806C-9B5174D1EB78}" type="slidenum">
              <a:rPr lang="en-US" altLang="zh-CN" sz="1400" smtClean="0"/>
            </a:fld>
            <a:endParaRPr lang="en-US" altLang="zh-CN" sz="1400" smtClean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Question?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543784"/>
            <a:ext cx="1766022" cy="528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5940152" y="1660738"/>
            <a:ext cx="1656184" cy="400110"/>
            <a:chOff x="5940152" y="1660738"/>
            <a:chExt cx="1656184" cy="400110"/>
          </a:xfrm>
        </p:grpSpPr>
        <p:sp>
          <p:nvSpPr>
            <p:cNvPr id="3" name="TextBox 2"/>
            <p:cNvSpPr txBox="1"/>
            <p:nvPr/>
          </p:nvSpPr>
          <p:spPr>
            <a:xfrm>
              <a:off x="5940152" y="1660738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pc</a:t>
              </a:r>
              <a:endParaRPr lang="zh-CN" altLang="en-US" sz="2000" dirty="0"/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6372200" y="1860793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组合 8"/>
          <p:cNvGrpSpPr/>
          <p:nvPr/>
        </p:nvGrpSpPr>
        <p:grpSpPr>
          <a:xfrm>
            <a:off x="5940152" y="2233868"/>
            <a:ext cx="1656184" cy="400110"/>
            <a:chOff x="5940152" y="2233868"/>
            <a:chExt cx="1656184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5940152" y="2233868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pi</a:t>
              </a:r>
              <a:endParaRPr lang="zh-CN" altLang="en-US" sz="2000" dirty="0"/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>
              <a:off x="6372200" y="2433923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组合 9"/>
          <p:cNvGrpSpPr/>
          <p:nvPr/>
        </p:nvGrpSpPr>
        <p:grpSpPr>
          <a:xfrm>
            <a:off x="5940152" y="3988369"/>
            <a:ext cx="1656184" cy="400110"/>
            <a:chOff x="5940152" y="3988369"/>
            <a:chExt cx="1656184" cy="400110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3988369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pf</a:t>
              </a:r>
              <a:endParaRPr lang="zh-CN" altLang="en-US" sz="2000" dirty="0"/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6372200" y="4188424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6" name="Group 4"/>
          <p:cNvGrpSpPr/>
          <p:nvPr/>
        </p:nvGrpSpPr>
        <p:grpSpPr bwMode="auto">
          <a:xfrm>
            <a:off x="705746" y="3789040"/>
            <a:ext cx="4946374" cy="2032921"/>
            <a:chOff x="271" y="1547"/>
            <a:chExt cx="5136" cy="417"/>
          </a:xfrm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271" y="1547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1600">
                <a:latin typeface="Courier New" panose="02070309020205020404" pitchFamily="84" charset="0"/>
                <a:ea typeface="MS PGothic" panose="020B0600070205080204" charset="-128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379" y="1547"/>
              <a:ext cx="4944" cy="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 smtClean="0"/>
                <a:t>Suppose:</a:t>
              </a:r>
              <a:endParaRPr lang="en-US" altLang="zh-CN" sz="2000" dirty="0" smtClean="0"/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i="1" dirty="0" smtClean="0">
                  <a:solidFill>
                    <a:srgbClr val="FF0000"/>
                  </a:solidFill>
                </a:rPr>
                <a:t>pc</a:t>
              </a:r>
              <a:r>
                <a:rPr lang="en-US" altLang="zh-CN" sz="2000" dirty="0" smtClean="0"/>
                <a:t>  is the pointer to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000" dirty="0" err="1" smtClean="0">
                  <a:solidFill>
                    <a:srgbClr val="FF0000"/>
                  </a:solidFill>
                </a:rPr>
                <a:t>ch</a:t>
              </a:r>
              <a:r>
                <a:rPr lang="en-US" altLang="zh-CN" sz="2000" dirty="0" smtClean="0"/>
                <a:t>;</a:t>
              </a:r>
              <a:endParaRPr lang="en-US" altLang="zh-CN" sz="2000" dirty="0" smtClean="0"/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i="1" dirty="0" smtClean="0">
                  <a:solidFill>
                    <a:srgbClr val="FF0000"/>
                  </a:solidFill>
                </a:rPr>
                <a:t>pi</a:t>
              </a:r>
              <a:r>
                <a:rPr lang="en-US" altLang="zh-CN" sz="2000" dirty="0" smtClean="0"/>
                <a:t>  is the pointer to </a:t>
              </a:r>
              <a:r>
                <a:rPr lang="en-US" altLang="zh-CN" sz="2000" dirty="0" err="1" smtClean="0">
                  <a:solidFill>
                    <a:srgbClr val="FF0000"/>
                  </a:solidFill>
                </a:rPr>
                <a:t>i</a:t>
              </a:r>
              <a:r>
                <a:rPr lang="en-US" altLang="zh-CN" sz="2000" dirty="0" smtClean="0"/>
                <a:t>;</a:t>
              </a:r>
              <a:endParaRPr lang="en-US" altLang="zh-CN" sz="2000" dirty="0" smtClean="0"/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i="1" dirty="0" smtClean="0">
                  <a:solidFill>
                    <a:srgbClr val="FF0000"/>
                  </a:solidFill>
                </a:rPr>
                <a:t>pf</a:t>
              </a:r>
              <a:r>
                <a:rPr lang="en-US" altLang="zh-CN" sz="2000" dirty="0" smtClean="0"/>
                <a:t>  is the pointer to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f</a:t>
              </a:r>
              <a:r>
                <a:rPr lang="en-US" altLang="zh-CN" sz="2000" dirty="0" smtClean="0"/>
                <a:t> .</a:t>
              </a:r>
              <a:endParaRPr lang="en-US" altLang="zh-CN" sz="2000" dirty="0" smtClean="0"/>
            </a:p>
            <a:p>
              <a:pPr>
                <a:spcBef>
                  <a:spcPct val="50000"/>
                </a:spcBef>
                <a:defRPr/>
              </a:pPr>
              <a:endParaRPr lang="en-US" altLang="zh-CN" sz="2000" dirty="0"/>
            </a:p>
            <a:p>
              <a:pPr>
                <a:spcBef>
                  <a:spcPct val="50000"/>
                </a:spcBef>
                <a:defRPr/>
              </a:pPr>
              <a:endParaRPr lang="en-US" altLang="zh-CN" sz="2000" dirty="0" smtClean="0">
                <a:latin typeface="+mn-lt"/>
              </a:endParaRPr>
            </a:p>
          </p:txBody>
        </p:sp>
      </p:grpSp>
      <p:sp>
        <p:nvSpPr>
          <p:cNvPr id="31" name="矩形 3"/>
          <p:cNvSpPr>
            <a:spLocks noChangeArrowheads="1"/>
          </p:cNvSpPr>
          <p:nvPr/>
        </p:nvSpPr>
        <p:spPr bwMode="auto">
          <a:xfrm>
            <a:off x="251520" y="6021288"/>
            <a:ext cx="63367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800" b="0" dirty="0" smtClean="0">
                <a:solidFill>
                  <a:srgbClr val="FF0000"/>
                </a:solidFill>
              </a:rPr>
              <a:t>What differences among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pc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,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pi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and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pf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? </a:t>
            </a:r>
            <a:endParaRPr lang="zh-CN" altLang="en-US" sz="2800" b="0" dirty="0">
              <a:solidFill>
                <a:srgbClr val="FF0000"/>
              </a:solidFill>
            </a:endParaRPr>
          </a:p>
        </p:txBody>
      </p:sp>
      <p:sp>
        <p:nvSpPr>
          <p:cNvPr id="32" name="爆炸形 1 31"/>
          <p:cNvSpPr/>
          <p:nvPr/>
        </p:nvSpPr>
        <p:spPr bwMode="auto">
          <a:xfrm>
            <a:off x="3395041" y="3068960"/>
            <a:ext cx="3168352" cy="2298511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</a:rPr>
              <a:t>Different Types!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31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Pointer Variable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5536" y="4653136"/>
            <a:ext cx="840988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The type of the value to which a pointer points is called the </a:t>
            </a:r>
            <a:r>
              <a:rPr lang="en-US" altLang="zh-CN" sz="2800" dirty="0">
                <a:solidFill>
                  <a:srgbClr val="FF0000"/>
                </a:solidFill>
              </a:rPr>
              <a:t>base type </a:t>
            </a:r>
            <a:r>
              <a:rPr lang="en-US" altLang="zh-CN" sz="2800" b="0" dirty="0"/>
              <a:t>of that </a:t>
            </a:r>
            <a:r>
              <a:rPr lang="en-US" altLang="zh-CN" sz="2800" b="0" dirty="0" smtClean="0"/>
              <a:t>pointer.</a:t>
            </a:r>
            <a:endParaRPr lang="en-US" altLang="zh-CN" sz="2800" b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556792"/>
            <a:ext cx="4521858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732702" y="1556792"/>
            <a:ext cx="2376264" cy="120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 err="1">
                <a:latin typeface="Courier New" panose="02070309020205020404" pitchFamily="84" charset="0"/>
              </a:rPr>
              <a:t>i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nt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84" charset="0"/>
              </a:rPr>
              <a:t>*</a:t>
            </a:r>
            <a:r>
              <a:rPr lang="en-US" altLang="zh-CN" sz="2000" dirty="0" smtClean="0">
                <a:latin typeface="Courier New" panose="02070309020205020404" pitchFamily="84" charset="0"/>
              </a:rPr>
              <a:t> p;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c</a:t>
            </a:r>
            <a:r>
              <a:rPr lang="en-US" altLang="zh-CN" sz="2000" dirty="0" smtClean="0">
                <a:latin typeface="Courier New" panose="02070309020205020404" pitchFamily="84" charset="0"/>
              </a:rPr>
              <a:t>har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84" charset="0"/>
              </a:rPr>
              <a:t>*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cptr</a:t>
            </a:r>
            <a:r>
              <a:rPr lang="en-US" altLang="zh-CN" sz="2000" dirty="0" smtClean="0">
                <a:latin typeface="Courier New" panose="02070309020205020404" pitchFamily="84" charset="0"/>
              </a:rPr>
              <a:t>;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latin typeface="Courier New" panose="02070309020205020404" pitchFamily="84" charset="0"/>
              </a:rPr>
              <a:t>i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nt</a:t>
            </a:r>
            <a:r>
              <a:rPr lang="en-US" altLang="zh-CN" sz="2000" dirty="0" smtClean="0">
                <a:latin typeface="Courier New" panose="02070309020205020404" pitchFamily="84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84" charset="0"/>
              </a:rPr>
              <a:t>*</a:t>
            </a:r>
            <a:r>
              <a:rPr lang="en-US" altLang="zh-CN" sz="2000" dirty="0" smtClean="0">
                <a:latin typeface="Courier New" panose="02070309020205020404" pitchFamily="84" charset="0"/>
              </a:rPr>
              <a:t>p1, 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84" charset="0"/>
              </a:rPr>
              <a:t>*</a:t>
            </a:r>
            <a:r>
              <a:rPr lang="en-US" altLang="zh-CN" sz="2000" dirty="0" smtClean="0">
                <a:latin typeface="Courier New" panose="02070309020205020404" pitchFamily="84" charset="0"/>
              </a:rPr>
              <a:t>p2;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6" name="爆炸形 1 5"/>
          <p:cNvSpPr/>
          <p:nvPr/>
        </p:nvSpPr>
        <p:spPr bwMode="auto">
          <a:xfrm>
            <a:off x="179512" y="1808820"/>
            <a:ext cx="7920880" cy="4968552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</a:rPr>
              <a:t>Caution!</a:t>
            </a:r>
            <a:endParaRPr kumimoji="0" lang="en-US" altLang="zh-CN" sz="3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charset="0"/>
              </a:rPr>
              <a:t>The pointer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charset="0"/>
              </a:rPr>
              <a:t>vaiables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charset="0"/>
              </a:rPr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</a:rPr>
              <a:t>ARE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charset="0"/>
              </a:rPr>
              <a:t>: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</a:rPr>
              <a:t>p,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</a:rPr>
              <a:t>cptr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</a:rPr>
              <a:t>, p1, p2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NOT</a:t>
            </a:r>
            <a:r>
              <a:rPr lang="en-US" altLang="zh-CN" sz="2800" dirty="0" smtClean="0">
                <a:solidFill>
                  <a:schemeClr val="accent2"/>
                </a:solidFill>
              </a:rPr>
              <a:t>: </a:t>
            </a:r>
            <a:r>
              <a:rPr lang="en-US" altLang="zh-CN" sz="2800" dirty="0" smtClean="0">
                <a:solidFill>
                  <a:srgbClr val="FF0000"/>
                </a:solidFill>
              </a:rPr>
              <a:t>*p, *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cptr</a:t>
            </a:r>
            <a:r>
              <a:rPr lang="en-US" altLang="zh-CN" sz="2800" dirty="0" smtClean="0">
                <a:solidFill>
                  <a:srgbClr val="FF0000"/>
                </a:solidFill>
              </a:rPr>
              <a:t>, *p1, *p2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142875" y="178594"/>
            <a:ext cx="8929688" cy="741164"/>
          </a:xfrm>
        </p:spPr>
        <p:txBody>
          <a:bodyPr/>
          <a:lstStyle/>
          <a:p>
            <a:r>
              <a:rPr lang="en-US" altLang="zh-CN" sz="2700" dirty="0">
                <a:solidFill>
                  <a:srgbClr val="FF0000"/>
                </a:solidFill>
                <a:latin typeface="Avenir Black" charset="0"/>
                <a:cs typeface="Avenir Black" charset="0"/>
                <a:sym typeface="Avenir Black" charset="0"/>
              </a:rPr>
              <a:t>Pointer Variable Declarations and Initialization</a:t>
            </a:r>
            <a:endParaRPr lang="en-US" altLang="zh-CN" sz="2700" dirty="0">
              <a:solidFill>
                <a:srgbClr val="FF0000"/>
              </a:solidFill>
              <a:latin typeface="Avenir Black" charset="0"/>
              <a:ea typeface="Heiti SC Medium" charset="0"/>
              <a:cs typeface="Heiti SC Medium" charset="0"/>
              <a:sym typeface="Avenir Black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114" y="1268760"/>
            <a:ext cx="8099227" cy="4018359"/>
          </a:xfrm>
        </p:spPr>
        <p:txBody>
          <a:bodyPr/>
          <a:lstStyle/>
          <a:p>
            <a:pPr marL="624840"/>
            <a:r>
              <a:rPr lang="en-US" altLang="zh-CN" sz="2700" dirty="0"/>
              <a:t>Pointer variables</a:t>
            </a:r>
            <a:endParaRPr lang="en-US" altLang="zh-CN" sz="2700" dirty="0"/>
          </a:p>
          <a:p>
            <a:pPr marL="937895" lvl="1"/>
            <a:r>
              <a:rPr lang="en-US" altLang="zh-CN" sz="2400" dirty="0"/>
              <a:t>Contain memory addresses as their values </a:t>
            </a:r>
            <a:endParaRPr lang="en-US" altLang="zh-CN" sz="2400" dirty="0"/>
          </a:p>
          <a:p>
            <a:pPr marL="937895" lvl="1"/>
            <a:r>
              <a:rPr lang="en-US" altLang="zh-CN" sz="2400" dirty="0"/>
              <a:t>Normal variables contain a specific value (direct reference)</a:t>
            </a:r>
            <a:endParaRPr lang="en-US" altLang="zh-CN" sz="2400" dirty="0"/>
          </a:p>
          <a:p>
            <a:pPr marL="937895" lvl="1"/>
            <a:r>
              <a:rPr lang="en-US" altLang="zh-CN" sz="2400" dirty="0"/>
              <a:t>Pointers contain </a:t>
            </a:r>
            <a:r>
              <a:rPr lang="en-US" altLang="zh-CN" sz="2400" dirty="0">
                <a:latin typeface="Times New Roman Italic" charset="0"/>
                <a:cs typeface="Times New Roman Italic" charset="0"/>
                <a:sym typeface="Times New Roman Italic" charset="0"/>
              </a:rPr>
              <a:t>address</a:t>
            </a:r>
            <a:r>
              <a:rPr lang="en-US" altLang="zh-CN" sz="2400" dirty="0"/>
              <a:t> of a variable that has a specific value (indirect reference)</a:t>
            </a:r>
            <a:endParaRPr lang="en-US" altLang="zh-CN" sz="2400" dirty="0"/>
          </a:p>
          <a:p>
            <a:pPr marL="937895" lvl="1"/>
            <a:endParaRPr lang="en-US" altLang="zh-CN" sz="2400" dirty="0"/>
          </a:p>
          <a:p>
            <a:pPr marL="937895" lvl="1"/>
            <a:r>
              <a:rPr lang="en-US" altLang="zh-CN" sz="2400" dirty="0"/>
              <a:t>Indirection - referencing a pointer value</a:t>
            </a:r>
            <a:endParaRPr lang="en-US" altLang="zh-CN" sz="2400" dirty="0"/>
          </a:p>
        </p:txBody>
      </p:sp>
      <p:grpSp>
        <p:nvGrpSpPr>
          <p:cNvPr id="31759" name="Group 15"/>
          <p:cNvGrpSpPr/>
          <p:nvPr/>
        </p:nvGrpSpPr>
        <p:grpSpPr bwMode="auto">
          <a:xfrm>
            <a:off x="5031879" y="3412257"/>
            <a:ext cx="1760265" cy="548059"/>
            <a:chOff x="0" y="0"/>
            <a:chExt cx="1576" cy="490"/>
          </a:xfrm>
        </p:grpSpPr>
        <p:sp>
          <p:nvSpPr>
            <p:cNvPr id="31747" name="Rectangle 3"/>
            <p:cNvSpPr/>
            <p:nvPr/>
          </p:nvSpPr>
          <p:spPr bwMode="auto">
            <a:xfrm>
              <a:off x="1120" y="0"/>
              <a:ext cx="45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100"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count</a:t>
              </a:r>
              <a:endParaRPr lang="en-US" altLang="zh-CN" sz="11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endParaRPr>
            </a:p>
          </p:txBody>
        </p:sp>
        <p:grpSp>
          <p:nvGrpSpPr>
            <p:cNvPr id="31752" name="Group 8"/>
            <p:cNvGrpSpPr/>
            <p:nvPr/>
          </p:nvGrpSpPr>
          <p:grpSpPr bwMode="auto">
            <a:xfrm>
              <a:off x="1113" y="150"/>
              <a:ext cx="453" cy="340"/>
              <a:chOff x="0" y="0"/>
              <a:chExt cx="452" cy="340"/>
            </a:xfrm>
          </p:grpSpPr>
          <p:sp>
            <p:nvSpPr>
              <p:cNvPr id="31748" name="Freeform 4"/>
              <p:cNvSpPr/>
              <p:nvPr/>
            </p:nvSpPr>
            <p:spPr bwMode="auto">
              <a:xfrm>
                <a:off x="0" y="0"/>
                <a:ext cx="452" cy="340"/>
              </a:xfrm>
              <a:custGeom>
                <a:avLst/>
                <a:gdLst>
                  <a:gd name="T0" fmla="*/ 2160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  <a:gd name="T6" fmla="*/ 0 w 21600"/>
                  <a:gd name="T7" fmla="*/ 0 h 21600"/>
                  <a:gd name="T8" fmla="*/ 21600 w 21600"/>
                  <a:gd name="T9" fmla="*/ 0 h 21600"/>
                  <a:gd name="T10" fmla="*/ 21600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  <a:moveTo>
                      <a:pt x="21600" y="0"/>
                    </a:moveTo>
                  </a:path>
                </a:pathLst>
              </a:custGeom>
              <a:solidFill>
                <a:schemeClr val="accent1"/>
              </a:solidFill>
              <a:ln w="31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grpSp>
            <p:nvGrpSpPr>
              <p:cNvPr id="31751" name="Group 7"/>
              <p:cNvGrpSpPr/>
              <p:nvPr/>
            </p:nvGrpSpPr>
            <p:grpSpPr bwMode="auto">
              <a:xfrm>
                <a:off x="170" y="109"/>
                <a:ext cx="112" cy="149"/>
                <a:chOff x="0" y="0"/>
                <a:chExt cx="112" cy="148"/>
              </a:xfrm>
            </p:grpSpPr>
            <p:sp>
              <p:nvSpPr>
                <p:cNvPr id="31749" name="Rectangle 5"/>
                <p:cNvSpPr/>
                <p:nvPr/>
              </p:nvSpPr>
              <p:spPr bwMode="auto">
                <a:xfrm>
                  <a:off x="0" y="0"/>
                  <a:ext cx="112" cy="14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sp>
              <p:nvSpPr>
                <p:cNvPr id="31750" name="Rectangle 6"/>
                <p:cNvSpPr/>
                <p:nvPr/>
              </p:nvSpPr>
              <p:spPr bwMode="auto">
                <a:xfrm>
                  <a:off x="0" y="0"/>
                  <a:ext cx="112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altLang="zh-CN" sz="1100">
                      <a:latin typeface="Courier New Bold" charset="0"/>
                      <a:ea typeface="宋体" panose="02010600030101010101" pitchFamily="2" charset="-122"/>
                      <a:cs typeface="Courier New Bold" charset="0"/>
                      <a:sym typeface="Courier New Bold" charset="0"/>
                    </a:rPr>
                    <a:t>7</a:t>
                  </a:r>
                  <a:endParaRPr lang="en-US" altLang="zh-CN" sz="1100">
                    <a:latin typeface="Courier New Bold" charset="0"/>
                    <a:ea typeface="宋体" panose="02010600030101010101" pitchFamily="2" charset="-122"/>
                    <a:cs typeface="Courier New Bold" charset="0"/>
                    <a:sym typeface="Courier New Bold" charset="0"/>
                  </a:endParaRPr>
                </a:p>
              </p:txBody>
            </p:sp>
          </p:grpSp>
        </p:grpSp>
        <p:grpSp>
          <p:nvGrpSpPr>
            <p:cNvPr id="31758" name="Group 14"/>
            <p:cNvGrpSpPr/>
            <p:nvPr/>
          </p:nvGrpSpPr>
          <p:grpSpPr bwMode="auto">
            <a:xfrm>
              <a:off x="0" y="0"/>
              <a:ext cx="1112" cy="490"/>
              <a:chOff x="0" y="0"/>
              <a:chExt cx="1112" cy="490"/>
            </a:xfrm>
          </p:grpSpPr>
          <p:grpSp>
            <p:nvGrpSpPr>
              <p:cNvPr id="31756" name="Group 12"/>
              <p:cNvGrpSpPr/>
              <p:nvPr/>
            </p:nvGrpSpPr>
            <p:grpSpPr bwMode="auto">
              <a:xfrm>
                <a:off x="0" y="0"/>
                <a:ext cx="696" cy="490"/>
                <a:chOff x="0" y="0"/>
                <a:chExt cx="696" cy="490"/>
              </a:xfrm>
            </p:grpSpPr>
            <p:sp>
              <p:nvSpPr>
                <p:cNvPr id="31753" name="Rectangle 9"/>
                <p:cNvSpPr/>
                <p:nvPr/>
              </p:nvSpPr>
              <p:spPr bwMode="auto">
                <a:xfrm>
                  <a:off x="0" y="0"/>
                  <a:ext cx="69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altLang="zh-CN" sz="1100">
                      <a:latin typeface="Courier New Bold" charset="0"/>
                      <a:ea typeface="宋体" panose="02010600030101010101" pitchFamily="2" charset="-122"/>
                      <a:cs typeface="Courier New Bold" charset="0"/>
                      <a:sym typeface="Courier New Bold" charset="0"/>
                    </a:rPr>
                    <a:t>countPtr</a:t>
                  </a:r>
                  <a:endParaRPr lang="en-US" altLang="zh-CN" sz="1100">
                    <a:latin typeface="Courier New Bold" charset="0"/>
                    <a:ea typeface="宋体" panose="02010600030101010101" pitchFamily="2" charset="-122"/>
                    <a:cs typeface="Courier New Bold" charset="0"/>
                    <a:sym typeface="Courier New Bold" charset="0"/>
                  </a:endParaRPr>
                </a:p>
              </p:txBody>
            </p:sp>
            <p:sp>
              <p:nvSpPr>
                <p:cNvPr id="31754" name="Freeform 10"/>
                <p:cNvSpPr/>
                <p:nvPr/>
              </p:nvSpPr>
              <p:spPr bwMode="auto">
                <a:xfrm>
                  <a:off x="115" y="150"/>
                  <a:ext cx="453" cy="340"/>
                </a:xfrm>
                <a:custGeom>
                  <a:avLst/>
                  <a:gdLst>
                    <a:gd name="T0" fmla="*/ 2160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  <a:gd name="T6" fmla="*/ 0 w 21600"/>
                    <a:gd name="T7" fmla="*/ 0 h 21600"/>
                    <a:gd name="T8" fmla="*/ 21600 w 21600"/>
                    <a:gd name="T9" fmla="*/ 0 h 21600"/>
                    <a:gd name="T10" fmla="*/ 21600 w 21600"/>
                    <a:gd name="T11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close/>
                      <a:moveTo>
                        <a:pt x="21600" y="0"/>
                      </a:moveTo>
                    </a:path>
                  </a:pathLst>
                </a:custGeom>
                <a:solidFill>
                  <a:srgbClr val="CCCCFF"/>
                </a:solidFill>
                <a:ln w="3175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sp>
              <p:nvSpPr>
                <p:cNvPr id="31755" name="Oval 11"/>
                <p:cNvSpPr/>
                <p:nvPr/>
              </p:nvSpPr>
              <p:spPr bwMode="auto">
                <a:xfrm>
                  <a:off x="295" y="286"/>
                  <a:ext cx="88" cy="72"/>
                </a:xfrm>
                <a:prstGeom prst="ellipse">
                  <a:avLst/>
                </a:prstGeom>
                <a:solidFill>
                  <a:srgbClr val="000000"/>
                </a:solidFill>
                <a:ln w="3175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</p:grpSp>
          <p:sp>
            <p:nvSpPr>
              <p:cNvPr id="31757" name="Line 13"/>
              <p:cNvSpPr>
                <a:spLocks noChangeShapeType="1"/>
              </p:cNvSpPr>
              <p:nvPr/>
            </p:nvSpPr>
            <p:spPr bwMode="auto">
              <a:xfrm flipH="1">
                <a:off x="388" y="324"/>
                <a:ext cx="724" cy="0"/>
              </a:xfrm>
              <a:prstGeom prst="line">
                <a:avLst/>
              </a:prstGeom>
              <a:solidFill>
                <a:srgbClr val="000000"/>
              </a:solidFill>
              <a:ln w="3175" cap="flat">
                <a:solidFill>
                  <a:schemeClr val="tx1"/>
                </a:solidFill>
                <a:prstDash val="solid"/>
                <a:round/>
                <a:headEnd type="triangle" w="med" len="sm"/>
                <a:tailEnd type="none" w="med" len="med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</p:grpSp>
      <p:sp>
        <p:nvSpPr>
          <p:cNvPr id="31760" name="Rectangle 16"/>
          <p:cNvSpPr/>
          <p:nvPr/>
        </p:nvSpPr>
        <p:spPr bwMode="auto">
          <a:xfrm>
            <a:off x="0" y="2549426"/>
            <a:ext cx="5500688" cy="24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1100">
                <a:ea typeface="宋体" panose="02010600030101010101" pitchFamily="2" charset="-122"/>
                <a:cs typeface="Gill Sans" charset="0"/>
              </a:rPr>
              <a:t> </a:t>
            </a:r>
            <a:endParaRPr lang="en-US" altLang="zh-CN" sz="1100">
              <a:ea typeface="宋体" panose="02010600030101010101" pitchFamily="2" charset="-122"/>
              <a:cs typeface="Gill Sans" charset="0"/>
            </a:endParaRPr>
          </a:p>
        </p:txBody>
      </p:sp>
      <p:grpSp>
        <p:nvGrpSpPr>
          <p:cNvPr id="31767" name="Group 23"/>
          <p:cNvGrpSpPr/>
          <p:nvPr/>
        </p:nvGrpSpPr>
        <p:grpSpPr bwMode="auto">
          <a:xfrm>
            <a:off x="7973095" y="1990205"/>
            <a:ext cx="570383" cy="675307"/>
            <a:chOff x="0" y="0"/>
            <a:chExt cx="511" cy="604"/>
          </a:xfrm>
        </p:grpSpPr>
        <p:sp>
          <p:nvSpPr>
            <p:cNvPr id="31761" name="Rectangle 17"/>
            <p:cNvSpPr/>
            <p:nvPr/>
          </p:nvSpPr>
          <p:spPr bwMode="auto">
            <a:xfrm>
              <a:off x="7" y="0"/>
              <a:ext cx="50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1100"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count</a:t>
              </a:r>
              <a:endParaRPr lang="en-US" altLang="zh-CN" sz="11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endParaRPr>
            </a:p>
          </p:txBody>
        </p:sp>
        <p:grpSp>
          <p:nvGrpSpPr>
            <p:cNvPr id="31766" name="Group 22"/>
            <p:cNvGrpSpPr/>
            <p:nvPr/>
          </p:nvGrpSpPr>
          <p:grpSpPr bwMode="auto">
            <a:xfrm>
              <a:off x="0" y="184"/>
              <a:ext cx="501" cy="420"/>
              <a:chOff x="0" y="0"/>
              <a:chExt cx="501" cy="420"/>
            </a:xfrm>
          </p:grpSpPr>
          <p:sp>
            <p:nvSpPr>
              <p:cNvPr id="31762" name="Freeform 18"/>
              <p:cNvSpPr/>
              <p:nvPr/>
            </p:nvSpPr>
            <p:spPr bwMode="auto">
              <a:xfrm>
                <a:off x="0" y="0"/>
                <a:ext cx="501" cy="420"/>
              </a:xfrm>
              <a:custGeom>
                <a:avLst/>
                <a:gdLst>
                  <a:gd name="T0" fmla="*/ 2160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  <a:gd name="T6" fmla="*/ 0 w 21600"/>
                  <a:gd name="T7" fmla="*/ 0 h 21600"/>
                  <a:gd name="T8" fmla="*/ 21600 w 21600"/>
                  <a:gd name="T9" fmla="*/ 0 h 21600"/>
                  <a:gd name="T10" fmla="*/ 21600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lose/>
                    <a:moveTo>
                      <a:pt x="21600" y="0"/>
                    </a:moveTo>
                  </a:path>
                </a:pathLst>
              </a:custGeom>
              <a:solidFill>
                <a:schemeClr val="accent1"/>
              </a:solidFill>
              <a:ln w="31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grpSp>
            <p:nvGrpSpPr>
              <p:cNvPr id="31765" name="Group 21"/>
              <p:cNvGrpSpPr/>
              <p:nvPr/>
            </p:nvGrpSpPr>
            <p:grpSpPr bwMode="auto">
              <a:xfrm>
                <a:off x="188" y="135"/>
                <a:ext cx="128" cy="183"/>
                <a:chOff x="0" y="0"/>
                <a:chExt cx="128" cy="183"/>
              </a:xfrm>
            </p:grpSpPr>
            <p:sp>
              <p:nvSpPr>
                <p:cNvPr id="31763" name="Rectangle 19"/>
                <p:cNvSpPr/>
                <p:nvPr/>
              </p:nvSpPr>
              <p:spPr bwMode="auto">
                <a:xfrm>
                  <a:off x="0" y="0"/>
                  <a:ext cx="124" cy="18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sp>
              <p:nvSpPr>
                <p:cNvPr id="31764" name="Rectangle 20"/>
                <p:cNvSpPr/>
                <p:nvPr/>
              </p:nvSpPr>
              <p:spPr bwMode="auto">
                <a:xfrm>
                  <a:off x="0" y="0"/>
                  <a:ext cx="12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altLang="zh-CN" sz="1100">
                      <a:latin typeface="Courier New Bold" charset="0"/>
                      <a:ea typeface="宋体" panose="02010600030101010101" pitchFamily="2" charset="-122"/>
                      <a:cs typeface="Courier New Bold" charset="0"/>
                      <a:sym typeface="Courier New Bold" charset="0"/>
                    </a:rPr>
                    <a:t>7</a:t>
                  </a:r>
                  <a:endParaRPr lang="en-US" altLang="zh-CN" sz="1100">
                    <a:latin typeface="Courier New Bold" charset="0"/>
                    <a:ea typeface="宋体" panose="02010600030101010101" pitchFamily="2" charset="-122"/>
                    <a:cs typeface="Courier New Bold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Pointer Operations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9944" y="1992228"/>
            <a:ext cx="840988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Tx/>
              <a:buChar char="•"/>
            </a:pPr>
            <a:r>
              <a:rPr lang="en-US" altLang="zh-CN" sz="2800" b="0" dirty="0"/>
              <a:t>The &amp; operator takes as its operand an expression that corresponds to some value stored in memory, which is usually a variable or an array reference. </a:t>
            </a:r>
            <a:r>
              <a:rPr lang="en-US" altLang="zh-CN" sz="2800" dirty="0">
                <a:solidFill>
                  <a:srgbClr val="FF0000"/>
                </a:solidFill>
              </a:rPr>
              <a:t>The operand is written after the &amp; </a:t>
            </a:r>
            <a:r>
              <a:rPr lang="en-US" altLang="zh-CN" sz="2800" dirty="0" smtClean="0">
                <a:solidFill>
                  <a:srgbClr val="FF0000"/>
                </a:solidFill>
              </a:rPr>
              <a:t>must </a:t>
            </a:r>
            <a:r>
              <a:rPr lang="en-US" altLang="zh-CN" sz="2800" dirty="0">
                <a:solidFill>
                  <a:srgbClr val="FF0000"/>
                </a:solidFill>
              </a:rPr>
              <a:t>be an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lvalue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Tx/>
              <a:buChar char="•"/>
            </a:pPr>
            <a:r>
              <a:rPr lang="en-US" altLang="zh-CN" sz="2800" b="0" dirty="0"/>
              <a:t>The * operator takes a value of any pointer type and returns the </a:t>
            </a:r>
            <a:r>
              <a:rPr lang="en-US" altLang="zh-CN" sz="2800" b="0" dirty="0" err="1"/>
              <a:t>lvalue</a:t>
            </a:r>
            <a:r>
              <a:rPr lang="en-US" altLang="zh-CN" sz="2800" b="0" dirty="0"/>
              <a:t> to which </a:t>
            </a:r>
            <a:r>
              <a:rPr lang="en-US" altLang="zh-CN" sz="2800" b="0" dirty="0" smtClean="0"/>
              <a:t>it </a:t>
            </a:r>
            <a:r>
              <a:rPr lang="en-US" altLang="zh-CN" sz="2800" b="0" dirty="0"/>
              <a:t>points. This operation is called </a:t>
            </a:r>
            <a:r>
              <a:rPr lang="en-US" altLang="zh-CN" sz="2800" dirty="0" smtClean="0">
                <a:solidFill>
                  <a:srgbClr val="FF0000"/>
                </a:solidFill>
              </a:rPr>
              <a:t>dereferencing</a:t>
            </a:r>
            <a:r>
              <a:rPr lang="zh-CN" altLang="en-US" sz="2800" dirty="0" smtClean="0">
                <a:solidFill>
                  <a:srgbClr val="FF0000"/>
                </a:solidFill>
              </a:rPr>
              <a:t>（解引用</a:t>
            </a:r>
            <a:r>
              <a:rPr lang="en-US" altLang="zh-CN" sz="2800" dirty="0" smtClean="0">
                <a:solidFill>
                  <a:srgbClr val="FF0000"/>
                </a:solidFill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</a:rPr>
              <a:t>取值）</a:t>
            </a:r>
            <a:r>
              <a:rPr lang="en-US" altLang="zh-CN" sz="2800" b="0" dirty="0" smtClean="0"/>
              <a:t> </a:t>
            </a:r>
            <a:r>
              <a:rPr lang="en-US" altLang="zh-CN" sz="2800" b="0" dirty="0"/>
              <a:t>the pointer. The * operation produces an </a:t>
            </a:r>
            <a:r>
              <a:rPr lang="en-US" altLang="zh-CN" sz="2800" b="0" dirty="0" err="1"/>
              <a:t>lvalue</a:t>
            </a:r>
            <a:r>
              <a:rPr lang="en-US" altLang="zh-CN" sz="2800" b="0" dirty="0"/>
              <a:t>, which mean that you can assign a value to a dereferenced pointer.</a:t>
            </a:r>
            <a:endParaRPr lang="en-US" altLang="zh-CN" sz="2800" b="0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11560" y="1340768"/>
            <a:ext cx="79208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84" charset="0"/>
              </a:rPr>
              <a:t>&amp; 	Take the address of an </a:t>
            </a:r>
            <a:r>
              <a:rPr lang="en-US" altLang="zh-CN" sz="2000" dirty="0" err="1" smtClean="0">
                <a:solidFill>
                  <a:srgbClr val="FF0000"/>
                </a:solidFill>
                <a:latin typeface="Courier New" panose="02070309020205020404" pitchFamily="84" charset="0"/>
              </a:rPr>
              <a:t>lvalue</a:t>
            </a:r>
            <a:endParaRPr lang="en-US" altLang="zh-CN" sz="2000" dirty="0" smtClean="0">
              <a:solidFill>
                <a:srgbClr val="FF0000"/>
              </a:solidFill>
              <a:latin typeface="Courier New" panose="02070309020205020404" pitchFamily="84" charset="0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84" charset="0"/>
              </a:rPr>
              <a:t>*</a:t>
            </a:r>
            <a:r>
              <a:rPr lang="en-US" altLang="zh-CN" sz="2000" dirty="0" smtClean="0">
                <a:latin typeface="Courier New" panose="02070309020205020404" pitchFamily="84" charset="0"/>
              </a:rPr>
              <a:t>	Get the value a pointer pointed to</a:t>
            </a:r>
            <a:endParaRPr lang="en-US" altLang="zh-CN" sz="2000" dirty="0" smtClean="0">
              <a:latin typeface="Courier New" panose="02070309020205020404" pitchFamily="84" charset="0"/>
            </a:endParaRPr>
          </a:p>
        </p:txBody>
      </p:sp>
      <p:grpSp>
        <p:nvGrpSpPr>
          <p:cNvPr id="9" name="Group 4"/>
          <p:cNvGrpSpPr/>
          <p:nvPr/>
        </p:nvGrpSpPr>
        <p:grpSpPr bwMode="auto">
          <a:xfrm>
            <a:off x="4228466" y="1196754"/>
            <a:ext cx="4736022" cy="6192686"/>
            <a:chOff x="271" y="1547"/>
            <a:chExt cx="5136" cy="46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71" y="1547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1600">
                <a:latin typeface="Courier New" panose="02070309020205020404" pitchFamily="84" charset="0"/>
                <a:ea typeface="MS PGothic" panose="020B0600070205080204" charset="-128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379" y="1547"/>
              <a:ext cx="4944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 err="1" smtClean="0">
                  <a:latin typeface="+mn-lt"/>
                </a:rPr>
                <a:t>printf</a:t>
              </a:r>
              <a:r>
                <a:rPr lang="en-US" altLang="zh-CN" sz="2000" dirty="0" smtClean="0">
                  <a:latin typeface="+mn-lt"/>
                </a:rPr>
                <a:t>(“%c”, </a:t>
              </a:r>
              <a:r>
                <a:rPr lang="en-US" altLang="zh-CN" sz="2000" dirty="0" err="1" smtClean="0">
                  <a:latin typeface="+mn-lt"/>
                </a:rPr>
                <a:t>ch</a:t>
              </a:r>
              <a:r>
                <a:rPr lang="en-US" altLang="zh-CN" sz="2000" dirty="0" smtClean="0">
                  <a:latin typeface="+mn-lt"/>
                </a:rPr>
                <a:t>);              </a:t>
              </a:r>
              <a:r>
                <a:rPr lang="en-US" altLang="zh-CN" sz="2000" dirty="0" smtClean="0">
                  <a:latin typeface="+mn-lt"/>
                  <a:sym typeface="Wingdings" panose="05000000000000000000" pitchFamily="2" charset="2"/>
                </a:rPr>
                <a:t>  A</a:t>
              </a:r>
              <a:endParaRPr lang="en-US" altLang="zh-CN" sz="2000" dirty="0" smtClean="0">
                <a:latin typeface="+mn-lt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 err="1" smtClean="0">
                  <a:latin typeface="+mn-lt"/>
                </a:rPr>
                <a:t>printf</a:t>
              </a:r>
              <a:r>
                <a:rPr lang="en-US" altLang="zh-CN" sz="2000" dirty="0" smtClean="0">
                  <a:latin typeface="+mn-lt"/>
                </a:rPr>
                <a:t>(“%c”,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+mn-lt"/>
                </a:rPr>
                <a:t>*pc</a:t>
              </a:r>
              <a:r>
                <a:rPr lang="en-US" altLang="zh-CN" sz="2000" dirty="0" smtClean="0">
                  <a:latin typeface="+mn-lt"/>
                </a:rPr>
                <a:t>);            </a:t>
              </a:r>
              <a:r>
                <a:rPr lang="en-US" altLang="zh-CN" sz="2000" dirty="0" smtClean="0">
                  <a:latin typeface="+mn-lt"/>
                  <a:sym typeface="Wingdings" panose="05000000000000000000" pitchFamily="2" charset="2"/>
                </a:rPr>
                <a:t>  A</a:t>
              </a:r>
              <a:endParaRPr lang="en-US" altLang="zh-CN" sz="2000" dirty="0" smtClean="0">
                <a:latin typeface="+mn-lt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 err="1" smtClean="0"/>
                <a:t>printf</a:t>
              </a:r>
              <a:r>
                <a:rPr lang="en-US" altLang="zh-CN" sz="2000" dirty="0" smtClean="0"/>
                <a:t>(“%d”, </a:t>
              </a:r>
              <a:r>
                <a:rPr lang="en-US" altLang="zh-CN" sz="2000" dirty="0" err="1" smtClean="0"/>
                <a:t>i</a:t>
              </a:r>
              <a:r>
                <a:rPr lang="en-US" altLang="zh-CN" sz="2000" dirty="0" smtClean="0"/>
                <a:t>);                 </a:t>
              </a:r>
              <a:r>
                <a:rPr lang="en-US" altLang="zh-CN" sz="2000" dirty="0" smtClean="0">
                  <a:sym typeface="Wingdings" panose="05000000000000000000" pitchFamily="2" charset="2"/>
                </a:rPr>
                <a:t> 10</a:t>
              </a:r>
              <a:endParaRPr lang="en-US" altLang="zh-CN" sz="2000" dirty="0"/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 err="1"/>
                <a:t>printf</a:t>
              </a:r>
              <a:r>
                <a:rPr lang="en-US" altLang="zh-CN" sz="2000" dirty="0" smtClean="0"/>
                <a:t>(“%d”,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*pi</a:t>
              </a:r>
              <a:r>
                <a:rPr lang="en-US" altLang="zh-CN" sz="2000" dirty="0" smtClean="0"/>
                <a:t>);             </a:t>
              </a:r>
              <a:r>
                <a:rPr lang="en-US" altLang="zh-CN" sz="2000" dirty="0" smtClean="0">
                  <a:sym typeface="Wingdings" panose="05000000000000000000" pitchFamily="2" charset="2"/>
                </a:rPr>
                <a:t> 10</a:t>
              </a:r>
              <a:endParaRPr lang="en-US" altLang="zh-CN" sz="2000" dirty="0"/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 err="1" smtClean="0"/>
                <a:t>printf</a:t>
              </a:r>
              <a:r>
                <a:rPr lang="en-US" altLang="zh-CN" sz="2000" dirty="0" smtClean="0"/>
                <a:t>(“%g”, f);                  </a:t>
              </a:r>
              <a:r>
                <a:rPr lang="en-US" altLang="zh-CN" sz="2000" dirty="0" smtClean="0">
                  <a:sym typeface="Wingdings" panose="05000000000000000000" pitchFamily="2" charset="2"/>
                </a:rPr>
                <a:t> 12.5</a:t>
              </a:r>
              <a:endParaRPr lang="en-US" altLang="zh-CN" sz="2000" dirty="0"/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 err="1"/>
                <a:t>printf</a:t>
              </a:r>
              <a:r>
                <a:rPr lang="en-US" altLang="zh-CN" sz="2000" dirty="0" smtClean="0"/>
                <a:t>(“%g”,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*pf</a:t>
              </a:r>
              <a:r>
                <a:rPr lang="en-US" altLang="zh-CN" sz="2000" dirty="0" smtClean="0"/>
                <a:t>);              </a:t>
              </a:r>
              <a:r>
                <a:rPr lang="en-US" altLang="zh-CN" sz="2000" dirty="0" smtClean="0">
                  <a:sym typeface="Wingdings" panose="05000000000000000000" pitchFamily="2" charset="2"/>
                </a:rPr>
                <a:t> 12.5</a:t>
              </a:r>
              <a:endParaRPr lang="en-US" altLang="zh-CN" sz="2000" dirty="0"/>
            </a:p>
            <a:p>
              <a:pPr>
                <a:spcBef>
                  <a:spcPct val="50000"/>
                </a:spcBef>
                <a:defRPr/>
              </a:pPr>
              <a:endParaRPr lang="en-US" altLang="zh-CN" sz="2000" dirty="0" smtClean="0">
                <a:latin typeface="+mn-lt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rgbClr val="FF0000"/>
                  </a:solidFill>
                  <a:latin typeface="+mn-lt"/>
                </a:rPr>
                <a:t>*pc = ‘A’+1;  *pi = 20; *pf = 23.4;</a:t>
              </a:r>
              <a:endParaRPr lang="en-US" altLang="zh-CN" sz="2000" dirty="0" smtClean="0">
                <a:solidFill>
                  <a:srgbClr val="FF0000"/>
                </a:solidFill>
                <a:latin typeface="+mn-lt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 err="1"/>
                <a:t>printf</a:t>
              </a:r>
              <a:r>
                <a:rPr lang="en-US" altLang="zh-CN" sz="2000" dirty="0" smtClean="0"/>
                <a:t>(“%c”, </a:t>
              </a:r>
              <a:r>
                <a:rPr lang="en-US" altLang="zh-CN" sz="2000" dirty="0" err="1" smtClean="0"/>
                <a:t>ch</a:t>
              </a:r>
              <a:r>
                <a:rPr lang="en-US" altLang="zh-CN" sz="2000" dirty="0" smtClean="0"/>
                <a:t>);                 </a:t>
              </a:r>
              <a:r>
                <a:rPr lang="en-US" altLang="zh-CN" sz="2000" dirty="0">
                  <a:sym typeface="Wingdings" panose="05000000000000000000" pitchFamily="2" charset="2"/>
                </a:rPr>
                <a:t> </a:t>
              </a:r>
              <a:r>
                <a:rPr lang="en-US" altLang="zh-CN" sz="2000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B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 err="1"/>
                <a:t>printf</a:t>
              </a:r>
              <a:r>
                <a:rPr lang="en-US" altLang="zh-CN" sz="2000" dirty="0"/>
                <a:t>(“%d”, </a:t>
              </a:r>
              <a:r>
                <a:rPr lang="en-US" altLang="zh-CN" sz="2000" dirty="0" err="1" smtClean="0"/>
                <a:t>i</a:t>
              </a:r>
              <a:r>
                <a:rPr lang="en-US" altLang="zh-CN" sz="2000" dirty="0"/>
                <a:t>);             </a:t>
              </a:r>
              <a:r>
                <a:rPr lang="en-US" altLang="zh-CN" sz="2000" dirty="0" smtClean="0"/>
                <a:t>      </a:t>
              </a:r>
              <a:r>
                <a:rPr lang="en-US" altLang="zh-CN" sz="2000" dirty="0" smtClean="0">
                  <a:sym typeface="Wingdings" panose="05000000000000000000" pitchFamily="2" charset="2"/>
                </a:rPr>
                <a:t> </a:t>
              </a:r>
              <a:r>
                <a:rPr lang="en-US" altLang="zh-CN" sz="2000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20</a:t>
              </a:r>
              <a:endParaRPr lang="en-US" altLang="zh-CN" sz="2000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 err="1"/>
                <a:t>printf</a:t>
              </a:r>
              <a:r>
                <a:rPr lang="en-US" altLang="zh-CN" sz="2000" dirty="0"/>
                <a:t>(“%g”, f);                  </a:t>
              </a:r>
              <a:r>
                <a:rPr lang="en-US" altLang="zh-CN" sz="2000" dirty="0">
                  <a:sym typeface="Wingdings" panose="05000000000000000000" pitchFamily="2" charset="2"/>
                </a:rPr>
                <a:t> </a:t>
              </a:r>
              <a:r>
                <a:rPr lang="en-US" altLang="zh-CN" sz="2000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23.4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endParaRPr lang="en-US" altLang="zh-CN" sz="2000" dirty="0" smtClean="0">
                <a:latin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89944" y="1196754"/>
            <a:ext cx="3838522" cy="5521556"/>
            <a:chOff x="389944" y="1196754"/>
            <a:chExt cx="3838522" cy="5521556"/>
          </a:xfrm>
        </p:grpSpPr>
        <p:grpSp>
          <p:nvGrpSpPr>
            <p:cNvPr id="6" name="Group 4"/>
            <p:cNvGrpSpPr/>
            <p:nvPr/>
          </p:nvGrpSpPr>
          <p:grpSpPr bwMode="auto">
            <a:xfrm>
              <a:off x="389944" y="1196754"/>
              <a:ext cx="3838522" cy="5521556"/>
              <a:chOff x="271" y="1547"/>
              <a:chExt cx="5136" cy="417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271" y="1547"/>
                <a:ext cx="5136" cy="41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 sz="1600">
                  <a:latin typeface="Courier New" panose="02070309020205020404" pitchFamily="84" charset="0"/>
                  <a:ea typeface="MS PGothic" panose="020B0600070205080204" charset="-128"/>
                </a:endParaRPr>
              </a:p>
            </p:txBody>
          </p:sp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79" y="1547"/>
                <a:ext cx="4944" cy="4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rgbClr val="FF0000"/>
                    </a:solidFill>
                    <a:latin typeface="+mn-lt"/>
                  </a:rPr>
                  <a:t>char</a:t>
                </a:r>
                <a:r>
                  <a:rPr lang="en-US" altLang="zh-CN" sz="2000" dirty="0" smtClean="0">
                    <a:latin typeface="+mn-lt"/>
                  </a:rPr>
                  <a:t>  </a:t>
                </a:r>
                <a:r>
                  <a:rPr lang="en-US" altLang="zh-CN" sz="2000" dirty="0" err="1" smtClean="0">
                    <a:latin typeface="+mn-lt"/>
                  </a:rPr>
                  <a:t>ch</a:t>
                </a:r>
                <a:r>
                  <a:rPr lang="en-US" altLang="zh-CN" sz="2000" dirty="0" smtClean="0">
                    <a:latin typeface="+mn-lt"/>
                  </a:rPr>
                  <a:t> </a:t>
                </a:r>
                <a:r>
                  <a:rPr lang="en-US" altLang="zh-CN" sz="2000" dirty="0">
                    <a:latin typeface="+mn-lt"/>
                  </a:rPr>
                  <a:t>= ‘A</a:t>
                </a:r>
                <a:r>
                  <a:rPr lang="en-US" altLang="zh-CN" sz="2000" dirty="0" smtClean="0">
                    <a:latin typeface="+mn-lt"/>
                  </a:rPr>
                  <a:t>’;</a:t>
                </a:r>
                <a:endParaRPr lang="en-US" altLang="zh-CN" sz="2000" dirty="0" smtClean="0">
                  <a:latin typeface="+mn-lt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dirty="0" err="1">
                    <a:solidFill>
                      <a:srgbClr val="FF0000"/>
                    </a:solidFill>
                  </a:rPr>
                  <a:t>int</a:t>
                </a:r>
                <a:r>
                  <a:rPr lang="en-US" altLang="zh-CN" sz="2000" dirty="0"/>
                  <a:t> 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 = 10;</a:t>
                </a:r>
                <a:endParaRPr lang="en-US" altLang="zh-CN" sz="2000" dirty="0"/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double</a:t>
                </a:r>
                <a:r>
                  <a:rPr lang="en-US" altLang="zh-CN" sz="2000" dirty="0"/>
                  <a:t>  f = 12.5</a:t>
                </a:r>
                <a:r>
                  <a:rPr lang="en-US" altLang="zh-CN" sz="2000" dirty="0" smtClean="0"/>
                  <a:t>;</a:t>
                </a:r>
                <a:endParaRPr lang="en-US" altLang="zh-CN" sz="2000" dirty="0"/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latin typeface="+mn-lt"/>
                  </a:rPr>
                  <a:t>char *pc;</a:t>
                </a:r>
                <a:endParaRPr lang="en-US" altLang="zh-CN" sz="2000" dirty="0" smtClean="0">
                  <a:latin typeface="+mn-lt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dirty="0" err="1" smtClean="0">
                    <a:latin typeface="+mn-lt"/>
                  </a:rPr>
                  <a:t>int</a:t>
                </a:r>
                <a:r>
                  <a:rPr lang="en-US" altLang="zh-CN" sz="2000" dirty="0" smtClean="0">
                    <a:latin typeface="+mn-lt"/>
                  </a:rPr>
                  <a:t> *pi;</a:t>
                </a:r>
                <a:endParaRPr lang="en-US" altLang="zh-CN" sz="2000" dirty="0" smtClean="0">
                  <a:latin typeface="+mn-lt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latin typeface="+mn-lt"/>
                  </a:rPr>
                  <a:t>double *pf;</a:t>
                </a:r>
                <a:endParaRPr lang="en-US" altLang="zh-CN" sz="2000" dirty="0" smtClean="0">
                  <a:latin typeface="+mn-lt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pc  = &amp;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ch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;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50000"/>
                  </a:spcBef>
                  <a:defRPr/>
                </a:pP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pi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= &amp;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;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50000"/>
                  </a:spcBef>
                  <a:defRPr/>
                </a:pPr>
                <a:endParaRPr lang="en-US" altLang="zh-CN" sz="2000" dirty="0" smtClean="0">
                  <a:solidFill>
                    <a:srgbClr val="FF0000"/>
                  </a:solidFill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pf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= &amp;f;</a:t>
                </a:r>
                <a:endParaRPr lang="en-US" altLang="zh-CN" sz="2000" dirty="0"/>
              </a:p>
              <a:p>
                <a:pPr>
                  <a:spcBef>
                    <a:spcPct val="50000"/>
                  </a:spcBef>
                  <a:defRPr/>
                </a:pPr>
                <a:endParaRPr lang="en-US" altLang="zh-CN" sz="2000" dirty="0" smtClean="0">
                  <a:latin typeface="+mn-lt"/>
                </a:endParaRPr>
              </a:p>
            </p:txBody>
          </p:sp>
        </p:grpSp>
        <p:grpSp>
          <p:nvGrpSpPr>
            <p:cNvPr id="13" name="Group 15"/>
            <p:cNvGrpSpPr/>
            <p:nvPr/>
          </p:nvGrpSpPr>
          <p:grpSpPr bwMode="auto">
            <a:xfrm>
              <a:off x="1923740" y="3700935"/>
              <a:ext cx="1749096" cy="700173"/>
              <a:chOff x="0" y="-136"/>
              <a:chExt cx="1566" cy="626"/>
            </a:xfrm>
          </p:grpSpPr>
          <p:sp>
            <p:nvSpPr>
              <p:cNvPr id="14" name="Rectangle 3"/>
              <p:cNvSpPr/>
              <p:nvPr/>
            </p:nvSpPr>
            <p:spPr bwMode="auto">
              <a:xfrm>
                <a:off x="1082" y="-122"/>
                <a:ext cx="456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zh-CN" dirty="0" smtClean="0">
                    <a:latin typeface="Courier New Bold" charset="0"/>
                    <a:ea typeface="宋体" panose="02010600030101010101" pitchFamily="2" charset="-122"/>
                    <a:cs typeface="Courier New Bold" charset="0"/>
                    <a:sym typeface="Courier New Bold" charset="0"/>
                  </a:rPr>
                  <a:t>  </a:t>
                </a:r>
                <a:r>
                  <a:rPr lang="en-US" altLang="zh-CN" sz="1600" dirty="0" err="1" smtClean="0">
                    <a:latin typeface="Courier New Bold" charset="0"/>
                    <a:ea typeface="宋体" panose="02010600030101010101" pitchFamily="2" charset="-122"/>
                    <a:cs typeface="Courier New Bold" charset="0"/>
                    <a:sym typeface="Courier New Bold" charset="0"/>
                  </a:rPr>
                  <a:t>ch</a:t>
                </a:r>
                <a:endParaRPr lang="en-US" altLang="zh-CN" sz="1600" dirty="0"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endParaRPr>
              </a:p>
            </p:txBody>
          </p:sp>
          <p:grpSp>
            <p:nvGrpSpPr>
              <p:cNvPr id="15" name="Group 8"/>
              <p:cNvGrpSpPr/>
              <p:nvPr/>
            </p:nvGrpSpPr>
            <p:grpSpPr bwMode="auto">
              <a:xfrm>
                <a:off x="1113" y="150"/>
                <a:ext cx="453" cy="340"/>
                <a:chOff x="0" y="0"/>
                <a:chExt cx="452" cy="340"/>
              </a:xfrm>
            </p:grpSpPr>
            <p:sp>
              <p:nvSpPr>
                <p:cNvPr id="22" name="Freeform 4"/>
                <p:cNvSpPr/>
                <p:nvPr/>
              </p:nvSpPr>
              <p:spPr bwMode="auto">
                <a:xfrm>
                  <a:off x="0" y="0"/>
                  <a:ext cx="452" cy="340"/>
                </a:xfrm>
                <a:custGeom>
                  <a:avLst/>
                  <a:gdLst>
                    <a:gd name="T0" fmla="*/ 2160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  <a:gd name="T6" fmla="*/ 0 w 21600"/>
                    <a:gd name="T7" fmla="*/ 0 h 21600"/>
                    <a:gd name="T8" fmla="*/ 21600 w 21600"/>
                    <a:gd name="T9" fmla="*/ 0 h 21600"/>
                    <a:gd name="T10" fmla="*/ 21600 w 21600"/>
                    <a:gd name="T11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close/>
                      <a:moveTo>
                        <a:pt x="21600" y="0"/>
                      </a:moveTo>
                    </a:path>
                  </a:pathLst>
                </a:custGeom>
                <a:solidFill>
                  <a:schemeClr val="accent1"/>
                </a:solidFill>
                <a:ln w="3175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grpSp>
              <p:nvGrpSpPr>
                <p:cNvPr id="23" name="Group 7"/>
                <p:cNvGrpSpPr/>
                <p:nvPr/>
              </p:nvGrpSpPr>
              <p:grpSpPr bwMode="auto">
                <a:xfrm>
                  <a:off x="7" y="50"/>
                  <a:ext cx="445" cy="208"/>
                  <a:chOff x="-163" y="-59"/>
                  <a:chExt cx="445" cy="207"/>
                </a:xfrm>
              </p:grpSpPr>
              <p:sp>
                <p:nvSpPr>
                  <p:cNvPr id="24" name="Rectangle 5"/>
                  <p:cNvSpPr/>
                  <p:nvPr/>
                </p:nvSpPr>
                <p:spPr bwMode="auto">
                  <a:xfrm>
                    <a:off x="0" y="0"/>
                    <a:ext cx="112" cy="14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Rectangle 6"/>
                  <p:cNvSpPr/>
                  <p:nvPr/>
                </p:nvSpPr>
                <p:spPr bwMode="auto">
                  <a:xfrm>
                    <a:off x="-163" y="-59"/>
                    <a:ext cx="445" cy="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zh-CN" sz="1600" dirty="0" smtClean="0">
                        <a:latin typeface="Courier New Bold" charset="0"/>
                        <a:ea typeface="宋体" panose="02010600030101010101" pitchFamily="2" charset="-122"/>
                        <a:cs typeface="Courier New Bold" charset="0"/>
                        <a:sym typeface="Courier New Bold" charset="0"/>
                      </a:rPr>
                      <a:t> ‘A’</a:t>
                    </a:r>
                    <a:endParaRPr lang="en-US" altLang="zh-CN" sz="1600" dirty="0">
                      <a:latin typeface="Courier New Bold" charset="0"/>
                      <a:ea typeface="宋体" panose="02010600030101010101" pitchFamily="2" charset="-122"/>
                      <a:cs typeface="Courier New Bold" charset="0"/>
                      <a:sym typeface="Courier New Bold" charset="0"/>
                    </a:endParaRPr>
                  </a:p>
                </p:txBody>
              </p:sp>
            </p:grpSp>
          </p:grpSp>
          <p:grpSp>
            <p:nvGrpSpPr>
              <p:cNvPr id="16" name="Group 14"/>
              <p:cNvGrpSpPr/>
              <p:nvPr/>
            </p:nvGrpSpPr>
            <p:grpSpPr bwMode="auto">
              <a:xfrm>
                <a:off x="0" y="-136"/>
                <a:ext cx="1112" cy="626"/>
                <a:chOff x="0" y="-136"/>
                <a:chExt cx="1112" cy="626"/>
              </a:xfrm>
            </p:grpSpPr>
            <p:grpSp>
              <p:nvGrpSpPr>
                <p:cNvPr id="17" name="Group 12"/>
                <p:cNvGrpSpPr/>
                <p:nvPr/>
              </p:nvGrpSpPr>
              <p:grpSpPr bwMode="auto">
                <a:xfrm>
                  <a:off x="0" y="-136"/>
                  <a:ext cx="696" cy="626"/>
                  <a:chOff x="0" y="-136"/>
                  <a:chExt cx="696" cy="626"/>
                </a:xfrm>
              </p:grpSpPr>
              <p:sp>
                <p:nvSpPr>
                  <p:cNvPr id="19" name="Rectangle 9"/>
                  <p:cNvSpPr/>
                  <p:nvPr/>
                </p:nvSpPr>
                <p:spPr bwMode="auto">
                  <a:xfrm>
                    <a:off x="0" y="-136"/>
                    <a:ext cx="696" cy="2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zh-CN" sz="1100" dirty="0">
                        <a:latin typeface="Courier New Bold" charset="0"/>
                        <a:ea typeface="宋体" panose="02010600030101010101" pitchFamily="2" charset="-122"/>
                        <a:cs typeface="Courier New Bold" charset="0"/>
                        <a:sym typeface="Courier New Bold" charset="0"/>
                      </a:rPr>
                      <a:t> </a:t>
                    </a:r>
                    <a:r>
                      <a:rPr lang="en-US" altLang="zh-CN" sz="1100" dirty="0" smtClean="0">
                        <a:latin typeface="Courier New Bold" charset="0"/>
                        <a:ea typeface="宋体" panose="02010600030101010101" pitchFamily="2" charset="-122"/>
                        <a:cs typeface="Courier New Bold" charset="0"/>
                        <a:sym typeface="Courier New Bold" charset="0"/>
                      </a:rPr>
                      <a:t>   </a:t>
                    </a:r>
                    <a:r>
                      <a:rPr lang="en-US" altLang="zh-CN" sz="1600" dirty="0" smtClean="0">
                        <a:latin typeface="Courier New Bold" charset="0"/>
                        <a:ea typeface="宋体" panose="02010600030101010101" pitchFamily="2" charset="-122"/>
                        <a:cs typeface="Courier New Bold" charset="0"/>
                        <a:sym typeface="Courier New Bold" charset="0"/>
                      </a:rPr>
                      <a:t>pc</a:t>
                    </a:r>
                    <a:endParaRPr lang="en-US" altLang="zh-CN" sz="1600" dirty="0">
                      <a:latin typeface="Courier New Bold" charset="0"/>
                      <a:ea typeface="宋体" panose="02010600030101010101" pitchFamily="2" charset="-122"/>
                      <a:cs typeface="Courier New Bold" charset="0"/>
                      <a:sym typeface="Courier New Bold" charset="0"/>
                    </a:endParaRPr>
                  </a:p>
                </p:txBody>
              </p:sp>
              <p:sp>
                <p:nvSpPr>
                  <p:cNvPr id="20" name="Freeform 10"/>
                  <p:cNvSpPr/>
                  <p:nvPr/>
                </p:nvSpPr>
                <p:spPr bwMode="auto">
                  <a:xfrm>
                    <a:off x="115" y="150"/>
                    <a:ext cx="453" cy="340"/>
                  </a:xfrm>
                  <a:custGeom>
                    <a:avLst/>
                    <a:gdLst>
                      <a:gd name="T0" fmla="*/ 2160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  <a:gd name="T6" fmla="*/ 0 w 21600"/>
                      <a:gd name="T7" fmla="*/ 0 h 21600"/>
                      <a:gd name="T8" fmla="*/ 21600 w 21600"/>
                      <a:gd name="T9" fmla="*/ 0 h 21600"/>
                      <a:gd name="T10" fmla="*/ 21600 w 21600"/>
                      <a:gd name="T11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600" h="21600">
                        <a:moveTo>
                          <a:pt x="21600" y="0"/>
                        </a:move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close/>
                        <a:moveTo>
                          <a:pt x="21600" y="0"/>
                        </a:moveTo>
                      </a:path>
                    </a:pathLst>
                  </a:custGeom>
                  <a:solidFill>
                    <a:srgbClr val="CCCCFF"/>
                  </a:solidFill>
                  <a:ln w="3175" cap="flat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Oval 11"/>
                  <p:cNvSpPr/>
                  <p:nvPr/>
                </p:nvSpPr>
                <p:spPr bwMode="auto">
                  <a:xfrm>
                    <a:off x="295" y="286"/>
                    <a:ext cx="88" cy="7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88" y="324"/>
                  <a:ext cx="724" cy="0"/>
                </a:xfrm>
                <a:prstGeom prst="line">
                  <a:avLst/>
                </a:prstGeom>
                <a:solidFill>
                  <a:srgbClr val="000000"/>
                </a:solidFill>
                <a:ln w="3175" cap="flat">
                  <a:solidFill>
                    <a:schemeClr val="tx1"/>
                  </a:solidFill>
                  <a:prstDash val="solid"/>
                  <a:round/>
                  <a:headEnd type="triangle" w="med" len="sm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6" name="Group 15"/>
            <p:cNvGrpSpPr/>
            <p:nvPr/>
          </p:nvGrpSpPr>
          <p:grpSpPr bwMode="auto">
            <a:xfrm>
              <a:off x="1886800" y="4653136"/>
              <a:ext cx="1749096" cy="700173"/>
              <a:chOff x="0" y="-136"/>
              <a:chExt cx="1566" cy="626"/>
            </a:xfrm>
          </p:grpSpPr>
          <p:sp>
            <p:nvSpPr>
              <p:cNvPr id="27" name="Rectangle 3"/>
              <p:cNvSpPr/>
              <p:nvPr/>
            </p:nvSpPr>
            <p:spPr bwMode="auto">
              <a:xfrm>
                <a:off x="1082" y="-122"/>
                <a:ext cx="456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zh-CN" dirty="0" smtClean="0">
                    <a:latin typeface="Courier New Bold" charset="0"/>
                    <a:ea typeface="宋体" panose="02010600030101010101" pitchFamily="2" charset="-122"/>
                    <a:cs typeface="Courier New Bold" charset="0"/>
                    <a:sym typeface="Courier New Bold" charset="0"/>
                  </a:rPr>
                  <a:t>  </a:t>
                </a:r>
                <a:r>
                  <a:rPr lang="en-US" altLang="zh-CN" sz="1600" dirty="0" err="1" smtClean="0">
                    <a:latin typeface="Courier New Bold" charset="0"/>
                    <a:ea typeface="宋体" panose="02010600030101010101" pitchFamily="2" charset="-122"/>
                    <a:cs typeface="Courier New Bold" charset="0"/>
                    <a:sym typeface="Courier New Bold" charset="0"/>
                  </a:rPr>
                  <a:t>i</a:t>
                </a:r>
                <a:endParaRPr lang="en-US" altLang="zh-CN" sz="1600" dirty="0"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endParaRPr>
              </a:p>
            </p:txBody>
          </p:sp>
          <p:grpSp>
            <p:nvGrpSpPr>
              <p:cNvPr id="28" name="Group 8"/>
              <p:cNvGrpSpPr/>
              <p:nvPr/>
            </p:nvGrpSpPr>
            <p:grpSpPr bwMode="auto">
              <a:xfrm>
                <a:off x="1113" y="150"/>
                <a:ext cx="453" cy="340"/>
                <a:chOff x="0" y="0"/>
                <a:chExt cx="452" cy="340"/>
              </a:xfrm>
            </p:grpSpPr>
            <p:sp>
              <p:nvSpPr>
                <p:cNvPr id="35" name="Freeform 4"/>
                <p:cNvSpPr/>
                <p:nvPr/>
              </p:nvSpPr>
              <p:spPr bwMode="auto">
                <a:xfrm>
                  <a:off x="0" y="0"/>
                  <a:ext cx="452" cy="340"/>
                </a:xfrm>
                <a:custGeom>
                  <a:avLst/>
                  <a:gdLst>
                    <a:gd name="T0" fmla="*/ 2160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  <a:gd name="T6" fmla="*/ 0 w 21600"/>
                    <a:gd name="T7" fmla="*/ 0 h 21600"/>
                    <a:gd name="T8" fmla="*/ 21600 w 21600"/>
                    <a:gd name="T9" fmla="*/ 0 h 21600"/>
                    <a:gd name="T10" fmla="*/ 21600 w 21600"/>
                    <a:gd name="T11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close/>
                      <a:moveTo>
                        <a:pt x="21600" y="0"/>
                      </a:moveTo>
                    </a:path>
                  </a:pathLst>
                </a:custGeom>
                <a:solidFill>
                  <a:schemeClr val="accent1"/>
                </a:solidFill>
                <a:ln w="3175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grpSp>
              <p:nvGrpSpPr>
                <p:cNvPr id="36" name="Group 7"/>
                <p:cNvGrpSpPr/>
                <p:nvPr/>
              </p:nvGrpSpPr>
              <p:grpSpPr bwMode="auto">
                <a:xfrm>
                  <a:off x="7" y="50"/>
                  <a:ext cx="445" cy="208"/>
                  <a:chOff x="-163" y="-59"/>
                  <a:chExt cx="445" cy="207"/>
                </a:xfrm>
              </p:grpSpPr>
              <p:sp>
                <p:nvSpPr>
                  <p:cNvPr id="37" name="Rectangle 5"/>
                  <p:cNvSpPr/>
                  <p:nvPr/>
                </p:nvSpPr>
                <p:spPr bwMode="auto">
                  <a:xfrm>
                    <a:off x="0" y="0"/>
                    <a:ext cx="112" cy="14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Rectangle 6"/>
                  <p:cNvSpPr/>
                  <p:nvPr/>
                </p:nvSpPr>
                <p:spPr bwMode="auto">
                  <a:xfrm>
                    <a:off x="-163" y="-59"/>
                    <a:ext cx="445" cy="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zh-CN" sz="1600" dirty="0" smtClean="0">
                        <a:latin typeface="Courier New Bold" charset="0"/>
                        <a:ea typeface="宋体" panose="02010600030101010101" pitchFamily="2" charset="-122"/>
                        <a:cs typeface="Courier New Bold" charset="0"/>
                        <a:sym typeface="Courier New Bold" charset="0"/>
                      </a:rPr>
                      <a:t> 10</a:t>
                    </a:r>
                    <a:endParaRPr lang="en-US" altLang="zh-CN" sz="1600" dirty="0">
                      <a:latin typeface="Courier New Bold" charset="0"/>
                      <a:ea typeface="宋体" panose="02010600030101010101" pitchFamily="2" charset="-122"/>
                      <a:cs typeface="Courier New Bold" charset="0"/>
                      <a:sym typeface="Courier New Bold" charset="0"/>
                    </a:endParaRPr>
                  </a:p>
                </p:txBody>
              </p:sp>
            </p:grpSp>
          </p:grpSp>
          <p:grpSp>
            <p:nvGrpSpPr>
              <p:cNvPr id="29" name="Group 14"/>
              <p:cNvGrpSpPr/>
              <p:nvPr/>
            </p:nvGrpSpPr>
            <p:grpSpPr bwMode="auto">
              <a:xfrm>
                <a:off x="0" y="-136"/>
                <a:ext cx="1112" cy="626"/>
                <a:chOff x="0" y="-136"/>
                <a:chExt cx="1112" cy="626"/>
              </a:xfrm>
            </p:grpSpPr>
            <p:grpSp>
              <p:nvGrpSpPr>
                <p:cNvPr id="30" name="Group 12"/>
                <p:cNvGrpSpPr/>
                <p:nvPr/>
              </p:nvGrpSpPr>
              <p:grpSpPr bwMode="auto">
                <a:xfrm>
                  <a:off x="0" y="-136"/>
                  <a:ext cx="696" cy="626"/>
                  <a:chOff x="0" y="-136"/>
                  <a:chExt cx="696" cy="626"/>
                </a:xfrm>
              </p:grpSpPr>
              <p:sp>
                <p:nvSpPr>
                  <p:cNvPr id="32" name="Rectangle 9"/>
                  <p:cNvSpPr/>
                  <p:nvPr/>
                </p:nvSpPr>
                <p:spPr bwMode="auto">
                  <a:xfrm>
                    <a:off x="0" y="-136"/>
                    <a:ext cx="696" cy="2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zh-CN" sz="1100" dirty="0">
                        <a:latin typeface="Courier New Bold" charset="0"/>
                        <a:ea typeface="宋体" panose="02010600030101010101" pitchFamily="2" charset="-122"/>
                        <a:cs typeface="Courier New Bold" charset="0"/>
                        <a:sym typeface="Courier New Bold" charset="0"/>
                      </a:rPr>
                      <a:t> </a:t>
                    </a:r>
                    <a:r>
                      <a:rPr lang="en-US" altLang="zh-CN" sz="1100" dirty="0" smtClean="0">
                        <a:latin typeface="Courier New Bold" charset="0"/>
                        <a:ea typeface="宋体" panose="02010600030101010101" pitchFamily="2" charset="-122"/>
                        <a:cs typeface="Courier New Bold" charset="0"/>
                        <a:sym typeface="Courier New Bold" charset="0"/>
                      </a:rPr>
                      <a:t>   </a:t>
                    </a:r>
                    <a:r>
                      <a:rPr lang="en-US" altLang="zh-CN" sz="1600" dirty="0" smtClean="0">
                        <a:latin typeface="Courier New Bold" charset="0"/>
                        <a:ea typeface="宋体" panose="02010600030101010101" pitchFamily="2" charset="-122"/>
                        <a:cs typeface="Courier New Bold" charset="0"/>
                        <a:sym typeface="Courier New Bold" charset="0"/>
                      </a:rPr>
                      <a:t>pi</a:t>
                    </a:r>
                    <a:endParaRPr lang="en-US" altLang="zh-CN" sz="1600" dirty="0">
                      <a:latin typeface="Courier New Bold" charset="0"/>
                      <a:ea typeface="宋体" panose="02010600030101010101" pitchFamily="2" charset="-122"/>
                      <a:cs typeface="Courier New Bold" charset="0"/>
                      <a:sym typeface="Courier New Bold" charset="0"/>
                    </a:endParaRPr>
                  </a:p>
                </p:txBody>
              </p:sp>
              <p:sp>
                <p:nvSpPr>
                  <p:cNvPr id="33" name="Freeform 10"/>
                  <p:cNvSpPr/>
                  <p:nvPr/>
                </p:nvSpPr>
                <p:spPr bwMode="auto">
                  <a:xfrm>
                    <a:off x="115" y="150"/>
                    <a:ext cx="453" cy="340"/>
                  </a:xfrm>
                  <a:custGeom>
                    <a:avLst/>
                    <a:gdLst>
                      <a:gd name="T0" fmla="*/ 2160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  <a:gd name="T6" fmla="*/ 0 w 21600"/>
                      <a:gd name="T7" fmla="*/ 0 h 21600"/>
                      <a:gd name="T8" fmla="*/ 21600 w 21600"/>
                      <a:gd name="T9" fmla="*/ 0 h 21600"/>
                      <a:gd name="T10" fmla="*/ 21600 w 21600"/>
                      <a:gd name="T11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600" h="21600">
                        <a:moveTo>
                          <a:pt x="21600" y="0"/>
                        </a:move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close/>
                        <a:moveTo>
                          <a:pt x="21600" y="0"/>
                        </a:moveTo>
                      </a:path>
                    </a:pathLst>
                  </a:custGeom>
                  <a:solidFill>
                    <a:srgbClr val="CCCCFF"/>
                  </a:solidFill>
                  <a:ln w="3175" cap="flat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Oval 11"/>
                  <p:cNvSpPr/>
                  <p:nvPr/>
                </p:nvSpPr>
                <p:spPr bwMode="auto">
                  <a:xfrm>
                    <a:off x="295" y="286"/>
                    <a:ext cx="88" cy="7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88" y="324"/>
                  <a:ext cx="724" cy="0"/>
                </a:xfrm>
                <a:prstGeom prst="line">
                  <a:avLst/>
                </a:prstGeom>
                <a:solidFill>
                  <a:srgbClr val="000000"/>
                </a:solidFill>
                <a:ln w="3175" cap="flat">
                  <a:solidFill>
                    <a:schemeClr val="tx1"/>
                  </a:solidFill>
                  <a:prstDash val="solid"/>
                  <a:round/>
                  <a:headEnd type="triangle" w="med" len="sm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Group 15"/>
            <p:cNvGrpSpPr/>
            <p:nvPr/>
          </p:nvGrpSpPr>
          <p:grpSpPr bwMode="auto">
            <a:xfrm>
              <a:off x="1893154" y="5537139"/>
              <a:ext cx="1886477" cy="700173"/>
              <a:chOff x="0" y="-136"/>
              <a:chExt cx="1689" cy="626"/>
            </a:xfrm>
          </p:grpSpPr>
          <p:sp>
            <p:nvSpPr>
              <p:cNvPr id="40" name="Rectangle 3"/>
              <p:cNvSpPr/>
              <p:nvPr/>
            </p:nvSpPr>
            <p:spPr bwMode="auto">
              <a:xfrm>
                <a:off x="1082" y="-122"/>
                <a:ext cx="456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r>
                  <a:rPr lang="en-US" altLang="zh-CN" dirty="0" smtClean="0">
                    <a:latin typeface="Courier New Bold" charset="0"/>
                    <a:ea typeface="宋体" panose="02010600030101010101" pitchFamily="2" charset="-122"/>
                    <a:cs typeface="Courier New Bold" charset="0"/>
                    <a:sym typeface="Courier New Bold" charset="0"/>
                  </a:rPr>
                  <a:t>  </a:t>
                </a:r>
                <a:r>
                  <a:rPr lang="en-US" altLang="zh-CN" sz="1600" dirty="0" smtClean="0">
                    <a:latin typeface="Courier New Bold" charset="0"/>
                    <a:ea typeface="宋体" panose="02010600030101010101" pitchFamily="2" charset="-122"/>
                    <a:cs typeface="Courier New Bold" charset="0"/>
                    <a:sym typeface="Courier New Bold" charset="0"/>
                  </a:rPr>
                  <a:t>f</a:t>
                </a:r>
                <a:endParaRPr lang="en-US" altLang="zh-CN" sz="1600" dirty="0"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endParaRPr>
              </a:p>
            </p:txBody>
          </p:sp>
          <p:grpSp>
            <p:nvGrpSpPr>
              <p:cNvPr id="41" name="Group 8"/>
              <p:cNvGrpSpPr/>
              <p:nvPr/>
            </p:nvGrpSpPr>
            <p:grpSpPr bwMode="auto">
              <a:xfrm>
                <a:off x="1113" y="150"/>
                <a:ext cx="576" cy="340"/>
                <a:chOff x="0" y="0"/>
                <a:chExt cx="575" cy="340"/>
              </a:xfrm>
            </p:grpSpPr>
            <p:sp>
              <p:nvSpPr>
                <p:cNvPr id="48" name="Freeform 4"/>
                <p:cNvSpPr/>
                <p:nvPr/>
              </p:nvSpPr>
              <p:spPr bwMode="auto">
                <a:xfrm>
                  <a:off x="0" y="0"/>
                  <a:ext cx="575" cy="340"/>
                </a:xfrm>
                <a:custGeom>
                  <a:avLst/>
                  <a:gdLst>
                    <a:gd name="T0" fmla="*/ 2160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  <a:gd name="T6" fmla="*/ 0 w 21600"/>
                    <a:gd name="T7" fmla="*/ 0 h 21600"/>
                    <a:gd name="T8" fmla="*/ 21600 w 21600"/>
                    <a:gd name="T9" fmla="*/ 0 h 21600"/>
                    <a:gd name="T10" fmla="*/ 21600 w 21600"/>
                    <a:gd name="T11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close/>
                      <a:moveTo>
                        <a:pt x="21600" y="0"/>
                      </a:moveTo>
                    </a:path>
                  </a:pathLst>
                </a:custGeom>
                <a:solidFill>
                  <a:schemeClr val="accent1"/>
                </a:solidFill>
                <a:ln w="3175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grpSp>
              <p:nvGrpSpPr>
                <p:cNvPr id="49" name="Group 7"/>
                <p:cNvGrpSpPr/>
                <p:nvPr/>
              </p:nvGrpSpPr>
              <p:grpSpPr bwMode="auto">
                <a:xfrm>
                  <a:off x="7" y="47"/>
                  <a:ext cx="568" cy="254"/>
                  <a:chOff x="-163" y="-62"/>
                  <a:chExt cx="568" cy="253"/>
                </a:xfrm>
              </p:grpSpPr>
              <p:sp>
                <p:nvSpPr>
                  <p:cNvPr id="50" name="Rectangle 5"/>
                  <p:cNvSpPr/>
                  <p:nvPr/>
                </p:nvSpPr>
                <p:spPr bwMode="auto">
                  <a:xfrm>
                    <a:off x="0" y="0"/>
                    <a:ext cx="112" cy="14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Rectangle 6"/>
                  <p:cNvSpPr/>
                  <p:nvPr/>
                </p:nvSpPr>
                <p:spPr bwMode="auto">
                  <a:xfrm>
                    <a:off x="-163" y="-62"/>
                    <a:ext cx="568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zh-CN" sz="1600" dirty="0" smtClean="0">
                        <a:latin typeface="Courier New Bold" charset="0"/>
                        <a:ea typeface="宋体" panose="02010600030101010101" pitchFamily="2" charset="-122"/>
                        <a:cs typeface="Courier New Bold" charset="0"/>
                        <a:sym typeface="Courier New Bold" charset="0"/>
                      </a:rPr>
                      <a:t> 12.5</a:t>
                    </a:r>
                    <a:endParaRPr lang="en-US" altLang="zh-CN" sz="1600" dirty="0">
                      <a:latin typeface="Courier New Bold" charset="0"/>
                      <a:ea typeface="宋体" panose="02010600030101010101" pitchFamily="2" charset="-122"/>
                      <a:cs typeface="Courier New Bold" charset="0"/>
                      <a:sym typeface="Courier New Bold" charset="0"/>
                    </a:endParaRPr>
                  </a:p>
                </p:txBody>
              </p:sp>
            </p:grpSp>
          </p:grpSp>
          <p:grpSp>
            <p:nvGrpSpPr>
              <p:cNvPr id="42" name="Group 14"/>
              <p:cNvGrpSpPr/>
              <p:nvPr/>
            </p:nvGrpSpPr>
            <p:grpSpPr bwMode="auto">
              <a:xfrm>
                <a:off x="0" y="-136"/>
                <a:ext cx="1112" cy="626"/>
                <a:chOff x="0" y="-136"/>
                <a:chExt cx="1112" cy="626"/>
              </a:xfrm>
            </p:grpSpPr>
            <p:grpSp>
              <p:nvGrpSpPr>
                <p:cNvPr id="43" name="Group 12"/>
                <p:cNvGrpSpPr/>
                <p:nvPr/>
              </p:nvGrpSpPr>
              <p:grpSpPr bwMode="auto">
                <a:xfrm>
                  <a:off x="0" y="-136"/>
                  <a:ext cx="696" cy="626"/>
                  <a:chOff x="0" y="-136"/>
                  <a:chExt cx="696" cy="626"/>
                </a:xfrm>
              </p:grpSpPr>
              <p:sp>
                <p:nvSpPr>
                  <p:cNvPr id="45" name="Rectangle 9"/>
                  <p:cNvSpPr/>
                  <p:nvPr/>
                </p:nvSpPr>
                <p:spPr bwMode="auto">
                  <a:xfrm>
                    <a:off x="0" y="-136"/>
                    <a:ext cx="696" cy="2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r>
                      <a:rPr lang="en-US" altLang="zh-CN" sz="1100" dirty="0">
                        <a:latin typeface="Courier New Bold" charset="0"/>
                        <a:ea typeface="宋体" panose="02010600030101010101" pitchFamily="2" charset="-122"/>
                        <a:cs typeface="Courier New Bold" charset="0"/>
                        <a:sym typeface="Courier New Bold" charset="0"/>
                      </a:rPr>
                      <a:t> </a:t>
                    </a:r>
                    <a:r>
                      <a:rPr lang="en-US" altLang="zh-CN" sz="1100" dirty="0" smtClean="0">
                        <a:latin typeface="Courier New Bold" charset="0"/>
                        <a:ea typeface="宋体" panose="02010600030101010101" pitchFamily="2" charset="-122"/>
                        <a:cs typeface="Courier New Bold" charset="0"/>
                        <a:sym typeface="Courier New Bold" charset="0"/>
                      </a:rPr>
                      <a:t>   </a:t>
                    </a:r>
                    <a:r>
                      <a:rPr lang="en-US" altLang="zh-CN" sz="1600" dirty="0" smtClean="0">
                        <a:latin typeface="Courier New Bold" charset="0"/>
                        <a:ea typeface="宋体" panose="02010600030101010101" pitchFamily="2" charset="-122"/>
                        <a:cs typeface="Courier New Bold" charset="0"/>
                        <a:sym typeface="Courier New Bold" charset="0"/>
                      </a:rPr>
                      <a:t>pf</a:t>
                    </a:r>
                    <a:endParaRPr lang="en-US" altLang="zh-CN" sz="1600" dirty="0">
                      <a:latin typeface="Courier New Bold" charset="0"/>
                      <a:ea typeface="宋体" panose="02010600030101010101" pitchFamily="2" charset="-122"/>
                      <a:cs typeface="Courier New Bold" charset="0"/>
                      <a:sym typeface="Courier New Bold" charset="0"/>
                    </a:endParaRPr>
                  </a:p>
                </p:txBody>
              </p:sp>
              <p:sp>
                <p:nvSpPr>
                  <p:cNvPr id="46" name="Freeform 10"/>
                  <p:cNvSpPr/>
                  <p:nvPr/>
                </p:nvSpPr>
                <p:spPr bwMode="auto">
                  <a:xfrm>
                    <a:off x="115" y="150"/>
                    <a:ext cx="453" cy="340"/>
                  </a:xfrm>
                  <a:custGeom>
                    <a:avLst/>
                    <a:gdLst>
                      <a:gd name="T0" fmla="*/ 2160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  <a:gd name="T6" fmla="*/ 0 w 21600"/>
                      <a:gd name="T7" fmla="*/ 0 h 21600"/>
                      <a:gd name="T8" fmla="*/ 21600 w 21600"/>
                      <a:gd name="T9" fmla="*/ 0 h 21600"/>
                      <a:gd name="T10" fmla="*/ 21600 w 21600"/>
                      <a:gd name="T11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1600" h="21600">
                        <a:moveTo>
                          <a:pt x="21600" y="0"/>
                        </a:move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lnTo>
                          <a:pt x="21600" y="0"/>
                        </a:lnTo>
                        <a:close/>
                        <a:moveTo>
                          <a:pt x="21600" y="0"/>
                        </a:moveTo>
                      </a:path>
                    </a:pathLst>
                  </a:custGeom>
                  <a:solidFill>
                    <a:srgbClr val="CCCCFF"/>
                  </a:solidFill>
                  <a:ln w="3175" cap="flat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Oval 11"/>
                  <p:cNvSpPr/>
                  <p:nvPr/>
                </p:nvSpPr>
                <p:spPr bwMode="auto">
                  <a:xfrm>
                    <a:off x="295" y="286"/>
                    <a:ext cx="88" cy="7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 cap="flat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4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88" y="324"/>
                  <a:ext cx="724" cy="0"/>
                </a:xfrm>
                <a:prstGeom prst="line">
                  <a:avLst/>
                </a:prstGeom>
                <a:solidFill>
                  <a:srgbClr val="000000"/>
                </a:solidFill>
                <a:ln w="3175" cap="flat">
                  <a:solidFill>
                    <a:schemeClr val="tx1"/>
                  </a:solidFill>
                  <a:prstDash val="solid"/>
                  <a:round/>
                  <a:headEnd type="triangle" w="med" len="sm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" name="爆炸形 1 11"/>
          <p:cNvSpPr/>
          <p:nvPr/>
        </p:nvSpPr>
        <p:spPr bwMode="auto">
          <a:xfrm>
            <a:off x="971600" y="1316898"/>
            <a:ext cx="7704856" cy="5112568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</a:rPr>
              <a:t>i.e.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*pc  &lt;==&gt;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ch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pi  &lt;==&gt;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pf  </a:t>
            </a:r>
            <a:r>
              <a:rPr lang="en-US" altLang="zh-CN" sz="2800" dirty="0">
                <a:solidFill>
                  <a:srgbClr val="FF0000"/>
                </a:solidFill>
              </a:rPr>
              <a:t>&lt;==&gt; </a:t>
            </a:r>
            <a:r>
              <a:rPr lang="en-US" altLang="zh-CN" sz="2800" dirty="0" smtClean="0">
                <a:solidFill>
                  <a:srgbClr val="FF0000"/>
                </a:solidFill>
              </a:rPr>
              <a:t>  f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78594"/>
            <a:ext cx="7358063" cy="884039"/>
          </a:xfrm>
        </p:spPr>
        <p:txBody>
          <a:bodyPr/>
          <a:lstStyle/>
          <a:p>
            <a:r>
              <a:rPr lang="en-US" altLang="zh-CN" sz="2700" dirty="0">
                <a:solidFill>
                  <a:srgbClr val="FF0000"/>
                </a:solidFill>
                <a:latin typeface="Avenir Black" charset="0"/>
                <a:cs typeface="Avenir Black" charset="0"/>
                <a:sym typeface="Avenir Black" charset="0"/>
              </a:rPr>
              <a:t>Pointer Operators</a:t>
            </a:r>
            <a:r>
              <a:rPr lang="en-US" altLang="zh-CN" sz="2700" dirty="0">
                <a:solidFill>
                  <a:srgbClr val="FF0000"/>
                </a:solidFill>
                <a:latin typeface="Avenir Black" charset="0"/>
                <a:ea typeface="Heiti SC Medium" charset="0"/>
                <a:cs typeface="Heiti SC Medium" charset="0"/>
                <a:sym typeface="Avenir Black" charset="0"/>
              </a:rPr>
              <a:t>	</a:t>
            </a:r>
            <a:endParaRPr lang="en-US" altLang="zh-CN" sz="2700" dirty="0">
              <a:solidFill>
                <a:srgbClr val="FF0000"/>
              </a:solidFill>
              <a:latin typeface="Avenir Black" charset="0"/>
              <a:ea typeface="Heiti SC Medium" charset="0"/>
              <a:cs typeface="Heiti SC Medium" charset="0"/>
              <a:sym typeface="Avenir Black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9359" y="980729"/>
            <a:ext cx="7358063" cy="2232248"/>
          </a:xfrm>
        </p:spPr>
        <p:txBody>
          <a:bodyPr/>
          <a:lstStyle/>
          <a:p>
            <a:pPr marL="269240" indent="-241300">
              <a:buClr>
                <a:srgbClr val="000000"/>
              </a:buClr>
              <a:buSzPct val="100000"/>
              <a:buFont typeface="Courier New" panose="02070309020205020404" pitchFamily="84" charset="0"/>
              <a:buChar char="•"/>
            </a:pPr>
            <a:r>
              <a:rPr lang="en-US" altLang="zh-CN" sz="2700" dirty="0">
                <a:latin typeface="Courier New Bold" charset="0"/>
                <a:cs typeface="Courier New Bold" charset="0"/>
                <a:sym typeface="Courier New Bold" charset="0"/>
              </a:rPr>
              <a:t>&amp;</a:t>
            </a:r>
            <a:r>
              <a:rPr lang="en-US" altLang="zh-CN" sz="2700" dirty="0"/>
              <a:t> (address operator)</a:t>
            </a:r>
            <a:endParaRPr lang="en-US" altLang="zh-CN" sz="2700" dirty="0"/>
          </a:p>
          <a:p>
            <a:pPr marL="937895" lvl="1"/>
            <a:r>
              <a:rPr lang="en-US" altLang="zh-CN" sz="2000" dirty="0"/>
              <a:t>Returns address of operand</a:t>
            </a:r>
            <a:endParaRPr lang="en-US" altLang="zh-CN" sz="2000" dirty="0"/>
          </a:p>
          <a:p>
            <a:pPr marL="937895" lvl="1">
              <a:buNone/>
            </a:pPr>
            <a:r>
              <a:rPr lang="en-US" altLang="zh-CN" sz="1700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altLang="zh-CN" sz="1700" dirty="0">
                <a:latin typeface="Courier New Bold" charset="0"/>
                <a:cs typeface="Courier New Bold" charset="0"/>
                <a:sym typeface="Courier New Bold" charset="0"/>
              </a:rPr>
              <a:t> y = 5;</a:t>
            </a:r>
            <a:endParaRPr lang="en-US" altLang="zh-CN" sz="1700" dirty="0">
              <a:latin typeface="Courier New Bold" charset="0"/>
              <a:ea typeface="Heiti SC Medium" charset="0"/>
              <a:cs typeface="Heiti SC Medium" charset="0"/>
              <a:sym typeface="Courier New Bold" charset="0"/>
            </a:endParaRPr>
          </a:p>
          <a:p>
            <a:pPr marL="937895" lvl="1">
              <a:buNone/>
            </a:pPr>
            <a:r>
              <a:rPr lang="en-US" altLang="zh-CN" sz="1700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altLang="zh-CN" sz="1700" dirty="0"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altLang="zh-CN" sz="1700" dirty="0" err="1">
                <a:latin typeface="Courier New Bold" charset="0"/>
                <a:cs typeface="Courier New Bold" charset="0"/>
                <a:sym typeface="Courier New Bold" charset="0"/>
              </a:rPr>
              <a:t>yPtr</a:t>
            </a:r>
            <a:r>
              <a:rPr lang="en-US" altLang="zh-CN" sz="1700" dirty="0">
                <a:latin typeface="Courier New Bold" charset="0"/>
                <a:cs typeface="Courier New Bold" charset="0"/>
                <a:sym typeface="Courier New Bold" charset="0"/>
              </a:rPr>
              <a:t>; </a:t>
            </a:r>
            <a:endParaRPr lang="en-US" altLang="zh-CN" sz="1700" dirty="0">
              <a:latin typeface="Courier New Bold" charset="0"/>
              <a:ea typeface="Heiti SC Medium" charset="0"/>
              <a:cs typeface="Heiti SC Medium" charset="0"/>
              <a:sym typeface="Courier New Bold" charset="0"/>
            </a:endParaRPr>
          </a:p>
          <a:p>
            <a:pPr marL="937895" lvl="1">
              <a:buNone/>
            </a:pPr>
            <a:r>
              <a:rPr lang="en-US" altLang="zh-CN" sz="1700" dirty="0" err="1">
                <a:latin typeface="Courier New Bold" charset="0"/>
                <a:cs typeface="Courier New Bold" charset="0"/>
                <a:sym typeface="Courier New Bold" charset="0"/>
              </a:rPr>
              <a:t>yPtr</a:t>
            </a:r>
            <a:r>
              <a:rPr lang="en-US" altLang="zh-CN" sz="1700" dirty="0">
                <a:latin typeface="Courier New Bold" charset="0"/>
                <a:cs typeface="Courier New Bold" charset="0"/>
                <a:sym typeface="Courier New Bold" charset="0"/>
              </a:rPr>
              <a:t> = &amp;y;  //</a:t>
            </a:r>
            <a:r>
              <a:rPr lang="en-US" altLang="zh-CN" sz="1700" dirty="0" err="1">
                <a:latin typeface="Courier New Bold" charset="0"/>
                <a:cs typeface="Courier New Bold" charset="0"/>
                <a:sym typeface="Courier New Bold" charset="0"/>
              </a:rPr>
              <a:t>yPtr</a:t>
            </a:r>
            <a:r>
              <a:rPr lang="en-US" altLang="zh-CN" sz="1700" dirty="0">
                <a:latin typeface="Courier New Bold" charset="0"/>
                <a:cs typeface="Courier New Bold" charset="0"/>
                <a:sym typeface="Courier New Bold" charset="0"/>
              </a:rPr>
              <a:t> gets address of y</a:t>
            </a:r>
            <a:endParaRPr lang="en-US" altLang="zh-CN" sz="1700" dirty="0">
              <a:latin typeface="Courier New Bold" charset="0"/>
              <a:ea typeface="Heiti SC Medium" charset="0"/>
              <a:cs typeface="Heiti SC Medium" charset="0"/>
              <a:sym typeface="Courier New Bold" charset="0"/>
            </a:endParaRPr>
          </a:p>
          <a:p>
            <a:pPr marL="937895" lvl="1">
              <a:buClr>
                <a:srgbClr val="000000"/>
              </a:buClr>
              <a:buSzPct val="100000"/>
              <a:buFont typeface="Courier New" panose="02070309020205020404" pitchFamily="84" charset="0"/>
              <a:buChar char="–"/>
            </a:pPr>
            <a:r>
              <a:rPr lang="en-US" altLang="zh-CN" sz="1700" dirty="0" err="1">
                <a:latin typeface="Courier New Bold" charset="0"/>
                <a:cs typeface="Courier New Bold" charset="0"/>
                <a:sym typeface="Courier New Bold" charset="0"/>
              </a:rPr>
              <a:t>yPtr</a:t>
            </a:r>
            <a:r>
              <a:rPr lang="en-US" altLang="zh-CN" sz="1700" dirty="0"/>
              <a:t> </a:t>
            </a:r>
            <a:r>
              <a:rPr lang="zh-CN" altLang="en-US" sz="1700" dirty="0">
                <a:latin typeface="Arial" panose="020B0604020202020204"/>
              </a:rPr>
              <a:t>“</a:t>
            </a:r>
            <a:r>
              <a:rPr lang="en-US" altLang="zh-CN" sz="1700" dirty="0"/>
              <a:t>points to</a:t>
            </a:r>
            <a:r>
              <a:rPr lang="zh-CN" altLang="en-US" sz="1700" dirty="0">
                <a:latin typeface="Arial" panose="020B0604020202020204"/>
              </a:rPr>
              <a:t>”</a:t>
            </a:r>
            <a:r>
              <a:rPr lang="en-US" altLang="zh-CN" sz="1700" dirty="0">
                <a:latin typeface="Courier New Bold" charset="0"/>
                <a:cs typeface="Courier New Bold" charset="0"/>
                <a:sym typeface="Courier New Bold" charset="0"/>
              </a:rPr>
              <a:t> y</a:t>
            </a:r>
            <a:endParaRPr lang="en-US" altLang="zh-CN" sz="1700" dirty="0">
              <a:latin typeface="Courier New Bold" charset="0"/>
              <a:ea typeface="Heiti SC Medium" charset="0"/>
              <a:cs typeface="Heiti SC Medium" charset="0"/>
              <a:sym typeface="Courier New Bold" charset="0"/>
            </a:endParaRPr>
          </a:p>
        </p:txBody>
      </p:sp>
      <p:grpSp>
        <p:nvGrpSpPr>
          <p:cNvPr id="32797" name="Group 29"/>
          <p:cNvGrpSpPr/>
          <p:nvPr/>
        </p:nvGrpSpPr>
        <p:grpSpPr bwMode="auto">
          <a:xfrm>
            <a:off x="1143000" y="3508252"/>
            <a:ext cx="7695158" cy="2220143"/>
            <a:chOff x="0" y="0"/>
            <a:chExt cx="6894" cy="1989"/>
          </a:xfrm>
        </p:grpSpPr>
        <p:sp>
          <p:nvSpPr>
            <p:cNvPr id="32771" name="Freeform 3"/>
            <p:cNvSpPr/>
            <p:nvPr/>
          </p:nvSpPr>
          <p:spPr bwMode="auto">
            <a:xfrm>
              <a:off x="12" y="864"/>
              <a:ext cx="493" cy="295"/>
            </a:xfrm>
            <a:custGeom>
              <a:avLst/>
              <a:gdLst>
                <a:gd name="T0" fmla="*/ 2160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  <a:gd name="T6" fmla="*/ 0 w 21600"/>
                <a:gd name="T7" fmla="*/ 0 h 21600"/>
                <a:gd name="T8" fmla="*/ 21600 w 21600"/>
                <a:gd name="T9" fmla="*/ 0 h 21600"/>
                <a:gd name="T10" fmla="*/ 21600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solidFill>
              <a:srgbClr val="CCCCFF"/>
            </a:solidFill>
            <a:ln w="31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72" name="Freeform 4"/>
            <p:cNvSpPr/>
            <p:nvPr/>
          </p:nvSpPr>
          <p:spPr bwMode="auto">
            <a:xfrm>
              <a:off x="1555" y="516"/>
              <a:ext cx="491" cy="295"/>
            </a:xfrm>
            <a:custGeom>
              <a:avLst/>
              <a:gdLst>
                <a:gd name="T0" fmla="*/ 2160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  <a:gd name="T6" fmla="*/ 0 w 21600"/>
                <a:gd name="T7" fmla="*/ 0 h 21600"/>
                <a:gd name="T8" fmla="*/ 21600 w 21600"/>
                <a:gd name="T9" fmla="*/ 0 h 21600"/>
                <a:gd name="T10" fmla="*/ 21600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solidFill>
              <a:schemeClr val="accent1"/>
            </a:solidFill>
            <a:ln w="31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 flipH="1">
              <a:off x="260" y="681"/>
              <a:ext cx="1294" cy="330"/>
            </a:xfrm>
            <a:prstGeom prst="lin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3175" cap="flat">
              <a:solidFill>
                <a:schemeClr val="tx1"/>
              </a:solidFill>
              <a:prstDash val="solid"/>
              <a:round/>
              <a:headEnd type="triangle" w="med" len="sm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74" name="Rectangle 6"/>
            <p:cNvSpPr/>
            <p:nvPr/>
          </p:nvSpPr>
          <p:spPr bwMode="auto">
            <a:xfrm>
              <a:off x="0" y="689"/>
              <a:ext cx="52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500"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yPtr</a:t>
              </a:r>
              <a:endPara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2775" name="Oval 7"/>
            <p:cNvSpPr/>
            <p:nvPr/>
          </p:nvSpPr>
          <p:spPr bwMode="auto">
            <a:xfrm>
              <a:off x="209" y="982"/>
              <a:ext cx="99" cy="60"/>
            </a:xfrm>
            <a:prstGeom prst="ellipse">
              <a:avLst/>
            </a:prstGeom>
            <a:solidFill>
              <a:srgbClr val="000000"/>
            </a:solidFill>
            <a:ln w="317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76" name="Rectangle 8"/>
            <p:cNvSpPr/>
            <p:nvPr/>
          </p:nvSpPr>
          <p:spPr bwMode="auto">
            <a:xfrm>
              <a:off x="1719" y="341"/>
              <a:ext cx="16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500"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y</a:t>
              </a:r>
              <a:endPara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2777" name="Rectangle 9"/>
            <p:cNvSpPr/>
            <p:nvPr/>
          </p:nvSpPr>
          <p:spPr bwMode="auto">
            <a:xfrm>
              <a:off x="1719" y="593"/>
              <a:ext cx="16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72000"/>
                </a:lnSpc>
              </a:pPr>
              <a:r>
                <a:rPr lang="en-US" altLang="zh-CN" sz="1500"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5</a:t>
              </a:r>
              <a:endPara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endParaRPr>
            </a:p>
          </p:txBody>
        </p:sp>
        <p:grpSp>
          <p:nvGrpSpPr>
            <p:cNvPr id="32792" name="Group 24"/>
            <p:cNvGrpSpPr/>
            <p:nvPr/>
          </p:nvGrpSpPr>
          <p:grpSpPr bwMode="auto">
            <a:xfrm>
              <a:off x="2528" y="273"/>
              <a:ext cx="4366" cy="613"/>
              <a:chOff x="0" y="0"/>
              <a:chExt cx="4366" cy="613"/>
            </a:xfrm>
          </p:grpSpPr>
          <p:grpSp>
            <p:nvGrpSpPr>
              <p:cNvPr id="32784" name="Group 16"/>
              <p:cNvGrpSpPr/>
              <p:nvPr/>
            </p:nvGrpSpPr>
            <p:grpSpPr bwMode="auto">
              <a:xfrm>
                <a:off x="0" y="0"/>
                <a:ext cx="1842" cy="613"/>
                <a:chOff x="0" y="0"/>
                <a:chExt cx="1842" cy="613"/>
              </a:xfrm>
            </p:grpSpPr>
            <p:sp>
              <p:nvSpPr>
                <p:cNvPr id="32778" name="Rectangle 10"/>
                <p:cNvSpPr/>
                <p:nvPr/>
              </p:nvSpPr>
              <p:spPr bwMode="auto">
                <a:xfrm>
                  <a:off x="1173" y="0"/>
                  <a:ext cx="480" cy="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1500">
                      <a:latin typeface="Courier New Bold" charset="0"/>
                      <a:ea typeface="宋体" panose="02010600030101010101" pitchFamily="2" charset="-122"/>
                      <a:cs typeface="Courier New Bold" charset="0"/>
                      <a:sym typeface="Courier New Bold" charset="0"/>
                    </a:rPr>
                    <a:t>yptr</a:t>
                  </a:r>
                  <a:endParaRPr lang="en-US" altLang="zh-CN" sz="1500">
                    <a:latin typeface="Courier New Bold" charset="0"/>
                    <a:ea typeface="宋体" panose="02010600030101010101" pitchFamily="2" charset="-122"/>
                    <a:cs typeface="Courier New Bold" charset="0"/>
                    <a:sym typeface="Courier New Bold" charset="0"/>
                  </a:endParaRPr>
                </a:p>
              </p:txBody>
            </p:sp>
            <p:grpSp>
              <p:nvGrpSpPr>
                <p:cNvPr id="32783" name="Group 15"/>
                <p:cNvGrpSpPr/>
                <p:nvPr/>
              </p:nvGrpSpPr>
              <p:grpSpPr bwMode="auto">
                <a:xfrm>
                  <a:off x="0" y="274"/>
                  <a:ext cx="1842" cy="339"/>
                  <a:chOff x="0" y="0"/>
                  <a:chExt cx="1842" cy="339"/>
                </a:xfrm>
              </p:grpSpPr>
              <p:sp>
                <p:nvSpPr>
                  <p:cNvPr id="32779" name="Rectangle 11"/>
                  <p:cNvSpPr/>
                  <p:nvPr/>
                </p:nvSpPr>
                <p:spPr bwMode="auto">
                  <a:xfrm>
                    <a:off x="0" y="56"/>
                    <a:ext cx="680" cy="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</a:pPr>
                    <a:r>
                      <a:rPr lang="en-US" altLang="zh-CN" sz="1500">
                        <a:latin typeface="Courier New Bold" charset="0"/>
                        <a:ea typeface="宋体" panose="02010600030101010101" pitchFamily="2" charset="-122"/>
                        <a:cs typeface="Courier New Bold" charset="0"/>
                        <a:sym typeface="Courier New Bold" charset="0"/>
                      </a:rPr>
                      <a:t>500000</a:t>
                    </a:r>
                    <a:endParaRPr lang="en-US" altLang="zh-CN" sz="1500">
                      <a:latin typeface="Courier New Bold" charset="0"/>
                      <a:ea typeface="宋体" panose="02010600030101010101" pitchFamily="2" charset="-122"/>
                      <a:cs typeface="Courier New Bold" charset="0"/>
                      <a:sym typeface="Courier New Bold" charset="0"/>
                    </a:endParaRPr>
                  </a:p>
                </p:txBody>
              </p:sp>
              <p:grpSp>
                <p:nvGrpSpPr>
                  <p:cNvPr id="32782" name="Group 14"/>
                  <p:cNvGrpSpPr/>
                  <p:nvPr/>
                </p:nvGrpSpPr>
                <p:grpSpPr bwMode="auto">
                  <a:xfrm>
                    <a:off x="672" y="0"/>
                    <a:ext cx="1170" cy="339"/>
                    <a:chOff x="0" y="0"/>
                    <a:chExt cx="1169" cy="339"/>
                  </a:xfrm>
                </p:grpSpPr>
                <p:sp>
                  <p:nvSpPr>
                    <p:cNvPr id="32780" name="Rectangle 12"/>
                    <p:cNvSpPr/>
                    <p:nvPr/>
                  </p:nvSpPr>
                  <p:spPr bwMode="auto">
                    <a:xfrm>
                      <a:off x="247" y="56"/>
                      <a:ext cx="680" cy="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175">
                          <a:solidFill>
                            <a:schemeClr val="tx1"/>
                          </a:solidFill>
                          <a:miter lim="800000"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1500">
                          <a:latin typeface="Courier New Bold" charset="0"/>
                          <a:ea typeface="宋体" panose="02010600030101010101" pitchFamily="2" charset="-122"/>
                          <a:cs typeface="Courier New Bold" charset="0"/>
                          <a:sym typeface="Courier New Bold" charset="0"/>
                        </a:rPr>
                        <a:t>600000</a:t>
                      </a:r>
                      <a:endParaRPr lang="en-US" altLang="zh-CN" sz="1500">
                        <a:latin typeface="Courier New Bold" charset="0"/>
                        <a:ea typeface="宋体" panose="02010600030101010101" pitchFamily="2" charset="-122"/>
                        <a:cs typeface="Courier New Bold" charset="0"/>
                        <a:sym typeface="Courier New Bold" charset="0"/>
                      </a:endParaRPr>
                    </a:p>
                  </p:txBody>
                </p:sp>
                <p:sp>
                  <p:nvSpPr>
                    <p:cNvPr id="32781" name="Freeform 13"/>
                    <p:cNvSpPr/>
                    <p:nvPr/>
                  </p:nvSpPr>
                  <p:spPr bwMode="auto">
                    <a:xfrm>
                      <a:off x="0" y="0"/>
                      <a:ext cx="1169" cy="339"/>
                    </a:xfrm>
                    <a:custGeom>
                      <a:avLst/>
                      <a:gdLst>
                        <a:gd name="T0" fmla="*/ 2160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  <a:gd name="T6" fmla="*/ 0 w 21600"/>
                        <a:gd name="T7" fmla="*/ 0 h 21600"/>
                        <a:gd name="T8" fmla="*/ 21600 w 21600"/>
                        <a:gd name="T9" fmla="*/ 0 h 21600"/>
                        <a:gd name="T10" fmla="*/ 21600 w 21600"/>
                        <a:gd name="T11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1600" h="21600">
                          <a:moveTo>
                            <a:pt x="21600" y="0"/>
                          </a:move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0" y="0"/>
                          </a:lnTo>
                          <a:lnTo>
                            <a:pt x="21600" y="0"/>
                          </a:lnTo>
                          <a:close/>
                          <a:moveTo>
                            <a:pt x="21600" y="0"/>
                          </a:moveTo>
                        </a:path>
                      </a:pathLst>
                    </a:custGeom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  <a:ln w="3175" cap="flat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0" tIns="0" rIns="0" bIns="0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2791" name="Group 23"/>
              <p:cNvGrpSpPr/>
              <p:nvPr/>
            </p:nvGrpSpPr>
            <p:grpSpPr bwMode="auto">
              <a:xfrm>
                <a:off x="2521" y="0"/>
                <a:ext cx="1845" cy="613"/>
                <a:chOff x="0" y="0"/>
                <a:chExt cx="1844" cy="613"/>
              </a:xfrm>
            </p:grpSpPr>
            <p:sp>
              <p:nvSpPr>
                <p:cNvPr id="32785" name="Rectangle 17"/>
                <p:cNvSpPr/>
                <p:nvPr/>
              </p:nvSpPr>
              <p:spPr bwMode="auto">
                <a:xfrm>
                  <a:off x="1188" y="0"/>
                  <a:ext cx="160" cy="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CN" sz="1500">
                      <a:latin typeface="Courier New Bold" charset="0"/>
                      <a:ea typeface="宋体" panose="02010600030101010101" pitchFamily="2" charset="-122"/>
                      <a:cs typeface="Courier New Bold" charset="0"/>
                      <a:sym typeface="Courier New Bold" charset="0"/>
                    </a:rPr>
                    <a:t>y</a:t>
                  </a:r>
                  <a:endParaRPr lang="en-US" altLang="zh-CN" sz="1500">
                    <a:latin typeface="Courier New Bold" charset="0"/>
                    <a:ea typeface="宋体" panose="02010600030101010101" pitchFamily="2" charset="-122"/>
                    <a:cs typeface="Courier New Bold" charset="0"/>
                    <a:sym typeface="Courier New Bold" charset="0"/>
                  </a:endParaRPr>
                </a:p>
              </p:txBody>
            </p:sp>
            <p:grpSp>
              <p:nvGrpSpPr>
                <p:cNvPr id="32790" name="Group 22"/>
                <p:cNvGrpSpPr/>
                <p:nvPr/>
              </p:nvGrpSpPr>
              <p:grpSpPr bwMode="auto">
                <a:xfrm>
                  <a:off x="0" y="274"/>
                  <a:ext cx="1844" cy="339"/>
                  <a:chOff x="0" y="0"/>
                  <a:chExt cx="1844" cy="339"/>
                </a:xfrm>
              </p:grpSpPr>
              <p:sp>
                <p:nvSpPr>
                  <p:cNvPr id="32786" name="Rectangle 18"/>
                  <p:cNvSpPr/>
                  <p:nvPr/>
                </p:nvSpPr>
                <p:spPr bwMode="auto">
                  <a:xfrm>
                    <a:off x="0" y="56"/>
                    <a:ext cx="680" cy="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80000"/>
                      </a:lnSpc>
                    </a:pPr>
                    <a:r>
                      <a:rPr lang="en-US" altLang="zh-CN" sz="1500">
                        <a:latin typeface="Courier New Bold" charset="0"/>
                        <a:ea typeface="宋体" panose="02010600030101010101" pitchFamily="2" charset="-122"/>
                        <a:cs typeface="Courier New Bold" charset="0"/>
                        <a:sym typeface="Courier New Bold" charset="0"/>
                      </a:rPr>
                      <a:t>600000</a:t>
                    </a:r>
                    <a:endParaRPr lang="en-US" altLang="zh-CN" sz="1500">
                      <a:latin typeface="Courier New Bold" charset="0"/>
                      <a:ea typeface="宋体" panose="02010600030101010101" pitchFamily="2" charset="-122"/>
                      <a:cs typeface="Courier New Bold" charset="0"/>
                      <a:sym typeface="Courier New Bold" charset="0"/>
                    </a:endParaRPr>
                  </a:p>
                </p:txBody>
              </p:sp>
              <p:grpSp>
                <p:nvGrpSpPr>
                  <p:cNvPr id="32789" name="Group 21"/>
                  <p:cNvGrpSpPr/>
                  <p:nvPr/>
                </p:nvGrpSpPr>
                <p:grpSpPr bwMode="auto">
                  <a:xfrm>
                    <a:off x="674" y="0"/>
                    <a:ext cx="1170" cy="339"/>
                    <a:chOff x="0" y="0"/>
                    <a:chExt cx="1169" cy="339"/>
                  </a:xfrm>
                </p:grpSpPr>
                <p:sp>
                  <p:nvSpPr>
                    <p:cNvPr id="32787" name="Rectangle 19"/>
                    <p:cNvSpPr/>
                    <p:nvPr/>
                  </p:nvSpPr>
                  <p:spPr bwMode="auto">
                    <a:xfrm>
                      <a:off x="513" y="56"/>
                      <a:ext cx="160" cy="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175">
                          <a:solidFill>
                            <a:schemeClr val="tx1"/>
                          </a:solidFill>
                          <a:miter lim="800000"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1500">
                          <a:latin typeface="Courier New Bold" charset="0"/>
                          <a:ea typeface="宋体" panose="02010600030101010101" pitchFamily="2" charset="-122"/>
                          <a:cs typeface="Courier New Bold" charset="0"/>
                          <a:sym typeface="Courier New Bold" charset="0"/>
                        </a:rPr>
                        <a:t>5</a:t>
                      </a:r>
                      <a:endParaRPr lang="en-US" altLang="zh-CN" sz="1500">
                        <a:latin typeface="Courier New Bold" charset="0"/>
                        <a:ea typeface="宋体" panose="02010600030101010101" pitchFamily="2" charset="-122"/>
                        <a:cs typeface="Courier New Bold" charset="0"/>
                        <a:sym typeface="Courier New Bold" charset="0"/>
                      </a:endParaRPr>
                    </a:p>
                  </p:txBody>
                </p:sp>
                <p:sp>
                  <p:nvSpPr>
                    <p:cNvPr id="32788" name="Freeform 20"/>
                    <p:cNvSpPr/>
                    <p:nvPr/>
                  </p:nvSpPr>
                  <p:spPr bwMode="auto">
                    <a:xfrm>
                      <a:off x="0" y="0"/>
                      <a:ext cx="1169" cy="339"/>
                    </a:xfrm>
                    <a:custGeom>
                      <a:avLst/>
                      <a:gdLst>
                        <a:gd name="T0" fmla="*/ 2160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  <a:gd name="T6" fmla="*/ 0 w 21600"/>
                        <a:gd name="T7" fmla="*/ 0 h 21600"/>
                        <a:gd name="T8" fmla="*/ 21600 w 21600"/>
                        <a:gd name="T9" fmla="*/ 0 h 21600"/>
                        <a:gd name="T10" fmla="*/ 21600 w 21600"/>
                        <a:gd name="T11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21600" h="21600">
                          <a:moveTo>
                            <a:pt x="21600" y="0"/>
                          </a:moveTo>
                          <a:lnTo>
                            <a:pt x="21600" y="21600"/>
                          </a:lnTo>
                          <a:lnTo>
                            <a:pt x="0" y="21600"/>
                          </a:lnTo>
                          <a:lnTo>
                            <a:pt x="0" y="0"/>
                          </a:lnTo>
                          <a:lnTo>
                            <a:pt x="21600" y="0"/>
                          </a:lnTo>
                          <a:close/>
                          <a:moveTo>
                            <a:pt x="21600" y="0"/>
                          </a:moveTo>
                        </a:path>
                      </a:pathLst>
                    </a:custGeom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  <a:ln w="3175" cap="flat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0" tIns="0" rIns="0" bIns="0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2456" y="0"/>
              <a:ext cx="1" cy="1296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94" name="Rectangle 26"/>
            <p:cNvSpPr/>
            <p:nvPr/>
          </p:nvSpPr>
          <p:spPr bwMode="auto">
            <a:xfrm>
              <a:off x="4232" y="1365"/>
              <a:ext cx="1512" cy="624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spcBef>
                  <a:spcPts val="1145"/>
                </a:spcBef>
              </a:pPr>
              <a:r>
                <a:rPr lang="en-US" altLang="zh-CN" sz="2000">
                  <a:ea typeface="宋体" panose="02010600030101010101" pitchFamily="2" charset="-122"/>
                  <a:cs typeface="Gill Sans" charset="0"/>
                </a:rPr>
                <a:t>Address of </a:t>
              </a:r>
              <a:r>
                <a:rPr lang="en-US" altLang="zh-CN" sz="2000"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y</a:t>
              </a:r>
              <a:r>
                <a:rPr lang="en-US" altLang="zh-CN" sz="2000">
                  <a:ea typeface="宋体" panose="02010600030101010101" pitchFamily="2" charset="-122"/>
                  <a:cs typeface="Gill Sans" charset="0"/>
                </a:rPr>
                <a:t> is value of </a:t>
              </a:r>
              <a:r>
                <a:rPr lang="en-US" altLang="zh-CN" sz="2000">
                  <a:latin typeface="Courier New Bold" charset="0"/>
                  <a:ea typeface="宋体" panose="02010600030101010101" pitchFamily="2" charset="-122"/>
                  <a:cs typeface="Courier New Bold" charset="0"/>
                  <a:sym typeface="Courier New Bold" charset="0"/>
                </a:rPr>
                <a:t>yptr</a:t>
              </a:r>
              <a:endParaRPr lang="en-US" altLang="zh-CN" sz="20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10800000" flipH="1">
              <a:off x="5120" y="819"/>
              <a:ext cx="208" cy="5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rot="10800000">
              <a:off x="3888" y="750"/>
              <a:ext cx="544" cy="616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892969" y="178594"/>
            <a:ext cx="7358063" cy="785813"/>
          </a:xfrm>
        </p:spPr>
        <p:txBody>
          <a:bodyPr/>
          <a:lstStyle/>
          <a:p>
            <a:r>
              <a:rPr lang="en-US" altLang="zh-CN" sz="2700" dirty="0">
                <a:solidFill>
                  <a:srgbClr val="FF0000"/>
                </a:solidFill>
                <a:latin typeface="Avenir Black" charset="0"/>
                <a:cs typeface="Avenir Black" charset="0"/>
                <a:sym typeface="Avenir Black" charset="0"/>
              </a:rPr>
              <a:t>Pointer Operators (II)</a:t>
            </a:r>
            <a:endParaRPr lang="en-US" altLang="zh-CN" sz="2700" dirty="0">
              <a:solidFill>
                <a:srgbClr val="FF0000"/>
              </a:solidFill>
              <a:latin typeface="Avenir Black" charset="0"/>
              <a:ea typeface="Heiti SC Medium" charset="0"/>
              <a:cs typeface="Heiti SC Medium" charset="0"/>
              <a:sym typeface="Avenir Black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292343"/>
            <a:ext cx="8733234" cy="3648825"/>
          </a:xfrm>
        </p:spPr>
        <p:txBody>
          <a:bodyPr/>
          <a:lstStyle/>
          <a:p>
            <a:pPr marL="269240" indent="-241300">
              <a:buClr>
                <a:srgbClr val="000000"/>
              </a:buClr>
              <a:buSzPct val="100000"/>
              <a:buFont typeface="Courier New" panose="02070309020205020404" pitchFamily="84" charset="0"/>
              <a:buChar char="•"/>
            </a:pPr>
            <a:r>
              <a:rPr lang="en-US" altLang="zh-CN" sz="2700" dirty="0">
                <a:latin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altLang="zh-CN" sz="2700" dirty="0"/>
              <a:t> (indirection/dereferencing operator)</a:t>
            </a:r>
            <a:endParaRPr lang="en-US" altLang="zh-CN" sz="2700" dirty="0"/>
          </a:p>
          <a:p>
            <a:pPr marL="937895" lvl="1"/>
            <a:r>
              <a:rPr lang="en-US" altLang="zh-CN" sz="2400" dirty="0"/>
              <a:t>Returns a synonym/alias of what its operand </a:t>
            </a:r>
            <a:r>
              <a:rPr lang="en-US" altLang="zh-CN" sz="2400" dirty="0">
                <a:latin typeface="Times New Roman Italic" charset="0"/>
                <a:cs typeface="Times New Roman Italic" charset="0"/>
                <a:sym typeface="Times New Roman Italic" charset="0"/>
              </a:rPr>
              <a:t>points </a:t>
            </a:r>
            <a:r>
              <a:rPr lang="en-US" altLang="zh-CN" sz="2400" dirty="0"/>
              <a:t>to</a:t>
            </a:r>
            <a:endParaRPr lang="en-US" altLang="zh-CN" sz="2400" dirty="0"/>
          </a:p>
          <a:p>
            <a:pPr marL="937895" lvl="1">
              <a:buNone/>
            </a:pPr>
            <a:r>
              <a:rPr lang="en-US" altLang="zh-CN" sz="2400" dirty="0">
                <a:latin typeface="Courier New Bold" charset="0"/>
                <a:ea typeface="Heiti SC Medium" charset="0"/>
                <a:cs typeface="Heiti SC Medium" charset="0"/>
                <a:sym typeface="Courier New Bold" charset="0"/>
              </a:rPr>
              <a:t>	</a:t>
            </a:r>
            <a:r>
              <a:rPr lang="en-US" altLang="zh-CN" sz="2400" dirty="0">
                <a:latin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altLang="zh-CN" sz="2400" dirty="0" err="1">
                <a:latin typeface="Courier New Bold" charset="0"/>
                <a:cs typeface="Courier New Bold" charset="0"/>
                <a:sym typeface="Courier New Bold" charset="0"/>
              </a:rPr>
              <a:t>yptr</a:t>
            </a:r>
            <a:r>
              <a:rPr lang="en-US" altLang="zh-CN" sz="2400" dirty="0"/>
              <a:t> returns </a:t>
            </a:r>
            <a:r>
              <a:rPr lang="en-US" altLang="zh-CN" sz="2400" dirty="0">
                <a:latin typeface="Courier New Bold" charset="0"/>
                <a:cs typeface="Courier New Bold" charset="0"/>
                <a:sym typeface="Courier New Bold" charset="0"/>
              </a:rPr>
              <a:t>y </a:t>
            </a:r>
            <a:r>
              <a:rPr lang="en-US" altLang="zh-CN" sz="2400" dirty="0"/>
              <a:t>(because </a:t>
            </a:r>
            <a:r>
              <a:rPr lang="en-US" altLang="zh-CN" sz="2400" dirty="0" err="1">
                <a:latin typeface="Courier New Bold" charset="0"/>
                <a:cs typeface="Courier New Bold" charset="0"/>
                <a:sym typeface="Courier New Bold" charset="0"/>
              </a:rPr>
              <a:t>yptr</a:t>
            </a:r>
            <a:r>
              <a:rPr lang="en-US" altLang="zh-CN" sz="2400" dirty="0"/>
              <a:t> points to </a:t>
            </a:r>
            <a:r>
              <a:rPr lang="en-US" altLang="zh-CN" sz="2400" dirty="0">
                <a:latin typeface="Courier New Bold" charset="0"/>
                <a:cs typeface="Courier New Bold" charset="0"/>
                <a:sym typeface="Courier New Bold" charset="0"/>
              </a:rPr>
              <a:t>y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937895" lvl="1">
              <a:buClr>
                <a:srgbClr val="000000"/>
              </a:buClr>
              <a:buSzPct val="100000"/>
              <a:buFont typeface="Courier New" panose="02070309020205020404" pitchFamily="84" charset="0"/>
              <a:buChar char="–"/>
            </a:pPr>
            <a:r>
              <a:rPr lang="en-US" altLang="zh-CN" sz="2400" dirty="0">
                <a:latin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altLang="zh-CN" sz="2400" dirty="0"/>
              <a:t> can be used for assignment </a:t>
            </a:r>
            <a:endParaRPr lang="en-US" altLang="zh-CN" sz="2400" dirty="0"/>
          </a:p>
          <a:p>
            <a:pPr marL="1250315" lvl="2"/>
            <a:r>
              <a:rPr lang="en-US" altLang="zh-CN" sz="2000" dirty="0"/>
              <a:t>Returns alias to an object</a:t>
            </a:r>
            <a:endParaRPr lang="en-US" altLang="zh-CN" sz="2000" dirty="0"/>
          </a:p>
          <a:p>
            <a:pPr marL="1250315" lvl="2">
              <a:buNone/>
            </a:pPr>
            <a:r>
              <a:rPr lang="en-US" altLang="zh-CN" sz="2000" dirty="0">
                <a:latin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altLang="zh-CN" sz="2000" dirty="0" err="1">
                <a:latin typeface="Courier New Bold" charset="0"/>
                <a:cs typeface="Courier New Bold" charset="0"/>
                <a:sym typeface="Courier New Bold" charset="0"/>
              </a:rPr>
              <a:t>yptr</a:t>
            </a:r>
            <a:r>
              <a:rPr lang="en-US" altLang="zh-CN" sz="2000" dirty="0">
                <a:latin typeface="Courier New Bold" charset="0"/>
                <a:cs typeface="Courier New Bold" charset="0"/>
                <a:sym typeface="Courier New Bold" charset="0"/>
              </a:rPr>
              <a:t> = 7; // changes y to 7</a:t>
            </a:r>
            <a:endParaRPr lang="en-US" altLang="zh-CN" sz="2000" dirty="0">
              <a:latin typeface="Courier New Bold" charset="0"/>
              <a:ea typeface="Heiti SC Medium" charset="0"/>
              <a:cs typeface="Heiti SC Medium" charset="0"/>
              <a:sym typeface="Courier New Bold" charset="0"/>
            </a:endParaRPr>
          </a:p>
          <a:p>
            <a:pPr marL="937895" lvl="1"/>
            <a:r>
              <a:rPr lang="en-US" altLang="zh-CN" sz="2400" dirty="0"/>
              <a:t>Dereferenced pointer (operand of </a:t>
            </a:r>
            <a:r>
              <a:rPr lang="en-US" altLang="zh-CN" sz="2400" dirty="0">
                <a:latin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altLang="zh-CN" sz="2400" dirty="0"/>
              <a:t>) must be an </a:t>
            </a:r>
            <a:r>
              <a:rPr lang="en-US" altLang="zh-CN" sz="2400" dirty="0" err="1">
                <a:latin typeface="Times New Roman Italic" charset="0"/>
                <a:cs typeface="Times New Roman Italic" charset="0"/>
                <a:sym typeface="Times New Roman Italic" charset="0"/>
              </a:rPr>
              <a:t>lvalue</a:t>
            </a:r>
            <a:r>
              <a:rPr lang="en-US" altLang="zh-CN" sz="2400" dirty="0"/>
              <a:t> (no constants)</a:t>
            </a:r>
            <a:endParaRPr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00" dirty="0">
                <a:solidFill>
                  <a:srgbClr val="FF0000"/>
                </a:solidFill>
                <a:latin typeface="Avenir Black" charset="0"/>
                <a:cs typeface="Avenir Black" charset="0"/>
                <a:sym typeface="Avenir Black" charset="0"/>
              </a:rPr>
              <a:t>Pointer Operators (III)</a:t>
            </a:r>
            <a:endParaRPr lang="en-US" altLang="zh-CN" sz="2700" dirty="0">
              <a:solidFill>
                <a:srgbClr val="FF0000"/>
              </a:solidFill>
              <a:latin typeface="Avenir Black" charset="0"/>
              <a:ea typeface="Heiti SC Medium" charset="0"/>
              <a:cs typeface="Heiti SC Medium" charset="0"/>
              <a:sym typeface="Avenir Black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7586" y="1700808"/>
            <a:ext cx="7768828" cy="5157192"/>
          </a:xfrm>
        </p:spPr>
        <p:txBody>
          <a:bodyPr/>
          <a:lstStyle/>
          <a:p>
            <a:pPr marL="269240" indent="-241300">
              <a:buClr>
                <a:srgbClr val="000000"/>
              </a:buClr>
              <a:buSzPct val="100000"/>
              <a:buFont typeface="Courier New" panose="02070309020205020404" pitchFamily="84" charset="0"/>
              <a:buChar char="•"/>
            </a:pPr>
            <a:r>
              <a:rPr lang="en-US" altLang="zh-CN" sz="2700" dirty="0">
                <a:latin typeface="Courier New Bold Italic" charset="0"/>
                <a:cs typeface="Courier New Bold Italic" charset="0"/>
                <a:sym typeface="Courier New Bold Italic" charset="0"/>
              </a:rPr>
              <a:t>*</a:t>
            </a:r>
            <a:r>
              <a:rPr lang="en-US" altLang="zh-CN" sz="2700" dirty="0">
                <a:latin typeface="Times New Roman Italic" charset="0"/>
                <a:cs typeface="Times New Roman Italic" charset="0"/>
                <a:sym typeface="Times New Roman Italic" charset="0"/>
              </a:rPr>
              <a:t> </a:t>
            </a:r>
            <a:r>
              <a:rPr lang="en-US" altLang="zh-CN" sz="2700" dirty="0"/>
              <a:t> and</a:t>
            </a:r>
            <a:r>
              <a:rPr lang="en-US" altLang="zh-CN" sz="2700" dirty="0">
                <a:latin typeface="Times New Roman Italic" charset="0"/>
                <a:cs typeface="Times New Roman Italic" charset="0"/>
                <a:sym typeface="Times New Roman Italic" charset="0"/>
              </a:rPr>
              <a:t> </a:t>
            </a:r>
            <a:r>
              <a:rPr lang="en-US" altLang="zh-CN" sz="2700" dirty="0">
                <a:latin typeface="Courier New Bold" charset="0"/>
                <a:cs typeface="Courier New Bold" charset="0"/>
                <a:sym typeface="Courier New Bold" charset="0"/>
              </a:rPr>
              <a:t>&amp;</a:t>
            </a:r>
            <a:r>
              <a:rPr lang="en-US" altLang="zh-CN" sz="2700" dirty="0"/>
              <a:t> are inverses </a:t>
            </a:r>
            <a:endParaRPr lang="en-US" altLang="zh-CN" sz="2700" dirty="0"/>
          </a:p>
          <a:p>
            <a:pPr marL="937895" lvl="1"/>
            <a:r>
              <a:rPr lang="en-US" altLang="zh-CN" sz="2400" dirty="0"/>
              <a:t>They cancel each other out</a:t>
            </a:r>
            <a:endParaRPr lang="en-US" altLang="zh-CN" sz="2400" dirty="0"/>
          </a:p>
          <a:p>
            <a:pPr marL="937895" lvl="1">
              <a:buNone/>
            </a:pPr>
            <a:endParaRPr lang="en-US" altLang="zh-CN" dirty="0"/>
          </a:p>
          <a:p>
            <a:pPr marL="937895" lvl="1">
              <a:buNone/>
            </a:pPr>
            <a:r>
              <a:rPr lang="en-US" altLang="zh-CN" sz="1700" dirty="0">
                <a:latin typeface="Courier New Bold" charset="0"/>
                <a:cs typeface="Courier New Bold" charset="0"/>
                <a:sym typeface="Courier New Bold" charset="0"/>
              </a:rPr>
              <a:t>*&amp;</a:t>
            </a:r>
            <a:r>
              <a:rPr lang="en-US" altLang="zh-CN" sz="1700" dirty="0" smtClean="0">
                <a:latin typeface="Courier New Bold" charset="0"/>
                <a:cs typeface="Courier New Bold" charset="0"/>
                <a:sym typeface="Courier New Bold" charset="0"/>
              </a:rPr>
              <a:t>y  </a:t>
            </a:r>
            <a:r>
              <a:rPr lang="en-US" altLang="zh-CN" sz="1700" dirty="0">
                <a:latin typeface="Courier New Bold" charset="0"/>
                <a:cs typeface="Courier New Bold" charset="0"/>
                <a:sym typeface="Courier New Bold" charset="0"/>
              </a:rPr>
              <a:t>-&gt;  * (&amp;</a:t>
            </a:r>
            <a:r>
              <a:rPr lang="en-US" altLang="zh-CN" sz="1700" dirty="0" smtClean="0">
                <a:latin typeface="Courier New Bold" charset="0"/>
                <a:cs typeface="Courier New Bold" charset="0"/>
                <a:sym typeface="Courier New Bold" charset="0"/>
              </a:rPr>
              <a:t>y) </a:t>
            </a:r>
            <a:r>
              <a:rPr lang="en-US" altLang="zh-CN" sz="1700" dirty="0">
                <a:latin typeface="Courier New Bold" charset="0"/>
                <a:cs typeface="Courier New Bold" charset="0"/>
                <a:sym typeface="Courier New Bold" charset="0"/>
              </a:rPr>
              <a:t>-&gt; * (address of </a:t>
            </a:r>
            <a:r>
              <a:rPr lang="en-US" altLang="zh-CN" sz="1700" dirty="0" smtClean="0">
                <a:latin typeface="Courier New Bold" charset="0"/>
                <a:cs typeface="Courier New Bold" charset="0"/>
                <a:sym typeface="Courier New Bold" charset="0"/>
              </a:rPr>
              <a:t>y)-&gt; </a:t>
            </a:r>
            <a:r>
              <a:rPr lang="en-US" altLang="zh-CN" sz="1700" dirty="0">
                <a:latin typeface="Courier New Bold" charset="0"/>
                <a:cs typeface="Courier New Bold" charset="0"/>
                <a:sym typeface="Courier New Bold" charset="0"/>
              </a:rPr>
              <a:t>returns alias of what operand </a:t>
            </a:r>
            <a:r>
              <a:rPr lang="en-US" altLang="zh-CN" sz="1700" dirty="0">
                <a:latin typeface="Courier New Bold Italic" charset="0"/>
                <a:cs typeface="Courier New Bold Italic" charset="0"/>
                <a:sym typeface="Courier New Bold Italic" charset="0"/>
              </a:rPr>
              <a:t>points</a:t>
            </a:r>
            <a:r>
              <a:rPr lang="en-US" altLang="zh-CN" sz="1700" dirty="0">
                <a:latin typeface="Courier New Bold" charset="0"/>
                <a:cs typeface="Courier New Bold" charset="0"/>
                <a:sym typeface="Courier New Bold" charset="0"/>
              </a:rPr>
              <a:t> to -&gt; </a:t>
            </a:r>
            <a:r>
              <a:rPr lang="en-US" altLang="zh-CN" sz="1700" dirty="0" smtClean="0">
                <a:latin typeface="Courier New Bold" charset="0"/>
                <a:cs typeface="Courier New Bold" charset="0"/>
                <a:sym typeface="Courier New Bold" charset="0"/>
              </a:rPr>
              <a:t>y</a:t>
            </a:r>
            <a:endParaRPr lang="en-US" altLang="zh-CN" sz="1700" dirty="0">
              <a:latin typeface="Courier New Bold" charset="0"/>
              <a:ea typeface="Heiti SC Medium" charset="0"/>
              <a:cs typeface="Heiti SC Medium" charset="0"/>
              <a:sym typeface="Courier New Bold" charset="0"/>
            </a:endParaRPr>
          </a:p>
          <a:p>
            <a:pPr marL="937895" lvl="1">
              <a:buNone/>
            </a:pPr>
            <a:endParaRPr lang="en-US" altLang="zh-CN" dirty="0"/>
          </a:p>
          <a:p>
            <a:pPr marL="937895" lvl="1">
              <a:buNone/>
            </a:pPr>
            <a:r>
              <a:rPr lang="en-US" altLang="zh-CN" sz="1700" dirty="0">
                <a:latin typeface="Courier New Bold" charset="0"/>
                <a:cs typeface="Courier New Bold" charset="0"/>
                <a:sym typeface="Courier New Bold" charset="0"/>
              </a:rPr>
              <a:t>&amp;*</a:t>
            </a:r>
            <a:r>
              <a:rPr lang="en-US" altLang="zh-CN" sz="1700" dirty="0" err="1">
                <a:latin typeface="Courier New Bold" charset="0"/>
                <a:cs typeface="Courier New Bold" charset="0"/>
                <a:sym typeface="Courier New Bold" charset="0"/>
              </a:rPr>
              <a:t>yptr</a:t>
            </a:r>
            <a:r>
              <a:rPr lang="en-US" altLang="zh-CN" sz="1700" dirty="0">
                <a:latin typeface="Courier New Bold" charset="0"/>
                <a:cs typeface="Courier New Bold" charset="0"/>
                <a:sym typeface="Courier New Bold" charset="0"/>
              </a:rPr>
              <a:t> -&gt; &amp;(*</a:t>
            </a:r>
            <a:r>
              <a:rPr lang="en-US" altLang="zh-CN" sz="1700" dirty="0" err="1">
                <a:latin typeface="Courier New Bold" charset="0"/>
                <a:cs typeface="Courier New Bold" charset="0"/>
                <a:sym typeface="Courier New Bold" charset="0"/>
              </a:rPr>
              <a:t>yptr</a:t>
            </a:r>
            <a:r>
              <a:rPr lang="en-US" altLang="zh-CN" sz="1700" dirty="0">
                <a:latin typeface="Courier New Bold" charset="0"/>
                <a:cs typeface="Courier New Bold" charset="0"/>
                <a:sym typeface="Courier New Bold" charset="0"/>
              </a:rPr>
              <a:t>) -&gt; &amp;(y) -&gt; returns address of y, which </a:t>
            </a:r>
            <a:r>
              <a:rPr lang="en-US" altLang="zh-CN" sz="1700" dirty="0">
                <a:latin typeface="Courier New Bold Italic" charset="0"/>
                <a:cs typeface="Courier New Bold Italic" charset="0"/>
                <a:sym typeface="Courier New Bold Italic" charset="0"/>
              </a:rPr>
              <a:t>is</a:t>
            </a:r>
            <a:r>
              <a:rPr lang="en-US" altLang="zh-CN" sz="1700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altLang="zh-CN" sz="1700" dirty="0" err="1">
                <a:latin typeface="Courier New Bold" charset="0"/>
                <a:cs typeface="Courier New Bold" charset="0"/>
                <a:sym typeface="Courier New Bold" charset="0"/>
              </a:rPr>
              <a:t>yptr</a:t>
            </a:r>
            <a:r>
              <a:rPr lang="en-US" altLang="zh-CN" sz="1700" dirty="0">
                <a:latin typeface="Courier New Bold" charset="0"/>
                <a:cs typeface="Courier New Bold" charset="0"/>
                <a:sym typeface="Courier New Bold" charset="0"/>
              </a:rPr>
              <a:t> -&gt; </a:t>
            </a:r>
            <a:r>
              <a:rPr lang="en-US" altLang="zh-CN" sz="1700" dirty="0" err="1">
                <a:latin typeface="Courier New Bold" charset="0"/>
                <a:cs typeface="Courier New Bold" charset="0"/>
                <a:sym typeface="Courier New Bold" charset="0"/>
              </a:rPr>
              <a:t>yptr</a:t>
            </a:r>
            <a:endParaRPr lang="en-US" altLang="zh-CN" sz="1700" dirty="0">
              <a:latin typeface="Courier New Bold" charset="0"/>
              <a:ea typeface="Heiti SC Medium" charset="0"/>
              <a:cs typeface="Heiti SC Medium" charset="0"/>
              <a:sym typeface="Courier New Bold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Pointer Example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11560" y="1340768"/>
            <a:ext cx="7920880" cy="6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zh-CN" sz="2000" dirty="0" err="1">
                <a:latin typeface="Courier New" panose="02070309020205020404" pitchFamily="84" charset="0"/>
              </a:rPr>
              <a:t>int</a:t>
            </a:r>
            <a:r>
              <a:rPr lang="fr-FR" altLang="zh-CN" sz="2000" dirty="0">
                <a:latin typeface="Courier New" panose="02070309020205020404" pitchFamily="84" charset="0"/>
              </a:rPr>
              <a:t> x, y;</a:t>
            </a:r>
            <a:endParaRPr lang="fr-FR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 err="1" smtClean="0">
                <a:latin typeface="Courier New" panose="02070309020205020404" pitchFamily="84" charset="0"/>
              </a:rPr>
              <a:t>int</a:t>
            </a:r>
            <a:r>
              <a:rPr lang="fr-FR" altLang="zh-CN" sz="2000" dirty="0" smtClean="0">
                <a:latin typeface="Courier New" panose="02070309020205020404" pitchFamily="84" charset="0"/>
              </a:rPr>
              <a:t> </a:t>
            </a:r>
            <a:r>
              <a:rPr lang="fr-FR" altLang="zh-CN" sz="2000" dirty="0">
                <a:latin typeface="Courier New" panose="02070309020205020404" pitchFamily="84" charset="0"/>
              </a:rPr>
              <a:t>*p1, </a:t>
            </a:r>
            <a:r>
              <a:rPr lang="fr-FR" altLang="zh-CN" sz="2000" dirty="0" smtClean="0">
                <a:latin typeface="Courier New" panose="02070309020205020404" pitchFamily="84" charset="0"/>
              </a:rPr>
              <a:t>*p2</a:t>
            </a:r>
            <a:r>
              <a:rPr lang="fr-FR" altLang="zh-CN" sz="2000" dirty="0">
                <a:latin typeface="Courier New" panose="02070309020205020404" pitchFamily="84" charset="0"/>
              </a:rPr>
              <a:t>;</a:t>
            </a:r>
            <a:endParaRPr lang="en-US" altLang="zh-CN" sz="2000" dirty="0" smtClean="0">
              <a:latin typeface="Courier New" panose="02070309020205020404" pitchFamily="8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707904" y="2348880"/>
            <a:ext cx="2232248" cy="2952328"/>
            <a:chOff x="3707904" y="2348880"/>
            <a:chExt cx="2232248" cy="2952328"/>
          </a:xfrm>
        </p:grpSpPr>
        <p:sp>
          <p:nvSpPr>
            <p:cNvPr id="3" name="矩形 2"/>
            <p:cNvSpPr/>
            <p:nvPr/>
          </p:nvSpPr>
          <p:spPr bwMode="auto">
            <a:xfrm>
              <a:off x="3707904" y="2348880"/>
              <a:ext cx="2232248" cy="295232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</a:endParaRPr>
            </a:p>
          </p:txBody>
        </p:sp>
        <p:cxnSp>
          <p:nvCxnSpPr>
            <p:cNvPr id="6" name="直线连接符 5"/>
            <p:cNvCxnSpPr>
              <a:stCxn id="3" idx="1"/>
              <a:endCxn id="3" idx="3"/>
            </p:cNvCxnSpPr>
            <p:nvPr/>
          </p:nvCxnSpPr>
          <p:spPr bwMode="auto">
            <a:xfrm>
              <a:off x="3707904" y="3825044"/>
              <a:ext cx="22322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线连接符 7"/>
            <p:cNvCxnSpPr/>
            <p:nvPr/>
          </p:nvCxnSpPr>
          <p:spPr bwMode="auto">
            <a:xfrm>
              <a:off x="3707904" y="3068960"/>
              <a:ext cx="22322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线连接符 9"/>
            <p:cNvCxnSpPr/>
            <p:nvPr/>
          </p:nvCxnSpPr>
          <p:spPr bwMode="auto">
            <a:xfrm>
              <a:off x="3707904" y="4581128"/>
              <a:ext cx="22322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文本框 10"/>
          <p:cNvSpPr txBox="1"/>
          <p:nvPr/>
        </p:nvSpPr>
        <p:spPr>
          <a:xfrm>
            <a:off x="2483768" y="2276872"/>
            <a:ext cx="1152128" cy="291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1000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1004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1008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1012</a:t>
            </a:r>
            <a:endParaRPr kumimoji="1"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84168" y="2470244"/>
            <a:ext cx="720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y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p1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p2</a:t>
            </a:r>
            <a:endParaRPr lang="en-US" altLang="zh-CN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Pointer Example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11560" y="1340768"/>
            <a:ext cx="7920880" cy="120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zh-CN" sz="2000" dirty="0" err="1">
                <a:latin typeface="Courier New" panose="02070309020205020404" pitchFamily="84" charset="0"/>
              </a:rPr>
              <a:t>int</a:t>
            </a:r>
            <a:r>
              <a:rPr lang="fr-FR" altLang="zh-CN" sz="2000" dirty="0">
                <a:latin typeface="Courier New" panose="02070309020205020404" pitchFamily="84" charset="0"/>
              </a:rPr>
              <a:t> x, y;</a:t>
            </a:r>
            <a:endParaRPr lang="fr-FR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 err="1" smtClean="0">
                <a:latin typeface="Courier New" panose="02070309020205020404" pitchFamily="84" charset="0"/>
              </a:rPr>
              <a:t>int</a:t>
            </a:r>
            <a:r>
              <a:rPr lang="fr-FR" altLang="zh-CN" sz="2000" dirty="0" smtClean="0">
                <a:latin typeface="Courier New" panose="02070309020205020404" pitchFamily="84" charset="0"/>
              </a:rPr>
              <a:t> </a:t>
            </a:r>
            <a:r>
              <a:rPr lang="fr-FR" altLang="zh-CN" sz="2000" dirty="0">
                <a:latin typeface="Courier New" panose="02070309020205020404" pitchFamily="84" charset="0"/>
              </a:rPr>
              <a:t>*p1, </a:t>
            </a:r>
            <a:r>
              <a:rPr lang="fr-FR" altLang="zh-CN" sz="2000" dirty="0" smtClean="0">
                <a:latin typeface="Courier New" panose="02070309020205020404" pitchFamily="84" charset="0"/>
              </a:rPr>
              <a:t>*p2;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x</a:t>
            </a:r>
            <a:r>
              <a:rPr lang="fr-FR" altLang="zh-CN" sz="2000" dirty="0" smtClean="0">
                <a:latin typeface="Courier New" panose="02070309020205020404" pitchFamily="84" charset="0"/>
              </a:rPr>
              <a:t>=-42;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y</a:t>
            </a:r>
            <a:r>
              <a:rPr lang="fr-FR" altLang="zh-CN" sz="2000" dirty="0" smtClean="0">
                <a:latin typeface="Courier New" panose="02070309020205020404" pitchFamily="84" charset="0"/>
              </a:rPr>
              <a:t>=163;</a:t>
            </a:r>
            <a:endParaRPr lang="en-US" altLang="zh-CN" sz="2000" dirty="0" smtClean="0">
              <a:latin typeface="Courier New" panose="02070309020205020404" pitchFamily="84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07904" y="2348880"/>
            <a:ext cx="2232248" cy="29523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cxnSp>
        <p:nvCxnSpPr>
          <p:cNvPr id="6" name="直线连接符 5"/>
          <p:cNvCxnSpPr>
            <a:stCxn id="3" idx="1"/>
            <a:endCxn id="3" idx="3"/>
          </p:cNvCxnSpPr>
          <p:nvPr/>
        </p:nvCxnSpPr>
        <p:spPr bwMode="auto">
          <a:xfrm>
            <a:off x="3707904" y="3825044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线连接符 7"/>
          <p:cNvCxnSpPr/>
          <p:nvPr/>
        </p:nvCxnSpPr>
        <p:spPr bwMode="auto">
          <a:xfrm>
            <a:off x="3707904" y="3068960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线连接符 9"/>
          <p:cNvCxnSpPr/>
          <p:nvPr/>
        </p:nvCxnSpPr>
        <p:spPr bwMode="auto">
          <a:xfrm>
            <a:off x="3707904" y="4581128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2483768" y="2276872"/>
            <a:ext cx="1152128" cy="291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1000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1004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1008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1012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4211960" y="2204864"/>
            <a:ext cx="1152128" cy="148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-42</a:t>
            </a:r>
            <a:endParaRPr kumimoji="1" lang="en-US" altLang="zh-CN" sz="2800" dirty="0" smtClean="0"/>
          </a:p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163</a:t>
            </a:r>
            <a:endParaRPr kumimoji="1" lang="en-US" altLang="zh-CN" sz="2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084168" y="2470244"/>
            <a:ext cx="720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y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p1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p2</a:t>
            </a:r>
            <a:endParaRPr lang="en-US" altLang="zh-CN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Pointer Example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11560" y="1340768"/>
            <a:ext cx="7920880" cy="175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zh-CN" sz="2000" dirty="0" err="1">
                <a:latin typeface="Courier New" panose="02070309020205020404" pitchFamily="84" charset="0"/>
              </a:rPr>
              <a:t>int</a:t>
            </a:r>
            <a:r>
              <a:rPr lang="fr-FR" altLang="zh-CN" sz="2000" dirty="0">
                <a:latin typeface="Courier New" panose="02070309020205020404" pitchFamily="84" charset="0"/>
              </a:rPr>
              <a:t> x, y;</a:t>
            </a:r>
            <a:endParaRPr lang="fr-FR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 err="1" smtClean="0">
                <a:latin typeface="Courier New" panose="02070309020205020404" pitchFamily="84" charset="0"/>
              </a:rPr>
              <a:t>int</a:t>
            </a:r>
            <a:r>
              <a:rPr lang="fr-FR" altLang="zh-CN" sz="2000" dirty="0" smtClean="0">
                <a:latin typeface="Courier New" panose="02070309020205020404" pitchFamily="84" charset="0"/>
              </a:rPr>
              <a:t> </a:t>
            </a:r>
            <a:r>
              <a:rPr lang="fr-FR" altLang="zh-CN" sz="2000" dirty="0">
                <a:latin typeface="Courier New" panose="02070309020205020404" pitchFamily="84" charset="0"/>
              </a:rPr>
              <a:t>*p1, </a:t>
            </a:r>
            <a:r>
              <a:rPr lang="fr-FR" altLang="zh-CN" sz="2000" dirty="0" smtClean="0">
                <a:latin typeface="Courier New" panose="02070309020205020404" pitchFamily="84" charset="0"/>
              </a:rPr>
              <a:t>*p2;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x</a:t>
            </a:r>
            <a:r>
              <a:rPr lang="fr-FR" altLang="zh-CN" sz="2000" dirty="0" smtClean="0">
                <a:latin typeface="Courier New" panose="02070309020205020404" pitchFamily="84" charset="0"/>
              </a:rPr>
              <a:t>=-42;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y</a:t>
            </a:r>
            <a:r>
              <a:rPr lang="fr-FR" altLang="zh-CN" sz="2000" dirty="0" smtClean="0">
                <a:latin typeface="Courier New" panose="02070309020205020404" pitchFamily="84" charset="0"/>
              </a:rPr>
              <a:t>=163;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p</a:t>
            </a:r>
            <a:r>
              <a:rPr lang="fr-FR" altLang="zh-CN" sz="2000" dirty="0" smtClean="0">
                <a:latin typeface="Courier New" panose="02070309020205020404" pitchFamily="84" charset="0"/>
              </a:rPr>
              <a:t>1=&amp;x;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p</a:t>
            </a:r>
            <a:r>
              <a:rPr lang="fr-FR" altLang="zh-CN" sz="2000" dirty="0" smtClean="0">
                <a:latin typeface="Courier New" panose="02070309020205020404" pitchFamily="84" charset="0"/>
              </a:rPr>
              <a:t>2=&amp;y;</a:t>
            </a:r>
            <a:endParaRPr lang="en-US" altLang="zh-CN" sz="2000" dirty="0" smtClean="0">
              <a:latin typeface="Courier New" panose="02070309020205020404" pitchFamily="84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07904" y="2348880"/>
            <a:ext cx="2232248" cy="29523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cxnSp>
        <p:nvCxnSpPr>
          <p:cNvPr id="6" name="直线连接符 5"/>
          <p:cNvCxnSpPr>
            <a:stCxn id="3" idx="1"/>
            <a:endCxn id="3" idx="3"/>
          </p:cNvCxnSpPr>
          <p:nvPr/>
        </p:nvCxnSpPr>
        <p:spPr bwMode="auto">
          <a:xfrm>
            <a:off x="3707904" y="3825044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线连接符 7"/>
          <p:cNvCxnSpPr/>
          <p:nvPr/>
        </p:nvCxnSpPr>
        <p:spPr bwMode="auto">
          <a:xfrm>
            <a:off x="3707904" y="3068960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线连接符 9"/>
          <p:cNvCxnSpPr/>
          <p:nvPr/>
        </p:nvCxnSpPr>
        <p:spPr bwMode="auto">
          <a:xfrm>
            <a:off x="3707904" y="4581128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2483768" y="2276872"/>
            <a:ext cx="1152128" cy="291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1000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1004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1008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1012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4211960" y="2204864"/>
            <a:ext cx="1152128" cy="291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-42</a:t>
            </a:r>
            <a:endParaRPr kumimoji="1" lang="en-US" altLang="zh-CN" sz="2800" dirty="0" smtClean="0"/>
          </a:p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163</a:t>
            </a:r>
            <a:endParaRPr kumimoji="1" lang="en-US" altLang="zh-CN" sz="2800" dirty="0" smtClean="0"/>
          </a:p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1000</a:t>
            </a:r>
            <a:endParaRPr kumimoji="1" lang="en-US" altLang="zh-CN" sz="2800" dirty="0" smtClean="0"/>
          </a:p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1004</a:t>
            </a:r>
            <a:endParaRPr kumimoji="1" lang="en-US" altLang="zh-CN" sz="2800" dirty="0" smtClean="0"/>
          </a:p>
        </p:txBody>
      </p:sp>
      <p:sp>
        <p:nvSpPr>
          <p:cNvPr id="2" name="上弧形箭头 1"/>
          <p:cNvSpPr/>
          <p:nvPr/>
        </p:nvSpPr>
        <p:spPr bwMode="auto">
          <a:xfrm rot="15958130">
            <a:off x="5787601" y="3104142"/>
            <a:ext cx="1761258" cy="706320"/>
          </a:xfrm>
          <a:prstGeom prst="curvedUpArrow">
            <a:avLst>
              <a:gd name="adj1" fmla="val 25000"/>
              <a:gd name="adj2" fmla="val 50000"/>
              <a:gd name="adj3" fmla="val 3354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12" name="上弧形箭头 11"/>
          <p:cNvSpPr/>
          <p:nvPr/>
        </p:nvSpPr>
        <p:spPr bwMode="auto">
          <a:xfrm rot="15958130">
            <a:off x="5833756" y="3763093"/>
            <a:ext cx="1761258" cy="706320"/>
          </a:xfrm>
          <a:prstGeom prst="curvedUpArrow">
            <a:avLst>
              <a:gd name="adj1" fmla="val 25000"/>
              <a:gd name="adj2" fmla="val 50000"/>
              <a:gd name="adj3" fmla="val 33542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84168" y="2470244"/>
            <a:ext cx="720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y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p1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p2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348880"/>
            <a:ext cx="9144000" cy="1143000"/>
          </a:xfrm>
        </p:spPr>
        <p:txBody>
          <a:bodyPr/>
          <a:lstStyle/>
          <a:p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Part I</a:t>
            </a:r>
            <a:br>
              <a:rPr lang="en-US" altLang="zh-CN" sz="6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</a:br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Pointers</a:t>
            </a:r>
            <a:br>
              <a:rPr lang="en-US" altLang="zh-CN" sz="6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</a:br>
            <a:r>
              <a:rPr lang="en-US" altLang="zh-CN" sz="4000" dirty="0">
                <a:solidFill>
                  <a:schemeClr val="accent2"/>
                </a:solidFill>
                <a:ea typeface="MS PGothic" panose="020B0600070205080204" charset="-128"/>
              </a:rPr>
              <a:t>【See </a:t>
            </a:r>
            <a:r>
              <a:rPr lang="en-US" altLang="zh-CN" sz="4000" dirty="0" smtClean="0">
                <a:solidFill>
                  <a:schemeClr val="accent2"/>
                </a:solidFill>
                <a:ea typeface="MS PGothic" panose="020B0600070205080204" charset="-128"/>
              </a:rPr>
              <a:t>Chap.13 </a:t>
            </a:r>
            <a:r>
              <a:rPr lang="en-US" altLang="zh-CN" sz="4000" dirty="0">
                <a:solidFill>
                  <a:schemeClr val="accent2"/>
                </a:solidFill>
                <a:ea typeface="MS PGothic" panose="020B0600070205080204" charset="-128"/>
              </a:rPr>
              <a:t>in the textbook】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Pointer Example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11560" y="1340768"/>
            <a:ext cx="7920880" cy="203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zh-CN" sz="2000" dirty="0" err="1">
                <a:latin typeface="Courier New" panose="02070309020205020404" pitchFamily="84" charset="0"/>
              </a:rPr>
              <a:t>int</a:t>
            </a:r>
            <a:r>
              <a:rPr lang="fr-FR" altLang="zh-CN" sz="2000" dirty="0">
                <a:latin typeface="Courier New" panose="02070309020205020404" pitchFamily="84" charset="0"/>
              </a:rPr>
              <a:t> x, y;</a:t>
            </a:r>
            <a:endParaRPr lang="fr-FR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 err="1" smtClean="0">
                <a:latin typeface="Courier New" panose="02070309020205020404" pitchFamily="84" charset="0"/>
              </a:rPr>
              <a:t>int</a:t>
            </a:r>
            <a:r>
              <a:rPr lang="fr-FR" altLang="zh-CN" sz="2000" dirty="0" smtClean="0">
                <a:latin typeface="Courier New" panose="02070309020205020404" pitchFamily="84" charset="0"/>
              </a:rPr>
              <a:t> </a:t>
            </a:r>
            <a:r>
              <a:rPr lang="fr-FR" altLang="zh-CN" sz="2000" dirty="0">
                <a:latin typeface="Courier New" panose="02070309020205020404" pitchFamily="84" charset="0"/>
              </a:rPr>
              <a:t>*p1, </a:t>
            </a:r>
            <a:r>
              <a:rPr lang="fr-FR" altLang="zh-CN" sz="2000" dirty="0" smtClean="0">
                <a:latin typeface="Courier New" panose="02070309020205020404" pitchFamily="84" charset="0"/>
              </a:rPr>
              <a:t>*p2;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x</a:t>
            </a:r>
            <a:r>
              <a:rPr lang="fr-FR" altLang="zh-CN" sz="2000" dirty="0" smtClean="0">
                <a:latin typeface="Courier New" panose="02070309020205020404" pitchFamily="84" charset="0"/>
              </a:rPr>
              <a:t>=-42;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y</a:t>
            </a:r>
            <a:r>
              <a:rPr lang="fr-FR" altLang="zh-CN" sz="2000" dirty="0" smtClean="0">
                <a:latin typeface="Courier New" panose="02070309020205020404" pitchFamily="84" charset="0"/>
              </a:rPr>
              <a:t>=163;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p</a:t>
            </a:r>
            <a:r>
              <a:rPr lang="fr-FR" altLang="zh-CN" sz="2000" dirty="0" smtClean="0">
                <a:latin typeface="Courier New" panose="02070309020205020404" pitchFamily="84" charset="0"/>
              </a:rPr>
              <a:t>1=&amp;x;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p</a:t>
            </a:r>
            <a:r>
              <a:rPr lang="fr-FR" altLang="zh-CN" sz="2000" dirty="0" smtClean="0">
                <a:latin typeface="Courier New" panose="02070309020205020404" pitchFamily="84" charset="0"/>
              </a:rPr>
              <a:t>2=&amp;y;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 smtClean="0">
                <a:latin typeface="Courier New" panose="02070309020205020404" pitchFamily="84" charset="0"/>
              </a:rPr>
              <a:t>*p1=17;</a:t>
            </a:r>
            <a:endParaRPr lang="en-US" altLang="zh-CN" sz="2000" dirty="0" smtClean="0">
              <a:latin typeface="Courier New" panose="02070309020205020404" pitchFamily="84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07904" y="2348880"/>
            <a:ext cx="2232248" cy="29523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cxnSp>
        <p:nvCxnSpPr>
          <p:cNvPr id="6" name="直线连接符 5"/>
          <p:cNvCxnSpPr>
            <a:stCxn id="3" idx="1"/>
            <a:endCxn id="3" idx="3"/>
          </p:cNvCxnSpPr>
          <p:nvPr/>
        </p:nvCxnSpPr>
        <p:spPr bwMode="auto">
          <a:xfrm>
            <a:off x="3707904" y="3825044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线连接符 7"/>
          <p:cNvCxnSpPr/>
          <p:nvPr/>
        </p:nvCxnSpPr>
        <p:spPr bwMode="auto">
          <a:xfrm>
            <a:off x="3707904" y="3068960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线连接符 9"/>
          <p:cNvCxnSpPr/>
          <p:nvPr/>
        </p:nvCxnSpPr>
        <p:spPr bwMode="auto">
          <a:xfrm>
            <a:off x="3707904" y="4581128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2483768" y="2276872"/>
            <a:ext cx="1152128" cy="291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1000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1004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1008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1012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4211960" y="2204864"/>
            <a:ext cx="1152128" cy="291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17</a:t>
            </a:r>
            <a:endParaRPr kumimoji="1" lang="en-US" altLang="zh-CN" sz="2800" dirty="0" smtClean="0"/>
          </a:p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163</a:t>
            </a:r>
            <a:endParaRPr kumimoji="1" lang="en-US" altLang="zh-CN" sz="2800" dirty="0" smtClean="0"/>
          </a:p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1000</a:t>
            </a:r>
            <a:endParaRPr kumimoji="1" lang="en-US" altLang="zh-CN" sz="2800" dirty="0" smtClean="0"/>
          </a:p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1004</a:t>
            </a:r>
            <a:endParaRPr kumimoji="1" lang="en-US" altLang="zh-CN" sz="2800" dirty="0" smtClean="0"/>
          </a:p>
        </p:txBody>
      </p:sp>
      <p:sp>
        <p:nvSpPr>
          <p:cNvPr id="2" name="上弧形箭头 1"/>
          <p:cNvSpPr/>
          <p:nvPr/>
        </p:nvSpPr>
        <p:spPr bwMode="auto">
          <a:xfrm rot="15958130">
            <a:off x="5787601" y="3104142"/>
            <a:ext cx="1761258" cy="706320"/>
          </a:xfrm>
          <a:prstGeom prst="curvedUpArrow">
            <a:avLst>
              <a:gd name="adj1" fmla="val 25000"/>
              <a:gd name="adj2" fmla="val 50000"/>
              <a:gd name="adj3" fmla="val 3354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12" name="上弧形箭头 11"/>
          <p:cNvSpPr/>
          <p:nvPr/>
        </p:nvSpPr>
        <p:spPr bwMode="auto">
          <a:xfrm rot="15958130">
            <a:off x="5833756" y="3763093"/>
            <a:ext cx="1761258" cy="706320"/>
          </a:xfrm>
          <a:prstGeom prst="curvedUpArrow">
            <a:avLst>
              <a:gd name="adj1" fmla="val 25000"/>
              <a:gd name="adj2" fmla="val 50000"/>
              <a:gd name="adj3" fmla="val 33542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84168" y="2470244"/>
            <a:ext cx="720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y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p1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p2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Pointer Example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11560" y="1340768"/>
            <a:ext cx="7920880" cy="231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zh-CN" sz="2000" dirty="0" err="1">
                <a:latin typeface="Courier New" panose="02070309020205020404" pitchFamily="84" charset="0"/>
              </a:rPr>
              <a:t>int</a:t>
            </a:r>
            <a:r>
              <a:rPr lang="fr-FR" altLang="zh-CN" sz="2000" dirty="0">
                <a:latin typeface="Courier New" panose="02070309020205020404" pitchFamily="84" charset="0"/>
              </a:rPr>
              <a:t> x, y;</a:t>
            </a:r>
            <a:endParaRPr lang="fr-FR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 err="1" smtClean="0">
                <a:latin typeface="Courier New" panose="02070309020205020404" pitchFamily="84" charset="0"/>
              </a:rPr>
              <a:t>int</a:t>
            </a:r>
            <a:r>
              <a:rPr lang="fr-FR" altLang="zh-CN" sz="2000" dirty="0" smtClean="0">
                <a:latin typeface="Courier New" panose="02070309020205020404" pitchFamily="84" charset="0"/>
              </a:rPr>
              <a:t> </a:t>
            </a:r>
            <a:r>
              <a:rPr lang="fr-FR" altLang="zh-CN" sz="2000" dirty="0">
                <a:latin typeface="Courier New" panose="02070309020205020404" pitchFamily="84" charset="0"/>
              </a:rPr>
              <a:t>*p1, </a:t>
            </a:r>
            <a:r>
              <a:rPr lang="fr-FR" altLang="zh-CN" sz="2000" dirty="0" smtClean="0">
                <a:latin typeface="Courier New" panose="02070309020205020404" pitchFamily="84" charset="0"/>
              </a:rPr>
              <a:t>*p2;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x</a:t>
            </a:r>
            <a:r>
              <a:rPr lang="fr-FR" altLang="zh-CN" sz="2000" dirty="0" smtClean="0">
                <a:latin typeface="Courier New" panose="02070309020205020404" pitchFamily="84" charset="0"/>
              </a:rPr>
              <a:t>=-42;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y</a:t>
            </a:r>
            <a:r>
              <a:rPr lang="fr-FR" altLang="zh-CN" sz="2000" dirty="0" smtClean="0">
                <a:latin typeface="Courier New" panose="02070309020205020404" pitchFamily="84" charset="0"/>
              </a:rPr>
              <a:t>=163;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p</a:t>
            </a:r>
            <a:r>
              <a:rPr lang="fr-FR" altLang="zh-CN" sz="2000" dirty="0" smtClean="0">
                <a:latin typeface="Courier New" panose="02070309020205020404" pitchFamily="84" charset="0"/>
              </a:rPr>
              <a:t>1=&amp;x;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p</a:t>
            </a:r>
            <a:r>
              <a:rPr lang="fr-FR" altLang="zh-CN" sz="2000" dirty="0" smtClean="0">
                <a:latin typeface="Courier New" panose="02070309020205020404" pitchFamily="84" charset="0"/>
              </a:rPr>
              <a:t>2=&amp;y;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 smtClean="0">
                <a:latin typeface="Courier New" panose="02070309020205020404" pitchFamily="84" charset="0"/>
              </a:rPr>
              <a:t>*p1=17;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p</a:t>
            </a:r>
            <a:r>
              <a:rPr lang="fr-FR" altLang="zh-CN" sz="2000" dirty="0" smtClean="0">
                <a:latin typeface="Courier New" panose="02070309020205020404" pitchFamily="84" charset="0"/>
              </a:rPr>
              <a:t>1=p2;</a:t>
            </a:r>
            <a:endParaRPr lang="en-US" altLang="zh-CN" sz="2000" dirty="0" smtClean="0">
              <a:latin typeface="Courier New" panose="02070309020205020404" pitchFamily="84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07904" y="2348880"/>
            <a:ext cx="2232248" cy="29523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cxnSp>
        <p:nvCxnSpPr>
          <p:cNvPr id="6" name="直线连接符 5"/>
          <p:cNvCxnSpPr>
            <a:stCxn id="3" idx="1"/>
            <a:endCxn id="3" idx="3"/>
          </p:cNvCxnSpPr>
          <p:nvPr/>
        </p:nvCxnSpPr>
        <p:spPr bwMode="auto">
          <a:xfrm>
            <a:off x="3707904" y="3825044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线连接符 7"/>
          <p:cNvCxnSpPr/>
          <p:nvPr/>
        </p:nvCxnSpPr>
        <p:spPr bwMode="auto">
          <a:xfrm>
            <a:off x="3707904" y="3068960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线连接符 9"/>
          <p:cNvCxnSpPr/>
          <p:nvPr/>
        </p:nvCxnSpPr>
        <p:spPr bwMode="auto">
          <a:xfrm>
            <a:off x="3707904" y="4581128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2483768" y="2276872"/>
            <a:ext cx="1152128" cy="291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1000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1004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1008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1012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4211960" y="2204864"/>
            <a:ext cx="1152128" cy="291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17</a:t>
            </a:r>
            <a:endParaRPr kumimoji="1" lang="en-US" altLang="zh-CN" sz="2800" dirty="0" smtClean="0"/>
          </a:p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163</a:t>
            </a:r>
            <a:endParaRPr kumimoji="1" lang="en-US" altLang="zh-CN" sz="2800" dirty="0" smtClean="0"/>
          </a:p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1004</a:t>
            </a:r>
            <a:endParaRPr kumimoji="1" lang="en-US" altLang="zh-CN" sz="2800" dirty="0" smtClean="0"/>
          </a:p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1004</a:t>
            </a:r>
            <a:endParaRPr kumimoji="1" lang="en-US" altLang="zh-CN" sz="2800" dirty="0" smtClean="0"/>
          </a:p>
        </p:txBody>
      </p:sp>
      <p:sp>
        <p:nvSpPr>
          <p:cNvPr id="2" name="上弧形箭头 1"/>
          <p:cNvSpPr/>
          <p:nvPr/>
        </p:nvSpPr>
        <p:spPr bwMode="auto">
          <a:xfrm rot="15958130">
            <a:off x="6125431" y="3419002"/>
            <a:ext cx="1129975" cy="706320"/>
          </a:xfrm>
          <a:prstGeom prst="curvedUpArrow">
            <a:avLst>
              <a:gd name="adj1" fmla="val 25000"/>
              <a:gd name="adj2" fmla="val 50000"/>
              <a:gd name="adj3" fmla="val 3354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12" name="上弧形箭头 11"/>
          <p:cNvSpPr/>
          <p:nvPr/>
        </p:nvSpPr>
        <p:spPr bwMode="auto">
          <a:xfrm rot="15958130">
            <a:off x="5833756" y="3763093"/>
            <a:ext cx="1761258" cy="706320"/>
          </a:xfrm>
          <a:prstGeom prst="curvedUpArrow">
            <a:avLst>
              <a:gd name="adj1" fmla="val 25000"/>
              <a:gd name="adj2" fmla="val 50000"/>
              <a:gd name="adj3" fmla="val 33542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84168" y="2470244"/>
            <a:ext cx="720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y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p1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p2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Pointer Example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11560" y="1340768"/>
            <a:ext cx="7920880" cy="259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zh-CN" sz="2000" dirty="0" err="1">
                <a:latin typeface="Courier New" panose="02070309020205020404" pitchFamily="84" charset="0"/>
              </a:rPr>
              <a:t>int</a:t>
            </a:r>
            <a:r>
              <a:rPr lang="fr-FR" altLang="zh-CN" sz="2000" dirty="0">
                <a:latin typeface="Courier New" panose="02070309020205020404" pitchFamily="84" charset="0"/>
              </a:rPr>
              <a:t> x, y;</a:t>
            </a:r>
            <a:endParaRPr lang="fr-FR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 err="1" smtClean="0">
                <a:latin typeface="Courier New" panose="02070309020205020404" pitchFamily="84" charset="0"/>
              </a:rPr>
              <a:t>int</a:t>
            </a:r>
            <a:r>
              <a:rPr lang="fr-FR" altLang="zh-CN" sz="2000" dirty="0" smtClean="0">
                <a:latin typeface="Courier New" panose="02070309020205020404" pitchFamily="84" charset="0"/>
              </a:rPr>
              <a:t> </a:t>
            </a:r>
            <a:r>
              <a:rPr lang="fr-FR" altLang="zh-CN" sz="2000" dirty="0">
                <a:latin typeface="Courier New" panose="02070309020205020404" pitchFamily="84" charset="0"/>
              </a:rPr>
              <a:t>*p1, </a:t>
            </a:r>
            <a:r>
              <a:rPr lang="fr-FR" altLang="zh-CN" sz="2000" dirty="0" smtClean="0">
                <a:latin typeface="Courier New" panose="02070309020205020404" pitchFamily="84" charset="0"/>
              </a:rPr>
              <a:t>*p2;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x</a:t>
            </a:r>
            <a:r>
              <a:rPr lang="fr-FR" altLang="zh-CN" sz="2000" dirty="0" smtClean="0">
                <a:latin typeface="Courier New" panose="02070309020205020404" pitchFamily="84" charset="0"/>
              </a:rPr>
              <a:t>=-42;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y</a:t>
            </a:r>
            <a:r>
              <a:rPr lang="fr-FR" altLang="zh-CN" sz="2000" dirty="0" smtClean="0">
                <a:latin typeface="Courier New" panose="02070309020205020404" pitchFamily="84" charset="0"/>
              </a:rPr>
              <a:t>=163;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p</a:t>
            </a:r>
            <a:r>
              <a:rPr lang="fr-FR" altLang="zh-CN" sz="2000" dirty="0" smtClean="0">
                <a:latin typeface="Courier New" panose="02070309020205020404" pitchFamily="84" charset="0"/>
              </a:rPr>
              <a:t>1=&amp;x;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p</a:t>
            </a:r>
            <a:r>
              <a:rPr lang="fr-FR" altLang="zh-CN" sz="2000" dirty="0" smtClean="0">
                <a:latin typeface="Courier New" panose="02070309020205020404" pitchFamily="84" charset="0"/>
              </a:rPr>
              <a:t>2=&amp;y;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 smtClean="0">
                <a:latin typeface="Courier New" panose="02070309020205020404" pitchFamily="84" charset="0"/>
              </a:rPr>
              <a:t>*p1=17;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p</a:t>
            </a:r>
            <a:r>
              <a:rPr lang="fr-FR" altLang="zh-CN" sz="2000" dirty="0" smtClean="0">
                <a:latin typeface="Courier New" panose="02070309020205020404" pitchFamily="84" charset="0"/>
              </a:rPr>
              <a:t>1=p2;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fr-FR" altLang="zh-CN" sz="2000" dirty="0" smtClean="0">
                <a:latin typeface="Courier New" panose="02070309020205020404" pitchFamily="84" charset="0"/>
              </a:rPr>
              <a:t>*p1=*p2;</a:t>
            </a:r>
            <a:endParaRPr lang="en-US" altLang="zh-CN" sz="2000" dirty="0" smtClean="0">
              <a:latin typeface="Courier New" panose="02070309020205020404" pitchFamily="84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07904" y="2348880"/>
            <a:ext cx="2232248" cy="29523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cxnSp>
        <p:nvCxnSpPr>
          <p:cNvPr id="6" name="直线连接符 5"/>
          <p:cNvCxnSpPr>
            <a:stCxn id="3" idx="1"/>
            <a:endCxn id="3" idx="3"/>
          </p:cNvCxnSpPr>
          <p:nvPr/>
        </p:nvCxnSpPr>
        <p:spPr bwMode="auto">
          <a:xfrm>
            <a:off x="3707904" y="3825044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线连接符 7"/>
          <p:cNvCxnSpPr/>
          <p:nvPr/>
        </p:nvCxnSpPr>
        <p:spPr bwMode="auto">
          <a:xfrm>
            <a:off x="3707904" y="3068960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线连接符 9"/>
          <p:cNvCxnSpPr/>
          <p:nvPr/>
        </p:nvCxnSpPr>
        <p:spPr bwMode="auto">
          <a:xfrm>
            <a:off x="3707904" y="4581128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2483768" y="2276872"/>
            <a:ext cx="1152128" cy="291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1000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1004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1008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1012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4211960" y="2204864"/>
            <a:ext cx="1152128" cy="291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17</a:t>
            </a:r>
            <a:endParaRPr kumimoji="1" lang="en-US" altLang="zh-CN" sz="2800" dirty="0" smtClean="0"/>
          </a:p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163</a:t>
            </a:r>
            <a:endParaRPr kumimoji="1" lang="en-US" altLang="zh-CN" sz="2800" dirty="0" smtClean="0"/>
          </a:p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1004</a:t>
            </a:r>
            <a:endParaRPr kumimoji="1" lang="en-US" altLang="zh-CN" sz="2800" dirty="0" smtClean="0"/>
          </a:p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1004</a:t>
            </a:r>
            <a:endParaRPr kumimoji="1" lang="en-US" altLang="zh-CN" sz="2800" dirty="0" smtClean="0"/>
          </a:p>
        </p:txBody>
      </p:sp>
      <p:sp>
        <p:nvSpPr>
          <p:cNvPr id="2" name="上弧形箭头 1"/>
          <p:cNvSpPr/>
          <p:nvPr/>
        </p:nvSpPr>
        <p:spPr bwMode="auto">
          <a:xfrm rot="15958130">
            <a:off x="6125431" y="3419002"/>
            <a:ext cx="1129975" cy="706320"/>
          </a:xfrm>
          <a:prstGeom prst="curvedUpArrow">
            <a:avLst>
              <a:gd name="adj1" fmla="val 25000"/>
              <a:gd name="adj2" fmla="val 50000"/>
              <a:gd name="adj3" fmla="val 33542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12" name="上弧形箭头 11"/>
          <p:cNvSpPr/>
          <p:nvPr/>
        </p:nvSpPr>
        <p:spPr bwMode="auto">
          <a:xfrm rot="15958130">
            <a:off x="5833756" y="3763093"/>
            <a:ext cx="1761258" cy="706320"/>
          </a:xfrm>
          <a:prstGeom prst="curvedUpArrow">
            <a:avLst>
              <a:gd name="adj1" fmla="val 25000"/>
              <a:gd name="adj2" fmla="val 50000"/>
              <a:gd name="adj3" fmla="val 33542"/>
            </a:avLst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84168" y="2470244"/>
            <a:ext cx="720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y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p1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p2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 rIns="116994"/>
          <a:lstStyle/>
          <a:p>
            <a:pPr marL="40005"/>
            <a:r>
              <a:rPr lang="en-US" altLang="zh-CN" dirty="0" smtClean="0">
                <a:solidFill>
                  <a:srgbClr val="FF0000"/>
                </a:solidFill>
              </a:rPr>
              <a:t>Another Example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9941" name="Rectangle 5"/>
          <p:cNvSpPr/>
          <p:nvPr/>
        </p:nvSpPr>
        <p:spPr bwMode="auto">
          <a:xfrm>
            <a:off x="232172" y="1982391"/>
            <a:ext cx="8545711" cy="368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8" bIns="0"/>
          <a:lstStyle/>
          <a:p>
            <a:pPr marL="40005">
              <a:spcBef>
                <a:spcPts val="915"/>
              </a:spcBef>
            </a:pPr>
            <a:r>
              <a:rPr lang="en-US" altLang="zh-CN" sz="1500">
                <a:solidFill>
                  <a:srgbClr val="FF1717"/>
                </a:solidFill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i = 5, j = 10;</a:t>
            </a:r>
            <a:endParaRPr lang="en-US" altLang="zh-CN" sz="1500">
              <a:solidFill>
                <a:srgbClr val="FF1717"/>
              </a:solidFill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*ptr;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**pptr;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&amp;i;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pptr = &amp;ptr;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3;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7;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&amp;j;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9;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*pptr = &amp;i;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-2;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39942" name="Group 6"/>
          <p:cNvGraphicFramePr>
            <a:graphicFrameLocks noGrp="1"/>
          </p:cNvGraphicFramePr>
          <p:nvPr/>
        </p:nvGraphicFramePr>
        <p:xfrm>
          <a:off x="2205633" y="3812976"/>
          <a:ext cx="6706196" cy="2947913"/>
        </p:xfrm>
        <a:graphic>
          <a:graphicData uri="http://schemas.openxmlformats.org/drawingml/2006/table">
            <a:tbl>
              <a:tblPr/>
              <a:tblGrid>
                <a:gridCol w="914177"/>
                <a:gridCol w="762372"/>
                <a:gridCol w="3353098"/>
                <a:gridCol w="1676549"/>
              </a:tblGrid>
              <a:tr h="380628">
                <a:tc gridSpan="4"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Data Table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Name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Type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Description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Value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1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5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j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10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117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283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 rIns="116994"/>
          <a:lstStyle/>
          <a:p>
            <a:pPr marL="40005"/>
            <a:r>
              <a:rPr lang="en-US" altLang="zh-CN" dirty="0">
                <a:solidFill>
                  <a:srgbClr val="FF0000"/>
                </a:solidFill>
              </a:rPr>
              <a:t>Another Example</a:t>
            </a:r>
            <a:endParaRPr lang="en-US" altLang="zh-CN" dirty="0"/>
          </a:p>
        </p:txBody>
      </p:sp>
      <p:sp>
        <p:nvSpPr>
          <p:cNvPr id="40965" name="Rectangle 5"/>
          <p:cNvSpPr/>
          <p:nvPr/>
        </p:nvSpPr>
        <p:spPr bwMode="auto">
          <a:xfrm>
            <a:off x="232172" y="1982391"/>
            <a:ext cx="8545711" cy="368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8" bIns="0"/>
          <a:lstStyle/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i = 5, j = 10;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solidFill>
                  <a:srgbClr val="FF1717"/>
                </a:solidFill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*ptr;    /* declare a pointer-to-integer variable */</a:t>
            </a:r>
            <a:endParaRPr lang="en-US" altLang="zh-CN" sz="1500">
              <a:solidFill>
                <a:srgbClr val="FF1717"/>
              </a:solidFill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**pptr;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&amp;i;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pptr = &amp;ptr;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3;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7;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&amp;j;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9;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*pptr = &amp;i;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-2;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40966" name="Group 6"/>
          <p:cNvGraphicFramePr>
            <a:graphicFrameLocks noGrp="1"/>
          </p:cNvGraphicFramePr>
          <p:nvPr/>
        </p:nvGraphicFramePr>
        <p:xfrm>
          <a:off x="2205633" y="3812976"/>
          <a:ext cx="6706196" cy="2947913"/>
        </p:xfrm>
        <a:graphic>
          <a:graphicData uri="http://schemas.openxmlformats.org/drawingml/2006/table">
            <a:tbl>
              <a:tblPr/>
              <a:tblGrid>
                <a:gridCol w="914177"/>
                <a:gridCol w="762372"/>
                <a:gridCol w="3353098"/>
                <a:gridCol w="1676549"/>
              </a:tblGrid>
              <a:tr h="380628">
                <a:tc gridSpan="4"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Data Table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Name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Type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Description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Value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1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5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j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10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pointer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117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283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1055" name="Group 95"/>
          <p:cNvGrpSpPr/>
          <p:nvPr/>
        </p:nvGrpSpPr>
        <p:grpSpPr bwMode="auto">
          <a:xfrm>
            <a:off x="7768829" y="5254005"/>
            <a:ext cx="543595" cy="543594"/>
            <a:chOff x="0" y="0"/>
            <a:chExt cx="486" cy="486"/>
          </a:xfrm>
        </p:grpSpPr>
        <p:sp>
          <p:nvSpPr>
            <p:cNvPr id="41053" name="AutoShape 93"/>
            <p:cNvSpPr/>
            <p:nvPr/>
          </p:nvSpPr>
          <p:spPr bwMode="auto">
            <a:xfrm>
              <a:off x="71" y="68"/>
              <a:ext cx="344" cy="34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8775" y="2725"/>
                  </a:lnTo>
                  <a:lnTo>
                    <a:pt x="9650" y="2725"/>
                  </a:lnTo>
                  <a:lnTo>
                    <a:pt x="9650" y="9650"/>
                  </a:lnTo>
                  <a:lnTo>
                    <a:pt x="2725" y="9650"/>
                  </a:lnTo>
                  <a:lnTo>
                    <a:pt x="2725" y="8775"/>
                  </a:lnTo>
                  <a:lnTo>
                    <a:pt x="0" y="10800"/>
                  </a:lnTo>
                  <a:lnTo>
                    <a:pt x="2725" y="12825"/>
                  </a:lnTo>
                  <a:lnTo>
                    <a:pt x="2725" y="11950"/>
                  </a:lnTo>
                  <a:lnTo>
                    <a:pt x="9650" y="11950"/>
                  </a:lnTo>
                  <a:lnTo>
                    <a:pt x="9650" y="18875"/>
                  </a:lnTo>
                  <a:lnTo>
                    <a:pt x="8775" y="18875"/>
                  </a:lnTo>
                  <a:lnTo>
                    <a:pt x="10800" y="21600"/>
                  </a:lnTo>
                  <a:lnTo>
                    <a:pt x="12825" y="18875"/>
                  </a:lnTo>
                  <a:lnTo>
                    <a:pt x="11950" y="18875"/>
                  </a:lnTo>
                  <a:lnTo>
                    <a:pt x="11950" y="11950"/>
                  </a:lnTo>
                  <a:lnTo>
                    <a:pt x="18875" y="11950"/>
                  </a:lnTo>
                  <a:lnTo>
                    <a:pt x="18875" y="12825"/>
                  </a:lnTo>
                  <a:lnTo>
                    <a:pt x="21600" y="10800"/>
                  </a:lnTo>
                  <a:lnTo>
                    <a:pt x="18875" y="8775"/>
                  </a:lnTo>
                  <a:lnTo>
                    <a:pt x="18875" y="9650"/>
                  </a:lnTo>
                  <a:lnTo>
                    <a:pt x="11950" y="9650"/>
                  </a:lnTo>
                  <a:lnTo>
                    <a:pt x="11950" y="2725"/>
                  </a:lnTo>
                  <a:lnTo>
                    <a:pt x="12825" y="2725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1054" name="AutoShape 94"/>
            <p:cNvSpPr/>
            <p:nvPr/>
          </p:nvSpPr>
          <p:spPr bwMode="auto">
            <a:xfrm rot="2700000">
              <a:off x="71" y="71"/>
              <a:ext cx="344" cy="34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8775" y="2725"/>
                  </a:lnTo>
                  <a:lnTo>
                    <a:pt x="9650" y="2725"/>
                  </a:lnTo>
                  <a:lnTo>
                    <a:pt x="9650" y="9650"/>
                  </a:lnTo>
                  <a:lnTo>
                    <a:pt x="2725" y="9650"/>
                  </a:lnTo>
                  <a:lnTo>
                    <a:pt x="2725" y="8775"/>
                  </a:lnTo>
                  <a:lnTo>
                    <a:pt x="0" y="10800"/>
                  </a:lnTo>
                  <a:lnTo>
                    <a:pt x="2725" y="12825"/>
                  </a:lnTo>
                  <a:lnTo>
                    <a:pt x="2725" y="11950"/>
                  </a:lnTo>
                  <a:lnTo>
                    <a:pt x="9650" y="11950"/>
                  </a:lnTo>
                  <a:lnTo>
                    <a:pt x="9650" y="18875"/>
                  </a:lnTo>
                  <a:lnTo>
                    <a:pt x="8775" y="18875"/>
                  </a:lnTo>
                  <a:lnTo>
                    <a:pt x="10800" y="21600"/>
                  </a:lnTo>
                  <a:lnTo>
                    <a:pt x="12825" y="18875"/>
                  </a:lnTo>
                  <a:lnTo>
                    <a:pt x="11950" y="18875"/>
                  </a:lnTo>
                  <a:lnTo>
                    <a:pt x="11950" y="11950"/>
                  </a:lnTo>
                  <a:lnTo>
                    <a:pt x="18875" y="11950"/>
                  </a:lnTo>
                  <a:lnTo>
                    <a:pt x="18875" y="12825"/>
                  </a:lnTo>
                  <a:lnTo>
                    <a:pt x="21600" y="10800"/>
                  </a:lnTo>
                  <a:lnTo>
                    <a:pt x="18875" y="8775"/>
                  </a:lnTo>
                  <a:lnTo>
                    <a:pt x="18875" y="9650"/>
                  </a:lnTo>
                  <a:lnTo>
                    <a:pt x="11950" y="9650"/>
                  </a:lnTo>
                  <a:lnTo>
                    <a:pt x="11950" y="2725"/>
                  </a:lnTo>
                  <a:lnTo>
                    <a:pt x="12825" y="2725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 rIns="116994"/>
          <a:lstStyle/>
          <a:p>
            <a:pPr marL="40005"/>
            <a:r>
              <a:rPr lang="en-US" altLang="zh-CN"/>
              <a:t>An Illustration</a:t>
            </a:r>
            <a:endParaRPr lang="en-US" altLang="zh-CN"/>
          </a:p>
        </p:txBody>
      </p:sp>
      <p:sp>
        <p:nvSpPr>
          <p:cNvPr id="41989" name="Rectangle 5"/>
          <p:cNvSpPr/>
          <p:nvPr/>
        </p:nvSpPr>
        <p:spPr bwMode="auto">
          <a:xfrm>
            <a:off x="232172" y="1982391"/>
            <a:ext cx="8545711" cy="368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8" bIns="0"/>
          <a:lstStyle/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i = 5, j = 10;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*ptr;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solidFill>
                  <a:srgbClr val="FF1717"/>
                </a:solidFill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**pptr;  /* declare a pointer-to-pointer-to-integer variable */</a:t>
            </a:r>
            <a:endParaRPr lang="en-US" altLang="zh-CN" sz="1500">
              <a:solidFill>
                <a:srgbClr val="FF1717"/>
              </a:solidFill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&amp;i;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pptr = &amp;ptr;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3;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7;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&amp;j;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9;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*pptr = &amp;i;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-2;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41990" name="Group 6"/>
          <p:cNvGraphicFramePr>
            <a:graphicFrameLocks noGrp="1"/>
          </p:cNvGraphicFramePr>
          <p:nvPr/>
        </p:nvGraphicFramePr>
        <p:xfrm>
          <a:off x="2205633" y="3812976"/>
          <a:ext cx="6706196" cy="2947913"/>
        </p:xfrm>
        <a:graphic>
          <a:graphicData uri="http://schemas.openxmlformats.org/drawingml/2006/table">
            <a:tbl>
              <a:tblPr/>
              <a:tblGrid>
                <a:gridCol w="914177"/>
                <a:gridCol w="762372"/>
                <a:gridCol w="3353098"/>
                <a:gridCol w="1676549"/>
              </a:tblGrid>
              <a:tr h="380628">
                <a:tc gridSpan="4"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Data Table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Name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Type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Description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Value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1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5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j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10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pointer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117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pptr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pointer pointer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283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2079" name="Group 95"/>
          <p:cNvGrpSpPr/>
          <p:nvPr/>
        </p:nvGrpSpPr>
        <p:grpSpPr bwMode="auto">
          <a:xfrm>
            <a:off x="7768829" y="5254005"/>
            <a:ext cx="543595" cy="543594"/>
            <a:chOff x="0" y="0"/>
            <a:chExt cx="486" cy="486"/>
          </a:xfrm>
        </p:grpSpPr>
        <p:sp>
          <p:nvSpPr>
            <p:cNvPr id="42077" name="AutoShape 93"/>
            <p:cNvSpPr/>
            <p:nvPr/>
          </p:nvSpPr>
          <p:spPr bwMode="auto">
            <a:xfrm>
              <a:off x="71" y="68"/>
              <a:ext cx="344" cy="34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8775" y="2725"/>
                  </a:lnTo>
                  <a:lnTo>
                    <a:pt x="9650" y="2725"/>
                  </a:lnTo>
                  <a:lnTo>
                    <a:pt x="9650" y="9650"/>
                  </a:lnTo>
                  <a:lnTo>
                    <a:pt x="2725" y="9650"/>
                  </a:lnTo>
                  <a:lnTo>
                    <a:pt x="2725" y="8775"/>
                  </a:lnTo>
                  <a:lnTo>
                    <a:pt x="0" y="10800"/>
                  </a:lnTo>
                  <a:lnTo>
                    <a:pt x="2725" y="12825"/>
                  </a:lnTo>
                  <a:lnTo>
                    <a:pt x="2725" y="11950"/>
                  </a:lnTo>
                  <a:lnTo>
                    <a:pt x="9650" y="11950"/>
                  </a:lnTo>
                  <a:lnTo>
                    <a:pt x="9650" y="18875"/>
                  </a:lnTo>
                  <a:lnTo>
                    <a:pt x="8775" y="18875"/>
                  </a:lnTo>
                  <a:lnTo>
                    <a:pt x="10800" y="21600"/>
                  </a:lnTo>
                  <a:lnTo>
                    <a:pt x="12825" y="18875"/>
                  </a:lnTo>
                  <a:lnTo>
                    <a:pt x="11950" y="18875"/>
                  </a:lnTo>
                  <a:lnTo>
                    <a:pt x="11950" y="11950"/>
                  </a:lnTo>
                  <a:lnTo>
                    <a:pt x="18875" y="11950"/>
                  </a:lnTo>
                  <a:lnTo>
                    <a:pt x="18875" y="12825"/>
                  </a:lnTo>
                  <a:lnTo>
                    <a:pt x="21600" y="10800"/>
                  </a:lnTo>
                  <a:lnTo>
                    <a:pt x="18875" y="8775"/>
                  </a:lnTo>
                  <a:lnTo>
                    <a:pt x="18875" y="9650"/>
                  </a:lnTo>
                  <a:lnTo>
                    <a:pt x="11950" y="9650"/>
                  </a:lnTo>
                  <a:lnTo>
                    <a:pt x="11950" y="2725"/>
                  </a:lnTo>
                  <a:lnTo>
                    <a:pt x="12825" y="2725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2078" name="AutoShape 94"/>
            <p:cNvSpPr/>
            <p:nvPr/>
          </p:nvSpPr>
          <p:spPr bwMode="auto">
            <a:xfrm rot="2700000">
              <a:off x="71" y="71"/>
              <a:ext cx="344" cy="34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8775" y="2725"/>
                  </a:lnTo>
                  <a:lnTo>
                    <a:pt x="9650" y="2725"/>
                  </a:lnTo>
                  <a:lnTo>
                    <a:pt x="9650" y="9650"/>
                  </a:lnTo>
                  <a:lnTo>
                    <a:pt x="2725" y="9650"/>
                  </a:lnTo>
                  <a:lnTo>
                    <a:pt x="2725" y="8775"/>
                  </a:lnTo>
                  <a:lnTo>
                    <a:pt x="0" y="10800"/>
                  </a:lnTo>
                  <a:lnTo>
                    <a:pt x="2725" y="12825"/>
                  </a:lnTo>
                  <a:lnTo>
                    <a:pt x="2725" y="11950"/>
                  </a:lnTo>
                  <a:lnTo>
                    <a:pt x="9650" y="11950"/>
                  </a:lnTo>
                  <a:lnTo>
                    <a:pt x="9650" y="18875"/>
                  </a:lnTo>
                  <a:lnTo>
                    <a:pt x="8775" y="18875"/>
                  </a:lnTo>
                  <a:lnTo>
                    <a:pt x="10800" y="21600"/>
                  </a:lnTo>
                  <a:lnTo>
                    <a:pt x="12825" y="18875"/>
                  </a:lnTo>
                  <a:lnTo>
                    <a:pt x="11950" y="18875"/>
                  </a:lnTo>
                  <a:lnTo>
                    <a:pt x="11950" y="11950"/>
                  </a:lnTo>
                  <a:lnTo>
                    <a:pt x="18875" y="11950"/>
                  </a:lnTo>
                  <a:lnTo>
                    <a:pt x="18875" y="12825"/>
                  </a:lnTo>
                  <a:lnTo>
                    <a:pt x="21600" y="10800"/>
                  </a:lnTo>
                  <a:lnTo>
                    <a:pt x="18875" y="8775"/>
                  </a:lnTo>
                  <a:lnTo>
                    <a:pt x="18875" y="9650"/>
                  </a:lnTo>
                  <a:lnTo>
                    <a:pt x="11950" y="9650"/>
                  </a:lnTo>
                  <a:lnTo>
                    <a:pt x="11950" y="2725"/>
                  </a:lnTo>
                  <a:lnTo>
                    <a:pt x="12825" y="2725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2082" name="Group 98"/>
          <p:cNvGrpSpPr/>
          <p:nvPr/>
        </p:nvGrpSpPr>
        <p:grpSpPr bwMode="auto">
          <a:xfrm>
            <a:off x="7768829" y="5635749"/>
            <a:ext cx="543595" cy="542479"/>
            <a:chOff x="0" y="0"/>
            <a:chExt cx="486" cy="486"/>
          </a:xfrm>
        </p:grpSpPr>
        <p:sp>
          <p:nvSpPr>
            <p:cNvPr id="42080" name="AutoShape 96"/>
            <p:cNvSpPr/>
            <p:nvPr/>
          </p:nvSpPr>
          <p:spPr bwMode="auto">
            <a:xfrm>
              <a:off x="71" y="70"/>
              <a:ext cx="344" cy="34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8775" y="2725"/>
                  </a:lnTo>
                  <a:lnTo>
                    <a:pt x="9650" y="2725"/>
                  </a:lnTo>
                  <a:lnTo>
                    <a:pt x="9650" y="9650"/>
                  </a:lnTo>
                  <a:lnTo>
                    <a:pt x="2725" y="9650"/>
                  </a:lnTo>
                  <a:lnTo>
                    <a:pt x="2725" y="8775"/>
                  </a:lnTo>
                  <a:lnTo>
                    <a:pt x="0" y="10800"/>
                  </a:lnTo>
                  <a:lnTo>
                    <a:pt x="2725" y="12825"/>
                  </a:lnTo>
                  <a:lnTo>
                    <a:pt x="2725" y="11950"/>
                  </a:lnTo>
                  <a:lnTo>
                    <a:pt x="9650" y="11950"/>
                  </a:lnTo>
                  <a:lnTo>
                    <a:pt x="9650" y="18875"/>
                  </a:lnTo>
                  <a:lnTo>
                    <a:pt x="8775" y="18875"/>
                  </a:lnTo>
                  <a:lnTo>
                    <a:pt x="10800" y="21600"/>
                  </a:lnTo>
                  <a:lnTo>
                    <a:pt x="12825" y="18875"/>
                  </a:lnTo>
                  <a:lnTo>
                    <a:pt x="11950" y="18875"/>
                  </a:lnTo>
                  <a:lnTo>
                    <a:pt x="11950" y="11950"/>
                  </a:lnTo>
                  <a:lnTo>
                    <a:pt x="18875" y="11950"/>
                  </a:lnTo>
                  <a:lnTo>
                    <a:pt x="18875" y="12825"/>
                  </a:lnTo>
                  <a:lnTo>
                    <a:pt x="21600" y="10800"/>
                  </a:lnTo>
                  <a:lnTo>
                    <a:pt x="18875" y="8775"/>
                  </a:lnTo>
                  <a:lnTo>
                    <a:pt x="18875" y="9650"/>
                  </a:lnTo>
                  <a:lnTo>
                    <a:pt x="11950" y="9650"/>
                  </a:lnTo>
                  <a:lnTo>
                    <a:pt x="11950" y="2725"/>
                  </a:lnTo>
                  <a:lnTo>
                    <a:pt x="12825" y="2725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2081" name="AutoShape 97"/>
            <p:cNvSpPr/>
            <p:nvPr/>
          </p:nvSpPr>
          <p:spPr bwMode="auto">
            <a:xfrm rot="2700000">
              <a:off x="71" y="71"/>
              <a:ext cx="344" cy="34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8775" y="2725"/>
                  </a:lnTo>
                  <a:lnTo>
                    <a:pt x="9650" y="2725"/>
                  </a:lnTo>
                  <a:lnTo>
                    <a:pt x="9650" y="9650"/>
                  </a:lnTo>
                  <a:lnTo>
                    <a:pt x="2725" y="9650"/>
                  </a:lnTo>
                  <a:lnTo>
                    <a:pt x="2725" y="8775"/>
                  </a:lnTo>
                  <a:lnTo>
                    <a:pt x="0" y="10800"/>
                  </a:lnTo>
                  <a:lnTo>
                    <a:pt x="2725" y="12825"/>
                  </a:lnTo>
                  <a:lnTo>
                    <a:pt x="2725" y="11950"/>
                  </a:lnTo>
                  <a:lnTo>
                    <a:pt x="9650" y="11950"/>
                  </a:lnTo>
                  <a:lnTo>
                    <a:pt x="9650" y="18875"/>
                  </a:lnTo>
                  <a:lnTo>
                    <a:pt x="8775" y="18875"/>
                  </a:lnTo>
                  <a:lnTo>
                    <a:pt x="10800" y="21600"/>
                  </a:lnTo>
                  <a:lnTo>
                    <a:pt x="12825" y="18875"/>
                  </a:lnTo>
                  <a:lnTo>
                    <a:pt x="11950" y="18875"/>
                  </a:lnTo>
                  <a:lnTo>
                    <a:pt x="11950" y="11950"/>
                  </a:lnTo>
                  <a:lnTo>
                    <a:pt x="18875" y="11950"/>
                  </a:lnTo>
                  <a:lnTo>
                    <a:pt x="18875" y="12825"/>
                  </a:lnTo>
                  <a:lnTo>
                    <a:pt x="21600" y="10800"/>
                  </a:lnTo>
                  <a:lnTo>
                    <a:pt x="18875" y="8775"/>
                  </a:lnTo>
                  <a:lnTo>
                    <a:pt x="18875" y="9650"/>
                  </a:lnTo>
                  <a:lnTo>
                    <a:pt x="11950" y="9650"/>
                  </a:lnTo>
                  <a:lnTo>
                    <a:pt x="11950" y="2725"/>
                  </a:lnTo>
                  <a:lnTo>
                    <a:pt x="12825" y="2725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2089" name="Group 105"/>
          <p:cNvGrpSpPr/>
          <p:nvPr/>
        </p:nvGrpSpPr>
        <p:grpSpPr bwMode="auto">
          <a:xfrm>
            <a:off x="3884414" y="6016377"/>
            <a:ext cx="2894335" cy="689818"/>
            <a:chOff x="0" y="0"/>
            <a:chExt cx="2593" cy="617"/>
          </a:xfrm>
        </p:grpSpPr>
        <p:sp>
          <p:nvSpPr>
            <p:cNvPr id="42083" name="AutoShape 99"/>
            <p:cNvSpPr/>
            <p:nvPr/>
          </p:nvSpPr>
          <p:spPr bwMode="auto">
            <a:xfrm>
              <a:off x="0" y="209"/>
              <a:ext cx="2593" cy="408"/>
            </a:xfrm>
            <a:custGeom>
              <a:avLst/>
              <a:gdLst/>
              <a:ahLst/>
              <a:cxnLst/>
              <a:rect l="0" t="0" r="r" b="b"/>
              <a:pathLst>
                <a:path w="21264" h="20623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2" y="15737"/>
                    <a:pt x="18401" y="15059"/>
                    <a:pt x="18406" y="1436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close/>
                  <a:moveTo>
                    <a:pt x="1919" y="6857"/>
                  </a:moveTo>
                </a:path>
              </a:pathLst>
            </a:custGeom>
            <a:solidFill>
              <a:srgbClr val="CCFFCC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2084" name="AutoShape 100"/>
            <p:cNvSpPr/>
            <p:nvPr/>
          </p:nvSpPr>
          <p:spPr bwMode="auto">
            <a:xfrm>
              <a:off x="987" y="115"/>
              <a:ext cx="432" cy="7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CCFFCC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2085" name="AutoShape 101"/>
            <p:cNvSpPr/>
            <p:nvPr/>
          </p:nvSpPr>
          <p:spPr bwMode="auto">
            <a:xfrm>
              <a:off x="1030" y="46"/>
              <a:ext cx="288" cy="4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CCFFCC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2086" name="AutoShape 102"/>
            <p:cNvSpPr/>
            <p:nvPr/>
          </p:nvSpPr>
          <p:spPr bwMode="auto">
            <a:xfrm>
              <a:off x="1081" y="0"/>
              <a:ext cx="144" cy="2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CCFFCC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2087" name="AutoShape 103"/>
            <p:cNvSpPr/>
            <p:nvPr/>
          </p:nvSpPr>
          <p:spPr bwMode="auto">
            <a:xfrm>
              <a:off x="130" y="229"/>
              <a:ext cx="2380" cy="34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307"/>
                  </a:moveTo>
                  <a:cubicBezTo>
                    <a:pt x="19218" y="14526"/>
                    <a:pt x="18528" y="12895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2088" name="Rectangle 104"/>
            <p:cNvSpPr/>
            <p:nvPr/>
          </p:nvSpPr>
          <p:spPr bwMode="auto">
            <a:xfrm>
              <a:off x="358" y="269"/>
              <a:ext cx="169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86788" bIns="38100"/>
            <a:lstStyle/>
            <a:p>
              <a:pPr marL="13335"/>
              <a:r>
                <a:rPr lang="en-US" altLang="zh-CN" sz="1700">
                  <a:ea typeface="宋体" panose="02010600030101010101" pitchFamily="2" charset="-122"/>
                  <a:cs typeface="Times New Roman" panose="02020603050405020304" charset="0"/>
                  <a:sym typeface="Times New Roman" panose="02020603050405020304" charset="0"/>
                </a:rPr>
                <a:t>Double Indirection</a:t>
              </a:r>
              <a:endParaRPr lang="en-US" altLang="zh-CN" sz="1700">
                <a:ea typeface="宋体" panose="02010600030101010101" pitchFamily="2" charset="-122"/>
                <a:cs typeface="Times New Roman" panose="02020603050405020304" charset="0"/>
                <a:sym typeface="Times New Roman" panose="0202060305040502030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 rIns="116994"/>
          <a:lstStyle/>
          <a:p>
            <a:pPr marL="40005"/>
            <a:r>
              <a:rPr lang="en-US" altLang="zh-CN" dirty="0">
                <a:solidFill>
                  <a:srgbClr val="FF0000"/>
                </a:solidFill>
              </a:rPr>
              <a:t>Another Example</a:t>
            </a:r>
            <a:endParaRPr lang="en-US" altLang="zh-CN" dirty="0"/>
          </a:p>
        </p:txBody>
      </p:sp>
      <p:sp>
        <p:nvSpPr>
          <p:cNvPr id="43013" name="Rectangle 5"/>
          <p:cNvSpPr/>
          <p:nvPr/>
        </p:nvSpPr>
        <p:spPr bwMode="auto">
          <a:xfrm>
            <a:off x="232172" y="1982391"/>
            <a:ext cx="8545711" cy="368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8" bIns="0"/>
          <a:lstStyle/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i = 5, j = 10;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*ptr;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**pptr;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solidFill>
                  <a:srgbClr val="FF1717"/>
                </a:solidFill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&amp;i;    /* store address-of i to ptr */</a:t>
            </a:r>
            <a:endParaRPr lang="en-US" altLang="zh-CN" sz="1500">
              <a:solidFill>
                <a:srgbClr val="FF1717"/>
              </a:solidFill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pptr = &amp;ptr;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3;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7;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&amp;j;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9;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*pptr = &amp;i;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-2;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43014" name="Group 6"/>
          <p:cNvGraphicFramePr>
            <a:graphicFrameLocks noGrp="1"/>
          </p:cNvGraphicFramePr>
          <p:nvPr/>
        </p:nvGraphicFramePr>
        <p:xfrm>
          <a:off x="2205633" y="3812976"/>
          <a:ext cx="6706196" cy="2947913"/>
        </p:xfrm>
        <a:graphic>
          <a:graphicData uri="http://schemas.openxmlformats.org/drawingml/2006/table">
            <a:tbl>
              <a:tblPr/>
              <a:tblGrid>
                <a:gridCol w="914177"/>
                <a:gridCol w="762372"/>
                <a:gridCol w="3353098"/>
                <a:gridCol w="1676549"/>
              </a:tblGrid>
              <a:tr h="380628">
                <a:tc gridSpan="4"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Data Table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Name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Type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Description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Value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1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5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j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10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pointer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address of i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117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pptr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pointer pointer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alt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Heiti SC Light" charset="0"/>
                        <a:cs typeface="Heiti SC Light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283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*ptr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de-reference of 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5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3103" name="Group 95"/>
          <p:cNvGrpSpPr/>
          <p:nvPr/>
        </p:nvGrpSpPr>
        <p:grpSpPr bwMode="auto">
          <a:xfrm>
            <a:off x="7768829" y="5635749"/>
            <a:ext cx="543595" cy="542479"/>
            <a:chOff x="0" y="0"/>
            <a:chExt cx="486" cy="486"/>
          </a:xfrm>
        </p:grpSpPr>
        <p:sp>
          <p:nvSpPr>
            <p:cNvPr id="43101" name="AutoShape 93"/>
            <p:cNvSpPr/>
            <p:nvPr/>
          </p:nvSpPr>
          <p:spPr bwMode="auto">
            <a:xfrm>
              <a:off x="71" y="70"/>
              <a:ext cx="344" cy="34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8775" y="2725"/>
                  </a:lnTo>
                  <a:lnTo>
                    <a:pt x="9650" y="2725"/>
                  </a:lnTo>
                  <a:lnTo>
                    <a:pt x="9650" y="9650"/>
                  </a:lnTo>
                  <a:lnTo>
                    <a:pt x="2725" y="9650"/>
                  </a:lnTo>
                  <a:lnTo>
                    <a:pt x="2725" y="8775"/>
                  </a:lnTo>
                  <a:lnTo>
                    <a:pt x="0" y="10800"/>
                  </a:lnTo>
                  <a:lnTo>
                    <a:pt x="2725" y="12825"/>
                  </a:lnTo>
                  <a:lnTo>
                    <a:pt x="2725" y="11950"/>
                  </a:lnTo>
                  <a:lnTo>
                    <a:pt x="9650" y="11950"/>
                  </a:lnTo>
                  <a:lnTo>
                    <a:pt x="9650" y="18875"/>
                  </a:lnTo>
                  <a:lnTo>
                    <a:pt x="8775" y="18875"/>
                  </a:lnTo>
                  <a:lnTo>
                    <a:pt x="10800" y="21600"/>
                  </a:lnTo>
                  <a:lnTo>
                    <a:pt x="12825" y="18875"/>
                  </a:lnTo>
                  <a:lnTo>
                    <a:pt x="11950" y="18875"/>
                  </a:lnTo>
                  <a:lnTo>
                    <a:pt x="11950" y="11950"/>
                  </a:lnTo>
                  <a:lnTo>
                    <a:pt x="18875" y="11950"/>
                  </a:lnTo>
                  <a:lnTo>
                    <a:pt x="18875" y="12825"/>
                  </a:lnTo>
                  <a:lnTo>
                    <a:pt x="21600" y="10800"/>
                  </a:lnTo>
                  <a:lnTo>
                    <a:pt x="18875" y="8775"/>
                  </a:lnTo>
                  <a:lnTo>
                    <a:pt x="18875" y="9650"/>
                  </a:lnTo>
                  <a:lnTo>
                    <a:pt x="11950" y="9650"/>
                  </a:lnTo>
                  <a:lnTo>
                    <a:pt x="11950" y="2725"/>
                  </a:lnTo>
                  <a:lnTo>
                    <a:pt x="12825" y="2725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3102" name="AutoShape 94"/>
            <p:cNvSpPr/>
            <p:nvPr/>
          </p:nvSpPr>
          <p:spPr bwMode="auto">
            <a:xfrm rot="2700000">
              <a:off x="71" y="71"/>
              <a:ext cx="344" cy="34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8775" y="2725"/>
                  </a:lnTo>
                  <a:lnTo>
                    <a:pt x="9650" y="2725"/>
                  </a:lnTo>
                  <a:lnTo>
                    <a:pt x="9650" y="9650"/>
                  </a:lnTo>
                  <a:lnTo>
                    <a:pt x="2725" y="9650"/>
                  </a:lnTo>
                  <a:lnTo>
                    <a:pt x="2725" y="8775"/>
                  </a:lnTo>
                  <a:lnTo>
                    <a:pt x="0" y="10800"/>
                  </a:lnTo>
                  <a:lnTo>
                    <a:pt x="2725" y="12825"/>
                  </a:lnTo>
                  <a:lnTo>
                    <a:pt x="2725" y="11950"/>
                  </a:lnTo>
                  <a:lnTo>
                    <a:pt x="9650" y="11950"/>
                  </a:lnTo>
                  <a:lnTo>
                    <a:pt x="9650" y="18875"/>
                  </a:lnTo>
                  <a:lnTo>
                    <a:pt x="8775" y="18875"/>
                  </a:lnTo>
                  <a:lnTo>
                    <a:pt x="10800" y="21600"/>
                  </a:lnTo>
                  <a:lnTo>
                    <a:pt x="12825" y="18875"/>
                  </a:lnTo>
                  <a:lnTo>
                    <a:pt x="11950" y="18875"/>
                  </a:lnTo>
                  <a:lnTo>
                    <a:pt x="11950" y="11950"/>
                  </a:lnTo>
                  <a:lnTo>
                    <a:pt x="18875" y="11950"/>
                  </a:lnTo>
                  <a:lnTo>
                    <a:pt x="18875" y="12825"/>
                  </a:lnTo>
                  <a:lnTo>
                    <a:pt x="21600" y="10800"/>
                  </a:lnTo>
                  <a:lnTo>
                    <a:pt x="18875" y="8775"/>
                  </a:lnTo>
                  <a:lnTo>
                    <a:pt x="18875" y="9650"/>
                  </a:lnTo>
                  <a:lnTo>
                    <a:pt x="11950" y="9650"/>
                  </a:lnTo>
                  <a:lnTo>
                    <a:pt x="11950" y="2725"/>
                  </a:lnTo>
                  <a:lnTo>
                    <a:pt x="12825" y="2725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3107" name="Group 99"/>
          <p:cNvGrpSpPr/>
          <p:nvPr/>
        </p:nvGrpSpPr>
        <p:grpSpPr bwMode="auto">
          <a:xfrm rot="10800000">
            <a:off x="1902024" y="4594325"/>
            <a:ext cx="535781" cy="967755"/>
            <a:chOff x="0" y="0"/>
            <a:chExt cx="480" cy="866"/>
          </a:xfrm>
        </p:grpSpPr>
        <p:sp>
          <p:nvSpPr>
            <p:cNvPr id="43104" name="AutoShape 96"/>
            <p:cNvSpPr/>
            <p:nvPr/>
          </p:nvSpPr>
          <p:spPr bwMode="auto">
            <a:xfrm>
              <a:off x="0" y="0"/>
              <a:ext cx="480" cy="866"/>
            </a:xfrm>
            <a:custGeom>
              <a:avLst/>
              <a:gdLst/>
              <a:ahLst/>
              <a:cxnLst/>
              <a:rect l="0" t="0" r="r" b="b"/>
              <a:pathLst>
                <a:path w="21599" h="21600">
                  <a:moveTo>
                    <a:pt x="0" y="0"/>
                  </a:moveTo>
                  <a:cubicBezTo>
                    <a:pt x="11929" y="0"/>
                    <a:pt x="21599" y="3986"/>
                    <a:pt x="21599" y="8903"/>
                  </a:cubicBezTo>
                  <a:lnTo>
                    <a:pt x="21599" y="10996"/>
                  </a:lnTo>
                  <a:cubicBezTo>
                    <a:pt x="21600" y="14769"/>
                    <a:pt x="15831" y="18132"/>
                    <a:pt x="7201" y="19390"/>
                  </a:cubicBezTo>
                  <a:lnTo>
                    <a:pt x="7200" y="21600"/>
                  </a:lnTo>
                  <a:lnTo>
                    <a:pt x="0" y="18853"/>
                  </a:lnTo>
                  <a:lnTo>
                    <a:pt x="7200" y="15084"/>
                  </a:lnTo>
                  <a:lnTo>
                    <a:pt x="7201" y="17297"/>
                  </a:lnTo>
                  <a:cubicBezTo>
                    <a:pt x="14959" y="16166"/>
                    <a:pt x="20484" y="13317"/>
                    <a:pt x="21450" y="9949"/>
                  </a:cubicBezTo>
                  <a:lnTo>
                    <a:pt x="21449" y="9949"/>
                  </a:lnTo>
                  <a:cubicBezTo>
                    <a:pt x="20161" y="5468"/>
                    <a:pt x="10946" y="2093"/>
                    <a:pt x="0" y="2093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CCFFCC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3105" name="AutoShape 97"/>
            <p:cNvSpPr/>
            <p:nvPr/>
          </p:nvSpPr>
          <p:spPr bwMode="auto">
            <a:xfrm>
              <a:off x="0" y="0"/>
              <a:ext cx="480" cy="4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599" y="7829"/>
                    <a:pt x="21600" y="17488"/>
                  </a:cubicBezTo>
                  <a:lnTo>
                    <a:pt x="21600" y="21600"/>
                  </a:lnTo>
                  <a:cubicBezTo>
                    <a:pt x="21599" y="11942"/>
                    <a:pt x="11929" y="4112"/>
                    <a:pt x="0" y="4112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A3C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3106" name="AutoShape 98"/>
            <p:cNvSpPr/>
            <p:nvPr/>
          </p:nvSpPr>
          <p:spPr bwMode="auto">
            <a:xfrm>
              <a:off x="476" y="399"/>
              <a:ext cx="3" cy="4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593" y="14381"/>
                    <a:pt x="14381" y="716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 rIns="116994"/>
          <a:lstStyle/>
          <a:p>
            <a:pPr marL="40005"/>
            <a:r>
              <a:rPr lang="en-US" altLang="zh-CN" dirty="0">
                <a:solidFill>
                  <a:srgbClr val="FF0000"/>
                </a:solidFill>
              </a:rPr>
              <a:t>Another Example</a:t>
            </a:r>
            <a:endParaRPr lang="en-US" altLang="zh-CN" dirty="0"/>
          </a:p>
        </p:txBody>
      </p:sp>
      <p:sp>
        <p:nvSpPr>
          <p:cNvPr id="44037" name="Rectangle 5"/>
          <p:cNvSpPr/>
          <p:nvPr/>
        </p:nvSpPr>
        <p:spPr bwMode="auto">
          <a:xfrm>
            <a:off x="232172" y="1982391"/>
            <a:ext cx="8545711" cy="368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8" bIns="0"/>
          <a:lstStyle/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i = 5, j = 10;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*ptr;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**pptr;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&amp;i;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solidFill>
                  <a:srgbClr val="FF1717"/>
                </a:solidFill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pptr = &amp;ptr; /* store address-of ptr to pptr */</a:t>
            </a:r>
            <a:endParaRPr lang="en-US" altLang="zh-CN" sz="1500">
              <a:solidFill>
                <a:srgbClr val="FF1717"/>
              </a:solidFill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3;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7;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&amp;j;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9;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*pptr = &amp;i;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-2;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44038" name="Group 6"/>
          <p:cNvGraphicFramePr>
            <a:graphicFrameLocks noGrp="1"/>
          </p:cNvGraphicFramePr>
          <p:nvPr/>
        </p:nvGraphicFramePr>
        <p:xfrm>
          <a:off x="2205633" y="3812976"/>
          <a:ext cx="6706196" cy="2947913"/>
        </p:xfrm>
        <a:graphic>
          <a:graphicData uri="http://schemas.openxmlformats.org/drawingml/2006/table">
            <a:tbl>
              <a:tblPr/>
              <a:tblGrid>
                <a:gridCol w="914177"/>
                <a:gridCol w="762372"/>
                <a:gridCol w="3353098"/>
                <a:gridCol w="1676549"/>
              </a:tblGrid>
              <a:tr h="380628">
                <a:tc gridSpan="4"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Data Table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Name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Type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Description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Value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1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5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j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10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pointer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address of i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117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pptr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pointer pointer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address of 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283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*pptr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de-reference of pptr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value of 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(address of i)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4128" name="Group 96"/>
          <p:cNvGrpSpPr/>
          <p:nvPr/>
        </p:nvGrpSpPr>
        <p:grpSpPr bwMode="auto">
          <a:xfrm rot="10800000">
            <a:off x="1902024" y="4594325"/>
            <a:ext cx="535781" cy="967755"/>
            <a:chOff x="0" y="0"/>
            <a:chExt cx="480" cy="866"/>
          </a:xfrm>
        </p:grpSpPr>
        <p:sp>
          <p:nvSpPr>
            <p:cNvPr id="44125" name="AutoShape 93"/>
            <p:cNvSpPr/>
            <p:nvPr/>
          </p:nvSpPr>
          <p:spPr bwMode="auto">
            <a:xfrm>
              <a:off x="0" y="0"/>
              <a:ext cx="480" cy="866"/>
            </a:xfrm>
            <a:custGeom>
              <a:avLst/>
              <a:gdLst/>
              <a:ahLst/>
              <a:cxnLst/>
              <a:rect l="0" t="0" r="r" b="b"/>
              <a:pathLst>
                <a:path w="21599" h="21600">
                  <a:moveTo>
                    <a:pt x="0" y="0"/>
                  </a:moveTo>
                  <a:cubicBezTo>
                    <a:pt x="11929" y="0"/>
                    <a:pt x="21599" y="3986"/>
                    <a:pt x="21599" y="8903"/>
                  </a:cubicBezTo>
                  <a:lnTo>
                    <a:pt x="21599" y="10996"/>
                  </a:lnTo>
                  <a:cubicBezTo>
                    <a:pt x="21600" y="14769"/>
                    <a:pt x="15831" y="18132"/>
                    <a:pt x="7201" y="19390"/>
                  </a:cubicBezTo>
                  <a:lnTo>
                    <a:pt x="7200" y="21600"/>
                  </a:lnTo>
                  <a:lnTo>
                    <a:pt x="0" y="18853"/>
                  </a:lnTo>
                  <a:lnTo>
                    <a:pt x="7200" y="15084"/>
                  </a:lnTo>
                  <a:lnTo>
                    <a:pt x="7201" y="17297"/>
                  </a:lnTo>
                  <a:cubicBezTo>
                    <a:pt x="14959" y="16166"/>
                    <a:pt x="20484" y="13317"/>
                    <a:pt x="21450" y="9949"/>
                  </a:cubicBezTo>
                  <a:lnTo>
                    <a:pt x="21449" y="9949"/>
                  </a:lnTo>
                  <a:cubicBezTo>
                    <a:pt x="20161" y="5468"/>
                    <a:pt x="10946" y="2093"/>
                    <a:pt x="0" y="2093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CCFFCC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126" name="AutoShape 94"/>
            <p:cNvSpPr/>
            <p:nvPr/>
          </p:nvSpPr>
          <p:spPr bwMode="auto">
            <a:xfrm>
              <a:off x="0" y="0"/>
              <a:ext cx="480" cy="4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599" y="7829"/>
                    <a:pt x="21600" y="17488"/>
                  </a:cubicBezTo>
                  <a:lnTo>
                    <a:pt x="21600" y="21600"/>
                  </a:lnTo>
                  <a:cubicBezTo>
                    <a:pt x="21599" y="11942"/>
                    <a:pt x="11929" y="4112"/>
                    <a:pt x="0" y="4112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A3C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127" name="AutoShape 95"/>
            <p:cNvSpPr/>
            <p:nvPr/>
          </p:nvSpPr>
          <p:spPr bwMode="auto">
            <a:xfrm>
              <a:off x="476" y="399"/>
              <a:ext cx="3" cy="4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593" y="14381"/>
                    <a:pt x="14381" y="716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4132" name="Group 100"/>
          <p:cNvGrpSpPr/>
          <p:nvPr/>
        </p:nvGrpSpPr>
        <p:grpSpPr bwMode="auto">
          <a:xfrm rot="10800000">
            <a:off x="1902024" y="5420320"/>
            <a:ext cx="535781" cy="522387"/>
            <a:chOff x="0" y="0"/>
            <a:chExt cx="480" cy="468"/>
          </a:xfrm>
        </p:grpSpPr>
        <p:sp>
          <p:nvSpPr>
            <p:cNvPr id="44129" name="AutoShape 97"/>
            <p:cNvSpPr/>
            <p:nvPr/>
          </p:nvSpPr>
          <p:spPr bwMode="auto">
            <a:xfrm>
              <a:off x="0" y="0"/>
              <a:ext cx="480" cy="46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3301"/>
                    <a:pt x="21600" y="7373"/>
                  </a:cubicBezTo>
                  <a:lnTo>
                    <a:pt x="21600" y="12944"/>
                  </a:lnTo>
                  <a:cubicBezTo>
                    <a:pt x="21600" y="16069"/>
                    <a:pt x="15830" y="18854"/>
                    <a:pt x="7200" y="19896"/>
                  </a:cubicBezTo>
                  <a:lnTo>
                    <a:pt x="7200" y="21600"/>
                  </a:lnTo>
                  <a:lnTo>
                    <a:pt x="0" y="17532"/>
                  </a:lnTo>
                  <a:lnTo>
                    <a:pt x="7200" y="12620"/>
                  </a:lnTo>
                  <a:lnTo>
                    <a:pt x="7200" y="14325"/>
                  </a:lnTo>
                  <a:cubicBezTo>
                    <a:pt x="13013" y="13623"/>
                    <a:pt x="17670" y="12107"/>
                    <a:pt x="19999" y="10159"/>
                  </a:cubicBezTo>
                  <a:cubicBezTo>
                    <a:pt x="16683" y="7384"/>
                    <a:pt x="8778" y="5571"/>
                    <a:pt x="0" y="5571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CCFFCC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130" name="AutoShape 98"/>
            <p:cNvSpPr/>
            <p:nvPr/>
          </p:nvSpPr>
          <p:spPr bwMode="auto">
            <a:xfrm>
              <a:off x="0" y="0"/>
              <a:ext cx="480" cy="2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5509"/>
                    <a:pt x="21600" y="12304"/>
                  </a:cubicBezTo>
                  <a:lnTo>
                    <a:pt x="21600" y="21600"/>
                  </a:lnTo>
                  <a:cubicBezTo>
                    <a:pt x="21600" y="14805"/>
                    <a:pt x="11929" y="9296"/>
                    <a:pt x="0" y="9296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A3C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131" name="AutoShape 99"/>
            <p:cNvSpPr/>
            <p:nvPr/>
          </p:nvSpPr>
          <p:spPr bwMode="auto">
            <a:xfrm>
              <a:off x="444" y="220"/>
              <a:ext cx="36" cy="6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600" y="14194"/>
                    <a:pt x="14264" y="685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 rIns="116994"/>
          <a:lstStyle/>
          <a:p>
            <a:pPr marL="40005"/>
            <a:r>
              <a:rPr lang="en-US" altLang="zh-CN" dirty="0">
                <a:solidFill>
                  <a:srgbClr val="FF0000"/>
                </a:solidFill>
              </a:rPr>
              <a:t>Another Example</a:t>
            </a:r>
            <a:endParaRPr lang="en-US" altLang="zh-CN" dirty="0"/>
          </a:p>
        </p:txBody>
      </p:sp>
      <p:sp>
        <p:nvSpPr>
          <p:cNvPr id="45061" name="Rectangle 5"/>
          <p:cNvSpPr/>
          <p:nvPr/>
        </p:nvSpPr>
        <p:spPr bwMode="auto">
          <a:xfrm>
            <a:off x="232172" y="1982391"/>
            <a:ext cx="8545711" cy="368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8" bIns="0"/>
          <a:lstStyle/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i = 5, j = 10;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*ptr;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**pptr;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&amp;i;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pptr = &amp;ptr;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solidFill>
                  <a:srgbClr val="FF1717"/>
                </a:solidFill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3;</a:t>
            </a:r>
            <a:endParaRPr lang="en-US" altLang="zh-CN" sz="1500">
              <a:solidFill>
                <a:srgbClr val="FF1717"/>
              </a:solidFill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7;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&amp;j;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9;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*pptr = &amp;i;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-2;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45062" name="Group 6"/>
          <p:cNvGraphicFramePr>
            <a:graphicFrameLocks noGrp="1"/>
          </p:cNvGraphicFramePr>
          <p:nvPr/>
        </p:nvGraphicFramePr>
        <p:xfrm>
          <a:off x="2205633" y="3812976"/>
          <a:ext cx="6706196" cy="2947913"/>
        </p:xfrm>
        <a:graphic>
          <a:graphicData uri="http://schemas.openxmlformats.org/drawingml/2006/table">
            <a:tbl>
              <a:tblPr/>
              <a:tblGrid>
                <a:gridCol w="914177"/>
                <a:gridCol w="762372"/>
                <a:gridCol w="3353098"/>
                <a:gridCol w="1676549"/>
              </a:tblGrid>
              <a:tr h="380628">
                <a:tc gridSpan="4"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Data Table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Name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Type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Description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Value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1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3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j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10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pointer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address of i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117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pptr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pointer pointer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address of 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283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*ptr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de-reference of 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3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5152" name="Group 96"/>
          <p:cNvGrpSpPr/>
          <p:nvPr/>
        </p:nvGrpSpPr>
        <p:grpSpPr bwMode="auto">
          <a:xfrm rot="10800000">
            <a:off x="1902024" y="4594325"/>
            <a:ext cx="535781" cy="967755"/>
            <a:chOff x="0" y="0"/>
            <a:chExt cx="480" cy="866"/>
          </a:xfrm>
        </p:grpSpPr>
        <p:sp>
          <p:nvSpPr>
            <p:cNvPr id="45149" name="AutoShape 93"/>
            <p:cNvSpPr/>
            <p:nvPr/>
          </p:nvSpPr>
          <p:spPr bwMode="auto">
            <a:xfrm>
              <a:off x="0" y="0"/>
              <a:ext cx="480" cy="866"/>
            </a:xfrm>
            <a:custGeom>
              <a:avLst/>
              <a:gdLst/>
              <a:ahLst/>
              <a:cxnLst/>
              <a:rect l="0" t="0" r="r" b="b"/>
              <a:pathLst>
                <a:path w="21599" h="21600">
                  <a:moveTo>
                    <a:pt x="0" y="0"/>
                  </a:moveTo>
                  <a:cubicBezTo>
                    <a:pt x="11929" y="0"/>
                    <a:pt x="21599" y="3986"/>
                    <a:pt x="21599" y="8903"/>
                  </a:cubicBezTo>
                  <a:lnTo>
                    <a:pt x="21599" y="10996"/>
                  </a:lnTo>
                  <a:cubicBezTo>
                    <a:pt x="21600" y="14769"/>
                    <a:pt x="15831" y="18132"/>
                    <a:pt x="7201" y="19390"/>
                  </a:cubicBezTo>
                  <a:lnTo>
                    <a:pt x="7200" y="21600"/>
                  </a:lnTo>
                  <a:lnTo>
                    <a:pt x="0" y="18853"/>
                  </a:lnTo>
                  <a:lnTo>
                    <a:pt x="7200" y="15084"/>
                  </a:lnTo>
                  <a:lnTo>
                    <a:pt x="7201" y="17297"/>
                  </a:lnTo>
                  <a:cubicBezTo>
                    <a:pt x="14959" y="16166"/>
                    <a:pt x="20484" y="13317"/>
                    <a:pt x="21450" y="9949"/>
                  </a:cubicBezTo>
                  <a:lnTo>
                    <a:pt x="21449" y="9949"/>
                  </a:lnTo>
                  <a:cubicBezTo>
                    <a:pt x="20161" y="5468"/>
                    <a:pt x="10946" y="2093"/>
                    <a:pt x="0" y="2093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CCFFCC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5150" name="AutoShape 94"/>
            <p:cNvSpPr/>
            <p:nvPr/>
          </p:nvSpPr>
          <p:spPr bwMode="auto">
            <a:xfrm>
              <a:off x="0" y="0"/>
              <a:ext cx="480" cy="4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599" y="7829"/>
                    <a:pt x="21600" y="17488"/>
                  </a:cubicBezTo>
                  <a:lnTo>
                    <a:pt x="21600" y="21600"/>
                  </a:lnTo>
                  <a:cubicBezTo>
                    <a:pt x="21599" y="11942"/>
                    <a:pt x="11929" y="4112"/>
                    <a:pt x="0" y="4112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A3C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5151" name="AutoShape 95"/>
            <p:cNvSpPr/>
            <p:nvPr/>
          </p:nvSpPr>
          <p:spPr bwMode="auto">
            <a:xfrm>
              <a:off x="476" y="399"/>
              <a:ext cx="3" cy="4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593" y="14381"/>
                    <a:pt x="14381" y="716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5156" name="Group 100"/>
          <p:cNvGrpSpPr/>
          <p:nvPr/>
        </p:nvGrpSpPr>
        <p:grpSpPr bwMode="auto">
          <a:xfrm rot="10800000">
            <a:off x="1902024" y="5420320"/>
            <a:ext cx="535781" cy="522387"/>
            <a:chOff x="0" y="0"/>
            <a:chExt cx="480" cy="468"/>
          </a:xfrm>
        </p:grpSpPr>
        <p:sp>
          <p:nvSpPr>
            <p:cNvPr id="45153" name="AutoShape 97"/>
            <p:cNvSpPr/>
            <p:nvPr/>
          </p:nvSpPr>
          <p:spPr bwMode="auto">
            <a:xfrm>
              <a:off x="0" y="0"/>
              <a:ext cx="480" cy="46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3301"/>
                    <a:pt x="21600" y="7373"/>
                  </a:cubicBezTo>
                  <a:lnTo>
                    <a:pt x="21600" y="12944"/>
                  </a:lnTo>
                  <a:cubicBezTo>
                    <a:pt x="21600" y="16069"/>
                    <a:pt x="15830" y="18854"/>
                    <a:pt x="7200" y="19896"/>
                  </a:cubicBezTo>
                  <a:lnTo>
                    <a:pt x="7200" y="21600"/>
                  </a:lnTo>
                  <a:lnTo>
                    <a:pt x="0" y="17532"/>
                  </a:lnTo>
                  <a:lnTo>
                    <a:pt x="7200" y="12620"/>
                  </a:lnTo>
                  <a:lnTo>
                    <a:pt x="7200" y="14325"/>
                  </a:lnTo>
                  <a:cubicBezTo>
                    <a:pt x="13013" y="13623"/>
                    <a:pt x="17670" y="12107"/>
                    <a:pt x="19999" y="10159"/>
                  </a:cubicBezTo>
                  <a:cubicBezTo>
                    <a:pt x="16683" y="7384"/>
                    <a:pt x="8778" y="5571"/>
                    <a:pt x="0" y="5571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CCFFCC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5154" name="AutoShape 98"/>
            <p:cNvSpPr/>
            <p:nvPr/>
          </p:nvSpPr>
          <p:spPr bwMode="auto">
            <a:xfrm>
              <a:off x="0" y="0"/>
              <a:ext cx="480" cy="2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5509"/>
                    <a:pt x="21600" y="12304"/>
                  </a:cubicBezTo>
                  <a:lnTo>
                    <a:pt x="21600" y="21600"/>
                  </a:lnTo>
                  <a:cubicBezTo>
                    <a:pt x="21600" y="14805"/>
                    <a:pt x="11929" y="9296"/>
                    <a:pt x="0" y="9296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A3C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5155" name="AutoShape 99"/>
            <p:cNvSpPr/>
            <p:nvPr/>
          </p:nvSpPr>
          <p:spPr bwMode="auto">
            <a:xfrm>
              <a:off x="444" y="220"/>
              <a:ext cx="36" cy="6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600" y="14194"/>
                    <a:pt x="14264" y="685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 rIns="116994"/>
          <a:lstStyle/>
          <a:p>
            <a:pPr marL="40005"/>
            <a:r>
              <a:rPr lang="en-US" altLang="zh-CN" dirty="0">
                <a:solidFill>
                  <a:srgbClr val="FF0000"/>
                </a:solidFill>
              </a:rPr>
              <a:t>Another Example</a:t>
            </a:r>
            <a:endParaRPr lang="en-US" altLang="zh-CN" dirty="0"/>
          </a:p>
        </p:txBody>
      </p:sp>
      <p:sp>
        <p:nvSpPr>
          <p:cNvPr id="46085" name="Rectangle 5"/>
          <p:cNvSpPr/>
          <p:nvPr/>
        </p:nvSpPr>
        <p:spPr bwMode="auto">
          <a:xfrm>
            <a:off x="232172" y="1982391"/>
            <a:ext cx="8545711" cy="368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8" bIns="0"/>
          <a:lstStyle/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i = 5, j = 10;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*ptr;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**pptr;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&amp;i;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pptr = &amp;ptr;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3;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solidFill>
                  <a:srgbClr val="FF1717"/>
                </a:solidFill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7;</a:t>
            </a:r>
            <a:endParaRPr lang="en-US" altLang="zh-CN" sz="1500">
              <a:solidFill>
                <a:srgbClr val="FF1717"/>
              </a:solidFill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&amp;j;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9;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*pptr = &amp;i;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-2;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46086" name="Group 6"/>
          <p:cNvGraphicFramePr>
            <a:graphicFrameLocks noGrp="1"/>
          </p:cNvGraphicFramePr>
          <p:nvPr/>
        </p:nvGraphicFramePr>
        <p:xfrm>
          <a:off x="2205633" y="3812976"/>
          <a:ext cx="6706196" cy="2947913"/>
        </p:xfrm>
        <a:graphic>
          <a:graphicData uri="http://schemas.openxmlformats.org/drawingml/2006/table">
            <a:tbl>
              <a:tblPr/>
              <a:tblGrid>
                <a:gridCol w="914177"/>
                <a:gridCol w="762372"/>
                <a:gridCol w="3353098"/>
                <a:gridCol w="1676549"/>
              </a:tblGrid>
              <a:tr h="380628">
                <a:tc gridSpan="4"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Data Table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Name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Type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Description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Value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1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7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j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10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pointer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address of i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117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pptr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pointer pointer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address of 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283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**pptr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de-reference of de-reference of pptr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7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6176" name="Group 96"/>
          <p:cNvGrpSpPr/>
          <p:nvPr/>
        </p:nvGrpSpPr>
        <p:grpSpPr bwMode="auto">
          <a:xfrm rot="10800000">
            <a:off x="1902024" y="4594325"/>
            <a:ext cx="535781" cy="967755"/>
            <a:chOff x="0" y="0"/>
            <a:chExt cx="480" cy="866"/>
          </a:xfrm>
        </p:grpSpPr>
        <p:sp>
          <p:nvSpPr>
            <p:cNvPr id="46173" name="AutoShape 93"/>
            <p:cNvSpPr/>
            <p:nvPr/>
          </p:nvSpPr>
          <p:spPr bwMode="auto">
            <a:xfrm>
              <a:off x="0" y="0"/>
              <a:ext cx="480" cy="866"/>
            </a:xfrm>
            <a:custGeom>
              <a:avLst/>
              <a:gdLst/>
              <a:ahLst/>
              <a:cxnLst/>
              <a:rect l="0" t="0" r="r" b="b"/>
              <a:pathLst>
                <a:path w="21599" h="21600">
                  <a:moveTo>
                    <a:pt x="0" y="0"/>
                  </a:moveTo>
                  <a:cubicBezTo>
                    <a:pt x="11929" y="0"/>
                    <a:pt x="21599" y="3986"/>
                    <a:pt x="21599" y="8903"/>
                  </a:cubicBezTo>
                  <a:lnTo>
                    <a:pt x="21599" y="10996"/>
                  </a:lnTo>
                  <a:cubicBezTo>
                    <a:pt x="21600" y="14769"/>
                    <a:pt x="15831" y="18132"/>
                    <a:pt x="7201" y="19390"/>
                  </a:cubicBezTo>
                  <a:lnTo>
                    <a:pt x="7200" y="21600"/>
                  </a:lnTo>
                  <a:lnTo>
                    <a:pt x="0" y="18853"/>
                  </a:lnTo>
                  <a:lnTo>
                    <a:pt x="7200" y="15084"/>
                  </a:lnTo>
                  <a:lnTo>
                    <a:pt x="7201" y="17297"/>
                  </a:lnTo>
                  <a:cubicBezTo>
                    <a:pt x="14959" y="16166"/>
                    <a:pt x="20484" y="13317"/>
                    <a:pt x="21450" y="9949"/>
                  </a:cubicBezTo>
                  <a:lnTo>
                    <a:pt x="21449" y="9949"/>
                  </a:lnTo>
                  <a:cubicBezTo>
                    <a:pt x="20161" y="5468"/>
                    <a:pt x="10946" y="2093"/>
                    <a:pt x="0" y="2093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CCFFCC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6174" name="AutoShape 94"/>
            <p:cNvSpPr/>
            <p:nvPr/>
          </p:nvSpPr>
          <p:spPr bwMode="auto">
            <a:xfrm>
              <a:off x="0" y="0"/>
              <a:ext cx="480" cy="4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599" y="7829"/>
                    <a:pt x="21600" y="17488"/>
                  </a:cubicBezTo>
                  <a:lnTo>
                    <a:pt x="21600" y="21600"/>
                  </a:lnTo>
                  <a:cubicBezTo>
                    <a:pt x="21599" y="11942"/>
                    <a:pt x="11929" y="4112"/>
                    <a:pt x="0" y="4112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A3C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6175" name="AutoShape 95"/>
            <p:cNvSpPr/>
            <p:nvPr/>
          </p:nvSpPr>
          <p:spPr bwMode="auto">
            <a:xfrm>
              <a:off x="476" y="399"/>
              <a:ext cx="3" cy="4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593" y="14381"/>
                    <a:pt x="14381" y="716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6180" name="Group 100"/>
          <p:cNvGrpSpPr/>
          <p:nvPr/>
        </p:nvGrpSpPr>
        <p:grpSpPr bwMode="auto">
          <a:xfrm rot="10800000">
            <a:off x="1902024" y="5420320"/>
            <a:ext cx="535781" cy="522387"/>
            <a:chOff x="0" y="0"/>
            <a:chExt cx="480" cy="468"/>
          </a:xfrm>
        </p:grpSpPr>
        <p:sp>
          <p:nvSpPr>
            <p:cNvPr id="46177" name="AutoShape 97"/>
            <p:cNvSpPr/>
            <p:nvPr/>
          </p:nvSpPr>
          <p:spPr bwMode="auto">
            <a:xfrm>
              <a:off x="0" y="0"/>
              <a:ext cx="480" cy="46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3301"/>
                    <a:pt x="21600" y="7373"/>
                  </a:cubicBezTo>
                  <a:lnTo>
                    <a:pt x="21600" y="12944"/>
                  </a:lnTo>
                  <a:cubicBezTo>
                    <a:pt x="21600" y="16069"/>
                    <a:pt x="15830" y="18854"/>
                    <a:pt x="7200" y="19896"/>
                  </a:cubicBezTo>
                  <a:lnTo>
                    <a:pt x="7200" y="21600"/>
                  </a:lnTo>
                  <a:lnTo>
                    <a:pt x="0" y="17532"/>
                  </a:lnTo>
                  <a:lnTo>
                    <a:pt x="7200" y="12620"/>
                  </a:lnTo>
                  <a:lnTo>
                    <a:pt x="7200" y="14325"/>
                  </a:lnTo>
                  <a:cubicBezTo>
                    <a:pt x="13013" y="13623"/>
                    <a:pt x="17670" y="12107"/>
                    <a:pt x="19999" y="10159"/>
                  </a:cubicBezTo>
                  <a:cubicBezTo>
                    <a:pt x="16683" y="7384"/>
                    <a:pt x="8778" y="5571"/>
                    <a:pt x="0" y="5571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CCFFCC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6178" name="AutoShape 98"/>
            <p:cNvSpPr/>
            <p:nvPr/>
          </p:nvSpPr>
          <p:spPr bwMode="auto">
            <a:xfrm>
              <a:off x="0" y="0"/>
              <a:ext cx="480" cy="2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5509"/>
                    <a:pt x="21600" y="12304"/>
                  </a:cubicBezTo>
                  <a:lnTo>
                    <a:pt x="21600" y="21600"/>
                  </a:lnTo>
                  <a:cubicBezTo>
                    <a:pt x="21600" y="14805"/>
                    <a:pt x="11929" y="9296"/>
                    <a:pt x="0" y="9296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A3C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6179" name="AutoShape 99"/>
            <p:cNvSpPr/>
            <p:nvPr/>
          </p:nvSpPr>
          <p:spPr bwMode="auto">
            <a:xfrm>
              <a:off x="444" y="220"/>
              <a:ext cx="36" cy="6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600" y="14194"/>
                    <a:pt x="14264" y="685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376535" y="980728"/>
            <a:ext cx="83592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800" b="0" dirty="0" smtClean="0">
                <a:solidFill>
                  <a:srgbClr val="FF0000"/>
                </a:solidFill>
              </a:rPr>
              <a:t>Every variable occupies some memory spaces(bytes). </a:t>
            </a:r>
            <a:endParaRPr lang="zh-CN" altLang="en-US" sz="2800" b="0" dirty="0">
              <a:solidFill>
                <a:srgbClr val="FF0000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705746" y="1704117"/>
            <a:ext cx="2293723" cy="1783855"/>
            <a:chOff x="271" y="1547"/>
            <a:chExt cx="5136" cy="493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71" y="1547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1600">
                <a:latin typeface="Courier New" panose="02070309020205020404" pitchFamily="84" charset="0"/>
                <a:ea typeface="MS PGothic" panose="020B0600070205080204" charset="-128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79" y="1547"/>
              <a:ext cx="4944" cy="4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 smtClean="0">
                  <a:latin typeface="+mn-lt"/>
                </a:rPr>
                <a:t>char  </a:t>
              </a:r>
              <a:r>
                <a:rPr lang="en-US" altLang="zh-CN" sz="2000" dirty="0" err="1" smtClean="0">
                  <a:latin typeface="+mn-lt"/>
                </a:rPr>
                <a:t>ch</a:t>
              </a:r>
              <a:r>
                <a:rPr lang="en-US" altLang="zh-CN" sz="2000" dirty="0" smtClean="0">
                  <a:latin typeface="+mn-lt"/>
                </a:rPr>
                <a:t> </a:t>
              </a:r>
              <a:r>
                <a:rPr lang="en-US" altLang="zh-CN" sz="2000" dirty="0">
                  <a:latin typeface="+mn-lt"/>
                </a:rPr>
                <a:t>= ‘A</a:t>
              </a:r>
              <a:r>
                <a:rPr lang="en-US" altLang="zh-CN" sz="2000" dirty="0" smtClean="0">
                  <a:latin typeface="+mn-lt"/>
                </a:rPr>
                <a:t>’;</a:t>
              </a:r>
              <a:endParaRPr lang="en-US" altLang="zh-CN" sz="2000" dirty="0" smtClean="0">
                <a:latin typeface="+mn-lt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 err="1"/>
                <a:t>int</a:t>
              </a:r>
              <a:r>
                <a:rPr lang="en-US" altLang="zh-CN" sz="2000" dirty="0"/>
                <a:t>  </a:t>
              </a:r>
              <a:r>
                <a:rPr lang="en-US" altLang="zh-CN" sz="2000" dirty="0" err="1"/>
                <a:t>i</a:t>
              </a:r>
              <a:r>
                <a:rPr lang="en-US" altLang="zh-CN" sz="2000" dirty="0"/>
                <a:t> = 10;</a:t>
              </a:r>
              <a:endParaRPr lang="en-US" altLang="zh-CN" sz="2000" dirty="0"/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/>
                <a:t>double  f = 12.5;</a:t>
              </a:r>
              <a:endParaRPr lang="en-US" altLang="zh-CN" sz="2000" dirty="0"/>
            </a:p>
            <a:p>
              <a:pPr>
                <a:spcBef>
                  <a:spcPct val="50000"/>
                </a:spcBef>
                <a:defRPr/>
              </a:pPr>
              <a:endParaRPr lang="en-US" altLang="zh-CN" sz="2000" dirty="0" smtClean="0">
                <a:latin typeface="+mn-lt"/>
              </a:endParaRPr>
            </a:p>
          </p:txBody>
        </p:sp>
      </p:grpSp>
      <p:sp>
        <p:nvSpPr>
          <p:cNvPr id="144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2B6C49-8734-4E61-806C-9B5174D1EB78}" type="slidenum">
              <a:rPr lang="en-US" altLang="zh-CN" sz="1400" smtClean="0"/>
            </a:fld>
            <a:endParaRPr lang="en-US" altLang="zh-CN" sz="1400" smtClean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Variables’ addresses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543784"/>
            <a:ext cx="1766022" cy="528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标注 28"/>
          <p:cNvSpPr/>
          <p:nvPr/>
        </p:nvSpPr>
        <p:spPr bwMode="auto">
          <a:xfrm>
            <a:off x="4211960" y="1678763"/>
            <a:ext cx="2232248" cy="720080"/>
          </a:xfrm>
          <a:prstGeom prst="wedgeRectCallout">
            <a:avLst>
              <a:gd name="adj1" fmla="val 102105"/>
              <a:gd name="adj2" fmla="val -2766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>
              <a:defRPr/>
            </a:pPr>
            <a:r>
              <a:rPr lang="en-US" altLang="zh-CN" sz="2000" i="1" dirty="0">
                <a:latin typeface="Times New Roman" panose="02020603050405020304" charset="0"/>
                <a:ea typeface="MS PGothic" panose="020B0600070205080204" charset="-128"/>
              </a:rPr>
              <a:t> </a:t>
            </a:r>
            <a:r>
              <a:rPr lang="en-US" altLang="zh-CN" sz="2000" i="1" dirty="0" smtClean="0">
                <a:latin typeface="Times New Roman" panose="02020603050405020304" charset="0"/>
                <a:ea typeface="MS PGothic" panose="020B0600070205080204" charset="-128"/>
              </a:rPr>
              <a:t>character </a:t>
            </a:r>
            <a:r>
              <a:rPr lang="en-US" altLang="zh-CN" sz="2000" i="1" dirty="0">
                <a:latin typeface="Times New Roman" panose="02020603050405020304" charset="0"/>
                <a:ea typeface="MS PGothic" panose="020B0600070205080204" charset="-128"/>
              </a:rPr>
              <a:t>typically </a:t>
            </a:r>
            <a:r>
              <a:rPr lang="en-US" altLang="zh-CN" sz="2000" i="1" dirty="0" smtClean="0">
                <a:latin typeface="Times New Roman" panose="02020603050405020304" charset="0"/>
                <a:ea typeface="MS PGothic" panose="020B0600070205080204" charset="-128"/>
              </a:rPr>
              <a:t>requires 1 byte</a:t>
            </a:r>
            <a:endParaRPr lang="zh-CN" altLang="en-US" sz="2000" i="1" dirty="0">
              <a:latin typeface="Times New Roman" panose="02020603050405020304" charset="0"/>
              <a:ea typeface="MS PGothic" panose="020B0600070205080204" charset="-128"/>
            </a:endParaRPr>
          </a:p>
        </p:txBody>
      </p:sp>
      <p:sp>
        <p:nvSpPr>
          <p:cNvPr id="25" name="矩形标注 24"/>
          <p:cNvSpPr/>
          <p:nvPr/>
        </p:nvSpPr>
        <p:spPr bwMode="auto">
          <a:xfrm>
            <a:off x="4211960" y="2849980"/>
            <a:ext cx="2592288" cy="792088"/>
          </a:xfrm>
          <a:prstGeom prst="wedgeRectCallout">
            <a:avLst>
              <a:gd name="adj1" fmla="val 78939"/>
              <a:gd name="adj2" fmla="val -10456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>
              <a:defRPr/>
            </a:pPr>
            <a:r>
              <a:rPr lang="en-US" altLang="zh-CN" sz="2000" i="1" dirty="0">
                <a:latin typeface="Times New Roman" panose="02020603050405020304" charset="0"/>
                <a:ea typeface="MS PGothic" panose="020B0600070205080204" charset="-128"/>
              </a:rPr>
              <a:t> </a:t>
            </a:r>
            <a:r>
              <a:rPr lang="en-US" altLang="zh-CN" sz="2000" i="1" dirty="0">
                <a:ea typeface="MS PGothic" panose="020B0600070205080204" charset="-128"/>
              </a:rPr>
              <a:t>integer typically </a:t>
            </a:r>
            <a:r>
              <a:rPr lang="en-US" altLang="zh-CN" sz="2000" i="1" dirty="0" smtClean="0">
                <a:ea typeface="MS PGothic" panose="020B0600070205080204" charset="-128"/>
              </a:rPr>
              <a:t>requires </a:t>
            </a:r>
            <a:r>
              <a:rPr lang="en-US" altLang="zh-CN" sz="2000" i="1" dirty="0">
                <a:ea typeface="MS PGothic" panose="020B0600070205080204" charset="-128"/>
              </a:rPr>
              <a:t>4 </a:t>
            </a:r>
            <a:r>
              <a:rPr lang="en-US" altLang="zh-CN" sz="2000" i="1" dirty="0" smtClean="0">
                <a:ea typeface="MS PGothic" panose="020B0600070205080204" charset="-128"/>
              </a:rPr>
              <a:t>bytes</a:t>
            </a:r>
            <a:endParaRPr lang="zh-CN" altLang="en-US" sz="2000" i="1" dirty="0">
              <a:ea typeface="MS PGothic" panose="020B0600070205080204" charset="-128"/>
            </a:endParaRPr>
          </a:p>
        </p:txBody>
      </p:sp>
      <p:sp>
        <p:nvSpPr>
          <p:cNvPr id="27" name="矩形标注 26"/>
          <p:cNvSpPr/>
          <p:nvPr/>
        </p:nvSpPr>
        <p:spPr bwMode="auto">
          <a:xfrm>
            <a:off x="4206637" y="4581128"/>
            <a:ext cx="2592288" cy="720080"/>
          </a:xfrm>
          <a:prstGeom prst="wedgeRectCallout">
            <a:avLst>
              <a:gd name="adj1" fmla="val 79392"/>
              <a:gd name="adj2" fmla="val -9595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pPr>
              <a:defRPr/>
            </a:pPr>
            <a:r>
              <a:rPr lang="en-US" altLang="zh-CN" sz="2000" i="1" dirty="0">
                <a:ea typeface="MS PGothic" panose="020B0600070205080204" charset="-128"/>
              </a:rPr>
              <a:t>double typically </a:t>
            </a:r>
            <a:r>
              <a:rPr lang="en-US" altLang="zh-CN" sz="2000" i="1" dirty="0" smtClean="0">
                <a:ea typeface="MS PGothic" panose="020B0600070205080204" charset="-128"/>
              </a:rPr>
              <a:t>requires </a:t>
            </a:r>
            <a:r>
              <a:rPr lang="en-US" altLang="zh-CN" sz="2000" i="1" dirty="0">
                <a:ea typeface="MS PGothic" panose="020B0600070205080204" charset="-128"/>
              </a:rPr>
              <a:t>8 bytes</a:t>
            </a:r>
            <a:endParaRPr lang="zh-CN" altLang="en-US" sz="2000" i="1" dirty="0">
              <a:ea typeface="MS PGothic" panose="020B0600070205080204" charset="-128"/>
            </a:endParaRPr>
          </a:p>
          <a:p>
            <a:pPr>
              <a:defRPr/>
            </a:pPr>
            <a:endParaRPr lang="zh-CN" altLang="en-US" sz="1800" i="1" dirty="0">
              <a:latin typeface="Times New Roman" panose="02020603050405020304" charset="0"/>
              <a:ea typeface="MS PGothic" panose="020B0600070205080204" charset="-128"/>
            </a:endParaRPr>
          </a:p>
        </p:txBody>
      </p:sp>
      <p:grpSp>
        <p:nvGrpSpPr>
          <p:cNvPr id="35" name="Group 4"/>
          <p:cNvGrpSpPr/>
          <p:nvPr/>
        </p:nvGrpSpPr>
        <p:grpSpPr bwMode="auto">
          <a:xfrm>
            <a:off x="565630" y="4373014"/>
            <a:ext cx="3399713" cy="2435215"/>
            <a:chOff x="116" y="1583"/>
            <a:chExt cx="5136" cy="417"/>
          </a:xfrm>
        </p:grpSpPr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116" y="158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1600">
                <a:latin typeface="Courier New" panose="02070309020205020404" pitchFamily="84" charset="0"/>
                <a:ea typeface="MS PGothic" panose="020B0600070205080204" charset="-128"/>
              </a:endParaRPr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308" y="1586"/>
              <a:ext cx="4944" cy="3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 smtClean="0">
                  <a:latin typeface="+mn-lt"/>
                </a:rPr>
                <a:t>The address of a </a:t>
              </a:r>
              <a:r>
                <a:rPr lang="en-US" altLang="zh-CN" sz="2000" dirty="0" err="1" smtClean="0">
                  <a:latin typeface="+mn-lt"/>
                </a:rPr>
                <a:t>vaiable</a:t>
              </a:r>
              <a:r>
                <a:rPr lang="en-US" altLang="zh-CN" sz="2000" dirty="0" smtClean="0">
                  <a:latin typeface="+mn-lt"/>
                </a:rPr>
                <a:t> is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+mn-lt"/>
                </a:rPr>
                <a:t>the</a:t>
              </a:r>
              <a:r>
                <a:rPr lang="en-US" altLang="zh-CN" sz="2000" dirty="0" smtClean="0">
                  <a:latin typeface="+mn-lt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+mn-lt"/>
                </a:rPr>
                <a:t>lowest byte’s address</a:t>
              </a:r>
              <a:r>
                <a:rPr lang="en-US" altLang="zh-CN" sz="2000" dirty="0" smtClean="0">
                  <a:latin typeface="+mn-lt"/>
                </a:rPr>
                <a:t>.</a:t>
              </a:r>
              <a:endParaRPr lang="en-US" altLang="zh-CN" sz="2000" dirty="0" smtClean="0">
                <a:latin typeface="+mn-lt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i="1" dirty="0" err="1" smtClean="0"/>
                <a:t>ch</a:t>
              </a:r>
              <a:r>
                <a:rPr lang="en-US" altLang="zh-CN" sz="2000" dirty="0" err="1" smtClean="0"/>
                <a:t>’s</a:t>
              </a:r>
              <a:r>
                <a:rPr lang="en-US" altLang="zh-CN" sz="2000" dirty="0" smtClean="0"/>
                <a:t> address: 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1000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i="1" dirty="0" smtClean="0"/>
                <a:t>i</a:t>
              </a:r>
              <a:r>
                <a:rPr lang="en-US" altLang="zh-CN" sz="2000" dirty="0" smtClean="0"/>
                <a:t>’s address: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1002</a:t>
              </a:r>
              <a:endParaRPr lang="en-US" altLang="zh-CN" sz="2000" dirty="0">
                <a:solidFill>
                  <a:srgbClr val="FF0000"/>
                </a:solidFill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sz="2000" i="1" dirty="0" smtClean="0">
                  <a:latin typeface="+mn-lt"/>
                </a:rPr>
                <a:t>f</a:t>
              </a:r>
              <a:r>
                <a:rPr lang="en-US" altLang="zh-CN" sz="2000" dirty="0" smtClean="0">
                  <a:latin typeface="+mn-lt"/>
                </a:rPr>
                <a:t>’s address: 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+mn-lt"/>
                </a:rPr>
                <a:t>1008</a:t>
              </a:r>
              <a:endParaRPr lang="en-US" altLang="zh-CN" sz="200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38" name="矩形 3"/>
          <p:cNvSpPr>
            <a:spLocks noChangeArrowheads="1"/>
          </p:cNvSpPr>
          <p:nvPr/>
        </p:nvSpPr>
        <p:spPr bwMode="auto">
          <a:xfrm>
            <a:off x="565630" y="3380458"/>
            <a:ext cx="335151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2800" b="0" dirty="0" smtClean="0">
                <a:solidFill>
                  <a:srgbClr val="FF0000"/>
                </a:solidFill>
              </a:rPr>
              <a:t>Each variable has an address. </a:t>
            </a:r>
            <a:endParaRPr lang="zh-CN" altLang="en-US" sz="28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 rIns="116994"/>
          <a:lstStyle/>
          <a:p>
            <a:pPr marL="40005"/>
            <a:r>
              <a:rPr lang="en-US" altLang="zh-CN" dirty="0">
                <a:solidFill>
                  <a:srgbClr val="FF0000"/>
                </a:solidFill>
              </a:rPr>
              <a:t>Another Example</a:t>
            </a:r>
            <a:endParaRPr lang="en-US" altLang="zh-CN" dirty="0"/>
          </a:p>
        </p:txBody>
      </p:sp>
      <p:sp>
        <p:nvSpPr>
          <p:cNvPr id="47109" name="Rectangle 5"/>
          <p:cNvSpPr/>
          <p:nvPr/>
        </p:nvSpPr>
        <p:spPr bwMode="auto">
          <a:xfrm>
            <a:off x="232172" y="1982391"/>
            <a:ext cx="8545711" cy="368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8" bIns="0"/>
          <a:lstStyle/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i = 5, j = 10;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*ptr;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**pptr;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&amp;i;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pptr = &amp;ptr;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3;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7;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solidFill>
                  <a:srgbClr val="FF1717"/>
                </a:solidFill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&amp;j;</a:t>
            </a:r>
            <a:endParaRPr lang="en-US" altLang="zh-CN" sz="1500">
              <a:solidFill>
                <a:srgbClr val="FF1717"/>
              </a:solidFill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9;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*pptr = &amp;i;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-2;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47110" name="Group 6"/>
          <p:cNvGraphicFramePr>
            <a:graphicFrameLocks noGrp="1"/>
          </p:cNvGraphicFramePr>
          <p:nvPr/>
        </p:nvGraphicFramePr>
        <p:xfrm>
          <a:off x="2205633" y="3812976"/>
          <a:ext cx="6706196" cy="2947913"/>
        </p:xfrm>
        <a:graphic>
          <a:graphicData uri="http://schemas.openxmlformats.org/drawingml/2006/table">
            <a:tbl>
              <a:tblPr/>
              <a:tblGrid>
                <a:gridCol w="914177"/>
                <a:gridCol w="762372"/>
                <a:gridCol w="3353098"/>
                <a:gridCol w="1676549"/>
              </a:tblGrid>
              <a:tr h="380628">
                <a:tc gridSpan="4"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Data Table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Name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Type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Description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Value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1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7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j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10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pointer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address of j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117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pptr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pointer pointer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address of 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283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*ptr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de-reference of 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10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7200" name="Group 96"/>
          <p:cNvGrpSpPr/>
          <p:nvPr/>
        </p:nvGrpSpPr>
        <p:grpSpPr bwMode="auto">
          <a:xfrm rot="10800000">
            <a:off x="1902024" y="5038576"/>
            <a:ext cx="535781" cy="523503"/>
            <a:chOff x="0" y="0"/>
            <a:chExt cx="480" cy="468"/>
          </a:xfrm>
        </p:grpSpPr>
        <p:sp>
          <p:nvSpPr>
            <p:cNvPr id="47197" name="AutoShape 93"/>
            <p:cNvSpPr/>
            <p:nvPr/>
          </p:nvSpPr>
          <p:spPr bwMode="auto">
            <a:xfrm>
              <a:off x="0" y="0"/>
              <a:ext cx="480" cy="46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3301"/>
                    <a:pt x="21600" y="7373"/>
                  </a:cubicBezTo>
                  <a:lnTo>
                    <a:pt x="21600" y="12944"/>
                  </a:lnTo>
                  <a:cubicBezTo>
                    <a:pt x="21600" y="16069"/>
                    <a:pt x="15830" y="18854"/>
                    <a:pt x="7200" y="19896"/>
                  </a:cubicBezTo>
                  <a:lnTo>
                    <a:pt x="7200" y="21600"/>
                  </a:lnTo>
                  <a:lnTo>
                    <a:pt x="0" y="17532"/>
                  </a:lnTo>
                  <a:lnTo>
                    <a:pt x="7200" y="12620"/>
                  </a:lnTo>
                  <a:lnTo>
                    <a:pt x="7200" y="14325"/>
                  </a:lnTo>
                  <a:cubicBezTo>
                    <a:pt x="13013" y="13623"/>
                    <a:pt x="17670" y="12107"/>
                    <a:pt x="19999" y="10159"/>
                  </a:cubicBezTo>
                  <a:cubicBezTo>
                    <a:pt x="16683" y="7384"/>
                    <a:pt x="8778" y="5571"/>
                    <a:pt x="0" y="5571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CCFFCC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7198" name="AutoShape 94"/>
            <p:cNvSpPr/>
            <p:nvPr/>
          </p:nvSpPr>
          <p:spPr bwMode="auto">
            <a:xfrm>
              <a:off x="0" y="0"/>
              <a:ext cx="480" cy="2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5509"/>
                    <a:pt x="21600" y="12304"/>
                  </a:cubicBezTo>
                  <a:lnTo>
                    <a:pt x="21600" y="21600"/>
                  </a:lnTo>
                  <a:cubicBezTo>
                    <a:pt x="21600" y="14805"/>
                    <a:pt x="11929" y="9296"/>
                    <a:pt x="0" y="9296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A3C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7199" name="AutoShape 95"/>
            <p:cNvSpPr/>
            <p:nvPr/>
          </p:nvSpPr>
          <p:spPr bwMode="auto">
            <a:xfrm>
              <a:off x="444" y="220"/>
              <a:ext cx="35" cy="6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600" y="14194"/>
                    <a:pt x="14264" y="685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7204" name="Group 100"/>
          <p:cNvGrpSpPr/>
          <p:nvPr/>
        </p:nvGrpSpPr>
        <p:grpSpPr bwMode="auto">
          <a:xfrm rot="10800000">
            <a:off x="1902024" y="5420320"/>
            <a:ext cx="535781" cy="522387"/>
            <a:chOff x="0" y="0"/>
            <a:chExt cx="480" cy="468"/>
          </a:xfrm>
        </p:grpSpPr>
        <p:sp>
          <p:nvSpPr>
            <p:cNvPr id="47201" name="AutoShape 97"/>
            <p:cNvSpPr/>
            <p:nvPr/>
          </p:nvSpPr>
          <p:spPr bwMode="auto">
            <a:xfrm>
              <a:off x="0" y="0"/>
              <a:ext cx="480" cy="46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3301"/>
                    <a:pt x="21600" y="7373"/>
                  </a:cubicBezTo>
                  <a:lnTo>
                    <a:pt x="21600" y="12944"/>
                  </a:lnTo>
                  <a:cubicBezTo>
                    <a:pt x="21600" y="16069"/>
                    <a:pt x="15830" y="18854"/>
                    <a:pt x="7200" y="19896"/>
                  </a:cubicBezTo>
                  <a:lnTo>
                    <a:pt x="7200" y="21600"/>
                  </a:lnTo>
                  <a:lnTo>
                    <a:pt x="0" y="17532"/>
                  </a:lnTo>
                  <a:lnTo>
                    <a:pt x="7200" y="12620"/>
                  </a:lnTo>
                  <a:lnTo>
                    <a:pt x="7200" y="14325"/>
                  </a:lnTo>
                  <a:cubicBezTo>
                    <a:pt x="13013" y="13623"/>
                    <a:pt x="17670" y="12107"/>
                    <a:pt x="19999" y="10159"/>
                  </a:cubicBezTo>
                  <a:cubicBezTo>
                    <a:pt x="16683" y="7384"/>
                    <a:pt x="8778" y="5571"/>
                    <a:pt x="0" y="5571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CCFFCC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7202" name="AutoShape 98"/>
            <p:cNvSpPr/>
            <p:nvPr/>
          </p:nvSpPr>
          <p:spPr bwMode="auto">
            <a:xfrm>
              <a:off x="0" y="0"/>
              <a:ext cx="480" cy="2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5509"/>
                    <a:pt x="21600" y="12304"/>
                  </a:cubicBezTo>
                  <a:lnTo>
                    <a:pt x="21600" y="21600"/>
                  </a:lnTo>
                  <a:cubicBezTo>
                    <a:pt x="21600" y="14805"/>
                    <a:pt x="11929" y="9296"/>
                    <a:pt x="0" y="9296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A3C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7203" name="AutoShape 99"/>
            <p:cNvSpPr/>
            <p:nvPr/>
          </p:nvSpPr>
          <p:spPr bwMode="auto">
            <a:xfrm>
              <a:off x="444" y="220"/>
              <a:ext cx="36" cy="6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600" y="14194"/>
                    <a:pt x="14264" y="685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 rIns="116994"/>
          <a:lstStyle/>
          <a:p>
            <a:pPr marL="40005"/>
            <a:r>
              <a:rPr lang="en-US" altLang="zh-CN" dirty="0">
                <a:solidFill>
                  <a:srgbClr val="FF0000"/>
                </a:solidFill>
              </a:rPr>
              <a:t>Another Example</a:t>
            </a:r>
            <a:endParaRPr lang="en-US" altLang="zh-CN" dirty="0"/>
          </a:p>
        </p:txBody>
      </p:sp>
      <p:sp>
        <p:nvSpPr>
          <p:cNvPr id="48133" name="Rectangle 5"/>
          <p:cNvSpPr/>
          <p:nvPr/>
        </p:nvSpPr>
        <p:spPr bwMode="auto">
          <a:xfrm>
            <a:off x="232172" y="1982391"/>
            <a:ext cx="8545711" cy="368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8" bIns="0"/>
          <a:lstStyle/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i = 5, j = 10;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*ptr;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**pptr;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&amp;i;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pptr = &amp;ptr;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3;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7;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&amp;j;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solidFill>
                  <a:srgbClr val="FF1717"/>
                </a:solidFill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9;</a:t>
            </a:r>
            <a:endParaRPr lang="en-US" altLang="zh-CN" sz="1500">
              <a:solidFill>
                <a:srgbClr val="FF1717"/>
              </a:solidFill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*pptr = &amp;i;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-2;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48134" name="Group 6"/>
          <p:cNvGraphicFramePr>
            <a:graphicFrameLocks noGrp="1"/>
          </p:cNvGraphicFramePr>
          <p:nvPr/>
        </p:nvGraphicFramePr>
        <p:xfrm>
          <a:off x="2205633" y="3812976"/>
          <a:ext cx="6706196" cy="2947913"/>
        </p:xfrm>
        <a:graphic>
          <a:graphicData uri="http://schemas.openxmlformats.org/drawingml/2006/table">
            <a:tbl>
              <a:tblPr/>
              <a:tblGrid>
                <a:gridCol w="914177"/>
                <a:gridCol w="762372"/>
                <a:gridCol w="3353098"/>
                <a:gridCol w="1676549"/>
              </a:tblGrid>
              <a:tr h="380628">
                <a:tc gridSpan="4"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Data Table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Name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Type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Description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Value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1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7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j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9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pointer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address of j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117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pptr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pointer pointer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address of 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283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**pptr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de-reference of de-reference of pptr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9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8224" name="Group 96"/>
          <p:cNvGrpSpPr/>
          <p:nvPr/>
        </p:nvGrpSpPr>
        <p:grpSpPr bwMode="auto">
          <a:xfrm rot="10800000">
            <a:off x="1902024" y="5038576"/>
            <a:ext cx="535781" cy="523503"/>
            <a:chOff x="0" y="0"/>
            <a:chExt cx="480" cy="468"/>
          </a:xfrm>
        </p:grpSpPr>
        <p:sp>
          <p:nvSpPr>
            <p:cNvPr id="48221" name="AutoShape 93"/>
            <p:cNvSpPr/>
            <p:nvPr/>
          </p:nvSpPr>
          <p:spPr bwMode="auto">
            <a:xfrm>
              <a:off x="0" y="0"/>
              <a:ext cx="480" cy="46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3301"/>
                    <a:pt x="21600" y="7373"/>
                  </a:cubicBezTo>
                  <a:lnTo>
                    <a:pt x="21600" y="12944"/>
                  </a:lnTo>
                  <a:cubicBezTo>
                    <a:pt x="21600" y="16069"/>
                    <a:pt x="15830" y="18854"/>
                    <a:pt x="7200" y="19896"/>
                  </a:cubicBezTo>
                  <a:lnTo>
                    <a:pt x="7200" y="21600"/>
                  </a:lnTo>
                  <a:lnTo>
                    <a:pt x="0" y="17532"/>
                  </a:lnTo>
                  <a:lnTo>
                    <a:pt x="7200" y="12620"/>
                  </a:lnTo>
                  <a:lnTo>
                    <a:pt x="7200" y="14325"/>
                  </a:lnTo>
                  <a:cubicBezTo>
                    <a:pt x="13013" y="13623"/>
                    <a:pt x="17670" y="12107"/>
                    <a:pt x="19999" y="10159"/>
                  </a:cubicBezTo>
                  <a:cubicBezTo>
                    <a:pt x="16683" y="7384"/>
                    <a:pt x="8778" y="5571"/>
                    <a:pt x="0" y="5571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CCFFCC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8222" name="AutoShape 94"/>
            <p:cNvSpPr/>
            <p:nvPr/>
          </p:nvSpPr>
          <p:spPr bwMode="auto">
            <a:xfrm>
              <a:off x="0" y="0"/>
              <a:ext cx="480" cy="2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5509"/>
                    <a:pt x="21600" y="12304"/>
                  </a:cubicBezTo>
                  <a:lnTo>
                    <a:pt x="21600" y="21600"/>
                  </a:lnTo>
                  <a:cubicBezTo>
                    <a:pt x="21600" y="14805"/>
                    <a:pt x="11929" y="9296"/>
                    <a:pt x="0" y="9296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A3C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8223" name="AutoShape 95"/>
            <p:cNvSpPr/>
            <p:nvPr/>
          </p:nvSpPr>
          <p:spPr bwMode="auto">
            <a:xfrm>
              <a:off x="444" y="220"/>
              <a:ext cx="35" cy="6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600" y="14194"/>
                    <a:pt x="14264" y="685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8228" name="Group 100"/>
          <p:cNvGrpSpPr/>
          <p:nvPr/>
        </p:nvGrpSpPr>
        <p:grpSpPr bwMode="auto">
          <a:xfrm rot="10800000">
            <a:off x="1902024" y="5420320"/>
            <a:ext cx="535781" cy="522387"/>
            <a:chOff x="0" y="0"/>
            <a:chExt cx="480" cy="468"/>
          </a:xfrm>
        </p:grpSpPr>
        <p:sp>
          <p:nvSpPr>
            <p:cNvPr id="48225" name="AutoShape 97"/>
            <p:cNvSpPr/>
            <p:nvPr/>
          </p:nvSpPr>
          <p:spPr bwMode="auto">
            <a:xfrm>
              <a:off x="0" y="0"/>
              <a:ext cx="480" cy="46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3301"/>
                    <a:pt x="21600" y="7373"/>
                  </a:cubicBezTo>
                  <a:lnTo>
                    <a:pt x="21600" y="12944"/>
                  </a:lnTo>
                  <a:cubicBezTo>
                    <a:pt x="21600" y="16069"/>
                    <a:pt x="15830" y="18854"/>
                    <a:pt x="7200" y="19896"/>
                  </a:cubicBezTo>
                  <a:lnTo>
                    <a:pt x="7200" y="21600"/>
                  </a:lnTo>
                  <a:lnTo>
                    <a:pt x="0" y="17532"/>
                  </a:lnTo>
                  <a:lnTo>
                    <a:pt x="7200" y="12620"/>
                  </a:lnTo>
                  <a:lnTo>
                    <a:pt x="7200" y="14325"/>
                  </a:lnTo>
                  <a:cubicBezTo>
                    <a:pt x="13013" y="13623"/>
                    <a:pt x="17670" y="12107"/>
                    <a:pt x="19999" y="10159"/>
                  </a:cubicBezTo>
                  <a:cubicBezTo>
                    <a:pt x="16683" y="7384"/>
                    <a:pt x="8778" y="5571"/>
                    <a:pt x="0" y="5571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CCFFCC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8226" name="AutoShape 98"/>
            <p:cNvSpPr/>
            <p:nvPr/>
          </p:nvSpPr>
          <p:spPr bwMode="auto">
            <a:xfrm>
              <a:off x="0" y="0"/>
              <a:ext cx="480" cy="2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5509"/>
                    <a:pt x="21600" y="12304"/>
                  </a:cubicBezTo>
                  <a:lnTo>
                    <a:pt x="21600" y="21600"/>
                  </a:lnTo>
                  <a:cubicBezTo>
                    <a:pt x="21600" y="14805"/>
                    <a:pt x="11929" y="9296"/>
                    <a:pt x="0" y="9296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A3C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8227" name="AutoShape 99"/>
            <p:cNvSpPr/>
            <p:nvPr/>
          </p:nvSpPr>
          <p:spPr bwMode="auto">
            <a:xfrm>
              <a:off x="444" y="220"/>
              <a:ext cx="36" cy="6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600" y="14194"/>
                    <a:pt x="14264" y="685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 rIns="116994"/>
          <a:lstStyle/>
          <a:p>
            <a:pPr marL="40005"/>
            <a:r>
              <a:rPr lang="en-US" altLang="zh-CN" dirty="0">
                <a:solidFill>
                  <a:srgbClr val="FF0000"/>
                </a:solidFill>
              </a:rPr>
              <a:t>Another Example</a:t>
            </a:r>
            <a:endParaRPr lang="en-US" altLang="zh-CN" dirty="0"/>
          </a:p>
        </p:txBody>
      </p:sp>
      <p:sp>
        <p:nvSpPr>
          <p:cNvPr id="49157" name="Rectangle 5"/>
          <p:cNvSpPr/>
          <p:nvPr/>
        </p:nvSpPr>
        <p:spPr bwMode="auto">
          <a:xfrm>
            <a:off x="232172" y="1982391"/>
            <a:ext cx="8545711" cy="368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8" bIns="0"/>
          <a:lstStyle/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i = 5, j = 10;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*ptr;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**pptr;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&amp;i;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pptr = &amp;ptr;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3;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7;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&amp;j;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9;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solidFill>
                  <a:srgbClr val="FF1717"/>
                </a:solidFill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*pptr = &amp;i;</a:t>
            </a:r>
            <a:endParaRPr lang="en-US" altLang="zh-CN" sz="1500">
              <a:solidFill>
                <a:srgbClr val="FF1717"/>
              </a:solidFill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-2;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49158" name="Group 6"/>
          <p:cNvGraphicFramePr>
            <a:graphicFrameLocks noGrp="1"/>
          </p:cNvGraphicFramePr>
          <p:nvPr/>
        </p:nvGraphicFramePr>
        <p:xfrm>
          <a:off x="2205633" y="3812976"/>
          <a:ext cx="6706196" cy="2947913"/>
        </p:xfrm>
        <a:graphic>
          <a:graphicData uri="http://schemas.openxmlformats.org/drawingml/2006/table">
            <a:tbl>
              <a:tblPr/>
              <a:tblGrid>
                <a:gridCol w="914177"/>
                <a:gridCol w="762372"/>
                <a:gridCol w="3353098"/>
                <a:gridCol w="1676549"/>
              </a:tblGrid>
              <a:tr h="380628">
                <a:tc gridSpan="4"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Data Table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Name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Type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Description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Value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1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7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j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9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pointer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address of i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117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pptr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pointer pointer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address of 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283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*pptr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de-reference of pptr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value of 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(address of i)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9248" name="Group 96"/>
          <p:cNvGrpSpPr/>
          <p:nvPr/>
        </p:nvGrpSpPr>
        <p:grpSpPr bwMode="auto">
          <a:xfrm rot="10800000">
            <a:off x="1902024" y="4594325"/>
            <a:ext cx="535781" cy="967755"/>
            <a:chOff x="0" y="0"/>
            <a:chExt cx="480" cy="866"/>
          </a:xfrm>
        </p:grpSpPr>
        <p:sp>
          <p:nvSpPr>
            <p:cNvPr id="49245" name="AutoShape 93"/>
            <p:cNvSpPr/>
            <p:nvPr/>
          </p:nvSpPr>
          <p:spPr bwMode="auto">
            <a:xfrm>
              <a:off x="0" y="0"/>
              <a:ext cx="480" cy="866"/>
            </a:xfrm>
            <a:custGeom>
              <a:avLst/>
              <a:gdLst/>
              <a:ahLst/>
              <a:cxnLst/>
              <a:rect l="0" t="0" r="r" b="b"/>
              <a:pathLst>
                <a:path w="21599" h="21600">
                  <a:moveTo>
                    <a:pt x="0" y="0"/>
                  </a:moveTo>
                  <a:cubicBezTo>
                    <a:pt x="11929" y="0"/>
                    <a:pt x="21599" y="3986"/>
                    <a:pt x="21599" y="8903"/>
                  </a:cubicBezTo>
                  <a:lnTo>
                    <a:pt x="21599" y="10996"/>
                  </a:lnTo>
                  <a:cubicBezTo>
                    <a:pt x="21600" y="14769"/>
                    <a:pt x="15831" y="18132"/>
                    <a:pt x="7201" y="19390"/>
                  </a:cubicBezTo>
                  <a:lnTo>
                    <a:pt x="7200" y="21600"/>
                  </a:lnTo>
                  <a:lnTo>
                    <a:pt x="0" y="18853"/>
                  </a:lnTo>
                  <a:lnTo>
                    <a:pt x="7200" y="15084"/>
                  </a:lnTo>
                  <a:lnTo>
                    <a:pt x="7201" y="17297"/>
                  </a:lnTo>
                  <a:cubicBezTo>
                    <a:pt x="14959" y="16166"/>
                    <a:pt x="20484" y="13317"/>
                    <a:pt x="21450" y="9949"/>
                  </a:cubicBezTo>
                  <a:lnTo>
                    <a:pt x="21449" y="9949"/>
                  </a:lnTo>
                  <a:cubicBezTo>
                    <a:pt x="20161" y="5468"/>
                    <a:pt x="10946" y="2093"/>
                    <a:pt x="0" y="2093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CCFFCC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9246" name="AutoShape 94"/>
            <p:cNvSpPr/>
            <p:nvPr/>
          </p:nvSpPr>
          <p:spPr bwMode="auto">
            <a:xfrm>
              <a:off x="0" y="0"/>
              <a:ext cx="480" cy="4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599" y="7829"/>
                    <a:pt x="21600" y="17488"/>
                  </a:cubicBezTo>
                  <a:lnTo>
                    <a:pt x="21600" y="21600"/>
                  </a:lnTo>
                  <a:cubicBezTo>
                    <a:pt x="21599" y="11942"/>
                    <a:pt x="11929" y="4112"/>
                    <a:pt x="0" y="4112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A3C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9247" name="AutoShape 95"/>
            <p:cNvSpPr/>
            <p:nvPr/>
          </p:nvSpPr>
          <p:spPr bwMode="auto">
            <a:xfrm>
              <a:off x="476" y="399"/>
              <a:ext cx="3" cy="4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593" y="14381"/>
                    <a:pt x="14381" y="716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9252" name="Group 100"/>
          <p:cNvGrpSpPr/>
          <p:nvPr/>
        </p:nvGrpSpPr>
        <p:grpSpPr bwMode="auto">
          <a:xfrm rot="10800000">
            <a:off x="1902024" y="5420320"/>
            <a:ext cx="535781" cy="522387"/>
            <a:chOff x="0" y="0"/>
            <a:chExt cx="480" cy="468"/>
          </a:xfrm>
        </p:grpSpPr>
        <p:sp>
          <p:nvSpPr>
            <p:cNvPr id="49249" name="AutoShape 97"/>
            <p:cNvSpPr/>
            <p:nvPr/>
          </p:nvSpPr>
          <p:spPr bwMode="auto">
            <a:xfrm>
              <a:off x="0" y="0"/>
              <a:ext cx="480" cy="46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3301"/>
                    <a:pt x="21600" y="7373"/>
                  </a:cubicBezTo>
                  <a:lnTo>
                    <a:pt x="21600" y="12944"/>
                  </a:lnTo>
                  <a:cubicBezTo>
                    <a:pt x="21600" y="16069"/>
                    <a:pt x="15830" y="18854"/>
                    <a:pt x="7200" y="19896"/>
                  </a:cubicBezTo>
                  <a:lnTo>
                    <a:pt x="7200" y="21600"/>
                  </a:lnTo>
                  <a:lnTo>
                    <a:pt x="0" y="17532"/>
                  </a:lnTo>
                  <a:lnTo>
                    <a:pt x="7200" y="12620"/>
                  </a:lnTo>
                  <a:lnTo>
                    <a:pt x="7200" y="14325"/>
                  </a:lnTo>
                  <a:cubicBezTo>
                    <a:pt x="13013" y="13623"/>
                    <a:pt x="17670" y="12107"/>
                    <a:pt x="19999" y="10159"/>
                  </a:cubicBezTo>
                  <a:cubicBezTo>
                    <a:pt x="16683" y="7384"/>
                    <a:pt x="8778" y="5571"/>
                    <a:pt x="0" y="5571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CCFFCC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9250" name="AutoShape 98"/>
            <p:cNvSpPr/>
            <p:nvPr/>
          </p:nvSpPr>
          <p:spPr bwMode="auto">
            <a:xfrm>
              <a:off x="0" y="0"/>
              <a:ext cx="480" cy="2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5509"/>
                    <a:pt x="21600" y="12304"/>
                  </a:cubicBezTo>
                  <a:lnTo>
                    <a:pt x="21600" y="21600"/>
                  </a:lnTo>
                  <a:cubicBezTo>
                    <a:pt x="21600" y="14805"/>
                    <a:pt x="11929" y="9296"/>
                    <a:pt x="0" y="9296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A3C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9251" name="AutoShape 99"/>
            <p:cNvSpPr/>
            <p:nvPr/>
          </p:nvSpPr>
          <p:spPr bwMode="auto">
            <a:xfrm>
              <a:off x="444" y="220"/>
              <a:ext cx="36" cy="6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600" y="14194"/>
                    <a:pt x="14264" y="685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 rIns="116994"/>
          <a:lstStyle/>
          <a:p>
            <a:pPr marL="40005"/>
            <a:r>
              <a:rPr lang="en-US" altLang="zh-CN" dirty="0">
                <a:solidFill>
                  <a:srgbClr val="FF0000"/>
                </a:solidFill>
              </a:rPr>
              <a:t>Another Example</a:t>
            </a:r>
            <a:endParaRPr lang="en-US" altLang="zh-CN" dirty="0"/>
          </a:p>
        </p:txBody>
      </p:sp>
      <p:sp>
        <p:nvSpPr>
          <p:cNvPr id="50181" name="Rectangle 5"/>
          <p:cNvSpPr/>
          <p:nvPr/>
        </p:nvSpPr>
        <p:spPr bwMode="auto">
          <a:xfrm>
            <a:off x="232172" y="1982391"/>
            <a:ext cx="8545711" cy="368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8" bIns="0"/>
          <a:lstStyle/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i = 5, j = 10;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*ptr;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int **pptr;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&amp;i;   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pptr = &amp;ptr; 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3;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7;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ptr = &amp;j;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**pptr = 9;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*pptr = &amp;i;</a:t>
            </a:r>
            <a:endParaRPr lang="en-US" altLang="zh-CN" sz="1500"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  <a:p>
            <a:pPr marL="40005">
              <a:spcBef>
                <a:spcPts val="915"/>
              </a:spcBef>
            </a:pPr>
            <a:r>
              <a:rPr lang="en-US" altLang="zh-CN" sz="1500">
                <a:solidFill>
                  <a:srgbClr val="FF1717"/>
                </a:solidFill>
                <a:latin typeface="Courier New Bold" charset="0"/>
                <a:ea typeface="宋体" panose="02010600030101010101" pitchFamily="2" charset="-122"/>
                <a:cs typeface="Courier New Bold" charset="0"/>
                <a:sym typeface="Courier New Bold" charset="0"/>
              </a:rPr>
              <a:t>*ptr = -2;</a:t>
            </a:r>
            <a:endParaRPr lang="en-US" altLang="zh-CN" sz="1500">
              <a:solidFill>
                <a:srgbClr val="FF1717"/>
              </a:solidFill>
              <a:latin typeface="Courier New Bold" charset="0"/>
              <a:ea typeface="宋体" panose="02010600030101010101" pitchFamily="2" charset="-122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50182" name="Group 6"/>
          <p:cNvGraphicFramePr>
            <a:graphicFrameLocks noGrp="1"/>
          </p:cNvGraphicFramePr>
          <p:nvPr/>
        </p:nvGraphicFramePr>
        <p:xfrm>
          <a:off x="2205633" y="3789040"/>
          <a:ext cx="6706196" cy="2947913"/>
        </p:xfrm>
        <a:graphic>
          <a:graphicData uri="http://schemas.openxmlformats.org/drawingml/2006/table">
            <a:tbl>
              <a:tblPr/>
              <a:tblGrid>
                <a:gridCol w="914177"/>
                <a:gridCol w="762372"/>
                <a:gridCol w="3353098"/>
                <a:gridCol w="1676549"/>
              </a:tblGrid>
              <a:tr h="380628">
                <a:tc gridSpan="4"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Data Table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Name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Type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Description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Value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001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-2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j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9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2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pointer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address of i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117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pptr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 **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integer pointer pointer variable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address of 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283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*ptr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int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de-reference of ptr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34817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FF1717"/>
                          </a:solidFill>
                          <a:effectLst/>
                          <a:latin typeface="Tahoma" panose="020B0604030504040204" charset="0"/>
                          <a:ea typeface="华文宋体" panose="02010600040101010101" charset="-122"/>
                          <a:cs typeface="Tahoma" panose="020B0604030504040204" charset="0"/>
                          <a:sym typeface="Tahoma" panose="020B0604030504040204" charset="0"/>
                        </a:rPr>
                        <a:t>-2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rgbClr val="FF1717"/>
                        </a:solidFill>
                        <a:effectLst/>
                        <a:latin typeface="Tahoma" panose="020B0604030504040204" charset="0"/>
                        <a:ea typeface="华文宋体" panose="02010600040101010101" charset="-122"/>
                        <a:cs typeface="Tahoma" panose="020B0604030504040204" charset="0"/>
                        <a:sym typeface="Tahoma" panose="020B0604030504040204" charset="0"/>
                      </a:endParaRPr>
                    </a:p>
                  </a:txBody>
                  <a:tcPr marL="35719" marR="35719" marT="35719" marB="3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0272" name="Group 96"/>
          <p:cNvGrpSpPr/>
          <p:nvPr/>
        </p:nvGrpSpPr>
        <p:grpSpPr bwMode="auto">
          <a:xfrm rot="10800000">
            <a:off x="1902024" y="4570389"/>
            <a:ext cx="535781" cy="967755"/>
            <a:chOff x="0" y="0"/>
            <a:chExt cx="480" cy="866"/>
          </a:xfrm>
        </p:grpSpPr>
        <p:sp>
          <p:nvSpPr>
            <p:cNvPr id="50269" name="AutoShape 93"/>
            <p:cNvSpPr/>
            <p:nvPr/>
          </p:nvSpPr>
          <p:spPr bwMode="auto">
            <a:xfrm>
              <a:off x="0" y="0"/>
              <a:ext cx="480" cy="866"/>
            </a:xfrm>
            <a:custGeom>
              <a:avLst/>
              <a:gdLst/>
              <a:ahLst/>
              <a:cxnLst/>
              <a:rect l="0" t="0" r="r" b="b"/>
              <a:pathLst>
                <a:path w="21599" h="21600">
                  <a:moveTo>
                    <a:pt x="0" y="0"/>
                  </a:moveTo>
                  <a:cubicBezTo>
                    <a:pt x="11929" y="0"/>
                    <a:pt x="21599" y="3986"/>
                    <a:pt x="21599" y="8903"/>
                  </a:cubicBezTo>
                  <a:lnTo>
                    <a:pt x="21599" y="10996"/>
                  </a:lnTo>
                  <a:cubicBezTo>
                    <a:pt x="21600" y="14769"/>
                    <a:pt x="15831" y="18132"/>
                    <a:pt x="7201" y="19390"/>
                  </a:cubicBezTo>
                  <a:lnTo>
                    <a:pt x="7200" y="21600"/>
                  </a:lnTo>
                  <a:lnTo>
                    <a:pt x="0" y="18853"/>
                  </a:lnTo>
                  <a:lnTo>
                    <a:pt x="7200" y="15084"/>
                  </a:lnTo>
                  <a:lnTo>
                    <a:pt x="7201" y="17297"/>
                  </a:lnTo>
                  <a:cubicBezTo>
                    <a:pt x="14959" y="16166"/>
                    <a:pt x="20484" y="13317"/>
                    <a:pt x="21450" y="9949"/>
                  </a:cubicBezTo>
                  <a:lnTo>
                    <a:pt x="21449" y="9949"/>
                  </a:lnTo>
                  <a:cubicBezTo>
                    <a:pt x="20161" y="5468"/>
                    <a:pt x="10946" y="2093"/>
                    <a:pt x="0" y="2093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CCFFCC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0270" name="AutoShape 94"/>
            <p:cNvSpPr/>
            <p:nvPr/>
          </p:nvSpPr>
          <p:spPr bwMode="auto">
            <a:xfrm>
              <a:off x="0" y="0"/>
              <a:ext cx="480" cy="44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599" y="7829"/>
                    <a:pt x="21600" y="17488"/>
                  </a:cubicBezTo>
                  <a:lnTo>
                    <a:pt x="21600" y="21600"/>
                  </a:lnTo>
                  <a:cubicBezTo>
                    <a:pt x="21599" y="11942"/>
                    <a:pt x="11929" y="4112"/>
                    <a:pt x="0" y="4112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A3C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0271" name="AutoShape 95"/>
            <p:cNvSpPr/>
            <p:nvPr/>
          </p:nvSpPr>
          <p:spPr bwMode="auto">
            <a:xfrm>
              <a:off x="476" y="399"/>
              <a:ext cx="3" cy="4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593" y="14381"/>
                    <a:pt x="14381" y="716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50276" name="Group 100"/>
          <p:cNvGrpSpPr/>
          <p:nvPr/>
        </p:nvGrpSpPr>
        <p:grpSpPr bwMode="auto">
          <a:xfrm rot="10800000">
            <a:off x="1902024" y="5396384"/>
            <a:ext cx="535781" cy="522387"/>
            <a:chOff x="0" y="0"/>
            <a:chExt cx="480" cy="468"/>
          </a:xfrm>
        </p:grpSpPr>
        <p:sp>
          <p:nvSpPr>
            <p:cNvPr id="50273" name="AutoShape 97"/>
            <p:cNvSpPr/>
            <p:nvPr/>
          </p:nvSpPr>
          <p:spPr bwMode="auto">
            <a:xfrm>
              <a:off x="0" y="0"/>
              <a:ext cx="480" cy="46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3301"/>
                    <a:pt x="21600" y="7373"/>
                  </a:cubicBezTo>
                  <a:lnTo>
                    <a:pt x="21600" y="12944"/>
                  </a:lnTo>
                  <a:cubicBezTo>
                    <a:pt x="21600" y="16069"/>
                    <a:pt x="15830" y="18854"/>
                    <a:pt x="7200" y="19896"/>
                  </a:cubicBezTo>
                  <a:lnTo>
                    <a:pt x="7200" y="21600"/>
                  </a:lnTo>
                  <a:lnTo>
                    <a:pt x="0" y="17532"/>
                  </a:lnTo>
                  <a:lnTo>
                    <a:pt x="7200" y="12620"/>
                  </a:lnTo>
                  <a:lnTo>
                    <a:pt x="7200" y="14325"/>
                  </a:lnTo>
                  <a:cubicBezTo>
                    <a:pt x="13013" y="13623"/>
                    <a:pt x="17670" y="12107"/>
                    <a:pt x="19999" y="10159"/>
                  </a:cubicBezTo>
                  <a:cubicBezTo>
                    <a:pt x="16683" y="7384"/>
                    <a:pt x="8778" y="5571"/>
                    <a:pt x="0" y="5571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CCFFCC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0274" name="AutoShape 98"/>
            <p:cNvSpPr/>
            <p:nvPr/>
          </p:nvSpPr>
          <p:spPr bwMode="auto">
            <a:xfrm>
              <a:off x="0" y="0"/>
              <a:ext cx="480" cy="2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11929" y="0"/>
                    <a:pt x="21600" y="5509"/>
                    <a:pt x="21600" y="12304"/>
                  </a:cubicBezTo>
                  <a:lnTo>
                    <a:pt x="21600" y="21600"/>
                  </a:lnTo>
                  <a:cubicBezTo>
                    <a:pt x="21600" y="14805"/>
                    <a:pt x="11929" y="9296"/>
                    <a:pt x="0" y="9296"/>
                  </a:cubicBezTo>
                  <a:close/>
                  <a:moveTo>
                    <a:pt x="0" y="0"/>
                  </a:moveTo>
                </a:path>
              </a:pathLst>
            </a:custGeom>
            <a:solidFill>
              <a:srgbClr val="A3C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0275" name="AutoShape 99"/>
            <p:cNvSpPr/>
            <p:nvPr/>
          </p:nvSpPr>
          <p:spPr bwMode="auto">
            <a:xfrm>
              <a:off x="444" y="220"/>
              <a:ext cx="36" cy="6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600" y="14194"/>
                    <a:pt x="14264" y="685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NULL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51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It </a:t>
            </a:r>
            <a:r>
              <a:rPr lang="en-US" altLang="zh-CN" sz="2800" b="0" dirty="0"/>
              <a:t>is useful to be able to store in a pointer variable a special value indicating that the variable does not in fact point to any valid </a:t>
            </a:r>
            <a:r>
              <a:rPr lang="en-US" altLang="zh-CN" sz="2800" b="0" dirty="0" smtClean="0"/>
              <a:t>data.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The constant </a:t>
            </a:r>
            <a:r>
              <a:rPr lang="en-US" altLang="zh-CN" sz="2800" dirty="0"/>
              <a:t>NULL</a:t>
            </a:r>
            <a:r>
              <a:rPr lang="en-US" altLang="zh-CN" sz="2800" b="0" dirty="0"/>
              <a:t> can be assigned to any pointer variable and is represented internally as the address value </a:t>
            </a:r>
            <a:r>
              <a:rPr lang="en-US" altLang="zh-CN" sz="2800" b="0" dirty="0" smtClean="0"/>
              <a:t>0.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If a pointer variable has the value NULL, it is important not to dereference that variable with the * operator</a:t>
            </a:r>
            <a:r>
              <a:rPr lang="en-US" altLang="zh-CN" sz="2800" b="0" dirty="0" smtClean="0"/>
              <a:t>.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If you happen to change that value by performing value assignment through a NULL pointer, the program can easily crash, giving no clue as to the nature of the program</a:t>
            </a:r>
            <a:endParaRPr lang="en-US" altLang="zh-CN" sz="2800" b="0" dirty="0" smtClean="0"/>
          </a:p>
        </p:txBody>
      </p:sp>
      <p:sp>
        <p:nvSpPr>
          <p:cNvPr id="2" name="矩形 1"/>
          <p:cNvSpPr/>
          <p:nvPr/>
        </p:nvSpPr>
        <p:spPr>
          <a:xfrm rot="20969901">
            <a:off x="1201371" y="2679537"/>
            <a:ext cx="6840760" cy="1840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80000" bIns="180000">
            <a:spAutoFit/>
          </a:bodyPr>
          <a:lstStyle/>
          <a:p>
            <a:pPr marL="107950" algn="just"/>
            <a:r>
              <a:rPr lang="en-US" altLang="zh-CN" sz="3600" baseline="30000" dirty="0">
                <a:solidFill>
                  <a:schemeClr val="accent2"/>
                </a:solidFill>
              </a:rPr>
              <a:t>The constant NULL is actually defined in the </a:t>
            </a:r>
            <a:r>
              <a:rPr lang="en-US" altLang="zh-CN" sz="3600" baseline="30000" dirty="0" err="1">
                <a:solidFill>
                  <a:schemeClr val="accent2"/>
                </a:solidFill>
              </a:rPr>
              <a:t>stdlib.h</a:t>
            </a:r>
            <a:r>
              <a:rPr lang="en-US" altLang="zh-CN" sz="3600" baseline="30000" dirty="0">
                <a:solidFill>
                  <a:schemeClr val="accent2"/>
                </a:solidFill>
              </a:rPr>
              <a:t> header file, which is automatically included whenever a program includes the </a:t>
            </a:r>
            <a:r>
              <a:rPr lang="en-US" altLang="zh-CN" sz="3600" baseline="30000" dirty="0" err="1">
                <a:solidFill>
                  <a:schemeClr val="accent2"/>
                </a:solidFill>
              </a:rPr>
              <a:t>stdio.h</a:t>
            </a:r>
            <a:r>
              <a:rPr lang="en-US" altLang="zh-CN" sz="3600" baseline="30000" dirty="0">
                <a:solidFill>
                  <a:schemeClr val="accent2"/>
                </a:solidFill>
              </a:rPr>
              <a:t> header </a:t>
            </a:r>
            <a:r>
              <a:rPr lang="en-US" altLang="zh-CN" sz="3600" baseline="30000" dirty="0" smtClean="0">
                <a:solidFill>
                  <a:schemeClr val="accent2"/>
                </a:solidFill>
              </a:rPr>
              <a:t>file.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assing by?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39552" y="3861048"/>
            <a:ext cx="812800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You have to pass the address in to have the variable at caller modified.</a:t>
            </a:r>
            <a:endParaRPr lang="en-US" altLang="zh-CN" sz="2800" b="0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55576" y="4725144"/>
            <a:ext cx="7632848" cy="148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void </a:t>
            </a:r>
            <a:r>
              <a:rPr lang="en-US" altLang="zh-CN" sz="2000" dirty="0" err="1">
                <a:latin typeface="Courier New" panose="02070309020205020404" pitchFamily="84" charset="0"/>
              </a:rPr>
              <a:t>SetToZero</a:t>
            </a:r>
            <a:r>
              <a:rPr lang="en-US" altLang="zh-CN" sz="2000" dirty="0">
                <a:latin typeface="Courier New" panose="02070309020205020404" pitchFamily="84" charset="0"/>
              </a:rPr>
              <a:t> (</a:t>
            </a:r>
            <a:r>
              <a:rPr lang="en-US" altLang="zh-CN" sz="2000" dirty="0" err="1">
                <a:latin typeface="Courier New" panose="02070309020205020404" pitchFamily="84" charset="0"/>
              </a:rPr>
              <a:t>int</a:t>
            </a:r>
            <a:r>
              <a:rPr lang="en-US" altLang="zh-CN" sz="2000" dirty="0">
                <a:latin typeface="Courier New" panose="02070309020205020404" pitchFamily="84" charset="0"/>
              </a:rPr>
              <a:t> *</a:t>
            </a:r>
            <a:r>
              <a:rPr lang="en-US" altLang="zh-CN" sz="2000" dirty="0" err="1">
                <a:latin typeface="Courier New" panose="02070309020205020404" pitchFamily="84" charset="0"/>
              </a:rPr>
              <a:t>ip</a:t>
            </a:r>
            <a:r>
              <a:rPr lang="en-US" altLang="zh-CN" sz="2000" dirty="0">
                <a:latin typeface="Courier New" panose="02070309020205020404" pitchFamily="84" charset="0"/>
              </a:rPr>
              <a:t>)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{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	*</a:t>
            </a:r>
            <a:r>
              <a:rPr lang="en-US" altLang="zh-CN" sz="2000" dirty="0" err="1">
                <a:latin typeface="Courier New" panose="02070309020205020404" pitchFamily="84" charset="0"/>
              </a:rPr>
              <a:t>ip</a:t>
            </a:r>
            <a:r>
              <a:rPr lang="en-US" altLang="zh-CN" sz="2000" dirty="0">
                <a:latin typeface="Courier New" panose="02070309020205020404" pitchFamily="84" charset="0"/>
              </a:rPr>
              <a:t> = 0;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}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Courier New" panose="02070309020205020404" pitchFamily="84" charset="0"/>
              </a:rPr>
              <a:t>SetZero</a:t>
            </a:r>
            <a:r>
              <a:rPr lang="en-US" altLang="zh-CN" sz="2000" dirty="0" smtClean="0">
                <a:latin typeface="Courier New" panose="02070309020205020404" pitchFamily="84" charset="0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84" charset="0"/>
              </a:rPr>
              <a:t>&amp;</a:t>
            </a:r>
            <a:r>
              <a:rPr lang="en-US" altLang="zh-CN" sz="2000" dirty="0" smtClean="0">
                <a:latin typeface="Courier New" panose="02070309020205020404" pitchFamily="84" charset="0"/>
              </a:rPr>
              <a:t>x);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412776"/>
            <a:ext cx="81280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Passing by value is the way to initialize the parameters at the </a:t>
            </a:r>
            <a:r>
              <a:rPr lang="en-US" altLang="zh-CN" sz="2800" b="0" dirty="0" err="1" smtClean="0"/>
              <a:t>callee</a:t>
            </a:r>
            <a:r>
              <a:rPr lang="en-US" altLang="zh-CN" sz="2800" b="0" dirty="0" smtClean="0"/>
              <a:t>.</a:t>
            </a:r>
            <a:endParaRPr lang="en-US" altLang="zh-CN" sz="2800" b="0" dirty="0" smtClean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55576" y="2348880"/>
            <a:ext cx="7632848" cy="148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void </a:t>
            </a:r>
            <a:r>
              <a:rPr lang="en-US" altLang="zh-CN" sz="2000" dirty="0" err="1">
                <a:latin typeface="Courier New" panose="02070309020205020404" pitchFamily="84" charset="0"/>
              </a:rPr>
              <a:t>SetToZero</a:t>
            </a:r>
            <a:r>
              <a:rPr lang="en-US" altLang="zh-CN" sz="2000" dirty="0">
                <a:latin typeface="Courier New" panose="02070309020205020404" pitchFamily="84" charset="0"/>
              </a:rPr>
              <a:t> (</a:t>
            </a:r>
            <a:r>
              <a:rPr lang="en-US" altLang="zh-CN" sz="2000" dirty="0" err="1">
                <a:latin typeface="Courier New" panose="02070309020205020404" pitchFamily="84" charset="0"/>
              </a:rPr>
              <a:t>int</a:t>
            </a:r>
            <a:r>
              <a:rPr lang="en-US" altLang="zh-CN" sz="2000" dirty="0">
                <a:latin typeface="Courier New" panose="02070309020205020404" pitchFamily="84" charset="0"/>
              </a:rPr>
              <a:t> 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var</a:t>
            </a:r>
            <a:r>
              <a:rPr lang="en-US" altLang="zh-CN" sz="2000" dirty="0" smtClean="0">
                <a:latin typeface="Courier New" panose="02070309020205020404" pitchFamily="84" charset="0"/>
              </a:rPr>
              <a:t>)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{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	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var</a:t>
            </a:r>
            <a:r>
              <a:rPr lang="en-US" altLang="zh-CN" sz="2000" dirty="0" smtClean="0">
                <a:latin typeface="Courier New" panose="02070309020205020404" pitchFamily="84" charset="0"/>
              </a:rPr>
              <a:t> = </a:t>
            </a:r>
            <a:r>
              <a:rPr lang="en-US" altLang="zh-CN" sz="2000" dirty="0">
                <a:latin typeface="Courier New" panose="02070309020205020404" pitchFamily="84" charset="0"/>
              </a:rPr>
              <a:t>0;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}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Courier New" panose="02070309020205020404" pitchFamily="84" charset="0"/>
              </a:rPr>
              <a:t>SetZero</a:t>
            </a:r>
            <a:r>
              <a:rPr lang="en-US" altLang="zh-CN" sz="2000" dirty="0" smtClean="0">
                <a:latin typeface="Courier New" panose="02070309020205020404" pitchFamily="84" charset="0"/>
              </a:rPr>
              <a:t>(x);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283968" y="2668930"/>
            <a:ext cx="3168352" cy="9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6000" dirty="0" smtClean="0">
                <a:solidFill>
                  <a:srgbClr val="FF0000"/>
                </a:solidFill>
                <a:latin typeface="Courier New" panose="02070309020205020404" pitchFamily="84" charset="0"/>
              </a:rPr>
              <a:t>Wrong!</a:t>
            </a:r>
            <a:endParaRPr lang="en-US" altLang="zh-CN" sz="6000" dirty="0">
              <a:solidFill>
                <a:srgbClr val="FF0000"/>
              </a:solidFill>
              <a:latin typeface="Courier New" panose="02070309020205020404" pitchFamily="8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1" build="allAtOnce"/>
      <p:bldP spid="5" grpId="0"/>
      <p:bldP spid="6" grpId="0" build="p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assing by Value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1196752"/>
            <a:ext cx="7632848" cy="148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void </a:t>
            </a:r>
            <a:r>
              <a:rPr lang="en-US" altLang="zh-CN" sz="2000" dirty="0" err="1">
                <a:latin typeface="Courier New" panose="02070309020205020404" pitchFamily="84" charset="0"/>
              </a:rPr>
              <a:t>SetToZero</a:t>
            </a:r>
            <a:r>
              <a:rPr lang="en-US" altLang="zh-CN" sz="2000" dirty="0">
                <a:latin typeface="Courier New" panose="02070309020205020404" pitchFamily="84" charset="0"/>
              </a:rPr>
              <a:t> (</a:t>
            </a:r>
            <a:r>
              <a:rPr lang="en-US" altLang="zh-CN" sz="2000" dirty="0" err="1">
                <a:latin typeface="Courier New" panose="02070309020205020404" pitchFamily="84" charset="0"/>
              </a:rPr>
              <a:t>int</a:t>
            </a:r>
            <a:r>
              <a:rPr lang="en-US" altLang="zh-CN" sz="2000" dirty="0">
                <a:latin typeface="Courier New" panose="02070309020205020404" pitchFamily="84" charset="0"/>
              </a:rPr>
              <a:t> 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var</a:t>
            </a:r>
            <a:r>
              <a:rPr lang="en-US" altLang="zh-CN" sz="2000" dirty="0" smtClean="0">
                <a:latin typeface="Courier New" panose="02070309020205020404" pitchFamily="84" charset="0"/>
              </a:rPr>
              <a:t>)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{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	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var</a:t>
            </a:r>
            <a:r>
              <a:rPr lang="en-US" altLang="zh-CN" sz="2000" dirty="0" smtClean="0">
                <a:latin typeface="Courier New" panose="02070309020205020404" pitchFamily="84" charset="0"/>
              </a:rPr>
              <a:t> = </a:t>
            </a:r>
            <a:r>
              <a:rPr lang="en-US" altLang="zh-CN" sz="2000" dirty="0">
                <a:latin typeface="Courier New" panose="02070309020205020404" pitchFamily="84" charset="0"/>
              </a:rPr>
              <a:t>0;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}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Courier New" panose="02070309020205020404" pitchFamily="84" charset="0"/>
              </a:rPr>
              <a:t>SetZero</a:t>
            </a:r>
            <a:r>
              <a:rPr lang="en-US" altLang="zh-CN" sz="2000" dirty="0" smtClean="0">
                <a:latin typeface="Courier New" panose="02070309020205020404" pitchFamily="84" charset="0"/>
              </a:rPr>
              <a:t>(x);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355976" y="2204864"/>
            <a:ext cx="136815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355976" y="3717032"/>
            <a:ext cx="136815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1840" y="24208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dirty="0" smtClean="0"/>
              <a:t> at 0x1000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31840" y="386104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 at somewhere</a:t>
            </a:r>
            <a:endParaRPr kumimoji="1"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assing by Value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1196752"/>
            <a:ext cx="7632848" cy="148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void </a:t>
            </a:r>
            <a:r>
              <a:rPr lang="en-US" altLang="zh-CN" sz="2000" dirty="0" err="1">
                <a:latin typeface="Courier New" panose="02070309020205020404" pitchFamily="84" charset="0"/>
              </a:rPr>
              <a:t>SetToZero</a:t>
            </a:r>
            <a:r>
              <a:rPr lang="en-US" altLang="zh-CN" sz="2000" dirty="0">
                <a:latin typeface="Courier New" panose="02070309020205020404" pitchFamily="84" charset="0"/>
              </a:rPr>
              <a:t> (</a:t>
            </a:r>
            <a:r>
              <a:rPr lang="en-US" altLang="zh-CN" sz="2000" dirty="0" err="1">
                <a:latin typeface="Courier New" panose="02070309020205020404" pitchFamily="84" charset="0"/>
              </a:rPr>
              <a:t>int</a:t>
            </a:r>
            <a:r>
              <a:rPr lang="en-US" altLang="zh-CN" sz="2000" dirty="0">
                <a:latin typeface="Courier New" panose="02070309020205020404" pitchFamily="84" charset="0"/>
              </a:rPr>
              <a:t> 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var</a:t>
            </a:r>
            <a:r>
              <a:rPr lang="en-US" altLang="zh-CN" sz="2000" dirty="0" smtClean="0">
                <a:latin typeface="Courier New" panose="02070309020205020404" pitchFamily="84" charset="0"/>
              </a:rPr>
              <a:t>)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{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	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var</a:t>
            </a:r>
            <a:r>
              <a:rPr lang="en-US" altLang="zh-CN" sz="2000" dirty="0" smtClean="0">
                <a:latin typeface="Courier New" panose="02070309020205020404" pitchFamily="84" charset="0"/>
              </a:rPr>
              <a:t> = </a:t>
            </a:r>
            <a:r>
              <a:rPr lang="en-US" altLang="zh-CN" sz="2000" dirty="0">
                <a:latin typeface="Courier New" panose="02070309020205020404" pitchFamily="84" charset="0"/>
              </a:rPr>
              <a:t>0;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}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Courier New" panose="02070309020205020404" pitchFamily="84" charset="0"/>
              </a:rPr>
              <a:t>SetZero</a:t>
            </a:r>
            <a:r>
              <a:rPr lang="en-US" altLang="zh-CN" sz="2000" dirty="0" smtClean="0">
                <a:latin typeface="Courier New" panose="02070309020205020404" pitchFamily="84" charset="0"/>
              </a:rPr>
              <a:t>(x);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355976" y="2204864"/>
            <a:ext cx="136815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355976" y="3717032"/>
            <a:ext cx="136815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1840" y="24208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dirty="0" smtClean="0"/>
              <a:t> at 0x1000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31840" y="386104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 at somewhere</a:t>
            </a:r>
            <a:endParaRPr kumimoji="1" lang="zh-CN" altLang="en-US" dirty="0"/>
          </a:p>
        </p:txBody>
      </p:sp>
      <p:sp>
        <p:nvSpPr>
          <p:cNvPr id="2" name="下箭头 1"/>
          <p:cNvSpPr/>
          <p:nvPr/>
        </p:nvSpPr>
        <p:spPr bwMode="auto">
          <a:xfrm>
            <a:off x="4860032" y="3068960"/>
            <a:ext cx="324000" cy="432048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5" name="椭圆形标注 4"/>
          <p:cNvSpPr/>
          <p:nvPr/>
        </p:nvSpPr>
        <p:spPr bwMode="auto">
          <a:xfrm>
            <a:off x="6444208" y="2420888"/>
            <a:ext cx="2160240" cy="1224136"/>
          </a:xfrm>
          <a:prstGeom prst="wedgeEllipseCallout">
            <a:avLst>
              <a:gd name="adj1" fmla="val -97686"/>
              <a:gd name="adj2" fmla="val 21436"/>
            </a:avLst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2240" y="2780928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Init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with the value of x, which is ?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44008" y="242088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93305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assing by Value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1196752"/>
            <a:ext cx="7632848" cy="148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void </a:t>
            </a:r>
            <a:r>
              <a:rPr lang="en-US" altLang="zh-CN" sz="2000" dirty="0" err="1">
                <a:latin typeface="Courier New" panose="02070309020205020404" pitchFamily="84" charset="0"/>
              </a:rPr>
              <a:t>SetToZero</a:t>
            </a:r>
            <a:r>
              <a:rPr lang="en-US" altLang="zh-CN" sz="2000" dirty="0">
                <a:latin typeface="Courier New" panose="02070309020205020404" pitchFamily="84" charset="0"/>
              </a:rPr>
              <a:t> (</a:t>
            </a:r>
            <a:r>
              <a:rPr lang="en-US" altLang="zh-CN" sz="2000" dirty="0" err="1">
                <a:latin typeface="Courier New" panose="02070309020205020404" pitchFamily="84" charset="0"/>
              </a:rPr>
              <a:t>int</a:t>
            </a:r>
            <a:r>
              <a:rPr lang="en-US" altLang="zh-CN" sz="2000" dirty="0">
                <a:latin typeface="Courier New" panose="02070309020205020404" pitchFamily="84" charset="0"/>
              </a:rPr>
              <a:t> 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var</a:t>
            </a:r>
            <a:r>
              <a:rPr lang="en-US" altLang="zh-CN" sz="2000" dirty="0" smtClean="0">
                <a:latin typeface="Courier New" panose="02070309020205020404" pitchFamily="84" charset="0"/>
              </a:rPr>
              <a:t>)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{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	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var</a:t>
            </a:r>
            <a:r>
              <a:rPr lang="en-US" altLang="zh-CN" sz="2000" dirty="0" smtClean="0">
                <a:latin typeface="Courier New" panose="02070309020205020404" pitchFamily="84" charset="0"/>
              </a:rPr>
              <a:t> = </a:t>
            </a:r>
            <a:r>
              <a:rPr lang="en-US" altLang="zh-CN" sz="2000" dirty="0">
                <a:latin typeface="Courier New" panose="02070309020205020404" pitchFamily="84" charset="0"/>
              </a:rPr>
              <a:t>0;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}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Courier New" panose="02070309020205020404" pitchFamily="84" charset="0"/>
              </a:rPr>
              <a:t>SetZero</a:t>
            </a:r>
            <a:r>
              <a:rPr lang="en-US" altLang="zh-CN" sz="2000" dirty="0" smtClean="0">
                <a:latin typeface="Courier New" panose="02070309020205020404" pitchFamily="84" charset="0"/>
              </a:rPr>
              <a:t>(x);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355976" y="2204864"/>
            <a:ext cx="136815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355976" y="3717032"/>
            <a:ext cx="136815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1840" y="24208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dirty="0" smtClean="0"/>
              <a:t> at 0x1000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31840" y="386104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 at somewhere</a:t>
            </a:r>
            <a:endParaRPr kumimoji="1" lang="zh-CN" altLang="en-US" dirty="0"/>
          </a:p>
        </p:txBody>
      </p:sp>
      <p:sp>
        <p:nvSpPr>
          <p:cNvPr id="5" name="椭圆形标注 4"/>
          <p:cNvSpPr/>
          <p:nvPr/>
        </p:nvSpPr>
        <p:spPr bwMode="auto">
          <a:xfrm>
            <a:off x="6804248" y="3645024"/>
            <a:ext cx="1080120" cy="792088"/>
          </a:xfrm>
          <a:prstGeom prst="wedgeEllipseCallout">
            <a:avLst>
              <a:gd name="adj1" fmla="val -131283"/>
              <a:gd name="adj2" fmla="val 4258"/>
            </a:avLst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8264" y="386104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v</a:t>
            </a:r>
            <a:r>
              <a:rPr kumimoji="1" lang="en-US" altLang="zh-CN" dirty="0" err="1" smtClean="0"/>
              <a:t>ar</a:t>
            </a:r>
            <a:r>
              <a:rPr kumimoji="1" lang="en-US" altLang="zh-CN" dirty="0" smtClean="0"/>
              <a:t>=0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44008" y="242088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93305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assing by Value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1196752"/>
            <a:ext cx="7632848" cy="148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void </a:t>
            </a:r>
            <a:r>
              <a:rPr lang="en-US" altLang="zh-CN" sz="2000" dirty="0" err="1">
                <a:latin typeface="Courier New" panose="02070309020205020404" pitchFamily="84" charset="0"/>
              </a:rPr>
              <a:t>SetToZero</a:t>
            </a:r>
            <a:r>
              <a:rPr lang="en-US" altLang="zh-CN" sz="2000" dirty="0">
                <a:latin typeface="Courier New" panose="02070309020205020404" pitchFamily="84" charset="0"/>
              </a:rPr>
              <a:t> (</a:t>
            </a:r>
            <a:r>
              <a:rPr lang="en-US" altLang="zh-CN" sz="2000" dirty="0" err="1">
                <a:latin typeface="Courier New" panose="02070309020205020404" pitchFamily="84" charset="0"/>
              </a:rPr>
              <a:t>int</a:t>
            </a:r>
            <a:r>
              <a:rPr lang="en-US" altLang="zh-CN" sz="2000" dirty="0">
                <a:latin typeface="Courier New" panose="02070309020205020404" pitchFamily="84" charset="0"/>
              </a:rPr>
              <a:t> 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var</a:t>
            </a:r>
            <a:r>
              <a:rPr lang="en-US" altLang="zh-CN" sz="2000" dirty="0" smtClean="0">
                <a:latin typeface="Courier New" panose="02070309020205020404" pitchFamily="84" charset="0"/>
              </a:rPr>
              <a:t>)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{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	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var</a:t>
            </a:r>
            <a:r>
              <a:rPr lang="en-US" altLang="zh-CN" sz="2000" dirty="0" smtClean="0">
                <a:latin typeface="Courier New" panose="02070309020205020404" pitchFamily="84" charset="0"/>
              </a:rPr>
              <a:t> = </a:t>
            </a:r>
            <a:r>
              <a:rPr lang="en-US" altLang="zh-CN" sz="2000" dirty="0">
                <a:latin typeface="Courier New" panose="02070309020205020404" pitchFamily="84" charset="0"/>
              </a:rPr>
              <a:t>0;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}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Courier New" panose="02070309020205020404" pitchFamily="84" charset="0"/>
              </a:rPr>
              <a:t>SetZero</a:t>
            </a:r>
            <a:r>
              <a:rPr lang="en-US" altLang="zh-CN" sz="2000" dirty="0" smtClean="0">
                <a:latin typeface="Courier New" panose="02070309020205020404" pitchFamily="84" charset="0"/>
              </a:rPr>
              <a:t>(x);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355976" y="2204864"/>
            <a:ext cx="136815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355976" y="3717032"/>
            <a:ext cx="136815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1840" y="24208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dirty="0" smtClean="0"/>
              <a:t> at 0x1000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31840" y="386104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 at somewhere</a:t>
            </a:r>
            <a:endParaRPr kumimoji="1" lang="zh-CN" altLang="en-US" dirty="0"/>
          </a:p>
        </p:txBody>
      </p:sp>
      <p:sp>
        <p:nvSpPr>
          <p:cNvPr id="5" name="椭圆形标注 4"/>
          <p:cNvSpPr/>
          <p:nvPr/>
        </p:nvSpPr>
        <p:spPr bwMode="auto">
          <a:xfrm>
            <a:off x="6804248" y="2132856"/>
            <a:ext cx="2016224" cy="936104"/>
          </a:xfrm>
          <a:prstGeom prst="wedgeEllipseCallout">
            <a:avLst>
              <a:gd name="adj1" fmla="val -90787"/>
              <a:gd name="adj2" fmla="val 4258"/>
            </a:avLst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20272" y="2204864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Return to the caller, x remains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44008" y="242088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93305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err="1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lvalue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5536" y="1124744"/>
            <a:ext cx="8128000" cy="61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Any </a:t>
            </a:r>
            <a:r>
              <a:rPr lang="en-US" altLang="zh-CN" sz="2800" b="0" dirty="0"/>
              <a:t>expression that refers to an internal memory location capable of storing data is called an </a:t>
            </a:r>
            <a:r>
              <a:rPr lang="en-US" altLang="zh-CN" sz="2800" b="0" dirty="0" err="1"/>
              <a:t>lvalue</a:t>
            </a:r>
            <a:endParaRPr lang="en-US" altLang="zh-CN" sz="2800" b="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5536" y="3068960"/>
            <a:ext cx="812800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+mj-lt"/>
              <a:buAutoNum type="arabicPeriod"/>
            </a:pPr>
            <a:r>
              <a:rPr lang="en-US" altLang="zh-CN" sz="2400" b="0" dirty="0"/>
              <a:t>Every </a:t>
            </a:r>
            <a:r>
              <a:rPr lang="en-US" altLang="zh-CN" sz="2400" b="0" dirty="0" err="1" smtClean="0"/>
              <a:t>lvalue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is stored somewhere in memory and therefore has address.</a:t>
            </a:r>
            <a:endParaRPr lang="en-US" altLang="zh-CN" sz="2400" b="0" dirty="0"/>
          </a:p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+mj-lt"/>
              <a:buAutoNum type="arabicPeriod"/>
            </a:pPr>
            <a:r>
              <a:rPr lang="en-US" altLang="zh-CN" sz="2400" b="0" dirty="0" smtClean="0"/>
              <a:t>Once </a:t>
            </a:r>
            <a:r>
              <a:rPr lang="en-US" altLang="zh-CN" sz="2400" b="0" dirty="0"/>
              <a:t>it has been declared, the address of an </a:t>
            </a:r>
            <a:r>
              <a:rPr lang="en-US" altLang="zh-CN" sz="2400" b="0" dirty="0" err="1"/>
              <a:t>lvalue</a:t>
            </a:r>
            <a:r>
              <a:rPr lang="en-US" altLang="zh-CN" sz="2400" b="0" dirty="0"/>
              <a:t> never changes, even though the contents of the </a:t>
            </a:r>
            <a:r>
              <a:rPr lang="en-US" altLang="zh-CN" sz="2400" b="0" dirty="0" err="1"/>
              <a:t>lvalue</a:t>
            </a:r>
            <a:r>
              <a:rPr lang="en-US" altLang="zh-CN" sz="2400" b="0" dirty="0"/>
              <a:t> may change.</a:t>
            </a:r>
            <a:endParaRPr lang="en-US" altLang="zh-CN" sz="2400" b="0" dirty="0"/>
          </a:p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+mj-lt"/>
              <a:buAutoNum type="arabicPeriod"/>
            </a:pPr>
            <a:r>
              <a:rPr lang="en-US" altLang="zh-CN" sz="2400" b="0" dirty="0" smtClean="0"/>
              <a:t>Depending </a:t>
            </a:r>
            <a:r>
              <a:rPr lang="en-US" altLang="zh-CN" sz="2400" b="0" dirty="0"/>
              <a:t>on the type of data they contain different </a:t>
            </a:r>
            <a:r>
              <a:rPr lang="en-US" altLang="zh-CN" sz="2400" b="0" dirty="0" err="1"/>
              <a:t>lvalues</a:t>
            </a:r>
            <a:r>
              <a:rPr lang="en-US" altLang="zh-CN" sz="2400" b="0" dirty="0"/>
              <a:t> require different amounts of memory</a:t>
            </a:r>
            <a:r>
              <a:rPr lang="en-US" altLang="zh-CN" sz="2400" b="0" dirty="0" smtClean="0"/>
              <a:t>.</a:t>
            </a:r>
            <a:endParaRPr lang="en-US" altLang="zh-CN" sz="2400" b="0" dirty="0" smtClean="0"/>
          </a:p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+mj-lt"/>
              <a:buAutoNum type="arabicPeriod"/>
            </a:pPr>
            <a:r>
              <a:rPr lang="en-US" altLang="zh-CN" sz="2400" b="0" dirty="0" smtClean="0"/>
              <a:t>The address of an </a:t>
            </a:r>
            <a:r>
              <a:rPr lang="en-US" altLang="zh-CN" sz="2400" b="0" dirty="0" err="1" smtClean="0"/>
              <a:t>lvalue</a:t>
            </a:r>
            <a:r>
              <a:rPr lang="en-US" altLang="zh-CN" sz="2400" b="0" dirty="0" smtClean="0"/>
              <a:t> is itself data that can be manipulated and stored in memory.</a:t>
            </a:r>
            <a:endParaRPr lang="en-US" altLang="zh-CN" sz="2400" b="0" dirty="0" smtClean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331640" y="2132856"/>
            <a:ext cx="6976120" cy="92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zh-CN" sz="2000" dirty="0">
                <a:latin typeface="Courier New" panose="02070309020205020404" pitchFamily="84" charset="0"/>
              </a:rPr>
              <a:t>x </a:t>
            </a:r>
            <a:r>
              <a:rPr lang="fr-FR" altLang="zh-CN" sz="2000" dirty="0" smtClean="0">
                <a:latin typeface="Courier New" panose="02070309020205020404" pitchFamily="84" charset="0"/>
              </a:rPr>
              <a:t>= 1.0;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latin typeface="Courier New" panose="02070309020205020404" pitchFamily="84" charset="0"/>
              </a:rPr>
              <a:t>intarray</a:t>
            </a:r>
            <a:r>
              <a:rPr lang="en-US" altLang="zh-CN" sz="2000" dirty="0">
                <a:latin typeface="Courier New" panose="02070309020205020404" pitchFamily="84" charset="0"/>
              </a:rPr>
              <a:t>[2] = 17;</a:t>
            </a:r>
            <a:endParaRPr lang="fr-FR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assing by Value, but an Address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1196752"/>
            <a:ext cx="7632848" cy="148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void </a:t>
            </a:r>
            <a:r>
              <a:rPr lang="en-US" altLang="zh-CN" sz="2000" dirty="0" err="1">
                <a:latin typeface="Courier New" panose="02070309020205020404" pitchFamily="84" charset="0"/>
              </a:rPr>
              <a:t>SetToZero</a:t>
            </a:r>
            <a:r>
              <a:rPr lang="en-US" altLang="zh-CN" sz="2000" dirty="0">
                <a:latin typeface="Courier New" panose="02070309020205020404" pitchFamily="84" charset="0"/>
              </a:rPr>
              <a:t> (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int</a:t>
            </a:r>
            <a:r>
              <a:rPr lang="en-US" altLang="zh-CN" sz="2000" dirty="0" smtClean="0">
                <a:latin typeface="Courier New" panose="02070309020205020404" pitchFamily="84" charset="0"/>
              </a:rPr>
              <a:t>* 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ip</a:t>
            </a:r>
            <a:r>
              <a:rPr lang="en-US" altLang="zh-CN" sz="2000" dirty="0" smtClean="0">
                <a:latin typeface="Courier New" panose="02070309020205020404" pitchFamily="84" charset="0"/>
              </a:rPr>
              <a:t>)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{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	*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ip</a:t>
            </a:r>
            <a:r>
              <a:rPr lang="en-US" altLang="zh-CN" sz="2000" dirty="0" smtClean="0">
                <a:latin typeface="Courier New" panose="02070309020205020404" pitchFamily="84" charset="0"/>
              </a:rPr>
              <a:t> = </a:t>
            </a:r>
            <a:r>
              <a:rPr lang="en-US" altLang="zh-CN" sz="2000" dirty="0">
                <a:latin typeface="Courier New" panose="02070309020205020404" pitchFamily="84" charset="0"/>
              </a:rPr>
              <a:t>0;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}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Courier New" panose="02070309020205020404" pitchFamily="84" charset="0"/>
              </a:rPr>
              <a:t>SetZero</a:t>
            </a:r>
            <a:r>
              <a:rPr lang="en-US" altLang="zh-CN" sz="2000" dirty="0" smtClean="0">
                <a:latin typeface="Courier New" panose="02070309020205020404" pitchFamily="84" charset="0"/>
              </a:rPr>
              <a:t>(&amp;x);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355976" y="2204864"/>
            <a:ext cx="136815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355976" y="3717032"/>
            <a:ext cx="136815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1840" y="24208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dirty="0" smtClean="0"/>
              <a:t> at 0x1000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31840" y="386104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ip</a:t>
            </a:r>
            <a:r>
              <a:rPr kumimoji="1" lang="en-US" altLang="zh-CN" dirty="0" smtClean="0"/>
              <a:t>  at somewhere</a:t>
            </a:r>
            <a:endParaRPr kumimoji="1"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上弧形箭头 9"/>
          <p:cNvSpPr/>
          <p:nvPr/>
        </p:nvSpPr>
        <p:spPr bwMode="auto">
          <a:xfrm rot="15966951">
            <a:off x="5719071" y="2799819"/>
            <a:ext cx="1619973" cy="864096"/>
          </a:xfrm>
          <a:prstGeom prst="curved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Passing by Value, but an Address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1196752"/>
            <a:ext cx="7632848" cy="148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void </a:t>
            </a:r>
            <a:r>
              <a:rPr lang="en-US" altLang="zh-CN" sz="2000" dirty="0" err="1">
                <a:latin typeface="Courier New" panose="02070309020205020404" pitchFamily="84" charset="0"/>
              </a:rPr>
              <a:t>SetToZero</a:t>
            </a:r>
            <a:r>
              <a:rPr lang="en-US" altLang="zh-CN" sz="2000" dirty="0">
                <a:latin typeface="Courier New" panose="02070309020205020404" pitchFamily="84" charset="0"/>
              </a:rPr>
              <a:t> (</a:t>
            </a:r>
            <a:r>
              <a:rPr lang="en-US" altLang="zh-CN" sz="2000" dirty="0" err="1">
                <a:latin typeface="Courier New" panose="02070309020205020404" pitchFamily="84" charset="0"/>
              </a:rPr>
              <a:t>int</a:t>
            </a:r>
            <a:r>
              <a:rPr lang="en-US" altLang="zh-CN" sz="2000" dirty="0">
                <a:latin typeface="Courier New" panose="02070309020205020404" pitchFamily="84" charset="0"/>
              </a:rPr>
              <a:t>* </a:t>
            </a:r>
            <a:r>
              <a:rPr lang="en-US" altLang="zh-CN" sz="2000" dirty="0" err="1">
                <a:latin typeface="Courier New" panose="02070309020205020404" pitchFamily="84" charset="0"/>
              </a:rPr>
              <a:t>ip</a:t>
            </a:r>
            <a:r>
              <a:rPr lang="en-US" altLang="zh-CN" sz="2000" dirty="0">
                <a:latin typeface="Courier New" panose="02070309020205020404" pitchFamily="84" charset="0"/>
              </a:rPr>
              <a:t>) 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{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	*</a:t>
            </a:r>
            <a:r>
              <a:rPr lang="en-US" altLang="zh-CN" sz="2000" dirty="0" err="1">
                <a:latin typeface="Courier New" panose="02070309020205020404" pitchFamily="84" charset="0"/>
              </a:rPr>
              <a:t>ip</a:t>
            </a:r>
            <a:r>
              <a:rPr lang="en-US" altLang="zh-CN" sz="2000" dirty="0">
                <a:latin typeface="Courier New" panose="02070309020205020404" pitchFamily="84" charset="0"/>
              </a:rPr>
              <a:t> = 0; 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}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latin typeface="Courier New" panose="02070309020205020404" pitchFamily="84" charset="0"/>
              </a:rPr>
              <a:t>SetZero</a:t>
            </a:r>
            <a:r>
              <a:rPr lang="en-US" altLang="zh-CN" sz="2000" dirty="0">
                <a:latin typeface="Courier New" panose="02070309020205020404" pitchFamily="84" charset="0"/>
              </a:rPr>
              <a:t>(&amp;x);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355976" y="2204864"/>
            <a:ext cx="136815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355976" y="3717032"/>
            <a:ext cx="136815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1840" y="24208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dirty="0" smtClean="0"/>
              <a:t> at 0x1000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31840" y="386104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p</a:t>
            </a:r>
            <a:r>
              <a:rPr kumimoji="1" lang="en-US" altLang="zh-CN" dirty="0" smtClean="0"/>
              <a:t> at somewhere</a:t>
            </a:r>
            <a:endParaRPr kumimoji="1" lang="zh-CN" altLang="en-US" dirty="0"/>
          </a:p>
        </p:txBody>
      </p:sp>
      <p:sp>
        <p:nvSpPr>
          <p:cNvPr id="2" name="下箭头 1"/>
          <p:cNvSpPr/>
          <p:nvPr/>
        </p:nvSpPr>
        <p:spPr bwMode="auto">
          <a:xfrm>
            <a:off x="4860032" y="3068960"/>
            <a:ext cx="324000" cy="432048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5" name="椭圆形标注 4"/>
          <p:cNvSpPr/>
          <p:nvPr/>
        </p:nvSpPr>
        <p:spPr bwMode="auto">
          <a:xfrm>
            <a:off x="6444208" y="2420888"/>
            <a:ext cx="2160240" cy="1224136"/>
          </a:xfrm>
          <a:prstGeom prst="wedgeEllipseCallout">
            <a:avLst>
              <a:gd name="adj1" fmla="val -97686"/>
              <a:gd name="adj2" fmla="val 21436"/>
            </a:avLst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32240" y="2780928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Init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with the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address</a:t>
            </a:r>
            <a:r>
              <a:rPr kumimoji="1" lang="en-US" altLang="zh-CN" dirty="0" smtClean="0"/>
              <a:t> of x, which is 0x1000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44008" y="242088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93305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0x1000</a:t>
            </a:r>
            <a:endParaRPr kumimoji="1"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5" grpId="0" animBg="1"/>
      <p:bldP spid="6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Passing by Value, but an Address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1196752"/>
            <a:ext cx="7632848" cy="148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void </a:t>
            </a:r>
            <a:r>
              <a:rPr lang="en-US" altLang="zh-CN" sz="2000" dirty="0" err="1">
                <a:latin typeface="Courier New" panose="02070309020205020404" pitchFamily="84" charset="0"/>
              </a:rPr>
              <a:t>SetToZero</a:t>
            </a:r>
            <a:r>
              <a:rPr lang="en-US" altLang="zh-CN" sz="2000" dirty="0">
                <a:latin typeface="Courier New" panose="02070309020205020404" pitchFamily="84" charset="0"/>
              </a:rPr>
              <a:t> (</a:t>
            </a:r>
            <a:r>
              <a:rPr lang="en-US" altLang="zh-CN" sz="2000" dirty="0" err="1">
                <a:latin typeface="Courier New" panose="02070309020205020404" pitchFamily="84" charset="0"/>
              </a:rPr>
              <a:t>int</a:t>
            </a:r>
            <a:r>
              <a:rPr lang="en-US" altLang="zh-CN" sz="2000" dirty="0">
                <a:latin typeface="Courier New" panose="02070309020205020404" pitchFamily="84" charset="0"/>
              </a:rPr>
              <a:t>* </a:t>
            </a:r>
            <a:r>
              <a:rPr lang="en-US" altLang="zh-CN" sz="2000" dirty="0" err="1">
                <a:latin typeface="Courier New" panose="02070309020205020404" pitchFamily="84" charset="0"/>
              </a:rPr>
              <a:t>ip</a:t>
            </a:r>
            <a:r>
              <a:rPr lang="en-US" altLang="zh-CN" sz="2000" dirty="0">
                <a:latin typeface="Courier New" panose="02070309020205020404" pitchFamily="84" charset="0"/>
              </a:rPr>
              <a:t>) 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{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	*</a:t>
            </a:r>
            <a:r>
              <a:rPr lang="en-US" altLang="zh-CN" sz="2000" dirty="0" err="1">
                <a:latin typeface="Courier New" panose="02070309020205020404" pitchFamily="84" charset="0"/>
              </a:rPr>
              <a:t>ip</a:t>
            </a:r>
            <a:r>
              <a:rPr lang="en-US" altLang="zh-CN" sz="2000" dirty="0">
                <a:latin typeface="Courier New" panose="02070309020205020404" pitchFamily="84" charset="0"/>
              </a:rPr>
              <a:t> = 0; 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}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latin typeface="Courier New" panose="02070309020205020404" pitchFamily="84" charset="0"/>
              </a:rPr>
              <a:t>SetZero</a:t>
            </a:r>
            <a:r>
              <a:rPr lang="en-US" altLang="zh-CN" sz="2000" dirty="0">
                <a:latin typeface="Courier New" panose="02070309020205020404" pitchFamily="84" charset="0"/>
              </a:rPr>
              <a:t>(&amp;x);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355976" y="2204864"/>
            <a:ext cx="136815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355976" y="3717032"/>
            <a:ext cx="136815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1840" y="24208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dirty="0" smtClean="0"/>
              <a:t> at 0x1000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31840" y="386104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ip</a:t>
            </a:r>
            <a:r>
              <a:rPr kumimoji="1" lang="en-US" altLang="zh-CN" dirty="0" smtClean="0"/>
              <a:t>  at somewhere</a:t>
            </a:r>
            <a:endParaRPr kumimoji="1" lang="zh-CN" altLang="en-US" dirty="0"/>
          </a:p>
        </p:txBody>
      </p:sp>
      <p:sp>
        <p:nvSpPr>
          <p:cNvPr id="5" name="椭圆形标注 4"/>
          <p:cNvSpPr/>
          <p:nvPr/>
        </p:nvSpPr>
        <p:spPr bwMode="auto">
          <a:xfrm>
            <a:off x="6804248" y="3645024"/>
            <a:ext cx="1080120" cy="792088"/>
          </a:xfrm>
          <a:prstGeom prst="wedgeEllipseCallout">
            <a:avLst>
              <a:gd name="adj1" fmla="val -131283"/>
              <a:gd name="adj2" fmla="val 4258"/>
            </a:avLst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8264" y="386104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*</a:t>
            </a:r>
            <a:r>
              <a:rPr kumimoji="1" lang="en-US" altLang="zh-CN" dirty="0" err="1" smtClean="0"/>
              <a:t>ip</a:t>
            </a:r>
            <a:r>
              <a:rPr kumimoji="1" lang="en-US" altLang="zh-CN" dirty="0" smtClean="0"/>
              <a:t>=0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44008" y="242088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93305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0x1000</a:t>
            </a:r>
            <a:endParaRPr kumimoji="1" lang="zh-CN" altLang="en-US" dirty="0"/>
          </a:p>
        </p:txBody>
      </p:sp>
      <p:sp>
        <p:nvSpPr>
          <p:cNvPr id="14" name="上弧形箭头 13"/>
          <p:cNvSpPr/>
          <p:nvPr/>
        </p:nvSpPr>
        <p:spPr bwMode="auto">
          <a:xfrm rot="15966951">
            <a:off x="5719071" y="2799819"/>
            <a:ext cx="1619973" cy="864096"/>
          </a:xfrm>
          <a:prstGeom prst="curvedUp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Passing by Value, but an Address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1196752"/>
            <a:ext cx="7632848" cy="148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void </a:t>
            </a:r>
            <a:r>
              <a:rPr lang="en-US" altLang="zh-CN" sz="2000" dirty="0" err="1">
                <a:latin typeface="Courier New" panose="02070309020205020404" pitchFamily="84" charset="0"/>
              </a:rPr>
              <a:t>SetToZero</a:t>
            </a:r>
            <a:r>
              <a:rPr lang="en-US" altLang="zh-CN" sz="2000" dirty="0">
                <a:latin typeface="Courier New" panose="02070309020205020404" pitchFamily="84" charset="0"/>
              </a:rPr>
              <a:t> (</a:t>
            </a:r>
            <a:r>
              <a:rPr lang="en-US" altLang="zh-CN" sz="2000" dirty="0" err="1">
                <a:latin typeface="Courier New" panose="02070309020205020404" pitchFamily="84" charset="0"/>
              </a:rPr>
              <a:t>int</a:t>
            </a:r>
            <a:r>
              <a:rPr lang="en-US" altLang="zh-CN" sz="2000" dirty="0">
                <a:latin typeface="Courier New" panose="02070309020205020404" pitchFamily="84" charset="0"/>
              </a:rPr>
              <a:t>* </a:t>
            </a:r>
            <a:r>
              <a:rPr lang="en-US" altLang="zh-CN" sz="2000" dirty="0" err="1">
                <a:latin typeface="Courier New" panose="02070309020205020404" pitchFamily="84" charset="0"/>
              </a:rPr>
              <a:t>ip</a:t>
            </a:r>
            <a:r>
              <a:rPr lang="en-US" altLang="zh-CN" sz="2000" dirty="0">
                <a:latin typeface="Courier New" panose="02070309020205020404" pitchFamily="84" charset="0"/>
              </a:rPr>
              <a:t>) 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{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	*</a:t>
            </a:r>
            <a:r>
              <a:rPr lang="en-US" altLang="zh-CN" sz="2000" dirty="0" err="1">
                <a:latin typeface="Courier New" panose="02070309020205020404" pitchFamily="84" charset="0"/>
              </a:rPr>
              <a:t>ip</a:t>
            </a:r>
            <a:r>
              <a:rPr lang="en-US" altLang="zh-CN" sz="2000" dirty="0">
                <a:latin typeface="Courier New" panose="02070309020205020404" pitchFamily="84" charset="0"/>
              </a:rPr>
              <a:t> = 0; 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}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latin typeface="Courier New" panose="02070309020205020404" pitchFamily="84" charset="0"/>
              </a:rPr>
              <a:t>SetZero</a:t>
            </a:r>
            <a:r>
              <a:rPr lang="en-US" altLang="zh-CN" sz="2000" dirty="0">
                <a:latin typeface="Courier New" panose="02070309020205020404" pitchFamily="84" charset="0"/>
              </a:rPr>
              <a:t>(&amp;x);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355976" y="2204864"/>
            <a:ext cx="136815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355976" y="3717032"/>
            <a:ext cx="1368152" cy="72008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1840" y="24208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r>
              <a:rPr kumimoji="1" lang="en-US" altLang="zh-CN" dirty="0" smtClean="0"/>
              <a:t> at 0x1000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31840" y="386104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ip</a:t>
            </a:r>
            <a:r>
              <a:rPr kumimoji="1" lang="en-US" altLang="zh-CN" dirty="0" smtClean="0"/>
              <a:t>  at somewhere</a:t>
            </a:r>
            <a:endParaRPr kumimoji="1" lang="zh-CN" altLang="en-US" dirty="0"/>
          </a:p>
        </p:txBody>
      </p:sp>
      <p:sp>
        <p:nvSpPr>
          <p:cNvPr id="5" name="椭圆形标注 4"/>
          <p:cNvSpPr/>
          <p:nvPr/>
        </p:nvSpPr>
        <p:spPr bwMode="auto">
          <a:xfrm>
            <a:off x="6804248" y="2132856"/>
            <a:ext cx="2016224" cy="936104"/>
          </a:xfrm>
          <a:prstGeom prst="wedgeEllipseCallout">
            <a:avLst>
              <a:gd name="adj1" fmla="val -90787"/>
              <a:gd name="adj2" fmla="val 4258"/>
            </a:avLst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20272" y="2204864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Return to the caller, x is modified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44008" y="242088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44008" y="393305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0x1000</a:t>
            </a:r>
            <a:endParaRPr kumimoji="1"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Swap Integers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39552" y="4077072"/>
            <a:ext cx="7696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static void </a:t>
            </a:r>
            <a:r>
              <a:rPr lang="en-US" altLang="zh-CN" sz="2000" dirty="0" err="1">
                <a:latin typeface="Courier New" panose="02070309020205020404" pitchFamily="84" charset="0"/>
              </a:rPr>
              <a:t>SwapInteger</a:t>
            </a:r>
            <a:r>
              <a:rPr lang="en-US" altLang="zh-CN" sz="2000" dirty="0">
                <a:latin typeface="Courier New" panose="02070309020205020404" pitchFamily="84" charset="0"/>
              </a:rPr>
              <a:t> (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84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84" charset="0"/>
              </a:rPr>
              <a:t> *</a:t>
            </a:r>
            <a:r>
              <a:rPr lang="en-US" altLang="zh-CN" sz="2000" dirty="0">
                <a:latin typeface="Courier New" panose="02070309020205020404" pitchFamily="84" charset="0"/>
              </a:rPr>
              <a:t>p1, 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84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84" charset="0"/>
              </a:rPr>
              <a:t> *</a:t>
            </a:r>
            <a:r>
              <a:rPr lang="en-US" altLang="zh-CN" sz="2000" dirty="0">
                <a:latin typeface="Courier New" panose="02070309020205020404" pitchFamily="84" charset="0"/>
              </a:rPr>
              <a:t>p2)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{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	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int</a:t>
            </a:r>
            <a:r>
              <a:rPr lang="en-US" altLang="zh-CN" sz="2000" dirty="0" smtClean="0">
                <a:latin typeface="Courier New" panose="02070309020205020404" pitchFamily="84" charset="0"/>
              </a:rPr>
              <a:t> </a:t>
            </a:r>
            <a:r>
              <a:rPr lang="en-US" altLang="zh-CN" sz="2000" dirty="0" err="1">
                <a:latin typeface="Courier New" panose="02070309020205020404" pitchFamily="84" charset="0"/>
              </a:rPr>
              <a:t>tmp</a:t>
            </a:r>
            <a:r>
              <a:rPr lang="en-US" altLang="zh-CN" sz="2000" dirty="0">
                <a:latin typeface="Courier New" panose="02070309020205020404" pitchFamily="84" charset="0"/>
              </a:rPr>
              <a:t>;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	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tmp</a:t>
            </a:r>
            <a:r>
              <a:rPr lang="en-US" altLang="zh-CN" sz="2000" dirty="0" smtClean="0">
                <a:latin typeface="Courier New" panose="02070309020205020404" pitchFamily="84" charset="0"/>
              </a:rPr>
              <a:t> </a:t>
            </a:r>
            <a:r>
              <a:rPr lang="en-US" altLang="zh-CN" sz="2000" dirty="0">
                <a:latin typeface="Courier New" panose="02070309020205020404" pitchFamily="84" charset="0"/>
              </a:rPr>
              <a:t>=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84" charset="0"/>
              </a:rPr>
              <a:t>*p1</a:t>
            </a:r>
            <a:r>
              <a:rPr lang="en-US" altLang="zh-CN" sz="2000" dirty="0">
                <a:latin typeface="Courier New" panose="02070309020205020404" pitchFamily="84" charset="0"/>
              </a:rPr>
              <a:t>;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84" charset="0"/>
              </a:rPr>
              <a:t>*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84" charset="0"/>
              </a:rPr>
              <a:t>p1 </a:t>
            </a:r>
            <a:r>
              <a:rPr lang="en-US" altLang="zh-CN" sz="2000" dirty="0">
                <a:latin typeface="Courier New" panose="02070309020205020404" pitchFamily="84" charset="0"/>
              </a:rPr>
              <a:t>=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84" charset="0"/>
              </a:rPr>
              <a:t>*p2</a:t>
            </a:r>
            <a:r>
              <a:rPr lang="en-US" altLang="zh-CN" sz="2000" dirty="0">
                <a:latin typeface="Courier New" panose="02070309020205020404" pitchFamily="84" charset="0"/>
              </a:rPr>
              <a:t>;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panose="02070309020205020404" pitchFamily="84" charset="0"/>
              </a:rPr>
              <a:t>*p2 </a:t>
            </a:r>
            <a:r>
              <a:rPr lang="en-US" altLang="zh-CN" sz="2000" dirty="0">
                <a:latin typeface="Courier New" panose="02070309020205020404" pitchFamily="84" charset="0"/>
              </a:rPr>
              <a:t>= </a:t>
            </a:r>
            <a:r>
              <a:rPr lang="en-US" altLang="zh-CN" sz="2000" dirty="0" err="1">
                <a:latin typeface="Courier New" panose="02070309020205020404" pitchFamily="84" charset="0"/>
              </a:rPr>
              <a:t>tmp</a:t>
            </a:r>
            <a:r>
              <a:rPr lang="en-US" altLang="zh-CN" sz="2000" dirty="0">
                <a:latin typeface="Courier New" panose="02070309020205020404" pitchFamily="84" charset="0"/>
              </a:rPr>
              <a:t>;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}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Courier New" panose="02070309020205020404" pitchFamily="84" charset="0"/>
              </a:rPr>
              <a:t>int</a:t>
            </a:r>
            <a:r>
              <a:rPr lang="en-US" altLang="zh-CN" sz="2000" dirty="0" smtClean="0">
                <a:latin typeface="Courier New" panose="02070309020205020404" pitchFamily="84" charset="0"/>
              </a:rPr>
              <a:t> a = 3, b = 2;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Courier New" panose="02070309020205020404" pitchFamily="84" charset="0"/>
              </a:rPr>
              <a:t>SwapInteger</a:t>
            </a:r>
            <a:r>
              <a:rPr lang="en-US" altLang="zh-CN" sz="2000" dirty="0" smtClean="0">
                <a:latin typeface="Courier New" panose="02070309020205020404" pitchFamily="84" charset="0"/>
              </a:rPr>
              <a:t>(&amp;a, &amp;b);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39552" y="1268760"/>
            <a:ext cx="7696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static void </a:t>
            </a:r>
            <a:r>
              <a:rPr lang="en-US" altLang="zh-CN" sz="2000" dirty="0" err="1">
                <a:latin typeface="Courier New" panose="02070309020205020404" pitchFamily="84" charset="0"/>
              </a:rPr>
              <a:t>SwapInteger</a:t>
            </a:r>
            <a:r>
              <a:rPr lang="en-US" altLang="zh-CN" sz="2000" dirty="0">
                <a:latin typeface="Courier New" panose="02070309020205020404" pitchFamily="84" charset="0"/>
              </a:rPr>
              <a:t> (</a:t>
            </a:r>
            <a:r>
              <a:rPr lang="en-US" altLang="zh-CN" sz="2000" dirty="0" err="1">
                <a:latin typeface="Courier New" panose="02070309020205020404" pitchFamily="84" charset="0"/>
              </a:rPr>
              <a:t>int</a:t>
            </a:r>
            <a:r>
              <a:rPr lang="en-US" altLang="zh-CN" sz="2000" dirty="0">
                <a:latin typeface="Courier New" panose="02070309020205020404" pitchFamily="84" charset="0"/>
              </a:rPr>
              <a:t> </a:t>
            </a:r>
            <a:r>
              <a:rPr lang="en-US" altLang="zh-CN" sz="2000" dirty="0" smtClean="0">
                <a:latin typeface="Courier New" panose="02070309020205020404" pitchFamily="84" charset="0"/>
              </a:rPr>
              <a:t>i1, </a:t>
            </a:r>
            <a:r>
              <a:rPr lang="en-US" altLang="zh-CN" sz="2000" dirty="0" err="1">
                <a:latin typeface="Courier New" panose="02070309020205020404" pitchFamily="84" charset="0"/>
              </a:rPr>
              <a:t>int</a:t>
            </a:r>
            <a:r>
              <a:rPr lang="en-US" altLang="zh-CN" sz="2000" dirty="0">
                <a:latin typeface="Courier New" panose="02070309020205020404" pitchFamily="84" charset="0"/>
              </a:rPr>
              <a:t> i</a:t>
            </a:r>
            <a:r>
              <a:rPr lang="en-US" altLang="zh-CN" sz="2000" dirty="0" smtClean="0">
                <a:latin typeface="Courier New" panose="02070309020205020404" pitchFamily="84" charset="0"/>
              </a:rPr>
              <a:t>2</a:t>
            </a:r>
            <a:r>
              <a:rPr lang="en-US" altLang="zh-CN" sz="2000" dirty="0">
                <a:latin typeface="Courier New" panose="02070309020205020404" pitchFamily="84" charset="0"/>
              </a:rPr>
              <a:t>)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{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	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int</a:t>
            </a:r>
            <a:r>
              <a:rPr lang="en-US" altLang="zh-CN" sz="2000" dirty="0" smtClean="0">
                <a:latin typeface="Courier New" panose="02070309020205020404" pitchFamily="84" charset="0"/>
              </a:rPr>
              <a:t> </a:t>
            </a:r>
            <a:r>
              <a:rPr lang="en-US" altLang="zh-CN" sz="2000" dirty="0" err="1">
                <a:latin typeface="Courier New" panose="02070309020205020404" pitchFamily="84" charset="0"/>
              </a:rPr>
              <a:t>tmp</a:t>
            </a:r>
            <a:r>
              <a:rPr lang="en-US" altLang="zh-CN" sz="2000" dirty="0">
                <a:latin typeface="Courier New" panose="02070309020205020404" pitchFamily="84" charset="0"/>
              </a:rPr>
              <a:t>;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	</a:t>
            </a:r>
            <a:r>
              <a:rPr lang="en-US" altLang="zh-CN" sz="2000" dirty="0" err="1" smtClean="0">
                <a:latin typeface="Courier New" panose="02070309020205020404" pitchFamily="84" charset="0"/>
              </a:rPr>
              <a:t>tmp</a:t>
            </a:r>
            <a:r>
              <a:rPr lang="en-US" altLang="zh-CN" sz="2000" dirty="0" smtClean="0">
                <a:latin typeface="Courier New" panose="02070309020205020404" pitchFamily="84" charset="0"/>
              </a:rPr>
              <a:t> </a:t>
            </a:r>
            <a:r>
              <a:rPr lang="en-US" altLang="zh-CN" sz="2000" dirty="0">
                <a:latin typeface="Courier New" panose="02070309020205020404" pitchFamily="84" charset="0"/>
              </a:rPr>
              <a:t>= i</a:t>
            </a:r>
            <a:r>
              <a:rPr lang="en-US" altLang="zh-CN" sz="2000" dirty="0" smtClean="0">
                <a:latin typeface="Courier New" panose="02070309020205020404" pitchFamily="84" charset="0"/>
              </a:rPr>
              <a:t>1</a:t>
            </a:r>
            <a:r>
              <a:rPr lang="en-US" altLang="zh-CN" sz="2000" dirty="0">
                <a:latin typeface="Courier New" panose="02070309020205020404" pitchFamily="84" charset="0"/>
              </a:rPr>
              <a:t>;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	i</a:t>
            </a:r>
            <a:r>
              <a:rPr lang="en-US" altLang="zh-CN" sz="2000" dirty="0" smtClean="0">
                <a:latin typeface="Courier New" panose="02070309020205020404" pitchFamily="84" charset="0"/>
              </a:rPr>
              <a:t>1 </a:t>
            </a:r>
            <a:r>
              <a:rPr lang="en-US" altLang="zh-CN" sz="2000" dirty="0">
                <a:latin typeface="Courier New" panose="02070309020205020404" pitchFamily="84" charset="0"/>
              </a:rPr>
              <a:t>= </a:t>
            </a:r>
            <a:r>
              <a:rPr lang="en-US" altLang="zh-CN" sz="2000" dirty="0" smtClean="0">
                <a:latin typeface="Courier New" panose="02070309020205020404" pitchFamily="84" charset="0"/>
              </a:rPr>
              <a:t>i2;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	</a:t>
            </a:r>
            <a:r>
              <a:rPr lang="en-US" altLang="zh-CN" sz="2000" dirty="0" smtClean="0">
                <a:latin typeface="Courier New" panose="02070309020205020404" pitchFamily="84" charset="0"/>
              </a:rPr>
              <a:t>i2 </a:t>
            </a:r>
            <a:r>
              <a:rPr lang="en-US" altLang="zh-CN" sz="2000" dirty="0">
                <a:latin typeface="Courier New" panose="02070309020205020404" pitchFamily="84" charset="0"/>
              </a:rPr>
              <a:t>= </a:t>
            </a:r>
            <a:r>
              <a:rPr lang="en-US" altLang="zh-CN" sz="2000" dirty="0" err="1">
                <a:latin typeface="Courier New" panose="02070309020205020404" pitchFamily="84" charset="0"/>
              </a:rPr>
              <a:t>tmp</a:t>
            </a:r>
            <a:r>
              <a:rPr lang="en-US" altLang="zh-CN" sz="2000" dirty="0">
                <a:latin typeface="Courier New" panose="02070309020205020404" pitchFamily="84" charset="0"/>
              </a:rPr>
              <a:t>;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}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Courier New" panose="02070309020205020404" pitchFamily="84" charset="0"/>
              </a:rPr>
              <a:t>int</a:t>
            </a:r>
            <a:r>
              <a:rPr lang="en-US" altLang="zh-CN" sz="2000" dirty="0" smtClean="0">
                <a:latin typeface="Courier New" panose="02070309020205020404" pitchFamily="84" charset="0"/>
              </a:rPr>
              <a:t> a = 3, b = 2;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Courier New" panose="02070309020205020404" pitchFamily="84" charset="0"/>
              </a:rPr>
              <a:t>SwapInteger</a:t>
            </a:r>
            <a:r>
              <a:rPr lang="en-US" altLang="zh-CN" sz="2000" dirty="0" smtClean="0">
                <a:latin typeface="Courier New" panose="02070309020205020404" pitchFamily="84" charset="0"/>
              </a:rPr>
              <a:t>(a, b);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12" name="爆炸形 1 11"/>
          <p:cNvSpPr/>
          <p:nvPr/>
        </p:nvSpPr>
        <p:spPr bwMode="auto">
          <a:xfrm>
            <a:off x="3491880" y="1988840"/>
            <a:ext cx="4464496" cy="1368152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</a:rPr>
              <a:t>Can’t work!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13" name="爆炸形 1 12"/>
          <p:cNvSpPr/>
          <p:nvPr/>
        </p:nvSpPr>
        <p:spPr bwMode="auto">
          <a:xfrm>
            <a:off x="3491880" y="4797152"/>
            <a:ext cx="4464496" cy="1368152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Can w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</a:rPr>
              <a:t>ork!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charset="0"/>
            </a:endParaRPr>
          </a:p>
        </p:txBody>
      </p:sp>
      <p:grpSp>
        <p:nvGrpSpPr>
          <p:cNvPr id="9" name="Group 4"/>
          <p:cNvGrpSpPr/>
          <p:nvPr/>
        </p:nvGrpSpPr>
        <p:grpSpPr bwMode="auto">
          <a:xfrm>
            <a:off x="1261195" y="3897785"/>
            <a:ext cx="7313140" cy="3011279"/>
            <a:chOff x="116" y="1583"/>
            <a:chExt cx="5136" cy="417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16" y="158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1600">
                <a:latin typeface="Courier New" panose="02070309020205020404" pitchFamily="84" charset="0"/>
                <a:ea typeface="MS PGothic" panose="020B0600070205080204" charset="-128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308" y="1586"/>
              <a:ext cx="4944" cy="3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rgbClr val="FF0000"/>
                  </a:solidFill>
                  <a:latin typeface="+mn-lt"/>
                </a:rPr>
                <a:t>And?</a:t>
              </a:r>
              <a:endParaRPr lang="en-US" altLang="zh-CN" sz="2800" dirty="0" smtClean="0">
                <a:solidFill>
                  <a:srgbClr val="FF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latin typeface="Courier New" panose="02070309020205020404" pitchFamily="84" charset="0"/>
                </a:rPr>
                <a:t>static void </a:t>
              </a:r>
              <a:r>
                <a:rPr lang="en-US" altLang="zh-CN" sz="2000" dirty="0" err="1">
                  <a:latin typeface="Courier New" panose="02070309020205020404" pitchFamily="84" charset="0"/>
                </a:rPr>
                <a:t>SwapInteger</a:t>
              </a:r>
              <a:r>
                <a:rPr lang="en-US" altLang="zh-CN" sz="2000" dirty="0">
                  <a:latin typeface="Courier New" panose="02070309020205020404" pitchFamily="84" charset="0"/>
                </a:rPr>
                <a:t> (</a:t>
              </a:r>
              <a:r>
                <a:rPr lang="en-US" altLang="zh-CN" sz="2000" dirty="0" err="1">
                  <a:latin typeface="Courier New" panose="02070309020205020404" pitchFamily="84" charset="0"/>
                </a:rPr>
                <a:t>int</a:t>
              </a:r>
              <a:r>
                <a:rPr lang="en-US" altLang="zh-CN" sz="2000" dirty="0">
                  <a:latin typeface="Courier New" panose="02070309020205020404" pitchFamily="84" charset="0"/>
                </a:rPr>
                <a:t> *p1, </a:t>
              </a:r>
              <a:r>
                <a:rPr lang="en-US" altLang="zh-CN" sz="2000" dirty="0" err="1">
                  <a:latin typeface="Courier New" panose="02070309020205020404" pitchFamily="84" charset="0"/>
                </a:rPr>
                <a:t>int</a:t>
              </a:r>
              <a:r>
                <a:rPr lang="en-US" altLang="zh-CN" sz="2000" dirty="0">
                  <a:latin typeface="Courier New" panose="02070309020205020404" pitchFamily="84" charset="0"/>
                </a:rPr>
                <a:t> *p2) </a:t>
              </a:r>
              <a:endParaRPr lang="en-US" altLang="zh-CN" sz="2000" dirty="0">
                <a:latin typeface="Courier New" panose="02070309020205020404" pitchFamily="84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latin typeface="Courier New" panose="02070309020205020404" pitchFamily="84" charset="0"/>
                </a:rPr>
                <a:t>{</a:t>
              </a:r>
              <a:endParaRPr lang="en-US" altLang="zh-CN" sz="2000" dirty="0">
                <a:latin typeface="Courier New" panose="02070309020205020404" pitchFamily="84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latin typeface="Courier New" panose="02070309020205020404" pitchFamily="84" charset="0"/>
                </a:rPr>
                <a:t>	</a:t>
              </a:r>
              <a:r>
                <a:rPr lang="en-US" altLang="zh-CN" sz="2000" dirty="0" err="1">
                  <a:latin typeface="Courier New" panose="02070309020205020404" pitchFamily="84" charset="0"/>
                </a:rPr>
                <a:t>int</a:t>
              </a:r>
              <a:r>
                <a:rPr lang="en-US" altLang="zh-CN" sz="2000" dirty="0">
                  <a:latin typeface="Courier New" panose="02070309020205020404" pitchFamily="8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Courier New" panose="02070309020205020404" pitchFamily="84" charset="0"/>
                </a:rPr>
                <a:t>*</a:t>
              </a:r>
              <a:r>
                <a:rPr lang="en-US" altLang="zh-CN" sz="2000" dirty="0" err="1" smtClean="0">
                  <a:solidFill>
                    <a:srgbClr val="FF0000"/>
                  </a:solidFill>
                  <a:latin typeface="Courier New" panose="02070309020205020404" pitchFamily="84" charset="0"/>
                </a:rPr>
                <a:t>tmp</a:t>
              </a:r>
              <a:r>
                <a:rPr lang="en-US" altLang="zh-CN" sz="2000" dirty="0">
                  <a:latin typeface="Courier New" panose="02070309020205020404" pitchFamily="84" charset="0"/>
                </a:rPr>
                <a:t>;</a:t>
              </a:r>
              <a:endParaRPr lang="en-US" altLang="zh-CN" sz="2000" dirty="0">
                <a:latin typeface="Courier New" panose="02070309020205020404" pitchFamily="84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latin typeface="Courier New" panose="02070309020205020404" pitchFamily="84" charset="0"/>
                </a:rPr>
                <a:t>	</a:t>
              </a:r>
              <a:r>
                <a:rPr lang="en-US" altLang="zh-CN" sz="2000" dirty="0" err="1" smtClean="0">
                  <a:latin typeface="Courier New" panose="02070309020205020404" pitchFamily="84" charset="0"/>
                </a:rPr>
                <a:t>tmp</a:t>
              </a:r>
              <a:r>
                <a:rPr lang="en-US" altLang="zh-CN" sz="2000" dirty="0" smtClean="0">
                  <a:latin typeface="Courier New" panose="02070309020205020404" pitchFamily="84" charset="0"/>
                </a:rPr>
                <a:t> </a:t>
              </a:r>
              <a:r>
                <a:rPr lang="en-US" altLang="zh-CN" sz="2000" dirty="0">
                  <a:latin typeface="Courier New" panose="02070309020205020404" pitchFamily="84" charset="0"/>
                </a:rPr>
                <a:t>= </a:t>
              </a:r>
              <a:r>
                <a:rPr lang="en-US" altLang="zh-CN" sz="2000" dirty="0" smtClean="0">
                  <a:latin typeface="Courier New" panose="02070309020205020404" pitchFamily="84" charset="0"/>
                </a:rPr>
                <a:t>p1</a:t>
              </a:r>
              <a:r>
                <a:rPr lang="en-US" altLang="zh-CN" sz="2000" dirty="0">
                  <a:latin typeface="Courier New" panose="02070309020205020404" pitchFamily="84" charset="0"/>
                </a:rPr>
                <a:t>; </a:t>
              </a:r>
              <a:endParaRPr lang="en-US" altLang="zh-CN" sz="2000" dirty="0">
                <a:latin typeface="Courier New" panose="02070309020205020404" pitchFamily="84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latin typeface="Courier New" panose="02070309020205020404" pitchFamily="84" charset="0"/>
                </a:rPr>
                <a:t>	</a:t>
              </a:r>
              <a:r>
                <a:rPr lang="en-US" altLang="zh-CN" sz="2000" dirty="0" smtClean="0">
                  <a:latin typeface="Courier New" panose="02070309020205020404" pitchFamily="84" charset="0"/>
                </a:rPr>
                <a:t>p1 </a:t>
              </a:r>
              <a:r>
                <a:rPr lang="en-US" altLang="zh-CN" sz="2000" dirty="0">
                  <a:latin typeface="Courier New" panose="02070309020205020404" pitchFamily="84" charset="0"/>
                </a:rPr>
                <a:t>= </a:t>
              </a:r>
              <a:r>
                <a:rPr lang="en-US" altLang="zh-CN" sz="2000" dirty="0" smtClean="0">
                  <a:latin typeface="Courier New" panose="02070309020205020404" pitchFamily="84" charset="0"/>
                </a:rPr>
                <a:t>p2</a:t>
              </a:r>
              <a:r>
                <a:rPr lang="en-US" altLang="zh-CN" sz="2000" dirty="0">
                  <a:latin typeface="Courier New" panose="02070309020205020404" pitchFamily="84" charset="0"/>
                </a:rPr>
                <a:t>; </a:t>
              </a:r>
              <a:endParaRPr lang="en-US" altLang="zh-CN" sz="2000" dirty="0">
                <a:latin typeface="Courier New" panose="02070309020205020404" pitchFamily="84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latin typeface="Courier New" panose="02070309020205020404" pitchFamily="84" charset="0"/>
                </a:rPr>
                <a:t>	</a:t>
              </a:r>
              <a:r>
                <a:rPr lang="en-US" altLang="zh-CN" sz="2000" dirty="0" smtClean="0">
                  <a:latin typeface="Courier New" panose="02070309020205020404" pitchFamily="84" charset="0"/>
                </a:rPr>
                <a:t>p2 </a:t>
              </a:r>
              <a:r>
                <a:rPr lang="en-US" altLang="zh-CN" sz="2000" dirty="0">
                  <a:latin typeface="Courier New" panose="02070309020205020404" pitchFamily="84" charset="0"/>
                </a:rPr>
                <a:t>= </a:t>
              </a:r>
              <a:r>
                <a:rPr lang="en-US" altLang="zh-CN" sz="2000" dirty="0" err="1" smtClean="0">
                  <a:latin typeface="Courier New" panose="02070309020205020404" pitchFamily="84" charset="0"/>
                </a:rPr>
                <a:t>tmp</a:t>
              </a:r>
              <a:r>
                <a:rPr lang="en-US" altLang="zh-CN" sz="2000" dirty="0">
                  <a:latin typeface="Courier New" panose="02070309020205020404" pitchFamily="84" charset="0"/>
                </a:rPr>
                <a:t>;</a:t>
              </a:r>
              <a:endParaRPr lang="en-US" altLang="zh-CN" sz="2000" dirty="0">
                <a:latin typeface="Courier New" panose="02070309020205020404" pitchFamily="84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latin typeface="Courier New" panose="02070309020205020404" pitchFamily="84" charset="0"/>
                </a:rPr>
                <a:t>}</a:t>
              </a:r>
              <a:endParaRPr lang="en-US" altLang="zh-CN" sz="2000" dirty="0">
                <a:latin typeface="Courier New" panose="02070309020205020404" pitchFamily="8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 bwMode="auto">
          <a:xfrm>
            <a:off x="1272059" y="1235802"/>
            <a:ext cx="7313140" cy="2651238"/>
            <a:chOff x="116" y="1583"/>
            <a:chExt cx="5136" cy="417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16" y="1583"/>
              <a:ext cx="5136" cy="4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1600">
                <a:latin typeface="Courier New" panose="02070309020205020404" pitchFamily="84" charset="0"/>
                <a:ea typeface="MS PGothic" panose="020B0600070205080204" charset="-128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08" y="1586"/>
              <a:ext cx="4944" cy="3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rgbClr val="FF0000"/>
                  </a:solidFill>
                  <a:latin typeface="+mn-lt"/>
                </a:rPr>
                <a:t>How about?</a:t>
              </a:r>
              <a:endParaRPr lang="en-US" altLang="zh-CN" sz="2800" dirty="0" smtClean="0">
                <a:solidFill>
                  <a:srgbClr val="FF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latin typeface="Courier New" panose="02070309020205020404" pitchFamily="84" charset="0"/>
                </a:rPr>
                <a:t>static void </a:t>
              </a:r>
              <a:r>
                <a:rPr lang="en-US" altLang="zh-CN" sz="2000" dirty="0" err="1">
                  <a:latin typeface="Courier New" panose="02070309020205020404" pitchFamily="84" charset="0"/>
                </a:rPr>
                <a:t>SwapInteger</a:t>
              </a:r>
              <a:r>
                <a:rPr lang="en-US" altLang="zh-CN" sz="2000" dirty="0">
                  <a:latin typeface="Courier New" panose="02070309020205020404" pitchFamily="84" charset="0"/>
                </a:rPr>
                <a:t> (</a:t>
              </a:r>
              <a:r>
                <a:rPr lang="en-US" altLang="zh-CN" sz="2000" dirty="0" err="1">
                  <a:latin typeface="Courier New" panose="02070309020205020404" pitchFamily="84" charset="0"/>
                </a:rPr>
                <a:t>int</a:t>
              </a:r>
              <a:r>
                <a:rPr lang="en-US" altLang="zh-CN" sz="2000" dirty="0">
                  <a:latin typeface="Courier New" panose="02070309020205020404" pitchFamily="84" charset="0"/>
                </a:rPr>
                <a:t> *p1, </a:t>
              </a:r>
              <a:r>
                <a:rPr lang="en-US" altLang="zh-CN" sz="2000" dirty="0" err="1">
                  <a:latin typeface="Courier New" panose="02070309020205020404" pitchFamily="84" charset="0"/>
                </a:rPr>
                <a:t>int</a:t>
              </a:r>
              <a:r>
                <a:rPr lang="en-US" altLang="zh-CN" sz="2000" dirty="0">
                  <a:latin typeface="Courier New" panose="02070309020205020404" pitchFamily="84" charset="0"/>
                </a:rPr>
                <a:t> *p2) </a:t>
              </a:r>
              <a:endParaRPr lang="en-US" altLang="zh-CN" sz="2000" dirty="0">
                <a:latin typeface="Courier New" panose="02070309020205020404" pitchFamily="84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latin typeface="Courier New" panose="02070309020205020404" pitchFamily="84" charset="0"/>
                </a:rPr>
                <a:t>{</a:t>
              </a:r>
              <a:endParaRPr lang="en-US" altLang="zh-CN" sz="2000" dirty="0">
                <a:latin typeface="Courier New" panose="02070309020205020404" pitchFamily="84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latin typeface="Courier New" panose="02070309020205020404" pitchFamily="84" charset="0"/>
                </a:rPr>
                <a:t>	</a:t>
              </a:r>
              <a:r>
                <a:rPr lang="en-US" altLang="zh-CN" sz="2000" dirty="0" err="1">
                  <a:latin typeface="Courier New" panose="02070309020205020404" pitchFamily="84" charset="0"/>
                </a:rPr>
                <a:t>int</a:t>
              </a:r>
              <a:r>
                <a:rPr lang="en-US" altLang="zh-CN" sz="2000" dirty="0">
                  <a:latin typeface="Courier New" panose="02070309020205020404" pitchFamily="84" charset="0"/>
                </a:rPr>
                <a:t>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Courier New" panose="02070309020205020404" pitchFamily="84" charset="0"/>
                </a:rPr>
                <a:t>*</a:t>
              </a:r>
              <a:r>
                <a:rPr lang="en-US" altLang="zh-CN" sz="2000" dirty="0" err="1" smtClean="0">
                  <a:solidFill>
                    <a:srgbClr val="FF0000"/>
                  </a:solidFill>
                  <a:latin typeface="Courier New" panose="02070309020205020404" pitchFamily="84" charset="0"/>
                </a:rPr>
                <a:t>tmp</a:t>
              </a:r>
              <a:r>
                <a:rPr lang="en-US" altLang="zh-CN" sz="2000" dirty="0">
                  <a:latin typeface="Courier New" panose="02070309020205020404" pitchFamily="84" charset="0"/>
                </a:rPr>
                <a:t>;</a:t>
              </a:r>
              <a:endParaRPr lang="en-US" altLang="zh-CN" sz="2000" dirty="0">
                <a:latin typeface="Courier New" panose="02070309020205020404" pitchFamily="84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latin typeface="Courier New" panose="02070309020205020404" pitchFamily="84" charset="0"/>
                </a:rPr>
                <a:t>	</a:t>
              </a:r>
              <a:r>
                <a:rPr lang="en-US" altLang="zh-CN" sz="2000" dirty="0" smtClean="0">
                  <a:latin typeface="Courier New" panose="02070309020205020404" pitchFamily="84" charset="0"/>
                </a:rPr>
                <a:t>*</a:t>
              </a:r>
              <a:r>
                <a:rPr lang="en-US" altLang="zh-CN" sz="2000" dirty="0" err="1" smtClean="0">
                  <a:latin typeface="Courier New" panose="02070309020205020404" pitchFamily="84" charset="0"/>
                </a:rPr>
                <a:t>tmp</a:t>
              </a:r>
              <a:r>
                <a:rPr lang="en-US" altLang="zh-CN" sz="2000" dirty="0" smtClean="0">
                  <a:latin typeface="Courier New" panose="02070309020205020404" pitchFamily="84" charset="0"/>
                </a:rPr>
                <a:t> </a:t>
              </a:r>
              <a:r>
                <a:rPr lang="en-US" altLang="zh-CN" sz="2000" dirty="0">
                  <a:latin typeface="Courier New" panose="02070309020205020404" pitchFamily="84" charset="0"/>
                </a:rPr>
                <a:t>= *p1; </a:t>
              </a:r>
              <a:endParaRPr lang="en-US" altLang="zh-CN" sz="2000" dirty="0">
                <a:latin typeface="Courier New" panose="02070309020205020404" pitchFamily="84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latin typeface="Courier New" panose="02070309020205020404" pitchFamily="84" charset="0"/>
                </a:rPr>
                <a:t>	*p1 = *p2; </a:t>
              </a:r>
              <a:endParaRPr lang="en-US" altLang="zh-CN" sz="2000" dirty="0">
                <a:latin typeface="Courier New" panose="02070309020205020404" pitchFamily="84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latin typeface="Courier New" panose="02070309020205020404" pitchFamily="84" charset="0"/>
                </a:rPr>
                <a:t>	*</a:t>
              </a:r>
              <a:r>
                <a:rPr lang="en-US" altLang="zh-CN" sz="2000" dirty="0" smtClean="0">
                  <a:latin typeface="Courier New" panose="02070309020205020404" pitchFamily="84" charset="0"/>
                </a:rPr>
                <a:t>p2 </a:t>
              </a:r>
              <a:r>
                <a:rPr lang="en-US" altLang="zh-CN" sz="2000" dirty="0">
                  <a:latin typeface="Courier New" panose="02070309020205020404" pitchFamily="84" charset="0"/>
                </a:rPr>
                <a:t>= *</a:t>
              </a:r>
              <a:r>
                <a:rPr lang="en-US" altLang="zh-CN" sz="2000" dirty="0" err="1" smtClean="0">
                  <a:latin typeface="Courier New" panose="02070309020205020404" pitchFamily="84" charset="0"/>
                </a:rPr>
                <a:t>tmp</a:t>
              </a:r>
              <a:r>
                <a:rPr lang="en-US" altLang="zh-CN" sz="2000" dirty="0">
                  <a:latin typeface="Courier New" panose="02070309020205020404" pitchFamily="84" charset="0"/>
                </a:rPr>
                <a:t>;</a:t>
              </a:r>
              <a:endParaRPr lang="en-US" altLang="zh-CN" sz="2000" dirty="0">
                <a:latin typeface="Courier New" panose="02070309020205020404" pitchFamily="84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latin typeface="Courier New" panose="02070309020205020404" pitchFamily="84" charset="0"/>
                </a:rPr>
                <a:t>}</a:t>
              </a:r>
              <a:endParaRPr lang="en-US" altLang="zh-CN" sz="2000" dirty="0">
                <a:latin typeface="Courier New" panose="02070309020205020404" pitchFamily="84" charset="0"/>
              </a:endParaRPr>
            </a:p>
          </p:txBody>
        </p:sp>
      </p:grpSp>
      <p:sp>
        <p:nvSpPr>
          <p:cNvPr id="14" name="爆炸形 1 13"/>
          <p:cNvSpPr/>
          <p:nvPr/>
        </p:nvSpPr>
        <p:spPr bwMode="auto">
          <a:xfrm>
            <a:off x="4644008" y="2204864"/>
            <a:ext cx="3578803" cy="1368152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</a:rPr>
              <a:t>Dangerous!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15" name="爆炸形 1 14"/>
          <p:cNvSpPr/>
          <p:nvPr/>
        </p:nvSpPr>
        <p:spPr bwMode="auto">
          <a:xfrm>
            <a:off x="4211960" y="4941168"/>
            <a:ext cx="4248472" cy="1368152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</a:rPr>
              <a:t>Not</a:t>
            </a:r>
            <a:r>
              <a:rPr kumimoji="0" lang="en-US" altLang="zh-CN" sz="2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</a:rPr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</a:rPr>
              <a:t>effective!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 animBg="1"/>
      <p:bldP spid="13" grpId="0" animBg="1"/>
      <p:bldP spid="14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“Return” Multiple Results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11560" y="1124744"/>
            <a:ext cx="812800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To return multiple results, turn </a:t>
            </a:r>
            <a:r>
              <a:rPr lang="en-US" altLang="zh-CN" sz="2800" b="0" dirty="0"/>
              <a:t>that function into a procedure and pass values back and forth through the argument list.</a:t>
            </a:r>
            <a:endParaRPr lang="en-US" altLang="zh-CN" sz="2800" b="0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971600" y="2780928"/>
            <a:ext cx="7696200" cy="259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static void </a:t>
            </a:r>
            <a:r>
              <a:rPr lang="en-US" altLang="zh-CN" sz="2000" dirty="0" err="1">
                <a:latin typeface="Courier New" panose="02070309020205020404" pitchFamily="84" charset="0"/>
              </a:rPr>
              <a:t>ConverTimeToHM</a:t>
            </a:r>
            <a:r>
              <a:rPr lang="en-US" altLang="zh-CN" sz="2000" dirty="0">
                <a:latin typeface="Courier New" panose="02070309020205020404" pitchFamily="84" charset="0"/>
              </a:rPr>
              <a:t> (</a:t>
            </a:r>
            <a:r>
              <a:rPr lang="en-US" altLang="zh-CN" sz="2000" dirty="0" err="1">
                <a:latin typeface="Courier New" panose="02070309020205020404" pitchFamily="84" charset="0"/>
              </a:rPr>
              <a:t>int</a:t>
            </a:r>
            <a:r>
              <a:rPr lang="en-US" altLang="zh-CN" sz="2000" dirty="0">
                <a:latin typeface="Courier New" panose="02070309020205020404" pitchFamily="84" charset="0"/>
              </a:rPr>
              <a:t> time, </a:t>
            </a:r>
            <a:r>
              <a:rPr lang="en-US" altLang="zh-CN" sz="2000" dirty="0" err="1">
                <a:latin typeface="Courier New" panose="02070309020205020404" pitchFamily="84" charset="0"/>
              </a:rPr>
              <a:t>int</a:t>
            </a:r>
            <a:r>
              <a:rPr lang="en-US" altLang="zh-CN" sz="2000" dirty="0">
                <a:latin typeface="Courier New" panose="02070309020205020404" pitchFamily="84" charset="0"/>
              </a:rPr>
              <a:t> *</a:t>
            </a:r>
            <a:r>
              <a:rPr lang="en-US" altLang="zh-CN" sz="2000" dirty="0" err="1">
                <a:latin typeface="Courier New" panose="02070309020205020404" pitchFamily="84" charset="0"/>
              </a:rPr>
              <a:t>pHours</a:t>
            </a:r>
            <a:r>
              <a:rPr lang="en-US" altLang="zh-CN" sz="2000" dirty="0">
                <a:latin typeface="Courier New" panose="02070309020205020404" pitchFamily="84" charset="0"/>
              </a:rPr>
              <a:t>, </a:t>
            </a:r>
            <a:r>
              <a:rPr lang="en-US" altLang="zh-CN" sz="2000" dirty="0" err="1">
                <a:latin typeface="Courier New" panose="02070309020205020404" pitchFamily="84" charset="0"/>
              </a:rPr>
              <a:t>int</a:t>
            </a:r>
            <a:r>
              <a:rPr lang="en-US" altLang="zh-CN" sz="2000" dirty="0">
                <a:latin typeface="Courier New" panose="02070309020205020404" pitchFamily="84" charset="0"/>
              </a:rPr>
              <a:t> *Minutes</a:t>
            </a:r>
            <a:r>
              <a:rPr lang="en-US" altLang="zh-CN" sz="2000" dirty="0" smtClean="0">
                <a:latin typeface="Courier New" panose="02070309020205020404" pitchFamily="84" charset="0"/>
              </a:rPr>
              <a:t>)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{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	*</a:t>
            </a:r>
            <a:r>
              <a:rPr lang="en-US" altLang="zh-CN" sz="2000" dirty="0" err="1">
                <a:latin typeface="Courier New" panose="02070309020205020404" pitchFamily="84" charset="0"/>
              </a:rPr>
              <a:t>pHours</a:t>
            </a:r>
            <a:r>
              <a:rPr lang="en-US" altLang="zh-CN" sz="2000" dirty="0">
                <a:latin typeface="Courier New" panose="02070309020205020404" pitchFamily="84" charset="0"/>
              </a:rPr>
              <a:t> = time / </a:t>
            </a:r>
            <a:r>
              <a:rPr lang="en-US" altLang="zh-CN" sz="2000" dirty="0" err="1">
                <a:latin typeface="Courier New" panose="02070309020205020404" pitchFamily="84" charset="0"/>
              </a:rPr>
              <a:t>MinutesPerHour</a:t>
            </a:r>
            <a:r>
              <a:rPr lang="en-US" altLang="zh-CN" sz="2000" dirty="0">
                <a:latin typeface="Courier New" panose="02070309020205020404" pitchFamily="84" charset="0"/>
              </a:rPr>
              <a:t>;</a:t>
            </a:r>
            <a:endParaRPr lang="en-US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	*</a:t>
            </a:r>
            <a:r>
              <a:rPr lang="en-US" altLang="zh-CN" sz="2000" dirty="0" err="1">
                <a:latin typeface="Courier New" panose="02070309020205020404" pitchFamily="84" charset="0"/>
              </a:rPr>
              <a:t>pMinutes</a:t>
            </a:r>
            <a:r>
              <a:rPr lang="en-US" altLang="zh-CN" sz="2000" dirty="0">
                <a:latin typeface="Courier New" panose="02070309020205020404" pitchFamily="84" charset="0"/>
              </a:rPr>
              <a:t> = time % </a:t>
            </a:r>
            <a:r>
              <a:rPr lang="en-US" altLang="zh-CN" sz="2000" dirty="0" err="1">
                <a:latin typeface="Courier New" panose="02070309020205020404" pitchFamily="84" charset="0"/>
              </a:rPr>
              <a:t>MinutesPerHour</a:t>
            </a:r>
            <a:r>
              <a:rPr lang="en-US" altLang="zh-CN" sz="2000" dirty="0">
                <a:latin typeface="Courier New" panose="02070309020205020404" pitchFamily="84" charset="0"/>
              </a:rPr>
              <a:t>;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}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…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latin typeface="Courier New" panose="02070309020205020404" pitchFamily="84" charset="0"/>
              </a:rPr>
              <a:t>ConvertTimeToHM</a:t>
            </a:r>
            <a:r>
              <a:rPr lang="en-US" altLang="zh-CN" sz="2000" dirty="0">
                <a:latin typeface="Courier New" panose="02070309020205020404" pitchFamily="84" charset="0"/>
              </a:rPr>
              <a:t> (time, &amp;Hours, &amp;minutes);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Addresses for Array Elements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39552" y="1988840"/>
            <a:ext cx="812800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reserves three consecutive units of memory, each of which is large enough to hold a value of type double.</a:t>
            </a:r>
            <a:endParaRPr lang="en-US" altLang="zh-CN" sz="2800" b="0" dirty="0" smtClean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67544" y="1196752"/>
            <a:ext cx="7696200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double list[3];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3140968"/>
            <a:ext cx="2952328" cy="3397962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03848" y="4437112"/>
            <a:ext cx="583264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&amp;</a:t>
            </a:r>
            <a:r>
              <a:rPr lang="en-US" altLang="zh-CN" sz="2800" b="0" dirty="0"/>
              <a:t>list[</a:t>
            </a:r>
            <a:r>
              <a:rPr lang="en-US" altLang="zh-CN" sz="2800" b="0" dirty="0" err="1"/>
              <a:t>i</a:t>
            </a:r>
            <a:r>
              <a:rPr lang="en-US" altLang="zh-CN" sz="2800" b="0" dirty="0"/>
              <a:t>] </a:t>
            </a:r>
            <a:r>
              <a:rPr lang="en-US" altLang="zh-CN" sz="2800" b="0" dirty="0" smtClean="0">
                <a:sym typeface="Wingdings" panose="05000000000000000000"/>
              </a:rPr>
              <a:t> </a:t>
            </a:r>
            <a:r>
              <a:rPr lang="en-US" altLang="zh-CN" sz="2800" b="0" dirty="0" smtClean="0"/>
              <a:t>the </a:t>
            </a:r>
            <a:r>
              <a:rPr lang="en-US" altLang="zh-CN" sz="2800" b="0" dirty="0"/>
              <a:t>address of </a:t>
            </a:r>
            <a:r>
              <a:rPr lang="en-US" altLang="zh-CN" sz="2800" b="0" dirty="0" err="1"/>
              <a:t>i</a:t>
            </a:r>
            <a:r>
              <a:rPr lang="en-US" altLang="zh-CN" sz="2800" b="0" baseline="30000" dirty="0" err="1"/>
              <a:t>th</a:t>
            </a:r>
            <a:r>
              <a:rPr lang="en-US" altLang="zh-CN" sz="2800" b="0" dirty="0"/>
              <a:t> </a:t>
            </a:r>
            <a:r>
              <a:rPr lang="en-US" altLang="zh-CN" sz="2800" b="0" dirty="0" smtClean="0"/>
              <a:t>element 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           == 1000+i*8 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           == &amp;list[0]+</a:t>
            </a:r>
            <a:r>
              <a:rPr lang="en-US" altLang="zh-CN" sz="2800" b="0" dirty="0" err="1" smtClean="0"/>
              <a:t>i</a:t>
            </a:r>
            <a:r>
              <a:rPr lang="en-US" altLang="zh-CN" sz="2800" b="0" dirty="0" smtClean="0"/>
              <a:t>*8 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           </a:t>
            </a:r>
            <a:endParaRPr lang="en-US" altLang="zh-CN" sz="2800" b="0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614069" y="3196422"/>
            <a:ext cx="5031904" cy="134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r>
              <a:rPr lang="en-US" altLang="zh-CN" sz="2800" dirty="0" smtClean="0">
                <a:latin typeface="Courier New" panose="02070309020205020404" pitchFamily="84" charset="0"/>
              </a:rPr>
              <a:t>&amp;list[</a:t>
            </a:r>
            <a:r>
              <a:rPr lang="en-US" altLang="zh-CN" sz="2800" dirty="0">
                <a:latin typeface="Courier New" panose="02070309020205020404" pitchFamily="84" charset="0"/>
              </a:rPr>
              <a:t>1</a:t>
            </a:r>
            <a:r>
              <a:rPr lang="en-US" altLang="zh-CN" sz="2800" dirty="0" smtClean="0">
                <a:latin typeface="Courier New" panose="02070309020205020404" pitchFamily="84" charset="0"/>
              </a:rPr>
              <a:t>] </a:t>
            </a:r>
            <a:r>
              <a:rPr lang="en-US" altLang="zh-CN" sz="2800" dirty="0" smtClean="0">
                <a:latin typeface="Courier New" panose="02070309020205020404" pitchFamily="84" charset="0"/>
                <a:sym typeface="Wingdings" panose="05000000000000000000"/>
              </a:rPr>
              <a:t> 1008</a:t>
            </a:r>
            <a:endParaRPr lang="en-US" altLang="zh-CN" sz="2800" dirty="0" smtClean="0">
              <a:latin typeface="Courier New" panose="02070309020205020404" pitchFamily="84" charset="0"/>
            </a:endParaRPr>
          </a:p>
          <a:p>
            <a:r>
              <a:rPr lang="en-US" altLang="zh-CN" sz="2800" dirty="0">
                <a:latin typeface="Courier New" panose="02070309020205020404" pitchFamily="84" charset="0"/>
              </a:rPr>
              <a:t>&amp;</a:t>
            </a:r>
            <a:r>
              <a:rPr lang="en-US" altLang="zh-CN" sz="2800" dirty="0" smtClean="0">
                <a:latin typeface="Courier New" panose="02070309020205020404" pitchFamily="84" charset="0"/>
              </a:rPr>
              <a:t>list[2] </a:t>
            </a:r>
            <a:r>
              <a:rPr lang="en-US" altLang="zh-CN" sz="2800" dirty="0">
                <a:latin typeface="Courier New" panose="02070309020205020404" pitchFamily="84" charset="0"/>
                <a:sym typeface="Wingdings" panose="05000000000000000000"/>
              </a:rPr>
              <a:t> </a:t>
            </a:r>
            <a:r>
              <a:rPr lang="en-US" altLang="zh-CN" sz="2800" dirty="0" smtClean="0">
                <a:latin typeface="Courier New" panose="02070309020205020404" pitchFamily="84" charset="0"/>
                <a:sym typeface="Wingdings" panose="05000000000000000000"/>
              </a:rPr>
              <a:t>1016</a:t>
            </a:r>
            <a:endParaRPr lang="en-US" altLang="zh-CN" sz="2800" dirty="0">
              <a:latin typeface="Courier New" panose="02070309020205020404" pitchFamily="84" charset="0"/>
              <a:sym typeface="Wingdings" panose="05000000000000000000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latin typeface="Courier New" panose="02070309020205020404" pitchFamily="8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Pointer Arithmetic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83568" y="1484784"/>
            <a:ext cx="81280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en-US" altLang="zh-CN" sz="2800" b="0" dirty="0"/>
              <a:t>The process of applying addition and subtraction to pointer values is called pointer </a:t>
            </a:r>
            <a:r>
              <a:rPr lang="en-US" altLang="zh-CN" sz="2800" b="0" dirty="0" smtClean="0"/>
              <a:t>arithmetic.</a:t>
            </a:r>
            <a:endParaRPr lang="en-US" altLang="zh-CN" sz="2800" b="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47414" y="2520745"/>
            <a:ext cx="8128000" cy="136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en-US" altLang="zh-CN" sz="2800" b="0" dirty="0" smtClean="0"/>
              <a:t>Given:  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 smtClean="0"/>
              <a:t>i</a:t>
            </a:r>
            <a:r>
              <a:rPr lang="en-US" altLang="zh-CN" sz="2800" b="0" dirty="0" smtClean="0"/>
              <a:t> = 10,  *pi = &amp;</a:t>
            </a:r>
            <a:r>
              <a:rPr lang="en-US" altLang="zh-CN" sz="2800" b="0" dirty="0" err="1" smtClean="0"/>
              <a:t>i</a:t>
            </a:r>
            <a:r>
              <a:rPr lang="en-US" altLang="zh-CN" sz="2800" b="0" dirty="0" smtClean="0"/>
              <a:t>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>
                <a:solidFill>
                  <a:srgbClr val="FF0000"/>
                </a:solidFill>
              </a:rPr>
              <a:t>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 </a:t>
            </a:r>
            <a:r>
              <a:rPr lang="en-US" altLang="zh-CN" sz="2800" b="0" dirty="0" smtClean="0"/>
              <a:t>Result of 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i+1 </a:t>
            </a:r>
            <a:r>
              <a:rPr lang="en-US" altLang="zh-CN" sz="2800" b="0" dirty="0" smtClean="0"/>
              <a:t>is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11.</a:t>
            </a:r>
            <a:endParaRPr lang="en-US" altLang="zh-CN" sz="2800" b="0" dirty="0" smtClean="0">
              <a:solidFill>
                <a:srgbClr val="FF0000"/>
              </a:solidFill>
            </a:endParaRP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>
                <a:solidFill>
                  <a:srgbClr val="FF0000"/>
                </a:solidFill>
              </a:rPr>
              <a:t>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 </a:t>
            </a:r>
            <a:endParaRPr lang="en-US" altLang="zh-CN" sz="2800" b="0" dirty="0">
              <a:solidFill>
                <a:srgbClr val="FF0000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451257" y="2916355"/>
            <a:ext cx="4692743" cy="3199628"/>
            <a:chOff x="4553531" y="2965676"/>
            <a:chExt cx="4692743" cy="3199628"/>
          </a:xfrm>
        </p:grpSpPr>
        <p:sp>
          <p:nvSpPr>
            <p:cNvPr id="8" name="矩形 7"/>
            <p:cNvSpPr/>
            <p:nvPr/>
          </p:nvSpPr>
          <p:spPr bwMode="auto">
            <a:xfrm>
              <a:off x="5868144" y="3212976"/>
              <a:ext cx="2232248" cy="295232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</a:rPr>
                <a:t>           10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</a:endParaRPr>
            </a:p>
          </p:txBody>
        </p:sp>
        <p:cxnSp>
          <p:nvCxnSpPr>
            <p:cNvPr id="9" name="直线连接符 6"/>
            <p:cNvCxnSpPr>
              <a:stCxn id="8" idx="1"/>
              <a:endCxn id="8" idx="3"/>
            </p:cNvCxnSpPr>
            <p:nvPr/>
          </p:nvCxnSpPr>
          <p:spPr bwMode="auto">
            <a:xfrm>
              <a:off x="5868144" y="4689140"/>
              <a:ext cx="22322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线连接符 7"/>
            <p:cNvCxnSpPr/>
            <p:nvPr/>
          </p:nvCxnSpPr>
          <p:spPr bwMode="auto">
            <a:xfrm>
              <a:off x="5868144" y="3933056"/>
              <a:ext cx="22322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线连接符 8"/>
            <p:cNvCxnSpPr/>
            <p:nvPr/>
          </p:nvCxnSpPr>
          <p:spPr bwMode="auto">
            <a:xfrm>
              <a:off x="5868144" y="5445224"/>
              <a:ext cx="22322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文本框 9"/>
            <p:cNvSpPr txBox="1"/>
            <p:nvPr/>
          </p:nvSpPr>
          <p:spPr>
            <a:xfrm>
              <a:off x="8094146" y="3200390"/>
              <a:ext cx="1152128" cy="296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5600"/>
                </a:lnSpc>
              </a:pPr>
              <a:r>
                <a:rPr kumimoji="1" lang="en-US" altLang="zh-CN" sz="2800" dirty="0" smtClean="0"/>
                <a:t>1000</a:t>
              </a:r>
              <a:endParaRPr kumimoji="1" lang="en-US" altLang="zh-CN" sz="2800" dirty="0" smtClean="0"/>
            </a:p>
            <a:p>
              <a:pPr>
                <a:lnSpc>
                  <a:spcPts val="5600"/>
                </a:lnSpc>
              </a:pPr>
              <a:r>
                <a:rPr kumimoji="1" lang="en-US" altLang="zh-CN" sz="2800" dirty="0" smtClean="0"/>
                <a:t>1004</a:t>
              </a:r>
              <a:endParaRPr kumimoji="1" lang="en-US" altLang="zh-CN" sz="2800" dirty="0" smtClean="0"/>
            </a:p>
            <a:p>
              <a:pPr>
                <a:lnSpc>
                  <a:spcPts val="5600"/>
                </a:lnSpc>
              </a:pPr>
              <a:r>
                <a:rPr kumimoji="1" lang="en-US" altLang="zh-CN" sz="2800" dirty="0" smtClean="0"/>
                <a:t>1008</a:t>
              </a:r>
              <a:endParaRPr kumimoji="1" lang="en-US" altLang="zh-CN" sz="2800" dirty="0" smtClean="0"/>
            </a:p>
            <a:p>
              <a:pPr>
                <a:lnSpc>
                  <a:spcPts val="5600"/>
                </a:lnSpc>
              </a:pPr>
              <a:r>
                <a:rPr kumimoji="1" lang="en-US" altLang="zh-CN" sz="2800" dirty="0" smtClean="0"/>
                <a:t>1012</a:t>
              </a:r>
              <a:endParaRPr kumimoji="1" lang="zh-CN" altLang="en-US" sz="2800" dirty="0"/>
            </a:p>
          </p:txBody>
        </p:sp>
        <p:sp>
          <p:nvSpPr>
            <p:cNvPr id="13" name="文本框 10"/>
            <p:cNvSpPr txBox="1"/>
            <p:nvPr/>
          </p:nvSpPr>
          <p:spPr>
            <a:xfrm>
              <a:off x="5613124" y="2965676"/>
              <a:ext cx="251520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5600"/>
                </a:lnSpc>
              </a:pPr>
              <a:r>
                <a:rPr kumimoji="1" lang="en-US" altLang="zh-CN" sz="2800" dirty="0" err="1" smtClean="0"/>
                <a:t>i</a:t>
              </a:r>
              <a:endParaRPr kumimoji="1" lang="en-US" altLang="zh-CN" sz="2800" dirty="0" smtClean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53531" y="3212976"/>
              <a:ext cx="1314613" cy="725899"/>
              <a:chOff x="1532094" y="5204897"/>
              <a:chExt cx="1314613" cy="725899"/>
            </a:xfrm>
          </p:grpSpPr>
          <p:grpSp>
            <p:nvGrpSpPr>
              <p:cNvPr id="18" name="Group 12"/>
              <p:cNvGrpSpPr/>
              <p:nvPr/>
            </p:nvGrpSpPr>
            <p:grpSpPr bwMode="auto">
              <a:xfrm>
                <a:off x="1532094" y="5204897"/>
                <a:ext cx="557342" cy="725899"/>
                <a:chOff x="115" y="-159"/>
                <a:chExt cx="499" cy="649"/>
              </a:xfrm>
            </p:grpSpPr>
            <p:sp>
              <p:nvSpPr>
                <p:cNvPr id="20" name="Rectangle 9"/>
                <p:cNvSpPr/>
                <p:nvPr/>
              </p:nvSpPr>
              <p:spPr bwMode="auto">
                <a:xfrm>
                  <a:off x="273" y="-159"/>
                  <a:ext cx="341" cy="2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r>
                    <a:rPr lang="en-US" altLang="zh-CN" sz="1800" dirty="0" smtClean="0">
                      <a:solidFill>
                        <a:srgbClr val="FF0000"/>
                      </a:solidFill>
                      <a:latin typeface="Courier New Bold" charset="0"/>
                      <a:ea typeface="宋体" panose="02010600030101010101" pitchFamily="2" charset="-122"/>
                      <a:cs typeface="Courier New Bold" charset="0"/>
                      <a:sym typeface="Courier New Bold" charset="0"/>
                    </a:rPr>
                    <a:t>pi</a:t>
                  </a:r>
                  <a:endParaRPr lang="en-US" altLang="zh-CN" sz="1800" dirty="0">
                    <a:solidFill>
                      <a:srgbClr val="FF0000"/>
                    </a:solidFill>
                    <a:latin typeface="Courier New Bold" charset="0"/>
                    <a:ea typeface="宋体" panose="02010600030101010101" pitchFamily="2" charset="-122"/>
                    <a:cs typeface="Courier New Bold" charset="0"/>
                    <a:sym typeface="Courier New Bold" charset="0"/>
                  </a:endParaRPr>
                </a:p>
              </p:txBody>
            </p:sp>
            <p:sp>
              <p:nvSpPr>
                <p:cNvPr id="21" name="Freeform 10"/>
                <p:cNvSpPr/>
                <p:nvPr/>
              </p:nvSpPr>
              <p:spPr bwMode="auto">
                <a:xfrm>
                  <a:off x="115" y="122"/>
                  <a:ext cx="453" cy="368"/>
                </a:xfrm>
                <a:custGeom>
                  <a:avLst/>
                  <a:gdLst>
                    <a:gd name="T0" fmla="*/ 2160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  <a:gd name="T6" fmla="*/ 0 w 21600"/>
                    <a:gd name="T7" fmla="*/ 0 h 21600"/>
                    <a:gd name="T8" fmla="*/ 21600 w 21600"/>
                    <a:gd name="T9" fmla="*/ 0 h 21600"/>
                    <a:gd name="T10" fmla="*/ 21600 w 21600"/>
                    <a:gd name="T11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600" h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close/>
                      <a:moveTo>
                        <a:pt x="21600" y="0"/>
                      </a:moveTo>
                    </a:path>
                  </a:pathLst>
                </a:custGeom>
                <a:solidFill>
                  <a:srgbClr val="CCCCFF"/>
                </a:solidFill>
                <a:ln w="3175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r>
                    <a:rPr lang="en-US" altLang="zh-CN" sz="1600" dirty="0" smtClean="0">
                      <a:solidFill>
                        <a:srgbClr val="FF0000"/>
                      </a:solidFill>
                    </a:rPr>
                    <a:t>1000</a:t>
                  </a:r>
                  <a:endParaRPr lang="zh-CN" alt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 flipH="1">
                <a:off x="2038058" y="5715691"/>
                <a:ext cx="808649" cy="0"/>
              </a:xfrm>
              <a:prstGeom prst="line">
                <a:avLst/>
              </a:prstGeom>
              <a:solidFill>
                <a:srgbClr val="000000"/>
              </a:solidFill>
              <a:ln w="25400" cap="flat">
                <a:solidFill>
                  <a:schemeClr val="tx1"/>
                </a:solidFill>
                <a:prstDash val="solid"/>
                <a:round/>
                <a:headEnd type="triangle" w="med" len="sm"/>
                <a:tailEnd type="none" w="med" len="med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</p:grp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728443" y="4077072"/>
            <a:ext cx="4538969" cy="56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en-US" altLang="zh-CN" sz="2800" b="0" dirty="0" smtClean="0"/>
              <a:t>What’s the result of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pi+1</a:t>
            </a:r>
            <a:r>
              <a:rPr lang="en-US" altLang="zh-CN" sz="2800" b="0" dirty="0" smtClean="0"/>
              <a:t>?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altLang="zh-CN" sz="2800" b="0" dirty="0">
              <a:solidFill>
                <a:srgbClr val="FF0000"/>
              </a:solidFill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747414" y="4629917"/>
            <a:ext cx="4538969" cy="56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14400" lvl="1" indent="-457200" algn="just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Ø"/>
            </a:pPr>
            <a:r>
              <a:rPr lang="en-US" altLang="zh-CN" sz="2800" b="0" dirty="0" smtClean="0">
                <a:solidFill>
                  <a:srgbClr val="FF0000"/>
                </a:solidFill>
              </a:rPr>
              <a:t>1001</a:t>
            </a:r>
            <a:r>
              <a:rPr lang="en-US" altLang="zh-CN" sz="2800" b="0" dirty="0" smtClean="0"/>
              <a:t>?    </a:t>
            </a:r>
            <a:endParaRPr lang="en-US" altLang="zh-CN" sz="2800" b="0" dirty="0">
              <a:solidFill>
                <a:srgbClr val="FF0000"/>
              </a:solidFill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2657663" y="4604407"/>
            <a:ext cx="2853187" cy="56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No effective!</a:t>
            </a:r>
            <a:endParaRPr lang="en-US" altLang="zh-CN" sz="2800" b="0" dirty="0" smtClean="0"/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altLang="zh-CN" sz="2800" b="0" dirty="0">
              <a:solidFill>
                <a:srgbClr val="FF0000"/>
              </a:solidFill>
            </a:endParaRP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2627784" y="5187317"/>
            <a:ext cx="3134586" cy="56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To next var.  OK!</a:t>
            </a:r>
            <a:endParaRPr lang="en-US" altLang="zh-CN" sz="2800" b="0" dirty="0" smtClean="0"/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altLang="zh-CN" sz="2800" b="0" dirty="0">
              <a:solidFill>
                <a:srgbClr val="FF0000"/>
              </a:solidFill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747414" y="5229200"/>
            <a:ext cx="4538969" cy="56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14400" lvl="1" indent="-457200" algn="just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Ø"/>
            </a:pPr>
            <a:r>
              <a:rPr lang="en-US" altLang="zh-CN" sz="2800" b="0" dirty="0" smtClean="0">
                <a:solidFill>
                  <a:srgbClr val="FF0000"/>
                </a:solidFill>
              </a:rPr>
              <a:t>1004</a:t>
            </a:r>
            <a:r>
              <a:rPr lang="en-US" altLang="zh-CN" sz="2800" b="0" dirty="0" smtClean="0"/>
              <a:t>?    </a:t>
            </a:r>
            <a:endParaRPr lang="en-US" altLang="zh-CN" sz="2800" b="0" dirty="0">
              <a:solidFill>
                <a:srgbClr val="FF0000"/>
              </a:solidFill>
            </a:endParaRP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703538" y="5791947"/>
            <a:ext cx="4538969" cy="56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en-US" altLang="zh-CN" sz="2800" b="0" dirty="0" smtClean="0"/>
              <a:t>How to understand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+1</a:t>
            </a:r>
            <a:r>
              <a:rPr lang="en-US" altLang="zh-CN" sz="2800" b="0" dirty="0" smtClean="0"/>
              <a:t>?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altLang="zh-CN" sz="2800" b="0" dirty="0">
              <a:solidFill>
                <a:srgbClr val="FF0000"/>
              </a:solidFill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257167" y="6281672"/>
            <a:ext cx="4538969" cy="56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Ø"/>
            </a:pPr>
            <a:r>
              <a:rPr lang="en-US" altLang="zh-CN" sz="2800" b="0" dirty="0" smtClean="0"/>
              <a:t>plus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  ONE UNIT</a:t>
            </a:r>
            <a:r>
              <a:rPr lang="en-US" altLang="zh-CN" sz="2800" b="0" dirty="0" smtClean="0"/>
              <a:t>!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altLang="zh-CN" sz="2800" b="0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/>
      <p:bldP spid="31" grpId="0"/>
      <p:bldP spid="32" grpId="0"/>
      <p:bldP spid="33" grpId="0"/>
      <p:bldP spid="35" grpId="0"/>
      <p:bldP spid="36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Pointer Arithmetic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55390" y="3140968"/>
            <a:ext cx="4572000" cy="26743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44000">
            <a:spAutoFit/>
          </a:bodyPr>
          <a:lstStyle/>
          <a:p>
            <a:r>
              <a:rPr lang="en-US" altLang="zh-CN" sz="4000" baseline="30000" dirty="0"/>
              <a:t>If p is a pointer to the initial element in an array </a:t>
            </a:r>
            <a:r>
              <a:rPr lang="en-US" altLang="zh-CN" sz="4000" i="1" baseline="30000" dirty="0" err="1">
                <a:solidFill>
                  <a:srgbClr val="FF0000"/>
                </a:solidFill>
              </a:rPr>
              <a:t>arr</a:t>
            </a:r>
            <a:r>
              <a:rPr lang="en-US" altLang="zh-CN" sz="4000" baseline="30000" dirty="0"/>
              <a:t>, and k is an integer, the following identity always holds:</a:t>
            </a:r>
            <a:endParaRPr lang="en-US" altLang="zh-CN" sz="4000" baseline="30000" dirty="0"/>
          </a:p>
          <a:p>
            <a:r>
              <a:rPr lang="en-US" altLang="zh-CN" sz="4000" i="1" baseline="30000" dirty="0">
                <a:solidFill>
                  <a:srgbClr val="FF0000"/>
                </a:solidFill>
              </a:rPr>
              <a:t>p + k</a:t>
            </a:r>
            <a:r>
              <a:rPr lang="en-US" altLang="zh-CN" sz="4000" baseline="30000" dirty="0"/>
              <a:t> is defined to be </a:t>
            </a:r>
            <a:r>
              <a:rPr lang="en-US" altLang="zh-CN" sz="4000" i="1" baseline="30000" dirty="0">
                <a:solidFill>
                  <a:srgbClr val="FF0000"/>
                </a:solidFill>
              </a:rPr>
              <a:t>&amp;</a:t>
            </a:r>
            <a:r>
              <a:rPr lang="en-US" altLang="zh-CN" sz="4000" i="1" baseline="30000" dirty="0" err="1">
                <a:solidFill>
                  <a:srgbClr val="FF0000"/>
                </a:solidFill>
              </a:rPr>
              <a:t>arr</a:t>
            </a:r>
            <a:r>
              <a:rPr lang="en-US" altLang="zh-CN" sz="4000" i="1" baseline="30000" dirty="0">
                <a:solidFill>
                  <a:srgbClr val="FF0000"/>
                </a:solidFill>
              </a:rPr>
              <a:t>[k</a:t>
            </a:r>
            <a:r>
              <a:rPr lang="en-US" altLang="zh-CN" sz="4000" i="1" baseline="30000" dirty="0" smtClean="0">
                <a:solidFill>
                  <a:srgbClr val="FF0000"/>
                </a:solidFill>
              </a:rPr>
              <a:t>]</a:t>
            </a:r>
            <a:endParaRPr lang="en-US" altLang="zh-CN" sz="4000" i="1" baseline="30000" dirty="0" smtClean="0">
              <a:solidFill>
                <a:srgbClr val="FF0000"/>
              </a:solidFill>
            </a:endParaRPr>
          </a:p>
          <a:p>
            <a:r>
              <a:rPr lang="en-US" altLang="zh-CN" sz="4000" baseline="30000" dirty="0"/>
              <a:t>i.e.  </a:t>
            </a:r>
            <a:r>
              <a:rPr lang="en-US" altLang="zh-CN" sz="2800" i="1" dirty="0" err="1" smtClean="0">
                <a:solidFill>
                  <a:srgbClr val="FF0000"/>
                </a:solidFill>
              </a:rPr>
              <a:t>P+k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i="1" dirty="0" smtClean="0"/>
              <a:t>points to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i="1" dirty="0" err="1" smtClean="0">
                <a:solidFill>
                  <a:srgbClr val="FF0000"/>
                </a:solidFill>
              </a:rPr>
              <a:t>arr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[k]</a:t>
            </a:r>
            <a:endParaRPr lang="zh-CN" altLang="en-US" sz="2800" i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1832" y="1556792"/>
            <a:ext cx="812800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Plus </a:t>
            </a:r>
            <a:r>
              <a:rPr lang="en-US" altLang="zh-CN" sz="2800" b="0" dirty="0"/>
              <a:t>one to a pointer means move the pointer </a:t>
            </a:r>
            <a:r>
              <a:rPr lang="en-US" altLang="zh-CN" sz="2800" b="0" dirty="0">
                <a:solidFill>
                  <a:srgbClr val="FF0000"/>
                </a:solidFill>
              </a:rPr>
              <a:t>to the next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variable. </a:t>
            </a:r>
            <a:endParaRPr lang="en-US" altLang="zh-CN" sz="2800" b="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Pointer Arithmetic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55576" y="1268760"/>
            <a:ext cx="5031904" cy="6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double list[3];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double </a:t>
            </a:r>
            <a:r>
              <a:rPr lang="en-US" altLang="zh-CN" sz="2000" dirty="0">
                <a:latin typeface="Courier New" panose="02070309020205020404" pitchFamily="84" charset="0"/>
              </a:rPr>
              <a:t>*P;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07904" y="2348880"/>
            <a:ext cx="2232248" cy="29523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cxnSp>
        <p:nvCxnSpPr>
          <p:cNvPr id="7" name="直线连接符 6"/>
          <p:cNvCxnSpPr>
            <a:stCxn id="6" idx="1"/>
            <a:endCxn id="6" idx="3"/>
          </p:cNvCxnSpPr>
          <p:nvPr/>
        </p:nvCxnSpPr>
        <p:spPr bwMode="auto">
          <a:xfrm>
            <a:off x="3707904" y="3825044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线连接符 7"/>
          <p:cNvCxnSpPr/>
          <p:nvPr/>
        </p:nvCxnSpPr>
        <p:spPr bwMode="auto">
          <a:xfrm>
            <a:off x="3707904" y="3068960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线连接符 8"/>
          <p:cNvCxnSpPr/>
          <p:nvPr/>
        </p:nvCxnSpPr>
        <p:spPr bwMode="auto">
          <a:xfrm>
            <a:off x="3707904" y="4581128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2483768" y="2276872"/>
            <a:ext cx="1152128" cy="291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1000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1008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1016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1024</a:t>
            </a:r>
            <a:endParaRPr kumimoji="1"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300192" y="2276872"/>
            <a:ext cx="1440160" cy="291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kumimoji="1" lang="en-US" altLang="zh-CN" sz="2800" dirty="0"/>
              <a:t>l</a:t>
            </a:r>
            <a:r>
              <a:rPr kumimoji="1" lang="en-US" altLang="zh-CN" sz="2800" dirty="0" smtClean="0"/>
              <a:t>ist[0]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/>
              <a:t>l</a:t>
            </a:r>
            <a:r>
              <a:rPr kumimoji="1" lang="en-US" altLang="zh-CN" sz="2800" dirty="0" smtClean="0"/>
              <a:t>ist[1]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/>
              <a:t>l</a:t>
            </a:r>
            <a:r>
              <a:rPr kumimoji="1" lang="en-US" altLang="zh-CN" sz="2800" dirty="0" smtClean="0"/>
              <a:t>ist[2]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/>
              <a:t>p</a:t>
            </a:r>
            <a:endParaRPr kumimoji="1"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address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475656" y="1340768"/>
            <a:ext cx="1296144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zh-CN" sz="2000" dirty="0" err="1">
                <a:latin typeface="Courier New" panose="02070309020205020404" pitchFamily="84" charset="0"/>
              </a:rPr>
              <a:t>i</a:t>
            </a:r>
            <a:r>
              <a:rPr lang="fr-FR" altLang="zh-CN" sz="2000" dirty="0" err="1" smtClean="0">
                <a:latin typeface="Courier New" panose="02070309020205020404" pitchFamily="84" charset="0"/>
              </a:rPr>
              <a:t>nt</a:t>
            </a:r>
            <a:r>
              <a:rPr lang="fr-FR" altLang="zh-CN" sz="2000" dirty="0" smtClean="0">
                <a:latin typeface="Courier New" panose="02070309020205020404" pitchFamily="84" charset="0"/>
              </a:rPr>
              <a:t> i;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832" y="1412776"/>
            <a:ext cx="2448272" cy="4072826"/>
          </a:xfrm>
          <a:prstGeom prst="rect">
            <a:avLst/>
          </a:prstGeom>
        </p:spPr>
      </p:pic>
      <p:sp>
        <p:nvSpPr>
          <p:cNvPr id="3" name="圆角右箭头 2"/>
          <p:cNvSpPr/>
          <p:nvPr/>
        </p:nvSpPr>
        <p:spPr bwMode="auto">
          <a:xfrm flipV="1">
            <a:off x="1979712" y="1772816"/>
            <a:ext cx="936104" cy="36004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Pointer Arithmetic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55576" y="1268760"/>
            <a:ext cx="5031904" cy="120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list</a:t>
            </a:r>
            <a:r>
              <a:rPr lang="en-US" altLang="zh-CN" sz="2000" dirty="0">
                <a:latin typeface="Courier New" panose="02070309020205020404" pitchFamily="84" charset="0"/>
              </a:rPr>
              <a:t>[0] = 1.0;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list</a:t>
            </a:r>
            <a:r>
              <a:rPr lang="en-US" altLang="zh-CN" sz="2000" dirty="0">
                <a:latin typeface="Courier New" panose="02070309020205020404" pitchFamily="84" charset="0"/>
              </a:rPr>
              <a:t>[1] = 1.1;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list</a:t>
            </a:r>
            <a:r>
              <a:rPr lang="en-US" altLang="zh-CN" sz="2000" dirty="0">
                <a:latin typeface="Courier New" panose="02070309020205020404" pitchFamily="84" charset="0"/>
              </a:rPr>
              <a:t>[2] = 1.2</a:t>
            </a:r>
            <a:r>
              <a:rPr lang="en-US" altLang="zh-CN" sz="2000" dirty="0" smtClean="0">
                <a:latin typeface="Courier New" panose="02070309020205020404" pitchFamily="84" charset="0"/>
              </a:rPr>
              <a:t>;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p</a:t>
            </a:r>
            <a:r>
              <a:rPr lang="en-US" altLang="zh-CN" sz="2000" dirty="0" smtClean="0">
                <a:latin typeface="Courier New" panose="02070309020205020404" pitchFamily="84" charset="0"/>
              </a:rPr>
              <a:t> = &amp;list[0];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07904" y="2348880"/>
            <a:ext cx="2232248" cy="29523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cxnSp>
        <p:nvCxnSpPr>
          <p:cNvPr id="7" name="直线连接符 6"/>
          <p:cNvCxnSpPr>
            <a:stCxn id="6" idx="1"/>
            <a:endCxn id="6" idx="3"/>
          </p:cNvCxnSpPr>
          <p:nvPr/>
        </p:nvCxnSpPr>
        <p:spPr bwMode="auto">
          <a:xfrm>
            <a:off x="3707904" y="3825044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线连接符 7"/>
          <p:cNvCxnSpPr/>
          <p:nvPr/>
        </p:nvCxnSpPr>
        <p:spPr bwMode="auto">
          <a:xfrm>
            <a:off x="3707904" y="3068960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线连接符 8"/>
          <p:cNvCxnSpPr/>
          <p:nvPr/>
        </p:nvCxnSpPr>
        <p:spPr bwMode="auto">
          <a:xfrm>
            <a:off x="3707904" y="4581128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2483768" y="2276872"/>
            <a:ext cx="1152128" cy="291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1000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1008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1016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1024</a:t>
            </a:r>
            <a:endParaRPr kumimoji="1"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300192" y="2276872"/>
            <a:ext cx="1440160" cy="291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kumimoji="1" lang="en-US" altLang="zh-CN" sz="2800" dirty="0"/>
              <a:t>l</a:t>
            </a:r>
            <a:r>
              <a:rPr kumimoji="1" lang="en-US" altLang="zh-CN" sz="2800" dirty="0" smtClean="0"/>
              <a:t>ist[0]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/>
              <a:t>l</a:t>
            </a:r>
            <a:r>
              <a:rPr kumimoji="1" lang="en-US" altLang="zh-CN" sz="2800" dirty="0" smtClean="0"/>
              <a:t>ist[1]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/>
              <a:t>l</a:t>
            </a:r>
            <a:r>
              <a:rPr kumimoji="1" lang="en-US" altLang="zh-CN" sz="2800" dirty="0" smtClean="0"/>
              <a:t>ist[2]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/>
              <a:t>p</a:t>
            </a:r>
            <a:endParaRPr kumimoji="1"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83968" y="2348880"/>
            <a:ext cx="1152128" cy="291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1.0</a:t>
            </a:r>
            <a:endParaRPr kumimoji="1" lang="en-US" altLang="zh-CN" sz="2800" dirty="0" smtClean="0"/>
          </a:p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1.1</a:t>
            </a:r>
            <a:endParaRPr kumimoji="1" lang="en-US" altLang="zh-CN" sz="2800" dirty="0" smtClean="0"/>
          </a:p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1.2</a:t>
            </a:r>
            <a:endParaRPr kumimoji="1" lang="en-US" altLang="zh-CN" sz="2800" dirty="0" smtClean="0"/>
          </a:p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1000</a:t>
            </a:r>
            <a:endParaRPr kumimoji="1" lang="zh-CN" altLang="en-US" sz="2800" dirty="0"/>
          </a:p>
        </p:txBody>
      </p:sp>
      <p:sp>
        <p:nvSpPr>
          <p:cNvPr id="3" name="上弧形箭头 2"/>
          <p:cNvSpPr/>
          <p:nvPr/>
        </p:nvSpPr>
        <p:spPr bwMode="auto">
          <a:xfrm rot="16013535">
            <a:off x="5913900" y="3254862"/>
            <a:ext cx="2640771" cy="1023845"/>
          </a:xfrm>
          <a:prstGeom prst="curvedUpArrow">
            <a:avLst>
              <a:gd name="adj1" fmla="val 8512"/>
              <a:gd name="adj2" fmla="val 29083"/>
              <a:gd name="adj3" fmla="val 3080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Pointer Arithmetic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55576" y="1268760"/>
            <a:ext cx="5031904" cy="148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list</a:t>
            </a:r>
            <a:r>
              <a:rPr lang="en-US" altLang="zh-CN" sz="2000" dirty="0">
                <a:latin typeface="Courier New" panose="02070309020205020404" pitchFamily="84" charset="0"/>
              </a:rPr>
              <a:t>[0] = 1.0;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list</a:t>
            </a:r>
            <a:r>
              <a:rPr lang="en-US" altLang="zh-CN" sz="2000" dirty="0">
                <a:latin typeface="Courier New" panose="02070309020205020404" pitchFamily="84" charset="0"/>
              </a:rPr>
              <a:t>[1] = 1.1; 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Courier New" panose="02070309020205020404" pitchFamily="84" charset="0"/>
              </a:rPr>
              <a:t>list</a:t>
            </a:r>
            <a:r>
              <a:rPr lang="en-US" altLang="zh-CN" sz="2000" dirty="0">
                <a:latin typeface="Courier New" panose="02070309020205020404" pitchFamily="84" charset="0"/>
              </a:rPr>
              <a:t>[2] = 1.2</a:t>
            </a:r>
            <a:r>
              <a:rPr lang="en-US" altLang="zh-CN" sz="2000" dirty="0" smtClean="0">
                <a:latin typeface="Courier New" panose="02070309020205020404" pitchFamily="84" charset="0"/>
              </a:rPr>
              <a:t>;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p</a:t>
            </a:r>
            <a:r>
              <a:rPr lang="en-US" altLang="zh-CN" sz="2000" dirty="0" smtClean="0">
                <a:latin typeface="Courier New" panose="02070309020205020404" pitchFamily="84" charset="0"/>
              </a:rPr>
              <a:t> = &amp;list[0];</a:t>
            </a:r>
            <a:endParaRPr lang="en-US" altLang="zh-CN" sz="2000" dirty="0" smtClean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p</a:t>
            </a:r>
            <a:r>
              <a:rPr lang="en-US" altLang="zh-CN" sz="2000" dirty="0" smtClean="0">
                <a:latin typeface="Courier New" panose="02070309020205020404" pitchFamily="84" charset="0"/>
              </a:rPr>
              <a:t> = p+2;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07904" y="2348880"/>
            <a:ext cx="2232248" cy="29523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cxnSp>
        <p:nvCxnSpPr>
          <p:cNvPr id="7" name="直线连接符 6"/>
          <p:cNvCxnSpPr>
            <a:stCxn id="6" idx="1"/>
            <a:endCxn id="6" idx="3"/>
          </p:cNvCxnSpPr>
          <p:nvPr/>
        </p:nvCxnSpPr>
        <p:spPr bwMode="auto">
          <a:xfrm>
            <a:off x="3707904" y="3825044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线连接符 7"/>
          <p:cNvCxnSpPr/>
          <p:nvPr/>
        </p:nvCxnSpPr>
        <p:spPr bwMode="auto">
          <a:xfrm>
            <a:off x="3707904" y="3068960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线连接符 8"/>
          <p:cNvCxnSpPr/>
          <p:nvPr/>
        </p:nvCxnSpPr>
        <p:spPr bwMode="auto">
          <a:xfrm>
            <a:off x="3707904" y="4581128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2483768" y="2276872"/>
            <a:ext cx="1152128" cy="291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1000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1008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1016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 smtClean="0"/>
              <a:t>1024</a:t>
            </a:r>
            <a:endParaRPr kumimoji="1"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300192" y="2276872"/>
            <a:ext cx="1440160" cy="291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kumimoji="1" lang="en-US" altLang="zh-CN" sz="2800" dirty="0"/>
              <a:t>l</a:t>
            </a:r>
            <a:r>
              <a:rPr kumimoji="1" lang="en-US" altLang="zh-CN" sz="2800" dirty="0" smtClean="0"/>
              <a:t>ist[0]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/>
              <a:t>l</a:t>
            </a:r>
            <a:r>
              <a:rPr kumimoji="1" lang="en-US" altLang="zh-CN" sz="2800" dirty="0" smtClean="0"/>
              <a:t>ist[1]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/>
              <a:t>l</a:t>
            </a:r>
            <a:r>
              <a:rPr kumimoji="1" lang="en-US" altLang="zh-CN" sz="2800" dirty="0" smtClean="0"/>
              <a:t>ist[2]</a:t>
            </a:r>
            <a:endParaRPr kumimoji="1" lang="en-US" altLang="zh-CN" sz="2800" dirty="0" smtClean="0"/>
          </a:p>
          <a:p>
            <a:pPr>
              <a:lnSpc>
                <a:spcPts val="5600"/>
              </a:lnSpc>
            </a:pPr>
            <a:r>
              <a:rPr kumimoji="1" lang="en-US" altLang="zh-CN" sz="2800" dirty="0"/>
              <a:t>p</a:t>
            </a:r>
            <a:endParaRPr kumimoji="1"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83968" y="2348880"/>
            <a:ext cx="1152128" cy="291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1.0</a:t>
            </a:r>
            <a:endParaRPr kumimoji="1" lang="en-US" altLang="zh-CN" sz="2800" dirty="0" smtClean="0"/>
          </a:p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1.1</a:t>
            </a:r>
            <a:endParaRPr kumimoji="1" lang="en-US" altLang="zh-CN" sz="2800" dirty="0" smtClean="0"/>
          </a:p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1.2</a:t>
            </a:r>
            <a:endParaRPr kumimoji="1" lang="en-US" altLang="zh-CN" sz="2800" dirty="0" smtClean="0"/>
          </a:p>
          <a:p>
            <a:pPr algn="ctr">
              <a:lnSpc>
                <a:spcPts val="5600"/>
              </a:lnSpc>
            </a:pPr>
            <a:r>
              <a:rPr kumimoji="1" lang="en-US" altLang="zh-CN" sz="2800" dirty="0" smtClean="0"/>
              <a:t>1016</a:t>
            </a:r>
            <a:endParaRPr kumimoji="1" lang="zh-CN" altLang="en-US" sz="2800" dirty="0"/>
          </a:p>
        </p:txBody>
      </p:sp>
      <p:sp>
        <p:nvSpPr>
          <p:cNvPr id="3" name="上弧形箭头 2"/>
          <p:cNvSpPr/>
          <p:nvPr/>
        </p:nvSpPr>
        <p:spPr bwMode="auto">
          <a:xfrm rot="16013535">
            <a:off x="6769140" y="4064926"/>
            <a:ext cx="1018253" cy="1023845"/>
          </a:xfrm>
          <a:prstGeom prst="curvedUpArrow">
            <a:avLst>
              <a:gd name="adj1" fmla="val 8512"/>
              <a:gd name="adj2" fmla="val 29083"/>
              <a:gd name="adj3" fmla="val 3080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13" name="上弧形箭头 12"/>
          <p:cNvSpPr/>
          <p:nvPr/>
        </p:nvSpPr>
        <p:spPr bwMode="auto">
          <a:xfrm rot="16013535">
            <a:off x="5913900" y="3254862"/>
            <a:ext cx="2640771" cy="1023845"/>
          </a:xfrm>
          <a:prstGeom prst="curvedUpArrow">
            <a:avLst>
              <a:gd name="adj1" fmla="val 8512"/>
              <a:gd name="adj2" fmla="val 29083"/>
              <a:gd name="adj3" fmla="val 3080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13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Available Operators 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412776"/>
            <a:ext cx="812800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The arithmetic operations *, /, and % make no sense for pointers and cannot be used with pointer operands</a:t>
            </a:r>
            <a:r>
              <a:rPr lang="en-US" altLang="zh-CN" sz="2800" b="0" dirty="0" smtClean="0"/>
              <a:t>.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You </a:t>
            </a:r>
            <a:r>
              <a:rPr lang="en-US" altLang="zh-CN" sz="2800" b="0" dirty="0"/>
              <a:t>can add or subtract an integer offset from a pointer, but you </a:t>
            </a:r>
            <a:r>
              <a:rPr lang="en-US" altLang="zh-CN" sz="2800" b="0" dirty="0" smtClean="0"/>
              <a:t>cannot </a:t>
            </a:r>
            <a:r>
              <a:rPr lang="en-US" altLang="zh-CN" sz="2800" b="0" dirty="0"/>
              <a:t>add two pointers </a:t>
            </a:r>
            <a:r>
              <a:rPr lang="en-US" altLang="zh-CN" sz="2800" b="0" dirty="0" smtClean="0"/>
              <a:t>together.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The </a:t>
            </a:r>
            <a:r>
              <a:rPr lang="en-US" altLang="zh-CN" sz="2800" b="0" dirty="0"/>
              <a:t>only other arithmetic operation defined for pointers is subtracting one pointer from </a:t>
            </a:r>
            <a:r>
              <a:rPr lang="en-US" altLang="zh-CN" sz="2800" b="0" dirty="0" smtClean="0"/>
              <a:t>another: </a:t>
            </a:r>
            <a:endParaRPr lang="en-US" altLang="zh-CN" sz="2800" b="0" dirty="0" smtClean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27584" y="4653136"/>
            <a:ext cx="7696200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84" charset="0"/>
              </a:rPr>
              <a:t>p</a:t>
            </a:r>
            <a:r>
              <a:rPr lang="en-US" altLang="zh-CN" sz="2000" dirty="0" smtClean="0">
                <a:latin typeface="Courier New" panose="02070309020205020404" pitchFamily="84" charset="0"/>
              </a:rPr>
              <a:t>1 – p2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7584" y="5229200"/>
            <a:ext cx="791197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The </a:t>
            </a:r>
            <a:r>
              <a:rPr lang="en-US" altLang="zh-CN" sz="2800" b="0" dirty="0" smtClean="0"/>
              <a:t>result is in number of elements rather than the number of bytes. In another word, it is in the unit of the base  type.</a:t>
            </a:r>
            <a:endParaRPr lang="en-US" altLang="zh-CN" sz="2800" b="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++ and -- operators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7544" y="1196752"/>
            <a:ext cx="812800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Review: </a:t>
            </a:r>
            <a:endParaRPr lang="en-US" altLang="zh-CN" sz="2800" b="0" dirty="0"/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x++: Calculates the value of x first and then increments </a:t>
            </a:r>
            <a:r>
              <a:rPr lang="en-US" altLang="zh-CN" sz="2800" b="0" dirty="0" smtClean="0"/>
              <a:t>it</a:t>
            </a:r>
            <a:endParaRPr lang="en-US" altLang="zh-CN" sz="2800" b="0" dirty="0" smtClean="0"/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+</a:t>
            </a:r>
            <a:r>
              <a:rPr lang="en-US" altLang="zh-CN" sz="2800" b="0" dirty="0"/>
              <a:t>+x: </a:t>
            </a:r>
            <a:r>
              <a:rPr lang="en-US" altLang="zh-CN" sz="2800" b="0" dirty="0" smtClean="0"/>
              <a:t>increments </a:t>
            </a:r>
            <a:r>
              <a:rPr lang="en-US" altLang="zh-CN" sz="2800" b="0" dirty="0"/>
              <a:t>the value of x first and then uses the new value as the value of the ++ operation as a </a:t>
            </a:r>
            <a:r>
              <a:rPr lang="en-US" altLang="zh-CN" sz="2800" b="0" dirty="0" smtClean="0"/>
              <a:t>whole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The reason we have ++ and -- in C is to be compiled to </a:t>
            </a:r>
            <a:r>
              <a:rPr lang="en-US" altLang="zh-CN" sz="2800" b="0" dirty="0" err="1" smtClean="0"/>
              <a:t>inc</a:t>
            </a:r>
            <a:r>
              <a:rPr lang="en-US" altLang="zh-CN" sz="2800" b="0" dirty="0" smtClean="0"/>
              <a:t> and </a:t>
            </a:r>
            <a:r>
              <a:rPr lang="en-US" altLang="zh-CN" sz="2800" b="0" dirty="0" err="1" smtClean="0"/>
              <a:t>dec</a:t>
            </a:r>
            <a:r>
              <a:rPr lang="en-US" altLang="zh-CN" sz="2800" b="0" dirty="0" smtClean="0"/>
              <a:t> instructions on PDP-11.</a:t>
            </a:r>
            <a:endParaRPr lang="en-US" altLang="zh-CN" sz="2800" b="0" dirty="0" smtClean="0"/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The creator wanted every machine instruction be represented by one way of C code.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BUT</a:t>
            </a:r>
            <a:r>
              <a:rPr lang="en-US" altLang="zh-CN" sz="2800" b="0" dirty="0"/>
              <a:t>, </a:t>
            </a:r>
            <a:r>
              <a:rPr lang="en-US" altLang="zh-CN" sz="2800" b="0" dirty="0" smtClean="0"/>
              <a:t>using </a:t>
            </a:r>
            <a:r>
              <a:rPr lang="en-US" altLang="zh-CN" sz="2800" b="0" dirty="0"/>
              <a:t>the ++ operator as part of an expression can </a:t>
            </a:r>
            <a:r>
              <a:rPr lang="en-US" altLang="zh-CN" sz="2800" b="0" dirty="0" smtClean="0"/>
              <a:t>lead </a:t>
            </a:r>
            <a:r>
              <a:rPr lang="en-US" altLang="zh-CN" sz="2800" b="0" dirty="0"/>
              <a:t>to </a:t>
            </a:r>
            <a:r>
              <a:rPr lang="en-US" altLang="zh-CN" sz="2800" b="0" dirty="0" smtClean="0"/>
              <a:t>ambiguity.</a:t>
            </a:r>
            <a:endParaRPr lang="en-US" altLang="zh-CN" sz="2800" b="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Do NOT Put ++/-- in Expression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67544" y="1484784"/>
            <a:ext cx="7696200" cy="6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da-DK" altLang="zh-CN" sz="2000" dirty="0">
                <a:latin typeface="Courier New" panose="02070309020205020404" pitchFamily="84" charset="0"/>
              </a:rPr>
              <a:t>for (i = 0; i &lt; n; </a:t>
            </a:r>
            <a:r>
              <a:rPr lang="da-DK" altLang="zh-CN" sz="2000" dirty="0" smtClean="0">
                <a:latin typeface="Courier New" panose="02070309020205020404" pitchFamily="84" charset="0"/>
              </a:rPr>
              <a:t>)</a:t>
            </a:r>
            <a:endParaRPr lang="da-DK" altLang="zh-CN" sz="2000" dirty="0" smtClean="0">
              <a:latin typeface="Courier New" panose="02070309020205020404" pitchFamily="84" charset="0"/>
            </a:endParaRPr>
          </a:p>
          <a:p>
            <a:pPr algn="ctr">
              <a:lnSpc>
                <a:spcPct val="90000"/>
              </a:lnSpc>
            </a:pPr>
            <a:r>
              <a:rPr lang="da-DK" altLang="zh-CN" sz="2000" dirty="0" smtClean="0">
                <a:latin typeface="Courier New" panose="02070309020205020404" pitchFamily="84" charset="0"/>
              </a:rPr>
              <a:t>arr</a:t>
            </a:r>
            <a:r>
              <a:rPr lang="da-DK" altLang="zh-CN" sz="2000" dirty="0">
                <a:latin typeface="Courier New" panose="02070309020205020404" pitchFamily="84" charset="0"/>
              </a:rPr>
              <a:t>[i] </a:t>
            </a:r>
            <a:r>
              <a:rPr lang="da-DK" altLang="zh-CN" sz="2000" dirty="0" smtClean="0">
                <a:latin typeface="Courier New" panose="02070309020205020404" pitchFamily="84" charset="0"/>
              </a:rPr>
              <a:t>= i</a:t>
            </a:r>
            <a:r>
              <a:rPr lang="da-DK" altLang="zh-CN" sz="2000" dirty="0">
                <a:latin typeface="Courier New" panose="02070309020205020404" pitchFamily="84" charset="0"/>
              </a:rPr>
              <a:t>++;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2564904"/>
            <a:ext cx="812800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This statement is ambiguous</a:t>
            </a:r>
            <a:r>
              <a:rPr lang="en-US" altLang="zh-CN" sz="2800" b="0" dirty="0" smtClean="0"/>
              <a:t>.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The order of calculation is not guaranteed in C. It varies from compiler to compiler, and from machine to machine.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++/-- Pointers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67544" y="1484784"/>
            <a:ext cx="7696200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da-DK" altLang="zh-CN" sz="2000" dirty="0">
                <a:latin typeface="Courier New" panose="02070309020205020404" pitchFamily="84" charset="0"/>
              </a:rPr>
              <a:t>*p++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2060848"/>
            <a:ext cx="812800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Is this</a:t>
            </a:r>
            <a:endParaRPr lang="en-US" altLang="zh-CN" sz="2800" b="0" dirty="0"/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(*p)++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o</a:t>
            </a:r>
            <a:r>
              <a:rPr lang="en-US" altLang="zh-CN" sz="2800" b="0" dirty="0" smtClean="0"/>
              <a:t>r</a:t>
            </a:r>
            <a:endParaRPr lang="en-US" altLang="zh-CN" sz="2800" b="0" dirty="0" smtClean="0"/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*(p++)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U</a:t>
            </a:r>
            <a:r>
              <a:rPr lang="en-US" altLang="zh-CN" sz="2800" b="0" dirty="0" smtClean="0"/>
              <a:t>nary </a:t>
            </a:r>
            <a:r>
              <a:rPr lang="en-US" altLang="zh-CN" sz="2800" b="0" dirty="0"/>
              <a:t>operators in C are evaluated in right-to-left order. Thus, the ++ takes precedence over the *, so the second interpretation is correct.</a:t>
            </a:r>
            <a:endParaRPr lang="en-US" altLang="zh-CN" sz="2800" b="0" dirty="0" smtClean="0"/>
          </a:p>
        </p:txBody>
      </p:sp>
      <p:sp>
        <p:nvSpPr>
          <p:cNvPr id="2" name="矩形 1"/>
          <p:cNvSpPr/>
          <p:nvPr/>
        </p:nvSpPr>
        <p:spPr>
          <a:xfrm rot="21060000">
            <a:off x="1979712" y="2348880"/>
            <a:ext cx="5382344" cy="27405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</a:effectLst>
        </p:spPr>
        <p:txBody>
          <a:bodyPr wrap="square" tIns="108000">
            <a:spAutoFit/>
          </a:bodyPr>
          <a:lstStyle/>
          <a:p>
            <a:r>
              <a:rPr lang="en-US" altLang="zh-CN" sz="3600" baseline="30000" dirty="0"/>
              <a:t>Dereference the pointer p and return as an </a:t>
            </a:r>
            <a:r>
              <a:rPr lang="en-US" altLang="zh-CN" sz="3600" baseline="30000" dirty="0" err="1"/>
              <a:t>lvalue</a:t>
            </a:r>
            <a:r>
              <a:rPr lang="en-US" altLang="zh-CN" sz="3600" baseline="30000" dirty="0"/>
              <a:t> the object to which it currently points. As a side effect, increment the value of p so that, if the original </a:t>
            </a:r>
            <a:r>
              <a:rPr lang="en-US" altLang="zh-CN" sz="3600" baseline="30000" dirty="0" err="1"/>
              <a:t>lvalue</a:t>
            </a:r>
            <a:r>
              <a:rPr lang="en-US" altLang="zh-CN" sz="3600" baseline="30000" dirty="0"/>
              <a:t> was an element within an array, the new value of p </a:t>
            </a:r>
            <a:r>
              <a:rPr lang="en-US" altLang="zh-CN" sz="3600" baseline="30000" dirty="0" smtClean="0"/>
              <a:t>points to </a:t>
            </a:r>
            <a:r>
              <a:rPr lang="en-US" altLang="zh-CN" sz="3600" baseline="30000" dirty="0"/>
              <a:t>the next element in that array.</a:t>
            </a:r>
            <a:endParaRPr lang="zh-CN" altLang="en-US" sz="3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Pointer 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and 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Array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4077072"/>
            <a:ext cx="81280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The name </a:t>
            </a:r>
            <a:r>
              <a:rPr lang="en-US" altLang="zh-CN" sz="2800" b="0" dirty="0" err="1"/>
              <a:t>intlist</a:t>
            </a:r>
            <a:r>
              <a:rPr lang="en-US" altLang="zh-CN" sz="2800" b="0" dirty="0"/>
              <a:t> represents an array but can also be used directly as a pointer value. For any array </a:t>
            </a:r>
            <a:r>
              <a:rPr lang="en-US" altLang="zh-CN" sz="2800" b="0" dirty="0" err="1"/>
              <a:t>arr</a:t>
            </a:r>
            <a:r>
              <a:rPr lang="en-US" altLang="zh-CN" sz="2800" b="0" dirty="0"/>
              <a:t>, the following identity always holds in C:</a:t>
            </a:r>
            <a:endParaRPr lang="en-US" altLang="zh-CN" sz="2800" b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832" y="1556792"/>
            <a:ext cx="2237649" cy="2376264"/>
          </a:xfrm>
          <a:prstGeom prst="rect">
            <a:avLst/>
          </a:prstGeom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1484784"/>
            <a:ext cx="2664296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zh-CN" sz="2000" dirty="0" err="1">
                <a:latin typeface="Courier New" panose="02070309020205020404" pitchFamily="84" charset="0"/>
              </a:rPr>
              <a:t>int</a:t>
            </a:r>
            <a:r>
              <a:rPr lang="da-DK" altLang="zh-CN" sz="2000" dirty="0">
                <a:latin typeface="Courier New" panose="02070309020205020404" pitchFamily="84" charset="0"/>
              </a:rPr>
              <a:t> </a:t>
            </a:r>
            <a:r>
              <a:rPr lang="da-DK" altLang="zh-CN" sz="2000" dirty="0" err="1">
                <a:latin typeface="Courier New" panose="02070309020205020404" pitchFamily="84" charset="0"/>
              </a:rPr>
              <a:t>intlist</a:t>
            </a:r>
            <a:r>
              <a:rPr lang="da-DK" altLang="zh-CN" sz="2000" dirty="0">
                <a:latin typeface="Courier New" panose="02070309020205020404" pitchFamily="84" charset="0"/>
              </a:rPr>
              <a:t>[5];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11560" y="5589240"/>
            <a:ext cx="7776864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zh-CN" sz="2000" dirty="0" err="1">
                <a:latin typeface="Courier New" panose="02070309020205020404" pitchFamily="84" charset="0"/>
              </a:rPr>
              <a:t>arr</a:t>
            </a:r>
            <a:r>
              <a:rPr lang="da-DK" altLang="zh-CN" sz="2000" dirty="0">
                <a:latin typeface="Courier New" panose="02070309020205020404" pitchFamily="84" charset="0"/>
              </a:rPr>
              <a:t> is </a:t>
            </a:r>
            <a:r>
              <a:rPr lang="da-DK" altLang="zh-CN" sz="2000" dirty="0" err="1">
                <a:latin typeface="Courier New" panose="02070309020205020404" pitchFamily="84" charset="0"/>
              </a:rPr>
              <a:t>defined</a:t>
            </a:r>
            <a:r>
              <a:rPr lang="da-DK" altLang="zh-CN" sz="2000" dirty="0">
                <a:latin typeface="Courier New" panose="02070309020205020404" pitchFamily="84" charset="0"/>
              </a:rPr>
              <a:t> to </a:t>
            </a:r>
            <a:r>
              <a:rPr lang="da-DK" altLang="zh-CN" sz="2000" dirty="0" err="1">
                <a:latin typeface="Courier New" panose="02070309020205020404" pitchFamily="84" charset="0"/>
              </a:rPr>
              <a:t>be</a:t>
            </a:r>
            <a:r>
              <a:rPr lang="da-DK" altLang="zh-CN" sz="2000" dirty="0">
                <a:latin typeface="Courier New" panose="02070309020205020404" pitchFamily="84" charset="0"/>
              </a:rPr>
              <a:t> </a:t>
            </a:r>
            <a:r>
              <a:rPr lang="da-DK" altLang="zh-CN" sz="2000" dirty="0" err="1">
                <a:latin typeface="Courier New" panose="02070309020205020404" pitchFamily="84" charset="0"/>
              </a:rPr>
              <a:t>identical</a:t>
            </a:r>
            <a:r>
              <a:rPr lang="da-DK" altLang="zh-CN" sz="2000" dirty="0">
                <a:latin typeface="Courier New" panose="02070309020205020404" pitchFamily="84" charset="0"/>
              </a:rPr>
              <a:t> to &amp;</a:t>
            </a:r>
            <a:r>
              <a:rPr lang="da-DK" altLang="zh-CN" sz="2000" dirty="0" err="1">
                <a:latin typeface="Courier New" panose="02070309020205020404" pitchFamily="84" charset="0"/>
              </a:rPr>
              <a:t>arr</a:t>
            </a:r>
            <a:r>
              <a:rPr lang="da-DK" altLang="zh-CN" sz="2000" dirty="0">
                <a:latin typeface="Courier New" panose="02070309020205020404" pitchFamily="84" charset="0"/>
              </a:rPr>
              <a:t>[0]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Array as Parameter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2060848"/>
            <a:ext cx="812800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If you were to call </a:t>
            </a:r>
            <a:r>
              <a:rPr lang="en-US" altLang="zh-CN" sz="2800" i="1" dirty="0"/>
              <a:t>Sort</a:t>
            </a:r>
            <a:r>
              <a:rPr lang="da-DK" altLang="zh-CN" sz="2800" i="1" dirty="0"/>
              <a:t>IntegerArray</a:t>
            </a:r>
            <a:r>
              <a:rPr lang="en-US" altLang="zh-CN" sz="2800" i="1" dirty="0"/>
              <a:t> </a:t>
            </a:r>
            <a:r>
              <a:rPr lang="en-US" altLang="zh-CN" sz="2800" b="0" dirty="0"/>
              <a:t>with the array </a:t>
            </a:r>
            <a:r>
              <a:rPr lang="en-US" altLang="zh-CN" sz="2800" b="0" dirty="0" err="1"/>
              <a:t>intlist</a:t>
            </a:r>
            <a:r>
              <a:rPr lang="en-US" altLang="zh-CN" sz="2800" b="0" dirty="0"/>
              <a:t> defined above, the value passed to the formal parameter array within </a:t>
            </a:r>
            <a:r>
              <a:rPr lang="en-US" altLang="zh-CN" sz="2800" i="1" dirty="0"/>
              <a:t>Sort</a:t>
            </a:r>
            <a:r>
              <a:rPr lang="da-DK" altLang="zh-CN" sz="2800" i="1" dirty="0"/>
              <a:t>IntegerArray</a:t>
            </a:r>
            <a:r>
              <a:rPr lang="en-US" altLang="zh-CN" sz="2800" b="0" dirty="0" smtClean="0"/>
              <a:t> </a:t>
            </a:r>
            <a:r>
              <a:rPr lang="en-US" altLang="zh-CN" sz="2800" b="0" dirty="0"/>
              <a:t>would be the address of the first element in </a:t>
            </a:r>
            <a:r>
              <a:rPr lang="en-US" altLang="zh-CN" sz="2800" b="0" dirty="0" err="1"/>
              <a:t>intlist</a:t>
            </a:r>
            <a:r>
              <a:rPr lang="en-US" altLang="zh-CN" sz="2800" b="0" dirty="0"/>
              <a:t>. The </a:t>
            </a:r>
            <a:r>
              <a:rPr lang="en-US" altLang="zh-CN" sz="2800" i="1" dirty="0"/>
              <a:t>Sort</a:t>
            </a:r>
            <a:r>
              <a:rPr lang="da-DK" altLang="zh-CN" sz="2800" i="1" dirty="0"/>
              <a:t>IntegerArray</a:t>
            </a:r>
            <a:r>
              <a:rPr lang="en-US" altLang="zh-CN" sz="2800" b="0" dirty="0" smtClean="0"/>
              <a:t> function </a:t>
            </a:r>
            <a:r>
              <a:rPr lang="en-US" altLang="zh-CN" sz="2800" b="0" dirty="0"/>
              <a:t>would work exactly the same way if the prototype has been written as</a:t>
            </a:r>
            <a:endParaRPr lang="en-US" altLang="zh-CN" sz="2800" b="0" dirty="0" smtClean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544" y="1484784"/>
            <a:ext cx="7920880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zh-CN" sz="2000" dirty="0" err="1">
                <a:latin typeface="Courier New" panose="02070309020205020404" pitchFamily="84" charset="0"/>
              </a:rPr>
              <a:t>void</a:t>
            </a:r>
            <a:r>
              <a:rPr lang="da-DK" altLang="zh-CN" sz="2000" dirty="0">
                <a:latin typeface="Courier New" panose="02070309020205020404" pitchFamily="84" charset="0"/>
              </a:rPr>
              <a:t> </a:t>
            </a:r>
            <a:r>
              <a:rPr lang="da-DK" altLang="zh-CN" sz="2000" dirty="0" err="1">
                <a:latin typeface="Courier New" panose="02070309020205020404" pitchFamily="84" charset="0"/>
              </a:rPr>
              <a:t>SortIntegerArray</a:t>
            </a:r>
            <a:r>
              <a:rPr lang="da-DK" altLang="zh-CN" sz="2000" dirty="0">
                <a:latin typeface="Courier New" panose="02070309020205020404" pitchFamily="84" charset="0"/>
              </a:rPr>
              <a:t> (</a:t>
            </a:r>
            <a:r>
              <a:rPr lang="da-DK" altLang="zh-CN" sz="2000" dirty="0" err="1">
                <a:latin typeface="Courier New" panose="02070309020205020404" pitchFamily="84" charset="0"/>
              </a:rPr>
              <a:t>int</a:t>
            </a:r>
            <a:r>
              <a:rPr lang="da-DK" altLang="zh-CN" sz="2000" dirty="0">
                <a:latin typeface="Courier New" panose="02070309020205020404" pitchFamily="84" charset="0"/>
              </a:rPr>
              <a:t> array[], </a:t>
            </a:r>
            <a:r>
              <a:rPr lang="da-DK" altLang="zh-CN" sz="2000" dirty="0" err="1">
                <a:latin typeface="Courier New" panose="02070309020205020404" pitchFamily="84" charset="0"/>
              </a:rPr>
              <a:t>int</a:t>
            </a:r>
            <a:r>
              <a:rPr lang="da-DK" altLang="zh-CN" sz="2000" dirty="0">
                <a:latin typeface="Courier New" panose="02070309020205020404" pitchFamily="84" charset="0"/>
              </a:rPr>
              <a:t> n);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4437112"/>
            <a:ext cx="7776864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zh-CN" sz="2000" dirty="0" err="1">
                <a:latin typeface="Courier New" panose="02070309020205020404" pitchFamily="84" charset="0"/>
              </a:rPr>
              <a:t>void</a:t>
            </a:r>
            <a:r>
              <a:rPr lang="da-DK" altLang="zh-CN" sz="2000" dirty="0">
                <a:latin typeface="Courier New" panose="02070309020205020404" pitchFamily="84" charset="0"/>
              </a:rPr>
              <a:t> </a:t>
            </a:r>
            <a:r>
              <a:rPr lang="da-DK" altLang="zh-CN" sz="2000" dirty="0" err="1">
                <a:latin typeface="Courier New" panose="02070309020205020404" pitchFamily="84" charset="0"/>
              </a:rPr>
              <a:t>SortIntegerArray</a:t>
            </a:r>
            <a:r>
              <a:rPr lang="da-DK" altLang="zh-CN" sz="2000" dirty="0">
                <a:latin typeface="Courier New" panose="02070309020205020404" pitchFamily="84" charset="0"/>
              </a:rPr>
              <a:t> (</a:t>
            </a:r>
            <a:r>
              <a:rPr lang="da-DK" altLang="zh-CN" sz="2000" dirty="0" err="1">
                <a:latin typeface="Courier New" panose="02070309020205020404" pitchFamily="84" charset="0"/>
              </a:rPr>
              <a:t>int</a:t>
            </a:r>
            <a:r>
              <a:rPr lang="da-DK" altLang="zh-CN" sz="2000" dirty="0">
                <a:latin typeface="Courier New" panose="02070309020205020404" pitchFamily="84" charset="0"/>
              </a:rPr>
              <a:t> *array, </a:t>
            </a:r>
            <a:r>
              <a:rPr lang="da-DK" altLang="zh-CN" sz="2000" dirty="0" err="1">
                <a:latin typeface="Courier New" panose="02070309020205020404" pitchFamily="84" charset="0"/>
              </a:rPr>
              <a:t>int</a:t>
            </a:r>
            <a:r>
              <a:rPr lang="da-DK" altLang="zh-CN" sz="2000" dirty="0">
                <a:latin typeface="Courier New" panose="02070309020205020404" pitchFamily="84" charset="0"/>
              </a:rPr>
              <a:t> n);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Array </a:t>
            </a:r>
            <a:r>
              <a:rPr lang="en-US" altLang="zh-CN" sz="4000" dirty="0" err="1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vs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 Pointer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19672" y="1412776"/>
          <a:ext cx="6096000" cy="74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35832"/>
                <a:gridCol w="4560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 smtClean="0"/>
                        <a:t>int</a:t>
                      </a:r>
                      <a:r>
                        <a:rPr lang="en-US" altLang="zh-CN" b="0" dirty="0" smtClean="0"/>
                        <a:t> array[5];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Allocate</a:t>
                      </a:r>
                      <a:r>
                        <a:rPr lang="en-US" altLang="zh-CN" b="0" baseline="0" dirty="0" smtClean="0"/>
                        <a:t> five integers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 smtClean="0"/>
                        <a:t>int</a:t>
                      </a:r>
                      <a:r>
                        <a:rPr lang="en-US" altLang="zh-CN" b="0" dirty="0" smtClean="0"/>
                        <a:t> *p;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Allocate one word to hold the address</a:t>
                      </a:r>
                      <a:endParaRPr lang="zh-CN" alt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7544" y="2492896"/>
            <a:ext cx="812800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They are identical in usage, if p = array;</a:t>
            </a:r>
            <a:endParaRPr lang="en-US" altLang="zh-CN" sz="2800" b="0" dirty="0" smtClean="0"/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p[1] </a:t>
            </a:r>
            <a:r>
              <a:rPr lang="en-US" altLang="zh-CN" sz="2800" b="0" dirty="0" smtClean="0">
                <a:sym typeface="Wingdings" panose="05000000000000000000"/>
              </a:rPr>
              <a:t> array[1]</a:t>
            </a:r>
            <a:endParaRPr lang="en-US" altLang="zh-CN" sz="2800" b="0" dirty="0" smtClean="0">
              <a:sym typeface="Wingdings" panose="05000000000000000000"/>
            </a:endParaRP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>
                <a:sym typeface="Wingdings" panose="05000000000000000000"/>
              </a:rPr>
              <a:t>*(array+2)array[2]</a:t>
            </a:r>
            <a:endParaRPr lang="en-US" altLang="zh-CN" sz="2800" b="0" dirty="0" smtClean="0">
              <a:sym typeface="Wingdings" panose="05000000000000000000"/>
            </a:endParaRP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>
                <a:sym typeface="Wingdings" panose="05000000000000000000"/>
              </a:rPr>
              <a:t>Array is a pointer constant, whose value can not be modified.</a:t>
            </a:r>
            <a:endParaRPr lang="en-US" altLang="zh-CN" sz="2800" b="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Dynamic 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Allocation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1124744"/>
            <a:ext cx="812800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As part of the library interface </a:t>
            </a:r>
            <a:r>
              <a:rPr lang="en-US" altLang="zh-CN" sz="2800" b="0" dirty="0" err="1"/>
              <a:t>stdlib.h</a:t>
            </a:r>
            <a:r>
              <a:rPr lang="en-US" altLang="zh-CN" sz="2800" b="0" dirty="0"/>
              <a:t>, the ANSI C environment provides functions for allocating new memory from the heap. The most important function is called </a:t>
            </a:r>
            <a:r>
              <a:rPr lang="en-US" altLang="zh-CN" sz="2800" b="0" dirty="0" err="1"/>
              <a:t>malloc</a:t>
            </a:r>
            <a:r>
              <a:rPr lang="en-US" altLang="zh-CN" sz="2800" b="0" dirty="0"/>
              <a:t>, which has the effect of allocating a block of memory of a given size.</a:t>
            </a:r>
            <a:endParaRPr lang="en-US" altLang="zh-CN" sz="2800" b="0" dirty="0" smtClean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83568" y="3140968"/>
            <a:ext cx="7776864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zh-CN" sz="2000" dirty="0" err="1" smtClean="0">
                <a:latin typeface="Courier New" panose="02070309020205020404" pitchFamily="84" charset="0"/>
              </a:rPr>
              <a:t>void</a:t>
            </a:r>
            <a:r>
              <a:rPr lang="da-DK" altLang="zh-CN" sz="2000" dirty="0" smtClean="0">
                <a:latin typeface="Courier New" panose="02070309020205020404" pitchFamily="84" charset="0"/>
              </a:rPr>
              <a:t>* </a:t>
            </a:r>
            <a:r>
              <a:rPr lang="da-DK" altLang="zh-CN" sz="2000" dirty="0" err="1" smtClean="0">
                <a:latin typeface="Courier New" panose="02070309020205020404" pitchFamily="84" charset="0"/>
              </a:rPr>
              <a:t>malloc</a:t>
            </a:r>
            <a:r>
              <a:rPr lang="da-DK" altLang="zh-CN" sz="2000" dirty="0">
                <a:latin typeface="Courier New" panose="02070309020205020404" pitchFamily="84" charset="0"/>
              </a:rPr>
              <a:t>(</a:t>
            </a:r>
            <a:r>
              <a:rPr lang="da-DK" altLang="zh-CN" sz="2000" dirty="0" err="1">
                <a:latin typeface="Courier New" panose="02070309020205020404" pitchFamily="84" charset="0"/>
              </a:rPr>
              <a:t>size_t</a:t>
            </a:r>
            <a:r>
              <a:rPr lang="da-DK" altLang="zh-CN" sz="2000" dirty="0">
                <a:latin typeface="Courier New" panose="02070309020205020404" pitchFamily="84" charset="0"/>
              </a:rPr>
              <a:t> </a:t>
            </a:r>
            <a:r>
              <a:rPr lang="da-DK" altLang="zh-CN" sz="2000" dirty="0" err="1">
                <a:latin typeface="Courier New" panose="02070309020205020404" pitchFamily="84" charset="0"/>
              </a:rPr>
              <a:t>size</a:t>
            </a:r>
            <a:r>
              <a:rPr lang="da-DK" altLang="zh-CN" sz="2000" dirty="0">
                <a:latin typeface="Courier New" panose="02070309020205020404" pitchFamily="84" charset="0"/>
              </a:rPr>
              <a:t>);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1560" y="3789040"/>
            <a:ext cx="812800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It returns </a:t>
            </a:r>
            <a:r>
              <a:rPr lang="en-US" altLang="zh-CN" sz="2800" b="0" dirty="0"/>
              <a:t>a pointer to a block of </a:t>
            </a:r>
            <a:r>
              <a:rPr lang="en-US" altLang="zh-CN" sz="2800" b="0" dirty="0" smtClean="0"/>
              <a:t>bytes </a:t>
            </a:r>
            <a:r>
              <a:rPr lang="en-US" altLang="zh-CN" sz="2800" b="0" dirty="0"/>
              <a:t>in size. In order to use the newly allocated storage, you must store the result of </a:t>
            </a:r>
            <a:r>
              <a:rPr lang="en-US" altLang="zh-CN" sz="2800" b="0" dirty="0" err="1"/>
              <a:t>malloc</a:t>
            </a:r>
            <a:r>
              <a:rPr lang="en-US" altLang="zh-CN" sz="2800" b="0" dirty="0"/>
              <a:t> in a pointer variable, after which you can use that pointer variable just like an array.</a:t>
            </a:r>
            <a:endParaRPr lang="en-US" altLang="zh-CN" sz="2800" b="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address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475656" y="1340768"/>
            <a:ext cx="1296144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zh-CN" sz="2000" dirty="0" err="1">
                <a:latin typeface="Courier New" panose="02070309020205020404" pitchFamily="84" charset="0"/>
              </a:rPr>
              <a:t>i</a:t>
            </a:r>
            <a:r>
              <a:rPr lang="fr-FR" altLang="zh-CN" sz="2000" dirty="0" err="1" smtClean="0">
                <a:latin typeface="Courier New" panose="02070309020205020404" pitchFamily="84" charset="0"/>
              </a:rPr>
              <a:t>nt</a:t>
            </a:r>
            <a:r>
              <a:rPr lang="fr-FR" altLang="zh-CN" sz="2000" dirty="0" smtClean="0">
                <a:latin typeface="Courier New" panose="02070309020205020404" pitchFamily="84" charset="0"/>
              </a:rPr>
              <a:t> i;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3" name="圆角右箭头 2"/>
          <p:cNvSpPr/>
          <p:nvPr/>
        </p:nvSpPr>
        <p:spPr bwMode="auto">
          <a:xfrm flipV="1">
            <a:off x="1979712" y="1772816"/>
            <a:ext cx="936104" cy="36004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832" y="1772816"/>
            <a:ext cx="2241306" cy="352839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void*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1124744"/>
            <a:ext cx="812800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The </a:t>
            </a:r>
            <a:r>
              <a:rPr lang="en-US" altLang="zh-CN" sz="2800" b="0" dirty="0" err="1"/>
              <a:t>malloc</a:t>
            </a:r>
            <a:r>
              <a:rPr lang="en-US" altLang="zh-CN" sz="2800" b="0" dirty="0"/>
              <a:t> function us used to allocate new storage for any type of value that the caller desires and must therefore return a ―</a:t>
            </a:r>
            <a:r>
              <a:rPr lang="en-US" altLang="zh-CN" sz="2800" b="0" dirty="0" smtClean="0"/>
              <a:t>general </a:t>
            </a:r>
            <a:r>
              <a:rPr lang="en-US" altLang="zh-CN" sz="2800" b="0" dirty="0"/>
              <a:t>pointer of an as-yet-unspecified </a:t>
            </a:r>
            <a:r>
              <a:rPr lang="en-US" altLang="zh-CN" sz="2800" b="0" dirty="0" smtClean="0"/>
              <a:t>type: void*.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Then you have to use </a:t>
            </a:r>
            <a:r>
              <a:rPr lang="en-US" altLang="zh-CN" sz="2800" b="0" dirty="0"/>
              <a:t>a type cast to convert the result of </a:t>
            </a:r>
            <a:r>
              <a:rPr lang="en-US" altLang="zh-CN" sz="2800" b="0" dirty="0" err="1"/>
              <a:t>malloc</a:t>
            </a:r>
            <a:r>
              <a:rPr lang="en-US" altLang="zh-CN" sz="2800" b="0" dirty="0"/>
              <a:t> to a </a:t>
            </a:r>
            <a:r>
              <a:rPr lang="en-US" altLang="zh-CN" sz="2800" b="0" dirty="0" smtClean="0"/>
              <a:t>pointer of requiring type before </a:t>
            </a:r>
            <a:r>
              <a:rPr lang="en-US" altLang="zh-CN" sz="2800" b="0" dirty="0"/>
              <a:t>making the assignment, as follows: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 smtClean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83568" y="4365104"/>
            <a:ext cx="7776864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ro-RO" altLang="zh-CN" sz="2000" dirty="0">
                <a:latin typeface="Courier New" panose="02070309020205020404" pitchFamily="84" charset="0"/>
              </a:rPr>
              <a:t>cp = (char *) malloc (10);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When </a:t>
            </a:r>
            <a:r>
              <a:rPr lang="en-US" altLang="zh-CN" sz="4000" dirty="0" err="1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malloc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 Fails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6783" y="2852936"/>
            <a:ext cx="812800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Arial" panose="020B0604020202020204"/>
              <a:buChar char="•"/>
            </a:pPr>
            <a:r>
              <a:rPr lang="en-US" altLang="zh-CN" sz="2800" b="0" dirty="0"/>
              <a:t>Since dynamic allocation tends to be used frequently in a wide class of </a:t>
            </a:r>
            <a:r>
              <a:rPr lang="en-US" altLang="zh-CN" sz="2800" b="0" dirty="0" smtClean="0"/>
              <a:t>programs, </a:t>
            </a:r>
            <a:r>
              <a:rPr lang="en-US" altLang="zh-CN" sz="2800" b="0" dirty="0"/>
              <a:t>error checking—as important as it is—can become extremely tedious. </a:t>
            </a:r>
            <a:endParaRPr lang="en-US" altLang="zh-CN" sz="2800" b="0" dirty="0" smtClean="0"/>
          </a:p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Arial" panose="020B0604020202020204"/>
              <a:buChar char="•"/>
            </a:pPr>
            <a:r>
              <a:rPr lang="en-US" altLang="zh-CN" sz="2800" b="0" dirty="0" smtClean="0"/>
              <a:t>A new abstraction layer that includes the out-of-memory test in </a:t>
            </a:r>
            <a:r>
              <a:rPr lang="en-US" altLang="zh-CN" sz="2800" b="0" i="1" dirty="0" err="1" smtClean="0"/>
              <a:t>genlib.h</a:t>
            </a:r>
            <a:r>
              <a:rPr lang="en-US" altLang="zh-CN" sz="2800" b="0" dirty="0" smtClean="0"/>
              <a:t>:</a:t>
            </a:r>
            <a:endParaRPr lang="en-US" altLang="zh-CN" sz="2800" b="0" dirty="0" smtClean="0"/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dirty="0"/>
              <a:t> </a:t>
            </a:r>
            <a:r>
              <a:rPr lang="en-US" altLang="zh-CN" sz="2800" dirty="0" err="1" smtClean="0"/>
              <a:t>arr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GetBlock</a:t>
            </a:r>
            <a:r>
              <a:rPr lang="en-US" altLang="zh-CN" sz="2800" dirty="0" smtClean="0"/>
              <a:t>(10*</a:t>
            </a:r>
            <a:r>
              <a:rPr lang="en-US" altLang="zh-CN" sz="2800" dirty="0" err="1" smtClean="0"/>
              <a:t>sizeof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));</a:t>
            </a:r>
            <a:endParaRPr lang="en-US" altLang="zh-CN" sz="2800" dirty="0" smtClean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18680" y="1594490"/>
            <a:ext cx="7776864" cy="6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ro-RO" altLang="zh-CN" sz="2000" dirty="0">
                <a:latin typeface="Courier New" panose="02070309020205020404" pitchFamily="84" charset="0"/>
              </a:rPr>
              <a:t>arr = malloc (10 * sizeof (int));</a:t>
            </a:r>
            <a:endParaRPr lang="ro-RO" altLang="zh-CN" sz="2000" dirty="0">
              <a:latin typeface="Courier New" panose="02070309020205020404" pitchFamily="84" charset="0"/>
            </a:endParaRPr>
          </a:p>
          <a:p>
            <a:pPr>
              <a:lnSpc>
                <a:spcPct val="90000"/>
              </a:lnSpc>
            </a:pPr>
            <a:r>
              <a:rPr lang="ro-RO" altLang="zh-CN" sz="2000" dirty="0">
                <a:latin typeface="Courier New" panose="02070309020205020404" pitchFamily="84" charset="0"/>
              </a:rPr>
              <a:t>if (arr == NULL) Error (“No memory available”);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Freeing Memory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1700808"/>
            <a:ext cx="81280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Arial" panose="020B0604020202020204"/>
              <a:buChar char="•"/>
            </a:pPr>
            <a:r>
              <a:rPr lang="en-US" altLang="zh-CN" sz="2800" b="0" dirty="0" smtClean="0"/>
              <a:t>It returns </a:t>
            </a:r>
            <a:r>
              <a:rPr lang="en-US" altLang="zh-CN" sz="2800" b="0" dirty="0"/>
              <a:t>to the heap memory that was previously allocated using </a:t>
            </a:r>
            <a:r>
              <a:rPr lang="en-US" altLang="zh-CN" sz="2800" b="0" dirty="0" err="1"/>
              <a:t>malloc</a:t>
            </a:r>
            <a:r>
              <a:rPr lang="en-US" altLang="zh-CN" sz="2800" b="0" dirty="0" smtClean="0"/>
              <a:t>.</a:t>
            </a:r>
            <a:endParaRPr lang="en-US" altLang="zh-CN" sz="2800" b="0" dirty="0" smtClean="0"/>
          </a:p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Arial" panose="020B0604020202020204"/>
              <a:buChar char="•"/>
            </a:pPr>
            <a:r>
              <a:rPr lang="en-US" altLang="zh-CN" sz="2800" b="0" dirty="0" smtClean="0"/>
              <a:t>It is very important that every piece of allocated memory has to be returned back to the heap.</a:t>
            </a:r>
            <a:endParaRPr lang="en-US" altLang="zh-CN" sz="2800" b="0" dirty="0" smtClean="0"/>
          </a:p>
          <a:p>
            <a:pPr marL="971550" lvl="1" indent="-514350" algn="just">
              <a:lnSpc>
                <a:spcPct val="85000"/>
              </a:lnSpc>
              <a:spcAft>
                <a:spcPct val="50000"/>
              </a:spcAft>
              <a:buFont typeface="Arial" panose="020B0604020202020204"/>
              <a:buChar char="•"/>
            </a:pPr>
            <a:r>
              <a:rPr lang="en-US" altLang="zh-CN" sz="2800" b="0" dirty="0" smtClean="0"/>
              <a:t>Or there will be memory leak issue.</a:t>
            </a:r>
            <a:endParaRPr lang="en-US" altLang="zh-CN" sz="2800" b="0" dirty="0" smtClean="0"/>
          </a:p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Arial" panose="020B0604020202020204"/>
              <a:buChar char="•"/>
            </a:pPr>
            <a:r>
              <a:rPr lang="en-US" altLang="zh-CN" sz="2800" b="0" dirty="0" smtClean="0"/>
              <a:t>You can not free address that was not allocated by </a:t>
            </a:r>
            <a:r>
              <a:rPr lang="en-US" altLang="zh-CN" sz="2800" b="0" dirty="0" err="1" smtClean="0"/>
              <a:t>malloc</a:t>
            </a:r>
            <a:r>
              <a:rPr lang="en-US" altLang="zh-CN" sz="2800" b="0" dirty="0" smtClean="0"/>
              <a:t>().</a:t>
            </a:r>
            <a:endParaRPr lang="en-US" altLang="zh-CN" sz="2800" b="0" dirty="0" smtClean="0"/>
          </a:p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Arial" panose="020B0604020202020204"/>
              <a:buChar char="•"/>
            </a:pPr>
            <a:r>
              <a:rPr lang="en-US" altLang="zh-CN" sz="2800" b="0" dirty="0" smtClean="0"/>
              <a:t>You can not free an address twice.</a:t>
            </a:r>
            <a:endParaRPr lang="en-US" altLang="zh-CN" sz="2800" b="0" dirty="0" smtClean="0"/>
          </a:p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Arial" panose="020B0604020202020204"/>
              <a:buChar char="•"/>
            </a:pPr>
            <a:r>
              <a:rPr lang="en-US" altLang="zh-CN" sz="2800" b="0" dirty="0" smtClean="0"/>
              <a:t>Only the exact address returned by </a:t>
            </a:r>
            <a:r>
              <a:rPr lang="en-US" altLang="zh-CN" sz="2800" b="0" dirty="0" err="1" smtClean="0"/>
              <a:t>malloc</a:t>
            </a:r>
            <a:r>
              <a:rPr lang="en-US" altLang="zh-CN" sz="2800" b="0" dirty="0" smtClean="0"/>
              <a:t> can be returned to the heap.</a:t>
            </a:r>
            <a:endParaRPr lang="en-US" altLang="zh-CN" sz="2800" b="0" dirty="0" smtClean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83568" y="1268760"/>
            <a:ext cx="7776864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ro-RO" altLang="zh-CN" sz="2000" dirty="0">
                <a:latin typeface="Courier New" panose="02070309020205020404" pitchFamily="84" charset="0"/>
              </a:rPr>
              <a:t>free (arr);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Dynamic 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Arrays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3212976"/>
            <a:ext cx="812800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+mj-lt"/>
              <a:buAutoNum type="arabicPeriod"/>
            </a:pPr>
            <a:r>
              <a:rPr lang="en-US" altLang="zh-CN" sz="2800" b="0" dirty="0"/>
              <a:t>Declare a pointer variable to hold the base of the array.</a:t>
            </a:r>
            <a:endParaRPr lang="en-US" altLang="zh-CN" sz="2800" b="0" dirty="0"/>
          </a:p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+mj-lt"/>
              <a:buAutoNum type="arabicPeriod"/>
            </a:pPr>
            <a:r>
              <a:rPr lang="en-US" altLang="zh-CN" sz="2800" b="0" dirty="0" smtClean="0"/>
              <a:t>Call </a:t>
            </a:r>
            <a:r>
              <a:rPr lang="en-US" altLang="zh-CN" sz="2800" b="0" dirty="0" err="1"/>
              <a:t>malloc</a:t>
            </a:r>
            <a:r>
              <a:rPr lang="en-US" altLang="zh-CN" sz="2800" b="0" dirty="0"/>
              <a:t> to allocate memory for the element of the array. </a:t>
            </a:r>
            <a:endParaRPr lang="en-US" altLang="zh-CN" sz="2800" b="0" dirty="0"/>
          </a:p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+mj-lt"/>
              <a:buAutoNum type="arabicPeriod"/>
            </a:pPr>
            <a:r>
              <a:rPr lang="en-US" altLang="zh-CN" sz="2800" b="0" dirty="0" smtClean="0"/>
              <a:t>Assign </a:t>
            </a:r>
            <a:r>
              <a:rPr lang="en-US" altLang="zh-CN" sz="2800" b="0" dirty="0"/>
              <a:t>the result of </a:t>
            </a:r>
            <a:r>
              <a:rPr lang="en-US" altLang="zh-CN" sz="2800" b="0" dirty="0" err="1"/>
              <a:t>malloc</a:t>
            </a:r>
            <a:r>
              <a:rPr lang="en-US" altLang="zh-CN" sz="2800" b="0" dirty="0"/>
              <a:t> to the pointer variable.</a:t>
            </a:r>
            <a:endParaRPr lang="en-US" altLang="zh-CN" sz="2800" b="0" dirty="0" smtClean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83568" y="1124744"/>
            <a:ext cx="7776864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ro-RO" altLang="zh-CN" sz="2000" dirty="0">
                <a:latin typeface="Courier New" panose="02070309020205020404" pitchFamily="84" charset="0"/>
              </a:rPr>
              <a:t>cp = (char *) malloc (10);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632" y="1556792"/>
            <a:ext cx="6640738" cy="1656184"/>
          </a:xfrm>
          <a:prstGeom prst="rect">
            <a:avLst/>
          </a:prstGeom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27584" y="6021288"/>
            <a:ext cx="7776864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ro-RO" altLang="zh-CN" sz="2000" dirty="0" smtClean="0">
                <a:latin typeface="Courier New" panose="02070309020205020404" pitchFamily="84" charset="0"/>
              </a:rPr>
              <a:t>intp </a:t>
            </a:r>
            <a:r>
              <a:rPr lang="ro-RO" altLang="zh-CN" sz="2000" dirty="0">
                <a:latin typeface="Courier New" panose="02070309020205020404" pitchFamily="84" charset="0"/>
              </a:rPr>
              <a:t>= </a:t>
            </a:r>
            <a:r>
              <a:rPr lang="ro-RO" altLang="zh-CN" sz="2000" dirty="0" smtClean="0">
                <a:latin typeface="Courier New" panose="02070309020205020404" pitchFamily="84" charset="0"/>
              </a:rPr>
              <a:t>(int </a:t>
            </a:r>
            <a:r>
              <a:rPr lang="ro-RO" altLang="zh-CN" sz="2000" dirty="0">
                <a:latin typeface="Courier New" panose="02070309020205020404" pitchFamily="84" charset="0"/>
              </a:rPr>
              <a:t>*) malloc (</a:t>
            </a:r>
            <a:r>
              <a:rPr lang="ro-RO" altLang="zh-CN" sz="2000" dirty="0" smtClean="0">
                <a:latin typeface="Courier New" panose="02070309020205020404" pitchFamily="84" charset="0"/>
              </a:rPr>
              <a:t>10 * sizeof(int))</a:t>
            </a:r>
            <a:r>
              <a:rPr lang="ro-RO" altLang="zh-CN" sz="2000" dirty="0">
                <a:latin typeface="Courier New" panose="02070309020205020404" pitchFamily="84" charset="0"/>
              </a:rPr>
              <a:t>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Application of Dynamic Arrays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268760"/>
            <a:ext cx="7776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任意个整数求和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r>
              <a:rPr lang="zh-CN" altLang="en-US" sz="2000" dirty="0" smtClean="0"/>
              <a:t>先</a:t>
            </a:r>
            <a:r>
              <a:rPr lang="zh-CN" altLang="en-US" sz="2000" dirty="0"/>
              <a:t>输入一个正整数</a:t>
            </a:r>
            <a:r>
              <a:rPr lang="en-US" altLang="zh-CN" sz="2000" dirty="0"/>
              <a:t>n，</a:t>
            </a:r>
            <a:r>
              <a:rPr lang="zh-CN" altLang="en-US" sz="2000" dirty="0"/>
              <a:t>再输入任意</a:t>
            </a:r>
            <a:r>
              <a:rPr lang="en-US" altLang="zh-CN" sz="2000" dirty="0"/>
              <a:t>n</a:t>
            </a:r>
            <a:r>
              <a:rPr lang="zh-CN" altLang="en-US" sz="2000" dirty="0"/>
              <a:t>个整数，计算并输出这</a:t>
            </a:r>
            <a:r>
              <a:rPr lang="en-US" altLang="zh-CN" sz="2000" dirty="0"/>
              <a:t>n</a:t>
            </a:r>
            <a:r>
              <a:rPr lang="zh-CN" altLang="en-US" sz="2000" dirty="0"/>
              <a:t>个整数的和。</a:t>
            </a:r>
            <a:endParaRPr lang="zh-CN" altLang="en-US" sz="2000" dirty="0"/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5273" y="2060848"/>
            <a:ext cx="757747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main()</a:t>
            </a:r>
            <a:endParaRPr lang="en-US" altLang="zh-CN" sz="2000" dirty="0"/>
          </a:p>
          <a:p>
            <a:r>
              <a:rPr lang="en-US" altLang="zh-CN" sz="2000" dirty="0"/>
              <a:t>{	  </a:t>
            </a:r>
            <a:endParaRPr lang="en-US" altLang="zh-CN" sz="2000" dirty="0"/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n, sum,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*p;</a:t>
            </a:r>
            <a:endParaRPr lang="en-US" altLang="zh-CN" sz="2000" dirty="0"/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printf</a:t>
            </a:r>
            <a:r>
              <a:rPr lang="en-US" altLang="zh-CN" sz="2000" dirty="0"/>
              <a:t>("Enter n: ");</a:t>
            </a:r>
            <a:endParaRPr lang="en-US" altLang="zh-CN" sz="2000" dirty="0"/>
          </a:p>
          <a:p>
            <a:r>
              <a:rPr lang="en-US" altLang="zh-CN" sz="2000" dirty="0" smtClean="0"/>
              <a:t>      n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GetInteger</a:t>
            </a:r>
            <a:r>
              <a:rPr lang="en-US" altLang="zh-CN" sz="2000" dirty="0"/>
              <a:t>();</a:t>
            </a:r>
            <a:endParaRPr lang="en-US" altLang="zh-CN" sz="2000" dirty="0"/>
          </a:p>
          <a:p>
            <a:r>
              <a:rPr lang="en-US" altLang="zh-CN" sz="2000" dirty="0" smtClean="0"/>
              <a:t>      p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*) </a:t>
            </a:r>
            <a:r>
              <a:rPr lang="en-US" altLang="zh-CN" sz="2000" dirty="0" err="1"/>
              <a:t>malloc</a:t>
            </a:r>
            <a:r>
              <a:rPr lang="en-US" altLang="zh-CN" sz="2000" dirty="0"/>
              <a:t>(n*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 smtClean="0"/>
              <a:t>)))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printf</a:t>
            </a:r>
            <a:r>
              <a:rPr lang="en-US" altLang="zh-CN" sz="2000" dirty="0"/>
              <a:t>("Enter %d integers: ", n);   		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  for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p[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</a:t>
            </a:r>
            <a:r>
              <a:rPr lang="en-US" altLang="zh-CN" sz="2000" dirty="0" err="1"/>
              <a:t>GetInteger</a:t>
            </a:r>
            <a:r>
              <a:rPr lang="en-US" altLang="zh-CN" sz="2000" dirty="0"/>
              <a:t>();</a:t>
            </a:r>
            <a:endParaRPr lang="en-US" altLang="zh-CN" sz="2000" dirty="0"/>
          </a:p>
          <a:p>
            <a:r>
              <a:rPr lang="en-US" altLang="zh-CN" sz="2000" dirty="0" smtClean="0"/>
              <a:t>      sum </a:t>
            </a:r>
            <a:r>
              <a:rPr lang="en-US" altLang="zh-CN" sz="2000" dirty="0"/>
              <a:t>= 0;</a:t>
            </a:r>
            <a:endParaRPr lang="en-US" altLang="zh-CN" sz="2000" dirty="0"/>
          </a:p>
          <a:p>
            <a:r>
              <a:rPr lang="en-US" altLang="zh-CN" sz="2000" dirty="0" smtClean="0"/>
              <a:t>      for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sum = sum + p[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  <a:endParaRPr lang="en-US" altLang="zh-CN" sz="2000" dirty="0"/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printf</a:t>
            </a:r>
            <a:r>
              <a:rPr lang="en-US" altLang="zh-CN" sz="2000" dirty="0"/>
              <a:t>("The sum is %d \</a:t>
            </a:r>
            <a:r>
              <a:rPr lang="en-US" altLang="zh-CN" sz="2000" dirty="0" err="1"/>
              <a:t>n",sum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r>
              <a:rPr lang="en-US" altLang="zh-CN" sz="2000" dirty="0" smtClean="0"/>
              <a:t>      free(p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r>
              <a:rPr lang="en-US" altLang="zh-CN" sz="2000" dirty="0" smtClean="0"/>
              <a:t>      return </a:t>
            </a:r>
            <a:r>
              <a:rPr lang="en-US" altLang="zh-CN" sz="2000" dirty="0"/>
              <a:t>0;</a:t>
            </a:r>
            <a:endParaRPr lang="en-US" altLang="zh-CN" sz="2000" dirty="0"/>
          </a:p>
          <a:p>
            <a:r>
              <a:rPr lang="en-US" altLang="zh-CN" sz="2000" dirty="0"/>
              <a:t>} 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810" y="2276872"/>
            <a:ext cx="9144000" cy="1143000"/>
          </a:xfrm>
        </p:spPr>
        <p:txBody>
          <a:bodyPr/>
          <a:lstStyle/>
          <a:p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Part II</a:t>
            </a:r>
            <a:br>
              <a:rPr lang="en-US" altLang="zh-CN" sz="6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</a:br>
            <a:r>
              <a:rPr lang="en-US" altLang="zh-CN" sz="6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Strings</a:t>
            </a:r>
            <a:br>
              <a:rPr lang="en-US" altLang="zh-CN" sz="6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</a:br>
            <a:r>
              <a:rPr lang="en-US" altLang="zh-CN" sz="4000" dirty="0" smtClean="0">
                <a:solidFill>
                  <a:schemeClr val="accent2"/>
                </a:solidFill>
                <a:ea typeface="MS PGothic" panose="020B0600070205080204" charset="-128"/>
              </a:rPr>
              <a:t>【See Chap14 </a:t>
            </a:r>
            <a:r>
              <a:rPr lang="en-US" altLang="zh-CN" sz="4000" dirty="0">
                <a:solidFill>
                  <a:schemeClr val="accent2"/>
                </a:solidFill>
                <a:ea typeface="MS PGothic" panose="020B0600070205080204" charset="-128"/>
              </a:rPr>
              <a:t>in the textbook】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String 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1340768"/>
            <a:ext cx="81280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Arial" panose="020B0604020202020204"/>
              <a:buChar char="•"/>
            </a:pPr>
            <a:r>
              <a:rPr lang="en-US" altLang="zh-CN" sz="2800" b="0" dirty="0" smtClean="0"/>
              <a:t>A 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string</a:t>
            </a:r>
            <a:r>
              <a:rPr lang="en-US" altLang="zh-CN" sz="2800" b="0" dirty="0" smtClean="0"/>
              <a:t> is 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a sequence of characters</a:t>
            </a:r>
            <a:r>
              <a:rPr lang="en-US" altLang="zh-CN" sz="2800" b="0" dirty="0" smtClean="0"/>
              <a:t>.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altLang="zh-CN" sz="2800" b="0" dirty="0" smtClean="0"/>
          </a:p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Arial" panose="020B0604020202020204"/>
              <a:buChar char="•"/>
            </a:pPr>
            <a:r>
              <a:rPr lang="en-US" altLang="zh-CN" sz="2800" b="0" dirty="0" smtClean="0"/>
              <a:t>To use strings effectively in C, you must be able to think about them in three ways:</a:t>
            </a:r>
            <a:endParaRPr lang="en-US" altLang="zh-CN" sz="2800" b="0" dirty="0" smtClean="0"/>
          </a:p>
          <a:p>
            <a:pPr marL="971550" lvl="1" indent="-514350" algn="just">
              <a:lnSpc>
                <a:spcPct val="85000"/>
              </a:lnSpc>
              <a:spcAft>
                <a:spcPct val="50000"/>
              </a:spcAft>
              <a:buAutoNum type="arabicPeriod"/>
            </a:pPr>
            <a:r>
              <a:rPr lang="en-US" altLang="zh-CN" sz="2800" b="0" dirty="0" smtClean="0"/>
              <a:t>As an array of characters</a:t>
            </a:r>
            <a:endParaRPr lang="en-US" altLang="zh-CN" sz="2800" b="0" dirty="0" smtClean="0"/>
          </a:p>
          <a:p>
            <a:pPr marL="971550" lvl="1" indent="-514350" algn="just">
              <a:lnSpc>
                <a:spcPct val="85000"/>
              </a:lnSpc>
              <a:spcAft>
                <a:spcPct val="50000"/>
              </a:spcAft>
              <a:buAutoNum type="arabicPeriod"/>
            </a:pPr>
            <a:r>
              <a:rPr lang="en-US" altLang="zh-CN" sz="2800" b="0" dirty="0" smtClean="0"/>
              <a:t>As a pointer to an individual character</a:t>
            </a:r>
            <a:endParaRPr lang="en-US" altLang="zh-CN" sz="2800" b="0" dirty="0" smtClean="0"/>
          </a:p>
          <a:p>
            <a:pPr marL="971550" lvl="1" indent="-514350" algn="just">
              <a:lnSpc>
                <a:spcPct val="85000"/>
              </a:lnSpc>
              <a:spcAft>
                <a:spcPct val="50000"/>
              </a:spcAft>
              <a:buAutoNum type="arabicPeriod"/>
            </a:pPr>
            <a:r>
              <a:rPr lang="en-US" altLang="zh-CN" sz="2800" b="0" dirty="0" smtClean="0"/>
              <a:t>As a complete entity with conceptual integrity as whole</a:t>
            </a:r>
            <a:endParaRPr lang="en-US" altLang="zh-CN" sz="2800" b="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Strings as arrays 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0549" y="1124744"/>
            <a:ext cx="511256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Arial" panose="020B0604020202020204"/>
              <a:buChar char="•"/>
            </a:pPr>
            <a:r>
              <a:rPr lang="en-US" altLang="zh-CN" sz="2800" b="0" dirty="0" smtClean="0"/>
              <a:t>A string can be stored in consecutive bytes of memory: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i="1" dirty="0">
                <a:solidFill>
                  <a:srgbClr val="FF0000"/>
                </a:solidFill>
              </a:rPr>
              <a:t> 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     “Hello”</a:t>
            </a:r>
            <a:endParaRPr lang="en-US" altLang="zh-CN" sz="2800" b="0" i="1" dirty="0" smtClean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5526" y="4365104"/>
            <a:ext cx="511256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Arial" panose="020B0604020202020204"/>
              <a:buChar char="•"/>
            </a:pPr>
            <a:r>
              <a:rPr lang="en-US" altLang="zh-CN" sz="2800" b="0" dirty="0" smtClean="0"/>
              <a:t>A character array can be used to hold string data: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 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char </a:t>
            </a:r>
            <a:r>
              <a:rPr lang="en-US" altLang="zh-CN" sz="2800" b="0" i="1" dirty="0" err="1" smtClean="0">
                <a:solidFill>
                  <a:srgbClr val="FF0000"/>
                </a:solidFill>
              </a:rPr>
              <a:t>carray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[6];</a:t>
            </a:r>
            <a:endParaRPr lang="en-US" altLang="zh-CN" sz="2800" b="0" i="1" dirty="0" smtClean="0">
              <a:solidFill>
                <a:srgbClr val="FF0000"/>
              </a:solidFill>
            </a:endParaRP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i="1" dirty="0" smtClean="0">
                <a:solidFill>
                  <a:srgbClr val="FF0000"/>
                </a:solidFill>
              </a:rPr>
              <a:t>    </a:t>
            </a:r>
            <a:endParaRPr lang="en-US" altLang="zh-CN" sz="2800" b="0" i="1" dirty="0" smtClean="0">
              <a:solidFill>
                <a:srgbClr val="FF0000"/>
              </a:solidFill>
            </a:endParaRP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 </a:t>
            </a:r>
            <a:endParaRPr lang="en-US" altLang="zh-CN" sz="2800" b="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145507"/>
            <a:ext cx="2016224" cy="215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6170" y="2615244"/>
            <a:ext cx="511256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Arial" panose="020B0604020202020204"/>
              <a:buChar char="•"/>
            </a:pPr>
            <a:r>
              <a:rPr lang="en-US" altLang="zh-CN" sz="2800" b="0" dirty="0"/>
              <a:t>In a string, a special character —— the null </a:t>
            </a:r>
            <a:r>
              <a:rPr lang="en-US" altLang="zh-CN" sz="2800" b="0" dirty="0" err="1"/>
              <a:t>charcter</a:t>
            </a:r>
            <a:r>
              <a:rPr lang="en-US" altLang="zh-CN" sz="2800" b="0" dirty="0"/>
              <a:t> (‘\0’) severs as a sentinel marking the end.</a:t>
            </a:r>
            <a:endParaRPr lang="en-US" altLang="zh-CN" sz="2800" b="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516216" y="1084990"/>
          <a:ext cx="110378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360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79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79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668344" y="1078984"/>
          <a:ext cx="110378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36462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62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62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62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62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62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62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462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516216" y="1078984"/>
          <a:ext cx="110378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360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360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360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360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360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360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‘\0’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36079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36079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String idiom 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44" y="1340768"/>
            <a:ext cx="81280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Arial" panose="020B0604020202020204"/>
              <a:buChar char="•"/>
            </a:pPr>
            <a:r>
              <a:rPr lang="en-US" altLang="zh-CN" sz="2800" b="0" dirty="0" smtClean="0"/>
              <a:t>A standard idiom for processing every character in a string </a:t>
            </a:r>
            <a:r>
              <a:rPr lang="en-US" altLang="zh-CN" sz="2800" b="0" i="1" dirty="0" err="1" smtClean="0">
                <a:solidFill>
                  <a:srgbClr val="FF0000"/>
                </a:solidFill>
              </a:rPr>
              <a:t>str</a:t>
            </a:r>
            <a:r>
              <a:rPr lang="en-US" altLang="zh-CN" sz="2800" b="0" dirty="0" smtClean="0"/>
              <a:t> looks like this: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i="1" dirty="0" smtClean="0">
                <a:solidFill>
                  <a:srgbClr val="FF0000"/>
                </a:solidFill>
              </a:rPr>
              <a:t>     for (</a:t>
            </a:r>
            <a:r>
              <a:rPr lang="en-US" altLang="zh-CN" sz="2800" b="0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 = 0; </a:t>
            </a:r>
            <a:r>
              <a:rPr lang="en-US" altLang="zh-CN" sz="2800" b="0" i="1" dirty="0" err="1" smtClean="0">
                <a:solidFill>
                  <a:srgbClr val="FF0000"/>
                </a:solidFill>
              </a:rPr>
              <a:t>str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[</a:t>
            </a:r>
            <a:r>
              <a:rPr lang="en-US" altLang="zh-CN" sz="2800" b="0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] != ‘\0’; </a:t>
            </a:r>
            <a:r>
              <a:rPr lang="en-US" altLang="zh-CN" sz="2800" b="0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++) {</a:t>
            </a:r>
            <a:endParaRPr lang="en-US" altLang="zh-CN" sz="2800" b="0" i="1" dirty="0" smtClean="0">
              <a:solidFill>
                <a:srgbClr val="FF0000"/>
              </a:solidFill>
            </a:endParaRP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i="1" dirty="0">
                <a:solidFill>
                  <a:srgbClr val="FF0000"/>
                </a:solidFill>
              </a:rPr>
              <a:t> 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          ... body of loop that manipulates </a:t>
            </a:r>
            <a:r>
              <a:rPr lang="en-US" altLang="zh-CN" sz="2800" b="0" i="1" dirty="0" err="1" smtClean="0">
                <a:solidFill>
                  <a:srgbClr val="FF0000"/>
                </a:solidFill>
              </a:rPr>
              <a:t>str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[</a:t>
            </a:r>
            <a:r>
              <a:rPr lang="en-US" altLang="zh-CN" sz="2800" b="0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]…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</a:t>
            </a:r>
            <a:r>
              <a:rPr lang="en-US" altLang="zh-CN" sz="2800" b="0" i="1" dirty="0">
                <a:solidFill>
                  <a:srgbClr val="FF0000"/>
                </a:solidFill>
              </a:rPr>
              <a:t>}</a:t>
            </a:r>
            <a:endParaRPr lang="en-US" altLang="zh-CN" sz="2800" b="0" i="1" dirty="0">
              <a:solidFill>
                <a:srgbClr val="FF0000"/>
              </a:solidFill>
            </a:endParaRP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or: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i="1" dirty="0">
                <a:solidFill>
                  <a:srgbClr val="FF0000"/>
                </a:solidFill>
              </a:rPr>
              <a:t> 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   for (</a:t>
            </a:r>
            <a:r>
              <a:rPr lang="en-US" altLang="zh-CN" sz="2800" b="0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0" i="1" dirty="0">
                <a:solidFill>
                  <a:srgbClr val="FF0000"/>
                </a:solidFill>
              </a:rPr>
              <a:t>= 0; </a:t>
            </a:r>
            <a:r>
              <a:rPr lang="en-US" altLang="zh-CN" sz="2800" b="0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 &lt; </a:t>
            </a:r>
            <a:r>
              <a:rPr lang="en-US" altLang="zh-CN" sz="2800" b="0" i="1" dirty="0" err="1" smtClean="0">
                <a:solidFill>
                  <a:srgbClr val="FF0000"/>
                </a:solidFill>
              </a:rPr>
              <a:t>strlen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0" i="1" dirty="0" err="1" smtClean="0">
                <a:solidFill>
                  <a:srgbClr val="FF0000"/>
                </a:solidFill>
              </a:rPr>
              <a:t>str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); </a:t>
            </a:r>
            <a:r>
              <a:rPr lang="en-US" altLang="zh-CN" sz="2800" b="0" i="1" dirty="0" err="1">
                <a:solidFill>
                  <a:srgbClr val="FF0000"/>
                </a:solidFill>
              </a:rPr>
              <a:t>i</a:t>
            </a:r>
            <a:r>
              <a:rPr lang="en-US" altLang="zh-CN" sz="2800" b="0" i="1" dirty="0">
                <a:solidFill>
                  <a:srgbClr val="FF0000"/>
                </a:solidFill>
              </a:rPr>
              <a:t>++) {</a:t>
            </a:r>
            <a:endParaRPr lang="en-US" altLang="zh-CN" sz="2800" b="0" i="1" dirty="0">
              <a:solidFill>
                <a:srgbClr val="FF0000"/>
              </a:solidFill>
            </a:endParaRP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i="1" dirty="0">
                <a:solidFill>
                  <a:srgbClr val="FF0000"/>
                </a:solidFill>
              </a:rPr>
              <a:t>           ... body of loop that manipulates </a:t>
            </a:r>
            <a:r>
              <a:rPr lang="en-US" altLang="zh-CN" sz="2800" b="0" i="1" dirty="0" err="1">
                <a:solidFill>
                  <a:srgbClr val="FF0000"/>
                </a:solidFill>
              </a:rPr>
              <a:t>str</a:t>
            </a:r>
            <a:r>
              <a:rPr lang="en-US" altLang="zh-CN" sz="2800" b="0" i="1" dirty="0">
                <a:solidFill>
                  <a:srgbClr val="FF0000"/>
                </a:solidFill>
              </a:rPr>
              <a:t>[</a:t>
            </a:r>
            <a:r>
              <a:rPr lang="en-US" altLang="zh-CN" sz="2800" b="0" i="1" dirty="0" err="1">
                <a:solidFill>
                  <a:srgbClr val="FF0000"/>
                </a:solidFill>
              </a:rPr>
              <a:t>i</a:t>
            </a:r>
            <a:r>
              <a:rPr lang="en-US" altLang="zh-CN" sz="2800" b="0" i="1" dirty="0">
                <a:solidFill>
                  <a:srgbClr val="FF0000"/>
                </a:solidFill>
              </a:rPr>
              <a:t>]…</a:t>
            </a:r>
            <a:endParaRPr lang="en-US" altLang="zh-CN" sz="2800" b="0" i="1" dirty="0">
              <a:solidFill>
                <a:srgbClr val="FF0000"/>
              </a:solidFill>
            </a:endParaRP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i="1" dirty="0">
                <a:solidFill>
                  <a:srgbClr val="FF0000"/>
                </a:solidFill>
              </a:rPr>
              <a:t>    }</a:t>
            </a:r>
            <a:endParaRPr lang="en-US" altLang="zh-CN" sz="2800" b="0" i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3768" y="2204864"/>
            <a:ext cx="194421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0" i="1" dirty="0" smtClean="0">
                <a:solidFill>
                  <a:srgbClr val="FF0000"/>
                </a:solidFill>
              </a:rPr>
              <a:t>      </a:t>
            </a:r>
            <a:r>
              <a:rPr lang="en-US" altLang="zh-CN" sz="2800" b="0" i="1" dirty="0" err="1" smtClean="0">
                <a:solidFill>
                  <a:srgbClr val="FF0000"/>
                </a:solidFill>
              </a:rPr>
              <a:t>str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[</a:t>
            </a:r>
            <a:r>
              <a:rPr lang="en-US" altLang="zh-CN" sz="2800" b="0" i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];</a:t>
            </a:r>
            <a:endParaRPr lang="zh-CN" altLang="en-US" sz="2800" b="0" i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Strings as pointers 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0548" y="1268760"/>
            <a:ext cx="8195907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FindFirstVowel</a:t>
            </a:r>
            <a:r>
              <a:rPr lang="en-US" altLang="zh-CN" sz="2800" b="0" dirty="0"/>
              <a:t> (char *word)</a:t>
            </a:r>
            <a:endParaRPr lang="en-US" altLang="zh-CN" sz="2800" b="0" dirty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{</a:t>
            </a:r>
            <a:endParaRPr lang="en-US" altLang="zh-CN" sz="2800" b="0" dirty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 char </a:t>
            </a:r>
            <a:r>
              <a:rPr lang="en-US" altLang="zh-CN" sz="2800" b="0" dirty="0"/>
              <a:t>*</a:t>
            </a:r>
            <a:r>
              <a:rPr lang="en-US" altLang="zh-CN" sz="2800" b="0" dirty="0" err="1"/>
              <a:t>cp</a:t>
            </a:r>
            <a:r>
              <a:rPr lang="en-US" altLang="zh-CN" sz="2800" b="0" dirty="0"/>
              <a:t>;</a:t>
            </a:r>
            <a:endParaRPr lang="en-US" altLang="zh-CN" sz="2800" b="0" dirty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 for 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cp</a:t>
            </a:r>
            <a:r>
              <a:rPr lang="en-US" altLang="zh-CN" sz="2800" b="0" dirty="0"/>
              <a:t> = word; *</a:t>
            </a:r>
            <a:r>
              <a:rPr lang="en-US" altLang="zh-CN" sz="2800" b="0" dirty="0" err="1"/>
              <a:t>cp</a:t>
            </a:r>
            <a:r>
              <a:rPr lang="en-US" altLang="zh-CN" sz="2800" b="0" dirty="0"/>
              <a:t> != </a:t>
            </a:r>
            <a:r>
              <a:rPr lang="en-US" altLang="zh-CN" sz="2800" b="0" dirty="0" smtClean="0"/>
              <a:t>‘\0’; </a:t>
            </a:r>
            <a:r>
              <a:rPr lang="en-US" altLang="zh-CN" sz="2800" b="0" dirty="0" err="1" smtClean="0"/>
              <a:t>cp</a:t>
            </a:r>
            <a:r>
              <a:rPr lang="en-US" altLang="zh-CN" sz="2800" b="0" dirty="0"/>
              <a:t>++) {</a:t>
            </a:r>
            <a:endParaRPr lang="en-US" altLang="zh-CN" sz="2800" b="0" dirty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       if 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IsVowel</a:t>
            </a:r>
            <a:r>
              <a:rPr lang="en-US" altLang="zh-CN" sz="2800" b="0" dirty="0"/>
              <a:t> (*</a:t>
            </a:r>
            <a:r>
              <a:rPr lang="en-US" altLang="zh-CN" sz="2800" b="0" dirty="0" err="1" smtClean="0"/>
              <a:t>cp</a:t>
            </a:r>
            <a:r>
              <a:rPr lang="en-US" altLang="zh-CN" sz="2800" b="0" dirty="0" smtClean="0"/>
              <a:t>))  return 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cp</a:t>
            </a:r>
            <a:r>
              <a:rPr lang="en-US" altLang="zh-CN" sz="2800" b="0" dirty="0"/>
              <a:t> – word);</a:t>
            </a:r>
            <a:endParaRPr lang="en-US" altLang="zh-CN" sz="2800" b="0" dirty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 }</a:t>
            </a:r>
            <a:endParaRPr lang="en-US" altLang="zh-CN" sz="2800" b="0" dirty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 return </a:t>
            </a:r>
            <a:r>
              <a:rPr lang="en-US" altLang="zh-CN" sz="2800" b="0" dirty="0"/>
              <a:t>(-1);</a:t>
            </a:r>
            <a:endParaRPr lang="en-US" altLang="zh-CN" sz="2800" b="0" dirty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}</a:t>
            </a:r>
            <a:endParaRPr lang="en-US" altLang="zh-CN" sz="2800" b="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01" y="4293096"/>
            <a:ext cx="4248472" cy="243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address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475656" y="1340768"/>
            <a:ext cx="1296144" cy="37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zh-CN" sz="2000" dirty="0" err="1">
                <a:latin typeface="Courier New" panose="02070309020205020404" pitchFamily="84" charset="0"/>
              </a:rPr>
              <a:t>i</a:t>
            </a:r>
            <a:r>
              <a:rPr lang="fr-FR" altLang="zh-CN" sz="2000" dirty="0" err="1" smtClean="0">
                <a:latin typeface="Courier New" panose="02070309020205020404" pitchFamily="84" charset="0"/>
              </a:rPr>
              <a:t>nt</a:t>
            </a:r>
            <a:r>
              <a:rPr lang="fr-FR" altLang="zh-CN" sz="2000" dirty="0" smtClean="0">
                <a:latin typeface="Courier New" panose="02070309020205020404" pitchFamily="84" charset="0"/>
              </a:rPr>
              <a:t> i;</a:t>
            </a:r>
            <a:endParaRPr lang="en-US" altLang="zh-CN" sz="2000" dirty="0">
              <a:latin typeface="Courier New" panose="02070309020205020404" pitchFamily="84" charset="0"/>
            </a:endParaRPr>
          </a:p>
        </p:txBody>
      </p:sp>
      <p:sp>
        <p:nvSpPr>
          <p:cNvPr id="3" name="圆角右箭头 2"/>
          <p:cNvSpPr/>
          <p:nvPr/>
        </p:nvSpPr>
        <p:spPr bwMode="auto">
          <a:xfrm flipV="1">
            <a:off x="1979712" y="1772816"/>
            <a:ext cx="936104" cy="36004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832" y="1411200"/>
            <a:ext cx="2808312" cy="3787956"/>
          </a:xfrm>
          <a:prstGeom prst="rect">
            <a:avLst/>
          </a:prstGeom>
        </p:spPr>
      </p:pic>
      <p:sp>
        <p:nvSpPr>
          <p:cNvPr id="4" name="爆炸形 1 3"/>
          <p:cNvSpPr/>
          <p:nvPr/>
        </p:nvSpPr>
        <p:spPr bwMode="auto">
          <a:xfrm>
            <a:off x="5436096" y="3573016"/>
            <a:ext cx="3168352" cy="1368152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</a:rPr>
              <a:t>Pointer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115616" y="5199156"/>
            <a:ext cx="727280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charset="-128"/>
                <a:cs typeface="MS PGothic" panose="020B060007020508020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charset="0"/>
              </a:defRPr>
            </a:lvl9pPr>
          </a:lstStyle>
          <a:p>
            <a:r>
              <a:rPr lang="en-US" altLang="zh-CN" sz="4800" kern="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i.e., a pointer is an address.</a:t>
            </a:r>
            <a:endParaRPr lang="en-US" altLang="zh-CN" sz="4800" kern="0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Strings as an abstract type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7544" y="1340768"/>
            <a:ext cx="81280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Arial" panose="020B0604020202020204"/>
              <a:buChar char="•"/>
            </a:pPr>
            <a:r>
              <a:rPr lang="en-US" altLang="zh-CN" sz="2800" b="0" dirty="0" smtClean="0"/>
              <a:t>The </a:t>
            </a:r>
            <a:r>
              <a:rPr lang="en-US" altLang="zh-CN" sz="2800" b="0" i="1" dirty="0" err="1" smtClean="0"/>
              <a:t>genlib.h</a:t>
            </a:r>
            <a:r>
              <a:rPr lang="en-US" altLang="zh-CN" sz="2800" b="0" dirty="0" smtClean="0"/>
              <a:t> library defines a type named 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string</a:t>
            </a:r>
            <a:r>
              <a:rPr lang="en-US" altLang="zh-CN" sz="2800" b="0" dirty="0" smtClean="0"/>
              <a:t> as a conceptually distinct type.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i="1" dirty="0" smtClean="0">
                <a:solidFill>
                  <a:srgbClr val="FF0000"/>
                </a:solidFill>
              </a:rPr>
              <a:t>      </a:t>
            </a:r>
            <a:r>
              <a:rPr lang="en-US" altLang="zh-CN" sz="2800" b="0" i="1" dirty="0" err="1" smtClean="0">
                <a:solidFill>
                  <a:srgbClr val="FF0000"/>
                </a:solidFill>
              </a:rPr>
              <a:t>typedef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  char *string</a:t>
            </a:r>
            <a:endParaRPr lang="en-US" altLang="zh-CN" sz="2800" b="0" i="1" dirty="0" smtClean="0">
              <a:solidFill>
                <a:srgbClr val="FF0000"/>
              </a:solidFill>
            </a:endParaRP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altLang="zh-CN" sz="2800" b="0" i="1" dirty="0">
              <a:solidFill>
                <a:srgbClr val="FF0000"/>
              </a:solidFill>
            </a:endParaRPr>
          </a:p>
          <a:p>
            <a:pPr marL="514350" indent="-514350" algn="just">
              <a:lnSpc>
                <a:spcPct val="85000"/>
              </a:lnSpc>
              <a:spcAft>
                <a:spcPct val="50000"/>
              </a:spcAft>
              <a:buFont typeface="Arial" panose="020B0604020202020204"/>
              <a:buChar char="•"/>
            </a:pPr>
            <a:r>
              <a:rPr lang="en-US" altLang="zh-CN" sz="2800" b="0" dirty="0" smtClean="0"/>
              <a:t>The following two declarations are the same:</a:t>
            </a:r>
            <a:endParaRPr lang="en-US" altLang="zh-CN" sz="2800" b="0" i="1" dirty="0" smtClean="0">
              <a:solidFill>
                <a:srgbClr val="FF0000"/>
              </a:solidFill>
            </a:endParaRP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i="1" dirty="0" smtClean="0">
                <a:solidFill>
                  <a:srgbClr val="FF0000"/>
                </a:solidFill>
              </a:rPr>
              <a:t>     string  </a:t>
            </a:r>
            <a:r>
              <a:rPr lang="en-US" altLang="zh-CN" sz="2800" b="0" i="1" dirty="0" err="1" smtClean="0">
                <a:solidFill>
                  <a:srgbClr val="FF0000"/>
                </a:solidFill>
              </a:rPr>
              <a:t>cptr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;</a:t>
            </a:r>
            <a:endParaRPr lang="en-US" altLang="zh-CN" sz="2800" b="0" i="1" dirty="0" smtClean="0">
              <a:solidFill>
                <a:srgbClr val="FF0000"/>
              </a:solidFill>
            </a:endParaRP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i="1" dirty="0">
                <a:solidFill>
                  <a:srgbClr val="FF0000"/>
                </a:solidFill>
              </a:rPr>
              <a:t> 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    char *</a:t>
            </a:r>
            <a:r>
              <a:rPr lang="en-US" altLang="zh-CN" sz="2800" b="0" i="1" dirty="0" err="1" smtClean="0">
                <a:solidFill>
                  <a:srgbClr val="FF0000"/>
                </a:solidFill>
              </a:rPr>
              <a:t>cptr</a:t>
            </a:r>
            <a:r>
              <a:rPr lang="en-US" altLang="zh-CN" sz="2800" b="0" i="1" dirty="0" smtClean="0">
                <a:solidFill>
                  <a:srgbClr val="FF0000"/>
                </a:solidFill>
              </a:rPr>
              <a:t>;</a:t>
            </a:r>
            <a:endParaRPr lang="en-US" altLang="zh-CN" sz="2800" b="0" i="1" dirty="0" smtClean="0">
              <a:solidFill>
                <a:srgbClr val="FF0000"/>
              </a:solidFill>
            </a:endParaRP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i="1" dirty="0" smtClean="0">
                <a:solidFill>
                  <a:srgbClr val="FF0000"/>
                </a:solidFill>
              </a:rPr>
              <a:t>     </a:t>
            </a:r>
            <a:endParaRPr lang="en-US" altLang="zh-CN" sz="2800" b="0" i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Array </a:t>
            </a:r>
            <a:r>
              <a:rPr lang="en-US" altLang="zh-CN" dirty="0">
                <a:solidFill>
                  <a:srgbClr val="FF0000"/>
                </a:solidFill>
              </a:rPr>
              <a:t>of </a:t>
            </a:r>
            <a:r>
              <a:rPr lang="en-US" altLang="zh-CN" dirty="0" smtClean="0">
                <a:solidFill>
                  <a:srgbClr val="FF0000"/>
                </a:solidFill>
              </a:rPr>
              <a:t>Chars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7" y="1616273"/>
            <a:ext cx="8424936" cy="642938"/>
          </a:xfrm>
        </p:spPr>
        <p:txBody>
          <a:bodyPr/>
          <a:lstStyle/>
          <a:p>
            <a:pPr marL="624840"/>
            <a:r>
              <a:rPr lang="en-US" altLang="zh-CN" dirty="0"/>
              <a:t>char word[] = {</a:t>
            </a:r>
            <a:r>
              <a:rPr lang="zh-CN" altLang="en-US" dirty="0">
                <a:latin typeface="Arial" panose="020B0604020202020204"/>
              </a:rPr>
              <a:t>‘</a:t>
            </a:r>
            <a:r>
              <a:rPr lang="en-US" altLang="zh-CN" dirty="0"/>
              <a:t>H</a:t>
            </a:r>
            <a:r>
              <a:rPr lang="zh-CN" altLang="en-US" dirty="0">
                <a:latin typeface="Arial" panose="020B0604020202020204"/>
              </a:rPr>
              <a:t>’</a:t>
            </a:r>
            <a:r>
              <a:rPr lang="en-US" altLang="zh-CN" dirty="0"/>
              <a:t>, </a:t>
            </a:r>
            <a:r>
              <a:rPr lang="zh-CN" altLang="en-US" dirty="0">
                <a:latin typeface="Arial" panose="020B0604020202020204"/>
              </a:rPr>
              <a:t>‘</a:t>
            </a:r>
            <a:r>
              <a:rPr lang="en-US" altLang="zh-CN" dirty="0"/>
              <a:t>e</a:t>
            </a:r>
            <a:r>
              <a:rPr lang="zh-CN" altLang="en-US" dirty="0">
                <a:latin typeface="Arial" panose="020B0604020202020204"/>
              </a:rPr>
              <a:t>’</a:t>
            </a:r>
            <a:r>
              <a:rPr lang="en-US" altLang="zh-CN" dirty="0"/>
              <a:t>, </a:t>
            </a:r>
            <a:r>
              <a:rPr lang="zh-CN" altLang="en-US" dirty="0">
                <a:latin typeface="Arial" panose="020B0604020202020204"/>
              </a:rPr>
              <a:t>‘</a:t>
            </a:r>
            <a:r>
              <a:rPr lang="en-US" altLang="zh-CN" dirty="0"/>
              <a:t>l</a:t>
            </a:r>
            <a:r>
              <a:rPr lang="zh-CN" altLang="en-US" dirty="0">
                <a:latin typeface="Arial" panose="020B0604020202020204"/>
              </a:rPr>
              <a:t>’</a:t>
            </a:r>
            <a:r>
              <a:rPr lang="en-US" altLang="zh-CN" dirty="0"/>
              <a:t>, </a:t>
            </a:r>
            <a:r>
              <a:rPr lang="zh-CN" altLang="en-US" dirty="0">
                <a:latin typeface="Arial" panose="020B0604020202020204"/>
              </a:rPr>
              <a:t>‘</a:t>
            </a:r>
            <a:r>
              <a:rPr lang="en-US" altLang="zh-CN" dirty="0"/>
              <a:t>l</a:t>
            </a:r>
            <a:r>
              <a:rPr lang="zh-CN" altLang="en-US" dirty="0">
                <a:latin typeface="Arial" panose="020B0604020202020204"/>
              </a:rPr>
              <a:t>’</a:t>
            </a:r>
            <a:r>
              <a:rPr lang="en-US" altLang="zh-CN" dirty="0"/>
              <a:t>, </a:t>
            </a:r>
            <a:r>
              <a:rPr lang="zh-CN" altLang="en-US" dirty="0">
                <a:latin typeface="Arial" panose="020B0604020202020204"/>
              </a:rPr>
              <a:t>‘</a:t>
            </a:r>
            <a:r>
              <a:rPr lang="en-US" altLang="zh-CN" dirty="0"/>
              <a:t>o</a:t>
            </a:r>
            <a:r>
              <a:rPr lang="zh-CN" altLang="en-US" dirty="0">
                <a:latin typeface="Arial" panose="020B0604020202020204"/>
              </a:rPr>
              <a:t>’</a:t>
            </a:r>
            <a:r>
              <a:rPr lang="en-US" altLang="zh-CN" dirty="0"/>
              <a:t>,</a:t>
            </a:r>
            <a:r>
              <a:rPr lang="zh-CN" altLang="en-US" dirty="0">
                <a:latin typeface="Arial" panose="020B0604020202020204"/>
              </a:rPr>
              <a:t>‘</a:t>
            </a:r>
            <a:r>
              <a:rPr lang="en-US" altLang="zh-CN" dirty="0"/>
              <a:t>!</a:t>
            </a:r>
            <a:r>
              <a:rPr lang="zh-CN" altLang="en-US" dirty="0">
                <a:latin typeface="Arial" panose="020B0604020202020204"/>
              </a:rPr>
              <a:t>’</a:t>
            </a:r>
            <a:r>
              <a:rPr lang="en-US" altLang="zh-CN" dirty="0"/>
              <a:t>};</a:t>
            </a:r>
            <a:endParaRPr lang="en-US" altLang="zh-CN" dirty="0"/>
          </a:p>
        </p:txBody>
      </p:sp>
      <p:graphicFrame>
        <p:nvGraphicFramePr>
          <p:cNvPr id="73731" name="Group 3"/>
          <p:cNvGraphicFramePr>
            <a:graphicFrameLocks noGrp="1"/>
          </p:cNvGraphicFramePr>
          <p:nvPr/>
        </p:nvGraphicFramePr>
        <p:xfrm>
          <a:off x="2678906" y="2509242"/>
          <a:ext cx="3528343" cy="3596436"/>
        </p:xfrm>
        <a:graphic>
          <a:graphicData uri="http://schemas.openxmlformats.org/drawingml/2006/table">
            <a:tbl>
              <a:tblPr/>
              <a:tblGrid>
                <a:gridCol w="1764730"/>
                <a:gridCol w="1763613"/>
              </a:tblGrid>
              <a:tr h="599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word[0]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H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word[1]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e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word[2]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l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word[3]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l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word[4]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o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9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word[5]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!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String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616273"/>
            <a:ext cx="8892480" cy="642938"/>
          </a:xfrm>
        </p:spPr>
        <p:txBody>
          <a:bodyPr/>
          <a:lstStyle/>
          <a:p>
            <a:pPr marL="624840"/>
            <a:r>
              <a:rPr lang="en-US" altLang="zh-CN" dirty="0"/>
              <a:t>char word[] = {</a:t>
            </a:r>
            <a:r>
              <a:rPr lang="zh-CN" altLang="en-US" dirty="0">
                <a:latin typeface="Arial" panose="020B0604020202020204"/>
              </a:rPr>
              <a:t>‘</a:t>
            </a:r>
            <a:r>
              <a:rPr lang="en-US" altLang="zh-CN" dirty="0"/>
              <a:t>H</a:t>
            </a:r>
            <a:r>
              <a:rPr lang="zh-CN" altLang="en-US" dirty="0">
                <a:latin typeface="Arial" panose="020B0604020202020204"/>
              </a:rPr>
              <a:t>’</a:t>
            </a:r>
            <a:r>
              <a:rPr lang="en-US" altLang="zh-CN" dirty="0"/>
              <a:t>, </a:t>
            </a:r>
            <a:r>
              <a:rPr lang="zh-CN" altLang="en-US" dirty="0">
                <a:latin typeface="Arial" panose="020B0604020202020204"/>
              </a:rPr>
              <a:t>‘</a:t>
            </a:r>
            <a:r>
              <a:rPr lang="en-US" altLang="zh-CN" dirty="0"/>
              <a:t>e</a:t>
            </a:r>
            <a:r>
              <a:rPr lang="zh-CN" altLang="en-US" dirty="0">
                <a:latin typeface="Arial" panose="020B0604020202020204"/>
              </a:rPr>
              <a:t>’</a:t>
            </a:r>
            <a:r>
              <a:rPr lang="en-US" altLang="zh-CN" dirty="0"/>
              <a:t>, </a:t>
            </a:r>
            <a:r>
              <a:rPr lang="zh-CN" altLang="en-US" dirty="0">
                <a:latin typeface="Arial" panose="020B0604020202020204"/>
              </a:rPr>
              <a:t>‘</a:t>
            </a:r>
            <a:r>
              <a:rPr lang="en-US" altLang="zh-CN" dirty="0"/>
              <a:t>l</a:t>
            </a:r>
            <a:r>
              <a:rPr lang="zh-CN" altLang="en-US" dirty="0">
                <a:latin typeface="Arial" panose="020B0604020202020204"/>
              </a:rPr>
              <a:t>’</a:t>
            </a:r>
            <a:r>
              <a:rPr lang="en-US" altLang="zh-CN" dirty="0"/>
              <a:t>, </a:t>
            </a:r>
            <a:r>
              <a:rPr lang="zh-CN" altLang="en-US" dirty="0">
                <a:latin typeface="Arial" panose="020B0604020202020204"/>
              </a:rPr>
              <a:t>‘</a:t>
            </a:r>
            <a:r>
              <a:rPr lang="en-US" altLang="zh-CN" dirty="0"/>
              <a:t>l</a:t>
            </a:r>
            <a:r>
              <a:rPr lang="zh-CN" altLang="en-US" dirty="0">
                <a:latin typeface="Arial" panose="020B0604020202020204"/>
              </a:rPr>
              <a:t>’</a:t>
            </a:r>
            <a:r>
              <a:rPr lang="en-US" altLang="zh-CN" dirty="0"/>
              <a:t>, </a:t>
            </a:r>
            <a:r>
              <a:rPr lang="zh-CN" altLang="en-US" dirty="0">
                <a:latin typeface="Arial" panose="020B0604020202020204"/>
              </a:rPr>
              <a:t>‘</a:t>
            </a:r>
            <a:r>
              <a:rPr lang="en-US" altLang="zh-CN" dirty="0"/>
              <a:t>o</a:t>
            </a:r>
            <a:r>
              <a:rPr lang="zh-CN" altLang="en-US" dirty="0">
                <a:latin typeface="Arial" panose="020B0604020202020204"/>
              </a:rPr>
              <a:t>’</a:t>
            </a:r>
            <a:r>
              <a:rPr lang="en-US" altLang="zh-CN" dirty="0"/>
              <a:t>,</a:t>
            </a:r>
            <a:r>
              <a:rPr lang="zh-CN" altLang="en-US" dirty="0">
                <a:latin typeface="Arial" panose="020B0604020202020204"/>
              </a:rPr>
              <a:t>‘</a:t>
            </a:r>
            <a:r>
              <a:rPr lang="en-US" altLang="zh-CN" dirty="0"/>
              <a:t>!</a:t>
            </a:r>
            <a:r>
              <a:rPr lang="zh-CN" altLang="en-US" dirty="0">
                <a:latin typeface="Arial" panose="020B0604020202020204"/>
              </a:rPr>
              <a:t>’</a:t>
            </a:r>
            <a:r>
              <a:rPr lang="en-US" altLang="zh-CN" dirty="0"/>
              <a:t>,</a:t>
            </a:r>
            <a:r>
              <a:rPr lang="zh-CN" altLang="en-US" dirty="0">
                <a:latin typeface="Arial" panose="020B0604020202020204"/>
              </a:rPr>
              <a:t>’</a:t>
            </a:r>
            <a:r>
              <a:rPr lang="en-US" altLang="zh-CN" dirty="0"/>
              <a:t>\0</a:t>
            </a:r>
            <a:r>
              <a:rPr lang="zh-CN" altLang="en-US" dirty="0">
                <a:latin typeface="Arial" panose="020B0604020202020204"/>
              </a:rPr>
              <a:t>’</a:t>
            </a:r>
            <a:r>
              <a:rPr lang="en-US" altLang="zh-CN" dirty="0"/>
              <a:t>};</a:t>
            </a:r>
            <a:endParaRPr lang="en-US" altLang="zh-CN" dirty="0"/>
          </a:p>
        </p:txBody>
      </p:sp>
      <p:graphicFrame>
        <p:nvGraphicFramePr>
          <p:cNvPr id="74755" name="Group 3"/>
          <p:cNvGraphicFramePr>
            <a:graphicFrameLocks noGrp="1"/>
          </p:cNvGraphicFramePr>
          <p:nvPr/>
        </p:nvGraphicFramePr>
        <p:xfrm>
          <a:off x="2678906" y="2509242"/>
          <a:ext cx="3528343" cy="3594199"/>
        </p:xfrm>
        <a:graphic>
          <a:graphicData uri="http://schemas.openxmlformats.org/drawingml/2006/table">
            <a:tbl>
              <a:tblPr/>
              <a:tblGrid>
                <a:gridCol w="1764730"/>
                <a:gridCol w="1763613"/>
              </a:tblGrid>
              <a:tr h="5134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word[0]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H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4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word[1]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e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4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word[2]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l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4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word[3]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l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4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word[4]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o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4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word[5]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!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34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word[6]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Heiti SC Light" charset="0"/>
                          <a:cs typeface="Heiti SC Light" charset="0"/>
                          <a:sym typeface="Gill Sans" charset="0"/>
                        </a:rPr>
                        <a:t>\0</a:t>
                      </a:r>
                      <a:endParaRPr kumimoji="0" lang="en-US" altLang="zh-CN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Heiti SC Light" charset="0"/>
                        <a:cs typeface="Heiti SC Light" charset="0"/>
                        <a:sym typeface="Gill Sans" charset="0"/>
                      </a:endParaRPr>
                    </a:p>
                  </a:txBody>
                  <a:tcPr marL="35719" marR="35719" marT="35719" marB="35719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Initializing </a:t>
            </a:r>
            <a:r>
              <a:rPr lang="en-US" altLang="zh-CN" dirty="0">
                <a:solidFill>
                  <a:srgbClr val="FF0000"/>
                </a:solidFill>
              </a:rPr>
              <a:t>and </a:t>
            </a:r>
            <a:r>
              <a:rPr lang="en-US" altLang="zh-CN" dirty="0" smtClean="0">
                <a:solidFill>
                  <a:srgbClr val="FF0000"/>
                </a:solidFill>
              </a:rPr>
              <a:t>Print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19808"/>
          </a:xfrm>
        </p:spPr>
        <p:txBody>
          <a:bodyPr/>
          <a:lstStyle/>
          <a:p>
            <a:pPr marL="624840"/>
            <a:r>
              <a:rPr lang="en-US" altLang="zh-CN" dirty="0"/>
              <a:t>char word[] = </a:t>
            </a:r>
            <a:r>
              <a:rPr lang="zh-CN" altLang="en-US" dirty="0">
                <a:latin typeface="Arial" panose="020B0604020202020204"/>
              </a:rPr>
              <a:t>“</a:t>
            </a:r>
            <a:r>
              <a:rPr lang="en-US" altLang="zh-CN" dirty="0"/>
              <a:t>Hello</a:t>
            </a:r>
            <a:r>
              <a:rPr lang="zh-CN" altLang="en-US" dirty="0">
                <a:latin typeface="Arial" panose="020B0604020202020204"/>
              </a:rPr>
              <a:t>”</a:t>
            </a:r>
            <a:r>
              <a:rPr lang="en-US" altLang="zh-CN" dirty="0"/>
              <a:t>;</a:t>
            </a:r>
            <a:endParaRPr lang="en-US" altLang="zh-CN" dirty="0"/>
          </a:p>
          <a:p>
            <a:pPr marL="624840"/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zh-CN" altLang="en-US" dirty="0">
                <a:latin typeface="Arial" panose="020B0604020202020204"/>
              </a:rPr>
              <a:t>“</a:t>
            </a:r>
            <a:r>
              <a:rPr lang="en-US" altLang="zh-CN" dirty="0"/>
              <a:t>%s</a:t>
            </a:r>
            <a:r>
              <a:rPr lang="zh-CN" altLang="en-US" dirty="0">
                <a:latin typeface="Arial" panose="020B0604020202020204"/>
              </a:rPr>
              <a:t>”</a:t>
            </a:r>
            <a:r>
              <a:rPr lang="en-US" altLang="zh-CN" dirty="0"/>
              <a:t>, word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281940" indent="0">
              <a:buNone/>
            </a:pPr>
            <a:endParaRPr lang="en-US" altLang="zh-CN" dirty="0"/>
          </a:p>
          <a:p>
            <a:pPr marL="281940" indent="0">
              <a:buNone/>
            </a:pP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4285456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pPr marL="624840"/>
            <a:r>
              <a:rPr lang="en-US" altLang="zh-CN" b="0" kern="0" dirty="0" smtClean="0"/>
              <a:t>char *</a:t>
            </a:r>
            <a:r>
              <a:rPr lang="en-US" altLang="zh-CN" b="0" kern="0" dirty="0" err="1" smtClean="0"/>
              <a:t>str</a:t>
            </a:r>
            <a:r>
              <a:rPr lang="en-US" altLang="zh-CN" b="0" kern="0" dirty="0" smtClean="0"/>
              <a:t> = “Hello”;</a:t>
            </a:r>
            <a:endParaRPr lang="en-US" altLang="zh-CN" b="0" kern="0" dirty="0" smtClean="0"/>
          </a:p>
          <a:p>
            <a:pPr marL="624840"/>
            <a:r>
              <a:rPr lang="en-US" altLang="zh-CN" b="0" kern="0" dirty="0" err="1" smtClean="0"/>
              <a:t>printf</a:t>
            </a:r>
            <a:r>
              <a:rPr lang="en-US" altLang="zh-CN" b="0" kern="0" dirty="0" smtClean="0"/>
              <a:t>(“%s”, </a:t>
            </a:r>
            <a:r>
              <a:rPr lang="en-US" altLang="zh-CN" b="0" kern="0" dirty="0" err="1" smtClean="0"/>
              <a:t>str</a:t>
            </a:r>
            <a:r>
              <a:rPr lang="en-US" altLang="zh-CN" b="0" kern="0" dirty="0" smtClean="0"/>
              <a:t>);</a:t>
            </a:r>
            <a:endParaRPr lang="en-US" altLang="zh-CN" b="0" kern="0" dirty="0" smtClean="0"/>
          </a:p>
          <a:p>
            <a:pPr marL="281940" indent="0">
              <a:buFontTx/>
              <a:buNone/>
            </a:pPr>
            <a:endParaRPr lang="en-US" altLang="zh-CN" b="0" kern="0" dirty="0" smtClean="0"/>
          </a:p>
          <a:p>
            <a:pPr marL="281940" indent="0">
              <a:buFontTx/>
              <a:buNone/>
            </a:pPr>
            <a:endParaRPr lang="en-US" altLang="zh-CN" b="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Input Strings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4840"/>
            <a:r>
              <a:rPr lang="en-US" altLang="zh-CN" dirty="0"/>
              <a:t>char string[8];</a:t>
            </a:r>
            <a:endParaRPr lang="en-US" altLang="zh-CN" dirty="0"/>
          </a:p>
          <a:p>
            <a:pPr marL="624840"/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zh-CN" altLang="en-US" dirty="0">
                <a:latin typeface="Arial" panose="020B0604020202020204"/>
              </a:rPr>
              <a:t>“</a:t>
            </a:r>
            <a:r>
              <a:rPr lang="en-US" altLang="zh-CN" dirty="0"/>
              <a:t>%s</a:t>
            </a:r>
            <a:r>
              <a:rPr lang="zh-CN" altLang="en-US" dirty="0">
                <a:latin typeface="Arial" panose="020B0604020202020204"/>
              </a:rPr>
              <a:t>”</a:t>
            </a:r>
            <a:r>
              <a:rPr lang="en-US" altLang="zh-CN" dirty="0"/>
              <a:t>, string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624840"/>
            <a:endParaRPr lang="en-US" altLang="zh-CN" dirty="0"/>
          </a:p>
          <a:p>
            <a:pPr marL="624840"/>
            <a:r>
              <a:rPr lang="en-US" altLang="zh-CN" dirty="0" smtClean="0"/>
              <a:t>What about ?</a:t>
            </a:r>
            <a:endParaRPr lang="en-US" altLang="zh-CN" dirty="0" smtClean="0"/>
          </a:p>
          <a:p>
            <a:pPr marL="68199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har *</a:t>
            </a:r>
            <a:r>
              <a:rPr lang="en-US" altLang="zh-CN" dirty="0" err="1" smtClean="0">
                <a:solidFill>
                  <a:srgbClr val="FF0000"/>
                </a:solidFill>
              </a:rPr>
              <a:t>str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81990" lvl="1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scanf</a:t>
            </a:r>
            <a:r>
              <a:rPr lang="en-US" altLang="zh-CN" dirty="0" smtClean="0">
                <a:solidFill>
                  <a:srgbClr val="FF0000"/>
                </a:solidFill>
              </a:rPr>
              <a:t>(“%s”, </a:t>
            </a:r>
            <a:r>
              <a:rPr lang="en-US" altLang="zh-CN" dirty="0" err="1" smtClean="0">
                <a:solidFill>
                  <a:srgbClr val="FF0000"/>
                </a:solidFill>
              </a:rPr>
              <a:t>str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爆炸形 1 3"/>
          <p:cNvSpPr/>
          <p:nvPr/>
        </p:nvSpPr>
        <p:spPr bwMode="auto">
          <a:xfrm>
            <a:off x="3707904" y="3645024"/>
            <a:ext cx="3578803" cy="2232248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charset="0"/>
              </a:rPr>
              <a:t>Dangerous!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The ANSI string library </a:t>
            </a:r>
            <a:r>
              <a:rPr lang="en-US" altLang="zh-CN" sz="4000" i="1" dirty="0" err="1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string.h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579637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7724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void </a:t>
            </a:r>
            <a:r>
              <a:rPr lang="en-US" altLang="zh-CN" dirty="0" err="1">
                <a:solidFill>
                  <a:srgbClr val="FF0000"/>
                </a:solidFill>
              </a:rPr>
              <a:t>strcpy</a:t>
            </a:r>
            <a:r>
              <a:rPr lang="en-US" altLang="zh-CN" dirty="0">
                <a:solidFill>
                  <a:srgbClr val="FF0000"/>
                </a:solidFill>
              </a:rPr>
              <a:t> (string </a:t>
            </a:r>
            <a:r>
              <a:rPr lang="en-US" altLang="zh-CN" dirty="0" err="1">
                <a:solidFill>
                  <a:srgbClr val="FF0000"/>
                </a:solidFill>
              </a:rPr>
              <a:t>dst</a:t>
            </a:r>
            <a:r>
              <a:rPr lang="en-US" altLang="zh-CN" dirty="0">
                <a:solidFill>
                  <a:srgbClr val="FF0000"/>
                </a:solidFill>
              </a:rPr>
              <a:t>, string </a:t>
            </a:r>
            <a:r>
              <a:rPr lang="en-US" altLang="zh-CN" dirty="0" err="1">
                <a:solidFill>
                  <a:srgbClr val="FF0000"/>
                </a:solidFill>
              </a:rPr>
              <a:t>src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94804" y="1823903"/>
            <a:ext cx="8928776" cy="3831201"/>
            <a:chOff x="94804" y="1823903"/>
            <a:chExt cx="8928776" cy="3831201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04" y="1823903"/>
              <a:ext cx="4693220" cy="3831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867" y="1907267"/>
              <a:ext cx="4369713" cy="1747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3368799"/>
              <a:ext cx="1047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void </a:t>
            </a:r>
            <a:r>
              <a:rPr lang="en-US" altLang="zh-CN" dirty="0" err="1" smtClean="0">
                <a:solidFill>
                  <a:srgbClr val="FF0000"/>
                </a:solidFill>
              </a:rPr>
              <a:t>strcat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(string </a:t>
            </a:r>
            <a:r>
              <a:rPr lang="en-US" altLang="zh-CN" dirty="0" err="1" smtClean="0">
                <a:solidFill>
                  <a:srgbClr val="FF0000"/>
                </a:solidFill>
              </a:rPr>
              <a:t>dst</a:t>
            </a:r>
            <a:r>
              <a:rPr lang="en-US" altLang="zh-CN" dirty="0" smtClean="0">
                <a:solidFill>
                  <a:srgbClr val="FF0000"/>
                </a:solidFill>
              </a:rPr>
              <a:t>, string </a:t>
            </a:r>
            <a:r>
              <a:rPr lang="en-US" altLang="zh-CN" dirty="0" err="1" smtClean="0">
                <a:solidFill>
                  <a:srgbClr val="FF0000"/>
                </a:solidFill>
              </a:rPr>
              <a:t>src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7544" y="1556792"/>
            <a:ext cx="81280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void </a:t>
            </a:r>
            <a:r>
              <a:rPr lang="en-US" altLang="zh-CN" sz="2800" b="0" dirty="0" err="1" smtClean="0"/>
              <a:t>strcat</a:t>
            </a:r>
            <a:r>
              <a:rPr lang="en-US" altLang="zh-CN" sz="2800" b="0" dirty="0" smtClean="0"/>
              <a:t>(string </a:t>
            </a:r>
            <a:r>
              <a:rPr lang="en-US" altLang="zh-CN" sz="2800" b="0" dirty="0" err="1" smtClean="0"/>
              <a:t>dst</a:t>
            </a:r>
            <a:r>
              <a:rPr lang="en-US" altLang="zh-CN" sz="2800" b="0" dirty="0" smtClean="0"/>
              <a:t>, string </a:t>
            </a:r>
            <a:r>
              <a:rPr lang="en-US" altLang="zh-CN" sz="2800" b="0" dirty="0" err="1" smtClean="0"/>
              <a:t>src</a:t>
            </a:r>
            <a:r>
              <a:rPr lang="en-US" altLang="zh-CN" sz="2800" b="0" dirty="0" smtClean="0"/>
              <a:t>)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{</a:t>
            </a:r>
            <a:endParaRPr lang="en-US" altLang="zh-CN" sz="2800" b="0" dirty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while (*</a:t>
            </a:r>
            <a:r>
              <a:rPr lang="en-US" altLang="zh-CN" sz="2800" b="0" dirty="0" err="1" smtClean="0"/>
              <a:t>dst</a:t>
            </a:r>
            <a:r>
              <a:rPr lang="en-US" altLang="zh-CN" sz="2800" b="0" dirty="0" smtClean="0"/>
              <a:t>++) </a:t>
            </a:r>
            <a:r>
              <a:rPr lang="en-US" altLang="zh-CN" sz="2800" b="0" dirty="0"/>
              <a:t>;</a:t>
            </a:r>
            <a:endParaRPr lang="en-US" altLang="zh-CN" sz="2800" b="0" dirty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   while </a:t>
            </a:r>
            <a:r>
              <a:rPr lang="en-US" altLang="zh-CN" sz="2800" b="0" dirty="0" smtClean="0"/>
              <a:t>(*</a:t>
            </a:r>
            <a:r>
              <a:rPr lang="en-US" altLang="zh-CN" sz="2800" b="0" dirty="0" err="1" smtClean="0"/>
              <a:t>dst</a:t>
            </a:r>
            <a:r>
              <a:rPr lang="en-US" altLang="zh-CN" sz="2800" b="0" dirty="0" smtClean="0"/>
              <a:t>++=*</a:t>
            </a:r>
            <a:r>
              <a:rPr lang="en-US" altLang="zh-CN" sz="2800" b="0" dirty="0" err="1" smtClean="0"/>
              <a:t>src</a:t>
            </a:r>
            <a:r>
              <a:rPr lang="en-US" altLang="zh-CN" sz="2800" b="0" dirty="0" smtClean="0"/>
              <a:t>++) </a:t>
            </a:r>
            <a:r>
              <a:rPr lang="en-US" altLang="zh-CN" sz="2800" b="0" dirty="0"/>
              <a:t>;</a:t>
            </a:r>
            <a:endParaRPr lang="en-US" altLang="zh-CN" sz="2800" b="0" dirty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}</a:t>
            </a:r>
            <a:endParaRPr lang="en-US" altLang="zh-CN" sz="2800" b="0" dirty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i="1" dirty="0" smtClean="0">
                <a:solidFill>
                  <a:srgbClr val="FF0000"/>
                </a:solidFill>
              </a:rPr>
              <a:t>     </a:t>
            </a:r>
            <a:endParaRPr lang="en-US" altLang="zh-CN" sz="2800" b="0" i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772400" cy="11430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strlen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(string </a:t>
            </a:r>
            <a:r>
              <a:rPr lang="en-US" altLang="zh-CN" dirty="0" smtClean="0">
                <a:solidFill>
                  <a:srgbClr val="FF0000"/>
                </a:solidFill>
              </a:rPr>
              <a:t>s);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7544" y="1556792"/>
            <a:ext cx="81280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 smtClean="0"/>
              <a:t>strlen</a:t>
            </a:r>
            <a:r>
              <a:rPr lang="en-US" altLang="zh-CN" sz="2800" b="0" dirty="0" smtClean="0"/>
              <a:t>(string s)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{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 smtClean="0"/>
              <a:t>len</a:t>
            </a:r>
            <a:r>
              <a:rPr lang="en-US" altLang="zh-CN" sz="2800" b="0" dirty="0" smtClean="0"/>
              <a:t> = 0;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while (*s++) </a:t>
            </a:r>
            <a:r>
              <a:rPr lang="en-US" altLang="zh-CN" sz="2800" b="0" dirty="0" err="1" smtClean="0"/>
              <a:t>len</a:t>
            </a:r>
            <a:r>
              <a:rPr lang="en-US" altLang="zh-CN" sz="2800" b="0" dirty="0" smtClean="0"/>
              <a:t>++;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return </a:t>
            </a:r>
            <a:r>
              <a:rPr lang="en-US" altLang="zh-CN" sz="2800" b="0" dirty="0" err="1" smtClean="0"/>
              <a:t>len</a:t>
            </a:r>
            <a:r>
              <a:rPr lang="en-US" altLang="zh-CN" sz="2800" b="0" dirty="0" smtClean="0"/>
              <a:t>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}</a:t>
            </a:r>
            <a:endParaRPr lang="en-US" altLang="zh-CN" sz="2800" b="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772400" cy="11430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strcmp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(string </a:t>
            </a:r>
            <a:r>
              <a:rPr lang="en-US" altLang="zh-CN" dirty="0" smtClean="0">
                <a:solidFill>
                  <a:srgbClr val="FF0000"/>
                </a:solidFill>
              </a:rPr>
              <a:t>s1, string s2);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7544" y="1556792"/>
            <a:ext cx="81280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 smtClean="0"/>
              <a:t>strcmp</a:t>
            </a:r>
            <a:r>
              <a:rPr lang="en-US" altLang="zh-CN" sz="2800" b="0" dirty="0" smtClean="0"/>
              <a:t>(string s1, string s2)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{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while (*s1 == *s2) {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   if (*s1==‘\0’ || *s2 == ‘\0’) break;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   s1++; s2++;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}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return *s1-*s2;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}</a:t>
            </a:r>
            <a:endParaRPr lang="en-US" altLang="zh-CN" sz="2800" b="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Pointer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i</a:t>
            </a:r>
            <a:r>
              <a:rPr lang="en-US" altLang="zh-CN" sz="2800" b="0" dirty="0" smtClean="0"/>
              <a:t>s a </a:t>
            </a:r>
            <a:r>
              <a:rPr lang="en-US" altLang="zh-CN" sz="2800" b="0" dirty="0"/>
              <a:t>data item whose value is </a:t>
            </a:r>
            <a:r>
              <a:rPr lang="en-US" altLang="zh-CN" sz="2800" b="0" dirty="0" smtClean="0"/>
              <a:t>the address </a:t>
            </a:r>
            <a:r>
              <a:rPr lang="en-US" altLang="zh-CN" sz="2800" b="0" dirty="0"/>
              <a:t>in memory of some other </a:t>
            </a:r>
            <a:r>
              <a:rPr lang="en-US" altLang="zh-CN" sz="2800" b="0" dirty="0" smtClean="0"/>
              <a:t>value.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It </a:t>
            </a:r>
            <a:r>
              <a:rPr lang="en-US" altLang="zh-CN" sz="2800" b="0" dirty="0"/>
              <a:t>is impossible to understand C programs without understanding something about how pointers </a:t>
            </a:r>
            <a:r>
              <a:rPr lang="en-US" altLang="zh-CN" sz="2800" b="0" dirty="0" smtClean="0"/>
              <a:t>works.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If </a:t>
            </a:r>
            <a:r>
              <a:rPr lang="en-US" altLang="zh-CN" sz="2800" b="0" dirty="0"/>
              <a:t>you want to become an effective C programmer, you will have to go further and learn how to use pointers effectively in applications.</a:t>
            </a:r>
            <a:endParaRPr lang="en-US" altLang="zh-CN" sz="2800" b="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772400" cy="11430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strcmp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(string </a:t>
            </a:r>
            <a:r>
              <a:rPr lang="en-US" altLang="zh-CN" dirty="0" smtClean="0">
                <a:solidFill>
                  <a:srgbClr val="FF0000"/>
                </a:solidFill>
              </a:rPr>
              <a:t>s1, string s2);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7544" y="1556792"/>
            <a:ext cx="81280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</a:t>
            </a:r>
            <a:r>
              <a:rPr lang="en-US" altLang="zh-CN" sz="2800" b="0" dirty="0" err="1" smtClean="0"/>
              <a:t>strcmp</a:t>
            </a:r>
            <a:r>
              <a:rPr lang="en-US" altLang="zh-CN" sz="2800" b="0" dirty="0" smtClean="0"/>
              <a:t>(string s1, string s2)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{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while (*s1 == *s2) {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   if (*s1==‘\0’ || *s2 == ‘\0’) break;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   s1++; s2++;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}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return *s1-*s2;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}</a:t>
            </a:r>
            <a:endParaRPr lang="en-US" altLang="zh-CN" sz="2800" b="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string </a:t>
            </a:r>
            <a:r>
              <a:rPr lang="en-US" altLang="zh-CN" dirty="0" err="1" smtClean="0">
                <a:solidFill>
                  <a:srgbClr val="FF0000"/>
                </a:solidFill>
              </a:rPr>
              <a:t>strstr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(string </a:t>
            </a:r>
            <a:r>
              <a:rPr lang="en-US" altLang="zh-CN" dirty="0" smtClean="0">
                <a:solidFill>
                  <a:srgbClr val="FF0000"/>
                </a:solidFill>
              </a:rPr>
              <a:t>s1, string s2);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7544" y="1556792"/>
            <a:ext cx="81280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string </a:t>
            </a:r>
            <a:r>
              <a:rPr lang="en-US" altLang="zh-CN" sz="2800" b="0" dirty="0" err="1" smtClean="0"/>
              <a:t>strstr</a:t>
            </a:r>
            <a:r>
              <a:rPr lang="en-US" altLang="zh-CN" sz="2800" b="0" dirty="0" smtClean="0"/>
              <a:t>(string s1, string s2)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{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    while (*s1) {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   if (</a:t>
            </a:r>
            <a:r>
              <a:rPr lang="en-US" altLang="zh-CN" sz="2800" b="0" dirty="0" err="1" smtClean="0"/>
              <a:t>strncmp</a:t>
            </a:r>
            <a:r>
              <a:rPr lang="en-US" altLang="zh-CN" sz="2800" b="0" dirty="0" smtClean="0"/>
              <a:t>(s1,s2,strlen(s2)) == 0) return s1;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   s1++;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}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return NULL;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}</a:t>
            </a:r>
            <a:endParaRPr lang="en-US" altLang="zh-CN" sz="2800" b="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Conversion between numeric and  string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7544" y="1700808"/>
            <a:ext cx="81280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String2Integer(string </a:t>
            </a:r>
            <a:r>
              <a:rPr lang="en-US" altLang="zh-CN" sz="2800" b="0" dirty="0" err="1" smtClean="0"/>
              <a:t>NumericStr</a:t>
            </a:r>
            <a:r>
              <a:rPr lang="en-US" altLang="zh-CN" sz="2800" b="0" dirty="0" smtClean="0"/>
              <a:t>);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/*Convert numeric string to </a:t>
            </a:r>
            <a:r>
              <a:rPr lang="en-US" altLang="zh-CN" sz="2800" b="0" dirty="0" err="1" smtClean="0"/>
              <a:t>interger</a:t>
            </a:r>
            <a:r>
              <a:rPr lang="en-US" altLang="zh-CN" sz="2800" b="0" dirty="0" smtClean="0"/>
              <a:t>: “123”</a:t>
            </a:r>
            <a:r>
              <a:rPr lang="en-US" altLang="zh-CN" sz="2800" b="0" dirty="0" smtClean="0">
                <a:sym typeface="Wingdings" panose="05000000000000000000" pitchFamily="2" charset="2"/>
              </a:rPr>
              <a:t>123</a:t>
            </a:r>
            <a:r>
              <a:rPr lang="en-US" altLang="zh-CN" sz="2800" b="0" dirty="0" smtClean="0"/>
              <a:t>*/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double String2Real(string </a:t>
            </a:r>
            <a:r>
              <a:rPr lang="en-US" altLang="zh-CN" sz="2800" b="0" dirty="0" err="1" smtClean="0"/>
              <a:t>NumericStr</a:t>
            </a:r>
            <a:r>
              <a:rPr lang="en-US" altLang="zh-CN" sz="2800" b="0" dirty="0" smtClean="0"/>
              <a:t>);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/*Convert numeric string to </a:t>
            </a:r>
            <a:r>
              <a:rPr lang="en-US" altLang="zh-CN" sz="2800" b="0" dirty="0" smtClean="0"/>
              <a:t>real: </a:t>
            </a:r>
            <a:r>
              <a:rPr lang="en-US" altLang="zh-CN" sz="2800" b="0" dirty="0"/>
              <a:t>“</a:t>
            </a:r>
            <a:r>
              <a:rPr lang="en-US" altLang="zh-CN" sz="2800" b="0" dirty="0" smtClean="0"/>
              <a:t>123.45”</a:t>
            </a:r>
            <a:r>
              <a:rPr lang="en-US" altLang="zh-CN" sz="2800" b="0" dirty="0">
                <a:sym typeface="Wingdings" panose="05000000000000000000" pitchFamily="2" charset="2"/>
              </a:rPr>
              <a:t></a:t>
            </a:r>
            <a:r>
              <a:rPr lang="en-US" altLang="zh-CN" sz="2800" b="0" dirty="0" smtClean="0">
                <a:sym typeface="Wingdings" panose="05000000000000000000" pitchFamily="2" charset="2"/>
              </a:rPr>
              <a:t>123.45</a:t>
            </a:r>
            <a:r>
              <a:rPr lang="en-US" altLang="zh-CN" sz="2800" b="0" dirty="0" smtClean="0"/>
              <a:t>*/</a:t>
            </a:r>
            <a:endParaRPr lang="en-US" altLang="zh-CN" sz="2800" b="0" dirty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void Integer2String(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n, string </a:t>
            </a:r>
            <a:r>
              <a:rPr lang="en-US" altLang="zh-CN" sz="2800" b="0" dirty="0" err="1" smtClean="0"/>
              <a:t>str</a:t>
            </a:r>
            <a:r>
              <a:rPr lang="en-US" altLang="zh-CN" sz="2800" b="0" dirty="0" smtClean="0"/>
              <a:t>); 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/*Convert integer to corresponding string*/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void Real2String(double g, string </a:t>
            </a:r>
            <a:r>
              <a:rPr lang="en-US" altLang="zh-CN" sz="2800" b="0" dirty="0" err="1" smtClean="0"/>
              <a:t>str</a:t>
            </a:r>
            <a:r>
              <a:rPr lang="en-US" altLang="zh-CN" sz="2800" b="0" dirty="0" smtClean="0"/>
              <a:t>);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/*Convert double to </a:t>
            </a:r>
            <a:r>
              <a:rPr lang="en-US" altLang="zh-CN" sz="2800" b="0" dirty="0"/>
              <a:t>corresponding string*/</a:t>
            </a:r>
            <a:endParaRPr lang="en-US" altLang="zh-CN" sz="2800" b="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dirty="0" err="1"/>
              <a:t>int</a:t>
            </a:r>
            <a:r>
              <a:rPr lang="en-US" altLang="zh-CN" dirty="0"/>
              <a:t> String2Integer(string </a:t>
            </a:r>
            <a:r>
              <a:rPr lang="en-US" altLang="zh-CN" dirty="0" err="1"/>
              <a:t>NumericStr</a:t>
            </a:r>
            <a:r>
              <a:rPr lang="en-US" altLang="zh-CN" dirty="0"/>
              <a:t>);</a:t>
            </a:r>
            <a:endParaRPr lang="en-US" altLang="zh-CN" dirty="0"/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7544" y="1700808"/>
            <a:ext cx="81280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String2Integer(string </a:t>
            </a:r>
            <a:r>
              <a:rPr lang="en-US" altLang="zh-CN" sz="2800" b="0" dirty="0" err="1" smtClean="0"/>
              <a:t>NumericStr</a:t>
            </a:r>
            <a:r>
              <a:rPr lang="en-US" altLang="zh-CN" sz="2800" b="0" dirty="0" smtClean="0"/>
              <a:t>)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{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n = 0;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while (</a:t>
            </a:r>
            <a:r>
              <a:rPr lang="en-US" altLang="zh-CN" sz="2800" b="0" dirty="0" err="1" smtClean="0"/>
              <a:t>isdigit</a:t>
            </a:r>
            <a:r>
              <a:rPr lang="en-US" altLang="zh-CN" sz="2800" b="0" dirty="0" smtClean="0"/>
              <a:t>(*</a:t>
            </a:r>
            <a:r>
              <a:rPr lang="en-US" altLang="zh-CN" sz="2800" b="0" dirty="0" err="1" smtClean="0"/>
              <a:t>NumericStr</a:t>
            </a:r>
            <a:r>
              <a:rPr lang="en-US" altLang="zh-CN" sz="2800" b="0" dirty="0" smtClean="0"/>
              <a:t>)) {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       n = n*10+(*</a:t>
            </a:r>
            <a:r>
              <a:rPr lang="en-US" altLang="zh-CN" sz="2800" b="0" dirty="0" err="1" smtClean="0"/>
              <a:t>NumericStr</a:t>
            </a:r>
            <a:r>
              <a:rPr lang="en-US" altLang="zh-CN" sz="2800" b="0" dirty="0" smtClean="0"/>
              <a:t> – ‘0’);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       </a:t>
            </a:r>
            <a:r>
              <a:rPr lang="en-US" altLang="zh-CN" sz="2800" b="0" dirty="0" err="1" smtClean="0"/>
              <a:t>NumericStr</a:t>
            </a:r>
            <a:r>
              <a:rPr lang="en-US" altLang="zh-CN" sz="2800" b="0" dirty="0" smtClean="0"/>
              <a:t>++;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}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return n;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}</a:t>
            </a:r>
            <a:endParaRPr lang="en-US" altLang="zh-CN" sz="2800" b="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String2Real(string </a:t>
            </a:r>
            <a:r>
              <a:rPr lang="en-US" altLang="zh-CN" dirty="0" err="1" smtClean="0"/>
              <a:t>str</a:t>
            </a:r>
            <a:r>
              <a:rPr lang="en-US" altLang="zh-CN" dirty="0"/>
              <a:t>);</a:t>
            </a:r>
            <a:endParaRPr lang="en-US" altLang="zh-CN" dirty="0"/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1407380"/>
            <a:ext cx="8640960" cy="5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 err="1" smtClean="0"/>
              <a:t>int</a:t>
            </a:r>
            <a:r>
              <a:rPr lang="en-US" altLang="zh-CN" sz="2400" b="0" dirty="0" smtClean="0"/>
              <a:t> String2Real(string </a:t>
            </a:r>
            <a:r>
              <a:rPr lang="en-US" altLang="zh-CN" sz="2400" b="0" dirty="0" err="1" smtClean="0"/>
              <a:t>str</a:t>
            </a:r>
            <a:r>
              <a:rPr lang="en-US" altLang="zh-CN" sz="2400" b="0" dirty="0" smtClean="0"/>
              <a:t>)</a:t>
            </a:r>
            <a:endParaRPr lang="en-US" altLang="zh-CN" sz="24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 smtClean="0"/>
              <a:t>{</a:t>
            </a:r>
            <a:endParaRPr lang="en-US" altLang="zh-CN" sz="24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double g = 0.0, f=1;</a:t>
            </a:r>
            <a:endParaRPr lang="en-US" altLang="zh-CN" sz="24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while (</a:t>
            </a:r>
            <a:r>
              <a:rPr lang="en-US" altLang="zh-CN" sz="2400" b="0" dirty="0" err="1" smtClean="0"/>
              <a:t>isdigit</a:t>
            </a:r>
            <a:r>
              <a:rPr lang="en-US" altLang="zh-CN" sz="2400" b="0" dirty="0" smtClean="0"/>
              <a:t>(*</a:t>
            </a:r>
            <a:r>
              <a:rPr lang="en-US" altLang="zh-CN" sz="2400" b="0" dirty="0" err="1" smtClean="0"/>
              <a:t>str</a:t>
            </a:r>
            <a:r>
              <a:rPr lang="en-US" altLang="zh-CN" sz="2400" b="0" dirty="0" smtClean="0"/>
              <a:t>)) g=g*10+ (*</a:t>
            </a:r>
            <a:r>
              <a:rPr lang="en-US" altLang="zh-CN" sz="2400" b="0" dirty="0" err="1" smtClean="0"/>
              <a:t>str</a:t>
            </a:r>
            <a:r>
              <a:rPr lang="en-US" altLang="zh-CN" sz="2400" b="0" dirty="0" smtClean="0"/>
              <a:t>++ – ‘0’); /*</a:t>
            </a:r>
            <a:r>
              <a:rPr lang="en-US" altLang="zh-CN" sz="2400" b="0" dirty="0" err="1" smtClean="0"/>
              <a:t>int</a:t>
            </a:r>
            <a:r>
              <a:rPr lang="en-US" altLang="zh-CN" sz="2400" b="0" dirty="0" smtClean="0"/>
              <a:t> part*/</a:t>
            </a:r>
            <a:endParaRPr lang="en-US" altLang="zh-CN" sz="24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 smtClean="0"/>
              <a:t>    if (*</a:t>
            </a:r>
            <a:r>
              <a:rPr lang="en-US" altLang="zh-CN" sz="2400" b="0" dirty="0" err="1" smtClean="0"/>
              <a:t>str</a:t>
            </a:r>
            <a:r>
              <a:rPr lang="en-US" altLang="zh-CN" sz="2400" b="0" dirty="0" smtClean="0"/>
              <a:t>++==‘.’)  /*fractional part*/</a:t>
            </a:r>
            <a:endParaRPr lang="en-US" altLang="zh-CN" sz="24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    while (</a:t>
            </a:r>
            <a:r>
              <a:rPr lang="en-US" altLang="zh-CN" sz="2400" b="0" dirty="0" err="1"/>
              <a:t>isdigit</a:t>
            </a:r>
            <a:r>
              <a:rPr lang="en-US" altLang="zh-CN" sz="2400" b="0" dirty="0"/>
              <a:t>(*</a:t>
            </a:r>
            <a:r>
              <a:rPr lang="en-US" altLang="zh-CN" sz="2400" b="0" dirty="0" err="1"/>
              <a:t>str</a:t>
            </a:r>
            <a:r>
              <a:rPr lang="en-US" altLang="zh-CN" sz="2400" b="0" dirty="0" smtClean="0"/>
              <a:t>)) g += (</a:t>
            </a:r>
            <a:r>
              <a:rPr lang="en-US" altLang="zh-CN" sz="2400" b="0" dirty="0"/>
              <a:t>*</a:t>
            </a:r>
            <a:r>
              <a:rPr lang="en-US" altLang="zh-CN" sz="2400" b="0" dirty="0" err="1"/>
              <a:t>str</a:t>
            </a:r>
            <a:r>
              <a:rPr lang="en-US" altLang="zh-CN" sz="2400" b="0" dirty="0"/>
              <a:t>++ – ‘0</a:t>
            </a:r>
            <a:r>
              <a:rPr lang="en-US" altLang="zh-CN" sz="2400" b="0" dirty="0" smtClean="0"/>
              <a:t>’)/(f*=10);</a:t>
            </a:r>
            <a:endParaRPr lang="en-US" altLang="zh-CN" sz="24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 smtClean="0"/>
              <a:t>    return g;</a:t>
            </a:r>
            <a:endParaRPr lang="en-US" altLang="zh-CN" sz="24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 smtClean="0"/>
              <a:t>}</a:t>
            </a:r>
            <a:endParaRPr lang="en-US" altLang="zh-CN" sz="2400" b="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dirty="0" smtClean="0"/>
              <a:t>void Integer2String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string </a:t>
            </a:r>
            <a:r>
              <a:rPr lang="en-US" altLang="zh-CN" dirty="0" err="1" smtClean="0"/>
              <a:t>str</a:t>
            </a:r>
            <a:r>
              <a:rPr lang="en-US" altLang="zh-CN" dirty="0"/>
              <a:t>);</a:t>
            </a:r>
            <a:endParaRPr lang="en-US" altLang="zh-CN" dirty="0"/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1407380"/>
            <a:ext cx="8640960" cy="5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void Integer2String(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n, string </a:t>
            </a:r>
            <a:r>
              <a:rPr lang="en-US" altLang="zh-CN" sz="2800" b="0" dirty="0" err="1" smtClean="0"/>
              <a:t>str</a:t>
            </a:r>
            <a:r>
              <a:rPr lang="en-US" altLang="zh-CN" sz="2800" b="0" dirty="0" smtClean="0"/>
              <a:t>)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{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do {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   *</a:t>
            </a:r>
            <a:r>
              <a:rPr lang="en-US" altLang="zh-CN" sz="2800" b="0" dirty="0" err="1" smtClean="0"/>
              <a:t>str</a:t>
            </a:r>
            <a:r>
              <a:rPr lang="en-US" altLang="zh-CN" sz="2800" b="0" dirty="0" smtClean="0"/>
              <a:t>++ = n%10+</a:t>
            </a:r>
            <a:r>
              <a:rPr lang="en-US" altLang="zh-CN" sz="2800" b="0" dirty="0"/>
              <a:t>‘0</a:t>
            </a:r>
            <a:r>
              <a:rPr lang="en-US" altLang="zh-CN" sz="2800" b="0" dirty="0" smtClean="0"/>
              <a:t>’;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 } while (n /= 10);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*</a:t>
            </a:r>
            <a:r>
              <a:rPr lang="en-US" altLang="zh-CN" sz="2800" b="0" dirty="0" err="1" smtClean="0"/>
              <a:t>str</a:t>
            </a:r>
            <a:r>
              <a:rPr lang="en-US" altLang="zh-CN" sz="2800" b="0" dirty="0" smtClean="0"/>
              <a:t> = ‘\0’;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reverse(</a:t>
            </a:r>
            <a:r>
              <a:rPr lang="en-US" altLang="zh-CN" sz="2800" b="0" dirty="0" err="1" smtClean="0"/>
              <a:t>str</a:t>
            </a:r>
            <a:r>
              <a:rPr lang="en-US" altLang="zh-CN" sz="2800" b="0" dirty="0" smtClean="0"/>
              <a:t>);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}</a:t>
            </a:r>
            <a:endParaRPr lang="en-US" altLang="zh-CN" sz="2800" b="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67944" y="3030257"/>
            <a:ext cx="5076056" cy="2088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600" b="0" dirty="0" smtClean="0"/>
              <a:t>void Integer2String(</a:t>
            </a:r>
            <a:r>
              <a:rPr lang="en-US" altLang="zh-CN" sz="2600" b="0" dirty="0" err="1" smtClean="0"/>
              <a:t>int</a:t>
            </a:r>
            <a:r>
              <a:rPr lang="en-US" altLang="zh-CN" sz="2600" b="0" dirty="0" smtClean="0"/>
              <a:t> n, string </a:t>
            </a:r>
            <a:r>
              <a:rPr lang="en-US" altLang="zh-CN" sz="2600" b="0" dirty="0" err="1" smtClean="0"/>
              <a:t>str</a:t>
            </a:r>
            <a:r>
              <a:rPr lang="en-US" altLang="zh-CN" sz="2600" b="0" dirty="0" smtClean="0"/>
              <a:t>)</a:t>
            </a:r>
            <a:endParaRPr lang="en-US" altLang="zh-CN" sz="26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600" b="0" dirty="0" smtClean="0"/>
              <a:t>{</a:t>
            </a:r>
            <a:endParaRPr lang="en-US" altLang="zh-CN" sz="26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600" b="0" dirty="0"/>
              <a:t> </a:t>
            </a:r>
            <a:r>
              <a:rPr lang="en-US" altLang="zh-CN" sz="2600" b="0" dirty="0" smtClean="0"/>
              <a:t>   </a:t>
            </a:r>
            <a:r>
              <a:rPr lang="en-US" altLang="zh-CN" sz="2600" b="0" dirty="0" err="1" smtClean="0"/>
              <a:t>sprintf</a:t>
            </a:r>
            <a:r>
              <a:rPr lang="en-US" altLang="zh-CN" sz="2600" b="0" dirty="0" smtClean="0"/>
              <a:t>(</a:t>
            </a:r>
            <a:r>
              <a:rPr lang="en-US" altLang="zh-CN" sz="2600" b="0" dirty="0" err="1" smtClean="0"/>
              <a:t>str</a:t>
            </a:r>
            <a:r>
              <a:rPr lang="en-US" altLang="zh-CN" sz="2600" b="0" dirty="0" smtClean="0"/>
              <a:t>, “%d”, n);</a:t>
            </a:r>
            <a:endParaRPr lang="en-US" altLang="zh-CN" sz="26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600" b="0" dirty="0" smtClean="0"/>
              <a:t>}</a:t>
            </a:r>
            <a:endParaRPr lang="en-US" altLang="zh-CN" sz="2600" b="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dirty="0" smtClean="0"/>
              <a:t>void Real2String (double g, string </a:t>
            </a:r>
            <a:r>
              <a:rPr lang="en-US" altLang="zh-CN" dirty="0" err="1" smtClean="0"/>
              <a:t>str</a:t>
            </a:r>
            <a:r>
              <a:rPr lang="en-US" altLang="zh-CN" dirty="0"/>
              <a:t>);</a:t>
            </a:r>
            <a:endParaRPr lang="en-US" altLang="zh-CN" dirty="0"/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1407380"/>
            <a:ext cx="8640960" cy="5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void Real2String(double g, string </a:t>
            </a:r>
            <a:r>
              <a:rPr lang="en-US" altLang="zh-CN" sz="2800" b="0" dirty="0" err="1" smtClean="0"/>
              <a:t>str</a:t>
            </a:r>
            <a:r>
              <a:rPr lang="en-US" altLang="zh-CN" sz="2800" b="0" dirty="0" smtClean="0"/>
              <a:t>)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{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</a:t>
            </a:r>
            <a:r>
              <a:rPr lang="en-US" altLang="zh-CN" sz="2800" b="0" dirty="0" err="1" smtClean="0"/>
              <a:t>sprintf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str</a:t>
            </a:r>
            <a:r>
              <a:rPr lang="en-US" altLang="zh-CN" sz="2800" b="0" dirty="0" smtClean="0"/>
              <a:t>, “%g”, g);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}</a:t>
            </a:r>
            <a:endParaRPr lang="en-US" altLang="zh-CN" sz="2800" b="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32656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dirty="0" smtClean="0"/>
              <a:t>void Real2String (double g, string </a:t>
            </a:r>
            <a:r>
              <a:rPr lang="en-US" altLang="zh-CN" dirty="0" err="1" smtClean="0"/>
              <a:t>str</a:t>
            </a:r>
            <a:r>
              <a:rPr lang="en-US" altLang="zh-CN" dirty="0"/>
              <a:t>);</a:t>
            </a:r>
            <a:endParaRPr lang="en-US" altLang="zh-CN" dirty="0"/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1407380"/>
            <a:ext cx="8640960" cy="53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void Real2String(double g, string </a:t>
            </a:r>
            <a:r>
              <a:rPr lang="en-US" altLang="zh-CN" sz="2800" b="0" dirty="0" err="1" smtClean="0"/>
              <a:t>str</a:t>
            </a:r>
            <a:r>
              <a:rPr lang="en-US" altLang="zh-CN" sz="2800" b="0" dirty="0" smtClean="0"/>
              <a:t>)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{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</a:t>
            </a:r>
            <a:r>
              <a:rPr lang="en-US" altLang="zh-CN" sz="2800" b="0" dirty="0" smtClean="0"/>
              <a:t>   </a:t>
            </a:r>
            <a:r>
              <a:rPr lang="en-US" altLang="zh-CN" sz="2800" b="0" dirty="0" err="1" smtClean="0"/>
              <a:t>sprintf</a:t>
            </a:r>
            <a:r>
              <a:rPr lang="en-US" altLang="zh-CN" sz="2800" b="0" dirty="0" smtClean="0"/>
              <a:t>(</a:t>
            </a:r>
            <a:r>
              <a:rPr lang="en-US" altLang="zh-CN" sz="2800" b="0" dirty="0" err="1" smtClean="0"/>
              <a:t>str</a:t>
            </a:r>
            <a:r>
              <a:rPr lang="en-US" altLang="zh-CN" sz="2800" b="0" dirty="0" smtClean="0"/>
              <a:t>, “%g”, g);</a:t>
            </a:r>
            <a:endParaRPr lang="en-US" altLang="zh-CN" sz="2800" b="0" dirty="0" smtClean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 smtClean="0"/>
              <a:t>}</a:t>
            </a:r>
            <a:endParaRPr lang="en-US" altLang="zh-CN" sz="2800" b="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59024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dirty="0" smtClean="0"/>
              <a:t>Exercises</a:t>
            </a:r>
            <a:endParaRPr lang="en-US" altLang="zh-CN" dirty="0"/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6858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1124744"/>
            <a:ext cx="8640960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b="0" dirty="0" smtClean="0"/>
              <a:t>1. The </a:t>
            </a:r>
            <a:r>
              <a:rPr lang="en-US" altLang="zh-CN" sz="2400" b="0" dirty="0"/>
              <a:t>value of expression  </a:t>
            </a:r>
            <a:r>
              <a:rPr lang="en-US" altLang="zh-CN" sz="2400" i="1" dirty="0"/>
              <a:t>!*(“</a:t>
            </a:r>
            <a:r>
              <a:rPr lang="en-US" altLang="zh-CN" sz="2400" i="1" dirty="0" smtClean="0"/>
              <a:t>2017-01-14”+</a:t>
            </a:r>
            <a:r>
              <a:rPr lang="en-US" altLang="zh-CN" sz="2400" i="1" dirty="0"/>
              <a:t>5)</a:t>
            </a:r>
            <a:r>
              <a:rPr lang="en-US" altLang="zh-CN" sz="2400" b="0" dirty="0"/>
              <a:t> is </a:t>
            </a:r>
            <a:r>
              <a:rPr lang="en-US" altLang="zh-CN" sz="2400" b="0" dirty="0" smtClean="0"/>
              <a:t>__________.</a:t>
            </a:r>
            <a:endParaRPr lang="en-US" altLang="zh-CN" sz="2400" b="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b="0" dirty="0" smtClean="0"/>
              <a:t>2. The </a:t>
            </a:r>
            <a:r>
              <a:rPr lang="en-US" altLang="zh-CN" sz="2400" b="0" dirty="0"/>
              <a:t>output of the code below is ________.</a:t>
            </a:r>
            <a:br>
              <a:rPr lang="en-US" altLang="zh-CN" sz="2400" b="0" dirty="0"/>
            </a:br>
            <a:r>
              <a:rPr lang="en-US" altLang="zh-CN" sz="2400" b="0" dirty="0" smtClean="0"/>
              <a:t>    </a:t>
            </a:r>
            <a:r>
              <a:rPr lang="en-US" altLang="zh-CN" sz="2400" i="1" dirty="0" smtClean="0"/>
              <a:t>char </a:t>
            </a:r>
            <a:r>
              <a:rPr lang="en-US" altLang="zh-CN" sz="2400" i="1" dirty="0"/>
              <a:t>x[ ]="</a:t>
            </a:r>
            <a:r>
              <a:rPr lang="en-US" altLang="zh-CN" sz="2400" i="1" dirty="0" err="1" smtClean="0"/>
              <a:t>hello,world</a:t>
            </a:r>
            <a:r>
              <a:rPr lang="en-US" altLang="zh-CN" sz="2400" i="1" dirty="0" smtClean="0"/>
              <a:t>\087654321";</a:t>
            </a:r>
            <a:br>
              <a:rPr lang="en-US" altLang="zh-CN" sz="2400" i="1" dirty="0"/>
            </a:br>
            <a:r>
              <a:rPr lang="en-US" altLang="zh-CN" sz="2400" i="1" dirty="0" smtClean="0"/>
              <a:t>    </a:t>
            </a:r>
            <a:r>
              <a:rPr lang="en-US" altLang="zh-CN" sz="2400" i="1" dirty="0" err="1" smtClean="0"/>
              <a:t>printf</a:t>
            </a:r>
            <a:r>
              <a:rPr lang="en-US" altLang="zh-CN" sz="2400" i="1" dirty="0"/>
              <a:t>(”%d#%d#”</a:t>
            </a:r>
            <a:r>
              <a:rPr lang="zh-CN" altLang="en-US" sz="2400" i="1" dirty="0"/>
              <a:t>，</a:t>
            </a:r>
            <a:r>
              <a:rPr lang="en-US" altLang="zh-CN" sz="2400" i="1" dirty="0" err="1"/>
              <a:t>sizeof</a:t>
            </a:r>
            <a:r>
              <a:rPr lang="en-US" altLang="zh-CN" sz="2400" i="1" dirty="0"/>
              <a:t>(x)</a:t>
            </a:r>
            <a:r>
              <a:rPr lang="zh-CN" altLang="en-US" sz="2400" i="1" dirty="0"/>
              <a:t>，</a:t>
            </a:r>
            <a:r>
              <a:rPr lang="en-US" altLang="zh-CN" sz="2400" i="1" dirty="0" err="1"/>
              <a:t>strlen</a:t>
            </a:r>
            <a:r>
              <a:rPr lang="en-US" altLang="zh-CN" sz="2400" i="1" dirty="0"/>
              <a:t>(x));</a:t>
            </a:r>
            <a:br>
              <a:rPr lang="en-US" altLang="zh-CN" sz="2400" i="1" dirty="0"/>
            </a:br>
            <a:r>
              <a:rPr lang="en-US" altLang="zh-CN" sz="2400" b="0" dirty="0" smtClean="0"/>
              <a:t>3. Given </a:t>
            </a:r>
            <a:r>
              <a:rPr lang="en-US" altLang="zh-CN" sz="2400" b="0" dirty="0"/>
              <a:t>the declaration</a:t>
            </a:r>
            <a:r>
              <a:rPr lang="en-US" altLang="zh-CN" sz="2400" i="1" dirty="0"/>
              <a:t>: char s[10]=”12345678”</a:t>
            </a:r>
            <a:r>
              <a:rPr lang="en-US" altLang="zh-CN" sz="2400" b="0" dirty="0"/>
              <a:t>; what will be the value of </a:t>
            </a:r>
            <a:r>
              <a:rPr lang="en-US" altLang="zh-CN" sz="2400" i="1" dirty="0" err="1"/>
              <a:t>strlen</a:t>
            </a:r>
            <a:r>
              <a:rPr lang="en-US" altLang="zh-CN" sz="2400" i="1" dirty="0"/>
              <a:t>(s)</a:t>
            </a:r>
            <a:r>
              <a:rPr lang="en-US" altLang="zh-CN" sz="2400" b="0" dirty="0"/>
              <a:t> after executing </a:t>
            </a:r>
            <a:r>
              <a:rPr lang="en-US" altLang="zh-CN" sz="2400" i="1" dirty="0" err="1"/>
              <a:t>strcpy</a:t>
            </a:r>
            <a:r>
              <a:rPr lang="en-US" altLang="zh-CN" sz="2400" i="1" dirty="0"/>
              <a:t>(s+2,s+5)</a:t>
            </a:r>
            <a:r>
              <a:rPr lang="en-US" altLang="zh-CN" sz="2400" b="0" dirty="0"/>
              <a:t>; ________.</a:t>
            </a:r>
            <a:br>
              <a:rPr lang="en-US" altLang="zh-CN" sz="2400" b="0" dirty="0"/>
            </a:br>
            <a:r>
              <a:rPr lang="en-US" altLang="zh-CN" sz="2400" b="0" dirty="0" smtClean="0"/>
              <a:t>4. The </a:t>
            </a:r>
            <a:r>
              <a:rPr lang="en-US" altLang="zh-CN" sz="2400" b="0" dirty="0"/>
              <a:t>output of the code below is ________.</a:t>
            </a:r>
            <a:br>
              <a:rPr lang="en-US" altLang="zh-CN" sz="2400" b="0" dirty="0"/>
            </a:br>
            <a:r>
              <a:rPr lang="en-US" altLang="zh-CN" sz="2400" i="1" dirty="0" smtClean="0"/>
              <a:t>    char </a:t>
            </a:r>
            <a:r>
              <a:rPr lang="en-US" altLang="zh-CN" sz="2400" i="1" dirty="0"/>
              <a:t>*a[3]={"one", "</a:t>
            </a:r>
            <a:r>
              <a:rPr lang="en-US" altLang="zh-CN" sz="2400" i="1" dirty="0" err="1"/>
              <a:t>two",”three</a:t>
            </a:r>
            <a:r>
              <a:rPr lang="en-US" altLang="zh-CN" sz="2400" i="1" dirty="0"/>
              <a:t>”}, **p=a; </a:t>
            </a:r>
            <a:br>
              <a:rPr lang="en-US" altLang="zh-CN" sz="2400" i="1" dirty="0"/>
            </a:br>
            <a:r>
              <a:rPr lang="en-US" altLang="zh-CN" sz="2400" i="1" dirty="0" smtClean="0"/>
              <a:t>    </a:t>
            </a:r>
            <a:r>
              <a:rPr lang="en-US" altLang="zh-CN" sz="2400" i="1" dirty="0" err="1" smtClean="0"/>
              <a:t>printf</a:t>
            </a:r>
            <a:r>
              <a:rPr lang="en-US" altLang="zh-CN" sz="2400" i="1" dirty="0"/>
              <a:t>("%s#", *(++p)+1);</a:t>
            </a:r>
            <a:br>
              <a:rPr lang="en-US" altLang="zh-CN" sz="2400" i="1" dirty="0"/>
            </a:br>
            <a:r>
              <a:rPr lang="en-US" altLang="zh-CN" sz="2400" i="1" dirty="0" smtClean="0"/>
              <a:t>    </a:t>
            </a:r>
            <a:r>
              <a:rPr lang="en-US" altLang="zh-CN" sz="2400" i="1" dirty="0" err="1" smtClean="0"/>
              <a:t>printf</a:t>
            </a:r>
            <a:r>
              <a:rPr lang="en-US" altLang="zh-CN" sz="2400" i="1" dirty="0"/>
              <a:t>("%c#", **p-1); </a:t>
            </a:r>
            <a:endParaRPr lang="en-US" altLang="zh-CN" sz="2400" b="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667000"/>
            <a:ext cx="9144000" cy="1143000"/>
          </a:xfrm>
          <a:noFill/>
        </p:spPr>
        <p:txBody>
          <a:bodyPr/>
          <a:lstStyle/>
          <a:p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The End</a:t>
            </a:r>
            <a:endParaRPr lang="en-US" altLang="zh-CN" sz="3600">
              <a:solidFill>
                <a:srgbClr val="FF0000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charset="-128"/>
                <a:cs typeface="MS PGothic" panose="020B0600070205080204" charset="-128"/>
              </a:rPr>
              <a:t>Pointer is for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allowing </a:t>
            </a:r>
            <a:r>
              <a:rPr lang="en-US" altLang="zh-CN" sz="2800" b="0" dirty="0"/>
              <a:t>you to refer to a large data structure in a compact </a:t>
            </a:r>
            <a:r>
              <a:rPr lang="en-US" altLang="zh-CN" sz="2800" b="0" dirty="0" smtClean="0"/>
              <a:t>way;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sharing </a:t>
            </a:r>
            <a:r>
              <a:rPr lang="en-US" altLang="zh-CN" sz="2800" b="0" dirty="0"/>
              <a:t>data between different parts of a </a:t>
            </a:r>
            <a:r>
              <a:rPr lang="en-US" altLang="zh-CN" sz="2800" b="0" dirty="0" smtClean="0"/>
              <a:t>program;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making </a:t>
            </a:r>
            <a:r>
              <a:rPr lang="en-US" altLang="zh-CN" sz="2800" b="0" dirty="0"/>
              <a:t>it possible to reserve new memory during program </a:t>
            </a:r>
            <a:r>
              <a:rPr lang="en-US" altLang="zh-CN" sz="2800" b="0" dirty="0" smtClean="0"/>
              <a:t>execution;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being </a:t>
            </a:r>
            <a:r>
              <a:rPr lang="en-US" altLang="zh-CN" sz="2800" b="0" dirty="0"/>
              <a:t>used to record relationships among data </a:t>
            </a:r>
            <a:r>
              <a:rPr lang="en-US" altLang="zh-CN" sz="2800" b="0" dirty="0" smtClean="0"/>
              <a:t>items.</a:t>
            </a:r>
            <a:endParaRPr lang="en-US" altLang="zh-CN" sz="2800" b="0" dirty="0" smtClean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smtClean="0"/>
              <a:t>A word: very very useful.</a:t>
            </a:r>
            <a:endParaRPr lang="en-US" altLang="zh-CN" sz="2800" b="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6FF-40C1-B643-AE46-37D85F5A128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21954</Words>
  <Application>WPS 演示</Application>
  <PresentationFormat>全屏显示(4:3)</PresentationFormat>
  <Paragraphs>2081</Paragraphs>
  <Slides>89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13" baseType="lpstr">
      <vt:lpstr>Arial</vt:lpstr>
      <vt:lpstr>宋体</vt:lpstr>
      <vt:lpstr>Wingdings</vt:lpstr>
      <vt:lpstr>Times New Roman</vt:lpstr>
      <vt:lpstr>MS PGothic</vt:lpstr>
      <vt:lpstr>Courier New</vt:lpstr>
      <vt:lpstr>微软雅黑</vt:lpstr>
      <vt:lpstr>Arial Unicode MS</vt:lpstr>
      <vt:lpstr>Avenir Black</vt:lpstr>
      <vt:lpstr>Heiti SC Medium</vt:lpstr>
      <vt:lpstr>Times New Roman Italic</vt:lpstr>
      <vt:lpstr>Courier New Bold</vt:lpstr>
      <vt:lpstr>Gill Sans</vt:lpstr>
      <vt:lpstr>Arial</vt:lpstr>
      <vt:lpstr>Courier New Bold Italic</vt:lpstr>
      <vt:lpstr>Wingdings 2</vt:lpstr>
      <vt:lpstr>Tahoma</vt:lpstr>
      <vt:lpstr>华文宋体</vt:lpstr>
      <vt:lpstr>Heiti SC Light</vt:lpstr>
      <vt:lpstr>Wingdings</vt:lpstr>
      <vt:lpstr>黑体</vt:lpstr>
      <vt:lpstr>Segoe Print</vt:lpstr>
      <vt:lpstr>Gill Sans MT</vt:lpstr>
      <vt:lpstr>Blank Presentation</vt:lpstr>
      <vt:lpstr>Chapter 7 Pointer and String  </vt:lpstr>
      <vt:lpstr>Part I Pointer 【See Chap.13 in the textbook】</vt:lpstr>
      <vt:lpstr>Variables’ addresses</vt:lpstr>
      <vt:lpstr>lvalue</vt:lpstr>
      <vt:lpstr>address</vt:lpstr>
      <vt:lpstr>address</vt:lpstr>
      <vt:lpstr>address</vt:lpstr>
      <vt:lpstr>Pointer</vt:lpstr>
      <vt:lpstr>Pointer is for</vt:lpstr>
      <vt:lpstr>Question?</vt:lpstr>
      <vt:lpstr>Pointer Variable</vt:lpstr>
      <vt:lpstr>Pointer Variable Declarations and Initialization</vt:lpstr>
      <vt:lpstr>Pointer Operations</vt:lpstr>
      <vt:lpstr>Pointer Operators	</vt:lpstr>
      <vt:lpstr>Pointer Operators (II)</vt:lpstr>
      <vt:lpstr>Pointer Operators (III)</vt:lpstr>
      <vt:lpstr>Pointer Example</vt:lpstr>
      <vt:lpstr>Pointer Example</vt:lpstr>
      <vt:lpstr>Pointer Example</vt:lpstr>
      <vt:lpstr>Pointer Example</vt:lpstr>
      <vt:lpstr>Pointer Example</vt:lpstr>
      <vt:lpstr>Pointer Example</vt:lpstr>
      <vt:lpstr>Another Example</vt:lpstr>
      <vt:lpstr>Another Example</vt:lpstr>
      <vt:lpstr>An Illustration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NULL</vt:lpstr>
      <vt:lpstr>Passing by?</vt:lpstr>
      <vt:lpstr>Passing by Value</vt:lpstr>
      <vt:lpstr>Passing by Value</vt:lpstr>
      <vt:lpstr>Passing by Value</vt:lpstr>
      <vt:lpstr>Passing by Value</vt:lpstr>
      <vt:lpstr>Passing by Value, but an Address</vt:lpstr>
      <vt:lpstr>Passing by Value, but an Address</vt:lpstr>
      <vt:lpstr>Passing by Value, but an Address</vt:lpstr>
      <vt:lpstr>Passing by Value, but an Address</vt:lpstr>
      <vt:lpstr>Swap Integers</vt:lpstr>
      <vt:lpstr>“Return” Multiple Results</vt:lpstr>
      <vt:lpstr>Addresses for Array Elements</vt:lpstr>
      <vt:lpstr>Pointer Arithmetic</vt:lpstr>
      <vt:lpstr>Pointer Arithmetic</vt:lpstr>
      <vt:lpstr>Pointer Arithmetic</vt:lpstr>
      <vt:lpstr>Pointer Arithmetic</vt:lpstr>
      <vt:lpstr>Pointer Arithmetic</vt:lpstr>
      <vt:lpstr>Available Operators </vt:lpstr>
      <vt:lpstr>++ and -- operators</vt:lpstr>
      <vt:lpstr>Do NOT Put ++/-- in Expression</vt:lpstr>
      <vt:lpstr>++/-- Pointers</vt:lpstr>
      <vt:lpstr>Pointer and Array</vt:lpstr>
      <vt:lpstr>Array as Parameter</vt:lpstr>
      <vt:lpstr>Array vs Pointer</vt:lpstr>
      <vt:lpstr>Dynamic Allocation</vt:lpstr>
      <vt:lpstr>void*</vt:lpstr>
      <vt:lpstr>When malloc Fails</vt:lpstr>
      <vt:lpstr>Freeing Memory</vt:lpstr>
      <vt:lpstr>Dynamic Arrays</vt:lpstr>
      <vt:lpstr>Application of Dynamic Arrays</vt:lpstr>
      <vt:lpstr>Part II String 【See Chap14 in the textbook】</vt:lpstr>
      <vt:lpstr>String </vt:lpstr>
      <vt:lpstr>Strings as arrays </vt:lpstr>
      <vt:lpstr>String idiom </vt:lpstr>
      <vt:lpstr>Strings as pointers </vt:lpstr>
      <vt:lpstr>Strings as an abstract type</vt:lpstr>
      <vt:lpstr>Array of Chars</vt:lpstr>
      <vt:lpstr>String</vt:lpstr>
      <vt:lpstr>Initializing and Print</vt:lpstr>
      <vt:lpstr>Input Strings</vt:lpstr>
      <vt:lpstr>The ANSI string library string.h </vt:lpstr>
      <vt:lpstr>void strcpy (string dst, string src);</vt:lpstr>
      <vt:lpstr>void strcat (string dst, string src);</vt:lpstr>
      <vt:lpstr>int strlen (string s);</vt:lpstr>
      <vt:lpstr>int strcmp (string s1, string s2);</vt:lpstr>
      <vt:lpstr>int strcmp (string s1, string s2);</vt:lpstr>
      <vt:lpstr>string strstr (string s1, string s2);</vt:lpstr>
      <vt:lpstr>Conversion between numeric and  string</vt:lpstr>
      <vt:lpstr>int String2Integer(string NumericStr);</vt:lpstr>
      <vt:lpstr>int String2Real(string str);</vt:lpstr>
      <vt:lpstr>void Integer2String (int n, string str);</vt:lpstr>
      <vt:lpstr>void Real2String (double g, string str);</vt:lpstr>
      <vt:lpstr>void Real2String (double g, string str);</vt:lpstr>
      <vt:lpstr>Exercises</vt:lpstr>
      <vt:lpstr>The End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3—Expressions</dc:title>
  <dc:creator/>
  <cp:lastModifiedBy>许端清</cp:lastModifiedBy>
  <cp:revision>244</cp:revision>
  <dcterms:created xsi:type="dcterms:W3CDTF">2017-12-10T07:56:07Z</dcterms:created>
  <dcterms:modified xsi:type="dcterms:W3CDTF">2017-12-10T07:56:33Z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