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70" r:id="rId2"/>
    <p:sldId id="397" r:id="rId3"/>
    <p:sldId id="398" r:id="rId4"/>
    <p:sldId id="399" r:id="rId5"/>
    <p:sldId id="400" r:id="rId6"/>
    <p:sldId id="401" r:id="rId7"/>
    <p:sldId id="402" r:id="rId8"/>
    <p:sldId id="403" r:id="rId9"/>
    <p:sldId id="404" r:id="rId10"/>
    <p:sldId id="405" r:id="rId11"/>
    <p:sldId id="406" r:id="rId12"/>
    <p:sldId id="407" r:id="rId13"/>
    <p:sldId id="411" r:id="rId14"/>
    <p:sldId id="412" r:id="rId15"/>
    <p:sldId id="413" r:id="rId16"/>
    <p:sldId id="414" r:id="rId17"/>
    <p:sldId id="415" r:id="rId18"/>
    <p:sldId id="417" r:id="rId19"/>
    <p:sldId id="426" r:id="rId20"/>
    <p:sldId id="418" r:id="rId21"/>
    <p:sldId id="419" r:id="rId22"/>
    <p:sldId id="420" r:id="rId23"/>
    <p:sldId id="421" r:id="rId24"/>
    <p:sldId id="422" r:id="rId25"/>
    <p:sldId id="423" r:id="rId26"/>
    <p:sldId id="424" r:id="rId27"/>
    <p:sldId id="425" r:id="rId28"/>
    <p:sldId id="369" r:id="rId29"/>
  </p:sldIdLst>
  <p:sldSz cx="9144000" cy="6858000" type="screen4x3"/>
  <p:notesSz cx="9144000" cy="6858000"/>
  <p:defaultTextStyle>
    <a:defPPr>
      <a:defRPr lang="en-US"/>
    </a:defPPr>
    <a:lvl1pPr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b="1"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FF66"/>
    <a:srgbClr val="969696"/>
    <a:srgbClr val="FFFF66"/>
    <a:srgbClr val="CCFFCC"/>
    <a:srgbClr val="FFCC99"/>
    <a:srgbClr val="FF0000"/>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0" d="100"/>
          <a:sy n="70" d="100"/>
        </p:scale>
        <p:origin x="-8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84" charset="0"/>
                <a:ea typeface="ＭＳ Ｐゴシック" pitchFamily="84" charset="-128"/>
                <a:cs typeface="+mn-cs"/>
              </a:defRPr>
            </a:lvl1pPr>
          </a:lstStyle>
          <a:p>
            <a:pPr>
              <a:defRPr/>
            </a:pPr>
            <a:endParaRPr lang="zh-CN" altLang="zh-CN"/>
          </a:p>
        </p:txBody>
      </p:sp>
      <p:sp>
        <p:nvSpPr>
          <p:cNvPr id="29700" name="Rectangle 4"/>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39D1863E-9211-AF4B-A884-EE1E539DF08D}" type="slidenum">
              <a:rPr lang="en-US" altLang="zh-CN"/>
              <a:pPr/>
              <a:t>‹#›</a:t>
            </a:fld>
            <a:endParaRPr lang="en-US" altLang="zh-CN"/>
          </a:p>
        </p:txBody>
      </p:sp>
    </p:spTree>
    <p:extLst>
      <p:ext uri="{BB962C8B-B14F-4D97-AF65-F5344CB8AC3E}">
        <p14:creationId xmlns:p14="http://schemas.microsoft.com/office/powerpoint/2010/main" val="2279173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1</a:t>
            </a:fld>
            <a:endParaRPr lang="en-US" altLang="zh-CN" sz="1200" b="0"/>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10</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11</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12</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13</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14</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15</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16</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17</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18</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19</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20</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21</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22</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23</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24</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25</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26</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27</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35DEF645-22E5-D442-90FB-C6971F9DC36B}" type="slidenum">
              <a:rPr lang="en-US" altLang="zh-CN" sz="1200" b="0"/>
              <a:pPr/>
              <a:t>28</a:t>
            </a:fld>
            <a:endParaRPr lang="en-US" altLang="zh-CN"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6</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7</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8</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9</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86542EF4-7235-6346-9236-5054D5A5E325}" type="slidenum">
              <a:rPr lang="en-US" altLang="zh-CN"/>
              <a:pPr/>
              <a:t>‹#›</a:t>
            </a:fld>
            <a:endParaRPr lang="en-US" altLang="zh-CN"/>
          </a:p>
        </p:txBody>
      </p:sp>
    </p:spTree>
    <p:extLst>
      <p:ext uri="{BB962C8B-B14F-4D97-AF65-F5344CB8AC3E}">
        <p14:creationId xmlns:p14="http://schemas.microsoft.com/office/powerpoint/2010/main" val="323934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70FCF8DC-8E33-FE43-A041-13D74C068E49}" type="slidenum">
              <a:rPr lang="en-US" altLang="zh-CN"/>
              <a:pPr/>
              <a:t>‹#›</a:t>
            </a:fld>
            <a:endParaRPr lang="en-US" altLang="zh-CN"/>
          </a:p>
        </p:txBody>
      </p:sp>
    </p:spTree>
    <p:extLst>
      <p:ext uri="{BB962C8B-B14F-4D97-AF65-F5344CB8AC3E}">
        <p14:creationId xmlns:p14="http://schemas.microsoft.com/office/powerpoint/2010/main" val="15480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BBDDD462-6543-024E-AE14-5F940380C9DD}" type="slidenum">
              <a:rPr lang="en-US" altLang="zh-CN"/>
              <a:pPr/>
              <a:t>‹#›</a:t>
            </a:fld>
            <a:endParaRPr lang="en-US" altLang="zh-CN"/>
          </a:p>
        </p:txBody>
      </p:sp>
    </p:spTree>
    <p:extLst>
      <p:ext uri="{BB962C8B-B14F-4D97-AF65-F5344CB8AC3E}">
        <p14:creationId xmlns:p14="http://schemas.microsoft.com/office/powerpoint/2010/main" val="313266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5ECDB6FF-40C1-B643-AE46-37D85F5A128C}" type="slidenum">
              <a:rPr lang="en-US" altLang="zh-CN"/>
              <a:pPr/>
              <a:t>‹#›</a:t>
            </a:fld>
            <a:endParaRPr lang="en-US" altLang="zh-CN"/>
          </a:p>
        </p:txBody>
      </p:sp>
    </p:spTree>
    <p:extLst>
      <p:ext uri="{BB962C8B-B14F-4D97-AF65-F5344CB8AC3E}">
        <p14:creationId xmlns:p14="http://schemas.microsoft.com/office/powerpoint/2010/main" val="34357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D832F581-EBC8-8845-85F4-AC8FE77C77CB}" type="slidenum">
              <a:rPr lang="en-US" altLang="zh-CN"/>
              <a:pPr/>
              <a:t>‹#›</a:t>
            </a:fld>
            <a:endParaRPr lang="en-US" altLang="zh-CN"/>
          </a:p>
        </p:txBody>
      </p:sp>
    </p:spTree>
    <p:extLst>
      <p:ext uri="{BB962C8B-B14F-4D97-AF65-F5344CB8AC3E}">
        <p14:creationId xmlns:p14="http://schemas.microsoft.com/office/powerpoint/2010/main" val="344809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4B8250B9-7F57-AF41-9C51-015FF4FD96B7}" type="slidenum">
              <a:rPr lang="en-US" altLang="zh-CN"/>
              <a:pPr/>
              <a:t>‹#›</a:t>
            </a:fld>
            <a:endParaRPr lang="en-US" altLang="zh-CN"/>
          </a:p>
        </p:txBody>
      </p:sp>
    </p:spTree>
    <p:extLst>
      <p:ext uri="{BB962C8B-B14F-4D97-AF65-F5344CB8AC3E}">
        <p14:creationId xmlns:p14="http://schemas.microsoft.com/office/powerpoint/2010/main" val="364816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58681F13-94D5-064D-AFE1-F54787D880C9}" type="slidenum">
              <a:rPr lang="en-US" altLang="zh-CN"/>
              <a:pPr/>
              <a:t>‹#›</a:t>
            </a:fld>
            <a:endParaRPr lang="en-US" altLang="zh-CN"/>
          </a:p>
        </p:txBody>
      </p:sp>
    </p:spTree>
    <p:extLst>
      <p:ext uri="{BB962C8B-B14F-4D97-AF65-F5344CB8AC3E}">
        <p14:creationId xmlns:p14="http://schemas.microsoft.com/office/powerpoint/2010/main" val="389601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34788AA0-A62B-044E-865B-F0AB23921869}" type="slidenum">
              <a:rPr lang="en-US" altLang="zh-CN"/>
              <a:pPr/>
              <a:t>‹#›</a:t>
            </a:fld>
            <a:endParaRPr lang="en-US" altLang="zh-CN"/>
          </a:p>
        </p:txBody>
      </p:sp>
    </p:spTree>
    <p:extLst>
      <p:ext uri="{BB962C8B-B14F-4D97-AF65-F5344CB8AC3E}">
        <p14:creationId xmlns:p14="http://schemas.microsoft.com/office/powerpoint/2010/main" val="419169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F6EED6F1-22F5-214E-A362-6195537163EF}" type="slidenum">
              <a:rPr lang="en-US" altLang="zh-CN"/>
              <a:pPr/>
              <a:t>‹#›</a:t>
            </a:fld>
            <a:endParaRPr lang="en-US" altLang="zh-CN"/>
          </a:p>
        </p:txBody>
      </p:sp>
    </p:spTree>
    <p:extLst>
      <p:ext uri="{BB962C8B-B14F-4D97-AF65-F5344CB8AC3E}">
        <p14:creationId xmlns:p14="http://schemas.microsoft.com/office/powerpoint/2010/main" val="397998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42F57D8C-95FB-C940-9237-E077EA0AF49E}" type="slidenum">
              <a:rPr lang="en-US" altLang="zh-CN"/>
              <a:pPr/>
              <a:t>‹#›</a:t>
            </a:fld>
            <a:endParaRPr lang="en-US" altLang="zh-CN"/>
          </a:p>
        </p:txBody>
      </p:sp>
    </p:spTree>
    <p:extLst>
      <p:ext uri="{BB962C8B-B14F-4D97-AF65-F5344CB8AC3E}">
        <p14:creationId xmlns:p14="http://schemas.microsoft.com/office/powerpoint/2010/main" val="181782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A37E6BF8-2CBC-344E-AE6A-25C2E084D5A7}" type="slidenum">
              <a:rPr lang="en-US" altLang="zh-CN"/>
              <a:pPr/>
              <a:t>‹#›</a:t>
            </a:fld>
            <a:endParaRPr lang="en-US" altLang="zh-CN"/>
          </a:p>
        </p:txBody>
      </p:sp>
    </p:spTree>
    <p:extLst>
      <p:ext uri="{BB962C8B-B14F-4D97-AF65-F5344CB8AC3E}">
        <p14:creationId xmlns:p14="http://schemas.microsoft.com/office/powerpoint/2010/main" val="257134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smtClean="0">
                <a:latin typeface="Times New Roman" pitchFamily="84" charset="0"/>
                <a:ea typeface="ＭＳ Ｐゴシック" pitchFamily="84" charset="-128"/>
                <a:cs typeface="+mn-cs"/>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smtClean="0">
                <a:latin typeface="Times New Roman" pitchFamily="84" charset="0"/>
                <a:ea typeface="ＭＳ Ｐゴシック" pitchFamily="84" charset="-128"/>
                <a:cs typeface="+mn-cs"/>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32F86516-6FD5-034F-980B-BA933B4D528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592" y="2492896"/>
            <a:ext cx="9144000" cy="1143000"/>
          </a:xfrm>
        </p:spPr>
        <p:txBody>
          <a:bodyPr/>
          <a:lstStyle/>
          <a:p>
            <a:r>
              <a:rPr lang="en-US" altLang="zh-CN" sz="6000" smtClean="0">
                <a:solidFill>
                  <a:srgbClr val="FF0000"/>
                </a:solidFill>
                <a:latin typeface="Times New Roman" charset="0"/>
                <a:ea typeface="ＭＳ Ｐゴシック" charset="0"/>
                <a:cs typeface="ＭＳ Ｐゴシック" charset="0"/>
              </a:rPr>
              <a:t>Chapter 8</a:t>
            </a:r>
            <a:r>
              <a:rPr lang="en-US" altLang="zh-CN" sz="6000" dirty="0" smtClean="0">
                <a:solidFill>
                  <a:srgbClr val="FF0000"/>
                </a:solidFill>
                <a:latin typeface="Times New Roman" charset="0"/>
                <a:ea typeface="ＭＳ Ｐゴシック" charset="0"/>
                <a:cs typeface="ＭＳ Ｐゴシック" charset="0"/>
              </a:rPr>
              <a:t/>
            </a:r>
            <a:br>
              <a:rPr lang="en-US" altLang="zh-CN" sz="6000" dirty="0" smtClean="0">
                <a:solidFill>
                  <a:srgbClr val="FF0000"/>
                </a:solidFill>
                <a:latin typeface="Times New Roman" charset="0"/>
                <a:ea typeface="ＭＳ Ｐゴシック" charset="0"/>
                <a:cs typeface="ＭＳ Ｐゴシック" charset="0"/>
              </a:rPr>
            </a:br>
            <a:r>
              <a:rPr lang="en-US" altLang="zh-CN" sz="6000" dirty="0" smtClean="0">
                <a:solidFill>
                  <a:srgbClr val="FF0000"/>
                </a:solidFill>
                <a:latin typeface="Times New Roman" charset="0"/>
                <a:ea typeface="ＭＳ Ｐゴシック" charset="0"/>
                <a:cs typeface="ＭＳ Ｐゴシック" charset="0"/>
              </a:rPr>
              <a:t>File</a:t>
            </a:r>
            <a:br>
              <a:rPr lang="en-US" altLang="zh-CN" sz="6000" dirty="0" smtClean="0">
                <a:solidFill>
                  <a:srgbClr val="FF0000"/>
                </a:solidFill>
                <a:latin typeface="Times New Roman" charset="0"/>
                <a:ea typeface="ＭＳ Ｐゴシック" charset="0"/>
                <a:cs typeface="ＭＳ Ｐゴシック" charset="0"/>
              </a:rPr>
            </a:br>
            <a:r>
              <a:rPr lang="en-US" altLang="zh-CN" sz="4000" dirty="0">
                <a:solidFill>
                  <a:schemeClr val="accent2"/>
                </a:solidFill>
                <a:ea typeface="ＭＳ Ｐゴシック" pitchFamily="34" charset="-128"/>
              </a:rPr>
              <a:t>【</a:t>
            </a:r>
            <a:r>
              <a:rPr lang="en-US" altLang="zh-CN" sz="4000">
                <a:solidFill>
                  <a:schemeClr val="accent2"/>
                </a:solidFill>
                <a:ea typeface="ＭＳ Ｐゴシック" pitchFamily="34" charset="-128"/>
              </a:rPr>
              <a:t>See </a:t>
            </a:r>
            <a:r>
              <a:rPr lang="en-US" altLang="zh-CN" sz="4000" smtClean="0">
                <a:solidFill>
                  <a:schemeClr val="accent2"/>
                </a:solidFill>
                <a:ea typeface="ＭＳ Ｐゴシック" pitchFamily="34" charset="-128"/>
              </a:rPr>
              <a:t>Chap.15 </a:t>
            </a:r>
            <a:r>
              <a:rPr lang="en-US" altLang="zh-CN" sz="4000" dirty="0">
                <a:solidFill>
                  <a:schemeClr val="accent2"/>
                </a:solidFill>
                <a:ea typeface="ＭＳ Ｐゴシック" pitchFamily="34" charset="-128"/>
              </a:rPr>
              <a:t>in the textbook】</a:t>
            </a:r>
            <a:endParaRPr lang="en-US" altLang="zh-CN" sz="4000" dirty="0">
              <a:solidFill>
                <a:srgbClr val="FF0000"/>
              </a:solidFill>
              <a:latin typeface="Times New Roman" charset="0"/>
              <a:ea typeface="ＭＳ Ｐゴシック" charset="0"/>
              <a:cs typeface="ＭＳ Ｐゴシック" charset="0"/>
            </a:endParaRPr>
          </a:p>
        </p:txBody>
      </p:sp>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zh-CN" altLang="zh-CN" sz="4000" dirty="0" smtClean="0">
                <a:solidFill>
                  <a:srgbClr val="FF0000"/>
                </a:solidFill>
                <a:latin typeface="Times New Roman" charset="0"/>
                <a:ea typeface="ＭＳ Ｐゴシック" charset="0"/>
                <a:cs typeface="ＭＳ Ｐゴシック" charset="0"/>
              </a:rPr>
              <a:t>G</a:t>
            </a:r>
            <a:r>
              <a:rPr lang="en-US" altLang="zh-CN" sz="4000" dirty="0" smtClean="0">
                <a:solidFill>
                  <a:srgbClr val="FF0000"/>
                </a:solidFill>
                <a:latin typeface="Times New Roman" charset="0"/>
                <a:ea typeface="ＭＳ Ｐゴシック" charset="0"/>
                <a:cs typeface="ＭＳ Ｐゴシック" charset="0"/>
              </a:rPr>
              <a:t>et</a:t>
            </a:r>
            <a:r>
              <a:rPr lang="zh-CN" altLang="en-US" sz="4000" dirty="0" smtClean="0">
                <a:solidFill>
                  <a:srgbClr val="FF0000"/>
                </a:solidFill>
                <a:latin typeface="Times New Roman" charset="0"/>
                <a:ea typeface="ＭＳ Ｐゴシック" charset="0"/>
                <a:cs typeface="ＭＳ Ｐゴシック" charset="0"/>
              </a:rPr>
              <a:t> </a:t>
            </a:r>
            <a:r>
              <a:rPr lang="en-US" altLang="zh-CN" sz="4000" dirty="0" smtClean="0">
                <a:solidFill>
                  <a:srgbClr val="FF0000"/>
                </a:solidFill>
                <a:latin typeface="Times New Roman" charset="0"/>
                <a:ea typeface="ＭＳ Ｐゴシック" charset="0"/>
                <a:cs typeface="ＭＳ Ｐゴシック" charset="0"/>
              </a:rPr>
              <a:t>One</a:t>
            </a:r>
            <a:r>
              <a:rPr lang="zh-CN" altLang="en-US" sz="4000" dirty="0" smtClean="0">
                <a:solidFill>
                  <a:srgbClr val="FF0000"/>
                </a:solidFill>
                <a:latin typeface="Times New Roman" charset="0"/>
                <a:ea typeface="ＭＳ Ｐゴシック" charset="0"/>
                <a:cs typeface="ＭＳ Ｐゴシック" charset="0"/>
              </a:rPr>
              <a:t> </a:t>
            </a:r>
            <a:r>
              <a:rPr lang="en-US" altLang="zh-CN" sz="4000" dirty="0" smtClean="0">
                <a:solidFill>
                  <a:srgbClr val="FF0000"/>
                </a:solidFill>
                <a:latin typeface="Times New Roman" charset="0"/>
                <a:ea typeface="ＭＳ Ｐゴシック" charset="0"/>
                <a:cs typeface="ＭＳ Ｐゴシック" charset="0"/>
              </a:rPr>
              <a:t>Character</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67544" y="2132856"/>
            <a:ext cx="8128000"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reason for this design decision is that returning a character would make it impossible for a program to detect the end-of-file mark.</a:t>
            </a:r>
          </a:p>
          <a:p>
            <a:pPr marL="342900" indent="-342900" algn="just">
              <a:lnSpc>
                <a:spcPct val="85000"/>
              </a:lnSpc>
              <a:spcAft>
                <a:spcPct val="50000"/>
              </a:spcAft>
              <a:buFontTx/>
              <a:buChar char="•"/>
            </a:pPr>
            <a:r>
              <a:rPr lang="en-US" altLang="zh-CN" sz="2800" b="0" dirty="0" smtClean="0"/>
              <a:t>The function returns a value outside the range of legal character codes to indicate the end-of-file condition, EOF. </a:t>
            </a:r>
          </a:p>
          <a:p>
            <a:pPr marL="342900" indent="-342900" algn="just">
              <a:lnSpc>
                <a:spcPct val="85000"/>
              </a:lnSpc>
              <a:spcAft>
                <a:spcPct val="50000"/>
              </a:spcAft>
              <a:buFontTx/>
              <a:buChar char="•"/>
            </a:pPr>
            <a:r>
              <a:rPr lang="en-US" altLang="zh-CN" sz="2800" b="0" dirty="0" smtClean="0"/>
              <a:t>That value is given the symbolic name of EOF in </a:t>
            </a:r>
            <a:r>
              <a:rPr lang="en-US" altLang="zh-CN" sz="2800" b="0" dirty="0" err="1" smtClean="0"/>
              <a:t>stdio.h</a:t>
            </a:r>
            <a:r>
              <a:rPr lang="en-US" altLang="zh-CN" sz="2800" b="0" dirty="0" smtClean="0"/>
              <a:t> and usually has the value -1.</a:t>
            </a:r>
          </a:p>
        </p:txBody>
      </p:sp>
      <p:sp>
        <p:nvSpPr>
          <p:cNvPr id="4" name="Text Box 9"/>
          <p:cNvSpPr txBox="1">
            <a:spLocks noChangeArrowheads="1"/>
          </p:cNvSpPr>
          <p:nvPr/>
        </p:nvSpPr>
        <p:spPr bwMode="auto">
          <a:xfrm>
            <a:off x="467544" y="1340768"/>
            <a:ext cx="7696200"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err="1" smtClean="0">
                <a:solidFill>
                  <a:srgbClr val="FF0000"/>
                </a:solidFill>
                <a:latin typeface="Courier New" charset="0"/>
              </a:rPr>
              <a:t>int</a:t>
            </a:r>
            <a:r>
              <a:rPr lang="en-US" altLang="zh-CN" sz="2000" dirty="0" smtClean="0">
                <a:latin typeface="Courier New" charset="0"/>
              </a:rPr>
              <a:t> </a:t>
            </a:r>
            <a:r>
              <a:rPr lang="en-US" altLang="zh-CN" sz="2000" dirty="0" err="1" smtClean="0">
                <a:latin typeface="Courier New" charset="0"/>
              </a:rPr>
              <a:t>getc</a:t>
            </a:r>
            <a:r>
              <a:rPr lang="en-US" altLang="zh-CN" sz="2000" dirty="0" smtClean="0">
                <a:latin typeface="Courier New" charset="0"/>
              </a:rPr>
              <a:t> (FILE *</a:t>
            </a:r>
            <a:r>
              <a:rPr lang="en-US" altLang="zh-CN" sz="2000" dirty="0" err="1" smtClean="0">
                <a:latin typeface="Courier New" charset="0"/>
              </a:rPr>
              <a:t>infile</a:t>
            </a:r>
            <a:r>
              <a:rPr lang="en-US" altLang="zh-CN" sz="2000" dirty="0" smtClean="0">
                <a:latin typeface="Courier New" charset="0"/>
              </a:rPr>
              <a:t>);</a:t>
            </a:r>
          </a:p>
          <a:p>
            <a:pPr algn="ctr">
              <a:lnSpc>
                <a:spcPct val="90000"/>
              </a:lnSpc>
            </a:pPr>
            <a:r>
              <a:rPr lang="en-US" altLang="zh-CN" sz="2000" dirty="0" err="1">
                <a:solidFill>
                  <a:srgbClr val="FF0000"/>
                </a:solidFill>
                <a:latin typeface="Courier New" charset="0"/>
              </a:rPr>
              <a:t>int</a:t>
            </a:r>
            <a:r>
              <a:rPr lang="en-US" altLang="zh-CN" sz="2000" dirty="0">
                <a:latin typeface="Courier New" charset="0"/>
              </a:rPr>
              <a:t> </a:t>
            </a:r>
            <a:r>
              <a:rPr lang="en-US" altLang="zh-CN" sz="2000" dirty="0" err="1" smtClean="0">
                <a:latin typeface="Courier New" charset="0"/>
              </a:rPr>
              <a:t>fgetc</a:t>
            </a:r>
            <a:r>
              <a:rPr lang="en-US" altLang="zh-CN" sz="2000" dirty="0" smtClean="0">
                <a:latin typeface="Courier New" charset="0"/>
              </a:rPr>
              <a:t> </a:t>
            </a:r>
            <a:r>
              <a:rPr lang="en-US" altLang="zh-CN" sz="2000" dirty="0">
                <a:latin typeface="Courier New" charset="0"/>
              </a:rPr>
              <a:t>(FILE *</a:t>
            </a:r>
            <a:r>
              <a:rPr lang="en-US" altLang="zh-CN" sz="2000" dirty="0" err="1">
                <a:latin typeface="Courier New" charset="0"/>
              </a:rPr>
              <a:t>infile</a:t>
            </a:r>
            <a:r>
              <a:rPr lang="en-US" altLang="zh-CN" sz="2000" dirty="0">
                <a:latin typeface="Courier New" charset="0"/>
              </a:rPr>
              <a:t>);</a:t>
            </a:r>
          </a:p>
          <a:p>
            <a:pPr algn="ctr">
              <a:lnSpc>
                <a:spcPct val="90000"/>
              </a:lnSpc>
            </a:pPr>
            <a:endParaRPr lang="en-US" altLang="zh-CN" sz="2000" dirty="0">
              <a:latin typeface="Courier New" charset="0"/>
            </a:endParaRPr>
          </a:p>
        </p:txBody>
      </p:sp>
      <p:sp>
        <p:nvSpPr>
          <p:cNvPr id="2" name="矩形 1"/>
          <p:cNvSpPr/>
          <p:nvPr/>
        </p:nvSpPr>
        <p:spPr>
          <a:xfrm>
            <a:off x="6588224" y="5733256"/>
            <a:ext cx="1937029" cy="297517"/>
          </a:xfrm>
          <a:prstGeom prst="rect">
            <a:avLst/>
          </a:prstGeom>
        </p:spPr>
        <p:txBody>
          <a:bodyPr wrap="none">
            <a:spAutoFit/>
          </a:bodyPr>
          <a:lstStyle/>
          <a:p>
            <a:r>
              <a:rPr lang="en-US" altLang="zh-CN" sz="2000" baseline="30000" dirty="0"/>
              <a:t>FIGURE 15-1 </a:t>
            </a:r>
            <a:r>
              <a:rPr lang="en-US" altLang="zh-CN" sz="2000" baseline="30000" dirty="0" err="1"/>
              <a:t>copyfile.c</a:t>
            </a:r>
            <a:endParaRPr lang="zh-CN" altLang="en-US" sz="2000" dirty="0"/>
          </a:p>
        </p:txBody>
      </p:sp>
      <p:sp>
        <p:nvSpPr>
          <p:cNvPr id="7" name="矩形 6"/>
          <p:cNvSpPr/>
          <p:nvPr/>
        </p:nvSpPr>
        <p:spPr>
          <a:xfrm>
            <a:off x="1547664" y="5736543"/>
            <a:ext cx="3960440" cy="62246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tIns="144000">
            <a:spAutoFit/>
          </a:bodyPr>
          <a:lstStyle/>
          <a:p>
            <a:r>
              <a:rPr lang="en-US" altLang="zh-CN" sz="2800" i="1" dirty="0" err="1" smtClean="0">
                <a:solidFill>
                  <a:srgbClr val="FF0000"/>
                </a:solidFill>
              </a:rPr>
              <a:t>getchar</a:t>
            </a:r>
            <a:r>
              <a:rPr lang="en-US" altLang="zh-CN" sz="2800" i="1" dirty="0" smtClean="0">
                <a:solidFill>
                  <a:srgbClr val="FF0000"/>
                </a:solidFill>
              </a:rPr>
              <a:t>()  </a:t>
            </a:r>
            <a:r>
              <a:rPr lang="en-US" altLang="zh-CN" sz="2800" i="1" dirty="0" smtClean="0">
                <a:solidFill>
                  <a:srgbClr val="FF0000"/>
                </a:solidFill>
                <a:sym typeface="Wingdings" panose="05000000000000000000" pitchFamily="2" charset="2"/>
              </a:rPr>
              <a:t>  </a:t>
            </a:r>
            <a:r>
              <a:rPr lang="en-US" altLang="zh-CN" sz="2800" i="1" dirty="0" err="1" smtClean="0">
                <a:solidFill>
                  <a:srgbClr val="FF0000"/>
                </a:solidFill>
                <a:sym typeface="Wingdings" panose="05000000000000000000" pitchFamily="2" charset="2"/>
              </a:rPr>
              <a:t>getc</a:t>
            </a:r>
            <a:r>
              <a:rPr lang="en-US" altLang="zh-CN" sz="2800" i="1" dirty="0" smtClean="0">
                <a:solidFill>
                  <a:srgbClr val="FF0000"/>
                </a:solidFill>
                <a:sym typeface="Wingdings" panose="05000000000000000000" pitchFamily="2" charset="2"/>
              </a:rPr>
              <a:t>(</a:t>
            </a:r>
            <a:r>
              <a:rPr lang="en-US" altLang="zh-CN" sz="2800" i="1" dirty="0" err="1" smtClean="0">
                <a:solidFill>
                  <a:srgbClr val="FF0000"/>
                </a:solidFill>
                <a:sym typeface="Wingdings" panose="05000000000000000000" pitchFamily="2" charset="2"/>
              </a:rPr>
              <a:t>stdin</a:t>
            </a:r>
            <a:r>
              <a:rPr lang="en-US" altLang="zh-CN" sz="2800" i="1" dirty="0" smtClean="0">
                <a:solidFill>
                  <a:srgbClr val="FF0000"/>
                </a:solidFill>
                <a:sym typeface="Wingdings" panose="05000000000000000000" pitchFamily="2" charset="2"/>
              </a:rPr>
              <a:t>)</a:t>
            </a:r>
            <a:r>
              <a:rPr lang="en-US" altLang="zh-CN" sz="2800" i="1" dirty="0" smtClean="0">
                <a:solidFill>
                  <a:srgbClr val="FF0000"/>
                </a:solidFill>
              </a:rPr>
              <a:t>    </a:t>
            </a:r>
            <a:endParaRPr lang="zh-CN" altLang="en-US" sz="2800" i="1" dirty="0">
              <a:solidFill>
                <a:srgbClr val="FF0000"/>
              </a:solidFill>
            </a:endParaRPr>
          </a:p>
        </p:txBody>
      </p:sp>
    </p:spTree>
    <p:extLst>
      <p:ext uri="{BB962C8B-B14F-4D97-AF65-F5344CB8AC3E}">
        <p14:creationId xmlns:p14="http://schemas.microsoft.com/office/powerpoint/2010/main" val="460590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Put One</a:t>
            </a:r>
            <a:r>
              <a:rPr lang="zh-CN" altLang="en-US" sz="4000" dirty="0" smtClean="0">
                <a:solidFill>
                  <a:srgbClr val="FF0000"/>
                </a:solidFill>
                <a:latin typeface="Times New Roman" charset="0"/>
                <a:ea typeface="ＭＳ Ｐゴシック" charset="0"/>
                <a:cs typeface="ＭＳ Ｐゴシック" charset="0"/>
              </a:rPr>
              <a:t> </a:t>
            </a:r>
            <a:r>
              <a:rPr lang="en-US" altLang="zh-CN" sz="4000" dirty="0" smtClean="0">
                <a:solidFill>
                  <a:srgbClr val="FF0000"/>
                </a:solidFill>
                <a:latin typeface="Times New Roman" charset="0"/>
                <a:ea typeface="ＭＳ Ｐゴシック" charset="0"/>
                <a:cs typeface="ＭＳ Ｐゴシック" charset="0"/>
              </a:rPr>
              <a:t>Character</a:t>
            </a:r>
            <a:endParaRPr lang="en-US" altLang="zh-CN" dirty="0">
              <a:solidFill>
                <a:schemeClr val="tx1"/>
              </a:solidFill>
              <a:latin typeface="Times New Roman" charset="0"/>
              <a:ea typeface="ＭＳ Ｐゴシック" charset="0"/>
              <a:cs typeface="ＭＳ Ｐゴシック" charset="0"/>
            </a:endParaRPr>
          </a:p>
        </p:txBody>
      </p:sp>
      <p:sp>
        <p:nvSpPr>
          <p:cNvPr id="4" name="Text Box 9"/>
          <p:cNvSpPr txBox="1">
            <a:spLocks noChangeArrowheads="1"/>
          </p:cNvSpPr>
          <p:nvPr/>
        </p:nvSpPr>
        <p:spPr bwMode="auto">
          <a:xfrm>
            <a:off x="467544" y="1340768"/>
            <a:ext cx="7696200"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err="1" smtClean="0">
                <a:latin typeface="Courier New" charset="0"/>
              </a:rPr>
              <a:t>int</a:t>
            </a:r>
            <a:r>
              <a:rPr lang="en-US" altLang="zh-CN" sz="2000" dirty="0" smtClean="0">
                <a:latin typeface="Courier New" charset="0"/>
              </a:rPr>
              <a:t> </a:t>
            </a:r>
            <a:r>
              <a:rPr lang="en-US" altLang="zh-CN" sz="2000" dirty="0" err="1" smtClean="0">
                <a:latin typeface="Courier New" charset="0"/>
              </a:rPr>
              <a:t>putc</a:t>
            </a:r>
            <a:r>
              <a:rPr lang="en-US" altLang="zh-CN" sz="2000" dirty="0" smtClean="0">
                <a:latin typeface="Courier New" charset="0"/>
              </a:rPr>
              <a:t>(</a:t>
            </a:r>
            <a:r>
              <a:rPr lang="en-US" altLang="zh-CN" sz="2000" dirty="0" err="1" smtClean="0">
                <a:latin typeface="Courier New" charset="0"/>
              </a:rPr>
              <a:t>int</a:t>
            </a:r>
            <a:r>
              <a:rPr lang="en-US" altLang="zh-CN" sz="2000" dirty="0" smtClean="0">
                <a:latin typeface="Courier New" charset="0"/>
              </a:rPr>
              <a:t> </a:t>
            </a:r>
            <a:r>
              <a:rPr lang="en-US" altLang="zh-CN" sz="2000" dirty="0" err="1" smtClean="0">
                <a:latin typeface="Courier New" charset="0"/>
              </a:rPr>
              <a:t>ch</a:t>
            </a:r>
            <a:r>
              <a:rPr lang="en-US" altLang="zh-CN" sz="2000" dirty="0" smtClean="0">
                <a:latin typeface="Courier New" charset="0"/>
              </a:rPr>
              <a:t>, FILE *</a:t>
            </a:r>
            <a:r>
              <a:rPr lang="en-US" altLang="zh-CN" sz="2000" dirty="0" err="1" smtClean="0">
                <a:latin typeface="Courier New" charset="0"/>
              </a:rPr>
              <a:t>infile</a:t>
            </a:r>
            <a:r>
              <a:rPr lang="en-US" altLang="zh-CN" sz="2000" dirty="0" smtClean="0">
                <a:latin typeface="Courier New" charset="0"/>
              </a:rPr>
              <a:t>);</a:t>
            </a:r>
          </a:p>
          <a:p>
            <a:pPr algn="ctr">
              <a:lnSpc>
                <a:spcPct val="90000"/>
              </a:lnSpc>
            </a:pPr>
            <a:r>
              <a:rPr lang="en-US" altLang="zh-CN" sz="2000" dirty="0" err="1">
                <a:latin typeface="Courier New" charset="0"/>
              </a:rPr>
              <a:t>int</a:t>
            </a:r>
            <a:r>
              <a:rPr lang="en-US" altLang="zh-CN" sz="2000" dirty="0">
                <a:latin typeface="Courier New" charset="0"/>
              </a:rPr>
              <a:t> </a:t>
            </a:r>
            <a:r>
              <a:rPr lang="en-US" altLang="zh-CN" sz="2000" dirty="0" err="1" smtClean="0">
                <a:latin typeface="Courier New" charset="0"/>
              </a:rPr>
              <a:t>fputc</a:t>
            </a:r>
            <a:r>
              <a:rPr lang="en-US" altLang="zh-CN" sz="2000" dirty="0" smtClean="0">
                <a:latin typeface="Courier New" charset="0"/>
              </a:rPr>
              <a:t>(</a:t>
            </a:r>
            <a:r>
              <a:rPr lang="en-US" altLang="zh-CN" sz="2000" dirty="0" err="1" smtClean="0">
                <a:latin typeface="Courier New" charset="0"/>
              </a:rPr>
              <a:t>int</a:t>
            </a:r>
            <a:r>
              <a:rPr lang="en-US" altLang="zh-CN" sz="2000" dirty="0" smtClean="0">
                <a:latin typeface="Courier New" charset="0"/>
              </a:rPr>
              <a:t> </a:t>
            </a:r>
            <a:r>
              <a:rPr lang="en-US" altLang="zh-CN" sz="2000" dirty="0" err="1">
                <a:latin typeface="Courier New" charset="0"/>
              </a:rPr>
              <a:t>ch</a:t>
            </a:r>
            <a:r>
              <a:rPr lang="en-US" altLang="zh-CN" sz="2000" dirty="0">
                <a:latin typeface="Courier New" charset="0"/>
              </a:rPr>
              <a:t>, FILE *</a:t>
            </a:r>
            <a:r>
              <a:rPr lang="en-US" altLang="zh-CN" sz="2000" dirty="0" err="1">
                <a:latin typeface="Courier New" charset="0"/>
              </a:rPr>
              <a:t>infile</a:t>
            </a:r>
            <a:r>
              <a:rPr lang="en-US" altLang="zh-CN" sz="2000" dirty="0">
                <a:latin typeface="Courier New" charset="0"/>
              </a:rPr>
              <a:t>);</a:t>
            </a:r>
          </a:p>
          <a:p>
            <a:pPr algn="ctr">
              <a:lnSpc>
                <a:spcPct val="90000"/>
              </a:lnSpc>
            </a:pPr>
            <a:endParaRPr lang="en-US" altLang="zh-CN" sz="2000" dirty="0">
              <a:latin typeface="Courier New" charset="0"/>
            </a:endParaRPr>
          </a:p>
        </p:txBody>
      </p:sp>
      <p:sp>
        <p:nvSpPr>
          <p:cNvPr id="7" name="Text Box 9"/>
          <p:cNvSpPr txBox="1">
            <a:spLocks noChangeArrowheads="1"/>
          </p:cNvSpPr>
          <p:nvPr/>
        </p:nvSpPr>
        <p:spPr bwMode="auto">
          <a:xfrm>
            <a:off x="971600" y="2373848"/>
            <a:ext cx="740816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r>
              <a:rPr lang="en-US" altLang="zh-CN" sz="2000" dirty="0"/>
              <a:t>while (TRUE) {</a:t>
            </a:r>
            <a:br>
              <a:rPr lang="en-US" altLang="zh-CN" sz="2000" dirty="0"/>
            </a:br>
            <a:r>
              <a:rPr lang="en-US" altLang="zh-CN" sz="2000" dirty="0"/>
              <a:t> </a:t>
            </a:r>
            <a:r>
              <a:rPr lang="en-US" altLang="zh-CN" sz="2000" dirty="0" smtClean="0"/>
              <a:t>       </a:t>
            </a:r>
            <a:r>
              <a:rPr lang="en-US" altLang="zh-CN" sz="2000" dirty="0" err="1" smtClean="0"/>
              <a:t>ch</a:t>
            </a:r>
            <a:r>
              <a:rPr lang="en-US" altLang="zh-CN" sz="2000" dirty="0" smtClean="0"/>
              <a:t> </a:t>
            </a:r>
            <a:r>
              <a:rPr lang="en-US" altLang="zh-CN" sz="2000" dirty="0"/>
              <a:t>= </a:t>
            </a:r>
            <a:r>
              <a:rPr lang="en-US" altLang="zh-CN" sz="2000" dirty="0" err="1"/>
              <a:t>getc</a:t>
            </a:r>
            <a:r>
              <a:rPr lang="en-US" altLang="zh-CN" sz="2000" dirty="0"/>
              <a:t> (</a:t>
            </a:r>
            <a:r>
              <a:rPr lang="en-US" altLang="zh-CN" sz="2000" dirty="0" err="1"/>
              <a:t>infile</a:t>
            </a:r>
            <a:r>
              <a:rPr lang="en-US" altLang="zh-CN" sz="2000" dirty="0"/>
              <a:t>); </a:t>
            </a:r>
            <a:endParaRPr lang="en-US" altLang="zh-CN" sz="2000" dirty="0" smtClean="0"/>
          </a:p>
          <a:p>
            <a:r>
              <a:rPr lang="en-US" altLang="zh-CN" sz="2000" dirty="0"/>
              <a:t> </a:t>
            </a:r>
            <a:r>
              <a:rPr lang="en-US" altLang="zh-CN" sz="2000" dirty="0" smtClean="0"/>
              <a:t>       if </a:t>
            </a:r>
            <a:r>
              <a:rPr lang="en-US" altLang="zh-CN" sz="2000" dirty="0"/>
              <a:t>(</a:t>
            </a:r>
            <a:r>
              <a:rPr lang="en-US" altLang="zh-CN" sz="2000" dirty="0" err="1"/>
              <a:t>ch</a:t>
            </a:r>
            <a:r>
              <a:rPr lang="en-US" altLang="zh-CN" sz="2000" dirty="0"/>
              <a:t> == EOF) break; </a:t>
            </a:r>
            <a:endParaRPr lang="en-US" altLang="zh-CN" sz="2000" dirty="0" smtClean="0"/>
          </a:p>
          <a:p>
            <a:r>
              <a:rPr lang="en-US" altLang="zh-CN" sz="2000" dirty="0"/>
              <a:t> </a:t>
            </a:r>
            <a:r>
              <a:rPr lang="en-US" altLang="zh-CN" sz="2000" dirty="0" smtClean="0"/>
              <a:t>       </a:t>
            </a:r>
            <a:r>
              <a:rPr lang="en-US" altLang="zh-CN" sz="2000" dirty="0" err="1" smtClean="0"/>
              <a:t>putc</a:t>
            </a:r>
            <a:r>
              <a:rPr lang="en-US" altLang="zh-CN" sz="2000" dirty="0" smtClean="0"/>
              <a:t> </a:t>
            </a:r>
            <a:r>
              <a:rPr lang="en-US" altLang="zh-CN" sz="2000" dirty="0"/>
              <a:t>(</a:t>
            </a:r>
            <a:r>
              <a:rPr lang="en-US" altLang="zh-CN" sz="2000" dirty="0" err="1"/>
              <a:t>ch</a:t>
            </a:r>
            <a:r>
              <a:rPr lang="en-US" altLang="zh-CN" sz="2000" dirty="0"/>
              <a:t>, </a:t>
            </a:r>
            <a:r>
              <a:rPr lang="en-US" altLang="zh-CN" sz="2000" dirty="0" err="1"/>
              <a:t>outfile</a:t>
            </a:r>
            <a:r>
              <a:rPr lang="en-US" altLang="zh-CN" sz="2000" dirty="0"/>
              <a:t>); </a:t>
            </a:r>
            <a:endParaRPr lang="en-US" altLang="zh-CN" sz="2000" dirty="0" smtClean="0"/>
          </a:p>
          <a:p>
            <a:r>
              <a:rPr lang="en-US" altLang="zh-CN" sz="2000" dirty="0" smtClean="0"/>
              <a:t>} </a:t>
            </a:r>
            <a:endParaRPr lang="en-US" altLang="zh-CN" sz="2000" dirty="0"/>
          </a:p>
        </p:txBody>
      </p:sp>
      <p:sp>
        <p:nvSpPr>
          <p:cNvPr id="5" name="Text Box 9"/>
          <p:cNvSpPr txBox="1">
            <a:spLocks noChangeArrowheads="1"/>
          </p:cNvSpPr>
          <p:nvPr/>
        </p:nvSpPr>
        <p:spPr bwMode="auto">
          <a:xfrm>
            <a:off x="996431" y="4365104"/>
            <a:ext cx="74081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r>
              <a:rPr lang="en-US" altLang="zh-CN" sz="2000" dirty="0"/>
              <a:t>while </a:t>
            </a:r>
            <a:r>
              <a:rPr lang="en-US" altLang="zh-CN" sz="2000" dirty="0" smtClean="0"/>
              <a:t>(</a:t>
            </a:r>
            <a:r>
              <a:rPr lang="en-US" altLang="zh-CN" sz="2000" dirty="0" smtClean="0">
                <a:solidFill>
                  <a:srgbClr val="FF0000"/>
                </a:solidFill>
              </a:rPr>
              <a:t>(</a:t>
            </a:r>
            <a:r>
              <a:rPr lang="en-US" altLang="zh-CN" sz="2000" dirty="0" err="1" smtClean="0"/>
              <a:t>ch</a:t>
            </a:r>
            <a:r>
              <a:rPr lang="en-US" altLang="zh-CN" sz="2000" dirty="0"/>
              <a:t> = </a:t>
            </a:r>
            <a:r>
              <a:rPr lang="en-US" altLang="zh-CN" sz="2000" dirty="0" err="1"/>
              <a:t>getc</a:t>
            </a:r>
            <a:r>
              <a:rPr lang="en-US" altLang="zh-CN" sz="2000" dirty="0"/>
              <a:t> (</a:t>
            </a:r>
            <a:r>
              <a:rPr lang="en-US" altLang="zh-CN" sz="2000" dirty="0" err="1"/>
              <a:t>infile</a:t>
            </a:r>
            <a:r>
              <a:rPr lang="en-US" altLang="zh-CN" sz="2000" dirty="0" smtClean="0"/>
              <a:t>)</a:t>
            </a:r>
            <a:r>
              <a:rPr lang="en-US" altLang="zh-CN" sz="2000" dirty="0" smtClean="0">
                <a:solidFill>
                  <a:srgbClr val="FF0000"/>
                </a:solidFill>
              </a:rPr>
              <a:t>) </a:t>
            </a:r>
            <a:r>
              <a:rPr lang="en-US" altLang="zh-CN" sz="2000" dirty="0" smtClean="0"/>
              <a:t>!= EOF) </a:t>
            </a:r>
            <a:r>
              <a:rPr lang="en-US" altLang="zh-CN" sz="2000" dirty="0"/>
              <a:t>{</a:t>
            </a:r>
            <a:br>
              <a:rPr lang="en-US" altLang="zh-CN" sz="2000" dirty="0"/>
            </a:br>
            <a:r>
              <a:rPr lang="en-US" altLang="zh-CN" sz="2000" dirty="0" smtClean="0"/>
              <a:t>        </a:t>
            </a:r>
            <a:r>
              <a:rPr lang="en-US" altLang="zh-CN" sz="2000" dirty="0" err="1" smtClean="0"/>
              <a:t>putc</a:t>
            </a:r>
            <a:r>
              <a:rPr lang="en-US" altLang="zh-CN" sz="2000" dirty="0" smtClean="0"/>
              <a:t> </a:t>
            </a:r>
            <a:r>
              <a:rPr lang="en-US" altLang="zh-CN" sz="2000" dirty="0"/>
              <a:t>(</a:t>
            </a:r>
            <a:r>
              <a:rPr lang="en-US" altLang="zh-CN" sz="2000" dirty="0" err="1"/>
              <a:t>ch</a:t>
            </a:r>
            <a:r>
              <a:rPr lang="en-US" altLang="zh-CN" sz="2000" dirty="0"/>
              <a:t>, </a:t>
            </a:r>
            <a:r>
              <a:rPr lang="en-US" altLang="zh-CN" sz="2000" dirty="0" err="1"/>
              <a:t>outfile</a:t>
            </a:r>
            <a:r>
              <a:rPr lang="en-US" altLang="zh-CN" sz="2000" dirty="0"/>
              <a:t>); </a:t>
            </a:r>
            <a:endParaRPr lang="en-US" altLang="zh-CN" sz="2000" dirty="0" smtClean="0"/>
          </a:p>
          <a:p>
            <a:r>
              <a:rPr lang="en-US" altLang="zh-CN" sz="2000" dirty="0" smtClean="0"/>
              <a:t>} </a:t>
            </a:r>
            <a:endParaRPr lang="en-US" altLang="zh-CN" sz="2000" dirty="0"/>
          </a:p>
        </p:txBody>
      </p:sp>
      <p:sp>
        <p:nvSpPr>
          <p:cNvPr id="6" name="矩形 5"/>
          <p:cNvSpPr/>
          <p:nvPr/>
        </p:nvSpPr>
        <p:spPr>
          <a:xfrm>
            <a:off x="6588224" y="5733256"/>
            <a:ext cx="1937029" cy="297517"/>
          </a:xfrm>
          <a:prstGeom prst="rect">
            <a:avLst/>
          </a:prstGeom>
        </p:spPr>
        <p:txBody>
          <a:bodyPr wrap="none">
            <a:spAutoFit/>
          </a:bodyPr>
          <a:lstStyle/>
          <a:p>
            <a:r>
              <a:rPr lang="en-US" altLang="zh-CN" sz="2000" baseline="30000" dirty="0"/>
              <a:t>FIGURE 15-1 </a:t>
            </a:r>
            <a:r>
              <a:rPr lang="en-US" altLang="zh-CN" sz="2000" baseline="30000" dirty="0" err="1"/>
              <a:t>copyfile.c</a:t>
            </a:r>
            <a:endParaRPr lang="zh-CN" altLang="en-US" sz="2000" dirty="0"/>
          </a:p>
        </p:txBody>
      </p:sp>
      <p:sp>
        <p:nvSpPr>
          <p:cNvPr id="8" name="矩形 7"/>
          <p:cNvSpPr/>
          <p:nvPr/>
        </p:nvSpPr>
        <p:spPr>
          <a:xfrm>
            <a:off x="3635896" y="2204864"/>
            <a:ext cx="5256584" cy="62246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tIns="144000">
            <a:spAutoFit/>
          </a:bodyPr>
          <a:lstStyle/>
          <a:p>
            <a:r>
              <a:rPr lang="en-US" altLang="zh-CN" sz="2800" i="1" dirty="0" err="1" smtClean="0">
                <a:solidFill>
                  <a:srgbClr val="FF0000"/>
                </a:solidFill>
              </a:rPr>
              <a:t>putchar</a:t>
            </a:r>
            <a:r>
              <a:rPr lang="en-US" altLang="zh-CN" sz="2800" i="1" dirty="0" smtClean="0">
                <a:solidFill>
                  <a:srgbClr val="FF0000"/>
                </a:solidFill>
              </a:rPr>
              <a:t>(</a:t>
            </a:r>
            <a:r>
              <a:rPr lang="en-US" altLang="zh-CN" sz="2800" i="1" dirty="0" err="1" smtClean="0">
                <a:solidFill>
                  <a:srgbClr val="FF0000"/>
                </a:solidFill>
              </a:rPr>
              <a:t>ch</a:t>
            </a:r>
            <a:r>
              <a:rPr lang="en-US" altLang="zh-CN" sz="2800" i="1" dirty="0" smtClean="0">
                <a:solidFill>
                  <a:srgbClr val="FF0000"/>
                </a:solidFill>
              </a:rPr>
              <a:t>)  </a:t>
            </a:r>
            <a:r>
              <a:rPr lang="en-US" altLang="zh-CN" sz="2800" i="1" dirty="0" smtClean="0">
                <a:solidFill>
                  <a:srgbClr val="FF0000"/>
                </a:solidFill>
                <a:sym typeface="Wingdings" panose="05000000000000000000" pitchFamily="2" charset="2"/>
              </a:rPr>
              <a:t>  </a:t>
            </a:r>
            <a:r>
              <a:rPr lang="en-US" altLang="zh-CN" sz="2800" i="1" dirty="0" err="1" smtClean="0">
                <a:solidFill>
                  <a:srgbClr val="FF0000"/>
                </a:solidFill>
                <a:sym typeface="Wingdings" panose="05000000000000000000" pitchFamily="2" charset="2"/>
              </a:rPr>
              <a:t>putc</a:t>
            </a:r>
            <a:r>
              <a:rPr lang="en-US" altLang="zh-CN" sz="2800" i="1" dirty="0" smtClean="0">
                <a:solidFill>
                  <a:srgbClr val="FF0000"/>
                </a:solidFill>
                <a:sym typeface="Wingdings" panose="05000000000000000000" pitchFamily="2" charset="2"/>
              </a:rPr>
              <a:t>(</a:t>
            </a:r>
            <a:r>
              <a:rPr lang="en-US" altLang="zh-CN" sz="2800" i="1" dirty="0" err="1" smtClean="0">
                <a:solidFill>
                  <a:srgbClr val="FF0000"/>
                </a:solidFill>
                <a:sym typeface="Wingdings" panose="05000000000000000000" pitchFamily="2" charset="2"/>
              </a:rPr>
              <a:t>ch</a:t>
            </a:r>
            <a:r>
              <a:rPr lang="en-US" altLang="zh-CN" sz="2800" i="1" dirty="0" smtClean="0">
                <a:solidFill>
                  <a:srgbClr val="FF0000"/>
                </a:solidFill>
                <a:sym typeface="Wingdings" panose="05000000000000000000" pitchFamily="2" charset="2"/>
              </a:rPr>
              <a:t>, </a:t>
            </a:r>
            <a:r>
              <a:rPr lang="en-US" altLang="zh-CN" sz="2800" i="1" dirty="0" err="1" smtClean="0">
                <a:solidFill>
                  <a:srgbClr val="FF0000"/>
                </a:solidFill>
                <a:sym typeface="Wingdings" panose="05000000000000000000" pitchFamily="2" charset="2"/>
              </a:rPr>
              <a:t>stdout</a:t>
            </a:r>
            <a:r>
              <a:rPr lang="en-US" altLang="zh-CN" sz="2800" i="1" dirty="0" smtClean="0">
                <a:solidFill>
                  <a:srgbClr val="FF0000"/>
                </a:solidFill>
                <a:sym typeface="Wingdings" panose="05000000000000000000" pitchFamily="2" charset="2"/>
              </a:rPr>
              <a:t>)</a:t>
            </a:r>
            <a:r>
              <a:rPr lang="en-US" altLang="zh-CN" sz="2800" i="1" dirty="0" smtClean="0">
                <a:solidFill>
                  <a:srgbClr val="FF0000"/>
                </a:solidFill>
              </a:rPr>
              <a:t>    </a:t>
            </a:r>
            <a:endParaRPr lang="zh-CN" altLang="en-US" sz="2800" i="1" dirty="0">
              <a:solidFill>
                <a:srgbClr val="FF0000"/>
              </a:solidFill>
            </a:endParaRPr>
          </a:p>
        </p:txBody>
      </p:sp>
    </p:spTree>
    <p:extLst>
      <p:ext uri="{BB962C8B-B14F-4D97-AF65-F5344CB8AC3E}">
        <p14:creationId xmlns:p14="http://schemas.microsoft.com/office/powerpoint/2010/main" val="300772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ppt_x</p:attrName>
                                        </p:attrNameLst>
                                      </p:cBhvr>
                                      <p:tavLst>
                                        <p:tav tm="0">
                                          <p:val>
                                            <p:strVal val="#ppt_x-#ppt_w*1.125000"/>
                                          </p:val>
                                        </p:tav>
                                        <p:tav tm="100000">
                                          <p:val>
                                            <p:strVal val="#ppt_x"/>
                                          </p:val>
                                        </p:tav>
                                      </p:tavLst>
                                    </p:anim>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Updating a File</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67544" y="1196752"/>
            <a:ext cx="81280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algn="just">
              <a:lnSpc>
                <a:spcPct val="85000"/>
              </a:lnSpc>
              <a:spcAft>
                <a:spcPct val="50000"/>
              </a:spcAft>
              <a:buFont typeface="+mj-lt"/>
              <a:buAutoNum type="arabicPeriod"/>
            </a:pPr>
            <a:r>
              <a:rPr lang="en-US" altLang="zh-CN" sz="2800" b="0" dirty="0" smtClean="0"/>
              <a:t>Open the original file for input.</a:t>
            </a:r>
          </a:p>
          <a:p>
            <a:pPr marL="514350" indent="-514350" algn="just">
              <a:lnSpc>
                <a:spcPct val="85000"/>
              </a:lnSpc>
              <a:spcAft>
                <a:spcPct val="50000"/>
              </a:spcAft>
              <a:buFont typeface="+mj-lt"/>
              <a:buAutoNum type="arabicPeriod"/>
            </a:pPr>
            <a:r>
              <a:rPr lang="en-US" altLang="zh-CN" sz="2800" b="0" dirty="0" smtClean="0"/>
              <a:t>Open a temporary file for output with a different name.</a:t>
            </a:r>
          </a:p>
          <a:p>
            <a:pPr marL="514350" indent="-514350" algn="just">
              <a:lnSpc>
                <a:spcPct val="85000"/>
              </a:lnSpc>
              <a:spcAft>
                <a:spcPct val="50000"/>
              </a:spcAft>
              <a:buFont typeface="+mj-lt"/>
              <a:buAutoNum type="arabicPeriod"/>
            </a:pPr>
            <a:r>
              <a:rPr lang="en-US" altLang="zh-CN" sz="2800" b="0" dirty="0" smtClean="0"/>
              <a:t>Copy the input file to the temporary file, substituting uppercase characters for any lowercase characters encountered.</a:t>
            </a:r>
          </a:p>
          <a:p>
            <a:pPr marL="514350" indent="-514350" algn="just">
              <a:lnSpc>
                <a:spcPct val="85000"/>
              </a:lnSpc>
              <a:spcAft>
                <a:spcPct val="50000"/>
              </a:spcAft>
              <a:buFont typeface="+mj-lt"/>
              <a:buAutoNum type="arabicPeriod"/>
            </a:pPr>
            <a:r>
              <a:rPr lang="en-US" altLang="zh-CN" sz="2800" b="0" dirty="0" smtClean="0"/>
              <a:t>Close both files.</a:t>
            </a:r>
          </a:p>
          <a:p>
            <a:pPr marL="514350" indent="-514350" algn="just">
              <a:lnSpc>
                <a:spcPct val="85000"/>
              </a:lnSpc>
              <a:spcAft>
                <a:spcPct val="50000"/>
              </a:spcAft>
              <a:buFont typeface="+mj-lt"/>
              <a:buAutoNum type="arabicPeriod"/>
            </a:pPr>
            <a:r>
              <a:rPr lang="en-US" altLang="zh-CN" sz="2800" b="0" dirty="0" smtClean="0"/>
              <a:t>Delete the original file.</a:t>
            </a:r>
          </a:p>
          <a:p>
            <a:pPr marL="514350" indent="-514350" algn="just">
              <a:lnSpc>
                <a:spcPct val="85000"/>
              </a:lnSpc>
              <a:spcAft>
                <a:spcPct val="50000"/>
              </a:spcAft>
              <a:buFont typeface="+mj-lt"/>
              <a:buAutoNum type="arabicPeriod"/>
            </a:pPr>
            <a:r>
              <a:rPr lang="en-US" altLang="zh-CN" sz="2800" b="0" dirty="0" smtClean="0"/>
              <a:t>Rename the temporary file so that it once again has the original name.</a:t>
            </a:r>
          </a:p>
        </p:txBody>
      </p:sp>
    </p:spTree>
    <p:extLst>
      <p:ext uri="{BB962C8B-B14F-4D97-AF65-F5344CB8AC3E}">
        <p14:creationId xmlns:p14="http://schemas.microsoft.com/office/powerpoint/2010/main" val="395306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Updating a File</a:t>
            </a:r>
            <a:endParaRPr lang="en-US" altLang="zh-CN" dirty="0">
              <a:solidFill>
                <a:schemeClr val="tx1"/>
              </a:solidFill>
              <a:latin typeface="Times New Roman" charset="0"/>
              <a:ea typeface="ＭＳ Ｐゴシック" charset="0"/>
              <a:cs typeface="ＭＳ Ｐゴシック" charset="0"/>
            </a:endParaRPr>
          </a:p>
        </p:txBody>
      </p:sp>
      <p:pic>
        <p:nvPicPr>
          <p:cNvPr id="2" name="图片 1"/>
          <p:cNvPicPr>
            <a:picLocks noChangeAspect="1"/>
          </p:cNvPicPr>
          <p:nvPr/>
        </p:nvPicPr>
        <p:blipFill>
          <a:blip r:embed="rId3"/>
          <a:stretch>
            <a:fillRect/>
          </a:stretch>
        </p:blipFill>
        <p:spPr>
          <a:xfrm>
            <a:off x="611559" y="1052736"/>
            <a:ext cx="7354208" cy="1944216"/>
          </a:xfrm>
          <a:prstGeom prst="rect">
            <a:avLst/>
          </a:prstGeom>
        </p:spPr>
      </p:pic>
      <p:pic>
        <p:nvPicPr>
          <p:cNvPr id="4" name="图片 3"/>
          <p:cNvPicPr>
            <a:picLocks noChangeAspect="1"/>
          </p:cNvPicPr>
          <p:nvPr/>
        </p:nvPicPr>
        <p:blipFill>
          <a:blip r:embed="rId4"/>
          <a:stretch>
            <a:fillRect/>
          </a:stretch>
        </p:blipFill>
        <p:spPr>
          <a:xfrm>
            <a:off x="611560" y="3284984"/>
            <a:ext cx="8326926" cy="1656184"/>
          </a:xfrm>
          <a:prstGeom prst="rect">
            <a:avLst/>
          </a:prstGeom>
        </p:spPr>
      </p:pic>
    </p:spTree>
    <p:extLst>
      <p:ext uri="{BB962C8B-B14F-4D97-AF65-F5344CB8AC3E}">
        <p14:creationId xmlns:p14="http://schemas.microsoft.com/office/powerpoint/2010/main" val="299492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Updating a File</a:t>
            </a:r>
            <a:endParaRPr lang="en-US" altLang="zh-CN" dirty="0">
              <a:solidFill>
                <a:schemeClr val="tx1"/>
              </a:solidFill>
              <a:latin typeface="Times New Roman" charset="0"/>
              <a:ea typeface="ＭＳ Ｐゴシック" charset="0"/>
              <a:cs typeface="ＭＳ Ｐゴシック" charset="0"/>
            </a:endParaRPr>
          </a:p>
        </p:txBody>
      </p:sp>
      <p:pic>
        <p:nvPicPr>
          <p:cNvPr id="2" name="图片 1"/>
          <p:cNvPicPr>
            <a:picLocks noChangeAspect="1"/>
          </p:cNvPicPr>
          <p:nvPr/>
        </p:nvPicPr>
        <p:blipFill>
          <a:blip r:embed="rId3"/>
          <a:stretch>
            <a:fillRect/>
          </a:stretch>
        </p:blipFill>
        <p:spPr>
          <a:xfrm>
            <a:off x="611559" y="1052736"/>
            <a:ext cx="7354208" cy="1944216"/>
          </a:xfrm>
          <a:prstGeom prst="rect">
            <a:avLst/>
          </a:prstGeom>
        </p:spPr>
      </p:pic>
      <p:pic>
        <p:nvPicPr>
          <p:cNvPr id="5" name="图片 4"/>
          <p:cNvPicPr>
            <a:picLocks noChangeAspect="1"/>
          </p:cNvPicPr>
          <p:nvPr/>
        </p:nvPicPr>
        <p:blipFill>
          <a:blip r:embed="rId4"/>
          <a:stretch>
            <a:fillRect/>
          </a:stretch>
        </p:blipFill>
        <p:spPr>
          <a:xfrm>
            <a:off x="611560" y="3573016"/>
            <a:ext cx="7354864" cy="1728192"/>
          </a:xfrm>
          <a:prstGeom prst="rect">
            <a:avLst/>
          </a:prstGeom>
        </p:spPr>
      </p:pic>
    </p:spTree>
    <p:extLst>
      <p:ext uri="{BB962C8B-B14F-4D97-AF65-F5344CB8AC3E}">
        <p14:creationId xmlns:p14="http://schemas.microsoft.com/office/powerpoint/2010/main" val="3290084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Updating a File</a:t>
            </a:r>
            <a:endParaRPr lang="en-US" altLang="zh-CN" dirty="0">
              <a:solidFill>
                <a:schemeClr val="tx1"/>
              </a:solidFill>
              <a:latin typeface="Times New Roman" charset="0"/>
              <a:ea typeface="ＭＳ Ｐゴシック" charset="0"/>
              <a:cs typeface="ＭＳ Ｐゴシック" charset="0"/>
            </a:endParaRPr>
          </a:p>
        </p:txBody>
      </p:sp>
      <p:pic>
        <p:nvPicPr>
          <p:cNvPr id="2" name="图片 1"/>
          <p:cNvPicPr>
            <a:picLocks noChangeAspect="1"/>
          </p:cNvPicPr>
          <p:nvPr/>
        </p:nvPicPr>
        <p:blipFill rotWithShape="1">
          <a:blip r:embed="rId3"/>
          <a:srcRect b="74128"/>
          <a:stretch/>
        </p:blipFill>
        <p:spPr>
          <a:xfrm>
            <a:off x="611559" y="1052736"/>
            <a:ext cx="7354208" cy="503014"/>
          </a:xfrm>
          <a:prstGeom prst="rect">
            <a:avLst/>
          </a:prstGeom>
        </p:spPr>
      </p:pic>
      <p:pic>
        <p:nvPicPr>
          <p:cNvPr id="5" name="图片 4"/>
          <p:cNvPicPr>
            <a:picLocks noChangeAspect="1"/>
          </p:cNvPicPr>
          <p:nvPr/>
        </p:nvPicPr>
        <p:blipFill>
          <a:blip r:embed="rId4"/>
          <a:stretch>
            <a:fillRect/>
          </a:stretch>
        </p:blipFill>
        <p:spPr>
          <a:xfrm>
            <a:off x="611560" y="3573016"/>
            <a:ext cx="7354864" cy="1728192"/>
          </a:xfrm>
          <a:prstGeom prst="rect">
            <a:avLst/>
          </a:prstGeom>
        </p:spPr>
      </p:pic>
      <p:pic>
        <p:nvPicPr>
          <p:cNvPr id="3" name="图片 2"/>
          <p:cNvPicPr>
            <a:picLocks noChangeAspect="1"/>
          </p:cNvPicPr>
          <p:nvPr/>
        </p:nvPicPr>
        <p:blipFill>
          <a:blip r:embed="rId5"/>
          <a:stretch>
            <a:fillRect/>
          </a:stretch>
        </p:blipFill>
        <p:spPr>
          <a:xfrm>
            <a:off x="5724128" y="5805264"/>
            <a:ext cx="2534682" cy="576064"/>
          </a:xfrm>
          <a:prstGeom prst="rect">
            <a:avLst/>
          </a:prstGeom>
        </p:spPr>
      </p:pic>
    </p:spTree>
    <p:extLst>
      <p:ext uri="{BB962C8B-B14F-4D97-AF65-F5344CB8AC3E}">
        <p14:creationId xmlns:p14="http://schemas.microsoft.com/office/powerpoint/2010/main" val="182596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Reread Character</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539552" y="2852936"/>
            <a:ext cx="81280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T</a:t>
            </a:r>
            <a:r>
              <a:rPr lang="en-US" altLang="zh-CN" sz="2800" b="0" dirty="0" smtClean="0"/>
              <a:t>he C libraries only guarantee the ability to push back one character into the input file, so you should not rely on being able to read several characters ahead and then push them all back</a:t>
            </a:r>
          </a:p>
        </p:txBody>
      </p:sp>
      <p:sp>
        <p:nvSpPr>
          <p:cNvPr id="4" name="Text Box 9"/>
          <p:cNvSpPr txBox="1">
            <a:spLocks noChangeArrowheads="1"/>
          </p:cNvSpPr>
          <p:nvPr/>
        </p:nvSpPr>
        <p:spPr bwMode="auto">
          <a:xfrm>
            <a:off x="467544" y="2060848"/>
            <a:ext cx="76962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err="1" smtClean="0">
                <a:latin typeface="Courier New" charset="0"/>
              </a:rPr>
              <a:t>ungetc</a:t>
            </a:r>
            <a:r>
              <a:rPr lang="en-US" altLang="zh-CN" sz="2000" dirty="0" smtClean="0">
                <a:latin typeface="Courier New" charset="0"/>
              </a:rPr>
              <a:t> (</a:t>
            </a:r>
            <a:r>
              <a:rPr lang="en-US" altLang="zh-CN" sz="2000" dirty="0" err="1" smtClean="0">
                <a:latin typeface="Courier New" charset="0"/>
              </a:rPr>
              <a:t>ch</a:t>
            </a:r>
            <a:r>
              <a:rPr lang="en-US" altLang="zh-CN" sz="2000" dirty="0" smtClean="0">
                <a:latin typeface="Courier New" charset="0"/>
              </a:rPr>
              <a:t>, </a:t>
            </a:r>
            <a:r>
              <a:rPr lang="en-US" altLang="zh-CN" sz="2000" dirty="0" err="1" smtClean="0">
                <a:latin typeface="Courier New" charset="0"/>
              </a:rPr>
              <a:t>infile</a:t>
            </a:r>
            <a:r>
              <a:rPr lang="en-US" altLang="zh-CN" sz="2000" dirty="0" smtClean="0">
                <a:latin typeface="Courier New" charset="0"/>
              </a:rPr>
              <a:t>)</a:t>
            </a:r>
            <a:endParaRPr lang="en-US" altLang="zh-CN" sz="2000" dirty="0">
              <a:latin typeface="Courier New" charset="0"/>
            </a:endParaRPr>
          </a:p>
        </p:txBody>
      </p:sp>
      <p:sp>
        <p:nvSpPr>
          <p:cNvPr id="6" name="Rectangle 3"/>
          <p:cNvSpPr>
            <a:spLocks noChangeArrowheads="1"/>
          </p:cNvSpPr>
          <p:nvPr/>
        </p:nvSpPr>
        <p:spPr bwMode="auto">
          <a:xfrm>
            <a:off x="539552" y="1412776"/>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Y</a:t>
            </a:r>
            <a:r>
              <a:rPr lang="en-US" altLang="zh-CN" sz="2800" b="0" dirty="0" smtClean="0"/>
              <a:t>ou can put a char back into the input file</a:t>
            </a:r>
          </a:p>
        </p:txBody>
      </p:sp>
      <p:pic>
        <p:nvPicPr>
          <p:cNvPr id="2" name="图片 1"/>
          <p:cNvPicPr>
            <a:picLocks noChangeAspect="1"/>
          </p:cNvPicPr>
          <p:nvPr/>
        </p:nvPicPr>
        <p:blipFill>
          <a:blip r:embed="rId3"/>
          <a:stretch>
            <a:fillRect/>
          </a:stretch>
        </p:blipFill>
        <p:spPr>
          <a:xfrm>
            <a:off x="3491880" y="5877272"/>
            <a:ext cx="5234669" cy="576064"/>
          </a:xfrm>
          <a:prstGeom prst="rect">
            <a:avLst/>
          </a:prstGeom>
        </p:spPr>
      </p:pic>
    </p:spTree>
    <p:extLst>
      <p:ext uri="{BB962C8B-B14F-4D97-AF65-F5344CB8AC3E}">
        <p14:creationId xmlns:p14="http://schemas.microsoft.com/office/powerpoint/2010/main" val="35470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Line-oriented I/O</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548913" y="2852936"/>
            <a:ext cx="81280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When you use </a:t>
            </a:r>
            <a:r>
              <a:rPr lang="en-US" altLang="zh-CN" sz="2800" b="0" dirty="0" err="1" smtClean="0"/>
              <a:t>fgets</a:t>
            </a:r>
            <a:r>
              <a:rPr lang="en-US" altLang="zh-CN" sz="2800" b="0" dirty="0" smtClean="0"/>
              <a:t>, you must supply a buffer for the input line.</a:t>
            </a:r>
          </a:p>
        </p:txBody>
      </p:sp>
      <p:sp>
        <p:nvSpPr>
          <p:cNvPr id="4" name="Text Box 9"/>
          <p:cNvSpPr txBox="1">
            <a:spLocks noChangeArrowheads="1"/>
          </p:cNvSpPr>
          <p:nvPr/>
        </p:nvSpPr>
        <p:spPr bwMode="auto">
          <a:xfrm>
            <a:off x="1255179" y="1628800"/>
            <a:ext cx="669674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150000"/>
              </a:lnSpc>
            </a:pPr>
            <a:r>
              <a:rPr lang="en-US" altLang="zh-CN" sz="2200" b="0" dirty="0" smtClean="0">
                <a:latin typeface="Arial" panose="020B0604020202020204" pitchFamily="34" charset="0"/>
                <a:ea typeface="+mn-ea"/>
                <a:cs typeface="Arial" panose="020B0604020202020204" pitchFamily="34" charset="0"/>
              </a:rPr>
              <a:t>string </a:t>
            </a:r>
            <a:r>
              <a:rPr lang="en-US" altLang="zh-CN" sz="2200" b="0" dirty="0" err="1" smtClean="0">
                <a:latin typeface="Arial" panose="020B0604020202020204" pitchFamily="34" charset="0"/>
                <a:ea typeface="+mn-ea"/>
                <a:cs typeface="Arial" panose="020B0604020202020204" pitchFamily="34" charset="0"/>
              </a:rPr>
              <a:t>fgets</a:t>
            </a:r>
            <a:r>
              <a:rPr lang="en-US" altLang="zh-CN" sz="2200" b="0" dirty="0" smtClean="0">
                <a:latin typeface="Arial" panose="020B0604020202020204" pitchFamily="34" charset="0"/>
                <a:ea typeface="+mn-ea"/>
                <a:cs typeface="Arial" panose="020B0604020202020204" pitchFamily="34" charset="0"/>
              </a:rPr>
              <a:t> (</a:t>
            </a:r>
            <a:r>
              <a:rPr lang="en-US" altLang="zh-CN" sz="2200" b="0" dirty="0" smtClean="0">
                <a:solidFill>
                  <a:srgbClr val="FF0000"/>
                </a:solidFill>
                <a:latin typeface="Arial" panose="020B0604020202020204" pitchFamily="34" charset="0"/>
                <a:ea typeface="+mn-ea"/>
                <a:cs typeface="Arial" panose="020B0604020202020204" pitchFamily="34" charset="0"/>
              </a:rPr>
              <a:t>char</a:t>
            </a:r>
            <a:r>
              <a:rPr lang="en-US" altLang="zh-CN" sz="2200" b="0" dirty="0" smtClean="0">
                <a:latin typeface="Arial" panose="020B0604020202020204" pitchFamily="34" charset="0"/>
                <a:ea typeface="+mn-ea"/>
                <a:cs typeface="Arial" panose="020B0604020202020204" pitchFamily="34" charset="0"/>
              </a:rPr>
              <a:t> </a:t>
            </a:r>
            <a:r>
              <a:rPr lang="en-US" altLang="zh-CN" sz="2200" b="0" dirty="0" smtClean="0">
                <a:solidFill>
                  <a:srgbClr val="FF0000"/>
                </a:solidFill>
                <a:latin typeface="Arial" panose="020B0604020202020204" pitchFamily="34" charset="0"/>
                <a:ea typeface="+mn-ea"/>
                <a:cs typeface="Arial" panose="020B0604020202020204" pitchFamily="34" charset="0"/>
              </a:rPr>
              <a:t>buffer[]</a:t>
            </a:r>
            <a:r>
              <a:rPr lang="en-US" altLang="zh-CN" sz="2200" b="0" dirty="0" smtClean="0">
                <a:latin typeface="Arial" panose="020B0604020202020204" pitchFamily="34" charset="0"/>
                <a:ea typeface="+mn-ea"/>
                <a:cs typeface="Arial" panose="020B0604020202020204" pitchFamily="34" charset="0"/>
              </a:rPr>
              <a:t>, </a:t>
            </a:r>
            <a:r>
              <a:rPr lang="en-US" altLang="zh-CN" sz="2200" b="0" dirty="0" err="1" smtClean="0">
                <a:latin typeface="Arial" panose="020B0604020202020204" pitchFamily="34" charset="0"/>
                <a:ea typeface="+mn-ea"/>
                <a:cs typeface="Arial" panose="020B0604020202020204" pitchFamily="34" charset="0"/>
              </a:rPr>
              <a:t>int</a:t>
            </a:r>
            <a:r>
              <a:rPr lang="en-US" altLang="zh-CN" sz="2200" b="0" dirty="0" smtClean="0">
                <a:latin typeface="Arial" panose="020B0604020202020204" pitchFamily="34" charset="0"/>
                <a:ea typeface="+mn-ea"/>
                <a:cs typeface="Arial" panose="020B0604020202020204" pitchFamily="34" charset="0"/>
              </a:rPr>
              <a:t> </a:t>
            </a:r>
            <a:r>
              <a:rPr lang="en-US" altLang="zh-CN" sz="2200" b="0" dirty="0" err="1" smtClean="0">
                <a:latin typeface="Arial" panose="020B0604020202020204" pitchFamily="34" charset="0"/>
                <a:ea typeface="+mn-ea"/>
                <a:cs typeface="Arial" panose="020B0604020202020204" pitchFamily="34" charset="0"/>
              </a:rPr>
              <a:t>bufSize</a:t>
            </a:r>
            <a:r>
              <a:rPr lang="en-US" altLang="zh-CN" sz="2200" b="0" dirty="0" smtClean="0">
                <a:latin typeface="Arial" panose="020B0604020202020204" pitchFamily="34" charset="0"/>
                <a:ea typeface="+mn-ea"/>
                <a:cs typeface="Arial" panose="020B0604020202020204" pitchFamily="34" charset="0"/>
              </a:rPr>
              <a:t>, FILE *</a:t>
            </a:r>
            <a:r>
              <a:rPr lang="en-US" altLang="zh-CN" sz="2200" b="0" dirty="0" err="1" smtClean="0">
                <a:latin typeface="Arial" panose="020B0604020202020204" pitchFamily="34" charset="0"/>
                <a:ea typeface="+mn-ea"/>
                <a:cs typeface="Arial" panose="020B0604020202020204" pitchFamily="34" charset="0"/>
              </a:rPr>
              <a:t>infile</a:t>
            </a:r>
            <a:r>
              <a:rPr lang="en-US" altLang="zh-CN" sz="2200" b="0" dirty="0" smtClean="0">
                <a:latin typeface="Arial" panose="020B0604020202020204" pitchFamily="34" charset="0"/>
                <a:ea typeface="+mn-ea"/>
                <a:cs typeface="Arial" panose="020B0604020202020204" pitchFamily="34" charset="0"/>
              </a:rPr>
              <a:t>);</a:t>
            </a:r>
          </a:p>
          <a:p>
            <a:pPr>
              <a:lnSpc>
                <a:spcPct val="150000"/>
              </a:lnSpc>
            </a:pPr>
            <a:r>
              <a:rPr lang="en-US" altLang="zh-CN" sz="2200" b="0" dirty="0" smtClean="0">
                <a:latin typeface="Arial" panose="020B0604020202020204" pitchFamily="34" charset="0"/>
                <a:ea typeface="+mn-ea"/>
                <a:cs typeface="Arial" panose="020B0604020202020204" pitchFamily="34" charset="0"/>
              </a:rPr>
              <a:t>void </a:t>
            </a:r>
            <a:r>
              <a:rPr lang="en-US" altLang="zh-CN" sz="2200" b="0" dirty="0" err="1" smtClean="0">
                <a:latin typeface="Arial" panose="020B0604020202020204" pitchFamily="34" charset="0"/>
                <a:ea typeface="+mn-ea"/>
                <a:cs typeface="Arial" panose="020B0604020202020204" pitchFamily="34" charset="0"/>
              </a:rPr>
              <a:t>fputs</a:t>
            </a:r>
            <a:r>
              <a:rPr lang="en-US" altLang="zh-CN" sz="2200" b="0" dirty="0" smtClean="0">
                <a:latin typeface="Arial" panose="020B0604020202020204" pitchFamily="34" charset="0"/>
                <a:ea typeface="+mn-ea"/>
                <a:cs typeface="Arial" panose="020B0604020202020204" pitchFamily="34" charset="0"/>
              </a:rPr>
              <a:t> (string </a:t>
            </a:r>
            <a:r>
              <a:rPr lang="en-US" altLang="zh-CN" sz="2200" b="0" dirty="0" err="1" smtClean="0">
                <a:latin typeface="Arial" panose="020B0604020202020204" pitchFamily="34" charset="0"/>
                <a:ea typeface="+mn-ea"/>
                <a:cs typeface="Arial" panose="020B0604020202020204" pitchFamily="34" charset="0"/>
              </a:rPr>
              <a:t>str</a:t>
            </a:r>
            <a:r>
              <a:rPr lang="en-US" altLang="zh-CN" sz="2200" b="0" dirty="0" smtClean="0">
                <a:latin typeface="Arial" panose="020B0604020202020204" pitchFamily="34" charset="0"/>
                <a:ea typeface="+mn-ea"/>
                <a:cs typeface="Arial" panose="020B0604020202020204" pitchFamily="34" charset="0"/>
              </a:rPr>
              <a:t>, FILE *</a:t>
            </a:r>
            <a:r>
              <a:rPr lang="en-US" altLang="zh-CN" sz="2200" b="0" dirty="0" err="1" smtClean="0">
                <a:latin typeface="Arial" panose="020B0604020202020204" pitchFamily="34" charset="0"/>
                <a:ea typeface="+mn-ea"/>
                <a:cs typeface="Arial" panose="020B0604020202020204" pitchFamily="34" charset="0"/>
              </a:rPr>
              <a:t>outfile</a:t>
            </a:r>
            <a:r>
              <a:rPr lang="en-US" altLang="zh-CN" sz="2200" b="0" dirty="0" smtClean="0">
                <a:latin typeface="Arial" panose="020B0604020202020204" pitchFamily="34" charset="0"/>
                <a:ea typeface="+mn-ea"/>
                <a:cs typeface="Arial" panose="020B0604020202020204" pitchFamily="34" charset="0"/>
              </a:rPr>
              <a:t>);</a:t>
            </a:r>
            <a:endParaRPr lang="en-US" altLang="zh-CN" sz="2200" b="0" dirty="0">
              <a:latin typeface="Arial" panose="020B0604020202020204" pitchFamily="34" charset="0"/>
              <a:ea typeface="+mn-ea"/>
              <a:cs typeface="Arial" panose="020B0604020202020204" pitchFamily="34" charset="0"/>
            </a:endParaRPr>
          </a:p>
        </p:txBody>
      </p:sp>
      <p:sp>
        <p:nvSpPr>
          <p:cNvPr id="6" name="Rectangle 3"/>
          <p:cNvSpPr>
            <a:spLocks noChangeArrowheads="1"/>
          </p:cNvSpPr>
          <p:nvPr/>
        </p:nvSpPr>
        <p:spPr bwMode="auto">
          <a:xfrm>
            <a:off x="539552" y="1268760"/>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It is useful to read an entire line of data at a time</a:t>
            </a:r>
          </a:p>
        </p:txBody>
      </p:sp>
      <p:sp>
        <p:nvSpPr>
          <p:cNvPr id="7" name="Text Box 9"/>
          <p:cNvSpPr txBox="1">
            <a:spLocks noChangeArrowheads="1"/>
          </p:cNvSpPr>
          <p:nvPr/>
        </p:nvSpPr>
        <p:spPr bwMode="auto">
          <a:xfrm>
            <a:off x="1194872" y="3677358"/>
            <a:ext cx="681735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r>
              <a:rPr lang="en-US" altLang="zh-CN" sz="2200" b="0" dirty="0">
                <a:latin typeface="Arial" panose="020B0604020202020204" pitchFamily="34" charset="0"/>
                <a:ea typeface="+mn-ea"/>
                <a:cs typeface="Arial" panose="020B0604020202020204" pitchFamily="34" charset="0"/>
              </a:rPr>
              <a:t>static void </a:t>
            </a:r>
            <a:r>
              <a:rPr lang="en-US" altLang="zh-CN" sz="2200" b="0" dirty="0" err="1">
                <a:latin typeface="Arial" panose="020B0604020202020204" pitchFamily="34" charset="0"/>
                <a:ea typeface="+mn-ea"/>
                <a:cs typeface="Arial" panose="020B0604020202020204" pitchFamily="34" charset="0"/>
              </a:rPr>
              <a:t>CopyFile</a:t>
            </a:r>
            <a:r>
              <a:rPr lang="en-US" altLang="zh-CN" sz="2200" b="0" dirty="0">
                <a:latin typeface="Arial" panose="020B0604020202020204" pitchFamily="34" charset="0"/>
                <a:ea typeface="+mn-ea"/>
                <a:cs typeface="Arial" panose="020B0604020202020204" pitchFamily="34" charset="0"/>
              </a:rPr>
              <a:t> (FILE *</a:t>
            </a:r>
            <a:r>
              <a:rPr lang="en-US" altLang="zh-CN" sz="2200" b="0" dirty="0" err="1">
                <a:latin typeface="Arial" panose="020B0604020202020204" pitchFamily="34" charset="0"/>
                <a:ea typeface="+mn-ea"/>
                <a:cs typeface="Arial" panose="020B0604020202020204" pitchFamily="34" charset="0"/>
              </a:rPr>
              <a:t>infile</a:t>
            </a:r>
            <a:r>
              <a:rPr lang="en-US" altLang="zh-CN" sz="2200" b="0" dirty="0">
                <a:latin typeface="Arial" panose="020B0604020202020204" pitchFamily="34" charset="0"/>
                <a:ea typeface="+mn-ea"/>
                <a:cs typeface="Arial" panose="020B0604020202020204" pitchFamily="34" charset="0"/>
              </a:rPr>
              <a:t>, FILE *</a:t>
            </a:r>
            <a:r>
              <a:rPr lang="en-US" altLang="zh-CN" sz="2200" b="0" dirty="0" err="1">
                <a:latin typeface="Arial" panose="020B0604020202020204" pitchFamily="34" charset="0"/>
                <a:ea typeface="+mn-ea"/>
                <a:cs typeface="Arial" panose="020B0604020202020204" pitchFamily="34" charset="0"/>
              </a:rPr>
              <a:t>outfile</a:t>
            </a:r>
            <a:r>
              <a:rPr lang="en-US" altLang="zh-CN" sz="2200" b="0" dirty="0">
                <a:latin typeface="Arial" panose="020B0604020202020204" pitchFamily="34" charset="0"/>
                <a:ea typeface="+mn-ea"/>
                <a:cs typeface="Arial" panose="020B0604020202020204" pitchFamily="34" charset="0"/>
              </a:rPr>
              <a:t>) </a:t>
            </a:r>
            <a:endParaRPr lang="en-US" altLang="zh-CN" sz="2200" b="0" dirty="0" smtClean="0">
              <a:latin typeface="Arial" panose="020B0604020202020204" pitchFamily="34" charset="0"/>
              <a:ea typeface="+mn-ea"/>
              <a:cs typeface="Arial" panose="020B0604020202020204" pitchFamily="34" charset="0"/>
            </a:endParaRPr>
          </a:p>
          <a:p>
            <a:r>
              <a:rPr lang="en-US" altLang="zh-CN" sz="2200" b="0" dirty="0" smtClean="0">
                <a:latin typeface="Arial" panose="020B0604020202020204" pitchFamily="34" charset="0"/>
                <a:ea typeface="+mn-ea"/>
                <a:cs typeface="Arial" panose="020B0604020202020204" pitchFamily="34" charset="0"/>
              </a:rPr>
              <a:t>{</a:t>
            </a:r>
            <a:endParaRPr lang="en-US" altLang="zh-CN" sz="2200" b="0" dirty="0">
              <a:latin typeface="Arial" panose="020B0604020202020204" pitchFamily="34" charset="0"/>
              <a:ea typeface="+mn-ea"/>
              <a:cs typeface="Arial" panose="020B0604020202020204" pitchFamily="34" charset="0"/>
            </a:endParaRPr>
          </a:p>
          <a:p>
            <a:r>
              <a:rPr lang="en-US" altLang="zh-CN" sz="2200" b="0" dirty="0" smtClean="0">
                <a:latin typeface="Arial" panose="020B0604020202020204" pitchFamily="34" charset="0"/>
                <a:ea typeface="+mn-ea"/>
                <a:cs typeface="Arial" panose="020B0604020202020204" pitchFamily="34" charset="0"/>
              </a:rPr>
              <a:t>        char </a:t>
            </a:r>
            <a:r>
              <a:rPr lang="en-US" altLang="zh-CN" sz="2200" b="0" dirty="0">
                <a:latin typeface="Arial" panose="020B0604020202020204" pitchFamily="34" charset="0"/>
                <a:ea typeface="+mn-ea"/>
                <a:cs typeface="Arial" panose="020B0604020202020204" pitchFamily="34" charset="0"/>
              </a:rPr>
              <a:t>buffer[</a:t>
            </a:r>
            <a:r>
              <a:rPr lang="en-US" altLang="zh-CN" sz="2200" b="0" dirty="0" err="1">
                <a:solidFill>
                  <a:srgbClr val="FF0000"/>
                </a:solidFill>
                <a:latin typeface="Arial" panose="020B0604020202020204" pitchFamily="34" charset="0"/>
                <a:ea typeface="+mn-ea"/>
                <a:cs typeface="Arial" panose="020B0604020202020204" pitchFamily="34" charset="0"/>
              </a:rPr>
              <a:t>MaxLine</a:t>
            </a:r>
            <a:r>
              <a:rPr lang="en-US" altLang="zh-CN" sz="2200" b="0" dirty="0">
                <a:latin typeface="Arial" panose="020B0604020202020204" pitchFamily="34" charset="0"/>
                <a:ea typeface="+mn-ea"/>
                <a:cs typeface="Arial" panose="020B0604020202020204" pitchFamily="34" charset="0"/>
              </a:rPr>
              <a:t>];</a:t>
            </a:r>
          </a:p>
          <a:p>
            <a:r>
              <a:rPr lang="en-US" altLang="zh-CN" sz="2200" b="0" dirty="0" smtClean="0">
                <a:latin typeface="Arial" panose="020B0604020202020204" pitchFamily="34" charset="0"/>
                <a:ea typeface="+mn-ea"/>
                <a:cs typeface="Arial" panose="020B0604020202020204" pitchFamily="34" charset="0"/>
              </a:rPr>
              <a:t>        while </a:t>
            </a:r>
            <a:r>
              <a:rPr lang="en-US" altLang="zh-CN" sz="2200" b="0" dirty="0">
                <a:latin typeface="Arial" panose="020B0604020202020204" pitchFamily="34" charset="0"/>
                <a:ea typeface="+mn-ea"/>
                <a:cs typeface="Arial" panose="020B0604020202020204" pitchFamily="34" charset="0"/>
              </a:rPr>
              <a:t>(</a:t>
            </a:r>
            <a:r>
              <a:rPr lang="en-US" altLang="zh-CN" sz="2200" b="0" dirty="0" err="1">
                <a:latin typeface="Arial" panose="020B0604020202020204" pitchFamily="34" charset="0"/>
                <a:ea typeface="+mn-ea"/>
                <a:cs typeface="Arial" panose="020B0604020202020204" pitchFamily="34" charset="0"/>
              </a:rPr>
              <a:t>fgets</a:t>
            </a:r>
            <a:r>
              <a:rPr lang="en-US" altLang="zh-CN" sz="2200" b="0" dirty="0">
                <a:latin typeface="Arial" panose="020B0604020202020204" pitchFamily="34" charset="0"/>
                <a:ea typeface="+mn-ea"/>
                <a:cs typeface="Arial" panose="020B0604020202020204" pitchFamily="34" charset="0"/>
              </a:rPr>
              <a:t> (buffer, </a:t>
            </a:r>
            <a:r>
              <a:rPr lang="en-US" altLang="zh-CN" sz="2200" b="0" dirty="0" err="1">
                <a:latin typeface="Arial" panose="020B0604020202020204" pitchFamily="34" charset="0"/>
                <a:ea typeface="+mn-ea"/>
                <a:cs typeface="Arial" panose="020B0604020202020204" pitchFamily="34" charset="0"/>
              </a:rPr>
              <a:t>MaxLine</a:t>
            </a:r>
            <a:r>
              <a:rPr lang="en-US" altLang="zh-CN" sz="2200" b="0" dirty="0">
                <a:latin typeface="Arial" panose="020B0604020202020204" pitchFamily="34" charset="0"/>
                <a:ea typeface="+mn-ea"/>
                <a:cs typeface="Arial" panose="020B0604020202020204" pitchFamily="34" charset="0"/>
              </a:rPr>
              <a:t>, </a:t>
            </a:r>
            <a:r>
              <a:rPr lang="en-US" altLang="zh-CN" sz="2200" b="0" dirty="0" err="1">
                <a:latin typeface="Arial" panose="020B0604020202020204" pitchFamily="34" charset="0"/>
                <a:ea typeface="+mn-ea"/>
                <a:cs typeface="Arial" panose="020B0604020202020204" pitchFamily="34" charset="0"/>
              </a:rPr>
              <a:t>infile</a:t>
            </a:r>
            <a:r>
              <a:rPr lang="en-US" altLang="zh-CN" sz="2200" b="0" dirty="0">
                <a:latin typeface="Arial" panose="020B0604020202020204" pitchFamily="34" charset="0"/>
                <a:ea typeface="+mn-ea"/>
                <a:cs typeface="Arial" panose="020B0604020202020204" pitchFamily="34" charset="0"/>
              </a:rPr>
              <a:t>) != NULL) { </a:t>
            </a:r>
          </a:p>
          <a:p>
            <a:r>
              <a:rPr lang="en-US" altLang="zh-CN" sz="2200" b="0" dirty="0">
                <a:latin typeface="Arial" panose="020B0604020202020204" pitchFamily="34" charset="0"/>
                <a:ea typeface="+mn-ea"/>
                <a:cs typeface="Arial" panose="020B0604020202020204" pitchFamily="34" charset="0"/>
              </a:rPr>
              <a:t>		</a:t>
            </a:r>
            <a:r>
              <a:rPr lang="en-US" altLang="zh-CN" sz="2200" b="0" dirty="0" err="1">
                <a:latin typeface="Arial" panose="020B0604020202020204" pitchFamily="34" charset="0"/>
                <a:ea typeface="+mn-ea"/>
                <a:cs typeface="Arial" panose="020B0604020202020204" pitchFamily="34" charset="0"/>
              </a:rPr>
              <a:t>fputs</a:t>
            </a:r>
            <a:r>
              <a:rPr lang="en-US" altLang="zh-CN" sz="2200" b="0" dirty="0">
                <a:latin typeface="Arial" panose="020B0604020202020204" pitchFamily="34" charset="0"/>
                <a:ea typeface="+mn-ea"/>
                <a:cs typeface="Arial" panose="020B0604020202020204" pitchFamily="34" charset="0"/>
              </a:rPr>
              <a:t> (buffer, </a:t>
            </a:r>
            <a:r>
              <a:rPr lang="en-US" altLang="zh-CN" sz="2200" b="0" dirty="0" err="1">
                <a:latin typeface="Arial" panose="020B0604020202020204" pitchFamily="34" charset="0"/>
                <a:ea typeface="+mn-ea"/>
                <a:cs typeface="Arial" panose="020B0604020202020204" pitchFamily="34" charset="0"/>
              </a:rPr>
              <a:t>outfile</a:t>
            </a:r>
            <a:r>
              <a:rPr lang="en-US" altLang="zh-CN" sz="2200" b="0" dirty="0">
                <a:latin typeface="Arial" panose="020B0604020202020204" pitchFamily="34" charset="0"/>
                <a:ea typeface="+mn-ea"/>
                <a:cs typeface="Arial" panose="020B0604020202020204" pitchFamily="34" charset="0"/>
              </a:rPr>
              <a:t>);</a:t>
            </a:r>
          </a:p>
          <a:p>
            <a:r>
              <a:rPr lang="en-US" altLang="zh-CN" sz="2200" b="0" dirty="0" smtClean="0">
                <a:latin typeface="Arial" panose="020B0604020202020204" pitchFamily="34" charset="0"/>
                <a:ea typeface="+mn-ea"/>
                <a:cs typeface="Arial" panose="020B0604020202020204" pitchFamily="34" charset="0"/>
              </a:rPr>
              <a:t>        } </a:t>
            </a:r>
            <a:endParaRPr lang="en-US" altLang="zh-CN" sz="2200" b="0" dirty="0">
              <a:latin typeface="Arial" panose="020B0604020202020204" pitchFamily="34" charset="0"/>
              <a:ea typeface="+mn-ea"/>
              <a:cs typeface="Arial" panose="020B0604020202020204" pitchFamily="34" charset="0"/>
            </a:endParaRPr>
          </a:p>
          <a:p>
            <a:r>
              <a:rPr lang="en-US" altLang="zh-CN" sz="2200" b="0" dirty="0">
                <a:latin typeface="Arial" panose="020B0604020202020204" pitchFamily="34" charset="0"/>
                <a:ea typeface="+mn-ea"/>
                <a:cs typeface="Arial" panose="020B0604020202020204" pitchFamily="34" charset="0"/>
              </a:rPr>
              <a:t>}</a:t>
            </a:r>
          </a:p>
        </p:txBody>
      </p:sp>
      <p:sp>
        <p:nvSpPr>
          <p:cNvPr id="8" name="Rectangle 3"/>
          <p:cNvSpPr>
            <a:spLocks noChangeArrowheads="1"/>
          </p:cNvSpPr>
          <p:nvPr/>
        </p:nvSpPr>
        <p:spPr bwMode="auto">
          <a:xfrm>
            <a:off x="493286" y="6124851"/>
            <a:ext cx="8128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err="1" smtClean="0"/>
              <a:t>fgets</a:t>
            </a:r>
            <a:r>
              <a:rPr lang="en-US" altLang="zh-CN" sz="2800" b="0" dirty="0" smtClean="0"/>
              <a:t> puts an </a:t>
            </a:r>
            <a:r>
              <a:rPr lang="en-US" altLang="zh-CN" sz="2800" b="0" dirty="0" smtClean="0">
                <a:solidFill>
                  <a:srgbClr val="FF0000"/>
                </a:solidFill>
              </a:rPr>
              <a:t>EOL(‘\n’)</a:t>
            </a:r>
            <a:r>
              <a:rPr lang="en-US" altLang="zh-CN" sz="2800" b="0" dirty="0" smtClean="0"/>
              <a:t> at the end of the string</a:t>
            </a:r>
          </a:p>
        </p:txBody>
      </p:sp>
    </p:spTree>
    <p:extLst>
      <p:ext uri="{BB962C8B-B14F-4D97-AF65-F5344CB8AC3E}">
        <p14:creationId xmlns:p14="http://schemas.microsoft.com/office/powerpoint/2010/main" val="41856477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P spid="6" grpId="0" build="p"/>
      <p:bldP spid="7" grpId="0"/>
      <p:bldP spid="8"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Formatted </a:t>
            </a:r>
            <a:r>
              <a:rPr lang="en-US" altLang="zh-CN" sz="4000" dirty="0" smtClean="0">
                <a:solidFill>
                  <a:srgbClr val="FF0000"/>
                </a:solidFill>
                <a:latin typeface="Times New Roman" charset="0"/>
                <a:ea typeface="ＭＳ Ｐゴシック" charset="0"/>
                <a:cs typeface="ＭＳ Ｐゴシック" charset="0"/>
              </a:rPr>
              <a:t>I/O</a:t>
            </a:r>
            <a:r>
              <a:rPr lang="zh-CN" altLang="en-US" sz="4000" dirty="0" smtClean="0">
                <a:solidFill>
                  <a:srgbClr val="FF0000"/>
                </a:solidFill>
                <a:latin typeface="Times New Roman" charset="0"/>
                <a:ea typeface="ＭＳ Ｐゴシック" charset="0"/>
                <a:cs typeface="ＭＳ Ｐゴシック" charset="0"/>
              </a:rPr>
              <a:t>： </a:t>
            </a:r>
            <a:r>
              <a:rPr lang="en-US" altLang="zh-CN" sz="4000" dirty="0" err="1" smtClean="0">
                <a:solidFill>
                  <a:srgbClr val="FF0000"/>
                </a:solidFill>
                <a:latin typeface="Times New Roman" charset="0"/>
                <a:ea typeface="ＭＳ Ｐゴシック" charset="0"/>
                <a:cs typeface="ＭＳ Ｐゴシック" charset="0"/>
              </a:rPr>
              <a:t>printf</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67544" y="4077072"/>
            <a:ext cx="81280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They take a string called the control string and copy it, character by character, to the indicated destination. If the string contains a percent sign (%), that character is treated as the beginning of a format code, which is replaced by a string representation of the test available argument in the </a:t>
            </a:r>
            <a:r>
              <a:rPr lang="en-US" altLang="zh-CN" sz="2800" b="0" dirty="0" err="1" smtClean="0"/>
              <a:t>printf</a:t>
            </a:r>
            <a:r>
              <a:rPr lang="en-US" altLang="zh-CN" sz="2800" b="0" dirty="0" smtClean="0"/>
              <a:t> call.</a:t>
            </a:r>
          </a:p>
        </p:txBody>
      </p:sp>
      <p:sp>
        <p:nvSpPr>
          <p:cNvPr id="4" name="Text Box 9"/>
          <p:cNvSpPr txBox="1">
            <a:spLocks noChangeArrowheads="1"/>
          </p:cNvSpPr>
          <p:nvPr/>
        </p:nvSpPr>
        <p:spPr bwMode="auto">
          <a:xfrm>
            <a:off x="1259632" y="2060848"/>
            <a:ext cx="590465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150000"/>
              </a:lnSpc>
            </a:pPr>
            <a:r>
              <a:rPr lang="en-US" altLang="zh-CN" sz="2000" b="0" dirty="0" err="1" smtClean="0">
                <a:latin typeface="Arial" panose="020B0604020202020204" pitchFamily="34" charset="0"/>
                <a:cs typeface="Arial" panose="020B0604020202020204" pitchFamily="34" charset="0"/>
              </a:rPr>
              <a:t>printf</a:t>
            </a:r>
            <a:r>
              <a:rPr lang="en-US" altLang="zh-CN" sz="2000" b="0" dirty="0" smtClean="0">
                <a:latin typeface="Arial" panose="020B0604020202020204" pitchFamily="34" charset="0"/>
                <a:cs typeface="Arial" panose="020B0604020202020204" pitchFamily="34" charset="0"/>
              </a:rPr>
              <a:t> (control string, ...);</a:t>
            </a:r>
          </a:p>
          <a:p>
            <a:pPr>
              <a:lnSpc>
                <a:spcPct val="150000"/>
              </a:lnSpc>
            </a:pPr>
            <a:r>
              <a:rPr lang="en-US" altLang="zh-CN" sz="2000" b="0" dirty="0" err="1" smtClean="0">
                <a:latin typeface="Arial" panose="020B0604020202020204" pitchFamily="34" charset="0"/>
                <a:cs typeface="Arial" panose="020B0604020202020204" pitchFamily="34" charset="0"/>
              </a:rPr>
              <a:t>fprintf</a:t>
            </a:r>
            <a:r>
              <a:rPr lang="en-US" altLang="zh-CN" sz="2000" b="0" dirty="0" smtClean="0">
                <a:latin typeface="Arial" panose="020B0604020202020204" pitchFamily="34" charset="0"/>
                <a:cs typeface="Arial" panose="020B0604020202020204" pitchFamily="34" charset="0"/>
              </a:rPr>
              <a:t> (output stream, control string, ...); </a:t>
            </a:r>
          </a:p>
          <a:p>
            <a:pPr>
              <a:lnSpc>
                <a:spcPct val="150000"/>
              </a:lnSpc>
            </a:pPr>
            <a:r>
              <a:rPr lang="en-US" altLang="zh-CN" sz="2000" b="0" dirty="0" err="1" smtClean="0">
                <a:latin typeface="Arial" panose="020B0604020202020204" pitchFamily="34" charset="0"/>
                <a:cs typeface="Arial" panose="020B0604020202020204" pitchFamily="34" charset="0"/>
              </a:rPr>
              <a:t>sprintf</a:t>
            </a:r>
            <a:r>
              <a:rPr lang="en-US" altLang="zh-CN" sz="2000" b="0" dirty="0" smtClean="0">
                <a:latin typeface="Arial" panose="020B0604020202020204" pitchFamily="34" charset="0"/>
                <a:cs typeface="Arial" panose="020B0604020202020204" pitchFamily="34" charset="0"/>
              </a:rPr>
              <a:t> (character array, control string, ...);</a:t>
            </a:r>
            <a:endParaRPr lang="en-US" altLang="zh-CN" sz="2000" b="0" dirty="0">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539552" y="1412776"/>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a:t>
            </a:r>
            <a:r>
              <a:rPr lang="en-US" altLang="zh-CN" sz="2800" b="0" dirty="0" err="1" smtClean="0"/>
              <a:t>printf</a:t>
            </a:r>
            <a:r>
              <a:rPr lang="en-US" altLang="zh-CN" sz="2800" b="0" dirty="0" smtClean="0"/>
              <a:t> function comes in three different forms</a:t>
            </a:r>
            <a:r>
              <a:rPr lang="zh-CN" altLang="en-US" sz="2800" b="0" dirty="0" smtClean="0"/>
              <a:t>：</a:t>
            </a:r>
            <a:endParaRPr lang="en-US" altLang="zh-CN" sz="2800" b="0" dirty="0" smtClean="0"/>
          </a:p>
        </p:txBody>
      </p:sp>
      <p:sp>
        <p:nvSpPr>
          <p:cNvPr id="7" name="矩形 6"/>
          <p:cNvSpPr/>
          <p:nvPr/>
        </p:nvSpPr>
        <p:spPr>
          <a:xfrm>
            <a:off x="3563888" y="1138130"/>
            <a:ext cx="4896544" cy="105334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tIns="144000">
            <a:spAutoFit/>
          </a:bodyPr>
          <a:lstStyle/>
          <a:p>
            <a:r>
              <a:rPr lang="en-US" altLang="zh-CN" sz="2800" i="1" dirty="0" err="1">
                <a:solidFill>
                  <a:srgbClr val="FF0000"/>
                </a:solidFill>
              </a:rPr>
              <a:t>printf</a:t>
            </a:r>
            <a:r>
              <a:rPr lang="en-US" altLang="zh-CN" sz="2800" i="1" dirty="0">
                <a:solidFill>
                  <a:srgbClr val="FF0000"/>
                </a:solidFill>
              </a:rPr>
              <a:t>(</a:t>
            </a:r>
            <a:r>
              <a:rPr lang="en-US" altLang="zh-CN" sz="2800" i="1" dirty="0">
                <a:solidFill>
                  <a:srgbClr val="FF0000"/>
                </a:solidFill>
              </a:rPr>
              <a:t>control string, ...</a:t>
            </a:r>
            <a:r>
              <a:rPr lang="en-US" altLang="zh-CN" sz="2800" i="1" dirty="0">
                <a:solidFill>
                  <a:srgbClr val="FF0000"/>
                </a:solidFill>
              </a:rPr>
              <a:t>)  </a:t>
            </a:r>
            <a:r>
              <a:rPr lang="en-US" altLang="zh-CN" sz="2800" i="1" dirty="0" smtClean="0">
                <a:solidFill>
                  <a:srgbClr val="FF0000"/>
                </a:solidFill>
                <a:sym typeface="Wingdings" panose="05000000000000000000" pitchFamily="2" charset="2"/>
              </a:rPr>
              <a:t> </a:t>
            </a:r>
          </a:p>
          <a:p>
            <a:r>
              <a:rPr lang="en-US" altLang="zh-CN" sz="2800" i="1" dirty="0" err="1" smtClean="0">
                <a:solidFill>
                  <a:srgbClr val="FF0000"/>
                </a:solidFill>
              </a:rPr>
              <a:t>fprintf</a:t>
            </a:r>
            <a:r>
              <a:rPr lang="en-US" altLang="zh-CN" sz="2800" i="1" dirty="0" smtClean="0">
                <a:solidFill>
                  <a:srgbClr val="FF0000"/>
                </a:solidFill>
              </a:rPr>
              <a:t>(</a:t>
            </a:r>
            <a:r>
              <a:rPr lang="en-US" altLang="zh-CN" sz="2800" i="1" dirty="0" err="1" smtClean="0">
                <a:solidFill>
                  <a:schemeClr val="accent2"/>
                </a:solidFill>
              </a:rPr>
              <a:t>stdout</a:t>
            </a:r>
            <a:r>
              <a:rPr lang="en-US" altLang="zh-CN" sz="2800" i="1" dirty="0" smtClean="0">
                <a:solidFill>
                  <a:srgbClr val="FF0000"/>
                </a:solidFill>
              </a:rPr>
              <a:t>, control </a:t>
            </a:r>
            <a:r>
              <a:rPr lang="en-US" altLang="zh-CN" sz="2800" i="1" dirty="0">
                <a:solidFill>
                  <a:srgbClr val="FF0000"/>
                </a:solidFill>
              </a:rPr>
              <a:t>string, ...) </a:t>
            </a:r>
            <a:endParaRPr lang="zh-CN" altLang="en-US" sz="2800" i="1" dirty="0">
              <a:solidFill>
                <a:srgbClr val="FF0000"/>
              </a:solidFill>
            </a:endParaRPr>
          </a:p>
        </p:txBody>
      </p:sp>
    </p:spTree>
    <p:extLst>
      <p:ext uri="{BB962C8B-B14F-4D97-AF65-F5344CB8AC3E}">
        <p14:creationId xmlns:p14="http://schemas.microsoft.com/office/powerpoint/2010/main" val="358075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Formatted </a:t>
            </a:r>
            <a:r>
              <a:rPr lang="en-US" altLang="zh-CN" sz="4000" dirty="0" smtClean="0">
                <a:solidFill>
                  <a:srgbClr val="FF0000"/>
                </a:solidFill>
                <a:latin typeface="Times New Roman" charset="0"/>
                <a:ea typeface="ＭＳ Ｐゴシック" charset="0"/>
                <a:cs typeface="ＭＳ Ｐゴシック" charset="0"/>
              </a:rPr>
              <a:t>I/O</a:t>
            </a:r>
            <a:r>
              <a:rPr lang="zh-CN" altLang="en-US" sz="4000" dirty="0" smtClean="0">
                <a:solidFill>
                  <a:srgbClr val="FF0000"/>
                </a:solidFill>
                <a:latin typeface="Times New Roman" charset="0"/>
                <a:ea typeface="ＭＳ Ｐゴシック" charset="0"/>
                <a:cs typeface="ＭＳ Ｐゴシック" charset="0"/>
              </a:rPr>
              <a:t>： </a:t>
            </a:r>
            <a:r>
              <a:rPr lang="en-US" altLang="zh-CN" sz="4000" dirty="0" err="1" smtClean="0">
                <a:solidFill>
                  <a:srgbClr val="FF0000"/>
                </a:solidFill>
                <a:latin typeface="Times New Roman" charset="0"/>
                <a:ea typeface="ＭＳ Ｐゴシック" charset="0"/>
                <a:cs typeface="ＭＳ Ｐゴシック" charset="0"/>
              </a:rPr>
              <a:t>printf</a:t>
            </a:r>
            <a:endParaRPr lang="en-US" altLang="zh-CN" dirty="0">
              <a:solidFill>
                <a:schemeClr val="tx1"/>
              </a:solidFill>
              <a:latin typeface="Times New Roman" charset="0"/>
              <a:ea typeface="ＭＳ Ｐゴシック" charset="0"/>
              <a:cs typeface="ＭＳ Ｐゴシック" charset="0"/>
            </a:endParaRPr>
          </a:p>
        </p:txBody>
      </p:sp>
      <p:sp>
        <p:nvSpPr>
          <p:cNvPr id="7" name="矩形 6"/>
          <p:cNvSpPr>
            <a:spLocks noChangeArrowheads="1"/>
          </p:cNvSpPr>
          <p:nvPr/>
        </p:nvSpPr>
        <p:spPr bwMode="auto">
          <a:xfrm>
            <a:off x="1331640" y="1844824"/>
            <a:ext cx="28408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i="1" dirty="0">
                <a:solidFill>
                  <a:srgbClr val="FF0000"/>
                </a:solidFill>
                <a:latin typeface="Times New Roman" pitchFamily="18" charset="0"/>
                <a:ea typeface="ＭＳ Ｐゴシック" pitchFamily="34" charset="-128"/>
              </a:rPr>
              <a:t>%d</a:t>
            </a:r>
            <a:r>
              <a:rPr lang="en-US" altLang="zh-CN" sz="2400" b="0" i="1" dirty="0">
                <a:latin typeface="Times New Roman" pitchFamily="18" charset="0"/>
                <a:ea typeface="ＭＳ Ｐゴシック" pitchFamily="34" charset="-128"/>
              </a:rPr>
              <a:t>: Decimal integer </a:t>
            </a:r>
          </a:p>
          <a:p>
            <a:r>
              <a:rPr lang="en-US" altLang="zh-CN" sz="2400" b="0" i="1" dirty="0">
                <a:solidFill>
                  <a:srgbClr val="FF0000"/>
                </a:solidFill>
                <a:latin typeface="Times New Roman" pitchFamily="18" charset="0"/>
                <a:ea typeface="ＭＳ Ｐゴシック" pitchFamily="34" charset="-128"/>
              </a:rPr>
              <a:t>%f</a:t>
            </a:r>
            <a:r>
              <a:rPr lang="en-US" altLang="zh-CN" sz="2400" b="0" i="1" dirty="0">
                <a:latin typeface="Times New Roman" pitchFamily="18" charset="0"/>
                <a:ea typeface="ＭＳ Ｐゴシック" pitchFamily="34" charset="-128"/>
              </a:rPr>
              <a:t> : Floating-point</a:t>
            </a:r>
          </a:p>
          <a:p>
            <a:r>
              <a:rPr lang="en-US" altLang="zh-CN" sz="2400" b="0" i="1" dirty="0">
                <a:solidFill>
                  <a:srgbClr val="FF0000"/>
                </a:solidFill>
                <a:latin typeface="Times New Roman" pitchFamily="18" charset="0"/>
                <a:ea typeface="ＭＳ Ｐゴシック" pitchFamily="34" charset="-128"/>
              </a:rPr>
              <a:t>%e</a:t>
            </a:r>
            <a:r>
              <a:rPr lang="en-US" altLang="zh-CN" sz="2400" b="0" i="1" dirty="0">
                <a:latin typeface="Times New Roman" pitchFamily="18" charset="0"/>
                <a:ea typeface="ＭＳ Ｐゴシック" pitchFamily="34" charset="-128"/>
              </a:rPr>
              <a:t>: Exponential </a:t>
            </a:r>
          </a:p>
          <a:p>
            <a:r>
              <a:rPr lang="en-US" altLang="zh-CN" sz="2400" b="0" i="1" dirty="0">
                <a:solidFill>
                  <a:srgbClr val="FF0000"/>
                </a:solidFill>
                <a:latin typeface="Times New Roman" pitchFamily="18" charset="0"/>
                <a:ea typeface="ＭＳ Ｐゴシック" pitchFamily="34" charset="-128"/>
              </a:rPr>
              <a:t>%g</a:t>
            </a:r>
            <a:r>
              <a:rPr lang="en-US" altLang="zh-CN" sz="2400" b="0" i="1" dirty="0">
                <a:latin typeface="Times New Roman" pitchFamily="18" charset="0"/>
                <a:ea typeface="ＭＳ Ｐゴシック" pitchFamily="34" charset="-128"/>
              </a:rPr>
              <a:t>: </a:t>
            </a:r>
            <a:r>
              <a:rPr lang="en-US" altLang="zh-CN" sz="2400" b="0" i="1" dirty="0" smtClean="0">
                <a:latin typeface="Times New Roman" pitchFamily="18" charset="0"/>
                <a:ea typeface="ＭＳ Ｐゴシック" pitchFamily="34" charset="-128"/>
              </a:rPr>
              <a:t>General </a:t>
            </a:r>
          </a:p>
          <a:p>
            <a:r>
              <a:rPr lang="en-US" altLang="zh-CN" sz="2400" b="0" i="1" dirty="0" smtClean="0">
                <a:solidFill>
                  <a:srgbClr val="FF0000"/>
                </a:solidFill>
                <a:latin typeface="Times New Roman" pitchFamily="18" charset="0"/>
                <a:ea typeface="ＭＳ Ｐゴシック" pitchFamily="34" charset="-128"/>
              </a:rPr>
              <a:t>%</a:t>
            </a:r>
            <a:r>
              <a:rPr lang="en-US" altLang="zh-CN" sz="2400" b="0" i="1" dirty="0">
                <a:solidFill>
                  <a:srgbClr val="FF0000"/>
                </a:solidFill>
                <a:latin typeface="Times New Roman" pitchFamily="18" charset="0"/>
                <a:ea typeface="ＭＳ Ｐゴシック" pitchFamily="34" charset="-128"/>
              </a:rPr>
              <a:t>s</a:t>
            </a:r>
            <a:r>
              <a:rPr lang="en-US" altLang="zh-CN" sz="2400" b="0" i="1" dirty="0">
                <a:latin typeface="Times New Roman" pitchFamily="18" charset="0"/>
                <a:ea typeface="ＭＳ Ｐゴシック" pitchFamily="34" charset="-128"/>
              </a:rPr>
              <a:t> : String </a:t>
            </a:r>
          </a:p>
          <a:p>
            <a:r>
              <a:rPr lang="en-US" altLang="zh-CN" sz="2400" b="0" i="1" dirty="0">
                <a:solidFill>
                  <a:srgbClr val="FF0000"/>
                </a:solidFill>
                <a:latin typeface="Times New Roman" pitchFamily="18" charset="0"/>
                <a:ea typeface="ＭＳ Ｐゴシック" pitchFamily="34" charset="-128"/>
              </a:rPr>
              <a:t>%%</a:t>
            </a:r>
            <a:r>
              <a:rPr lang="en-US" altLang="zh-CN" sz="2400" b="0" i="1" dirty="0">
                <a:latin typeface="Times New Roman" pitchFamily="18" charset="0"/>
                <a:ea typeface="ＭＳ Ｐゴシック" pitchFamily="34" charset="-128"/>
              </a:rPr>
              <a:t>: Percent sign </a:t>
            </a:r>
            <a:endParaRPr lang="zh-CN" altLang="en-US" sz="2400" b="0" i="1" dirty="0">
              <a:latin typeface="Times New Roman" pitchFamily="18" charset="0"/>
              <a:ea typeface="ＭＳ Ｐゴシック" pitchFamily="34" charset="-128"/>
            </a:endParaRPr>
          </a:p>
        </p:txBody>
      </p:sp>
      <p:sp>
        <p:nvSpPr>
          <p:cNvPr id="8" name="矩形 7"/>
          <p:cNvSpPr>
            <a:spLocks noChangeArrowheads="1"/>
          </p:cNvSpPr>
          <p:nvPr/>
        </p:nvSpPr>
        <p:spPr bwMode="auto">
          <a:xfrm>
            <a:off x="632619" y="1340768"/>
            <a:ext cx="78787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gn="just" eaLnBrk="0" hangingPunct="0">
              <a:lnSpc>
                <a:spcPct val="85000"/>
              </a:lnSpc>
              <a:spcAft>
                <a:spcPct val="50000"/>
              </a:spcAft>
              <a:buFontTx/>
              <a:buChar char="•"/>
            </a:pPr>
            <a:r>
              <a:rPr lang="en-US" altLang="zh-CN" sz="2400" b="0" dirty="0">
                <a:latin typeface="Times New Roman" pitchFamily="18" charset="0"/>
                <a:ea typeface="ＭＳ Ｐゴシック" pitchFamily="34" charset="-128"/>
              </a:rPr>
              <a:t>The most common format codes for </a:t>
            </a:r>
            <a:r>
              <a:rPr lang="en-US" altLang="zh-CN" sz="2400" b="0" dirty="0" err="1">
                <a:latin typeface="Times New Roman" pitchFamily="18" charset="0"/>
                <a:ea typeface="ＭＳ Ｐゴシック" pitchFamily="34" charset="-128"/>
              </a:rPr>
              <a:t>printf</a:t>
            </a:r>
            <a:r>
              <a:rPr lang="en-US" altLang="zh-CN" sz="2400" b="0" dirty="0">
                <a:latin typeface="Times New Roman" pitchFamily="18" charset="0"/>
                <a:ea typeface="ＭＳ Ｐゴシック" pitchFamily="34" charset="-128"/>
              </a:rPr>
              <a:t> are listed below </a:t>
            </a:r>
            <a:r>
              <a:rPr lang="en-US" altLang="zh-CN" sz="2400" b="0" dirty="0" smtClean="0">
                <a:latin typeface="Times New Roman" pitchFamily="18" charset="0"/>
                <a:ea typeface="ＭＳ Ｐゴシック" pitchFamily="34" charset="-128"/>
              </a:rPr>
              <a:t>:</a:t>
            </a:r>
            <a:endParaRPr lang="zh-CN" altLang="en-US" sz="2400" b="0" dirty="0">
              <a:latin typeface="Times New Roman" pitchFamily="18" charset="0"/>
              <a:ea typeface="ＭＳ Ｐゴシック" pitchFamily="34" charset="-128"/>
            </a:endParaRPr>
          </a:p>
        </p:txBody>
      </p:sp>
      <p:sp>
        <p:nvSpPr>
          <p:cNvPr id="9" name="矩形 8"/>
          <p:cNvSpPr>
            <a:spLocks noChangeArrowheads="1"/>
          </p:cNvSpPr>
          <p:nvPr/>
        </p:nvSpPr>
        <p:spPr bwMode="auto">
          <a:xfrm>
            <a:off x="395537" y="4445099"/>
            <a:ext cx="8424936"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eaLnBrk="0" hangingPunct="0">
              <a:lnSpc>
                <a:spcPct val="85000"/>
              </a:lnSpc>
              <a:spcAft>
                <a:spcPct val="50000"/>
              </a:spcAft>
              <a:buFontTx/>
              <a:buChar char="•"/>
            </a:pPr>
            <a:r>
              <a:rPr lang="en-US" altLang="zh-CN" sz="2400" b="0" i="1" dirty="0">
                <a:latin typeface="Times New Roman" pitchFamily="18" charset="0"/>
                <a:ea typeface="ＭＳ Ｐゴシック" pitchFamily="34" charset="-128"/>
              </a:rPr>
              <a:t>Field width</a:t>
            </a:r>
            <a:r>
              <a:rPr lang="en-US" altLang="zh-CN" sz="2400" b="0" dirty="0">
                <a:latin typeface="Times New Roman" pitchFamily="18" charset="0"/>
                <a:ea typeface="ＭＳ Ｐゴシック" pitchFamily="34" charset="-128"/>
              </a:rPr>
              <a:t>: The number of character positions allocated to the entries in a particular column </a:t>
            </a:r>
            <a:endParaRPr lang="zh-CN" altLang="en-US" sz="2400" b="0" dirty="0">
              <a:latin typeface="Times New Roman" pitchFamily="18" charset="0"/>
              <a:ea typeface="ＭＳ Ｐゴシック" pitchFamily="34" charset="-128"/>
            </a:endParaRPr>
          </a:p>
        </p:txBody>
      </p:sp>
      <p:sp>
        <p:nvSpPr>
          <p:cNvPr id="10" name="矩形 9"/>
          <p:cNvSpPr>
            <a:spLocks noChangeArrowheads="1"/>
          </p:cNvSpPr>
          <p:nvPr/>
        </p:nvSpPr>
        <p:spPr bwMode="auto">
          <a:xfrm>
            <a:off x="395537" y="5589240"/>
            <a:ext cx="835292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eaLnBrk="0" hangingPunct="0">
              <a:lnSpc>
                <a:spcPct val="85000"/>
              </a:lnSpc>
              <a:spcAft>
                <a:spcPct val="50000"/>
              </a:spcAft>
              <a:buFontTx/>
              <a:buChar char="•"/>
            </a:pPr>
            <a:r>
              <a:rPr lang="en-US" altLang="zh-CN" sz="2400" b="0" i="1" dirty="0">
                <a:latin typeface="Times New Roman" pitchFamily="18" charset="0"/>
                <a:ea typeface="ＭＳ Ｐゴシック" pitchFamily="34" charset="-128"/>
              </a:rPr>
              <a:t>alignment </a:t>
            </a:r>
            <a:r>
              <a:rPr lang="en-US" altLang="zh-CN" sz="2400" b="0" dirty="0">
                <a:latin typeface="Times New Roman" pitchFamily="18" charset="0"/>
                <a:ea typeface="ＭＳ Ｐゴシック" pitchFamily="34" charset="-128"/>
              </a:rPr>
              <a:t>:Line the numbers up so they all end or begin at the same position </a:t>
            </a:r>
            <a:endParaRPr lang="zh-CN" altLang="en-US" sz="2400" b="0" dirty="0">
              <a:latin typeface="Times New Roman" pitchFamily="18" charset="0"/>
              <a:ea typeface="ＭＳ Ｐゴシック" pitchFamily="34" charset="-128"/>
            </a:endParaRPr>
          </a:p>
        </p:txBody>
      </p:sp>
    </p:spTree>
    <p:extLst>
      <p:ext uri="{BB962C8B-B14F-4D97-AF65-F5344CB8AC3E}">
        <p14:creationId xmlns:p14="http://schemas.microsoft.com/office/powerpoint/2010/main" val="366055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Text File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82600" y="1155700"/>
            <a:ext cx="8128000" cy="61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File consists of text is called a text file</a:t>
            </a:r>
          </a:p>
        </p:txBody>
      </p:sp>
      <p:pic>
        <p:nvPicPr>
          <p:cNvPr id="2" name="图片 1"/>
          <p:cNvPicPr>
            <a:picLocks noChangeAspect="1"/>
          </p:cNvPicPr>
          <p:nvPr/>
        </p:nvPicPr>
        <p:blipFill>
          <a:blip r:embed="rId3"/>
          <a:stretch>
            <a:fillRect/>
          </a:stretch>
        </p:blipFill>
        <p:spPr>
          <a:xfrm>
            <a:off x="323528" y="1844824"/>
            <a:ext cx="8600957" cy="1800200"/>
          </a:xfrm>
          <a:prstGeom prst="rect">
            <a:avLst/>
          </a:prstGeom>
        </p:spPr>
      </p:pic>
      <p:sp>
        <p:nvSpPr>
          <p:cNvPr id="6" name="Rectangle 3"/>
          <p:cNvSpPr>
            <a:spLocks noChangeArrowheads="1"/>
          </p:cNvSpPr>
          <p:nvPr/>
        </p:nvSpPr>
        <p:spPr bwMode="auto">
          <a:xfrm>
            <a:off x="395536" y="4221088"/>
            <a:ext cx="8128000" cy="61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We can regard it as a two-dimensional structure—a sequence of lines composed of individual characters</a:t>
            </a:r>
          </a:p>
        </p:txBody>
      </p:sp>
    </p:spTree>
    <p:extLst>
      <p:ext uri="{BB962C8B-B14F-4D97-AF65-F5344CB8AC3E}">
        <p14:creationId xmlns:p14="http://schemas.microsoft.com/office/powerpoint/2010/main" val="3042100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6" grpI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Formatted I/O</a:t>
            </a:r>
            <a:r>
              <a:rPr lang="zh-CN" altLang="en-US" sz="4000" dirty="0">
                <a:solidFill>
                  <a:srgbClr val="FF0000"/>
                </a:solidFill>
                <a:latin typeface="Times New Roman" charset="0"/>
                <a:ea typeface="ＭＳ Ｐゴシック" charset="0"/>
                <a:cs typeface="ＭＳ Ｐゴシック" charset="0"/>
              </a:rPr>
              <a:t>： </a:t>
            </a:r>
            <a:r>
              <a:rPr lang="en-US" altLang="zh-CN" sz="4000" dirty="0" err="1" smtClean="0">
                <a:solidFill>
                  <a:srgbClr val="FF0000"/>
                </a:solidFill>
                <a:latin typeface="Times New Roman" charset="0"/>
                <a:ea typeface="ＭＳ Ｐゴシック" charset="0"/>
                <a:cs typeface="ＭＳ Ｐゴシック" charset="0"/>
              </a:rPr>
              <a:t>scanf</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67544" y="3573016"/>
            <a:ext cx="8128000" cy="3123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Each of the arguments after the control string must therefore be a </a:t>
            </a:r>
            <a:r>
              <a:rPr lang="en-US" altLang="zh-CN" sz="2800" dirty="0" smtClean="0">
                <a:solidFill>
                  <a:srgbClr val="FF0000"/>
                </a:solidFill>
              </a:rPr>
              <a:t>pointer</a:t>
            </a:r>
            <a:r>
              <a:rPr lang="en-US" altLang="zh-CN" sz="2800" b="0" dirty="0" smtClean="0"/>
              <a:t>. In the control string:</a:t>
            </a:r>
          </a:p>
          <a:p>
            <a:pPr marL="800100" lvl="1" indent="-342900" algn="just">
              <a:lnSpc>
                <a:spcPct val="85000"/>
              </a:lnSpc>
              <a:spcAft>
                <a:spcPct val="50000"/>
              </a:spcAft>
              <a:buFontTx/>
              <a:buChar char="•"/>
            </a:pPr>
            <a:r>
              <a:rPr lang="en-US" altLang="zh-CN" sz="2400" b="0" dirty="0"/>
              <a:t>A</a:t>
            </a:r>
            <a:r>
              <a:rPr lang="en-US" altLang="zh-CN" sz="2400" b="0" dirty="0" smtClean="0"/>
              <a:t>ny amount of white space (</a:t>
            </a:r>
            <a:r>
              <a:rPr lang="en-US" altLang="zh-CN" sz="2400" b="0" dirty="0" smtClean="0">
                <a:solidFill>
                  <a:srgbClr val="FF0000"/>
                </a:solidFill>
              </a:rPr>
              <a:t>BLANK</a:t>
            </a:r>
            <a:r>
              <a:rPr lang="en-US" altLang="zh-CN" sz="2400" b="0" dirty="0" smtClean="0"/>
              <a:t>,</a:t>
            </a:r>
            <a:r>
              <a:rPr lang="en-US" altLang="zh-CN" sz="2400" b="0" dirty="0" smtClean="0">
                <a:solidFill>
                  <a:srgbClr val="FF0000"/>
                </a:solidFill>
              </a:rPr>
              <a:t>TAB</a:t>
            </a:r>
            <a:r>
              <a:rPr lang="en-US" altLang="zh-CN" sz="2400" b="0" dirty="0" smtClean="0"/>
              <a:t> and </a:t>
            </a:r>
            <a:r>
              <a:rPr lang="en-US" altLang="zh-CN" sz="2400" b="0" dirty="0" smtClean="0">
                <a:solidFill>
                  <a:srgbClr val="FF0000"/>
                </a:solidFill>
              </a:rPr>
              <a:t>ENTER</a:t>
            </a:r>
            <a:r>
              <a:rPr lang="en-US" altLang="zh-CN" sz="2400" b="0" dirty="0" smtClean="0"/>
              <a:t>) matches any amount of white space in the input.</a:t>
            </a:r>
          </a:p>
          <a:p>
            <a:pPr marL="800100" lvl="1" indent="-342900" algn="just">
              <a:lnSpc>
                <a:spcPct val="85000"/>
              </a:lnSpc>
              <a:spcAft>
                <a:spcPct val="50000"/>
              </a:spcAft>
              <a:buFontTx/>
              <a:buChar char="•"/>
            </a:pPr>
            <a:r>
              <a:rPr lang="en-US" altLang="zh-CN" sz="2400" b="0" dirty="0" smtClean="0"/>
              <a:t>A percent sign followed by a conversion specification</a:t>
            </a:r>
          </a:p>
          <a:p>
            <a:pPr marL="800100" lvl="1" indent="-342900" algn="just">
              <a:lnSpc>
                <a:spcPct val="85000"/>
              </a:lnSpc>
              <a:spcAft>
                <a:spcPct val="50000"/>
              </a:spcAft>
              <a:buFontTx/>
              <a:buChar char="•"/>
            </a:pPr>
            <a:r>
              <a:rPr lang="en-US" altLang="zh-CN" sz="2400" b="0" dirty="0" smtClean="0"/>
              <a:t>Any other character, which must match the nest character in the input</a:t>
            </a:r>
          </a:p>
        </p:txBody>
      </p:sp>
      <p:sp>
        <p:nvSpPr>
          <p:cNvPr id="4" name="Text Box 9"/>
          <p:cNvSpPr txBox="1">
            <a:spLocks noChangeArrowheads="1"/>
          </p:cNvSpPr>
          <p:nvPr/>
        </p:nvSpPr>
        <p:spPr bwMode="auto">
          <a:xfrm>
            <a:off x="1619672" y="1916832"/>
            <a:ext cx="590465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150000"/>
              </a:lnSpc>
            </a:pPr>
            <a:r>
              <a:rPr lang="en-US" altLang="zh-CN" sz="2000" b="0" dirty="0" err="1">
                <a:latin typeface="Arial" panose="020B0604020202020204" pitchFamily="34" charset="0"/>
                <a:cs typeface="Arial" panose="020B0604020202020204" pitchFamily="34" charset="0"/>
              </a:rPr>
              <a:t>scanf</a:t>
            </a:r>
            <a:r>
              <a:rPr lang="en-US" altLang="zh-CN" sz="2000" b="0" dirty="0">
                <a:latin typeface="Arial" panose="020B0604020202020204" pitchFamily="34" charset="0"/>
                <a:cs typeface="Arial" panose="020B0604020202020204" pitchFamily="34" charset="0"/>
              </a:rPr>
              <a:t> (control </a:t>
            </a:r>
            <a:r>
              <a:rPr lang="en-US" altLang="zh-CN" sz="2000" b="0" dirty="0" err="1">
                <a:latin typeface="Arial" panose="020B0604020202020204" pitchFamily="34" charset="0"/>
                <a:cs typeface="Arial" panose="020B0604020202020204" pitchFamily="34" charset="0"/>
              </a:rPr>
              <a:t>strng</a:t>
            </a:r>
            <a:r>
              <a:rPr lang="en-US" altLang="zh-CN" sz="2000" b="0" dirty="0">
                <a:latin typeface="Arial" panose="020B0604020202020204" pitchFamily="34" charset="0"/>
                <a:cs typeface="Arial" panose="020B0604020202020204" pitchFamily="34" charset="0"/>
              </a:rPr>
              <a:t>,...)</a:t>
            </a:r>
          </a:p>
          <a:p>
            <a:pPr>
              <a:lnSpc>
                <a:spcPct val="150000"/>
              </a:lnSpc>
            </a:pPr>
            <a:r>
              <a:rPr lang="en-US" altLang="zh-CN" sz="2000" b="0" dirty="0" err="1">
                <a:latin typeface="Arial" panose="020B0604020202020204" pitchFamily="34" charset="0"/>
                <a:cs typeface="Arial" panose="020B0604020202020204" pitchFamily="34" charset="0"/>
              </a:rPr>
              <a:t>fscanf</a:t>
            </a:r>
            <a:r>
              <a:rPr lang="en-US" altLang="zh-CN" sz="2000" b="0" dirty="0">
                <a:latin typeface="Arial" panose="020B0604020202020204" pitchFamily="34" charset="0"/>
                <a:cs typeface="Arial" panose="020B0604020202020204" pitchFamily="34" charset="0"/>
              </a:rPr>
              <a:t> (input stream, control string,...) </a:t>
            </a:r>
          </a:p>
          <a:p>
            <a:pPr>
              <a:lnSpc>
                <a:spcPct val="150000"/>
              </a:lnSpc>
            </a:pPr>
            <a:r>
              <a:rPr lang="en-US" altLang="zh-CN" sz="2000" b="0" dirty="0" err="1">
                <a:latin typeface="Arial" panose="020B0604020202020204" pitchFamily="34" charset="0"/>
                <a:cs typeface="Arial" panose="020B0604020202020204" pitchFamily="34" charset="0"/>
              </a:rPr>
              <a:t>sscanf</a:t>
            </a:r>
            <a:r>
              <a:rPr lang="en-US" altLang="zh-CN" sz="2000" b="0" dirty="0">
                <a:latin typeface="Arial" panose="020B0604020202020204" pitchFamily="34" charset="0"/>
                <a:cs typeface="Arial" panose="020B0604020202020204" pitchFamily="34" charset="0"/>
              </a:rPr>
              <a:t> (character string, control string, ...)</a:t>
            </a:r>
          </a:p>
        </p:txBody>
      </p:sp>
      <p:sp>
        <p:nvSpPr>
          <p:cNvPr id="6" name="Rectangle 3"/>
          <p:cNvSpPr>
            <a:spLocks noChangeArrowheads="1"/>
          </p:cNvSpPr>
          <p:nvPr/>
        </p:nvSpPr>
        <p:spPr bwMode="auto">
          <a:xfrm>
            <a:off x="539552" y="1412776"/>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a:t>
            </a:r>
            <a:r>
              <a:rPr lang="en-US" altLang="zh-CN" sz="2800" b="0" dirty="0" err="1" smtClean="0"/>
              <a:t>scanf</a:t>
            </a:r>
            <a:r>
              <a:rPr lang="en-US" altLang="zh-CN" sz="2800" b="0" dirty="0" smtClean="0"/>
              <a:t> function comes in three different forms</a:t>
            </a:r>
            <a:r>
              <a:rPr lang="zh-CN" altLang="en-US" sz="2800" b="0" dirty="0" smtClean="0"/>
              <a:t>：</a:t>
            </a:r>
            <a:endParaRPr lang="en-US" altLang="zh-CN" sz="2800" b="0" dirty="0" smtClean="0"/>
          </a:p>
        </p:txBody>
      </p:sp>
      <p:sp>
        <p:nvSpPr>
          <p:cNvPr id="7" name="矩形 6"/>
          <p:cNvSpPr/>
          <p:nvPr/>
        </p:nvSpPr>
        <p:spPr>
          <a:xfrm>
            <a:off x="3563888" y="1138130"/>
            <a:ext cx="4896544" cy="105334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tIns="144000">
            <a:spAutoFit/>
          </a:bodyPr>
          <a:lstStyle/>
          <a:p>
            <a:r>
              <a:rPr lang="en-US" altLang="zh-CN" sz="2800" i="1" dirty="0" err="1" smtClean="0">
                <a:solidFill>
                  <a:srgbClr val="FF0000"/>
                </a:solidFill>
              </a:rPr>
              <a:t>scanf</a:t>
            </a:r>
            <a:r>
              <a:rPr lang="en-US" altLang="zh-CN" sz="2800" i="1" dirty="0" smtClean="0">
                <a:solidFill>
                  <a:srgbClr val="FF0000"/>
                </a:solidFill>
              </a:rPr>
              <a:t>(control </a:t>
            </a:r>
            <a:r>
              <a:rPr lang="en-US" altLang="zh-CN" sz="2800" i="1" dirty="0">
                <a:solidFill>
                  <a:srgbClr val="FF0000"/>
                </a:solidFill>
              </a:rPr>
              <a:t>string, ...</a:t>
            </a:r>
            <a:r>
              <a:rPr lang="en-US" altLang="zh-CN" sz="2800" i="1" dirty="0">
                <a:solidFill>
                  <a:srgbClr val="FF0000"/>
                </a:solidFill>
              </a:rPr>
              <a:t>)  </a:t>
            </a:r>
            <a:r>
              <a:rPr lang="en-US" altLang="zh-CN" sz="2800" i="1" dirty="0" smtClean="0">
                <a:solidFill>
                  <a:srgbClr val="FF0000"/>
                </a:solidFill>
                <a:sym typeface="Wingdings" panose="05000000000000000000" pitchFamily="2" charset="2"/>
              </a:rPr>
              <a:t> </a:t>
            </a:r>
          </a:p>
          <a:p>
            <a:r>
              <a:rPr lang="en-US" altLang="zh-CN" sz="2800" i="1" dirty="0" err="1" smtClean="0">
                <a:solidFill>
                  <a:srgbClr val="FF0000"/>
                </a:solidFill>
              </a:rPr>
              <a:t>fscanf</a:t>
            </a:r>
            <a:r>
              <a:rPr lang="en-US" altLang="zh-CN" sz="2800" i="1" dirty="0" smtClean="0">
                <a:solidFill>
                  <a:srgbClr val="FF0000"/>
                </a:solidFill>
              </a:rPr>
              <a:t>(</a:t>
            </a:r>
            <a:r>
              <a:rPr lang="en-US" altLang="zh-CN" sz="2800" i="1" dirty="0" err="1" smtClean="0">
                <a:solidFill>
                  <a:schemeClr val="accent2"/>
                </a:solidFill>
              </a:rPr>
              <a:t>stdin</a:t>
            </a:r>
            <a:r>
              <a:rPr lang="en-US" altLang="zh-CN" sz="2800" i="1" dirty="0" smtClean="0">
                <a:solidFill>
                  <a:srgbClr val="FF0000"/>
                </a:solidFill>
              </a:rPr>
              <a:t>, control </a:t>
            </a:r>
            <a:r>
              <a:rPr lang="en-US" altLang="zh-CN" sz="2800" i="1" dirty="0">
                <a:solidFill>
                  <a:srgbClr val="FF0000"/>
                </a:solidFill>
              </a:rPr>
              <a:t>string, ...) </a:t>
            </a:r>
            <a:endParaRPr lang="zh-CN" altLang="en-US" sz="2800" i="1" dirty="0">
              <a:solidFill>
                <a:srgbClr val="FF0000"/>
              </a:solidFill>
            </a:endParaRPr>
          </a:p>
        </p:txBody>
      </p:sp>
    </p:spTree>
    <p:extLst>
      <p:ext uri="{BB962C8B-B14F-4D97-AF65-F5344CB8AC3E}">
        <p14:creationId xmlns:p14="http://schemas.microsoft.com/office/powerpoint/2010/main" val="55164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The Types for </a:t>
            </a:r>
            <a:r>
              <a:rPr lang="en-US" altLang="zh-CN" sz="4000" dirty="0" err="1" smtClean="0">
                <a:solidFill>
                  <a:srgbClr val="FF0000"/>
                </a:solidFill>
                <a:latin typeface="Times New Roman" charset="0"/>
                <a:ea typeface="ＭＳ Ｐゴシック" charset="0"/>
                <a:cs typeface="ＭＳ Ｐゴシック" charset="0"/>
              </a:rPr>
              <a:t>scanf</a:t>
            </a:r>
            <a:endParaRPr lang="en-US" altLang="zh-CN" dirty="0">
              <a:solidFill>
                <a:schemeClr val="tx1"/>
              </a:solidFill>
              <a:latin typeface="Times New Roman" charset="0"/>
              <a:ea typeface="ＭＳ Ｐゴシック" charset="0"/>
              <a:cs typeface="ＭＳ Ｐゴシック"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476200413"/>
              </p:ext>
            </p:extLst>
          </p:nvPr>
        </p:nvGraphicFramePr>
        <p:xfrm>
          <a:off x="683568" y="1340768"/>
          <a:ext cx="8064896" cy="4606313"/>
        </p:xfrm>
        <a:graphic>
          <a:graphicData uri="http://schemas.openxmlformats.org/drawingml/2006/table">
            <a:tbl>
              <a:tblPr/>
              <a:tblGrid>
                <a:gridCol w="2016224"/>
                <a:gridCol w="2016224"/>
                <a:gridCol w="2016224"/>
                <a:gridCol w="2016224"/>
              </a:tblGrid>
              <a:tr h="568857">
                <a:tc>
                  <a:txBody>
                    <a:bodyPr/>
                    <a:lstStyle/>
                    <a:p>
                      <a:pPr marL="108000" algn="ctr" fontAlgn="b"/>
                      <a:r>
                        <a:rPr lang="en-US" sz="2400" b="1" i="0" u="none" strike="noStrike" dirty="0">
                          <a:solidFill>
                            <a:srgbClr val="000000"/>
                          </a:solidFill>
                          <a:effectLst/>
                          <a:latin typeface="Arial" panose="020B0604020202020204" pitchFamily="34" charset="0"/>
                          <a:cs typeface="Arial" panose="020B0604020202020204" pitchFamily="34" charset="0"/>
                        </a:rPr>
                        <a:t>type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400" b="1" i="0" u="none" strike="noStrike" dirty="0" smtClean="0">
                          <a:solidFill>
                            <a:srgbClr val="000000"/>
                          </a:solidFill>
                          <a:effectLst/>
                          <a:latin typeface="Arial" panose="020B0604020202020204" pitchFamily="34" charset="0"/>
                          <a:cs typeface="Arial" panose="020B0604020202020204" pitchFamily="34" charset="0"/>
                        </a:rPr>
                        <a:t>usage</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400" b="1" i="0" u="none" strike="noStrike" dirty="0">
                          <a:solidFill>
                            <a:srgbClr val="000000"/>
                          </a:solidFill>
                          <a:effectLst/>
                          <a:latin typeface="Arial" panose="020B0604020202020204" pitchFamily="34" charset="0"/>
                          <a:cs typeface="Arial" panose="020B0604020202020204" pitchFamily="34" charset="0"/>
                        </a:rPr>
                        <a:t>type</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400" b="1" i="0" u="none" strike="noStrike" dirty="0" smtClean="0">
                          <a:solidFill>
                            <a:srgbClr val="000000"/>
                          </a:solidFill>
                          <a:effectLst/>
                          <a:latin typeface="Arial" panose="020B0604020202020204" pitchFamily="34" charset="0"/>
                          <a:cs typeface="Arial" panose="020B0604020202020204" pitchFamily="34" charset="0"/>
                        </a:rPr>
                        <a:t>usage</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sz="2400" b="0" i="0" u="none" strike="noStrike" dirty="0" err="1">
                          <a:solidFill>
                            <a:srgbClr val="000000"/>
                          </a:solidFill>
                          <a:effectLst/>
                          <a:latin typeface="Arial" panose="020B0604020202020204" pitchFamily="34" charset="0"/>
                          <a:cs typeface="Arial" panose="020B0604020202020204" pitchFamily="34" charset="0"/>
                        </a:rPr>
                        <a:t>i</a:t>
                      </a:r>
                      <a:r>
                        <a:rPr lang="en-US" sz="2400" b="0" i="0" u="none" strike="noStrike" dirty="0">
                          <a:solidFill>
                            <a:srgbClr val="000000"/>
                          </a:solidFill>
                          <a:effectLst/>
                          <a:latin typeface="Arial" panose="020B0604020202020204" pitchFamily="34" charset="0"/>
                          <a:cs typeface="Arial" panose="020B0604020202020204" pitchFamily="34" charset="0"/>
                        </a:rPr>
                        <a:t> or d</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err="1">
                          <a:solidFill>
                            <a:srgbClr val="000000"/>
                          </a:solidFill>
                          <a:effectLst/>
                          <a:latin typeface="Arial" panose="020B0604020202020204" pitchFamily="34" charset="0"/>
                          <a:cs typeface="Arial" panose="020B0604020202020204" pitchFamily="34" charset="0"/>
                        </a:rPr>
                        <a:t>int</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dirty="0">
                          <a:solidFill>
                            <a:srgbClr val="000000"/>
                          </a:solidFill>
                          <a:effectLst/>
                          <a:latin typeface="Arial" panose="020B0604020202020204" pitchFamily="34" charset="0"/>
                          <a:cs typeface="Arial" panose="020B0604020202020204" pitchFamily="34" charset="0"/>
                        </a:rPr>
                        <a:t>g</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float</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24314">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u</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unsigned </a:t>
                      </a:r>
                      <a:r>
                        <a:rPr lang="en-US" sz="2400" b="0" i="0" u="none" strike="noStrike" dirty="0" err="1">
                          <a:solidFill>
                            <a:srgbClr val="000000"/>
                          </a:solidFill>
                          <a:effectLst/>
                          <a:latin typeface="Arial" panose="020B0604020202020204" pitchFamily="34" charset="0"/>
                          <a:cs typeface="Arial" panose="020B0604020202020204" pitchFamily="34" charset="0"/>
                        </a:rPr>
                        <a:t>int</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dirty="0">
                          <a:solidFill>
                            <a:srgbClr val="000000"/>
                          </a:solidFill>
                          <a:effectLst/>
                          <a:latin typeface="Arial" panose="020B0604020202020204" pitchFamily="34" charset="0"/>
                          <a:cs typeface="Arial" panose="020B0604020202020204" pitchFamily="34" charset="0"/>
                        </a:rPr>
                        <a:t>G</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float</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o</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octal</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a or A</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hex float</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x</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hex</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dirty="0">
                          <a:solidFill>
                            <a:srgbClr val="000000"/>
                          </a:solidFill>
                          <a:effectLst/>
                          <a:latin typeface="Arial" panose="020B0604020202020204" pitchFamily="34" charset="0"/>
                          <a:cs typeface="Arial" panose="020B0604020202020204" pitchFamily="34" charset="0"/>
                        </a:rPr>
                        <a:t>c</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char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X</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hex as A-F</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s</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string</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f or F</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float, 6</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a:solidFill>
                            <a:srgbClr val="000000"/>
                          </a:solidFill>
                          <a:effectLst/>
                          <a:latin typeface="Arial" panose="020B0604020202020204" pitchFamily="34" charset="0"/>
                          <a:cs typeface="Arial" panose="020B0604020202020204" pitchFamily="34" charset="0"/>
                        </a:rPr>
                        <a:t>p</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pointer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8857">
                <a:tc>
                  <a:txBody>
                    <a:bodyPr/>
                    <a:lstStyle/>
                    <a:p>
                      <a:pPr marL="108000" algn="l" fontAlgn="b"/>
                      <a:r>
                        <a:rPr lang="en-US" sz="2400" b="0" i="0" u="none" strike="noStrike">
                          <a:solidFill>
                            <a:srgbClr val="000000"/>
                          </a:solidFill>
                          <a:effectLst/>
                          <a:latin typeface="Arial" panose="020B0604020202020204" pitchFamily="34" charset="0"/>
                          <a:cs typeface="Arial" panose="020B0604020202020204" pitchFamily="34" charset="0"/>
                        </a:rPr>
                        <a:t>e or 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a:solidFill>
                            <a:srgbClr val="000000"/>
                          </a:solidFill>
                          <a:effectLst/>
                          <a:latin typeface="Arial" panose="020B0604020202020204" pitchFamily="34" charset="0"/>
                          <a:cs typeface="Arial" panose="020B0604020202020204" pitchFamily="34" charset="0"/>
                        </a:rPr>
                        <a:t>exponential</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400" b="0" i="0" u="none" strike="noStrike" dirty="0" smtClean="0">
                          <a:solidFill>
                            <a:srgbClr val="000000"/>
                          </a:solidFill>
                          <a:effectLst/>
                          <a:latin typeface="Arial" panose="020B0604020202020204" pitchFamily="34" charset="0"/>
                          <a:cs typeface="Arial" panose="020B0604020202020204" pitchFamily="34" charset="0"/>
                        </a:rPr>
                        <a:t>[…][^…]</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400" b="0" i="0" u="none" strike="noStrike" dirty="0" smtClean="0">
                          <a:solidFill>
                            <a:srgbClr val="000000"/>
                          </a:solidFill>
                          <a:effectLst/>
                          <a:latin typeface="Arial" panose="020B0604020202020204" pitchFamily="34" charset="0"/>
                          <a:cs typeface="Arial" panose="020B0604020202020204" pitchFamily="34" charset="0"/>
                        </a:rPr>
                        <a:t>char set</a:t>
                      </a:r>
                      <a:endParaRPr lang="zh-CN" alt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4027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The Flags for </a:t>
            </a:r>
            <a:r>
              <a:rPr lang="en-US" altLang="zh-CN" sz="4000" dirty="0" err="1" smtClean="0">
                <a:solidFill>
                  <a:srgbClr val="FF0000"/>
                </a:solidFill>
                <a:latin typeface="Times New Roman" charset="0"/>
                <a:ea typeface="ＭＳ Ｐゴシック" charset="0"/>
                <a:cs typeface="ＭＳ Ｐゴシック" charset="0"/>
              </a:rPr>
              <a:t>scanf</a:t>
            </a:r>
            <a:endParaRPr lang="en-US" altLang="zh-CN" dirty="0">
              <a:solidFill>
                <a:schemeClr val="tx1"/>
              </a:solidFill>
              <a:latin typeface="Times New Roman" charset="0"/>
              <a:ea typeface="ＭＳ Ｐゴシック" charset="0"/>
              <a:cs typeface="ＭＳ Ｐゴシック"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987831602"/>
              </p:ext>
            </p:extLst>
          </p:nvPr>
        </p:nvGraphicFramePr>
        <p:xfrm>
          <a:off x="467544" y="1628800"/>
          <a:ext cx="8352928" cy="4439316"/>
        </p:xfrm>
        <a:graphic>
          <a:graphicData uri="http://schemas.openxmlformats.org/drawingml/2006/table">
            <a:tbl>
              <a:tblPr/>
              <a:tblGrid>
                <a:gridCol w="2088232"/>
                <a:gridCol w="2088232"/>
                <a:gridCol w="2088232"/>
                <a:gridCol w="2088232"/>
              </a:tblGrid>
              <a:tr h="733692">
                <a:tc>
                  <a:txBody>
                    <a:bodyPr/>
                    <a:lstStyle/>
                    <a:p>
                      <a:pPr marL="108000" algn="ctr" fontAlgn="b"/>
                      <a:r>
                        <a:rPr lang="en-US" sz="2800" b="1" i="0" u="none" strike="noStrike" dirty="0">
                          <a:solidFill>
                            <a:srgbClr val="000000"/>
                          </a:solidFill>
                          <a:effectLst/>
                          <a:latin typeface="Arial" panose="020B0604020202020204" pitchFamily="34" charset="0"/>
                          <a:cs typeface="Arial" panose="020B0604020202020204" pitchFamily="34" charset="0"/>
                        </a:rPr>
                        <a:t>modifier</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800" b="1" i="0" u="none" strike="noStrike" dirty="0">
                          <a:solidFill>
                            <a:srgbClr val="000000"/>
                          </a:solidFill>
                          <a:effectLst/>
                          <a:latin typeface="Arial" panose="020B0604020202020204" pitchFamily="34" charset="0"/>
                          <a:cs typeface="Arial" panose="020B0604020202020204" pitchFamily="34" charset="0"/>
                        </a:rPr>
                        <a:t>meaning</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800" b="1" i="0" u="none" strike="noStrike" dirty="0">
                          <a:solidFill>
                            <a:srgbClr val="000000"/>
                          </a:solidFill>
                          <a:effectLst/>
                          <a:latin typeface="Arial" panose="020B0604020202020204" pitchFamily="34" charset="0"/>
                          <a:cs typeface="Arial" panose="020B0604020202020204" pitchFamily="34" charset="0"/>
                        </a:rPr>
                        <a:t>modifier</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ctr" fontAlgn="b"/>
                      <a:r>
                        <a:rPr lang="en-US" sz="2800" b="1" i="0" u="none" strike="noStrike" dirty="0">
                          <a:solidFill>
                            <a:srgbClr val="000000"/>
                          </a:solidFill>
                          <a:effectLst/>
                          <a:latin typeface="Arial" panose="020B0604020202020204" pitchFamily="34" charset="0"/>
                          <a:cs typeface="Arial" panose="020B0604020202020204" pitchFamily="34" charset="0"/>
                        </a:rPr>
                        <a:t>meaning</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419742">
                <a:tc>
                  <a:txBody>
                    <a:bodyPr/>
                    <a:lstStyle/>
                    <a:p>
                      <a:pPr marL="108000" algn="l" fontAlgn="b"/>
                      <a:r>
                        <a:rPr lang="zh-CN" altLang="en-US" sz="2800" b="0" i="0" u="none" strike="noStrike" dirty="0">
                          <a:solidFill>
                            <a:srgbClr val="000000"/>
                          </a:solidFill>
                          <a:effectLst/>
                          <a:latin typeface="Arial" panose="020B0604020202020204" pitchFamily="34" charset="0"/>
                          <a:cs typeface="Arial" panose="020B0604020202020204" pitchFamily="34" charset="0"/>
                        </a:rPr>
                        <a:t>*</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800" b="0" i="0" u="none" strike="noStrike" dirty="0">
                          <a:solidFill>
                            <a:srgbClr val="000000"/>
                          </a:solidFill>
                          <a:effectLst/>
                          <a:latin typeface="Arial" panose="020B0604020202020204" pitchFamily="34" charset="0"/>
                          <a:cs typeface="Arial" panose="020B0604020202020204" pitchFamily="34" charset="0"/>
                        </a:rPr>
                        <a:t>skip</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800" b="0" i="0" u="none" strike="noStrike" dirty="0">
                          <a:solidFill>
                            <a:srgbClr val="000000"/>
                          </a:solidFill>
                          <a:effectLst/>
                          <a:latin typeface="Arial" panose="020B0604020202020204" pitchFamily="34" charset="0"/>
                          <a:cs typeface="Arial" panose="020B0604020202020204" pitchFamily="34" charset="0"/>
                        </a:rPr>
                        <a:t>l</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800" b="0" i="0" u="none" strike="noStrike" dirty="0" smtClean="0">
                          <a:solidFill>
                            <a:srgbClr val="000000"/>
                          </a:solidFill>
                          <a:effectLst/>
                          <a:latin typeface="Arial" panose="020B0604020202020204" pitchFamily="34" charset="0"/>
                          <a:cs typeface="Arial" panose="020B0604020202020204" pitchFamily="34" charset="0"/>
                        </a:rPr>
                        <a:t>Long, </a:t>
                      </a:r>
                      <a:r>
                        <a:rPr lang="en-US" sz="2800" b="0" i="0" u="none" strike="noStrike" dirty="0">
                          <a:solidFill>
                            <a:srgbClr val="000000"/>
                          </a:solidFill>
                          <a:effectLst/>
                          <a:latin typeface="Arial" panose="020B0604020202020204" pitchFamily="34" charset="0"/>
                          <a:cs typeface="Arial" panose="020B0604020202020204" pitchFamily="34" charset="0"/>
                        </a:rPr>
                        <a:t>double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733692">
                <a:tc>
                  <a:txBody>
                    <a:bodyPr/>
                    <a:lstStyle/>
                    <a:p>
                      <a:pPr marL="108000" algn="l" fontAlgn="b"/>
                      <a:r>
                        <a:rPr lang="en-US" sz="2800" b="0" i="1" u="none" strike="noStrike" dirty="0">
                          <a:solidFill>
                            <a:srgbClr val="000000"/>
                          </a:solidFill>
                          <a:effectLst/>
                          <a:latin typeface="Arial" panose="020B0604020202020204" pitchFamily="34" charset="0"/>
                          <a:cs typeface="Arial" panose="020B0604020202020204" pitchFamily="34" charset="0"/>
                        </a:rPr>
                        <a:t>size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800" b="0" i="0" u="none" strike="noStrike">
                          <a:solidFill>
                            <a:srgbClr val="000000"/>
                          </a:solidFill>
                          <a:effectLst/>
                          <a:latin typeface="Arial" panose="020B0604020202020204" pitchFamily="34" charset="0"/>
                          <a:cs typeface="Arial" panose="020B0604020202020204" pitchFamily="34" charset="0"/>
                        </a:rPr>
                        <a:t>max size</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altLang="zh-CN" sz="2800" b="0" i="0" u="none" strike="noStrike" dirty="0">
                          <a:solidFill>
                            <a:srgbClr val="000000"/>
                          </a:solidFill>
                          <a:effectLst/>
                          <a:latin typeface="Arial" panose="020B0604020202020204" pitchFamily="34" charset="0"/>
                          <a:cs typeface="Arial" panose="020B0604020202020204" pitchFamily="34" charset="0"/>
                        </a:rPr>
                        <a:t>L</a:t>
                      </a:r>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800" b="0" i="0" u="none" strike="noStrike" dirty="0" smtClean="0">
                          <a:solidFill>
                            <a:srgbClr val="000000"/>
                          </a:solidFill>
                          <a:effectLst/>
                          <a:latin typeface="Arial" panose="020B0604020202020204" pitchFamily="34" charset="0"/>
                          <a:cs typeface="Arial" panose="020B0604020202020204" pitchFamily="34" charset="0"/>
                        </a:rPr>
                        <a:t>Long, </a:t>
                      </a:r>
                      <a:r>
                        <a:rPr lang="en-US" sz="2800" b="0" i="0" u="none" strike="noStrike" dirty="0">
                          <a:solidFill>
                            <a:srgbClr val="000000"/>
                          </a:solidFill>
                          <a:effectLst/>
                          <a:latin typeface="Arial" panose="020B0604020202020204" pitchFamily="34" charset="0"/>
                          <a:cs typeface="Arial" panose="020B0604020202020204" pitchFamily="34" charset="0"/>
                        </a:rPr>
                        <a:t>double</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419742">
                <a:tc>
                  <a:txBody>
                    <a:bodyPr/>
                    <a:lstStyle/>
                    <a:p>
                      <a:pPr marL="108000" algn="l" fontAlgn="b"/>
                      <a:r>
                        <a:rPr lang="en-US" altLang="zh-CN" sz="2800" b="0" i="0" u="none" strike="noStrike" dirty="0">
                          <a:solidFill>
                            <a:srgbClr val="000000"/>
                          </a:solidFill>
                          <a:effectLst/>
                          <a:latin typeface="Arial" panose="020B0604020202020204" pitchFamily="34" charset="0"/>
                          <a:cs typeface="Arial" panose="020B0604020202020204" pitchFamily="34" charset="0"/>
                        </a:rPr>
                        <a:t>h</a:t>
                      </a:r>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08000" algn="l" fontAlgn="b"/>
                      <a:r>
                        <a:rPr lang="en-US" sz="2800" b="0" i="0" u="none" strike="noStrike" dirty="0">
                          <a:solidFill>
                            <a:srgbClr val="000000"/>
                          </a:solidFill>
                          <a:effectLst/>
                          <a:latin typeface="Arial" panose="020B0604020202020204" pitchFamily="34" charset="0"/>
                          <a:cs typeface="Arial" panose="020B0604020202020204" pitchFamily="34" charset="0"/>
                        </a:rPr>
                        <a:t>short</a:t>
                      </a:r>
                    </a:p>
                  </a:txBody>
                  <a:tcPr marL="12700" marR="12700" marT="12700" marB="0" anchor="ctr">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endParaRPr lang="zh-CN" altLang="en-US" dirty="0"/>
                    </a:p>
                  </a:txBody>
                  <a:tcPr marL="12700" marR="12700" marT="12700" marB="0" anchor="ctr">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endParaRPr lang="zh-CN" altLang="en-US" dirty="0"/>
                    </a:p>
                  </a:txBody>
                  <a:tcPr marL="127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16719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The Return of </a:t>
            </a:r>
            <a:r>
              <a:rPr lang="en-US" altLang="zh-CN" sz="4000" dirty="0" err="1" smtClean="0">
                <a:solidFill>
                  <a:srgbClr val="FF0000"/>
                </a:solidFill>
                <a:latin typeface="Times New Roman" charset="0"/>
                <a:ea typeface="ＭＳ Ｐゴシック" charset="0"/>
                <a:cs typeface="ＭＳ Ｐゴシック" charset="0"/>
              </a:rPr>
              <a:t>scanf</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539552" y="1412776"/>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All forms of </a:t>
            </a:r>
            <a:r>
              <a:rPr lang="en-US" altLang="zh-CN" sz="2800" b="0" dirty="0" err="1" smtClean="0"/>
              <a:t>scanf</a:t>
            </a:r>
            <a:r>
              <a:rPr lang="en-US" altLang="zh-CN" sz="2800" b="0" dirty="0" smtClean="0"/>
              <a:t> return the number of conversions successfully performed, not counting those that were suppressed using the * specification. </a:t>
            </a:r>
          </a:p>
          <a:p>
            <a:pPr marL="342900" indent="-342900" algn="just">
              <a:lnSpc>
                <a:spcPct val="85000"/>
              </a:lnSpc>
              <a:spcAft>
                <a:spcPct val="50000"/>
              </a:spcAft>
              <a:buFontTx/>
              <a:buChar char="•"/>
            </a:pPr>
            <a:r>
              <a:rPr lang="en-US" altLang="zh-CN" sz="2800" b="0" dirty="0" smtClean="0"/>
              <a:t>If the end-of-file condition is detected before any conversions occur, </a:t>
            </a:r>
            <a:r>
              <a:rPr lang="en-US" altLang="zh-CN" sz="2800" b="0" dirty="0" err="1" smtClean="0"/>
              <a:t>scanf</a:t>
            </a:r>
            <a:r>
              <a:rPr lang="en-US" altLang="zh-CN" sz="2800" b="0" dirty="0" smtClean="0"/>
              <a:t> returns the value EOF.</a:t>
            </a:r>
          </a:p>
        </p:txBody>
      </p:sp>
    </p:spTree>
    <p:extLst>
      <p:ext uri="{BB962C8B-B14F-4D97-AF65-F5344CB8AC3E}">
        <p14:creationId xmlns:p14="http://schemas.microsoft.com/office/powerpoint/2010/main" val="408671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Reading Strings Safer</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15562" y="3895266"/>
            <a:ext cx="8128000"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It is much safer to use </a:t>
            </a:r>
            <a:r>
              <a:rPr lang="en-US" altLang="zh-CN" sz="2800" b="0" dirty="0" err="1" smtClean="0"/>
              <a:t>scanf</a:t>
            </a:r>
            <a:r>
              <a:rPr lang="en-US" altLang="zh-CN" sz="2800" b="0" dirty="0" smtClean="0"/>
              <a:t> with a limitation to the characters it can read into the string. </a:t>
            </a:r>
          </a:p>
          <a:p>
            <a:pPr marL="342900" indent="-342900" algn="just">
              <a:lnSpc>
                <a:spcPct val="85000"/>
              </a:lnSpc>
              <a:spcAft>
                <a:spcPct val="50000"/>
              </a:spcAft>
              <a:buFontTx/>
              <a:buChar char="•"/>
            </a:pPr>
            <a:r>
              <a:rPr lang="en-US" altLang="zh-CN" sz="2800" b="0" dirty="0" smtClean="0"/>
              <a:t>Remember to keep space for an ending terminator ‘\0’ in the string space.</a:t>
            </a:r>
          </a:p>
        </p:txBody>
      </p:sp>
      <p:sp>
        <p:nvSpPr>
          <p:cNvPr id="4" name="Text Box 9"/>
          <p:cNvSpPr txBox="1">
            <a:spLocks noChangeArrowheads="1"/>
          </p:cNvSpPr>
          <p:nvPr/>
        </p:nvSpPr>
        <p:spPr bwMode="auto">
          <a:xfrm>
            <a:off x="1691680" y="1556792"/>
            <a:ext cx="59766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90000"/>
              </a:lnSpc>
            </a:pPr>
            <a:r>
              <a:rPr lang="en-US" altLang="zh-CN" sz="2000" dirty="0" smtClean="0">
                <a:latin typeface="Courier New" charset="0"/>
              </a:rPr>
              <a:t>#define </a:t>
            </a:r>
            <a:r>
              <a:rPr lang="en-US" altLang="zh-CN" sz="2000" dirty="0" err="1" smtClean="0">
                <a:latin typeface="Courier New" charset="0"/>
              </a:rPr>
              <a:t>MaxWord</a:t>
            </a:r>
            <a:r>
              <a:rPr lang="en-US" altLang="zh-CN" sz="2000" dirty="0" smtClean="0">
                <a:latin typeface="Courier New" charset="0"/>
              </a:rPr>
              <a:t> 25</a:t>
            </a:r>
          </a:p>
          <a:p>
            <a:pPr>
              <a:lnSpc>
                <a:spcPct val="90000"/>
              </a:lnSpc>
            </a:pPr>
            <a:r>
              <a:rPr lang="en-US" altLang="zh-CN" sz="2000" dirty="0" smtClean="0">
                <a:latin typeface="Courier New" charset="0"/>
              </a:rPr>
              <a:t>char word[</a:t>
            </a:r>
            <a:r>
              <a:rPr lang="en-US" altLang="zh-CN" sz="2000" dirty="0" err="1" smtClean="0">
                <a:latin typeface="Courier New" charset="0"/>
              </a:rPr>
              <a:t>MaxWord</a:t>
            </a:r>
            <a:r>
              <a:rPr lang="en-US" altLang="zh-CN" sz="2000" dirty="0" smtClean="0">
                <a:latin typeface="Courier New" charset="0"/>
              </a:rPr>
              <a:t>];</a:t>
            </a:r>
          </a:p>
          <a:p>
            <a:pPr>
              <a:lnSpc>
                <a:spcPct val="90000"/>
              </a:lnSpc>
            </a:pPr>
            <a:r>
              <a:rPr lang="en-US" altLang="zh-CN" sz="2000" dirty="0" smtClean="0">
                <a:latin typeface="Courier New" charset="0"/>
              </a:rPr>
              <a:t> </a:t>
            </a:r>
          </a:p>
          <a:p>
            <a:pPr>
              <a:lnSpc>
                <a:spcPct val="90000"/>
              </a:lnSpc>
            </a:pPr>
            <a:r>
              <a:rPr lang="en-US" altLang="zh-CN" sz="2000" dirty="0" err="1" smtClean="0">
                <a:latin typeface="Courier New" charset="0"/>
              </a:rPr>
              <a:t>fscanf</a:t>
            </a:r>
            <a:r>
              <a:rPr lang="en-US" altLang="zh-CN" sz="2000" dirty="0" smtClean="0">
                <a:latin typeface="Courier New" charset="0"/>
              </a:rPr>
              <a:t> (</a:t>
            </a:r>
            <a:r>
              <a:rPr lang="en-US" altLang="zh-CN" sz="2000" dirty="0" err="1" smtClean="0">
                <a:latin typeface="Courier New" charset="0"/>
              </a:rPr>
              <a:t>infile</a:t>
            </a:r>
            <a:r>
              <a:rPr lang="en-US" altLang="zh-CN" sz="2000" dirty="0" smtClean="0">
                <a:latin typeface="Courier New" charset="0"/>
              </a:rPr>
              <a:t>, “%s”, word);</a:t>
            </a:r>
          </a:p>
          <a:p>
            <a:pPr>
              <a:lnSpc>
                <a:spcPct val="90000"/>
              </a:lnSpc>
            </a:pPr>
            <a:endParaRPr lang="en-US" altLang="zh-CN" sz="2000" dirty="0">
              <a:latin typeface="Courier New" charset="0"/>
            </a:endParaRPr>
          </a:p>
          <a:p>
            <a:pPr>
              <a:lnSpc>
                <a:spcPct val="90000"/>
              </a:lnSpc>
            </a:pPr>
            <a:r>
              <a:rPr lang="en-US" altLang="zh-CN" sz="2000" dirty="0" err="1">
                <a:latin typeface="Courier New" charset="0"/>
              </a:rPr>
              <a:t>fscanf</a:t>
            </a:r>
            <a:r>
              <a:rPr lang="en-US" altLang="zh-CN" sz="2000" dirty="0">
                <a:latin typeface="Courier New" charset="0"/>
              </a:rPr>
              <a:t> (</a:t>
            </a:r>
            <a:r>
              <a:rPr lang="en-US" altLang="zh-CN" sz="2000" dirty="0" err="1">
                <a:latin typeface="Courier New" charset="0"/>
              </a:rPr>
              <a:t>infile</a:t>
            </a:r>
            <a:r>
              <a:rPr lang="en-US" altLang="zh-CN" sz="2000" dirty="0">
                <a:latin typeface="Courier New" charset="0"/>
              </a:rPr>
              <a:t>, “%</a:t>
            </a:r>
            <a:r>
              <a:rPr lang="en-US" altLang="zh-CN" sz="2000" dirty="0">
                <a:solidFill>
                  <a:srgbClr val="FF0000"/>
                </a:solidFill>
                <a:latin typeface="Courier New" charset="0"/>
              </a:rPr>
              <a:t>24</a:t>
            </a:r>
            <a:r>
              <a:rPr lang="en-US" altLang="zh-CN" sz="2000" dirty="0">
                <a:latin typeface="Courier New" charset="0"/>
              </a:rPr>
              <a:t>s”, word);</a:t>
            </a:r>
          </a:p>
          <a:p>
            <a:pPr>
              <a:lnSpc>
                <a:spcPct val="90000"/>
              </a:lnSpc>
            </a:pPr>
            <a:endParaRPr lang="en-US" altLang="zh-CN" sz="2000" dirty="0">
              <a:latin typeface="Courier New" charset="0"/>
            </a:endParaRPr>
          </a:p>
        </p:txBody>
      </p:sp>
    </p:spTree>
    <p:extLst>
      <p:ext uri="{BB962C8B-B14F-4D97-AF65-F5344CB8AC3E}">
        <p14:creationId xmlns:p14="http://schemas.microsoft.com/office/powerpoint/2010/main" val="16831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Permitted </a:t>
            </a:r>
            <a:r>
              <a:rPr lang="en-US" altLang="zh-CN" sz="4000" dirty="0" err="1" smtClean="0">
                <a:solidFill>
                  <a:srgbClr val="FF0000"/>
                </a:solidFill>
                <a:latin typeface="Times New Roman" charset="0"/>
                <a:ea typeface="ＭＳ Ｐゴシック" charset="0"/>
                <a:cs typeface="ＭＳ Ｐゴシック" charset="0"/>
              </a:rPr>
              <a:t>Charaters</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539552" y="2852936"/>
            <a:ext cx="8128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Y</a:t>
            </a:r>
            <a:r>
              <a:rPr lang="en-US" altLang="zh-CN" sz="2800" b="0" dirty="0" smtClean="0"/>
              <a:t>ou could use the following call to </a:t>
            </a:r>
            <a:r>
              <a:rPr lang="en-US" altLang="zh-CN" sz="2800" b="0" dirty="0" err="1" smtClean="0"/>
              <a:t>fscanf</a:t>
            </a:r>
            <a:r>
              <a:rPr lang="en-US" altLang="zh-CN" sz="2800" b="0" dirty="0" smtClean="0"/>
              <a:t>:</a:t>
            </a:r>
          </a:p>
        </p:txBody>
      </p:sp>
      <p:sp>
        <p:nvSpPr>
          <p:cNvPr id="4" name="Text Box 9"/>
          <p:cNvSpPr txBox="1">
            <a:spLocks noChangeArrowheads="1"/>
          </p:cNvSpPr>
          <p:nvPr/>
        </p:nvSpPr>
        <p:spPr bwMode="auto">
          <a:xfrm>
            <a:off x="1835696" y="2420888"/>
            <a:ext cx="439248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90000"/>
              </a:lnSpc>
            </a:pPr>
            <a:r>
              <a:rPr lang="en-US" altLang="zh-CN" sz="2400" i="1" dirty="0" smtClean="0">
                <a:latin typeface="Courier New" charset="0"/>
              </a:rPr>
              <a:t>name: value</a:t>
            </a:r>
            <a:endParaRPr lang="en-US" altLang="zh-CN" sz="2400" i="1" dirty="0">
              <a:latin typeface="Courier New" charset="0"/>
            </a:endParaRPr>
          </a:p>
        </p:txBody>
      </p:sp>
      <p:sp>
        <p:nvSpPr>
          <p:cNvPr id="5" name="Rectangle 3"/>
          <p:cNvSpPr>
            <a:spLocks noChangeArrowheads="1"/>
          </p:cNvSpPr>
          <p:nvPr/>
        </p:nvSpPr>
        <p:spPr bwMode="auto">
          <a:xfrm>
            <a:off x="539552" y="1124744"/>
            <a:ext cx="81280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 and “%[^...]” conversion options can be particularly useful in reading formatted input. </a:t>
            </a:r>
            <a:r>
              <a:rPr lang="en-US" altLang="zh-CN" sz="2800" b="0" dirty="0"/>
              <a:t>T</a:t>
            </a:r>
            <a:r>
              <a:rPr lang="en-US" altLang="zh-CN" sz="2800" b="0" dirty="0" smtClean="0"/>
              <a:t>o read an entry of the form</a:t>
            </a:r>
          </a:p>
        </p:txBody>
      </p:sp>
      <p:sp>
        <p:nvSpPr>
          <p:cNvPr id="7" name="Text Box 9"/>
          <p:cNvSpPr txBox="1">
            <a:spLocks noChangeArrowheads="1"/>
          </p:cNvSpPr>
          <p:nvPr/>
        </p:nvSpPr>
        <p:spPr bwMode="auto">
          <a:xfrm>
            <a:off x="827584" y="3429000"/>
            <a:ext cx="806489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90000"/>
              </a:lnSpc>
            </a:pPr>
            <a:r>
              <a:rPr lang="en-US" altLang="zh-CN" sz="2400" dirty="0" err="1" smtClean="0">
                <a:latin typeface="Courier New" charset="0"/>
              </a:rPr>
              <a:t>fscanf</a:t>
            </a:r>
            <a:r>
              <a:rPr lang="en-US" altLang="zh-CN" sz="2400" dirty="0" smtClean="0">
                <a:latin typeface="Courier New" charset="0"/>
              </a:rPr>
              <a:t> (</a:t>
            </a:r>
            <a:r>
              <a:rPr lang="en-US" altLang="zh-CN" sz="2400" dirty="0" err="1" smtClean="0">
                <a:latin typeface="Courier New" charset="0"/>
              </a:rPr>
              <a:t>infile</a:t>
            </a:r>
            <a:r>
              <a:rPr lang="en-US" altLang="zh-CN" sz="2400" dirty="0" smtClean="0">
                <a:latin typeface="Courier New" charset="0"/>
              </a:rPr>
              <a:t>, “%[^:]:%d”, name, &amp;value);</a:t>
            </a:r>
            <a:endParaRPr lang="en-US" altLang="zh-CN" sz="2400" dirty="0">
              <a:latin typeface="Courier New" charset="0"/>
            </a:endParaRPr>
          </a:p>
        </p:txBody>
      </p:sp>
      <p:sp>
        <p:nvSpPr>
          <p:cNvPr id="8" name="Rectangle 3"/>
          <p:cNvSpPr>
            <a:spLocks noChangeArrowheads="1"/>
          </p:cNvSpPr>
          <p:nvPr/>
        </p:nvSpPr>
        <p:spPr bwMode="auto">
          <a:xfrm>
            <a:off x="524869" y="4365104"/>
            <a:ext cx="812800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But, after the program reads the integer corresponding to value, the newline that terminates the number remains in the input stream, where it will be read as part of the next word. How can we do?</a:t>
            </a:r>
          </a:p>
        </p:txBody>
      </p:sp>
    </p:spTree>
    <p:extLst>
      <p:ext uri="{BB962C8B-B14F-4D97-AF65-F5344CB8AC3E}">
        <p14:creationId xmlns:p14="http://schemas.microsoft.com/office/powerpoint/2010/main" val="9623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Formatted IO Example</a:t>
            </a:r>
            <a:endParaRPr lang="en-US" altLang="zh-CN" dirty="0">
              <a:solidFill>
                <a:schemeClr val="tx1"/>
              </a:solidFill>
              <a:latin typeface="Times New Roman" charset="0"/>
              <a:ea typeface="ＭＳ Ｐゴシック" charset="0"/>
              <a:cs typeface="ＭＳ Ｐゴシック" charset="0"/>
            </a:endParaRPr>
          </a:p>
        </p:txBody>
      </p:sp>
      <p:sp>
        <p:nvSpPr>
          <p:cNvPr id="8" name="Rectangle 3"/>
          <p:cNvSpPr>
            <a:spLocks noChangeArrowheads="1"/>
          </p:cNvSpPr>
          <p:nvPr/>
        </p:nvSpPr>
        <p:spPr bwMode="auto">
          <a:xfrm>
            <a:off x="539552" y="1124744"/>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err="1"/>
              <a:t>e</a:t>
            </a:r>
            <a:r>
              <a:rPr lang="en-US" altLang="zh-CN" sz="2800" b="0" dirty="0" err="1" smtClean="0"/>
              <a:t>lements.dat</a:t>
            </a:r>
            <a:endParaRPr lang="en-US" altLang="zh-CN" sz="2800" b="0" dirty="0" smtClean="0"/>
          </a:p>
        </p:txBody>
      </p:sp>
      <p:pic>
        <p:nvPicPr>
          <p:cNvPr id="2" name="图片 1"/>
          <p:cNvPicPr>
            <a:picLocks noChangeAspect="1"/>
          </p:cNvPicPr>
          <p:nvPr/>
        </p:nvPicPr>
        <p:blipFill>
          <a:blip r:embed="rId3"/>
          <a:stretch>
            <a:fillRect/>
          </a:stretch>
        </p:blipFill>
        <p:spPr>
          <a:xfrm>
            <a:off x="251520" y="1700808"/>
            <a:ext cx="8753394" cy="2952328"/>
          </a:xfrm>
          <a:prstGeom prst="rect">
            <a:avLst/>
          </a:prstGeom>
        </p:spPr>
      </p:pic>
      <p:pic>
        <p:nvPicPr>
          <p:cNvPr id="9" name="图片 8"/>
          <p:cNvPicPr>
            <a:picLocks noChangeAspect="1"/>
          </p:cNvPicPr>
          <p:nvPr/>
        </p:nvPicPr>
        <p:blipFill>
          <a:blip r:embed="rId4"/>
          <a:stretch>
            <a:fillRect/>
          </a:stretch>
        </p:blipFill>
        <p:spPr>
          <a:xfrm>
            <a:off x="3131840" y="3501008"/>
            <a:ext cx="5921475" cy="3096344"/>
          </a:xfrm>
          <a:prstGeom prst="rect">
            <a:avLst/>
          </a:prstGeom>
        </p:spPr>
      </p:pic>
      <p:pic>
        <p:nvPicPr>
          <p:cNvPr id="3" name="图片 2"/>
          <p:cNvPicPr>
            <a:picLocks noChangeAspect="1"/>
          </p:cNvPicPr>
          <p:nvPr/>
        </p:nvPicPr>
        <p:blipFill>
          <a:blip r:embed="rId5">
            <a:alphaModFix/>
          </a:blip>
          <a:stretch>
            <a:fillRect/>
          </a:stretch>
        </p:blipFill>
        <p:spPr>
          <a:xfrm>
            <a:off x="1043608" y="2996952"/>
            <a:ext cx="7978486" cy="72008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pic>
      <p:pic>
        <p:nvPicPr>
          <p:cNvPr id="10" name="图片 9"/>
          <p:cNvPicPr>
            <a:picLocks noChangeAspect="1"/>
          </p:cNvPicPr>
          <p:nvPr/>
        </p:nvPicPr>
        <p:blipFill>
          <a:blip r:embed="rId6"/>
          <a:stretch>
            <a:fillRect/>
          </a:stretch>
        </p:blipFill>
        <p:spPr>
          <a:xfrm>
            <a:off x="251520" y="5949280"/>
            <a:ext cx="2613624" cy="504056"/>
          </a:xfrm>
          <a:prstGeom prst="rect">
            <a:avLst/>
          </a:prstGeom>
        </p:spPr>
      </p:pic>
    </p:spTree>
    <p:extLst>
      <p:ext uri="{BB962C8B-B14F-4D97-AF65-F5344CB8AC3E}">
        <p14:creationId xmlns:p14="http://schemas.microsoft.com/office/powerpoint/2010/main" val="10591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Summary</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539552" y="1412776"/>
            <a:ext cx="81280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D</a:t>
            </a:r>
            <a:r>
              <a:rPr lang="en-US" altLang="zh-CN" sz="2800" b="0" dirty="0" smtClean="0"/>
              <a:t>eclare a variable of type FILE * to hold the file.</a:t>
            </a:r>
          </a:p>
          <a:p>
            <a:pPr marL="342900" indent="-342900" algn="just">
              <a:lnSpc>
                <a:spcPct val="85000"/>
              </a:lnSpc>
              <a:spcAft>
                <a:spcPct val="50000"/>
              </a:spcAft>
              <a:buFontTx/>
              <a:buChar char="•"/>
            </a:pPr>
            <a:r>
              <a:rPr lang="en-US" altLang="zh-CN" sz="2800" b="0" dirty="0" err="1"/>
              <a:t>f</a:t>
            </a:r>
            <a:r>
              <a:rPr lang="en-US" altLang="zh-CN" sz="2800" b="0" dirty="0" err="1" smtClean="0"/>
              <a:t>open</a:t>
            </a:r>
            <a:r>
              <a:rPr lang="en-US" altLang="zh-CN" sz="2800" b="0" dirty="0" smtClean="0"/>
              <a:t>, </a:t>
            </a:r>
            <a:r>
              <a:rPr lang="en-US" altLang="zh-CN" sz="2800" b="0" dirty="0" err="1" smtClean="0"/>
              <a:t>fclose</a:t>
            </a:r>
            <a:r>
              <a:rPr lang="en-US" altLang="zh-CN" sz="2800" b="0" dirty="0" smtClean="0"/>
              <a:t>, </a:t>
            </a:r>
            <a:r>
              <a:rPr lang="en-US" altLang="zh-CN" sz="2800" b="0" dirty="0" err="1" smtClean="0"/>
              <a:t>fprintf</a:t>
            </a:r>
            <a:r>
              <a:rPr lang="en-US" altLang="zh-CN" sz="2800" b="0" dirty="0" smtClean="0"/>
              <a:t>, </a:t>
            </a:r>
            <a:r>
              <a:rPr lang="en-US" altLang="zh-CN" sz="2800" b="0" dirty="0" err="1" smtClean="0"/>
              <a:t>fscanf</a:t>
            </a:r>
            <a:endParaRPr lang="en-US" altLang="zh-CN" sz="2800" b="0" dirty="0" smtClean="0"/>
          </a:p>
          <a:p>
            <a:pPr marL="342900" indent="-342900" algn="just">
              <a:lnSpc>
                <a:spcPct val="85000"/>
              </a:lnSpc>
              <a:spcAft>
                <a:spcPct val="50000"/>
              </a:spcAft>
              <a:buFontTx/>
              <a:buChar char="•"/>
            </a:pPr>
            <a:r>
              <a:rPr lang="en-US" altLang="zh-CN" sz="2800" b="0" dirty="0" err="1"/>
              <a:t>s</a:t>
            </a:r>
            <a:r>
              <a:rPr lang="en-US" altLang="zh-CN" sz="2800" b="0" dirty="0" err="1" smtClean="0"/>
              <a:t>tdin</a:t>
            </a:r>
            <a:r>
              <a:rPr lang="en-US" altLang="zh-CN" sz="2800" b="0" dirty="0" smtClean="0"/>
              <a:t>, </a:t>
            </a:r>
            <a:r>
              <a:rPr lang="en-US" altLang="zh-CN" sz="2800" b="0" dirty="0" err="1" smtClean="0"/>
              <a:t>stdout</a:t>
            </a:r>
            <a:r>
              <a:rPr lang="en-US" altLang="zh-CN" sz="2800" b="0" dirty="0" smtClean="0"/>
              <a:t>, </a:t>
            </a:r>
            <a:r>
              <a:rPr lang="en-US" altLang="zh-CN" sz="2800" b="0" dirty="0" err="1" smtClean="0"/>
              <a:t>stderr</a:t>
            </a:r>
            <a:endParaRPr lang="en-US" altLang="zh-CN" sz="2800" b="0" dirty="0" smtClean="0"/>
          </a:p>
          <a:p>
            <a:pPr marL="342900" indent="-342900" algn="just">
              <a:lnSpc>
                <a:spcPct val="85000"/>
              </a:lnSpc>
              <a:spcAft>
                <a:spcPct val="50000"/>
              </a:spcAft>
              <a:buFontTx/>
              <a:buChar char="•"/>
            </a:pPr>
            <a:r>
              <a:rPr lang="en-US" altLang="zh-CN" sz="2800" b="0" dirty="0" smtClean="0"/>
              <a:t>Use </a:t>
            </a:r>
            <a:r>
              <a:rPr lang="en-US" altLang="zh-CN" sz="2800" b="0" dirty="0" err="1" smtClean="0"/>
              <a:t>printf</a:t>
            </a:r>
            <a:r>
              <a:rPr lang="en-US" altLang="zh-CN" sz="2800" b="0" dirty="0" smtClean="0"/>
              <a:t> and </a:t>
            </a:r>
            <a:r>
              <a:rPr lang="en-US" altLang="zh-CN" sz="2800" b="0" dirty="0" err="1" smtClean="0"/>
              <a:t>scanf</a:t>
            </a:r>
            <a:r>
              <a:rPr lang="en-US" altLang="zh-CN" sz="2800" b="0" dirty="0" smtClean="0"/>
              <a:t> for formatted text I/O</a:t>
            </a:r>
          </a:p>
        </p:txBody>
      </p:sp>
    </p:spTree>
    <p:extLst>
      <p:ext uri="{BB962C8B-B14F-4D97-AF65-F5344CB8AC3E}">
        <p14:creationId xmlns:p14="http://schemas.microsoft.com/office/powerpoint/2010/main" val="314537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0" y="2667000"/>
            <a:ext cx="9144000" cy="1143000"/>
          </a:xfrm>
          <a:noFill/>
        </p:spPr>
        <p:txBody>
          <a:bodyPr/>
          <a:lstStyle/>
          <a:p>
            <a:r>
              <a:rPr lang="en-US" altLang="zh-CN" sz="3600">
                <a:solidFill>
                  <a:srgbClr val="FF0000"/>
                </a:solidFill>
                <a:latin typeface="Times New Roman" charset="0"/>
                <a:ea typeface="ＭＳ Ｐゴシック" charset="0"/>
                <a:cs typeface="ＭＳ Ｐゴシック"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String vs. Text File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82600" y="1556792"/>
            <a:ext cx="8128000" cy="443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A text file consists of an ordered collection of characters, just as a string does</a:t>
            </a:r>
          </a:p>
          <a:p>
            <a:pPr marL="342900" indent="-342900" algn="just">
              <a:lnSpc>
                <a:spcPct val="85000"/>
              </a:lnSpc>
              <a:spcAft>
                <a:spcPct val="50000"/>
              </a:spcAft>
              <a:buFontTx/>
              <a:buChar char="•"/>
            </a:pPr>
            <a:r>
              <a:rPr lang="en-US" altLang="zh-CN" sz="2800" b="0" dirty="0" smtClean="0"/>
              <a:t>They both have a definite endpoint</a:t>
            </a:r>
          </a:p>
          <a:p>
            <a:pPr marL="342900" indent="-342900" algn="just">
              <a:lnSpc>
                <a:spcPct val="85000"/>
              </a:lnSpc>
              <a:spcAft>
                <a:spcPct val="50000"/>
              </a:spcAft>
              <a:buFontTx/>
              <a:buChar char="•"/>
            </a:pPr>
            <a:r>
              <a:rPr lang="en-US" altLang="zh-CN" sz="2800" b="0" dirty="0" smtClean="0"/>
              <a:t>A string is stored temporarily in the memory</a:t>
            </a:r>
          </a:p>
          <a:p>
            <a:pPr marL="342900" indent="-342900" algn="just">
              <a:lnSpc>
                <a:spcPct val="85000"/>
              </a:lnSpc>
              <a:spcAft>
                <a:spcPct val="50000"/>
              </a:spcAft>
              <a:buFontTx/>
              <a:buChar char="•"/>
            </a:pPr>
            <a:r>
              <a:rPr lang="en-US" altLang="zh-CN" sz="2800" b="0" dirty="0"/>
              <a:t>A</a:t>
            </a:r>
            <a:r>
              <a:rPr lang="en-US" altLang="zh-CN" sz="2800" b="0" dirty="0" smtClean="0"/>
              <a:t> file is stored on a long-term storage device</a:t>
            </a:r>
          </a:p>
        </p:txBody>
      </p:sp>
    </p:spTree>
    <p:extLst>
      <p:ext uri="{BB962C8B-B14F-4D97-AF65-F5344CB8AC3E}">
        <p14:creationId xmlns:p14="http://schemas.microsoft.com/office/powerpoint/2010/main" val="35323146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Use File in C</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82600" y="1484784"/>
            <a:ext cx="8128000" cy="443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Use functions from the standard library.</a:t>
            </a:r>
          </a:p>
          <a:p>
            <a:pPr marL="971550" lvl="1" indent="-514350" algn="just">
              <a:lnSpc>
                <a:spcPct val="85000"/>
              </a:lnSpc>
              <a:spcAft>
                <a:spcPct val="50000"/>
              </a:spcAft>
              <a:buFont typeface="+mj-lt"/>
              <a:buAutoNum type="arabicPeriod"/>
            </a:pPr>
            <a:r>
              <a:rPr lang="en-US" altLang="zh-CN" sz="2800" b="0" dirty="0" smtClean="0"/>
              <a:t>Declare a variable of type </a:t>
            </a:r>
            <a:r>
              <a:rPr lang="en-US" altLang="zh-CN" sz="2800" dirty="0" smtClean="0">
                <a:solidFill>
                  <a:srgbClr val="FF0000"/>
                </a:solidFill>
              </a:rPr>
              <a:t>FILE *</a:t>
            </a:r>
            <a:r>
              <a:rPr lang="en-US" altLang="zh-CN" sz="2800" b="0" dirty="0" smtClean="0"/>
              <a:t>.</a:t>
            </a:r>
          </a:p>
          <a:p>
            <a:pPr marL="971550" lvl="1" indent="-514350" algn="just">
              <a:lnSpc>
                <a:spcPct val="85000"/>
              </a:lnSpc>
              <a:spcAft>
                <a:spcPct val="50000"/>
              </a:spcAft>
              <a:buFont typeface="+mj-lt"/>
              <a:buAutoNum type="arabicPeriod"/>
            </a:pPr>
            <a:r>
              <a:rPr lang="en-US" altLang="zh-CN" sz="2800" b="0" dirty="0" smtClean="0"/>
              <a:t>Associate the variable with an actual file by calling the </a:t>
            </a:r>
            <a:r>
              <a:rPr lang="en-US" altLang="zh-CN" sz="2800" dirty="0" err="1" smtClean="0">
                <a:solidFill>
                  <a:srgbClr val="FF0000"/>
                </a:solidFill>
              </a:rPr>
              <a:t>fopen</a:t>
            </a:r>
            <a:r>
              <a:rPr lang="en-US" altLang="zh-CN" sz="2800" b="0" dirty="0" smtClean="0"/>
              <a:t> function.</a:t>
            </a:r>
          </a:p>
          <a:p>
            <a:pPr marL="971550" lvl="1" indent="-514350" algn="just">
              <a:lnSpc>
                <a:spcPct val="85000"/>
              </a:lnSpc>
              <a:spcAft>
                <a:spcPct val="50000"/>
              </a:spcAft>
              <a:buFont typeface="+mj-lt"/>
              <a:buAutoNum type="arabicPeriod"/>
            </a:pPr>
            <a:r>
              <a:rPr lang="en-US" altLang="zh-CN" sz="2800" b="0" dirty="0" smtClean="0"/>
              <a:t>Call the appropriate functions in </a:t>
            </a:r>
            <a:r>
              <a:rPr lang="en-US" altLang="zh-CN" sz="2800" b="0" dirty="0" err="1" smtClean="0"/>
              <a:t>stdio.h</a:t>
            </a:r>
            <a:r>
              <a:rPr lang="en-US" altLang="zh-CN" sz="2800" b="0" dirty="0" smtClean="0"/>
              <a:t> to perform the necessary </a:t>
            </a:r>
            <a:r>
              <a:rPr lang="en-US" altLang="zh-CN" sz="2800" dirty="0" smtClean="0">
                <a:solidFill>
                  <a:srgbClr val="FF0000"/>
                </a:solidFill>
              </a:rPr>
              <a:t>I/O</a:t>
            </a:r>
            <a:r>
              <a:rPr lang="en-US" altLang="zh-CN" sz="2800" b="0" dirty="0" smtClean="0"/>
              <a:t> operations.</a:t>
            </a:r>
          </a:p>
          <a:p>
            <a:pPr marL="971550" lvl="1" indent="-514350" algn="just">
              <a:lnSpc>
                <a:spcPct val="85000"/>
              </a:lnSpc>
              <a:spcAft>
                <a:spcPct val="50000"/>
              </a:spcAft>
              <a:buFont typeface="+mj-lt"/>
              <a:buAutoNum type="arabicPeriod"/>
            </a:pPr>
            <a:r>
              <a:rPr lang="en-US" altLang="zh-CN" sz="2800" b="0" dirty="0" smtClean="0"/>
              <a:t>Indicate that the file operations are complete by calling </a:t>
            </a:r>
            <a:r>
              <a:rPr lang="en-US" altLang="zh-CN" sz="2800" dirty="0" err="1" smtClean="0">
                <a:solidFill>
                  <a:srgbClr val="FF0000"/>
                </a:solidFill>
              </a:rPr>
              <a:t>fclose</a:t>
            </a:r>
            <a:r>
              <a:rPr lang="en-US" altLang="zh-CN" sz="2800" b="0" dirty="0" smtClean="0"/>
              <a:t>.</a:t>
            </a:r>
          </a:p>
        </p:txBody>
      </p:sp>
    </p:spTree>
    <p:extLst>
      <p:ext uri="{BB962C8B-B14F-4D97-AF65-F5344CB8AC3E}">
        <p14:creationId xmlns:p14="http://schemas.microsoft.com/office/powerpoint/2010/main" val="1566037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Declaring a FILE * variable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539552" y="3573016"/>
            <a:ext cx="81280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You must declare a separate FILE * variable for each of the files that may be open simultaneously.</a:t>
            </a:r>
          </a:p>
        </p:txBody>
      </p:sp>
      <p:sp>
        <p:nvSpPr>
          <p:cNvPr id="4" name="Text Box 9"/>
          <p:cNvSpPr txBox="1">
            <a:spLocks noChangeArrowheads="1"/>
          </p:cNvSpPr>
          <p:nvPr/>
        </p:nvSpPr>
        <p:spPr bwMode="auto">
          <a:xfrm>
            <a:off x="467544" y="2780928"/>
            <a:ext cx="76962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smtClean="0">
                <a:latin typeface="Courier New" charset="0"/>
              </a:rPr>
              <a:t>FILE *</a:t>
            </a:r>
            <a:r>
              <a:rPr lang="en-US" altLang="zh-CN" sz="2000" dirty="0" err="1" smtClean="0">
                <a:latin typeface="Courier New" charset="0"/>
              </a:rPr>
              <a:t>infile</a:t>
            </a:r>
            <a:r>
              <a:rPr lang="en-US" altLang="zh-CN" sz="2000" dirty="0" smtClean="0">
                <a:latin typeface="Courier New" charset="0"/>
              </a:rPr>
              <a:t>;</a:t>
            </a:r>
            <a:endParaRPr lang="en-US" altLang="zh-CN" sz="2000" dirty="0">
              <a:latin typeface="Courier New" charset="0"/>
            </a:endParaRPr>
          </a:p>
        </p:txBody>
      </p:sp>
      <p:sp>
        <p:nvSpPr>
          <p:cNvPr id="5" name="Text Box 9"/>
          <p:cNvSpPr txBox="1">
            <a:spLocks noChangeArrowheads="1"/>
          </p:cNvSpPr>
          <p:nvPr/>
        </p:nvSpPr>
        <p:spPr bwMode="auto">
          <a:xfrm>
            <a:off x="611560" y="4725144"/>
            <a:ext cx="76962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smtClean="0">
                <a:latin typeface="Courier New" charset="0"/>
              </a:rPr>
              <a:t>FILE *</a:t>
            </a:r>
            <a:r>
              <a:rPr lang="en-US" altLang="zh-CN" sz="2000" dirty="0" err="1" smtClean="0">
                <a:latin typeface="Courier New" charset="0"/>
              </a:rPr>
              <a:t>infile</a:t>
            </a:r>
            <a:r>
              <a:rPr lang="en-US" altLang="zh-CN" sz="2000" dirty="0" smtClean="0">
                <a:latin typeface="Courier New" charset="0"/>
              </a:rPr>
              <a:t>, *</a:t>
            </a:r>
            <a:r>
              <a:rPr lang="en-US" altLang="zh-CN" sz="2000" dirty="0" err="1" smtClean="0">
                <a:latin typeface="Courier New" charset="0"/>
              </a:rPr>
              <a:t>outfile</a:t>
            </a:r>
            <a:r>
              <a:rPr lang="en-US" altLang="zh-CN" sz="2000" dirty="0" smtClean="0">
                <a:latin typeface="Courier New" charset="0"/>
              </a:rPr>
              <a:t>;</a:t>
            </a:r>
            <a:endParaRPr lang="en-US" altLang="zh-CN" sz="2000" dirty="0">
              <a:latin typeface="Courier New" charset="0"/>
            </a:endParaRPr>
          </a:p>
        </p:txBody>
      </p:sp>
      <p:sp>
        <p:nvSpPr>
          <p:cNvPr id="6" name="Rectangle 3"/>
          <p:cNvSpPr>
            <a:spLocks noChangeArrowheads="1"/>
          </p:cNvSpPr>
          <p:nvPr/>
        </p:nvSpPr>
        <p:spPr bwMode="auto">
          <a:xfrm>
            <a:off x="539552" y="1412776"/>
            <a:ext cx="81280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standard I/O library defines a type called FILE, which is used to store the information needed by the system</a:t>
            </a:r>
          </a:p>
        </p:txBody>
      </p:sp>
    </p:spTree>
    <p:extLst>
      <p:ext uri="{BB962C8B-B14F-4D97-AF65-F5344CB8AC3E}">
        <p14:creationId xmlns:p14="http://schemas.microsoft.com/office/powerpoint/2010/main" val="321686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1" build="allAtOnce"/>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Opening a File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67544" y="2132856"/>
            <a:ext cx="812800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err="1"/>
              <a:t>f</a:t>
            </a:r>
            <a:r>
              <a:rPr lang="en-US" altLang="zh-CN" sz="2800" b="0" dirty="0" err="1" smtClean="0"/>
              <a:t>ile_name</a:t>
            </a:r>
            <a:r>
              <a:rPr lang="en-US" altLang="zh-CN" sz="2800" b="0" dirty="0" smtClean="0"/>
              <a:t> is a string for the name</a:t>
            </a:r>
          </a:p>
          <a:p>
            <a:pPr marL="342900" indent="-342900" algn="just">
              <a:lnSpc>
                <a:spcPct val="85000"/>
              </a:lnSpc>
              <a:spcAft>
                <a:spcPct val="50000"/>
              </a:spcAft>
              <a:buFontTx/>
              <a:buChar char="•"/>
            </a:pPr>
            <a:r>
              <a:rPr lang="en-US" altLang="zh-CN" sz="2800" b="0" dirty="0"/>
              <a:t>m</a:t>
            </a:r>
            <a:r>
              <a:rPr lang="en-US" altLang="zh-CN" sz="2800" b="0" dirty="0" smtClean="0"/>
              <a:t>ode is a string:</a:t>
            </a:r>
          </a:p>
          <a:p>
            <a:pPr marL="971550" lvl="1" indent="-514350" algn="just">
              <a:lnSpc>
                <a:spcPct val="85000"/>
              </a:lnSpc>
              <a:spcAft>
                <a:spcPct val="50000"/>
              </a:spcAft>
              <a:buFont typeface="+mj-lt"/>
              <a:buAutoNum type="arabicPeriod"/>
            </a:pPr>
            <a:r>
              <a:rPr lang="en-US" altLang="zh-CN" sz="2800" b="0" dirty="0" smtClean="0"/>
              <a:t>“r”: open the file for reading</a:t>
            </a:r>
          </a:p>
          <a:p>
            <a:pPr marL="971550" lvl="1" indent="-514350" algn="just">
              <a:lnSpc>
                <a:spcPct val="85000"/>
              </a:lnSpc>
              <a:spcAft>
                <a:spcPct val="50000"/>
              </a:spcAft>
              <a:buFont typeface="+mj-lt"/>
              <a:buAutoNum type="arabicPeriod"/>
            </a:pPr>
            <a:r>
              <a:rPr lang="en-US" altLang="zh-CN" sz="2800" b="0" dirty="0" smtClean="0"/>
              <a:t>“w”: open the file for writing</a:t>
            </a:r>
          </a:p>
          <a:p>
            <a:pPr marL="971550" lvl="1" indent="-514350" algn="just">
              <a:lnSpc>
                <a:spcPct val="85000"/>
              </a:lnSpc>
              <a:spcAft>
                <a:spcPct val="50000"/>
              </a:spcAft>
              <a:buFont typeface="+mj-lt"/>
              <a:buAutoNum type="arabicPeriod"/>
            </a:pPr>
            <a:r>
              <a:rPr lang="en-US" altLang="zh-CN" sz="2800" b="0" dirty="0" smtClean="0"/>
              <a:t>“a”: open the file and write to the end of the existing contents</a:t>
            </a:r>
          </a:p>
        </p:txBody>
      </p:sp>
      <p:sp>
        <p:nvSpPr>
          <p:cNvPr id="4" name="Text Box 9"/>
          <p:cNvSpPr txBox="1">
            <a:spLocks noChangeArrowheads="1"/>
          </p:cNvSpPr>
          <p:nvPr/>
        </p:nvSpPr>
        <p:spPr bwMode="auto">
          <a:xfrm>
            <a:off x="611560" y="1340768"/>
            <a:ext cx="76962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smtClean="0">
                <a:latin typeface="Courier New" charset="0"/>
              </a:rPr>
              <a:t>file pointer variable = </a:t>
            </a:r>
            <a:r>
              <a:rPr lang="en-US" altLang="zh-CN" sz="2000" dirty="0" err="1" smtClean="0">
                <a:latin typeface="Courier New" charset="0"/>
              </a:rPr>
              <a:t>fopen</a:t>
            </a:r>
            <a:r>
              <a:rPr lang="en-US" altLang="zh-CN" sz="2000" dirty="0" smtClean="0">
                <a:latin typeface="Courier New" charset="0"/>
              </a:rPr>
              <a:t> (</a:t>
            </a:r>
            <a:r>
              <a:rPr lang="en-US" altLang="zh-CN" sz="2000" dirty="0" err="1" smtClean="0">
                <a:latin typeface="Courier New" charset="0"/>
              </a:rPr>
              <a:t>file_name</a:t>
            </a:r>
            <a:r>
              <a:rPr lang="en-US" altLang="zh-CN" sz="2000" dirty="0" smtClean="0">
                <a:latin typeface="Courier New" charset="0"/>
              </a:rPr>
              <a:t>, mode);</a:t>
            </a:r>
            <a:endParaRPr lang="en-US" altLang="zh-CN" sz="2000" dirty="0">
              <a:latin typeface="Courier New" charset="0"/>
            </a:endParaRPr>
          </a:p>
        </p:txBody>
      </p:sp>
      <p:sp>
        <p:nvSpPr>
          <p:cNvPr id="5" name="Text Box 9"/>
          <p:cNvSpPr txBox="1">
            <a:spLocks noChangeArrowheads="1"/>
          </p:cNvSpPr>
          <p:nvPr/>
        </p:nvSpPr>
        <p:spPr bwMode="auto">
          <a:xfrm>
            <a:off x="611560" y="5589240"/>
            <a:ext cx="76962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err="1" smtClean="0">
                <a:latin typeface="Courier New" charset="0"/>
              </a:rPr>
              <a:t>infile</a:t>
            </a:r>
            <a:r>
              <a:rPr lang="en-US" altLang="zh-CN" sz="2000" dirty="0" smtClean="0">
                <a:latin typeface="Courier New" charset="0"/>
              </a:rPr>
              <a:t> = </a:t>
            </a:r>
            <a:r>
              <a:rPr lang="en-US" altLang="zh-CN" sz="2000" dirty="0" err="1" smtClean="0">
                <a:latin typeface="Courier New" charset="0"/>
              </a:rPr>
              <a:t>fopen</a:t>
            </a:r>
            <a:r>
              <a:rPr lang="en-US" altLang="zh-CN" sz="2000" dirty="0" smtClean="0">
                <a:latin typeface="Courier New" charset="0"/>
              </a:rPr>
              <a:t> (“</a:t>
            </a:r>
            <a:r>
              <a:rPr lang="en-US" altLang="zh-CN" sz="2000" dirty="0" err="1" smtClean="0">
                <a:latin typeface="Courier New" charset="0"/>
              </a:rPr>
              <a:t>juliet.txt</a:t>
            </a:r>
            <a:r>
              <a:rPr lang="en-US" altLang="zh-CN" sz="2000" dirty="0" smtClean="0">
                <a:latin typeface="Courier New" charset="0"/>
              </a:rPr>
              <a:t>”, “r”);</a:t>
            </a:r>
            <a:endParaRPr lang="en-US" altLang="zh-CN" sz="2000" dirty="0">
              <a:latin typeface="Courier New" charset="0"/>
            </a:endParaRPr>
          </a:p>
        </p:txBody>
      </p:sp>
    </p:spTree>
    <p:extLst>
      <p:ext uri="{BB962C8B-B14F-4D97-AF65-F5344CB8AC3E}">
        <p14:creationId xmlns:p14="http://schemas.microsoft.com/office/powerpoint/2010/main" val="36945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If Fail?</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611560" y="1124744"/>
            <a:ext cx="81280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If the requested input file is missing or if other errors are detected, the </a:t>
            </a:r>
            <a:r>
              <a:rPr lang="en-US" altLang="zh-CN" sz="2800" b="0" dirty="0" err="1" smtClean="0"/>
              <a:t>fopen</a:t>
            </a:r>
            <a:r>
              <a:rPr lang="en-US" altLang="zh-CN" sz="2800" b="0" dirty="0" smtClean="0"/>
              <a:t> call returns the pointer value NULL to indicate that an error has occurred</a:t>
            </a:r>
          </a:p>
        </p:txBody>
      </p:sp>
      <p:sp>
        <p:nvSpPr>
          <p:cNvPr id="5" name="Text Box 9"/>
          <p:cNvSpPr txBox="1">
            <a:spLocks noChangeArrowheads="1"/>
          </p:cNvSpPr>
          <p:nvPr/>
        </p:nvSpPr>
        <p:spPr bwMode="auto">
          <a:xfrm>
            <a:off x="323528" y="2780928"/>
            <a:ext cx="85689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90000"/>
              </a:lnSpc>
            </a:pPr>
            <a:r>
              <a:rPr lang="en-US" altLang="zh-CN" sz="1800" dirty="0" err="1" smtClean="0">
                <a:latin typeface="Courier New" charset="0"/>
              </a:rPr>
              <a:t>nfile</a:t>
            </a:r>
            <a:r>
              <a:rPr lang="en-US" altLang="zh-CN" sz="1800" dirty="0" smtClean="0">
                <a:latin typeface="Courier New" charset="0"/>
              </a:rPr>
              <a:t> = </a:t>
            </a:r>
            <a:r>
              <a:rPr lang="en-US" altLang="zh-CN" sz="1800" dirty="0" err="1" smtClean="0">
                <a:latin typeface="Courier New" charset="0"/>
              </a:rPr>
              <a:t>fopen</a:t>
            </a:r>
            <a:r>
              <a:rPr lang="en-US" altLang="zh-CN" sz="1800" dirty="0" smtClean="0">
                <a:latin typeface="Courier New" charset="0"/>
              </a:rPr>
              <a:t> (“</a:t>
            </a:r>
            <a:r>
              <a:rPr lang="en-US" altLang="zh-CN" sz="1800" dirty="0" err="1" smtClean="0">
                <a:latin typeface="Courier New" charset="0"/>
              </a:rPr>
              <a:t>juliet.txt</a:t>
            </a:r>
            <a:r>
              <a:rPr lang="en-US" altLang="zh-CN" sz="1800" dirty="0" smtClean="0">
                <a:latin typeface="Courier New" charset="0"/>
              </a:rPr>
              <a:t>”, “r”);</a:t>
            </a:r>
          </a:p>
          <a:p>
            <a:pPr>
              <a:lnSpc>
                <a:spcPct val="90000"/>
              </a:lnSpc>
            </a:pPr>
            <a:r>
              <a:rPr lang="en-US" altLang="zh-CN" sz="1800" dirty="0" smtClean="0">
                <a:latin typeface="Courier New" charset="0"/>
              </a:rPr>
              <a:t>if (</a:t>
            </a:r>
            <a:r>
              <a:rPr lang="en-US" altLang="zh-CN" sz="1800" dirty="0" err="1" smtClean="0">
                <a:latin typeface="Courier New" charset="0"/>
              </a:rPr>
              <a:t>infile</a:t>
            </a:r>
            <a:r>
              <a:rPr lang="en-US" altLang="zh-CN" sz="1800" dirty="0" smtClean="0">
                <a:latin typeface="Courier New" charset="0"/>
              </a:rPr>
              <a:t> == NULL) Error (“Can’t open the file juliet.txt”);</a:t>
            </a:r>
            <a:endParaRPr lang="en-US" altLang="zh-CN" sz="1800" dirty="0">
              <a:latin typeface="Courier New" charset="0"/>
            </a:endParaRPr>
          </a:p>
        </p:txBody>
      </p:sp>
      <p:sp>
        <p:nvSpPr>
          <p:cNvPr id="6" name="Text Box 9"/>
          <p:cNvSpPr txBox="1">
            <a:spLocks noChangeArrowheads="1"/>
          </p:cNvSpPr>
          <p:nvPr/>
        </p:nvSpPr>
        <p:spPr bwMode="auto">
          <a:xfrm>
            <a:off x="453254" y="4293096"/>
            <a:ext cx="8568952" cy="184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nSpc>
                <a:spcPct val="90000"/>
              </a:lnSpc>
            </a:pPr>
            <a:r>
              <a:rPr lang="en-US" altLang="zh-CN" sz="1800" dirty="0" smtClean="0">
                <a:latin typeface="Courier New" charset="0"/>
              </a:rPr>
              <a:t>while (TRUE) {</a:t>
            </a:r>
          </a:p>
          <a:p>
            <a:pPr>
              <a:lnSpc>
                <a:spcPct val="90000"/>
              </a:lnSpc>
            </a:pPr>
            <a:r>
              <a:rPr lang="en-US" altLang="zh-CN" sz="1800" dirty="0">
                <a:latin typeface="Courier New" charset="0"/>
              </a:rPr>
              <a:t> </a:t>
            </a:r>
            <a:r>
              <a:rPr lang="en-US" altLang="zh-CN" sz="1800" dirty="0" smtClean="0">
                <a:latin typeface="Courier New" charset="0"/>
              </a:rPr>
              <a:t>   </a:t>
            </a:r>
            <a:r>
              <a:rPr lang="en-US" altLang="zh-CN" sz="1800" dirty="0" err="1" smtClean="0">
                <a:latin typeface="Courier New" charset="0"/>
              </a:rPr>
              <a:t>printf</a:t>
            </a:r>
            <a:r>
              <a:rPr lang="en-US" altLang="zh-CN" sz="1800" dirty="0" smtClean="0">
                <a:latin typeface="Courier New" charset="0"/>
              </a:rPr>
              <a:t> (“Input file name: ”);</a:t>
            </a:r>
          </a:p>
          <a:p>
            <a:pPr>
              <a:lnSpc>
                <a:spcPct val="90000"/>
              </a:lnSpc>
            </a:pPr>
            <a:r>
              <a:rPr lang="en-US" altLang="zh-CN" sz="1800" dirty="0">
                <a:latin typeface="Courier New" charset="0"/>
              </a:rPr>
              <a:t> </a:t>
            </a:r>
            <a:r>
              <a:rPr lang="en-US" altLang="zh-CN" sz="1800" dirty="0" smtClean="0">
                <a:latin typeface="Courier New" charset="0"/>
              </a:rPr>
              <a:t>   filename = </a:t>
            </a:r>
            <a:r>
              <a:rPr lang="en-US" altLang="zh-CN" sz="1800" dirty="0" err="1" smtClean="0">
                <a:latin typeface="Courier New" charset="0"/>
              </a:rPr>
              <a:t>GetLine</a:t>
            </a:r>
            <a:r>
              <a:rPr lang="en-US" altLang="zh-CN" sz="1800" dirty="0" smtClean="0">
                <a:latin typeface="Courier New" charset="0"/>
              </a:rPr>
              <a:t> ();</a:t>
            </a:r>
          </a:p>
          <a:p>
            <a:pPr>
              <a:lnSpc>
                <a:spcPct val="90000"/>
              </a:lnSpc>
            </a:pPr>
            <a:r>
              <a:rPr lang="en-US" altLang="zh-CN" sz="1800" dirty="0">
                <a:latin typeface="Courier New" charset="0"/>
              </a:rPr>
              <a:t> </a:t>
            </a:r>
            <a:r>
              <a:rPr lang="en-US" altLang="zh-CN" sz="1800" dirty="0" smtClean="0">
                <a:latin typeface="Courier New" charset="0"/>
              </a:rPr>
              <a:t>   </a:t>
            </a:r>
            <a:r>
              <a:rPr lang="en-US" altLang="zh-CN" sz="1800" dirty="0" err="1" smtClean="0">
                <a:latin typeface="Courier New" charset="0"/>
              </a:rPr>
              <a:t>infile</a:t>
            </a:r>
            <a:r>
              <a:rPr lang="en-US" altLang="zh-CN" sz="1800" dirty="0" smtClean="0">
                <a:latin typeface="Courier New" charset="0"/>
              </a:rPr>
              <a:t> = </a:t>
            </a:r>
            <a:r>
              <a:rPr lang="en-US" altLang="zh-CN" sz="1800" dirty="0" err="1" smtClean="0">
                <a:latin typeface="Courier New" charset="0"/>
              </a:rPr>
              <a:t>fopen</a:t>
            </a:r>
            <a:r>
              <a:rPr lang="en-US" altLang="zh-CN" sz="1800" dirty="0" smtClean="0">
                <a:latin typeface="Courier New" charset="0"/>
              </a:rPr>
              <a:t> (filename, “r”);</a:t>
            </a:r>
          </a:p>
          <a:p>
            <a:pPr>
              <a:lnSpc>
                <a:spcPct val="90000"/>
              </a:lnSpc>
            </a:pPr>
            <a:r>
              <a:rPr lang="en-US" altLang="zh-CN" sz="1800" dirty="0">
                <a:latin typeface="Courier New" charset="0"/>
              </a:rPr>
              <a:t> </a:t>
            </a:r>
            <a:r>
              <a:rPr lang="en-US" altLang="zh-CN" sz="1800" dirty="0" smtClean="0">
                <a:latin typeface="Courier New" charset="0"/>
              </a:rPr>
              <a:t>   if ( </a:t>
            </a:r>
            <a:r>
              <a:rPr lang="en-US" altLang="zh-CN" sz="1800" dirty="0" err="1" smtClean="0">
                <a:latin typeface="Courier New" charset="0"/>
              </a:rPr>
              <a:t>infile</a:t>
            </a:r>
            <a:r>
              <a:rPr lang="en-US" altLang="zh-CN" sz="1800" dirty="0" smtClean="0">
                <a:latin typeface="Courier New" charset="0"/>
              </a:rPr>
              <a:t> ) break;</a:t>
            </a:r>
          </a:p>
          <a:p>
            <a:pPr>
              <a:lnSpc>
                <a:spcPct val="90000"/>
              </a:lnSpc>
            </a:pPr>
            <a:r>
              <a:rPr lang="en-US" altLang="zh-CN" sz="1800" dirty="0">
                <a:latin typeface="Courier New" charset="0"/>
              </a:rPr>
              <a:t> </a:t>
            </a:r>
            <a:r>
              <a:rPr lang="en-US" altLang="zh-CN" sz="1800" dirty="0" smtClean="0">
                <a:latin typeface="Courier New" charset="0"/>
              </a:rPr>
              <a:t>   </a:t>
            </a:r>
            <a:r>
              <a:rPr lang="en-US" altLang="zh-CN" sz="1800" dirty="0" err="1" smtClean="0">
                <a:latin typeface="Courier New" charset="0"/>
              </a:rPr>
              <a:t>printf</a:t>
            </a:r>
            <a:r>
              <a:rPr lang="en-US" altLang="zh-CN" sz="1800" dirty="0" smtClean="0">
                <a:latin typeface="Courier New" charset="0"/>
              </a:rPr>
              <a:t>(“Can’t </a:t>
            </a:r>
            <a:r>
              <a:rPr lang="en-US" altLang="zh-CN" sz="1800" dirty="0" err="1" smtClean="0">
                <a:latin typeface="Courier New" charset="0"/>
              </a:rPr>
              <a:t>openthe</a:t>
            </a:r>
            <a:r>
              <a:rPr lang="en-US" altLang="zh-CN" sz="1800" dirty="0" smtClean="0">
                <a:latin typeface="Courier New" charset="0"/>
              </a:rPr>
              <a:t> </a:t>
            </a:r>
            <a:r>
              <a:rPr lang="en-US" altLang="zh-CN" sz="1800" dirty="0" err="1" smtClean="0">
                <a:latin typeface="Courier New" charset="0"/>
              </a:rPr>
              <a:t>file%s.Try</a:t>
            </a:r>
            <a:r>
              <a:rPr lang="en-US" altLang="zh-CN" sz="1800" dirty="0" smtClean="0">
                <a:latin typeface="Courier New" charset="0"/>
              </a:rPr>
              <a:t> again.\n”, filename);</a:t>
            </a:r>
          </a:p>
          <a:p>
            <a:pPr>
              <a:lnSpc>
                <a:spcPct val="90000"/>
              </a:lnSpc>
            </a:pPr>
            <a:r>
              <a:rPr lang="en-US" altLang="zh-CN" sz="1800" dirty="0" smtClean="0">
                <a:latin typeface="Courier New" charset="0"/>
              </a:rPr>
              <a:t>}</a:t>
            </a:r>
            <a:endParaRPr lang="en-US" altLang="zh-CN" sz="1800" dirty="0">
              <a:latin typeface="Courier New" charset="0"/>
            </a:endParaRPr>
          </a:p>
        </p:txBody>
      </p:sp>
    </p:spTree>
    <p:extLst>
      <p:ext uri="{BB962C8B-B14F-4D97-AF65-F5344CB8AC3E}">
        <p14:creationId xmlns:p14="http://schemas.microsoft.com/office/powerpoint/2010/main" val="24345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Closing File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539552" y="2852936"/>
            <a:ext cx="812800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I</a:t>
            </a:r>
            <a:r>
              <a:rPr lang="en-US" altLang="zh-CN" sz="2800" b="0" dirty="0" smtClean="0"/>
              <a:t>t is good to get into the habit of closing files explicitly because</a:t>
            </a:r>
          </a:p>
          <a:p>
            <a:pPr marL="800100" lvl="1" indent="-342900" algn="just">
              <a:lnSpc>
                <a:spcPct val="85000"/>
              </a:lnSpc>
              <a:spcAft>
                <a:spcPct val="50000"/>
              </a:spcAft>
              <a:buFontTx/>
              <a:buChar char="•"/>
            </a:pPr>
            <a:r>
              <a:rPr lang="en-US" altLang="zh-CN" sz="2800" b="0" dirty="0" smtClean="0"/>
              <a:t>It will be much easier for readers of your program to determine precisely when a file is in use and when that file is no longer needed.</a:t>
            </a:r>
          </a:p>
          <a:p>
            <a:pPr marL="800100" lvl="1" indent="-342900" algn="just">
              <a:lnSpc>
                <a:spcPct val="85000"/>
              </a:lnSpc>
              <a:spcAft>
                <a:spcPct val="50000"/>
              </a:spcAft>
              <a:buFontTx/>
              <a:buChar char="•"/>
            </a:pPr>
            <a:r>
              <a:rPr lang="en-US" altLang="zh-CN" sz="2800" b="0" dirty="0" smtClean="0"/>
              <a:t>It will be easier to incorporate your code into a larger program that may open and close files on its own.</a:t>
            </a:r>
          </a:p>
        </p:txBody>
      </p:sp>
      <p:sp>
        <p:nvSpPr>
          <p:cNvPr id="4" name="Text Box 9"/>
          <p:cNvSpPr txBox="1">
            <a:spLocks noChangeArrowheads="1"/>
          </p:cNvSpPr>
          <p:nvPr/>
        </p:nvSpPr>
        <p:spPr bwMode="auto">
          <a:xfrm>
            <a:off x="467544" y="2060848"/>
            <a:ext cx="7696200" cy="6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pPr algn="ctr">
              <a:lnSpc>
                <a:spcPct val="90000"/>
              </a:lnSpc>
            </a:pPr>
            <a:r>
              <a:rPr lang="en-US" altLang="zh-CN" sz="2000" dirty="0" err="1" smtClean="0">
                <a:latin typeface="Courier New" charset="0"/>
              </a:rPr>
              <a:t>fclose</a:t>
            </a:r>
            <a:r>
              <a:rPr lang="en-US" altLang="zh-CN" sz="2000" dirty="0" smtClean="0">
                <a:latin typeface="Courier New" charset="0"/>
              </a:rPr>
              <a:t> (</a:t>
            </a:r>
            <a:r>
              <a:rPr lang="en-US" altLang="zh-CN" sz="2000" dirty="0" err="1" smtClean="0">
                <a:latin typeface="Courier New" charset="0"/>
              </a:rPr>
              <a:t>infile</a:t>
            </a:r>
            <a:r>
              <a:rPr lang="en-US" altLang="zh-CN" sz="2000" dirty="0" smtClean="0">
                <a:latin typeface="Courier New" charset="0"/>
              </a:rPr>
              <a:t>); </a:t>
            </a:r>
          </a:p>
          <a:p>
            <a:pPr algn="ctr">
              <a:lnSpc>
                <a:spcPct val="90000"/>
              </a:lnSpc>
            </a:pPr>
            <a:r>
              <a:rPr lang="en-US" altLang="zh-CN" sz="2000" dirty="0" err="1" smtClean="0">
                <a:latin typeface="Courier New" charset="0"/>
              </a:rPr>
              <a:t>fclose</a:t>
            </a:r>
            <a:r>
              <a:rPr lang="en-US" altLang="zh-CN" sz="2000" dirty="0" smtClean="0">
                <a:latin typeface="Courier New" charset="0"/>
              </a:rPr>
              <a:t> (</a:t>
            </a:r>
            <a:r>
              <a:rPr lang="en-US" altLang="zh-CN" sz="2000" dirty="0" err="1" smtClean="0">
                <a:latin typeface="Courier New" charset="0"/>
              </a:rPr>
              <a:t>outfile</a:t>
            </a:r>
            <a:r>
              <a:rPr lang="en-US" altLang="zh-CN" sz="2000" dirty="0" smtClean="0">
                <a:latin typeface="Courier New" charset="0"/>
              </a:rPr>
              <a:t>);</a:t>
            </a:r>
            <a:endParaRPr lang="en-US" altLang="zh-CN" sz="2000" dirty="0">
              <a:latin typeface="Courier New" charset="0"/>
            </a:endParaRPr>
          </a:p>
        </p:txBody>
      </p:sp>
      <p:sp>
        <p:nvSpPr>
          <p:cNvPr id="6" name="Rectangle 3"/>
          <p:cNvSpPr>
            <a:spLocks noChangeArrowheads="1"/>
          </p:cNvSpPr>
          <p:nvPr/>
        </p:nvSpPr>
        <p:spPr bwMode="auto">
          <a:xfrm>
            <a:off x="539552" y="1412776"/>
            <a:ext cx="81280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Y</a:t>
            </a:r>
            <a:r>
              <a:rPr lang="en-US" altLang="zh-CN" sz="2800" b="0" dirty="0" smtClean="0"/>
              <a:t>ou should be sure to close any files you open.</a:t>
            </a:r>
          </a:p>
        </p:txBody>
      </p:sp>
    </p:spTree>
    <p:extLst>
      <p:ext uri="{BB962C8B-B14F-4D97-AF65-F5344CB8AC3E}">
        <p14:creationId xmlns:p14="http://schemas.microsoft.com/office/powerpoint/2010/main" val="22722592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76200"/>
            <a:ext cx="9144000" cy="1143000"/>
          </a:xfrm>
          <a:noFill/>
        </p:spPr>
        <p:txBody>
          <a:bodyPr/>
          <a:lstStyle/>
          <a:p>
            <a:r>
              <a:rPr lang="en-US" altLang="zh-CN" sz="4000" dirty="0" smtClean="0">
                <a:solidFill>
                  <a:srgbClr val="FF0000"/>
                </a:solidFill>
                <a:latin typeface="Times New Roman" charset="0"/>
                <a:ea typeface="ＭＳ Ｐゴシック" charset="0"/>
                <a:cs typeface="ＭＳ Ｐゴシック" charset="0"/>
              </a:rPr>
              <a:t>Standard Files</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548002" y="1412776"/>
            <a:ext cx="812800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smtClean="0"/>
              <a:t>The standard I/O library defines three special identifiers—</a:t>
            </a:r>
            <a:r>
              <a:rPr lang="en-US" altLang="zh-CN" sz="2800" dirty="0" err="1" smtClean="0"/>
              <a:t>stdin</a:t>
            </a:r>
            <a:r>
              <a:rPr lang="en-US" altLang="zh-CN" sz="2800" b="0" dirty="0" smtClean="0"/>
              <a:t>, </a:t>
            </a:r>
            <a:r>
              <a:rPr lang="en-US" altLang="zh-CN" sz="2800" dirty="0" err="1" smtClean="0"/>
              <a:t>stdout</a:t>
            </a:r>
            <a:r>
              <a:rPr lang="en-US" altLang="zh-CN" sz="2800" b="0" dirty="0" smtClean="0"/>
              <a:t>, and </a:t>
            </a:r>
            <a:r>
              <a:rPr lang="en-US" altLang="zh-CN" sz="2800" dirty="0" err="1" smtClean="0"/>
              <a:t>stderr</a:t>
            </a:r>
            <a:r>
              <a:rPr lang="en-US" altLang="zh-CN" sz="2800" b="0" dirty="0" smtClean="0"/>
              <a:t>—that act as FILE * constants and are available to all programs.</a:t>
            </a:r>
          </a:p>
          <a:p>
            <a:pPr marL="342900" indent="-342900" algn="just">
              <a:lnSpc>
                <a:spcPct val="85000"/>
              </a:lnSpc>
              <a:spcAft>
                <a:spcPct val="50000"/>
              </a:spcAft>
              <a:buFontTx/>
              <a:buChar char="•"/>
            </a:pPr>
            <a:r>
              <a:rPr lang="en-US" altLang="zh-CN" sz="2800" b="0" dirty="0" smtClean="0"/>
              <a:t> Typically, the standard files all refer to the computer console. </a:t>
            </a:r>
          </a:p>
          <a:p>
            <a:pPr marL="800100" lvl="1" indent="-342900" algn="just">
              <a:lnSpc>
                <a:spcPct val="85000"/>
              </a:lnSpc>
              <a:spcAft>
                <a:spcPct val="50000"/>
              </a:spcAft>
              <a:buFontTx/>
              <a:buChar char="•"/>
            </a:pPr>
            <a:r>
              <a:rPr lang="en-US" altLang="zh-CN" sz="2800" dirty="0" err="1" smtClean="0">
                <a:solidFill>
                  <a:srgbClr val="FF0000"/>
                </a:solidFill>
              </a:rPr>
              <a:t>stdin</a:t>
            </a:r>
            <a:r>
              <a:rPr lang="zh-CN" altLang="en-US" sz="2800" b="0" dirty="0" smtClean="0"/>
              <a:t>： </a:t>
            </a:r>
            <a:r>
              <a:rPr lang="en-US" altLang="zh-CN" sz="2800" b="0" dirty="0" smtClean="0"/>
              <a:t>the </a:t>
            </a:r>
            <a:r>
              <a:rPr lang="en-US" altLang="zh-CN" sz="2800" b="0" dirty="0" smtClean="0">
                <a:solidFill>
                  <a:srgbClr val="FF0000"/>
                </a:solidFill>
              </a:rPr>
              <a:t>input</a:t>
            </a:r>
            <a:r>
              <a:rPr lang="en-US" altLang="zh-CN" sz="2800" b="0" dirty="0" smtClean="0"/>
              <a:t> comes form the </a:t>
            </a:r>
            <a:r>
              <a:rPr lang="en-US" altLang="zh-CN" sz="2800" b="0" dirty="0" smtClean="0">
                <a:solidFill>
                  <a:srgbClr val="FF0000"/>
                </a:solidFill>
              </a:rPr>
              <a:t>keyboard</a:t>
            </a:r>
          </a:p>
          <a:p>
            <a:pPr marL="800100" lvl="1" indent="-342900" algn="just">
              <a:lnSpc>
                <a:spcPct val="85000"/>
              </a:lnSpc>
              <a:spcAft>
                <a:spcPct val="50000"/>
              </a:spcAft>
              <a:buFontTx/>
              <a:buChar char="•"/>
            </a:pPr>
            <a:r>
              <a:rPr lang="en-US" altLang="zh-CN" sz="2800" dirty="0" err="1" smtClean="0">
                <a:solidFill>
                  <a:srgbClr val="FF0000"/>
                </a:solidFill>
              </a:rPr>
              <a:t>stdout</a:t>
            </a:r>
            <a:r>
              <a:rPr lang="zh-CN" altLang="en-US" sz="2800" b="0" dirty="0" smtClean="0"/>
              <a:t>：</a:t>
            </a:r>
            <a:r>
              <a:rPr lang="en-US" altLang="zh-CN" sz="2800" b="0" dirty="0" smtClean="0"/>
              <a:t>the </a:t>
            </a:r>
            <a:r>
              <a:rPr lang="en-US" altLang="zh-CN" sz="2800" b="0" dirty="0" smtClean="0">
                <a:solidFill>
                  <a:srgbClr val="FF0000"/>
                </a:solidFill>
              </a:rPr>
              <a:t>output</a:t>
            </a:r>
            <a:r>
              <a:rPr lang="en-US" altLang="zh-CN" sz="2800" b="0" dirty="0" smtClean="0"/>
              <a:t> appears on the </a:t>
            </a:r>
            <a:r>
              <a:rPr lang="en-US" altLang="zh-CN" sz="2800" b="0" dirty="0" smtClean="0">
                <a:solidFill>
                  <a:srgbClr val="FF0000"/>
                </a:solidFill>
              </a:rPr>
              <a:t>screen</a:t>
            </a:r>
            <a:r>
              <a:rPr lang="en-US" altLang="zh-CN" sz="2800" b="0" dirty="0" smtClean="0"/>
              <a:t>.</a:t>
            </a:r>
          </a:p>
          <a:p>
            <a:pPr marL="800100" lvl="1" indent="-342900" algn="just">
              <a:lnSpc>
                <a:spcPct val="85000"/>
              </a:lnSpc>
              <a:spcAft>
                <a:spcPct val="50000"/>
              </a:spcAft>
              <a:buFontTx/>
              <a:buChar char="•"/>
            </a:pPr>
            <a:r>
              <a:rPr lang="en-US" altLang="zh-CN" sz="2800" dirty="0" err="1" smtClean="0">
                <a:solidFill>
                  <a:srgbClr val="FF0000"/>
                </a:solidFill>
              </a:rPr>
              <a:t>stderr</a:t>
            </a:r>
            <a:r>
              <a:rPr lang="zh-CN" altLang="en-US" sz="2800" b="0" dirty="0" smtClean="0"/>
              <a:t>：</a:t>
            </a:r>
            <a:r>
              <a:rPr lang="en-US" altLang="zh-CN" sz="2800" b="0" dirty="0" smtClean="0"/>
              <a:t> </a:t>
            </a:r>
            <a:r>
              <a:rPr lang="en-US" altLang="zh-CN" sz="2800" b="0" dirty="0"/>
              <a:t>the </a:t>
            </a:r>
            <a:r>
              <a:rPr lang="en-US" altLang="zh-CN" sz="2800" b="0" dirty="0">
                <a:solidFill>
                  <a:srgbClr val="FF0000"/>
                </a:solidFill>
              </a:rPr>
              <a:t>output</a:t>
            </a:r>
            <a:r>
              <a:rPr lang="en-US" altLang="zh-CN" sz="2800" b="0" dirty="0"/>
              <a:t> appears on the </a:t>
            </a:r>
            <a:r>
              <a:rPr lang="en-US" altLang="zh-CN" sz="2800" b="0" dirty="0">
                <a:solidFill>
                  <a:srgbClr val="FF0000"/>
                </a:solidFill>
              </a:rPr>
              <a:t>screen</a:t>
            </a:r>
            <a:r>
              <a:rPr lang="en-US" altLang="zh-CN" sz="2800" b="0" dirty="0"/>
              <a:t>.</a:t>
            </a:r>
          </a:p>
          <a:p>
            <a:pPr marL="800100" lvl="1" indent="-342900" algn="just">
              <a:lnSpc>
                <a:spcPct val="85000"/>
              </a:lnSpc>
              <a:spcAft>
                <a:spcPct val="50000"/>
              </a:spcAft>
              <a:buFontTx/>
              <a:buChar char="•"/>
            </a:pPr>
            <a:endParaRPr lang="en-US" altLang="zh-CN" sz="2800" b="0" dirty="0" smtClean="0"/>
          </a:p>
        </p:txBody>
      </p:sp>
    </p:spTree>
    <p:extLst>
      <p:ext uri="{BB962C8B-B14F-4D97-AF65-F5344CB8AC3E}">
        <p14:creationId xmlns:p14="http://schemas.microsoft.com/office/powerpoint/2010/main" val="1044160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anim calcmode="lin" valueType="num">
                                      <p:cBhvr>
                                        <p:cTn id="1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1000"/>
                                        <p:tgtEl>
                                          <p:spTgt spid="6">
                                            <p:txEl>
                                              <p:pRg st="3" end="3"/>
                                            </p:txEl>
                                          </p:spTgt>
                                        </p:tgtEl>
                                      </p:cBhvr>
                                    </p:animEffect>
                                    <p:anim calcmode="lin" valueType="num">
                                      <p:cBhvr>
                                        <p:cTn id="1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14113</TotalTime>
  <Words>1480</Words>
  <Application>Microsoft Office PowerPoint</Application>
  <PresentationFormat>全屏显示(4:3)</PresentationFormat>
  <Paragraphs>229</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Blank Presentation</vt:lpstr>
      <vt:lpstr>Chapter 8 File 【See Chap.15 in the textbook】</vt:lpstr>
      <vt:lpstr>Text File</vt:lpstr>
      <vt:lpstr>String vs. Text File</vt:lpstr>
      <vt:lpstr>Use File in C</vt:lpstr>
      <vt:lpstr>Declaring a FILE * variable</vt:lpstr>
      <vt:lpstr>Opening a File</vt:lpstr>
      <vt:lpstr>If Fail?</vt:lpstr>
      <vt:lpstr>Closing File</vt:lpstr>
      <vt:lpstr>Standard Files</vt:lpstr>
      <vt:lpstr>Get One Character</vt:lpstr>
      <vt:lpstr>Put One Character</vt:lpstr>
      <vt:lpstr>Updating a File</vt:lpstr>
      <vt:lpstr>Updating a File</vt:lpstr>
      <vt:lpstr>Updating a File</vt:lpstr>
      <vt:lpstr>Updating a File</vt:lpstr>
      <vt:lpstr>Reread Character</vt:lpstr>
      <vt:lpstr>Line-oriented I/O</vt:lpstr>
      <vt:lpstr>Formatted I/O： printf</vt:lpstr>
      <vt:lpstr>Formatted I/O： printf</vt:lpstr>
      <vt:lpstr>Formatted I/O： scanf</vt:lpstr>
      <vt:lpstr>The Types for scanf</vt:lpstr>
      <vt:lpstr>The Flags for scanf</vt:lpstr>
      <vt:lpstr>The Return of scanf</vt:lpstr>
      <vt:lpstr>Reading Strings Safer</vt:lpstr>
      <vt:lpstr>Permitted Charaters</vt:lpstr>
      <vt:lpstr>Formatted IO Example</vt:lpstr>
      <vt:lpstr>Summary</vt:lpstr>
      <vt:lpstr>The End</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cp:lastModifiedBy>xdq</cp:lastModifiedBy>
  <cp:revision>114</cp:revision>
  <dcterms:modified xsi:type="dcterms:W3CDTF">2017-01-03T15:29:57Z</dcterms:modified>
</cp:coreProperties>
</file>