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75" r:id="rId3"/>
    <p:sldId id="257" r:id="rId4"/>
    <p:sldId id="258" r:id="rId5"/>
    <p:sldId id="268" r:id="rId6"/>
    <p:sldId id="269" r:id="rId7"/>
    <p:sldId id="270" r:id="rId8"/>
    <p:sldId id="271" r:id="rId9"/>
    <p:sldId id="274" r:id="rId10"/>
    <p:sldId id="272" r:id="rId11"/>
    <p:sldId id="273" r:id="rId12"/>
    <p:sldId id="263"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4EB81-9324-4582-8EF5-F09EB8A6871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E857EBF-876A-41FA-83B1-51B4747B5EB9}">
      <dgm:prSet phldrT="[Text]"/>
      <dgm:spPr/>
      <dgm:t>
        <a:bodyPr/>
        <a:lstStyle/>
        <a:p>
          <a:r>
            <a:rPr lang="en-US" dirty="0"/>
            <a:t>First, we checked how many breweries are present in each state</a:t>
          </a:r>
        </a:p>
      </dgm:t>
    </dgm:pt>
    <dgm:pt modelId="{345EF3F5-1280-485B-99DB-103051BFFB68}" type="parTrans" cxnId="{B1FED554-310C-4986-A9EB-8A17E938B27D}">
      <dgm:prSet/>
      <dgm:spPr/>
      <dgm:t>
        <a:bodyPr/>
        <a:lstStyle/>
        <a:p>
          <a:endParaRPr lang="en-US"/>
        </a:p>
      </dgm:t>
    </dgm:pt>
    <dgm:pt modelId="{A3F38A8E-8E1B-4802-8D98-89F1D9CD25CD}" type="sibTrans" cxnId="{B1FED554-310C-4986-A9EB-8A17E938B27D}">
      <dgm:prSet/>
      <dgm:spPr/>
      <dgm:t>
        <a:bodyPr/>
        <a:lstStyle/>
        <a:p>
          <a:endParaRPr lang="en-US"/>
        </a:p>
      </dgm:t>
    </dgm:pt>
    <dgm:pt modelId="{415139A0-4BFA-4286-BCE2-1406A74EE755}">
      <dgm:prSet phldrT="[Text]"/>
      <dgm:spPr/>
      <dgm:t>
        <a:bodyPr/>
        <a:lstStyle/>
        <a:p>
          <a:r>
            <a:rPr lang="en-US" dirty="0"/>
            <a:t>Targeting states with fewer breweries </a:t>
          </a:r>
        </a:p>
      </dgm:t>
    </dgm:pt>
    <dgm:pt modelId="{C37ACEB5-D042-4E92-BB79-7491254589B5}" type="parTrans" cxnId="{37C1676D-4331-468A-BEDE-48A269443F5B}">
      <dgm:prSet/>
      <dgm:spPr/>
      <dgm:t>
        <a:bodyPr/>
        <a:lstStyle/>
        <a:p>
          <a:endParaRPr lang="en-US"/>
        </a:p>
      </dgm:t>
    </dgm:pt>
    <dgm:pt modelId="{009C09CC-08C9-46DD-8047-9491D05F0BCE}" type="sibTrans" cxnId="{37C1676D-4331-468A-BEDE-48A269443F5B}">
      <dgm:prSet/>
      <dgm:spPr/>
      <dgm:t>
        <a:bodyPr/>
        <a:lstStyle/>
        <a:p>
          <a:endParaRPr lang="en-US"/>
        </a:p>
      </dgm:t>
    </dgm:pt>
    <dgm:pt modelId="{9D50D54B-CFE1-473F-A06F-BB791DE06050}">
      <dgm:prSet phldrT="[Text]"/>
      <dgm:spPr/>
      <dgm:t>
        <a:bodyPr/>
        <a:lstStyle/>
        <a:p>
          <a:r>
            <a:rPr lang="en-US" dirty="0"/>
            <a:t>Merged the beer dataset with the breweries dataset to see the relationship   </a:t>
          </a:r>
        </a:p>
      </dgm:t>
    </dgm:pt>
    <dgm:pt modelId="{70B7F275-DBB7-45E9-A808-488BE63ED3E2}" type="parTrans" cxnId="{E97E49FA-1673-4BAA-ABCC-B64579113AF5}">
      <dgm:prSet/>
      <dgm:spPr/>
      <dgm:t>
        <a:bodyPr/>
        <a:lstStyle/>
        <a:p>
          <a:endParaRPr lang="en-US"/>
        </a:p>
      </dgm:t>
    </dgm:pt>
    <dgm:pt modelId="{5C7BB596-9373-43E5-A9E1-DA3770CBDCB9}" type="sibTrans" cxnId="{E97E49FA-1673-4BAA-ABCC-B64579113AF5}">
      <dgm:prSet/>
      <dgm:spPr/>
      <dgm:t>
        <a:bodyPr/>
        <a:lstStyle/>
        <a:p>
          <a:endParaRPr lang="en-US"/>
        </a:p>
      </dgm:t>
    </dgm:pt>
    <dgm:pt modelId="{9E7DD4F7-C61C-4157-855A-2B55F14048C5}" type="pres">
      <dgm:prSet presAssocID="{E8A4EB81-9324-4582-8EF5-F09EB8A68718}" presName="Name0" presStyleCnt="0">
        <dgm:presLayoutVars>
          <dgm:chMax val="11"/>
          <dgm:chPref val="11"/>
          <dgm:dir/>
          <dgm:resizeHandles/>
        </dgm:presLayoutVars>
      </dgm:prSet>
      <dgm:spPr/>
    </dgm:pt>
    <dgm:pt modelId="{1CDD4470-E333-45FF-9C76-0AEDC2637987}" type="pres">
      <dgm:prSet presAssocID="{9D50D54B-CFE1-473F-A06F-BB791DE06050}" presName="Accent3" presStyleCnt="0"/>
      <dgm:spPr/>
    </dgm:pt>
    <dgm:pt modelId="{46486532-B434-4A92-AB3F-D836FF0328B3}" type="pres">
      <dgm:prSet presAssocID="{9D50D54B-CFE1-473F-A06F-BB791DE06050}" presName="Accent" presStyleLbl="node1" presStyleIdx="0" presStyleCnt="3"/>
      <dgm:spPr/>
    </dgm:pt>
    <dgm:pt modelId="{15C34066-E5F2-4C52-9A74-1426E0BA5FAE}" type="pres">
      <dgm:prSet presAssocID="{9D50D54B-CFE1-473F-A06F-BB791DE06050}" presName="ParentBackground3" presStyleCnt="0"/>
      <dgm:spPr/>
    </dgm:pt>
    <dgm:pt modelId="{311D07F7-F361-4E83-AA64-204087C845E3}" type="pres">
      <dgm:prSet presAssocID="{9D50D54B-CFE1-473F-A06F-BB791DE06050}" presName="ParentBackground" presStyleLbl="fgAcc1" presStyleIdx="0" presStyleCnt="3"/>
      <dgm:spPr/>
    </dgm:pt>
    <dgm:pt modelId="{357A5F03-35AE-4A69-8E08-6786206BD46A}" type="pres">
      <dgm:prSet presAssocID="{9D50D54B-CFE1-473F-A06F-BB791DE06050}" presName="Parent3" presStyleLbl="revTx" presStyleIdx="0" presStyleCnt="0">
        <dgm:presLayoutVars>
          <dgm:chMax val="1"/>
          <dgm:chPref val="1"/>
          <dgm:bulletEnabled val="1"/>
        </dgm:presLayoutVars>
      </dgm:prSet>
      <dgm:spPr/>
    </dgm:pt>
    <dgm:pt modelId="{86035EF5-8E39-49F4-A7A2-C63023D5FCA5}" type="pres">
      <dgm:prSet presAssocID="{415139A0-4BFA-4286-BCE2-1406A74EE755}" presName="Accent2" presStyleCnt="0"/>
      <dgm:spPr/>
    </dgm:pt>
    <dgm:pt modelId="{7CC12AC7-060E-46A5-A2BD-174141D9127D}" type="pres">
      <dgm:prSet presAssocID="{415139A0-4BFA-4286-BCE2-1406A74EE755}" presName="Accent" presStyleLbl="node1" presStyleIdx="1" presStyleCnt="3"/>
      <dgm:spPr/>
    </dgm:pt>
    <dgm:pt modelId="{835ACDCC-F9E7-4ABF-86BC-FA854E54A5A7}" type="pres">
      <dgm:prSet presAssocID="{415139A0-4BFA-4286-BCE2-1406A74EE755}" presName="ParentBackground2" presStyleCnt="0"/>
      <dgm:spPr/>
    </dgm:pt>
    <dgm:pt modelId="{CD8A055F-6A53-4CB2-B62B-62DBA28CB808}" type="pres">
      <dgm:prSet presAssocID="{415139A0-4BFA-4286-BCE2-1406A74EE755}" presName="ParentBackground" presStyleLbl="fgAcc1" presStyleIdx="1" presStyleCnt="3"/>
      <dgm:spPr/>
    </dgm:pt>
    <dgm:pt modelId="{87ED25BB-80E3-43A6-A51C-287D014CDFE4}" type="pres">
      <dgm:prSet presAssocID="{415139A0-4BFA-4286-BCE2-1406A74EE755}" presName="Parent2" presStyleLbl="revTx" presStyleIdx="0" presStyleCnt="0">
        <dgm:presLayoutVars>
          <dgm:chMax val="1"/>
          <dgm:chPref val="1"/>
          <dgm:bulletEnabled val="1"/>
        </dgm:presLayoutVars>
      </dgm:prSet>
      <dgm:spPr/>
    </dgm:pt>
    <dgm:pt modelId="{034D5304-410A-40E2-8C54-C079AAF58FC7}" type="pres">
      <dgm:prSet presAssocID="{5E857EBF-876A-41FA-83B1-51B4747B5EB9}" presName="Accent1" presStyleCnt="0"/>
      <dgm:spPr/>
    </dgm:pt>
    <dgm:pt modelId="{61DA4DA8-E53B-4FF6-90CE-910849A66A8A}" type="pres">
      <dgm:prSet presAssocID="{5E857EBF-876A-41FA-83B1-51B4747B5EB9}" presName="Accent" presStyleLbl="node1" presStyleIdx="2" presStyleCnt="3"/>
      <dgm:spPr/>
    </dgm:pt>
    <dgm:pt modelId="{DD0E42D2-4383-4FFF-B3ED-92E2F7575FD1}" type="pres">
      <dgm:prSet presAssocID="{5E857EBF-876A-41FA-83B1-51B4747B5EB9}" presName="ParentBackground1" presStyleCnt="0"/>
      <dgm:spPr/>
    </dgm:pt>
    <dgm:pt modelId="{7AAC9B22-09D6-43F0-BA54-A4EA0D858D3E}" type="pres">
      <dgm:prSet presAssocID="{5E857EBF-876A-41FA-83B1-51B4747B5EB9}" presName="ParentBackground" presStyleLbl="fgAcc1" presStyleIdx="2" presStyleCnt="3"/>
      <dgm:spPr/>
    </dgm:pt>
    <dgm:pt modelId="{E27A320D-F155-4388-AF3C-B4BA4B4C7032}" type="pres">
      <dgm:prSet presAssocID="{5E857EBF-876A-41FA-83B1-51B4747B5EB9}" presName="Parent1" presStyleLbl="revTx" presStyleIdx="0" presStyleCnt="0">
        <dgm:presLayoutVars>
          <dgm:chMax val="1"/>
          <dgm:chPref val="1"/>
          <dgm:bulletEnabled val="1"/>
        </dgm:presLayoutVars>
      </dgm:prSet>
      <dgm:spPr/>
    </dgm:pt>
  </dgm:ptLst>
  <dgm:cxnLst>
    <dgm:cxn modelId="{DFB58440-2E87-49B2-94F7-C3E8C495AD6D}" type="presOf" srcId="{9D50D54B-CFE1-473F-A06F-BB791DE06050}" destId="{357A5F03-35AE-4A69-8E08-6786206BD46A}" srcOrd="1" destOrd="0" presId="urn:microsoft.com/office/officeart/2011/layout/CircleProcess"/>
    <dgm:cxn modelId="{089C0267-673F-4810-82FC-245D449BDCB4}" type="presOf" srcId="{415139A0-4BFA-4286-BCE2-1406A74EE755}" destId="{CD8A055F-6A53-4CB2-B62B-62DBA28CB808}" srcOrd="0" destOrd="0" presId="urn:microsoft.com/office/officeart/2011/layout/CircleProcess"/>
    <dgm:cxn modelId="{37C1676D-4331-468A-BEDE-48A269443F5B}" srcId="{E8A4EB81-9324-4582-8EF5-F09EB8A68718}" destId="{415139A0-4BFA-4286-BCE2-1406A74EE755}" srcOrd="1" destOrd="0" parTransId="{C37ACEB5-D042-4E92-BB79-7491254589B5}" sibTransId="{009C09CC-08C9-46DD-8047-9491D05F0BCE}"/>
    <dgm:cxn modelId="{B1FED554-310C-4986-A9EB-8A17E938B27D}" srcId="{E8A4EB81-9324-4582-8EF5-F09EB8A68718}" destId="{5E857EBF-876A-41FA-83B1-51B4747B5EB9}" srcOrd="0" destOrd="0" parTransId="{345EF3F5-1280-485B-99DB-103051BFFB68}" sibTransId="{A3F38A8E-8E1B-4802-8D98-89F1D9CD25CD}"/>
    <dgm:cxn modelId="{19E1FF76-F3AF-4275-B079-53209BEBADC8}" type="presOf" srcId="{5E857EBF-876A-41FA-83B1-51B4747B5EB9}" destId="{E27A320D-F155-4388-AF3C-B4BA4B4C7032}" srcOrd="1" destOrd="0" presId="urn:microsoft.com/office/officeart/2011/layout/CircleProcess"/>
    <dgm:cxn modelId="{D507B58A-2A1D-4BE5-A5E9-65B73EC52A1B}" type="presOf" srcId="{5E857EBF-876A-41FA-83B1-51B4747B5EB9}" destId="{7AAC9B22-09D6-43F0-BA54-A4EA0D858D3E}" srcOrd="0" destOrd="0" presId="urn:microsoft.com/office/officeart/2011/layout/CircleProcess"/>
    <dgm:cxn modelId="{EA3E52D4-50CC-4011-BFC0-A3BC64647F0B}" type="presOf" srcId="{415139A0-4BFA-4286-BCE2-1406A74EE755}" destId="{87ED25BB-80E3-43A6-A51C-287D014CDFE4}" srcOrd="1" destOrd="0" presId="urn:microsoft.com/office/officeart/2011/layout/CircleProcess"/>
    <dgm:cxn modelId="{C98546DC-3DF2-4154-909D-90283298641A}" type="presOf" srcId="{9D50D54B-CFE1-473F-A06F-BB791DE06050}" destId="{311D07F7-F361-4E83-AA64-204087C845E3}" srcOrd="0" destOrd="0" presId="urn:microsoft.com/office/officeart/2011/layout/CircleProcess"/>
    <dgm:cxn modelId="{ECB3D4EE-B60B-4982-A28B-D8B4EE91228C}" type="presOf" srcId="{E8A4EB81-9324-4582-8EF5-F09EB8A68718}" destId="{9E7DD4F7-C61C-4157-855A-2B55F14048C5}" srcOrd="0" destOrd="0" presId="urn:microsoft.com/office/officeart/2011/layout/CircleProcess"/>
    <dgm:cxn modelId="{E97E49FA-1673-4BAA-ABCC-B64579113AF5}" srcId="{E8A4EB81-9324-4582-8EF5-F09EB8A68718}" destId="{9D50D54B-CFE1-473F-A06F-BB791DE06050}" srcOrd="2" destOrd="0" parTransId="{70B7F275-DBB7-45E9-A808-488BE63ED3E2}" sibTransId="{5C7BB596-9373-43E5-A9E1-DA3770CBDCB9}"/>
    <dgm:cxn modelId="{13A40CCC-F857-447F-92FD-9C72C269DA05}" type="presParOf" srcId="{9E7DD4F7-C61C-4157-855A-2B55F14048C5}" destId="{1CDD4470-E333-45FF-9C76-0AEDC2637987}" srcOrd="0" destOrd="0" presId="urn:microsoft.com/office/officeart/2011/layout/CircleProcess"/>
    <dgm:cxn modelId="{A81E2BFC-9726-4EB7-B000-6C0C11767C7B}" type="presParOf" srcId="{1CDD4470-E333-45FF-9C76-0AEDC2637987}" destId="{46486532-B434-4A92-AB3F-D836FF0328B3}" srcOrd="0" destOrd="0" presId="urn:microsoft.com/office/officeart/2011/layout/CircleProcess"/>
    <dgm:cxn modelId="{73F70ED9-B035-42ED-87CB-EE4D5573BBCB}" type="presParOf" srcId="{9E7DD4F7-C61C-4157-855A-2B55F14048C5}" destId="{15C34066-E5F2-4C52-9A74-1426E0BA5FAE}" srcOrd="1" destOrd="0" presId="urn:microsoft.com/office/officeart/2011/layout/CircleProcess"/>
    <dgm:cxn modelId="{9D428D6F-AA61-4BAD-87AE-9642C80014A1}" type="presParOf" srcId="{15C34066-E5F2-4C52-9A74-1426E0BA5FAE}" destId="{311D07F7-F361-4E83-AA64-204087C845E3}" srcOrd="0" destOrd="0" presId="urn:microsoft.com/office/officeart/2011/layout/CircleProcess"/>
    <dgm:cxn modelId="{F4F02640-AEDF-4E88-9532-196F0A0CEFCC}" type="presParOf" srcId="{9E7DD4F7-C61C-4157-855A-2B55F14048C5}" destId="{357A5F03-35AE-4A69-8E08-6786206BD46A}" srcOrd="2" destOrd="0" presId="urn:microsoft.com/office/officeart/2011/layout/CircleProcess"/>
    <dgm:cxn modelId="{F5C249BC-9397-4F19-AEE3-169C360BDA2A}" type="presParOf" srcId="{9E7DD4F7-C61C-4157-855A-2B55F14048C5}" destId="{86035EF5-8E39-49F4-A7A2-C63023D5FCA5}" srcOrd="3" destOrd="0" presId="urn:microsoft.com/office/officeart/2011/layout/CircleProcess"/>
    <dgm:cxn modelId="{8A2CEBB8-85E5-439E-8428-2D422B671A28}" type="presParOf" srcId="{86035EF5-8E39-49F4-A7A2-C63023D5FCA5}" destId="{7CC12AC7-060E-46A5-A2BD-174141D9127D}" srcOrd="0" destOrd="0" presId="urn:microsoft.com/office/officeart/2011/layout/CircleProcess"/>
    <dgm:cxn modelId="{FB83019E-1BE7-4763-9EB0-D670449F6AFA}" type="presParOf" srcId="{9E7DD4F7-C61C-4157-855A-2B55F14048C5}" destId="{835ACDCC-F9E7-4ABF-86BC-FA854E54A5A7}" srcOrd="4" destOrd="0" presId="urn:microsoft.com/office/officeart/2011/layout/CircleProcess"/>
    <dgm:cxn modelId="{59BD97E1-5329-4A77-B26F-E2883ECA1648}" type="presParOf" srcId="{835ACDCC-F9E7-4ABF-86BC-FA854E54A5A7}" destId="{CD8A055F-6A53-4CB2-B62B-62DBA28CB808}" srcOrd="0" destOrd="0" presId="urn:microsoft.com/office/officeart/2011/layout/CircleProcess"/>
    <dgm:cxn modelId="{97C72114-35BA-4D68-9A33-8B79C498232D}" type="presParOf" srcId="{9E7DD4F7-C61C-4157-855A-2B55F14048C5}" destId="{87ED25BB-80E3-43A6-A51C-287D014CDFE4}" srcOrd="5" destOrd="0" presId="urn:microsoft.com/office/officeart/2011/layout/CircleProcess"/>
    <dgm:cxn modelId="{0E3B24BB-1594-4D12-AD2A-55C6FC66568A}" type="presParOf" srcId="{9E7DD4F7-C61C-4157-855A-2B55F14048C5}" destId="{034D5304-410A-40E2-8C54-C079AAF58FC7}" srcOrd="6" destOrd="0" presId="urn:microsoft.com/office/officeart/2011/layout/CircleProcess"/>
    <dgm:cxn modelId="{55833AB4-3CF4-47C1-873F-9DBD1B643959}" type="presParOf" srcId="{034D5304-410A-40E2-8C54-C079AAF58FC7}" destId="{61DA4DA8-E53B-4FF6-90CE-910849A66A8A}" srcOrd="0" destOrd="0" presId="urn:microsoft.com/office/officeart/2011/layout/CircleProcess"/>
    <dgm:cxn modelId="{1B9C24DF-CE56-4274-814C-239EC3C30C6A}" type="presParOf" srcId="{9E7DD4F7-C61C-4157-855A-2B55F14048C5}" destId="{DD0E42D2-4383-4FFF-B3ED-92E2F7575FD1}" srcOrd="7" destOrd="0" presId="urn:microsoft.com/office/officeart/2011/layout/CircleProcess"/>
    <dgm:cxn modelId="{A8F4F9A4-2628-4112-964F-1DC3373B4157}" type="presParOf" srcId="{DD0E42D2-4383-4FFF-B3ED-92E2F7575FD1}" destId="{7AAC9B22-09D6-43F0-BA54-A4EA0D858D3E}" srcOrd="0" destOrd="0" presId="urn:microsoft.com/office/officeart/2011/layout/CircleProcess"/>
    <dgm:cxn modelId="{E0BD4F41-6EB8-4911-BB6B-7513E29D9A93}" type="presParOf" srcId="{9E7DD4F7-C61C-4157-855A-2B55F14048C5}" destId="{E27A320D-F155-4388-AF3C-B4BA4B4C7032}"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E9839-C30D-4193-A096-11B5618B57D0}"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BF3B925-8E3D-4105-9014-5E5CEC2B18F1}">
      <dgm:prSet phldrT="[Text]"/>
      <dgm:spPr/>
      <dgm:t>
        <a:bodyPr/>
        <a:lstStyle/>
        <a:p>
          <a:r>
            <a:rPr lang="en-US" dirty="0"/>
            <a:t>Bitterness</a:t>
          </a:r>
        </a:p>
      </dgm:t>
    </dgm:pt>
    <dgm:pt modelId="{13FCDB66-48AC-403E-99CF-845B77433C3E}" type="parTrans" cxnId="{82C0AB62-F9E3-42D5-99F7-7F03A08E2EF8}">
      <dgm:prSet/>
      <dgm:spPr/>
      <dgm:t>
        <a:bodyPr/>
        <a:lstStyle/>
        <a:p>
          <a:endParaRPr lang="en-US"/>
        </a:p>
      </dgm:t>
    </dgm:pt>
    <dgm:pt modelId="{1F308C40-4711-433C-9D39-9C345798E440}" type="sibTrans" cxnId="{82C0AB62-F9E3-42D5-99F7-7F03A08E2EF8}">
      <dgm:prSet/>
      <dgm:spPr/>
      <dgm:t>
        <a:bodyPr/>
        <a:lstStyle/>
        <a:p>
          <a:endParaRPr lang="en-US"/>
        </a:p>
      </dgm:t>
    </dgm:pt>
    <dgm:pt modelId="{DFA1E691-0510-4CEA-8AEA-3AE24C1C3CE2}">
      <dgm:prSet phldrT="[Text]"/>
      <dgm:spPr/>
      <dgm:t>
        <a:bodyPr/>
        <a:lstStyle/>
        <a:p>
          <a:r>
            <a:rPr lang="en-US" dirty="0"/>
            <a:t>West Coast &gt; East Coast</a:t>
          </a:r>
        </a:p>
      </dgm:t>
    </dgm:pt>
    <dgm:pt modelId="{463AF26B-488F-425A-9DC6-773056853C79}" type="parTrans" cxnId="{29D2E86E-CD06-4A64-8ED9-AA971AAB076A}">
      <dgm:prSet/>
      <dgm:spPr/>
      <dgm:t>
        <a:bodyPr/>
        <a:lstStyle/>
        <a:p>
          <a:endParaRPr lang="en-US"/>
        </a:p>
      </dgm:t>
    </dgm:pt>
    <dgm:pt modelId="{4F7FD5CF-4194-46D1-9022-B1AFA3F454C2}" type="sibTrans" cxnId="{29D2E86E-CD06-4A64-8ED9-AA971AAB076A}">
      <dgm:prSet/>
      <dgm:spPr/>
      <dgm:t>
        <a:bodyPr/>
        <a:lstStyle/>
        <a:p>
          <a:endParaRPr lang="en-US"/>
        </a:p>
      </dgm:t>
    </dgm:pt>
    <dgm:pt modelId="{56E73933-3881-486F-B5AF-6534278C8FAF}">
      <dgm:prSet phldrT="[Text]"/>
      <dgm:spPr/>
      <dgm:t>
        <a:bodyPr/>
        <a:lstStyle/>
        <a:p>
          <a:r>
            <a:rPr lang="en-US" dirty="0"/>
            <a:t>When expanding business, we should keep in mind that west coast beers tend to be more bitter than East Coast beers. Therefore, the company may gain more profits by selling beers that more bitter on west coast.  </a:t>
          </a:r>
        </a:p>
      </dgm:t>
    </dgm:pt>
    <dgm:pt modelId="{77879C12-9CFE-4EAF-BD99-7080EF811BB4}" type="parTrans" cxnId="{1381CB08-CEE2-4A96-BAE4-2ACB6DF4953E}">
      <dgm:prSet/>
      <dgm:spPr/>
      <dgm:t>
        <a:bodyPr/>
        <a:lstStyle/>
        <a:p>
          <a:endParaRPr lang="en-US"/>
        </a:p>
      </dgm:t>
    </dgm:pt>
    <dgm:pt modelId="{5DB77D4C-50D6-451E-97D1-EB28696F852F}" type="sibTrans" cxnId="{1381CB08-CEE2-4A96-BAE4-2ACB6DF4953E}">
      <dgm:prSet/>
      <dgm:spPr/>
      <dgm:t>
        <a:bodyPr/>
        <a:lstStyle/>
        <a:p>
          <a:endParaRPr lang="en-US"/>
        </a:p>
      </dgm:t>
    </dgm:pt>
    <dgm:pt modelId="{E5EABA4A-2316-4E6A-AD33-3AB5C9D69F56}">
      <dgm:prSet phldrT="[Text]"/>
      <dgm:spPr/>
      <dgm:t>
        <a:bodyPr/>
        <a:lstStyle/>
        <a:p>
          <a:r>
            <a:rPr lang="en-US" dirty="0"/>
            <a:t>Median IBU</a:t>
          </a:r>
        </a:p>
      </dgm:t>
    </dgm:pt>
    <dgm:pt modelId="{54BEEF5B-0F1A-46A7-B1F2-08989A128FC9}" type="parTrans" cxnId="{21DEF10B-7D77-4D46-B69E-4A6D79F125F2}">
      <dgm:prSet/>
      <dgm:spPr/>
      <dgm:t>
        <a:bodyPr/>
        <a:lstStyle/>
        <a:p>
          <a:endParaRPr lang="en-US"/>
        </a:p>
      </dgm:t>
    </dgm:pt>
    <dgm:pt modelId="{C3003E9A-AD83-4113-B407-90B916B293D5}" type="sibTrans" cxnId="{21DEF10B-7D77-4D46-B69E-4A6D79F125F2}">
      <dgm:prSet/>
      <dgm:spPr/>
      <dgm:t>
        <a:bodyPr/>
        <a:lstStyle/>
        <a:p>
          <a:endParaRPr lang="en-US"/>
        </a:p>
      </dgm:t>
    </dgm:pt>
    <dgm:pt modelId="{1FED7EA6-CB56-48C5-8C47-E572A91B904D}">
      <dgm:prSet phldrT="[Text]"/>
      <dgm:spPr/>
      <dgm:t>
        <a:bodyPr/>
        <a:lstStyle/>
        <a:p>
          <a:r>
            <a:rPr lang="en-US" dirty="0"/>
            <a:t>Maine is the largest whereas Wisconsin has the lowest</a:t>
          </a:r>
        </a:p>
      </dgm:t>
    </dgm:pt>
    <dgm:pt modelId="{950E0091-D393-4DFC-BCE6-D48F086DE101}" type="parTrans" cxnId="{BC2C7FE0-B92A-4E01-AD16-22E035F3258E}">
      <dgm:prSet/>
      <dgm:spPr/>
      <dgm:t>
        <a:bodyPr/>
        <a:lstStyle/>
        <a:p>
          <a:endParaRPr lang="en-US"/>
        </a:p>
      </dgm:t>
    </dgm:pt>
    <dgm:pt modelId="{39DF75E2-3623-4E2C-81FC-718920A3E26B}" type="sibTrans" cxnId="{BC2C7FE0-B92A-4E01-AD16-22E035F3258E}">
      <dgm:prSet/>
      <dgm:spPr/>
      <dgm:t>
        <a:bodyPr/>
        <a:lstStyle/>
        <a:p>
          <a:endParaRPr lang="en-US"/>
        </a:p>
      </dgm:t>
    </dgm:pt>
    <dgm:pt modelId="{D91D687A-68F4-457D-931F-1DD912650873}">
      <dgm:prSet phldrT="[Text]"/>
      <dgm:spPr/>
      <dgm:t>
        <a:bodyPr/>
        <a:lstStyle/>
        <a:p>
          <a:r>
            <a:rPr lang="en-US" dirty="0"/>
            <a:t>When expanding business in Maine, we should keep in mind that it has the largest median IBU. In contrast, Wisconsin has the lowest median IBU. </a:t>
          </a:r>
        </a:p>
      </dgm:t>
    </dgm:pt>
    <dgm:pt modelId="{BD1A6C6E-BFDA-4C48-A5D3-EA43E9AAEE79}" type="parTrans" cxnId="{FA49271F-86B9-4C63-8B1D-BF315D7CF029}">
      <dgm:prSet/>
      <dgm:spPr/>
      <dgm:t>
        <a:bodyPr/>
        <a:lstStyle/>
        <a:p>
          <a:endParaRPr lang="en-US"/>
        </a:p>
      </dgm:t>
    </dgm:pt>
    <dgm:pt modelId="{96E28902-FF5A-4018-B0C3-C0DFF34CA3D1}" type="sibTrans" cxnId="{FA49271F-86B9-4C63-8B1D-BF315D7CF029}">
      <dgm:prSet/>
      <dgm:spPr/>
      <dgm:t>
        <a:bodyPr/>
        <a:lstStyle/>
        <a:p>
          <a:endParaRPr lang="en-US"/>
        </a:p>
      </dgm:t>
    </dgm:pt>
    <dgm:pt modelId="{4727E7B8-11B6-40E9-87C5-A1A75D8E49D5}">
      <dgm:prSet phldrT="[Text]"/>
      <dgm:spPr/>
      <dgm:t>
        <a:bodyPr/>
        <a:lstStyle/>
        <a:p>
          <a:r>
            <a:rPr lang="en-US" dirty="0"/>
            <a:t>Median alcohol content</a:t>
          </a:r>
        </a:p>
      </dgm:t>
    </dgm:pt>
    <dgm:pt modelId="{63D6A9E5-DF05-4D81-B4B8-EA0342DE2264}" type="parTrans" cxnId="{9457547D-D3CD-4317-A218-332816C19B98}">
      <dgm:prSet/>
      <dgm:spPr/>
      <dgm:t>
        <a:bodyPr/>
        <a:lstStyle/>
        <a:p>
          <a:endParaRPr lang="en-US"/>
        </a:p>
      </dgm:t>
    </dgm:pt>
    <dgm:pt modelId="{68D5B413-5076-4560-848B-999DA5BDD507}" type="sibTrans" cxnId="{9457547D-D3CD-4317-A218-332816C19B98}">
      <dgm:prSet/>
      <dgm:spPr/>
      <dgm:t>
        <a:bodyPr/>
        <a:lstStyle/>
        <a:p>
          <a:endParaRPr lang="en-US"/>
        </a:p>
      </dgm:t>
    </dgm:pt>
    <dgm:pt modelId="{BAD86897-76A0-4DCD-81A1-6634D01F87D1}">
      <dgm:prSet phldrT="[Text]"/>
      <dgm:spPr/>
      <dgm:t>
        <a:bodyPr/>
        <a:lstStyle/>
        <a:p>
          <a:r>
            <a:rPr lang="en-US" dirty="0"/>
            <a:t>DC has the largest median alcohol content and Utah has the smallest</a:t>
          </a:r>
        </a:p>
      </dgm:t>
    </dgm:pt>
    <dgm:pt modelId="{0CA40F12-8877-41DB-B540-90F70A98DF99}" type="parTrans" cxnId="{4FEE130F-BF20-4F19-B092-38CF7D69EEF1}">
      <dgm:prSet/>
      <dgm:spPr/>
      <dgm:t>
        <a:bodyPr/>
        <a:lstStyle/>
        <a:p>
          <a:endParaRPr lang="en-US"/>
        </a:p>
      </dgm:t>
    </dgm:pt>
    <dgm:pt modelId="{4577225C-5A66-4D29-92D3-3BB6EC47A77F}" type="sibTrans" cxnId="{4FEE130F-BF20-4F19-B092-38CF7D69EEF1}">
      <dgm:prSet/>
      <dgm:spPr/>
      <dgm:t>
        <a:bodyPr/>
        <a:lstStyle/>
        <a:p>
          <a:endParaRPr lang="en-US"/>
        </a:p>
      </dgm:t>
    </dgm:pt>
    <dgm:pt modelId="{D995311B-F30C-403D-93ED-A62F41985507}">
      <dgm:prSet phldrT="[Text]"/>
      <dgm:spPr/>
      <dgm:t>
        <a:bodyPr/>
        <a:lstStyle/>
        <a:p>
          <a:r>
            <a:rPr lang="en-US"/>
            <a:t>The </a:t>
          </a:r>
          <a:r>
            <a:rPr lang="en-US" dirty="0"/>
            <a:t>company should keep in mind the median alcohol context is the highest in DC and Utah has </a:t>
          </a:r>
          <a:r>
            <a:rPr lang="en-US"/>
            <a:t>the smallest.</a:t>
          </a:r>
          <a:endParaRPr lang="en-US" dirty="0"/>
        </a:p>
      </dgm:t>
    </dgm:pt>
    <dgm:pt modelId="{65FEB21C-D68D-4AE4-89DB-5BBC09C65A7F}" type="parTrans" cxnId="{5D64177F-0071-450A-89B1-603F2CE93904}">
      <dgm:prSet/>
      <dgm:spPr/>
      <dgm:t>
        <a:bodyPr/>
        <a:lstStyle/>
        <a:p>
          <a:endParaRPr lang="en-US"/>
        </a:p>
      </dgm:t>
    </dgm:pt>
    <dgm:pt modelId="{D989CD8A-BB0C-4FC0-BCEF-9B924F721CAB}" type="sibTrans" cxnId="{5D64177F-0071-450A-89B1-603F2CE93904}">
      <dgm:prSet/>
      <dgm:spPr/>
      <dgm:t>
        <a:bodyPr/>
        <a:lstStyle/>
        <a:p>
          <a:endParaRPr lang="en-US"/>
        </a:p>
      </dgm:t>
    </dgm:pt>
    <dgm:pt modelId="{0DB2FFD3-43C9-47F3-9C11-361C27059AE6}" type="pres">
      <dgm:prSet presAssocID="{05EE9839-C30D-4193-A096-11B5618B57D0}" presName="Name0" presStyleCnt="0">
        <dgm:presLayoutVars>
          <dgm:chMax/>
          <dgm:chPref val="3"/>
          <dgm:dir/>
          <dgm:animOne val="branch"/>
          <dgm:animLvl val="lvl"/>
        </dgm:presLayoutVars>
      </dgm:prSet>
      <dgm:spPr/>
    </dgm:pt>
    <dgm:pt modelId="{19CB338F-724E-4F96-B97C-85C5599B76A5}" type="pres">
      <dgm:prSet presAssocID="{DBF3B925-8E3D-4105-9014-5E5CEC2B18F1}" presName="composite" presStyleCnt="0"/>
      <dgm:spPr/>
    </dgm:pt>
    <dgm:pt modelId="{11C2062F-26AA-4794-A37C-2405B9E15ACA}" type="pres">
      <dgm:prSet presAssocID="{DBF3B925-8E3D-4105-9014-5E5CEC2B18F1}" presName="FirstChild" presStyleLbl="revTx" presStyleIdx="0" presStyleCnt="6">
        <dgm:presLayoutVars>
          <dgm:chMax val="0"/>
          <dgm:chPref val="0"/>
          <dgm:bulletEnabled val="1"/>
        </dgm:presLayoutVars>
      </dgm:prSet>
      <dgm:spPr/>
    </dgm:pt>
    <dgm:pt modelId="{7FEF20EB-AAA6-41F2-A0A2-EA37782904D5}" type="pres">
      <dgm:prSet presAssocID="{DBF3B925-8E3D-4105-9014-5E5CEC2B18F1}" presName="Parent" presStyleLbl="alignNode1" presStyleIdx="0" presStyleCnt="3">
        <dgm:presLayoutVars>
          <dgm:chMax val="3"/>
          <dgm:chPref val="3"/>
          <dgm:bulletEnabled val="1"/>
        </dgm:presLayoutVars>
      </dgm:prSet>
      <dgm:spPr/>
    </dgm:pt>
    <dgm:pt modelId="{B1850760-305E-4E66-B210-76B42E59A00F}" type="pres">
      <dgm:prSet presAssocID="{DBF3B925-8E3D-4105-9014-5E5CEC2B18F1}" presName="Accent" presStyleLbl="parChTrans1D1" presStyleIdx="0" presStyleCnt="3"/>
      <dgm:spPr/>
    </dgm:pt>
    <dgm:pt modelId="{F266476A-E978-4AD9-B43E-AC6DBF9E7BE3}" type="pres">
      <dgm:prSet presAssocID="{DBF3B925-8E3D-4105-9014-5E5CEC2B18F1}" presName="Child" presStyleLbl="revTx" presStyleIdx="1" presStyleCnt="6">
        <dgm:presLayoutVars>
          <dgm:chMax val="0"/>
          <dgm:chPref val="0"/>
          <dgm:bulletEnabled val="1"/>
        </dgm:presLayoutVars>
      </dgm:prSet>
      <dgm:spPr/>
    </dgm:pt>
    <dgm:pt modelId="{0B30DCE7-FD7D-4F75-BF64-40A87F507230}" type="pres">
      <dgm:prSet presAssocID="{1F308C40-4711-433C-9D39-9C345798E440}" presName="sibTrans" presStyleCnt="0"/>
      <dgm:spPr/>
    </dgm:pt>
    <dgm:pt modelId="{3EDABE5A-4E0C-447F-96D7-75F66C41BC11}" type="pres">
      <dgm:prSet presAssocID="{E5EABA4A-2316-4E6A-AD33-3AB5C9D69F56}" presName="composite" presStyleCnt="0"/>
      <dgm:spPr/>
    </dgm:pt>
    <dgm:pt modelId="{F36B5141-35C6-43FC-A85A-B92D31435192}" type="pres">
      <dgm:prSet presAssocID="{E5EABA4A-2316-4E6A-AD33-3AB5C9D69F56}" presName="FirstChild" presStyleLbl="revTx" presStyleIdx="2" presStyleCnt="6">
        <dgm:presLayoutVars>
          <dgm:chMax val="0"/>
          <dgm:chPref val="0"/>
          <dgm:bulletEnabled val="1"/>
        </dgm:presLayoutVars>
      </dgm:prSet>
      <dgm:spPr/>
    </dgm:pt>
    <dgm:pt modelId="{77F64C39-F217-4B3D-B90F-FB97B9D70244}" type="pres">
      <dgm:prSet presAssocID="{E5EABA4A-2316-4E6A-AD33-3AB5C9D69F56}" presName="Parent" presStyleLbl="alignNode1" presStyleIdx="1" presStyleCnt="3">
        <dgm:presLayoutVars>
          <dgm:chMax val="3"/>
          <dgm:chPref val="3"/>
          <dgm:bulletEnabled val="1"/>
        </dgm:presLayoutVars>
      </dgm:prSet>
      <dgm:spPr/>
    </dgm:pt>
    <dgm:pt modelId="{555BD597-90A5-4A4E-8A28-9B0CB8C58F79}" type="pres">
      <dgm:prSet presAssocID="{E5EABA4A-2316-4E6A-AD33-3AB5C9D69F56}" presName="Accent" presStyleLbl="parChTrans1D1" presStyleIdx="1" presStyleCnt="3"/>
      <dgm:spPr/>
    </dgm:pt>
    <dgm:pt modelId="{5DE0107C-2439-4A3F-B773-F82B8EBA6BF1}" type="pres">
      <dgm:prSet presAssocID="{E5EABA4A-2316-4E6A-AD33-3AB5C9D69F56}" presName="Child" presStyleLbl="revTx" presStyleIdx="3" presStyleCnt="6">
        <dgm:presLayoutVars>
          <dgm:chMax val="0"/>
          <dgm:chPref val="0"/>
          <dgm:bulletEnabled val="1"/>
        </dgm:presLayoutVars>
      </dgm:prSet>
      <dgm:spPr/>
    </dgm:pt>
    <dgm:pt modelId="{134DB7DA-8968-435D-AD0B-13D909981C61}" type="pres">
      <dgm:prSet presAssocID="{C3003E9A-AD83-4113-B407-90B916B293D5}" presName="sibTrans" presStyleCnt="0"/>
      <dgm:spPr/>
    </dgm:pt>
    <dgm:pt modelId="{C08EB506-2F47-40F8-B52B-71E32E77D71F}" type="pres">
      <dgm:prSet presAssocID="{4727E7B8-11B6-40E9-87C5-A1A75D8E49D5}" presName="composite" presStyleCnt="0"/>
      <dgm:spPr/>
    </dgm:pt>
    <dgm:pt modelId="{488D8BD9-DC1B-4D0C-BE0B-299C2F2A86FB}" type="pres">
      <dgm:prSet presAssocID="{4727E7B8-11B6-40E9-87C5-A1A75D8E49D5}" presName="FirstChild" presStyleLbl="revTx" presStyleIdx="4" presStyleCnt="6">
        <dgm:presLayoutVars>
          <dgm:chMax val="0"/>
          <dgm:chPref val="0"/>
          <dgm:bulletEnabled val="1"/>
        </dgm:presLayoutVars>
      </dgm:prSet>
      <dgm:spPr/>
    </dgm:pt>
    <dgm:pt modelId="{6DACA9A1-4A46-46A4-902E-4A02025DC976}" type="pres">
      <dgm:prSet presAssocID="{4727E7B8-11B6-40E9-87C5-A1A75D8E49D5}" presName="Parent" presStyleLbl="alignNode1" presStyleIdx="2" presStyleCnt="3">
        <dgm:presLayoutVars>
          <dgm:chMax val="3"/>
          <dgm:chPref val="3"/>
          <dgm:bulletEnabled val="1"/>
        </dgm:presLayoutVars>
      </dgm:prSet>
      <dgm:spPr/>
    </dgm:pt>
    <dgm:pt modelId="{24E7A878-C05A-4333-8801-9A5AD88FBEBF}" type="pres">
      <dgm:prSet presAssocID="{4727E7B8-11B6-40E9-87C5-A1A75D8E49D5}" presName="Accent" presStyleLbl="parChTrans1D1" presStyleIdx="2" presStyleCnt="3"/>
      <dgm:spPr/>
    </dgm:pt>
    <dgm:pt modelId="{2E85F5F3-9A8A-4493-A16A-B1D8AB8A3FFA}" type="pres">
      <dgm:prSet presAssocID="{4727E7B8-11B6-40E9-87C5-A1A75D8E49D5}" presName="Child" presStyleLbl="revTx" presStyleIdx="5" presStyleCnt="6">
        <dgm:presLayoutVars>
          <dgm:chMax val="0"/>
          <dgm:chPref val="0"/>
          <dgm:bulletEnabled val="1"/>
        </dgm:presLayoutVars>
      </dgm:prSet>
      <dgm:spPr/>
    </dgm:pt>
  </dgm:ptLst>
  <dgm:cxnLst>
    <dgm:cxn modelId="{1381CB08-CEE2-4A96-BAE4-2ACB6DF4953E}" srcId="{DBF3B925-8E3D-4105-9014-5E5CEC2B18F1}" destId="{56E73933-3881-486F-B5AF-6534278C8FAF}" srcOrd="1" destOrd="0" parTransId="{77879C12-9CFE-4EAF-BD99-7080EF811BB4}" sibTransId="{5DB77D4C-50D6-451E-97D1-EB28696F852F}"/>
    <dgm:cxn modelId="{21DEF10B-7D77-4D46-B69E-4A6D79F125F2}" srcId="{05EE9839-C30D-4193-A096-11B5618B57D0}" destId="{E5EABA4A-2316-4E6A-AD33-3AB5C9D69F56}" srcOrd="1" destOrd="0" parTransId="{54BEEF5B-0F1A-46A7-B1F2-08989A128FC9}" sibTransId="{C3003E9A-AD83-4113-B407-90B916B293D5}"/>
    <dgm:cxn modelId="{4FEE130F-BF20-4F19-B092-38CF7D69EEF1}" srcId="{4727E7B8-11B6-40E9-87C5-A1A75D8E49D5}" destId="{BAD86897-76A0-4DCD-81A1-6634D01F87D1}" srcOrd="0" destOrd="0" parTransId="{0CA40F12-8877-41DB-B540-90F70A98DF99}" sibTransId="{4577225C-5A66-4D29-92D3-3BB6EC47A77F}"/>
    <dgm:cxn modelId="{1EBAFA1A-4D00-4FEF-8181-D65CC1CA871B}" type="presOf" srcId="{05EE9839-C30D-4193-A096-11B5618B57D0}" destId="{0DB2FFD3-43C9-47F3-9C11-361C27059AE6}" srcOrd="0" destOrd="0" presId="urn:microsoft.com/office/officeart/2011/layout/TabList"/>
    <dgm:cxn modelId="{FA49271F-86B9-4C63-8B1D-BF315D7CF029}" srcId="{E5EABA4A-2316-4E6A-AD33-3AB5C9D69F56}" destId="{D91D687A-68F4-457D-931F-1DD912650873}" srcOrd="1" destOrd="0" parTransId="{BD1A6C6E-BFDA-4C48-A5D3-EA43E9AAEE79}" sibTransId="{96E28902-FF5A-4018-B0C3-C0DFF34CA3D1}"/>
    <dgm:cxn modelId="{FE7C232A-D628-4541-92E1-8D281D5925BB}" type="presOf" srcId="{D995311B-F30C-403D-93ED-A62F41985507}" destId="{2E85F5F3-9A8A-4493-A16A-B1D8AB8A3FFA}" srcOrd="0" destOrd="0" presId="urn:microsoft.com/office/officeart/2011/layout/TabList"/>
    <dgm:cxn modelId="{181E2D3A-7D4A-4DE4-A008-8C83EB542661}" type="presOf" srcId="{D91D687A-68F4-457D-931F-1DD912650873}" destId="{5DE0107C-2439-4A3F-B773-F82B8EBA6BF1}" srcOrd="0" destOrd="0" presId="urn:microsoft.com/office/officeart/2011/layout/TabList"/>
    <dgm:cxn modelId="{82C0AB62-F9E3-42D5-99F7-7F03A08E2EF8}" srcId="{05EE9839-C30D-4193-A096-11B5618B57D0}" destId="{DBF3B925-8E3D-4105-9014-5E5CEC2B18F1}" srcOrd="0" destOrd="0" parTransId="{13FCDB66-48AC-403E-99CF-845B77433C3E}" sibTransId="{1F308C40-4711-433C-9D39-9C345798E440}"/>
    <dgm:cxn modelId="{29D2E86E-CD06-4A64-8ED9-AA971AAB076A}" srcId="{DBF3B925-8E3D-4105-9014-5E5CEC2B18F1}" destId="{DFA1E691-0510-4CEA-8AEA-3AE24C1C3CE2}" srcOrd="0" destOrd="0" parTransId="{463AF26B-488F-425A-9DC6-773056853C79}" sibTransId="{4F7FD5CF-4194-46D1-9022-B1AFA3F454C2}"/>
    <dgm:cxn modelId="{9457547D-D3CD-4317-A218-332816C19B98}" srcId="{05EE9839-C30D-4193-A096-11B5618B57D0}" destId="{4727E7B8-11B6-40E9-87C5-A1A75D8E49D5}" srcOrd="2" destOrd="0" parTransId="{63D6A9E5-DF05-4D81-B4B8-EA0342DE2264}" sibTransId="{68D5B413-5076-4560-848B-999DA5BDD507}"/>
    <dgm:cxn modelId="{5D64177F-0071-450A-89B1-603F2CE93904}" srcId="{4727E7B8-11B6-40E9-87C5-A1A75D8E49D5}" destId="{D995311B-F30C-403D-93ED-A62F41985507}" srcOrd="1" destOrd="0" parTransId="{65FEB21C-D68D-4AE4-89DB-5BBC09C65A7F}" sibTransId="{D989CD8A-BB0C-4FC0-BCEF-9B924F721CAB}"/>
    <dgm:cxn modelId="{C2057197-34EC-4158-A422-5A65A22DD997}" type="presOf" srcId="{1FED7EA6-CB56-48C5-8C47-E572A91B904D}" destId="{F36B5141-35C6-43FC-A85A-B92D31435192}" srcOrd="0" destOrd="0" presId="urn:microsoft.com/office/officeart/2011/layout/TabList"/>
    <dgm:cxn modelId="{393C7AAB-5C46-4024-9F93-98B4978E575C}" type="presOf" srcId="{DBF3B925-8E3D-4105-9014-5E5CEC2B18F1}" destId="{7FEF20EB-AAA6-41F2-A0A2-EA37782904D5}" srcOrd="0" destOrd="0" presId="urn:microsoft.com/office/officeart/2011/layout/TabList"/>
    <dgm:cxn modelId="{7E795AB8-5535-4F54-B664-1F0233F99D5D}" type="presOf" srcId="{4727E7B8-11B6-40E9-87C5-A1A75D8E49D5}" destId="{6DACA9A1-4A46-46A4-902E-4A02025DC976}" srcOrd="0" destOrd="0" presId="urn:microsoft.com/office/officeart/2011/layout/TabList"/>
    <dgm:cxn modelId="{FF0EEAC1-D6CF-4EFA-8BE6-E4BC10105740}" type="presOf" srcId="{DFA1E691-0510-4CEA-8AEA-3AE24C1C3CE2}" destId="{11C2062F-26AA-4794-A37C-2405B9E15ACA}" srcOrd="0" destOrd="0" presId="urn:microsoft.com/office/officeart/2011/layout/TabList"/>
    <dgm:cxn modelId="{7001CADA-D33B-4260-A20A-5DE5684B7210}" type="presOf" srcId="{BAD86897-76A0-4DCD-81A1-6634D01F87D1}" destId="{488D8BD9-DC1B-4D0C-BE0B-299C2F2A86FB}" srcOrd="0" destOrd="0" presId="urn:microsoft.com/office/officeart/2011/layout/TabList"/>
    <dgm:cxn modelId="{BC2C7FE0-B92A-4E01-AD16-22E035F3258E}" srcId="{E5EABA4A-2316-4E6A-AD33-3AB5C9D69F56}" destId="{1FED7EA6-CB56-48C5-8C47-E572A91B904D}" srcOrd="0" destOrd="0" parTransId="{950E0091-D393-4DFC-BCE6-D48F086DE101}" sibTransId="{39DF75E2-3623-4E2C-81FC-718920A3E26B}"/>
    <dgm:cxn modelId="{03AB29ED-DE6F-417C-BA9A-090250724AEB}" type="presOf" srcId="{56E73933-3881-486F-B5AF-6534278C8FAF}" destId="{F266476A-E978-4AD9-B43E-AC6DBF9E7BE3}" srcOrd="0" destOrd="0" presId="urn:microsoft.com/office/officeart/2011/layout/TabList"/>
    <dgm:cxn modelId="{ABC25CFF-00D3-4B3A-AF19-AB2ADF34FBAC}" type="presOf" srcId="{E5EABA4A-2316-4E6A-AD33-3AB5C9D69F56}" destId="{77F64C39-F217-4B3D-B90F-FB97B9D70244}" srcOrd="0" destOrd="0" presId="urn:microsoft.com/office/officeart/2011/layout/TabList"/>
    <dgm:cxn modelId="{60876631-A1C4-4034-99AC-FB74BC4DEA06}" type="presParOf" srcId="{0DB2FFD3-43C9-47F3-9C11-361C27059AE6}" destId="{19CB338F-724E-4F96-B97C-85C5599B76A5}" srcOrd="0" destOrd="0" presId="urn:microsoft.com/office/officeart/2011/layout/TabList"/>
    <dgm:cxn modelId="{98CF1074-17DF-4B35-BF13-AB48F17E7827}" type="presParOf" srcId="{19CB338F-724E-4F96-B97C-85C5599B76A5}" destId="{11C2062F-26AA-4794-A37C-2405B9E15ACA}" srcOrd="0" destOrd="0" presId="urn:microsoft.com/office/officeart/2011/layout/TabList"/>
    <dgm:cxn modelId="{BE1A416F-5659-46DA-AC27-4DBA947F4F1E}" type="presParOf" srcId="{19CB338F-724E-4F96-B97C-85C5599B76A5}" destId="{7FEF20EB-AAA6-41F2-A0A2-EA37782904D5}" srcOrd="1" destOrd="0" presId="urn:microsoft.com/office/officeart/2011/layout/TabList"/>
    <dgm:cxn modelId="{FC29E1DF-884D-4CAE-A621-5CCCB3B0B947}" type="presParOf" srcId="{19CB338F-724E-4F96-B97C-85C5599B76A5}" destId="{B1850760-305E-4E66-B210-76B42E59A00F}" srcOrd="2" destOrd="0" presId="urn:microsoft.com/office/officeart/2011/layout/TabList"/>
    <dgm:cxn modelId="{F0B1762B-24D5-4CFF-AF37-4828020C6B1D}" type="presParOf" srcId="{0DB2FFD3-43C9-47F3-9C11-361C27059AE6}" destId="{F266476A-E978-4AD9-B43E-AC6DBF9E7BE3}" srcOrd="1" destOrd="0" presId="urn:microsoft.com/office/officeart/2011/layout/TabList"/>
    <dgm:cxn modelId="{2F7A6D53-98D3-4F9C-8A40-F3109255F1E9}" type="presParOf" srcId="{0DB2FFD3-43C9-47F3-9C11-361C27059AE6}" destId="{0B30DCE7-FD7D-4F75-BF64-40A87F507230}" srcOrd="2" destOrd="0" presId="urn:microsoft.com/office/officeart/2011/layout/TabList"/>
    <dgm:cxn modelId="{C85A0286-DCF7-465A-A048-3816CCF39EE7}" type="presParOf" srcId="{0DB2FFD3-43C9-47F3-9C11-361C27059AE6}" destId="{3EDABE5A-4E0C-447F-96D7-75F66C41BC11}" srcOrd="3" destOrd="0" presId="urn:microsoft.com/office/officeart/2011/layout/TabList"/>
    <dgm:cxn modelId="{2FCB074D-FEC7-4349-BA06-DF9D696B9A89}" type="presParOf" srcId="{3EDABE5A-4E0C-447F-96D7-75F66C41BC11}" destId="{F36B5141-35C6-43FC-A85A-B92D31435192}" srcOrd="0" destOrd="0" presId="urn:microsoft.com/office/officeart/2011/layout/TabList"/>
    <dgm:cxn modelId="{24A7B2CD-6A7A-402B-9F84-D461572B3924}" type="presParOf" srcId="{3EDABE5A-4E0C-447F-96D7-75F66C41BC11}" destId="{77F64C39-F217-4B3D-B90F-FB97B9D70244}" srcOrd="1" destOrd="0" presId="urn:microsoft.com/office/officeart/2011/layout/TabList"/>
    <dgm:cxn modelId="{A54068E6-04B4-41BA-81B5-301A324997F6}" type="presParOf" srcId="{3EDABE5A-4E0C-447F-96D7-75F66C41BC11}" destId="{555BD597-90A5-4A4E-8A28-9B0CB8C58F79}" srcOrd="2" destOrd="0" presId="urn:microsoft.com/office/officeart/2011/layout/TabList"/>
    <dgm:cxn modelId="{B90FD1F2-6013-4A72-B95F-8C4E39235824}" type="presParOf" srcId="{0DB2FFD3-43C9-47F3-9C11-361C27059AE6}" destId="{5DE0107C-2439-4A3F-B773-F82B8EBA6BF1}" srcOrd="4" destOrd="0" presId="urn:microsoft.com/office/officeart/2011/layout/TabList"/>
    <dgm:cxn modelId="{05FE17A8-5CB5-46DE-8EA3-C7404E44C174}" type="presParOf" srcId="{0DB2FFD3-43C9-47F3-9C11-361C27059AE6}" destId="{134DB7DA-8968-435D-AD0B-13D909981C61}" srcOrd="5" destOrd="0" presId="urn:microsoft.com/office/officeart/2011/layout/TabList"/>
    <dgm:cxn modelId="{19F94AC6-222F-47B2-86D9-858D5B1E06C8}" type="presParOf" srcId="{0DB2FFD3-43C9-47F3-9C11-361C27059AE6}" destId="{C08EB506-2F47-40F8-B52B-71E32E77D71F}" srcOrd="6" destOrd="0" presId="urn:microsoft.com/office/officeart/2011/layout/TabList"/>
    <dgm:cxn modelId="{F7225627-E782-4852-99DB-18A5B413AF71}" type="presParOf" srcId="{C08EB506-2F47-40F8-B52B-71E32E77D71F}" destId="{488D8BD9-DC1B-4D0C-BE0B-299C2F2A86FB}" srcOrd="0" destOrd="0" presId="urn:microsoft.com/office/officeart/2011/layout/TabList"/>
    <dgm:cxn modelId="{CDDE1C31-F0E2-4A0D-8EEC-78F8A58B6CA2}" type="presParOf" srcId="{C08EB506-2F47-40F8-B52B-71E32E77D71F}" destId="{6DACA9A1-4A46-46A4-902E-4A02025DC976}" srcOrd="1" destOrd="0" presId="urn:microsoft.com/office/officeart/2011/layout/TabList"/>
    <dgm:cxn modelId="{1115790B-E232-4F29-A4E1-CDEE3EFDA902}" type="presParOf" srcId="{C08EB506-2F47-40F8-B52B-71E32E77D71F}" destId="{24E7A878-C05A-4333-8801-9A5AD88FBEBF}" srcOrd="2" destOrd="0" presId="urn:microsoft.com/office/officeart/2011/layout/TabList"/>
    <dgm:cxn modelId="{61D40580-E53F-4169-811F-7C3B10C139C9}" type="presParOf" srcId="{0DB2FFD3-43C9-47F3-9C11-361C27059AE6}" destId="{2E85F5F3-9A8A-4493-A16A-B1D8AB8A3FF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86532-B434-4A92-AB3F-D836FF0328B3}">
      <dsp:nvSpPr>
        <dsp:cNvPr id="0" name=""/>
        <dsp:cNvSpPr/>
      </dsp:nvSpPr>
      <dsp:spPr>
        <a:xfrm>
          <a:off x="7664535" y="1017902"/>
          <a:ext cx="2696397" cy="269689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D07F7-F361-4E83-AA64-204087C845E3}">
      <dsp:nvSpPr>
        <dsp:cNvPr id="0" name=""/>
        <dsp:cNvSpPr/>
      </dsp:nvSpPr>
      <dsp:spPr>
        <a:xfrm>
          <a:off x="7754064"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Merged the beer dataset with the breweries dataset to see the relationship   </a:t>
          </a:r>
        </a:p>
      </dsp:txBody>
      <dsp:txXfrm>
        <a:off x="8113935" y="1467463"/>
        <a:ext cx="1797598" cy="1797773"/>
      </dsp:txXfrm>
    </dsp:sp>
    <dsp:sp modelId="{7CC12AC7-060E-46A5-A2BD-174141D9127D}">
      <dsp:nvSpPr>
        <dsp:cNvPr id="0" name=""/>
        <dsp:cNvSpPr/>
      </dsp:nvSpPr>
      <dsp:spPr>
        <a:xfrm rot="2700000">
          <a:off x="4880978"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A055F-6A53-4CB2-B62B-62DBA28CB808}">
      <dsp:nvSpPr>
        <dsp:cNvPr id="0" name=""/>
        <dsp:cNvSpPr/>
      </dsp:nvSpPr>
      <dsp:spPr>
        <a:xfrm>
          <a:off x="4967259"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Targeting states with fewer breweries </a:t>
          </a:r>
        </a:p>
      </dsp:txBody>
      <dsp:txXfrm>
        <a:off x="5327130" y="1467463"/>
        <a:ext cx="1797598" cy="1797773"/>
      </dsp:txXfrm>
    </dsp:sp>
    <dsp:sp modelId="{61DA4DA8-E53B-4FF6-90CE-910849A66A8A}">
      <dsp:nvSpPr>
        <dsp:cNvPr id="0" name=""/>
        <dsp:cNvSpPr/>
      </dsp:nvSpPr>
      <dsp:spPr>
        <a:xfrm rot="2700000">
          <a:off x="2094174"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C9B22-09D6-43F0-BA54-A4EA0D858D3E}">
      <dsp:nvSpPr>
        <dsp:cNvPr id="0" name=""/>
        <dsp:cNvSpPr/>
      </dsp:nvSpPr>
      <dsp:spPr>
        <a:xfrm>
          <a:off x="2180455"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First, we checked how many breweries are present in each state</a:t>
          </a:r>
        </a:p>
      </dsp:txBody>
      <dsp:txXfrm>
        <a:off x="2540326" y="1467463"/>
        <a:ext cx="1797598" cy="1797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7A878-C05A-4333-8801-9A5AD88FBEBF}">
      <dsp:nvSpPr>
        <dsp:cNvPr id="0" name=""/>
        <dsp:cNvSpPr/>
      </dsp:nvSpPr>
      <dsp:spPr>
        <a:xfrm>
          <a:off x="0" y="3915255"/>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BD597-90A5-4A4E-8A28-9B0CB8C58F79}">
      <dsp:nvSpPr>
        <dsp:cNvPr id="0" name=""/>
        <dsp:cNvSpPr/>
      </dsp:nvSpPr>
      <dsp:spPr>
        <a:xfrm>
          <a:off x="0" y="2233591"/>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850760-305E-4E66-B210-76B42E59A00F}">
      <dsp:nvSpPr>
        <dsp:cNvPr id="0" name=""/>
        <dsp:cNvSpPr/>
      </dsp:nvSpPr>
      <dsp:spPr>
        <a:xfrm>
          <a:off x="0" y="551926"/>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062F-26AA-4794-A37C-2405B9E15ACA}">
      <dsp:nvSpPr>
        <dsp:cNvPr id="0" name=""/>
        <dsp:cNvSpPr/>
      </dsp:nvSpPr>
      <dsp:spPr>
        <a:xfrm>
          <a:off x="2964522" y="615"/>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West Coast &gt; East Coast</a:t>
          </a:r>
        </a:p>
      </dsp:txBody>
      <dsp:txXfrm>
        <a:off x="2964522" y="615"/>
        <a:ext cx="8437485" cy="551311"/>
      </dsp:txXfrm>
    </dsp:sp>
    <dsp:sp modelId="{7FEF20EB-AAA6-41F2-A0A2-EA37782904D5}">
      <dsp:nvSpPr>
        <dsp:cNvPr id="0" name=""/>
        <dsp:cNvSpPr/>
      </dsp:nvSpPr>
      <dsp:spPr>
        <a:xfrm>
          <a:off x="0" y="615"/>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Bitterness</a:t>
          </a:r>
        </a:p>
      </dsp:txBody>
      <dsp:txXfrm>
        <a:off x="26918" y="27533"/>
        <a:ext cx="2910686" cy="524393"/>
      </dsp:txXfrm>
    </dsp:sp>
    <dsp:sp modelId="{F266476A-E978-4AD9-B43E-AC6DBF9E7BE3}">
      <dsp:nvSpPr>
        <dsp:cNvPr id="0" name=""/>
        <dsp:cNvSpPr/>
      </dsp:nvSpPr>
      <dsp:spPr>
        <a:xfrm>
          <a:off x="0" y="551926"/>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we should keep in mind that west coast beers tend to be more bitter than East Coast beers. Therefore, the company may gain more profits by selling beers that more bitter on west coast.  </a:t>
          </a:r>
        </a:p>
      </dsp:txBody>
      <dsp:txXfrm>
        <a:off x="0" y="551926"/>
        <a:ext cx="11402007" cy="1102787"/>
      </dsp:txXfrm>
    </dsp:sp>
    <dsp:sp modelId="{F36B5141-35C6-43FC-A85A-B92D31435192}">
      <dsp:nvSpPr>
        <dsp:cNvPr id="0" name=""/>
        <dsp:cNvSpPr/>
      </dsp:nvSpPr>
      <dsp:spPr>
        <a:xfrm>
          <a:off x="2964522" y="1682279"/>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Maine is the largest whereas Wisconsin has the lowest</a:t>
          </a:r>
        </a:p>
      </dsp:txBody>
      <dsp:txXfrm>
        <a:off x="2964522" y="1682279"/>
        <a:ext cx="8437485" cy="551311"/>
      </dsp:txXfrm>
    </dsp:sp>
    <dsp:sp modelId="{77F64C39-F217-4B3D-B90F-FB97B9D70244}">
      <dsp:nvSpPr>
        <dsp:cNvPr id="0" name=""/>
        <dsp:cNvSpPr/>
      </dsp:nvSpPr>
      <dsp:spPr>
        <a:xfrm>
          <a:off x="0" y="1682279"/>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IBU</a:t>
          </a:r>
        </a:p>
      </dsp:txBody>
      <dsp:txXfrm>
        <a:off x="26918" y="1709197"/>
        <a:ext cx="2910686" cy="524393"/>
      </dsp:txXfrm>
    </dsp:sp>
    <dsp:sp modelId="{5DE0107C-2439-4A3F-B773-F82B8EBA6BF1}">
      <dsp:nvSpPr>
        <dsp:cNvPr id="0" name=""/>
        <dsp:cNvSpPr/>
      </dsp:nvSpPr>
      <dsp:spPr>
        <a:xfrm>
          <a:off x="0" y="2233591"/>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in Maine, we should keep in mind that it has the largest median IBU. In contrast, Wisconsin has the lowest median IBU. </a:t>
          </a:r>
        </a:p>
      </dsp:txBody>
      <dsp:txXfrm>
        <a:off x="0" y="2233591"/>
        <a:ext cx="11402007" cy="1102787"/>
      </dsp:txXfrm>
    </dsp:sp>
    <dsp:sp modelId="{488D8BD9-DC1B-4D0C-BE0B-299C2F2A86FB}">
      <dsp:nvSpPr>
        <dsp:cNvPr id="0" name=""/>
        <dsp:cNvSpPr/>
      </dsp:nvSpPr>
      <dsp:spPr>
        <a:xfrm>
          <a:off x="2964522" y="3363944"/>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DC has the largest median alcohol content and Utah has the smallest</a:t>
          </a:r>
        </a:p>
      </dsp:txBody>
      <dsp:txXfrm>
        <a:off x="2964522" y="3363944"/>
        <a:ext cx="8437485" cy="551311"/>
      </dsp:txXfrm>
    </dsp:sp>
    <dsp:sp modelId="{6DACA9A1-4A46-46A4-902E-4A02025DC976}">
      <dsp:nvSpPr>
        <dsp:cNvPr id="0" name=""/>
        <dsp:cNvSpPr/>
      </dsp:nvSpPr>
      <dsp:spPr>
        <a:xfrm>
          <a:off x="0" y="3363944"/>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alcohol content</a:t>
          </a:r>
        </a:p>
      </dsp:txBody>
      <dsp:txXfrm>
        <a:off x="26918" y="3390862"/>
        <a:ext cx="2910686" cy="524393"/>
      </dsp:txXfrm>
    </dsp:sp>
    <dsp:sp modelId="{2E85F5F3-9A8A-4493-A16A-B1D8AB8A3FFA}">
      <dsp:nvSpPr>
        <dsp:cNvPr id="0" name=""/>
        <dsp:cNvSpPr/>
      </dsp:nvSpPr>
      <dsp:spPr>
        <a:xfrm>
          <a:off x="0" y="3915255"/>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a:t>The </a:t>
          </a:r>
          <a:r>
            <a:rPr lang="en-US" sz="1700" kern="1200" dirty="0"/>
            <a:t>company should keep in mind the median alcohol context is the highest in DC and Utah has </a:t>
          </a:r>
          <a:r>
            <a:rPr lang="en-US" sz="1700" kern="1200"/>
            <a:t>the smallest.</a:t>
          </a:r>
          <a:endParaRPr lang="en-US" sz="1700" kern="1200" dirty="0"/>
        </a:p>
      </dsp:txBody>
      <dsp:txXfrm>
        <a:off x="0" y="3915255"/>
        <a:ext cx="11402007" cy="110278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B1B4B-88D5-4883-A6D1-C05A7FCA6138}"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2414D-14BC-4285-AB20-8C5D2C6381DB}" type="slidenum">
              <a:rPr lang="en-US" smtClean="0"/>
              <a:t>‹#›</a:t>
            </a:fld>
            <a:endParaRPr lang="en-US"/>
          </a:p>
        </p:txBody>
      </p:sp>
    </p:spTree>
    <p:extLst>
      <p:ext uri="{BB962C8B-B14F-4D97-AF65-F5344CB8AC3E}">
        <p14:creationId xmlns:p14="http://schemas.microsoft.com/office/powerpoint/2010/main" val="26574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2/25/2019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A4595-17FE-4B22-ACCB-CB86675A6FF9}"/>
              </a:ext>
            </a:extLst>
          </p:cNvPr>
          <p:cNvSpPr>
            <a:spLocks noGrp="1"/>
          </p:cNvSpPr>
          <p:nvPr>
            <p:ph type="ctrTitle"/>
          </p:nvPr>
        </p:nvSpPr>
        <p:spPr>
          <a:xfrm>
            <a:off x="1329738" y="2387029"/>
            <a:ext cx="6597678" cy="1251910"/>
          </a:xfrm>
        </p:spPr>
        <p:txBody>
          <a:bodyPr anchor="b">
            <a:normAutofit/>
          </a:bodyPr>
          <a:lstStyle/>
          <a:p>
            <a:r>
              <a:rPr lang="en-US" sz="3600" b="1" dirty="0">
                <a:solidFill>
                  <a:schemeClr val="tx1"/>
                </a:solidFill>
              </a:rPr>
              <a:t>Capstone Project:</a:t>
            </a:r>
            <a:br>
              <a:rPr lang="en-US" sz="3600" b="1" dirty="0">
                <a:solidFill>
                  <a:schemeClr val="tx1"/>
                </a:solidFill>
              </a:rPr>
            </a:br>
            <a:r>
              <a:rPr lang="en-US" sz="3600" b="1" dirty="0">
                <a:solidFill>
                  <a:schemeClr val="tx1"/>
                </a:solidFill>
              </a:rPr>
              <a:t>US Craft Beer and Breweries Study</a:t>
            </a:r>
          </a:p>
        </p:txBody>
      </p:sp>
      <p:sp>
        <p:nvSpPr>
          <p:cNvPr id="3" name="Subtitle 2">
            <a:extLst>
              <a:ext uri="{FF2B5EF4-FFF2-40B4-BE49-F238E27FC236}">
                <a16:creationId xmlns:a16="http://schemas.microsoft.com/office/drawing/2014/main" id="{A045B320-8BFD-411C-B9D0-5B73C5F1826E}"/>
              </a:ext>
            </a:extLst>
          </p:cNvPr>
          <p:cNvSpPr>
            <a:spLocks noGrp="1"/>
          </p:cNvSpPr>
          <p:nvPr>
            <p:ph type="subTitle" idx="1"/>
          </p:nvPr>
        </p:nvSpPr>
        <p:spPr>
          <a:xfrm>
            <a:off x="1337396" y="3222957"/>
            <a:ext cx="6590020" cy="1490566"/>
          </a:xfrm>
        </p:spPr>
        <p:txBody>
          <a:bodyPr>
            <a:normAutofit/>
          </a:bodyPr>
          <a:lstStyle/>
          <a:p>
            <a:endParaRPr lang="en-US" sz="3000" b="1" dirty="0">
              <a:solidFill>
                <a:schemeClr val="accent1"/>
              </a:solidFill>
            </a:endParaRPr>
          </a:p>
          <a:p>
            <a:r>
              <a:rPr lang="en-US" sz="2000" b="1" dirty="0">
                <a:solidFill>
                  <a:schemeClr val="accent1"/>
                </a:solidFill>
              </a:rPr>
              <a:t>Spencer Fogelman, Ryan Goodwin, Queena Wang</a:t>
            </a:r>
          </a:p>
        </p:txBody>
      </p:sp>
      <p:sp>
        <p:nvSpPr>
          <p:cNvPr id="10" name="Rectangle 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428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B23A9-24AC-49CB-BE42-15F9CB6BF24A}"/>
              </a:ext>
            </a:extLst>
          </p:cNvPr>
          <p:cNvSpPr/>
          <p:nvPr/>
        </p:nvSpPr>
        <p:spPr>
          <a:xfrm>
            <a:off x="1893073" y="381646"/>
            <a:ext cx="10648469" cy="830997"/>
          </a:xfrm>
          <a:prstGeom prst="rect">
            <a:avLst/>
          </a:prstGeom>
        </p:spPr>
        <p:txBody>
          <a:bodyPr wrap="square">
            <a:spAutoFit/>
          </a:bodyPr>
          <a:lstStyle/>
          <a:p>
            <a:r>
              <a:rPr lang="en-US" sz="2400" b="1" dirty="0"/>
              <a:t>Sate with most alcoholic (ABV) beer and most bitter beer</a:t>
            </a:r>
          </a:p>
          <a:p>
            <a:endParaRPr lang="en-US" sz="2400" b="1" dirty="0"/>
          </a:p>
        </p:txBody>
      </p:sp>
      <p:sp>
        <p:nvSpPr>
          <p:cNvPr id="4" name="Rectangle 3">
            <a:extLst>
              <a:ext uri="{FF2B5EF4-FFF2-40B4-BE49-F238E27FC236}">
                <a16:creationId xmlns:a16="http://schemas.microsoft.com/office/drawing/2014/main" id="{7F0145AF-82FD-46DF-B49F-F97CC76FB5C5}"/>
              </a:ext>
            </a:extLst>
          </p:cNvPr>
          <p:cNvSpPr/>
          <p:nvPr/>
        </p:nvSpPr>
        <p:spPr>
          <a:xfrm>
            <a:off x="718657" y="1056323"/>
            <a:ext cx="10396756" cy="655031"/>
          </a:xfrm>
          <a:prstGeom prst="rect">
            <a:avLst/>
          </a:prstGeom>
        </p:spPr>
        <p:txBody>
          <a:bodyPr wrap="square">
            <a:spAutoFit/>
          </a:bodyPr>
          <a:lstStyle/>
          <a:p>
            <a:r>
              <a:rPr lang="en-US" dirty="0"/>
              <a:t>Based on observation, we can see Oregon has the most bitter beer and Colorado has the strongest beer. West Coast beers tend to be more bitter than East Coast beers. </a:t>
            </a:r>
          </a:p>
        </p:txBody>
      </p:sp>
      <p:pic>
        <p:nvPicPr>
          <p:cNvPr id="6" name="Picture 5">
            <a:extLst>
              <a:ext uri="{FF2B5EF4-FFF2-40B4-BE49-F238E27FC236}">
                <a16:creationId xmlns:a16="http://schemas.microsoft.com/office/drawing/2014/main" id="{922763BB-5697-4596-B807-778DD3AF510E}"/>
              </a:ext>
            </a:extLst>
          </p:cNvPr>
          <p:cNvPicPr>
            <a:picLocks noChangeAspect="1"/>
          </p:cNvPicPr>
          <p:nvPr/>
        </p:nvPicPr>
        <p:blipFill>
          <a:blip r:embed="rId2"/>
          <a:stretch>
            <a:fillRect/>
          </a:stretch>
        </p:blipFill>
        <p:spPr>
          <a:xfrm>
            <a:off x="718657" y="1825770"/>
            <a:ext cx="6655703" cy="4437135"/>
          </a:xfrm>
          <a:prstGeom prst="rect">
            <a:avLst/>
          </a:prstGeom>
        </p:spPr>
      </p:pic>
    </p:spTree>
    <p:extLst>
      <p:ext uri="{BB962C8B-B14F-4D97-AF65-F5344CB8AC3E}">
        <p14:creationId xmlns:p14="http://schemas.microsoft.com/office/powerpoint/2010/main" val="20158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99C855-CD31-4284-AF84-4BC8D55EA0E0}"/>
              </a:ext>
            </a:extLst>
          </p:cNvPr>
          <p:cNvSpPr/>
          <p:nvPr/>
        </p:nvSpPr>
        <p:spPr>
          <a:xfrm>
            <a:off x="1259277" y="324966"/>
            <a:ext cx="9174178" cy="707886"/>
          </a:xfrm>
          <a:prstGeom prst="rect">
            <a:avLst/>
          </a:prstGeom>
        </p:spPr>
        <p:txBody>
          <a:bodyPr wrap="none">
            <a:spAutoFit/>
          </a:bodyPr>
          <a:lstStyle/>
          <a:p>
            <a:r>
              <a:rPr lang="en-US" sz="4000" b="1" dirty="0"/>
              <a:t>Summary statistics for the ABV variables</a:t>
            </a:r>
          </a:p>
        </p:txBody>
      </p:sp>
      <p:sp>
        <p:nvSpPr>
          <p:cNvPr id="5" name="Rectangle 4">
            <a:extLst>
              <a:ext uri="{FF2B5EF4-FFF2-40B4-BE49-F238E27FC236}">
                <a16:creationId xmlns:a16="http://schemas.microsoft.com/office/drawing/2014/main" id="{BCB572D1-5AAF-468B-8B5E-55E881830385}"/>
              </a:ext>
            </a:extLst>
          </p:cNvPr>
          <p:cNvSpPr/>
          <p:nvPr/>
        </p:nvSpPr>
        <p:spPr>
          <a:xfrm>
            <a:off x="2039454" y="1427135"/>
            <a:ext cx="7884723" cy="646331"/>
          </a:xfrm>
          <a:prstGeom prst="rect">
            <a:avLst/>
          </a:prstGeom>
        </p:spPr>
        <p:txBody>
          <a:bodyPr wrap="square">
            <a:spAutoFit/>
          </a:bodyPr>
          <a:lstStyle/>
          <a:p>
            <a:r>
              <a:rPr lang="en-US" dirty="0"/>
              <a:t>Here’s the nationwide summary statistics that provides the data of beer strengths.</a:t>
            </a:r>
          </a:p>
        </p:txBody>
      </p:sp>
      <p:pic>
        <p:nvPicPr>
          <p:cNvPr id="7" name="Picture 6">
            <a:extLst>
              <a:ext uri="{FF2B5EF4-FFF2-40B4-BE49-F238E27FC236}">
                <a16:creationId xmlns:a16="http://schemas.microsoft.com/office/drawing/2014/main" id="{1E7F94AE-305B-47A8-9270-09CF4916BEA4}"/>
              </a:ext>
            </a:extLst>
          </p:cNvPr>
          <p:cNvPicPr>
            <a:picLocks noChangeAspect="1"/>
          </p:cNvPicPr>
          <p:nvPr/>
        </p:nvPicPr>
        <p:blipFill>
          <a:blip r:embed="rId2"/>
          <a:stretch>
            <a:fillRect/>
          </a:stretch>
        </p:blipFill>
        <p:spPr>
          <a:xfrm>
            <a:off x="1824037" y="2190750"/>
            <a:ext cx="8543925" cy="2476500"/>
          </a:xfrm>
          <a:prstGeom prst="rect">
            <a:avLst/>
          </a:prstGeom>
        </p:spPr>
      </p:pic>
    </p:spTree>
    <p:extLst>
      <p:ext uri="{BB962C8B-B14F-4D97-AF65-F5344CB8AC3E}">
        <p14:creationId xmlns:p14="http://schemas.microsoft.com/office/powerpoint/2010/main" val="355796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Content Placeholder 2">
            <a:extLst>
              <a:ext uri="{FF2B5EF4-FFF2-40B4-BE49-F238E27FC236}">
                <a16:creationId xmlns:a16="http://schemas.microsoft.com/office/drawing/2014/main" id="{CB04E99E-3021-4DDC-8A7A-68237AD01FFF}"/>
              </a:ext>
            </a:extLst>
          </p:cNvPr>
          <p:cNvPicPr>
            <a:picLocks noGrp="1" noChangeAspect="1"/>
          </p:cNvPicPr>
          <p:nvPr>
            <p:ph idx="4294967295"/>
          </p:nvPr>
        </p:nvPicPr>
        <p:blipFill>
          <a:blip r:embed="rId2"/>
          <a:stretch>
            <a:fillRect/>
          </a:stretch>
        </p:blipFill>
        <p:spPr>
          <a:xfrm>
            <a:off x="4765165" y="1744402"/>
            <a:ext cx="6365875" cy="4568825"/>
          </a:xfrm>
          <a:prstGeom prst="rect">
            <a:avLst/>
          </a:prstGeom>
        </p:spPr>
      </p:pic>
      <p:sp>
        <p:nvSpPr>
          <p:cNvPr id="2" name="Rectangle 1">
            <a:extLst>
              <a:ext uri="{FF2B5EF4-FFF2-40B4-BE49-F238E27FC236}">
                <a16:creationId xmlns:a16="http://schemas.microsoft.com/office/drawing/2014/main" id="{684C49FC-9013-4C04-B9C3-3AB0198BA40A}"/>
              </a:ext>
            </a:extLst>
          </p:cNvPr>
          <p:cNvSpPr/>
          <p:nvPr/>
        </p:nvSpPr>
        <p:spPr>
          <a:xfrm>
            <a:off x="377505" y="212614"/>
            <a:ext cx="11727809" cy="1200329"/>
          </a:xfrm>
          <a:prstGeom prst="rect">
            <a:avLst/>
          </a:prstGeom>
        </p:spPr>
        <p:txBody>
          <a:bodyPr wrap="square">
            <a:spAutoFit/>
          </a:bodyPr>
          <a:lstStyle/>
          <a:p>
            <a:pPr algn="ctr"/>
            <a:r>
              <a:rPr lang="en-US" sz="3600" dirty="0"/>
              <a:t> </a:t>
            </a:r>
            <a:r>
              <a:rPr lang="en-US" sz="3600" b="1" dirty="0"/>
              <a:t>Apparent relationship between the bitterness of the beer and its alcoholic content</a:t>
            </a:r>
          </a:p>
        </p:txBody>
      </p:sp>
      <p:graphicFrame>
        <p:nvGraphicFramePr>
          <p:cNvPr id="3" name="Table 2">
            <a:extLst>
              <a:ext uri="{FF2B5EF4-FFF2-40B4-BE49-F238E27FC236}">
                <a16:creationId xmlns:a16="http://schemas.microsoft.com/office/drawing/2014/main" id="{811102F7-A9A1-413D-A993-FCFB99413027}"/>
              </a:ext>
            </a:extLst>
          </p:cNvPr>
          <p:cNvGraphicFramePr>
            <a:graphicFrameLocks noGrp="1"/>
          </p:cNvGraphicFramePr>
          <p:nvPr>
            <p:extLst>
              <p:ext uri="{D42A27DB-BD31-4B8C-83A1-F6EECF244321}">
                <p14:modId xmlns:p14="http://schemas.microsoft.com/office/powerpoint/2010/main" val="4138267520"/>
              </p:ext>
            </p:extLst>
          </p:nvPr>
        </p:nvGraphicFramePr>
        <p:xfrm>
          <a:off x="696287" y="1744402"/>
          <a:ext cx="3523376" cy="1200329"/>
        </p:xfrm>
        <a:graphic>
          <a:graphicData uri="http://schemas.openxmlformats.org/drawingml/2006/table">
            <a:tbl>
              <a:tblPr firstRow="1" bandRow="1">
                <a:tableStyleId>{5C22544A-7EE6-4342-B048-85BDC9FD1C3A}</a:tableStyleId>
              </a:tblPr>
              <a:tblGrid>
                <a:gridCol w="3523376">
                  <a:extLst>
                    <a:ext uri="{9D8B030D-6E8A-4147-A177-3AD203B41FA5}">
                      <a16:colId xmlns:a16="http://schemas.microsoft.com/office/drawing/2014/main" val="3565454082"/>
                    </a:ext>
                  </a:extLst>
                </a:gridCol>
              </a:tblGrid>
              <a:tr h="1200329">
                <a:tc>
                  <a:txBody>
                    <a:bodyPr/>
                    <a:lstStyle/>
                    <a:p>
                      <a:r>
                        <a:rPr lang="en-US" sz="1200" b="0" dirty="0" err="1">
                          <a:solidFill>
                            <a:schemeClr val="accent5">
                              <a:lumMod val="50000"/>
                            </a:schemeClr>
                          </a:solidFill>
                        </a:rPr>
                        <a:t>ggplot</a:t>
                      </a:r>
                      <a:r>
                        <a:rPr lang="en-US" sz="1200" b="0" dirty="0">
                          <a:solidFill>
                            <a:schemeClr val="accent5">
                              <a:lumMod val="50000"/>
                            </a:schemeClr>
                          </a:solidFill>
                        </a:rPr>
                        <a:t>(</a:t>
                      </a:r>
                      <a:r>
                        <a:rPr lang="en-US" sz="1200" b="0" kern="1200" dirty="0">
                          <a:solidFill>
                            <a:schemeClr val="accent5">
                              <a:lumMod val="50000"/>
                            </a:schemeClr>
                          </a:solidFill>
                          <a:effectLst/>
                          <a:latin typeface="+mn-lt"/>
                          <a:ea typeface="+mn-ea"/>
                          <a:cs typeface="+mn-cs"/>
                        </a:rPr>
                        <a:t>merged</a:t>
                      </a:r>
                      <a:r>
                        <a:rPr lang="en-US" sz="1200" b="0" dirty="0">
                          <a:solidFill>
                            <a:schemeClr val="accent5">
                              <a:lumMod val="50000"/>
                            </a:schemeClr>
                          </a:solidFill>
                        </a:rPr>
                        <a:t>, </a:t>
                      </a:r>
                      <a:r>
                        <a:rPr lang="en-US" sz="1200" b="0" dirty="0" err="1">
                          <a:solidFill>
                            <a:schemeClr val="accent5">
                              <a:lumMod val="50000"/>
                            </a:schemeClr>
                          </a:solidFill>
                        </a:rPr>
                        <a:t>aes</a:t>
                      </a:r>
                      <a:r>
                        <a:rPr lang="en-US" sz="1200" b="0" dirty="0">
                          <a:solidFill>
                            <a:schemeClr val="accent5">
                              <a:lumMod val="50000"/>
                            </a:schemeClr>
                          </a:solidFill>
                        </a:rPr>
                        <a:t>(</a:t>
                      </a:r>
                      <a:r>
                        <a:rPr lang="en-US" sz="1200" b="0" kern="1200" dirty="0">
                          <a:solidFill>
                            <a:schemeClr val="accent5">
                              <a:lumMod val="50000"/>
                            </a:schemeClr>
                          </a:solidFill>
                          <a:effectLst/>
                          <a:latin typeface="+mn-lt"/>
                          <a:ea typeface="+mn-ea"/>
                          <a:cs typeface="+mn-cs"/>
                        </a:rPr>
                        <a:t>x=ABV</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y=IBU</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dirty="0" err="1">
                          <a:solidFill>
                            <a:schemeClr val="accent5">
                              <a:lumMod val="50000"/>
                            </a:schemeClr>
                          </a:solidFill>
                        </a:rPr>
                        <a:t>geom_point</a:t>
                      </a:r>
                      <a:r>
                        <a:rPr lang="en-US" sz="1200" b="0" dirty="0">
                          <a:solidFill>
                            <a:schemeClr val="accent5">
                              <a:lumMod val="50000"/>
                            </a:schemeClr>
                          </a:solidFill>
                        </a:rPr>
                        <a:t>(</a:t>
                      </a:r>
                      <a:r>
                        <a:rPr lang="en-US" sz="1200" b="0" kern="1200" dirty="0" err="1">
                          <a:solidFill>
                            <a:schemeClr val="accent5">
                              <a:lumMod val="50000"/>
                            </a:schemeClr>
                          </a:solidFill>
                          <a:effectLst/>
                          <a:latin typeface="+mn-lt"/>
                          <a:ea typeface="+mn-ea"/>
                          <a:cs typeface="+mn-cs"/>
                        </a:rPr>
                        <a:t>colour</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"blue"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size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0.8</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na.rm</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TRUE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labs(</a:t>
                      </a:r>
                      <a:r>
                        <a:rPr lang="en-US" sz="1200" b="0" kern="1200" dirty="0">
                          <a:solidFill>
                            <a:schemeClr val="accent5">
                              <a:lumMod val="50000"/>
                            </a:schemeClr>
                          </a:solidFill>
                          <a:effectLst/>
                          <a:latin typeface="+mn-lt"/>
                          <a:ea typeface="+mn-ea"/>
                          <a:cs typeface="+mn-cs"/>
                        </a:rPr>
                        <a:t>title='Alcohol Content vs Bitterness'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theme(</a:t>
                      </a:r>
                      <a:r>
                        <a:rPr lang="en-US" sz="1200" b="0" kern="1200" dirty="0" err="1">
                          <a:solidFill>
                            <a:schemeClr val="accent5">
                              <a:lumMod val="50000"/>
                            </a:schemeClr>
                          </a:solidFill>
                          <a:effectLst/>
                          <a:latin typeface="+mn-lt"/>
                          <a:ea typeface="+mn-ea"/>
                          <a:cs typeface="+mn-cs"/>
                        </a:rPr>
                        <a:t>plot.title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dirty="0" err="1">
                          <a:solidFill>
                            <a:schemeClr val="accent5">
                              <a:lumMod val="50000"/>
                            </a:schemeClr>
                          </a:solidFill>
                        </a:rPr>
                        <a:t>element_text</a:t>
                      </a:r>
                      <a:r>
                        <a:rPr lang="en-US" sz="1200" b="0" dirty="0">
                          <a:solidFill>
                            <a:schemeClr val="accent5">
                              <a:lumMod val="50000"/>
                            </a:schemeClr>
                          </a:solidFill>
                        </a:rPr>
                        <a:t>(</a:t>
                      </a:r>
                      <a:r>
                        <a:rPr lang="en-US" sz="1200" b="0" kern="1200" dirty="0" err="1">
                          <a:solidFill>
                            <a:schemeClr val="accent5">
                              <a:lumMod val="50000"/>
                            </a:schemeClr>
                          </a:solidFill>
                          <a:effectLst/>
                          <a:latin typeface="+mn-lt"/>
                          <a:ea typeface="+mn-ea"/>
                          <a:cs typeface="+mn-cs"/>
                        </a:rPr>
                        <a:t>hjust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0.5</a:t>
                      </a:r>
                      <a:r>
                        <a:rPr lang="en-US" sz="1200" b="0" dirty="0">
                          <a:solidFill>
                            <a:schemeClr val="accent5">
                              <a:lumMod val="5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694126"/>
                  </a:ext>
                </a:extLst>
              </a:tr>
            </a:tbl>
          </a:graphicData>
        </a:graphic>
      </p:graphicFrame>
      <p:sp>
        <p:nvSpPr>
          <p:cNvPr id="4" name="Rectangle 3">
            <a:extLst>
              <a:ext uri="{FF2B5EF4-FFF2-40B4-BE49-F238E27FC236}">
                <a16:creationId xmlns:a16="http://schemas.microsoft.com/office/drawing/2014/main" id="{FAB7B991-18B4-4B7A-B766-50C3872F22B0}"/>
              </a:ext>
            </a:extLst>
          </p:cNvPr>
          <p:cNvSpPr/>
          <p:nvPr/>
        </p:nvSpPr>
        <p:spPr>
          <a:xfrm>
            <a:off x="550878" y="3276190"/>
            <a:ext cx="3814194" cy="1754326"/>
          </a:xfrm>
          <a:prstGeom prst="rect">
            <a:avLst/>
          </a:prstGeom>
        </p:spPr>
        <p:txBody>
          <a:bodyPr wrap="square">
            <a:spAutoFit/>
          </a:bodyPr>
          <a:lstStyle/>
          <a:p>
            <a:r>
              <a:rPr lang="en-US" dirty="0"/>
              <a:t>There is evidence to suggest a positive correlation IBU and ABV, meaning increasing the alcohol content results in more bitter beer. Using this data would help the company to create custom beer flavor for the customers. </a:t>
            </a:r>
          </a:p>
        </p:txBody>
      </p:sp>
    </p:spTree>
    <p:extLst>
      <p:ext uri="{BB962C8B-B14F-4D97-AF65-F5344CB8AC3E}">
        <p14:creationId xmlns:p14="http://schemas.microsoft.com/office/powerpoint/2010/main" val="197650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E3D890-6FA2-4AAD-8FBA-4FF468E4147D}"/>
              </a:ext>
            </a:extLst>
          </p:cNvPr>
          <p:cNvSpPr/>
          <p:nvPr/>
        </p:nvSpPr>
        <p:spPr>
          <a:xfrm>
            <a:off x="537969" y="523376"/>
            <a:ext cx="11116061" cy="707886"/>
          </a:xfrm>
          <a:prstGeom prst="rect">
            <a:avLst/>
          </a:prstGeom>
        </p:spPr>
        <p:txBody>
          <a:bodyPr wrap="square">
            <a:spAutoFit/>
          </a:bodyPr>
          <a:lstStyle/>
          <a:p>
            <a:pPr algn="ctr"/>
            <a:r>
              <a:rPr lang="en-US" sz="4000" b="1" spc="-100" dirty="0"/>
              <a:t>Overall Findings and Business suggestions</a:t>
            </a:r>
            <a:endParaRPr lang="en-US" sz="4000" dirty="0"/>
          </a:p>
        </p:txBody>
      </p:sp>
      <p:graphicFrame>
        <p:nvGraphicFramePr>
          <p:cNvPr id="7" name="Diagram 6">
            <a:extLst>
              <a:ext uri="{FF2B5EF4-FFF2-40B4-BE49-F238E27FC236}">
                <a16:creationId xmlns:a16="http://schemas.microsoft.com/office/drawing/2014/main" id="{15213EA4-7955-47CA-9B75-703040A84C5E}"/>
              </a:ext>
            </a:extLst>
          </p:cNvPr>
          <p:cNvGraphicFramePr/>
          <p:nvPr>
            <p:extLst>
              <p:ext uri="{D42A27DB-BD31-4B8C-83A1-F6EECF244321}">
                <p14:modId xmlns:p14="http://schemas.microsoft.com/office/powerpoint/2010/main" val="310823584"/>
              </p:ext>
            </p:extLst>
          </p:nvPr>
        </p:nvGraphicFramePr>
        <p:xfrm>
          <a:off x="560124" y="1934943"/>
          <a:ext cx="11402008" cy="5018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29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Graphic 4" descr="Robot">
            <a:extLst>
              <a:ext uri="{FF2B5EF4-FFF2-40B4-BE49-F238E27FC236}">
                <a16:creationId xmlns:a16="http://schemas.microsoft.com/office/drawing/2014/main" id="{660F522F-95F4-4EDF-AC1A-FC396F5E8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75113" y="2329460"/>
            <a:ext cx="4020087" cy="4020087"/>
          </a:xfrm>
          <a:prstGeom prst="rect">
            <a:avLst/>
          </a:prstGeom>
        </p:spPr>
      </p:pic>
      <p:sp>
        <p:nvSpPr>
          <p:cNvPr id="12" name="Rectangle 11">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CD97D264-01FC-431F-B26A-160153ABB169}"/>
              </a:ext>
            </a:extLst>
          </p:cNvPr>
          <p:cNvSpPr/>
          <p:nvPr/>
        </p:nvSpPr>
        <p:spPr>
          <a:xfrm>
            <a:off x="4158075" y="1867795"/>
            <a:ext cx="5452533" cy="923330"/>
          </a:xfrm>
          <a:prstGeom prst="rect">
            <a:avLst/>
          </a:prstGeom>
        </p:spPr>
        <p:txBody>
          <a:bodyPr wrap="square">
            <a:spAutoFit/>
          </a:bodyPr>
          <a:lstStyle/>
          <a:p>
            <a:r>
              <a:rPr lang="en-US" sz="5400" b="1" dirty="0"/>
              <a:t>Questions??</a:t>
            </a:r>
          </a:p>
        </p:txBody>
      </p:sp>
    </p:spTree>
    <p:extLst>
      <p:ext uri="{BB962C8B-B14F-4D97-AF65-F5344CB8AC3E}">
        <p14:creationId xmlns:p14="http://schemas.microsoft.com/office/powerpoint/2010/main" val="94419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6A27-4498-4375-9EC5-2C53B8AD8534}"/>
              </a:ext>
            </a:extLst>
          </p:cNvPr>
          <p:cNvSpPr>
            <a:spLocks noGrp="1"/>
          </p:cNvSpPr>
          <p:nvPr>
            <p:ph type="title"/>
          </p:nvPr>
        </p:nvSpPr>
        <p:spPr/>
        <p:txBody>
          <a:bodyPr/>
          <a:lstStyle/>
          <a:p>
            <a:pPr algn="ctr"/>
            <a:r>
              <a:rPr lang="en-US" b="1" dirty="0"/>
              <a:t>Agenda</a:t>
            </a:r>
          </a:p>
        </p:txBody>
      </p:sp>
      <p:sp>
        <p:nvSpPr>
          <p:cNvPr id="3" name="Content Placeholder 2">
            <a:extLst>
              <a:ext uri="{FF2B5EF4-FFF2-40B4-BE49-F238E27FC236}">
                <a16:creationId xmlns:a16="http://schemas.microsoft.com/office/drawing/2014/main" id="{40537BF2-BF1F-4425-BF3C-0BD522CC341E}"/>
              </a:ext>
            </a:extLst>
          </p:cNvPr>
          <p:cNvSpPr>
            <a:spLocks noGrp="1"/>
          </p:cNvSpPr>
          <p:nvPr>
            <p:ph idx="1"/>
          </p:nvPr>
        </p:nvSpPr>
        <p:spPr>
          <a:xfrm>
            <a:off x="3869268" y="3805311"/>
            <a:ext cx="7315200" cy="2179436"/>
          </a:xfrm>
        </p:spPr>
        <p:txBody>
          <a:bodyPr>
            <a:noAutofit/>
          </a:bodyPr>
          <a:lstStyle/>
          <a:p>
            <a:r>
              <a:rPr lang="en-US" dirty="0"/>
              <a:t>Challenge/Solution/Benefits</a:t>
            </a:r>
          </a:p>
          <a:p>
            <a:r>
              <a:rPr lang="en-US" dirty="0"/>
              <a:t>Solution approach </a:t>
            </a:r>
          </a:p>
          <a:p>
            <a:r>
              <a:rPr lang="en-US" dirty="0"/>
              <a:t>Breweries present in each state</a:t>
            </a:r>
          </a:p>
          <a:p>
            <a:r>
              <a:rPr lang="en-US" dirty="0"/>
              <a:t>Observation on Beer and Breweries merged data</a:t>
            </a:r>
          </a:p>
          <a:p>
            <a:r>
              <a:rPr lang="en-US" dirty="0"/>
              <a:t>Number of NA’s in each column</a:t>
            </a:r>
          </a:p>
          <a:p>
            <a:r>
              <a:rPr lang="en-US" dirty="0"/>
              <a:t>Median alcohol content and international bitterness unit for each state</a:t>
            </a:r>
          </a:p>
          <a:p>
            <a:r>
              <a:rPr lang="en-US" dirty="0"/>
              <a:t>Sate with most alcoholic (ABV) beer and most bitter beer</a:t>
            </a:r>
          </a:p>
          <a:p>
            <a:r>
              <a:rPr lang="en-US" dirty="0"/>
              <a:t>Summary statistics for the ABV variables</a:t>
            </a:r>
          </a:p>
          <a:p>
            <a:r>
              <a:rPr lang="en-US" spc="-100" dirty="0">
                <a:cs typeface="Aldhabi" panose="020B0604020202020204" pitchFamily="2" charset="-78"/>
              </a:rPr>
              <a:t>Overall Findings and Business suggestions</a:t>
            </a:r>
            <a:endParaRPr lang="en-US" dirty="0">
              <a:cs typeface="Aldhabi" panose="020B0604020202020204" pitchFamily="2" charset="-78"/>
            </a:endParaRPr>
          </a:p>
          <a:p>
            <a:endParaRPr lang="en-US" b="1" dirty="0"/>
          </a:p>
          <a:p>
            <a:endParaRPr lang="en-US" b="1"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192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A9086FA-3104-42DA-B549-01C90B684121}"/>
              </a:ext>
            </a:extLst>
          </p:cNvPr>
          <p:cNvSpPr>
            <a:spLocks noGrp="1"/>
          </p:cNvSpPr>
          <p:nvPr>
            <p:ph idx="1"/>
          </p:nvPr>
        </p:nvSpPr>
        <p:spPr>
          <a:xfrm>
            <a:off x="1264150" y="839754"/>
            <a:ext cx="6461231" cy="5256245"/>
          </a:xfrm>
        </p:spPr>
        <p:txBody>
          <a:bodyPr>
            <a:normAutofit/>
          </a:bodyPr>
          <a:lstStyle/>
          <a:p>
            <a:r>
              <a:rPr lang="en-US" b="1" dirty="0"/>
              <a:t>Challenges</a:t>
            </a:r>
            <a:r>
              <a:rPr lang="en-US" dirty="0"/>
              <a:t> </a:t>
            </a:r>
          </a:p>
          <a:p>
            <a:pPr lvl="1"/>
            <a:r>
              <a:rPr lang="en-US" dirty="0"/>
              <a:t>As an Oregon based brewery, the company “Oregon best beer” would like to understand </a:t>
            </a:r>
            <a:r>
              <a:rPr lang="en-US" i="1" dirty="0"/>
              <a:t>if there is an apparent </a:t>
            </a:r>
            <a:r>
              <a:rPr lang="en-US" b="1" i="1" dirty="0"/>
              <a:t>relationship</a:t>
            </a:r>
            <a:r>
              <a:rPr lang="en-US" i="1" dirty="0"/>
              <a:t> between </a:t>
            </a:r>
            <a:r>
              <a:rPr lang="en-US" dirty="0"/>
              <a:t>the bitterness of the beer and its alcoholic content. This would help company’s decision on explanation across the nation in U.S.</a:t>
            </a:r>
          </a:p>
          <a:p>
            <a:r>
              <a:rPr lang="en-US" b="1" dirty="0"/>
              <a:t>Solutions	</a:t>
            </a:r>
          </a:p>
          <a:p>
            <a:pPr lvl="1"/>
            <a:r>
              <a:rPr lang="en-US" dirty="0"/>
              <a:t>Use existing data to find out which state has </a:t>
            </a:r>
            <a:r>
              <a:rPr lang="en-US" i="1" dirty="0"/>
              <a:t>the maximum alcoholic (ABV) beer</a:t>
            </a:r>
            <a:r>
              <a:rPr lang="en-US" dirty="0"/>
              <a:t>, as well as which state has </a:t>
            </a:r>
            <a:r>
              <a:rPr lang="en-US" i="1" dirty="0"/>
              <a:t>the most bitter (IBU) beer</a:t>
            </a:r>
            <a:r>
              <a:rPr lang="en-US" dirty="0"/>
              <a:t>. We then analysis and study the correlation between the two. </a:t>
            </a:r>
            <a:endParaRPr lang="en-US" b="1" dirty="0"/>
          </a:p>
          <a:p>
            <a:r>
              <a:rPr lang="en-US" b="1" dirty="0"/>
              <a:t>Benefits </a:t>
            </a:r>
          </a:p>
          <a:p>
            <a:pPr lvl="1"/>
            <a:r>
              <a:rPr lang="en-US" dirty="0"/>
              <a:t>Better Vision for the future business</a:t>
            </a:r>
          </a:p>
          <a:p>
            <a:pPr lvl="1"/>
            <a:r>
              <a:rPr lang="en-US" dirty="0"/>
              <a:t>Preparedness</a:t>
            </a:r>
          </a:p>
          <a:p>
            <a:pPr lvl="1"/>
            <a:r>
              <a:rPr lang="en-US" dirty="0"/>
              <a:t>Improve Business Execution</a:t>
            </a:r>
          </a:p>
          <a:p>
            <a:pPr lvl="1"/>
            <a:r>
              <a:rPr lang="en-US" dirty="0"/>
              <a:t>Predictive Maintenance</a:t>
            </a:r>
          </a:p>
          <a:p>
            <a:endParaRPr lang="en-US" dirty="0"/>
          </a:p>
        </p:txBody>
      </p:sp>
      <p:sp>
        <p:nvSpPr>
          <p:cNvPr id="12" name="Freeform: Shape 11">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8F2ED3-5416-4116-863C-293E47D8AAC3}"/>
              </a:ext>
            </a:extLst>
          </p:cNvPr>
          <p:cNvSpPr>
            <a:spLocks noGrp="1"/>
          </p:cNvSpPr>
          <p:nvPr>
            <p:ph type="title"/>
          </p:nvPr>
        </p:nvSpPr>
        <p:spPr>
          <a:xfrm>
            <a:off x="8982805" y="1865740"/>
            <a:ext cx="2947482" cy="3126520"/>
          </a:xfrm>
        </p:spPr>
        <p:txBody>
          <a:bodyPr>
            <a:normAutofit/>
          </a:bodyPr>
          <a:lstStyle/>
          <a:p>
            <a:endParaRPr lang="en-US" dirty="0"/>
          </a:p>
        </p:txBody>
      </p:sp>
      <p:pic>
        <p:nvPicPr>
          <p:cNvPr id="5" name="Graphic 4" descr="Beer">
            <a:extLst>
              <a:ext uri="{FF2B5EF4-FFF2-40B4-BE49-F238E27FC236}">
                <a16:creationId xmlns:a16="http://schemas.microsoft.com/office/drawing/2014/main" id="{FEA4E0F9-5C90-40FD-917E-6ED68C0847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08397" y="4213525"/>
            <a:ext cx="2016984" cy="2016984"/>
          </a:xfrm>
          <a:prstGeom prst="rect">
            <a:avLst/>
          </a:prstGeom>
        </p:spPr>
      </p:pic>
      <p:pic>
        <p:nvPicPr>
          <p:cNvPr id="7" name="Graphic 6" descr="City">
            <a:extLst>
              <a:ext uri="{FF2B5EF4-FFF2-40B4-BE49-F238E27FC236}">
                <a16:creationId xmlns:a16="http://schemas.microsoft.com/office/drawing/2014/main" id="{966285E0-ACB4-4F80-869C-26C1D2B5F0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41946" y="3392577"/>
            <a:ext cx="3199365" cy="3199365"/>
          </a:xfrm>
          <a:prstGeom prst="rect">
            <a:avLst/>
          </a:prstGeom>
        </p:spPr>
      </p:pic>
    </p:spTree>
    <p:extLst>
      <p:ext uri="{BB962C8B-B14F-4D97-AF65-F5344CB8AC3E}">
        <p14:creationId xmlns:p14="http://schemas.microsoft.com/office/powerpoint/2010/main" val="109616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EFC127-D07E-4278-85F8-368343F14797}"/>
              </a:ext>
            </a:extLst>
          </p:cNvPr>
          <p:cNvSpPr>
            <a:spLocks noGrp="1"/>
          </p:cNvSpPr>
          <p:nvPr>
            <p:ph type="title"/>
          </p:nvPr>
        </p:nvSpPr>
        <p:spPr>
          <a:xfrm>
            <a:off x="1516351" y="772833"/>
            <a:ext cx="6927853" cy="757387"/>
          </a:xfrm>
        </p:spPr>
        <p:txBody>
          <a:bodyPr vert="horz" lIns="91440" tIns="45720" rIns="91440" bIns="45720" rtlCol="0" anchor="b">
            <a:normAutofit/>
          </a:bodyPr>
          <a:lstStyle/>
          <a:p>
            <a:r>
              <a:rPr lang="en-US" sz="4000" b="1" spc="-100" dirty="0">
                <a:solidFill>
                  <a:schemeClr val="tx1"/>
                </a:solidFill>
              </a:rPr>
              <a:t>Solution Approach	</a:t>
            </a:r>
          </a:p>
        </p:txBody>
      </p:sp>
      <p:sp>
        <p:nvSpPr>
          <p:cNvPr id="14" name="Rectangle 13">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8B42286A-05A2-4D8D-A47C-FDB1157E3130}"/>
              </a:ext>
            </a:extLst>
          </p:cNvPr>
          <p:cNvGraphicFramePr/>
          <p:nvPr>
            <p:extLst>
              <p:ext uri="{D42A27DB-BD31-4B8C-83A1-F6EECF244321}">
                <p14:modId xmlns:p14="http://schemas.microsoft.com/office/powerpoint/2010/main" val="1742649827"/>
              </p:ext>
            </p:extLst>
          </p:nvPr>
        </p:nvGraphicFramePr>
        <p:xfrm>
          <a:off x="110488" y="1352939"/>
          <a:ext cx="11898010" cy="473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Help">
            <a:extLst>
              <a:ext uri="{FF2B5EF4-FFF2-40B4-BE49-F238E27FC236}">
                <a16:creationId xmlns:a16="http://schemas.microsoft.com/office/drawing/2014/main" id="{C339A8C7-9DCC-4119-BD4A-76084717BE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061" y="4973216"/>
            <a:ext cx="914400" cy="914400"/>
          </a:xfrm>
          <a:prstGeom prst="rect">
            <a:avLst/>
          </a:prstGeom>
        </p:spPr>
      </p:pic>
    </p:spTree>
    <p:extLst>
      <p:ext uri="{BB962C8B-B14F-4D97-AF65-F5344CB8AC3E}">
        <p14:creationId xmlns:p14="http://schemas.microsoft.com/office/powerpoint/2010/main" val="221105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71A92D-00EB-4DA6-A2A1-FB012EE453F1}"/>
              </a:ext>
            </a:extLst>
          </p:cNvPr>
          <p:cNvSpPr/>
          <p:nvPr/>
        </p:nvSpPr>
        <p:spPr>
          <a:xfrm>
            <a:off x="2525594" y="404694"/>
            <a:ext cx="6386684" cy="646331"/>
          </a:xfrm>
          <a:prstGeom prst="rect">
            <a:avLst/>
          </a:prstGeom>
        </p:spPr>
        <p:txBody>
          <a:bodyPr wrap="none">
            <a:spAutoFit/>
          </a:bodyPr>
          <a:lstStyle/>
          <a:p>
            <a:pPr algn="ctr"/>
            <a:r>
              <a:rPr lang="en-US" sz="3600" b="1" dirty="0"/>
              <a:t>Breweries present in each state</a:t>
            </a:r>
          </a:p>
        </p:txBody>
      </p:sp>
      <p:sp>
        <p:nvSpPr>
          <p:cNvPr id="5" name="Rectangle 4">
            <a:extLst>
              <a:ext uri="{FF2B5EF4-FFF2-40B4-BE49-F238E27FC236}">
                <a16:creationId xmlns:a16="http://schemas.microsoft.com/office/drawing/2014/main" id="{854B01C2-4D00-4B30-825F-939C632F27EB}"/>
              </a:ext>
            </a:extLst>
          </p:cNvPr>
          <p:cNvSpPr/>
          <p:nvPr/>
        </p:nvSpPr>
        <p:spPr>
          <a:xfrm>
            <a:off x="5022907" y="4126099"/>
            <a:ext cx="6096000" cy="923330"/>
          </a:xfrm>
          <a:prstGeom prst="rect">
            <a:avLst/>
          </a:prstGeom>
        </p:spPr>
        <p:txBody>
          <a:bodyPr>
            <a:spAutoFit/>
          </a:bodyPr>
          <a:lstStyle/>
          <a:p>
            <a:r>
              <a:rPr lang="en-US" dirty="0"/>
              <a:t>Based on the data, DC, North Dakota, South Dakota and West Virginia all only have one brewery. Those may be the ideal location for “Oregon Best Beer” business expansion</a:t>
            </a:r>
          </a:p>
        </p:txBody>
      </p:sp>
      <p:pic>
        <p:nvPicPr>
          <p:cNvPr id="6" name="Picture 5">
            <a:extLst>
              <a:ext uri="{FF2B5EF4-FFF2-40B4-BE49-F238E27FC236}">
                <a16:creationId xmlns:a16="http://schemas.microsoft.com/office/drawing/2014/main" id="{EB2017E7-F1B2-49CB-A193-78F3C6AB3AED}"/>
              </a:ext>
            </a:extLst>
          </p:cNvPr>
          <p:cNvPicPr>
            <a:picLocks noChangeAspect="1"/>
          </p:cNvPicPr>
          <p:nvPr/>
        </p:nvPicPr>
        <p:blipFill>
          <a:blip r:embed="rId2"/>
          <a:stretch>
            <a:fillRect/>
          </a:stretch>
        </p:blipFill>
        <p:spPr>
          <a:xfrm>
            <a:off x="1337578" y="1635306"/>
            <a:ext cx="3247806" cy="4029436"/>
          </a:xfrm>
          <a:prstGeom prst="rect">
            <a:avLst/>
          </a:prstGeom>
        </p:spPr>
      </p:pic>
      <p:graphicFrame>
        <p:nvGraphicFramePr>
          <p:cNvPr id="7" name="Table 6">
            <a:extLst>
              <a:ext uri="{FF2B5EF4-FFF2-40B4-BE49-F238E27FC236}">
                <a16:creationId xmlns:a16="http://schemas.microsoft.com/office/drawing/2014/main" id="{28047EC6-2C83-426C-B4D0-CEC59CB02D56}"/>
              </a:ext>
            </a:extLst>
          </p:cNvPr>
          <p:cNvGraphicFramePr>
            <a:graphicFrameLocks noGrp="1"/>
          </p:cNvGraphicFramePr>
          <p:nvPr>
            <p:extLst>
              <p:ext uri="{D42A27DB-BD31-4B8C-83A1-F6EECF244321}">
                <p14:modId xmlns:p14="http://schemas.microsoft.com/office/powerpoint/2010/main" val="1769275126"/>
              </p:ext>
            </p:extLst>
          </p:nvPr>
        </p:nvGraphicFramePr>
        <p:xfrm>
          <a:off x="5022907" y="1635306"/>
          <a:ext cx="5594059" cy="2194560"/>
        </p:xfrm>
        <a:graphic>
          <a:graphicData uri="http://schemas.openxmlformats.org/drawingml/2006/table">
            <a:tbl>
              <a:tblPr firstRow="1" bandRow="1">
                <a:tableStyleId>{5C22544A-7EE6-4342-B048-85BDC9FD1C3A}</a:tableStyleId>
              </a:tblPr>
              <a:tblGrid>
                <a:gridCol w="5594059">
                  <a:extLst>
                    <a:ext uri="{9D8B030D-6E8A-4147-A177-3AD203B41FA5}">
                      <a16:colId xmlns:a16="http://schemas.microsoft.com/office/drawing/2014/main" val="1084721484"/>
                    </a:ext>
                  </a:extLst>
                </a:gridCol>
              </a:tblGrid>
              <a:tr h="923330">
                <a:tc>
                  <a:txBody>
                    <a:bodyPr/>
                    <a:lstStyle/>
                    <a:p>
                      <a:r>
                        <a:rPr lang="en-US" sz="1200" b="0" dirty="0">
                          <a:solidFill>
                            <a:schemeClr val="accent5">
                              <a:lumMod val="50000"/>
                            </a:schemeClr>
                          </a:solidFill>
                        </a:rPr>
                        <a:t>library(ggplot2)</a:t>
                      </a:r>
                      <a:br>
                        <a:rPr lang="en-US" sz="1200" b="0" dirty="0">
                          <a:solidFill>
                            <a:schemeClr val="accent5">
                              <a:lumMod val="50000"/>
                            </a:schemeClr>
                          </a:solidFill>
                        </a:rPr>
                      </a:br>
                      <a:r>
                        <a:rPr lang="en-US" sz="1200" b="0" dirty="0">
                          <a:solidFill>
                            <a:schemeClr val="accent5">
                              <a:lumMod val="50000"/>
                            </a:schemeClr>
                          </a:solidFill>
                        </a:rPr>
                        <a:t>library(</a:t>
                      </a:r>
                      <a:r>
                        <a:rPr lang="en-US" sz="1200" b="0" dirty="0" err="1">
                          <a:solidFill>
                            <a:schemeClr val="accent5">
                              <a:lumMod val="50000"/>
                            </a:schemeClr>
                          </a:solidFill>
                        </a:rPr>
                        <a:t>dplyr</a:t>
                      </a:r>
                      <a:r>
                        <a:rPr lang="en-US" sz="1200" b="0" dirty="0">
                          <a:solidFill>
                            <a:schemeClr val="accent5">
                              <a:lumMod val="50000"/>
                            </a:schemeClr>
                          </a:solidFill>
                        </a:rPr>
                        <a:t>)</a:t>
                      </a:r>
                      <a:br>
                        <a:rPr lang="en-US" sz="1200" b="0" dirty="0">
                          <a:solidFill>
                            <a:schemeClr val="accent5">
                              <a:lumMod val="50000"/>
                            </a:schemeClr>
                          </a:solidFill>
                        </a:rPr>
                      </a:br>
                      <a:r>
                        <a:rPr lang="en-US" sz="1200" b="0" kern="1200" dirty="0">
                          <a:solidFill>
                            <a:schemeClr val="accent5">
                              <a:lumMod val="50000"/>
                            </a:schemeClr>
                          </a:solidFill>
                          <a:effectLst/>
                          <a:latin typeface="+mn-lt"/>
                          <a:ea typeface="+mn-ea"/>
                          <a:cs typeface="+mn-cs"/>
                        </a:rPr>
                        <a:t>breweries=</a:t>
                      </a:r>
                      <a:r>
                        <a:rPr lang="en-US" sz="1200" b="0" dirty="0">
                          <a:solidFill>
                            <a:schemeClr val="accent5">
                              <a:lumMod val="50000"/>
                            </a:schemeClr>
                          </a:solidFill>
                        </a:rPr>
                        <a:t>read.csv(</a:t>
                      </a:r>
                      <a:r>
                        <a:rPr lang="en-US" sz="1200" b="0" kern="1200" dirty="0">
                          <a:solidFill>
                            <a:schemeClr val="accent5">
                              <a:lumMod val="50000"/>
                            </a:schemeClr>
                          </a:solidFill>
                          <a:effectLst/>
                          <a:latin typeface="+mn-lt"/>
                          <a:ea typeface="+mn-ea"/>
                          <a:cs typeface="+mn-cs"/>
                        </a:rPr>
                        <a:t>'/Users/</a:t>
                      </a:r>
                      <a:r>
                        <a:rPr lang="en-US" sz="1200" b="0" kern="1200" dirty="0" err="1">
                          <a:solidFill>
                            <a:schemeClr val="accent5">
                              <a:lumMod val="50000"/>
                            </a:schemeClr>
                          </a:solidFill>
                          <a:effectLst/>
                          <a:latin typeface="+mn-lt"/>
                          <a:ea typeface="+mn-ea"/>
                          <a:cs typeface="+mn-cs"/>
                        </a:rPr>
                        <a:t>spencerfogelman</a:t>
                      </a:r>
                      <a:r>
                        <a:rPr lang="en-US" sz="1200" b="0" kern="1200" dirty="0">
                          <a:solidFill>
                            <a:schemeClr val="accent5">
                              <a:lumMod val="50000"/>
                            </a:schemeClr>
                          </a:solidFill>
                          <a:effectLst/>
                          <a:latin typeface="+mn-lt"/>
                          <a:ea typeface="+mn-ea"/>
                          <a:cs typeface="+mn-cs"/>
                        </a:rPr>
                        <a:t>/Desktop/</a:t>
                      </a:r>
                      <a:r>
                        <a:rPr lang="en-US" sz="1200" b="0" kern="1200" dirty="0" err="1">
                          <a:solidFill>
                            <a:schemeClr val="accent5">
                              <a:lumMod val="50000"/>
                            </a:schemeClr>
                          </a:solidFill>
                          <a:effectLst/>
                          <a:latin typeface="+mn-lt"/>
                          <a:ea typeface="+mn-ea"/>
                          <a:cs typeface="+mn-cs"/>
                        </a:rPr>
                        <a:t>SMUDataScience</a:t>
                      </a:r>
                      <a:r>
                        <a:rPr lang="en-US" sz="1200" b="0" kern="1200" dirty="0">
                          <a:solidFill>
                            <a:schemeClr val="accent5">
                              <a:lumMod val="50000"/>
                            </a:schemeClr>
                          </a:solidFill>
                          <a:effectLst/>
                          <a:latin typeface="+mn-lt"/>
                          <a:ea typeface="+mn-ea"/>
                          <a:cs typeface="+mn-cs"/>
                        </a:rPr>
                        <a:t>/</a:t>
                      </a:r>
                      <a:r>
                        <a:rPr lang="en-US" sz="1200" b="0" kern="1200" dirty="0" err="1">
                          <a:solidFill>
                            <a:schemeClr val="accent5">
                              <a:lumMod val="50000"/>
                            </a:schemeClr>
                          </a:solidFill>
                          <a:effectLst/>
                          <a:latin typeface="+mn-lt"/>
                          <a:ea typeface="+mn-ea"/>
                          <a:cs typeface="+mn-cs"/>
                        </a:rPr>
                        <a:t>CapstoneProject</a:t>
                      </a:r>
                      <a:r>
                        <a:rPr lang="en-US" sz="1200" b="0" kern="1200" dirty="0">
                          <a:solidFill>
                            <a:schemeClr val="accent5">
                              <a:lumMod val="50000"/>
                            </a:schemeClr>
                          </a:solidFill>
                          <a:effectLst/>
                          <a:latin typeface="+mn-lt"/>
                          <a:ea typeface="+mn-ea"/>
                          <a:cs typeface="+mn-cs"/>
                        </a:rPr>
                        <a:t>/Breweries.csv'</a:t>
                      </a:r>
                      <a:r>
                        <a:rPr lang="en-US" sz="1200" b="0" dirty="0">
                          <a:solidFill>
                            <a:schemeClr val="accent5">
                              <a:lumMod val="50000"/>
                            </a:schemeClr>
                          </a:solidFill>
                        </a:rPr>
                        <a:t>, </a:t>
                      </a:r>
                      <a:r>
                        <a:rPr lang="en-US" sz="1200" b="0" kern="1200" dirty="0" err="1">
                          <a:solidFill>
                            <a:schemeClr val="accent5">
                              <a:lumMod val="50000"/>
                            </a:schemeClr>
                          </a:solidFill>
                          <a:effectLst/>
                          <a:latin typeface="+mn-lt"/>
                          <a:ea typeface="+mn-ea"/>
                          <a:cs typeface="+mn-cs"/>
                        </a:rPr>
                        <a:t>stringsAsFactors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FALSE</a:t>
                      </a:r>
                      <a:r>
                        <a:rPr lang="en-US" sz="1200" b="0" dirty="0">
                          <a:solidFill>
                            <a:schemeClr val="accent5">
                              <a:lumMod val="50000"/>
                            </a:schemeClr>
                          </a:solidFill>
                        </a:rPr>
                        <a:t>) </a:t>
                      </a:r>
                    </a:p>
                    <a:p>
                      <a:r>
                        <a:rPr lang="en-US" sz="1200" b="0" kern="1200" dirty="0">
                          <a:solidFill>
                            <a:schemeClr val="accent5">
                              <a:lumMod val="50000"/>
                            </a:schemeClr>
                          </a:solidFill>
                          <a:effectLst/>
                          <a:latin typeface="+mn-lt"/>
                          <a:ea typeface="+mn-ea"/>
                          <a:cs typeface="+mn-cs"/>
                        </a:rPr>
                        <a:t>Beers=</a:t>
                      </a:r>
                      <a:r>
                        <a:rPr lang="en-US" sz="1200" b="0" dirty="0">
                          <a:solidFill>
                            <a:schemeClr val="accent5">
                              <a:lumMod val="50000"/>
                            </a:schemeClr>
                          </a:solidFill>
                        </a:rPr>
                        <a:t>read.csv(</a:t>
                      </a:r>
                      <a:r>
                        <a:rPr lang="en-US" sz="1200" b="0" kern="1200" dirty="0">
                          <a:solidFill>
                            <a:schemeClr val="accent5">
                              <a:lumMod val="50000"/>
                            </a:schemeClr>
                          </a:solidFill>
                          <a:effectLst/>
                          <a:latin typeface="+mn-lt"/>
                          <a:ea typeface="+mn-ea"/>
                          <a:cs typeface="+mn-cs"/>
                        </a:rPr>
                        <a:t>'/Users/</a:t>
                      </a:r>
                      <a:r>
                        <a:rPr lang="en-US" sz="1200" b="0" kern="1200" dirty="0" err="1">
                          <a:solidFill>
                            <a:schemeClr val="accent5">
                              <a:lumMod val="50000"/>
                            </a:schemeClr>
                          </a:solidFill>
                          <a:effectLst/>
                          <a:latin typeface="+mn-lt"/>
                          <a:ea typeface="+mn-ea"/>
                          <a:cs typeface="+mn-cs"/>
                        </a:rPr>
                        <a:t>spencerfogelman</a:t>
                      </a:r>
                      <a:r>
                        <a:rPr lang="en-US" sz="1200" b="0" kern="1200" dirty="0">
                          <a:solidFill>
                            <a:schemeClr val="accent5">
                              <a:lumMod val="50000"/>
                            </a:schemeClr>
                          </a:solidFill>
                          <a:effectLst/>
                          <a:latin typeface="+mn-lt"/>
                          <a:ea typeface="+mn-ea"/>
                          <a:cs typeface="+mn-cs"/>
                        </a:rPr>
                        <a:t>/Desktop/</a:t>
                      </a:r>
                      <a:r>
                        <a:rPr lang="en-US" sz="1200" b="0" kern="1200" dirty="0" err="1">
                          <a:solidFill>
                            <a:schemeClr val="accent5">
                              <a:lumMod val="50000"/>
                            </a:schemeClr>
                          </a:solidFill>
                          <a:effectLst/>
                          <a:latin typeface="+mn-lt"/>
                          <a:ea typeface="+mn-ea"/>
                          <a:cs typeface="+mn-cs"/>
                        </a:rPr>
                        <a:t>SMUDataScience</a:t>
                      </a:r>
                      <a:r>
                        <a:rPr lang="en-US" sz="1200" b="0" kern="1200" dirty="0">
                          <a:solidFill>
                            <a:schemeClr val="accent5">
                              <a:lumMod val="50000"/>
                            </a:schemeClr>
                          </a:solidFill>
                          <a:effectLst/>
                          <a:latin typeface="+mn-lt"/>
                          <a:ea typeface="+mn-ea"/>
                          <a:cs typeface="+mn-cs"/>
                        </a:rPr>
                        <a:t>/</a:t>
                      </a:r>
                      <a:r>
                        <a:rPr lang="en-US" sz="1200" b="0" kern="1200" dirty="0" err="1">
                          <a:solidFill>
                            <a:schemeClr val="accent5">
                              <a:lumMod val="50000"/>
                            </a:schemeClr>
                          </a:solidFill>
                          <a:effectLst/>
                          <a:latin typeface="+mn-lt"/>
                          <a:ea typeface="+mn-ea"/>
                          <a:cs typeface="+mn-cs"/>
                        </a:rPr>
                        <a:t>CapstoneProject</a:t>
                      </a:r>
                      <a:r>
                        <a:rPr lang="en-US" sz="1200" b="0" kern="1200" dirty="0">
                          <a:solidFill>
                            <a:schemeClr val="accent5">
                              <a:lumMod val="50000"/>
                            </a:schemeClr>
                          </a:solidFill>
                          <a:effectLst/>
                          <a:latin typeface="+mn-lt"/>
                          <a:ea typeface="+mn-ea"/>
                          <a:cs typeface="+mn-cs"/>
                        </a:rPr>
                        <a:t>/Beers.csv'</a:t>
                      </a:r>
                      <a:r>
                        <a:rPr lang="en-US" sz="1200" b="0" dirty="0">
                          <a:solidFill>
                            <a:schemeClr val="accent5">
                              <a:lumMod val="50000"/>
                            </a:schemeClr>
                          </a:solidFill>
                        </a:rPr>
                        <a:t>, </a:t>
                      </a:r>
                      <a:r>
                        <a:rPr lang="en-US" sz="1200" b="0" kern="1200" dirty="0" err="1">
                          <a:solidFill>
                            <a:schemeClr val="accent5">
                              <a:lumMod val="50000"/>
                            </a:schemeClr>
                          </a:solidFill>
                          <a:effectLst/>
                          <a:latin typeface="+mn-lt"/>
                          <a:ea typeface="+mn-ea"/>
                          <a:cs typeface="+mn-cs"/>
                        </a:rPr>
                        <a:t>stringsAsFactors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FALSE</a:t>
                      </a:r>
                      <a:r>
                        <a:rPr lang="en-US" sz="1200" b="0" dirty="0">
                          <a:solidFill>
                            <a:schemeClr val="accent5">
                              <a:lumMod val="50000"/>
                            </a:schemeClr>
                          </a:solidFill>
                        </a:rPr>
                        <a:t>) </a:t>
                      </a:r>
                      <a:br>
                        <a:rPr lang="en-US" sz="1200" b="0" dirty="0">
                          <a:solidFill>
                            <a:schemeClr val="accent5">
                              <a:lumMod val="50000"/>
                            </a:schemeClr>
                          </a:solidFill>
                        </a:rPr>
                      </a:br>
                      <a:endParaRPr lang="en-US" sz="1200" b="0" dirty="0">
                        <a:solidFill>
                          <a:schemeClr val="accent5">
                            <a:lumMod val="50000"/>
                          </a:schemeClr>
                        </a:solidFill>
                      </a:endParaRPr>
                    </a:p>
                    <a:p>
                      <a:r>
                        <a:rPr lang="en-US" sz="1200" b="0" dirty="0">
                          <a:solidFill>
                            <a:schemeClr val="accent5">
                              <a:lumMod val="50000"/>
                            </a:schemeClr>
                          </a:solidFill>
                        </a:rPr>
                        <a:t>head(breweries)</a:t>
                      </a:r>
                    </a:p>
                    <a:p>
                      <a:r>
                        <a:rPr lang="en-US" sz="1200" b="0" dirty="0">
                          <a:solidFill>
                            <a:schemeClr val="accent5">
                              <a:lumMod val="50000"/>
                            </a:schemeClr>
                          </a:solidFill>
                        </a:rPr>
                        <a:t>head(beers)</a:t>
                      </a:r>
                    </a:p>
                    <a:p>
                      <a:r>
                        <a:rPr lang="en-US" sz="1200" b="0" dirty="0">
                          <a:solidFill>
                            <a:schemeClr val="accent5">
                              <a:lumMod val="50000"/>
                            </a:schemeClr>
                          </a:solidFill>
                        </a:rPr>
                        <a:t>breweries %&gt;% </a:t>
                      </a:r>
                      <a:r>
                        <a:rPr lang="en-US" sz="1200" b="0" dirty="0" err="1">
                          <a:solidFill>
                            <a:schemeClr val="accent5">
                              <a:lumMod val="50000"/>
                            </a:schemeClr>
                          </a:solidFill>
                        </a:rPr>
                        <a:t>group_by</a:t>
                      </a:r>
                      <a:r>
                        <a:rPr lang="en-US" sz="1200" b="0" dirty="0">
                          <a:solidFill>
                            <a:schemeClr val="accent5">
                              <a:lumMod val="50000"/>
                            </a:schemeClr>
                          </a:solidFill>
                        </a:rPr>
                        <a:t>(State) %&gt;% </a:t>
                      </a:r>
                      <a:r>
                        <a:rPr lang="en-US" sz="1200" b="0" dirty="0" err="1">
                          <a:solidFill>
                            <a:schemeClr val="accent5">
                              <a:lumMod val="50000"/>
                            </a:schemeClr>
                          </a:solidFill>
                        </a:rPr>
                        <a:t>summarise</a:t>
                      </a:r>
                      <a:r>
                        <a:rPr lang="en-US" sz="1200" b="0" dirty="0">
                          <a:solidFill>
                            <a:schemeClr val="accent5">
                              <a:lumMod val="50000"/>
                            </a:schemeClr>
                          </a:solidFill>
                        </a:rPr>
                        <a:t>(Total = n()) </a:t>
                      </a:r>
                    </a:p>
                    <a:p>
                      <a:endParaRPr 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7079961"/>
                  </a:ext>
                </a:extLst>
              </a:tr>
            </a:tbl>
          </a:graphicData>
        </a:graphic>
      </p:graphicFrame>
    </p:spTree>
    <p:extLst>
      <p:ext uri="{BB962C8B-B14F-4D97-AF65-F5344CB8AC3E}">
        <p14:creationId xmlns:p14="http://schemas.microsoft.com/office/powerpoint/2010/main" val="74245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61CD7C-2F6C-4DAC-857F-4A825953E2B8}"/>
              </a:ext>
            </a:extLst>
          </p:cNvPr>
          <p:cNvSpPr/>
          <p:nvPr/>
        </p:nvSpPr>
        <p:spPr>
          <a:xfrm>
            <a:off x="247368" y="389296"/>
            <a:ext cx="11442819" cy="646331"/>
          </a:xfrm>
          <a:prstGeom prst="rect">
            <a:avLst/>
          </a:prstGeom>
        </p:spPr>
        <p:txBody>
          <a:bodyPr wrap="square">
            <a:spAutoFit/>
          </a:bodyPr>
          <a:lstStyle/>
          <a:p>
            <a:pPr algn="ctr"/>
            <a:r>
              <a:rPr lang="en-US" sz="3600" b="1" dirty="0"/>
              <a:t>Observation on Beer and Breweries merged data</a:t>
            </a:r>
          </a:p>
        </p:txBody>
      </p:sp>
      <p:graphicFrame>
        <p:nvGraphicFramePr>
          <p:cNvPr id="4" name="Table 3">
            <a:extLst>
              <a:ext uri="{FF2B5EF4-FFF2-40B4-BE49-F238E27FC236}">
                <a16:creationId xmlns:a16="http://schemas.microsoft.com/office/drawing/2014/main" id="{A7126BAD-A1F2-4AF5-A852-D7358B9F9BE2}"/>
              </a:ext>
            </a:extLst>
          </p:cNvPr>
          <p:cNvGraphicFramePr>
            <a:graphicFrameLocks noGrp="1"/>
          </p:cNvGraphicFramePr>
          <p:nvPr>
            <p:extLst>
              <p:ext uri="{D42A27DB-BD31-4B8C-83A1-F6EECF244321}">
                <p14:modId xmlns:p14="http://schemas.microsoft.com/office/powerpoint/2010/main" val="3819664722"/>
              </p:ext>
            </p:extLst>
          </p:nvPr>
        </p:nvGraphicFramePr>
        <p:xfrm>
          <a:off x="832194" y="2555181"/>
          <a:ext cx="5009525" cy="822960"/>
        </p:xfrm>
        <a:graphic>
          <a:graphicData uri="http://schemas.openxmlformats.org/drawingml/2006/table">
            <a:tbl>
              <a:tblPr firstRow="1" bandRow="1">
                <a:tableStyleId>{5C22544A-7EE6-4342-B048-85BDC9FD1C3A}</a:tableStyleId>
              </a:tblPr>
              <a:tblGrid>
                <a:gridCol w="5009525">
                  <a:extLst>
                    <a:ext uri="{9D8B030D-6E8A-4147-A177-3AD203B41FA5}">
                      <a16:colId xmlns:a16="http://schemas.microsoft.com/office/drawing/2014/main" val="2244489570"/>
                    </a:ext>
                  </a:extLst>
                </a:gridCol>
              </a:tblGrid>
              <a:tr h="736547">
                <a:tc>
                  <a:txBody>
                    <a:bodyPr/>
                    <a:lstStyle/>
                    <a:p>
                      <a:r>
                        <a:rPr lang="en-US" sz="1200" b="0" dirty="0">
                          <a:solidFill>
                            <a:schemeClr val="accent5">
                              <a:lumMod val="50000"/>
                            </a:schemeClr>
                          </a:solidFill>
                        </a:rPr>
                        <a:t>merged = merge(x = breweries, y = beers, </a:t>
                      </a:r>
                      <a:r>
                        <a:rPr lang="en-US" sz="1200" b="0" dirty="0" err="1">
                          <a:solidFill>
                            <a:schemeClr val="accent5">
                              <a:lumMod val="50000"/>
                            </a:schemeClr>
                          </a:solidFill>
                        </a:rPr>
                        <a:t>by.x</a:t>
                      </a:r>
                      <a:r>
                        <a:rPr lang="en-US" sz="1200" b="0" dirty="0">
                          <a:solidFill>
                            <a:schemeClr val="accent5">
                              <a:lumMod val="50000"/>
                            </a:schemeClr>
                          </a:solidFill>
                        </a:rPr>
                        <a:t> = '</a:t>
                      </a:r>
                      <a:r>
                        <a:rPr lang="en-US" sz="1200" b="0" dirty="0" err="1">
                          <a:solidFill>
                            <a:schemeClr val="accent5">
                              <a:lumMod val="50000"/>
                            </a:schemeClr>
                          </a:solidFill>
                        </a:rPr>
                        <a:t>Brew_ID</a:t>
                      </a:r>
                      <a:r>
                        <a:rPr lang="en-US" sz="1200" b="0" dirty="0">
                          <a:solidFill>
                            <a:schemeClr val="accent5">
                              <a:lumMod val="50000"/>
                            </a:schemeClr>
                          </a:solidFill>
                        </a:rPr>
                        <a:t>', </a:t>
                      </a:r>
                      <a:r>
                        <a:rPr lang="en-US" sz="1200" b="0" dirty="0" err="1">
                          <a:solidFill>
                            <a:schemeClr val="accent5">
                              <a:lumMod val="50000"/>
                            </a:schemeClr>
                          </a:solidFill>
                        </a:rPr>
                        <a:t>by.y</a:t>
                      </a:r>
                      <a:r>
                        <a:rPr lang="en-US" sz="1200" b="0" dirty="0">
                          <a:solidFill>
                            <a:schemeClr val="accent5">
                              <a:lumMod val="50000"/>
                            </a:schemeClr>
                          </a:solidFill>
                        </a:rPr>
                        <a:t>= '</a:t>
                      </a:r>
                      <a:r>
                        <a:rPr lang="en-US" sz="1200" b="0" dirty="0" err="1">
                          <a:solidFill>
                            <a:schemeClr val="accent5">
                              <a:lumMod val="50000"/>
                            </a:schemeClr>
                          </a:solidFill>
                        </a:rPr>
                        <a:t>Brewery_id</a:t>
                      </a:r>
                      <a:r>
                        <a:rPr lang="en-US" sz="1200" b="0" dirty="0">
                          <a:solidFill>
                            <a:schemeClr val="accent5">
                              <a:lumMod val="50000"/>
                            </a:schemeClr>
                          </a:solidFill>
                        </a:rPr>
                        <a:t>', all = TRUE)</a:t>
                      </a:r>
                    </a:p>
                    <a:p>
                      <a:r>
                        <a:rPr lang="en-US" sz="1200" b="0" dirty="0">
                          <a:solidFill>
                            <a:schemeClr val="accent5">
                              <a:lumMod val="50000"/>
                            </a:schemeClr>
                          </a:solidFill>
                        </a:rPr>
                        <a:t>head(merged, 6)</a:t>
                      </a:r>
                    </a:p>
                    <a:p>
                      <a:r>
                        <a:rPr lang="en-US" sz="1200" b="0" dirty="0">
                          <a:solidFill>
                            <a:schemeClr val="accent5">
                              <a:lumMod val="50000"/>
                            </a:schemeClr>
                          </a:solidFill>
                        </a:rPr>
                        <a:t>tail(merged,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6134869"/>
                  </a:ext>
                </a:extLst>
              </a:tr>
            </a:tbl>
          </a:graphicData>
        </a:graphic>
      </p:graphicFrame>
      <p:sp>
        <p:nvSpPr>
          <p:cNvPr id="6" name="Rectangle 5">
            <a:extLst>
              <a:ext uri="{FF2B5EF4-FFF2-40B4-BE49-F238E27FC236}">
                <a16:creationId xmlns:a16="http://schemas.microsoft.com/office/drawing/2014/main" id="{7F5DB5B6-5F24-4483-AA5B-89D22CAD8794}"/>
              </a:ext>
            </a:extLst>
          </p:cNvPr>
          <p:cNvSpPr/>
          <p:nvPr/>
        </p:nvSpPr>
        <p:spPr>
          <a:xfrm>
            <a:off x="666786" y="1326761"/>
            <a:ext cx="10800964" cy="923330"/>
          </a:xfrm>
          <a:prstGeom prst="rect">
            <a:avLst/>
          </a:prstGeom>
        </p:spPr>
        <p:txBody>
          <a:bodyPr wrap="square">
            <a:spAutoFit/>
          </a:bodyPr>
          <a:lstStyle/>
          <a:p>
            <a:r>
              <a:rPr lang="en-US" dirty="0"/>
              <a:t>We then merged the Beer dataset with the breweries dataset to help us further analysis and understand the data. The diagram on the left shows the first 6 row of the merged data, whereas the diagram on the left display the last 6 row of the merged data. </a:t>
            </a:r>
          </a:p>
        </p:txBody>
      </p:sp>
      <p:pic>
        <p:nvPicPr>
          <p:cNvPr id="7" name="Picture 6">
            <a:extLst>
              <a:ext uri="{FF2B5EF4-FFF2-40B4-BE49-F238E27FC236}">
                <a16:creationId xmlns:a16="http://schemas.microsoft.com/office/drawing/2014/main" id="{0B0DF846-7AD4-4F97-876F-3BDADE45F5FC}"/>
              </a:ext>
            </a:extLst>
          </p:cNvPr>
          <p:cNvPicPr>
            <a:picLocks noChangeAspect="1"/>
          </p:cNvPicPr>
          <p:nvPr/>
        </p:nvPicPr>
        <p:blipFill>
          <a:blip r:embed="rId2"/>
          <a:stretch>
            <a:fillRect/>
          </a:stretch>
        </p:blipFill>
        <p:spPr>
          <a:xfrm>
            <a:off x="832194" y="3580229"/>
            <a:ext cx="5009525" cy="2556747"/>
          </a:xfrm>
          <a:prstGeom prst="rect">
            <a:avLst/>
          </a:prstGeom>
        </p:spPr>
      </p:pic>
      <p:pic>
        <p:nvPicPr>
          <p:cNvPr id="8" name="Picture 7">
            <a:extLst>
              <a:ext uri="{FF2B5EF4-FFF2-40B4-BE49-F238E27FC236}">
                <a16:creationId xmlns:a16="http://schemas.microsoft.com/office/drawing/2014/main" id="{C693031A-2E6F-41BE-8167-A51D38FFE193}"/>
              </a:ext>
            </a:extLst>
          </p:cNvPr>
          <p:cNvPicPr>
            <a:picLocks noChangeAspect="1"/>
          </p:cNvPicPr>
          <p:nvPr/>
        </p:nvPicPr>
        <p:blipFill>
          <a:blip r:embed="rId3"/>
          <a:stretch>
            <a:fillRect/>
          </a:stretch>
        </p:blipFill>
        <p:spPr>
          <a:xfrm>
            <a:off x="6198287" y="2541225"/>
            <a:ext cx="5104835" cy="3530935"/>
          </a:xfrm>
          <a:prstGeom prst="rect">
            <a:avLst/>
          </a:prstGeom>
        </p:spPr>
      </p:pic>
    </p:spTree>
    <p:extLst>
      <p:ext uri="{BB962C8B-B14F-4D97-AF65-F5344CB8AC3E}">
        <p14:creationId xmlns:p14="http://schemas.microsoft.com/office/powerpoint/2010/main" val="11015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144D2C-671D-45F9-84E0-E7EBEB3496CD}"/>
              </a:ext>
            </a:extLst>
          </p:cNvPr>
          <p:cNvSpPr/>
          <p:nvPr/>
        </p:nvSpPr>
        <p:spPr>
          <a:xfrm>
            <a:off x="4373460" y="427172"/>
            <a:ext cx="6390339" cy="646331"/>
          </a:xfrm>
          <a:prstGeom prst="rect">
            <a:avLst/>
          </a:prstGeom>
        </p:spPr>
        <p:txBody>
          <a:bodyPr wrap="none">
            <a:spAutoFit/>
          </a:bodyPr>
          <a:lstStyle/>
          <a:p>
            <a:r>
              <a:rPr lang="en-US" sz="3600" b="1" dirty="0"/>
              <a:t>Number of NA’s in each column</a:t>
            </a:r>
          </a:p>
        </p:txBody>
      </p:sp>
      <p:sp>
        <p:nvSpPr>
          <p:cNvPr id="7" name="Rectangle 6">
            <a:extLst>
              <a:ext uri="{FF2B5EF4-FFF2-40B4-BE49-F238E27FC236}">
                <a16:creationId xmlns:a16="http://schemas.microsoft.com/office/drawing/2014/main" id="{7B993EB4-766F-428D-9897-3B5E2D036D96}"/>
              </a:ext>
            </a:extLst>
          </p:cNvPr>
          <p:cNvSpPr/>
          <p:nvPr/>
        </p:nvSpPr>
        <p:spPr>
          <a:xfrm>
            <a:off x="4373460" y="1510439"/>
            <a:ext cx="6096000" cy="923330"/>
          </a:xfrm>
          <a:prstGeom prst="rect">
            <a:avLst/>
          </a:prstGeom>
        </p:spPr>
        <p:txBody>
          <a:bodyPr>
            <a:spAutoFit/>
          </a:bodyPr>
          <a:lstStyle/>
          <a:p>
            <a:r>
              <a:rPr lang="en-US" dirty="0"/>
              <a:t>In order to understand how complete the merged dataset is, we want to investigate how many NA values are in each column.</a:t>
            </a:r>
          </a:p>
        </p:txBody>
      </p:sp>
      <p:sp>
        <p:nvSpPr>
          <p:cNvPr id="11" name="Title 10">
            <a:extLst>
              <a:ext uri="{FF2B5EF4-FFF2-40B4-BE49-F238E27FC236}">
                <a16:creationId xmlns:a16="http://schemas.microsoft.com/office/drawing/2014/main" id="{50A1A029-D30C-4855-8B28-64D8F73397EB}"/>
              </a:ext>
            </a:extLst>
          </p:cNvPr>
          <p:cNvSpPr>
            <a:spLocks noGrp="1"/>
          </p:cNvSpPr>
          <p:nvPr>
            <p:ph type="title"/>
          </p:nvPr>
        </p:nvSpPr>
        <p:spPr/>
        <p:txBody>
          <a:bodyPr/>
          <a:lstStyle/>
          <a:p>
            <a:endParaRPr lang="en-US"/>
          </a:p>
        </p:txBody>
      </p:sp>
      <p:graphicFrame>
        <p:nvGraphicFramePr>
          <p:cNvPr id="12" name="Table 11">
            <a:extLst>
              <a:ext uri="{FF2B5EF4-FFF2-40B4-BE49-F238E27FC236}">
                <a16:creationId xmlns:a16="http://schemas.microsoft.com/office/drawing/2014/main" id="{C00511A9-9928-4713-B98E-B65B75E6C928}"/>
              </a:ext>
            </a:extLst>
          </p:cNvPr>
          <p:cNvGraphicFramePr>
            <a:graphicFrameLocks noGrp="1"/>
          </p:cNvGraphicFramePr>
          <p:nvPr>
            <p:extLst>
              <p:ext uri="{D42A27DB-BD31-4B8C-83A1-F6EECF244321}">
                <p14:modId xmlns:p14="http://schemas.microsoft.com/office/powerpoint/2010/main" val="522406668"/>
              </p:ext>
            </p:extLst>
          </p:nvPr>
        </p:nvGraphicFramePr>
        <p:xfrm>
          <a:off x="6789717" y="3270113"/>
          <a:ext cx="3540154" cy="1005840"/>
        </p:xfrm>
        <a:graphic>
          <a:graphicData uri="http://schemas.openxmlformats.org/drawingml/2006/table">
            <a:tbl>
              <a:tblPr firstRow="1" bandRow="1">
                <a:tableStyleId>{5C22544A-7EE6-4342-B048-85BDC9FD1C3A}</a:tableStyleId>
              </a:tblPr>
              <a:tblGrid>
                <a:gridCol w="3540154">
                  <a:extLst>
                    <a:ext uri="{9D8B030D-6E8A-4147-A177-3AD203B41FA5}">
                      <a16:colId xmlns:a16="http://schemas.microsoft.com/office/drawing/2014/main" val="734147825"/>
                    </a:ext>
                  </a:extLst>
                </a:gridCol>
              </a:tblGrid>
              <a:tr h="914013">
                <a:tc>
                  <a:txBody>
                    <a:bodyPr/>
                    <a:lstStyle/>
                    <a:p>
                      <a:r>
                        <a:rPr lang="en-US" sz="1200" b="0" dirty="0">
                          <a:solidFill>
                            <a:schemeClr val="accent5">
                              <a:lumMod val="50000"/>
                            </a:schemeClr>
                          </a:solidFill>
                        </a:rPr>
                        <a:t>for (</a:t>
                      </a:r>
                      <a:r>
                        <a:rPr lang="en-US" sz="1200" b="0" dirty="0" err="1">
                          <a:solidFill>
                            <a:schemeClr val="accent5">
                              <a:lumMod val="50000"/>
                            </a:schemeClr>
                          </a:solidFill>
                        </a:rPr>
                        <a:t>i</a:t>
                      </a:r>
                      <a:r>
                        <a:rPr lang="en-US" sz="1200" b="0" dirty="0">
                          <a:solidFill>
                            <a:schemeClr val="accent5">
                              <a:lumMod val="50000"/>
                            </a:schemeClr>
                          </a:solidFill>
                        </a:rPr>
                        <a:t> in 1:length(names(merged))){</a:t>
                      </a:r>
                    </a:p>
                    <a:p>
                      <a:r>
                        <a:rPr lang="en-US" sz="1200" b="0" dirty="0">
                          <a:solidFill>
                            <a:schemeClr val="accent5">
                              <a:lumMod val="50000"/>
                            </a:schemeClr>
                          </a:solidFill>
                        </a:rPr>
                        <a:t>  column = merged[,</a:t>
                      </a:r>
                      <a:r>
                        <a:rPr lang="en-US" sz="1200" b="0" dirty="0" err="1">
                          <a:solidFill>
                            <a:schemeClr val="accent5">
                              <a:lumMod val="50000"/>
                            </a:schemeClr>
                          </a:solidFill>
                        </a:rPr>
                        <a:t>i</a:t>
                      </a:r>
                      <a:r>
                        <a:rPr lang="en-US" sz="1200" b="0" dirty="0">
                          <a:solidFill>
                            <a:schemeClr val="accent5">
                              <a:lumMod val="50000"/>
                            </a:schemeClr>
                          </a:solidFill>
                        </a:rPr>
                        <a:t>]</a:t>
                      </a:r>
                    </a:p>
                    <a:p>
                      <a:r>
                        <a:rPr lang="en-US" sz="1200" b="0" dirty="0">
                          <a:solidFill>
                            <a:schemeClr val="accent5">
                              <a:lumMod val="50000"/>
                            </a:schemeClr>
                          </a:solidFill>
                        </a:rPr>
                        <a:t>  </a:t>
                      </a:r>
                      <a:r>
                        <a:rPr lang="en-US" sz="1200" b="0" dirty="0" err="1">
                          <a:solidFill>
                            <a:schemeClr val="accent5">
                              <a:lumMod val="50000"/>
                            </a:schemeClr>
                          </a:solidFill>
                        </a:rPr>
                        <a:t>nas</a:t>
                      </a:r>
                      <a:r>
                        <a:rPr lang="en-US" sz="1200" b="0" dirty="0">
                          <a:solidFill>
                            <a:schemeClr val="accent5">
                              <a:lumMod val="50000"/>
                            </a:schemeClr>
                          </a:solidFill>
                        </a:rPr>
                        <a:t> = sum(is.na(column))</a:t>
                      </a:r>
                    </a:p>
                    <a:p>
                      <a:r>
                        <a:rPr lang="en-US" sz="1200" b="0" dirty="0">
                          <a:solidFill>
                            <a:schemeClr val="accent5">
                              <a:lumMod val="50000"/>
                            </a:schemeClr>
                          </a:solidFill>
                        </a:rPr>
                        <a:t>  print(paste(names(merged)[</a:t>
                      </a:r>
                      <a:r>
                        <a:rPr lang="en-US" sz="1200" b="0" dirty="0" err="1">
                          <a:solidFill>
                            <a:schemeClr val="accent5">
                              <a:lumMod val="50000"/>
                            </a:schemeClr>
                          </a:solidFill>
                        </a:rPr>
                        <a:t>i</a:t>
                      </a:r>
                      <a:r>
                        <a:rPr lang="en-US" sz="1200" b="0" dirty="0">
                          <a:solidFill>
                            <a:schemeClr val="accent5">
                              <a:lumMod val="50000"/>
                            </a:schemeClr>
                          </a:solidFill>
                        </a:rPr>
                        <a:t>], ':', </a:t>
                      </a:r>
                      <a:r>
                        <a:rPr lang="en-US" sz="1200" b="0" dirty="0" err="1">
                          <a:solidFill>
                            <a:schemeClr val="accent5">
                              <a:lumMod val="50000"/>
                            </a:schemeClr>
                          </a:solidFill>
                        </a:rPr>
                        <a:t>nas</a:t>
                      </a:r>
                      <a:r>
                        <a:rPr lang="en-US" sz="1200" b="0" dirty="0">
                          <a:solidFill>
                            <a:schemeClr val="accent5">
                              <a:lumMod val="50000"/>
                            </a:schemeClr>
                          </a:solidFill>
                        </a:rPr>
                        <a:t>))</a:t>
                      </a:r>
                    </a:p>
                    <a:p>
                      <a:r>
                        <a:rPr lang="en-US" sz="1200" b="0" dirty="0">
                          <a:solidFill>
                            <a:schemeClr val="accent5">
                              <a:lumMod val="5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5842274"/>
                  </a:ext>
                </a:extLst>
              </a:tr>
            </a:tbl>
          </a:graphicData>
        </a:graphic>
      </p:graphicFrame>
      <p:pic>
        <p:nvPicPr>
          <p:cNvPr id="14" name="Picture 13">
            <a:extLst>
              <a:ext uri="{FF2B5EF4-FFF2-40B4-BE49-F238E27FC236}">
                <a16:creationId xmlns:a16="http://schemas.microsoft.com/office/drawing/2014/main" id="{1396B5CD-8130-4A1F-8D84-CDE469DB91CB}"/>
              </a:ext>
            </a:extLst>
          </p:cNvPr>
          <p:cNvPicPr>
            <a:picLocks noChangeAspect="1"/>
          </p:cNvPicPr>
          <p:nvPr/>
        </p:nvPicPr>
        <p:blipFill>
          <a:blip r:embed="rId2"/>
          <a:stretch>
            <a:fillRect/>
          </a:stretch>
        </p:blipFill>
        <p:spPr>
          <a:xfrm>
            <a:off x="4434873" y="2602954"/>
            <a:ext cx="2069940" cy="2590451"/>
          </a:xfrm>
          <a:prstGeom prst="rect">
            <a:avLst/>
          </a:prstGeom>
        </p:spPr>
      </p:pic>
      <p:pic>
        <p:nvPicPr>
          <p:cNvPr id="16" name="Graphic 15" descr="City">
            <a:extLst>
              <a:ext uri="{FF2B5EF4-FFF2-40B4-BE49-F238E27FC236}">
                <a16:creationId xmlns:a16="http://schemas.microsoft.com/office/drawing/2014/main" id="{2401A7FA-873C-44CE-A568-721111743E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402" y="4040618"/>
            <a:ext cx="2305575" cy="2305575"/>
          </a:xfrm>
          <a:prstGeom prst="rect">
            <a:avLst/>
          </a:prstGeom>
        </p:spPr>
      </p:pic>
      <p:pic>
        <p:nvPicPr>
          <p:cNvPr id="18" name="Graphic 17" descr="Sun">
            <a:extLst>
              <a:ext uri="{FF2B5EF4-FFF2-40B4-BE49-F238E27FC236}">
                <a16:creationId xmlns:a16="http://schemas.microsoft.com/office/drawing/2014/main" id="{C8C2EDED-66A4-454E-9AFA-B85254B100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2919" y="1073503"/>
            <a:ext cx="1268138" cy="1268138"/>
          </a:xfrm>
          <a:prstGeom prst="rect">
            <a:avLst/>
          </a:prstGeom>
        </p:spPr>
      </p:pic>
    </p:spTree>
    <p:extLst>
      <p:ext uri="{BB962C8B-B14F-4D97-AF65-F5344CB8AC3E}">
        <p14:creationId xmlns:p14="http://schemas.microsoft.com/office/powerpoint/2010/main" val="298645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2A7960-BE52-46B6-9BE7-51CB775B1FBF}"/>
              </a:ext>
            </a:extLst>
          </p:cNvPr>
          <p:cNvSpPr/>
          <p:nvPr/>
        </p:nvSpPr>
        <p:spPr>
          <a:xfrm>
            <a:off x="689317" y="153108"/>
            <a:ext cx="10121705" cy="1200329"/>
          </a:xfrm>
          <a:prstGeom prst="rect">
            <a:avLst/>
          </a:prstGeom>
        </p:spPr>
        <p:txBody>
          <a:bodyPr wrap="square">
            <a:spAutoFit/>
          </a:bodyPr>
          <a:lstStyle/>
          <a:p>
            <a:pPr algn="ctr"/>
            <a:r>
              <a:rPr lang="en-US" sz="3600" b="1" dirty="0"/>
              <a:t>Median alcohol content and international bitterness unit for each state</a:t>
            </a:r>
          </a:p>
        </p:txBody>
      </p:sp>
      <p:graphicFrame>
        <p:nvGraphicFramePr>
          <p:cNvPr id="4" name="Table 3">
            <a:extLst>
              <a:ext uri="{FF2B5EF4-FFF2-40B4-BE49-F238E27FC236}">
                <a16:creationId xmlns:a16="http://schemas.microsoft.com/office/drawing/2014/main" id="{87148BD9-2EB5-44F9-894C-E8734BBB95B1}"/>
              </a:ext>
            </a:extLst>
          </p:cNvPr>
          <p:cNvGraphicFramePr>
            <a:graphicFrameLocks noGrp="1"/>
          </p:cNvGraphicFramePr>
          <p:nvPr>
            <p:extLst>
              <p:ext uri="{D42A27DB-BD31-4B8C-83A1-F6EECF244321}">
                <p14:modId xmlns:p14="http://schemas.microsoft.com/office/powerpoint/2010/main" val="4047163037"/>
              </p:ext>
            </p:extLst>
          </p:nvPr>
        </p:nvGraphicFramePr>
        <p:xfrm>
          <a:off x="689317" y="2007680"/>
          <a:ext cx="4595304" cy="2651760"/>
        </p:xfrm>
        <a:graphic>
          <a:graphicData uri="http://schemas.openxmlformats.org/drawingml/2006/table">
            <a:tbl>
              <a:tblPr firstRow="1" bandRow="1">
                <a:tableStyleId>{5C22544A-7EE6-4342-B048-85BDC9FD1C3A}</a:tableStyleId>
              </a:tblPr>
              <a:tblGrid>
                <a:gridCol w="4595304">
                  <a:extLst>
                    <a:ext uri="{9D8B030D-6E8A-4147-A177-3AD203B41FA5}">
                      <a16:colId xmlns:a16="http://schemas.microsoft.com/office/drawing/2014/main" val="712468499"/>
                    </a:ext>
                  </a:extLst>
                </a:gridCol>
              </a:tblGrid>
              <a:tr h="716032">
                <a:tc>
                  <a:txBody>
                    <a:bodyPr/>
                    <a:lstStyle/>
                    <a:p>
                      <a:r>
                        <a:rPr lang="en-US" sz="1200" b="0" kern="1200">
                          <a:solidFill>
                            <a:schemeClr val="accent5">
                              <a:lumMod val="50000"/>
                            </a:schemeClr>
                          </a:solidFill>
                          <a:effectLst/>
                          <a:latin typeface="+mn-lt"/>
                          <a:ea typeface="+mn-ea"/>
                          <a:cs typeface="+mn-cs"/>
                        </a:rPr>
                        <a:t>summarydf</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merged</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&gt;</a:t>
                      </a:r>
                      <a:r>
                        <a:rPr lang="en-US" sz="1200" b="0">
                          <a:solidFill>
                            <a:schemeClr val="accent5">
                              <a:lumMod val="50000"/>
                            </a:schemeClr>
                          </a:solidFill>
                        </a:rPr>
                        <a:t>% group_by(</a:t>
                      </a:r>
                      <a:r>
                        <a:rPr lang="en-US" sz="1200" b="0" kern="1200">
                          <a:solidFill>
                            <a:schemeClr val="accent5">
                              <a:lumMod val="50000"/>
                            </a:schemeClr>
                          </a:solidFill>
                          <a:effectLst/>
                          <a:latin typeface="+mn-lt"/>
                          <a:ea typeface="+mn-ea"/>
                          <a:cs typeface="+mn-cs"/>
                        </a:rPr>
                        <a:t>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&gt;</a:t>
                      </a:r>
                      <a:r>
                        <a:rPr lang="en-US" sz="1200" b="0">
                          <a:solidFill>
                            <a:schemeClr val="accent5">
                              <a:lumMod val="50000"/>
                            </a:schemeClr>
                          </a:solidFill>
                        </a:rPr>
                        <a:t>% summarise(</a:t>
                      </a:r>
                      <a:r>
                        <a:rPr lang="en-US" sz="1200" b="0" kern="1200">
                          <a:solidFill>
                            <a:schemeClr val="accent5">
                              <a:lumMod val="50000"/>
                            </a:schemeClr>
                          </a:solidFill>
                          <a:effectLst/>
                          <a:latin typeface="+mn-lt"/>
                          <a:ea typeface="+mn-ea"/>
                          <a:cs typeface="+mn-cs"/>
                        </a:rPr>
                        <a:t>MedianAlcoholContent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median(</a:t>
                      </a:r>
                      <a:r>
                        <a:rPr lang="en-US" sz="1200" b="0" kern="1200">
                          <a:solidFill>
                            <a:schemeClr val="accent5">
                              <a:lumMod val="50000"/>
                            </a:schemeClr>
                          </a:solidFill>
                          <a:effectLst/>
                          <a:latin typeface="+mn-lt"/>
                          <a:ea typeface="+mn-ea"/>
                          <a:cs typeface="+mn-cs"/>
                        </a:rPr>
                        <a:t>ABV</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na.rm=TRUE</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MedianIBU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median(</a:t>
                      </a:r>
                      <a:r>
                        <a:rPr lang="en-US" sz="1200" b="0" kern="1200">
                          <a:solidFill>
                            <a:schemeClr val="accent5">
                              <a:lumMod val="50000"/>
                            </a:schemeClr>
                          </a:solidFill>
                          <a:effectLst/>
                          <a:latin typeface="+mn-lt"/>
                          <a:ea typeface="+mn-ea"/>
                          <a:cs typeface="+mn-cs"/>
                        </a:rPr>
                        <a:t>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na.rm=TRUE</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summarydf</a:t>
                      </a:r>
                    </a:p>
                    <a:p>
                      <a:r>
                        <a:rPr lang="en-US" sz="1200" b="0">
                          <a:solidFill>
                            <a:schemeClr val="accent5">
                              <a:lumMod val="50000"/>
                            </a:schemeClr>
                          </a:solidFill>
                        </a:rPr>
                        <a:t>library(</a:t>
                      </a:r>
                      <a:r>
                        <a:rPr lang="en-US" sz="1200" b="0" kern="1200">
                          <a:solidFill>
                            <a:schemeClr val="accent5">
                              <a:lumMod val="50000"/>
                            </a:schemeClr>
                          </a:solidFill>
                          <a:effectLst/>
                          <a:latin typeface="+mn-lt"/>
                          <a:ea typeface="+mn-ea"/>
                          <a:cs typeface="+mn-cs"/>
                        </a:rPr>
                        <a:t>reshape2</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summarydfLong</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melt(</a:t>
                      </a:r>
                      <a:r>
                        <a:rPr lang="en-US" sz="1200" b="0" kern="1200">
                          <a:solidFill>
                            <a:schemeClr val="accent5">
                              <a:lumMod val="50000"/>
                            </a:schemeClr>
                          </a:solidFill>
                          <a:effectLst/>
                          <a:latin typeface="+mn-lt"/>
                          <a:ea typeface="+mn-ea"/>
                          <a:cs typeface="+mn-cs"/>
                        </a:rPr>
                        <a:t>summarydf</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id.vars='State'</a:t>
                      </a:r>
                      <a:r>
                        <a:rPr lang="en-US" sz="1200" b="0">
                          <a:solidFill>
                            <a:schemeClr val="accent5">
                              <a:lumMod val="50000"/>
                            </a:schemeClr>
                          </a:solidFill>
                        </a:rPr>
                        <a:t>) ggplot(</a:t>
                      </a:r>
                      <a:r>
                        <a:rPr lang="en-US" sz="1200" b="0" kern="1200">
                          <a:solidFill>
                            <a:schemeClr val="accent5">
                              <a:lumMod val="50000"/>
                            </a:schemeClr>
                          </a:solidFill>
                          <a:effectLst/>
                          <a:latin typeface="+mn-lt"/>
                          <a:ea typeface="+mn-ea"/>
                          <a:cs typeface="+mn-cs"/>
                        </a:rPr>
                        <a:t>summarydfLong</a:t>
                      </a:r>
                      <a:r>
                        <a:rPr lang="en-US" sz="1200" b="0">
                          <a:solidFill>
                            <a:schemeClr val="accent5">
                              <a:lumMod val="50000"/>
                            </a:schemeClr>
                          </a:solidFill>
                        </a:rPr>
                        <a:t>, aes(</a:t>
                      </a:r>
                      <a:r>
                        <a:rPr lang="en-US" sz="1200" b="0" kern="1200">
                          <a:solidFill>
                            <a:schemeClr val="accent5">
                              <a:lumMod val="50000"/>
                            </a:schemeClr>
                          </a:solidFill>
                          <a:effectLst/>
                          <a:latin typeface="+mn-lt"/>
                          <a:ea typeface="+mn-ea"/>
                          <a:cs typeface="+mn-cs"/>
                        </a:rPr>
                        <a:t>x=State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y=value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fill=variable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geom_bar(</a:t>
                      </a:r>
                      <a:r>
                        <a:rPr lang="en-US" sz="1200" b="0" kern="1200">
                          <a:solidFill>
                            <a:schemeClr val="accent5">
                              <a:lumMod val="50000"/>
                            </a:schemeClr>
                          </a:solidFill>
                          <a:effectLst/>
                          <a:latin typeface="+mn-lt"/>
                          <a:ea typeface="+mn-ea"/>
                          <a:cs typeface="+mn-cs"/>
                        </a:rPr>
                        <a:t>stat='identity'</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position</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'dodge'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theme(</a:t>
                      </a:r>
                      <a:r>
                        <a:rPr lang="en-US" sz="1200" b="0" kern="1200">
                          <a:solidFill>
                            <a:schemeClr val="accent5">
                              <a:lumMod val="50000"/>
                            </a:schemeClr>
                          </a:solidFill>
                          <a:effectLst/>
                          <a:latin typeface="+mn-lt"/>
                          <a:ea typeface="+mn-ea"/>
                          <a:cs typeface="+mn-cs"/>
                        </a:rPr>
                        <a:t>axis.text.x</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element_text(</a:t>
                      </a:r>
                      <a:r>
                        <a:rPr lang="en-US" sz="1200" b="0" kern="1200">
                          <a:solidFill>
                            <a:schemeClr val="accent5">
                              <a:lumMod val="50000"/>
                            </a:schemeClr>
                          </a:solidFill>
                          <a:effectLst/>
                          <a:latin typeface="+mn-lt"/>
                          <a:ea typeface="+mn-ea"/>
                          <a:cs typeface="+mn-cs"/>
                        </a:rPr>
                        <a:t>angle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90</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hjust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1</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size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4</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legend.text=</a:t>
                      </a:r>
                      <a:r>
                        <a:rPr lang="en-US" sz="1200" b="0">
                          <a:solidFill>
                            <a:schemeClr val="accent5">
                              <a:lumMod val="50000"/>
                            </a:schemeClr>
                          </a:solidFill>
                        </a:rPr>
                        <a:t>element_text(</a:t>
                      </a:r>
                      <a:r>
                        <a:rPr lang="en-US" sz="1200" b="0" kern="1200">
                          <a:solidFill>
                            <a:schemeClr val="accent5">
                              <a:lumMod val="50000"/>
                            </a:schemeClr>
                          </a:solidFill>
                          <a:effectLst/>
                          <a:latin typeface="+mn-lt"/>
                          <a:ea typeface="+mn-ea"/>
                          <a:cs typeface="+mn-cs"/>
                        </a:rPr>
                        <a:t>size=7</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labs(</a:t>
                      </a:r>
                      <a:r>
                        <a:rPr lang="en-US" sz="1200" b="0" kern="1200">
                          <a:solidFill>
                            <a:schemeClr val="accent5">
                              <a:lumMod val="50000"/>
                            </a:schemeClr>
                          </a:solidFill>
                          <a:effectLst/>
                          <a:latin typeface="+mn-lt"/>
                          <a:ea typeface="+mn-ea"/>
                          <a:cs typeface="+mn-cs"/>
                        </a:rPr>
                        <a:t>title='Median Alcohol Content and Median IBU by 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x</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y='Statistic'</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scale_fill_discrete(</a:t>
                      </a:r>
                      <a:r>
                        <a:rPr lang="en-US" sz="1200" b="0" kern="1200">
                          <a:solidFill>
                            <a:schemeClr val="accent5">
                              <a:lumMod val="50000"/>
                            </a:schemeClr>
                          </a:solidFill>
                          <a:effectLst/>
                          <a:latin typeface="+mn-lt"/>
                          <a:ea typeface="+mn-ea"/>
                          <a:cs typeface="+mn-cs"/>
                        </a:rPr>
                        <a:t>name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'Statistic'</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breaks=</a:t>
                      </a:r>
                      <a:r>
                        <a:rPr lang="en-US" sz="1200" b="0">
                          <a:solidFill>
                            <a:schemeClr val="accent5">
                              <a:lumMod val="50000"/>
                            </a:schemeClr>
                          </a:solidFill>
                        </a:rPr>
                        <a:t> c(</a:t>
                      </a:r>
                      <a:r>
                        <a:rPr lang="en-US" sz="1200" b="0" kern="1200">
                          <a:solidFill>
                            <a:schemeClr val="accent5">
                              <a:lumMod val="50000"/>
                            </a:schemeClr>
                          </a:solidFill>
                          <a:effectLst/>
                          <a:latin typeface="+mn-lt"/>
                          <a:ea typeface="+mn-ea"/>
                          <a:cs typeface="+mn-cs"/>
                        </a:rPr>
                        <a:t>'MedianAlcoholContent'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'MedianIBU'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labels=</a:t>
                      </a:r>
                      <a:r>
                        <a:rPr lang="en-US" sz="1200" b="0">
                          <a:solidFill>
                            <a:schemeClr val="accent5">
                              <a:lumMod val="50000"/>
                            </a:schemeClr>
                          </a:solidFill>
                        </a:rPr>
                        <a:t>c(</a:t>
                      </a:r>
                      <a:r>
                        <a:rPr lang="en-US" sz="1200" b="0" kern="1200">
                          <a:solidFill>
                            <a:schemeClr val="accent5">
                              <a:lumMod val="50000"/>
                            </a:schemeClr>
                          </a:solidFill>
                          <a:effectLst/>
                          <a:latin typeface="+mn-lt"/>
                          <a:ea typeface="+mn-ea"/>
                          <a:cs typeface="+mn-cs"/>
                        </a:rPr>
                        <a:t>'Median Alcohol 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'Median IBU'</a:t>
                      </a:r>
                      <a:r>
                        <a:rPr lang="en-US" sz="1200" b="0">
                          <a:solidFill>
                            <a:schemeClr val="accent5">
                              <a:lumMod val="50000"/>
                            </a:schemeClr>
                          </a:solidFill>
                        </a:rPr>
                        <a:t>))</a:t>
                      </a:r>
                      <a:endParaRPr lang="en-US" sz="1200" b="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7506916"/>
                  </a:ext>
                </a:extLst>
              </a:tr>
            </a:tbl>
          </a:graphicData>
        </a:graphic>
      </p:graphicFrame>
      <p:pic>
        <p:nvPicPr>
          <p:cNvPr id="11" name="Picture 10">
            <a:extLst>
              <a:ext uri="{FF2B5EF4-FFF2-40B4-BE49-F238E27FC236}">
                <a16:creationId xmlns:a16="http://schemas.microsoft.com/office/drawing/2014/main" id="{CB353E51-063F-46C8-8FF1-FA1B142FE615}"/>
              </a:ext>
            </a:extLst>
          </p:cNvPr>
          <p:cNvPicPr>
            <a:picLocks noChangeAspect="1"/>
          </p:cNvPicPr>
          <p:nvPr/>
        </p:nvPicPr>
        <p:blipFill>
          <a:blip r:embed="rId2"/>
          <a:stretch>
            <a:fillRect/>
          </a:stretch>
        </p:blipFill>
        <p:spPr>
          <a:xfrm>
            <a:off x="5712787" y="2007680"/>
            <a:ext cx="5705475" cy="4114800"/>
          </a:xfrm>
          <a:prstGeom prst="rect">
            <a:avLst/>
          </a:prstGeom>
        </p:spPr>
      </p:pic>
    </p:spTree>
    <p:extLst>
      <p:ext uri="{BB962C8B-B14F-4D97-AF65-F5344CB8AC3E}">
        <p14:creationId xmlns:p14="http://schemas.microsoft.com/office/powerpoint/2010/main" val="301971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CC1EC3-1610-4116-951A-D5DA22518D5A}"/>
              </a:ext>
            </a:extLst>
          </p:cNvPr>
          <p:cNvSpPr/>
          <p:nvPr/>
        </p:nvSpPr>
        <p:spPr>
          <a:xfrm>
            <a:off x="673914" y="442249"/>
            <a:ext cx="11045505" cy="923330"/>
          </a:xfrm>
          <a:prstGeom prst="rect">
            <a:avLst/>
          </a:prstGeom>
        </p:spPr>
        <p:txBody>
          <a:bodyPr wrap="square">
            <a:spAutoFit/>
          </a:bodyPr>
          <a:lstStyle/>
          <a:p>
            <a:r>
              <a:rPr lang="en-US" dirty="0"/>
              <a:t>Because the units are very different, we decide it would be better to do 2 separate bar plots.  Here we can see the </a:t>
            </a:r>
            <a:r>
              <a:rPr lang="en-US" b="1" dirty="0"/>
              <a:t>DC has the largest median alcohol content </a:t>
            </a:r>
            <a:r>
              <a:rPr lang="en-US" dirty="0"/>
              <a:t>and </a:t>
            </a:r>
            <a:r>
              <a:rPr lang="en-US" b="1" dirty="0"/>
              <a:t>Utah has the smallest median alcohol content</a:t>
            </a:r>
            <a:r>
              <a:rPr lang="en-US" dirty="0"/>
              <a:t>. </a:t>
            </a:r>
            <a:r>
              <a:rPr lang="en-US" b="1" dirty="0"/>
              <a:t>Maine has the largest median IBU </a:t>
            </a:r>
            <a:r>
              <a:rPr lang="en-US" dirty="0"/>
              <a:t>and </a:t>
            </a:r>
            <a:r>
              <a:rPr lang="en-US" b="1" dirty="0"/>
              <a:t>Wisconsin has the lowest median IBU.</a:t>
            </a:r>
            <a:endParaRPr lang="en-US" dirty="0"/>
          </a:p>
        </p:txBody>
      </p:sp>
      <p:pic>
        <p:nvPicPr>
          <p:cNvPr id="3" name="Picture 2">
            <a:extLst>
              <a:ext uri="{FF2B5EF4-FFF2-40B4-BE49-F238E27FC236}">
                <a16:creationId xmlns:a16="http://schemas.microsoft.com/office/drawing/2014/main" id="{80ACE040-7045-4747-A377-2D23CB53283F}"/>
              </a:ext>
            </a:extLst>
          </p:cNvPr>
          <p:cNvPicPr>
            <a:picLocks noChangeAspect="1"/>
          </p:cNvPicPr>
          <p:nvPr/>
        </p:nvPicPr>
        <p:blipFill>
          <a:blip r:embed="rId2"/>
          <a:stretch>
            <a:fillRect/>
          </a:stretch>
        </p:blipFill>
        <p:spPr>
          <a:xfrm>
            <a:off x="821222" y="1752508"/>
            <a:ext cx="5164581" cy="4902229"/>
          </a:xfrm>
          <a:prstGeom prst="rect">
            <a:avLst/>
          </a:prstGeom>
        </p:spPr>
      </p:pic>
      <p:pic>
        <p:nvPicPr>
          <p:cNvPr id="4" name="Picture 3">
            <a:extLst>
              <a:ext uri="{FF2B5EF4-FFF2-40B4-BE49-F238E27FC236}">
                <a16:creationId xmlns:a16="http://schemas.microsoft.com/office/drawing/2014/main" id="{FA976DBA-5065-49ED-8CC4-642D6F83EDC6}"/>
              </a:ext>
            </a:extLst>
          </p:cNvPr>
          <p:cNvPicPr>
            <a:picLocks noChangeAspect="1"/>
          </p:cNvPicPr>
          <p:nvPr/>
        </p:nvPicPr>
        <p:blipFill>
          <a:blip r:embed="rId3"/>
          <a:stretch>
            <a:fillRect/>
          </a:stretch>
        </p:blipFill>
        <p:spPr>
          <a:xfrm>
            <a:off x="6206199" y="1752508"/>
            <a:ext cx="4921428" cy="4851122"/>
          </a:xfrm>
          <a:prstGeom prst="rect">
            <a:avLst/>
          </a:prstGeom>
        </p:spPr>
      </p:pic>
    </p:spTree>
    <p:extLst>
      <p:ext uri="{BB962C8B-B14F-4D97-AF65-F5344CB8AC3E}">
        <p14:creationId xmlns:p14="http://schemas.microsoft.com/office/powerpoint/2010/main" val="212784193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917</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 2</vt:lpstr>
      <vt:lpstr>Frame</vt:lpstr>
      <vt:lpstr>Capstone Project: US Craft Beer and Breweries Study</vt:lpstr>
      <vt:lpstr>Agenda</vt:lpstr>
      <vt:lpstr>PowerPoint Presentation</vt:lpstr>
      <vt:lpstr>Solution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US Craft Beer and Breweries Study</dc:title>
  <dc:creator>Queena Wang</dc:creator>
  <cp:lastModifiedBy>Queena Wang</cp:lastModifiedBy>
  <cp:revision>52</cp:revision>
  <dcterms:created xsi:type="dcterms:W3CDTF">2019-02-25T07:53:10Z</dcterms:created>
  <dcterms:modified xsi:type="dcterms:W3CDTF">2019-02-25T23:15:57Z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chiawa@microsoft.com</vt:lpwstr>
  </property>
  <property fmtid="{D5CDD505-2E9C-101B-9397-08002B2CF9AE}" pid="5" name="MSIP_Label_f42aa342-8706-4288-bd11-ebb85995028c_SetDate">
    <vt:lpwstr>2019-02-25T07:58:22.5133971Z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f5f39cc4-f6e6-47f1-beda-da98886a6296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