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6" r:id="rId2"/>
    <p:sldId id="257" r:id="rId3"/>
    <p:sldId id="258" r:id="rId4"/>
    <p:sldId id="265" r:id="rId5"/>
    <p:sldId id="263" r:id="rId6"/>
    <p:sldId id="262"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4EB81-9324-4582-8EF5-F09EB8A6871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5E857EBF-876A-41FA-83B1-51B4747B5EB9}">
      <dgm:prSet phldrT="[Text]"/>
      <dgm:spPr/>
      <dgm:t>
        <a:bodyPr/>
        <a:lstStyle/>
        <a:p>
          <a:r>
            <a:rPr lang="en-US" dirty="0"/>
            <a:t>First, we checked how many breweries are present in each state</a:t>
          </a:r>
        </a:p>
      </dgm:t>
    </dgm:pt>
    <dgm:pt modelId="{345EF3F5-1280-485B-99DB-103051BFFB68}" type="parTrans" cxnId="{B1FED554-310C-4986-A9EB-8A17E938B27D}">
      <dgm:prSet/>
      <dgm:spPr/>
      <dgm:t>
        <a:bodyPr/>
        <a:lstStyle/>
        <a:p>
          <a:endParaRPr lang="en-US"/>
        </a:p>
      </dgm:t>
    </dgm:pt>
    <dgm:pt modelId="{A3F38A8E-8E1B-4802-8D98-89F1D9CD25CD}" type="sibTrans" cxnId="{B1FED554-310C-4986-A9EB-8A17E938B27D}">
      <dgm:prSet/>
      <dgm:spPr/>
      <dgm:t>
        <a:bodyPr/>
        <a:lstStyle/>
        <a:p>
          <a:endParaRPr lang="en-US"/>
        </a:p>
      </dgm:t>
    </dgm:pt>
    <dgm:pt modelId="{415139A0-4BFA-4286-BCE2-1406A74EE755}">
      <dgm:prSet phldrT="[Text]"/>
      <dgm:spPr/>
      <dgm:t>
        <a:bodyPr/>
        <a:lstStyle/>
        <a:p>
          <a:r>
            <a:rPr lang="en-US" dirty="0"/>
            <a:t>Targeting states with fewer breweries </a:t>
          </a:r>
        </a:p>
      </dgm:t>
    </dgm:pt>
    <dgm:pt modelId="{C37ACEB5-D042-4E92-BB79-7491254589B5}" type="parTrans" cxnId="{37C1676D-4331-468A-BEDE-48A269443F5B}">
      <dgm:prSet/>
      <dgm:spPr/>
      <dgm:t>
        <a:bodyPr/>
        <a:lstStyle/>
        <a:p>
          <a:endParaRPr lang="en-US"/>
        </a:p>
      </dgm:t>
    </dgm:pt>
    <dgm:pt modelId="{009C09CC-08C9-46DD-8047-9491D05F0BCE}" type="sibTrans" cxnId="{37C1676D-4331-468A-BEDE-48A269443F5B}">
      <dgm:prSet/>
      <dgm:spPr/>
      <dgm:t>
        <a:bodyPr/>
        <a:lstStyle/>
        <a:p>
          <a:endParaRPr lang="en-US"/>
        </a:p>
      </dgm:t>
    </dgm:pt>
    <dgm:pt modelId="{9D50D54B-CFE1-473F-A06F-BB791DE06050}">
      <dgm:prSet phldrT="[Text]"/>
      <dgm:spPr/>
      <dgm:t>
        <a:bodyPr/>
        <a:lstStyle/>
        <a:p>
          <a:r>
            <a:rPr lang="en-US" dirty="0"/>
            <a:t>Merged the beer dataset with the breweries dataset to see the relationship   </a:t>
          </a:r>
        </a:p>
      </dgm:t>
    </dgm:pt>
    <dgm:pt modelId="{70B7F275-DBB7-45E9-A808-488BE63ED3E2}" type="parTrans" cxnId="{E97E49FA-1673-4BAA-ABCC-B64579113AF5}">
      <dgm:prSet/>
      <dgm:spPr/>
      <dgm:t>
        <a:bodyPr/>
        <a:lstStyle/>
        <a:p>
          <a:endParaRPr lang="en-US"/>
        </a:p>
      </dgm:t>
    </dgm:pt>
    <dgm:pt modelId="{5C7BB596-9373-43E5-A9E1-DA3770CBDCB9}" type="sibTrans" cxnId="{E97E49FA-1673-4BAA-ABCC-B64579113AF5}">
      <dgm:prSet/>
      <dgm:spPr/>
      <dgm:t>
        <a:bodyPr/>
        <a:lstStyle/>
        <a:p>
          <a:endParaRPr lang="en-US"/>
        </a:p>
      </dgm:t>
    </dgm:pt>
    <dgm:pt modelId="{9E7DD4F7-C61C-4157-855A-2B55F14048C5}" type="pres">
      <dgm:prSet presAssocID="{E8A4EB81-9324-4582-8EF5-F09EB8A68718}" presName="Name0" presStyleCnt="0">
        <dgm:presLayoutVars>
          <dgm:chMax val="11"/>
          <dgm:chPref val="11"/>
          <dgm:dir/>
          <dgm:resizeHandles/>
        </dgm:presLayoutVars>
      </dgm:prSet>
      <dgm:spPr/>
    </dgm:pt>
    <dgm:pt modelId="{1CDD4470-E333-45FF-9C76-0AEDC2637987}" type="pres">
      <dgm:prSet presAssocID="{9D50D54B-CFE1-473F-A06F-BB791DE06050}" presName="Accent3" presStyleCnt="0"/>
      <dgm:spPr/>
    </dgm:pt>
    <dgm:pt modelId="{46486532-B434-4A92-AB3F-D836FF0328B3}" type="pres">
      <dgm:prSet presAssocID="{9D50D54B-CFE1-473F-A06F-BB791DE06050}" presName="Accent" presStyleLbl="node1" presStyleIdx="0" presStyleCnt="3"/>
      <dgm:spPr/>
    </dgm:pt>
    <dgm:pt modelId="{15C34066-E5F2-4C52-9A74-1426E0BA5FAE}" type="pres">
      <dgm:prSet presAssocID="{9D50D54B-CFE1-473F-A06F-BB791DE06050}" presName="ParentBackground3" presStyleCnt="0"/>
      <dgm:spPr/>
    </dgm:pt>
    <dgm:pt modelId="{311D07F7-F361-4E83-AA64-204087C845E3}" type="pres">
      <dgm:prSet presAssocID="{9D50D54B-CFE1-473F-A06F-BB791DE06050}" presName="ParentBackground" presStyleLbl="fgAcc1" presStyleIdx="0" presStyleCnt="3"/>
      <dgm:spPr/>
    </dgm:pt>
    <dgm:pt modelId="{357A5F03-35AE-4A69-8E08-6786206BD46A}" type="pres">
      <dgm:prSet presAssocID="{9D50D54B-CFE1-473F-A06F-BB791DE06050}" presName="Parent3" presStyleLbl="revTx" presStyleIdx="0" presStyleCnt="0">
        <dgm:presLayoutVars>
          <dgm:chMax val="1"/>
          <dgm:chPref val="1"/>
          <dgm:bulletEnabled val="1"/>
        </dgm:presLayoutVars>
      </dgm:prSet>
      <dgm:spPr/>
    </dgm:pt>
    <dgm:pt modelId="{86035EF5-8E39-49F4-A7A2-C63023D5FCA5}" type="pres">
      <dgm:prSet presAssocID="{415139A0-4BFA-4286-BCE2-1406A74EE755}" presName="Accent2" presStyleCnt="0"/>
      <dgm:spPr/>
    </dgm:pt>
    <dgm:pt modelId="{7CC12AC7-060E-46A5-A2BD-174141D9127D}" type="pres">
      <dgm:prSet presAssocID="{415139A0-4BFA-4286-BCE2-1406A74EE755}" presName="Accent" presStyleLbl="node1" presStyleIdx="1" presStyleCnt="3"/>
      <dgm:spPr/>
    </dgm:pt>
    <dgm:pt modelId="{835ACDCC-F9E7-4ABF-86BC-FA854E54A5A7}" type="pres">
      <dgm:prSet presAssocID="{415139A0-4BFA-4286-BCE2-1406A74EE755}" presName="ParentBackground2" presStyleCnt="0"/>
      <dgm:spPr/>
    </dgm:pt>
    <dgm:pt modelId="{CD8A055F-6A53-4CB2-B62B-62DBA28CB808}" type="pres">
      <dgm:prSet presAssocID="{415139A0-4BFA-4286-BCE2-1406A74EE755}" presName="ParentBackground" presStyleLbl="fgAcc1" presStyleIdx="1" presStyleCnt="3"/>
      <dgm:spPr/>
    </dgm:pt>
    <dgm:pt modelId="{87ED25BB-80E3-43A6-A51C-287D014CDFE4}" type="pres">
      <dgm:prSet presAssocID="{415139A0-4BFA-4286-BCE2-1406A74EE755}" presName="Parent2" presStyleLbl="revTx" presStyleIdx="0" presStyleCnt="0">
        <dgm:presLayoutVars>
          <dgm:chMax val="1"/>
          <dgm:chPref val="1"/>
          <dgm:bulletEnabled val="1"/>
        </dgm:presLayoutVars>
      </dgm:prSet>
      <dgm:spPr/>
    </dgm:pt>
    <dgm:pt modelId="{034D5304-410A-40E2-8C54-C079AAF58FC7}" type="pres">
      <dgm:prSet presAssocID="{5E857EBF-876A-41FA-83B1-51B4747B5EB9}" presName="Accent1" presStyleCnt="0"/>
      <dgm:spPr/>
    </dgm:pt>
    <dgm:pt modelId="{61DA4DA8-E53B-4FF6-90CE-910849A66A8A}" type="pres">
      <dgm:prSet presAssocID="{5E857EBF-876A-41FA-83B1-51B4747B5EB9}" presName="Accent" presStyleLbl="node1" presStyleIdx="2" presStyleCnt="3"/>
      <dgm:spPr/>
    </dgm:pt>
    <dgm:pt modelId="{DD0E42D2-4383-4FFF-B3ED-92E2F7575FD1}" type="pres">
      <dgm:prSet presAssocID="{5E857EBF-876A-41FA-83B1-51B4747B5EB9}" presName="ParentBackground1" presStyleCnt="0"/>
      <dgm:spPr/>
    </dgm:pt>
    <dgm:pt modelId="{7AAC9B22-09D6-43F0-BA54-A4EA0D858D3E}" type="pres">
      <dgm:prSet presAssocID="{5E857EBF-876A-41FA-83B1-51B4747B5EB9}" presName="ParentBackground" presStyleLbl="fgAcc1" presStyleIdx="2" presStyleCnt="3"/>
      <dgm:spPr/>
    </dgm:pt>
    <dgm:pt modelId="{E27A320D-F155-4388-AF3C-B4BA4B4C7032}" type="pres">
      <dgm:prSet presAssocID="{5E857EBF-876A-41FA-83B1-51B4747B5EB9}" presName="Parent1" presStyleLbl="revTx" presStyleIdx="0" presStyleCnt="0">
        <dgm:presLayoutVars>
          <dgm:chMax val="1"/>
          <dgm:chPref val="1"/>
          <dgm:bulletEnabled val="1"/>
        </dgm:presLayoutVars>
      </dgm:prSet>
      <dgm:spPr/>
    </dgm:pt>
  </dgm:ptLst>
  <dgm:cxnLst>
    <dgm:cxn modelId="{DFB58440-2E87-49B2-94F7-C3E8C495AD6D}" type="presOf" srcId="{9D50D54B-CFE1-473F-A06F-BB791DE06050}" destId="{357A5F03-35AE-4A69-8E08-6786206BD46A}" srcOrd="1" destOrd="0" presId="urn:microsoft.com/office/officeart/2011/layout/CircleProcess"/>
    <dgm:cxn modelId="{089C0267-673F-4810-82FC-245D449BDCB4}" type="presOf" srcId="{415139A0-4BFA-4286-BCE2-1406A74EE755}" destId="{CD8A055F-6A53-4CB2-B62B-62DBA28CB808}" srcOrd="0" destOrd="0" presId="urn:microsoft.com/office/officeart/2011/layout/CircleProcess"/>
    <dgm:cxn modelId="{37C1676D-4331-468A-BEDE-48A269443F5B}" srcId="{E8A4EB81-9324-4582-8EF5-F09EB8A68718}" destId="{415139A0-4BFA-4286-BCE2-1406A74EE755}" srcOrd="1" destOrd="0" parTransId="{C37ACEB5-D042-4E92-BB79-7491254589B5}" sibTransId="{009C09CC-08C9-46DD-8047-9491D05F0BCE}"/>
    <dgm:cxn modelId="{B1FED554-310C-4986-A9EB-8A17E938B27D}" srcId="{E8A4EB81-9324-4582-8EF5-F09EB8A68718}" destId="{5E857EBF-876A-41FA-83B1-51B4747B5EB9}" srcOrd="0" destOrd="0" parTransId="{345EF3F5-1280-485B-99DB-103051BFFB68}" sibTransId="{A3F38A8E-8E1B-4802-8D98-89F1D9CD25CD}"/>
    <dgm:cxn modelId="{19E1FF76-F3AF-4275-B079-53209BEBADC8}" type="presOf" srcId="{5E857EBF-876A-41FA-83B1-51B4747B5EB9}" destId="{E27A320D-F155-4388-AF3C-B4BA4B4C7032}" srcOrd="1" destOrd="0" presId="urn:microsoft.com/office/officeart/2011/layout/CircleProcess"/>
    <dgm:cxn modelId="{D507B58A-2A1D-4BE5-A5E9-65B73EC52A1B}" type="presOf" srcId="{5E857EBF-876A-41FA-83B1-51B4747B5EB9}" destId="{7AAC9B22-09D6-43F0-BA54-A4EA0D858D3E}" srcOrd="0" destOrd="0" presId="urn:microsoft.com/office/officeart/2011/layout/CircleProcess"/>
    <dgm:cxn modelId="{EA3E52D4-50CC-4011-BFC0-A3BC64647F0B}" type="presOf" srcId="{415139A0-4BFA-4286-BCE2-1406A74EE755}" destId="{87ED25BB-80E3-43A6-A51C-287D014CDFE4}" srcOrd="1" destOrd="0" presId="urn:microsoft.com/office/officeart/2011/layout/CircleProcess"/>
    <dgm:cxn modelId="{C98546DC-3DF2-4154-909D-90283298641A}" type="presOf" srcId="{9D50D54B-CFE1-473F-A06F-BB791DE06050}" destId="{311D07F7-F361-4E83-AA64-204087C845E3}" srcOrd="0" destOrd="0" presId="urn:microsoft.com/office/officeart/2011/layout/CircleProcess"/>
    <dgm:cxn modelId="{ECB3D4EE-B60B-4982-A28B-D8B4EE91228C}" type="presOf" srcId="{E8A4EB81-9324-4582-8EF5-F09EB8A68718}" destId="{9E7DD4F7-C61C-4157-855A-2B55F14048C5}" srcOrd="0" destOrd="0" presId="urn:microsoft.com/office/officeart/2011/layout/CircleProcess"/>
    <dgm:cxn modelId="{E97E49FA-1673-4BAA-ABCC-B64579113AF5}" srcId="{E8A4EB81-9324-4582-8EF5-F09EB8A68718}" destId="{9D50D54B-CFE1-473F-A06F-BB791DE06050}" srcOrd="2" destOrd="0" parTransId="{70B7F275-DBB7-45E9-A808-488BE63ED3E2}" sibTransId="{5C7BB596-9373-43E5-A9E1-DA3770CBDCB9}"/>
    <dgm:cxn modelId="{13A40CCC-F857-447F-92FD-9C72C269DA05}" type="presParOf" srcId="{9E7DD4F7-C61C-4157-855A-2B55F14048C5}" destId="{1CDD4470-E333-45FF-9C76-0AEDC2637987}" srcOrd="0" destOrd="0" presId="urn:microsoft.com/office/officeart/2011/layout/CircleProcess"/>
    <dgm:cxn modelId="{A81E2BFC-9726-4EB7-B000-6C0C11767C7B}" type="presParOf" srcId="{1CDD4470-E333-45FF-9C76-0AEDC2637987}" destId="{46486532-B434-4A92-AB3F-D836FF0328B3}" srcOrd="0" destOrd="0" presId="urn:microsoft.com/office/officeart/2011/layout/CircleProcess"/>
    <dgm:cxn modelId="{73F70ED9-B035-42ED-87CB-EE4D5573BBCB}" type="presParOf" srcId="{9E7DD4F7-C61C-4157-855A-2B55F14048C5}" destId="{15C34066-E5F2-4C52-9A74-1426E0BA5FAE}" srcOrd="1" destOrd="0" presId="urn:microsoft.com/office/officeart/2011/layout/CircleProcess"/>
    <dgm:cxn modelId="{9D428D6F-AA61-4BAD-87AE-9642C80014A1}" type="presParOf" srcId="{15C34066-E5F2-4C52-9A74-1426E0BA5FAE}" destId="{311D07F7-F361-4E83-AA64-204087C845E3}" srcOrd="0" destOrd="0" presId="urn:microsoft.com/office/officeart/2011/layout/CircleProcess"/>
    <dgm:cxn modelId="{F4F02640-AEDF-4E88-9532-196F0A0CEFCC}" type="presParOf" srcId="{9E7DD4F7-C61C-4157-855A-2B55F14048C5}" destId="{357A5F03-35AE-4A69-8E08-6786206BD46A}" srcOrd="2" destOrd="0" presId="urn:microsoft.com/office/officeart/2011/layout/CircleProcess"/>
    <dgm:cxn modelId="{F5C249BC-9397-4F19-AEE3-169C360BDA2A}" type="presParOf" srcId="{9E7DD4F7-C61C-4157-855A-2B55F14048C5}" destId="{86035EF5-8E39-49F4-A7A2-C63023D5FCA5}" srcOrd="3" destOrd="0" presId="urn:microsoft.com/office/officeart/2011/layout/CircleProcess"/>
    <dgm:cxn modelId="{8A2CEBB8-85E5-439E-8428-2D422B671A28}" type="presParOf" srcId="{86035EF5-8E39-49F4-A7A2-C63023D5FCA5}" destId="{7CC12AC7-060E-46A5-A2BD-174141D9127D}" srcOrd="0" destOrd="0" presId="urn:microsoft.com/office/officeart/2011/layout/CircleProcess"/>
    <dgm:cxn modelId="{FB83019E-1BE7-4763-9EB0-D670449F6AFA}" type="presParOf" srcId="{9E7DD4F7-C61C-4157-855A-2B55F14048C5}" destId="{835ACDCC-F9E7-4ABF-86BC-FA854E54A5A7}" srcOrd="4" destOrd="0" presId="urn:microsoft.com/office/officeart/2011/layout/CircleProcess"/>
    <dgm:cxn modelId="{59BD97E1-5329-4A77-B26F-E2883ECA1648}" type="presParOf" srcId="{835ACDCC-F9E7-4ABF-86BC-FA854E54A5A7}" destId="{CD8A055F-6A53-4CB2-B62B-62DBA28CB808}" srcOrd="0" destOrd="0" presId="urn:microsoft.com/office/officeart/2011/layout/CircleProcess"/>
    <dgm:cxn modelId="{97C72114-35BA-4D68-9A33-8B79C498232D}" type="presParOf" srcId="{9E7DD4F7-C61C-4157-855A-2B55F14048C5}" destId="{87ED25BB-80E3-43A6-A51C-287D014CDFE4}" srcOrd="5" destOrd="0" presId="urn:microsoft.com/office/officeart/2011/layout/CircleProcess"/>
    <dgm:cxn modelId="{0E3B24BB-1594-4D12-AD2A-55C6FC66568A}" type="presParOf" srcId="{9E7DD4F7-C61C-4157-855A-2B55F14048C5}" destId="{034D5304-410A-40E2-8C54-C079AAF58FC7}" srcOrd="6" destOrd="0" presId="urn:microsoft.com/office/officeart/2011/layout/CircleProcess"/>
    <dgm:cxn modelId="{55833AB4-3CF4-47C1-873F-9DBD1B643959}" type="presParOf" srcId="{034D5304-410A-40E2-8C54-C079AAF58FC7}" destId="{61DA4DA8-E53B-4FF6-90CE-910849A66A8A}" srcOrd="0" destOrd="0" presId="urn:microsoft.com/office/officeart/2011/layout/CircleProcess"/>
    <dgm:cxn modelId="{1B9C24DF-CE56-4274-814C-239EC3C30C6A}" type="presParOf" srcId="{9E7DD4F7-C61C-4157-855A-2B55F14048C5}" destId="{DD0E42D2-4383-4FFF-B3ED-92E2F7575FD1}" srcOrd="7" destOrd="0" presId="urn:microsoft.com/office/officeart/2011/layout/CircleProcess"/>
    <dgm:cxn modelId="{A8F4F9A4-2628-4112-964F-1DC3373B4157}" type="presParOf" srcId="{DD0E42D2-4383-4FFF-B3ED-92E2F7575FD1}" destId="{7AAC9B22-09D6-43F0-BA54-A4EA0D858D3E}" srcOrd="0" destOrd="0" presId="urn:microsoft.com/office/officeart/2011/layout/CircleProcess"/>
    <dgm:cxn modelId="{E0BD4F41-6EB8-4911-BB6B-7513E29D9A93}" type="presParOf" srcId="{9E7DD4F7-C61C-4157-855A-2B55F14048C5}" destId="{E27A320D-F155-4388-AF3C-B4BA4B4C703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E9839-C30D-4193-A096-11B5618B57D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DBF3B925-8E3D-4105-9014-5E5CEC2B18F1}">
      <dgm:prSet phldrT="[Text]"/>
      <dgm:spPr/>
      <dgm:t>
        <a:bodyPr/>
        <a:lstStyle/>
        <a:p>
          <a:r>
            <a:rPr lang="en-US" dirty="0"/>
            <a:t>Bitterness</a:t>
          </a:r>
        </a:p>
      </dgm:t>
    </dgm:pt>
    <dgm:pt modelId="{13FCDB66-48AC-403E-99CF-845B77433C3E}" type="parTrans" cxnId="{82C0AB62-F9E3-42D5-99F7-7F03A08E2EF8}">
      <dgm:prSet/>
      <dgm:spPr/>
      <dgm:t>
        <a:bodyPr/>
        <a:lstStyle/>
        <a:p>
          <a:endParaRPr lang="en-US"/>
        </a:p>
      </dgm:t>
    </dgm:pt>
    <dgm:pt modelId="{1F308C40-4711-433C-9D39-9C345798E440}" type="sibTrans" cxnId="{82C0AB62-F9E3-42D5-99F7-7F03A08E2EF8}">
      <dgm:prSet/>
      <dgm:spPr/>
      <dgm:t>
        <a:bodyPr/>
        <a:lstStyle/>
        <a:p>
          <a:endParaRPr lang="en-US"/>
        </a:p>
      </dgm:t>
    </dgm:pt>
    <dgm:pt modelId="{DFA1E691-0510-4CEA-8AEA-3AE24C1C3CE2}">
      <dgm:prSet phldrT="[Text]"/>
      <dgm:spPr/>
      <dgm:t>
        <a:bodyPr/>
        <a:lstStyle/>
        <a:p>
          <a:r>
            <a:rPr lang="en-US" dirty="0"/>
            <a:t>West Coast &gt; East Coast</a:t>
          </a:r>
        </a:p>
      </dgm:t>
    </dgm:pt>
    <dgm:pt modelId="{463AF26B-488F-425A-9DC6-773056853C79}" type="parTrans" cxnId="{29D2E86E-CD06-4A64-8ED9-AA971AAB076A}">
      <dgm:prSet/>
      <dgm:spPr/>
      <dgm:t>
        <a:bodyPr/>
        <a:lstStyle/>
        <a:p>
          <a:endParaRPr lang="en-US"/>
        </a:p>
      </dgm:t>
    </dgm:pt>
    <dgm:pt modelId="{4F7FD5CF-4194-46D1-9022-B1AFA3F454C2}" type="sibTrans" cxnId="{29D2E86E-CD06-4A64-8ED9-AA971AAB076A}">
      <dgm:prSet/>
      <dgm:spPr/>
      <dgm:t>
        <a:bodyPr/>
        <a:lstStyle/>
        <a:p>
          <a:endParaRPr lang="en-US"/>
        </a:p>
      </dgm:t>
    </dgm:pt>
    <dgm:pt modelId="{56E73933-3881-486F-B5AF-6534278C8FAF}">
      <dgm:prSet phldrT="[Text]"/>
      <dgm:spPr/>
      <dgm:t>
        <a:bodyPr/>
        <a:lstStyle/>
        <a:p>
          <a:r>
            <a:rPr lang="en-US" dirty="0"/>
            <a:t>When expanding business, we should keep in mind that west coast beers tend to be more bitter than East Coast beers. Therefore, the company may gain more profits by selling beers that more bitter on west coast.  </a:t>
          </a:r>
        </a:p>
      </dgm:t>
    </dgm:pt>
    <dgm:pt modelId="{77879C12-9CFE-4EAF-BD99-7080EF811BB4}" type="parTrans" cxnId="{1381CB08-CEE2-4A96-BAE4-2ACB6DF4953E}">
      <dgm:prSet/>
      <dgm:spPr/>
      <dgm:t>
        <a:bodyPr/>
        <a:lstStyle/>
        <a:p>
          <a:endParaRPr lang="en-US"/>
        </a:p>
      </dgm:t>
    </dgm:pt>
    <dgm:pt modelId="{5DB77D4C-50D6-451E-97D1-EB28696F852F}" type="sibTrans" cxnId="{1381CB08-CEE2-4A96-BAE4-2ACB6DF4953E}">
      <dgm:prSet/>
      <dgm:spPr/>
      <dgm:t>
        <a:bodyPr/>
        <a:lstStyle/>
        <a:p>
          <a:endParaRPr lang="en-US"/>
        </a:p>
      </dgm:t>
    </dgm:pt>
    <dgm:pt modelId="{E5EABA4A-2316-4E6A-AD33-3AB5C9D69F56}">
      <dgm:prSet phldrT="[Text]"/>
      <dgm:spPr/>
      <dgm:t>
        <a:bodyPr/>
        <a:lstStyle/>
        <a:p>
          <a:r>
            <a:rPr lang="en-US" dirty="0"/>
            <a:t>Median IBU</a:t>
          </a:r>
        </a:p>
      </dgm:t>
    </dgm:pt>
    <dgm:pt modelId="{54BEEF5B-0F1A-46A7-B1F2-08989A128FC9}" type="parTrans" cxnId="{21DEF10B-7D77-4D46-B69E-4A6D79F125F2}">
      <dgm:prSet/>
      <dgm:spPr/>
      <dgm:t>
        <a:bodyPr/>
        <a:lstStyle/>
        <a:p>
          <a:endParaRPr lang="en-US"/>
        </a:p>
      </dgm:t>
    </dgm:pt>
    <dgm:pt modelId="{C3003E9A-AD83-4113-B407-90B916B293D5}" type="sibTrans" cxnId="{21DEF10B-7D77-4D46-B69E-4A6D79F125F2}">
      <dgm:prSet/>
      <dgm:spPr/>
      <dgm:t>
        <a:bodyPr/>
        <a:lstStyle/>
        <a:p>
          <a:endParaRPr lang="en-US"/>
        </a:p>
      </dgm:t>
    </dgm:pt>
    <dgm:pt modelId="{1FED7EA6-CB56-48C5-8C47-E572A91B904D}">
      <dgm:prSet phldrT="[Text]"/>
      <dgm:spPr/>
      <dgm:t>
        <a:bodyPr/>
        <a:lstStyle/>
        <a:p>
          <a:r>
            <a:rPr lang="en-US" dirty="0"/>
            <a:t>Maine is the largest whereas Wisconsin has the lowest</a:t>
          </a:r>
        </a:p>
      </dgm:t>
    </dgm:pt>
    <dgm:pt modelId="{950E0091-D393-4DFC-BCE6-D48F086DE101}" type="parTrans" cxnId="{BC2C7FE0-B92A-4E01-AD16-22E035F3258E}">
      <dgm:prSet/>
      <dgm:spPr/>
      <dgm:t>
        <a:bodyPr/>
        <a:lstStyle/>
        <a:p>
          <a:endParaRPr lang="en-US"/>
        </a:p>
      </dgm:t>
    </dgm:pt>
    <dgm:pt modelId="{39DF75E2-3623-4E2C-81FC-718920A3E26B}" type="sibTrans" cxnId="{BC2C7FE0-B92A-4E01-AD16-22E035F3258E}">
      <dgm:prSet/>
      <dgm:spPr/>
      <dgm:t>
        <a:bodyPr/>
        <a:lstStyle/>
        <a:p>
          <a:endParaRPr lang="en-US"/>
        </a:p>
      </dgm:t>
    </dgm:pt>
    <dgm:pt modelId="{D91D687A-68F4-457D-931F-1DD912650873}">
      <dgm:prSet phldrT="[Text]"/>
      <dgm:spPr/>
      <dgm:t>
        <a:bodyPr/>
        <a:lstStyle/>
        <a:p>
          <a:r>
            <a:rPr lang="en-US" dirty="0"/>
            <a:t>When expanding business in Maine, we should keep in mind that it has the largest median IBU. In contrast, Wisconsin has the lowest median IBU. </a:t>
          </a:r>
        </a:p>
      </dgm:t>
    </dgm:pt>
    <dgm:pt modelId="{BD1A6C6E-BFDA-4C48-A5D3-EA43E9AAEE79}" type="parTrans" cxnId="{FA49271F-86B9-4C63-8B1D-BF315D7CF029}">
      <dgm:prSet/>
      <dgm:spPr/>
      <dgm:t>
        <a:bodyPr/>
        <a:lstStyle/>
        <a:p>
          <a:endParaRPr lang="en-US"/>
        </a:p>
      </dgm:t>
    </dgm:pt>
    <dgm:pt modelId="{96E28902-FF5A-4018-B0C3-C0DFF34CA3D1}" type="sibTrans" cxnId="{FA49271F-86B9-4C63-8B1D-BF315D7CF029}">
      <dgm:prSet/>
      <dgm:spPr/>
      <dgm:t>
        <a:bodyPr/>
        <a:lstStyle/>
        <a:p>
          <a:endParaRPr lang="en-US"/>
        </a:p>
      </dgm:t>
    </dgm:pt>
    <dgm:pt modelId="{4727E7B8-11B6-40E9-87C5-A1A75D8E49D5}">
      <dgm:prSet phldrT="[Text]"/>
      <dgm:spPr/>
      <dgm:t>
        <a:bodyPr/>
        <a:lstStyle/>
        <a:p>
          <a:r>
            <a:rPr lang="en-US" dirty="0"/>
            <a:t>Median alcohol content</a:t>
          </a:r>
        </a:p>
      </dgm:t>
    </dgm:pt>
    <dgm:pt modelId="{63D6A9E5-DF05-4D81-B4B8-EA0342DE2264}" type="parTrans" cxnId="{9457547D-D3CD-4317-A218-332816C19B98}">
      <dgm:prSet/>
      <dgm:spPr/>
      <dgm:t>
        <a:bodyPr/>
        <a:lstStyle/>
        <a:p>
          <a:endParaRPr lang="en-US"/>
        </a:p>
      </dgm:t>
    </dgm:pt>
    <dgm:pt modelId="{68D5B413-5076-4560-848B-999DA5BDD507}" type="sibTrans" cxnId="{9457547D-D3CD-4317-A218-332816C19B98}">
      <dgm:prSet/>
      <dgm:spPr/>
      <dgm:t>
        <a:bodyPr/>
        <a:lstStyle/>
        <a:p>
          <a:endParaRPr lang="en-US"/>
        </a:p>
      </dgm:t>
    </dgm:pt>
    <dgm:pt modelId="{BAD86897-76A0-4DCD-81A1-6634D01F87D1}">
      <dgm:prSet phldrT="[Text]"/>
      <dgm:spPr/>
      <dgm:t>
        <a:bodyPr/>
        <a:lstStyle/>
        <a:p>
          <a:r>
            <a:rPr lang="en-US" dirty="0"/>
            <a:t>DC has the largest median alcohol content and Utah has the smallest</a:t>
          </a:r>
        </a:p>
      </dgm:t>
    </dgm:pt>
    <dgm:pt modelId="{0CA40F12-8877-41DB-B540-90F70A98DF99}" type="parTrans" cxnId="{4FEE130F-BF20-4F19-B092-38CF7D69EEF1}">
      <dgm:prSet/>
      <dgm:spPr/>
      <dgm:t>
        <a:bodyPr/>
        <a:lstStyle/>
        <a:p>
          <a:endParaRPr lang="en-US"/>
        </a:p>
      </dgm:t>
    </dgm:pt>
    <dgm:pt modelId="{4577225C-5A66-4D29-92D3-3BB6EC47A77F}" type="sibTrans" cxnId="{4FEE130F-BF20-4F19-B092-38CF7D69EEF1}">
      <dgm:prSet/>
      <dgm:spPr/>
      <dgm:t>
        <a:bodyPr/>
        <a:lstStyle/>
        <a:p>
          <a:endParaRPr lang="en-US"/>
        </a:p>
      </dgm:t>
    </dgm:pt>
    <dgm:pt modelId="{D995311B-F30C-403D-93ED-A62F41985507}">
      <dgm:prSet phldrT="[Text]"/>
      <dgm:spPr/>
      <dgm:t>
        <a:bodyPr/>
        <a:lstStyle/>
        <a:p>
          <a:r>
            <a:rPr lang="en-US"/>
            <a:t>The </a:t>
          </a:r>
          <a:r>
            <a:rPr lang="en-US" dirty="0"/>
            <a:t>company should keep in mind the median alcohol context is the highest in DC and Utah has </a:t>
          </a:r>
          <a:r>
            <a:rPr lang="en-US"/>
            <a:t>the smallest.</a:t>
          </a:r>
          <a:endParaRPr lang="en-US" dirty="0"/>
        </a:p>
      </dgm:t>
    </dgm:pt>
    <dgm:pt modelId="{65FEB21C-D68D-4AE4-89DB-5BBC09C65A7F}" type="parTrans" cxnId="{5D64177F-0071-450A-89B1-603F2CE93904}">
      <dgm:prSet/>
      <dgm:spPr/>
      <dgm:t>
        <a:bodyPr/>
        <a:lstStyle/>
        <a:p>
          <a:endParaRPr lang="en-US"/>
        </a:p>
      </dgm:t>
    </dgm:pt>
    <dgm:pt modelId="{D989CD8A-BB0C-4FC0-BCEF-9B924F721CAB}" type="sibTrans" cxnId="{5D64177F-0071-450A-89B1-603F2CE93904}">
      <dgm:prSet/>
      <dgm:spPr/>
      <dgm:t>
        <a:bodyPr/>
        <a:lstStyle/>
        <a:p>
          <a:endParaRPr lang="en-US"/>
        </a:p>
      </dgm:t>
    </dgm:pt>
    <dgm:pt modelId="{0DB2FFD3-43C9-47F3-9C11-361C27059AE6}" type="pres">
      <dgm:prSet presAssocID="{05EE9839-C30D-4193-A096-11B5618B57D0}" presName="Name0" presStyleCnt="0">
        <dgm:presLayoutVars>
          <dgm:chMax/>
          <dgm:chPref val="3"/>
          <dgm:dir/>
          <dgm:animOne val="branch"/>
          <dgm:animLvl val="lvl"/>
        </dgm:presLayoutVars>
      </dgm:prSet>
      <dgm:spPr/>
    </dgm:pt>
    <dgm:pt modelId="{19CB338F-724E-4F96-B97C-85C5599B76A5}" type="pres">
      <dgm:prSet presAssocID="{DBF3B925-8E3D-4105-9014-5E5CEC2B18F1}" presName="composite" presStyleCnt="0"/>
      <dgm:spPr/>
    </dgm:pt>
    <dgm:pt modelId="{11C2062F-26AA-4794-A37C-2405B9E15ACA}" type="pres">
      <dgm:prSet presAssocID="{DBF3B925-8E3D-4105-9014-5E5CEC2B18F1}" presName="FirstChild" presStyleLbl="revTx" presStyleIdx="0" presStyleCnt="6">
        <dgm:presLayoutVars>
          <dgm:chMax val="0"/>
          <dgm:chPref val="0"/>
          <dgm:bulletEnabled val="1"/>
        </dgm:presLayoutVars>
      </dgm:prSet>
      <dgm:spPr/>
    </dgm:pt>
    <dgm:pt modelId="{7FEF20EB-AAA6-41F2-A0A2-EA37782904D5}" type="pres">
      <dgm:prSet presAssocID="{DBF3B925-8E3D-4105-9014-5E5CEC2B18F1}" presName="Parent" presStyleLbl="alignNode1" presStyleIdx="0" presStyleCnt="3">
        <dgm:presLayoutVars>
          <dgm:chMax val="3"/>
          <dgm:chPref val="3"/>
          <dgm:bulletEnabled val="1"/>
        </dgm:presLayoutVars>
      </dgm:prSet>
      <dgm:spPr/>
    </dgm:pt>
    <dgm:pt modelId="{B1850760-305E-4E66-B210-76B42E59A00F}" type="pres">
      <dgm:prSet presAssocID="{DBF3B925-8E3D-4105-9014-5E5CEC2B18F1}" presName="Accent" presStyleLbl="parChTrans1D1" presStyleIdx="0" presStyleCnt="3"/>
      <dgm:spPr/>
    </dgm:pt>
    <dgm:pt modelId="{F266476A-E978-4AD9-B43E-AC6DBF9E7BE3}" type="pres">
      <dgm:prSet presAssocID="{DBF3B925-8E3D-4105-9014-5E5CEC2B18F1}" presName="Child" presStyleLbl="revTx" presStyleIdx="1" presStyleCnt="6">
        <dgm:presLayoutVars>
          <dgm:chMax val="0"/>
          <dgm:chPref val="0"/>
          <dgm:bulletEnabled val="1"/>
        </dgm:presLayoutVars>
      </dgm:prSet>
      <dgm:spPr/>
    </dgm:pt>
    <dgm:pt modelId="{0B30DCE7-FD7D-4F75-BF64-40A87F507230}" type="pres">
      <dgm:prSet presAssocID="{1F308C40-4711-433C-9D39-9C345798E440}" presName="sibTrans" presStyleCnt="0"/>
      <dgm:spPr/>
    </dgm:pt>
    <dgm:pt modelId="{3EDABE5A-4E0C-447F-96D7-75F66C41BC11}" type="pres">
      <dgm:prSet presAssocID="{E5EABA4A-2316-4E6A-AD33-3AB5C9D69F56}" presName="composite" presStyleCnt="0"/>
      <dgm:spPr/>
    </dgm:pt>
    <dgm:pt modelId="{F36B5141-35C6-43FC-A85A-B92D31435192}" type="pres">
      <dgm:prSet presAssocID="{E5EABA4A-2316-4E6A-AD33-3AB5C9D69F56}" presName="FirstChild" presStyleLbl="revTx" presStyleIdx="2" presStyleCnt="6">
        <dgm:presLayoutVars>
          <dgm:chMax val="0"/>
          <dgm:chPref val="0"/>
          <dgm:bulletEnabled val="1"/>
        </dgm:presLayoutVars>
      </dgm:prSet>
      <dgm:spPr/>
    </dgm:pt>
    <dgm:pt modelId="{77F64C39-F217-4B3D-B90F-FB97B9D70244}" type="pres">
      <dgm:prSet presAssocID="{E5EABA4A-2316-4E6A-AD33-3AB5C9D69F56}" presName="Parent" presStyleLbl="alignNode1" presStyleIdx="1" presStyleCnt="3">
        <dgm:presLayoutVars>
          <dgm:chMax val="3"/>
          <dgm:chPref val="3"/>
          <dgm:bulletEnabled val="1"/>
        </dgm:presLayoutVars>
      </dgm:prSet>
      <dgm:spPr/>
    </dgm:pt>
    <dgm:pt modelId="{555BD597-90A5-4A4E-8A28-9B0CB8C58F79}" type="pres">
      <dgm:prSet presAssocID="{E5EABA4A-2316-4E6A-AD33-3AB5C9D69F56}" presName="Accent" presStyleLbl="parChTrans1D1" presStyleIdx="1" presStyleCnt="3"/>
      <dgm:spPr/>
    </dgm:pt>
    <dgm:pt modelId="{5DE0107C-2439-4A3F-B773-F82B8EBA6BF1}" type="pres">
      <dgm:prSet presAssocID="{E5EABA4A-2316-4E6A-AD33-3AB5C9D69F56}" presName="Child" presStyleLbl="revTx" presStyleIdx="3" presStyleCnt="6">
        <dgm:presLayoutVars>
          <dgm:chMax val="0"/>
          <dgm:chPref val="0"/>
          <dgm:bulletEnabled val="1"/>
        </dgm:presLayoutVars>
      </dgm:prSet>
      <dgm:spPr/>
    </dgm:pt>
    <dgm:pt modelId="{134DB7DA-8968-435D-AD0B-13D909981C61}" type="pres">
      <dgm:prSet presAssocID="{C3003E9A-AD83-4113-B407-90B916B293D5}" presName="sibTrans" presStyleCnt="0"/>
      <dgm:spPr/>
    </dgm:pt>
    <dgm:pt modelId="{C08EB506-2F47-40F8-B52B-71E32E77D71F}" type="pres">
      <dgm:prSet presAssocID="{4727E7B8-11B6-40E9-87C5-A1A75D8E49D5}" presName="composite" presStyleCnt="0"/>
      <dgm:spPr/>
    </dgm:pt>
    <dgm:pt modelId="{488D8BD9-DC1B-4D0C-BE0B-299C2F2A86FB}" type="pres">
      <dgm:prSet presAssocID="{4727E7B8-11B6-40E9-87C5-A1A75D8E49D5}" presName="FirstChild" presStyleLbl="revTx" presStyleIdx="4" presStyleCnt="6">
        <dgm:presLayoutVars>
          <dgm:chMax val="0"/>
          <dgm:chPref val="0"/>
          <dgm:bulletEnabled val="1"/>
        </dgm:presLayoutVars>
      </dgm:prSet>
      <dgm:spPr/>
    </dgm:pt>
    <dgm:pt modelId="{6DACA9A1-4A46-46A4-902E-4A02025DC976}" type="pres">
      <dgm:prSet presAssocID="{4727E7B8-11B6-40E9-87C5-A1A75D8E49D5}" presName="Parent" presStyleLbl="alignNode1" presStyleIdx="2" presStyleCnt="3">
        <dgm:presLayoutVars>
          <dgm:chMax val="3"/>
          <dgm:chPref val="3"/>
          <dgm:bulletEnabled val="1"/>
        </dgm:presLayoutVars>
      </dgm:prSet>
      <dgm:spPr/>
    </dgm:pt>
    <dgm:pt modelId="{24E7A878-C05A-4333-8801-9A5AD88FBEBF}" type="pres">
      <dgm:prSet presAssocID="{4727E7B8-11B6-40E9-87C5-A1A75D8E49D5}" presName="Accent" presStyleLbl="parChTrans1D1" presStyleIdx="2" presStyleCnt="3"/>
      <dgm:spPr/>
    </dgm:pt>
    <dgm:pt modelId="{2E85F5F3-9A8A-4493-A16A-B1D8AB8A3FFA}" type="pres">
      <dgm:prSet presAssocID="{4727E7B8-11B6-40E9-87C5-A1A75D8E49D5}" presName="Child" presStyleLbl="revTx" presStyleIdx="5" presStyleCnt="6">
        <dgm:presLayoutVars>
          <dgm:chMax val="0"/>
          <dgm:chPref val="0"/>
          <dgm:bulletEnabled val="1"/>
        </dgm:presLayoutVars>
      </dgm:prSet>
      <dgm:spPr/>
    </dgm:pt>
  </dgm:ptLst>
  <dgm:cxnLst>
    <dgm:cxn modelId="{1381CB08-CEE2-4A96-BAE4-2ACB6DF4953E}" srcId="{DBF3B925-8E3D-4105-9014-5E5CEC2B18F1}" destId="{56E73933-3881-486F-B5AF-6534278C8FAF}" srcOrd="1" destOrd="0" parTransId="{77879C12-9CFE-4EAF-BD99-7080EF811BB4}" sibTransId="{5DB77D4C-50D6-451E-97D1-EB28696F852F}"/>
    <dgm:cxn modelId="{21DEF10B-7D77-4D46-B69E-4A6D79F125F2}" srcId="{05EE9839-C30D-4193-A096-11B5618B57D0}" destId="{E5EABA4A-2316-4E6A-AD33-3AB5C9D69F56}" srcOrd="1" destOrd="0" parTransId="{54BEEF5B-0F1A-46A7-B1F2-08989A128FC9}" sibTransId="{C3003E9A-AD83-4113-B407-90B916B293D5}"/>
    <dgm:cxn modelId="{4FEE130F-BF20-4F19-B092-38CF7D69EEF1}" srcId="{4727E7B8-11B6-40E9-87C5-A1A75D8E49D5}" destId="{BAD86897-76A0-4DCD-81A1-6634D01F87D1}" srcOrd="0" destOrd="0" parTransId="{0CA40F12-8877-41DB-B540-90F70A98DF99}" sibTransId="{4577225C-5A66-4D29-92D3-3BB6EC47A77F}"/>
    <dgm:cxn modelId="{1EBAFA1A-4D00-4FEF-8181-D65CC1CA871B}" type="presOf" srcId="{05EE9839-C30D-4193-A096-11B5618B57D0}" destId="{0DB2FFD3-43C9-47F3-9C11-361C27059AE6}" srcOrd="0" destOrd="0" presId="urn:microsoft.com/office/officeart/2011/layout/TabList"/>
    <dgm:cxn modelId="{FA49271F-86B9-4C63-8B1D-BF315D7CF029}" srcId="{E5EABA4A-2316-4E6A-AD33-3AB5C9D69F56}" destId="{D91D687A-68F4-457D-931F-1DD912650873}" srcOrd="1" destOrd="0" parTransId="{BD1A6C6E-BFDA-4C48-A5D3-EA43E9AAEE79}" sibTransId="{96E28902-FF5A-4018-B0C3-C0DFF34CA3D1}"/>
    <dgm:cxn modelId="{FE7C232A-D628-4541-92E1-8D281D5925BB}" type="presOf" srcId="{D995311B-F30C-403D-93ED-A62F41985507}" destId="{2E85F5F3-9A8A-4493-A16A-B1D8AB8A3FFA}" srcOrd="0" destOrd="0" presId="urn:microsoft.com/office/officeart/2011/layout/TabList"/>
    <dgm:cxn modelId="{181E2D3A-7D4A-4DE4-A008-8C83EB542661}" type="presOf" srcId="{D91D687A-68F4-457D-931F-1DD912650873}" destId="{5DE0107C-2439-4A3F-B773-F82B8EBA6BF1}" srcOrd="0" destOrd="0" presId="urn:microsoft.com/office/officeart/2011/layout/TabList"/>
    <dgm:cxn modelId="{82C0AB62-F9E3-42D5-99F7-7F03A08E2EF8}" srcId="{05EE9839-C30D-4193-A096-11B5618B57D0}" destId="{DBF3B925-8E3D-4105-9014-5E5CEC2B18F1}" srcOrd="0" destOrd="0" parTransId="{13FCDB66-48AC-403E-99CF-845B77433C3E}" sibTransId="{1F308C40-4711-433C-9D39-9C345798E440}"/>
    <dgm:cxn modelId="{29D2E86E-CD06-4A64-8ED9-AA971AAB076A}" srcId="{DBF3B925-8E3D-4105-9014-5E5CEC2B18F1}" destId="{DFA1E691-0510-4CEA-8AEA-3AE24C1C3CE2}" srcOrd="0" destOrd="0" parTransId="{463AF26B-488F-425A-9DC6-773056853C79}" sibTransId="{4F7FD5CF-4194-46D1-9022-B1AFA3F454C2}"/>
    <dgm:cxn modelId="{9457547D-D3CD-4317-A218-332816C19B98}" srcId="{05EE9839-C30D-4193-A096-11B5618B57D0}" destId="{4727E7B8-11B6-40E9-87C5-A1A75D8E49D5}" srcOrd="2" destOrd="0" parTransId="{63D6A9E5-DF05-4D81-B4B8-EA0342DE2264}" sibTransId="{68D5B413-5076-4560-848B-999DA5BDD507}"/>
    <dgm:cxn modelId="{5D64177F-0071-450A-89B1-603F2CE93904}" srcId="{4727E7B8-11B6-40E9-87C5-A1A75D8E49D5}" destId="{D995311B-F30C-403D-93ED-A62F41985507}" srcOrd="1" destOrd="0" parTransId="{65FEB21C-D68D-4AE4-89DB-5BBC09C65A7F}" sibTransId="{D989CD8A-BB0C-4FC0-BCEF-9B924F721CAB}"/>
    <dgm:cxn modelId="{C2057197-34EC-4158-A422-5A65A22DD997}" type="presOf" srcId="{1FED7EA6-CB56-48C5-8C47-E572A91B904D}" destId="{F36B5141-35C6-43FC-A85A-B92D31435192}" srcOrd="0" destOrd="0" presId="urn:microsoft.com/office/officeart/2011/layout/TabList"/>
    <dgm:cxn modelId="{393C7AAB-5C46-4024-9F93-98B4978E575C}" type="presOf" srcId="{DBF3B925-8E3D-4105-9014-5E5CEC2B18F1}" destId="{7FEF20EB-AAA6-41F2-A0A2-EA37782904D5}" srcOrd="0" destOrd="0" presId="urn:microsoft.com/office/officeart/2011/layout/TabList"/>
    <dgm:cxn modelId="{7E795AB8-5535-4F54-B664-1F0233F99D5D}" type="presOf" srcId="{4727E7B8-11B6-40E9-87C5-A1A75D8E49D5}" destId="{6DACA9A1-4A46-46A4-902E-4A02025DC976}" srcOrd="0" destOrd="0" presId="urn:microsoft.com/office/officeart/2011/layout/TabList"/>
    <dgm:cxn modelId="{FF0EEAC1-D6CF-4EFA-8BE6-E4BC10105740}" type="presOf" srcId="{DFA1E691-0510-4CEA-8AEA-3AE24C1C3CE2}" destId="{11C2062F-26AA-4794-A37C-2405B9E15ACA}" srcOrd="0" destOrd="0" presId="urn:microsoft.com/office/officeart/2011/layout/TabList"/>
    <dgm:cxn modelId="{7001CADA-D33B-4260-A20A-5DE5684B7210}" type="presOf" srcId="{BAD86897-76A0-4DCD-81A1-6634D01F87D1}" destId="{488D8BD9-DC1B-4D0C-BE0B-299C2F2A86FB}" srcOrd="0" destOrd="0" presId="urn:microsoft.com/office/officeart/2011/layout/TabList"/>
    <dgm:cxn modelId="{BC2C7FE0-B92A-4E01-AD16-22E035F3258E}" srcId="{E5EABA4A-2316-4E6A-AD33-3AB5C9D69F56}" destId="{1FED7EA6-CB56-48C5-8C47-E572A91B904D}" srcOrd="0" destOrd="0" parTransId="{950E0091-D393-4DFC-BCE6-D48F086DE101}" sibTransId="{39DF75E2-3623-4E2C-81FC-718920A3E26B}"/>
    <dgm:cxn modelId="{03AB29ED-DE6F-417C-BA9A-090250724AEB}" type="presOf" srcId="{56E73933-3881-486F-B5AF-6534278C8FAF}" destId="{F266476A-E978-4AD9-B43E-AC6DBF9E7BE3}" srcOrd="0" destOrd="0" presId="urn:microsoft.com/office/officeart/2011/layout/TabList"/>
    <dgm:cxn modelId="{ABC25CFF-00D3-4B3A-AF19-AB2ADF34FBAC}" type="presOf" srcId="{E5EABA4A-2316-4E6A-AD33-3AB5C9D69F56}" destId="{77F64C39-F217-4B3D-B90F-FB97B9D70244}" srcOrd="0" destOrd="0" presId="urn:microsoft.com/office/officeart/2011/layout/TabList"/>
    <dgm:cxn modelId="{60876631-A1C4-4034-99AC-FB74BC4DEA06}" type="presParOf" srcId="{0DB2FFD3-43C9-47F3-9C11-361C27059AE6}" destId="{19CB338F-724E-4F96-B97C-85C5599B76A5}" srcOrd="0" destOrd="0" presId="urn:microsoft.com/office/officeart/2011/layout/TabList"/>
    <dgm:cxn modelId="{98CF1074-17DF-4B35-BF13-AB48F17E7827}" type="presParOf" srcId="{19CB338F-724E-4F96-B97C-85C5599B76A5}" destId="{11C2062F-26AA-4794-A37C-2405B9E15ACA}" srcOrd="0" destOrd="0" presId="urn:microsoft.com/office/officeart/2011/layout/TabList"/>
    <dgm:cxn modelId="{BE1A416F-5659-46DA-AC27-4DBA947F4F1E}" type="presParOf" srcId="{19CB338F-724E-4F96-B97C-85C5599B76A5}" destId="{7FEF20EB-AAA6-41F2-A0A2-EA37782904D5}" srcOrd="1" destOrd="0" presId="urn:microsoft.com/office/officeart/2011/layout/TabList"/>
    <dgm:cxn modelId="{FC29E1DF-884D-4CAE-A621-5CCCB3B0B947}" type="presParOf" srcId="{19CB338F-724E-4F96-B97C-85C5599B76A5}" destId="{B1850760-305E-4E66-B210-76B42E59A00F}" srcOrd="2" destOrd="0" presId="urn:microsoft.com/office/officeart/2011/layout/TabList"/>
    <dgm:cxn modelId="{F0B1762B-24D5-4CFF-AF37-4828020C6B1D}" type="presParOf" srcId="{0DB2FFD3-43C9-47F3-9C11-361C27059AE6}" destId="{F266476A-E978-4AD9-B43E-AC6DBF9E7BE3}" srcOrd="1" destOrd="0" presId="urn:microsoft.com/office/officeart/2011/layout/TabList"/>
    <dgm:cxn modelId="{2F7A6D53-98D3-4F9C-8A40-F3109255F1E9}" type="presParOf" srcId="{0DB2FFD3-43C9-47F3-9C11-361C27059AE6}" destId="{0B30DCE7-FD7D-4F75-BF64-40A87F507230}" srcOrd="2" destOrd="0" presId="urn:microsoft.com/office/officeart/2011/layout/TabList"/>
    <dgm:cxn modelId="{C85A0286-DCF7-465A-A048-3816CCF39EE7}" type="presParOf" srcId="{0DB2FFD3-43C9-47F3-9C11-361C27059AE6}" destId="{3EDABE5A-4E0C-447F-96D7-75F66C41BC11}" srcOrd="3" destOrd="0" presId="urn:microsoft.com/office/officeart/2011/layout/TabList"/>
    <dgm:cxn modelId="{2FCB074D-FEC7-4349-BA06-DF9D696B9A89}" type="presParOf" srcId="{3EDABE5A-4E0C-447F-96D7-75F66C41BC11}" destId="{F36B5141-35C6-43FC-A85A-B92D31435192}" srcOrd="0" destOrd="0" presId="urn:microsoft.com/office/officeart/2011/layout/TabList"/>
    <dgm:cxn modelId="{24A7B2CD-6A7A-402B-9F84-D461572B3924}" type="presParOf" srcId="{3EDABE5A-4E0C-447F-96D7-75F66C41BC11}" destId="{77F64C39-F217-4B3D-B90F-FB97B9D70244}" srcOrd="1" destOrd="0" presId="urn:microsoft.com/office/officeart/2011/layout/TabList"/>
    <dgm:cxn modelId="{A54068E6-04B4-41BA-81B5-301A324997F6}" type="presParOf" srcId="{3EDABE5A-4E0C-447F-96D7-75F66C41BC11}" destId="{555BD597-90A5-4A4E-8A28-9B0CB8C58F79}" srcOrd="2" destOrd="0" presId="urn:microsoft.com/office/officeart/2011/layout/TabList"/>
    <dgm:cxn modelId="{B90FD1F2-6013-4A72-B95F-8C4E39235824}" type="presParOf" srcId="{0DB2FFD3-43C9-47F3-9C11-361C27059AE6}" destId="{5DE0107C-2439-4A3F-B773-F82B8EBA6BF1}" srcOrd="4" destOrd="0" presId="urn:microsoft.com/office/officeart/2011/layout/TabList"/>
    <dgm:cxn modelId="{05FE17A8-5CB5-46DE-8EA3-C7404E44C174}" type="presParOf" srcId="{0DB2FFD3-43C9-47F3-9C11-361C27059AE6}" destId="{134DB7DA-8968-435D-AD0B-13D909981C61}" srcOrd="5" destOrd="0" presId="urn:microsoft.com/office/officeart/2011/layout/TabList"/>
    <dgm:cxn modelId="{19F94AC6-222F-47B2-86D9-858D5B1E06C8}" type="presParOf" srcId="{0DB2FFD3-43C9-47F3-9C11-361C27059AE6}" destId="{C08EB506-2F47-40F8-B52B-71E32E77D71F}" srcOrd="6" destOrd="0" presId="urn:microsoft.com/office/officeart/2011/layout/TabList"/>
    <dgm:cxn modelId="{F7225627-E782-4852-99DB-18A5B413AF71}" type="presParOf" srcId="{C08EB506-2F47-40F8-B52B-71E32E77D71F}" destId="{488D8BD9-DC1B-4D0C-BE0B-299C2F2A86FB}" srcOrd="0" destOrd="0" presId="urn:microsoft.com/office/officeart/2011/layout/TabList"/>
    <dgm:cxn modelId="{CDDE1C31-F0E2-4A0D-8EEC-78F8A58B6CA2}" type="presParOf" srcId="{C08EB506-2F47-40F8-B52B-71E32E77D71F}" destId="{6DACA9A1-4A46-46A4-902E-4A02025DC976}" srcOrd="1" destOrd="0" presId="urn:microsoft.com/office/officeart/2011/layout/TabList"/>
    <dgm:cxn modelId="{1115790B-E232-4F29-A4E1-CDEE3EFDA902}" type="presParOf" srcId="{C08EB506-2F47-40F8-B52B-71E32E77D71F}" destId="{24E7A878-C05A-4333-8801-9A5AD88FBEBF}" srcOrd="2" destOrd="0" presId="urn:microsoft.com/office/officeart/2011/layout/TabList"/>
    <dgm:cxn modelId="{61D40580-E53F-4169-811F-7C3B10C139C9}" type="presParOf" srcId="{0DB2FFD3-43C9-47F3-9C11-361C27059AE6}" destId="{2E85F5F3-9A8A-4493-A16A-B1D8AB8A3FF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86532-B434-4A92-AB3F-D836FF0328B3}">
      <dsp:nvSpPr>
        <dsp:cNvPr id="0" name=""/>
        <dsp:cNvSpPr/>
      </dsp:nvSpPr>
      <dsp:spPr>
        <a:xfrm>
          <a:off x="7664535" y="1017902"/>
          <a:ext cx="2696397" cy="269689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D07F7-F361-4E83-AA64-204087C845E3}">
      <dsp:nvSpPr>
        <dsp:cNvPr id="0" name=""/>
        <dsp:cNvSpPr/>
      </dsp:nvSpPr>
      <dsp:spPr>
        <a:xfrm>
          <a:off x="7754064"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Merged the beer dataset with the breweries dataset to see the relationship   </a:t>
          </a:r>
        </a:p>
      </dsp:txBody>
      <dsp:txXfrm>
        <a:off x="8113935" y="1467463"/>
        <a:ext cx="1797598" cy="1797773"/>
      </dsp:txXfrm>
    </dsp:sp>
    <dsp:sp modelId="{7CC12AC7-060E-46A5-A2BD-174141D9127D}">
      <dsp:nvSpPr>
        <dsp:cNvPr id="0" name=""/>
        <dsp:cNvSpPr/>
      </dsp:nvSpPr>
      <dsp:spPr>
        <a:xfrm rot="2700000">
          <a:off x="4880978"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A055F-6A53-4CB2-B62B-62DBA28CB808}">
      <dsp:nvSpPr>
        <dsp:cNvPr id="0" name=""/>
        <dsp:cNvSpPr/>
      </dsp:nvSpPr>
      <dsp:spPr>
        <a:xfrm>
          <a:off x="4967259"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Targeting states with fewer breweries </a:t>
          </a:r>
        </a:p>
      </dsp:txBody>
      <dsp:txXfrm>
        <a:off x="5327130" y="1467463"/>
        <a:ext cx="1797598" cy="1797773"/>
      </dsp:txXfrm>
    </dsp:sp>
    <dsp:sp modelId="{61DA4DA8-E53B-4FF6-90CE-910849A66A8A}">
      <dsp:nvSpPr>
        <dsp:cNvPr id="0" name=""/>
        <dsp:cNvSpPr/>
      </dsp:nvSpPr>
      <dsp:spPr>
        <a:xfrm rot="2700000">
          <a:off x="2094174" y="1021162"/>
          <a:ext cx="2689903" cy="2689903"/>
        </a:xfrm>
        <a:prstGeom prst="teardrop">
          <a:avLst>
            <a:gd name="adj" fmla="val 1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C9B22-09D6-43F0-BA54-A4EA0D858D3E}">
      <dsp:nvSpPr>
        <dsp:cNvPr id="0" name=""/>
        <dsp:cNvSpPr/>
      </dsp:nvSpPr>
      <dsp:spPr>
        <a:xfrm>
          <a:off x="2180455" y="1107814"/>
          <a:ext cx="2517340" cy="2517072"/>
        </a:xfrm>
        <a:prstGeom prst="ellipse">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First, we checked how many breweries are present in each state</a:t>
          </a:r>
        </a:p>
      </dsp:txBody>
      <dsp:txXfrm>
        <a:off x="2540326" y="1467463"/>
        <a:ext cx="1797598" cy="1797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7A878-C05A-4333-8801-9A5AD88FBEBF}">
      <dsp:nvSpPr>
        <dsp:cNvPr id="0" name=""/>
        <dsp:cNvSpPr/>
      </dsp:nvSpPr>
      <dsp:spPr>
        <a:xfrm>
          <a:off x="0" y="3915255"/>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5BD597-90A5-4A4E-8A28-9B0CB8C58F79}">
      <dsp:nvSpPr>
        <dsp:cNvPr id="0" name=""/>
        <dsp:cNvSpPr/>
      </dsp:nvSpPr>
      <dsp:spPr>
        <a:xfrm>
          <a:off x="0" y="2233591"/>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850760-305E-4E66-B210-76B42E59A00F}">
      <dsp:nvSpPr>
        <dsp:cNvPr id="0" name=""/>
        <dsp:cNvSpPr/>
      </dsp:nvSpPr>
      <dsp:spPr>
        <a:xfrm>
          <a:off x="0" y="551926"/>
          <a:ext cx="11402007"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062F-26AA-4794-A37C-2405B9E15ACA}">
      <dsp:nvSpPr>
        <dsp:cNvPr id="0" name=""/>
        <dsp:cNvSpPr/>
      </dsp:nvSpPr>
      <dsp:spPr>
        <a:xfrm>
          <a:off x="2964522" y="615"/>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West Coast &gt; East Coast</a:t>
          </a:r>
        </a:p>
      </dsp:txBody>
      <dsp:txXfrm>
        <a:off x="2964522" y="615"/>
        <a:ext cx="8437485" cy="551311"/>
      </dsp:txXfrm>
    </dsp:sp>
    <dsp:sp modelId="{7FEF20EB-AAA6-41F2-A0A2-EA37782904D5}">
      <dsp:nvSpPr>
        <dsp:cNvPr id="0" name=""/>
        <dsp:cNvSpPr/>
      </dsp:nvSpPr>
      <dsp:spPr>
        <a:xfrm>
          <a:off x="0" y="615"/>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Bitterness</a:t>
          </a:r>
        </a:p>
      </dsp:txBody>
      <dsp:txXfrm>
        <a:off x="26918" y="27533"/>
        <a:ext cx="2910686" cy="524393"/>
      </dsp:txXfrm>
    </dsp:sp>
    <dsp:sp modelId="{F266476A-E978-4AD9-B43E-AC6DBF9E7BE3}">
      <dsp:nvSpPr>
        <dsp:cNvPr id="0" name=""/>
        <dsp:cNvSpPr/>
      </dsp:nvSpPr>
      <dsp:spPr>
        <a:xfrm>
          <a:off x="0" y="551926"/>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we should keep in mind that west coast beers tend to be more bitter than East Coast beers. Therefore, the company may gain more profits by selling beers that more bitter on west coast.  </a:t>
          </a:r>
        </a:p>
      </dsp:txBody>
      <dsp:txXfrm>
        <a:off x="0" y="551926"/>
        <a:ext cx="11402007" cy="1102787"/>
      </dsp:txXfrm>
    </dsp:sp>
    <dsp:sp modelId="{F36B5141-35C6-43FC-A85A-B92D31435192}">
      <dsp:nvSpPr>
        <dsp:cNvPr id="0" name=""/>
        <dsp:cNvSpPr/>
      </dsp:nvSpPr>
      <dsp:spPr>
        <a:xfrm>
          <a:off x="2964522" y="1682279"/>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Maine is the largest whereas Wisconsin has the lowest</a:t>
          </a:r>
        </a:p>
      </dsp:txBody>
      <dsp:txXfrm>
        <a:off x="2964522" y="1682279"/>
        <a:ext cx="8437485" cy="551311"/>
      </dsp:txXfrm>
    </dsp:sp>
    <dsp:sp modelId="{77F64C39-F217-4B3D-B90F-FB97B9D70244}">
      <dsp:nvSpPr>
        <dsp:cNvPr id="0" name=""/>
        <dsp:cNvSpPr/>
      </dsp:nvSpPr>
      <dsp:spPr>
        <a:xfrm>
          <a:off x="0" y="1682279"/>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IBU</a:t>
          </a:r>
        </a:p>
      </dsp:txBody>
      <dsp:txXfrm>
        <a:off x="26918" y="1709197"/>
        <a:ext cx="2910686" cy="524393"/>
      </dsp:txXfrm>
    </dsp:sp>
    <dsp:sp modelId="{5DE0107C-2439-4A3F-B773-F82B8EBA6BF1}">
      <dsp:nvSpPr>
        <dsp:cNvPr id="0" name=""/>
        <dsp:cNvSpPr/>
      </dsp:nvSpPr>
      <dsp:spPr>
        <a:xfrm>
          <a:off x="0" y="2233591"/>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When expanding business in Maine, we should keep in mind that it has the largest median IBU. In contrast, Wisconsin has the lowest median IBU. </a:t>
          </a:r>
        </a:p>
      </dsp:txBody>
      <dsp:txXfrm>
        <a:off x="0" y="2233591"/>
        <a:ext cx="11402007" cy="1102787"/>
      </dsp:txXfrm>
    </dsp:sp>
    <dsp:sp modelId="{488D8BD9-DC1B-4D0C-BE0B-299C2F2A86FB}">
      <dsp:nvSpPr>
        <dsp:cNvPr id="0" name=""/>
        <dsp:cNvSpPr/>
      </dsp:nvSpPr>
      <dsp:spPr>
        <a:xfrm>
          <a:off x="2964522" y="3363944"/>
          <a:ext cx="8437485" cy="551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DC has the largest median alcohol content and Utah has the smallest</a:t>
          </a:r>
        </a:p>
      </dsp:txBody>
      <dsp:txXfrm>
        <a:off x="2964522" y="3363944"/>
        <a:ext cx="8437485" cy="551311"/>
      </dsp:txXfrm>
    </dsp:sp>
    <dsp:sp modelId="{6DACA9A1-4A46-46A4-902E-4A02025DC976}">
      <dsp:nvSpPr>
        <dsp:cNvPr id="0" name=""/>
        <dsp:cNvSpPr/>
      </dsp:nvSpPr>
      <dsp:spPr>
        <a:xfrm>
          <a:off x="0" y="3363944"/>
          <a:ext cx="2964522" cy="551311"/>
        </a:xfrm>
        <a:prstGeom prst="round2SameRect">
          <a:avLst>
            <a:gd name="adj1" fmla="val 16670"/>
            <a:gd name="adj2" fmla="val 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Median alcohol content</a:t>
          </a:r>
        </a:p>
      </dsp:txBody>
      <dsp:txXfrm>
        <a:off x="26918" y="3390862"/>
        <a:ext cx="2910686" cy="524393"/>
      </dsp:txXfrm>
    </dsp:sp>
    <dsp:sp modelId="{2E85F5F3-9A8A-4493-A16A-B1D8AB8A3FFA}">
      <dsp:nvSpPr>
        <dsp:cNvPr id="0" name=""/>
        <dsp:cNvSpPr/>
      </dsp:nvSpPr>
      <dsp:spPr>
        <a:xfrm>
          <a:off x="0" y="3915255"/>
          <a:ext cx="11402007" cy="110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US" sz="1700" kern="1200"/>
            <a:t>The </a:t>
          </a:r>
          <a:r>
            <a:rPr lang="en-US" sz="1700" kern="1200" dirty="0"/>
            <a:t>company should keep in mind the median alcohol context is the highest in DC and Utah has </a:t>
          </a:r>
          <a:r>
            <a:rPr lang="en-US" sz="1700" kern="1200"/>
            <a:t>the smallest.</a:t>
          </a:r>
          <a:endParaRPr lang="en-US" sz="1700" kern="1200" dirty="0"/>
        </a:p>
      </dsp:txBody>
      <dsp:txXfrm>
        <a:off x="0" y="3915255"/>
        <a:ext cx="11402007" cy="110278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B1B4B-88D5-4883-A6D1-C05A7FCA6138}" type="datetimeFigureOut">
              <a:rPr lang="en-US" smtClean="0"/>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2414D-14BC-4285-AB20-8C5D2C6381DB}" type="slidenum">
              <a:rPr lang="en-US" smtClean="0"/>
              <a:t>‹#›</a:t>
            </a:fld>
            <a:endParaRPr lang="en-US"/>
          </a:p>
        </p:txBody>
      </p:sp>
    </p:spTree>
    <p:extLst>
      <p:ext uri="{BB962C8B-B14F-4D97-AF65-F5344CB8AC3E}">
        <p14:creationId xmlns:p14="http://schemas.microsoft.com/office/powerpoint/2010/main" val="26574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2/24/2019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2/24/2019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A4595-17FE-4B22-ACCB-CB86675A6FF9}"/>
              </a:ext>
            </a:extLst>
          </p:cNvPr>
          <p:cNvSpPr>
            <a:spLocks noGrp="1"/>
          </p:cNvSpPr>
          <p:nvPr>
            <p:ph type="ctrTitle"/>
          </p:nvPr>
        </p:nvSpPr>
        <p:spPr>
          <a:xfrm>
            <a:off x="1329738" y="2387029"/>
            <a:ext cx="6597678" cy="1251910"/>
          </a:xfrm>
        </p:spPr>
        <p:txBody>
          <a:bodyPr anchor="b">
            <a:normAutofit/>
          </a:bodyPr>
          <a:lstStyle/>
          <a:p>
            <a:r>
              <a:rPr lang="en-US" sz="3600" b="1" dirty="0">
                <a:solidFill>
                  <a:schemeClr val="tx1"/>
                </a:solidFill>
              </a:rPr>
              <a:t>Capstone Project:</a:t>
            </a:r>
            <a:br>
              <a:rPr lang="en-US" sz="3600" b="1" dirty="0">
                <a:solidFill>
                  <a:schemeClr val="tx1"/>
                </a:solidFill>
              </a:rPr>
            </a:br>
            <a:r>
              <a:rPr lang="en-US" sz="3600" b="1" dirty="0">
                <a:solidFill>
                  <a:schemeClr val="tx1"/>
                </a:solidFill>
              </a:rPr>
              <a:t>US Craft Beer and Breweries Study</a:t>
            </a:r>
          </a:p>
        </p:txBody>
      </p:sp>
      <p:sp>
        <p:nvSpPr>
          <p:cNvPr id="3" name="Subtitle 2">
            <a:extLst>
              <a:ext uri="{FF2B5EF4-FFF2-40B4-BE49-F238E27FC236}">
                <a16:creationId xmlns:a16="http://schemas.microsoft.com/office/drawing/2014/main" id="{A045B320-8BFD-411C-B9D0-5B73C5F1826E}"/>
              </a:ext>
            </a:extLst>
          </p:cNvPr>
          <p:cNvSpPr>
            <a:spLocks noGrp="1"/>
          </p:cNvSpPr>
          <p:nvPr>
            <p:ph type="subTitle" idx="1"/>
          </p:nvPr>
        </p:nvSpPr>
        <p:spPr>
          <a:xfrm>
            <a:off x="1337396" y="3222957"/>
            <a:ext cx="6590020" cy="1490566"/>
          </a:xfrm>
        </p:spPr>
        <p:txBody>
          <a:bodyPr>
            <a:normAutofit/>
          </a:bodyPr>
          <a:lstStyle/>
          <a:p>
            <a:endParaRPr lang="en-US" sz="3000" b="1" dirty="0">
              <a:solidFill>
                <a:schemeClr val="accent1"/>
              </a:solidFill>
            </a:endParaRPr>
          </a:p>
          <a:p>
            <a:r>
              <a:rPr lang="en-US" sz="2000" b="1" dirty="0">
                <a:solidFill>
                  <a:schemeClr val="accent1"/>
                </a:solidFill>
              </a:rPr>
              <a:t>Spencer Fogelman, Ryan Goodwin, Queena Wang</a:t>
            </a:r>
          </a:p>
        </p:txBody>
      </p:sp>
      <p:sp>
        <p:nvSpPr>
          <p:cNvPr id="10" name="Rectangle 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428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A9086FA-3104-42DA-B549-01C90B684121}"/>
              </a:ext>
            </a:extLst>
          </p:cNvPr>
          <p:cNvSpPr>
            <a:spLocks noGrp="1"/>
          </p:cNvSpPr>
          <p:nvPr>
            <p:ph idx="1"/>
          </p:nvPr>
        </p:nvSpPr>
        <p:spPr>
          <a:xfrm>
            <a:off x="1264150" y="839754"/>
            <a:ext cx="6461231" cy="5256245"/>
          </a:xfrm>
        </p:spPr>
        <p:txBody>
          <a:bodyPr>
            <a:normAutofit/>
          </a:bodyPr>
          <a:lstStyle/>
          <a:p>
            <a:r>
              <a:rPr lang="en-US" b="1" dirty="0"/>
              <a:t>Challenges</a:t>
            </a:r>
            <a:r>
              <a:rPr lang="en-US" dirty="0"/>
              <a:t> </a:t>
            </a:r>
          </a:p>
          <a:p>
            <a:pPr lvl="1"/>
            <a:r>
              <a:rPr lang="en-US" dirty="0"/>
              <a:t>As an Oregon based brewery, the company “Oregon best beer” would like to understand </a:t>
            </a:r>
            <a:r>
              <a:rPr lang="en-US" i="1" dirty="0"/>
              <a:t>if there is an apparent </a:t>
            </a:r>
            <a:r>
              <a:rPr lang="en-US" b="1" i="1" dirty="0"/>
              <a:t>relationship</a:t>
            </a:r>
            <a:r>
              <a:rPr lang="en-US" i="1" dirty="0"/>
              <a:t> between </a:t>
            </a:r>
            <a:r>
              <a:rPr lang="en-US" dirty="0"/>
              <a:t>the bitterness of the beer and its alcoholic content. This would help company’s decision on explanation across the nation in U.S.</a:t>
            </a:r>
          </a:p>
          <a:p>
            <a:r>
              <a:rPr lang="en-US" b="1" dirty="0"/>
              <a:t>Solutions	</a:t>
            </a:r>
          </a:p>
          <a:p>
            <a:pPr lvl="1"/>
            <a:r>
              <a:rPr lang="en-US" dirty="0"/>
              <a:t>Use existing data to find out which state has </a:t>
            </a:r>
            <a:r>
              <a:rPr lang="en-US" i="1" dirty="0"/>
              <a:t>the maximum alcoholic (ABV) beer</a:t>
            </a:r>
            <a:r>
              <a:rPr lang="en-US" dirty="0"/>
              <a:t>, as well as which state has </a:t>
            </a:r>
            <a:r>
              <a:rPr lang="en-US" i="1" dirty="0"/>
              <a:t>the most bitter (IBU) beer</a:t>
            </a:r>
            <a:r>
              <a:rPr lang="en-US" dirty="0"/>
              <a:t>. We then analysis and study the correlation between the two. </a:t>
            </a:r>
            <a:endParaRPr lang="en-US" b="1" dirty="0"/>
          </a:p>
          <a:p>
            <a:r>
              <a:rPr lang="en-US" b="1" dirty="0"/>
              <a:t>Benefits </a:t>
            </a:r>
          </a:p>
          <a:p>
            <a:pPr lvl="1"/>
            <a:r>
              <a:rPr lang="en-US" dirty="0"/>
              <a:t>Better Vision for the future business</a:t>
            </a:r>
          </a:p>
          <a:p>
            <a:pPr lvl="1"/>
            <a:r>
              <a:rPr lang="en-US" dirty="0"/>
              <a:t>Preparedness</a:t>
            </a:r>
          </a:p>
          <a:p>
            <a:pPr lvl="1"/>
            <a:r>
              <a:rPr lang="en-US" dirty="0"/>
              <a:t>Improve Business Execution</a:t>
            </a:r>
          </a:p>
          <a:p>
            <a:pPr lvl="1"/>
            <a:r>
              <a:rPr lang="en-US" dirty="0"/>
              <a:t>Predictive Maintenance</a:t>
            </a:r>
          </a:p>
          <a:p>
            <a:endParaRPr lang="en-US" dirty="0"/>
          </a:p>
        </p:txBody>
      </p:sp>
      <p:sp>
        <p:nvSpPr>
          <p:cNvPr id="12" name="Freeform: Shape 11">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8F2ED3-5416-4116-863C-293E47D8AAC3}"/>
              </a:ext>
            </a:extLst>
          </p:cNvPr>
          <p:cNvSpPr>
            <a:spLocks noGrp="1"/>
          </p:cNvSpPr>
          <p:nvPr>
            <p:ph type="title"/>
          </p:nvPr>
        </p:nvSpPr>
        <p:spPr>
          <a:xfrm>
            <a:off x="8982805" y="1865740"/>
            <a:ext cx="2947482" cy="3126520"/>
          </a:xfrm>
        </p:spPr>
        <p:txBody>
          <a:bodyPr>
            <a:normAutofit/>
          </a:bodyPr>
          <a:lstStyle/>
          <a:p>
            <a:endParaRPr lang="en-US" dirty="0"/>
          </a:p>
        </p:txBody>
      </p:sp>
      <p:pic>
        <p:nvPicPr>
          <p:cNvPr id="5" name="Graphic 4" descr="Beer">
            <a:extLst>
              <a:ext uri="{FF2B5EF4-FFF2-40B4-BE49-F238E27FC236}">
                <a16:creationId xmlns:a16="http://schemas.microsoft.com/office/drawing/2014/main" id="{FEA4E0F9-5C90-40FD-917E-6ED68C0847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8397" y="4213525"/>
            <a:ext cx="2016984" cy="2016984"/>
          </a:xfrm>
          <a:prstGeom prst="rect">
            <a:avLst/>
          </a:prstGeom>
        </p:spPr>
      </p:pic>
      <p:pic>
        <p:nvPicPr>
          <p:cNvPr id="7" name="Graphic 6" descr="City">
            <a:extLst>
              <a:ext uri="{FF2B5EF4-FFF2-40B4-BE49-F238E27FC236}">
                <a16:creationId xmlns:a16="http://schemas.microsoft.com/office/drawing/2014/main" id="{966285E0-ACB4-4F80-869C-26C1D2B5F0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1946" y="3392577"/>
            <a:ext cx="3199365" cy="3199365"/>
          </a:xfrm>
          <a:prstGeom prst="rect">
            <a:avLst/>
          </a:prstGeom>
        </p:spPr>
      </p:pic>
    </p:spTree>
    <p:extLst>
      <p:ext uri="{BB962C8B-B14F-4D97-AF65-F5344CB8AC3E}">
        <p14:creationId xmlns:p14="http://schemas.microsoft.com/office/powerpoint/2010/main" val="109616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FC127-D07E-4278-85F8-368343F14797}"/>
              </a:ext>
            </a:extLst>
          </p:cNvPr>
          <p:cNvSpPr>
            <a:spLocks noGrp="1"/>
          </p:cNvSpPr>
          <p:nvPr>
            <p:ph type="title"/>
          </p:nvPr>
        </p:nvSpPr>
        <p:spPr>
          <a:xfrm>
            <a:off x="1516351" y="772833"/>
            <a:ext cx="6927853" cy="757387"/>
          </a:xfrm>
        </p:spPr>
        <p:txBody>
          <a:bodyPr vert="horz" lIns="91440" tIns="45720" rIns="91440" bIns="45720" rtlCol="0" anchor="b">
            <a:normAutofit/>
          </a:bodyPr>
          <a:lstStyle/>
          <a:p>
            <a:r>
              <a:rPr lang="en-US" sz="4000" b="1" spc="-100" dirty="0">
                <a:solidFill>
                  <a:schemeClr val="tx1"/>
                </a:solidFill>
              </a:rPr>
              <a:t>Solution Approach	</a:t>
            </a:r>
          </a:p>
        </p:txBody>
      </p:sp>
      <p:sp>
        <p:nvSpPr>
          <p:cNvPr id="14" name="Rectangle 13">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a:extLst>
              <a:ext uri="{FF2B5EF4-FFF2-40B4-BE49-F238E27FC236}">
                <a16:creationId xmlns:a16="http://schemas.microsoft.com/office/drawing/2014/main" id="{8B42286A-05A2-4D8D-A47C-FDB1157E3130}"/>
              </a:ext>
            </a:extLst>
          </p:cNvPr>
          <p:cNvGraphicFramePr/>
          <p:nvPr>
            <p:extLst>
              <p:ext uri="{D42A27DB-BD31-4B8C-83A1-F6EECF244321}">
                <p14:modId xmlns:p14="http://schemas.microsoft.com/office/powerpoint/2010/main" val="1742649827"/>
              </p:ext>
            </p:extLst>
          </p:nvPr>
        </p:nvGraphicFramePr>
        <p:xfrm>
          <a:off x="110488" y="1352939"/>
          <a:ext cx="11898010" cy="473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Help">
            <a:extLst>
              <a:ext uri="{FF2B5EF4-FFF2-40B4-BE49-F238E27FC236}">
                <a16:creationId xmlns:a16="http://schemas.microsoft.com/office/drawing/2014/main" id="{C339A8C7-9DCC-4119-BD4A-76084717BE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061" y="4973216"/>
            <a:ext cx="914400" cy="914400"/>
          </a:xfrm>
          <a:prstGeom prst="rect">
            <a:avLst/>
          </a:prstGeom>
        </p:spPr>
      </p:pic>
    </p:spTree>
    <p:extLst>
      <p:ext uri="{BB962C8B-B14F-4D97-AF65-F5344CB8AC3E}">
        <p14:creationId xmlns:p14="http://schemas.microsoft.com/office/powerpoint/2010/main" val="221105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9">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66C7A97A-A7DE-4DFB-8542-1E4BF24C7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E111DB0-3D73-4D20-9D57-CEF5A0D86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FA390FB-78AA-4D8C-97D9-B3B5FDD5D424}"/>
              </a:ext>
            </a:extLst>
          </p:cNvPr>
          <p:cNvSpPr>
            <a:spLocks noGrp="1"/>
          </p:cNvSpPr>
          <p:nvPr>
            <p:ph type="title"/>
          </p:nvPr>
        </p:nvSpPr>
        <p:spPr>
          <a:xfrm>
            <a:off x="643467" y="1298448"/>
            <a:ext cx="3685070" cy="3255264"/>
          </a:xfrm>
        </p:spPr>
        <p:txBody>
          <a:bodyPr vert="horz" lIns="91440" tIns="45720" rIns="91440" bIns="45720" rtlCol="0" anchor="b">
            <a:normAutofit fontScale="90000"/>
          </a:bodyPr>
          <a:lstStyle/>
          <a:p>
            <a:r>
              <a:rPr lang="en-US" sz="2200" spc="-100" dirty="0"/>
              <a:t>Here we can see the DC has the largest median alcohol content and Utah has the smallest median alcohol content. </a:t>
            </a:r>
            <a:br>
              <a:rPr lang="en-US" sz="2200" spc="-100" dirty="0"/>
            </a:br>
            <a:br>
              <a:rPr lang="en-US" sz="2200" spc="-100" dirty="0"/>
            </a:br>
            <a:r>
              <a:rPr lang="en-US" sz="2200" spc="-100" dirty="0"/>
              <a:t>Maine has the largest median IBU and Wisconsin has the lowest median IBU. For some reason we do not have information on the IBU of South Dakota.</a:t>
            </a:r>
            <a:br>
              <a:rPr lang="en-US" sz="1900" spc="-100" dirty="0"/>
            </a:br>
            <a:endParaRPr lang="en-US" sz="1900" spc="-100" dirty="0"/>
          </a:p>
        </p:txBody>
      </p:sp>
      <p:pic>
        <p:nvPicPr>
          <p:cNvPr id="15" name="Content Placeholder 3">
            <a:extLst>
              <a:ext uri="{FF2B5EF4-FFF2-40B4-BE49-F238E27FC236}">
                <a16:creationId xmlns:a16="http://schemas.microsoft.com/office/drawing/2014/main" id="{0AEDAE6F-C440-4C97-BE6E-601FAB6A0A1C}"/>
              </a:ext>
            </a:extLst>
          </p:cNvPr>
          <p:cNvPicPr>
            <a:picLocks noGrp="1" noChangeAspect="1"/>
          </p:cNvPicPr>
          <p:nvPr>
            <p:ph idx="1"/>
          </p:nvPr>
        </p:nvPicPr>
        <p:blipFill rotWithShape="1">
          <a:blip r:embed="rId2"/>
          <a:srcRect l="2290" r="12008" b="2"/>
          <a:stretch/>
        </p:blipFill>
        <p:spPr>
          <a:xfrm>
            <a:off x="5120640" y="759599"/>
            <a:ext cx="6367271" cy="5330650"/>
          </a:xfrm>
          <a:prstGeom prst="rect">
            <a:avLst/>
          </a:prstGeom>
        </p:spPr>
      </p:pic>
      <p:sp>
        <p:nvSpPr>
          <p:cNvPr id="26" name="Rectangle 25">
            <a:extLst>
              <a:ext uri="{FF2B5EF4-FFF2-40B4-BE49-F238E27FC236}">
                <a16:creationId xmlns:a16="http://schemas.microsoft.com/office/drawing/2014/main" id="{027ADCA0-A066-4B16-8E1F-3C2483947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Graphic 8" descr="Light bulb">
            <a:extLst>
              <a:ext uri="{FF2B5EF4-FFF2-40B4-BE49-F238E27FC236}">
                <a16:creationId xmlns:a16="http://schemas.microsoft.com/office/drawing/2014/main" id="{DE4A9829-F840-4691-B23E-27A17732F3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8895" y="4417941"/>
            <a:ext cx="1344439" cy="1344439"/>
          </a:xfrm>
          <a:prstGeom prst="rect">
            <a:avLst/>
          </a:prstGeom>
        </p:spPr>
      </p:pic>
    </p:spTree>
    <p:extLst>
      <p:ext uri="{BB962C8B-B14F-4D97-AF65-F5344CB8AC3E}">
        <p14:creationId xmlns:p14="http://schemas.microsoft.com/office/powerpoint/2010/main" val="163719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6" name="Rectangle 35">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Title 1">
            <a:extLst>
              <a:ext uri="{FF2B5EF4-FFF2-40B4-BE49-F238E27FC236}">
                <a16:creationId xmlns:a16="http://schemas.microsoft.com/office/drawing/2014/main" id="{AE0604DB-8B8C-4342-873F-BF2C380F6557}"/>
              </a:ext>
            </a:extLst>
          </p:cNvPr>
          <p:cNvSpPr>
            <a:spLocks noGrp="1"/>
          </p:cNvSpPr>
          <p:nvPr>
            <p:ph type="title"/>
          </p:nvPr>
        </p:nvSpPr>
        <p:spPr>
          <a:xfrm>
            <a:off x="589152" y="2131752"/>
            <a:ext cx="3258688" cy="3255264"/>
          </a:xfrm>
        </p:spPr>
        <p:txBody>
          <a:bodyPr vert="horz" lIns="91440" tIns="45720" rIns="91440" bIns="45720" rtlCol="0" anchor="b">
            <a:noAutofit/>
          </a:bodyPr>
          <a:lstStyle/>
          <a:p>
            <a:r>
              <a:rPr lang="en-US" sz="2000" dirty="0"/>
              <a:t>This is a scatter plot between bitterness and alcoholic content of beer. Examination of this scatter plot and the regression line suggests that here is a positive, linear relationship between IBU and ABC, meaning increasing the alcohol content results in more bitter beer. </a:t>
            </a:r>
            <a:br>
              <a:rPr lang="en-US" sz="2000" dirty="0"/>
            </a:br>
            <a:br>
              <a:rPr lang="en-US" sz="2000" dirty="0"/>
            </a:br>
            <a:r>
              <a:rPr lang="en-US" sz="2000" dirty="0"/>
              <a:t>However, since this is an observational study, we must do an experiment to confidently say there is a causal relationship.</a:t>
            </a:r>
            <a:endParaRPr lang="en-US" sz="2000" spc="-100" dirty="0"/>
          </a:p>
        </p:txBody>
      </p:sp>
      <p:pic>
        <p:nvPicPr>
          <p:cNvPr id="29" name="Content Placeholder 2">
            <a:extLst>
              <a:ext uri="{FF2B5EF4-FFF2-40B4-BE49-F238E27FC236}">
                <a16:creationId xmlns:a16="http://schemas.microsoft.com/office/drawing/2014/main" id="{CB04E99E-3021-4DDC-8A7A-68237AD01FFF}"/>
              </a:ext>
            </a:extLst>
          </p:cNvPr>
          <p:cNvPicPr>
            <a:picLocks noGrp="1" noChangeAspect="1"/>
          </p:cNvPicPr>
          <p:nvPr>
            <p:ph idx="1"/>
          </p:nvPr>
        </p:nvPicPr>
        <p:blipFill>
          <a:blip r:embed="rId2"/>
          <a:stretch>
            <a:fillRect/>
          </a:stretch>
        </p:blipFill>
        <p:spPr>
          <a:xfrm>
            <a:off x="5120640" y="1140665"/>
            <a:ext cx="6367271" cy="4568517"/>
          </a:xfrm>
          <a:prstGeom prst="rect">
            <a:avLst/>
          </a:prstGeom>
        </p:spPr>
      </p:pic>
      <p:sp>
        <p:nvSpPr>
          <p:cNvPr id="40" name="Rectangle 39">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650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FBE74F-0E30-4764-95DE-EB64641CF974}"/>
              </a:ext>
            </a:extLst>
          </p:cNvPr>
          <p:cNvSpPr>
            <a:spLocks noGrp="1"/>
          </p:cNvSpPr>
          <p:nvPr>
            <p:ph type="title"/>
          </p:nvPr>
        </p:nvSpPr>
        <p:spPr>
          <a:xfrm>
            <a:off x="1539116" y="864108"/>
            <a:ext cx="3073914" cy="5120639"/>
          </a:xfrm>
        </p:spPr>
        <p:txBody>
          <a:bodyPr>
            <a:normAutofit/>
          </a:bodyPr>
          <a:lstStyle/>
          <a:p>
            <a:pPr algn="r"/>
            <a:r>
              <a:rPr lang="en-US" dirty="0">
                <a:solidFill>
                  <a:schemeClr val="tx1">
                    <a:lumMod val="85000"/>
                    <a:lumOff val="15000"/>
                  </a:schemeClr>
                </a:solidFill>
              </a:rPr>
              <a:t>Observations</a:t>
            </a:r>
          </a:p>
        </p:txBody>
      </p:sp>
      <p:sp>
        <p:nvSpPr>
          <p:cNvPr id="19" name="Rectangle 18">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95844C-318C-4AF1-A758-CBB83E9CDD84}"/>
              </a:ext>
            </a:extLst>
          </p:cNvPr>
          <p:cNvSpPr>
            <a:spLocks noGrp="1"/>
          </p:cNvSpPr>
          <p:nvPr>
            <p:ph idx="1"/>
          </p:nvPr>
        </p:nvSpPr>
        <p:spPr>
          <a:xfrm>
            <a:off x="5289229" y="864108"/>
            <a:ext cx="5910677" cy="5120640"/>
          </a:xfrm>
        </p:spPr>
        <p:txBody>
          <a:bodyPr>
            <a:normAutofit/>
          </a:bodyPr>
          <a:lstStyle/>
          <a:p>
            <a:pPr marL="0" indent="0">
              <a:buNone/>
            </a:pPr>
            <a:r>
              <a:rPr lang="en-US" dirty="0"/>
              <a:t>Based on the data, DC, North Dakota, South Dakota and West Virginia all only have one brewery. Those may be the ideal location for “Oregon Best Beer” business expansion.</a:t>
            </a:r>
          </a:p>
          <a:p>
            <a:pPr marL="0" indent="0">
              <a:buNone/>
            </a:pPr>
            <a:r>
              <a:rPr lang="en-US" dirty="0"/>
              <a:t>There is evidence to suggest a positive correlation IBU and ABC, meaning increasing the alcohol content results in more bitter beer. Using this data would help the company to create custom beer flavor for the customers. </a:t>
            </a:r>
          </a:p>
          <a:p>
            <a:pPr marL="0" indent="0">
              <a:buNone/>
            </a:pPr>
            <a:r>
              <a:rPr lang="en-US" dirty="0"/>
              <a:t>In addition, we noticed that DC has the largest median alcohol content whereas Utah has the smallest median alcohol content. Maine has the largest median IBU and Wisconsin has the lowest median IBU. </a:t>
            </a:r>
          </a:p>
          <a:p>
            <a:pPr marL="0" indent="0">
              <a:buNone/>
            </a:pPr>
            <a:r>
              <a:rPr lang="en-US" dirty="0"/>
              <a:t>Lastly, Oregon has the most bitter beer and Colorado has the strongest beer. West Coast beers also tend to be more bitter than East Coast beers. </a:t>
            </a:r>
          </a:p>
        </p:txBody>
      </p:sp>
      <p:sp>
        <p:nvSpPr>
          <p:cNvPr id="23" name="Rectangle 22">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94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3D890-6FA2-4AAD-8FBA-4FF468E4147D}"/>
              </a:ext>
            </a:extLst>
          </p:cNvPr>
          <p:cNvSpPr/>
          <p:nvPr/>
        </p:nvSpPr>
        <p:spPr>
          <a:xfrm>
            <a:off x="503853" y="354564"/>
            <a:ext cx="5990261" cy="707886"/>
          </a:xfrm>
          <a:prstGeom prst="rect">
            <a:avLst/>
          </a:prstGeom>
        </p:spPr>
        <p:txBody>
          <a:bodyPr wrap="square">
            <a:spAutoFit/>
          </a:bodyPr>
          <a:lstStyle/>
          <a:p>
            <a:r>
              <a:rPr lang="en-US" sz="4000" b="1" spc="-100" dirty="0"/>
              <a:t>Conclusion</a:t>
            </a:r>
            <a:endParaRPr lang="en-US" sz="4000" dirty="0"/>
          </a:p>
        </p:txBody>
      </p:sp>
      <p:graphicFrame>
        <p:nvGraphicFramePr>
          <p:cNvPr id="7" name="Diagram 6">
            <a:extLst>
              <a:ext uri="{FF2B5EF4-FFF2-40B4-BE49-F238E27FC236}">
                <a16:creationId xmlns:a16="http://schemas.microsoft.com/office/drawing/2014/main" id="{15213EA4-7955-47CA-9B75-703040A84C5E}"/>
              </a:ext>
            </a:extLst>
          </p:cNvPr>
          <p:cNvGraphicFramePr/>
          <p:nvPr>
            <p:extLst>
              <p:ext uri="{D42A27DB-BD31-4B8C-83A1-F6EECF244321}">
                <p14:modId xmlns:p14="http://schemas.microsoft.com/office/powerpoint/2010/main" val="2461987845"/>
              </p:ext>
            </p:extLst>
          </p:nvPr>
        </p:nvGraphicFramePr>
        <p:xfrm>
          <a:off x="503853" y="1232850"/>
          <a:ext cx="11402008" cy="5018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29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descr="Robot">
            <a:extLst>
              <a:ext uri="{FF2B5EF4-FFF2-40B4-BE49-F238E27FC236}">
                <a16:creationId xmlns:a16="http://schemas.microsoft.com/office/drawing/2014/main" id="{660F522F-95F4-4EDF-AC1A-FC396F5E8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75113" y="2329460"/>
            <a:ext cx="4020087" cy="4020087"/>
          </a:xfrm>
          <a:prstGeom prst="rect">
            <a:avLst/>
          </a:prstGeom>
        </p:spPr>
      </p:pic>
      <p:sp>
        <p:nvSpPr>
          <p:cNvPr id="12" name="Rectangle 11">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CD97D264-01FC-431F-B26A-160153ABB169}"/>
              </a:ext>
            </a:extLst>
          </p:cNvPr>
          <p:cNvSpPr/>
          <p:nvPr/>
        </p:nvSpPr>
        <p:spPr>
          <a:xfrm>
            <a:off x="4158075" y="1867795"/>
            <a:ext cx="5452533" cy="923330"/>
          </a:xfrm>
          <a:prstGeom prst="rect">
            <a:avLst/>
          </a:prstGeom>
        </p:spPr>
        <p:txBody>
          <a:bodyPr wrap="square">
            <a:spAutoFit/>
          </a:bodyPr>
          <a:lstStyle/>
          <a:p>
            <a:r>
              <a:rPr lang="en-US" sz="5400" b="1" dirty="0"/>
              <a:t>Questions??</a:t>
            </a:r>
          </a:p>
        </p:txBody>
      </p:sp>
    </p:spTree>
    <p:extLst>
      <p:ext uri="{BB962C8B-B14F-4D97-AF65-F5344CB8AC3E}">
        <p14:creationId xmlns:p14="http://schemas.microsoft.com/office/powerpoint/2010/main" val="94419640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428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Corbel</vt:lpstr>
      <vt:lpstr>Wingdings 2</vt:lpstr>
      <vt:lpstr>Frame</vt:lpstr>
      <vt:lpstr>Capstone Project: US Craft Beer and Breweries Study</vt:lpstr>
      <vt:lpstr>PowerPoint Presentation</vt:lpstr>
      <vt:lpstr>Solution Approach </vt:lpstr>
      <vt:lpstr>Here we can see the DC has the largest median alcohol content and Utah has the smallest median alcohol content.   Maine has the largest median IBU and Wisconsin has the lowest median IBU. For some reason we do not have information on the IBU of South Dakota. </vt:lpstr>
      <vt:lpstr>This is a scatter plot between bitterness and alcoholic content of beer. Examination of this scatter plot and the regression line suggests that here is a positive, linear relationship between IBU and ABC, meaning increasing the alcohol content results in more bitter beer.   However, since this is an observational study, we must do an experiment to confidently say there is a causal relationship.</vt:lpstr>
      <vt:lpstr>Observations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US Craft Beer and Breweries Study</dc:title>
  <dc:creator>Queena Wang</dc:creator>
  <cp:lastModifiedBy>Queena Wang</cp:lastModifiedBy>
  <cp:revision>7</cp:revision>
  <dcterms:created xsi:type="dcterms:W3CDTF">2019-02-25T07:53:10Z</dcterms:created>
  <dcterms:modified xsi:type="dcterms:W3CDTF">2019-02-25T08:16:08Z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chiawa@microsoft.com</vt:lpwstr>
  </property>
  <property fmtid="{D5CDD505-2E9C-101B-9397-08002B2CF9AE}" pid="5" name="MSIP_Label_f42aa342-8706-4288-bd11-ebb85995028c_SetDate">
    <vt:lpwstr>2019-02-25T07:58:22.5133971Z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f5f39cc4-f6e6-47f1-beda-da98886a6296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