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75" r:id="rId3"/>
    <p:sldId id="257" r:id="rId4"/>
    <p:sldId id="258" r:id="rId5"/>
    <p:sldId id="268" r:id="rId6"/>
    <p:sldId id="269" r:id="rId7"/>
    <p:sldId id="270" r:id="rId8"/>
    <p:sldId id="271" r:id="rId9"/>
    <p:sldId id="274" r:id="rId10"/>
    <p:sldId id="272" r:id="rId11"/>
    <p:sldId id="273" r:id="rId12"/>
    <p:sldId id="263"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EB81-9324-4582-8EF5-F09EB8A6871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E857EBF-876A-41FA-83B1-51B4747B5EB9}">
      <dgm:prSet phldrT="[Text]"/>
      <dgm:spPr/>
      <dgm:t>
        <a:bodyPr/>
        <a:lstStyle/>
        <a:p>
          <a:r>
            <a:rPr lang="en-US" dirty="0"/>
            <a:t>First, we checked how many breweries are present in each state</a:t>
          </a:r>
        </a:p>
      </dgm:t>
    </dgm:pt>
    <dgm:pt modelId="{345EF3F5-1280-485B-99DB-103051BFFB68}" type="parTrans" cxnId="{B1FED554-310C-4986-A9EB-8A17E938B27D}">
      <dgm:prSet/>
      <dgm:spPr/>
      <dgm:t>
        <a:bodyPr/>
        <a:lstStyle/>
        <a:p>
          <a:endParaRPr lang="en-US"/>
        </a:p>
      </dgm:t>
    </dgm:pt>
    <dgm:pt modelId="{A3F38A8E-8E1B-4802-8D98-89F1D9CD25CD}" type="sibTrans" cxnId="{B1FED554-310C-4986-A9EB-8A17E938B27D}">
      <dgm:prSet/>
      <dgm:spPr/>
      <dgm:t>
        <a:bodyPr/>
        <a:lstStyle/>
        <a:p>
          <a:endParaRPr lang="en-US"/>
        </a:p>
      </dgm:t>
    </dgm:pt>
    <dgm:pt modelId="{415139A0-4BFA-4286-BCE2-1406A74EE755}">
      <dgm:prSet phldrT="[Text]"/>
      <dgm:spPr/>
      <dgm:t>
        <a:bodyPr/>
        <a:lstStyle/>
        <a:p>
          <a:r>
            <a:rPr lang="en-US" dirty="0"/>
            <a:t>Targeting states with fewer breweries </a:t>
          </a:r>
        </a:p>
      </dgm:t>
    </dgm:pt>
    <dgm:pt modelId="{C37ACEB5-D042-4E92-BB79-7491254589B5}" type="parTrans" cxnId="{37C1676D-4331-468A-BEDE-48A269443F5B}">
      <dgm:prSet/>
      <dgm:spPr/>
      <dgm:t>
        <a:bodyPr/>
        <a:lstStyle/>
        <a:p>
          <a:endParaRPr lang="en-US"/>
        </a:p>
      </dgm:t>
    </dgm:pt>
    <dgm:pt modelId="{009C09CC-08C9-46DD-8047-9491D05F0BCE}" type="sibTrans" cxnId="{37C1676D-4331-468A-BEDE-48A269443F5B}">
      <dgm:prSet/>
      <dgm:spPr/>
      <dgm:t>
        <a:bodyPr/>
        <a:lstStyle/>
        <a:p>
          <a:endParaRPr lang="en-US"/>
        </a:p>
      </dgm:t>
    </dgm:pt>
    <dgm:pt modelId="{9D50D54B-CFE1-473F-A06F-BB791DE06050}">
      <dgm:prSet phldrT="[Text]"/>
      <dgm:spPr/>
      <dgm:t>
        <a:bodyPr/>
        <a:lstStyle/>
        <a:p>
          <a:r>
            <a:rPr lang="en-US" dirty="0"/>
            <a:t>Merged the beer dataset with the breweries dataset to see the relationship   </a:t>
          </a:r>
        </a:p>
      </dgm:t>
    </dgm:pt>
    <dgm:pt modelId="{70B7F275-DBB7-45E9-A808-488BE63ED3E2}" type="parTrans" cxnId="{E97E49FA-1673-4BAA-ABCC-B64579113AF5}">
      <dgm:prSet/>
      <dgm:spPr/>
      <dgm:t>
        <a:bodyPr/>
        <a:lstStyle/>
        <a:p>
          <a:endParaRPr lang="en-US"/>
        </a:p>
      </dgm:t>
    </dgm:pt>
    <dgm:pt modelId="{5C7BB596-9373-43E5-A9E1-DA3770CBDCB9}" type="sibTrans" cxnId="{E97E49FA-1673-4BAA-ABCC-B64579113AF5}">
      <dgm:prSet/>
      <dgm:spPr/>
      <dgm:t>
        <a:bodyPr/>
        <a:lstStyle/>
        <a:p>
          <a:endParaRPr lang="en-US"/>
        </a:p>
      </dgm:t>
    </dgm:pt>
    <dgm:pt modelId="{9E7DD4F7-C61C-4157-855A-2B55F14048C5}" type="pres">
      <dgm:prSet presAssocID="{E8A4EB81-9324-4582-8EF5-F09EB8A68718}" presName="Name0" presStyleCnt="0">
        <dgm:presLayoutVars>
          <dgm:chMax val="11"/>
          <dgm:chPref val="11"/>
          <dgm:dir/>
          <dgm:resizeHandles/>
        </dgm:presLayoutVars>
      </dgm:prSet>
      <dgm:spPr/>
    </dgm:pt>
    <dgm:pt modelId="{1CDD4470-E333-45FF-9C76-0AEDC2637987}" type="pres">
      <dgm:prSet presAssocID="{9D50D54B-CFE1-473F-A06F-BB791DE06050}" presName="Accent3" presStyleCnt="0"/>
      <dgm:spPr/>
    </dgm:pt>
    <dgm:pt modelId="{46486532-B434-4A92-AB3F-D836FF0328B3}" type="pres">
      <dgm:prSet presAssocID="{9D50D54B-CFE1-473F-A06F-BB791DE06050}" presName="Accent" presStyleLbl="node1" presStyleIdx="0" presStyleCnt="3"/>
      <dgm:spPr/>
    </dgm:pt>
    <dgm:pt modelId="{15C34066-E5F2-4C52-9A74-1426E0BA5FAE}" type="pres">
      <dgm:prSet presAssocID="{9D50D54B-CFE1-473F-A06F-BB791DE06050}" presName="ParentBackground3" presStyleCnt="0"/>
      <dgm:spPr/>
    </dgm:pt>
    <dgm:pt modelId="{311D07F7-F361-4E83-AA64-204087C845E3}" type="pres">
      <dgm:prSet presAssocID="{9D50D54B-CFE1-473F-A06F-BB791DE06050}" presName="ParentBackground" presStyleLbl="fgAcc1" presStyleIdx="0" presStyleCnt="3"/>
      <dgm:spPr/>
    </dgm:pt>
    <dgm:pt modelId="{357A5F03-35AE-4A69-8E08-6786206BD46A}" type="pres">
      <dgm:prSet presAssocID="{9D50D54B-CFE1-473F-A06F-BB791DE06050}" presName="Parent3" presStyleLbl="revTx" presStyleIdx="0" presStyleCnt="0">
        <dgm:presLayoutVars>
          <dgm:chMax val="1"/>
          <dgm:chPref val="1"/>
          <dgm:bulletEnabled val="1"/>
        </dgm:presLayoutVars>
      </dgm:prSet>
      <dgm:spPr/>
    </dgm:pt>
    <dgm:pt modelId="{86035EF5-8E39-49F4-A7A2-C63023D5FCA5}" type="pres">
      <dgm:prSet presAssocID="{415139A0-4BFA-4286-BCE2-1406A74EE755}" presName="Accent2" presStyleCnt="0"/>
      <dgm:spPr/>
    </dgm:pt>
    <dgm:pt modelId="{7CC12AC7-060E-46A5-A2BD-174141D9127D}" type="pres">
      <dgm:prSet presAssocID="{415139A0-4BFA-4286-BCE2-1406A74EE755}" presName="Accent" presStyleLbl="node1" presStyleIdx="1" presStyleCnt="3"/>
      <dgm:spPr/>
    </dgm:pt>
    <dgm:pt modelId="{835ACDCC-F9E7-4ABF-86BC-FA854E54A5A7}" type="pres">
      <dgm:prSet presAssocID="{415139A0-4BFA-4286-BCE2-1406A74EE755}" presName="ParentBackground2" presStyleCnt="0"/>
      <dgm:spPr/>
    </dgm:pt>
    <dgm:pt modelId="{CD8A055F-6A53-4CB2-B62B-62DBA28CB808}" type="pres">
      <dgm:prSet presAssocID="{415139A0-4BFA-4286-BCE2-1406A74EE755}" presName="ParentBackground" presStyleLbl="fgAcc1" presStyleIdx="1" presStyleCnt="3"/>
      <dgm:spPr/>
    </dgm:pt>
    <dgm:pt modelId="{87ED25BB-80E3-43A6-A51C-287D014CDFE4}" type="pres">
      <dgm:prSet presAssocID="{415139A0-4BFA-4286-BCE2-1406A74EE755}" presName="Parent2" presStyleLbl="revTx" presStyleIdx="0" presStyleCnt="0">
        <dgm:presLayoutVars>
          <dgm:chMax val="1"/>
          <dgm:chPref val="1"/>
          <dgm:bulletEnabled val="1"/>
        </dgm:presLayoutVars>
      </dgm:prSet>
      <dgm:spPr/>
    </dgm:pt>
    <dgm:pt modelId="{034D5304-410A-40E2-8C54-C079AAF58FC7}" type="pres">
      <dgm:prSet presAssocID="{5E857EBF-876A-41FA-83B1-51B4747B5EB9}" presName="Accent1" presStyleCnt="0"/>
      <dgm:spPr/>
    </dgm:pt>
    <dgm:pt modelId="{61DA4DA8-E53B-4FF6-90CE-910849A66A8A}" type="pres">
      <dgm:prSet presAssocID="{5E857EBF-876A-41FA-83B1-51B4747B5EB9}" presName="Accent" presStyleLbl="node1" presStyleIdx="2" presStyleCnt="3"/>
      <dgm:spPr/>
    </dgm:pt>
    <dgm:pt modelId="{DD0E42D2-4383-4FFF-B3ED-92E2F7575FD1}" type="pres">
      <dgm:prSet presAssocID="{5E857EBF-876A-41FA-83B1-51B4747B5EB9}" presName="ParentBackground1" presStyleCnt="0"/>
      <dgm:spPr/>
    </dgm:pt>
    <dgm:pt modelId="{7AAC9B22-09D6-43F0-BA54-A4EA0D858D3E}" type="pres">
      <dgm:prSet presAssocID="{5E857EBF-876A-41FA-83B1-51B4747B5EB9}" presName="ParentBackground" presStyleLbl="fgAcc1" presStyleIdx="2" presStyleCnt="3"/>
      <dgm:spPr/>
    </dgm:pt>
    <dgm:pt modelId="{E27A320D-F155-4388-AF3C-B4BA4B4C7032}" type="pres">
      <dgm:prSet presAssocID="{5E857EBF-876A-41FA-83B1-51B4747B5EB9}" presName="Parent1" presStyleLbl="revTx" presStyleIdx="0" presStyleCnt="0">
        <dgm:presLayoutVars>
          <dgm:chMax val="1"/>
          <dgm:chPref val="1"/>
          <dgm:bulletEnabled val="1"/>
        </dgm:presLayoutVars>
      </dgm:prSet>
      <dgm:spPr/>
    </dgm:pt>
  </dgm:ptLst>
  <dgm:cxnLst>
    <dgm:cxn modelId="{DFB58440-2E87-49B2-94F7-C3E8C495AD6D}" type="presOf" srcId="{9D50D54B-CFE1-473F-A06F-BB791DE06050}" destId="{357A5F03-35AE-4A69-8E08-6786206BD46A}" srcOrd="1" destOrd="0" presId="urn:microsoft.com/office/officeart/2011/layout/CircleProcess"/>
    <dgm:cxn modelId="{089C0267-673F-4810-82FC-245D449BDCB4}" type="presOf" srcId="{415139A0-4BFA-4286-BCE2-1406A74EE755}" destId="{CD8A055F-6A53-4CB2-B62B-62DBA28CB808}" srcOrd="0" destOrd="0" presId="urn:microsoft.com/office/officeart/2011/layout/CircleProcess"/>
    <dgm:cxn modelId="{37C1676D-4331-468A-BEDE-48A269443F5B}" srcId="{E8A4EB81-9324-4582-8EF5-F09EB8A68718}" destId="{415139A0-4BFA-4286-BCE2-1406A74EE755}" srcOrd="1" destOrd="0" parTransId="{C37ACEB5-D042-4E92-BB79-7491254589B5}" sibTransId="{009C09CC-08C9-46DD-8047-9491D05F0BCE}"/>
    <dgm:cxn modelId="{B1FED554-310C-4986-A9EB-8A17E938B27D}" srcId="{E8A4EB81-9324-4582-8EF5-F09EB8A68718}" destId="{5E857EBF-876A-41FA-83B1-51B4747B5EB9}" srcOrd="0" destOrd="0" parTransId="{345EF3F5-1280-485B-99DB-103051BFFB68}" sibTransId="{A3F38A8E-8E1B-4802-8D98-89F1D9CD25CD}"/>
    <dgm:cxn modelId="{19E1FF76-F3AF-4275-B079-53209BEBADC8}" type="presOf" srcId="{5E857EBF-876A-41FA-83B1-51B4747B5EB9}" destId="{E27A320D-F155-4388-AF3C-B4BA4B4C7032}" srcOrd="1" destOrd="0" presId="urn:microsoft.com/office/officeart/2011/layout/CircleProcess"/>
    <dgm:cxn modelId="{D507B58A-2A1D-4BE5-A5E9-65B73EC52A1B}" type="presOf" srcId="{5E857EBF-876A-41FA-83B1-51B4747B5EB9}" destId="{7AAC9B22-09D6-43F0-BA54-A4EA0D858D3E}" srcOrd="0" destOrd="0" presId="urn:microsoft.com/office/officeart/2011/layout/CircleProcess"/>
    <dgm:cxn modelId="{EA3E52D4-50CC-4011-BFC0-A3BC64647F0B}" type="presOf" srcId="{415139A0-4BFA-4286-BCE2-1406A74EE755}" destId="{87ED25BB-80E3-43A6-A51C-287D014CDFE4}" srcOrd="1" destOrd="0" presId="urn:microsoft.com/office/officeart/2011/layout/CircleProcess"/>
    <dgm:cxn modelId="{C98546DC-3DF2-4154-909D-90283298641A}" type="presOf" srcId="{9D50D54B-CFE1-473F-A06F-BB791DE06050}" destId="{311D07F7-F361-4E83-AA64-204087C845E3}" srcOrd="0" destOrd="0" presId="urn:microsoft.com/office/officeart/2011/layout/CircleProcess"/>
    <dgm:cxn modelId="{ECB3D4EE-B60B-4982-A28B-D8B4EE91228C}" type="presOf" srcId="{E8A4EB81-9324-4582-8EF5-F09EB8A68718}" destId="{9E7DD4F7-C61C-4157-855A-2B55F14048C5}" srcOrd="0" destOrd="0" presId="urn:microsoft.com/office/officeart/2011/layout/CircleProcess"/>
    <dgm:cxn modelId="{E97E49FA-1673-4BAA-ABCC-B64579113AF5}" srcId="{E8A4EB81-9324-4582-8EF5-F09EB8A68718}" destId="{9D50D54B-CFE1-473F-A06F-BB791DE06050}" srcOrd="2" destOrd="0" parTransId="{70B7F275-DBB7-45E9-A808-488BE63ED3E2}" sibTransId="{5C7BB596-9373-43E5-A9E1-DA3770CBDCB9}"/>
    <dgm:cxn modelId="{13A40CCC-F857-447F-92FD-9C72C269DA05}" type="presParOf" srcId="{9E7DD4F7-C61C-4157-855A-2B55F14048C5}" destId="{1CDD4470-E333-45FF-9C76-0AEDC2637987}" srcOrd="0" destOrd="0" presId="urn:microsoft.com/office/officeart/2011/layout/CircleProcess"/>
    <dgm:cxn modelId="{A81E2BFC-9726-4EB7-B000-6C0C11767C7B}" type="presParOf" srcId="{1CDD4470-E333-45FF-9C76-0AEDC2637987}" destId="{46486532-B434-4A92-AB3F-D836FF0328B3}" srcOrd="0" destOrd="0" presId="urn:microsoft.com/office/officeart/2011/layout/CircleProcess"/>
    <dgm:cxn modelId="{73F70ED9-B035-42ED-87CB-EE4D5573BBCB}" type="presParOf" srcId="{9E7DD4F7-C61C-4157-855A-2B55F14048C5}" destId="{15C34066-E5F2-4C52-9A74-1426E0BA5FAE}" srcOrd="1" destOrd="0" presId="urn:microsoft.com/office/officeart/2011/layout/CircleProcess"/>
    <dgm:cxn modelId="{9D428D6F-AA61-4BAD-87AE-9642C80014A1}" type="presParOf" srcId="{15C34066-E5F2-4C52-9A74-1426E0BA5FAE}" destId="{311D07F7-F361-4E83-AA64-204087C845E3}" srcOrd="0" destOrd="0" presId="urn:microsoft.com/office/officeart/2011/layout/CircleProcess"/>
    <dgm:cxn modelId="{F4F02640-AEDF-4E88-9532-196F0A0CEFCC}" type="presParOf" srcId="{9E7DD4F7-C61C-4157-855A-2B55F14048C5}" destId="{357A5F03-35AE-4A69-8E08-6786206BD46A}" srcOrd="2" destOrd="0" presId="urn:microsoft.com/office/officeart/2011/layout/CircleProcess"/>
    <dgm:cxn modelId="{F5C249BC-9397-4F19-AEE3-169C360BDA2A}" type="presParOf" srcId="{9E7DD4F7-C61C-4157-855A-2B55F14048C5}" destId="{86035EF5-8E39-49F4-A7A2-C63023D5FCA5}" srcOrd="3" destOrd="0" presId="urn:microsoft.com/office/officeart/2011/layout/CircleProcess"/>
    <dgm:cxn modelId="{8A2CEBB8-85E5-439E-8428-2D422B671A28}" type="presParOf" srcId="{86035EF5-8E39-49F4-A7A2-C63023D5FCA5}" destId="{7CC12AC7-060E-46A5-A2BD-174141D9127D}" srcOrd="0" destOrd="0" presId="urn:microsoft.com/office/officeart/2011/layout/CircleProcess"/>
    <dgm:cxn modelId="{FB83019E-1BE7-4763-9EB0-D670449F6AFA}" type="presParOf" srcId="{9E7DD4F7-C61C-4157-855A-2B55F14048C5}" destId="{835ACDCC-F9E7-4ABF-86BC-FA854E54A5A7}" srcOrd="4" destOrd="0" presId="urn:microsoft.com/office/officeart/2011/layout/CircleProcess"/>
    <dgm:cxn modelId="{59BD97E1-5329-4A77-B26F-E2883ECA1648}" type="presParOf" srcId="{835ACDCC-F9E7-4ABF-86BC-FA854E54A5A7}" destId="{CD8A055F-6A53-4CB2-B62B-62DBA28CB808}" srcOrd="0" destOrd="0" presId="urn:microsoft.com/office/officeart/2011/layout/CircleProcess"/>
    <dgm:cxn modelId="{97C72114-35BA-4D68-9A33-8B79C498232D}" type="presParOf" srcId="{9E7DD4F7-C61C-4157-855A-2B55F14048C5}" destId="{87ED25BB-80E3-43A6-A51C-287D014CDFE4}" srcOrd="5" destOrd="0" presId="urn:microsoft.com/office/officeart/2011/layout/CircleProcess"/>
    <dgm:cxn modelId="{0E3B24BB-1594-4D12-AD2A-55C6FC66568A}" type="presParOf" srcId="{9E7DD4F7-C61C-4157-855A-2B55F14048C5}" destId="{034D5304-410A-40E2-8C54-C079AAF58FC7}" srcOrd="6" destOrd="0" presId="urn:microsoft.com/office/officeart/2011/layout/CircleProcess"/>
    <dgm:cxn modelId="{55833AB4-3CF4-47C1-873F-9DBD1B643959}" type="presParOf" srcId="{034D5304-410A-40E2-8C54-C079AAF58FC7}" destId="{61DA4DA8-E53B-4FF6-90CE-910849A66A8A}" srcOrd="0" destOrd="0" presId="urn:microsoft.com/office/officeart/2011/layout/CircleProcess"/>
    <dgm:cxn modelId="{1B9C24DF-CE56-4274-814C-239EC3C30C6A}" type="presParOf" srcId="{9E7DD4F7-C61C-4157-855A-2B55F14048C5}" destId="{DD0E42D2-4383-4FFF-B3ED-92E2F7575FD1}" srcOrd="7" destOrd="0" presId="urn:microsoft.com/office/officeart/2011/layout/CircleProcess"/>
    <dgm:cxn modelId="{A8F4F9A4-2628-4112-964F-1DC3373B4157}" type="presParOf" srcId="{DD0E42D2-4383-4FFF-B3ED-92E2F7575FD1}" destId="{7AAC9B22-09D6-43F0-BA54-A4EA0D858D3E}" srcOrd="0" destOrd="0" presId="urn:microsoft.com/office/officeart/2011/layout/CircleProcess"/>
    <dgm:cxn modelId="{E0BD4F41-6EB8-4911-BB6B-7513E29D9A93}" type="presParOf" srcId="{9E7DD4F7-C61C-4157-855A-2B55F14048C5}" destId="{E27A320D-F155-4388-AF3C-B4BA4B4C703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9839-C30D-4193-A096-11B5618B57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F3B925-8E3D-4105-9014-5E5CEC2B18F1}">
      <dgm:prSet phldrT="[Text]"/>
      <dgm:spPr/>
      <dgm:t>
        <a:bodyPr/>
        <a:lstStyle/>
        <a:p>
          <a:r>
            <a:rPr lang="en-US" dirty="0"/>
            <a:t>Bitterness</a:t>
          </a:r>
        </a:p>
      </dgm:t>
    </dgm:pt>
    <dgm:pt modelId="{13FCDB66-48AC-403E-99CF-845B77433C3E}" type="parTrans" cxnId="{82C0AB62-F9E3-42D5-99F7-7F03A08E2EF8}">
      <dgm:prSet/>
      <dgm:spPr/>
      <dgm:t>
        <a:bodyPr/>
        <a:lstStyle/>
        <a:p>
          <a:endParaRPr lang="en-US"/>
        </a:p>
      </dgm:t>
    </dgm:pt>
    <dgm:pt modelId="{1F308C40-4711-433C-9D39-9C345798E440}" type="sibTrans" cxnId="{82C0AB62-F9E3-42D5-99F7-7F03A08E2EF8}">
      <dgm:prSet/>
      <dgm:spPr/>
      <dgm:t>
        <a:bodyPr/>
        <a:lstStyle/>
        <a:p>
          <a:endParaRPr lang="en-US"/>
        </a:p>
      </dgm:t>
    </dgm:pt>
    <dgm:pt modelId="{DFA1E691-0510-4CEA-8AEA-3AE24C1C3CE2}">
      <dgm:prSet phldrT="[Text]"/>
      <dgm:spPr/>
      <dgm:t>
        <a:bodyPr/>
        <a:lstStyle/>
        <a:p>
          <a:r>
            <a:rPr lang="en-US" dirty="0"/>
            <a:t>West Coast &gt; East Coast</a:t>
          </a:r>
        </a:p>
      </dgm:t>
    </dgm:pt>
    <dgm:pt modelId="{463AF26B-488F-425A-9DC6-773056853C79}" type="parTrans" cxnId="{29D2E86E-CD06-4A64-8ED9-AA971AAB076A}">
      <dgm:prSet/>
      <dgm:spPr/>
      <dgm:t>
        <a:bodyPr/>
        <a:lstStyle/>
        <a:p>
          <a:endParaRPr lang="en-US"/>
        </a:p>
      </dgm:t>
    </dgm:pt>
    <dgm:pt modelId="{4F7FD5CF-4194-46D1-9022-B1AFA3F454C2}" type="sibTrans" cxnId="{29D2E86E-CD06-4A64-8ED9-AA971AAB076A}">
      <dgm:prSet/>
      <dgm:spPr/>
      <dgm:t>
        <a:bodyPr/>
        <a:lstStyle/>
        <a:p>
          <a:endParaRPr lang="en-US"/>
        </a:p>
      </dgm:t>
    </dgm:pt>
    <dgm:pt modelId="{56E73933-3881-486F-B5AF-6534278C8FAF}">
      <dgm:prSet phldrT="[Text]"/>
      <dgm:spPr/>
      <dgm:t>
        <a:bodyPr/>
        <a:lstStyle/>
        <a:p>
          <a:r>
            <a:rPr lang="en-US" dirty="0"/>
            <a:t>When expanding business, we should keep in mind that west coast beers may be more bitter than East Coast beers. Therefore, the company may gain more profits by selling beers that more bitter on west coast.  This will need further exploration.</a:t>
          </a:r>
        </a:p>
      </dgm:t>
    </dgm:pt>
    <dgm:pt modelId="{77879C12-9CFE-4EAF-BD99-7080EF811BB4}" type="parTrans" cxnId="{1381CB08-CEE2-4A96-BAE4-2ACB6DF4953E}">
      <dgm:prSet/>
      <dgm:spPr/>
      <dgm:t>
        <a:bodyPr/>
        <a:lstStyle/>
        <a:p>
          <a:endParaRPr lang="en-US"/>
        </a:p>
      </dgm:t>
    </dgm:pt>
    <dgm:pt modelId="{5DB77D4C-50D6-451E-97D1-EB28696F852F}" type="sibTrans" cxnId="{1381CB08-CEE2-4A96-BAE4-2ACB6DF4953E}">
      <dgm:prSet/>
      <dgm:spPr/>
      <dgm:t>
        <a:bodyPr/>
        <a:lstStyle/>
        <a:p>
          <a:endParaRPr lang="en-US"/>
        </a:p>
      </dgm:t>
    </dgm:pt>
    <dgm:pt modelId="{E5EABA4A-2316-4E6A-AD33-3AB5C9D69F56}">
      <dgm:prSet phldrT="[Text]"/>
      <dgm:spPr/>
      <dgm:t>
        <a:bodyPr/>
        <a:lstStyle/>
        <a:p>
          <a:r>
            <a:rPr lang="en-US" dirty="0"/>
            <a:t>Median IBU</a:t>
          </a:r>
        </a:p>
      </dgm:t>
    </dgm:pt>
    <dgm:pt modelId="{54BEEF5B-0F1A-46A7-B1F2-08989A128FC9}" type="parTrans" cxnId="{21DEF10B-7D77-4D46-B69E-4A6D79F125F2}">
      <dgm:prSet/>
      <dgm:spPr/>
      <dgm:t>
        <a:bodyPr/>
        <a:lstStyle/>
        <a:p>
          <a:endParaRPr lang="en-US"/>
        </a:p>
      </dgm:t>
    </dgm:pt>
    <dgm:pt modelId="{C3003E9A-AD83-4113-B407-90B916B293D5}" type="sibTrans" cxnId="{21DEF10B-7D77-4D46-B69E-4A6D79F125F2}">
      <dgm:prSet/>
      <dgm:spPr/>
      <dgm:t>
        <a:bodyPr/>
        <a:lstStyle/>
        <a:p>
          <a:endParaRPr lang="en-US"/>
        </a:p>
      </dgm:t>
    </dgm:pt>
    <dgm:pt modelId="{1FED7EA6-CB56-48C5-8C47-E572A91B904D}">
      <dgm:prSet phldrT="[Text]"/>
      <dgm:spPr/>
      <dgm:t>
        <a:bodyPr/>
        <a:lstStyle/>
        <a:p>
          <a:r>
            <a:rPr lang="en-US" dirty="0"/>
            <a:t>Maine is the largest whereas Wisconsin has the lowest</a:t>
          </a:r>
        </a:p>
      </dgm:t>
    </dgm:pt>
    <dgm:pt modelId="{950E0091-D393-4DFC-BCE6-D48F086DE101}" type="parTrans" cxnId="{BC2C7FE0-B92A-4E01-AD16-22E035F3258E}">
      <dgm:prSet/>
      <dgm:spPr/>
      <dgm:t>
        <a:bodyPr/>
        <a:lstStyle/>
        <a:p>
          <a:endParaRPr lang="en-US"/>
        </a:p>
      </dgm:t>
    </dgm:pt>
    <dgm:pt modelId="{39DF75E2-3623-4E2C-81FC-718920A3E26B}" type="sibTrans" cxnId="{BC2C7FE0-B92A-4E01-AD16-22E035F3258E}">
      <dgm:prSet/>
      <dgm:spPr/>
      <dgm:t>
        <a:bodyPr/>
        <a:lstStyle/>
        <a:p>
          <a:endParaRPr lang="en-US"/>
        </a:p>
      </dgm:t>
    </dgm:pt>
    <dgm:pt modelId="{D91D687A-68F4-457D-931F-1DD912650873}">
      <dgm:prSet phldrT="[Text]"/>
      <dgm:spPr/>
      <dgm:t>
        <a:bodyPr/>
        <a:lstStyle/>
        <a:p>
          <a:r>
            <a:rPr lang="en-US"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gm:t>
    </dgm:pt>
    <dgm:pt modelId="{BD1A6C6E-BFDA-4C48-A5D3-EA43E9AAEE79}" type="parTrans" cxnId="{FA49271F-86B9-4C63-8B1D-BF315D7CF029}">
      <dgm:prSet/>
      <dgm:spPr/>
      <dgm:t>
        <a:bodyPr/>
        <a:lstStyle/>
        <a:p>
          <a:endParaRPr lang="en-US"/>
        </a:p>
      </dgm:t>
    </dgm:pt>
    <dgm:pt modelId="{96E28902-FF5A-4018-B0C3-C0DFF34CA3D1}" type="sibTrans" cxnId="{FA49271F-86B9-4C63-8B1D-BF315D7CF029}">
      <dgm:prSet/>
      <dgm:spPr/>
      <dgm:t>
        <a:bodyPr/>
        <a:lstStyle/>
        <a:p>
          <a:endParaRPr lang="en-US"/>
        </a:p>
      </dgm:t>
    </dgm:pt>
    <dgm:pt modelId="{4727E7B8-11B6-40E9-87C5-A1A75D8E49D5}">
      <dgm:prSet phldrT="[Text]"/>
      <dgm:spPr/>
      <dgm:t>
        <a:bodyPr/>
        <a:lstStyle/>
        <a:p>
          <a:r>
            <a:rPr lang="en-US" dirty="0"/>
            <a:t>Median alcohol content</a:t>
          </a:r>
        </a:p>
      </dgm:t>
    </dgm:pt>
    <dgm:pt modelId="{63D6A9E5-DF05-4D81-B4B8-EA0342DE2264}" type="parTrans" cxnId="{9457547D-D3CD-4317-A218-332816C19B98}">
      <dgm:prSet/>
      <dgm:spPr/>
      <dgm:t>
        <a:bodyPr/>
        <a:lstStyle/>
        <a:p>
          <a:endParaRPr lang="en-US"/>
        </a:p>
      </dgm:t>
    </dgm:pt>
    <dgm:pt modelId="{68D5B413-5076-4560-848B-999DA5BDD507}" type="sibTrans" cxnId="{9457547D-D3CD-4317-A218-332816C19B98}">
      <dgm:prSet/>
      <dgm:spPr/>
      <dgm:t>
        <a:bodyPr/>
        <a:lstStyle/>
        <a:p>
          <a:endParaRPr lang="en-US"/>
        </a:p>
      </dgm:t>
    </dgm:pt>
    <dgm:pt modelId="{BAD86897-76A0-4DCD-81A1-6634D01F87D1}">
      <dgm:prSet phldrT="[Text]"/>
      <dgm:spPr/>
      <dgm:t>
        <a:bodyPr/>
        <a:lstStyle/>
        <a:p>
          <a:r>
            <a:rPr lang="en-US" dirty="0"/>
            <a:t>DC has the largest median alcohol content and Utah has the smallest</a:t>
          </a:r>
        </a:p>
      </dgm:t>
    </dgm:pt>
    <dgm:pt modelId="{0CA40F12-8877-41DB-B540-90F70A98DF99}" type="parTrans" cxnId="{4FEE130F-BF20-4F19-B092-38CF7D69EEF1}">
      <dgm:prSet/>
      <dgm:spPr/>
      <dgm:t>
        <a:bodyPr/>
        <a:lstStyle/>
        <a:p>
          <a:endParaRPr lang="en-US"/>
        </a:p>
      </dgm:t>
    </dgm:pt>
    <dgm:pt modelId="{4577225C-5A66-4D29-92D3-3BB6EC47A77F}" type="sibTrans" cxnId="{4FEE130F-BF20-4F19-B092-38CF7D69EEF1}">
      <dgm:prSet/>
      <dgm:spPr/>
      <dgm:t>
        <a:bodyPr/>
        <a:lstStyle/>
        <a:p>
          <a:endParaRPr lang="en-US"/>
        </a:p>
      </dgm:t>
    </dgm:pt>
    <dgm:pt modelId="{D995311B-F30C-403D-93ED-A62F41985507}">
      <dgm:prSet phldrT="[Text]"/>
      <dgm:spPr/>
      <dgm:t>
        <a:bodyPr/>
        <a:lstStyle/>
        <a:p>
          <a:r>
            <a:rPr lang="en-US" dirty="0"/>
            <a:t>The company should keep in mind the median alcohol context is the highest in DC and Utah has the smallest. We should follow these trends when customizing beers for these states.</a:t>
          </a:r>
        </a:p>
      </dgm:t>
    </dgm:pt>
    <dgm:pt modelId="{65FEB21C-D68D-4AE4-89DB-5BBC09C65A7F}" type="parTrans" cxnId="{5D64177F-0071-450A-89B1-603F2CE93904}">
      <dgm:prSet/>
      <dgm:spPr/>
      <dgm:t>
        <a:bodyPr/>
        <a:lstStyle/>
        <a:p>
          <a:endParaRPr lang="en-US"/>
        </a:p>
      </dgm:t>
    </dgm:pt>
    <dgm:pt modelId="{D989CD8A-BB0C-4FC0-BCEF-9B924F721CAB}" type="sibTrans" cxnId="{5D64177F-0071-450A-89B1-603F2CE93904}">
      <dgm:prSet/>
      <dgm:spPr/>
      <dgm:t>
        <a:bodyPr/>
        <a:lstStyle/>
        <a:p>
          <a:endParaRPr lang="en-US"/>
        </a:p>
      </dgm:t>
    </dgm:pt>
    <dgm:pt modelId="{0DB2FFD3-43C9-47F3-9C11-361C27059AE6}" type="pres">
      <dgm:prSet presAssocID="{05EE9839-C30D-4193-A096-11B5618B57D0}" presName="Name0" presStyleCnt="0">
        <dgm:presLayoutVars>
          <dgm:chMax/>
          <dgm:chPref val="3"/>
          <dgm:dir/>
          <dgm:animOne val="branch"/>
          <dgm:animLvl val="lvl"/>
        </dgm:presLayoutVars>
      </dgm:prSet>
      <dgm:spPr/>
    </dgm:pt>
    <dgm:pt modelId="{19CB338F-724E-4F96-B97C-85C5599B76A5}" type="pres">
      <dgm:prSet presAssocID="{DBF3B925-8E3D-4105-9014-5E5CEC2B18F1}" presName="composite" presStyleCnt="0"/>
      <dgm:spPr/>
    </dgm:pt>
    <dgm:pt modelId="{11C2062F-26AA-4794-A37C-2405B9E15ACA}" type="pres">
      <dgm:prSet presAssocID="{DBF3B925-8E3D-4105-9014-5E5CEC2B18F1}" presName="FirstChild" presStyleLbl="revTx" presStyleIdx="0" presStyleCnt="6">
        <dgm:presLayoutVars>
          <dgm:chMax val="0"/>
          <dgm:chPref val="0"/>
          <dgm:bulletEnabled val="1"/>
        </dgm:presLayoutVars>
      </dgm:prSet>
      <dgm:spPr/>
    </dgm:pt>
    <dgm:pt modelId="{7FEF20EB-AAA6-41F2-A0A2-EA37782904D5}" type="pres">
      <dgm:prSet presAssocID="{DBF3B925-8E3D-4105-9014-5E5CEC2B18F1}" presName="Parent" presStyleLbl="alignNode1" presStyleIdx="0" presStyleCnt="3">
        <dgm:presLayoutVars>
          <dgm:chMax val="3"/>
          <dgm:chPref val="3"/>
          <dgm:bulletEnabled val="1"/>
        </dgm:presLayoutVars>
      </dgm:prSet>
      <dgm:spPr/>
    </dgm:pt>
    <dgm:pt modelId="{B1850760-305E-4E66-B210-76B42E59A00F}" type="pres">
      <dgm:prSet presAssocID="{DBF3B925-8E3D-4105-9014-5E5CEC2B18F1}" presName="Accent" presStyleLbl="parChTrans1D1" presStyleIdx="0" presStyleCnt="3"/>
      <dgm:spPr/>
    </dgm:pt>
    <dgm:pt modelId="{F266476A-E978-4AD9-B43E-AC6DBF9E7BE3}" type="pres">
      <dgm:prSet presAssocID="{DBF3B925-8E3D-4105-9014-5E5CEC2B18F1}" presName="Child" presStyleLbl="revTx" presStyleIdx="1" presStyleCnt="6">
        <dgm:presLayoutVars>
          <dgm:chMax val="0"/>
          <dgm:chPref val="0"/>
          <dgm:bulletEnabled val="1"/>
        </dgm:presLayoutVars>
      </dgm:prSet>
      <dgm:spPr/>
    </dgm:pt>
    <dgm:pt modelId="{0B30DCE7-FD7D-4F75-BF64-40A87F507230}" type="pres">
      <dgm:prSet presAssocID="{1F308C40-4711-433C-9D39-9C345798E440}" presName="sibTrans" presStyleCnt="0"/>
      <dgm:spPr/>
    </dgm:pt>
    <dgm:pt modelId="{3EDABE5A-4E0C-447F-96D7-75F66C41BC11}" type="pres">
      <dgm:prSet presAssocID="{E5EABA4A-2316-4E6A-AD33-3AB5C9D69F56}" presName="composite" presStyleCnt="0"/>
      <dgm:spPr/>
    </dgm:pt>
    <dgm:pt modelId="{F36B5141-35C6-43FC-A85A-B92D31435192}" type="pres">
      <dgm:prSet presAssocID="{E5EABA4A-2316-4E6A-AD33-3AB5C9D69F56}" presName="FirstChild" presStyleLbl="revTx" presStyleIdx="2" presStyleCnt="6">
        <dgm:presLayoutVars>
          <dgm:chMax val="0"/>
          <dgm:chPref val="0"/>
          <dgm:bulletEnabled val="1"/>
        </dgm:presLayoutVars>
      </dgm:prSet>
      <dgm:spPr/>
    </dgm:pt>
    <dgm:pt modelId="{77F64C39-F217-4B3D-B90F-FB97B9D70244}" type="pres">
      <dgm:prSet presAssocID="{E5EABA4A-2316-4E6A-AD33-3AB5C9D69F56}" presName="Parent" presStyleLbl="alignNode1" presStyleIdx="1" presStyleCnt="3">
        <dgm:presLayoutVars>
          <dgm:chMax val="3"/>
          <dgm:chPref val="3"/>
          <dgm:bulletEnabled val="1"/>
        </dgm:presLayoutVars>
      </dgm:prSet>
      <dgm:spPr/>
    </dgm:pt>
    <dgm:pt modelId="{555BD597-90A5-4A4E-8A28-9B0CB8C58F79}" type="pres">
      <dgm:prSet presAssocID="{E5EABA4A-2316-4E6A-AD33-3AB5C9D69F56}" presName="Accent" presStyleLbl="parChTrans1D1" presStyleIdx="1" presStyleCnt="3"/>
      <dgm:spPr/>
    </dgm:pt>
    <dgm:pt modelId="{5DE0107C-2439-4A3F-B773-F82B8EBA6BF1}" type="pres">
      <dgm:prSet presAssocID="{E5EABA4A-2316-4E6A-AD33-3AB5C9D69F56}" presName="Child" presStyleLbl="revTx" presStyleIdx="3" presStyleCnt="6">
        <dgm:presLayoutVars>
          <dgm:chMax val="0"/>
          <dgm:chPref val="0"/>
          <dgm:bulletEnabled val="1"/>
        </dgm:presLayoutVars>
      </dgm:prSet>
      <dgm:spPr/>
    </dgm:pt>
    <dgm:pt modelId="{134DB7DA-8968-435D-AD0B-13D909981C61}" type="pres">
      <dgm:prSet presAssocID="{C3003E9A-AD83-4113-B407-90B916B293D5}" presName="sibTrans" presStyleCnt="0"/>
      <dgm:spPr/>
    </dgm:pt>
    <dgm:pt modelId="{C08EB506-2F47-40F8-B52B-71E32E77D71F}" type="pres">
      <dgm:prSet presAssocID="{4727E7B8-11B6-40E9-87C5-A1A75D8E49D5}" presName="composite" presStyleCnt="0"/>
      <dgm:spPr/>
    </dgm:pt>
    <dgm:pt modelId="{488D8BD9-DC1B-4D0C-BE0B-299C2F2A86FB}" type="pres">
      <dgm:prSet presAssocID="{4727E7B8-11B6-40E9-87C5-A1A75D8E49D5}" presName="FirstChild" presStyleLbl="revTx" presStyleIdx="4" presStyleCnt="6">
        <dgm:presLayoutVars>
          <dgm:chMax val="0"/>
          <dgm:chPref val="0"/>
          <dgm:bulletEnabled val="1"/>
        </dgm:presLayoutVars>
      </dgm:prSet>
      <dgm:spPr/>
    </dgm:pt>
    <dgm:pt modelId="{6DACA9A1-4A46-46A4-902E-4A02025DC976}" type="pres">
      <dgm:prSet presAssocID="{4727E7B8-11B6-40E9-87C5-A1A75D8E49D5}" presName="Parent" presStyleLbl="alignNode1" presStyleIdx="2" presStyleCnt="3">
        <dgm:presLayoutVars>
          <dgm:chMax val="3"/>
          <dgm:chPref val="3"/>
          <dgm:bulletEnabled val="1"/>
        </dgm:presLayoutVars>
      </dgm:prSet>
      <dgm:spPr/>
    </dgm:pt>
    <dgm:pt modelId="{24E7A878-C05A-4333-8801-9A5AD88FBEBF}" type="pres">
      <dgm:prSet presAssocID="{4727E7B8-11B6-40E9-87C5-A1A75D8E49D5}" presName="Accent" presStyleLbl="parChTrans1D1" presStyleIdx="2" presStyleCnt="3"/>
      <dgm:spPr/>
    </dgm:pt>
    <dgm:pt modelId="{2E85F5F3-9A8A-4493-A16A-B1D8AB8A3FFA}" type="pres">
      <dgm:prSet presAssocID="{4727E7B8-11B6-40E9-87C5-A1A75D8E49D5}" presName="Child" presStyleLbl="revTx" presStyleIdx="5" presStyleCnt="6">
        <dgm:presLayoutVars>
          <dgm:chMax val="0"/>
          <dgm:chPref val="0"/>
          <dgm:bulletEnabled val="1"/>
        </dgm:presLayoutVars>
      </dgm:prSet>
      <dgm:spPr/>
    </dgm:pt>
  </dgm:ptLst>
  <dgm:cxnLst>
    <dgm:cxn modelId="{1381CB08-CEE2-4A96-BAE4-2ACB6DF4953E}" srcId="{DBF3B925-8E3D-4105-9014-5E5CEC2B18F1}" destId="{56E73933-3881-486F-B5AF-6534278C8FAF}" srcOrd="1" destOrd="0" parTransId="{77879C12-9CFE-4EAF-BD99-7080EF811BB4}" sibTransId="{5DB77D4C-50D6-451E-97D1-EB28696F852F}"/>
    <dgm:cxn modelId="{21DEF10B-7D77-4D46-B69E-4A6D79F125F2}" srcId="{05EE9839-C30D-4193-A096-11B5618B57D0}" destId="{E5EABA4A-2316-4E6A-AD33-3AB5C9D69F56}" srcOrd="1" destOrd="0" parTransId="{54BEEF5B-0F1A-46A7-B1F2-08989A128FC9}" sibTransId="{C3003E9A-AD83-4113-B407-90B916B293D5}"/>
    <dgm:cxn modelId="{4FEE130F-BF20-4F19-B092-38CF7D69EEF1}" srcId="{4727E7B8-11B6-40E9-87C5-A1A75D8E49D5}" destId="{BAD86897-76A0-4DCD-81A1-6634D01F87D1}" srcOrd="0" destOrd="0" parTransId="{0CA40F12-8877-41DB-B540-90F70A98DF99}" sibTransId="{4577225C-5A66-4D29-92D3-3BB6EC47A77F}"/>
    <dgm:cxn modelId="{1EBAFA1A-4D00-4FEF-8181-D65CC1CA871B}" type="presOf" srcId="{05EE9839-C30D-4193-A096-11B5618B57D0}" destId="{0DB2FFD3-43C9-47F3-9C11-361C27059AE6}" srcOrd="0" destOrd="0" presId="urn:microsoft.com/office/officeart/2011/layout/TabList"/>
    <dgm:cxn modelId="{FA49271F-86B9-4C63-8B1D-BF315D7CF029}" srcId="{E5EABA4A-2316-4E6A-AD33-3AB5C9D69F56}" destId="{D91D687A-68F4-457D-931F-1DD912650873}" srcOrd="1" destOrd="0" parTransId="{BD1A6C6E-BFDA-4C48-A5D3-EA43E9AAEE79}" sibTransId="{96E28902-FF5A-4018-B0C3-C0DFF34CA3D1}"/>
    <dgm:cxn modelId="{FE7C232A-D628-4541-92E1-8D281D5925BB}" type="presOf" srcId="{D995311B-F30C-403D-93ED-A62F41985507}" destId="{2E85F5F3-9A8A-4493-A16A-B1D8AB8A3FFA}" srcOrd="0" destOrd="0" presId="urn:microsoft.com/office/officeart/2011/layout/TabList"/>
    <dgm:cxn modelId="{181E2D3A-7D4A-4DE4-A008-8C83EB542661}" type="presOf" srcId="{D91D687A-68F4-457D-931F-1DD912650873}" destId="{5DE0107C-2439-4A3F-B773-F82B8EBA6BF1}" srcOrd="0" destOrd="0" presId="urn:microsoft.com/office/officeart/2011/layout/TabList"/>
    <dgm:cxn modelId="{82C0AB62-F9E3-42D5-99F7-7F03A08E2EF8}" srcId="{05EE9839-C30D-4193-A096-11B5618B57D0}" destId="{DBF3B925-8E3D-4105-9014-5E5CEC2B18F1}" srcOrd="0" destOrd="0" parTransId="{13FCDB66-48AC-403E-99CF-845B77433C3E}" sibTransId="{1F308C40-4711-433C-9D39-9C345798E440}"/>
    <dgm:cxn modelId="{29D2E86E-CD06-4A64-8ED9-AA971AAB076A}" srcId="{DBF3B925-8E3D-4105-9014-5E5CEC2B18F1}" destId="{DFA1E691-0510-4CEA-8AEA-3AE24C1C3CE2}" srcOrd="0" destOrd="0" parTransId="{463AF26B-488F-425A-9DC6-773056853C79}" sibTransId="{4F7FD5CF-4194-46D1-9022-B1AFA3F454C2}"/>
    <dgm:cxn modelId="{9457547D-D3CD-4317-A218-332816C19B98}" srcId="{05EE9839-C30D-4193-A096-11B5618B57D0}" destId="{4727E7B8-11B6-40E9-87C5-A1A75D8E49D5}" srcOrd="2" destOrd="0" parTransId="{63D6A9E5-DF05-4D81-B4B8-EA0342DE2264}" sibTransId="{68D5B413-5076-4560-848B-999DA5BDD507}"/>
    <dgm:cxn modelId="{5D64177F-0071-450A-89B1-603F2CE93904}" srcId="{4727E7B8-11B6-40E9-87C5-A1A75D8E49D5}" destId="{D995311B-F30C-403D-93ED-A62F41985507}" srcOrd="1" destOrd="0" parTransId="{65FEB21C-D68D-4AE4-89DB-5BBC09C65A7F}" sibTransId="{D989CD8A-BB0C-4FC0-BCEF-9B924F721CAB}"/>
    <dgm:cxn modelId="{C2057197-34EC-4158-A422-5A65A22DD997}" type="presOf" srcId="{1FED7EA6-CB56-48C5-8C47-E572A91B904D}" destId="{F36B5141-35C6-43FC-A85A-B92D31435192}" srcOrd="0" destOrd="0" presId="urn:microsoft.com/office/officeart/2011/layout/TabList"/>
    <dgm:cxn modelId="{393C7AAB-5C46-4024-9F93-98B4978E575C}" type="presOf" srcId="{DBF3B925-8E3D-4105-9014-5E5CEC2B18F1}" destId="{7FEF20EB-AAA6-41F2-A0A2-EA37782904D5}" srcOrd="0" destOrd="0" presId="urn:microsoft.com/office/officeart/2011/layout/TabList"/>
    <dgm:cxn modelId="{7E795AB8-5535-4F54-B664-1F0233F99D5D}" type="presOf" srcId="{4727E7B8-11B6-40E9-87C5-A1A75D8E49D5}" destId="{6DACA9A1-4A46-46A4-902E-4A02025DC976}" srcOrd="0" destOrd="0" presId="urn:microsoft.com/office/officeart/2011/layout/TabList"/>
    <dgm:cxn modelId="{FF0EEAC1-D6CF-4EFA-8BE6-E4BC10105740}" type="presOf" srcId="{DFA1E691-0510-4CEA-8AEA-3AE24C1C3CE2}" destId="{11C2062F-26AA-4794-A37C-2405B9E15ACA}" srcOrd="0" destOrd="0" presId="urn:microsoft.com/office/officeart/2011/layout/TabList"/>
    <dgm:cxn modelId="{7001CADA-D33B-4260-A20A-5DE5684B7210}" type="presOf" srcId="{BAD86897-76A0-4DCD-81A1-6634D01F87D1}" destId="{488D8BD9-DC1B-4D0C-BE0B-299C2F2A86FB}" srcOrd="0" destOrd="0" presId="urn:microsoft.com/office/officeart/2011/layout/TabList"/>
    <dgm:cxn modelId="{BC2C7FE0-B92A-4E01-AD16-22E035F3258E}" srcId="{E5EABA4A-2316-4E6A-AD33-3AB5C9D69F56}" destId="{1FED7EA6-CB56-48C5-8C47-E572A91B904D}" srcOrd="0" destOrd="0" parTransId="{950E0091-D393-4DFC-BCE6-D48F086DE101}" sibTransId="{39DF75E2-3623-4E2C-81FC-718920A3E26B}"/>
    <dgm:cxn modelId="{03AB29ED-DE6F-417C-BA9A-090250724AEB}" type="presOf" srcId="{56E73933-3881-486F-B5AF-6534278C8FAF}" destId="{F266476A-E978-4AD9-B43E-AC6DBF9E7BE3}" srcOrd="0" destOrd="0" presId="urn:microsoft.com/office/officeart/2011/layout/TabList"/>
    <dgm:cxn modelId="{ABC25CFF-00D3-4B3A-AF19-AB2ADF34FBAC}" type="presOf" srcId="{E5EABA4A-2316-4E6A-AD33-3AB5C9D69F56}" destId="{77F64C39-F217-4B3D-B90F-FB97B9D70244}" srcOrd="0" destOrd="0" presId="urn:microsoft.com/office/officeart/2011/layout/TabList"/>
    <dgm:cxn modelId="{60876631-A1C4-4034-99AC-FB74BC4DEA06}" type="presParOf" srcId="{0DB2FFD3-43C9-47F3-9C11-361C27059AE6}" destId="{19CB338F-724E-4F96-B97C-85C5599B76A5}" srcOrd="0" destOrd="0" presId="urn:microsoft.com/office/officeart/2011/layout/TabList"/>
    <dgm:cxn modelId="{98CF1074-17DF-4B35-BF13-AB48F17E7827}" type="presParOf" srcId="{19CB338F-724E-4F96-B97C-85C5599B76A5}" destId="{11C2062F-26AA-4794-A37C-2405B9E15ACA}" srcOrd="0" destOrd="0" presId="urn:microsoft.com/office/officeart/2011/layout/TabList"/>
    <dgm:cxn modelId="{BE1A416F-5659-46DA-AC27-4DBA947F4F1E}" type="presParOf" srcId="{19CB338F-724E-4F96-B97C-85C5599B76A5}" destId="{7FEF20EB-AAA6-41F2-A0A2-EA37782904D5}" srcOrd="1" destOrd="0" presId="urn:microsoft.com/office/officeart/2011/layout/TabList"/>
    <dgm:cxn modelId="{FC29E1DF-884D-4CAE-A621-5CCCB3B0B947}" type="presParOf" srcId="{19CB338F-724E-4F96-B97C-85C5599B76A5}" destId="{B1850760-305E-4E66-B210-76B42E59A00F}" srcOrd="2" destOrd="0" presId="urn:microsoft.com/office/officeart/2011/layout/TabList"/>
    <dgm:cxn modelId="{F0B1762B-24D5-4CFF-AF37-4828020C6B1D}" type="presParOf" srcId="{0DB2FFD3-43C9-47F3-9C11-361C27059AE6}" destId="{F266476A-E978-4AD9-B43E-AC6DBF9E7BE3}" srcOrd="1" destOrd="0" presId="urn:microsoft.com/office/officeart/2011/layout/TabList"/>
    <dgm:cxn modelId="{2F7A6D53-98D3-4F9C-8A40-F3109255F1E9}" type="presParOf" srcId="{0DB2FFD3-43C9-47F3-9C11-361C27059AE6}" destId="{0B30DCE7-FD7D-4F75-BF64-40A87F507230}" srcOrd="2" destOrd="0" presId="urn:microsoft.com/office/officeart/2011/layout/TabList"/>
    <dgm:cxn modelId="{C85A0286-DCF7-465A-A048-3816CCF39EE7}" type="presParOf" srcId="{0DB2FFD3-43C9-47F3-9C11-361C27059AE6}" destId="{3EDABE5A-4E0C-447F-96D7-75F66C41BC11}" srcOrd="3" destOrd="0" presId="urn:microsoft.com/office/officeart/2011/layout/TabList"/>
    <dgm:cxn modelId="{2FCB074D-FEC7-4349-BA06-DF9D696B9A89}" type="presParOf" srcId="{3EDABE5A-4E0C-447F-96D7-75F66C41BC11}" destId="{F36B5141-35C6-43FC-A85A-B92D31435192}" srcOrd="0" destOrd="0" presId="urn:microsoft.com/office/officeart/2011/layout/TabList"/>
    <dgm:cxn modelId="{24A7B2CD-6A7A-402B-9F84-D461572B3924}" type="presParOf" srcId="{3EDABE5A-4E0C-447F-96D7-75F66C41BC11}" destId="{77F64C39-F217-4B3D-B90F-FB97B9D70244}" srcOrd="1" destOrd="0" presId="urn:microsoft.com/office/officeart/2011/layout/TabList"/>
    <dgm:cxn modelId="{A54068E6-04B4-41BA-81B5-301A324997F6}" type="presParOf" srcId="{3EDABE5A-4E0C-447F-96D7-75F66C41BC11}" destId="{555BD597-90A5-4A4E-8A28-9B0CB8C58F79}" srcOrd="2" destOrd="0" presId="urn:microsoft.com/office/officeart/2011/layout/TabList"/>
    <dgm:cxn modelId="{B90FD1F2-6013-4A72-B95F-8C4E39235824}" type="presParOf" srcId="{0DB2FFD3-43C9-47F3-9C11-361C27059AE6}" destId="{5DE0107C-2439-4A3F-B773-F82B8EBA6BF1}" srcOrd="4" destOrd="0" presId="urn:microsoft.com/office/officeart/2011/layout/TabList"/>
    <dgm:cxn modelId="{05FE17A8-5CB5-46DE-8EA3-C7404E44C174}" type="presParOf" srcId="{0DB2FFD3-43C9-47F3-9C11-361C27059AE6}" destId="{134DB7DA-8968-435D-AD0B-13D909981C61}" srcOrd="5" destOrd="0" presId="urn:microsoft.com/office/officeart/2011/layout/TabList"/>
    <dgm:cxn modelId="{19F94AC6-222F-47B2-86D9-858D5B1E06C8}" type="presParOf" srcId="{0DB2FFD3-43C9-47F3-9C11-361C27059AE6}" destId="{C08EB506-2F47-40F8-B52B-71E32E77D71F}" srcOrd="6" destOrd="0" presId="urn:microsoft.com/office/officeart/2011/layout/TabList"/>
    <dgm:cxn modelId="{F7225627-E782-4852-99DB-18A5B413AF71}" type="presParOf" srcId="{C08EB506-2F47-40F8-B52B-71E32E77D71F}" destId="{488D8BD9-DC1B-4D0C-BE0B-299C2F2A86FB}" srcOrd="0" destOrd="0" presId="urn:microsoft.com/office/officeart/2011/layout/TabList"/>
    <dgm:cxn modelId="{CDDE1C31-F0E2-4A0D-8EEC-78F8A58B6CA2}" type="presParOf" srcId="{C08EB506-2F47-40F8-B52B-71E32E77D71F}" destId="{6DACA9A1-4A46-46A4-902E-4A02025DC976}" srcOrd="1" destOrd="0" presId="urn:microsoft.com/office/officeart/2011/layout/TabList"/>
    <dgm:cxn modelId="{1115790B-E232-4F29-A4E1-CDEE3EFDA902}" type="presParOf" srcId="{C08EB506-2F47-40F8-B52B-71E32E77D71F}" destId="{24E7A878-C05A-4333-8801-9A5AD88FBEBF}" srcOrd="2" destOrd="0" presId="urn:microsoft.com/office/officeart/2011/layout/TabList"/>
    <dgm:cxn modelId="{61D40580-E53F-4169-811F-7C3B10C139C9}" type="presParOf" srcId="{0DB2FFD3-43C9-47F3-9C11-361C27059AE6}" destId="{2E85F5F3-9A8A-4493-A16A-B1D8AB8A3F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86532-B434-4A92-AB3F-D836FF0328B3}">
      <dsp:nvSpPr>
        <dsp:cNvPr id="0" name=""/>
        <dsp:cNvSpPr/>
      </dsp:nvSpPr>
      <dsp:spPr>
        <a:xfrm>
          <a:off x="7664535" y="1017902"/>
          <a:ext cx="2696397" cy="269689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07F7-F361-4E83-AA64-204087C845E3}">
      <dsp:nvSpPr>
        <dsp:cNvPr id="0" name=""/>
        <dsp:cNvSpPr/>
      </dsp:nvSpPr>
      <dsp:spPr>
        <a:xfrm>
          <a:off x="7754064"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Merged the beer dataset with the breweries dataset to see the relationship   </a:t>
          </a:r>
        </a:p>
      </dsp:txBody>
      <dsp:txXfrm>
        <a:off x="8113935" y="1467463"/>
        <a:ext cx="1797598" cy="1797773"/>
      </dsp:txXfrm>
    </dsp:sp>
    <dsp:sp modelId="{7CC12AC7-060E-46A5-A2BD-174141D9127D}">
      <dsp:nvSpPr>
        <dsp:cNvPr id="0" name=""/>
        <dsp:cNvSpPr/>
      </dsp:nvSpPr>
      <dsp:spPr>
        <a:xfrm rot="2700000">
          <a:off x="4880978"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A055F-6A53-4CB2-B62B-62DBA28CB808}">
      <dsp:nvSpPr>
        <dsp:cNvPr id="0" name=""/>
        <dsp:cNvSpPr/>
      </dsp:nvSpPr>
      <dsp:spPr>
        <a:xfrm>
          <a:off x="4967259"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Targeting states with fewer breweries </a:t>
          </a:r>
        </a:p>
      </dsp:txBody>
      <dsp:txXfrm>
        <a:off x="5327130" y="1467463"/>
        <a:ext cx="1797598" cy="1797773"/>
      </dsp:txXfrm>
    </dsp:sp>
    <dsp:sp modelId="{61DA4DA8-E53B-4FF6-90CE-910849A66A8A}">
      <dsp:nvSpPr>
        <dsp:cNvPr id="0" name=""/>
        <dsp:cNvSpPr/>
      </dsp:nvSpPr>
      <dsp:spPr>
        <a:xfrm rot="2700000">
          <a:off x="2094174"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C9B22-09D6-43F0-BA54-A4EA0D858D3E}">
      <dsp:nvSpPr>
        <dsp:cNvPr id="0" name=""/>
        <dsp:cNvSpPr/>
      </dsp:nvSpPr>
      <dsp:spPr>
        <a:xfrm>
          <a:off x="2180455"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First, we checked how many breweries are present in each state</a:t>
          </a:r>
        </a:p>
      </dsp:txBody>
      <dsp:txXfrm>
        <a:off x="2540326" y="1467463"/>
        <a:ext cx="1797598" cy="1797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7A878-C05A-4333-8801-9A5AD88FBEBF}">
      <dsp:nvSpPr>
        <dsp:cNvPr id="0" name=""/>
        <dsp:cNvSpPr/>
      </dsp:nvSpPr>
      <dsp:spPr>
        <a:xfrm>
          <a:off x="0" y="3915255"/>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BD597-90A5-4A4E-8A28-9B0CB8C58F79}">
      <dsp:nvSpPr>
        <dsp:cNvPr id="0" name=""/>
        <dsp:cNvSpPr/>
      </dsp:nvSpPr>
      <dsp:spPr>
        <a:xfrm>
          <a:off x="0" y="2233591"/>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50760-305E-4E66-B210-76B42E59A00F}">
      <dsp:nvSpPr>
        <dsp:cNvPr id="0" name=""/>
        <dsp:cNvSpPr/>
      </dsp:nvSpPr>
      <dsp:spPr>
        <a:xfrm>
          <a:off x="0" y="551926"/>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062F-26AA-4794-A37C-2405B9E15ACA}">
      <dsp:nvSpPr>
        <dsp:cNvPr id="0" name=""/>
        <dsp:cNvSpPr/>
      </dsp:nvSpPr>
      <dsp:spPr>
        <a:xfrm>
          <a:off x="2964522" y="615"/>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West Coast &gt; East Coast</a:t>
          </a:r>
        </a:p>
      </dsp:txBody>
      <dsp:txXfrm>
        <a:off x="2964522" y="615"/>
        <a:ext cx="8437485" cy="551311"/>
      </dsp:txXfrm>
    </dsp:sp>
    <dsp:sp modelId="{7FEF20EB-AAA6-41F2-A0A2-EA37782904D5}">
      <dsp:nvSpPr>
        <dsp:cNvPr id="0" name=""/>
        <dsp:cNvSpPr/>
      </dsp:nvSpPr>
      <dsp:spPr>
        <a:xfrm>
          <a:off x="0" y="615"/>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Bitterness</a:t>
          </a:r>
        </a:p>
      </dsp:txBody>
      <dsp:txXfrm>
        <a:off x="26918" y="27533"/>
        <a:ext cx="2910686" cy="524393"/>
      </dsp:txXfrm>
    </dsp:sp>
    <dsp:sp modelId="{F266476A-E978-4AD9-B43E-AC6DBF9E7BE3}">
      <dsp:nvSpPr>
        <dsp:cNvPr id="0" name=""/>
        <dsp:cNvSpPr/>
      </dsp:nvSpPr>
      <dsp:spPr>
        <a:xfrm>
          <a:off x="0" y="551926"/>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we should keep in mind that west coast beers may be more bitter than East Coast beers. Therefore, the company may gain more profits by selling beers that more bitter on west coast.  This will need further exploration.</a:t>
          </a:r>
        </a:p>
      </dsp:txBody>
      <dsp:txXfrm>
        <a:off x="0" y="551926"/>
        <a:ext cx="11402007" cy="1102787"/>
      </dsp:txXfrm>
    </dsp:sp>
    <dsp:sp modelId="{F36B5141-35C6-43FC-A85A-B92D31435192}">
      <dsp:nvSpPr>
        <dsp:cNvPr id="0" name=""/>
        <dsp:cNvSpPr/>
      </dsp:nvSpPr>
      <dsp:spPr>
        <a:xfrm>
          <a:off x="2964522" y="1682279"/>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Maine is the largest whereas Wisconsin has the lowest</a:t>
          </a:r>
        </a:p>
      </dsp:txBody>
      <dsp:txXfrm>
        <a:off x="2964522" y="1682279"/>
        <a:ext cx="8437485" cy="551311"/>
      </dsp:txXfrm>
    </dsp:sp>
    <dsp:sp modelId="{77F64C39-F217-4B3D-B90F-FB97B9D70244}">
      <dsp:nvSpPr>
        <dsp:cNvPr id="0" name=""/>
        <dsp:cNvSpPr/>
      </dsp:nvSpPr>
      <dsp:spPr>
        <a:xfrm>
          <a:off x="0" y="1682279"/>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IBU</a:t>
          </a:r>
        </a:p>
      </dsp:txBody>
      <dsp:txXfrm>
        <a:off x="26918" y="1709197"/>
        <a:ext cx="2910686" cy="524393"/>
      </dsp:txXfrm>
    </dsp:sp>
    <dsp:sp modelId="{5DE0107C-2439-4A3F-B773-F82B8EBA6BF1}">
      <dsp:nvSpPr>
        <dsp:cNvPr id="0" name=""/>
        <dsp:cNvSpPr/>
      </dsp:nvSpPr>
      <dsp:spPr>
        <a:xfrm>
          <a:off x="0" y="2233591"/>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sp:txBody>
      <dsp:txXfrm>
        <a:off x="0" y="2233591"/>
        <a:ext cx="11402007" cy="1102787"/>
      </dsp:txXfrm>
    </dsp:sp>
    <dsp:sp modelId="{488D8BD9-DC1B-4D0C-BE0B-299C2F2A86FB}">
      <dsp:nvSpPr>
        <dsp:cNvPr id="0" name=""/>
        <dsp:cNvSpPr/>
      </dsp:nvSpPr>
      <dsp:spPr>
        <a:xfrm>
          <a:off x="2964522" y="3363944"/>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DC has the largest median alcohol content and Utah has the smallest</a:t>
          </a:r>
        </a:p>
      </dsp:txBody>
      <dsp:txXfrm>
        <a:off x="2964522" y="3363944"/>
        <a:ext cx="8437485" cy="551311"/>
      </dsp:txXfrm>
    </dsp:sp>
    <dsp:sp modelId="{6DACA9A1-4A46-46A4-902E-4A02025DC976}">
      <dsp:nvSpPr>
        <dsp:cNvPr id="0" name=""/>
        <dsp:cNvSpPr/>
      </dsp:nvSpPr>
      <dsp:spPr>
        <a:xfrm>
          <a:off x="0" y="3363944"/>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alcohol content</a:t>
          </a:r>
        </a:p>
      </dsp:txBody>
      <dsp:txXfrm>
        <a:off x="26918" y="3390862"/>
        <a:ext cx="2910686" cy="524393"/>
      </dsp:txXfrm>
    </dsp:sp>
    <dsp:sp modelId="{2E85F5F3-9A8A-4493-A16A-B1D8AB8A3FFA}">
      <dsp:nvSpPr>
        <dsp:cNvPr id="0" name=""/>
        <dsp:cNvSpPr/>
      </dsp:nvSpPr>
      <dsp:spPr>
        <a:xfrm>
          <a:off x="0" y="3915255"/>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company should keep in mind the median alcohol context is the highest in DC and Utah has the smallest. We should follow these trends when customizing beers for these states.</a:t>
          </a:r>
        </a:p>
      </dsp:txBody>
      <dsp:txXfrm>
        <a:off x="0" y="3915255"/>
        <a:ext cx="11402007" cy="110278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B4B-88D5-4883-A6D1-C05A7FCA6138}"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2414D-14BC-4285-AB20-8C5D2C6381DB}" type="slidenum">
              <a:rPr lang="en-US" smtClean="0"/>
              <a:t>‹#›</a:t>
            </a:fld>
            <a:endParaRPr lang="en-US"/>
          </a:p>
        </p:txBody>
      </p:sp>
    </p:spTree>
    <p:extLst>
      <p:ext uri="{BB962C8B-B14F-4D97-AF65-F5344CB8AC3E}">
        <p14:creationId xmlns:p14="http://schemas.microsoft.com/office/powerpoint/2010/main" val="26574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A4595-17FE-4B22-ACCB-CB86675A6FF9}"/>
              </a:ext>
            </a:extLst>
          </p:cNvPr>
          <p:cNvSpPr>
            <a:spLocks noGrp="1"/>
          </p:cNvSpPr>
          <p:nvPr>
            <p:ph type="ctrTitle"/>
          </p:nvPr>
        </p:nvSpPr>
        <p:spPr>
          <a:xfrm>
            <a:off x="1329738" y="2387029"/>
            <a:ext cx="6597678" cy="1251910"/>
          </a:xfrm>
        </p:spPr>
        <p:txBody>
          <a:bodyPr anchor="b">
            <a:normAutofit/>
          </a:bodyPr>
          <a:lstStyle/>
          <a:p>
            <a:r>
              <a:rPr lang="en-US" sz="3600" b="1" dirty="0">
                <a:solidFill>
                  <a:schemeClr val="tx1"/>
                </a:solidFill>
              </a:rPr>
              <a:t>Capstone Project:</a:t>
            </a:r>
            <a:br>
              <a:rPr lang="en-US" sz="3600" b="1" dirty="0">
                <a:solidFill>
                  <a:schemeClr val="tx1"/>
                </a:solidFill>
              </a:rPr>
            </a:br>
            <a:r>
              <a:rPr lang="en-US" sz="3600" b="1" dirty="0">
                <a:solidFill>
                  <a:schemeClr val="tx1"/>
                </a:solidFill>
              </a:rPr>
              <a:t>US Craft Beer and Breweries Study</a:t>
            </a:r>
          </a:p>
        </p:txBody>
      </p:sp>
      <p:sp>
        <p:nvSpPr>
          <p:cNvPr id="3" name="Subtitle 2">
            <a:extLst>
              <a:ext uri="{FF2B5EF4-FFF2-40B4-BE49-F238E27FC236}">
                <a16:creationId xmlns:a16="http://schemas.microsoft.com/office/drawing/2014/main" id="{A045B320-8BFD-411C-B9D0-5B73C5F1826E}"/>
              </a:ext>
            </a:extLst>
          </p:cNvPr>
          <p:cNvSpPr>
            <a:spLocks noGrp="1"/>
          </p:cNvSpPr>
          <p:nvPr>
            <p:ph type="subTitle" idx="1"/>
          </p:nvPr>
        </p:nvSpPr>
        <p:spPr>
          <a:xfrm>
            <a:off x="1337396" y="3222957"/>
            <a:ext cx="6590020" cy="1490566"/>
          </a:xfrm>
        </p:spPr>
        <p:txBody>
          <a:bodyPr>
            <a:normAutofit/>
          </a:bodyPr>
          <a:lstStyle/>
          <a:p>
            <a:endParaRPr lang="en-US" sz="3000" b="1" dirty="0">
              <a:solidFill>
                <a:schemeClr val="accent1"/>
              </a:solidFill>
            </a:endParaRPr>
          </a:p>
          <a:p>
            <a:r>
              <a:rPr lang="en-US" sz="2000" b="1" dirty="0">
                <a:solidFill>
                  <a:schemeClr val="accent1"/>
                </a:solidFill>
              </a:rPr>
              <a:t>Spencer Fogelman, Ryan Goodwin, Queena Wang</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2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B23A9-24AC-49CB-BE42-15F9CB6BF24A}"/>
              </a:ext>
            </a:extLst>
          </p:cNvPr>
          <p:cNvSpPr/>
          <p:nvPr/>
        </p:nvSpPr>
        <p:spPr>
          <a:xfrm>
            <a:off x="1893073" y="381646"/>
            <a:ext cx="10648469" cy="830997"/>
          </a:xfrm>
          <a:prstGeom prst="rect">
            <a:avLst/>
          </a:prstGeom>
        </p:spPr>
        <p:txBody>
          <a:bodyPr wrap="square">
            <a:spAutoFit/>
          </a:bodyPr>
          <a:lstStyle/>
          <a:p>
            <a:r>
              <a:rPr lang="en-US" sz="2400" b="1" dirty="0"/>
              <a:t>Sate with most alcoholic (ABV) beer and most bitter beer</a:t>
            </a:r>
          </a:p>
          <a:p>
            <a:endParaRPr lang="en-US" sz="2400" b="1" dirty="0"/>
          </a:p>
        </p:txBody>
      </p:sp>
      <p:sp>
        <p:nvSpPr>
          <p:cNvPr id="4" name="Rectangle 3">
            <a:extLst>
              <a:ext uri="{FF2B5EF4-FFF2-40B4-BE49-F238E27FC236}">
                <a16:creationId xmlns:a16="http://schemas.microsoft.com/office/drawing/2014/main" id="{7F0145AF-82FD-46DF-B49F-F97CC76FB5C5}"/>
              </a:ext>
            </a:extLst>
          </p:cNvPr>
          <p:cNvSpPr/>
          <p:nvPr/>
        </p:nvSpPr>
        <p:spPr>
          <a:xfrm>
            <a:off x="718657" y="1056323"/>
            <a:ext cx="10396756" cy="655031"/>
          </a:xfrm>
          <a:prstGeom prst="rect">
            <a:avLst/>
          </a:prstGeom>
        </p:spPr>
        <p:txBody>
          <a:bodyPr wrap="square">
            <a:spAutoFit/>
          </a:bodyPr>
          <a:lstStyle/>
          <a:p>
            <a:r>
              <a:rPr lang="en-US" dirty="0"/>
              <a:t>Based on observation, we can see Oregon has the most bitter beer and Colorado has the strongest beer. For future research, we will investigate if west coast beers tend to be more bitter than east coast beers. </a:t>
            </a:r>
          </a:p>
        </p:txBody>
      </p:sp>
      <p:pic>
        <p:nvPicPr>
          <p:cNvPr id="6" name="Picture 5">
            <a:extLst>
              <a:ext uri="{FF2B5EF4-FFF2-40B4-BE49-F238E27FC236}">
                <a16:creationId xmlns:a16="http://schemas.microsoft.com/office/drawing/2014/main" id="{922763BB-5697-4596-B807-778DD3AF510E}"/>
              </a:ext>
            </a:extLst>
          </p:cNvPr>
          <p:cNvPicPr>
            <a:picLocks noChangeAspect="1"/>
          </p:cNvPicPr>
          <p:nvPr/>
        </p:nvPicPr>
        <p:blipFill>
          <a:blip r:embed="rId2"/>
          <a:stretch>
            <a:fillRect/>
          </a:stretch>
        </p:blipFill>
        <p:spPr>
          <a:xfrm>
            <a:off x="718657" y="1825770"/>
            <a:ext cx="6655703" cy="4437135"/>
          </a:xfrm>
          <a:prstGeom prst="rect">
            <a:avLst/>
          </a:prstGeom>
        </p:spPr>
      </p:pic>
    </p:spTree>
    <p:extLst>
      <p:ext uri="{BB962C8B-B14F-4D97-AF65-F5344CB8AC3E}">
        <p14:creationId xmlns:p14="http://schemas.microsoft.com/office/powerpoint/2010/main" val="2015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9C855-CD31-4284-AF84-4BC8D55EA0E0}"/>
              </a:ext>
            </a:extLst>
          </p:cNvPr>
          <p:cNvSpPr/>
          <p:nvPr/>
        </p:nvSpPr>
        <p:spPr>
          <a:xfrm>
            <a:off x="1259277" y="324966"/>
            <a:ext cx="9174178" cy="707886"/>
          </a:xfrm>
          <a:prstGeom prst="rect">
            <a:avLst/>
          </a:prstGeom>
        </p:spPr>
        <p:txBody>
          <a:bodyPr wrap="none">
            <a:spAutoFit/>
          </a:bodyPr>
          <a:lstStyle/>
          <a:p>
            <a:r>
              <a:rPr lang="en-US" sz="4000" b="1" dirty="0"/>
              <a:t>Summary statistics for the ABV variables</a:t>
            </a:r>
          </a:p>
        </p:txBody>
      </p:sp>
      <p:sp>
        <p:nvSpPr>
          <p:cNvPr id="5" name="Rectangle 4">
            <a:extLst>
              <a:ext uri="{FF2B5EF4-FFF2-40B4-BE49-F238E27FC236}">
                <a16:creationId xmlns:a16="http://schemas.microsoft.com/office/drawing/2014/main" id="{BCB572D1-5AAF-468B-8B5E-55E881830385}"/>
              </a:ext>
            </a:extLst>
          </p:cNvPr>
          <p:cNvSpPr/>
          <p:nvPr/>
        </p:nvSpPr>
        <p:spPr>
          <a:xfrm>
            <a:off x="2039454" y="1427135"/>
            <a:ext cx="7884723" cy="923330"/>
          </a:xfrm>
          <a:prstGeom prst="rect">
            <a:avLst/>
          </a:prstGeom>
        </p:spPr>
        <p:txBody>
          <a:bodyPr wrap="square">
            <a:spAutoFit/>
          </a:bodyPr>
          <a:lstStyle/>
          <a:p>
            <a:r>
              <a:rPr lang="en-US" dirty="0"/>
              <a:t>Here’s the nationwide summary statistics that provides the data of beer alcohol content. In making new beers it would be smart to stay within the limits that already exist.</a:t>
            </a:r>
          </a:p>
        </p:txBody>
      </p:sp>
      <p:pic>
        <p:nvPicPr>
          <p:cNvPr id="7" name="Picture 6">
            <a:extLst>
              <a:ext uri="{FF2B5EF4-FFF2-40B4-BE49-F238E27FC236}">
                <a16:creationId xmlns:a16="http://schemas.microsoft.com/office/drawing/2014/main" id="{1E7F94AE-305B-47A8-9270-09CF4916BEA4}"/>
              </a:ext>
            </a:extLst>
          </p:cNvPr>
          <p:cNvPicPr>
            <a:picLocks noChangeAspect="1"/>
          </p:cNvPicPr>
          <p:nvPr/>
        </p:nvPicPr>
        <p:blipFill>
          <a:blip r:embed="rId2"/>
          <a:stretch>
            <a:fillRect/>
          </a:stretch>
        </p:blipFill>
        <p:spPr>
          <a:xfrm>
            <a:off x="1813151" y="2744748"/>
            <a:ext cx="8543925" cy="2476500"/>
          </a:xfrm>
          <a:prstGeom prst="rect">
            <a:avLst/>
          </a:prstGeom>
        </p:spPr>
      </p:pic>
    </p:spTree>
    <p:extLst>
      <p:ext uri="{BB962C8B-B14F-4D97-AF65-F5344CB8AC3E}">
        <p14:creationId xmlns:p14="http://schemas.microsoft.com/office/powerpoint/2010/main" val="355796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2">
            <a:extLst>
              <a:ext uri="{FF2B5EF4-FFF2-40B4-BE49-F238E27FC236}">
                <a16:creationId xmlns:a16="http://schemas.microsoft.com/office/drawing/2014/main" id="{CB04E99E-3021-4DDC-8A7A-68237AD01FFF}"/>
              </a:ext>
            </a:extLst>
          </p:cNvPr>
          <p:cNvPicPr>
            <a:picLocks noGrp="1" noChangeAspect="1"/>
          </p:cNvPicPr>
          <p:nvPr>
            <p:ph idx="4294967295"/>
          </p:nvPr>
        </p:nvPicPr>
        <p:blipFill>
          <a:blip r:embed="rId2"/>
          <a:stretch>
            <a:fillRect/>
          </a:stretch>
        </p:blipFill>
        <p:spPr>
          <a:xfrm>
            <a:off x="4765165" y="1744402"/>
            <a:ext cx="6365875" cy="4568825"/>
          </a:xfrm>
          <a:prstGeom prst="rect">
            <a:avLst/>
          </a:prstGeom>
        </p:spPr>
      </p:pic>
      <p:sp>
        <p:nvSpPr>
          <p:cNvPr id="2" name="Rectangle 1">
            <a:extLst>
              <a:ext uri="{FF2B5EF4-FFF2-40B4-BE49-F238E27FC236}">
                <a16:creationId xmlns:a16="http://schemas.microsoft.com/office/drawing/2014/main" id="{684C49FC-9013-4C04-B9C3-3AB0198BA40A}"/>
              </a:ext>
            </a:extLst>
          </p:cNvPr>
          <p:cNvSpPr/>
          <p:nvPr/>
        </p:nvSpPr>
        <p:spPr>
          <a:xfrm>
            <a:off x="377505" y="212614"/>
            <a:ext cx="11727809" cy="1200329"/>
          </a:xfrm>
          <a:prstGeom prst="rect">
            <a:avLst/>
          </a:prstGeom>
        </p:spPr>
        <p:txBody>
          <a:bodyPr wrap="square">
            <a:spAutoFit/>
          </a:bodyPr>
          <a:lstStyle/>
          <a:p>
            <a:pPr algn="ctr"/>
            <a:r>
              <a:rPr lang="en-US" sz="3600" dirty="0"/>
              <a:t> </a:t>
            </a:r>
            <a:r>
              <a:rPr lang="en-US" sz="3600" b="1" dirty="0"/>
              <a:t>Apparent relationship between the bitterness of the beer and its alcoholic content</a:t>
            </a:r>
          </a:p>
        </p:txBody>
      </p:sp>
      <p:graphicFrame>
        <p:nvGraphicFramePr>
          <p:cNvPr id="3" name="Table 2">
            <a:extLst>
              <a:ext uri="{FF2B5EF4-FFF2-40B4-BE49-F238E27FC236}">
                <a16:creationId xmlns:a16="http://schemas.microsoft.com/office/drawing/2014/main" id="{811102F7-A9A1-413D-A993-FCFB99413027}"/>
              </a:ext>
            </a:extLst>
          </p:cNvPr>
          <p:cNvGraphicFramePr>
            <a:graphicFrameLocks noGrp="1"/>
          </p:cNvGraphicFramePr>
          <p:nvPr>
            <p:extLst>
              <p:ext uri="{D42A27DB-BD31-4B8C-83A1-F6EECF244321}">
                <p14:modId xmlns:p14="http://schemas.microsoft.com/office/powerpoint/2010/main" val="4138267520"/>
              </p:ext>
            </p:extLst>
          </p:nvPr>
        </p:nvGraphicFramePr>
        <p:xfrm>
          <a:off x="696287" y="1744402"/>
          <a:ext cx="3523376" cy="1200329"/>
        </p:xfrm>
        <a:graphic>
          <a:graphicData uri="http://schemas.openxmlformats.org/drawingml/2006/table">
            <a:tbl>
              <a:tblPr firstRow="1" bandRow="1">
                <a:tableStyleId>{5C22544A-7EE6-4342-B048-85BDC9FD1C3A}</a:tableStyleId>
              </a:tblPr>
              <a:tblGrid>
                <a:gridCol w="3523376">
                  <a:extLst>
                    <a:ext uri="{9D8B030D-6E8A-4147-A177-3AD203B41FA5}">
                      <a16:colId xmlns:a16="http://schemas.microsoft.com/office/drawing/2014/main" val="3565454082"/>
                    </a:ext>
                  </a:extLst>
                </a:gridCol>
              </a:tblGrid>
              <a:tr h="1200329">
                <a:tc>
                  <a:txBody>
                    <a:bodyPr/>
                    <a:lstStyle/>
                    <a:p>
                      <a:r>
                        <a:rPr lang="en-US" sz="1200" b="0" dirty="0" err="1">
                          <a:solidFill>
                            <a:schemeClr val="accent5">
                              <a:lumMod val="50000"/>
                            </a:schemeClr>
                          </a:solidFill>
                        </a:rPr>
                        <a:t>ggplot</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merged</a:t>
                      </a:r>
                      <a:r>
                        <a:rPr lang="en-US" sz="1200" b="0" dirty="0">
                          <a:solidFill>
                            <a:schemeClr val="accent5">
                              <a:lumMod val="50000"/>
                            </a:schemeClr>
                          </a:solidFill>
                        </a:rPr>
                        <a:t>, </a:t>
                      </a:r>
                      <a:r>
                        <a:rPr lang="en-US" sz="1200" b="0" dirty="0" err="1">
                          <a:solidFill>
                            <a:schemeClr val="accent5">
                              <a:lumMod val="50000"/>
                            </a:schemeClr>
                          </a:solidFill>
                        </a:rPr>
                        <a:t>aes</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x=ABV</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y=IBU</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geom_point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colour</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"blue"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size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0.8</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na.rm</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TRUE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labs(</a:t>
                      </a:r>
                      <a:r>
                        <a:rPr lang="en-US" sz="1200" b="0" kern="1200" dirty="0">
                          <a:solidFill>
                            <a:schemeClr val="accent5">
                              <a:lumMod val="50000"/>
                            </a:schemeClr>
                          </a:solidFill>
                          <a:effectLst/>
                          <a:latin typeface="+mn-lt"/>
                          <a:ea typeface="+mn-ea"/>
                          <a:cs typeface="+mn-cs"/>
                        </a:rPr>
                        <a:t>title='Alcohol Content vs Bitterness'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theme(</a:t>
                      </a:r>
                      <a:r>
                        <a:rPr lang="en-US" sz="1200" b="0" kern="1200" dirty="0" err="1">
                          <a:solidFill>
                            <a:schemeClr val="accent5">
                              <a:lumMod val="50000"/>
                            </a:schemeClr>
                          </a:solidFill>
                          <a:effectLst/>
                          <a:latin typeface="+mn-lt"/>
                          <a:ea typeface="+mn-ea"/>
                          <a:cs typeface="+mn-cs"/>
                        </a:rPr>
                        <a:t>plot.title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element_text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hjust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0.5</a:t>
                      </a:r>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694126"/>
                  </a:ext>
                </a:extLst>
              </a:tr>
            </a:tbl>
          </a:graphicData>
        </a:graphic>
      </p:graphicFrame>
      <p:sp>
        <p:nvSpPr>
          <p:cNvPr id="4" name="Rectangle 3">
            <a:extLst>
              <a:ext uri="{FF2B5EF4-FFF2-40B4-BE49-F238E27FC236}">
                <a16:creationId xmlns:a16="http://schemas.microsoft.com/office/drawing/2014/main" id="{FAB7B991-18B4-4B7A-B766-50C3872F22B0}"/>
              </a:ext>
            </a:extLst>
          </p:cNvPr>
          <p:cNvSpPr/>
          <p:nvPr/>
        </p:nvSpPr>
        <p:spPr>
          <a:xfrm>
            <a:off x="550878" y="3276190"/>
            <a:ext cx="3814194" cy="2585323"/>
          </a:xfrm>
          <a:prstGeom prst="rect">
            <a:avLst/>
          </a:prstGeom>
        </p:spPr>
        <p:txBody>
          <a:bodyPr wrap="square">
            <a:spAutoFit/>
          </a:bodyPr>
          <a:lstStyle/>
          <a:p>
            <a:r>
              <a:rPr lang="en-US" dirty="0"/>
              <a:t>There is evidence to suggest a positive correlation between IBU and ABV. Using this data would help the company create custom beer flavors for its customers. However, because this is an observational study for future research we will run an experiment to see if there is an actual causal relationship.</a:t>
            </a:r>
          </a:p>
        </p:txBody>
      </p:sp>
    </p:spTree>
    <p:extLst>
      <p:ext uri="{BB962C8B-B14F-4D97-AF65-F5344CB8AC3E}">
        <p14:creationId xmlns:p14="http://schemas.microsoft.com/office/powerpoint/2010/main" val="197650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D890-6FA2-4AAD-8FBA-4FF468E4147D}"/>
              </a:ext>
            </a:extLst>
          </p:cNvPr>
          <p:cNvSpPr/>
          <p:nvPr/>
        </p:nvSpPr>
        <p:spPr>
          <a:xfrm>
            <a:off x="537969" y="523376"/>
            <a:ext cx="11116061" cy="707886"/>
          </a:xfrm>
          <a:prstGeom prst="rect">
            <a:avLst/>
          </a:prstGeom>
        </p:spPr>
        <p:txBody>
          <a:bodyPr wrap="square">
            <a:spAutoFit/>
          </a:bodyPr>
          <a:lstStyle/>
          <a:p>
            <a:pPr algn="ctr"/>
            <a:r>
              <a:rPr lang="en-US" sz="4000" b="1" spc="-100" dirty="0"/>
              <a:t>Overall Findings and Business suggestions</a:t>
            </a:r>
            <a:endParaRPr lang="en-US" sz="4000" dirty="0"/>
          </a:p>
        </p:txBody>
      </p:sp>
      <p:graphicFrame>
        <p:nvGraphicFramePr>
          <p:cNvPr id="7" name="Diagram 6">
            <a:extLst>
              <a:ext uri="{FF2B5EF4-FFF2-40B4-BE49-F238E27FC236}">
                <a16:creationId xmlns:a16="http://schemas.microsoft.com/office/drawing/2014/main" id="{15213EA4-7955-47CA-9B75-703040A84C5E}"/>
              </a:ext>
            </a:extLst>
          </p:cNvPr>
          <p:cNvGraphicFramePr/>
          <p:nvPr>
            <p:extLst>
              <p:ext uri="{D42A27DB-BD31-4B8C-83A1-F6EECF244321}">
                <p14:modId xmlns:p14="http://schemas.microsoft.com/office/powerpoint/2010/main" val="2818188995"/>
              </p:ext>
            </p:extLst>
          </p:nvPr>
        </p:nvGraphicFramePr>
        <p:xfrm>
          <a:off x="560124" y="1934943"/>
          <a:ext cx="11402008" cy="501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2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Robot">
            <a:extLst>
              <a:ext uri="{FF2B5EF4-FFF2-40B4-BE49-F238E27FC236}">
                <a16:creationId xmlns:a16="http://schemas.microsoft.com/office/drawing/2014/main" id="{660F522F-95F4-4EDF-AC1A-FC396F5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75113" y="2329460"/>
            <a:ext cx="4020087" cy="4020087"/>
          </a:xfrm>
          <a:prstGeom prst="rect">
            <a:avLst/>
          </a:prstGeom>
        </p:spPr>
      </p:pic>
      <p:sp>
        <p:nvSpPr>
          <p:cNvPr id="12"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D97D264-01FC-431F-B26A-160153ABB169}"/>
              </a:ext>
            </a:extLst>
          </p:cNvPr>
          <p:cNvSpPr/>
          <p:nvPr/>
        </p:nvSpPr>
        <p:spPr>
          <a:xfrm>
            <a:off x="4158075" y="1867795"/>
            <a:ext cx="5452533" cy="923330"/>
          </a:xfrm>
          <a:prstGeom prst="rect">
            <a:avLst/>
          </a:prstGeom>
        </p:spPr>
        <p:txBody>
          <a:bodyPr wrap="square">
            <a:spAutoFit/>
          </a:bodyPr>
          <a:lstStyle/>
          <a:p>
            <a:r>
              <a:rPr lang="en-US" sz="5400" b="1" dirty="0"/>
              <a:t>Questions??</a:t>
            </a:r>
          </a:p>
        </p:txBody>
      </p:sp>
    </p:spTree>
    <p:extLst>
      <p:ext uri="{BB962C8B-B14F-4D97-AF65-F5344CB8AC3E}">
        <p14:creationId xmlns:p14="http://schemas.microsoft.com/office/powerpoint/2010/main" val="9441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6A27-4498-4375-9EC5-2C53B8AD8534}"/>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40537BF2-BF1F-4425-BF3C-0BD522CC341E}"/>
              </a:ext>
            </a:extLst>
          </p:cNvPr>
          <p:cNvSpPr>
            <a:spLocks noGrp="1"/>
          </p:cNvSpPr>
          <p:nvPr>
            <p:ph idx="1"/>
          </p:nvPr>
        </p:nvSpPr>
        <p:spPr>
          <a:xfrm>
            <a:off x="3869268" y="3805311"/>
            <a:ext cx="7315200" cy="2179436"/>
          </a:xfrm>
        </p:spPr>
        <p:txBody>
          <a:bodyPr>
            <a:noAutofit/>
          </a:bodyPr>
          <a:lstStyle/>
          <a:p>
            <a:r>
              <a:rPr lang="en-US" dirty="0"/>
              <a:t>Challenge/Solution/Benefits</a:t>
            </a:r>
          </a:p>
          <a:p>
            <a:r>
              <a:rPr lang="en-US" dirty="0"/>
              <a:t>Solution approach </a:t>
            </a:r>
          </a:p>
          <a:p>
            <a:r>
              <a:rPr lang="en-US" dirty="0"/>
              <a:t>Breweries present in each state</a:t>
            </a:r>
          </a:p>
          <a:p>
            <a:r>
              <a:rPr lang="en-US" dirty="0"/>
              <a:t>Observation on Beer and Breweries merged data</a:t>
            </a:r>
          </a:p>
          <a:p>
            <a:r>
              <a:rPr lang="en-US" dirty="0"/>
              <a:t>Number of NA’s in each column</a:t>
            </a:r>
          </a:p>
          <a:p>
            <a:r>
              <a:rPr lang="en-US" dirty="0"/>
              <a:t>Median alcohol content and international bitterness unit for each state</a:t>
            </a:r>
          </a:p>
          <a:p>
            <a:r>
              <a:rPr lang="en-US" dirty="0"/>
              <a:t>Sate with most alcoholic (ABV) beer and most bitter beer</a:t>
            </a:r>
          </a:p>
          <a:p>
            <a:r>
              <a:rPr lang="en-US" dirty="0"/>
              <a:t>Summary statistics for the ABV variables</a:t>
            </a:r>
          </a:p>
          <a:p>
            <a:r>
              <a:rPr lang="en-US" spc="-100" dirty="0">
                <a:cs typeface="Aldhabi" panose="020B0604020202020204" pitchFamily="2" charset="-78"/>
              </a:rPr>
              <a:t>Overall findings and business suggestions</a:t>
            </a:r>
            <a:endParaRPr lang="en-US" dirty="0">
              <a:cs typeface="Aldhabi" panose="020B0604020202020204" pitchFamily="2" charset="-78"/>
            </a:endParaRPr>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19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A9086FA-3104-42DA-B549-01C90B684121}"/>
              </a:ext>
            </a:extLst>
          </p:cNvPr>
          <p:cNvSpPr>
            <a:spLocks noGrp="1"/>
          </p:cNvSpPr>
          <p:nvPr>
            <p:ph idx="1"/>
          </p:nvPr>
        </p:nvSpPr>
        <p:spPr>
          <a:xfrm>
            <a:off x="1264150" y="839754"/>
            <a:ext cx="6461231" cy="5256245"/>
          </a:xfrm>
        </p:spPr>
        <p:txBody>
          <a:bodyPr>
            <a:normAutofit/>
          </a:bodyPr>
          <a:lstStyle/>
          <a:p>
            <a:r>
              <a:rPr lang="en-US" b="1" dirty="0"/>
              <a:t>Challenges</a:t>
            </a:r>
            <a:r>
              <a:rPr lang="en-US" dirty="0"/>
              <a:t> </a:t>
            </a:r>
          </a:p>
          <a:p>
            <a:pPr lvl="1"/>
            <a:r>
              <a:rPr lang="en-US" dirty="0"/>
              <a:t>As an Oregon based brewery, the company “Oregon’s Best Beer” would like to understand the distribution and characteristics of beers and breweries across the nation so as to be successful in other states</a:t>
            </a:r>
          </a:p>
          <a:p>
            <a:r>
              <a:rPr lang="en-US" b="1" dirty="0"/>
              <a:t>Solutions	</a:t>
            </a:r>
          </a:p>
          <a:p>
            <a:pPr lvl="1"/>
            <a:r>
              <a:rPr lang="en-US" dirty="0"/>
              <a:t>Use existing data to find out which states have a small number of existing breweries. Also use the data to study how the alcohol  content and bitterness of beers differs by state so that the company can tailor its beers to those states’ tastes.</a:t>
            </a:r>
            <a:endParaRPr lang="en-US" b="1" dirty="0"/>
          </a:p>
          <a:p>
            <a:r>
              <a:rPr lang="en-US" b="1" dirty="0"/>
              <a:t>Benefits </a:t>
            </a:r>
          </a:p>
          <a:p>
            <a:pPr lvl="1"/>
            <a:r>
              <a:rPr lang="en-US" dirty="0"/>
              <a:t>Better Vision for the future business</a:t>
            </a:r>
          </a:p>
          <a:p>
            <a:pPr lvl="1"/>
            <a:r>
              <a:rPr lang="en-US" dirty="0"/>
              <a:t>Preparedness</a:t>
            </a:r>
          </a:p>
          <a:p>
            <a:pPr lvl="1"/>
            <a:r>
              <a:rPr lang="en-US" dirty="0"/>
              <a:t>Improve Business Execution</a:t>
            </a:r>
          </a:p>
          <a:p>
            <a:pPr lvl="1"/>
            <a:r>
              <a:rPr lang="en-US" dirty="0"/>
              <a:t>Predictive Maintenance</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8F2ED3-5416-4116-863C-293E47D8AAC3}"/>
              </a:ext>
            </a:extLst>
          </p:cNvPr>
          <p:cNvSpPr>
            <a:spLocks noGrp="1"/>
          </p:cNvSpPr>
          <p:nvPr>
            <p:ph type="title"/>
          </p:nvPr>
        </p:nvSpPr>
        <p:spPr>
          <a:xfrm>
            <a:off x="8982805" y="1865740"/>
            <a:ext cx="2947482" cy="3126520"/>
          </a:xfrm>
        </p:spPr>
        <p:txBody>
          <a:bodyPr>
            <a:normAutofit/>
          </a:bodyPr>
          <a:lstStyle/>
          <a:p>
            <a:endParaRPr lang="en-US" dirty="0"/>
          </a:p>
        </p:txBody>
      </p:sp>
      <p:pic>
        <p:nvPicPr>
          <p:cNvPr id="5" name="Graphic 4" descr="Beer">
            <a:extLst>
              <a:ext uri="{FF2B5EF4-FFF2-40B4-BE49-F238E27FC236}">
                <a16:creationId xmlns:a16="http://schemas.microsoft.com/office/drawing/2014/main" id="{FEA4E0F9-5C90-40FD-917E-6ED68C08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8397" y="4213525"/>
            <a:ext cx="2016984" cy="2016984"/>
          </a:xfrm>
          <a:prstGeom prst="rect">
            <a:avLst/>
          </a:prstGeom>
        </p:spPr>
      </p:pic>
      <p:pic>
        <p:nvPicPr>
          <p:cNvPr id="7" name="Graphic 6" descr="City">
            <a:extLst>
              <a:ext uri="{FF2B5EF4-FFF2-40B4-BE49-F238E27FC236}">
                <a16:creationId xmlns:a16="http://schemas.microsoft.com/office/drawing/2014/main" id="{966285E0-ACB4-4F80-869C-26C1D2B5F0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1946" y="3392577"/>
            <a:ext cx="3199365" cy="3199365"/>
          </a:xfrm>
          <a:prstGeom prst="rect">
            <a:avLst/>
          </a:prstGeom>
        </p:spPr>
      </p:pic>
    </p:spTree>
    <p:extLst>
      <p:ext uri="{BB962C8B-B14F-4D97-AF65-F5344CB8AC3E}">
        <p14:creationId xmlns:p14="http://schemas.microsoft.com/office/powerpoint/2010/main" val="10961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FC127-D07E-4278-85F8-368343F14797}"/>
              </a:ext>
            </a:extLst>
          </p:cNvPr>
          <p:cNvSpPr>
            <a:spLocks noGrp="1"/>
          </p:cNvSpPr>
          <p:nvPr>
            <p:ph type="title"/>
          </p:nvPr>
        </p:nvSpPr>
        <p:spPr>
          <a:xfrm>
            <a:off x="1516351" y="772833"/>
            <a:ext cx="6927853" cy="757387"/>
          </a:xfrm>
        </p:spPr>
        <p:txBody>
          <a:bodyPr vert="horz" lIns="91440" tIns="45720" rIns="91440" bIns="45720" rtlCol="0" anchor="b">
            <a:normAutofit/>
          </a:bodyPr>
          <a:lstStyle/>
          <a:p>
            <a:r>
              <a:rPr lang="en-US" sz="4000" b="1" spc="-100" dirty="0">
                <a:solidFill>
                  <a:schemeClr val="tx1"/>
                </a:solidFill>
              </a:rPr>
              <a:t>Solution Approach	</a:t>
            </a:r>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8B42286A-05A2-4D8D-A47C-FDB1157E3130}"/>
              </a:ext>
            </a:extLst>
          </p:cNvPr>
          <p:cNvGraphicFramePr/>
          <p:nvPr>
            <p:extLst>
              <p:ext uri="{D42A27DB-BD31-4B8C-83A1-F6EECF244321}">
                <p14:modId xmlns:p14="http://schemas.microsoft.com/office/powerpoint/2010/main" val="1742649827"/>
              </p:ext>
            </p:extLst>
          </p:nvPr>
        </p:nvGraphicFramePr>
        <p:xfrm>
          <a:off x="110488" y="1352939"/>
          <a:ext cx="11898010" cy="47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lp">
            <a:extLst>
              <a:ext uri="{FF2B5EF4-FFF2-40B4-BE49-F238E27FC236}">
                <a16:creationId xmlns:a16="http://schemas.microsoft.com/office/drawing/2014/main" id="{C339A8C7-9DCC-4119-BD4A-76084717B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061" y="4973216"/>
            <a:ext cx="914400" cy="914400"/>
          </a:xfrm>
          <a:prstGeom prst="rect">
            <a:avLst/>
          </a:prstGeom>
        </p:spPr>
      </p:pic>
    </p:spTree>
    <p:extLst>
      <p:ext uri="{BB962C8B-B14F-4D97-AF65-F5344CB8AC3E}">
        <p14:creationId xmlns:p14="http://schemas.microsoft.com/office/powerpoint/2010/main" val="22110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71A92D-00EB-4DA6-A2A1-FB012EE453F1}"/>
              </a:ext>
            </a:extLst>
          </p:cNvPr>
          <p:cNvSpPr/>
          <p:nvPr/>
        </p:nvSpPr>
        <p:spPr>
          <a:xfrm>
            <a:off x="2525594" y="404694"/>
            <a:ext cx="6386684" cy="646331"/>
          </a:xfrm>
          <a:prstGeom prst="rect">
            <a:avLst/>
          </a:prstGeom>
        </p:spPr>
        <p:txBody>
          <a:bodyPr wrap="none">
            <a:spAutoFit/>
          </a:bodyPr>
          <a:lstStyle/>
          <a:p>
            <a:pPr algn="ctr"/>
            <a:r>
              <a:rPr lang="en-US" sz="3600" b="1" dirty="0"/>
              <a:t>Breweries present in each state</a:t>
            </a:r>
          </a:p>
        </p:txBody>
      </p:sp>
      <p:sp>
        <p:nvSpPr>
          <p:cNvPr id="5" name="Rectangle 4">
            <a:extLst>
              <a:ext uri="{FF2B5EF4-FFF2-40B4-BE49-F238E27FC236}">
                <a16:creationId xmlns:a16="http://schemas.microsoft.com/office/drawing/2014/main" id="{854B01C2-4D00-4B30-825F-939C632F27EB}"/>
              </a:ext>
            </a:extLst>
          </p:cNvPr>
          <p:cNvSpPr/>
          <p:nvPr/>
        </p:nvSpPr>
        <p:spPr>
          <a:xfrm>
            <a:off x="5022907" y="4126099"/>
            <a:ext cx="6096000" cy="923330"/>
          </a:xfrm>
          <a:prstGeom prst="rect">
            <a:avLst/>
          </a:prstGeom>
        </p:spPr>
        <p:txBody>
          <a:bodyPr>
            <a:spAutoFit/>
          </a:bodyPr>
          <a:lstStyle/>
          <a:p>
            <a:r>
              <a:rPr lang="en-US" dirty="0"/>
              <a:t>Based on the data, DC, North Dakota, South Dakota and West Virginia all only have one brewery. Those may be the ideal location for </a:t>
            </a:r>
            <a:r>
              <a:rPr lang="en-US"/>
              <a:t>“Oregon’s </a:t>
            </a:r>
            <a:r>
              <a:rPr lang="en-US" dirty="0"/>
              <a:t>Best Beer” business expansion</a:t>
            </a:r>
          </a:p>
        </p:txBody>
      </p:sp>
      <p:pic>
        <p:nvPicPr>
          <p:cNvPr id="6" name="Picture 5">
            <a:extLst>
              <a:ext uri="{FF2B5EF4-FFF2-40B4-BE49-F238E27FC236}">
                <a16:creationId xmlns:a16="http://schemas.microsoft.com/office/drawing/2014/main" id="{EB2017E7-F1B2-49CB-A193-78F3C6AB3AED}"/>
              </a:ext>
            </a:extLst>
          </p:cNvPr>
          <p:cNvPicPr>
            <a:picLocks noChangeAspect="1"/>
          </p:cNvPicPr>
          <p:nvPr/>
        </p:nvPicPr>
        <p:blipFill>
          <a:blip r:embed="rId2"/>
          <a:stretch>
            <a:fillRect/>
          </a:stretch>
        </p:blipFill>
        <p:spPr>
          <a:xfrm>
            <a:off x="1337578" y="1635306"/>
            <a:ext cx="3247806" cy="4029436"/>
          </a:xfrm>
          <a:prstGeom prst="rect">
            <a:avLst/>
          </a:prstGeom>
        </p:spPr>
      </p:pic>
      <p:graphicFrame>
        <p:nvGraphicFramePr>
          <p:cNvPr id="7" name="Table 6">
            <a:extLst>
              <a:ext uri="{FF2B5EF4-FFF2-40B4-BE49-F238E27FC236}">
                <a16:creationId xmlns:a16="http://schemas.microsoft.com/office/drawing/2014/main" id="{28047EC6-2C83-426C-B4D0-CEC59CB02D56}"/>
              </a:ext>
            </a:extLst>
          </p:cNvPr>
          <p:cNvGraphicFramePr>
            <a:graphicFrameLocks noGrp="1"/>
          </p:cNvGraphicFramePr>
          <p:nvPr>
            <p:extLst>
              <p:ext uri="{D42A27DB-BD31-4B8C-83A1-F6EECF244321}">
                <p14:modId xmlns:p14="http://schemas.microsoft.com/office/powerpoint/2010/main" val="1769275126"/>
              </p:ext>
            </p:extLst>
          </p:nvPr>
        </p:nvGraphicFramePr>
        <p:xfrm>
          <a:off x="5022907" y="1635306"/>
          <a:ext cx="5594059" cy="2194560"/>
        </p:xfrm>
        <a:graphic>
          <a:graphicData uri="http://schemas.openxmlformats.org/drawingml/2006/table">
            <a:tbl>
              <a:tblPr firstRow="1" bandRow="1">
                <a:tableStyleId>{5C22544A-7EE6-4342-B048-85BDC9FD1C3A}</a:tableStyleId>
              </a:tblPr>
              <a:tblGrid>
                <a:gridCol w="5594059">
                  <a:extLst>
                    <a:ext uri="{9D8B030D-6E8A-4147-A177-3AD203B41FA5}">
                      <a16:colId xmlns:a16="http://schemas.microsoft.com/office/drawing/2014/main" val="1084721484"/>
                    </a:ext>
                  </a:extLst>
                </a:gridCol>
              </a:tblGrid>
              <a:tr h="923330">
                <a:tc>
                  <a:txBody>
                    <a:bodyPr/>
                    <a:lstStyle/>
                    <a:p>
                      <a:r>
                        <a:rPr lang="en-US" sz="1200" b="0" dirty="0">
                          <a:solidFill>
                            <a:schemeClr val="accent5">
                              <a:lumMod val="50000"/>
                            </a:schemeClr>
                          </a:solidFill>
                        </a:rPr>
                        <a:t>library(ggplot2)</a:t>
                      </a:r>
                      <a:br>
                        <a:rPr lang="en-US" sz="1200" b="0" dirty="0">
                          <a:solidFill>
                            <a:schemeClr val="accent5">
                              <a:lumMod val="50000"/>
                            </a:schemeClr>
                          </a:solidFill>
                        </a:rPr>
                      </a:br>
                      <a:r>
                        <a:rPr lang="en-US" sz="1200" b="0" dirty="0">
                          <a:solidFill>
                            <a:schemeClr val="accent5">
                              <a:lumMod val="50000"/>
                            </a:schemeClr>
                          </a:solidFill>
                        </a:rPr>
                        <a:t>library(</a:t>
                      </a:r>
                      <a:r>
                        <a:rPr lang="en-US" sz="1200" b="0" dirty="0" err="1">
                          <a:solidFill>
                            <a:schemeClr val="accent5">
                              <a:lumMod val="50000"/>
                            </a:schemeClr>
                          </a:solidFill>
                        </a:rPr>
                        <a:t>dplyr</a:t>
                      </a:r>
                      <a:r>
                        <a:rPr lang="en-US" sz="1200" b="0" dirty="0">
                          <a:solidFill>
                            <a:schemeClr val="accent5">
                              <a:lumMod val="50000"/>
                            </a:schemeClr>
                          </a:solidFill>
                        </a:rPr>
                        <a:t>)</a:t>
                      </a:r>
                      <a:br>
                        <a:rPr lang="en-US" sz="1200" b="0" dirty="0">
                          <a:solidFill>
                            <a:schemeClr val="accent5">
                              <a:lumMod val="50000"/>
                            </a:schemeClr>
                          </a:solidFill>
                        </a:rPr>
                      </a:br>
                      <a:r>
                        <a:rPr lang="en-US" sz="1200" b="0" kern="1200" dirty="0">
                          <a:solidFill>
                            <a:schemeClr val="accent5">
                              <a:lumMod val="50000"/>
                            </a:schemeClr>
                          </a:solidFill>
                          <a:effectLst/>
                          <a:latin typeface="+mn-lt"/>
                          <a:ea typeface="+mn-ea"/>
                          <a:cs typeface="+mn-cs"/>
                        </a:rPr>
                        <a:t>breweries=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/Breweries.csv'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p>
                    <a:p>
                      <a:r>
                        <a:rPr lang="en-US" sz="1200" b="0" kern="1200" dirty="0">
                          <a:solidFill>
                            <a:schemeClr val="accent5">
                              <a:lumMod val="50000"/>
                            </a:schemeClr>
                          </a:solidFill>
                          <a:effectLst/>
                          <a:latin typeface="+mn-lt"/>
                          <a:ea typeface="+mn-ea"/>
                          <a:cs typeface="+mn-cs"/>
                        </a:rPr>
                        <a:t>Beers=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/Beers.csv'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br>
                        <a:rPr lang="en-US" sz="1200" b="0" dirty="0">
                          <a:solidFill>
                            <a:schemeClr val="accent5">
                              <a:lumMod val="50000"/>
                            </a:schemeClr>
                          </a:solidFill>
                        </a:rPr>
                      </a:br>
                      <a:endParaRPr lang="en-US" sz="1200" b="0" dirty="0">
                        <a:solidFill>
                          <a:schemeClr val="accent5">
                            <a:lumMod val="50000"/>
                          </a:schemeClr>
                        </a:solidFill>
                      </a:endParaRPr>
                    </a:p>
                    <a:p>
                      <a:r>
                        <a:rPr lang="en-US" sz="1200" b="0" dirty="0">
                          <a:solidFill>
                            <a:schemeClr val="accent5">
                              <a:lumMod val="50000"/>
                            </a:schemeClr>
                          </a:solidFill>
                        </a:rPr>
                        <a:t>head(breweries)</a:t>
                      </a:r>
                    </a:p>
                    <a:p>
                      <a:r>
                        <a:rPr lang="en-US" sz="1200" b="0" dirty="0">
                          <a:solidFill>
                            <a:schemeClr val="accent5">
                              <a:lumMod val="50000"/>
                            </a:schemeClr>
                          </a:solidFill>
                        </a:rPr>
                        <a:t>head(beers)</a:t>
                      </a:r>
                    </a:p>
                    <a:p>
                      <a:r>
                        <a:rPr lang="en-US" sz="1200" b="0" dirty="0">
                          <a:solidFill>
                            <a:schemeClr val="accent5">
                              <a:lumMod val="50000"/>
                            </a:schemeClr>
                          </a:solidFill>
                        </a:rPr>
                        <a:t>breweries %&gt;% </a:t>
                      </a:r>
                      <a:r>
                        <a:rPr lang="en-US" sz="1200" b="0" dirty="0" err="1">
                          <a:solidFill>
                            <a:schemeClr val="accent5">
                              <a:lumMod val="50000"/>
                            </a:schemeClr>
                          </a:solidFill>
                        </a:rPr>
                        <a:t>group_by</a:t>
                      </a:r>
                      <a:r>
                        <a:rPr lang="en-US" sz="1200" b="0" dirty="0">
                          <a:solidFill>
                            <a:schemeClr val="accent5">
                              <a:lumMod val="50000"/>
                            </a:schemeClr>
                          </a:solidFill>
                        </a:rPr>
                        <a:t>(State) %&gt;% </a:t>
                      </a:r>
                      <a:r>
                        <a:rPr lang="en-US" sz="1200" b="0" dirty="0" err="1">
                          <a:solidFill>
                            <a:schemeClr val="accent5">
                              <a:lumMod val="50000"/>
                            </a:schemeClr>
                          </a:solidFill>
                        </a:rPr>
                        <a:t>summarise</a:t>
                      </a:r>
                      <a:r>
                        <a:rPr lang="en-US" sz="1200" b="0" dirty="0">
                          <a:solidFill>
                            <a:schemeClr val="accent5">
                              <a:lumMod val="50000"/>
                            </a:schemeClr>
                          </a:solidFill>
                        </a:rPr>
                        <a:t>(Total = n()) </a:t>
                      </a:r>
                    </a:p>
                    <a:p>
                      <a:endParaRPr 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079961"/>
                  </a:ext>
                </a:extLst>
              </a:tr>
            </a:tbl>
          </a:graphicData>
        </a:graphic>
      </p:graphicFrame>
    </p:spTree>
    <p:extLst>
      <p:ext uri="{BB962C8B-B14F-4D97-AF65-F5344CB8AC3E}">
        <p14:creationId xmlns:p14="http://schemas.microsoft.com/office/powerpoint/2010/main" val="7424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1CD7C-2F6C-4DAC-857F-4A825953E2B8}"/>
              </a:ext>
            </a:extLst>
          </p:cNvPr>
          <p:cNvSpPr/>
          <p:nvPr/>
        </p:nvSpPr>
        <p:spPr>
          <a:xfrm>
            <a:off x="247368" y="389296"/>
            <a:ext cx="11442819" cy="646331"/>
          </a:xfrm>
          <a:prstGeom prst="rect">
            <a:avLst/>
          </a:prstGeom>
        </p:spPr>
        <p:txBody>
          <a:bodyPr wrap="square">
            <a:spAutoFit/>
          </a:bodyPr>
          <a:lstStyle/>
          <a:p>
            <a:pPr algn="ctr"/>
            <a:r>
              <a:rPr lang="en-US" sz="3600" b="1" dirty="0"/>
              <a:t>Observation on Beer and Breweries merged data</a:t>
            </a:r>
          </a:p>
        </p:txBody>
      </p:sp>
      <p:graphicFrame>
        <p:nvGraphicFramePr>
          <p:cNvPr id="4" name="Table 3">
            <a:extLst>
              <a:ext uri="{FF2B5EF4-FFF2-40B4-BE49-F238E27FC236}">
                <a16:creationId xmlns:a16="http://schemas.microsoft.com/office/drawing/2014/main" id="{A7126BAD-A1F2-4AF5-A852-D7358B9F9BE2}"/>
              </a:ext>
            </a:extLst>
          </p:cNvPr>
          <p:cNvGraphicFramePr>
            <a:graphicFrameLocks noGrp="1"/>
          </p:cNvGraphicFramePr>
          <p:nvPr>
            <p:extLst>
              <p:ext uri="{D42A27DB-BD31-4B8C-83A1-F6EECF244321}">
                <p14:modId xmlns:p14="http://schemas.microsoft.com/office/powerpoint/2010/main" val="3819664722"/>
              </p:ext>
            </p:extLst>
          </p:nvPr>
        </p:nvGraphicFramePr>
        <p:xfrm>
          <a:off x="832194" y="2555181"/>
          <a:ext cx="5009525" cy="822960"/>
        </p:xfrm>
        <a:graphic>
          <a:graphicData uri="http://schemas.openxmlformats.org/drawingml/2006/table">
            <a:tbl>
              <a:tblPr firstRow="1" bandRow="1">
                <a:tableStyleId>{5C22544A-7EE6-4342-B048-85BDC9FD1C3A}</a:tableStyleId>
              </a:tblPr>
              <a:tblGrid>
                <a:gridCol w="5009525">
                  <a:extLst>
                    <a:ext uri="{9D8B030D-6E8A-4147-A177-3AD203B41FA5}">
                      <a16:colId xmlns:a16="http://schemas.microsoft.com/office/drawing/2014/main" val="2244489570"/>
                    </a:ext>
                  </a:extLst>
                </a:gridCol>
              </a:tblGrid>
              <a:tr h="736547">
                <a:tc>
                  <a:txBody>
                    <a:bodyPr/>
                    <a:lstStyle/>
                    <a:p>
                      <a:r>
                        <a:rPr lang="en-US" sz="1200" b="0" dirty="0">
                          <a:solidFill>
                            <a:schemeClr val="accent5">
                              <a:lumMod val="50000"/>
                            </a:schemeClr>
                          </a:solidFill>
                        </a:rPr>
                        <a:t>merged = merge(x = breweries, y = beers, </a:t>
                      </a:r>
                      <a:r>
                        <a:rPr lang="en-US" sz="1200" b="0" dirty="0" err="1">
                          <a:solidFill>
                            <a:schemeClr val="accent5">
                              <a:lumMod val="50000"/>
                            </a:schemeClr>
                          </a:solidFill>
                        </a:rPr>
                        <a:t>by.x</a:t>
                      </a:r>
                      <a:r>
                        <a:rPr lang="en-US" sz="1200" b="0" dirty="0">
                          <a:solidFill>
                            <a:schemeClr val="accent5">
                              <a:lumMod val="50000"/>
                            </a:schemeClr>
                          </a:solidFill>
                        </a:rPr>
                        <a:t> = '</a:t>
                      </a:r>
                      <a:r>
                        <a:rPr lang="en-US" sz="1200" b="0" dirty="0" err="1">
                          <a:solidFill>
                            <a:schemeClr val="accent5">
                              <a:lumMod val="50000"/>
                            </a:schemeClr>
                          </a:solidFill>
                        </a:rPr>
                        <a:t>Brew_ID</a:t>
                      </a:r>
                      <a:r>
                        <a:rPr lang="en-US" sz="1200" b="0" dirty="0">
                          <a:solidFill>
                            <a:schemeClr val="accent5">
                              <a:lumMod val="50000"/>
                            </a:schemeClr>
                          </a:solidFill>
                        </a:rPr>
                        <a:t>', </a:t>
                      </a:r>
                      <a:r>
                        <a:rPr lang="en-US" sz="1200" b="0" dirty="0" err="1">
                          <a:solidFill>
                            <a:schemeClr val="accent5">
                              <a:lumMod val="50000"/>
                            </a:schemeClr>
                          </a:solidFill>
                        </a:rPr>
                        <a:t>by.y</a:t>
                      </a:r>
                      <a:r>
                        <a:rPr lang="en-US" sz="1200" b="0" dirty="0">
                          <a:solidFill>
                            <a:schemeClr val="accent5">
                              <a:lumMod val="50000"/>
                            </a:schemeClr>
                          </a:solidFill>
                        </a:rPr>
                        <a:t>= '</a:t>
                      </a:r>
                      <a:r>
                        <a:rPr lang="en-US" sz="1200" b="0" dirty="0" err="1">
                          <a:solidFill>
                            <a:schemeClr val="accent5">
                              <a:lumMod val="50000"/>
                            </a:schemeClr>
                          </a:solidFill>
                        </a:rPr>
                        <a:t>Brewery_id</a:t>
                      </a:r>
                      <a:r>
                        <a:rPr lang="en-US" sz="1200" b="0" dirty="0">
                          <a:solidFill>
                            <a:schemeClr val="accent5">
                              <a:lumMod val="50000"/>
                            </a:schemeClr>
                          </a:solidFill>
                        </a:rPr>
                        <a:t>', all = TRUE)</a:t>
                      </a:r>
                    </a:p>
                    <a:p>
                      <a:r>
                        <a:rPr lang="en-US" sz="1200" b="0" dirty="0">
                          <a:solidFill>
                            <a:schemeClr val="accent5">
                              <a:lumMod val="50000"/>
                            </a:schemeClr>
                          </a:solidFill>
                        </a:rPr>
                        <a:t>head(merged, 6)</a:t>
                      </a:r>
                    </a:p>
                    <a:p>
                      <a:r>
                        <a:rPr lang="en-US" sz="1200" b="0" dirty="0">
                          <a:solidFill>
                            <a:schemeClr val="accent5">
                              <a:lumMod val="50000"/>
                            </a:schemeClr>
                          </a:solidFill>
                        </a:rPr>
                        <a:t>tail(merged,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6134869"/>
                  </a:ext>
                </a:extLst>
              </a:tr>
            </a:tbl>
          </a:graphicData>
        </a:graphic>
      </p:graphicFrame>
      <p:sp>
        <p:nvSpPr>
          <p:cNvPr id="6" name="Rectangle 5">
            <a:extLst>
              <a:ext uri="{FF2B5EF4-FFF2-40B4-BE49-F238E27FC236}">
                <a16:creationId xmlns:a16="http://schemas.microsoft.com/office/drawing/2014/main" id="{7F5DB5B6-5F24-4483-AA5B-89D22CAD8794}"/>
              </a:ext>
            </a:extLst>
          </p:cNvPr>
          <p:cNvSpPr/>
          <p:nvPr/>
        </p:nvSpPr>
        <p:spPr>
          <a:xfrm>
            <a:off x="666786" y="1326761"/>
            <a:ext cx="10800964" cy="923330"/>
          </a:xfrm>
          <a:prstGeom prst="rect">
            <a:avLst/>
          </a:prstGeom>
        </p:spPr>
        <p:txBody>
          <a:bodyPr wrap="square">
            <a:spAutoFit/>
          </a:bodyPr>
          <a:lstStyle/>
          <a:p>
            <a:r>
              <a:rPr lang="en-US" dirty="0"/>
              <a:t>We then merged the Beer dataset with the Breweries dataset to help us further analyze and understand the data. The diagram on the left shows the first 6 row of the merged data, whereas the diagram on the right displays the last 6 rows of the merged data. </a:t>
            </a:r>
          </a:p>
        </p:txBody>
      </p:sp>
      <p:pic>
        <p:nvPicPr>
          <p:cNvPr id="7" name="Picture 6">
            <a:extLst>
              <a:ext uri="{FF2B5EF4-FFF2-40B4-BE49-F238E27FC236}">
                <a16:creationId xmlns:a16="http://schemas.microsoft.com/office/drawing/2014/main" id="{0B0DF846-7AD4-4F97-876F-3BDADE45F5FC}"/>
              </a:ext>
            </a:extLst>
          </p:cNvPr>
          <p:cNvPicPr>
            <a:picLocks noChangeAspect="1"/>
          </p:cNvPicPr>
          <p:nvPr/>
        </p:nvPicPr>
        <p:blipFill>
          <a:blip r:embed="rId2"/>
          <a:stretch>
            <a:fillRect/>
          </a:stretch>
        </p:blipFill>
        <p:spPr>
          <a:xfrm>
            <a:off x="832194" y="3580229"/>
            <a:ext cx="5009525" cy="2556747"/>
          </a:xfrm>
          <a:prstGeom prst="rect">
            <a:avLst/>
          </a:prstGeom>
        </p:spPr>
      </p:pic>
      <p:pic>
        <p:nvPicPr>
          <p:cNvPr id="8" name="Picture 7">
            <a:extLst>
              <a:ext uri="{FF2B5EF4-FFF2-40B4-BE49-F238E27FC236}">
                <a16:creationId xmlns:a16="http://schemas.microsoft.com/office/drawing/2014/main" id="{C693031A-2E6F-41BE-8167-A51D38FFE193}"/>
              </a:ext>
            </a:extLst>
          </p:cNvPr>
          <p:cNvPicPr>
            <a:picLocks noChangeAspect="1"/>
          </p:cNvPicPr>
          <p:nvPr/>
        </p:nvPicPr>
        <p:blipFill>
          <a:blip r:embed="rId3"/>
          <a:stretch>
            <a:fillRect/>
          </a:stretch>
        </p:blipFill>
        <p:spPr>
          <a:xfrm>
            <a:off x="6198287" y="2541225"/>
            <a:ext cx="5104835" cy="3530935"/>
          </a:xfrm>
          <a:prstGeom prst="rect">
            <a:avLst/>
          </a:prstGeom>
        </p:spPr>
      </p:pic>
    </p:spTree>
    <p:extLst>
      <p:ext uri="{BB962C8B-B14F-4D97-AF65-F5344CB8AC3E}">
        <p14:creationId xmlns:p14="http://schemas.microsoft.com/office/powerpoint/2010/main" val="11015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44D2C-671D-45F9-84E0-E7EBEB3496CD}"/>
              </a:ext>
            </a:extLst>
          </p:cNvPr>
          <p:cNvSpPr/>
          <p:nvPr/>
        </p:nvSpPr>
        <p:spPr>
          <a:xfrm>
            <a:off x="4373460" y="427172"/>
            <a:ext cx="6390339" cy="646331"/>
          </a:xfrm>
          <a:prstGeom prst="rect">
            <a:avLst/>
          </a:prstGeom>
        </p:spPr>
        <p:txBody>
          <a:bodyPr wrap="none">
            <a:spAutoFit/>
          </a:bodyPr>
          <a:lstStyle/>
          <a:p>
            <a:r>
              <a:rPr lang="en-US" sz="3600" b="1" dirty="0"/>
              <a:t>Number of NA’s in each column</a:t>
            </a:r>
          </a:p>
        </p:txBody>
      </p:sp>
      <p:sp>
        <p:nvSpPr>
          <p:cNvPr id="7" name="Rectangle 6">
            <a:extLst>
              <a:ext uri="{FF2B5EF4-FFF2-40B4-BE49-F238E27FC236}">
                <a16:creationId xmlns:a16="http://schemas.microsoft.com/office/drawing/2014/main" id="{7B993EB4-766F-428D-9897-3B5E2D036D96}"/>
              </a:ext>
            </a:extLst>
          </p:cNvPr>
          <p:cNvSpPr/>
          <p:nvPr/>
        </p:nvSpPr>
        <p:spPr>
          <a:xfrm>
            <a:off x="4373460" y="1510439"/>
            <a:ext cx="6096000" cy="923330"/>
          </a:xfrm>
          <a:prstGeom prst="rect">
            <a:avLst/>
          </a:prstGeom>
        </p:spPr>
        <p:txBody>
          <a:bodyPr>
            <a:spAutoFit/>
          </a:bodyPr>
          <a:lstStyle/>
          <a:p>
            <a:r>
              <a:rPr lang="en-US" dirty="0"/>
              <a:t>In order to understand how complete the merged dataset is, we want to investigate how many NA values are in each column.</a:t>
            </a:r>
          </a:p>
        </p:txBody>
      </p:sp>
      <p:sp>
        <p:nvSpPr>
          <p:cNvPr id="11" name="Title 10">
            <a:extLst>
              <a:ext uri="{FF2B5EF4-FFF2-40B4-BE49-F238E27FC236}">
                <a16:creationId xmlns:a16="http://schemas.microsoft.com/office/drawing/2014/main" id="{50A1A029-D30C-4855-8B28-64D8F73397EB}"/>
              </a:ext>
            </a:extLst>
          </p:cNvPr>
          <p:cNvSpPr>
            <a:spLocks noGrp="1"/>
          </p:cNvSpPr>
          <p:nvPr>
            <p:ph type="title"/>
          </p:nvPr>
        </p:nvSpPr>
        <p:spPr/>
        <p:txBody>
          <a:bodyPr/>
          <a:lstStyle/>
          <a:p>
            <a:endParaRPr lang="en-US"/>
          </a:p>
        </p:txBody>
      </p:sp>
      <p:graphicFrame>
        <p:nvGraphicFramePr>
          <p:cNvPr id="12" name="Table 11">
            <a:extLst>
              <a:ext uri="{FF2B5EF4-FFF2-40B4-BE49-F238E27FC236}">
                <a16:creationId xmlns:a16="http://schemas.microsoft.com/office/drawing/2014/main" id="{C00511A9-9928-4713-B98E-B65B75E6C928}"/>
              </a:ext>
            </a:extLst>
          </p:cNvPr>
          <p:cNvGraphicFramePr>
            <a:graphicFrameLocks noGrp="1"/>
          </p:cNvGraphicFramePr>
          <p:nvPr>
            <p:extLst>
              <p:ext uri="{D42A27DB-BD31-4B8C-83A1-F6EECF244321}">
                <p14:modId xmlns:p14="http://schemas.microsoft.com/office/powerpoint/2010/main" val="522406668"/>
              </p:ext>
            </p:extLst>
          </p:nvPr>
        </p:nvGraphicFramePr>
        <p:xfrm>
          <a:off x="6789717" y="3270113"/>
          <a:ext cx="3540154" cy="1005840"/>
        </p:xfrm>
        <a:graphic>
          <a:graphicData uri="http://schemas.openxmlformats.org/drawingml/2006/table">
            <a:tbl>
              <a:tblPr firstRow="1" bandRow="1">
                <a:tableStyleId>{5C22544A-7EE6-4342-B048-85BDC9FD1C3A}</a:tableStyleId>
              </a:tblPr>
              <a:tblGrid>
                <a:gridCol w="3540154">
                  <a:extLst>
                    <a:ext uri="{9D8B030D-6E8A-4147-A177-3AD203B41FA5}">
                      <a16:colId xmlns:a16="http://schemas.microsoft.com/office/drawing/2014/main" val="734147825"/>
                    </a:ext>
                  </a:extLst>
                </a:gridCol>
              </a:tblGrid>
              <a:tr h="914013">
                <a:tc>
                  <a:txBody>
                    <a:bodyPr/>
                    <a:lstStyle/>
                    <a:p>
                      <a:r>
                        <a:rPr lang="en-US" sz="1200" b="0" dirty="0">
                          <a:solidFill>
                            <a:schemeClr val="accent5">
                              <a:lumMod val="50000"/>
                            </a:schemeClr>
                          </a:solidFill>
                        </a:rPr>
                        <a:t>for (</a:t>
                      </a:r>
                      <a:r>
                        <a:rPr lang="en-US" sz="1200" b="0" dirty="0" err="1">
                          <a:solidFill>
                            <a:schemeClr val="accent5">
                              <a:lumMod val="50000"/>
                            </a:schemeClr>
                          </a:solidFill>
                        </a:rPr>
                        <a:t>i</a:t>
                      </a:r>
                      <a:r>
                        <a:rPr lang="en-US" sz="1200" b="0" dirty="0">
                          <a:solidFill>
                            <a:schemeClr val="accent5">
                              <a:lumMod val="50000"/>
                            </a:schemeClr>
                          </a:solidFill>
                        </a:rPr>
                        <a:t> in 1:length(names(merged))){</a:t>
                      </a:r>
                    </a:p>
                    <a:p>
                      <a:r>
                        <a:rPr lang="en-US" sz="1200" b="0" dirty="0">
                          <a:solidFill>
                            <a:schemeClr val="accent5">
                              <a:lumMod val="50000"/>
                            </a:schemeClr>
                          </a:solidFill>
                        </a:rPr>
                        <a:t>  column = merged[,</a:t>
                      </a:r>
                      <a:r>
                        <a:rPr lang="en-US" sz="1200" b="0" dirty="0" err="1">
                          <a:solidFill>
                            <a:schemeClr val="accent5">
                              <a:lumMod val="50000"/>
                            </a:schemeClr>
                          </a:solidFill>
                        </a:rPr>
                        <a:t>i</a:t>
                      </a:r>
                      <a:r>
                        <a:rPr lang="en-US" sz="1200" b="0" dirty="0">
                          <a:solidFill>
                            <a:schemeClr val="accent5">
                              <a:lumMod val="50000"/>
                            </a:schemeClr>
                          </a:solidFill>
                        </a:rPr>
                        <a:t>]</a:t>
                      </a:r>
                    </a:p>
                    <a:p>
                      <a:r>
                        <a:rPr lang="en-US" sz="1200" b="0" dirty="0">
                          <a:solidFill>
                            <a:schemeClr val="accent5">
                              <a:lumMod val="50000"/>
                            </a:schemeClr>
                          </a:solidFill>
                        </a:rPr>
                        <a:t>  </a:t>
                      </a:r>
                      <a:r>
                        <a:rPr lang="en-US" sz="1200" b="0" dirty="0" err="1">
                          <a:solidFill>
                            <a:schemeClr val="accent5">
                              <a:lumMod val="50000"/>
                            </a:schemeClr>
                          </a:solidFill>
                        </a:rPr>
                        <a:t>nas</a:t>
                      </a:r>
                      <a:r>
                        <a:rPr lang="en-US" sz="1200" b="0" dirty="0">
                          <a:solidFill>
                            <a:schemeClr val="accent5">
                              <a:lumMod val="50000"/>
                            </a:schemeClr>
                          </a:solidFill>
                        </a:rPr>
                        <a:t> = sum(is.na(column))</a:t>
                      </a:r>
                    </a:p>
                    <a:p>
                      <a:r>
                        <a:rPr lang="en-US" sz="1200" b="0" dirty="0">
                          <a:solidFill>
                            <a:schemeClr val="accent5">
                              <a:lumMod val="50000"/>
                            </a:schemeClr>
                          </a:solidFill>
                        </a:rPr>
                        <a:t>  print(paste(names(merged)[</a:t>
                      </a:r>
                      <a:r>
                        <a:rPr lang="en-US" sz="1200" b="0" dirty="0" err="1">
                          <a:solidFill>
                            <a:schemeClr val="accent5">
                              <a:lumMod val="50000"/>
                            </a:schemeClr>
                          </a:solidFill>
                        </a:rPr>
                        <a:t>i</a:t>
                      </a:r>
                      <a:r>
                        <a:rPr lang="en-US" sz="1200" b="0" dirty="0">
                          <a:solidFill>
                            <a:schemeClr val="accent5">
                              <a:lumMod val="50000"/>
                            </a:schemeClr>
                          </a:solidFill>
                        </a:rPr>
                        <a:t>], ':', </a:t>
                      </a:r>
                      <a:r>
                        <a:rPr lang="en-US" sz="1200" b="0" dirty="0" err="1">
                          <a:solidFill>
                            <a:schemeClr val="accent5">
                              <a:lumMod val="50000"/>
                            </a:schemeClr>
                          </a:solidFill>
                        </a:rPr>
                        <a:t>nas</a:t>
                      </a:r>
                      <a:r>
                        <a:rPr lang="en-US" sz="1200" b="0" dirty="0">
                          <a:solidFill>
                            <a:schemeClr val="accent5">
                              <a:lumMod val="50000"/>
                            </a:schemeClr>
                          </a:solidFill>
                        </a:rPr>
                        <a:t>))</a:t>
                      </a:r>
                    </a:p>
                    <a:p>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5842274"/>
                  </a:ext>
                </a:extLst>
              </a:tr>
            </a:tbl>
          </a:graphicData>
        </a:graphic>
      </p:graphicFrame>
      <p:pic>
        <p:nvPicPr>
          <p:cNvPr id="14" name="Picture 13">
            <a:extLst>
              <a:ext uri="{FF2B5EF4-FFF2-40B4-BE49-F238E27FC236}">
                <a16:creationId xmlns:a16="http://schemas.microsoft.com/office/drawing/2014/main" id="{1396B5CD-8130-4A1F-8D84-CDE469DB91CB}"/>
              </a:ext>
            </a:extLst>
          </p:cNvPr>
          <p:cNvPicPr>
            <a:picLocks noChangeAspect="1"/>
          </p:cNvPicPr>
          <p:nvPr/>
        </p:nvPicPr>
        <p:blipFill>
          <a:blip r:embed="rId2"/>
          <a:stretch>
            <a:fillRect/>
          </a:stretch>
        </p:blipFill>
        <p:spPr>
          <a:xfrm>
            <a:off x="4434873" y="2602954"/>
            <a:ext cx="2069940" cy="2590451"/>
          </a:xfrm>
          <a:prstGeom prst="rect">
            <a:avLst/>
          </a:prstGeom>
        </p:spPr>
      </p:pic>
      <p:pic>
        <p:nvPicPr>
          <p:cNvPr id="16" name="Graphic 15" descr="City">
            <a:extLst>
              <a:ext uri="{FF2B5EF4-FFF2-40B4-BE49-F238E27FC236}">
                <a16:creationId xmlns:a16="http://schemas.microsoft.com/office/drawing/2014/main" id="{2401A7FA-873C-44CE-A568-721111743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402" y="4040618"/>
            <a:ext cx="2305575" cy="2305575"/>
          </a:xfrm>
          <a:prstGeom prst="rect">
            <a:avLst/>
          </a:prstGeom>
        </p:spPr>
      </p:pic>
      <p:pic>
        <p:nvPicPr>
          <p:cNvPr id="18" name="Graphic 17" descr="Sun">
            <a:extLst>
              <a:ext uri="{FF2B5EF4-FFF2-40B4-BE49-F238E27FC236}">
                <a16:creationId xmlns:a16="http://schemas.microsoft.com/office/drawing/2014/main" id="{C8C2EDED-66A4-454E-9AFA-B85254B100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919" y="1073503"/>
            <a:ext cx="1268138" cy="1268138"/>
          </a:xfrm>
          <a:prstGeom prst="rect">
            <a:avLst/>
          </a:prstGeom>
        </p:spPr>
      </p:pic>
    </p:spTree>
    <p:extLst>
      <p:ext uri="{BB962C8B-B14F-4D97-AF65-F5344CB8AC3E}">
        <p14:creationId xmlns:p14="http://schemas.microsoft.com/office/powerpoint/2010/main" val="29864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A7960-BE52-46B6-9BE7-51CB775B1FBF}"/>
              </a:ext>
            </a:extLst>
          </p:cNvPr>
          <p:cNvSpPr/>
          <p:nvPr/>
        </p:nvSpPr>
        <p:spPr>
          <a:xfrm>
            <a:off x="689317" y="153108"/>
            <a:ext cx="10121705" cy="1200329"/>
          </a:xfrm>
          <a:prstGeom prst="rect">
            <a:avLst/>
          </a:prstGeom>
        </p:spPr>
        <p:txBody>
          <a:bodyPr wrap="square">
            <a:spAutoFit/>
          </a:bodyPr>
          <a:lstStyle/>
          <a:p>
            <a:pPr algn="ctr"/>
            <a:r>
              <a:rPr lang="en-US" sz="3600" b="1" dirty="0"/>
              <a:t>Median alcohol content and international bitterness unit for each state</a:t>
            </a:r>
          </a:p>
        </p:txBody>
      </p:sp>
      <p:graphicFrame>
        <p:nvGraphicFramePr>
          <p:cNvPr id="4" name="Table 3">
            <a:extLst>
              <a:ext uri="{FF2B5EF4-FFF2-40B4-BE49-F238E27FC236}">
                <a16:creationId xmlns:a16="http://schemas.microsoft.com/office/drawing/2014/main" id="{87148BD9-2EB5-44F9-894C-E8734BBB95B1}"/>
              </a:ext>
            </a:extLst>
          </p:cNvPr>
          <p:cNvGraphicFramePr>
            <a:graphicFrameLocks noGrp="1"/>
          </p:cNvGraphicFramePr>
          <p:nvPr>
            <p:extLst>
              <p:ext uri="{D42A27DB-BD31-4B8C-83A1-F6EECF244321}">
                <p14:modId xmlns:p14="http://schemas.microsoft.com/office/powerpoint/2010/main" val="4047163037"/>
              </p:ext>
            </p:extLst>
          </p:nvPr>
        </p:nvGraphicFramePr>
        <p:xfrm>
          <a:off x="689317" y="2007680"/>
          <a:ext cx="4595304" cy="2651760"/>
        </p:xfrm>
        <a:graphic>
          <a:graphicData uri="http://schemas.openxmlformats.org/drawingml/2006/table">
            <a:tbl>
              <a:tblPr firstRow="1" bandRow="1">
                <a:tableStyleId>{5C22544A-7EE6-4342-B048-85BDC9FD1C3A}</a:tableStyleId>
              </a:tblPr>
              <a:tblGrid>
                <a:gridCol w="4595304">
                  <a:extLst>
                    <a:ext uri="{9D8B030D-6E8A-4147-A177-3AD203B41FA5}">
                      <a16:colId xmlns:a16="http://schemas.microsoft.com/office/drawing/2014/main" val="712468499"/>
                    </a:ext>
                  </a:extLst>
                </a:gridCol>
              </a:tblGrid>
              <a:tr h="716032">
                <a:tc>
                  <a:txBody>
                    <a:bodyPr/>
                    <a:lstStyle/>
                    <a:p>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merged</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group_by(</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summarise(</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ABV</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a:t>
                      </a:r>
                    </a:p>
                    <a:p>
                      <a:r>
                        <a:rPr lang="en-US" sz="1200" b="0">
                          <a:solidFill>
                            <a:schemeClr val="accent5">
                              <a:lumMod val="50000"/>
                            </a:schemeClr>
                          </a:solidFill>
                        </a:rPr>
                        <a:t>library(</a:t>
                      </a:r>
                      <a:r>
                        <a:rPr lang="en-US" sz="1200" b="0" kern="1200">
                          <a:solidFill>
                            <a:schemeClr val="accent5">
                              <a:lumMod val="50000"/>
                            </a:schemeClr>
                          </a:solidFill>
                          <a:effectLst/>
                          <a:latin typeface="+mn-lt"/>
                          <a:ea typeface="+mn-ea"/>
                          <a:cs typeface="+mn-cs"/>
                        </a:rPr>
                        <a:t>reshape2</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melt(</a:t>
                      </a:r>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id.vars='State'</a:t>
                      </a:r>
                      <a:r>
                        <a:rPr lang="en-US" sz="1200" b="0">
                          <a:solidFill>
                            <a:schemeClr val="accent5">
                              <a:lumMod val="50000"/>
                            </a:schemeClr>
                          </a:solidFill>
                        </a:rPr>
                        <a:t>) ggplot(</a:t>
                      </a:r>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aes(</a:t>
                      </a:r>
                      <a:r>
                        <a:rPr lang="en-US" sz="1200" b="0" kern="1200">
                          <a:solidFill>
                            <a:schemeClr val="accent5">
                              <a:lumMod val="50000"/>
                            </a:schemeClr>
                          </a:solidFill>
                          <a:effectLst/>
                          <a:latin typeface="+mn-lt"/>
                          <a:ea typeface="+mn-ea"/>
                          <a:cs typeface="+mn-cs"/>
                        </a:rPr>
                        <a:t>x=State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y=value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fill=variable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geom_bar(</a:t>
                      </a:r>
                      <a:r>
                        <a:rPr lang="en-US" sz="1200" b="0" kern="1200">
                          <a:solidFill>
                            <a:schemeClr val="accent5">
                              <a:lumMod val="50000"/>
                            </a:schemeClr>
                          </a:solidFill>
                          <a:effectLst/>
                          <a:latin typeface="+mn-lt"/>
                          <a:ea typeface="+mn-ea"/>
                          <a:cs typeface="+mn-cs"/>
                        </a:rPr>
                        <a:t>stat='identity'</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position</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'dodge'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theme(</a:t>
                      </a:r>
                      <a:r>
                        <a:rPr lang="en-US" sz="1200" b="0" kern="1200">
                          <a:solidFill>
                            <a:schemeClr val="accent5">
                              <a:lumMod val="50000"/>
                            </a:schemeClr>
                          </a:solidFill>
                          <a:effectLst/>
                          <a:latin typeface="+mn-lt"/>
                          <a:ea typeface="+mn-ea"/>
                          <a:cs typeface="+mn-cs"/>
                        </a:rPr>
                        <a:t>axis.text.x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element_text(</a:t>
                      </a:r>
                      <a:r>
                        <a:rPr lang="en-US" sz="1200" b="0" kern="1200">
                          <a:solidFill>
                            <a:schemeClr val="accent5">
                              <a:lumMod val="50000"/>
                            </a:schemeClr>
                          </a:solidFill>
                          <a:effectLst/>
                          <a:latin typeface="+mn-lt"/>
                          <a:ea typeface="+mn-ea"/>
                          <a:cs typeface="+mn-cs"/>
                        </a:rPr>
                        <a:t>angle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90</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hjust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1</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size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4</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legend.text=</a:t>
                      </a:r>
                      <a:r>
                        <a:rPr lang="en-US" sz="1200" b="0">
                          <a:solidFill>
                            <a:schemeClr val="accent5">
                              <a:lumMod val="50000"/>
                            </a:schemeClr>
                          </a:solidFill>
                        </a:rPr>
                        <a:t>element_text(</a:t>
                      </a:r>
                      <a:r>
                        <a:rPr lang="en-US" sz="1200" b="0" kern="1200">
                          <a:solidFill>
                            <a:schemeClr val="accent5">
                              <a:lumMod val="50000"/>
                            </a:schemeClr>
                          </a:solidFill>
                          <a:effectLst/>
                          <a:latin typeface="+mn-lt"/>
                          <a:ea typeface="+mn-ea"/>
                          <a:cs typeface="+mn-cs"/>
                        </a:rPr>
                        <a:t>size=7</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labs(</a:t>
                      </a:r>
                      <a:r>
                        <a:rPr lang="en-US" sz="1200" b="0" kern="1200">
                          <a:solidFill>
                            <a:schemeClr val="accent5">
                              <a:lumMod val="50000"/>
                            </a:schemeClr>
                          </a:solidFill>
                          <a:effectLst/>
                          <a:latin typeface="+mn-lt"/>
                          <a:ea typeface="+mn-ea"/>
                          <a:cs typeface="+mn-cs"/>
                        </a:rPr>
                        <a:t>title='Median Alcohol Content and Median IBU by 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scale_fill_discrete(</a:t>
                      </a:r>
                      <a:r>
                        <a:rPr lang="en-US" sz="1200" b="0" kern="1200">
                          <a:solidFill>
                            <a:schemeClr val="accent5">
                              <a:lumMod val="50000"/>
                            </a:schemeClr>
                          </a:solidFill>
                          <a:effectLst/>
                          <a:latin typeface="+mn-lt"/>
                          <a:ea typeface="+mn-ea"/>
                          <a:cs typeface="+mn-cs"/>
                        </a:rPr>
                        <a:t>name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breaks=</a:t>
                      </a:r>
                      <a:r>
                        <a:rPr lang="en-US" sz="1200" b="0">
                          <a:solidFill>
                            <a:schemeClr val="accent5">
                              <a:lumMod val="50000"/>
                            </a:schemeClr>
                          </a:solidFill>
                        </a:rPr>
                        <a:t> c(</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labels=</a:t>
                      </a:r>
                      <a:r>
                        <a:rPr lang="en-US" sz="1200" b="0">
                          <a:solidFill>
                            <a:schemeClr val="accent5">
                              <a:lumMod val="50000"/>
                            </a:schemeClr>
                          </a:solidFill>
                        </a:rPr>
                        <a:t>c(</a:t>
                      </a:r>
                      <a:r>
                        <a:rPr lang="en-US" sz="1200" b="0" kern="1200">
                          <a:solidFill>
                            <a:schemeClr val="accent5">
                              <a:lumMod val="50000"/>
                            </a:schemeClr>
                          </a:solidFill>
                          <a:effectLst/>
                          <a:latin typeface="+mn-lt"/>
                          <a:ea typeface="+mn-ea"/>
                          <a:cs typeface="+mn-cs"/>
                        </a:rPr>
                        <a:t>'Median Alcohol 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 IBU'</a:t>
                      </a:r>
                      <a:r>
                        <a:rPr lang="en-US" sz="1200" b="0">
                          <a:solidFill>
                            <a:schemeClr val="accent5">
                              <a:lumMod val="50000"/>
                            </a:schemeClr>
                          </a:solidFill>
                        </a:rPr>
                        <a:t>))</a:t>
                      </a:r>
                      <a:endParaRPr lang="en-US" sz="1200" b="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506916"/>
                  </a:ext>
                </a:extLst>
              </a:tr>
            </a:tbl>
          </a:graphicData>
        </a:graphic>
      </p:graphicFrame>
      <p:pic>
        <p:nvPicPr>
          <p:cNvPr id="11" name="Picture 10">
            <a:extLst>
              <a:ext uri="{FF2B5EF4-FFF2-40B4-BE49-F238E27FC236}">
                <a16:creationId xmlns:a16="http://schemas.microsoft.com/office/drawing/2014/main" id="{CB353E51-063F-46C8-8FF1-FA1B142FE615}"/>
              </a:ext>
            </a:extLst>
          </p:cNvPr>
          <p:cNvPicPr>
            <a:picLocks noChangeAspect="1"/>
          </p:cNvPicPr>
          <p:nvPr/>
        </p:nvPicPr>
        <p:blipFill>
          <a:blip r:embed="rId2"/>
          <a:stretch>
            <a:fillRect/>
          </a:stretch>
        </p:blipFill>
        <p:spPr>
          <a:xfrm>
            <a:off x="5712787" y="2007680"/>
            <a:ext cx="5705475" cy="4114800"/>
          </a:xfrm>
          <a:prstGeom prst="rect">
            <a:avLst/>
          </a:prstGeom>
        </p:spPr>
      </p:pic>
      <p:sp>
        <p:nvSpPr>
          <p:cNvPr id="3" name="TextBox 2">
            <a:extLst>
              <a:ext uri="{FF2B5EF4-FFF2-40B4-BE49-F238E27FC236}">
                <a16:creationId xmlns:a16="http://schemas.microsoft.com/office/drawing/2014/main" id="{0B054E03-25E5-D648-BE1B-21722DAEFFCE}"/>
              </a:ext>
            </a:extLst>
          </p:cNvPr>
          <p:cNvSpPr txBox="1"/>
          <p:nvPr/>
        </p:nvSpPr>
        <p:spPr>
          <a:xfrm>
            <a:off x="689317" y="5105400"/>
            <a:ext cx="4595304" cy="923330"/>
          </a:xfrm>
          <a:prstGeom prst="rect">
            <a:avLst/>
          </a:prstGeom>
          <a:noFill/>
        </p:spPr>
        <p:txBody>
          <a:bodyPr wrap="square" rtlCol="0">
            <a:spAutoFit/>
          </a:bodyPr>
          <a:lstStyle/>
          <a:p>
            <a:r>
              <a:rPr lang="en-US" dirty="0"/>
              <a:t>As a side by side boxplot, this graph is not very informative because the units for alcohol content and bitterness (IBU) are so different</a:t>
            </a:r>
          </a:p>
        </p:txBody>
      </p:sp>
    </p:spTree>
    <p:extLst>
      <p:ext uri="{BB962C8B-B14F-4D97-AF65-F5344CB8AC3E}">
        <p14:creationId xmlns:p14="http://schemas.microsoft.com/office/powerpoint/2010/main" val="30197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C1EC3-1610-4116-951A-D5DA22518D5A}"/>
              </a:ext>
            </a:extLst>
          </p:cNvPr>
          <p:cNvSpPr/>
          <p:nvPr/>
        </p:nvSpPr>
        <p:spPr>
          <a:xfrm>
            <a:off x="673914" y="442249"/>
            <a:ext cx="11045505" cy="1200329"/>
          </a:xfrm>
          <a:prstGeom prst="rect">
            <a:avLst/>
          </a:prstGeom>
        </p:spPr>
        <p:txBody>
          <a:bodyPr wrap="square">
            <a:spAutoFit/>
          </a:bodyPr>
          <a:lstStyle/>
          <a:p>
            <a:r>
              <a:rPr lang="en-US" dirty="0"/>
              <a:t>To better visualize the data, we decided it would be better to do 2 separate bar plots.  Here we can see the </a:t>
            </a:r>
            <a:r>
              <a:rPr lang="en-US" b="1" dirty="0"/>
              <a:t>DC has the largest median alcohol content </a:t>
            </a:r>
            <a:r>
              <a:rPr lang="en-US" dirty="0"/>
              <a:t>and </a:t>
            </a:r>
            <a:r>
              <a:rPr lang="en-US" b="1" dirty="0"/>
              <a:t>Utah has the smallest median alcohol content</a:t>
            </a:r>
            <a:r>
              <a:rPr lang="en-US" dirty="0"/>
              <a:t>. </a:t>
            </a:r>
            <a:r>
              <a:rPr lang="en-US" b="1" dirty="0"/>
              <a:t>Maine has the largest median IBU </a:t>
            </a:r>
            <a:r>
              <a:rPr lang="en-US" dirty="0"/>
              <a:t>and </a:t>
            </a:r>
            <a:r>
              <a:rPr lang="en-US" b="1" dirty="0"/>
              <a:t>Wisconsin has the lowest median IBU. South Dakota is missing information on its IBU, and this data should be collected.</a:t>
            </a:r>
            <a:endParaRPr lang="en-US" dirty="0"/>
          </a:p>
        </p:txBody>
      </p:sp>
      <p:pic>
        <p:nvPicPr>
          <p:cNvPr id="3" name="Picture 2">
            <a:extLst>
              <a:ext uri="{FF2B5EF4-FFF2-40B4-BE49-F238E27FC236}">
                <a16:creationId xmlns:a16="http://schemas.microsoft.com/office/drawing/2014/main" id="{80ACE040-7045-4747-A377-2D23CB53283F}"/>
              </a:ext>
            </a:extLst>
          </p:cNvPr>
          <p:cNvPicPr>
            <a:picLocks noChangeAspect="1"/>
          </p:cNvPicPr>
          <p:nvPr/>
        </p:nvPicPr>
        <p:blipFill>
          <a:blip r:embed="rId2"/>
          <a:stretch>
            <a:fillRect/>
          </a:stretch>
        </p:blipFill>
        <p:spPr>
          <a:xfrm>
            <a:off x="821222" y="1752508"/>
            <a:ext cx="5164581" cy="4902229"/>
          </a:xfrm>
          <a:prstGeom prst="rect">
            <a:avLst/>
          </a:prstGeom>
        </p:spPr>
      </p:pic>
      <p:pic>
        <p:nvPicPr>
          <p:cNvPr id="4" name="Picture 3">
            <a:extLst>
              <a:ext uri="{FF2B5EF4-FFF2-40B4-BE49-F238E27FC236}">
                <a16:creationId xmlns:a16="http://schemas.microsoft.com/office/drawing/2014/main" id="{FA976DBA-5065-49ED-8CC4-642D6F83EDC6}"/>
              </a:ext>
            </a:extLst>
          </p:cNvPr>
          <p:cNvPicPr>
            <a:picLocks noChangeAspect="1"/>
          </p:cNvPicPr>
          <p:nvPr/>
        </p:nvPicPr>
        <p:blipFill>
          <a:blip r:embed="rId3"/>
          <a:stretch>
            <a:fillRect/>
          </a:stretch>
        </p:blipFill>
        <p:spPr>
          <a:xfrm>
            <a:off x="6206199" y="1752508"/>
            <a:ext cx="4921428" cy="4851122"/>
          </a:xfrm>
          <a:prstGeom prst="rect">
            <a:avLst/>
          </a:prstGeom>
        </p:spPr>
      </p:pic>
    </p:spTree>
    <p:extLst>
      <p:ext uri="{BB962C8B-B14F-4D97-AF65-F5344CB8AC3E}">
        <p14:creationId xmlns:p14="http://schemas.microsoft.com/office/powerpoint/2010/main" val="21278419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1044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 2</vt:lpstr>
      <vt:lpstr>Frame</vt:lpstr>
      <vt:lpstr>Capstone Project: US Craft Beer and Breweries Study</vt:lpstr>
      <vt:lpstr>Agenda</vt:lpstr>
      <vt:lpstr>PowerPoint Presentation</vt:lpstr>
      <vt:lpstr>Solution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US Craft Beer and Breweries Study</dc:title>
  <dc:creator>Queena Wang</dc:creator>
  <cp:lastModifiedBy>Queena Wang</cp:lastModifiedBy>
  <cp:revision>59</cp:revision>
  <dcterms:created xsi:type="dcterms:W3CDTF">2019-02-25T07:53:10Z</dcterms:created>
  <dcterms:modified xsi:type="dcterms:W3CDTF">2019-02-25T23:47:57Z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chiawa@microsoft.com</vt:lpwstr>
  </property>
  <property fmtid="{D5CDD505-2E9C-101B-9397-08002B2CF9AE}" pid="5" name="MSIP_Label_f42aa342-8706-4288-bd11-ebb85995028c_SetDate">
    <vt:lpwstr>2019-02-25T07:58:22.5133971Z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f5f39cc4-f6e6-47f1-beda-da98886a6296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