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978" r:id="rId4"/>
    <p:sldMasterId id="2147483660" r:id="rId5"/>
  </p:sldMasterIdLst>
  <p:notesMasterIdLst>
    <p:notesMasterId r:id="rId13"/>
  </p:notesMasterIdLst>
  <p:handoutMasterIdLst>
    <p:handoutMasterId r:id="rId14"/>
  </p:handoutMasterIdLst>
  <p:sldIdLst>
    <p:sldId id="683" r:id="rId6"/>
    <p:sldId id="684" r:id="rId7"/>
    <p:sldId id="690" r:id="rId8"/>
    <p:sldId id="686" r:id="rId9"/>
    <p:sldId id="687" r:id="rId10"/>
    <p:sldId id="688" r:id="rId11"/>
    <p:sldId id="689" r:id="rId12"/>
  </p:sldIdLst>
  <p:sldSz cx="9144000" cy="6858000" type="screen4x3"/>
  <p:notesSz cx="6797675" cy="9926638"/>
  <p:defaultTextStyle>
    <a:defPPr>
      <a:defRPr lang="it-IT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7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7189"/>
    <a:srgbClr val="EC6400"/>
    <a:srgbClr val="00FFFF"/>
    <a:srgbClr val="00FF00"/>
    <a:srgbClr val="FFFFCC"/>
    <a:srgbClr val="CCFFCC"/>
    <a:srgbClr val="CCFFFF"/>
    <a:srgbClr val="FFCCFF"/>
    <a:srgbClr val="FF0066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7" autoAdjust="0"/>
    <p:restoredTop sz="94643" autoAdjust="0"/>
  </p:normalViewPr>
  <p:slideViewPr>
    <p:cSldViewPr snapToGrid="0" snapToObjects="1">
      <p:cViewPr varScale="1">
        <p:scale>
          <a:sx n="112" d="100"/>
          <a:sy n="112" d="100"/>
        </p:scale>
        <p:origin x="1437" y="57"/>
      </p:cViewPr>
      <p:guideLst>
        <p:guide orient="horz" pos="2224"/>
        <p:guide pos="27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8D6AA402-BF46-4139-8F2E-56EB14B64A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AA6126F-2057-4A31-B9D8-D11E377E96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DAB020A-D0A5-42DB-AF3F-582D316EF359}" type="datetimeFigureOut">
              <a:rPr lang="it-IT"/>
              <a:pPr>
                <a:defRPr/>
              </a:pPr>
              <a:t>18/02/2020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C23ECBD-AB6B-403F-99FE-E9258D5A52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940EEAA-458D-4354-B164-27B5E8B5D7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F1FD46F-8F73-4EA3-9C52-15CEC8653765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68A84D70-0667-4F53-A5DB-C13C0A4C36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1C95F0E-2943-4F59-9AB7-10746F23AAC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78EB45A7-BEEB-41EC-95B4-73A23A1DDA7C}" type="datetimeFigureOut">
              <a:rPr lang="it-IT"/>
              <a:pPr>
                <a:defRPr/>
              </a:pPr>
              <a:t>18/02/2020</a:t>
            </a:fld>
            <a:endParaRPr lang="it-IT"/>
          </a:p>
        </p:txBody>
      </p:sp>
      <p:sp>
        <p:nvSpPr>
          <p:cNvPr id="4" name="Segnaposto immagine diapositiva 3">
            <a:extLst>
              <a:ext uri="{FF2B5EF4-FFF2-40B4-BE49-F238E27FC236}">
                <a16:creationId xmlns:a16="http://schemas.microsoft.com/office/drawing/2014/main" id="{39C59382-14C0-4DC0-85DB-EE7E55FB30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Segnaposto note 4">
            <a:extLst>
              <a:ext uri="{FF2B5EF4-FFF2-40B4-BE49-F238E27FC236}">
                <a16:creationId xmlns:a16="http://schemas.microsoft.com/office/drawing/2014/main" id="{370C81BA-FF15-4A6F-9D2F-046DBF43A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896A3F-CE43-4C25-8A67-7B5B503C82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9A7923E-BDFE-40A1-8EF0-79517248DC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3F23F93-C828-4055-AADB-4281E1464872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961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5">
            <a:extLst>
              <a:ext uri="{FF2B5EF4-FFF2-40B4-BE49-F238E27FC236}">
                <a16:creationId xmlns:a16="http://schemas.microsoft.com/office/drawing/2014/main" id="{D6A20FCC-2BAF-4EB4-A52D-F49ACFD7BF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34400" y="179388"/>
            <a:ext cx="414338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 smtClean="0">
                <a:solidFill>
                  <a:srgbClr val="597189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56982291-884F-4AC1-9B8A-84D106EA464F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6258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98463" y="366713"/>
            <a:ext cx="7772400" cy="5450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900" b="1">
                <a:solidFill>
                  <a:srgbClr val="597189"/>
                </a:solidFill>
                <a:latin typeface="Century Gothic" pitchFamily="34" charset="0"/>
                <a:cs typeface="Arial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2"/>
          </p:nvPr>
        </p:nvSpPr>
        <p:spPr>
          <a:xfrm>
            <a:off x="398464" y="860425"/>
            <a:ext cx="6645275" cy="7493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900" b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7B85038-79F6-4F78-B630-11F146EE3D6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34400" y="179388"/>
            <a:ext cx="414338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 smtClean="0">
                <a:solidFill>
                  <a:srgbClr val="597189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301C363F-82E5-41FB-A07F-292937B41B4F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9991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5">
            <a:extLst>
              <a:ext uri="{FF2B5EF4-FFF2-40B4-BE49-F238E27FC236}">
                <a16:creationId xmlns:a16="http://schemas.microsoft.com/office/drawing/2014/main" id="{D6A20FCC-2BAF-4EB4-A52D-F49ACFD7BF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34400" y="179388"/>
            <a:ext cx="414338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 smtClean="0">
                <a:solidFill>
                  <a:srgbClr val="597189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56982291-884F-4AC1-9B8A-84D106EA464F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4719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35" r:id="rId1"/>
    <p:sldLayoutId id="2147484139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magine 4" descr="INTESA_SANPAOLO white.png">
            <a:extLst>
              <a:ext uri="{FF2B5EF4-FFF2-40B4-BE49-F238E27FC236}">
                <a16:creationId xmlns:a16="http://schemas.microsoft.com/office/drawing/2014/main" id="{4FA12C7C-EB96-43F2-A625-331DC45E97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225" y="6418263"/>
            <a:ext cx="149225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137" r:id="rId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pypi.org/project/merf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egnaposto numero diapositiva 8">
            <a:extLst>
              <a:ext uri="{FF2B5EF4-FFF2-40B4-BE49-F238E27FC236}">
                <a16:creationId xmlns:a16="http://schemas.microsoft.com/office/drawing/2014/main" id="{3BE0988D-39E3-465D-9A0D-3852417464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FF7EA16-B2FA-4DF5-AFB9-C70A40652A83}" type="slidenum">
              <a:rPr lang="it-IT" altLang="it-IT">
                <a:solidFill>
                  <a:srgbClr val="597189"/>
                </a:solidFill>
                <a:latin typeface="Century Gothic" panose="020B0502020202020204" pitchFamily="34" charset="0"/>
              </a:rPr>
              <a:pPr/>
              <a:t>0</a:t>
            </a:fld>
            <a:endParaRPr lang="it-IT" altLang="it-IT" dirty="0">
              <a:solidFill>
                <a:srgbClr val="597189"/>
              </a:solidFill>
              <a:latin typeface="Century Gothic" panose="020B0502020202020204" pitchFamily="34" charset="0"/>
            </a:endParaRPr>
          </a:p>
        </p:txBody>
      </p:sp>
      <p:sp>
        <p:nvSpPr>
          <p:cNvPr id="12293" name="Titolo 1">
            <a:extLst>
              <a:ext uri="{FF2B5EF4-FFF2-40B4-BE49-F238E27FC236}">
                <a16:creationId xmlns:a16="http://schemas.microsoft.com/office/drawing/2014/main" id="{7862F78A-B59D-4986-AD27-F6C1DC339C02}"/>
              </a:ext>
            </a:extLst>
          </p:cNvPr>
          <p:cNvSpPr txBox="1">
            <a:spLocks/>
          </p:cNvSpPr>
          <p:nvPr/>
        </p:nvSpPr>
        <p:spPr bwMode="auto">
          <a:xfrm>
            <a:off x="398463" y="366713"/>
            <a:ext cx="7426325" cy="48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it-IT" altLang="it-IT" sz="2900" b="1" dirty="0" err="1" smtClean="0">
                <a:solidFill>
                  <a:srgbClr val="597189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Dataset</a:t>
            </a:r>
            <a:r>
              <a:rPr lang="it-IT" altLang="it-IT" sz="2900" b="1" dirty="0" smtClean="0">
                <a:solidFill>
                  <a:srgbClr val="597189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– Regole di </a:t>
            </a:r>
            <a:r>
              <a:rPr lang="it-IT" altLang="it-IT" sz="2900" b="1" dirty="0" err="1" smtClean="0">
                <a:solidFill>
                  <a:srgbClr val="597189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Cleaning</a:t>
            </a:r>
            <a:endParaRPr lang="it-IT" altLang="it-IT" sz="2900" b="1" dirty="0">
              <a:solidFill>
                <a:srgbClr val="597189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37EDB7-1F79-4B4F-97C2-67F3DDBEFC16}"/>
              </a:ext>
            </a:extLst>
          </p:cNvPr>
          <p:cNvSpPr txBox="1"/>
          <p:nvPr/>
        </p:nvSpPr>
        <p:spPr>
          <a:xfrm>
            <a:off x="398463" y="1259871"/>
            <a:ext cx="4397829" cy="323165"/>
          </a:xfrm>
          <a:prstGeom prst="rect">
            <a:avLst/>
          </a:prstGeom>
          <a:solidFill>
            <a:srgbClr val="EC6400"/>
          </a:solidFill>
        </p:spPr>
        <p:txBody>
          <a:bodyPr wrap="square" rtlCol="0">
            <a:spAutoFit/>
          </a:bodyPr>
          <a:lstStyle/>
          <a:p>
            <a:r>
              <a:rPr lang="it-IT" sz="1500" b="1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Gestione degli #N/A</a:t>
            </a:r>
            <a:endParaRPr lang="it-IT" sz="1500" dirty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E3956CD3-1711-4D3F-BAEE-C63CB3BAA327}"/>
              </a:ext>
            </a:extLst>
          </p:cNvPr>
          <p:cNvSpPr txBox="1">
            <a:spLocks/>
          </p:cNvSpPr>
          <p:nvPr/>
        </p:nvSpPr>
        <p:spPr bwMode="auto">
          <a:xfrm>
            <a:off x="398463" y="5086223"/>
            <a:ext cx="8135937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it-IT" altLang="it-IT" sz="15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Tutti gli </a:t>
            </a:r>
            <a:r>
              <a:rPr lang="it-IT" altLang="it-IT" sz="1500" dirty="0" err="1" smtClean="0">
                <a:latin typeface="Century Gothic" panose="020B0502020202020204" pitchFamily="34" charset="0"/>
                <a:cs typeface="Arial" panose="020B0604020202020204" pitchFamily="34" charset="0"/>
              </a:rPr>
              <a:t>outliers</a:t>
            </a:r>
            <a:r>
              <a:rPr lang="it-IT" altLang="it-IT" sz="15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 sono sostituiti rispettivamente con:</a:t>
            </a:r>
          </a:p>
          <a:p>
            <a:pPr eaLnBrk="1" hangingPunct="1"/>
            <a:endParaRPr lang="it-IT" altLang="it-IT" sz="1500" dirty="0" smtClean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166688" indent="-166688" eaLnBrk="1" fontAlgn="auto" hangingPunct="1">
              <a:spcAft>
                <a:spcPts val="600"/>
              </a:spcAft>
              <a:buClr>
                <a:srgbClr val="003A79"/>
              </a:buClr>
              <a:buSzPct val="140000"/>
              <a:buBlip>
                <a:blip r:embed="rId2"/>
              </a:buBlip>
              <a:defRPr/>
            </a:pPr>
            <a:r>
              <a:rPr lang="it-IT" sz="1500" dirty="0" smtClean="0">
                <a:latin typeface="Century Gothic" pitchFamily="34" charset="0"/>
                <a:cs typeface="Arial"/>
              </a:rPr>
              <a:t>Il valore del </a:t>
            </a:r>
            <a:r>
              <a:rPr lang="it-IT" sz="1500" b="1" dirty="0" smtClean="0">
                <a:latin typeface="Century Gothic" pitchFamily="34" charset="0"/>
                <a:cs typeface="Arial"/>
              </a:rPr>
              <a:t>95% percentile se superiori</a:t>
            </a:r>
            <a:endParaRPr lang="it-IT" sz="1500" b="1" dirty="0">
              <a:latin typeface="Century Gothic" pitchFamily="34" charset="0"/>
              <a:cs typeface="Arial"/>
            </a:endParaRPr>
          </a:p>
          <a:p>
            <a:pPr marL="166688" indent="-166688" eaLnBrk="1" fontAlgn="auto" hangingPunct="1">
              <a:spcAft>
                <a:spcPts val="600"/>
              </a:spcAft>
              <a:buClr>
                <a:srgbClr val="003A79"/>
              </a:buClr>
              <a:buSzPct val="140000"/>
              <a:buFontTx/>
              <a:buBlip>
                <a:blip r:embed="rId2"/>
              </a:buBlip>
              <a:defRPr/>
            </a:pPr>
            <a:r>
              <a:rPr lang="it-IT" sz="1500" dirty="0" smtClean="0">
                <a:latin typeface="Century Gothic" pitchFamily="34" charset="0"/>
                <a:cs typeface="Arial"/>
              </a:rPr>
              <a:t>Il valore del </a:t>
            </a:r>
            <a:r>
              <a:rPr lang="it-IT" sz="1500" b="1" dirty="0" smtClean="0">
                <a:latin typeface="Century Gothic" pitchFamily="34" charset="0"/>
                <a:cs typeface="Arial"/>
              </a:rPr>
              <a:t>5% percentile se inferiori</a:t>
            </a:r>
            <a:endParaRPr lang="it-IT" sz="1500" b="1" dirty="0">
              <a:latin typeface="Century Gothic" pitchFamily="34" charset="0"/>
              <a:cs typeface="Arial"/>
            </a:endParaRP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4265EAE8-FD82-4B9F-ACDD-4273AFD39D1C}"/>
              </a:ext>
            </a:extLst>
          </p:cNvPr>
          <p:cNvSpPr txBox="1">
            <a:spLocks/>
          </p:cNvSpPr>
          <p:nvPr/>
        </p:nvSpPr>
        <p:spPr>
          <a:xfrm>
            <a:off x="398463" y="1891249"/>
            <a:ext cx="8187418" cy="2480791"/>
          </a:xfrm>
          <a:prstGeom prst="rect">
            <a:avLst/>
          </a:prstGeom>
          <a:noFill/>
          <a:ln w="12700">
            <a:noFill/>
          </a:ln>
        </p:spPr>
        <p:txBody>
          <a:bodyPr lIns="90000" tIns="90000" rIns="90000" bIns="90000"/>
          <a:lstStyle>
            <a:defPPr>
              <a:defRPr lang="it-IT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marL="166688" indent="-166688" eaLnBrk="1" fontAlgn="auto" hangingPunct="1">
              <a:spcAft>
                <a:spcPts val="600"/>
              </a:spcAft>
              <a:buClr>
                <a:srgbClr val="003A79"/>
              </a:buClr>
              <a:buSzPct val="140000"/>
              <a:buFontTx/>
              <a:buBlip>
                <a:blip r:embed="rId2"/>
              </a:buBlip>
              <a:defRPr/>
            </a:pPr>
            <a:r>
              <a:rPr lang="it-IT" sz="1500" dirty="0" smtClean="0">
                <a:latin typeface="Century Gothic" pitchFamily="34" charset="0"/>
                <a:ea typeface="+mj-ea"/>
                <a:cs typeface="Arial"/>
              </a:rPr>
              <a:t>Se per una specifica data e specifica company viene a </a:t>
            </a:r>
            <a:r>
              <a:rPr lang="it-IT" sz="1500" b="1" dirty="0" smtClean="0">
                <a:latin typeface="Century Gothic" pitchFamily="34" charset="0"/>
                <a:ea typeface="+mj-ea"/>
                <a:cs typeface="Arial"/>
              </a:rPr>
              <a:t>mancare il valore del rendimento</a:t>
            </a:r>
            <a:r>
              <a:rPr lang="it-IT" sz="1500" dirty="0" smtClean="0">
                <a:latin typeface="Century Gothic" pitchFamily="34" charset="0"/>
                <a:ea typeface="+mj-ea"/>
                <a:cs typeface="Arial"/>
              </a:rPr>
              <a:t>, si elimina la company dalle osservazioni relative a quella data</a:t>
            </a:r>
          </a:p>
          <a:p>
            <a:pPr marL="166688" indent="-166688" eaLnBrk="1" fontAlgn="auto" hangingPunct="1">
              <a:spcAft>
                <a:spcPts val="600"/>
              </a:spcAft>
              <a:buClr>
                <a:srgbClr val="003A79"/>
              </a:buClr>
              <a:buSzPct val="140000"/>
              <a:buBlip>
                <a:blip r:embed="rId2"/>
              </a:buBlip>
              <a:defRPr/>
            </a:pPr>
            <a:r>
              <a:rPr lang="it-IT" sz="1500" dirty="0">
                <a:latin typeface="Century Gothic" pitchFamily="34" charset="0"/>
                <a:cs typeface="Arial"/>
              </a:rPr>
              <a:t>Se per </a:t>
            </a:r>
            <a:r>
              <a:rPr lang="it-IT" sz="1500" dirty="0" smtClean="0">
                <a:latin typeface="Century Gothic" pitchFamily="34" charset="0"/>
                <a:cs typeface="Arial"/>
              </a:rPr>
              <a:t>almeno una </a:t>
            </a:r>
            <a:r>
              <a:rPr lang="it-IT" sz="1500" dirty="0">
                <a:latin typeface="Century Gothic" pitchFamily="34" charset="0"/>
                <a:cs typeface="Arial"/>
              </a:rPr>
              <a:t>data, </a:t>
            </a:r>
            <a:r>
              <a:rPr lang="it-IT" sz="1500" dirty="0" smtClean="0">
                <a:latin typeface="Century Gothic" pitchFamily="34" charset="0"/>
                <a:cs typeface="Arial"/>
              </a:rPr>
              <a:t>il </a:t>
            </a:r>
            <a:r>
              <a:rPr lang="it-IT" sz="1500" dirty="0">
                <a:latin typeface="Century Gothic" pitchFamily="34" charset="0"/>
                <a:cs typeface="Arial"/>
              </a:rPr>
              <a:t>valore </a:t>
            </a:r>
            <a:r>
              <a:rPr lang="it-IT" sz="1500" dirty="0" smtClean="0">
                <a:latin typeface="Century Gothic" pitchFamily="34" charset="0"/>
                <a:cs typeface="Arial"/>
              </a:rPr>
              <a:t>di un particolare </a:t>
            </a:r>
            <a:r>
              <a:rPr lang="it-IT" sz="1500" b="1" dirty="0" smtClean="0">
                <a:latin typeface="Century Gothic" pitchFamily="34" charset="0"/>
                <a:cs typeface="Arial"/>
              </a:rPr>
              <a:t>fattore di rischio non è osservabile per più del 20% delle company</a:t>
            </a:r>
            <a:r>
              <a:rPr lang="it-IT" sz="1500" dirty="0" smtClean="0">
                <a:latin typeface="Century Gothic" pitchFamily="34" charset="0"/>
                <a:cs typeface="Arial"/>
              </a:rPr>
              <a:t>, </a:t>
            </a:r>
            <a:r>
              <a:rPr lang="it-IT" sz="1500" dirty="0">
                <a:latin typeface="Century Gothic" pitchFamily="34" charset="0"/>
                <a:cs typeface="Arial"/>
              </a:rPr>
              <a:t>si elimina </a:t>
            </a:r>
            <a:r>
              <a:rPr lang="it-IT" sz="1500" dirty="0" smtClean="0">
                <a:latin typeface="Century Gothic" pitchFamily="34" charset="0"/>
                <a:cs typeface="Arial"/>
              </a:rPr>
              <a:t>totalmente il fattore di rischio</a:t>
            </a:r>
          </a:p>
          <a:p>
            <a:pPr marL="166688" indent="-166688" eaLnBrk="1" fontAlgn="auto" hangingPunct="1">
              <a:spcAft>
                <a:spcPts val="600"/>
              </a:spcAft>
              <a:buClr>
                <a:srgbClr val="003A79"/>
              </a:buClr>
              <a:buSzPct val="140000"/>
              <a:buBlip>
                <a:blip r:embed="rId2"/>
              </a:buBlip>
              <a:defRPr/>
            </a:pPr>
            <a:r>
              <a:rPr lang="it-IT" sz="1500" dirty="0" smtClean="0">
                <a:latin typeface="Century Gothic" pitchFamily="34" charset="0"/>
                <a:cs typeface="Arial"/>
              </a:rPr>
              <a:t>Se per una specifica data, </a:t>
            </a:r>
            <a:r>
              <a:rPr lang="it-IT" sz="1500" b="1" dirty="0" smtClean="0">
                <a:latin typeface="Century Gothic" pitchFamily="34" charset="0"/>
                <a:cs typeface="Arial"/>
              </a:rPr>
              <a:t>i valori relativi a tutti i fattori di rischio per una specifica company non sono osservabili</a:t>
            </a:r>
            <a:r>
              <a:rPr lang="it-IT" sz="1500" dirty="0" smtClean="0">
                <a:latin typeface="Century Gothic" pitchFamily="34" charset="0"/>
                <a:cs typeface="Arial"/>
              </a:rPr>
              <a:t>, si elimina la company per quella specifica data</a:t>
            </a:r>
            <a:endParaRPr lang="it-IT" sz="1500" dirty="0">
              <a:latin typeface="Century Gothic" pitchFamily="34" charset="0"/>
              <a:cs typeface="Arial"/>
            </a:endParaRPr>
          </a:p>
          <a:p>
            <a:pPr marL="166688" indent="-166688" eaLnBrk="1" fontAlgn="auto" hangingPunct="1">
              <a:spcAft>
                <a:spcPts val="600"/>
              </a:spcAft>
              <a:buClr>
                <a:srgbClr val="003A79"/>
              </a:buClr>
              <a:buSzPct val="140000"/>
              <a:buFontTx/>
              <a:buBlip>
                <a:blip r:embed="rId2"/>
              </a:buBlip>
              <a:defRPr/>
            </a:pPr>
            <a:r>
              <a:rPr lang="it-IT" sz="1500" dirty="0" smtClean="0">
                <a:latin typeface="Century Gothic" pitchFamily="34" charset="0"/>
                <a:ea typeface="+mj-ea"/>
                <a:cs typeface="Arial"/>
              </a:rPr>
              <a:t>Tutti i </a:t>
            </a:r>
            <a:r>
              <a:rPr lang="it-IT" sz="1500" b="1" dirty="0" smtClean="0">
                <a:latin typeface="Century Gothic" pitchFamily="34" charset="0"/>
                <a:ea typeface="+mj-ea"/>
                <a:cs typeface="Arial"/>
              </a:rPr>
              <a:t>restanti #N/A vengono sostituiti con il valore della mediana</a:t>
            </a:r>
            <a:r>
              <a:rPr lang="it-IT" sz="1500" dirty="0" smtClean="0">
                <a:latin typeface="Century Gothic" pitchFamily="34" charset="0"/>
                <a:ea typeface="+mj-ea"/>
                <a:cs typeface="Arial"/>
              </a:rPr>
              <a:t> per quella specifica data e per lo specifico settore di appartenenza</a:t>
            </a:r>
            <a:endParaRPr lang="it-IT" sz="1500" dirty="0">
              <a:latin typeface="Century Gothic" pitchFamily="34" charset="0"/>
              <a:ea typeface="+mj-ea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0F2D28-10A8-4C26-BD76-F35F01EE8221}"/>
              </a:ext>
            </a:extLst>
          </p:cNvPr>
          <p:cNvSpPr txBox="1"/>
          <p:nvPr/>
        </p:nvSpPr>
        <p:spPr>
          <a:xfrm>
            <a:off x="398463" y="4369784"/>
            <a:ext cx="4397829" cy="323165"/>
          </a:xfrm>
          <a:prstGeom prst="rect">
            <a:avLst/>
          </a:prstGeom>
          <a:solidFill>
            <a:srgbClr val="EC6400"/>
          </a:solidFill>
        </p:spPr>
        <p:txBody>
          <a:bodyPr wrap="square" rtlCol="0">
            <a:spAutoFit/>
          </a:bodyPr>
          <a:lstStyle/>
          <a:p>
            <a:r>
              <a:rPr lang="it-IT" sz="1500" b="1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Gestione degli </a:t>
            </a:r>
            <a:r>
              <a:rPr lang="it-IT" sz="1500" b="1" i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Outliers</a:t>
            </a:r>
            <a:endParaRPr lang="it-IT" sz="1500" dirty="0"/>
          </a:p>
        </p:txBody>
      </p:sp>
    </p:spTree>
    <p:extLst>
      <p:ext uri="{BB962C8B-B14F-4D97-AF65-F5344CB8AC3E}">
        <p14:creationId xmlns:p14="http://schemas.microsoft.com/office/powerpoint/2010/main" val="210312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egnaposto numero diapositiva 8">
            <a:extLst>
              <a:ext uri="{FF2B5EF4-FFF2-40B4-BE49-F238E27FC236}">
                <a16:creationId xmlns:a16="http://schemas.microsoft.com/office/drawing/2014/main" id="{3BE0988D-39E3-465D-9A0D-3852417464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FF7EA16-B2FA-4DF5-AFB9-C70A40652A83}" type="slidenum">
              <a:rPr lang="it-IT" altLang="it-IT">
                <a:solidFill>
                  <a:srgbClr val="597189"/>
                </a:solidFill>
                <a:latin typeface="Century Gothic" panose="020B0502020202020204" pitchFamily="34" charset="0"/>
              </a:rPr>
              <a:pPr/>
              <a:t>1</a:t>
            </a:fld>
            <a:endParaRPr lang="it-IT" altLang="it-IT" dirty="0">
              <a:solidFill>
                <a:srgbClr val="597189"/>
              </a:solidFill>
              <a:latin typeface="Century Gothic" panose="020B0502020202020204" pitchFamily="34" charset="0"/>
            </a:endParaRPr>
          </a:p>
        </p:txBody>
      </p:sp>
      <p:sp>
        <p:nvSpPr>
          <p:cNvPr id="12293" name="Titolo 1">
            <a:extLst>
              <a:ext uri="{FF2B5EF4-FFF2-40B4-BE49-F238E27FC236}">
                <a16:creationId xmlns:a16="http://schemas.microsoft.com/office/drawing/2014/main" id="{7862F78A-B59D-4986-AD27-F6C1DC339C02}"/>
              </a:ext>
            </a:extLst>
          </p:cNvPr>
          <p:cNvSpPr txBox="1">
            <a:spLocks/>
          </p:cNvSpPr>
          <p:nvPr/>
        </p:nvSpPr>
        <p:spPr bwMode="auto">
          <a:xfrm>
            <a:off x="398463" y="366713"/>
            <a:ext cx="7426325" cy="48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it-IT" altLang="it-IT" sz="2900" b="1" dirty="0" smtClean="0">
                <a:solidFill>
                  <a:srgbClr val="597189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Formulazione della strategia</a:t>
            </a:r>
            <a:endParaRPr lang="it-IT" altLang="it-IT" sz="2900" b="1" dirty="0">
              <a:solidFill>
                <a:srgbClr val="597189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37EDB7-1F79-4B4F-97C2-67F3DDBEFC16}"/>
              </a:ext>
            </a:extLst>
          </p:cNvPr>
          <p:cNvSpPr txBox="1"/>
          <p:nvPr/>
        </p:nvSpPr>
        <p:spPr>
          <a:xfrm>
            <a:off x="398463" y="940896"/>
            <a:ext cx="4397829" cy="323165"/>
          </a:xfrm>
          <a:prstGeom prst="rect">
            <a:avLst/>
          </a:prstGeom>
          <a:solidFill>
            <a:srgbClr val="EC6400"/>
          </a:solidFill>
        </p:spPr>
        <p:txBody>
          <a:bodyPr wrap="square" rtlCol="0">
            <a:spAutoFit/>
          </a:bodyPr>
          <a:lstStyle/>
          <a:p>
            <a:r>
              <a:rPr lang="it-IT" sz="1500" b="1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Definizione del problema</a:t>
            </a:r>
            <a:endParaRPr lang="it-IT" sz="1500" dirty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E3956CD3-1711-4D3F-BAEE-C63CB3BAA327}"/>
              </a:ext>
            </a:extLst>
          </p:cNvPr>
          <p:cNvSpPr txBox="1">
            <a:spLocks/>
          </p:cNvSpPr>
          <p:nvPr/>
        </p:nvSpPr>
        <p:spPr bwMode="auto">
          <a:xfrm>
            <a:off x="398463" y="5005416"/>
            <a:ext cx="8135937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it-IT" altLang="it-IT" sz="15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Il modello viene allenato su una finestra </a:t>
            </a:r>
            <a:r>
              <a:rPr lang="it-IT" altLang="it-IT" sz="1500" dirty="0" err="1" smtClean="0">
                <a:latin typeface="Century Gothic" panose="020B0502020202020204" pitchFamily="34" charset="0"/>
                <a:cs typeface="Arial" panose="020B0604020202020204" pitchFamily="34" charset="0"/>
              </a:rPr>
              <a:t>rolling</a:t>
            </a:r>
            <a:r>
              <a:rPr lang="it-IT" altLang="it-IT" sz="15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 e utilizzato per la previsione dei rendimenti all’istante immediatamente successivo. Viene quindi utilizzata la previsione dei rendimenti per costruire una strategia di investimento:</a:t>
            </a:r>
          </a:p>
          <a:p>
            <a:pPr marL="166688" indent="-166688" eaLnBrk="1" fontAlgn="auto" hangingPunct="1">
              <a:spcAft>
                <a:spcPts val="600"/>
              </a:spcAft>
              <a:buClr>
                <a:srgbClr val="003A79"/>
              </a:buClr>
              <a:buSzPct val="140000"/>
              <a:buBlip>
                <a:blip r:embed="rId2"/>
              </a:buBlip>
              <a:defRPr/>
            </a:pPr>
            <a:r>
              <a:rPr lang="it-IT" sz="1500" b="1" dirty="0" smtClean="0">
                <a:latin typeface="Century Gothic" pitchFamily="34" charset="0"/>
                <a:cs typeface="Arial"/>
              </a:rPr>
              <a:t>STRATEGIA 1</a:t>
            </a:r>
            <a:r>
              <a:rPr lang="it-IT" sz="1500" dirty="0" smtClean="0">
                <a:latin typeface="Century Gothic" pitchFamily="34" charset="0"/>
                <a:cs typeface="Arial"/>
              </a:rPr>
              <a:t> (long </a:t>
            </a:r>
            <a:r>
              <a:rPr lang="it-IT" sz="1500" dirty="0" err="1" smtClean="0">
                <a:latin typeface="Century Gothic" pitchFamily="34" charset="0"/>
                <a:cs typeface="Arial"/>
              </a:rPr>
              <a:t>only</a:t>
            </a:r>
            <a:r>
              <a:rPr lang="it-IT" sz="1500" dirty="0" smtClean="0">
                <a:latin typeface="Century Gothic" pitchFamily="34" charset="0"/>
                <a:cs typeface="Arial"/>
              </a:rPr>
              <a:t>): i pesi di investimento sono proporzionali alla classe di ritorno</a:t>
            </a:r>
            <a:endParaRPr lang="it-IT" sz="1500" b="1" dirty="0">
              <a:latin typeface="Century Gothic" pitchFamily="34" charset="0"/>
              <a:cs typeface="Arial"/>
            </a:endParaRPr>
          </a:p>
          <a:p>
            <a:pPr marL="166688" indent="-166688" eaLnBrk="1" fontAlgn="auto" hangingPunct="1">
              <a:spcAft>
                <a:spcPts val="600"/>
              </a:spcAft>
              <a:buClr>
                <a:srgbClr val="003A79"/>
              </a:buClr>
              <a:buSzPct val="140000"/>
              <a:buBlip>
                <a:blip r:embed="rId2"/>
              </a:buBlip>
              <a:defRPr/>
            </a:pPr>
            <a:r>
              <a:rPr lang="it-IT" sz="1500" b="1" dirty="0">
                <a:latin typeface="Century Gothic" pitchFamily="34" charset="0"/>
                <a:cs typeface="Arial"/>
              </a:rPr>
              <a:t>STRATEGIA </a:t>
            </a:r>
            <a:r>
              <a:rPr lang="it-IT" sz="1500" b="1" dirty="0" smtClean="0">
                <a:latin typeface="Century Gothic" pitchFamily="34" charset="0"/>
                <a:cs typeface="Arial"/>
              </a:rPr>
              <a:t>2</a:t>
            </a:r>
            <a:r>
              <a:rPr lang="it-IT" sz="1500" dirty="0" smtClean="0">
                <a:latin typeface="Century Gothic" pitchFamily="34" charset="0"/>
                <a:cs typeface="Arial"/>
              </a:rPr>
              <a:t> </a:t>
            </a:r>
            <a:r>
              <a:rPr lang="it-IT" sz="1500" dirty="0">
                <a:latin typeface="Century Gothic" pitchFamily="34" charset="0"/>
                <a:cs typeface="Arial"/>
              </a:rPr>
              <a:t>(</a:t>
            </a:r>
            <a:r>
              <a:rPr lang="it-IT" sz="1500" dirty="0" smtClean="0">
                <a:latin typeface="Century Gothic" pitchFamily="34" charset="0"/>
                <a:cs typeface="Arial"/>
              </a:rPr>
              <a:t>long-short): </a:t>
            </a:r>
            <a:r>
              <a:rPr lang="it-IT" sz="1500" dirty="0">
                <a:latin typeface="Century Gothic" pitchFamily="34" charset="0"/>
                <a:cs typeface="Arial"/>
              </a:rPr>
              <a:t>i pesi di investimento </a:t>
            </a:r>
            <a:r>
              <a:rPr lang="it-IT" sz="1500" dirty="0" smtClean="0">
                <a:latin typeface="Century Gothic" pitchFamily="34" charset="0"/>
                <a:cs typeface="Arial"/>
              </a:rPr>
              <a:t>sono </a:t>
            </a:r>
            <a:r>
              <a:rPr lang="it-IT" sz="1500" dirty="0" err="1" smtClean="0">
                <a:latin typeface="Century Gothic" pitchFamily="34" charset="0"/>
                <a:cs typeface="Arial"/>
              </a:rPr>
              <a:t>equiponderati</a:t>
            </a:r>
            <a:r>
              <a:rPr lang="it-IT" sz="1500" dirty="0" smtClean="0">
                <a:latin typeface="Century Gothic" pitchFamily="34" charset="0"/>
                <a:cs typeface="Arial"/>
              </a:rPr>
              <a:t> positivamente laddove la classe di ritorno è massima, negativamente laddove e minima</a:t>
            </a:r>
            <a:endParaRPr lang="it-IT" sz="1500" b="1" dirty="0">
              <a:latin typeface="Century Gothic" pitchFamily="34" charset="0"/>
              <a:cs typeface="Arial"/>
            </a:endParaRP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4265EAE8-FD82-4B9F-ACDD-4273AFD39D1C}"/>
              </a:ext>
            </a:extLst>
          </p:cNvPr>
          <p:cNvSpPr txBox="1">
            <a:spLocks/>
          </p:cNvSpPr>
          <p:nvPr/>
        </p:nvSpPr>
        <p:spPr>
          <a:xfrm>
            <a:off x="398463" y="1377563"/>
            <a:ext cx="8266904" cy="2999728"/>
          </a:xfrm>
          <a:prstGeom prst="rect">
            <a:avLst/>
          </a:prstGeom>
          <a:noFill/>
          <a:ln w="12700">
            <a:noFill/>
          </a:ln>
        </p:spPr>
        <p:txBody>
          <a:bodyPr lIns="90000" tIns="90000" rIns="90000" bIns="90000"/>
          <a:lstStyle>
            <a:defPPr>
              <a:defRPr lang="it-IT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eaLnBrk="1" fontAlgn="auto" hangingPunct="1">
              <a:spcAft>
                <a:spcPts val="600"/>
              </a:spcAft>
              <a:buClr>
                <a:srgbClr val="003A79"/>
              </a:buClr>
              <a:buSzPct val="140000"/>
              <a:defRPr/>
            </a:pPr>
            <a:r>
              <a:rPr lang="it-IT" sz="1500" dirty="0" smtClean="0">
                <a:latin typeface="Century Gothic" pitchFamily="34" charset="0"/>
                <a:ea typeface="+mj-ea"/>
                <a:cs typeface="Arial"/>
              </a:rPr>
              <a:t>L’individuazione dei migliori fattori per la costruzione di una strategia di investimento è affrontata per mezzo di un problema di classificazione secondo tre differenti approcci:</a:t>
            </a:r>
            <a:endParaRPr lang="it-IT" sz="1500" dirty="0" smtClean="0">
              <a:latin typeface="Century Gothic" pitchFamily="34" charset="0"/>
              <a:ea typeface="+mj-ea"/>
              <a:cs typeface="Arial"/>
            </a:endParaRPr>
          </a:p>
          <a:p>
            <a:pPr marL="166688" indent="-166688" eaLnBrk="1" fontAlgn="auto" hangingPunct="1">
              <a:spcAft>
                <a:spcPts val="600"/>
              </a:spcAft>
              <a:buClr>
                <a:srgbClr val="003A79"/>
              </a:buClr>
              <a:buSzPct val="140000"/>
              <a:buFontTx/>
              <a:buBlip>
                <a:blip r:embed="rId2"/>
              </a:buBlip>
              <a:defRPr/>
            </a:pPr>
            <a:r>
              <a:rPr lang="it-IT" sz="1500" b="1" dirty="0" smtClean="0">
                <a:latin typeface="Century Gothic" pitchFamily="34" charset="0"/>
                <a:ea typeface="+mj-ea"/>
                <a:cs typeface="Arial"/>
              </a:rPr>
              <a:t>ALTERNATIVA 1</a:t>
            </a:r>
            <a:r>
              <a:rPr lang="it-IT" sz="1500" dirty="0" smtClean="0">
                <a:latin typeface="Century Gothic" pitchFamily="34" charset="0"/>
                <a:ea typeface="+mj-ea"/>
                <a:cs typeface="Arial"/>
              </a:rPr>
              <a:t>: i rendimenti per ogni data sono suddivisi in due classi: positivi e negativi. I fattori di rischio vengono utilizzati per determinare in quale classe cade la specifica osservazione.</a:t>
            </a:r>
            <a:endParaRPr lang="it-IT" sz="1500" dirty="0" smtClean="0">
              <a:latin typeface="Century Gothic" pitchFamily="34" charset="0"/>
              <a:ea typeface="+mj-ea"/>
              <a:cs typeface="Arial"/>
            </a:endParaRPr>
          </a:p>
          <a:p>
            <a:pPr marL="166688" indent="-166688" eaLnBrk="1" fontAlgn="auto" hangingPunct="1">
              <a:spcAft>
                <a:spcPts val="600"/>
              </a:spcAft>
              <a:buClr>
                <a:srgbClr val="003A79"/>
              </a:buClr>
              <a:buSzPct val="140000"/>
              <a:buFontTx/>
              <a:buBlip>
                <a:blip r:embed="rId2"/>
              </a:buBlip>
              <a:defRPr/>
            </a:pPr>
            <a:r>
              <a:rPr lang="it-IT" sz="1500" b="1" dirty="0">
                <a:latin typeface="Century Gothic" pitchFamily="34" charset="0"/>
                <a:cs typeface="Arial"/>
              </a:rPr>
              <a:t>ALTERNATIVA </a:t>
            </a:r>
            <a:r>
              <a:rPr lang="it-IT" sz="1500" b="1" dirty="0" smtClean="0">
                <a:latin typeface="Century Gothic" pitchFamily="34" charset="0"/>
                <a:cs typeface="Arial"/>
              </a:rPr>
              <a:t>2</a:t>
            </a:r>
            <a:r>
              <a:rPr lang="it-IT" sz="1500" dirty="0" smtClean="0">
                <a:latin typeface="Century Gothic" pitchFamily="34" charset="0"/>
                <a:cs typeface="Arial"/>
              </a:rPr>
              <a:t>: </a:t>
            </a:r>
            <a:r>
              <a:rPr lang="it-IT" sz="1500" dirty="0">
                <a:latin typeface="Century Gothic" pitchFamily="34" charset="0"/>
                <a:cs typeface="Arial"/>
              </a:rPr>
              <a:t>i rendimenti per ogni data </a:t>
            </a:r>
            <a:r>
              <a:rPr lang="it-IT" sz="1500" dirty="0" smtClean="0">
                <a:latin typeface="Century Gothic" pitchFamily="34" charset="0"/>
                <a:cs typeface="Arial"/>
              </a:rPr>
              <a:t>e per ogni settore sono classificati in gruppi corrispondenti ai 5 quantili 0 = [0,20%), 1 = [20,40%), …, 4 </a:t>
            </a:r>
            <a:r>
              <a:rPr lang="it-IT" sz="1500" dirty="0">
                <a:latin typeface="Century Gothic" pitchFamily="34" charset="0"/>
                <a:cs typeface="Arial"/>
              </a:rPr>
              <a:t>= </a:t>
            </a:r>
            <a:r>
              <a:rPr lang="it-IT" sz="1500" dirty="0" smtClean="0">
                <a:latin typeface="Century Gothic" pitchFamily="34" charset="0"/>
                <a:cs typeface="Arial"/>
              </a:rPr>
              <a:t>[80,100%]. I </a:t>
            </a:r>
            <a:r>
              <a:rPr lang="it-IT" sz="1500" dirty="0">
                <a:latin typeface="Century Gothic" pitchFamily="34" charset="0"/>
                <a:cs typeface="Arial"/>
              </a:rPr>
              <a:t>fattori di rischio vengono utilizzati per determinare in quale classe cade </a:t>
            </a:r>
            <a:r>
              <a:rPr lang="it-IT" sz="1500" dirty="0" smtClean="0">
                <a:latin typeface="Century Gothic" pitchFamily="34" charset="0"/>
                <a:cs typeface="Arial"/>
              </a:rPr>
              <a:t>ogni osservazione</a:t>
            </a:r>
            <a:r>
              <a:rPr lang="it-IT" sz="1500" dirty="0">
                <a:latin typeface="Century Gothic" pitchFamily="34" charset="0"/>
                <a:cs typeface="Arial"/>
              </a:rPr>
              <a:t>.</a:t>
            </a:r>
          </a:p>
          <a:p>
            <a:pPr marL="166688" indent="-166688" eaLnBrk="1" fontAlgn="auto" hangingPunct="1">
              <a:spcAft>
                <a:spcPts val="600"/>
              </a:spcAft>
              <a:buClr>
                <a:srgbClr val="003A79"/>
              </a:buClr>
              <a:buSzPct val="140000"/>
              <a:buFontTx/>
              <a:buBlip>
                <a:blip r:embed="rId2"/>
              </a:buBlip>
              <a:defRPr/>
            </a:pPr>
            <a:r>
              <a:rPr lang="it-IT" sz="1500" b="1" dirty="0">
                <a:latin typeface="Century Gothic" pitchFamily="34" charset="0"/>
                <a:cs typeface="Arial"/>
              </a:rPr>
              <a:t>ALTERNATIVA </a:t>
            </a:r>
            <a:r>
              <a:rPr lang="it-IT" sz="1500" b="1" dirty="0" smtClean="0">
                <a:latin typeface="Century Gothic" pitchFamily="34" charset="0"/>
                <a:cs typeface="Arial"/>
              </a:rPr>
              <a:t>3</a:t>
            </a:r>
            <a:r>
              <a:rPr lang="it-IT" sz="1500" dirty="0" smtClean="0">
                <a:latin typeface="Century Gothic" pitchFamily="34" charset="0"/>
                <a:cs typeface="Arial"/>
              </a:rPr>
              <a:t>: sia i </a:t>
            </a:r>
            <a:r>
              <a:rPr lang="it-IT" sz="1500" dirty="0">
                <a:latin typeface="Century Gothic" pitchFamily="34" charset="0"/>
                <a:cs typeface="Arial"/>
              </a:rPr>
              <a:t>rendimenti </a:t>
            </a:r>
            <a:r>
              <a:rPr lang="it-IT" sz="1500" dirty="0" smtClean="0">
                <a:latin typeface="Century Gothic" pitchFamily="34" charset="0"/>
                <a:cs typeface="Arial"/>
              </a:rPr>
              <a:t>che i fattori di rischio per </a:t>
            </a:r>
            <a:r>
              <a:rPr lang="it-IT" sz="1500" dirty="0">
                <a:latin typeface="Century Gothic" pitchFamily="34" charset="0"/>
                <a:cs typeface="Arial"/>
              </a:rPr>
              <a:t>ogni data e per ogni settore sono classificati in gruppi corrispondenti ai 5 quantili </a:t>
            </a:r>
            <a:r>
              <a:rPr lang="it-IT" sz="1500" dirty="0" smtClean="0">
                <a:latin typeface="Century Gothic" pitchFamily="34" charset="0"/>
                <a:cs typeface="Arial"/>
              </a:rPr>
              <a:t>come per l’alternativa 2. </a:t>
            </a:r>
            <a:r>
              <a:rPr lang="it-IT" sz="1500" dirty="0">
                <a:latin typeface="Century Gothic" pitchFamily="34" charset="0"/>
                <a:cs typeface="Arial"/>
              </a:rPr>
              <a:t>I fattori di rischio vengono utilizzati per determinare in quale classe cade ogni osservazione.</a:t>
            </a:r>
            <a:endParaRPr lang="it-IT" sz="1500" dirty="0">
              <a:latin typeface="Century Gothic" pitchFamily="34" charset="0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0F2D28-10A8-4C26-BD76-F35F01EE8221}"/>
              </a:ext>
            </a:extLst>
          </p:cNvPr>
          <p:cNvSpPr txBox="1"/>
          <p:nvPr/>
        </p:nvSpPr>
        <p:spPr>
          <a:xfrm>
            <a:off x="398463" y="4497374"/>
            <a:ext cx="4397829" cy="323165"/>
          </a:xfrm>
          <a:prstGeom prst="rect">
            <a:avLst/>
          </a:prstGeom>
          <a:solidFill>
            <a:srgbClr val="EC6400"/>
          </a:solidFill>
        </p:spPr>
        <p:txBody>
          <a:bodyPr wrap="square" rtlCol="0">
            <a:spAutoFit/>
          </a:bodyPr>
          <a:lstStyle/>
          <a:p>
            <a:r>
              <a:rPr lang="it-IT" sz="1500" b="1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Individuazione della strategia</a:t>
            </a:r>
            <a:endParaRPr lang="it-IT" sz="1500" dirty="0"/>
          </a:p>
        </p:txBody>
      </p:sp>
    </p:spTree>
    <p:extLst>
      <p:ext uri="{BB962C8B-B14F-4D97-AF65-F5344CB8AC3E}">
        <p14:creationId xmlns:p14="http://schemas.microsoft.com/office/powerpoint/2010/main" val="137248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egnaposto numero diapositiva 8">
            <a:extLst>
              <a:ext uri="{FF2B5EF4-FFF2-40B4-BE49-F238E27FC236}">
                <a16:creationId xmlns:a16="http://schemas.microsoft.com/office/drawing/2014/main" id="{3BE0988D-39E3-465D-9A0D-3852417464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FF7EA16-B2FA-4DF5-AFB9-C70A40652A83}" type="slidenum">
              <a:rPr lang="it-IT" altLang="it-IT">
                <a:solidFill>
                  <a:srgbClr val="597189"/>
                </a:solidFill>
                <a:latin typeface="Century Gothic" panose="020B0502020202020204" pitchFamily="34" charset="0"/>
              </a:rPr>
              <a:pPr/>
              <a:t>2</a:t>
            </a:fld>
            <a:endParaRPr lang="it-IT" altLang="it-IT" dirty="0">
              <a:solidFill>
                <a:srgbClr val="597189"/>
              </a:solidFill>
              <a:latin typeface="Century Gothic" panose="020B0502020202020204" pitchFamily="34" charset="0"/>
            </a:endParaRPr>
          </a:p>
        </p:txBody>
      </p:sp>
      <p:sp>
        <p:nvSpPr>
          <p:cNvPr id="12293" name="Titolo 1">
            <a:extLst>
              <a:ext uri="{FF2B5EF4-FFF2-40B4-BE49-F238E27FC236}">
                <a16:creationId xmlns:a16="http://schemas.microsoft.com/office/drawing/2014/main" id="{7862F78A-B59D-4986-AD27-F6C1DC339C02}"/>
              </a:ext>
            </a:extLst>
          </p:cNvPr>
          <p:cNvSpPr txBox="1">
            <a:spLocks/>
          </p:cNvSpPr>
          <p:nvPr/>
        </p:nvSpPr>
        <p:spPr bwMode="auto">
          <a:xfrm>
            <a:off x="398463" y="366713"/>
            <a:ext cx="7426325" cy="48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it-IT" altLang="it-IT" sz="2900" b="1" dirty="0" smtClean="0">
                <a:solidFill>
                  <a:srgbClr val="597189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Bontà del modello</a:t>
            </a:r>
            <a:endParaRPr lang="it-IT" altLang="it-IT" sz="2900" b="1" dirty="0">
              <a:solidFill>
                <a:srgbClr val="597189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37EDB7-1F79-4B4F-97C2-67F3DDBEFC16}"/>
              </a:ext>
            </a:extLst>
          </p:cNvPr>
          <p:cNvSpPr txBox="1"/>
          <p:nvPr/>
        </p:nvSpPr>
        <p:spPr>
          <a:xfrm>
            <a:off x="398463" y="3382122"/>
            <a:ext cx="1864145" cy="323165"/>
          </a:xfrm>
          <a:prstGeom prst="rect">
            <a:avLst/>
          </a:prstGeom>
          <a:solidFill>
            <a:srgbClr val="EC6400"/>
          </a:solidFill>
        </p:spPr>
        <p:txBody>
          <a:bodyPr wrap="square" rtlCol="0">
            <a:spAutoFit/>
          </a:bodyPr>
          <a:lstStyle/>
          <a:p>
            <a:r>
              <a:rPr lang="it-IT" sz="1500" b="1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Alternativa 1</a:t>
            </a:r>
            <a:endParaRPr lang="it-IT" sz="1500" dirty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4265EAE8-FD82-4B9F-ACDD-4273AFD39D1C}"/>
              </a:ext>
            </a:extLst>
          </p:cNvPr>
          <p:cNvSpPr txBox="1">
            <a:spLocks/>
          </p:cNvSpPr>
          <p:nvPr/>
        </p:nvSpPr>
        <p:spPr>
          <a:xfrm>
            <a:off x="398463" y="901227"/>
            <a:ext cx="8266904" cy="1910021"/>
          </a:xfrm>
          <a:prstGeom prst="rect">
            <a:avLst/>
          </a:prstGeom>
          <a:noFill/>
          <a:ln w="12700">
            <a:noFill/>
          </a:ln>
        </p:spPr>
        <p:txBody>
          <a:bodyPr lIns="90000" tIns="90000" rIns="90000" bIns="90000"/>
          <a:lstStyle>
            <a:defPPr>
              <a:defRPr lang="it-IT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eaLnBrk="1" fontAlgn="auto" hangingPunct="1">
              <a:spcAft>
                <a:spcPts val="600"/>
              </a:spcAft>
              <a:buClr>
                <a:srgbClr val="003A79"/>
              </a:buClr>
              <a:buSzPct val="140000"/>
              <a:defRPr/>
            </a:pPr>
            <a:r>
              <a:rPr lang="it-IT" sz="1500" dirty="0" smtClean="0">
                <a:latin typeface="Century Gothic" pitchFamily="34" charset="0"/>
                <a:ea typeface="+mj-ea"/>
                <a:cs typeface="Arial"/>
              </a:rPr>
              <a:t>La bontà del modello è stata valutata in base a i seguenti parametri:</a:t>
            </a:r>
          </a:p>
          <a:p>
            <a:pPr marL="166688" indent="-166688" eaLnBrk="1" fontAlgn="auto" hangingPunct="1">
              <a:spcAft>
                <a:spcPts val="600"/>
              </a:spcAft>
              <a:buClr>
                <a:srgbClr val="003A79"/>
              </a:buClr>
              <a:buSzPct val="140000"/>
              <a:buFontTx/>
              <a:buBlip>
                <a:blip r:embed="rId2"/>
              </a:buBlip>
              <a:defRPr/>
            </a:pPr>
            <a:r>
              <a:rPr lang="it-IT" sz="1500" b="1" dirty="0" smtClean="0">
                <a:latin typeface="Century Gothic" pitchFamily="34" charset="0"/>
                <a:cs typeface="Arial"/>
              </a:rPr>
              <a:t>ACCURATEZZA</a:t>
            </a:r>
            <a:r>
              <a:rPr lang="it-IT" sz="1500" dirty="0" smtClean="0">
                <a:latin typeface="Century Gothic" pitchFamily="34" charset="0"/>
                <a:cs typeface="Arial"/>
              </a:rPr>
              <a:t>: numero di predizioni corrette sul totale delle predizioni</a:t>
            </a:r>
            <a:endParaRPr lang="it-IT" sz="1500" dirty="0">
              <a:latin typeface="Century Gothic" pitchFamily="34" charset="0"/>
              <a:cs typeface="Arial"/>
            </a:endParaRPr>
          </a:p>
          <a:p>
            <a:pPr marL="166688" indent="-166688" eaLnBrk="1" fontAlgn="auto" hangingPunct="1">
              <a:spcAft>
                <a:spcPts val="600"/>
              </a:spcAft>
              <a:buClr>
                <a:srgbClr val="003A79"/>
              </a:buClr>
              <a:buSzPct val="140000"/>
              <a:buFontTx/>
              <a:buBlip>
                <a:blip r:embed="rId2"/>
              </a:buBlip>
              <a:defRPr/>
            </a:pPr>
            <a:r>
              <a:rPr lang="it-IT" sz="1500" b="1" dirty="0" smtClean="0">
                <a:latin typeface="Century Gothic" pitchFamily="34" charset="0"/>
                <a:cs typeface="Arial"/>
              </a:rPr>
              <a:t>PRECISIONE</a:t>
            </a:r>
            <a:r>
              <a:rPr lang="it-IT" sz="1500" dirty="0" smtClean="0">
                <a:latin typeface="Century Gothic" pitchFamily="34" charset="0"/>
                <a:cs typeface="Arial"/>
              </a:rPr>
              <a:t>: numero di veri positivi sul numero di veri positivi e falsi positivi.</a:t>
            </a:r>
            <a:endParaRPr lang="it-IT" sz="1500" dirty="0">
              <a:latin typeface="Century Gothic" pitchFamily="34" charset="0"/>
              <a:cs typeface="Arial"/>
            </a:endParaRPr>
          </a:p>
          <a:p>
            <a:pPr eaLnBrk="1" fontAlgn="auto" hangingPunct="1">
              <a:spcAft>
                <a:spcPts val="600"/>
              </a:spcAft>
              <a:buClr>
                <a:srgbClr val="003A79"/>
              </a:buClr>
              <a:buSzPct val="140000"/>
              <a:defRPr/>
            </a:pPr>
            <a:r>
              <a:rPr lang="it-IT" sz="1500" dirty="0" smtClean="0">
                <a:latin typeface="Century Gothic" pitchFamily="34" charset="0"/>
                <a:ea typeface="+mj-ea"/>
                <a:cs typeface="Arial"/>
              </a:rPr>
              <a:t>Di seguito sono riportati i valori di accuratezza media e precisione media ottenuti nelle tre diverse alternative per ciascun modello. I valor medi sono calcolati sul 6,5 anni di predizioni ottenute utilizzando per ogni istante gli 8 anni storici precedenti in training.</a:t>
            </a:r>
          </a:p>
          <a:p>
            <a:pPr eaLnBrk="1" fontAlgn="auto" hangingPunct="1">
              <a:spcAft>
                <a:spcPts val="600"/>
              </a:spcAft>
              <a:buClr>
                <a:srgbClr val="003A79"/>
              </a:buClr>
              <a:buSzPct val="140000"/>
              <a:defRPr/>
            </a:pPr>
            <a:r>
              <a:rPr lang="it-IT" sz="1500" dirty="0" smtClean="0">
                <a:latin typeface="Century Gothic" pitchFamily="34" charset="0"/>
                <a:ea typeface="+mj-ea"/>
                <a:cs typeface="Arial"/>
              </a:rPr>
              <a:t>I valori sono quindi rapportati al numero di classi per ottenere un fattore di bontà comparabile tra le 3 diverse alternative.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8463" y="3382122"/>
            <a:ext cx="8018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737EDB7-1F79-4B4F-97C2-67F3DDBEFC16}"/>
              </a:ext>
            </a:extLst>
          </p:cNvPr>
          <p:cNvSpPr txBox="1"/>
          <p:nvPr/>
        </p:nvSpPr>
        <p:spPr>
          <a:xfrm>
            <a:off x="398463" y="4444669"/>
            <a:ext cx="1864145" cy="323165"/>
          </a:xfrm>
          <a:prstGeom prst="rect">
            <a:avLst/>
          </a:prstGeom>
          <a:solidFill>
            <a:srgbClr val="EC6400"/>
          </a:solidFill>
        </p:spPr>
        <p:txBody>
          <a:bodyPr wrap="square" rtlCol="0">
            <a:spAutoFit/>
          </a:bodyPr>
          <a:lstStyle/>
          <a:p>
            <a:r>
              <a:rPr lang="it-IT" sz="1500" b="1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Alternativa 2</a:t>
            </a:r>
            <a:endParaRPr lang="it-IT" sz="15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98463" y="4444669"/>
            <a:ext cx="8018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737EDB7-1F79-4B4F-97C2-67F3DDBEFC16}"/>
              </a:ext>
            </a:extLst>
          </p:cNvPr>
          <p:cNvSpPr txBox="1"/>
          <p:nvPr/>
        </p:nvSpPr>
        <p:spPr>
          <a:xfrm>
            <a:off x="398463" y="5532220"/>
            <a:ext cx="1864145" cy="323165"/>
          </a:xfrm>
          <a:prstGeom prst="rect">
            <a:avLst/>
          </a:prstGeom>
          <a:solidFill>
            <a:srgbClr val="EC6400"/>
          </a:solidFill>
        </p:spPr>
        <p:txBody>
          <a:bodyPr wrap="square" rtlCol="0">
            <a:spAutoFit/>
          </a:bodyPr>
          <a:lstStyle/>
          <a:p>
            <a:r>
              <a:rPr lang="it-IT" sz="1500" b="1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Alternativa 3</a:t>
            </a:r>
            <a:endParaRPr lang="it-IT" sz="15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98463" y="5532220"/>
            <a:ext cx="8018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63" y="3705287"/>
            <a:ext cx="3960000" cy="4784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63" y="4767833"/>
            <a:ext cx="3960000" cy="4784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463" y="5855385"/>
            <a:ext cx="3960000" cy="4784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7598" y="3705288"/>
            <a:ext cx="3960000" cy="4784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7598" y="4773616"/>
            <a:ext cx="3960000" cy="47841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7598" y="5855385"/>
            <a:ext cx="3960000" cy="47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1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egnaposto numero diapositiva 8">
            <a:extLst>
              <a:ext uri="{FF2B5EF4-FFF2-40B4-BE49-F238E27FC236}">
                <a16:creationId xmlns:a16="http://schemas.microsoft.com/office/drawing/2014/main" id="{3BE0988D-39E3-465D-9A0D-3852417464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FF7EA16-B2FA-4DF5-AFB9-C70A40652A83}" type="slidenum">
              <a:rPr lang="it-IT" altLang="it-IT">
                <a:solidFill>
                  <a:srgbClr val="597189"/>
                </a:solidFill>
                <a:latin typeface="Century Gothic" panose="020B0502020202020204" pitchFamily="34" charset="0"/>
              </a:rPr>
              <a:pPr/>
              <a:t>3</a:t>
            </a:fld>
            <a:endParaRPr lang="it-IT" altLang="it-IT" dirty="0">
              <a:solidFill>
                <a:srgbClr val="597189"/>
              </a:solidFill>
              <a:latin typeface="Century Gothic" panose="020B0502020202020204" pitchFamily="34" charset="0"/>
            </a:endParaRPr>
          </a:p>
        </p:txBody>
      </p:sp>
      <p:sp>
        <p:nvSpPr>
          <p:cNvPr id="12293" name="Titolo 1">
            <a:extLst>
              <a:ext uri="{FF2B5EF4-FFF2-40B4-BE49-F238E27FC236}">
                <a16:creationId xmlns:a16="http://schemas.microsoft.com/office/drawing/2014/main" id="{7862F78A-B59D-4986-AD27-F6C1DC339C02}"/>
              </a:ext>
            </a:extLst>
          </p:cNvPr>
          <p:cNvSpPr txBox="1">
            <a:spLocks/>
          </p:cNvSpPr>
          <p:nvPr/>
        </p:nvSpPr>
        <p:spPr bwMode="auto">
          <a:xfrm>
            <a:off x="398463" y="366713"/>
            <a:ext cx="7426325" cy="48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it-IT" altLang="it-IT" sz="2900" b="1" dirty="0" smtClean="0">
                <a:solidFill>
                  <a:srgbClr val="597189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Performance  									(1/3)</a:t>
            </a:r>
            <a:endParaRPr lang="it-IT" altLang="it-IT" sz="2900" b="1" dirty="0">
              <a:solidFill>
                <a:srgbClr val="597189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37EDB7-1F79-4B4F-97C2-67F3DDBEFC16}"/>
              </a:ext>
            </a:extLst>
          </p:cNvPr>
          <p:cNvSpPr txBox="1"/>
          <p:nvPr/>
        </p:nvSpPr>
        <p:spPr>
          <a:xfrm>
            <a:off x="398463" y="2927051"/>
            <a:ext cx="1864145" cy="323165"/>
          </a:xfrm>
          <a:prstGeom prst="rect">
            <a:avLst/>
          </a:prstGeom>
          <a:solidFill>
            <a:srgbClr val="EC6400"/>
          </a:solidFill>
        </p:spPr>
        <p:txBody>
          <a:bodyPr wrap="square" rtlCol="0">
            <a:spAutoFit/>
          </a:bodyPr>
          <a:lstStyle/>
          <a:p>
            <a:r>
              <a:rPr lang="it-IT" sz="1500" b="1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Alternativa 1</a:t>
            </a:r>
            <a:endParaRPr lang="it-IT" sz="1500" dirty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4265EAE8-FD82-4B9F-ACDD-4273AFD39D1C}"/>
              </a:ext>
            </a:extLst>
          </p:cNvPr>
          <p:cNvSpPr txBox="1">
            <a:spLocks/>
          </p:cNvSpPr>
          <p:nvPr/>
        </p:nvSpPr>
        <p:spPr>
          <a:xfrm>
            <a:off x="398463" y="901227"/>
            <a:ext cx="8266904" cy="1910021"/>
          </a:xfrm>
          <a:prstGeom prst="rect">
            <a:avLst/>
          </a:prstGeom>
          <a:noFill/>
          <a:ln w="12700">
            <a:noFill/>
          </a:ln>
        </p:spPr>
        <p:txBody>
          <a:bodyPr lIns="90000" tIns="90000" rIns="90000" bIns="90000"/>
          <a:lstStyle>
            <a:defPPr>
              <a:defRPr lang="it-IT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eaLnBrk="1" fontAlgn="auto" hangingPunct="1">
              <a:spcAft>
                <a:spcPts val="600"/>
              </a:spcAft>
              <a:buClr>
                <a:srgbClr val="003A79"/>
              </a:buClr>
              <a:buSzPct val="140000"/>
              <a:defRPr/>
            </a:pPr>
            <a:r>
              <a:rPr lang="it-IT" sz="1500" dirty="0" smtClean="0">
                <a:latin typeface="Century Gothic" pitchFamily="34" charset="0"/>
                <a:ea typeface="+mj-ea"/>
                <a:cs typeface="Arial"/>
              </a:rPr>
              <a:t>La valutazione delle performance è stata fatta confrontando le due strategie di investimento contro una strategia di investimento equi-ponderata su tutte le company.</a:t>
            </a:r>
          </a:p>
          <a:p>
            <a:pPr eaLnBrk="1" fontAlgn="auto" hangingPunct="1">
              <a:spcAft>
                <a:spcPts val="600"/>
              </a:spcAft>
              <a:buClr>
                <a:srgbClr val="003A79"/>
              </a:buClr>
              <a:buSzPct val="140000"/>
              <a:defRPr/>
            </a:pPr>
            <a:r>
              <a:rPr lang="it-IT" sz="1500" b="1" dirty="0" smtClean="0">
                <a:latin typeface="Century Gothic" pitchFamily="34" charset="0"/>
                <a:cs typeface="Arial"/>
              </a:rPr>
              <a:t>Per ogni istante di ribilanciamento i modelli sono stati fittati sullo storico dei precedenti 8 anni</a:t>
            </a:r>
            <a:r>
              <a:rPr lang="it-IT" sz="1500" dirty="0" smtClean="0">
                <a:latin typeface="Century Gothic" pitchFamily="34" charset="0"/>
                <a:cs typeface="Arial"/>
              </a:rPr>
              <a:t>. Per la strategia long-short si è considerata la vendita di una posizione corta (fino al 20% del capitale) per finanziare una posizione lunga.</a:t>
            </a:r>
          </a:p>
          <a:p>
            <a:pPr eaLnBrk="1" fontAlgn="auto" hangingPunct="1">
              <a:spcAft>
                <a:spcPts val="600"/>
              </a:spcAft>
              <a:buClr>
                <a:srgbClr val="003A79"/>
              </a:buClr>
              <a:buSzPct val="140000"/>
              <a:defRPr/>
            </a:pPr>
            <a:r>
              <a:rPr lang="it-IT" sz="1500" dirty="0">
                <a:latin typeface="Century Gothic" pitchFamily="34" charset="0"/>
                <a:cs typeface="Arial"/>
              </a:rPr>
              <a:t>Di seguito sono riportati i valori dei rendimenti annualizzati per un periodo di investimento totale di circa 6,5 anni.</a:t>
            </a:r>
            <a:endParaRPr lang="it-IT" sz="1500" dirty="0" smtClean="0">
              <a:latin typeface="Century Gothic" pitchFamily="34" charset="0"/>
              <a:ea typeface="+mj-ea"/>
              <a:cs typeface="Arial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8463" y="2927051"/>
            <a:ext cx="8018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349" y="2927051"/>
            <a:ext cx="3704383" cy="9805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34" y="3323279"/>
            <a:ext cx="3600000" cy="24402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96" y="4252814"/>
            <a:ext cx="3600000" cy="24402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796" y="4252814"/>
            <a:ext cx="3600000" cy="244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3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egnaposto numero diapositiva 8">
            <a:extLst>
              <a:ext uri="{FF2B5EF4-FFF2-40B4-BE49-F238E27FC236}">
                <a16:creationId xmlns:a16="http://schemas.microsoft.com/office/drawing/2014/main" id="{3BE0988D-39E3-465D-9A0D-3852417464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FF7EA16-B2FA-4DF5-AFB9-C70A40652A83}" type="slidenum">
              <a:rPr lang="it-IT" altLang="it-IT">
                <a:solidFill>
                  <a:srgbClr val="597189"/>
                </a:solidFill>
                <a:latin typeface="Century Gothic" panose="020B0502020202020204" pitchFamily="34" charset="0"/>
              </a:rPr>
              <a:pPr/>
              <a:t>4</a:t>
            </a:fld>
            <a:endParaRPr lang="it-IT" altLang="it-IT" dirty="0">
              <a:solidFill>
                <a:srgbClr val="597189"/>
              </a:solidFill>
              <a:latin typeface="Century Gothic" panose="020B0502020202020204" pitchFamily="34" charset="0"/>
            </a:endParaRPr>
          </a:p>
        </p:txBody>
      </p:sp>
      <p:sp>
        <p:nvSpPr>
          <p:cNvPr id="12293" name="Titolo 1">
            <a:extLst>
              <a:ext uri="{FF2B5EF4-FFF2-40B4-BE49-F238E27FC236}">
                <a16:creationId xmlns:a16="http://schemas.microsoft.com/office/drawing/2014/main" id="{7862F78A-B59D-4986-AD27-F6C1DC339C02}"/>
              </a:ext>
            </a:extLst>
          </p:cNvPr>
          <p:cNvSpPr txBox="1">
            <a:spLocks/>
          </p:cNvSpPr>
          <p:nvPr/>
        </p:nvSpPr>
        <p:spPr bwMode="auto">
          <a:xfrm>
            <a:off x="398463" y="366713"/>
            <a:ext cx="7426325" cy="48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it-IT" altLang="it-IT" sz="2900" b="1" dirty="0" smtClean="0">
                <a:solidFill>
                  <a:srgbClr val="597189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Performance  									(2/3)</a:t>
            </a:r>
            <a:endParaRPr lang="it-IT" altLang="it-IT" sz="2900" b="1" dirty="0">
              <a:solidFill>
                <a:srgbClr val="597189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37EDB7-1F79-4B4F-97C2-67F3DDBEFC16}"/>
              </a:ext>
            </a:extLst>
          </p:cNvPr>
          <p:cNvSpPr txBox="1"/>
          <p:nvPr/>
        </p:nvSpPr>
        <p:spPr>
          <a:xfrm>
            <a:off x="398463" y="1242863"/>
            <a:ext cx="1864145" cy="323165"/>
          </a:xfrm>
          <a:prstGeom prst="rect">
            <a:avLst/>
          </a:prstGeom>
          <a:solidFill>
            <a:srgbClr val="EC6400"/>
          </a:solidFill>
        </p:spPr>
        <p:txBody>
          <a:bodyPr wrap="square" rtlCol="0">
            <a:spAutoFit/>
          </a:bodyPr>
          <a:lstStyle/>
          <a:p>
            <a:r>
              <a:rPr lang="it-IT" sz="1500" b="1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Alternativa 2</a:t>
            </a:r>
            <a:endParaRPr lang="it-IT" sz="15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98463" y="1242863"/>
            <a:ext cx="8018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88" y="1633042"/>
            <a:ext cx="3600000" cy="24402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88" y="4073311"/>
            <a:ext cx="3600000" cy="24402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169" y="2953979"/>
            <a:ext cx="3600000" cy="24402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2333" y="1242863"/>
            <a:ext cx="3704400" cy="98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egnaposto numero diapositiva 8">
            <a:extLst>
              <a:ext uri="{FF2B5EF4-FFF2-40B4-BE49-F238E27FC236}">
                <a16:creationId xmlns:a16="http://schemas.microsoft.com/office/drawing/2014/main" id="{3BE0988D-39E3-465D-9A0D-3852417464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FF7EA16-B2FA-4DF5-AFB9-C70A40652A83}" type="slidenum">
              <a:rPr lang="it-IT" altLang="it-IT">
                <a:solidFill>
                  <a:srgbClr val="597189"/>
                </a:solidFill>
                <a:latin typeface="Century Gothic" panose="020B0502020202020204" pitchFamily="34" charset="0"/>
              </a:rPr>
              <a:pPr/>
              <a:t>5</a:t>
            </a:fld>
            <a:endParaRPr lang="it-IT" altLang="it-IT" dirty="0">
              <a:solidFill>
                <a:srgbClr val="597189"/>
              </a:solidFill>
              <a:latin typeface="Century Gothic" panose="020B0502020202020204" pitchFamily="34" charset="0"/>
            </a:endParaRPr>
          </a:p>
        </p:txBody>
      </p:sp>
      <p:sp>
        <p:nvSpPr>
          <p:cNvPr id="12293" name="Titolo 1">
            <a:extLst>
              <a:ext uri="{FF2B5EF4-FFF2-40B4-BE49-F238E27FC236}">
                <a16:creationId xmlns:a16="http://schemas.microsoft.com/office/drawing/2014/main" id="{7862F78A-B59D-4986-AD27-F6C1DC339C02}"/>
              </a:ext>
            </a:extLst>
          </p:cNvPr>
          <p:cNvSpPr txBox="1">
            <a:spLocks/>
          </p:cNvSpPr>
          <p:nvPr/>
        </p:nvSpPr>
        <p:spPr bwMode="auto">
          <a:xfrm>
            <a:off x="398463" y="366713"/>
            <a:ext cx="7426325" cy="48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it-IT" altLang="it-IT" sz="2900" b="1" dirty="0" smtClean="0">
                <a:solidFill>
                  <a:srgbClr val="597189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Performance  									(3/3)</a:t>
            </a:r>
            <a:endParaRPr lang="it-IT" altLang="it-IT" sz="2900" b="1" dirty="0">
              <a:solidFill>
                <a:srgbClr val="597189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37EDB7-1F79-4B4F-97C2-67F3DDBEFC16}"/>
              </a:ext>
            </a:extLst>
          </p:cNvPr>
          <p:cNvSpPr txBox="1"/>
          <p:nvPr/>
        </p:nvSpPr>
        <p:spPr>
          <a:xfrm>
            <a:off x="398463" y="1242863"/>
            <a:ext cx="1864145" cy="323165"/>
          </a:xfrm>
          <a:prstGeom prst="rect">
            <a:avLst/>
          </a:prstGeom>
          <a:solidFill>
            <a:srgbClr val="EC6400"/>
          </a:solidFill>
        </p:spPr>
        <p:txBody>
          <a:bodyPr wrap="square" rtlCol="0">
            <a:spAutoFit/>
          </a:bodyPr>
          <a:lstStyle/>
          <a:p>
            <a:r>
              <a:rPr lang="it-IT" sz="1500" b="1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Alternativa 3</a:t>
            </a:r>
            <a:endParaRPr lang="it-IT" sz="15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98463" y="1242863"/>
            <a:ext cx="8018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333" y="1242863"/>
            <a:ext cx="3704400" cy="980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88" y="1633042"/>
            <a:ext cx="3600000" cy="24402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88" y="4073311"/>
            <a:ext cx="3600000" cy="24402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169" y="2962483"/>
            <a:ext cx="3600000" cy="244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3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egnaposto numero diapositiva 8">
            <a:extLst>
              <a:ext uri="{FF2B5EF4-FFF2-40B4-BE49-F238E27FC236}">
                <a16:creationId xmlns:a16="http://schemas.microsoft.com/office/drawing/2014/main" id="{3BE0988D-39E3-465D-9A0D-3852417464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FF7EA16-B2FA-4DF5-AFB9-C70A40652A83}" type="slidenum">
              <a:rPr lang="it-IT" altLang="it-IT">
                <a:solidFill>
                  <a:srgbClr val="597189"/>
                </a:solidFill>
                <a:latin typeface="Century Gothic" panose="020B0502020202020204" pitchFamily="34" charset="0"/>
              </a:rPr>
              <a:pPr/>
              <a:t>6</a:t>
            </a:fld>
            <a:endParaRPr lang="it-IT" altLang="it-IT" dirty="0">
              <a:solidFill>
                <a:srgbClr val="597189"/>
              </a:solidFill>
              <a:latin typeface="Century Gothic" panose="020B0502020202020204" pitchFamily="34" charset="0"/>
            </a:endParaRPr>
          </a:p>
        </p:txBody>
      </p:sp>
      <p:sp>
        <p:nvSpPr>
          <p:cNvPr id="12293" name="Titolo 1">
            <a:extLst>
              <a:ext uri="{FF2B5EF4-FFF2-40B4-BE49-F238E27FC236}">
                <a16:creationId xmlns:a16="http://schemas.microsoft.com/office/drawing/2014/main" id="{7862F78A-B59D-4986-AD27-F6C1DC339C02}"/>
              </a:ext>
            </a:extLst>
          </p:cNvPr>
          <p:cNvSpPr txBox="1">
            <a:spLocks/>
          </p:cNvSpPr>
          <p:nvPr/>
        </p:nvSpPr>
        <p:spPr bwMode="auto">
          <a:xfrm>
            <a:off x="398463" y="366713"/>
            <a:ext cx="7426325" cy="48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it-IT" altLang="it-IT" sz="2900" b="1" dirty="0" smtClean="0">
                <a:solidFill>
                  <a:srgbClr val="597189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Estensioni modello - MERF</a:t>
            </a:r>
            <a:endParaRPr lang="it-IT" altLang="it-IT" sz="2900" b="1" dirty="0">
              <a:solidFill>
                <a:srgbClr val="597189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37EDB7-1F79-4B4F-97C2-67F3DDBEFC16}"/>
              </a:ext>
            </a:extLst>
          </p:cNvPr>
          <p:cNvSpPr txBox="1"/>
          <p:nvPr/>
        </p:nvSpPr>
        <p:spPr>
          <a:xfrm>
            <a:off x="398463" y="940896"/>
            <a:ext cx="4397829" cy="323165"/>
          </a:xfrm>
          <a:prstGeom prst="rect">
            <a:avLst/>
          </a:prstGeom>
          <a:solidFill>
            <a:srgbClr val="EC6400"/>
          </a:solidFill>
        </p:spPr>
        <p:txBody>
          <a:bodyPr wrap="square" rtlCol="0">
            <a:spAutoFit/>
          </a:bodyPr>
          <a:lstStyle/>
          <a:p>
            <a:r>
              <a:rPr lang="it-IT" sz="15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Mixed </a:t>
            </a:r>
            <a:r>
              <a:rPr lang="it-IT" sz="1500" b="1" i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Effects</a:t>
            </a:r>
            <a:r>
              <a:rPr lang="it-IT" sz="15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 Random </a:t>
            </a:r>
            <a:r>
              <a:rPr lang="it-IT" sz="1500" b="1" i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Forests</a:t>
            </a:r>
            <a:endParaRPr lang="it-IT" sz="15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itolo 1">
                <a:extLst>
                  <a:ext uri="{FF2B5EF4-FFF2-40B4-BE49-F238E27FC236}">
                    <a16:creationId xmlns:a16="http://schemas.microsoft.com/office/drawing/2014/main" id="{4265EAE8-FD82-4B9F-ACDD-4273AFD39D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8463" y="1377563"/>
                <a:ext cx="8266904" cy="299972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90000" tIns="90000" rIns="90000" bIns="90000"/>
              <a:lstStyle>
                <a:defPPr>
                  <a:defRPr lang="it-IT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  <a:cs typeface="+mn-cs"/>
                  </a:defRPr>
                </a:lvl9pPr>
              </a:lstStyle>
              <a:p>
                <a:pPr eaLnBrk="1" fontAlgn="auto" hangingPunct="1">
                  <a:spcAft>
                    <a:spcPts val="600"/>
                  </a:spcAft>
                  <a:buClr>
                    <a:srgbClr val="003A79"/>
                  </a:buClr>
                  <a:buSzPct val="140000"/>
                  <a:defRPr/>
                </a:pPr>
                <a:r>
                  <a:rPr lang="it-IT" sz="1500" dirty="0" smtClean="0">
                    <a:latin typeface="Century Gothic" pitchFamily="34" charset="0"/>
                    <a:cs typeface="Arial"/>
                  </a:rPr>
                  <a:t>Data la natura longitudinale dei dati, abbiamo infine provato a utilizzare il package MERF (</a:t>
                </a:r>
                <a:r>
                  <a:rPr lang="it-IT" sz="1500" dirty="0">
                    <a:latin typeface="Century Gothic" pitchFamily="34" charset="0"/>
                    <a:cs typeface="Arial"/>
                    <a:hlinkClick r:id="rId2"/>
                  </a:rPr>
                  <a:t>https://pypi.org/project/merf/</a:t>
                </a:r>
                <a:r>
                  <a:rPr lang="it-IT" sz="1500" dirty="0">
                    <a:latin typeface="Century Gothic" pitchFamily="34" charset="0"/>
                    <a:cs typeface="Arial"/>
                  </a:rPr>
                  <a:t>). Questo package riprende l’idea dei Linear Mixed </a:t>
                </a:r>
                <a:r>
                  <a:rPr lang="it-IT" sz="1500" dirty="0" err="1">
                    <a:latin typeface="Century Gothic" pitchFamily="34" charset="0"/>
                    <a:cs typeface="Arial"/>
                  </a:rPr>
                  <a:t>Effects</a:t>
                </a:r>
                <a:r>
                  <a:rPr lang="it-IT" sz="1500" dirty="0">
                    <a:latin typeface="Century Gothic" pitchFamily="34" charset="0"/>
                    <a:cs typeface="Arial"/>
                  </a:rPr>
                  <a:t> Models sfruttando un modello Random </a:t>
                </a:r>
                <a:r>
                  <a:rPr lang="it-IT" sz="1500" dirty="0" err="1">
                    <a:latin typeface="Century Gothic" pitchFamily="34" charset="0"/>
                    <a:cs typeface="Arial"/>
                  </a:rPr>
                  <a:t>Forest</a:t>
                </a:r>
                <a:r>
                  <a:rPr lang="it-IT" sz="1500" dirty="0">
                    <a:latin typeface="Century Gothic" pitchFamily="34" charset="0"/>
                    <a:cs typeface="Arial"/>
                  </a:rPr>
                  <a:t> per la stima degli effetti fissi.</a:t>
                </a:r>
              </a:p>
              <a:p>
                <a:pPr eaLnBrk="1" fontAlgn="auto" hangingPunct="1">
                  <a:spcAft>
                    <a:spcPts val="600"/>
                  </a:spcAft>
                  <a:buClr>
                    <a:srgbClr val="003A79"/>
                  </a:buClr>
                  <a:buSzPct val="140000"/>
                  <a:defRPr/>
                </a:pPr>
                <a:r>
                  <a:rPr lang="it-IT" sz="1500" dirty="0">
                    <a:latin typeface="Century Gothic" pitchFamily="34" charset="0"/>
                    <a:cs typeface="Arial"/>
                  </a:rPr>
                  <a:t>In presenza di dati raggruppati / panel, le possibili strategie di stima sono: (A) un modello separato per ogni cluster; (B) un modello globale; (C) un modello con </a:t>
                </a:r>
                <a:r>
                  <a:rPr lang="it-IT" sz="1500" dirty="0" err="1">
                    <a:latin typeface="Century Gothic" pitchFamily="34" charset="0"/>
                    <a:cs typeface="Arial"/>
                  </a:rPr>
                  <a:t>dummy</a:t>
                </a:r>
                <a:r>
                  <a:rPr lang="it-IT" sz="1500" dirty="0">
                    <a:latin typeface="Century Gothic" pitchFamily="34" charset="0"/>
                    <a:cs typeface="Arial"/>
                  </a:rPr>
                  <a:t>; (D) Mixed </a:t>
                </a:r>
                <a:r>
                  <a:rPr lang="it-IT" sz="1500" dirty="0" err="1">
                    <a:latin typeface="Century Gothic" pitchFamily="34" charset="0"/>
                    <a:cs typeface="Arial"/>
                  </a:rPr>
                  <a:t>effect</a:t>
                </a:r>
                <a:r>
                  <a:rPr lang="it-IT" sz="1500" dirty="0">
                    <a:latin typeface="Century Gothic" pitchFamily="34" charset="0"/>
                    <a:cs typeface="Arial"/>
                  </a:rPr>
                  <a:t> Models.</a:t>
                </a:r>
              </a:p>
              <a:p>
                <a:pPr eaLnBrk="1" fontAlgn="auto" hangingPunct="1">
                  <a:spcAft>
                    <a:spcPts val="600"/>
                  </a:spcAft>
                  <a:buClr>
                    <a:srgbClr val="003A79"/>
                  </a:buClr>
                  <a:buSzPct val="140000"/>
                  <a:defRPr/>
                </a:pPr>
                <a:r>
                  <a:rPr lang="it-IT" sz="1500" dirty="0">
                    <a:latin typeface="Century Gothic" pitchFamily="34" charset="0"/>
                    <a:cs typeface="Arial"/>
                  </a:rPr>
                  <a:t>I primi tre modelli sono normalmente insoddisfacenti poiché non sfruttano completamente l’informazione contenuta nei dati: (A) bassa numerosità dei dati per cluster; (B) non coglie le idiosincrasie; (C) esplosione del numero di features.</a:t>
                </a:r>
              </a:p>
              <a:p>
                <a:pPr eaLnBrk="1" fontAlgn="auto" hangingPunct="1">
                  <a:spcAft>
                    <a:spcPts val="600"/>
                  </a:spcAft>
                  <a:buClr>
                    <a:srgbClr val="003A79"/>
                  </a:buClr>
                  <a:buSzPct val="140000"/>
                  <a:defRPr/>
                </a:pPr>
                <a:r>
                  <a:rPr lang="it-IT" sz="1500" dirty="0">
                    <a:latin typeface="Century Gothic" pitchFamily="34" charset="0"/>
                    <a:cs typeface="Arial"/>
                  </a:rPr>
                  <a:t>MERF riprende il modello classico:</a:t>
                </a:r>
              </a:p>
              <a:p>
                <a:pPr algn="ctr" eaLnBrk="1" fontAlgn="auto" hangingPunct="1">
                  <a:spcAft>
                    <a:spcPts val="600"/>
                  </a:spcAft>
                  <a:buClr>
                    <a:srgbClr val="003A79"/>
                  </a:buClr>
                  <a:buSzPct val="14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597189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𝒚</m:t>
                      </m:r>
                      <m:r>
                        <a:rPr lang="it-IT" sz="1500" b="1" i="1">
                          <a:solidFill>
                            <a:srgbClr val="597189"/>
                          </a:solidFill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sz="1500" b="1" i="1">
                          <a:solidFill>
                            <a:srgbClr val="597189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𝒂𝑿</m:t>
                      </m:r>
                      <m:r>
                        <a:rPr lang="en-US" sz="1500" b="1" i="1">
                          <a:solidFill>
                            <a:srgbClr val="597189"/>
                          </a:solidFill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sz="1500" b="1" i="1">
                              <a:solidFill>
                                <a:srgbClr val="597189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597189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𝒃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597189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𝒊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597189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𝒁</m:t>
                      </m:r>
                      <m:r>
                        <a:rPr lang="en-US" sz="1500" b="1" i="1">
                          <a:solidFill>
                            <a:srgbClr val="597189"/>
                          </a:solidFill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r>
                        <a:rPr lang="en-US" sz="1500" b="1" i="1">
                          <a:solidFill>
                            <a:srgbClr val="597189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𝒆</m:t>
                      </m:r>
                      <m:r>
                        <a:rPr lang="en-US" sz="1500" b="1" i="1">
                          <a:solidFill>
                            <a:srgbClr val="597189"/>
                          </a:solidFill>
                          <a:latin typeface="Cambria Math" panose="02040503050406030204" pitchFamily="18" charset="0"/>
                          <a:cs typeface="Arial"/>
                        </a:rPr>
                        <m:t>     </m:t>
                      </m:r>
                      <m:r>
                        <a:rPr lang="en-US" sz="1500" b="1" i="1">
                          <a:solidFill>
                            <a:srgbClr val="597189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𝒆</m:t>
                      </m:r>
                      <m:r>
                        <a:rPr lang="en-US" sz="1500" b="1" i="1">
                          <a:solidFill>
                            <a:srgbClr val="597189"/>
                          </a:solidFill>
                          <a:latin typeface="Cambria Math" panose="02040503050406030204" pitchFamily="18" charset="0"/>
                          <a:cs typeface="Arial"/>
                        </a:rPr>
                        <m:t> ~</m:t>
                      </m:r>
                      <m:r>
                        <a:rPr lang="en-US" sz="1500" b="1" i="1">
                          <a:solidFill>
                            <a:srgbClr val="59718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𝑵</m:t>
                      </m:r>
                      <m:d>
                        <m:dPr>
                          <m:ctrlPr>
                            <a:rPr lang="en-US" sz="1500" b="1" i="1">
                              <a:solidFill>
                                <a:srgbClr val="59718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sz="1500" b="1" i="1">
                              <a:solidFill>
                                <a:srgbClr val="59718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𝟎</m:t>
                          </m:r>
                          <m:r>
                            <a:rPr lang="en-US" sz="1500" b="1" i="1">
                              <a:solidFill>
                                <a:srgbClr val="59718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500" b="1" i="1">
                                  <a:solidFill>
                                    <a:srgbClr val="59718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1500" b="1" i="1">
                                  <a:solidFill>
                                    <a:srgbClr val="59718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sz="1500" b="1" i="1">
                                  <a:solidFill>
                                    <a:srgbClr val="59718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𝒆</m:t>
                              </m:r>
                            </m:sub>
                          </m:sSub>
                        </m:e>
                      </m:d>
                      <m:r>
                        <a:rPr lang="en-US" sz="1500" b="1" i="1">
                          <a:solidFill>
                            <a:srgbClr val="59718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, </m:t>
                      </m:r>
                      <m:r>
                        <a:rPr lang="en-US" sz="1500" b="1" i="1">
                          <a:solidFill>
                            <a:srgbClr val="59718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𝒃</m:t>
                      </m:r>
                      <m:r>
                        <a:rPr lang="en-US" sz="1500" b="1" i="1">
                          <a:solidFill>
                            <a:srgbClr val="59718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~</m:t>
                      </m:r>
                      <m:r>
                        <a:rPr lang="en-US" sz="1500" b="1" i="1">
                          <a:solidFill>
                            <a:srgbClr val="59718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𝑵</m:t>
                      </m:r>
                      <m:r>
                        <a:rPr lang="en-US" sz="1500" b="1" i="1">
                          <a:solidFill>
                            <a:srgbClr val="59718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US" sz="1500" b="1" i="1">
                          <a:solidFill>
                            <a:srgbClr val="59718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𝟎</m:t>
                      </m:r>
                      <m:r>
                        <a:rPr lang="en-US" sz="1500" b="1" i="1">
                          <a:solidFill>
                            <a:srgbClr val="59718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,</m:t>
                      </m:r>
                      <m:sSub>
                        <m:sSubPr>
                          <m:ctrlPr>
                            <a:rPr lang="en-US" sz="1500" b="1" i="1">
                              <a:solidFill>
                                <a:srgbClr val="59718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59718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𝚺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59718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𝒃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59718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it-IT" sz="1500" b="1" dirty="0">
                  <a:solidFill>
                    <a:srgbClr val="597189"/>
                  </a:solidFill>
                  <a:latin typeface="Century Gothic" pitchFamily="34" charset="0"/>
                  <a:cs typeface="Arial"/>
                </a:endParaRPr>
              </a:p>
              <a:p>
                <a:pPr eaLnBrk="1" fontAlgn="auto" hangingPunct="1">
                  <a:spcAft>
                    <a:spcPts val="600"/>
                  </a:spcAft>
                  <a:buClr>
                    <a:srgbClr val="003A79"/>
                  </a:buClr>
                  <a:buSzPct val="140000"/>
                  <a:defRPr/>
                </a:pPr>
                <a:r>
                  <a:rPr lang="it-IT" sz="1500" dirty="0">
                    <a:latin typeface="Century Gothic" pitchFamily="34" charset="0"/>
                    <a:cs typeface="Arial"/>
                  </a:rPr>
                  <a:t>e lo riscrive come: </a:t>
                </a:r>
              </a:p>
              <a:p>
                <a:pPr algn="ctr" eaLnBrk="1" fontAlgn="auto" hangingPunct="1">
                  <a:spcAft>
                    <a:spcPts val="600"/>
                  </a:spcAft>
                  <a:buClr>
                    <a:srgbClr val="003A79"/>
                  </a:buClr>
                  <a:buSzPct val="14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597189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𝒚</m:t>
                      </m:r>
                      <m:r>
                        <a:rPr lang="it-IT" sz="1500" b="1" i="1">
                          <a:solidFill>
                            <a:srgbClr val="597189"/>
                          </a:solidFill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sz="1500" b="1" i="1">
                          <a:solidFill>
                            <a:srgbClr val="597189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𝑹𝑭</m:t>
                      </m:r>
                      <m:r>
                        <a:rPr lang="en-US" sz="1500" b="1" i="1">
                          <a:solidFill>
                            <a:srgbClr val="597189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US" sz="1500" b="1" i="1">
                          <a:solidFill>
                            <a:srgbClr val="597189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𝑿</m:t>
                      </m:r>
                      <m:r>
                        <a:rPr lang="en-US" sz="1500" b="1" i="1">
                          <a:solidFill>
                            <a:srgbClr val="597189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  <m:r>
                        <a:rPr lang="en-US" sz="1500" b="1" i="1">
                          <a:solidFill>
                            <a:srgbClr val="597189"/>
                          </a:solidFill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sz="1500" b="1" i="1">
                              <a:solidFill>
                                <a:srgbClr val="597189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597189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𝒃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597189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𝒊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597189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𝒁</m:t>
                      </m:r>
                      <m:r>
                        <a:rPr lang="en-US" sz="1500" b="1" i="1">
                          <a:solidFill>
                            <a:srgbClr val="597189"/>
                          </a:solidFill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r>
                        <a:rPr lang="en-US" sz="1500" b="1" i="1">
                          <a:solidFill>
                            <a:srgbClr val="597189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𝒆</m:t>
                      </m:r>
                      <m:r>
                        <a:rPr lang="en-US" sz="1500" b="1" i="1">
                          <a:solidFill>
                            <a:srgbClr val="597189"/>
                          </a:solidFill>
                          <a:latin typeface="Cambria Math" panose="02040503050406030204" pitchFamily="18" charset="0"/>
                          <a:cs typeface="Arial"/>
                        </a:rPr>
                        <m:t>     </m:t>
                      </m:r>
                      <m:r>
                        <a:rPr lang="en-US" sz="1500" b="1" i="1">
                          <a:solidFill>
                            <a:srgbClr val="597189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𝒆</m:t>
                      </m:r>
                      <m:r>
                        <a:rPr lang="en-US" sz="1500" b="1" i="1">
                          <a:solidFill>
                            <a:srgbClr val="597189"/>
                          </a:solidFill>
                          <a:latin typeface="Cambria Math" panose="02040503050406030204" pitchFamily="18" charset="0"/>
                          <a:cs typeface="Arial"/>
                        </a:rPr>
                        <m:t> ~</m:t>
                      </m:r>
                      <m:r>
                        <a:rPr lang="en-US" sz="1500" b="1" i="1">
                          <a:solidFill>
                            <a:srgbClr val="59718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𝑵</m:t>
                      </m:r>
                      <m:d>
                        <m:dPr>
                          <m:ctrlPr>
                            <a:rPr lang="en-US" sz="1500" b="1" i="1">
                              <a:solidFill>
                                <a:srgbClr val="59718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sz="1500" b="1" i="1">
                              <a:solidFill>
                                <a:srgbClr val="59718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𝟎</m:t>
                          </m:r>
                          <m:r>
                            <a:rPr lang="en-US" sz="1500" b="1" i="1">
                              <a:solidFill>
                                <a:srgbClr val="59718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500" b="1" i="1">
                                  <a:solidFill>
                                    <a:srgbClr val="59718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1500" b="1" i="1">
                                  <a:solidFill>
                                    <a:srgbClr val="59718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sz="1500" b="1" i="1">
                                  <a:solidFill>
                                    <a:srgbClr val="59718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𝒆</m:t>
                              </m:r>
                            </m:sub>
                          </m:sSub>
                        </m:e>
                      </m:d>
                      <m:r>
                        <a:rPr lang="en-US" sz="1500" b="1" i="1">
                          <a:solidFill>
                            <a:srgbClr val="59718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, </m:t>
                      </m:r>
                      <m:r>
                        <a:rPr lang="en-US" sz="1500" b="1" i="1">
                          <a:solidFill>
                            <a:srgbClr val="59718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𝒃</m:t>
                      </m:r>
                      <m:r>
                        <a:rPr lang="en-US" sz="1500" b="1" i="1">
                          <a:solidFill>
                            <a:srgbClr val="59718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~</m:t>
                      </m:r>
                      <m:r>
                        <a:rPr lang="en-US" sz="1500" b="1" i="1">
                          <a:solidFill>
                            <a:srgbClr val="59718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𝑵</m:t>
                      </m:r>
                      <m:r>
                        <a:rPr lang="en-US" sz="1500" b="1" i="1">
                          <a:solidFill>
                            <a:srgbClr val="59718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US" sz="1500" b="1" i="1">
                          <a:solidFill>
                            <a:srgbClr val="59718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𝟎</m:t>
                      </m:r>
                      <m:r>
                        <a:rPr lang="en-US" sz="1500" b="1" i="1">
                          <a:solidFill>
                            <a:srgbClr val="59718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,</m:t>
                      </m:r>
                      <m:sSub>
                        <m:sSubPr>
                          <m:ctrlPr>
                            <a:rPr lang="en-US" sz="1500" b="1" i="1">
                              <a:solidFill>
                                <a:srgbClr val="59718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59718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𝚺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59718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𝒃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59718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en-US" sz="1500" b="1" dirty="0">
                  <a:solidFill>
                    <a:srgbClr val="597189"/>
                  </a:solidFill>
                  <a:latin typeface="Century Gothic" pitchFamily="34" charset="0"/>
                  <a:ea typeface="Cambria Math" panose="02040503050406030204" pitchFamily="18" charset="0"/>
                  <a:cs typeface="Arial"/>
                </a:endParaRPr>
              </a:p>
              <a:p>
                <a:pPr algn="ctr" eaLnBrk="1" fontAlgn="auto" hangingPunct="1">
                  <a:spcAft>
                    <a:spcPts val="600"/>
                  </a:spcAft>
                  <a:buClr>
                    <a:srgbClr val="003A79"/>
                  </a:buClr>
                  <a:buSzPct val="140000"/>
                  <a:defRPr/>
                </a:pPr>
                <a:endParaRPr lang="en-US" sz="1500" b="1" dirty="0">
                  <a:solidFill>
                    <a:srgbClr val="597189"/>
                  </a:solidFill>
                  <a:latin typeface="Century Gothic" pitchFamily="34" charset="0"/>
                  <a:ea typeface="Cambria Math" panose="02040503050406030204" pitchFamily="18" charset="0"/>
                  <a:cs typeface="Arial"/>
                </a:endParaRPr>
              </a:p>
              <a:p>
                <a:pPr eaLnBrk="1" fontAlgn="auto" hangingPunct="1">
                  <a:spcAft>
                    <a:spcPts val="600"/>
                  </a:spcAft>
                  <a:buClr>
                    <a:srgbClr val="003A79"/>
                  </a:buClr>
                  <a:buSzPct val="140000"/>
                  <a:defRPr/>
                </a:pPr>
                <a:r>
                  <a:rPr lang="it-IT" sz="1500" dirty="0">
                    <a:latin typeface="Century Gothic" pitchFamily="34" charset="0"/>
                    <a:cs typeface="Arial"/>
                  </a:rPr>
                  <a:t>Sebbene l’idea sia in linea di principio interessante, non abbiamo ottenuto risultati difformi dagli altri modelli utilizzati.</a:t>
                </a:r>
                <a:endParaRPr lang="it-IT" sz="1500" b="1" dirty="0">
                  <a:solidFill>
                    <a:srgbClr val="597189"/>
                  </a:solidFill>
                  <a:latin typeface="Century Gothic" pitchFamily="34" charset="0"/>
                  <a:cs typeface="Arial"/>
                </a:endParaRPr>
              </a:p>
            </p:txBody>
          </p:sp>
        </mc:Choice>
        <mc:Fallback>
          <p:sp>
            <p:nvSpPr>
              <p:cNvPr id="11" name="Titolo 1">
                <a:extLst>
                  <a:ext uri="{FF2B5EF4-FFF2-40B4-BE49-F238E27FC236}">
                    <a16:creationId xmlns:a16="http://schemas.microsoft.com/office/drawing/2014/main" id="{4265EAE8-FD82-4B9F-ACDD-4273AFD39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63" y="1377563"/>
                <a:ext cx="8266904" cy="2999728"/>
              </a:xfrm>
              <a:prstGeom prst="rect">
                <a:avLst/>
              </a:prstGeom>
              <a:blipFill>
                <a:blip r:embed="rId3"/>
                <a:stretch>
                  <a:fillRect l="-295" r="-737" b="-49187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33491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uttura personalizzat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A79"/>
        </a:soli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E762E0109F54C80E74C2B4CC4D5EF" ma:contentTypeVersion="0" ma:contentTypeDescription="Create a new document." ma:contentTypeScope="" ma:versionID="1336c7ad4713d678ae2002eee96cad2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F02650-58C9-41C8-9AEE-218D51FFC3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E845A5-0CC3-44D0-AE9B-1585327CB8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013A6B0-E17E-4390-A847-215235DDF8E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6359</TotalTime>
  <Words>756</Words>
  <Application>Microsoft Office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ＭＳ Ｐゴシック</vt:lpstr>
      <vt:lpstr>Arial</vt:lpstr>
      <vt:lpstr>Calibri</vt:lpstr>
      <vt:lpstr>Cambria Math</vt:lpstr>
      <vt:lpstr>Century Gothic</vt:lpstr>
      <vt:lpstr>Personalizza struttura</vt:lpstr>
      <vt:lpstr>Struttura personalizzata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---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---</dc:creator>
  <cp:lastModifiedBy>FONDI STEFANO</cp:lastModifiedBy>
  <cp:revision>581</cp:revision>
  <cp:lastPrinted>2013-12-19T08:42:08Z</cp:lastPrinted>
  <dcterms:created xsi:type="dcterms:W3CDTF">2013-12-18T18:02:26Z</dcterms:created>
  <dcterms:modified xsi:type="dcterms:W3CDTF">2020-02-18T20:37:07Z</dcterms:modified>
</cp:coreProperties>
</file>