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Shape 12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Shape 13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hape 1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hape 99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Shape 107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hape 10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Shape 116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hape 11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hape 125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hape 126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hape 12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hape 13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Shape 23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Shape 24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hape 2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hape 33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Shape 34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hape 35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hape 43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hape 44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hape 4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hape 5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Shape 61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hape 62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hape 63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hape 6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hape 72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hape 80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hape 8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Shape 89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Shape 90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hape 9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Shape 3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hape 4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l.acm.org/doi/pdf/10.1145/2871196" TargetMode="External"/><Relationship Id="rId3" Type="http://schemas.openxmlformats.org/officeDocument/2006/relationships/hyperlink" Target="https://link.springer.com/content/pdf/10.1007/s00146-021-01154-8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Ethics in Data Science</a:t>
            </a:r>
          </a:p>
        </p:txBody>
      </p:sp>
      <p:sp>
        <p:nvSpPr>
          <p:cNvPr id="153" name="Shape 15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could but should we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Ethics of Algorithms</a:t>
            </a:r>
          </a:p>
        </p:txBody>
      </p:sp>
      <p:sp>
        <p:nvSpPr>
          <p:cNvPr id="187" name="Shape 187"/>
          <p:cNvSpPr txBox="1"/>
          <p:nvPr>
            <p:ph type="body" idx="1"/>
          </p:nvPr>
        </p:nvSpPr>
        <p:spPr>
          <a:xfrm>
            <a:off x="749300" y="2724168"/>
            <a:ext cx="22428200" cy="8256012"/>
          </a:xfrm>
          <a:prstGeom prst="rect">
            <a:avLst/>
          </a:prstGeom>
        </p:spPr>
        <p:txBody>
          <a:bodyPr/>
          <a:lstStyle/>
          <a:p>
            <a:pPr/>
            <a:r>
              <a:t>We can split the ethics of algorithms into 3 parts</a:t>
            </a:r>
          </a:p>
        </p:txBody>
      </p:sp>
      <p:pic>
        <p:nvPicPr>
          <p:cNvPr id="1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5315" y="2751889"/>
            <a:ext cx="65532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data ethics</a:t>
            </a:r>
          </a:p>
        </p:txBody>
      </p:sp>
      <p:sp>
        <p:nvSpPr>
          <p:cNvPr id="191" name="Shape 191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 txBox="1"/>
          <p:nvPr>
            <p:ph type="body" idx="1"/>
          </p:nvPr>
        </p:nvSpPr>
        <p:spPr>
          <a:xfrm>
            <a:off x="-1358900" y="3613168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9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300" y="5486400"/>
            <a:ext cx="17018000" cy="638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data ethics</a:t>
            </a:r>
          </a:p>
        </p:txBody>
      </p:sp>
      <p:sp>
        <p:nvSpPr>
          <p:cNvPr id="196" name="Shape 196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 txBox="1"/>
          <p:nvPr>
            <p:ph type="body" idx="1"/>
          </p:nvPr>
        </p:nvSpPr>
        <p:spPr>
          <a:xfrm>
            <a:off x="1206500" y="360080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Lack of Consent</a:t>
            </a:r>
          </a:p>
          <a:p>
            <a:pPr/>
            <a:r>
              <a:t>Will this Algorithm do what i think it does?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200" name="Shape 200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 txBox="1"/>
          <p:nvPr>
            <p:ph type="body" idx="1"/>
          </p:nvPr>
        </p:nvSpPr>
        <p:spPr>
          <a:xfrm>
            <a:off x="1295400" y="475650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Fairness </a:t>
            </a:r>
          </a:p>
          <a:p>
            <a:pPr/>
            <a:r>
              <a:t>Responsibility</a:t>
            </a:r>
          </a:p>
          <a:p>
            <a:pPr/>
            <a:r>
              <a:t>Respect of Human Rights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6" name="Shape 156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do:</a:t>
            </a:r>
          </a:p>
          <a:p>
            <a:pPr lvl="1"/>
            <a:r>
              <a:t>What is discrimination - types student discount </a:t>
            </a:r>
          </a:p>
          <a:p>
            <a:pPr lvl="1"/>
            <a:r>
              <a:t>Why do we need to consider ethics</a:t>
            </a:r>
          </a:p>
          <a:p>
            <a:pPr lvl="1"/>
            <a:r>
              <a:t>Model explainability 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https://dl.acm.org/doi/pdf/10.1145/2871196</a:t>
            </a:r>
            <a:r>
              <a:t> </a:t>
            </a:r>
          </a:p>
          <a:p>
            <a:pPr lvl="1"/>
            <a:r>
              <a:rPr u="sng">
                <a:hlinkClick r:id="rId3" invalidUrl="" action="" tgtFrame="" tooltip="" history="1" highlightClick="0" endSnd="0"/>
              </a:rPr>
              <a:t>https://link.springer.com/content/pdf/10.1007/s00146-021-01154-8.pdf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60" name="Shape 160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data ethics</a:t>
            </a:r>
          </a:p>
          <a:p>
            <a:pPr/>
            <a:r>
              <a:t>AI Bias</a:t>
            </a:r>
          </a:p>
          <a:p>
            <a:pPr/>
            <a:r>
              <a:t>Real-life use case - Insurance Pricing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130548" y="2945128"/>
            <a:ext cx="8343901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Responsibility/Regulation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Discrimination / Fairness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Trust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Ethics of Data Science</a:t>
            </a:r>
          </a:p>
        </p:txBody>
      </p:sp>
      <p:sp>
        <p:nvSpPr>
          <p:cNvPr id="167" name="Shape 16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 Ethics (2016) - Floridi and Taddeo</a:t>
            </a:r>
          </a:p>
        </p:txBody>
      </p:sp>
      <p:sp>
        <p:nvSpPr>
          <p:cNvPr id="168" name="Shape 168"/>
          <p:cNvSpPr txBox="1"/>
          <p:nvPr>
            <p:ph type="body" sz="half" idx="1"/>
          </p:nvPr>
        </p:nvSpPr>
        <p:spPr>
          <a:xfrm>
            <a:off x="510659" y="4445000"/>
            <a:ext cx="8343901" cy="82560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Ethics of Data </a:t>
            </a:r>
          </a:p>
          <a:p>
            <a:pPr lvl="1"/>
            <a:r>
              <a:t>Re-indentification of individuals</a:t>
            </a:r>
          </a:p>
          <a:p>
            <a:pPr lvl="1"/>
            <a:r>
              <a:t>Group Privacy - identificiation of types of individuals - group discrimination  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597900" y="4432300"/>
            <a:ext cx="8343900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b="1" sz="4800">
                <a:solidFill>
                  <a:srgbClr val="000000"/>
                </a:solidFill>
              </a:defRPr>
            </a:pPr>
            <a:r>
              <a:t>Ethics of Algorithms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Moral responsibility and accountability to Undesirable and unforeseen outcomes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6535400" y="4432300"/>
            <a:ext cx="8343900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b="1" sz="4800">
                <a:solidFill>
                  <a:srgbClr val="000000"/>
                </a:solidFill>
              </a:defRPr>
            </a:pPr>
            <a:r>
              <a:t>Ethics of Practices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Consent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Users privacy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Secondary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00152" y="1221282"/>
            <a:ext cx="21971001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Ethics of Data - Re-indentification of individuals</a:t>
            </a:r>
          </a:p>
        </p:txBody>
      </p:sp>
      <p:sp>
        <p:nvSpPr>
          <p:cNvPr id="173" name="Shape 173"/>
          <p:cNvSpPr txBox="1"/>
          <p:nvPr>
            <p:ph type="body" idx="1"/>
          </p:nvPr>
        </p:nvSpPr>
        <p:spPr>
          <a:xfrm>
            <a:off x="533400" y="3422668"/>
            <a:ext cx="22428200" cy="8256012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Process of using (additional) data to discover the identify of individuals from anonymous data (removal of PII). 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E.g. Barclays Geolocation Data - 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Pings from Mobile 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Can identify individuals by looking at their most frequent places (home, place of work, etc)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</a:p>
          <a:p>
            <a:pPr lvl="1" marL="999744" indent="-499872" defTabSz="1999437">
              <a:spcBef>
                <a:spcPts val="3600"/>
              </a:spcBef>
              <a:defRPr sz="3936"/>
            </a:pP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Other Examples - AOL re-identification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Data as a product - Spend Trends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99437">
              <a:defRPr spc="-139" sz="6969"/>
            </a:lvl1pPr>
          </a:lstStyle>
          <a:p>
            <a:pPr/>
            <a:r>
              <a:t>Ethics of Data - Group Privacy - Group Discrimination</a:t>
            </a:r>
          </a:p>
        </p:txBody>
      </p:sp>
      <p:sp>
        <p:nvSpPr>
          <p:cNvPr id="176" name="Shape 176"/>
          <p:cNvSpPr txBox="1"/>
          <p:nvPr>
            <p:ph type="body" idx="1"/>
          </p:nvPr>
        </p:nvSpPr>
        <p:spPr>
          <a:xfrm>
            <a:off x="533400" y="3422668"/>
            <a:ext cx="13817185" cy="9734760"/>
          </a:xfrm>
          <a:prstGeom prst="rect">
            <a:avLst/>
          </a:prstGeom>
        </p:spPr>
        <p:txBody>
          <a:bodyPr/>
          <a:lstStyle/>
          <a:p>
            <a:pPr/>
            <a:r>
              <a:t>What is discrimination - </a:t>
            </a:r>
          </a:p>
          <a:p>
            <a:pPr/>
            <a:r>
              <a:t>The 2010 Equality Act …</a:t>
            </a:r>
          </a:p>
          <a:p>
            <a:pPr/>
            <a:r>
              <a:t>Protected characteristics </a:t>
            </a:r>
          </a:p>
          <a:p>
            <a:pPr/>
            <a:r>
              <a:t>Are all discounts bad?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99437">
              <a:defRPr spc="-139" sz="6969"/>
            </a:lvl1pPr>
          </a:lstStyle>
          <a:p>
            <a:pPr/>
            <a:r>
              <a:t>Ethics of Data - Group Privacy - Group Discrimination</a:t>
            </a:r>
          </a:p>
        </p:txBody>
      </p:sp>
      <p:sp>
        <p:nvSpPr>
          <p:cNvPr id="179" name="Shape 179"/>
          <p:cNvSpPr txBox="1"/>
          <p:nvPr>
            <p:ph type="body" idx="1"/>
          </p:nvPr>
        </p:nvSpPr>
        <p:spPr>
          <a:xfrm>
            <a:off x="533400" y="3422668"/>
            <a:ext cx="13817185" cy="9734760"/>
          </a:xfrm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Is the model discriminating against certain groups?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Example: Car insurance Pricing - By law gender cannot be used for pricing (2012). 2010 Equality Act prohibits pricing against ethnicity and religion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However, can we still identify gender by proxy of other information?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Information taken during quote: Car details, address details, Personal details including employment status, occupation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Combine with additional data sources - e.g. shopping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 Insurance - Discrimination by proxy </a:t>
            </a:r>
          </a:p>
        </p:txBody>
      </p:sp>
      <p:sp>
        <p:nvSpPr>
          <p:cNvPr id="182" name="Shape 182"/>
          <p:cNvSpPr txBox="1"/>
          <p:nvPr>
            <p:ph type="body" sz="half" idx="1"/>
          </p:nvPr>
        </p:nvSpPr>
        <p:spPr>
          <a:xfrm>
            <a:off x="533400" y="3422668"/>
            <a:ext cx="11822024" cy="9734760"/>
          </a:xfrm>
          <a:prstGeom prst="rect">
            <a:avLst/>
          </a:prstGeom>
        </p:spPr>
        <p:txBody>
          <a:bodyPr/>
          <a:lstStyle/>
          <a:p>
            <a:pPr/>
            <a:r>
              <a:t>Occupation Details</a:t>
            </a:r>
          </a:p>
          <a:p>
            <a:pPr lvl="1"/>
            <a:r>
              <a:t>Top 5 occupations[1]</a:t>
            </a:r>
          </a:p>
          <a:p>
            <a:pPr/>
            <a:r>
              <a:t>Postcode</a:t>
            </a:r>
          </a:p>
          <a:p>
            <a:pPr lvl="1"/>
            <a:r>
              <a:t>From Census data - Can obtain ethnicity, religion, etc.</a:t>
            </a:r>
          </a:p>
          <a:p>
            <a:pPr/>
            <a:r>
              <a:t>Shopping Data</a:t>
            </a:r>
          </a:p>
          <a:p>
            <a:pPr lvl="1"/>
            <a:r>
              <a:t>Gender</a:t>
            </a:r>
          </a:p>
          <a:p>
            <a:pPr lvl="1"/>
            <a:r>
              <a:t>Race/Religion 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85258" y="12619819"/>
            <a:ext cx="1619493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https://careersmart.org.uk/occupations/equality/which-jobs-do-men-and-women-do-occupational-breakdown-gender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12489109" y="3016942"/>
          <a:ext cx="11666644" cy="82560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826971"/>
                <a:gridCol w="5826971"/>
              </a:tblGrid>
              <a:tr h="1373885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Nursery nurses and assistants (97.76%)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Vehicle technicians, mechanics and electricians (99.19%)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Legal secretaries (96.39%)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Carpenters and joiners (99.05%)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Medical secretaries (95.55%)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Welding trades (98.64%)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Personal assistants and other secretaries (95.19%)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Electricians and electrical fitters (98.26%)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Childminders and related occupations (95.12%)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Metal working production and maintenance fitters (98.09%)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