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80" r:id="rId3"/>
    <p:sldId id="281" r:id="rId4"/>
    <p:sldId id="257" r:id="rId5"/>
    <p:sldId id="258" r:id="rId6"/>
    <p:sldId id="268" r:id="rId7"/>
    <p:sldId id="267" r:id="rId8"/>
    <p:sldId id="269" r:id="rId9"/>
    <p:sldId id="271" r:id="rId10"/>
    <p:sldId id="270" r:id="rId11"/>
    <p:sldId id="272" r:id="rId12"/>
    <p:sldId id="275" r:id="rId13"/>
    <p:sldId id="274" r:id="rId14"/>
    <p:sldId id="276" r:id="rId15"/>
    <p:sldId id="277" r:id="rId16"/>
    <p:sldId id="278" r:id="rId17"/>
    <p:sldId id="279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mki Krishn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6270" autoAdjust="0"/>
  </p:normalViewPr>
  <p:slideViewPr>
    <p:cSldViewPr>
      <p:cViewPr>
        <p:scale>
          <a:sx n="120" d="100"/>
          <a:sy n="120" d="100"/>
        </p:scale>
        <p:origin x="-440" y="-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007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700" indent="-457200">
              <a:buFont typeface="Wingdings" charset="2"/>
              <a:buChar char="v"/>
            </a:pPr>
            <a:r>
              <a:rPr lang="en-US" sz="2000" dirty="0" smtClean="0"/>
              <a:t>Energy</a:t>
            </a:r>
          </a:p>
          <a:p>
            <a:pPr marL="933450" lvl="1" indent="-342900">
              <a:buFont typeface="Wingdings" charset="2"/>
              <a:buChar char="²"/>
            </a:pPr>
            <a:r>
              <a:rPr lang="en-US" sz="2000" dirty="0" smtClean="0"/>
              <a:t>Minimize total energy use based on server energy profiles, total number of powered on servers, etc. </a:t>
            </a:r>
          </a:p>
          <a:p>
            <a:pPr marL="933450" lvl="1" indent="-342900">
              <a:buFont typeface="Wingdings" charset="2"/>
              <a:buChar char="²"/>
            </a:pPr>
            <a:r>
              <a:rPr lang="en-US" sz="2000" dirty="0" smtClean="0"/>
              <a:t>Server Stacking or Spreading placement decisions based on other Energy, Memory, CPU, and Storage considerations</a:t>
            </a:r>
          </a:p>
          <a:p>
            <a:pPr marL="647700" indent="-457200">
              <a:buFont typeface="Wingdings" charset="2"/>
              <a:buChar char="v"/>
            </a:pPr>
            <a:r>
              <a:rPr lang="en-US" sz="2000" dirty="0" smtClean="0"/>
              <a:t>Network performance</a:t>
            </a:r>
          </a:p>
          <a:p>
            <a:pPr marL="1047750" lvl="1" indent="-457200">
              <a:buFont typeface="Wingdings" charset="2"/>
              <a:buChar char="²"/>
            </a:pPr>
            <a:r>
              <a:rPr lang="en-US" sz="2000" dirty="0" smtClean="0"/>
              <a:t>Minimize network latency (distance) (VM to VM, VM to storage)</a:t>
            </a:r>
          </a:p>
          <a:p>
            <a:pPr marL="1047750" lvl="1" indent="-457200">
              <a:buFont typeface="Wingdings" charset="2"/>
              <a:buChar char="²"/>
            </a:pPr>
            <a:r>
              <a:rPr lang="en-US" sz="2000" dirty="0" smtClean="0"/>
              <a:t>Maximize bandwidth (intra or inter data centers)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8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+mn-lt"/>
                <a:cs typeface="Arial"/>
              </a:rPr>
              <a:t>Models complex constraints as an optimization problem </a:t>
            </a:r>
          </a:p>
          <a:p>
            <a:r>
              <a:rPr lang="en-US" dirty="0" smtClean="0">
                <a:solidFill>
                  <a:srgbClr val="000000"/>
                </a:solidFill>
                <a:latin typeface="+mn-lt"/>
                <a:cs typeface="Arial"/>
              </a:rPr>
              <a:t>Two key aspects:</a:t>
            </a:r>
          </a:p>
          <a:p>
            <a:pPr marL="519182" lvl="1" indent="-214341">
              <a:buFont typeface="Arial" panose="020B0604020202020204" pitchFamily="34" charset="0"/>
              <a:buChar char="-"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Arial"/>
              </a:rPr>
              <a:t>Leverages pluggable constraints-based solver engines, known to be efficient. </a:t>
            </a:r>
          </a:p>
          <a:p>
            <a:pPr marL="519182" lvl="1" indent="-214341">
              <a:buFont typeface="Arial" panose="020B0604020202020204" pitchFamily="34" charset="0"/>
              <a:buChar char="-"/>
            </a:pPr>
            <a:r>
              <a:rPr lang="en-US" dirty="0" smtClean="0">
                <a:solidFill>
                  <a:srgbClr val="000000"/>
                </a:solidFill>
                <a:latin typeface="+mn-lt"/>
                <a:cs typeface="Arial"/>
              </a:rPr>
              <a:t>Emphasis on cross services placement, supporting complex constraints on resources across services such as Cinder, Neutron, and Nova.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47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environment, there are 3 hosts capable of supporting VMs . . .</a:t>
            </a:r>
          </a:p>
          <a:p>
            <a:r>
              <a:rPr lang="en-US" dirty="0" smtClean="0"/>
              <a:t>. . . But</a:t>
            </a:r>
            <a:r>
              <a:rPr lang="en-US" baseline="0" dirty="0" smtClean="0"/>
              <a:t> only two of those hosts (#’s 2 and 3) have storage volumes attached.</a:t>
            </a:r>
          </a:p>
          <a:p>
            <a:r>
              <a:rPr lang="en-US" baseline="0" dirty="0" smtClean="0"/>
              <a:t>Using the new Solver Scheduler, it is a simple matter to add a proximity constraint to the instance request that will ensure the VM deploys to the same server whose attached volume will provide the storage for the instance.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Concluding remarks: </a:t>
            </a:r>
          </a:p>
          <a:p>
            <a:pPr marL="647700" indent="-457200">
              <a:buFont typeface="Arial"/>
              <a:buChar char="•"/>
            </a:pPr>
            <a:r>
              <a:rPr lang="en-US" dirty="0" smtClean="0"/>
              <a:t>Optimal NFV placements applicable within a single datacenter, and also in the case of multiple datacenters over a WAN</a:t>
            </a:r>
          </a:p>
          <a:p>
            <a:pPr marL="647700" indent="-457200">
              <a:buFont typeface="Arial"/>
              <a:buChar char="•"/>
            </a:pPr>
            <a:r>
              <a:rPr lang="en-US" dirty="0" smtClean="0"/>
              <a:t>Needs clean APIs at all levels: customer to SP, SP to Infrastructure providers, Infrastructure to Infrastructure providers.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4926"/>
            <a:ext cx="2971800" cy="457513"/>
          </a:xfrm>
          <a:prstGeom prst="rect">
            <a:avLst/>
          </a:prstGeom>
        </p:spPr>
        <p:txBody>
          <a:bodyPr/>
          <a:lstStyle/>
          <a:p>
            <a:fld id="{75BF09B0-630F-804B-A31B-E0DF208469D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8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072683"/>
            <a:ext cx="8558698" cy="628650"/>
          </a:xfrm>
        </p:spPr>
        <p:txBody>
          <a:bodyPr vert="horz" lIns="61730" tIns="34295" rIns="61730" bIns="34295" rtlCol="0" anchor="b" anchorCtr="0">
            <a:noAutofit/>
          </a:bodyPr>
          <a:lstStyle>
            <a:lvl1pPr algn="l" defTabSz="685891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200150"/>
            <a:ext cx="4005072" cy="281178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460754"/>
            <a:ext cx="3429000" cy="2242566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99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24161"/>
            <a:ext cx="8588861" cy="62865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9860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6A5DE26B-200F-C64B-BCE6-475C32A8D1B8}" type="datetimeFigureOut">
              <a:rPr lang="en-US" smtClean="0"/>
              <a:t>5/15/14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9" tIns="34295" rIns="68589" bIns="34295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68589" tIns="34295" rIns="68589" bIns="34295"/>
          <a:lstStyle/>
          <a:p>
            <a:fld id="{09F417E5-B545-464C-857B-1EE285DBCB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pPr lvl="0"/>
            <a:r>
              <a:rPr lang="en-US" dirty="0" smtClean="0"/>
              <a:t>- Click to edit Master text styles</a:t>
            </a:r>
          </a:p>
          <a:p>
            <a:pPr lvl="1"/>
            <a:r>
              <a:rPr lang="en-US" dirty="0" smtClean="0"/>
              <a:t>- Second level</a:t>
            </a:r>
          </a:p>
          <a:p>
            <a:pPr lvl="2"/>
            <a:r>
              <a:rPr lang="en-US" dirty="0" smtClean="0"/>
              <a:t>- Third level</a:t>
            </a:r>
          </a:p>
          <a:p>
            <a:pPr lvl="3"/>
            <a:r>
              <a:rPr lang="en-US" dirty="0" smtClean="0"/>
              <a:t>- Fourth level</a:t>
            </a:r>
          </a:p>
          <a:p>
            <a:pPr lvl="4"/>
            <a:r>
              <a:rPr lang="en-US" dirty="0" smtClean="0"/>
              <a:t>- Fifth level</a:t>
            </a:r>
          </a:p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s://github.com/CiscoSystems/nova-solver-schedul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CiscoSystems/nova-solver-scheduler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i.dell.com/sites/doccontent/shared-content/data-sheets/en/Documents/Comparing-Dell-R720-and-HP-Proliant-DL380p-Gen8-Server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sz="2400" dirty="0">
                <a:latin typeface="+mn-lt"/>
              </a:rPr>
              <a:t>Increasing </a:t>
            </a:r>
            <a:r>
              <a:rPr lang="en-US" sz="2400" dirty="0" smtClean="0">
                <a:latin typeface="+mn-lt"/>
              </a:rPr>
              <a:t>Infrastructure </a:t>
            </a:r>
            <a:r>
              <a:rPr lang="en" sz="2400" dirty="0" smtClean="0">
                <a:latin typeface="+mn-lt"/>
              </a:rPr>
              <a:t>Efficiency </a:t>
            </a:r>
            <a:r>
              <a:rPr lang="en" sz="2400" dirty="0">
                <a:latin typeface="+mn-lt"/>
              </a:rPr>
              <a:t>via Optimized NFV Placement in </a:t>
            </a:r>
            <a:r>
              <a:rPr lang="en" sz="2400" dirty="0" smtClean="0">
                <a:latin typeface="+mn-lt"/>
              </a:rPr>
              <a:t>OpenStack </a:t>
            </a:r>
            <a:r>
              <a:rPr lang="en" sz="2400" dirty="0">
                <a:latin typeface="+mn-lt"/>
              </a:rPr>
              <a:t>Clouds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9508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600" dirty="0" smtClean="0">
                <a:latin typeface="+mn-lt"/>
              </a:rPr>
              <a:t>Yathiraj </a:t>
            </a:r>
            <a:r>
              <a:rPr lang="en" sz="2600" dirty="0">
                <a:latin typeface="+mn-lt"/>
              </a:rPr>
              <a:t>Udupi, </a:t>
            </a:r>
            <a:r>
              <a:rPr lang="en" sz="2600" dirty="0" smtClean="0">
                <a:latin typeface="+mn-lt"/>
              </a:rPr>
              <a:t>Debo Dutta – Cisco</a:t>
            </a:r>
          </a:p>
          <a:p>
            <a:pPr lvl="0"/>
            <a:r>
              <a:rPr lang="en" sz="2600" dirty="0">
                <a:latin typeface="+mn-lt"/>
              </a:rPr>
              <a:t>Ram (Ramki) </a:t>
            </a:r>
            <a:r>
              <a:rPr lang="en" sz="2600" dirty="0" smtClean="0">
                <a:latin typeface="+mn-lt"/>
              </a:rPr>
              <a:t>Krishnan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smtClean="0">
                <a:latin typeface="+mn-lt"/>
              </a:rPr>
              <a:t>- Brocade</a:t>
            </a:r>
            <a:endParaRPr lang="en" sz="2600" dirty="0">
              <a:latin typeface="+mn-lt"/>
            </a:endParaRPr>
          </a:p>
          <a:p>
            <a:endParaRPr lang="en" dirty="0">
              <a:latin typeface="+mn-lt"/>
            </a:endParaRPr>
          </a:p>
          <a:p>
            <a:pPr>
              <a:buNone/>
            </a:pPr>
            <a:r>
              <a:rPr lang="en" dirty="0" smtClean="0">
                <a:latin typeface="+mn-lt"/>
              </a:rPr>
              <a:t>OpenStack </a:t>
            </a:r>
            <a:r>
              <a:rPr lang="en" dirty="0">
                <a:latin typeface="+mn-lt"/>
              </a:rPr>
              <a:t>Atlanta Summit,  May 2014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"/>
            <a:ext cx="2006600" cy="18994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667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sz="2800" dirty="0" smtClean="0"/>
              <a:t>NFV – Huge opportunity for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 </a:t>
            </a:r>
            <a:endParaRPr lang="en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66811" y="1047750"/>
            <a:ext cx="3824189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Energy aware joint scheduling of compute/storage/networking resources – example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NFV Customer </a:t>
            </a:r>
            <a:r>
              <a:rPr lang="en-US" dirty="0" smtClean="0">
                <a:latin typeface="+mn-lt"/>
              </a:rPr>
              <a:t>submits job request, e.g. backup</a:t>
            </a:r>
            <a:r>
              <a:rPr lang="en-US" dirty="0">
                <a:latin typeface="+mn-lt"/>
              </a:rPr>
              <a:t>,</a:t>
            </a:r>
            <a:r>
              <a:rPr lang="en-US" dirty="0" smtClean="0">
                <a:latin typeface="+mn-lt"/>
              </a:rPr>
              <a:t> with elasticity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NFV Provider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returns back information about time window to schedule </a:t>
            </a:r>
            <a:r>
              <a:rPr lang="en-US" dirty="0" smtClean="0">
                <a:latin typeface="+mn-lt"/>
              </a:rPr>
              <a:t>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Trigger other events e.g. </a:t>
            </a:r>
            <a:r>
              <a:rPr lang="en-US" dirty="0" smtClean="0">
                <a:latin typeface="+mn-lt"/>
              </a:rPr>
              <a:t>Consolidate </a:t>
            </a:r>
            <a:r>
              <a:rPr lang="en-US" dirty="0" smtClean="0">
                <a:latin typeface="+mn-lt"/>
              </a:rPr>
              <a:t>workloads; Finish </a:t>
            </a:r>
            <a:r>
              <a:rPr lang="en-US" dirty="0">
                <a:latin typeface="+mn-lt"/>
              </a:rPr>
              <a:t>one job and start and the </a:t>
            </a:r>
            <a:r>
              <a:rPr lang="en-US" dirty="0" smtClean="0">
                <a:latin typeface="+mn-lt"/>
              </a:rPr>
              <a:t>next; Power down resources (especially servers) after job completion </a:t>
            </a:r>
          </a:p>
          <a:p>
            <a:pPr lvl="2"/>
            <a:endParaRPr lang="en-US" sz="1800" dirty="0" smtClean="0">
              <a:latin typeface="+mn-lt"/>
            </a:endParaRPr>
          </a:p>
          <a:p>
            <a:pPr lvl="2"/>
            <a:r>
              <a:rPr lang="en-US" sz="1800" dirty="0" smtClean="0">
                <a:latin typeface="+mn-lt"/>
              </a:rPr>
              <a:t>Our Solution: Smart Scheduler in </a:t>
            </a:r>
            <a:r>
              <a:rPr lang="en-US" sz="1800" dirty="0" err="1" smtClean="0">
                <a:latin typeface="+mn-lt"/>
              </a:rPr>
              <a:t>Openstack</a:t>
            </a:r>
            <a:endParaRPr lang="en-US" sz="1800" dirty="0" smtClean="0">
              <a:latin typeface="+mn-lt"/>
            </a:endParaRPr>
          </a:p>
        </p:txBody>
      </p:sp>
      <p:sp>
        <p:nvSpPr>
          <p:cNvPr id="22" name="Text Placeholder 17"/>
          <p:cNvSpPr txBox="1">
            <a:spLocks noGrp="1"/>
          </p:cNvSpPr>
          <p:nvPr>
            <p:ph type="body" idx="1"/>
          </p:nvPr>
        </p:nvSpPr>
        <p:spPr>
          <a:xfrm>
            <a:off x="381000" y="514350"/>
            <a:ext cx="8382000" cy="52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b="1" dirty="0" smtClean="0">
                <a:solidFill>
                  <a:schemeClr val="accent6"/>
                </a:solidFill>
              </a:rPr>
              <a:t>How do we get there ?</a:t>
            </a:r>
            <a:endParaRPr lang="en-US" sz="2200" b="1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73734"/>
            <a:ext cx="4495800" cy="405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33"/>
          <p:cNvGrpSpPr/>
          <p:nvPr/>
        </p:nvGrpSpPr>
        <p:grpSpPr>
          <a:xfrm>
            <a:off x="7350460" y="3516499"/>
            <a:ext cx="869948" cy="854245"/>
            <a:chOff x="3657600" y="1233793"/>
            <a:chExt cx="1006667" cy="1028090"/>
          </a:xfrm>
          <a:effectLst/>
        </p:grpSpPr>
        <p:sp>
          <p:nvSpPr>
            <p:cNvPr id="7" name="Freeform 6"/>
            <p:cNvSpPr/>
            <p:nvPr/>
          </p:nvSpPr>
          <p:spPr>
            <a:xfrm>
              <a:off x="3657600" y="1747838"/>
              <a:ext cx="197644" cy="188118"/>
            </a:xfrm>
            <a:custGeom>
              <a:avLst/>
              <a:gdLst>
                <a:gd name="connsiteX0" fmla="*/ 100013 w 197644"/>
                <a:gd name="connsiteY0" fmla="*/ 0 h 188118"/>
                <a:gd name="connsiteX1" fmla="*/ 14288 w 197644"/>
                <a:gd name="connsiteY1" fmla="*/ 0 h 188118"/>
                <a:gd name="connsiteX2" fmla="*/ 0 w 197644"/>
                <a:gd name="connsiteY2" fmla="*/ 11906 h 188118"/>
                <a:gd name="connsiteX3" fmla="*/ 0 w 197644"/>
                <a:gd name="connsiteY3" fmla="*/ 11906 h 188118"/>
                <a:gd name="connsiteX4" fmla="*/ 52388 w 197644"/>
                <a:gd name="connsiteY4" fmla="*/ 64293 h 188118"/>
                <a:gd name="connsiteX5" fmla="*/ 164306 w 197644"/>
                <a:gd name="connsiteY5" fmla="*/ 185737 h 188118"/>
                <a:gd name="connsiteX6" fmla="*/ 197644 w 197644"/>
                <a:gd name="connsiteY6" fmla="*/ 188118 h 188118"/>
                <a:gd name="connsiteX7" fmla="*/ 107156 w 197644"/>
                <a:gd name="connsiteY7" fmla="*/ 104775 h 188118"/>
                <a:gd name="connsiteX8" fmla="*/ 100013 w 197644"/>
                <a:gd name="connsiteY8" fmla="*/ 83343 h 188118"/>
                <a:gd name="connsiteX9" fmla="*/ 100013 w 197644"/>
                <a:gd name="connsiteY9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644" h="188118">
                  <a:moveTo>
                    <a:pt x="100013" y="0"/>
                  </a:moveTo>
                  <a:lnTo>
                    <a:pt x="14288" y="0"/>
                  </a:lnTo>
                  <a:lnTo>
                    <a:pt x="0" y="11906"/>
                  </a:lnTo>
                  <a:lnTo>
                    <a:pt x="0" y="11906"/>
                  </a:lnTo>
                  <a:lnTo>
                    <a:pt x="52388" y="64293"/>
                  </a:lnTo>
                  <a:lnTo>
                    <a:pt x="164306" y="185737"/>
                  </a:lnTo>
                  <a:lnTo>
                    <a:pt x="197644" y="188118"/>
                  </a:lnTo>
                  <a:lnTo>
                    <a:pt x="107156" y="104775"/>
                  </a:lnTo>
                  <a:lnTo>
                    <a:pt x="100013" y="83343"/>
                  </a:lnTo>
                  <a:lnTo>
                    <a:pt x="100013" y="0"/>
                  </a:lnTo>
                  <a:close/>
                </a:path>
              </a:pathLst>
            </a:custGeom>
            <a:solidFill>
              <a:schemeClr val="tx1">
                <a:alpha val="141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 descr="OpenStack 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6421" y="1233793"/>
              <a:ext cx="907846" cy="1028090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Octagon 9"/>
          <p:cNvSpPr/>
          <p:nvPr/>
        </p:nvSpPr>
        <p:spPr bwMode="auto">
          <a:xfrm>
            <a:off x="7392068" y="2584468"/>
            <a:ext cx="802940" cy="628325"/>
          </a:xfrm>
          <a:prstGeom prst="octagon">
            <a:avLst/>
          </a:prstGeom>
          <a:ln>
            <a:prstDash val="sysDot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000" b="1" dirty="0" smtClean="0"/>
              <a:t>Solver </a:t>
            </a:r>
          </a:p>
          <a:p>
            <a:pPr algn="ctr"/>
            <a:r>
              <a:rPr lang="en-US" sz="1000" b="1" dirty="0" smtClean="0"/>
              <a:t>Scheduler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7700" y="4632486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  <a:latin typeface="+mn-lt"/>
              </a:rPr>
              <a:t>Adapted from ETSI NFV Architectural Framework</a:t>
            </a:r>
            <a:endParaRPr lang="en-US" sz="1200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7751930" y="3228659"/>
            <a:ext cx="0" cy="287840"/>
          </a:xfrm>
          <a:prstGeom prst="line">
            <a:avLst/>
          </a:prstGeom>
          <a:ln>
            <a:solidFill>
              <a:schemeClr val="accent5"/>
            </a:solidFill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85848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139"/>
          <p:cNvGrpSpPr/>
          <p:nvPr/>
        </p:nvGrpSpPr>
        <p:grpSpPr>
          <a:xfrm>
            <a:off x="1294299" y="1180888"/>
            <a:ext cx="766083" cy="1096224"/>
            <a:chOff x="249645" y="1205145"/>
            <a:chExt cx="1021178" cy="1461632"/>
          </a:xfrm>
        </p:grpSpPr>
        <p:grpSp>
          <p:nvGrpSpPr>
            <p:cNvPr id="26" name="Shape 140"/>
            <p:cNvGrpSpPr/>
            <p:nvPr/>
          </p:nvGrpSpPr>
          <p:grpSpPr>
            <a:xfrm>
              <a:off x="249645" y="1205145"/>
              <a:ext cx="853203" cy="1363782"/>
              <a:chOff x="237650" y="2104150"/>
              <a:chExt cx="1028700" cy="1644300"/>
            </a:xfrm>
          </p:grpSpPr>
          <p:sp>
            <p:nvSpPr>
              <p:cNvPr id="30" name="Shape 141"/>
              <p:cNvSpPr/>
              <p:nvPr/>
            </p:nvSpPr>
            <p:spPr>
              <a:xfrm>
                <a:off x="444200" y="2104150"/>
                <a:ext cx="615600" cy="615600"/>
              </a:xfrm>
              <a:prstGeom prst="ellipse">
                <a:avLst/>
              </a:prstGeom>
              <a:solidFill>
                <a:srgbClr val="A4C2F4"/>
              </a:solidFill>
              <a:ln w="19050" cap="flat">
                <a:solidFill>
                  <a:srgbClr val="A4C2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1" name="Shape 142"/>
              <p:cNvSpPr/>
              <p:nvPr/>
            </p:nvSpPr>
            <p:spPr>
              <a:xfrm>
                <a:off x="237650" y="2719750"/>
                <a:ext cx="1028700" cy="1028700"/>
              </a:xfrm>
              <a:prstGeom prst="chord">
                <a:avLst>
                  <a:gd name="adj1" fmla="val 10747871"/>
                  <a:gd name="adj2" fmla="val 44111"/>
                </a:avLst>
              </a:prstGeom>
              <a:solidFill>
                <a:srgbClr val="A4C2F4"/>
              </a:solidFill>
              <a:ln w="19050" cap="flat">
                <a:solidFill>
                  <a:srgbClr val="A4C2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  <p:grpSp>
          <p:nvGrpSpPr>
            <p:cNvPr id="27" name="Shape 143"/>
            <p:cNvGrpSpPr/>
            <p:nvPr/>
          </p:nvGrpSpPr>
          <p:grpSpPr>
            <a:xfrm>
              <a:off x="417620" y="1302995"/>
              <a:ext cx="853203" cy="1363782"/>
              <a:chOff x="237650" y="2104150"/>
              <a:chExt cx="1028700" cy="1644300"/>
            </a:xfrm>
          </p:grpSpPr>
          <p:sp>
            <p:nvSpPr>
              <p:cNvPr id="28" name="Shape 144"/>
              <p:cNvSpPr/>
              <p:nvPr/>
            </p:nvSpPr>
            <p:spPr>
              <a:xfrm>
                <a:off x="444200" y="2104150"/>
                <a:ext cx="615600" cy="615600"/>
              </a:xfrm>
              <a:prstGeom prst="ellipse">
                <a:avLst/>
              </a:prstGeom>
              <a:solidFill>
                <a:srgbClr val="EA9999"/>
              </a:solidFill>
              <a:ln w="19050" cap="flat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29" name="Shape 145"/>
              <p:cNvSpPr/>
              <p:nvPr/>
            </p:nvSpPr>
            <p:spPr>
              <a:xfrm>
                <a:off x="237650" y="2719750"/>
                <a:ext cx="1028700" cy="1028700"/>
              </a:xfrm>
              <a:prstGeom prst="chord">
                <a:avLst>
                  <a:gd name="adj1" fmla="val 10747871"/>
                  <a:gd name="adj2" fmla="val 44111"/>
                </a:avLst>
              </a:prstGeom>
              <a:solidFill>
                <a:srgbClr val="EA9999"/>
              </a:solidFill>
              <a:ln w="19050" cap="flat">
                <a:solidFill>
                  <a:srgbClr val="EA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</p:grpSp>
      </p:grpSp>
      <p:grpSp>
        <p:nvGrpSpPr>
          <p:cNvPr id="32" name="Shape 146"/>
          <p:cNvGrpSpPr/>
          <p:nvPr/>
        </p:nvGrpSpPr>
        <p:grpSpPr>
          <a:xfrm>
            <a:off x="4083661" y="3854726"/>
            <a:ext cx="1203781" cy="801281"/>
            <a:chOff x="6881350" y="3429150"/>
            <a:chExt cx="1604624" cy="1068375"/>
          </a:xfrm>
        </p:grpSpPr>
        <p:sp>
          <p:nvSpPr>
            <p:cNvPr id="33" name="Shape 147"/>
            <p:cNvSpPr/>
            <p:nvPr/>
          </p:nvSpPr>
          <p:spPr>
            <a:xfrm>
              <a:off x="6928125" y="3670575"/>
              <a:ext cx="420825" cy="514350"/>
            </a:xfrm>
            <a:prstGeom prst="flowChartMagneticDisk">
              <a:avLst/>
            </a:prstGeom>
            <a:solidFill>
              <a:srgbClr val="D5A6BD"/>
            </a:solidFill>
            <a:ln w="19050" cap="flat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cxnSp>
          <p:nvCxnSpPr>
            <p:cNvPr id="34" name="Shape 148"/>
            <p:cNvCxnSpPr>
              <a:stCxn id="39" idx="2"/>
              <a:endCxn id="33" idx="4"/>
            </p:cNvCxnSpPr>
            <p:nvPr/>
          </p:nvCxnSpPr>
          <p:spPr>
            <a:xfrm flipH="1">
              <a:off x="7348950" y="3604461"/>
              <a:ext cx="443425" cy="323288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5" name="Shape 150"/>
            <p:cNvSpPr/>
            <p:nvPr/>
          </p:nvSpPr>
          <p:spPr>
            <a:xfrm>
              <a:off x="7262450" y="3869725"/>
              <a:ext cx="420825" cy="514350"/>
            </a:xfrm>
            <a:prstGeom prst="flowChartMagneticDisk">
              <a:avLst/>
            </a:prstGeom>
            <a:solidFill>
              <a:srgbClr val="D5A6BD"/>
            </a:solidFill>
            <a:ln w="19050" cap="flat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151"/>
            <p:cNvSpPr/>
            <p:nvPr/>
          </p:nvSpPr>
          <p:spPr>
            <a:xfrm>
              <a:off x="6881350" y="3983175"/>
              <a:ext cx="420825" cy="514350"/>
            </a:xfrm>
            <a:prstGeom prst="flowChartMagneticDisk">
              <a:avLst/>
            </a:prstGeom>
            <a:solidFill>
              <a:srgbClr val="D5A6BD"/>
            </a:solidFill>
            <a:ln w="19050" cap="flat">
              <a:solidFill>
                <a:srgbClr val="741B4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152"/>
            <p:cNvSpPr/>
            <p:nvPr/>
          </p:nvSpPr>
          <p:spPr>
            <a:xfrm>
              <a:off x="7792375" y="3678450"/>
              <a:ext cx="693599" cy="249299"/>
            </a:xfrm>
            <a:prstGeom prst="cube">
              <a:avLst>
                <a:gd name="adj" fmla="val 40643"/>
              </a:avLst>
            </a:prstGeom>
            <a:solidFill>
              <a:srgbClr val="B4A7D6"/>
            </a:solidFill>
            <a:ln w="19050" cap="flat">
              <a:solidFill>
                <a:srgbClr val="351C7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153"/>
            <p:cNvSpPr/>
            <p:nvPr/>
          </p:nvSpPr>
          <p:spPr>
            <a:xfrm>
              <a:off x="7792375" y="3561675"/>
              <a:ext cx="693599" cy="249299"/>
            </a:xfrm>
            <a:prstGeom prst="cube">
              <a:avLst>
                <a:gd name="adj" fmla="val 40643"/>
              </a:avLst>
            </a:prstGeom>
            <a:solidFill>
              <a:srgbClr val="B4A7D6"/>
            </a:solidFill>
            <a:ln w="19050" cap="flat">
              <a:solidFill>
                <a:srgbClr val="351C7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149"/>
            <p:cNvSpPr/>
            <p:nvPr/>
          </p:nvSpPr>
          <p:spPr>
            <a:xfrm>
              <a:off x="7792375" y="3429150"/>
              <a:ext cx="693599" cy="249299"/>
            </a:xfrm>
            <a:prstGeom prst="cube">
              <a:avLst>
                <a:gd name="adj" fmla="val 40643"/>
              </a:avLst>
            </a:prstGeom>
            <a:solidFill>
              <a:srgbClr val="B4A7D6"/>
            </a:solidFill>
            <a:ln w="19050" cap="flat">
              <a:solidFill>
                <a:srgbClr val="351C7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cxnSp>
          <p:nvCxnSpPr>
            <p:cNvPr id="40" name="Shape 154"/>
            <p:cNvCxnSpPr>
              <a:stCxn id="38" idx="2"/>
              <a:endCxn id="36" idx="4"/>
            </p:cNvCxnSpPr>
            <p:nvPr/>
          </p:nvCxnSpPr>
          <p:spPr>
            <a:xfrm flipH="1">
              <a:off x="7302175" y="3736986"/>
              <a:ext cx="490200" cy="503363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1" name="Shape 155"/>
            <p:cNvCxnSpPr>
              <a:stCxn id="37" idx="2"/>
              <a:endCxn id="35" idx="4"/>
            </p:cNvCxnSpPr>
            <p:nvPr/>
          </p:nvCxnSpPr>
          <p:spPr>
            <a:xfrm flipH="1">
              <a:off x="7683275" y="3853761"/>
              <a:ext cx="109100" cy="273138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42" name="Shape 156"/>
          <p:cNvSpPr/>
          <p:nvPr/>
        </p:nvSpPr>
        <p:spPr>
          <a:xfrm>
            <a:off x="2234617" y="1047750"/>
            <a:ext cx="2642183" cy="838199"/>
          </a:xfrm>
          <a:prstGeom prst="wedgeRoundRectCallout">
            <a:avLst>
              <a:gd name="adj1" fmla="val -54360"/>
              <a:gd name="adj2" fmla="val 69670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8" tIns="68578" rIns="68578" bIns="68578" anchor="ctr" anchorCtr="0">
            <a:noAutofit/>
          </a:bodyPr>
          <a:lstStyle/>
          <a:p>
            <a:pPr lvl="0" rtl="0">
              <a:buNone/>
            </a:pPr>
            <a:r>
              <a:rPr lang="en-GB" sz="900" dirty="0"/>
              <a:t>Users:</a:t>
            </a:r>
          </a:p>
          <a:p>
            <a:pPr lvl="0" algn="ctr" rtl="0">
              <a:buNone/>
            </a:pPr>
            <a:r>
              <a:rPr lang="en-GB" b="1" dirty="0"/>
              <a:t>Minimize costs</a:t>
            </a:r>
            <a:r>
              <a:rPr lang="en-GB" b="1" dirty="0" smtClean="0"/>
              <a:t>… (Energy &amp; Network Efficiency)</a:t>
            </a:r>
            <a:endParaRPr lang="en-GB" b="1" dirty="0"/>
          </a:p>
          <a:p>
            <a:pPr lvl="0" algn="ctr" rtl="0">
              <a:buNone/>
            </a:pPr>
            <a:r>
              <a:rPr lang="en-GB" b="1" dirty="0"/>
              <a:t>Maximize Performance...</a:t>
            </a:r>
          </a:p>
        </p:txBody>
      </p:sp>
      <p:sp>
        <p:nvSpPr>
          <p:cNvPr id="43" name="Shape 157"/>
          <p:cNvSpPr/>
          <p:nvPr/>
        </p:nvSpPr>
        <p:spPr>
          <a:xfrm>
            <a:off x="5502748" y="3562350"/>
            <a:ext cx="2726852" cy="1447800"/>
          </a:xfrm>
          <a:prstGeom prst="wedgeRoundRectCallout">
            <a:avLst>
              <a:gd name="adj1" fmla="val -67660"/>
              <a:gd name="adj2" fmla="val 24028"/>
              <a:gd name="adj3" fmla="val 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8" tIns="68578" rIns="68578" bIns="68578" anchor="ctr" anchorCtr="0">
            <a:noAutofit/>
          </a:bodyPr>
          <a:lstStyle/>
          <a:p>
            <a:pPr lvl="0" rtl="0">
              <a:buNone/>
            </a:pPr>
            <a:r>
              <a:rPr lang="en-GB" sz="900" dirty="0"/>
              <a:t>Infrastructure:</a:t>
            </a:r>
          </a:p>
          <a:p>
            <a:pPr lvl="0" algn="ctr" rtl="0">
              <a:buNone/>
            </a:pPr>
            <a:r>
              <a:rPr lang="en-GB" sz="1600" b="1" dirty="0" smtClean="0"/>
              <a:t>State (BigData?)</a:t>
            </a:r>
          </a:p>
          <a:p>
            <a:pPr lvl="0" algn="ctr" rtl="0">
              <a:buNone/>
            </a:pPr>
            <a:r>
              <a:rPr lang="en-GB" b="1" dirty="0" smtClean="0"/>
              <a:t>(Storage/Network/Compute state, Energy Profiles, Policy/constraints etc.)</a:t>
            </a:r>
            <a:endParaRPr lang="en-GB" b="1" dirty="0"/>
          </a:p>
        </p:txBody>
      </p:sp>
      <p:sp>
        <p:nvSpPr>
          <p:cNvPr id="44" name="Shape 158"/>
          <p:cNvSpPr/>
          <p:nvPr/>
        </p:nvSpPr>
        <p:spPr>
          <a:xfrm>
            <a:off x="1106246" y="2114501"/>
            <a:ext cx="5963396" cy="1566458"/>
          </a:xfrm>
          <a:prstGeom prst="cloud">
            <a:avLst/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78" tIns="68578" rIns="68578" bIns="68578" anchor="ctr" anchorCtr="0">
            <a:noAutofit/>
          </a:bodyPr>
          <a:lstStyle/>
          <a:p>
            <a:pPr lvl="0" rtl="0">
              <a:buNone/>
            </a:pPr>
            <a:r>
              <a:rPr lang="en-GB" sz="2700" dirty="0"/>
              <a:t>Smart Scheduling in</a:t>
            </a:r>
          </a:p>
        </p:txBody>
      </p:sp>
      <p:pic>
        <p:nvPicPr>
          <p:cNvPr id="45" name="Shape 15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8246" y="2473694"/>
            <a:ext cx="1068653" cy="80128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19251" cy="97155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"/>
                <a:cs typeface="Arial"/>
              </a:rPr>
              <a:t>Smart Scheduling in </a:t>
            </a:r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OpenStack </a:t>
            </a:r>
            <a:r>
              <a:rPr lang="en-US" sz="3200" b="1" dirty="0">
                <a:solidFill>
                  <a:schemeClr val="tx1"/>
                </a:solidFill>
                <a:latin typeface="Arial"/>
                <a:cs typeface="Arial"/>
              </a:rPr>
              <a:t>for Optimized NFV </a:t>
            </a:r>
            <a:r>
              <a:rPr lang="en-US" sz="3200" b="1" dirty="0" smtClean="0">
                <a:solidFill>
                  <a:schemeClr val="tx1"/>
                </a:solidFill>
                <a:latin typeface="Arial"/>
                <a:cs typeface="Arial"/>
              </a:rPr>
              <a:t>Resource Placements</a:t>
            </a:r>
            <a:endParaRPr lang="en-US" sz="3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86150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dirty="0"/>
              <a:t>Our Solution Smart Scheduler in </a:t>
            </a:r>
            <a:r>
              <a:rPr lang="en-US" sz="1800" dirty="0" err="1"/>
              <a:t>Openstack</a:t>
            </a:r>
            <a:endParaRPr lang="en-US" sz="1800" dirty="0"/>
          </a:p>
          <a:p>
            <a:pPr marL="285750" lvl="2" indent="-285750">
              <a:buFont typeface="Arial"/>
              <a:buChar char="•"/>
            </a:pPr>
            <a:r>
              <a:rPr lang="en-US" sz="1800" baseline="-25000" dirty="0"/>
              <a:t>Use analytics to determine current state of the </a:t>
            </a:r>
            <a:r>
              <a:rPr lang="en-US" sz="1800" baseline="-25000" dirty="0" err="1"/>
              <a:t>Openstack</a:t>
            </a:r>
            <a:r>
              <a:rPr lang="en-US" sz="1800" baseline="-25000" dirty="0"/>
              <a:t> deployment.</a:t>
            </a:r>
          </a:p>
          <a:p>
            <a:pPr marL="285750" lvl="2" indent="-285750">
              <a:buFont typeface="Arial"/>
              <a:buChar char="•"/>
            </a:pPr>
            <a:r>
              <a:rPr lang="en-US" sz="1800" baseline="-25000" dirty="0"/>
              <a:t>Use resource management techniques to pick resources based on business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577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7834" y="98212"/>
            <a:ext cx="8558698" cy="62865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Candidate Solution: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Unified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  <a:cs typeface="Arial"/>
              </a:rPr>
              <a:t>Constraints-based Scheduling </a:t>
            </a:r>
            <a:endParaRPr lang="en-US" sz="2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1022602"/>
            <a:ext cx="4910520" cy="281178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 </a:t>
            </a:r>
            <a:r>
              <a:rPr lang="en-US" sz="2100" i="1" dirty="0">
                <a:latin typeface="Arial"/>
              </a:rPr>
              <a:t>A Smart Resource Placement </a:t>
            </a:r>
            <a:r>
              <a:rPr lang="en-US" sz="2100" i="1" dirty="0" smtClean="0">
                <a:latin typeface="Arial"/>
              </a:rPr>
              <a:t>Engine</a:t>
            </a:r>
            <a:endParaRPr lang="en-US" sz="2100" i="1" dirty="0">
              <a:latin typeface="Arial"/>
            </a:endParaRPr>
          </a:p>
          <a:p>
            <a:pPr marL="257209" indent="-257209">
              <a:buFont typeface="Arial"/>
              <a:buChar char="•"/>
            </a:pPr>
            <a:r>
              <a:rPr lang="en-US" dirty="0" smtClean="0">
                <a:latin typeface="Arial"/>
              </a:rPr>
              <a:t>Unified </a:t>
            </a:r>
            <a:r>
              <a:rPr lang="en-US" dirty="0" smtClean="0">
                <a:latin typeface="Arial"/>
              </a:rPr>
              <a:t>constraints </a:t>
            </a:r>
            <a:r>
              <a:rPr lang="en-US" dirty="0" smtClean="0">
                <a:latin typeface="Arial"/>
              </a:rPr>
              <a:t>involving network, storage, compute, energy,</a:t>
            </a:r>
            <a:r>
              <a:rPr lang="en-US" dirty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etc.</a:t>
            </a:r>
          </a:p>
          <a:p>
            <a:pPr marL="257209" indent="-257209">
              <a:buFont typeface="Arial"/>
              <a:buChar char="•"/>
            </a:pPr>
            <a:r>
              <a:rPr lang="en-US" dirty="0" smtClean="0">
                <a:latin typeface="Arial"/>
              </a:rPr>
              <a:t>Global state + analytics</a:t>
            </a:r>
          </a:p>
          <a:p>
            <a:pPr marL="257209" indent="-257209">
              <a:buFont typeface="Arial"/>
              <a:buChar char="•"/>
            </a:pPr>
            <a:r>
              <a:rPr lang="en-US" dirty="0" smtClean="0">
                <a:latin typeface="Arial"/>
              </a:rPr>
              <a:t>Blazing fast implementations </a:t>
            </a:r>
            <a:r>
              <a:rPr lang="en-US" dirty="0" smtClean="0">
                <a:latin typeface="Arial"/>
              </a:rPr>
              <a:t>via Apache licensed </a:t>
            </a:r>
            <a:r>
              <a:rPr lang="en-US" dirty="0" smtClean="0">
                <a:latin typeface="Arial"/>
              </a:rPr>
              <a:t>third</a:t>
            </a:r>
            <a:r>
              <a:rPr lang="en-US" dirty="0" smtClean="0">
                <a:latin typeface="Arial"/>
              </a:rPr>
              <a:t>-party </a:t>
            </a:r>
            <a:r>
              <a:rPr lang="en-US" dirty="0" smtClean="0">
                <a:latin typeface="Arial"/>
              </a:rPr>
              <a:t>Solver </a:t>
            </a:r>
            <a:r>
              <a:rPr lang="en-US" dirty="0" smtClean="0">
                <a:latin typeface="Arial"/>
              </a:rPr>
              <a:t>libraries</a:t>
            </a:r>
          </a:p>
        </p:txBody>
      </p:sp>
      <p:pic>
        <p:nvPicPr>
          <p:cNvPr id="9" name="Picture Placeholder 8" descr="Smart-Resource-Placement.png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2" b="1258"/>
          <a:stretch/>
        </p:blipFill>
        <p:spPr>
          <a:xfrm>
            <a:off x="4782322" y="1079767"/>
            <a:ext cx="4006078" cy="2774843"/>
          </a:xfrm>
        </p:spPr>
      </p:pic>
      <p:sp>
        <p:nvSpPr>
          <p:cNvPr id="2" name="TextBox 1"/>
          <p:cNvSpPr txBox="1"/>
          <p:nvPr/>
        </p:nvSpPr>
        <p:spPr>
          <a:xfrm>
            <a:off x="457200" y="4476750"/>
            <a:ext cx="6045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Sources:</a:t>
            </a:r>
          </a:p>
          <a:p>
            <a:pPr marL="285750" indent="-285750">
              <a:buFontTx/>
              <a:buChar char="•"/>
            </a:pPr>
            <a:r>
              <a:rPr lang="en-US" sz="1000" dirty="0">
                <a:hlinkClick r:id="rId3"/>
              </a:rPr>
              <a:t>https://docs.google.com/document/d/1IiPI0sfaWb1bdYiMWzAAx0HYR6UqzOan_Utgml5W1HI/edit</a:t>
            </a:r>
            <a:endParaRPr lang="en-US" sz="1000" dirty="0" smtClean="0">
              <a:hlinkClick r:id="rId3"/>
            </a:endParaRPr>
          </a:p>
          <a:p>
            <a:pPr marL="285750" indent="-285750">
              <a:buFontTx/>
              <a:buChar char="•"/>
            </a:pPr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://github.com/CiscoSystems/nova-solver-</a:t>
            </a:r>
            <a:r>
              <a:rPr lang="en-US" sz="1000" dirty="0" smtClean="0">
                <a:hlinkClick r:id="rId3"/>
              </a:rPr>
              <a:t>scheduler</a:t>
            </a:r>
            <a:endParaRPr lang="en-US" sz="1000" dirty="0" smtClean="0"/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945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933" y="133350"/>
            <a:ext cx="9144000" cy="628650"/>
          </a:xfrm>
        </p:spPr>
        <p:txBody>
          <a:bodyPr/>
          <a:lstStyle/>
          <a:p>
            <a:pPr algn="ctr"/>
            <a:r>
              <a:rPr lang="en-US" sz="3400" b="1" dirty="0" smtClean="0">
                <a:solidFill>
                  <a:srgbClr val="000000"/>
                </a:solidFill>
                <a:latin typeface="Arial"/>
                <a:cs typeface="Arial"/>
              </a:rPr>
              <a:t>Solver Scheduler: Smart Scheduling in OS</a:t>
            </a:r>
            <a:endParaRPr lang="en-US" sz="34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95087" y="1057276"/>
            <a:ext cx="2920503" cy="3724274"/>
          </a:xfrm>
          <a:prstGeom prst="rect">
            <a:avLst/>
          </a:prstGeom>
        </p:spPr>
        <p:txBody>
          <a:bodyPr lIns="68589" tIns="34295" rIns="68589" bIns="34295">
            <a:norm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1" y="971550"/>
            <a:ext cx="8077200" cy="3886200"/>
            <a:chOff x="3134801" y="971550"/>
            <a:chExt cx="5932999" cy="3962400"/>
          </a:xfrm>
        </p:grpSpPr>
        <p:grpSp>
          <p:nvGrpSpPr>
            <p:cNvPr id="25" name="Shape 139"/>
            <p:cNvGrpSpPr/>
            <p:nvPr/>
          </p:nvGrpSpPr>
          <p:grpSpPr>
            <a:xfrm>
              <a:off x="3134801" y="1226165"/>
              <a:ext cx="766083" cy="1096224"/>
              <a:chOff x="249645" y="1205145"/>
              <a:chExt cx="1021178" cy="1461632"/>
            </a:xfrm>
          </p:grpSpPr>
          <p:grpSp>
            <p:nvGrpSpPr>
              <p:cNvPr id="26" name="Shape 140"/>
              <p:cNvGrpSpPr/>
              <p:nvPr/>
            </p:nvGrpSpPr>
            <p:grpSpPr>
              <a:xfrm>
                <a:off x="249645" y="1205145"/>
                <a:ext cx="853203" cy="1363782"/>
                <a:chOff x="237650" y="2104150"/>
                <a:chExt cx="1028700" cy="1644300"/>
              </a:xfrm>
            </p:grpSpPr>
            <p:sp>
              <p:nvSpPr>
                <p:cNvPr id="30" name="Shape 141"/>
                <p:cNvSpPr/>
                <p:nvPr/>
              </p:nvSpPr>
              <p:spPr>
                <a:xfrm>
                  <a:off x="444200" y="2104150"/>
                  <a:ext cx="615600" cy="615600"/>
                </a:xfrm>
                <a:prstGeom prst="ellipse">
                  <a:avLst/>
                </a:prstGeom>
                <a:solidFill>
                  <a:srgbClr val="A4C2F4"/>
                </a:solidFill>
                <a:ln w="19050" cap="flat">
                  <a:solidFill>
                    <a:srgbClr val="A4C2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1" name="Shape 142"/>
                <p:cNvSpPr/>
                <p:nvPr/>
              </p:nvSpPr>
              <p:spPr>
                <a:xfrm>
                  <a:off x="237650" y="2719750"/>
                  <a:ext cx="1028700" cy="1028700"/>
                </a:xfrm>
                <a:prstGeom prst="chord">
                  <a:avLst>
                    <a:gd name="adj1" fmla="val 10747871"/>
                    <a:gd name="adj2" fmla="val 44111"/>
                  </a:avLst>
                </a:prstGeom>
                <a:solidFill>
                  <a:srgbClr val="A4C2F4"/>
                </a:solidFill>
                <a:ln w="19050" cap="flat">
                  <a:solidFill>
                    <a:srgbClr val="A4C2F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  <p:grpSp>
            <p:nvGrpSpPr>
              <p:cNvPr id="27" name="Shape 143"/>
              <p:cNvGrpSpPr/>
              <p:nvPr/>
            </p:nvGrpSpPr>
            <p:grpSpPr>
              <a:xfrm>
                <a:off x="417620" y="1302995"/>
                <a:ext cx="853203" cy="1363782"/>
                <a:chOff x="237650" y="2104150"/>
                <a:chExt cx="1028700" cy="1644300"/>
              </a:xfrm>
            </p:grpSpPr>
            <p:sp>
              <p:nvSpPr>
                <p:cNvPr id="28" name="Shape 144"/>
                <p:cNvSpPr/>
                <p:nvPr/>
              </p:nvSpPr>
              <p:spPr>
                <a:xfrm>
                  <a:off x="444200" y="2104150"/>
                  <a:ext cx="615600" cy="615600"/>
                </a:xfrm>
                <a:prstGeom prst="ellipse">
                  <a:avLst/>
                </a:prstGeom>
                <a:solidFill>
                  <a:srgbClr val="EA9999"/>
                </a:solidFill>
                <a:ln w="19050" cap="flat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29" name="Shape 145"/>
                <p:cNvSpPr/>
                <p:nvPr/>
              </p:nvSpPr>
              <p:spPr>
                <a:xfrm>
                  <a:off x="237650" y="2719750"/>
                  <a:ext cx="1028700" cy="1028700"/>
                </a:xfrm>
                <a:prstGeom prst="chord">
                  <a:avLst>
                    <a:gd name="adj1" fmla="val 10747871"/>
                    <a:gd name="adj2" fmla="val 44111"/>
                  </a:avLst>
                </a:prstGeom>
                <a:solidFill>
                  <a:srgbClr val="EA9999"/>
                </a:solidFill>
                <a:ln w="19050" cap="flat">
                  <a:solidFill>
                    <a:srgbClr val="EA999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/>
                </a:p>
              </p:txBody>
            </p:sp>
          </p:grpSp>
        </p:grpSp>
        <p:grpSp>
          <p:nvGrpSpPr>
            <p:cNvPr id="32" name="Shape 146"/>
            <p:cNvGrpSpPr/>
            <p:nvPr/>
          </p:nvGrpSpPr>
          <p:grpSpPr>
            <a:xfrm>
              <a:off x="5924162" y="3900003"/>
              <a:ext cx="1203781" cy="801281"/>
              <a:chOff x="6881350" y="3429150"/>
              <a:chExt cx="1604624" cy="1068375"/>
            </a:xfrm>
          </p:grpSpPr>
          <p:sp>
            <p:nvSpPr>
              <p:cNvPr id="33" name="Shape 147"/>
              <p:cNvSpPr/>
              <p:nvPr/>
            </p:nvSpPr>
            <p:spPr>
              <a:xfrm>
                <a:off x="6928125" y="367057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cxnSp>
            <p:nvCxnSpPr>
              <p:cNvPr id="34" name="Shape 148"/>
              <p:cNvCxnSpPr>
                <a:stCxn id="39" idx="2"/>
                <a:endCxn id="33" idx="4"/>
              </p:cNvCxnSpPr>
              <p:nvPr/>
            </p:nvCxnSpPr>
            <p:spPr>
              <a:xfrm flipH="1">
                <a:off x="7348950" y="3604461"/>
                <a:ext cx="443425" cy="323288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5" name="Shape 150"/>
              <p:cNvSpPr/>
              <p:nvPr/>
            </p:nvSpPr>
            <p:spPr>
              <a:xfrm>
                <a:off x="7262450" y="386972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6" name="Shape 151"/>
              <p:cNvSpPr/>
              <p:nvPr/>
            </p:nvSpPr>
            <p:spPr>
              <a:xfrm>
                <a:off x="6881350" y="398317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7" name="Shape 152"/>
              <p:cNvSpPr/>
              <p:nvPr/>
            </p:nvSpPr>
            <p:spPr>
              <a:xfrm>
                <a:off x="7792375" y="3678450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8" name="Shape 153"/>
              <p:cNvSpPr/>
              <p:nvPr/>
            </p:nvSpPr>
            <p:spPr>
              <a:xfrm>
                <a:off x="7792375" y="3561675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39" name="Shape 149"/>
              <p:cNvSpPr/>
              <p:nvPr/>
            </p:nvSpPr>
            <p:spPr>
              <a:xfrm>
                <a:off x="7792375" y="3429150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cxnSp>
            <p:nvCxnSpPr>
              <p:cNvPr id="40" name="Shape 154"/>
              <p:cNvCxnSpPr>
                <a:stCxn id="38" idx="2"/>
                <a:endCxn id="36" idx="4"/>
              </p:cNvCxnSpPr>
              <p:nvPr/>
            </p:nvCxnSpPr>
            <p:spPr>
              <a:xfrm flipH="1">
                <a:off x="7302175" y="3736986"/>
                <a:ext cx="490200" cy="50336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1" name="Shape 155"/>
              <p:cNvCxnSpPr>
                <a:stCxn id="37" idx="2"/>
                <a:endCxn id="35" idx="4"/>
              </p:cNvCxnSpPr>
              <p:nvPr/>
            </p:nvCxnSpPr>
            <p:spPr>
              <a:xfrm flipH="1">
                <a:off x="7683275" y="3853761"/>
                <a:ext cx="109100" cy="273138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45" name="Shape 15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828748" y="2518971"/>
              <a:ext cx="1068653" cy="80128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Shape 171"/>
            <p:cNvGrpSpPr/>
            <p:nvPr/>
          </p:nvGrpSpPr>
          <p:grpSpPr>
            <a:xfrm>
              <a:off x="5919760" y="3905771"/>
              <a:ext cx="1203781" cy="801281"/>
              <a:chOff x="6881350" y="3429150"/>
              <a:chExt cx="1604624" cy="1068375"/>
            </a:xfrm>
          </p:grpSpPr>
          <p:sp>
            <p:nvSpPr>
              <p:cNvPr id="46" name="Shape 172"/>
              <p:cNvSpPr/>
              <p:nvPr/>
            </p:nvSpPr>
            <p:spPr>
              <a:xfrm>
                <a:off x="6928125" y="367057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cxnSp>
            <p:nvCxnSpPr>
              <p:cNvPr id="47" name="Shape 173"/>
              <p:cNvCxnSpPr>
                <a:stCxn id="52" idx="2"/>
                <a:endCxn id="46" idx="4"/>
              </p:cNvCxnSpPr>
              <p:nvPr/>
            </p:nvCxnSpPr>
            <p:spPr>
              <a:xfrm flipH="1">
                <a:off x="7348950" y="3604461"/>
                <a:ext cx="443425" cy="323288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75"/>
              <p:cNvSpPr/>
              <p:nvPr/>
            </p:nvSpPr>
            <p:spPr>
              <a:xfrm>
                <a:off x="7262450" y="386972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49" name="Shape 176"/>
              <p:cNvSpPr/>
              <p:nvPr/>
            </p:nvSpPr>
            <p:spPr>
              <a:xfrm>
                <a:off x="6881350" y="3983175"/>
                <a:ext cx="420825" cy="514350"/>
              </a:xfrm>
              <a:prstGeom prst="flowChartMagneticDisk">
                <a:avLst/>
              </a:prstGeom>
              <a:solidFill>
                <a:srgbClr val="D5A6BD"/>
              </a:solidFill>
              <a:ln w="19050" cap="flat">
                <a:solidFill>
                  <a:srgbClr val="741B4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50" name="Shape 177"/>
              <p:cNvSpPr/>
              <p:nvPr/>
            </p:nvSpPr>
            <p:spPr>
              <a:xfrm>
                <a:off x="7792375" y="3678450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51" name="Shape 178"/>
              <p:cNvSpPr/>
              <p:nvPr/>
            </p:nvSpPr>
            <p:spPr>
              <a:xfrm>
                <a:off x="7792375" y="3561675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52" name="Shape 174"/>
              <p:cNvSpPr/>
              <p:nvPr/>
            </p:nvSpPr>
            <p:spPr>
              <a:xfrm>
                <a:off x="7792375" y="3429150"/>
                <a:ext cx="693599" cy="249299"/>
              </a:xfrm>
              <a:prstGeom prst="cube">
                <a:avLst>
                  <a:gd name="adj" fmla="val 40643"/>
                </a:avLst>
              </a:prstGeom>
              <a:solidFill>
                <a:srgbClr val="B4A7D6"/>
              </a:solidFill>
              <a:ln w="19050" cap="flat">
                <a:solidFill>
                  <a:srgbClr val="351C7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/>
              </a:p>
            </p:txBody>
          </p:sp>
          <p:cxnSp>
            <p:nvCxnSpPr>
              <p:cNvPr id="53" name="Shape 179"/>
              <p:cNvCxnSpPr>
                <a:stCxn id="51" idx="2"/>
                <a:endCxn id="49" idx="4"/>
              </p:cNvCxnSpPr>
              <p:nvPr/>
            </p:nvCxnSpPr>
            <p:spPr>
              <a:xfrm flipH="1">
                <a:off x="7302175" y="3736986"/>
                <a:ext cx="490200" cy="503363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4" name="Shape 180"/>
              <p:cNvCxnSpPr>
                <a:stCxn id="50" idx="2"/>
                <a:endCxn id="48" idx="4"/>
              </p:cNvCxnSpPr>
              <p:nvPr/>
            </p:nvCxnSpPr>
            <p:spPr>
              <a:xfrm flipH="1">
                <a:off x="7683275" y="3853761"/>
                <a:ext cx="109100" cy="273138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56" name="Shape 183"/>
            <p:cNvGrpSpPr/>
            <p:nvPr/>
          </p:nvGrpSpPr>
          <p:grpSpPr>
            <a:xfrm>
              <a:off x="3171700" y="2205164"/>
              <a:ext cx="5810112" cy="1813293"/>
              <a:chOff x="679800" y="1611450"/>
              <a:chExt cx="7744799" cy="2417724"/>
            </a:xfrm>
          </p:grpSpPr>
          <p:sp>
            <p:nvSpPr>
              <p:cNvPr id="57" name="Shape 184"/>
              <p:cNvSpPr/>
              <p:nvPr/>
            </p:nvSpPr>
            <p:spPr>
              <a:xfrm>
                <a:off x="679800" y="1611450"/>
                <a:ext cx="7744799" cy="1716299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9050" cap="flat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8" name="Shape 185"/>
              <p:cNvSpPr/>
              <p:nvPr/>
            </p:nvSpPr>
            <p:spPr>
              <a:xfrm>
                <a:off x="3431850" y="2053037"/>
                <a:ext cx="2280300" cy="8574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GB" b="1" dirty="0" smtClean="0">
                    <a:latin typeface="Times New Roman"/>
                    <a:cs typeface="Times New Roman"/>
                  </a:rPr>
                  <a:t>Intelligent Placement</a:t>
                </a:r>
                <a:endParaRPr lang="en-GB" b="1" dirty="0">
                  <a:latin typeface="Times New Roman"/>
                  <a:cs typeface="Times New Roman"/>
                </a:endParaRPr>
              </a:p>
              <a:p>
                <a:pPr lvl="0" algn="ctr" rtl="0">
                  <a:buNone/>
                </a:pPr>
                <a:r>
                  <a:rPr lang="en-GB" b="1" dirty="0" smtClean="0">
                    <a:latin typeface="Times New Roman"/>
                    <a:cs typeface="Times New Roman"/>
                  </a:rPr>
                  <a:t>Engine</a:t>
                </a:r>
                <a:endParaRPr lang="en-GB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" name="Shape 186"/>
              <p:cNvSpPr/>
              <p:nvPr/>
            </p:nvSpPr>
            <p:spPr>
              <a:xfrm>
                <a:off x="2387400" y="2144211"/>
                <a:ext cx="1152984" cy="6234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buNone/>
                </a:pPr>
                <a:r>
                  <a:rPr lang="en-GB" dirty="0">
                    <a:latin typeface="Times New Roman"/>
                    <a:cs typeface="Times New Roman"/>
                  </a:rPr>
                  <a:t>Plug in</a:t>
                </a:r>
              </a:p>
            </p:txBody>
          </p:sp>
          <p:sp>
            <p:nvSpPr>
              <p:cNvPr id="60" name="Shape 187"/>
              <p:cNvSpPr/>
              <p:nvPr/>
            </p:nvSpPr>
            <p:spPr>
              <a:xfrm>
                <a:off x="5629448" y="2144225"/>
                <a:ext cx="1087500" cy="62340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buNone/>
                </a:pPr>
                <a:r>
                  <a:rPr lang="en-GB" dirty="0">
                    <a:latin typeface="Times New Roman"/>
                    <a:cs typeface="Times New Roman"/>
                  </a:rPr>
                  <a:t>Plug in</a:t>
                </a:r>
              </a:p>
            </p:txBody>
          </p:sp>
          <p:sp>
            <p:nvSpPr>
              <p:cNvPr id="61" name="Shape 188"/>
              <p:cNvSpPr/>
              <p:nvPr/>
            </p:nvSpPr>
            <p:spPr>
              <a:xfrm>
                <a:off x="3916051" y="2914675"/>
                <a:ext cx="1575963" cy="1114499"/>
              </a:xfrm>
              <a:prstGeom prst="downArrow">
                <a:avLst>
                  <a:gd name="adj1" fmla="val 74453"/>
                  <a:gd name="adj2" fmla="val 47468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GB" sz="1100" dirty="0">
                    <a:latin typeface="Times New Roman"/>
                    <a:cs typeface="Times New Roman"/>
                  </a:rPr>
                  <a:t>Scheduling</a:t>
                </a:r>
              </a:p>
              <a:p>
                <a:pPr lvl="0" algn="ctr" rtl="0">
                  <a:buNone/>
                </a:pPr>
                <a:r>
                  <a:rPr lang="en-GB" sz="1100" dirty="0">
                    <a:latin typeface="Times New Roman"/>
                    <a:cs typeface="Times New Roman"/>
                  </a:rPr>
                  <a:t>Decision</a:t>
                </a:r>
              </a:p>
            </p:txBody>
          </p:sp>
          <p:grpSp>
            <p:nvGrpSpPr>
              <p:cNvPr id="62" name="Shape 189"/>
              <p:cNvGrpSpPr/>
              <p:nvPr/>
            </p:nvGrpSpPr>
            <p:grpSpPr>
              <a:xfrm>
                <a:off x="679800" y="1900637"/>
                <a:ext cx="1707599" cy="1162200"/>
                <a:chOff x="1141725" y="3715687"/>
                <a:chExt cx="1707599" cy="1162200"/>
              </a:xfrm>
            </p:grpSpPr>
            <p:sp>
              <p:nvSpPr>
                <p:cNvPr id="67" name="Shape 190"/>
                <p:cNvSpPr/>
                <p:nvPr/>
              </p:nvSpPr>
              <p:spPr>
                <a:xfrm>
                  <a:off x="1141725" y="3715687"/>
                  <a:ext cx="1402799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8" name="Shape 191"/>
                <p:cNvSpPr/>
                <p:nvPr/>
              </p:nvSpPr>
              <p:spPr>
                <a:xfrm>
                  <a:off x="1294125" y="3868087"/>
                  <a:ext cx="1402799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9" name="Shape 192"/>
                <p:cNvSpPr/>
                <p:nvPr/>
              </p:nvSpPr>
              <p:spPr>
                <a:xfrm>
                  <a:off x="1446525" y="4020487"/>
                  <a:ext cx="1402799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buNone/>
                  </a:pPr>
                  <a:r>
                    <a:rPr lang="en-GB" b="1" dirty="0">
                      <a:latin typeface="Times New Roman"/>
                      <a:cs typeface="Times New Roman"/>
                    </a:rPr>
                    <a:t>Cost</a:t>
                  </a:r>
                </a:p>
                <a:p>
                  <a:pPr lvl="0" algn="ctr" rtl="0">
                    <a:buNone/>
                  </a:pPr>
                  <a:r>
                    <a:rPr lang="en-GB" b="1" dirty="0">
                      <a:latin typeface="Times New Roman"/>
                      <a:cs typeface="Times New Roman"/>
                    </a:rPr>
                    <a:t>Functions</a:t>
                  </a:r>
                </a:p>
              </p:txBody>
            </p:sp>
          </p:grpSp>
          <p:grpSp>
            <p:nvGrpSpPr>
              <p:cNvPr id="63" name="Shape 193"/>
              <p:cNvGrpSpPr/>
              <p:nvPr/>
            </p:nvGrpSpPr>
            <p:grpSpPr>
              <a:xfrm>
                <a:off x="6716950" y="1874812"/>
                <a:ext cx="1656932" cy="1162200"/>
                <a:chOff x="1141725" y="3715687"/>
                <a:chExt cx="1656932" cy="1162200"/>
              </a:xfrm>
            </p:grpSpPr>
            <p:sp>
              <p:nvSpPr>
                <p:cNvPr id="64" name="Shape 194"/>
                <p:cNvSpPr/>
                <p:nvPr/>
              </p:nvSpPr>
              <p:spPr>
                <a:xfrm>
                  <a:off x="1523386" y="3715687"/>
                  <a:ext cx="1275271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5" name="Shape 195"/>
                <p:cNvSpPr/>
                <p:nvPr/>
              </p:nvSpPr>
              <p:spPr>
                <a:xfrm>
                  <a:off x="1338818" y="3868087"/>
                  <a:ext cx="1402798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66" name="Shape 196"/>
                <p:cNvSpPr/>
                <p:nvPr/>
              </p:nvSpPr>
              <p:spPr>
                <a:xfrm>
                  <a:off x="1141725" y="4020487"/>
                  <a:ext cx="1517549" cy="857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19050" cap="flat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buNone/>
                  </a:pPr>
                  <a:r>
                    <a:rPr lang="en-GB" b="1" dirty="0">
                      <a:latin typeface="Times New Roman"/>
                      <a:cs typeface="Times New Roman"/>
                    </a:rPr>
                    <a:t>Constraint</a:t>
                  </a:r>
                </a:p>
                <a:p>
                  <a:pPr lvl="0" algn="ctr" rtl="0">
                    <a:buNone/>
                  </a:pPr>
                  <a:r>
                    <a:rPr lang="en-GB" b="1" dirty="0">
                      <a:latin typeface="Times New Roman"/>
                      <a:cs typeface="Times New Roman"/>
                    </a:rPr>
                    <a:t>Functions</a:t>
                  </a:r>
                </a:p>
              </p:txBody>
            </p:sp>
          </p:grpSp>
        </p:grpSp>
        <p:sp>
          <p:nvSpPr>
            <p:cNvPr id="70" name="Shape 197"/>
            <p:cNvSpPr/>
            <p:nvPr/>
          </p:nvSpPr>
          <p:spPr>
            <a:xfrm rot="5400000">
              <a:off x="3870496" y="2018958"/>
              <a:ext cx="347849" cy="362569"/>
            </a:xfrm>
            <a:prstGeom prst="stripedRightArrow">
              <a:avLst>
                <a:gd name="adj1" fmla="val 66097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8" tIns="68578" rIns="68578" bIns="68578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1" name="Shape 198"/>
            <p:cNvSpPr/>
            <p:nvPr/>
          </p:nvSpPr>
          <p:spPr>
            <a:xfrm rot="16200000">
              <a:off x="8065626" y="3302245"/>
              <a:ext cx="347849" cy="362569"/>
            </a:xfrm>
            <a:prstGeom prst="stripedRightArrow">
              <a:avLst>
                <a:gd name="adj1" fmla="val 66097"/>
                <a:gd name="adj2" fmla="val 5000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8" tIns="68578" rIns="68578" bIns="68578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73" name="Shape 156"/>
            <p:cNvSpPr/>
            <p:nvPr/>
          </p:nvSpPr>
          <p:spPr>
            <a:xfrm>
              <a:off x="4038600" y="971550"/>
              <a:ext cx="2642183" cy="838199"/>
            </a:xfrm>
            <a:prstGeom prst="wedgeRoundRectCallout">
              <a:avLst>
                <a:gd name="adj1" fmla="val -54360"/>
                <a:gd name="adj2" fmla="val 69670"/>
                <a:gd name="adj3" fmla="val 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8" tIns="68578" rIns="68578" bIns="68578" anchor="ctr" anchorCtr="0">
              <a:noAutofit/>
            </a:bodyPr>
            <a:lstStyle/>
            <a:p>
              <a:pPr lvl="0" rtl="0">
                <a:buNone/>
              </a:pPr>
              <a:r>
                <a:rPr lang="en-GB" sz="900" dirty="0"/>
                <a:t>Users:</a:t>
              </a:r>
            </a:p>
            <a:p>
              <a:pPr lvl="0" algn="ctr" rtl="0">
                <a:buNone/>
              </a:pPr>
              <a:r>
                <a:rPr lang="en-GB" b="1" dirty="0"/>
                <a:t>Minimize costs</a:t>
              </a:r>
              <a:r>
                <a:rPr lang="en-GB" b="1" dirty="0" smtClean="0"/>
                <a:t>… (Energy &amp; Network Efficiency)</a:t>
              </a:r>
              <a:endParaRPr lang="en-GB" b="1" dirty="0"/>
            </a:p>
            <a:p>
              <a:pPr lvl="0" algn="ctr" rtl="0">
                <a:buNone/>
              </a:pPr>
              <a:r>
                <a:rPr lang="en-GB" b="1" dirty="0"/>
                <a:t>Maximize Performance...</a:t>
              </a:r>
            </a:p>
          </p:txBody>
        </p:sp>
        <p:sp>
          <p:nvSpPr>
            <p:cNvPr id="74" name="Shape 157"/>
            <p:cNvSpPr/>
            <p:nvPr/>
          </p:nvSpPr>
          <p:spPr>
            <a:xfrm>
              <a:off x="7239000" y="3790950"/>
              <a:ext cx="1828800" cy="1143000"/>
            </a:xfrm>
            <a:prstGeom prst="wedgeRoundRectCallout">
              <a:avLst>
                <a:gd name="adj1" fmla="val -67660"/>
                <a:gd name="adj2" fmla="val 24028"/>
                <a:gd name="adj3" fmla="val 0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78" tIns="68578" rIns="68578" bIns="68578" anchor="ctr" anchorCtr="0">
              <a:noAutofit/>
            </a:bodyPr>
            <a:lstStyle/>
            <a:p>
              <a:pPr lvl="0" rtl="0">
                <a:buNone/>
              </a:pPr>
              <a:r>
                <a:rPr lang="en-GB" sz="1200" dirty="0"/>
                <a:t>Infrastructure:</a:t>
              </a:r>
            </a:p>
            <a:p>
              <a:pPr lvl="0" algn="ctr" rtl="0">
                <a:buNone/>
              </a:pPr>
              <a:r>
                <a:rPr lang="en-GB" sz="1200" b="1" dirty="0"/>
                <a:t>Server State..</a:t>
              </a:r>
              <a:r>
                <a:rPr lang="en-GB" sz="1200" b="1" dirty="0" smtClean="0"/>
                <a:t>.</a:t>
              </a:r>
            </a:p>
            <a:p>
              <a:pPr lvl="0" algn="ctr" rtl="0">
                <a:buNone/>
              </a:pPr>
              <a:r>
                <a:rPr lang="en-GB" sz="1200" b="1" dirty="0" smtClean="0"/>
                <a:t>Energy Profiles…</a:t>
              </a:r>
            </a:p>
            <a:p>
              <a:pPr lvl="0" algn="ctr" rtl="0">
                <a:buNone/>
              </a:pPr>
              <a:r>
                <a:rPr lang="en-GB" sz="1200" b="1" dirty="0" smtClean="0"/>
                <a:t>Network Link Capacities…</a:t>
              </a:r>
              <a:endParaRPr lang="en-GB" sz="1200" b="1" dirty="0"/>
            </a:p>
            <a:p>
              <a:pPr lvl="0" algn="ctr" rtl="0">
                <a:buNone/>
              </a:pPr>
              <a:r>
                <a:rPr lang="en-GB" sz="1200" b="1" dirty="0"/>
                <a:t>System Capacity...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117" y="4552950"/>
            <a:ext cx="6045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Sources:</a:t>
            </a:r>
          </a:p>
          <a:p>
            <a:pPr marL="285750" indent="-285750">
              <a:buFontTx/>
              <a:buChar char="•"/>
            </a:pPr>
            <a:r>
              <a:rPr lang="en-US" sz="1000" dirty="0">
                <a:hlinkClick r:id="rId4"/>
              </a:rPr>
              <a:t>https://docs.google.com/document/d/1IiPI0sfaWb1bdYiMWzAAx0HYR6UqzOan_Utgml5W1HI/edit</a:t>
            </a:r>
            <a:endParaRPr lang="en-US" sz="1000" dirty="0" smtClean="0">
              <a:hlinkClick r:id="rId4"/>
            </a:endParaRPr>
          </a:p>
          <a:p>
            <a:pPr marL="285750" indent="-285750">
              <a:buFontTx/>
              <a:buChar char="•"/>
            </a:pPr>
            <a:r>
              <a:rPr lang="en-US" sz="1000" dirty="0" smtClean="0">
                <a:hlinkClick r:id="rId4"/>
              </a:rPr>
              <a:t>https</a:t>
            </a:r>
            <a:r>
              <a:rPr lang="en-US" sz="1000" dirty="0">
                <a:hlinkClick r:id="rId4"/>
              </a:rPr>
              <a:t>://github.com/CiscoSystems/nova-solver-</a:t>
            </a:r>
            <a:r>
              <a:rPr lang="en-US" sz="1000" dirty="0" smtClean="0">
                <a:hlinkClick r:id="rId4"/>
              </a:rPr>
              <a:t>scheduler</a:t>
            </a:r>
            <a:endParaRPr lang="en-US" sz="1000" dirty="0" smtClean="0"/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93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LpExample.tiff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" b="3154"/>
          <a:stretch>
            <a:fillRect/>
          </a:stretch>
        </p:blipFill>
        <p:spPr>
          <a:xfrm>
            <a:off x="1950689" y="1125560"/>
            <a:ext cx="6806194" cy="3654670"/>
          </a:xfrm>
        </p:spPr>
      </p:pic>
      <p:sp>
        <p:nvSpPr>
          <p:cNvPr id="12" name="TextBox 11"/>
          <p:cNvSpPr txBox="1"/>
          <p:nvPr/>
        </p:nvSpPr>
        <p:spPr>
          <a:xfrm>
            <a:off x="109434" y="1402483"/>
            <a:ext cx="2094394" cy="500147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en-US" dirty="0" smtClean="0"/>
              <a:t>An Example LP Problem</a:t>
            </a:r>
          </a:p>
          <a:p>
            <a:r>
              <a:rPr lang="en-US" dirty="0" smtClean="0"/>
              <a:t>Formulation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56093" y="663560"/>
            <a:ext cx="1026052" cy="439596"/>
          </a:xfrm>
          <a:prstGeom prst="wedgeEllipseCallout">
            <a:avLst>
              <a:gd name="adj1" fmla="val 251644"/>
              <a:gd name="adj2" fmla="val 227429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Supply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3096961" y="581918"/>
            <a:ext cx="1026052" cy="439596"/>
          </a:xfrm>
          <a:prstGeom prst="wedgeEllipseCallout">
            <a:avLst>
              <a:gd name="adj1" fmla="val 116521"/>
              <a:gd name="adj2" fmla="val 253082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Demand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023313" y="1892161"/>
            <a:ext cx="1117664" cy="755555"/>
          </a:xfrm>
          <a:prstGeom prst="wedgeEllipseCallout">
            <a:avLst>
              <a:gd name="adj1" fmla="val 184707"/>
              <a:gd name="adj2" fmla="val 27536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Cost Metric to </a:t>
            </a:r>
          </a:p>
          <a:p>
            <a:pPr algn="ctr"/>
            <a:r>
              <a:rPr lang="en-US" sz="900" kern="1200" dirty="0"/>
              <a:t>Minimize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1023313" y="3393270"/>
            <a:ext cx="1162360" cy="828821"/>
          </a:xfrm>
          <a:prstGeom prst="wedgeEllipseCallout">
            <a:avLst>
              <a:gd name="adj1" fmla="val 94407"/>
              <a:gd name="adj2" fmla="val -26030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Constraints to satisfy</a:t>
            </a:r>
          </a:p>
        </p:txBody>
      </p:sp>
      <p:sp>
        <p:nvSpPr>
          <p:cNvPr id="8" name="Left Brace 7"/>
          <p:cNvSpPr/>
          <p:nvPr/>
        </p:nvSpPr>
        <p:spPr>
          <a:xfrm>
            <a:off x="2762269" y="2811147"/>
            <a:ext cx="261094" cy="1582494"/>
          </a:xfrm>
          <a:prstGeom prst="leftBrace">
            <a:avLst>
              <a:gd name="adj1" fmla="val 458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 dirty="0"/>
          </a:p>
        </p:txBody>
      </p:sp>
      <p:sp>
        <p:nvSpPr>
          <p:cNvPr id="9" name="Oval Callout 8"/>
          <p:cNvSpPr/>
          <p:nvPr/>
        </p:nvSpPr>
        <p:spPr>
          <a:xfrm>
            <a:off x="7465666" y="2685118"/>
            <a:ext cx="887489" cy="508283"/>
          </a:xfrm>
          <a:prstGeom prst="wedgeEllipseCallout">
            <a:avLst>
              <a:gd name="adj1" fmla="val -186812"/>
              <a:gd name="adj2" fmla="val -152736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Cost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7863229" y="2030754"/>
            <a:ext cx="887489" cy="508283"/>
          </a:xfrm>
          <a:prstGeom prst="wedgeEllipseCallout">
            <a:avLst>
              <a:gd name="adj1" fmla="val -115485"/>
              <a:gd name="adj2" fmla="val -44254"/>
            </a:avLst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kern="1200" dirty="0"/>
              <a:t>Variables to solve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9948" y="115426"/>
            <a:ext cx="8558698" cy="628650"/>
          </a:xfrm>
          <a:prstGeom prst="rect">
            <a:avLst/>
          </a:prstGeom>
        </p:spPr>
        <p:txBody>
          <a:bodyPr lIns="68589" tIns="34295" rIns="68589" bIns="34295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Scheduling can be Complex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44164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1" y="21824"/>
            <a:ext cx="8861400" cy="873526"/>
          </a:xfrm>
        </p:spPr>
        <p:txBody>
          <a:bodyPr>
            <a:noAutofit/>
          </a:bodyPr>
          <a:lstStyle/>
          <a:p>
            <a:r>
              <a:rPr lang="en-US" sz="2400" dirty="0"/>
              <a:t>DEMO: Smart </a:t>
            </a:r>
            <a:r>
              <a:rPr lang="en-US" sz="2400" dirty="0" smtClean="0"/>
              <a:t>Scheduling for NFV Service VMs with </a:t>
            </a:r>
            <a:r>
              <a:rPr lang="en-US" sz="2400" dirty="0"/>
              <a:t>Compute/Storage </a:t>
            </a:r>
            <a:r>
              <a:rPr lang="en-US" sz="2400" dirty="0" smtClean="0"/>
              <a:t>Affinity Constraints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83" y="957626"/>
            <a:ext cx="3995260" cy="4128723"/>
          </a:xfrm>
        </p:spPr>
        <p:txBody>
          <a:bodyPr>
            <a:normAutofit fontScale="62500" lnSpcReduction="20000"/>
          </a:bodyPr>
          <a:lstStyle/>
          <a:p>
            <a:pPr marL="190500" indent="0">
              <a:spcBef>
                <a:spcPts val="450"/>
              </a:spcBef>
              <a:spcAft>
                <a:spcPts val="450"/>
              </a:spcAft>
            </a:pPr>
            <a:r>
              <a:rPr lang="en-US" sz="2900" dirty="0" smtClean="0"/>
              <a:t>Applicable Scenarios: </a:t>
            </a:r>
          </a:p>
          <a:p>
            <a:pPr marL="647700" indent="-457200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dirty="0" smtClean="0"/>
              <a:t>CDN NFV Service VMs that need data on certain storage volumes, on physical servers that are on or closest to the data.</a:t>
            </a:r>
          </a:p>
          <a:p>
            <a:pPr marL="647700" indent="-457200"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dirty="0" smtClean="0"/>
              <a:t>Backup NFV Service VMs placement.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dirty="0"/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sz="2900" dirty="0" smtClean="0"/>
              <a:t>Multinode </a:t>
            </a:r>
            <a:r>
              <a:rPr lang="en-US" sz="2900" dirty="0"/>
              <a:t>devstack setup:</a:t>
            </a:r>
          </a:p>
          <a:p>
            <a:pPr marL="562050" lvl="1" indent="-257209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-"/>
            </a:pPr>
            <a:r>
              <a:rPr lang="en-US" sz="2000" dirty="0"/>
              <a:t>Host-1: </a:t>
            </a:r>
            <a:r>
              <a:rPr lang="en-US" sz="2000" dirty="0" smtClean="0"/>
              <a:t>(</a:t>
            </a:r>
            <a:r>
              <a:rPr lang="en-US" sz="2000" dirty="0"/>
              <a:t>Controller, Compute node)</a:t>
            </a:r>
          </a:p>
          <a:p>
            <a:pPr marL="562050" lvl="1" indent="-257209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-"/>
            </a:pPr>
            <a:r>
              <a:rPr lang="en-US" sz="2000" dirty="0"/>
              <a:t>Host-2: </a:t>
            </a:r>
            <a:r>
              <a:rPr lang="en-US" sz="2000" dirty="0" smtClean="0"/>
              <a:t>(</a:t>
            </a:r>
            <a:r>
              <a:rPr lang="en-US" sz="2000" dirty="0"/>
              <a:t>Compute  node with demo_vol_1 Volume)</a:t>
            </a:r>
          </a:p>
          <a:p>
            <a:pPr marL="562050" lvl="1" indent="-257209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-"/>
            </a:pPr>
            <a:r>
              <a:rPr lang="en-US" sz="2000" dirty="0"/>
              <a:t>Host-3: </a:t>
            </a:r>
            <a:r>
              <a:rPr lang="en-US" sz="2000" dirty="0" smtClean="0"/>
              <a:t>(</a:t>
            </a:r>
            <a:r>
              <a:rPr lang="en-US" sz="2000" dirty="0"/>
              <a:t>Compute node with demo_vol_2 Volume)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dirty="0" smtClean="0"/>
              <a:t>Boot 2 VMs specifying the requested volumes to be close in proximity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en-US" sz="2000" dirty="0"/>
              <a:t>Results: Optimal placement by picking the two physical volume hosts: Host-2 and Host-3. </a:t>
            </a:r>
            <a:endParaRPr lang="en-US" sz="2000" dirty="0" smtClean="0"/>
          </a:p>
          <a:p>
            <a:pPr>
              <a:spcBef>
                <a:spcPts val="450"/>
              </a:spcBef>
              <a:spcAft>
                <a:spcPts val="450"/>
              </a:spcAft>
            </a:pPr>
            <a:endParaRPr lang="en-US" sz="2300" dirty="0"/>
          </a:p>
        </p:txBody>
      </p:sp>
      <p:sp>
        <p:nvSpPr>
          <p:cNvPr id="7" name="Cube 6"/>
          <p:cNvSpPr/>
          <p:nvPr/>
        </p:nvSpPr>
        <p:spPr>
          <a:xfrm>
            <a:off x="4236484" y="3269015"/>
            <a:ext cx="2467630" cy="371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236484" y="3052096"/>
            <a:ext cx="2467632" cy="35479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r>
              <a:rPr lang="en-US" sz="1100" dirty="0"/>
              <a:t>Host-3: </a:t>
            </a:r>
          </a:p>
        </p:txBody>
      </p:sp>
      <p:sp>
        <p:nvSpPr>
          <p:cNvPr id="9" name="Cube 8"/>
          <p:cNvSpPr/>
          <p:nvPr/>
        </p:nvSpPr>
        <p:spPr>
          <a:xfrm>
            <a:off x="5992891" y="1771022"/>
            <a:ext cx="1643333" cy="346266"/>
          </a:xfrm>
          <a:prstGeom prst="cub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sz="1100" dirty="0"/>
          </a:p>
        </p:txBody>
      </p:sp>
      <p:sp>
        <p:nvSpPr>
          <p:cNvPr id="10" name="Cube 9"/>
          <p:cNvSpPr/>
          <p:nvPr/>
        </p:nvSpPr>
        <p:spPr>
          <a:xfrm>
            <a:off x="4236484" y="2849139"/>
            <a:ext cx="2467631" cy="306692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r>
              <a:rPr lang="en-US" sz="1100" dirty="0"/>
              <a:t>Host-2: </a:t>
            </a:r>
          </a:p>
        </p:txBody>
      </p:sp>
      <p:sp>
        <p:nvSpPr>
          <p:cNvPr id="11" name="Cube 10"/>
          <p:cNvSpPr/>
          <p:nvPr/>
        </p:nvSpPr>
        <p:spPr>
          <a:xfrm>
            <a:off x="4236483" y="2654863"/>
            <a:ext cx="2467632" cy="264072"/>
          </a:xfrm>
          <a:prstGeom prst="cub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6814557" y="3260709"/>
            <a:ext cx="2276544" cy="37930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814557" y="3043791"/>
            <a:ext cx="2276544" cy="36310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6814557" y="2806884"/>
            <a:ext cx="2276544" cy="34894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r>
              <a:rPr lang="en-US" sz="1100" dirty="0"/>
              <a:t>Host-1</a:t>
            </a:r>
            <a:r>
              <a:rPr lang="en-US" sz="1100" dirty="0" smtClean="0"/>
              <a:t>:</a:t>
            </a:r>
            <a:endParaRPr lang="en-US" sz="1100" dirty="0"/>
          </a:p>
        </p:txBody>
      </p:sp>
      <p:sp>
        <p:nvSpPr>
          <p:cNvPr id="15" name="Cube 14"/>
          <p:cNvSpPr/>
          <p:nvPr/>
        </p:nvSpPr>
        <p:spPr>
          <a:xfrm>
            <a:off x="6814557" y="2654862"/>
            <a:ext cx="2276544" cy="255766"/>
          </a:xfrm>
          <a:prstGeom prst="cub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1" idx="0"/>
            <a:endCxn id="9" idx="3"/>
          </p:cNvCxnSpPr>
          <p:nvPr/>
        </p:nvCxnSpPr>
        <p:spPr>
          <a:xfrm flipV="1">
            <a:off x="5503317" y="2117288"/>
            <a:ext cx="1267946" cy="537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5" idx="0"/>
          </p:cNvCxnSpPr>
          <p:nvPr/>
        </p:nvCxnSpPr>
        <p:spPr>
          <a:xfrm>
            <a:off x="6771263" y="2117289"/>
            <a:ext cx="1213546" cy="537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>
            <a:off x="5834587" y="2956649"/>
            <a:ext cx="835225" cy="178067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900" dirty="0"/>
              <a:t>demo_vol_1</a:t>
            </a:r>
          </a:p>
        </p:txBody>
      </p:sp>
      <p:sp>
        <p:nvSpPr>
          <p:cNvPr id="21" name="Can 20"/>
          <p:cNvSpPr/>
          <p:nvPr/>
        </p:nvSpPr>
        <p:spPr>
          <a:xfrm>
            <a:off x="5834587" y="3184278"/>
            <a:ext cx="813568" cy="177398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US" sz="900" dirty="0"/>
              <a:t>demo_vol_2</a:t>
            </a:r>
          </a:p>
        </p:txBody>
      </p:sp>
    </p:spTree>
    <p:extLst>
      <p:ext uri="{BB962C8B-B14F-4D97-AF65-F5344CB8AC3E}">
        <p14:creationId xmlns:p14="http://schemas.microsoft.com/office/powerpoint/2010/main" val="30096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468691"/>
          </a:xfrm>
        </p:spPr>
        <p:txBody>
          <a:bodyPr/>
          <a:lstStyle/>
          <a:p>
            <a:r>
              <a:rPr lang="en-US" sz="2500" dirty="0" smtClean="0"/>
              <a:t>Demo: Smart Scheduling with Compute-Storage Affinity </a:t>
            </a:r>
            <a:endParaRPr lang="en-US" sz="2500" dirty="0"/>
          </a:p>
        </p:txBody>
      </p:sp>
      <p:pic>
        <p:nvPicPr>
          <p:cNvPr id="3" name="Picture 2" descr="Demo-snaps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35000"/>
            <a:ext cx="8144256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9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>
                <a:latin typeface="+mn-lt"/>
              </a:rPr>
              <a:t>Conclusion</a:t>
            </a:r>
            <a:endParaRPr lang="en" dirty="0">
              <a:latin typeface="+mn-lt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</a:rPr>
              <a:t>NFV Value Proposition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NVF is a killer use-case for </a:t>
            </a:r>
            <a:r>
              <a:rPr lang="en-US" sz="1800" dirty="0" err="1" smtClean="0">
                <a:latin typeface="+mn-lt"/>
              </a:rPr>
              <a:t>Openstack</a:t>
            </a:r>
            <a:r>
              <a:rPr lang="en-US" sz="1800" dirty="0" smtClean="0">
                <a:latin typeface="+mn-lt"/>
              </a:rPr>
              <a:t> 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</a:rPr>
              <a:t>Call </a:t>
            </a:r>
            <a:r>
              <a:rPr lang="en-US" sz="2200" dirty="0" smtClean="0">
                <a:latin typeface="+mn-lt"/>
              </a:rPr>
              <a:t>for community action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Scheduler Gap and a candidate solution [</a:t>
            </a:r>
            <a:r>
              <a:rPr lang="en-US" sz="1600" dirty="0">
                <a:latin typeface="+mn-lt"/>
              </a:rPr>
              <a:t>e</a:t>
            </a:r>
            <a:r>
              <a:rPr lang="en-US" sz="1600" dirty="0" smtClean="0">
                <a:latin typeface="+mn-lt"/>
              </a:rPr>
              <a:t>.g. </a:t>
            </a:r>
            <a:r>
              <a:rPr lang="en-US" sz="1600" dirty="0" err="1" smtClean="0">
                <a:latin typeface="+mn-lt"/>
              </a:rPr>
              <a:t>SolverScheduler</a:t>
            </a:r>
            <a:r>
              <a:rPr lang="en-US" sz="1600" dirty="0" smtClean="0">
                <a:latin typeface="+mn-lt"/>
              </a:rPr>
              <a:t>, blueprint exists, code pushed for review in Icehouse]</a:t>
            </a:r>
            <a:endParaRPr lang="en-US" sz="1600" dirty="0" smtClean="0">
              <a:latin typeface="+mn-lt"/>
            </a:endParaRP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Cross-Scheduler API w. constraints [e.g. augment server-groups API released in Icehouse]</a:t>
            </a:r>
          </a:p>
          <a:p>
            <a:pPr marL="87630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Neutron hooks for Virtual Network Services (and API)</a:t>
            </a:r>
            <a:endParaRPr lang="en-US" sz="1600" dirty="0" smtClean="0">
              <a:latin typeface="+mn-lt"/>
            </a:endParaRPr>
          </a:p>
          <a:p>
            <a:pPr marL="590550" lvl="1" indent="0"/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1914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and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Debo/Yathi - Cisco Cloud CTO office</a:t>
            </a:r>
          </a:p>
          <a:p>
            <a:r>
              <a:rPr lang="en-US" dirty="0" smtClean="0">
                <a:latin typeface="+mn-lt"/>
              </a:rPr>
              <a:t>Ramki - Brocade CTO office</a:t>
            </a:r>
          </a:p>
          <a:p>
            <a:r>
              <a:rPr lang="en-US" dirty="0" smtClean="0">
                <a:latin typeface="+mn-lt"/>
              </a:rPr>
              <a:t>Goal: Drive Innovative Open Source solutions for NFV with OpenStack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5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 Thesis</a:t>
            </a:r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582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Toby </a:t>
            </a:r>
            <a:r>
              <a:rPr lang="en-US" dirty="0" err="1" smtClean="0">
                <a:latin typeface="+mn-lt"/>
              </a:rPr>
              <a:t>Ford@AT&amp;T</a:t>
            </a:r>
            <a:r>
              <a:rPr lang="en-US" dirty="0" err="1" smtClean="0">
                <a:latin typeface="+mn-lt"/>
              </a:rPr>
              <a:t>’s</a:t>
            </a:r>
            <a:r>
              <a:rPr lang="en-US" dirty="0" smtClean="0">
                <a:latin typeface="+mn-lt"/>
              </a:rPr>
              <a:t> NFV talk on Tue, May 13th</a:t>
            </a:r>
            <a:endParaRPr lang="en-US" dirty="0" smtClean="0">
              <a:latin typeface="+mn-lt"/>
            </a:endParaRP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Worlds </a:t>
            </a:r>
            <a:r>
              <a:rPr lang="en-US" dirty="0">
                <a:latin typeface="+mn-lt"/>
              </a:rPr>
              <a:t>of IT and Telco are coming together </a:t>
            </a:r>
            <a:endParaRPr lang="en-US" dirty="0" smtClean="0">
              <a:latin typeface="+mn-lt"/>
            </a:endParaRP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Telco Cloud - OpenStack as the infrastructure foundation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>
                <a:latin typeface="+mn-lt"/>
              </a:rPr>
              <a:t>G</a:t>
            </a:r>
            <a:r>
              <a:rPr lang="en-US" dirty="0" smtClean="0">
                <a:latin typeface="+mn-lt"/>
              </a:rPr>
              <a:t>oal: Transform </a:t>
            </a:r>
            <a:r>
              <a:rPr lang="en-US" dirty="0" smtClean="0">
                <a:latin typeface="+mn-lt"/>
              </a:rPr>
              <a:t>OpenStack to a Carrier-grade cloud solution </a:t>
            </a:r>
            <a:endParaRPr lang="en-US" dirty="0">
              <a:latin typeface="+mn-lt"/>
            </a:endParaRP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We deep dive into some high</a:t>
            </a:r>
            <a:r>
              <a:rPr lang="en-US" dirty="0" smtClean="0">
                <a:latin typeface="+mn-lt"/>
              </a:rPr>
              <a:t>-level </a:t>
            </a:r>
            <a:r>
              <a:rPr lang="en-US" dirty="0" smtClean="0">
                <a:latin typeface="+mn-lt"/>
              </a:rPr>
              <a:t>gaps Toby identified</a:t>
            </a:r>
          </a:p>
          <a:p>
            <a:pPr marL="857250" lvl="1" indent="-419100"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We demo some initial progress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49148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>
                <a:latin typeface="+mn-lt"/>
              </a:rPr>
              <a:t>Agenda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NFV Summary</a:t>
            </a:r>
            <a:endParaRPr lang="en" dirty="0">
              <a:latin typeface="+mn-lt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Cloud NFV Use Case</a:t>
            </a:r>
          </a:p>
          <a:p>
            <a:pPr marL="457200" indent="-419100">
              <a:buSzPct val="166666"/>
              <a:buFont typeface="Arial"/>
              <a:buChar char="•"/>
            </a:pPr>
            <a:r>
              <a:rPr lang="en" dirty="0" smtClean="0">
                <a:latin typeface="+mn-lt"/>
              </a:rPr>
              <a:t>Drive Innovation - Efficient </a:t>
            </a:r>
            <a:r>
              <a:rPr lang="en-US" dirty="0">
                <a:latin typeface="+mn-lt"/>
              </a:rPr>
              <a:t>Resource</a:t>
            </a:r>
            <a:r>
              <a:rPr lang="en" dirty="0">
                <a:latin typeface="+mn-lt"/>
              </a:rPr>
              <a:t> Placement </a:t>
            </a:r>
            <a:r>
              <a:rPr lang="en" dirty="0" smtClean="0">
                <a:latin typeface="+mn-lt"/>
              </a:rPr>
              <a:t>Strategies</a:t>
            </a:r>
            <a:endParaRPr lang="en" dirty="0">
              <a:latin typeface="+mn-lt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US" dirty="0" smtClean="0">
                <a:latin typeface="+mn-lt"/>
              </a:rPr>
              <a:t>Extensions to </a:t>
            </a:r>
            <a:r>
              <a:rPr lang="en-US" dirty="0" err="1" smtClean="0">
                <a:latin typeface="+mn-lt"/>
              </a:rPr>
              <a:t>OpenStack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scheduler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latin typeface="+mn-lt"/>
              </a:rPr>
              <a:t>Conclusion </a:t>
            </a:r>
            <a:endParaRPr lang="en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9838"/>
            <a:ext cx="8229600" cy="64691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3200" dirty="0" smtClean="0"/>
              <a:t>Network Functions Virtualization (NFV)</a:t>
            </a:r>
            <a:endParaRPr lang="en" sz="32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645466"/>
            <a:ext cx="4419600" cy="3755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375" y="4400550"/>
            <a:ext cx="4238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	               NFV Vision </a:t>
            </a:r>
            <a:endParaRPr lang="en-US" sz="1000" i="1" dirty="0" smtClean="0"/>
          </a:p>
          <a:p>
            <a:r>
              <a:rPr lang="en-US" sz="800" i="1" dirty="0" smtClean="0"/>
              <a:t>Source</a:t>
            </a:r>
            <a:r>
              <a:rPr lang="en-US" sz="800" i="1" dirty="0"/>
              <a:t>: </a:t>
            </a:r>
            <a:r>
              <a:rPr lang="en-US" sz="800" i="1" dirty="0" smtClean="0"/>
              <a:t>ETSI NFV </a:t>
            </a:r>
            <a:r>
              <a:rPr lang="en-US" sz="800" i="1" dirty="0"/>
              <a:t>White </a:t>
            </a:r>
            <a:r>
              <a:rPr lang="en-US" sz="800" i="1" dirty="0" smtClean="0"/>
              <a:t>Paper</a:t>
            </a:r>
            <a:endParaRPr lang="en-US" sz="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047750"/>
            <a:ext cx="4191000" cy="520065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914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1371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Global movement by network operators - AT&amp;T, Verizon, BT, CenturyLink, Deutsche Telekom, Telefonica, KDDI etc.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General </a:t>
            </a:r>
            <a:r>
              <a:rPr lang="en-US" sz="2000" dirty="0">
                <a:latin typeface="+mn-lt"/>
              </a:rPr>
              <a:t>purpose </a:t>
            </a:r>
            <a:r>
              <a:rPr lang="en-US" sz="2000" dirty="0" smtClean="0">
                <a:latin typeface="+mn-lt"/>
              </a:rPr>
              <a:t> hardware - </a:t>
            </a:r>
            <a:r>
              <a:rPr lang="en-US" sz="2000" dirty="0">
                <a:latin typeface="+mn-lt"/>
              </a:rPr>
              <a:t>OPEX and CAPEX savings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Increased automation – OPEX savings, faster time </a:t>
            </a:r>
            <a:r>
              <a:rPr lang="en-US" sz="2000" dirty="0">
                <a:latin typeface="+mn-lt"/>
              </a:rPr>
              <a:t>to </a:t>
            </a:r>
            <a:r>
              <a:rPr lang="en-US" sz="2000" dirty="0" smtClean="0">
                <a:latin typeface="+mn-lt"/>
              </a:rPr>
              <a:t>market</a:t>
            </a:r>
          </a:p>
          <a:p>
            <a:pPr marL="4762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New business models and value added services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11258" y="57150"/>
            <a:ext cx="87630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NFV Use Case - NFVIaas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123950"/>
            <a:ext cx="4343400" cy="349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2945" y="978528"/>
            <a:ext cx="43297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Motivation 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Network Functions in the cloud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Combined value – Infrastructure as a service (IaaS) – Compute/storage infra, Network as a service (NaaS) – WAN network infra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Leverage NFV Infra of another SP – increase resiliency, reduce latency (CDN), regulatory requirements </a:t>
            </a:r>
          </a:p>
          <a:p>
            <a:pPr lvl="3"/>
            <a:endParaRPr lang="en-US" dirty="0" smtClean="0">
              <a:latin typeface="+mn-lt"/>
            </a:endParaRPr>
          </a:p>
          <a:p>
            <a:pPr lvl="3"/>
            <a:r>
              <a:rPr lang="en-US" sz="2000" dirty="0" smtClean="0">
                <a:latin typeface="+mn-lt"/>
              </a:rPr>
              <a:t>Where are we are today ?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Compute/storage is treated independent of network, no energy efficiency considerations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Service value is not maximized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987" y="4610291"/>
            <a:ext cx="4238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	        NFV Use Case – NFVIaaS</a:t>
            </a:r>
            <a:endParaRPr lang="en-US" sz="1000" i="1" dirty="0" smtClean="0"/>
          </a:p>
          <a:p>
            <a:r>
              <a:rPr lang="en-US" sz="800" i="1" dirty="0" smtClean="0"/>
              <a:t>    Source</a:t>
            </a:r>
            <a:r>
              <a:rPr lang="en-US" sz="800" i="1" dirty="0"/>
              <a:t>: </a:t>
            </a:r>
            <a:r>
              <a:rPr lang="en-US" sz="800" i="1" dirty="0" smtClean="0"/>
              <a:t>ETSI NFV Use Cases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27554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 smtClean="0"/>
              <a:t>NaaS</a:t>
            </a:r>
            <a:endParaRPr lang="en" dirty="0"/>
          </a:p>
        </p:txBody>
      </p:sp>
      <p:grpSp>
        <p:nvGrpSpPr>
          <p:cNvPr id="4" name="Group 3"/>
          <p:cNvGrpSpPr/>
          <p:nvPr/>
        </p:nvGrpSpPr>
        <p:grpSpPr>
          <a:xfrm>
            <a:off x="532544" y="1603396"/>
            <a:ext cx="7423022" cy="1502231"/>
            <a:chOff x="577978" y="1894112"/>
            <a:chExt cx="7265615" cy="1502231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577978" y="2011549"/>
              <a:ext cx="1879842" cy="1020089"/>
            </a:xfrm>
            <a:prstGeom prst="snip1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/>
            </a:p>
          </p:txBody>
        </p:sp>
        <p:sp>
          <p:nvSpPr>
            <p:cNvPr id="6" name="Snip Single Corner Rectangle 5"/>
            <p:cNvSpPr/>
            <p:nvPr/>
          </p:nvSpPr>
          <p:spPr bwMode="auto">
            <a:xfrm>
              <a:off x="5918489" y="1981591"/>
              <a:ext cx="1925104" cy="1098813"/>
            </a:xfrm>
            <a:prstGeom prst="snip1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/>
            </a:p>
          </p:txBody>
        </p:sp>
        <p:sp>
          <p:nvSpPr>
            <p:cNvPr id="7" name="Cloud 6"/>
            <p:cNvSpPr/>
            <p:nvPr/>
          </p:nvSpPr>
          <p:spPr bwMode="auto">
            <a:xfrm>
              <a:off x="3611882" y="2231044"/>
              <a:ext cx="1235155" cy="1165299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/>
                <a:t>Virtualized Network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5" idx="0"/>
              <a:endCxn id="7" idx="2"/>
            </p:cNvCxnSpPr>
            <p:nvPr/>
          </p:nvCxnSpPr>
          <p:spPr bwMode="auto">
            <a:xfrm>
              <a:off x="2457822" y="2521593"/>
              <a:ext cx="1157891" cy="292100"/>
            </a:xfrm>
            <a:prstGeom prst="line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  <a:endCxn id="6" idx="2"/>
            </p:cNvCxnSpPr>
            <p:nvPr/>
          </p:nvCxnSpPr>
          <p:spPr bwMode="auto">
            <a:xfrm flipV="1">
              <a:off x="4846008" y="2530997"/>
              <a:ext cx="1072483" cy="282696"/>
            </a:xfrm>
            <a:prstGeom prst="line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ctagon 9"/>
            <p:cNvSpPr/>
            <p:nvPr/>
          </p:nvSpPr>
          <p:spPr bwMode="auto">
            <a:xfrm>
              <a:off x="5136738" y="1894112"/>
              <a:ext cx="687867" cy="628325"/>
            </a:xfrm>
            <a:prstGeom prst="octagon">
              <a:avLst/>
            </a:prstGeom>
            <a:ln>
              <a:prstDash val="sysDot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200" dirty="0" smtClean="0"/>
                <a:t>Bandwidth</a:t>
              </a:r>
            </a:p>
          </p:txBody>
        </p:sp>
        <p:sp>
          <p:nvSpPr>
            <p:cNvPr id="11" name="Octagon 10"/>
            <p:cNvSpPr/>
            <p:nvPr/>
          </p:nvSpPr>
          <p:spPr bwMode="auto">
            <a:xfrm>
              <a:off x="2555938" y="1905356"/>
              <a:ext cx="736428" cy="616237"/>
            </a:xfrm>
            <a:prstGeom prst="octagon">
              <a:avLst/>
            </a:prstGeom>
            <a:ln>
              <a:prstDash val="sysDot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200" dirty="0" smtClean="0"/>
                <a:t>Bandwidth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18494" y="2111799"/>
              <a:ext cx="1880629" cy="625087"/>
              <a:chOff x="6092134" y="1413190"/>
              <a:chExt cx="945484" cy="296143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6092134" y="1413190"/>
                <a:ext cx="461562" cy="29614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6576056" y="1413190"/>
                <a:ext cx="461562" cy="29614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1409" y="2091865"/>
              <a:ext cx="1824873" cy="626001"/>
              <a:chOff x="1086605" y="1563550"/>
              <a:chExt cx="939543" cy="298183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1086605" y="1565590"/>
                <a:ext cx="461562" cy="29614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</a:t>
                </a:r>
              </a:p>
              <a:p>
                <a:pPr algn="ctr"/>
                <a:r>
                  <a:rPr lang="en-US" sz="1200" dirty="0" smtClean="0"/>
                  <a:t>Machine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564586" y="1563550"/>
                <a:ext cx="461562" cy="296143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</p:grpSp>
      </p:grpSp>
      <p:sp>
        <p:nvSpPr>
          <p:cNvPr id="18" name="Text Placeholder 17"/>
          <p:cNvSpPr txBox="1">
            <a:spLocks noGrp="1"/>
          </p:cNvSpPr>
          <p:nvPr>
            <p:ph type="body" idx="1"/>
          </p:nvPr>
        </p:nvSpPr>
        <p:spPr>
          <a:xfrm>
            <a:off x="304800" y="819150"/>
            <a:ext cx="8382000" cy="46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chemeClr val="accent6"/>
                </a:solidFill>
              </a:rPr>
              <a:t>WAN Bandwidth </a:t>
            </a:r>
            <a:r>
              <a:rPr lang="en" sz="1800" b="1" dirty="0">
                <a:solidFill>
                  <a:schemeClr val="accent6"/>
                </a:solidFill>
              </a:rPr>
              <a:t>on </a:t>
            </a:r>
            <a:r>
              <a:rPr lang="en" sz="1800" b="1" dirty="0" smtClean="0">
                <a:solidFill>
                  <a:schemeClr val="accent6"/>
                </a:solidFill>
              </a:rPr>
              <a:t>Demand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42577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Center 1</a:t>
            </a:r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260" y="138391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Center 2</a:t>
            </a:r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136" y="3257550"/>
            <a:ext cx="76093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Use WAN bandwidth as needed, avoid fixed cost due to reservation (typically 1.5 times peak) – typically leverage MPLS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Popular use cases - Disaster Recovery , On-demand backup across WAN</a:t>
            </a:r>
            <a:endParaRPr lang="en-US" sz="1800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98" y="2498557"/>
            <a:ext cx="892755" cy="2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6846" y="2484213"/>
            <a:ext cx="674420" cy="2462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Storage</a:t>
            </a:r>
            <a:endParaRPr lang="en-US" sz="10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60" y="2492745"/>
            <a:ext cx="892755" cy="2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47134" y="2484707"/>
            <a:ext cx="674420" cy="2462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Storage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71566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NFVIaas (IaaS+NaaS</a:t>
            </a:r>
            <a:r>
              <a:rPr lang="en" dirty="0" smtClean="0"/>
              <a:t>)</a:t>
            </a:r>
            <a:endParaRPr lang="en" dirty="0"/>
          </a:p>
        </p:txBody>
      </p:sp>
      <p:grpSp>
        <p:nvGrpSpPr>
          <p:cNvPr id="4" name="Group 3"/>
          <p:cNvGrpSpPr/>
          <p:nvPr/>
        </p:nvGrpSpPr>
        <p:grpSpPr>
          <a:xfrm>
            <a:off x="586615" y="1529407"/>
            <a:ext cx="7423022" cy="1502231"/>
            <a:chOff x="577978" y="1894112"/>
            <a:chExt cx="7265615" cy="1502231"/>
          </a:xfrm>
        </p:grpSpPr>
        <p:sp>
          <p:nvSpPr>
            <p:cNvPr id="5" name="Snip Single Corner Rectangle 4"/>
            <p:cNvSpPr/>
            <p:nvPr/>
          </p:nvSpPr>
          <p:spPr bwMode="auto">
            <a:xfrm>
              <a:off x="577978" y="2011549"/>
              <a:ext cx="1879842" cy="1020089"/>
            </a:xfrm>
            <a:prstGeom prst="snip1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/>
            </a:p>
          </p:txBody>
        </p:sp>
        <p:sp>
          <p:nvSpPr>
            <p:cNvPr id="6" name="Snip Single Corner Rectangle 5"/>
            <p:cNvSpPr/>
            <p:nvPr/>
          </p:nvSpPr>
          <p:spPr bwMode="auto">
            <a:xfrm>
              <a:off x="5918489" y="1981591"/>
              <a:ext cx="1925104" cy="1098813"/>
            </a:xfrm>
            <a:prstGeom prst="snip1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 smtClean="0"/>
            </a:p>
          </p:txBody>
        </p:sp>
        <p:sp>
          <p:nvSpPr>
            <p:cNvPr id="7" name="Cloud 6"/>
            <p:cNvSpPr/>
            <p:nvPr/>
          </p:nvSpPr>
          <p:spPr bwMode="auto">
            <a:xfrm>
              <a:off x="3611882" y="2231044"/>
              <a:ext cx="1235155" cy="1165299"/>
            </a:xfrm>
            <a:prstGeom prst="cloud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r>
                <a:rPr lang="en-US" sz="1200" dirty="0" smtClean="0"/>
                <a:t>Virtualized Network</a:t>
              </a:r>
              <a:endParaRPr lang="en-US" sz="1200" dirty="0"/>
            </a:p>
          </p:txBody>
        </p:sp>
        <p:cxnSp>
          <p:nvCxnSpPr>
            <p:cNvPr id="8" name="Straight Connector 7"/>
            <p:cNvCxnSpPr>
              <a:stCxn id="5" idx="0"/>
              <a:endCxn id="7" idx="2"/>
            </p:cNvCxnSpPr>
            <p:nvPr/>
          </p:nvCxnSpPr>
          <p:spPr bwMode="auto">
            <a:xfrm>
              <a:off x="2457822" y="2521593"/>
              <a:ext cx="1157891" cy="292100"/>
            </a:xfrm>
            <a:prstGeom prst="line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0"/>
              <a:endCxn id="6" idx="2"/>
            </p:cNvCxnSpPr>
            <p:nvPr/>
          </p:nvCxnSpPr>
          <p:spPr bwMode="auto">
            <a:xfrm flipV="1">
              <a:off x="4846008" y="2530997"/>
              <a:ext cx="1072483" cy="282696"/>
            </a:xfrm>
            <a:prstGeom prst="line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ctagon 9"/>
            <p:cNvSpPr/>
            <p:nvPr/>
          </p:nvSpPr>
          <p:spPr bwMode="auto">
            <a:xfrm>
              <a:off x="5136738" y="1894112"/>
              <a:ext cx="687867" cy="628325"/>
            </a:xfrm>
            <a:prstGeom prst="octagon">
              <a:avLst/>
            </a:prstGeom>
            <a:ln>
              <a:prstDash val="sysDot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200" dirty="0" smtClean="0"/>
                <a:t>Bandwidth</a:t>
              </a:r>
            </a:p>
          </p:txBody>
        </p:sp>
        <p:sp>
          <p:nvSpPr>
            <p:cNvPr id="11" name="Octagon 10"/>
            <p:cNvSpPr/>
            <p:nvPr/>
          </p:nvSpPr>
          <p:spPr bwMode="auto">
            <a:xfrm>
              <a:off x="2555938" y="1905356"/>
              <a:ext cx="736428" cy="616237"/>
            </a:xfrm>
            <a:prstGeom prst="octagon">
              <a:avLst/>
            </a:prstGeom>
            <a:ln>
              <a:prstDash val="sysDot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200" dirty="0" smtClean="0"/>
                <a:t>Bandwidth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18494" y="2111799"/>
              <a:ext cx="1880629" cy="625087"/>
              <a:chOff x="6092134" y="1413190"/>
              <a:chExt cx="945484" cy="296143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6092134" y="1413190"/>
                <a:ext cx="461562" cy="296143"/>
              </a:xfrm>
              <a:prstGeom prst="ellipse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6576056" y="1413190"/>
                <a:ext cx="461562" cy="296143"/>
              </a:xfrm>
              <a:prstGeom prst="ellipse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1409" y="2091865"/>
              <a:ext cx="1824873" cy="626001"/>
              <a:chOff x="1086605" y="1563550"/>
              <a:chExt cx="939543" cy="298183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1086605" y="1565590"/>
                <a:ext cx="461562" cy="296143"/>
              </a:xfrm>
              <a:prstGeom prst="ellipse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</a:t>
                </a:r>
              </a:p>
              <a:p>
                <a:pPr algn="ctr"/>
                <a:r>
                  <a:rPr lang="en-US" sz="1200" dirty="0" smtClean="0"/>
                  <a:t>Machine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564586" y="1563550"/>
                <a:ext cx="461562" cy="296143"/>
              </a:xfrm>
              <a:prstGeom prst="ellipse">
                <a:avLst/>
              </a:prstGeom>
              <a:ln>
                <a:prstDash val="sysDot"/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Virtual Machine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23000" y="133906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Center 1</a:t>
            </a:r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48260" y="133906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Center 2</a:t>
            </a:r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310515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Where do we want to get to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Beyond WAN Bandwidth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Optimal resource placement across DCs - Increase Energy efficiency while maintaining multi-tenant fairness and improving performance – CAPEX/OPEX savings, Improve QoE, Address regulatory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Popular use cases - Disaster Recovery, On-demand backup across WAN, Virtualized CDN</a:t>
            </a:r>
            <a:endParaRPr lang="en-US" sz="1600" dirty="0">
              <a:latin typeface="+mn-lt"/>
            </a:endParaRPr>
          </a:p>
        </p:txBody>
      </p:sp>
      <p:sp>
        <p:nvSpPr>
          <p:cNvPr id="22" name="Text Placeholder 17"/>
          <p:cNvSpPr txBox="1">
            <a:spLocks noGrp="1"/>
          </p:cNvSpPr>
          <p:nvPr>
            <p:ph type="body" idx="1"/>
          </p:nvPr>
        </p:nvSpPr>
        <p:spPr>
          <a:xfrm>
            <a:off x="381000" y="742950"/>
            <a:ext cx="8382000" cy="461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 smtClean="0">
                <a:solidFill>
                  <a:schemeClr val="accent6"/>
                </a:solidFill>
              </a:rPr>
              <a:t>Compute/Storage/WAN Bandwidth </a:t>
            </a:r>
            <a:r>
              <a:rPr lang="en" sz="1800" b="1" dirty="0">
                <a:solidFill>
                  <a:schemeClr val="accent6"/>
                </a:solidFill>
              </a:rPr>
              <a:t>on </a:t>
            </a:r>
            <a:r>
              <a:rPr lang="en" sz="1800" b="1" dirty="0" smtClean="0">
                <a:solidFill>
                  <a:schemeClr val="accent6"/>
                </a:solidFill>
              </a:rPr>
              <a:t>Demand + Energy Efficiency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31" y="2399968"/>
            <a:ext cx="892755" cy="2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92975" y="2389750"/>
            <a:ext cx="674420" cy="2462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Storage</a:t>
            </a:r>
            <a:endParaRPr lang="en-US" sz="10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80" y="2441146"/>
            <a:ext cx="892755" cy="2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393457" y="2420712"/>
            <a:ext cx="674420" cy="2462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Storage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96811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667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NFVIaas (IaaS+NaaS</a:t>
            </a:r>
            <a:r>
              <a:rPr lang="en" dirty="0" smtClean="0"/>
              <a:t>)</a:t>
            </a:r>
            <a:endParaRPr lang="en" dirty="0"/>
          </a:p>
        </p:txBody>
      </p:sp>
      <p:sp>
        <p:nvSpPr>
          <p:cNvPr id="21" name="TextBox 20"/>
          <p:cNvSpPr txBox="1"/>
          <p:nvPr/>
        </p:nvSpPr>
        <p:spPr>
          <a:xfrm>
            <a:off x="366811" y="97155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Power usage in DCs -- servers </a:t>
            </a:r>
            <a:r>
              <a:rPr lang="en-US" sz="1800" dirty="0">
                <a:latin typeface="+mn-lt"/>
                <a:sym typeface="Wingdings" pitchFamily="2" charset="2"/>
              </a:rPr>
              <a:t> heavy hitter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Server </a:t>
            </a:r>
            <a:r>
              <a:rPr lang="en-US" sz="1800" dirty="0">
                <a:latin typeface="+mn-lt"/>
              </a:rPr>
              <a:t>power profiles </a:t>
            </a:r>
            <a:r>
              <a:rPr lang="en-US" sz="1800" dirty="0" smtClean="0">
                <a:latin typeface="+mn-lt"/>
              </a:rPr>
              <a:t>typically </a:t>
            </a:r>
            <a:r>
              <a:rPr lang="en-US" sz="1800" dirty="0">
                <a:latin typeface="+mn-lt"/>
              </a:rPr>
              <a:t>non-linear; </a:t>
            </a:r>
            <a:r>
              <a:rPr lang="en-US" sz="1800" dirty="0" smtClean="0">
                <a:latin typeface="+mn-lt"/>
              </a:rPr>
              <a:t>~</a:t>
            </a:r>
            <a:r>
              <a:rPr lang="en-US" sz="1800" dirty="0">
                <a:latin typeface="+mn-lt"/>
              </a:rPr>
              <a:t>45% of peak power with ~20% of offered load; ~30% power in idle </a:t>
            </a:r>
            <a:r>
              <a:rPr lang="en-US" sz="1800" dirty="0" smtClean="0">
                <a:latin typeface="+mn-lt"/>
              </a:rPr>
              <a:t>state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</a:rPr>
              <a:t>Inefficient to keep servers powered on under low load conditions</a:t>
            </a:r>
            <a:endParaRPr lang="en-US" sz="1800" dirty="0">
              <a:latin typeface="+mn-lt"/>
            </a:endParaRPr>
          </a:p>
        </p:txBody>
      </p:sp>
      <p:sp>
        <p:nvSpPr>
          <p:cNvPr id="22" name="Text Placeholder 17"/>
          <p:cNvSpPr txBox="1">
            <a:spLocks noGrp="1"/>
          </p:cNvSpPr>
          <p:nvPr>
            <p:ph type="body" idx="1"/>
          </p:nvPr>
        </p:nvSpPr>
        <p:spPr>
          <a:xfrm>
            <a:off x="366811" y="448360"/>
            <a:ext cx="8382000" cy="523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200" b="1" dirty="0" smtClean="0">
                <a:solidFill>
                  <a:schemeClr val="accent6"/>
                </a:solidFill>
              </a:rPr>
              <a:t>Energy Efficiency Issues</a:t>
            </a:r>
            <a:endParaRPr lang="en-US" sz="2200" b="1" dirty="0">
              <a:solidFill>
                <a:schemeClr val="accent6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599" y="2171879"/>
            <a:ext cx="5333999" cy="244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66800" y="4559501"/>
            <a:ext cx="6917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  <a:hlinkClick r:id="rId4"/>
              </a:rPr>
              <a:t>SPEC Benchmark results: HP ProLiant DL380p rack server</a:t>
            </a:r>
          </a:p>
          <a:p>
            <a:r>
              <a:rPr lang="en-US" sz="800" dirty="0" smtClean="0">
                <a:latin typeface="+mn-lt"/>
                <a:hlinkClick r:id="rId4"/>
              </a:rPr>
              <a:t>Source: http://i.dell.com/sites/doccontent/shared-content/data-sheets/en/Documents/Comparing-Dell-R720-and-HP-Proliant-DL380p-Gen8-Servers.pdf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160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1312</Words>
  <Application>Microsoft Macintosh PowerPoint</Application>
  <PresentationFormat>On-screen Show (16:9)</PresentationFormat>
  <Paragraphs>186</Paragraphs>
  <Slides>17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simple-light</vt:lpstr>
      <vt:lpstr>Increasing Infrastructure Efficiency via Optimized NFV Placement in OpenStack Clouds</vt:lpstr>
      <vt:lpstr>Who and why?</vt:lpstr>
      <vt:lpstr>Our Thesis</vt:lpstr>
      <vt:lpstr>Agenda</vt:lpstr>
      <vt:lpstr>Network Functions Virtualization (NFV)</vt:lpstr>
      <vt:lpstr>NFV Use Case - NFVIaas</vt:lpstr>
      <vt:lpstr>NaaS</vt:lpstr>
      <vt:lpstr>NFVIaas (IaaS+NaaS)</vt:lpstr>
      <vt:lpstr>NFVIaas (IaaS+NaaS)</vt:lpstr>
      <vt:lpstr>NFV – Huge opportunity for Openstack </vt:lpstr>
      <vt:lpstr>Smart Scheduling in OpenStack for Optimized NFV Resource Placements</vt:lpstr>
      <vt:lpstr>Candidate Solution: Unified Constraints-based Scheduling </vt:lpstr>
      <vt:lpstr>Solver Scheduler: Smart Scheduling in OS</vt:lpstr>
      <vt:lpstr>PowerPoint Presentation</vt:lpstr>
      <vt:lpstr>DEMO: Smart Scheduling for NFV Service VMs with Compute/Storage Affinity Constraints</vt:lpstr>
      <vt:lpstr>Demo: Smart Scheduling with Compute-Storage Affinity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Network and Energy Efficiency via Optimized NFV Placement in Openstack Clouds</dc:title>
  <dc:creator>ramki Krishnan</dc:creator>
  <cp:lastModifiedBy>Yathiraj Udupi</cp:lastModifiedBy>
  <cp:revision>60</cp:revision>
  <dcterms:modified xsi:type="dcterms:W3CDTF">2014-05-16T04:21:03Z</dcterms:modified>
</cp:coreProperties>
</file>