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69" r:id="rId6"/>
    <p:sldId id="259" r:id="rId7"/>
    <p:sldId id="260" r:id="rId8"/>
    <p:sldId id="261" r:id="rId9"/>
    <p:sldId id="268" r:id="rId10"/>
    <p:sldId id="262" r:id="rId11"/>
    <p:sldId id="263" r:id="rId12"/>
    <p:sldId id="265" r:id="rId13"/>
    <p:sldId id="270" r:id="rId14"/>
    <p:sldId id="272" r:id="rId15"/>
    <p:sldId id="271" r:id="rId16"/>
    <p:sldId id="264" r:id="rId17"/>
    <p:sldId id="274" r:id="rId18"/>
    <p:sldId id="275" r:id="rId19"/>
    <p:sldId id="266" r:id="rId20"/>
    <p:sldId id="267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5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.huangqiang@huawei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Container</a:t>
            </a:r>
            <a:r>
              <a:rPr lang="zh-CN" altLang="en-US" sz="3600" dirty="0" smtClean="0"/>
              <a:t>在电信业务中的应用实践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r>
              <a:rPr lang="zh-CN" altLang="en-US" dirty="0" smtClean="0"/>
              <a:t>黄强</a:t>
            </a:r>
            <a:endParaRPr lang="en-US" altLang="zh-CN" dirty="0" smtClean="0"/>
          </a:p>
          <a:p>
            <a:pPr algn="r"/>
            <a:r>
              <a:rPr lang="en-US" altLang="zh-CN" dirty="0" smtClean="0">
                <a:hlinkClick r:id="rId2"/>
              </a:rPr>
              <a:t>h.huangqiang@huawei.com</a:t>
            </a:r>
            <a:endParaRPr lang="en-US" altLang="zh-CN" dirty="0" smtClean="0"/>
          </a:p>
          <a:p>
            <a:pPr algn="r"/>
            <a:endParaRPr lang="en-US" altLang="zh-CN" dirty="0" smtClean="0"/>
          </a:p>
          <a:p>
            <a:pPr algn="r"/>
            <a:r>
              <a:rPr lang="en-US" altLang="zh-CN" dirty="0" err="1" smtClean="0"/>
              <a:t>Docker</a:t>
            </a:r>
            <a:r>
              <a:rPr lang="en-US" altLang="zh-CN" dirty="0" smtClean="0"/>
              <a:t> Shanghai </a:t>
            </a:r>
            <a:r>
              <a:rPr lang="en-US" altLang="zh-CN" dirty="0" err="1" smtClean="0"/>
              <a:t>Meetup</a:t>
            </a:r>
            <a:r>
              <a:rPr lang="en-US" altLang="zh-CN" dirty="0" smtClean="0"/>
              <a:t> 2014/8/23</a:t>
            </a:r>
            <a:endParaRPr lang="zh-CN" altLang="en-US" dirty="0"/>
          </a:p>
        </p:txBody>
      </p:sp>
    </p:spTree>
  </p:cSld>
  <p:clrMapOvr>
    <a:masterClrMapping/>
  </p:clrMapOvr>
  <p:transition advTm="46703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遇到的</a:t>
            </a:r>
            <a:r>
              <a:rPr lang="zh-CN" altLang="en-US" dirty="0" smtClean="0"/>
              <a:t>问题</a:t>
            </a:r>
            <a:r>
              <a:rPr lang="en-US" altLang="zh-CN" dirty="0" smtClean="0"/>
              <a:t>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内存</a:t>
            </a:r>
            <a:r>
              <a:rPr lang="zh-CN" altLang="en-US" dirty="0" smtClean="0"/>
              <a:t>信息隔离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/proc/</a:t>
            </a:r>
            <a:r>
              <a:rPr lang="en-US" altLang="zh-CN" dirty="0" err="1" smtClean="0"/>
              <a:t>meminfo</a:t>
            </a:r>
            <a:r>
              <a:rPr lang="zh-CN" altLang="en-US" dirty="0" smtClean="0"/>
              <a:t>未隔离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解决方案：修改上层应用对内存信息的获取方式，通过</a:t>
            </a:r>
            <a:r>
              <a:rPr lang="en-US" altLang="zh-CN" dirty="0" err="1" smtClean="0"/>
              <a:t>libvirt</a:t>
            </a:r>
            <a:r>
              <a:rPr lang="zh-CN" altLang="en-US" dirty="0" smtClean="0"/>
              <a:t>挂载的容器</a:t>
            </a:r>
            <a:r>
              <a:rPr lang="en-US" altLang="zh-CN" dirty="0" err="1" smtClean="0"/>
              <a:t>cgroup</a:t>
            </a:r>
            <a:r>
              <a:rPr lang="zh-CN" altLang="en-US" dirty="0" smtClean="0"/>
              <a:t>信息中获取。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 advTm="51766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遇到的</a:t>
            </a:r>
            <a:r>
              <a:rPr lang="zh-CN" altLang="en-US" dirty="0" smtClean="0"/>
              <a:t>问题</a:t>
            </a:r>
            <a:r>
              <a:rPr lang="en-US" altLang="zh-CN" dirty="0" smtClean="0"/>
              <a:t>(4)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时间隔离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Host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共用内核维护的系统时间，内核不支持时间的隔离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解决方案：裁剪相关的功能</a:t>
            </a:r>
            <a:endParaRPr lang="en-US" altLang="zh-CN" dirty="0" smtClean="0">
              <a:sym typeface="Wingdings" pitchFamily="2" charset="2"/>
            </a:endParaRPr>
          </a:p>
          <a:p>
            <a:endParaRPr lang="zh-CN" altLang="en-US" dirty="0"/>
          </a:p>
        </p:txBody>
      </p:sp>
      <p:pic>
        <p:nvPicPr>
          <p:cNvPr id="4" name="d0e4894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4221088"/>
            <a:ext cx="3262205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55891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遇到的</a:t>
            </a:r>
            <a:r>
              <a:rPr lang="zh-CN" altLang="en-US" dirty="0" smtClean="0"/>
              <a:t>问题</a:t>
            </a:r>
            <a:r>
              <a:rPr lang="en-US" altLang="zh-CN" dirty="0" smtClean="0"/>
              <a:t>(5)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磁盘隔离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71600" y="2204864"/>
          <a:ext cx="7632849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4283"/>
                <a:gridCol w="2544283"/>
                <a:gridCol w="254428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容器存储方式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优势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劣势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挂载主机目录（</a:t>
                      </a:r>
                      <a:r>
                        <a:rPr lang="en-US" altLang="zh-CN" dirty="0" smtClean="0"/>
                        <a:t>ext3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最简单，共用</a:t>
                      </a:r>
                      <a:r>
                        <a:rPr lang="en-US" altLang="zh-CN" dirty="0" smtClean="0"/>
                        <a:t>host</a:t>
                      </a:r>
                      <a:r>
                        <a:rPr lang="zh-CN" altLang="en-US" dirty="0" smtClean="0"/>
                        <a:t>文件系统，性能好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不支持磁盘限额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挂载主机目录（</a:t>
                      </a:r>
                      <a:r>
                        <a:rPr lang="en-US" altLang="zh-CN" dirty="0" err="1" smtClean="0"/>
                        <a:t>xfs</a:t>
                      </a:r>
                      <a:r>
                        <a:rPr lang="zh-CN" altLang="en-US" dirty="0" smtClean="0"/>
                        <a:t>等）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通过目录限制磁盘空间，共用</a:t>
                      </a:r>
                      <a:r>
                        <a:rPr lang="en-US" altLang="zh-CN" dirty="0" smtClean="0"/>
                        <a:t>host</a:t>
                      </a:r>
                      <a:r>
                        <a:rPr lang="zh-CN" altLang="en-US" dirty="0" smtClean="0"/>
                        <a:t>文件系统，性能好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之前的产品没有商用</a:t>
                      </a:r>
                      <a:r>
                        <a:rPr lang="en-US" altLang="zh-CN" dirty="0" err="1" smtClean="0"/>
                        <a:t>xfs</a:t>
                      </a:r>
                      <a:r>
                        <a:rPr lang="zh-CN" altLang="en-US" dirty="0" smtClean="0"/>
                        <a:t>的经验，切换文件系统风险较大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挂载</a:t>
                      </a:r>
                      <a:r>
                        <a:rPr lang="en-US" altLang="zh-CN" dirty="0" smtClean="0"/>
                        <a:t>RAW</a:t>
                      </a:r>
                      <a:r>
                        <a:rPr lang="zh-CN" altLang="en-US" dirty="0" smtClean="0"/>
                        <a:t>镜像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通过镜像大小实现磁盘限额，操作简单，不影响原有磁盘，无缝切换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只能通过</a:t>
                      </a:r>
                      <a:r>
                        <a:rPr lang="en-US" altLang="zh-CN" dirty="0" smtClean="0"/>
                        <a:t>loop</a:t>
                      </a:r>
                      <a:r>
                        <a:rPr lang="zh-CN" altLang="en-US" dirty="0" smtClean="0"/>
                        <a:t>设备，性能较差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挂载</a:t>
                      </a:r>
                      <a:r>
                        <a:rPr lang="en-US" altLang="zh-CN" dirty="0" smtClean="0"/>
                        <a:t>LVM</a:t>
                      </a:r>
                      <a:r>
                        <a:rPr lang="zh-CN" altLang="en-US" dirty="0" smtClean="0"/>
                        <a:t>逻辑卷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可实现磁盘限额，且支持动态扩容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需要重新部署磁盘，对原有业务影响较大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五角星 5"/>
          <p:cNvSpPr/>
          <p:nvPr/>
        </p:nvSpPr>
        <p:spPr>
          <a:xfrm>
            <a:off x="2555776" y="4221088"/>
            <a:ext cx="216024" cy="21602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advTm="1984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遇到的</a:t>
            </a:r>
            <a:r>
              <a:rPr lang="zh-CN" altLang="en-US" dirty="0" smtClean="0"/>
              <a:t>问题</a:t>
            </a:r>
            <a:r>
              <a:rPr lang="en-US" altLang="zh-CN" dirty="0" smtClean="0"/>
              <a:t>(6)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OOM</a:t>
            </a:r>
          </a:p>
          <a:p>
            <a:pPr lvl="1"/>
            <a:r>
              <a:rPr lang="zh-CN" altLang="en-US" dirty="0" smtClean="0"/>
              <a:t>不接受</a:t>
            </a:r>
            <a:r>
              <a:rPr lang="en-US" altLang="zh-CN" dirty="0" err="1" smtClean="0"/>
              <a:t>oom</a:t>
            </a:r>
            <a:r>
              <a:rPr lang="en-US" altLang="zh-CN" dirty="0" smtClean="0"/>
              <a:t> killer</a:t>
            </a:r>
            <a:r>
              <a:rPr lang="zh-CN" altLang="en-US" dirty="0" smtClean="0"/>
              <a:t>导致系统进入的不确定状态，需要支持类似</a:t>
            </a:r>
            <a:r>
              <a:rPr lang="en-US" altLang="zh-CN" dirty="0" err="1" smtClean="0"/>
              <a:t>panic_on_oom</a:t>
            </a:r>
            <a:r>
              <a:rPr lang="zh-CN" altLang="en-US" dirty="0" smtClean="0"/>
              <a:t>实现</a:t>
            </a:r>
            <a:r>
              <a:rPr lang="en-US" altLang="zh-CN" dirty="0" err="1" smtClean="0"/>
              <a:t>oom</a:t>
            </a:r>
            <a:r>
              <a:rPr lang="zh-CN" altLang="en-US" dirty="0" smtClean="0"/>
              <a:t>后的容器复位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解决方案：使用</a:t>
            </a:r>
            <a:r>
              <a:rPr lang="en-US" altLang="zh-CN" dirty="0" err="1" smtClean="0"/>
              <a:t>cgroup.event_control</a:t>
            </a:r>
            <a:r>
              <a:rPr lang="zh-CN" altLang="en-US" dirty="0" smtClean="0"/>
              <a:t>中提供的</a:t>
            </a:r>
            <a:r>
              <a:rPr lang="en-US" altLang="zh-CN" dirty="0" err="1" smtClean="0"/>
              <a:t>oom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notity</a:t>
            </a:r>
            <a:r>
              <a:rPr lang="zh-CN" altLang="en-US" dirty="0" smtClean="0"/>
              <a:t>功能，用户态实现对容器</a:t>
            </a:r>
            <a:r>
              <a:rPr lang="en-US" altLang="zh-CN" dirty="0" err="1" smtClean="0"/>
              <a:t>oom</a:t>
            </a:r>
            <a:r>
              <a:rPr lang="zh-CN" altLang="en-US" dirty="0" smtClean="0"/>
              <a:t>的监控并作相应的复位处理。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Fork bomb</a:t>
            </a:r>
          </a:p>
          <a:p>
            <a:pPr lvl="1"/>
            <a:r>
              <a:rPr lang="en-US" altLang="zh-CN" dirty="0" err="1" smtClean="0"/>
              <a:t>Kmem</a:t>
            </a:r>
            <a:r>
              <a:rPr lang="en-US" altLang="zh-CN" dirty="0" smtClean="0"/>
              <a:t> limit? </a:t>
            </a:r>
          </a:p>
          <a:p>
            <a:pPr lvl="1"/>
            <a:r>
              <a:rPr lang="en-US" altLang="zh-CN" dirty="0" smtClean="0"/>
              <a:t>Task count </a:t>
            </a:r>
            <a:r>
              <a:rPr lang="en-US" altLang="zh-CN" dirty="0" err="1" smtClean="0"/>
              <a:t>cgroup</a:t>
            </a:r>
            <a:r>
              <a:rPr lang="en-US" altLang="zh-CN" dirty="0" smtClean="0"/>
              <a:t>?</a:t>
            </a:r>
          </a:p>
          <a:p>
            <a:r>
              <a:rPr lang="en-US" altLang="zh-CN" dirty="0" err="1" smtClean="0"/>
              <a:t>Nf_conntrack</a:t>
            </a:r>
            <a:r>
              <a:rPr lang="en-US" altLang="zh-CN" dirty="0" smtClean="0"/>
              <a:t> &amp; bridge</a:t>
            </a:r>
          </a:p>
          <a:p>
            <a:pPr lvl="1"/>
            <a:r>
              <a:rPr lang="en-US" altLang="zh-CN" dirty="0" err="1" smtClean="0"/>
              <a:t>Iptables</a:t>
            </a:r>
            <a:r>
              <a:rPr lang="en-US" altLang="zh-CN" dirty="0" smtClean="0"/>
              <a:t> filter?</a:t>
            </a:r>
          </a:p>
          <a:p>
            <a:pPr lvl="1"/>
            <a:r>
              <a:rPr lang="en-US" altLang="zh-CN" dirty="0" smtClean="0"/>
              <a:t>Phys network card?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目前基本上使用社区原生</a:t>
            </a:r>
            <a:r>
              <a:rPr lang="en-US" altLang="zh-CN" dirty="0" smtClean="0"/>
              <a:t>LXC</a:t>
            </a:r>
            <a:r>
              <a:rPr lang="zh-CN" altLang="en-US" dirty="0" smtClean="0"/>
              <a:t>特性，并用规避的方式解决隔离性问题。</a:t>
            </a:r>
            <a:endParaRPr lang="en-US" altLang="zh-CN" dirty="0" smtClean="0"/>
          </a:p>
          <a:p>
            <a:r>
              <a:rPr lang="zh-CN" altLang="en-US" dirty="0" smtClean="0"/>
              <a:t>对目前隔离性上的缺陷暂无很大的诉求，但持续关注和努力参与隔离性的完善。</a:t>
            </a:r>
            <a:r>
              <a:rPr lang="en-US" altLang="zh-CN" dirty="0" smtClean="0"/>
              <a:t>(Device ns, </a:t>
            </a:r>
            <a:r>
              <a:rPr lang="en-US" altLang="zh-CN" dirty="0" err="1" smtClean="0"/>
              <a:t>Syslog</a:t>
            </a:r>
            <a:r>
              <a:rPr lang="en-US" altLang="zh-CN" dirty="0" smtClean="0"/>
              <a:t> ns, Time ns, Audit ns, </a:t>
            </a:r>
            <a:r>
              <a:rPr lang="en-US" altLang="zh-CN" dirty="0" err="1" smtClean="0"/>
              <a:t>kmemcg</a:t>
            </a:r>
            <a:r>
              <a:rPr lang="en-US" altLang="zh-CN" dirty="0" smtClean="0"/>
              <a:t>, etc..)</a:t>
            </a:r>
          </a:p>
          <a:p>
            <a:r>
              <a:rPr lang="zh-CN" altLang="en-US" dirty="0" smtClean="0"/>
              <a:t>目前的</a:t>
            </a:r>
            <a:r>
              <a:rPr lang="en-US" altLang="zh-CN" dirty="0" smtClean="0"/>
              <a:t>LXC</a:t>
            </a:r>
            <a:r>
              <a:rPr lang="zh-CN" altLang="en-US" dirty="0" smtClean="0"/>
              <a:t>在电信和企业领域也可以找到很多应用场景，但往往需要一些适配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如何转型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概念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Virtual </a:t>
            </a:r>
            <a:r>
              <a:rPr lang="en-US" altLang="zh-CN" dirty="0" smtClean="0"/>
              <a:t>Machine</a:t>
            </a:r>
          </a:p>
          <a:p>
            <a:pPr lvl="1"/>
            <a:r>
              <a:rPr lang="en-US" altLang="zh-CN" dirty="0" smtClean="0"/>
              <a:t>System Container</a:t>
            </a:r>
          </a:p>
          <a:p>
            <a:pPr lvl="1"/>
            <a:r>
              <a:rPr lang="en-US" altLang="zh-CN" dirty="0" smtClean="0"/>
              <a:t>Application </a:t>
            </a:r>
            <a:r>
              <a:rPr lang="en-US" altLang="zh-CN" dirty="0" smtClean="0"/>
              <a:t>Container</a:t>
            </a: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产品部门往往把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当成虚拟机用。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如何转型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Dockers</a:t>
            </a:r>
            <a:r>
              <a:rPr lang="zh-CN" altLang="en-US" dirty="0" smtClean="0"/>
              <a:t>社区推崇的用法是</a:t>
            </a:r>
            <a:r>
              <a:rPr lang="en-US" altLang="zh-CN" dirty="0" smtClean="0"/>
              <a:t>Application Container</a:t>
            </a:r>
          </a:p>
          <a:p>
            <a:pPr lvl="1"/>
            <a:r>
              <a:rPr lang="en-US" altLang="zh-CN" dirty="0" smtClean="0"/>
              <a:t>Linking containers together?</a:t>
            </a:r>
          </a:p>
          <a:p>
            <a:pPr lvl="1"/>
            <a:r>
              <a:rPr lang="en-US" altLang="zh-CN" dirty="0" smtClean="0"/>
              <a:t>Use 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as system container?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其他容器相关实践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手机双容器</a:t>
            </a:r>
            <a:endParaRPr lang="en-US" altLang="zh-CN" dirty="0" smtClean="0"/>
          </a:p>
          <a:p>
            <a:r>
              <a:rPr lang="zh-CN" altLang="en-US" dirty="0" smtClean="0"/>
              <a:t>加入</a:t>
            </a:r>
            <a:r>
              <a:rPr lang="en-US" altLang="zh-CN" dirty="0" smtClean="0"/>
              <a:t>KVM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Xen</a:t>
            </a:r>
            <a:r>
              <a:rPr lang="zh-CN" altLang="en-US" dirty="0" smtClean="0"/>
              <a:t>等虚拟化框架中</a:t>
            </a:r>
            <a:endParaRPr lang="en-US" altLang="zh-CN" dirty="0" smtClean="0"/>
          </a:p>
          <a:p>
            <a:r>
              <a:rPr lang="zh-CN" altLang="en-US" dirty="0" smtClean="0"/>
              <a:t>加入</a:t>
            </a:r>
            <a:r>
              <a:rPr lang="en-US" altLang="zh-CN" dirty="0" err="1" smtClean="0"/>
              <a:t>P</a:t>
            </a:r>
            <a:r>
              <a:rPr lang="en-US" altLang="zh-CN" dirty="0" err="1" smtClean="0"/>
              <a:t>aas</a:t>
            </a:r>
            <a:r>
              <a:rPr lang="zh-CN" altLang="en-US" dirty="0" smtClean="0"/>
              <a:t>解决方案</a:t>
            </a:r>
            <a:endParaRPr lang="en-US" altLang="zh-CN" dirty="0" smtClean="0"/>
          </a:p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CoreOS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 &amp; 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关于我们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华为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2012</a:t>
            </a:r>
            <a:r>
              <a:rPr lang="zh-CN" altLang="en-US" dirty="0" smtClean="0"/>
              <a:t>实验室 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中软 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欧拉开发部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内核团队（杭州 </a:t>
            </a:r>
            <a:r>
              <a:rPr lang="en-US" altLang="zh-CN" dirty="0" smtClean="0"/>
              <a:t>+ </a:t>
            </a:r>
            <a:r>
              <a:rPr lang="zh-CN" altLang="en-US" dirty="0" smtClean="0"/>
              <a:t>北京）</a:t>
            </a:r>
            <a:endParaRPr lang="en-US" altLang="zh-CN" dirty="0" smtClean="0"/>
          </a:p>
          <a:p>
            <a:pPr lvl="3"/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altLang="zh-CN" sz="6000" dirty="0" smtClean="0"/>
          </a:p>
          <a:p>
            <a:pPr algn="ctr">
              <a:buNone/>
            </a:pPr>
            <a:r>
              <a:rPr lang="en-US" altLang="zh-CN" sz="6000" dirty="0" smtClean="0"/>
              <a:t>Thanks</a:t>
            </a:r>
            <a:endParaRPr lang="zh-CN" altLang="en-US" sz="6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IT</a:t>
            </a:r>
            <a:r>
              <a:rPr lang="zh-CN" altLang="en-US" dirty="0" smtClean="0"/>
              <a:t>融合，</a:t>
            </a:r>
            <a:r>
              <a:rPr lang="en-US" altLang="zh-CN" dirty="0" smtClean="0"/>
              <a:t>CT</a:t>
            </a:r>
            <a:r>
              <a:rPr lang="zh-CN" altLang="en-US" dirty="0" smtClean="0"/>
              <a:t>网络功能虚拟化，硬件走向通用化；</a:t>
            </a:r>
          </a:p>
          <a:p>
            <a:r>
              <a:rPr lang="zh-CN" altLang="en-US" dirty="0" smtClean="0"/>
              <a:t>软硬件一体化逐步走向软硬件分离，采用云化，实现各业务间资源共享、动态上下线等；</a:t>
            </a:r>
          </a:p>
          <a:p>
            <a:r>
              <a:rPr lang="zh-CN" altLang="en-US" dirty="0" smtClean="0"/>
              <a:t>存量网络如何面对云化冲击，保持存量基线创造价值。</a:t>
            </a:r>
            <a:endParaRPr lang="zh-CN" altLang="en-US" dirty="0"/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收益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支持多制式网元共物理设备部署，存量硬件继续演进；</a:t>
            </a:r>
          </a:p>
          <a:p>
            <a:r>
              <a:rPr lang="zh-CN" altLang="en-US" dirty="0" smtClean="0"/>
              <a:t>快速、低成本部署新业务；新业务部署不影响存量控制器可靠性和用户界面；</a:t>
            </a:r>
          </a:p>
          <a:p>
            <a:r>
              <a:rPr lang="zh-CN" altLang="en-US" dirty="0" smtClean="0"/>
              <a:t>新业务支持独立运维和独立升级；</a:t>
            </a:r>
            <a:endParaRPr lang="zh-CN" altLang="en-US" dirty="0"/>
          </a:p>
        </p:txBody>
      </p:sp>
    </p:spTree>
  </p:cSld>
  <p:clrMapOvr>
    <a:masterClrMapping/>
  </p:clrMapOvr>
  <p:transition advTm="15125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纯</a:t>
            </a:r>
            <a:r>
              <a:rPr lang="en-US" altLang="zh-CN" dirty="0" err="1" smtClean="0"/>
              <a:t>cgroup</a:t>
            </a:r>
            <a:r>
              <a:rPr lang="zh-CN" altLang="en-US" dirty="0" smtClean="0"/>
              <a:t>业务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2.6.32/3.0/3.4</a:t>
            </a:r>
          </a:p>
          <a:p>
            <a:r>
              <a:rPr lang="en-US" altLang="zh-CN" dirty="0" err="1" smtClean="0"/>
              <a:t>Cpuset</a:t>
            </a:r>
            <a:r>
              <a:rPr lang="en-US" altLang="zh-CN" dirty="0" smtClean="0"/>
              <a:t>, memory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问题：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进程使用大文件，脏页比率限制</a:t>
            </a:r>
            <a:endParaRPr lang="zh-CN" altLang="en-US" dirty="0"/>
          </a:p>
        </p:txBody>
      </p:sp>
    </p:spTree>
  </p:cSld>
  <p:clrMapOvr>
    <a:masterClrMapping/>
  </p:clrMapOvr>
  <p:transition advTm="69375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Container</a:t>
            </a:r>
            <a:r>
              <a:rPr lang="zh-CN" altLang="en-US" dirty="0" smtClean="0"/>
              <a:t>业务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zh-CN" altLang="en-US" dirty="0" smtClean="0"/>
              <a:t>可信</a:t>
            </a:r>
            <a:r>
              <a:rPr lang="en-US" altLang="zh-CN" dirty="0" smtClean="0"/>
              <a:t>/</a:t>
            </a:r>
            <a:r>
              <a:rPr lang="zh-CN" altLang="en-US" dirty="0" smtClean="0"/>
              <a:t>可控</a:t>
            </a:r>
            <a:r>
              <a:rPr lang="zh-CN" altLang="en-US" dirty="0" smtClean="0"/>
              <a:t>业务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Host(</a:t>
            </a:r>
            <a:r>
              <a:rPr lang="zh-CN" altLang="en-US" dirty="0" smtClean="0"/>
              <a:t>主</a:t>
            </a:r>
            <a:r>
              <a:rPr lang="en-US" altLang="zh-CN" dirty="0" smtClean="0"/>
              <a:t>)+Container(</a:t>
            </a:r>
            <a:r>
              <a:rPr lang="zh-CN" altLang="en-US" dirty="0" smtClean="0"/>
              <a:t>辅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259632" y="2204864"/>
            <a:ext cx="6696744" cy="3456384"/>
            <a:chOff x="1259632" y="2204864"/>
            <a:chExt cx="6696744" cy="3456384"/>
          </a:xfrm>
        </p:grpSpPr>
        <p:sp>
          <p:nvSpPr>
            <p:cNvPr id="5" name="圆角矩形 4"/>
            <p:cNvSpPr/>
            <p:nvPr/>
          </p:nvSpPr>
          <p:spPr bwMode="auto">
            <a:xfrm>
              <a:off x="1259632" y="2204864"/>
              <a:ext cx="6696744" cy="3456384"/>
            </a:xfrm>
            <a:prstGeom prst="round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kumimoji="0" lang="en-US" altLang="zh-CN" sz="1400" b="1" i="0" u="none" strike="noStrike" cap="none" normalizeH="0" baseline="0" dirty="0" err="1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charset="0"/>
                  <a:ea typeface="宋体" charset="-122"/>
                </a:rPr>
                <a:t>EOMUa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6" name="圆角矩形 5"/>
            <p:cNvSpPr/>
            <p:nvPr/>
          </p:nvSpPr>
          <p:spPr bwMode="auto">
            <a:xfrm>
              <a:off x="1619672" y="4941168"/>
              <a:ext cx="6048672" cy="432048"/>
            </a:xfrm>
            <a:prstGeom prst="roundRect">
              <a:avLst/>
            </a:prstGeom>
            <a:ln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kumimoji="0" lang="en-US" altLang="zh-CN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charset="0"/>
                  <a:ea typeface="宋体" charset="-122"/>
                </a:rPr>
                <a:t>Euler Linux</a:t>
              </a:r>
              <a:endPara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7" name="圆角矩形 6"/>
            <p:cNvSpPr/>
            <p:nvPr/>
          </p:nvSpPr>
          <p:spPr bwMode="auto">
            <a:xfrm>
              <a:off x="1907704" y="2924944"/>
              <a:ext cx="2304256" cy="2001366"/>
            </a:xfrm>
            <a:prstGeom prst="roundRect">
              <a:avLst/>
            </a:prstGeom>
            <a:ln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kumimoji="0" lang="en-US" altLang="zh-CN" sz="800" b="1" i="0" u="none" strike="noStrike" cap="none" normalizeH="0" baseline="0" dirty="0" err="1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charset="0"/>
                  <a:ea typeface="宋体" charset="-122"/>
                </a:rPr>
                <a:t>BSCxxx</a:t>
              </a:r>
              <a:r>
                <a:rPr kumimoji="0" lang="en-US" altLang="zh-CN" sz="8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charset="0"/>
                  <a:ea typeface="宋体" charset="-122"/>
                </a:rPr>
                <a:t> </a:t>
              </a:r>
              <a:r>
                <a:rPr kumimoji="0" lang="en-US" altLang="zh-CN" sz="8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charset="0"/>
                  <a:ea typeface="宋体" charset="-122"/>
                </a:rPr>
                <a:t>OMU</a:t>
              </a:r>
              <a:endParaRPr kumimoji="0" lang="zh-CN" altLang="en-US" sz="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 bwMode="auto">
            <a:xfrm>
              <a:off x="4788024" y="2564904"/>
              <a:ext cx="2736304" cy="2664296"/>
            </a:xfrm>
            <a:prstGeom prst="roundRect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  <a:prstDash val="dash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kumimoji="0" lang="en-US" altLang="zh-CN" sz="8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charset="0"/>
                  <a:ea typeface="宋体" charset="-122"/>
                </a:rPr>
                <a:t>LXC </a:t>
              </a:r>
              <a:r>
                <a:rPr kumimoji="0" lang="zh-CN" altLang="en-US" sz="8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charset="0"/>
                  <a:ea typeface="宋体" charset="-122"/>
                </a:rPr>
                <a:t>（</a:t>
              </a:r>
              <a:r>
                <a:rPr kumimoji="0" lang="en-US" altLang="zh-CN" sz="8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charset="0"/>
                  <a:ea typeface="宋体" charset="-122"/>
                </a:rPr>
                <a:t>Linux Container</a:t>
              </a:r>
              <a:r>
                <a:rPr kumimoji="0" lang="zh-CN" altLang="en-US" sz="8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charset="0"/>
                  <a:ea typeface="宋体" charset="-122"/>
                </a:rPr>
                <a:t>）</a:t>
              </a: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2627784" y="4437112"/>
              <a:ext cx="792088" cy="216024"/>
            </a:xfrm>
            <a:prstGeom prst="rect">
              <a:avLst/>
            </a:prstGeom>
            <a:ln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lang="en-US" altLang="zh-CN" sz="800" b="1" dirty="0" err="1" smtClean="0">
                  <a:solidFill>
                    <a:schemeClr val="tx1"/>
                  </a:solidFill>
                  <a:latin typeface="Arial" charset="0"/>
                  <a:ea typeface="宋体" charset="-122"/>
                </a:rPr>
                <a:t>omud</a:t>
              </a:r>
              <a:endParaRPr lang="zh-CN" altLang="en-US" sz="800" b="1" dirty="0" smtClean="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2627784" y="4077072"/>
              <a:ext cx="792088" cy="216024"/>
            </a:xfrm>
            <a:prstGeom prst="rect">
              <a:avLst/>
            </a:prstGeom>
            <a:ln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lang="en-US" altLang="zh-CN" sz="800" b="1" dirty="0" smtClean="0">
                  <a:solidFill>
                    <a:schemeClr val="tx1"/>
                  </a:solidFill>
                  <a:latin typeface="Arial" charset="0"/>
                  <a:ea typeface="宋体" charset="-122"/>
                </a:rPr>
                <a:t>monitor</a:t>
              </a:r>
              <a:endParaRPr lang="zh-CN" altLang="en-US" sz="800" b="1" dirty="0" smtClean="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2123728" y="3501008"/>
              <a:ext cx="864096" cy="360040"/>
            </a:xfrm>
            <a:prstGeom prst="rect">
              <a:avLst/>
            </a:prstGeom>
            <a:ln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lang="en-US" altLang="zh-CN" sz="800" b="1" dirty="0" smtClean="0">
                  <a:solidFill>
                    <a:schemeClr val="tx1"/>
                  </a:solidFill>
                  <a:latin typeface="Arial" charset="0"/>
                  <a:ea typeface="宋体" charset="-122"/>
                </a:rPr>
                <a:t>other </a:t>
              </a:r>
              <a:r>
                <a:rPr lang="en-US" altLang="zh-CN" sz="800" b="1" dirty="0" err="1" smtClean="0">
                  <a:solidFill>
                    <a:schemeClr val="tx1"/>
                  </a:solidFill>
                  <a:latin typeface="Arial" charset="0"/>
                  <a:ea typeface="宋体" charset="-122"/>
                </a:rPr>
                <a:t>mbsc</a:t>
              </a:r>
              <a:r>
                <a:rPr lang="en-US" altLang="zh-CN" sz="800" b="1" dirty="0" smtClean="0">
                  <a:solidFill>
                    <a:schemeClr val="tx1"/>
                  </a:solidFill>
                  <a:latin typeface="Arial" charset="0"/>
                  <a:ea typeface="宋体" charset="-122"/>
                </a:rPr>
                <a:t> apps</a:t>
              </a:r>
              <a:endParaRPr kumimoji="0" lang="zh-CN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3059832" y="3501008"/>
              <a:ext cx="864096" cy="360040"/>
            </a:xfrm>
            <a:prstGeom prst="rect">
              <a:avLst/>
            </a:prstGeom>
            <a:ln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>
                <a:buClr>
                  <a:srgbClr val="CC9900"/>
                </a:buClr>
              </a:pPr>
              <a:r>
                <a:rPr lang="en-US" altLang="zh-CN" sz="800" b="1" dirty="0" err="1" smtClean="0">
                  <a:solidFill>
                    <a:schemeClr val="tx1"/>
                  </a:solidFill>
                  <a:latin typeface="Arial" charset="0"/>
                  <a:ea typeface="宋体" charset="-122"/>
                </a:rPr>
                <a:t>msp</a:t>
              </a:r>
              <a:r>
                <a:rPr lang="en-US" altLang="zh-CN" sz="800" b="1" dirty="0" smtClean="0">
                  <a:solidFill>
                    <a:schemeClr val="tx1"/>
                  </a:solidFill>
                  <a:latin typeface="Arial" charset="0"/>
                  <a:ea typeface="宋体" charset="-122"/>
                </a:rPr>
                <a:t> </a:t>
              </a:r>
              <a:r>
                <a:rPr lang="en-US" altLang="zh-CN" sz="800" b="1" dirty="0" err="1" smtClean="0">
                  <a:solidFill>
                    <a:schemeClr val="tx1"/>
                  </a:solidFill>
                  <a:latin typeface="Arial" charset="0"/>
                  <a:ea typeface="宋体" charset="-122"/>
                </a:rPr>
                <a:t>vima</a:t>
              </a:r>
              <a:endParaRPr lang="en-US" altLang="zh-CN" sz="800" b="1" dirty="0" smtClean="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  <a:p>
              <a:pPr algn="ctr">
                <a:buClr>
                  <a:srgbClr val="CC9900"/>
                </a:buClr>
              </a:pPr>
              <a:r>
                <a:rPr lang="en-US" altLang="zh-CN" sz="800" b="1" dirty="0" smtClean="0">
                  <a:solidFill>
                    <a:schemeClr val="tx1"/>
                  </a:solidFill>
                  <a:latin typeface="Arial" charset="0"/>
                  <a:ea typeface="宋体" charset="-122"/>
                </a:rPr>
                <a:t> </a:t>
              </a:r>
              <a:r>
                <a:rPr lang="en-US" altLang="zh-CN" sz="800" b="1" dirty="0" err="1" smtClean="0">
                  <a:solidFill>
                    <a:schemeClr val="tx1"/>
                  </a:solidFill>
                  <a:latin typeface="Arial" charset="0"/>
                  <a:ea typeface="宋体" charset="-122"/>
                </a:rPr>
                <a:t>qpid</a:t>
              </a:r>
              <a:endParaRPr kumimoji="0" lang="zh-CN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cxnSp>
          <p:nvCxnSpPr>
            <p:cNvPr id="13" name="直接箭头连接符 12"/>
            <p:cNvCxnSpPr>
              <a:stCxn id="9" idx="0"/>
              <a:endCxn id="10" idx="2"/>
            </p:cNvCxnSpPr>
            <p:nvPr/>
          </p:nvCxnSpPr>
          <p:spPr bwMode="auto">
            <a:xfrm flipV="1">
              <a:off x="3023828" y="4293096"/>
              <a:ext cx="0" cy="14401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10" idx="0"/>
              <a:endCxn id="11" idx="2"/>
            </p:cNvCxnSpPr>
            <p:nvPr/>
          </p:nvCxnSpPr>
          <p:spPr bwMode="auto">
            <a:xfrm flipH="1" flipV="1">
              <a:off x="2555776" y="3861048"/>
              <a:ext cx="468052" cy="21602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10" idx="0"/>
              <a:endCxn id="12" idx="2"/>
            </p:cNvCxnSpPr>
            <p:nvPr/>
          </p:nvCxnSpPr>
          <p:spPr bwMode="auto">
            <a:xfrm flipV="1">
              <a:off x="3023828" y="3861048"/>
              <a:ext cx="468052" cy="21602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圆角矩形 15"/>
            <p:cNvSpPr/>
            <p:nvPr/>
          </p:nvSpPr>
          <p:spPr bwMode="auto">
            <a:xfrm>
              <a:off x="5004048" y="2924944"/>
              <a:ext cx="2304256" cy="2001366"/>
            </a:xfrm>
            <a:prstGeom prst="roundRect">
              <a:avLst/>
            </a:prstGeom>
            <a:ln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kumimoji="0" lang="en-US" altLang="zh-CN" sz="8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charset="0"/>
                  <a:ea typeface="宋体" charset="-122"/>
                </a:rPr>
                <a:t>Built-in </a:t>
              </a:r>
              <a:r>
                <a:rPr kumimoji="0" lang="en-US" altLang="zh-CN" sz="800" b="1" i="0" u="none" strike="noStrike" cap="none" normalizeH="0" baseline="0" dirty="0" err="1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charset="0"/>
                  <a:ea typeface="宋体" charset="-122"/>
                </a:rPr>
                <a:t>ECOxxx</a:t>
              </a:r>
              <a:r>
                <a:rPr kumimoji="0" lang="en-US" altLang="zh-CN" sz="8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charset="0"/>
                  <a:ea typeface="宋体" charset="-122"/>
                </a:rPr>
                <a:t> </a:t>
              </a:r>
              <a:r>
                <a:rPr kumimoji="0" lang="en-US" altLang="zh-CN" sz="8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charset="0"/>
                  <a:ea typeface="宋体" charset="-122"/>
                </a:rPr>
                <a:t>OMU</a:t>
              </a:r>
              <a:endParaRPr kumimoji="0" lang="zh-CN" altLang="en-US" sz="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5724128" y="4437112"/>
              <a:ext cx="792088" cy="216024"/>
            </a:xfrm>
            <a:prstGeom prst="rect">
              <a:avLst/>
            </a:prstGeom>
            <a:ln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lang="en-US" altLang="zh-CN" sz="800" b="1" dirty="0" err="1" smtClean="0">
                  <a:solidFill>
                    <a:schemeClr val="tx1"/>
                  </a:solidFill>
                  <a:latin typeface="Arial" charset="0"/>
                  <a:ea typeface="宋体" charset="-122"/>
                </a:rPr>
                <a:t>omud</a:t>
              </a:r>
              <a:endParaRPr lang="zh-CN" altLang="en-US" sz="800" b="1" dirty="0" smtClean="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5724128" y="4077072"/>
              <a:ext cx="792088" cy="216024"/>
            </a:xfrm>
            <a:prstGeom prst="rect">
              <a:avLst/>
            </a:prstGeom>
            <a:ln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lang="en-US" altLang="zh-CN" sz="800" b="1" dirty="0" smtClean="0">
                  <a:solidFill>
                    <a:schemeClr val="tx1"/>
                  </a:solidFill>
                  <a:latin typeface="Arial" charset="0"/>
                  <a:ea typeface="宋体" charset="-122"/>
                </a:rPr>
                <a:t>monitor</a:t>
              </a:r>
              <a:endParaRPr lang="zh-CN" altLang="en-US" sz="800" b="1" dirty="0" smtClean="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5690220" y="3501008"/>
              <a:ext cx="864096" cy="360040"/>
            </a:xfrm>
            <a:prstGeom prst="rect">
              <a:avLst/>
            </a:prstGeom>
            <a:ln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lang="en-US" altLang="zh-CN" sz="800" b="1" dirty="0" smtClean="0">
                  <a:solidFill>
                    <a:schemeClr val="tx1"/>
                  </a:solidFill>
                  <a:latin typeface="Arial" charset="0"/>
                  <a:ea typeface="宋体" charset="-122"/>
                </a:rPr>
                <a:t>other eco apps</a:t>
              </a:r>
              <a:endParaRPr kumimoji="0" lang="zh-CN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cxnSp>
          <p:nvCxnSpPr>
            <p:cNvPr id="20" name="直接箭头连接符 19"/>
            <p:cNvCxnSpPr>
              <a:stCxn id="17" idx="0"/>
              <a:endCxn id="18" idx="2"/>
            </p:cNvCxnSpPr>
            <p:nvPr/>
          </p:nvCxnSpPr>
          <p:spPr bwMode="auto">
            <a:xfrm flipV="1">
              <a:off x="6120172" y="4293096"/>
              <a:ext cx="0" cy="14401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8" idx="0"/>
              <a:endCxn id="19" idx="2"/>
            </p:cNvCxnSpPr>
            <p:nvPr/>
          </p:nvCxnSpPr>
          <p:spPr bwMode="auto">
            <a:xfrm flipV="1">
              <a:off x="6120172" y="3861048"/>
              <a:ext cx="2096" cy="21602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advTm="149078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怎么做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Kernel</a:t>
            </a:r>
          </a:p>
          <a:p>
            <a:pPr lvl="1"/>
            <a:r>
              <a:rPr lang="en-US" altLang="zh-CN" dirty="0" err="1" smtClean="0"/>
              <a:t>Cgroup</a:t>
            </a:r>
            <a:r>
              <a:rPr lang="en-US" altLang="zh-CN" dirty="0" smtClean="0"/>
              <a:t>/ns </a:t>
            </a:r>
            <a:r>
              <a:rPr lang="en-US" altLang="zh-CN" dirty="0" err="1" smtClean="0"/>
              <a:t>bugfix</a:t>
            </a:r>
            <a:endParaRPr lang="en-US" altLang="zh-CN" dirty="0" smtClean="0"/>
          </a:p>
          <a:p>
            <a:r>
              <a:rPr lang="en-US" altLang="zh-CN" dirty="0" smtClean="0"/>
              <a:t>User Tools</a:t>
            </a:r>
          </a:p>
          <a:p>
            <a:pPr lvl="1"/>
            <a:r>
              <a:rPr lang="en-US" altLang="zh-CN" dirty="0" err="1" smtClean="0"/>
              <a:t>Libvirt-lxc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bugfix</a:t>
            </a:r>
            <a:r>
              <a:rPr lang="en-US" altLang="zh-CN" dirty="0" smtClean="0"/>
              <a:t> + </a:t>
            </a:r>
            <a:r>
              <a:rPr lang="zh-CN" altLang="en-US" dirty="0" smtClean="0"/>
              <a:t>接口封装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Network tool </a:t>
            </a:r>
            <a:r>
              <a:rPr lang="en-US" altLang="zh-CN" dirty="0" err="1" smtClean="0"/>
              <a:t>Ovs</a:t>
            </a:r>
            <a:r>
              <a:rPr lang="zh-CN" altLang="en-US" dirty="0" smtClean="0"/>
              <a:t>增强</a:t>
            </a:r>
            <a:endParaRPr lang="en-US" altLang="zh-CN" dirty="0" smtClean="0"/>
          </a:p>
          <a:p>
            <a:r>
              <a:rPr lang="en-US" altLang="zh-CN" dirty="0" smtClean="0"/>
              <a:t>Templates</a:t>
            </a:r>
          </a:p>
          <a:p>
            <a:pPr lvl="1"/>
            <a:r>
              <a:rPr lang="zh-CN" altLang="en-US" dirty="0" smtClean="0"/>
              <a:t>定制</a:t>
            </a:r>
            <a:r>
              <a:rPr lang="zh-CN" altLang="en-US" dirty="0" smtClean="0"/>
              <a:t>化模板制作工具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advTm="86094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遇到的</a:t>
            </a:r>
            <a:r>
              <a:rPr lang="zh-CN" altLang="en-US" dirty="0" smtClean="0"/>
              <a:t>问题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进程</a:t>
            </a:r>
            <a:r>
              <a:rPr lang="zh-CN" altLang="en-US" dirty="0" smtClean="0"/>
              <a:t>隔离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Host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有相同的进程名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上层应用会通过进程名来获取进程信息并作相应操作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解决方案：修改上层应用，增加接口判断某进程是否容器内进程（利用</a:t>
            </a:r>
            <a:r>
              <a:rPr lang="en-US" altLang="zh-CN" dirty="0" smtClean="0"/>
              <a:t>root </a:t>
            </a:r>
            <a:r>
              <a:rPr lang="en-US" altLang="zh-CN" dirty="0" err="1" smtClean="0"/>
              <a:t>cgroup</a:t>
            </a:r>
            <a:r>
              <a:rPr lang="en-US" altLang="zh-CN" dirty="0" smtClean="0"/>
              <a:t> tasks</a:t>
            </a:r>
            <a:r>
              <a:rPr lang="zh-CN" altLang="en-US" dirty="0" smtClean="0"/>
              <a:t>文件）。</a:t>
            </a:r>
            <a:endParaRPr lang="en-US" altLang="zh-CN" dirty="0" smtClean="0"/>
          </a:p>
        </p:txBody>
      </p:sp>
    </p:spTree>
  </p:cSld>
  <p:clrMapOvr>
    <a:masterClrMapping/>
  </p:clrMapOvr>
  <p:transition advTm="91438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遇到的</a:t>
            </a:r>
            <a:r>
              <a:rPr lang="zh-CN" altLang="en-US" dirty="0" smtClean="0"/>
              <a:t>问题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用户名隔离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Host</a:t>
            </a:r>
            <a:r>
              <a:rPr lang="zh-CN" altLang="en-US" dirty="0" smtClean="0"/>
              <a:t>和容器内的数据库应用会创建相同的用户名，可能导致</a:t>
            </a:r>
            <a:r>
              <a:rPr lang="en-US" altLang="zh-CN" dirty="0" err="1" smtClean="0"/>
              <a:t>uid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user name</a:t>
            </a:r>
            <a:r>
              <a:rPr lang="zh-CN" altLang="en-US" dirty="0" smtClean="0"/>
              <a:t>对应关系的混乱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解决方案：定制化模板配置，划定不同的</a:t>
            </a:r>
            <a:r>
              <a:rPr lang="en-US" altLang="zh-CN" dirty="0" err="1" smtClean="0"/>
              <a:t>uid</a:t>
            </a:r>
            <a:r>
              <a:rPr lang="zh-CN" altLang="en-US" dirty="0" smtClean="0"/>
              <a:t>起始区间。</a:t>
            </a:r>
            <a:endParaRPr lang="zh-CN" altLang="en-US" dirty="0"/>
          </a:p>
        </p:txBody>
      </p:sp>
    </p:spTree>
  </p:cSld>
  <p:clrMapOvr>
    <a:masterClrMapping/>
  </p:clrMapOvr>
  <p:transition advTm="120813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5640</TotalTime>
  <Words>722</Words>
  <Application>Microsoft Office PowerPoint</Application>
  <PresentationFormat>全屏显示(4:3)</PresentationFormat>
  <Paragraphs>132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Container在电信业务中的应用实践</vt:lpstr>
      <vt:lpstr>关于我们</vt:lpstr>
      <vt:lpstr>背景</vt:lpstr>
      <vt:lpstr>收益</vt:lpstr>
      <vt:lpstr>纯cgroup业务</vt:lpstr>
      <vt:lpstr>Container业务</vt:lpstr>
      <vt:lpstr>怎么做</vt:lpstr>
      <vt:lpstr>遇到的问题(1)</vt:lpstr>
      <vt:lpstr>遇到的问题(2)</vt:lpstr>
      <vt:lpstr>遇到的问题(3)</vt:lpstr>
      <vt:lpstr>遇到的问题(4)</vt:lpstr>
      <vt:lpstr>遇到的问题(5)</vt:lpstr>
      <vt:lpstr>遇到的问题(6)</vt:lpstr>
      <vt:lpstr>其他问题</vt:lpstr>
      <vt:lpstr>问题总结</vt:lpstr>
      <vt:lpstr>如何转型docker(1)</vt:lpstr>
      <vt:lpstr>如何转型docker(2)</vt:lpstr>
      <vt:lpstr>其他容器相关实践</vt:lpstr>
      <vt:lpstr>Q &amp; A</vt:lpstr>
      <vt:lpstr>幻灯片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Container在电信业务中的应用实践</dc:title>
  <dc:creator>Huangqiang (H)</dc:creator>
  <cp:lastModifiedBy>h00177757</cp:lastModifiedBy>
  <cp:revision>11</cp:revision>
  <dcterms:created xsi:type="dcterms:W3CDTF">2014-08-07T06:13:23Z</dcterms:created>
  <dcterms:modified xsi:type="dcterms:W3CDTF">2014-08-22T09:11:33Z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flag">
    <vt:lpwstr>1408606127</vt:lpwstr>
  </property>
</Properties>
</file>