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solidFill>
          <a:srgbClr val="4BA3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034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03442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Body Level One</a:t>
            </a:r>
            <a:endParaRPr sz="3600">
              <a:solidFill>
                <a:srgbClr val="57667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Body Level Two</a:t>
            </a:r>
            <a:endParaRPr sz="3600">
              <a:solidFill>
                <a:srgbClr val="57667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Body Level Three</a:t>
            </a:r>
            <a:endParaRPr sz="3600">
              <a:solidFill>
                <a:srgbClr val="57667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Body Level Four</a:t>
            </a:r>
            <a:endParaRPr sz="3600">
              <a:solidFill>
                <a:srgbClr val="57667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>
              <a:spcBef>
                <a:spcPts val="3200"/>
              </a:spcBef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>
              <a:spcBef>
                <a:spcPts val="3200"/>
              </a:spcBef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>
              <a:spcBef>
                <a:spcPts val="3200"/>
              </a:spcBef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>
              <a:spcBef>
                <a:spcPts val="3200"/>
              </a:spcBef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Body Level One</a:t>
            </a:r>
            <a:endParaRPr sz="3600">
              <a:solidFill>
                <a:srgbClr val="57667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Body Level Two</a:t>
            </a:r>
            <a:endParaRPr sz="3600">
              <a:solidFill>
                <a:srgbClr val="57667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Body Level Three</a:t>
            </a:r>
            <a:endParaRPr sz="3600">
              <a:solidFill>
                <a:srgbClr val="57667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Body Level Four</a:t>
            </a:r>
            <a:endParaRPr sz="3600">
              <a:solidFill>
                <a:srgbClr val="57667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Open Sans"/>
          <a:ea typeface="Open Sans"/>
          <a:cs typeface="Open Sans"/>
          <a:sym typeface="Open Sans"/>
        </a:defRPr>
      </a:lvl1pPr>
      <a:lvl2pPr indent="228600" algn="ctr" defTabSz="584200">
        <a:defRPr sz="8000">
          <a:latin typeface="Open Sans"/>
          <a:ea typeface="Open Sans"/>
          <a:cs typeface="Open Sans"/>
          <a:sym typeface="Open Sans"/>
        </a:defRPr>
      </a:lvl2pPr>
      <a:lvl3pPr indent="457200" algn="ctr" defTabSz="584200">
        <a:defRPr sz="8000">
          <a:latin typeface="Open Sans"/>
          <a:ea typeface="Open Sans"/>
          <a:cs typeface="Open Sans"/>
          <a:sym typeface="Open Sans"/>
        </a:defRPr>
      </a:lvl3pPr>
      <a:lvl4pPr indent="685800" algn="ctr" defTabSz="584200">
        <a:defRPr sz="8000">
          <a:latin typeface="Open Sans"/>
          <a:ea typeface="Open Sans"/>
          <a:cs typeface="Open Sans"/>
          <a:sym typeface="Open Sans"/>
        </a:defRPr>
      </a:lvl4pPr>
      <a:lvl5pPr indent="914400" algn="ctr" defTabSz="584200">
        <a:defRPr sz="8000">
          <a:latin typeface="Open Sans"/>
          <a:ea typeface="Open Sans"/>
          <a:cs typeface="Open Sans"/>
          <a:sym typeface="Open Sans"/>
        </a:defRPr>
      </a:lvl5pPr>
      <a:lvl6pPr indent="1143000" algn="ctr" defTabSz="584200">
        <a:defRPr sz="8000">
          <a:latin typeface="Open Sans"/>
          <a:ea typeface="Open Sans"/>
          <a:cs typeface="Open Sans"/>
          <a:sym typeface="Open Sans"/>
        </a:defRPr>
      </a:lvl6pPr>
      <a:lvl7pPr indent="1371600" algn="ctr" defTabSz="584200">
        <a:defRPr sz="8000">
          <a:latin typeface="Open Sans"/>
          <a:ea typeface="Open Sans"/>
          <a:cs typeface="Open Sans"/>
          <a:sym typeface="Open Sans"/>
        </a:defRPr>
      </a:lvl7pPr>
      <a:lvl8pPr indent="1600200" algn="ctr" defTabSz="584200">
        <a:defRPr sz="8000">
          <a:latin typeface="Open Sans"/>
          <a:ea typeface="Open Sans"/>
          <a:cs typeface="Open Sans"/>
          <a:sym typeface="Open Sans"/>
        </a:defRPr>
      </a:lvl8pPr>
      <a:lvl9pPr indent="1828800" algn="ctr" defTabSz="584200">
        <a:defRPr sz="8000">
          <a:latin typeface="Open Sans"/>
          <a:ea typeface="Open Sans"/>
          <a:cs typeface="Open Sans"/>
          <a:sym typeface="Open Sans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solidFill>
            <a:srgbClr val="576671"/>
          </a:solidFill>
          <a:latin typeface="Open Sans"/>
          <a:ea typeface="Open Sans"/>
          <a:cs typeface="Open Sans"/>
          <a:sym typeface="Open Sans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solidFill>
            <a:srgbClr val="576671"/>
          </a:solidFill>
          <a:latin typeface="Open Sans"/>
          <a:ea typeface="Open Sans"/>
          <a:cs typeface="Open Sans"/>
          <a:sym typeface="Open Sans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solidFill>
            <a:srgbClr val="576671"/>
          </a:solidFill>
          <a:latin typeface="Open Sans"/>
          <a:ea typeface="Open Sans"/>
          <a:cs typeface="Open Sans"/>
          <a:sym typeface="Open Sans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solidFill>
            <a:srgbClr val="576671"/>
          </a:solidFill>
          <a:latin typeface="Open Sans"/>
          <a:ea typeface="Open Sans"/>
          <a:cs typeface="Open Sans"/>
          <a:sym typeface="Open Sans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solidFill>
            <a:srgbClr val="576671"/>
          </a:solidFill>
          <a:latin typeface="Open Sans"/>
          <a:ea typeface="Open Sans"/>
          <a:cs typeface="Open Sans"/>
          <a:sym typeface="Open Sans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solidFill>
            <a:srgbClr val="576671"/>
          </a:solidFill>
          <a:latin typeface="Open Sans"/>
          <a:ea typeface="Open Sans"/>
          <a:cs typeface="Open Sans"/>
          <a:sym typeface="Open Sans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solidFill>
            <a:srgbClr val="576671"/>
          </a:solidFill>
          <a:latin typeface="Open Sans"/>
          <a:ea typeface="Open Sans"/>
          <a:cs typeface="Open Sans"/>
          <a:sym typeface="Open Sans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solidFill>
            <a:srgbClr val="576671"/>
          </a:solidFill>
          <a:latin typeface="Open Sans"/>
          <a:ea typeface="Open Sans"/>
          <a:cs typeface="Open Sans"/>
          <a:sym typeface="Open Sans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solidFill>
            <a:srgbClr val="576671"/>
          </a:solidFill>
          <a:latin typeface="Open Sans"/>
          <a:ea typeface="Open Sans"/>
          <a:cs typeface="Open Sans"/>
          <a:sym typeface="Open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lusterHQ/flocker" TargetMode="External"/><Relationship Id="rId3" Type="http://schemas.openxmlformats.org/officeDocument/2006/relationships/hyperlink" Target="https://github.com/signalfuse/maestro-ng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og.docker.com/2013/07/how-to-use-your-own-registry/" TargetMode="External"/><Relationship Id="rId3" Type="http://schemas.openxmlformats.org/officeDocument/2006/relationships/hyperlink" Target="https://github.com/docker/docker-registry" TargetMode="External"/><Relationship Id="rId4" Type="http://schemas.openxmlformats.org/officeDocument/2006/relationships/hyperlink" Target="https://hub.docker.com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6162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Docker at devo.ps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60071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Lessons learnt building a SaaS with Docker</a:t>
            </a:r>
          </a:p>
        </p:txBody>
      </p:sp>
      <p:pic>
        <p:nvPicPr>
          <p:cNvPr id="34" name="Untitled 2.pdf"/>
          <p:cNvPicPr/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4600411" y="1244286"/>
            <a:ext cx="3803978" cy="3061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do’s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Define a proper start logic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Containers are not servers, the start workflow is different.</a:t>
            </a:r>
            <a:endParaRPr sz="2400">
              <a:solidFill>
                <a:srgbClr val="576671"/>
              </a:solidFill>
            </a:endParaRPr>
          </a:p>
          <a:p>
            <a:pPr lvl="1" marL="740833" indent="-29633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76671"/>
                </a:solidFill>
              </a:rPr>
              <a:t>no init scripts on containers</a:t>
            </a:r>
            <a:endParaRPr sz="2400">
              <a:solidFill>
                <a:srgbClr val="576671"/>
              </a:solidFill>
            </a:endParaRPr>
          </a:p>
          <a:p>
            <a:pPr lvl="1" marL="740833" indent="-29633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76671"/>
                </a:solidFill>
              </a:rPr>
              <a:t>1 container = 1 exec on start, if the command exit, the container stops, use `run` scripts when needed  </a:t>
            </a:r>
            <a:endParaRPr sz="2400">
              <a:solidFill>
                <a:srgbClr val="576671"/>
              </a:solidFill>
            </a:endParaRPr>
          </a:p>
          <a:p>
            <a:pPr lvl="1" marL="740833" indent="-29633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76671"/>
                </a:solidFill>
              </a:rPr>
              <a:t>supervisord lets you manage your services ala init (hurray!)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Food for thoughts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Flocker (</a:t>
            </a:r>
            <a:r>
              <a:rPr sz="3600" u="sng">
                <a:solidFill>
                  <a:srgbClr val="576671"/>
                </a:solidFill>
                <a:hlinkClick r:id="rId2" invalidUrl="" action="" tgtFrame="" tooltip="" history="1" highlightClick="0" endSnd="0"/>
              </a:rPr>
              <a:t>https://github.com/ClusterHQ/flocker</a:t>
            </a:r>
            <a:r>
              <a:rPr sz="3600">
                <a:solidFill>
                  <a:srgbClr val="576671"/>
                </a:solidFill>
              </a:rPr>
              <a:t>)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Let you manage a fleet of containers and handle data migration</a:t>
            </a:r>
            <a:endParaRPr sz="3600">
              <a:solidFill>
                <a:srgbClr val="57667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Maestro-ng (</a:t>
            </a:r>
            <a:r>
              <a:rPr sz="3600" u="sng">
                <a:solidFill>
                  <a:srgbClr val="576671"/>
                </a:solidFill>
                <a:hlinkClick r:id="rId3" invalidUrl="" action="" tgtFrame="" tooltip="" history="1" highlightClick="0" endSnd="0"/>
              </a:rPr>
              <a:t>https://github.com/signalfuse/maestro-ng</a:t>
            </a:r>
            <a:r>
              <a:rPr sz="3600">
                <a:solidFill>
                  <a:srgbClr val="576671"/>
                </a:solidFill>
              </a:rPr>
              <a:t>)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Containers management</a:t>
            </a:r>
            <a:endParaRPr sz="3600">
              <a:solidFill>
                <a:srgbClr val="57667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Using docker for safe execution or multi-tenancy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Safely executing arbitrary code or multiple applications on the same machine (ex: chato.ps)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03442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Who are we?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Vincent Viallet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Operations</a:t>
            </a:r>
            <a:endParaRPr sz="3600">
              <a:solidFill>
                <a:srgbClr val="57667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Ronan Berder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Design, Product &amp; Business</a:t>
            </a:r>
            <a:endParaRPr sz="3600">
              <a:solidFill>
                <a:srgbClr val="57667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Juha Suomalainen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Development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devo.ps?</a:t>
            </a:r>
          </a:p>
        </p:txBody>
      </p:sp>
      <p:pic>
        <p:nvPicPr>
          <p:cNvPr id="40" name="devo.p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521" y="2781300"/>
            <a:ext cx="7213758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devo.ps?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Manage servers with Git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Update your servers with git commit + git push</a:t>
            </a:r>
            <a:endParaRPr sz="3600">
              <a:solidFill>
                <a:srgbClr val="57667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Share your infrastructure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PR a security fix, fork somebody else’s setup</a:t>
            </a:r>
            <a:endParaRPr sz="3600">
              <a:solidFill>
                <a:srgbClr val="57667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Automate all the things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Easily script tasks using simple commands and any variable from your infrastructure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 using Docker?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Separation of concerns &amp; Scalability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Micro-services architecture, horizontal scaling</a:t>
            </a:r>
            <a:endParaRPr sz="3600">
              <a:solidFill>
                <a:srgbClr val="57667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Deployment cycle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Complex system with a complex release cycle</a:t>
            </a:r>
            <a:endParaRPr sz="3600">
              <a:solidFill>
                <a:srgbClr val="57667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We love whales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How do we use it?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952500" y="2603500"/>
            <a:ext cx="4124226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Bus-centric architecture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Many micro-services, one message bus in between.</a:t>
            </a:r>
            <a:endParaRPr sz="3600">
              <a:solidFill>
                <a:srgbClr val="57667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Non-ephemeral containers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We handle containers more like VMs.</a:t>
            </a:r>
          </a:p>
        </p:txBody>
      </p:sp>
      <p:pic>
        <p:nvPicPr>
          <p:cNvPr id="50" name="Slice 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3681" y="3385847"/>
            <a:ext cx="7235023" cy="4721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don't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576671"/>
                </a:solidFill>
              </a:rPr>
              <a:t>If you hit a wall, others probably have</a:t>
            </a:r>
            <a:br>
              <a:rPr sz="3132">
                <a:solidFill>
                  <a:srgbClr val="576671"/>
                </a:solidFill>
              </a:rPr>
            </a:br>
            <a:r>
              <a:rPr sz="2088">
                <a:solidFill>
                  <a:srgbClr val="576671"/>
                </a:solidFill>
              </a:rPr>
              <a:t>You will often run into issues but you're not alone: GitHub &amp; IRC (#docker on Freenode) are your friends</a:t>
            </a:r>
            <a:br>
              <a:rPr sz="2088">
                <a:solidFill>
                  <a:srgbClr val="576671"/>
                </a:solidFill>
              </a:rPr>
            </a:br>
            <a:br>
              <a:rPr sz="2088">
                <a:solidFill>
                  <a:srgbClr val="576671"/>
                </a:solidFill>
              </a:rPr>
            </a:br>
            <a:r>
              <a:rPr sz="2088">
                <a:solidFill>
                  <a:srgbClr val="91ABBD"/>
                </a:solidFill>
              </a:rPr>
              <a:t>e.g. DNS management (http://wiredcraft.com/posts/2014/07/30/dns-and-docker-containers.html)</a:t>
            </a:r>
            <a:endParaRPr sz="3132">
              <a:solidFill>
                <a:srgbClr val="576671"/>
              </a:solidFill>
            </a:endParaRPr>
          </a:p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576671"/>
                </a:solidFill>
              </a:rPr>
              <a:t>If you write your own tools, keep it light</a:t>
            </a:r>
            <a:br>
              <a:rPr sz="3132">
                <a:solidFill>
                  <a:srgbClr val="576671"/>
                </a:solidFill>
              </a:rPr>
            </a:br>
            <a:r>
              <a:rPr sz="2088">
                <a:solidFill>
                  <a:srgbClr val="576671"/>
                </a:solidFill>
              </a:rPr>
              <a:t>Docker is moving extremely fast, your tool may become obsolete in the next version</a:t>
            </a:r>
            <a:br>
              <a:rPr sz="2088">
                <a:solidFill>
                  <a:srgbClr val="576671"/>
                </a:solidFill>
              </a:rPr>
            </a:br>
            <a:br>
              <a:rPr sz="2088">
                <a:solidFill>
                  <a:srgbClr val="576671"/>
                </a:solidFill>
              </a:rPr>
            </a:br>
            <a:r>
              <a:rPr sz="2088">
                <a:solidFill>
                  <a:srgbClr val="91ABBD"/>
                </a:solidFill>
              </a:rPr>
              <a:t>e.g. Orchestration was missing for a long time, wrote our own tool, the week after all was to deprecate</a:t>
            </a:r>
            <a:endParaRPr sz="3132">
              <a:solidFill>
                <a:srgbClr val="576671"/>
              </a:solidFill>
            </a:endParaRPr>
          </a:p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576671"/>
                </a:solidFill>
              </a:rPr>
              <a:t>Docker isn't pixie dust</a:t>
            </a:r>
            <a:br>
              <a:rPr sz="3132">
                <a:solidFill>
                  <a:srgbClr val="576671"/>
                </a:solidFill>
              </a:rPr>
            </a:br>
            <a:r>
              <a:rPr sz="2088">
                <a:solidFill>
                  <a:srgbClr val="576671"/>
                </a:solidFill>
              </a:rPr>
              <a:t>It is another layer of complexity, use it to solve issues that containers are good at.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do’s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Use caching writing your Dockerfiles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ADD, VOLUMES are cache invalidators. Group your RUN commands together per type (e.g. ssh related). Speed up your container build.</a:t>
            </a:r>
            <a:br>
              <a:rPr sz="2400">
                <a:solidFill>
                  <a:srgbClr val="576671"/>
                </a:solidFill>
              </a:rPr>
            </a:br>
            <a:br>
              <a:rPr sz="2400">
                <a:solidFill>
                  <a:srgbClr val="576671"/>
                </a:solidFill>
              </a:rPr>
            </a:br>
            <a:r>
              <a:rPr sz="2400">
                <a:solidFill>
                  <a:srgbClr val="91ABBD"/>
                </a:solidFill>
              </a:rPr>
              <a:t>e.g. https://docs.docker.com/reference/builder/#usage</a:t>
            </a:r>
            <a:endParaRPr sz="3600">
              <a:solidFill>
                <a:srgbClr val="57667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Maintain your containers in a registry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It lets you deploy quickly, revert quickly and have matching versions of your containers. Same thing apply for your Dockerfiles - use a VCS.</a:t>
            </a:r>
            <a:br>
              <a:rPr sz="2400">
                <a:solidFill>
                  <a:srgbClr val="576671"/>
                </a:solidFill>
              </a:rPr>
            </a:br>
            <a:br>
              <a:rPr sz="2400">
                <a:solidFill>
                  <a:srgbClr val="576671"/>
                </a:solidFill>
              </a:rPr>
            </a:br>
            <a:r>
              <a:rPr sz="2400">
                <a:solidFill>
                  <a:srgbClr val="91ABBD"/>
                </a:solidFill>
              </a:rPr>
              <a:t>e.g. </a:t>
            </a:r>
            <a:r>
              <a:rPr sz="2400">
                <a:solidFill>
                  <a:srgbClr val="91ABBD"/>
                </a:solidFill>
                <a:hlinkClick r:id="rId2" invalidUrl="" action="" tgtFrame="" tooltip="" history="1" highlightClick="0" endSnd="0"/>
              </a:rPr>
              <a:t>http://blog.docker.com/2013/07/how-to-use-your-own-registry/</a:t>
            </a:r>
            <a:r>
              <a:rPr sz="2400">
                <a:solidFill>
                  <a:srgbClr val="91ABBD"/>
                </a:solidFill>
              </a:rPr>
              <a:t>  </a:t>
            </a:r>
            <a:br>
              <a:rPr sz="2400">
                <a:solidFill>
                  <a:srgbClr val="91ABBD"/>
                </a:solidFill>
              </a:rPr>
            </a:br>
            <a:r>
              <a:rPr sz="2400">
                <a:solidFill>
                  <a:srgbClr val="91ABBD"/>
                </a:solidFill>
              </a:rPr>
              <a:t>       Docker registry </a:t>
            </a:r>
            <a:r>
              <a:rPr sz="2400">
                <a:solidFill>
                  <a:srgbClr val="91ABBD"/>
                </a:solidFill>
                <a:hlinkClick r:id="rId3" invalidUrl="" action="" tgtFrame="" tooltip="" history="1" highlightClick="0" endSnd="0"/>
              </a:rPr>
              <a:t>https://github.com/docker/docker-registry</a:t>
            </a:r>
            <a:br>
              <a:rPr sz="2400">
                <a:solidFill>
                  <a:srgbClr val="91ABBD"/>
                </a:solidFill>
              </a:rPr>
            </a:br>
            <a:r>
              <a:rPr sz="2400">
                <a:solidFill>
                  <a:srgbClr val="91ABBD"/>
                </a:solidFill>
              </a:rPr>
              <a:t>       Docker hub </a:t>
            </a:r>
            <a:r>
              <a:rPr sz="2400">
                <a:solidFill>
                  <a:srgbClr val="91ABBD"/>
                </a:solidFill>
                <a:hlinkClick r:id="rId4" invalidUrl="" action="" tgtFrame="" tooltip="" history="1" highlightClick="0" endSnd="0"/>
              </a:rPr>
              <a:t>https://hub.docker.com/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do’s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Plan your containers life-cycles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What is persistent vs. ephemeral vs. shared? Named volumes vs. devices vs. anonymous</a:t>
            </a:r>
            <a:br>
              <a:rPr sz="2400">
                <a:solidFill>
                  <a:srgbClr val="576671"/>
                </a:solidFill>
              </a:rPr>
            </a:br>
            <a:br>
              <a:rPr sz="2400">
                <a:solidFill>
                  <a:srgbClr val="576671"/>
                </a:solidFill>
              </a:rPr>
            </a:br>
            <a:r>
              <a:rPr sz="2400">
                <a:solidFill>
                  <a:srgbClr val="91ABBD"/>
                </a:solidFill>
              </a:rPr>
              <a:t>e.g. http://wiredcraft.com/posts/2014/06/25/data_migration_of_named_docker_containers.html</a:t>
            </a:r>
            <a:endParaRPr sz="3600">
              <a:solidFill>
                <a:srgbClr val="57667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76671"/>
                </a:solidFill>
              </a:rPr>
              <a:t>Log all the things</a:t>
            </a:r>
            <a:br>
              <a:rPr sz="3600">
                <a:solidFill>
                  <a:srgbClr val="576671"/>
                </a:solidFill>
              </a:rPr>
            </a:br>
            <a:r>
              <a:rPr sz="2400">
                <a:solidFill>
                  <a:srgbClr val="576671"/>
                </a:solidFill>
              </a:rPr>
              <a:t>Seems easy with stdout/err on a few containers, quickly become complex).</a:t>
            </a:r>
            <a:br>
              <a:rPr sz="2400">
                <a:solidFill>
                  <a:srgbClr val="576671"/>
                </a:solidFill>
              </a:rPr>
            </a:br>
            <a:br>
              <a:rPr sz="2400">
                <a:solidFill>
                  <a:srgbClr val="576671"/>
                </a:solidFill>
              </a:rPr>
            </a:br>
            <a:r>
              <a:rPr sz="2400">
                <a:solidFill>
                  <a:srgbClr val="91ABBD"/>
                </a:solidFill>
              </a:rPr>
              <a:t>e.g. syslog / log.io / kibana / logstash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