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3666B-A2C8-4FE0-B4D5-A8AB3E61377B}" type="datetimeFigureOut">
              <a:rPr lang="de-DE" smtClean="0"/>
              <a:t>20.05.2022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6A5FD-7CCD-4810-B7EF-A5A9B28C7A22}" type="slidenum">
              <a:rPr lang="de-DE" smtClean="0"/>
              <a:t>‹Nr.›</a:t>
            </a:fld>
            <a:endParaRPr lang="de-DE"/>
          </a:p>
        </p:txBody>
      </p:sp>
    </p:spTree>
    <p:extLst>
      <p:ext uri="{BB962C8B-B14F-4D97-AF65-F5344CB8AC3E}">
        <p14:creationId xmlns:p14="http://schemas.microsoft.com/office/powerpoint/2010/main" val="754754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1st Version on March 23rd 2016</a:t>
            </a:r>
          </a:p>
        </p:txBody>
      </p:sp>
      <p:sp>
        <p:nvSpPr>
          <p:cNvPr id="4" name="Foliennummernplatzhalter 3"/>
          <p:cNvSpPr>
            <a:spLocks noGrp="1"/>
          </p:cNvSpPr>
          <p:nvPr>
            <p:ph type="sldNum" sz="quarter" idx="5"/>
          </p:nvPr>
        </p:nvSpPr>
        <p:spPr/>
        <p:txBody>
          <a:bodyPr/>
          <a:lstStyle/>
          <a:p>
            <a:fld id="{37A6A5FD-7CCD-4810-B7EF-A5A9B28C7A22}" type="slidenum">
              <a:rPr lang="de-DE" smtClean="0"/>
              <a:t>2</a:t>
            </a:fld>
            <a:endParaRPr lang="de-DE"/>
          </a:p>
        </p:txBody>
      </p:sp>
    </p:spTree>
    <p:extLst>
      <p:ext uri="{BB962C8B-B14F-4D97-AF65-F5344CB8AC3E}">
        <p14:creationId xmlns:p14="http://schemas.microsoft.com/office/powerpoint/2010/main" val="130680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TAY = </a:t>
            </a:r>
            <a:r>
              <a:rPr lang="en-US" dirty="0"/>
              <a:t>robot parrot with an internet connection</a:t>
            </a:r>
          </a:p>
          <a:p>
            <a:r>
              <a:rPr lang="en-US" dirty="0"/>
              <a:t>started repeating these sentiments back to users</a:t>
            </a:r>
            <a:endParaRPr lang="de-DE" dirty="0"/>
          </a:p>
        </p:txBody>
      </p:sp>
      <p:sp>
        <p:nvSpPr>
          <p:cNvPr id="4" name="Foliennummernplatzhalter 3"/>
          <p:cNvSpPr>
            <a:spLocks noGrp="1"/>
          </p:cNvSpPr>
          <p:nvPr>
            <p:ph type="sldNum" sz="quarter" idx="5"/>
          </p:nvPr>
        </p:nvSpPr>
        <p:spPr/>
        <p:txBody>
          <a:bodyPr/>
          <a:lstStyle/>
          <a:p>
            <a:fld id="{37A6A5FD-7CCD-4810-B7EF-A5A9B28C7A22}" type="slidenum">
              <a:rPr lang="de-DE" smtClean="0"/>
              <a:t>3</a:t>
            </a:fld>
            <a:endParaRPr lang="de-DE"/>
          </a:p>
        </p:txBody>
      </p:sp>
    </p:spTree>
    <p:extLst>
      <p:ext uri="{BB962C8B-B14F-4D97-AF65-F5344CB8AC3E}">
        <p14:creationId xmlns:p14="http://schemas.microsoft.com/office/powerpoint/2010/main" val="2401996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7A6A5FD-7CCD-4810-B7EF-A5A9B28C7A22}" type="slidenum">
              <a:rPr lang="de-DE" smtClean="0"/>
              <a:t>4</a:t>
            </a:fld>
            <a:endParaRPr lang="de-DE"/>
          </a:p>
        </p:txBody>
      </p:sp>
    </p:spTree>
    <p:extLst>
      <p:ext uri="{BB962C8B-B14F-4D97-AF65-F5344CB8AC3E}">
        <p14:creationId xmlns:p14="http://schemas.microsoft.com/office/powerpoint/2010/main" val="3162664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They</a:t>
            </a:r>
            <a:r>
              <a:rPr lang="de-DE" dirty="0"/>
              <a:t> </a:t>
            </a:r>
            <a:r>
              <a:rPr lang="de-DE" dirty="0" err="1"/>
              <a:t>took</a:t>
            </a:r>
            <a:r>
              <a:rPr lang="de-DE" dirty="0"/>
              <a:t> </a:t>
            </a:r>
            <a:r>
              <a:rPr lang="de-DE" dirty="0" err="1"/>
              <a:t>it</a:t>
            </a:r>
            <a:r>
              <a:rPr lang="de-DE" dirty="0"/>
              <a:t> </a:t>
            </a:r>
            <a:r>
              <a:rPr lang="de-DE" dirty="0" err="1"/>
              <a:t>ofline</a:t>
            </a:r>
            <a:r>
              <a:rPr lang="de-DE" dirty="0"/>
              <a:t> after 16 </a:t>
            </a:r>
            <a:r>
              <a:rPr lang="de-DE" dirty="0" err="1"/>
              <a:t>hours</a:t>
            </a:r>
            <a:r>
              <a:rPr lang="de-DE" dirty="0"/>
              <a:t> and </a:t>
            </a:r>
            <a:r>
              <a:rPr lang="de-DE" dirty="0" err="1"/>
              <a:t>more</a:t>
            </a:r>
            <a:r>
              <a:rPr lang="de-DE" dirty="0"/>
              <a:t> </a:t>
            </a:r>
            <a:r>
              <a:rPr lang="de-DE" dirty="0" err="1"/>
              <a:t>than</a:t>
            </a:r>
            <a:r>
              <a:rPr lang="de-DE" dirty="0"/>
              <a:t> 96.000 </a:t>
            </a:r>
            <a:r>
              <a:rPr lang="de-DE" dirty="0" err="1"/>
              <a:t>tweets</a:t>
            </a:r>
            <a:endParaRPr lang="de-DE" dirty="0"/>
          </a:p>
          <a:p>
            <a:endParaRPr lang="de-DE" dirty="0"/>
          </a:p>
        </p:txBody>
      </p:sp>
      <p:sp>
        <p:nvSpPr>
          <p:cNvPr id="4" name="Foliennummernplatzhalter 3"/>
          <p:cNvSpPr>
            <a:spLocks noGrp="1"/>
          </p:cNvSpPr>
          <p:nvPr>
            <p:ph type="sldNum" sz="quarter" idx="5"/>
          </p:nvPr>
        </p:nvSpPr>
        <p:spPr/>
        <p:txBody>
          <a:bodyPr/>
          <a:lstStyle/>
          <a:p>
            <a:fld id="{37A6A5FD-7CCD-4810-B7EF-A5A9B28C7A22}" type="slidenum">
              <a:rPr lang="de-DE" smtClean="0"/>
              <a:t>5</a:t>
            </a:fld>
            <a:endParaRPr lang="de-DE"/>
          </a:p>
        </p:txBody>
      </p:sp>
    </p:spTree>
    <p:extLst>
      <p:ext uri="{BB962C8B-B14F-4D97-AF65-F5344CB8AC3E}">
        <p14:creationId xmlns:p14="http://schemas.microsoft.com/office/powerpoint/2010/main" val="3393442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2nd </a:t>
            </a:r>
            <a:r>
              <a:rPr lang="de-DE" dirty="0" err="1"/>
              <a:t>version</a:t>
            </a:r>
            <a:r>
              <a:rPr lang="de-DE" dirty="0"/>
              <a:t> on March 30 2016 </a:t>
            </a:r>
            <a:r>
              <a:rPr lang="de-DE" dirty="0" err="1"/>
              <a:t>with</a:t>
            </a:r>
            <a:r>
              <a:rPr lang="de-DE" dirty="0"/>
              <a:t> </a:t>
            </a:r>
            <a:r>
              <a:rPr lang="de-DE" dirty="0" err="1"/>
              <a:t>similar</a:t>
            </a:r>
            <a:r>
              <a:rPr lang="de-DE" dirty="0"/>
              <a:t> </a:t>
            </a:r>
            <a:r>
              <a:rPr lang="de-DE" dirty="0" err="1"/>
              <a:t>problems</a:t>
            </a:r>
            <a:r>
              <a:rPr lang="de-DE" dirty="0"/>
              <a:t> and MS </a:t>
            </a:r>
            <a:r>
              <a:rPr lang="de-DE" dirty="0" err="1"/>
              <a:t>took</a:t>
            </a:r>
            <a:r>
              <a:rPr lang="de-DE" dirty="0"/>
              <a:t> </a:t>
            </a:r>
            <a:r>
              <a:rPr lang="de-DE" dirty="0" err="1"/>
              <a:t>it</a:t>
            </a:r>
            <a:r>
              <a:rPr lang="de-DE" dirty="0"/>
              <a:t> </a:t>
            </a:r>
            <a:r>
              <a:rPr lang="de-DE" dirty="0" err="1"/>
              <a:t>ofline</a:t>
            </a:r>
            <a:r>
              <a:rPr lang="de-DE" dirty="0"/>
              <a:t> </a:t>
            </a:r>
            <a:r>
              <a:rPr lang="de-DE" dirty="0" err="1"/>
              <a:t>even</a:t>
            </a:r>
            <a:r>
              <a:rPr lang="de-DE" dirty="0"/>
              <a:t> quicker</a:t>
            </a:r>
          </a:p>
        </p:txBody>
      </p:sp>
      <p:sp>
        <p:nvSpPr>
          <p:cNvPr id="4" name="Foliennummernplatzhalter 3"/>
          <p:cNvSpPr>
            <a:spLocks noGrp="1"/>
          </p:cNvSpPr>
          <p:nvPr>
            <p:ph type="sldNum" sz="quarter" idx="5"/>
          </p:nvPr>
        </p:nvSpPr>
        <p:spPr/>
        <p:txBody>
          <a:bodyPr/>
          <a:lstStyle/>
          <a:p>
            <a:fld id="{37A6A5FD-7CCD-4810-B7EF-A5A9B28C7A22}" type="slidenum">
              <a:rPr lang="de-DE" smtClean="0"/>
              <a:t>6</a:t>
            </a:fld>
            <a:endParaRPr lang="de-DE"/>
          </a:p>
        </p:txBody>
      </p:sp>
    </p:spTree>
    <p:extLst>
      <p:ext uri="{BB962C8B-B14F-4D97-AF65-F5344CB8AC3E}">
        <p14:creationId xmlns:p14="http://schemas.microsoft.com/office/powerpoint/2010/main" val="1412586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7A6A5FD-7CCD-4810-B7EF-A5A9B28C7A22}" type="slidenum">
              <a:rPr lang="de-DE" smtClean="0"/>
              <a:t>7</a:t>
            </a:fld>
            <a:endParaRPr lang="de-DE"/>
          </a:p>
        </p:txBody>
      </p:sp>
    </p:spTree>
    <p:extLst>
      <p:ext uri="{BB962C8B-B14F-4D97-AF65-F5344CB8AC3E}">
        <p14:creationId xmlns:p14="http://schemas.microsoft.com/office/powerpoint/2010/main" val="910843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3CD8AF-3A04-73B3-A53D-3BACD91A9BF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8C35160-3ACA-5B91-CAC2-217A6AFCF7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1482DA7-6DAE-3DBA-87BC-6093A4CA5015}"/>
              </a:ext>
            </a:extLst>
          </p:cNvPr>
          <p:cNvSpPr>
            <a:spLocks noGrp="1"/>
          </p:cNvSpPr>
          <p:nvPr>
            <p:ph type="dt" sz="half" idx="10"/>
          </p:nvPr>
        </p:nvSpPr>
        <p:spPr/>
        <p:txBody>
          <a:bodyPr/>
          <a:lstStyle/>
          <a:p>
            <a:fld id="{AB974616-F4B7-4F89-BBFB-923B9043B6E6}" type="datetimeFigureOut">
              <a:rPr lang="de-DE" smtClean="0"/>
              <a:t>20.05.2022</a:t>
            </a:fld>
            <a:endParaRPr lang="de-DE"/>
          </a:p>
        </p:txBody>
      </p:sp>
      <p:sp>
        <p:nvSpPr>
          <p:cNvPr id="5" name="Fußzeilenplatzhalter 4">
            <a:extLst>
              <a:ext uri="{FF2B5EF4-FFF2-40B4-BE49-F238E27FC236}">
                <a16:creationId xmlns:a16="http://schemas.microsoft.com/office/drawing/2014/main" id="{0C3CF0CA-7F27-04EA-DE6D-EC44FEB8F41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6655685-3BE0-95CB-51B9-9A50CDAFDBFD}"/>
              </a:ext>
            </a:extLst>
          </p:cNvPr>
          <p:cNvSpPr>
            <a:spLocks noGrp="1"/>
          </p:cNvSpPr>
          <p:nvPr>
            <p:ph type="sldNum" sz="quarter" idx="12"/>
          </p:nvPr>
        </p:nvSpPr>
        <p:spPr/>
        <p:txBody>
          <a:bodyPr/>
          <a:lstStyle/>
          <a:p>
            <a:fld id="{65F15F10-2DD9-4702-A281-7942BD4B41E9}" type="slidenum">
              <a:rPr lang="de-DE" smtClean="0"/>
              <a:t>‹Nr.›</a:t>
            </a:fld>
            <a:endParaRPr lang="de-DE"/>
          </a:p>
        </p:txBody>
      </p:sp>
    </p:spTree>
    <p:extLst>
      <p:ext uri="{BB962C8B-B14F-4D97-AF65-F5344CB8AC3E}">
        <p14:creationId xmlns:p14="http://schemas.microsoft.com/office/powerpoint/2010/main" val="2638887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A86586-418B-D247-BC4A-7079A5F623B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919C83A-C76C-2B50-E71B-44F3B97186A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4BD2DEA-FD11-D70F-E3B2-6E755570BFE2}"/>
              </a:ext>
            </a:extLst>
          </p:cNvPr>
          <p:cNvSpPr>
            <a:spLocks noGrp="1"/>
          </p:cNvSpPr>
          <p:nvPr>
            <p:ph type="dt" sz="half" idx="10"/>
          </p:nvPr>
        </p:nvSpPr>
        <p:spPr/>
        <p:txBody>
          <a:bodyPr/>
          <a:lstStyle/>
          <a:p>
            <a:fld id="{AB974616-F4B7-4F89-BBFB-923B9043B6E6}" type="datetimeFigureOut">
              <a:rPr lang="de-DE" smtClean="0"/>
              <a:t>20.05.2022</a:t>
            </a:fld>
            <a:endParaRPr lang="de-DE"/>
          </a:p>
        </p:txBody>
      </p:sp>
      <p:sp>
        <p:nvSpPr>
          <p:cNvPr id="5" name="Fußzeilenplatzhalter 4">
            <a:extLst>
              <a:ext uri="{FF2B5EF4-FFF2-40B4-BE49-F238E27FC236}">
                <a16:creationId xmlns:a16="http://schemas.microsoft.com/office/drawing/2014/main" id="{13AB3760-26A1-FF9B-CFD6-D1E96CA76A7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ECA1EB2-54F6-C65D-4585-315135E824BF}"/>
              </a:ext>
            </a:extLst>
          </p:cNvPr>
          <p:cNvSpPr>
            <a:spLocks noGrp="1"/>
          </p:cNvSpPr>
          <p:nvPr>
            <p:ph type="sldNum" sz="quarter" idx="12"/>
          </p:nvPr>
        </p:nvSpPr>
        <p:spPr/>
        <p:txBody>
          <a:bodyPr/>
          <a:lstStyle/>
          <a:p>
            <a:fld id="{65F15F10-2DD9-4702-A281-7942BD4B41E9}" type="slidenum">
              <a:rPr lang="de-DE" smtClean="0"/>
              <a:t>‹Nr.›</a:t>
            </a:fld>
            <a:endParaRPr lang="de-DE"/>
          </a:p>
        </p:txBody>
      </p:sp>
    </p:spTree>
    <p:extLst>
      <p:ext uri="{BB962C8B-B14F-4D97-AF65-F5344CB8AC3E}">
        <p14:creationId xmlns:p14="http://schemas.microsoft.com/office/powerpoint/2010/main" val="967649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87360FB-655E-20A0-B242-9148FA93FD7A}"/>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2348FD5D-A2F5-71C6-C2A6-F933D12F48B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4FA7439-0B2E-64ED-142D-730AA8FE6A9B}"/>
              </a:ext>
            </a:extLst>
          </p:cNvPr>
          <p:cNvSpPr>
            <a:spLocks noGrp="1"/>
          </p:cNvSpPr>
          <p:nvPr>
            <p:ph type="dt" sz="half" idx="10"/>
          </p:nvPr>
        </p:nvSpPr>
        <p:spPr/>
        <p:txBody>
          <a:bodyPr/>
          <a:lstStyle/>
          <a:p>
            <a:fld id="{AB974616-F4B7-4F89-BBFB-923B9043B6E6}" type="datetimeFigureOut">
              <a:rPr lang="de-DE" smtClean="0"/>
              <a:t>20.05.2022</a:t>
            </a:fld>
            <a:endParaRPr lang="de-DE"/>
          </a:p>
        </p:txBody>
      </p:sp>
      <p:sp>
        <p:nvSpPr>
          <p:cNvPr id="5" name="Fußzeilenplatzhalter 4">
            <a:extLst>
              <a:ext uri="{FF2B5EF4-FFF2-40B4-BE49-F238E27FC236}">
                <a16:creationId xmlns:a16="http://schemas.microsoft.com/office/drawing/2014/main" id="{188B248A-489A-E3A6-8418-A77764F26ED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4568563-1A64-4D52-0DFB-2B13401EC0FF}"/>
              </a:ext>
            </a:extLst>
          </p:cNvPr>
          <p:cNvSpPr>
            <a:spLocks noGrp="1"/>
          </p:cNvSpPr>
          <p:nvPr>
            <p:ph type="sldNum" sz="quarter" idx="12"/>
          </p:nvPr>
        </p:nvSpPr>
        <p:spPr/>
        <p:txBody>
          <a:bodyPr/>
          <a:lstStyle/>
          <a:p>
            <a:fld id="{65F15F10-2DD9-4702-A281-7942BD4B41E9}" type="slidenum">
              <a:rPr lang="de-DE" smtClean="0"/>
              <a:t>‹Nr.›</a:t>
            </a:fld>
            <a:endParaRPr lang="de-DE"/>
          </a:p>
        </p:txBody>
      </p:sp>
    </p:spTree>
    <p:extLst>
      <p:ext uri="{BB962C8B-B14F-4D97-AF65-F5344CB8AC3E}">
        <p14:creationId xmlns:p14="http://schemas.microsoft.com/office/powerpoint/2010/main" val="1713912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DA857E-A487-03D5-1A2F-9FB7FC6C06F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AB6233F-1AA3-A1BA-9B8D-A67B6AD41E0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3E0DEF-8BDA-0CA4-52E2-D5B1C908E494}"/>
              </a:ext>
            </a:extLst>
          </p:cNvPr>
          <p:cNvSpPr>
            <a:spLocks noGrp="1"/>
          </p:cNvSpPr>
          <p:nvPr>
            <p:ph type="dt" sz="half" idx="10"/>
          </p:nvPr>
        </p:nvSpPr>
        <p:spPr/>
        <p:txBody>
          <a:bodyPr/>
          <a:lstStyle/>
          <a:p>
            <a:fld id="{AB974616-F4B7-4F89-BBFB-923B9043B6E6}" type="datetimeFigureOut">
              <a:rPr lang="de-DE" smtClean="0"/>
              <a:t>20.05.2022</a:t>
            </a:fld>
            <a:endParaRPr lang="de-DE"/>
          </a:p>
        </p:txBody>
      </p:sp>
      <p:sp>
        <p:nvSpPr>
          <p:cNvPr id="5" name="Fußzeilenplatzhalter 4">
            <a:extLst>
              <a:ext uri="{FF2B5EF4-FFF2-40B4-BE49-F238E27FC236}">
                <a16:creationId xmlns:a16="http://schemas.microsoft.com/office/drawing/2014/main" id="{3C63ED27-11CD-D94D-4ACA-DA7E5E024D1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C480BAE-0AE1-C2B4-D535-629F31C400F0}"/>
              </a:ext>
            </a:extLst>
          </p:cNvPr>
          <p:cNvSpPr>
            <a:spLocks noGrp="1"/>
          </p:cNvSpPr>
          <p:nvPr>
            <p:ph type="sldNum" sz="quarter" idx="12"/>
          </p:nvPr>
        </p:nvSpPr>
        <p:spPr/>
        <p:txBody>
          <a:bodyPr/>
          <a:lstStyle/>
          <a:p>
            <a:fld id="{65F15F10-2DD9-4702-A281-7942BD4B41E9}" type="slidenum">
              <a:rPr lang="de-DE" smtClean="0"/>
              <a:t>‹Nr.›</a:t>
            </a:fld>
            <a:endParaRPr lang="de-DE"/>
          </a:p>
        </p:txBody>
      </p:sp>
    </p:spTree>
    <p:extLst>
      <p:ext uri="{BB962C8B-B14F-4D97-AF65-F5344CB8AC3E}">
        <p14:creationId xmlns:p14="http://schemas.microsoft.com/office/powerpoint/2010/main" val="231769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E0B22A-A486-6CF0-0A39-FC29D030A20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C52181F5-0E29-7966-2494-AF0D496335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040C1D5-AB89-9C41-37C0-22DCFFA4FA61}"/>
              </a:ext>
            </a:extLst>
          </p:cNvPr>
          <p:cNvSpPr>
            <a:spLocks noGrp="1"/>
          </p:cNvSpPr>
          <p:nvPr>
            <p:ph type="dt" sz="half" idx="10"/>
          </p:nvPr>
        </p:nvSpPr>
        <p:spPr/>
        <p:txBody>
          <a:bodyPr/>
          <a:lstStyle/>
          <a:p>
            <a:fld id="{AB974616-F4B7-4F89-BBFB-923B9043B6E6}" type="datetimeFigureOut">
              <a:rPr lang="de-DE" smtClean="0"/>
              <a:t>20.05.2022</a:t>
            </a:fld>
            <a:endParaRPr lang="de-DE"/>
          </a:p>
        </p:txBody>
      </p:sp>
      <p:sp>
        <p:nvSpPr>
          <p:cNvPr id="5" name="Fußzeilenplatzhalter 4">
            <a:extLst>
              <a:ext uri="{FF2B5EF4-FFF2-40B4-BE49-F238E27FC236}">
                <a16:creationId xmlns:a16="http://schemas.microsoft.com/office/drawing/2014/main" id="{F644F669-E92D-AE94-A8A1-3F5E221C31F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82341F-7B92-B944-04E9-5531D2A8C099}"/>
              </a:ext>
            </a:extLst>
          </p:cNvPr>
          <p:cNvSpPr>
            <a:spLocks noGrp="1"/>
          </p:cNvSpPr>
          <p:nvPr>
            <p:ph type="sldNum" sz="quarter" idx="12"/>
          </p:nvPr>
        </p:nvSpPr>
        <p:spPr/>
        <p:txBody>
          <a:bodyPr/>
          <a:lstStyle/>
          <a:p>
            <a:fld id="{65F15F10-2DD9-4702-A281-7942BD4B41E9}" type="slidenum">
              <a:rPr lang="de-DE" smtClean="0"/>
              <a:t>‹Nr.›</a:t>
            </a:fld>
            <a:endParaRPr lang="de-DE"/>
          </a:p>
        </p:txBody>
      </p:sp>
    </p:spTree>
    <p:extLst>
      <p:ext uri="{BB962C8B-B14F-4D97-AF65-F5344CB8AC3E}">
        <p14:creationId xmlns:p14="http://schemas.microsoft.com/office/powerpoint/2010/main" val="240081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CD6EBC-8ECC-C519-C3C7-41CA708A19E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967AF8C-64F2-943D-B2C6-E2CBB185153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2A375F3-B1DB-C8DD-BAC9-475A97060E9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8BFCF45-0A4F-9C40-C3E4-0064666D5C8A}"/>
              </a:ext>
            </a:extLst>
          </p:cNvPr>
          <p:cNvSpPr>
            <a:spLocks noGrp="1"/>
          </p:cNvSpPr>
          <p:nvPr>
            <p:ph type="dt" sz="half" idx="10"/>
          </p:nvPr>
        </p:nvSpPr>
        <p:spPr/>
        <p:txBody>
          <a:bodyPr/>
          <a:lstStyle/>
          <a:p>
            <a:fld id="{AB974616-F4B7-4F89-BBFB-923B9043B6E6}" type="datetimeFigureOut">
              <a:rPr lang="de-DE" smtClean="0"/>
              <a:t>20.05.2022</a:t>
            </a:fld>
            <a:endParaRPr lang="de-DE"/>
          </a:p>
        </p:txBody>
      </p:sp>
      <p:sp>
        <p:nvSpPr>
          <p:cNvPr id="6" name="Fußzeilenplatzhalter 5">
            <a:extLst>
              <a:ext uri="{FF2B5EF4-FFF2-40B4-BE49-F238E27FC236}">
                <a16:creationId xmlns:a16="http://schemas.microsoft.com/office/drawing/2014/main" id="{31B4D5A0-3C2C-2317-E06C-62422F1B43F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1FC9413-3FED-803E-48AE-12788C65F5F6}"/>
              </a:ext>
            </a:extLst>
          </p:cNvPr>
          <p:cNvSpPr>
            <a:spLocks noGrp="1"/>
          </p:cNvSpPr>
          <p:nvPr>
            <p:ph type="sldNum" sz="quarter" idx="12"/>
          </p:nvPr>
        </p:nvSpPr>
        <p:spPr/>
        <p:txBody>
          <a:bodyPr/>
          <a:lstStyle/>
          <a:p>
            <a:fld id="{65F15F10-2DD9-4702-A281-7942BD4B41E9}" type="slidenum">
              <a:rPr lang="de-DE" smtClean="0"/>
              <a:t>‹Nr.›</a:t>
            </a:fld>
            <a:endParaRPr lang="de-DE"/>
          </a:p>
        </p:txBody>
      </p:sp>
    </p:spTree>
    <p:extLst>
      <p:ext uri="{BB962C8B-B14F-4D97-AF65-F5344CB8AC3E}">
        <p14:creationId xmlns:p14="http://schemas.microsoft.com/office/powerpoint/2010/main" val="399095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E5062A-721F-2D99-862B-7B29CB00F97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C75CC8E-8E22-E292-F4ED-AB442583A9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AFFF59B-077E-BD91-3E3B-05162061D66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AD37C9A-58CF-731E-2124-179238DDE4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51AC44C-D2F9-2339-32BC-91399724995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1294F8E-CFE7-98FD-E52A-5E03A0E3BD9F}"/>
              </a:ext>
            </a:extLst>
          </p:cNvPr>
          <p:cNvSpPr>
            <a:spLocks noGrp="1"/>
          </p:cNvSpPr>
          <p:nvPr>
            <p:ph type="dt" sz="half" idx="10"/>
          </p:nvPr>
        </p:nvSpPr>
        <p:spPr/>
        <p:txBody>
          <a:bodyPr/>
          <a:lstStyle/>
          <a:p>
            <a:fld id="{AB974616-F4B7-4F89-BBFB-923B9043B6E6}" type="datetimeFigureOut">
              <a:rPr lang="de-DE" smtClean="0"/>
              <a:t>20.05.2022</a:t>
            </a:fld>
            <a:endParaRPr lang="de-DE"/>
          </a:p>
        </p:txBody>
      </p:sp>
      <p:sp>
        <p:nvSpPr>
          <p:cNvPr id="8" name="Fußzeilenplatzhalter 7">
            <a:extLst>
              <a:ext uri="{FF2B5EF4-FFF2-40B4-BE49-F238E27FC236}">
                <a16:creationId xmlns:a16="http://schemas.microsoft.com/office/drawing/2014/main" id="{301098C8-C91F-C703-5265-3E77D0AC9B2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A925018-B69B-209A-1505-77C1B5928F58}"/>
              </a:ext>
            </a:extLst>
          </p:cNvPr>
          <p:cNvSpPr>
            <a:spLocks noGrp="1"/>
          </p:cNvSpPr>
          <p:nvPr>
            <p:ph type="sldNum" sz="quarter" idx="12"/>
          </p:nvPr>
        </p:nvSpPr>
        <p:spPr/>
        <p:txBody>
          <a:bodyPr/>
          <a:lstStyle/>
          <a:p>
            <a:fld id="{65F15F10-2DD9-4702-A281-7942BD4B41E9}" type="slidenum">
              <a:rPr lang="de-DE" smtClean="0"/>
              <a:t>‹Nr.›</a:t>
            </a:fld>
            <a:endParaRPr lang="de-DE"/>
          </a:p>
        </p:txBody>
      </p:sp>
    </p:spTree>
    <p:extLst>
      <p:ext uri="{BB962C8B-B14F-4D97-AF65-F5344CB8AC3E}">
        <p14:creationId xmlns:p14="http://schemas.microsoft.com/office/powerpoint/2010/main" val="244849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9C7899-17A2-AE91-EC76-4BB932135CA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7456E58-B191-B21E-4E7C-8A9AD4B74D9E}"/>
              </a:ext>
            </a:extLst>
          </p:cNvPr>
          <p:cNvSpPr>
            <a:spLocks noGrp="1"/>
          </p:cNvSpPr>
          <p:nvPr>
            <p:ph type="dt" sz="half" idx="10"/>
          </p:nvPr>
        </p:nvSpPr>
        <p:spPr/>
        <p:txBody>
          <a:bodyPr/>
          <a:lstStyle/>
          <a:p>
            <a:fld id="{AB974616-F4B7-4F89-BBFB-923B9043B6E6}" type="datetimeFigureOut">
              <a:rPr lang="de-DE" smtClean="0"/>
              <a:t>20.05.2022</a:t>
            </a:fld>
            <a:endParaRPr lang="de-DE"/>
          </a:p>
        </p:txBody>
      </p:sp>
      <p:sp>
        <p:nvSpPr>
          <p:cNvPr id="4" name="Fußzeilenplatzhalter 3">
            <a:extLst>
              <a:ext uri="{FF2B5EF4-FFF2-40B4-BE49-F238E27FC236}">
                <a16:creationId xmlns:a16="http://schemas.microsoft.com/office/drawing/2014/main" id="{3961969E-D252-1EF2-0F16-862BC5DD2D7A}"/>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210C47-62DF-988E-7304-B3045C2F33E9}"/>
              </a:ext>
            </a:extLst>
          </p:cNvPr>
          <p:cNvSpPr>
            <a:spLocks noGrp="1"/>
          </p:cNvSpPr>
          <p:nvPr>
            <p:ph type="sldNum" sz="quarter" idx="12"/>
          </p:nvPr>
        </p:nvSpPr>
        <p:spPr/>
        <p:txBody>
          <a:bodyPr/>
          <a:lstStyle/>
          <a:p>
            <a:fld id="{65F15F10-2DD9-4702-A281-7942BD4B41E9}" type="slidenum">
              <a:rPr lang="de-DE" smtClean="0"/>
              <a:t>‹Nr.›</a:t>
            </a:fld>
            <a:endParaRPr lang="de-DE"/>
          </a:p>
        </p:txBody>
      </p:sp>
    </p:spTree>
    <p:extLst>
      <p:ext uri="{BB962C8B-B14F-4D97-AF65-F5344CB8AC3E}">
        <p14:creationId xmlns:p14="http://schemas.microsoft.com/office/powerpoint/2010/main" val="307425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9D63239-CA50-3C12-1407-8D189DF67AB5}"/>
              </a:ext>
            </a:extLst>
          </p:cNvPr>
          <p:cNvSpPr>
            <a:spLocks noGrp="1"/>
          </p:cNvSpPr>
          <p:nvPr>
            <p:ph type="dt" sz="half" idx="10"/>
          </p:nvPr>
        </p:nvSpPr>
        <p:spPr/>
        <p:txBody>
          <a:bodyPr/>
          <a:lstStyle/>
          <a:p>
            <a:fld id="{AB974616-F4B7-4F89-BBFB-923B9043B6E6}" type="datetimeFigureOut">
              <a:rPr lang="de-DE" smtClean="0"/>
              <a:t>20.05.2022</a:t>
            </a:fld>
            <a:endParaRPr lang="de-DE"/>
          </a:p>
        </p:txBody>
      </p:sp>
      <p:sp>
        <p:nvSpPr>
          <p:cNvPr id="3" name="Fußzeilenplatzhalter 2">
            <a:extLst>
              <a:ext uri="{FF2B5EF4-FFF2-40B4-BE49-F238E27FC236}">
                <a16:creationId xmlns:a16="http://schemas.microsoft.com/office/drawing/2014/main" id="{609B7641-5393-6991-0EE0-266EBFC50317}"/>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1784FD08-D883-5F81-FF46-7B73CBF6D854}"/>
              </a:ext>
            </a:extLst>
          </p:cNvPr>
          <p:cNvSpPr>
            <a:spLocks noGrp="1"/>
          </p:cNvSpPr>
          <p:nvPr>
            <p:ph type="sldNum" sz="quarter" idx="12"/>
          </p:nvPr>
        </p:nvSpPr>
        <p:spPr/>
        <p:txBody>
          <a:bodyPr/>
          <a:lstStyle/>
          <a:p>
            <a:fld id="{65F15F10-2DD9-4702-A281-7942BD4B41E9}" type="slidenum">
              <a:rPr lang="de-DE" smtClean="0"/>
              <a:t>‹Nr.›</a:t>
            </a:fld>
            <a:endParaRPr lang="de-DE"/>
          </a:p>
        </p:txBody>
      </p:sp>
    </p:spTree>
    <p:extLst>
      <p:ext uri="{BB962C8B-B14F-4D97-AF65-F5344CB8AC3E}">
        <p14:creationId xmlns:p14="http://schemas.microsoft.com/office/powerpoint/2010/main" val="385657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7F30C8-8F98-C519-914F-1494D1009ED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A80DB2A-19F8-FB2F-38EC-722A07D1E7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3EF13B5-4E10-BB73-91F7-228927960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7A9EF6F-A4DA-FCAA-0A7C-2ABF36A99020}"/>
              </a:ext>
            </a:extLst>
          </p:cNvPr>
          <p:cNvSpPr>
            <a:spLocks noGrp="1"/>
          </p:cNvSpPr>
          <p:nvPr>
            <p:ph type="dt" sz="half" idx="10"/>
          </p:nvPr>
        </p:nvSpPr>
        <p:spPr/>
        <p:txBody>
          <a:bodyPr/>
          <a:lstStyle/>
          <a:p>
            <a:fld id="{AB974616-F4B7-4F89-BBFB-923B9043B6E6}" type="datetimeFigureOut">
              <a:rPr lang="de-DE" smtClean="0"/>
              <a:t>20.05.2022</a:t>
            </a:fld>
            <a:endParaRPr lang="de-DE"/>
          </a:p>
        </p:txBody>
      </p:sp>
      <p:sp>
        <p:nvSpPr>
          <p:cNvPr id="6" name="Fußzeilenplatzhalter 5">
            <a:extLst>
              <a:ext uri="{FF2B5EF4-FFF2-40B4-BE49-F238E27FC236}">
                <a16:creationId xmlns:a16="http://schemas.microsoft.com/office/drawing/2014/main" id="{1CD79E39-D6BD-9371-1651-E1E61B68099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0315758-E4FB-8D87-B093-C48D14A850E4}"/>
              </a:ext>
            </a:extLst>
          </p:cNvPr>
          <p:cNvSpPr>
            <a:spLocks noGrp="1"/>
          </p:cNvSpPr>
          <p:nvPr>
            <p:ph type="sldNum" sz="quarter" idx="12"/>
          </p:nvPr>
        </p:nvSpPr>
        <p:spPr/>
        <p:txBody>
          <a:bodyPr/>
          <a:lstStyle/>
          <a:p>
            <a:fld id="{65F15F10-2DD9-4702-A281-7942BD4B41E9}" type="slidenum">
              <a:rPr lang="de-DE" smtClean="0"/>
              <a:t>‹Nr.›</a:t>
            </a:fld>
            <a:endParaRPr lang="de-DE"/>
          </a:p>
        </p:txBody>
      </p:sp>
    </p:spTree>
    <p:extLst>
      <p:ext uri="{BB962C8B-B14F-4D97-AF65-F5344CB8AC3E}">
        <p14:creationId xmlns:p14="http://schemas.microsoft.com/office/powerpoint/2010/main" val="2877128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5F9847-7E2B-C242-CCDC-44CA9D9254E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E107AC3-CC5F-8BAB-5C6A-1F8AFE66A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B8C10CC-5DB5-A741-70C4-354200B85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FD60D2F-261B-6509-DC7D-CE0EBE3602E6}"/>
              </a:ext>
            </a:extLst>
          </p:cNvPr>
          <p:cNvSpPr>
            <a:spLocks noGrp="1"/>
          </p:cNvSpPr>
          <p:nvPr>
            <p:ph type="dt" sz="half" idx="10"/>
          </p:nvPr>
        </p:nvSpPr>
        <p:spPr/>
        <p:txBody>
          <a:bodyPr/>
          <a:lstStyle/>
          <a:p>
            <a:fld id="{AB974616-F4B7-4F89-BBFB-923B9043B6E6}" type="datetimeFigureOut">
              <a:rPr lang="de-DE" smtClean="0"/>
              <a:t>20.05.2022</a:t>
            </a:fld>
            <a:endParaRPr lang="de-DE"/>
          </a:p>
        </p:txBody>
      </p:sp>
      <p:sp>
        <p:nvSpPr>
          <p:cNvPr id="6" name="Fußzeilenplatzhalter 5">
            <a:extLst>
              <a:ext uri="{FF2B5EF4-FFF2-40B4-BE49-F238E27FC236}">
                <a16:creationId xmlns:a16="http://schemas.microsoft.com/office/drawing/2014/main" id="{CE0BA564-9304-DBDD-585C-28C598469A6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AEE87BF-2429-F276-3794-98C378D1A447}"/>
              </a:ext>
            </a:extLst>
          </p:cNvPr>
          <p:cNvSpPr>
            <a:spLocks noGrp="1"/>
          </p:cNvSpPr>
          <p:nvPr>
            <p:ph type="sldNum" sz="quarter" idx="12"/>
          </p:nvPr>
        </p:nvSpPr>
        <p:spPr/>
        <p:txBody>
          <a:bodyPr/>
          <a:lstStyle/>
          <a:p>
            <a:fld id="{65F15F10-2DD9-4702-A281-7942BD4B41E9}" type="slidenum">
              <a:rPr lang="de-DE" smtClean="0"/>
              <a:t>‹Nr.›</a:t>
            </a:fld>
            <a:endParaRPr lang="de-DE"/>
          </a:p>
        </p:txBody>
      </p:sp>
    </p:spTree>
    <p:extLst>
      <p:ext uri="{BB962C8B-B14F-4D97-AF65-F5344CB8AC3E}">
        <p14:creationId xmlns:p14="http://schemas.microsoft.com/office/powerpoint/2010/main" val="23257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61E3A55-52D5-2E0D-F7B8-0989E8AAA7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47EC60C-48E7-4ABB-24D1-D87BB130EA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C4BA987-D178-60ED-1EA4-3E73F8BFF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74616-F4B7-4F89-BBFB-923B9043B6E6}" type="datetimeFigureOut">
              <a:rPr lang="de-DE" smtClean="0"/>
              <a:t>20.05.2022</a:t>
            </a:fld>
            <a:endParaRPr lang="de-DE"/>
          </a:p>
        </p:txBody>
      </p:sp>
      <p:sp>
        <p:nvSpPr>
          <p:cNvPr id="5" name="Fußzeilenplatzhalter 4">
            <a:extLst>
              <a:ext uri="{FF2B5EF4-FFF2-40B4-BE49-F238E27FC236}">
                <a16:creationId xmlns:a16="http://schemas.microsoft.com/office/drawing/2014/main" id="{FA779A6E-08EB-FD39-5E8E-363E5EF534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8FF4139D-3292-391D-5F33-8C56D79700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15F10-2DD9-4702-A281-7942BD4B41E9}" type="slidenum">
              <a:rPr lang="de-DE" smtClean="0"/>
              <a:t>‹Nr.›</a:t>
            </a:fld>
            <a:endParaRPr lang="de-DE"/>
          </a:p>
        </p:txBody>
      </p:sp>
    </p:spTree>
    <p:extLst>
      <p:ext uri="{BB962C8B-B14F-4D97-AF65-F5344CB8AC3E}">
        <p14:creationId xmlns:p14="http://schemas.microsoft.com/office/powerpoint/2010/main" val="554159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712A425E-E7D1-5ACC-4D6C-A0DDD5C7F06A}"/>
              </a:ext>
            </a:extLst>
          </p:cNvPr>
          <p:cNvPicPr>
            <a:picLocks noChangeAspect="1"/>
          </p:cNvPicPr>
          <p:nvPr/>
        </p:nvPicPr>
        <p:blipFill rotWithShape="1">
          <a:blip r:embed="rId2"/>
          <a:srcRect t="999" r="-1" b="14710"/>
          <a:stretch/>
        </p:blipFill>
        <p:spPr>
          <a:xfrm>
            <a:off x="20" y="10"/>
            <a:ext cx="12188932" cy="6857990"/>
          </a:xfrm>
          <a:prstGeom prst="rect">
            <a:avLst/>
          </a:prstGeom>
        </p:spPr>
      </p:pic>
      <p:sp>
        <p:nvSpPr>
          <p:cNvPr id="18" name="Freeform: Shape 17">
            <a:extLst>
              <a:ext uri="{FF2B5EF4-FFF2-40B4-BE49-F238E27FC236}">
                <a16:creationId xmlns:a16="http://schemas.microsoft.com/office/drawing/2014/main" id="{A435A76B-D478-4F38-9D76-040E49ADC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0138" y="2758601"/>
            <a:ext cx="7832767" cy="4099399"/>
          </a:xfrm>
          <a:custGeom>
            <a:avLst/>
            <a:gdLst>
              <a:gd name="connsiteX0" fmla="*/ 4436398 w 7832767"/>
              <a:gd name="connsiteY0" fmla="*/ 580 h 4099399"/>
              <a:gd name="connsiteX1" fmla="*/ 5062070 w 7832767"/>
              <a:gd name="connsiteY1" fmla="*/ 20166 h 4099399"/>
              <a:gd name="connsiteX2" fmla="*/ 6429770 w 7832767"/>
              <a:gd name="connsiteY2" fmla="*/ 44716 h 4099399"/>
              <a:gd name="connsiteX3" fmla="*/ 7261927 w 7832767"/>
              <a:gd name="connsiteY3" fmla="*/ 147922 h 4099399"/>
              <a:gd name="connsiteX4" fmla="*/ 7370574 w 7832767"/>
              <a:gd name="connsiteY4" fmla="*/ 185497 h 4099399"/>
              <a:gd name="connsiteX5" fmla="*/ 7342690 w 7832767"/>
              <a:gd name="connsiteY5" fmla="*/ 262652 h 4099399"/>
              <a:gd name="connsiteX6" fmla="*/ 7154722 w 7832767"/>
              <a:gd name="connsiteY6" fmla="*/ 283192 h 4099399"/>
              <a:gd name="connsiteX7" fmla="*/ 7257600 w 7832767"/>
              <a:gd name="connsiteY7" fmla="*/ 340809 h 4099399"/>
              <a:gd name="connsiteX8" fmla="*/ 7031654 w 7832767"/>
              <a:gd name="connsiteY8" fmla="*/ 384897 h 4099399"/>
              <a:gd name="connsiteX9" fmla="*/ 7061460 w 7832767"/>
              <a:gd name="connsiteY9" fmla="*/ 415459 h 4099399"/>
              <a:gd name="connsiteX10" fmla="*/ 7091746 w 7832767"/>
              <a:gd name="connsiteY10" fmla="*/ 444516 h 4099399"/>
              <a:gd name="connsiteX11" fmla="*/ 6661966 w 7832767"/>
              <a:gd name="connsiteY11" fmla="*/ 519166 h 4099399"/>
              <a:gd name="connsiteX12" fmla="*/ 7169625 w 7832767"/>
              <a:gd name="connsiteY12" fmla="*/ 655940 h 4099399"/>
              <a:gd name="connsiteX13" fmla="*/ 7077324 w 7832767"/>
              <a:gd name="connsiteY13" fmla="*/ 729587 h 4099399"/>
              <a:gd name="connsiteX14" fmla="*/ 7370574 w 7832767"/>
              <a:gd name="connsiteY14" fmla="*/ 845819 h 4099399"/>
              <a:gd name="connsiteX15" fmla="*/ 7608539 w 7832767"/>
              <a:gd name="connsiteY15" fmla="*/ 990610 h 4099399"/>
              <a:gd name="connsiteX16" fmla="*/ 7742185 w 7832767"/>
              <a:gd name="connsiteY16" fmla="*/ 1180991 h 4099399"/>
              <a:gd name="connsiteX17" fmla="*/ 7789296 w 7832767"/>
              <a:gd name="connsiteY17" fmla="*/ 1266161 h 4099399"/>
              <a:gd name="connsiteX18" fmla="*/ 7831602 w 7832767"/>
              <a:gd name="connsiteY18" fmla="*/ 1355841 h 4099399"/>
              <a:gd name="connsiteX19" fmla="*/ 7758529 w 7832767"/>
              <a:gd name="connsiteY19" fmla="*/ 1445019 h 4099399"/>
              <a:gd name="connsiteX20" fmla="*/ 7710936 w 7832767"/>
              <a:gd name="connsiteY20" fmla="*/ 1553237 h 4099399"/>
              <a:gd name="connsiteX21" fmla="*/ 7754684 w 7832767"/>
              <a:gd name="connsiteY21" fmla="*/ 1616863 h 4099399"/>
              <a:gd name="connsiteX22" fmla="*/ 7755645 w 7832767"/>
              <a:gd name="connsiteY22" fmla="*/ 1759148 h 4099399"/>
              <a:gd name="connsiteX23" fmla="*/ 7725360 w 7832767"/>
              <a:gd name="connsiteY23" fmla="*/ 1826283 h 4099399"/>
              <a:gd name="connsiteX24" fmla="*/ 7633056 w 7832767"/>
              <a:gd name="connsiteY24" fmla="*/ 1972074 h 4099399"/>
              <a:gd name="connsiteX25" fmla="*/ 7554696 w 7832767"/>
              <a:gd name="connsiteY25" fmla="*/ 2004640 h 4099399"/>
              <a:gd name="connsiteX26" fmla="*/ 7562870 w 7832767"/>
              <a:gd name="connsiteY26" fmla="*/ 2592817 h 4099399"/>
              <a:gd name="connsiteX27" fmla="*/ 7620078 w 7832767"/>
              <a:gd name="connsiteY27" fmla="*/ 2877387 h 4099399"/>
              <a:gd name="connsiteX28" fmla="*/ 7579695 w 7832767"/>
              <a:gd name="connsiteY28" fmla="*/ 3198029 h 4099399"/>
              <a:gd name="connsiteX29" fmla="*/ 7713340 w 7832767"/>
              <a:gd name="connsiteY29" fmla="*/ 3435003 h 4099399"/>
              <a:gd name="connsiteX30" fmla="*/ 7658054 w 7832767"/>
              <a:gd name="connsiteY30" fmla="*/ 3526187 h 4099399"/>
              <a:gd name="connsiteX31" fmla="*/ 7813815 w 7832767"/>
              <a:gd name="connsiteY31" fmla="*/ 3628391 h 4099399"/>
              <a:gd name="connsiteX32" fmla="*/ 7669112 w 7832767"/>
              <a:gd name="connsiteY32" fmla="*/ 3773681 h 4099399"/>
              <a:gd name="connsiteX33" fmla="*/ 7429704 w 7832767"/>
              <a:gd name="connsiteY33" fmla="*/ 4001137 h 4099399"/>
              <a:gd name="connsiteX34" fmla="*/ 7417475 w 7832767"/>
              <a:gd name="connsiteY34" fmla="*/ 4099399 h 4099399"/>
              <a:gd name="connsiteX35" fmla="*/ 180606 w 7832767"/>
              <a:gd name="connsiteY35" fmla="*/ 4099399 h 4099399"/>
              <a:gd name="connsiteX36" fmla="*/ 164649 w 7832767"/>
              <a:gd name="connsiteY36" fmla="*/ 4093760 h 4099399"/>
              <a:gd name="connsiteX37" fmla="*/ 160465 w 7832767"/>
              <a:gd name="connsiteY37" fmla="*/ 4076287 h 4099399"/>
              <a:gd name="connsiteX38" fmla="*/ 549383 w 7832767"/>
              <a:gd name="connsiteY38" fmla="*/ 3827790 h 4099399"/>
              <a:gd name="connsiteX39" fmla="*/ 756100 w 7832767"/>
              <a:gd name="connsiteY39" fmla="*/ 3722078 h 4099399"/>
              <a:gd name="connsiteX40" fmla="*/ 415738 w 7832767"/>
              <a:gd name="connsiteY40" fmla="*/ 3746126 h 4099399"/>
              <a:gd name="connsiteX41" fmla="*/ 671971 w 7832767"/>
              <a:gd name="connsiteY41" fmla="*/ 3563762 h 4099399"/>
              <a:gd name="connsiteX42" fmla="*/ 619570 w 7832767"/>
              <a:gd name="connsiteY42" fmla="*/ 3530194 h 4099399"/>
              <a:gd name="connsiteX43" fmla="*/ 523422 w 7832767"/>
              <a:gd name="connsiteY43" fmla="*/ 3507649 h 4099399"/>
              <a:gd name="connsiteX44" fmla="*/ 957048 w 7832767"/>
              <a:gd name="connsiteY44" fmla="*/ 3392918 h 4099399"/>
              <a:gd name="connsiteX45" fmla="*/ 835904 w 7832767"/>
              <a:gd name="connsiteY45" fmla="*/ 3231596 h 4099399"/>
              <a:gd name="connsiteX46" fmla="*/ 930608 w 7832767"/>
              <a:gd name="connsiteY46" fmla="*/ 3195022 h 4099399"/>
              <a:gd name="connsiteX47" fmla="*/ 817153 w 7832767"/>
              <a:gd name="connsiteY47" fmla="*/ 3190514 h 4099399"/>
              <a:gd name="connsiteX48" fmla="*/ 727736 w 7832767"/>
              <a:gd name="connsiteY48" fmla="*/ 3191015 h 4099399"/>
              <a:gd name="connsiteX49" fmla="*/ 567170 w 7832767"/>
              <a:gd name="connsiteY49" fmla="*/ 3150434 h 4099399"/>
              <a:gd name="connsiteX50" fmla="*/ 2784 w 7832767"/>
              <a:gd name="connsiteY50" fmla="*/ 3218569 h 4099399"/>
              <a:gd name="connsiteX51" fmla="*/ 122006 w 7832767"/>
              <a:gd name="connsiteY51" fmla="*/ 3122877 h 4099399"/>
              <a:gd name="connsiteX52" fmla="*/ 264786 w 7832767"/>
              <a:gd name="connsiteY52" fmla="*/ 3068269 h 4099399"/>
              <a:gd name="connsiteX53" fmla="*/ 72009 w 7832767"/>
              <a:gd name="connsiteY53" fmla="*/ 3039210 h 4099399"/>
              <a:gd name="connsiteX54" fmla="*/ 459485 w 7832767"/>
              <a:gd name="connsiteY54" fmla="*/ 2948028 h 4099399"/>
              <a:gd name="connsiteX55" fmla="*/ 365260 w 7832767"/>
              <a:gd name="connsiteY55" fmla="*/ 2866364 h 4099399"/>
              <a:gd name="connsiteX56" fmla="*/ 607071 w 7832767"/>
              <a:gd name="connsiteY56" fmla="*/ 2498127 h 4099399"/>
              <a:gd name="connsiteX57" fmla="*/ 1090213 w 7832767"/>
              <a:gd name="connsiteY57" fmla="*/ 2289209 h 4099399"/>
              <a:gd name="connsiteX58" fmla="*/ 1337313 w 7832767"/>
              <a:gd name="connsiteY58" fmla="*/ 2272676 h 4099399"/>
              <a:gd name="connsiteX59" fmla="*/ 1268086 w 7832767"/>
              <a:gd name="connsiteY59" fmla="*/ 2205541 h 4099399"/>
              <a:gd name="connsiteX60" fmla="*/ 1449324 w 7832767"/>
              <a:gd name="connsiteY60" fmla="*/ 1827285 h 4099399"/>
              <a:gd name="connsiteX61" fmla="*/ 1255107 w 7832767"/>
              <a:gd name="connsiteY61" fmla="*/ 1849829 h 4099399"/>
              <a:gd name="connsiteX62" fmla="*/ 259497 w 7832767"/>
              <a:gd name="connsiteY62" fmla="*/ 1865862 h 4099399"/>
              <a:gd name="connsiteX63" fmla="*/ 160947 w 7832767"/>
              <a:gd name="connsiteY63" fmla="*/ 1851332 h 4099399"/>
              <a:gd name="connsiteX64" fmla="*/ 845998 w 7832767"/>
              <a:gd name="connsiteY64" fmla="*/ 1661453 h 4099399"/>
              <a:gd name="connsiteX65" fmla="*/ 575343 w 7832767"/>
              <a:gd name="connsiteY65" fmla="*/ 1610350 h 4099399"/>
              <a:gd name="connsiteX66" fmla="*/ 512846 w 7832767"/>
              <a:gd name="connsiteY66" fmla="*/ 1589809 h 4099399"/>
              <a:gd name="connsiteX67" fmla="*/ 570054 w 7832767"/>
              <a:gd name="connsiteY67" fmla="*/ 1536702 h 4099399"/>
              <a:gd name="connsiteX68" fmla="*/ 714276 w 7832767"/>
              <a:gd name="connsiteY68" fmla="*/ 1483095 h 4099399"/>
              <a:gd name="connsiteX69" fmla="*/ 321033 w 7832767"/>
              <a:gd name="connsiteY69" fmla="*/ 1560250 h 4099399"/>
              <a:gd name="connsiteX70" fmla="*/ 348915 w 7832767"/>
              <a:gd name="connsiteY70" fmla="*/ 1478587 h 4099399"/>
              <a:gd name="connsiteX71" fmla="*/ 309975 w 7832767"/>
              <a:gd name="connsiteY71" fmla="*/ 1404938 h 4099399"/>
              <a:gd name="connsiteX72" fmla="*/ 531595 w 7832767"/>
              <a:gd name="connsiteY72" fmla="*/ 1310249 h 4099399"/>
              <a:gd name="connsiteX73" fmla="*/ 840230 w 7832767"/>
              <a:gd name="connsiteY73" fmla="*/ 1125380 h 4099399"/>
              <a:gd name="connsiteX74" fmla="*/ 1149825 w 7832767"/>
              <a:gd name="connsiteY74" fmla="*/ 1007142 h 4099399"/>
              <a:gd name="connsiteX75" fmla="*/ 1405096 w 7832767"/>
              <a:gd name="connsiteY75" fmla="*/ 901932 h 4099399"/>
              <a:gd name="connsiteX76" fmla="*/ 1167613 w 7832767"/>
              <a:gd name="connsiteY76" fmla="*/ 918465 h 4099399"/>
              <a:gd name="connsiteX77" fmla="*/ 1563740 w 7832767"/>
              <a:gd name="connsiteY77" fmla="*/ 752632 h 4099399"/>
              <a:gd name="connsiteX78" fmla="*/ 1623833 w 7832767"/>
              <a:gd name="connsiteY78" fmla="*/ 742112 h 4099399"/>
              <a:gd name="connsiteX79" fmla="*/ 2259848 w 7832767"/>
              <a:gd name="connsiteY79" fmla="*/ 624877 h 4099399"/>
              <a:gd name="connsiteX80" fmla="*/ 2382917 w 7832767"/>
              <a:gd name="connsiteY80" fmla="*/ 566761 h 4099399"/>
              <a:gd name="connsiteX81" fmla="*/ 2241099 w 7832767"/>
              <a:gd name="connsiteY81" fmla="*/ 554235 h 4099399"/>
              <a:gd name="connsiteX82" fmla="*/ 1768535 w 7832767"/>
              <a:gd name="connsiteY82" fmla="*/ 588806 h 4099399"/>
              <a:gd name="connsiteX83" fmla="*/ 2089668 w 7832767"/>
              <a:gd name="connsiteY83" fmla="*/ 516159 h 4099399"/>
              <a:gd name="connsiteX84" fmla="*/ 1739690 w 7832767"/>
              <a:gd name="connsiteY84" fmla="*/ 493614 h 4099399"/>
              <a:gd name="connsiteX85" fmla="*/ 1657003 w 7832767"/>
              <a:gd name="connsiteY85" fmla="*/ 436500 h 4099399"/>
              <a:gd name="connsiteX86" fmla="*/ 1716134 w 7832767"/>
              <a:gd name="connsiteY86" fmla="*/ 380889 h 4099399"/>
              <a:gd name="connsiteX87" fmla="*/ 1931986 w 7832767"/>
              <a:gd name="connsiteY87" fmla="*/ 319766 h 4099399"/>
              <a:gd name="connsiteX88" fmla="*/ 2152163 w 7832767"/>
              <a:gd name="connsiteY88" fmla="*/ 230087 h 4099399"/>
              <a:gd name="connsiteX89" fmla="*/ 2858367 w 7832767"/>
              <a:gd name="connsiteY89" fmla="*/ 102831 h 4099399"/>
              <a:gd name="connsiteX90" fmla="*/ 3327568 w 7832767"/>
              <a:gd name="connsiteY90" fmla="*/ 61248 h 4099399"/>
              <a:gd name="connsiteX91" fmla="*/ 4227028 w 7832767"/>
              <a:gd name="connsiteY91" fmla="*/ 1129 h 4099399"/>
              <a:gd name="connsiteX92" fmla="*/ 4436398 w 7832767"/>
              <a:gd name="connsiteY92" fmla="*/ 580 h 409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7832767" h="4099399">
                <a:moveTo>
                  <a:pt x="4436398" y="580"/>
                </a:moveTo>
                <a:cubicBezTo>
                  <a:pt x="4645360" y="3164"/>
                  <a:pt x="4853309" y="13778"/>
                  <a:pt x="5062070" y="20166"/>
                </a:cubicBezTo>
                <a:cubicBezTo>
                  <a:pt x="5516848" y="34696"/>
                  <a:pt x="5974030" y="34194"/>
                  <a:pt x="6429770" y="44716"/>
                </a:cubicBezTo>
                <a:cubicBezTo>
                  <a:pt x="6713886" y="51228"/>
                  <a:pt x="6994637" y="74776"/>
                  <a:pt x="7261927" y="147922"/>
                </a:cubicBezTo>
                <a:cubicBezTo>
                  <a:pt x="7299424" y="158443"/>
                  <a:pt x="7341729" y="160448"/>
                  <a:pt x="7370574" y="185497"/>
                </a:cubicBezTo>
                <a:cubicBezTo>
                  <a:pt x="7402784" y="213553"/>
                  <a:pt x="7389804" y="254635"/>
                  <a:pt x="7342690" y="262652"/>
                </a:cubicBezTo>
                <a:cubicBezTo>
                  <a:pt x="7282599" y="273173"/>
                  <a:pt x="7221066" y="276179"/>
                  <a:pt x="7154722" y="283192"/>
                </a:cubicBezTo>
                <a:cubicBezTo>
                  <a:pt x="7180202" y="321770"/>
                  <a:pt x="7241736" y="292713"/>
                  <a:pt x="7257600" y="340809"/>
                </a:cubicBezTo>
                <a:cubicBezTo>
                  <a:pt x="7186452" y="373874"/>
                  <a:pt x="7100400" y="352331"/>
                  <a:pt x="7031654" y="384897"/>
                </a:cubicBezTo>
                <a:cubicBezTo>
                  <a:pt x="7033577" y="407441"/>
                  <a:pt x="7048960" y="409446"/>
                  <a:pt x="7061460" y="415459"/>
                </a:cubicBezTo>
                <a:cubicBezTo>
                  <a:pt x="7073960" y="420968"/>
                  <a:pt x="7105206" y="412953"/>
                  <a:pt x="7091746" y="444516"/>
                </a:cubicBezTo>
                <a:cubicBezTo>
                  <a:pt x="6948967" y="463553"/>
                  <a:pt x="6812438" y="528183"/>
                  <a:pt x="6661966" y="519166"/>
                </a:cubicBezTo>
                <a:cubicBezTo>
                  <a:pt x="6848013" y="536700"/>
                  <a:pt x="7005214" y="608344"/>
                  <a:pt x="7169625" y="655940"/>
                </a:cubicBezTo>
                <a:cubicBezTo>
                  <a:pt x="7162896" y="712052"/>
                  <a:pt x="7096554" y="689507"/>
                  <a:pt x="7077324" y="729587"/>
                </a:cubicBezTo>
                <a:cubicBezTo>
                  <a:pt x="7182606" y="757642"/>
                  <a:pt x="7283560" y="790709"/>
                  <a:pt x="7370574" y="845819"/>
                </a:cubicBezTo>
                <a:cubicBezTo>
                  <a:pt x="7448935" y="895418"/>
                  <a:pt x="7523448" y="950028"/>
                  <a:pt x="7608539" y="990610"/>
                </a:cubicBezTo>
                <a:cubicBezTo>
                  <a:pt x="7697957" y="1033195"/>
                  <a:pt x="7752280" y="1087804"/>
                  <a:pt x="7742185" y="1180991"/>
                </a:cubicBezTo>
                <a:cubicBezTo>
                  <a:pt x="7737858" y="1219067"/>
                  <a:pt x="7749396" y="1251131"/>
                  <a:pt x="7789296" y="1266161"/>
                </a:cubicBezTo>
                <a:cubicBezTo>
                  <a:pt x="7838813" y="1284698"/>
                  <a:pt x="7833526" y="1312754"/>
                  <a:pt x="7831602" y="1355841"/>
                </a:cubicBezTo>
                <a:cubicBezTo>
                  <a:pt x="7828717" y="1407443"/>
                  <a:pt x="7803238" y="1427485"/>
                  <a:pt x="7758529" y="1445019"/>
                </a:cubicBezTo>
                <a:cubicBezTo>
                  <a:pt x="7694591" y="1469568"/>
                  <a:pt x="7694110" y="1507644"/>
                  <a:pt x="7710936" y="1553237"/>
                </a:cubicBezTo>
                <a:cubicBezTo>
                  <a:pt x="7720072" y="1578286"/>
                  <a:pt x="7734012" y="1598327"/>
                  <a:pt x="7754684" y="1616863"/>
                </a:cubicBezTo>
                <a:cubicBezTo>
                  <a:pt x="7826314" y="1681493"/>
                  <a:pt x="7825833" y="1682494"/>
                  <a:pt x="7755645" y="1759148"/>
                </a:cubicBezTo>
                <a:cubicBezTo>
                  <a:pt x="7736896" y="1779688"/>
                  <a:pt x="7716704" y="1793216"/>
                  <a:pt x="7725360" y="1826283"/>
                </a:cubicBezTo>
                <a:cubicBezTo>
                  <a:pt x="7754684" y="1936002"/>
                  <a:pt x="7750838" y="1936002"/>
                  <a:pt x="7633056" y="1972074"/>
                </a:cubicBezTo>
                <a:cubicBezTo>
                  <a:pt x="7606135" y="1980591"/>
                  <a:pt x="7570080" y="1973076"/>
                  <a:pt x="7554696" y="2004640"/>
                </a:cubicBezTo>
                <a:cubicBezTo>
                  <a:pt x="7564311" y="2027686"/>
                  <a:pt x="7541716" y="2583799"/>
                  <a:pt x="7562870" y="2592817"/>
                </a:cubicBezTo>
                <a:cubicBezTo>
                  <a:pt x="7728244" y="2663458"/>
                  <a:pt x="7748914" y="2746625"/>
                  <a:pt x="7620078" y="2877387"/>
                </a:cubicBezTo>
                <a:cubicBezTo>
                  <a:pt x="7533544" y="2965063"/>
                  <a:pt x="7543639" y="3108349"/>
                  <a:pt x="7579695" y="3198029"/>
                </a:cubicBezTo>
                <a:cubicBezTo>
                  <a:pt x="7715743" y="3237608"/>
                  <a:pt x="7685939" y="3342818"/>
                  <a:pt x="7713340" y="3435003"/>
                </a:cubicBezTo>
                <a:cubicBezTo>
                  <a:pt x="7733531" y="3504142"/>
                  <a:pt x="7654210" y="3494623"/>
                  <a:pt x="7658054" y="3526187"/>
                </a:cubicBezTo>
                <a:cubicBezTo>
                  <a:pt x="7708052" y="3564262"/>
                  <a:pt x="7774874" y="3576287"/>
                  <a:pt x="7813815" y="3628391"/>
                </a:cubicBezTo>
                <a:cubicBezTo>
                  <a:pt x="7743627" y="3666467"/>
                  <a:pt x="7708052" y="3720074"/>
                  <a:pt x="7669112" y="3773681"/>
                </a:cubicBezTo>
                <a:cubicBezTo>
                  <a:pt x="7606135" y="3860855"/>
                  <a:pt x="7520564" y="3934503"/>
                  <a:pt x="7429704" y="4001137"/>
                </a:cubicBezTo>
                <a:lnTo>
                  <a:pt x="7417475" y="4099399"/>
                </a:lnTo>
                <a:lnTo>
                  <a:pt x="180606" y="4099399"/>
                </a:lnTo>
                <a:lnTo>
                  <a:pt x="164649" y="4093760"/>
                </a:lnTo>
                <a:cubicBezTo>
                  <a:pt x="148507" y="4086464"/>
                  <a:pt x="145082" y="4080295"/>
                  <a:pt x="160465" y="4076287"/>
                </a:cubicBezTo>
                <a:cubicBezTo>
                  <a:pt x="230173" y="4057751"/>
                  <a:pt x="478714" y="3837810"/>
                  <a:pt x="549383" y="3827790"/>
                </a:cubicBezTo>
                <a:cubicBezTo>
                  <a:pt x="631589" y="3816267"/>
                  <a:pt x="647934" y="3800736"/>
                  <a:pt x="756100" y="3722078"/>
                </a:cubicBezTo>
                <a:cubicBezTo>
                  <a:pt x="827251" y="3670474"/>
                  <a:pt x="531115" y="3782698"/>
                  <a:pt x="415738" y="3746126"/>
                </a:cubicBezTo>
                <a:cubicBezTo>
                  <a:pt x="373433" y="3732598"/>
                  <a:pt x="671971" y="3589813"/>
                  <a:pt x="671971" y="3563762"/>
                </a:cubicBezTo>
                <a:cubicBezTo>
                  <a:pt x="671971" y="3536206"/>
                  <a:pt x="645049" y="3530194"/>
                  <a:pt x="619570" y="3530194"/>
                </a:cubicBezTo>
                <a:cubicBezTo>
                  <a:pt x="562844" y="3530194"/>
                  <a:pt x="580151" y="3506145"/>
                  <a:pt x="523422" y="3507649"/>
                </a:cubicBezTo>
                <a:cubicBezTo>
                  <a:pt x="689758" y="3438010"/>
                  <a:pt x="792637" y="3456547"/>
                  <a:pt x="957048" y="3392918"/>
                </a:cubicBezTo>
                <a:cubicBezTo>
                  <a:pt x="1037333" y="3361856"/>
                  <a:pt x="753217" y="3258649"/>
                  <a:pt x="835904" y="3231596"/>
                </a:cubicBezTo>
                <a:cubicBezTo>
                  <a:pt x="867151" y="3221074"/>
                  <a:pt x="908974" y="3232097"/>
                  <a:pt x="930608" y="3195022"/>
                </a:cubicBezTo>
                <a:cubicBezTo>
                  <a:pt x="896476" y="3165464"/>
                  <a:pt x="851286" y="3178490"/>
                  <a:pt x="817153" y="3190514"/>
                </a:cubicBezTo>
                <a:cubicBezTo>
                  <a:pt x="730141" y="3221576"/>
                  <a:pt x="736391" y="3214062"/>
                  <a:pt x="727736" y="3191015"/>
                </a:cubicBezTo>
                <a:cubicBezTo>
                  <a:pt x="699374" y="3112357"/>
                  <a:pt x="629186" y="3137408"/>
                  <a:pt x="567170" y="3150434"/>
                </a:cubicBezTo>
                <a:cubicBezTo>
                  <a:pt x="379682" y="3189512"/>
                  <a:pt x="189791" y="3178490"/>
                  <a:pt x="2784" y="3218569"/>
                </a:cubicBezTo>
                <a:cubicBezTo>
                  <a:pt x="-17406" y="3223079"/>
                  <a:pt x="77299" y="3133400"/>
                  <a:pt x="122006" y="3122877"/>
                </a:cubicBezTo>
                <a:cubicBezTo>
                  <a:pt x="170561" y="3111856"/>
                  <a:pt x="230173" y="3119872"/>
                  <a:pt x="264786" y="3068269"/>
                </a:cubicBezTo>
                <a:cubicBezTo>
                  <a:pt x="203252" y="3055243"/>
                  <a:pt x="133065" y="3080292"/>
                  <a:pt x="72009" y="3039210"/>
                </a:cubicBezTo>
                <a:cubicBezTo>
                  <a:pt x="207578" y="2982597"/>
                  <a:pt x="342665" y="2984601"/>
                  <a:pt x="459485" y="2948028"/>
                </a:cubicBezTo>
                <a:cubicBezTo>
                  <a:pt x="470061" y="2880393"/>
                  <a:pt x="393143" y="2904941"/>
                  <a:pt x="365260" y="2866364"/>
                </a:cubicBezTo>
                <a:cubicBezTo>
                  <a:pt x="1245010" y="2800232"/>
                  <a:pt x="753697" y="2604840"/>
                  <a:pt x="607071" y="2498127"/>
                </a:cubicBezTo>
                <a:cubicBezTo>
                  <a:pt x="558036" y="2462556"/>
                  <a:pt x="1073387" y="2293717"/>
                  <a:pt x="1090213" y="2289209"/>
                </a:cubicBezTo>
                <a:cubicBezTo>
                  <a:pt x="1132999" y="2278688"/>
                  <a:pt x="1302700" y="2286203"/>
                  <a:pt x="1337313" y="2272676"/>
                </a:cubicBezTo>
                <a:cubicBezTo>
                  <a:pt x="1381541" y="2255643"/>
                  <a:pt x="1235395" y="2226083"/>
                  <a:pt x="1268086" y="2205541"/>
                </a:cubicBezTo>
                <a:cubicBezTo>
                  <a:pt x="1497398" y="2060752"/>
                  <a:pt x="1513743" y="1842815"/>
                  <a:pt x="1449324" y="1827285"/>
                </a:cubicBezTo>
                <a:cubicBezTo>
                  <a:pt x="1382502" y="1811252"/>
                  <a:pt x="1317121" y="1823778"/>
                  <a:pt x="1255107" y="1849829"/>
                </a:cubicBezTo>
                <a:cubicBezTo>
                  <a:pt x="1154152" y="1892415"/>
                  <a:pt x="455158" y="1831793"/>
                  <a:pt x="259497" y="1865862"/>
                </a:cubicBezTo>
                <a:cubicBezTo>
                  <a:pt x="229691" y="1870872"/>
                  <a:pt x="189311" y="1893417"/>
                  <a:pt x="160947" y="1851332"/>
                </a:cubicBezTo>
                <a:cubicBezTo>
                  <a:pt x="362377" y="1715060"/>
                  <a:pt x="621013" y="1754138"/>
                  <a:pt x="845998" y="1661453"/>
                </a:cubicBezTo>
                <a:cubicBezTo>
                  <a:pt x="757542" y="1597824"/>
                  <a:pt x="667645" y="1600832"/>
                  <a:pt x="575343" y="1610350"/>
                </a:cubicBezTo>
                <a:cubicBezTo>
                  <a:pt x="551306" y="1612855"/>
                  <a:pt x="518615" y="1616362"/>
                  <a:pt x="512846" y="1589809"/>
                </a:cubicBezTo>
                <a:cubicBezTo>
                  <a:pt x="505636" y="1556242"/>
                  <a:pt x="544576" y="1550229"/>
                  <a:pt x="570054" y="1536702"/>
                </a:cubicBezTo>
                <a:cubicBezTo>
                  <a:pt x="608994" y="1515660"/>
                  <a:pt x="666682" y="1540710"/>
                  <a:pt x="714276" y="1483095"/>
                </a:cubicBezTo>
                <a:cubicBezTo>
                  <a:pt x="570054" y="1496622"/>
                  <a:pt x="448428" y="1520170"/>
                  <a:pt x="321033" y="1560250"/>
                </a:cubicBezTo>
                <a:cubicBezTo>
                  <a:pt x="332089" y="1524679"/>
                  <a:pt x="370548" y="1508145"/>
                  <a:pt x="348915" y="1478587"/>
                </a:cubicBezTo>
                <a:cubicBezTo>
                  <a:pt x="332571" y="1456542"/>
                  <a:pt x="285939" y="1446021"/>
                  <a:pt x="309975" y="1404938"/>
                </a:cubicBezTo>
                <a:cubicBezTo>
                  <a:pt x="377759" y="1361351"/>
                  <a:pt x="473907" y="1372876"/>
                  <a:pt x="531595" y="1310249"/>
                </a:cubicBezTo>
                <a:cubicBezTo>
                  <a:pt x="613321" y="1221071"/>
                  <a:pt x="740236" y="1190509"/>
                  <a:pt x="840230" y="1125380"/>
                </a:cubicBezTo>
                <a:cubicBezTo>
                  <a:pt x="873400" y="1104337"/>
                  <a:pt x="1091175" y="1030690"/>
                  <a:pt x="1149825" y="1007142"/>
                </a:cubicBezTo>
                <a:cubicBezTo>
                  <a:pt x="1231551" y="974076"/>
                  <a:pt x="1324813" y="962553"/>
                  <a:pt x="1405096" y="901932"/>
                </a:cubicBezTo>
                <a:cubicBezTo>
                  <a:pt x="1326255" y="889406"/>
                  <a:pt x="1262318" y="946021"/>
                  <a:pt x="1167613" y="918465"/>
                </a:cubicBezTo>
                <a:cubicBezTo>
                  <a:pt x="1317602" y="859848"/>
                  <a:pt x="1455092" y="833294"/>
                  <a:pt x="1563740" y="752632"/>
                </a:cubicBezTo>
                <a:cubicBezTo>
                  <a:pt x="1577201" y="742613"/>
                  <a:pt x="1603642" y="745619"/>
                  <a:pt x="1623833" y="742112"/>
                </a:cubicBezTo>
                <a:cubicBezTo>
                  <a:pt x="1836317" y="706540"/>
                  <a:pt x="2049765" y="676480"/>
                  <a:pt x="2259848" y="624877"/>
                </a:cubicBezTo>
                <a:cubicBezTo>
                  <a:pt x="2307442" y="612853"/>
                  <a:pt x="2391570" y="609847"/>
                  <a:pt x="2382917" y="566761"/>
                </a:cubicBezTo>
                <a:cubicBezTo>
                  <a:pt x="2369937" y="502131"/>
                  <a:pt x="2291577" y="548223"/>
                  <a:pt x="2241099" y="554235"/>
                </a:cubicBezTo>
                <a:cubicBezTo>
                  <a:pt x="2084379" y="573775"/>
                  <a:pt x="1927659" y="607843"/>
                  <a:pt x="1768535" y="588806"/>
                </a:cubicBezTo>
                <a:cubicBezTo>
                  <a:pt x="1875738" y="564757"/>
                  <a:pt x="1982463" y="540207"/>
                  <a:pt x="2089668" y="516159"/>
                </a:cubicBezTo>
                <a:cubicBezTo>
                  <a:pt x="1966597" y="524676"/>
                  <a:pt x="1859394" y="468563"/>
                  <a:pt x="1739690" y="493614"/>
                </a:cubicBezTo>
                <a:cubicBezTo>
                  <a:pt x="1701230" y="501630"/>
                  <a:pt x="1660850" y="476079"/>
                  <a:pt x="1657003" y="436500"/>
                </a:cubicBezTo>
                <a:cubicBezTo>
                  <a:pt x="1652677" y="404937"/>
                  <a:pt x="1688732" y="390909"/>
                  <a:pt x="1716134" y="380889"/>
                </a:cubicBezTo>
                <a:cubicBezTo>
                  <a:pt x="1786322" y="355337"/>
                  <a:pt x="1842086" y="279687"/>
                  <a:pt x="1931986" y="319766"/>
                </a:cubicBezTo>
                <a:cubicBezTo>
                  <a:pt x="1988712" y="256640"/>
                  <a:pt x="2079091" y="246619"/>
                  <a:pt x="2152163" y="230087"/>
                </a:cubicBezTo>
                <a:cubicBezTo>
                  <a:pt x="2385321" y="177982"/>
                  <a:pt x="2621844" y="137401"/>
                  <a:pt x="2858367" y="102831"/>
                </a:cubicBezTo>
                <a:cubicBezTo>
                  <a:pt x="3013645" y="80286"/>
                  <a:pt x="3173731" y="89806"/>
                  <a:pt x="3327568" y="61248"/>
                </a:cubicBezTo>
                <a:cubicBezTo>
                  <a:pt x="3628510" y="5637"/>
                  <a:pt x="3927528" y="7141"/>
                  <a:pt x="4227028" y="1129"/>
                </a:cubicBezTo>
                <a:cubicBezTo>
                  <a:pt x="4296975" y="-249"/>
                  <a:pt x="4366742" y="-281"/>
                  <a:pt x="4436398" y="58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9E10CCB6-0A2E-4FD6-7D3D-46F84B3CAAD7}"/>
              </a:ext>
            </a:extLst>
          </p:cNvPr>
          <p:cNvSpPr>
            <a:spLocks noGrp="1"/>
          </p:cNvSpPr>
          <p:nvPr>
            <p:ph type="ctrTitle"/>
          </p:nvPr>
        </p:nvSpPr>
        <p:spPr>
          <a:xfrm>
            <a:off x="6096000" y="3657600"/>
            <a:ext cx="5257799" cy="1878144"/>
          </a:xfrm>
        </p:spPr>
        <p:txBody>
          <a:bodyPr anchor="b">
            <a:normAutofit/>
          </a:bodyPr>
          <a:lstStyle/>
          <a:p>
            <a:pPr algn="l" fontAlgn="auto"/>
            <a:r>
              <a:rPr lang="en-US" sz="3700" b="1"/>
              <a:t>Twitter taught Microsoft’s AI chatbot to be a racist asshole in less than a day</a:t>
            </a:r>
          </a:p>
        </p:txBody>
      </p:sp>
      <p:sp>
        <p:nvSpPr>
          <p:cNvPr id="10" name="Textfeld 9">
            <a:extLst>
              <a:ext uri="{FF2B5EF4-FFF2-40B4-BE49-F238E27FC236}">
                <a16:creationId xmlns:a16="http://schemas.microsoft.com/office/drawing/2014/main" id="{559E1149-21AD-837D-F1F2-7858A696BDE9}"/>
              </a:ext>
            </a:extLst>
          </p:cNvPr>
          <p:cNvSpPr txBox="1"/>
          <p:nvPr/>
        </p:nvSpPr>
        <p:spPr>
          <a:xfrm>
            <a:off x="8462866" y="6488668"/>
            <a:ext cx="3143361" cy="369332"/>
          </a:xfrm>
          <a:prstGeom prst="rect">
            <a:avLst/>
          </a:prstGeom>
          <a:noFill/>
        </p:spPr>
        <p:txBody>
          <a:bodyPr wrap="none" rtlCol="0">
            <a:spAutoFit/>
          </a:bodyPr>
          <a:lstStyle/>
          <a:p>
            <a:r>
              <a:rPr lang="de-DE" dirty="0" err="1"/>
              <a:t>Ironhack</a:t>
            </a:r>
            <a:r>
              <a:rPr lang="de-DE" dirty="0"/>
              <a:t> |Simon Forbrig | 2022</a:t>
            </a:r>
          </a:p>
        </p:txBody>
      </p:sp>
      <p:sp>
        <p:nvSpPr>
          <p:cNvPr id="5" name="Textfeld 4">
            <a:extLst>
              <a:ext uri="{FF2B5EF4-FFF2-40B4-BE49-F238E27FC236}">
                <a16:creationId xmlns:a16="http://schemas.microsoft.com/office/drawing/2014/main" id="{72A2A8DF-F356-26EE-ECB8-C9D3693DF376}"/>
              </a:ext>
            </a:extLst>
          </p:cNvPr>
          <p:cNvSpPr txBox="1"/>
          <p:nvPr/>
        </p:nvSpPr>
        <p:spPr>
          <a:xfrm>
            <a:off x="6094476" y="6126966"/>
            <a:ext cx="5287601" cy="307777"/>
          </a:xfrm>
          <a:prstGeom prst="rect">
            <a:avLst/>
          </a:prstGeom>
          <a:noFill/>
        </p:spPr>
        <p:txBody>
          <a:bodyPr wrap="none" rtlCol="0">
            <a:spAutoFit/>
          </a:bodyPr>
          <a:lstStyle/>
          <a:p>
            <a:r>
              <a:rPr lang="de-DE" sz="1400" u="sng" dirty="0"/>
              <a:t>source:</a:t>
            </a:r>
            <a:r>
              <a:rPr lang="de-DE" sz="1400" dirty="0"/>
              <a:t> </a:t>
            </a:r>
            <a:r>
              <a:rPr lang="de-DE" sz="1100" dirty="0"/>
              <a:t>https://www.theverge.com/2016/3/24/11297050/tay-microsoft-chatbot-racist</a:t>
            </a:r>
            <a:endParaRPr lang="de-DE" sz="1400" dirty="0"/>
          </a:p>
        </p:txBody>
      </p:sp>
    </p:spTree>
    <p:extLst>
      <p:ext uri="{BB962C8B-B14F-4D97-AF65-F5344CB8AC3E}">
        <p14:creationId xmlns:p14="http://schemas.microsoft.com/office/powerpoint/2010/main" val="356267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177FAB5-BD0F-5E39-186C-4D46DD2D621D}"/>
              </a:ext>
            </a:extLst>
          </p:cNvPr>
          <p:cNvSpPr>
            <a:spLocks noGrp="1"/>
          </p:cNvSpPr>
          <p:nvPr>
            <p:ph type="title"/>
          </p:nvPr>
        </p:nvSpPr>
        <p:spPr>
          <a:xfrm>
            <a:off x="838201" y="365125"/>
            <a:ext cx="5251316" cy="1807305"/>
          </a:xfrm>
        </p:spPr>
        <p:txBody>
          <a:bodyPr>
            <a:normAutofit/>
          </a:bodyPr>
          <a:lstStyle/>
          <a:p>
            <a:r>
              <a:rPr lang="de-DE" dirty="0" err="1"/>
              <a:t>What</a:t>
            </a:r>
            <a:r>
              <a:rPr lang="de-DE" dirty="0"/>
              <a:t> </a:t>
            </a:r>
            <a:r>
              <a:rPr lang="de-DE" dirty="0" err="1"/>
              <a:t>is</a:t>
            </a:r>
            <a:r>
              <a:rPr lang="de-DE" dirty="0"/>
              <a:t> TAY?</a:t>
            </a:r>
          </a:p>
        </p:txBody>
      </p:sp>
      <p:sp>
        <p:nvSpPr>
          <p:cNvPr id="3" name="Inhaltsplatzhalter 2">
            <a:extLst>
              <a:ext uri="{FF2B5EF4-FFF2-40B4-BE49-F238E27FC236}">
                <a16:creationId xmlns:a16="http://schemas.microsoft.com/office/drawing/2014/main" id="{9ABAEBB9-D0E4-DDDC-06A5-0ACE75B36AB0}"/>
              </a:ext>
            </a:extLst>
          </p:cNvPr>
          <p:cNvSpPr>
            <a:spLocks noGrp="1"/>
          </p:cNvSpPr>
          <p:nvPr>
            <p:ph idx="1"/>
          </p:nvPr>
        </p:nvSpPr>
        <p:spPr>
          <a:xfrm>
            <a:off x="838200" y="2333297"/>
            <a:ext cx="5124586" cy="3843666"/>
          </a:xfrm>
        </p:spPr>
        <p:txBody>
          <a:bodyPr>
            <a:normAutofit/>
          </a:bodyPr>
          <a:lstStyle/>
          <a:p>
            <a:r>
              <a:rPr lang="de-DE" sz="2000" dirty="0"/>
              <a:t>AI-Twitter-Chatbot</a:t>
            </a:r>
          </a:p>
          <a:p>
            <a:r>
              <a:rPr lang="de-DE" sz="2000" dirty="0" err="1"/>
              <a:t>experiment</a:t>
            </a:r>
            <a:r>
              <a:rPr lang="de-DE" sz="2000" dirty="0"/>
              <a:t> in </a:t>
            </a:r>
            <a:r>
              <a:rPr lang="de-DE" sz="2000" dirty="0" err="1"/>
              <a:t>coversational</a:t>
            </a:r>
            <a:r>
              <a:rPr lang="de-DE" sz="2000" dirty="0"/>
              <a:t> </a:t>
            </a:r>
            <a:r>
              <a:rPr lang="de-DE" sz="2000" dirty="0" err="1"/>
              <a:t>understanding</a:t>
            </a:r>
            <a:endParaRPr lang="de-DE" sz="2000" dirty="0"/>
          </a:p>
          <a:p>
            <a:r>
              <a:rPr lang="de-DE" sz="2000" dirty="0" err="1"/>
              <a:t>getting</a:t>
            </a:r>
            <a:r>
              <a:rPr lang="de-DE" sz="2000" dirty="0"/>
              <a:t> smarter </a:t>
            </a:r>
            <a:r>
              <a:rPr lang="de-DE" sz="2000" dirty="0" err="1"/>
              <a:t>by</a:t>
            </a:r>
            <a:r>
              <a:rPr lang="de-DE" sz="2000" dirty="0"/>
              <a:t> </a:t>
            </a:r>
            <a:r>
              <a:rPr lang="de-DE" sz="2000" dirty="0" err="1"/>
              <a:t>chatting</a:t>
            </a:r>
            <a:r>
              <a:rPr lang="de-DE" sz="2000" dirty="0"/>
              <a:t> </a:t>
            </a:r>
            <a:r>
              <a:rPr lang="de-DE" sz="2000" dirty="0" err="1"/>
              <a:t>with</a:t>
            </a:r>
            <a:r>
              <a:rPr lang="de-DE" sz="2000" dirty="0"/>
              <a:t> </a:t>
            </a:r>
            <a:r>
              <a:rPr lang="de-DE" sz="2000" dirty="0" err="1"/>
              <a:t>humans</a:t>
            </a:r>
            <a:endParaRPr lang="de-DE" sz="2000" dirty="0"/>
          </a:p>
          <a:p>
            <a:endParaRPr lang="de-DE" sz="2000" dirty="0"/>
          </a:p>
        </p:txBody>
      </p:sp>
      <p:pic>
        <p:nvPicPr>
          <p:cNvPr id="4" name="Grafik 3">
            <a:extLst>
              <a:ext uri="{FF2B5EF4-FFF2-40B4-BE49-F238E27FC236}">
                <a16:creationId xmlns:a16="http://schemas.microsoft.com/office/drawing/2014/main" id="{47103C2D-B03C-B4A4-86D4-03D3784EB4C1}"/>
              </a:ext>
            </a:extLst>
          </p:cNvPr>
          <p:cNvPicPr>
            <a:picLocks noChangeAspect="1"/>
          </p:cNvPicPr>
          <p:nvPr/>
        </p:nvPicPr>
        <p:blipFill rotWithShape="1">
          <a:blip r:embed="rId3"/>
          <a:srcRect l="6155" r="35808"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5" name="Grafik 4">
            <a:extLst>
              <a:ext uri="{FF2B5EF4-FFF2-40B4-BE49-F238E27FC236}">
                <a16:creationId xmlns:a16="http://schemas.microsoft.com/office/drawing/2014/main" id="{640ED811-DFEE-E8B5-7693-3BC86C936085}"/>
              </a:ext>
            </a:extLst>
          </p:cNvPr>
          <p:cNvPicPr>
            <a:picLocks noChangeAspect="1"/>
          </p:cNvPicPr>
          <p:nvPr/>
        </p:nvPicPr>
        <p:blipFill>
          <a:blip r:embed="rId4"/>
          <a:stretch>
            <a:fillRect/>
          </a:stretch>
        </p:blipFill>
        <p:spPr>
          <a:xfrm>
            <a:off x="954160" y="4255130"/>
            <a:ext cx="5010150" cy="1538832"/>
          </a:xfrm>
          <a:prstGeom prst="rect">
            <a:avLst/>
          </a:prstGeom>
        </p:spPr>
      </p:pic>
    </p:spTree>
    <p:extLst>
      <p:ext uri="{BB962C8B-B14F-4D97-AF65-F5344CB8AC3E}">
        <p14:creationId xmlns:p14="http://schemas.microsoft.com/office/powerpoint/2010/main" val="1924607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177FAB5-BD0F-5E39-186C-4D46DD2D621D}"/>
              </a:ext>
            </a:extLst>
          </p:cNvPr>
          <p:cNvSpPr>
            <a:spLocks noGrp="1"/>
          </p:cNvSpPr>
          <p:nvPr>
            <p:ph type="title"/>
          </p:nvPr>
        </p:nvSpPr>
        <p:spPr>
          <a:xfrm>
            <a:off x="838201" y="365125"/>
            <a:ext cx="5251316" cy="1807305"/>
          </a:xfrm>
        </p:spPr>
        <p:txBody>
          <a:bodyPr>
            <a:normAutofit/>
          </a:bodyPr>
          <a:lstStyle/>
          <a:p>
            <a:r>
              <a:rPr lang="de-DE" dirty="0" err="1"/>
              <a:t>What</a:t>
            </a:r>
            <a:r>
              <a:rPr lang="de-DE" dirty="0"/>
              <a:t> happend?</a:t>
            </a:r>
          </a:p>
        </p:txBody>
      </p:sp>
      <p:sp>
        <p:nvSpPr>
          <p:cNvPr id="3" name="Inhaltsplatzhalter 2">
            <a:extLst>
              <a:ext uri="{FF2B5EF4-FFF2-40B4-BE49-F238E27FC236}">
                <a16:creationId xmlns:a16="http://schemas.microsoft.com/office/drawing/2014/main" id="{9ABAEBB9-D0E4-DDDC-06A5-0ACE75B36AB0}"/>
              </a:ext>
            </a:extLst>
          </p:cNvPr>
          <p:cNvSpPr>
            <a:spLocks noGrp="1"/>
          </p:cNvSpPr>
          <p:nvPr>
            <p:ph idx="1"/>
          </p:nvPr>
        </p:nvSpPr>
        <p:spPr>
          <a:xfrm>
            <a:off x="838199" y="2333297"/>
            <a:ext cx="5609254" cy="3843666"/>
          </a:xfrm>
        </p:spPr>
        <p:txBody>
          <a:bodyPr>
            <a:normAutofit/>
          </a:bodyPr>
          <a:lstStyle/>
          <a:p>
            <a:r>
              <a:rPr lang="de-DE" sz="2000" dirty="0"/>
              <a:t>People </a:t>
            </a:r>
            <a:r>
              <a:rPr lang="de-DE" sz="2000" dirty="0" err="1"/>
              <a:t>started</a:t>
            </a:r>
            <a:r>
              <a:rPr lang="de-DE" sz="2000" dirty="0"/>
              <a:t> </a:t>
            </a:r>
            <a:r>
              <a:rPr lang="de-DE" sz="2000" dirty="0" err="1"/>
              <a:t>tweeting</a:t>
            </a:r>
            <a:r>
              <a:rPr lang="de-DE" sz="2000" dirty="0"/>
              <a:t> </a:t>
            </a:r>
            <a:r>
              <a:rPr lang="de-DE" sz="2000" dirty="0" err="1"/>
              <a:t>the</a:t>
            </a:r>
            <a:r>
              <a:rPr lang="de-DE" sz="2000" dirty="0"/>
              <a:t> bot</a:t>
            </a:r>
          </a:p>
          <a:p>
            <a:r>
              <a:rPr lang="en-US" sz="2000" dirty="0"/>
              <a:t>misogynistic, racist, and Donald </a:t>
            </a:r>
            <a:r>
              <a:rPr lang="en-US" sz="2000" dirty="0" err="1"/>
              <a:t>Trumpist</a:t>
            </a:r>
            <a:r>
              <a:rPr lang="en-US" sz="2000" dirty="0"/>
              <a:t> remarks</a:t>
            </a:r>
          </a:p>
          <a:p>
            <a:r>
              <a:rPr lang="de-DE" sz="2000" dirty="0"/>
              <a:t>TAY </a:t>
            </a:r>
            <a:r>
              <a:rPr lang="de-DE" sz="2000" dirty="0" err="1"/>
              <a:t>started</a:t>
            </a:r>
            <a:r>
              <a:rPr lang="de-DE" sz="2000" dirty="0"/>
              <a:t> </a:t>
            </a:r>
            <a:r>
              <a:rPr lang="de-DE" sz="2000" dirty="0" err="1"/>
              <a:t>reapeating</a:t>
            </a:r>
            <a:r>
              <a:rPr lang="de-DE" sz="2000" dirty="0"/>
              <a:t> </a:t>
            </a:r>
          </a:p>
        </p:txBody>
      </p:sp>
      <p:pic>
        <p:nvPicPr>
          <p:cNvPr id="4" name="Grafik 3">
            <a:extLst>
              <a:ext uri="{FF2B5EF4-FFF2-40B4-BE49-F238E27FC236}">
                <a16:creationId xmlns:a16="http://schemas.microsoft.com/office/drawing/2014/main" id="{47103C2D-B03C-B4A4-86D4-03D3784EB4C1}"/>
              </a:ext>
            </a:extLst>
          </p:cNvPr>
          <p:cNvPicPr>
            <a:picLocks noChangeAspect="1"/>
          </p:cNvPicPr>
          <p:nvPr/>
        </p:nvPicPr>
        <p:blipFill rotWithShape="1">
          <a:blip r:embed="rId3"/>
          <a:srcRect l="6155" r="35808"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Textfeld 4">
            <a:extLst>
              <a:ext uri="{FF2B5EF4-FFF2-40B4-BE49-F238E27FC236}">
                <a16:creationId xmlns:a16="http://schemas.microsoft.com/office/drawing/2014/main" id="{6DDFFE92-CD08-3E39-6062-F82C56EA6808}"/>
              </a:ext>
            </a:extLst>
          </p:cNvPr>
          <p:cNvSpPr txBox="1"/>
          <p:nvPr/>
        </p:nvSpPr>
        <p:spPr>
          <a:xfrm>
            <a:off x="1101580" y="4505717"/>
            <a:ext cx="5127635" cy="707886"/>
          </a:xfrm>
          <a:prstGeom prst="rect">
            <a:avLst/>
          </a:prstGeom>
          <a:noFill/>
        </p:spPr>
        <p:txBody>
          <a:bodyPr wrap="square" rtlCol="0">
            <a:spAutoFit/>
          </a:bodyPr>
          <a:lstStyle/>
          <a:p>
            <a:r>
              <a:rPr lang="de-DE" sz="4000" dirty="0" err="1"/>
              <a:t>crap</a:t>
            </a:r>
            <a:r>
              <a:rPr lang="de-DE" sz="4000" dirty="0"/>
              <a:t> in = </a:t>
            </a:r>
            <a:r>
              <a:rPr lang="de-DE" sz="4000" dirty="0" err="1"/>
              <a:t>crap</a:t>
            </a:r>
            <a:r>
              <a:rPr lang="de-DE" sz="4000" dirty="0"/>
              <a:t> out</a:t>
            </a:r>
          </a:p>
        </p:txBody>
      </p:sp>
      <p:pic>
        <p:nvPicPr>
          <p:cNvPr id="6" name="Grafik 5">
            <a:extLst>
              <a:ext uri="{FF2B5EF4-FFF2-40B4-BE49-F238E27FC236}">
                <a16:creationId xmlns:a16="http://schemas.microsoft.com/office/drawing/2014/main" id="{3F23276B-DBDA-5959-75D9-B1100DD64A02}"/>
              </a:ext>
            </a:extLst>
          </p:cNvPr>
          <p:cNvPicPr>
            <a:picLocks noChangeAspect="1"/>
          </p:cNvPicPr>
          <p:nvPr/>
        </p:nvPicPr>
        <p:blipFill>
          <a:blip r:embed="rId4"/>
          <a:stretch>
            <a:fillRect/>
          </a:stretch>
        </p:blipFill>
        <p:spPr>
          <a:xfrm>
            <a:off x="1466850" y="5319713"/>
            <a:ext cx="857250" cy="857250"/>
          </a:xfrm>
          <a:prstGeom prst="rect">
            <a:avLst/>
          </a:prstGeom>
        </p:spPr>
      </p:pic>
      <p:pic>
        <p:nvPicPr>
          <p:cNvPr id="8" name="Grafik 7">
            <a:extLst>
              <a:ext uri="{FF2B5EF4-FFF2-40B4-BE49-F238E27FC236}">
                <a16:creationId xmlns:a16="http://schemas.microsoft.com/office/drawing/2014/main" id="{FE29C6D1-C970-87C3-453D-A27330E87039}"/>
              </a:ext>
            </a:extLst>
          </p:cNvPr>
          <p:cNvPicPr>
            <a:picLocks noChangeAspect="1"/>
          </p:cNvPicPr>
          <p:nvPr/>
        </p:nvPicPr>
        <p:blipFill>
          <a:blip r:embed="rId4"/>
          <a:stretch>
            <a:fillRect/>
          </a:stretch>
        </p:blipFill>
        <p:spPr>
          <a:xfrm>
            <a:off x="3463859" y="5319713"/>
            <a:ext cx="857250" cy="857250"/>
          </a:xfrm>
          <a:prstGeom prst="rect">
            <a:avLst/>
          </a:prstGeom>
        </p:spPr>
      </p:pic>
    </p:spTree>
    <p:extLst>
      <p:ext uri="{BB962C8B-B14F-4D97-AF65-F5344CB8AC3E}">
        <p14:creationId xmlns:p14="http://schemas.microsoft.com/office/powerpoint/2010/main" val="110340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177FAB5-BD0F-5E39-186C-4D46DD2D621D}"/>
              </a:ext>
            </a:extLst>
          </p:cNvPr>
          <p:cNvSpPr>
            <a:spLocks noGrp="1"/>
          </p:cNvSpPr>
          <p:nvPr>
            <p:ph type="title"/>
          </p:nvPr>
        </p:nvSpPr>
        <p:spPr>
          <a:xfrm>
            <a:off x="838201" y="365125"/>
            <a:ext cx="5251316" cy="1807305"/>
          </a:xfrm>
        </p:spPr>
        <p:txBody>
          <a:bodyPr>
            <a:normAutofit fontScale="90000"/>
          </a:bodyPr>
          <a:lstStyle/>
          <a:p>
            <a:r>
              <a:rPr lang="en-US" dirty="0"/>
              <a:t>Some of Tay’s weirder utterances did come out unprompted</a:t>
            </a:r>
            <a:endParaRPr lang="de-DE" dirty="0"/>
          </a:p>
        </p:txBody>
      </p:sp>
      <p:sp>
        <p:nvSpPr>
          <p:cNvPr id="3" name="Inhaltsplatzhalter 2">
            <a:extLst>
              <a:ext uri="{FF2B5EF4-FFF2-40B4-BE49-F238E27FC236}">
                <a16:creationId xmlns:a16="http://schemas.microsoft.com/office/drawing/2014/main" id="{9ABAEBB9-D0E4-DDDC-06A5-0ACE75B36AB0}"/>
              </a:ext>
            </a:extLst>
          </p:cNvPr>
          <p:cNvSpPr>
            <a:spLocks noGrp="1"/>
          </p:cNvSpPr>
          <p:nvPr>
            <p:ph idx="1"/>
          </p:nvPr>
        </p:nvSpPr>
        <p:spPr>
          <a:xfrm>
            <a:off x="838199" y="2333297"/>
            <a:ext cx="5609254" cy="3843666"/>
          </a:xfrm>
        </p:spPr>
        <p:txBody>
          <a:bodyPr>
            <a:normAutofit/>
          </a:bodyPr>
          <a:lstStyle/>
          <a:p>
            <a:pPr marL="0" indent="0">
              <a:buNone/>
            </a:pPr>
            <a:r>
              <a:rPr lang="de-DE" sz="2000" dirty="0" err="1"/>
              <a:t>Example</a:t>
            </a:r>
            <a:r>
              <a:rPr lang="de-DE" sz="2000" dirty="0"/>
              <a:t> </a:t>
            </a:r>
            <a:r>
              <a:rPr lang="de-DE" sz="2000" dirty="0" err="1"/>
              <a:t>of</a:t>
            </a:r>
            <a:r>
              <a:rPr lang="de-DE" sz="2000" dirty="0"/>
              <a:t> a </a:t>
            </a:r>
            <a:r>
              <a:rPr lang="de-DE" sz="2000" dirty="0" err="1"/>
              <a:t>users</a:t>
            </a:r>
            <a:r>
              <a:rPr lang="de-DE" sz="2000" dirty="0"/>
              <a:t> </a:t>
            </a:r>
            <a:r>
              <a:rPr lang="de-DE" sz="2000" dirty="0" err="1"/>
              <a:t>question</a:t>
            </a:r>
            <a:r>
              <a:rPr lang="de-DE" sz="2000" dirty="0"/>
              <a:t>:</a:t>
            </a:r>
          </a:p>
          <a:p>
            <a:pPr marL="0" indent="0">
              <a:buNone/>
            </a:pPr>
            <a:endParaRPr lang="de-DE" sz="2000" dirty="0"/>
          </a:p>
          <a:p>
            <a:pPr marL="0" indent="0">
              <a:buNone/>
            </a:pPr>
            <a:endParaRPr lang="de-DE" sz="2000" dirty="0"/>
          </a:p>
          <a:p>
            <a:pPr marL="0" indent="0" algn="ctr">
              <a:buNone/>
            </a:pPr>
            <a:r>
              <a:rPr lang="en-US" b="0" i="0" dirty="0">
                <a:solidFill>
                  <a:srgbClr val="424242"/>
                </a:solidFill>
                <a:effectLst/>
                <a:latin typeface="Helvetica" panose="020B0604020202020204" pitchFamily="34" charset="0"/>
              </a:rPr>
              <a:t>"is Ricky Gervais an atheist?"</a:t>
            </a:r>
            <a:endParaRPr lang="de-DE" sz="4000" dirty="0"/>
          </a:p>
        </p:txBody>
      </p:sp>
      <p:pic>
        <p:nvPicPr>
          <p:cNvPr id="4" name="Grafik 3">
            <a:extLst>
              <a:ext uri="{FF2B5EF4-FFF2-40B4-BE49-F238E27FC236}">
                <a16:creationId xmlns:a16="http://schemas.microsoft.com/office/drawing/2014/main" id="{47103C2D-B03C-B4A4-86D4-03D3784EB4C1}"/>
              </a:ext>
            </a:extLst>
          </p:cNvPr>
          <p:cNvPicPr>
            <a:picLocks noChangeAspect="1"/>
          </p:cNvPicPr>
          <p:nvPr/>
        </p:nvPicPr>
        <p:blipFill rotWithShape="1">
          <a:blip r:embed="rId3"/>
          <a:srcRect l="6155" r="35808"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7" name="Grafik 6">
            <a:extLst>
              <a:ext uri="{FF2B5EF4-FFF2-40B4-BE49-F238E27FC236}">
                <a16:creationId xmlns:a16="http://schemas.microsoft.com/office/drawing/2014/main" id="{1B102C27-CA16-2BF4-B06A-5EB8B55C9600}"/>
              </a:ext>
            </a:extLst>
          </p:cNvPr>
          <p:cNvPicPr>
            <a:picLocks noChangeAspect="1"/>
          </p:cNvPicPr>
          <p:nvPr/>
        </p:nvPicPr>
        <p:blipFill>
          <a:blip r:embed="rId4"/>
          <a:stretch>
            <a:fillRect/>
          </a:stretch>
        </p:blipFill>
        <p:spPr>
          <a:xfrm>
            <a:off x="835151" y="4837822"/>
            <a:ext cx="5546402" cy="904217"/>
          </a:xfrm>
          <a:prstGeom prst="rect">
            <a:avLst/>
          </a:prstGeom>
        </p:spPr>
      </p:pic>
    </p:spTree>
    <p:extLst>
      <p:ext uri="{BB962C8B-B14F-4D97-AF65-F5344CB8AC3E}">
        <p14:creationId xmlns:p14="http://schemas.microsoft.com/office/powerpoint/2010/main" val="214872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177FAB5-BD0F-5E39-186C-4D46DD2D621D}"/>
              </a:ext>
            </a:extLst>
          </p:cNvPr>
          <p:cNvSpPr>
            <a:spLocks noGrp="1"/>
          </p:cNvSpPr>
          <p:nvPr>
            <p:ph type="title"/>
          </p:nvPr>
        </p:nvSpPr>
        <p:spPr>
          <a:xfrm>
            <a:off x="838201" y="365125"/>
            <a:ext cx="5251316" cy="1807305"/>
          </a:xfrm>
        </p:spPr>
        <p:txBody>
          <a:bodyPr>
            <a:normAutofit/>
          </a:bodyPr>
          <a:lstStyle/>
          <a:p>
            <a:r>
              <a:rPr lang="de-DE" dirty="0" err="1"/>
              <a:t>Why</a:t>
            </a:r>
            <a:r>
              <a:rPr lang="de-DE" dirty="0"/>
              <a:t> </a:t>
            </a:r>
            <a:r>
              <a:rPr lang="de-DE" dirty="0" err="1"/>
              <a:t>did</a:t>
            </a:r>
            <a:r>
              <a:rPr lang="de-DE" dirty="0"/>
              <a:t> </a:t>
            </a:r>
            <a:r>
              <a:rPr lang="de-DE" dirty="0" err="1"/>
              <a:t>this</a:t>
            </a:r>
            <a:r>
              <a:rPr lang="de-DE" dirty="0"/>
              <a:t> happen?</a:t>
            </a:r>
          </a:p>
        </p:txBody>
      </p:sp>
      <p:sp>
        <p:nvSpPr>
          <p:cNvPr id="3" name="Inhaltsplatzhalter 2">
            <a:extLst>
              <a:ext uri="{FF2B5EF4-FFF2-40B4-BE49-F238E27FC236}">
                <a16:creationId xmlns:a16="http://schemas.microsoft.com/office/drawing/2014/main" id="{9ABAEBB9-D0E4-DDDC-06A5-0ACE75B36AB0}"/>
              </a:ext>
            </a:extLst>
          </p:cNvPr>
          <p:cNvSpPr>
            <a:spLocks noGrp="1"/>
          </p:cNvSpPr>
          <p:nvPr>
            <p:ph idx="1"/>
          </p:nvPr>
        </p:nvSpPr>
        <p:spPr>
          <a:xfrm>
            <a:off x="838199" y="2333297"/>
            <a:ext cx="5609254" cy="3843666"/>
          </a:xfrm>
        </p:spPr>
        <p:txBody>
          <a:bodyPr>
            <a:normAutofit/>
          </a:bodyPr>
          <a:lstStyle/>
          <a:p>
            <a:r>
              <a:rPr lang="en-US" sz="2000" dirty="0"/>
              <a:t>unclear how much Microsoft prepared its bot</a:t>
            </a:r>
          </a:p>
          <a:p>
            <a:r>
              <a:rPr lang="en-US" sz="2000" dirty="0"/>
              <a:t>has been built using</a:t>
            </a:r>
          </a:p>
          <a:p>
            <a:pPr lvl="1"/>
            <a:r>
              <a:rPr lang="en-US" sz="1600" dirty="0"/>
              <a:t>relevant public data </a:t>
            </a:r>
          </a:p>
          <a:p>
            <a:pPr lvl="1"/>
            <a:r>
              <a:rPr lang="en-US" sz="1600" dirty="0"/>
              <a:t>that has been modeled, cleaned, and filtered</a:t>
            </a:r>
          </a:p>
          <a:p>
            <a:r>
              <a:rPr lang="en-US" sz="2000" dirty="0"/>
              <a:t>but filtering went out the window</a:t>
            </a:r>
          </a:p>
        </p:txBody>
      </p:sp>
      <p:pic>
        <p:nvPicPr>
          <p:cNvPr id="4" name="Grafik 3">
            <a:extLst>
              <a:ext uri="{FF2B5EF4-FFF2-40B4-BE49-F238E27FC236}">
                <a16:creationId xmlns:a16="http://schemas.microsoft.com/office/drawing/2014/main" id="{47103C2D-B03C-B4A4-86D4-03D3784EB4C1}"/>
              </a:ext>
            </a:extLst>
          </p:cNvPr>
          <p:cNvPicPr>
            <a:picLocks noChangeAspect="1"/>
          </p:cNvPicPr>
          <p:nvPr/>
        </p:nvPicPr>
        <p:blipFill rotWithShape="1">
          <a:blip r:embed="rId3"/>
          <a:srcRect l="6155" r="35808"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6" name="Grafik 5">
            <a:extLst>
              <a:ext uri="{FF2B5EF4-FFF2-40B4-BE49-F238E27FC236}">
                <a16:creationId xmlns:a16="http://schemas.microsoft.com/office/drawing/2014/main" id="{1C932E38-9B52-F7F4-A400-B68B1DE1B5FF}"/>
              </a:ext>
            </a:extLst>
          </p:cNvPr>
          <p:cNvPicPr>
            <a:picLocks noChangeAspect="1"/>
          </p:cNvPicPr>
          <p:nvPr/>
        </p:nvPicPr>
        <p:blipFill>
          <a:blip r:embed="rId4"/>
          <a:stretch>
            <a:fillRect/>
          </a:stretch>
        </p:blipFill>
        <p:spPr>
          <a:xfrm>
            <a:off x="2099260" y="4559300"/>
            <a:ext cx="2030695" cy="1933575"/>
          </a:xfrm>
          <a:prstGeom prst="rect">
            <a:avLst/>
          </a:prstGeom>
        </p:spPr>
      </p:pic>
    </p:spTree>
    <p:extLst>
      <p:ext uri="{BB962C8B-B14F-4D97-AF65-F5344CB8AC3E}">
        <p14:creationId xmlns:p14="http://schemas.microsoft.com/office/powerpoint/2010/main" val="2273973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177FAB5-BD0F-5E39-186C-4D46DD2D621D}"/>
              </a:ext>
            </a:extLst>
          </p:cNvPr>
          <p:cNvSpPr>
            <a:spLocks noGrp="1"/>
          </p:cNvSpPr>
          <p:nvPr>
            <p:ph type="title"/>
          </p:nvPr>
        </p:nvSpPr>
        <p:spPr>
          <a:xfrm>
            <a:off x="838201" y="365125"/>
            <a:ext cx="5251316" cy="1807305"/>
          </a:xfrm>
        </p:spPr>
        <p:txBody>
          <a:bodyPr>
            <a:normAutofit/>
          </a:bodyPr>
          <a:lstStyle/>
          <a:p>
            <a:r>
              <a:rPr lang="de-DE" dirty="0" err="1"/>
              <a:t>Why</a:t>
            </a:r>
            <a:r>
              <a:rPr lang="de-DE" dirty="0"/>
              <a:t> </a:t>
            </a:r>
            <a:r>
              <a:rPr lang="de-DE" dirty="0" err="1"/>
              <a:t>did</a:t>
            </a:r>
            <a:r>
              <a:rPr lang="de-DE" dirty="0"/>
              <a:t> </a:t>
            </a:r>
            <a:r>
              <a:rPr lang="de-DE" dirty="0" err="1"/>
              <a:t>this</a:t>
            </a:r>
            <a:r>
              <a:rPr lang="de-DE" dirty="0"/>
              <a:t> happen?</a:t>
            </a:r>
          </a:p>
        </p:txBody>
      </p:sp>
      <p:sp>
        <p:nvSpPr>
          <p:cNvPr id="3" name="Inhaltsplatzhalter 2">
            <a:extLst>
              <a:ext uri="{FF2B5EF4-FFF2-40B4-BE49-F238E27FC236}">
                <a16:creationId xmlns:a16="http://schemas.microsoft.com/office/drawing/2014/main" id="{9ABAEBB9-D0E4-DDDC-06A5-0ACE75B36AB0}"/>
              </a:ext>
            </a:extLst>
          </p:cNvPr>
          <p:cNvSpPr>
            <a:spLocks noGrp="1"/>
          </p:cNvSpPr>
          <p:nvPr>
            <p:ph idx="1"/>
          </p:nvPr>
        </p:nvSpPr>
        <p:spPr>
          <a:xfrm>
            <a:off x="838199" y="2333297"/>
            <a:ext cx="5609254" cy="3843666"/>
          </a:xfrm>
        </p:spPr>
        <p:txBody>
          <a:bodyPr>
            <a:normAutofit/>
          </a:bodyPr>
          <a:lstStyle/>
          <a:p>
            <a:r>
              <a:rPr lang="en-US" sz="2000" dirty="0"/>
              <a:t>MS cleaned up TAY's timeline and </a:t>
            </a:r>
          </a:p>
          <a:p>
            <a:r>
              <a:rPr lang="en-US" sz="2000" dirty="0"/>
              <a:t>deleted many of its most offensive remarks</a:t>
            </a:r>
          </a:p>
          <a:p>
            <a:endParaRPr lang="de-DE" sz="2000" dirty="0"/>
          </a:p>
        </p:txBody>
      </p:sp>
      <p:pic>
        <p:nvPicPr>
          <p:cNvPr id="4" name="Grafik 3">
            <a:extLst>
              <a:ext uri="{FF2B5EF4-FFF2-40B4-BE49-F238E27FC236}">
                <a16:creationId xmlns:a16="http://schemas.microsoft.com/office/drawing/2014/main" id="{47103C2D-B03C-B4A4-86D4-03D3784EB4C1}"/>
              </a:ext>
            </a:extLst>
          </p:cNvPr>
          <p:cNvPicPr>
            <a:picLocks noChangeAspect="1"/>
          </p:cNvPicPr>
          <p:nvPr/>
        </p:nvPicPr>
        <p:blipFill rotWithShape="1">
          <a:blip r:embed="rId3"/>
          <a:srcRect l="6155" r="35808"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7" name="Textfeld 6">
            <a:extLst>
              <a:ext uri="{FF2B5EF4-FFF2-40B4-BE49-F238E27FC236}">
                <a16:creationId xmlns:a16="http://schemas.microsoft.com/office/drawing/2014/main" id="{EF0E8D64-2F18-39B0-9FAB-9409D204C7BC}"/>
              </a:ext>
            </a:extLst>
          </p:cNvPr>
          <p:cNvSpPr txBox="1"/>
          <p:nvPr/>
        </p:nvSpPr>
        <p:spPr>
          <a:xfrm>
            <a:off x="1061009" y="3530296"/>
            <a:ext cx="5168206" cy="2554545"/>
          </a:xfrm>
          <a:prstGeom prst="rect">
            <a:avLst/>
          </a:prstGeom>
          <a:noFill/>
        </p:spPr>
        <p:txBody>
          <a:bodyPr wrap="square">
            <a:spAutoFit/>
          </a:bodyPr>
          <a:lstStyle/>
          <a:p>
            <a:r>
              <a:rPr lang="en-US" sz="2000" dirty="0"/>
              <a:t>Microsoft said: </a:t>
            </a:r>
          </a:p>
          <a:p>
            <a:endParaRPr lang="en-US" sz="2000" dirty="0"/>
          </a:p>
          <a:p>
            <a:pPr algn="just"/>
            <a:r>
              <a:rPr lang="en-US" sz="2000" dirty="0"/>
              <a:t>"The AI chatbot Tay is a machine learning project, designed for human engagement. As it learns, some of its responses are inappropriate and indicative of the types of interactions some people are having with it. We're making some adjustments to Tay."</a:t>
            </a:r>
            <a:endParaRPr lang="de-DE" sz="2000" dirty="0"/>
          </a:p>
        </p:txBody>
      </p:sp>
    </p:spTree>
    <p:extLst>
      <p:ext uri="{BB962C8B-B14F-4D97-AF65-F5344CB8AC3E}">
        <p14:creationId xmlns:p14="http://schemas.microsoft.com/office/powerpoint/2010/main" val="938618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177FAB5-BD0F-5E39-186C-4D46DD2D621D}"/>
              </a:ext>
            </a:extLst>
          </p:cNvPr>
          <p:cNvSpPr>
            <a:spLocks noGrp="1"/>
          </p:cNvSpPr>
          <p:nvPr>
            <p:ph type="title"/>
          </p:nvPr>
        </p:nvSpPr>
        <p:spPr>
          <a:xfrm>
            <a:off x="838201" y="365125"/>
            <a:ext cx="5251316" cy="1807305"/>
          </a:xfrm>
        </p:spPr>
        <p:txBody>
          <a:bodyPr>
            <a:normAutofit/>
          </a:bodyPr>
          <a:lstStyle/>
          <a:p>
            <a:r>
              <a:rPr lang="de-DE" dirty="0" err="1"/>
              <a:t>Discussion</a:t>
            </a:r>
            <a:endParaRPr lang="de-DE" dirty="0"/>
          </a:p>
        </p:txBody>
      </p:sp>
      <p:sp>
        <p:nvSpPr>
          <p:cNvPr id="3" name="Inhaltsplatzhalter 2">
            <a:extLst>
              <a:ext uri="{FF2B5EF4-FFF2-40B4-BE49-F238E27FC236}">
                <a16:creationId xmlns:a16="http://schemas.microsoft.com/office/drawing/2014/main" id="{9ABAEBB9-D0E4-DDDC-06A5-0ACE75B36AB0}"/>
              </a:ext>
            </a:extLst>
          </p:cNvPr>
          <p:cNvSpPr>
            <a:spLocks noGrp="1"/>
          </p:cNvSpPr>
          <p:nvPr>
            <p:ph idx="1"/>
          </p:nvPr>
        </p:nvSpPr>
        <p:spPr>
          <a:xfrm>
            <a:off x="838199" y="2333297"/>
            <a:ext cx="5609254" cy="3843666"/>
          </a:xfrm>
        </p:spPr>
        <p:txBody>
          <a:bodyPr>
            <a:normAutofit/>
          </a:bodyPr>
          <a:lstStyle/>
          <a:p>
            <a:pPr marL="0" indent="0" algn="just">
              <a:buNone/>
            </a:pPr>
            <a:r>
              <a:rPr lang="en-US" sz="2000" dirty="0"/>
              <a:t>The prejudices of society, and Tay's adventures on Twitter show that even big corporations like Microsoft forget to take any preventative measures against these problems.</a:t>
            </a:r>
          </a:p>
          <a:p>
            <a:r>
              <a:rPr lang="en-US" sz="2000" dirty="0"/>
              <a:t>How are we going to teach AI using public data without incorporating the worst traits of humanity? </a:t>
            </a:r>
          </a:p>
          <a:p>
            <a:r>
              <a:rPr lang="en-US" sz="2000" dirty="0"/>
              <a:t>If we create bots that mirror their users, do we care if their users are human trash?</a:t>
            </a:r>
          </a:p>
        </p:txBody>
      </p:sp>
      <p:pic>
        <p:nvPicPr>
          <p:cNvPr id="4" name="Grafik 3">
            <a:extLst>
              <a:ext uri="{FF2B5EF4-FFF2-40B4-BE49-F238E27FC236}">
                <a16:creationId xmlns:a16="http://schemas.microsoft.com/office/drawing/2014/main" id="{47103C2D-B03C-B4A4-86D4-03D3784EB4C1}"/>
              </a:ext>
            </a:extLst>
          </p:cNvPr>
          <p:cNvPicPr>
            <a:picLocks noChangeAspect="1"/>
          </p:cNvPicPr>
          <p:nvPr/>
        </p:nvPicPr>
        <p:blipFill rotWithShape="1">
          <a:blip r:embed="rId3"/>
          <a:srcRect l="6155" r="35808"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48820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712A425E-E7D1-5ACC-4D6C-A0DDD5C7F06A}"/>
              </a:ext>
            </a:extLst>
          </p:cNvPr>
          <p:cNvPicPr>
            <a:picLocks noChangeAspect="1"/>
          </p:cNvPicPr>
          <p:nvPr/>
        </p:nvPicPr>
        <p:blipFill rotWithShape="1">
          <a:blip r:embed="rId2"/>
          <a:srcRect t="999" r="-1" b="14710"/>
          <a:stretch/>
        </p:blipFill>
        <p:spPr>
          <a:xfrm>
            <a:off x="20" y="10"/>
            <a:ext cx="12188932" cy="6857990"/>
          </a:xfrm>
          <a:prstGeom prst="rect">
            <a:avLst/>
          </a:prstGeom>
        </p:spPr>
      </p:pic>
      <p:sp>
        <p:nvSpPr>
          <p:cNvPr id="18" name="Freeform: Shape 17">
            <a:extLst>
              <a:ext uri="{FF2B5EF4-FFF2-40B4-BE49-F238E27FC236}">
                <a16:creationId xmlns:a16="http://schemas.microsoft.com/office/drawing/2014/main" id="{A435A76B-D478-4F38-9D76-040E49ADC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0138" y="2758601"/>
            <a:ext cx="7832767" cy="4099399"/>
          </a:xfrm>
          <a:custGeom>
            <a:avLst/>
            <a:gdLst>
              <a:gd name="connsiteX0" fmla="*/ 4436398 w 7832767"/>
              <a:gd name="connsiteY0" fmla="*/ 580 h 4099399"/>
              <a:gd name="connsiteX1" fmla="*/ 5062070 w 7832767"/>
              <a:gd name="connsiteY1" fmla="*/ 20166 h 4099399"/>
              <a:gd name="connsiteX2" fmla="*/ 6429770 w 7832767"/>
              <a:gd name="connsiteY2" fmla="*/ 44716 h 4099399"/>
              <a:gd name="connsiteX3" fmla="*/ 7261927 w 7832767"/>
              <a:gd name="connsiteY3" fmla="*/ 147922 h 4099399"/>
              <a:gd name="connsiteX4" fmla="*/ 7370574 w 7832767"/>
              <a:gd name="connsiteY4" fmla="*/ 185497 h 4099399"/>
              <a:gd name="connsiteX5" fmla="*/ 7342690 w 7832767"/>
              <a:gd name="connsiteY5" fmla="*/ 262652 h 4099399"/>
              <a:gd name="connsiteX6" fmla="*/ 7154722 w 7832767"/>
              <a:gd name="connsiteY6" fmla="*/ 283192 h 4099399"/>
              <a:gd name="connsiteX7" fmla="*/ 7257600 w 7832767"/>
              <a:gd name="connsiteY7" fmla="*/ 340809 h 4099399"/>
              <a:gd name="connsiteX8" fmla="*/ 7031654 w 7832767"/>
              <a:gd name="connsiteY8" fmla="*/ 384897 h 4099399"/>
              <a:gd name="connsiteX9" fmla="*/ 7061460 w 7832767"/>
              <a:gd name="connsiteY9" fmla="*/ 415459 h 4099399"/>
              <a:gd name="connsiteX10" fmla="*/ 7091746 w 7832767"/>
              <a:gd name="connsiteY10" fmla="*/ 444516 h 4099399"/>
              <a:gd name="connsiteX11" fmla="*/ 6661966 w 7832767"/>
              <a:gd name="connsiteY11" fmla="*/ 519166 h 4099399"/>
              <a:gd name="connsiteX12" fmla="*/ 7169625 w 7832767"/>
              <a:gd name="connsiteY12" fmla="*/ 655940 h 4099399"/>
              <a:gd name="connsiteX13" fmla="*/ 7077324 w 7832767"/>
              <a:gd name="connsiteY13" fmla="*/ 729587 h 4099399"/>
              <a:gd name="connsiteX14" fmla="*/ 7370574 w 7832767"/>
              <a:gd name="connsiteY14" fmla="*/ 845819 h 4099399"/>
              <a:gd name="connsiteX15" fmla="*/ 7608539 w 7832767"/>
              <a:gd name="connsiteY15" fmla="*/ 990610 h 4099399"/>
              <a:gd name="connsiteX16" fmla="*/ 7742185 w 7832767"/>
              <a:gd name="connsiteY16" fmla="*/ 1180991 h 4099399"/>
              <a:gd name="connsiteX17" fmla="*/ 7789296 w 7832767"/>
              <a:gd name="connsiteY17" fmla="*/ 1266161 h 4099399"/>
              <a:gd name="connsiteX18" fmla="*/ 7831602 w 7832767"/>
              <a:gd name="connsiteY18" fmla="*/ 1355841 h 4099399"/>
              <a:gd name="connsiteX19" fmla="*/ 7758529 w 7832767"/>
              <a:gd name="connsiteY19" fmla="*/ 1445019 h 4099399"/>
              <a:gd name="connsiteX20" fmla="*/ 7710936 w 7832767"/>
              <a:gd name="connsiteY20" fmla="*/ 1553237 h 4099399"/>
              <a:gd name="connsiteX21" fmla="*/ 7754684 w 7832767"/>
              <a:gd name="connsiteY21" fmla="*/ 1616863 h 4099399"/>
              <a:gd name="connsiteX22" fmla="*/ 7755645 w 7832767"/>
              <a:gd name="connsiteY22" fmla="*/ 1759148 h 4099399"/>
              <a:gd name="connsiteX23" fmla="*/ 7725360 w 7832767"/>
              <a:gd name="connsiteY23" fmla="*/ 1826283 h 4099399"/>
              <a:gd name="connsiteX24" fmla="*/ 7633056 w 7832767"/>
              <a:gd name="connsiteY24" fmla="*/ 1972074 h 4099399"/>
              <a:gd name="connsiteX25" fmla="*/ 7554696 w 7832767"/>
              <a:gd name="connsiteY25" fmla="*/ 2004640 h 4099399"/>
              <a:gd name="connsiteX26" fmla="*/ 7562870 w 7832767"/>
              <a:gd name="connsiteY26" fmla="*/ 2592817 h 4099399"/>
              <a:gd name="connsiteX27" fmla="*/ 7620078 w 7832767"/>
              <a:gd name="connsiteY27" fmla="*/ 2877387 h 4099399"/>
              <a:gd name="connsiteX28" fmla="*/ 7579695 w 7832767"/>
              <a:gd name="connsiteY28" fmla="*/ 3198029 h 4099399"/>
              <a:gd name="connsiteX29" fmla="*/ 7713340 w 7832767"/>
              <a:gd name="connsiteY29" fmla="*/ 3435003 h 4099399"/>
              <a:gd name="connsiteX30" fmla="*/ 7658054 w 7832767"/>
              <a:gd name="connsiteY30" fmla="*/ 3526187 h 4099399"/>
              <a:gd name="connsiteX31" fmla="*/ 7813815 w 7832767"/>
              <a:gd name="connsiteY31" fmla="*/ 3628391 h 4099399"/>
              <a:gd name="connsiteX32" fmla="*/ 7669112 w 7832767"/>
              <a:gd name="connsiteY32" fmla="*/ 3773681 h 4099399"/>
              <a:gd name="connsiteX33" fmla="*/ 7429704 w 7832767"/>
              <a:gd name="connsiteY33" fmla="*/ 4001137 h 4099399"/>
              <a:gd name="connsiteX34" fmla="*/ 7417475 w 7832767"/>
              <a:gd name="connsiteY34" fmla="*/ 4099399 h 4099399"/>
              <a:gd name="connsiteX35" fmla="*/ 180606 w 7832767"/>
              <a:gd name="connsiteY35" fmla="*/ 4099399 h 4099399"/>
              <a:gd name="connsiteX36" fmla="*/ 164649 w 7832767"/>
              <a:gd name="connsiteY36" fmla="*/ 4093760 h 4099399"/>
              <a:gd name="connsiteX37" fmla="*/ 160465 w 7832767"/>
              <a:gd name="connsiteY37" fmla="*/ 4076287 h 4099399"/>
              <a:gd name="connsiteX38" fmla="*/ 549383 w 7832767"/>
              <a:gd name="connsiteY38" fmla="*/ 3827790 h 4099399"/>
              <a:gd name="connsiteX39" fmla="*/ 756100 w 7832767"/>
              <a:gd name="connsiteY39" fmla="*/ 3722078 h 4099399"/>
              <a:gd name="connsiteX40" fmla="*/ 415738 w 7832767"/>
              <a:gd name="connsiteY40" fmla="*/ 3746126 h 4099399"/>
              <a:gd name="connsiteX41" fmla="*/ 671971 w 7832767"/>
              <a:gd name="connsiteY41" fmla="*/ 3563762 h 4099399"/>
              <a:gd name="connsiteX42" fmla="*/ 619570 w 7832767"/>
              <a:gd name="connsiteY42" fmla="*/ 3530194 h 4099399"/>
              <a:gd name="connsiteX43" fmla="*/ 523422 w 7832767"/>
              <a:gd name="connsiteY43" fmla="*/ 3507649 h 4099399"/>
              <a:gd name="connsiteX44" fmla="*/ 957048 w 7832767"/>
              <a:gd name="connsiteY44" fmla="*/ 3392918 h 4099399"/>
              <a:gd name="connsiteX45" fmla="*/ 835904 w 7832767"/>
              <a:gd name="connsiteY45" fmla="*/ 3231596 h 4099399"/>
              <a:gd name="connsiteX46" fmla="*/ 930608 w 7832767"/>
              <a:gd name="connsiteY46" fmla="*/ 3195022 h 4099399"/>
              <a:gd name="connsiteX47" fmla="*/ 817153 w 7832767"/>
              <a:gd name="connsiteY47" fmla="*/ 3190514 h 4099399"/>
              <a:gd name="connsiteX48" fmla="*/ 727736 w 7832767"/>
              <a:gd name="connsiteY48" fmla="*/ 3191015 h 4099399"/>
              <a:gd name="connsiteX49" fmla="*/ 567170 w 7832767"/>
              <a:gd name="connsiteY49" fmla="*/ 3150434 h 4099399"/>
              <a:gd name="connsiteX50" fmla="*/ 2784 w 7832767"/>
              <a:gd name="connsiteY50" fmla="*/ 3218569 h 4099399"/>
              <a:gd name="connsiteX51" fmla="*/ 122006 w 7832767"/>
              <a:gd name="connsiteY51" fmla="*/ 3122877 h 4099399"/>
              <a:gd name="connsiteX52" fmla="*/ 264786 w 7832767"/>
              <a:gd name="connsiteY52" fmla="*/ 3068269 h 4099399"/>
              <a:gd name="connsiteX53" fmla="*/ 72009 w 7832767"/>
              <a:gd name="connsiteY53" fmla="*/ 3039210 h 4099399"/>
              <a:gd name="connsiteX54" fmla="*/ 459485 w 7832767"/>
              <a:gd name="connsiteY54" fmla="*/ 2948028 h 4099399"/>
              <a:gd name="connsiteX55" fmla="*/ 365260 w 7832767"/>
              <a:gd name="connsiteY55" fmla="*/ 2866364 h 4099399"/>
              <a:gd name="connsiteX56" fmla="*/ 607071 w 7832767"/>
              <a:gd name="connsiteY56" fmla="*/ 2498127 h 4099399"/>
              <a:gd name="connsiteX57" fmla="*/ 1090213 w 7832767"/>
              <a:gd name="connsiteY57" fmla="*/ 2289209 h 4099399"/>
              <a:gd name="connsiteX58" fmla="*/ 1337313 w 7832767"/>
              <a:gd name="connsiteY58" fmla="*/ 2272676 h 4099399"/>
              <a:gd name="connsiteX59" fmla="*/ 1268086 w 7832767"/>
              <a:gd name="connsiteY59" fmla="*/ 2205541 h 4099399"/>
              <a:gd name="connsiteX60" fmla="*/ 1449324 w 7832767"/>
              <a:gd name="connsiteY60" fmla="*/ 1827285 h 4099399"/>
              <a:gd name="connsiteX61" fmla="*/ 1255107 w 7832767"/>
              <a:gd name="connsiteY61" fmla="*/ 1849829 h 4099399"/>
              <a:gd name="connsiteX62" fmla="*/ 259497 w 7832767"/>
              <a:gd name="connsiteY62" fmla="*/ 1865862 h 4099399"/>
              <a:gd name="connsiteX63" fmla="*/ 160947 w 7832767"/>
              <a:gd name="connsiteY63" fmla="*/ 1851332 h 4099399"/>
              <a:gd name="connsiteX64" fmla="*/ 845998 w 7832767"/>
              <a:gd name="connsiteY64" fmla="*/ 1661453 h 4099399"/>
              <a:gd name="connsiteX65" fmla="*/ 575343 w 7832767"/>
              <a:gd name="connsiteY65" fmla="*/ 1610350 h 4099399"/>
              <a:gd name="connsiteX66" fmla="*/ 512846 w 7832767"/>
              <a:gd name="connsiteY66" fmla="*/ 1589809 h 4099399"/>
              <a:gd name="connsiteX67" fmla="*/ 570054 w 7832767"/>
              <a:gd name="connsiteY67" fmla="*/ 1536702 h 4099399"/>
              <a:gd name="connsiteX68" fmla="*/ 714276 w 7832767"/>
              <a:gd name="connsiteY68" fmla="*/ 1483095 h 4099399"/>
              <a:gd name="connsiteX69" fmla="*/ 321033 w 7832767"/>
              <a:gd name="connsiteY69" fmla="*/ 1560250 h 4099399"/>
              <a:gd name="connsiteX70" fmla="*/ 348915 w 7832767"/>
              <a:gd name="connsiteY70" fmla="*/ 1478587 h 4099399"/>
              <a:gd name="connsiteX71" fmla="*/ 309975 w 7832767"/>
              <a:gd name="connsiteY71" fmla="*/ 1404938 h 4099399"/>
              <a:gd name="connsiteX72" fmla="*/ 531595 w 7832767"/>
              <a:gd name="connsiteY72" fmla="*/ 1310249 h 4099399"/>
              <a:gd name="connsiteX73" fmla="*/ 840230 w 7832767"/>
              <a:gd name="connsiteY73" fmla="*/ 1125380 h 4099399"/>
              <a:gd name="connsiteX74" fmla="*/ 1149825 w 7832767"/>
              <a:gd name="connsiteY74" fmla="*/ 1007142 h 4099399"/>
              <a:gd name="connsiteX75" fmla="*/ 1405096 w 7832767"/>
              <a:gd name="connsiteY75" fmla="*/ 901932 h 4099399"/>
              <a:gd name="connsiteX76" fmla="*/ 1167613 w 7832767"/>
              <a:gd name="connsiteY76" fmla="*/ 918465 h 4099399"/>
              <a:gd name="connsiteX77" fmla="*/ 1563740 w 7832767"/>
              <a:gd name="connsiteY77" fmla="*/ 752632 h 4099399"/>
              <a:gd name="connsiteX78" fmla="*/ 1623833 w 7832767"/>
              <a:gd name="connsiteY78" fmla="*/ 742112 h 4099399"/>
              <a:gd name="connsiteX79" fmla="*/ 2259848 w 7832767"/>
              <a:gd name="connsiteY79" fmla="*/ 624877 h 4099399"/>
              <a:gd name="connsiteX80" fmla="*/ 2382917 w 7832767"/>
              <a:gd name="connsiteY80" fmla="*/ 566761 h 4099399"/>
              <a:gd name="connsiteX81" fmla="*/ 2241099 w 7832767"/>
              <a:gd name="connsiteY81" fmla="*/ 554235 h 4099399"/>
              <a:gd name="connsiteX82" fmla="*/ 1768535 w 7832767"/>
              <a:gd name="connsiteY82" fmla="*/ 588806 h 4099399"/>
              <a:gd name="connsiteX83" fmla="*/ 2089668 w 7832767"/>
              <a:gd name="connsiteY83" fmla="*/ 516159 h 4099399"/>
              <a:gd name="connsiteX84" fmla="*/ 1739690 w 7832767"/>
              <a:gd name="connsiteY84" fmla="*/ 493614 h 4099399"/>
              <a:gd name="connsiteX85" fmla="*/ 1657003 w 7832767"/>
              <a:gd name="connsiteY85" fmla="*/ 436500 h 4099399"/>
              <a:gd name="connsiteX86" fmla="*/ 1716134 w 7832767"/>
              <a:gd name="connsiteY86" fmla="*/ 380889 h 4099399"/>
              <a:gd name="connsiteX87" fmla="*/ 1931986 w 7832767"/>
              <a:gd name="connsiteY87" fmla="*/ 319766 h 4099399"/>
              <a:gd name="connsiteX88" fmla="*/ 2152163 w 7832767"/>
              <a:gd name="connsiteY88" fmla="*/ 230087 h 4099399"/>
              <a:gd name="connsiteX89" fmla="*/ 2858367 w 7832767"/>
              <a:gd name="connsiteY89" fmla="*/ 102831 h 4099399"/>
              <a:gd name="connsiteX90" fmla="*/ 3327568 w 7832767"/>
              <a:gd name="connsiteY90" fmla="*/ 61248 h 4099399"/>
              <a:gd name="connsiteX91" fmla="*/ 4227028 w 7832767"/>
              <a:gd name="connsiteY91" fmla="*/ 1129 h 4099399"/>
              <a:gd name="connsiteX92" fmla="*/ 4436398 w 7832767"/>
              <a:gd name="connsiteY92" fmla="*/ 580 h 409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7832767" h="4099399">
                <a:moveTo>
                  <a:pt x="4436398" y="580"/>
                </a:moveTo>
                <a:cubicBezTo>
                  <a:pt x="4645360" y="3164"/>
                  <a:pt x="4853309" y="13778"/>
                  <a:pt x="5062070" y="20166"/>
                </a:cubicBezTo>
                <a:cubicBezTo>
                  <a:pt x="5516848" y="34696"/>
                  <a:pt x="5974030" y="34194"/>
                  <a:pt x="6429770" y="44716"/>
                </a:cubicBezTo>
                <a:cubicBezTo>
                  <a:pt x="6713886" y="51228"/>
                  <a:pt x="6994637" y="74776"/>
                  <a:pt x="7261927" y="147922"/>
                </a:cubicBezTo>
                <a:cubicBezTo>
                  <a:pt x="7299424" y="158443"/>
                  <a:pt x="7341729" y="160448"/>
                  <a:pt x="7370574" y="185497"/>
                </a:cubicBezTo>
                <a:cubicBezTo>
                  <a:pt x="7402784" y="213553"/>
                  <a:pt x="7389804" y="254635"/>
                  <a:pt x="7342690" y="262652"/>
                </a:cubicBezTo>
                <a:cubicBezTo>
                  <a:pt x="7282599" y="273173"/>
                  <a:pt x="7221066" y="276179"/>
                  <a:pt x="7154722" y="283192"/>
                </a:cubicBezTo>
                <a:cubicBezTo>
                  <a:pt x="7180202" y="321770"/>
                  <a:pt x="7241736" y="292713"/>
                  <a:pt x="7257600" y="340809"/>
                </a:cubicBezTo>
                <a:cubicBezTo>
                  <a:pt x="7186452" y="373874"/>
                  <a:pt x="7100400" y="352331"/>
                  <a:pt x="7031654" y="384897"/>
                </a:cubicBezTo>
                <a:cubicBezTo>
                  <a:pt x="7033577" y="407441"/>
                  <a:pt x="7048960" y="409446"/>
                  <a:pt x="7061460" y="415459"/>
                </a:cubicBezTo>
                <a:cubicBezTo>
                  <a:pt x="7073960" y="420968"/>
                  <a:pt x="7105206" y="412953"/>
                  <a:pt x="7091746" y="444516"/>
                </a:cubicBezTo>
                <a:cubicBezTo>
                  <a:pt x="6948967" y="463553"/>
                  <a:pt x="6812438" y="528183"/>
                  <a:pt x="6661966" y="519166"/>
                </a:cubicBezTo>
                <a:cubicBezTo>
                  <a:pt x="6848013" y="536700"/>
                  <a:pt x="7005214" y="608344"/>
                  <a:pt x="7169625" y="655940"/>
                </a:cubicBezTo>
                <a:cubicBezTo>
                  <a:pt x="7162896" y="712052"/>
                  <a:pt x="7096554" y="689507"/>
                  <a:pt x="7077324" y="729587"/>
                </a:cubicBezTo>
                <a:cubicBezTo>
                  <a:pt x="7182606" y="757642"/>
                  <a:pt x="7283560" y="790709"/>
                  <a:pt x="7370574" y="845819"/>
                </a:cubicBezTo>
                <a:cubicBezTo>
                  <a:pt x="7448935" y="895418"/>
                  <a:pt x="7523448" y="950028"/>
                  <a:pt x="7608539" y="990610"/>
                </a:cubicBezTo>
                <a:cubicBezTo>
                  <a:pt x="7697957" y="1033195"/>
                  <a:pt x="7752280" y="1087804"/>
                  <a:pt x="7742185" y="1180991"/>
                </a:cubicBezTo>
                <a:cubicBezTo>
                  <a:pt x="7737858" y="1219067"/>
                  <a:pt x="7749396" y="1251131"/>
                  <a:pt x="7789296" y="1266161"/>
                </a:cubicBezTo>
                <a:cubicBezTo>
                  <a:pt x="7838813" y="1284698"/>
                  <a:pt x="7833526" y="1312754"/>
                  <a:pt x="7831602" y="1355841"/>
                </a:cubicBezTo>
                <a:cubicBezTo>
                  <a:pt x="7828717" y="1407443"/>
                  <a:pt x="7803238" y="1427485"/>
                  <a:pt x="7758529" y="1445019"/>
                </a:cubicBezTo>
                <a:cubicBezTo>
                  <a:pt x="7694591" y="1469568"/>
                  <a:pt x="7694110" y="1507644"/>
                  <a:pt x="7710936" y="1553237"/>
                </a:cubicBezTo>
                <a:cubicBezTo>
                  <a:pt x="7720072" y="1578286"/>
                  <a:pt x="7734012" y="1598327"/>
                  <a:pt x="7754684" y="1616863"/>
                </a:cubicBezTo>
                <a:cubicBezTo>
                  <a:pt x="7826314" y="1681493"/>
                  <a:pt x="7825833" y="1682494"/>
                  <a:pt x="7755645" y="1759148"/>
                </a:cubicBezTo>
                <a:cubicBezTo>
                  <a:pt x="7736896" y="1779688"/>
                  <a:pt x="7716704" y="1793216"/>
                  <a:pt x="7725360" y="1826283"/>
                </a:cubicBezTo>
                <a:cubicBezTo>
                  <a:pt x="7754684" y="1936002"/>
                  <a:pt x="7750838" y="1936002"/>
                  <a:pt x="7633056" y="1972074"/>
                </a:cubicBezTo>
                <a:cubicBezTo>
                  <a:pt x="7606135" y="1980591"/>
                  <a:pt x="7570080" y="1973076"/>
                  <a:pt x="7554696" y="2004640"/>
                </a:cubicBezTo>
                <a:cubicBezTo>
                  <a:pt x="7564311" y="2027686"/>
                  <a:pt x="7541716" y="2583799"/>
                  <a:pt x="7562870" y="2592817"/>
                </a:cubicBezTo>
                <a:cubicBezTo>
                  <a:pt x="7728244" y="2663458"/>
                  <a:pt x="7748914" y="2746625"/>
                  <a:pt x="7620078" y="2877387"/>
                </a:cubicBezTo>
                <a:cubicBezTo>
                  <a:pt x="7533544" y="2965063"/>
                  <a:pt x="7543639" y="3108349"/>
                  <a:pt x="7579695" y="3198029"/>
                </a:cubicBezTo>
                <a:cubicBezTo>
                  <a:pt x="7715743" y="3237608"/>
                  <a:pt x="7685939" y="3342818"/>
                  <a:pt x="7713340" y="3435003"/>
                </a:cubicBezTo>
                <a:cubicBezTo>
                  <a:pt x="7733531" y="3504142"/>
                  <a:pt x="7654210" y="3494623"/>
                  <a:pt x="7658054" y="3526187"/>
                </a:cubicBezTo>
                <a:cubicBezTo>
                  <a:pt x="7708052" y="3564262"/>
                  <a:pt x="7774874" y="3576287"/>
                  <a:pt x="7813815" y="3628391"/>
                </a:cubicBezTo>
                <a:cubicBezTo>
                  <a:pt x="7743627" y="3666467"/>
                  <a:pt x="7708052" y="3720074"/>
                  <a:pt x="7669112" y="3773681"/>
                </a:cubicBezTo>
                <a:cubicBezTo>
                  <a:pt x="7606135" y="3860855"/>
                  <a:pt x="7520564" y="3934503"/>
                  <a:pt x="7429704" y="4001137"/>
                </a:cubicBezTo>
                <a:lnTo>
                  <a:pt x="7417475" y="4099399"/>
                </a:lnTo>
                <a:lnTo>
                  <a:pt x="180606" y="4099399"/>
                </a:lnTo>
                <a:lnTo>
                  <a:pt x="164649" y="4093760"/>
                </a:lnTo>
                <a:cubicBezTo>
                  <a:pt x="148507" y="4086464"/>
                  <a:pt x="145082" y="4080295"/>
                  <a:pt x="160465" y="4076287"/>
                </a:cubicBezTo>
                <a:cubicBezTo>
                  <a:pt x="230173" y="4057751"/>
                  <a:pt x="478714" y="3837810"/>
                  <a:pt x="549383" y="3827790"/>
                </a:cubicBezTo>
                <a:cubicBezTo>
                  <a:pt x="631589" y="3816267"/>
                  <a:pt x="647934" y="3800736"/>
                  <a:pt x="756100" y="3722078"/>
                </a:cubicBezTo>
                <a:cubicBezTo>
                  <a:pt x="827251" y="3670474"/>
                  <a:pt x="531115" y="3782698"/>
                  <a:pt x="415738" y="3746126"/>
                </a:cubicBezTo>
                <a:cubicBezTo>
                  <a:pt x="373433" y="3732598"/>
                  <a:pt x="671971" y="3589813"/>
                  <a:pt x="671971" y="3563762"/>
                </a:cubicBezTo>
                <a:cubicBezTo>
                  <a:pt x="671971" y="3536206"/>
                  <a:pt x="645049" y="3530194"/>
                  <a:pt x="619570" y="3530194"/>
                </a:cubicBezTo>
                <a:cubicBezTo>
                  <a:pt x="562844" y="3530194"/>
                  <a:pt x="580151" y="3506145"/>
                  <a:pt x="523422" y="3507649"/>
                </a:cubicBezTo>
                <a:cubicBezTo>
                  <a:pt x="689758" y="3438010"/>
                  <a:pt x="792637" y="3456547"/>
                  <a:pt x="957048" y="3392918"/>
                </a:cubicBezTo>
                <a:cubicBezTo>
                  <a:pt x="1037333" y="3361856"/>
                  <a:pt x="753217" y="3258649"/>
                  <a:pt x="835904" y="3231596"/>
                </a:cubicBezTo>
                <a:cubicBezTo>
                  <a:pt x="867151" y="3221074"/>
                  <a:pt x="908974" y="3232097"/>
                  <a:pt x="930608" y="3195022"/>
                </a:cubicBezTo>
                <a:cubicBezTo>
                  <a:pt x="896476" y="3165464"/>
                  <a:pt x="851286" y="3178490"/>
                  <a:pt x="817153" y="3190514"/>
                </a:cubicBezTo>
                <a:cubicBezTo>
                  <a:pt x="730141" y="3221576"/>
                  <a:pt x="736391" y="3214062"/>
                  <a:pt x="727736" y="3191015"/>
                </a:cubicBezTo>
                <a:cubicBezTo>
                  <a:pt x="699374" y="3112357"/>
                  <a:pt x="629186" y="3137408"/>
                  <a:pt x="567170" y="3150434"/>
                </a:cubicBezTo>
                <a:cubicBezTo>
                  <a:pt x="379682" y="3189512"/>
                  <a:pt x="189791" y="3178490"/>
                  <a:pt x="2784" y="3218569"/>
                </a:cubicBezTo>
                <a:cubicBezTo>
                  <a:pt x="-17406" y="3223079"/>
                  <a:pt x="77299" y="3133400"/>
                  <a:pt x="122006" y="3122877"/>
                </a:cubicBezTo>
                <a:cubicBezTo>
                  <a:pt x="170561" y="3111856"/>
                  <a:pt x="230173" y="3119872"/>
                  <a:pt x="264786" y="3068269"/>
                </a:cubicBezTo>
                <a:cubicBezTo>
                  <a:pt x="203252" y="3055243"/>
                  <a:pt x="133065" y="3080292"/>
                  <a:pt x="72009" y="3039210"/>
                </a:cubicBezTo>
                <a:cubicBezTo>
                  <a:pt x="207578" y="2982597"/>
                  <a:pt x="342665" y="2984601"/>
                  <a:pt x="459485" y="2948028"/>
                </a:cubicBezTo>
                <a:cubicBezTo>
                  <a:pt x="470061" y="2880393"/>
                  <a:pt x="393143" y="2904941"/>
                  <a:pt x="365260" y="2866364"/>
                </a:cubicBezTo>
                <a:cubicBezTo>
                  <a:pt x="1245010" y="2800232"/>
                  <a:pt x="753697" y="2604840"/>
                  <a:pt x="607071" y="2498127"/>
                </a:cubicBezTo>
                <a:cubicBezTo>
                  <a:pt x="558036" y="2462556"/>
                  <a:pt x="1073387" y="2293717"/>
                  <a:pt x="1090213" y="2289209"/>
                </a:cubicBezTo>
                <a:cubicBezTo>
                  <a:pt x="1132999" y="2278688"/>
                  <a:pt x="1302700" y="2286203"/>
                  <a:pt x="1337313" y="2272676"/>
                </a:cubicBezTo>
                <a:cubicBezTo>
                  <a:pt x="1381541" y="2255643"/>
                  <a:pt x="1235395" y="2226083"/>
                  <a:pt x="1268086" y="2205541"/>
                </a:cubicBezTo>
                <a:cubicBezTo>
                  <a:pt x="1497398" y="2060752"/>
                  <a:pt x="1513743" y="1842815"/>
                  <a:pt x="1449324" y="1827285"/>
                </a:cubicBezTo>
                <a:cubicBezTo>
                  <a:pt x="1382502" y="1811252"/>
                  <a:pt x="1317121" y="1823778"/>
                  <a:pt x="1255107" y="1849829"/>
                </a:cubicBezTo>
                <a:cubicBezTo>
                  <a:pt x="1154152" y="1892415"/>
                  <a:pt x="455158" y="1831793"/>
                  <a:pt x="259497" y="1865862"/>
                </a:cubicBezTo>
                <a:cubicBezTo>
                  <a:pt x="229691" y="1870872"/>
                  <a:pt x="189311" y="1893417"/>
                  <a:pt x="160947" y="1851332"/>
                </a:cubicBezTo>
                <a:cubicBezTo>
                  <a:pt x="362377" y="1715060"/>
                  <a:pt x="621013" y="1754138"/>
                  <a:pt x="845998" y="1661453"/>
                </a:cubicBezTo>
                <a:cubicBezTo>
                  <a:pt x="757542" y="1597824"/>
                  <a:pt x="667645" y="1600832"/>
                  <a:pt x="575343" y="1610350"/>
                </a:cubicBezTo>
                <a:cubicBezTo>
                  <a:pt x="551306" y="1612855"/>
                  <a:pt x="518615" y="1616362"/>
                  <a:pt x="512846" y="1589809"/>
                </a:cubicBezTo>
                <a:cubicBezTo>
                  <a:pt x="505636" y="1556242"/>
                  <a:pt x="544576" y="1550229"/>
                  <a:pt x="570054" y="1536702"/>
                </a:cubicBezTo>
                <a:cubicBezTo>
                  <a:pt x="608994" y="1515660"/>
                  <a:pt x="666682" y="1540710"/>
                  <a:pt x="714276" y="1483095"/>
                </a:cubicBezTo>
                <a:cubicBezTo>
                  <a:pt x="570054" y="1496622"/>
                  <a:pt x="448428" y="1520170"/>
                  <a:pt x="321033" y="1560250"/>
                </a:cubicBezTo>
                <a:cubicBezTo>
                  <a:pt x="332089" y="1524679"/>
                  <a:pt x="370548" y="1508145"/>
                  <a:pt x="348915" y="1478587"/>
                </a:cubicBezTo>
                <a:cubicBezTo>
                  <a:pt x="332571" y="1456542"/>
                  <a:pt x="285939" y="1446021"/>
                  <a:pt x="309975" y="1404938"/>
                </a:cubicBezTo>
                <a:cubicBezTo>
                  <a:pt x="377759" y="1361351"/>
                  <a:pt x="473907" y="1372876"/>
                  <a:pt x="531595" y="1310249"/>
                </a:cubicBezTo>
                <a:cubicBezTo>
                  <a:pt x="613321" y="1221071"/>
                  <a:pt x="740236" y="1190509"/>
                  <a:pt x="840230" y="1125380"/>
                </a:cubicBezTo>
                <a:cubicBezTo>
                  <a:pt x="873400" y="1104337"/>
                  <a:pt x="1091175" y="1030690"/>
                  <a:pt x="1149825" y="1007142"/>
                </a:cubicBezTo>
                <a:cubicBezTo>
                  <a:pt x="1231551" y="974076"/>
                  <a:pt x="1324813" y="962553"/>
                  <a:pt x="1405096" y="901932"/>
                </a:cubicBezTo>
                <a:cubicBezTo>
                  <a:pt x="1326255" y="889406"/>
                  <a:pt x="1262318" y="946021"/>
                  <a:pt x="1167613" y="918465"/>
                </a:cubicBezTo>
                <a:cubicBezTo>
                  <a:pt x="1317602" y="859848"/>
                  <a:pt x="1455092" y="833294"/>
                  <a:pt x="1563740" y="752632"/>
                </a:cubicBezTo>
                <a:cubicBezTo>
                  <a:pt x="1577201" y="742613"/>
                  <a:pt x="1603642" y="745619"/>
                  <a:pt x="1623833" y="742112"/>
                </a:cubicBezTo>
                <a:cubicBezTo>
                  <a:pt x="1836317" y="706540"/>
                  <a:pt x="2049765" y="676480"/>
                  <a:pt x="2259848" y="624877"/>
                </a:cubicBezTo>
                <a:cubicBezTo>
                  <a:pt x="2307442" y="612853"/>
                  <a:pt x="2391570" y="609847"/>
                  <a:pt x="2382917" y="566761"/>
                </a:cubicBezTo>
                <a:cubicBezTo>
                  <a:pt x="2369937" y="502131"/>
                  <a:pt x="2291577" y="548223"/>
                  <a:pt x="2241099" y="554235"/>
                </a:cubicBezTo>
                <a:cubicBezTo>
                  <a:pt x="2084379" y="573775"/>
                  <a:pt x="1927659" y="607843"/>
                  <a:pt x="1768535" y="588806"/>
                </a:cubicBezTo>
                <a:cubicBezTo>
                  <a:pt x="1875738" y="564757"/>
                  <a:pt x="1982463" y="540207"/>
                  <a:pt x="2089668" y="516159"/>
                </a:cubicBezTo>
                <a:cubicBezTo>
                  <a:pt x="1966597" y="524676"/>
                  <a:pt x="1859394" y="468563"/>
                  <a:pt x="1739690" y="493614"/>
                </a:cubicBezTo>
                <a:cubicBezTo>
                  <a:pt x="1701230" y="501630"/>
                  <a:pt x="1660850" y="476079"/>
                  <a:pt x="1657003" y="436500"/>
                </a:cubicBezTo>
                <a:cubicBezTo>
                  <a:pt x="1652677" y="404937"/>
                  <a:pt x="1688732" y="390909"/>
                  <a:pt x="1716134" y="380889"/>
                </a:cubicBezTo>
                <a:cubicBezTo>
                  <a:pt x="1786322" y="355337"/>
                  <a:pt x="1842086" y="279687"/>
                  <a:pt x="1931986" y="319766"/>
                </a:cubicBezTo>
                <a:cubicBezTo>
                  <a:pt x="1988712" y="256640"/>
                  <a:pt x="2079091" y="246619"/>
                  <a:pt x="2152163" y="230087"/>
                </a:cubicBezTo>
                <a:cubicBezTo>
                  <a:pt x="2385321" y="177982"/>
                  <a:pt x="2621844" y="137401"/>
                  <a:pt x="2858367" y="102831"/>
                </a:cubicBezTo>
                <a:cubicBezTo>
                  <a:pt x="3013645" y="80286"/>
                  <a:pt x="3173731" y="89806"/>
                  <a:pt x="3327568" y="61248"/>
                </a:cubicBezTo>
                <a:cubicBezTo>
                  <a:pt x="3628510" y="5637"/>
                  <a:pt x="3927528" y="7141"/>
                  <a:pt x="4227028" y="1129"/>
                </a:cubicBezTo>
                <a:cubicBezTo>
                  <a:pt x="4296975" y="-249"/>
                  <a:pt x="4366742" y="-281"/>
                  <a:pt x="4436398" y="58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9E10CCB6-0A2E-4FD6-7D3D-46F84B3CAAD7}"/>
              </a:ext>
            </a:extLst>
          </p:cNvPr>
          <p:cNvSpPr>
            <a:spLocks noGrp="1"/>
          </p:cNvSpPr>
          <p:nvPr>
            <p:ph type="ctrTitle"/>
          </p:nvPr>
        </p:nvSpPr>
        <p:spPr>
          <a:xfrm>
            <a:off x="6096000" y="3657600"/>
            <a:ext cx="5257799" cy="1878144"/>
          </a:xfrm>
        </p:spPr>
        <p:txBody>
          <a:bodyPr anchor="b">
            <a:normAutofit/>
          </a:bodyPr>
          <a:lstStyle/>
          <a:p>
            <a:pPr fontAlgn="auto"/>
            <a:r>
              <a:rPr lang="en-US" sz="3700" b="1" dirty="0"/>
              <a:t>Thanks </a:t>
            </a:r>
            <a:br>
              <a:rPr lang="en-US" sz="3700" b="1" dirty="0"/>
            </a:br>
            <a:r>
              <a:rPr lang="en-US" sz="3700" b="1" dirty="0"/>
              <a:t>for your attention</a:t>
            </a:r>
          </a:p>
        </p:txBody>
      </p:sp>
      <p:sp>
        <p:nvSpPr>
          <p:cNvPr id="7" name="Textfeld 6">
            <a:extLst>
              <a:ext uri="{FF2B5EF4-FFF2-40B4-BE49-F238E27FC236}">
                <a16:creationId xmlns:a16="http://schemas.microsoft.com/office/drawing/2014/main" id="{FFD616D7-7AF2-BD2B-0C4C-BAEACED08C2A}"/>
              </a:ext>
            </a:extLst>
          </p:cNvPr>
          <p:cNvSpPr txBox="1"/>
          <p:nvPr/>
        </p:nvSpPr>
        <p:spPr>
          <a:xfrm>
            <a:off x="8462866" y="6488668"/>
            <a:ext cx="3143361" cy="369332"/>
          </a:xfrm>
          <a:prstGeom prst="rect">
            <a:avLst/>
          </a:prstGeom>
          <a:noFill/>
        </p:spPr>
        <p:txBody>
          <a:bodyPr wrap="none" rtlCol="0">
            <a:spAutoFit/>
          </a:bodyPr>
          <a:lstStyle/>
          <a:p>
            <a:r>
              <a:rPr lang="de-DE" dirty="0" err="1"/>
              <a:t>Ironhack</a:t>
            </a:r>
            <a:r>
              <a:rPr lang="de-DE" dirty="0"/>
              <a:t> |Simon Forbrig | 2022</a:t>
            </a:r>
          </a:p>
        </p:txBody>
      </p:sp>
    </p:spTree>
    <p:extLst>
      <p:ext uri="{BB962C8B-B14F-4D97-AF65-F5344CB8AC3E}">
        <p14:creationId xmlns:p14="http://schemas.microsoft.com/office/powerpoint/2010/main" val="250425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Words>
  <Application>Microsoft Office PowerPoint</Application>
  <PresentationFormat>Breitbild</PresentationFormat>
  <Paragraphs>46</Paragraphs>
  <Slides>8</Slides>
  <Notes>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Calibri</vt:lpstr>
      <vt:lpstr>Calibri Light</vt:lpstr>
      <vt:lpstr>Helvetica</vt:lpstr>
      <vt:lpstr>Office</vt:lpstr>
      <vt:lpstr>Twitter taught Microsoft’s AI chatbot to be a racist asshole in less than a day</vt:lpstr>
      <vt:lpstr>What is TAY?</vt:lpstr>
      <vt:lpstr>What happend?</vt:lpstr>
      <vt:lpstr>Some of Tay’s weirder utterances did come out unprompted</vt:lpstr>
      <vt:lpstr>Why did this happen?</vt:lpstr>
      <vt:lpstr>Why did this happen?</vt:lpstr>
      <vt:lpstr>Discussion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taught Microsoft’s AI chatbot to be a racist asshole in less than a day</dc:title>
  <dc:creator>Simon Forbrig</dc:creator>
  <cp:lastModifiedBy>Simon Forbrig</cp:lastModifiedBy>
  <cp:revision>4</cp:revision>
  <dcterms:created xsi:type="dcterms:W3CDTF">2022-05-20T10:01:31Z</dcterms:created>
  <dcterms:modified xsi:type="dcterms:W3CDTF">2022-05-20T10:52:23Z</dcterms:modified>
</cp:coreProperties>
</file>