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1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5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0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0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837ABB-8DAD-40CF-BBCA-B5C07956789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D698A1-8560-46D5-9DA6-DB604DB5A5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ortin1/FinalProject_UnsupervisedLear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jchoudhary7/customer-segmentation-tutorial-in-pyth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0D5D-33EC-1D6F-9E23-1B31DA040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73C83-A3A6-3261-FD65-81F77D9CE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Stephen Fortin, MBA</a:t>
            </a:r>
          </a:p>
        </p:txBody>
      </p:sp>
    </p:spTree>
    <p:extLst>
      <p:ext uri="{BB962C8B-B14F-4D97-AF65-F5344CB8AC3E}">
        <p14:creationId xmlns:p14="http://schemas.microsoft.com/office/powerpoint/2010/main" val="400530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5937-81CF-EFAA-0F9A-B15FCDA8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58A5-B265-FA49-507F-E1C1A4D7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tested the performance of following unsupervised learning algorithms:</a:t>
            </a:r>
          </a:p>
          <a:p>
            <a:pPr lvl="1"/>
            <a:r>
              <a:rPr lang="en-US" dirty="0"/>
              <a:t>K-mean clustering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DBSCAN clustering</a:t>
            </a:r>
          </a:p>
        </p:txBody>
      </p:sp>
    </p:spTree>
    <p:extLst>
      <p:ext uri="{BB962C8B-B14F-4D97-AF65-F5344CB8AC3E}">
        <p14:creationId xmlns:p14="http://schemas.microsoft.com/office/powerpoint/2010/main" val="20748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8340-4840-04F4-C571-5133132F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C6503-D3DA-D57E-F020-6F0F71F8C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all 4 features from dataset</a:t>
            </a:r>
          </a:p>
          <a:p>
            <a:r>
              <a:rPr lang="en-US" b="1" dirty="0"/>
              <a:t>Elbow Method </a:t>
            </a:r>
            <a:r>
              <a:rPr lang="en-US" dirty="0"/>
              <a:t>used to select the optimal number of clusters</a:t>
            </a:r>
          </a:p>
          <a:p>
            <a:pPr lvl="1"/>
            <a:r>
              <a:rPr lang="en-US" dirty="0"/>
              <a:t>Elbow appears to be present in the figure (right) at approximately k=6</a:t>
            </a:r>
          </a:p>
          <a:p>
            <a:pPr lvl="1"/>
            <a:r>
              <a:rPr lang="en-US" dirty="0"/>
              <a:t>Number of clusters was set to 6</a:t>
            </a:r>
          </a:p>
          <a:p>
            <a:r>
              <a:rPr lang="en-US" b="1" dirty="0"/>
              <a:t>Silhouette Score</a:t>
            </a:r>
            <a:r>
              <a:rPr lang="en-US" dirty="0"/>
              <a:t> used to evaluate fit</a:t>
            </a:r>
          </a:p>
          <a:p>
            <a:pPr lvl="1"/>
            <a:r>
              <a:rPr lang="en-US" dirty="0"/>
              <a:t>Value of 0.62</a:t>
            </a:r>
          </a:p>
          <a:p>
            <a:pPr lvl="1"/>
            <a:r>
              <a:rPr lang="en-US" dirty="0"/>
              <a:t>Good score, represents “reasonable” fit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338C6C-CD5C-D675-135C-E22301BD42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574703"/>
            <a:ext cx="4937125" cy="2565845"/>
          </a:xfrm>
        </p:spPr>
      </p:pic>
    </p:spTree>
    <p:extLst>
      <p:ext uri="{BB962C8B-B14F-4D97-AF65-F5344CB8AC3E}">
        <p14:creationId xmlns:p14="http://schemas.microsoft.com/office/powerpoint/2010/main" val="232424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5568-6013-2610-A078-5ABDC6C7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C0F9-2474-F429-4438-9A554E81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all 4 features from dataset</a:t>
            </a:r>
          </a:p>
          <a:p>
            <a:r>
              <a:rPr lang="en-US" dirty="0"/>
              <a:t>Parameters/Hyperparameters:</a:t>
            </a:r>
          </a:p>
          <a:p>
            <a:pPr lvl="1"/>
            <a:r>
              <a:rPr lang="en-US" dirty="0"/>
              <a:t>Agglomerative clustering</a:t>
            </a:r>
          </a:p>
          <a:p>
            <a:pPr lvl="1"/>
            <a:r>
              <a:rPr lang="en-US" dirty="0"/>
              <a:t>Number of clusters = 6</a:t>
            </a:r>
          </a:p>
          <a:p>
            <a:pPr lvl="1"/>
            <a:r>
              <a:rPr lang="en-US" dirty="0"/>
              <a:t>Affinity = ‘</a:t>
            </a:r>
            <a:r>
              <a:rPr lang="en-US" dirty="0" err="1"/>
              <a:t>eucladian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Linkage = ‘ward’</a:t>
            </a:r>
          </a:p>
          <a:p>
            <a:r>
              <a:rPr lang="en-US" b="1" dirty="0"/>
              <a:t>Silhouette Score</a:t>
            </a:r>
            <a:r>
              <a:rPr lang="en-US" dirty="0"/>
              <a:t> used to evaluate fit</a:t>
            </a:r>
          </a:p>
          <a:p>
            <a:pPr lvl="1"/>
            <a:r>
              <a:rPr lang="en-US" dirty="0"/>
              <a:t>Value of 0.62</a:t>
            </a:r>
          </a:p>
          <a:p>
            <a:pPr lvl="1"/>
            <a:r>
              <a:rPr lang="en-US" dirty="0"/>
              <a:t>Good score, represents “reasonable” fit</a:t>
            </a:r>
          </a:p>
          <a:p>
            <a:r>
              <a:rPr lang="en-US" b="1" dirty="0"/>
              <a:t>Same clusters identified as compared to K-means clustering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B21852-7163-7345-0617-0C40B3499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8963" y="2667000"/>
            <a:ext cx="3495675" cy="2381250"/>
          </a:xfrm>
        </p:spPr>
      </p:pic>
    </p:spTree>
    <p:extLst>
      <p:ext uri="{BB962C8B-B14F-4D97-AF65-F5344CB8AC3E}">
        <p14:creationId xmlns:p14="http://schemas.microsoft.com/office/powerpoint/2010/main" val="306688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B929-A49D-984B-641A-78814866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/ Hierarchical Clusters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467D7-CEC8-C03F-8FCB-ABA3D24BD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3-Dimensional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26EDF3-B240-3CF0-5991-6FAD80A97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00826" y="2582863"/>
            <a:ext cx="3730986" cy="3378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82642C-9CAF-9624-33C1-289A5C79A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2-Dimensional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BBB232F-F246-E087-87CF-9822C86B2A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96088" y="3033713"/>
            <a:ext cx="3781425" cy="2476500"/>
          </a:xfrm>
        </p:spPr>
      </p:pic>
    </p:spTree>
    <p:extLst>
      <p:ext uri="{BB962C8B-B14F-4D97-AF65-F5344CB8AC3E}">
        <p14:creationId xmlns:p14="http://schemas.microsoft.com/office/powerpoint/2010/main" val="259891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684D-0FDC-DB24-592B-E2A85603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/ Hierarchical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89BB-FDC9-5A05-5B7F-368636B18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and Proportion of Features Across Clusters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D3A05F-CFB2-229B-6C11-AAF8535E8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0647" y="2871386"/>
            <a:ext cx="4391025" cy="219115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0EE5F-C05B-A182-5534-3FFD034C5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Qualitative Description of Clusters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F27EDE-B475-DCF0-5EE8-44846B41D3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7964" y="2871385"/>
            <a:ext cx="4237671" cy="2191151"/>
          </a:xfrm>
        </p:spPr>
      </p:pic>
    </p:spTree>
    <p:extLst>
      <p:ext uri="{BB962C8B-B14F-4D97-AF65-F5344CB8AC3E}">
        <p14:creationId xmlns:p14="http://schemas.microsoft.com/office/powerpoint/2010/main" val="305166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20E78E-115D-FB44-33D5-DE953CCD83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Silhouette Score</a:t>
            </a:r>
            <a:r>
              <a:rPr lang="en-US" dirty="0"/>
              <a:t> used to evaluate fit</a:t>
            </a:r>
          </a:p>
          <a:p>
            <a:pPr lvl="1"/>
            <a:r>
              <a:rPr lang="en-US" dirty="0"/>
              <a:t>Value of 0.18</a:t>
            </a:r>
          </a:p>
          <a:p>
            <a:pPr lvl="1"/>
            <a:r>
              <a:rPr lang="en-US" dirty="0"/>
              <a:t>Represents very weak fit</a:t>
            </a:r>
          </a:p>
          <a:p>
            <a:pPr lvl="1"/>
            <a:r>
              <a:rPr lang="en-US" dirty="0"/>
              <a:t>Experimented with Epsilon scores 0.6-0.8 and </a:t>
            </a:r>
            <a:r>
              <a:rPr lang="en-US" dirty="0" err="1"/>
              <a:t>min_samples</a:t>
            </a:r>
            <a:r>
              <a:rPr lang="en-US" dirty="0"/>
              <a:t> 5 to 10 </a:t>
            </a:r>
            <a:r>
              <a:rPr lang="en-US" dirty="0">
                <a:sym typeface="Wingdings" panose="05000000000000000000" pitchFamily="2" charset="2"/>
              </a:rPr>
              <a:t> little improvement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5568-6013-2610-A078-5ABDC6C7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C0F9-2474-F429-4438-9A554E81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all 4 features from dataset</a:t>
            </a:r>
          </a:p>
          <a:p>
            <a:r>
              <a:rPr lang="en-US" b="1" dirty="0"/>
              <a:t>Elbow Method </a:t>
            </a:r>
            <a:r>
              <a:rPr lang="en-US" dirty="0"/>
              <a:t>used to select the optimal epsilon</a:t>
            </a:r>
          </a:p>
          <a:p>
            <a:pPr lvl="1"/>
            <a:r>
              <a:rPr lang="en-US" dirty="0"/>
              <a:t>Elbow appears to be present in the figure (right) at approximately epsilon = 0.7</a:t>
            </a:r>
          </a:p>
          <a:p>
            <a:r>
              <a:rPr lang="en-US" dirty="0" err="1"/>
              <a:t>Min_samples</a:t>
            </a:r>
            <a:r>
              <a:rPr lang="en-US" dirty="0"/>
              <a:t> hyperparameter set to 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84F1C1-DC1C-9028-D08F-AA749C0B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87" y="3788839"/>
            <a:ext cx="3629025" cy="2447925"/>
          </a:xfrm>
          <a:prstGeom prst="rect">
            <a:avLst/>
          </a:prstGeo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175E3240-2BC4-DA3F-3C61-8A6500342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65" y="3922189"/>
            <a:ext cx="3562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2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20FF8-DD56-43BD-E874-339D590F0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72074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5D3D97-BA66-8EE1-38DB-59006B70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C45F5A-97E0-188B-E7E2-8D9EFB83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and Hierarchical Clustering outperformed DBSCAN Clustering</a:t>
            </a:r>
          </a:p>
          <a:p>
            <a:r>
              <a:rPr lang="en-US" dirty="0"/>
              <a:t>Identified a total of 6 customer segments from clustering algorithms</a:t>
            </a:r>
          </a:p>
          <a:p>
            <a:r>
              <a:rPr lang="en-US" dirty="0"/>
              <a:t>Clusters with a high Spending Score were comprised of:</a:t>
            </a:r>
          </a:p>
          <a:p>
            <a:pPr lvl="1"/>
            <a:r>
              <a:rPr lang="en-US" dirty="0"/>
              <a:t>Young, low-income customers</a:t>
            </a:r>
          </a:p>
          <a:p>
            <a:pPr lvl="1"/>
            <a:r>
              <a:rPr lang="en-US" dirty="0"/>
              <a:t>Middle-aged (early 30s), high-income customers</a:t>
            </a:r>
          </a:p>
          <a:p>
            <a:pPr lvl="1"/>
            <a:r>
              <a:rPr lang="en-US" dirty="0"/>
              <a:t>May represent high value customers</a:t>
            </a:r>
          </a:p>
          <a:p>
            <a:r>
              <a:rPr lang="en-US" dirty="0"/>
              <a:t>Clusters comprised of middle-aged customers (40s) with both low and high incomes had a low Spending Score</a:t>
            </a:r>
          </a:p>
          <a:p>
            <a:pPr lvl="1"/>
            <a:r>
              <a:rPr lang="en-US" dirty="0"/>
              <a:t>Potential opportunity for better engagement among these customers </a:t>
            </a:r>
          </a:p>
        </p:txBody>
      </p:sp>
    </p:spTree>
    <p:extLst>
      <p:ext uri="{BB962C8B-B14F-4D97-AF65-F5344CB8AC3E}">
        <p14:creationId xmlns:p14="http://schemas.microsoft.com/office/powerpoint/2010/main" val="7066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8AE3-B488-5FA0-DF88-63F94ACD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3F29-CA0C-3FB6-34E6-023A2372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Github</a:t>
            </a:r>
            <a:r>
              <a:rPr lang="en-US" dirty="0"/>
              <a:t> repository containing code used to conduct the analyses:</a:t>
            </a:r>
          </a:p>
          <a:p>
            <a:pPr lvl="1"/>
            <a:r>
              <a:rPr lang="en-US">
                <a:hlinkClick r:id="rId2"/>
              </a:rPr>
              <a:t>https://github.com/sfortin1/FinalProject_UnsupervisedLearning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6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153-ADB7-E91F-052F-14969B42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D7F6-A6C4-299F-AFE5-CE9C0F34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discuss the following with regards to the current project:</a:t>
            </a:r>
          </a:p>
          <a:p>
            <a:pPr lvl="1"/>
            <a:r>
              <a:rPr lang="en-US" dirty="0"/>
              <a:t>Background and rational</a:t>
            </a:r>
          </a:p>
          <a:p>
            <a:pPr lvl="1"/>
            <a:r>
              <a:rPr lang="en-US" dirty="0"/>
              <a:t>Exploratory data analyses</a:t>
            </a:r>
          </a:p>
          <a:p>
            <a:pPr lvl="1"/>
            <a:r>
              <a:rPr lang="en-US" dirty="0"/>
              <a:t>Analyses and results</a:t>
            </a:r>
          </a:p>
          <a:p>
            <a:pPr lvl="1"/>
            <a:r>
              <a:rPr lang="en-US" dirty="0"/>
              <a:t>Discussion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95423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20FF8-DD56-43BD-E874-339D590F0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Background and Rational</a:t>
            </a:r>
          </a:p>
        </p:txBody>
      </p:sp>
    </p:spTree>
    <p:extLst>
      <p:ext uri="{BB962C8B-B14F-4D97-AF65-F5344CB8AC3E}">
        <p14:creationId xmlns:p14="http://schemas.microsoft.com/office/powerpoint/2010/main" val="425540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BEC5-653E-9A55-2E9A-5BD1E7F6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C536-C868-4B7A-7C80-BA17EB16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 problem posted on Kaggle: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https://www.kaggle.com/datasets/vjchoudhary7/customer-segmentation-tutorial-in-python/data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Through membership cards, you have collected basic data on customers at your mall:</a:t>
            </a:r>
          </a:p>
          <a:p>
            <a:pPr lvl="1"/>
            <a:r>
              <a:rPr lang="en-US" dirty="0"/>
              <a:t>Customer ID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Annual Income</a:t>
            </a:r>
          </a:p>
          <a:p>
            <a:pPr lvl="1"/>
            <a:r>
              <a:rPr lang="en-US" dirty="0"/>
              <a:t>Spending Score: calculated and assigned to customers based on their behavior and purchasing data</a:t>
            </a:r>
          </a:p>
        </p:txBody>
      </p:sp>
    </p:spTree>
    <p:extLst>
      <p:ext uri="{BB962C8B-B14F-4D97-AF65-F5344CB8AC3E}">
        <p14:creationId xmlns:p14="http://schemas.microsoft.com/office/powerpoint/2010/main" val="253215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1840-4370-EDBB-1676-1649C857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E43B-3FFF-4E3F-0533-DE334A9E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Objective</a:t>
            </a:r>
            <a:r>
              <a:rPr lang="en-US" dirty="0"/>
              <a:t>: To identify customer segments from the data.</a:t>
            </a:r>
          </a:p>
          <a:p>
            <a:endParaRPr lang="en-US" dirty="0"/>
          </a:p>
          <a:p>
            <a:r>
              <a:rPr lang="en-US" dirty="0"/>
              <a:t>The customer segments identified will ultimately be provided to the marketing team, and may be utilized for a variety of potential purposes:</a:t>
            </a:r>
          </a:p>
          <a:p>
            <a:pPr lvl="1"/>
            <a:r>
              <a:rPr lang="en-US" dirty="0"/>
              <a:t>Identification of high-value customers for targeted ad campaigns</a:t>
            </a:r>
          </a:p>
          <a:p>
            <a:pPr lvl="1"/>
            <a:r>
              <a:rPr lang="en-US" dirty="0"/>
              <a:t>Enhancement of customer satisfaction and engagement with more personalized ad campaigns</a:t>
            </a:r>
          </a:p>
          <a:p>
            <a:pPr lvl="1"/>
            <a:r>
              <a:rPr lang="en-US" dirty="0"/>
              <a:t>Tailor marketing strategy to optimize return on investment (ROI) of ad spend</a:t>
            </a:r>
          </a:p>
          <a:p>
            <a:pPr lvl="1"/>
            <a:r>
              <a:rPr lang="en-US" dirty="0"/>
              <a:t>Improve customer retention by addressing the needs of customer segments</a:t>
            </a:r>
          </a:p>
        </p:txBody>
      </p:sp>
    </p:spTree>
    <p:extLst>
      <p:ext uri="{BB962C8B-B14F-4D97-AF65-F5344CB8AC3E}">
        <p14:creationId xmlns:p14="http://schemas.microsoft.com/office/powerpoint/2010/main" val="405819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20FF8-DD56-43BD-E874-339D590F0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6667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0CDE-3211-56E6-8B25-68065B47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F807-D5B9-8CDE-63C9-FBACC1DC8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200 rows</a:t>
            </a:r>
          </a:p>
          <a:p>
            <a:pPr lvl="1"/>
            <a:r>
              <a:rPr lang="en-US" dirty="0"/>
              <a:t>200 customers</a:t>
            </a:r>
          </a:p>
          <a:p>
            <a:r>
              <a:rPr lang="en-US" dirty="0"/>
              <a:t>5 columns</a:t>
            </a:r>
          </a:p>
          <a:p>
            <a:pPr lvl="1"/>
            <a:r>
              <a:rPr lang="en-US" dirty="0"/>
              <a:t>4 features (excluding Customer ID)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183EAC-4D2F-767E-FC05-8E9E5E0DB6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2066" y="1846369"/>
            <a:ext cx="1975395" cy="402272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A52D4B-DD01-1F64-4362-8D9257B7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461" y="1846369"/>
            <a:ext cx="2057260" cy="4022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58055-2B50-5F5B-A485-BE534F5FD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22" y="3429000"/>
            <a:ext cx="3611651" cy="28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407E-3A80-2C8D-0E69-4718A841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3573-14C9-8D67-EBC1-A30EABC356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Drop Customer ID column</a:t>
            </a:r>
          </a:p>
          <a:p>
            <a:pPr lvl="1"/>
            <a:r>
              <a:rPr lang="en-US" dirty="0"/>
              <a:t>Unique customer identifier</a:t>
            </a:r>
          </a:p>
          <a:p>
            <a:pPr lvl="1"/>
            <a:r>
              <a:rPr lang="en-US" dirty="0"/>
              <a:t>Not a feature</a:t>
            </a:r>
          </a:p>
          <a:p>
            <a:r>
              <a:rPr lang="en-US" dirty="0"/>
              <a:t>One-hot encoding binary variable</a:t>
            </a:r>
          </a:p>
          <a:p>
            <a:pPr lvl="1"/>
            <a:r>
              <a:rPr lang="en-US" dirty="0"/>
              <a:t>Gender</a:t>
            </a:r>
          </a:p>
          <a:p>
            <a:r>
              <a:rPr lang="en-US" dirty="0"/>
              <a:t>Standardize continuous variables</a:t>
            </a:r>
          </a:p>
          <a:p>
            <a:pPr lvl="1"/>
            <a:r>
              <a:rPr lang="en-US" dirty="0"/>
              <a:t>Age, annual income, spending score</a:t>
            </a:r>
          </a:p>
          <a:p>
            <a:pPr lvl="1"/>
            <a:r>
              <a:rPr lang="en-US" dirty="0"/>
              <a:t>Important for distance-based clustering methods such as K-means clustering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69BA7E-7B55-18D5-41D9-80502C8538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852510"/>
            <a:ext cx="4937125" cy="4010231"/>
          </a:xfrm>
        </p:spPr>
      </p:pic>
    </p:spTree>
    <p:extLst>
      <p:ext uri="{BB962C8B-B14F-4D97-AF65-F5344CB8AC3E}">
        <p14:creationId xmlns:p14="http://schemas.microsoft.com/office/powerpoint/2010/main" val="230735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20FF8-DD56-43BD-E874-339D590F0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Analyses and Results</a:t>
            </a:r>
          </a:p>
        </p:txBody>
      </p:sp>
    </p:spTree>
    <p:extLst>
      <p:ext uri="{BB962C8B-B14F-4D97-AF65-F5344CB8AC3E}">
        <p14:creationId xmlns:p14="http://schemas.microsoft.com/office/powerpoint/2010/main" val="25776893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550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Customer Segmentation</vt:lpstr>
      <vt:lpstr>Agenda</vt:lpstr>
      <vt:lpstr>Background and Rational</vt:lpstr>
      <vt:lpstr>Background</vt:lpstr>
      <vt:lpstr>Objective</vt:lpstr>
      <vt:lpstr>Exploratory Data Analysis</vt:lpstr>
      <vt:lpstr>Descriptive Analyses</vt:lpstr>
      <vt:lpstr>Data Preprocessing</vt:lpstr>
      <vt:lpstr>Analyses and Results</vt:lpstr>
      <vt:lpstr>Unsupervised Learning Algorithms</vt:lpstr>
      <vt:lpstr>K-Means Clustering</vt:lpstr>
      <vt:lpstr>Hierarchical Clustering</vt:lpstr>
      <vt:lpstr>K-Means / Hierarchical Clusters</vt:lpstr>
      <vt:lpstr>K-Means / Hierarchical Clusters</vt:lpstr>
      <vt:lpstr>DBSCAN Clustering</vt:lpstr>
      <vt:lpstr>Discussion and Conclusion</vt:lpstr>
      <vt:lpstr>Conclusion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Fortin, Stephen [JJCUS]</dc:creator>
  <cp:lastModifiedBy>Fortin, Stephen [JJCUS]</cp:lastModifiedBy>
  <cp:revision>16</cp:revision>
  <dcterms:created xsi:type="dcterms:W3CDTF">2024-10-31T14:34:01Z</dcterms:created>
  <dcterms:modified xsi:type="dcterms:W3CDTF">2024-11-01T16:10:19Z</dcterms:modified>
</cp:coreProperties>
</file>