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01"/>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Shannon.f.hunley@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he-numbers.com/" TargetMode="External"/><Relationship Id="rId2" Type="http://schemas.openxmlformats.org/officeDocument/2006/relationships/hyperlink" Target="https://www.imd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1861-8573-558F-53FB-CD8B5FCC4EDC}"/>
              </a:ext>
            </a:extLst>
          </p:cNvPr>
          <p:cNvSpPr>
            <a:spLocks noGrp="1"/>
          </p:cNvSpPr>
          <p:nvPr>
            <p:ph type="ctrTitle"/>
          </p:nvPr>
        </p:nvSpPr>
        <p:spPr/>
        <p:txBody>
          <a:bodyPr>
            <a:normAutofit/>
          </a:bodyPr>
          <a:lstStyle/>
          <a:p>
            <a:r>
              <a:rPr lang="en-US" dirty="0"/>
              <a:t>FILM PRODUCTION RECOMMENDATIONS</a:t>
            </a:r>
          </a:p>
        </p:txBody>
      </p:sp>
      <p:sp>
        <p:nvSpPr>
          <p:cNvPr id="3" name="Subtitle 2">
            <a:extLst>
              <a:ext uri="{FF2B5EF4-FFF2-40B4-BE49-F238E27FC236}">
                <a16:creationId xmlns:a16="http://schemas.microsoft.com/office/drawing/2014/main" id="{B6F155EA-F243-5E40-3491-15C5572BD869}"/>
              </a:ext>
            </a:extLst>
          </p:cNvPr>
          <p:cNvSpPr>
            <a:spLocks noGrp="1"/>
          </p:cNvSpPr>
          <p:nvPr>
            <p:ph type="subTitle" idx="1"/>
          </p:nvPr>
        </p:nvSpPr>
        <p:spPr/>
        <p:txBody>
          <a:bodyPr/>
          <a:lstStyle/>
          <a:p>
            <a:r>
              <a:rPr lang="en-US" dirty="0"/>
              <a:t>Shannon F. Hunley</a:t>
            </a:r>
          </a:p>
          <a:p>
            <a:r>
              <a:rPr lang="en-US" dirty="0"/>
              <a:t>September 10, 2025</a:t>
            </a:r>
          </a:p>
        </p:txBody>
      </p:sp>
    </p:spTree>
    <p:extLst>
      <p:ext uri="{BB962C8B-B14F-4D97-AF65-F5344CB8AC3E}">
        <p14:creationId xmlns:p14="http://schemas.microsoft.com/office/powerpoint/2010/main" val="407194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C700A5-4911-DEDE-4D14-8D7C09FED2F0}"/>
              </a:ext>
            </a:extLst>
          </p:cNvPr>
          <p:cNvSpPr>
            <a:spLocks noGrp="1"/>
          </p:cNvSpPr>
          <p:nvPr>
            <p:ph idx="1"/>
          </p:nvPr>
        </p:nvSpPr>
        <p:spPr/>
        <p:txBody>
          <a:bodyPr>
            <a:normAutofit/>
          </a:bodyPr>
          <a:lstStyle/>
          <a:p>
            <a:pPr marL="0" indent="0">
              <a:buNone/>
            </a:pPr>
            <a:r>
              <a:rPr lang="en-US" sz="2400" dirty="0"/>
              <a:t>Thank you!</a:t>
            </a:r>
          </a:p>
          <a:p>
            <a:pPr marL="0" indent="0">
              <a:buNone/>
            </a:pPr>
            <a:r>
              <a:rPr lang="en-US" sz="2400" dirty="0"/>
              <a:t>Questions are welcome.</a:t>
            </a:r>
          </a:p>
          <a:p>
            <a:pPr marL="0" indent="0">
              <a:buNone/>
            </a:pPr>
            <a:r>
              <a:rPr lang="en-US" sz="2400" dirty="0"/>
              <a:t>Email: </a:t>
            </a:r>
            <a:r>
              <a:rPr lang="en-US" sz="2400" dirty="0">
                <a:hlinkClick r:id="rId2"/>
              </a:rPr>
              <a:t>Shannon.f.hunley@gmail.com</a:t>
            </a:r>
            <a:endParaRPr lang="en-US" sz="2400" dirty="0"/>
          </a:p>
          <a:p>
            <a:pPr marL="0" indent="0">
              <a:buNone/>
            </a:pPr>
            <a:r>
              <a:rPr lang="en-US" sz="2400" dirty="0" err="1"/>
              <a:t>Github</a:t>
            </a:r>
            <a:r>
              <a:rPr lang="en-US" sz="2400" dirty="0"/>
              <a:t> @ sfp13VA</a:t>
            </a:r>
          </a:p>
          <a:p>
            <a:pPr marL="0" indent="0">
              <a:buNone/>
            </a:pPr>
            <a:r>
              <a:rPr lang="en-US" sz="2400" dirty="0"/>
              <a:t>LinkedIn: </a:t>
            </a:r>
            <a:r>
              <a:rPr lang="en-US" sz="2400" dirty="0" err="1"/>
              <a:t>linkedin.com</a:t>
            </a:r>
            <a:r>
              <a:rPr lang="en-US" sz="2400" dirty="0"/>
              <a:t>/in/Shannon-</a:t>
            </a:r>
            <a:r>
              <a:rPr lang="en-US" sz="2400" dirty="0" err="1"/>
              <a:t>hunley</a:t>
            </a:r>
            <a:endParaRPr lang="en-US" sz="2400" dirty="0"/>
          </a:p>
        </p:txBody>
      </p:sp>
    </p:spTree>
    <p:extLst>
      <p:ext uri="{BB962C8B-B14F-4D97-AF65-F5344CB8AC3E}">
        <p14:creationId xmlns:p14="http://schemas.microsoft.com/office/powerpoint/2010/main" val="150876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F8F8-5BB7-1BF3-D561-02057A51102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74A90AD-A06A-894A-FC2B-882809C96569}"/>
              </a:ext>
            </a:extLst>
          </p:cNvPr>
          <p:cNvSpPr>
            <a:spLocks noGrp="1"/>
          </p:cNvSpPr>
          <p:nvPr>
            <p:ph idx="1"/>
          </p:nvPr>
        </p:nvSpPr>
        <p:spPr/>
        <p:txBody>
          <a:bodyPr>
            <a:normAutofit/>
          </a:bodyPr>
          <a:lstStyle/>
          <a:p>
            <a:r>
              <a:rPr lang="en-US" sz="2800" dirty="0"/>
              <a:t>Our company is interested in creating a new movie studio to make original video content.</a:t>
            </a:r>
          </a:p>
          <a:p>
            <a:r>
              <a:rPr lang="en-US" sz="2800" dirty="0"/>
              <a:t>Since we are unfamiliar with making movies, we need information about what films are performing best at the box office to make decisions about what type of films to make in our new studio.</a:t>
            </a:r>
          </a:p>
        </p:txBody>
      </p:sp>
    </p:spTree>
    <p:extLst>
      <p:ext uri="{BB962C8B-B14F-4D97-AF65-F5344CB8AC3E}">
        <p14:creationId xmlns:p14="http://schemas.microsoft.com/office/powerpoint/2010/main" val="20796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9444-95E3-5B63-CCD6-8A6DF3FE2B4F}"/>
              </a:ext>
            </a:extLst>
          </p:cNvPr>
          <p:cNvSpPr>
            <a:spLocks noGrp="1"/>
          </p:cNvSpPr>
          <p:nvPr>
            <p:ph type="title"/>
          </p:nvPr>
        </p:nvSpPr>
        <p:spPr/>
        <p:txBody>
          <a:bodyPr/>
          <a:lstStyle/>
          <a:p>
            <a:r>
              <a:rPr lang="en-US" dirty="0"/>
              <a:t>DATA AND METHODS</a:t>
            </a:r>
          </a:p>
        </p:txBody>
      </p:sp>
      <p:sp>
        <p:nvSpPr>
          <p:cNvPr id="3" name="Content Placeholder 2">
            <a:extLst>
              <a:ext uri="{FF2B5EF4-FFF2-40B4-BE49-F238E27FC236}">
                <a16:creationId xmlns:a16="http://schemas.microsoft.com/office/drawing/2014/main" id="{1475EA1F-CEC7-9DA8-FFF1-01ABC92FFABD}"/>
              </a:ext>
            </a:extLst>
          </p:cNvPr>
          <p:cNvSpPr>
            <a:spLocks noGrp="1"/>
          </p:cNvSpPr>
          <p:nvPr>
            <p:ph idx="1"/>
          </p:nvPr>
        </p:nvSpPr>
        <p:spPr/>
        <p:txBody>
          <a:bodyPr>
            <a:noAutofit/>
          </a:bodyPr>
          <a:lstStyle/>
          <a:p>
            <a:r>
              <a:rPr lang="en-US" sz="2400" dirty="0"/>
              <a:t>We are using two datasets provided by </a:t>
            </a:r>
            <a:r>
              <a:rPr lang="en-US" sz="2400" dirty="0">
                <a:hlinkClick r:id="rId2"/>
              </a:rPr>
              <a:t>IMDb</a:t>
            </a:r>
            <a:r>
              <a:rPr lang="en-US" sz="2400" dirty="0"/>
              <a:t> and </a:t>
            </a:r>
            <a:r>
              <a:rPr lang="en-US" sz="2400" dirty="0">
                <a:hlinkClick r:id="rId3"/>
              </a:rPr>
              <a:t>The Numbers</a:t>
            </a:r>
            <a:r>
              <a:rPr lang="en-US" sz="2400" dirty="0"/>
              <a:t>.  IMDb is an authoritative online database for video content, and The Numbers is another popular online database and research service which reports financial and business data regarding movies.</a:t>
            </a:r>
          </a:p>
          <a:p>
            <a:r>
              <a:rPr lang="en-US" sz="2400" dirty="0"/>
              <a:t>The data includes information about movies and their genres, ratings, staff, domestic and international gross revenue, budget, and more.</a:t>
            </a:r>
          </a:p>
        </p:txBody>
      </p:sp>
    </p:spTree>
    <p:extLst>
      <p:ext uri="{BB962C8B-B14F-4D97-AF65-F5344CB8AC3E}">
        <p14:creationId xmlns:p14="http://schemas.microsoft.com/office/powerpoint/2010/main" val="142150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5EB72-28D7-42AC-1903-C70FB4AA818D}"/>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8183FFB-47F7-4E1C-0EE3-3A14D1C63527}"/>
              </a:ext>
            </a:extLst>
          </p:cNvPr>
          <p:cNvSpPr>
            <a:spLocks noGrp="1"/>
          </p:cNvSpPr>
          <p:nvPr>
            <p:ph idx="1"/>
          </p:nvPr>
        </p:nvSpPr>
        <p:spPr>
          <a:xfrm>
            <a:off x="2231136" y="2638044"/>
            <a:ext cx="7729728" cy="3499997"/>
          </a:xfrm>
        </p:spPr>
        <p:txBody>
          <a:bodyPr>
            <a:noAutofit/>
          </a:bodyPr>
          <a:lstStyle/>
          <a:p>
            <a:r>
              <a:rPr lang="en-US" sz="2400" dirty="0"/>
              <a:t>Even though we have a good amount of data covering a long period of time, the rise of streaming movies is still a new development that will continue to change the way consumers watch movies and even what they watch.   There are also societal changes that could cause preferences to evolve over time.</a:t>
            </a:r>
          </a:p>
          <a:p>
            <a:r>
              <a:rPr lang="en-US" sz="2400" dirty="0"/>
              <a:t>The data includes no information about marketing budget, so it’s worth evaluating how marketing our movies could impact ROI.</a:t>
            </a:r>
          </a:p>
        </p:txBody>
      </p:sp>
    </p:spTree>
    <p:extLst>
      <p:ext uri="{BB962C8B-B14F-4D97-AF65-F5344CB8AC3E}">
        <p14:creationId xmlns:p14="http://schemas.microsoft.com/office/powerpoint/2010/main" val="196340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48A6F-5D7C-ABF4-96DC-6FCC8456CD50}"/>
              </a:ext>
            </a:extLst>
          </p:cNvPr>
          <p:cNvSpPr>
            <a:spLocks noGrp="1"/>
          </p:cNvSpPr>
          <p:nvPr>
            <p:ph type="title"/>
          </p:nvPr>
        </p:nvSpPr>
        <p:spPr/>
        <p:txBody>
          <a:bodyPr/>
          <a:lstStyle/>
          <a:p>
            <a:r>
              <a:rPr lang="en-US" dirty="0"/>
              <a:t>ROI BY RELEASE MONTH</a:t>
            </a:r>
          </a:p>
        </p:txBody>
      </p:sp>
      <p:sp>
        <p:nvSpPr>
          <p:cNvPr id="6" name="TextBox 5">
            <a:extLst>
              <a:ext uri="{FF2B5EF4-FFF2-40B4-BE49-F238E27FC236}">
                <a16:creationId xmlns:a16="http://schemas.microsoft.com/office/drawing/2014/main" id="{9E795168-CA16-676D-DC14-B69047A6932A}"/>
              </a:ext>
            </a:extLst>
          </p:cNvPr>
          <p:cNvSpPr txBox="1"/>
          <p:nvPr/>
        </p:nvSpPr>
        <p:spPr>
          <a:xfrm>
            <a:off x="2231137" y="2656701"/>
            <a:ext cx="3292333" cy="3046988"/>
          </a:xfrm>
          <a:prstGeom prst="rect">
            <a:avLst/>
          </a:prstGeom>
          <a:noFill/>
        </p:spPr>
        <p:txBody>
          <a:bodyPr wrap="square" rtlCol="0">
            <a:spAutoFit/>
          </a:bodyPr>
          <a:lstStyle/>
          <a:p>
            <a:r>
              <a:rPr lang="en-US" sz="2400" dirty="0"/>
              <a:t>June, July, and August release dates perform best in terms of ROI.</a:t>
            </a:r>
          </a:p>
          <a:p>
            <a:endParaRPr lang="en-US" sz="2400" dirty="0"/>
          </a:p>
          <a:p>
            <a:r>
              <a:rPr lang="en-US" sz="2400" dirty="0"/>
              <a:t>It looks like early summer is ideal, so a June release date would be recommended.</a:t>
            </a:r>
          </a:p>
        </p:txBody>
      </p:sp>
      <p:pic>
        <p:nvPicPr>
          <p:cNvPr id="10" name="Content Placeholder 9" descr="A blue and white graph&#10;&#10;AI-generated content may be incorrect.">
            <a:extLst>
              <a:ext uri="{FF2B5EF4-FFF2-40B4-BE49-F238E27FC236}">
                <a16:creationId xmlns:a16="http://schemas.microsoft.com/office/drawing/2014/main" id="{A613B482-5855-195D-ED72-BCDC64282006}"/>
              </a:ext>
            </a:extLst>
          </p:cNvPr>
          <p:cNvPicPr>
            <a:picLocks noGrp="1" noChangeAspect="1"/>
          </p:cNvPicPr>
          <p:nvPr>
            <p:ph idx="1"/>
          </p:nvPr>
        </p:nvPicPr>
        <p:blipFill>
          <a:blip r:embed="rId2"/>
          <a:stretch>
            <a:fillRect/>
          </a:stretch>
        </p:blipFill>
        <p:spPr>
          <a:xfrm>
            <a:off x="5140411" y="2131306"/>
            <a:ext cx="7051589" cy="4479559"/>
          </a:xfrm>
        </p:spPr>
      </p:pic>
    </p:spTree>
    <p:extLst>
      <p:ext uri="{BB962C8B-B14F-4D97-AF65-F5344CB8AC3E}">
        <p14:creationId xmlns:p14="http://schemas.microsoft.com/office/powerpoint/2010/main" val="2338793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07C4-81F0-A095-DAAC-78A7BC4DAC64}"/>
              </a:ext>
            </a:extLst>
          </p:cNvPr>
          <p:cNvSpPr>
            <a:spLocks noGrp="1"/>
          </p:cNvSpPr>
          <p:nvPr>
            <p:ph type="title"/>
          </p:nvPr>
        </p:nvSpPr>
        <p:spPr/>
        <p:txBody>
          <a:bodyPr/>
          <a:lstStyle/>
          <a:p>
            <a:r>
              <a:rPr lang="en-US" dirty="0"/>
              <a:t>ROI BY GENRE</a:t>
            </a:r>
          </a:p>
        </p:txBody>
      </p:sp>
      <p:sp>
        <p:nvSpPr>
          <p:cNvPr id="6" name="TextBox 5">
            <a:extLst>
              <a:ext uri="{FF2B5EF4-FFF2-40B4-BE49-F238E27FC236}">
                <a16:creationId xmlns:a16="http://schemas.microsoft.com/office/drawing/2014/main" id="{23C22DEB-0617-01C8-822E-CC1D2639EC65}"/>
              </a:ext>
            </a:extLst>
          </p:cNvPr>
          <p:cNvSpPr txBox="1"/>
          <p:nvPr/>
        </p:nvSpPr>
        <p:spPr>
          <a:xfrm>
            <a:off x="2231137" y="2557849"/>
            <a:ext cx="2835134" cy="2308324"/>
          </a:xfrm>
          <a:prstGeom prst="rect">
            <a:avLst/>
          </a:prstGeom>
          <a:noFill/>
        </p:spPr>
        <p:txBody>
          <a:bodyPr wrap="square" rtlCol="0">
            <a:spAutoFit/>
          </a:bodyPr>
          <a:lstStyle/>
          <a:p>
            <a:endParaRPr lang="en-US" sz="2400" dirty="0"/>
          </a:p>
          <a:p>
            <a:endParaRPr lang="en-US" sz="2400" dirty="0"/>
          </a:p>
          <a:p>
            <a:r>
              <a:rPr lang="en-US" sz="2400" dirty="0"/>
              <a:t>Mystery, Horror, and Thriller Genres perform best in terms of ROI.</a:t>
            </a:r>
          </a:p>
        </p:txBody>
      </p:sp>
      <p:pic>
        <p:nvPicPr>
          <p:cNvPr id="10" name="Content Placeholder 9" descr="A blue graph with black border&#10;&#10;AI-generated content may be incorrect.">
            <a:extLst>
              <a:ext uri="{FF2B5EF4-FFF2-40B4-BE49-F238E27FC236}">
                <a16:creationId xmlns:a16="http://schemas.microsoft.com/office/drawing/2014/main" id="{FAC31B4C-6E6C-FA30-6592-5F01084C4BDC}"/>
              </a:ext>
            </a:extLst>
          </p:cNvPr>
          <p:cNvPicPr>
            <a:picLocks noGrp="1" noChangeAspect="1"/>
          </p:cNvPicPr>
          <p:nvPr>
            <p:ph idx="1"/>
          </p:nvPr>
        </p:nvPicPr>
        <p:blipFill>
          <a:blip r:embed="rId2"/>
          <a:stretch>
            <a:fillRect/>
          </a:stretch>
        </p:blipFill>
        <p:spPr>
          <a:xfrm>
            <a:off x="5113020" y="2153413"/>
            <a:ext cx="7078980" cy="4247388"/>
          </a:xfrm>
        </p:spPr>
      </p:pic>
    </p:spTree>
    <p:extLst>
      <p:ext uri="{BB962C8B-B14F-4D97-AF65-F5344CB8AC3E}">
        <p14:creationId xmlns:p14="http://schemas.microsoft.com/office/powerpoint/2010/main" val="167707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CAD1-629C-0918-6175-0CEC85620947}"/>
              </a:ext>
            </a:extLst>
          </p:cNvPr>
          <p:cNvSpPr>
            <a:spLocks noGrp="1"/>
          </p:cNvSpPr>
          <p:nvPr>
            <p:ph type="title"/>
          </p:nvPr>
        </p:nvSpPr>
        <p:spPr/>
        <p:txBody>
          <a:bodyPr/>
          <a:lstStyle/>
          <a:p>
            <a:r>
              <a:rPr lang="en-US" dirty="0"/>
              <a:t>ROI BY WRITER</a:t>
            </a:r>
          </a:p>
        </p:txBody>
      </p:sp>
      <p:pic>
        <p:nvPicPr>
          <p:cNvPr id="9" name="Content Placeholder 8" descr="A blue and white bar graph&#10;&#10;AI-generated content may be incorrect.">
            <a:extLst>
              <a:ext uri="{FF2B5EF4-FFF2-40B4-BE49-F238E27FC236}">
                <a16:creationId xmlns:a16="http://schemas.microsoft.com/office/drawing/2014/main" id="{C46FFADF-DC1D-402F-CAB8-71864EA66EB2}"/>
              </a:ext>
            </a:extLst>
          </p:cNvPr>
          <p:cNvPicPr>
            <a:picLocks noGrp="1" noChangeAspect="1"/>
          </p:cNvPicPr>
          <p:nvPr>
            <p:ph idx="1"/>
          </p:nvPr>
        </p:nvPicPr>
        <p:blipFill>
          <a:blip r:embed="rId2"/>
          <a:stretch>
            <a:fillRect/>
          </a:stretch>
        </p:blipFill>
        <p:spPr>
          <a:xfrm>
            <a:off x="5014226" y="2047170"/>
            <a:ext cx="7588880" cy="4553328"/>
          </a:xfrm>
        </p:spPr>
      </p:pic>
      <p:sp>
        <p:nvSpPr>
          <p:cNvPr id="10" name="TextBox 9">
            <a:extLst>
              <a:ext uri="{FF2B5EF4-FFF2-40B4-BE49-F238E27FC236}">
                <a16:creationId xmlns:a16="http://schemas.microsoft.com/office/drawing/2014/main" id="{B5EEE075-A8AA-658E-5C52-FBD20DADA9EE}"/>
              </a:ext>
            </a:extLst>
          </p:cNvPr>
          <p:cNvSpPr txBox="1"/>
          <p:nvPr/>
        </p:nvSpPr>
        <p:spPr>
          <a:xfrm>
            <a:off x="2231137" y="2594919"/>
            <a:ext cx="2971058" cy="3416320"/>
          </a:xfrm>
          <a:prstGeom prst="rect">
            <a:avLst/>
          </a:prstGeom>
          <a:noFill/>
        </p:spPr>
        <p:txBody>
          <a:bodyPr wrap="square" rtlCol="0">
            <a:spAutoFit/>
          </a:bodyPr>
          <a:lstStyle/>
          <a:p>
            <a:r>
              <a:rPr lang="en-US" sz="2400" dirty="0"/>
              <a:t>Here are the top five writers when evaluated by average ROI.</a:t>
            </a:r>
          </a:p>
          <a:p>
            <a:endParaRPr lang="en-US" sz="2400" dirty="0"/>
          </a:p>
          <a:p>
            <a:r>
              <a:rPr lang="en-US" sz="2400" dirty="0"/>
              <a:t>Chris Lofing and Travis Cluff are writers we should ideally try to work with.</a:t>
            </a:r>
          </a:p>
        </p:txBody>
      </p:sp>
    </p:spTree>
    <p:extLst>
      <p:ext uri="{BB962C8B-B14F-4D97-AF65-F5344CB8AC3E}">
        <p14:creationId xmlns:p14="http://schemas.microsoft.com/office/powerpoint/2010/main" val="297769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BDB5-9C8B-459E-51C4-A925E13F5A8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53834C7-E972-AFB4-57E6-5E2FFBFD923F}"/>
              </a:ext>
            </a:extLst>
          </p:cNvPr>
          <p:cNvSpPr>
            <a:spLocks noGrp="1"/>
          </p:cNvSpPr>
          <p:nvPr>
            <p:ph idx="1"/>
          </p:nvPr>
        </p:nvSpPr>
        <p:spPr/>
        <p:txBody>
          <a:bodyPr/>
          <a:lstStyle/>
          <a:p>
            <a:r>
              <a:rPr lang="en-US" sz="2400" dirty="0"/>
              <a:t>1) 	Release dates in the summer, ideally early summer 	(June), are correlated with the best ROI.</a:t>
            </a:r>
          </a:p>
          <a:p>
            <a:r>
              <a:rPr lang="en-US" sz="2400" dirty="0"/>
              <a:t>2) 	Horror, mystery, and thriller genres are associated 	with the highest ROI.</a:t>
            </a:r>
          </a:p>
          <a:p>
            <a:r>
              <a:rPr lang="en-US" sz="2400" dirty="0"/>
              <a:t>3) 	Chris Lofing, Travis Cluff, and Matthew Peterman are 	writers associated with the highest ROI movies in the 	horror, mystery, and thriller genres.</a:t>
            </a:r>
          </a:p>
          <a:p>
            <a:endParaRPr lang="en-US" dirty="0"/>
          </a:p>
        </p:txBody>
      </p:sp>
    </p:spTree>
    <p:extLst>
      <p:ext uri="{BB962C8B-B14F-4D97-AF65-F5344CB8AC3E}">
        <p14:creationId xmlns:p14="http://schemas.microsoft.com/office/powerpoint/2010/main" val="189443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2BD5-3242-5089-DBB6-50A6D22DC0E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AE5ACD03-1264-A860-E6C2-DB66B3053C82}"/>
              </a:ext>
            </a:extLst>
          </p:cNvPr>
          <p:cNvSpPr>
            <a:spLocks noGrp="1"/>
          </p:cNvSpPr>
          <p:nvPr>
            <p:ph idx="1"/>
          </p:nvPr>
        </p:nvSpPr>
        <p:spPr/>
        <p:txBody>
          <a:bodyPr/>
          <a:lstStyle/>
          <a:p>
            <a:r>
              <a:rPr lang="en-US" sz="2400" dirty="0"/>
              <a:t>This is an ever-evolving industry, so keeping tabs on this data and how it changes frequently is essential.</a:t>
            </a:r>
          </a:p>
          <a:p>
            <a:r>
              <a:rPr lang="en-US" sz="2400" dirty="0"/>
              <a:t>We should evaluate some movie marketing data to find out to what extent a marketing budget could help achieve an even better ROI for our movies.</a:t>
            </a:r>
          </a:p>
          <a:p>
            <a:r>
              <a:rPr lang="en-US" sz="2400" dirty="0"/>
              <a:t>Transition to higher grossing films after some film production experience</a:t>
            </a:r>
          </a:p>
        </p:txBody>
      </p:sp>
    </p:spTree>
    <p:extLst>
      <p:ext uri="{BB962C8B-B14F-4D97-AF65-F5344CB8AC3E}">
        <p14:creationId xmlns:p14="http://schemas.microsoft.com/office/powerpoint/2010/main" val="75877946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55</TotalTime>
  <Words>458</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Parcel</vt:lpstr>
      <vt:lpstr>FILM PRODUCTION RECOMMENDATIONS</vt:lpstr>
      <vt:lpstr>OVERVIEW</vt:lpstr>
      <vt:lpstr>DATA AND METHODS</vt:lpstr>
      <vt:lpstr>LIMITATIONS</vt:lpstr>
      <vt:lpstr>ROI BY RELEASE MONTH</vt:lpstr>
      <vt:lpstr>ROI BY GENRE</vt:lpstr>
      <vt:lpstr>ROI BY WRITER</vt:lpstr>
      <vt:lpstr>CONCLUSIONS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Shannon Hunley</dc:creator>
  <cp:lastModifiedBy>Shannon Hunley</cp:lastModifiedBy>
  <cp:revision>19</cp:revision>
  <dcterms:created xsi:type="dcterms:W3CDTF">2025-09-10T16:37:53Z</dcterms:created>
  <dcterms:modified xsi:type="dcterms:W3CDTF">2025-09-10T17:33:00Z</dcterms:modified>
</cp:coreProperties>
</file>