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C6C4-478C-4938-8BB3-18ABE7F89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444246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Transitioning </a:t>
            </a:r>
            <a:r>
              <a:rPr lang="en-US" sz="3100" dirty="0"/>
              <a:t>from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Software Developer </a:t>
            </a:r>
            <a:r>
              <a:rPr lang="en-US" sz="3100" dirty="0"/>
              <a:t>to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Machine Learning </a:t>
            </a:r>
            <a:r>
              <a:rPr lang="en-US" dirty="0" err="1"/>
              <a:t>DEVops</a:t>
            </a:r>
            <a:r>
              <a:rPr lang="en-US" dirty="0"/>
              <a:t>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5D4BC-4950-4131-A392-092071A71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Scott Frame</a:t>
            </a:r>
          </a:p>
        </p:txBody>
      </p:sp>
    </p:spTree>
    <p:extLst>
      <p:ext uri="{BB962C8B-B14F-4D97-AF65-F5344CB8AC3E}">
        <p14:creationId xmlns:p14="http://schemas.microsoft.com/office/powerpoint/2010/main" val="345279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E3E5A37D-F1C4-4145-9085-A0A5A9951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92C7167-368D-444E-9E47-2E8891515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 Diagonal Corner Rectangle 6">
            <a:extLst>
              <a:ext uri="{FF2B5EF4-FFF2-40B4-BE49-F238E27FC236}">
                <a16:creationId xmlns:a16="http://schemas.microsoft.com/office/drawing/2014/main" id="{F2748E73-80C5-425F-913B-7742A712C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C8459A0-4A67-4667-8375-3C1891D63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04FC121-DD1C-42A3-8F46-7B66D4FB2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F347BD5B-E7F7-42FE-8415-821E0F5D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DBF7E89B-D667-41E9-B91C-82C84F775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84697C2-C67C-40B8-8AB5-64BA0855B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62248432-9BC6-49AA-8170-93E7B544A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AB1EC22E-A4E2-40C5-822E-C44162C19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0FB86F8F-0996-471C-B2CB-EA73B713B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68558584-C3BC-439A-94D0-AC7258BBC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61C9978A-EC3E-429A-A984-A054F6060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D4899F73-4FB6-4D9D-B775-C922AD2FE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4FC63266-65BB-4ED1-BF70-4B6426F37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FAADEE34-87D6-49F7-BD7C-6E9B4A15C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EEF15212-62A9-4C7D-8E44-A8EE702C2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AA9CD605-9A47-422D-B59B-EF520819C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84697520-ED42-45DF-808D-08406E6D7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5B77A4A4-2564-4FCD-AAB6-EF5928FC0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FBA27082-4F5A-4B4B-9E9F-08D99C377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F9FB517D-15AF-4171-A924-F788CCD86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5A4DA561-E7F6-472E-BFF7-56F5699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116AD74-7050-406D-B9C6-0E093DE25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39704B7F-8302-4393-87BA-5FE1F1D53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327F5C12-23E8-4541-978B-A3FFC6C38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457E0D75-3FEF-4F4D-B77A-61B2EE068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1771F493-916F-4369-AB59-3959D6FFE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C3BC1B88-E51E-4022-866F-91F3DA2F7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AA772B23-B946-4213-92DD-12C4DAEB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82847A30-DCA3-4885-8D66-D6351398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DFF0EA02-510D-4D5F-89CE-440F34700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095A6A1F-4881-4C5A-931E-BB6A7786C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92BA463E-7556-418B-A878-F7672ECA0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19E413E4-DE86-45D9-9F12-DE8751C98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99DD4B37-45ED-49ED-A184-E756E5375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7">
              <a:extLst>
                <a:ext uri="{FF2B5EF4-FFF2-40B4-BE49-F238E27FC236}">
                  <a16:creationId xmlns:a16="http://schemas.microsoft.com/office/drawing/2014/main" id="{8F64D9A0-F049-4558-81E6-A56D96384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8">
              <a:extLst>
                <a:ext uri="{FF2B5EF4-FFF2-40B4-BE49-F238E27FC236}">
                  <a16:creationId xmlns:a16="http://schemas.microsoft.com/office/drawing/2014/main" id="{07949EC0-5240-45A7-A771-003EF95D3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A40A3D06-2CEC-40EC-9260-FBB983005F09}"/>
              </a:ext>
            </a:extLst>
          </p:cNvPr>
          <p:cNvSpPr txBox="1">
            <a:spLocks/>
          </p:cNvSpPr>
          <p:nvPr/>
        </p:nvSpPr>
        <p:spPr>
          <a:xfrm>
            <a:off x="3384941" y="1418920"/>
            <a:ext cx="6311579" cy="63891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and Regression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16F19F40-AA7D-4D35-98E0-2F66339965B6}"/>
              </a:ext>
            </a:extLst>
          </p:cNvPr>
          <p:cNvSpPr txBox="1">
            <a:spLocks/>
          </p:cNvSpPr>
          <p:nvPr/>
        </p:nvSpPr>
        <p:spPr>
          <a:xfrm>
            <a:off x="4337108" y="2069358"/>
            <a:ext cx="4890782" cy="31569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Logistic/Linear Regression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Boosted Tree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EA24DEF2-9B46-4338-86C5-8B67CADB3B8C}"/>
              </a:ext>
            </a:extLst>
          </p:cNvPr>
          <p:cNvSpPr txBox="1">
            <a:spLocks/>
          </p:cNvSpPr>
          <p:nvPr/>
        </p:nvSpPr>
        <p:spPr>
          <a:xfrm>
            <a:off x="2060589" y="5507348"/>
            <a:ext cx="9105157" cy="4991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000" cap="none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Use one or some of ML algorithms to TRAIN a model that can be used to SCORE </a:t>
            </a:r>
          </a:p>
        </p:txBody>
      </p:sp>
    </p:spTree>
    <p:extLst>
      <p:ext uri="{BB962C8B-B14F-4D97-AF65-F5344CB8AC3E}">
        <p14:creationId xmlns:p14="http://schemas.microsoft.com/office/powerpoint/2010/main" val="135938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A65BA4-422F-4541-AC6A-230E5E768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553" y="920730"/>
            <a:ext cx="9584265" cy="21324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F09B1F-C54D-4438-B6A2-7351F2E7C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2610" y="2855525"/>
            <a:ext cx="59436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9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E3E5A37D-F1C4-4145-9085-A0A5A9951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92C7167-368D-444E-9E47-2E8891515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 Diagonal Corner Rectangle 6">
            <a:extLst>
              <a:ext uri="{FF2B5EF4-FFF2-40B4-BE49-F238E27FC236}">
                <a16:creationId xmlns:a16="http://schemas.microsoft.com/office/drawing/2014/main" id="{F2748E73-80C5-425F-913B-7742A712C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C8459A0-4A67-4667-8375-3C1891D63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04FC121-DD1C-42A3-8F46-7B66D4FB2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F347BD5B-E7F7-42FE-8415-821E0F5D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DBF7E89B-D667-41E9-B91C-82C84F775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84697C2-C67C-40B8-8AB5-64BA0855B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62248432-9BC6-49AA-8170-93E7B544A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AB1EC22E-A4E2-40C5-822E-C44162C19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0FB86F8F-0996-471C-B2CB-EA73B713B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68558584-C3BC-439A-94D0-AC7258BBC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61C9978A-EC3E-429A-A984-A054F6060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D4899F73-4FB6-4D9D-B775-C922AD2FE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4FC63266-65BB-4ED1-BF70-4B6426F37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FAADEE34-87D6-49F7-BD7C-6E9B4A15C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EEF15212-62A9-4C7D-8E44-A8EE702C2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AA9CD605-9A47-422D-B59B-EF520819C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84697520-ED42-45DF-808D-08406E6D7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5B77A4A4-2564-4FCD-AAB6-EF5928FC0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FBA27082-4F5A-4B4B-9E9F-08D99C377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F9FB517D-15AF-4171-A924-F788CCD86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5A4DA561-E7F6-472E-BFF7-56F5699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116AD74-7050-406D-B9C6-0E093DE25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39704B7F-8302-4393-87BA-5FE1F1D53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327F5C12-23E8-4541-978B-A3FFC6C38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457E0D75-3FEF-4F4D-B77A-61B2EE068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1771F493-916F-4369-AB59-3959D6FFE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C3BC1B88-E51E-4022-866F-91F3DA2F7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AA772B23-B946-4213-92DD-12C4DAEB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82847A30-DCA3-4885-8D66-D6351398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DFF0EA02-510D-4D5F-89CE-440F34700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095A6A1F-4881-4C5A-931E-BB6A7786C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92BA463E-7556-418B-A878-F7672ECA0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19E413E4-DE86-45D9-9F12-DE8751C98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99DD4B37-45ED-49ED-A184-E756E5375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7">
              <a:extLst>
                <a:ext uri="{FF2B5EF4-FFF2-40B4-BE49-F238E27FC236}">
                  <a16:creationId xmlns:a16="http://schemas.microsoft.com/office/drawing/2014/main" id="{8F64D9A0-F049-4558-81E6-A56D96384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8">
              <a:extLst>
                <a:ext uri="{FF2B5EF4-FFF2-40B4-BE49-F238E27FC236}">
                  <a16:creationId xmlns:a16="http://schemas.microsoft.com/office/drawing/2014/main" id="{07949EC0-5240-45A7-A771-003EF95D3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A40A3D06-2CEC-40EC-9260-FBB983005F09}"/>
              </a:ext>
            </a:extLst>
          </p:cNvPr>
          <p:cNvSpPr txBox="1">
            <a:spLocks/>
          </p:cNvSpPr>
          <p:nvPr/>
        </p:nvSpPr>
        <p:spPr>
          <a:xfrm>
            <a:off x="2221230" y="1107348"/>
            <a:ext cx="8761096" cy="9840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Industrialized </a:t>
            </a:r>
          </a:p>
          <a:p>
            <a:pPr algn="ctr"/>
            <a:r>
              <a:rPr lang="en-US" sz="2800" b="1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Ops (</a:t>
            </a:r>
            <a:r>
              <a:rPr lang="en-US" sz="2800" b="1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MLOps</a:t>
            </a:r>
            <a:r>
              <a:rPr lang="en-US" sz="2800" b="1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16F19F40-AA7D-4D35-98E0-2F66339965B6}"/>
              </a:ext>
            </a:extLst>
          </p:cNvPr>
          <p:cNvSpPr txBox="1">
            <a:spLocks/>
          </p:cNvSpPr>
          <p:nvPr/>
        </p:nvSpPr>
        <p:spPr>
          <a:xfrm>
            <a:off x="2910980" y="2176462"/>
            <a:ext cx="7269340" cy="304987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Standardize and Productionize ML Models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Deploy, Monitor, Evaluate ML Models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Up Data Scientists to Develop New Models</a:t>
            </a:r>
          </a:p>
        </p:txBody>
      </p:sp>
    </p:spTree>
    <p:extLst>
      <p:ext uri="{BB962C8B-B14F-4D97-AF65-F5344CB8AC3E}">
        <p14:creationId xmlns:p14="http://schemas.microsoft.com/office/powerpoint/2010/main" val="253110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E3E5A37D-F1C4-4145-9085-A0A5A9951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92C7167-368D-444E-9E47-2E8891515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 Diagonal Corner Rectangle 6">
            <a:extLst>
              <a:ext uri="{FF2B5EF4-FFF2-40B4-BE49-F238E27FC236}">
                <a16:creationId xmlns:a16="http://schemas.microsoft.com/office/drawing/2014/main" id="{F2748E73-80C5-425F-913B-7742A712C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C8459A0-4A67-4667-8375-3C1891D63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04FC121-DD1C-42A3-8F46-7B66D4FB2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F347BD5B-E7F7-42FE-8415-821E0F5D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DBF7E89B-D667-41E9-B91C-82C84F775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84697C2-C67C-40B8-8AB5-64BA0855B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62248432-9BC6-49AA-8170-93E7B544A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AB1EC22E-A4E2-40C5-822E-C44162C19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0FB86F8F-0996-471C-B2CB-EA73B713B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68558584-C3BC-439A-94D0-AC7258BBC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61C9978A-EC3E-429A-A984-A054F6060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D4899F73-4FB6-4D9D-B775-C922AD2FE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4FC63266-65BB-4ED1-BF70-4B6426F37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FAADEE34-87D6-49F7-BD7C-6E9B4A15C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EEF15212-62A9-4C7D-8E44-A8EE702C2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AA9CD605-9A47-422D-B59B-EF520819C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84697520-ED42-45DF-808D-08406E6D7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5B77A4A4-2564-4FCD-AAB6-EF5928FC0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FBA27082-4F5A-4B4B-9E9F-08D99C377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F9FB517D-15AF-4171-A924-F788CCD86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5A4DA561-E7F6-472E-BFF7-56F5699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116AD74-7050-406D-B9C6-0E093DE25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39704B7F-8302-4393-87BA-5FE1F1D53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327F5C12-23E8-4541-978B-A3FFC6C38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457E0D75-3FEF-4F4D-B77A-61B2EE068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1771F493-916F-4369-AB59-3959D6FFE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C3BC1B88-E51E-4022-866F-91F3DA2F7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AA772B23-B946-4213-92DD-12C4DAEB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82847A30-DCA3-4885-8D66-D6351398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DFF0EA02-510D-4D5F-89CE-440F34700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095A6A1F-4881-4C5A-931E-BB6A7786C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92BA463E-7556-418B-A878-F7672ECA0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19E413E4-DE86-45D9-9F12-DE8751C98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99DD4B37-45ED-49ED-A184-E756E5375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7">
              <a:extLst>
                <a:ext uri="{FF2B5EF4-FFF2-40B4-BE49-F238E27FC236}">
                  <a16:creationId xmlns:a16="http://schemas.microsoft.com/office/drawing/2014/main" id="{8F64D9A0-F049-4558-81E6-A56D96384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8">
              <a:extLst>
                <a:ext uri="{FF2B5EF4-FFF2-40B4-BE49-F238E27FC236}">
                  <a16:creationId xmlns:a16="http://schemas.microsoft.com/office/drawing/2014/main" id="{07949EC0-5240-45A7-A771-003EF95D3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A40A3D06-2CEC-40EC-9260-FBB983005F09}"/>
              </a:ext>
            </a:extLst>
          </p:cNvPr>
          <p:cNvSpPr txBox="1">
            <a:spLocks/>
          </p:cNvSpPr>
          <p:nvPr/>
        </p:nvSpPr>
        <p:spPr>
          <a:xfrm>
            <a:off x="2568892" y="1382712"/>
            <a:ext cx="8143849" cy="6751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Industrialized Machine Learning Ops (</a:t>
            </a:r>
            <a:r>
              <a:rPr lang="en-US" sz="3000" b="1" cap="non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MLOps</a:t>
            </a:r>
            <a:r>
              <a:rPr lang="en-US" sz="3000" b="1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16F19F40-AA7D-4D35-98E0-2F66339965B6}"/>
              </a:ext>
            </a:extLst>
          </p:cNvPr>
          <p:cNvSpPr txBox="1">
            <a:spLocks/>
          </p:cNvSpPr>
          <p:nvPr/>
        </p:nvSpPr>
        <p:spPr>
          <a:xfrm>
            <a:off x="2613110" y="2086136"/>
            <a:ext cx="8475344" cy="31569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Harden and Automate ML Model Notebooks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and Maintain Feature Store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Utilities for Model Development/Analysis/Evaluation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 Scoring Jobs, Retrain Training Jobs </a:t>
            </a:r>
          </a:p>
        </p:txBody>
      </p:sp>
    </p:spTree>
    <p:extLst>
      <p:ext uri="{BB962C8B-B14F-4D97-AF65-F5344CB8AC3E}">
        <p14:creationId xmlns:p14="http://schemas.microsoft.com/office/powerpoint/2010/main" val="2612027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C7ADCF-D39D-4986-9B22-ACDBB786BB48}"/>
              </a:ext>
            </a:extLst>
          </p:cNvPr>
          <p:cNvSpPr txBox="1"/>
          <p:nvPr/>
        </p:nvSpPr>
        <p:spPr>
          <a:xfrm>
            <a:off x="4320330" y="2751589"/>
            <a:ext cx="3003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23232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88DA-8B25-4B27-B48F-F760C9F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B27CB01-6354-460E-9CA9-E40BB4B9268A}"/>
              </a:ext>
            </a:extLst>
          </p:cNvPr>
          <p:cNvSpPr txBox="1">
            <a:spLocks/>
          </p:cNvSpPr>
          <p:nvPr/>
        </p:nvSpPr>
        <p:spPr>
          <a:xfrm>
            <a:off x="1212574" y="1874160"/>
            <a:ext cx="9501809" cy="44769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/>
              <a:t>BS in EE/CE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/>
              <a:t>Work for DoD as Electronics Engineer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/>
              <a:t>Develop Real Time Software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/>
              <a:t>MS in Computer Science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/>
              <a:t>Develop Web Apps / Web Services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/>
              <a:t>SW </a:t>
            </a:r>
            <a:r>
              <a:rPr lang="en-US" cap="none" dirty="0" err="1"/>
              <a:t>Eng</a:t>
            </a:r>
            <a:r>
              <a:rPr lang="en-US" cap="none" dirty="0"/>
              <a:t> &gt;&gt;&gt; Tech Lead &gt;&gt;&gt; Solution Architect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/>
              <a:t>Machine Learning Engineer / ML Ops</a:t>
            </a:r>
          </a:p>
        </p:txBody>
      </p:sp>
    </p:spTree>
    <p:extLst>
      <p:ext uri="{BB962C8B-B14F-4D97-AF65-F5344CB8AC3E}">
        <p14:creationId xmlns:p14="http://schemas.microsoft.com/office/powerpoint/2010/main" val="22204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gileandwaterfall">
            <a:extLst>
              <a:ext uri="{FF2B5EF4-FFF2-40B4-BE49-F238E27FC236}">
                <a16:creationId xmlns:a16="http://schemas.microsoft.com/office/drawing/2014/main" id="{93E66BCF-AC9E-47EE-BBEE-655D367E8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5767" y="1136606"/>
            <a:ext cx="6577287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61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33B46D5-42D5-4194-B895-B45DCFF2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896DCC-8879-4CF3-BB2D-0C535C805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34630B0-6EE6-4DFE-9FC5-0988FED6C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605C0C27-BDE8-4899-B838-C0DC2EAB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EDC3E8DB-0AA9-4C49-A986-24A6D44A5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34CA156-4C5B-4EAD-99BC-E2C734D5A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5E568387-0266-4411-9330-8E9CD9B82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C84DAA3E-ACD2-4620-8906-7C7280CE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2D86F227-CF83-476B-B657-D6B0C53B3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14934B78-B04C-4CFA-A64D-EFA402E14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60B3248E-2504-49B9-879B-D0158482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CA4F4223-FB0B-4CA0-8913-341EDCD78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42327D55-3076-45A9-8C23-54CC450F3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10BA2659-760C-445C-96A9-155F0BF0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9EF5E6EC-49CF-43A0-8ED2-136FCDCAD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F4A1A617-AE8C-49B0-9B78-F0E2BFB2B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4B1C21A9-2A27-4BA8-AB2C-E2F23D93F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803E4DF0-86BE-4F7B-99D9-A4DAF790A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324C4266-1501-454D-A3A2-C60585E37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335F4B74-90BA-4372-9744-660DE1DAE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676BC228-1D88-4E9F-A39C-485245F38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82C283AD-515F-427B-A581-F1EC42B2F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A211013C-44EA-4C7F-867A-70F84606A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5A091894-50E1-4B1B-94B2-693B5DC5A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33665320-A7B0-4BE7-B587-654A5E130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6">
              <a:extLst>
                <a:ext uri="{FF2B5EF4-FFF2-40B4-BE49-F238E27FC236}">
                  <a16:creationId xmlns:a16="http://schemas.microsoft.com/office/drawing/2014/main" id="{5E731000-CA59-41D5-BBAF-4CF0C93C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7">
              <a:extLst>
                <a:ext uri="{FF2B5EF4-FFF2-40B4-BE49-F238E27FC236}">
                  <a16:creationId xmlns:a16="http://schemas.microsoft.com/office/drawing/2014/main" id="{3ADE52FC-89F2-4DE3-90F2-23F8A19B5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8">
              <a:extLst>
                <a:ext uri="{FF2B5EF4-FFF2-40B4-BE49-F238E27FC236}">
                  <a16:creationId xmlns:a16="http://schemas.microsoft.com/office/drawing/2014/main" id="{C598494B-717D-4E29-9D55-F0FEF36C0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9">
              <a:extLst>
                <a:ext uri="{FF2B5EF4-FFF2-40B4-BE49-F238E27FC236}">
                  <a16:creationId xmlns:a16="http://schemas.microsoft.com/office/drawing/2014/main" id="{4E748B28-C809-4A72-BA26-B42706005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0">
              <a:extLst>
                <a:ext uri="{FF2B5EF4-FFF2-40B4-BE49-F238E27FC236}">
                  <a16:creationId xmlns:a16="http://schemas.microsoft.com/office/drawing/2014/main" id="{1B55B6D8-6E87-41B4-8C20-4C59AB35B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1">
              <a:extLst>
                <a:ext uri="{FF2B5EF4-FFF2-40B4-BE49-F238E27FC236}">
                  <a16:creationId xmlns:a16="http://schemas.microsoft.com/office/drawing/2014/main" id="{8AF0CB98-D797-4C0F-B534-B53FFEC58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2">
              <a:extLst>
                <a:ext uri="{FF2B5EF4-FFF2-40B4-BE49-F238E27FC236}">
                  <a16:creationId xmlns:a16="http://schemas.microsoft.com/office/drawing/2014/main" id="{8161F426-0884-4746-ADFB-ED2E8ED5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3">
              <a:extLst>
                <a:ext uri="{FF2B5EF4-FFF2-40B4-BE49-F238E27FC236}">
                  <a16:creationId xmlns:a16="http://schemas.microsoft.com/office/drawing/2014/main" id="{9FB6AEF0-B7A7-4C34-8BCA-D1939E5C0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4">
              <a:extLst>
                <a:ext uri="{FF2B5EF4-FFF2-40B4-BE49-F238E27FC236}">
                  <a16:creationId xmlns:a16="http://schemas.microsoft.com/office/drawing/2014/main" id="{C4221C70-D5F8-42A7-B0AF-B63791EFA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7">
              <a:extLst>
                <a:ext uri="{FF2B5EF4-FFF2-40B4-BE49-F238E27FC236}">
                  <a16:creationId xmlns:a16="http://schemas.microsoft.com/office/drawing/2014/main" id="{4C075733-AA99-4CB2-934E-9F42E6FC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8">
              <a:extLst>
                <a:ext uri="{FF2B5EF4-FFF2-40B4-BE49-F238E27FC236}">
                  <a16:creationId xmlns:a16="http://schemas.microsoft.com/office/drawing/2014/main" id="{266B426D-F5FB-456F-84B5-2DACFEA7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9" name="Round Diagonal Corner Rectangle 6">
            <a:extLst>
              <a:ext uri="{FF2B5EF4-FFF2-40B4-BE49-F238E27FC236}">
                <a16:creationId xmlns:a16="http://schemas.microsoft.com/office/drawing/2014/main" id="{083A6575-45DF-4CD7-8E7D-50E51B82D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4F03E3-E919-42A4-B727-7C16AE718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5693" y="2364580"/>
            <a:ext cx="6542668" cy="303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itle 1">
            <a:extLst>
              <a:ext uri="{FF2B5EF4-FFF2-40B4-BE49-F238E27FC236}">
                <a16:creationId xmlns:a16="http://schemas.microsoft.com/office/drawing/2014/main" id="{A499853D-7287-47AC-8136-2514FD3A5FE9}"/>
              </a:ext>
            </a:extLst>
          </p:cNvPr>
          <p:cNvSpPr txBox="1">
            <a:spLocks/>
          </p:cNvSpPr>
          <p:nvPr/>
        </p:nvSpPr>
        <p:spPr>
          <a:xfrm>
            <a:off x="3421381" y="1341856"/>
            <a:ext cx="6385664" cy="76348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DevOps ?</a:t>
            </a:r>
          </a:p>
        </p:txBody>
      </p:sp>
    </p:spTree>
    <p:extLst>
      <p:ext uri="{BB962C8B-B14F-4D97-AF65-F5344CB8AC3E}">
        <p14:creationId xmlns:p14="http://schemas.microsoft.com/office/powerpoint/2010/main" val="241796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I/CD pipeline">
            <a:extLst>
              <a:ext uri="{FF2B5EF4-FFF2-40B4-BE49-F238E27FC236}">
                <a16:creationId xmlns:a16="http://schemas.microsoft.com/office/drawing/2014/main" id="{1EB720AF-AED3-4F35-8F55-E22C53689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43075"/>
            <a:ext cx="97536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16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FE13F-60A3-4130-BC51-F6B31DD02620}"/>
              </a:ext>
            </a:extLst>
          </p:cNvPr>
          <p:cNvSpPr txBox="1">
            <a:spLocks/>
          </p:cNvSpPr>
          <p:nvPr/>
        </p:nvSpPr>
        <p:spPr>
          <a:xfrm>
            <a:off x="1212574" y="932154"/>
            <a:ext cx="9501809" cy="54189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cap="none" dirty="0"/>
              <a:t>Data Analytics </a:t>
            </a:r>
            <a:r>
              <a:rPr lang="en-US" cap="none" dirty="0"/>
              <a:t>– measurement of traditional indicators and analysis to describe historical trends </a:t>
            </a:r>
          </a:p>
          <a:p>
            <a:endParaRPr lang="en-US" cap="none" dirty="0"/>
          </a:p>
          <a:p>
            <a:r>
              <a:rPr lang="en-US" u="sng" cap="none" dirty="0"/>
              <a:t>Data Science </a:t>
            </a:r>
            <a:r>
              <a:rPr lang="en-US" cap="none" dirty="0"/>
              <a:t>– the use of advanced tools to extract data, make predictions, and discover trends</a:t>
            </a:r>
          </a:p>
          <a:p>
            <a:endParaRPr lang="en-US" cap="none" dirty="0"/>
          </a:p>
          <a:p>
            <a:r>
              <a:rPr lang="en-US" u="sng" cap="none" dirty="0"/>
              <a:t>Machine Learning</a:t>
            </a:r>
            <a:r>
              <a:rPr lang="en-US" cap="none" dirty="0"/>
              <a:t> – the use of large data sets and extensive computing power to automate analytical model building with advanced algorithms</a:t>
            </a:r>
          </a:p>
        </p:txBody>
      </p:sp>
    </p:spTree>
    <p:extLst>
      <p:ext uri="{BB962C8B-B14F-4D97-AF65-F5344CB8AC3E}">
        <p14:creationId xmlns:p14="http://schemas.microsoft.com/office/powerpoint/2010/main" val="272687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54B-8F61-4AA6-AA93-48DE68AD1CF7}"/>
              </a:ext>
            </a:extLst>
          </p:cNvPr>
          <p:cNvSpPr txBox="1">
            <a:spLocks/>
          </p:cNvSpPr>
          <p:nvPr/>
        </p:nvSpPr>
        <p:spPr>
          <a:xfrm>
            <a:off x="1212574" y="932154"/>
            <a:ext cx="9501809" cy="76348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cap="none" dirty="0"/>
              <a:t>Developing a Machine Learning Model</a:t>
            </a:r>
            <a:endParaRPr lang="en-US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D9DA83-8E97-4B48-A9BF-1AF08B92C8E8}"/>
              </a:ext>
            </a:extLst>
          </p:cNvPr>
          <p:cNvSpPr txBox="1">
            <a:spLocks/>
          </p:cNvSpPr>
          <p:nvPr/>
        </p:nvSpPr>
        <p:spPr>
          <a:xfrm>
            <a:off x="6096000" y="2025580"/>
            <a:ext cx="3562132" cy="76348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>
                <a:solidFill>
                  <a:srgbClr val="00B0F0"/>
                </a:solidFill>
              </a:rPr>
              <a:t>Data Wrangling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E31137-2CD4-430A-B7CE-43FB5B76F837}"/>
              </a:ext>
            </a:extLst>
          </p:cNvPr>
          <p:cNvSpPr txBox="1">
            <a:spLocks/>
          </p:cNvSpPr>
          <p:nvPr/>
        </p:nvSpPr>
        <p:spPr>
          <a:xfrm>
            <a:off x="4868887" y="4409236"/>
            <a:ext cx="3562132" cy="76348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>
                <a:solidFill>
                  <a:srgbClr val="7030A0"/>
                </a:solidFill>
              </a:rPr>
              <a:t>Tuning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4B837B-ECAA-487C-9DEE-83FFA6814D99}"/>
              </a:ext>
            </a:extLst>
          </p:cNvPr>
          <p:cNvSpPr txBox="1">
            <a:spLocks/>
          </p:cNvSpPr>
          <p:nvPr/>
        </p:nvSpPr>
        <p:spPr>
          <a:xfrm>
            <a:off x="1905225" y="1874659"/>
            <a:ext cx="3562132" cy="76348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>
                <a:solidFill>
                  <a:srgbClr val="00B050"/>
                </a:solidFill>
              </a:rPr>
              <a:t>Data Exploration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CD37C3-F95E-4C17-9004-F27FB2AED666}"/>
              </a:ext>
            </a:extLst>
          </p:cNvPr>
          <p:cNvSpPr txBox="1">
            <a:spLocks/>
          </p:cNvSpPr>
          <p:nvPr/>
        </p:nvSpPr>
        <p:spPr>
          <a:xfrm>
            <a:off x="4314934" y="5172717"/>
            <a:ext cx="3562132" cy="76348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>
                <a:solidFill>
                  <a:schemeClr val="accent5">
                    <a:lumMod val="75000"/>
                  </a:schemeClr>
                </a:solidFill>
              </a:rPr>
              <a:t>Model Evaluation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A7C798-4868-4FDF-82E0-EF0C4CF03F24}"/>
              </a:ext>
            </a:extLst>
          </p:cNvPr>
          <p:cNvSpPr txBox="1">
            <a:spLocks/>
          </p:cNvSpPr>
          <p:nvPr/>
        </p:nvSpPr>
        <p:spPr>
          <a:xfrm>
            <a:off x="3600860" y="2950340"/>
            <a:ext cx="3562132" cy="76348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>
                <a:solidFill>
                  <a:srgbClr val="FF0000"/>
                </a:solidFill>
              </a:rPr>
              <a:t>Feature Selection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306F8C-592C-4C76-927A-95FF117756A3}"/>
              </a:ext>
            </a:extLst>
          </p:cNvPr>
          <p:cNvSpPr txBox="1">
            <a:spLocks/>
          </p:cNvSpPr>
          <p:nvPr/>
        </p:nvSpPr>
        <p:spPr>
          <a:xfrm>
            <a:off x="2244056" y="3947598"/>
            <a:ext cx="3562132" cy="76348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>
                <a:solidFill>
                  <a:schemeClr val="accent4"/>
                </a:solidFill>
              </a:rPr>
              <a:t>Algorithm Selection</a:t>
            </a:r>
          </a:p>
        </p:txBody>
      </p:sp>
    </p:spTree>
    <p:extLst>
      <p:ext uri="{BB962C8B-B14F-4D97-AF65-F5344CB8AC3E}">
        <p14:creationId xmlns:p14="http://schemas.microsoft.com/office/powerpoint/2010/main" val="133259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E3E5A37D-F1C4-4145-9085-A0A5A9951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92C7167-368D-444E-9E47-2E8891515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 Diagonal Corner Rectangle 6">
            <a:extLst>
              <a:ext uri="{FF2B5EF4-FFF2-40B4-BE49-F238E27FC236}">
                <a16:creationId xmlns:a16="http://schemas.microsoft.com/office/drawing/2014/main" id="{F2748E73-80C5-425F-913B-7742A712C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C8459A0-4A67-4667-8375-3C1891D63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04FC121-DD1C-42A3-8F46-7B66D4FB2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F347BD5B-E7F7-42FE-8415-821E0F5D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DBF7E89B-D667-41E9-B91C-82C84F775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84697C2-C67C-40B8-8AB5-64BA0855B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62248432-9BC6-49AA-8170-93E7B544A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AB1EC22E-A4E2-40C5-822E-C44162C19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0FB86F8F-0996-471C-B2CB-EA73B713B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68558584-C3BC-439A-94D0-AC7258BBC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61C9978A-EC3E-429A-A984-A054F6060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D4899F73-4FB6-4D9D-B775-C922AD2FE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4FC63266-65BB-4ED1-BF70-4B6426F37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FAADEE34-87D6-49F7-BD7C-6E9B4A15C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EEF15212-62A9-4C7D-8E44-A8EE702C2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AA9CD605-9A47-422D-B59B-EF520819C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84697520-ED42-45DF-808D-08406E6D7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5B77A4A4-2564-4FCD-AAB6-EF5928FC0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FBA27082-4F5A-4B4B-9E9F-08D99C377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F9FB517D-15AF-4171-A924-F788CCD86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5A4DA561-E7F6-472E-BFF7-56F5699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116AD74-7050-406D-B9C6-0E093DE25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39704B7F-8302-4393-87BA-5FE1F1D53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327F5C12-23E8-4541-978B-A3FFC6C38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457E0D75-3FEF-4F4D-B77A-61B2EE068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1771F493-916F-4369-AB59-3959D6FFE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C3BC1B88-E51E-4022-866F-91F3DA2F7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AA772B23-B946-4213-92DD-12C4DAEB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82847A30-DCA3-4885-8D66-D6351398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DFF0EA02-510D-4D5F-89CE-440F34700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095A6A1F-4881-4C5A-931E-BB6A7786C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92BA463E-7556-418B-A878-F7672ECA0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19E413E4-DE86-45D9-9F12-DE8751C98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99DD4B37-45ED-49ED-A184-E756E5375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7">
              <a:extLst>
                <a:ext uri="{FF2B5EF4-FFF2-40B4-BE49-F238E27FC236}">
                  <a16:creationId xmlns:a16="http://schemas.microsoft.com/office/drawing/2014/main" id="{8F64D9A0-F049-4558-81E6-A56D96384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8">
              <a:extLst>
                <a:ext uri="{FF2B5EF4-FFF2-40B4-BE49-F238E27FC236}">
                  <a16:creationId xmlns:a16="http://schemas.microsoft.com/office/drawing/2014/main" id="{07949EC0-5240-45A7-A771-003EF95D3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77C91093-5A9B-4A52-84C5-796286483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79" y="3016474"/>
            <a:ext cx="8242852" cy="293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A40A3D06-2CEC-40EC-9260-FBB983005F09}"/>
              </a:ext>
            </a:extLst>
          </p:cNvPr>
          <p:cNvSpPr txBox="1">
            <a:spLocks/>
          </p:cNvSpPr>
          <p:nvPr/>
        </p:nvSpPr>
        <p:spPr>
          <a:xfrm>
            <a:off x="3384941" y="1351808"/>
            <a:ext cx="6311579" cy="135646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historical data to train a model with known outcome (Target)</a:t>
            </a:r>
          </a:p>
        </p:txBody>
      </p:sp>
    </p:spTree>
    <p:extLst>
      <p:ext uri="{BB962C8B-B14F-4D97-AF65-F5344CB8AC3E}">
        <p14:creationId xmlns:p14="http://schemas.microsoft.com/office/powerpoint/2010/main" val="326790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E3E5A37D-F1C4-4145-9085-A0A5A9951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92C7167-368D-444E-9E47-2E8891515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 Diagonal Corner Rectangle 6">
            <a:extLst>
              <a:ext uri="{FF2B5EF4-FFF2-40B4-BE49-F238E27FC236}">
                <a16:creationId xmlns:a16="http://schemas.microsoft.com/office/drawing/2014/main" id="{F2748E73-80C5-425F-913B-7742A712C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C8459A0-4A67-4667-8375-3C1891D63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04FC121-DD1C-42A3-8F46-7B66D4FB2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F347BD5B-E7F7-42FE-8415-821E0F5D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DBF7E89B-D667-41E9-B91C-82C84F775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84697C2-C67C-40B8-8AB5-64BA0855B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62248432-9BC6-49AA-8170-93E7B544A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AB1EC22E-A4E2-40C5-822E-C44162C19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0FB86F8F-0996-471C-B2CB-EA73B713B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68558584-C3BC-439A-94D0-AC7258BBC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61C9978A-EC3E-429A-A984-A054F6060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D4899F73-4FB6-4D9D-B775-C922AD2FE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4FC63266-65BB-4ED1-BF70-4B6426F37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FAADEE34-87D6-49F7-BD7C-6E9B4A15C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EEF15212-62A9-4C7D-8E44-A8EE702C2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AA9CD605-9A47-422D-B59B-EF520819C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84697520-ED42-45DF-808D-08406E6D7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5B77A4A4-2564-4FCD-AAB6-EF5928FC0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FBA27082-4F5A-4B4B-9E9F-08D99C377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F9FB517D-15AF-4171-A924-F788CCD86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5A4DA561-E7F6-472E-BFF7-56F5699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116AD74-7050-406D-B9C6-0E093DE25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39704B7F-8302-4393-87BA-5FE1F1D53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327F5C12-23E8-4541-978B-A3FFC6C38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457E0D75-3FEF-4F4D-B77A-61B2EE068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1771F493-916F-4369-AB59-3959D6FFE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C3BC1B88-E51E-4022-866F-91F3DA2F7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AA772B23-B946-4213-92DD-12C4DAEB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82847A30-DCA3-4885-8D66-D6351398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DFF0EA02-510D-4D5F-89CE-440F34700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095A6A1F-4881-4C5A-931E-BB6A7786C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92BA463E-7556-418B-A878-F7672ECA0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19E413E4-DE86-45D9-9F12-DE8751C98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99DD4B37-45ED-49ED-A184-E756E5375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7">
              <a:extLst>
                <a:ext uri="{FF2B5EF4-FFF2-40B4-BE49-F238E27FC236}">
                  <a16:creationId xmlns:a16="http://schemas.microsoft.com/office/drawing/2014/main" id="{8F64D9A0-F049-4558-81E6-A56D96384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8">
              <a:extLst>
                <a:ext uri="{FF2B5EF4-FFF2-40B4-BE49-F238E27FC236}">
                  <a16:creationId xmlns:a16="http://schemas.microsoft.com/office/drawing/2014/main" id="{07949EC0-5240-45A7-A771-003EF95D3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175F475-05DA-41F5-A77B-450F537B8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892" y="1228724"/>
            <a:ext cx="8220075" cy="1457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D79C54-2469-4681-B725-338453F8C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150" y="2932825"/>
            <a:ext cx="5672324" cy="2897189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6BA432C1-668C-4857-8C46-B4593DC8043E}"/>
              </a:ext>
            </a:extLst>
          </p:cNvPr>
          <p:cNvSpPr txBox="1">
            <a:spLocks/>
          </p:cNvSpPr>
          <p:nvPr/>
        </p:nvSpPr>
        <p:spPr>
          <a:xfrm>
            <a:off x="3543301" y="6289227"/>
            <a:ext cx="8553450" cy="5012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cap="none" dirty="0"/>
              <a:t>Images from Google Developers Machine Learning Crash Course</a:t>
            </a:r>
          </a:p>
          <a:p>
            <a:pPr algn="r"/>
            <a:r>
              <a:rPr lang="en-US" sz="1200" cap="none" dirty="0"/>
              <a:t>https://developers.google.com/machine-learning/crash-course/training-and-test-sets/splitting-data</a:t>
            </a:r>
          </a:p>
        </p:txBody>
      </p:sp>
    </p:spTree>
    <p:extLst>
      <p:ext uri="{BB962C8B-B14F-4D97-AF65-F5344CB8AC3E}">
        <p14:creationId xmlns:p14="http://schemas.microsoft.com/office/powerpoint/2010/main" val="2406229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399</TotalTime>
  <Words>257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Transitioning from  Software Developer to  Machine Learning DEVops Engineer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Transitioning from  Software Developer to  Machine Learning DEVops Engineer</dc:title>
  <dc:creator>Scott Frame</dc:creator>
  <cp:lastModifiedBy>frameworks</cp:lastModifiedBy>
  <cp:revision>25</cp:revision>
  <dcterms:created xsi:type="dcterms:W3CDTF">2021-08-05T01:19:17Z</dcterms:created>
  <dcterms:modified xsi:type="dcterms:W3CDTF">2021-08-11T04:35:47Z</dcterms:modified>
</cp:coreProperties>
</file>