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media/image3.jpeg" ContentType="image/jpeg"/>
  <Override PartName="/ppt/media/image4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+mn-lt"/>
        <a:ea typeface="+mn-ea"/>
        <a:cs typeface="+mn-cs"/>
        <a:sym typeface="Hoefler T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8C8AF">
              <a:alpha val="50000"/>
            </a:srgbClr>
          </a:solidFill>
        </a:fill>
      </a:tcStyle>
    </a:band2H>
    <a:firstCol>
      <a:tcTxStyle b="off" i="off">
        <a:fontRef idx="minor">
          <a:srgbClr val="F3F1DF"/>
        </a:fontRef>
        <a:srgbClr val="F3F1DF"/>
      </a:tcTxStyle>
      <a:tcStyle>
        <a:tcBdr>
          <a:left>
            <a:ln w="0" cap="flat">
              <a:noFill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25400" cap="flat">
              <a:solidFill>
                <a:srgbClr val="6D6A67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E7E6E2">
              <a:alpha val="60000"/>
            </a:srgbClr>
          </a:solidFill>
        </a:fill>
      </a:tcStyle>
    </a:wholeTbl>
    <a:band2H>
      <a:tcTxStyle b="def" i="def"/>
      <a:tcStyle>
        <a:tcBdr/>
        <a:fill>
          <a:solidFill>
            <a:srgbClr val="B6BEC8">
              <a:alpha val="30000"/>
            </a:srgbClr>
          </a:solidFill>
        </a:fill>
      </a:tcStyle>
    </a:band2H>
    <a:firstCol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B2B2B2"/>
              </a:solidFill>
              <a:prstDash val="solid"/>
              <a:miter lim="400000"/>
            </a:ln>
          </a:left>
          <a:right>
            <a:ln w="12700" cap="flat">
              <a:solidFill>
                <a:srgbClr val="B2B2B2"/>
              </a:solidFill>
              <a:prstDash val="solid"/>
              <a:miter lim="400000"/>
            </a:ln>
          </a:right>
          <a:top>
            <a:ln w="12700" cap="flat">
              <a:solidFill>
                <a:srgbClr val="B2B2B2"/>
              </a:solidFill>
              <a:prstDash val="solid"/>
              <a:miter lim="400000"/>
            </a:ln>
          </a:top>
          <a:bottom>
            <a:ln w="12700" cap="flat">
              <a:solidFill>
                <a:srgbClr val="B2B2B2"/>
              </a:solidFill>
              <a:prstDash val="solid"/>
              <a:miter lim="400000"/>
            </a:ln>
          </a:bottom>
          <a:insideH>
            <a:ln w="12700" cap="flat">
              <a:solidFill>
                <a:srgbClr val="B2B2B2"/>
              </a:solidFill>
              <a:prstDash val="solid"/>
              <a:miter lim="400000"/>
            </a:ln>
          </a:insideH>
          <a:insideV>
            <a:ln w="12700" cap="flat">
              <a:solidFill>
                <a:srgbClr val="B2B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B2B2B2"/>
              </a:solidFill>
              <a:prstDash val="solid"/>
              <a:miter lim="400000"/>
            </a:ln>
          </a:left>
          <a:right>
            <a:ln w="12700" cap="flat">
              <a:solidFill>
                <a:srgbClr val="B2B2B2"/>
              </a:solidFill>
              <a:prstDash val="solid"/>
              <a:miter lim="400000"/>
            </a:ln>
          </a:right>
          <a:top>
            <a:ln w="12700" cap="flat">
              <a:solidFill>
                <a:srgbClr val="B2B2B2"/>
              </a:solidFill>
              <a:prstDash val="solid"/>
              <a:miter lim="400000"/>
            </a:ln>
          </a:top>
          <a:bottom>
            <a:ln w="12700" cap="flat">
              <a:solidFill>
                <a:srgbClr val="B2B2B2"/>
              </a:solidFill>
              <a:prstDash val="solid"/>
              <a:miter lim="400000"/>
            </a:ln>
          </a:bottom>
          <a:insideH>
            <a:ln w="12700" cap="flat">
              <a:solidFill>
                <a:srgbClr val="B2B2B2"/>
              </a:solidFill>
              <a:prstDash val="solid"/>
              <a:miter lim="400000"/>
            </a:ln>
          </a:insideH>
          <a:insideV>
            <a:ln w="12700" cap="flat">
              <a:solidFill>
                <a:srgbClr val="B2B2B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B2B2B2"/>
              </a:solidFill>
              <a:prstDash val="solid"/>
              <a:miter lim="400000"/>
            </a:ln>
          </a:left>
          <a:right>
            <a:ln w="12700" cap="flat">
              <a:solidFill>
                <a:srgbClr val="B2B2B2"/>
              </a:solidFill>
              <a:prstDash val="solid"/>
              <a:miter lim="400000"/>
            </a:ln>
          </a:right>
          <a:top>
            <a:ln w="12700" cap="flat">
              <a:solidFill>
                <a:srgbClr val="B2B2B2"/>
              </a:solidFill>
              <a:prstDash val="solid"/>
              <a:miter lim="400000"/>
            </a:ln>
          </a:top>
          <a:bottom>
            <a:ln w="12700" cap="flat">
              <a:solidFill>
                <a:srgbClr val="B2B2B2"/>
              </a:solidFill>
              <a:prstDash val="solid"/>
              <a:miter lim="400000"/>
            </a:ln>
          </a:bottom>
          <a:insideH>
            <a:ln w="12700" cap="flat">
              <a:solidFill>
                <a:srgbClr val="B2B2B2"/>
              </a:solidFill>
              <a:prstDash val="solid"/>
              <a:miter lim="400000"/>
            </a:ln>
          </a:insideH>
          <a:insideV>
            <a:ln w="12700" cap="flat">
              <a:solidFill>
                <a:srgbClr val="B2B2B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C7C0AD"/>
              </a:solidFill>
              <a:prstDash val="solid"/>
              <a:miter lim="400000"/>
            </a:ln>
          </a:left>
          <a:right>
            <a:ln w="12700" cap="flat">
              <a:solidFill>
                <a:srgbClr val="C7C0AD"/>
              </a:solidFill>
              <a:prstDash val="solid"/>
              <a:miter lim="400000"/>
            </a:ln>
          </a:right>
          <a:top>
            <a:ln w="12700" cap="flat">
              <a:solidFill>
                <a:srgbClr val="C7C0AD"/>
              </a:solidFill>
              <a:prstDash val="solid"/>
              <a:miter lim="400000"/>
            </a:ln>
          </a:top>
          <a:bottom>
            <a:ln w="12700" cap="flat">
              <a:solidFill>
                <a:srgbClr val="C7C0AD"/>
              </a:solidFill>
              <a:prstDash val="solid"/>
              <a:miter lim="400000"/>
            </a:ln>
          </a:bottom>
          <a:insideH>
            <a:ln w="12700" cap="flat">
              <a:solidFill>
                <a:srgbClr val="C7C0AD"/>
              </a:solidFill>
              <a:prstDash val="solid"/>
              <a:miter lim="400000"/>
            </a:ln>
          </a:insideH>
          <a:insideV>
            <a:ln w="12700" cap="flat">
              <a:solidFill>
                <a:srgbClr val="C7C0AD"/>
              </a:solidFill>
              <a:prstDash val="solid"/>
              <a:miter lim="400000"/>
            </a:ln>
          </a:insideV>
        </a:tcBdr>
        <a:fill>
          <a:solidFill>
            <a:srgbClr val="E6E4D7">
              <a:alpha val="70000"/>
            </a:srgbClr>
          </a:solidFill>
        </a:fill>
      </a:tcStyle>
    </a:wholeTbl>
    <a:band2H>
      <a:tcTxStyle b="def" i="def"/>
      <a:tcStyle>
        <a:tcBdr/>
        <a:fill>
          <a:solidFill>
            <a:srgbClr val="CBCAB9">
              <a:alpha val="70000"/>
            </a:srgbClr>
          </a:solidFill>
        </a:fill>
      </a:tcStyle>
    </a:band2H>
    <a:firstCol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C7C0AD"/>
              </a:solidFill>
              <a:prstDash val="solid"/>
              <a:miter lim="400000"/>
            </a:ln>
          </a:left>
          <a:right>
            <a:ln w="12700" cap="flat">
              <a:solidFill>
                <a:srgbClr val="C7C0AD"/>
              </a:solidFill>
              <a:prstDash val="solid"/>
              <a:miter lim="400000"/>
            </a:ln>
          </a:right>
          <a:top>
            <a:ln w="12700" cap="flat">
              <a:solidFill>
                <a:srgbClr val="C7C0AD"/>
              </a:solidFill>
              <a:prstDash val="solid"/>
              <a:miter lim="400000"/>
            </a:ln>
          </a:top>
          <a:bottom>
            <a:ln w="12700" cap="flat">
              <a:solidFill>
                <a:srgbClr val="C7C0AD"/>
              </a:solidFill>
              <a:prstDash val="solid"/>
              <a:miter lim="400000"/>
            </a:ln>
          </a:bottom>
          <a:insideH>
            <a:ln w="12700" cap="flat">
              <a:solidFill>
                <a:srgbClr val="C7C0AD"/>
              </a:solidFill>
              <a:prstDash val="solid"/>
              <a:miter lim="400000"/>
            </a:ln>
          </a:insideH>
          <a:insideV>
            <a:ln w="12700" cap="flat">
              <a:solidFill>
                <a:srgbClr val="C7C0AD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C7C0AD"/>
              </a:solidFill>
              <a:prstDash val="solid"/>
              <a:miter lim="400000"/>
            </a:ln>
          </a:left>
          <a:right>
            <a:ln w="12700" cap="flat">
              <a:solidFill>
                <a:srgbClr val="C7C0AD"/>
              </a:solidFill>
              <a:prstDash val="solid"/>
              <a:miter lim="400000"/>
            </a:ln>
          </a:right>
          <a:top>
            <a:ln w="25400" cap="flat">
              <a:solidFill>
                <a:srgbClr val="6D6A67"/>
              </a:solidFill>
              <a:prstDash val="solid"/>
              <a:miter lim="400000"/>
            </a:ln>
          </a:top>
          <a:bottom>
            <a:ln w="12700" cap="flat">
              <a:solidFill>
                <a:srgbClr val="C7C0AD"/>
              </a:solidFill>
              <a:prstDash val="solid"/>
              <a:miter lim="400000"/>
            </a:ln>
          </a:bottom>
          <a:insideH>
            <a:ln w="12700" cap="flat">
              <a:solidFill>
                <a:srgbClr val="C7C0AD"/>
              </a:solidFill>
              <a:prstDash val="solid"/>
              <a:miter lim="400000"/>
            </a:ln>
          </a:insideH>
          <a:insideV>
            <a:ln w="12700" cap="flat">
              <a:solidFill>
                <a:srgbClr val="C7C0AD"/>
              </a:solidFill>
              <a:prstDash val="solid"/>
              <a:miter lim="400000"/>
            </a:ln>
          </a:insideV>
        </a:tcBdr>
        <a:fill>
          <a:solidFill>
            <a:srgbClr val="E6E4D7">
              <a:alpha val="70000"/>
            </a:srgbClr>
          </a:solidFill>
        </a:fill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C7C0AD"/>
              </a:solidFill>
              <a:prstDash val="solid"/>
              <a:miter lim="400000"/>
            </a:ln>
          </a:left>
          <a:right>
            <a:ln w="12700" cap="flat">
              <a:solidFill>
                <a:srgbClr val="C7C0AD"/>
              </a:solidFill>
              <a:prstDash val="solid"/>
              <a:miter lim="400000"/>
            </a:ln>
          </a:right>
          <a:top>
            <a:ln w="12700" cap="flat">
              <a:solidFill>
                <a:srgbClr val="C7C0AD"/>
              </a:solidFill>
              <a:prstDash val="solid"/>
              <a:miter lim="400000"/>
            </a:ln>
          </a:top>
          <a:bottom>
            <a:ln w="12700" cap="flat">
              <a:solidFill>
                <a:srgbClr val="C7C0AD"/>
              </a:solidFill>
              <a:prstDash val="solid"/>
              <a:miter lim="400000"/>
            </a:ln>
          </a:bottom>
          <a:insideH>
            <a:ln w="12700" cap="flat">
              <a:solidFill>
                <a:srgbClr val="C7C0AD"/>
              </a:solidFill>
              <a:prstDash val="solid"/>
              <a:miter lim="400000"/>
            </a:ln>
          </a:insideH>
          <a:insideV>
            <a:ln w="12700" cap="flat">
              <a:solidFill>
                <a:srgbClr val="C7C0AD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E9E0">
              <a:alpha val="80000"/>
            </a:srgbClr>
          </a:solidFill>
        </a:fill>
      </a:tcStyle>
    </a:wholeTbl>
    <a:band2H>
      <a:tcTxStyle b="def" i="def"/>
      <a:tcStyle>
        <a:tcBdr/>
        <a:fill>
          <a:solidFill>
            <a:srgbClr val="DADADA">
              <a:alpha val="50000"/>
            </a:srgbClr>
          </a:solidFill>
        </a:fill>
      </a:tcStyle>
    </a:band2H>
    <a:firstCol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5A5950"/>
              </a:solidFill>
              <a:prstDash val="solid"/>
              <a:miter lim="400000"/>
            </a:ln>
          </a:left>
          <a:right>
            <a:ln w="127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DBD9C9">
              <a:alpha val="30000"/>
            </a:srgbClr>
          </a:solidFill>
        </a:fill>
      </a:tcStyle>
    </a:wholeTbl>
    <a:band2H>
      <a:tcTxStyle b="def" i="def"/>
      <a:tcStyle>
        <a:tcBdr/>
        <a:fill>
          <a:solidFill>
            <a:srgbClr val="DADADA">
              <a:alpha val="50000"/>
            </a:srgbClr>
          </a:solidFill>
        </a:fill>
      </a:tcStyle>
    </a:band2H>
    <a:firstCol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solidFill>
                <a:srgbClr val="5A5950"/>
              </a:solidFill>
              <a:prstDash val="solid"/>
              <a:miter lim="400000"/>
            </a:ln>
          </a:left>
          <a:right>
            <a:ln w="127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solidFill>
                <a:srgbClr val="5A5950"/>
              </a:solidFill>
              <a:prstDash val="solid"/>
              <a:miter lim="400000"/>
            </a:ln>
          </a:insideV>
        </a:tcBdr>
        <a:fill>
          <a:solidFill>
            <a:srgbClr val="DBD9C9">
              <a:alpha val="30000"/>
            </a:srgbClr>
          </a:solidFill>
        </a:fill>
      </a:tcStyle>
    </a:firstCol>
    <a:la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9B9B9">
              <a:alpha val="50000"/>
            </a:srgbClr>
          </a:solidFill>
        </a:fill>
      </a:tcStyle>
    </a:lastRow>
    <a:fir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9B9B9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ADADA">
              <a:alpha val="50000"/>
            </a:srgbClr>
          </a:solidFill>
        </a:fill>
      </a:tcStyle>
    </a:band2H>
    <a:firstCol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solidFill>
                <a:srgbClr val="5A5950"/>
              </a:solidFill>
              <a:prstDash val="solid"/>
              <a:miter lim="400000"/>
            </a:ln>
          </a:left>
          <a:right>
            <a:ln w="254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254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dingbat_hd.png" descr="dingbat_h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98040" y="5264150"/>
            <a:ext cx="740872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itle Text"/>
          <p:cNvSpPr txBox="1"/>
          <p:nvPr>
            <p:ph type="title"/>
          </p:nvPr>
        </p:nvSpPr>
        <p:spPr>
          <a:xfrm>
            <a:off x="1841500" y="2273300"/>
            <a:ext cx="9321800" cy="2819400"/>
          </a:xfrm>
          <a:prstGeom prst="rect">
            <a:avLst/>
          </a:prstGeom>
        </p:spPr>
        <p:txBody>
          <a:bodyPr anchor="b"/>
          <a:lstStyle>
            <a:lvl1pPr>
              <a:defRPr sz="7600">
                <a:solidFill>
                  <a:srgbClr val="F4D799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34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841500" y="5905500"/>
            <a:ext cx="9321800" cy="1409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F4E1B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“Type a quote here.”"/>
          <p:cNvSpPr txBox="1"/>
          <p:nvPr>
            <p:ph type="body" sz="quarter" idx="14"/>
          </p:nvPr>
        </p:nvSpPr>
        <p:spPr>
          <a:xfrm>
            <a:off x="1270000" y="4241800"/>
            <a:ext cx="10464800" cy="736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240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sz="half" idx="13"/>
          </p:nvPr>
        </p:nvSpPr>
        <p:spPr>
          <a:xfrm>
            <a:off x="2374900" y="952500"/>
            <a:ext cx="8255000" cy="5511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Title Text"/>
          <p:cNvSpPr txBox="1"/>
          <p:nvPr>
            <p:ph type="title"/>
          </p:nvPr>
        </p:nvSpPr>
        <p:spPr>
          <a:xfrm>
            <a:off x="1841500" y="6985000"/>
            <a:ext cx="9321800" cy="1231900"/>
          </a:xfrm>
          <a:prstGeom prst="rect">
            <a:avLst/>
          </a:prstGeom>
        </p:spPr>
        <p:txBody>
          <a:bodyPr/>
          <a:lstStyle>
            <a:lvl1pPr>
              <a:defRPr sz="7600">
                <a:solidFill>
                  <a:srgbClr val="F4D799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34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sz="quarter" idx="1"/>
          </p:nvPr>
        </p:nvSpPr>
        <p:spPr>
          <a:xfrm>
            <a:off x="1841500" y="8204200"/>
            <a:ext cx="9321800" cy="64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F4E1B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xfrm>
            <a:off x="1270000" y="3771900"/>
            <a:ext cx="10464800" cy="2209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Image"/>
          <p:cNvSpPr/>
          <p:nvPr>
            <p:ph type="pic" sz="half" idx="13"/>
          </p:nvPr>
        </p:nvSpPr>
        <p:spPr>
          <a:xfrm>
            <a:off x="7070725" y="1714500"/>
            <a:ext cx="4733925" cy="6311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0" name="Title Text"/>
          <p:cNvSpPr txBox="1"/>
          <p:nvPr>
            <p:ph type="title"/>
          </p:nvPr>
        </p:nvSpPr>
        <p:spPr>
          <a:xfrm>
            <a:off x="774700" y="2717800"/>
            <a:ext cx="6045200" cy="2438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sz="quarter" idx="1"/>
          </p:nvPr>
        </p:nvSpPr>
        <p:spPr>
          <a:xfrm>
            <a:off x="774700" y="5168900"/>
            <a:ext cx="6045200" cy="2755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idx="1"/>
          </p:nvPr>
        </p:nvSpPr>
        <p:spPr>
          <a:xfrm>
            <a:off x="1270000" y="2984500"/>
            <a:ext cx="10464800" cy="5715000"/>
          </a:xfrm>
          <a:prstGeom prst="rect">
            <a:avLst/>
          </a:prstGeom>
        </p:spPr>
        <p:txBody>
          <a:bodyPr/>
          <a:lstStyle>
            <a:lvl1pPr marL="419100" indent="-419100">
              <a:spcBef>
                <a:spcPts val="2800"/>
              </a:spcBef>
              <a:buBlip>
                <a:blip r:embed="rId3"/>
              </a:buBlip>
              <a:defRPr sz="3600"/>
            </a:lvl1pPr>
            <a:lvl2pPr marL="838200" indent="-419100">
              <a:spcBef>
                <a:spcPts val="2800"/>
              </a:spcBef>
              <a:buBlip>
                <a:blip r:embed="rId3"/>
              </a:buBlip>
              <a:defRPr sz="3600"/>
            </a:lvl2pPr>
            <a:lvl3pPr marL="1257300" indent="-419100">
              <a:spcBef>
                <a:spcPts val="2800"/>
              </a:spcBef>
              <a:buBlip>
                <a:blip r:embed="rId3"/>
              </a:buBlip>
              <a:defRPr sz="3600"/>
            </a:lvl3pPr>
            <a:lvl4pPr marL="1676400" indent="-419100">
              <a:spcBef>
                <a:spcPts val="2800"/>
              </a:spcBef>
              <a:buBlip>
                <a:blip r:embed="rId3"/>
              </a:buBlip>
              <a:defRPr sz="3600"/>
            </a:lvl4pPr>
            <a:lvl5pPr marL="2095500" indent="-419100">
              <a:spcBef>
                <a:spcPts val="2800"/>
              </a:spcBef>
              <a:buBlip>
                <a:blip r:embed="rId3"/>
              </a:buBlip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Image"/>
          <p:cNvSpPr/>
          <p:nvPr>
            <p:ph type="pic" sz="quarter" idx="13"/>
          </p:nvPr>
        </p:nvSpPr>
        <p:spPr>
          <a:xfrm>
            <a:off x="7569200" y="3302000"/>
            <a:ext cx="3810000" cy="508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sz="half" idx="1"/>
          </p:nvPr>
        </p:nvSpPr>
        <p:spPr>
          <a:xfrm>
            <a:off x="1270000" y="2984500"/>
            <a:ext cx="5257800" cy="5715000"/>
          </a:xfrm>
          <a:prstGeom prst="rect">
            <a:avLst/>
          </a:prstGeom>
        </p:spPr>
        <p:txBody>
          <a:bodyPr/>
          <a:lstStyle>
            <a:lvl1pPr marL="419100" indent="-419100">
              <a:spcBef>
                <a:spcPts val="2800"/>
              </a:spcBef>
              <a:buBlip>
                <a:blip r:embed="rId3"/>
              </a:buBlip>
              <a:defRPr sz="3600"/>
            </a:lvl1pPr>
            <a:lvl2pPr marL="838200" indent="-419100">
              <a:spcBef>
                <a:spcPts val="2800"/>
              </a:spcBef>
              <a:buBlip>
                <a:blip r:embed="rId3"/>
              </a:buBlip>
              <a:defRPr sz="3600"/>
            </a:lvl2pPr>
            <a:lvl3pPr marL="1257300" indent="-419100">
              <a:spcBef>
                <a:spcPts val="2800"/>
              </a:spcBef>
              <a:buBlip>
                <a:blip r:embed="rId3"/>
              </a:buBlip>
              <a:defRPr sz="3600"/>
            </a:lvl3pPr>
            <a:lvl4pPr marL="1676400" indent="-419100">
              <a:spcBef>
                <a:spcPts val="2800"/>
              </a:spcBef>
              <a:buBlip>
                <a:blip r:embed="rId3"/>
              </a:buBlip>
              <a:defRPr sz="3600"/>
            </a:lvl4pPr>
            <a:lvl5pPr marL="2095500" indent="-419100">
              <a:spcBef>
                <a:spcPts val="2800"/>
              </a:spcBef>
              <a:buBlip>
                <a:blip r:embed="rId3"/>
              </a:buBlip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Image"/>
          <p:cNvSpPr/>
          <p:nvPr>
            <p:ph type="pic" sz="quarter" idx="13"/>
          </p:nvPr>
        </p:nvSpPr>
        <p:spPr>
          <a:xfrm>
            <a:off x="6719758" y="4990857"/>
            <a:ext cx="5410201" cy="3810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4"/>
          </p:nvPr>
        </p:nvSpPr>
        <p:spPr>
          <a:xfrm>
            <a:off x="6719758" y="939557"/>
            <a:ext cx="5410201" cy="3810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Image"/>
          <p:cNvSpPr/>
          <p:nvPr>
            <p:ph type="pic" sz="half" idx="15"/>
          </p:nvPr>
        </p:nvSpPr>
        <p:spPr>
          <a:xfrm>
            <a:off x="979663" y="939800"/>
            <a:ext cx="5499101" cy="78613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1270000" y="825500"/>
            <a:ext cx="10464800" cy="810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270000" y="749300"/>
            <a:ext cx="10464800" cy="165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600" y="9359899"/>
            <a:ext cx="368301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 i="0" sz="2000">
                <a:solidFill>
                  <a:srgbClr val="F3F1DF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80000"/>
                    </a:srgbClr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oefler Text"/>
        </a:defRPr>
      </a:lvl9pPr>
    </p:titleStyle>
    <p:bodyStyle>
      <a:lvl1pPr marL="4826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1pPr>
      <a:lvl2pPr marL="9652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2pPr>
      <a:lvl3pPr marL="14478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3pPr>
      <a:lvl4pPr marL="19304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4pPr>
      <a:lvl5pPr marL="24130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5pPr>
      <a:lvl6pPr marL="28956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6pPr>
      <a:lvl7pPr marL="33782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7pPr>
      <a:lvl8pPr marL="38608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8pPr>
      <a:lvl9pPr marL="43434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+mn-lt"/>
          <a:ea typeface="+mn-ea"/>
          <a:cs typeface="+mn-cs"/>
          <a:sym typeface="Hoefler Tex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teve.franson@stgconsulting.com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s://en.wikipedia.org/wiki/Representational_state_transfer" TargetMode="External"/><Relationship Id="rId4" Type="http://schemas.openxmlformats.org/officeDocument/2006/relationships/hyperlink" Target="https://martinfowler.com/articles/richardsonMaturityModel.html" TargetMode="External"/><Relationship Id="rId5" Type="http://schemas.openxmlformats.org/officeDocument/2006/relationships/hyperlink" Target="https://start.spring.io/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s://github.com/sfransonstg/restdemo.git" TargetMode="External"/><Relationship Id="rId4" Type="http://schemas.openxmlformats.org/officeDocument/2006/relationships/hyperlink" Target="https://6aa1def8.ngrok.io/" TargetMode="External"/><Relationship Id="rId5" Type="http://schemas.openxmlformats.org/officeDocument/2006/relationships/hyperlink" Target="http://localhost:8080/" TargetMode="External"/><Relationship Id="rId6" Type="http://schemas.openxmlformats.org/officeDocument/2006/relationships/hyperlink" Target="http://zoom.us" TargetMode="External"/><Relationship Id="rId7" Type="http://schemas.openxmlformats.org/officeDocument/2006/relationships/hyperlink" Target="https://zoom.us/j/4595585690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ST Servic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REST Services</a:t>
            </a:r>
          </a:p>
        </p:txBody>
      </p:sp>
      <p:sp>
        <p:nvSpPr>
          <p:cNvPr id="121" name="Steven Franson…"/>
          <p:cNvSpPr txBox="1"/>
          <p:nvPr>
            <p:ph type="subTitle" sz="quarter" idx="1"/>
          </p:nvPr>
        </p:nvSpPr>
        <p:spPr>
          <a:xfrm>
            <a:off x="1841500" y="5911850"/>
            <a:ext cx="9321800" cy="1409700"/>
          </a:xfrm>
          <a:prstGeom prst="rect">
            <a:avLst/>
          </a:prstGeom>
        </p:spPr>
        <p:txBody>
          <a:bodyPr/>
          <a:lstStyle/>
          <a:p>
            <a:pPr/>
            <a:r>
              <a:t>Steven Franson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steve.franson@stgconsulting.com</a:t>
            </a:r>
          </a:p>
        </p:txBody>
      </p:sp>
      <p:sp>
        <p:nvSpPr>
          <p:cNvPr id="122" name="https://github.com/sfransonstg/restdemo/blob/master/Rest%20Demo.pptx"/>
          <p:cNvSpPr txBox="1"/>
          <p:nvPr/>
        </p:nvSpPr>
        <p:spPr>
          <a:xfrm>
            <a:off x="1651050" y="7607299"/>
            <a:ext cx="970270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 sz="2400">
                <a:solidFill>
                  <a:srgbClr val="BCB08F"/>
                </a:solidFill>
                <a:effectLst>
                  <a:outerShdw sx="100000" sy="100000" kx="0" ky="0" algn="b" rotWithShape="0" blurRad="12700" dist="12700" dir="162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https://github.com/sfransonstg/restdemo/blob/master/Rest%20Demo.pptx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Matur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Maturity</a:t>
            </a:r>
          </a:p>
        </p:txBody>
      </p:sp>
      <p:sp>
        <p:nvSpPr>
          <p:cNvPr id="150" name="Richardson Maturity Mode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6527" indent="-406527" defTabSz="566674">
              <a:spcBef>
                <a:spcPts val="2700"/>
              </a:spcBef>
              <a:buBlip>
                <a:blip r:embed="rId2"/>
              </a:buBlip>
              <a:defRPr sz="3492">
                <a:effectLst>
                  <a:outerShdw sx="100000" sy="100000" kx="0" ky="0" algn="b" rotWithShape="0" blurRad="24638" dist="12319" dir="5400000">
                    <a:srgbClr val="FFFFFF"/>
                  </a:outerShdw>
                </a:effectLst>
              </a:defRPr>
            </a:pPr>
            <a:r>
              <a:t>Richardson Maturity Model</a:t>
            </a:r>
          </a:p>
          <a:p>
            <a:pPr marL="406527" indent="-406527" defTabSz="566674">
              <a:spcBef>
                <a:spcPts val="2700"/>
              </a:spcBef>
              <a:buBlip>
                <a:blip r:embed="rId2"/>
              </a:buBlip>
              <a:defRPr sz="3492">
                <a:effectLst>
                  <a:outerShdw sx="100000" sy="100000" kx="0" ky="0" algn="b" rotWithShape="0" blurRad="24638" dist="12319" dir="5400000">
                    <a:srgbClr val="FFFFFF"/>
                  </a:outerShdw>
                </a:effectLst>
              </a:defRPr>
            </a:pPr>
            <a:r>
              <a:t>4 Levels (as described by Fowler)</a:t>
            </a:r>
          </a:p>
          <a:p>
            <a:pPr lvl="1" marL="813054" indent="-406527" defTabSz="566674">
              <a:spcBef>
                <a:spcPts val="2700"/>
              </a:spcBef>
              <a:buBlip>
                <a:blip r:embed="rId2"/>
              </a:buBlip>
              <a:defRPr sz="3492">
                <a:effectLst>
                  <a:outerShdw sx="100000" sy="100000" kx="0" ky="0" algn="b" rotWithShape="0" blurRad="24638" dist="12319" dir="5400000">
                    <a:srgbClr val="FFFFFF"/>
                  </a:outerShdw>
                </a:effectLst>
              </a:defRPr>
            </a:pPr>
            <a:r>
              <a:t>0 - Just HTTP, usually RPC - action inside request</a:t>
            </a:r>
          </a:p>
          <a:p>
            <a:pPr lvl="1" marL="813054" indent="-406527" defTabSz="566674">
              <a:spcBef>
                <a:spcPts val="2700"/>
              </a:spcBef>
              <a:buBlip>
                <a:blip r:embed="rId2"/>
              </a:buBlip>
              <a:defRPr sz="3492">
                <a:effectLst>
                  <a:outerShdw sx="100000" sy="100000" kx="0" ky="0" algn="b" rotWithShape="0" blurRad="24638" dist="12319" dir="5400000">
                    <a:srgbClr val="FFFFFF"/>
                  </a:outerShdw>
                </a:effectLst>
              </a:defRPr>
            </a:pPr>
            <a:r>
              <a:t>1- Resources, different endpoints</a:t>
            </a:r>
          </a:p>
          <a:p>
            <a:pPr lvl="1" marL="813054" indent="-406527" defTabSz="566674">
              <a:spcBef>
                <a:spcPts val="2700"/>
              </a:spcBef>
              <a:buBlip>
                <a:blip r:embed="rId2"/>
              </a:buBlip>
              <a:defRPr sz="3492">
                <a:effectLst>
                  <a:outerShdw sx="100000" sy="100000" kx="0" ky="0" algn="b" rotWithShape="0" blurRad="24638" dist="12319" dir="5400000">
                    <a:srgbClr val="FFFFFF"/>
                  </a:outerShdw>
                </a:effectLst>
              </a:defRPr>
            </a:pPr>
            <a:r>
              <a:t>2 - Use HTTP verbs, relies on client knowledge</a:t>
            </a:r>
          </a:p>
          <a:p>
            <a:pPr lvl="1" marL="813054" indent="-406527" defTabSz="566674">
              <a:spcBef>
                <a:spcPts val="2700"/>
              </a:spcBef>
              <a:buBlip>
                <a:blip r:embed="rId2"/>
              </a:buBlip>
              <a:defRPr sz="3492">
                <a:effectLst>
                  <a:outerShdw sx="100000" sy="100000" kx="0" ky="0" algn="b" rotWithShape="0" blurRad="24638" dist="12319" dir="5400000">
                    <a:srgbClr val="FFFFFF"/>
                  </a:outerShdw>
                </a:effectLst>
              </a:defRPr>
            </a:pPr>
            <a:r>
              <a:t>3 - Hypermedia Controls - self describing links HATEOS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153" name="Wikipedia - https://en.wikipedia.org/wiki/Representational_state_transf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Wikipedia - </a:t>
            </a:r>
            <a:r>
              <a:rPr i="0" sz="2400" u="sng">
                <a:hlinkClick r:id="rId3" invalidUrl="" action="" tgtFrame="" tooltip="" history="1" highlightClick="0" endSnd="0"/>
              </a:rPr>
              <a:t>https://en.wikipedia.org/wiki/Representational_state_transfer</a:t>
            </a:r>
          </a:p>
          <a:p>
            <a:pPr>
              <a:buBlip>
                <a:blip r:embed="rId2"/>
              </a:buBlip>
            </a:pPr>
            <a:r>
              <a:t>Richardson Maturity Model - </a:t>
            </a:r>
            <a:r>
              <a:rPr i="0" sz="2400" u="sng">
                <a:hlinkClick r:id="rId4" invalidUrl="" action="" tgtFrame="" tooltip="" history="1" highlightClick="0" endSnd="0"/>
              </a:rPr>
              <a:t>https://martinfowler.com/articles/richardsonMaturityModel.html</a:t>
            </a:r>
          </a:p>
          <a:p>
            <a:pPr>
              <a:buBlip>
                <a:blip r:embed="rId2"/>
              </a:buBlip>
            </a:pPr>
            <a:r>
              <a:t>Spring Initializr - </a:t>
            </a:r>
            <a:r>
              <a:rPr i="0" sz="2400" u="sng">
                <a:hlinkClick r:id="rId5" invalidUrl="" action="" tgtFrame="" tooltip="" history="1" highlightClick="0" endSnd="0"/>
              </a:rPr>
              <a:t>https://start.spring.io/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Agenda</a:t>
            </a:r>
          </a:p>
        </p:txBody>
      </p:sp>
      <p:sp>
        <p:nvSpPr>
          <p:cNvPr id="125" name="The Probl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The Problem</a:t>
            </a:r>
          </a:p>
          <a:p>
            <a:pPr>
              <a:buBlip>
                <a:blip r:embed="rId2"/>
              </a:buBlip>
            </a:pPr>
            <a:r>
              <a:t>What is REST?</a:t>
            </a:r>
          </a:p>
          <a:p>
            <a:pPr>
              <a:buBlip>
                <a:blip r:embed="rId2"/>
              </a:buBlip>
            </a:pPr>
            <a:r>
              <a:t>Demo</a:t>
            </a:r>
          </a:p>
          <a:p>
            <a:pPr>
              <a:buBlip>
                <a:blip r:embed="rId2"/>
              </a:buBlip>
            </a:pPr>
            <a:r>
              <a:t>Q &amp; 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he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Problem</a:t>
            </a:r>
          </a:p>
        </p:txBody>
      </p:sp>
      <p:sp>
        <p:nvSpPr>
          <p:cNvPr id="128" name="Wild West of Web Servi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Wild West of Web Services</a:t>
            </a:r>
          </a:p>
          <a:p>
            <a:pPr lvl="1">
              <a:buBlip>
                <a:blip r:embed="rId2"/>
              </a:buBlip>
            </a:pPr>
            <a:r>
              <a:t>Custom RPC endpoints, custom everything else</a:t>
            </a:r>
          </a:p>
          <a:p>
            <a:pPr>
              <a:buBlip>
                <a:blip r:embed="rId2"/>
              </a:buBlip>
            </a:pPr>
            <a:r>
              <a:t>Only commonality: HTTP</a:t>
            </a:r>
          </a:p>
          <a:p>
            <a:pPr lvl="1">
              <a:buBlip>
                <a:blip r:embed="rId2"/>
              </a:buBlip>
            </a:pPr>
            <a:r>
              <a:t>But only as the transport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Enter R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Enter REST</a:t>
            </a:r>
          </a:p>
        </p:txBody>
      </p:sp>
      <p:sp>
        <p:nvSpPr>
          <p:cNvPr id="131" name="REST - REpresentational State Transf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8223" indent="-268223" defTabSz="373887">
              <a:spcBef>
                <a:spcPts val="1700"/>
              </a:spcBef>
              <a:buBlip>
                <a:blip r:embed="rId2"/>
              </a:buBlip>
              <a:defRPr sz="2304">
                <a:effectLst>
                  <a:outerShdw sx="100000" sy="100000" kx="0" ky="0" algn="b" rotWithShape="0" blurRad="16256" dist="8128" dir="5400000">
                    <a:srgbClr val="FFFFFF"/>
                  </a:outerShdw>
                </a:effectLst>
              </a:defRPr>
            </a:pPr>
            <a:r>
              <a:t>REST - </a:t>
            </a:r>
            <a:r>
              <a:rPr b="1"/>
              <a:t>RE</a:t>
            </a:r>
            <a:r>
              <a:t>presentational </a:t>
            </a:r>
            <a:r>
              <a:rPr b="1"/>
              <a:t>S</a:t>
            </a:r>
            <a:r>
              <a:t>tate </a:t>
            </a:r>
            <a:r>
              <a:rPr b="1"/>
              <a:t>T</a:t>
            </a:r>
            <a:r>
              <a:t>ransfer</a:t>
            </a:r>
          </a:p>
          <a:p>
            <a:pPr marL="268223" indent="-268223" defTabSz="373887">
              <a:spcBef>
                <a:spcPts val="1700"/>
              </a:spcBef>
              <a:buBlip>
                <a:blip r:embed="rId2"/>
              </a:buBlip>
              <a:defRPr sz="2304">
                <a:effectLst>
                  <a:outerShdw sx="100000" sy="100000" kx="0" ky="0" algn="b" rotWithShape="0" blurRad="16256" dist="8128" dir="5400000">
                    <a:srgbClr val="FFFFFF"/>
                  </a:outerShdw>
                </a:effectLst>
              </a:defRPr>
            </a:pPr>
            <a:r>
              <a:t>Architectural Style</a:t>
            </a:r>
          </a:p>
          <a:p>
            <a:pPr lvl="1" marL="536447" indent="-268223" defTabSz="373887">
              <a:spcBef>
                <a:spcPts val="1700"/>
              </a:spcBef>
              <a:buBlip>
                <a:blip r:embed="rId2"/>
              </a:buBlip>
              <a:defRPr sz="2304">
                <a:effectLst>
                  <a:outerShdw sx="100000" sy="100000" kx="0" ky="0" algn="b" rotWithShape="0" blurRad="16256" dist="8128" dir="5400000">
                    <a:srgbClr val="FFFFFF"/>
                  </a:outerShdw>
                </a:effectLst>
              </a:defRPr>
            </a:pPr>
            <a:r>
              <a:t>Client-Server</a:t>
            </a:r>
          </a:p>
          <a:p>
            <a:pPr lvl="1" marL="536447" indent="-268223" defTabSz="373887">
              <a:spcBef>
                <a:spcPts val="1700"/>
              </a:spcBef>
              <a:buBlip>
                <a:blip r:embed="rId2"/>
              </a:buBlip>
              <a:defRPr sz="2304">
                <a:effectLst>
                  <a:outerShdw sx="100000" sy="100000" kx="0" ky="0" algn="b" rotWithShape="0" blurRad="16256" dist="8128" dir="5400000">
                    <a:srgbClr val="FFFFFF"/>
                  </a:outerShdw>
                </a:effectLst>
              </a:defRPr>
            </a:pPr>
            <a:r>
              <a:t>Resource Based</a:t>
            </a:r>
          </a:p>
          <a:p>
            <a:pPr marL="268223" indent="-268223" defTabSz="373887">
              <a:spcBef>
                <a:spcPts val="1700"/>
              </a:spcBef>
              <a:buBlip>
                <a:blip r:embed="rId2"/>
              </a:buBlip>
              <a:defRPr sz="2304">
                <a:effectLst>
                  <a:outerShdw sx="100000" sy="100000" kx="0" ky="0" algn="b" rotWithShape="0" blurRad="16256" dist="8128" dir="5400000">
                    <a:srgbClr val="FFFFFF"/>
                  </a:outerShdw>
                </a:effectLst>
              </a:defRPr>
            </a:pPr>
            <a:r>
              <a:t>Uniform Interface</a:t>
            </a:r>
          </a:p>
          <a:p>
            <a:pPr lvl="1" marL="536447" indent="-268223" defTabSz="373887">
              <a:spcBef>
                <a:spcPts val="1700"/>
              </a:spcBef>
              <a:buBlip>
                <a:blip r:embed="rId2"/>
              </a:buBlip>
              <a:defRPr sz="2304">
                <a:effectLst>
                  <a:outerShdw sx="100000" sy="100000" kx="0" ky="0" algn="b" rotWithShape="0" blurRad="16256" dist="8128" dir="5400000">
                    <a:srgbClr val="FFFFFF"/>
                  </a:outerShdw>
                </a:effectLst>
              </a:defRPr>
            </a:pPr>
            <a:r>
              <a:t>HTTP - as transport, use HTTP Verbs (get,put,post,delete)</a:t>
            </a:r>
          </a:p>
          <a:p>
            <a:pPr lvl="1" marL="536447" indent="-268223" defTabSz="373887">
              <a:spcBef>
                <a:spcPts val="1700"/>
              </a:spcBef>
              <a:buBlip>
                <a:blip r:embed="rId2"/>
              </a:buBlip>
              <a:defRPr sz="2304">
                <a:effectLst>
                  <a:outerShdw sx="100000" sy="100000" kx="0" ky="0" algn="b" rotWithShape="0" blurRad="16256" dist="8128" dir="5400000">
                    <a:srgbClr val="FFFFFF"/>
                  </a:outerShdw>
                </a:effectLst>
              </a:defRPr>
            </a:pPr>
            <a:r>
              <a:t>URIs</a:t>
            </a:r>
          </a:p>
          <a:p>
            <a:pPr lvl="1" marL="536447" indent="-268223" defTabSz="373887">
              <a:spcBef>
                <a:spcPts val="1700"/>
              </a:spcBef>
              <a:buBlip>
                <a:blip r:embed="rId2"/>
              </a:buBlip>
              <a:defRPr sz="2304">
                <a:effectLst>
                  <a:outerShdw sx="100000" sy="100000" kx="0" ky="0" algn="b" rotWithShape="0" blurRad="16256" dist="8128" dir="5400000">
                    <a:srgbClr val="FFFFFF"/>
                  </a:outerShdw>
                </a:effectLst>
              </a:defRPr>
            </a:pPr>
            <a:r>
              <a:t>Cacheable</a:t>
            </a:r>
          </a:p>
          <a:p>
            <a:pPr lvl="1" marL="536447" indent="-268223" defTabSz="373887">
              <a:spcBef>
                <a:spcPts val="1700"/>
              </a:spcBef>
              <a:buBlip>
                <a:blip r:embed="rId2"/>
              </a:buBlip>
              <a:defRPr sz="2304">
                <a:effectLst>
                  <a:outerShdw sx="100000" sy="100000" kx="0" ky="0" algn="b" rotWithShape="0" blurRad="16256" dist="8128" dir="5400000">
                    <a:srgbClr val="FFFFFF"/>
                  </a:outerShdw>
                </a:effectLst>
              </a:defRPr>
            </a:pPr>
            <a:r>
              <a:t>Stateless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134" name="Git Repo: https://github.com/sfransonstg/restdemo.gi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Git Repo: </a:t>
            </a:r>
            <a:r>
              <a:rPr i="0" u="sng">
                <a:hlinkClick r:id="rId3" invalidUrl="" action="" tgtFrame="" tooltip="" history="1" highlightClick="0" endSnd="0"/>
              </a:rPr>
              <a:t>https://github.com/sfransonstg/restdemo.git</a:t>
            </a:r>
          </a:p>
          <a:p>
            <a:pPr>
              <a:buBlip>
                <a:blip r:embed="rId2"/>
              </a:buBlip>
            </a:pPr>
            <a:r>
              <a:t>URL*: </a:t>
            </a:r>
            <a:r>
              <a:rPr i="0" u="sng">
                <a:hlinkClick r:id="rId4" invalidUrl="" action="" tgtFrame="" tooltip="" history="1" highlightClick="0" endSnd="0"/>
              </a:rPr>
              <a:t>https://6aa1def8.ngrok.io</a:t>
            </a:r>
            <a:r>
              <a:t>  or </a:t>
            </a:r>
            <a:r>
              <a:rPr i="0" u="sng">
                <a:hlinkClick r:id="rId5" invalidUrl="" action="" tgtFrame="" tooltip="" history="1" highlightClick="0" endSnd="0"/>
              </a:rPr>
              <a:t>http://localhost:8080/</a:t>
            </a:r>
          </a:p>
          <a:p>
            <a:pPr>
              <a:buBlip>
                <a:blip r:embed="rId2"/>
              </a:buBlip>
            </a:pPr>
            <a:r>
              <a:rPr u="sng">
                <a:hlinkClick r:id="rId6" invalidUrl="" action="" tgtFrame="" tooltip="" history="1" highlightClick="0" endSnd="0"/>
              </a:rPr>
              <a:t>zoom.us</a:t>
            </a:r>
            <a:r>
              <a:t> * : </a:t>
            </a:r>
            <a:r>
              <a:rPr i="0" u="sng">
                <a:hlinkClick r:id="rId7" invalidUrl="" action="" tgtFrame="" tooltip="" history="1" highlightClick="0" endSnd="0"/>
              </a:rPr>
              <a:t>https://zoom.us/j/4595585690</a:t>
            </a:r>
          </a:p>
        </p:txBody>
      </p:sp>
      <p:sp>
        <p:nvSpPr>
          <p:cNvPr id="135" name="* Only works if I’m running it!  Sorry!"/>
          <p:cNvSpPr txBox="1"/>
          <p:nvPr/>
        </p:nvSpPr>
        <p:spPr>
          <a:xfrm>
            <a:off x="3375761" y="8223249"/>
            <a:ext cx="450067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* Only works if I’m running it!  Sorry!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source Bas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Based</a:t>
            </a:r>
          </a:p>
        </p:txBody>
      </p:sp>
      <p:sp>
        <p:nvSpPr>
          <p:cNvPr id="138" name="Things vs. Ac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Things vs. Actions</a:t>
            </a:r>
          </a:p>
          <a:p>
            <a:pPr lvl="1">
              <a:buBlip>
                <a:blip r:embed="rId2"/>
              </a:buBlip>
            </a:pPr>
            <a:r>
              <a:t>GET /api/persons vs /api/persons/list</a:t>
            </a:r>
          </a:p>
          <a:p>
            <a:pPr lvl="1">
              <a:buBlip>
                <a:blip r:embed="rId2"/>
              </a:buBlip>
            </a:pPr>
            <a:r>
              <a:t>POST /api/persons vs /api/person/add</a:t>
            </a:r>
          </a:p>
          <a:p>
            <a:pPr>
              <a:buBlip>
                <a:blip r:embed="rId2"/>
              </a:buBlip>
            </a:pPr>
            <a:r>
              <a:t>Nouns vs. Verbs</a:t>
            </a:r>
          </a:p>
          <a:p>
            <a:pPr>
              <a:buBlip>
                <a:blip r:embed="rId2"/>
              </a:buBlip>
            </a:pPr>
            <a:r>
              <a:t>Identified by URIs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presentation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Representational</a:t>
            </a:r>
          </a:p>
        </p:txBody>
      </p:sp>
      <p:sp>
        <p:nvSpPr>
          <p:cNvPr id="141" name="Representations - same resource, different view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Representations - same resource, different view</a:t>
            </a:r>
          </a:p>
          <a:p>
            <a:pPr>
              <a:buBlip>
                <a:blip r:embed="rId2"/>
              </a:buBlip>
            </a:pPr>
            <a:r>
              <a:t>JSON, XML, CSV, etc.</a:t>
            </a:r>
          </a:p>
          <a:p>
            <a:pPr>
              <a:buBlip>
                <a:blip r:embed="rId2"/>
              </a:buBlip>
            </a:pPr>
            <a:r>
              <a:t>Clients ask for what they want, server delivers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HTTP Verb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Verbs</a:t>
            </a:r>
          </a:p>
        </p:txBody>
      </p:sp>
      <p:sp>
        <p:nvSpPr>
          <p:cNvPr id="144" name="POST - Creat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POST - Create</a:t>
            </a:r>
          </a:p>
          <a:p>
            <a:pPr>
              <a:buBlip>
                <a:blip r:embed="rId2"/>
              </a:buBlip>
            </a:pPr>
            <a:r>
              <a:t>GET - Read</a:t>
            </a:r>
          </a:p>
          <a:p>
            <a:pPr>
              <a:buBlip>
                <a:blip r:embed="rId2"/>
              </a:buBlip>
            </a:pPr>
            <a:r>
              <a:t>PUT - Update</a:t>
            </a:r>
          </a:p>
          <a:p>
            <a:pPr>
              <a:buBlip>
                <a:blip r:embed="rId2"/>
              </a:buBlip>
            </a:pPr>
            <a:r>
              <a:t>DELETE - Delete</a:t>
            </a:r>
          </a:p>
          <a:p>
            <a:pPr>
              <a:buBlip>
                <a:blip r:embed="rId2"/>
              </a:buBlip>
            </a:pPr>
            <a:r>
              <a:t>CRUD - </a:t>
            </a:r>
            <a:r>
              <a:rPr b="1"/>
              <a:t>C</a:t>
            </a:r>
            <a:r>
              <a:t>reate, </a:t>
            </a:r>
            <a:r>
              <a:rPr b="1"/>
              <a:t>R</a:t>
            </a:r>
            <a:r>
              <a:t>ead, </a:t>
            </a:r>
            <a:r>
              <a:rPr b="1"/>
              <a:t>U</a:t>
            </a:r>
            <a:r>
              <a:t>pdate, </a:t>
            </a:r>
            <a:r>
              <a:rPr b="1"/>
              <a:t>D</a:t>
            </a:r>
            <a:r>
              <a:t>elete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UR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URIs</a:t>
            </a:r>
          </a:p>
        </p:txBody>
      </p:sp>
      <p:sp>
        <p:nvSpPr>
          <p:cNvPr id="147" name="Uniform Resource Identifi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b="1"/>
            </a:pPr>
            <a:r>
              <a:t>U</a:t>
            </a:r>
            <a:r>
              <a:rPr b="0"/>
              <a:t>niform </a:t>
            </a:r>
            <a:r>
              <a:t>R</a:t>
            </a:r>
            <a:r>
              <a:rPr b="0"/>
              <a:t>esource </a:t>
            </a:r>
            <a:r>
              <a:t>I</a:t>
            </a:r>
            <a:r>
              <a:rPr b="0"/>
              <a:t>dentifier</a:t>
            </a:r>
            <a:endParaRPr b="0"/>
          </a:p>
          <a:p>
            <a:pPr>
              <a:buBlip>
                <a:blip r:embed="rId2"/>
              </a:buBlip>
              <a:defRPr b="1"/>
            </a:pPr>
            <a:r>
              <a:rPr b="0"/>
              <a:t>Rely on implied verb meaning</a:t>
            </a:r>
            <a:endParaRPr b="0"/>
          </a:p>
          <a:p>
            <a:pPr lvl="1">
              <a:buBlip>
                <a:blip r:embed="rId2"/>
              </a:buBlip>
              <a:defRPr b="1"/>
            </a:pPr>
            <a:r>
              <a:rPr b="0"/>
              <a:t>GET /api/persons/{id}</a:t>
            </a:r>
            <a:endParaRPr b="0"/>
          </a:p>
          <a:p>
            <a:pPr lvl="1">
              <a:buBlip>
                <a:blip r:embed="rId2"/>
              </a:buBlip>
              <a:defRPr b="1"/>
            </a:pPr>
            <a:r>
              <a:rPr b="0"/>
              <a:t>PUT /api/persons/{id}</a:t>
            </a:r>
            <a:endParaRPr b="0"/>
          </a:p>
          <a:p>
            <a:pPr lvl="1">
              <a:buBlip>
                <a:blip r:embed="rId2"/>
              </a:buBlip>
              <a:defRPr b="1"/>
            </a:pPr>
            <a:r>
              <a:rPr b="0"/>
              <a:t>DELETE /api/persons/{id}</a:t>
            </a:r>
            <a:endParaRPr b="0"/>
          </a:p>
          <a:p>
            <a:pPr>
              <a:buBlip>
                <a:blip r:embed="rId2"/>
              </a:buBlip>
              <a:defRPr b="1"/>
            </a:pPr>
            <a:r>
              <a:rPr b="0"/>
              <a:t>Plurals - doesn’t REALLY matter, just be consistent!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Moroccan">
  <a:themeElements>
    <a:clrScheme name="Moroccan">
      <a:dk1>
        <a:srgbClr val="073E86"/>
      </a:dk1>
      <a:lt1>
        <a:srgbClr val="86837F">
          <a:alpha val="80000"/>
        </a:srgbClr>
      </a:lt1>
      <a:dk2>
        <a:srgbClr val="586770"/>
      </a:dk2>
      <a:lt2>
        <a:srgbClr val="C4CBD0"/>
      </a:lt2>
      <a:accent1>
        <a:srgbClr val="61A4C7"/>
      </a:accent1>
      <a:accent2>
        <a:srgbClr val="3C9B4C"/>
      </a:accent2>
      <a:accent3>
        <a:srgbClr val="E0BF64"/>
      </a:accent3>
      <a:accent4>
        <a:srgbClr val="DE9A51"/>
      </a:accent4>
      <a:accent5>
        <a:srgbClr val="C86464"/>
      </a:accent5>
      <a:accent6>
        <a:srgbClr val="896D9B"/>
      </a:accent6>
      <a:hlink>
        <a:srgbClr val="0000FF"/>
      </a:hlink>
      <a:folHlink>
        <a:srgbClr val="FF00FF"/>
      </a:folHlink>
    </a:clrScheme>
    <a:fontScheme name="Moroccan">
      <a:majorFont>
        <a:latin typeface="Hoefler Text"/>
        <a:ea typeface="Hoefler Text"/>
        <a:cs typeface="Hoefler Text"/>
      </a:majorFont>
      <a:minorFont>
        <a:latin typeface="Hoefler Text"/>
        <a:ea typeface="Hoefler Text"/>
        <a:cs typeface="Hoefler Text"/>
      </a:minorFont>
    </a:fontScheme>
    <a:fmtScheme name="Morocc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3F1DF"/>
            </a:solidFill>
            <a:effectLst/>
            <a:uFillTx/>
            <a:latin typeface="+mn-lt"/>
            <a:ea typeface="+mn-ea"/>
            <a:cs typeface="+mn-cs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1">
              <a:satOff val="-17010"/>
              <a:lumOff val="1436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4000" u="none" kumimoji="0" normalizeH="0">
            <a:ln>
              <a:noFill/>
            </a:ln>
            <a:solidFill>
              <a:srgbClr val="86837F">
                <a:alpha val="80000"/>
              </a:srgbClr>
            </a:solidFill>
            <a:effectLst>
              <a:outerShdw sx="100000" sy="100000" kx="0" ky="0" algn="b" rotWithShape="0" blurRad="25400" dist="12700" dir="5400000">
                <a:srgbClr val="FFFFFF"/>
              </a:outerShdw>
            </a:effectLst>
            <a:uFillTx/>
            <a:latin typeface="+mn-lt"/>
            <a:ea typeface="+mn-ea"/>
            <a:cs typeface="+mn-cs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roccan">
  <a:themeElements>
    <a:clrScheme name="Moroccan">
      <a:dk1>
        <a:srgbClr val="000000"/>
      </a:dk1>
      <a:lt1>
        <a:srgbClr val="FFFFFF"/>
      </a:lt1>
      <a:dk2>
        <a:srgbClr val="586770"/>
      </a:dk2>
      <a:lt2>
        <a:srgbClr val="C4CBD0"/>
      </a:lt2>
      <a:accent1>
        <a:srgbClr val="61A4C7"/>
      </a:accent1>
      <a:accent2>
        <a:srgbClr val="3C9B4C"/>
      </a:accent2>
      <a:accent3>
        <a:srgbClr val="E0BF64"/>
      </a:accent3>
      <a:accent4>
        <a:srgbClr val="DE9A51"/>
      </a:accent4>
      <a:accent5>
        <a:srgbClr val="C86464"/>
      </a:accent5>
      <a:accent6>
        <a:srgbClr val="896D9B"/>
      </a:accent6>
      <a:hlink>
        <a:srgbClr val="0000FF"/>
      </a:hlink>
      <a:folHlink>
        <a:srgbClr val="FF00FF"/>
      </a:folHlink>
    </a:clrScheme>
    <a:fontScheme name="Moroccan">
      <a:majorFont>
        <a:latin typeface="Hoefler Text"/>
        <a:ea typeface="Hoefler Text"/>
        <a:cs typeface="Hoefler Text"/>
      </a:majorFont>
      <a:minorFont>
        <a:latin typeface="Hoefler Text"/>
        <a:ea typeface="Hoefler Text"/>
        <a:cs typeface="Hoefler Text"/>
      </a:minorFont>
    </a:fontScheme>
    <a:fmtScheme name="Morocc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3F1DF"/>
            </a:solidFill>
            <a:effectLst/>
            <a:uFillTx/>
            <a:latin typeface="+mn-lt"/>
            <a:ea typeface="+mn-ea"/>
            <a:cs typeface="+mn-cs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1">
              <a:satOff val="-17010"/>
              <a:lumOff val="1436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4000" u="none" kumimoji="0" normalizeH="0">
            <a:ln>
              <a:noFill/>
            </a:ln>
            <a:solidFill>
              <a:srgbClr val="86837F">
                <a:alpha val="80000"/>
              </a:srgbClr>
            </a:solidFill>
            <a:effectLst>
              <a:outerShdw sx="100000" sy="100000" kx="0" ky="0" algn="b" rotWithShape="0" blurRad="25400" dist="12700" dir="5400000">
                <a:srgbClr val="FFFFFF"/>
              </a:outerShdw>
            </a:effectLst>
            <a:uFillTx/>
            <a:latin typeface="+mn-lt"/>
            <a:ea typeface="+mn-ea"/>
            <a:cs typeface="+mn-cs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