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lnSpc>
        <a:spcPct val="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" charset="0"/>
      <a:defRPr sz="2400" kern="1200">
        <a:solidFill>
          <a:schemeClr val="bg1"/>
        </a:solidFill>
        <a:latin typeface="Times" charset="0"/>
        <a:ea typeface="+mn-ea"/>
        <a:cs typeface="+mn-cs"/>
      </a:defRPr>
    </a:lvl1pPr>
    <a:lvl2pPr marL="457200" algn="l" defTabSz="449263" rtl="0" eaLnBrk="0" fontAlgn="base" hangingPunct="0">
      <a:lnSpc>
        <a:spcPct val="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" charset="0"/>
      <a:defRPr sz="2400" kern="1200">
        <a:solidFill>
          <a:schemeClr val="bg1"/>
        </a:solidFill>
        <a:latin typeface="Times" charset="0"/>
        <a:ea typeface="+mn-ea"/>
        <a:cs typeface="+mn-cs"/>
      </a:defRPr>
    </a:lvl2pPr>
    <a:lvl3pPr marL="914400" algn="l" defTabSz="449263" rtl="0" eaLnBrk="0" fontAlgn="base" hangingPunct="0">
      <a:lnSpc>
        <a:spcPct val="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" charset="0"/>
      <a:defRPr sz="2400" kern="1200">
        <a:solidFill>
          <a:schemeClr val="bg1"/>
        </a:solidFill>
        <a:latin typeface="Times" charset="0"/>
        <a:ea typeface="+mn-ea"/>
        <a:cs typeface="+mn-cs"/>
      </a:defRPr>
    </a:lvl3pPr>
    <a:lvl4pPr marL="1371600" algn="l" defTabSz="449263" rtl="0" eaLnBrk="0" fontAlgn="base" hangingPunct="0">
      <a:lnSpc>
        <a:spcPct val="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" charset="0"/>
      <a:defRPr sz="2400" kern="1200">
        <a:solidFill>
          <a:schemeClr val="bg1"/>
        </a:solidFill>
        <a:latin typeface="Times" charset="0"/>
        <a:ea typeface="+mn-ea"/>
        <a:cs typeface="+mn-cs"/>
      </a:defRPr>
    </a:lvl4pPr>
    <a:lvl5pPr marL="1828800" algn="l" defTabSz="449263" rtl="0" eaLnBrk="0" fontAlgn="base" hangingPunct="0">
      <a:lnSpc>
        <a:spcPct val="2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" charset="0"/>
      <a:defRPr sz="2400" kern="1200">
        <a:solidFill>
          <a:schemeClr val="bg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1" name="AutoShape 2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289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289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83" name="Rectangle 30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29138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79" name="Rectangle 31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4986338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289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289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fld id="{7FDFC260-1E58-45CB-BC67-4A5E80BBFC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4FFB34-EBE7-4D2B-B934-BAF89DCD3051}" type="slidenum">
              <a:rPr lang="en-GB"/>
              <a:pPr/>
              <a:t>1</a:t>
            </a:fld>
            <a:endParaRPr lang="en-GB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24580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84BA58-8C6F-4E4E-B68D-AFD5F90A9514}" type="slidenum">
              <a:rPr lang="en-GB"/>
              <a:pPr/>
              <a:t>10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3796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00B1AA-E22F-4EA8-AB18-30DF4A9A830F}" type="slidenum">
              <a:rPr lang="en-GB"/>
              <a:pPr/>
              <a:t>11</a:t>
            </a:fld>
            <a:endParaRPr lang="en-GB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4820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421E3C-BF88-425E-A8E8-3D29F48C6F9B}" type="slidenum">
              <a:rPr lang="en-GB"/>
              <a:pPr/>
              <a:t>12</a:t>
            </a:fld>
            <a:endParaRPr lang="en-GB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5844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1F233-1FB0-455F-B256-6B99019A09A7}" type="slidenum">
              <a:rPr lang="en-GB"/>
              <a:pPr/>
              <a:t>13</a:t>
            </a:fld>
            <a:endParaRPr lang="en-GB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6868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B70F21-25A9-4CAC-9399-B2CD3CDB67D3}" type="slidenum">
              <a:rPr lang="en-GB"/>
              <a:pPr/>
              <a:t>14</a:t>
            </a:fld>
            <a:endParaRPr lang="en-GB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7892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10CFE3-2C1F-43B5-8585-5A731029920E}" type="slidenum">
              <a:rPr lang="en-GB"/>
              <a:pPr/>
              <a:t>15</a:t>
            </a:fld>
            <a:endParaRPr lang="en-GB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139825" y="6826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8916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0225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8FCFA5-16B9-4D2E-AC32-6E603AC504F1}" type="slidenum">
              <a:rPr lang="en-GB"/>
              <a:pPr/>
              <a:t>16</a:t>
            </a:fld>
            <a:endParaRPr lang="en-GB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139825" y="6826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9940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0225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936BBF-614C-4B37-BC9F-92BE3C9963B2}" type="slidenum">
              <a:rPr lang="en-GB"/>
              <a:pPr/>
              <a:t>17</a:t>
            </a:fld>
            <a:endParaRPr lang="en-GB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139825" y="6826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40964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0225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92DB53-D443-45F8-892C-43D9716DF1D1}" type="slidenum">
              <a:rPr lang="en-GB"/>
              <a:pPr/>
              <a:t>18</a:t>
            </a:fld>
            <a:endParaRPr lang="en-GB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1139825" y="6826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41988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0225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C29115-8F98-431A-9184-1C5069013982}" type="slidenum">
              <a:rPr lang="en-GB"/>
              <a:pPr/>
              <a:t>19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39825" y="6826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43012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0225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FDEC46-F32B-4301-AB63-DFE18D309C7B}" type="slidenum">
              <a:rPr lang="en-GB"/>
              <a:pPr/>
              <a:t>2</a:t>
            </a:fld>
            <a:endParaRPr lang="en-GB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25604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3400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6CB376-250A-4B6E-AE60-650E194C3A9B}" type="slidenum">
              <a:rPr lang="en-GB"/>
              <a:pPr/>
              <a:t>20</a:t>
            </a:fld>
            <a:endParaRPr lang="en-GB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39825" y="6826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44036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0225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447132-CD18-4AFC-823E-DA6FC34107FC}" type="slidenum">
              <a:rPr lang="en-GB"/>
              <a:pPr/>
              <a:t>21</a:t>
            </a:fld>
            <a:endParaRPr lang="en-GB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39825" y="6826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45060" name="Rectangle 2"/>
          <p:cNvSpPr txBox="1">
            <a:spLocks noChangeArrowheads="1"/>
          </p:cNvSpPr>
          <p:nvPr>
            <p:ph type="body"/>
          </p:nvPr>
        </p:nvSpPr>
        <p:spPr>
          <a:xfrm>
            <a:off x="911225" y="4340225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5C3B5D-3BC3-46DB-8B25-081BA9FF663C}" type="slidenum">
              <a:rPr lang="en-GB"/>
              <a:pPr/>
              <a:t>3</a:t>
            </a:fld>
            <a:endParaRPr lang="en-GB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26628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FFCBAF-950E-4E3A-8523-ADC5265C26C1}" type="slidenum">
              <a:rPr lang="en-GB"/>
              <a:pPr/>
              <a:t>4</a:t>
            </a:fld>
            <a:endParaRPr lang="en-GB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27652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3400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BB087D-373C-4E6E-A798-03220BEC1393}" type="slidenum">
              <a:rPr lang="en-GB"/>
              <a:pPr/>
              <a:t>5</a:t>
            </a:fld>
            <a:endParaRPr lang="en-GB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28676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3400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DB5EC5-4CF5-436D-A61A-A8F5B941FD53}" type="slidenum">
              <a:rPr lang="en-GB"/>
              <a:pPr/>
              <a:t>6</a:t>
            </a:fld>
            <a:endParaRPr lang="en-GB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29700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3400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5BE9FA-B8AB-448E-A13B-7A8C0DF48AC3}" type="slidenum">
              <a:rPr lang="en-GB"/>
              <a:pPr/>
              <a:t>7</a:t>
            </a:fld>
            <a:endParaRPr lang="en-GB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0724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6B84F6-7D7B-4720-8F8A-0426ACDE7C47}" type="slidenum">
              <a:rPr lang="en-GB"/>
              <a:pPr/>
              <a:t>8</a:t>
            </a:fld>
            <a:endParaRPr lang="en-GB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1748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E6FD06-EA1F-4A85-BDB4-B8BE8DA8BD34}" type="slidenum">
              <a:rPr lang="en-GB"/>
              <a:pPr/>
              <a:t>9</a:t>
            </a:fld>
            <a:endParaRPr lang="en-GB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141413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Gothic" charset="0"/>
              <a:cs typeface="MS Gothic" charset="0"/>
            </a:endParaRPr>
          </a:p>
        </p:txBody>
      </p:sp>
      <p:sp>
        <p:nvSpPr>
          <p:cNvPr id="32772" name="Rectangle 2"/>
          <p:cNvSpPr txBox="1">
            <a:spLocks noChangeArrowheads="1"/>
          </p:cNvSpPr>
          <p:nvPr>
            <p:ph type="body"/>
          </p:nvPr>
        </p:nvSpPr>
        <p:spPr>
          <a:xfrm>
            <a:off x="912813" y="4341813"/>
            <a:ext cx="49879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4800" y="603250"/>
            <a:ext cx="1989138" cy="579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3250"/>
            <a:ext cx="5816600" cy="579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378777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4575" y="2286000"/>
            <a:ext cx="378936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4i2i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" y="3124200"/>
            <a:ext cx="1865313" cy="336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3250"/>
            <a:ext cx="7729538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86000"/>
            <a:ext cx="7729538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6578600"/>
            <a:ext cx="7245350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700">
                <a:solidFill>
                  <a:srgbClr val="FFFFFF"/>
                </a:solidFill>
                <a:latin typeface="Arial" charset="0"/>
              </a:rPr>
              <a:t>4i2i Communications Ltd. Doig Scott Building, Craibstone Estate, Bucksburn, Aberdeen, AB21 9YA Scotland UK Tel: +44 (0) 1224 712844 Fax: +44 (0) 1224 714413 </a:t>
            </a:r>
            <a:r>
              <a:rPr lang="en-GB" sz="700">
                <a:solidFill>
                  <a:srgbClr val="CCCCFF"/>
                </a:solidFill>
                <a:latin typeface="Arial" charset="0"/>
                <a:hlinkClick r:id="rId15"/>
              </a:rPr>
              <a:t>www.4i2i.com</a:t>
            </a:r>
          </a:p>
          <a:p>
            <a:pPr>
              <a:lnSpc>
                <a:spcPct val="93000"/>
              </a:lnSpc>
              <a:spcAft>
                <a:spcPts val="4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700">
                <a:solidFill>
                  <a:srgbClr val="FFFFFF"/>
                </a:solidFill>
                <a:latin typeface="Arial" charset="0"/>
              </a:rPr>
              <a:t>US Office: 226 Airport Parkway, Suite 470 San Jose, CA 95110 USA Tel: (408) 467 5088 Fax: (408) 436 5524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lnSpc>
          <a:spcPct val="16000"/>
        </a:lnSpc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000" b="1">
          <a:solidFill>
            <a:srgbClr val="008DC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6000"/>
        </a:lnSpc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000" b="1">
          <a:solidFill>
            <a:srgbClr val="008DC4"/>
          </a:solidFill>
          <a:latin typeface="Arial" charset="0"/>
          <a:ea typeface="MS Gothic" charset="0"/>
          <a:cs typeface="MS Gothic" charset="0"/>
        </a:defRPr>
      </a:lvl2pPr>
      <a:lvl3pPr algn="l" defTabSz="449263" rtl="0" eaLnBrk="0" fontAlgn="base" hangingPunct="0">
        <a:lnSpc>
          <a:spcPct val="16000"/>
        </a:lnSpc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000" b="1">
          <a:solidFill>
            <a:srgbClr val="008DC4"/>
          </a:solidFill>
          <a:latin typeface="Arial" charset="0"/>
          <a:ea typeface="MS Gothic" charset="0"/>
          <a:cs typeface="MS Gothic" charset="0"/>
        </a:defRPr>
      </a:lvl3pPr>
      <a:lvl4pPr algn="l" defTabSz="449263" rtl="0" eaLnBrk="0" fontAlgn="base" hangingPunct="0">
        <a:lnSpc>
          <a:spcPct val="16000"/>
        </a:lnSpc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000" b="1">
          <a:solidFill>
            <a:srgbClr val="008DC4"/>
          </a:solidFill>
          <a:latin typeface="Arial" charset="0"/>
          <a:ea typeface="MS Gothic" charset="0"/>
          <a:cs typeface="MS Gothic" charset="0"/>
        </a:defRPr>
      </a:lvl4pPr>
      <a:lvl5pPr algn="l" defTabSz="449263" rtl="0" eaLnBrk="0" fontAlgn="base" hangingPunct="0">
        <a:lnSpc>
          <a:spcPct val="16000"/>
        </a:lnSpc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000" b="1">
          <a:solidFill>
            <a:srgbClr val="008DC4"/>
          </a:solidFill>
          <a:latin typeface="Arial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8DC4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9pPr>
    </p:titleStyle>
    <p:bodyStyle>
      <a:lvl1pPr marL="336550" indent="-193675" algn="l" defTabSz="449263" rtl="0" eaLnBrk="0" fontAlgn="base" hangingPunct="0">
        <a:lnSpc>
          <a:spcPct val="16000"/>
        </a:lnSpc>
        <a:spcBef>
          <a:spcPts val="750"/>
        </a:spcBef>
        <a:spcAft>
          <a:spcPct val="0"/>
        </a:spcAft>
        <a:buClr>
          <a:srgbClr val="008DC4"/>
        </a:buClr>
        <a:buSzPct val="100000"/>
        <a:buFont typeface="Wingdings" charset="2"/>
        <a:buChar char="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817563" indent="-61913" algn="l" defTabSz="449263" rtl="0" eaLnBrk="0" fontAlgn="base" hangingPunct="0">
        <a:lnSpc>
          <a:spcPct val="16000"/>
        </a:lnSpc>
        <a:spcBef>
          <a:spcPts val="700"/>
        </a:spcBef>
        <a:spcAft>
          <a:spcPct val="0"/>
        </a:spcAft>
        <a:buClr>
          <a:srgbClr val="008DC4"/>
        </a:buClr>
        <a:buSzPct val="100000"/>
        <a:buFont typeface="Wingdings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708150" indent="-228600" algn="l" defTabSz="449263" rtl="0" eaLnBrk="0" fontAlgn="base" hangingPunct="0">
        <a:lnSpc>
          <a:spcPct val="16000"/>
        </a:lnSpc>
        <a:spcBef>
          <a:spcPts val="600"/>
        </a:spcBef>
        <a:spcAft>
          <a:spcPct val="0"/>
        </a:spcAft>
        <a:buClr>
          <a:srgbClr val="008DC4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2127250" indent="-228600" algn="l" defTabSz="449263" rtl="0" eaLnBrk="0" fontAlgn="base" hangingPunct="0">
        <a:lnSpc>
          <a:spcPct val="16000"/>
        </a:lnSpc>
        <a:spcBef>
          <a:spcPts val="500"/>
        </a:spcBef>
        <a:spcAft>
          <a:spcPct val="0"/>
        </a:spcAft>
        <a:buClr>
          <a:srgbClr val="008DC4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546350" indent="-228600" algn="l" defTabSz="449263" rtl="0" eaLnBrk="0" fontAlgn="base" hangingPunct="0">
        <a:lnSpc>
          <a:spcPct val="16000"/>
        </a:lnSpc>
        <a:spcBef>
          <a:spcPts val="500"/>
        </a:spcBef>
        <a:spcAft>
          <a:spcPct val="0"/>
        </a:spcAft>
        <a:buClr>
          <a:srgbClr val="008DC4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3003550" indent="-228600" algn="l" defTabSz="449263" rtl="0" fontAlgn="base">
        <a:lnSpc>
          <a:spcPct val="16000"/>
        </a:lnSpc>
        <a:spcBef>
          <a:spcPts val="500"/>
        </a:spcBef>
        <a:spcAft>
          <a:spcPct val="0"/>
        </a:spcAft>
        <a:buClr>
          <a:srgbClr val="008DC4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460750" indent="-228600" algn="l" defTabSz="449263" rtl="0" fontAlgn="base">
        <a:lnSpc>
          <a:spcPct val="16000"/>
        </a:lnSpc>
        <a:spcBef>
          <a:spcPts val="500"/>
        </a:spcBef>
        <a:spcAft>
          <a:spcPct val="0"/>
        </a:spcAft>
        <a:buClr>
          <a:srgbClr val="008DC4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917950" indent="-228600" algn="l" defTabSz="449263" rtl="0" fontAlgn="base">
        <a:lnSpc>
          <a:spcPct val="16000"/>
        </a:lnSpc>
        <a:spcBef>
          <a:spcPts val="500"/>
        </a:spcBef>
        <a:spcAft>
          <a:spcPct val="0"/>
        </a:spcAft>
        <a:buClr>
          <a:srgbClr val="008DC4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4375150" indent="-228600" algn="l" defTabSz="449263" rtl="0" fontAlgn="base">
        <a:lnSpc>
          <a:spcPct val="16000"/>
        </a:lnSpc>
        <a:spcBef>
          <a:spcPts val="500"/>
        </a:spcBef>
        <a:spcAft>
          <a:spcPct val="0"/>
        </a:spcAft>
        <a:buClr>
          <a:srgbClr val="008DC4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http://www.4i2i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368300" y="3330575"/>
            <a:ext cx="8001000" cy="13462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4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6553200"/>
            <a:ext cx="7245350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700">
                <a:solidFill>
                  <a:srgbClr val="FFFFFF"/>
                </a:solidFill>
                <a:latin typeface="Arial" charset="0"/>
              </a:rPr>
              <a:t>4i2i Communications Ltd. Doig Scott Building, Craibstone Estate, Bucksburn, Aberdeen, AB21 9YA Scotland UK Tel: +44 (0) 1224 712844 Fax: +44 (0) 1224 714413 </a:t>
            </a:r>
            <a:r>
              <a:rPr lang="en-GB" sz="700">
                <a:solidFill>
                  <a:srgbClr val="CCCCFF"/>
                </a:solidFill>
                <a:latin typeface="Arial" charset="0"/>
                <a:hlinkClick r:id="rId4"/>
              </a:rPr>
              <a:t>www.4i2i.com</a:t>
            </a:r>
          </a:p>
          <a:p>
            <a:pPr>
              <a:lnSpc>
                <a:spcPct val="93000"/>
              </a:lnSpc>
              <a:spcAft>
                <a:spcPts val="4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700">
                <a:solidFill>
                  <a:srgbClr val="FFFFFF"/>
                </a:solidFill>
                <a:latin typeface="Arial" charset="0"/>
              </a:rPr>
              <a:t>US Office: 226 Airport Parkway, Suite 470 San Jose, CA 95110 USA Tel: (408) 467 5088 Fax: (408) 436 5524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3213" y="968375"/>
            <a:ext cx="6986587" cy="83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36725" y="5527675"/>
            <a:ext cx="12350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725488" y="4011613"/>
            <a:ext cx="165893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7"/>
          <p:cNvSpPr>
            <a:spLocks noChangeArrowheads="1"/>
          </p:cNvSpPr>
          <p:nvPr/>
        </p:nvSpPr>
        <p:spPr bwMode="auto">
          <a:xfrm>
            <a:off x="5849938" y="449263"/>
            <a:ext cx="2520950" cy="1169987"/>
          </a:xfrm>
          <a:prstGeom prst="roundRect">
            <a:avLst>
              <a:gd name="adj" fmla="val 13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608013" y="5268913"/>
            <a:ext cx="7275512" cy="941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344488" y="209550"/>
            <a:ext cx="1095375" cy="600075"/>
          </a:xfrm>
          <a:prstGeom prst="roundRect">
            <a:avLst>
              <a:gd name="adj" fmla="val 26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1890713" y="366713"/>
            <a:ext cx="1712912" cy="312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81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1">
                <a:solidFill>
                  <a:srgbClr val="0099FF"/>
                </a:solidFill>
                <a:latin typeface="Arial" charset="0"/>
              </a:rPr>
              <a:t>www.4i2i.com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1146175" y="2425700"/>
            <a:ext cx="6556375" cy="3709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>
                <a:solidFill>
                  <a:srgbClr val="000000"/>
                </a:solidFill>
              </a:rPr>
              <a:t>A High Capacity Reversible</a:t>
            </a: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>
                <a:solidFill>
                  <a:srgbClr val="000000"/>
                </a:solidFill>
              </a:rPr>
              <a:t>Watermarking Technique Based</a:t>
            </a: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>
                <a:solidFill>
                  <a:srgbClr val="000000"/>
                </a:solidFill>
              </a:rPr>
              <a:t>On Difference Expansion</a:t>
            </a: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3600" b="1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Stewart Fraser and Alastair Allen</a:t>
            </a: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IASTED SIP, Kailua-Kona, Hawaii, USA</a:t>
            </a: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August 18-20, 2008</a:t>
            </a:r>
          </a:p>
          <a:p>
            <a: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b="1">
              <a:solidFill>
                <a:srgbClr val="000000"/>
              </a:solidFill>
            </a:endParaRPr>
          </a:p>
        </p:txBody>
      </p:sp>
      <p:pic>
        <p:nvPicPr>
          <p:cNvPr id="2061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26213" y="98425"/>
            <a:ext cx="2484437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6840538" y="1176338"/>
            <a:ext cx="1992312" cy="312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81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1">
                <a:solidFill>
                  <a:srgbClr val="94476B"/>
                </a:solidFill>
                <a:latin typeface="Arial" charset="0"/>
              </a:rPr>
              <a:t>www.abdn.ac.uk</a:t>
            </a:r>
          </a:p>
        </p:txBody>
      </p:sp>
      <p:pic>
        <p:nvPicPr>
          <p:cNvPr id="2063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9875" y="179388"/>
            <a:ext cx="1095375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74663" y="268288"/>
            <a:ext cx="7772400" cy="1312862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Location Map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60363" y="1260475"/>
            <a:ext cx="8729662" cy="190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Shows location of all expanded pairs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Binary format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300">
                <a:solidFill>
                  <a:srgbClr val="000000"/>
                </a:solidFill>
              </a:rPr>
              <a:t>Losslessly compressed JBIG compression</a:t>
            </a:r>
          </a:p>
          <a:p>
            <a:pPr marL="71438" indent="71438" eaLnBrk="1" hangingPunct="1">
              <a:lnSpc>
                <a:spcPct val="87000"/>
              </a:lnSpc>
              <a:buClr>
                <a:srgbClr val="008DC4"/>
              </a:buClr>
              <a:buFont typeface="Arial" charset="0"/>
              <a:buNone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sz="2800" u="sng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13" y="1500188"/>
            <a:ext cx="2430462" cy="404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570663" y="5580063"/>
            <a:ext cx="2251075" cy="720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algn="ctr">
              <a:lnSpc>
                <a:spcPct val="95000"/>
              </a:lnSpc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FF0000"/>
                </a:solidFill>
              </a:rPr>
              <a:t>Binary Location </a:t>
            </a:r>
          </a:p>
          <a:p>
            <a:pPr marL="71438" algn="ctr">
              <a:lnSpc>
                <a:spcPct val="95000"/>
              </a:lnSpc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FF0000"/>
                </a:solidFill>
              </a:rPr>
              <a:t>Map of Lena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449263" y="3289300"/>
            <a:ext cx="441007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8DC4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u="sng">
                <a:solidFill>
                  <a:srgbClr val="008DC4"/>
                </a:solidFill>
                <a:latin typeface="Arial" charset="0"/>
              </a:rPr>
              <a:t>Watermark Construction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4786313" y="4429125"/>
            <a:ext cx="1260475" cy="330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Payload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3357563" y="4429125"/>
            <a:ext cx="1439862" cy="3302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C bits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143000" y="4429125"/>
            <a:ext cx="2232025" cy="330200"/>
          </a:xfrm>
          <a:prstGeom prst="rect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Comp Loc Map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214313" y="4572000"/>
            <a:ext cx="1081087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WM</a:t>
            </a:r>
            <a:r>
              <a:rPr lang="en-GB">
                <a:solidFill>
                  <a:srgbClr val="000000"/>
                </a:solidFill>
              </a:rPr>
              <a:t> = 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700338" y="5518150"/>
            <a:ext cx="2970212" cy="78105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Stored LSBs from </a:t>
            </a:r>
            <a:r>
              <a:rPr lang="en-GB">
                <a:solidFill>
                  <a:srgbClr val="0000FF"/>
                </a:solidFill>
              </a:rPr>
              <a:t>changed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b="1">
                <a:solidFill>
                  <a:srgbClr val="000000"/>
                </a:solidFill>
              </a:rPr>
              <a:t>h</a:t>
            </a:r>
            <a:r>
              <a:rPr lang="en-GB">
                <a:solidFill>
                  <a:srgbClr val="000000"/>
                </a:solidFill>
              </a:rPr>
              <a:t> values</a:t>
            </a:r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V="1">
            <a:off x="4230688" y="4857750"/>
            <a:ext cx="1587" cy="63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630238" y="2789238"/>
            <a:ext cx="56705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 flipV="1">
            <a:off x="630238" y="2697163"/>
            <a:ext cx="1587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630238" y="2697163"/>
            <a:ext cx="1587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V="1">
            <a:off x="6300788" y="2697163"/>
            <a:ext cx="1587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5400675" y="2789238"/>
            <a:ext cx="1588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20"/>
          <p:cNvSpPr>
            <a:spLocks noChangeShapeType="1"/>
          </p:cNvSpPr>
          <p:nvPr/>
        </p:nvSpPr>
        <p:spPr bwMode="auto">
          <a:xfrm flipH="1">
            <a:off x="2249488" y="4049713"/>
            <a:ext cx="3152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Line 21"/>
          <p:cNvSpPr>
            <a:spLocks noChangeShapeType="1"/>
          </p:cNvSpPr>
          <p:nvPr/>
        </p:nvSpPr>
        <p:spPr bwMode="auto">
          <a:xfrm>
            <a:off x="2249488" y="4049713"/>
            <a:ext cx="1587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 rot="-5400000">
            <a:off x="4943475" y="3128963"/>
            <a:ext cx="706438" cy="16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rgbClr val="000000"/>
                </a:solidFill>
              </a:rPr>
              <a:t>EOS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Watermark Recovery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414338" y="1071563"/>
            <a:ext cx="8729662" cy="599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Apply integer transform to a watermarked image (get </a:t>
            </a:r>
            <a:r>
              <a:rPr lang="en-GB" sz="2200" b="1">
                <a:solidFill>
                  <a:srgbClr val="000000"/>
                </a:solidFill>
              </a:rPr>
              <a:t>h'</a:t>
            </a:r>
            <a:r>
              <a:rPr lang="en-GB" sz="2200">
                <a:solidFill>
                  <a:srgbClr val="000000"/>
                </a:solidFill>
              </a:rPr>
              <a:t>)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Find all </a:t>
            </a:r>
            <a:r>
              <a:rPr lang="en-GB" sz="2200">
                <a:solidFill>
                  <a:srgbClr val="0000FF"/>
                </a:solidFill>
              </a:rPr>
              <a:t>changeable</a:t>
            </a:r>
            <a:r>
              <a:rPr lang="en-GB" sz="2200">
                <a:solidFill>
                  <a:srgbClr val="000000"/>
                </a:solidFill>
              </a:rPr>
              <a:t> pairs (</a:t>
            </a:r>
            <a:r>
              <a:rPr lang="en-GB" sz="2200">
                <a:solidFill>
                  <a:srgbClr val="FF0000"/>
                </a:solidFill>
              </a:rPr>
              <a:t>expandable</a:t>
            </a:r>
            <a:r>
              <a:rPr lang="en-GB" sz="2200">
                <a:solidFill>
                  <a:srgbClr val="000000"/>
                </a:solidFill>
              </a:rPr>
              <a:t> are </a:t>
            </a:r>
            <a:r>
              <a:rPr lang="en-GB" sz="2200">
                <a:solidFill>
                  <a:srgbClr val="0000FF"/>
                </a:solidFill>
              </a:rPr>
              <a:t>changeable</a:t>
            </a:r>
            <a:r>
              <a:rPr lang="en-GB" sz="220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Collect all LSB from the </a:t>
            </a:r>
            <a:r>
              <a:rPr lang="en-GB" sz="2200">
                <a:solidFill>
                  <a:srgbClr val="0000FF"/>
                </a:solidFill>
              </a:rPr>
              <a:t>changeable</a:t>
            </a:r>
            <a:r>
              <a:rPr lang="en-GB" sz="2200">
                <a:solidFill>
                  <a:srgbClr val="000000"/>
                </a:solidFill>
              </a:rPr>
              <a:t>/</a:t>
            </a:r>
            <a:r>
              <a:rPr lang="en-GB" sz="2200">
                <a:solidFill>
                  <a:srgbClr val="FF0000"/>
                </a:solidFill>
              </a:rPr>
              <a:t>expandable</a:t>
            </a:r>
            <a:r>
              <a:rPr lang="en-GB" sz="2200">
                <a:solidFill>
                  <a:srgbClr val="000000"/>
                </a:solidFill>
              </a:rPr>
              <a:t> pairs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Identify the EOS symbol for JBIG compressed location map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Decompress the location map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Locations of </a:t>
            </a:r>
            <a:r>
              <a:rPr lang="en-GB" sz="2200">
                <a:solidFill>
                  <a:srgbClr val="FF0000"/>
                </a:solidFill>
              </a:rPr>
              <a:t>expanded</a:t>
            </a:r>
            <a:r>
              <a:rPr lang="en-GB" sz="2200">
                <a:solidFill>
                  <a:srgbClr val="000000"/>
                </a:solidFill>
              </a:rPr>
              <a:t> and </a:t>
            </a:r>
            <a:r>
              <a:rPr lang="en-GB" sz="2200">
                <a:solidFill>
                  <a:srgbClr val="0000FF"/>
                </a:solidFill>
              </a:rPr>
              <a:t>changed</a:t>
            </a:r>
            <a:r>
              <a:rPr lang="en-GB" sz="2200">
                <a:solidFill>
                  <a:srgbClr val="000000"/>
                </a:solidFill>
              </a:rPr>
              <a:t> pairs found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Find the original differences (</a:t>
            </a:r>
            <a:r>
              <a:rPr lang="en-GB" sz="2200" b="1">
                <a:solidFill>
                  <a:srgbClr val="000000"/>
                </a:solidFill>
              </a:rPr>
              <a:t>h_orig</a:t>
            </a:r>
            <a:r>
              <a:rPr lang="en-GB" sz="2200">
                <a:solidFill>
                  <a:srgbClr val="000000"/>
                </a:solidFill>
              </a:rPr>
              <a:t>) 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FF0000"/>
                </a:solidFill>
              </a:rPr>
              <a:t>Expandable</a:t>
            </a:r>
            <a:r>
              <a:rPr lang="en-GB" sz="2200">
                <a:solidFill>
                  <a:srgbClr val="000000"/>
                </a:solidFill>
              </a:rPr>
              <a:t>: h_orig =  h'/2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FF"/>
                </a:solidFill>
              </a:rPr>
              <a:t>Changeable</a:t>
            </a:r>
            <a:r>
              <a:rPr lang="en-GB" sz="2200">
                <a:solidFill>
                  <a:srgbClr val="000000"/>
                </a:solidFill>
              </a:rPr>
              <a:t>: h_orig = 2  h'/2  + c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7286625" y="2786063"/>
            <a:ext cx="1458913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Payload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857875" y="2786063"/>
            <a:ext cx="1439863" cy="379412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C bits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3357563" y="2786063"/>
            <a:ext cx="2530475" cy="379412"/>
          </a:xfrm>
          <a:prstGeom prst="rect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Comp Loc Map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2357438" y="2928938"/>
            <a:ext cx="1081087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WM</a:t>
            </a:r>
            <a:r>
              <a:rPr lang="en-GB">
                <a:solidFill>
                  <a:srgbClr val="000000"/>
                </a:solidFill>
              </a:rPr>
              <a:t> = </a:t>
            </a:r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>
            <a:off x="285750" y="6000750"/>
            <a:ext cx="4492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8"/>
          <p:cNvSpPr>
            <a:spLocks noChangeShapeType="1"/>
          </p:cNvSpPr>
          <p:nvPr/>
        </p:nvSpPr>
        <p:spPr bwMode="auto">
          <a:xfrm>
            <a:off x="3857625" y="5572125"/>
            <a:ext cx="1588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>
            <a:off x="4429125" y="5572125"/>
            <a:ext cx="1588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>
            <a:off x="3857625" y="5929313"/>
            <a:ext cx="904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AutoShape 26"/>
          <p:cNvSpPr>
            <a:spLocks noChangeArrowheads="1"/>
          </p:cNvSpPr>
          <p:nvPr/>
        </p:nvSpPr>
        <p:spPr bwMode="auto">
          <a:xfrm>
            <a:off x="5643563" y="5143500"/>
            <a:ext cx="3446462" cy="1157288"/>
          </a:xfrm>
          <a:prstGeom prst="wedgeRoundRectCallout">
            <a:avLst>
              <a:gd name="adj1" fmla="val -69894"/>
              <a:gd name="adj2" fmla="val 12324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</a:rPr>
              <a:t>Apply inverse integer</a:t>
            </a:r>
          </a:p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</a:rPr>
              <a:t>transform using </a:t>
            </a:r>
            <a:r>
              <a:rPr lang="en-GB" sz="2200" b="1">
                <a:solidFill>
                  <a:srgbClr val="000000"/>
                </a:solidFill>
              </a:rPr>
              <a:t>h_orig</a:t>
            </a:r>
          </a:p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</a:rPr>
              <a:t>to restore original image</a:t>
            </a:r>
          </a:p>
        </p:txBody>
      </p:sp>
      <p:sp>
        <p:nvSpPr>
          <p:cNvPr id="12304" name="Line 27"/>
          <p:cNvSpPr>
            <a:spLocks noChangeShapeType="1"/>
          </p:cNvSpPr>
          <p:nvPr/>
        </p:nvSpPr>
        <p:spPr bwMode="auto">
          <a:xfrm flipH="1">
            <a:off x="5143500" y="3071813"/>
            <a:ext cx="1604963" cy="3065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2305" name="Straight Connector 33"/>
          <p:cNvCxnSpPr>
            <a:cxnSpLocks noChangeShapeType="1"/>
          </p:cNvCxnSpPr>
          <p:nvPr/>
        </p:nvCxnSpPr>
        <p:spPr bwMode="auto">
          <a:xfrm rot="5400000" flipH="1" flipV="1">
            <a:off x="1036638" y="2535238"/>
            <a:ext cx="71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Elbow Connector 35"/>
          <p:cNvCxnSpPr>
            <a:cxnSpLocks noChangeShapeType="1"/>
          </p:cNvCxnSpPr>
          <p:nvPr/>
        </p:nvCxnSpPr>
        <p:spPr bwMode="auto">
          <a:xfrm>
            <a:off x="1571625" y="2571750"/>
            <a:ext cx="569913" cy="355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7" name="Straight Connector 38"/>
          <p:cNvCxnSpPr>
            <a:cxnSpLocks noChangeShapeType="1"/>
          </p:cNvCxnSpPr>
          <p:nvPr/>
        </p:nvCxnSpPr>
        <p:spPr bwMode="auto">
          <a:xfrm>
            <a:off x="1071563" y="2571750"/>
            <a:ext cx="18573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Straight Connector 40"/>
          <p:cNvCxnSpPr>
            <a:cxnSpLocks noChangeShapeType="1"/>
          </p:cNvCxnSpPr>
          <p:nvPr/>
        </p:nvCxnSpPr>
        <p:spPr bwMode="auto">
          <a:xfrm rot="5400000" flipH="1" flipV="1">
            <a:off x="2893219" y="2536032"/>
            <a:ext cx="714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9" name="Straight Connector 42"/>
          <p:cNvCxnSpPr>
            <a:cxnSpLocks noChangeShapeType="1"/>
            <a:stCxn id="12301" idx="1"/>
          </p:cNvCxnSpPr>
          <p:nvPr/>
        </p:nvCxnSpPr>
        <p:spPr bwMode="auto">
          <a:xfrm rot="16200000" flipV="1">
            <a:off x="4392613" y="5894388"/>
            <a:ext cx="3175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0" name="Straight Connector 46"/>
          <p:cNvCxnSpPr>
            <a:cxnSpLocks noChangeShapeType="1"/>
          </p:cNvCxnSpPr>
          <p:nvPr/>
        </p:nvCxnSpPr>
        <p:spPr bwMode="auto">
          <a:xfrm rot="10800000">
            <a:off x="214313" y="1285875"/>
            <a:ext cx="2143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Straight Connector 48"/>
          <p:cNvCxnSpPr>
            <a:cxnSpLocks noChangeShapeType="1"/>
          </p:cNvCxnSpPr>
          <p:nvPr/>
        </p:nvCxnSpPr>
        <p:spPr bwMode="auto">
          <a:xfrm rot="16200000" flipH="1">
            <a:off x="-2107406" y="3607594"/>
            <a:ext cx="4714875" cy="71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Straight Connector 54"/>
          <p:cNvCxnSpPr>
            <a:cxnSpLocks noChangeShapeType="1"/>
          </p:cNvCxnSpPr>
          <p:nvPr/>
        </p:nvCxnSpPr>
        <p:spPr bwMode="auto">
          <a:xfrm rot="5400000">
            <a:off x="3963988" y="62515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Straight Connector 56"/>
          <p:cNvCxnSpPr>
            <a:cxnSpLocks noChangeShapeType="1"/>
          </p:cNvCxnSpPr>
          <p:nvPr/>
        </p:nvCxnSpPr>
        <p:spPr bwMode="auto">
          <a:xfrm>
            <a:off x="4143375" y="6429375"/>
            <a:ext cx="714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Straight Connector 60"/>
          <p:cNvCxnSpPr>
            <a:cxnSpLocks noChangeShapeType="1"/>
          </p:cNvCxnSpPr>
          <p:nvPr/>
        </p:nvCxnSpPr>
        <p:spPr bwMode="auto">
          <a:xfrm rot="5400000">
            <a:off x="4537075" y="62515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5" name="Straight Connector 62"/>
          <p:cNvCxnSpPr>
            <a:cxnSpLocks noChangeShapeType="1"/>
          </p:cNvCxnSpPr>
          <p:nvPr/>
        </p:nvCxnSpPr>
        <p:spPr bwMode="auto">
          <a:xfrm rot="10800000">
            <a:off x="4643438" y="6429375"/>
            <a:ext cx="71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74663" y="268288"/>
            <a:ext cx="7772400" cy="1312862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Tian Summary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69875" y="1349375"/>
            <a:ext cx="8729663" cy="3646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Integer transform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Difference values </a:t>
            </a:r>
            <a:r>
              <a:rPr lang="en-GB" sz="2200">
                <a:solidFill>
                  <a:srgbClr val="0000FF"/>
                </a:solidFill>
              </a:rPr>
              <a:t>changed</a:t>
            </a:r>
            <a:r>
              <a:rPr lang="en-GB" sz="2200">
                <a:solidFill>
                  <a:srgbClr val="000000"/>
                </a:solidFill>
              </a:rPr>
              <a:t> (no gain) or </a:t>
            </a:r>
            <a:r>
              <a:rPr lang="en-GB" sz="2200">
                <a:solidFill>
                  <a:srgbClr val="FF0000"/>
                </a:solidFill>
              </a:rPr>
              <a:t>expanded </a:t>
            </a:r>
            <a:r>
              <a:rPr lang="en-GB" sz="2200">
                <a:solidFill>
                  <a:srgbClr val="000000"/>
                </a:solidFill>
              </a:rPr>
              <a:t>(1 extra bit)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Visual degradation, </a:t>
            </a:r>
            <a:r>
              <a:rPr lang="en-GB" sz="2200" i="1">
                <a:solidFill>
                  <a:srgbClr val="000000"/>
                </a:solidFill>
              </a:rPr>
              <a:t>threshold</a:t>
            </a:r>
            <a:r>
              <a:rPr lang="en-GB" sz="2200">
                <a:solidFill>
                  <a:srgbClr val="000000"/>
                </a:solidFill>
              </a:rPr>
              <a:t> introduced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</a:t>
            </a:r>
            <a:r>
              <a:rPr lang="en-GB" sz="2200" i="1">
                <a:solidFill>
                  <a:srgbClr val="000000"/>
                </a:solidFill>
              </a:rPr>
              <a:t>Threshold</a:t>
            </a:r>
            <a:r>
              <a:rPr lang="en-GB" sz="2200">
                <a:solidFill>
                  <a:srgbClr val="000000"/>
                </a:solidFill>
              </a:rPr>
              <a:t> causes some </a:t>
            </a:r>
            <a:r>
              <a:rPr lang="en-GB" sz="2200">
                <a:solidFill>
                  <a:srgbClr val="FF0000"/>
                </a:solidFill>
              </a:rPr>
              <a:t>expanded</a:t>
            </a:r>
            <a:r>
              <a:rPr lang="en-GB" sz="2200">
                <a:solidFill>
                  <a:srgbClr val="000000"/>
                </a:solidFill>
              </a:rPr>
              <a:t> pairs to be </a:t>
            </a:r>
            <a:r>
              <a:rPr lang="en-GB" sz="2200">
                <a:solidFill>
                  <a:srgbClr val="0000FF"/>
                </a:solidFill>
              </a:rPr>
              <a:t>changed</a:t>
            </a:r>
            <a:r>
              <a:rPr lang="en-GB" sz="2200">
                <a:solidFill>
                  <a:srgbClr val="000000"/>
                </a:solidFill>
              </a:rPr>
              <a:t> instead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Better visual quality, less capacity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</a:t>
            </a:r>
            <a:r>
              <a:rPr lang="en-GB" sz="2200" i="1">
                <a:solidFill>
                  <a:srgbClr val="000000"/>
                </a:solidFill>
              </a:rPr>
              <a:t>Threshold</a:t>
            </a:r>
            <a:r>
              <a:rPr lang="en-GB" sz="2200">
                <a:solidFill>
                  <a:srgbClr val="000000"/>
                </a:solidFill>
              </a:rPr>
              <a:t> requires position of </a:t>
            </a:r>
            <a:r>
              <a:rPr lang="en-GB" sz="2200">
                <a:solidFill>
                  <a:srgbClr val="FF0000"/>
                </a:solidFill>
              </a:rPr>
              <a:t>expanded</a:t>
            </a:r>
            <a:r>
              <a:rPr lang="en-GB" sz="2200">
                <a:solidFill>
                  <a:srgbClr val="000000"/>
                </a:solidFill>
              </a:rPr>
              <a:t> pairs to be marked (</a:t>
            </a:r>
            <a:r>
              <a:rPr lang="en-GB" sz="2200">
                <a:solidFill>
                  <a:srgbClr val="993366"/>
                </a:solidFill>
              </a:rPr>
              <a:t>location map</a:t>
            </a:r>
            <a:r>
              <a:rPr lang="en-GB" sz="2200">
                <a:solidFill>
                  <a:srgbClr val="000000"/>
                </a:solidFill>
              </a:rPr>
              <a:t>)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User payload inserted and recovery of original image possible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-52388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Novel scheme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69875" y="900113"/>
            <a:ext cx="8729663" cy="549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Integer transform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For </a:t>
            </a:r>
            <a:r>
              <a:rPr lang="en-GB" sz="2200">
                <a:solidFill>
                  <a:srgbClr val="008000"/>
                </a:solidFill>
              </a:rPr>
              <a:t>unaltered</a:t>
            </a:r>
            <a:r>
              <a:rPr lang="en-GB" sz="2200">
                <a:solidFill>
                  <a:srgbClr val="000000"/>
                </a:solidFill>
              </a:rPr>
              <a:t> and </a:t>
            </a:r>
            <a:r>
              <a:rPr lang="en-GB" sz="2200">
                <a:solidFill>
                  <a:srgbClr val="0000FF"/>
                </a:solidFill>
              </a:rPr>
              <a:t>changed</a:t>
            </a:r>
            <a:r>
              <a:rPr lang="en-GB" sz="2200">
                <a:solidFill>
                  <a:srgbClr val="000000"/>
                </a:solidFill>
              </a:rPr>
              <a:t> pixel pairs, no difference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Drastic difference for </a:t>
            </a:r>
            <a:r>
              <a:rPr lang="en-GB" sz="2200">
                <a:solidFill>
                  <a:srgbClr val="FF0000"/>
                </a:solidFill>
              </a:rPr>
              <a:t>expanded</a:t>
            </a:r>
            <a:r>
              <a:rPr lang="en-GB" sz="2200">
                <a:solidFill>
                  <a:srgbClr val="000000"/>
                </a:solidFill>
              </a:rPr>
              <a:t> pixel pairs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Basic premise: companding technique used to increase the amount of pixel pairs that are </a:t>
            </a:r>
            <a:r>
              <a:rPr lang="en-GB" sz="2200">
                <a:solidFill>
                  <a:srgbClr val="FF0000"/>
                </a:solidFill>
              </a:rPr>
              <a:t>expanded</a:t>
            </a:r>
            <a:r>
              <a:rPr lang="en-GB" sz="2200">
                <a:solidFill>
                  <a:srgbClr val="000000"/>
                </a:solidFill>
              </a:rPr>
              <a:t> (rather than </a:t>
            </a:r>
            <a:r>
              <a:rPr lang="en-GB" sz="2200">
                <a:solidFill>
                  <a:srgbClr val="0000FF"/>
                </a:solidFill>
              </a:rPr>
              <a:t>changed</a:t>
            </a:r>
            <a:r>
              <a:rPr lang="en-GB" sz="220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More </a:t>
            </a:r>
            <a:r>
              <a:rPr lang="en-GB" sz="2200">
                <a:solidFill>
                  <a:srgbClr val="FF0000"/>
                </a:solidFill>
              </a:rPr>
              <a:t>expanded</a:t>
            </a:r>
            <a:r>
              <a:rPr lang="en-GB" sz="2200">
                <a:solidFill>
                  <a:srgbClr val="000000"/>
                </a:solidFill>
              </a:rPr>
              <a:t> but </a:t>
            </a:r>
            <a:r>
              <a:rPr lang="en-GB" sz="2200" b="1" u="sng">
                <a:solidFill>
                  <a:srgbClr val="00AE00"/>
                </a:solidFill>
              </a:rPr>
              <a:t>no extra</a:t>
            </a:r>
            <a:r>
              <a:rPr lang="en-GB" sz="2200">
                <a:solidFill>
                  <a:srgbClr val="000000"/>
                </a:solidFill>
              </a:rPr>
              <a:t> capacity (companding errors)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However ...</a:t>
            </a:r>
          </a:p>
          <a:p>
            <a:pPr lvl="2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Leads to very sparse location maps</a:t>
            </a:r>
          </a:p>
          <a:p>
            <a:pPr lvl="2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Easy to JBIG compress these location maps</a:t>
            </a:r>
          </a:p>
          <a:p>
            <a:pPr lvl="2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More space for user payload (higher capacity)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sz="2200">
                <a:solidFill>
                  <a:srgbClr val="000000"/>
                </a:solidFill>
              </a:rPr>
              <a:t> High capacity user payload inserted and recovery of original image possible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74663" y="268288"/>
            <a:ext cx="7772400" cy="1312862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Companding technique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69875" y="1709738"/>
            <a:ext cx="8729663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 Companding =  Portmanteau of c</a:t>
            </a:r>
            <a:r>
              <a:rPr lang="en-GB" u="sng">
                <a:solidFill>
                  <a:srgbClr val="000000"/>
                </a:solidFill>
              </a:rPr>
              <a:t>omp</a:t>
            </a:r>
            <a:r>
              <a:rPr lang="en-GB">
                <a:solidFill>
                  <a:srgbClr val="000000"/>
                </a:solidFill>
              </a:rPr>
              <a:t>ression followed by exp</a:t>
            </a:r>
            <a:r>
              <a:rPr lang="en-GB" u="sng">
                <a:solidFill>
                  <a:srgbClr val="000000"/>
                </a:solidFill>
              </a:rPr>
              <a:t>anding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Compress (C) and then decompress (D) a signal (x) magnitude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</a:t>
            </a:r>
            <a:r>
              <a:rPr lang="en-GB">
                <a:solidFill>
                  <a:srgbClr val="000000"/>
                </a:solidFill>
                <a:ea typeface="Symbol" pitchFamily="16" charset="2"/>
                <a:cs typeface="Symbol" pitchFamily="16" charset="2"/>
              </a:rPr>
              <a:t> </a:t>
            </a:r>
            <a:r>
              <a:rPr lang="en-GB">
                <a:solidFill>
                  <a:srgbClr val="000000"/>
                </a:solidFill>
              </a:rPr>
              <a:t>threshold (</a:t>
            </a:r>
            <a:r>
              <a:rPr lang="en-GB" i="1">
                <a:solidFill>
                  <a:srgbClr val="000000"/>
                </a:solidFill>
              </a:rPr>
              <a:t>th</a:t>
            </a:r>
            <a:r>
              <a:rPr lang="en-GB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C(x) = sgn(x) [  (|x|-th)/2  + </a:t>
            </a:r>
            <a:r>
              <a:rPr lang="en-GB" i="1">
                <a:solidFill>
                  <a:srgbClr val="000000"/>
                </a:solidFill>
              </a:rPr>
              <a:t>th</a:t>
            </a:r>
            <a:r>
              <a:rPr lang="en-GB">
                <a:solidFill>
                  <a:srgbClr val="000000"/>
                </a:solidFill>
              </a:rPr>
              <a:t>]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D(x) = sgn(x) [2|x|-</a:t>
            </a:r>
            <a:r>
              <a:rPr lang="en-GB" i="1">
                <a:solidFill>
                  <a:srgbClr val="000000"/>
                </a:solidFill>
              </a:rPr>
              <a:t>th</a:t>
            </a:r>
            <a:r>
              <a:rPr lang="en-GB">
                <a:solidFill>
                  <a:srgbClr val="000000"/>
                </a:solidFill>
              </a:rPr>
              <a:t>]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C(x) has the effect of shrinking magnitudes towards </a:t>
            </a:r>
            <a:r>
              <a:rPr lang="en-GB" i="1">
                <a:solidFill>
                  <a:srgbClr val="000000"/>
                </a:solidFill>
              </a:rPr>
              <a:t>th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Errors (</a:t>
            </a:r>
            <a:r>
              <a:rPr lang="en-GB" i="1">
                <a:solidFill>
                  <a:srgbClr val="000000"/>
                </a:solidFill>
              </a:rPr>
              <a:t>r</a:t>
            </a:r>
            <a:r>
              <a:rPr lang="en-GB">
                <a:solidFill>
                  <a:srgbClr val="000000"/>
                </a:solidFill>
              </a:rPr>
              <a:t>) occur when |x|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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i="1">
                <a:solidFill>
                  <a:srgbClr val="000000"/>
                </a:solidFill>
              </a:rPr>
              <a:t>th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i="1">
                <a:solidFill>
                  <a:srgbClr val="000000"/>
                </a:solidFill>
              </a:rPr>
              <a:t> r = </a:t>
            </a:r>
            <a:r>
              <a:rPr lang="en-GB">
                <a:solidFill>
                  <a:srgbClr val="000000"/>
                </a:solidFill>
              </a:rPr>
              <a:t>|x| </a:t>
            </a:r>
            <a:r>
              <a:rPr lang="en-GB">
                <a:solidFill>
                  <a:srgbClr val="000000"/>
                </a:solidFill>
                <a:latin typeface="Microsoft Sans Serif" pitchFamily="32" charset="0"/>
                <a:cs typeface="Microsoft Sans Serif" pitchFamily="32" charset="0"/>
              </a:rPr>
              <a:t>-</a:t>
            </a:r>
            <a:r>
              <a:rPr lang="en-GB">
                <a:solidFill>
                  <a:srgbClr val="000000"/>
                </a:solidFill>
              </a:rPr>
              <a:t> |D(C(x))|      where       r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 {0,1}</a:t>
            </a:r>
          </a:p>
        </p:txBody>
      </p:sp>
      <p:cxnSp>
        <p:nvCxnSpPr>
          <p:cNvPr id="15367" name="Straight Connector 11"/>
          <p:cNvCxnSpPr>
            <a:cxnSpLocks noChangeShapeType="1"/>
          </p:cNvCxnSpPr>
          <p:nvPr/>
        </p:nvCxnSpPr>
        <p:spPr bwMode="auto">
          <a:xfrm rot="5400000">
            <a:off x="2856706" y="3644107"/>
            <a:ext cx="4286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8" name="Straight Connector 13"/>
          <p:cNvCxnSpPr>
            <a:cxnSpLocks noChangeShapeType="1"/>
          </p:cNvCxnSpPr>
          <p:nvPr/>
        </p:nvCxnSpPr>
        <p:spPr bwMode="auto">
          <a:xfrm>
            <a:off x="3071813" y="3857625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9" name="Straight Connector 15"/>
          <p:cNvCxnSpPr>
            <a:cxnSpLocks noChangeShapeType="1"/>
          </p:cNvCxnSpPr>
          <p:nvPr/>
        </p:nvCxnSpPr>
        <p:spPr bwMode="auto">
          <a:xfrm rot="5400000">
            <a:off x="4072731" y="3642519"/>
            <a:ext cx="4286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0" name="Straight Connector 21"/>
          <p:cNvCxnSpPr>
            <a:cxnSpLocks noChangeShapeType="1"/>
          </p:cNvCxnSpPr>
          <p:nvPr/>
        </p:nvCxnSpPr>
        <p:spPr bwMode="auto">
          <a:xfrm rot="10800000">
            <a:off x="4143375" y="3857625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772400" cy="4953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Companding application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920038" y="1519238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5250"/>
            <a:ext cx="2484437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896938" y="1166813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79388" y="1169988"/>
            <a:ext cx="8874125" cy="520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 If difference value (</a:t>
            </a:r>
            <a:r>
              <a:rPr lang="en-GB" i="1">
                <a:solidFill>
                  <a:srgbClr val="000000"/>
                </a:solidFill>
              </a:rPr>
              <a:t>h</a:t>
            </a:r>
            <a:r>
              <a:rPr lang="en-GB">
                <a:solidFill>
                  <a:srgbClr val="000000"/>
                </a:solidFill>
              </a:rPr>
              <a:t>) between a pixel pair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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th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Shrink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h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towards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th 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via companding compress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Calculate and store the companding error (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r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) in vector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R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i="1">
              <a:solidFill>
                <a:srgbClr val="000000"/>
              </a:solidFill>
              <a:latin typeface="Times New Roman" pitchFamily="16" charset="0"/>
              <a:ea typeface="Symbol" pitchFamily="16" charset="2"/>
              <a:cs typeface="Symbol" pitchFamily="16" charset="2"/>
            </a:endParaRP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i="1">
              <a:solidFill>
                <a:srgbClr val="000000"/>
              </a:solidFill>
              <a:latin typeface="Times New Roman" pitchFamily="16" charset="0"/>
              <a:ea typeface="Symbol" pitchFamily="16" charset="2"/>
              <a:cs typeface="Symbol" pitchFamily="16" charset="2"/>
            </a:endParaRP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h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can now be </a:t>
            </a:r>
            <a:r>
              <a:rPr lang="en-GB">
                <a:solidFill>
                  <a:srgbClr val="FF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expanded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MAJOR DIFFERENCE: </a:t>
            </a:r>
          </a:p>
          <a:p>
            <a:pPr lvl="2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Tian: if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h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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th; h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value </a:t>
            </a:r>
            <a:r>
              <a:rPr lang="en-GB">
                <a:solidFill>
                  <a:srgbClr val="0000FF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changed 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(store LSB of changed value)</a:t>
            </a:r>
          </a:p>
          <a:p>
            <a:pPr lvl="2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Novel: if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h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 </a:t>
            </a:r>
            <a:r>
              <a:rPr lang="en-GB" i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th; h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value </a:t>
            </a:r>
            <a:r>
              <a:rPr lang="en-GB">
                <a:solidFill>
                  <a:srgbClr val="FF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expanded 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(store companding error)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</a:t>
            </a:r>
            <a:r>
              <a:rPr lang="en-GB">
                <a:solidFill>
                  <a:srgbClr val="FF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Expanding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after companding compress does NOT provide higher payload capacity ...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786563" y="2928938"/>
            <a:ext cx="1517650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Payload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3929063" y="2928938"/>
            <a:ext cx="1439862" cy="379412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C bits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1714500" y="2928938"/>
            <a:ext cx="2271713" cy="379412"/>
          </a:xfrm>
          <a:prstGeom prst="rect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Comp Loc Map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642938" y="3143250"/>
            <a:ext cx="1081087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WM</a:t>
            </a:r>
            <a:r>
              <a:rPr lang="en-GB">
                <a:solidFill>
                  <a:srgbClr val="000000"/>
                </a:solidFill>
              </a:rPr>
              <a:t> = 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357813" y="2928938"/>
            <a:ext cx="1439862" cy="379412"/>
          </a:xfrm>
          <a:prstGeom prst="rect">
            <a:avLst/>
          </a:prstGeom>
          <a:solidFill>
            <a:srgbClr val="DC2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R bits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Novel scheme improvement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7920038" y="1519238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5250"/>
            <a:ext cx="2484437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896938" y="1166813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14338" y="1143000"/>
            <a:ext cx="8729662" cy="534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... however, companding allows more difference values to be expanded rather than changed ... </a:t>
            </a:r>
            <a:r>
              <a:rPr lang="en-GB" b="1">
                <a:solidFill>
                  <a:srgbClr val="000000"/>
                </a:solidFill>
              </a:rPr>
              <a:t>sparse location maps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b="1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b="1">
                <a:solidFill>
                  <a:srgbClr val="000000"/>
                </a:solidFill>
              </a:rPr>
              <a:t> </a:t>
            </a:r>
            <a:r>
              <a:rPr lang="en-GB" sz="2200">
                <a:solidFill>
                  <a:srgbClr val="000000"/>
                </a:solidFill>
              </a:rPr>
              <a:t>Sparse location map easier to compress; more space for payload</a:t>
            </a:r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0338" y="2317750"/>
            <a:ext cx="2160587" cy="3171825"/>
          </a:xfrm>
          <a:prstGeom prst="rect">
            <a:avLst/>
          </a:prstGeom>
          <a:noFill/>
          <a:ln w="28800">
            <a:solidFill>
              <a:srgbClr val="000000"/>
            </a:solidFill>
            <a:round/>
            <a:headEnd/>
            <a:tailEnd/>
          </a:ln>
        </p:spPr>
      </p:pic>
      <p:pic>
        <p:nvPicPr>
          <p:cNvPr id="1741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9875" y="2317750"/>
            <a:ext cx="2160588" cy="3171825"/>
          </a:xfrm>
          <a:prstGeom prst="rect">
            <a:avLst/>
          </a:prstGeom>
          <a:noFill/>
          <a:ln w="28800">
            <a:solidFill>
              <a:srgbClr val="000000"/>
            </a:solidFill>
            <a:round/>
            <a:headEnd/>
            <a:tailEnd/>
          </a:ln>
        </p:spPr>
      </p:pic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928688" y="5715000"/>
            <a:ext cx="79057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Tian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3214688" y="5715000"/>
            <a:ext cx="925512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Novel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6429375" y="3143250"/>
            <a:ext cx="3690938" cy="763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sz="2000" b="1">
                <a:solidFill>
                  <a:srgbClr val="000000"/>
                </a:solidFill>
              </a:rPr>
              <a:t>PBM</a:t>
            </a:r>
            <a:r>
              <a:rPr lang="en-GB" sz="2000">
                <a:solidFill>
                  <a:srgbClr val="000000"/>
                </a:solidFill>
              </a:rPr>
              <a:t>		</a:t>
            </a:r>
            <a:r>
              <a:rPr lang="en-GB" sz="2000" b="1">
                <a:solidFill>
                  <a:srgbClr val="000000"/>
                </a:solidFill>
              </a:rPr>
              <a:t>JBIG</a:t>
            </a:r>
          </a:p>
          <a:p>
            <a: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	(bytes)		(bytes)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5500688" y="4071938"/>
            <a:ext cx="3870325" cy="20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</a:rPr>
              <a:t>Tian</a:t>
            </a:r>
            <a:r>
              <a:rPr lang="en-GB" sz="2000">
                <a:solidFill>
                  <a:srgbClr val="000000"/>
                </a:solidFill>
              </a:rPr>
              <a:t>	16396		3785	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5500688" y="4572000"/>
            <a:ext cx="3870325" cy="20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</a:rPr>
              <a:t>Novel</a:t>
            </a:r>
            <a:r>
              <a:rPr lang="en-GB" sz="2000">
                <a:solidFill>
                  <a:srgbClr val="000000"/>
                </a:solidFill>
              </a:rPr>
              <a:t>	16396		101	</a:t>
            </a:r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5400675" y="4859338"/>
            <a:ext cx="3419475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V="1">
            <a:off x="8820150" y="3057525"/>
            <a:ext cx="1588" cy="1803400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5400675" y="3060700"/>
            <a:ext cx="1588" cy="1800225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5400675" y="3060700"/>
            <a:ext cx="3419475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7470775" y="3060700"/>
            <a:ext cx="1588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6389688" y="3060700"/>
            <a:ext cx="1587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5400675" y="4410075"/>
            <a:ext cx="34194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5400675" y="3870325"/>
            <a:ext cx="34194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5580063" y="4957763"/>
            <a:ext cx="31496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Results for Lena </a:t>
            </a:r>
          </a:p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512 x 512</a:t>
            </a:r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6429375" y="2428875"/>
            <a:ext cx="973138" cy="37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80"/>
                </a:solidFill>
              </a:rPr>
              <a:t>original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7523163" y="2428875"/>
            <a:ext cx="1620837" cy="37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B80047"/>
                </a:solidFill>
              </a:rPr>
              <a:t>compressed</a:t>
            </a:r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>
            <a:off x="6929438" y="2609850"/>
            <a:ext cx="1587" cy="44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8099425" y="2609850"/>
            <a:ext cx="1588" cy="44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-52388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Watermark Recovery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7920038" y="1519238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5250"/>
            <a:ext cx="2484437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896938" y="1166813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60363" y="1079500"/>
            <a:ext cx="8729662" cy="5672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Apply integer transform to a watermarked image (get </a:t>
            </a:r>
            <a:r>
              <a:rPr lang="en-GB" sz="2200" b="1" dirty="0" err="1">
                <a:solidFill>
                  <a:srgbClr val="000000"/>
                </a:solidFill>
              </a:rPr>
              <a:t>h'</a:t>
            </a:r>
            <a:r>
              <a:rPr lang="en-GB" sz="2200" dirty="0">
                <a:solidFill>
                  <a:srgbClr val="000000"/>
                </a:solidFill>
              </a:rPr>
              <a:t>)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Find all </a:t>
            </a:r>
            <a:r>
              <a:rPr lang="en-GB" sz="2200" dirty="0">
                <a:solidFill>
                  <a:srgbClr val="0000FF"/>
                </a:solidFill>
              </a:rPr>
              <a:t>changeable</a:t>
            </a:r>
            <a:r>
              <a:rPr lang="en-GB" sz="2200" dirty="0">
                <a:solidFill>
                  <a:srgbClr val="000000"/>
                </a:solidFill>
              </a:rPr>
              <a:t> pairs (</a:t>
            </a:r>
            <a:r>
              <a:rPr lang="en-GB" sz="2200" dirty="0">
                <a:solidFill>
                  <a:srgbClr val="FF0000"/>
                </a:solidFill>
              </a:rPr>
              <a:t>expandable</a:t>
            </a:r>
            <a:r>
              <a:rPr lang="en-GB" sz="2200" dirty="0">
                <a:solidFill>
                  <a:srgbClr val="000000"/>
                </a:solidFill>
              </a:rPr>
              <a:t> are </a:t>
            </a:r>
            <a:r>
              <a:rPr lang="en-GB" sz="2200" dirty="0">
                <a:solidFill>
                  <a:srgbClr val="0000FF"/>
                </a:solidFill>
              </a:rPr>
              <a:t>changeable</a:t>
            </a:r>
            <a:r>
              <a:rPr lang="en-GB" sz="2200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Collect all LSB from the </a:t>
            </a:r>
            <a:r>
              <a:rPr lang="en-GB" sz="2200" dirty="0">
                <a:solidFill>
                  <a:srgbClr val="0000FF"/>
                </a:solidFill>
              </a:rPr>
              <a:t>changeable</a:t>
            </a:r>
            <a:r>
              <a:rPr lang="en-GB" sz="2200" dirty="0">
                <a:solidFill>
                  <a:srgbClr val="000000"/>
                </a:solidFill>
              </a:rPr>
              <a:t>/</a:t>
            </a:r>
            <a:r>
              <a:rPr lang="en-GB" sz="2200" dirty="0">
                <a:solidFill>
                  <a:srgbClr val="FF0000"/>
                </a:solidFill>
              </a:rPr>
              <a:t>expandable</a:t>
            </a:r>
            <a:r>
              <a:rPr lang="en-GB" sz="2200" dirty="0">
                <a:solidFill>
                  <a:srgbClr val="000000"/>
                </a:solidFill>
              </a:rPr>
              <a:t> pairs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endParaRPr lang="en-GB" sz="2200" dirty="0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Identify the EOS symbol for JBIG compressed location map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Decompress the location map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Locations of </a:t>
            </a:r>
            <a:r>
              <a:rPr lang="en-GB" sz="2200" dirty="0">
                <a:solidFill>
                  <a:srgbClr val="FF0000"/>
                </a:solidFill>
              </a:rPr>
              <a:t>expanded</a:t>
            </a:r>
            <a:r>
              <a:rPr lang="en-GB" sz="2200" dirty="0">
                <a:solidFill>
                  <a:srgbClr val="000000"/>
                </a:solidFill>
              </a:rPr>
              <a:t> and </a:t>
            </a:r>
            <a:r>
              <a:rPr lang="en-GB" sz="2200" dirty="0">
                <a:solidFill>
                  <a:srgbClr val="0000FF"/>
                </a:solidFill>
              </a:rPr>
              <a:t>changed</a:t>
            </a:r>
            <a:r>
              <a:rPr lang="en-GB" sz="2200" dirty="0">
                <a:solidFill>
                  <a:srgbClr val="000000"/>
                </a:solidFill>
              </a:rPr>
              <a:t> pairs found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Find the original differences (</a:t>
            </a:r>
            <a:r>
              <a:rPr lang="en-GB" sz="2200" b="1" dirty="0" err="1">
                <a:solidFill>
                  <a:srgbClr val="000000"/>
                </a:solidFill>
              </a:rPr>
              <a:t>h_orig</a:t>
            </a:r>
            <a:r>
              <a:rPr lang="en-GB" sz="2200" dirty="0">
                <a:solidFill>
                  <a:srgbClr val="000000"/>
                </a:solidFill>
              </a:rPr>
              <a:t>) 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dirty="0">
                <a:solidFill>
                  <a:srgbClr val="0000FF"/>
                </a:solidFill>
              </a:rPr>
              <a:t>Changeable</a:t>
            </a:r>
            <a:r>
              <a:rPr lang="en-GB" sz="2200" dirty="0">
                <a:solidFill>
                  <a:srgbClr val="000000"/>
                </a:solidFill>
              </a:rPr>
              <a:t>: </a:t>
            </a:r>
            <a:r>
              <a:rPr lang="en-GB" sz="2200" dirty="0" err="1">
                <a:solidFill>
                  <a:srgbClr val="000000"/>
                </a:solidFill>
              </a:rPr>
              <a:t>h_orig</a:t>
            </a:r>
            <a:r>
              <a:rPr lang="en-GB" sz="2200" dirty="0">
                <a:solidFill>
                  <a:srgbClr val="000000"/>
                </a:solidFill>
              </a:rPr>
              <a:t> = 2  </a:t>
            </a:r>
            <a:r>
              <a:rPr lang="en-GB" sz="2200" dirty="0" err="1">
                <a:solidFill>
                  <a:srgbClr val="000000"/>
                </a:solidFill>
              </a:rPr>
              <a:t>h'</a:t>
            </a:r>
            <a:r>
              <a:rPr lang="en-GB" sz="2200" dirty="0">
                <a:solidFill>
                  <a:srgbClr val="000000"/>
                </a:solidFill>
              </a:rPr>
              <a:t>/2  + c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dirty="0">
                <a:solidFill>
                  <a:srgbClr val="FF0000"/>
                </a:solidFill>
              </a:rPr>
              <a:t>Expandable</a:t>
            </a:r>
            <a:r>
              <a:rPr lang="en-GB" sz="2200" dirty="0">
                <a:solidFill>
                  <a:srgbClr val="000000"/>
                </a:solidFill>
              </a:rPr>
              <a:t>: </a:t>
            </a:r>
            <a:r>
              <a:rPr lang="en-GB" sz="2200" dirty="0" err="1">
                <a:solidFill>
                  <a:srgbClr val="FF0000"/>
                </a:solidFill>
              </a:rPr>
              <a:t>h_orig</a:t>
            </a:r>
            <a:r>
              <a:rPr lang="en-GB" sz="2200" dirty="0">
                <a:solidFill>
                  <a:srgbClr val="000000"/>
                </a:solidFill>
              </a:rPr>
              <a:t> =  </a:t>
            </a:r>
            <a:r>
              <a:rPr lang="en-GB" sz="2200" dirty="0" err="1">
                <a:solidFill>
                  <a:srgbClr val="000000"/>
                </a:solidFill>
              </a:rPr>
              <a:t>h'</a:t>
            </a:r>
            <a:r>
              <a:rPr lang="en-GB" sz="2200" dirty="0">
                <a:solidFill>
                  <a:srgbClr val="000000"/>
                </a:solidFill>
              </a:rPr>
              <a:t>/2</a:t>
            </a:r>
          </a:p>
          <a:p>
            <a:pPr lvl="2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if </a:t>
            </a:r>
            <a:r>
              <a:rPr lang="en-GB" sz="2200" dirty="0" err="1">
                <a:solidFill>
                  <a:srgbClr val="FF0000"/>
                </a:solidFill>
              </a:rPr>
              <a:t>h_orig</a:t>
            </a: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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th</a:t>
            </a:r>
            <a:r>
              <a:rPr lang="en-GB" sz="2200" i="1" dirty="0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; </a:t>
            </a:r>
            <a:r>
              <a:rPr lang="en-GB" sz="2200" dirty="0" err="1">
                <a:solidFill>
                  <a:srgbClr val="FF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h_orig</a:t>
            </a:r>
            <a:r>
              <a:rPr lang="en-GB" sz="2200" dirty="0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 = </a:t>
            </a:r>
            <a:r>
              <a:rPr lang="en-GB" sz="2200" dirty="0" err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sgn</a:t>
            </a:r>
            <a:r>
              <a:rPr lang="en-GB" sz="2200" dirty="0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(</a:t>
            </a:r>
            <a:r>
              <a:rPr lang="en-GB" sz="2200" dirty="0" err="1">
                <a:solidFill>
                  <a:srgbClr val="FF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h_orig</a:t>
            </a:r>
            <a:r>
              <a:rPr lang="en-GB" sz="2200" dirty="0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) ((2|</a:t>
            </a:r>
            <a:r>
              <a:rPr lang="en-GB" sz="2200" dirty="0">
                <a:solidFill>
                  <a:srgbClr val="FF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h_orig</a:t>
            </a:r>
            <a:r>
              <a:rPr lang="en-GB" sz="2200" dirty="0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|-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th</a:t>
            </a:r>
            <a:r>
              <a:rPr lang="en-GB" sz="2200" dirty="0" err="1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+r</a:t>
            </a:r>
            <a:r>
              <a:rPr lang="en-GB" sz="2200" dirty="0">
                <a:solidFill>
                  <a:srgbClr val="000000"/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) 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6" charset="0"/>
                <a:ea typeface="Symbol" pitchFamily="16" charset="2"/>
                <a:cs typeface="Symbol" pitchFamily="16" charset="2"/>
              </a:rPr>
              <a:t>[Decompress]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9500" y="2571750"/>
            <a:ext cx="1370013" cy="37941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Payload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714875" y="2571750"/>
            <a:ext cx="1439863" cy="37941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C bits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1785938" y="2571750"/>
            <a:ext cx="3000375" cy="379413"/>
          </a:xfrm>
          <a:prstGeom prst="rect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Comp Loc Map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857250" y="2786063"/>
            <a:ext cx="1081088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000000"/>
                </a:solidFill>
              </a:rPr>
              <a:t>WM</a:t>
            </a:r>
            <a:r>
              <a:rPr lang="en-GB">
                <a:solidFill>
                  <a:srgbClr val="000000"/>
                </a:solidFill>
              </a:rPr>
              <a:t> = 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268288" y="1349375"/>
            <a:ext cx="1825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69875" y="5759450"/>
            <a:ext cx="4492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AutoShape 15"/>
          <p:cNvSpPr>
            <a:spLocks noChangeArrowheads="1"/>
          </p:cNvSpPr>
          <p:nvPr/>
        </p:nvSpPr>
        <p:spPr bwMode="auto">
          <a:xfrm>
            <a:off x="5500688" y="4500563"/>
            <a:ext cx="3429000" cy="1117600"/>
          </a:xfrm>
          <a:prstGeom prst="wedgeRoundRectCallout">
            <a:avLst>
              <a:gd name="adj1" fmla="val -56977"/>
              <a:gd name="adj2" fmla="val 18037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</a:rPr>
              <a:t>Apply inverse integer</a:t>
            </a:r>
          </a:p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</a:rPr>
              <a:t>transform using </a:t>
            </a:r>
            <a:r>
              <a:rPr lang="en-GB" sz="2200" b="1">
                <a:solidFill>
                  <a:srgbClr val="000000"/>
                </a:solidFill>
              </a:rPr>
              <a:t>h_orig</a:t>
            </a:r>
          </a:p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</a:rPr>
              <a:t>to restore original image</a:t>
            </a: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6072188" y="2571750"/>
            <a:ext cx="1439862" cy="379413"/>
          </a:xfrm>
          <a:prstGeom prst="rect">
            <a:avLst/>
          </a:prstGeom>
          <a:solidFill>
            <a:srgbClr val="DC2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FFFFFF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R bits</a:t>
            </a:r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>
            <a:off x="720725" y="5040313"/>
            <a:ext cx="1588" cy="143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>
            <a:off x="720725" y="5040313"/>
            <a:ext cx="904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9"/>
          <p:cNvSpPr>
            <a:spLocks noChangeShapeType="1"/>
          </p:cNvSpPr>
          <p:nvPr/>
        </p:nvSpPr>
        <p:spPr bwMode="auto">
          <a:xfrm>
            <a:off x="720725" y="6480175"/>
            <a:ext cx="904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0"/>
          <p:cNvSpPr>
            <a:spLocks noChangeShapeType="1"/>
          </p:cNvSpPr>
          <p:nvPr/>
        </p:nvSpPr>
        <p:spPr bwMode="auto">
          <a:xfrm flipV="1">
            <a:off x="269875" y="1347788"/>
            <a:ext cx="1588" cy="441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 flipH="1">
            <a:off x="5072063" y="2928938"/>
            <a:ext cx="452437" cy="20716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6786563" y="2928938"/>
            <a:ext cx="428625" cy="3000375"/>
          </a:xfrm>
          <a:prstGeom prst="line">
            <a:avLst/>
          </a:prstGeom>
          <a:noFill/>
          <a:ln w="9525">
            <a:solidFill>
              <a:srgbClr val="DC2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5"/>
          <p:cNvSpPr>
            <a:spLocks noChangeShapeType="1"/>
          </p:cNvSpPr>
          <p:nvPr/>
        </p:nvSpPr>
        <p:spPr bwMode="auto">
          <a:xfrm>
            <a:off x="4071938" y="4929188"/>
            <a:ext cx="1587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27"/>
          <p:cNvSpPr>
            <a:spLocks noChangeShapeType="1"/>
          </p:cNvSpPr>
          <p:nvPr/>
        </p:nvSpPr>
        <p:spPr bwMode="auto">
          <a:xfrm>
            <a:off x="4071938" y="5286375"/>
            <a:ext cx="90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455" name="Straight Connector 38"/>
          <p:cNvCxnSpPr>
            <a:cxnSpLocks noChangeShapeType="1"/>
          </p:cNvCxnSpPr>
          <p:nvPr/>
        </p:nvCxnSpPr>
        <p:spPr bwMode="auto">
          <a:xfrm>
            <a:off x="1071563" y="2428875"/>
            <a:ext cx="18573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6" name="Straight Connector 40"/>
          <p:cNvCxnSpPr>
            <a:cxnSpLocks noChangeShapeType="1"/>
          </p:cNvCxnSpPr>
          <p:nvPr/>
        </p:nvCxnSpPr>
        <p:spPr bwMode="auto">
          <a:xfrm rot="5400000" flipH="1" flipV="1">
            <a:off x="2892425" y="2392363"/>
            <a:ext cx="71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7" name="Straight Connector 42"/>
          <p:cNvCxnSpPr>
            <a:cxnSpLocks noChangeShapeType="1"/>
          </p:cNvCxnSpPr>
          <p:nvPr/>
        </p:nvCxnSpPr>
        <p:spPr bwMode="auto">
          <a:xfrm rot="5400000" flipH="1" flipV="1">
            <a:off x="1035050" y="2392363"/>
            <a:ext cx="71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8" name="Straight Arrow Connector 44"/>
          <p:cNvCxnSpPr>
            <a:cxnSpLocks noChangeShapeType="1"/>
          </p:cNvCxnSpPr>
          <p:nvPr/>
        </p:nvCxnSpPr>
        <p:spPr bwMode="auto">
          <a:xfrm rot="5400000">
            <a:off x="1106487" y="2535238"/>
            <a:ext cx="2143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9" name="Straight Connector 46"/>
          <p:cNvCxnSpPr>
            <a:cxnSpLocks noChangeShapeType="1"/>
          </p:cNvCxnSpPr>
          <p:nvPr/>
        </p:nvCxnSpPr>
        <p:spPr bwMode="auto">
          <a:xfrm rot="5400000">
            <a:off x="4465638" y="51085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0" name="Straight Connector 52"/>
          <p:cNvCxnSpPr>
            <a:cxnSpLocks noChangeShapeType="1"/>
          </p:cNvCxnSpPr>
          <p:nvPr/>
        </p:nvCxnSpPr>
        <p:spPr bwMode="auto">
          <a:xfrm rot="5400000">
            <a:off x="3606800" y="560863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1" name="Straight Connector 54"/>
          <p:cNvCxnSpPr>
            <a:cxnSpLocks noChangeShapeType="1"/>
          </p:cNvCxnSpPr>
          <p:nvPr/>
        </p:nvCxnSpPr>
        <p:spPr bwMode="auto">
          <a:xfrm>
            <a:off x="3786188" y="5786438"/>
            <a:ext cx="71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2" name="Straight Connector 56"/>
          <p:cNvCxnSpPr>
            <a:cxnSpLocks noChangeShapeType="1"/>
          </p:cNvCxnSpPr>
          <p:nvPr/>
        </p:nvCxnSpPr>
        <p:spPr bwMode="auto">
          <a:xfrm rot="5400000">
            <a:off x="4178300" y="560863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3" name="Straight Connector 58"/>
          <p:cNvCxnSpPr>
            <a:cxnSpLocks noChangeShapeType="1"/>
          </p:cNvCxnSpPr>
          <p:nvPr/>
        </p:nvCxnSpPr>
        <p:spPr bwMode="auto">
          <a:xfrm rot="10800000">
            <a:off x="4286250" y="5786438"/>
            <a:ext cx="714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4" name="Straight Connector 60"/>
          <p:cNvCxnSpPr>
            <a:cxnSpLocks noChangeShapeType="1"/>
          </p:cNvCxnSpPr>
          <p:nvPr/>
        </p:nvCxnSpPr>
        <p:spPr bwMode="auto">
          <a:xfrm rot="10800000">
            <a:off x="4572000" y="5286375"/>
            <a:ext cx="714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Results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920038" y="1519238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925" y="95250"/>
            <a:ext cx="2484438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896938" y="1166813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69875" y="898525"/>
            <a:ext cx="8729663" cy="534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69875" y="1260475"/>
            <a:ext cx="8729663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>
                <a:solidFill>
                  <a:srgbClr val="808019"/>
                </a:solidFill>
              </a:rPr>
              <a:t>Lena test image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808019"/>
                </a:solidFill>
              </a:rPr>
              <a:t> Scanning Laser Ophthalmoscope (SLO) Eye image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808019"/>
                </a:solidFill>
              </a:rPr>
              <a:t> Synthetic Aperture Radar (SAR) image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Payload capacity measured in Bits Per Pixel (bpp)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(</a:t>
            </a:r>
            <a:r>
              <a:rPr lang="en-GB" b="1">
                <a:solidFill>
                  <a:srgbClr val="000000"/>
                </a:solidFill>
              </a:rPr>
              <a:t>just payload</a:t>
            </a:r>
            <a:r>
              <a:rPr lang="en-GB">
                <a:solidFill>
                  <a:srgbClr val="000000"/>
                </a:solidFill>
              </a:rPr>
              <a:t>, not L, C, or R included)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Visual degradation measured in PSNR (dB)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Multiple embedding (vertical then horizontal) &gt; 0.5bpp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Results show that for approximately equal payload bitrates, the visual quality of the novel scheme </a:t>
            </a:r>
            <a:r>
              <a:rPr lang="en-GB" b="1">
                <a:solidFill>
                  <a:srgbClr val="FF0000"/>
                </a:solidFill>
              </a:rPr>
              <a:t>outperforms</a:t>
            </a:r>
            <a:r>
              <a:rPr lang="en-GB">
                <a:solidFill>
                  <a:srgbClr val="FF0000"/>
                </a:solidFill>
              </a:rPr>
              <a:t> the Tian scheme consistently across all images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FF0000"/>
                </a:solidFill>
              </a:rPr>
              <a:t> Especially so at lower payload bitrates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Results: Test, Medical and Military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7920038" y="1519238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5250"/>
            <a:ext cx="2484437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896938" y="1166813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69875" y="900113"/>
            <a:ext cx="8729663" cy="534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488" y="1439863"/>
            <a:ext cx="8729662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Reversible Watermarking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7923213" y="1522413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96838"/>
            <a:ext cx="2484438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898525" y="1169988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69875" y="1798638"/>
            <a:ext cx="1709738" cy="5715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Image </a:t>
            </a:r>
            <a:r>
              <a:rPr lang="en-GB" b="1">
                <a:solidFill>
                  <a:srgbClr val="000000"/>
                </a:solidFill>
              </a:rPr>
              <a:t>I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b="1">
              <a:solidFill>
                <a:srgbClr val="000000"/>
              </a:solidFill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238500" y="1712913"/>
            <a:ext cx="2070100" cy="7635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Watermarked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Image </a:t>
            </a:r>
            <a:r>
              <a:rPr lang="en-GB" b="1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1979613" y="2159000"/>
            <a:ext cx="12604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1870075" y="3059113"/>
            <a:ext cx="1487488" cy="79216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User Payload</a:t>
            </a:r>
          </a:p>
        </p:txBody>
      </p:sp>
      <p:sp>
        <p:nvSpPr>
          <p:cNvPr id="3082" name="Line 9"/>
          <p:cNvSpPr>
            <a:spLocks noChangeShapeType="1"/>
          </p:cNvSpPr>
          <p:nvPr/>
        </p:nvSpPr>
        <p:spPr bwMode="auto">
          <a:xfrm flipV="1">
            <a:off x="2519363" y="2157413"/>
            <a:ext cx="1587" cy="903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072313" y="1857375"/>
            <a:ext cx="1709737" cy="5715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Image </a:t>
            </a:r>
            <a:r>
              <a:rPr lang="en-GB" b="1">
                <a:solidFill>
                  <a:srgbClr val="000000"/>
                </a:solidFill>
              </a:rPr>
              <a:t>I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b="1">
              <a:solidFill>
                <a:srgbClr val="000000"/>
              </a:solidFill>
            </a:endParaRP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7199313" y="2879725"/>
            <a:ext cx="1373187" cy="79216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User Payload</a:t>
            </a:r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5308600" y="2068513"/>
            <a:ext cx="18002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>
            <a:off x="5308600" y="2339975"/>
            <a:ext cx="11699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Text Box 14"/>
          <p:cNvSpPr txBox="1">
            <a:spLocks noChangeArrowheads="1"/>
          </p:cNvSpPr>
          <p:nvPr/>
        </p:nvSpPr>
        <p:spPr bwMode="auto">
          <a:xfrm>
            <a:off x="2071688" y="4214813"/>
            <a:ext cx="188912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>
                <a:solidFill>
                  <a:srgbClr val="000000"/>
                </a:solidFill>
              </a:rPr>
              <a:t>INSERTION</a:t>
            </a:r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6715125" y="4214813"/>
            <a:ext cx="192087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u="sng">
                <a:solidFill>
                  <a:srgbClr val="000000"/>
                </a:solidFill>
              </a:rPr>
              <a:t>RECOVERY</a:t>
            </a:r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>
            <a:off x="5580063" y="1168400"/>
            <a:ext cx="1587" cy="3421063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720725" y="5067300"/>
            <a:ext cx="8156575" cy="141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The original image </a:t>
            </a:r>
            <a:r>
              <a:rPr lang="en-GB" b="1">
                <a:solidFill>
                  <a:srgbClr val="000000"/>
                </a:solidFill>
              </a:rPr>
              <a:t>I</a:t>
            </a:r>
            <a:r>
              <a:rPr lang="en-GB">
                <a:solidFill>
                  <a:srgbClr val="000000"/>
                </a:solidFill>
              </a:rPr>
              <a:t> can be recovered EXACTLY from </a:t>
            </a:r>
            <a:r>
              <a:rPr lang="en-GB" b="1">
                <a:solidFill>
                  <a:srgbClr val="000000"/>
                </a:solidFill>
              </a:rPr>
              <a:t>I'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Watermark recovery is a BLIND process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Military and medical applications</a:t>
            </a:r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>
            <a:off x="6480175" y="2339975"/>
            <a:ext cx="1588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>
            <a:off x="6480175" y="3328988"/>
            <a:ext cx="7207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476375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Conclusions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920038" y="1519238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5250"/>
            <a:ext cx="2484437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896938" y="1166813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9388" y="2700338"/>
            <a:ext cx="8729662" cy="216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Novel scheme applies </a:t>
            </a:r>
            <a:r>
              <a:rPr lang="en-GB" sz="2200" dirty="0" err="1">
                <a:solidFill>
                  <a:srgbClr val="000000"/>
                </a:solidFill>
              </a:rPr>
              <a:t>companding</a:t>
            </a:r>
            <a:r>
              <a:rPr lang="en-GB" sz="2200" dirty="0">
                <a:solidFill>
                  <a:srgbClr val="000000"/>
                </a:solidFill>
              </a:rPr>
              <a:t> technique to </a:t>
            </a:r>
            <a:r>
              <a:rPr lang="en-GB" sz="2200" dirty="0" err="1">
                <a:solidFill>
                  <a:srgbClr val="000000"/>
                </a:solidFill>
              </a:rPr>
              <a:t>Tian</a:t>
            </a:r>
            <a:r>
              <a:rPr lang="en-GB" sz="2200" dirty="0">
                <a:solidFill>
                  <a:srgbClr val="000000"/>
                </a:solidFill>
              </a:rPr>
              <a:t> scheme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results in sparser location maps          more capacity for payload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Results show that the novel scheme outperforms the </a:t>
            </a:r>
            <a:r>
              <a:rPr lang="en-GB" sz="2200" dirty="0" err="1">
                <a:solidFill>
                  <a:srgbClr val="C00000"/>
                </a:solidFill>
              </a:rPr>
              <a:t>Tian</a:t>
            </a:r>
            <a:r>
              <a:rPr lang="en-GB" sz="2200" dirty="0">
                <a:solidFill>
                  <a:srgbClr val="C00000"/>
                </a:solidFill>
              </a:rPr>
              <a:t> scheme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  <a:defRPr/>
            </a:pPr>
            <a:r>
              <a:rPr lang="en-GB" sz="2200" dirty="0">
                <a:solidFill>
                  <a:srgbClr val="FF0000"/>
                </a:solidFill>
              </a:rPr>
              <a:t> </a:t>
            </a:r>
            <a:r>
              <a:rPr lang="en-GB" sz="2200" dirty="0">
                <a:solidFill>
                  <a:srgbClr val="FF6600"/>
                </a:solidFill>
              </a:rPr>
              <a:t>for similar PSNRs, the novel scheme returns much higher payload capacities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4929188" y="3286125"/>
            <a:ext cx="539750" cy="180975"/>
          </a:xfrm>
          <a:prstGeom prst="rightArrow">
            <a:avLst>
              <a:gd name="adj1" fmla="val 50000"/>
              <a:gd name="adj2" fmla="val 7456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90488" y="127000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Sample</a:t>
            </a:r>
            <a:br>
              <a:rPr lang="en-GB" sz="2800" u="sng" smtClean="0"/>
            </a:br>
            <a:r>
              <a:rPr lang="en-GB" sz="2800" u="sng" smtClean="0"/>
              <a:t>Images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7920038" y="1519238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925" y="95250"/>
            <a:ext cx="2484438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896938" y="1166813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69875" y="1709738"/>
            <a:ext cx="8729663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6313" y="90488"/>
            <a:ext cx="6897687" cy="6480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3000375" y="2143125"/>
            <a:ext cx="777875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</a:rPr>
              <a:t>Original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4857750" y="2143125"/>
            <a:ext cx="1744663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>
                <a:solidFill>
                  <a:srgbClr val="000000"/>
                </a:solidFill>
              </a:rPr>
              <a:t>Tian, 0.38bpp, 40.06dB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7143750" y="2143125"/>
            <a:ext cx="1844675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>
                <a:solidFill>
                  <a:srgbClr val="000000"/>
                </a:solidFill>
              </a:rPr>
              <a:t>Novel, 0.48bpp, 40.35dB</a:t>
            </a: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3000375" y="4286250"/>
            <a:ext cx="777875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</a:rPr>
              <a:t>Original</a:t>
            </a: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2928938" y="6429375"/>
            <a:ext cx="730250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>
                <a:solidFill>
                  <a:srgbClr val="000000"/>
                </a:solidFill>
              </a:rPr>
              <a:t>Original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4786313" y="4286250"/>
            <a:ext cx="1744662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>
                <a:solidFill>
                  <a:srgbClr val="000000"/>
                </a:solidFill>
              </a:rPr>
              <a:t>Tian, 0.47bpp, 37.87dB</a:t>
            </a: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7072313" y="4286250"/>
            <a:ext cx="1844675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>
                <a:solidFill>
                  <a:srgbClr val="000000"/>
                </a:solidFill>
              </a:rPr>
              <a:t>Novel, 0.66bpp, 38.48dB</a:t>
            </a: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4857750" y="6429375"/>
            <a:ext cx="1744663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>
                <a:solidFill>
                  <a:srgbClr val="000000"/>
                </a:solidFill>
              </a:rPr>
              <a:t>Tian, 0.18bpp, 36.30dB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7143750" y="6429375"/>
            <a:ext cx="1844675" cy="27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300">
                <a:solidFill>
                  <a:srgbClr val="000000"/>
                </a:solidFill>
              </a:rPr>
              <a:t>Novel, 0.33bpp, 36.32dB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269875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Reversible Watermarking Methods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923213" y="1522413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98425"/>
            <a:ext cx="2484438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900113" y="1169988"/>
            <a:ext cx="4230687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82600" y="1684338"/>
            <a:ext cx="8156575" cy="355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Data compression schemes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Histogram bin exchanging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Difference expansion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Novel method here based upon </a:t>
            </a:r>
            <a:r>
              <a:rPr lang="en-GB">
                <a:solidFill>
                  <a:srgbClr val="FF0000"/>
                </a:solidFill>
              </a:rPr>
              <a:t>Tian's difference expansion</a:t>
            </a:r>
            <a:r>
              <a:rPr lang="en-GB">
                <a:solidFill>
                  <a:srgbClr val="000000"/>
                </a:solidFill>
              </a:rPr>
              <a:t> method (with some important adaptations)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Will overview Tian's method and then describe the </a:t>
            </a:r>
            <a:r>
              <a:rPr lang="en-GB">
                <a:solidFill>
                  <a:srgbClr val="FF0000"/>
                </a:solidFill>
              </a:rPr>
              <a:t>adaptations</a:t>
            </a:r>
            <a:r>
              <a:rPr lang="en-GB">
                <a:solidFill>
                  <a:srgbClr val="000000"/>
                </a:solidFill>
              </a:rPr>
              <a:t> and how they provide an </a:t>
            </a:r>
            <a:r>
              <a:rPr lang="en-GB">
                <a:solidFill>
                  <a:srgbClr val="FF0000"/>
                </a:solidFill>
              </a:rPr>
              <a:t>improvement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269875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Tian Method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7923213" y="1522413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96838"/>
            <a:ext cx="2484438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898525" y="1169988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82600" y="1625600"/>
            <a:ext cx="8156575" cy="564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Blind watermaking scheme using difference expansion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Watermark consists of image information and payload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Integer (Haar) transform applied to host image, [1x2] or [2x1] non-overlapping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Fundamental property: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Pixels pairs either </a:t>
            </a:r>
            <a:r>
              <a:rPr lang="en-GB">
                <a:solidFill>
                  <a:srgbClr val="0000FF"/>
                </a:solidFill>
              </a:rPr>
              <a:t>changed</a:t>
            </a:r>
            <a:r>
              <a:rPr lang="en-GB">
                <a:solidFill>
                  <a:srgbClr val="000000"/>
                </a:solidFill>
              </a:rPr>
              <a:t> or </a:t>
            </a:r>
            <a:r>
              <a:rPr lang="en-GB">
                <a:solidFill>
                  <a:srgbClr val="FF0000"/>
                </a:solidFill>
              </a:rPr>
              <a:t>expanded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Changed pairs provide no extra storage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Expanded pairs give one free bit of storage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071688" y="3000375"/>
            <a:ext cx="809625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W = 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928938" y="2786063"/>
            <a:ext cx="1620837" cy="474662"/>
          </a:xfrm>
          <a:prstGeom prst="rect">
            <a:avLst/>
          </a:prstGeom>
          <a:solidFill>
            <a:srgbClr val="23FF2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Image Info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4500563" y="2786063"/>
            <a:ext cx="2090737" cy="47466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User Payload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709738"/>
            <a:ext cx="7772400" cy="7207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Forward Integer Transform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7923213" y="1522413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96838"/>
            <a:ext cx="2484438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898525" y="21590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357188" y="1714500"/>
            <a:ext cx="8101012" cy="3470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average (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</a:rPr>
              <a:t>a</a:t>
            </a:r>
            <a:r>
              <a:rPr lang="en-GB">
                <a:solidFill>
                  <a:srgbClr val="000000"/>
                </a:solidFill>
              </a:rPr>
              <a:t>) =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x = a +                                      y = a -  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500313" y="2643188"/>
            <a:ext cx="900112" cy="433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x + y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786063" y="3214688"/>
            <a:ext cx="360362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2500313" y="3000375"/>
            <a:ext cx="8096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3419475" y="2430463"/>
            <a:ext cx="1588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2430463" y="3419475"/>
            <a:ext cx="179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2430463" y="3419475"/>
            <a:ext cx="179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3240088" y="3419475"/>
            <a:ext cx="179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2430463" y="2430463"/>
            <a:ext cx="1587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2430463" y="2430463"/>
            <a:ext cx="1587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4500563" y="2716213"/>
            <a:ext cx="3060700" cy="433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difference (h) = x - y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587375" y="3824288"/>
            <a:ext cx="4722813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87000"/>
              </a:lnSpc>
              <a:buClr>
                <a:srgbClr val="008DC4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u="sng">
                <a:solidFill>
                  <a:srgbClr val="008DC4"/>
                </a:solidFill>
                <a:latin typeface="Arial" charset="0"/>
              </a:rPr>
              <a:t>Inverse Integer Transform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214282" y="1357298"/>
            <a:ext cx="7527925" cy="433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</a:rPr>
              <a:t>for a </a:t>
            </a:r>
            <a:r>
              <a:rPr lang="en-GB" dirty="0" err="1">
                <a:solidFill>
                  <a:srgbClr val="000000"/>
                </a:solidFill>
              </a:rPr>
              <a:t>neighboring</a:t>
            </a:r>
            <a:r>
              <a:rPr lang="en-GB" dirty="0">
                <a:solidFill>
                  <a:srgbClr val="000000"/>
                </a:solidFill>
              </a:rPr>
              <a:t> pair of pixels (</a:t>
            </a:r>
            <a:r>
              <a:rPr lang="en-GB" dirty="0" err="1">
                <a:solidFill>
                  <a:srgbClr val="000000"/>
                </a:solidFill>
              </a:rPr>
              <a:t>x,y</a:t>
            </a:r>
            <a:r>
              <a:rPr lang="en-GB" dirty="0">
                <a:solidFill>
                  <a:srgbClr val="000000"/>
                </a:solidFill>
              </a:rPr>
              <a:t>) in a </a:t>
            </a:r>
            <a:r>
              <a:rPr lang="en-GB" dirty="0" err="1">
                <a:solidFill>
                  <a:srgbClr val="000000"/>
                </a:solidFill>
              </a:rPr>
              <a:t>grayscale</a:t>
            </a:r>
            <a:r>
              <a:rPr lang="en-GB" dirty="0">
                <a:solidFill>
                  <a:srgbClr val="000000"/>
                </a:solidFill>
              </a:rPr>
              <a:t> image ...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785938" y="4643438"/>
            <a:ext cx="1057275" cy="18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h + 1</a:t>
            </a:r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2000250" y="5143500"/>
            <a:ext cx="360363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1857375" y="4929188"/>
            <a:ext cx="6302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>
            <a:off x="1709738" y="4500563"/>
            <a:ext cx="1587" cy="900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>
            <a:off x="1709738" y="5400675"/>
            <a:ext cx="179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23"/>
          <p:cNvSpPr>
            <a:spLocks noChangeShapeType="1"/>
          </p:cNvSpPr>
          <p:nvPr/>
        </p:nvSpPr>
        <p:spPr bwMode="auto">
          <a:xfrm>
            <a:off x="2609850" y="4500563"/>
            <a:ext cx="1588" cy="900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4"/>
          <p:cNvSpPr>
            <a:spLocks noChangeShapeType="1"/>
          </p:cNvSpPr>
          <p:nvPr/>
        </p:nvSpPr>
        <p:spPr bwMode="auto">
          <a:xfrm>
            <a:off x="2430463" y="5400675"/>
            <a:ext cx="179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5786438" y="4714875"/>
            <a:ext cx="360362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171" name="Line 26"/>
          <p:cNvSpPr>
            <a:spLocks noChangeShapeType="1"/>
          </p:cNvSpPr>
          <p:nvPr/>
        </p:nvSpPr>
        <p:spPr bwMode="auto">
          <a:xfrm>
            <a:off x="5670550" y="4500563"/>
            <a:ext cx="1588" cy="900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27"/>
          <p:cNvSpPr>
            <a:spLocks noChangeShapeType="1"/>
          </p:cNvSpPr>
          <p:nvPr/>
        </p:nvSpPr>
        <p:spPr bwMode="auto">
          <a:xfrm>
            <a:off x="5670550" y="5400675"/>
            <a:ext cx="179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Text Box 28"/>
          <p:cNvSpPr txBox="1">
            <a:spLocks noChangeArrowheads="1"/>
          </p:cNvSpPr>
          <p:nvPr/>
        </p:nvSpPr>
        <p:spPr bwMode="auto">
          <a:xfrm>
            <a:off x="5786438" y="5143500"/>
            <a:ext cx="333375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74" name="Line 29"/>
          <p:cNvSpPr>
            <a:spLocks noChangeShapeType="1"/>
          </p:cNvSpPr>
          <p:nvPr/>
        </p:nvSpPr>
        <p:spPr bwMode="auto">
          <a:xfrm>
            <a:off x="6210300" y="4500563"/>
            <a:ext cx="1588" cy="900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" name="Line 30"/>
          <p:cNvSpPr>
            <a:spLocks noChangeShapeType="1"/>
          </p:cNvSpPr>
          <p:nvPr/>
        </p:nvSpPr>
        <p:spPr bwMode="auto">
          <a:xfrm>
            <a:off x="5786438" y="4929188"/>
            <a:ext cx="3603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6" name="Line 31"/>
          <p:cNvSpPr>
            <a:spLocks noChangeShapeType="1"/>
          </p:cNvSpPr>
          <p:nvPr/>
        </p:nvSpPr>
        <p:spPr bwMode="auto">
          <a:xfrm>
            <a:off x="6029325" y="5400675"/>
            <a:ext cx="179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7" name="Text Box 32"/>
          <p:cNvSpPr txBox="1">
            <a:spLocks noChangeArrowheads="1"/>
          </p:cNvSpPr>
          <p:nvPr/>
        </p:nvSpPr>
        <p:spPr bwMode="auto">
          <a:xfrm>
            <a:off x="360363" y="5956300"/>
            <a:ext cx="5938837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... pixel pair averages and </a:t>
            </a:r>
            <a:r>
              <a:rPr lang="en-GB" b="1">
                <a:solidFill>
                  <a:srgbClr val="000000"/>
                </a:solidFill>
              </a:rPr>
              <a:t>differences</a:t>
            </a:r>
            <a:r>
              <a:rPr lang="en-GB">
                <a:solidFill>
                  <a:srgbClr val="000000"/>
                </a:solidFill>
              </a:rPr>
              <a:t> obtained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269875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Watermark Insertion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7923213" y="1522413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96838"/>
            <a:ext cx="2484438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898525" y="1169988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69875" y="1439863"/>
            <a:ext cx="8729663" cy="486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dirty="0">
                <a:solidFill>
                  <a:srgbClr val="000000"/>
                </a:solidFill>
              </a:rPr>
              <a:t> A pixel pair difference (</a:t>
            </a:r>
            <a:r>
              <a:rPr lang="en-GB" b="1" dirty="0">
                <a:solidFill>
                  <a:srgbClr val="000000"/>
                </a:solidFill>
              </a:rPr>
              <a:t>h</a:t>
            </a:r>
            <a:r>
              <a:rPr lang="en-GB" dirty="0">
                <a:solidFill>
                  <a:srgbClr val="000000"/>
                </a:solidFill>
              </a:rPr>
              <a:t>) can be either </a:t>
            </a:r>
            <a:r>
              <a:rPr lang="en-GB" dirty="0">
                <a:solidFill>
                  <a:srgbClr val="0000FF"/>
                </a:solidFill>
              </a:rPr>
              <a:t>changed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expanded</a:t>
            </a:r>
            <a:r>
              <a:rPr lang="en-GB" dirty="0">
                <a:solidFill>
                  <a:srgbClr val="000000"/>
                </a:solidFill>
              </a:rPr>
              <a:t> or </a:t>
            </a:r>
            <a:r>
              <a:rPr lang="en-GB" dirty="0">
                <a:solidFill>
                  <a:srgbClr val="00AE00"/>
                </a:solidFill>
              </a:rPr>
              <a:t>unaltered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dirty="0">
                <a:solidFill>
                  <a:srgbClr val="000000"/>
                </a:solidFill>
              </a:rPr>
              <a:t> An altered </a:t>
            </a:r>
            <a:r>
              <a:rPr lang="en-GB" b="1" dirty="0">
                <a:solidFill>
                  <a:srgbClr val="000000"/>
                </a:solidFill>
              </a:rPr>
              <a:t>h</a:t>
            </a:r>
            <a:r>
              <a:rPr lang="en-GB" dirty="0">
                <a:solidFill>
                  <a:srgbClr val="000000"/>
                </a:solidFill>
              </a:rPr>
              <a:t> must still result in an image in range [0,255], this can be determined mathematically: |h| </a:t>
            </a:r>
            <a:r>
              <a:rPr lang="en-GB" dirty="0" smtClean="0">
                <a:solidFill>
                  <a:srgbClr val="000000"/>
                </a:solidFill>
                <a:latin typeface="Times New Roman" pitchFamily="16" charset="0"/>
              </a:rPr>
              <a:t>≤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min(2(255-a),2a+1)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dirty="0">
                <a:solidFill>
                  <a:srgbClr val="000000"/>
                </a:solidFill>
              </a:rPr>
              <a:t> Alterable h values: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dirty="0">
                <a:solidFill>
                  <a:srgbClr val="000000"/>
                </a:solidFill>
              </a:rPr>
              <a:t> Preferably, </a:t>
            </a:r>
            <a:r>
              <a:rPr lang="en-GB" b="1" dirty="0">
                <a:solidFill>
                  <a:srgbClr val="000000"/>
                </a:solidFill>
              </a:rPr>
              <a:t>h</a:t>
            </a:r>
            <a:r>
              <a:rPr lang="en-GB" dirty="0">
                <a:solidFill>
                  <a:srgbClr val="000000"/>
                </a:solidFill>
              </a:rPr>
              <a:t> values are </a:t>
            </a:r>
            <a:r>
              <a:rPr lang="en-GB" dirty="0">
                <a:solidFill>
                  <a:srgbClr val="FF0000"/>
                </a:solidFill>
              </a:rPr>
              <a:t>expanded</a:t>
            </a: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dirty="0">
                <a:solidFill>
                  <a:srgbClr val="000000"/>
                </a:solidFill>
              </a:rPr>
              <a:t> If </a:t>
            </a:r>
            <a:r>
              <a:rPr lang="en-GB" b="1" dirty="0">
                <a:solidFill>
                  <a:srgbClr val="000000"/>
                </a:solidFill>
              </a:rPr>
              <a:t>h</a:t>
            </a:r>
            <a:r>
              <a:rPr lang="en-GB" dirty="0">
                <a:solidFill>
                  <a:srgbClr val="000000"/>
                </a:solidFill>
              </a:rPr>
              <a:t> value cannot be expanded, they are </a:t>
            </a:r>
            <a:r>
              <a:rPr lang="en-GB" dirty="0">
                <a:solidFill>
                  <a:srgbClr val="0000FF"/>
                </a:solidFill>
              </a:rPr>
              <a:t>changed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h</a:t>
            </a:r>
            <a:r>
              <a:rPr lang="en-GB" dirty="0">
                <a:solidFill>
                  <a:srgbClr val="000000"/>
                </a:solidFill>
              </a:rPr>
              <a:t> values are left </a:t>
            </a:r>
            <a:r>
              <a:rPr lang="en-GB" dirty="0">
                <a:solidFill>
                  <a:srgbClr val="00AE00"/>
                </a:solidFill>
              </a:rPr>
              <a:t>unaltered</a:t>
            </a:r>
            <a:r>
              <a:rPr lang="en-GB" dirty="0">
                <a:solidFill>
                  <a:srgbClr val="000000"/>
                </a:solidFill>
              </a:rPr>
              <a:t> if they cannot stay in [0,255] 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6715125" y="3929063"/>
            <a:ext cx="2251075" cy="1169987"/>
          </a:xfrm>
          <a:prstGeom prst="wedgeRoundRectCallout">
            <a:avLst>
              <a:gd name="adj1" fmla="val -37264"/>
              <a:gd name="adj2" fmla="val -74259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89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  <a:latin typeface="Courier New" pitchFamily="49" charset="0"/>
              </a:rPr>
              <a:t>Rearrangement</a:t>
            </a:r>
          </a:p>
          <a:p>
            <a:pPr algn="ctr">
              <a:lnSpc>
                <a:spcPct val="89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  <a:latin typeface="Courier New" pitchFamily="49" charset="0"/>
              </a:rPr>
              <a:t>of integer </a:t>
            </a:r>
          </a:p>
          <a:p>
            <a:pPr algn="ctr">
              <a:lnSpc>
                <a:spcPct val="89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000000"/>
                </a:solidFill>
                <a:latin typeface="Courier New" pitchFamily="49" charset="0"/>
              </a:rPr>
              <a:t>transform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268288"/>
            <a:ext cx="7772400" cy="1312862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Altering “h” value via </a:t>
            </a:r>
            <a:r>
              <a:rPr lang="en-GB" sz="2800" u="sng" smtClean="0">
                <a:solidFill>
                  <a:srgbClr val="0000FF"/>
                </a:solidFill>
              </a:rPr>
              <a:t>Changing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0" y="1246188"/>
            <a:ext cx="8729663" cy="514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A pixel pair are changeable if: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New difference value (h_new) for a changed pixel pair: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Remove LSB and replace with the watermark bit (b)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Removed LSB must be </a:t>
            </a:r>
            <a:r>
              <a:rPr lang="en-GB">
                <a:solidFill>
                  <a:srgbClr val="0000FF"/>
                </a:solidFill>
              </a:rPr>
              <a:t>stored</a:t>
            </a:r>
            <a:r>
              <a:rPr lang="en-GB">
                <a:solidFill>
                  <a:srgbClr val="000000"/>
                </a:solidFill>
              </a:rPr>
              <a:t> (in vector C) in order to restore original image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This </a:t>
            </a:r>
            <a:r>
              <a:rPr lang="en-GB">
                <a:solidFill>
                  <a:srgbClr val="0000FF"/>
                </a:solidFill>
              </a:rPr>
              <a:t>DOES NOT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provide extra storage space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500188" y="2714625"/>
            <a:ext cx="360362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530350" y="2430463"/>
            <a:ext cx="2698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1439863" y="2070100"/>
            <a:ext cx="1587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890713" y="2070100"/>
            <a:ext cx="1587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439863" y="2879725"/>
            <a:ext cx="90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1439863" y="2879725"/>
            <a:ext cx="90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1439863" y="2879725"/>
            <a:ext cx="90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1798638" y="2879725"/>
            <a:ext cx="936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1928813" y="2428875"/>
            <a:ext cx="720725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+ b</a:t>
            </a:r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>
            <a:off x="2519363" y="1979613"/>
            <a:ext cx="1587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2643188" y="2428875"/>
            <a:ext cx="455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≤</a:t>
            </a:r>
            <a:r>
              <a:rPr lang="en-GB" dirty="0">
                <a:solidFill>
                  <a:srgbClr val="000000"/>
                </a:solidFill>
              </a:rPr>
              <a:t>  min(2(255-a),2a+1)</a:t>
            </a:r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>
            <a:off x="2643188" y="3857625"/>
            <a:ext cx="360362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2643188" y="4429125"/>
            <a:ext cx="360362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2700338" y="4140200"/>
            <a:ext cx="269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>
            <a:off x="2609850" y="3779838"/>
            <a:ext cx="1588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23"/>
          <p:cNvSpPr>
            <a:spLocks noChangeShapeType="1"/>
          </p:cNvSpPr>
          <p:nvPr/>
        </p:nvSpPr>
        <p:spPr bwMode="auto">
          <a:xfrm>
            <a:off x="3060700" y="3779838"/>
            <a:ext cx="1588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>
            <a:off x="2609850" y="4589463"/>
            <a:ext cx="904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5"/>
          <p:cNvSpPr>
            <a:spLocks noChangeShapeType="1"/>
          </p:cNvSpPr>
          <p:nvPr/>
        </p:nvSpPr>
        <p:spPr bwMode="auto">
          <a:xfrm>
            <a:off x="2609850" y="4589463"/>
            <a:ext cx="904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Line 26"/>
          <p:cNvSpPr>
            <a:spLocks noChangeShapeType="1"/>
          </p:cNvSpPr>
          <p:nvPr/>
        </p:nvSpPr>
        <p:spPr bwMode="auto">
          <a:xfrm>
            <a:off x="2609850" y="4589463"/>
            <a:ext cx="904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27"/>
          <p:cNvSpPr>
            <a:spLocks noChangeShapeType="1"/>
          </p:cNvSpPr>
          <p:nvPr/>
        </p:nvSpPr>
        <p:spPr bwMode="auto">
          <a:xfrm flipH="1">
            <a:off x="2968625" y="4589463"/>
            <a:ext cx="936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9" name="Text Box 28"/>
          <p:cNvSpPr txBox="1">
            <a:spLocks noChangeArrowheads="1"/>
          </p:cNvSpPr>
          <p:nvPr/>
        </p:nvSpPr>
        <p:spPr bwMode="auto">
          <a:xfrm>
            <a:off x="2214563" y="4143375"/>
            <a:ext cx="360362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1500188" y="2214563"/>
            <a:ext cx="360362" cy="433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221" name="Line 31"/>
          <p:cNvSpPr>
            <a:spLocks noChangeShapeType="1"/>
          </p:cNvSpPr>
          <p:nvPr/>
        </p:nvSpPr>
        <p:spPr bwMode="auto">
          <a:xfrm>
            <a:off x="1530350" y="2430463"/>
            <a:ext cx="2698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1439863" y="2070100"/>
            <a:ext cx="1587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1890713" y="2070100"/>
            <a:ext cx="1587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34"/>
          <p:cNvSpPr>
            <a:spLocks noChangeShapeType="1"/>
          </p:cNvSpPr>
          <p:nvPr/>
        </p:nvSpPr>
        <p:spPr bwMode="auto">
          <a:xfrm>
            <a:off x="1439863" y="2879725"/>
            <a:ext cx="90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35"/>
          <p:cNvSpPr>
            <a:spLocks noChangeShapeType="1"/>
          </p:cNvSpPr>
          <p:nvPr/>
        </p:nvSpPr>
        <p:spPr bwMode="auto">
          <a:xfrm>
            <a:off x="1439863" y="2879725"/>
            <a:ext cx="90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36"/>
          <p:cNvSpPr>
            <a:spLocks noChangeShapeType="1"/>
          </p:cNvSpPr>
          <p:nvPr/>
        </p:nvSpPr>
        <p:spPr bwMode="auto">
          <a:xfrm>
            <a:off x="1439863" y="2879725"/>
            <a:ext cx="90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37"/>
          <p:cNvSpPr>
            <a:spLocks noChangeShapeType="1"/>
          </p:cNvSpPr>
          <p:nvPr/>
        </p:nvSpPr>
        <p:spPr bwMode="auto">
          <a:xfrm flipH="1">
            <a:off x="1798638" y="2879725"/>
            <a:ext cx="936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8" name="Line 38"/>
          <p:cNvSpPr>
            <a:spLocks noChangeShapeType="1"/>
          </p:cNvSpPr>
          <p:nvPr/>
        </p:nvSpPr>
        <p:spPr bwMode="auto">
          <a:xfrm>
            <a:off x="990600" y="1979613"/>
            <a:ext cx="1588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9" name="Text Box 39"/>
          <p:cNvSpPr txBox="1">
            <a:spLocks noChangeArrowheads="1"/>
          </p:cNvSpPr>
          <p:nvPr/>
        </p:nvSpPr>
        <p:spPr bwMode="auto">
          <a:xfrm>
            <a:off x="1000125" y="2428875"/>
            <a:ext cx="360363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30" name="Line 40"/>
          <p:cNvSpPr>
            <a:spLocks noChangeShapeType="1"/>
          </p:cNvSpPr>
          <p:nvPr/>
        </p:nvSpPr>
        <p:spPr bwMode="auto">
          <a:xfrm>
            <a:off x="2519363" y="1979613"/>
            <a:ext cx="1587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Text Box 41"/>
          <p:cNvSpPr txBox="1">
            <a:spLocks noChangeArrowheads="1"/>
          </p:cNvSpPr>
          <p:nvPr/>
        </p:nvSpPr>
        <p:spPr bwMode="auto">
          <a:xfrm>
            <a:off x="3071813" y="4143375"/>
            <a:ext cx="720725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+ b</a:t>
            </a:r>
          </a:p>
        </p:txBody>
      </p:sp>
      <p:sp>
        <p:nvSpPr>
          <p:cNvPr id="8232" name="Text Box 42"/>
          <p:cNvSpPr txBox="1">
            <a:spLocks noChangeArrowheads="1"/>
          </p:cNvSpPr>
          <p:nvPr/>
        </p:nvSpPr>
        <p:spPr bwMode="auto">
          <a:xfrm>
            <a:off x="928688" y="4143375"/>
            <a:ext cx="1317625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h_new =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7772400" cy="1312863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Altering “h” value via </a:t>
            </a:r>
            <a:r>
              <a:rPr lang="en-GB" sz="2800" u="sng" smtClean="0">
                <a:solidFill>
                  <a:srgbClr val="FF0000"/>
                </a:solidFill>
              </a:rPr>
              <a:t>Expanding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85750" y="1214438"/>
            <a:ext cx="8729663" cy="514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A pixel pair are expandable if: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New difference value (h_new) for a expanded pixel pair: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endParaRPr lang="en-GB">
              <a:solidFill>
                <a:srgbClr val="000000"/>
              </a:solidFill>
            </a:endParaRP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Left shift all values by one 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Insert watermark bit (b) into newly freed LSB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This </a:t>
            </a:r>
            <a:r>
              <a:rPr lang="en-GB">
                <a:solidFill>
                  <a:srgbClr val="FF0000"/>
                </a:solidFill>
              </a:rPr>
              <a:t>DOES </a:t>
            </a:r>
            <a:r>
              <a:rPr lang="en-GB">
                <a:solidFill>
                  <a:srgbClr val="000000"/>
                </a:solidFill>
              </a:rPr>
              <a:t>provide one extra bit of storage space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Note that if a pixel pair are expandable, they are by definition changeable too (used for watermark recovery)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785813" y="2143125"/>
            <a:ext cx="5400675" cy="18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|2h + b|  </a:t>
            </a:r>
            <a:r>
              <a:rPr lang="en-GB">
                <a:solidFill>
                  <a:srgbClr val="000000"/>
                </a:solidFill>
                <a:latin typeface="Times New Roman" pitchFamily="16" charset="0"/>
              </a:rPr>
              <a:t>≤</a:t>
            </a:r>
            <a:r>
              <a:rPr lang="en-GB">
                <a:solidFill>
                  <a:srgbClr val="000000"/>
                </a:solidFill>
              </a:rPr>
              <a:t>  min(2(255-a),2a+1)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928688" y="3643313"/>
            <a:ext cx="2970212" cy="18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</a:rPr>
              <a:t>h_new = 2h + b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74663" y="268288"/>
            <a:ext cx="7772400" cy="1312862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u="sng" smtClean="0"/>
              <a:t>Visual degradation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7921625" y="1520825"/>
            <a:ext cx="457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3513" y="96838"/>
            <a:ext cx="2484437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898525" y="1168400"/>
            <a:ext cx="4230688" cy="990600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80988" y="1246188"/>
            <a:ext cx="8729662" cy="504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In order control </a:t>
            </a:r>
            <a:r>
              <a:rPr lang="en-GB">
                <a:solidFill>
                  <a:srgbClr val="00AE00"/>
                </a:solidFill>
              </a:rPr>
              <a:t>payload capacity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.v.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00AE00"/>
                </a:solidFill>
              </a:rPr>
              <a:t>image quality</a:t>
            </a:r>
            <a:r>
              <a:rPr lang="en-GB">
                <a:solidFill>
                  <a:srgbClr val="000000"/>
                </a:solidFill>
              </a:rPr>
              <a:t>, user defined </a:t>
            </a:r>
            <a:r>
              <a:rPr lang="en-GB">
                <a:solidFill>
                  <a:srgbClr val="993366"/>
                </a:solidFill>
              </a:rPr>
              <a:t>threshold </a:t>
            </a:r>
            <a:r>
              <a:rPr lang="en-GB">
                <a:solidFill>
                  <a:srgbClr val="000000"/>
                </a:solidFill>
              </a:rPr>
              <a:t>(</a:t>
            </a:r>
            <a:r>
              <a:rPr lang="en-GB">
                <a:solidFill>
                  <a:srgbClr val="993366"/>
                </a:solidFill>
              </a:rPr>
              <a:t>th</a:t>
            </a:r>
            <a:r>
              <a:rPr lang="en-GB">
                <a:solidFill>
                  <a:srgbClr val="000000"/>
                </a:solidFill>
              </a:rPr>
              <a:t>) introduced to restrict expandable pairs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Expandable pair: 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if (h_new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</a:t>
            </a:r>
            <a:r>
              <a:rPr lang="en-GB">
                <a:solidFill>
                  <a:srgbClr val="000000"/>
                </a:solidFill>
                <a:ea typeface="Symbol" pitchFamily="16" charset="2"/>
                <a:cs typeface="Symbol" pitchFamily="16" charset="2"/>
              </a:rPr>
              <a:t> </a:t>
            </a:r>
            <a:r>
              <a:rPr lang="en-GB">
                <a:solidFill>
                  <a:srgbClr val="993366"/>
                </a:solidFill>
              </a:rPr>
              <a:t>th)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marL="841375" lvl="3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000000"/>
                </a:solidFill>
              </a:rPr>
              <a:t> pixel pair are </a:t>
            </a:r>
            <a:r>
              <a:rPr lang="en-GB">
                <a:solidFill>
                  <a:srgbClr val="0000FF"/>
                </a:solidFill>
              </a:rPr>
              <a:t>changed</a:t>
            </a:r>
            <a:r>
              <a:rPr lang="en-GB">
                <a:solidFill>
                  <a:srgbClr val="000000"/>
                </a:solidFill>
              </a:rPr>
              <a:t> rather than </a:t>
            </a:r>
            <a:r>
              <a:rPr lang="en-GB">
                <a:solidFill>
                  <a:srgbClr val="FF0000"/>
                </a:solidFill>
              </a:rPr>
              <a:t>expanded</a:t>
            </a:r>
          </a:p>
          <a:p>
            <a:pPr marL="71438" indent="71438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b="1" u="sng">
                <a:solidFill>
                  <a:srgbClr val="993366"/>
                </a:solidFill>
              </a:rPr>
              <a:t>Detection problem created!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 b="1" u="sng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993366"/>
                </a:solidFill>
              </a:rPr>
              <a:t>Example: expandable pair where th=10, h=6, b=1 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993366"/>
                </a:solidFill>
              </a:rPr>
              <a:t> h_new = 2h+b = 2(6)+1 = 13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993366"/>
                </a:solidFill>
              </a:rPr>
              <a:t> At detection, cannot tell if this pixel has been </a:t>
            </a:r>
            <a:r>
              <a:rPr lang="en-GB">
                <a:solidFill>
                  <a:srgbClr val="FF0000"/>
                </a:solidFill>
              </a:rPr>
              <a:t>expanded</a:t>
            </a:r>
            <a:r>
              <a:rPr lang="en-GB">
                <a:solidFill>
                  <a:srgbClr val="993366"/>
                </a:solidFill>
              </a:rPr>
              <a:t> (h=6) or </a:t>
            </a:r>
            <a:r>
              <a:rPr lang="en-GB">
                <a:solidFill>
                  <a:srgbClr val="0000FF"/>
                </a:solidFill>
              </a:rPr>
              <a:t>changed</a:t>
            </a:r>
            <a:r>
              <a:rPr lang="en-GB">
                <a:solidFill>
                  <a:srgbClr val="993366"/>
                </a:solidFill>
              </a:rPr>
              <a:t> (because 13 &gt; th)</a:t>
            </a:r>
          </a:p>
          <a:p>
            <a:pPr lvl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Font typeface="Times" charset="0"/>
              <a:buChar char="•"/>
              <a:tabLst>
                <a:tab pos="71438" algn="l"/>
                <a:tab pos="519113" algn="l"/>
                <a:tab pos="968375" algn="l"/>
                <a:tab pos="1417638" algn="l"/>
                <a:tab pos="1866900" algn="l"/>
                <a:tab pos="2316163" algn="l"/>
                <a:tab pos="2765425" algn="l"/>
                <a:tab pos="3214688" algn="l"/>
                <a:tab pos="3663950" algn="l"/>
                <a:tab pos="4113213" algn="l"/>
                <a:tab pos="4562475" algn="l"/>
                <a:tab pos="5011738" algn="l"/>
                <a:tab pos="5461000" algn="l"/>
                <a:tab pos="5910263" algn="l"/>
                <a:tab pos="6359525" algn="l"/>
                <a:tab pos="6808788" algn="l"/>
                <a:tab pos="7258050" algn="l"/>
                <a:tab pos="7707313" algn="l"/>
                <a:tab pos="8156575" algn="l"/>
                <a:tab pos="8605838" algn="l"/>
                <a:tab pos="9055100" algn="l"/>
              </a:tabLst>
            </a:pPr>
            <a:r>
              <a:rPr lang="en-GB">
                <a:solidFill>
                  <a:srgbClr val="993366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Solution: Map showing location of all </a:t>
            </a:r>
            <a:r>
              <a:rPr lang="en-GB">
                <a:solidFill>
                  <a:srgbClr val="FF0000"/>
                </a:solidFill>
              </a:rPr>
              <a:t>expanded</a:t>
            </a:r>
            <a:r>
              <a:rPr lang="en-GB">
                <a:solidFill>
                  <a:srgbClr val="000000"/>
                </a:solidFill>
              </a:rPr>
              <a:t> pairs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2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1551</Words>
  <PresentationFormat>On-screen Show (4:3)</PresentationFormat>
  <Paragraphs>328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Times</vt:lpstr>
      <vt:lpstr>MS Gothic</vt:lpstr>
      <vt:lpstr>Arial</vt:lpstr>
      <vt:lpstr>Wingdings</vt:lpstr>
      <vt:lpstr>Times New Roman</vt:lpstr>
      <vt:lpstr>Lucida Sans Unicode</vt:lpstr>
      <vt:lpstr>Courier New</vt:lpstr>
      <vt:lpstr>Symbol</vt:lpstr>
      <vt:lpstr>Microsoft Sans Serif</vt:lpstr>
      <vt:lpstr>Office Theme</vt:lpstr>
      <vt:lpstr> </vt:lpstr>
      <vt:lpstr>Reversible Watermarking</vt:lpstr>
      <vt:lpstr>Reversible Watermarking Methods</vt:lpstr>
      <vt:lpstr>Tian Method</vt:lpstr>
      <vt:lpstr>Forward Integer Transform</vt:lpstr>
      <vt:lpstr>Watermark Insertion</vt:lpstr>
      <vt:lpstr>Altering “h” value via Changing</vt:lpstr>
      <vt:lpstr>Altering “h” value via Expanding</vt:lpstr>
      <vt:lpstr>Visual degradation</vt:lpstr>
      <vt:lpstr>Location Map</vt:lpstr>
      <vt:lpstr>Watermark Recovery</vt:lpstr>
      <vt:lpstr>Tian Summary</vt:lpstr>
      <vt:lpstr>Novel scheme</vt:lpstr>
      <vt:lpstr>Companding technique</vt:lpstr>
      <vt:lpstr>Companding application</vt:lpstr>
      <vt:lpstr>Novel scheme improvement</vt:lpstr>
      <vt:lpstr>Watermark Recovery</vt:lpstr>
      <vt:lpstr>Results</vt:lpstr>
      <vt:lpstr>Results: Test, Medical and Military</vt:lpstr>
      <vt:lpstr>Conclusions</vt:lpstr>
      <vt:lpstr>Sample Images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roberta</cp:lastModifiedBy>
  <cp:revision>14</cp:revision>
  <dcterms:modified xsi:type="dcterms:W3CDTF">2008-08-05T13:48:56Z</dcterms:modified>
</cp:coreProperties>
</file>