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4660"/>
  </p:normalViewPr>
  <p:slideViewPr>
    <p:cSldViewPr snapToGrid="0">
      <p:cViewPr>
        <p:scale>
          <a:sx n="80" d="100"/>
          <a:sy n="80" d="100"/>
        </p:scale>
        <p:origin x="-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962-276F-4E8C-BCCC-995303B53A3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14-2C3D-42FF-A4D1-8376EEA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962-276F-4E8C-BCCC-995303B53A3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14-2C3D-42FF-A4D1-8376EEA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6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962-276F-4E8C-BCCC-995303B53A3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14-2C3D-42FF-A4D1-8376EEA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5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962-276F-4E8C-BCCC-995303B53A3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14-2C3D-42FF-A4D1-8376EEA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3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82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82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962-276F-4E8C-BCCC-995303B53A3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14-2C3D-42FF-A4D1-8376EEA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0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962-276F-4E8C-BCCC-995303B53A3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14-2C3D-42FF-A4D1-8376EEA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3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962-276F-4E8C-BCCC-995303B53A3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14-2C3D-42FF-A4D1-8376EEA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5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962-276F-4E8C-BCCC-995303B53A3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14-2C3D-42FF-A4D1-8376EEA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5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962-276F-4E8C-BCCC-995303B53A3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14-2C3D-42FF-A4D1-8376EEA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2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962-276F-4E8C-BCCC-995303B53A3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14-2C3D-42FF-A4D1-8376EEA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8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9962-276F-4E8C-BCCC-995303B53A3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6714-2C3D-42FF-A4D1-8376EEA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F9962-276F-4E8C-BCCC-995303B53A3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A16714-2C3D-42FF-A4D1-8376EEA78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uentu.com/blog/wp-content/uploads/2024/08/v1-3ff20a0cccf52a6eacd321c3b022524e-neural-Lupe.mp3" TargetMode="External"/><Relationship Id="rId3" Type="http://schemas.openxmlformats.org/officeDocument/2006/relationships/hyperlink" Target="https://www.fluentu.com/blog/wp-content/uploads/2024/08/v1-08e62a9d1a6aea3138d09086255ae079-neural-Lupe.mp3" TargetMode="External"/><Relationship Id="rId7" Type="http://schemas.openxmlformats.org/officeDocument/2006/relationships/hyperlink" Target="https://www.fluentu.com/blog/wp-content/uploads/2024/08/v1-e7a4456d4d063ffc7824ebbdc92f7fa4-neural-Lupe.mp3" TargetMode="External"/><Relationship Id="rId2" Type="http://schemas.openxmlformats.org/officeDocument/2006/relationships/hyperlink" Target="https://www.fluentu.com/blog/wp-content/uploads/2024/08/v1-255b99072318c9e53dd84d92e2aa5298-neural-Lupe.mp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luentu.com/blog/wp-content/uploads/2024/08/v1-71781750e5e4054b83fb422c43978b18-neural-Lupe.mp3" TargetMode="External"/><Relationship Id="rId5" Type="http://schemas.openxmlformats.org/officeDocument/2006/relationships/hyperlink" Target="https://www.fluentu.com/blog/wp-content/uploads/2024/08/v1-b32fbb116c8ccdb5aa49b3672f996fb5-neural-Lupe.mp3" TargetMode="External"/><Relationship Id="rId10" Type="http://schemas.openxmlformats.org/officeDocument/2006/relationships/hyperlink" Target="https://www.fluentu.com/blog/wp-content/uploads/2024/08/v1-2e8b673f9b36c5e97508c82b1461717d-neural-Lupe.mp3" TargetMode="External"/><Relationship Id="rId4" Type="http://schemas.openxmlformats.org/officeDocument/2006/relationships/hyperlink" Target="https://www.fluentu.com/blog/wp-content/uploads/2024/08/v1-e8fda8827b049f8f9e60f3b8b27779d5-neural-Lupe.mp3" TargetMode="External"/><Relationship Id="rId9" Type="http://schemas.openxmlformats.org/officeDocument/2006/relationships/hyperlink" Target="https://www.fluentu.com/blog/wp-content/uploads/2024/08/v1-f43d6abf2022bc789961abf7b9b985dc-neural-Lupe.m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82EC3C-7148-14B2-AF28-447FDB006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8201"/>
              </p:ext>
            </p:extLst>
          </p:nvPr>
        </p:nvGraphicFramePr>
        <p:xfrm>
          <a:off x="1728900" y="1802161"/>
          <a:ext cx="12087000" cy="612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7777">
                  <a:extLst>
                    <a:ext uri="{9D8B030D-6E8A-4147-A177-3AD203B41FA5}">
                      <a16:colId xmlns:a16="http://schemas.microsoft.com/office/drawing/2014/main" val="1184605906"/>
                    </a:ext>
                  </a:extLst>
                </a:gridCol>
                <a:gridCol w="1590527">
                  <a:extLst>
                    <a:ext uri="{9D8B030D-6E8A-4147-A177-3AD203B41FA5}">
                      <a16:colId xmlns:a16="http://schemas.microsoft.com/office/drawing/2014/main" val="3524910900"/>
                    </a:ext>
                  </a:extLst>
                </a:gridCol>
                <a:gridCol w="1607751">
                  <a:extLst>
                    <a:ext uri="{9D8B030D-6E8A-4147-A177-3AD203B41FA5}">
                      <a16:colId xmlns:a16="http://schemas.microsoft.com/office/drawing/2014/main" val="3462651691"/>
                    </a:ext>
                  </a:extLst>
                </a:gridCol>
                <a:gridCol w="2040078">
                  <a:extLst>
                    <a:ext uri="{9D8B030D-6E8A-4147-A177-3AD203B41FA5}">
                      <a16:colId xmlns:a16="http://schemas.microsoft.com/office/drawing/2014/main" val="2426509998"/>
                    </a:ext>
                  </a:extLst>
                </a:gridCol>
                <a:gridCol w="1890289">
                  <a:extLst>
                    <a:ext uri="{9D8B030D-6E8A-4147-A177-3AD203B41FA5}">
                      <a16:colId xmlns:a16="http://schemas.microsoft.com/office/drawing/2014/main" val="1254914899"/>
                    </a:ext>
                  </a:extLst>
                </a:gridCol>
                <a:gridCol w="1890289">
                  <a:extLst>
                    <a:ext uri="{9D8B030D-6E8A-4147-A177-3AD203B41FA5}">
                      <a16:colId xmlns:a16="http://schemas.microsoft.com/office/drawing/2014/main" val="1548357408"/>
                    </a:ext>
                  </a:extLst>
                </a:gridCol>
                <a:gridCol w="1890289">
                  <a:extLst>
                    <a:ext uri="{9D8B030D-6E8A-4147-A177-3AD203B41FA5}">
                      <a16:colId xmlns:a16="http://schemas.microsoft.com/office/drawing/2014/main" val="931842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Subject Pronouns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Direct Object Pronouns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Indirect Object Pronouns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Possessive Pronouns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Possessive 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Pronouns after Preposition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Reflexive Pronouns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8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Yo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 (me)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 (to/for 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Mio, Mios, Mia, </a:t>
                      </a:r>
                      <a:r>
                        <a:rPr lang="en-US" sz="1800" dirty="0" err="1"/>
                        <a:t>Mias</a:t>
                      </a:r>
                      <a:r>
                        <a:rPr lang="en-US" sz="1800" dirty="0"/>
                        <a:t> (mine)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Mi, Mis (my)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 (matches with </a:t>
                      </a:r>
                      <a:r>
                        <a:rPr lang="en-US" sz="1800" dirty="0" err="1"/>
                        <a:t>yo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55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Te</a:t>
                      </a:r>
                      <a:r>
                        <a:rPr lang="en-US" sz="1800" dirty="0"/>
                        <a:t> (informal you)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Te</a:t>
                      </a:r>
                      <a:r>
                        <a:rPr lang="en-US" sz="1800" dirty="0"/>
                        <a:t> (to/for informal you)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Tuyo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Tuyos</a:t>
                      </a:r>
                      <a:r>
                        <a:rPr lang="en-US" sz="1800" dirty="0"/>
                        <a:t>, Tuya, Tyas (informal yours)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Tu, Tus (informal your)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Te</a:t>
                      </a:r>
                      <a:r>
                        <a:rPr lang="en-US" sz="1800" dirty="0"/>
                        <a:t> (matches with </a:t>
                      </a:r>
                      <a:r>
                        <a:rPr lang="en-US" sz="1800" dirty="0" err="1"/>
                        <a:t>tú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4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Él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ella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usted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Lo, La (it, him, her, formal you)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 (to/for it, him, her, formal you)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Suyo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Suyos</a:t>
                      </a:r>
                      <a:r>
                        <a:rPr lang="en-US" sz="1800" dirty="0"/>
                        <a:t>, Suya, Suyas (his, hers, its, formal yours)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Su, Sus (his, her, its, formal your)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Él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ella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usted</a:t>
                      </a:r>
                      <a:r>
                        <a:rPr lang="en-US" sz="1800" dirty="0"/>
                        <a:t> (him, her, formal you)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 (matches with </a:t>
                      </a:r>
                      <a:r>
                        <a:rPr lang="en-US" sz="1800" b="0" dirty="0" err="1"/>
                        <a:t>é</a:t>
                      </a:r>
                      <a:r>
                        <a:rPr lang="en-US" sz="1800" dirty="0" err="1"/>
                        <a:t>l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ella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usted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52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Nosotros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Nos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Nos (to/for 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Nuestro, Nuestros, Nuestra, </a:t>
                      </a:r>
                      <a:r>
                        <a:rPr lang="en-US" sz="1800" dirty="0" err="1"/>
                        <a:t>Nuestras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(ours)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Nuestro, Nuestros, Nuestra, </a:t>
                      </a:r>
                      <a:r>
                        <a:rPr lang="en-US" sz="1800" dirty="0" err="1"/>
                        <a:t>Nuestras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(our)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Nosotros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Nosotras</a:t>
                      </a:r>
                      <a:r>
                        <a:rPr lang="en-US" sz="1800" dirty="0"/>
                        <a:t>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Nos (matches with </a:t>
                      </a:r>
                      <a:r>
                        <a:rPr lang="en-US" sz="1800" dirty="0" err="1"/>
                        <a:t>nosotros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2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Vosotros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Os</a:t>
                      </a:r>
                      <a:r>
                        <a:rPr lang="en-US" sz="1800" dirty="0"/>
                        <a:t> (informal you)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Os</a:t>
                      </a:r>
                      <a:r>
                        <a:rPr lang="en-US" sz="1800" dirty="0"/>
                        <a:t> (to/for informal you)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Vuestro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Vuestros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Vuestra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Vuestras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</a:t>
                      </a:r>
                      <a:r>
                        <a:rPr lang="en-US" sz="1800"/>
                        <a:t>informal yours)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Vuestro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Vuestros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Vuestra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Vuestras</a:t>
                      </a:r>
                      <a:r>
                        <a:rPr lang="en-US" sz="1800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(informal your)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Vosotros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Vosotras</a:t>
                      </a:r>
                      <a:r>
                        <a:rPr lang="en-US" sz="1800" dirty="0"/>
                        <a:t> (informal you)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Os</a:t>
                      </a:r>
                      <a:r>
                        <a:rPr lang="en-US" sz="1800" dirty="0"/>
                        <a:t> (matches with </a:t>
                      </a:r>
                      <a:r>
                        <a:rPr lang="en-US" sz="1800" dirty="0" err="1"/>
                        <a:t>vosotros</a:t>
                      </a:r>
                      <a:r>
                        <a:rPr lang="en-US" sz="1800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2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Ellos</a:t>
                      </a:r>
                      <a:r>
                        <a:rPr lang="en-US" sz="1800" dirty="0"/>
                        <a:t>, Ellas, </a:t>
                      </a:r>
                      <a:r>
                        <a:rPr lang="en-US" sz="1800" dirty="0" err="1"/>
                        <a:t>Ustedes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Los, Las (them, formal you)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Les (to/for them, formal you)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Suyo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Suyos</a:t>
                      </a:r>
                      <a:r>
                        <a:rPr lang="en-US" sz="1800" dirty="0"/>
                        <a:t>, Suya, Suyas (theirs, informal theirs)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Su, Sus (their, formal your)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Ellos</a:t>
                      </a:r>
                      <a:r>
                        <a:rPr lang="en-US" sz="1800" dirty="0"/>
                        <a:t>, Ellas, </a:t>
                      </a:r>
                      <a:r>
                        <a:rPr lang="en-US" sz="1800" dirty="0" err="1"/>
                        <a:t>Ustedes</a:t>
                      </a:r>
                      <a:r>
                        <a:rPr lang="en-US" sz="1800" dirty="0"/>
                        <a:t> (them, formal you)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 (matches with </a:t>
                      </a:r>
                      <a:r>
                        <a:rPr lang="en-US" sz="1800" dirty="0" err="1"/>
                        <a:t>ellos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ellas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ustedes</a:t>
                      </a:r>
                      <a:r>
                        <a:rPr 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57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235AA4-2F38-19A7-8BDA-4D23D6EC5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709339"/>
              </p:ext>
            </p:extLst>
          </p:nvPr>
        </p:nvGraphicFramePr>
        <p:xfrm>
          <a:off x="1853219" y="988586"/>
          <a:ext cx="11838361" cy="680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7980">
                  <a:extLst>
                    <a:ext uri="{9D8B030D-6E8A-4147-A177-3AD203B41FA5}">
                      <a16:colId xmlns:a16="http://schemas.microsoft.com/office/drawing/2014/main" val="882107634"/>
                    </a:ext>
                  </a:extLst>
                </a:gridCol>
                <a:gridCol w="3909494">
                  <a:extLst>
                    <a:ext uri="{9D8B030D-6E8A-4147-A177-3AD203B41FA5}">
                      <a16:colId xmlns:a16="http://schemas.microsoft.com/office/drawing/2014/main" val="3559169180"/>
                    </a:ext>
                  </a:extLst>
                </a:gridCol>
                <a:gridCol w="4950887">
                  <a:extLst>
                    <a:ext uri="{9D8B030D-6E8A-4147-A177-3AD203B41FA5}">
                      <a16:colId xmlns:a16="http://schemas.microsoft.com/office/drawing/2014/main" val="2036760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Demonstrative Pronouns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Relative Pronouns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Indefinite Pronouns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7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Este (this, this one)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Estos</a:t>
                      </a:r>
                      <a:r>
                        <a:rPr lang="en-US" sz="1800" dirty="0"/>
                        <a:t> (these, these ones)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Que 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dirty="0"/>
                        <a:t>that, which, who)</a:t>
                      </a:r>
                      <a:br>
                        <a:rPr lang="en-US" sz="1800" i="0" u="none" dirty="0">
                          <a:solidFill>
                            <a:schemeClr val="tx1"/>
                          </a:solidFill>
                        </a:rPr>
                      </a:br>
                      <a:endParaRPr lang="en-US" sz="1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Algo (something)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52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Esta (this, this one)</a:t>
                      </a:r>
                    </a:p>
                    <a:p>
                      <a:r>
                        <a:rPr lang="en-US" sz="1800" dirty="0" err="1"/>
                        <a:t>Estas</a:t>
                      </a:r>
                      <a:r>
                        <a:rPr lang="en-US" sz="1800" dirty="0"/>
                        <a:t> (these, these ones)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u="none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Quien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</a:rPr>
                        <a:t>(who, whom)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Alguien</a:t>
                      </a:r>
                      <a:r>
                        <a:rPr lang="en-US" sz="1800" dirty="0"/>
                        <a:t> (somebody, someone)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1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Ese (that, that one)</a:t>
                      </a:r>
                    </a:p>
                    <a:p>
                      <a:r>
                        <a:rPr lang="en-US" sz="1800" dirty="0" err="1"/>
                        <a:t>Esos</a:t>
                      </a:r>
                      <a:r>
                        <a:rPr lang="en-US" sz="1800" dirty="0"/>
                        <a:t> (those </a:t>
                      </a:r>
                      <a:r>
                        <a:rPr lang="en-US" sz="1800" dirty="0" err="1"/>
                        <a:t>those</a:t>
                      </a:r>
                      <a:r>
                        <a:rPr lang="en-US" sz="1800" dirty="0"/>
                        <a:t> ones)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É</a:t>
                      </a:r>
                      <a:r>
                        <a:rPr lang="en-US" sz="1800" b="0" dirty="0" err="1"/>
                        <a:t>l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que, </a:t>
                      </a:r>
                      <a:r>
                        <a:rPr lang="en-US" sz="1800" i="0" u="none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los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que, la que, las que 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dirty="0"/>
                        <a:t>that, which, who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Alguno</a:t>
                      </a:r>
                      <a:r>
                        <a:rPr lang="en-US" sz="1800" dirty="0"/>
                        <a:t> (one, some, any)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33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Esa (that, that one)</a:t>
                      </a:r>
                    </a:p>
                    <a:p>
                      <a:r>
                        <a:rPr lang="en-US" sz="1800" dirty="0"/>
                        <a:t>Esas (those, those ones)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É</a:t>
                      </a:r>
                      <a:r>
                        <a:rPr lang="en-US" sz="1800" b="0" dirty="0" err="1"/>
                        <a:t>l</a:t>
                      </a:r>
                      <a:r>
                        <a:rPr lang="en-US" sz="1800" b="0" dirty="0"/>
                        <a:t> </a:t>
                      </a:r>
                      <a:r>
                        <a:rPr lang="en-US" sz="1800" i="0" u="none" dirty="0" err="1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cual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, </a:t>
                      </a:r>
                      <a:r>
                        <a:rPr lang="en-US" sz="1800" i="0" u="none" dirty="0" err="1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los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1800" i="0" u="none" dirty="0" err="1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cuales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, la </a:t>
                      </a:r>
                      <a:r>
                        <a:rPr lang="en-US" sz="1800" i="0" u="none" dirty="0" err="1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cual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, las </a:t>
                      </a:r>
                      <a:r>
                        <a:rPr lang="en-US" sz="1800" i="0" u="none" dirty="0" err="1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cuales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dirty="0"/>
                        <a:t>that, which, who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Bastante</a:t>
                      </a:r>
                      <a:r>
                        <a:rPr lang="en-US" sz="1800" dirty="0"/>
                        <a:t> (enough)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89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Aquel</a:t>
                      </a:r>
                      <a:r>
                        <a:rPr lang="en-US" sz="1800" dirty="0"/>
                        <a:t> (that, that one)</a:t>
                      </a:r>
                    </a:p>
                    <a:p>
                      <a:r>
                        <a:rPr lang="en-US" sz="1800" dirty="0" err="1"/>
                        <a:t>Aquellos</a:t>
                      </a:r>
                      <a:r>
                        <a:rPr lang="en-US" sz="1800" dirty="0"/>
                        <a:t> (those, those ones)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 que 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dirty="0"/>
                        <a:t>what, which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Cualquiera</a:t>
                      </a:r>
                      <a:r>
                        <a:rPr lang="en-US" sz="1800" dirty="0"/>
                        <a:t> (any, any one, anyone)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62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Aquella</a:t>
                      </a:r>
                      <a:r>
                        <a:rPr lang="en-US" sz="1800" dirty="0"/>
                        <a:t> (that, that one)</a:t>
                      </a:r>
                    </a:p>
                    <a:p>
                      <a:r>
                        <a:rPr lang="en-US" sz="1800" dirty="0" err="1"/>
                        <a:t>Aquellas</a:t>
                      </a:r>
                      <a:r>
                        <a:rPr lang="en-US" sz="1800" dirty="0"/>
                        <a:t> (those, those ones)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 </a:t>
                      </a:r>
                      <a:r>
                        <a:rPr lang="en-US" sz="1800" i="0" u="none" dirty="0" err="1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cual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dirty="0"/>
                        <a:t>what, which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Demasiado</a:t>
                      </a:r>
                      <a:r>
                        <a:rPr lang="en-US" sz="1800" dirty="0"/>
                        <a:t> (too much, too many)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3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Cuyo, </a:t>
                      </a:r>
                      <a:r>
                        <a:rPr lang="en-US" sz="1800" i="0" u="none" dirty="0" err="1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cuyos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, </a:t>
                      </a:r>
                      <a:r>
                        <a:rPr lang="en-US" sz="1800" i="0" u="none" dirty="0" err="1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cuya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, </a:t>
                      </a:r>
                      <a:r>
                        <a:rPr lang="en-US" sz="1800" i="0" u="none" dirty="0" err="1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cuyas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</a:rPr>
                        <a:t>(whose)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Mucho (much, many, a lot)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8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Cuando 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</a:rPr>
                        <a:t>(when)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Nada (nothing, not anything)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5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u="none" dirty="0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Donde 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</a:rPr>
                        <a:t>(where)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Nadie (no one, not anyone)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3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u="none" dirty="0" err="1">
                          <a:solidFill>
                            <a:schemeClr val="tx1"/>
                          </a:solidFill>
                        </a:rPr>
                        <a:t>Cuanto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i="0" u="none" dirty="0" err="1">
                          <a:solidFill>
                            <a:schemeClr val="tx1"/>
                          </a:solidFill>
                        </a:rPr>
                        <a:t>cuantos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i="0" u="none" dirty="0" err="1">
                          <a:solidFill>
                            <a:schemeClr val="tx1"/>
                          </a:solidFill>
                        </a:rPr>
                        <a:t>cuanta</a:t>
                      </a:r>
                      <a:r>
                        <a:rPr lang="en-US" sz="1800" i="0" u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i="0" u="none" dirty="0" err="1">
                          <a:solidFill>
                            <a:schemeClr val="tx1"/>
                          </a:solidFill>
                        </a:rPr>
                        <a:t>cuantas</a:t>
                      </a:r>
                      <a:endParaRPr lang="en-US" sz="1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Ninguno</a:t>
                      </a:r>
                      <a:r>
                        <a:rPr lang="en-US" sz="1800" dirty="0"/>
                        <a:t> (none, not any, no one, nobody)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6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Otro</a:t>
                      </a:r>
                      <a:r>
                        <a:rPr lang="en-US" sz="1800" dirty="0"/>
                        <a:t> (other one, another one, some other)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40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Poco (little, a little, few, a few)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71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Varios</a:t>
                      </a:r>
                      <a:r>
                        <a:rPr lang="en-US" sz="1800" dirty="0"/>
                        <a:t> (a few, some, several)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032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6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622</Words>
  <Application>Microsoft Office PowerPoint</Application>
  <PresentationFormat>Custom</PresentationFormat>
  <Paragraphs>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Fratini</dc:creator>
  <cp:lastModifiedBy>Steve Fratini</cp:lastModifiedBy>
  <cp:revision>11</cp:revision>
  <dcterms:created xsi:type="dcterms:W3CDTF">2025-03-25T04:14:16Z</dcterms:created>
  <dcterms:modified xsi:type="dcterms:W3CDTF">2025-03-25T17:45:45Z</dcterms:modified>
</cp:coreProperties>
</file>