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82" r:id="rId5"/>
    <p:sldId id="261" r:id="rId6"/>
    <p:sldId id="274" r:id="rId7"/>
    <p:sldId id="285" r:id="rId8"/>
    <p:sldId id="286" r:id="rId9"/>
    <p:sldId id="284" r:id="rId10"/>
    <p:sldId id="275" r:id="rId11"/>
    <p:sldId id="262" r:id="rId12"/>
    <p:sldId id="273" r:id="rId13"/>
    <p:sldId id="276" r:id="rId14"/>
    <p:sldId id="277" r:id="rId15"/>
    <p:sldId id="258" r:id="rId16"/>
    <p:sldId id="270" r:id="rId17"/>
    <p:sldId id="287" r:id="rId18"/>
    <p:sldId id="271" r:id="rId19"/>
    <p:sldId id="268" r:id="rId20"/>
    <p:sldId id="269" r:id="rId21"/>
    <p:sldId id="267" r:id="rId22"/>
    <p:sldId id="283" r:id="rId23"/>
    <p:sldId id="259" r:id="rId24"/>
    <p:sldId id="263" r:id="rId25"/>
    <p:sldId id="264" r:id="rId26"/>
    <p:sldId id="265" r:id="rId27"/>
    <p:sldId id="266" r:id="rId28"/>
    <p:sldId id="272" r:id="rId29"/>
    <p:sldId id="278" r:id="rId30"/>
    <p:sldId id="280" r:id="rId31"/>
    <p:sldId id="281" r:id="rId32"/>
    <p:sldId id="28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E7A58-A7A2-F022-2919-72AA0C6D9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7E36CE-10C4-FDC7-A9D5-7ED388E5B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16C6D-19BD-41AE-0470-3878A6BE8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54ED-CCA3-451D-B815-B50EE476BA78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AB2DD-56ED-B7A8-F1AC-231AF8ED5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F8195-F0B4-9D95-1DBE-58F7E9268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7752-41DA-40B8-9FE8-052DE1AB6C2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14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EC3D8-038B-41F9-0AC3-3A9C1C569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CA3F06-385A-B86D-B28F-0C7082CA4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C1214-D8E3-FF35-C880-77C013198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54ED-CCA3-451D-B815-B50EE476BA78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C8394-DF44-B46A-6955-EE9E85242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D89E8-10E8-3FFA-0CF8-9BC024FB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7752-41DA-40B8-9FE8-052DE1AB6C2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98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AB2436-C9EF-91D1-1C0A-6FAF97020A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E57EA7-B59B-C956-60EF-A7746021B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3A5AD-199E-6786-6DF8-FC7E905E4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54ED-CCA3-451D-B815-B50EE476BA78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31F56-9621-DC48-3DAD-3EBF12CEC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F8685-3D85-B216-DAF1-C75C10FAC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7752-41DA-40B8-9FE8-052DE1AB6C2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6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FA389-757F-5F95-6D07-E5FDBD629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5B05E-9980-5D26-16C9-F6535B7C1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38340-E58B-2B89-D801-E47659F39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54ED-CCA3-451D-B815-B50EE476BA78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DD9CC-F52D-59C1-8AEA-ECE8170BB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48C5F-5298-2821-229A-75EBEBBAB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7752-41DA-40B8-9FE8-052DE1AB6C2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2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2E8BC-F253-A2EC-2523-1AF321E19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9CD42-53A4-1195-FE55-9CE8C5745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DC0F2-B909-EEC4-DBBB-27DAF5488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54ED-CCA3-451D-B815-B50EE476BA78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A459C-738A-AD5E-2151-AC0640933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78304-CBCB-53D7-98CF-09AB51997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7752-41DA-40B8-9FE8-052DE1AB6C2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44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7E546-00D2-B78C-EE27-D9553783E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797D7-FE68-BE04-6923-C17F41EE51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A1943A-A370-9AE0-C451-F05E77B83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6EBD2F-51A6-284C-A83C-E75F141D5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54ED-CCA3-451D-B815-B50EE476BA78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DC374-BFF0-5B7C-000B-F58C941D1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41C03-957F-163F-C9D0-266EAFC80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7752-41DA-40B8-9FE8-052DE1AB6C2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12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20BAD-46B1-606C-2D64-647301B19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B088B-9315-314D-4434-C695DC683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3B1CA-F623-7035-6895-FA347A75C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481C68-1A5F-4CA7-9585-1FF67F7EB4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84D8EA-63FB-81B5-654C-A2B220959B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9890AE-7A01-A9D7-8912-06C06E477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54ED-CCA3-451D-B815-B50EE476BA78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111CA2-6F5D-B3A6-5767-81960F411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5421FA-650A-4ECB-0D7A-CB7E98F17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7752-41DA-40B8-9FE8-052DE1AB6C2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27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33867-52E9-E6FE-EB2D-2442FC262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7F75A6-0CE5-5BD0-300C-6512132A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54ED-CCA3-451D-B815-B50EE476BA78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F0CBEE-3EB1-A196-8308-E162B66A6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AA156C-8542-9E45-D03B-9E9BD4862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7752-41DA-40B8-9FE8-052DE1AB6C2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49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2BE03D-FEA2-2EA3-9F12-86F605B8C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54ED-CCA3-451D-B815-B50EE476BA78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9660E8-3DBC-D01E-1C24-143273D18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9D818-8ED2-7D22-B2B0-29831535B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7752-41DA-40B8-9FE8-052DE1AB6C2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51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B124C-9BC3-D9FD-CF38-6972A6A7E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EEED9-9355-74A1-36D4-BC2E5DA6C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4B25A-943E-0863-ADA9-30F9709B2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B0D7D-DCDB-05E4-E61F-7B047C980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54ED-CCA3-451D-B815-B50EE476BA78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293546-8B11-E401-8BF1-2F8FE9B38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B3181-9216-CF9E-83AA-63D26EBEE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7752-41DA-40B8-9FE8-052DE1AB6C2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21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67A4F-F686-ECB0-15C5-1C89B238C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6C0BE5-47ED-611F-DF51-5904D11E6E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B78099-C97E-4481-DCFD-601F373B9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98FE5-56CA-1221-B75E-278A0DC85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54ED-CCA3-451D-B815-B50EE476BA78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57659-B424-6313-EB52-BB8721AEC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D58AE-0A32-4913-9E67-C1C97547F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7752-41DA-40B8-9FE8-052DE1AB6C2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38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F9BE3F-6CDE-891A-0558-4854C87D2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F5226-D9D5-DD8E-7DA1-D2F4EE2D8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65DF6-0100-1135-9CE1-A6BB26271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454ED-CCA3-451D-B815-B50EE476BA78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6A0C6-144A-F963-1811-0C933B6CD9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A5F59-1814-BD09-B7BE-3350D3115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07752-41DA-40B8-9FE8-052DE1AB6C2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56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6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8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0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1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14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emf"/><Relationship Id="rId4" Type="http://schemas.openxmlformats.org/officeDocument/2006/relationships/oleObject" Target="../embeddings/oleObject16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emf"/><Relationship Id="rId4" Type="http://schemas.openxmlformats.org/officeDocument/2006/relationships/oleObject" Target="../embeddings/oleObject18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emf"/><Relationship Id="rId4" Type="http://schemas.openxmlformats.org/officeDocument/2006/relationships/oleObject" Target="../embeddings/oleObject20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emf"/><Relationship Id="rId4" Type="http://schemas.openxmlformats.org/officeDocument/2006/relationships/oleObject" Target="../embeddings/oleObject2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emf"/><Relationship Id="rId4" Type="http://schemas.openxmlformats.org/officeDocument/2006/relationships/oleObject" Target="../embeddings/oleObject24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26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licyuncertainty.com/gpr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37FF7-A83C-FA3F-3038-538D67334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de-DE" dirty="0"/>
              <a:t>Backprophet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CE0781-0EB9-5D27-081B-1FD8F0792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72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deep learning-based tool for stocks prediction</a:t>
            </a:r>
          </a:p>
          <a:p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sz="1800" dirty="0"/>
              <a:t>Presented by: Ivo Glück, Stephan Fremerey</a:t>
            </a:r>
          </a:p>
        </p:txBody>
      </p:sp>
    </p:spTree>
    <p:extLst>
      <p:ext uri="{BB962C8B-B14F-4D97-AF65-F5344CB8AC3E}">
        <p14:creationId xmlns:p14="http://schemas.microsoft.com/office/powerpoint/2010/main" val="1863035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380AE5-9CF6-9115-C087-C3E53612F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D188-FD53-1ED7-8B4C-03C4E3597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Applied </a:t>
            </a:r>
            <a:r>
              <a:rPr lang="de-DE" dirty="0" err="1"/>
              <a:t>models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25E38-7077-840F-8516-F47A194A4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Recurrent Neural Network (RNN)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492AD2-569C-0FDC-AE0F-C16A586FB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728" y="2386327"/>
            <a:ext cx="82010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584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FB88-5A58-F47D-BDEB-3FF012B17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Applied </a:t>
            </a:r>
            <a:r>
              <a:rPr lang="de-DE" dirty="0" err="1"/>
              <a:t>models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43A68-DB92-9498-9A45-83099A72E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Long short-term memory (LSTM)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526E35-E12E-41EB-9EBC-CA5768E42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428" y="2429669"/>
            <a:ext cx="74961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990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CAC5F-589C-8B99-BA05-447D59793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D4BEC-D970-0934-0F21-640ECC6C5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Applied </a:t>
            </a:r>
            <a:r>
              <a:rPr lang="de-DE" dirty="0" err="1"/>
              <a:t>models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13A9E-7E0B-EAFB-B5D3-50658B3FD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Gated </a:t>
            </a:r>
            <a:r>
              <a:rPr lang="de-DE" dirty="0" err="1"/>
              <a:t>Recurrent</a:t>
            </a:r>
            <a:r>
              <a:rPr lang="de-DE" dirty="0"/>
              <a:t> Unit </a:t>
            </a:r>
            <a:r>
              <a:rPr lang="en-US" dirty="0"/>
              <a:t>(GRU)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682AB0-6D3A-E06F-1316-4557DACC2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261" y="2338387"/>
            <a:ext cx="67437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081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DA1B15-20D9-6028-5BAF-669BBDCD8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46AD9-0A4A-10BA-4AC3-B6BDF04B5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Applied </a:t>
            </a:r>
            <a:r>
              <a:rPr lang="de-DE" dirty="0" err="1"/>
              <a:t>models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76549-20BF-5B2D-B668-2F52ABBC5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Convolutional Neural Network (CNN)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F9667F-9092-00CA-870E-E05118189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794" y="2373449"/>
            <a:ext cx="103441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736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9D1DB-A17F-CB9E-FCD2-85C176465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25696-B078-6CC2-5B72-6C8B51EB7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Applied </a:t>
            </a:r>
            <a:r>
              <a:rPr lang="de-DE" dirty="0" err="1"/>
              <a:t>models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043F7-FDB6-F71F-FD4D-2D6F8C0EE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r>
              <a:rPr lang="en-US" dirty="0"/>
              <a:t>Ensemble Model based on RNN, GRU and LSTM (3 top-performing models)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758381-8FAF-6BDA-B70F-B0FB0FC80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324" y="4834964"/>
            <a:ext cx="7400925" cy="981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FC9C6B-E69F-E259-FEA3-F4060E257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324" y="2356113"/>
            <a:ext cx="471487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80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24F82BC-65F7-25A0-22A4-54A6E6575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166"/>
            <a:ext cx="10515600" cy="585489"/>
          </a:xfrm>
        </p:spPr>
        <p:txBody>
          <a:bodyPr>
            <a:normAutofit/>
          </a:bodyPr>
          <a:lstStyle/>
          <a:p>
            <a:pPr algn="ctr"/>
            <a:r>
              <a:rPr lang="de-DE" sz="2000" b="1" dirty="0" err="1"/>
              <a:t>Results</a:t>
            </a:r>
            <a:r>
              <a:rPr lang="de-DE" sz="2000" b="1" dirty="0"/>
              <a:t> after </a:t>
            </a:r>
            <a:r>
              <a:rPr lang="de-DE" sz="2000" b="1" dirty="0" err="1"/>
              <a:t>training</a:t>
            </a:r>
            <a:r>
              <a:rPr lang="de-DE" sz="2000" b="1" dirty="0"/>
              <a:t> on </a:t>
            </a:r>
            <a:r>
              <a:rPr lang="de-DE" sz="2000" b="1" dirty="0" err="1"/>
              <a:t>the</a:t>
            </a:r>
            <a:r>
              <a:rPr lang="de-DE" sz="2000" b="1" dirty="0"/>
              <a:t> </a:t>
            </a:r>
            <a:r>
              <a:rPr lang="de-DE" sz="2000" b="1" dirty="0" err="1"/>
              <a:t>entire</a:t>
            </a:r>
            <a:r>
              <a:rPr lang="de-DE" sz="2000" b="1" dirty="0"/>
              <a:t> </a:t>
            </a:r>
            <a:r>
              <a:rPr lang="de-DE" sz="2000" b="1" dirty="0" err="1"/>
              <a:t>data</a:t>
            </a:r>
            <a:r>
              <a:rPr lang="de-DE" sz="2000" b="1" dirty="0"/>
              <a:t> </a:t>
            </a:r>
            <a:r>
              <a:rPr lang="de-DE" sz="2000" b="1" dirty="0" err="1"/>
              <a:t>set</a:t>
            </a:r>
            <a:endParaRPr lang="en-US" sz="2000" b="1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B1FA4E7-5108-60C4-2FF6-5B83BE9702C5}"/>
              </a:ext>
            </a:extLst>
          </p:cNvPr>
          <p:cNvSpPr txBox="1">
            <a:spLocks/>
          </p:cNvSpPr>
          <p:nvPr/>
        </p:nvSpPr>
        <p:spPr>
          <a:xfrm>
            <a:off x="838200" y="318359"/>
            <a:ext cx="10515600" cy="585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b="1" dirty="0"/>
              <a:t>MLP</a:t>
            </a:r>
            <a:endParaRPr lang="en-US" sz="2000" b="1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736C2F0A-2468-B40A-E2BC-46266BF362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5559799"/>
              </p:ext>
            </p:extLst>
          </p:nvPr>
        </p:nvGraphicFramePr>
        <p:xfrm>
          <a:off x="2640000" y="3740967"/>
          <a:ext cx="6912000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8229600" imgH="3428872" progId="Acrobat.Document.DC">
                  <p:embed/>
                </p:oleObj>
              </mc:Choice>
              <mc:Fallback>
                <p:oleObj name="Acrobat Document" r:id="rId2" imgW="8229600" imgH="3428872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40000" y="3740967"/>
                        <a:ext cx="6912000" cy="28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86A09FDB-32D2-40E0-D432-491D811551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370733"/>
              </p:ext>
            </p:extLst>
          </p:nvPr>
        </p:nvGraphicFramePr>
        <p:xfrm>
          <a:off x="2640000" y="860967"/>
          <a:ext cx="6912000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4" imgW="8229600" imgH="3428872" progId="Acrobat.Document.DC">
                  <p:embed/>
                </p:oleObj>
              </mc:Choice>
              <mc:Fallback>
                <p:oleObj name="Acrobat Document" r:id="rId4" imgW="8229600" imgH="3428872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40000" y="860967"/>
                        <a:ext cx="6912000" cy="28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0970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FD034F-2FBE-C40F-598A-2D4EB5A85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E2B83EC1-F7B4-5089-7A8C-53BC8368A7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3916124"/>
              </p:ext>
            </p:extLst>
          </p:nvPr>
        </p:nvGraphicFramePr>
        <p:xfrm>
          <a:off x="2640000" y="3821647"/>
          <a:ext cx="6911667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6583680" imgH="2743200" progId="Acrobat.Document.DC">
                  <p:embed/>
                </p:oleObj>
              </mc:Choice>
              <mc:Fallback>
                <p:oleObj name="Acrobat Document" r:id="rId2" imgW="6583680" imgH="27432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40000" y="3821647"/>
                        <a:ext cx="6911667" cy="28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kt 2">
            <a:extLst>
              <a:ext uri="{FF2B5EF4-FFF2-40B4-BE49-F238E27FC236}">
                <a16:creationId xmlns:a16="http://schemas.microsoft.com/office/drawing/2014/main" id="{1ECB4053-1E98-81EA-2419-48AFA13289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8609595"/>
              </p:ext>
            </p:extLst>
          </p:nvPr>
        </p:nvGraphicFramePr>
        <p:xfrm>
          <a:off x="2640333" y="866049"/>
          <a:ext cx="6911667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4" imgW="6583680" imgH="2743200" progId="Acrobat.Document.DC">
                  <p:embed/>
                </p:oleObj>
              </mc:Choice>
              <mc:Fallback>
                <p:oleObj name="Acrobat Document" r:id="rId4" imgW="6583680" imgH="27432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40333" y="866049"/>
                        <a:ext cx="6911667" cy="28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82EEA17A-473E-B720-0AC0-C8F61BF52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166"/>
            <a:ext cx="10515600" cy="585489"/>
          </a:xfrm>
        </p:spPr>
        <p:txBody>
          <a:bodyPr>
            <a:normAutofit/>
          </a:bodyPr>
          <a:lstStyle/>
          <a:p>
            <a:pPr algn="ctr"/>
            <a:r>
              <a:rPr lang="de-DE" sz="2000" b="1" dirty="0" err="1"/>
              <a:t>Results</a:t>
            </a:r>
            <a:r>
              <a:rPr lang="de-DE" sz="2000" b="1" dirty="0"/>
              <a:t> after </a:t>
            </a:r>
            <a:r>
              <a:rPr lang="de-DE" sz="2000" b="1" dirty="0" err="1"/>
              <a:t>training</a:t>
            </a:r>
            <a:r>
              <a:rPr lang="de-DE" sz="2000" b="1" dirty="0"/>
              <a:t> on </a:t>
            </a:r>
            <a:r>
              <a:rPr lang="de-DE" sz="2000" b="1" dirty="0" err="1"/>
              <a:t>the</a:t>
            </a:r>
            <a:r>
              <a:rPr lang="de-DE" sz="2000" b="1" dirty="0"/>
              <a:t> </a:t>
            </a:r>
            <a:r>
              <a:rPr lang="de-DE" sz="2000" b="1" dirty="0" err="1"/>
              <a:t>entire</a:t>
            </a:r>
            <a:r>
              <a:rPr lang="de-DE" sz="2000" b="1" dirty="0"/>
              <a:t> </a:t>
            </a:r>
            <a:r>
              <a:rPr lang="de-DE" sz="2000" b="1" dirty="0" err="1"/>
              <a:t>data</a:t>
            </a:r>
            <a:r>
              <a:rPr lang="de-DE" sz="2000" b="1" dirty="0"/>
              <a:t> </a:t>
            </a:r>
            <a:r>
              <a:rPr lang="de-DE" sz="2000" b="1" dirty="0" err="1"/>
              <a:t>set</a:t>
            </a:r>
            <a:endParaRPr lang="en-US" sz="20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F8422-494A-FDDA-6345-7F9F217C7ED9}"/>
              </a:ext>
            </a:extLst>
          </p:cNvPr>
          <p:cNvSpPr txBox="1">
            <a:spLocks/>
          </p:cNvSpPr>
          <p:nvPr/>
        </p:nvSpPr>
        <p:spPr>
          <a:xfrm>
            <a:off x="838200" y="318359"/>
            <a:ext cx="10515600" cy="585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b="1" dirty="0"/>
              <a:t>RNN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06370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D80A7B-7E96-88C2-E991-0067A201F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54D0F61-787A-2B03-5659-68EBED5DA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166"/>
            <a:ext cx="10515600" cy="585489"/>
          </a:xfrm>
        </p:spPr>
        <p:txBody>
          <a:bodyPr>
            <a:normAutofit/>
          </a:bodyPr>
          <a:lstStyle/>
          <a:p>
            <a:pPr algn="ctr"/>
            <a:r>
              <a:rPr lang="de-DE" sz="2000" b="1" dirty="0" err="1"/>
              <a:t>Results</a:t>
            </a:r>
            <a:r>
              <a:rPr lang="de-DE" sz="2000" b="1" dirty="0"/>
              <a:t> after </a:t>
            </a:r>
            <a:r>
              <a:rPr lang="de-DE" sz="2000" b="1" dirty="0" err="1"/>
              <a:t>training</a:t>
            </a:r>
            <a:r>
              <a:rPr lang="de-DE" sz="2000" b="1" dirty="0"/>
              <a:t> on </a:t>
            </a:r>
            <a:r>
              <a:rPr lang="de-DE" sz="2000" b="1" dirty="0" err="1"/>
              <a:t>the</a:t>
            </a:r>
            <a:r>
              <a:rPr lang="de-DE" sz="2000" b="1" dirty="0"/>
              <a:t> </a:t>
            </a:r>
            <a:r>
              <a:rPr lang="de-DE" sz="2000" b="1" dirty="0" err="1"/>
              <a:t>entire</a:t>
            </a:r>
            <a:r>
              <a:rPr lang="de-DE" sz="2000" b="1" dirty="0"/>
              <a:t> </a:t>
            </a:r>
            <a:r>
              <a:rPr lang="de-DE" sz="2000" b="1" dirty="0" err="1"/>
              <a:t>data</a:t>
            </a:r>
            <a:r>
              <a:rPr lang="de-DE" sz="2000" b="1" dirty="0"/>
              <a:t> </a:t>
            </a:r>
            <a:r>
              <a:rPr lang="de-DE" sz="2000" b="1" dirty="0" err="1"/>
              <a:t>set</a:t>
            </a:r>
            <a:endParaRPr lang="en-US" sz="20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F1E437-2AF6-426A-FE21-A95814EA7B95}"/>
              </a:ext>
            </a:extLst>
          </p:cNvPr>
          <p:cNvSpPr txBox="1">
            <a:spLocks/>
          </p:cNvSpPr>
          <p:nvPr/>
        </p:nvSpPr>
        <p:spPr>
          <a:xfrm>
            <a:off x="838200" y="318359"/>
            <a:ext cx="10515600" cy="585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b="1" dirty="0"/>
              <a:t>RNN</a:t>
            </a:r>
            <a:endParaRPr lang="en-US" sz="2000" b="1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473679A-8FA8-C3F7-2F61-C0A1641B55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0000" y="3821647"/>
          <a:ext cx="6912000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8229600" imgH="3428872" progId="Acrobat.Document.DC">
                  <p:embed/>
                </p:oleObj>
              </mc:Choice>
              <mc:Fallback>
                <p:oleObj name="Acrobat Document" r:id="rId2" imgW="8229600" imgH="3428872" progId="Acrobat.Document.DC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C11DB8B0-59FC-9D20-8FE0-06C2ED5C30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40000" y="3821647"/>
                        <a:ext cx="6912000" cy="28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92D83D5-3A3A-6FF3-6304-1094FB9978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0000" y="903848"/>
          <a:ext cx="6912000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4" imgW="8229600" imgH="3428872" progId="Acrobat.Document.DC">
                  <p:embed/>
                </p:oleObj>
              </mc:Choice>
              <mc:Fallback>
                <p:oleObj name="Acrobat Document" r:id="rId4" imgW="8229600" imgH="3428872" progId="Acrobat.Document.DC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9F1AFF81-4869-105F-677B-B7CF6A1876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40000" y="903848"/>
                        <a:ext cx="6912000" cy="28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9887CC7-E9C0-9F05-D329-44A458896304}"/>
              </a:ext>
            </a:extLst>
          </p:cNvPr>
          <p:cNvSpPr txBox="1"/>
          <p:nvPr/>
        </p:nvSpPr>
        <p:spPr>
          <a:xfrm>
            <a:off x="443620" y="1403287"/>
            <a:ext cx="1348966" cy="646331"/>
          </a:xfrm>
          <a:prstGeom prst="rect">
            <a:avLst/>
          </a:prstGeom>
          <a:solidFill>
            <a:srgbClr val="FF9966"/>
          </a:solidFill>
        </p:spPr>
        <p:txBody>
          <a:bodyPr wrap="square" rtlCol="0">
            <a:spAutoFit/>
          </a:bodyPr>
          <a:lstStyle/>
          <a:p>
            <a:r>
              <a:rPr lang="de-DE" dirty="0" err="1"/>
              <a:t>Incl</a:t>
            </a:r>
            <a:r>
              <a:rPr lang="en-US" dirty="0"/>
              <a:t>.</a:t>
            </a:r>
          </a:p>
          <a:p>
            <a:r>
              <a:rPr lang="en-US" dirty="0"/>
              <a:t>dropout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607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5BE5002-7504-F70D-DC0A-7CA2DEB5A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1A69101-5A6D-C50D-43D5-8A4DACB2F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166"/>
            <a:ext cx="10515600" cy="585489"/>
          </a:xfrm>
        </p:spPr>
        <p:txBody>
          <a:bodyPr>
            <a:normAutofit/>
          </a:bodyPr>
          <a:lstStyle/>
          <a:p>
            <a:pPr algn="ctr"/>
            <a:r>
              <a:rPr lang="de-DE" sz="2000" b="1" dirty="0" err="1"/>
              <a:t>Results</a:t>
            </a:r>
            <a:r>
              <a:rPr lang="de-DE" sz="2000" b="1" dirty="0"/>
              <a:t> after </a:t>
            </a:r>
            <a:r>
              <a:rPr lang="de-DE" sz="2000" b="1" dirty="0" err="1"/>
              <a:t>training</a:t>
            </a:r>
            <a:r>
              <a:rPr lang="de-DE" sz="2000" b="1" dirty="0"/>
              <a:t> on </a:t>
            </a:r>
            <a:r>
              <a:rPr lang="de-DE" sz="2000" b="1" dirty="0" err="1"/>
              <a:t>the</a:t>
            </a:r>
            <a:r>
              <a:rPr lang="de-DE" sz="2000" b="1" dirty="0"/>
              <a:t> </a:t>
            </a:r>
            <a:r>
              <a:rPr lang="de-DE" sz="2000" b="1" dirty="0" err="1"/>
              <a:t>entire</a:t>
            </a:r>
            <a:r>
              <a:rPr lang="de-DE" sz="2000" b="1" dirty="0"/>
              <a:t> </a:t>
            </a:r>
            <a:r>
              <a:rPr lang="de-DE" sz="2000" b="1" dirty="0" err="1"/>
              <a:t>data</a:t>
            </a:r>
            <a:r>
              <a:rPr lang="de-DE" sz="2000" b="1" dirty="0"/>
              <a:t> </a:t>
            </a:r>
            <a:r>
              <a:rPr lang="de-DE" sz="2000" b="1" dirty="0" err="1"/>
              <a:t>set</a:t>
            </a:r>
            <a:endParaRPr lang="en-US" sz="20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F4CBD5-CE3F-2905-2CDE-A461595FA522}"/>
              </a:ext>
            </a:extLst>
          </p:cNvPr>
          <p:cNvSpPr txBox="1">
            <a:spLocks/>
          </p:cNvSpPr>
          <p:nvPr/>
        </p:nvSpPr>
        <p:spPr>
          <a:xfrm>
            <a:off x="838200" y="318359"/>
            <a:ext cx="10515600" cy="585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b="1" dirty="0"/>
              <a:t>LSTM</a:t>
            </a:r>
            <a:endParaRPr lang="en-US" sz="2000" b="1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DE79C9F-24AB-A52E-E1B8-0B41384DC6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0106406"/>
              </p:ext>
            </p:extLst>
          </p:nvPr>
        </p:nvGraphicFramePr>
        <p:xfrm>
          <a:off x="2640000" y="3826061"/>
          <a:ext cx="6912000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8229600" imgH="3428872" progId="Acrobat.Document.DC">
                  <p:embed/>
                </p:oleObj>
              </mc:Choice>
              <mc:Fallback>
                <p:oleObj name="Acrobat Document" r:id="rId2" imgW="8229600" imgH="3428872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40000" y="3826061"/>
                        <a:ext cx="6912000" cy="28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3F1D803-8BC5-E141-9BA3-71736CB230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8113795"/>
              </p:ext>
            </p:extLst>
          </p:nvPr>
        </p:nvGraphicFramePr>
        <p:xfrm>
          <a:off x="2640000" y="753692"/>
          <a:ext cx="6912000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4" imgW="8229600" imgH="3428872" progId="Acrobat.Document.DC">
                  <p:embed/>
                </p:oleObj>
              </mc:Choice>
              <mc:Fallback>
                <p:oleObj name="Acrobat Document" r:id="rId4" imgW="8229600" imgH="3428872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40000" y="753692"/>
                        <a:ext cx="6912000" cy="28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5451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2ADE09-2FA3-E0FF-73B7-64515CA00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E004B7A-84CD-D443-D7B6-9AAA19285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166"/>
            <a:ext cx="10515600" cy="585489"/>
          </a:xfrm>
        </p:spPr>
        <p:txBody>
          <a:bodyPr>
            <a:normAutofit/>
          </a:bodyPr>
          <a:lstStyle/>
          <a:p>
            <a:pPr algn="ctr"/>
            <a:r>
              <a:rPr lang="de-DE" sz="2000" b="1" dirty="0" err="1"/>
              <a:t>Results</a:t>
            </a:r>
            <a:r>
              <a:rPr lang="de-DE" sz="2000" b="1" dirty="0"/>
              <a:t> after </a:t>
            </a:r>
            <a:r>
              <a:rPr lang="de-DE" sz="2000" b="1" dirty="0" err="1"/>
              <a:t>training</a:t>
            </a:r>
            <a:r>
              <a:rPr lang="de-DE" sz="2000" b="1" dirty="0"/>
              <a:t> on </a:t>
            </a:r>
            <a:r>
              <a:rPr lang="de-DE" sz="2000" b="1" dirty="0" err="1"/>
              <a:t>the</a:t>
            </a:r>
            <a:r>
              <a:rPr lang="de-DE" sz="2000" b="1" dirty="0"/>
              <a:t> </a:t>
            </a:r>
            <a:r>
              <a:rPr lang="de-DE" sz="2000" b="1" dirty="0" err="1"/>
              <a:t>entire</a:t>
            </a:r>
            <a:r>
              <a:rPr lang="de-DE" sz="2000" b="1" dirty="0"/>
              <a:t> </a:t>
            </a:r>
            <a:r>
              <a:rPr lang="de-DE" sz="2000" b="1" dirty="0" err="1"/>
              <a:t>data</a:t>
            </a:r>
            <a:r>
              <a:rPr lang="de-DE" sz="2000" b="1" dirty="0"/>
              <a:t> </a:t>
            </a:r>
            <a:r>
              <a:rPr lang="de-DE" sz="2000" b="1" dirty="0" err="1"/>
              <a:t>set</a:t>
            </a:r>
            <a:endParaRPr lang="en-US" sz="20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F7861C-EFD2-4B76-9B8D-981F1BFB2EFF}"/>
              </a:ext>
            </a:extLst>
          </p:cNvPr>
          <p:cNvSpPr txBox="1">
            <a:spLocks/>
          </p:cNvSpPr>
          <p:nvPr/>
        </p:nvSpPr>
        <p:spPr>
          <a:xfrm>
            <a:off x="838200" y="318359"/>
            <a:ext cx="10515600" cy="585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b="1" dirty="0"/>
              <a:t>GRU</a:t>
            </a:r>
            <a:endParaRPr lang="en-US" sz="2000" b="1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B98FB5C-697C-6866-0639-BE8E8FDDE0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7550289"/>
              </p:ext>
            </p:extLst>
          </p:nvPr>
        </p:nvGraphicFramePr>
        <p:xfrm>
          <a:off x="2640000" y="3606424"/>
          <a:ext cx="6912000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8229600" imgH="3428872" progId="Acrobat.Document.DC">
                  <p:embed/>
                </p:oleObj>
              </mc:Choice>
              <mc:Fallback>
                <p:oleObj name="Acrobat Document" r:id="rId2" imgW="8229600" imgH="3428872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40000" y="3606424"/>
                        <a:ext cx="6912000" cy="28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EF27E15-6F6C-257A-9204-9D5351E7B2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0336673"/>
              </p:ext>
            </p:extLst>
          </p:nvPr>
        </p:nvGraphicFramePr>
        <p:xfrm>
          <a:off x="2640000" y="726424"/>
          <a:ext cx="6912000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4" imgW="8229600" imgH="3428872" progId="Acrobat.Document.DC">
                  <p:embed/>
                </p:oleObj>
              </mc:Choice>
              <mc:Fallback>
                <p:oleObj name="Acrobat Document" r:id="rId4" imgW="8229600" imgH="3428872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40000" y="726424"/>
                        <a:ext cx="6912000" cy="28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3767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02162-C00D-27BA-8035-78C2A4D5E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General </a:t>
            </a:r>
            <a:r>
              <a:rPr lang="de-DE" dirty="0" err="1"/>
              <a:t>idea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C69AC-002E-1A92-5753-904AA07C8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dirty="0" err="1"/>
              <a:t>Build</a:t>
            </a:r>
            <a:r>
              <a:rPr lang="de-DE" dirty="0"/>
              <a:t> a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learning-based</a:t>
            </a:r>
            <a:r>
              <a:rPr lang="de-DE" dirty="0"/>
              <a:t> </a:t>
            </a:r>
            <a:r>
              <a:rPr lang="de-DE" dirty="0" err="1"/>
              <a:t>procedure</a:t>
            </a:r>
            <a:r>
              <a:rPr lang="de-DE" dirty="0"/>
              <a:t> to </a:t>
            </a:r>
            <a:r>
              <a:rPr lang="de-DE" dirty="0" err="1"/>
              <a:t>predict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close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an </a:t>
            </a:r>
            <a:r>
              <a:rPr lang="de-DE" dirty="0" err="1"/>
              <a:t>asset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day</a:t>
            </a:r>
            <a:r>
              <a:rPr lang="de-DE" dirty="0"/>
              <a:t> (</a:t>
            </a:r>
            <a:r>
              <a:rPr lang="de-DE" dirty="0" err="1"/>
              <a:t>regression</a:t>
            </a:r>
            <a:r>
              <a:rPr lang="de-DE" dirty="0"/>
              <a:t>). As an </a:t>
            </a:r>
            <a:r>
              <a:rPr lang="de-DE" dirty="0" err="1"/>
              <a:t>example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took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META </a:t>
            </a:r>
            <a:r>
              <a:rPr lang="de-DE" dirty="0" err="1"/>
              <a:t>share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Scenario: </a:t>
            </a:r>
          </a:p>
          <a:p>
            <a:pPr marL="0" indent="0">
              <a:buNone/>
            </a:pPr>
            <a:r>
              <a:rPr lang="de-DE" dirty="0" err="1"/>
              <a:t>Once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tradefaire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closed</a:t>
            </a:r>
            <a:r>
              <a:rPr lang="de-DE" dirty="0"/>
              <a:t> and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(</a:t>
            </a:r>
            <a:r>
              <a:rPr lang="de-DE" dirty="0" err="1"/>
              <a:t>about</a:t>
            </a:r>
            <a:r>
              <a:rPr lang="de-DE" dirty="0"/>
              <a:t> 0:00 CET), </a:t>
            </a:r>
            <a:r>
              <a:rPr lang="de-DE" dirty="0" err="1"/>
              <a:t>train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all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including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last </a:t>
            </a:r>
            <a:r>
              <a:rPr lang="de-DE" dirty="0" err="1"/>
              <a:t>trading</a:t>
            </a:r>
            <a:r>
              <a:rPr lang="de-DE" dirty="0"/>
              <a:t> </a:t>
            </a:r>
            <a:r>
              <a:rPr lang="de-DE" dirty="0" err="1"/>
              <a:t>day</a:t>
            </a:r>
            <a:r>
              <a:rPr lang="de-DE" dirty="0"/>
              <a:t>. </a:t>
            </a:r>
          </a:p>
          <a:p>
            <a:pPr marL="0" indent="0">
              <a:buNone/>
            </a:pPr>
            <a:r>
              <a:rPr lang="de-DE" dirty="0"/>
              <a:t>Act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once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tradfaire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reopened</a:t>
            </a:r>
            <a:r>
              <a:rPr lang="de-DE" dirty="0"/>
              <a:t>: </a:t>
            </a:r>
          </a:p>
          <a:p>
            <a:pPr marL="0" indent="0">
              <a:buNone/>
            </a:pPr>
            <a:r>
              <a:rPr lang="de-DE" dirty="0" err="1"/>
              <a:t>if</a:t>
            </a:r>
            <a:r>
              <a:rPr lang="de-DE" dirty="0"/>
              <a:t> an </a:t>
            </a:r>
            <a:r>
              <a:rPr lang="de-DE" dirty="0" err="1"/>
              <a:t>increase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predicted</a:t>
            </a:r>
            <a:r>
              <a:rPr lang="de-DE" dirty="0"/>
              <a:t> </a:t>
            </a:r>
            <a:r>
              <a:rPr lang="de-DE" dirty="0" err="1"/>
              <a:t>buy</a:t>
            </a:r>
            <a:r>
              <a:rPr lang="de-DE" dirty="0"/>
              <a:t>, </a:t>
            </a:r>
            <a:r>
              <a:rPr lang="de-DE" dirty="0" err="1"/>
              <a:t>if</a:t>
            </a:r>
            <a:r>
              <a:rPr lang="de-DE" dirty="0"/>
              <a:t> a </a:t>
            </a:r>
            <a:r>
              <a:rPr lang="de-DE" dirty="0" err="1"/>
              <a:t>decrease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predicted</a:t>
            </a:r>
            <a:r>
              <a:rPr lang="de-DE" dirty="0"/>
              <a:t> </a:t>
            </a:r>
            <a:r>
              <a:rPr lang="de-DE" dirty="0" err="1"/>
              <a:t>sell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asset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 err="1"/>
              <a:t>Prerequisite</a:t>
            </a:r>
            <a:r>
              <a:rPr lang="de-DE" b="1" dirty="0"/>
              <a:t>: </a:t>
            </a:r>
          </a:p>
          <a:p>
            <a:pPr marL="0" indent="0">
              <a:buNone/>
            </a:pPr>
            <a:r>
              <a:rPr lang="de-DE" dirty="0"/>
              <a:t>At </a:t>
            </a:r>
            <a:r>
              <a:rPr lang="de-DE" dirty="0" err="1"/>
              <a:t>best</a:t>
            </a:r>
            <a:r>
              <a:rPr lang="de-DE" dirty="0"/>
              <a:t>,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to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finished</a:t>
            </a:r>
            <a:r>
              <a:rPr lang="de-DE" dirty="0"/>
              <a:t> </a:t>
            </a:r>
            <a:r>
              <a:rPr lang="de-DE" dirty="0" err="1"/>
              <a:t>within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1 </a:t>
            </a:r>
            <a:r>
              <a:rPr lang="de-DE" dirty="0" err="1"/>
              <a:t>hour</a:t>
            </a:r>
            <a:r>
              <a:rPr lang="de-DE" dirty="0"/>
              <a:t> in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indices</a:t>
            </a:r>
            <a:r>
              <a:rPr lang="de-DE" dirty="0"/>
              <a:t> like </a:t>
            </a:r>
            <a:r>
              <a:rPr lang="de-DE" dirty="0" err="1"/>
              <a:t>the</a:t>
            </a:r>
            <a:r>
              <a:rPr lang="de-DE" dirty="0"/>
              <a:t> S&amp;P 500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DJI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tradeable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333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D25F1F-2E23-CF81-D8F0-AE2ED9429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6AC12A3-A3A3-20BE-F2FE-884265BF8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166"/>
            <a:ext cx="10515600" cy="585489"/>
          </a:xfrm>
        </p:spPr>
        <p:txBody>
          <a:bodyPr>
            <a:normAutofit/>
          </a:bodyPr>
          <a:lstStyle/>
          <a:p>
            <a:pPr algn="ctr"/>
            <a:r>
              <a:rPr lang="de-DE" sz="2000" b="1" dirty="0" err="1"/>
              <a:t>Results</a:t>
            </a:r>
            <a:r>
              <a:rPr lang="de-DE" sz="2000" b="1" dirty="0"/>
              <a:t> after </a:t>
            </a:r>
            <a:r>
              <a:rPr lang="de-DE" sz="2000" b="1" dirty="0" err="1"/>
              <a:t>training</a:t>
            </a:r>
            <a:r>
              <a:rPr lang="de-DE" sz="2000" b="1" dirty="0"/>
              <a:t> on </a:t>
            </a:r>
            <a:r>
              <a:rPr lang="de-DE" sz="2000" b="1" dirty="0" err="1"/>
              <a:t>the</a:t>
            </a:r>
            <a:r>
              <a:rPr lang="de-DE" sz="2000" b="1" dirty="0"/>
              <a:t> </a:t>
            </a:r>
            <a:r>
              <a:rPr lang="de-DE" sz="2000" b="1" dirty="0" err="1"/>
              <a:t>entire</a:t>
            </a:r>
            <a:r>
              <a:rPr lang="de-DE" sz="2000" b="1" dirty="0"/>
              <a:t> </a:t>
            </a:r>
            <a:r>
              <a:rPr lang="de-DE" sz="2000" b="1" dirty="0" err="1"/>
              <a:t>data</a:t>
            </a:r>
            <a:r>
              <a:rPr lang="de-DE" sz="2000" b="1" dirty="0"/>
              <a:t> </a:t>
            </a:r>
            <a:r>
              <a:rPr lang="de-DE" sz="2000" b="1" dirty="0" err="1"/>
              <a:t>set</a:t>
            </a:r>
            <a:endParaRPr lang="en-US" sz="20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56230F-28FA-4845-1B01-8065A79686C8}"/>
              </a:ext>
            </a:extLst>
          </p:cNvPr>
          <p:cNvSpPr txBox="1">
            <a:spLocks/>
          </p:cNvSpPr>
          <p:nvPr/>
        </p:nvSpPr>
        <p:spPr>
          <a:xfrm>
            <a:off x="838200" y="318359"/>
            <a:ext cx="10515600" cy="585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b="1" dirty="0"/>
              <a:t>CNN</a:t>
            </a:r>
            <a:endParaRPr lang="en-US" sz="2000" b="1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4E27D62-BE20-43EC-F25C-9373E1589D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5606600"/>
              </p:ext>
            </p:extLst>
          </p:nvPr>
        </p:nvGraphicFramePr>
        <p:xfrm>
          <a:off x="2640000" y="3758494"/>
          <a:ext cx="6912000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8229600" imgH="3428872" progId="Acrobat.Document.DC">
                  <p:embed/>
                </p:oleObj>
              </mc:Choice>
              <mc:Fallback>
                <p:oleObj name="Acrobat Document" r:id="rId2" imgW="8229600" imgH="3428872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40000" y="3758494"/>
                        <a:ext cx="6912000" cy="28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A476AE1-BAA3-EC69-3569-0B7F2D2A7E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7222978"/>
              </p:ext>
            </p:extLst>
          </p:nvPr>
        </p:nvGraphicFramePr>
        <p:xfrm>
          <a:off x="2640000" y="753252"/>
          <a:ext cx="6912000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4" imgW="8229600" imgH="3428872" progId="Acrobat.Document.DC">
                  <p:embed/>
                </p:oleObj>
              </mc:Choice>
              <mc:Fallback>
                <p:oleObj name="Acrobat Document" r:id="rId4" imgW="8229600" imgH="3428872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40000" y="753252"/>
                        <a:ext cx="6912000" cy="28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7449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0679DB-A847-3238-B45B-ACCEAE218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18ABE42-CE39-AD67-6AE6-A3A8758FC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166"/>
            <a:ext cx="10515600" cy="585489"/>
          </a:xfrm>
        </p:spPr>
        <p:txBody>
          <a:bodyPr>
            <a:normAutofit/>
          </a:bodyPr>
          <a:lstStyle/>
          <a:p>
            <a:pPr algn="ctr"/>
            <a:r>
              <a:rPr lang="de-DE" sz="2000" b="1" dirty="0" err="1"/>
              <a:t>Results</a:t>
            </a:r>
            <a:r>
              <a:rPr lang="de-DE" sz="2000" b="1" dirty="0"/>
              <a:t> after </a:t>
            </a:r>
            <a:r>
              <a:rPr lang="de-DE" sz="2000" b="1" dirty="0" err="1"/>
              <a:t>training</a:t>
            </a:r>
            <a:r>
              <a:rPr lang="de-DE" sz="2000" b="1" dirty="0"/>
              <a:t> on </a:t>
            </a:r>
            <a:r>
              <a:rPr lang="de-DE" sz="2000" b="1" dirty="0" err="1"/>
              <a:t>the</a:t>
            </a:r>
            <a:r>
              <a:rPr lang="de-DE" sz="2000" b="1" dirty="0"/>
              <a:t> </a:t>
            </a:r>
            <a:r>
              <a:rPr lang="de-DE" sz="2000" b="1" dirty="0" err="1"/>
              <a:t>entire</a:t>
            </a:r>
            <a:r>
              <a:rPr lang="de-DE" sz="2000" b="1" dirty="0"/>
              <a:t> </a:t>
            </a:r>
            <a:r>
              <a:rPr lang="de-DE" sz="2000" b="1" dirty="0" err="1"/>
              <a:t>data</a:t>
            </a:r>
            <a:r>
              <a:rPr lang="de-DE" sz="2000" b="1" dirty="0"/>
              <a:t> </a:t>
            </a:r>
            <a:r>
              <a:rPr lang="de-DE" sz="2000" b="1" dirty="0" err="1"/>
              <a:t>set</a:t>
            </a:r>
            <a:endParaRPr lang="en-US" sz="20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E10F49-FA95-4471-40FD-D51A31B6D16C}"/>
              </a:ext>
            </a:extLst>
          </p:cNvPr>
          <p:cNvSpPr txBox="1">
            <a:spLocks/>
          </p:cNvSpPr>
          <p:nvPr/>
        </p:nvSpPr>
        <p:spPr>
          <a:xfrm>
            <a:off x="838200" y="318359"/>
            <a:ext cx="10515600" cy="585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b="1" dirty="0"/>
              <a:t>Ensemble (RNN + GRU + LSTM)</a:t>
            </a:r>
            <a:endParaRPr lang="en-US" sz="2000" b="1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A39BFA7-0F9C-A48B-DCDA-AEAAFBE380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3611223"/>
              </p:ext>
            </p:extLst>
          </p:nvPr>
        </p:nvGraphicFramePr>
        <p:xfrm>
          <a:off x="2640000" y="3731223"/>
          <a:ext cx="6912000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8229600" imgH="3428872" progId="Acrobat.Document.DC">
                  <p:embed/>
                </p:oleObj>
              </mc:Choice>
              <mc:Fallback>
                <p:oleObj name="Acrobat Document" r:id="rId2" imgW="8229600" imgH="3428872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40000" y="3731223"/>
                        <a:ext cx="6912000" cy="28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9E1BA7D-40E1-D3CC-0529-7E7496D668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2767906"/>
              </p:ext>
            </p:extLst>
          </p:nvPr>
        </p:nvGraphicFramePr>
        <p:xfrm>
          <a:off x="2640000" y="777100"/>
          <a:ext cx="6912000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4" imgW="8229600" imgH="3428872" progId="Acrobat.Document.DC">
                  <p:embed/>
                </p:oleObj>
              </mc:Choice>
              <mc:Fallback>
                <p:oleObj name="Acrobat Document" r:id="rId4" imgW="8229600" imgH="3428872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40000" y="777100"/>
                        <a:ext cx="6912000" cy="28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0561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45EC7-DD93-62AC-6D44-8CBBBA65C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Would a </a:t>
            </a:r>
            <a:r>
              <a:rPr lang="de-DE" dirty="0" err="1"/>
              <a:t>shorter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time </a:t>
            </a:r>
            <a:r>
              <a:rPr lang="de-DE" dirty="0" err="1"/>
              <a:t>period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also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sufficient</a:t>
            </a:r>
            <a:r>
              <a:rPr lang="de-DE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588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8AB3B-1321-2AEA-9869-7D12F8E85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166"/>
            <a:ext cx="10515600" cy="585489"/>
          </a:xfrm>
        </p:spPr>
        <p:txBody>
          <a:bodyPr>
            <a:normAutofit/>
          </a:bodyPr>
          <a:lstStyle/>
          <a:p>
            <a:pPr algn="ctr"/>
            <a:r>
              <a:rPr lang="de-DE" sz="2000" b="1" dirty="0"/>
              <a:t>Evaluation </a:t>
            </a:r>
            <a:r>
              <a:rPr lang="de-DE" sz="2000" b="1" dirty="0" err="1"/>
              <a:t>with</a:t>
            </a:r>
            <a:r>
              <a:rPr lang="de-DE" sz="2000" b="1" dirty="0"/>
              <a:t> 1 </a:t>
            </a:r>
            <a:r>
              <a:rPr lang="de-DE" sz="2000" b="1" dirty="0" err="1"/>
              <a:t>year</a:t>
            </a:r>
            <a:r>
              <a:rPr lang="de-DE" sz="2000" b="1" dirty="0"/>
              <a:t> </a:t>
            </a:r>
            <a:r>
              <a:rPr lang="de-DE" sz="2000" b="1" dirty="0" err="1"/>
              <a:t>historical</a:t>
            </a:r>
            <a:r>
              <a:rPr lang="de-DE" sz="2000" b="1" dirty="0"/>
              <a:t> </a:t>
            </a:r>
            <a:r>
              <a:rPr lang="de-DE" sz="2000" b="1" dirty="0" err="1"/>
              <a:t>data</a:t>
            </a:r>
            <a:endParaRPr lang="en-US" sz="2000" b="1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E0E1D2D-6E01-E09A-70E8-77F070AFBD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077592"/>
              </p:ext>
            </p:extLst>
          </p:nvPr>
        </p:nvGraphicFramePr>
        <p:xfrm>
          <a:off x="2640000" y="3978000"/>
          <a:ext cx="6912000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8229441" imgH="3428834" progId="Acrobat.Document.DC">
                  <p:embed/>
                </p:oleObj>
              </mc:Choice>
              <mc:Fallback>
                <p:oleObj name="Acrobat Document" r:id="rId2" imgW="8229441" imgH="3428834" progId="Acrobat.Document.DC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AE0E1D2D-6E01-E09A-70E8-77F070AFBD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40000" y="3978000"/>
                        <a:ext cx="6912000" cy="28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C330E40-CE11-E255-3FC8-6674B63C25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396065"/>
              </p:ext>
            </p:extLst>
          </p:nvPr>
        </p:nvGraphicFramePr>
        <p:xfrm>
          <a:off x="2640000" y="839681"/>
          <a:ext cx="6912000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4" imgW="8229441" imgH="3428834" progId="Acrobat.Document.DC">
                  <p:embed/>
                </p:oleObj>
              </mc:Choice>
              <mc:Fallback>
                <p:oleObj name="Acrobat Document" r:id="rId4" imgW="8229441" imgH="3428834" progId="Acrobat.Document.DC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AC330E40-CE11-E255-3FC8-6674B63C25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40000" y="839681"/>
                        <a:ext cx="6912000" cy="28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B5B78C2D-C559-C1D8-3C79-DE3B9BD94557}"/>
              </a:ext>
            </a:extLst>
          </p:cNvPr>
          <p:cNvSpPr txBox="1">
            <a:spLocks/>
          </p:cNvSpPr>
          <p:nvPr/>
        </p:nvSpPr>
        <p:spPr>
          <a:xfrm>
            <a:off x="838200" y="318359"/>
            <a:ext cx="10515600" cy="585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b="1" dirty="0"/>
              <a:t>MLP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848550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A3731D8-916A-5660-E203-4607BC7AA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166"/>
            <a:ext cx="10515600" cy="585489"/>
          </a:xfrm>
        </p:spPr>
        <p:txBody>
          <a:bodyPr>
            <a:normAutofit/>
          </a:bodyPr>
          <a:lstStyle/>
          <a:p>
            <a:pPr algn="ctr"/>
            <a:r>
              <a:rPr lang="de-DE" sz="2000" b="1" dirty="0"/>
              <a:t>Evaluation </a:t>
            </a:r>
            <a:r>
              <a:rPr lang="de-DE" sz="2000" b="1" dirty="0" err="1"/>
              <a:t>with</a:t>
            </a:r>
            <a:r>
              <a:rPr lang="de-DE" sz="2000" b="1" dirty="0"/>
              <a:t> 1 </a:t>
            </a:r>
            <a:r>
              <a:rPr lang="de-DE" sz="2000" b="1" dirty="0" err="1"/>
              <a:t>year</a:t>
            </a:r>
            <a:r>
              <a:rPr lang="de-DE" sz="2000" b="1" dirty="0"/>
              <a:t> </a:t>
            </a:r>
            <a:r>
              <a:rPr lang="de-DE" sz="2000" b="1" dirty="0" err="1"/>
              <a:t>historical</a:t>
            </a:r>
            <a:r>
              <a:rPr lang="de-DE" sz="2000" b="1" dirty="0"/>
              <a:t> </a:t>
            </a:r>
            <a:r>
              <a:rPr lang="de-DE" sz="2000" b="1" dirty="0" err="1"/>
              <a:t>data</a:t>
            </a:r>
            <a:endParaRPr lang="en-US" sz="2000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9F3943D-A5F8-6184-2AB2-8EEC5DC35455}"/>
              </a:ext>
            </a:extLst>
          </p:cNvPr>
          <p:cNvSpPr txBox="1">
            <a:spLocks/>
          </p:cNvSpPr>
          <p:nvPr/>
        </p:nvSpPr>
        <p:spPr>
          <a:xfrm>
            <a:off x="838200" y="318359"/>
            <a:ext cx="10515600" cy="585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b="1" dirty="0"/>
              <a:t>RNN</a:t>
            </a:r>
            <a:endParaRPr lang="en-US" sz="2000" b="1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4E0D0932-48B5-C3D5-B20C-BD361F6896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7626750"/>
              </p:ext>
            </p:extLst>
          </p:nvPr>
        </p:nvGraphicFramePr>
        <p:xfrm>
          <a:off x="2640000" y="3813380"/>
          <a:ext cx="6912000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8229441" imgH="3428834" progId="Acrobat.Document.DC">
                  <p:embed/>
                </p:oleObj>
              </mc:Choice>
              <mc:Fallback>
                <p:oleObj name="Acrobat Document" r:id="rId2" imgW="8229441" imgH="3428834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40000" y="3813380"/>
                        <a:ext cx="6912000" cy="28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37A0548-130E-5C41-9167-A69C1AE01F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3172189"/>
              </p:ext>
            </p:extLst>
          </p:nvPr>
        </p:nvGraphicFramePr>
        <p:xfrm>
          <a:off x="2640000" y="846187"/>
          <a:ext cx="6912000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4" imgW="8229441" imgH="3428834" progId="Acrobat.Document.DC">
                  <p:embed/>
                </p:oleObj>
              </mc:Choice>
              <mc:Fallback>
                <p:oleObj name="Acrobat Document" r:id="rId4" imgW="8229441" imgH="3428834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40000" y="846187"/>
                        <a:ext cx="6912000" cy="28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73876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5007F0-8C93-2B34-4F3A-8FA80E43C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166"/>
            <a:ext cx="10515600" cy="585489"/>
          </a:xfrm>
        </p:spPr>
        <p:txBody>
          <a:bodyPr>
            <a:normAutofit/>
          </a:bodyPr>
          <a:lstStyle/>
          <a:p>
            <a:pPr algn="ctr"/>
            <a:r>
              <a:rPr lang="de-DE" sz="2000" b="1" dirty="0"/>
              <a:t>Evaluation </a:t>
            </a:r>
            <a:r>
              <a:rPr lang="de-DE" sz="2000" b="1" dirty="0" err="1"/>
              <a:t>with</a:t>
            </a:r>
            <a:r>
              <a:rPr lang="de-DE" sz="2000" b="1" dirty="0"/>
              <a:t> 1 </a:t>
            </a:r>
            <a:r>
              <a:rPr lang="de-DE" sz="2000" b="1" dirty="0" err="1"/>
              <a:t>year</a:t>
            </a:r>
            <a:r>
              <a:rPr lang="de-DE" sz="2000" b="1" dirty="0"/>
              <a:t> </a:t>
            </a:r>
            <a:r>
              <a:rPr lang="de-DE" sz="2000" b="1" dirty="0" err="1"/>
              <a:t>historical</a:t>
            </a:r>
            <a:r>
              <a:rPr lang="de-DE" sz="2000" b="1" dirty="0"/>
              <a:t> </a:t>
            </a:r>
            <a:r>
              <a:rPr lang="de-DE" sz="2000" b="1" dirty="0" err="1"/>
              <a:t>data</a:t>
            </a:r>
            <a:endParaRPr lang="en-US" sz="2000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1CF7471-3905-E79E-550E-B0E3650EB374}"/>
              </a:ext>
            </a:extLst>
          </p:cNvPr>
          <p:cNvSpPr txBox="1">
            <a:spLocks/>
          </p:cNvSpPr>
          <p:nvPr/>
        </p:nvSpPr>
        <p:spPr>
          <a:xfrm>
            <a:off x="838200" y="318359"/>
            <a:ext cx="10515600" cy="585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b="1" dirty="0"/>
              <a:t>LSTM</a:t>
            </a:r>
            <a:endParaRPr lang="en-US" sz="2000" b="1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D782B8E-A025-0AD1-A75F-131C17CD5E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6402019"/>
              </p:ext>
            </p:extLst>
          </p:nvPr>
        </p:nvGraphicFramePr>
        <p:xfrm>
          <a:off x="2640000" y="3978000"/>
          <a:ext cx="6912000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8229441" imgH="3428834" progId="Acrobat.Document.DC">
                  <p:embed/>
                </p:oleObj>
              </mc:Choice>
              <mc:Fallback>
                <p:oleObj name="Acrobat Document" r:id="rId2" imgW="8229441" imgH="3428834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40000" y="3978000"/>
                        <a:ext cx="6912000" cy="28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1D0391-8460-466D-1DF2-06B81DBA16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896304"/>
              </p:ext>
            </p:extLst>
          </p:nvPr>
        </p:nvGraphicFramePr>
        <p:xfrm>
          <a:off x="2640000" y="877942"/>
          <a:ext cx="6912000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4" imgW="8229441" imgH="3428834" progId="Acrobat.Document.DC">
                  <p:embed/>
                </p:oleObj>
              </mc:Choice>
              <mc:Fallback>
                <p:oleObj name="Acrobat Document" r:id="rId4" imgW="8229441" imgH="3428834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40000" y="877942"/>
                        <a:ext cx="6912000" cy="28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3202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D7B7A3-1CA9-ED80-3091-B5743633A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3996361-0FF6-A313-C749-CF5FB352A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166"/>
            <a:ext cx="10515600" cy="585489"/>
          </a:xfrm>
        </p:spPr>
        <p:txBody>
          <a:bodyPr>
            <a:normAutofit/>
          </a:bodyPr>
          <a:lstStyle/>
          <a:p>
            <a:pPr algn="ctr"/>
            <a:r>
              <a:rPr lang="de-DE" sz="2000" b="1" dirty="0"/>
              <a:t>Evaluation </a:t>
            </a:r>
            <a:r>
              <a:rPr lang="de-DE" sz="2000" b="1" dirty="0" err="1"/>
              <a:t>with</a:t>
            </a:r>
            <a:r>
              <a:rPr lang="de-DE" sz="2000" b="1" dirty="0"/>
              <a:t> 1 </a:t>
            </a:r>
            <a:r>
              <a:rPr lang="de-DE" sz="2000" b="1" dirty="0" err="1"/>
              <a:t>year</a:t>
            </a:r>
            <a:r>
              <a:rPr lang="de-DE" sz="2000" b="1" dirty="0"/>
              <a:t> </a:t>
            </a:r>
            <a:r>
              <a:rPr lang="de-DE" sz="2000" b="1" dirty="0" err="1"/>
              <a:t>historical</a:t>
            </a:r>
            <a:r>
              <a:rPr lang="de-DE" sz="2000" b="1" dirty="0"/>
              <a:t> </a:t>
            </a:r>
            <a:r>
              <a:rPr lang="de-DE" sz="2000" b="1" dirty="0" err="1"/>
              <a:t>data</a:t>
            </a:r>
            <a:endParaRPr lang="en-US" sz="2000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D10BA5-778D-D9F3-E473-CDEF7065C808}"/>
              </a:ext>
            </a:extLst>
          </p:cNvPr>
          <p:cNvSpPr txBox="1">
            <a:spLocks/>
          </p:cNvSpPr>
          <p:nvPr/>
        </p:nvSpPr>
        <p:spPr>
          <a:xfrm>
            <a:off x="838200" y="318359"/>
            <a:ext cx="10515600" cy="585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b="1" dirty="0"/>
              <a:t>GRU</a:t>
            </a:r>
            <a:endParaRPr lang="en-US" sz="2000" b="1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AA40A37D-EC48-01DC-8575-6CCA7D6F61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6974092"/>
              </p:ext>
            </p:extLst>
          </p:nvPr>
        </p:nvGraphicFramePr>
        <p:xfrm>
          <a:off x="2640000" y="3978000"/>
          <a:ext cx="6912000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8229441" imgH="3428834" progId="Acrobat.Document.DC">
                  <p:embed/>
                </p:oleObj>
              </mc:Choice>
              <mc:Fallback>
                <p:oleObj name="Acrobat Document" r:id="rId2" imgW="8229441" imgH="3428834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40000" y="3978000"/>
                        <a:ext cx="6912000" cy="28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84B35329-5FDC-CB1A-EAAE-DB3D82404F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620934"/>
              </p:ext>
            </p:extLst>
          </p:nvPr>
        </p:nvGraphicFramePr>
        <p:xfrm>
          <a:off x="2640000" y="903848"/>
          <a:ext cx="6912000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4" imgW="8229441" imgH="3428834" progId="Acrobat.Document.DC">
                  <p:embed/>
                </p:oleObj>
              </mc:Choice>
              <mc:Fallback>
                <p:oleObj name="Acrobat Document" r:id="rId4" imgW="8229441" imgH="3428834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40000" y="903848"/>
                        <a:ext cx="6912000" cy="28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19002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C147D1-0880-7C0C-1349-48A2AE03CE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5F54647-16E3-27B6-276C-476CDDEB5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166"/>
            <a:ext cx="10515600" cy="585489"/>
          </a:xfrm>
        </p:spPr>
        <p:txBody>
          <a:bodyPr>
            <a:normAutofit/>
          </a:bodyPr>
          <a:lstStyle/>
          <a:p>
            <a:pPr algn="ctr"/>
            <a:r>
              <a:rPr lang="de-DE" sz="2000" b="1" dirty="0"/>
              <a:t>Evaluation </a:t>
            </a:r>
            <a:r>
              <a:rPr lang="de-DE" sz="2000" b="1" dirty="0" err="1"/>
              <a:t>with</a:t>
            </a:r>
            <a:r>
              <a:rPr lang="de-DE" sz="2000" b="1" dirty="0"/>
              <a:t> 1 </a:t>
            </a:r>
            <a:r>
              <a:rPr lang="de-DE" sz="2000" b="1" dirty="0" err="1"/>
              <a:t>year</a:t>
            </a:r>
            <a:r>
              <a:rPr lang="de-DE" sz="2000" b="1" dirty="0"/>
              <a:t> </a:t>
            </a:r>
            <a:r>
              <a:rPr lang="de-DE" sz="2000" b="1" dirty="0" err="1"/>
              <a:t>historical</a:t>
            </a:r>
            <a:r>
              <a:rPr lang="de-DE" sz="2000" b="1" dirty="0"/>
              <a:t> </a:t>
            </a:r>
            <a:r>
              <a:rPr lang="de-DE" sz="2000" b="1" dirty="0" err="1"/>
              <a:t>data</a:t>
            </a:r>
            <a:endParaRPr lang="en-US" sz="2000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42F5BB7-26E8-0FB1-A71B-87B570C466F4}"/>
              </a:ext>
            </a:extLst>
          </p:cNvPr>
          <p:cNvSpPr txBox="1">
            <a:spLocks/>
          </p:cNvSpPr>
          <p:nvPr/>
        </p:nvSpPr>
        <p:spPr>
          <a:xfrm>
            <a:off x="838200" y="318359"/>
            <a:ext cx="10515600" cy="585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b="1" dirty="0"/>
              <a:t>CNN</a:t>
            </a:r>
            <a:endParaRPr lang="en-US" sz="2000" b="1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B6DA588-9B73-C151-C0D4-EE722369AF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997573"/>
              </p:ext>
            </p:extLst>
          </p:nvPr>
        </p:nvGraphicFramePr>
        <p:xfrm>
          <a:off x="2640000" y="3858818"/>
          <a:ext cx="6912000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8229441" imgH="3428834" progId="Acrobat.Document.DC">
                  <p:embed/>
                </p:oleObj>
              </mc:Choice>
              <mc:Fallback>
                <p:oleObj name="Acrobat Document" r:id="rId2" imgW="8229441" imgH="3428834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40000" y="3858818"/>
                        <a:ext cx="6912000" cy="28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81ABBC1-3874-D989-7022-5F1F1C11FD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1937709"/>
              </p:ext>
            </p:extLst>
          </p:nvPr>
        </p:nvGraphicFramePr>
        <p:xfrm>
          <a:off x="2640000" y="841745"/>
          <a:ext cx="6912000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4" imgW="8229441" imgH="3428834" progId="Acrobat.Document.DC">
                  <p:embed/>
                </p:oleObj>
              </mc:Choice>
              <mc:Fallback>
                <p:oleObj name="Acrobat Document" r:id="rId4" imgW="8229441" imgH="3428834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40000" y="841745"/>
                        <a:ext cx="6912000" cy="28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48490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C504C-A912-EF61-7FC6-C3AC2D89F4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37E6D9E-AD39-4C7C-D2DA-A14B9A66E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166"/>
            <a:ext cx="10515600" cy="585489"/>
          </a:xfrm>
        </p:spPr>
        <p:txBody>
          <a:bodyPr>
            <a:normAutofit/>
          </a:bodyPr>
          <a:lstStyle/>
          <a:p>
            <a:pPr algn="ctr"/>
            <a:r>
              <a:rPr lang="de-DE" sz="2000" b="1" dirty="0"/>
              <a:t>Evaluation </a:t>
            </a:r>
            <a:r>
              <a:rPr lang="de-DE" sz="2000" b="1" dirty="0" err="1"/>
              <a:t>with</a:t>
            </a:r>
            <a:r>
              <a:rPr lang="de-DE" sz="2000" b="1" dirty="0"/>
              <a:t> 1 </a:t>
            </a:r>
            <a:r>
              <a:rPr lang="de-DE" sz="2000" b="1" dirty="0" err="1"/>
              <a:t>year</a:t>
            </a:r>
            <a:r>
              <a:rPr lang="de-DE" sz="2000" b="1" dirty="0"/>
              <a:t> </a:t>
            </a:r>
            <a:r>
              <a:rPr lang="de-DE" sz="2000" b="1" dirty="0" err="1"/>
              <a:t>historical</a:t>
            </a:r>
            <a:r>
              <a:rPr lang="de-DE" sz="2000" b="1" dirty="0"/>
              <a:t> </a:t>
            </a:r>
            <a:r>
              <a:rPr lang="de-DE" sz="2000" b="1" dirty="0" err="1"/>
              <a:t>data</a:t>
            </a:r>
            <a:endParaRPr lang="en-US" sz="2000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0921525-5834-D308-698D-4298BF2D7C0F}"/>
              </a:ext>
            </a:extLst>
          </p:cNvPr>
          <p:cNvSpPr txBox="1">
            <a:spLocks/>
          </p:cNvSpPr>
          <p:nvPr/>
        </p:nvSpPr>
        <p:spPr>
          <a:xfrm>
            <a:off x="838200" y="318359"/>
            <a:ext cx="10515600" cy="585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b="1" dirty="0"/>
              <a:t>Ensemble (RNN + GRU + LSTM)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FD18D57A-AD76-E387-CCBD-5A7D0E46A3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282480"/>
              </p:ext>
            </p:extLst>
          </p:nvPr>
        </p:nvGraphicFramePr>
        <p:xfrm>
          <a:off x="2640000" y="903848"/>
          <a:ext cx="6912000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8229600" imgH="3428872" progId="Acrobat.Document.DC">
                  <p:embed/>
                </p:oleObj>
              </mc:Choice>
              <mc:Fallback>
                <p:oleObj name="Acrobat Document" r:id="rId2" imgW="8229600" imgH="3428872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40000" y="903848"/>
                        <a:ext cx="6912000" cy="28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528D5F6-0A3C-B6E6-5A3E-089F0EF001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1307881"/>
              </p:ext>
            </p:extLst>
          </p:nvPr>
        </p:nvGraphicFramePr>
        <p:xfrm>
          <a:off x="2640000" y="3800192"/>
          <a:ext cx="6912000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4" imgW="8229600" imgH="3428872" progId="Acrobat.Document.DC">
                  <p:embed/>
                </p:oleObj>
              </mc:Choice>
              <mc:Fallback>
                <p:oleObj name="Acrobat Document" r:id="rId4" imgW="8229600" imgH="3428872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40000" y="3800192"/>
                        <a:ext cx="6912000" cy="28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03326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CD61B3-8641-2748-6FAD-666EB545C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71ABB0C-19C5-C054-F506-4FFC45F262E5}"/>
              </a:ext>
            </a:extLst>
          </p:cNvPr>
          <p:cNvSpPr txBox="1">
            <a:spLocks/>
          </p:cNvSpPr>
          <p:nvPr/>
        </p:nvSpPr>
        <p:spPr>
          <a:xfrm>
            <a:off x="838200" y="-164241"/>
            <a:ext cx="10515600" cy="585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/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3E17F8CC-B671-B821-7EA8-0BA1A960AC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319512"/>
              </p:ext>
            </p:extLst>
          </p:nvPr>
        </p:nvGraphicFramePr>
        <p:xfrm>
          <a:off x="2032000" y="1639357"/>
          <a:ext cx="81280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9080351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1888658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0193477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65592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Prediction</a:t>
                      </a:r>
                      <a:r>
                        <a:rPr lang="de-DE" dirty="0"/>
                        <a:t> [USD]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Actual [USD]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01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2025-09-17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718.32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de-DE" dirty="0"/>
                        <a:t>775.72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9821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2025-09-17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u="sng" dirty="0"/>
                        <a:t>768.19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541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2025-09-17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755.71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769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2025-09-17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Ensemble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747.41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93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2025-09-18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724.68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780.25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8393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2025-09-18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u="sng" dirty="0"/>
                        <a:t>766.21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151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2025-09-18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751.32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88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2025-09-18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Ensemble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747.40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393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2025-09-19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741.17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929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2025-09-19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770.34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96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2025-09-19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739.54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13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2025-09-19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Ensemble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750.35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369056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66B5D2A3-4286-3B53-F754-36C3A0FB9242}"/>
              </a:ext>
            </a:extLst>
          </p:cNvPr>
          <p:cNvSpPr txBox="1">
            <a:spLocks/>
          </p:cNvSpPr>
          <p:nvPr/>
        </p:nvSpPr>
        <p:spPr>
          <a:xfrm>
            <a:off x="838200" y="-1174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Evaluation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685479-F44B-8807-B836-337DCE109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9488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Evaluation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on META_CLOSE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few</a:t>
            </a:r>
            <a:r>
              <a:rPr lang="de-DE" dirty="0"/>
              <a:t> </a:t>
            </a:r>
            <a:r>
              <a:rPr lang="de-DE" dirty="0" err="1"/>
              <a:t>days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03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E7107-B5C7-CEBB-B431-3903B1BBE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(multivariate </a:t>
            </a:r>
            <a:r>
              <a:rPr lang="de-DE" dirty="0" err="1"/>
              <a:t>analysis</a:t>
            </a:r>
            <a:r>
              <a:rPr lang="de-DE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EE4CD-AAEC-B41C-5317-A88841BBE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4648"/>
            <a:ext cx="3226806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List of features:</a:t>
            </a:r>
          </a:p>
          <a:p>
            <a:r>
              <a:rPr lang="en-US" dirty="0"/>
              <a:t>DATE</a:t>
            </a:r>
          </a:p>
          <a:p>
            <a:r>
              <a:rPr lang="en-US" dirty="0"/>
              <a:t>SPX_CLOSE</a:t>
            </a:r>
          </a:p>
          <a:p>
            <a:r>
              <a:rPr lang="en-US" dirty="0"/>
              <a:t>SPX_VOLUME</a:t>
            </a:r>
          </a:p>
          <a:p>
            <a:r>
              <a:rPr lang="en-US" dirty="0"/>
              <a:t>DJI_CLOSE </a:t>
            </a:r>
          </a:p>
          <a:p>
            <a:r>
              <a:rPr lang="en-US" dirty="0"/>
              <a:t>DJI_VOLUME</a:t>
            </a:r>
          </a:p>
          <a:p>
            <a:r>
              <a:rPr lang="en-US" dirty="0"/>
              <a:t>META_CLOSE</a:t>
            </a:r>
          </a:p>
          <a:p>
            <a:r>
              <a:rPr lang="en-US" dirty="0"/>
              <a:t>META_VOLUME</a:t>
            </a:r>
          </a:p>
          <a:p>
            <a:r>
              <a:rPr lang="en-US" dirty="0"/>
              <a:t>GPRD</a:t>
            </a:r>
          </a:p>
          <a:p>
            <a:r>
              <a:rPr lang="en-US" dirty="0"/>
              <a:t>FEARANDGREED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83BEA3-BD70-1118-140D-4BFAB3DFD7CE}"/>
              </a:ext>
            </a:extLst>
          </p:cNvPr>
          <p:cNvSpPr txBox="1"/>
          <p:nvPr/>
        </p:nvSpPr>
        <p:spPr>
          <a:xfrm>
            <a:off x="5069941" y="2369711"/>
            <a:ext cx="142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SPX: </a:t>
            </a:r>
            <a:r>
              <a:rPr lang="en-US" dirty="0"/>
              <a:t>S&amp;P 500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E5535C-F831-10C4-F367-BD5367BA112E}"/>
              </a:ext>
            </a:extLst>
          </p:cNvPr>
          <p:cNvSpPr txBox="1"/>
          <p:nvPr/>
        </p:nvSpPr>
        <p:spPr>
          <a:xfrm>
            <a:off x="5069941" y="2739043"/>
            <a:ext cx="2512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DJI: Dow Jones Industrial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13D466-E9A7-6603-5E35-4A2A8AA63D16}"/>
              </a:ext>
            </a:extLst>
          </p:cNvPr>
          <p:cNvSpPr txBox="1"/>
          <p:nvPr/>
        </p:nvSpPr>
        <p:spPr>
          <a:xfrm>
            <a:off x="5069941" y="3108375"/>
            <a:ext cx="4044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GPRD: </a:t>
            </a:r>
            <a:r>
              <a:rPr lang="en-US" dirty="0"/>
              <a:t>Geopolitical Risk Index (GPR) Daily</a:t>
            </a:r>
            <a:endParaRPr lang="en-US" dirty="0">
              <a:hlinkClick r:id="rId2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897FF-E2B4-96C6-3DC0-9D625C1D3784}"/>
              </a:ext>
            </a:extLst>
          </p:cNvPr>
          <p:cNvSpPr txBox="1"/>
          <p:nvPr/>
        </p:nvSpPr>
        <p:spPr>
          <a:xfrm>
            <a:off x="5069940" y="3510608"/>
            <a:ext cx="617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FEARANDGREED: </a:t>
            </a:r>
            <a:r>
              <a:rPr lang="de-DE" dirty="0" err="1"/>
              <a:t>measures</a:t>
            </a:r>
            <a:r>
              <a:rPr lang="de-DE" dirty="0"/>
              <a:t> </a:t>
            </a:r>
            <a:r>
              <a:rPr lang="de-DE" dirty="0" err="1"/>
              <a:t>general</a:t>
            </a:r>
            <a:r>
              <a:rPr lang="de-DE" dirty="0"/>
              <a:t> </a:t>
            </a:r>
            <a:r>
              <a:rPr lang="de-DE" dirty="0" err="1"/>
              <a:t>mood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stock </a:t>
            </a:r>
            <a:r>
              <a:rPr lang="de-DE" dirty="0" err="1"/>
              <a:t>exchange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28FEE3-8162-776D-A4FB-95236B23ED93}"/>
              </a:ext>
            </a:extLst>
          </p:cNvPr>
          <p:cNvSpPr txBox="1"/>
          <p:nvPr/>
        </p:nvSpPr>
        <p:spPr>
          <a:xfrm>
            <a:off x="5160474" y="4895603"/>
            <a:ext cx="6292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Optionally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code also </a:t>
            </a:r>
            <a:r>
              <a:rPr lang="de-DE" dirty="0" err="1"/>
              <a:t>contains</a:t>
            </a:r>
            <a:r>
              <a:rPr lang="de-DE" dirty="0"/>
              <a:t>: </a:t>
            </a:r>
          </a:p>
          <a:p>
            <a:r>
              <a:rPr lang="en-US" dirty="0"/>
              <a:t>Moving average of values: 5 (week), 21 (month), 50 (traditionally) and 200 (long-term)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0A44A8-F517-7F6B-85CB-12C18DCFF51A}"/>
              </a:ext>
            </a:extLst>
          </p:cNvPr>
          <p:cNvSpPr txBox="1"/>
          <p:nvPr/>
        </p:nvSpPr>
        <p:spPr>
          <a:xfrm>
            <a:off x="838200" y="1538714"/>
            <a:ext cx="7562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Data was </a:t>
            </a:r>
            <a:r>
              <a:rPr lang="de-DE" dirty="0" err="1"/>
              <a:t>crawled</a:t>
            </a:r>
            <a:r>
              <a:rPr lang="de-DE" dirty="0"/>
              <a:t> from finance.yahoo.com </a:t>
            </a:r>
            <a:r>
              <a:rPr lang="de-DE" dirty="0" err="1"/>
              <a:t>using</a:t>
            </a:r>
            <a:r>
              <a:rPr lang="de-DE" dirty="0"/>
              <a:t> Python </a:t>
            </a:r>
            <a:r>
              <a:rPr lang="de-DE" dirty="0" err="1"/>
              <a:t>yfinance</a:t>
            </a:r>
            <a:r>
              <a:rPr lang="de-DE" dirty="0"/>
              <a:t> </a:t>
            </a:r>
            <a:r>
              <a:rPr lang="de-DE" dirty="0" err="1"/>
              <a:t>package</a:t>
            </a:r>
            <a:r>
              <a:rPr lang="de-DE" dirty="0"/>
              <a:t> (18.09.2020 – 17.09.2025)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7256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86627-FBB5-673F-EFDF-67DBF5D3D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83AFE-E1AF-1412-E42A-054E30823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Extra: Sentiment </a:t>
            </a:r>
            <a:r>
              <a:rPr lang="de-DE" dirty="0" err="1"/>
              <a:t>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75E72-C861-3AF2-ABB4-605E65368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Access APIs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LLMs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sentiment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on </a:t>
            </a:r>
            <a:r>
              <a:rPr lang="de-DE" dirty="0" err="1"/>
              <a:t>daily</a:t>
            </a:r>
            <a:r>
              <a:rPr lang="de-DE" dirty="0"/>
              <a:t> </a:t>
            </a:r>
            <a:r>
              <a:rPr lang="de-DE" dirty="0" err="1"/>
              <a:t>basis</a:t>
            </a:r>
            <a:endParaRPr lang="de-DE" dirty="0"/>
          </a:p>
          <a:p>
            <a:pPr lvl="1"/>
            <a:r>
              <a:rPr lang="de-DE" dirty="0"/>
              <a:t>Google Gemini („</a:t>
            </a:r>
            <a:r>
              <a:rPr lang="de-DE" dirty="0" err="1"/>
              <a:t>allrounder</a:t>
            </a:r>
            <a:r>
              <a:rPr lang="de-DE" dirty="0"/>
              <a:t>“)</a:t>
            </a:r>
          </a:p>
          <a:p>
            <a:pPr lvl="1"/>
            <a:r>
              <a:rPr lang="de-DE" dirty="0" err="1"/>
              <a:t>Perplexity</a:t>
            </a:r>
            <a:r>
              <a:rPr lang="de-DE" dirty="0"/>
              <a:t> (</a:t>
            </a:r>
            <a:r>
              <a:rPr lang="de-DE" dirty="0" err="1"/>
              <a:t>focused</a:t>
            </a:r>
            <a:r>
              <a:rPr lang="de-DE" dirty="0"/>
              <a:t> on real-time </a:t>
            </a:r>
            <a:r>
              <a:rPr lang="de-DE" dirty="0" err="1"/>
              <a:t>information</a:t>
            </a:r>
            <a:r>
              <a:rPr lang="de-DE" dirty="0"/>
              <a:t>)</a:t>
            </a:r>
          </a:p>
          <a:p>
            <a:r>
              <a:rPr lang="en-US" dirty="0"/>
              <a:t>Prompt: “Please give me an assessment of Meta shares (ISIN: US30303M1027) based on current news within the past 7 days, using at least 6 reputable financial sources. Use sentiment analysis and any major events impacting the stock. Rate on a scale of 1-100 (1 very poor, 100 very good). Return only a single int as the answer. ”</a:t>
            </a:r>
          </a:p>
          <a:p>
            <a:r>
              <a:rPr lang="en-US" dirty="0"/>
              <a:t>Returns .csv file</a:t>
            </a:r>
          </a:p>
          <a:p>
            <a:endParaRPr lang="en-US" dirty="0"/>
          </a:p>
          <a:p>
            <a:r>
              <a:rPr lang="en-US" dirty="0"/>
              <a:t>Could be integrated for future modelling, if enough data is available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1A063E2-A178-CBC5-CA93-AFB7CC5A9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531" y="4522206"/>
            <a:ext cx="3982006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6901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8968EC-0DF5-454A-29F0-06E7F94B5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F05CF-EAAC-5EC6-9A1A-47B26BE9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2B12A-B674-8F51-3ADD-BF70D5C19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Which model would we take?</a:t>
            </a:r>
          </a:p>
          <a:p>
            <a:pPr lvl="1"/>
            <a:r>
              <a:rPr lang="en-US" dirty="0"/>
              <a:t>Based on current results: GRU</a:t>
            </a:r>
          </a:p>
          <a:p>
            <a:pPr lvl="1"/>
            <a:r>
              <a:rPr lang="en-US" dirty="0"/>
              <a:t>Simulations based on past data necessary, but not enough time</a:t>
            </a:r>
          </a:p>
          <a:p>
            <a:r>
              <a:rPr lang="en-US" dirty="0"/>
              <a:t>Was the project successful?</a:t>
            </a:r>
          </a:p>
          <a:p>
            <a:pPr lvl="1"/>
            <a:r>
              <a:rPr lang="en-US" dirty="0"/>
              <a:t>More evaluations and simulations (!) necessary</a:t>
            </a:r>
          </a:p>
          <a:p>
            <a:pPr lvl="1"/>
            <a:r>
              <a:rPr lang="en-US" dirty="0"/>
              <a:t>Trading costs important factor not yet considered</a:t>
            </a:r>
          </a:p>
          <a:p>
            <a:pPr lvl="1"/>
            <a:r>
              <a:rPr lang="en-US" dirty="0"/>
              <a:t>The future will show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2224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A31788-3579-B9E3-8FC4-F4966E849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C02B-C688-428B-7BDF-3CDA99909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Outlook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57843-00D7-AE22-3D6B-1A32E9F4E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Code optimization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Move parts of code used more frequently into class</a:t>
            </a:r>
          </a:p>
          <a:p>
            <a:r>
              <a:rPr lang="en-US" dirty="0"/>
              <a:t>Generate a confidence measure for prediction:</a:t>
            </a:r>
          </a:p>
          <a:p>
            <a:pPr lvl="1"/>
            <a:r>
              <a:rPr lang="en-US" dirty="0"/>
              <a:t>Apply trained model (inference) with dropout </a:t>
            </a:r>
            <a:r>
              <a:rPr lang="en-US" dirty="0">
                <a:sym typeface="Wingdings" panose="05000000000000000000" pitchFamily="2" charset="2"/>
              </a:rPr>
              <a:t> results differ slightly</a:t>
            </a:r>
            <a:endParaRPr lang="en-US" dirty="0"/>
          </a:p>
          <a:p>
            <a:pPr lvl="1"/>
            <a:r>
              <a:rPr lang="en-US" dirty="0"/>
              <a:t>Use different results to create confidence interval of model</a:t>
            </a:r>
          </a:p>
          <a:p>
            <a:r>
              <a:rPr lang="en-US" dirty="0"/>
              <a:t>Evaluate with existing models (prophet, ETS, ARIMA)</a:t>
            </a:r>
          </a:p>
          <a:p>
            <a:r>
              <a:rPr lang="en-US" dirty="0"/>
              <a:t>Try shorter training periods, e.g. 180 days, 90 days or even less</a:t>
            </a:r>
          </a:p>
          <a:p>
            <a:r>
              <a:rPr lang="en-US" dirty="0"/>
              <a:t>Crawl data with increased time resolution, e.g. on hourly 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946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DD7428-C6FE-949D-575D-CDBD0A49A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E4F12-6683-EFAB-4898-4F36C9B8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7852"/>
            <a:ext cx="10515600" cy="1325563"/>
          </a:xfrm>
        </p:spPr>
        <p:txBody>
          <a:bodyPr/>
          <a:lstStyle/>
          <a:p>
            <a:r>
              <a:rPr lang="de-DE" dirty="0"/>
              <a:t>General </a:t>
            </a:r>
            <a:r>
              <a:rPr lang="de-DE" dirty="0" err="1"/>
              <a:t>architecture</a:t>
            </a:r>
            <a:endParaRPr lang="en-US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AA9E7CCE-B29F-6DEF-8FFF-5FDC77EA3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05" y="1016777"/>
            <a:ext cx="11483790" cy="534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565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C3EF9-9C97-0FF0-9144-CCB6648BF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Datacrawler</a:t>
            </a:r>
            <a:r>
              <a:rPr lang="de-DE" dirty="0"/>
              <a:t> – Data </a:t>
            </a:r>
            <a:r>
              <a:rPr lang="de-DE" dirty="0" err="1"/>
              <a:t>preprocessing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A4093-5375-D696-D626-64CED8356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14185"/>
          </a:xfrm>
        </p:spPr>
        <p:txBody>
          <a:bodyPr/>
          <a:lstStyle/>
          <a:p>
            <a:r>
              <a:rPr lang="de-DE" dirty="0"/>
              <a:t>Drop </a:t>
            </a:r>
            <a:r>
              <a:rPr lang="de-DE" dirty="0" err="1"/>
              <a:t>duplicate</a:t>
            </a:r>
            <a:r>
              <a:rPr lang="de-DE" dirty="0"/>
              <a:t> </a:t>
            </a:r>
            <a:r>
              <a:rPr lang="de-DE" dirty="0" err="1"/>
              <a:t>rows</a:t>
            </a:r>
            <a:endParaRPr lang="de-DE" dirty="0"/>
          </a:p>
          <a:p>
            <a:r>
              <a:rPr lang="de-DE" dirty="0" err="1"/>
              <a:t>Missing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filled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trading</a:t>
            </a:r>
            <a:r>
              <a:rPr lang="de-DE" dirty="0"/>
              <a:t> </a:t>
            </a:r>
            <a:r>
              <a:rPr lang="de-DE" dirty="0" err="1"/>
              <a:t>days</a:t>
            </a:r>
            <a:endParaRPr lang="de-DE" dirty="0"/>
          </a:p>
          <a:p>
            <a:r>
              <a:rPr lang="de-DE" dirty="0"/>
              <a:t>Remove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including</a:t>
            </a:r>
            <a:r>
              <a:rPr lang="de-DE" dirty="0"/>
              <a:t> </a:t>
            </a:r>
            <a:r>
              <a:rPr lang="de-DE" dirty="0" err="1"/>
              <a:t>NaN</a:t>
            </a:r>
            <a:r>
              <a:rPr lang="de-DE" dirty="0"/>
              <a:t> </a:t>
            </a:r>
            <a:r>
              <a:rPr lang="de-DE" dirty="0" err="1"/>
              <a:t>values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1918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791535-7B6E-4167-5B73-174121FBA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E4EDE-6D9F-5293-9793-08077CA19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Applied </a:t>
            </a:r>
            <a:r>
              <a:rPr lang="de-DE" dirty="0" err="1"/>
              <a:t>models</a:t>
            </a:r>
            <a:r>
              <a:rPr lang="de-DE" dirty="0"/>
              <a:t> – Data </a:t>
            </a:r>
            <a:r>
              <a:rPr lang="de-DE" dirty="0" err="1"/>
              <a:t>preparation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D16B5-939D-DC19-E825-620C42CB6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First </a:t>
            </a:r>
            <a:r>
              <a:rPr lang="de-DE" dirty="0" err="1"/>
              <a:t>step</a:t>
            </a:r>
            <a:r>
              <a:rPr lang="de-DE" dirty="0"/>
              <a:t>: </a:t>
            </a:r>
            <a:r>
              <a:rPr lang="de-DE" dirty="0" err="1"/>
              <a:t>scale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MinMaxScaler</a:t>
            </a:r>
            <a:endParaRPr lang="de-DE" dirty="0"/>
          </a:p>
          <a:p>
            <a:r>
              <a:rPr lang="de-DE" dirty="0"/>
              <a:t>Second </a:t>
            </a:r>
            <a:r>
              <a:rPr lang="de-DE" dirty="0" err="1"/>
              <a:t>step</a:t>
            </a:r>
            <a:r>
              <a:rPr lang="de-DE" dirty="0"/>
              <a:t>: </a:t>
            </a:r>
            <a:r>
              <a:rPr lang="de-DE" dirty="0" err="1"/>
              <a:t>lookback</a:t>
            </a:r>
            <a:endParaRPr lang="de-DE" dirty="0"/>
          </a:p>
          <a:p>
            <a:r>
              <a:rPr lang="de-DE" dirty="0"/>
              <a:t>Third </a:t>
            </a:r>
            <a:r>
              <a:rPr lang="de-DE" dirty="0" err="1"/>
              <a:t>step</a:t>
            </a:r>
            <a:r>
              <a:rPr lang="de-DE" dirty="0"/>
              <a:t>: </a:t>
            </a:r>
            <a:r>
              <a:rPr lang="de-DE" dirty="0" err="1"/>
              <a:t>train</a:t>
            </a:r>
            <a:r>
              <a:rPr lang="de-DE" dirty="0"/>
              <a:t>/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split</a:t>
            </a:r>
            <a:r>
              <a:rPr lang="de-DE" dirty="0"/>
              <a:t> (80/20)</a:t>
            </a:r>
          </a:p>
          <a:p>
            <a:pPr lvl="1"/>
            <a:r>
              <a:rPr lang="de-DE" dirty="0"/>
              <a:t>Rather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evaluation</a:t>
            </a:r>
            <a:endParaRPr lang="de-DE" dirty="0"/>
          </a:p>
          <a:p>
            <a:pPr lvl="1"/>
            <a:r>
              <a:rPr lang="de-DE" dirty="0"/>
              <a:t>In </a:t>
            </a:r>
            <a:r>
              <a:rPr lang="de-DE" dirty="0" err="1"/>
              <a:t>production</a:t>
            </a:r>
            <a:r>
              <a:rPr lang="de-DE" dirty="0"/>
              <a:t>, </a:t>
            </a:r>
            <a:r>
              <a:rPr lang="de-DE" dirty="0" err="1"/>
              <a:t>probably</a:t>
            </a:r>
            <a:r>
              <a:rPr lang="de-DE" dirty="0"/>
              <a:t> </a:t>
            </a:r>
            <a:r>
              <a:rPr lang="de-DE" dirty="0" err="1"/>
              <a:t>train</a:t>
            </a:r>
            <a:r>
              <a:rPr lang="de-DE" dirty="0"/>
              <a:t> on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663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AD904-ADB7-E6A5-A549-E7D0684E8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9C4F2-0314-9922-5BAD-300667D53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Applied </a:t>
            </a:r>
            <a:r>
              <a:rPr lang="de-DE" dirty="0" err="1"/>
              <a:t>models</a:t>
            </a:r>
            <a:r>
              <a:rPr lang="de-DE" dirty="0"/>
              <a:t> – Data </a:t>
            </a:r>
            <a:r>
              <a:rPr lang="de-DE" dirty="0" err="1"/>
              <a:t>preparation</a:t>
            </a:r>
            <a:r>
              <a:rPr lang="de-DE" dirty="0"/>
              <a:t> – </a:t>
            </a:r>
            <a:r>
              <a:rPr lang="de-DE" dirty="0" err="1"/>
              <a:t>lookback</a:t>
            </a:r>
            <a:r>
              <a:rPr lang="de-DE" dirty="0"/>
              <a:t> 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A787E-A02C-E9D2-7B37-23DEB56F3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14185"/>
          </a:xfrm>
        </p:spPr>
        <p:txBody>
          <a:bodyPr/>
          <a:lstStyle/>
          <a:p>
            <a:r>
              <a:rPr lang="de-DE" dirty="0" err="1"/>
              <a:t>Lookback</a:t>
            </a:r>
            <a:r>
              <a:rPr lang="de-DE" dirty="0"/>
              <a:t> </a:t>
            </a:r>
            <a:r>
              <a:rPr lang="de-DE" dirty="0" err="1"/>
              <a:t>period</a:t>
            </a:r>
            <a:r>
              <a:rPr lang="de-DE" dirty="0"/>
              <a:t>: 60 </a:t>
            </a:r>
            <a:r>
              <a:rPr lang="de-DE" dirty="0" err="1"/>
              <a:t>days</a:t>
            </a:r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1911B43-FD17-ECAB-81AF-3C05A8148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702" y="2390414"/>
            <a:ext cx="9164329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312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3FD55-CA52-19CB-0D6E-D2A3C088A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29F7F77-F1B2-888D-9444-A6E2763EE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271" y="0"/>
            <a:ext cx="8821882" cy="6858000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C96B12BB-B5D1-6B25-F963-841790AAB871}"/>
              </a:ext>
            </a:extLst>
          </p:cNvPr>
          <p:cNvSpPr/>
          <p:nvPr/>
        </p:nvSpPr>
        <p:spPr>
          <a:xfrm>
            <a:off x="3900478" y="-1"/>
            <a:ext cx="8034675" cy="64431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7F97779-D567-0862-9AA8-3C5C68726DD9}"/>
              </a:ext>
            </a:extLst>
          </p:cNvPr>
          <p:cNvSpPr/>
          <p:nvPr/>
        </p:nvSpPr>
        <p:spPr>
          <a:xfrm>
            <a:off x="7685077" y="6443133"/>
            <a:ext cx="821267" cy="20320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B050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F3A64C6-6095-BE28-04A7-8FCBD05DEF55}"/>
              </a:ext>
            </a:extLst>
          </p:cNvPr>
          <p:cNvSpPr txBox="1"/>
          <p:nvPr/>
        </p:nvSpPr>
        <p:spPr>
          <a:xfrm>
            <a:off x="99437" y="878960"/>
            <a:ext cx="38010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200" b="1" dirty="0">
                <a:solidFill>
                  <a:srgbClr val="FF0000"/>
                </a:solidFill>
              </a:rPr>
              <a:t>X</a:t>
            </a:r>
          </a:p>
          <a:p>
            <a:pPr algn="ctr"/>
            <a:r>
              <a:rPr lang="de-DE" sz="3200" b="1" dirty="0">
                <a:solidFill>
                  <a:srgbClr val="FF0000"/>
                </a:solidFill>
              </a:rPr>
              <a:t>(</a:t>
            </a:r>
            <a:r>
              <a:rPr lang="de-DE" sz="3200" b="1" dirty="0" err="1">
                <a:solidFill>
                  <a:srgbClr val="FF0000"/>
                </a:solidFill>
              </a:rPr>
              <a:t>lookback</a:t>
            </a:r>
            <a:r>
              <a:rPr lang="de-DE" sz="3200" b="1" dirty="0">
                <a:solidFill>
                  <a:srgbClr val="FF0000"/>
                </a:solidFill>
              </a:rPr>
              <a:t> </a:t>
            </a:r>
            <a:r>
              <a:rPr lang="de-DE" sz="3200" b="1" dirty="0" err="1">
                <a:solidFill>
                  <a:srgbClr val="FF0000"/>
                </a:solidFill>
              </a:rPr>
              <a:t>period</a:t>
            </a:r>
            <a:r>
              <a:rPr lang="de-DE" sz="3200" b="1" dirty="0">
                <a:solidFill>
                  <a:srgbClr val="FF0000"/>
                </a:solidFill>
              </a:rPr>
              <a:t>=60)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FF7930C-879A-326A-3D03-C8F3A9EAA029}"/>
              </a:ext>
            </a:extLst>
          </p:cNvPr>
          <p:cNvSpPr txBox="1"/>
          <p:nvPr/>
        </p:nvSpPr>
        <p:spPr>
          <a:xfrm>
            <a:off x="5919914" y="6252345"/>
            <a:ext cx="17651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200" b="1" dirty="0">
                <a:solidFill>
                  <a:srgbClr val="92D050"/>
                </a:solidFill>
              </a:rPr>
              <a:t>Y (</a:t>
            </a:r>
            <a:r>
              <a:rPr lang="de-DE" sz="3200" b="1" dirty="0" err="1">
                <a:solidFill>
                  <a:srgbClr val="92D050"/>
                </a:solidFill>
              </a:rPr>
              <a:t>target</a:t>
            </a:r>
            <a:r>
              <a:rPr lang="de-DE" sz="3200" b="1" dirty="0">
                <a:solidFill>
                  <a:srgbClr val="92D050"/>
                </a:solidFill>
              </a:rPr>
              <a:t>)</a:t>
            </a:r>
          </a:p>
        </p:txBody>
      </p:sp>
      <p:sp>
        <p:nvSpPr>
          <p:cNvPr id="15" name="Pfeil: nach unten 14">
            <a:extLst>
              <a:ext uri="{FF2B5EF4-FFF2-40B4-BE49-F238E27FC236}">
                <a16:creationId xmlns:a16="http://schemas.microsoft.com/office/drawing/2014/main" id="{540EB443-B20C-FE9F-3AD2-8F29F43EAE73}"/>
              </a:ext>
            </a:extLst>
          </p:cNvPr>
          <p:cNvSpPr/>
          <p:nvPr/>
        </p:nvSpPr>
        <p:spPr>
          <a:xfrm>
            <a:off x="1557453" y="2175933"/>
            <a:ext cx="1092200" cy="42672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4E124A7-3105-C871-9C7A-F8A3B39B7AC4}"/>
              </a:ext>
            </a:extLst>
          </p:cNvPr>
          <p:cNvSpPr txBox="1"/>
          <p:nvPr/>
        </p:nvSpPr>
        <p:spPr>
          <a:xfrm>
            <a:off x="939856" y="3414825"/>
            <a:ext cx="21734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200" b="1" dirty="0" err="1"/>
              <a:t>Iterate</a:t>
            </a:r>
            <a:r>
              <a:rPr lang="de-DE" sz="3200" b="1" dirty="0"/>
              <a:t> </a:t>
            </a:r>
            <a:r>
              <a:rPr lang="de-DE" sz="3200" b="1" dirty="0" err="1"/>
              <a:t>over</a:t>
            </a:r>
            <a:endParaRPr lang="de-DE" sz="3200" b="1" dirty="0"/>
          </a:p>
          <a:p>
            <a:pPr algn="ctr"/>
            <a:r>
              <a:rPr lang="de-DE" sz="3200" b="1" dirty="0" err="1"/>
              <a:t>whole</a:t>
            </a:r>
            <a:endParaRPr lang="de-DE" sz="3200" b="1" dirty="0"/>
          </a:p>
          <a:p>
            <a:pPr algn="ctr"/>
            <a:r>
              <a:rPr lang="de-DE" sz="3200" b="1" dirty="0" err="1"/>
              <a:t>scaled</a:t>
            </a:r>
            <a:r>
              <a:rPr lang="de-DE" sz="3200" b="1" dirty="0"/>
              <a:t> </a:t>
            </a:r>
            <a:r>
              <a:rPr lang="de-DE" sz="3200" b="1" dirty="0" err="1"/>
              <a:t>data</a:t>
            </a:r>
            <a:endParaRPr lang="de-DE" sz="3200" b="1" dirty="0"/>
          </a:p>
        </p:txBody>
      </p:sp>
    </p:spTree>
    <p:extLst>
      <p:ext uri="{BB962C8B-B14F-4D97-AF65-F5344CB8AC3E}">
        <p14:creationId xmlns:p14="http://schemas.microsoft.com/office/powerpoint/2010/main" val="1028445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10D9B4-32DE-E185-5A71-F64096419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2BA7D-D311-DD3E-98A0-8C7675E29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Applied </a:t>
            </a:r>
            <a:r>
              <a:rPr lang="de-DE" dirty="0" err="1"/>
              <a:t>models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22144-2CA0-9945-F3FD-4E790E735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Multilayered</a:t>
            </a:r>
            <a:r>
              <a:rPr lang="de-DE" dirty="0"/>
              <a:t> </a:t>
            </a:r>
            <a:r>
              <a:rPr lang="de-DE" dirty="0" err="1"/>
              <a:t>Perceptron</a:t>
            </a:r>
            <a:r>
              <a:rPr lang="en-US" dirty="0"/>
              <a:t> (MLP)</a:t>
            </a:r>
          </a:p>
          <a:p>
            <a:r>
              <a:rPr lang="en-US" dirty="0"/>
              <a:t>Simple basic version of model, especially if less time for training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D7ACEC-095A-6294-EC82-5A51F743C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698" y="2920393"/>
            <a:ext cx="46101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667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834</Words>
  <Application>Microsoft Office PowerPoint</Application>
  <PresentationFormat>Breitbild</PresentationFormat>
  <Paragraphs>171</Paragraphs>
  <Slides>32</Slides>
  <Notes>0</Notes>
  <HiddenSlides>3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Wingdings</vt:lpstr>
      <vt:lpstr>Office Theme</vt:lpstr>
      <vt:lpstr>Acrobat Document</vt:lpstr>
      <vt:lpstr>Adobe Acrobat Document</vt:lpstr>
      <vt:lpstr>Backprophet</vt:lpstr>
      <vt:lpstr>General idea</vt:lpstr>
      <vt:lpstr>Our input data (multivariate analysis)</vt:lpstr>
      <vt:lpstr>General architecture</vt:lpstr>
      <vt:lpstr>Datacrawler – Data preprocessing</vt:lpstr>
      <vt:lpstr>Applied models – Data preparation </vt:lpstr>
      <vt:lpstr>Applied models – Data preparation – lookback  </vt:lpstr>
      <vt:lpstr>PowerPoint-Präsentation</vt:lpstr>
      <vt:lpstr>Applied models </vt:lpstr>
      <vt:lpstr>Applied models </vt:lpstr>
      <vt:lpstr>Applied models </vt:lpstr>
      <vt:lpstr>Applied models </vt:lpstr>
      <vt:lpstr>Applied models </vt:lpstr>
      <vt:lpstr>Applied models </vt:lpstr>
      <vt:lpstr>Results after training on the entire data set</vt:lpstr>
      <vt:lpstr>Results after training on the entire data set</vt:lpstr>
      <vt:lpstr>Results after training on the entire data set</vt:lpstr>
      <vt:lpstr>Results after training on the entire data set</vt:lpstr>
      <vt:lpstr>Results after training on the entire data set</vt:lpstr>
      <vt:lpstr>Results after training on the entire data set</vt:lpstr>
      <vt:lpstr>Results after training on the entire data set</vt:lpstr>
      <vt:lpstr>Would a shorter training time period for training also be sufficient?</vt:lpstr>
      <vt:lpstr>Evaluation with 1 year historical data</vt:lpstr>
      <vt:lpstr>Evaluation with 1 year historical data</vt:lpstr>
      <vt:lpstr>Evaluation with 1 year historical data</vt:lpstr>
      <vt:lpstr>Evaluation with 1 year historical data</vt:lpstr>
      <vt:lpstr>Evaluation with 1 year historical data</vt:lpstr>
      <vt:lpstr>Evaluation with 1 year historical data</vt:lpstr>
      <vt:lpstr>PowerPoint-Präsentation</vt:lpstr>
      <vt:lpstr>Extra: Sentiment analysis</vt:lpstr>
      <vt:lpstr>Conclusion</vt:lpstr>
      <vt:lpstr>Outlook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Ivo Glück</dc:creator>
  <cp:lastModifiedBy>stephan.fremerey</cp:lastModifiedBy>
  <cp:revision>70</cp:revision>
  <dcterms:created xsi:type="dcterms:W3CDTF">2025-09-18T12:43:17Z</dcterms:created>
  <dcterms:modified xsi:type="dcterms:W3CDTF">2025-09-19T07:41:18Z</dcterms:modified>
</cp:coreProperties>
</file>